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  <p:sldMasterId id="2147483722" r:id="rId2"/>
    <p:sldMasterId id="2147483772" r:id="rId3"/>
    <p:sldMasterId id="2147483797" r:id="rId4"/>
  </p:sldMasterIdLst>
  <p:sldIdLst>
    <p:sldId id="256" r:id="rId5"/>
    <p:sldId id="257" r:id="rId6"/>
    <p:sldId id="258" r:id="rId7"/>
    <p:sldId id="261" r:id="rId8"/>
    <p:sldId id="262" r:id="rId9"/>
    <p:sldId id="263" r:id="rId10"/>
    <p:sldId id="264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 Narrow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 Narrow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 Narrow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 Narrow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bg1"/>
        </a:solidFill>
        <a:latin typeface="Arial Narrow" pitchFamily="34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bg1"/>
        </a:solidFill>
        <a:latin typeface="Arial Narrow" pitchFamily="34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bg1"/>
        </a:solidFill>
        <a:latin typeface="Arial Narrow" pitchFamily="34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bg1"/>
        </a:solidFill>
        <a:latin typeface="Arial Narrow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ECE1"/>
    <a:srgbClr val="A7600C"/>
    <a:srgbClr val="0084A0"/>
    <a:srgbClr val="003F5F"/>
    <a:srgbClr val="8CC63F"/>
    <a:srgbClr val="6E298D"/>
    <a:srgbClr val="FDB913"/>
    <a:srgbClr val="DDDDD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36" autoAdjust="0"/>
    <p:restoredTop sz="94652" autoAdjust="0"/>
  </p:normalViewPr>
  <p:slideViewPr>
    <p:cSldViewPr>
      <p:cViewPr>
        <p:scale>
          <a:sx n="75" d="100"/>
          <a:sy n="75" d="100"/>
        </p:scale>
        <p:origin x="-37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MPI-ppt-corp-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3924300" y="6165850"/>
            <a:ext cx="30241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NZ" sz="2400" dirty="0" err="1">
                <a:solidFill>
                  <a:srgbClr val="92D050"/>
                </a:solidFill>
              </a:rPr>
              <a:t>www.mpi.govt.nz</a:t>
            </a:r>
            <a:endParaRPr lang="en-GB" sz="2400" dirty="0">
              <a:solidFill>
                <a:srgbClr val="92D050"/>
              </a:solidFill>
            </a:endParaRPr>
          </a:p>
        </p:txBody>
      </p:sp>
      <p:sp>
        <p:nvSpPr>
          <p:cNvPr id="131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539750" y="1484313"/>
            <a:ext cx="7772400" cy="1470025"/>
          </a:xfrm>
          <a:noFill/>
          <a:effectLst/>
        </p:spPr>
        <p:txBody>
          <a:bodyPr/>
          <a:lstStyle>
            <a:lvl1pPr>
              <a:defRPr sz="3600">
                <a:solidFill>
                  <a:srgbClr val="8CC63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31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539750" y="3068638"/>
            <a:ext cx="6400800" cy="481012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en-NZ" noProof="0" smtClean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7" descr="MPI-ppt-corp-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525"/>
            <a:ext cx="9144000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24"/>
          <p:cNvSpPr txBox="1">
            <a:spLocks noChangeArrowheads="1"/>
          </p:cNvSpPr>
          <p:nvPr/>
        </p:nvSpPr>
        <p:spPr bwMode="auto">
          <a:xfrm>
            <a:off x="3924300" y="6165850"/>
            <a:ext cx="30241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NZ" sz="2400">
                <a:solidFill>
                  <a:schemeClr val="folHlink"/>
                </a:solidFill>
              </a:rPr>
              <a:t>www.mpi.govt.nz</a:t>
            </a:r>
            <a:endParaRPr lang="en-GB" sz="2400">
              <a:solidFill>
                <a:schemeClr val="folHlink"/>
              </a:solidFill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539750" y="1484313"/>
            <a:ext cx="7772400" cy="1470025"/>
          </a:xfrm>
          <a:noFill/>
          <a:effectLst/>
        </p:spPr>
        <p:txBody>
          <a:bodyPr/>
          <a:lstStyle>
            <a:lvl1pPr>
              <a:defRPr sz="4400">
                <a:solidFill>
                  <a:srgbClr val="8CC63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539750" y="3068638"/>
            <a:ext cx="6400800" cy="481012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NZ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en-NZ" noProof="0" smtClean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7" descr="MPI-ppt-corp-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525"/>
            <a:ext cx="9144000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24"/>
          <p:cNvSpPr txBox="1">
            <a:spLocks noChangeArrowheads="1"/>
          </p:cNvSpPr>
          <p:nvPr/>
        </p:nvSpPr>
        <p:spPr bwMode="auto">
          <a:xfrm>
            <a:off x="3924300" y="6165850"/>
            <a:ext cx="30241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NZ" sz="2400">
                <a:solidFill>
                  <a:schemeClr val="folHlink"/>
                </a:solidFill>
              </a:rPr>
              <a:t>www.mpi.govt.nz</a:t>
            </a:r>
            <a:endParaRPr lang="en-GB" sz="2400">
              <a:solidFill>
                <a:schemeClr val="folHlink"/>
              </a:solidFill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539750" y="1484313"/>
            <a:ext cx="7772400" cy="1470025"/>
          </a:xfrm>
          <a:noFill/>
          <a:effectLst/>
        </p:spPr>
        <p:txBody>
          <a:bodyPr/>
          <a:lstStyle>
            <a:lvl1pPr>
              <a:defRPr sz="4400">
                <a:solidFill>
                  <a:srgbClr val="8CC63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539750" y="3068638"/>
            <a:ext cx="6400800" cy="481012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NZ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  <a:endParaRPr lang="en-NZ" noProof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MPI-ppt-corp-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525"/>
            <a:ext cx="9144000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3924300" y="6165850"/>
            <a:ext cx="30241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NZ" sz="2400">
                <a:solidFill>
                  <a:schemeClr val="folHlink"/>
                </a:solidFill>
              </a:rPr>
              <a:t>www.mpi.govt.nz</a:t>
            </a:r>
            <a:endParaRPr lang="en-GB" sz="2400">
              <a:solidFill>
                <a:schemeClr val="folHlink"/>
              </a:solidFill>
            </a:endParaRPr>
          </a:p>
        </p:txBody>
      </p:sp>
      <p:sp>
        <p:nvSpPr>
          <p:cNvPr id="131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539750" y="1484313"/>
            <a:ext cx="7772400" cy="1470025"/>
          </a:xfrm>
          <a:noFill/>
          <a:effectLst/>
        </p:spPr>
        <p:txBody>
          <a:bodyPr/>
          <a:lstStyle>
            <a:lvl1pPr>
              <a:defRPr sz="4400">
                <a:solidFill>
                  <a:srgbClr val="8CC63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131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539750" y="3068638"/>
            <a:ext cx="6400800" cy="481012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NZ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  <a:endParaRPr lang="en-NZ" noProof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NZ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solidFill>
            <a:srgbClr val="003F5F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30052" name="Text Box 4"/>
          <p:cNvSpPr txBox="1">
            <a:spLocks noChangeArrowheads="1"/>
          </p:cNvSpPr>
          <p:nvPr userDrawn="1"/>
        </p:nvSpPr>
        <p:spPr bwMode="auto">
          <a:xfrm>
            <a:off x="5724525" y="6165850"/>
            <a:ext cx="2951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en-GB">
                <a:solidFill>
                  <a:srgbClr val="006DA4"/>
                </a:solidFill>
              </a:rPr>
              <a:t> www.mpi.govt.nz • </a:t>
            </a:r>
            <a:fld id="{9FCCB8DC-3E79-496D-910C-909CEB87952F}" type="slidenum">
              <a:rPr lang="en-GB" sz="2400" b="0">
                <a:solidFill>
                  <a:srgbClr val="003F5F"/>
                </a:solidFill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GB" sz="2400" b="0">
              <a:solidFill>
                <a:srgbClr val="003F5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4" r:id="rId1"/>
    <p:sldLayoutId id="2147484050" r:id="rId2"/>
    <p:sldLayoutId id="2147484051" r:id="rId3"/>
    <p:sldLayoutId id="2147484052" r:id="rId4"/>
    <p:sldLayoutId id="2147484053" r:id="rId5"/>
    <p:sldLayoutId id="2147484054" r:id="rId6"/>
    <p:sldLayoutId id="2147484055" r:id="rId7"/>
    <p:sldLayoutId id="2147484056" r:id="rId8"/>
    <p:sldLayoutId id="2147484057" r:id="rId9"/>
    <p:sldLayoutId id="2147484058" r:id="rId10"/>
    <p:sldLayoutId id="2147484059" r:id="rId11"/>
    <p:sldLayoutId id="214748406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 Narrow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 Narrow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 Narrow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 Narrow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Text Box 18"/>
          <p:cNvSpPr txBox="1">
            <a:spLocks noChangeArrowheads="1"/>
          </p:cNvSpPr>
          <p:nvPr/>
        </p:nvSpPr>
        <p:spPr bwMode="auto">
          <a:xfrm>
            <a:off x="5724525" y="6165850"/>
            <a:ext cx="2951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en-GB">
                <a:solidFill>
                  <a:srgbClr val="006DA4"/>
                </a:solidFill>
              </a:rPr>
              <a:t> www.mpi.govt.nz • </a:t>
            </a:r>
            <a:fld id="{5409A741-54EF-4278-B28E-6D1E7837C3E6}" type="slidenum">
              <a:rPr lang="en-GB" sz="2400" b="0">
                <a:solidFill>
                  <a:srgbClr val="006DA4"/>
                </a:solidFill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GB" sz="2400" b="0">
              <a:solidFill>
                <a:srgbClr val="006DA4"/>
              </a:solidFill>
            </a:endParaRPr>
          </a:p>
        </p:txBody>
      </p:sp>
      <p:sp>
        <p:nvSpPr>
          <p:cNvPr id="1044" name="Rectangle 20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solidFill>
            <a:srgbClr val="003F5F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6148" name="Rectangle 2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5" name="Text Box 4"/>
          <p:cNvSpPr txBox="1">
            <a:spLocks noChangeArrowheads="1"/>
          </p:cNvSpPr>
          <p:nvPr userDrawn="1"/>
        </p:nvSpPr>
        <p:spPr bwMode="auto">
          <a:xfrm>
            <a:off x="5724525" y="6165850"/>
            <a:ext cx="2951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en-GB">
                <a:solidFill>
                  <a:srgbClr val="006DA4"/>
                </a:solidFill>
              </a:rPr>
              <a:t> www.mpi.govt.nz • </a:t>
            </a:r>
            <a:fld id="{93D8BA51-7715-4812-A197-8A5BC9B9E745}" type="slidenum">
              <a:rPr lang="en-GB" sz="2400" b="0">
                <a:solidFill>
                  <a:srgbClr val="003F5F"/>
                </a:solidFill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GB" sz="2400" b="0">
              <a:solidFill>
                <a:srgbClr val="003F5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5" r:id="rId1"/>
    <p:sldLayoutId id="2147484061" r:id="rId2"/>
    <p:sldLayoutId id="2147484062" r:id="rId3"/>
    <p:sldLayoutId id="2147484063" r:id="rId4"/>
    <p:sldLayoutId id="2147484064" r:id="rId5"/>
    <p:sldLayoutId id="2147484065" r:id="rId6"/>
    <p:sldLayoutId id="2147484066" r:id="rId7"/>
    <p:sldLayoutId id="2147484067" r:id="rId8"/>
    <p:sldLayoutId id="2147484068" r:id="rId9"/>
    <p:sldLayoutId id="2147484069" r:id="rId10"/>
    <p:sldLayoutId id="2147484070" r:id="rId11"/>
    <p:sldLayoutId id="214748407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 Narrow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 Narrow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 Narrow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 Narrow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Text Box 18"/>
          <p:cNvSpPr txBox="1">
            <a:spLocks noChangeArrowheads="1"/>
          </p:cNvSpPr>
          <p:nvPr/>
        </p:nvSpPr>
        <p:spPr bwMode="auto">
          <a:xfrm>
            <a:off x="5724525" y="6165850"/>
            <a:ext cx="2951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en-GB">
                <a:solidFill>
                  <a:srgbClr val="006DA4"/>
                </a:solidFill>
              </a:rPr>
              <a:t> www.mpi.govt.nz • </a:t>
            </a:r>
            <a:fld id="{0E503F08-A16C-49B6-B3BD-6F5FF65C0D18}" type="slidenum">
              <a:rPr lang="en-GB" sz="2400" b="0">
                <a:solidFill>
                  <a:srgbClr val="006DA4"/>
                </a:solidFill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GB" sz="2400" b="0">
              <a:solidFill>
                <a:srgbClr val="006DA4"/>
              </a:solidFill>
            </a:endParaRPr>
          </a:p>
        </p:txBody>
      </p:sp>
      <p:sp>
        <p:nvSpPr>
          <p:cNvPr id="1044" name="Rectangle 20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solidFill>
            <a:srgbClr val="003F5F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7172" name="Rectangle 2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6" r:id="rId1"/>
    <p:sldLayoutId id="2147484072" r:id="rId2"/>
    <p:sldLayoutId id="2147484073" r:id="rId3"/>
    <p:sldLayoutId id="2147484074" r:id="rId4"/>
    <p:sldLayoutId id="2147484075" r:id="rId5"/>
    <p:sldLayoutId id="2147484076" r:id="rId6"/>
    <p:sldLayoutId id="2147484077" r:id="rId7"/>
    <p:sldLayoutId id="2147484078" r:id="rId8"/>
    <p:sldLayoutId id="2147484079" r:id="rId9"/>
    <p:sldLayoutId id="2147484080" r:id="rId10"/>
    <p:sldLayoutId id="2147484081" r:id="rId11"/>
    <p:sldLayoutId id="2147484082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 Narrow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 Narrow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 Narrow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 Narrow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solidFill>
            <a:srgbClr val="003F5F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130052" name="Text Box 4"/>
          <p:cNvSpPr txBox="1">
            <a:spLocks noChangeArrowheads="1"/>
          </p:cNvSpPr>
          <p:nvPr/>
        </p:nvSpPr>
        <p:spPr bwMode="auto">
          <a:xfrm>
            <a:off x="5724525" y="6165850"/>
            <a:ext cx="2951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en-GB">
                <a:solidFill>
                  <a:srgbClr val="006DA4"/>
                </a:solidFill>
              </a:rPr>
              <a:t> www.mpi.govt.nz • </a:t>
            </a:r>
            <a:fld id="{7DFB5FBA-4D2F-4C38-AEA2-9EFEC8AC9737}" type="slidenum">
              <a:rPr lang="en-GB" sz="2400" b="0">
                <a:solidFill>
                  <a:srgbClr val="003F5F"/>
                </a:solidFill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GB" sz="2400" b="0">
              <a:solidFill>
                <a:srgbClr val="003F5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7" r:id="rId1"/>
    <p:sldLayoutId id="2147484083" r:id="rId2"/>
    <p:sldLayoutId id="2147484084" r:id="rId3"/>
    <p:sldLayoutId id="2147484085" r:id="rId4"/>
    <p:sldLayoutId id="2147484086" r:id="rId5"/>
    <p:sldLayoutId id="2147484087" r:id="rId6"/>
    <p:sldLayoutId id="2147484088" r:id="rId7"/>
    <p:sldLayoutId id="2147484089" r:id="rId8"/>
    <p:sldLayoutId id="2147484090" r:id="rId9"/>
    <p:sldLayoutId id="2147484091" r:id="rId10"/>
    <p:sldLayoutId id="2147484092" r:id="rId11"/>
    <p:sldLayoutId id="2147484093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 Narrow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 Narrow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 Narrow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 Narrow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539750" y="3213100"/>
            <a:ext cx="7416800" cy="7921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NZ" sz="1800" dirty="0" smtClean="0"/>
              <a:t>Peter Johnston, MPI New Zealand</a:t>
            </a:r>
          </a:p>
          <a:p>
            <a:pPr eaLnBrk="1" hangingPunct="1">
              <a:lnSpc>
                <a:spcPct val="90000"/>
              </a:lnSpc>
              <a:defRPr/>
            </a:pPr>
            <a:endParaRPr lang="en-GB" sz="1800" dirty="0" smtClean="0">
              <a:latin typeface="+mj-lt"/>
            </a:endParaRPr>
          </a:p>
        </p:txBody>
      </p:sp>
      <p:sp>
        <p:nvSpPr>
          <p:cNvPr id="12292" name="Title 7"/>
          <p:cNvSpPr>
            <a:spLocks noGrp="1"/>
          </p:cNvSpPr>
          <p:nvPr>
            <p:ph type="ctrTitle"/>
          </p:nvPr>
        </p:nvSpPr>
        <p:spPr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r>
              <a:rPr lang="en-NZ" dirty="0" smtClean="0"/>
              <a:t>Case study:</a:t>
            </a:r>
            <a:br>
              <a:rPr lang="en-NZ" dirty="0" smtClean="0"/>
            </a:br>
            <a:r>
              <a:rPr lang="en-NZ" dirty="0" smtClean="0"/>
              <a:t>NZ/DAFF </a:t>
            </a:r>
            <a:r>
              <a:rPr lang="en-NZ" dirty="0" err="1" smtClean="0"/>
              <a:t>ePhyto</a:t>
            </a:r>
            <a:r>
              <a:rPr lang="en-NZ" dirty="0" smtClean="0"/>
              <a:t> Project</a:t>
            </a:r>
            <a:endParaRPr lang="en-NZ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NZ" dirty="0" smtClean="0"/>
              <a:t>Stage 3.</a:t>
            </a:r>
            <a:endParaRPr lang="en-NZ" dirty="0"/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827088" y="1557338"/>
          <a:ext cx="7453312" cy="4049712"/>
        </p:xfrm>
        <a:graphic>
          <a:graphicData uri="http://schemas.openxmlformats.org/presentationml/2006/ole">
            <p:oleObj spid="_x0000_s4098" r:id="rId3" imgW="4102608" imgH="5722620" progId="Visio.Drawing.11">
              <p:embed/>
            </p:oleObj>
          </a:graphicData>
        </a:graphic>
      </p:graphicFrame>
      <p:sp>
        <p:nvSpPr>
          <p:cNvPr id="4100" name="Rectangle 3"/>
          <p:cNvSpPr>
            <a:spLocks noChangeArrowheads="1"/>
          </p:cNvSpPr>
          <p:nvPr/>
        </p:nvSpPr>
        <p:spPr bwMode="auto">
          <a:xfrm>
            <a:off x="179388" y="5661025"/>
            <a:ext cx="8748712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sz="1400" b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Stage 3 does not require further software development, but merely further separates the certificate hub from the New Zealand ePhyto solution, thus elevating it to a (????) certificate hub for phytosanitary certificates and making it available for use by other participating countries.</a:t>
            </a:r>
            <a:endParaRPr lang="en-GB" sz="1400" b="0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NZ" dirty="0" smtClean="0"/>
              <a:t>Future Vision/concept</a:t>
            </a:r>
            <a:endParaRPr lang="en-GB" dirty="0" smtClean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11188" y="1628775"/>
            <a:ext cx="8064500" cy="4525963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Tx/>
              <a:buNone/>
            </a:pPr>
            <a:endParaRPr lang="en-NZ" sz="3600" smtClean="0"/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endParaRPr lang="en-GB" sz="2800" smtClean="0"/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179388" y="1628775"/>
          <a:ext cx="8748712" cy="4968875"/>
        </p:xfrm>
        <a:graphic>
          <a:graphicData uri="http://schemas.openxmlformats.org/presentationml/2006/ole">
            <p:oleObj spid="_x0000_s1026" r:id="rId3" imgW="9557385" imgH="3388614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NZ" dirty="0" smtClean="0"/>
              <a:t>What does this mean?</a:t>
            </a:r>
            <a:endParaRPr lang="en-GB" dirty="0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07375" cy="4465638"/>
          </a:xfrm>
        </p:spPr>
        <p:txBody>
          <a:bodyPr/>
          <a:lstStyle/>
          <a:p>
            <a:pPr marL="914400" lvl="2" indent="0" eaLnBrk="1" hangingPunct="1">
              <a:spcBef>
                <a:spcPct val="0"/>
              </a:spcBef>
              <a:defRPr/>
            </a:pPr>
            <a:r>
              <a:rPr lang="en-US" sz="1600" b="1" dirty="0" err="1" smtClean="0">
                <a:cs typeface="Times New Roman" pitchFamily="18" charset="0"/>
              </a:rPr>
              <a:t>W</a:t>
            </a:r>
            <a:r>
              <a:rPr lang="en-US" sz="1600" b="1" dirty="0" err="1" smtClean="0" bmk="">
                <a:cs typeface="Times New Roman" pitchFamily="18" charset="0"/>
              </a:rPr>
              <a:t>ebservices</a:t>
            </a:r>
            <a:r>
              <a:rPr lang="en-US" sz="1600" b="1" dirty="0" smtClean="0" bmk="">
                <a:cs typeface="Times New Roman" pitchFamily="18" charset="0"/>
              </a:rPr>
              <a:t> Design</a:t>
            </a:r>
            <a:endParaRPr lang="en-US" sz="1600" b="1" dirty="0" smtClean="0">
              <a:cs typeface="Times New Roman" pitchFamily="18" charset="0"/>
            </a:endParaRPr>
          </a:p>
          <a:p>
            <a:pPr marL="914400" lvl="2" indent="0">
              <a:spcBef>
                <a:spcPct val="0"/>
              </a:spcBef>
              <a:defRPr/>
            </a:pPr>
            <a:r>
              <a:rPr lang="en-NZ" sz="1600" dirty="0" smtClean="0">
                <a:ea typeface="Times New Roman" pitchFamily="18" charset="0"/>
                <a:cs typeface="Times New Roman" pitchFamily="18" charset="0"/>
              </a:rPr>
              <a:t>Preliminary discussions identified that the two services, </a:t>
            </a:r>
            <a:r>
              <a:rPr lang="en-NZ" sz="1600" b="1" dirty="0" smtClean="0">
                <a:ea typeface="Times New Roman" pitchFamily="18" charset="0"/>
                <a:cs typeface="Times New Roman" pitchFamily="18" charset="0"/>
              </a:rPr>
              <a:t>uploading a certificate</a:t>
            </a:r>
            <a:r>
              <a:rPr lang="en-NZ" sz="1600" dirty="0" smtClean="0">
                <a:ea typeface="Times New Roman" pitchFamily="18" charset="0"/>
                <a:cs typeface="Times New Roman" pitchFamily="18" charset="0"/>
              </a:rPr>
              <a:t> and </a:t>
            </a:r>
            <a:r>
              <a:rPr lang="en-NZ" sz="1600" b="1" dirty="0" smtClean="0">
                <a:ea typeface="Times New Roman" pitchFamily="18" charset="0"/>
                <a:cs typeface="Times New Roman" pitchFamily="18" charset="0"/>
              </a:rPr>
              <a:t>requesting certificates </a:t>
            </a:r>
            <a:r>
              <a:rPr lang="en-NZ" sz="1600" dirty="0" smtClean="0">
                <a:ea typeface="Times New Roman" pitchFamily="18" charset="0"/>
                <a:cs typeface="Times New Roman" pitchFamily="18" charset="0"/>
              </a:rPr>
              <a:t>may be implemented as a set of functions as follows:</a:t>
            </a:r>
          </a:p>
          <a:p>
            <a:pPr marL="914400" lvl="2" indent="0">
              <a:spcBef>
                <a:spcPct val="0"/>
              </a:spcBef>
              <a:defRPr/>
            </a:pPr>
            <a:endParaRPr lang="en-US" sz="1600" b="1" u="sng" dirty="0" smtClean="0">
              <a:cs typeface="Times New Roman" pitchFamily="18" charset="0"/>
            </a:endParaRPr>
          </a:p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en-US" sz="1600" b="1" u="sng" dirty="0" smtClean="0">
                <a:cs typeface="Times New Roman" pitchFamily="18" charset="0"/>
              </a:rPr>
              <a:t>Retrieving Certificates</a:t>
            </a:r>
          </a:p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en-US" sz="1600" dirty="0" smtClean="0">
                <a:ea typeface="Times New Roman" pitchFamily="18" charset="0"/>
                <a:cs typeface="Times New Roman" pitchFamily="18" charset="0"/>
              </a:rPr>
              <a:t>To minimize the data volume of each individual transfer two methods are proposed. The first method will allow the recipient to pull a list of certificate numbers and status information from the hub / provider for a given timeframe. A second method will allow the recipient to request the complete certificate from the hub / provider for a given certificate number.</a:t>
            </a:r>
          </a:p>
          <a:p>
            <a:pPr marL="0" indent="0">
              <a:spcBef>
                <a:spcPct val="0"/>
              </a:spcBef>
              <a:buFontTx/>
              <a:buNone/>
              <a:defRPr/>
            </a:pPr>
            <a:endParaRPr lang="en-US" sz="1600" b="1" u="sng" dirty="0" smtClean="0">
              <a:cs typeface="Times New Roman" pitchFamily="18" charset="0"/>
            </a:endParaRPr>
          </a:p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en-US" sz="1600" b="1" u="sng" dirty="0" smtClean="0">
                <a:cs typeface="Times New Roman" pitchFamily="18" charset="0"/>
              </a:rPr>
              <a:t>Uploading Certificates</a:t>
            </a:r>
          </a:p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en-US" sz="1600" dirty="0" smtClean="0">
                <a:ea typeface="Times New Roman" pitchFamily="18" charset="0"/>
                <a:cs typeface="Times New Roman" pitchFamily="18" charset="0"/>
              </a:rPr>
              <a:t>Uploading certificates will be enabled via a simple </a:t>
            </a:r>
            <a:r>
              <a:rPr lang="en-US" sz="1600" dirty="0" err="1" smtClean="0">
                <a:ea typeface="Times New Roman" pitchFamily="18" charset="0"/>
                <a:cs typeface="Times New Roman" pitchFamily="18" charset="0"/>
              </a:rPr>
              <a:t>webservice</a:t>
            </a:r>
            <a:r>
              <a:rPr lang="en-US" sz="1600" dirty="0" smtClean="0">
                <a:ea typeface="Times New Roman" pitchFamily="18" charset="0"/>
                <a:cs typeface="Times New Roman" pitchFamily="18" charset="0"/>
              </a:rPr>
              <a:t> for approved certificates. The certificate details will be conveyed by way of the standardized SPS certificate XML.</a:t>
            </a:r>
            <a:endParaRPr lang="en-NZ" sz="1600" dirty="0" smtClean="0"/>
          </a:p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en-US" sz="1600" dirty="0" smtClean="0">
                <a:ea typeface="Times New Roman" pitchFamily="18" charset="0"/>
                <a:cs typeface="Times New Roman" pitchFamily="18" charset="0"/>
              </a:rPr>
              <a:t>An additional service is required to “notify” the hub of a status change for certificates that have changed to “Replaced” or “Revoked”.</a:t>
            </a:r>
            <a:endParaRPr lang="en-US" sz="1600" dirty="0" smtClean="0"/>
          </a:p>
          <a:p>
            <a:pPr eaLnBrk="1" hangingPunct="1">
              <a:buFontTx/>
              <a:buNone/>
              <a:defRPr/>
            </a:pPr>
            <a:endParaRPr lang="en-GB" sz="1600" dirty="0" smtClean="0">
              <a:cs typeface="Arial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NZ" dirty="0" smtClean="0"/>
              <a:t>Push Vs Pull of certificate data?</a:t>
            </a:r>
            <a:endParaRPr lang="en-GB" dirty="0" smtClean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147050" cy="4525963"/>
          </a:xfrm>
        </p:spPr>
        <p:txBody>
          <a:bodyPr/>
          <a:lstStyle/>
          <a:p>
            <a:pPr marL="914400" lvl="2" indent="0">
              <a:spcBef>
                <a:spcPct val="0"/>
              </a:spcBef>
              <a:buFontTx/>
              <a:buNone/>
              <a:defRPr/>
            </a:pPr>
            <a:endParaRPr lang="en-NZ" sz="1800" dirty="0" smtClean="0">
              <a:ea typeface="Times New Roman" pitchFamily="18" charset="0"/>
              <a:cs typeface="Times New Roman" pitchFamily="18" charset="0"/>
            </a:endParaRPr>
          </a:p>
          <a:p>
            <a:pPr marL="914400" lvl="2" indent="0">
              <a:spcBef>
                <a:spcPct val="0"/>
              </a:spcBef>
              <a:buFontTx/>
              <a:buNone/>
              <a:defRPr/>
            </a:pPr>
            <a:r>
              <a:rPr lang="en-NZ" sz="2000" dirty="0" smtClean="0">
                <a:ea typeface="Times New Roman" pitchFamily="18" charset="0"/>
                <a:cs typeface="Times New Roman" pitchFamily="18" charset="0"/>
              </a:rPr>
              <a:t>New Zealand and Australia have agreed on a Pull method to be utilised.</a:t>
            </a:r>
          </a:p>
          <a:p>
            <a:pPr marL="914400" lvl="2" indent="0">
              <a:spcBef>
                <a:spcPct val="0"/>
              </a:spcBef>
              <a:buFontTx/>
              <a:buNone/>
              <a:defRPr/>
            </a:pPr>
            <a:endParaRPr lang="en-NZ" sz="2000" dirty="0" smtClean="0">
              <a:cs typeface="Times New Roman" pitchFamily="18" charset="0"/>
            </a:endParaRPr>
          </a:p>
          <a:p>
            <a:pPr marL="914400" lvl="2" indent="0">
              <a:spcBef>
                <a:spcPct val="0"/>
              </a:spcBef>
              <a:buFontTx/>
              <a:buNone/>
              <a:defRPr/>
            </a:pPr>
            <a:endParaRPr lang="en-NZ" sz="2000" dirty="0" smtClean="0"/>
          </a:p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en-US" sz="2000" dirty="0" smtClean="0">
                <a:ea typeface="Times New Roman" pitchFamily="18" charset="0"/>
                <a:cs typeface="Times New Roman" pitchFamily="18" charset="0"/>
              </a:rPr>
              <a:t>	To align with the delivery of hard copy certificates one might 	claim that the action should be with the party that owns the 	export assurance triggering event (i.e. exporting NPPO).  </a:t>
            </a:r>
          </a:p>
          <a:p>
            <a:pPr marL="0" indent="0">
              <a:spcBef>
                <a:spcPct val="0"/>
              </a:spcBef>
              <a:buFontTx/>
              <a:buNone/>
              <a:defRPr/>
            </a:pPr>
            <a:endParaRPr lang="en-US" sz="2000" dirty="0" smtClean="0">
              <a:ea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en-US" sz="2000" dirty="0" smtClean="0">
                <a:ea typeface="Times New Roman" pitchFamily="18" charset="0"/>
                <a:cs typeface="Times New Roman" pitchFamily="18" charset="0"/>
              </a:rPr>
              <a:t> 	This would result in a push method. However, some 	practical reasons were considered when a pull method was 	chosen.</a:t>
            </a:r>
            <a:endParaRPr lang="en-US" sz="2000" dirty="0" smtClean="0"/>
          </a:p>
          <a:p>
            <a:pPr eaLnBrk="1" hangingPunct="1">
              <a:buFontTx/>
              <a:buNone/>
              <a:defRPr/>
            </a:pPr>
            <a:endParaRPr lang="en-GB" sz="2400" b="1" dirty="0" smtClean="0">
              <a:latin typeface="+mj-l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Push Model</a:t>
            </a:r>
            <a:endParaRPr lang="en-GB" dirty="0" smtClean="0"/>
          </a:p>
        </p:txBody>
      </p:sp>
      <p:sp>
        <p:nvSpPr>
          <p:cNvPr id="7" name="Oval 6"/>
          <p:cNvSpPr/>
          <p:nvPr/>
        </p:nvSpPr>
        <p:spPr>
          <a:xfrm>
            <a:off x="827088" y="3068638"/>
            <a:ext cx="796925" cy="820737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dirty="0">
                <a:solidFill>
                  <a:schemeClr val="tx1"/>
                </a:solidFill>
              </a:rPr>
              <a:t>A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6388" name="TextBox 7"/>
          <p:cNvSpPr txBox="1">
            <a:spLocks noChangeArrowheads="1"/>
          </p:cNvSpPr>
          <p:nvPr/>
        </p:nvSpPr>
        <p:spPr bwMode="auto">
          <a:xfrm>
            <a:off x="395288" y="1557338"/>
            <a:ext cx="18224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tx1"/>
                </a:solidFill>
              </a:rPr>
              <a:t>Exporting Country</a:t>
            </a:r>
          </a:p>
        </p:txBody>
      </p:sp>
      <p:sp>
        <p:nvSpPr>
          <p:cNvPr id="16389" name="TextBox 8"/>
          <p:cNvSpPr txBox="1">
            <a:spLocks noChangeArrowheads="1"/>
          </p:cNvSpPr>
          <p:nvPr/>
        </p:nvSpPr>
        <p:spPr bwMode="auto">
          <a:xfrm>
            <a:off x="6588125" y="1557338"/>
            <a:ext cx="18462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tx1"/>
                </a:solidFill>
              </a:rPr>
              <a:t>Importing Country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2339975" y="3573463"/>
            <a:ext cx="4151313" cy="15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7235825" y="3068638"/>
            <a:ext cx="796925" cy="820737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12" name="Oval 11"/>
          <p:cNvSpPr/>
          <p:nvPr/>
        </p:nvSpPr>
        <p:spPr>
          <a:xfrm>
            <a:off x="1908175" y="1989138"/>
            <a:ext cx="365125" cy="401637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1400" dirty="0">
                <a:solidFill>
                  <a:schemeClr val="bg1"/>
                </a:solidFill>
              </a:rPr>
              <a:t>1</a:t>
            </a:r>
            <a:endParaRPr lang="en-US" sz="1400" dirty="0">
              <a:solidFill>
                <a:schemeClr val="bg1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0" y="4292600"/>
            <a:ext cx="5207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411413" y="1989138"/>
            <a:ext cx="378618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tx1"/>
                </a:solidFill>
              </a:rPr>
              <a:t>Exporting Country Generates Certificate</a:t>
            </a:r>
          </a:p>
        </p:txBody>
      </p:sp>
      <p:sp>
        <p:nvSpPr>
          <p:cNvPr id="15" name="Oval 14"/>
          <p:cNvSpPr/>
          <p:nvPr/>
        </p:nvSpPr>
        <p:spPr>
          <a:xfrm>
            <a:off x="1908175" y="2708275"/>
            <a:ext cx="365125" cy="403225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140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411413" y="2708275"/>
            <a:ext cx="401478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tx1"/>
                </a:solidFill>
              </a:rPr>
              <a:t>Exporting Country Pushes Certificate to Importing Country</a:t>
            </a:r>
          </a:p>
        </p:txBody>
      </p:sp>
      <p:cxnSp>
        <p:nvCxnSpPr>
          <p:cNvPr id="17" name="Straight Arrow Connector 16"/>
          <p:cNvCxnSpPr/>
          <p:nvPr/>
        </p:nvCxnSpPr>
        <p:spPr>
          <a:xfrm rot="10800000">
            <a:off x="6494463" y="4652963"/>
            <a:ext cx="238125" cy="15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411413" y="3860800"/>
            <a:ext cx="40147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tx1"/>
                </a:solidFill>
              </a:rPr>
              <a:t>Importing Country Receives and Acknowledges Certificate</a:t>
            </a:r>
          </a:p>
        </p:txBody>
      </p:sp>
      <p:sp>
        <p:nvSpPr>
          <p:cNvPr id="19" name="Rectangle 18"/>
          <p:cNvSpPr/>
          <p:nvPr/>
        </p:nvSpPr>
        <p:spPr>
          <a:xfrm>
            <a:off x="755650" y="5084763"/>
            <a:ext cx="3470275" cy="147478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en-US" dirty="0">
                <a:solidFill>
                  <a:schemeClr val="tx1"/>
                </a:solidFill>
              </a:rPr>
              <a:t>Advantages</a:t>
            </a:r>
          </a:p>
          <a:p>
            <a:pPr marL="285750" indent="-285750">
              <a:buFont typeface="Arial"/>
              <a:buChar char="•"/>
              <a:defRPr/>
            </a:pPr>
            <a:r>
              <a:rPr lang="en-US" sz="1200" dirty="0">
                <a:solidFill>
                  <a:schemeClr val="tx1"/>
                </a:solidFill>
              </a:rPr>
              <a:t>Real-time update of certificates.</a:t>
            </a:r>
          </a:p>
          <a:p>
            <a:pPr marL="285750" indent="-285750">
              <a:buFont typeface="Arial"/>
              <a:buChar char="•"/>
              <a:defRPr/>
            </a:pPr>
            <a:r>
              <a:rPr lang="en-US" sz="1200" dirty="0">
                <a:solidFill>
                  <a:schemeClr val="tx1"/>
                </a:solidFill>
              </a:rPr>
              <a:t>Works well for time-sensitive applications such as stock exchange transactions.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787900" y="5084763"/>
            <a:ext cx="3470275" cy="147478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en-US" dirty="0">
                <a:solidFill>
                  <a:schemeClr val="tx1"/>
                </a:solidFill>
              </a:rPr>
              <a:t>Disadvantages</a:t>
            </a:r>
          </a:p>
          <a:p>
            <a:pPr marL="285750" indent="-285750">
              <a:buFont typeface="Arial"/>
              <a:buChar char="•"/>
              <a:defRPr/>
            </a:pPr>
            <a:r>
              <a:rPr lang="en-US" sz="1200" dirty="0">
                <a:solidFill>
                  <a:schemeClr val="tx1"/>
                </a:solidFill>
              </a:rPr>
              <a:t>Requires both systems to be available/online.</a:t>
            </a:r>
          </a:p>
          <a:p>
            <a:pPr marL="285750" indent="-285750">
              <a:buFont typeface="Arial"/>
              <a:buChar char="•"/>
              <a:defRPr/>
            </a:pPr>
            <a:r>
              <a:rPr lang="en-US" sz="1200" dirty="0">
                <a:solidFill>
                  <a:schemeClr val="tx1"/>
                </a:solidFill>
              </a:rPr>
              <a:t>All data is sent.</a:t>
            </a:r>
          </a:p>
          <a:p>
            <a:pPr marL="285750" indent="-285750">
              <a:buFont typeface="Arial"/>
              <a:buChar char="•"/>
              <a:defRPr/>
            </a:pPr>
            <a:r>
              <a:rPr lang="en-US" sz="1200" dirty="0">
                <a:solidFill>
                  <a:schemeClr val="tx1"/>
                </a:solidFill>
              </a:rPr>
              <a:t>Usually more expensive.</a:t>
            </a:r>
            <a:endParaRPr lang="en-US" sz="1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/>
      <p:bldP spid="15" grpId="0" build="p" animBg="1"/>
      <p:bldP spid="16" grpId="0"/>
      <p:bldP spid="18" grpId="0"/>
      <p:bldP spid="19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Pull Model</a:t>
            </a:r>
            <a:endParaRPr lang="en-GB" dirty="0" smtClean="0"/>
          </a:p>
        </p:txBody>
      </p:sp>
      <p:sp>
        <p:nvSpPr>
          <p:cNvPr id="20" name="Oval 19"/>
          <p:cNvSpPr/>
          <p:nvPr/>
        </p:nvSpPr>
        <p:spPr>
          <a:xfrm>
            <a:off x="827088" y="3068638"/>
            <a:ext cx="842962" cy="842962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dirty="0">
                <a:solidFill>
                  <a:schemeClr val="tx1"/>
                </a:solidFill>
              </a:rPr>
              <a:t>A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7412" name="TextBox 20"/>
          <p:cNvSpPr txBox="1">
            <a:spLocks noChangeArrowheads="1"/>
          </p:cNvSpPr>
          <p:nvPr/>
        </p:nvSpPr>
        <p:spPr bwMode="auto">
          <a:xfrm>
            <a:off x="468313" y="1557338"/>
            <a:ext cx="18446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>
                <a:solidFill>
                  <a:schemeClr val="tx1"/>
                </a:solidFill>
              </a:rPr>
              <a:t>Exporting Country</a:t>
            </a:r>
          </a:p>
        </p:txBody>
      </p:sp>
      <p:sp>
        <p:nvSpPr>
          <p:cNvPr id="17413" name="TextBox 21"/>
          <p:cNvSpPr txBox="1">
            <a:spLocks noChangeArrowheads="1"/>
          </p:cNvSpPr>
          <p:nvPr/>
        </p:nvSpPr>
        <p:spPr bwMode="auto">
          <a:xfrm>
            <a:off x="6588125" y="1557338"/>
            <a:ext cx="18335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>
                <a:solidFill>
                  <a:schemeClr val="tx1"/>
                </a:solidFill>
              </a:rPr>
              <a:t>Importing Country</a:t>
            </a:r>
          </a:p>
        </p:txBody>
      </p:sp>
      <p:cxnSp>
        <p:nvCxnSpPr>
          <p:cNvPr id="23" name="Straight Arrow Connector 22"/>
          <p:cNvCxnSpPr/>
          <p:nvPr/>
        </p:nvCxnSpPr>
        <p:spPr>
          <a:xfrm flipH="1">
            <a:off x="2411413" y="3500438"/>
            <a:ext cx="424815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Oval 23"/>
          <p:cNvSpPr/>
          <p:nvPr/>
        </p:nvSpPr>
        <p:spPr>
          <a:xfrm>
            <a:off x="7235825" y="3068638"/>
            <a:ext cx="842963" cy="842962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25" name="Oval 24"/>
          <p:cNvSpPr/>
          <p:nvPr/>
        </p:nvSpPr>
        <p:spPr>
          <a:xfrm>
            <a:off x="1908175" y="1989138"/>
            <a:ext cx="387350" cy="412750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1400" dirty="0">
                <a:solidFill>
                  <a:schemeClr val="bg1"/>
                </a:solidFill>
              </a:rPr>
              <a:t>1</a:t>
            </a:r>
            <a:endParaRPr lang="en-US" sz="1400" dirty="0">
              <a:solidFill>
                <a:schemeClr val="bg1"/>
              </a:solidFill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4076700"/>
            <a:ext cx="5334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2511425" y="1989138"/>
            <a:ext cx="38068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>
                <a:solidFill>
                  <a:schemeClr val="tx1"/>
                </a:solidFill>
              </a:rPr>
              <a:t>Exporting Country Generates Certificate</a:t>
            </a:r>
          </a:p>
        </p:txBody>
      </p:sp>
      <p:sp>
        <p:nvSpPr>
          <p:cNvPr id="28" name="Oval 27"/>
          <p:cNvSpPr/>
          <p:nvPr/>
        </p:nvSpPr>
        <p:spPr>
          <a:xfrm>
            <a:off x="1908175" y="2708275"/>
            <a:ext cx="387350" cy="412750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140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2411413" y="2708275"/>
            <a:ext cx="42481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tx1"/>
                </a:solidFill>
              </a:rPr>
              <a:t>Importing Country Retrieves Certificate (Schedule or Notification)</a:t>
            </a:r>
          </a:p>
        </p:txBody>
      </p:sp>
      <p:cxnSp>
        <p:nvCxnSpPr>
          <p:cNvPr id="30" name="Straight Arrow Connector 29"/>
          <p:cNvCxnSpPr/>
          <p:nvPr/>
        </p:nvCxnSpPr>
        <p:spPr>
          <a:xfrm flipH="1">
            <a:off x="2411413" y="4437063"/>
            <a:ext cx="4321175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2411413" y="3716338"/>
            <a:ext cx="42481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tx1"/>
                </a:solidFill>
              </a:rPr>
              <a:t>Importing Country Receives and Acknowledges Certificate</a:t>
            </a:r>
          </a:p>
        </p:txBody>
      </p:sp>
      <p:sp>
        <p:nvSpPr>
          <p:cNvPr id="32" name="Rectangle 31"/>
          <p:cNvSpPr/>
          <p:nvPr/>
        </p:nvSpPr>
        <p:spPr>
          <a:xfrm>
            <a:off x="684213" y="4941888"/>
            <a:ext cx="3600450" cy="165576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en-US" dirty="0">
                <a:solidFill>
                  <a:schemeClr val="tx1"/>
                </a:solidFill>
              </a:rPr>
              <a:t>Advantages</a:t>
            </a:r>
          </a:p>
          <a:p>
            <a:pPr marL="285750" indent="-285750">
              <a:buFont typeface="Arial"/>
              <a:buChar char="•"/>
              <a:defRPr/>
            </a:pPr>
            <a:r>
              <a:rPr lang="en-US" sz="1200" dirty="0">
                <a:solidFill>
                  <a:schemeClr val="tx1"/>
                </a:solidFill>
              </a:rPr>
              <a:t>Not reliant on both systems being available/online at the same time.</a:t>
            </a:r>
          </a:p>
          <a:p>
            <a:pPr marL="285750" indent="-285750">
              <a:buFont typeface="Arial"/>
              <a:buChar char="•"/>
              <a:defRPr/>
            </a:pPr>
            <a:r>
              <a:rPr lang="en-US" sz="1200" dirty="0">
                <a:solidFill>
                  <a:schemeClr val="tx1"/>
                </a:solidFill>
              </a:rPr>
              <a:t>Importing country can chose what to retrieve, and when.</a:t>
            </a:r>
          </a:p>
          <a:p>
            <a:pPr marL="285750" indent="-285750">
              <a:buFont typeface="Arial"/>
              <a:buChar char="•"/>
              <a:defRPr/>
            </a:pPr>
            <a:r>
              <a:rPr lang="en-US" sz="1200" dirty="0">
                <a:solidFill>
                  <a:schemeClr val="tx1"/>
                </a:solidFill>
              </a:rPr>
              <a:t>Works well for non-time sensitive/critical applications.</a:t>
            </a:r>
          </a:p>
          <a:p>
            <a:pPr marL="285750" indent="-285750">
              <a:buFont typeface="Arial"/>
              <a:buChar char="•"/>
              <a:defRPr/>
            </a:pPr>
            <a:r>
              <a:rPr lang="en-US" sz="1200" dirty="0">
                <a:solidFill>
                  <a:schemeClr val="tx1"/>
                </a:solidFill>
              </a:rPr>
              <a:t>Usually cheaper.</a:t>
            </a:r>
          </a:p>
          <a:p>
            <a:pPr marL="285750" indent="-285750">
              <a:buFont typeface="Arial"/>
              <a:buChar char="•"/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4643438" y="4941888"/>
            <a:ext cx="3600450" cy="165576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en-US" dirty="0">
                <a:solidFill>
                  <a:schemeClr val="tx1"/>
                </a:solidFill>
              </a:rPr>
              <a:t>Disadvantages</a:t>
            </a:r>
          </a:p>
          <a:p>
            <a:pPr marL="285750" indent="-285750">
              <a:buFont typeface="Arial"/>
              <a:buChar char="•"/>
              <a:defRPr/>
            </a:pPr>
            <a:r>
              <a:rPr lang="en-US" sz="1200" dirty="0">
                <a:solidFill>
                  <a:schemeClr val="tx1"/>
                </a:solidFill>
              </a:rPr>
              <a:t>Not necessarily real-time.</a:t>
            </a:r>
            <a:endParaRPr lang="en-US" sz="1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7" grpId="0"/>
      <p:bldP spid="28" grpId="0" animBg="1"/>
      <p:bldP spid="29" grpId="0"/>
      <p:bldP spid="31" grpId="0"/>
      <p:bldP spid="32" grpId="0" animBg="1"/>
      <p:bldP spid="3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NZ" dirty="0" smtClean="0"/>
              <a:t>Stage 1.</a:t>
            </a:r>
            <a:endParaRPr lang="en-GB" sz="2400" dirty="0" smtClean="0"/>
          </a:p>
        </p:txBody>
      </p:sp>
      <p:graphicFrame>
        <p:nvGraphicFramePr>
          <p:cNvPr id="2050" name="Object 48"/>
          <p:cNvGraphicFramePr>
            <a:graphicFrameLocks noChangeAspect="1"/>
          </p:cNvGraphicFramePr>
          <p:nvPr/>
        </p:nvGraphicFramePr>
        <p:xfrm>
          <a:off x="900113" y="1557338"/>
          <a:ext cx="7235825" cy="3987800"/>
        </p:xfrm>
        <a:graphic>
          <a:graphicData uri="http://schemas.openxmlformats.org/presentationml/2006/ole">
            <p:oleObj spid="_x0000_s2050" r:id="rId3" imgW="5182743" imgH="2122551" progId="Visio.Drawing.11">
              <p:embed/>
            </p:oleObj>
          </a:graphicData>
        </a:graphic>
      </p:graphicFrame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179388" y="5570538"/>
            <a:ext cx="864076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sz="1600" b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Development in stage 1 involves a web service being created in NZ as an add-on to the MPI ePhyto. This web service enables Australia to request and obtain approved, replaced and/or revoked electronic certificate data  sets for a specified date range.</a:t>
            </a:r>
            <a:r>
              <a:rPr lang="en-NZ" sz="1600" b="0">
                <a:solidFill>
                  <a:schemeClr val="tx1"/>
                </a:solidFill>
                <a:latin typeface="Arial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NZ" dirty="0" smtClean="0"/>
              <a:t>Stage 2.</a:t>
            </a:r>
          </a:p>
        </p:txBody>
      </p:sp>
      <p:graphicFrame>
        <p:nvGraphicFramePr>
          <p:cNvPr id="3074" name="Object 13"/>
          <p:cNvGraphicFramePr>
            <a:graphicFrameLocks noChangeAspect="1"/>
          </p:cNvGraphicFramePr>
          <p:nvPr/>
        </p:nvGraphicFramePr>
        <p:xfrm>
          <a:off x="684213" y="1484313"/>
          <a:ext cx="7667625" cy="3960812"/>
        </p:xfrm>
        <a:graphic>
          <a:graphicData uri="http://schemas.openxmlformats.org/presentationml/2006/ole">
            <p:oleObj spid="_x0000_s3074" r:id="rId3" imgW="6700647" imgH="2632710" progId="Visio.Drawing.11">
              <p:embed/>
            </p:oleObj>
          </a:graphicData>
        </a:graphic>
      </p:graphicFrame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323850" y="5516563"/>
            <a:ext cx="882015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sz="1400" b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In stage 2 a separate certificate database ( a certificate hub) is created for storing approved, replaced and revoked NZ MPI ePhyto certificates. A web service is implemented to enable ePhyto to submit such certificates into the hub. The retrieval web service from stage 1 is amended to retrieve certificates from the new hub database rather than directly from the MPI ePhyto database.</a:t>
            </a:r>
            <a:endParaRPr lang="en-GB" sz="1400" b="0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NZ" dirty="0" smtClean="0"/>
              <a:t>Status of Transferred Certificate Data</a:t>
            </a:r>
            <a:endParaRPr lang="en-NZ" dirty="0"/>
          </a:p>
        </p:txBody>
      </p:sp>
      <p:sp>
        <p:nvSpPr>
          <p:cNvPr id="18435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18488" cy="4565650"/>
          </a:xfrm>
        </p:spPr>
        <p:txBody>
          <a:bodyPr/>
          <a:lstStyle/>
          <a:p>
            <a:endParaRPr lang="en-NZ" b="1" smtClean="0"/>
          </a:p>
          <a:p>
            <a:r>
              <a:rPr lang="en-NZ" b="1" smtClean="0"/>
              <a:t>Approved</a:t>
            </a:r>
          </a:p>
          <a:p>
            <a:r>
              <a:rPr lang="en-NZ" b="1" smtClean="0"/>
              <a:t>Replaced</a:t>
            </a:r>
          </a:p>
          <a:p>
            <a:r>
              <a:rPr lang="en-NZ" b="1" smtClean="0"/>
              <a:t>Revoked</a:t>
            </a:r>
          </a:p>
          <a:p>
            <a:endParaRPr lang="en-NZ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2_1 Master">
  <a:themeElements>
    <a:clrScheme name="Custom 1">
      <a:dk1>
        <a:sysClr val="windowText" lastClr="000000"/>
      </a:dk1>
      <a:lt1>
        <a:sysClr val="window" lastClr="FFFFFF"/>
      </a:lt1>
      <a:dk2>
        <a:srgbClr val="0070C0"/>
      </a:dk2>
      <a:lt2>
        <a:srgbClr val="EEECE1"/>
      </a:lt2>
      <a:accent1>
        <a:srgbClr val="17365D"/>
      </a:accent1>
      <a:accent2>
        <a:srgbClr val="92D050"/>
      </a:accent2>
      <a:accent3>
        <a:srgbClr val="0070C0"/>
      </a:accent3>
      <a:accent4>
        <a:srgbClr val="A7600C"/>
      </a:accent4>
      <a:accent5>
        <a:srgbClr val="6E298D"/>
      </a:accent5>
      <a:accent6>
        <a:srgbClr val="F79646"/>
      </a:accent6>
      <a:hlink>
        <a:srgbClr val="FFFFFF"/>
      </a:hlink>
      <a:folHlink>
        <a:srgbClr val="C4BD97"/>
      </a:folHlink>
    </a:clrScheme>
    <a:fontScheme name="MPI styles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GB" sz="18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GB" sz="18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2_1 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1 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1 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1 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1 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1 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1 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1 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1 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1 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1 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1 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PI theme">
  <a:themeElements>
    <a:clrScheme name="1 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 Master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GB" sz="18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GB" sz="18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1 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 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 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 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 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 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 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 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 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 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 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 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MPI theme">
  <a:themeElements>
    <a:clrScheme name="1 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 Master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GB" sz="18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GB" sz="18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1 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 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 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 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 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 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 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 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 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 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 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 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1 Master">
  <a:themeElements>
    <a:clrScheme name="MPI">
      <a:dk1>
        <a:sysClr val="windowText" lastClr="000000"/>
      </a:dk1>
      <a:lt1>
        <a:sysClr val="window" lastClr="FFFFFF"/>
      </a:lt1>
      <a:dk2>
        <a:srgbClr val="0070C0"/>
      </a:dk2>
      <a:lt2>
        <a:srgbClr val="EEECE1"/>
      </a:lt2>
      <a:accent1>
        <a:srgbClr val="17365D"/>
      </a:accent1>
      <a:accent2>
        <a:srgbClr val="92D050"/>
      </a:accent2>
      <a:accent3>
        <a:srgbClr val="0070C0"/>
      </a:accent3>
      <a:accent4>
        <a:srgbClr val="953734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PI styles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GB" sz="18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GB" sz="18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2_1 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1 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1 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1 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1 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1 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1 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1 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1 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1 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1 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1 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908</TotalTime>
  <Words>491</Words>
  <Application>Microsoft Office PowerPoint</Application>
  <PresentationFormat>On-screen Show (4:3)</PresentationFormat>
  <Paragraphs>66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Arial Narrow</vt:lpstr>
      <vt:lpstr>Arial</vt:lpstr>
      <vt:lpstr>Calibri</vt:lpstr>
      <vt:lpstr>Times New Roman</vt:lpstr>
      <vt:lpstr>2_1 Master</vt:lpstr>
      <vt:lpstr>MPI theme</vt:lpstr>
      <vt:lpstr>1_MPI theme</vt:lpstr>
      <vt:lpstr>4_1 Master</vt:lpstr>
      <vt:lpstr>Microsoft Visio Drawing</vt:lpstr>
      <vt:lpstr>Case study: NZ/DAFF ePhyto Project</vt:lpstr>
      <vt:lpstr>Future Vision/concept</vt:lpstr>
      <vt:lpstr>What does this mean?</vt:lpstr>
      <vt:lpstr>Push Vs Pull of certificate data?</vt:lpstr>
      <vt:lpstr>Push Model</vt:lpstr>
      <vt:lpstr>Pull Model</vt:lpstr>
      <vt:lpstr>Stage 1.</vt:lpstr>
      <vt:lpstr>Stage 2.</vt:lpstr>
      <vt:lpstr>Status of Transferred Certificate Data</vt:lpstr>
      <vt:lpstr>Stage 3.</vt:lpstr>
    </vt:vector>
  </TitlesOfParts>
  <Company>MAF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Claudia Riley</dc:creator>
  <cp:lastModifiedBy>P Johnston</cp:lastModifiedBy>
  <cp:revision>110</cp:revision>
  <dcterms:created xsi:type="dcterms:W3CDTF">2012-04-11T22:53:09Z</dcterms:created>
  <dcterms:modified xsi:type="dcterms:W3CDTF">2012-11-16T01:32:39Z</dcterms:modified>
</cp:coreProperties>
</file>