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0" r:id="rId11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BB7119"/>
    <a:srgbClr val="E76A22"/>
    <a:srgbClr val="F6A92C"/>
    <a:srgbClr val="EFA42B"/>
    <a:srgbClr val="4CB52C"/>
    <a:srgbClr val="854D04"/>
    <a:srgbClr val="137113"/>
    <a:srgbClr val="0B78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 autoAdjust="0"/>
  </p:normalViewPr>
  <p:slideViewPr>
    <p:cSldViewPr>
      <p:cViewPr varScale="1">
        <p:scale>
          <a:sx n="93" d="100"/>
          <a:sy n="93" d="100"/>
        </p:scale>
        <p:origin x="-1446" y="-102"/>
      </p:cViewPr>
      <p:guideLst>
        <p:guide orient="horz" pos="1152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spd="med" advClick="0" advTm="8000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 advClick="0" advTm="800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0350" y="1371600"/>
            <a:ext cx="177165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371600"/>
            <a:ext cx="516255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 advClick="0" advTm="800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 advClick="0" advTm="800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 advClick="0" advTm="8000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2362200"/>
            <a:ext cx="3352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3528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 advClick="0" advTm="8000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 advClick="0" advTm="800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 advClick="0" advTm="800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8000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 advClick="0" advTm="800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 advClick="0" advTm="8000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137113"/>
            </a:gs>
            <a:gs pos="100000">
              <a:srgbClr val="137113">
                <a:gamma/>
                <a:tint val="77647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2362200"/>
            <a:ext cx="6858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371600"/>
            <a:ext cx="7086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pic>
        <p:nvPicPr>
          <p:cNvPr id="1042" name="Picture 18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noFill/>
        </p:spPr>
      </p:pic>
      <p:sp>
        <p:nvSpPr>
          <p:cNvPr id="1043" name="Text Box 19"/>
          <p:cNvSpPr txBox="1">
            <a:spLocks noChangeArrowheads="1"/>
          </p:cNvSpPr>
          <p:nvPr userDrawn="1"/>
        </p:nvSpPr>
        <p:spPr bwMode="auto">
          <a:xfrm>
            <a:off x="1295400" y="293688"/>
            <a:ext cx="4114800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1000">
                <a:solidFill>
                  <a:schemeClr val="bg1"/>
                </a:solidFill>
                <a:latin typeface="Arial" charset="0"/>
              </a:rPr>
              <a:t>United States Department of Agriculture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1000">
                <a:solidFill>
                  <a:schemeClr val="bg1"/>
                </a:solidFill>
                <a:latin typeface="Arial" charset="0"/>
              </a:rPr>
              <a:t>Animal and Plant Health Inspection Service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  <a:latin typeface="Arial" charset="0"/>
              </a:rPr>
              <a:t>Plant Protection and Quarantine</a:t>
            </a:r>
            <a:endParaRPr lang="en-US" sz="10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044" name="Picture 20" descr="APHIS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48600" y="228600"/>
            <a:ext cx="685800" cy="681038"/>
          </a:xfrm>
          <a:prstGeom prst="rect">
            <a:avLst/>
          </a:prstGeom>
          <a:noFill/>
        </p:spPr>
      </p:pic>
      <p:pic>
        <p:nvPicPr>
          <p:cNvPr id="1045" name="Picture 21" descr="USDA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10400" y="304800"/>
            <a:ext cx="723900" cy="50006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8000">
    <p:cover/>
  </p:transition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fontAlgn="base">
        <a:lnSpc>
          <a:spcPct val="110000"/>
        </a:lnSpc>
        <a:spcBef>
          <a:spcPct val="20000"/>
        </a:spcBef>
        <a:spcAft>
          <a:spcPct val="0"/>
        </a:spcAft>
        <a:buChar char="•"/>
        <a:defRPr sz="2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110000"/>
        </a:lnSpc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</a:defRPr>
      </a:lvl2pPr>
      <a:lvl3pPr marL="11430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har char="•"/>
        <a:defRPr>
          <a:solidFill>
            <a:schemeClr val="bg1"/>
          </a:solidFill>
          <a:latin typeface="+mn-lt"/>
        </a:defRPr>
      </a:lvl3pPr>
      <a:lvl4pPr marL="16002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har char="–"/>
        <a:defRPr>
          <a:solidFill>
            <a:schemeClr val="bg1"/>
          </a:solidFill>
          <a:latin typeface="+mn-lt"/>
        </a:defRPr>
      </a:lvl4pPr>
      <a:lvl5pPr marL="20574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5pPr>
      <a:lvl6pPr marL="25146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6pPr>
      <a:lvl7pPr marL="29718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7pPr>
      <a:lvl8pPr marL="34290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8pPr>
      <a:lvl9pPr marL="3886200" indent="-228600" algn="l" rtl="0" fontAlgn="base">
        <a:lnSpc>
          <a:spcPct val="110000"/>
        </a:lnSpc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219201"/>
            <a:ext cx="8153400" cy="1219199"/>
          </a:xfrm>
        </p:spPr>
        <p:txBody>
          <a:bodyPr/>
          <a:lstStyle/>
          <a:p>
            <a:pPr algn="ctr"/>
            <a:r>
              <a:rPr lang="en-US" dirty="0" smtClean="0"/>
              <a:t>Phytosanitary Certificate Issuance and Tracking System (PCIT)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962400"/>
            <a:ext cx="8382000" cy="2667000"/>
          </a:xfrm>
        </p:spPr>
        <p:txBody>
          <a:bodyPr/>
          <a:lstStyle/>
          <a:p>
            <a:r>
              <a:rPr lang="en-US" sz="2400" dirty="0" smtClean="0"/>
              <a:t>United States Department of Agriculture </a:t>
            </a:r>
          </a:p>
          <a:p>
            <a:r>
              <a:rPr lang="en-US" sz="2400" dirty="0" smtClean="0"/>
              <a:t>Michael Perry</a:t>
            </a:r>
          </a:p>
          <a:p>
            <a:r>
              <a:rPr lang="en-US" sz="2400" dirty="0" smtClean="0"/>
              <a:t>Export Specialist Riverdale, Maryland</a:t>
            </a:r>
            <a:endParaRPr lang="en-US" sz="2400" dirty="0"/>
          </a:p>
        </p:txBody>
      </p:sp>
    </p:spTree>
  </p:cSld>
  <p:clrMapOvr>
    <a:masterClrMapping/>
  </p:clrMapOvr>
  <p:transition spd="med" advClick="0" advTm="8000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95400"/>
            <a:ext cx="7086600" cy="990600"/>
          </a:xfrm>
        </p:spPr>
        <p:txBody>
          <a:bodyPr/>
          <a:lstStyle/>
          <a:p>
            <a:r>
              <a:rPr lang="en-US" dirty="0" smtClean="0"/>
              <a:t>Next Steps to </a:t>
            </a:r>
            <a:r>
              <a:rPr lang="en-US" dirty="0" err="1" smtClean="0"/>
              <a:t>ePhyto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By the end of 2011 the </a:t>
            </a:r>
            <a:r>
              <a:rPr lang="en-US" sz="2800" dirty="0" err="1" smtClean="0"/>
              <a:t>ePhyto</a:t>
            </a:r>
            <a:r>
              <a:rPr lang="en-US" sz="2800" dirty="0" smtClean="0"/>
              <a:t> functionality will be in </a:t>
            </a:r>
            <a:r>
              <a:rPr lang="en-US" sz="2800" dirty="0" smtClean="0"/>
              <a:t>place</a:t>
            </a:r>
          </a:p>
          <a:p>
            <a:r>
              <a:rPr lang="en-US" sz="2800" dirty="0" smtClean="0"/>
              <a:t>At that point PCIT will be able to send and receive </a:t>
            </a:r>
            <a:r>
              <a:rPr lang="en-US" sz="2800" dirty="0" err="1" smtClean="0"/>
              <a:t>ePhytos</a:t>
            </a:r>
            <a:r>
              <a:rPr lang="en-US" sz="2800" dirty="0" smtClean="0"/>
              <a:t> according to agreed protocols</a:t>
            </a:r>
          </a:p>
          <a:p>
            <a:r>
              <a:rPr lang="en-US" sz="2800" dirty="0" smtClean="0"/>
              <a:t>The US will be looking for countries to test our system</a:t>
            </a:r>
          </a:p>
          <a:p>
            <a:endParaRPr lang="en-US" sz="2800" dirty="0"/>
          </a:p>
        </p:txBody>
      </p:sp>
    </p:spTree>
  </p:cSld>
  <p:clrMapOvr>
    <a:masterClrMapping/>
  </p:clrMapOvr>
  <p:transition spd="med" advClick="0" advTm="8000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371600"/>
            <a:ext cx="8229600" cy="1219199"/>
          </a:xfrm>
        </p:spPr>
        <p:txBody>
          <a:bodyPr/>
          <a:lstStyle/>
          <a:p>
            <a:r>
              <a:rPr lang="en-US" dirty="0" smtClean="0"/>
              <a:t>Architecture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43200"/>
            <a:ext cx="7848600" cy="3810000"/>
          </a:xfrm>
        </p:spPr>
        <p:txBody>
          <a:bodyPr/>
          <a:lstStyle/>
          <a:p>
            <a:pPr marL="342900" indent="-342900" algn="l">
              <a:buFontTx/>
              <a:buChar char="•"/>
            </a:pPr>
            <a:r>
              <a:rPr lang="en-US" sz="2400" dirty="0" smtClean="0"/>
              <a:t>Web </a:t>
            </a:r>
            <a:r>
              <a:rPr lang="en-US" sz="2400" dirty="0" smtClean="0"/>
              <a:t>based</a:t>
            </a:r>
          </a:p>
          <a:p>
            <a:pPr marL="342900" indent="-342900" algn="l">
              <a:buFontTx/>
              <a:buChar char="•"/>
            </a:pPr>
            <a:r>
              <a:rPr lang="en-US" sz="2400" dirty="0" smtClean="0"/>
              <a:t>Role based system </a:t>
            </a:r>
            <a:endParaRPr lang="en-US" sz="2400" dirty="0" smtClean="0"/>
          </a:p>
          <a:p>
            <a:pPr marL="342900" indent="-342900" algn="l">
              <a:buFontTx/>
              <a:buChar char="•"/>
            </a:pPr>
            <a:r>
              <a:rPr lang="en-US" sz="2400" dirty="0" smtClean="0"/>
              <a:t>XML output can conform to schemas</a:t>
            </a:r>
          </a:p>
          <a:p>
            <a:pPr marL="342900" indent="-342900" algn="l">
              <a:buFontTx/>
              <a:buChar char="•"/>
            </a:pPr>
            <a:r>
              <a:rPr lang="en-US" sz="2400" dirty="0" smtClean="0"/>
              <a:t>System is capable of sending XML messages</a:t>
            </a:r>
          </a:p>
          <a:p>
            <a:endParaRPr lang="en-US" dirty="0"/>
          </a:p>
        </p:txBody>
      </p:sp>
    </p:spTree>
  </p:cSld>
  <p:clrMapOvr>
    <a:masterClrMapping/>
  </p:clrMapOvr>
  <p:transition spd="med" advClick="0" advTm="8000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95400"/>
            <a:ext cx="8153400" cy="1066800"/>
          </a:xfrm>
        </p:spPr>
        <p:txBody>
          <a:bodyPr/>
          <a:lstStyle/>
          <a:p>
            <a:r>
              <a:rPr lang="en-US" dirty="0" smtClean="0"/>
              <a:t>System Use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Issues  500,000 + certificates per year</a:t>
            </a:r>
          </a:p>
          <a:p>
            <a:r>
              <a:rPr lang="en-US" sz="2400" dirty="0" smtClean="0"/>
              <a:t>90% + of US </a:t>
            </a:r>
            <a:r>
              <a:rPr lang="en-US" sz="2400" dirty="0" smtClean="0"/>
              <a:t>certificates are </a:t>
            </a:r>
            <a:r>
              <a:rPr lang="en-US" sz="2400" dirty="0" smtClean="0"/>
              <a:t>issued through PCIT</a:t>
            </a:r>
          </a:p>
          <a:p>
            <a:r>
              <a:rPr lang="en-US" sz="2400" dirty="0" smtClean="0"/>
              <a:t>Used by Federal, States, Counties, and </a:t>
            </a:r>
            <a:r>
              <a:rPr lang="en-US" sz="2400" dirty="0" smtClean="0"/>
              <a:t>Industry</a:t>
            </a:r>
            <a:endParaRPr lang="en-US" sz="2400" dirty="0" smtClean="0"/>
          </a:p>
        </p:txBody>
      </p:sp>
    </p:spTree>
  </p:cSld>
  <p:clrMapOvr>
    <a:masterClrMapping/>
  </p:clrMapOvr>
  <p:transition spd="med" advClick="0" advTm="8000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295400"/>
            <a:ext cx="8229600" cy="1066800"/>
          </a:xfrm>
        </p:spPr>
        <p:txBody>
          <a:bodyPr/>
          <a:lstStyle/>
          <a:p>
            <a:r>
              <a:rPr lang="en-US" dirty="0" smtClean="0"/>
              <a:t>Additional Functionality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Phytosanitary </a:t>
            </a:r>
            <a:r>
              <a:rPr lang="en-US" sz="2800" dirty="0" smtClean="0"/>
              <a:t>Export Database (</a:t>
            </a:r>
            <a:r>
              <a:rPr lang="en-US" sz="2800" dirty="0" err="1" smtClean="0"/>
              <a:t>PExD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Training </a:t>
            </a:r>
            <a:r>
              <a:rPr lang="en-US" sz="2800" dirty="0" smtClean="0"/>
              <a:t>for certifying officials</a:t>
            </a:r>
          </a:p>
          <a:p>
            <a:r>
              <a:rPr lang="en-US" sz="2800" dirty="0" smtClean="0"/>
              <a:t>Handles fees and </a:t>
            </a:r>
            <a:r>
              <a:rPr lang="en-US" sz="2800" dirty="0" smtClean="0"/>
              <a:t>billing</a:t>
            </a:r>
          </a:p>
          <a:p>
            <a:r>
              <a:rPr lang="en-US" sz="2800" dirty="0" smtClean="0"/>
              <a:t>External </a:t>
            </a:r>
            <a:r>
              <a:rPr lang="en-US" sz="2800" dirty="0" smtClean="0"/>
              <a:t>Certificate Validation</a:t>
            </a:r>
          </a:p>
          <a:p>
            <a:pPr>
              <a:buNone/>
            </a:pPr>
            <a:r>
              <a:rPr lang="en-US" sz="2800" dirty="0" smtClean="0"/>
              <a:t> 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med" advClick="0" advTm="8000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56138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8000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555355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8000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8610600" cy="4953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8000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8247063" cy="5477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8000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209339"/>
            <a:ext cx="4819369" cy="5496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8000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132</Words>
  <Application>Microsoft Office PowerPoint</Application>
  <PresentationFormat>On-screen Show (4:3)</PresentationFormat>
  <Paragraphs>23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 Presentation</vt:lpstr>
      <vt:lpstr>Phytosanitary Certificate Issuance and Tracking System (PCIT)</vt:lpstr>
      <vt:lpstr>Architecture</vt:lpstr>
      <vt:lpstr>System Use Facts</vt:lpstr>
      <vt:lpstr>Additional Functionality</vt:lpstr>
      <vt:lpstr>Slide 5</vt:lpstr>
      <vt:lpstr>Slide 6</vt:lpstr>
      <vt:lpstr>Slide 7</vt:lpstr>
      <vt:lpstr>Slide 8</vt:lpstr>
      <vt:lpstr>Slide 9</vt:lpstr>
      <vt:lpstr>Next Steps to ePhyto</vt:lpstr>
    </vt:vector>
  </TitlesOfParts>
  <Company>USDA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Heather Curlett</dc:creator>
  <cp:lastModifiedBy>Craig Southwick</cp:lastModifiedBy>
  <cp:revision>62</cp:revision>
  <dcterms:created xsi:type="dcterms:W3CDTF">2004-09-20T14:40:43Z</dcterms:created>
  <dcterms:modified xsi:type="dcterms:W3CDTF">2011-06-07T22:50:17Z</dcterms:modified>
</cp:coreProperties>
</file>