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sldIdLst>
    <p:sldId id="279" r:id="rId2"/>
    <p:sldId id="271" r:id="rId3"/>
    <p:sldId id="264" r:id="rId4"/>
    <p:sldId id="282" r:id="rId5"/>
    <p:sldId id="277" r:id="rId6"/>
    <p:sldId id="278" r:id="rId7"/>
    <p:sldId id="293" r:id="rId8"/>
    <p:sldId id="283" r:id="rId9"/>
    <p:sldId id="294" r:id="rId10"/>
  </p:sldIdLst>
  <p:sldSz cx="9144000" cy="6858000" type="screen4x3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 baseline="-250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008000"/>
    <a:srgbClr val="663300"/>
    <a:srgbClr val="33CC33"/>
    <a:srgbClr val="FF000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3245" autoAdjust="0"/>
  </p:normalViewPr>
  <p:slideViewPr>
    <p:cSldViewPr>
      <p:cViewPr>
        <p:scale>
          <a:sx n="75" d="100"/>
          <a:sy n="75" d="100"/>
        </p:scale>
        <p:origin x="-36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baseline="0">
                <a:latin typeface="Arial" charset="0"/>
              </a:defRPr>
            </a:lvl1pPr>
          </a:lstStyle>
          <a:p>
            <a:pPr>
              <a:defRPr/>
            </a:pPr>
            <a:fld id="{1E268E63-290F-4ED1-97FD-88976C8EB2D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B89F0A-3CC7-4ED1-83F6-32FAD47029C9}" type="slidenum">
              <a:rPr lang="en-NZ" smtClean="0"/>
              <a:pPr/>
              <a:t>4</a:t>
            </a:fld>
            <a:endParaRPr lang="en-N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6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222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E61D7F-942B-4498-B6A7-8BB9E5B58C76}" type="slidenum">
              <a:rPr lang="en-NZ" smtClean="0"/>
              <a:pPr/>
              <a:t>8</a:t>
            </a:fld>
            <a:endParaRPr lang="en-N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1150" y="274638"/>
            <a:ext cx="2087563" cy="6323012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274638"/>
            <a:ext cx="6113462" cy="63230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288" y="1844675"/>
            <a:ext cx="4100512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44675"/>
            <a:ext cx="4100513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844675"/>
            <a:ext cx="83534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pic>
        <p:nvPicPr>
          <p:cNvPr id="1027" name="Picture 15" descr="MAF Powerpoint V6 modified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" pitchFamily="18" charset="0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444500" indent="-26511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2pPr>
      <a:lvl3pPr marL="901700" indent="-277813" algn="l" rtl="0" eaLnBrk="0" fontAlgn="base" hangingPunct="0">
        <a:spcBef>
          <a:spcPct val="20000"/>
        </a:spcBef>
        <a:spcAft>
          <a:spcPct val="0"/>
        </a:spcAft>
        <a:buFont typeface="Arial Narrow" pitchFamily="34" charset="0"/>
        <a:buChar char="–"/>
        <a:defRPr sz="2200">
          <a:solidFill>
            <a:schemeClr val="tx1"/>
          </a:solidFill>
          <a:latin typeface="+mn-lt"/>
        </a:defRPr>
      </a:lvl3pPr>
      <a:lvl4pPr marL="1257300" indent="-1762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16129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0701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5273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29845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441700" indent="-1762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wm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5" Type="http://schemas.openxmlformats.org/officeDocument/2006/relationships/image" Target="../media/image20.wmf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jpeg"/><Relationship Id="rId1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ilto:Peter.johnston@maf.govt.nz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976313" y="2390775"/>
            <a:ext cx="7772400" cy="6778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70000"/>
              </a:lnSpc>
            </a:pPr>
            <a:r>
              <a:rPr lang="en-NZ" sz="4400" smtClean="0">
                <a:solidFill>
                  <a:schemeClr val="bg1"/>
                </a:solidFill>
              </a:rPr>
              <a:t>Security concepts for consideration </a:t>
            </a:r>
            <a:r>
              <a:rPr lang="en-NZ" sz="2800" smtClean="0">
                <a:solidFill>
                  <a:schemeClr val="bg1"/>
                </a:solidFill>
              </a:rPr>
              <a:t>(11 AM on d3) </a:t>
            </a:r>
            <a:endParaRPr lang="en-GB" sz="2800" smtClean="0">
              <a:solidFill>
                <a:schemeClr val="bg1"/>
              </a:solidFill>
            </a:endParaRPr>
          </a:p>
        </p:txBody>
      </p:sp>
      <p:sp>
        <p:nvSpPr>
          <p:cNvPr id="14338" name="Rectangle 9"/>
          <p:cNvSpPr>
            <a:spLocks noGrp="1" noChangeArrowheads="1"/>
          </p:cNvSpPr>
          <p:nvPr>
            <p:ph type="subTitle" idx="4294967295"/>
          </p:nvPr>
        </p:nvSpPr>
        <p:spPr>
          <a:xfrm>
            <a:off x="1066800" y="3886200"/>
            <a:ext cx="6400800" cy="1343025"/>
          </a:xfrm>
        </p:spPr>
        <p:txBody>
          <a:bodyPr/>
          <a:lstStyle/>
          <a:p>
            <a:pPr marL="0" indent="0"/>
            <a:r>
              <a:rPr lang="en-NZ" sz="2500" smtClean="0">
                <a:solidFill>
                  <a:schemeClr val="bg1"/>
                </a:solidFill>
              </a:rPr>
              <a:t>Peter Johnston </a:t>
            </a:r>
          </a:p>
          <a:p>
            <a:pPr marL="0" indent="0"/>
            <a:r>
              <a:rPr lang="en-NZ" sz="2500" smtClean="0">
                <a:solidFill>
                  <a:schemeClr val="bg1"/>
                </a:solidFill>
              </a:rPr>
              <a:t>Plant Exports</a:t>
            </a:r>
            <a:endParaRPr lang="en-GB" sz="25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>
                <a:solidFill>
                  <a:srgbClr val="FFCC00"/>
                </a:solidFill>
              </a:rPr>
              <a:t>Internet security!</a:t>
            </a:r>
            <a:endParaRPr lang="en-GB" smtClean="0">
              <a:solidFill>
                <a:srgbClr val="FFCC00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68413"/>
            <a:ext cx="8353425" cy="5329237"/>
          </a:xfrm>
        </p:spPr>
        <p:txBody>
          <a:bodyPr/>
          <a:lstStyle/>
          <a:p>
            <a:pPr marL="177800" indent="-177800">
              <a:buFont typeface="Times" pitchFamily="18" charset="0"/>
              <a:buChar char="•"/>
              <a:defRPr/>
            </a:pPr>
            <a:r>
              <a:rPr lang="en-NZ" sz="3200" dirty="0" smtClean="0"/>
              <a:t>The internet is a public network.</a:t>
            </a:r>
          </a:p>
          <a:p>
            <a:pPr marL="177800" indent="-177800">
              <a:buFont typeface="Times" pitchFamily="18" charset="0"/>
              <a:buChar char="•"/>
              <a:defRPr/>
            </a:pPr>
            <a:r>
              <a:rPr lang="en-NZ" sz="3200" dirty="0" smtClean="0"/>
              <a:t>There are </a:t>
            </a:r>
            <a:r>
              <a:rPr lang="en-NZ" sz="3200" dirty="0" smtClean="0">
                <a:solidFill>
                  <a:srgbClr val="FF0000"/>
                </a:solidFill>
              </a:rPr>
              <a:t>security</a:t>
            </a:r>
            <a:r>
              <a:rPr lang="en-NZ" sz="3200" dirty="0" smtClean="0"/>
              <a:t> issues when the internet is used for connecting remote computers together.</a:t>
            </a:r>
          </a:p>
          <a:p>
            <a:pPr marL="177800" indent="-177800">
              <a:buFont typeface="Times" pitchFamily="18" charset="0"/>
              <a:buChar char="•"/>
              <a:defRPr/>
            </a:pPr>
            <a:r>
              <a:rPr lang="en-NZ" sz="3200" dirty="0" smtClean="0">
                <a:solidFill>
                  <a:srgbClr val="FF0000"/>
                </a:solidFill>
              </a:rPr>
              <a:t>Security</a:t>
            </a:r>
            <a:r>
              <a:rPr lang="en-NZ" sz="3200" dirty="0" smtClean="0"/>
              <a:t> management needs to address:</a:t>
            </a:r>
          </a:p>
          <a:p>
            <a:pPr marL="533400" lvl="1" indent="-342900">
              <a:buFont typeface="Courier New" pitchFamily="49" charset="0"/>
              <a:buChar char="o"/>
              <a:defRPr/>
            </a:pPr>
            <a:r>
              <a:rPr lang="en-NZ" sz="2800" dirty="0" smtClean="0"/>
              <a:t>Controlling access</a:t>
            </a:r>
          </a:p>
          <a:p>
            <a:pPr marL="533400" lvl="1" indent="-342900">
              <a:buFont typeface="Courier New" pitchFamily="49" charset="0"/>
              <a:buChar char="o"/>
              <a:defRPr/>
            </a:pPr>
            <a:r>
              <a:rPr lang="en-NZ" sz="2800" dirty="0" smtClean="0"/>
              <a:t>Stopping malicious attacks</a:t>
            </a:r>
          </a:p>
          <a:p>
            <a:pPr marL="533400" lvl="1" indent="-342900">
              <a:buFont typeface="Courier New" pitchFamily="49" charset="0"/>
              <a:buChar char="o"/>
              <a:defRPr/>
            </a:pPr>
            <a:r>
              <a:rPr lang="en-NZ" sz="2800" dirty="0" smtClean="0"/>
              <a:t>Maintaining the integrity of the information being transmitted</a:t>
            </a:r>
          </a:p>
          <a:p>
            <a:pPr marL="0" indent="0">
              <a:defRPr/>
            </a:pPr>
            <a:r>
              <a:rPr lang="en-NZ" sz="4400" dirty="0" smtClean="0"/>
              <a:t>Solutions?</a:t>
            </a:r>
          </a:p>
          <a:p>
            <a:pPr marL="0" indent="0">
              <a:defRPr/>
            </a:pPr>
            <a:endParaRPr lang="en-GB" sz="4400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>
                <a:solidFill>
                  <a:schemeClr val="bg1"/>
                </a:solidFill>
              </a:rPr>
              <a:t>Innovation?</a:t>
            </a:r>
            <a:endParaRPr lang="en-GB" smtClean="0">
              <a:solidFill>
                <a:schemeClr val="bg1"/>
              </a:solidFill>
            </a:endParaRPr>
          </a:p>
        </p:txBody>
      </p:sp>
      <p:pic>
        <p:nvPicPr>
          <p:cNvPr id="1638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16150" y="1844675"/>
            <a:ext cx="4711700" cy="4752975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 bwMode="auto">
          <a:xfrm>
            <a:off x="179388" y="274638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3600" smtClean="0">
                <a:solidFill>
                  <a:srgbClr val="FFC000"/>
                </a:solidFill>
              </a:rPr>
              <a:t>Vision: International Assurance Network</a:t>
            </a:r>
          </a:p>
        </p:txBody>
      </p:sp>
      <p:sp>
        <p:nvSpPr>
          <p:cNvPr id="5" name="Flowchart: Process 4"/>
          <p:cNvSpPr/>
          <p:nvPr/>
        </p:nvSpPr>
        <p:spPr>
          <a:xfrm>
            <a:off x="623888" y="2311400"/>
            <a:ext cx="2206625" cy="1393825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</a:rPr>
              <a:t>Issuing NPPO notifies issued certificates </a:t>
            </a:r>
          </a:p>
        </p:txBody>
      </p:sp>
      <p:sp>
        <p:nvSpPr>
          <p:cNvPr id="6" name="Flowchart: Process 5"/>
          <p:cNvSpPr/>
          <p:nvPr/>
        </p:nvSpPr>
        <p:spPr>
          <a:xfrm>
            <a:off x="6291263" y="2319338"/>
            <a:ext cx="2206625" cy="1392237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</a:rPr>
              <a:t>Receiving NPPO pulls certificates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07950" y="4581525"/>
            <a:ext cx="9036050" cy="214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/>
              <a:t>Advantages: 	No polling (push-me, pull-you)</a:t>
            </a:r>
            <a:br>
              <a:rPr lang="en-US"/>
            </a:br>
            <a:r>
              <a:rPr lang="en-US"/>
              <a:t>		Source/authenticity of certificate data is guaranteed</a:t>
            </a:r>
          </a:p>
          <a:p>
            <a:pPr eaLnBrk="0" hangingPunct="0"/>
            <a:r>
              <a:rPr lang="en-US"/>
              <a:t>		No need for tight system-to-system integration</a:t>
            </a:r>
          </a:p>
          <a:p>
            <a:pPr eaLnBrk="0" hangingPunct="0"/>
            <a:r>
              <a:rPr lang="en-US"/>
              <a:t>	Peer-to-peer internet-based architecture, no need for 	central hub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2844800" y="2456294"/>
            <a:ext cx="3425371" cy="1146627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dirty="0">
                <a:solidFill>
                  <a:schemeClr val="tx1"/>
                </a:solidFill>
              </a:rPr>
              <a:t>Pull Certificates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4288" y="2693988"/>
            <a:ext cx="5524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844800" y="1881188"/>
            <a:ext cx="3440113" cy="533400"/>
            <a:chOff x="2844800" y="2314036"/>
            <a:chExt cx="3439886" cy="532338"/>
          </a:xfrm>
        </p:grpSpPr>
        <p:cxnSp>
          <p:nvCxnSpPr>
            <p:cNvPr id="11" name="Straight Arrow Connector 10"/>
            <p:cNvCxnSpPr/>
            <p:nvPr/>
          </p:nvCxnSpPr>
          <p:spPr>
            <a:xfrm>
              <a:off x="2844800" y="2844789"/>
              <a:ext cx="3439886" cy="158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30" name="TextBox 11"/>
            <p:cNvSpPr txBox="1">
              <a:spLocks noChangeArrowheads="1"/>
            </p:cNvSpPr>
            <p:nvPr/>
          </p:nvSpPr>
          <p:spPr bwMode="auto">
            <a:xfrm>
              <a:off x="4122049" y="2314036"/>
              <a:ext cx="978088" cy="501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/>
                <a:t>Notify</a:t>
              </a:r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2816225" y="3502025"/>
            <a:ext cx="3468688" cy="503238"/>
            <a:chOff x="2815772" y="3933783"/>
            <a:chExt cx="3468915" cy="503600"/>
          </a:xfrm>
        </p:grpSpPr>
        <p:cxnSp>
          <p:nvCxnSpPr>
            <p:cNvPr id="16" name="Straight Arrow Connector 15"/>
            <p:cNvCxnSpPr/>
            <p:nvPr/>
          </p:nvCxnSpPr>
          <p:spPr>
            <a:xfrm rot="10800000">
              <a:off x="2815772" y="4035456"/>
              <a:ext cx="3468915" cy="1589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28" name="TextBox 12"/>
            <p:cNvSpPr txBox="1">
              <a:spLocks noChangeArrowheads="1"/>
            </p:cNvSpPr>
            <p:nvPr/>
          </p:nvSpPr>
          <p:spPr bwMode="auto">
            <a:xfrm>
              <a:off x="3715657" y="3933783"/>
              <a:ext cx="1991381" cy="50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/>
                <a:t>Acknowledge</a:t>
              </a:r>
            </a:p>
          </p:txBody>
        </p:sp>
      </p:grpSp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1727200" y="3705225"/>
            <a:ext cx="7250113" cy="730250"/>
            <a:chOff x="1727203" y="4064997"/>
            <a:chExt cx="7250737" cy="730928"/>
          </a:xfrm>
        </p:grpSpPr>
        <p:cxnSp>
          <p:nvCxnSpPr>
            <p:cNvPr id="18" name="Curved Connector 17"/>
            <p:cNvCxnSpPr>
              <a:stCxn id="6" idx="2"/>
              <a:endCxn id="5" idx="2"/>
            </p:cNvCxnSpPr>
            <p:nvPr/>
          </p:nvCxnSpPr>
          <p:spPr>
            <a:xfrm rot="5400000" flipH="1">
              <a:off x="4557957" y="1234243"/>
              <a:ext cx="6356" cy="5667863"/>
            </a:xfrm>
            <a:prstGeom prst="curvedConnector3">
              <a:avLst>
                <a:gd name="adj1" fmla="val -7800065"/>
              </a:avLst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26" name="TextBox 22"/>
            <p:cNvSpPr txBox="1">
              <a:spLocks noChangeArrowheads="1"/>
            </p:cNvSpPr>
            <p:nvPr/>
          </p:nvSpPr>
          <p:spPr bwMode="auto">
            <a:xfrm>
              <a:off x="6300452" y="4293123"/>
              <a:ext cx="2677488" cy="5028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/>
                <a:t>Events/Exceptions</a:t>
              </a:r>
            </a:p>
          </p:txBody>
        </p:sp>
      </p:grp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238125" y="1412875"/>
            <a:ext cx="7156450" cy="833438"/>
            <a:chOff x="239056" y="1845542"/>
            <a:chExt cx="7155519" cy="833647"/>
          </a:xfrm>
        </p:grpSpPr>
        <p:cxnSp>
          <p:nvCxnSpPr>
            <p:cNvPr id="21" name="Curved Connector 20"/>
            <p:cNvCxnSpPr>
              <a:stCxn id="5" idx="0"/>
              <a:endCxn id="6" idx="0"/>
            </p:cNvCxnSpPr>
            <p:nvPr/>
          </p:nvCxnSpPr>
          <p:spPr>
            <a:xfrm rot="16200000" flipH="1">
              <a:off x="4557287" y="-158100"/>
              <a:ext cx="7940" cy="5666638"/>
            </a:xfrm>
            <a:prstGeom prst="curvedConnector3">
              <a:avLst>
                <a:gd name="adj1" fmla="val -4159739"/>
              </a:avLst>
            </a:prstGeom>
            <a:ln w="254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24" name="TextBox 23"/>
            <p:cNvSpPr txBox="1">
              <a:spLocks noChangeArrowheads="1"/>
            </p:cNvSpPr>
            <p:nvPr/>
          </p:nvSpPr>
          <p:spPr bwMode="auto">
            <a:xfrm>
              <a:off x="239056" y="1845542"/>
              <a:ext cx="2677120" cy="502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/>
                <a:t>Events/Exceptions</a:t>
              </a:r>
            </a:p>
          </p:txBody>
        </p:sp>
      </p:grpSp>
      <p:pic>
        <p:nvPicPr>
          <p:cNvPr id="17421" name="Picture 22" descr="US postbox blue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8138" y="3357563"/>
            <a:ext cx="561975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Picture 8" descr="C:\Documents and Settings\gregorl\Local Settings\Temporary Internet Files\Content.IE5\E8E88PZ8\MCj04242000000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94650" y="2063750"/>
            <a:ext cx="631825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96532E-6 L 0.38003 0.0020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 bwMode="auto">
          <a:xfrm>
            <a:off x="457200" y="125413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>
                <a:solidFill>
                  <a:srgbClr val="FFC000"/>
                </a:solidFill>
              </a:rPr>
              <a:t>Solution Option</a:t>
            </a:r>
            <a:br>
              <a:rPr lang="en-US" smtClean="0">
                <a:solidFill>
                  <a:srgbClr val="FFC000"/>
                </a:solidFill>
              </a:rPr>
            </a:br>
            <a:r>
              <a:rPr lang="en-US" sz="3200" smtClean="0">
                <a:solidFill>
                  <a:srgbClr val="FFC000"/>
                </a:solidFill>
              </a:rPr>
              <a:t>“International Assurance Network”</a:t>
            </a:r>
            <a:endParaRPr lang="en-NZ" sz="3200" smtClean="0">
              <a:solidFill>
                <a:srgbClr val="FFC000"/>
              </a:solidFill>
            </a:endParaRP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Char char="•"/>
            </a:pPr>
            <a:r>
              <a:rPr lang="en-US" smtClean="0"/>
              <a:t>There must be a common understanding of the certification data elements (official assurance) to be exchanged (e.g. ISPM12)</a:t>
            </a:r>
          </a:p>
          <a:p>
            <a:pPr>
              <a:buFont typeface="Arial" charset="0"/>
              <a:buChar char="•"/>
            </a:pPr>
            <a:r>
              <a:rPr lang="en-US" smtClean="0"/>
              <a:t>Focus on XML certification data rather than digitised certificates.</a:t>
            </a:r>
          </a:p>
          <a:p>
            <a:pPr>
              <a:buFont typeface="Arial" charset="0"/>
              <a:buChar char="•"/>
            </a:pPr>
            <a:r>
              <a:rPr lang="en-US" smtClean="0"/>
              <a:t>Forcus on transporting XML certification date rather than end-to-end system functionality.</a:t>
            </a:r>
          </a:p>
          <a:p>
            <a:pPr>
              <a:buFont typeface="Arial" charset="0"/>
              <a:buChar char="•"/>
            </a:pPr>
            <a:r>
              <a:rPr lang="en-US" smtClean="0"/>
              <a:t>Authentication of source and security of assurance data are paramount.</a:t>
            </a:r>
          </a:p>
          <a:p>
            <a:pPr>
              <a:buFont typeface="Arial" charset="0"/>
              <a:buChar char="•"/>
            </a:pPr>
            <a:endParaRPr lang="en-NZ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 bwMode="auto">
          <a:xfrm>
            <a:off x="457200" y="125413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>
                <a:solidFill>
                  <a:srgbClr val="FFC000"/>
                </a:solidFill>
              </a:rPr>
              <a:t>Solution Option (cont’d)</a:t>
            </a:r>
            <a:br>
              <a:rPr lang="en-US" smtClean="0">
                <a:solidFill>
                  <a:srgbClr val="FFC000"/>
                </a:solidFill>
              </a:rPr>
            </a:br>
            <a:r>
              <a:rPr lang="en-US" sz="3200" smtClean="0">
                <a:solidFill>
                  <a:srgbClr val="FFC000"/>
                </a:solidFill>
              </a:rPr>
              <a:t>“International Assurance Network”</a:t>
            </a:r>
            <a:endParaRPr lang="en-NZ" sz="3200" smtClean="0">
              <a:solidFill>
                <a:srgbClr val="FFC000"/>
              </a:solidFill>
            </a:endParaRP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Char char="•"/>
            </a:pPr>
            <a:r>
              <a:rPr lang="en-US" smtClean="0"/>
              <a:t>Globally standardised transaction types</a:t>
            </a:r>
          </a:p>
          <a:p>
            <a:pPr>
              <a:buFont typeface="Arial" charset="0"/>
              <a:buChar char="•"/>
            </a:pPr>
            <a:r>
              <a:rPr lang="en-US" smtClean="0"/>
              <a:t>Simple message types (RESTful i.e. HTTP put, post, get, delete actions)</a:t>
            </a:r>
          </a:p>
          <a:p>
            <a:pPr>
              <a:buFont typeface="Arial" charset="0"/>
              <a:buChar char="•"/>
            </a:pPr>
            <a:r>
              <a:rPr lang="en-US" smtClean="0"/>
              <a:t>Loose coupling rather that tight coupling</a:t>
            </a:r>
          </a:p>
          <a:p>
            <a:pPr>
              <a:buFont typeface="Arial" charset="0"/>
              <a:buChar char="•"/>
            </a:pPr>
            <a:r>
              <a:rPr lang="en-US" smtClean="0"/>
              <a:t>Open standards-based technology components</a:t>
            </a:r>
          </a:p>
          <a:p>
            <a:pPr>
              <a:buFont typeface="Arial" charset="0"/>
              <a:buChar char="•"/>
            </a:pPr>
            <a:r>
              <a:rPr lang="en-US" smtClean="0"/>
              <a:t>Peer-to-peer internet-based architecture rather than cusomised point-to-point or central hub</a:t>
            </a:r>
            <a:endParaRPr lang="en-NZ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NZ" smtClean="0">
                <a:solidFill>
                  <a:srgbClr val="FFCC00"/>
                </a:solidFill>
              </a:rPr>
              <a:t>Point-to-point vs. Peer-to-peer</a:t>
            </a:r>
            <a:endParaRPr lang="en-GB" smtClean="0">
              <a:solidFill>
                <a:srgbClr val="FFCC00"/>
              </a:solidFill>
            </a:endParaRPr>
          </a:p>
        </p:txBody>
      </p:sp>
      <p:graphicFrame>
        <p:nvGraphicFramePr>
          <p:cNvPr id="50179" name="Object 16"/>
          <p:cNvGraphicFramePr>
            <a:graphicFrameLocks noChangeAspect="1"/>
          </p:cNvGraphicFramePr>
          <p:nvPr>
            <p:ph idx="4294967295"/>
          </p:nvPr>
        </p:nvGraphicFramePr>
        <p:xfrm>
          <a:off x="755650" y="1557338"/>
          <a:ext cx="7637463" cy="4749800"/>
        </p:xfrm>
        <a:graphic>
          <a:graphicData uri="http://schemas.openxmlformats.org/presentationml/2006/ole">
            <p:oleObj spid="_x0000_s50179" name="Visio" r:id="rId3" imgW="6780960" imgH="4217040" progId="">
              <p:embed/>
            </p:oleObj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1" name="Group 37"/>
          <p:cNvGrpSpPr>
            <a:grpSpLocks/>
          </p:cNvGrpSpPr>
          <p:nvPr/>
        </p:nvGrpSpPr>
        <p:grpSpPr bwMode="auto">
          <a:xfrm>
            <a:off x="7588250" y="2989263"/>
            <a:ext cx="1381125" cy="1546225"/>
            <a:chOff x="7588250" y="2989263"/>
            <a:chExt cx="1381579" cy="1546225"/>
          </a:xfrm>
        </p:grpSpPr>
        <p:pic>
          <p:nvPicPr>
            <p:cNvPr id="51232" name="Picture 17" descr="Sun Server 2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88250" y="2989263"/>
              <a:ext cx="1022350" cy="154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33" name="Picture 23" descr="flag_canada.gif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244115" y="3513419"/>
              <a:ext cx="725714" cy="484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1202" name="Group 31"/>
          <p:cNvGrpSpPr>
            <a:grpSpLocks/>
          </p:cNvGrpSpPr>
          <p:nvPr/>
        </p:nvGrpSpPr>
        <p:grpSpPr bwMode="auto">
          <a:xfrm>
            <a:off x="6777038" y="4572000"/>
            <a:ext cx="1165225" cy="1044575"/>
            <a:chOff x="6777038" y="4572000"/>
            <a:chExt cx="1164603" cy="1045028"/>
          </a:xfrm>
        </p:grpSpPr>
        <p:pic>
          <p:nvPicPr>
            <p:cNvPr id="51230" name="Picture 13" descr="silver server.jp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77038" y="4572000"/>
              <a:ext cx="668337" cy="928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31" name="Picture 24" descr="nz-flag.jp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111998" y="5201667"/>
              <a:ext cx="829643" cy="415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1203" name="Group 29"/>
          <p:cNvGrpSpPr>
            <a:grpSpLocks/>
          </p:cNvGrpSpPr>
          <p:nvPr/>
        </p:nvGrpSpPr>
        <p:grpSpPr bwMode="auto">
          <a:xfrm>
            <a:off x="536575" y="4441825"/>
            <a:ext cx="1543050" cy="1270000"/>
            <a:chOff x="537029" y="4441825"/>
            <a:chExt cx="1542596" cy="1269400"/>
          </a:xfrm>
        </p:grpSpPr>
        <p:pic>
          <p:nvPicPr>
            <p:cNvPr id="51228" name="Picture 14" descr="IBM Server.jp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866775" y="4441825"/>
              <a:ext cx="1212850" cy="1211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29" name="Picture 26" descr="USA-Flag.jpg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37029" y="5210628"/>
              <a:ext cx="710067" cy="500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Group 34"/>
          <p:cNvGrpSpPr>
            <a:grpSpLocks/>
          </p:cNvGrpSpPr>
          <p:nvPr/>
        </p:nvGrpSpPr>
        <p:grpSpPr bwMode="auto">
          <a:xfrm>
            <a:off x="0" y="3205163"/>
            <a:ext cx="1016000" cy="1011237"/>
            <a:chOff x="0" y="3205574"/>
            <a:chExt cx="1016000" cy="1010826"/>
          </a:xfrm>
        </p:grpSpPr>
        <p:pic>
          <p:nvPicPr>
            <p:cNvPr id="51226" name="Picture 15" descr="Server 2.jpg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07975" y="3411538"/>
              <a:ext cx="708025" cy="804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27" name="Picture 33" descr="eu-flag.gif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3205574"/>
              <a:ext cx="712788" cy="459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1205" name="Group 36"/>
          <p:cNvGrpSpPr>
            <a:grpSpLocks/>
          </p:cNvGrpSpPr>
          <p:nvPr/>
        </p:nvGrpSpPr>
        <p:grpSpPr bwMode="auto">
          <a:xfrm>
            <a:off x="430213" y="1593850"/>
            <a:ext cx="1346200" cy="1320800"/>
            <a:chOff x="429624" y="1593522"/>
            <a:chExt cx="1346789" cy="1321128"/>
          </a:xfrm>
        </p:grpSpPr>
        <p:pic>
          <p:nvPicPr>
            <p:cNvPr id="51224" name="Picture 12" descr="HP Server.jpg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000125" y="1727200"/>
              <a:ext cx="776288" cy="1187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25" name="Picture 32" descr="china-flag.jpg"/>
            <p:cNvPicPr>
              <a:picLocks noChangeAspect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29624" y="1593522"/>
              <a:ext cx="768836" cy="511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Group 35"/>
          <p:cNvGrpSpPr>
            <a:grpSpLocks/>
          </p:cNvGrpSpPr>
          <p:nvPr/>
        </p:nvGrpSpPr>
        <p:grpSpPr bwMode="auto">
          <a:xfrm>
            <a:off x="6400800" y="1582738"/>
            <a:ext cx="1481138" cy="1314450"/>
            <a:chOff x="6400800" y="1582056"/>
            <a:chExt cx="1480457" cy="1315132"/>
          </a:xfrm>
        </p:grpSpPr>
        <p:pic>
          <p:nvPicPr>
            <p:cNvPr id="51222" name="Picture 16" descr="Sun Server.jpg"/>
            <p:cNvPicPr>
              <a:picLocks noChangeAspect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6400800" y="1638300"/>
              <a:ext cx="1001713" cy="1258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23" name="Picture 25" descr="Korea_flag.gif"/>
            <p:cNvPicPr>
              <a:picLocks noChangeAspect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7097486" y="1582056"/>
              <a:ext cx="783771" cy="5225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1207" name="Picture 5" descr="C:\Documents and Settings\gregorl\Local Settings\Temporary Internet Files\Content.IE5\NT3X28OS\MCj04136660000[1].wmf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763838" y="1828800"/>
            <a:ext cx="3527425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8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3600" smtClean="0">
                <a:solidFill>
                  <a:srgbClr val="FFC000"/>
                </a:solidFill>
              </a:rPr>
              <a:t>Vision: International Assurance Network</a:t>
            </a:r>
            <a:endParaRPr lang="en-US" sz="3600" smtClean="0"/>
          </a:p>
        </p:txBody>
      </p:sp>
      <p:sp>
        <p:nvSpPr>
          <p:cNvPr id="33798" name="Letter"/>
          <p:cNvSpPr>
            <a:spLocks noEditPoints="1" noChangeArrowheads="1"/>
          </p:cNvSpPr>
          <p:nvPr/>
        </p:nvSpPr>
        <p:spPr bwMode="auto">
          <a:xfrm>
            <a:off x="1755775" y="2032000"/>
            <a:ext cx="684213" cy="392113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5304 w 21600"/>
              <a:gd name="T17" fmla="*/ 9216 h 21600"/>
              <a:gd name="T18" fmla="*/ 17504 w 21600"/>
              <a:gd name="T19" fmla="*/ 183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4" y="0"/>
                </a:moveTo>
                <a:lnTo>
                  <a:pt x="21600" y="0"/>
                </a:lnTo>
                <a:lnTo>
                  <a:pt x="21600" y="21628"/>
                </a:lnTo>
                <a:lnTo>
                  <a:pt x="14" y="21628"/>
                </a:lnTo>
                <a:lnTo>
                  <a:pt x="14" y="0"/>
                </a:lnTo>
                <a:close/>
              </a:path>
              <a:path w="21600" h="21600" extrusionOk="0">
                <a:moveTo>
                  <a:pt x="18476" y="2035"/>
                </a:moveTo>
                <a:lnTo>
                  <a:pt x="20539" y="2035"/>
                </a:lnTo>
                <a:lnTo>
                  <a:pt x="20539" y="6559"/>
                </a:lnTo>
                <a:lnTo>
                  <a:pt x="18476" y="6559"/>
                </a:lnTo>
                <a:lnTo>
                  <a:pt x="18476" y="2035"/>
                </a:lnTo>
                <a:close/>
              </a:path>
              <a:path w="21600" h="21600" extrusionOk="0">
                <a:moveTo>
                  <a:pt x="884" y="2092"/>
                </a:moveTo>
                <a:lnTo>
                  <a:pt x="7425" y="2092"/>
                </a:lnTo>
                <a:lnTo>
                  <a:pt x="7425" y="2770"/>
                </a:lnTo>
                <a:lnTo>
                  <a:pt x="884" y="2770"/>
                </a:lnTo>
                <a:lnTo>
                  <a:pt x="884" y="2092"/>
                </a:lnTo>
                <a:close/>
              </a:path>
              <a:path w="21600" h="21600" extrusionOk="0">
                <a:moveTo>
                  <a:pt x="884" y="3109"/>
                </a:moveTo>
                <a:lnTo>
                  <a:pt x="7425" y="3109"/>
                </a:lnTo>
                <a:lnTo>
                  <a:pt x="7425" y="3788"/>
                </a:lnTo>
                <a:lnTo>
                  <a:pt x="884" y="3788"/>
                </a:lnTo>
                <a:lnTo>
                  <a:pt x="884" y="3109"/>
                </a:lnTo>
                <a:close/>
              </a:path>
              <a:path w="21600" h="21600" extrusionOk="0">
                <a:moveTo>
                  <a:pt x="884" y="4127"/>
                </a:moveTo>
                <a:lnTo>
                  <a:pt x="7425" y="4127"/>
                </a:lnTo>
                <a:lnTo>
                  <a:pt x="7425" y="4806"/>
                </a:lnTo>
                <a:lnTo>
                  <a:pt x="884" y="4806"/>
                </a:lnTo>
                <a:lnTo>
                  <a:pt x="884" y="4127"/>
                </a:lnTo>
                <a:close/>
              </a:path>
              <a:path w="21600" h="21600" extrusionOk="0">
                <a:moveTo>
                  <a:pt x="5127" y="5145"/>
                </a:moveTo>
                <a:lnTo>
                  <a:pt x="7425" y="5145"/>
                </a:lnTo>
                <a:lnTo>
                  <a:pt x="7425" y="5824"/>
                </a:lnTo>
                <a:lnTo>
                  <a:pt x="5127" y="5824"/>
                </a:lnTo>
                <a:lnTo>
                  <a:pt x="5127" y="514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13" name="Letter"/>
          <p:cNvSpPr>
            <a:spLocks noEditPoints="1" noChangeArrowheads="1"/>
          </p:cNvSpPr>
          <p:nvPr/>
        </p:nvSpPr>
        <p:spPr bwMode="auto">
          <a:xfrm>
            <a:off x="1966913" y="4811713"/>
            <a:ext cx="684212" cy="392112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5304 w 21600"/>
              <a:gd name="T17" fmla="*/ 9216 h 21600"/>
              <a:gd name="T18" fmla="*/ 17504 w 21600"/>
              <a:gd name="T19" fmla="*/ 183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4" y="0"/>
                </a:moveTo>
                <a:lnTo>
                  <a:pt x="21600" y="0"/>
                </a:lnTo>
                <a:lnTo>
                  <a:pt x="21600" y="21628"/>
                </a:lnTo>
                <a:lnTo>
                  <a:pt x="14" y="21628"/>
                </a:lnTo>
                <a:lnTo>
                  <a:pt x="14" y="0"/>
                </a:lnTo>
                <a:close/>
              </a:path>
              <a:path w="21600" h="21600" extrusionOk="0">
                <a:moveTo>
                  <a:pt x="18476" y="2035"/>
                </a:moveTo>
                <a:lnTo>
                  <a:pt x="20539" y="2035"/>
                </a:lnTo>
                <a:lnTo>
                  <a:pt x="20539" y="6559"/>
                </a:lnTo>
                <a:lnTo>
                  <a:pt x="18476" y="6559"/>
                </a:lnTo>
                <a:lnTo>
                  <a:pt x="18476" y="2035"/>
                </a:lnTo>
                <a:close/>
              </a:path>
              <a:path w="21600" h="21600" extrusionOk="0">
                <a:moveTo>
                  <a:pt x="884" y="2092"/>
                </a:moveTo>
                <a:lnTo>
                  <a:pt x="7425" y="2092"/>
                </a:lnTo>
                <a:lnTo>
                  <a:pt x="7425" y="2770"/>
                </a:lnTo>
                <a:lnTo>
                  <a:pt x="884" y="2770"/>
                </a:lnTo>
                <a:lnTo>
                  <a:pt x="884" y="2092"/>
                </a:lnTo>
                <a:close/>
              </a:path>
              <a:path w="21600" h="21600" extrusionOk="0">
                <a:moveTo>
                  <a:pt x="884" y="3109"/>
                </a:moveTo>
                <a:lnTo>
                  <a:pt x="7425" y="3109"/>
                </a:lnTo>
                <a:lnTo>
                  <a:pt x="7425" y="3788"/>
                </a:lnTo>
                <a:lnTo>
                  <a:pt x="884" y="3788"/>
                </a:lnTo>
                <a:lnTo>
                  <a:pt x="884" y="3109"/>
                </a:lnTo>
                <a:close/>
              </a:path>
              <a:path w="21600" h="21600" extrusionOk="0">
                <a:moveTo>
                  <a:pt x="884" y="4127"/>
                </a:moveTo>
                <a:lnTo>
                  <a:pt x="7425" y="4127"/>
                </a:lnTo>
                <a:lnTo>
                  <a:pt x="7425" y="4806"/>
                </a:lnTo>
                <a:lnTo>
                  <a:pt x="884" y="4806"/>
                </a:lnTo>
                <a:lnTo>
                  <a:pt x="884" y="4127"/>
                </a:lnTo>
                <a:close/>
              </a:path>
              <a:path w="21600" h="21600" extrusionOk="0">
                <a:moveTo>
                  <a:pt x="5127" y="5145"/>
                </a:moveTo>
                <a:lnTo>
                  <a:pt x="7425" y="5145"/>
                </a:lnTo>
                <a:lnTo>
                  <a:pt x="7425" y="5824"/>
                </a:lnTo>
                <a:lnTo>
                  <a:pt x="5127" y="5824"/>
                </a:lnTo>
                <a:lnTo>
                  <a:pt x="5127" y="514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14" name="Letter"/>
          <p:cNvSpPr>
            <a:spLocks noEditPoints="1" noChangeArrowheads="1"/>
          </p:cNvSpPr>
          <p:nvPr/>
        </p:nvSpPr>
        <p:spPr bwMode="auto">
          <a:xfrm>
            <a:off x="6945313" y="3098800"/>
            <a:ext cx="684212" cy="392113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5304 w 21600"/>
              <a:gd name="T17" fmla="*/ 9216 h 21600"/>
              <a:gd name="T18" fmla="*/ 17504 w 21600"/>
              <a:gd name="T19" fmla="*/ 183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4" y="0"/>
                </a:moveTo>
                <a:lnTo>
                  <a:pt x="21600" y="0"/>
                </a:lnTo>
                <a:lnTo>
                  <a:pt x="21600" y="21628"/>
                </a:lnTo>
                <a:lnTo>
                  <a:pt x="14" y="21628"/>
                </a:lnTo>
                <a:lnTo>
                  <a:pt x="14" y="0"/>
                </a:lnTo>
                <a:close/>
              </a:path>
              <a:path w="21600" h="21600" extrusionOk="0">
                <a:moveTo>
                  <a:pt x="18476" y="2035"/>
                </a:moveTo>
                <a:lnTo>
                  <a:pt x="20539" y="2035"/>
                </a:lnTo>
                <a:lnTo>
                  <a:pt x="20539" y="6559"/>
                </a:lnTo>
                <a:lnTo>
                  <a:pt x="18476" y="6559"/>
                </a:lnTo>
                <a:lnTo>
                  <a:pt x="18476" y="2035"/>
                </a:lnTo>
                <a:close/>
              </a:path>
              <a:path w="21600" h="21600" extrusionOk="0">
                <a:moveTo>
                  <a:pt x="884" y="2092"/>
                </a:moveTo>
                <a:lnTo>
                  <a:pt x="7425" y="2092"/>
                </a:lnTo>
                <a:lnTo>
                  <a:pt x="7425" y="2770"/>
                </a:lnTo>
                <a:lnTo>
                  <a:pt x="884" y="2770"/>
                </a:lnTo>
                <a:lnTo>
                  <a:pt x="884" y="2092"/>
                </a:lnTo>
                <a:close/>
              </a:path>
              <a:path w="21600" h="21600" extrusionOk="0">
                <a:moveTo>
                  <a:pt x="884" y="3109"/>
                </a:moveTo>
                <a:lnTo>
                  <a:pt x="7425" y="3109"/>
                </a:lnTo>
                <a:lnTo>
                  <a:pt x="7425" y="3788"/>
                </a:lnTo>
                <a:lnTo>
                  <a:pt x="884" y="3788"/>
                </a:lnTo>
                <a:lnTo>
                  <a:pt x="884" y="3109"/>
                </a:lnTo>
                <a:close/>
              </a:path>
              <a:path w="21600" h="21600" extrusionOk="0">
                <a:moveTo>
                  <a:pt x="884" y="4127"/>
                </a:moveTo>
                <a:lnTo>
                  <a:pt x="7425" y="4127"/>
                </a:lnTo>
                <a:lnTo>
                  <a:pt x="7425" y="4806"/>
                </a:lnTo>
                <a:lnTo>
                  <a:pt x="884" y="4806"/>
                </a:lnTo>
                <a:lnTo>
                  <a:pt x="884" y="4127"/>
                </a:lnTo>
                <a:close/>
              </a:path>
              <a:path w="21600" h="21600" extrusionOk="0">
                <a:moveTo>
                  <a:pt x="5127" y="5145"/>
                </a:moveTo>
                <a:lnTo>
                  <a:pt x="7425" y="5145"/>
                </a:lnTo>
                <a:lnTo>
                  <a:pt x="7425" y="5824"/>
                </a:lnTo>
                <a:lnTo>
                  <a:pt x="5127" y="5824"/>
                </a:lnTo>
                <a:lnTo>
                  <a:pt x="5127" y="514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15" name="Letter"/>
          <p:cNvSpPr>
            <a:spLocks noEditPoints="1" noChangeArrowheads="1"/>
          </p:cNvSpPr>
          <p:nvPr/>
        </p:nvSpPr>
        <p:spPr bwMode="auto">
          <a:xfrm>
            <a:off x="6088063" y="4797425"/>
            <a:ext cx="685800" cy="392113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5304 w 21600"/>
              <a:gd name="T17" fmla="*/ 9216 h 21600"/>
              <a:gd name="T18" fmla="*/ 17504 w 21600"/>
              <a:gd name="T19" fmla="*/ 183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4" y="0"/>
                </a:moveTo>
                <a:lnTo>
                  <a:pt x="21600" y="0"/>
                </a:lnTo>
                <a:lnTo>
                  <a:pt x="21600" y="21628"/>
                </a:lnTo>
                <a:lnTo>
                  <a:pt x="14" y="21628"/>
                </a:lnTo>
                <a:lnTo>
                  <a:pt x="14" y="0"/>
                </a:lnTo>
                <a:close/>
              </a:path>
              <a:path w="21600" h="21600" extrusionOk="0">
                <a:moveTo>
                  <a:pt x="18476" y="2035"/>
                </a:moveTo>
                <a:lnTo>
                  <a:pt x="20539" y="2035"/>
                </a:lnTo>
                <a:lnTo>
                  <a:pt x="20539" y="6559"/>
                </a:lnTo>
                <a:lnTo>
                  <a:pt x="18476" y="6559"/>
                </a:lnTo>
                <a:lnTo>
                  <a:pt x="18476" y="2035"/>
                </a:lnTo>
                <a:close/>
              </a:path>
              <a:path w="21600" h="21600" extrusionOk="0">
                <a:moveTo>
                  <a:pt x="884" y="2092"/>
                </a:moveTo>
                <a:lnTo>
                  <a:pt x="7425" y="2092"/>
                </a:lnTo>
                <a:lnTo>
                  <a:pt x="7425" y="2770"/>
                </a:lnTo>
                <a:lnTo>
                  <a:pt x="884" y="2770"/>
                </a:lnTo>
                <a:lnTo>
                  <a:pt x="884" y="2092"/>
                </a:lnTo>
                <a:close/>
              </a:path>
              <a:path w="21600" h="21600" extrusionOk="0">
                <a:moveTo>
                  <a:pt x="884" y="3109"/>
                </a:moveTo>
                <a:lnTo>
                  <a:pt x="7425" y="3109"/>
                </a:lnTo>
                <a:lnTo>
                  <a:pt x="7425" y="3788"/>
                </a:lnTo>
                <a:lnTo>
                  <a:pt x="884" y="3788"/>
                </a:lnTo>
                <a:lnTo>
                  <a:pt x="884" y="3109"/>
                </a:lnTo>
                <a:close/>
              </a:path>
              <a:path w="21600" h="21600" extrusionOk="0">
                <a:moveTo>
                  <a:pt x="884" y="4127"/>
                </a:moveTo>
                <a:lnTo>
                  <a:pt x="7425" y="4127"/>
                </a:lnTo>
                <a:lnTo>
                  <a:pt x="7425" y="4806"/>
                </a:lnTo>
                <a:lnTo>
                  <a:pt x="884" y="4806"/>
                </a:lnTo>
                <a:lnTo>
                  <a:pt x="884" y="4127"/>
                </a:lnTo>
                <a:close/>
              </a:path>
              <a:path w="21600" h="21600" extrusionOk="0">
                <a:moveTo>
                  <a:pt x="5127" y="5145"/>
                </a:moveTo>
                <a:lnTo>
                  <a:pt x="7425" y="5145"/>
                </a:lnTo>
                <a:lnTo>
                  <a:pt x="7425" y="5824"/>
                </a:lnTo>
                <a:lnTo>
                  <a:pt x="5127" y="5824"/>
                </a:lnTo>
                <a:lnTo>
                  <a:pt x="5127" y="514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16" name="Letter"/>
          <p:cNvSpPr>
            <a:spLocks noEditPoints="1" noChangeArrowheads="1"/>
          </p:cNvSpPr>
          <p:nvPr/>
        </p:nvSpPr>
        <p:spPr bwMode="auto">
          <a:xfrm>
            <a:off x="6096000" y="4775200"/>
            <a:ext cx="684213" cy="392113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5304 w 21600"/>
              <a:gd name="T17" fmla="*/ 9216 h 21600"/>
              <a:gd name="T18" fmla="*/ 17504 w 21600"/>
              <a:gd name="T19" fmla="*/ 183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4" y="0"/>
                </a:moveTo>
                <a:lnTo>
                  <a:pt x="21600" y="0"/>
                </a:lnTo>
                <a:lnTo>
                  <a:pt x="21600" y="21628"/>
                </a:lnTo>
                <a:lnTo>
                  <a:pt x="14" y="21628"/>
                </a:lnTo>
                <a:lnTo>
                  <a:pt x="14" y="0"/>
                </a:lnTo>
                <a:close/>
              </a:path>
              <a:path w="21600" h="21600" extrusionOk="0">
                <a:moveTo>
                  <a:pt x="18476" y="2035"/>
                </a:moveTo>
                <a:lnTo>
                  <a:pt x="20539" y="2035"/>
                </a:lnTo>
                <a:lnTo>
                  <a:pt x="20539" y="6559"/>
                </a:lnTo>
                <a:lnTo>
                  <a:pt x="18476" y="6559"/>
                </a:lnTo>
                <a:lnTo>
                  <a:pt x="18476" y="2035"/>
                </a:lnTo>
                <a:close/>
              </a:path>
              <a:path w="21600" h="21600" extrusionOk="0">
                <a:moveTo>
                  <a:pt x="884" y="2092"/>
                </a:moveTo>
                <a:lnTo>
                  <a:pt x="7425" y="2092"/>
                </a:lnTo>
                <a:lnTo>
                  <a:pt x="7425" y="2770"/>
                </a:lnTo>
                <a:lnTo>
                  <a:pt x="884" y="2770"/>
                </a:lnTo>
                <a:lnTo>
                  <a:pt x="884" y="2092"/>
                </a:lnTo>
                <a:close/>
              </a:path>
              <a:path w="21600" h="21600" extrusionOk="0">
                <a:moveTo>
                  <a:pt x="884" y="3109"/>
                </a:moveTo>
                <a:lnTo>
                  <a:pt x="7425" y="3109"/>
                </a:lnTo>
                <a:lnTo>
                  <a:pt x="7425" y="3788"/>
                </a:lnTo>
                <a:lnTo>
                  <a:pt x="884" y="3788"/>
                </a:lnTo>
                <a:lnTo>
                  <a:pt x="884" y="3109"/>
                </a:lnTo>
                <a:close/>
              </a:path>
              <a:path w="21600" h="21600" extrusionOk="0">
                <a:moveTo>
                  <a:pt x="884" y="4127"/>
                </a:moveTo>
                <a:lnTo>
                  <a:pt x="7425" y="4127"/>
                </a:lnTo>
                <a:lnTo>
                  <a:pt x="7425" y="4806"/>
                </a:lnTo>
                <a:lnTo>
                  <a:pt x="884" y="4806"/>
                </a:lnTo>
                <a:lnTo>
                  <a:pt x="884" y="4127"/>
                </a:lnTo>
                <a:close/>
              </a:path>
              <a:path w="21600" h="21600" extrusionOk="0">
                <a:moveTo>
                  <a:pt x="5127" y="5145"/>
                </a:moveTo>
                <a:lnTo>
                  <a:pt x="7425" y="5145"/>
                </a:lnTo>
                <a:lnTo>
                  <a:pt x="7425" y="5824"/>
                </a:lnTo>
                <a:lnTo>
                  <a:pt x="5127" y="5824"/>
                </a:lnTo>
                <a:lnTo>
                  <a:pt x="5127" y="514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17" name="Letter"/>
          <p:cNvSpPr>
            <a:spLocks noEditPoints="1" noChangeArrowheads="1"/>
          </p:cNvSpPr>
          <p:nvPr/>
        </p:nvSpPr>
        <p:spPr bwMode="auto">
          <a:xfrm>
            <a:off x="1074738" y="3643313"/>
            <a:ext cx="684212" cy="392112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5304 w 21600"/>
              <a:gd name="T17" fmla="*/ 9216 h 21600"/>
              <a:gd name="T18" fmla="*/ 17504 w 21600"/>
              <a:gd name="T19" fmla="*/ 183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4" y="0"/>
                </a:moveTo>
                <a:lnTo>
                  <a:pt x="21600" y="0"/>
                </a:lnTo>
                <a:lnTo>
                  <a:pt x="21600" y="21628"/>
                </a:lnTo>
                <a:lnTo>
                  <a:pt x="14" y="21628"/>
                </a:lnTo>
                <a:lnTo>
                  <a:pt x="14" y="0"/>
                </a:lnTo>
                <a:close/>
              </a:path>
              <a:path w="21600" h="21600" extrusionOk="0">
                <a:moveTo>
                  <a:pt x="18476" y="2035"/>
                </a:moveTo>
                <a:lnTo>
                  <a:pt x="20539" y="2035"/>
                </a:lnTo>
                <a:lnTo>
                  <a:pt x="20539" y="6559"/>
                </a:lnTo>
                <a:lnTo>
                  <a:pt x="18476" y="6559"/>
                </a:lnTo>
                <a:lnTo>
                  <a:pt x="18476" y="2035"/>
                </a:lnTo>
                <a:close/>
              </a:path>
              <a:path w="21600" h="21600" extrusionOk="0">
                <a:moveTo>
                  <a:pt x="884" y="2092"/>
                </a:moveTo>
                <a:lnTo>
                  <a:pt x="7425" y="2092"/>
                </a:lnTo>
                <a:lnTo>
                  <a:pt x="7425" y="2770"/>
                </a:lnTo>
                <a:lnTo>
                  <a:pt x="884" y="2770"/>
                </a:lnTo>
                <a:lnTo>
                  <a:pt x="884" y="2092"/>
                </a:lnTo>
                <a:close/>
              </a:path>
              <a:path w="21600" h="21600" extrusionOk="0">
                <a:moveTo>
                  <a:pt x="884" y="3109"/>
                </a:moveTo>
                <a:lnTo>
                  <a:pt x="7425" y="3109"/>
                </a:lnTo>
                <a:lnTo>
                  <a:pt x="7425" y="3788"/>
                </a:lnTo>
                <a:lnTo>
                  <a:pt x="884" y="3788"/>
                </a:lnTo>
                <a:lnTo>
                  <a:pt x="884" y="3109"/>
                </a:lnTo>
                <a:close/>
              </a:path>
              <a:path w="21600" h="21600" extrusionOk="0">
                <a:moveTo>
                  <a:pt x="884" y="4127"/>
                </a:moveTo>
                <a:lnTo>
                  <a:pt x="7425" y="4127"/>
                </a:lnTo>
                <a:lnTo>
                  <a:pt x="7425" y="4806"/>
                </a:lnTo>
                <a:lnTo>
                  <a:pt x="884" y="4806"/>
                </a:lnTo>
                <a:lnTo>
                  <a:pt x="884" y="4127"/>
                </a:lnTo>
                <a:close/>
              </a:path>
              <a:path w="21600" h="21600" extrusionOk="0">
                <a:moveTo>
                  <a:pt x="5127" y="5145"/>
                </a:moveTo>
                <a:lnTo>
                  <a:pt x="7425" y="5145"/>
                </a:lnTo>
                <a:lnTo>
                  <a:pt x="7425" y="5824"/>
                </a:lnTo>
                <a:lnTo>
                  <a:pt x="5127" y="5824"/>
                </a:lnTo>
                <a:lnTo>
                  <a:pt x="5127" y="514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18" name="Letter"/>
          <p:cNvSpPr>
            <a:spLocks noEditPoints="1" noChangeArrowheads="1"/>
          </p:cNvSpPr>
          <p:nvPr/>
        </p:nvSpPr>
        <p:spPr bwMode="auto">
          <a:xfrm>
            <a:off x="1763713" y="2024063"/>
            <a:ext cx="684212" cy="392112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5304 w 21600"/>
              <a:gd name="T17" fmla="*/ 9216 h 21600"/>
              <a:gd name="T18" fmla="*/ 17504 w 21600"/>
              <a:gd name="T19" fmla="*/ 183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4" y="0"/>
                </a:moveTo>
                <a:lnTo>
                  <a:pt x="21600" y="0"/>
                </a:lnTo>
                <a:lnTo>
                  <a:pt x="21600" y="21628"/>
                </a:lnTo>
                <a:lnTo>
                  <a:pt x="14" y="21628"/>
                </a:lnTo>
                <a:lnTo>
                  <a:pt x="14" y="0"/>
                </a:lnTo>
                <a:close/>
              </a:path>
              <a:path w="21600" h="21600" extrusionOk="0">
                <a:moveTo>
                  <a:pt x="18476" y="2035"/>
                </a:moveTo>
                <a:lnTo>
                  <a:pt x="20539" y="2035"/>
                </a:lnTo>
                <a:lnTo>
                  <a:pt x="20539" y="6559"/>
                </a:lnTo>
                <a:lnTo>
                  <a:pt x="18476" y="6559"/>
                </a:lnTo>
                <a:lnTo>
                  <a:pt x="18476" y="2035"/>
                </a:lnTo>
                <a:close/>
              </a:path>
              <a:path w="21600" h="21600" extrusionOk="0">
                <a:moveTo>
                  <a:pt x="884" y="2092"/>
                </a:moveTo>
                <a:lnTo>
                  <a:pt x="7425" y="2092"/>
                </a:lnTo>
                <a:lnTo>
                  <a:pt x="7425" y="2770"/>
                </a:lnTo>
                <a:lnTo>
                  <a:pt x="884" y="2770"/>
                </a:lnTo>
                <a:lnTo>
                  <a:pt x="884" y="2092"/>
                </a:lnTo>
                <a:close/>
              </a:path>
              <a:path w="21600" h="21600" extrusionOk="0">
                <a:moveTo>
                  <a:pt x="884" y="3109"/>
                </a:moveTo>
                <a:lnTo>
                  <a:pt x="7425" y="3109"/>
                </a:lnTo>
                <a:lnTo>
                  <a:pt x="7425" y="3788"/>
                </a:lnTo>
                <a:lnTo>
                  <a:pt x="884" y="3788"/>
                </a:lnTo>
                <a:lnTo>
                  <a:pt x="884" y="3109"/>
                </a:lnTo>
                <a:close/>
              </a:path>
              <a:path w="21600" h="21600" extrusionOk="0">
                <a:moveTo>
                  <a:pt x="884" y="4127"/>
                </a:moveTo>
                <a:lnTo>
                  <a:pt x="7425" y="4127"/>
                </a:lnTo>
                <a:lnTo>
                  <a:pt x="7425" y="4806"/>
                </a:lnTo>
                <a:lnTo>
                  <a:pt x="884" y="4806"/>
                </a:lnTo>
                <a:lnTo>
                  <a:pt x="884" y="4127"/>
                </a:lnTo>
                <a:close/>
              </a:path>
              <a:path w="21600" h="21600" extrusionOk="0">
                <a:moveTo>
                  <a:pt x="5127" y="5145"/>
                </a:moveTo>
                <a:lnTo>
                  <a:pt x="7425" y="5145"/>
                </a:lnTo>
                <a:lnTo>
                  <a:pt x="7425" y="5824"/>
                </a:lnTo>
                <a:lnTo>
                  <a:pt x="5127" y="5824"/>
                </a:lnTo>
                <a:lnTo>
                  <a:pt x="5127" y="514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19" name="Letter"/>
          <p:cNvSpPr>
            <a:spLocks noEditPoints="1" noChangeArrowheads="1"/>
          </p:cNvSpPr>
          <p:nvPr/>
        </p:nvSpPr>
        <p:spPr bwMode="auto">
          <a:xfrm>
            <a:off x="2119313" y="4964113"/>
            <a:ext cx="684212" cy="392112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5304 w 21600"/>
              <a:gd name="T17" fmla="*/ 9216 h 21600"/>
              <a:gd name="T18" fmla="*/ 17504 w 21600"/>
              <a:gd name="T19" fmla="*/ 183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4" y="0"/>
                </a:moveTo>
                <a:lnTo>
                  <a:pt x="21600" y="0"/>
                </a:lnTo>
                <a:lnTo>
                  <a:pt x="21600" y="21628"/>
                </a:lnTo>
                <a:lnTo>
                  <a:pt x="14" y="21628"/>
                </a:lnTo>
                <a:lnTo>
                  <a:pt x="14" y="0"/>
                </a:lnTo>
                <a:close/>
              </a:path>
              <a:path w="21600" h="21600" extrusionOk="0">
                <a:moveTo>
                  <a:pt x="18476" y="2035"/>
                </a:moveTo>
                <a:lnTo>
                  <a:pt x="20539" y="2035"/>
                </a:lnTo>
                <a:lnTo>
                  <a:pt x="20539" y="6559"/>
                </a:lnTo>
                <a:lnTo>
                  <a:pt x="18476" y="6559"/>
                </a:lnTo>
                <a:lnTo>
                  <a:pt x="18476" y="2035"/>
                </a:lnTo>
                <a:close/>
              </a:path>
              <a:path w="21600" h="21600" extrusionOk="0">
                <a:moveTo>
                  <a:pt x="884" y="2092"/>
                </a:moveTo>
                <a:lnTo>
                  <a:pt x="7425" y="2092"/>
                </a:lnTo>
                <a:lnTo>
                  <a:pt x="7425" y="2770"/>
                </a:lnTo>
                <a:lnTo>
                  <a:pt x="884" y="2770"/>
                </a:lnTo>
                <a:lnTo>
                  <a:pt x="884" y="2092"/>
                </a:lnTo>
                <a:close/>
              </a:path>
              <a:path w="21600" h="21600" extrusionOk="0">
                <a:moveTo>
                  <a:pt x="884" y="3109"/>
                </a:moveTo>
                <a:lnTo>
                  <a:pt x="7425" y="3109"/>
                </a:lnTo>
                <a:lnTo>
                  <a:pt x="7425" y="3788"/>
                </a:lnTo>
                <a:lnTo>
                  <a:pt x="884" y="3788"/>
                </a:lnTo>
                <a:lnTo>
                  <a:pt x="884" y="3109"/>
                </a:lnTo>
                <a:close/>
              </a:path>
              <a:path w="21600" h="21600" extrusionOk="0">
                <a:moveTo>
                  <a:pt x="884" y="4127"/>
                </a:moveTo>
                <a:lnTo>
                  <a:pt x="7425" y="4127"/>
                </a:lnTo>
                <a:lnTo>
                  <a:pt x="7425" y="4806"/>
                </a:lnTo>
                <a:lnTo>
                  <a:pt x="884" y="4806"/>
                </a:lnTo>
                <a:lnTo>
                  <a:pt x="884" y="4127"/>
                </a:lnTo>
                <a:close/>
              </a:path>
              <a:path w="21600" h="21600" extrusionOk="0">
                <a:moveTo>
                  <a:pt x="5127" y="5145"/>
                </a:moveTo>
                <a:lnTo>
                  <a:pt x="7425" y="5145"/>
                </a:lnTo>
                <a:lnTo>
                  <a:pt x="7425" y="5824"/>
                </a:lnTo>
                <a:lnTo>
                  <a:pt x="5127" y="5824"/>
                </a:lnTo>
                <a:lnTo>
                  <a:pt x="5127" y="514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20" name="Letter"/>
          <p:cNvSpPr>
            <a:spLocks noEditPoints="1" noChangeArrowheads="1"/>
          </p:cNvSpPr>
          <p:nvPr/>
        </p:nvSpPr>
        <p:spPr bwMode="auto">
          <a:xfrm>
            <a:off x="7097713" y="3251200"/>
            <a:ext cx="684212" cy="392113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5304 w 21600"/>
              <a:gd name="T17" fmla="*/ 9216 h 21600"/>
              <a:gd name="T18" fmla="*/ 17504 w 21600"/>
              <a:gd name="T19" fmla="*/ 183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4" y="0"/>
                </a:moveTo>
                <a:lnTo>
                  <a:pt x="21600" y="0"/>
                </a:lnTo>
                <a:lnTo>
                  <a:pt x="21600" y="21628"/>
                </a:lnTo>
                <a:lnTo>
                  <a:pt x="14" y="21628"/>
                </a:lnTo>
                <a:lnTo>
                  <a:pt x="14" y="0"/>
                </a:lnTo>
                <a:close/>
              </a:path>
              <a:path w="21600" h="21600" extrusionOk="0">
                <a:moveTo>
                  <a:pt x="18476" y="2035"/>
                </a:moveTo>
                <a:lnTo>
                  <a:pt x="20539" y="2035"/>
                </a:lnTo>
                <a:lnTo>
                  <a:pt x="20539" y="6559"/>
                </a:lnTo>
                <a:lnTo>
                  <a:pt x="18476" y="6559"/>
                </a:lnTo>
                <a:lnTo>
                  <a:pt x="18476" y="2035"/>
                </a:lnTo>
                <a:close/>
              </a:path>
              <a:path w="21600" h="21600" extrusionOk="0">
                <a:moveTo>
                  <a:pt x="884" y="2092"/>
                </a:moveTo>
                <a:lnTo>
                  <a:pt x="7425" y="2092"/>
                </a:lnTo>
                <a:lnTo>
                  <a:pt x="7425" y="2770"/>
                </a:lnTo>
                <a:lnTo>
                  <a:pt x="884" y="2770"/>
                </a:lnTo>
                <a:lnTo>
                  <a:pt x="884" y="2092"/>
                </a:lnTo>
                <a:close/>
              </a:path>
              <a:path w="21600" h="21600" extrusionOk="0">
                <a:moveTo>
                  <a:pt x="884" y="3109"/>
                </a:moveTo>
                <a:lnTo>
                  <a:pt x="7425" y="3109"/>
                </a:lnTo>
                <a:lnTo>
                  <a:pt x="7425" y="3788"/>
                </a:lnTo>
                <a:lnTo>
                  <a:pt x="884" y="3788"/>
                </a:lnTo>
                <a:lnTo>
                  <a:pt x="884" y="3109"/>
                </a:lnTo>
                <a:close/>
              </a:path>
              <a:path w="21600" h="21600" extrusionOk="0">
                <a:moveTo>
                  <a:pt x="884" y="4127"/>
                </a:moveTo>
                <a:lnTo>
                  <a:pt x="7425" y="4127"/>
                </a:lnTo>
                <a:lnTo>
                  <a:pt x="7425" y="4806"/>
                </a:lnTo>
                <a:lnTo>
                  <a:pt x="884" y="4806"/>
                </a:lnTo>
                <a:lnTo>
                  <a:pt x="884" y="4127"/>
                </a:lnTo>
                <a:close/>
              </a:path>
              <a:path w="21600" h="21600" extrusionOk="0">
                <a:moveTo>
                  <a:pt x="5127" y="5145"/>
                </a:moveTo>
                <a:lnTo>
                  <a:pt x="7425" y="5145"/>
                </a:lnTo>
                <a:lnTo>
                  <a:pt x="7425" y="5824"/>
                </a:lnTo>
                <a:lnTo>
                  <a:pt x="5127" y="5824"/>
                </a:lnTo>
                <a:lnTo>
                  <a:pt x="5127" y="514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21" name="Letter"/>
          <p:cNvSpPr>
            <a:spLocks noEditPoints="1" noChangeArrowheads="1"/>
          </p:cNvSpPr>
          <p:nvPr/>
        </p:nvSpPr>
        <p:spPr bwMode="auto">
          <a:xfrm>
            <a:off x="6248400" y="4927600"/>
            <a:ext cx="684213" cy="392113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5304 w 21600"/>
              <a:gd name="T17" fmla="*/ 9216 h 21600"/>
              <a:gd name="T18" fmla="*/ 17504 w 21600"/>
              <a:gd name="T19" fmla="*/ 183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4" y="0"/>
                </a:moveTo>
                <a:lnTo>
                  <a:pt x="21600" y="0"/>
                </a:lnTo>
                <a:lnTo>
                  <a:pt x="21600" y="21628"/>
                </a:lnTo>
                <a:lnTo>
                  <a:pt x="14" y="21628"/>
                </a:lnTo>
                <a:lnTo>
                  <a:pt x="14" y="0"/>
                </a:lnTo>
                <a:close/>
              </a:path>
              <a:path w="21600" h="21600" extrusionOk="0">
                <a:moveTo>
                  <a:pt x="18476" y="2035"/>
                </a:moveTo>
                <a:lnTo>
                  <a:pt x="20539" y="2035"/>
                </a:lnTo>
                <a:lnTo>
                  <a:pt x="20539" y="6559"/>
                </a:lnTo>
                <a:lnTo>
                  <a:pt x="18476" y="6559"/>
                </a:lnTo>
                <a:lnTo>
                  <a:pt x="18476" y="2035"/>
                </a:lnTo>
                <a:close/>
              </a:path>
              <a:path w="21600" h="21600" extrusionOk="0">
                <a:moveTo>
                  <a:pt x="884" y="2092"/>
                </a:moveTo>
                <a:lnTo>
                  <a:pt x="7425" y="2092"/>
                </a:lnTo>
                <a:lnTo>
                  <a:pt x="7425" y="2770"/>
                </a:lnTo>
                <a:lnTo>
                  <a:pt x="884" y="2770"/>
                </a:lnTo>
                <a:lnTo>
                  <a:pt x="884" y="2092"/>
                </a:lnTo>
                <a:close/>
              </a:path>
              <a:path w="21600" h="21600" extrusionOk="0">
                <a:moveTo>
                  <a:pt x="884" y="3109"/>
                </a:moveTo>
                <a:lnTo>
                  <a:pt x="7425" y="3109"/>
                </a:lnTo>
                <a:lnTo>
                  <a:pt x="7425" y="3788"/>
                </a:lnTo>
                <a:lnTo>
                  <a:pt x="884" y="3788"/>
                </a:lnTo>
                <a:lnTo>
                  <a:pt x="884" y="3109"/>
                </a:lnTo>
                <a:close/>
              </a:path>
              <a:path w="21600" h="21600" extrusionOk="0">
                <a:moveTo>
                  <a:pt x="884" y="4127"/>
                </a:moveTo>
                <a:lnTo>
                  <a:pt x="7425" y="4127"/>
                </a:lnTo>
                <a:lnTo>
                  <a:pt x="7425" y="4806"/>
                </a:lnTo>
                <a:lnTo>
                  <a:pt x="884" y="4806"/>
                </a:lnTo>
                <a:lnTo>
                  <a:pt x="884" y="4127"/>
                </a:lnTo>
                <a:close/>
              </a:path>
              <a:path w="21600" h="21600" extrusionOk="0">
                <a:moveTo>
                  <a:pt x="5127" y="5145"/>
                </a:moveTo>
                <a:lnTo>
                  <a:pt x="7425" y="5145"/>
                </a:lnTo>
                <a:lnTo>
                  <a:pt x="7425" y="5824"/>
                </a:lnTo>
                <a:lnTo>
                  <a:pt x="5127" y="5824"/>
                </a:lnTo>
                <a:lnTo>
                  <a:pt x="5127" y="514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22" name="Letter"/>
          <p:cNvSpPr>
            <a:spLocks noEditPoints="1" noChangeArrowheads="1"/>
          </p:cNvSpPr>
          <p:nvPr/>
        </p:nvSpPr>
        <p:spPr bwMode="auto">
          <a:xfrm>
            <a:off x="1227138" y="3795713"/>
            <a:ext cx="684212" cy="392112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5304 w 21600"/>
              <a:gd name="T17" fmla="*/ 9216 h 21600"/>
              <a:gd name="T18" fmla="*/ 17504 w 21600"/>
              <a:gd name="T19" fmla="*/ 183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4" y="0"/>
                </a:moveTo>
                <a:lnTo>
                  <a:pt x="21600" y="0"/>
                </a:lnTo>
                <a:lnTo>
                  <a:pt x="21600" y="21628"/>
                </a:lnTo>
                <a:lnTo>
                  <a:pt x="14" y="21628"/>
                </a:lnTo>
                <a:lnTo>
                  <a:pt x="14" y="0"/>
                </a:lnTo>
                <a:close/>
              </a:path>
              <a:path w="21600" h="21600" extrusionOk="0">
                <a:moveTo>
                  <a:pt x="18476" y="2035"/>
                </a:moveTo>
                <a:lnTo>
                  <a:pt x="20539" y="2035"/>
                </a:lnTo>
                <a:lnTo>
                  <a:pt x="20539" y="6559"/>
                </a:lnTo>
                <a:lnTo>
                  <a:pt x="18476" y="6559"/>
                </a:lnTo>
                <a:lnTo>
                  <a:pt x="18476" y="2035"/>
                </a:lnTo>
                <a:close/>
              </a:path>
              <a:path w="21600" h="21600" extrusionOk="0">
                <a:moveTo>
                  <a:pt x="884" y="2092"/>
                </a:moveTo>
                <a:lnTo>
                  <a:pt x="7425" y="2092"/>
                </a:lnTo>
                <a:lnTo>
                  <a:pt x="7425" y="2770"/>
                </a:lnTo>
                <a:lnTo>
                  <a:pt x="884" y="2770"/>
                </a:lnTo>
                <a:lnTo>
                  <a:pt x="884" y="2092"/>
                </a:lnTo>
                <a:close/>
              </a:path>
              <a:path w="21600" h="21600" extrusionOk="0">
                <a:moveTo>
                  <a:pt x="884" y="3109"/>
                </a:moveTo>
                <a:lnTo>
                  <a:pt x="7425" y="3109"/>
                </a:lnTo>
                <a:lnTo>
                  <a:pt x="7425" y="3788"/>
                </a:lnTo>
                <a:lnTo>
                  <a:pt x="884" y="3788"/>
                </a:lnTo>
                <a:lnTo>
                  <a:pt x="884" y="3109"/>
                </a:lnTo>
                <a:close/>
              </a:path>
              <a:path w="21600" h="21600" extrusionOk="0">
                <a:moveTo>
                  <a:pt x="884" y="4127"/>
                </a:moveTo>
                <a:lnTo>
                  <a:pt x="7425" y="4127"/>
                </a:lnTo>
                <a:lnTo>
                  <a:pt x="7425" y="4806"/>
                </a:lnTo>
                <a:lnTo>
                  <a:pt x="884" y="4806"/>
                </a:lnTo>
                <a:lnTo>
                  <a:pt x="884" y="4127"/>
                </a:lnTo>
                <a:close/>
              </a:path>
              <a:path w="21600" h="21600" extrusionOk="0">
                <a:moveTo>
                  <a:pt x="5127" y="5145"/>
                </a:moveTo>
                <a:lnTo>
                  <a:pt x="7425" y="5145"/>
                </a:lnTo>
                <a:lnTo>
                  <a:pt x="7425" y="5824"/>
                </a:lnTo>
                <a:lnTo>
                  <a:pt x="5127" y="5824"/>
                </a:lnTo>
                <a:lnTo>
                  <a:pt x="5127" y="514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23" name="Letter"/>
          <p:cNvSpPr>
            <a:spLocks noEditPoints="1" noChangeArrowheads="1"/>
          </p:cNvSpPr>
          <p:nvPr/>
        </p:nvSpPr>
        <p:spPr bwMode="auto">
          <a:xfrm>
            <a:off x="1916113" y="2176463"/>
            <a:ext cx="684212" cy="392112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5304 w 21600"/>
              <a:gd name="T17" fmla="*/ 9216 h 21600"/>
              <a:gd name="T18" fmla="*/ 17504 w 21600"/>
              <a:gd name="T19" fmla="*/ 183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4" y="0"/>
                </a:moveTo>
                <a:lnTo>
                  <a:pt x="21600" y="0"/>
                </a:lnTo>
                <a:lnTo>
                  <a:pt x="21600" y="21628"/>
                </a:lnTo>
                <a:lnTo>
                  <a:pt x="14" y="21628"/>
                </a:lnTo>
                <a:lnTo>
                  <a:pt x="14" y="0"/>
                </a:lnTo>
                <a:close/>
              </a:path>
              <a:path w="21600" h="21600" extrusionOk="0">
                <a:moveTo>
                  <a:pt x="18476" y="2035"/>
                </a:moveTo>
                <a:lnTo>
                  <a:pt x="20539" y="2035"/>
                </a:lnTo>
                <a:lnTo>
                  <a:pt x="20539" y="6559"/>
                </a:lnTo>
                <a:lnTo>
                  <a:pt x="18476" y="6559"/>
                </a:lnTo>
                <a:lnTo>
                  <a:pt x="18476" y="2035"/>
                </a:lnTo>
                <a:close/>
              </a:path>
              <a:path w="21600" h="21600" extrusionOk="0">
                <a:moveTo>
                  <a:pt x="884" y="2092"/>
                </a:moveTo>
                <a:lnTo>
                  <a:pt x="7425" y="2092"/>
                </a:lnTo>
                <a:lnTo>
                  <a:pt x="7425" y="2770"/>
                </a:lnTo>
                <a:lnTo>
                  <a:pt x="884" y="2770"/>
                </a:lnTo>
                <a:lnTo>
                  <a:pt x="884" y="2092"/>
                </a:lnTo>
                <a:close/>
              </a:path>
              <a:path w="21600" h="21600" extrusionOk="0">
                <a:moveTo>
                  <a:pt x="884" y="3109"/>
                </a:moveTo>
                <a:lnTo>
                  <a:pt x="7425" y="3109"/>
                </a:lnTo>
                <a:lnTo>
                  <a:pt x="7425" y="3788"/>
                </a:lnTo>
                <a:lnTo>
                  <a:pt x="884" y="3788"/>
                </a:lnTo>
                <a:lnTo>
                  <a:pt x="884" y="3109"/>
                </a:lnTo>
                <a:close/>
              </a:path>
              <a:path w="21600" h="21600" extrusionOk="0">
                <a:moveTo>
                  <a:pt x="884" y="4127"/>
                </a:moveTo>
                <a:lnTo>
                  <a:pt x="7425" y="4127"/>
                </a:lnTo>
                <a:lnTo>
                  <a:pt x="7425" y="4806"/>
                </a:lnTo>
                <a:lnTo>
                  <a:pt x="884" y="4806"/>
                </a:lnTo>
                <a:lnTo>
                  <a:pt x="884" y="4127"/>
                </a:lnTo>
                <a:close/>
              </a:path>
              <a:path w="21600" h="21600" extrusionOk="0">
                <a:moveTo>
                  <a:pt x="5127" y="5145"/>
                </a:moveTo>
                <a:lnTo>
                  <a:pt x="7425" y="5145"/>
                </a:lnTo>
                <a:lnTo>
                  <a:pt x="7425" y="5824"/>
                </a:lnTo>
                <a:lnTo>
                  <a:pt x="5127" y="5824"/>
                </a:lnTo>
                <a:lnTo>
                  <a:pt x="5127" y="514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51221" name="TextBox 35"/>
          <p:cNvSpPr txBox="1">
            <a:spLocks noChangeArrowheads="1"/>
          </p:cNvSpPr>
          <p:nvPr/>
        </p:nvSpPr>
        <p:spPr bwMode="auto">
          <a:xfrm>
            <a:off x="752475" y="5900738"/>
            <a:ext cx="7391400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/>
              <a:t>Global Community of Exporting and Importing NPPOs</a:t>
            </a:r>
          </a:p>
          <a:p>
            <a:pPr eaLnBrk="0" hangingPunct="0"/>
            <a:endParaRPr lang="en-NZ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06358E-6 L 0.48819 0.39307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" y="1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44509E-6 L 0.5691 -0.19052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6.35838E-7 L -0.63768 0.0843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" y="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02312E-6 L -0.43888 -0.0064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44509E-6 L 0.5691 -0.19052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0"/>
                            </p:stCondLst>
                            <p:childTnLst>
                              <p:par>
                                <p:cTn id="7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00578E-6 L 0.45173 0.00208 " pathEditMode="relative" rAng="0" ptsTypes="AA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0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44509E-6 L 0.5691 -0.19052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" y="-95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6.35838E-7 L -0.63768 0.08439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" y="42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02312E-6 L -0.43888 -0.00648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" y="-3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44509E-6 L 0.5691 -0.19052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" y="-95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00578E-6 L 0.45173 0.00208 " pathEditMode="relative" rAng="0" ptsTypes="AA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NZ" smtClean="0">
                <a:solidFill>
                  <a:srgbClr val="FFCC00"/>
                </a:solidFill>
              </a:rPr>
              <a:t>Thank-you</a:t>
            </a:r>
            <a:endParaRPr lang="en-GB" smtClean="0">
              <a:solidFill>
                <a:srgbClr val="FFCC00"/>
              </a:solidFill>
            </a:endParaRPr>
          </a:p>
        </p:txBody>
      </p:sp>
      <p:sp>
        <p:nvSpPr>
          <p:cNvPr id="5325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smtClean="0"/>
              <a:t>Peter Johnston</a:t>
            </a:r>
          </a:p>
          <a:p>
            <a:r>
              <a:rPr lang="en-NZ" smtClean="0"/>
              <a:t>+64 4 894 0519</a:t>
            </a:r>
          </a:p>
          <a:p>
            <a:r>
              <a:rPr lang="en-NZ" smtClean="0">
                <a:solidFill>
                  <a:srgbClr val="336600"/>
                </a:solidFill>
                <a:hlinkClick r:id="rId2"/>
              </a:rPr>
              <a:t>Peter.johnston@maf.govt.nz</a:t>
            </a:r>
            <a:endParaRPr lang="en-NZ" smtClean="0">
              <a:solidFill>
                <a:srgbClr val="336600"/>
              </a:solidFill>
            </a:endParaRPr>
          </a:p>
          <a:p>
            <a:r>
              <a:rPr lang="en-NZ" smtClean="0"/>
              <a:t>Import &amp; Export Standards </a:t>
            </a:r>
          </a:p>
          <a:p>
            <a:r>
              <a:rPr lang="en-NZ" smtClean="0"/>
              <a:t>MAF</a:t>
            </a:r>
          </a:p>
          <a:p>
            <a:r>
              <a:rPr lang="en-NZ" smtClean="0"/>
              <a:t>PO Box 2526 Wellington New Zealand</a:t>
            </a:r>
            <a:endParaRPr lang="en-GB" smtClean="0"/>
          </a:p>
        </p:txBody>
      </p:sp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TEMPLATE_FINAL">
  <a:themeElements>
    <a:clrScheme name="TEMPLATE_FINA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PLATE_FINAL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000" b="1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4000" b="1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TEMPLATE_FI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PLATE_FINAL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FINAL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Journey of a Publication 2007</Template>
  <TotalTime>1575</TotalTime>
  <Words>226</Words>
  <Application>Microsoft Office PowerPoint</Application>
  <PresentationFormat>On-screen Show (4:3)</PresentationFormat>
  <Paragraphs>46</Paragraphs>
  <Slides>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 Narrow</vt:lpstr>
      <vt:lpstr>Arial</vt:lpstr>
      <vt:lpstr>Times</vt:lpstr>
      <vt:lpstr>Courier New</vt:lpstr>
      <vt:lpstr>TEMPLATE_FINAL</vt:lpstr>
      <vt:lpstr>TEMPLATE_FINAL</vt:lpstr>
      <vt:lpstr>Visio</vt:lpstr>
      <vt:lpstr>Security concepts for consideration (11 AM on d3) </vt:lpstr>
      <vt:lpstr>Internet security!</vt:lpstr>
      <vt:lpstr>Innovation?</vt:lpstr>
      <vt:lpstr>Vision: International Assurance Network</vt:lpstr>
      <vt:lpstr>Solution Option “International Assurance Network”</vt:lpstr>
      <vt:lpstr>Solution Option (cont’d) “International Assurance Network”</vt:lpstr>
      <vt:lpstr>Point-to-point vs. Peer-to-peer</vt:lpstr>
      <vt:lpstr>Vision: International Assurance Network</vt:lpstr>
      <vt:lpstr>Thank-you</vt:lpstr>
    </vt:vector>
  </TitlesOfParts>
  <Company>MAF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Authorised User</dc:creator>
  <cp:lastModifiedBy>Peter Johnston</cp:lastModifiedBy>
  <cp:revision>45</cp:revision>
  <dcterms:created xsi:type="dcterms:W3CDTF">2007-11-29T01:28:58Z</dcterms:created>
  <dcterms:modified xsi:type="dcterms:W3CDTF">2011-06-03T02:39:27Z</dcterms:modified>
</cp:coreProperties>
</file>