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257" r:id="rId2"/>
    <p:sldId id="265" r:id="rId3"/>
    <p:sldId id="263" r:id="rId4"/>
    <p:sldId id="267" r:id="rId5"/>
    <p:sldId id="269" r:id="rId6"/>
    <p:sldId id="276" r:id="rId7"/>
    <p:sldId id="272" r:id="rId8"/>
    <p:sldId id="262" r:id="rId9"/>
    <p:sldId id="275" r:id="rId10"/>
    <p:sldId id="270" r:id="rId11"/>
    <p:sldId id="268" r:id="rId12"/>
  </p:sldIdLst>
  <p:sldSz cx="9144000" cy="6858000" type="screen4x3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8000"/>
    <a:srgbClr val="663300"/>
    <a:srgbClr val="33CC33"/>
    <a:srgbClr val="FF00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245" autoAdjust="0"/>
  </p:normalViewPr>
  <p:slideViewPr>
    <p:cSldViewPr>
      <p:cViewPr>
        <p:scale>
          <a:sx n="75" d="100"/>
          <a:sy n="75" d="100"/>
        </p:scale>
        <p:origin x="-3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fld id="{A9B69228-3E96-4BB0-B83A-6481248D3C9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C07B16-E988-4585-8AB0-54EE45B5865F}" type="slidenum">
              <a:rPr lang="en-GB" smtClean="0"/>
              <a:pPr/>
              <a:t>3</a:t>
            </a:fld>
            <a:endParaRPr lang="en-GB" smtClean="0"/>
          </a:p>
        </p:txBody>
      </p:sp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67288" cy="3725863"/>
          </a:xfrm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2" name="Slide Number Placeholder 3"/>
          <p:cNvSpPr txBox="1">
            <a:spLocks noGrp="1"/>
          </p:cNvSpPr>
          <p:nvPr/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4DFC1E5-8389-4326-9C4D-5A044CE73C7B}" type="slidenum">
              <a:rPr lang="en-NZ" sz="1200" b="0" baseline="0">
                <a:latin typeface="Arial" charset="0"/>
              </a:rPr>
              <a:pPr algn="r"/>
              <a:t>3</a:t>
            </a:fld>
            <a:endParaRPr lang="en-NZ" sz="1200" b="0" baseline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0569C0-4825-46EF-9C71-5C8E093E1004}" type="slidenum">
              <a:rPr lang="en-GB" smtClean="0"/>
              <a:pPr/>
              <a:t>8</a:t>
            </a:fld>
            <a:endParaRPr lang="en-GB" smtClean="0"/>
          </a:p>
        </p:txBody>
      </p:sp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0750" y="746125"/>
            <a:ext cx="4967288" cy="3725863"/>
          </a:xfrm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80" name="Slide Number Placeholder 3"/>
          <p:cNvSpPr txBox="1">
            <a:spLocks noGrp="1"/>
          </p:cNvSpPr>
          <p:nvPr/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DC4C5AD-2F3F-4B2D-9997-74D1242E08FD}" type="slidenum">
              <a:rPr lang="en-NZ" sz="1200" b="0" baseline="0">
                <a:latin typeface="Arial" charset="0"/>
              </a:rPr>
              <a:pPr algn="r"/>
              <a:t>8</a:t>
            </a:fld>
            <a:endParaRPr lang="en-NZ" sz="1200" b="0" baseline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0" y="274638"/>
            <a:ext cx="2087563" cy="6323012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274638"/>
            <a:ext cx="6113462" cy="63230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844675"/>
            <a:ext cx="4100512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675"/>
            <a:ext cx="4100513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844675"/>
            <a:ext cx="83534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22531" name="Picture 15" descr="MAF Powerpoint V6 modified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51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901700" indent="-277813" algn="l" rtl="0" eaLnBrk="0" fontAlgn="base" hangingPunct="0">
        <a:spcBef>
          <a:spcPct val="20000"/>
        </a:spcBef>
        <a:spcAft>
          <a:spcPct val="0"/>
        </a:spcAft>
        <a:buFont typeface="Arial Narrow" pitchFamily="34" charset="0"/>
        <a:buChar char="–"/>
        <a:defRPr sz="2200">
          <a:solidFill>
            <a:schemeClr val="tx1"/>
          </a:solidFill>
          <a:latin typeface="+mn-lt"/>
        </a:defRPr>
      </a:lvl3pPr>
      <a:lvl4pPr marL="1257300" indent="-1762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16129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0701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5273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29845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4417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cps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976313" y="2390775"/>
            <a:ext cx="7772400" cy="6778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70000"/>
              </a:lnSpc>
            </a:pPr>
            <a:r>
              <a:rPr lang="en-NZ" sz="4400" smtClean="0">
                <a:solidFill>
                  <a:schemeClr val="bg1"/>
                </a:solidFill>
              </a:rPr>
              <a:t>General Principles for Phyto Ecert (day 1)</a:t>
            </a:r>
            <a:endParaRPr lang="en-GB" sz="4400" smtClean="0">
              <a:solidFill>
                <a:schemeClr val="bg1"/>
              </a:solidFill>
            </a:endParaRPr>
          </a:p>
        </p:txBody>
      </p:sp>
      <p:sp>
        <p:nvSpPr>
          <p:cNvPr id="14338" name="Rectangle 9"/>
          <p:cNvSpPr>
            <a:spLocks noGrp="1" noChangeArrowheads="1"/>
          </p:cNvSpPr>
          <p:nvPr>
            <p:ph type="subTitle" idx="4294967295"/>
          </p:nvPr>
        </p:nvSpPr>
        <p:spPr>
          <a:xfrm>
            <a:off x="1066800" y="3886200"/>
            <a:ext cx="6400800" cy="1343025"/>
          </a:xfrm>
        </p:spPr>
        <p:txBody>
          <a:bodyPr/>
          <a:lstStyle/>
          <a:p>
            <a:pPr marL="0" indent="0"/>
            <a:r>
              <a:rPr lang="en-NZ" sz="2500" smtClean="0">
                <a:solidFill>
                  <a:schemeClr val="bg1"/>
                </a:solidFill>
              </a:rPr>
              <a:t>Peter Johnston </a:t>
            </a:r>
          </a:p>
          <a:p>
            <a:pPr marL="0" indent="0"/>
            <a:r>
              <a:rPr lang="en-NZ" sz="2500" smtClean="0">
                <a:solidFill>
                  <a:schemeClr val="bg1"/>
                </a:solidFill>
              </a:rPr>
              <a:t>Plant Exports</a:t>
            </a:r>
            <a:endParaRPr lang="en-GB" sz="25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41763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How does an Ecert </a:t>
            </a:r>
            <a:br>
              <a:rPr lang="en-NZ" smtClean="0">
                <a:solidFill>
                  <a:srgbClr val="FFCC00"/>
                </a:solidFill>
              </a:rPr>
            </a:br>
            <a:r>
              <a:rPr lang="en-NZ" smtClean="0">
                <a:solidFill>
                  <a:srgbClr val="FFCC00"/>
                </a:solidFill>
              </a:rPr>
              <a:t>application work?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353425" cy="5329237"/>
          </a:xfrm>
        </p:spPr>
        <p:txBody>
          <a:bodyPr/>
          <a:lstStyle/>
          <a:p>
            <a:pPr marL="177800" indent="-177800">
              <a:buFont typeface="Times" pitchFamily="18" charset="0"/>
              <a:buChar char="•"/>
            </a:pPr>
            <a:r>
              <a:rPr lang="en-NZ" sz="3200" smtClean="0"/>
              <a:t>The user connects through an internet address (e.g. </a:t>
            </a:r>
            <a:r>
              <a:rPr lang="en-NZ" sz="3200" smtClean="0">
                <a:hlinkClick r:id="rId2"/>
              </a:rPr>
              <a:t>https://ecps</a:t>
            </a:r>
            <a:r>
              <a:rPr lang="en-NZ" sz="3200" smtClean="0"/>
              <a:t>......)</a:t>
            </a:r>
          </a:p>
          <a:p>
            <a:pPr marL="177800" indent="-177800">
              <a:buFont typeface="Times" pitchFamily="18" charset="0"/>
              <a:buChar char="•"/>
            </a:pPr>
            <a:r>
              <a:rPr lang="en-NZ" sz="3200" smtClean="0"/>
              <a:t>The web-server “listens” for requests to specific addresses.</a:t>
            </a:r>
          </a:p>
          <a:p>
            <a:pPr marL="177800" indent="-177800">
              <a:buFont typeface="Times" pitchFamily="18" charset="0"/>
              <a:buChar char="•"/>
            </a:pPr>
            <a:r>
              <a:rPr lang="en-NZ" sz="3200" smtClean="0"/>
              <a:t>The web-server controls access to the solution through username &amp; passwords.</a:t>
            </a:r>
          </a:p>
          <a:p>
            <a:pPr marL="177800" indent="-177800">
              <a:buFont typeface="Times" pitchFamily="18" charset="0"/>
              <a:buChar char="•"/>
            </a:pPr>
            <a:r>
              <a:rPr lang="en-NZ" sz="3200" smtClean="0"/>
              <a:t>The web-server passes requests from known (authenticated) users to the solution.</a:t>
            </a:r>
          </a:p>
          <a:p>
            <a:pPr marL="177800" indent="-177800">
              <a:buFont typeface="Times" pitchFamily="18" charset="0"/>
              <a:buChar char="•"/>
            </a:pPr>
            <a:r>
              <a:rPr lang="en-NZ" sz="3200" smtClean="0"/>
              <a:t>The solution processes user requests and communicates via the internet.  </a:t>
            </a:r>
            <a:endParaRPr lang="en-GB" sz="320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Ecert is NOT!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353425" cy="5184775"/>
          </a:xfrm>
        </p:spPr>
        <p:txBody>
          <a:bodyPr/>
          <a:lstStyle/>
          <a:p>
            <a:pPr marL="177800" indent="-177800">
              <a:buFont typeface="Times" pitchFamily="18" charset="0"/>
              <a:buChar char="•"/>
            </a:pPr>
            <a:r>
              <a:rPr lang="en-US" sz="3200" smtClean="0"/>
              <a:t>The detailed &amp; often complex certification systems, registers &amp; data bases (i.e. that sit in behind an internet-based Ecert solution). </a:t>
            </a:r>
          </a:p>
          <a:p>
            <a:pPr marL="177800" indent="-177800"/>
            <a:endParaRPr lang="en-US" sz="3200" smtClean="0"/>
          </a:p>
          <a:p>
            <a:pPr marL="177800" indent="-177800">
              <a:buFont typeface="Times" pitchFamily="18" charset="0"/>
              <a:buChar char="•"/>
            </a:pPr>
            <a:r>
              <a:rPr lang="en-US" sz="3200" smtClean="0"/>
              <a:t> Faxed certificates</a:t>
            </a:r>
          </a:p>
          <a:p>
            <a:pPr marL="177800" indent="-177800"/>
            <a:endParaRPr lang="en-US" sz="3200" smtClean="0"/>
          </a:p>
          <a:p>
            <a:pPr marL="177800" indent="-177800">
              <a:buFont typeface="Times" pitchFamily="18" charset="0"/>
              <a:buChar char="•"/>
            </a:pPr>
            <a:r>
              <a:rPr lang="en-US" sz="3200" smtClean="0"/>
              <a:t> Scanned &amp;/or Emailed certificates</a:t>
            </a:r>
            <a:endParaRPr lang="en-GB" sz="320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Future Official Assurances!</a:t>
            </a:r>
            <a:r>
              <a:rPr lang="en-NZ" smtClean="0"/>
              <a:t> </a:t>
            </a:r>
            <a:endParaRPr lang="en-GB" smtClean="0"/>
          </a:p>
        </p:txBody>
      </p:sp>
      <p:pic>
        <p:nvPicPr>
          <p:cNvPr id="15362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657350"/>
            <a:ext cx="5584825" cy="4230688"/>
          </a:xfrm>
        </p:spPr>
      </p:pic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6588125" y="4054475"/>
            <a:ext cx="23050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5364" name="Text Box 10"/>
          <p:cNvSpPr txBox="1">
            <a:spLocks noChangeArrowheads="1"/>
          </p:cNvSpPr>
          <p:nvPr/>
        </p:nvSpPr>
        <p:spPr bwMode="auto">
          <a:xfrm>
            <a:off x="6372225" y="3357563"/>
            <a:ext cx="2592388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NZ" sz="2000"/>
              <a:t>Let’s make MAF export certification mean something!!!</a:t>
            </a:r>
            <a:endParaRPr lang="en-GB" sz="2000"/>
          </a:p>
          <a:p>
            <a:pPr eaLnBrk="0" hangingPunct="0"/>
            <a:endParaRPr lang="en-GB" sz="2000"/>
          </a:p>
        </p:txBody>
      </p:sp>
      <p:sp>
        <p:nvSpPr>
          <p:cNvPr id="15365" name="AutoShape 11"/>
          <p:cNvSpPr>
            <a:spLocks noChangeArrowheads="1"/>
          </p:cNvSpPr>
          <p:nvPr/>
        </p:nvSpPr>
        <p:spPr bwMode="auto">
          <a:xfrm>
            <a:off x="6300788" y="2852738"/>
            <a:ext cx="2663825" cy="1439862"/>
          </a:xfrm>
          <a:prstGeom prst="wedgeRoundRectCallout">
            <a:avLst>
              <a:gd name="adj1" fmla="val -58343"/>
              <a:gd name="adj2" fmla="val 63671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NZ" sz="2000" baseline="0">
                <a:latin typeface="Arial" charset="0"/>
              </a:rPr>
              <a:t>Let’s make official certification mean something!!!</a:t>
            </a:r>
            <a:endParaRPr lang="en-GB" sz="2000" baseline="0">
              <a:latin typeface="Arial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Content Placeholder 6"/>
          <p:cNvSpPr txBox="1">
            <a:spLocks/>
          </p:cNvSpPr>
          <p:nvPr/>
        </p:nvSpPr>
        <p:spPr bwMode="auto">
          <a:xfrm>
            <a:off x="500063" y="1571625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buFontTx/>
              <a:buChar char="•"/>
            </a:pPr>
            <a:r>
              <a:rPr lang="en-US" sz="2800" b="0" baseline="0"/>
              <a:t> Electronic exchange of official assurances.</a:t>
            </a:r>
          </a:p>
          <a:p>
            <a:pPr marL="342900" indent="-342900" eaLnBrk="0" hangingPunct="0">
              <a:buFontTx/>
              <a:buChar char="•"/>
            </a:pPr>
            <a:r>
              <a:rPr lang="en-US" sz="2800" b="0" baseline="0"/>
              <a:t> Operates directly between an exporting NPPO to an importing country NPPO (e.g. NPPO to NPPO electronic exchange of certification data).</a:t>
            </a:r>
          </a:p>
          <a:p>
            <a:pPr marL="342900" indent="-342900" eaLnBrk="0" hangingPunct="0">
              <a:buFontTx/>
              <a:buChar char="•"/>
            </a:pPr>
            <a:r>
              <a:rPr lang="en-US" sz="2800" b="0" baseline="0"/>
              <a:t> May be used to manage &amp; view certification data &amp; generate paper based certificates. </a:t>
            </a:r>
          </a:p>
          <a:p>
            <a:pPr marL="342900" indent="-342900" eaLnBrk="0" hangingPunct="0">
              <a:buFontTx/>
              <a:buChar char="•"/>
            </a:pPr>
            <a:r>
              <a:rPr lang="en-US" sz="2800" b="0" baseline="0"/>
              <a:t> Specifically manages:</a:t>
            </a:r>
          </a:p>
          <a:p>
            <a:pPr marL="1257300" lvl="2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0" baseline="0"/>
              <a:t>the content of the message,</a:t>
            </a:r>
          </a:p>
          <a:p>
            <a:pPr marL="1257300" lvl="2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0" baseline="0"/>
              <a:t>the way the message is exchanged, and</a:t>
            </a:r>
          </a:p>
          <a:p>
            <a:pPr marL="1257300" lvl="2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2800" b="0" baseline="0"/>
              <a:t>who the message is exchanged with.</a:t>
            </a:r>
          </a:p>
          <a:p>
            <a:pPr marL="342900" indent="-342900">
              <a:spcBef>
                <a:spcPct val="20000"/>
              </a:spcBef>
            </a:pPr>
            <a:endParaRPr lang="en-US" sz="2800" b="0" baseline="0">
              <a:latin typeface="Arial" charset="0"/>
            </a:endParaRPr>
          </a:p>
        </p:txBody>
      </p:sp>
      <p:sp>
        <p:nvSpPr>
          <p:cNvPr id="16386" name="Title 2"/>
          <p:cNvSpPr>
            <a:spLocks noGrp="1"/>
          </p:cNvSpPr>
          <p:nvPr>
            <p:ph type="title" idx="4294967295"/>
          </p:nvPr>
        </p:nvSpPr>
        <p:spPr bwMode="auto">
          <a:xfrm>
            <a:off x="179388" y="188913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r>
              <a:rPr lang="en-NZ" sz="3500" smtClean="0">
                <a:solidFill>
                  <a:srgbClr val="FFCC00"/>
                </a:solidFill>
              </a:rPr>
              <a:t>What is Ecert?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General Ecert Principles!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77800" indent="-177800">
              <a:buFont typeface="Times" pitchFamily="18" charset="0"/>
              <a:buChar char="•"/>
            </a:pPr>
            <a:r>
              <a:rPr lang="en-NZ" sz="3200" smtClean="0"/>
              <a:t> An internet-based solution.</a:t>
            </a:r>
            <a:br>
              <a:rPr lang="en-NZ" sz="3200" smtClean="0"/>
            </a:br>
            <a:endParaRPr lang="en-NZ" sz="3200" smtClean="0"/>
          </a:p>
          <a:p>
            <a:pPr marL="177800" indent="-177800">
              <a:buFont typeface="Times" pitchFamily="18" charset="0"/>
              <a:buChar char="•"/>
            </a:pPr>
            <a:r>
              <a:rPr lang="en-NZ" sz="3200" smtClean="0"/>
              <a:t>IT solution based on user functional requirements &amp; specifications (i.e. the business rules).</a:t>
            </a:r>
            <a:br>
              <a:rPr lang="en-NZ" sz="3200" smtClean="0"/>
            </a:br>
            <a:endParaRPr lang="en-NZ" sz="3200" smtClean="0"/>
          </a:p>
          <a:p>
            <a:pPr marL="177800" indent="-177800">
              <a:buFont typeface="Times" pitchFamily="18" charset="0"/>
              <a:buChar char="•"/>
            </a:pPr>
            <a:r>
              <a:rPr lang="en-NZ" sz="3200" smtClean="0"/>
              <a:t>Has a database component to record &amp; manage user operations (e.g. user permissions, passwords &amp; logons), input (e.g. records of certification requests) and system information (e.g. certification records)</a:t>
            </a:r>
            <a:endParaRPr lang="en-GB" sz="320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Internet-based means?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353425" cy="5329237"/>
          </a:xfrm>
        </p:spPr>
        <p:txBody>
          <a:bodyPr/>
          <a:lstStyle/>
          <a:p>
            <a:pPr marL="177800" indent="-177800">
              <a:buFont typeface="Times" pitchFamily="18" charset="0"/>
              <a:buChar char="•"/>
              <a:defRPr/>
            </a:pPr>
            <a:r>
              <a:rPr lang="en-NZ" sz="3200" dirty="0" smtClean="0"/>
              <a:t>Server-based IT solutions that provide or consume services through the internet.</a:t>
            </a:r>
            <a:br>
              <a:rPr lang="en-NZ" sz="3200" dirty="0" smtClean="0"/>
            </a:br>
            <a:endParaRPr lang="en-NZ" sz="3200" dirty="0" smtClean="0"/>
          </a:p>
          <a:p>
            <a:pPr marL="177800" indent="-177800">
              <a:buFont typeface="Times" pitchFamily="18" charset="0"/>
              <a:buChar char="•"/>
              <a:defRPr/>
            </a:pPr>
            <a:r>
              <a:rPr lang="en-NZ" sz="3200" dirty="0" smtClean="0"/>
              <a:t>Users communicate with the server-based solution by using a web browser.</a:t>
            </a:r>
            <a:br>
              <a:rPr lang="en-NZ" sz="3200" dirty="0" smtClean="0"/>
            </a:br>
            <a:endParaRPr lang="en-NZ" sz="3200" dirty="0" smtClean="0"/>
          </a:p>
          <a:p>
            <a:pPr marL="177800" indent="-177800">
              <a:buFont typeface="Times" pitchFamily="18" charset="0"/>
              <a:buChar char="•"/>
              <a:defRPr/>
            </a:pPr>
            <a:r>
              <a:rPr lang="en-NZ" sz="3200" dirty="0" smtClean="0"/>
              <a:t>The solution processes the user requests and automatically facilitates communications between the appropriate participating parties (e.g. certification body)  </a:t>
            </a:r>
          </a:p>
          <a:p>
            <a:pPr marL="0" indent="0">
              <a:defRPr/>
            </a:pPr>
            <a:endParaRPr lang="en-GB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solidFill>
                  <a:srgbClr val="FFC000"/>
                </a:solidFill>
              </a:rPr>
              <a:t>Guiding Principles</a:t>
            </a:r>
            <a:endParaRPr lang="en-NZ" smtClean="0">
              <a:solidFill>
                <a:srgbClr val="FFC000"/>
              </a:solidFill>
            </a:endParaRP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lnSpc>
                <a:spcPct val="90000"/>
              </a:lnSpc>
              <a:buClr>
                <a:srgbClr val="FFCC00"/>
              </a:buClr>
            </a:pPr>
            <a:r>
              <a:rPr lang="en-US" sz="3000" b="1" smtClean="0">
                <a:solidFill>
                  <a:srgbClr val="000000"/>
                </a:solidFill>
              </a:rPr>
              <a:t>Authentication of source </a:t>
            </a:r>
            <a:r>
              <a:rPr lang="en-US" sz="3000" smtClean="0">
                <a:solidFill>
                  <a:srgbClr val="000000"/>
                </a:solidFill>
              </a:rPr>
              <a:t>and </a:t>
            </a:r>
            <a:r>
              <a:rPr lang="en-US" sz="3000" b="1" smtClean="0">
                <a:solidFill>
                  <a:srgbClr val="000000"/>
                </a:solidFill>
              </a:rPr>
              <a:t>security of assurance data</a:t>
            </a:r>
            <a:r>
              <a:rPr lang="en-US" sz="3000" smtClean="0">
                <a:solidFill>
                  <a:srgbClr val="000000"/>
                </a:solidFill>
              </a:rPr>
              <a:t> are paramount</a:t>
            </a:r>
          </a:p>
          <a:p>
            <a:pPr marL="342900" lvl="1" indent="-342900">
              <a:lnSpc>
                <a:spcPct val="90000"/>
              </a:lnSpc>
              <a:buClr>
                <a:srgbClr val="FFCC00"/>
              </a:buClr>
            </a:pPr>
            <a:r>
              <a:rPr lang="en-NZ" sz="3000" smtClean="0">
                <a:solidFill>
                  <a:srgbClr val="000000"/>
                </a:solidFill>
              </a:rPr>
              <a:t>There must be a </a:t>
            </a:r>
            <a:r>
              <a:rPr lang="en-NZ" sz="3000" b="1" smtClean="0">
                <a:solidFill>
                  <a:srgbClr val="000000"/>
                </a:solidFill>
              </a:rPr>
              <a:t>common understanding of the certification data</a:t>
            </a:r>
            <a:r>
              <a:rPr lang="en-NZ" sz="3000" smtClean="0">
                <a:solidFill>
                  <a:srgbClr val="000000"/>
                </a:solidFill>
              </a:rPr>
              <a:t> to be exchanged (i.e. ISPM12)</a:t>
            </a:r>
          </a:p>
          <a:p>
            <a:pPr>
              <a:buClr>
                <a:srgbClr val="FFCC00"/>
              </a:buClr>
              <a:buFontTx/>
              <a:buChar char="•"/>
            </a:pPr>
            <a:r>
              <a:rPr lang="en-US" sz="3000" b="1" smtClean="0">
                <a:solidFill>
                  <a:srgbClr val="000000"/>
                </a:solidFill>
              </a:rPr>
              <a:t>Simple message transaction types</a:t>
            </a:r>
            <a:endParaRPr lang="en-US" sz="3000" smtClean="0">
              <a:solidFill>
                <a:srgbClr val="000000"/>
              </a:solidFill>
            </a:endParaRPr>
          </a:p>
          <a:p>
            <a:pPr>
              <a:buClr>
                <a:srgbClr val="FFCC00"/>
              </a:buClr>
              <a:buFontTx/>
              <a:buChar char="•"/>
            </a:pPr>
            <a:r>
              <a:rPr lang="en-US" sz="3000" b="1" smtClean="0">
                <a:solidFill>
                  <a:srgbClr val="000000"/>
                </a:solidFill>
              </a:rPr>
              <a:t>Focus on transporting certification data </a:t>
            </a:r>
            <a:r>
              <a:rPr lang="en-US" sz="3000" smtClean="0">
                <a:solidFill>
                  <a:srgbClr val="000000"/>
                </a:solidFill>
              </a:rPr>
              <a:t>rather than total system end-to-end functionality</a:t>
            </a:r>
          </a:p>
          <a:p>
            <a:pPr>
              <a:buClr>
                <a:srgbClr val="FFCC00"/>
              </a:buClr>
              <a:buFontTx/>
              <a:buChar char="•"/>
            </a:pPr>
            <a:r>
              <a:rPr lang="en-US" sz="3000" b="1" smtClean="0">
                <a:solidFill>
                  <a:srgbClr val="000000"/>
                </a:solidFill>
              </a:rPr>
              <a:t>Loose coupling </a:t>
            </a:r>
            <a:r>
              <a:rPr lang="en-US" sz="3000" smtClean="0">
                <a:solidFill>
                  <a:srgbClr val="000000"/>
                </a:solidFill>
              </a:rPr>
              <a:t>rather than tight coupling</a:t>
            </a:r>
          </a:p>
          <a:p>
            <a:pPr>
              <a:buClr>
                <a:srgbClr val="FFCC00"/>
              </a:buClr>
              <a:buFontTx/>
              <a:buChar char="•"/>
            </a:pPr>
            <a:r>
              <a:rPr lang="en-US" sz="3000" b="1" smtClean="0">
                <a:solidFill>
                  <a:srgbClr val="000000"/>
                </a:solidFill>
              </a:rPr>
              <a:t>Standard rules of engagement</a:t>
            </a:r>
            <a:endParaRPr lang="en-NZ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Ecert Business model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4284663" y="2060575"/>
            <a:ext cx="609600" cy="3816350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chemeClr val="folHlink"/>
              </a:gs>
              <a:gs pos="100000">
                <a:srgbClr val="000066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NZ"/>
          </a:p>
        </p:txBody>
      </p:sp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4984750" y="2051050"/>
            <a:ext cx="887413" cy="450850"/>
            <a:chOff x="-487" y="1729"/>
            <a:chExt cx="466" cy="320"/>
          </a:xfrm>
        </p:grpSpPr>
        <p:sp>
          <p:nvSpPr>
            <p:cNvPr id="1496" name="Freeform 7"/>
            <p:cNvSpPr>
              <a:spLocks/>
            </p:cNvSpPr>
            <p:nvPr/>
          </p:nvSpPr>
          <p:spPr bwMode="auto">
            <a:xfrm flipH="1">
              <a:off x="-237" y="1768"/>
              <a:ext cx="24" cy="11"/>
            </a:xfrm>
            <a:custGeom>
              <a:avLst/>
              <a:gdLst>
                <a:gd name="T0" fmla="*/ 0 w 124"/>
                <a:gd name="T1" fmla="*/ 0 h 60"/>
                <a:gd name="T2" fmla="*/ 0 w 124"/>
                <a:gd name="T3" fmla="*/ 0 h 60"/>
                <a:gd name="T4" fmla="*/ 0 w 124"/>
                <a:gd name="T5" fmla="*/ 0 h 60"/>
                <a:gd name="T6" fmla="*/ 0 w 124"/>
                <a:gd name="T7" fmla="*/ 0 h 60"/>
                <a:gd name="T8" fmla="*/ 0 w 124"/>
                <a:gd name="T9" fmla="*/ 0 h 60"/>
                <a:gd name="T10" fmla="*/ 0 w 124"/>
                <a:gd name="T11" fmla="*/ 0 h 60"/>
                <a:gd name="T12" fmla="*/ 0 w 124"/>
                <a:gd name="T13" fmla="*/ 0 h 60"/>
                <a:gd name="T14" fmla="*/ 0 w 124"/>
                <a:gd name="T15" fmla="*/ 0 h 60"/>
                <a:gd name="T16" fmla="*/ 0 w 124"/>
                <a:gd name="T17" fmla="*/ 0 h 60"/>
                <a:gd name="T18" fmla="*/ 0 w 124"/>
                <a:gd name="T19" fmla="*/ 0 h 60"/>
                <a:gd name="T20" fmla="*/ 0 w 124"/>
                <a:gd name="T21" fmla="*/ 0 h 60"/>
                <a:gd name="T22" fmla="*/ 0 w 124"/>
                <a:gd name="T23" fmla="*/ 0 h 60"/>
                <a:gd name="T24" fmla="*/ 0 w 124"/>
                <a:gd name="T25" fmla="*/ 0 h 60"/>
                <a:gd name="T26" fmla="*/ 0 w 124"/>
                <a:gd name="T27" fmla="*/ 0 h 60"/>
                <a:gd name="T28" fmla="*/ 0 w 124"/>
                <a:gd name="T29" fmla="*/ 0 h 60"/>
                <a:gd name="T30" fmla="*/ 0 w 124"/>
                <a:gd name="T31" fmla="*/ 0 h 60"/>
                <a:gd name="T32" fmla="*/ 0 w 124"/>
                <a:gd name="T33" fmla="*/ 0 h 60"/>
                <a:gd name="T34" fmla="*/ 0 w 124"/>
                <a:gd name="T35" fmla="*/ 0 h 60"/>
                <a:gd name="T36" fmla="*/ 0 w 124"/>
                <a:gd name="T37" fmla="*/ 0 h 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4"/>
                <a:gd name="T58" fmla="*/ 0 h 60"/>
                <a:gd name="T59" fmla="*/ 124 w 124"/>
                <a:gd name="T60" fmla="*/ 60 h 6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4" h="60">
                  <a:moveTo>
                    <a:pt x="124" y="51"/>
                  </a:moveTo>
                  <a:lnTo>
                    <a:pt x="111" y="42"/>
                  </a:lnTo>
                  <a:lnTo>
                    <a:pt x="98" y="35"/>
                  </a:lnTo>
                  <a:lnTo>
                    <a:pt x="83" y="28"/>
                  </a:lnTo>
                  <a:lnTo>
                    <a:pt x="67" y="24"/>
                  </a:lnTo>
                  <a:lnTo>
                    <a:pt x="52" y="18"/>
                  </a:lnTo>
                  <a:lnTo>
                    <a:pt x="35" y="13"/>
                  </a:lnTo>
                  <a:lnTo>
                    <a:pt x="20" y="7"/>
                  </a:lnTo>
                  <a:lnTo>
                    <a:pt x="5" y="0"/>
                  </a:lnTo>
                  <a:lnTo>
                    <a:pt x="0" y="10"/>
                  </a:lnTo>
                  <a:lnTo>
                    <a:pt x="14" y="18"/>
                  </a:lnTo>
                  <a:lnTo>
                    <a:pt x="27" y="25"/>
                  </a:lnTo>
                  <a:lnTo>
                    <a:pt x="42" y="30"/>
                  </a:lnTo>
                  <a:lnTo>
                    <a:pt x="58" y="35"/>
                  </a:lnTo>
                  <a:lnTo>
                    <a:pt x="73" y="41"/>
                  </a:lnTo>
                  <a:lnTo>
                    <a:pt x="88" y="45"/>
                  </a:lnTo>
                  <a:lnTo>
                    <a:pt x="102" y="52"/>
                  </a:lnTo>
                  <a:lnTo>
                    <a:pt x="116" y="60"/>
                  </a:lnTo>
                  <a:lnTo>
                    <a:pt x="124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7" name="Freeform 8"/>
            <p:cNvSpPr>
              <a:spLocks/>
            </p:cNvSpPr>
            <p:nvPr/>
          </p:nvSpPr>
          <p:spPr bwMode="auto">
            <a:xfrm flipH="1">
              <a:off x="-253" y="1778"/>
              <a:ext cx="18" cy="21"/>
            </a:xfrm>
            <a:custGeom>
              <a:avLst/>
              <a:gdLst>
                <a:gd name="T0" fmla="*/ 0 w 92"/>
                <a:gd name="T1" fmla="*/ 0 h 112"/>
                <a:gd name="T2" fmla="*/ 0 w 92"/>
                <a:gd name="T3" fmla="*/ 0 h 112"/>
                <a:gd name="T4" fmla="*/ 0 w 92"/>
                <a:gd name="T5" fmla="*/ 0 h 112"/>
                <a:gd name="T6" fmla="*/ 0 w 92"/>
                <a:gd name="T7" fmla="*/ 0 h 112"/>
                <a:gd name="T8" fmla="*/ 0 w 92"/>
                <a:gd name="T9" fmla="*/ 0 h 112"/>
                <a:gd name="T10" fmla="*/ 0 w 92"/>
                <a:gd name="T11" fmla="*/ 0 h 112"/>
                <a:gd name="T12" fmla="*/ 0 w 92"/>
                <a:gd name="T13" fmla="*/ 0 h 112"/>
                <a:gd name="T14" fmla="*/ 0 w 92"/>
                <a:gd name="T15" fmla="*/ 0 h 112"/>
                <a:gd name="T16" fmla="*/ 0 w 92"/>
                <a:gd name="T17" fmla="*/ 0 h 112"/>
                <a:gd name="T18" fmla="*/ 0 w 92"/>
                <a:gd name="T19" fmla="*/ 0 h 112"/>
                <a:gd name="T20" fmla="*/ 0 w 92"/>
                <a:gd name="T21" fmla="*/ 0 h 112"/>
                <a:gd name="T22" fmla="*/ 0 w 92"/>
                <a:gd name="T23" fmla="*/ 0 h 112"/>
                <a:gd name="T24" fmla="*/ 0 w 92"/>
                <a:gd name="T25" fmla="*/ 0 h 112"/>
                <a:gd name="T26" fmla="*/ 0 w 92"/>
                <a:gd name="T27" fmla="*/ 0 h 112"/>
                <a:gd name="T28" fmla="*/ 0 w 92"/>
                <a:gd name="T29" fmla="*/ 0 h 112"/>
                <a:gd name="T30" fmla="*/ 0 w 92"/>
                <a:gd name="T31" fmla="*/ 0 h 112"/>
                <a:gd name="T32" fmla="*/ 0 w 92"/>
                <a:gd name="T33" fmla="*/ 0 h 112"/>
                <a:gd name="T34" fmla="*/ 0 w 92"/>
                <a:gd name="T35" fmla="*/ 0 h 112"/>
                <a:gd name="T36" fmla="*/ 0 w 92"/>
                <a:gd name="T37" fmla="*/ 0 h 112"/>
                <a:gd name="T38" fmla="*/ 0 w 92"/>
                <a:gd name="T39" fmla="*/ 0 h 112"/>
                <a:gd name="T40" fmla="*/ 0 w 92"/>
                <a:gd name="T41" fmla="*/ 0 h 112"/>
                <a:gd name="T42" fmla="*/ 0 w 92"/>
                <a:gd name="T43" fmla="*/ 0 h 112"/>
                <a:gd name="T44" fmla="*/ 0 w 92"/>
                <a:gd name="T45" fmla="*/ 0 h 112"/>
                <a:gd name="T46" fmla="*/ 0 w 92"/>
                <a:gd name="T47" fmla="*/ 0 h 11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2"/>
                <a:gd name="T73" fmla="*/ 0 h 112"/>
                <a:gd name="T74" fmla="*/ 92 w 92"/>
                <a:gd name="T75" fmla="*/ 112 h 11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2" h="112">
                  <a:moveTo>
                    <a:pt x="84" y="98"/>
                  </a:moveTo>
                  <a:lnTo>
                    <a:pt x="92" y="100"/>
                  </a:lnTo>
                  <a:lnTo>
                    <a:pt x="83" y="87"/>
                  </a:lnTo>
                  <a:lnTo>
                    <a:pt x="73" y="73"/>
                  </a:lnTo>
                  <a:lnTo>
                    <a:pt x="63" y="60"/>
                  </a:lnTo>
                  <a:lnTo>
                    <a:pt x="54" y="47"/>
                  </a:lnTo>
                  <a:lnTo>
                    <a:pt x="44" y="35"/>
                  </a:lnTo>
                  <a:lnTo>
                    <a:pt x="32" y="23"/>
                  </a:lnTo>
                  <a:lnTo>
                    <a:pt x="21" y="12"/>
                  </a:lnTo>
                  <a:lnTo>
                    <a:pt x="8" y="0"/>
                  </a:lnTo>
                  <a:lnTo>
                    <a:pt x="0" y="9"/>
                  </a:lnTo>
                  <a:lnTo>
                    <a:pt x="13" y="20"/>
                  </a:lnTo>
                  <a:lnTo>
                    <a:pt x="24" y="30"/>
                  </a:lnTo>
                  <a:lnTo>
                    <a:pt x="35" y="43"/>
                  </a:lnTo>
                  <a:lnTo>
                    <a:pt x="45" y="54"/>
                  </a:lnTo>
                  <a:lnTo>
                    <a:pt x="55" y="67"/>
                  </a:lnTo>
                  <a:lnTo>
                    <a:pt x="64" y="80"/>
                  </a:lnTo>
                  <a:lnTo>
                    <a:pt x="74" y="92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83" y="106"/>
                  </a:lnTo>
                  <a:lnTo>
                    <a:pt x="86" y="112"/>
                  </a:lnTo>
                  <a:lnTo>
                    <a:pt x="91" y="107"/>
                  </a:lnTo>
                  <a:lnTo>
                    <a:pt x="84" y="9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8" name="Freeform 9"/>
            <p:cNvSpPr>
              <a:spLocks/>
            </p:cNvSpPr>
            <p:nvPr/>
          </p:nvSpPr>
          <p:spPr bwMode="auto">
            <a:xfrm flipH="1">
              <a:off x="-261" y="1789"/>
              <a:ext cx="10" cy="9"/>
            </a:xfrm>
            <a:custGeom>
              <a:avLst/>
              <a:gdLst>
                <a:gd name="T0" fmla="*/ 0 w 52"/>
                <a:gd name="T1" fmla="*/ 0 h 46"/>
                <a:gd name="T2" fmla="*/ 0 w 52"/>
                <a:gd name="T3" fmla="*/ 0 h 46"/>
                <a:gd name="T4" fmla="*/ 0 w 52"/>
                <a:gd name="T5" fmla="*/ 0 h 46"/>
                <a:gd name="T6" fmla="*/ 0 w 52"/>
                <a:gd name="T7" fmla="*/ 0 h 46"/>
                <a:gd name="T8" fmla="*/ 0 w 52"/>
                <a:gd name="T9" fmla="*/ 0 h 46"/>
                <a:gd name="T10" fmla="*/ 0 w 52"/>
                <a:gd name="T11" fmla="*/ 0 h 46"/>
                <a:gd name="T12" fmla="*/ 0 w 52"/>
                <a:gd name="T13" fmla="*/ 0 h 46"/>
                <a:gd name="T14" fmla="*/ 0 w 52"/>
                <a:gd name="T15" fmla="*/ 0 h 46"/>
                <a:gd name="T16" fmla="*/ 0 w 52"/>
                <a:gd name="T17" fmla="*/ 0 h 46"/>
                <a:gd name="T18" fmla="*/ 0 w 52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"/>
                <a:gd name="T31" fmla="*/ 0 h 46"/>
                <a:gd name="T32" fmla="*/ 52 w 52"/>
                <a:gd name="T33" fmla="*/ 46 h 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" h="46">
                  <a:moveTo>
                    <a:pt x="38" y="8"/>
                  </a:moveTo>
                  <a:lnTo>
                    <a:pt x="39" y="0"/>
                  </a:lnTo>
                  <a:lnTo>
                    <a:pt x="0" y="37"/>
                  </a:lnTo>
                  <a:lnTo>
                    <a:pt x="7" y="46"/>
                  </a:lnTo>
                  <a:lnTo>
                    <a:pt x="47" y="11"/>
                  </a:lnTo>
                  <a:lnTo>
                    <a:pt x="47" y="2"/>
                  </a:lnTo>
                  <a:lnTo>
                    <a:pt x="47" y="11"/>
                  </a:lnTo>
                  <a:lnTo>
                    <a:pt x="52" y="6"/>
                  </a:lnTo>
                  <a:lnTo>
                    <a:pt x="47" y="2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9" name="Freeform 10"/>
            <p:cNvSpPr>
              <a:spLocks/>
            </p:cNvSpPr>
            <p:nvPr/>
          </p:nvSpPr>
          <p:spPr bwMode="auto">
            <a:xfrm flipH="1">
              <a:off x="-261" y="1770"/>
              <a:ext cx="18" cy="21"/>
            </a:xfrm>
            <a:custGeom>
              <a:avLst/>
              <a:gdLst>
                <a:gd name="T0" fmla="*/ 0 w 91"/>
                <a:gd name="T1" fmla="*/ 0 h 106"/>
                <a:gd name="T2" fmla="*/ 0 w 91"/>
                <a:gd name="T3" fmla="*/ 0 h 106"/>
                <a:gd name="T4" fmla="*/ 0 w 91"/>
                <a:gd name="T5" fmla="*/ 0 h 106"/>
                <a:gd name="T6" fmla="*/ 0 w 91"/>
                <a:gd name="T7" fmla="*/ 0 h 106"/>
                <a:gd name="T8" fmla="*/ 0 w 91"/>
                <a:gd name="T9" fmla="*/ 0 h 106"/>
                <a:gd name="T10" fmla="*/ 0 w 91"/>
                <a:gd name="T11" fmla="*/ 0 h 106"/>
                <a:gd name="T12" fmla="*/ 0 w 91"/>
                <a:gd name="T13" fmla="*/ 0 h 106"/>
                <a:gd name="T14" fmla="*/ 0 w 91"/>
                <a:gd name="T15" fmla="*/ 0 h 106"/>
                <a:gd name="T16" fmla="*/ 0 w 91"/>
                <a:gd name="T17" fmla="*/ 0 h 106"/>
                <a:gd name="T18" fmla="*/ 0 w 91"/>
                <a:gd name="T19" fmla="*/ 0 h 106"/>
                <a:gd name="T20" fmla="*/ 0 w 91"/>
                <a:gd name="T21" fmla="*/ 0 h 106"/>
                <a:gd name="T22" fmla="*/ 0 w 91"/>
                <a:gd name="T23" fmla="*/ 0 h 106"/>
                <a:gd name="T24" fmla="*/ 0 w 91"/>
                <a:gd name="T25" fmla="*/ 0 h 106"/>
                <a:gd name="T26" fmla="*/ 0 w 91"/>
                <a:gd name="T27" fmla="*/ 0 h 106"/>
                <a:gd name="T28" fmla="*/ 0 w 91"/>
                <a:gd name="T29" fmla="*/ 0 h 106"/>
                <a:gd name="T30" fmla="*/ 0 w 91"/>
                <a:gd name="T31" fmla="*/ 0 h 106"/>
                <a:gd name="T32" fmla="*/ 0 w 91"/>
                <a:gd name="T33" fmla="*/ 0 h 106"/>
                <a:gd name="T34" fmla="*/ 0 w 91"/>
                <a:gd name="T35" fmla="*/ 0 h 106"/>
                <a:gd name="T36" fmla="*/ 0 w 91"/>
                <a:gd name="T37" fmla="*/ 0 h 10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1"/>
                <a:gd name="T58" fmla="*/ 0 h 106"/>
                <a:gd name="T59" fmla="*/ 91 w 91"/>
                <a:gd name="T60" fmla="*/ 106 h 10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1" h="106">
                  <a:moveTo>
                    <a:pt x="0" y="10"/>
                  </a:moveTo>
                  <a:lnTo>
                    <a:pt x="12" y="19"/>
                  </a:lnTo>
                  <a:lnTo>
                    <a:pt x="22" y="30"/>
                  </a:lnTo>
                  <a:lnTo>
                    <a:pt x="34" y="42"/>
                  </a:lnTo>
                  <a:lnTo>
                    <a:pt x="44" y="54"/>
                  </a:lnTo>
                  <a:lnTo>
                    <a:pt x="54" y="67"/>
                  </a:lnTo>
                  <a:lnTo>
                    <a:pt x="65" y="81"/>
                  </a:lnTo>
                  <a:lnTo>
                    <a:pt x="74" y="94"/>
                  </a:lnTo>
                  <a:lnTo>
                    <a:pt x="82" y="106"/>
                  </a:lnTo>
                  <a:lnTo>
                    <a:pt x="91" y="100"/>
                  </a:lnTo>
                  <a:lnTo>
                    <a:pt x="82" y="87"/>
                  </a:lnTo>
                  <a:lnTo>
                    <a:pt x="73" y="74"/>
                  </a:lnTo>
                  <a:lnTo>
                    <a:pt x="62" y="60"/>
                  </a:lnTo>
                  <a:lnTo>
                    <a:pt x="53" y="48"/>
                  </a:lnTo>
                  <a:lnTo>
                    <a:pt x="42" y="35"/>
                  </a:lnTo>
                  <a:lnTo>
                    <a:pt x="31" y="22"/>
                  </a:lnTo>
                  <a:lnTo>
                    <a:pt x="20" y="11"/>
                  </a:lnTo>
                  <a:lnTo>
                    <a:pt x="7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0" name="Freeform 11"/>
            <p:cNvSpPr>
              <a:spLocks/>
            </p:cNvSpPr>
            <p:nvPr/>
          </p:nvSpPr>
          <p:spPr bwMode="auto">
            <a:xfrm flipH="1">
              <a:off x="-245" y="1761"/>
              <a:ext cx="24" cy="11"/>
            </a:xfrm>
            <a:custGeom>
              <a:avLst/>
              <a:gdLst>
                <a:gd name="T0" fmla="*/ 0 w 123"/>
                <a:gd name="T1" fmla="*/ 0 h 60"/>
                <a:gd name="T2" fmla="*/ 0 w 123"/>
                <a:gd name="T3" fmla="*/ 0 h 60"/>
                <a:gd name="T4" fmla="*/ 0 w 123"/>
                <a:gd name="T5" fmla="*/ 0 h 60"/>
                <a:gd name="T6" fmla="*/ 0 w 123"/>
                <a:gd name="T7" fmla="*/ 0 h 60"/>
                <a:gd name="T8" fmla="*/ 0 w 123"/>
                <a:gd name="T9" fmla="*/ 0 h 60"/>
                <a:gd name="T10" fmla="*/ 0 w 123"/>
                <a:gd name="T11" fmla="*/ 0 h 60"/>
                <a:gd name="T12" fmla="*/ 0 w 123"/>
                <a:gd name="T13" fmla="*/ 0 h 60"/>
                <a:gd name="T14" fmla="*/ 0 w 123"/>
                <a:gd name="T15" fmla="*/ 0 h 60"/>
                <a:gd name="T16" fmla="*/ 0 w 123"/>
                <a:gd name="T17" fmla="*/ 0 h 60"/>
                <a:gd name="T18" fmla="*/ 0 w 123"/>
                <a:gd name="T19" fmla="*/ 0 h 60"/>
                <a:gd name="T20" fmla="*/ 0 w 123"/>
                <a:gd name="T21" fmla="*/ 0 h 60"/>
                <a:gd name="T22" fmla="*/ 0 w 123"/>
                <a:gd name="T23" fmla="*/ 0 h 60"/>
                <a:gd name="T24" fmla="*/ 0 w 123"/>
                <a:gd name="T25" fmla="*/ 0 h 60"/>
                <a:gd name="T26" fmla="*/ 0 w 123"/>
                <a:gd name="T27" fmla="*/ 0 h 60"/>
                <a:gd name="T28" fmla="*/ 0 w 123"/>
                <a:gd name="T29" fmla="*/ 0 h 60"/>
                <a:gd name="T30" fmla="*/ 0 w 123"/>
                <a:gd name="T31" fmla="*/ 0 h 60"/>
                <a:gd name="T32" fmla="*/ 0 w 123"/>
                <a:gd name="T33" fmla="*/ 0 h 60"/>
                <a:gd name="T34" fmla="*/ 0 w 123"/>
                <a:gd name="T35" fmla="*/ 0 h 60"/>
                <a:gd name="T36" fmla="*/ 0 w 123"/>
                <a:gd name="T37" fmla="*/ 0 h 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3"/>
                <a:gd name="T58" fmla="*/ 0 h 60"/>
                <a:gd name="T59" fmla="*/ 123 w 123"/>
                <a:gd name="T60" fmla="*/ 60 h 6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3" h="60">
                  <a:moveTo>
                    <a:pt x="0" y="9"/>
                  </a:moveTo>
                  <a:lnTo>
                    <a:pt x="13" y="18"/>
                  </a:lnTo>
                  <a:lnTo>
                    <a:pt x="28" y="25"/>
                  </a:lnTo>
                  <a:lnTo>
                    <a:pt x="43" y="30"/>
                  </a:lnTo>
                  <a:lnTo>
                    <a:pt x="58" y="35"/>
                  </a:lnTo>
                  <a:lnTo>
                    <a:pt x="73" y="40"/>
                  </a:lnTo>
                  <a:lnTo>
                    <a:pt x="88" y="45"/>
                  </a:lnTo>
                  <a:lnTo>
                    <a:pt x="102" y="51"/>
                  </a:lnTo>
                  <a:lnTo>
                    <a:pt x="116" y="60"/>
                  </a:lnTo>
                  <a:lnTo>
                    <a:pt x="123" y="50"/>
                  </a:lnTo>
                  <a:lnTo>
                    <a:pt x="111" y="41"/>
                  </a:lnTo>
                  <a:lnTo>
                    <a:pt x="97" y="34"/>
                  </a:lnTo>
                  <a:lnTo>
                    <a:pt x="82" y="27"/>
                  </a:lnTo>
                  <a:lnTo>
                    <a:pt x="66" y="23"/>
                  </a:lnTo>
                  <a:lnTo>
                    <a:pt x="51" y="17"/>
                  </a:lnTo>
                  <a:lnTo>
                    <a:pt x="35" y="12"/>
                  </a:lnTo>
                  <a:lnTo>
                    <a:pt x="20" y="7"/>
                  </a:lnTo>
                  <a:lnTo>
                    <a:pt x="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1" name="Freeform 12"/>
            <p:cNvSpPr>
              <a:spLocks/>
            </p:cNvSpPr>
            <p:nvPr/>
          </p:nvSpPr>
          <p:spPr bwMode="auto">
            <a:xfrm flipH="1">
              <a:off x="-339" y="1732"/>
              <a:ext cx="121" cy="101"/>
            </a:xfrm>
            <a:custGeom>
              <a:avLst/>
              <a:gdLst>
                <a:gd name="T0" fmla="*/ 0 w 636"/>
                <a:gd name="T1" fmla="*/ 0 h 534"/>
                <a:gd name="T2" fmla="*/ 0 w 636"/>
                <a:gd name="T3" fmla="*/ 0 h 534"/>
                <a:gd name="T4" fmla="*/ 0 w 636"/>
                <a:gd name="T5" fmla="*/ 0 h 534"/>
                <a:gd name="T6" fmla="*/ 0 w 636"/>
                <a:gd name="T7" fmla="*/ 0 h 534"/>
                <a:gd name="T8" fmla="*/ 0 w 636"/>
                <a:gd name="T9" fmla="*/ 0 h 534"/>
                <a:gd name="T10" fmla="*/ 0 w 636"/>
                <a:gd name="T11" fmla="*/ 0 h 534"/>
                <a:gd name="T12" fmla="*/ 0 w 636"/>
                <a:gd name="T13" fmla="*/ 0 h 534"/>
                <a:gd name="T14" fmla="*/ 0 w 636"/>
                <a:gd name="T15" fmla="*/ 0 h 534"/>
                <a:gd name="T16" fmla="*/ 0 w 636"/>
                <a:gd name="T17" fmla="*/ 0 h 534"/>
                <a:gd name="T18" fmla="*/ 0 w 636"/>
                <a:gd name="T19" fmla="*/ 0 h 534"/>
                <a:gd name="T20" fmla="*/ 0 w 636"/>
                <a:gd name="T21" fmla="*/ 0 h 534"/>
                <a:gd name="T22" fmla="*/ 0 w 636"/>
                <a:gd name="T23" fmla="*/ 0 h 534"/>
                <a:gd name="T24" fmla="*/ 0 w 636"/>
                <a:gd name="T25" fmla="*/ 0 h 534"/>
                <a:gd name="T26" fmla="*/ 0 w 636"/>
                <a:gd name="T27" fmla="*/ 0 h 534"/>
                <a:gd name="T28" fmla="*/ 0 w 636"/>
                <a:gd name="T29" fmla="*/ 0 h 534"/>
                <a:gd name="T30" fmla="*/ 0 w 636"/>
                <a:gd name="T31" fmla="*/ 0 h 534"/>
                <a:gd name="T32" fmla="*/ 0 w 636"/>
                <a:gd name="T33" fmla="*/ 0 h 534"/>
                <a:gd name="T34" fmla="*/ 0 w 636"/>
                <a:gd name="T35" fmla="*/ 0 h 534"/>
                <a:gd name="T36" fmla="*/ 0 w 636"/>
                <a:gd name="T37" fmla="*/ 0 h 534"/>
                <a:gd name="T38" fmla="*/ 0 w 636"/>
                <a:gd name="T39" fmla="*/ 0 h 534"/>
                <a:gd name="T40" fmla="*/ 0 w 636"/>
                <a:gd name="T41" fmla="*/ 0 h 534"/>
                <a:gd name="T42" fmla="*/ 0 w 636"/>
                <a:gd name="T43" fmla="*/ 0 h 534"/>
                <a:gd name="T44" fmla="*/ 0 w 636"/>
                <a:gd name="T45" fmla="*/ 0 h 534"/>
                <a:gd name="T46" fmla="*/ 0 w 636"/>
                <a:gd name="T47" fmla="*/ 0 h 534"/>
                <a:gd name="T48" fmla="*/ 0 w 636"/>
                <a:gd name="T49" fmla="*/ 0 h 534"/>
                <a:gd name="T50" fmla="*/ 0 w 636"/>
                <a:gd name="T51" fmla="*/ 0 h 534"/>
                <a:gd name="T52" fmla="*/ 0 w 636"/>
                <a:gd name="T53" fmla="*/ 0 h 534"/>
                <a:gd name="T54" fmla="*/ 0 w 636"/>
                <a:gd name="T55" fmla="*/ 0 h 534"/>
                <a:gd name="T56" fmla="*/ 0 w 636"/>
                <a:gd name="T57" fmla="*/ 0 h 534"/>
                <a:gd name="T58" fmla="*/ 0 w 636"/>
                <a:gd name="T59" fmla="*/ 0 h 534"/>
                <a:gd name="T60" fmla="*/ 0 w 636"/>
                <a:gd name="T61" fmla="*/ 0 h 534"/>
                <a:gd name="T62" fmla="*/ 0 w 636"/>
                <a:gd name="T63" fmla="*/ 0 h 534"/>
                <a:gd name="T64" fmla="*/ 0 w 636"/>
                <a:gd name="T65" fmla="*/ 0 h 534"/>
                <a:gd name="T66" fmla="*/ 0 w 636"/>
                <a:gd name="T67" fmla="*/ 0 h 534"/>
                <a:gd name="T68" fmla="*/ 0 w 636"/>
                <a:gd name="T69" fmla="*/ 0 h 534"/>
                <a:gd name="T70" fmla="*/ 0 w 636"/>
                <a:gd name="T71" fmla="*/ 0 h 5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36"/>
                <a:gd name="T109" fmla="*/ 0 h 534"/>
                <a:gd name="T110" fmla="*/ 636 w 636"/>
                <a:gd name="T111" fmla="*/ 534 h 5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36" h="534">
                  <a:moveTo>
                    <a:pt x="0" y="375"/>
                  </a:moveTo>
                  <a:lnTo>
                    <a:pt x="127" y="58"/>
                  </a:lnTo>
                  <a:lnTo>
                    <a:pt x="136" y="44"/>
                  </a:lnTo>
                  <a:lnTo>
                    <a:pt x="149" y="31"/>
                  </a:lnTo>
                  <a:lnTo>
                    <a:pt x="165" y="21"/>
                  </a:lnTo>
                  <a:lnTo>
                    <a:pt x="183" y="13"/>
                  </a:lnTo>
                  <a:lnTo>
                    <a:pt x="203" y="7"/>
                  </a:lnTo>
                  <a:lnTo>
                    <a:pt x="221" y="4"/>
                  </a:lnTo>
                  <a:lnTo>
                    <a:pt x="240" y="1"/>
                  </a:lnTo>
                  <a:lnTo>
                    <a:pt x="256" y="0"/>
                  </a:lnTo>
                  <a:lnTo>
                    <a:pt x="273" y="1"/>
                  </a:lnTo>
                  <a:lnTo>
                    <a:pt x="291" y="5"/>
                  </a:lnTo>
                  <a:lnTo>
                    <a:pt x="312" y="11"/>
                  </a:lnTo>
                  <a:lnTo>
                    <a:pt x="333" y="19"/>
                  </a:lnTo>
                  <a:lnTo>
                    <a:pt x="355" y="28"/>
                  </a:lnTo>
                  <a:lnTo>
                    <a:pt x="378" y="38"/>
                  </a:lnTo>
                  <a:lnTo>
                    <a:pt x="400" y="51"/>
                  </a:lnTo>
                  <a:lnTo>
                    <a:pt x="422" y="64"/>
                  </a:lnTo>
                  <a:lnTo>
                    <a:pt x="443" y="77"/>
                  </a:lnTo>
                  <a:lnTo>
                    <a:pt x="464" y="92"/>
                  </a:lnTo>
                  <a:lnTo>
                    <a:pt x="485" y="107"/>
                  </a:lnTo>
                  <a:lnTo>
                    <a:pt x="503" y="122"/>
                  </a:lnTo>
                  <a:lnTo>
                    <a:pt x="519" y="138"/>
                  </a:lnTo>
                  <a:lnTo>
                    <a:pt x="534" y="153"/>
                  </a:lnTo>
                  <a:lnTo>
                    <a:pt x="547" y="168"/>
                  </a:lnTo>
                  <a:lnTo>
                    <a:pt x="556" y="182"/>
                  </a:lnTo>
                  <a:lnTo>
                    <a:pt x="571" y="212"/>
                  </a:lnTo>
                  <a:lnTo>
                    <a:pt x="586" y="247"/>
                  </a:lnTo>
                  <a:lnTo>
                    <a:pt x="599" y="287"/>
                  </a:lnTo>
                  <a:lnTo>
                    <a:pt x="610" y="329"/>
                  </a:lnTo>
                  <a:lnTo>
                    <a:pt x="620" y="371"/>
                  </a:lnTo>
                  <a:lnTo>
                    <a:pt x="628" y="413"/>
                  </a:lnTo>
                  <a:lnTo>
                    <a:pt x="633" y="452"/>
                  </a:lnTo>
                  <a:lnTo>
                    <a:pt x="636" y="485"/>
                  </a:lnTo>
                  <a:lnTo>
                    <a:pt x="594" y="534"/>
                  </a:lnTo>
                  <a:lnTo>
                    <a:pt x="0" y="375"/>
                  </a:lnTo>
                  <a:close/>
                </a:path>
              </a:pathLst>
            </a:custGeom>
            <a:solidFill>
              <a:srgbClr val="42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2" name="Freeform 13"/>
            <p:cNvSpPr>
              <a:spLocks/>
            </p:cNvSpPr>
            <p:nvPr/>
          </p:nvSpPr>
          <p:spPr bwMode="auto">
            <a:xfrm flipH="1">
              <a:off x="-243" y="1742"/>
              <a:ext cx="26" cy="61"/>
            </a:xfrm>
            <a:custGeom>
              <a:avLst/>
              <a:gdLst>
                <a:gd name="T0" fmla="*/ 0 w 139"/>
                <a:gd name="T1" fmla="*/ 0 h 320"/>
                <a:gd name="T2" fmla="*/ 0 w 139"/>
                <a:gd name="T3" fmla="*/ 0 h 320"/>
                <a:gd name="T4" fmla="*/ 0 w 139"/>
                <a:gd name="T5" fmla="*/ 0 h 320"/>
                <a:gd name="T6" fmla="*/ 0 w 139"/>
                <a:gd name="T7" fmla="*/ 0 h 320"/>
                <a:gd name="T8" fmla="*/ 0 w 139"/>
                <a:gd name="T9" fmla="*/ 0 h 320"/>
                <a:gd name="T10" fmla="*/ 0 w 139"/>
                <a:gd name="T11" fmla="*/ 0 h 320"/>
                <a:gd name="T12" fmla="*/ 0 w 139"/>
                <a:gd name="T13" fmla="*/ 0 h 3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9"/>
                <a:gd name="T22" fmla="*/ 0 h 320"/>
                <a:gd name="T23" fmla="*/ 139 w 139"/>
                <a:gd name="T24" fmla="*/ 320 h 3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9" h="320">
                  <a:moveTo>
                    <a:pt x="127" y="0"/>
                  </a:moveTo>
                  <a:lnTo>
                    <a:pt x="127" y="1"/>
                  </a:lnTo>
                  <a:lnTo>
                    <a:pt x="0" y="316"/>
                  </a:lnTo>
                  <a:lnTo>
                    <a:pt x="12" y="320"/>
                  </a:lnTo>
                  <a:lnTo>
                    <a:pt x="139" y="4"/>
                  </a:lnTo>
                  <a:lnTo>
                    <a:pt x="139" y="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3" name="Freeform 14"/>
            <p:cNvSpPr>
              <a:spLocks/>
            </p:cNvSpPr>
            <p:nvPr/>
          </p:nvSpPr>
          <p:spPr bwMode="auto">
            <a:xfrm flipH="1">
              <a:off x="-275" y="1730"/>
              <a:ext cx="33" cy="13"/>
            </a:xfrm>
            <a:custGeom>
              <a:avLst/>
              <a:gdLst>
                <a:gd name="T0" fmla="*/ 0 w 179"/>
                <a:gd name="T1" fmla="*/ 0 h 68"/>
                <a:gd name="T2" fmla="*/ 0 w 179"/>
                <a:gd name="T3" fmla="*/ 0 h 68"/>
                <a:gd name="T4" fmla="*/ 0 w 179"/>
                <a:gd name="T5" fmla="*/ 0 h 68"/>
                <a:gd name="T6" fmla="*/ 0 w 179"/>
                <a:gd name="T7" fmla="*/ 0 h 68"/>
                <a:gd name="T8" fmla="*/ 0 w 179"/>
                <a:gd name="T9" fmla="*/ 0 h 68"/>
                <a:gd name="T10" fmla="*/ 0 w 179"/>
                <a:gd name="T11" fmla="*/ 0 h 68"/>
                <a:gd name="T12" fmla="*/ 0 w 179"/>
                <a:gd name="T13" fmla="*/ 0 h 68"/>
                <a:gd name="T14" fmla="*/ 0 w 179"/>
                <a:gd name="T15" fmla="*/ 0 h 68"/>
                <a:gd name="T16" fmla="*/ 0 w 179"/>
                <a:gd name="T17" fmla="*/ 0 h 68"/>
                <a:gd name="T18" fmla="*/ 0 w 179"/>
                <a:gd name="T19" fmla="*/ 0 h 68"/>
                <a:gd name="T20" fmla="*/ 0 w 179"/>
                <a:gd name="T21" fmla="*/ 0 h 68"/>
                <a:gd name="T22" fmla="*/ 0 w 179"/>
                <a:gd name="T23" fmla="*/ 0 h 68"/>
                <a:gd name="T24" fmla="*/ 0 w 179"/>
                <a:gd name="T25" fmla="*/ 0 h 68"/>
                <a:gd name="T26" fmla="*/ 0 w 179"/>
                <a:gd name="T27" fmla="*/ 0 h 68"/>
                <a:gd name="T28" fmla="*/ 0 w 179"/>
                <a:gd name="T29" fmla="*/ 0 h 68"/>
                <a:gd name="T30" fmla="*/ 0 w 179"/>
                <a:gd name="T31" fmla="*/ 0 h 68"/>
                <a:gd name="T32" fmla="*/ 0 w 179"/>
                <a:gd name="T33" fmla="*/ 0 h 68"/>
                <a:gd name="T34" fmla="*/ 0 w 179"/>
                <a:gd name="T35" fmla="*/ 0 h 68"/>
                <a:gd name="T36" fmla="*/ 0 w 179"/>
                <a:gd name="T37" fmla="*/ 0 h 68"/>
                <a:gd name="T38" fmla="*/ 0 w 179"/>
                <a:gd name="T39" fmla="*/ 0 h 68"/>
                <a:gd name="T40" fmla="*/ 0 w 179"/>
                <a:gd name="T41" fmla="*/ 0 h 68"/>
                <a:gd name="T42" fmla="*/ 0 w 179"/>
                <a:gd name="T43" fmla="*/ 0 h 68"/>
                <a:gd name="T44" fmla="*/ 0 w 179"/>
                <a:gd name="T45" fmla="*/ 0 h 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79"/>
                <a:gd name="T70" fmla="*/ 0 h 68"/>
                <a:gd name="T71" fmla="*/ 179 w 179"/>
                <a:gd name="T72" fmla="*/ 68 h 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79" h="68">
                  <a:moveTo>
                    <a:pt x="179" y="7"/>
                  </a:moveTo>
                  <a:lnTo>
                    <a:pt x="154" y="3"/>
                  </a:lnTo>
                  <a:lnTo>
                    <a:pt x="129" y="0"/>
                  </a:lnTo>
                  <a:lnTo>
                    <a:pt x="104" y="3"/>
                  </a:lnTo>
                  <a:lnTo>
                    <a:pt x="80" y="7"/>
                  </a:lnTo>
                  <a:lnTo>
                    <a:pt x="57" y="15"/>
                  </a:lnTo>
                  <a:lnTo>
                    <a:pt x="35" y="27"/>
                  </a:lnTo>
                  <a:lnTo>
                    <a:pt x="16" y="43"/>
                  </a:lnTo>
                  <a:lnTo>
                    <a:pt x="0" y="63"/>
                  </a:lnTo>
                  <a:lnTo>
                    <a:pt x="12" y="68"/>
                  </a:lnTo>
                  <a:lnTo>
                    <a:pt x="13" y="67"/>
                  </a:lnTo>
                  <a:lnTo>
                    <a:pt x="13" y="66"/>
                  </a:lnTo>
                  <a:lnTo>
                    <a:pt x="13" y="65"/>
                  </a:lnTo>
                  <a:lnTo>
                    <a:pt x="31" y="49"/>
                  </a:lnTo>
                  <a:lnTo>
                    <a:pt x="50" y="35"/>
                  </a:lnTo>
                  <a:lnTo>
                    <a:pt x="68" y="25"/>
                  </a:lnTo>
                  <a:lnTo>
                    <a:pt x="88" y="16"/>
                  </a:lnTo>
                  <a:lnTo>
                    <a:pt x="107" y="12"/>
                  </a:lnTo>
                  <a:lnTo>
                    <a:pt x="128" y="11"/>
                  </a:lnTo>
                  <a:lnTo>
                    <a:pt x="151" y="13"/>
                  </a:lnTo>
                  <a:lnTo>
                    <a:pt x="176" y="19"/>
                  </a:lnTo>
                  <a:lnTo>
                    <a:pt x="179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4" name="Freeform 15"/>
            <p:cNvSpPr>
              <a:spLocks/>
            </p:cNvSpPr>
            <p:nvPr/>
          </p:nvSpPr>
          <p:spPr bwMode="auto">
            <a:xfrm flipH="1">
              <a:off x="-325" y="1732"/>
              <a:ext cx="50" cy="35"/>
            </a:xfrm>
            <a:custGeom>
              <a:avLst/>
              <a:gdLst>
                <a:gd name="T0" fmla="*/ 0 w 264"/>
                <a:gd name="T1" fmla="*/ 0 h 187"/>
                <a:gd name="T2" fmla="*/ 0 w 264"/>
                <a:gd name="T3" fmla="*/ 0 h 187"/>
                <a:gd name="T4" fmla="*/ 0 w 264"/>
                <a:gd name="T5" fmla="*/ 0 h 187"/>
                <a:gd name="T6" fmla="*/ 0 w 264"/>
                <a:gd name="T7" fmla="*/ 0 h 187"/>
                <a:gd name="T8" fmla="*/ 0 w 264"/>
                <a:gd name="T9" fmla="*/ 0 h 187"/>
                <a:gd name="T10" fmla="*/ 0 w 264"/>
                <a:gd name="T11" fmla="*/ 0 h 187"/>
                <a:gd name="T12" fmla="*/ 0 w 264"/>
                <a:gd name="T13" fmla="*/ 0 h 187"/>
                <a:gd name="T14" fmla="*/ 0 w 264"/>
                <a:gd name="T15" fmla="*/ 0 h 187"/>
                <a:gd name="T16" fmla="*/ 0 w 264"/>
                <a:gd name="T17" fmla="*/ 0 h 187"/>
                <a:gd name="T18" fmla="*/ 0 w 264"/>
                <a:gd name="T19" fmla="*/ 0 h 187"/>
                <a:gd name="T20" fmla="*/ 0 w 264"/>
                <a:gd name="T21" fmla="*/ 0 h 187"/>
                <a:gd name="T22" fmla="*/ 0 w 264"/>
                <a:gd name="T23" fmla="*/ 0 h 187"/>
                <a:gd name="T24" fmla="*/ 0 w 264"/>
                <a:gd name="T25" fmla="*/ 0 h 187"/>
                <a:gd name="T26" fmla="*/ 0 w 264"/>
                <a:gd name="T27" fmla="*/ 0 h 187"/>
                <a:gd name="T28" fmla="*/ 0 w 264"/>
                <a:gd name="T29" fmla="*/ 0 h 187"/>
                <a:gd name="T30" fmla="*/ 0 w 264"/>
                <a:gd name="T31" fmla="*/ 0 h 187"/>
                <a:gd name="T32" fmla="*/ 0 w 264"/>
                <a:gd name="T33" fmla="*/ 0 h 187"/>
                <a:gd name="T34" fmla="*/ 0 w 264"/>
                <a:gd name="T35" fmla="*/ 0 h 187"/>
                <a:gd name="T36" fmla="*/ 0 w 264"/>
                <a:gd name="T37" fmla="*/ 0 h 187"/>
                <a:gd name="T38" fmla="*/ 0 w 264"/>
                <a:gd name="T39" fmla="*/ 0 h 187"/>
                <a:gd name="T40" fmla="*/ 0 w 264"/>
                <a:gd name="T41" fmla="*/ 0 h 187"/>
                <a:gd name="T42" fmla="*/ 0 w 264"/>
                <a:gd name="T43" fmla="*/ 0 h 187"/>
                <a:gd name="T44" fmla="*/ 0 w 264"/>
                <a:gd name="T45" fmla="*/ 0 h 187"/>
                <a:gd name="T46" fmla="*/ 0 w 264"/>
                <a:gd name="T47" fmla="*/ 0 h 187"/>
                <a:gd name="T48" fmla="*/ 0 w 264"/>
                <a:gd name="T49" fmla="*/ 0 h 187"/>
                <a:gd name="T50" fmla="*/ 0 w 264"/>
                <a:gd name="T51" fmla="*/ 0 h 187"/>
                <a:gd name="T52" fmla="*/ 0 w 264"/>
                <a:gd name="T53" fmla="*/ 0 h 187"/>
                <a:gd name="T54" fmla="*/ 0 w 264"/>
                <a:gd name="T55" fmla="*/ 0 h 187"/>
                <a:gd name="T56" fmla="*/ 0 w 264"/>
                <a:gd name="T57" fmla="*/ 0 h 187"/>
                <a:gd name="T58" fmla="*/ 0 w 264"/>
                <a:gd name="T59" fmla="*/ 0 h 187"/>
                <a:gd name="T60" fmla="*/ 0 w 264"/>
                <a:gd name="T61" fmla="*/ 0 h 187"/>
                <a:gd name="T62" fmla="*/ 0 w 264"/>
                <a:gd name="T63" fmla="*/ 0 h 187"/>
                <a:gd name="T64" fmla="*/ 0 w 264"/>
                <a:gd name="T65" fmla="*/ 0 h 187"/>
                <a:gd name="T66" fmla="*/ 0 w 264"/>
                <a:gd name="T67" fmla="*/ 0 h 187"/>
                <a:gd name="T68" fmla="*/ 0 w 264"/>
                <a:gd name="T69" fmla="*/ 0 h 18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64"/>
                <a:gd name="T106" fmla="*/ 0 h 187"/>
                <a:gd name="T107" fmla="*/ 264 w 264"/>
                <a:gd name="T108" fmla="*/ 187 h 18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64" h="187">
                  <a:moveTo>
                    <a:pt x="264" y="179"/>
                  </a:moveTo>
                  <a:lnTo>
                    <a:pt x="254" y="165"/>
                  </a:lnTo>
                  <a:lnTo>
                    <a:pt x="242" y="151"/>
                  </a:lnTo>
                  <a:lnTo>
                    <a:pt x="229" y="136"/>
                  </a:lnTo>
                  <a:lnTo>
                    <a:pt x="214" y="122"/>
                  </a:lnTo>
                  <a:lnTo>
                    <a:pt x="198" y="109"/>
                  </a:lnTo>
                  <a:lnTo>
                    <a:pt x="182" y="96"/>
                  </a:lnTo>
                  <a:lnTo>
                    <a:pt x="165" y="83"/>
                  </a:lnTo>
                  <a:lnTo>
                    <a:pt x="148" y="71"/>
                  </a:lnTo>
                  <a:lnTo>
                    <a:pt x="129" y="59"/>
                  </a:lnTo>
                  <a:lnTo>
                    <a:pt x="110" y="47"/>
                  </a:lnTo>
                  <a:lnTo>
                    <a:pt x="91" y="37"/>
                  </a:lnTo>
                  <a:lnTo>
                    <a:pt x="73" y="28"/>
                  </a:lnTo>
                  <a:lnTo>
                    <a:pt x="54" y="20"/>
                  </a:lnTo>
                  <a:lnTo>
                    <a:pt x="37" y="12"/>
                  </a:lnTo>
                  <a:lnTo>
                    <a:pt x="19" y="5"/>
                  </a:lnTo>
                  <a:lnTo>
                    <a:pt x="3" y="0"/>
                  </a:lnTo>
                  <a:lnTo>
                    <a:pt x="0" y="12"/>
                  </a:lnTo>
                  <a:lnTo>
                    <a:pt x="16" y="18"/>
                  </a:lnTo>
                  <a:lnTo>
                    <a:pt x="34" y="23"/>
                  </a:lnTo>
                  <a:lnTo>
                    <a:pt x="51" y="31"/>
                  </a:lnTo>
                  <a:lnTo>
                    <a:pt x="69" y="39"/>
                  </a:lnTo>
                  <a:lnTo>
                    <a:pt x="88" y="49"/>
                  </a:lnTo>
                  <a:lnTo>
                    <a:pt x="105" y="58"/>
                  </a:lnTo>
                  <a:lnTo>
                    <a:pt x="123" y="69"/>
                  </a:lnTo>
                  <a:lnTo>
                    <a:pt x="141" y="80"/>
                  </a:lnTo>
                  <a:lnTo>
                    <a:pt x="158" y="92"/>
                  </a:lnTo>
                  <a:lnTo>
                    <a:pt x="175" y="105"/>
                  </a:lnTo>
                  <a:lnTo>
                    <a:pt x="190" y="118"/>
                  </a:lnTo>
                  <a:lnTo>
                    <a:pt x="205" y="130"/>
                  </a:lnTo>
                  <a:lnTo>
                    <a:pt x="220" y="144"/>
                  </a:lnTo>
                  <a:lnTo>
                    <a:pt x="233" y="158"/>
                  </a:lnTo>
                  <a:lnTo>
                    <a:pt x="244" y="173"/>
                  </a:lnTo>
                  <a:lnTo>
                    <a:pt x="255" y="187"/>
                  </a:lnTo>
                  <a:lnTo>
                    <a:pt x="264" y="1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5" name="Freeform 16"/>
            <p:cNvSpPr>
              <a:spLocks/>
            </p:cNvSpPr>
            <p:nvPr/>
          </p:nvSpPr>
          <p:spPr bwMode="auto">
            <a:xfrm flipH="1">
              <a:off x="-340" y="1766"/>
              <a:ext cx="17" cy="58"/>
            </a:xfrm>
            <a:custGeom>
              <a:avLst/>
              <a:gdLst>
                <a:gd name="T0" fmla="*/ 0 w 91"/>
                <a:gd name="T1" fmla="*/ 0 h 311"/>
                <a:gd name="T2" fmla="*/ 0 w 91"/>
                <a:gd name="T3" fmla="*/ 0 h 311"/>
                <a:gd name="T4" fmla="*/ 0 w 91"/>
                <a:gd name="T5" fmla="*/ 0 h 311"/>
                <a:gd name="T6" fmla="*/ 0 w 91"/>
                <a:gd name="T7" fmla="*/ 0 h 311"/>
                <a:gd name="T8" fmla="*/ 0 w 91"/>
                <a:gd name="T9" fmla="*/ 0 h 311"/>
                <a:gd name="T10" fmla="*/ 0 w 91"/>
                <a:gd name="T11" fmla="*/ 0 h 311"/>
                <a:gd name="T12" fmla="*/ 0 w 91"/>
                <a:gd name="T13" fmla="*/ 0 h 311"/>
                <a:gd name="T14" fmla="*/ 0 w 91"/>
                <a:gd name="T15" fmla="*/ 0 h 311"/>
                <a:gd name="T16" fmla="*/ 0 w 91"/>
                <a:gd name="T17" fmla="*/ 0 h 311"/>
                <a:gd name="T18" fmla="*/ 0 w 91"/>
                <a:gd name="T19" fmla="*/ 0 h 311"/>
                <a:gd name="T20" fmla="*/ 0 w 91"/>
                <a:gd name="T21" fmla="*/ 0 h 311"/>
                <a:gd name="T22" fmla="*/ 0 w 91"/>
                <a:gd name="T23" fmla="*/ 0 h 311"/>
                <a:gd name="T24" fmla="*/ 0 w 91"/>
                <a:gd name="T25" fmla="*/ 0 h 311"/>
                <a:gd name="T26" fmla="*/ 0 w 91"/>
                <a:gd name="T27" fmla="*/ 0 h 311"/>
                <a:gd name="T28" fmla="*/ 0 w 91"/>
                <a:gd name="T29" fmla="*/ 0 h 311"/>
                <a:gd name="T30" fmla="*/ 0 w 91"/>
                <a:gd name="T31" fmla="*/ 0 h 311"/>
                <a:gd name="T32" fmla="*/ 0 w 91"/>
                <a:gd name="T33" fmla="*/ 0 h 311"/>
                <a:gd name="T34" fmla="*/ 0 w 91"/>
                <a:gd name="T35" fmla="*/ 0 h 311"/>
                <a:gd name="T36" fmla="*/ 0 w 91"/>
                <a:gd name="T37" fmla="*/ 0 h 311"/>
                <a:gd name="T38" fmla="*/ 0 w 91"/>
                <a:gd name="T39" fmla="*/ 0 h 311"/>
                <a:gd name="T40" fmla="*/ 0 w 91"/>
                <a:gd name="T41" fmla="*/ 0 h 311"/>
                <a:gd name="T42" fmla="*/ 0 w 91"/>
                <a:gd name="T43" fmla="*/ 0 h 311"/>
                <a:gd name="T44" fmla="*/ 0 w 91"/>
                <a:gd name="T45" fmla="*/ 0 h 311"/>
                <a:gd name="T46" fmla="*/ 0 w 91"/>
                <a:gd name="T47" fmla="*/ 0 h 3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1"/>
                <a:gd name="T73" fmla="*/ 0 h 311"/>
                <a:gd name="T74" fmla="*/ 91 w 91"/>
                <a:gd name="T75" fmla="*/ 311 h 3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1" h="311">
                  <a:moveTo>
                    <a:pt x="88" y="311"/>
                  </a:moveTo>
                  <a:lnTo>
                    <a:pt x="89" y="306"/>
                  </a:lnTo>
                  <a:lnTo>
                    <a:pt x="87" y="275"/>
                  </a:lnTo>
                  <a:lnTo>
                    <a:pt x="81" y="237"/>
                  </a:lnTo>
                  <a:lnTo>
                    <a:pt x="73" y="193"/>
                  </a:lnTo>
                  <a:lnTo>
                    <a:pt x="63" y="148"/>
                  </a:lnTo>
                  <a:lnTo>
                    <a:pt x="50" y="103"/>
                  </a:lnTo>
                  <a:lnTo>
                    <a:pt x="37" y="62"/>
                  </a:lnTo>
                  <a:lnTo>
                    <a:pt x="23" y="26"/>
                  </a:lnTo>
                  <a:lnTo>
                    <a:pt x="9" y="0"/>
                  </a:lnTo>
                  <a:lnTo>
                    <a:pt x="0" y="8"/>
                  </a:lnTo>
                  <a:lnTo>
                    <a:pt x="15" y="36"/>
                  </a:lnTo>
                  <a:lnTo>
                    <a:pt x="28" y="69"/>
                  </a:lnTo>
                  <a:lnTo>
                    <a:pt x="41" y="109"/>
                  </a:lnTo>
                  <a:lnTo>
                    <a:pt x="51" y="151"/>
                  </a:lnTo>
                  <a:lnTo>
                    <a:pt x="62" y="194"/>
                  </a:lnTo>
                  <a:lnTo>
                    <a:pt x="69" y="236"/>
                  </a:lnTo>
                  <a:lnTo>
                    <a:pt x="75" y="274"/>
                  </a:lnTo>
                  <a:lnTo>
                    <a:pt x="78" y="306"/>
                  </a:lnTo>
                  <a:lnTo>
                    <a:pt x="79" y="303"/>
                  </a:lnTo>
                  <a:lnTo>
                    <a:pt x="88" y="311"/>
                  </a:lnTo>
                  <a:lnTo>
                    <a:pt x="91" y="308"/>
                  </a:lnTo>
                  <a:lnTo>
                    <a:pt x="89" y="306"/>
                  </a:lnTo>
                  <a:lnTo>
                    <a:pt x="88" y="3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6" name="Freeform 17"/>
            <p:cNvSpPr>
              <a:spLocks/>
            </p:cNvSpPr>
            <p:nvPr/>
          </p:nvSpPr>
          <p:spPr bwMode="auto">
            <a:xfrm flipH="1">
              <a:off x="-340" y="1823"/>
              <a:ext cx="10" cy="11"/>
            </a:xfrm>
            <a:custGeom>
              <a:avLst/>
              <a:gdLst>
                <a:gd name="T0" fmla="*/ 0 w 51"/>
                <a:gd name="T1" fmla="*/ 0 h 58"/>
                <a:gd name="T2" fmla="*/ 0 w 51"/>
                <a:gd name="T3" fmla="*/ 0 h 58"/>
                <a:gd name="T4" fmla="*/ 0 w 51"/>
                <a:gd name="T5" fmla="*/ 0 h 58"/>
                <a:gd name="T6" fmla="*/ 0 w 51"/>
                <a:gd name="T7" fmla="*/ 0 h 58"/>
                <a:gd name="T8" fmla="*/ 0 w 51"/>
                <a:gd name="T9" fmla="*/ 0 h 58"/>
                <a:gd name="T10" fmla="*/ 0 w 51"/>
                <a:gd name="T11" fmla="*/ 0 h 58"/>
                <a:gd name="T12" fmla="*/ 0 w 51"/>
                <a:gd name="T13" fmla="*/ 0 h 58"/>
                <a:gd name="T14" fmla="*/ 0 w 51"/>
                <a:gd name="T15" fmla="*/ 0 h 58"/>
                <a:gd name="T16" fmla="*/ 0 w 51"/>
                <a:gd name="T17" fmla="*/ 0 h 58"/>
                <a:gd name="T18" fmla="*/ 0 w 51"/>
                <a:gd name="T19" fmla="*/ 0 h 58"/>
                <a:gd name="T20" fmla="*/ 0 w 51"/>
                <a:gd name="T21" fmla="*/ 0 h 58"/>
                <a:gd name="T22" fmla="*/ 0 w 51"/>
                <a:gd name="T23" fmla="*/ 0 h 58"/>
                <a:gd name="T24" fmla="*/ 0 w 51"/>
                <a:gd name="T25" fmla="*/ 0 h 58"/>
                <a:gd name="T26" fmla="*/ 0 w 51"/>
                <a:gd name="T27" fmla="*/ 0 h 58"/>
                <a:gd name="T28" fmla="*/ 0 w 51"/>
                <a:gd name="T29" fmla="*/ 0 h 58"/>
                <a:gd name="T30" fmla="*/ 0 w 51"/>
                <a:gd name="T31" fmla="*/ 0 h 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1"/>
                <a:gd name="T49" fmla="*/ 0 h 58"/>
                <a:gd name="T50" fmla="*/ 51 w 51"/>
                <a:gd name="T51" fmla="*/ 58 h 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1" h="58">
                  <a:moveTo>
                    <a:pt x="4" y="57"/>
                  </a:moveTo>
                  <a:lnTo>
                    <a:pt x="8" y="56"/>
                  </a:lnTo>
                  <a:lnTo>
                    <a:pt x="13" y="50"/>
                  </a:lnTo>
                  <a:lnTo>
                    <a:pt x="20" y="43"/>
                  </a:lnTo>
                  <a:lnTo>
                    <a:pt x="28" y="35"/>
                  </a:lnTo>
                  <a:lnTo>
                    <a:pt x="35" y="26"/>
                  </a:lnTo>
                  <a:lnTo>
                    <a:pt x="42" y="18"/>
                  </a:lnTo>
                  <a:lnTo>
                    <a:pt x="48" y="11"/>
                  </a:lnTo>
                  <a:lnTo>
                    <a:pt x="51" y="8"/>
                  </a:lnTo>
                  <a:lnTo>
                    <a:pt x="42" y="0"/>
                  </a:lnTo>
                  <a:lnTo>
                    <a:pt x="0" y="48"/>
                  </a:lnTo>
                  <a:lnTo>
                    <a:pt x="5" y="46"/>
                  </a:lnTo>
                  <a:lnTo>
                    <a:pt x="4" y="57"/>
                  </a:lnTo>
                  <a:lnTo>
                    <a:pt x="6" y="58"/>
                  </a:lnTo>
                  <a:lnTo>
                    <a:pt x="10" y="55"/>
                  </a:lnTo>
                  <a:lnTo>
                    <a:pt x="4" y="5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7" name="Freeform 18"/>
            <p:cNvSpPr>
              <a:spLocks/>
            </p:cNvSpPr>
            <p:nvPr/>
          </p:nvSpPr>
          <p:spPr bwMode="auto">
            <a:xfrm flipH="1">
              <a:off x="-331" y="1802"/>
              <a:ext cx="114" cy="32"/>
            </a:xfrm>
            <a:custGeom>
              <a:avLst/>
              <a:gdLst>
                <a:gd name="T0" fmla="*/ 0 w 602"/>
                <a:gd name="T1" fmla="*/ 0 h 170"/>
                <a:gd name="T2" fmla="*/ 0 w 602"/>
                <a:gd name="T3" fmla="*/ 0 h 170"/>
                <a:gd name="T4" fmla="*/ 0 w 602"/>
                <a:gd name="T5" fmla="*/ 0 h 170"/>
                <a:gd name="T6" fmla="*/ 0 w 602"/>
                <a:gd name="T7" fmla="*/ 0 h 170"/>
                <a:gd name="T8" fmla="*/ 0 w 602"/>
                <a:gd name="T9" fmla="*/ 0 h 170"/>
                <a:gd name="T10" fmla="*/ 0 w 602"/>
                <a:gd name="T11" fmla="*/ 0 h 170"/>
                <a:gd name="T12" fmla="*/ 0 w 602"/>
                <a:gd name="T13" fmla="*/ 0 h 170"/>
                <a:gd name="T14" fmla="*/ 0 w 602"/>
                <a:gd name="T15" fmla="*/ 0 h 170"/>
                <a:gd name="T16" fmla="*/ 0 w 602"/>
                <a:gd name="T17" fmla="*/ 0 h 170"/>
                <a:gd name="T18" fmla="*/ 0 w 602"/>
                <a:gd name="T19" fmla="*/ 0 h 17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2"/>
                <a:gd name="T31" fmla="*/ 0 h 170"/>
                <a:gd name="T32" fmla="*/ 602 w 602"/>
                <a:gd name="T33" fmla="*/ 170 h 17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2" h="170">
                  <a:moveTo>
                    <a:pt x="2" y="3"/>
                  </a:moveTo>
                  <a:lnTo>
                    <a:pt x="7" y="10"/>
                  </a:lnTo>
                  <a:lnTo>
                    <a:pt x="601" y="170"/>
                  </a:lnTo>
                  <a:lnTo>
                    <a:pt x="602" y="159"/>
                  </a:lnTo>
                  <a:lnTo>
                    <a:pt x="9" y="0"/>
                  </a:lnTo>
                  <a:lnTo>
                    <a:pt x="14" y="7"/>
                  </a:lnTo>
                  <a:lnTo>
                    <a:pt x="2" y="3"/>
                  </a:lnTo>
                  <a:lnTo>
                    <a:pt x="0" y="9"/>
                  </a:lnTo>
                  <a:lnTo>
                    <a:pt x="7" y="1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8" name="Freeform 19"/>
            <p:cNvSpPr>
              <a:spLocks/>
            </p:cNvSpPr>
            <p:nvPr/>
          </p:nvSpPr>
          <p:spPr bwMode="auto">
            <a:xfrm flipH="1">
              <a:off x="-336" y="1730"/>
              <a:ext cx="101" cy="70"/>
            </a:xfrm>
            <a:custGeom>
              <a:avLst/>
              <a:gdLst>
                <a:gd name="T0" fmla="*/ 0 w 532"/>
                <a:gd name="T1" fmla="*/ 0 h 367"/>
                <a:gd name="T2" fmla="*/ 0 w 532"/>
                <a:gd name="T3" fmla="*/ 0 h 367"/>
                <a:gd name="T4" fmla="*/ 0 w 532"/>
                <a:gd name="T5" fmla="*/ 0 h 367"/>
                <a:gd name="T6" fmla="*/ 0 w 532"/>
                <a:gd name="T7" fmla="*/ 0 h 367"/>
                <a:gd name="T8" fmla="*/ 0 w 532"/>
                <a:gd name="T9" fmla="*/ 0 h 367"/>
                <a:gd name="T10" fmla="*/ 0 w 532"/>
                <a:gd name="T11" fmla="*/ 0 h 367"/>
                <a:gd name="T12" fmla="*/ 0 w 532"/>
                <a:gd name="T13" fmla="*/ 0 h 367"/>
                <a:gd name="T14" fmla="*/ 0 w 532"/>
                <a:gd name="T15" fmla="*/ 0 h 367"/>
                <a:gd name="T16" fmla="*/ 0 w 532"/>
                <a:gd name="T17" fmla="*/ 0 h 367"/>
                <a:gd name="T18" fmla="*/ 0 w 532"/>
                <a:gd name="T19" fmla="*/ 0 h 367"/>
                <a:gd name="T20" fmla="*/ 0 w 532"/>
                <a:gd name="T21" fmla="*/ 0 h 367"/>
                <a:gd name="T22" fmla="*/ 0 w 532"/>
                <a:gd name="T23" fmla="*/ 0 h 367"/>
                <a:gd name="T24" fmla="*/ 0 w 532"/>
                <a:gd name="T25" fmla="*/ 0 h 367"/>
                <a:gd name="T26" fmla="*/ 0 w 532"/>
                <a:gd name="T27" fmla="*/ 0 h 367"/>
                <a:gd name="T28" fmla="*/ 0 w 532"/>
                <a:gd name="T29" fmla="*/ 0 h 367"/>
                <a:gd name="T30" fmla="*/ 0 w 532"/>
                <a:gd name="T31" fmla="*/ 0 h 367"/>
                <a:gd name="T32" fmla="*/ 0 w 532"/>
                <a:gd name="T33" fmla="*/ 0 h 367"/>
                <a:gd name="T34" fmla="*/ 0 w 532"/>
                <a:gd name="T35" fmla="*/ 0 h 367"/>
                <a:gd name="T36" fmla="*/ 0 w 532"/>
                <a:gd name="T37" fmla="*/ 0 h 367"/>
                <a:gd name="T38" fmla="*/ 0 w 532"/>
                <a:gd name="T39" fmla="*/ 0 h 367"/>
                <a:gd name="T40" fmla="*/ 0 w 532"/>
                <a:gd name="T41" fmla="*/ 0 h 367"/>
                <a:gd name="T42" fmla="*/ 0 w 532"/>
                <a:gd name="T43" fmla="*/ 0 h 367"/>
                <a:gd name="T44" fmla="*/ 0 w 532"/>
                <a:gd name="T45" fmla="*/ 0 h 367"/>
                <a:gd name="T46" fmla="*/ 0 w 532"/>
                <a:gd name="T47" fmla="*/ 0 h 367"/>
                <a:gd name="T48" fmla="*/ 0 w 532"/>
                <a:gd name="T49" fmla="*/ 0 h 367"/>
                <a:gd name="T50" fmla="*/ 0 w 532"/>
                <a:gd name="T51" fmla="*/ 0 h 367"/>
                <a:gd name="T52" fmla="*/ 0 w 532"/>
                <a:gd name="T53" fmla="*/ 0 h 367"/>
                <a:gd name="T54" fmla="*/ 0 w 532"/>
                <a:gd name="T55" fmla="*/ 0 h 367"/>
                <a:gd name="T56" fmla="*/ 0 w 532"/>
                <a:gd name="T57" fmla="*/ 0 h 367"/>
                <a:gd name="T58" fmla="*/ 0 w 532"/>
                <a:gd name="T59" fmla="*/ 0 h 367"/>
                <a:gd name="T60" fmla="*/ 0 w 532"/>
                <a:gd name="T61" fmla="*/ 0 h 367"/>
                <a:gd name="T62" fmla="*/ 0 w 532"/>
                <a:gd name="T63" fmla="*/ 0 h 36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2"/>
                <a:gd name="T97" fmla="*/ 0 h 367"/>
                <a:gd name="T98" fmla="*/ 532 w 532"/>
                <a:gd name="T99" fmla="*/ 367 h 36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2" h="367">
                  <a:moveTo>
                    <a:pt x="61" y="144"/>
                  </a:moveTo>
                  <a:lnTo>
                    <a:pt x="53" y="144"/>
                  </a:lnTo>
                  <a:lnTo>
                    <a:pt x="45" y="145"/>
                  </a:lnTo>
                  <a:lnTo>
                    <a:pt x="37" y="148"/>
                  </a:lnTo>
                  <a:lnTo>
                    <a:pt x="29" y="150"/>
                  </a:lnTo>
                  <a:lnTo>
                    <a:pt x="22" y="154"/>
                  </a:lnTo>
                  <a:lnTo>
                    <a:pt x="14" y="157"/>
                  </a:lnTo>
                  <a:lnTo>
                    <a:pt x="7" y="160"/>
                  </a:lnTo>
                  <a:lnTo>
                    <a:pt x="0" y="165"/>
                  </a:lnTo>
                  <a:lnTo>
                    <a:pt x="14" y="129"/>
                  </a:lnTo>
                  <a:lnTo>
                    <a:pt x="26" y="97"/>
                  </a:lnTo>
                  <a:lnTo>
                    <a:pt x="38" y="68"/>
                  </a:lnTo>
                  <a:lnTo>
                    <a:pt x="53" y="44"/>
                  </a:lnTo>
                  <a:lnTo>
                    <a:pt x="72" y="26"/>
                  </a:lnTo>
                  <a:lnTo>
                    <a:pt x="97" y="12"/>
                  </a:lnTo>
                  <a:lnTo>
                    <a:pt x="129" y="4"/>
                  </a:lnTo>
                  <a:lnTo>
                    <a:pt x="171" y="0"/>
                  </a:lnTo>
                  <a:lnTo>
                    <a:pt x="189" y="1"/>
                  </a:lnTo>
                  <a:lnTo>
                    <a:pt x="210" y="6"/>
                  </a:lnTo>
                  <a:lnTo>
                    <a:pt x="231" y="12"/>
                  </a:lnTo>
                  <a:lnTo>
                    <a:pt x="253" y="20"/>
                  </a:lnTo>
                  <a:lnTo>
                    <a:pt x="276" y="30"/>
                  </a:lnTo>
                  <a:lnTo>
                    <a:pt x="299" y="42"/>
                  </a:lnTo>
                  <a:lnTo>
                    <a:pt x="322" y="54"/>
                  </a:lnTo>
                  <a:lnTo>
                    <a:pt x="345" y="69"/>
                  </a:lnTo>
                  <a:lnTo>
                    <a:pt x="367" y="84"/>
                  </a:lnTo>
                  <a:lnTo>
                    <a:pt x="388" y="101"/>
                  </a:lnTo>
                  <a:lnTo>
                    <a:pt x="409" y="117"/>
                  </a:lnTo>
                  <a:lnTo>
                    <a:pt x="428" y="134"/>
                  </a:lnTo>
                  <a:lnTo>
                    <a:pt x="445" y="151"/>
                  </a:lnTo>
                  <a:lnTo>
                    <a:pt x="460" y="167"/>
                  </a:lnTo>
                  <a:lnTo>
                    <a:pt x="471" y="183"/>
                  </a:lnTo>
                  <a:lnTo>
                    <a:pt x="482" y="200"/>
                  </a:lnTo>
                  <a:lnTo>
                    <a:pt x="491" y="219"/>
                  </a:lnTo>
                  <a:lnTo>
                    <a:pt x="500" y="239"/>
                  </a:lnTo>
                  <a:lnTo>
                    <a:pt x="507" y="261"/>
                  </a:lnTo>
                  <a:lnTo>
                    <a:pt x="513" y="281"/>
                  </a:lnTo>
                  <a:lnTo>
                    <a:pt x="518" y="303"/>
                  </a:lnTo>
                  <a:lnTo>
                    <a:pt x="523" y="324"/>
                  </a:lnTo>
                  <a:lnTo>
                    <a:pt x="528" y="346"/>
                  </a:lnTo>
                  <a:lnTo>
                    <a:pt x="532" y="367"/>
                  </a:lnTo>
                  <a:lnTo>
                    <a:pt x="528" y="361"/>
                  </a:lnTo>
                  <a:lnTo>
                    <a:pt x="518" y="353"/>
                  </a:lnTo>
                  <a:lnTo>
                    <a:pt x="508" y="345"/>
                  </a:lnTo>
                  <a:lnTo>
                    <a:pt x="497" y="334"/>
                  </a:lnTo>
                  <a:lnTo>
                    <a:pt x="485" y="325"/>
                  </a:lnTo>
                  <a:lnTo>
                    <a:pt x="474" y="316"/>
                  </a:lnTo>
                  <a:lnTo>
                    <a:pt x="464" y="309"/>
                  </a:lnTo>
                  <a:lnTo>
                    <a:pt x="457" y="303"/>
                  </a:lnTo>
                  <a:lnTo>
                    <a:pt x="433" y="284"/>
                  </a:lnTo>
                  <a:lnTo>
                    <a:pt x="410" y="265"/>
                  </a:lnTo>
                  <a:lnTo>
                    <a:pt x="387" y="249"/>
                  </a:lnTo>
                  <a:lnTo>
                    <a:pt x="364" y="233"/>
                  </a:lnTo>
                  <a:lnTo>
                    <a:pt x="342" y="219"/>
                  </a:lnTo>
                  <a:lnTo>
                    <a:pt x="319" y="205"/>
                  </a:lnTo>
                  <a:lnTo>
                    <a:pt x="296" y="194"/>
                  </a:lnTo>
                  <a:lnTo>
                    <a:pt x="273" y="183"/>
                  </a:lnTo>
                  <a:lnTo>
                    <a:pt x="250" y="174"/>
                  </a:lnTo>
                  <a:lnTo>
                    <a:pt x="226" y="166"/>
                  </a:lnTo>
                  <a:lnTo>
                    <a:pt x="201" y="159"/>
                  </a:lnTo>
                  <a:lnTo>
                    <a:pt x="175" y="154"/>
                  </a:lnTo>
                  <a:lnTo>
                    <a:pt x="149" y="150"/>
                  </a:lnTo>
                  <a:lnTo>
                    <a:pt x="121" y="147"/>
                  </a:lnTo>
                  <a:lnTo>
                    <a:pt x="91" y="145"/>
                  </a:lnTo>
                  <a:lnTo>
                    <a:pt x="61" y="144"/>
                  </a:ln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9" name="Freeform 20"/>
            <p:cNvSpPr>
              <a:spLocks/>
            </p:cNvSpPr>
            <p:nvPr/>
          </p:nvSpPr>
          <p:spPr bwMode="auto">
            <a:xfrm flipH="1">
              <a:off x="-272" y="1756"/>
              <a:ext cx="23" cy="5"/>
            </a:xfrm>
            <a:custGeom>
              <a:avLst/>
              <a:gdLst>
                <a:gd name="T0" fmla="*/ 0 w 119"/>
                <a:gd name="T1" fmla="*/ 0 h 24"/>
                <a:gd name="T2" fmla="*/ 0 w 119"/>
                <a:gd name="T3" fmla="*/ 0 h 24"/>
                <a:gd name="T4" fmla="*/ 0 w 119"/>
                <a:gd name="T5" fmla="*/ 0 h 24"/>
                <a:gd name="T6" fmla="*/ 0 w 119"/>
                <a:gd name="T7" fmla="*/ 0 h 24"/>
                <a:gd name="T8" fmla="*/ 0 w 119"/>
                <a:gd name="T9" fmla="*/ 0 h 24"/>
                <a:gd name="T10" fmla="*/ 0 w 119"/>
                <a:gd name="T11" fmla="*/ 0 h 24"/>
                <a:gd name="T12" fmla="*/ 0 w 119"/>
                <a:gd name="T13" fmla="*/ 0 h 24"/>
                <a:gd name="T14" fmla="*/ 0 w 119"/>
                <a:gd name="T15" fmla="*/ 0 h 24"/>
                <a:gd name="T16" fmla="*/ 0 w 119"/>
                <a:gd name="T17" fmla="*/ 0 h 24"/>
                <a:gd name="T18" fmla="*/ 0 w 119"/>
                <a:gd name="T19" fmla="*/ 0 h 24"/>
                <a:gd name="T20" fmla="*/ 0 w 119"/>
                <a:gd name="T21" fmla="*/ 0 h 24"/>
                <a:gd name="T22" fmla="*/ 0 w 119"/>
                <a:gd name="T23" fmla="*/ 0 h 24"/>
                <a:gd name="T24" fmla="*/ 0 w 119"/>
                <a:gd name="T25" fmla="*/ 0 h 24"/>
                <a:gd name="T26" fmla="*/ 0 w 119"/>
                <a:gd name="T27" fmla="*/ 0 h 24"/>
                <a:gd name="T28" fmla="*/ 0 w 119"/>
                <a:gd name="T29" fmla="*/ 0 h 24"/>
                <a:gd name="T30" fmla="*/ 0 w 119"/>
                <a:gd name="T31" fmla="*/ 0 h 24"/>
                <a:gd name="T32" fmla="*/ 0 w 119"/>
                <a:gd name="T33" fmla="*/ 0 h 24"/>
                <a:gd name="T34" fmla="*/ 0 w 119"/>
                <a:gd name="T35" fmla="*/ 0 h 24"/>
                <a:gd name="T36" fmla="*/ 0 w 119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9"/>
                <a:gd name="T58" fmla="*/ 0 h 24"/>
                <a:gd name="T59" fmla="*/ 119 w 119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9" h="24">
                  <a:moveTo>
                    <a:pt x="0" y="11"/>
                  </a:moveTo>
                  <a:lnTo>
                    <a:pt x="15" y="13"/>
                  </a:lnTo>
                  <a:lnTo>
                    <a:pt x="29" y="15"/>
                  </a:lnTo>
                  <a:lnTo>
                    <a:pt x="43" y="16"/>
                  </a:lnTo>
                  <a:lnTo>
                    <a:pt x="58" y="17"/>
                  </a:lnTo>
                  <a:lnTo>
                    <a:pt x="73" y="18"/>
                  </a:lnTo>
                  <a:lnTo>
                    <a:pt x="88" y="19"/>
                  </a:lnTo>
                  <a:lnTo>
                    <a:pt x="103" y="20"/>
                  </a:lnTo>
                  <a:lnTo>
                    <a:pt x="118" y="24"/>
                  </a:lnTo>
                  <a:lnTo>
                    <a:pt x="119" y="12"/>
                  </a:lnTo>
                  <a:lnTo>
                    <a:pt x="104" y="9"/>
                  </a:lnTo>
                  <a:lnTo>
                    <a:pt x="89" y="5"/>
                  </a:lnTo>
                  <a:lnTo>
                    <a:pt x="74" y="4"/>
                  </a:lnTo>
                  <a:lnTo>
                    <a:pt x="59" y="2"/>
                  </a:lnTo>
                  <a:lnTo>
                    <a:pt x="44" y="1"/>
                  </a:lnTo>
                  <a:lnTo>
                    <a:pt x="31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0" name="Freeform 21"/>
            <p:cNvSpPr>
              <a:spLocks/>
            </p:cNvSpPr>
            <p:nvPr/>
          </p:nvSpPr>
          <p:spPr bwMode="auto">
            <a:xfrm flipH="1">
              <a:off x="-249" y="1756"/>
              <a:ext cx="17" cy="9"/>
            </a:xfrm>
            <a:custGeom>
              <a:avLst/>
              <a:gdLst>
                <a:gd name="T0" fmla="*/ 0 w 90"/>
                <a:gd name="T1" fmla="*/ 0 h 44"/>
                <a:gd name="T2" fmla="*/ 0 w 90"/>
                <a:gd name="T3" fmla="*/ 0 h 44"/>
                <a:gd name="T4" fmla="*/ 0 w 90"/>
                <a:gd name="T5" fmla="*/ 0 h 44"/>
                <a:gd name="T6" fmla="*/ 0 w 90"/>
                <a:gd name="T7" fmla="*/ 0 h 44"/>
                <a:gd name="T8" fmla="*/ 0 w 90"/>
                <a:gd name="T9" fmla="*/ 0 h 44"/>
                <a:gd name="T10" fmla="*/ 0 w 90"/>
                <a:gd name="T11" fmla="*/ 0 h 44"/>
                <a:gd name="T12" fmla="*/ 0 w 90"/>
                <a:gd name="T13" fmla="*/ 0 h 44"/>
                <a:gd name="T14" fmla="*/ 0 w 90"/>
                <a:gd name="T15" fmla="*/ 0 h 44"/>
                <a:gd name="T16" fmla="*/ 0 w 90"/>
                <a:gd name="T17" fmla="*/ 0 h 44"/>
                <a:gd name="T18" fmla="*/ 0 w 90"/>
                <a:gd name="T19" fmla="*/ 0 h 44"/>
                <a:gd name="T20" fmla="*/ 0 w 90"/>
                <a:gd name="T21" fmla="*/ 0 h 44"/>
                <a:gd name="T22" fmla="*/ 0 w 90"/>
                <a:gd name="T23" fmla="*/ 0 h 44"/>
                <a:gd name="T24" fmla="*/ 0 w 90"/>
                <a:gd name="T25" fmla="*/ 0 h 44"/>
                <a:gd name="T26" fmla="*/ 0 w 90"/>
                <a:gd name="T27" fmla="*/ 0 h 44"/>
                <a:gd name="T28" fmla="*/ 0 w 90"/>
                <a:gd name="T29" fmla="*/ 0 h 44"/>
                <a:gd name="T30" fmla="*/ 0 w 90"/>
                <a:gd name="T31" fmla="*/ 0 h 44"/>
                <a:gd name="T32" fmla="*/ 0 w 90"/>
                <a:gd name="T33" fmla="*/ 0 h 44"/>
                <a:gd name="T34" fmla="*/ 0 w 90"/>
                <a:gd name="T35" fmla="*/ 0 h 44"/>
                <a:gd name="T36" fmla="*/ 0 w 90"/>
                <a:gd name="T37" fmla="*/ 0 h 44"/>
                <a:gd name="T38" fmla="*/ 0 w 90"/>
                <a:gd name="T39" fmla="*/ 0 h 44"/>
                <a:gd name="T40" fmla="*/ 0 w 90"/>
                <a:gd name="T41" fmla="*/ 0 h 44"/>
                <a:gd name="T42" fmla="*/ 0 w 90"/>
                <a:gd name="T43" fmla="*/ 0 h 44"/>
                <a:gd name="T44" fmla="*/ 0 w 90"/>
                <a:gd name="T45" fmla="*/ 0 h 44"/>
                <a:gd name="T46" fmla="*/ 0 w 90"/>
                <a:gd name="T47" fmla="*/ 0 h 4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0"/>
                <a:gd name="T73" fmla="*/ 0 h 44"/>
                <a:gd name="T74" fmla="*/ 90 w 90"/>
                <a:gd name="T75" fmla="*/ 44 h 44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0" h="44">
                  <a:moveTo>
                    <a:pt x="7" y="25"/>
                  </a:moveTo>
                  <a:lnTo>
                    <a:pt x="17" y="31"/>
                  </a:lnTo>
                  <a:lnTo>
                    <a:pt x="25" y="26"/>
                  </a:lnTo>
                  <a:lnTo>
                    <a:pt x="34" y="21"/>
                  </a:lnTo>
                  <a:lnTo>
                    <a:pt x="42" y="18"/>
                  </a:lnTo>
                  <a:lnTo>
                    <a:pt x="52" y="16"/>
                  </a:lnTo>
                  <a:lnTo>
                    <a:pt x="61" y="13"/>
                  </a:lnTo>
                  <a:lnTo>
                    <a:pt x="70" y="12"/>
                  </a:lnTo>
                  <a:lnTo>
                    <a:pt x="79" y="11"/>
                  </a:lnTo>
                  <a:lnTo>
                    <a:pt x="90" y="11"/>
                  </a:lnTo>
                  <a:lnTo>
                    <a:pt x="90" y="0"/>
                  </a:lnTo>
                  <a:lnTo>
                    <a:pt x="78" y="0"/>
                  </a:lnTo>
                  <a:lnTo>
                    <a:pt x="68" y="1"/>
                  </a:lnTo>
                  <a:lnTo>
                    <a:pt x="57" y="2"/>
                  </a:lnTo>
                  <a:lnTo>
                    <a:pt x="48" y="4"/>
                  </a:lnTo>
                  <a:lnTo>
                    <a:pt x="38" y="6"/>
                  </a:lnTo>
                  <a:lnTo>
                    <a:pt x="29" y="11"/>
                  </a:lnTo>
                  <a:lnTo>
                    <a:pt x="19" y="16"/>
                  </a:lnTo>
                  <a:lnTo>
                    <a:pt x="9" y="21"/>
                  </a:lnTo>
                  <a:lnTo>
                    <a:pt x="18" y="28"/>
                  </a:lnTo>
                  <a:lnTo>
                    <a:pt x="7" y="25"/>
                  </a:lnTo>
                  <a:lnTo>
                    <a:pt x="0" y="44"/>
                  </a:lnTo>
                  <a:lnTo>
                    <a:pt x="17" y="31"/>
                  </a:lnTo>
                  <a:lnTo>
                    <a:pt x="7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1" name="Freeform 22"/>
            <p:cNvSpPr>
              <a:spLocks/>
            </p:cNvSpPr>
            <p:nvPr/>
          </p:nvSpPr>
          <p:spPr bwMode="auto">
            <a:xfrm flipH="1">
              <a:off x="-243" y="1741"/>
              <a:ext cx="9" cy="21"/>
            </a:xfrm>
            <a:custGeom>
              <a:avLst/>
              <a:gdLst>
                <a:gd name="T0" fmla="*/ 0 w 53"/>
                <a:gd name="T1" fmla="*/ 0 h 111"/>
                <a:gd name="T2" fmla="*/ 0 w 53"/>
                <a:gd name="T3" fmla="*/ 0 h 111"/>
                <a:gd name="T4" fmla="*/ 0 w 53"/>
                <a:gd name="T5" fmla="*/ 0 h 111"/>
                <a:gd name="T6" fmla="*/ 0 w 53"/>
                <a:gd name="T7" fmla="*/ 0 h 111"/>
                <a:gd name="T8" fmla="*/ 0 w 53"/>
                <a:gd name="T9" fmla="*/ 0 h 111"/>
                <a:gd name="T10" fmla="*/ 0 w 53"/>
                <a:gd name="T11" fmla="*/ 0 h 111"/>
                <a:gd name="T12" fmla="*/ 0 w 53"/>
                <a:gd name="T13" fmla="*/ 0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111"/>
                <a:gd name="T23" fmla="*/ 53 w 53"/>
                <a:gd name="T24" fmla="*/ 111 h 1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111">
                  <a:moveTo>
                    <a:pt x="41" y="0"/>
                  </a:moveTo>
                  <a:lnTo>
                    <a:pt x="41" y="1"/>
                  </a:lnTo>
                  <a:lnTo>
                    <a:pt x="0" y="108"/>
                  </a:lnTo>
                  <a:lnTo>
                    <a:pt x="11" y="111"/>
                  </a:lnTo>
                  <a:lnTo>
                    <a:pt x="53" y="4"/>
                  </a:lnTo>
                  <a:lnTo>
                    <a:pt x="53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2" name="Freeform 23"/>
            <p:cNvSpPr>
              <a:spLocks/>
            </p:cNvSpPr>
            <p:nvPr/>
          </p:nvSpPr>
          <p:spPr bwMode="auto">
            <a:xfrm flipH="1">
              <a:off x="-275" y="1729"/>
              <a:ext cx="33" cy="13"/>
            </a:xfrm>
            <a:custGeom>
              <a:avLst/>
              <a:gdLst>
                <a:gd name="T0" fmla="*/ 0 w 179"/>
                <a:gd name="T1" fmla="*/ 0 h 66"/>
                <a:gd name="T2" fmla="*/ 0 w 179"/>
                <a:gd name="T3" fmla="*/ 0 h 66"/>
                <a:gd name="T4" fmla="*/ 0 w 179"/>
                <a:gd name="T5" fmla="*/ 0 h 66"/>
                <a:gd name="T6" fmla="*/ 0 w 179"/>
                <a:gd name="T7" fmla="*/ 0 h 66"/>
                <a:gd name="T8" fmla="*/ 0 w 179"/>
                <a:gd name="T9" fmla="*/ 0 h 66"/>
                <a:gd name="T10" fmla="*/ 0 w 179"/>
                <a:gd name="T11" fmla="*/ 0 h 66"/>
                <a:gd name="T12" fmla="*/ 0 w 179"/>
                <a:gd name="T13" fmla="*/ 0 h 66"/>
                <a:gd name="T14" fmla="*/ 0 w 179"/>
                <a:gd name="T15" fmla="*/ 0 h 66"/>
                <a:gd name="T16" fmla="*/ 0 w 179"/>
                <a:gd name="T17" fmla="*/ 0 h 66"/>
                <a:gd name="T18" fmla="*/ 0 w 179"/>
                <a:gd name="T19" fmla="*/ 0 h 66"/>
                <a:gd name="T20" fmla="*/ 0 w 179"/>
                <a:gd name="T21" fmla="*/ 0 h 66"/>
                <a:gd name="T22" fmla="*/ 0 w 179"/>
                <a:gd name="T23" fmla="*/ 0 h 66"/>
                <a:gd name="T24" fmla="*/ 0 w 179"/>
                <a:gd name="T25" fmla="*/ 0 h 66"/>
                <a:gd name="T26" fmla="*/ 0 w 179"/>
                <a:gd name="T27" fmla="*/ 0 h 66"/>
                <a:gd name="T28" fmla="*/ 0 w 179"/>
                <a:gd name="T29" fmla="*/ 0 h 66"/>
                <a:gd name="T30" fmla="*/ 0 w 179"/>
                <a:gd name="T31" fmla="*/ 0 h 66"/>
                <a:gd name="T32" fmla="*/ 0 w 179"/>
                <a:gd name="T33" fmla="*/ 0 h 66"/>
                <a:gd name="T34" fmla="*/ 0 w 179"/>
                <a:gd name="T35" fmla="*/ 0 h 66"/>
                <a:gd name="T36" fmla="*/ 0 w 179"/>
                <a:gd name="T37" fmla="*/ 0 h 66"/>
                <a:gd name="T38" fmla="*/ 0 w 179"/>
                <a:gd name="T39" fmla="*/ 0 h 66"/>
                <a:gd name="T40" fmla="*/ 0 w 179"/>
                <a:gd name="T41" fmla="*/ 0 h 66"/>
                <a:gd name="T42" fmla="*/ 0 w 179"/>
                <a:gd name="T43" fmla="*/ 0 h 66"/>
                <a:gd name="T44" fmla="*/ 0 w 179"/>
                <a:gd name="T45" fmla="*/ 0 h 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79"/>
                <a:gd name="T70" fmla="*/ 0 h 66"/>
                <a:gd name="T71" fmla="*/ 179 w 179"/>
                <a:gd name="T72" fmla="*/ 66 h 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79" h="66">
                  <a:moveTo>
                    <a:pt x="179" y="6"/>
                  </a:moveTo>
                  <a:lnTo>
                    <a:pt x="156" y="2"/>
                  </a:lnTo>
                  <a:lnTo>
                    <a:pt x="131" y="0"/>
                  </a:lnTo>
                  <a:lnTo>
                    <a:pt x="105" y="2"/>
                  </a:lnTo>
                  <a:lnTo>
                    <a:pt x="80" y="5"/>
                  </a:lnTo>
                  <a:lnTo>
                    <a:pt x="55" y="13"/>
                  </a:lnTo>
                  <a:lnTo>
                    <a:pt x="32" y="26"/>
                  </a:lnTo>
                  <a:lnTo>
                    <a:pt x="14" y="41"/>
                  </a:lnTo>
                  <a:lnTo>
                    <a:pt x="0" y="61"/>
                  </a:lnTo>
                  <a:lnTo>
                    <a:pt x="12" y="66"/>
                  </a:lnTo>
                  <a:lnTo>
                    <a:pt x="13" y="66"/>
                  </a:lnTo>
                  <a:lnTo>
                    <a:pt x="13" y="65"/>
                  </a:lnTo>
                  <a:lnTo>
                    <a:pt x="13" y="64"/>
                  </a:lnTo>
                  <a:lnTo>
                    <a:pt x="13" y="63"/>
                  </a:lnTo>
                  <a:lnTo>
                    <a:pt x="31" y="47"/>
                  </a:lnTo>
                  <a:lnTo>
                    <a:pt x="50" y="33"/>
                  </a:lnTo>
                  <a:lnTo>
                    <a:pt x="68" y="23"/>
                  </a:lnTo>
                  <a:lnTo>
                    <a:pt x="88" y="16"/>
                  </a:lnTo>
                  <a:lnTo>
                    <a:pt x="107" y="11"/>
                  </a:lnTo>
                  <a:lnTo>
                    <a:pt x="128" y="10"/>
                  </a:lnTo>
                  <a:lnTo>
                    <a:pt x="151" y="12"/>
                  </a:lnTo>
                  <a:lnTo>
                    <a:pt x="176" y="18"/>
                  </a:lnTo>
                  <a:lnTo>
                    <a:pt x="179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3" name="Freeform 24"/>
            <p:cNvSpPr>
              <a:spLocks/>
            </p:cNvSpPr>
            <p:nvPr/>
          </p:nvSpPr>
          <p:spPr bwMode="auto">
            <a:xfrm flipH="1">
              <a:off x="-325" y="1731"/>
              <a:ext cx="50" cy="35"/>
            </a:xfrm>
            <a:custGeom>
              <a:avLst/>
              <a:gdLst>
                <a:gd name="T0" fmla="*/ 0 w 264"/>
                <a:gd name="T1" fmla="*/ 0 h 187"/>
                <a:gd name="T2" fmla="*/ 0 w 264"/>
                <a:gd name="T3" fmla="*/ 0 h 187"/>
                <a:gd name="T4" fmla="*/ 0 w 264"/>
                <a:gd name="T5" fmla="*/ 0 h 187"/>
                <a:gd name="T6" fmla="*/ 0 w 264"/>
                <a:gd name="T7" fmla="*/ 0 h 187"/>
                <a:gd name="T8" fmla="*/ 0 w 264"/>
                <a:gd name="T9" fmla="*/ 0 h 187"/>
                <a:gd name="T10" fmla="*/ 0 w 264"/>
                <a:gd name="T11" fmla="*/ 0 h 187"/>
                <a:gd name="T12" fmla="*/ 0 w 264"/>
                <a:gd name="T13" fmla="*/ 0 h 187"/>
                <a:gd name="T14" fmla="*/ 0 w 264"/>
                <a:gd name="T15" fmla="*/ 0 h 187"/>
                <a:gd name="T16" fmla="*/ 0 w 264"/>
                <a:gd name="T17" fmla="*/ 0 h 187"/>
                <a:gd name="T18" fmla="*/ 0 w 264"/>
                <a:gd name="T19" fmla="*/ 0 h 187"/>
                <a:gd name="T20" fmla="*/ 0 w 264"/>
                <a:gd name="T21" fmla="*/ 0 h 187"/>
                <a:gd name="T22" fmla="*/ 0 w 264"/>
                <a:gd name="T23" fmla="*/ 0 h 187"/>
                <a:gd name="T24" fmla="*/ 0 w 264"/>
                <a:gd name="T25" fmla="*/ 0 h 187"/>
                <a:gd name="T26" fmla="*/ 0 w 264"/>
                <a:gd name="T27" fmla="*/ 0 h 187"/>
                <a:gd name="T28" fmla="*/ 0 w 264"/>
                <a:gd name="T29" fmla="*/ 0 h 187"/>
                <a:gd name="T30" fmla="*/ 0 w 264"/>
                <a:gd name="T31" fmla="*/ 0 h 187"/>
                <a:gd name="T32" fmla="*/ 0 w 264"/>
                <a:gd name="T33" fmla="*/ 0 h 187"/>
                <a:gd name="T34" fmla="*/ 0 w 264"/>
                <a:gd name="T35" fmla="*/ 0 h 187"/>
                <a:gd name="T36" fmla="*/ 0 w 264"/>
                <a:gd name="T37" fmla="*/ 0 h 187"/>
                <a:gd name="T38" fmla="*/ 0 w 264"/>
                <a:gd name="T39" fmla="*/ 0 h 187"/>
                <a:gd name="T40" fmla="*/ 0 w 264"/>
                <a:gd name="T41" fmla="*/ 0 h 187"/>
                <a:gd name="T42" fmla="*/ 0 w 264"/>
                <a:gd name="T43" fmla="*/ 0 h 187"/>
                <a:gd name="T44" fmla="*/ 0 w 264"/>
                <a:gd name="T45" fmla="*/ 0 h 187"/>
                <a:gd name="T46" fmla="*/ 0 w 264"/>
                <a:gd name="T47" fmla="*/ 0 h 187"/>
                <a:gd name="T48" fmla="*/ 0 w 264"/>
                <a:gd name="T49" fmla="*/ 0 h 187"/>
                <a:gd name="T50" fmla="*/ 0 w 264"/>
                <a:gd name="T51" fmla="*/ 0 h 187"/>
                <a:gd name="T52" fmla="*/ 0 w 264"/>
                <a:gd name="T53" fmla="*/ 0 h 187"/>
                <a:gd name="T54" fmla="*/ 0 w 264"/>
                <a:gd name="T55" fmla="*/ 0 h 187"/>
                <a:gd name="T56" fmla="*/ 0 w 264"/>
                <a:gd name="T57" fmla="*/ 0 h 187"/>
                <a:gd name="T58" fmla="*/ 0 w 264"/>
                <a:gd name="T59" fmla="*/ 0 h 187"/>
                <a:gd name="T60" fmla="*/ 0 w 264"/>
                <a:gd name="T61" fmla="*/ 0 h 187"/>
                <a:gd name="T62" fmla="*/ 0 w 264"/>
                <a:gd name="T63" fmla="*/ 0 h 187"/>
                <a:gd name="T64" fmla="*/ 0 w 264"/>
                <a:gd name="T65" fmla="*/ 0 h 187"/>
                <a:gd name="T66" fmla="*/ 0 w 264"/>
                <a:gd name="T67" fmla="*/ 0 h 187"/>
                <a:gd name="T68" fmla="*/ 0 w 264"/>
                <a:gd name="T69" fmla="*/ 0 h 18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64"/>
                <a:gd name="T106" fmla="*/ 0 h 187"/>
                <a:gd name="T107" fmla="*/ 264 w 264"/>
                <a:gd name="T108" fmla="*/ 187 h 18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64" h="187">
                  <a:moveTo>
                    <a:pt x="264" y="179"/>
                  </a:moveTo>
                  <a:lnTo>
                    <a:pt x="254" y="165"/>
                  </a:lnTo>
                  <a:lnTo>
                    <a:pt x="242" y="151"/>
                  </a:lnTo>
                  <a:lnTo>
                    <a:pt x="229" y="138"/>
                  </a:lnTo>
                  <a:lnTo>
                    <a:pt x="214" y="124"/>
                  </a:lnTo>
                  <a:lnTo>
                    <a:pt x="199" y="110"/>
                  </a:lnTo>
                  <a:lnTo>
                    <a:pt x="182" y="96"/>
                  </a:lnTo>
                  <a:lnTo>
                    <a:pt x="165" y="83"/>
                  </a:lnTo>
                  <a:lnTo>
                    <a:pt x="148" y="71"/>
                  </a:lnTo>
                  <a:lnTo>
                    <a:pt x="128" y="58"/>
                  </a:lnTo>
                  <a:lnTo>
                    <a:pt x="110" y="47"/>
                  </a:lnTo>
                  <a:lnTo>
                    <a:pt x="91" y="36"/>
                  </a:lnTo>
                  <a:lnTo>
                    <a:pt x="73" y="27"/>
                  </a:lnTo>
                  <a:lnTo>
                    <a:pt x="54" y="18"/>
                  </a:lnTo>
                  <a:lnTo>
                    <a:pt x="36" y="11"/>
                  </a:lnTo>
                  <a:lnTo>
                    <a:pt x="19" y="5"/>
                  </a:lnTo>
                  <a:lnTo>
                    <a:pt x="3" y="0"/>
                  </a:lnTo>
                  <a:lnTo>
                    <a:pt x="0" y="12"/>
                  </a:lnTo>
                  <a:lnTo>
                    <a:pt x="16" y="17"/>
                  </a:lnTo>
                  <a:lnTo>
                    <a:pt x="34" y="24"/>
                  </a:lnTo>
                  <a:lnTo>
                    <a:pt x="51" y="30"/>
                  </a:lnTo>
                  <a:lnTo>
                    <a:pt x="69" y="39"/>
                  </a:lnTo>
                  <a:lnTo>
                    <a:pt x="88" y="48"/>
                  </a:lnTo>
                  <a:lnTo>
                    <a:pt x="105" y="58"/>
                  </a:lnTo>
                  <a:lnTo>
                    <a:pt x="123" y="70"/>
                  </a:lnTo>
                  <a:lnTo>
                    <a:pt x="141" y="80"/>
                  </a:lnTo>
                  <a:lnTo>
                    <a:pt x="158" y="93"/>
                  </a:lnTo>
                  <a:lnTo>
                    <a:pt x="175" y="105"/>
                  </a:lnTo>
                  <a:lnTo>
                    <a:pt x="190" y="118"/>
                  </a:lnTo>
                  <a:lnTo>
                    <a:pt x="205" y="132"/>
                  </a:lnTo>
                  <a:lnTo>
                    <a:pt x="220" y="146"/>
                  </a:lnTo>
                  <a:lnTo>
                    <a:pt x="233" y="159"/>
                  </a:lnTo>
                  <a:lnTo>
                    <a:pt x="244" y="173"/>
                  </a:lnTo>
                  <a:lnTo>
                    <a:pt x="255" y="187"/>
                  </a:lnTo>
                  <a:lnTo>
                    <a:pt x="264" y="17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4" name="Freeform 25"/>
            <p:cNvSpPr>
              <a:spLocks/>
            </p:cNvSpPr>
            <p:nvPr/>
          </p:nvSpPr>
          <p:spPr bwMode="auto">
            <a:xfrm flipH="1">
              <a:off x="-337" y="1764"/>
              <a:ext cx="14" cy="40"/>
            </a:xfrm>
            <a:custGeom>
              <a:avLst/>
              <a:gdLst>
                <a:gd name="T0" fmla="*/ 0 w 75"/>
                <a:gd name="T1" fmla="*/ 0 h 205"/>
                <a:gd name="T2" fmla="*/ 0 w 75"/>
                <a:gd name="T3" fmla="*/ 0 h 205"/>
                <a:gd name="T4" fmla="*/ 0 w 75"/>
                <a:gd name="T5" fmla="*/ 0 h 205"/>
                <a:gd name="T6" fmla="*/ 0 w 75"/>
                <a:gd name="T7" fmla="*/ 0 h 205"/>
                <a:gd name="T8" fmla="*/ 0 w 75"/>
                <a:gd name="T9" fmla="*/ 0 h 205"/>
                <a:gd name="T10" fmla="*/ 0 w 75"/>
                <a:gd name="T11" fmla="*/ 0 h 205"/>
                <a:gd name="T12" fmla="*/ 0 w 75"/>
                <a:gd name="T13" fmla="*/ 0 h 205"/>
                <a:gd name="T14" fmla="*/ 0 w 75"/>
                <a:gd name="T15" fmla="*/ 0 h 205"/>
                <a:gd name="T16" fmla="*/ 0 w 75"/>
                <a:gd name="T17" fmla="*/ 0 h 205"/>
                <a:gd name="T18" fmla="*/ 0 w 75"/>
                <a:gd name="T19" fmla="*/ 0 h 205"/>
                <a:gd name="T20" fmla="*/ 0 w 75"/>
                <a:gd name="T21" fmla="*/ 0 h 205"/>
                <a:gd name="T22" fmla="*/ 0 w 75"/>
                <a:gd name="T23" fmla="*/ 0 h 205"/>
                <a:gd name="T24" fmla="*/ 0 w 75"/>
                <a:gd name="T25" fmla="*/ 0 h 205"/>
                <a:gd name="T26" fmla="*/ 0 w 75"/>
                <a:gd name="T27" fmla="*/ 0 h 205"/>
                <a:gd name="T28" fmla="*/ 0 w 75"/>
                <a:gd name="T29" fmla="*/ 0 h 205"/>
                <a:gd name="T30" fmla="*/ 0 w 75"/>
                <a:gd name="T31" fmla="*/ 0 h 205"/>
                <a:gd name="T32" fmla="*/ 0 w 75"/>
                <a:gd name="T33" fmla="*/ 0 h 205"/>
                <a:gd name="T34" fmla="*/ 0 w 75"/>
                <a:gd name="T35" fmla="*/ 0 h 205"/>
                <a:gd name="T36" fmla="*/ 0 w 75"/>
                <a:gd name="T37" fmla="*/ 0 h 205"/>
                <a:gd name="T38" fmla="*/ 0 w 75"/>
                <a:gd name="T39" fmla="*/ 0 h 205"/>
                <a:gd name="T40" fmla="*/ 0 w 75"/>
                <a:gd name="T41" fmla="*/ 0 h 205"/>
                <a:gd name="T42" fmla="*/ 0 w 75"/>
                <a:gd name="T43" fmla="*/ 0 h 205"/>
                <a:gd name="T44" fmla="*/ 0 w 75"/>
                <a:gd name="T45" fmla="*/ 0 h 205"/>
                <a:gd name="T46" fmla="*/ 0 w 75"/>
                <a:gd name="T47" fmla="*/ 0 h 20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5"/>
                <a:gd name="T73" fmla="*/ 0 h 205"/>
                <a:gd name="T74" fmla="*/ 75 w 75"/>
                <a:gd name="T75" fmla="*/ 205 h 20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5" h="205">
                  <a:moveTo>
                    <a:pt x="62" y="191"/>
                  </a:moveTo>
                  <a:lnTo>
                    <a:pt x="71" y="187"/>
                  </a:lnTo>
                  <a:lnTo>
                    <a:pt x="66" y="166"/>
                  </a:lnTo>
                  <a:lnTo>
                    <a:pt x="61" y="142"/>
                  </a:lnTo>
                  <a:lnTo>
                    <a:pt x="55" y="116"/>
                  </a:lnTo>
                  <a:lnTo>
                    <a:pt x="48" y="90"/>
                  </a:lnTo>
                  <a:lnTo>
                    <a:pt x="40" y="63"/>
                  </a:lnTo>
                  <a:lnTo>
                    <a:pt x="31" y="39"/>
                  </a:lnTo>
                  <a:lnTo>
                    <a:pt x="20" y="17"/>
                  </a:lnTo>
                  <a:lnTo>
                    <a:pt x="9" y="0"/>
                  </a:lnTo>
                  <a:lnTo>
                    <a:pt x="0" y="8"/>
                  </a:lnTo>
                  <a:lnTo>
                    <a:pt x="11" y="27"/>
                  </a:lnTo>
                  <a:lnTo>
                    <a:pt x="22" y="47"/>
                  </a:lnTo>
                  <a:lnTo>
                    <a:pt x="30" y="70"/>
                  </a:lnTo>
                  <a:lnTo>
                    <a:pt x="38" y="94"/>
                  </a:lnTo>
                  <a:lnTo>
                    <a:pt x="43" y="119"/>
                  </a:lnTo>
                  <a:lnTo>
                    <a:pt x="49" y="143"/>
                  </a:lnTo>
                  <a:lnTo>
                    <a:pt x="55" y="166"/>
                  </a:lnTo>
                  <a:lnTo>
                    <a:pt x="60" y="188"/>
                  </a:lnTo>
                  <a:lnTo>
                    <a:pt x="69" y="182"/>
                  </a:lnTo>
                  <a:lnTo>
                    <a:pt x="62" y="191"/>
                  </a:lnTo>
                  <a:lnTo>
                    <a:pt x="75" y="205"/>
                  </a:lnTo>
                  <a:lnTo>
                    <a:pt x="71" y="187"/>
                  </a:lnTo>
                  <a:lnTo>
                    <a:pt x="62" y="1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5" name="Freeform 26"/>
            <p:cNvSpPr>
              <a:spLocks/>
            </p:cNvSpPr>
            <p:nvPr/>
          </p:nvSpPr>
          <p:spPr bwMode="auto">
            <a:xfrm flipH="1">
              <a:off x="-336" y="1759"/>
              <a:ext cx="64" cy="42"/>
            </a:xfrm>
            <a:custGeom>
              <a:avLst/>
              <a:gdLst>
                <a:gd name="T0" fmla="*/ 0 w 340"/>
                <a:gd name="T1" fmla="*/ 0 h 220"/>
                <a:gd name="T2" fmla="*/ 0 w 340"/>
                <a:gd name="T3" fmla="*/ 0 h 220"/>
                <a:gd name="T4" fmla="*/ 0 w 340"/>
                <a:gd name="T5" fmla="*/ 0 h 220"/>
                <a:gd name="T6" fmla="*/ 0 w 340"/>
                <a:gd name="T7" fmla="*/ 0 h 220"/>
                <a:gd name="T8" fmla="*/ 0 w 340"/>
                <a:gd name="T9" fmla="*/ 0 h 220"/>
                <a:gd name="T10" fmla="*/ 0 w 340"/>
                <a:gd name="T11" fmla="*/ 0 h 220"/>
                <a:gd name="T12" fmla="*/ 0 w 340"/>
                <a:gd name="T13" fmla="*/ 0 h 220"/>
                <a:gd name="T14" fmla="*/ 0 w 340"/>
                <a:gd name="T15" fmla="*/ 0 h 220"/>
                <a:gd name="T16" fmla="*/ 0 w 340"/>
                <a:gd name="T17" fmla="*/ 0 h 220"/>
                <a:gd name="T18" fmla="*/ 0 w 340"/>
                <a:gd name="T19" fmla="*/ 0 h 220"/>
                <a:gd name="T20" fmla="*/ 0 w 340"/>
                <a:gd name="T21" fmla="*/ 0 h 220"/>
                <a:gd name="T22" fmla="*/ 0 w 340"/>
                <a:gd name="T23" fmla="*/ 0 h 220"/>
                <a:gd name="T24" fmla="*/ 0 w 340"/>
                <a:gd name="T25" fmla="*/ 0 h 220"/>
                <a:gd name="T26" fmla="*/ 0 w 340"/>
                <a:gd name="T27" fmla="*/ 0 h 220"/>
                <a:gd name="T28" fmla="*/ 0 w 340"/>
                <a:gd name="T29" fmla="*/ 0 h 220"/>
                <a:gd name="T30" fmla="*/ 0 w 340"/>
                <a:gd name="T31" fmla="*/ 0 h 220"/>
                <a:gd name="T32" fmla="*/ 0 w 340"/>
                <a:gd name="T33" fmla="*/ 0 h 220"/>
                <a:gd name="T34" fmla="*/ 0 w 340"/>
                <a:gd name="T35" fmla="*/ 0 h 220"/>
                <a:gd name="T36" fmla="*/ 0 w 340"/>
                <a:gd name="T37" fmla="*/ 0 h 220"/>
                <a:gd name="T38" fmla="*/ 0 w 340"/>
                <a:gd name="T39" fmla="*/ 0 h 220"/>
                <a:gd name="T40" fmla="*/ 0 w 340"/>
                <a:gd name="T41" fmla="*/ 0 h 220"/>
                <a:gd name="T42" fmla="*/ 0 w 340"/>
                <a:gd name="T43" fmla="*/ 0 h 220"/>
                <a:gd name="T44" fmla="*/ 0 w 340"/>
                <a:gd name="T45" fmla="*/ 0 h 220"/>
                <a:gd name="T46" fmla="*/ 0 w 340"/>
                <a:gd name="T47" fmla="*/ 0 h 220"/>
                <a:gd name="T48" fmla="*/ 0 w 340"/>
                <a:gd name="T49" fmla="*/ 0 h 220"/>
                <a:gd name="T50" fmla="*/ 0 w 340"/>
                <a:gd name="T51" fmla="*/ 0 h 220"/>
                <a:gd name="T52" fmla="*/ 0 w 340"/>
                <a:gd name="T53" fmla="*/ 0 h 220"/>
                <a:gd name="T54" fmla="*/ 0 w 340"/>
                <a:gd name="T55" fmla="*/ 0 h 220"/>
                <a:gd name="T56" fmla="*/ 0 w 340"/>
                <a:gd name="T57" fmla="*/ 0 h 220"/>
                <a:gd name="T58" fmla="*/ 0 w 340"/>
                <a:gd name="T59" fmla="*/ 0 h 220"/>
                <a:gd name="T60" fmla="*/ 0 w 340"/>
                <a:gd name="T61" fmla="*/ 0 h 220"/>
                <a:gd name="T62" fmla="*/ 0 w 340"/>
                <a:gd name="T63" fmla="*/ 0 h 220"/>
                <a:gd name="T64" fmla="*/ 0 w 340"/>
                <a:gd name="T65" fmla="*/ 0 h 220"/>
                <a:gd name="T66" fmla="*/ 0 w 340"/>
                <a:gd name="T67" fmla="*/ 0 h 220"/>
                <a:gd name="T68" fmla="*/ 0 w 340"/>
                <a:gd name="T69" fmla="*/ 0 h 2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40"/>
                <a:gd name="T106" fmla="*/ 0 h 220"/>
                <a:gd name="T107" fmla="*/ 340 w 340"/>
                <a:gd name="T108" fmla="*/ 220 h 2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40" h="220">
                  <a:moveTo>
                    <a:pt x="0" y="12"/>
                  </a:moveTo>
                  <a:lnTo>
                    <a:pt x="20" y="18"/>
                  </a:lnTo>
                  <a:lnTo>
                    <a:pt x="40" y="24"/>
                  </a:lnTo>
                  <a:lnTo>
                    <a:pt x="62" y="32"/>
                  </a:lnTo>
                  <a:lnTo>
                    <a:pt x="84" y="43"/>
                  </a:lnTo>
                  <a:lnTo>
                    <a:pt x="107" y="56"/>
                  </a:lnTo>
                  <a:lnTo>
                    <a:pt x="131" y="68"/>
                  </a:lnTo>
                  <a:lnTo>
                    <a:pt x="154" y="82"/>
                  </a:lnTo>
                  <a:lnTo>
                    <a:pt x="177" y="96"/>
                  </a:lnTo>
                  <a:lnTo>
                    <a:pt x="200" y="111"/>
                  </a:lnTo>
                  <a:lnTo>
                    <a:pt x="223" y="127"/>
                  </a:lnTo>
                  <a:lnTo>
                    <a:pt x="244" y="143"/>
                  </a:lnTo>
                  <a:lnTo>
                    <a:pt x="265" y="159"/>
                  </a:lnTo>
                  <a:lnTo>
                    <a:pt x="285" y="175"/>
                  </a:lnTo>
                  <a:lnTo>
                    <a:pt x="303" y="190"/>
                  </a:lnTo>
                  <a:lnTo>
                    <a:pt x="319" y="205"/>
                  </a:lnTo>
                  <a:lnTo>
                    <a:pt x="333" y="220"/>
                  </a:lnTo>
                  <a:lnTo>
                    <a:pt x="340" y="211"/>
                  </a:lnTo>
                  <a:lnTo>
                    <a:pt x="328" y="197"/>
                  </a:lnTo>
                  <a:lnTo>
                    <a:pt x="314" y="183"/>
                  </a:lnTo>
                  <a:lnTo>
                    <a:pt x="297" y="168"/>
                  </a:lnTo>
                  <a:lnTo>
                    <a:pt x="279" y="152"/>
                  </a:lnTo>
                  <a:lnTo>
                    <a:pt x="257" y="136"/>
                  </a:lnTo>
                  <a:lnTo>
                    <a:pt x="234" y="119"/>
                  </a:lnTo>
                  <a:lnTo>
                    <a:pt x="210" y="103"/>
                  </a:lnTo>
                  <a:lnTo>
                    <a:pt x="184" y="87"/>
                  </a:lnTo>
                  <a:lnTo>
                    <a:pt x="159" y="72"/>
                  </a:lnTo>
                  <a:lnTo>
                    <a:pt x="134" y="57"/>
                  </a:lnTo>
                  <a:lnTo>
                    <a:pt x="108" y="44"/>
                  </a:lnTo>
                  <a:lnTo>
                    <a:pt x="84" y="31"/>
                  </a:lnTo>
                  <a:lnTo>
                    <a:pt x="61" y="21"/>
                  </a:lnTo>
                  <a:lnTo>
                    <a:pt x="39" y="12"/>
                  </a:lnTo>
                  <a:lnTo>
                    <a:pt x="19" y="5"/>
                  </a:lnTo>
                  <a:lnTo>
                    <a:pt x="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6" name="Freeform 27"/>
            <p:cNvSpPr>
              <a:spLocks/>
            </p:cNvSpPr>
            <p:nvPr/>
          </p:nvSpPr>
          <p:spPr bwMode="auto">
            <a:xfrm flipH="1">
              <a:off x="-409" y="1785"/>
              <a:ext cx="276" cy="152"/>
            </a:xfrm>
            <a:custGeom>
              <a:avLst/>
              <a:gdLst>
                <a:gd name="T0" fmla="*/ 0 w 1453"/>
                <a:gd name="T1" fmla="*/ 0 h 801"/>
                <a:gd name="T2" fmla="*/ 0 w 1453"/>
                <a:gd name="T3" fmla="*/ 0 h 801"/>
                <a:gd name="T4" fmla="*/ 0 w 1453"/>
                <a:gd name="T5" fmla="*/ 0 h 801"/>
                <a:gd name="T6" fmla="*/ 0 w 1453"/>
                <a:gd name="T7" fmla="*/ 0 h 801"/>
                <a:gd name="T8" fmla="*/ 0 w 1453"/>
                <a:gd name="T9" fmla="*/ 0 h 8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53"/>
                <a:gd name="T16" fmla="*/ 0 h 801"/>
                <a:gd name="T17" fmla="*/ 1453 w 1453"/>
                <a:gd name="T18" fmla="*/ 801 h 8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53" h="801">
                  <a:moveTo>
                    <a:pt x="1450" y="801"/>
                  </a:moveTo>
                  <a:lnTo>
                    <a:pt x="1453" y="555"/>
                  </a:lnTo>
                  <a:lnTo>
                    <a:pt x="939" y="0"/>
                  </a:lnTo>
                  <a:lnTo>
                    <a:pt x="0" y="0"/>
                  </a:lnTo>
                  <a:lnTo>
                    <a:pt x="1450" y="8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7" name="Freeform 28"/>
            <p:cNvSpPr>
              <a:spLocks/>
            </p:cNvSpPr>
            <p:nvPr/>
          </p:nvSpPr>
          <p:spPr bwMode="auto">
            <a:xfrm flipH="1">
              <a:off x="-411" y="1890"/>
              <a:ext cx="4" cy="47"/>
            </a:xfrm>
            <a:custGeom>
              <a:avLst/>
              <a:gdLst>
                <a:gd name="T0" fmla="*/ 0 w 16"/>
                <a:gd name="T1" fmla="*/ 0 h 249"/>
                <a:gd name="T2" fmla="*/ 0 w 16"/>
                <a:gd name="T3" fmla="*/ 0 h 249"/>
                <a:gd name="T4" fmla="*/ 0 w 16"/>
                <a:gd name="T5" fmla="*/ 0 h 249"/>
                <a:gd name="T6" fmla="*/ 0 w 16"/>
                <a:gd name="T7" fmla="*/ 0 h 249"/>
                <a:gd name="T8" fmla="*/ 0 w 16"/>
                <a:gd name="T9" fmla="*/ 0 h 249"/>
                <a:gd name="T10" fmla="*/ 0 w 16"/>
                <a:gd name="T11" fmla="*/ 0 h 249"/>
                <a:gd name="T12" fmla="*/ 0 w 16"/>
                <a:gd name="T13" fmla="*/ 0 h 249"/>
                <a:gd name="T14" fmla="*/ 0 w 16"/>
                <a:gd name="T15" fmla="*/ 0 h 249"/>
                <a:gd name="T16" fmla="*/ 0 w 16"/>
                <a:gd name="T17" fmla="*/ 0 h 249"/>
                <a:gd name="T18" fmla="*/ 0 w 16"/>
                <a:gd name="T19" fmla="*/ 0 h 249"/>
                <a:gd name="T20" fmla="*/ 0 w 16"/>
                <a:gd name="T21" fmla="*/ 0 h 2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"/>
                <a:gd name="T34" fmla="*/ 0 h 249"/>
                <a:gd name="T35" fmla="*/ 16 w 16"/>
                <a:gd name="T36" fmla="*/ 249 h 2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" h="249">
                  <a:moveTo>
                    <a:pt x="5" y="7"/>
                  </a:moveTo>
                  <a:lnTo>
                    <a:pt x="3" y="3"/>
                  </a:lnTo>
                  <a:lnTo>
                    <a:pt x="0" y="249"/>
                  </a:lnTo>
                  <a:lnTo>
                    <a:pt x="11" y="249"/>
                  </a:lnTo>
                  <a:lnTo>
                    <a:pt x="14" y="0"/>
                  </a:lnTo>
                  <a:lnTo>
                    <a:pt x="16" y="3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8" name="Freeform 29"/>
            <p:cNvSpPr>
              <a:spLocks/>
            </p:cNvSpPr>
            <p:nvPr/>
          </p:nvSpPr>
          <p:spPr bwMode="auto">
            <a:xfrm flipH="1">
              <a:off x="-410" y="1784"/>
              <a:ext cx="100" cy="107"/>
            </a:xfrm>
            <a:custGeom>
              <a:avLst/>
              <a:gdLst>
                <a:gd name="T0" fmla="*/ 0 w 524"/>
                <a:gd name="T1" fmla="*/ 0 h 566"/>
                <a:gd name="T2" fmla="*/ 0 w 524"/>
                <a:gd name="T3" fmla="*/ 0 h 566"/>
                <a:gd name="T4" fmla="*/ 0 w 524"/>
                <a:gd name="T5" fmla="*/ 0 h 566"/>
                <a:gd name="T6" fmla="*/ 0 w 524"/>
                <a:gd name="T7" fmla="*/ 0 h 566"/>
                <a:gd name="T8" fmla="*/ 0 w 524"/>
                <a:gd name="T9" fmla="*/ 0 h 566"/>
                <a:gd name="T10" fmla="*/ 0 w 524"/>
                <a:gd name="T11" fmla="*/ 0 h 566"/>
                <a:gd name="T12" fmla="*/ 0 w 524"/>
                <a:gd name="T13" fmla="*/ 0 h 566"/>
                <a:gd name="T14" fmla="*/ 0 w 524"/>
                <a:gd name="T15" fmla="*/ 0 h 566"/>
                <a:gd name="T16" fmla="*/ 0 w 524"/>
                <a:gd name="T17" fmla="*/ 0 h 566"/>
                <a:gd name="T18" fmla="*/ 0 w 524"/>
                <a:gd name="T19" fmla="*/ 0 h 566"/>
                <a:gd name="T20" fmla="*/ 0 w 524"/>
                <a:gd name="T21" fmla="*/ 0 h 566"/>
                <a:gd name="T22" fmla="*/ 0 w 524"/>
                <a:gd name="T23" fmla="*/ 0 h 566"/>
                <a:gd name="T24" fmla="*/ 0 w 524"/>
                <a:gd name="T25" fmla="*/ 0 h 566"/>
                <a:gd name="T26" fmla="*/ 0 w 524"/>
                <a:gd name="T27" fmla="*/ 0 h 566"/>
                <a:gd name="T28" fmla="*/ 0 w 524"/>
                <a:gd name="T29" fmla="*/ 0 h 566"/>
                <a:gd name="T30" fmla="*/ 0 w 524"/>
                <a:gd name="T31" fmla="*/ 0 h 566"/>
                <a:gd name="T32" fmla="*/ 0 w 524"/>
                <a:gd name="T33" fmla="*/ 0 h 566"/>
                <a:gd name="T34" fmla="*/ 0 w 524"/>
                <a:gd name="T35" fmla="*/ 0 h 566"/>
                <a:gd name="T36" fmla="*/ 0 w 524"/>
                <a:gd name="T37" fmla="*/ 0 h 566"/>
                <a:gd name="T38" fmla="*/ 0 w 524"/>
                <a:gd name="T39" fmla="*/ 0 h 566"/>
                <a:gd name="T40" fmla="*/ 0 w 524"/>
                <a:gd name="T41" fmla="*/ 0 h 566"/>
                <a:gd name="T42" fmla="*/ 0 w 524"/>
                <a:gd name="T43" fmla="*/ 0 h 566"/>
                <a:gd name="T44" fmla="*/ 0 w 524"/>
                <a:gd name="T45" fmla="*/ 0 h 566"/>
                <a:gd name="T46" fmla="*/ 0 w 524"/>
                <a:gd name="T47" fmla="*/ 0 h 56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24"/>
                <a:gd name="T73" fmla="*/ 0 h 566"/>
                <a:gd name="T74" fmla="*/ 524 w 524"/>
                <a:gd name="T75" fmla="*/ 566 h 56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24" h="566">
                  <a:moveTo>
                    <a:pt x="5" y="14"/>
                  </a:moveTo>
                  <a:lnTo>
                    <a:pt x="0" y="11"/>
                  </a:lnTo>
                  <a:lnTo>
                    <a:pt x="515" y="566"/>
                  </a:lnTo>
                  <a:lnTo>
                    <a:pt x="524" y="559"/>
                  </a:lnTo>
                  <a:lnTo>
                    <a:pt x="512" y="546"/>
                  </a:lnTo>
                  <a:lnTo>
                    <a:pt x="490" y="523"/>
                  </a:lnTo>
                  <a:lnTo>
                    <a:pt x="463" y="492"/>
                  </a:lnTo>
                  <a:lnTo>
                    <a:pt x="427" y="454"/>
                  </a:lnTo>
                  <a:lnTo>
                    <a:pt x="388" y="412"/>
                  </a:lnTo>
                  <a:lnTo>
                    <a:pt x="344" y="364"/>
                  </a:lnTo>
                  <a:lnTo>
                    <a:pt x="298" y="315"/>
                  </a:lnTo>
                  <a:lnTo>
                    <a:pt x="252" y="265"/>
                  </a:lnTo>
                  <a:lnTo>
                    <a:pt x="206" y="215"/>
                  </a:lnTo>
                  <a:lnTo>
                    <a:pt x="161" y="167"/>
                  </a:lnTo>
                  <a:lnTo>
                    <a:pt x="120" y="122"/>
                  </a:lnTo>
                  <a:lnTo>
                    <a:pt x="83" y="83"/>
                  </a:lnTo>
                  <a:lnTo>
                    <a:pt x="52" y="49"/>
                  </a:lnTo>
                  <a:lnTo>
                    <a:pt x="26" y="23"/>
                  </a:lnTo>
                  <a:lnTo>
                    <a:pt x="11" y="6"/>
                  </a:lnTo>
                  <a:lnTo>
                    <a:pt x="5" y="0"/>
                  </a:lnTo>
                  <a:lnTo>
                    <a:pt x="9" y="4"/>
                  </a:lnTo>
                  <a:lnTo>
                    <a:pt x="8" y="2"/>
                  </a:lnTo>
                  <a:lnTo>
                    <a:pt x="5" y="0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9" name="Freeform 30"/>
            <p:cNvSpPr>
              <a:spLocks/>
            </p:cNvSpPr>
            <p:nvPr/>
          </p:nvSpPr>
          <p:spPr bwMode="auto">
            <a:xfrm flipH="1">
              <a:off x="-311" y="1784"/>
              <a:ext cx="182" cy="2"/>
            </a:xfrm>
            <a:custGeom>
              <a:avLst/>
              <a:gdLst>
                <a:gd name="T0" fmla="*/ 0 w 963"/>
                <a:gd name="T1" fmla="*/ 0 h 14"/>
                <a:gd name="T2" fmla="*/ 0 w 963"/>
                <a:gd name="T3" fmla="*/ 0 h 14"/>
                <a:gd name="T4" fmla="*/ 0 w 963"/>
                <a:gd name="T5" fmla="*/ 0 h 14"/>
                <a:gd name="T6" fmla="*/ 0 w 963"/>
                <a:gd name="T7" fmla="*/ 0 h 14"/>
                <a:gd name="T8" fmla="*/ 0 w 963"/>
                <a:gd name="T9" fmla="*/ 0 h 14"/>
                <a:gd name="T10" fmla="*/ 0 w 963"/>
                <a:gd name="T11" fmla="*/ 0 h 14"/>
                <a:gd name="T12" fmla="*/ 0 w 963"/>
                <a:gd name="T13" fmla="*/ 0 h 14"/>
                <a:gd name="T14" fmla="*/ 0 w 963"/>
                <a:gd name="T15" fmla="*/ 0 h 14"/>
                <a:gd name="T16" fmla="*/ 0 w 963"/>
                <a:gd name="T17" fmla="*/ 0 h 14"/>
                <a:gd name="T18" fmla="*/ 0 w 963"/>
                <a:gd name="T19" fmla="*/ 0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63"/>
                <a:gd name="T31" fmla="*/ 0 h 14"/>
                <a:gd name="T32" fmla="*/ 963 w 963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63" h="14">
                  <a:moveTo>
                    <a:pt x="28" y="2"/>
                  </a:moveTo>
                  <a:lnTo>
                    <a:pt x="24" y="14"/>
                  </a:lnTo>
                  <a:lnTo>
                    <a:pt x="963" y="14"/>
                  </a:lnTo>
                  <a:lnTo>
                    <a:pt x="963" y="0"/>
                  </a:lnTo>
                  <a:lnTo>
                    <a:pt x="24" y="0"/>
                  </a:lnTo>
                  <a:lnTo>
                    <a:pt x="22" y="13"/>
                  </a:lnTo>
                  <a:lnTo>
                    <a:pt x="24" y="0"/>
                  </a:lnTo>
                  <a:lnTo>
                    <a:pt x="0" y="0"/>
                  </a:lnTo>
                  <a:lnTo>
                    <a:pt x="22" y="13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0" name="Freeform 31"/>
            <p:cNvSpPr>
              <a:spLocks/>
            </p:cNvSpPr>
            <p:nvPr/>
          </p:nvSpPr>
          <p:spPr bwMode="auto">
            <a:xfrm flipH="1">
              <a:off x="-410" y="1784"/>
              <a:ext cx="278" cy="155"/>
            </a:xfrm>
            <a:custGeom>
              <a:avLst/>
              <a:gdLst>
                <a:gd name="T0" fmla="*/ 0 w 1459"/>
                <a:gd name="T1" fmla="*/ 0 h 816"/>
                <a:gd name="T2" fmla="*/ 0 w 1459"/>
                <a:gd name="T3" fmla="*/ 0 h 816"/>
                <a:gd name="T4" fmla="*/ 0 w 1459"/>
                <a:gd name="T5" fmla="*/ 0 h 816"/>
                <a:gd name="T6" fmla="*/ 0 w 1459"/>
                <a:gd name="T7" fmla="*/ 0 h 816"/>
                <a:gd name="T8" fmla="*/ 0 w 1459"/>
                <a:gd name="T9" fmla="*/ 0 h 816"/>
                <a:gd name="T10" fmla="*/ 0 w 1459"/>
                <a:gd name="T11" fmla="*/ 0 h 816"/>
                <a:gd name="T12" fmla="*/ 0 w 1459"/>
                <a:gd name="T13" fmla="*/ 0 h 816"/>
                <a:gd name="T14" fmla="*/ 0 w 1459"/>
                <a:gd name="T15" fmla="*/ 0 h 816"/>
                <a:gd name="T16" fmla="*/ 0 w 1459"/>
                <a:gd name="T17" fmla="*/ 0 h 816"/>
                <a:gd name="T18" fmla="*/ 0 w 1459"/>
                <a:gd name="T19" fmla="*/ 0 h 8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59"/>
                <a:gd name="T31" fmla="*/ 0 h 816"/>
                <a:gd name="T32" fmla="*/ 1459 w 1459"/>
                <a:gd name="T33" fmla="*/ 816 h 8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59" h="816">
                  <a:moveTo>
                    <a:pt x="1446" y="806"/>
                  </a:moveTo>
                  <a:lnTo>
                    <a:pt x="1454" y="800"/>
                  </a:lnTo>
                  <a:lnTo>
                    <a:pt x="6" y="0"/>
                  </a:lnTo>
                  <a:lnTo>
                    <a:pt x="0" y="11"/>
                  </a:lnTo>
                  <a:lnTo>
                    <a:pt x="1448" y="812"/>
                  </a:lnTo>
                  <a:lnTo>
                    <a:pt x="1457" y="806"/>
                  </a:lnTo>
                  <a:lnTo>
                    <a:pt x="1448" y="812"/>
                  </a:lnTo>
                  <a:lnTo>
                    <a:pt x="1457" y="816"/>
                  </a:lnTo>
                  <a:lnTo>
                    <a:pt x="1459" y="806"/>
                  </a:lnTo>
                  <a:lnTo>
                    <a:pt x="1446" y="80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1" name="Rectangle 32"/>
            <p:cNvSpPr>
              <a:spLocks noChangeArrowheads="1"/>
            </p:cNvSpPr>
            <p:nvPr/>
          </p:nvSpPr>
          <p:spPr bwMode="auto">
            <a:xfrm flipH="1">
              <a:off x="-312" y="1787"/>
              <a:ext cx="2" cy="6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en-NZ"/>
            </a:p>
          </p:txBody>
        </p:sp>
        <p:sp>
          <p:nvSpPr>
            <p:cNvPr id="1522" name="Freeform 33"/>
            <p:cNvSpPr>
              <a:spLocks/>
            </p:cNvSpPr>
            <p:nvPr/>
          </p:nvSpPr>
          <p:spPr bwMode="auto">
            <a:xfrm flipH="1">
              <a:off x="-311" y="1813"/>
              <a:ext cx="63" cy="30"/>
            </a:xfrm>
            <a:custGeom>
              <a:avLst/>
              <a:gdLst>
                <a:gd name="T0" fmla="*/ 0 w 332"/>
                <a:gd name="T1" fmla="*/ 0 h 160"/>
                <a:gd name="T2" fmla="*/ 0 w 332"/>
                <a:gd name="T3" fmla="*/ 0 h 160"/>
                <a:gd name="T4" fmla="*/ 0 w 332"/>
                <a:gd name="T5" fmla="*/ 0 h 160"/>
                <a:gd name="T6" fmla="*/ 0 w 332"/>
                <a:gd name="T7" fmla="*/ 0 h 160"/>
                <a:gd name="T8" fmla="*/ 0 w 332"/>
                <a:gd name="T9" fmla="*/ 0 h 160"/>
                <a:gd name="T10" fmla="*/ 0 w 332"/>
                <a:gd name="T11" fmla="*/ 0 h 160"/>
                <a:gd name="T12" fmla="*/ 0 w 332"/>
                <a:gd name="T13" fmla="*/ 0 h 160"/>
                <a:gd name="T14" fmla="*/ 0 w 332"/>
                <a:gd name="T15" fmla="*/ 0 h 160"/>
                <a:gd name="T16" fmla="*/ 0 w 332"/>
                <a:gd name="T17" fmla="*/ 0 h 160"/>
                <a:gd name="T18" fmla="*/ 0 w 332"/>
                <a:gd name="T19" fmla="*/ 0 h 160"/>
                <a:gd name="T20" fmla="*/ 0 w 332"/>
                <a:gd name="T21" fmla="*/ 0 h 160"/>
                <a:gd name="T22" fmla="*/ 0 w 332"/>
                <a:gd name="T23" fmla="*/ 0 h 16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2"/>
                <a:gd name="T37" fmla="*/ 0 h 160"/>
                <a:gd name="T38" fmla="*/ 332 w 332"/>
                <a:gd name="T39" fmla="*/ 160 h 16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2" h="160">
                  <a:moveTo>
                    <a:pt x="332" y="0"/>
                  </a:moveTo>
                  <a:lnTo>
                    <a:pt x="0" y="0"/>
                  </a:lnTo>
                  <a:lnTo>
                    <a:pt x="284" y="160"/>
                  </a:lnTo>
                  <a:lnTo>
                    <a:pt x="286" y="160"/>
                  </a:lnTo>
                  <a:lnTo>
                    <a:pt x="291" y="160"/>
                  </a:lnTo>
                  <a:lnTo>
                    <a:pt x="298" y="160"/>
                  </a:lnTo>
                  <a:lnTo>
                    <a:pt x="307" y="160"/>
                  </a:lnTo>
                  <a:lnTo>
                    <a:pt x="315" y="160"/>
                  </a:lnTo>
                  <a:lnTo>
                    <a:pt x="323" y="160"/>
                  </a:lnTo>
                  <a:lnTo>
                    <a:pt x="329" y="160"/>
                  </a:lnTo>
                  <a:lnTo>
                    <a:pt x="332" y="160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7CBC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3" name="Freeform 34"/>
            <p:cNvSpPr>
              <a:spLocks/>
            </p:cNvSpPr>
            <p:nvPr/>
          </p:nvSpPr>
          <p:spPr bwMode="auto">
            <a:xfrm flipH="1">
              <a:off x="-311" y="1812"/>
              <a:ext cx="68" cy="3"/>
            </a:xfrm>
            <a:custGeom>
              <a:avLst/>
              <a:gdLst>
                <a:gd name="T0" fmla="*/ 0 w 356"/>
                <a:gd name="T1" fmla="*/ 0 h 13"/>
                <a:gd name="T2" fmla="*/ 0 w 356"/>
                <a:gd name="T3" fmla="*/ 0 h 13"/>
                <a:gd name="T4" fmla="*/ 0 w 356"/>
                <a:gd name="T5" fmla="*/ 0 h 13"/>
                <a:gd name="T6" fmla="*/ 0 w 356"/>
                <a:gd name="T7" fmla="*/ 0 h 13"/>
                <a:gd name="T8" fmla="*/ 0 w 356"/>
                <a:gd name="T9" fmla="*/ 0 h 13"/>
                <a:gd name="T10" fmla="*/ 0 w 356"/>
                <a:gd name="T11" fmla="*/ 0 h 13"/>
                <a:gd name="T12" fmla="*/ 0 w 356"/>
                <a:gd name="T13" fmla="*/ 0 h 13"/>
                <a:gd name="T14" fmla="*/ 0 w 356"/>
                <a:gd name="T15" fmla="*/ 0 h 13"/>
                <a:gd name="T16" fmla="*/ 0 w 356"/>
                <a:gd name="T17" fmla="*/ 0 h 13"/>
                <a:gd name="T18" fmla="*/ 0 w 356"/>
                <a:gd name="T19" fmla="*/ 0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6"/>
                <a:gd name="T31" fmla="*/ 0 h 13"/>
                <a:gd name="T32" fmla="*/ 356 w 356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6" h="13">
                  <a:moveTo>
                    <a:pt x="27" y="1"/>
                  </a:moveTo>
                  <a:lnTo>
                    <a:pt x="24" y="13"/>
                  </a:lnTo>
                  <a:lnTo>
                    <a:pt x="356" y="13"/>
                  </a:lnTo>
                  <a:lnTo>
                    <a:pt x="356" y="0"/>
                  </a:lnTo>
                  <a:lnTo>
                    <a:pt x="24" y="0"/>
                  </a:lnTo>
                  <a:lnTo>
                    <a:pt x="21" y="12"/>
                  </a:lnTo>
                  <a:lnTo>
                    <a:pt x="24" y="0"/>
                  </a:lnTo>
                  <a:lnTo>
                    <a:pt x="0" y="0"/>
                  </a:lnTo>
                  <a:lnTo>
                    <a:pt x="21" y="12"/>
                  </a:lnTo>
                  <a:lnTo>
                    <a:pt x="27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4" name="Freeform 35"/>
            <p:cNvSpPr>
              <a:spLocks/>
            </p:cNvSpPr>
            <p:nvPr/>
          </p:nvSpPr>
          <p:spPr bwMode="auto">
            <a:xfrm flipH="1">
              <a:off x="-302" y="1812"/>
              <a:ext cx="55" cy="33"/>
            </a:xfrm>
            <a:custGeom>
              <a:avLst/>
              <a:gdLst>
                <a:gd name="T0" fmla="*/ 0 w 289"/>
                <a:gd name="T1" fmla="*/ 0 h 171"/>
                <a:gd name="T2" fmla="*/ 0 w 289"/>
                <a:gd name="T3" fmla="*/ 0 h 171"/>
                <a:gd name="T4" fmla="*/ 0 w 289"/>
                <a:gd name="T5" fmla="*/ 0 h 171"/>
                <a:gd name="T6" fmla="*/ 0 w 289"/>
                <a:gd name="T7" fmla="*/ 0 h 171"/>
                <a:gd name="T8" fmla="*/ 0 w 289"/>
                <a:gd name="T9" fmla="*/ 0 h 171"/>
                <a:gd name="T10" fmla="*/ 0 w 289"/>
                <a:gd name="T11" fmla="*/ 0 h 171"/>
                <a:gd name="T12" fmla="*/ 0 w 289"/>
                <a:gd name="T13" fmla="*/ 0 h 171"/>
                <a:gd name="T14" fmla="*/ 0 w 289"/>
                <a:gd name="T15" fmla="*/ 0 h 171"/>
                <a:gd name="T16" fmla="*/ 0 w 289"/>
                <a:gd name="T17" fmla="*/ 0 h 171"/>
                <a:gd name="T18" fmla="*/ 0 w 289"/>
                <a:gd name="T19" fmla="*/ 0 h 171"/>
                <a:gd name="T20" fmla="*/ 0 w 289"/>
                <a:gd name="T21" fmla="*/ 0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9"/>
                <a:gd name="T34" fmla="*/ 0 h 171"/>
                <a:gd name="T35" fmla="*/ 289 w 289"/>
                <a:gd name="T36" fmla="*/ 171 h 1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9" h="171">
                  <a:moveTo>
                    <a:pt x="287" y="158"/>
                  </a:moveTo>
                  <a:lnTo>
                    <a:pt x="289" y="159"/>
                  </a:lnTo>
                  <a:lnTo>
                    <a:pt x="6" y="0"/>
                  </a:lnTo>
                  <a:lnTo>
                    <a:pt x="0" y="11"/>
                  </a:lnTo>
                  <a:lnTo>
                    <a:pt x="287" y="171"/>
                  </a:lnTo>
                  <a:lnTo>
                    <a:pt x="283" y="171"/>
                  </a:lnTo>
                  <a:lnTo>
                    <a:pt x="284" y="171"/>
                  </a:lnTo>
                  <a:lnTo>
                    <a:pt x="286" y="171"/>
                  </a:lnTo>
                  <a:lnTo>
                    <a:pt x="287" y="171"/>
                  </a:lnTo>
                  <a:lnTo>
                    <a:pt x="287" y="15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5" name="Freeform 36"/>
            <p:cNvSpPr>
              <a:spLocks/>
            </p:cNvSpPr>
            <p:nvPr/>
          </p:nvSpPr>
          <p:spPr bwMode="auto">
            <a:xfrm flipH="1">
              <a:off x="-312" y="1842"/>
              <a:ext cx="10" cy="3"/>
            </a:xfrm>
            <a:custGeom>
              <a:avLst/>
              <a:gdLst>
                <a:gd name="T0" fmla="*/ 0 w 55"/>
                <a:gd name="T1" fmla="*/ 0 h 13"/>
                <a:gd name="T2" fmla="*/ 0 w 55"/>
                <a:gd name="T3" fmla="*/ 0 h 13"/>
                <a:gd name="T4" fmla="*/ 0 w 55"/>
                <a:gd name="T5" fmla="*/ 0 h 13"/>
                <a:gd name="T6" fmla="*/ 0 w 55"/>
                <a:gd name="T7" fmla="*/ 0 h 13"/>
                <a:gd name="T8" fmla="*/ 0 w 55"/>
                <a:gd name="T9" fmla="*/ 0 h 13"/>
                <a:gd name="T10" fmla="*/ 0 w 55"/>
                <a:gd name="T11" fmla="*/ 0 h 13"/>
                <a:gd name="T12" fmla="*/ 0 w 55"/>
                <a:gd name="T13" fmla="*/ 0 h 13"/>
                <a:gd name="T14" fmla="*/ 0 w 55"/>
                <a:gd name="T15" fmla="*/ 0 h 13"/>
                <a:gd name="T16" fmla="*/ 0 w 55"/>
                <a:gd name="T17" fmla="*/ 0 h 13"/>
                <a:gd name="T18" fmla="*/ 0 w 55"/>
                <a:gd name="T19" fmla="*/ 0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13"/>
                <a:gd name="T32" fmla="*/ 55 w 55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13">
                  <a:moveTo>
                    <a:pt x="41" y="7"/>
                  </a:moveTo>
                  <a:lnTo>
                    <a:pt x="48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48" y="13"/>
                  </a:lnTo>
                  <a:lnTo>
                    <a:pt x="55" y="7"/>
                  </a:lnTo>
                  <a:lnTo>
                    <a:pt x="48" y="13"/>
                  </a:lnTo>
                  <a:lnTo>
                    <a:pt x="55" y="13"/>
                  </a:lnTo>
                  <a:lnTo>
                    <a:pt x="55" y="7"/>
                  </a:lnTo>
                  <a:lnTo>
                    <a:pt x="41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6" name="Freeform 37"/>
            <p:cNvSpPr>
              <a:spLocks/>
            </p:cNvSpPr>
            <p:nvPr/>
          </p:nvSpPr>
          <p:spPr bwMode="auto">
            <a:xfrm flipH="1">
              <a:off x="-312" y="1812"/>
              <a:ext cx="2" cy="31"/>
            </a:xfrm>
            <a:custGeom>
              <a:avLst/>
              <a:gdLst>
                <a:gd name="T0" fmla="*/ 0 w 14"/>
                <a:gd name="T1" fmla="*/ 0 h 166"/>
                <a:gd name="T2" fmla="*/ 0 w 14"/>
                <a:gd name="T3" fmla="*/ 0 h 166"/>
                <a:gd name="T4" fmla="*/ 0 w 14"/>
                <a:gd name="T5" fmla="*/ 0 h 166"/>
                <a:gd name="T6" fmla="*/ 0 w 14"/>
                <a:gd name="T7" fmla="*/ 0 h 166"/>
                <a:gd name="T8" fmla="*/ 0 w 14"/>
                <a:gd name="T9" fmla="*/ 0 h 166"/>
                <a:gd name="T10" fmla="*/ 0 w 14"/>
                <a:gd name="T11" fmla="*/ 0 h 166"/>
                <a:gd name="T12" fmla="*/ 0 w 14"/>
                <a:gd name="T13" fmla="*/ 0 h 166"/>
                <a:gd name="T14" fmla="*/ 0 w 14"/>
                <a:gd name="T15" fmla="*/ 0 h 166"/>
                <a:gd name="T16" fmla="*/ 0 w 14"/>
                <a:gd name="T17" fmla="*/ 0 h 166"/>
                <a:gd name="T18" fmla="*/ 0 w 14"/>
                <a:gd name="T19" fmla="*/ 0 h 1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66"/>
                <a:gd name="T32" fmla="*/ 14 w 14"/>
                <a:gd name="T33" fmla="*/ 166 h 16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66">
                  <a:moveTo>
                    <a:pt x="7" y="13"/>
                  </a:moveTo>
                  <a:lnTo>
                    <a:pt x="0" y="6"/>
                  </a:lnTo>
                  <a:lnTo>
                    <a:pt x="0" y="166"/>
                  </a:lnTo>
                  <a:lnTo>
                    <a:pt x="14" y="166"/>
                  </a:lnTo>
                  <a:lnTo>
                    <a:pt x="14" y="6"/>
                  </a:lnTo>
                  <a:lnTo>
                    <a:pt x="7" y="0"/>
                  </a:lnTo>
                  <a:lnTo>
                    <a:pt x="14" y="6"/>
                  </a:lnTo>
                  <a:lnTo>
                    <a:pt x="14" y="0"/>
                  </a:lnTo>
                  <a:lnTo>
                    <a:pt x="7" y="0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7" name="Freeform 38"/>
            <p:cNvSpPr>
              <a:spLocks/>
            </p:cNvSpPr>
            <p:nvPr/>
          </p:nvSpPr>
          <p:spPr bwMode="auto">
            <a:xfrm flipH="1">
              <a:off x="-409" y="1813"/>
              <a:ext cx="99" cy="109"/>
            </a:xfrm>
            <a:custGeom>
              <a:avLst/>
              <a:gdLst>
                <a:gd name="T0" fmla="*/ 0 w 521"/>
                <a:gd name="T1" fmla="*/ 0 h 572"/>
                <a:gd name="T2" fmla="*/ 0 w 521"/>
                <a:gd name="T3" fmla="*/ 0 h 572"/>
                <a:gd name="T4" fmla="*/ 0 w 521"/>
                <a:gd name="T5" fmla="*/ 0 h 572"/>
                <a:gd name="T6" fmla="*/ 0 w 521"/>
                <a:gd name="T7" fmla="*/ 0 h 572"/>
                <a:gd name="T8" fmla="*/ 0 w 521"/>
                <a:gd name="T9" fmla="*/ 0 h 5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1"/>
                <a:gd name="T16" fmla="*/ 0 h 572"/>
                <a:gd name="T17" fmla="*/ 521 w 521"/>
                <a:gd name="T18" fmla="*/ 572 h 5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1" h="572">
                  <a:moveTo>
                    <a:pt x="3" y="0"/>
                  </a:moveTo>
                  <a:lnTo>
                    <a:pt x="521" y="488"/>
                  </a:lnTo>
                  <a:lnTo>
                    <a:pt x="514" y="572"/>
                  </a:lnTo>
                  <a:lnTo>
                    <a:pt x="0" y="15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CBCC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8" name="Freeform 39"/>
            <p:cNvSpPr>
              <a:spLocks/>
            </p:cNvSpPr>
            <p:nvPr/>
          </p:nvSpPr>
          <p:spPr bwMode="auto">
            <a:xfrm flipH="1">
              <a:off x="-411" y="1812"/>
              <a:ext cx="101" cy="95"/>
            </a:xfrm>
            <a:custGeom>
              <a:avLst/>
              <a:gdLst>
                <a:gd name="T0" fmla="*/ 0 w 528"/>
                <a:gd name="T1" fmla="*/ 0 h 498"/>
                <a:gd name="T2" fmla="*/ 0 w 528"/>
                <a:gd name="T3" fmla="*/ 0 h 498"/>
                <a:gd name="T4" fmla="*/ 0 w 528"/>
                <a:gd name="T5" fmla="*/ 0 h 498"/>
                <a:gd name="T6" fmla="*/ 0 w 528"/>
                <a:gd name="T7" fmla="*/ 0 h 498"/>
                <a:gd name="T8" fmla="*/ 0 w 528"/>
                <a:gd name="T9" fmla="*/ 0 h 498"/>
                <a:gd name="T10" fmla="*/ 0 w 528"/>
                <a:gd name="T11" fmla="*/ 0 h 498"/>
                <a:gd name="T12" fmla="*/ 0 w 528"/>
                <a:gd name="T13" fmla="*/ 0 h 498"/>
                <a:gd name="T14" fmla="*/ 0 w 528"/>
                <a:gd name="T15" fmla="*/ 0 h 498"/>
                <a:gd name="T16" fmla="*/ 0 w 528"/>
                <a:gd name="T17" fmla="*/ 0 h 498"/>
                <a:gd name="T18" fmla="*/ 0 w 528"/>
                <a:gd name="T19" fmla="*/ 0 h 498"/>
                <a:gd name="T20" fmla="*/ 0 w 528"/>
                <a:gd name="T21" fmla="*/ 0 h 498"/>
                <a:gd name="T22" fmla="*/ 0 w 528"/>
                <a:gd name="T23" fmla="*/ 0 h 498"/>
                <a:gd name="T24" fmla="*/ 0 w 528"/>
                <a:gd name="T25" fmla="*/ 0 h 4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8"/>
                <a:gd name="T40" fmla="*/ 0 h 498"/>
                <a:gd name="T41" fmla="*/ 528 w 528"/>
                <a:gd name="T42" fmla="*/ 498 h 4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8" h="498">
                  <a:moveTo>
                    <a:pt x="527" y="493"/>
                  </a:moveTo>
                  <a:lnTo>
                    <a:pt x="527" y="492"/>
                  </a:lnTo>
                  <a:lnTo>
                    <a:pt x="526" y="491"/>
                  </a:lnTo>
                  <a:lnTo>
                    <a:pt x="526" y="489"/>
                  </a:lnTo>
                  <a:lnTo>
                    <a:pt x="525" y="489"/>
                  </a:lnTo>
                  <a:lnTo>
                    <a:pt x="7" y="0"/>
                  </a:lnTo>
                  <a:lnTo>
                    <a:pt x="0" y="10"/>
                  </a:lnTo>
                  <a:lnTo>
                    <a:pt x="518" y="498"/>
                  </a:lnTo>
                  <a:lnTo>
                    <a:pt x="515" y="493"/>
                  </a:lnTo>
                  <a:lnTo>
                    <a:pt x="527" y="493"/>
                  </a:lnTo>
                  <a:lnTo>
                    <a:pt x="528" y="491"/>
                  </a:lnTo>
                  <a:lnTo>
                    <a:pt x="525" y="489"/>
                  </a:lnTo>
                  <a:lnTo>
                    <a:pt x="527" y="4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9" name="Freeform 40"/>
            <p:cNvSpPr>
              <a:spLocks/>
            </p:cNvSpPr>
            <p:nvPr/>
          </p:nvSpPr>
          <p:spPr bwMode="auto">
            <a:xfrm flipH="1">
              <a:off x="-410" y="1906"/>
              <a:ext cx="3" cy="18"/>
            </a:xfrm>
            <a:custGeom>
              <a:avLst/>
              <a:gdLst>
                <a:gd name="T0" fmla="*/ 0 w 17"/>
                <a:gd name="T1" fmla="*/ 0 h 97"/>
                <a:gd name="T2" fmla="*/ 0 w 17"/>
                <a:gd name="T3" fmla="*/ 0 h 97"/>
                <a:gd name="T4" fmla="*/ 0 w 17"/>
                <a:gd name="T5" fmla="*/ 0 h 97"/>
                <a:gd name="T6" fmla="*/ 0 w 17"/>
                <a:gd name="T7" fmla="*/ 0 h 97"/>
                <a:gd name="T8" fmla="*/ 0 w 17"/>
                <a:gd name="T9" fmla="*/ 0 h 97"/>
                <a:gd name="T10" fmla="*/ 0 w 17"/>
                <a:gd name="T11" fmla="*/ 0 h 97"/>
                <a:gd name="T12" fmla="*/ 0 w 17"/>
                <a:gd name="T13" fmla="*/ 0 h 97"/>
                <a:gd name="T14" fmla="*/ 0 w 17"/>
                <a:gd name="T15" fmla="*/ 0 h 97"/>
                <a:gd name="T16" fmla="*/ 0 w 17"/>
                <a:gd name="T17" fmla="*/ 0 h 97"/>
                <a:gd name="T18" fmla="*/ 0 w 1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97"/>
                <a:gd name="T32" fmla="*/ 17 w 17"/>
                <a:gd name="T33" fmla="*/ 97 h 9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97">
                  <a:moveTo>
                    <a:pt x="1" y="89"/>
                  </a:moveTo>
                  <a:lnTo>
                    <a:pt x="10" y="84"/>
                  </a:lnTo>
                  <a:lnTo>
                    <a:pt x="17" y="0"/>
                  </a:lnTo>
                  <a:lnTo>
                    <a:pt x="5" y="0"/>
                  </a:lnTo>
                  <a:lnTo>
                    <a:pt x="0" y="84"/>
                  </a:lnTo>
                  <a:lnTo>
                    <a:pt x="9" y="80"/>
                  </a:lnTo>
                  <a:lnTo>
                    <a:pt x="1" y="89"/>
                  </a:lnTo>
                  <a:lnTo>
                    <a:pt x="10" y="97"/>
                  </a:lnTo>
                  <a:lnTo>
                    <a:pt x="10" y="84"/>
                  </a:lnTo>
                  <a:lnTo>
                    <a:pt x="1" y="8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0" name="Freeform 41"/>
            <p:cNvSpPr>
              <a:spLocks/>
            </p:cNvSpPr>
            <p:nvPr/>
          </p:nvSpPr>
          <p:spPr bwMode="auto">
            <a:xfrm flipH="1">
              <a:off x="-409" y="1842"/>
              <a:ext cx="100" cy="81"/>
            </a:xfrm>
            <a:custGeom>
              <a:avLst/>
              <a:gdLst>
                <a:gd name="T0" fmla="*/ 0 w 525"/>
                <a:gd name="T1" fmla="*/ 0 h 429"/>
                <a:gd name="T2" fmla="*/ 0 w 525"/>
                <a:gd name="T3" fmla="*/ 0 h 429"/>
                <a:gd name="T4" fmla="*/ 0 w 525"/>
                <a:gd name="T5" fmla="*/ 0 h 429"/>
                <a:gd name="T6" fmla="*/ 0 w 525"/>
                <a:gd name="T7" fmla="*/ 0 h 429"/>
                <a:gd name="T8" fmla="*/ 0 w 525"/>
                <a:gd name="T9" fmla="*/ 0 h 429"/>
                <a:gd name="T10" fmla="*/ 0 w 525"/>
                <a:gd name="T11" fmla="*/ 0 h 429"/>
                <a:gd name="T12" fmla="*/ 0 w 525"/>
                <a:gd name="T13" fmla="*/ 0 h 429"/>
                <a:gd name="T14" fmla="*/ 0 w 525"/>
                <a:gd name="T15" fmla="*/ 0 h 429"/>
                <a:gd name="T16" fmla="*/ 0 w 525"/>
                <a:gd name="T17" fmla="*/ 0 h 429"/>
                <a:gd name="T18" fmla="*/ 0 w 525"/>
                <a:gd name="T19" fmla="*/ 0 h 429"/>
                <a:gd name="T20" fmla="*/ 0 w 525"/>
                <a:gd name="T21" fmla="*/ 0 h 429"/>
                <a:gd name="T22" fmla="*/ 0 w 525"/>
                <a:gd name="T23" fmla="*/ 0 h 42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25"/>
                <a:gd name="T37" fmla="*/ 0 h 429"/>
                <a:gd name="T38" fmla="*/ 525 w 525"/>
                <a:gd name="T39" fmla="*/ 429 h 42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25" h="429">
                  <a:moveTo>
                    <a:pt x="1" y="5"/>
                  </a:moveTo>
                  <a:lnTo>
                    <a:pt x="2" y="10"/>
                  </a:lnTo>
                  <a:lnTo>
                    <a:pt x="517" y="429"/>
                  </a:lnTo>
                  <a:lnTo>
                    <a:pt x="525" y="420"/>
                  </a:lnTo>
                  <a:lnTo>
                    <a:pt x="10" y="0"/>
                  </a:lnTo>
                  <a:lnTo>
                    <a:pt x="11" y="5"/>
                  </a:lnTo>
                  <a:lnTo>
                    <a:pt x="0" y="5"/>
                  </a:lnTo>
                  <a:lnTo>
                    <a:pt x="0" y="6"/>
                  </a:lnTo>
                  <a:lnTo>
                    <a:pt x="0" y="9"/>
                  </a:lnTo>
                  <a:lnTo>
                    <a:pt x="1" y="10"/>
                  </a:lnTo>
                  <a:lnTo>
                    <a:pt x="2" y="10"/>
                  </a:lnTo>
                  <a:lnTo>
                    <a:pt x="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1" name="Freeform 42"/>
            <p:cNvSpPr>
              <a:spLocks/>
            </p:cNvSpPr>
            <p:nvPr/>
          </p:nvSpPr>
          <p:spPr bwMode="auto">
            <a:xfrm flipH="1">
              <a:off x="-312" y="1811"/>
              <a:ext cx="3" cy="31"/>
            </a:xfrm>
            <a:custGeom>
              <a:avLst/>
              <a:gdLst>
                <a:gd name="T0" fmla="*/ 0 w 14"/>
                <a:gd name="T1" fmla="*/ 0 h 167"/>
                <a:gd name="T2" fmla="*/ 0 w 14"/>
                <a:gd name="T3" fmla="*/ 0 h 167"/>
                <a:gd name="T4" fmla="*/ 0 w 14"/>
                <a:gd name="T5" fmla="*/ 0 h 167"/>
                <a:gd name="T6" fmla="*/ 0 w 14"/>
                <a:gd name="T7" fmla="*/ 0 h 167"/>
                <a:gd name="T8" fmla="*/ 0 w 14"/>
                <a:gd name="T9" fmla="*/ 0 h 167"/>
                <a:gd name="T10" fmla="*/ 0 w 14"/>
                <a:gd name="T11" fmla="*/ 0 h 167"/>
                <a:gd name="T12" fmla="*/ 0 w 14"/>
                <a:gd name="T13" fmla="*/ 0 h 167"/>
                <a:gd name="T14" fmla="*/ 0 w 14"/>
                <a:gd name="T15" fmla="*/ 0 h 167"/>
                <a:gd name="T16" fmla="*/ 0 w 14"/>
                <a:gd name="T17" fmla="*/ 0 h 167"/>
                <a:gd name="T18" fmla="*/ 0 w 14"/>
                <a:gd name="T19" fmla="*/ 0 h 1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67"/>
                <a:gd name="T32" fmla="*/ 14 w 14"/>
                <a:gd name="T33" fmla="*/ 167 h 1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67">
                  <a:moveTo>
                    <a:pt x="12" y="9"/>
                  </a:moveTo>
                  <a:lnTo>
                    <a:pt x="2" y="14"/>
                  </a:lnTo>
                  <a:lnTo>
                    <a:pt x="0" y="167"/>
                  </a:lnTo>
                  <a:lnTo>
                    <a:pt x="10" y="167"/>
                  </a:lnTo>
                  <a:lnTo>
                    <a:pt x="14" y="14"/>
                  </a:lnTo>
                  <a:lnTo>
                    <a:pt x="5" y="19"/>
                  </a:lnTo>
                  <a:lnTo>
                    <a:pt x="12" y="9"/>
                  </a:lnTo>
                  <a:lnTo>
                    <a:pt x="2" y="0"/>
                  </a:lnTo>
                  <a:lnTo>
                    <a:pt x="1" y="14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2" name="Freeform 43"/>
            <p:cNvSpPr>
              <a:spLocks/>
            </p:cNvSpPr>
            <p:nvPr/>
          </p:nvSpPr>
          <p:spPr bwMode="auto">
            <a:xfrm flipH="1">
              <a:off x="-419" y="1762"/>
              <a:ext cx="380" cy="286"/>
            </a:xfrm>
            <a:custGeom>
              <a:avLst/>
              <a:gdLst>
                <a:gd name="T0" fmla="*/ 0 w 2001"/>
                <a:gd name="T1" fmla="*/ 0 h 1499"/>
                <a:gd name="T2" fmla="*/ 0 w 2001"/>
                <a:gd name="T3" fmla="*/ 0 h 1499"/>
                <a:gd name="T4" fmla="*/ 0 w 2001"/>
                <a:gd name="T5" fmla="*/ 0 h 1499"/>
                <a:gd name="T6" fmla="*/ 0 w 2001"/>
                <a:gd name="T7" fmla="*/ 0 h 1499"/>
                <a:gd name="T8" fmla="*/ 0 w 2001"/>
                <a:gd name="T9" fmla="*/ 0 h 1499"/>
                <a:gd name="T10" fmla="*/ 0 w 2001"/>
                <a:gd name="T11" fmla="*/ 0 h 1499"/>
                <a:gd name="T12" fmla="*/ 0 w 2001"/>
                <a:gd name="T13" fmla="*/ 0 h 1499"/>
                <a:gd name="T14" fmla="*/ 0 w 2001"/>
                <a:gd name="T15" fmla="*/ 0 h 1499"/>
                <a:gd name="T16" fmla="*/ 0 w 2001"/>
                <a:gd name="T17" fmla="*/ 0 h 1499"/>
                <a:gd name="T18" fmla="*/ 0 w 2001"/>
                <a:gd name="T19" fmla="*/ 0 h 1499"/>
                <a:gd name="T20" fmla="*/ 0 w 2001"/>
                <a:gd name="T21" fmla="*/ 0 h 1499"/>
                <a:gd name="T22" fmla="*/ 0 w 2001"/>
                <a:gd name="T23" fmla="*/ 0 h 1499"/>
                <a:gd name="T24" fmla="*/ 0 w 2001"/>
                <a:gd name="T25" fmla="*/ 0 h 1499"/>
                <a:gd name="T26" fmla="*/ 0 w 2001"/>
                <a:gd name="T27" fmla="*/ 0 h 1499"/>
                <a:gd name="T28" fmla="*/ 0 w 2001"/>
                <a:gd name="T29" fmla="*/ 0 h 1499"/>
                <a:gd name="T30" fmla="*/ 0 w 2001"/>
                <a:gd name="T31" fmla="*/ 0 h 1499"/>
                <a:gd name="T32" fmla="*/ 0 w 2001"/>
                <a:gd name="T33" fmla="*/ 0 h 1499"/>
                <a:gd name="T34" fmla="*/ 0 w 2001"/>
                <a:gd name="T35" fmla="*/ 0 h 1499"/>
                <a:gd name="T36" fmla="*/ 0 w 2001"/>
                <a:gd name="T37" fmla="*/ 0 h 1499"/>
                <a:gd name="T38" fmla="*/ 0 w 2001"/>
                <a:gd name="T39" fmla="*/ 0 h 1499"/>
                <a:gd name="T40" fmla="*/ 0 w 2001"/>
                <a:gd name="T41" fmla="*/ 0 h 1499"/>
                <a:gd name="T42" fmla="*/ 0 w 2001"/>
                <a:gd name="T43" fmla="*/ 0 h 1499"/>
                <a:gd name="T44" fmla="*/ 0 w 2001"/>
                <a:gd name="T45" fmla="*/ 0 h 1499"/>
                <a:gd name="T46" fmla="*/ 0 w 2001"/>
                <a:gd name="T47" fmla="*/ 0 h 1499"/>
                <a:gd name="T48" fmla="*/ 0 w 2001"/>
                <a:gd name="T49" fmla="*/ 0 h 1499"/>
                <a:gd name="T50" fmla="*/ 0 w 2001"/>
                <a:gd name="T51" fmla="*/ 0 h 1499"/>
                <a:gd name="T52" fmla="*/ 0 w 2001"/>
                <a:gd name="T53" fmla="*/ 0 h 1499"/>
                <a:gd name="T54" fmla="*/ 0 w 2001"/>
                <a:gd name="T55" fmla="*/ 0 h 1499"/>
                <a:gd name="T56" fmla="*/ 0 w 2001"/>
                <a:gd name="T57" fmla="*/ 0 h 1499"/>
                <a:gd name="T58" fmla="*/ 0 w 2001"/>
                <a:gd name="T59" fmla="*/ 0 h 1499"/>
                <a:gd name="T60" fmla="*/ 0 w 2001"/>
                <a:gd name="T61" fmla="*/ 0 h 1499"/>
                <a:gd name="T62" fmla="*/ 0 w 2001"/>
                <a:gd name="T63" fmla="*/ 0 h 1499"/>
                <a:gd name="T64" fmla="*/ 0 w 2001"/>
                <a:gd name="T65" fmla="*/ 0 h 1499"/>
                <a:gd name="T66" fmla="*/ 0 w 2001"/>
                <a:gd name="T67" fmla="*/ 0 h 1499"/>
                <a:gd name="T68" fmla="*/ 0 w 2001"/>
                <a:gd name="T69" fmla="*/ 0 h 1499"/>
                <a:gd name="T70" fmla="*/ 0 w 2001"/>
                <a:gd name="T71" fmla="*/ 0 h 1499"/>
                <a:gd name="T72" fmla="*/ 0 w 2001"/>
                <a:gd name="T73" fmla="*/ 0 h 1499"/>
                <a:gd name="T74" fmla="*/ 0 w 2001"/>
                <a:gd name="T75" fmla="*/ 0 h 1499"/>
                <a:gd name="T76" fmla="*/ 0 w 2001"/>
                <a:gd name="T77" fmla="*/ 0 h 1499"/>
                <a:gd name="T78" fmla="*/ 0 w 2001"/>
                <a:gd name="T79" fmla="*/ 0 h 1499"/>
                <a:gd name="T80" fmla="*/ 0 w 2001"/>
                <a:gd name="T81" fmla="*/ 0 h 1499"/>
                <a:gd name="T82" fmla="*/ 0 w 2001"/>
                <a:gd name="T83" fmla="*/ 0 h 1499"/>
                <a:gd name="T84" fmla="*/ 0 w 2001"/>
                <a:gd name="T85" fmla="*/ 0 h 149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001"/>
                <a:gd name="T130" fmla="*/ 0 h 1499"/>
                <a:gd name="T131" fmla="*/ 2001 w 2001"/>
                <a:gd name="T132" fmla="*/ 1499 h 149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001" h="1499">
                  <a:moveTo>
                    <a:pt x="2001" y="892"/>
                  </a:moveTo>
                  <a:lnTo>
                    <a:pt x="1999" y="923"/>
                  </a:lnTo>
                  <a:lnTo>
                    <a:pt x="2000" y="953"/>
                  </a:lnTo>
                  <a:lnTo>
                    <a:pt x="2000" y="984"/>
                  </a:lnTo>
                  <a:lnTo>
                    <a:pt x="2001" y="1016"/>
                  </a:lnTo>
                  <a:lnTo>
                    <a:pt x="1999" y="1065"/>
                  </a:lnTo>
                  <a:lnTo>
                    <a:pt x="1992" y="1116"/>
                  </a:lnTo>
                  <a:lnTo>
                    <a:pt x="1983" y="1166"/>
                  </a:lnTo>
                  <a:lnTo>
                    <a:pt x="1971" y="1217"/>
                  </a:lnTo>
                  <a:lnTo>
                    <a:pt x="1958" y="1268"/>
                  </a:lnTo>
                  <a:lnTo>
                    <a:pt x="1945" y="1319"/>
                  </a:lnTo>
                  <a:lnTo>
                    <a:pt x="1931" y="1368"/>
                  </a:lnTo>
                  <a:lnTo>
                    <a:pt x="1918" y="1416"/>
                  </a:lnTo>
                  <a:lnTo>
                    <a:pt x="409" y="1499"/>
                  </a:lnTo>
                  <a:lnTo>
                    <a:pt x="410" y="1466"/>
                  </a:lnTo>
                  <a:lnTo>
                    <a:pt x="411" y="1434"/>
                  </a:lnTo>
                  <a:lnTo>
                    <a:pt x="412" y="1400"/>
                  </a:lnTo>
                  <a:lnTo>
                    <a:pt x="412" y="1368"/>
                  </a:lnTo>
                  <a:lnTo>
                    <a:pt x="411" y="1316"/>
                  </a:lnTo>
                  <a:lnTo>
                    <a:pt x="409" y="1268"/>
                  </a:lnTo>
                  <a:lnTo>
                    <a:pt x="404" y="1219"/>
                  </a:lnTo>
                  <a:lnTo>
                    <a:pt x="398" y="1175"/>
                  </a:lnTo>
                  <a:lnTo>
                    <a:pt x="390" y="1130"/>
                  </a:lnTo>
                  <a:lnTo>
                    <a:pt x="380" y="1087"/>
                  </a:lnTo>
                  <a:lnTo>
                    <a:pt x="368" y="1044"/>
                  </a:lnTo>
                  <a:lnTo>
                    <a:pt x="356" y="1004"/>
                  </a:lnTo>
                  <a:lnTo>
                    <a:pt x="340" y="963"/>
                  </a:lnTo>
                  <a:lnTo>
                    <a:pt x="322" y="922"/>
                  </a:lnTo>
                  <a:lnTo>
                    <a:pt x="304" y="883"/>
                  </a:lnTo>
                  <a:lnTo>
                    <a:pt x="283" y="843"/>
                  </a:lnTo>
                  <a:lnTo>
                    <a:pt x="260" y="802"/>
                  </a:lnTo>
                  <a:lnTo>
                    <a:pt x="236" y="762"/>
                  </a:lnTo>
                  <a:lnTo>
                    <a:pt x="210" y="721"/>
                  </a:lnTo>
                  <a:lnTo>
                    <a:pt x="181" y="678"/>
                  </a:lnTo>
                  <a:lnTo>
                    <a:pt x="168" y="660"/>
                  </a:lnTo>
                  <a:lnTo>
                    <a:pt x="155" y="642"/>
                  </a:lnTo>
                  <a:lnTo>
                    <a:pt x="143" y="624"/>
                  </a:lnTo>
                  <a:lnTo>
                    <a:pt x="130" y="607"/>
                  </a:lnTo>
                  <a:lnTo>
                    <a:pt x="117" y="588"/>
                  </a:lnTo>
                  <a:lnTo>
                    <a:pt x="105" y="571"/>
                  </a:lnTo>
                  <a:lnTo>
                    <a:pt x="92" y="554"/>
                  </a:lnTo>
                  <a:lnTo>
                    <a:pt x="78" y="536"/>
                  </a:lnTo>
                  <a:lnTo>
                    <a:pt x="74" y="531"/>
                  </a:lnTo>
                  <a:lnTo>
                    <a:pt x="69" y="525"/>
                  </a:lnTo>
                  <a:lnTo>
                    <a:pt x="63" y="520"/>
                  </a:lnTo>
                  <a:lnTo>
                    <a:pt x="59" y="515"/>
                  </a:lnTo>
                  <a:lnTo>
                    <a:pt x="54" y="509"/>
                  </a:lnTo>
                  <a:lnTo>
                    <a:pt x="50" y="503"/>
                  </a:lnTo>
                  <a:lnTo>
                    <a:pt x="45" y="497"/>
                  </a:lnTo>
                  <a:lnTo>
                    <a:pt x="41" y="492"/>
                  </a:lnTo>
                  <a:lnTo>
                    <a:pt x="26" y="462"/>
                  </a:lnTo>
                  <a:lnTo>
                    <a:pt x="15" y="427"/>
                  </a:lnTo>
                  <a:lnTo>
                    <a:pt x="7" y="389"/>
                  </a:lnTo>
                  <a:lnTo>
                    <a:pt x="2" y="350"/>
                  </a:lnTo>
                  <a:lnTo>
                    <a:pt x="0" y="311"/>
                  </a:lnTo>
                  <a:lnTo>
                    <a:pt x="1" y="273"/>
                  </a:lnTo>
                  <a:lnTo>
                    <a:pt x="6" y="237"/>
                  </a:lnTo>
                  <a:lnTo>
                    <a:pt x="14" y="205"/>
                  </a:lnTo>
                  <a:lnTo>
                    <a:pt x="22" y="183"/>
                  </a:lnTo>
                  <a:lnTo>
                    <a:pt x="32" y="161"/>
                  </a:lnTo>
                  <a:lnTo>
                    <a:pt x="43" y="140"/>
                  </a:lnTo>
                  <a:lnTo>
                    <a:pt x="55" y="121"/>
                  </a:lnTo>
                  <a:lnTo>
                    <a:pt x="69" y="103"/>
                  </a:lnTo>
                  <a:lnTo>
                    <a:pt x="84" y="86"/>
                  </a:lnTo>
                  <a:lnTo>
                    <a:pt x="99" y="71"/>
                  </a:lnTo>
                  <a:lnTo>
                    <a:pt x="116" y="56"/>
                  </a:lnTo>
                  <a:lnTo>
                    <a:pt x="135" y="43"/>
                  </a:lnTo>
                  <a:lnTo>
                    <a:pt x="154" y="32"/>
                  </a:lnTo>
                  <a:lnTo>
                    <a:pt x="174" y="23"/>
                  </a:lnTo>
                  <a:lnTo>
                    <a:pt x="195" y="15"/>
                  </a:lnTo>
                  <a:lnTo>
                    <a:pt x="216" y="8"/>
                  </a:lnTo>
                  <a:lnTo>
                    <a:pt x="239" y="3"/>
                  </a:lnTo>
                  <a:lnTo>
                    <a:pt x="263" y="1"/>
                  </a:lnTo>
                  <a:lnTo>
                    <a:pt x="287" y="0"/>
                  </a:lnTo>
                  <a:lnTo>
                    <a:pt x="315" y="1"/>
                  </a:lnTo>
                  <a:lnTo>
                    <a:pt x="344" y="3"/>
                  </a:lnTo>
                  <a:lnTo>
                    <a:pt x="373" y="7"/>
                  </a:lnTo>
                  <a:lnTo>
                    <a:pt x="404" y="12"/>
                  </a:lnTo>
                  <a:lnTo>
                    <a:pt x="434" y="19"/>
                  </a:lnTo>
                  <a:lnTo>
                    <a:pt x="465" y="26"/>
                  </a:lnTo>
                  <a:lnTo>
                    <a:pt x="495" y="35"/>
                  </a:lnTo>
                  <a:lnTo>
                    <a:pt x="526" y="45"/>
                  </a:lnTo>
                  <a:lnTo>
                    <a:pt x="557" y="55"/>
                  </a:lnTo>
                  <a:lnTo>
                    <a:pt x="587" y="65"/>
                  </a:lnTo>
                  <a:lnTo>
                    <a:pt x="617" y="76"/>
                  </a:lnTo>
                  <a:lnTo>
                    <a:pt x="647" y="87"/>
                  </a:lnTo>
                  <a:lnTo>
                    <a:pt x="676" y="99"/>
                  </a:lnTo>
                  <a:lnTo>
                    <a:pt x="705" y="110"/>
                  </a:lnTo>
                  <a:lnTo>
                    <a:pt x="731" y="122"/>
                  </a:lnTo>
                  <a:lnTo>
                    <a:pt x="758" y="133"/>
                  </a:lnTo>
                  <a:lnTo>
                    <a:pt x="793" y="148"/>
                  </a:lnTo>
                  <a:lnTo>
                    <a:pt x="828" y="164"/>
                  </a:lnTo>
                  <a:lnTo>
                    <a:pt x="863" y="181"/>
                  </a:lnTo>
                  <a:lnTo>
                    <a:pt x="898" y="195"/>
                  </a:lnTo>
                  <a:lnTo>
                    <a:pt x="934" y="212"/>
                  </a:lnTo>
                  <a:lnTo>
                    <a:pt x="968" y="229"/>
                  </a:lnTo>
                  <a:lnTo>
                    <a:pt x="1003" y="245"/>
                  </a:lnTo>
                  <a:lnTo>
                    <a:pt x="1037" y="262"/>
                  </a:lnTo>
                  <a:lnTo>
                    <a:pt x="1072" y="280"/>
                  </a:lnTo>
                  <a:lnTo>
                    <a:pt x="1106" y="297"/>
                  </a:lnTo>
                  <a:lnTo>
                    <a:pt x="1140" y="314"/>
                  </a:lnTo>
                  <a:lnTo>
                    <a:pt x="1174" y="333"/>
                  </a:lnTo>
                  <a:lnTo>
                    <a:pt x="1208" y="351"/>
                  </a:lnTo>
                  <a:lnTo>
                    <a:pt x="1242" y="369"/>
                  </a:lnTo>
                  <a:lnTo>
                    <a:pt x="1276" y="388"/>
                  </a:lnTo>
                  <a:lnTo>
                    <a:pt x="1309" y="406"/>
                  </a:lnTo>
                  <a:lnTo>
                    <a:pt x="1342" y="426"/>
                  </a:lnTo>
                  <a:lnTo>
                    <a:pt x="1376" y="445"/>
                  </a:lnTo>
                  <a:lnTo>
                    <a:pt x="1408" y="465"/>
                  </a:lnTo>
                  <a:lnTo>
                    <a:pt x="1441" y="485"/>
                  </a:lnTo>
                  <a:lnTo>
                    <a:pt x="1474" y="505"/>
                  </a:lnTo>
                  <a:lnTo>
                    <a:pt x="1507" y="525"/>
                  </a:lnTo>
                  <a:lnTo>
                    <a:pt x="1539" y="546"/>
                  </a:lnTo>
                  <a:lnTo>
                    <a:pt x="1572" y="568"/>
                  </a:lnTo>
                  <a:lnTo>
                    <a:pt x="1604" y="588"/>
                  </a:lnTo>
                  <a:lnTo>
                    <a:pt x="1635" y="610"/>
                  </a:lnTo>
                  <a:lnTo>
                    <a:pt x="1667" y="632"/>
                  </a:lnTo>
                  <a:lnTo>
                    <a:pt x="1698" y="654"/>
                  </a:lnTo>
                  <a:lnTo>
                    <a:pt x="1729" y="677"/>
                  </a:lnTo>
                  <a:lnTo>
                    <a:pt x="1760" y="700"/>
                  </a:lnTo>
                  <a:lnTo>
                    <a:pt x="1791" y="723"/>
                  </a:lnTo>
                  <a:lnTo>
                    <a:pt x="1822" y="746"/>
                  </a:lnTo>
                  <a:lnTo>
                    <a:pt x="1840" y="760"/>
                  </a:lnTo>
                  <a:lnTo>
                    <a:pt x="1863" y="777"/>
                  </a:lnTo>
                  <a:lnTo>
                    <a:pt x="1889" y="797"/>
                  </a:lnTo>
                  <a:lnTo>
                    <a:pt x="1917" y="817"/>
                  </a:lnTo>
                  <a:lnTo>
                    <a:pt x="1943" y="839"/>
                  </a:lnTo>
                  <a:lnTo>
                    <a:pt x="1968" y="860"/>
                  </a:lnTo>
                  <a:lnTo>
                    <a:pt x="1987" y="877"/>
                  </a:lnTo>
                  <a:lnTo>
                    <a:pt x="2001" y="892"/>
                  </a:lnTo>
                  <a:close/>
                </a:path>
              </a:pathLst>
            </a:custGeom>
            <a:solidFill>
              <a:srgbClr val="42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3" name="Freeform 44"/>
            <p:cNvSpPr>
              <a:spLocks/>
            </p:cNvSpPr>
            <p:nvPr/>
          </p:nvSpPr>
          <p:spPr bwMode="auto">
            <a:xfrm flipH="1">
              <a:off x="-48" y="1790"/>
              <a:ext cx="10" cy="66"/>
            </a:xfrm>
            <a:custGeom>
              <a:avLst/>
              <a:gdLst>
                <a:gd name="T0" fmla="*/ 0 w 53"/>
                <a:gd name="T1" fmla="*/ 0 h 350"/>
                <a:gd name="T2" fmla="*/ 0 w 53"/>
                <a:gd name="T3" fmla="*/ 0 h 350"/>
                <a:gd name="T4" fmla="*/ 0 w 53"/>
                <a:gd name="T5" fmla="*/ 0 h 350"/>
                <a:gd name="T6" fmla="*/ 0 w 53"/>
                <a:gd name="T7" fmla="*/ 0 h 350"/>
                <a:gd name="T8" fmla="*/ 0 w 53"/>
                <a:gd name="T9" fmla="*/ 0 h 350"/>
                <a:gd name="T10" fmla="*/ 0 w 53"/>
                <a:gd name="T11" fmla="*/ 0 h 350"/>
                <a:gd name="T12" fmla="*/ 0 w 53"/>
                <a:gd name="T13" fmla="*/ 0 h 350"/>
                <a:gd name="T14" fmla="*/ 0 w 53"/>
                <a:gd name="T15" fmla="*/ 0 h 350"/>
                <a:gd name="T16" fmla="*/ 0 w 53"/>
                <a:gd name="T17" fmla="*/ 0 h 350"/>
                <a:gd name="T18" fmla="*/ 0 w 53"/>
                <a:gd name="T19" fmla="*/ 0 h 350"/>
                <a:gd name="T20" fmla="*/ 0 w 53"/>
                <a:gd name="T21" fmla="*/ 0 h 350"/>
                <a:gd name="T22" fmla="*/ 0 w 53"/>
                <a:gd name="T23" fmla="*/ 0 h 350"/>
                <a:gd name="T24" fmla="*/ 0 w 53"/>
                <a:gd name="T25" fmla="*/ 0 h 350"/>
                <a:gd name="T26" fmla="*/ 0 w 53"/>
                <a:gd name="T27" fmla="*/ 0 h 350"/>
                <a:gd name="T28" fmla="*/ 0 w 53"/>
                <a:gd name="T29" fmla="*/ 0 h 350"/>
                <a:gd name="T30" fmla="*/ 0 w 53"/>
                <a:gd name="T31" fmla="*/ 0 h 350"/>
                <a:gd name="T32" fmla="*/ 0 w 53"/>
                <a:gd name="T33" fmla="*/ 0 h 350"/>
                <a:gd name="T34" fmla="*/ 0 w 53"/>
                <a:gd name="T35" fmla="*/ 0 h 350"/>
                <a:gd name="T36" fmla="*/ 0 w 53"/>
                <a:gd name="T37" fmla="*/ 0 h 3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350"/>
                <a:gd name="T59" fmla="*/ 53 w 53"/>
                <a:gd name="T60" fmla="*/ 350 h 35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350">
                  <a:moveTo>
                    <a:pt x="43" y="0"/>
                  </a:moveTo>
                  <a:lnTo>
                    <a:pt x="22" y="40"/>
                  </a:lnTo>
                  <a:lnTo>
                    <a:pt x="8" y="84"/>
                  </a:lnTo>
                  <a:lnTo>
                    <a:pt x="1" y="128"/>
                  </a:lnTo>
                  <a:lnTo>
                    <a:pt x="0" y="174"/>
                  </a:lnTo>
                  <a:lnTo>
                    <a:pt x="4" y="218"/>
                  </a:lnTo>
                  <a:lnTo>
                    <a:pt x="13" y="265"/>
                  </a:lnTo>
                  <a:lnTo>
                    <a:pt x="26" y="308"/>
                  </a:lnTo>
                  <a:lnTo>
                    <a:pt x="42" y="350"/>
                  </a:lnTo>
                  <a:lnTo>
                    <a:pt x="53" y="345"/>
                  </a:lnTo>
                  <a:lnTo>
                    <a:pt x="36" y="308"/>
                  </a:lnTo>
                  <a:lnTo>
                    <a:pt x="22" y="266"/>
                  </a:lnTo>
                  <a:lnTo>
                    <a:pt x="15" y="222"/>
                  </a:lnTo>
                  <a:lnTo>
                    <a:pt x="12" y="175"/>
                  </a:lnTo>
                  <a:lnTo>
                    <a:pt x="14" y="129"/>
                  </a:lnTo>
                  <a:lnTo>
                    <a:pt x="22" y="85"/>
                  </a:lnTo>
                  <a:lnTo>
                    <a:pt x="35" y="42"/>
                  </a:lnTo>
                  <a:lnTo>
                    <a:pt x="52" y="5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4" name="Freeform 45"/>
            <p:cNvSpPr>
              <a:spLocks/>
            </p:cNvSpPr>
            <p:nvPr/>
          </p:nvSpPr>
          <p:spPr bwMode="auto">
            <a:xfrm flipH="1">
              <a:off x="-203" y="1761"/>
              <a:ext cx="157" cy="37"/>
            </a:xfrm>
            <a:custGeom>
              <a:avLst/>
              <a:gdLst>
                <a:gd name="T0" fmla="*/ 0 w 828"/>
                <a:gd name="T1" fmla="*/ 0 h 192"/>
                <a:gd name="T2" fmla="*/ 0 w 828"/>
                <a:gd name="T3" fmla="*/ 0 h 192"/>
                <a:gd name="T4" fmla="*/ 0 w 828"/>
                <a:gd name="T5" fmla="*/ 0 h 192"/>
                <a:gd name="T6" fmla="*/ 0 w 828"/>
                <a:gd name="T7" fmla="*/ 0 h 192"/>
                <a:gd name="T8" fmla="*/ 0 w 828"/>
                <a:gd name="T9" fmla="*/ 0 h 192"/>
                <a:gd name="T10" fmla="*/ 0 w 828"/>
                <a:gd name="T11" fmla="*/ 0 h 192"/>
                <a:gd name="T12" fmla="*/ 0 w 828"/>
                <a:gd name="T13" fmla="*/ 0 h 192"/>
                <a:gd name="T14" fmla="*/ 0 w 828"/>
                <a:gd name="T15" fmla="*/ 0 h 192"/>
                <a:gd name="T16" fmla="*/ 0 w 828"/>
                <a:gd name="T17" fmla="*/ 0 h 192"/>
                <a:gd name="T18" fmla="*/ 0 w 828"/>
                <a:gd name="T19" fmla="*/ 0 h 192"/>
                <a:gd name="T20" fmla="*/ 0 w 828"/>
                <a:gd name="T21" fmla="*/ 0 h 192"/>
                <a:gd name="T22" fmla="*/ 0 w 828"/>
                <a:gd name="T23" fmla="*/ 0 h 192"/>
                <a:gd name="T24" fmla="*/ 0 w 828"/>
                <a:gd name="T25" fmla="*/ 0 h 192"/>
                <a:gd name="T26" fmla="*/ 0 w 828"/>
                <a:gd name="T27" fmla="*/ 0 h 192"/>
                <a:gd name="T28" fmla="*/ 0 w 828"/>
                <a:gd name="T29" fmla="*/ 0 h 192"/>
                <a:gd name="T30" fmla="*/ 0 w 828"/>
                <a:gd name="T31" fmla="*/ 0 h 192"/>
                <a:gd name="T32" fmla="*/ 0 w 828"/>
                <a:gd name="T33" fmla="*/ 0 h 192"/>
                <a:gd name="T34" fmla="*/ 0 w 828"/>
                <a:gd name="T35" fmla="*/ 0 h 192"/>
                <a:gd name="T36" fmla="*/ 0 w 828"/>
                <a:gd name="T37" fmla="*/ 0 h 192"/>
                <a:gd name="T38" fmla="*/ 0 w 828"/>
                <a:gd name="T39" fmla="*/ 0 h 192"/>
                <a:gd name="T40" fmla="*/ 0 w 828"/>
                <a:gd name="T41" fmla="*/ 0 h 192"/>
                <a:gd name="T42" fmla="*/ 0 w 828"/>
                <a:gd name="T43" fmla="*/ 0 h 192"/>
                <a:gd name="T44" fmla="*/ 0 w 828"/>
                <a:gd name="T45" fmla="*/ 0 h 192"/>
                <a:gd name="T46" fmla="*/ 0 w 828"/>
                <a:gd name="T47" fmla="*/ 0 h 192"/>
                <a:gd name="T48" fmla="*/ 0 w 828"/>
                <a:gd name="T49" fmla="*/ 0 h 192"/>
                <a:gd name="T50" fmla="*/ 0 w 828"/>
                <a:gd name="T51" fmla="*/ 0 h 192"/>
                <a:gd name="T52" fmla="*/ 0 w 828"/>
                <a:gd name="T53" fmla="*/ 0 h 192"/>
                <a:gd name="T54" fmla="*/ 0 w 828"/>
                <a:gd name="T55" fmla="*/ 0 h 192"/>
                <a:gd name="T56" fmla="*/ 0 w 828"/>
                <a:gd name="T57" fmla="*/ 0 h 192"/>
                <a:gd name="T58" fmla="*/ 0 w 828"/>
                <a:gd name="T59" fmla="*/ 0 h 192"/>
                <a:gd name="T60" fmla="*/ 0 w 828"/>
                <a:gd name="T61" fmla="*/ 0 h 192"/>
                <a:gd name="T62" fmla="*/ 0 w 828"/>
                <a:gd name="T63" fmla="*/ 0 h 192"/>
                <a:gd name="T64" fmla="*/ 0 w 828"/>
                <a:gd name="T65" fmla="*/ 0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28"/>
                <a:gd name="T100" fmla="*/ 0 h 192"/>
                <a:gd name="T101" fmla="*/ 828 w 82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28" h="192">
                  <a:moveTo>
                    <a:pt x="828" y="181"/>
                  </a:moveTo>
                  <a:lnTo>
                    <a:pt x="799" y="168"/>
                  </a:lnTo>
                  <a:lnTo>
                    <a:pt x="767" y="153"/>
                  </a:lnTo>
                  <a:lnTo>
                    <a:pt x="733" y="139"/>
                  </a:lnTo>
                  <a:lnTo>
                    <a:pt x="698" y="124"/>
                  </a:lnTo>
                  <a:lnTo>
                    <a:pt x="661" y="108"/>
                  </a:lnTo>
                  <a:lnTo>
                    <a:pt x="623" y="93"/>
                  </a:lnTo>
                  <a:lnTo>
                    <a:pt x="585" y="79"/>
                  </a:lnTo>
                  <a:lnTo>
                    <a:pt x="546" y="64"/>
                  </a:lnTo>
                  <a:lnTo>
                    <a:pt x="505" y="52"/>
                  </a:lnTo>
                  <a:lnTo>
                    <a:pt x="466" y="39"/>
                  </a:lnTo>
                  <a:lnTo>
                    <a:pt x="427" y="29"/>
                  </a:lnTo>
                  <a:lnTo>
                    <a:pt x="389" y="18"/>
                  </a:lnTo>
                  <a:lnTo>
                    <a:pt x="352" y="10"/>
                  </a:lnTo>
                  <a:lnTo>
                    <a:pt x="316" y="4"/>
                  </a:lnTo>
                  <a:lnTo>
                    <a:pt x="282" y="1"/>
                  </a:lnTo>
                  <a:lnTo>
                    <a:pt x="250" y="0"/>
                  </a:lnTo>
                  <a:lnTo>
                    <a:pt x="228" y="1"/>
                  </a:lnTo>
                  <a:lnTo>
                    <a:pt x="207" y="2"/>
                  </a:lnTo>
                  <a:lnTo>
                    <a:pt x="188" y="6"/>
                  </a:lnTo>
                  <a:lnTo>
                    <a:pt x="169" y="10"/>
                  </a:lnTo>
                  <a:lnTo>
                    <a:pt x="152" y="15"/>
                  </a:lnTo>
                  <a:lnTo>
                    <a:pt x="135" y="22"/>
                  </a:lnTo>
                  <a:lnTo>
                    <a:pt x="118" y="30"/>
                  </a:lnTo>
                  <a:lnTo>
                    <a:pt x="102" y="39"/>
                  </a:lnTo>
                  <a:lnTo>
                    <a:pt x="87" y="49"/>
                  </a:lnTo>
                  <a:lnTo>
                    <a:pt x="74" y="61"/>
                  </a:lnTo>
                  <a:lnTo>
                    <a:pt x="60" y="72"/>
                  </a:lnTo>
                  <a:lnTo>
                    <a:pt x="47" y="86"/>
                  </a:lnTo>
                  <a:lnTo>
                    <a:pt x="34" y="101"/>
                  </a:lnTo>
                  <a:lnTo>
                    <a:pt x="23" y="116"/>
                  </a:lnTo>
                  <a:lnTo>
                    <a:pt x="11" y="133"/>
                  </a:lnTo>
                  <a:lnTo>
                    <a:pt x="0" y="151"/>
                  </a:lnTo>
                  <a:lnTo>
                    <a:pt x="9" y="156"/>
                  </a:lnTo>
                  <a:lnTo>
                    <a:pt x="21" y="139"/>
                  </a:lnTo>
                  <a:lnTo>
                    <a:pt x="31" y="123"/>
                  </a:lnTo>
                  <a:lnTo>
                    <a:pt x="44" y="108"/>
                  </a:lnTo>
                  <a:lnTo>
                    <a:pt x="55" y="94"/>
                  </a:lnTo>
                  <a:lnTo>
                    <a:pt x="68" y="82"/>
                  </a:lnTo>
                  <a:lnTo>
                    <a:pt x="82" y="69"/>
                  </a:lnTo>
                  <a:lnTo>
                    <a:pt x="94" y="59"/>
                  </a:lnTo>
                  <a:lnTo>
                    <a:pt x="109" y="49"/>
                  </a:lnTo>
                  <a:lnTo>
                    <a:pt x="124" y="40"/>
                  </a:lnTo>
                  <a:lnTo>
                    <a:pt x="139" y="33"/>
                  </a:lnTo>
                  <a:lnTo>
                    <a:pt x="156" y="26"/>
                  </a:lnTo>
                  <a:lnTo>
                    <a:pt x="173" y="22"/>
                  </a:lnTo>
                  <a:lnTo>
                    <a:pt x="191" y="18"/>
                  </a:lnTo>
                  <a:lnTo>
                    <a:pt x="209" y="15"/>
                  </a:lnTo>
                  <a:lnTo>
                    <a:pt x="229" y="14"/>
                  </a:lnTo>
                  <a:lnTo>
                    <a:pt x="250" y="12"/>
                  </a:lnTo>
                  <a:lnTo>
                    <a:pt x="283" y="14"/>
                  </a:lnTo>
                  <a:lnTo>
                    <a:pt x="318" y="17"/>
                  </a:lnTo>
                  <a:lnTo>
                    <a:pt x="353" y="23"/>
                  </a:lnTo>
                  <a:lnTo>
                    <a:pt x="391" y="31"/>
                  </a:lnTo>
                  <a:lnTo>
                    <a:pt x="428" y="40"/>
                  </a:lnTo>
                  <a:lnTo>
                    <a:pt x="466" y="50"/>
                  </a:lnTo>
                  <a:lnTo>
                    <a:pt x="505" y="63"/>
                  </a:lnTo>
                  <a:lnTo>
                    <a:pt x="543" y="76"/>
                  </a:lnTo>
                  <a:lnTo>
                    <a:pt x="581" y="90"/>
                  </a:lnTo>
                  <a:lnTo>
                    <a:pt x="619" y="105"/>
                  </a:lnTo>
                  <a:lnTo>
                    <a:pt x="656" y="120"/>
                  </a:lnTo>
                  <a:lnTo>
                    <a:pt x="693" y="135"/>
                  </a:lnTo>
                  <a:lnTo>
                    <a:pt x="727" y="149"/>
                  </a:lnTo>
                  <a:lnTo>
                    <a:pt x="762" y="164"/>
                  </a:lnTo>
                  <a:lnTo>
                    <a:pt x="794" y="178"/>
                  </a:lnTo>
                  <a:lnTo>
                    <a:pt x="824" y="192"/>
                  </a:lnTo>
                  <a:lnTo>
                    <a:pt x="828" y="1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5" name="Freeform 46"/>
            <p:cNvSpPr>
              <a:spLocks/>
            </p:cNvSpPr>
            <p:nvPr/>
          </p:nvSpPr>
          <p:spPr bwMode="auto">
            <a:xfrm flipH="1">
              <a:off x="-420" y="1796"/>
              <a:ext cx="218" cy="137"/>
            </a:xfrm>
            <a:custGeom>
              <a:avLst/>
              <a:gdLst>
                <a:gd name="T0" fmla="*/ 0 w 1147"/>
                <a:gd name="T1" fmla="*/ 0 h 723"/>
                <a:gd name="T2" fmla="*/ 0 w 1147"/>
                <a:gd name="T3" fmla="*/ 0 h 723"/>
                <a:gd name="T4" fmla="*/ 0 w 1147"/>
                <a:gd name="T5" fmla="*/ 0 h 723"/>
                <a:gd name="T6" fmla="*/ 0 w 1147"/>
                <a:gd name="T7" fmla="*/ 0 h 723"/>
                <a:gd name="T8" fmla="*/ 0 w 1147"/>
                <a:gd name="T9" fmla="*/ 0 h 723"/>
                <a:gd name="T10" fmla="*/ 0 w 1147"/>
                <a:gd name="T11" fmla="*/ 0 h 723"/>
                <a:gd name="T12" fmla="*/ 0 w 1147"/>
                <a:gd name="T13" fmla="*/ 0 h 723"/>
                <a:gd name="T14" fmla="*/ 0 w 1147"/>
                <a:gd name="T15" fmla="*/ 0 h 723"/>
                <a:gd name="T16" fmla="*/ 0 w 1147"/>
                <a:gd name="T17" fmla="*/ 0 h 723"/>
                <a:gd name="T18" fmla="*/ 0 w 1147"/>
                <a:gd name="T19" fmla="*/ 0 h 723"/>
                <a:gd name="T20" fmla="*/ 0 w 1147"/>
                <a:gd name="T21" fmla="*/ 0 h 723"/>
                <a:gd name="T22" fmla="*/ 0 w 1147"/>
                <a:gd name="T23" fmla="*/ 0 h 723"/>
                <a:gd name="T24" fmla="*/ 0 w 1147"/>
                <a:gd name="T25" fmla="*/ 0 h 723"/>
                <a:gd name="T26" fmla="*/ 0 w 1147"/>
                <a:gd name="T27" fmla="*/ 0 h 723"/>
                <a:gd name="T28" fmla="*/ 0 w 1147"/>
                <a:gd name="T29" fmla="*/ 0 h 723"/>
                <a:gd name="T30" fmla="*/ 0 w 1147"/>
                <a:gd name="T31" fmla="*/ 0 h 723"/>
                <a:gd name="T32" fmla="*/ 0 w 1147"/>
                <a:gd name="T33" fmla="*/ 0 h 723"/>
                <a:gd name="T34" fmla="*/ 0 w 1147"/>
                <a:gd name="T35" fmla="*/ 0 h 723"/>
                <a:gd name="T36" fmla="*/ 0 w 1147"/>
                <a:gd name="T37" fmla="*/ 0 h 723"/>
                <a:gd name="T38" fmla="*/ 0 w 1147"/>
                <a:gd name="T39" fmla="*/ 0 h 723"/>
                <a:gd name="T40" fmla="*/ 0 w 1147"/>
                <a:gd name="T41" fmla="*/ 0 h 723"/>
                <a:gd name="T42" fmla="*/ 0 w 1147"/>
                <a:gd name="T43" fmla="*/ 0 h 723"/>
                <a:gd name="T44" fmla="*/ 0 w 1147"/>
                <a:gd name="T45" fmla="*/ 0 h 723"/>
                <a:gd name="T46" fmla="*/ 0 w 1147"/>
                <a:gd name="T47" fmla="*/ 0 h 723"/>
                <a:gd name="T48" fmla="*/ 0 w 1147"/>
                <a:gd name="T49" fmla="*/ 0 h 723"/>
                <a:gd name="T50" fmla="*/ 0 w 1147"/>
                <a:gd name="T51" fmla="*/ 0 h 723"/>
                <a:gd name="T52" fmla="*/ 0 w 1147"/>
                <a:gd name="T53" fmla="*/ 0 h 723"/>
                <a:gd name="T54" fmla="*/ 0 w 1147"/>
                <a:gd name="T55" fmla="*/ 0 h 723"/>
                <a:gd name="T56" fmla="*/ 0 w 1147"/>
                <a:gd name="T57" fmla="*/ 0 h 723"/>
                <a:gd name="T58" fmla="*/ 0 w 1147"/>
                <a:gd name="T59" fmla="*/ 0 h 723"/>
                <a:gd name="T60" fmla="*/ 0 w 1147"/>
                <a:gd name="T61" fmla="*/ 0 h 723"/>
                <a:gd name="T62" fmla="*/ 0 w 1147"/>
                <a:gd name="T63" fmla="*/ 0 h 723"/>
                <a:gd name="T64" fmla="*/ 0 w 1147"/>
                <a:gd name="T65" fmla="*/ 0 h 723"/>
                <a:gd name="T66" fmla="*/ 0 w 1147"/>
                <a:gd name="T67" fmla="*/ 0 h 723"/>
                <a:gd name="T68" fmla="*/ 0 w 1147"/>
                <a:gd name="T69" fmla="*/ 0 h 723"/>
                <a:gd name="T70" fmla="*/ 0 w 1147"/>
                <a:gd name="T71" fmla="*/ 0 h 723"/>
                <a:gd name="T72" fmla="*/ 0 w 1147"/>
                <a:gd name="T73" fmla="*/ 0 h 723"/>
                <a:gd name="T74" fmla="*/ 0 w 1147"/>
                <a:gd name="T75" fmla="*/ 0 h 723"/>
                <a:gd name="T76" fmla="*/ 0 w 1147"/>
                <a:gd name="T77" fmla="*/ 0 h 723"/>
                <a:gd name="T78" fmla="*/ 0 w 1147"/>
                <a:gd name="T79" fmla="*/ 0 h 723"/>
                <a:gd name="T80" fmla="*/ 0 w 1147"/>
                <a:gd name="T81" fmla="*/ 0 h 7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47"/>
                <a:gd name="T124" fmla="*/ 0 h 723"/>
                <a:gd name="T125" fmla="*/ 1147 w 1147"/>
                <a:gd name="T126" fmla="*/ 723 h 7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47" h="723">
                  <a:moveTo>
                    <a:pt x="1146" y="718"/>
                  </a:moveTo>
                  <a:lnTo>
                    <a:pt x="1145" y="717"/>
                  </a:lnTo>
                  <a:lnTo>
                    <a:pt x="1145" y="715"/>
                  </a:lnTo>
                  <a:lnTo>
                    <a:pt x="1143" y="714"/>
                  </a:lnTo>
                  <a:lnTo>
                    <a:pt x="1142" y="713"/>
                  </a:lnTo>
                  <a:lnTo>
                    <a:pt x="1112" y="686"/>
                  </a:lnTo>
                  <a:lnTo>
                    <a:pt x="1082" y="660"/>
                  </a:lnTo>
                  <a:lnTo>
                    <a:pt x="1051" y="633"/>
                  </a:lnTo>
                  <a:lnTo>
                    <a:pt x="1020" y="608"/>
                  </a:lnTo>
                  <a:lnTo>
                    <a:pt x="988" y="581"/>
                  </a:lnTo>
                  <a:lnTo>
                    <a:pt x="955" y="556"/>
                  </a:lnTo>
                  <a:lnTo>
                    <a:pt x="921" y="531"/>
                  </a:lnTo>
                  <a:lnTo>
                    <a:pt x="887" y="505"/>
                  </a:lnTo>
                  <a:lnTo>
                    <a:pt x="852" y="481"/>
                  </a:lnTo>
                  <a:lnTo>
                    <a:pt x="818" y="456"/>
                  </a:lnTo>
                  <a:lnTo>
                    <a:pt x="782" y="432"/>
                  </a:lnTo>
                  <a:lnTo>
                    <a:pt x="746" y="407"/>
                  </a:lnTo>
                  <a:lnTo>
                    <a:pt x="711" y="384"/>
                  </a:lnTo>
                  <a:lnTo>
                    <a:pt x="674" y="360"/>
                  </a:lnTo>
                  <a:lnTo>
                    <a:pt x="637" y="337"/>
                  </a:lnTo>
                  <a:lnTo>
                    <a:pt x="600" y="314"/>
                  </a:lnTo>
                  <a:lnTo>
                    <a:pt x="563" y="292"/>
                  </a:lnTo>
                  <a:lnTo>
                    <a:pt x="525" y="270"/>
                  </a:lnTo>
                  <a:lnTo>
                    <a:pt x="488" y="248"/>
                  </a:lnTo>
                  <a:lnTo>
                    <a:pt x="450" y="227"/>
                  </a:lnTo>
                  <a:lnTo>
                    <a:pt x="412" y="206"/>
                  </a:lnTo>
                  <a:lnTo>
                    <a:pt x="375" y="185"/>
                  </a:lnTo>
                  <a:lnTo>
                    <a:pt x="338" y="164"/>
                  </a:lnTo>
                  <a:lnTo>
                    <a:pt x="300" y="145"/>
                  </a:lnTo>
                  <a:lnTo>
                    <a:pt x="262" y="125"/>
                  </a:lnTo>
                  <a:lnTo>
                    <a:pt x="225" y="106"/>
                  </a:lnTo>
                  <a:lnTo>
                    <a:pt x="187" y="87"/>
                  </a:lnTo>
                  <a:lnTo>
                    <a:pt x="150" y="69"/>
                  </a:lnTo>
                  <a:lnTo>
                    <a:pt x="113" y="50"/>
                  </a:lnTo>
                  <a:lnTo>
                    <a:pt x="76" y="33"/>
                  </a:lnTo>
                  <a:lnTo>
                    <a:pt x="39" y="16"/>
                  </a:lnTo>
                  <a:lnTo>
                    <a:pt x="4" y="0"/>
                  </a:lnTo>
                  <a:lnTo>
                    <a:pt x="0" y="11"/>
                  </a:lnTo>
                  <a:lnTo>
                    <a:pt x="34" y="26"/>
                  </a:lnTo>
                  <a:lnTo>
                    <a:pt x="67" y="41"/>
                  </a:lnTo>
                  <a:lnTo>
                    <a:pt x="100" y="57"/>
                  </a:lnTo>
                  <a:lnTo>
                    <a:pt x="134" y="73"/>
                  </a:lnTo>
                  <a:lnTo>
                    <a:pt x="167" y="88"/>
                  </a:lnTo>
                  <a:lnTo>
                    <a:pt x="200" y="106"/>
                  </a:lnTo>
                  <a:lnTo>
                    <a:pt x="234" y="122"/>
                  </a:lnTo>
                  <a:lnTo>
                    <a:pt x="266" y="139"/>
                  </a:lnTo>
                  <a:lnTo>
                    <a:pt x="300" y="155"/>
                  </a:lnTo>
                  <a:lnTo>
                    <a:pt x="332" y="172"/>
                  </a:lnTo>
                  <a:lnTo>
                    <a:pt x="364" y="191"/>
                  </a:lnTo>
                  <a:lnTo>
                    <a:pt x="397" y="208"/>
                  </a:lnTo>
                  <a:lnTo>
                    <a:pt x="430" y="227"/>
                  </a:lnTo>
                  <a:lnTo>
                    <a:pt x="462" y="245"/>
                  </a:lnTo>
                  <a:lnTo>
                    <a:pt x="494" y="263"/>
                  </a:lnTo>
                  <a:lnTo>
                    <a:pt x="525" y="282"/>
                  </a:lnTo>
                  <a:lnTo>
                    <a:pt x="557" y="301"/>
                  </a:lnTo>
                  <a:lnTo>
                    <a:pt x="588" y="321"/>
                  </a:lnTo>
                  <a:lnTo>
                    <a:pt x="621" y="341"/>
                  </a:lnTo>
                  <a:lnTo>
                    <a:pt x="652" y="360"/>
                  </a:lnTo>
                  <a:lnTo>
                    <a:pt x="683" y="381"/>
                  </a:lnTo>
                  <a:lnTo>
                    <a:pt x="714" y="400"/>
                  </a:lnTo>
                  <a:lnTo>
                    <a:pt x="744" y="421"/>
                  </a:lnTo>
                  <a:lnTo>
                    <a:pt x="775" y="442"/>
                  </a:lnTo>
                  <a:lnTo>
                    <a:pt x="805" y="464"/>
                  </a:lnTo>
                  <a:lnTo>
                    <a:pt x="835" y="485"/>
                  </a:lnTo>
                  <a:lnTo>
                    <a:pt x="865" y="506"/>
                  </a:lnTo>
                  <a:lnTo>
                    <a:pt x="895" y="528"/>
                  </a:lnTo>
                  <a:lnTo>
                    <a:pt x="925" y="550"/>
                  </a:lnTo>
                  <a:lnTo>
                    <a:pt x="953" y="572"/>
                  </a:lnTo>
                  <a:lnTo>
                    <a:pt x="982" y="595"/>
                  </a:lnTo>
                  <a:lnTo>
                    <a:pt x="1011" y="618"/>
                  </a:lnTo>
                  <a:lnTo>
                    <a:pt x="1026" y="630"/>
                  </a:lnTo>
                  <a:lnTo>
                    <a:pt x="1042" y="642"/>
                  </a:lnTo>
                  <a:lnTo>
                    <a:pt x="1059" y="655"/>
                  </a:lnTo>
                  <a:lnTo>
                    <a:pt x="1077" y="669"/>
                  </a:lnTo>
                  <a:lnTo>
                    <a:pt x="1094" y="681"/>
                  </a:lnTo>
                  <a:lnTo>
                    <a:pt x="1110" y="695"/>
                  </a:lnTo>
                  <a:lnTo>
                    <a:pt x="1124" y="709"/>
                  </a:lnTo>
                  <a:lnTo>
                    <a:pt x="1136" y="723"/>
                  </a:lnTo>
                  <a:lnTo>
                    <a:pt x="1134" y="718"/>
                  </a:lnTo>
                  <a:lnTo>
                    <a:pt x="1146" y="718"/>
                  </a:lnTo>
                  <a:lnTo>
                    <a:pt x="1147" y="716"/>
                  </a:lnTo>
                  <a:lnTo>
                    <a:pt x="1143" y="714"/>
                  </a:lnTo>
                  <a:lnTo>
                    <a:pt x="1146" y="7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" name="Freeform 47"/>
            <p:cNvSpPr>
              <a:spLocks/>
            </p:cNvSpPr>
            <p:nvPr/>
          </p:nvSpPr>
          <p:spPr bwMode="auto">
            <a:xfrm flipH="1">
              <a:off x="-420" y="1932"/>
              <a:ext cx="3" cy="24"/>
            </a:xfrm>
            <a:custGeom>
              <a:avLst/>
              <a:gdLst>
                <a:gd name="T0" fmla="*/ 0 w 15"/>
                <a:gd name="T1" fmla="*/ 0 h 124"/>
                <a:gd name="T2" fmla="*/ 0 w 15"/>
                <a:gd name="T3" fmla="*/ 0 h 124"/>
                <a:gd name="T4" fmla="*/ 0 w 15"/>
                <a:gd name="T5" fmla="*/ 0 h 124"/>
                <a:gd name="T6" fmla="*/ 0 w 15"/>
                <a:gd name="T7" fmla="*/ 0 h 124"/>
                <a:gd name="T8" fmla="*/ 0 w 15"/>
                <a:gd name="T9" fmla="*/ 0 h 124"/>
                <a:gd name="T10" fmla="*/ 0 w 15"/>
                <a:gd name="T11" fmla="*/ 0 h 124"/>
                <a:gd name="T12" fmla="*/ 0 w 15"/>
                <a:gd name="T13" fmla="*/ 0 h 124"/>
                <a:gd name="T14" fmla="*/ 0 w 15"/>
                <a:gd name="T15" fmla="*/ 0 h 124"/>
                <a:gd name="T16" fmla="*/ 0 w 15"/>
                <a:gd name="T17" fmla="*/ 0 h 124"/>
                <a:gd name="T18" fmla="*/ 0 w 15"/>
                <a:gd name="T19" fmla="*/ 0 h 124"/>
                <a:gd name="T20" fmla="*/ 0 w 15"/>
                <a:gd name="T21" fmla="*/ 0 h 1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"/>
                <a:gd name="T34" fmla="*/ 0 h 124"/>
                <a:gd name="T35" fmla="*/ 15 w 15"/>
                <a:gd name="T36" fmla="*/ 124 h 1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" h="124">
                  <a:moveTo>
                    <a:pt x="15" y="124"/>
                  </a:moveTo>
                  <a:lnTo>
                    <a:pt x="14" y="92"/>
                  </a:lnTo>
                  <a:lnTo>
                    <a:pt x="14" y="61"/>
                  </a:lnTo>
                  <a:lnTo>
                    <a:pt x="15" y="30"/>
                  </a:lnTo>
                  <a:lnTo>
                    <a:pt x="15" y="0"/>
                  </a:lnTo>
                  <a:lnTo>
                    <a:pt x="3" y="0"/>
                  </a:lnTo>
                  <a:lnTo>
                    <a:pt x="0" y="26"/>
                  </a:lnTo>
                  <a:lnTo>
                    <a:pt x="0" y="60"/>
                  </a:lnTo>
                  <a:lnTo>
                    <a:pt x="1" y="96"/>
                  </a:lnTo>
                  <a:lnTo>
                    <a:pt x="3" y="124"/>
                  </a:lnTo>
                  <a:lnTo>
                    <a:pt x="15" y="1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" name="Freeform 48"/>
            <p:cNvSpPr>
              <a:spLocks/>
            </p:cNvSpPr>
            <p:nvPr/>
          </p:nvSpPr>
          <p:spPr bwMode="auto">
            <a:xfrm flipH="1">
              <a:off x="-420" y="1956"/>
              <a:ext cx="18" cy="77"/>
            </a:xfrm>
            <a:custGeom>
              <a:avLst/>
              <a:gdLst>
                <a:gd name="T0" fmla="*/ 0 w 95"/>
                <a:gd name="T1" fmla="*/ 0 h 405"/>
                <a:gd name="T2" fmla="*/ 0 w 95"/>
                <a:gd name="T3" fmla="*/ 0 h 405"/>
                <a:gd name="T4" fmla="*/ 0 w 95"/>
                <a:gd name="T5" fmla="*/ 0 h 405"/>
                <a:gd name="T6" fmla="*/ 0 w 95"/>
                <a:gd name="T7" fmla="*/ 0 h 405"/>
                <a:gd name="T8" fmla="*/ 0 w 95"/>
                <a:gd name="T9" fmla="*/ 0 h 405"/>
                <a:gd name="T10" fmla="*/ 0 w 95"/>
                <a:gd name="T11" fmla="*/ 0 h 405"/>
                <a:gd name="T12" fmla="*/ 0 w 95"/>
                <a:gd name="T13" fmla="*/ 0 h 405"/>
                <a:gd name="T14" fmla="*/ 0 w 95"/>
                <a:gd name="T15" fmla="*/ 0 h 405"/>
                <a:gd name="T16" fmla="*/ 0 w 95"/>
                <a:gd name="T17" fmla="*/ 0 h 405"/>
                <a:gd name="T18" fmla="*/ 0 w 95"/>
                <a:gd name="T19" fmla="*/ 0 h 405"/>
                <a:gd name="T20" fmla="*/ 0 w 95"/>
                <a:gd name="T21" fmla="*/ 0 h 405"/>
                <a:gd name="T22" fmla="*/ 0 w 95"/>
                <a:gd name="T23" fmla="*/ 0 h 405"/>
                <a:gd name="T24" fmla="*/ 0 w 95"/>
                <a:gd name="T25" fmla="*/ 0 h 405"/>
                <a:gd name="T26" fmla="*/ 0 w 95"/>
                <a:gd name="T27" fmla="*/ 0 h 405"/>
                <a:gd name="T28" fmla="*/ 0 w 95"/>
                <a:gd name="T29" fmla="*/ 0 h 405"/>
                <a:gd name="T30" fmla="*/ 0 w 95"/>
                <a:gd name="T31" fmla="*/ 0 h 405"/>
                <a:gd name="T32" fmla="*/ 0 w 95"/>
                <a:gd name="T33" fmla="*/ 0 h 405"/>
                <a:gd name="T34" fmla="*/ 0 w 95"/>
                <a:gd name="T35" fmla="*/ 0 h 405"/>
                <a:gd name="T36" fmla="*/ 0 w 95"/>
                <a:gd name="T37" fmla="*/ 0 h 405"/>
                <a:gd name="T38" fmla="*/ 0 w 95"/>
                <a:gd name="T39" fmla="*/ 0 h 405"/>
                <a:gd name="T40" fmla="*/ 0 w 95"/>
                <a:gd name="T41" fmla="*/ 0 h 405"/>
                <a:gd name="T42" fmla="*/ 0 w 95"/>
                <a:gd name="T43" fmla="*/ 0 h 405"/>
                <a:gd name="T44" fmla="*/ 0 w 95"/>
                <a:gd name="T45" fmla="*/ 0 h 405"/>
                <a:gd name="T46" fmla="*/ 0 w 95"/>
                <a:gd name="T47" fmla="*/ 0 h 40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5"/>
                <a:gd name="T73" fmla="*/ 0 h 405"/>
                <a:gd name="T74" fmla="*/ 95 w 95"/>
                <a:gd name="T75" fmla="*/ 405 h 40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5" h="405">
                  <a:moveTo>
                    <a:pt x="6" y="405"/>
                  </a:moveTo>
                  <a:lnTo>
                    <a:pt x="12" y="400"/>
                  </a:lnTo>
                  <a:lnTo>
                    <a:pt x="23" y="354"/>
                  </a:lnTo>
                  <a:lnTo>
                    <a:pt x="37" y="305"/>
                  </a:lnTo>
                  <a:lnTo>
                    <a:pt x="50" y="253"/>
                  </a:lnTo>
                  <a:lnTo>
                    <a:pt x="62" y="200"/>
                  </a:lnTo>
                  <a:lnTo>
                    <a:pt x="74" y="147"/>
                  </a:lnTo>
                  <a:lnTo>
                    <a:pt x="84" y="94"/>
                  </a:lnTo>
                  <a:lnTo>
                    <a:pt x="91" y="46"/>
                  </a:lnTo>
                  <a:lnTo>
                    <a:pt x="95" y="0"/>
                  </a:lnTo>
                  <a:lnTo>
                    <a:pt x="83" y="0"/>
                  </a:lnTo>
                  <a:lnTo>
                    <a:pt x="80" y="45"/>
                  </a:lnTo>
                  <a:lnTo>
                    <a:pt x="73" y="93"/>
                  </a:lnTo>
                  <a:lnTo>
                    <a:pt x="62" y="145"/>
                  </a:lnTo>
                  <a:lnTo>
                    <a:pt x="51" y="199"/>
                  </a:lnTo>
                  <a:lnTo>
                    <a:pt x="38" y="252"/>
                  </a:lnTo>
                  <a:lnTo>
                    <a:pt x="24" y="304"/>
                  </a:lnTo>
                  <a:lnTo>
                    <a:pt x="12" y="353"/>
                  </a:lnTo>
                  <a:lnTo>
                    <a:pt x="0" y="399"/>
                  </a:lnTo>
                  <a:lnTo>
                    <a:pt x="6" y="395"/>
                  </a:lnTo>
                  <a:lnTo>
                    <a:pt x="6" y="405"/>
                  </a:lnTo>
                  <a:lnTo>
                    <a:pt x="11" y="405"/>
                  </a:lnTo>
                  <a:lnTo>
                    <a:pt x="12" y="400"/>
                  </a:lnTo>
                  <a:lnTo>
                    <a:pt x="6" y="4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" name="Freeform 49"/>
            <p:cNvSpPr>
              <a:spLocks/>
            </p:cNvSpPr>
            <p:nvPr/>
          </p:nvSpPr>
          <p:spPr bwMode="auto">
            <a:xfrm flipH="1">
              <a:off x="-403" y="2031"/>
              <a:ext cx="288" cy="18"/>
            </a:xfrm>
            <a:custGeom>
              <a:avLst/>
              <a:gdLst>
                <a:gd name="T0" fmla="*/ 0 w 1516"/>
                <a:gd name="T1" fmla="*/ 0 h 95"/>
                <a:gd name="T2" fmla="*/ 0 w 1516"/>
                <a:gd name="T3" fmla="*/ 0 h 95"/>
                <a:gd name="T4" fmla="*/ 0 w 1516"/>
                <a:gd name="T5" fmla="*/ 0 h 95"/>
                <a:gd name="T6" fmla="*/ 0 w 1516"/>
                <a:gd name="T7" fmla="*/ 0 h 95"/>
                <a:gd name="T8" fmla="*/ 0 w 1516"/>
                <a:gd name="T9" fmla="*/ 0 h 95"/>
                <a:gd name="T10" fmla="*/ 0 w 1516"/>
                <a:gd name="T11" fmla="*/ 0 h 95"/>
                <a:gd name="T12" fmla="*/ 0 w 1516"/>
                <a:gd name="T13" fmla="*/ 0 h 95"/>
                <a:gd name="T14" fmla="*/ 0 w 1516"/>
                <a:gd name="T15" fmla="*/ 0 h 95"/>
                <a:gd name="T16" fmla="*/ 0 w 1516"/>
                <a:gd name="T17" fmla="*/ 0 h 95"/>
                <a:gd name="T18" fmla="*/ 0 w 1516"/>
                <a:gd name="T19" fmla="*/ 0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16"/>
                <a:gd name="T31" fmla="*/ 0 h 95"/>
                <a:gd name="T32" fmla="*/ 1516 w 1516"/>
                <a:gd name="T33" fmla="*/ 95 h 9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16" h="95">
                  <a:moveTo>
                    <a:pt x="1" y="88"/>
                  </a:moveTo>
                  <a:lnTo>
                    <a:pt x="7" y="94"/>
                  </a:lnTo>
                  <a:lnTo>
                    <a:pt x="1516" y="10"/>
                  </a:lnTo>
                  <a:lnTo>
                    <a:pt x="1516" y="0"/>
                  </a:lnTo>
                  <a:lnTo>
                    <a:pt x="7" y="83"/>
                  </a:lnTo>
                  <a:lnTo>
                    <a:pt x="12" y="88"/>
                  </a:lnTo>
                  <a:lnTo>
                    <a:pt x="1" y="88"/>
                  </a:lnTo>
                  <a:lnTo>
                    <a:pt x="0" y="95"/>
                  </a:lnTo>
                  <a:lnTo>
                    <a:pt x="7" y="94"/>
                  </a:lnTo>
                  <a:lnTo>
                    <a:pt x="1" y="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" name="Freeform 50"/>
            <p:cNvSpPr>
              <a:spLocks/>
            </p:cNvSpPr>
            <p:nvPr/>
          </p:nvSpPr>
          <p:spPr bwMode="auto">
            <a:xfrm flipH="1">
              <a:off x="-118" y="1929"/>
              <a:ext cx="22" cy="119"/>
            </a:xfrm>
            <a:custGeom>
              <a:avLst/>
              <a:gdLst>
                <a:gd name="T0" fmla="*/ 0 w 121"/>
                <a:gd name="T1" fmla="*/ 0 h 624"/>
                <a:gd name="T2" fmla="*/ 0 w 121"/>
                <a:gd name="T3" fmla="*/ 0 h 624"/>
                <a:gd name="T4" fmla="*/ 0 w 121"/>
                <a:gd name="T5" fmla="*/ 0 h 624"/>
                <a:gd name="T6" fmla="*/ 0 w 121"/>
                <a:gd name="T7" fmla="*/ 0 h 624"/>
                <a:gd name="T8" fmla="*/ 0 w 121"/>
                <a:gd name="T9" fmla="*/ 0 h 624"/>
                <a:gd name="T10" fmla="*/ 0 w 121"/>
                <a:gd name="T11" fmla="*/ 0 h 624"/>
                <a:gd name="T12" fmla="*/ 0 w 121"/>
                <a:gd name="T13" fmla="*/ 0 h 624"/>
                <a:gd name="T14" fmla="*/ 0 w 121"/>
                <a:gd name="T15" fmla="*/ 0 h 624"/>
                <a:gd name="T16" fmla="*/ 0 w 121"/>
                <a:gd name="T17" fmla="*/ 0 h 624"/>
                <a:gd name="T18" fmla="*/ 0 w 121"/>
                <a:gd name="T19" fmla="*/ 0 h 624"/>
                <a:gd name="T20" fmla="*/ 0 w 121"/>
                <a:gd name="T21" fmla="*/ 0 h 624"/>
                <a:gd name="T22" fmla="*/ 0 w 121"/>
                <a:gd name="T23" fmla="*/ 0 h 624"/>
                <a:gd name="T24" fmla="*/ 0 w 121"/>
                <a:gd name="T25" fmla="*/ 0 h 624"/>
                <a:gd name="T26" fmla="*/ 0 w 121"/>
                <a:gd name="T27" fmla="*/ 0 h 624"/>
                <a:gd name="T28" fmla="*/ 0 w 121"/>
                <a:gd name="T29" fmla="*/ 0 h 624"/>
                <a:gd name="T30" fmla="*/ 0 w 121"/>
                <a:gd name="T31" fmla="*/ 0 h 624"/>
                <a:gd name="T32" fmla="*/ 0 w 121"/>
                <a:gd name="T33" fmla="*/ 0 h 624"/>
                <a:gd name="T34" fmla="*/ 0 w 121"/>
                <a:gd name="T35" fmla="*/ 0 h 624"/>
                <a:gd name="T36" fmla="*/ 0 w 121"/>
                <a:gd name="T37" fmla="*/ 0 h 6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1"/>
                <a:gd name="T58" fmla="*/ 0 h 624"/>
                <a:gd name="T59" fmla="*/ 121 w 121"/>
                <a:gd name="T60" fmla="*/ 624 h 6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1" h="624">
                  <a:moveTo>
                    <a:pt x="0" y="6"/>
                  </a:moveTo>
                  <a:lnTo>
                    <a:pt x="34" y="74"/>
                  </a:lnTo>
                  <a:lnTo>
                    <a:pt x="60" y="149"/>
                  </a:lnTo>
                  <a:lnTo>
                    <a:pt x="80" y="226"/>
                  </a:lnTo>
                  <a:lnTo>
                    <a:pt x="95" y="306"/>
                  </a:lnTo>
                  <a:lnTo>
                    <a:pt x="105" y="388"/>
                  </a:lnTo>
                  <a:lnTo>
                    <a:pt x="110" y="470"/>
                  </a:lnTo>
                  <a:lnTo>
                    <a:pt x="110" y="548"/>
                  </a:lnTo>
                  <a:lnTo>
                    <a:pt x="105" y="624"/>
                  </a:lnTo>
                  <a:lnTo>
                    <a:pt x="116" y="624"/>
                  </a:lnTo>
                  <a:lnTo>
                    <a:pt x="121" y="547"/>
                  </a:lnTo>
                  <a:lnTo>
                    <a:pt x="120" y="468"/>
                  </a:lnTo>
                  <a:lnTo>
                    <a:pt x="115" y="386"/>
                  </a:lnTo>
                  <a:lnTo>
                    <a:pt x="106" y="304"/>
                  </a:lnTo>
                  <a:lnTo>
                    <a:pt x="91" y="224"/>
                  </a:lnTo>
                  <a:lnTo>
                    <a:pt x="70" y="144"/>
                  </a:lnTo>
                  <a:lnTo>
                    <a:pt x="44" y="69"/>
                  </a:lnTo>
                  <a:lnTo>
                    <a:pt x="1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" name="Freeform 51"/>
            <p:cNvSpPr>
              <a:spLocks/>
            </p:cNvSpPr>
            <p:nvPr/>
          </p:nvSpPr>
          <p:spPr bwMode="auto">
            <a:xfrm flipH="1">
              <a:off x="-98" y="1855"/>
              <a:ext cx="53" cy="75"/>
            </a:xfrm>
            <a:custGeom>
              <a:avLst/>
              <a:gdLst>
                <a:gd name="T0" fmla="*/ 0 w 274"/>
                <a:gd name="T1" fmla="*/ 0 h 393"/>
                <a:gd name="T2" fmla="*/ 0 w 274"/>
                <a:gd name="T3" fmla="*/ 0 h 393"/>
                <a:gd name="T4" fmla="*/ 0 w 274"/>
                <a:gd name="T5" fmla="*/ 0 h 393"/>
                <a:gd name="T6" fmla="*/ 0 w 274"/>
                <a:gd name="T7" fmla="*/ 0 h 393"/>
                <a:gd name="T8" fmla="*/ 0 w 274"/>
                <a:gd name="T9" fmla="*/ 0 h 393"/>
                <a:gd name="T10" fmla="*/ 0 w 274"/>
                <a:gd name="T11" fmla="*/ 0 h 393"/>
                <a:gd name="T12" fmla="*/ 0 w 274"/>
                <a:gd name="T13" fmla="*/ 0 h 393"/>
                <a:gd name="T14" fmla="*/ 0 w 274"/>
                <a:gd name="T15" fmla="*/ 0 h 393"/>
                <a:gd name="T16" fmla="*/ 0 w 274"/>
                <a:gd name="T17" fmla="*/ 0 h 393"/>
                <a:gd name="T18" fmla="*/ 0 w 274"/>
                <a:gd name="T19" fmla="*/ 0 h 393"/>
                <a:gd name="T20" fmla="*/ 0 w 274"/>
                <a:gd name="T21" fmla="*/ 0 h 393"/>
                <a:gd name="T22" fmla="*/ 0 w 274"/>
                <a:gd name="T23" fmla="*/ 0 h 393"/>
                <a:gd name="T24" fmla="*/ 0 w 274"/>
                <a:gd name="T25" fmla="*/ 0 h 393"/>
                <a:gd name="T26" fmla="*/ 0 w 274"/>
                <a:gd name="T27" fmla="*/ 0 h 393"/>
                <a:gd name="T28" fmla="*/ 0 w 274"/>
                <a:gd name="T29" fmla="*/ 0 h 393"/>
                <a:gd name="T30" fmla="*/ 0 w 274"/>
                <a:gd name="T31" fmla="*/ 0 h 393"/>
                <a:gd name="T32" fmla="*/ 0 w 274"/>
                <a:gd name="T33" fmla="*/ 0 h 393"/>
                <a:gd name="T34" fmla="*/ 0 w 274"/>
                <a:gd name="T35" fmla="*/ 0 h 393"/>
                <a:gd name="T36" fmla="*/ 0 w 274"/>
                <a:gd name="T37" fmla="*/ 0 h 393"/>
                <a:gd name="T38" fmla="*/ 0 w 274"/>
                <a:gd name="T39" fmla="*/ 0 h 393"/>
                <a:gd name="T40" fmla="*/ 0 w 274"/>
                <a:gd name="T41" fmla="*/ 0 h 393"/>
                <a:gd name="T42" fmla="*/ 0 w 274"/>
                <a:gd name="T43" fmla="*/ 0 h 393"/>
                <a:gd name="T44" fmla="*/ 0 w 274"/>
                <a:gd name="T45" fmla="*/ 0 h 393"/>
                <a:gd name="T46" fmla="*/ 0 w 274"/>
                <a:gd name="T47" fmla="*/ 0 h 393"/>
                <a:gd name="T48" fmla="*/ 0 w 274"/>
                <a:gd name="T49" fmla="*/ 0 h 393"/>
                <a:gd name="T50" fmla="*/ 0 w 274"/>
                <a:gd name="T51" fmla="*/ 0 h 393"/>
                <a:gd name="T52" fmla="*/ 0 w 274"/>
                <a:gd name="T53" fmla="*/ 0 h 393"/>
                <a:gd name="T54" fmla="*/ 0 w 274"/>
                <a:gd name="T55" fmla="*/ 0 h 393"/>
                <a:gd name="T56" fmla="*/ 0 w 274"/>
                <a:gd name="T57" fmla="*/ 0 h 393"/>
                <a:gd name="T58" fmla="*/ 0 w 274"/>
                <a:gd name="T59" fmla="*/ 0 h 393"/>
                <a:gd name="T60" fmla="*/ 0 w 274"/>
                <a:gd name="T61" fmla="*/ 0 h 393"/>
                <a:gd name="T62" fmla="*/ 0 w 274"/>
                <a:gd name="T63" fmla="*/ 0 h 39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4"/>
                <a:gd name="T97" fmla="*/ 0 h 393"/>
                <a:gd name="T98" fmla="*/ 274 w 274"/>
                <a:gd name="T99" fmla="*/ 393 h 39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4" h="393">
                  <a:moveTo>
                    <a:pt x="262" y="393"/>
                  </a:moveTo>
                  <a:lnTo>
                    <a:pt x="274" y="387"/>
                  </a:lnTo>
                  <a:lnTo>
                    <a:pt x="261" y="366"/>
                  </a:lnTo>
                  <a:lnTo>
                    <a:pt x="250" y="346"/>
                  </a:lnTo>
                  <a:lnTo>
                    <a:pt x="237" y="326"/>
                  </a:lnTo>
                  <a:lnTo>
                    <a:pt x="224" y="305"/>
                  </a:lnTo>
                  <a:lnTo>
                    <a:pt x="212" y="286"/>
                  </a:lnTo>
                  <a:lnTo>
                    <a:pt x="200" y="265"/>
                  </a:lnTo>
                  <a:lnTo>
                    <a:pt x="186" y="245"/>
                  </a:lnTo>
                  <a:lnTo>
                    <a:pt x="174" y="225"/>
                  </a:lnTo>
                  <a:lnTo>
                    <a:pt x="161" y="205"/>
                  </a:lnTo>
                  <a:lnTo>
                    <a:pt x="148" y="185"/>
                  </a:lnTo>
                  <a:lnTo>
                    <a:pt x="134" y="166"/>
                  </a:lnTo>
                  <a:lnTo>
                    <a:pt x="121" y="146"/>
                  </a:lnTo>
                  <a:lnTo>
                    <a:pt x="107" y="128"/>
                  </a:lnTo>
                  <a:lnTo>
                    <a:pt x="93" y="108"/>
                  </a:lnTo>
                  <a:lnTo>
                    <a:pt x="79" y="89"/>
                  </a:lnTo>
                  <a:lnTo>
                    <a:pt x="65" y="70"/>
                  </a:lnTo>
                  <a:lnTo>
                    <a:pt x="60" y="62"/>
                  </a:lnTo>
                  <a:lnTo>
                    <a:pt x="54" y="55"/>
                  </a:lnTo>
                  <a:lnTo>
                    <a:pt x="48" y="47"/>
                  </a:lnTo>
                  <a:lnTo>
                    <a:pt x="42" y="40"/>
                  </a:lnTo>
                  <a:lnTo>
                    <a:pt x="37" y="32"/>
                  </a:lnTo>
                  <a:lnTo>
                    <a:pt x="31" y="25"/>
                  </a:lnTo>
                  <a:lnTo>
                    <a:pt x="25" y="18"/>
                  </a:lnTo>
                  <a:lnTo>
                    <a:pt x="19" y="12"/>
                  </a:lnTo>
                  <a:lnTo>
                    <a:pt x="11" y="1"/>
                  </a:lnTo>
                  <a:lnTo>
                    <a:pt x="10" y="0"/>
                  </a:lnTo>
                  <a:lnTo>
                    <a:pt x="0" y="6"/>
                  </a:lnTo>
                  <a:lnTo>
                    <a:pt x="1" y="7"/>
                  </a:lnTo>
                  <a:lnTo>
                    <a:pt x="0" y="6"/>
                  </a:lnTo>
                  <a:lnTo>
                    <a:pt x="1" y="7"/>
                  </a:lnTo>
                  <a:lnTo>
                    <a:pt x="1" y="8"/>
                  </a:lnTo>
                  <a:lnTo>
                    <a:pt x="1" y="9"/>
                  </a:lnTo>
                  <a:lnTo>
                    <a:pt x="3" y="10"/>
                  </a:lnTo>
                  <a:lnTo>
                    <a:pt x="5" y="14"/>
                  </a:lnTo>
                  <a:lnTo>
                    <a:pt x="10" y="18"/>
                  </a:lnTo>
                  <a:lnTo>
                    <a:pt x="19" y="29"/>
                  </a:lnTo>
                  <a:lnTo>
                    <a:pt x="33" y="46"/>
                  </a:lnTo>
                  <a:lnTo>
                    <a:pt x="56" y="77"/>
                  </a:lnTo>
                  <a:lnTo>
                    <a:pt x="62" y="84"/>
                  </a:lnTo>
                  <a:lnTo>
                    <a:pt x="66" y="91"/>
                  </a:lnTo>
                  <a:lnTo>
                    <a:pt x="72" y="98"/>
                  </a:lnTo>
                  <a:lnTo>
                    <a:pt x="77" y="105"/>
                  </a:lnTo>
                  <a:lnTo>
                    <a:pt x="83" y="112"/>
                  </a:lnTo>
                  <a:lnTo>
                    <a:pt x="87" y="119"/>
                  </a:lnTo>
                  <a:lnTo>
                    <a:pt x="93" y="126"/>
                  </a:lnTo>
                  <a:lnTo>
                    <a:pt x="98" y="133"/>
                  </a:lnTo>
                  <a:lnTo>
                    <a:pt x="106" y="144"/>
                  </a:lnTo>
                  <a:lnTo>
                    <a:pt x="114" y="156"/>
                  </a:lnTo>
                  <a:lnTo>
                    <a:pt x="122" y="168"/>
                  </a:lnTo>
                  <a:lnTo>
                    <a:pt x="130" y="180"/>
                  </a:lnTo>
                  <a:lnTo>
                    <a:pt x="138" y="192"/>
                  </a:lnTo>
                  <a:lnTo>
                    <a:pt x="146" y="204"/>
                  </a:lnTo>
                  <a:lnTo>
                    <a:pt x="154" y="217"/>
                  </a:lnTo>
                  <a:lnTo>
                    <a:pt x="162" y="228"/>
                  </a:lnTo>
                  <a:lnTo>
                    <a:pt x="175" y="249"/>
                  </a:lnTo>
                  <a:lnTo>
                    <a:pt x="187" y="268"/>
                  </a:lnTo>
                  <a:lnTo>
                    <a:pt x="200" y="289"/>
                  </a:lnTo>
                  <a:lnTo>
                    <a:pt x="213" y="310"/>
                  </a:lnTo>
                  <a:lnTo>
                    <a:pt x="225" y="331"/>
                  </a:lnTo>
                  <a:lnTo>
                    <a:pt x="237" y="351"/>
                  </a:lnTo>
                  <a:lnTo>
                    <a:pt x="250" y="372"/>
                  </a:lnTo>
                  <a:lnTo>
                    <a:pt x="262" y="3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" name="Freeform 52"/>
            <p:cNvSpPr>
              <a:spLocks/>
            </p:cNvSpPr>
            <p:nvPr/>
          </p:nvSpPr>
          <p:spPr bwMode="auto">
            <a:xfrm flipH="1">
              <a:off x="-106" y="1785"/>
              <a:ext cx="66" cy="162"/>
            </a:xfrm>
            <a:custGeom>
              <a:avLst/>
              <a:gdLst>
                <a:gd name="T0" fmla="*/ 0 w 349"/>
                <a:gd name="T1" fmla="*/ 0 h 856"/>
                <a:gd name="T2" fmla="*/ 0 w 349"/>
                <a:gd name="T3" fmla="*/ 0 h 856"/>
                <a:gd name="T4" fmla="*/ 0 w 349"/>
                <a:gd name="T5" fmla="*/ 0 h 856"/>
                <a:gd name="T6" fmla="*/ 0 w 349"/>
                <a:gd name="T7" fmla="*/ 0 h 856"/>
                <a:gd name="T8" fmla="*/ 0 w 349"/>
                <a:gd name="T9" fmla="*/ 0 h 856"/>
                <a:gd name="T10" fmla="*/ 0 w 349"/>
                <a:gd name="T11" fmla="*/ 0 h 856"/>
                <a:gd name="T12" fmla="*/ 0 w 349"/>
                <a:gd name="T13" fmla="*/ 0 h 856"/>
                <a:gd name="T14" fmla="*/ 0 w 349"/>
                <a:gd name="T15" fmla="*/ 0 h 856"/>
                <a:gd name="T16" fmla="*/ 0 w 349"/>
                <a:gd name="T17" fmla="*/ 0 h 856"/>
                <a:gd name="T18" fmla="*/ 0 w 349"/>
                <a:gd name="T19" fmla="*/ 0 h 856"/>
                <a:gd name="T20" fmla="*/ 0 w 349"/>
                <a:gd name="T21" fmla="*/ 0 h 856"/>
                <a:gd name="T22" fmla="*/ 0 w 349"/>
                <a:gd name="T23" fmla="*/ 0 h 856"/>
                <a:gd name="T24" fmla="*/ 0 w 349"/>
                <a:gd name="T25" fmla="*/ 0 h 856"/>
                <a:gd name="T26" fmla="*/ 0 w 349"/>
                <a:gd name="T27" fmla="*/ 0 h 856"/>
                <a:gd name="T28" fmla="*/ 0 w 349"/>
                <a:gd name="T29" fmla="*/ 0 h 856"/>
                <a:gd name="T30" fmla="*/ 0 w 349"/>
                <a:gd name="T31" fmla="*/ 0 h 856"/>
                <a:gd name="T32" fmla="*/ 0 w 349"/>
                <a:gd name="T33" fmla="*/ 0 h 856"/>
                <a:gd name="T34" fmla="*/ 0 w 349"/>
                <a:gd name="T35" fmla="*/ 0 h 856"/>
                <a:gd name="T36" fmla="*/ 0 w 349"/>
                <a:gd name="T37" fmla="*/ 0 h 856"/>
                <a:gd name="T38" fmla="*/ 0 w 349"/>
                <a:gd name="T39" fmla="*/ 0 h 856"/>
                <a:gd name="T40" fmla="*/ 0 w 349"/>
                <a:gd name="T41" fmla="*/ 0 h 856"/>
                <a:gd name="T42" fmla="*/ 0 w 349"/>
                <a:gd name="T43" fmla="*/ 0 h 856"/>
                <a:gd name="T44" fmla="*/ 0 w 349"/>
                <a:gd name="T45" fmla="*/ 0 h 856"/>
                <a:gd name="T46" fmla="*/ 0 w 349"/>
                <a:gd name="T47" fmla="*/ 0 h 856"/>
                <a:gd name="T48" fmla="*/ 0 w 349"/>
                <a:gd name="T49" fmla="*/ 0 h 856"/>
                <a:gd name="T50" fmla="*/ 0 w 349"/>
                <a:gd name="T51" fmla="*/ 0 h 856"/>
                <a:gd name="T52" fmla="*/ 0 w 349"/>
                <a:gd name="T53" fmla="*/ 0 h 856"/>
                <a:gd name="T54" fmla="*/ 0 w 349"/>
                <a:gd name="T55" fmla="*/ 0 h 856"/>
                <a:gd name="T56" fmla="*/ 0 w 349"/>
                <a:gd name="T57" fmla="*/ 0 h 856"/>
                <a:gd name="T58" fmla="*/ 0 w 349"/>
                <a:gd name="T59" fmla="*/ 0 h 856"/>
                <a:gd name="T60" fmla="*/ 0 w 349"/>
                <a:gd name="T61" fmla="*/ 0 h 856"/>
                <a:gd name="T62" fmla="*/ 0 w 349"/>
                <a:gd name="T63" fmla="*/ 0 h 856"/>
                <a:gd name="T64" fmla="*/ 0 w 349"/>
                <a:gd name="T65" fmla="*/ 0 h 856"/>
                <a:gd name="T66" fmla="*/ 0 w 349"/>
                <a:gd name="T67" fmla="*/ 0 h 856"/>
                <a:gd name="T68" fmla="*/ 0 w 349"/>
                <a:gd name="T69" fmla="*/ 0 h 856"/>
                <a:gd name="T70" fmla="*/ 0 w 349"/>
                <a:gd name="T71" fmla="*/ 0 h 856"/>
                <a:gd name="T72" fmla="*/ 0 w 349"/>
                <a:gd name="T73" fmla="*/ 0 h 856"/>
                <a:gd name="T74" fmla="*/ 0 w 349"/>
                <a:gd name="T75" fmla="*/ 0 h 856"/>
                <a:gd name="T76" fmla="*/ 0 w 349"/>
                <a:gd name="T77" fmla="*/ 0 h 856"/>
                <a:gd name="T78" fmla="*/ 0 w 349"/>
                <a:gd name="T79" fmla="*/ 0 h 856"/>
                <a:gd name="T80" fmla="*/ 0 w 349"/>
                <a:gd name="T81" fmla="*/ 0 h 856"/>
                <a:gd name="T82" fmla="*/ 0 w 349"/>
                <a:gd name="T83" fmla="*/ 0 h 8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9"/>
                <a:gd name="T127" fmla="*/ 0 h 856"/>
                <a:gd name="T128" fmla="*/ 349 w 349"/>
                <a:gd name="T129" fmla="*/ 856 h 85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9" h="856">
                  <a:moveTo>
                    <a:pt x="349" y="856"/>
                  </a:moveTo>
                  <a:lnTo>
                    <a:pt x="99" y="0"/>
                  </a:lnTo>
                  <a:lnTo>
                    <a:pt x="72" y="1"/>
                  </a:lnTo>
                  <a:lnTo>
                    <a:pt x="51" y="14"/>
                  </a:lnTo>
                  <a:lnTo>
                    <a:pt x="33" y="37"/>
                  </a:lnTo>
                  <a:lnTo>
                    <a:pt x="21" y="66"/>
                  </a:lnTo>
                  <a:lnTo>
                    <a:pt x="11" y="97"/>
                  </a:lnTo>
                  <a:lnTo>
                    <a:pt x="5" y="129"/>
                  </a:lnTo>
                  <a:lnTo>
                    <a:pt x="1" y="158"/>
                  </a:lnTo>
                  <a:lnTo>
                    <a:pt x="0" y="181"/>
                  </a:lnTo>
                  <a:lnTo>
                    <a:pt x="1" y="195"/>
                  </a:lnTo>
                  <a:lnTo>
                    <a:pt x="6" y="210"/>
                  </a:lnTo>
                  <a:lnTo>
                    <a:pt x="9" y="225"/>
                  </a:lnTo>
                  <a:lnTo>
                    <a:pt x="14" y="239"/>
                  </a:lnTo>
                  <a:lnTo>
                    <a:pt x="18" y="262"/>
                  </a:lnTo>
                  <a:lnTo>
                    <a:pt x="23" y="284"/>
                  </a:lnTo>
                  <a:lnTo>
                    <a:pt x="29" y="307"/>
                  </a:lnTo>
                  <a:lnTo>
                    <a:pt x="36" y="330"/>
                  </a:lnTo>
                  <a:lnTo>
                    <a:pt x="48" y="356"/>
                  </a:lnTo>
                  <a:lnTo>
                    <a:pt x="68" y="387"/>
                  </a:lnTo>
                  <a:lnTo>
                    <a:pt x="91" y="421"/>
                  </a:lnTo>
                  <a:lnTo>
                    <a:pt x="117" y="455"/>
                  </a:lnTo>
                  <a:lnTo>
                    <a:pt x="145" y="491"/>
                  </a:lnTo>
                  <a:lnTo>
                    <a:pt x="170" y="524"/>
                  </a:lnTo>
                  <a:lnTo>
                    <a:pt x="194" y="556"/>
                  </a:lnTo>
                  <a:lnTo>
                    <a:pt x="213" y="584"/>
                  </a:lnTo>
                  <a:lnTo>
                    <a:pt x="227" y="607"/>
                  </a:lnTo>
                  <a:lnTo>
                    <a:pt x="241" y="631"/>
                  </a:lnTo>
                  <a:lnTo>
                    <a:pt x="253" y="656"/>
                  </a:lnTo>
                  <a:lnTo>
                    <a:pt x="266" y="680"/>
                  </a:lnTo>
                  <a:lnTo>
                    <a:pt x="279" y="704"/>
                  </a:lnTo>
                  <a:lnTo>
                    <a:pt x="290" y="728"/>
                  </a:lnTo>
                  <a:lnTo>
                    <a:pt x="302" y="753"/>
                  </a:lnTo>
                  <a:lnTo>
                    <a:pt x="313" y="778"/>
                  </a:lnTo>
                  <a:lnTo>
                    <a:pt x="318" y="787"/>
                  </a:lnTo>
                  <a:lnTo>
                    <a:pt x="322" y="797"/>
                  </a:lnTo>
                  <a:lnTo>
                    <a:pt x="328" y="806"/>
                  </a:lnTo>
                  <a:lnTo>
                    <a:pt x="333" y="816"/>
                  </a:lnTo>
                  <a:lnTo>
                    <a:pt x="337" y="826"/>
                  </a:lnTo>
                  <a:lnTo>
                    <a:pt x="342" y="835"/>
                  </a:lnTo>
                  <a:lnTo>
                    <a:pt x="345" y="846"/>
                  </a:lnTo>
                  <a:lnTo>
                    <a:pt x="349" y="85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" name="Freeform 53"/>
            <p:cNvSpPr>
              <a:spLocks/>
            </p:cNvSpPr>
            <p:nvPr/>
          </p:nvSpPr>
          <p:spPr bwMode="auto">
            <a:xfrm flipH="1">
              <a:off x="-107" y="1784"/>
              <a:ext cx="49" cy="164"/>
            </a:xfrm>
            <a:custGeom>
              <a:avLst/>
              <a:gdLst>
                <a:gd name="T0" fmla="*/ 0 w 262"/>
                <a:gd name="T1" fmla="*/ 0 h 863"/>
                <a:gd name="T2" fmla="*/ 0 w 262"/>
                <a:gd name="T3" fmla="*/ 0 h 863"/>
                <a:gd name="T4" fmla="*/ 0 w 262"/>
                <a:gd name="T5" fmla="*/ 0 h 863"/>
                <a:gd name="T6" fmla="*/ 0 w 262"/>
                <a:gd name="T7" fmla="*/ 0 h 863"/>
                <a:gd name="T8" fmla="*/ 0 w 262"/>
                <a:gd name="T9" fmla="*/ 0 h 863"/>
                <a:gd name="T10" fmla="*/ 0 w 262"/>
                <a:gd name="T11" fmla="*/ 0 h 863"/>
                <a:gd name="T12" fmla="*/ 0 w 262"/>
                <a:gd name="T13" fmla="*/ 0 h 863"/>
                <a:gd name="T14" fmla="*/ 0 w 262"/>
                <a:gd name="T15" fmla="*/ 0 h 863"/>
                <a:gd name="T16" fmla="*/ 0 w 262"/>
                <a:gd name="T17" fmla="*/ 0 h 863"/>
                <a:gd name="T18" fmla="*/ 0 w 262"/>
                <a:gd name="T19" fmla="*/ 0 h 863"/>
                <a:gd name="T20" fmla="*/ 0 w 262"/>
                <a:gd name="T21" fmla="*/ 0 h 863"/>
                <a:gd name="T22" fmla="*/ 0 w 262"/>
                <a:gd name="T23" fmla="*/ 0 h 863"/>
                <a:gd name="T24" fmla="*/ 0 w 262"/>
                <a:gd name="T25" fmla="*/ 0 h 8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2"/>
                <a:gd name="T40" fmla="*/ 0 h 863"/>
                <a:gd name="T41" fmla="*/ 262 w 262"/>
                <a:gd name="T42" fmla="*/ 863 h 86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2" h="863">
                  <a:moveTo>
                    <a:pt x="5" y="12"/>
                  </a:moveTo>
                  <a:lnTo>
                    <a:pt x="0" y="7"/>
                  </a:lnTo>
                  <a:lnTo>
                    <a:pt x="250" y="863"/>
                  </a:lnTo>
                  <a:lnTo>
                    <a:pt x="262" y="862"/>
                  </a:lnTo>
                  <a:lnTo>
                    <a:pt x="12" y="5"/>
                  </a:lnTo>
                  <a:lnTo>
                    <a:pt x="11" y="5"/>
                  </a:lnTo>
                  <a:lnTo>
                    <a:pt x="9" y="3"/>
                  </a:lnTo>
                  <a:lnTo>
                    <a:pt x="7" y="2"/>
                  </a:lnTo>
                  <a:lnTo>
                    <a:pt x="7" y="0"/>
                  </a:lnTo>
                  <a:lnTo>
                    <a:pt x="12" y="5"/>
                  </a:lnTo>
                  <a:lnTo>
                    <a:pt x="11" y="0"/>
                  </a:lnTo>
                  <a:lnTo>
                    <a:pt x="7" y="0"/>
                  </a:lnTo>
                  <a:lnTo>
                    <a:pt x="5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" name="Freeform 54"/>
            <p:cNvSpPr>
              <a:spLocks/>
            </p:cNvSpPr>
            <p:nvPr/>
          </p:nvSpPr>
          <p:spPr bwMode="auto">
            <a:xfrm flipH="1">
              <a:off x="-59" y="1783"/>
              <a:ext cx="14" cy="10"/>
            </a:xfrm>
            <a:custGeom>
              <a:avLst/>
              <a:gdLst>
                <a:gd name="T0" fmla="*/ 0 w 75"/>
                <a:gd name="T1" fmla="*/ 0 h 53"/>
                <a:gd name="T2" fmla="*/ 0 w 75"/>
                <a:gd name="T3" fmla="*/ 0 h 53"/>
                <a:gd name="T4" fmla="*/ 0 w 75"/>
                <a:gd name="T5" fmla="*/ 0 h 53"/>
                <a:gd name="T6" fmla="*/ 0 w 75"/>
                <a:gd name="T7" fmla="*/ 0 h 53"/>
                <a:gd name="T8" fmla="*/ 0 w 75"/>
                <a:gd name="T9" fmla="*/ 0 h 53"/>
                <a:gd name="T10" fmla="*/ 0 w 75"/>
                <a:gd name="T11" fmla="*/ 0 h 53"/>
                <a:gd name="T12" fmla="*/ 0 w 75"/>
                <a:gd name="T13" fmla="*/ 0 h 53"/>
                <a:gd name="T14" fmla="*/ 0 w 75"/>
                <a:gd name="T15" fmla="*/ 0 h 53"/>
                <a:gd name="T16" fmla="*/ 0 w 75"/>
                <a:gd name="T17" fmla="*/ 0 h 53"/>
                <a:gd name="T18" fmla="*/ 0 w 75"/>
                <a:gd name="T19" fmla="*/ 0 h 53"/>
                <a:gd name="T20" fmla="*/ 0 w 75"/>
                <a:gd name="T21" fmla="*/ 0 h 53"/>
                <a:gd name="T22" fmla="*/ 0 w 75"/>
                <a:gd name="T23" fmla="*/ 0 h 53"/>
                <a:gd name="T24" fmla="*/ 0 w 75"/>
                <a:gd name="T25" fmla="*/ 0 h 53"/>
                <a:gd name="T26" fmla="*/ 0 w 75"/>
                <a:gd name="T27" fmla="*/ 0 h 53"/>
                <a:gd name="T28" fmla="*/ 0 w 75"/>
                <a:gd name="T29" fmla="*/ 0 h 53"/>
                <a:gd name="T30" fmla="*/ 0 w 75"/>
                <a:gd name="T31" fmla="*/ 0 h 53"/>
                <a:gd name="T32" fmla="*/ 0 w 75"/>
                <a:gd name="T33" fmla="*/ 0 h 53"/>
                <a:gd name="T34" fmla="*/ 0 w 75"/>
                <a:gd name="T35" fmla="*/ 0 h 53"/>
                <a:gd name="T36" fmla="*/ 0 w 75"/>
                <a:gd name="T37" fmla="*/ 0 h 5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5"/>
                <a:gd name="T58" fmla="*/ 0 h 53"/>
                <a:gd name="T59" fmla="*/ 75 w 75"/>
                <a:gd name="T60" fmla="*/ 53 h 5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5" h="53">
                  <a:moveTo>
                    <a:pt x="11" y="53"/>
                  </a:moveTo>
                  <a:lnTo>
                    <a:pt x="15" y="43"/>
                  </a:lnTo>
                  <a:lnTo>
                    <a:pt x="21" y="35"/>
                  </a:lnTo>
                  <a:lnTo>
                    <a:pt x="27" y="28"/>
                  </a:lnTo>
                  <a:lnTo>
                    <a:pt x="35" y="22"/>
                  </a:lnTo>
                  <a:lnTo>
                    <a:pt x="43" y="19"/>
                  </a:lnTo>
                  <a:lnTo>
                    <a:pt x="52" y="16"/>
                  </a:lnTo>
                  <a:lnTo>
                    <a:pt x="62" y="14"/>
                  </a:lnTo>
                  <a:lnTo>
                    <a:pt x="73" y="14"/>
                  </a:lnTo>
                  <a:lnTo>
                    <a:pt x="75" y="2"/>
                  </a:lnTo>
                  <a:lnTo>
                    <a:pt x="64" y="0"/>
                  </a:lnTo>
                  <a:lnTo>
                    <a:pt x="52" y="1"/>
                  </a:lnTo>
                  <a:lnTo>
                    <a:pt x="41" y="6"/>
                  </a:lnTo>
                  <a:lnTo>
                    <a:pt x="30" y="12"/>
                  </a:lnTo>
                  <a:lnTo>
                    <a:pt x="20" y="21"/>
                  </a:lnTo>
                  <a:lnTo>
                    <a:pt x="12" y="30"/>
                  </a:lnTo>
                  <a:lnTo>
                    <a:pt x="5" y="40"/>
                  </a:lnTo>
                  <a:lnTo>
                    <a:pt x="0" y="50"/>
                  </a:lnTo>
                  <a:lnTo>
                    <a:pt x="11" y="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" name="Freeform 55"/>
            <p:cNvSpPr>
              <a:spLocks/>
            </p:cNvSpPr>
            <p:nvPr/>
          </p:nvSpPr>
          <p:spPr bwMode="auto">
            <a:xfrm flipH="1">
              <a:off x="-47" y="1793"/>
              <a:ext cx="8" cy="30"/>
            </a:xfrm>
            <a:custGeom>
              <a:avLst/>
              <a:gdLst>
                <a:gd name="T0" fmla="*/ 0 w 42"/>
                <a:gd name="T1" fmla="*/ 0 h 159"/>
                <a:gd name="T2" fmla="*/ 0 w 42"/>
                <a:gd name="T3" fmla="*/ 0 h 159"/>
                <a:gd name="T4" fmla="*/ 0 w 42"/>
                <a:gd name="T5" fmla="*/ 0 h 159"/>
                <a:gd name="T6" fmla="*/ 0 w 42"/>
                <a:gd name="T7" fmla="*/ 0 h 159"/>
                <a:gd name="T8" fmla="*/ 0 w 42"/>
                <a:gd name="T9" fmla="*/ 0 h 159"/>
                <a:gd name="T10" fmla="*/ 0 w 42"/>
                <a:gd name="T11" fmla="*/ 0 h 159"/>
                <a:gd name="T12" fmla="*/ 0 w 42"/>
                <a:gd name="T13" fmla="*/ 0 h 159"/>
                <a:gd name="T14" fmla="*/ 0 w 42"/>
                <a:gd name="T15" fmla="*/ 0 h 159"/>
                <a:gd name="T16" fmla="*/ 0 w 42"/>
                <a:gd name="T17" fmla="*/ 0 h 159"/>
                <a:gd name="T18" fmla="*/ 0 w 42"/>
                <a:gd name="T19" fmla="*/ 0 h 159"/>
                <a:gd name="T20" fmla="*/ 0 w 42"/>
                <a:gd name="T21" fmla="*/ 0 h 159"/>
                <a:gd name="T22" fmla="*/ 0 w 42"/>
                <a:gd name="T23" fmla="*/ 0 h 159"/>
                <a:gd name="T24" fmla="*/ 0 w 42"/>
                <a:gd name="T25" fmla="*/ 0 h 159"/>
                <a:gd name="T26" fmla="*/ 0 w 42"/>
                <a:gd name="T27" fmla="*/ 0 h 159"/>
                <a:gd name="T28" fmla="*/ 0 w 42"/>
                <a:gd name="T29" fmla="*/ 0 h 159"/>
                <a:gd name="T30" fmla="*/ 0 w 42"/>
                <a:gd name="T31" fmla="*/ 0 h 159"/>
                <a:gd name="T32" fmla="*/ 0 w 42"/>
                <a:gd name="T33" fmla="*/ 0 h 159"/>
                <a:gd name="T34" fmla="*/ 0 w 42"/>
                <a:gd name="T35" fmla="*/ 0 h 159"/>
                <a:gd name="T36" fmla="*/ 0 w 42"/>
                <a:gd name="T37" fmla="*/ 0 h 15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2"/>
                <a:gd name="T58" fmla="*/ 0 h 159"/>
                <a:gd name="T59" fmla="*/ 42 w 42"/>
                <a:gd name="T60" fmla="*/ 159 h 15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2" h="159">
                  <a:moveTo>
                    <a:pt x="16" y="156"/>
                  </a:moveTo>
                  <a:lnTo>
                    <a:pt x="13" y="139"/>
                  </a:lnTo>
                  <a:lnTo>
                    <a:pt x="13" y="121"/>
                  </a:lnTo>
                  <a:lnTo>
                    <a:pt x="14" y="100"/>
                  </a:lnTo>
                  <a:lnTo>
                    <a:pt x="19" y="79"/>
                  </a:lnTo>
                  <a:lnTo>
                    <a:pt x="23" y="58"/>
                  </a:lnTo>
                  <a:lnTo>
                    <a:pt x="29" y="38"/>
                  </a:lnTo>
                  <a:lnTo>
                    <a:pt x="36" y="19"/>
                  </a:lnTo>
                  <a:lnTo>
                    <a:pt x="42" y="3"/>
                  </a:lnTo>
                  <a:lnTo>
                    <a:pt x="31" y="0"/>
                  </a:lnTo>
                  <a:lnTo>
                    <a:pt x="24" y="18"/>
                  </a:lnTo>
                  <a:lnTo>
                    <a:pt x="17" y="36"/>
                  </a:lnTo>
                  <a:lnTo>
                    <a:pt x="11" y="57"/>
                  </a:lnTo>
                  <a:lnTo>
                    <a:pt x="6" y="77"/>
                  </a:lnTo>
                  <a:lnTo>
                    <a:pt x="2" y="99"/>
                  </a:lnTo>
                  <a:lnTo>
                    <a:pt x="0" y="118"/>
                  </a:lnTo>
                  <a:lnTo>
                    <a:pt x="1" y="139"/>
                  </a:lnTo>
                  <a:lnTo>
                    <a:pt x="5" y="159"/>
                  </a:lnTo>
                  <a:lnTo>
                    <a:pt x="16" y="15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" name="Freeform 56"/>
            <p:cNvSpPr>
              <a:spLocks/>
            </p:cNvSpPr>
            <p:nvPr/>
          </p:nvSpPr>
          <p:spPr bwMode="auto">
            <a:xfrm flipH="1">
              <a:off x="-52" y="1823"/>
              <a:ext cx="12" cy="33"/>
            </a:xfrm>
            <a:custGeom>
              <a:avLst/>
              <a:gdLst>
                <a:gd name="T0" fmla="*/ 0 w 62"/>
                <a:gd name="T1" fmla="*/ 0 h 174"/>
                <a:gd name="T2" fmla="*/ 0 w 62"/>
                <a:gd name="T3" fmla="*/ 0 h 174"/>
                <a:gd name="T4" fmla="*/ 0 w 62"/>
                <a:gd name="T5" fmla="*/ 0 h 174"/>
                <a:gd name="T6" fmla="*/ 0 w 62"/>
                <a:gd name="T7" fmla="*/ 0 h 174"/>
                <a:gd name="T8" fmla="*/ 0 w 62"/>
                <a:gd name="T9" fmla="*/ 0 h 174"/>
                <a:gd name="T10" fmla="*/ 0 w 62"/>
                <a:gd name="T11" fmla="*/ 0 h 174"/>
                <a:gd name="T12" fmla="*/ 0 w 62"/>
                <a:gd name="T13" fmla="*/ 0 h 174"/>
                <a:gd name="T14" fmla="*/ 0 w 62"/>
                <a:gd name="T15" fmla="*/ 0 h 174"/>
                <a:gd name="T16" fmla="*/ 0 w 62"/>
                <a:gd name="T17" fmla="*/ 0 h 174"/>
                <a:gd name="T18" fmla="*/ 0 w 62"/>
                <a:gd name="T19" fmla="*/ 0 h 174"/>
                <a:gd name="T20" fmla="*/ 0 w 62"/>
                <a:gd name="T21" fmla="*/ 0 h 174"/>
                <a:gd name="T22" fmla="*/ 0 w 62"/>
                <a:gd name="T23" fmla="*/ 0 h 174"/>
                <a:gd name="T24" fmla="*/ 0 w 62"/>
                <a:gd name="T25" fmla="*/ 0 h 174"/>
                <a:gd name="T26" fmla="*/ 0 w 62"/>
                <a:gd name="T27" fmla="*/ 0 h 174"/>
                <a:gd name="T28" fmla="*/ 0 w 62"/>
                <a:gd name="T29" fmla="*/ 0 h 174"/>
                <a:gd name="T30" fmla="*/ 0 w 62"/>
                <a:gd name="T31" fmla="*/ 0 h 174"/>
                <a:gd name="T32" fmla="*/ 0 w 62"/>
                <a:gd name="T33" fmla="*/ 0 h 174"/>
                <a:gd name="T34" fmla="*/ 0 w 62"/>
                <a:gd name="T35" fmla="*/ 0 h 174"/>
                <a:gd name="T36" fmla="*/ 0 w 62"/>
                <a:gd name="T37" fmla="*/ 0 h 17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2"/>
                <a:gd name="T58" fmla="*/ 0 h 174"/>
                <a:gd name="T59" fmla="*/ 62 w 62"/>
                <a:gd name="T60" fmla="*/ 174 h 17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2" h="174">
                  <a:moveTo>
                    <a:pt x="62" y="167"/>
                  </a:moveTo>
                  <a:lnTo>
                    <a:pt x="52" y="148"/>
                  </a:lnTo>
                  <a:lnTo>
                    <a:pt x="42" y="128"/>
                  </a:lnTo>
                  <a:lnTo>
                    <a:pt x="35" y="107"/>
                  </a:lnTo>
                  <a:lnTo>
                    <a:pt x="30" y="86"/>
                  </a:lnTo>
                  <a:lnTo>
                    <a:pt x="25" y="65"/>
                  </a:lnTo>
                  <a:lnTo>
                    <a:pt x="20" y="43"/>
                  </a:lnTo>
                  <a:lnTo>
                    <a:pt x="16" y="21"/>
                  </a:lnTo>
                  <a:lnTo>
                    <a:pt x="11" y="0"/>
                  </a:lnTo>
                  <a:lnTo>
                    <a:pt x="0" y="3"/>
                  </a:lnTo>
                  <a:lnTo>
                    <a:pt x="6" y="23"/>
                  </a:lnTo>
                  <a:lnTo>
                    <a:pt x="10" y="45"/>
                  </a:lnTo>
                  <a:lnTo>
                    <a:pt x="15" y="68"/>
                  </a:lnTo>
                  <a:lnTo>
                    <a:pt x="19" y="91"/>
                  </a:lnTo>
                  <a:lnTo>
                    <a:pt x="25" y="114"/>
                  </a:lnTo>
                  <a:lnTo>
                    <a:pt x="32" y="135"/>
                  </a:lnTo>
                  <a:lnTo>
                    <a:pt x="41" y="156"/>
                  </a:lnTo>
                  <a:lnTo>
                    <a:pt x="53" y="174"/>
                  </a:lnTo>
                  <a:lnTo>
                    <a:pt x="62" y="16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" name="Freeform 57"/>
            <p:cNvSpPr>
              <a:spLocks/>
            </p:cNvSpPr>
            <p:nvPr/>
          </p:nvSpPr>
          <p:spPr bwMode="auto">
            <a:xfrm flipH="1">
              <a:off x="-85" y="1854"/>
              <a:ext cx="35" cy="48"/>
            </a:xfrm>
            <a:custGeom>
              <a:avLst/>
              <a:gdLst>
                <a:gd name="T0" fmla="*/ 0 w 185"/>
                <a:gd name="T1" fmla="*/ 0 h 254"/>
                <a:gd name="T2" fmla="*/ 0 w 185"/>
                <a:gd name="T3" fmla="*/ 0 h 254"/>
                <a:gd name="T4" fmla="*/ 0 w 185"/>
                <a:gd name="T5" fmla="*/ 0 h 254"/>
                <a:gd name="T6" fmla="*/ 0 w 185"/>
                <a:gd name="T7" fmla="*/ 0 h 254"/>
                <a:gd name="T8" fmla="*/ 0 w 185"/>
                <a:gd name="T9" fmla="*/ 0 h 254"/>
                <a:gd name="T10" fmla="*/ 0 w 185"/>
                <a:gd name="T11" fmla="*/ 0 h 254"/>
                <a:gd name="T12" fmla="*/ 0 w 185"/>
                <a:gd name="T13" fmla="*/ 0 h 254"/>
                <a:gd name="T14" fmla="*/ 0 w 185"/>
                <a:gd name="T15" fmla="*/ 0 h 254"/>
                <a:gd name="T16" fmla="*/ 0 w 185"/>
                <a:gd name="T17" fmla="*/ 0 h 254"/>
                <a:gd name="T18" fmla="*/ 0 w 185"/>
                <a:gd name="T19" fmla="*/ 0 h 254"/>
                <a:gd name="T20" fmla="*/ 0 w 185"/>
                <a:gd name="T21" fmla="*/ 0 h 254"/>
                <a:gd name="T22" fmla="*/ 0 w 185"/>
                <a:gd name="T23" fmla="*/ 0 h 254"/>
                <a:gd name="T24" fmla="*/ 0 w 185"/>
                <a:gd name="T25" fmla="*/ 0 h 254"/>
                <a:gd name="T26" fmla="*/ 0 w 185"/>
                <a:gd name="T27" fmla="*/ 0 h 254"/>
                <a:gd name="T28" fmla="*/ 0 w 185"/>
                <a:gd name="T29" fmla="*/ 0 h 254"/>
                <a:gd name="T30" fmla="*/ 0 w 185"/>
                <a:gd name="T31" fmla="*/ 0 h 254"/>
                <a:gd name="T32" fmla="*/ 0 w 185"/>
                <a:gd name="T33" fmla="*/ 0 h 254"/>
                <a:gd name="T34" fmla="*/ 0 w 185"/>
                <a:gd name="T35" fmla="*/ 0 h 254"/>
                <a:gd name="T36" fmla="*/ 0 w 185"/>
                <a:gd name="T37" fmla="*/ 0 h 254"/>
                <a:gd name="T38" fmla="*/ 0 w 185"/>
                <a:gd name="T39" fmla="*/ 0 h 254"/>
                <a:gd name="T40" fmla="*/ 0 w 185"/>
                <a:gd name="T41" fmla="*/ 0 h 254"/>
                <a:gd name="T42" fmla="*/ 0 w 185"/>
                <a:gd name="T43" fmla="*/ 0 h 254"/>
                <a:gd name="T44" fmla="*/ 0 w 185"/>
                <a:gd name="T45" fmla="*/ 0 h 254"/>
                <a:gd name="T46" fmla="*/ 0 w 185"/>
                <a:gd name="T47" fmla="*/ 0 h 254"/>
                <a:gd name="T48" fmla="*/ 0 w 185"/>
                <a:gd name="T49" fmla="*/ 0 h 254"/>
                <a:gd name="T50" fmla="*/ 0 w 185"/>
                <a:gd name="T51" fmla="*/ 0 h 254"/>
                <a:gd name="T52" fmla="*/ 0 w 185"/>
                <a:gd name="T53" fmla="*/ 0 h 25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85"/>
                <a:gd name="T82" fmla="*/ 0 h 254"/>
                <a:gd name="T83" fmla="*/ 185 w 185"/>
                <a:gd name="T84" fmla="*/ 254 h 25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85" h="254">
                  <a:moveTo>
                    <a:pt x="185" y="248"/>
                  </a:moveTo>
                  <a:lnTo>
                    <a:pt x="177" y="236"/>
                  </a:lnTo>
                  <a:lnTo>
                    <a:pt x="169" y="225"/>
                  </a:lnTo>
                  <a:lnTo>
                    <a:pt x="161" y="212"/>
                  </a:lnTo>
                  <a:lnTo>
                    <a:pt x="154" y="200"/>
                  </a:lnTo>
                  <a:lnTo>
                    <a:pt x="146" y="188"/>
                  </a:lnTo>
                  <a:lnTo>
                    <a:pt x="138" y="175"/>
                  </a:lnTo>
                  <a:lnTo>
                    <a:pt x="130" y="164"/>
                  </a:lnTo>
                  <a:lnTo>
                    <a:pt x="122" y="152"/>
                  </a:lnTo>
                  <a:lnTo>
                    <a:pt x="108" y="134"/>
                  </a:lnTo>
                  <a:lnTo>
                    <a:pt x="93" y="114"/>
                  </a:lnTo>
                  <a:lnTo>
                    <a:pt x="79" y="96"/>
                  </a:lnTo>
                  <a:lnTo>
                    <a:pt x="64" y="76"/>
                  </a:lnTo>
                  <a:lnTo>
                    <a:pt x="50" y="58"/>
                  </a:lnTo>
                  <a:lnTo>
                    <a:pt x="35" y="38"/>
                  </a:lnTo>
                  <a:lnTo>
                    <a:pt x="23" y="20"/>
                  </a:lnTo>
                  <a:lnTo>
                    <a:pt x="9" y="0"/>
                  </a:lnTo>
                  <a:lnTo>
                    <a:pt x="0" y="7"/>
                  </a:lnTo>
                  <a:lnTo>
                    <a:pt x="22" y="37"/>
                  </a:lnTo>
                  <a:lnTo>
                    <a:pt x="45" y="67"/>
                  </a:lnTo>
                  <a:lnTo>
                    <a:pt x="68" y="97"/>
                  </a:lnTo>
                  <a:lnTo>
                    <a:pt x="91" y="127"/>
                  </a:lnTo>
                  <a:lnTo>
                    <a:pt x="114" y="158"/>
                  </a:lnTo>
                  <a:lnTo>
                    <a:pt x="136" y="189"/>
                  </a:lnTo>
                  <a:lnTo>
                    <a:pt x="156" y="221"/>
                  </a:lnTo>
                  <a:lnTo>
                    <a:pt x="175" y="254"/>
                  </a:lnTo>
                  <a:lnTo>
                    <a:pt x="185" y="2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" name="Freeform 58"/>
            <p:cNvSpPr>
              <a:spLocks/>
            </p:cNvSpPr>
            <p:nvPr/>
          </p:nvSpPr>
          <p:spPr bwMode="auto">
            <a:xfrm flipH="1">
              <a:off x="-107" y="1901"/>
              <a:ext cx="24" cy="47"/>
            </a:xfrm>
            <a:custGeom>
              <a:avLst/>
              <a:gdLst>
                <a:gd name="T0" fmla="*/ 0 w 128"/>
                <a:gd name="T1" fmla="*/ 0 h 245"/>
                <a:gd name="T2" fmla="*/ 0 w 128"/>
                <a:gd name="T3" fmla="*/ 0 h 245"/>
                <a:gd name="T4" fmla="*/ 0 w 128"/>
                <a:gd name="T5" fmla="*/ 0 h 245"/>
                <a:gd name="T6" fmla="*/ 0 w 128"/>
                <a:gd name="T7" fmla="*/ 0 h 245"/>
                <a:gd name="T8" fmla="*/ 0 w 128"/>
                <a:gd name="T9" fmla="*/ 0 h 245"/>
                <a:gd name="T10" fmla="*/ 0 w 128"/>
                <a:gd name="T11" fmla="*/ 0 h 245"/>
                <a:gd name="T12" fmla="*/ 0 w 128"/>
                <a:gd name="T13" fmla="*/ 0 h 245"/>
                <a:gd name="T14" fmla="*/ 0 w 128"/>
                <a:gd name="T15" fmla="*/ 0 h 245"/>
                <a:gd name="T16" fmla="*/ 0 w 128"/>
                <a:gd name="T17" fmla="*/ 0 h 245"/>
                <a:gd name="T18" fmla="*/ 0 w 128"/>
                <a:gd name="T19" fmla="*/ 0 h 245"/>
                <a:gd name="T20" fmla="*/ 0 w 128"/>
                <a:gd name="T21" fmla="*/ 0 h 245"/>
                <a:gd name="T22" fmla="*/ 0 w 128"/>
                <a:gd name="T23" fmla="*/ 0 h 245"/>
                <a:gd name="T24" fmla="*/ 0 w 128"/>
                <a:gd name="T25" fmla="*/ 0 h 245"/>
                <a:gd name="T26" fmla="*/ 0 w 128"/>
                <a:gd name="T27" fmla="*/ 0 h 245"/>
                <a:gd name="T28" fmla="*/ 0 w 128"/>
                <a:gd name="T29" fmla="*/ 0 h 245"/>
                <a:gd name="T30" fmla="*/ 0 w 128"/>
                <a:gd name="T31" fmla="*/ 0 h 245"/>
                <a:gd name="T32" fmla="*/ 0 w 128"/>
                <a:gd name="T33" fmla="*/ 0 h 245"/>
                <a:gd name="T34" fmla="*/ 0 w 128"/>
                <a:gd name="T35" fmla="*/ 0 h 245"/>
                <a:gd name="T36" fmla="*/ 0 w 128"/>
                <a:gd name="T37" fmla="*/ 0 h 245"/>
                <a:gd name="T38" fmla="*/ 0 w 128"/>
                <a:gd name="T39" fmla="*/ 0 h 245"/>
                <a:gd name="T40" fmla="*/ 0 w 128"/>
                <a:gd name="T41" fmla="*/ 0 h 24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8"/>
                <a:gd name="T64" fmla="*/ 0 h 245"/>
                <a:gd name="T65" fmla="*/ 128 w 128"/>
                <a:gd name="T66" fmla="*/ 245 h 24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8" h="245">
                  <a:moveTo>
                    <a:pt x="116" y="244"/>
                  </a:moveTo>
                  <a:lnTo>
                    <a:pt x="128" y="242"/>
                  </a:lnTo>
                  <a:lnTo>
                    <a:pt x="117" y="214"/>
                  </a:lnTo>
                  <a:lnTo>
                    <a:pt x="104" y="183"/>
                  </a:lnTo>
                  <a:lnTo>
                    <a:pt x="90" y="152"/>
                  </a:lnTo>
                  <a:lnTo>
                    <a:pt x="75" y="119"/>
                  </a:lnTo>
                  <a:lnTo>
                    <a:pt x="57" y="87"/>
                  </a:lnTo>
                  <a:lnTo>
                    <a:pt x="41" y="56"/>
                  </a:lnTo>
                  <a:lnTo>
                    <a:pt x="25" y="26"/>
                  </a:lnTo>
                  <a:lnTo>
                    <a:pt x="10" y="0"/>
                  </a:lnTo>
                  <a:lnTo>
                    <a:pt x="0" y="6"/>
                  </a:lnTo>
                  <a:lnTo>
                    <a:pt x="15" y="32"/>
                  </a:lnTo>
                  <a:lnTo>
                    <a:pt x="31" y="61"/>
                  </a:lnTo>
                  <a:lnTo>
                    <a:pt x="47" y="92"/>
                  </a:lnTo>
                  <a:lnTo>
                    <a:pt x="63" y="123"/>
                  </a:lnTo>
                  <a:lnTo>
                    <a:pt x="79" y="155"/>
                  </a:lnTo>
                  <a:lnTo>
                    <a:pt x="93" y="187"/>
                  </a:lnTo>
                  <a:lnTo>
                    <a:pt x="106" y="216"/>
                  </a:lnTo>
                  <a:lnTo>
                    <a:pt x="116" y="245"/>
                  </a:lnTo>
                  <a:lnTo>
                    <a:pt x="128" y="243"/>
                  </a:lnTo>
                  <a:lnTo>
                    <a:pt x="116" y="2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" name="Freeform 59"/>
            <p:cNvSpPr>
              <a:spLocks/>
            </p:cNvSpPr>
            <p:nvPr/>
          </p:nvSpPr>
          <p:spPr bwMode="auto">
            <a:xfrm flipH="1">
              <a:off x="-419" y="1760"/>
              <a:ext cx="383" cy="189"/>
            </a:xfrm>
            <a:custGeom>
              <a:avLst/>
              <a:gdLst>
                <a:gd name="T0" fmla="*/ 0 w 2014"/>
                <a:gd name="T1" fmla="*/ 0 h 993"/>
                <a:gd name="T2" fmla="*/ 0 w 2014"/>
                <a:gd name="T3" fmla="*/ 0 h 993"/>
                <a:gd name="T4" fmla="*/ 0 w 2014"/>
                <a:gd name="T5" fmla="*/ 0 h 993"/>
                <a:gd name="T6" fmla="*/ 0 w 2014"/>
                <a:gd name="T7" fmla="*/ 0 h 993"/>
                <a:gd name="T8" fmla="*/ 0 w 2014"/>
                <a:gd name="T9" fmla="*/ 0 h 993"/>
                <a:gd name="T10" fmla="*/ 0 w 2014"/>
                <a:gd name="T11" fmla="*/ 0 h 993"/>
                <a:gd name="T12" fmla="*/ 0 w 2014"/>
                <a:gd name="T13" fmla="*/ 0 h 993"/>
                <a:gd name="T14" fmla="*/ 0 w 2014"/>
                <a:gd name="T15" fmla="*/ 0 h 993"/>
                <a:gd name="T16" fmla="*/ 0 w 2014"/>
                <a:gd name="T17" fmla="*/ 0 h 993"/>
                <a:gd name="T18" fmla="*/ 0 w 2014"/>
                <a:gd name="T19" fmla="*/ 0 h 993"/>
                <a:gd name="T20" fmla="*/ 0 w 2014"/>
                <a:gd name="T21" fmla="*/ 0 h 993"/>
                <a:gd name="T22" fmla="*/ 0 w 2014"/>
                <a:gd name="T23" fmla="*/ 0 h 993"/>
                <a:gd name="T24" fmla="*/ 0 w 2014"/>
                <a:gd name="T25" fmla="*/ 0 h 993"/>
                <a:gd name="T26" fmla="*/ 0 w 2014"/>
                <a:gd name="T27" fmla="*/ 0 h 993"/>
                <a:gd name="T28" fmla="*/ 0 w 2014"/>
                <a:gd name="T29" fmla="*/ 0 h 993"/>
                <a:gd name="T30" fmla="*/ 0 w 2014"/>
                <a:gd name="T31" fmla="*/ 0 h 993"/>
                <a:gd name="T32" fmla="*/ 0 w 2014"/>
                <a:gd name="T33" fmla="*/ 0 h 993"/>
                <a:gd name="T34" fmla="*/ 0 w 2014"/>
                <a:gd name="T35" fmla="*/ 0 h 993"/>
                <a:gd name="T36" fmla="*/ 0 w 2014"/>
                <a:gd name="T37" fmla="*/ 0 h 993"/>
                <a:gd name="T38" fmla="*/ 0 w 2014"/>
                <a:gd name="T39" fmla="*/ 0 h 993"/>
                <a:gd name="T40" fmla="*/ 0 w 2014"/>
                <a:gd name="T41" fmla="*/ 0 h 993"/>
                <a:gd name="T42" fmla="*/ 0 w 2014"/>
                <a:gd name="T43" fmla="*/ 0 h 993"/>
                <a:gd name="T44" fmla="*/ 0 w 2014"/>
                <a:gd name="T45" fmla="*/ 0 h 993"/>
                <a:gd name="T46" fmla="*/ 0 w 2014"/>
                <a:gd name="T47" fmla="*/ 0 h 993"/>
                <a:gd name="T48" fmla="*/ 0 w 2014"/>
                <a:gd name="T49" fmla="*/ 0 h 993"/>
                <a:gd name="T50" fmla="*/ 0 w 2014"/>
                <a:gd name="T51" fmla="*/ 0 h 993"/>
                <a:gd name="T52" fmla="*/ 0 w 2014"/>
                <a:gd name="T53" fmla="*/ 0 h 993"/>
                <a:gd name="T54" fmla="*/ 0 w 2014"/>
                <a:gd name="T55" fmla="*/ 0 h 993"/>
                <a:gd name="T56" fmla="*/ 0 w 2014"/>
                <a:gd name="T57" fmla="*/ 0 h 993"/>
                <a:gd name="T58" fmla="*/ 0 w 2014"/>
                <a:gd name="T59" fmla="*/ 0 h 993"/>
                <a:gd name="T60" fmla="*/ 0 w 2014"/>
                <a:gd name="T61" fmla="*/ 0 h 993"/>
                <a:gd name="T62" fmla="*/ 0 w 2014"/>
                <a:gd name="T63" fmla="*/ 0 h 993"/>
                <a:gd name="T64" fmla="*/ 0 w 2014"/>
                <a:gd name="T65" fmla="*/ 0 h 993"/>
                <a:gd name="T66" fmla="*/ 0 w 2014"/>
                <a:gd name="T67" fmla="*/ 0 h 993"/>
                <a:gd name="T68" fmla="*/ 0 w 2014"/>
                <a:gd name="T69" fmla="*/ 0 h 993"/>
                <a:gd name="T70" fmla="*/ 0 w 2014"/>
                <a:gd name="T71" fmla="*/ 0 h 993"/>
                <a:gd name="T72" fmla="*/ 0 w 2014"/>
                <a:gd name="T73" fmla="*/ 0 h 993"/>
                <a:gd name="T74" fmla="*/ 0 w 2014"/>
                <a:gd name="T75" fmla="*/ 0 h 993"/>
                <a:gd name="T76" fmla="*/ 0 w 2014"/>
                <a:gd name="T77" fmla="*/ 0 h 993"/>
                <a:gd name="T78" fmla="*/ 0 w 2014"/>
                <a:gd name="T79" fmla="*/ 0 h 993"/>
                <a:gd name="T80" fmla="*/ 0 w 2014"/>
                <a:gd name="T81" fmla="*/ 0 h 993"/>
                <a:gd name="T82" fmla="*/ 0 w 2014"/>
                <a:gd name="T83" fmla="*/ 0 h 993"/>
                <a:gd name="T84" fmla="*/ 0 w 2014"/>
                <a:gd name="T85" fmla="*/ 0 h 993"/>
                <a:gd name="T86" fmla="*/ 0 w 2014"/>
                <a:gd name="T87" fmla="*/ 0 h 993"/>
                <a:gd name="T88" fmla="*/ 0 w 2014"/>
                <a:gd name="T89" fmla="*/ 0 h 993"/>
                <a:gd name="T90" fmla="*/ 0 w 2014"/>
                <a:gd name="T91" fmla="*/ 0 h 993"/>
                <a:gd name="T92" fmla="*/ 0 w 2014"/>
                <a:gd name="T93" fmla="*/ 0 h 993"/>
                <a:gd name="T94" fmla="*/ 0 w 2014"/>
                <a:gd name="T95" fmla="*/ 0 h 993"/>
                <a:gd name="T96" fmla="*/ 0 w 2014"/>
                <a:gd name="T97" fmla="*/ 0 h 993"/>
                <a:gd name="T98" fmla="*/ 0 w 2014"/>
                <a:gd name="T99" fmla="*/ 0 h 993"/>
                <a:gd name="T100" fmla="*/ 0 w 2014"/>
                <a:gd name="T101" fmla="*/ 0 h 993"/>
                <a:gd name="T102" fmla="*/ 0 w 2014"/>
                <a:gd name="T103" fmla="*/ 0 h 99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014"/>
                <a:gd name="T157" fmla="*/ 0 h 993"/>
                <a:gd name="T158" fmla="*/ 2014 w 2014"/>
                <a:gd name="T159" fmla="*/ 993 h 99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014" h="993">
                  <a:moveTo>
                    <a:pt x="121" y="589"/>
                  </a:moveTo>
                  <a:lnTo>
                    <a:pt x="117" y="582"/>
                  </a:lnTo>
                  <a:lnTo>
                    <a:pt x="110" y="571"/>
                  </a:lnTo>
                  <a:lnTo>
                    <a:pt x="101" y="557"/>
                  </a:lnTo>
                  <a:lnTo>
                    <a:pt x="90" y="543"/>
                  </a:lnTo>
                  <a:lnTo>
                    <a:pt x="79" y="529"/>
                  </a:lnTo>
                  <a:lnTo>
                    <a:pt x="68" y="517"/>
                  </a:lnTo>
                  <a:lnTo>
                    <a:pt x="60" y="508"/>
                  </a:lnTo>
                  <a:lnTo>
                    <a:pt x="54" y="505"/>
                  </a:lnTo>
                  <a:lnTo>
                    <a:pt x="31" y="464"/>
                  </a:lnTo>
                  <a:lnTo>
                    <a:pt x="14" y="418"/>
                  </a:lnTo>
                  <a:lnTo>
                    <a:pt x="5" y="370"/>
                  </a:lnTo>
                  <a:lnTo>
                    <a:pt x="0" y="319"/>
                  </a:lnTo>
                  <a:lnTo>
                    <a:pt x="1" y="268"/>
                  </a:lnTo>
                  <a:lnTo>
                    <a:pt x="7" y="219"/>
                  </a:lnTo>
                  <a:lnTo>
                    <a:pt x="18" y="172"/>
                  </a:lnTo>
                  <a:lnTo>
                    <a:pt x="30" y="128"/>
                  </a:lnTo>
                  <a:lnTo>
                    <a:pt x="38" y="109"/>
                  </a:lnTo>
                  <a:lnTo>
                    <a:pt x="48" y="93"/>
                  </a:lnTo>
                  <a:lnTo>
                    <a:pt x="59" y="78"/>
                  </a:lnTo>
                  <a:lnTo>
                    <a:pt x="73" y="66"/>
                  </a:lnTo>
                  <a:lnTo>
                    <a:pt x="88" y="54"/>
                  </a:lnTo>
                  <a:lnTo>
                    <a:pt x="104" y="44"/>
                  </a:lnTo>
                  <a:lnTo>
                    <a:pt x="120" y="35"/>
                  </a:lnTo>
                  <a:lnTo>
                    <a:pt x="139" y="26"/>
                  </a:lnTo>
                  <a:lnTo>
                    <a:pt x="157" y="20"/>
                  </a:lnTo>
                  <a:lnTo>
                    <a:pt x="176" y="14"/>
                  </a:lnTo>
                  <a:lnTo>
                    <a:pt x="195" y="9"/>
                  </a:lnTo>
                  <a:lnTo>
                    <a:pt x="214" y="6"/>
                  </a:lnTo>
                  <a:lnTo>
                    <a:pt x="234" y="3"/>
                  </a:lnTo>
                  <a:lnTo>
                    <a:pt x="254" y="1"/>
                  </a:lnTo>
                  <a:lnTo>
                    <a:pt x="272" y="0"/>
                  </a:lnTo>
                  <a:lnTo>
                    <a:pt x="290" y="0"/>
                  </a:lnTo>
                  <a:lnTo>
                    <a:pt x="331" y="1"/>
                  </a:lnTo>
                  <a:lnTo>
                    <a:pt x="372" y="5"/>
                  </a:lnTo>
                  <a:lnTo>
                    <a:pt x="415" y="10"/>
                  </a:lnTo>
                  <a:lnTo>
                    <a:pt x="459" y="18"/>
                  </a:lnTo>
                  <a:lnTo>
                    <a:pt x="503" y="28"/>
                  </a:lnTo>
                  <a:lnTo>
                    <a:pt x="550" y="39"/>
                  </a:lnTo>
                  <a:lnTo>
                    <a:pt x="596" y="53"/>
                  </a:lnTo>
                  <a:lnTo>
                    <a:pt x="643" y="68"/>
                  </a:lnTo>
                  <a:lnTo>
                    <a:pt x="691" y="84"/>
                  </a:lnTo>
                  <a:lnTo>
                    <a:pt x="739" y="103"/>
                  </a:lnTo>
                  <a:lnTo>
                    <a:pt x="788" y="122"/>
                  </a:lnTo>
                  <a:lnTo>
                    <a:pt x="836" y="142"/>
                  </a:lnTo>
                  <a:lnTo>
                    <a:pt x="886" y="164"/>
                  </a:lnTo>
                  <a:lnTo>
                    <a:pt x="935" y="187"/>
                  </a:lnTo>
                  <a:lnTo>
                    <a:pt x="984" y="211"/>
                  </a:lnTo>
                  <a:lnTo>
                    <a:pt x="1033" y="235"/>
                  </a:lnTo>
                  <a:lnTo>
                    <a:pt x="1081" y="260"/>
                  </a:lnTo>
                  <a:lnTo>
                    <a:pt x="1130" y="287"/>
                  </a:lnTo>
                  <a:lnTo>
                    <a:pt x="1178" y="313"/>
                  </a:lnTo>
                  <a:lnTo>
                    <a:pt x="1225" y="340"/>
                  </a:lnTo>
                  <a:lnTo>
                    <a:pt x="1271" y="367"/>
                  </a:lnTo>
                  <a:lnTo>
                    <a:pt x="1317" y="394"/>
                  </a:lnTo>
                  <a:lnTo>
                    <a:pt x="1362" y="422"/>
                  </a:lnTo>
                  <a:lnTo>
                    <a:pt x="1406" y="449"/>
                  </a:lnTo>
                  <a:lnTo>
                    <a:pt x="1450" y="477"/>
                  </a:lnTo>
                  <a:lnTo>
                    <a:pt x="1491" y="505"/>
                  </a:lnTo>
                  <a:lnTo>
                    <a:pt x="1532" y="531"/>
                  </a:lnTo>
                  <a:lnTo>
                    <a:pt x="1571" y="557"/>
                  </a:lnTo>
                  <a:lnTo>
                    <a:pt x="1609" y="584"/>
                  </a:lnTo>
                  <a:lnTo>
                    <a:pt x="1644" y="609"/>
                  </a:lnTo>
                  <a:lnTo>
                    <a:pt x="1679" y="634"/>
                  </a:lnTo>
                  <a:lnTo>
                    <a:pt x="1711" y="658"/>
                  </a:lnTo>
                  <a:lnTo>
                    <a:pt x="1728" y="670"/>
                  </a:lnTo>
                  <a:lnTo>
                    <a:pt x="1747" y="684"/>
                  </a:lnTo>
                  <a:lnTo>
                    <a:pt x="1765" y="698"/>
                  </a:lnTo>
                  <a:lnTo>
                    <a:pt x="1785" y="713"/>
                  </a:lnTo>
                  <a:lnTo>
                    <a:pt x="1806" y="728"/>
                  </a:lnTo>
                  <a:lnTo>
                    <a:pt x="1826" y="744"/>
                  </a:lnTo>
                  <a:lnTo>
                    <a:pt x="1847" y="760"/>
                  </a:lnTo>
                  <a:lnTo>
                    <a:pt x="1868" y="776"/>
                  </a:lnTo>
                  <a:lnTo>
                    <a:pt x="1888" y="794"/>
                  </a:lnTo>
                  <a:lnTo>
                    <a:pt x="1909" y="810"/>
                  </a:lnTo>
                  <a:lnTo>
                    <a:pt x="1929" y="826"/>
                  </a:lnTo>
                  <a:lnTo>
                    <a:pt x="1948" y="843"/>
                  </a:lnTo>
                  <a:lnTo>
                    <a:pt x="1967" y="859"/>
                  </a:lnTo>
                  <a:lnTo>
                    <a:pt x="1984" y="875"/>
                  </a:lnTo>
                  <a:lnTo>
                    <a:pt x="1999" y="890"/>
                  </a:lnTo>
                  <a:lnTo>
                    <a:pt x="2014" y="905"/>
                  </a:lnTo>
                  <a:lnTo>
                    <a:pt x="2014" y="927"/>
                  </a:lnTo>
                  <a:lnTo>
                    <a:pt x="2014" y="949"/>
                  </a:lnTo>
                  <a:lnTo>
                    <a:pt x="2014" y="971"/>
                  </a:lnTo>
                  <a:lnTo>
                    <a:pt x="2014" y="993"/>
                  </a:lnTo>
                  <a:lnTo>
                    <a:pt x="1993" y="981"/>
                  </a:lnTo>
                  <a:lnTo>
                    <a:pt x="1974" y="970"/>
                  </a:lnTo>
                  <a:lnTo>
                    <a:pt x="1953" y="958"/>
                  </a:lnTo>
                  <a:lnTo>
                    <a:pt x="1932" y="947"/>
                  </a:lnTo>
                  <a:lnTo>
                    <a:pt x="1913" y="936"/>
                  </a:lnTo>
                  <a:lnTo>
                    <a:pt x="1892" y="925"/>
                  </a:lnTo>
                  <a:lnTo>
                    <a:pt x="1871" y="913"/>
                  </a:lnTo>
                  <a:lnTo>
                    <a:pt x="1850" y="902"/>
                  </a:lnTo>
                  <a:lnTo>
                    <a:pt x="1809" y="880"/>
                  </a:lnTo>
                  <a:lnTo>
                    <a:pt x="1768" y="857"/>
                  </a:lnTo>
                  <a:lnTo>
                    <a:pt x="1726" y="835"/>
                  </a:lnTo>
                  <a:lnTo>
                    <a:pt x="1686" y="813"/>
                  </a:lnTo>
                  <a:lnTo>
                    <a:pt x="1644" y="791"/>
                  </a:lnTo>
                  <a:lnTo>
                    <a:pt x="1602" y="769"/>
                  </a:lnTo>
                  <a:lnTo>
                    <a:pt x="1560" y="748"/>
                  </a:lnTo>
                  <a:lnTo>
                    <a:pt x="1519" y="726"/>
                  </a:lnTo>
                  <a:lnTo>
                    <a:pt x="1477" y="705"/>
                  </a:lnTo>
                  <a:lnTo>
                    <a:pt x="1435" y="684"/>
                  </a:lnTo>
                  <a:lnTo>
                    <a:pt x="1392" y="665"/>
                  </a:lnTo>
                  <a:lnTo>
                    <a:pt x="1350" y="644"/>
                  </a:lnTo>
                  <a:lnTo>
                    <a:pt x="1307" y="624"/>
                  </a:lnTo>
                  <a:lnTo>
                    <a:pt x="1264" y="606"/>
                  </a:lnTo>
                  <a:lnTo>
                    <a:pt x="1221" y="587"/>
                  </a:lnTo>
                  <a:lnTo>
                    <a:pt x="1177" y="570"/>
                  </a:lnTo>
                  <a:lnTo>
                    <a:pt x="1161" y="564"/>
                  </a:lnTo>
                  <a:lnTo>
                    <a:pt x="1142" y="557"/>
                  </a:lnTo>
                  <a:lnTo>
                    <a:pt x="1123" y="549"/>
                  </a:lnTo>
                  <a:lnTo>
                    <a:pt x="1102" y="543"/>
                  </a:lnTo>
                  <a:lnTo>
                    <a:pt x="1080" y="534"/>
                  </a:lnTo>
                  <a:lnTo>
                    <a:pt x="1056" y="526"/>
                  </a:lnTo>
                  <a:lnTo>
                    <a:pt x="1032" y="518"/>
                  </a:lnTo>
                  <a:lnTo>
                    <a:pt x="1007" y="509"/>
                  </a:lnTo>
                  <a:lnTo>
                    <a:pt x="980" y="501"/>
                  </a:lnTo>
                  <a:lnTo>
                    <a:pt x="952" y="492"/>
                  </a:lnTo>
                  <a:lnTo>
                    <a:pt x="925" y="483"/>
                  </a:lnTo>
                  <a:lnTo>
                    <a:pt x="896" y="475"/>
                  </a:lnTo>
                  <a:lnTo>
                    <a:pt x="867" y="465"/>
                  </a:lnTo>
                  <a:lnTo>
                    <a:pt x="837" y="456"/>
                  </a:lnTo>
                  <a:lnTo>
                    <a:pt x="809" y="447"/>
                  </a:lnTo>
                  <a:lnTo>
                    <a:pt x="779" y="439"/>
                  </a:lnTo>
                  <a:lnTo>
                    <a:pt x="749" y="431"/>
                  </a:lnTo>
                  <a:lnTo>
                    <a:pt x="719" y="423"/>
                  </a:lnTo>
                  <a:lnTo>
                    <a:pt x="690" y="415"/>
                  </a:lnTo>
                  <a:lnTo>
                    <a:pt x="661" y="407"/>
                  </a:lnTo>
                  <a:lnTo>
                    <a:pt x="632" y="400"/>
                  </a:lnTo>
                  <a:lnTo>
                    <a:pt x="605" y="393"/>
                  </a:lnTo>
                  <a:lnTo>
                    <a:pt x="577" y="386"/>
                  </a:lnTo>
                  <a:lnTo>
                    <a:pt x="551" y="380"/>
                  </a:lnTo>
                  <a:lnTo>
                    <a:pt x="525" y="375"/>
                  </a:lnTo>
                  <a:lnTo>
                    <a:pt x="501" y="370"/>
                  </a:lnTo>
                  <a:lnTo>
                    <a:pt x="477" y="366"/>
                  </a:lnTo>
                  <a:lnTo>
                    <a:pt x="455" y="363"/>
                  </a:lnTo>
                  <a:lnTo>
                    <a:pt x="434" y="359"/>
                  </a:lnTo>
                  <a:lnTo>
                    <a:pt x="415" y="357"/>
                  </a:lnTo>
                  <a:lnTo>
                    <a:pt x="398" y="356"/>
                  </a:lnTo>
                  <a:lnTo>
                    <a:pt x="381" y="356"/>
                  </a:lnTo>
                  <a:lnTo>
                    <a:pt x="364" y="356"/>
                  </a:lnTo>
                  <a:lnTo>
                    <a:pt x="346" y="357"/>
                  </a:lnTo>
                  <a:lnTo>
                    <a:pt x="328" y="358"/>
                  </a:lnTo>
                  <a:lnTo>
                    <a:pt x="311" y="362"/>
                  </a:lnTo>
                  <a:lnTo>
                    <a:pt x="293" y="365"/>
                  </a:lnTo>
                  <a:lnTo>
                    <a:pt x="277" y="369"/>
                  </a:lnTo>
                  <a:lnTo>
                    <a:pt x="259" y="374"/>
                  </a:lnTo>
                  <a:lnTo>
                    <a:pt x="243" y="381"/>
                  </a:lnTo>
                  <a:lnTo>
                    <a:pt x="214" y="396"/>
                  </a:lnTo>
                  <a:lnTo>
                    <a:pt x="188" y="416"/>
                  </a:lnTo>
                  <a:lnTo>
                    <a:pt x="164" y="439"/>
                  </a:lnTo>
                  <a:lnTo>
                    <a:pt x="143" y="464"/>
                  </a:lnTo>
                  <a:lnTo>
                    <a:pt x="127" y="493"/>
                  </a:lnTo>
                  <a:lnTo>
                    <a:pt x="118" y="524"/>
                  </a:lnTo>
                  <a:lnTo>
                    <a:pt x="115" y="556"/>
                  </a:lnTo>
                  <a:lnTo>
                    <a:pt x="121" y="589"/>
                  </a:lnTo>
                  <a:close/>
                </a:path>
              </a:pathLst>
            </a:custGeom>
            <a:solidFill>
              <a:srgbClr val="F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" name="Freeform 60"/>
            <p:cNvSpPr>
              <a:spLocks/>
            </p:cNvSpPr>
            <p:nvPr/>
          </p:nvSpPr>
          <p:spPr bwMode="auto">
            <a:xfrm flipH="1">
              <a:off x="-152" y="1826"/>
              <a:ext cx="91" cy="26"/>
            </a:xfrm>
            <a:custGeom>
              <a:avLst/>
              <a:gdLst>
                <a:gd name="T0" fmla="*/ 0 w 481"/>
                <a:gd name="T1" fmla="*/ 0 h 134"/>
                <a:gd name="T2" fmla="*/ 0 w 481"/>
                <a:gd name="T3" fmla="*/ 0 h 134"/>
                <a:gd name="T4" fmla="*/ 0 w 481"/>
                <a:gd name="T5" fmla="*/ 0 h 134"/>
                <a:gd name="T6" fmla="*/ 0 w 481"/>
                <a:gd name="T7" fmla="*/ 0 h 134"/>
                <a:gd name="T8" fmla="*/ 0 w 481"/>
                <a:gd name="T9" fmla="*/ 0 h 134"/>
                <a:gd name="T10" fmla="*/ 0 w 481"/>
                <a:gd name="T11" fmla="*/ 0 h 134"/>
                <a:gd name="T12" fmla="*/ 0 w 481"/>
                <a:gd name="T13" fmla="*/ 0 h 134"/>
                <a:gd name="T14" fmla="*/ 0 w 481"/>
                <a:gd name="T15" fmla="*/ 0 h 134"/>
                <a:gd name="T16" fmla="*/ 0 w 481"/>
                <a:gd name="T17" fmla="*/ 0 h 134"/>
                <a:gd name="T18" fmla="*/ 0 w 481"/>
                <a:gd name="T19" fmla="*/ 0 h 134"/>
                <a:gd name="T20" fmla="*/ 0 w 481"/>
                <a:gd name="T21" fmla="*/ 0 h 134"/>
                <a:gd name="T22" fmla="*/ 0 w 481"/>
                <a:gd name="T23" fmla="*/ 0 h 134"/>
                <a:gd name="T24" fmla="*/ 0 w 481"/>
                <a:gd name="T25" fmla="*/ 0 h 134"/>
                <a:gd name="T26" fmla="*/ 0 w 481"/>
                <a:gd name="T27" fmla="*/ 0 h 134"/>
                <a:gd name="T28" fmla="*/ 0 w 481"/>
                <a:gd name="T29" fmla="*/ 0 h 134"/>
                <a:gd name="T30" fmla="*/ 0 w 481"/>
                <a:gd name="T31" fmla="*/ 0 h 134"/>
                <a:gd name="T32" fmla="*/ 0 w 481"/>
                <a:gd name="T33" fmla="*/ 0 h 134"/>
                <a:gd name="T34" fmla="*/ 0 w 481"/>
                <a:gd name="T35" fmla="*/ 0 h 134"/>
                <a:gd name="T36" fmla="*/ 0 w 481"/>
                <a:gd name="T37" fmla="*/ 0 h 134"/>
                <a:gd name="T38" fmla="*/ 0 w 481"/>
                <a:gd name="T39" fmla="*/ 0 h 134"/>
                <a:gd name="T40" fmla="*/ 0 w 481"/>
                <a:gd name="T41" fmla="*/ 0 h 134"/>
                <a:gd name="T42" fmla="*/ 0 w 481"/>
                <a:gd name="T43" fmla="*/ 0 h 134"/>
                <a:gd name="T44" fmla="*/ 0 w 481"/>
                <a:gd name="T45" fmla="*/ 0 h 134"/>
                <a:gd name="T46" fmla="*/ 0 w 481"/>
                <a:gd name="T47" fmla="*/ 0 h 134"/>
                <a:gd name="T48" fmla="*/ 0 w 481"/>
                <a:gd name="T49" fmla="*/ 0 h 134"/>
                <a:gd name="T50" fmla="*/ 0 w 481"/>
                <a:gd name="T51" fmla="*/ 0 h 134"/>
                <a:gd name="T52" fmla="*/ 0 w 481"/>
                <a:gd name="T53" fmla="*/ 0 h 134"/>
                <a:gd name="T54" fmla="*/ 0 w 481"/>
                <a:gd name="T55" fmla="*/ 0 h 134"/>
                <a:gd name="T56" fmla="*/ 0 w 481"/>
                <a:gd name="T57" fmla="*/ 0 h 134"/>
                <a:gd name="T58" fmla="*/ 0 w 481"/>
                <a:gd name="T59" fmla="*/ 0 h 134"/>
                <a:gd name="T60" fmla="*/ 0 w 481"/>
                <a:gd name="T61" fmla="*/ 0 h 134"/>
                <a:gd name="T62" fmla="*/ 0 w 481"/>
                <a:gd name="T63" fmla="*/ 0 h 134"/>
                <a:gd name="T64" fmla="*/ 0 w 481"/>
                <a:gd name="T65" fmla="*/ 0 h 134"/>
                <a:gd name="T66" fmla="*/ 0 w 481"/>
                <a:gd name="T67" fmla="*/ 0 h 134"/>
                <a:gd name="T68" fmla="*/ 0 w 481"/>
                <a:gd name="T69" fmla="*/ 0 h 134"/>
                <a:gd name="T70" fmla="*/ 0 w 481"/>
                <a:gd name="T71" fmla="*/ 0 h 134"/>
                <a:gd name="T72" fmla="*/ 0 w 481"/>
                <a:gd name="T73" fmla="*/ 0 h 134"/>
                <a:gd name="T74" fmla="*/ 0 w 481"/>
                <a:gd name="T75" fmla="*/ 0 h 134"/>
                <a:gd name="T76" fmla="*/ 0 w 481"/>
                <a:gd name="T77" fmla="*/ 0 h 134"/>
                <a:gd name="T78" fmla="*/ 0 w 481"/>
                <a:gd name="T79" fmla="*/ 0 h 134"/>
                <a:gd name="T80" fmla="*/ 0 w 481"/>
                <a:gd name="T81" fmla="*/ 0 h 134"/>
                <a:gd name="T82" fmla="*/ 0 w 481"/>
                <a:gd name="T83" fmla="*/ 0 h 134"/>
                <a:gd name="T84" fmla="*/ 0 w 481"/>
                <a:gd name="T85" fmla="*/ 0 h 134"/>
                <a:gd name="T86" fmla="*/ 0 w 481"/>
                <a:gd name="T87" fmla="*/ 0 h 134"/>
                <a:gd name="T88" fmla="*/ 0 w 481"/>
                <a:gd name="T89" fmla="*/ 0 h 134"/>
                <a:gd name="T90" fmla="*/ 0 w 481"/>
                <a:gd name="T91" fmla="*/ 0 h 134"/>
                <a:gd name="T92" fmla="*/ 0 w 481"/>
                <a:gd name="T93" fmla="*/ 0 h 134"/>
                <a:gd name="T94" fmla="*/ 0 w 481"/>
                <a:gd name="T95" fmla="*/ 0 h 134"/>
                <a:gd name="T96" fmla="*/ 0 w 481"/>
                <a:gd name="T97" fmla="*/ 0 h 134"/>
                <a:gd name="T98" fmla="*/ 0 w 481"/>
                <a:gd name="T99" fmla="*/ 0 h 134"/>
                <a:gd name="T100" fmla="*/ 0 w 481"/>
                <a:gd name="T101" fmla="*/ 0 h 134"/>
                <a:gd name="T102" fmla="*/ 0 w 481"/>
                <a:gd name="T103" fmla="*/ 0 h 134"/>
                <a:gd name="T104" fmla="*/ 0 w 481"/>
                <a:gd name="T105" fmla="*/ 0 h 134"/>
                <a:gd name="T106" fmla="*/ 0 w 481"/>
                <a:gd name="T107" fmla="*/ 0 h 134"/>
                <a:gd name="T108" fmla="*/ 0 w 481"/>
                <a:gd name="T109" fmla="*/ 0 h 134"/>
                <a:gd name="T110" fmla="*/ 0 w 481"/>
                <a:gd name="T111" fmla="*/ 0 h 134"/>
                <a:gd name="T112" fmla="*/ 0 w 481"/>
                <a:gd name="T113" fmla="*/ 0 h 134"/>
                <a:gd name="T114" fmla="*/ 0 w 481"/>
                <a:gd name="T115" fmla="*/ 0 h 134"/>
                <a:gd name="T116" fmla="*/ 0 w 481"/>
                <a:gd name="T117" fmla="*/ 0 h 13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81"/>
                <a:gd name="T178" fmla="*/ 0 h 134"/>
                <a:gd name="T179" fmla="*/ 481 w 481"/>
                <a:gd name="T180" fmla="*/ 134 h 13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81" h="134">
                  <a:moveTo>
                    <a:pt x="10" y="134"/>
                  </a:moveTo>
                  <a:lnTo>
                    <a:pt x="22" y="117"/>
                  </a:lnTo>
                  <a:lnTo>
                    <a:pt x="35" y="103"/>
                  </a:lnTo>
                  <a:lnTo>
                    <a:pt x="48" y="89"/>
                  </a:lnTo>
                  <a:lnTo>
                    <a:pt x="60" y="76"/>
                  </a:lnTo>
                  <a:lnTo>
                    <a:pt x="73" y="65"/>
                  </a:lnTo>
                  <a:lnTo>
                    <a:pt x="86" y="55"/>
                  </a:lnTo>
                  <a:lnTo>
                    <a:pt x="99" y="46"/>
                  </a:lnTo>
                  <a:lnTo>
                    <a:pt x="113" y="38"/>
                  </a:lnTo>
                  <a:lnTo>
                    <a:pt x="127" y="32"/>
                  </a:lnTo>
                  <a:lnTo>
                    <a:pt x="142" y="26"/>
                  </a:lnTo>
                  <a:lnTo>
                    <a:pt x="157" y="22"/>
                  </a:lnTo>
                  <a:lnTo>
                    <a:pt x="174" y="18"/>
                  </a:lnTo>
                  <a:lnTo>
                    <a:pt x="192" y="16"/>
                  </a:lnTo>
                  <a:lnTo>
                    <a:pt x="210" y="14"/>
                  </a:lnTo>
                  <a:lnTo>
                    <a:pt x="231" y="13"/>
                  </a:lnTo>
                  <a:lnTo>
                    <a:pt x="251" y="13"/>
                  </a:lnTo>
                  <a:lnTo>
                    <a:pt x="266" y="13"/>
                  </a:lnTo>
                  <a:lnTo>
                    <a:pt x="280" y="14"/>
                  </a:lnTo>
                  <a:lnTo>
                    <a:pt x="295" y="15"/>
                  </a:lnTo>
                  <a:lnTo>
                    <a:pt x="309" y="16"/>
                  </a:lnTo>
                  <a:lnTo>
                    <a:pt x="324" y="17"/>
                  </a:lnTo>
                  <a:lnTo>
                    <a:pt x="338" y="20"/>
                  </a:lnTo>
                  <a:lnTo>
                    <a:pt x="352" y="22"/>
                  </a:lnTo>
                  <a:lnTo>
                    <a:pt x="367" y="24"/>
                  </a:lnTo>
                  <a:lnTo>
                    <a:pt x="380" y="26"/>
                  </a:lnTo>
                  <a:lnTo>
                    <a:pt x="394" y="30"/>
                  </a:lnTo>
                  <a:lnTo>
                    <a:pt x="409" y="33"/>
                  </a:lnTo>
                  <a:lnTo>
                    <a:pt x="423" y="37"/>
                  </a:lnTo>
                  <a:lnTo>
                    <a:pt x="437" y="40"/>
                  </a:lnTo>
                  <a:lnTo>
                    <a:pt x="452" y="44"/>
                  </a:lnTo>
                  <a:lnTo>
                    <a:pt x="466" y="47"/>
                  </a:lnTo>
                  <a:lnTo>
                    <a:pt x="479" y="52"/>
                  </a:lnTo>
                  <a:lnTo>
                    <a:pt x="481" y="40"/>
                  </a:lnTo>
                  <a:lnTo>
                    <a:pt x="454" y="32"/>
                  </a:lnTo>
                  <a:lnTo>
                    <a:pt x="426" y="25"/>
                  </a:lnTo>
                  <a:lnTo>
                    <a:pt x="398" y="18"/>
                  </a:lnTo>
                  <a:lnTo>
                    <a:pt x="368" y="13"/>
                  </a:lnTo>
                  <a:lnTo>
                    <a:pt x="338" y="7"/>
                  </a:lnTo>
                  <a:lnTo>
                    <a:pt x="308" y="3"/>
                  </a:lnTo>
                  <a:lnTo>
                    <a:pt x="278" y="1"/>
                  </a:lnTo>
                  <a:lnTo>
                    <a:pt x="248" y="0"/>
                  </a:lnTo>
                  <a:lnTo>
                    <a:pt x="218" y="1"/>
                  </a:lnTo>
                  <a:lnTo>
                    <a:pt x="188" y="5"/>
                  </a:lnTo>
                  <a:lnTo>
                    <a:pt x="159" y="10"/>
                  </a:lnTo>
                  <a:lnTo>
                    <a:pt x="132" y="18"/>
                  </a:lnTo>
                  <a:lnTo>
                    <a:pt x="105" y="29"/>
                  </a:lnTo>
                  <a:lnTo>
                    <a:pt x="80" y="44"/>
                  </a:lnTo>
                  <a:lnTo>
                    <a:pt x="57" y="61"/>
                  </a:lnTo>
                  <a:lnTo>
                    <a:pt x="35" y="82"/>
                  </a:lnTo>
                  <a:lnTo>
                    <a:pt x="30" y="88"/>
                  </a:lnTo>
                  <a:lnTo>
                    <a:pt x="26" y="92"/>
                  </a:lnTo>
                  <a:lnTo>
                    <a:pt x="21" y="98"/>
                  </a:lnTo>
                  <a:lnTo>
                    <a:pt x="18" y="104"/>
                  </a:lnTo>
                  <a:lnTo>
                    <a:pt x="13" y="109"/>
                  </a:lnTo>
                  <a:lnTo>
                    <a:pt x="9" y="115"/>
                  </a:lnTo>
                  <a:lnTo>
                    <a:pt x="5" y="121"/>
                  </a:lnTo>
                  <a:lnTo>
                    <a:pt x="0" y="127"/>
                  </a:lnTo>
                  <a:lnTo>
                    <a:pt x="10" y="1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" name="Freeform 61"/>
            <p:cNvSpPr>
              <a:spLocks/>
            </p:cNvSpPr>
            <p:nvPr/>
          </p:nvSpPr>
          <p:spPr bwMode="auto">
            <a:xfrm flipH="1">
              <a:off x="-63" y="1850"/>
              <a:ext cx="6" cy="29"/>
            </a:xfrm>
            <a:custGeom>
              <a:avLst/>
              <a:gdLst>
                <a:gd name="T0" fmla="*/ 0 w 33"/>
                <a:gd name="T1" fmla="*/ 0 h 152"/>
                <a:gd name="T2" fmla="*/ 0 w 33"/>
                <a:gd name="T3" fmla="*/ 0 h 152"/>
                <a:gd name="T4" fmla="*/ 0 w 33"/>
                <a:gd name="T5" fmla="*/ 0 h 152"/>
                <a:gd name="T6" fmla="*/ 0 w 33"/>
                <a:gd name="T7" fmla="*/ 0 h 152"/>
                <a:gd name="T8" fmla="*/ 0 w 33"/>
                <a:gd name="T9" fmla="*/ 0 h 152"/>
                <a:gd name="T10" fmla="*/ 0 w 33"/>
                <a:gd name="T11" fmla="*/ 0 h 152"/>
                <a:gd name="T12" fmla="*/ 0 w 33"/>
                <a:gd name="T13" fmla="*/ 0 h 152"/>
                <a:gd name="T14" fmla="*/ 0 w 33"/>
                <a:gd name="T15" fmla="*/ 0 h 152"/>
                <a:gd name="T16" fmla="*/ 0 w 33"/>
                <a:gd name="T17" fmla="*/ 0 h 152"/>
                <a:gd name="T18" fmla="*/ 0 w 33"/>
                <a:gd name="T19" fmla="*/ 0 h 152"/>
                <a:gd name="T20" fmla="*/ 0 w 33"/>
                <a:gd name="T21" fmla="*/ 0 h 152"/>
                <a:gd name="T22" fmla="*/ 0 w 33"/>
                <a:gd name="T23" fmla="*/ 0 h 152"/>
                <a:gd name="T24" fmla="*/ 0 w 33"/>
                <a:gd name="T25" fmla="*/ 0 h 152"/>
                <a:gd name="T26" fmla="*/ 0 w 33"/>
                <a:gd name="T27" fmla="*/ 0 h 152"/>
                <a:gd name="T28" fmla="*/ 0 w 33"/>
                <a:gd name="T29" fmla="*/ 0 h 152"/>
                <a:gd name="T30" fmla="*/ 0 w 33"/>
                <a:gd name="T31" fmla="*/ 0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3"/>
                <a:gd name="T49" fmla="*/ 0 h 152"/>
                <a:gd name="T50" fmla="*/ 33 w 33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3" h="152">
                  <a:moveTo>
                    <a:pt x="8" y="116"/>
                  </a:moveTo>
                  <a:lnTo>
                    <a:pt x="18" y="111"/>
                  </a:lnTo>
                  <a:lnTo>
                    <a:pt x="12" y="83"/>
                  </a:lnTo>
                  <a:lnTo>
                    <a:pt x="11" y="56"/>
                  </a:lnTo>
                  <a:lnTo>
                    <a:pt x="17" y="32"/>
                  </a:lnTo>
                  <a:lnTo>
                    <a:pt x="31" y="7"/>
                  </a:lnTo>
                  <a:lnTo>
                    <a:pt x="21" y="0"/>
                  </a:lnTo>
                  <a:lnTo>
                    <a:pt x="5" y="26"/>
                  </a:lnTo>
                  <a:lnTo>
                    <a:pt x="0" y="55"/>
                  </a:lnTo>
                  <a:lnTo>
                    <a:pt x="1" y="85"/>
                  </a:lnTo>
                  <a:lnTo>
                    <a:pt x="6" y="115"/>
                  </a:lnTo>
                  <a:lnTo>
                    <a:pt x="17" y="110"/>
                  </a:lnTo>
                  <a:lnTo>
                    <a:pt x="8" y="116"/>
                  </a:lnTo>
                  <a:lnTo>
                    <a:pt x="33" y="152"/>
                  </a:lnTo>
                  <a:lnTo>
                    <a:pt x="18" y="111"/>
                  </a:lnTo>
                  <a:lnTo>
                    <a:pt x="8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" name="Freeform 62"/>
            <p:cNvSpPr>
              <a:spLocks/>
            </p:cNvSpPr>
            <p:nvPr/>
          </p:nvSpPr>
          <p:spPr bwMode="auto">
            <a:xfrm flipH="1">
              <a:off x="-60" y="1855"/>
              <a:ext cx="15" cy="18"/>
            </a:xfrm>
            <a:custGeom>
              <a:avLst/>
              <a:gdLst>
                <a:gd name="T0" fmla="*/ 0 w 78"/>
                <a:gd name="T1" fmla="*/ 0 h 96"/>
                <a:gd name="T2" fmla="*/ 0 w 78"/>
                <a:gd name="T3" fmla="*/ 0 h 96"/>
                <a:gd name="T4" fmla="*/ 0 w 78"/>
                <a:gd name="T5" fmla="*/ 0 h 96"/>
                <a:gd name="T6" fmla="*/ 0 w 78"/>
                <a:gd name="T7" fmla="*/ 0 h 96"/>
                <a:gd name="T8" fmla="*/ 0 w 78"/>
                <a:gd name="T9" fmla="*/ 0 h 96"/>
                <a:gd name="T10" fmla="*/ 0 w 78"/>
                <a:gd name="T11" fmla="*/ 0 h 96"/>
                <a:gd name="T12" fmla="*/ 0 w 78"/>
                <a:gd name="T13" fmla="*/ 0 h 96"/>
                <a:gd name="T14" fmla="*/ 0 w 78"/>
                <a:gd name="T15" fmla="*/ 0 h 96"/>
                <a:gd name="T16" fmla="*/ 0 w 78"/>
                <a:gd name="T17" fmla="*/ 0 h 96"/>
                <a:gd name="T18" fmla="*/ 0 w 78"/>
                <a:gd name="T19" fmla="*/ 0 h 96"/>
                <a:gd name="T20" fmla="*/ 0 w 78"/>
                <a:gd name="T21" fmla="*/ 0 h 96"/>
                <a:gd name="T22" fmla="*/ 0 w 78"/>
                <a:gd name="T23" fmla="*/ 0 h 96"/>
                <a:gd name="T24" fmla="*/ 0 w 78"/>
                <a:gd name="T25" fmla="*/ 0 h 96"/>
                <a:gd name="T26" fmla="*/ 0 w 78"/>
                <a:gd name="T27" fmla="*/ 0 h 96"/>
                <a:gd name="T28" fmla="*/ 0 w 78"/>
                <a:gd name="T29" fmla="*/ 0 h 96"/>
                <a:gd name="T30" fmla="*/ 0 w 78"/>
                <a:gd name="T31" fmla="*/ 0 h 96"/>
                <a:gd name="T32" fmla="*/ 0 w 78"/>
                <a:gd name="T33" fmla="*/ 0 h 96"/>
                <a:gd name="T34" fmla="*/ 0 w 78"/>
                <a:gd name="T35" fmla="*/ 0 h 96"/>
                <a:gd name="T36" fmla="*/ 0 w 78"/>
                <a:gd name="T37" fmla="*/ 0 h 96"/>
                <a:gd name="T38" fmla="*/ 0 w 78"/>
                <a:gd name="T39" fmla="*/ 0 h 96"/>
                <a:gd name="T40" fmla="*/ 0 w 78"/>
                <a:gd name="T41" fmla="*/ 0 h 96"/>
                <a:gd name="T42" fmla="*/ 0 w 78"/>
                <a:gd name="T43" fmla="*/ 0 h 96"/>
                <a:gd name="T44" fmla="*/ 0 w 78"/>
                <a:gd name="T45" fmla="*/ 0 h 96"/>
                <a:gd name="T46" fmla="*/ 0 w 78"/>
                <a:gd name="T47" fmla="*/ 0 h 96"/>
                <a:gd name="T48" fmla="*/ 0 w 78"/>
                <a:gd name="T49" fmla="*/ 0 h 96"/>
                <a:gd name="T50" fmla="*/ 0 w 78"/>
                <a:gd name="T51" fmla="*/ 0 h 96"/>
                <a:gd name="T52" fmla="*/ 0 w 78"/>
                <a:gd name="T53" fmla="*/ 0 h 96"/>
                <a:gd name="T54" fmla="*/ 0 w 78"/>
                <a:gd name="T55" fmla="*/ 0 h 96"/>
                <a:gd name="T56" fmla="*/ 0 w 78"/>
                <a:gd name="T57" fmla="*/ 0 h 96"/>
                <a:gd name="T58" fmla="*/ 0 w 78"/>
                <a:gd name="T59" fmla="*/ 0 h 96"/>
                <a:gd name="T60" fmla="*/ 0 w 78"/>
                <a:gd name="T61" fmla="*/ 0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8"/>
                <a:gd name="T94" fmla="*/ 0 h 96"/>
                <a:gd name="T95" fmla="*/ 78 w 78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8" h="96">
                  <a:moveTo>
                    <a:pt x="2" y="11"/>
                  </a:moveTo>
                  <a:lnTo>
                    <a:pt x="4" y="11"/>
                  </a:lnTo>
                  <a:lnTo>
                    <a:pt x="8" y="9"/>
                  </a:lnTo>
                  <a:lnTo>
                    <a:pt x="11" y="7"/>
                  </a:lnTo>
                  <a:lnTo>
                    <a:pt x="12" y="7"/>
                  </a:lnTo>
                  <a:lnTo>
                    <a:pt x="6" y="13"/>
                  </a:lnTo>
                  <a:lnTo>
                    <a:pt x="4" y="12"/>
                  </a:lnTo>
                  <a:lnTo>
                    <a:pt x="9" y="17"/>
                  </a:lnTo>
                  <a:lnTo>
                    <a:pt x="17" y="26"/>
                  </a:lnTo>
                  <a:lnTo>
                    <a:pt x="26" y="38"/>
                  </a:lnTo>
                  <a:lnTo>
                    <a:pt x="38" y="52"/>
                  </a:lnTo>
                  <a:lnTo>
                    <a:pt x="48" y="67"/>
                  </a:lnTo>
                  <a:lnTo>
                    <a:pt x="57" y="80"/>
                  </a:lnTo>
                  <a:lnTo>
                    <a:pt x="64" y="90"/>
                  </a:lnTo>
                  <a:lnTo>
                    <a:pt x="69" y="96"/>
                  </a:lnTo>
                  <a:lnTo>
                    <a:pt x="78" y="90"/>
                  </a:lnTo>
                  <a:lnTo>
                    <a:pt x="73" y="82"/>
                  </a:lnTo>
                  <a:lnTo>
                    <a:pt x="65" y="71"/>
                  </a:lnTo>
                  <a:lnTo>
                    <a:pt x="56" y="57"/>
                  </a:lnTo>
                  <a:lnTo>
                    <a:pt x="46" y="42"/>
                  </a:lnTo>
                  <a:lnTo>
                    <a:pt x="34" y="28"/>
                  </a:lnTo>
                  <a:lnTo>
                    <a:pt x="24" y="15"/>
                  </a:lnTo>
                  <a:lnTo>
                    <a:pt x="13" y="5"/>
                  </a:lnTo>
                  <a:lnTo>
                    <a:pt x="6" y="0"/>
                  </a:lnTo>
                  <a:lnTo>
                    <a:pt x="0" y="7"/>
                  </a:lnTo>
                  <a:lnTo>
                    <a:pt x="1" y="10"/>
                  </a:lnTo>
                  <a:lnTo>
                    <a:pt x="11" y="6"/>
                  </a:lnTo>
                  <a:lnTo>
                    <a:pt x="2" y="11"/>
                  </a:lnTo>
                  <a:lnTo>
                    <a:pt x="21" y="47"/>
                  </a:lnTo>
                  <a:lnTo>
                    <a:pt x="12" y="7"/>
                  </a:lnTo>
                  <a:lnTo>
                    <a:pt x="2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" name="Freeform 63"/>
            <p:cNvSpPr>
              <a:spLocks/>
            </p:cNvSpPr>
            <p:nvPr/>
          </p:nvSpPr>
          <p:spPr bwMode="auto">
            <a:xfrm flipH="1">
              <a:off x="-48" y="1784"/>
              <a:ext cx="13" cy="72"/>
            </a:xfrm>
            <a:custGeom>
              <a:avLst/>
              <a:gdLst>
                <a:gd name="T0" fmla="*/ 0 w 66"/>
                <a:gd name="T1" fmla="*/ 0 h 381"/>
                <a:gd name="T2" fmla="*/ 0 w 66"/>
                <a:gd name="T3" fmla="*/ 0 h 381"/>
                <a:gd name="T4" fmla="*/ 0 w 66"/>
                <a:gd name="T5" fmla="*/ 0 h 381"/>
                <a:gd name="T6" fmla="*/ 0 w 66"/>
                <a:gd name="T7" fmla="*/ 0 h 381"/>
                <a:gd name="T8" fmla="*/ 0 w 66"/>
                <a:gd name="T9" fmla="*/ 0 h 381"/>
                <a:gd name="T10" fmla="*/ 0 w 66"/>
                <a:gd name="T11" fmla="*/ 0 h 381"/>
                <a:gd name="T12" fmla="*/ 0 w 66"/>
                <a:gd name="T13" fmla="*/ 0 h 381"/>
                <a:gd name="T14" fmla="*/ 0 w 66"/>
                <a:gd name="T15" fmla="*/ 0 h 381"/>
                <a:gd name="T16" fmla="*/ 0 w 66"/>
                <a:gd name="T17" fmla="*/ 0 h 381"/>
                <a:gd name="T18" fmla="*/ 0 w 66"/>
                <a:gd name="T19" fmla="*/ 0 h 381"/>
                <a:gd name="T20" fmla="*/ 0 w 66"/>
                <a:gd name="T21" fmla="*/ 0 h 381"/>
                <a:gd name="T22" fmla="*/ 0 w 66"/>
                <a:gd name="T23" fmla="*/ 0 h 381"/>
                <a:gd name="T24" fmla="*/ 0 w 66"/>
                <a:gd name="T25" fmla="*/ 0 h 381"/>
                <a:gd name="T26" fmla="*/ 0 w 66"/>
                <a:gd name="T27" fmla="*/ 0 h 381"/>
                <a:gd name="T28" fmla="*/ 0 w 66"/>
                <a:gd name="T29" fmla="*/ 0 h 381"/>
                <a:gd name="T30" fmla="*/ 0 w 66"/>
                <a:gd name="T31" fmla="*/ 0 h 381"/>
                <a:gd name="T32" fmla="*/ 0 w 66"/>
                <a:gd name="T33" fmla="*/ 0 h 381"/>
                <a:gd name="T34" fmla="*/ 0 w 66"/>
                <a:gd name="T35" fmla="*/ 0 h 381"/>
                <a:gd name="T36" fmla="*/ 0 w 66"/>
                <a:gd name="T37" fmla="*/ 0 h 381"/>
                <a:gd name="T38" fmla="*/ 0 w 66"/>
                <a:gd name="T39" fmla="*/ 0 h 381"/>
                <a:gd name="T40" fmla="*/ 0 w 66"/>
                <a:gd name="T41" fmla="*/ 0 h 381"/>
                <a:gd name="T42" fmla="*/ 0 w 66"/>
                <a:gd name="T43" fmla="*/ 0 h 381"/>
                <a:gd name="T44" fmla="*/ 0 w 66"/>
                <a:gd name="T45" fmla="*/ 0 h 38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6"/>
                <a:gd name="T70" fmla="*/ 0 h 381"/>
                <a:gd name="T71" fmla="*/ 66 w 66"/>
                <a:gd name="T72" fmla="*/ 381 h 38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6" h="381">
                  <a:moveTo>
                    <a:pt x="32" y="0"/>
                  </a:moveTo>
                  <a:lnTo>
                    <a:pt x="19" y="34"/>
                  </a:lnTo>
                  <a:lnTo>
                    <a:pt x="10" y="71"/>
                  </a:lnTo>
                  <a:lnTo>
                    <a:pt x="3" y="108"/>
                  </a:lnTo>
                  <a:lnTo>
                    <a:pt x="0" y="146"/>
                  </a:lnTo>
                  <a:lnTo>
                    <a:pt x="2" y="170"/>
                  </a:lnTo>
                  <a:lnTo>
                    <a:pt x="4" y="200"/>
                  </a:lnTo>
                  <a:lnTo>
                    <a:pt x="8" y="235"/>
                  </a:lnTo>
                  <a:lnTo>
                    <a:pt x="14" y="270"/>
                  </a:lnTo>
                  <a:lnTo>
                    <a:pt x="22" y="305"/>
                  </a:lnTo>
                  <a:lnTo>
                    <a:pt x="32" y="337"/>
                  </a:lnTo>
                  <a:lnTo>
                    <a:pt x="43" y="362"/>
                  </a:lnTo>
                  <a:lnTo>
                    <a:pt x="57" y="381"/>
                  </a:lnTo>
                  <a:lnTo>
                    <a:pt x="66" y="376"/>
                  </a:lnTo>
                  <a:lnTo>
                    <a:pt x="45" y="331"/>
                  </a:lnTo>
                  <a:lnTo>
                    <a:pt x="30" y="285"/>
                  </a:lnTo>
                  <a:lnTo>
                    <a:pt x="19" y="239"/>
                  </a:lnTo>
                  <a:lnTo>
                    <a:pt x="13" y="191"/>
                  </a:lnTo>
                  <a:lnTo>
                    <a:pt x="12" y="144"/>
                  </a:lnTo>
                  <a:lnTo>
                    <a:pt x="17" y="96"/>
                  </a:lnTo>
                  <a:lnTo>
                    <a:pt x="27" y="49"/>
                  </a:lnTo>
                  <a:lnTo>
                    <a:pt x="43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" name="Freeform 64"/>
            <p:cNvSpPr>
              <a:spLocks/>
            </p:cNvSpPr>
            <p:nvPr/>
          </p:nvSpPr>
          <p:spPr bwMode="auto">
            <a:xfrm flipH="1">
              <a:off x="-196" y="1759"/>
              <a:ext cx="155" cy="30"/>
            </a:xfrm>
            <a:custGeom>
              <a:avLst/>
              <a:gdLst>
                <a:gd name="T0" fmla="*/ 0 w 817"/>
                <a:gd name="T1" fmla="*/ 0 h 158"/>
                <a:gd name="T2" fmla="*/ 0 w 817"/>
                <a:gd name="T3" fmla="*/ 0 h 158"/>
                <a:gd name="T4" fmla="*/ 0 w 817"/>
                <a:gd name="T5" fmla="*/ 0 h 158"/>
                <a:gd name="T6" fmla="*/ 0 w 817"/>
                <a:gd name="T7" fmla="*/ 0 h 158"/>
                <a:gd name="T8" fmla="*/ 0 w 817"/>
                <a:gd name="T9" fmla="*/ 0 h 158"/>
                <a:gd name="T10" fmla="*/ 0 w 817"/>
                <a:gd name="T11" fmla="*/ 0 h 158"/>
                <a:gd name="T12" fmla="*/ 0 w 817"/>
                <a:gd name="T13" fmla="*/ 0 h 158"/>
                <a:gd name="T14" fmla="*/ 0 w 817"/>
                <a:gd name="T15" fmla="*/ 0 h 158"/>
                <a:gd name="T16" fmla="*/ 0 w 817"/>
                <a:gd name="T17" fmla="*/ 0 h 158"/>
                <a:gd name="T18" fmla="*/ 0 w 817"/>
                <a:gd name="T19" fmla="*/ 0 h 158"/>
                <a:gd name="T20" fmla="*/ 0 w 817"/>
                <a:gd name="T21" fmla="*/ 0 h 158"/>
                <a:gd name="T22" fmla="*/ 0 w 817"/>
                <a:gd name="T23" fmla="*/ 0 h 158"/>
                <a:gd name="T24" fmla="*/ 0 w 817"/>
                <a:gd name="T25" fmla="*/ 0 h 158"/>
                <a:gd name="T26" fmla="*/ 0 w 817"/>
                <a:gd name="T27" fmla="*/ 0 h 158"/>
                <a:gd name="T28" fmla="*/ 0 w 817"/>
                <a:gd name="T29" fmla="*/ 0 h 158"/>
                <a:gd name="T30" fmla="*/ 0 w 817"/>
                <a:gd name="T31" fmla="*/ 0 h 158"/>
                <a:gd name="T32" fmla="*/ 0 w 817"/>
                <a:gd name="T33" fmla="*/ 0 h 158"/>
                <a:gd name="T34" fmla="*/ 0 w 817"/>
                <a:gd name="T35" fmla="*/ 0 h 158"/>
                <a:gd name="T36" fmla="*/ 0 w 817"/>
                <a:gd name="T37" fmla="*/ 0 h 158"/>
                <a:gd name="T38" fmla="*/ 0 w 817"/>
                <a:gd name="T39" fmla="*/ 0 h 158"/>
                <a:gd name="T40" fmla="*/ 0 w 817"/>
                <a:gd name="T41" fmla="*/ 0 h 158"/>
                <a:gd name="T42" fmla="*/ 0 w 817"/>
                <a:gd name="T43" fmla="*/ 0 h 158"/>
                <a:gd name="T44" fmla="*/ 0 w 817"/>
                <a:gd name="T45" fmla="*/ 0 h 158"/>
                <a:gd name="T46" fmla="*/ 0 w 817"/>
                <a:gd name="T47" fmla="*/ 0 h 158"/>
                <a:gd name="T48" fmla="*/ 0 w 817"/>
                <a:gd name="T49" fmla="*/ 0 h 158"/>
                <a:gd name="T50" fmla="*/ 0 w 817"/>
                <a:gd name="T51" fmla="*/ 0 h 158"/>
                <a:gd name="T52" fmla="*/ 0 w 817"/>
                <a:gd name="T53" fmla="*/ 0 h 158"/>
                <a:gd name="T54" fmla="*/ 0 w 817"/>
                <a:gd name="T55" fmla="*/ 0 h 158"/>
                <a:gd name="T56" fmla="*/ 0 w 817"/>
                <a:gd name="T57" fmla="*/ 0 h 158"/>
                <a:gd name="T58" fmla="*/ 0 w 817"/>
                <a:gd name="T59" fmla="*/ 0 h 158"/>
                <a:gd name="T60" fmla="*/ 0 w 817"/>
                <a:gd name="T61" fmla="*/ 0 h 158"/>
                <a:gd name="T62" fmla="*/ 0 w 817"/>
                <a:gd name="T63" fmla="*/ 0 h 158"/>
                <a:gd name="T64" fmla="*/ 0 w 817"/>
                <a:gd name="T65" fmla="*/ 0 h 15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17"/>
                <a:gd name="T100" fmla="*/ 0 h 158"/>
                <a:gd name="T101" fmla="*/ 817 w 817"/>
                <a:gd name="T102" fmla="*/ 158 h 15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17" h="158">
                  <a:moveTo>
                    <a:pt x="817" y="146"/>
                  </a:moveTo>
                  <a:lnTo>
                    <a:pt x="787" y="133"/>
                  </a:lnTo>
                  <a:lnTo>
                    <a:pt x="755" y="119"/>
                  </a:lnTo>
                  <a:lnTo>
                    <a:pt x="723" y="106"/>
                  </a:lnTo>
                  <a:lnTo>
                    <a:pt x="689" y="92"/>
                  </a:lnTo>
                  <a:lnTo>
                    <a:pt x="655" y="80"/>
                  </a:lnTo>
                  <a:lnTo>
                    <a:pt x="619" y="68"/>
                  </a:lnTo>
                  <a:lnTo>
                    <a:pt x="584" y="57"/>
                  </a:lnTo>
                  <a:lnTo>
                    <a:pt x="549" y="45"/>
                  </a:lnTo>
                  <a:lnTo>
                    <a:pt x="512" y="36"/>
                  </a:lnTo>
                  <a:lnTo>
                    <a:pt x="476" y="27"/>
                  </a:lnTo>
                  <a:lnTo>
                    <a:pt x="440" y="20"/>
                  </a:lnTo>
                  <a:lnTo>
                    <a:pt x="404" y="13"/>
                  </a:lnTo>
                  <a:lnTo>
                    <a:pt x="369" y="7"/>
                  </a:lnTo>
                  <a:lnTo>
                    <a:pt x="333" y="4"/>
                  </a:lnTo>
                  <a:lnTo>
                    <a:pt x="299" y="1"/>
                  </a:lnTo>
                  <a:lnTo>
                    <a:pt x="265" y="0"/>
                  </a:lnTo>
                  <a:lnTo>
                    <a:pt x="247" y="0"/>
                  </a:lnTo>
                  <a:lnTo>
                    <a:pt x="229" y="1"/>
                  </a:lnTo>
                  <a:lnTo>
                    <a:pt x="209" y="4"/>
                  </a:lnTo>
                  <a:lnTo>
                    <a:pt x="188" y="7"/>
                  </a:lnTo>
                  <a:lnTo>
                    <a:pt x="169" y="10"/>
                  </a:lnTo>
                  <a:lnTo>
                    <a:pt x="149" y="15"/>
                  </a:lnTo>
                  <a:lnTo>
                    <a:pt x="128" y="21"/>
                  </a:lnTo>
                  <a:lnTo>
                    <a:pt x="110" y="28"/>
                  </a:lnTo>
                  <a:lnTo>
                    <a:pt x="92" y="37"/>
                  </a:lnTo>
                  <a:lnTo>
                    <a:pt x="73" y="46"/>
                  </a:lnTo>
                  <a:lnTo>
                    <a:pt x="57" y="57"/>
                  </a:lnTo>
                  <a:lnTo>
                    <a:pt x="42" y="69"/>
                  </a:lnTo>
                  <a:lnTo>
                    <a:pt x="28" y="83"/>
                  </a:lnTo>
                  <a:lnTo>
                    <a:pt x="17" y="98"/>
                  </a:lnTo>
                  <a:lnTo>
                    <a:pt x="6" y="114"/>
                  </a:lnTo>
                  <a:lnTo>
                    <a:pt x="0" y="133"/>
                  </a:lnTo>
                  <a:lnTo>
                    <a:pt x="11" y="136"/>
                  </a:lnTo>
                  <a:lnTo>
                    <a:pt x="24" y="114"/>
                  </a:lnTo>
                  <a:lnTo>
                    <a:pt x="39" y="95"/>
                  </a:lnTo>
                  <a:lnTo>
                    <a:pt x="55" y="77"/>
                  </a:lnTo>
                  <a:lnTo>
                    <a:pt x="73" y="62"/>
                  </a:lnTo>
                  <a:lnTo>
                    <a:pt x="94" y="50"/>
                  </a:lnTo>
                  <a:lnTo>
                    <a:pt x="116" y="39"/>
                  </a:lnTo>
                  <a:lnTo>
                    <a:pt x="139" y="30"/>
                  </a:lnTo>
                  <a:lnTo>
                    <a:pt x="163" y="23"/>
                  </a:lnTo>
                  <a:lnTo>
                    <a:pt x="188" y="17"/>
                  </a:lnTo>
                  <a:lnTo>
                    <a:pt x="215" y="14"/>
                  </a:lnTo>
                  <a:lnTo>
                    <a:pt x="242" y="13"/>
                  </a:lnTo>
                  <a:lnTo>
                    <a:pt x="271" y="12"/>
                  </a:lnTo>
                  <a:lnTo>
                    <a:pt x="300" y="13"/>
                  </a:lnTo>
                  <a:lnTo>
                    <a:pt x="330" y="15"/>
                  </a:lnTo>
                  <a:lnTo>
                    <a:pt x="360" y="19"/>
                  </a:lnTo>
                  <a:lnTo>
                    <a:pt x="390" y="22"/>
                  </a:lnTo>
                  <a:lnTo>
                    <a:pt x="421" y="28"/>
                  </a:lnTo>
                  <a:lnTo>
                    <a:pt x="451" y="35"/>
                  </a:lnTo>
                  <a:lnTo>
                    <a:pt x="482" y="42"/>
                  </a:lnTo>
                  <a:lnTo>
                    <a:pt x="512" y="48"/>
                  </a:lnTo>
                  <a:lnTo>
                    <a:pt x="542" y="57"/>
                  </a:lnTo>
                  <a:lnTo>
                    <a:pt x="572" y="66"/>
                  </a:lnTo>
                  <a:lnTo>
                    <a:pt x="600" y="75"/>
                  </a:lnTo>
                  <a:lnTo>
                    <a:pt x="628" y="84"/>
                  </a:lnTo>
                  <a:lnTo>
                    <a:pt x="656" y="93"/>
                  </a:lnTo>
                  <a:lnTo>
                    <a:pt x="682" y="104"/>
                  </a:lnTo>
                  <a:lnTo>
                    <a:pt x="708" y="113"/>
                  </a:lnTo>
                  <a:lnTo>
                    <a:pt x="732" y="122"/>
                  </a:lnTo>
                  <a:lnTo>
                    <a:pt x="755" y="133"/>
                  </a:lnTo>
                  <a:lnTo>
                    <a:pt x="775" y="141"/>
                  </a:lnTo>
                  <a:lnTo>
                    <a:pt x="795" y="150"/>
                  </a:lnTo>
                  <a:lnTo>
                    <a:pt x="813" y="158"/>
                  </a:lnTo>
                  <a:lnTo>
                    <a:pt x="817" y="1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4" name="Freeform 65"/>
            <p:cNvSpPr>
              <a:spLocks/>
            </p:cNvSpPr>
            <p:nvPr/>
          </p:nvSpPr>
          <p:spPr bwMode="auto">
            <a:xfrm flipH="1">
              <a:off x="-420" y="1786"/>
              <a:ext cx="224" cy="147"/>
            </a:xfrm>
            <a:custGeom>
              <a:avLst/>
              <a:gdLst>
                <a:gd name="T0" fmla="*/ 0 w 1183"/>
                <a:gd name="T1" fmla="*/ 0 h 771"/>
                <a:gd name="T2" fmla="*/ 0 w 1183"/>
                <a:gd name="T3" fmla="*/ 0 h 771"/>
                <a:gd name="T4" fmla="*/ 0 w 1183"/>
                <a:gd name="T5" fmla="*/ 0 h 771"/>
                <a:gd name="T6" fmla="*/ 0 w 1183"/>
                <a:gd name="T7" fmla="*/ 0 h 771"/>
                <a:gd name="T8" fmla="*/ 0 w 1183"/>
                <a:gd name="T9" fmla="*/ 0 h 771"/>
                <a:gd name="T10" fmla="*/ 0 w 1183"/>
                <a:gd name="T11" fmla="*/ 0 h 771"/>
                <a:gd name="T12" fmla="*/ 0 w 1183"/>
                <a:gd name="T13" fmla="*/ 0 h 771"/>
                <a:gd name="T14" fmla="*/ 0 w 1183"/>
                <a:gd name="T15" fmla="*/ 0 h 771"/>
                <a:gd name="T16" fmla="*/ 0 w 1183"/>
                <a:gd name="T17" fmla="*/ 0 h 771"/>
                <a:gd name="T18" fmla="*/ 0 w 1183"/>
                <a:gd name="T19" fmla="*/ 0 h 771"/>
                <a:gd name="T20" fmla="*/ 0 w 1183"/>
                <a:gd name="T21" fmla="*/ 0 h 771"/>
                <a:gd name="T22" fmla="*/ 0 w 1183"/>
                <a:gd name="T23" fmla="*/ 0 h 771"/>
                <a:gd name="T24" fmla="*/ 0 w 1183"/>
                <a:gd name="T25" fmla="*/ 0 h 771"/>
                <a:gd name="T26" fmla="*/ 0 w 1183"/>
                <a:gd name="T27" fmla="*/ 0 h 771"/>
                <a:gd name="T28" fmla="*/ 0 w 1183"/>
                <a:gd name="T29" fmla="*/ 0 h 771"/>
                <a:gd name="T30" fmla="*/ 0 w 1183"/>
                <a:gd name="T31" fmla="*/ 0 h 771"/>
                <a:gd name="T32" fmla="*/ 0 w 1183"/>
                <a:gd name="T33" fmla="*/ 0 h 771"/>
                <a:gd name="T34" fmla="*/ 0 w 1183"/>
                <a:gd name="T35" fmla="*/ 0 h 771"/>
                <a:gd name="T36" fmla="*/ 0 w 1183"/>
                <a:gd name="T37" fmla="*/ 0 h 771"/>
                <a:gd name="T38" fmla="*/ 0 w 1183"/>
                <a:gd name="T39" fmla="*/ 0 h 771"/>
                <a:gd name="T40" fmla="*/ 0 w 1183"/>
                <a:gd name="T41" fmla="*/ 0 h 771"/>
                <a:gd name="T42" fmla="*/ 0 w 1183"/>
                <a:gd name="T43" fmla="*/ 0 h 771"/>
                <a:gd name="T44" fmla="*/ 0 w 1183"/>
                <a:gd name="T45" fmla="*/ 0 h 771"/>
                <a:gd name="T46" fmla="*/ 0 w 1183"/>
                <a:gd name="T47" fmla="*/ 0 h 771"/>
                <a:gd name="T48" fmla="*/ 0 w 1183"/>
                <a:gd name="T49" fmla="*/ 0 h 771"/>
                <a:gd name="T50" fmla="*/ 0 w 1183"/>
                <a:gd name="T51" fmla="*/ 0 h 771"/>
                <a:gd name="T52" fmla="*/ 0 w 1183"/>
                <a:gd name="T53" fmla="*/ 0 h 771"/>
                <a:gd name="T54" fmla="*/ 0 w 1183"/>
                <a:gd name="T55" fmla="*/ 0 h 771"/>
                <a:gd name="T56" fmla="*/ 0 w 1183"/>
                <a:gd name="T57" fmla="*/ 0 h 771"/>
                <a:gd name="T58" fmla="*/ 0 w 1183"/>
                <a:gd name="T59" fmla="*/ 0 h 771"/>
                <a:gd name="T60" fmla="*/ 0 w 1183"/>
                <a:gd name="T61" fmla="*/ 0 h 771"/>
                <a:gd name="T62" fmla="*/ 0 w 1183"/>
                <a:gd name="T63" fmla="*/ 0 h 771"/>
                <a:gd name="T64" fmla="*/ 0 w 1183"/>
                <a:gd name="T65" fmla="*/ 0 h 771"/>
                <a:gd name="T66" fmla="*/ 0 w 1183"/>
                <a:gd name="T67" fmla="*/ 0 h 771"/>
                <a:gd name="T68" fmla="*/ 0 w 1183"/>
                <a:gd name="T69" fmla="*/ 0 h 771"/>
                <a:gd name="T70" fmla="*/ 0 w 1183"/>
                <a:gd name="T71" fmla="*/ 0 h 771"/>
                <a:gd name="T72" fmla="*/ 0 w 1183"/>
                <a:gd name="T73" fmla="*/ 0 h 771"/>
                <a:gd name="T74" fmla="*/ 0 w 1183"/>
                <a:gd name="T75" fmla="*/ 0 h 771"/>
                <a:gd name="T76" fmla="*/ 0 w 1183"/>
                <a:gd name="T77" fmla="*/ 0 h 771"/>
                <a:gd name="T78" fmla="*/ 0 w 1183"/>
                <a:gd name="T79" fmla="*/ 0 h 77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83"/>
                <a:gd name="T121" fmla="*/ 0 h 771"/>
                <a:gd name="T122" fmla="*/ 1183 w 1183"/>
                <a:gd name="T123" fmla="*/ 771 h 77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83" h="771">
                  <a:moveTo>
                    <a:pt x="1182" y="766"/>
                  </a:moveTo>
                  <a:lnTo>
                    <a:pt x="1179" y="762"/>
                  </a:lnTo>
                  <a:lnTo>
                    <a:pt x="1178" y="762"/>
                  </a:lnTo>
                  <a:lnTo>
                    <a:pt x="1171" y="754"/>
                  </a:lnTo>
                  <a:lnTo>
                    <a:pt x="1160" y="743"/>
                  </a:lnTo>
                  <a:lnTo>
                    <a:pt x="1144" y="728"/>
                  </a:lnTo>
                  <a:lnTo>
                    <a:pt x="1126" y="713"/>
                  </a:lnTo>
                  <a:lnTo>
                    <a:pt x="1109" y="698"/>
                  </a:lnTo>
                  <a:lnTo>
                    <a:pt x="1093" y="685"/>
                  </a:lnTo>
                  <a:lnTo>
                    <a:pt x="1079" y="673"/>
                  </a:lnTo>
                  <a:lnTo>
                    <a:pt x="1071" y="666"/>
                  </a:lnTo>
                  <a:lnTo>
                    <a:pt x="1041" y="641"/>
                  </a:lnTo>
                  <a:lnTo>
                    <a:pt x="1010" y="615"/>
                  </a:lnTo>
                  <a:lnTo>
                    <a:pt x="979" y="591"/>
                  </a:lnTo>
                  <a:lnTo>
                    <a:pt x="948" y="567"/>
                  </a:lnTo>
                  <a:lnTo>
                    <a:pt x="917" y="543"/>
                  </a:lnTo>
                  <a:lnTo>
                    <a:pt x="886" y="519"/>
                  </a:lnTo>
                  <a:lnTo>
                    <a:pt x="854" y="496"/>
                  </a:lnTo>
                  <a:lnTo>
                    <a:pt x="823" y="473"/>
                  </a:lnTo>
                  <a:lnTo>
                    <a:pt x="790" y="450"/>
                  </a:lnTo>
                  <a:lnTo>
                    <a:pt x="758" y="427"/>
                  </a:lnTo>
                  <a:lnTo>
                    <a:pt x="726" y="405"/>
                  </a:lnTo>
                  <a:lnTo>
                    <a:pt x="692" y="383"/>
                  </a:lnTo>
                  <a:lnTo>
                    <a:pt x="660" y="361"/>
                  </a:lnTo>
                  <a:lnTo>
                    <a:pt x="627" y="339"/>
                  </a:lnTo>
                  <a:lnTo>
                    <a:pt x="593" y="318"/>
                  </a:lnTo>
                  <a:lnTo>
                    <a:pt x="560" y="298"/>
                  </a:lnTo>
                  <a:lnTo>
                    <a:pt x="527" y="277"/>
                  </a:lnTo>
                  <a:lnTo>
                    <a:pt x="492" y="256"/>
                  </a:lnTo>
                  <a:lnTo>
                    <a:pt x="459" y="236"/>
                  </a:lnTo>
                  <a:lnTo>
                    <a:pt x="424" y="217"/>
                  </a:lnTo>
                  <a:lnTo>
                    <a:pt x="391" y="197"/>
                  </a:lnTo>
                  <a:lnTo>
                    <a:pt x="356" y="178"/>
                  </a:lnTo>
                  <a:lnTo>
                    <a:pt x="322" y="159"/>
                  </a:lnTo>
                  <a:lnTo>
                    <a:pt x="287" y="140"/>
                  </a:lnTo>
                  <a:lnTo>
                    <a:pt x="251" y="121"/>
                  </a:lnTo>
                  <a:lnTo>
                    <a:pt x="217" y="104"/>
                  </a:lnTo>
                  <a:lnTo>
                    <a:pt x="181" y="86"/>
                  </a:lnTo>
                  <a:lnTo>
                    <a:pt x="147" y="68"/>
                  </a:lnTo>
                  <a:lnTo>
                    <a:pt x="111" y="51"/>
                  </a:lnTo>
                  <a:lnTo>
                    <a:pt x="75" y="34"/>
                  </a:lnTo>
                  <a:lnTo>
                    <a:pt x="40" y="16"/>
                  </a:lnTo>
                  <a:lnTo>
                    <a:pt x="4" y="0"/>
                  </a:lnTo>
                  <a:lnTo>
                    <a:pt x="0" y="12"/>
                  </a:lnTo>
                  <a:lnTo>
                    <a:pt x="41" y="30"/>
                  </a:lnTo>
                  <a:lnTo>
                    <a:pt x="81" y="49"/>
                  </a:lnTo>
                  <a:lnTo>
                    <a:pt x="121" y="68"/>
                  </a:lnTo>
                  <a:lnTo>
                    <a:pt x="161" y="88"/>
                  </a:lnTo>
                  <a:lnTo>
                    <a:pt x="200" y="107"/>
                  </a:lnTo>
                  <a:lnTo>
                    <a:pt x="239" y="128"/>
                  </a:lnTo>
                  <a:lnTo>
                    <a:pt x="278" y="148"/>
                  </a:lnTo>
                  <a:lnTo>
                    <a:pt x="316" y="169"/>
                  </a:lnTo>
                  <a:lnTo>
                    <a:pt x="354" y="190"/>
                  </a:lnTo>
                  <a:lnTo>
                    <a:pt x="392" y="212"/>
                  </a:lnTo>
                  <a:lnTo>
                    <a:pt x="430" y="234"/>
                  </a:lnTo>
                  <a:lnTo>
                    <a:pt x="468" y="256"/>
                  </a:lnTo>
                  <a:lnTo>
                    <a:pt x="505" y="278"/>
                  </a:lnTo>
                  <a:lnTo>
                    <a:pt x="542" y="301"/>
                  </a:lnTo>
                  <a:lnTo>
                    <a:pt x="578" y="325"/>
                  </a:lnTo>
                  <a:lnTo>
                    <a:pt x="614" y="348"/>
                  </a:lnTo>
                  <a:lnTo>
                    <a:pt x="651" y="372"/>
                  </a:lnTo>
                  <a:lnTo>
                    <a:pt x="687" y="397"/>
                  </a:lnTo>
                  <a:lnTo>
                    <a:pt x="722" y="421"/>
                  </a:lnTo>
                  <a:lnTo>
                    <a:pt x="758" y="446"/>
                  </a:lnTo>
                  <a:lnTo>
                    <a:pt x="794" y="471"/>
                  </a:lnTo>
                  <a:lnTo>
                    <a:pt x="829" y="497"/>
                  </a:lnTo>
                  <a:lnTo>
                    <a:pt x="864" y="523"/>
                  </a:lnTo>
                  <a:lnTo>
                    <a:pt x="898" y="549"/>
                  </a:lnTo>
                  <a:lnTo>
                    <a:pt x="933" y="575"/>
                  </a:lnTo>
                  <a:lnTo>
                    <a:pt x="969" y="603"/>
                  </a:lnTo>
                  <a:lnTo>
                    <a:pt x="1002" y="629"/>
                  </a:lnTo>
                  <a:lnTo>
                    <a:pt x="1037" y="657"/>
                  </a:lnTo>
                  <a:lnTo>
                    <a:pt x="1071" y="686"/>
                  </a:lnTo>
                  <a:lnTo>
                    <a:pt x="1105" y="713"/>
                  </a:lnTo>
                  <a:lnTo>
                    <a:pt x="1139" y="742"/>
                  </a:lnTo>
                  <a:lnTo>
                    <a:pt x="1172" y="771"/>
                  </a:lnTo>
                  <a:lnTo>
                    <a:pt x="1170" y="766"/>
                  </a:lnTo>
                  <a:lnTo>
                    <a:pt x="1182" y="766"/>
                  </a:lnTo>
                  <a:lnTo>
                    <a:pt x="1183" y="764"/>
                  </a:lnTo>
                  <a:lnTo>
                    <a:pt x="1179" y="762"/>
                  </a:lnTo>
                  <a:lnTo>
                    <a:pt x="1182" y="7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5" name="Freeform 66"/>
            <p:cNvSpPr>
              <a:spLocks/>
            </p:cNvSpPr>
            <p:nvPr/>
          </p:nvSpPr>
          <p:spPr bwMode="auto">
            <a:xfrm flipH="1">
              <a:off x="-421" y="1932"/>
              <a:ext cx="4" cy="19"/>
            </a:xfrm>
            <a:custGeom>
              <a:avLst/>
              <a:gdLst>
                <a:gd name="T0" fmla="*/ 0 w 16"/>
                <a:gd name="T1" fmla="*/ 0 h 99"/>
                <a:gd name="T2" fmla="*/ 0 w 16"/>
                <a:gd name="T3" fmla="*/ 0 h 99"/>
                <a:gd name="T4" fmla="*/ 0 w 16"/>
                <a:gd name="T5" fmla="*/ 0 h 99"/>
                <a:gd name="T6" fmla="*/ 0 w 16"/>
                <a:gd name="T7" fmla="*/ 0 h 99"/>
                <a:gd name="T8" fmla="*/ 0 w 16"/>
                <a:gd name="T9" fmla="*/ 0 h 99"/>
                <a:gd name="T10" fmla="*/ 0 w 16"/>
                <a:gd name="T11" fmla="*/ 0 h 99"/>
                <a:gd name="T12" fmla="*/ 0 w 16"/>
                <a:gd name="T13" fmla="*/ 0 h 99"/>
                <a:gd name="T14" fmla="*/ 0 w 16"/>
                <a:gd name="T15" fmla="*/ 0 h 99"/>
                <a:gd name="T16" fmla="*/ 0 w 16"/>
                <a:gd name="T17" fmla="*/ 0 h 99"/>
                <a:gd name="T18" fmla="*/ 0 w 16"/>
                <a:gd name="T19" fmla="*/ 0 h 99"/>
                <a:gd name="T20" fmla="*/ 0 w 16"/>
                <a:gd name="T21" fmla="*/ 0 h 99"/>
                <a:gd name="T22" fmla="*/ 0 w 16"/>
                <a:gd name="T23" fmla="*/ 0 h 99"/>
                <a:gd name="T24" fmla="*/ 0 w 16"/>
                <a:gd name="T25" fmla="*/ 0 h 99"/>
                <a:gd name="T26" fmla="*/ 0 w 16"/>
                <a:gd name="T27" fmla="*/ 0 h 99"/>
                <a:gd name="T28" fmla="*/ 0 w 16"/>
                <a:gd name="T29" fmla="*/ 0 h 99"/>
                <a:gd name="T30" fmla="*/ 0 w 16"/>
                <a:gd name="T31" fmla="*/ 0 h 9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6"/>
                <a:gd name="T49" fmla="*/ 0 h 99"/>
                <a:gd name="T50" fmla="*/ 16 w 16"/>
                <a:gd name="T51" fmla="*/ 99 h 9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6" h="99">
                  <a:moveTo>
                    <a:pt x="4" y="94"/>
                  </a:moveTo>
                  <a:lnTo>
                    <a:pt x="14" y="88"/>
                  </a:lnTo>
                  <a:lnTo>
                    <a:pt x="15" y="67"/>
                  </a:lnTo>
                  <a:lnTo>
                    <a:pt x="16" y="44"/>
                  </a:lnTo>
                  <a:lnTo>
                    <a:pt x="16" y="21"/>
                  </a:lnTo>
                  <a:lnTo>
                    <a:pt x="14" y="0"/>
                  </a:lnTo>
                  <a:lnTo>
                    <a:pt x="2" y="0"/>
                  </a:lnTo>
                  <a:lnTo>
                    <a:pt x="0" y="19"/>
                  </a:lnTo>
                  <a:lnTo>
                    <a:pt x="0" y="42"/>
                  </a:lnTo>
                  <a:lnTo>
                    <a:pt x="1" y="67"/>
                  </a:lnTo>
                  <a:lnTo>
                    <a:pt x="2" y="88"/>
                  </a:lnTo>
                  <a:lnTo>
                    <a:pt x="10" y="82"/>
                  </a:lnTo>
                  <a:lnTo>
                    <a:pt x="4" y="94"/>
                  </a:lnTo>
                  <a:lnTo>
                    <a:pt x="15" y="99"/>
                  </a:lnTo>
                  <a:lnTo>
                    <a:pt x="14" y="88"/>
                  </a:lnTo>
                  <a:lnTo>
                    <a:pt x="4" y="9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6" name="Freeform 67"/>
            <p:cNvSpPr>
              <a:spLocks/>
            </p:cNvSpPr>
            <p:nvPr/>
          </p:nvSpPr>
          <p:spPr bwMode="auto">
            <a:xfrm flipH="1">
              <a:off x="-419" y="1876"/>
              <a:ext cx="139" cy="74"/>
            </a:xfrm>
            <a:custGeom>
              <a:avLst/>
              <a:gdLst>
                <a:gd name="T0" fmla="*/ 0 w 733"/>
                <a:gd name="T1" fmla="*/ 0 h 390"/>
                <a:gd name="T2" fmla="*/ 0 w 733"/>
                <a:gd name="T3" fmla="*/ 0 h 390"/>
                <a:gd name="T4" fmla="*/ 0 w 733"/>
                <a:gd name="T5" fmla="*/ 0 h 390"/>
                <a:gd name="T6" fmla="*/ 0 w 733"/>
                <a:gd name="T7" fmla="*/ 0 h 390"/>
                <a:gd name="T8" fmla="*/ 0 w 733"/>
                <a:gd name="T9" fmla="*/ 0 h 390"/>
                <a:gd name="T10" fmla="*/ 0 w 733"/>
                <a:gd name="T11" fmla="*/ 0 h 390"/>
                <a:gd name="T12" fmla="*/ 0 w 733"/>
                <a:gd name="T13" fmla="*/ 0 h 390"/>
                <a:gd name="T14" fmla="*/ 0 w 733"/>
                <a:gd name="T15" fmla="*/ 0 h 390"/>
                <a:gd name="T16" fmla="*/ 0 w 733"/>
                <a:gd name="T17" fmla="*/ 0 h 390"/>
                <a:gd name="T18" fmla="*/ 0 w 733"/>
                <a:gd name="T19" fmla="*/ 0 h 390"/>
                <a:gd name="T20" fmla="*/ 0 w 733"/>
                <a:gd name="T21" fmla="*/ 0 h 390"/>
                <a:gd name="T22" fmla="*/ 0 w 733"/>
                <a:gd name="T23" fmla="*/ 0 h 390"/>
                <a:gd name="T24" fmla="*/ 0 w 733"/>
                <a:gd name="T25" fmla="*/ 0 h 390"/>
                <a:gd name="T26" fmla="*/ 0 w 733"/>
                <a:gd name="T27" fmla="*/ 0 h 390"/>
                <a:gd name="T28" fmla="*/ 0 w 733"/>
                <a:gd name="T29" fmla="*/ 0 h 390"/>
                <a:gd name="T30" fmla="*/ 0 w 733"/>
                <a:gd name="T31" fmla="*/ 0 h 390"/>
                <a:gd name="T32" fmla="*/ 0 w 733"/>
                <a:gd name="T33" fmla="*/ 0 h 390"/>
                <a:gd name="T34" fmla="*/ 0 w 733"/>
                <a:gd name="T35" fmla="*/ 0 h 390"/>
                <a:gd name="T36" fmla="*/ 0 w 733"/>
                <a:gd name="T37" fmla="*/ 0 h 390"/>
                <a:gd name="T38" fmla="*/ 0 w 733"/>
                <a:gd name="T39" fmla="*/ 0 h 390"/>
                <a:gd name="T40" fmla="*/ 0 w 733"/>
                <a:gd name="T41" fmla="*/ 0 h 390"/>
                <a:gd name="T42" fmla="*/ 0 w 733"/>
                <a:gd name="T43" fmla="*/ 0 h 390"/>
                <a:gd name="T44" fmla="*/ 0 w 733"/>
                <a:gd name="T45" fmla="*/ 0 h 390"/>
                <a:gd name="T46" fmla="*/ 0 w 733"/>
                <a:gd name="T47" fmla="*/ 0 h 390"/>
                <a:gd name="T48" fmla="*/ 0 w 733"/>
                <a:gd name="T49" fmla="*/ 0 h 390"/>
                <a:gd name="T50" fmla="*/ 0 w 733"/>
                <a:gd name="T51" fmla="*/ 0 h 390"/>
                <a:gd name="T52" fmla="*/ 0 w 733"/>
                <a:gd name="T53" fmla="*/ 0 h 390"/>
                <a:gd name="T54" fmla="*/ 0 w 733"/>
                <a:gd name="T55" fmla="*/ 0 h 390"/>
                <a:gd name="T56" fmla="*/ 0 w 733"/>
                <a:gd name="T57" fmla="*/ 0 h 390"/>
                <a:gd name="T58" fmla="*/ 0 w 733"/>
                <a:gd name="T59" fmla="*/ 0 h 390"/>
                <a:gd name="T60" fmla="*/ 0 w 733"/>
                <a:gd name="T61" fmla="*/ 0 h 390"/>
                <a:gd name="T62" fmla="*/ 0 w 733"/>
                <a:gd name="T63" fmla="*/ 0 h 390"/>
                <a:gd name="T64" fmla="*/ 0 w 733"/>
                <a:gd name="T65" fmla="*/ 0 h 390"/>
                <a:gd name="T66" fmla="*/ 0 w 733"/>
                <a:gd name="T67" fmla="*/ 0 h 390"/>
                <a:gd name="T68" fmla="*/ 0 w 733"/>
                <a:gd name="T69" fmla="*/ 0 h 3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33"/>
                <a:gd name="T106" fmla="*/ 0 h 390"/>
                <a:gd name="T107" fmla="*/ 733 w 733"/>
                <a:gd name="T108" fmla="*/ 390 h 39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33" h="390">
                  <a:moveTo>
                    <a:pt x="0" y="12"/>
                  </a:moveTo>
                  <a:lnTo>
                    <a:pt x="47" y="34"/>
                  </a:lnTo>
                  <a:lnTo>
                    <a:pt x="93" y="56"/>
                  </a:lnTo>
                  <a:lnTo>
                    <a:pt x="139" y="77"/>
                  </a:lnTo>
                  <a:lnTo>
                    <a:pt x="185" y="101"/>
                  </a:lnTo>
                  <a:lnTo>
                    <a:pt x="231" y="124"/>
                  </a:lnTo>
                  <a:lnTo>
                    <a:pt x="276" y="147"/>
                  </a:lnTo>
                  <a:lnTo>
                    <a:pt x="322" y="170"/>
                  </a:lnTo>
                  <a:lnTo>
                    <a:pt x="367" y="194"/>
                  </a:lnTo>
                  <a:lnTo>
                    <a:pt x="413" y="217"/>
                  </a:lnTo>
                  <a:lnTo>
                    <a:pt x="458" y="241"/>
                  </a:lnTo>
                  <a:lnTo>
                    <a:pt x="503" y="265"/>
                  </a:lnTo>
                  <a:lnTo>
                    <a:pt x="548" y="291"/>
                  </a:lnTo>
                  <a:lnTo>
                    <a:pt x="593" y="315"/>
                  </a:lnTo>
                  <a:lnTo>
                    <a:pt x="638" y="340"/>
                  </a:lnTo>
                  <a:lnTo>
                    <a:pt x="683" y="364"/>
                  </a:lnTo>
                  <a:lnTo>
                    <a:pt x="727" y="390"/>
                  </a:lnTo>
                  <a:lnTo>
                    <a:pt x="733" y="378"/>
                  </a:lnTo>
                  <a:lnTo>
                    <a:pt x="688" y="353"/>
                  </a:lnTo>
                  <a:lnTo>
                    <a:pt x="643" y="327"/>
                  </a:lnTo>
                  <a:lnTo>
                    <a:pt x="599" y="303"/>
                  </a:lnTo>
                  <a:lnTo>
                    <a:pt x="554" y="278"/>
                  </a:lnTo>
                  <a:lnTo>
                    <a:pt x="509" y="253"/>
                  </a:lnTo>
                  <a:lnTo>
                    <a:pt x="464" y="228"/>
                  </a:lnTo>
                  <a:lnTo>
                    <a:pt x="418" y="204"/>
                  </a:lnTo>
                  <a:lnTo>
                    <a:pt x="373" y="180"/>
                  </a:lnTo>
                  <a:lnTo>
                    <a:pt x="328" y="156"/>
                  </a:lnTo>
                  <a:lnTo>
                    <a:pt x="282" y="133"/>
                  </a:lnTo>
                  <a:lnTo>
                    <a:pt x="236" y="110"/>
                  </a:lnTo>
                  <a:lnTo>
                    <a:pt x="190" y="87"/>
                  </a:lnTo>
                  <a:lnTo>
                    <a:pt x="144" y="65"/>
                  </a:lnTo>
                  <a:lnTo>
                    <a:pt x="98" y="43"/>
                  </a:lnTo>
                  <a:lnTo>
                    <a:pt x="51" y="21"/>
                  </a:lnTo>
                  <a:lnTo>
                    <a:pt x="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7" name="Freeform 68"/>
            <p:cNvSpPr>
              <a:spLocks/>
            </p:cNvSpPr>
            <p:nvPr/>
          </p:nvSpPr>
          <p:spPr bwMode="auto">
            <a:xfrm flipH="1">
              <a:off x="-281" y="1834"/>
              <a:ext cx="129" cy="44"/>
            </a:xfrm>
            <a:custGeom>
              <a:avLst/>
              <a:gdLst>
                <a:gd name="T0" fmla="*/ 0 w 677"/>
                <a:gd name="T1" fmla="*/ 0 h 232"/>
                <a:gd name="T2" fmla="*/ 0 w 677"/>
                <a:gd name="T3" fmla="*/ 0 h 232"/>
                <a:gd name="T4" fmla="*/ 0 w 677"/>
                <a:gd name="T5" fmla="*/ 0 h 232"/>
                <a:gd name="T6" fmla="*/ 0 w 677"/>
                <a:gd name="T7" fmla="*/ 0 h 232"/>
                <a:gd name="T8" fmla="*/ 0 w 677"/>
                <a:gd name="T9" fmla="*/ 0 h 232"/>
                <a:gd name="T10" fmla="*/ 0 w 677"/>
                <a:gd name="T11" fmla="*/ 0 h 232"/>
                <a:gd name="T12" fmla="*/ 0 w 677"/>
                <a:gd name="T13" fmla="*/ 0 h 232"/>
                <a:gd name="T14" fmla="*/ 0 w 677"/>
                <a:gd name="T15" fmla="*/ 0 h 232"/>
                <a:gd name="T16" fmla="*/ 0 w 677"/>
                <a:gd name="T17" fmla="*/ 0 h 232"/>
                <a:gd name="T18" fmla="*/ 0 w 677"/>
                <a:gd name="T19" fmla="*/ 0 h 232"/>
                <a:gd name="T20" fmla="*/ 0 w 677"/>
                <a:gd name="T21" fmla="*/ 0 h 232"/>
                <a:gd name="T22" fmla="*/ 0 w 677"/>
                <a:gd name="T23" fmla="*/ 0 h 232"/>
                <a:gd name="T24" fmla="*/ 0 w 677"/>
                <a:gd name="T25" fmla="*/ 0 h 232"/>
                <a:gd name="T26" fmla="*/ 0 w 677"/>
                <a:gd name="T27" fmla="*/ 0 h 232"/>
                <a:gd name="T28" fmla="*/ 0 w 677"/>
                <a:gd name="T29" fmla="*/ 0 h 232"/>
                <a:gd name="T30" fmla="*/ 0 w 677"/>
                <a:gd name="T31" fmla="*/ 0 h 232"/>
                <a:gd name="T32" fmla="*/ 0 w 677"/>
                <a:gd name="T33" fmla="*/ 0 h 232"/>
                <a:gd name="T34" fmla="*/ 0 w 677"/>
                <a:gd name="T35" fmla="*/ 0 h 232"/>
                <a:gd name="T36" fmla="*/ 0 w 677"/>
                <a:gd name="T37" fmla="*/ 0 h 232"/>
                <a:gd name="T38" fmla="*/ 0 w 677"/>
                <a:gd name="T39" fmla="*/ 0 h 232"/>
                <a:gd name="T40" fmla="*/ 0 w 677"/>
                <a:gd name="T41" fmla="*/ 0 h 232"/>
                <a:gd name="T42" fmla="*/ 0 w 677"/>
                <a:gd name="T43" fmla="*/ 0 h 232"/>
                <a:gd name="T44" fmla="*/ 0 w 677"/>
                <a:gd name="T45" fmla="*/ 0 h 232"/>
                <a:gd name="T46" fmla="*/ 0 w 677"/>
                <a:gd name="T47" fmla="*/ 0 h 232"/>
                <a:gd name="T48" fmla="*/ 0 w 677"/>
                <a:gd name="T49" fmla="*/ 0 h 232"/>
                <a:gd name="T50" fmla="*/ 0 w 677"/>
                <a:gd name="T51" fmla="*/ 0 h 232"/>
                <a:gd name="T52" fmla="*/ 0 w 677"/>
                <a:gd name="T53" fmla="*/ 0 h 232"/>
                <a:gd name="T54" fmla="*/ 0 w 677"/>
                <a:gd name="T55" fmla="*/ 0 h 232"/>
                <a:gd name="T56" fmla="*/ 0 w 677"/>
                <a:gd name="T57" fmla="*/ 0 h 232"/>
                <a:gd name="T58" fmla="*/ 0 w 677"/>
                <a:gd name="T59" fmla="*/ 0 h 232"/>
                <a:gd name="T60" fmla="*/ 0 w 677"/>
                <a:gd name="T61" fmla="*/ 0 h 232"/>
                <a:gd name="T62" fmla="*/ 0 w 677"/>
                <a:gd name="T63" fmla="*/ 0 h 232"/>
                <a:gd name="T64" fmla="*/ 0 w 677"/>
                <a:gd name="T65" fmla="*/ 0 h 2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77"/>
                <a:gd name="T100" fmla="*/ 0 h 232"/>
                <a:gd name="T101" fmla="*/ 677 w 677"/>
                <a:gd name="T102" fmla="*/ 232 h 2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77" h="232">
                  <a:moveTo>
                    <a:pt x="0" y="12"/>
                  </a:moveTo>
                  <a:lnTo>
                    <a:pt x="14" y="16"/>
                  </a:lnTo>
                  <a:lnTo>
                    <a:pt x="30" y="22"/>
                  </a:lnTo>
                  <a:lnTo>
                    <a:pt x="46" y="27"/>
                  </a:lnTo>
                  <a:lnTo>
                    <a:pt x="64" y="33"/>
                  </a:lnTo>
                  <a:lnTo>
                    <a:pt x="82" y="37"/>
                  </a:lnTo>
                  <a:lnTo>
                    <a:pt x="101" y="42"/>
                  </a:lnTo>
                  <a:lnTo>
                    <a:pt x="119" y="48"/>
                  </a:lnTo>
                  <a:lnTo>
                    <a:pt x="139" y="52"/>
                  </a:lnTo>
                  <a:lnTo>
                    <a:pt x="158" y="57"/>
                  </a:lnTo>
                  <a:lnTo>
                    <a:pt x="178" y="61"/>
                  </a:lnTo>
                  <a:lnTo>
                    <a:pt x="196" y="66"/>
                  </a:lnTo>
                  <a:lnTo>
                    <a:pt x="216" y="71"/>
                  </a:lnTo>
                  <a:lnTo>
                    <a:pt x="234" y="76"/>
                  </a:lnTo>
                  <a:lnTo>
                    <a:pt x="251" y="81"/>
                  </a:lnTo>
                  <a:lnTo>
                    <a:pt x="269" y="86"/>
                  </a:lnTo>
                  <a:lnTo>
                    <a:pt x="285" y="90"/>
                  </a:lnTo>
                  <a:lnTo>
                    <a:pt x="310" y="98"/>
                  </a:lnTo>
                  <a:lnTo>
                    <a:pt x="334" y="105"/>
                  </a:lnTo>
                  <a:lnTo>
                    <a:pt x="358" y="113"/>
                  </a:lnTo>
                  <a:lnTo>
                    <a:pt x="384" y="122"/>
                  </a:lnTo>
                  <a:lnTo>
                    <a:pt x="408" y="130"/>
                  </a:lnTo>
                  <a:lnTo>
                    <a:pt x="432" y="139"/>
                  </a:lnTo>
                  <a:lnTo>
                    <a:pt x="456" y="148"/>
                  </a:lnTo>
                  <a:lnTo>
                    <a:pt x="482" y="157"/>
                  </a:lnTo>
                  <a:lnTo>
                    <a:pt x="506" y="166"/>
                  </a:lnTo>
                  <a:lnTo>
                    <a:pt x="530" y="175"/>
                  </a:lnTo>
                  <a:lnTo>
                    <a:pt x="554" y="185"/>
                  </a:lnTo>
                  <a:lnTo>
                    <a:pt x="578" y="194"/>
                  </a:lnTo>
                  <a:lnTo>
                    <a:pt x="601" y="203"/>
                  </a:lnTo>
                  <a:lnTo>
                    <a:pt x="626" y="212"/>
                  </a:lnTo>
                  <a:lnTo>
                    <a:pt x="650" y="223"/>
                  </a:lnTo>
                  <a:lnTo>
                    <a:pt x="674" y="232"/>
                  </a:lnTo>
                  <a:lnTo>
                    <a:pt x="677" y="220"/>
                  </a:lnTo>
                  <a:lnTo>
                    <a:pt x="653" y="211"/>
                  </a:lnTo>
                  <a:lnTo>
                    <a:pt x="629" y="201"/>
                  </a:lnTo>
                  <a:lnTo>
                    <a:pt x="605" y="192"/>
                  </a:lnTo>
                  <a:lnTo>
                    <a:pt x="581" y="182"/>
                  </a:lnTo>
                  <a:lnTo>
                    <a:pt x="556" y="172"/>
                  </a:lnTo>
                  <a:lnTo>
                    <a:pt x="532" y="163"/>
                  </a:lnTo>
                  <a:lnTo>
                    <a:pt x="508" y="154"/>
                  </a:lnTo>
                  <a:lnTo>
                    <a:pt x="484" y="144"/>
                  </a:lnTo>
                  <a:lnTo>
                    <a:pt x="459" y="136"/>
                  </a:lnTo>
                  <a:lnTo>
                    <a:pt x="434" y="127"/>
                  </a:lnTo>
                  <a:lnTo>
                    <a:pt x="410" y="119"/>
                  </a:lnTo>
                  <a:lnTo>
                    <a:pt x="386" y="110"/>
                  </a:lnTo>
                  <a:lnTo>
                    <a:pt x="361" y="102"/>
                  </a:lnTo>
                  <a:lnTo>
                    <a:pt x="337" y="94"/>
                  </a:lnTo>
                  <a:lnTo>
                    <a:pt x="312" y="86"/>
                  </a:lnTo>
                  <a:lnTo>
                    <a:pt x="287" y="79"/>
                  </a:lnTo>
                  <a:lnTo>
                    <a:pt x="272" y="74"/>
                  </a:lnTo>
                  <a:lnTo>
                    <a:pt x="255" y="69"/>
                  </a:lnTo>
                  <a:lnTo>
                    <a:pt x="238" y="65"/>
                  </a:lnTo>
                  <a:lnTo>
                    <a:pt x="219" y="60"/>
                  </a:lnTo>
                  <a:lnTo>
                    <a:pt x="200" y="56"/>
                  </a:lnTo>
                  <a:lnTo>
                    <a:pt x="180" y="50"/>
                  </a:lnTo>
                  <a:lnTo>
                    <a:pt x="160" y="45"/>
                  </a:lnTo>
                  <a:lnTo>
                    <a:pt x="141" y="41"/>
                  </a:lnTo>
                  <a:lnTo>
                    <a:pt x="120" y="35"/>
                  </a:lnTo>
                  <a:lnTo>
                    <a:pt x="101" y="30"/>
                  </a:lnTo>
                  <a:lnTo>
                    <a:pt x="82" y="25"/>
                  </a:lnTo>
                  <a:lnTo>
                    <a:pt x="64" y="20"/>
                  </a:lnTo>
                  <a:lnTo>
                    <a:pt x="46" y="15"/>
                  </a:lnTo>
                  <a:lnTo>
                    <a:pt x="30" y="10"/>
                  </a:lnTo>
                  <a:lnTo>
                    <a:pt x="15" y="5"/>
                  </a:lnTo>
                  <a:lnTo>
                    <a:pt x="2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8" name="Freeform 69"/>
            <p:cNvSpPr>
              <a:spLocks/>
            </p:cNvSpPr>
            <p:nvPr/>
          </p:nvSpPr>
          <p:spPr bwMode="auto">
            <a:xfrm flipH="1">
              <a:off x="-75" y="1776"/>
              <a:ext cx="34" cy="90"/>
            </a:xfrm>
            <a:custGeom>
              <a:avLst/>
              <a:gdLst>
                <a:gd name="T0" fmla="*/ 0 w 181"/>
                <a:gd name="T1" fmla="*/ 0 h 475"/>
                <a:gd name="T2" fmla="*/ 0 w 181"/>
                <a:gd name="T3" fmla="*/ 0 h 475"/>
                <a:gd name="T4" fmla="*/ 0 w 181"/>
                <a:gd name="T5" fmla="*/ 0 h 475"/>
                <a:gd name="T6" fmla="*/ 0 w 181"/>
                <a:gd name="T7" fmla="*/ 0 h 475"/>
                <a:gd name="T8" fmla="*/ 0 w 181"/>
                <a:gd name="T9" fmla="*/ 0 h 475"/>
                <a:gd name="T10" fmla="*/ 0 w 181"/>
                <a:gd name="T11" fmla="*/ 0 h 475"/>
                <a:gd name="T12" fmla="*/ 0 w 181"/>
                <a:gd name="T13" fmla="*/ 0 h 475"/>
                <a:gd name="T14" fmla="*/ 0 w 181"/>
                <a:gd name="T15" fmla="*/ 0 h 475"/>
                <a:gd name="T16" fmla="*/ 0 w 181"/>
                <a:gd name="T17" fmla="*/ 0 h 475"/>
                <a:gd name="T18" fmla="*/ 0 w 181"/>
                <a:gd name="T19" fmla="*/ 0 h 475"/>
                <a:gd name="T20" fmla="*/ 0 w 181"/>
                <a:gd name="T21" fmla="*/ 0 h 475"/>
                <a:gd name="T22" fmla="*/ 0 w 181"/>
                <a:gd name="T23" fmla="*/ 0 h 475"/>
                <a:gd name="T24" fmla="*/ 0 w 181"/>
                <a:gd name="T25" fmla="*/ 0 h 475"/>
                <a:gd name="T26" fmla="*/ 0 w 181"/>
                <a:gd name="T27" fmla="*/ 0 h 475"/>
                <a:gd name="T28" fmla="*/ 0 w 181"/>
                <a:gd name="T29" fmla="*/ 0 h 475"/>
                <a:gd name="T30" fmla="*/ 0 w 181"/>
                <a:gd name="T31" fmla="*/ 0 h 475"/>
                <a:gd name="T32" fmla="*/ 0 w 181"/>
                <a:gd name="T33" fmla="*/ 0 h 475"/>
                <a:gd name="T34" fmla="*/ 0 w 181"/>
                <a:gd name="T35" fmla="*/ 0 h 475"/>
                <a:gd name="T36" fmla="*/ 0 w 181"/>
                <a:gd name="T37" fmla="*/ 0 h 475"/>
                <a:gd name="T38" fmla="*/ 0 w 181"/>
                <a:gd name="T39" fmla="*/ 0 h 475"/>
                <a:gd name="T40" fmla="*/ 0 w 181"/>
                <a:gd name="T41" fmla="*/ 0 h 475"/>
                <a:gd name="T42" fmla="*/ 0 w 181"/>
                <a:gd name="T43" fmla="*/ 0 h 475"/>
                <a:gd name="T44" fmla="*/ 0 w 181"/>
                <a:gd name="T45" fmla="*/ 0 h 475"/>
                <a:gd name="T46" fmla="*/ 0 w 181"/>
                <a:gd name="T47" fmla="*/ 0 h 475"/>
                <a:gd name="T48" fmla="*/ 0 w 181"/>
                <a:gd name="T49" fmla="*/ 0 h 47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81"/>
                <a:gd name="T76" fmla="*/ 0 h 475"/>
                <a:gd name="T77" fmla="*/ 181 w 181"/>
                <a:gd name="T78" fmla="*/ 475 h 47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81" h="475">
                  <a:moveTo>
                    <a:pt x="181" y="323"/>
                  </a:moveTo>
                  <a:lnTo>
                    <a:pt x="163" y="282"/>
                  </a:lnTo>
                  <a:lnTo>
                    <a:pt x="145" y="243"/>
                  </a:lnTo>
                  <a:lnTo>
                    <a:pt x="130" y="205"/>
                  </a:lnTo>
                  <a:lnTo>
                    <a:pt x="118" y="166"/>
                  </a:lnTo>
                  <a:lnTo>
                    <a:pt x="107" y="127"/>
                  </a:lnTo>
                  <a:lnTo>
                    <a:pt x="100" y="87"/>
                  </a:lnTo>
                  <a:lnTo>
                    <a:pt x="95" y="45"/>
                  </a:lnTo>
                  <a:lnTo>
                    <a:pt x="93" y="0"/>
                  </a:lnTo>
                  <a:lnTo>
                    <a:pt x="49" y="56"/>
                  </a:lnTo>
                  <a:lnTo>
                    <a:pt x="19" y="114"/>
                  </a:lnTo>
                  <a:lnTo>
                    <a:pt x="3" y="174"/>
                  </a:lnTo>
                  <a:lnTo>
                    <a:pt x="0" y="235"/>
                  </a:lnTo>
                  <a:lnTo>
                    <a:pt x="9" y="296"/>
                  </a:lnTo>
                  <a:lnTo>
                    <a:pt x="29" y="357"/>
                  </a:lnTo>
                  <a:lnTo>
                    <a:pt x="59" y="417"/>
                  </a:lnTo>
                  <a:lnTo>
                    <a:pt x="97" y="475"/>
                  </a:lnTo>
                  <a:lnTo>
                    <a:pt x="97" y="455"/>
                  </a:lnTo>
                  <a:lnTo>
                    <a:pt x="102" y="433"/>
                  </a:lnTo>
                  <a:lnTo>
                    <a:pt x="110" y="410"/>
                  </a:lnTo>
                  <a:lnTo>
                    <a:pt x="120" y="387"/>
                  </a:lnTo>
                  <a:lnTo>
                    <a:pt x="133" y="367"/>
                  </a:lnTo>
                  <a:lnTo>
                    <a:pt x="148" y="347"/>
                  </a:lnTo>
                  <a:lnTo>
                    <a:pt x="164" y="333"/>
                  </a:lnTo>
                  <a:lnTo>
                    <a:pt x="181" y="323"/>
                  </a:lnTo>
                  <a:close/>
                </a:path>
              </a:pathLst>
            </a:custGeom>
            <a:solidFill>
              <a:srgbClr val="C1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9" name="Freeform 70"/>
            <p:cNvSpPr>
              <a:spLocks/>
            </p:cNvSpPr>
            <p:nvPr/>
          </p:nvSpPr>
          <p:spPr bwMode="auto">
            <a:xfrm flipH="1">
              <a:off x="-175" y="1778"/>
              <a:ext cx="58" cy="33"/>
            </a:xfrm>
            <a:custGeom>
              <a:avLst/>
              <a:gdLst>
                <a:gd name="T0" fmla="*/ 0 w 305"/>
                <a:gd name="T1" fmla="*/ 0 h 173"/>
                <a:gd name="T2" fmla="*/ 0 w 305"/>
                <a:gd name="T3" fmla="*/ 0 h 173"/>
                <a:gd name="T4" fmla="*/ 0 w 305"/>
                <a:gd name="T5" fmla="*/ 0 h 173"/>
                <a:gd name="T6" fmla="*/ 0 w 305"/>
                <a:gd name="T7" fmla="*/ 0 h 173"/>
                <a:gd name="T8" fmla="*/ 0 w 305"/>
                <a:gd name="T9" fmla="*/ 0 h 173"/>
                <a:gd name="T10" fmla="*/ 0 w 305"/>
                <a:gd name="T11" fmla="*/ 0 h 173"/>
                <a:gd name="T12" fmla="*/ 0 w 305"/>
                <a:gd name="T13" fmla="*/ 0 h 173"/>
                <a:gd name="T14" fmla="*/ 0 w 305"/>
                <a:gd name="T15" fmla="*/ 0 h 173"/>
                <a:gd name="T16" fmla="*/ 0 w 305"/>
                <a:gd name="T17" fmla="*/ 0 h 173"/>
                <a:gd name="T18" fmla="*/ 0 w 305"/>
                <a:gd name="T19" fmla="*/ 0 h 173"/>
                <a:gd name="T20" fmla="*/ 0 w 305"/>
                <a:gd name="T21" fmla="*/ 0 h 173"/>
                <a:gd name="T22" fmla="*/ 0 w 305"/>
                <a:gd name="T23" fmla="*/ 0 h 173"/>
                <a:gd name="T24" fmla="*/ 0 w 305"/>
                <a:gd name="T25" fmla="*/ 0 h 173"/>
                <a:gd name="T26" fmla="*/ 0 w 305"/>
                <a:gd name="T27" fmla="*/ 0 h 173"/>
                <a:gd name="T28" fmla="*/ 0 w 305"/>
                <a:gd name="T29" fmla="*/ 0 h 173"/>
                <a:gd name="T30" fmla="*/ 0 w 305"/>
                <a:gd name="T31" fmla="*/ 0 h 173"/>
                <a:gd name="T32" fmla="*/ 0 w 305"/>
                <a:gd name="T33" fmla="*/ 0 h 173"/>
                <a:gd name="T34" fmla="*/ 0 w 305"/>
                <a:gd name="T35" fmla="*/ 0 h 173"/>
                <a:gd name="T36" fmla="*/ 0 w 305"/>
                <a:gd name="T37" fmla="*/ 0 h 173"/>
                <a:gd name="T38" fmla="*/ 0 w 305"/>
                <a:gd name="T39" fmla="*/ 0 h 173"/>
                <a:gd name="T40" fmla="*/ 0 w 305"/>
                <a:gd name="T41" fmla="*/ 0 h 173"/>
                <a:gd name="T42" fmla="*/ 0 w 305"/>
                <a:gd name="T43" fmla="*/ 0 h 173"/>
                <a:gd name="T44" fmla="*/ 0 w 305"/>
                <a:gd name="T45" fmla="*/ 0 h 173"/>
                <a:gd name="T46" fmla="*/ 0 w 305"/>
                <a:gd name="T47" fmla="*/ 0 h 173"/>
                <a:gd name="T48" fmla="*/ 0 w 305"/>
                <a:gd name="T49" fmla="*/ 0 h 173"/>
                <a:gd name="T50" fmla="*/ 0 w 305"/>
                <a:gd name="T51" fmla="*/ 0 h 173"/>
                <a:gd name="T52" fmla="*/ 0 w 305"/>
                <a:gd name="T53" fmla="*/ 0 h 173"/>
                <a:gd name="T54" fmla="*/ 0 w 305"/>
                <a:gd name="T55" fmla="*/ 0 h 173"/>
                <a:gd name="T56" fmla="*/ 0 w 305"/>
                <a:gd name="T57" fmla="*/ 0 h 173"/>
                <a:gd name="T58" fmla="*/ 0 w 305"/>
                <a:gd name="T59" fmla="*/ 0 h 173"/>
                <a:gd name="T60" fmla="*/ 0 w 305"/>
                <a:gd name="T61" fmla="*/ 0 h 173"/>
                <a:gd name="T62" fmla="*/ 0 w 305"/>
                <a:gd name="T63" fmla="*/ 0 h 173"/>
                <a:gd name="T64" fmla="*/ 0 w 305"/>
                <a:gd name="T65" fmla="*/ 0 h 173"/>
                <a:gd name="T66" fmla="*/ 0 w 305"/>
                <a:gd name="T67" fmla="*/ 0 h 173"/>
                <a:gd name="T68" fmla="*/ 0 w 305"/>
                <a:gd name="T69" fmla="*/ 0 h 173"/>
                <a:gd name="T70" fmla="*/ 0 w 305"/>
                <a:gd name="T71" fmla="*/ 0 h 173"/>
                <a:gd name="T72" fmla="*/ 0 w 305"/>
                <a:gd name="T73" fmla="*/ 0 h 173"/>
                <a:gd name="T74" fmla="*/ 0 w 305"/>
                <a:gd name="T75" fmla="*/ 0 h 173"/>
                <a:gd name="T76" fmla="*/ 0 w 305"/>
                <a:gd name="T77" fmla="*/ 0 h 173"/>
                <a:gd name="T78" fmla="*/ 0 w 305"/>
                <a:gd name="T79" fmla="*/ 0 h 173"/>
                <a:gd name="T80" fmla="*/ 0 w 305"/>
                <a:gd name="T81" fmla="*/ 0 h 173"/>
                <a:gd name="T82" fmla="*/ 0 w 305"/>
                <a:gd name="T83" fmla="*/ 0 h 173"/>
                <a:gd name="T84" fmla="*/ 0 w 305"/>
                <a:gd name="T85" fmla="*/ 0 h 173"/>
                <a:gd name="T86" fmla="*/ 0 w 305"/>
                <a:gd name="T87" fmla="*/ 0 h 173"/>
                <a:gd name="T88" fmla="*/ 0 w 305"/>
                <a:gd name="T89" fmla="*/ 0 h 173"/>
                <a:gd name="T90" fmla="*/ 0 w 305"/>
                <a:gd name="T91" fmla="*/ 0 h 173"/>
                <a:gd name="T92" fmla="*/ 0 w 305"/>
                <a:gd name="T93" fmla="*/ 0 h 173"/>
                <a:gd name="T94" fmla="*/ 0 w 305"/>
                <a:gd name="T95" fmla="*/ 0 h 173"/>
                <a:gd name="T96" fmla="*/ 0 w 305"/>
                <a:gd name="T97" fmla="*/ 0 h 1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5"/>
                <a:gd name="T148" fmla="*/ 0 h 173"/>
                <a:gd name="T149" fmla="*/ 305 w 305"/>
                <a:gd name="T150" fmla="*/ 173 h 17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5" h="173">
                  <a:moveTo>
                    <a:pt x="60" y="0"/>
                  </a:moveTo>
                  <a:lnTo>
                    <a:pt x="71" y="2"/>
                  </a:lnTo>
                  <a:lnTo>
                    <a:pt x="84" y="3"/>
                  </a:lnTo>
                  <a:lnTo>
                    <a:pt x="102" y="5"/>
                  </a:lnTo>
                  <a:lnTo>
                    <a:pt x="119" y="10"/>
                  </a:lnTo>
                  <a:lnTo>
                    <a:pt x="138" y="14"/>
                  </a:lnTo>
                  <a:lnTo>
                    <a:pt x="159" y="20"/>
                  </a:lnTo>
                  <a:lnTo>
                    <a:pt x="180" y="27"/>
                  </a:lnTo>
                  <a:lnTo>
                    <a:pt x="202" y="34"/>
                  </a:lnTo>
                  <a:lnTo>
                    <a:pt x="221" y="42"/>
                  </a:lnTo>
                  <a:lnTo>
                    <a:pt x="241" y="50"/>
                  </a:lnTo>
                  <a:lnTo>
                    <a:pt x="258" y="59"/>
                  </a:lnTo>
                  <a:lnTo>
                    <a:pt x="274" y="70"/>
                  </a:lnTo>
                  <a:lnTo>
                    <a:pt x="287" y="80"/>
                  </a:lnTo>
                  <a:lnTo>
                    <a:pt x="297" y="90"/>
                  </a:lnTo>
                  <a:lnTo>
                    <a:pt x="303" y="101"/>
                  </a:lnTo>
                  <a:lnTo>
                    <a:pt x="305" y="112"/>
                  </a:lnTo>
                  <a:lnTo>
                    <a:pt x="304" y="127"/>
                  </a:lnTo>
                  <a:lnTo>
                    <a:pt x="301" y="140"/>
                  </a:lnTo>
                  <a:lnTo>
                    <a:pt x="295" y="150"/>
                  </a:lnTo>
                  <a:lnTo>
                    <a:pt x="287" y="159"/>
                  </a:lnTo>
                  <a:lnTo>
                    <a:pt x="278" y="165"/>
                  </a:lnTo>
                  <a:lnTo>
                    <a:pt x="266" y="170"/>
                  </a:lnTo>
                  <a:lnTo>
                    <a:pt x="254" y="172"/>
                  </a:lnTo>
                  <a:lnTo>
                    <a:pt x="239" y="173"/>
                  </a:lnTo>
                  <a:lnTo>
                    <a:pt x="229" y="173"/>
                  </a:lnTo>
                  <a:lnTo>
                    <a:pt x="220" y="172"/>
                  </a:lnTo>
                  <a:lnTo>
                    <a:pt x="209" y="170"/>
                  </a:lnTo>
                  <a:lnTo>
                    <a:pt x="197" y="167"/>
                  </a:lnTo>
                  <a:lnTo>
                    <a:pt x="186" y="165"/>
                  </a:lnTo>
                  <a:lnTo>
                    <a:pt x="173" y="162"/>
                  </a:lnTo>
                  <a:lnTo>
                    <a:pt x="159" y="158"/>
                  </a:lnTo>
                  <a:lnTo>
                    <a:pt x="147" y="155"/>
                  </a:lnTo>
                  <a:lnTo>
                    <a:pt x="133" y="151"/>
                  </a:lnTo>
                  <a:lnTo>
                    <a:pt x="120" y="147"/>
                  </a:lnTo>
                  <a:lnTo>
                    <a:pt x="107" y="143"/>
                  </a:lnTo>
                  <a:lnTo>
                    <a:pt x="95" y="139"/>
                  </a:lnTo>
                  <a:lnTo>
                    <a:pt x="83" y="135"/>
                  </a:lnTo>
                  <a:lnTo>
                    <a:pt x="72" y="132"/>
                  </a:lnTo>
                  <a:lnTo>
                    <a:pt x="61" y="128"/>
                  </a:lnTo>
                  <a:lnTo>
                    <a:pt x="52" y="126"/>
                  </a:lnTo>
                  <a:lnTo>
                    <a:pt x="26" y="113"/>
                  </a:lnTo>
                  <a:lnTo>
                    <a:pt x="8" y="96"/>
                  </a:lnTo>
                  <a:lnTo>
                    <a:pt x="0" y="75"/>
                  </a:lnTo>
                  <a:lnTo>
                    <a:pt x="1" y="53"/>
                  </a:lnTo>
                  <a:lnTo>
                    <a:pt x="8" y="34"/>
                  </a:lnTo>
                  <a:lnTo>
                    <a:pt x="21" y="17"/>
                  </a:lnTo>
                  <a:lnTo>
                    <a:pt x="38" y="5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0" name="Freeform 71"/>
            <p:cNvSpPr>
              <a:spLocks/>
            </p:cNvSpPr>
            <p:nvPr/>
          </p:nvSpPr>
          <p:spPr bwMode="auto">
            <a:xfrm flipH="1">
              <a:off x="-148" y="1777"/>
              <a:ext cx="20" cy="6"/>
            </a:xfrm>
            <a:custGeom>
              <a:avLst/>
              <a:gdLst>
                <a:gd name="T0" fmla="*/ 0 w 108"/>
                <a:gd name="T1" fmla="*/ 0 h 34"/>
                <a:gd name="T2" fmla="*/ 0 w 108"/>
                <a:gd name="T3" fmla="*/ 0 h 34"/>
                <a:gd name="T4" fmla="*/ 0 w 108"/>
                <a:gd name="T5" fmla="*/ 0 h 34"/>
                <a:gd name="T6" fmla="*/ 0 w 108"/>
                <a:gd name="T7" fmla="*/ 0 h 34"/>
                <a:gd name="T8" fmla="*/ 0 w 108"/>
                <a:gd name="T9" fmla="*/ 0 h 34"/>
                <a:gd name="T10" fmla="*/ 0 w 108"/>
                <a:gd name="T11" fmla="*/ 0 h 34"/>
                <a:gd name="T12" fmla="*/ 0 w 108"/>
                <a:gd name="T13" fmla="*/ 0 h 34"/>
                <a:gd name="T14" fmla="*/ 0 w 108"/>
                <a:gd name="T15" fmla="*/ 0 h 34"/>
                <a:gd name="T16" fmla="*/ 0 w 108"/>
                <a:gd name="T17" fmla="*/ 0 h 34"/>
                <a:gd name="T18" fmla="*/ 0 w 108"/>
                <a:gd name="T19" fmla="*/ 0 h 34"/>
                <a:gd name="T20" fmla="*/ 0 w 108"/>
                <a:gd name="T21" fmla="*/ 0 h 34"/>
                <a:gd name="T22" fmla="*/ 0 w 108"/>
                <a:gd name="T23" fmla="*/ 0 h 34"/>
                <a:gd name="T24" fmla="*/ 0 w 108"/>
                <a:gd name="T25" fmla="*/ 0 h 34"/>
                <a:gd name="T26" fmla="*/ 0 w 108"/>
                <a:gd name="T27" fmla="*/ 0 h 34"/>
                <a:gd name="T28" fmla="*/ 0 w 108"/>
                <a:gd name="T29" fmla="*/ 0 h 34"/>
                <a:gd name="T30" fmla="*/ 0 w 108"/>
                <a:gd name="T31" fmla="*/ 0 h 34"/>
                <a:gd name="T32" fmla="*/ 0 w 108"/>
                <a:gd name="T33" fmla="*/ 0 h 34"/>
                <a:gd name="T34" fmla="*/ 0 w 108"/>
                <a:gd name="T35" fmla="*/ 0 h 34"/>
                <a:gd name="T36" fmla="*/ 0 w 108"/>
                <a:gd name="T37" fmla="*/ 0 h 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8"/>
                <a:gd name="T58" fmla="*/ 0 h 34"/>
                <a:gd name="T59" fmla="*/ 108 w 108"/>
                <a:gd name="T60" fmla="*/ 34 h 3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8" h="34">
                  <a:moveTo>
                    <a:pt x="108" y="23"/>
                  </a:moveTo>
                  <a:lnTo>
                    <a:pt x="100" y="20"/>
                  </a:lnTo>
                  <a:lnTo>
                    <a:pt x="87" y="17"/>
                  </a:lnTo>
                  <a:lnTo>
                    <a:pt x="71" y="14"/>
                  </a:lnTo>
                  <a:lnTo>
                    <a:pt x="53" y="9"/>
                  </a:lnTo>
                  <a:lnTo>
                    <a:pt x="35" y="5"/>
                  </a:lnTo>
                  <a:lnTo>
                    <a:pt x="19" y="2"/>
                  </a:lnTo>
                  <a:lnTo>
                    <a:pt x="8" y="0"/>
                  </a:lnTo>
                  <a:lnTo>
                    <a:pt x="1" y="0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18" y="14"/>
                  </a:lnTo>
                  <a:lnTo>
                    <a:pt x="33" y="17"/>
                  </a:lnTo>
                  <a:lnTo>
                    <a:pt x="52" y="20"/>
                  </a:lnTo>
                  <a:lnTo>
                    <a:pt x="69" y="25"/>
                  </a:lnTo>
                  <a:lnTo>
                    <a:pt x="86" y="28"/>
                  </a:lnTo>
                  <a:lnTo>
                    <a:pt x="99" y="32"/>
                  </a:lnTo>
                  <a:lnTo>
                    <a:pt x="107" y="34"/>
                  </a:lnTo>
                  <a:lnTo>
                    <a:pt x="108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1" name="Freeform 72"/>
            <p:cNvSpPr>
              <a:spLocks/>
            </p:cNvSpPr>
            <p:nvPr/>
          </p:nvSpPr>
          <p:spPr bwMode="auto">
            <a:xfrm flipH="1">
              <a:off x="-176" y="1781"/>
              <a:ext cx="28" cy="21"/>
            </a:xfrm>
            <a:custGeom>
              <a:avLst/>
              <a:gdLst>
                <a:gd name="T0" fmla="*/ 0 w 146"/>
                <a:gd name="T1" fmla="*/ 0 h 109"/>
                <a:gd name="T2" fmla="*/ 0 w 146"/>
                <a:gd name="T3" fmla="*/ 0 h 109"/>
                <a:gd name="T4" fmla="*/ 0 w 146"/>
                <a:gd name="T5" fmla="*/ 0 h 109"/>
                <a:gd name="T6" fmla="*/ 0 w 146"/>
                <a:gd name="T7" fmla="*/ 0 h 109"/>
                <a:gd name="T8" fmla="*/ 0 w 146"/>
                <a:gd name="T9" fmla="*/ 0 h 109"/>
                <a:gd name="T10" fmla="*/ 0 w 146"/>
                <a:gd name="T11" fmla="*/ 0 h 109"/>
                <a:gd name="T12" fmla="*/ 0 w 146"/>
                <a:gd name="T13" fmla="*/ 0 h 109"/>
                <a:gd name="T14" fmla="*/ 0 w 146"/>
                <a:gd name="T15" fmla="*/ 0 h 109"/>
                <a:gd name="T16" fmla="*/ 0 w 146"/>
                <a:gd name="T17" fmla="*/ 0 h 109"/>
                <a:gd name="T18" fmla="*/ 0 w 146"/>
                <a:gd name="T19" fmla="*/ 0 h 109"/>
                <a:gd name="T20" fmla="*/ 0 w 146"/>
                <a:gd name="T21" fmla="*/ 0 h 109"/>
                <a:gd name="T22" fmla="*/ 0 w 146"/>
                <a:gd name="T23" fmla="*/ 0 h 109"/>
                <a:gd name="T24" fmla="*/ 0 w 146"/>
                <a:gd name="T25" fmla="*/ 0 h 109"/>
                <a:gd name="T26" fmla="*/ 0 w 146"/>
                <a:gd name="T27" fmla="*/ 0 h 109"/>
                <a:gd name="T28" fmla="*/ 0 w 146"/>
                <a:gd name="T29" fmla="*/ 0 h 109"/>
                <a:gd name="T30" fmla="*/ 0 w 146"/>
                <a:gd name="T31" fmla="*/ 0 h 109"/>
                <a:gd name="T32" fmla="*/ 0 w 146"/>
                <a:gd name="T33" fmla="*/ 0 h 109"/>
                <a:gd name="T34" fmla="*/ 0 w 146"/>
                <a:gd name="T35" fmla="*/ 0 h 109"/>
                <a:gd name="T36" fmla="*/ 0 w 146"/>
                <a:gd name="T37" fmla="*/ 0 h 10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6"/>
                <a:gd name="T58" fmla="*/ 0 h 109"/>
                <a:gd name="T59" fmla="*/ 146 w 146"/>
                <a:gd name="T60" fmla="*/ 109 h 10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6" h="109">
                  <a:moveTo>
                    <a:pt x="146" y="109"/>
                  </a:moveTo>
                  <a:lnTo>
                    <a:pt x="145" y="85"/>
                  </a:lnTo>
                  <a:lnTo>
                    <a:pt x="135" y="64"/>
                  </a:lnTo>
                  <a:lnTo>
                    <a:pt x="118" y="47"/>
                  </a:lnTo>
                  <a:lnTo>
                    <a:pt x="97" y="33"/>
                  </a:lnTo>
                  <a:lnTo>
                    <a:pt x="72" y="22"/>
                  </a:lnTo>
                  <a:lnTo>
                    <a:pt x="47" y="12"/>
                  </a:lnTo>
                  <a:lnTo>
                    <a:pt x="23" y="5"/>
                  </a:lnTo>
                  <a:lnTo>
                    <a:pt x="1" y="0"/>
                  </a:lnTo>
                  <a:lnTo>
                    <a:pt x="0" y="11"/>
                  </a:lnTo>
                  <a:lnTo>
                    <a:pt x="17" y="16"/>
                  </a:lnTo>
                  <a:lnTo>
                    <a:pt x="39" y="23"/>
                  </a:lnTo>
                  <a:lnTo>
                    <a:pt x="63" y="32"/>
                  </a:lnTo>
                  <a:lnTo>
                    <a:pt x="87" y="42"/>
                  </a:lnTo>
                  <a:lnTo>
                    <a:pt x="108" y="55"/>
                  </a:lnTo>
                  <a:lnTo>
                    <a:pt x="125" y="70"/>
                  </a:lnTo>
                  <a:lnTo>
                    <a:pt x="136" y="87"/>
                  </a:lnTo>
                  <a:lnTo>
                    <a:pt x="136" y="107"/>
                  </a:lnTo>
                  <a:lnTo>
                    <a:pt x="146" y="10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2" name="Freeform 73"/>
            <p:cNvSpPr>
              <a:spLocks/>
            </p:cNvSpPr>
            <p:nvPr/>
          </p:nvSpPr>
          <p:spPr bwMode="auto">
            <a:xfrm flipH="1">
              <a:off x="-176" y="1802"/>
              <a:ext cx="9" cy="10"/>
            </a:xfrm>
            <a:custGeom>
              <a:avLst/>
              <a:gdLst>
                <a:gd name="T0" fmla="*/ 0 w 48"/>
                <a:gd name="T1" fmla="*/ 0 h 52"/>
                <a:gd name="T2" fmla="*/ 0 w 48"/>
                <a:gd name="T3" fmla="*/ 0 h 52"/>
                <a:gd name="T4" fmla="*/ 0 w 48"/>
                <a:gd name="T5" fmla="*/ 0 h 52"/>
                <a:gd name="T6" fmla="*/ 0 w 48"/>
                <a:gd name="T7" fmla="*/ 0 h 52"/>
                <a:gd name="T8" fmla="*/ 0 w 48"/>
                <a:gd name="T9" fmla="*/ 0 h 52"/>
                <a:gd name="T10" fmla="*/ 0 w 48"/>
                <a:gd name="T11" fmla="*/ 0 h 52"/>
                <a:gd name="T12" fmla="*/ 0 w 48"/>
                <a:gd name="T13" fmla="*/ 0 h 52"/>
                <a:gd name="T14" fmla="*/ 0 w 48"/>
                <a:gd name="T15" fmla="*/ 0 h 52"/>
                <a:gd name="T16" fmla="*/ 0 w 48"/>
                <a:gd name="T17" fmla="*/ 0 h 52"/>
                <a:gd name="T18" fmla="*/ 0 w 48"/>
                <a:gd name="T19" fmla="*/ 0 h 52"/>
                <a:gd name="T20" fmla="*/ 0 w 48"/>
                <a:gd name="T21" fmla="*/ 0 h 52"/>
                <a:gd name="T22" fmla="*/ 0 w 48"/>
                <a:gd name="T23" fmla="*/ 0 h 52"/>
                <a:gd name="T24" fmla="*/ 0 w 48"/>
                <a:gd name="T25" fmla="*/ 0 h 52"/>
                <a:gd name="T26" fmla="*/ 0 w 48"/>
                <a:gd name="T27" fmla="*/ 0 h 52"/>
                <a:gd name="T28" fmla="*/ 0 w 48"/>
                <a:gd name="T29" fmla="*/ 0 h 52"/>
                <a:gd name="T30" fmla="*/ 0 w 48"/>
                <a:gd name="T31" fmla="*/ 0 h 52"/>
                <a:gd name="T32" fmla="*/ 0 w 48"/>
                <a:gd name="T33" fmla="*/ 0 h 52"/>
                <a:gd name="T34" fmla="*/ 0 w 48"/>
                <a:gd name="T35" fmla="*/ 0 h 52"/>
                <a:gd name="T36" fmla="*/ 0 w 48"/>
                <a:gd name="T37" fmla="*/ 0 h 52"/>
                <a:gd name="T38" fmla="*/ 0 w 48"/>
                <a:gd name="T39" fmla="*/ 0 h 52"/>
                <a:gd name="T40" fmla="*/ 0 w 48"/>
                <a:gd name="T41" fmla="*/ 0 h 52"/>
                <a:gd name="T42" fmla="*/ 0 w 48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52"/>
                <a:gd name="T68" fmla="*/ 48 w 48"/>
                <a:gd name="T69" fmla="*/ 52 h 5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52">
                  <a:moveTo>
                    <a:pt x="48" y="2"/>
                  </a:moveTo>
                  <a:lnTo>
                    <a:pt x="38" y="0"/>
                  </a:lnTo>
                  <a:lnTo>
                    <a:pt x="34" y="7"/>
                  </a:lnTo>
                  <a:lnTo>
                    <a:pt x="32" y="14"/>
                  </a:lnTo>
                  <a:lnTo>
                    <a:pt x="30" y="22"/>
                  </a:lnTo>
                  <a:lnTo>
                    <a:pt x="25" y="29"/>
                  </a:lnTo>
                  <a:lnTo>
                    <a:pt x="19" y="32"/>
                  </a:lnTo>
                  <a:lnTo>
                    <a:pt x="12" y="34"/>
                  </a:lnTo>
                  <a:lnTo>
                    <a:pt x="5" y="38"/>
                  </a:lnTo>
                  <a:lnTo>
                    <a:pt x="0" y="40"/>
                  </a:lnTo>
                  <a:lnTo>
                    <a:pt x="1" y="40"/>
                  </a:lnTo>
                  <a:lnTo>
                    <a:pt x="3" y="52"/>
                  </a:lnTo>
                  <a:lnTo>
                    <a:pt x="27" y="41"/>
                  </a:lnTo>
                  <a:lnTo>
                    <a:pt x="31" y="39"/>
                  </a:lnTo>
                  <a:lnTo>
                    <a:pt x="35" y="33"/>
                  </a:lnTo>
                  <a:lnTo>
                    <a:pt x="40" y="27"/>
                  </a:lnTo>
                  <a:lnTo>
                    <a:pt x="42" y="24"/>
                  </a:lnTo>
                  <a:lnTo>
                    <a:pt x="43" y="18"/>
                  </a:lnTo>
                  <a:lnTo>
                    <a:pt x="46" y="13"/>
                  </a:lnTo>
                  <a:lnTo>
                    <a:pt x="47" y="8"/>
                  </a:lnTo>
                  <a:lnTo>
                    <a:pt x="48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3" name="Freeform 74"/>
            <p:cNvSpPr>
              <a:spLocks/>
            </p:cNvSpPr>
            <p:nvPr/>
          </p:nvSpPr>
          <p:spPr bwMode="auto">
            <a:xfrm flipH="1">
              <a:off x="-168" y="1809"/>
              <a:ext cx="8" cy="3"/>
            </a:xfrm>
            <a:custGeom>
              <a:avLst/>
              <a:gdLst>
                <a:gd name="T0" fmla="*/ 0 w 41"/>
                <a:gd name="T1" fmla="*/ 0 h 15"/>
                <a:gd name="T2" fmla="*/ 0 w 41"/>
                <a:gd name="T3" fmla="*/ 0 h 15"/>
                <a:gd name="T4" fmla="*/ 0 w 41"/>
                <a:gd name="T5" fmla="*/ 0 h 15"/>
                <a:gd name="T6" fmla="*/ 0 w 41"/>
                <a:gd name="T7" fmla="*/ 0 h 15"/>
                <a:gd name="T8" fmla="*/ 0 w 41"/>
                <a:gd name="T9" fmla="*/ 0 h 15"/>
                <a:gd name="T10" fmla="*/ 0 w 41"/>
                <a:gd name="T11" fmla="*/ 0 h 15"/>
                <a:gd name="T12" fmla="*/ 0 w 41"/>
                <a:gd name="T13" fmla="*/ 0 h 15"/>
                <a:gd name="T14" fmla="*/ 0 w 41"/>
                <a:gd name="T15" fmla="*/ 0 h 15"/>
                <a:gd name="T16" fmla="*/ 0 w 41"/>
                <a:gd name="T17" fmla="*/ 0 h 15"/>
                <a:gd name="T18" fmla="*/ 0 w 41"/>
                <a:gd name="T19" fmla="*/ 0 h 15"/>
                <a:gd name="T20" fmla="*/ 0 w 41"/>
                <a:gd name="T21" fmla="*/ 0 h 15"/>
                <a:gd name="T22" fmla="*/ 0 w 41"/>
                <a:gd name="T23" fmla="*/ 0 h 15"/>
                <a:gd name="T24" fmla="*/ 0 w 41"/>
                <a:gd name="T25" fmla="*/ 0 h 15"/>
                <a:gd name="T26" fmla="*/ 0 w 41"/>
                <a:gd name="T27" fmla="*/ 0 h 15"/>
                <a:gd name="T28" fmla="*/ 0 w 41"/>
                <a:gd name="T29" fmla="*/ 0 h 15"/>
                <a:gd name="T30" fmla="*/ 0 w 41"/>
                <a:gd name="T31" fmla="*/ 0 h 15"/>
                <a:gd name="T32" fmla="*/ 0 w 41"/>
                <a:gd name="T33" fmla="*/ 0 h 15"/>
                <a:gd name="T34" fmla="*/ 0 w 41"/>
                <a:gd name="T35" fmla="*/ 0 h 15"/>
                <a:gd name="T36" fmla="*/ 0 w 41"/>
                <a:gd name="T37" fmla="*/ 0 h 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1"/>
                <a:gd name="T58" fmla="*/ 0 h 15"/>
                <a:gd name="T59" fmla="*/ 41 w 41"/>
                <a:gd name="T60" fmla="*/ 15 h 1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1" h="15">
                  <a:moveTo>
                    <a:pt x="0" y="13"/>
                  </a:moveTo>
                  <a:lnTo>
                    <a:pt x="5" y="14"/>
                  </a:lnTo>
                  <a:lnTo>
                    <a:pt x="10" y="14"/>
                  </a:lnTo>
                  <a:lnTo>
                    <a:pt x="16" y="15"/>
                  </a:lnTo>
                  <a:lnTo>
                    <a:pt x="20" y="14"/>
                  </a:lnTo>
                  <a:lnTo>
                    <a:pt x="26" y="14"/>
                  </a:lnTo>
                  <a:lnTo>
                    <a:pt x="31" y="13"/>
                  </a:lnTo>
                  <a:lnTo>
                    <a:pt x="37" y="13"/>
                  </a:lnTo>
                  <a:lnTo>
                    <a:pt x="41" y="12"/>
                  </a:lnTo>
                  <a:lnTo>
                    <a:pt x="39" y="0"/>
                  </a:lnTo>
                  <a:lnTo>
                    <a:pt x="37" y="0"/>
                  </a:lnTo>
                  <a:lnTo>
                    <a:pt x="32" y="1"/>
                  </a:lnTo>
                  <a:lnTo>
                    <a:pt x="26" y="1"/>
                  </a:lnTo>
                  <a:lnTo>
                    <a:pt x="20" y="2"/>
                  </a:lnTo>
                  <a:lnTo>
                    <a:pt x="13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1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4" name="Freeform 75"/>
            <p:cNvSpPr>
              <a:spLocks/>
            </p:cNvSpPr>
            <p:nvPr/>
          </p:nvSpPr>
          <p:spPr bwMode="auto">
            <a:xfrm flipH="1">
              <a:off x="-160" y="1801"/>
              <a:ext cx="33" cy="11"/>
            </a:xfrm>
            <a:custGeom>
              <a:avLst/>
              <a:gdLst>
                <a:gd name="T0" fmla="*/ 0 w 174"/>
                <a:gd name="T1" fmla="*/ 0 h 58"/>
                <a:gd name="T2" fmla="*/ 0 w 174"/>
                <a:gd name="T3" fmla="*/ 0 h 58"/>
                <a:gd name="T4" fmla="*/ 0 w 174"/>
                <a:gd name="T5" fmla="*/ 0 h 58"/>
                <a:gd name="T6" fmla="*/ 0 w 174"/>
                <a:gd name="T7" fmla="*/ 0 h 58"/>
                <a:gd name="T8" fmla="*/ 0 w 174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58"/>
                <a:gd name="T17" fmla="*/ 174 w 174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58">
                  <a:moveTo>
                    <a:pt x="0" y="12"/>
                  </a:moveTo>
                  <a:lnTo>
                    <a:pt x="172" y="58"/>
                  </a:lnTo>
                  <a:lnTo>
                    <a:pt x="174" y="46"/>
                  </a:lnTo>
                  <a:lnTo>
                    <a:pt x="1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5" name="Freeform 76"/>
            <p:cNvSpPr>
              <a:spLocks/>
            </p:cNvSpPr>
            <p:nvPr/>
          </p:nvSpPr>
          <p:spPr bwMode="auto">
            <a:xfrm flipH="1">
              <a:off x="-128" y="1791"/>
              <a:ext cx="12" cy="12"/>
            </a:xfrm>
            <a:custGeom>
              <a:avLst/>
              <a:gdLst>
                <a:gd name="T0" fmla="*/ 0 w 58"/>
                <a:gd name="T1" fmla="*/ 0 h 60"/>
                <a:gd name="T2" fmla="*/ 0 w 58"/>
                <a:gd name="T3" fmla="*/ 0 h 60"/>
                <a:gd name="T4" fmla="*/ 0 w 58"/>
                <a:gd name="T5" fmla="*/ 0 h 60"/>
                <a:gd name="T6" fmla="*/ 0 w 58"/>
                <a:gd name="T7" fmla="*/ 0 h 60"/>
                <a:gd name="T8" fmla="*/ 0 w 58"/>
                <a:gd name="T9" fmla="*/ 0 h 60"/>
                <a:gd name="T10" fmla="*/ 0 w 58"/>
                <a:gd name="T11" fmla="*/ 0 h 60"/>
                <a:gd name="T12" fmla="*/ 0 w 58"/>
                <a:gd name="T13" fmla="*/ 0 h 60"/>
                <a:gd name="T14" fmla="*/ 0 w 58"/>
                <a:gd name="T15" fmla="*/ 0 h 60"/>
                <a:gd name="T16" fmla="*/ 0 w 58"/>
                <a:gd name="T17" fmla="*/ 0 h 60"/>
                <a:gd name="T18" fmla="*/ 0 w 58"/>
                <a:gd name="T19" fmla="*/ 0 h 60"/>
                <a:gd name="T20" fmla="*/ 0 w 58"/>
                <a:gd name="T21" fmla="*/ 0 h 60"/>
                <a:gd name="T22" fmla="*/ 0 w 58"/>
                <a:gd name="T23" fmla="*/ 0 h 60"/>
                <a:gd name="T24" fmla="*/ 0 w 58"/>
                <a:gd name="T25" fmla="*/ 0 h 60"/>
                <a:gd name="T26" fmla="*/ 0 w 58"/>
                <a:gd name="T27" fmla="*/ 0 h 60"/>
                <a:gd name="T28" fmla="*/ 0 w 58"/>
                <a:gd name="T29" fmla="*/ 0 h 60"/>
                <a:gd name="T30" fmla="*/ 0 w 58"/>
                <a:gd name="T31" fmla="*/ 0 h 60"/>
                <a:gd name="T32" fmla="*/ 0 w 58"/>
                <a:gd name="T33" fmla="*/ 0 h 60"/>
                <a:gd name="T34" fmla="*/ 0 w 58"/>
                <a:gd name="T35" fmla="*/ 0 h 60"/>
                <a:gd name="T36" fmla="*/ 0 w 58"/>
                <a:gd name="T37" fmla="*/ 0 h 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8"/>
                <a:gd name="T58" fmla="*/ 0 h 60"/>
                <a:gd name="T59" fmla="*/ 58 w 58"/>
                <a:gd name="T60" fmla="*/ 60 h 6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8" h="60">
                  <a:moveTo>
                    <a:pt x="0" y="0"/>
                  </a:moveTo>
                  <a:lnTo>
                    <a:pt x="1" y="11"/>
                  </a:lnTo>
                  <a:lnTo>
                    <a:pt x="4" y="22"/>
                  </a:lnTo>
                  <a:lnTo>
                    <a:pt x="10" y="31"/>
                  </a:lnTo>
                  <a:lnTo>
                    <a:pt x="18" y="39"/>
                  </a:lnTo>
                  <a:lnTo>
                    <a:pt x="27" y="46"/>
                  </a:lnTo>
                  <a:lnTo>
                    <a:pt x="36" y="53"/>
                  </a:lnTo>
                  <a:lnTo>
                    <a:pt x="47" y="56"/>
                  </a:lnTo>
                  <a:lnTo>
                    <a:pt x="57" y="60"/>
                  </a:lnTo>
                  <a:lnTo>
                    <a:pt x="58" y="48"/>
                  </a:lnTo>
                  <a:lnTo>
                    <a:pt x="50" y="46"/>
                  </a:lnTo>
                  <a:lnTo>
                    <a:pt x="42" y="41"/>
                  </a:lnTo>
                  <a:lnTo>
                    <a:pt x="34" y="37"/>
                  </a:lnTo>
                  <a:lnTo>
                    <a:pt x="27" y="31"/>
                  </a:lnTo>
                  <a:lnTo>
                    <a:pt x="21" y="25"/>
                  </a:lnTo>
                  <a:lnTo>
                    <a:pt x="16" y="17"/>
                  </a:lnTo>
                  <a:lnTo>
                    <a:pt x="12" y="9"/>
                  </a:lnTo>
                  <a:lnTo>
                    <a:pt x="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6" name="Freeform 77"/>
            <p:cNvSpPr>
              <a:spLocks/>
            </p:cNvSpPr>
            <p:nvPr/>
          </p:nvSpPr>
          <p:spPr bwMode="auto">
            <a:xfrm flipH="1">
              <a:off x="-128" y="1777"/>
              <a:ext cx="12" cy="14"/>
            </a:xfrm>
            <a:custGeom>
              <a:avLst/>
              <a:gdLst>
                <a:gd name="T0" fmla="*/ 0 w 63"/>
                <a:gd name="T1" fmla="*/ 0 h 77"/>
                <a:gd name="T2" fmla="*/ 0 w 63"/>
                <a:gd name="T3" fmla="*/ 0 h 77"/>
                <a:gd name="T4" fmla="*/ 0 w 63"/>
                <a:gd name="T5" fmla="*/ 0 h 77"/>
                <a:gd name="T6" fmla="*/ 0 w 63"/>
                <a:gd name="T7" fmla="*/ 0 h 77"/>
                <a:gd name="T8" fmla="*/ 0 w 63"/>
                <a:gd name="T9" fmla="*/ 0 h 77"/>
                <a:gd name="T10" fmla="*/ 0 w 63"/>
                <a:gd name="T11" fmla="*/ 0 h 77"/>
                <a:gd name="T12" fmla="*/ 0 w 63"/>
                <a:gd name="T13" fmla="*/ 0 h 77"/>
                <a:gd name="T14" fmla="*/ 0 w 63"/>
                <a:gd name="T15" fmla="*/ 0 h 77"/>
                <a:gd name="T16" fmla="*/ 0 w 63"/>
                <a:gd name="T17" fmla="*/ 0 h 77"/>
                <a:gd name="T18" fmla="*/ 0 w 63"/>
                <a:gd name="T19" fmla="*/ 0 h 77"/>
                <a:gd name="T20" fmla="*/ 0 w 63"/>
                <a:gd name="T21" fmla="*/ 0 h 77"/>
                <a:gd name="T22" fmla="*/ 0 w 63"/>
                <a:gd name="T23" fmla="*/ 0 h 77"/>
                <a:gd name="T24" fmla="*/ 0 w 63"/>
                <a:gd name="T25" fmla="*/ 0 h 77"/>
                <a:gd name="T26" fmla="*/ 0 w 63"/>
                <a:gd name="T27" fmla="*/ 0 h 77"/>
                <a:gd name="T28" fmla="*/ 0 w 63"/>
                <a:gd name="T29" fmla="*/ 0 h 77"/>
                <a:gd name="T30" fmla="*/ 0 w 63"/>
                <a:gd name="T31" fmla="*/ 0 h 77"/>
                <a:gd name="T32" fmla="*/ 0 w 63"/>
                <a:gd name="T33" fmla="*/ 0 h 77"/>
                <a:gd name="T34" fmla="*/ 0 w 63"/>
                <a:gd name="T35" fmla="*/ 0 h 77"/>
                <a:gd name="T36" fmla="*/ 0 w 63"/>
                <a:gd name="T37" fmla="*/ 0 h 77"/>
                <a:gd name="T38" fmla="*/ 0 w 63"/>
                <a:gd name="T39" fmla="*/ 0 h 77"/>
                <a:gd name="T40" fmla="*/ 0 w 63"/>
                <a:gd name="T41" fmla="*/ 0 h 77"/>
                <a:gd name="T42" fmla="*/ 0 w 63"/>
                <a:gd name="T43" fmla="*/ 0 h 77"/>
                <a:gd name="T44" fmla="*/ 0 w 63"/>
                <a:gd name="T45" fmla="*/ 0 h 77"/>
                <a:gd name="T46" fmla="*/ 0 w 63"/>
                <a:gd name="T47" fmla="*/ 0 h 77"/>
                <a:gd name="T48" fmla="*/ 0 w 63"/>
                <a:gd name="T49" fmla="*/ 0 h 77"/>
                <a:gd name="T50" fmla="*/ 0 w 63"/>
                <a:gd name="T51" fmla="*/ 0 h 77"/>
                <a:gd name="T52" fmla="*/ 0 w 63"/>
                <a:gd name="T53" fmla="*/ 0 h 77"/>
                <a:gd name="T54" fmla="*/ 0 w 63"/>
                <a:gd name="T55" fmla="*/ 0 h 7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3"/>
                <a:gd name="T85" fmla="*/ 0 h 77"/>
                <a:gd name="T86" fmla="*/ 63 w 63"/>
                <a:gd name="T87" fmla="*/ 77 h 7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3" h="77">
                  <a:moveTo>
                    <a:pt x="0" y="77"/>
                  </a:moveTo>
                  <a:lnTo>
                    <a:pt x="11" y="77"/>
                  </a:lnTo>
                  <a:lnTo>
                    <a:pt x="11" y="64"/>
                  </a:lnTo>
                  <a:lnTo>
                    <a:pt x="13" y="53"/>
                  </a:lnTo>
                  <a:lnTo>
                    <a:pt x="18" y="42"/>
                  </a:lnTo>
                  <a:lnTo>
                    <a:pt x="24" y="33"/>
                  </a:lnTo>
                  <a:lnTo>
                    <a:pt x="31" y="25"/>
                  </a:lnTo>
                  <a:lnTo>
                    <a:pt x="40" y="19"/>
                  </a:lnTo>
                  <a:lnTo>
                    <a:pt x="51" y="14"/>
                  </a:lnTo>
                  <a:lnTo>
                    <a:pt x="63" y="11"/>
                  </a:lnTo>
                  <a:lnTo>
                    <a:pt x="62" y="1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1" y="1"/>
                  </a:lnTo>
                  <a:lnTo>
                    <a:pt x="57" y="1"/>
                  </a:lnTo>
                  <a:lnTo>
                    <a:pt x="53" y="2"/>
                  </a:lnTo>
                  <a:lnTo>
                    <a:pt x="48" y="3"/>
                  </a:lnTo>
                  <a:lnTo>
                    <a:pt x="35" y="7"/>
                  </a:lnTo>
                  <a:lnTo>
                    <a:pt x="25" y="14"/>
                  </a:lnTo>
                  <a:lnTo>
                    <a:pt x="17" y="22"/>
                  </a:lnTo>
                  <a:lnTo>
                    <a:pt x="10" y="31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1" y="65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7" name="Freeform 78"/>
            <p:cNvSpPr>
              <a:spLocks/>
            </p:cNvSpPr>
            <p:nvPr/>
          </p:nvSpPr>
          <p:spPr bwMode="auto">
            <a:xfrm flipH="1">
              <a:off x="-486" y="1982"/>
              <a:ext cx="465" cy="67"/>
            </a:xfrm>
            <a:custGeom>
              <a:avLst/>
              <a:gdLst>
                <a:gd name="T0" fmla="*/ 0 w 2445"/>
                <a:gd name="T1" fmla="*/ 0 h 676"/>
                <a:gd name="T2" fmla="*/ 0 w 2445"/>
                <a:gd name="T3" fmla="*/ 0 h 676"/>
                <a:gd name="T4" fmla="*/ 0 w 2445"/>
                <a:gd name="T5" fmla="*/ 0 h 676"/>
                <a:gd name="T6" fmla="*/ 0 w 2445"/>
                <a:gd name="T7" fmla="*/ 0 h 676"/>
                <a:gd name="T8" fmla="*/ 0 w 2445"/>
                <a:gd name="T9" fmla="*/ 0 h 676"/>
                <a:gd name="T10" fmla="*/ 0 w 2445"/>
                <a:gd name="T11" fmla="*/ 0 h 676"/>
                <a:gd name="T12" fmla="*/ 0 w 2445"/>
                <a:gd name="T13" fmla="*/ 0 h 676"/>
                <a:gd name="T14" fmla="*/ 0 w 2445"/>
                <a:gd name="T15" fmla="*/ 0 h 676"/>
                <a:gd name="T16" fmla="*/ 0 w 2445"/>
                <a:gd name="T17" fmla="*/ 0 h 676"/>
                <a:gd name="T18" fmla="*/ 0 w 2445"/>
                <a:gd name="T19" fmla="*/ 0 h 676"/>
                <a:gd name="T20" fmla="*/ 0 w 2445"/>
                <a:gd name="T21" fmla="*/ 0 h 676"/>
                <a:gd name="T22" fmla="*/ 0 w 2445"/>
                <a:gd name="T23" fmla="*/ 0 h 676"/>
                <a:gd name="T24" fmla="*/ 0 w 2445"/>
                <a:gd name="T25" fmla="*/ 0 h 676"/>
                <a:gd name="T26" fmla="*/ 0 w 2445"/>
                <a:gd name="T27" fmla="*/ 0 h 676"/>
                <a:gd name="T28" fmla="*/ 0 w 2445"/>
                <a:gd name="T29" fmla="*/ 0 h 676"/>
                <a:gd name="T30" fmla="*/ 0 w 2445"/>
                <a:gd name="T31" fmla="*/ 0 h 676"/>
                <a:gd name="T32" fmla="*/ 0 w 2445"/>
                <a:gd name="T33" fmla="*/ 0 h 676"/>
                <a:gd name="T34" fmla="*/ 0 w 2445"/>
                <a:gd name="T35" fmla="*/ 0 h 676"/>
                <a:gd name="T36" fmla="*/ 0 w 2445"/>
                <a:gd name="T37" fmla="*/ 0 h 676"/>
                <a:gd name="T38" fmla="*/ 0 w 2445"/>
                <a:gd name="T39" fmla="*/ 0 h 676"/>
                <a:gd name="T40" fmla="*/ 0 w 2445"/>
                <a:gd name="T41" fmla="*/ 0 h 676"/>
                <a:gd name="T42" fmla="*/ 0 w 2445"/>
                <a:gd name="T43" fmla="*/ 0 h 676"/>
                <a:gd name="T44" fmla="*/ 0 w 2445"/>
                <a:gd name="T45" fmla="*/ 0 h 676"/>
                <a:gd name="T46" fmla="*/ 0 w 2445"/>
                <a:gd name="T47" fmla="*/ 0 h 676"/>
                <a:gd name="T48" fmla="*/ 0 w 2445"/>
                <a:gd name="T49" fmla="*/ 0 h 676"/>
                <a:gd name="T50" fmla="*/ 0 w 2445"/>
                <a:gd name="T51" fmla="*/ 0 h 676"/>
                <a:gd name="T52" fmla="*/ 0 w 2445"/>
                <a:gd name="T53" fmla="*/ 0 h 676"/>
                <a:gd name="T54" fmla="*/ 0 w 2445"/>
                <a:gd name="T55" fmla="*/ 0 h 676"/>
                <a:gd name="T56" fmla="*/ 0 w 2445"/>
                <a:gd name="T57" fmla="*/ 0 h 676"/>
                <a:gd name="T58" fmla="*/ 0 w 2445"/>
                <a:gd name="T59" fmla="*/ 0 h 676"/>
                <a:gd name="T60" fmla="*/ 0 w 2445"/>
                <a:gd name="T61" fmla="*/ 0 h 676"/>
                <a:gd name="T62" fmla="*/ 0 w 2445"/>
                <a:gd name="T63" fmla="*/ 0 h 676"/>
                <a:gd name="T64" fmla="*/ 0 w 2445"/>
                <a:gd name="T65" fmla="*/ 0 h 676"/>
                <a:gd name="T66" fmla="*/ 0 w 2445"/>
                <a:gd name="T67" fmla="*/ 0 h 676"/>
                <a:gd name="T68" fmla="*/ 0 w 2445"/>
                <a:gd name="T69" fmla="*/ 0 h 676"/>
                <a:gd name="T70" fmla="*/ 0 w 2445"/>
                <a:gd name="T71" fmla="*/ 0 h 676"/>
                <a:gd name="T72" fmla="*/ 0 w 2445"/>
                <a:gd name="T73" fmla="*/ 0 h 676"/>
                <a:gd name="T74" fmla="*/ 0 w 2445"/>
                <a:gd name="T75" fmla="*/ 0 h 676"/>
                <a:gd name="T76" fmla="*/ 0 w 2445"/>
                <a:gd name="T77" fmla="*/ 0 h 676"/>
                <a:gd name="T78" fmla="*/ 0 w 2445"/>
                <a:gd name="T79" fmla="*/ 0 h 676"/>
                <a:gd name="T80" fmla="*/ 0 w 2445"/>
                <a:gd name="T81" fmla="*/ 0 h 676"/>
                <a:gd name="T82" fmla="*/ 0 w 2445"/>
                <a:gd name="T83" fmla="*/ 0 h 676"/>
                <a:gd name="T84" fmla="*/ 0 w 2445"/>
                <a:gd name="T85" fmla="*/ 0 h 6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445"/>
                <a:gd name="T130" fmla="*/ 0 h 676"/>
                <a:gd name="T131" fmla="*/ 2445 w 2445"/>
                <a:gd name="T132" fmla="*/ 676 h 6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445" h="676">
                  <a:moveTo>
                    <a:pt x="0" y="136"/>
                  </a:moveTo>
                  <a:lnTo>
                    <a:pt x="189" y="136"/>
                  </a:lnTo>
                  <a:lnTo>
                    <a:pt x="205" y="109"/>
                  </a:lnTo>
                  <a:lnTo>
                    <a:pt x="221" y="88"/>
                  </a:lnTo>
                  <a:lnTo>
                    <a:pt x="238" y="70"/>
                  </a:lnTo>
                  <a:lnTo>
                    <a:pt x="256" y="58"/>
                  </a:lnTo>
                  <a:lnTo>
                    <a:pt x="276" y="48"/>
                  </a:lnTo>
                  <a:lnTo>
                    <a:pt x="296" y="43"/>
                  </a:lnTo>
                  <a:lnTo>
                    <a:pt x="315" y="40"/>
                  </a:lnTo>
                  <a:lnTo>
                    <a:pt x="336" y="40"/>
                  </a:lnTo>
                  <a:lnTo>
                    <a:pt x="357" y="45"/>
                  </a:lnTo>
                  <a:lnTo>
                    <a:pt x="377" y="52"/>
                  </a:lnTo>
                  <a:lnTo>
                    <a:pt x="398" y="61"/>
                  </a:lnTo>
                  <a:lnTo>
                    <a:pt x="418" y="73"/>
                  </a:lnTo>
                  <a:lnTo>
                    <a:pt x="438" y="85"/>
                  </a:lnTo>
                  <a:lnTo>
                    <a:pt x="458" y="101"/>
                  </a:lnTo>
                  <a:lnTo>
                    <a:pt x="476" y="117"/>
                  </a:lnTo>
                  <a:lnTo>
                    <a:pt x="495" y="136"/>
                  </a:lnTo>
                  <a:lnTo>
                    <a:pt x="511" y="120"/>
                  </a:lnTo>
                  <a:lnTo>
                    <a:pt x="528" y="105"/>
                  </a:lnTo>
                  <a:lnTo>
                    <a:pt x="547" y="91"/>
                  </a:lnTo>
                  <a:lnTo>
                    <a:pt x="565" y="78"/>
                  </a:lnTo>
                  <a:lnTo>
                    <a:pt x="585" y="66"/>
                  </a:lnTo>
                  <a:lnTo>
                    <a:pt x="605" y="55"/>
                  </a:lnTo>
                  <a:lnTo>
                    <a:pt x="626" y="45"/>
                  </a:lnTo>
                  <a:lnTo>
                    <a:pt x="647" y="36"/>
                  </a:lnTo>
                  <a:lnTo>
                    <a:pt x="669" y="28"/>
                  </a:lnTo>
                  <a:lnTo>
                    <a:pt x="691" y="21"/>
                  </a:lnTo>
                  <a:lnTo>
                    <a:pt x="714" y="14"/>
                  </a:lnTo>
                  <a:lnTo>
                    <a:pt x="735" y="9"/>
                  </a:lnTo>
                  <a:lnTo>
                    <a:pt x="758" y="5"/>
                  </a:lnTo>
                  <a:lnTo>
                    <a:pt x="781" y="2"/>
                  </a:lnTo>
                  <a:lnTo>
                    <a:pt x="803" y="1"/>
                  </a:lnTo>
                  <a:lnTo>
                    <a:pt x="826" y="0"/>
                  </a:lnTo>
                  <a:lnTo>
                    <a:pt x="841" y="1"/>
                  </a:lnTo>
                  <a:lnTo>
                    <a:pt x="860" y="6"/>
                  </a:lnTo>
                  <a:lnTo>
                    <a:pt x="878" y="10"/>
                  </a:lnTo>
                  <a:lnTo>
                    <a:pt x="899" y="17"/>
                  </a:lnTo>
                  <a:lnTo>
                    <a:pt x="920" y="25"/>
                  </a:lnTo>
                  <a:lnTo>
                    <a:pt x="938" y="33"/>
                  </a:lnTo>
                  <a:lnTo>
                    <a:pt x="956" y="40"/>
                  </a:lnTo>
                  <a:lnTo>
                    <a:pt x="971" y="46"/>
                  </a:lnTo>
                  <a:lnTo>
                    <a:pt x="1003" y="58"/>
                  </a:lnTo>
                  <a:lnTo>
                    <a:pt x="1035" y="70"/>
                  </a:lnTo>
                  <a:lnTo>
                    <a:pt x="1067" y="82"/>
                  </a:lnTo>
                  <a:lnTo>
                    <a:pt x="1099" y="94"/>
                  </a:lnTo>
                  <a:lnTo>
                    <a:pt x="1131" y="106"/>
                  </a:lnTo>
                  <a:lnTo>
                    <a:pt x="1165" y="119"/>
                  </a:lnTo>
                  <a:lnTo>
                    <a:pt x="1198" y="129"/>
                  </a:lnTo>
                  <a:lnTo>
                    <a:pt x="1232" y="140"/>
                  </a:lnTo>
                  <a:lnTo>
                    <a:pt x="1265" y="150"/>
                  </a:lnTo>
                  <a:lnTo>
                    <a:pt x="1298" y="159"/>
                  </a:lnTo>
                  <a:lnTo>
                    <a:pt x="1332" y="167"/>
                  </a:lnTo>
                  <a:lnTo>
                    <a:pt x="1365" y="174"/>
                  </a:lnTo>
                  <a:lnTo>
                    <a:pt x="1400" y="180"/>
                  </a:lnTo>
                  <a:lnTo>
                    <a:pt x="1433" y="184"/>
                  </a:lnTo>
                  <a:lnTo>
                    <a:pt x="1468" y="187"/>
                  </a:lnTo>
                  <a:lnTo>
                    <a:pt x="1501" y="188"/>
                  </a:lnTo>
                  <a:lnTo>
                    <a:pt x="1524" y="188"/>
                  </a:lnTo>
                  <a:lnTo>
                    <a:pt x="1546" y="188"/>
                  </a:lnTo>
                  <a:lnTo>
                    <a:pt x="1569" y="187"/>
                  </a:lnTo>
                  <a:lnTo>
                    <a:pt x="1592" y="185"/>
                  </a:lnTo>
                  <a:lnTo>
                    <a:pt x="1614" y="184"/>
                  </a:lnTo>
                  <a:lnTo>
                    <a:pt x="1637" y="183"/>
                  </a:lnTo>
                  <a:lnTo>
                    <a:pt x="1659" y="182"/>
                  </a:lnTo>
                  <a:lnTo>
                    <a:pt x="1682" y="181"/>
                  </a:lnTo>
                  <a:lnTo>
                    <a:pt x="1704" y="178"/>
                  </a:lnTo>
                  <a:lnTo>
                    <a:pt x="1727" y="176"/>
                  </a:lnTo>
                  <a:lnTo>
                    <a:pt x="1749" y="175"/>
                  </a:lnTo>
                  <a:lnTo>
                    <a:pt x="1772" y="172"/>
                  </a:lnTo>
                  <a:lnTo>
                    <a:pt x="1793" y="169"/>
                  </a:lnTo>
                  <a:lnTo>
                    <a:pt x="1816" y="167"/>
                  </a:lnTo>
                  <a:lnTo>
                    <a:pt x="1838" y="165"/>
                  </a:lnTo>
                  <a:lnTo>
                    <a:pt x="1861" y="161"/>
                  </a:lnTo>
                  <a:lnTo>
                    <a:pt x="1883" y="158"/>
                  </a:lnTo>
                  <a:lnTo>
                    <a:pt x="1905" y="154"/>
                  </a:lnTo>
                  <a:lnTo>
                    <a:pt x="1927" y="150"/>
                  </a:lnTo>
                  <a:lnTo>
                    <a:pt x="1949" y="146"/>
                  </a:lnTo>
                  <a:lnTo>
                    <a:pt x="1970" y="142"/>
                  </a:lnTo>
                  <a:lnTo>
                    <a:pt x="1991" y="139"/>
                  </a:lnTo>
                  <a:lnTo>
                    <a:pt x="2013" y="137"/>
                  </a:lnTo>
                  <a:lnTo>
                    <a:pt x="2035" y="136"/>
                  </a:lnTo>
                  <a:lnTo>
                    <a:pt x="2445" y="136"/>
                  </a:lnTo>
                  <a:lnTo>
                    <a:pt x="2445" y="676"/>
                  </a:lnTo>
                  <a:lnTo>
                    <a:pt x="0" y="676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0033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8" name="Freeform 79"/>
            <p:cNvSpPr>
              <a:spLocks/>
            </p:cNvSpPr>
            <p:nvPr/>
          </p:nvSpPr>
          <p:spPr bwMode="auto">
            <a:xfrm flipH="1">
              <a:off x="-58" y="2007"/>
              <a:ext cx="37" cy="2"/>
            </a:xfrm>
            <a:custGeom>
              <a:avLst/>
              <a:gdLst>
                <a:gd name="T0" fmla="*/ 0 w 194"/>
                <a:gd name="T1" fmla="*/ 0 h 13"/>
                <a:gd name="T2" fmla="*/ 0 w 194"/>
                <a:gd name="T3" fmla="*/ 0 h 13"/>
                <a:gd name="T4" fmla="*/ 0 w 194"/>
                <a:gd name="T5" fmla="*/ 0 h 13"/>
                <a:gd name="T6" fmla="*/ 0 w 194"/>
                <a:gd name="T7" fmla="*/ 0 h 13"/>
                <a:gd name="T8" fmla="*/ 0 w 194"/>
                <a:gd name="T9" fmla="*/ 0 h 13"/>
                <a:gd name="T10" fmla="*/ 0 w 194"/>
                <a:gd name="T11" fmla="*/ 0 h 13"/>
                <a:gd name="T12" fmla="*/ 0 w 194"/>
                <a:gd name="T13" fmla="*/ 0 h 13"/>
                <a:gd name="T14" fmla="*/ 0 w 194"/>
                <a:gd name="T15" fmla="*/ 0 h 13"/>
                <a:gd name="T16" fmla="*/ 0 w 194"/>
                <a:gd name="T17" fmla="*/ 0 h 13"/>
                <a:gd name="T18" fmla="*/ 0 w 194"/>
                <a:gd name="T19" fmla="*/ 0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4"/>
                <a:gd name="T31" fmla="*/ 0 h 13"/>
                <a:gd name="T32" fmla="*/ 194 w 194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4" h="13">
                  <a:moveTo>
                    <a:pt x="183" y="5"/>
                  </a:moveTo>
                  <a:lnTo>
                    <a:pt x="189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189" y="13"/>
                  </a:lnTo>
                  <a:lnTo>
                    <a:pt x="194" y="8"/>
                  </a:lnTo>
                  <a:lnTo>
                    <a:pt x="189" y="13"/>
                  </a:lnTo>
                  <a:lnTo>
                    <a:pt x="192" y="13"/>
                  </a:lnTo>
                  <a:lnTo>
                    <a:pt x="194" y="8"/>
                  </a:lnTo>
                  <a:lnTo>
                    <a:pt x="183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9" name="Freeform 80"/>
            <p:cNvSpPr>
              <a:spLocks/>
            </p:cNvSpPr>
            <p:nvPr/>
          </p:nvSpPr>
          <p:spPr bwMode="auto">
            <a:xfrm flipH="1">
              <a:off x="-83" y="1988"/>
              <a:ext cx="27" cy="21"/>
            </a:xfrm>
            <a:custGeom>
              <a:avLst/>
              <a:gdLst>
                <a:gd name="T0" fmla="*/ 0 w 143"/>
                <a:gd name="T1" fmla="*/ 0 h 105"/>
                <a:gd name="T2" fmla="*/ 0 w 143"/>
                <a:gd name="T3" fmla="*/ 0 h 105"/>
                <a:gd name="T4" fmla="*/ 0 w 143"/>
                <a:gd name="T5" fmla="*/ 0 h 105"/>
                <a:gd name="T6" fmla="*/ 0 w 143"/>
                <a:gd name="T7" fmla="*/ 0 h 105"/>
                <a:gd name="T8" fmla="*/ 0 w 143"/>
                <a:gd name="T9" fmla="*/ 0 h 105"/>
                <a:gd name="T10" fmla="*/ 0 w 143"/>
                <a:gd name="T11" fmla="*/ 0 h 105"/>
                <a:gd name="T12" fmla="*/ 0 w 143"/>
                <a:gd name="T13" fmla="*/ 0 h 105"/>
                <a:gd name="T14" fmla="*/ 0 w 143"/>
                <a:gd name="T15" fmla="*/ 0 h 105"/>
                <a:gd name="T16" fmla="*/ 0 w 143"/>
                <a:gd name="T17" fmla="*/ 0 h 105"/>
                <a:gd name="T18" fmla="*/ 0 w 143"/>
                <a:gd name="T19" fmla="*/ 0 h 105"/>
                <a:gd name="T20" fmla="*/ 0 w 143"/>
                <a:gd name="T21" fmla="*/ 0 h 105"/>
                <a:gd name="T22" fmla="*/ 0 w 143"/>
                <a:gd name="T23" fmla="*/ 0 h 105"/>
                <a:gd name="T24" fmla="*/ 0 w 143"/>
                <a:gd name="T25" fmla="*/ 0 h 105"/>
                <a:gd name="T26" fmla="*/ 0 w 143"/>
                <a:gd name="T27" fmla="*/ 0 h 105"/>
                <a:gd name="T28" fmla="*/ 0 w 143"/>
                <a:gd name="T29" fmla="*/ 0 h 105"/>
                <a:gd name="T30" fmla="*/ 0 w 143"/>
                <a:gd name="T31" fmla="*/ 0 h 105"/>
                <a:gd name="T32" fmla="*/ 0 w 143"/>
                <a:gd name="T33" fmla="*/ 0 h 105"/>
                <a:gd name="T34" fmla="*/ 0 w 143"/>
                <a:gd name="T35" fmla="*/ 0 h 105"/>
                <a:gd name="T36" fmla="*/ 0 w 143"/>
                <a:gd name="T37" fmla="*/ 0 h 10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3"/>
                <a:gd name="T58" fmla="*/ 0 h 105"/>
                <a:gd name="T59" fmla="*/ 143 w 143"/>
                <a:gd name="T60" fmla="*/ 105 h 10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3" h="105">
                  <a:moveTo>
                    <a:pt x="143" y="0"/>
                  </a:moveTo>
                  <a:lnTo>
                    <a:pt x="122" y="3"/>
                  </a:lnTo>
                  <a:lnTo>
                    <a:pt x="100" y="10"/>
                  </a:lnTo>
                  <a:lnTo>
                    <a:pt x="78" y="19"/>
                  </a:lnTo>
                  <a:lnTo>
                    <a:pt x="57" y="31"/>
                  </a:lnTo>
                  <a:lnTo>
                    <a:pt x="38" y="48"/>
                  </a:lnTo>
                  <a:lnTo>
                    <a:pt x="22" y="64"/>
                  </a:lnTo>
                  <a:lnTo>
                    <a:pt x="9" y="82"/>
                  </a:lnTo>
                  <a:lnTo>
                    <a:pt x="0" y="102"/>
                  </a:lnTo>
                  <a:lnTo>
                    <a:pt x="11" y="105"/>
                  </a:lnTo>
                  <a:lnTo>
                    <a:pt x="23" y="88"/>
                  </a:lnTo>
                  <a:lnTo>
                    <a:pt x="34" y="72"/>
                  </a:lnTo>
                  <a:lnTo>
                    <a:pt x="49" y="56"/>
                  </a:lnTo>
                  <a:lnTo>
                    <a:pt x="64" y="41"/>
                  </a:lnTo>
                  <a:lnTo>
                    <a:pt x="82" y="29"/>
                  </a:lnTo>
                  <a:lnTo>
                    <a:pt x="100" y="20"/>
                  </a:lnTo>
                  <a:lnTo>
                    <a:pt x="121" y="14"/>
                  </a:lnTo>
                  <a:lnTo>
                    <a:pt x="143" y="13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0" name="Freeform 81"/>
            <p:cNvSpPr>
              <a:spLocks/>
            </p:cNvSpPr>
            <p:nvPr/>
          </p:nvSpPr>
          <p:spPr bwMode="auto">
            <a:xfrm flipH="1">
              <a:off x="-116" y="1988"/>
              <a:ext cx="33" cy="22"/>
            </a:xfrm>
            <a:custGeom>
              <a:avLst/>
              <a:gdLst>
                <a:gd name="T0" fmla="*/ 0 w 173"/>
                <a:gd name="T1" fmla="*/ 0 h 112"/>
                <a:gd name="T2" fmla="*/ 0 w 173"/>
                <a:gd name="T3" fmla="*/ 0 h 112"/>
                <a:gd name="T4" fmla="*/ 0 w 173"/>
                <a:gd name="T5" fmla="*/ 0 h 112"/>
                <a:gd name="T6" fmla="*/ 0 w 173"/>
                <a:gd name="T7" fmla="*/ 0 h 112"/>
                <a:gd name="T8" fmla="*/ 0 w 173"/>
                <a:gd name="T9" fmla="*/ 0 h 112"/>
                <a:gd name="T10" fmla="*/ 0 w 173"/>
                <a:gd name="T11" fmla="*/ 0 h 112"/>
                <a:gd name="T12" fmla="*/ 0 w 173"/>
                <a:gd name="T13" fmla="*/ 0 h 112"/>
                <a:gd name="T14" fmla="*/ 0 w 173"/>
                <a:gd name="T15" fmla="*/ 0 h 112"/>
                <a:gd name="T16" fmla="*/ 0 w 173"/>
                <a:gd name="T17" fmla="*/ 0 h 112"/>
                <a:gd name="T18" fmla="*/ 0 w 173"/>
                <a:gd name="T19" fmla="*/ 0 h 112"/>
                <a:gd name="T20" fmla="*/ 0 w 173"/>
                <a:gd name="T21" fmla="*/ 0 h 112"/>
                <a:gd name="T22" fmla="*/ 0 w 173"/>
                <a:gd name="T23" fmla="*/ 0 h 112"/>
                <a:gd name="T24" fmla="*/ 0 w 173"/>
                <a:gd name="T25" fmla="*/ 0 h 112"/>
                <a:gd name="T26" fmla="*/ 0 w 173"/>
                <a:gd name="T27" fmla="*/ 0 h 112"/>
                <a:gd name="T28" fmla="*/ 0 w 173"/>
                <a:gd name="T29" fmla="*/ 0 h 112"/>
                <a:gd name="T30" fmla="*/ 0 w 173"/>
                <a:gd name="T31" fmla="*/ 0 h 112"/>
                <a:gd name="T32" fmla="*/ 0 w 173"/>
                <a:gd name="T33" fmla="*/ 0 h 112"/>
                <a:gd name="T34" fmla="*/ 0 w 173"/>
                <a:gd name="T35" fmla="*/ 0 h 112"/>
                <a:gd name="T36" fmla="*/ 0 w 173"/>
                <a:gd name="T37" fmla="*/ 0 h 112"/>
                <a:gd name="T38" fmla="*/ 0 w 173"/>
                <a:gd name="T39" fmla="*/ 0 h 112"/>
                <a:gd name="T40" fmla="*/ 0 w 173"/>
                <a:gd name="T41" fmla="*/ 0 h 112"/>
                <a:gd name="T42" fmla="*/ 0 w 173"/>
                <a:gd name="T43" fmla="*/ 0 h 112"/>
                <a:gd name="T44" fmla="*/ 0 w 173"/>
                <a:gd name="T45" fmla="*/ 0 h 112"/>
                <a:gd name="T46" fmla="*/ 0 w 173"/>
                <a:gd name="T47" fmla="*/ 0 h 112"/>
                <a:gd name="T48" fmla="*/ 0 w 173"/>
                <a:gd name="T49" fmla="*/ 0 h 1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3"/>
                <a:gd name="T76" fmla="*/ 0 h 112"/>
                <a:gd name="T77" fmla="*/ 173 w 173"/>
                <a:gd name="T78" fmla="*/ 112 h 11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3" h="112">
                  <a:moveTo>
                    <a:pt x="164" y="99"/>
                  </a:moveTo>
                  <a:lnTo>
                    <a:pt x="173" y="99"/>
                  </a:lnTo>
                  <a:lnTo>
                    <a:pt x="154" y="80"/>
                  </a:lnTo>
                  <a:lnTo>
                    <a:pt x="135" y="63"/>
                  </a:lnTo>
                  <a:lnTo>
                    <a:pt x="116" y="46"/>
                  </a:lnTo>
                  <a:lnTo>
                    <a:pt x="96" y="33"/>
                  </a:lnTo>
                  <a:lnTo>
                    <a:pt x="76" y="21"/>
                  </a:lnTo>
                  <a:lnTo>
                    <a:pt x="53" y="12"/>
                  </a:lnTo>
                  <a:lnTo>
                    <a:pt x="27" y="5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1" y="14"/>
                  </a:lnTo>
                  <a:lnTo>
                    <a:pt x="44" y="20"/>
                  </a:lnTo>
                  <a:lnTo>
                    <a:pt x="67" y="30"/>
                  </a:lnTo>
                  <a:lnTo>
                    <a:pt x="91" y="43"/>
                  </a:lnTo>
                  <a:lnTo>
                    <a:pt x="111" y="58"/>
                  </a:lnTo>
                  <a:lnTo>
                    <a:pt x="131" y="74"/>
                  </a:lnTo>
                  <a:lnTo>
                    <a:pt x="149" y="90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73" y="107"/>
                  </a:lnTo>
                  <a:lnTo>
                    <a:pt x="164" y="107"/>
                  </a:lnTo>
                  <a:lnTo>
                    <a:pt x="169" y="112"/>
                  </a:lnTo>
                  <a:lnTo>
                    <a:pt x="173" y="107"/>
                  </a:lnTo>
                  <a:lnTo>
                    <a:pt x="164" y="9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1" name="Freeform 82"/>
            <p:cNvSpPr>
              <a:spLocks/>
            </p:cNvSpPr>
            <p:nvPr/>
          </p:nvSpPr>
          <p:spPr bwMode="auto">
            <a:xfrm flipH="1">
              <a:off x="-178" y="1981"/>
              <a:ext cx="64" cy="28"/>
            </a:xfrm>
            <a:custGeom>
              <a:avLst/>
              <a:gdLst>
                <a:gd name="T0" fmla="*/ 0 w 336"/>
                <a:gd name="T1" fmla="*/ 0 h 145"/>
                <a:gd name="T2" fmla="*/ 0 w 336"/>
                <a:gd name="T3" fmla="*/ 0 h 145"/>
                <a:gd name="T4" fmla="*/ 0 w 336"/>
                <a:gd name="T5" fmla="*/ 0 h 145"/>
                <a:gd name="T6" fmla="*/ 0 w 336"/>
                <a:gd name="T7" fmla="*/ 0 h 145"/>
                <a:gd name="T8" fmla="*/ 0 w 336"/>
                <a:gd name="T9" fmla="*/ 0 h 145"/>
                <a:gd name="T10" fmla="*/ 0 w 336"/>
                <a:gd name="T11" fmla="*/ 0 h 145"/>
                <a:gd name="T12" fmla="*/ 0 w 336"/>
                <a:gd name="T13" fmla="*/ 0 h 145"/>
                <a:gd name="T14" fmla="*/ 0 w 336"/>
                <a:gd name="T15" fmla="*/ 0 h 145"/>
                <a:gd name="T16" fmla="*/ 0 w 336"/>
                <a:gd name="T17" fmla="*/ 0 h 145"/>
                <a:gd name="T18" fmla="*/ 0 w 336"/>
                <a:gd name="T19" fmla="*/ 0 h 145"/>
                <a:gd name="T20" fmla="*/ 0 w 336"/>
                <a:gd name="T21" fmla="*/ 0 h 145"/>
                <a:gd name="T22" fmla="*/ 0 w 336"/>
                <a:gd name="T23" fmla="*/ 0 h 145"/>
                <a:gd name="T24" fmla="*/ 0 w 336"/>
                <a:gd name="T25" fmla="*/ 0 h 145"/>
                <a:gd name="T26" fmla="*/ 0 w 336"/>
                <a:gd name="T27" fmla="*/ 0 h 145"/>
                <a:gd name="T28" fmla="*/ 0 w 336"/>
                <a:gd name="T29" fmla="*/ 0 h 145"/>
                <a:gd name="T30" fmla="*/ 0 w 336"/>
                <a:gd name="T31" fmla="*/ 0 h 145"/>
                <a:gd name="T32" fmla="*/ 0 w 336"/>
                <a:gd name="T33" fmla="*/ 0 h 145"/>
                <a:gd name="T34" fmla="*/ 0 w 336"/>
                <a:gd name="T35" fmla="*/ 0 h 145"/>
                <a:gd name="T36" fmla="*/ 0 w 336"/>
                <a:gd name="T37" fmla="*/ 0 h 145"/>
                <a:gd name="T38" fmla="*/ 0 w 336"/>
                <a:gd name="T39" fmla="*/ 0 h 145"/>
                <a:gd name="T40" fmla="*/ 0 w 336"/>
                <a:gd name="T41" fmla="*/ 0 h 145"/>
                <a:gd name="T42" fmla="*/ 0 w 336"/>
                <a:gd name="T43" fmla="*/ 0 h 145"/>
                <a:gd name="T44" fmla="*/ 0 w 336"/>
                <a:gd name="T45" fmla="*/ 0 h 145"/>
                <a:gd name="T46" fmla="*/ 0 w 336"/>
                <a:gd name="T47" fmla="*/ 0 h 145"/>
                <a:gd name="T48" fmla="*/ 0 w 336"/>
                <a:gd name="T49" fmla="*/ 0 h 145"/>
                <a:gd name="T50" fmla="*/ 0 w 336"/>
                <a:gd name="T51" fmla="*/ 0 h 145"/>
                <a:gd name="T52" fmla="*/ 0 w 336"/>
                <a:gd name="T53" fmla="*/ 0 h 145"/>
                <a:gd name="T54" fmla="*/ 0 w 336"/>
                <a:gd name="T55" fmla="*/ 0 h 145"/>
                <a:gd name="T56" fmla="*/ 0 w 336"/>
                <a:gd name="T57" fmla="*/ 0 h 145"/>
                <a:gd name="T58" fmla="*/ 0 w 336"/>
                <a:gd name="T59" fmla="*/ 0 h 145"/>
                <a:gd name="T60" fmla="*/ 0 w 336"/>
                <a:gd name="T61" fmla="*/ 0 h 145"/>
                <a:gd name="T62" fmla="*/ 0 w 336"/>
                <a:gd name="T63" fmla="*/ 0 h 145"/>
                <a:gd name="T64" fmla="*/ 0 w 336"/>
                <a:gd name="T65" fmla="*/ 0 h 145"/>
                <a:gd name="T66" fmla="*/ 0 w 336"/>
                <a:gd name="T67" fmla="*/ 0 h 145"/>
                <a:gd name="T68" fmla="*/ 0 w 336"/>
                <a:gd name="T69" fmla="*/ 0 h 145"/>
                <a:gd name="T70" fmla="*/ 0 w 336"/>
                <a:gd name="T71" fmla="*/ 0 h 145"/>
                <a:gd name="T72" fmla="*/ 0 w 336"/>
                <a:gd name="T73" fmla="*/ 0 h 145"/>
                <a:gd name="T74" fmla="*/ 0 w 336"/>
                <a:gd name="T75" fmla="*/ 0 h 145"/>
                <a:gd name="T76" fmla="*/ 0 w 336"/>
                <a:gd name="T77" fmla="*/ 0 h 145"/>
                <a:gd name="T78" fmla="*/ 0 w 336"/>
                <a:gd name="T79" fmla="*/ 0 h 145"/>
                <a:gd name="T80" fmla="*/ 0 w 336"/>
                <a:gd name="T81" fmla="*/ 0 h 145"/>
                <a:gd name="T82" fmla="*/ 0 w 336"/>
                <a:gd name="T83" fmla="*/ 0 h 145"/>
                <a:gd name="T84" fmla="*/ 0 w 336"/>
                <a:gd name="T85" fmla="*/ 0 h 14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36"/>
                <a:gd name="T130" fmla="*/ 0 h 145"/>
                <a:gd name="T131" fmla="*/ 336 w 336"/>
                <a:gd name="T132" fmla="*/ 145 h 14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36" h="145">
                  <a:moveTo>
                    <a:pt x="336" y="0"/>
                  </a:moveTo>
                  <a:lnTo>
                    <a:pt x="317" y="0"/>
                  </a:lnTo>
                  <a:lnTo>
                    <a:pt x="298" y="2"/>
                  </a:lnTo>
                  <a:lnTo>
                    <a:pt x="279" y="4"/>
                  </a:lnTo>
                  <a:lnTo>
                    <a:pt x="260" y="6"/>
                  </a:lnTo>
                  <a:lnTo>
                    <a:pt x="242" y="10"/>
                  </a:lnTo>
                  <a:lnTo>
                    <a:pt x="224" y="13"/>
                  </a:lnTo>
                  <a:lnTo>
                    <a:pt x="206" y="18"/>
                  </a:lnTo>
                  <a:lnTo>
                    <a:pt x="188" y="23"/>
                  </a:lnTo>
                  <a:lnTo>
                    <a:pt x="171" y="29"/>
                  </a:lnTo>
                  <a:lnTo>
                    <a:pt x="153" y="36"/>
                  </a:lnTo>
                  <a:lnTo>
                    <a:pt x="136" y="44"/>
                  </a:lnTo>
                  <a:lnTo>
                    <a:pt x="119" y="52"/>
                  </a:lnTo>
                  <a:lnTo>
                    <a:pt x="103" y="61"/>
                  </a:lnTo>
                  <a:lnTo>
                    <a:pt x="87" y="71"/>
                  </a:lnTo>
                  <a:lnTo>
                    <a:pt x="70" y="81"/>
                  </a:lnTo>
                  <a:lnTo>
                    <a:pt x="54" y="93"/>
                  </a:lnTo>
                  <a:lnTo>
                    <a:pt x="47" y="98"/>
                  </a:lnTo>
                  <a:lnTo>
                    <a:pt x="41" y="104"/>
                  </a:lnTo>
                  <a:lnTo>
                    <a:pt x="35" y="110"/>
                  </a:lnTo>
                  <a:lnTo>
                    <a:pt x="28" y="116"/>
                  </a:lnTo>
                  <a:lnTo>
                    <a:pt x="21" y="121"/>
                  </a:lnTo>
                  <a:lnTo>
                    <a:pt x="14" y="127"/>
                  </a:lnTo>
                  <a:lnTo>
                    <a:pt x="7" y="133"/>
                  </a:lnTo>
                  <a:lnTo>
                    <a:pt x="0" y="137"/>
                  </a:lnTo>
                  <a:lnTo>
                    <a:pt x="9" y="145"/>
                  </a:lnTo>
                  <a:lnTo>
                    <a:pt x="27" y="131"/>
                  </a:lnTo>
                  <a:lnTo>
                    <a:pt x="44" y="117"/>
                  </a:lnTo>
                  <a:lnTo>
                    <a:pt x="62" y="103"/>
                  </a:lnTo>
                  <a:lnTo>
                    <a:pt x="81" y="90"/>
                  </a:lnTo>
                  <a:lnTo>
                    <a:pt x="100" y="78"/>
                  </a:lnTo>
                  <a:lnTo>
                    <a:pt x="120" y="66"/>
                  </a:lnTo>
                  <a:lnTo>
                    <a:pt x="140" y="56"/>
                  </a:lnTo>
                  <a:lnTo>
                    <a:pt x="160" y="46"/>
                  </a:lnTo>
                  <a:lnTo>
                    <a:pt x="181" y="37"/>
                  </a:lnTo>
                  <a:lnTo>
                    <a:pt x="203" y="30"/>
                  </a:lnTo>
                  <a:lnTo>
                    <a:pt x="225" y="23"/>
                  </a:lnTo>
                  <a:lnTo>
                    <a:pt x="247" y="18"/>
                  </a:lnTo>
                  <a:lnTo>
                    <a:pt x="268" y="14"/>
                  </a:lnTo>
                  <a:lnTo>
                    <a:pt x="291" y="12"/>
                  </a:lnTo>
                  <a:lnTo>
                    <a:pt x="313" y="11"/>
                  </a:lnTo>
                  <a:lnTo>
                    <a:pt x="336" y="11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2" name="Freeform 83"/>
            <p:cNvSpPr>
              <a:spLocks/>
            </p:cNvSpPr>
            <p:nvPr/>
          </p:nvSpPr>
          <p:spPr bwMode="auto">
            <a:xfrm flipH="1">
              <a:off x="-307" y="1981"/>
              <a:ext cx="129" cy="38"/>
            </a:xfrm>
            <a:custGeom>
              <a:avLst/>
              <a:gdLst>
                <a:gd name="T0" fmla="*/ 0 w 675"/>
                <a:gd name="T1" fmla="*/ 0 h 200"/>
                <a:gd name="T2" fmla="*/ 0 w 675"/>
                <a:gd name="T3" fmla="*/ 0 h 200"/>
                <a:gd name="T4" fmla="*/ 0 w 675"/>
                <a:gd name="T5" fmla="*/ 0 h 200"/>
                <a:gd name="T6" fmla="*/ 0 w 675"/>
                <a:gd name="T7" fmla="*/ 0 h 200"/>
                <a:gd name="T8" fmla="*/ 0 w 675"/>
                <a:gd name="T9" fmla="*/ 0 h 200"/>
                <a:gd name="T10" fmla="*/ 0 w 675"/>
                <a:gd name="T11" fmla="*/ 0 h 200"/>
                <a:gd name="T12" fmla="*/ 0 w 675"/>
                <a:gd name="T13" fmla="*/ 0 h 200"/>
                <a:gd name="T14" fmla="*/ 0 w 675"/>
                <a:gd name="T15" fmla="*/ 0 h 200"/>
                <a:gd name="T16" fmla="*/ 0 w 675"/>
                <a:gd name="T17" fmla="*/ 0 h 200"/>
                <a:gd name="T18" fmla="*/ 0 w 675"/>
                <a:gd name="T19" fmla="*/ 0 h 200"/>
                <a:gd name="T20" fmla="*/ 0 w 675"/>
                <a:gd name="T21" fmla="*/ 0 h 200"/>
                <a:gd name="T22" fmla="*/ 0 w 675"/>
                <a:gd name="T23" fmla="*/ 0 h 200"/>
                <a:gd name="T24" fmla="*/ 0 w 675"/>
                <a:gd name="T25" fmla="*/ 0 h 200"/>
                <a:gd name="T26" fmla="*/ 0 w 675"/>
                <a:gd name="T27" fmla="*/ 0 h 200"/>
                <a:gd name="T28" fmla="*/ 0 w 675"/>
                <a:gd name="T29" fmla="*/ 0 h 200"/>
                <a:gd name="T30" fmla="*/ 0 w 675"/>
                <a:gd name="T31" fmla="*/ 0 h 200"/>
                <a:gd name="T32" fmla="*/ 0 w 675"/>
                <a:gd name="T33" fmla="*/ 0 h 200"/>
                <a:gd name="T34" fmla="*/ 0 w 675"/>
                <a:gd name="T35" fmla="*/ 0 h 200"/>
                <a:gd name="T36" fmla="*/ 0 w 675"/>
                <a:gd name="T37" fmla="*/ 0 h 200"/>
                <a:gd name="T38" fmla="*/ 0 w 675"/>
                <a:gd name="T39" fmla="*/ 0 h 200"/>
                <a:gd name="T40" fmla="*/ 0 w 675"/>
                <a:gd name="T41" fmla="*/ 0 h 200"/>
                <a:gd name="T42" fmla="*/ 0 w 675"/>
                <a:gd name="T43" fmla="*/ 0 h 200"/>
                <a:gd name="T44" fmla="*/ 0 w 675"/>
                <a:gd name="T45" fmla="*/ 0 h 200"/>
                <a:gd name="T46" fmla="*/ 0 w 675"/>
                <a:gd name="T47" fmla="*/ 0 h 200"/>
                <a:gd name="T48" fmla="*/ 0 w 675"/>
                <a:gd name="T49" fmla="*/ 0 h 200"/>
                <a:gd name="T50" fmla="*/ 0 w 675"/>
                <a:gd name="T51" fmla="*/ 0 h 200"/>
                <a:gd name="T52" fmla="*/ 0 w 675"/>
                <a:gd name="T53" fmla="*/ 0 h 200"/>
                <a:gd name="T54" fmla="*/ 0 w 675"/>
                <a:gd name="T55" fmla="*/ 0 h 200"/>
                <a:gd name="T56" fmla="*/ 0 w 675"/>
                <a:gd name="T57" fmla="*/ 0 h 200"/>
                <a:gd name="T58" fmla="*/ 0 w 675"/>
                <a:gd name="T59" fmla="*/ 0 h 200"/>
                <a:gd name="T60" fmla="*/ 0 w 675"/>
                <a:gd name="T61" fmla="*/ 0 h 200"/>
                <a:gd name="T62" fmla="*/ 0 w 675"/>
                <a:gd name="T63" fmla="*/ 0 h 200"/>
                <a:gd name="T64" fmla="*/ 0 w 675"/>
                <a:gd name="T65" fmla="*/ 0 h 2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75"/>
                <a:gd name="T100" fmla="*/ 0 h 200"/>
                <a:gd name="T101" fmla="*/ 675 w 675"/>
                <a:gd name="T102" fmla="*/ 200 h 2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75" h="200">
                  <a:moveTo>
                    <a:pt x="675" y="186"/>
                  </a:moveTo>
                  <a:lnTo>
                    <a:pt x="647" y="187"/>
                  </a:lnTo>
                  <a:lnTo>
                    <a:pt x="619" y="186"/>
                  </a:lnTo>
                  <a:lnTo>
                    <a:pt x="589" y="182"/>
                  </a:lnTo>
                  <a:lnTo>
                    <a:pt x="558" y="178"/>
                  </a:lnTo>
                  <a:lnTo>
                    <a:pt x="525" y="172"/>
                  </a:lnTo>
                  <a:lnTo>
                    <a:pt x="493" y="164"/>
                  </a:lnTo>
                  <a:lnTo>
                    <a:pt x="461" y="156"/>
                  </a:lnTo>
                  <a:lnTo>
                    <a:pt x="429" y="147"/>
                  </a:lnTo>
                  <a:lnTo>
                    <a:pt x="395" y="137"/>
                  </a:lnTo>
                  <a:lnTo>
                    <a:pt x="364" y="126"/>
                  </a:lnTo>
                  <a:lnTo>
                    <a:pt x="332" y="116"/>
                  </a:lnTo>
                  <a:lnTo>
                    <a:pt x="301" y="104"/>
                  </a:lnTo>
                  <a:lnTo>
                    <a:pt x="271" y="94"/>
                  </a:lnTo>
                  <a:lnTo>
                    <a:pt x="242" y="82"/>
                  </a:lnTo>
                  <a:lnTo>
                    <a:pt x="215" y="72"/>
                  </a:lnTo>
                  <a:lnTo>
                    <a:pt x="189" y="61"/>
                  </a:lnTo>
                  <a:lnTo>
                    <a:pt x="179" y="57"/>
                  </a:lnTo>
                  <a:lnTo>
                    <a:pt x="167" y="52"/>
                  </a:lnTo>
                  <a:lnTo>
                    <a:pt x="156" y="48"/>
                  </a:lnTo>
                  <a:lnTo>
                    <a:pt x="144" y="43"/>
                  </a:lnTo>
                  <a:lnTo>
                    <a:pt x="133" y="38"/>
                  </a:lnTo>
                  <a:lnTo>
                    <a:pt x="120" y="34"/>
                  </a:lnTo>
                  <a:lnTo>
                    <a:pt x="109" y="29"/>
                  </a:lnTo>
                  <a:lnTo>
                    <a:pt x="96" y="23"/>
                  </a:lnTo>
                  <a:lnTo>
                    <a:pt x="83" y="20"/>
                  </a:lnTo>
                  <a:lnTo>
                    <a:pt x="72" y="15"/>
                  </a:lnTo>
                  <a:lnTo>
                    <a:pt x="59" y="12"/>
                  </a:lnTo>
                  <a:lnTo>
                    <a:pt x="48" y="8"/>
                  </a:lnTo>
                  <a:lnTo>
                    <a:pt x="35" y="5"/>
                  </a:lnTo>
                  <a:lnTo>
                    <a:pt x="23" y="3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11"/>
                  </a:lnTo>
                  <a:lnTo>
                    <a:pt x="12" y="12"/>
                  </a:lnTo>
                  <a:lnTo>
                    <a:pt x="25" y="14"/>
                  </a:lnTo>
                  <a:lnTo>
                    <a:pt x="38" y="18"/>
                  </a:lnTo>
                  <a:lnTo>
                    <a:pt x="52" y="22"/>
                  </a:lnTo>
                  <a:lnTo>
                    <a:pt x="67" y="27"/>
                  </a:lnTo>
                  <a:lnTo>
                    <a:pt x="83" y="31"/>
                  </a:lnTo>
                  <a:lnTo>
                    <a:pt x="98" y="37"/>
                  </a:lnTo>
                  <a:lnTo>
                    <a:pt x="114" y="43"/>
                  </a:lnTo>
                  <a:lnTo>
                    <a:pt x="130" y="50"/>
                  </a:lnTo>
                  <a:lnTo>
                    <a:pt x="147" y="56"/>
                  </a:lnTo>
                  <a:lnTo>
                    <a:pt x="162" y="63"/>
                  </a:lnTo>
                  <a:lnTo>
                    <a:pt x="177" y="68"/>
                  </a:lnTo>
                  <a:lnTo>
                    <a:pt x="191" y="75"/>
                  </a:lnTo>
                  <a:lnTo>
                    <a:pt x="205" y="80"/>
                  </a:lnTo>
                  <a:lnTo>
                    <a:pt x="218" y="86"/>
                  </a:lnTo>
                  <a:lnTo>
                    <a:pt x="229" y="90"/>
                  </a:lnTo>
                  <a:lnTo>
                    <a:pt x="256" y="101"/>
                  </a:lnTo>
                  <a:lnTo>
                    <a:pt x="284" y="110"/>
                  </a:lnTo>
                  <a:lnTo>
                    <a:pt x="310" y="119"/>
                  </a:lnTo>
                  <a:lnTo>
                    <a:pt x="338" y="129"/>
                  </a:lnTo>
                  <a:lnTo>
                    <a:pt x="365" y="137"/>
                  </a:lnTo>
                  <a:lnTo>
                    <a:pt x="393" y="147"/>
                  </a:lnTo>
                  <a:lnTo>
                    <a:pt x="421" y="155"/>
                  </a:lnTo>
                  <a:lnTo>
                    <a:pt x="448" y="163"/>
                  </a:lnTo>
                  <a:lnTo>
                    <a:pt x="476" y="170"/>
                  </a:lnTo>
                  <a:lnTo>
                    <a:pt x="503" y="177"/>
                  </a:lnTo>
                  <a:lnTo>
                    <a:pt x="532" y="182"/>
                  </a:lnTo>
                  <a:lnTo>
                    <a:pt x="560" y="188"/>
                  </a:lnTo>
                  <a:lnTo>
                    <a:pt x="589" y="192"/>
                  </a:lnTo>
                  <a:lnTo>
                    <a:pt x="617" y="195"/>
                  </a:lnTo>
                  <a:lnTo>
                    <a:pt x="646" y="198"/>
                  </a:lnTo>
                  <a:lnTo>
                    <a:pt x="675" y="200"/>
                  </a:lnTo>
                  <a:lnTo>
                    <a:pt x="675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3" name="Freeform 84"/>
            <p:cNvSpPr>
              <a:spLocks/>
            </p:cNvSpPr>
            <p:nvPr/>
          </p:nvSpPr>
          <p:spPr bwMode="auto">
            <a:xfrm flipH="1">
              <a:off x="-408" y="2007"/>
              <a:ext cx="101" cy="12"/>
            </a:xfrm>
            <a:custGeom>
              <a:avLst/>
              <a:gdLst>
                <a:gd name="T0" fmla="*/ 0 w 535"/>
                <a:gd name="T1" fmla="*/ 0 h 65"/>
                <a:gd name="T2" fmla="*/ 0 w 535"/>
                <a:gd name="T3" fmla="*/ 0 h 65"/>
                <a:gd name="T4" fmla="*/ 0 w 535"/>
                <a:gd name="T5" fmla="*/ 0 h 65"/>
                <a:gd name="T6" fmla="*/ 0 w 535"/>
                <a:gd name="T7" fmla="*/ 0 h 65"/>
                <a:gd name="T8" fmla="*/ 0 w 535"/>
                <a:gd name="T9" fmla="*/ 0 h 65"/>
                <a:gd name="T10" fmla="*/ 0 w 535"/>
                <a:gd name="T11" fmla="*/ 0 h 65"/>
                <a:gd name="T12" fmla="*/ 0 w 535"/>
                <a:gd name="T13" fmla="*/ 0 h 65"/>
                <a:gd name="T14" fmla="*/ 0 w 535"/>
                <a:gd name="T15" fmla="*/ 0 h 65"/>
                <a:gd name="T16" fmla="*/ 0 w 535"/>
                <a:gd name="T17" fmla="*/ 0 h 65"/>
                <a:gd name="T18" fmla="*/ 0 w 535"/>
                <a:gd name="T19" fmla="*/ 0 h 65"/>
                <a:gd name="T20" fmla="*/ 0 w 535"/>
                <a:gd name="T21" fmla="*/ 0 h 65"/>
                <a:gd name="T22" fmla="*/ 0 w 535"/>
                <a:gd name="T23" fmla="*/ 0 h 65"/>
                <a:gd name="T24" fmla="*/ 0 w 535"/>
                <a:gd name="T25" fmla="*/ 0 h 65"/>
                <a:gd name="T26" fmla="*/ 0 w 535"/>
                <a:gd name="T27" fmla="*/ 0 h 65"/>
                <a:gd name="T28" fmla="*/ 0 w 535"/>
                <a:gd name="T29" fmla="*/ 0 h 65"/>
                <a:gd name="T30" fmla="*/ 0 w 535"/>
                <a:gd name="T31" fmla="*/ 0 h 65"/>
                <a:gd name="T32" fmla="*/ 0 w 535"/>
                <a:gd name="T33" fmla="*/ 0 h 65"/>
                <a:gd name="T34" fmla="*/ 0 w 535"/>
                <a:gd name="T35" fmla="*/ 0 h 65"/>
                <a:gd name="T36" fmla="*/ 0 w 535"/>
                <a:gd name="T37" fmla="*/ 0 h 65"/>
                <a:gd name="T38" fmla="*/ 0 w 535"/>
                <a:gd name="T39" fmla="*/ 0 h 65"/>
                <a:gd name="T40" fmla="*/ 0 w 535"/>
                <a:gd name="T41" fmla="*/ 0 h 65"/>
                <a:gd name="T42" fmla="*/ 0 w 535"/>
                <a:gd name="T43" fmla="*/ 0 h 65"/>
                <a:gd name="T44" fmla="*/ 0 w 535"/>
                <a:gd name="T45" fmla="*/ 0 h 65"/>
                <a:gd name="T46" fmla="*/ 0 w 535"/>
                <a:gd name="T47" fmla="*/ 0 h 65"/>
                <a:gd name="T48" fmla="*/ 0 w 535"/>
                <a:gd name="T49" fmla="*/ 0 h 65"/>
                <a:gd name="T50" fmla="*/ 0 w 535"/>
                <a:gd name="T51" fmla="*/ 0 h 65"/>
                <a:gd name="T52" fmla="*/ 0 w 535"/>
                <a:gd name="T53" fmla="*/ 0 h 65"/>
                <a:gd name="T54" fmla="*/ 0 w 535"/>
                <a:gd name="T55" fmla="*/ 0 h 65"/>
                <a:gd name="T56" fmla="*/ 0 w 535"/>
                <a:gd name="T57" fmla="*/ 0 h 65"/>
                <a:gd name="T58" fmla="*/ 0 w 535"/>
                <a:gd name="T59" fmla="*/ 0 h 65"/>
                <a:gd name="T60" fmla="*/ 0 w 535"/>
                <a:gd name="T61" fmla="*/ 0 h 65"/>
                <a:gd name="T62" fmla="*/ 0 w 535"/>
                <a:gd name="T63" fmla="*/ 0 h 65"/>
                <a:gd name="T64" fmla="*/ 0 w 535"/>
                <a:gd name="T65" fmla="*/ 0 h 65"/>
                <a:gd name="T66" fmla="*/ 0 w 535"/>
                <a:gd name="T67" fmla="*/ 0 h 65"/>
                <a:gd name="T68" fmla="*/ 0 w 535"/>
                <a:gd name="T69" fmla="*/ 0 h 65"/>
                <a:gd name="T70" fmla="*/ 0 w 535"/>
                <a:gd name="T71" fmla="*/ 0 h 6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35"/>
                <a:gd name="T109" fmla="*/ 0 h 65"/>
                <a:gd name="T110" fmla="*/ 535 w 535"/>
                <a:gd name="T111" fmla="*/ 65 h 6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35" h="65">
                  <a:moveTo>
                    <a:pt x="534" y="0"/>
                  </a:moveTo>
                  <a:lnTo>
                    <a:pt x="502" y="6"/>
                  </a:lnTo>
                  <a:lnTo>
                    <a:pt x="469" y="12"/>
                  </a:lnTo>
                  <a:lnTo>
                    <a:pt x="436" y="17"/>
                  </a:lnTo>
                  <a:lnTo>
                    <a:pt x="403" y="22"/>
                  </a:lnTo>
                  <a:lnTo>
                    <a:pt x="370" y="27"/>
                  </a:lnTo>
                  <a:lnTo>
                    <a:pt x="336" y="31"/>
                  </a:lnTo>
                  <a:lnTo>
                    <a:pt x="302" y="36"/>
                  </a:lnTo>
                  <a:lnTo>
                    <a:pt x="268" y="39"/>
                  </a:lnTo>
                  <a:lnTo>
                    <a:pt x="235" y="43"/>
                  </a:lnTo>
                  <a:lnTo>
                    <a:pt x="200" y="45"/>
                  </a:lnTo>
                  <a:lnTo>
                    <a:pt x="167" y="47"/>
                  </a:lnTo>
                  <a:lnTo>
                    <a:pt x="134" y="50"/>
                  </a:lnTo>
                  <a:lnTo>
                    <a:pt x="100" y="51"/>
                  </a:lnTo>
                  <a:lnTo>
                    <a:pt x="67" y="51"/>
                  </a:lnTo>
                  <a:lnTo>
                    <a:pt x="33" y="51"/>
                  </a:lnTo>
                  <a:lnTo>
                    <a:pt x="0" y="51"/>
                  </a:lnTo>
                  <a:lnTo>
                    <a:pt x="0" y="65"/>
                  </a:lnTo>
                  <a:lnTo>
                    <a:pt x="33" y="63"/>
                  </a:lnTo>
                  <a:lnTo>
                    <a:pt x="67" y="61"/>
                  </a:lnTo>
                  <a:lnTo>
                    <a:pt x="101" y="60"/>
                  </a:lnTo>
                  <a:lnTo>
                    <a:pt x="135" y="58"/>
                  </a:lnTo>
                  <a:lnTo>
                    <a:pt x="168" y="55"/>
                  </a:lnTo>
                  <a:lnTo>
                    <a:pt x="202" y="54"/>
                  </a:lnTo>
                  <a:lnTo>
                    <a:pt x="235" y="51"/>
                  </a:lnTo>
                  <a:lnTo>
                    <a:pt x="269" y="48"/>
                  </a:lnTo>
                  <a:lnTo>
                    <a:pt x="303" y="45"/>
                  </a:lnTo>
                  <a:lnTo>
                    <a:pt x="336" y="42"/>
                  </a:lnTo>
                  <a:lnTo>
                    <a:pt x="370" y="38"/>
                  </a:lnTo>
                  <a:lnTo>
                    <a:pt x="403" y="34"/>
                  </a:lnTo>
                  <a:lnTo>
                    <a:pt x="436" y="29"/>
                  </a:lnTo>
                  <a:lnTo>
                    <a:pt x="469" y="24"/>
                  </a:lnTo>
                  <a:lnTo>
                    <a:pt x="502" y="19"/>
                  </a:lnTo>
                  <a:lnTo>
                    <a:pt x="535" y="12"/>
                  </a:lnTo>
                  <a:lnTo>
                    <a:pt x="534" y="13"/>
                  </a:lnTo>
                  <a:lnTo>
                    <a:pt x="53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4" name="Freeform 85"/>
            <p:cNvSpPr>
              <a:spLocks/>
            </p:cNvSpPr>
            <p:nvPr/>
          </p:nvSpPr>
          <p:spPr bwMode="auto">
            <a:xfrm flipH="1">
              <a:off x="-487" y="2007"/>
              <a:ext cx="79" cy="2"/>
            </a:xfrm>
            <a:custGeom>
              <a:avLst/>
              <a:gdLst>
                <a:gd name="T0" fmla="*/ 0 w 417"/>
                <a:gd name="T1" fmla="*/ 0 h 13"/>
                <a:gd name="T2" fmla="*/ 0 w 417"/>
                <a:gd name="T3" fmla="*/ 0 h 13"/>
                <a:gd name="T4" fmla="*/ 0 w 417"/>
                <a:gd name="T5" fmla="*/ 0 h 13"/>
                <a:gd name="T6" fmla="*/ 0 w 417"/>
                <a:gd name="T7" fmla="*/ 0 h 13"/>
                <a:gd name="T8" fmla="*/ 0 w 417"/>
                <a:gd name="T9" fmla="*/ 0 h 13"/>
                <a:gd name="T10" fmla="*/ 0 w 417"/>
                <a:gd name="T11" fmla="*/ 0 h 13"/>
                <a:gd name="T12" fmla="*/ 0 w 417"/>
                <a:gd name="T13" fmla="*/ 0 h 13"/>
                <a:gd name="T14" fmla="*/ 0 w 417"/>
                <a:gd name="T15" fmla="*/ 0 h 13"/>
                <a:gd name="T16" fmla="*/ 0 w 417"/>
                <a:gd name="T17" fmla="*/ 0 h 13"/>
                <a:gd name="T18" fmla="*/ 0 w 417"/>
                <a:gd name="T19" fmla="*/ 0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17"/>
                <a:gd name="T31" fmla="*/ 0 h 13"/>
                <a:gd name="T32" fmla="*/ 417 w 417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17" h="13">
                  <a:moveTo>
                    <a:pt x="417" y="6"/>
                  </a:moveTo>
                  <a:lnTo>
                    <a:pt x="410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410" y="13"/>
                  </a:lnTo>
                  <a:lnTo>
                    <a:pt x="404" y="6"/>
                  </a:lnTo>
                  <a:lnTo>
                    <a:pt x="417" y="6"/>
                  </a:lnTo>
                  <a:lnTo>
                    <a:pt x="417" y="0"/>
                  </a:lnTo>
                  <a:lnTo>
                    <a:pt x="410" y="0"/>
                  </a:lnTo>
                  <a:lnTo>
                    <a:pt x="417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5" name="Freeform 86"/>
            <p:cNvSpPr>
              <a:spLocks/>
            </p:cNvSpPr>
            <p:nvPr/>
          </p:nvSpPr>
          <p:spPr bwMode="auto">
            <a:xfrm flipH="1">
              <a:off x="-174" y="1994"/>
              <a:ext cx="58" cy="44"/>
            </a:xfrm>
            <a:custGeom>
              <a:avLst/>
              <a:gdLst>
                <a:gd name="T0" fmla="*/ 0 w 306"/>
                <a:gd name="T1" fmla="*/ 0 h 227"/>
                <a:gd name="T2" fmla="*/ 0 w 306"/>
                <a:gd name="T3" fmla="*/ 0 h 227"/>
                <a:gd name="T4" fmla="*/ 0 w 306"/>
                <a:gd name="T5" fmla="*/ 0 h 227"/>
                <a:gd name="T6" fmla="*/ 0 w 306"/>
                <a:gd name="T7" fmla="*/ 0 h 227"/>
                <a:gd name="T8" fmla="*/ 0 w 306"/>
                <a:gd name="T9" fmla="*/ 0 h 227"/>
                <a:gd name="T10" fmla="*/ 0 w 306"/>
                <a:gd name="T11" fmla="*/ 0 h 227"/>
                <a:gd name="T12" fmla="*/ 0 w 306"/>
                <a:gd name="T13" fmla="*/ 0 h 227"/>
                <a:gd name="T14" fmla="*/ 0 w 306"/>
                <a:gd name="T15" fmla="*/ 0 h 227"/>
                <a:gd name="T16" fmla="*/ 0 w 306"/>
                <a:gd name="T17" fmla="*/ 0 h 227"/>
                <a:gd name="T18" fmla="*/ 0 w 306"/>
                <a:gd name="T19" fmla="*/ 0 h 227"/>
                <a:gd name="T20" fmla="*/ 0 w 306"/>
                <a:gd name="T21" fmla="*/ 0 h 227"/>
                <a:gd name="T22" fmla="*/ 0 w 306"/>
                <a:gd name="T23" fmla="*/ 0 h 227"/>
                <a:gd name="T24" fmla="*/ 0 w 306"/>
                <a:gd name="T25" fmla="*/ 0 h 227"/>
                <a:gd name="T26" fmla="*/ 0 w 306"/>
                <a:gd name="T27" fmla="*/ 0 h 227"/>
                <a:gd name="T28" fmla="*/ 0 w 306"/>
                <a:gd name="T29" fmla="*/ 0 h 227"/>
                <a:gd name="T30" fmla="*/ 0 w 306"/>
                <a:gd name="T31" fmla="*/ 0 h 227"/>
                <a:gd name="T32" fmla="*/ 0 w 306"/>
                <a:gd name="T33" fmla="*/ 0 h 227"/>
                <a:gd name="T34" fmla="*/ 0 w 306"/>
                <a:gd name="T35" fmla="*/ 0 h 227"/>
                <a:gd name="T36" fmla="*/ 0 w 306"/>
                <a:gd name="T37" fmla="*/ 0 h 227"/>
                <a:gd name="T38" fmla="*/ 0 w 306"/>
                <a:gd name="T39" fmla="*/ 0 h 227"/>
                <a:gd name="T40" fmla="*/ 0 w 306"/>
                <a:gd name="T41" fmla="*/ 0 h 227"/>
                <a:gd name="T42" fmla="*/ 0 w 306"/>
                <a:gd name="T43" fmla="*/ 0 h 227"/>
                <a:gd name="T44" fmla="*/ 0 w 306"/>
                <a:gd name="T45" fmla="*/ 0 h 227"/>
                <a:gd name="T46" fmla="*/ 0 w 306"/>
                <a:gd name="T47" fmla="*/ 0 h 227"/>
                <a:gd name="T48" fmla="*/ 0 w 306"/>
                <a:gd name="T49" fmla="*/ 0 h 227"/>
                <a:gd name="T50" fmla="*/ 0 w 306"/>
                <a:gd name="T51" fmla="*/ 0 h 227"/>
                <a:gd name="T52" fmla="*/ 0 w 306"/>
                <a:gd name="T53" fmla="*/ 0 h 227"/>
                <a:gd name="T54" fmla="*/ 0 w 306"/>
                <a:gd name="T55" fmla="*/ 0 h 227"/>
                <a:gd name="T56" fmla="*/ 0 w 306"/>
                <a:gd name="T57" fmla="*/ 0 h 227"/>
                <a:gd name="T58" fmla="*/ 0 w 306"/>
                <a:gd name="T59" fmla="*/ 0 h 227"/>
                <a:gd name="T60" fmla="*/ 0 w 306"/>
                <a:gd name="T61" fmla="*/ 0 h 227"/>
                <a:gd name="T62" fmla="*/ 0 w 306"/>
                <a:gd name="T63" fmla="*/ 0 h 227"/>
                <a:gd name="T64" fmla="*/ 0 w 306"/>
                <a:gd name="T65" fmla="*/ 0 h 227"/>
                <a:gd name="T66" fmla="*/ 0 w 306"/>
                <a:gd name="T67" fmla="*/ 0 h 227"/>
                <a:gd name="T68" fmla="*/ 0 w 306"/>
                <a:gd name="T69" fmla="*/ 0 h 22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6"/>
                <a:gd name="T106" fmla="*/ 0 h 227"/>
                <a:gd name="T107" fmla="*/ 306 w 306"/>
                <a:gd name="T108" fmla="*/ 227 h 22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6" h="227">
                  <a:moveTo>
                    <a:pt x="306" y="33"/>
                  </a:moveTo>
                  <a:lnTo>
                    <a:pt x="284" y="34"/>
                  </a:lnTo>
                  <a:lnTo>
                    <a:pt x="261" y="36"/>
                  </a:lnTo>
                  <a:lnTo>
                    <a:pt x="239" y="40"/>
                  </a:lnTo>
                  <a:lnTo>
                    <a:pt x="217" y="46"/>
                  </a:lnTo>
                  <a:lnTo>
                    <a:pt x="195" y="53"/>
                  </a:lnTo>
                  <a:lnTo>
                    <a:pt x="173" y="62"/>
                  </a:lnTo>
                  <a:lnTo>
                    <a:pt x="154" y="72"/>
                  </a:lnTo>
                  <a:lnTo>
                    <a:pt x="134" y="84"/>
                  </a:lnTo>
                  <a:lnTo>
                    <a:pt x="116" y="98"/>
                  </a:lnTo>
                  <a:lnTo>
                    <a:pt x="99" y="111"/>
                  </a:lnTo>
                  <a:lnTo>
                    <a:pt x="82" y="127"/>
                  </a:lnTo>
                  <a:lnTo>
                    <a:pt x="69" y="145"/>
                  </a:lnTo>
                  <a:lnTo>
                    <a:pt x="56" y="163"/>
                  </a:lnTo>
                  <a:lnTo>
                    <a:pt x="44" y="184"/>
                  </a:lnTo>
                  <a:lnTo>
                    <a:pt x="36" y="205"/>
                  </a:lnTo>
                  <a:lnTo>
                    <a:pt x="30" y="227"/>
                  </a:lnTo>
                  <a:lnTo>
                    <a:pt x="0" y="200"/>
                  </a:lnTo>
                  <a:lnTo>
                    <a:pt x="5" y="178"/>
                  </a:lnTo>
                  <a:lnTo>
                    <a:pt x="13" y="157"/>
                  </a:lnTo>
                  <a:lnTo>
                    <a:pt x="24" y="137"/>
                  </a:lnTo>
                  <a:lnTo>
                    <a:pt x="36" y="118"/>
                  </a:lnTo>
                  <a:lnTo>
                    <a:pt x="51" y="101"/>
                  </a:lnTo>
                  <a:lnTo>
                    <a:pt x="66" y="84"/>
                  </a:lnTo>
                  <a:lnTo>
                    <a:pt x="84" y="69"/>
                  </a:lnTo>
                  <a:lnTo>
                    <a:pt x="102" y="55"/>
                  </a:lnTo>
                  <a:lnTo>
                    <a:pt x="122" y="42"/>
                  </a:lnTo>
                  <a:lnTo>
                    <a:pt x="142" y="32"/>
                  </a:lnTo>
                  <a:lnTo>
                    <a:pt x="163" y="22"/>
                  </a:lnTo>
                  <a:lnTo>
                    <a:pt x="185" y="15"/>
                  </a:lnTo>
                  <a:lnTo>
                    <a:pt x="207" y="8"/>
                  </a:lnTo>
                  <a:lnTo>
                    <a:pt x="230" y="3"/>
                  </a:lnTo>
                  <a:lnTo>
                    <a:pt x="252" y="1"/>
                  </a:lnTo>
                  <a:lnTo>
                    <a:pt x="274" y="0"/>
                  </a:lnTo>
                  <a:lnTo>
                    <a:pt x="306" y="33"/>
                  </a:lnTo>
                  <a:close/>
                </a:path>
              </a:pathLst>
            </a:custGeom>
            <a:solidFill>
              <a:srgbClr val="7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6" name="Freeform 87"/>
            <p:cNvSpPr>
              <a:spLocks/>
            </p:cNvSpPr>
            <p:nvPr/>
          </p:nvSpPr>
          <p:spPr bwMode="auto">
            <a:xfrm flipH="1">
              <a:off x="-174" y="2000"/>
              <a:ext cx="53" cy="40"/>
            </a:xfrm>
            <a:custGeom>
              <a:avLst/>
              <a:gdLst>
                <a:gd name="T0" fmla="*/ 0 w 282"/>
                <a:gd name="T1" fmla="*/ 0 h 212"/>
                <a:gd name="T2" fmla="*/ 0 w 282"/>
                <a:gd name="T3" fmla="*/ 0 h 212"/>
                <a:gd name="T4" fmla="*/ 0 w 282"/>
                <a:gd name="T5" fmla="*/ 0 h 212"/>
                <a:gd name="T6" fmla="*/ 0 w 282"/>
                <a:gd name="T7" fmla="*/ 0 h 212"/>
                <a:gd name="T8" fmla="*/ 0 w 282"/>
                <a:gd name="T9" fmla="*/ 0 h 212"/>
                <a:gd name="T10" fmla="*/ 0 w 282"/>
                <a:gd name="T11" fmla="*/ 0 h 212"/>
                <a:gd name="T12" fmla="*/ 0 w 282"/>
                <a:gd name="T13" fmla="*/ 0 h 212"/>
                <a:gd name="T14" fmla="*/ 0 w 282"/>
                <a:gd name="T15" fmla="*/ 0 h 212"/>
                <a:gd name="T16" fmla="*/ 0 w 282"/>
                <a:gd name="T17" fmla="*/ 0 h 212"/>
                <a:gd name="T18" fmla="*/ 0 w 282"/>
                <a:gd name="T19" fmla="*/ 0 h 212"/>
                <a:gd name="T20" fmla="*/ 0 w 282"/>
                <a:gd name="T21" fmla="*/ 0 h 212"/>
                <a:gd name="T22" fmla="*/ 0 w 282"/>
                <a:gd name="T23" fmla="*/ 0 h 212"/>
                <a:gd name="T24" fmla="*/ 0 w 282"/>
                <a:gd name="T25" fmla="*/ 0 h 212"/>
                <a:gd name="T26" fmla="*/ 0 w 282"/>
                <a:gd name="T27" fmla="*/ 0 h 212"/>
                <a:gd name="T28" fmla="*/ 0 w 282"/>
                <a:gd name="T29" fmla="*/ 0 h 212"/>
                <a:gd name="T30" fmla="*/ 0 w 282"/>
                <a:gd name="T31" fmla="*/ 0 h 212"/>
                <a:gd name="T32" fmla="*/ 0 w 282"/>
                <a:gd name="T33" fmla="*/ 0 h 212"/>
                <a:gd name="T34" fmla="*/ 0 w 282"/>
                <a:gd name="T35" fmla="*/ 0 h 212"/>
                <a:gd name="T36" fmla="*/ 0 w 282"/>
                <a:gd name="T37" fmla="*/ 0 h 212"/>
                <a:gd name="T38" fmla="*/ 0 w 282"/>
                <a:gd name="T39" fmla="*/ 0 h 212"/>
                <a:gd name="T40" fmla="*/ 0 w 282"/>
                <a:gd name="T41" fmla="*/ 0 h 212"/>
                <a:gd name="T42" fmla="*/ 0 w 282"/>
                <a:gd name="T43" fmla="*/ 0 h 212"/>
                <a:gd name="T44" fmla="*/ 0 w 282"/>
                <a:gd name="T45" fmla="*/ 0 h 212"/>
                <a:gd name="T46" fmla="*/ 0 w 282"/>
                <a:gd name="T47" fmla="*/ 0 h 212"/>
                <a:gd name="T48" fmla="*/ 0 w 282"/>
                <a:gd name="T49" fmla="*/ 0 h 212"/>
                <a:gd name="T50" fmla="*/ 0 w 282"/>
                <a:gd name="T51" fmla="*/ 0 h 212"/>
                <a:gd name="T52" fmla="*/ 0 w 282"/>
                <a:gd name="T53" fmla="*/ 0 h 212"/>
                <a:gd name="T54" fmla="*/ 0 w 282"/>
                <a:gd name="T55" fmla="*/ 0 h 212"/>
                <a:gd name="T56" fmla="*/ 0 w 282"/>
                <a:gd name="T57" fmla="*/ 0 h 212"/>
                <a:gd name="T58" fmla="*/ 0 w 282"/>
                <a:gd name="T59" fmla="*/ 0 h 212"/>
                <a:gd name="T60" fmla="*/ 0 w 282"/>
                <a:gd name="T61" fmla="*/ 0 h 212"/>
                <a:gd name="T62" fmla="*/ 0 w 282"/>
                <a:gd name="T63" fmla="*/ 0 h 212"/>
                <a:gd name="T64" fmla="*/ 0 w 282"/>
                <a:gd name="T65" fmla="*/ 0 h 212"/>
                <a:gd name="T66" fmla="*/ 0 w 282"/>
                <a:gd name="T67" fmla="*/ 0 h 212"/>
                <a:gd name="T68" fmla="*/ 0 w 282"/>
                <a:gd name="T69" fmla="*/ 0 h 212"/>
                <a:gd name="T70" fmla="*/ 0 w 282"/>
                <a:gd name="T71" fmla="*/ 0 h 212"/>
                <a:gd name="T72" fmla="*/ 0 w 282"/>
                <a:gd name="T73" fmla="*/ 0 h 212"/>
                <a:gd name="T74" fmla="*/ 0 w 282"/>
                <a:gd name="T75" fmla="*/ 0 h 212"/>
                <a:gd name="T76" fmla="*/ 0 w 282"/>
                <a:gd name="T77" fmla="*/ 0 h 212"/>
                <a:gd name="T78" fmla="*/ 0 w 282"/>
                <a:gd name="T79" fmla="*/ 0 h 21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82"/>
                <a:gd name="T121" fmla="*/ 0 h 212"/>
                <a:gd name="T122" fmla="*/ 282 w 282"/>
                <a:gd name="T123" fmla="*/ 212 h 21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82" h="212">
                  <a:moveTo>
                    <a:pt x="2" y="205"/>
                  </a:moveTo>
                  <a:lnTo>
                    <a:pt x="11" y="202"/>
                  </a:lnTo>
                  <a:lnTo>
                    <a:pt x="18" y="181"/>
                  </a:lnTo>
                  <a:lnTo>
                    <a:pt x="26" y="161"/>
                  </a:lnTo>
                  <a:lnTo>
                    <a:pt x="37" y="142"/>
                  </a:lnTo>
                  <a:lnTo>
                    <a:pt x="49" y="123"/>
                  </a:lnTo>
                  <a:lnTo>
                    <a:pt x="63" y="107"/>
                  </a:lnTo>
                  <a:lnTo>
                    <a:pt x="79" y="91"/>
                  </a:lnTo>
                  <a:lnTo>
                    <a:pt x="96" y="76"/>
                  </a:lnTo>
                  <a:lnTo>
                    <a:pt x="115" y="62"/>
                  </a:lnTo>
                  <a:lnTo>
                    <a:pt x="133" y="51"/>
                  </a:lnTo>
                  <a:lnTo>
                    <a:pt x="154" y="40"/>
                  </a:lnTo>
                  <a:lnTo>
                    <a:pt x="175" y="31"/>
                  </a:lnTo>
                  <a:lnTo>
                    <a:pt x="195" y="24"/>
                  </a:lnTo>
                  <a:lnTo>
                    <a:pt x="217" y="19"/>
                  </a:lnTo>
                  <a:lnTo>
                    <a:pt x="239" y="15"/>
                  </a:lnTo>
                  <a:lnTo>
                    <a:pt x="260" y="13"/>
                  </a:lnTo>
                  <a:lnTo>
                    <a:pt x="282" y="13"/>
                  </a:lnTo>
                  <a:lnTo>
                    <a:pt x="282" y="0"/>
                  </a:lnTo>
                  <a:lnTo>
                    <a:pt x="259" y="2"/>
                  </a:lnTo>
                  <a:lnTo>
                    <a:pt x="236" y="6"/>
                  </a:lnTo>
                  <a:lnTo>
                    <a:pt x="213" y="10"/>
                  </a:lnTo>
                  <a:lnTo>
                    <a:pt x="191" y="16"/>
                  </a:lnTo>
                  <a:lnTo>
                    <a:pt x="168" y="23"/>
                  </a:lnTo>
                  <a:lnTo>
                    <a:pt x="147" y="32"/>
                  </a:lnTo>
                  <a:lnTo>
                    <a:pt x="126" y="43"/>
                  </a:lnTo>
                  <a:lnTo>
                    <a:pt x="107" y="54"/>
                  </a:lnTo>
                  <a:lnTo>
                    <a:pt x="87" y="67"/>
                  </a:lnTo>
                  <a:lnTo>
                    <a:pt x="70" y="81"/>
                  </a:lnTo>
                  <a:lnTo>
                    <a:pt x="54" y="97"/>
                  </a:lnTo>
                  <a:lnTo>
                    <a:pt x="39" y="114"/>
                  </a:lnTo>
                  <a:lnTo>
                    <a:pt x="26" y="134"/>
                  </a:lnTo>
                  <a:lnTo>
                    <a:pt x="16" y="153"/>
                  </a:lnTo>
                  <a:lnTo>
                    <a:pt x="7" y="176"/>
                  </a:lnTo>
                  <a:lnTo>
                    <a:pt x="0" y="199"/>
                  </a:lnTo>
                  <a:lnTo>
                    <a:pt x="9" y="196"/>
                  </a:lnTo>
                  <a:lnTo>
                    <a:pt x="2" y="205"/>
                  </a:lnTo>
                  <a:lnTo>
                    <a:pt x="9" y="212"/>
                  </a:lnTo>
                  <a:lnTo>
                    <a:pt x="11" y="202"/>
                  </a:lnTo>
                  <a:lnTo>
                    <a:pt x="2" y="2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7" name="Freeform 88"/>
            <p:cNvSpPr>
              <a:spLocks/>
            </p:cNvSpPr>
            <p:nvPr/>
          </p:nvSpPr>
          <p:spPr bwMode="auto">
            <a:xfrm flipH="1">
              <a:off x="-123" y="2032"/>
              <a:ext cx="8" cy="7"/>
            </a:xfrm>
            <a:custGeom>
              <a:avLst/>
              <a:gdLst>
                <a:gd name="T0" fmla="*/ 0 w 40"/>
                <a:gd name="T1" fmla="*/ 0 h 36"/>
                <a:gd name="T2" fmla="*/ 0 w 40"/>
                <a:gd name="T3" fmla="*/ 0 h 36"/>
                <a:gd name="T4" fmla="*/ 0 w 40"/>
                <a:gd name="T5" fmla="*/ 0 h 36"/>
                <a:gd name="T6" fmla="*/ 0 w 40"/>
                <a:gd name="T7" fmla="*/ 0 h 36"/>
                <a:gd name="T8" fmla="*/ 0 w 40"/>
                <a:gd name="T9" fmla="*/ 0 h 36"/>
                <a:gd name="T10" fmla="*/ 0 w 40"/>
                <a:gd name="T11" fmla="*/ 0 h 36"/>
                <a:gd name="T12" fmla="*/ 0 w 40"/>
                <a:gd name="T13" fmla="*/ 0 h 36"/>
                <a:gd name="T14" fmla="*/ 0 w 40"/>
                <a:gd name="T15" fmla="*/ 0 h 36"/>
                <a:gd name="T16" fmla="*/ 0 w 40"/>
                <a:gd name="T17" fmla="*/ 0 h 36"/>
                <a:gd name="T18" fmla="*/ 0 w 40"/>
                <a:gd name="T19" fmla="*/ 0 h 36"/>
                <a:gd name="T20" fmla="*/ 0 w 40"/>
                <a:gd name="T21" fmla="*/ 0 h 36"/>
                <a:gd name="T22" fmla="*/ 0 w 40"/>
                <a:gd name="T23" fmla="*/ 0 h 36"/>
                <a:gd name="T24" fmla="*/ 0 w 40"/>
                <a:gd name="T25" fmla="*/ 0 h 36"/>
                <a:gd name="T26" fmla="*/ 0 w 40"/>
                <a:gd name="T27" fmla="*/ 0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0"/>
                <a:gd name="T43" fmla="*/ 0 h 36"/>
                <a:gd name="T44" fmla="*/ 40 w 40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0" h="36">
                  <a:moveTo>
                    <a:pt x="1" y="4"/>
                  </a:moveTo>
                  <a:lnTo>
                    <a:pt x="4" y="11"/>
                  </a:lnTo>
                  <a:lnTo>
                    <a:pt x="15" y="20"/>
                  </a:lnTo>
                  <a:lnTo>
                    <a:pt x="25" y="30"/>
                  </a:lnTo>
                  <a:lnTo>
                    <a:pt x="33" y="36"/>
                  </a:lnTo>
                  <a:lnTo>
                    <a:pt x="40" y="27"/>
                  </a:lnTo>
                  <a:lnTo>
                    <a:pt x="10" y="0"/>
                  </a:lnTo>
                  <a:lnTo>
                    <a:pt x="12" y="5"/>
                  </a:lnTo>
                  <a:lnTo>
                    <a:pt x="1" y="4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8"/>
                  </a:lnTo>
                  <a:lnTo>
                    <a:pt x="3" y="1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8" name="Freeform 89"/>
            <p:cNvSpPr>
              <a:spLocks/>
            </p:cNvSpPr>
            <p:nvPr/>
          </p:nvSpPr>
          <p:spPr bwMode="auto">
            <a:xfrm flipH="1">
              <a:off x="-169" y="1993"/>
              <a:ext cx="54" cy="40"/>
            </a:xfrm>
            <a:custGeom>
              <a:avLst/>
              <a:gdLst>
                <a:gd name="T0" fmla="*/ 0 w 283"/>
                <a:gd name="T1" fmla="*/ 0 h 206"/>
                <a:gd name="T2" fmla="*/ 0 w 283"/>
                <a:gd name="T3" fmla="*/ 0 h 206"/>
                <a:gd name="T4" fmla="*/ 0 w 283"/>
                <a:gd name="T5" fmla="*/ 0 h 206"/>
                <a:gd name="T6" fmla="*/ 0 w 283"/>
                <a:gd name="T7" fmla="*/ 0 h 206"/>
                <a:gd name="T8" fmla="*/ 0 w 283"/>
                <a:gd name="T9" fmla="*/ 0 h 206"/>
                <a:gd name="T10" fmla="*/ 0 w 283"/>
                <a:gd name="T11" fmla="*/ 0 h 206"/>
                <a:gd name="T12" fmla="*/ 0 w 283"/>
                <a:gd name="T13" fmla="*/ 0 h 206"/>
                <a:gd name="T14" fmla="*/ 0 w 283"/>
                <a:gd name="T15" fmla="*/ 0 h 206"/>
                <a:gd name="T16" fmla="*/ 0 w 283"/>
                <a:gd name="T17" fmla="*/ 0 h 206"/>
                <a:gd name="T18" fmla="*/ 0 w 283"/>
                <a:gd name="T19" fmla="*/ 0 h 206"/>
                <a:gd name="T20" fmla="*/ 0 w 283"/>
                <a:gd name="T21" fmla="*/ 0 h 206"/>
                <a:gd name="T22" fmla="*/ 0 w 283"/>
                <a:gd name="T23" fmla="*/ 0 h 206"/>
                <a:gd name="T24" fmla="*/ 0 w 283"/>
                <a:gd name="T25" fmla="*/ 0 h 206"/>
                <a:gd name="T26" fmla="*/ 0 w 283"/>
                <a:gd name="T27" fmla="*/ 0 h 206"/>
                <a:gd name="T28" fmla="*/ 0 w 283"/>
                <a:gd name="T29" fmla="*/ 0 h 206"/>
                <a:gd name="T30" fmla="*/ 0 w 283"/>
                <a:gd name="T31" fmla="*/ 0 h 206"/>
                <a:gd name="T32" fmla="*/ 0 w 283"/>
                <a:gd name="T33" fmla="*/ 0 h 206"/>
                <a:gd name="T34" fmla="*/ 0 w 283"/>
                <a:gd name="T35" fmla="*/ 0 h 206"/>
                <a:gd name="T36" fmla="*/ 0 w 283"/>
                <a:gd name="T37" fmla="*/ 0 h 206"/>
                <a:gd name="T38" fmla="*/ 0 w 283"/>
                <a:gd name="T39" fmla="*/ 0 h 206"/>
                <a:gd name="T40" fmla="*/ 0 w 283"/>
                <a:gd name="T41" fmla="*/ 0 h 206"/>
                <a:gd name="T42" fmla="*/ 0 w 283"/>
                <a:gd name="T43" fmla="*/ 0 h 206"/>
                <a:gd name="T44" fmla="*/ 0 w 283"/>
                <a:gd name="T45" fmla="*/ 0 h 206"/>
                <a:gd name="T46" fmla="*/ 0 w 283"/>
                <a:gd name="T47" fmla="*/ 0 h 206"/>
                <a:gd name="T48" fmla="*/ 0 w 283"/>
                <a:gd name="T49" fmla="*/ 0 h 206"/>
                <a:gd name="T50" fmla="*/ 0 w 283"/>
                <a:gd name="T51" fmla="*/ 0 h 206"/>
                <a:gd name="T52" fmla="*/ 0 w 283"/>
                <a:gd name="T53" fmla="*/ 0 h 206"/>
                <a:gd name="T54" fmla="*/ 0 w 283"/>
                <a:gd name="T55" fmla="*/ 0 h 206"/>
                <a:gd name="T56" fmla="*/ 0 w 283"/>
                <a:gd name="T57" fmla="*/ 0 h 206"/>
                <a:gd name="T58" fmla="*/ 0 w 283"/>
                <a:gd name="T59" fmla="*/ 0 h 206"/>
                <a:gd name="T60" fmla="*/ 0 w 283"/>
                <a:gd name="T61" fmla="*/ 0 h 206"/>
                <a:gd name="T62" fmla="*/ 0 w 283"/>
                <a:gd name="T63" fmla="*/ 0 h 206"/>
                <a:gd name="T64" fmla="*/ 0 w 283"/>
                <a:gd name="T65" fmla="*/ 0 h 206"/>
                <a:gd name="T66" fmla="*/ 0 w 283"/>
                <a:gd name="T67" fmla="*/ 0 h 206"/>
                <a:gd name="T68" fmla="*/ 0 w 283"/>
                <a:gd name="T69" fmla="*/ 0 h 206"/>
                <a:gd name="T70" fmla="*/ 0 w 283"/>
                <a:gd name="T71" fmla="*/ 0 h 206"/>
                <a:gd name="T72" fmla="*/ 0 w 283"/>
                <a:gd name="T73" fmla="*/ 0 h 206"/>
                <a:gd name="T74" fmla="*/ 0 w 283"/>
                <a:gd name="T75" fmla="*/ 0 h 206"/>
                <a:gd name="T76" fmla="*/ 0 w 283"/>
                <a:gd name="T77" fmla="*/ 0 h 20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3"/>
                <a:gd name="T118" fmla="*/ 0 h 206"/>
                <a:gd name="T119" fmla="*/ 283 w 283"/>
                <a:gd name="T120" fmla="*/ 206 h 20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3" h="206">
                  <a:moveTo>
                    <a:pt x="283" y="2"/>
                  </a:moveTo>
                  <a:lnTo>
                    <a:pt x="280" y="0"/>
                  </a:lnTo>
                  <a:lnTo>
                    <a:pt x="257" y="2"/>
                  </a:lnTo>
                  <a:lnTo>
                    <a:pt x="234" y="6"/>
                  </a:lnTo>
                  <a:lnTo>
                    <a:pt x="210" y="10"/>
                  </a:lnTo>
                  <a:lnTo>
                    <a:pt x="187" y="17"/>
                  </a:lnTo>
                  <a:lnTo>
                    <a:pt x="166" y="25"/>
                  </a:lnTo>
                  <a:lnTo>
                    <a:pt x="145" y="34"/>
                  </a:lnTo>
                  <a:lnTo>
                    <a:pt x="124" y="45"/>
                  </a:lnTo>
                  <a:lnTo>
                    <a:pt x="105" y="56"/>
                  </a:lnTo>
                  <a:lnTo>
                    <a:pt x="86" y="70"/>
                  </a:lnTo>
                  <a:lnTo>
                    <a:pt x="69" y="85"/>
                  </a:lnTo>
                  <a:lnTo>
                    <a:pt x="53" y="101"/>
                  </a:lnTo>
                  <a:lnTo>
                    <a:pt x="39" y="118"/>
                  </a:lnTo>
                  <a:lnTo>
                    <a:pt x="26" y="138"/>
                  </a:lnTo>
                  <a:lnTo>
                    <a:pt x="15" y="159"/>
                  </a:lnTo>
                  <a:lnTo>
                    <a:pt x="7" y="181"/>
                  </a:lnTo>
                  <a:lnTo>
                    <a:pt x="0" y="205"/>
                  </a:lnTo>
                  <a:lnTo>
                    <a:pt x="11" y="206"/>
                  </a:lnTo>
                  <a:lnTo>
                    <a:pt x="18" y="185"/>
                  </a:lnTo>
                  <a:lnTo>
                    <a:pt x="26" y="166"/>
                  </a:lnTo>
                  <a:lnTo>
                    <a:pt x="37" y="146"/>
                  </a:lnTo>
                  <a:lnTo>
                    <a:pt x="49" y="128"/>
                  </a:lnTo>
                  <a:lnTo>
                    <a:pt x="63" y="110"/>
                  </a:lnTo>
                  <a:lnTo>
                    <a:pt x="78" y="94"/>
                  </a:lnTo>
                  <a:lnTo>
                    <a:pt x="95" y="78"/>
                  </a:lnTo>
                  <a:lnTo>
                    <a:pt x="113" y="64"/>
                  </a:lnTo>
                  <a:lnTo>
                    <a:pt x="131" y="53"/>
                  </a:lnTo>
                  <a:lnTo>
                    <a:pt x="151" y="41"/>
                  </a:lnTo>
                  <a:lnTo>
                    <a:pt x="171" y="32"/>
                  </a:lnTo>
                  <a:lnTo>
                    <a:pt x="193" y="24"/>
                  </a:lnTo>
                  <a:lnTo>
                    <a:pt x="214" y="18"/>
                  </a:lnTo>
                  <a:lnTo>
                    <a:pt x="236" y="15"/>
                  </a:lnTo>
                  <a:lnTo>
                    <a:pt x="258" y="13"/>
                  </a:lnTo>
                  <a:lnTo>
                    <a:pt x="280" y="13"/>
                  </a:lnTo>
                  <a:lnTo>
                    <a:pt x="276" y="10"/>
                  </a:lnTo>
                  <a:lnTo>
                    <a:pt x="283" y="2"/>
                  </a:lnTo>
                  <a:lnTo>
                    <a:pt x="280" y="0"/>
                  </a:lnTo>
                  <a:lnTo>
                    <a:pt x="283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9" name="Freeform 90"/>
            <p:cNvSpPr>
              <a:spLocks/>
            </p:cNvSpPr>
            <p:nvPr/>
          </p:nvSpPr>
          <p:spPr bwMode="auto">
            <a:xfrm flipH="1">
              <a:off x="-177" y="1994"/>
              <a:ext cx="9" cy="8"/>
            </a:xfrm>
            <a:custGeom>
              <a:avLst/>
              <a:gdLst>
                <a:gd name="T0" fmla="*/ 0 w 51"/>
                <a:gd name="T1" fmla="*/ 0 h 43"/>
                <a:gd name="T2" fmla="*/ 0 w 51"/>
                <a:gd name="T3" fmla="*/ 0 h 43"/>
                <a:gd name="T4" fmla="*/ 0 w 51"/>
                <a:gd name="T5" fmla="*/ 0 h 43"/>
                <a:gd name="T6" fmla="*/ 0 w 51"/>
                <a:gd name="T7" fmla="*/ 0 h 43"/>
                <a:gd name="T8" fmla="*/ 0 w 51"/>
                <a:gd name="T9" fmla="*/ 0 h 43"/>
                <a:gd name="T10" fmla="*/ 0 w 51"/>
                <a:gd name="T11" fmla="*/ 0 h 43"/>
                <a:gd name="T12" fmla="*/ 0 w 51"/>
                <a:gd name="T13" fmla="*/ 0 h 43"/>
                <a:gd name="T14" fmla="*/ 0 w 51"/>
                <a:gd name="T15" fmla="*/ 0 h 43"/>
                <a:gd name="T16" fmla="*/ 0 w 51"/>
                <a:gd name="T17" fmla="*/ 0 h 43"/>
                <a:gd name="T18" fmla="*/ 0 w 51"/>
                <a:gd name="T19" fmla="*/ 0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"/>
                <a:gd name="T31" fmla="*/ 0 h 43"/>
                <a:gd name="T32" fmla="*/ 51 w 51"/>
                <a:gd name="T33" fmla="*/ 43 h 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" h="43">
                  <a:moveTo>
                    <a:pt x="36" y="43"/>
                  </a:moveTo>
                  <a:lnTo>
                    <a:pt x="40" y="34"/>
                  </a:lnTo>
                  <a:lnTo>
                    <a:pt x="7" y="0"/>
                  </a:lnTo>
                  <a:lnTo>
                    <a:pt x="0" y="8"/>
                  </a:lnTo>
                  <a:lnTo>
                    <a:pt x="32" y="40"/>
                  </a:lnTo>
                  <a:lnTo>
                    <a:pt x="36" y="30"/>
                  </a:lnTo>
                  <a:lnTo>
                    <a:pt x="36" y="43"/>
                  </a:lnTo>
                  <a:lnTo>
                    <a:pt x="51" y="43"/>
                  </a:lnTo>
                  <a:lnTo>
                    <a:pt x="40" y="34"/>
                  </a:lnTo>
                  <a:lnTo>
                    <a:pt x="36" y="4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0" name="Freeform 91"/>
            <p:cNvSpPr>
              <a:spLocks/>
            </p:cNvSpPr>
            <p:nvPr/>
          </p:nvSpPr>
          <p:spPr bwMode="auto">
            <a:xfrm flipH="1">
              <a:off x="-193" y="1990"/>
              <a:ext cx="14" cy="11"/>
            </a:xfrm>
            <a:custGeom>
              <a:avLst/>
              <a:gdLst>
                <a:gd name="T0" fmla="*/ 0 w 74"/>
                <a:gd name="T1" fmla="*/ 0 h 56"/>
                <a:gd name="T2" fmla="*/ 0 w 74"/>
                <a:gd name="T3" fmla="*/ 0 h 56"/>
                <a:gd name="T4" fmla="*/ 0 w 74"/>
                <a:gd name="T5" fmla="*/ 0 h 56"/>
                <a:gd name="T6" fmla="*/ 0 w 74"/>
                <a:gd name="T7" fmla="*/ 0 h 56"/>
                <a:gd name="T8" fmla="*/ 0 w 74"/>
                <a:gd name="T9" fmla="*/ 0 h 56"/>
                <a:gd name="T10" fmla="*/ 0 w 74"/>
                <a:gd name="T11" fmla="*/ 0 h 56"/>
                <a:gd name="T12" fmla="*/ 0 w 74"/>
                <a:gd name="T13" fmla="*/ 0 h 56"/>
                <a:gd name="T14" fmla="*/ 0 w 74"/>
                <a:gd name="T15" fmla="*/ 0 h 56"/>
                <a:gd name="T16" fmla="*/ 0 w 74"/>
                <a:gd name="T17" fmla="*/ 0 h 56"/>
                <a:gd name="T18" fmla="*/ 0 w 74"/>
                <a:gd name="T19" fmla="*/ 0 h 56"/>
                <a:gd name="T20" fmla="*/ 0 w 74"/>
                <a:gd name="T21" fmla="*/ 0 h 56"/>
                <a:gd name="T22" fmla="*/ 0 w 74"/>
                <a:gd name="T23" fmla="*/ 0 h 56"/>
                <a:gd name="T24" fmla="*/ 0 w 74"/>
                <a:gd name="T25" fmla="*/ 0 h 56"/>
                <a:gd name="T26" fmla="*/ 0 w 74"/>
                <a:gd name="T27" fmla="*/ 0 h 56"/>
                <a:gd name="T28" fmla="*/ 0 w 74"/>
                <a:gd name="T29" fmla="*/ 0 h 56"/>
                <a:gd name="T30" fmla="*/ 0 w 74"/>
                <a:gd name="T31" fmla="*/ 0 h 56"/>
                <a:gd name="T32" fmla="*/ 0 w 74"/>
                <a:gd name="T33" fmla="*/ 0 h 5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56"/>
                <a:gd name="T53" fmla="*/ 74 w 74"/>
                <a:gd name="T54" fmla="*/ 56 h 5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56">
                  <a:moveTo>
                    <a:pt x="27" y="0"/>
                  </a:moveTo>
                  <a:lnTo>
                    <a:pt x="46" y="0"/>
                  </a:lnTo>
                  <a:lnTo>
                    <a:pt x="60" y="6"/>
                  </a:lnTo>
                  <a:lnTo>
                    <a:pt x="69" y="15"/>
                  </a:lnTo>
                  <a:lnTo>
                    <a:pt x="74" y="26"/>
                  </a:lnTo>
                  <a:lnTo>
                    <a:pt x="74" y="36"/>
                  </a:lnTo>
                  <a:lnTo>
                    <a:pt x="69" y="47"/>
                  </a:lnTo>
                  <a:lnTo>
                    <a:pt x="61" y="53"/>
                  </a:lnTo>
                  <a:lnTo>
                    <a:pt x="47" y="56"/>
                  </a:lnTo>
                  <a:lnTo>
                    <a:pt x="26" y="53"/>
                  </a:lnTo>
                  <a:lnTo>
                    <a:pt x="12" y="48"/>
                  </a:lnTo>
                  <a:lnTo>
                    <a:pt x="3" y="40"/>
                  </a:lnTo>
                  <a:lnTo>
                    <a:pt x="0" y="29"/>
                  </a:lnTo>
                  <a:lnTo>
                    <a:pt x="1" y="20"/>
                  </a:lnTo>
                  <a:lnTo>
                    <a:pt x="7" y="11"/>
                  </a:lnTo>
                  <a:lnTo>
                    <a:pt x="15" y="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7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1" name="Freeform 92"/>
            <p:cNvSpPr>
              <a:spLocks/>
            </p:cNvSpPr>
            <p:nvPr/>
          </p:nvSpPr>
          <p:spPr bwMode="auto">
            <a:xfrm flipH="1">
              <a:off x="-189" y="1989"/>
              <a:ext cx="11" cy="5"/>
            </a:xfrm>
            <a:custGeom>
              <a:avLst/>
              <a:gdLst>
                <a:gd name="T0" fmla="*/ 0 w 56"/>
                <a:gd name="T1" fmla="*/ 0 h 26"/>
                <a:gd name="T2" fmla="*/ 0 w 56"/>
                <a:gd name="T3" fmla="*/ 0 h 26"/>
                <a:gd name="T4" fmla="*/ 0 w 56"/>
                <a:gd name="T5" fmla="*/ 0 h 26"/>
                <a:gd name="T6" fmla="*/ 0 w 56"/>
                <a:gd name="T7" fmla="*/ 0 h 26"/>
                <a:gd name="T8" fmla="*/ 0 w 56"/>
                <a:gd name="T9" fmla="*/ 0 h 26"/>
                <a:gd name="T10" fmla="*/ 0 w 56"/>
                <a:gd name="T11" fmla="*/ 0 h 26"/>
                <a:gd name="T12" fmla="*/ 0 w 56"/>
                <a:gd name="T13" fmla="*/ 0 h 26"/>
                <a:gd name="T14" fmla="*/ 0 w 56"/>
                <a:gd name="T15" fmla="*/ 0 h 26"/>
                <a:gd name="T16" fmla="*/ 0 w 56"/>
                <a:gd name="T17" fmla="*/ 0 h 26"/>
                <a:gd name="T18" fmla="*/ 0 w 56"/>
                <a:gd name="T19" fmla="*/ 0 h 26"/>
                <a:gd name="T20" fmla="*/ 0 w 56"/>
                <a:gd name="T21" fmla="*/ 0 h 26"/>
                <a:gd name="T22" fmla="*/ 0 w 56"/>
                <a:gd name="T23" fmla="*/ 0 h 26"/>
                <a:gd name="T24" fmla="*/ 0 w 56"/>
                <a:gd name="T25" fmla="*/ 0 h 26"/>
                <a:gd name="T26" fmla="*/ 0 w 56"/>
                <a:gd name="T27" fmla="*/ 0 h 26"/>
                <a:gd name="T28" fmla="*/ 0 w 56"/>
                <a:gd name="T29" fmla="*/ 0 h 26"/>
                <a:gd name="T30" fmla="*/ 0 w 56"/>
                <a:gd name="T31" fmla="*/ 0 h 26"/>
                <a:gd name="T32" fmla="*/ 0 w 56"/>
                <a:gd name="T33" fmla="*/ 0 h 26"/>
                <a:gd name="T34" fmla="*/ 0 w 56"/>
                <a:gd name="T35" fmla="*/ 0 h 26"/>
                <a:gd name="T36" fmla="*/ 0 w 56"/>
                <a:gd name="T37" fmla="*/ 0 h 26"/>
                <a:gd name="T38" fmla="*/ 0 w 56"/>
                <a:gd name="T39" fmla="*/ 0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26"/>
                <a:gd name="T62" fmla="*/ 56 w 56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26">
                  <a:moveTo>
                    <a:pt x="56" y="2"/>
                  </a:moveTo>
                  <a:lnTo>
                    <a:pt x="50" y="1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3" y="1"/>
                  </a:lnTo>
                  <a:lnTo>
                    <a:pt x="27" y="2"/>
                  </a:lnTo>
                  <a:lnTo>
                    <a:pt x="20" y="4"/>
                  </a:lnTo>
                  <a:lnTo>
                    <a:pt x="15" y="6"/>
                  </a:lnTo>
                  <a:lnTo>
                    <a:pt x="10" y="9"/>
                  </a:lnTo>
                  <a:lnTo>
                    <a:pt x="0" y="20"/>
                  </a:lnTo>
                  <a:lnTo>
                    <a:pt x="12" y="26"/>
                  </a:lnTo>
                  <a:lnTo>
                    <a:pt x="14" y="23"/>
                  </a:lnTo>
                  <a:lnTo>
                    <a:pt x="19" y="19"/>
                  </a:lnTo>
                  <a:lnTo>
                    <a:pt x="25" y="16"/>
                  </a:lnTo>
                  <a:lnTo>
                    <a:pt x="30" y="14"/>
                  </a:lnTo>
                  <a:lnTo>
                    <a:pt x="37" y="13"/>
                  </a:lnTo>
                  <a:lnTo>
                    <a:pt x="43" y="13"/>
                  </a:lnTo>
                  <a:lnTo>
                    <a:pt x="49" y="14"/>
                  </a:lnTo>
                  <a:lnTo>
                    <a:pt x="52" y="16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2" name="Freeform 93"/>
            <p:cNvSpPr>
              <a:spLocks/>
            </p:cNvSpPr>
            <p:nvPr/>
          </p:nvSpPr>
          <p:spPr bwMode="auto">
            <a:xfrm flipH="1">
              <a:off x="-194" y="1989"/>
              <a:ext cx="6" cy="9"/>
            </a:xfrm>
            <a:custGeom>
              <a:avLst/>
              <a:gdLst>
                <a:gd name="T0" fmla="*/ 0 w 34"/>
                <a:gd name="T1" fmla="*/ 0 h 46"/>
                <a:gd name="T2" fmla="*/ 0 w 34"/>
                <a:gd name="T3" fmla="*/ 0 h 46"/>
                <a:gd name="T4" fmla="*/ 0 w 34"/>
                <a:gd name="T5" fmla="*/ 0 h 46"/>
                <a:gd name="T6" fmla="*/ 0 w 34"/>
                <a:gd name="T7" fmla="*/ 0 h 46"/>
                <a:gd name="T8" fmla="*/ 0 w 34"/>
                <a:gd name="T9" fmla="*/ 0 h 46"/>
                <a:gd name="T10" fmla="*/ 0 w 34"/>
                <a:gd name="T11" fmla="*/ 0 h 46"/>
                <a:gd name="T12" fmla="*/ 0 w 34"/>
                <a:gd name="T13" fmla="*/ 0 h 46"/>
                <a:gd name="T14" fmla="*/ 0 w 34"/>
                <a:gd name="T15" fmla="*/ 0 h 46"/>
                <a:gd name="T16" fmla="*/ 0 w 34"/>
                <a:gd name="T17" fmla="*/ 0 h 46"/>
                <a:gd name="T18" fmla="*/ 0 w 34"/>
                <a:gd name="T19" fmla="*/ 0 h 46"/>
                <a:gd name="T20" fmla="*/ 0 w 34"/>
                <a:gd name="T21" fmla="*/ 0 h 46"/>
                <a:gd name="T22" fmla="*/ 0 w 34"/>
                <a:gd name="T23" fmla="*/ 0 h 46"/>
                <a:gd name="T24" fmla="*/ 0 w 34"/>
                <a:gd name="T25" fmla="*/ 0 h 46"/>
                <a:gd name="T26" fmla="*/ 0 w 34"/>
                <a:gd name="T27" fmla="*/ 0 h 46"/>
                <a:gd name="T28" fmla="*/ 0 w 34"/>
                <a:gd name="T29" fmla="*/ 0 h 46"/>
                <a:gd name="T30" fmla="*/ 0 w 34"/>
                <a:gd name="T31" fmla="*/ 0 h 46"/>
                <a:gd name="T32" fmla="*/ 0 w 34"/>
                <a:gd name="T33" fmla="*/ 0 h 4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4"/>
                <a:gd name="T52" fmla="*/ 0 h 46"/>
                <a:gd name="T53" fmla="*/ 34 w 34"/>
                <a:gd name="T54" fmla="*/ 46 h 4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4" h="46">
                  <a:moveTo>
                    <a:pt x="31" y="46"/>
                  </a:moveTo>
                  <a:lnTo>
                    <a:pt x="32" y="40"/>
                  </a:lnTo>
                  <a:lnTo>
                    <a:pt x="34" y="36"/>
                  </a:lnTo>
                  <a:lnTo>
                    <a:pt x="34" y="30"/>
                  </a:lnTo>
                  <a:lnTo>
                    <a:pt x="32" y="24"/>
                  </a:lnTo>
                  <a:lnTo>
                    <a:pt x="19" y="7"/>
                  </a:lnTo>
                  <a:lnTo>
                    <a:pt x="15" y="6"/>
                  </a:lnTo>
                  <a:lnTo>
                    <a:pt x="12" y="3"/>
                  </a:lnTo>
                  <a:lnTo>
                    <a:pt x="7" y="2"/>
                  </a:lnTo>
                  <a:lnTo>
                    <a:pt x="4" y="0"/>
                  </a:lnTo>
                  <a:lnTo>
                    <a:pt x="0" y="14"/>
                  </a:lnTo>
                  <a:lnTo>
                    <a:pt x="9" y="17"/>
                  </a:lnTo>
                  <a:lnTo>
                    <a:pt x="16" y="23"/>
                  </a:lnTo>
                  <a:lnTo>
                    <a:pt x="21" y="32"/>
                  </a:lnTo>
                  <a:lnTo>
                    <a:pt x="20" y="41"/>
                  </a:lnTo>
                  <a:lnTo>
                    <a:pt x="20" y="40"/>
                  </a:lnTo>
                  <a:lnTo>
                    <a:pt x="31" y="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3" name="Freeform 94"/>
            <p:cNvSpPr>
              <a:spLocks/>
            </p:cNvSpPr>
            <p:nvPr/>
          </p:nvSpPr>
          <p:spPr bwMode="auto">
            <a:xfrm flipH="1">
              <a:off x="-194" y="1997"/>
              <a:ext cx="11" cy="5"/>
            </a:xfrm>
            <a:custGeom>
              <a:avLst/>
              <a:gdLst>
                <a:gd name="T0" fmla="*/ 0 w 56"/>
                <a:gd name="T1" fmla="*/ 0 h 25"/>
                <a:gd name="T2" fmla="*/ 0 w 56"/>
                <a:gd name="T3" fmla="*/ 0 h 25"/>
                <a:gd name="T4" fmla="*/ 0 w 56"/>
                <a:gd name="T5" fmla="*/ 0 h 25"/>
                <a:gd name="T6" fmla="*/ 0 w 56"/>
                <a:gd name="T7" fmla="*/ 0 h 25"/>
                <a:gd name="T8" fmla="*/ 0 w 56"/>
                <a:gd name="T9" fmla="*/ 0 h 25"/>
                <a:gd name="T10" fmla="*/ 0 w 56"/>
                <a:gd name="T11" fmla="*/ 0 h 25"/>
                <a:gd name="T12" fmla="*/ 0 w 56"/>
                <a:gd name="T13" fmla="*/ 0 h 25"/>
                <a:gd name="T14" fmla="*/ 0 w 56"/>
                <a:gd name="T15" fmla="*/ 0 h 25"/>
                <a:gd name="T16" fmla="*/ 0 w 56"/>
                <a:gd name="T17" fmla="*/ 0 h 25"/>
                <a:gd name="T18" fmla="*/ 0 w 56"/>
                <a:gd name="T19" fmla="*/ 0 h 25"/>
                <a:gd name="T20" fmla="*/ 0 w 56"/>
                <a:gd name="T21" fmla="*/ 0 h 25"/>
                <a:gd name="T22" fmla="*/ 0 w 56"/>
                <a:gd name="T23" fmla="*/ 0 h 25"/>
                <a:gd name="T24" fmla="*/ 0 w 56"/>
                <a:gd name="T25" fmla="*/ 0 h 25"/>
                <a:gd name="T26" fmla="*/ 0 w 56"/>
                <a:gd name="T27" fmla="*/ 0 h 25"/>
                <a:gd name="T28" fmla="*/ 0 w 56"/>
                <a:gd name="T29" fmla="*/ 0 h 25"/>
                <a:gd name="T30" fmla="*/ 0 w 56"/>
                <a:gd name="T31" fmla="*/ 0 h 25"/>
                <a:gd name="T32" fmla="*/ 0 w 56"/>
                <a:gd name="T33" fmla="*/ 0 h 25"/>
                <a:gd name="T34" fmla="*/ 0 w 56"/>
                <a:gd name="T35" fmla="*/ 0 h 25"/>
                <a:gd name="T36" fmla="*/ 0 w 56"/>
                <a:gd name="T37" fmla="*/ 0 h 25"/>
                <a:gd name="T38" fmla="*/ 0 w 56"/>
                <a:gd name="T39" fmla="*/ 0 h 25"/>
                <a:gd name="T40" fmla="*/ 0 w 56"/>
                <a:gd name="T41" fmla="*/ 0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25"/>
                <a:gd name="T65" fmla="*/ 56 w 56"/>
                <a:gd name="T66" fmla="*/ 25 h 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25">
                  <a:moveTo>
                    <a:pt x="0" y="24"/>
                  </a:moveTo>
                  <a:lnTo>
                    <a:pt x="6" y="25"/>
                  </a:lnTo>
                  <a:lnTo>
                    <a:pt x="11" y="25"/>
                  </a:lnTo>
                  <a:lnTo>
                    <a:pt x="18" y="25"/>
                  </a:lnTo>
                  <a:lnTo>
                    <a:pt x="24" y="25"/>
                  </a:lnTo>
                  <a:lnTo>
                    <a:pt x="30" y="24"/>
                  </a:lnTo>
                  <a:lnTo>
                    <a:pt x="36" y="23"/>
                  </a:lnTo>
                  <a:lnTo>
                    <a:pt x="41" y="21"/>
                  </a:lnTo>
                  <a:lnTo>
                    <a:pt x="47" y="19"/>
                  </a:lnTo>
                  <a:lnTo>
                    <a:pt x="56" y="6"/>
                  </a:lnTo>
                  <a:lnTo>
                    <a:pt x="45" y="0"/>
                  </a:lnTo>
                  <a:lnTo>
                    <a:pt x="42" y="5"/>
                  </a:lnTo>
                  <a:lnTo>
                    <a:pt x="39" y="8"/>
                  </a:lnTo>
                  <a:lnTo>
                    <a:pt x="33" y="11"/>
                  </a:lnTo>
                  <a:lnTo>
                    <a:pt x="26" y="13"/>
                  </a:lnTo>
                  <a:lnTo>
                    <a:pt x="19" y="13"/>
                  </a:lnTo>
                  <a:lnTo>
                    <a:pt x="13" y="14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4" name="Freeform 95"/>
            <p:cNvSpPr>
              <a:spLocks/>
            </p:cNvSpPr>
            <p:nvPr/>
          </p:nvSpPr>
          <p:spPr bwMode="auto">
            <a:xfrm flipH="1">
              <a:off x="-184" y="1993"/>
              <a:ext cx="6" cy="8"/>
            </a:xfrm>
            <a:custGeom>
              <a:avLst/>
              <a:gdLst>
                <a:gd name="T0" fmla="*/ 0 w 32"/>
                <a:gd name="T1" fmla="*/ 0 h 46"/>
                <a:gd name="T2" fmla="*/ 0 w 32"/>
                <a:gd name="T3" fmla="*/ 0 h 46"/>
                <a:gd name="T4" fmla="*/ 0 w 32"/>
                <a:gd name="T5" fmla="*/ 0 h 46"/>
                <a:gd name="T6" fmla="*/ 0 w 32"/>
                <a:gd name="T7" fmla="*/ 0 h 46"/>
                <a:gd name="T8" fmla="*/ 0 w 32"/>
                <a:gd name="T9" fmla="*/ 0 h 46"/>
                <a:gd name="T10" fmla="*/ 0 w 32"/>
                <a:gd name="T11" fmla="*/ 0 h 46"/>
                <a:gd name="T12" fmla="*/ 0 w 32"/>
                <a:gd name="T13" fmla="*/ 0 h 46"/>
                <a:gd name="T14" fmla="*/ 0 w 32"/>
                <a:gd name="T15" fmla="*/ 0 h 46"/>
                <a:gd name="T16" fmla="*/ 0 w 32"/>
                <a:gd name="T17" fmla="*/ 0 h 46"/>
                <a:gd name="T18" fmla="*/ 0 w 32"/>
                <a:gd name="T19" fmla="*/ 0 h 46"/>
                <a:gd name="T20" fmla="*/ 0 w 32"/>
                <a:gd name="T21" fmla="*/ 0 h 46"/>
                <a:gd name="T22" fmla="*/ 0 w 32"/>
                <a:gd name="T23" fmla="*/ 0 h 46"/>
                <a:gd name="T24" fmla="*/ 0 w 32"/>
                <a:gd name="T25" fmla="*/ 0 h 46"/>
                <a:gd name="T26" fmla="*/ 0 w 32"/>
                <a:gd name="T27" fmla="*/ 0 h 46"/>
                <a:gd name="T28" fmla="*/ 0 w 32"/>
                <a:gd name="T29" fmla="*/ 0 h 46"/>
                <a:gd name="T30" fmla="*/ 0 w 32"/>
                <a:gd name="T31" fmla="*/ 0 h 4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2"/>
                <a:gd name="T49" fmla="*/ 0 h 46"/>
                <a:gd name="T50" fmla="*/ 32 w 32"/>
                <a:gd name="T51" fmla="*/ 46 h 4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2" h="46">
                  <a:moveTo>
                    <a:pt x="2" y="0"/>
                  </a:moveTo>
                  <a:lnTo>
                    <a:pt x="0" y="12"/>
                  </a:lnTo>
                  <a:lnTo>
                    <a:pt x="0" y="20"/>
                  </a:lnTo>
                  <a:lnTo>
                    <a:pt x="1" y="26"/>
                  </a:lnTo>
                  <a:lnTo>
                    <a:pt x="5" y="30"/>
                  </a:lnTo>
                  <a:lnTo>
                    <a:pt x="9" y="35"/>
                  </a:lnTo>
                  <a:lnTo>
                    <a:pt x="15" y="38"/>
                  </a:lnTo>
                  <a:lnTo>
                    <a:pt x="22" y="42"/>
                  </a:lnTo>
                  <a:lnTo>
                    <a:pt x="29" y="46"/>
                  </a:lnTo>
                  <a:lnTo>
                    <a:pt x="32" y="34"/>
                  </a:lnTo>
                  <a:lnTo>
                    <a:pt x="25" y="31"/>
                  </a:lnTo>
                  <a:lnTo>
                    <a:pt x="20" y="28"/>
                  </a:lnTo>
                  <a:lnTo>
                    <a:pt x="15" y="22"/>
                  </a:lnTo>
                  <a:lnTo>
                    <a:pt x="12" y="15"/>
                  </a:lnTo>
                  <a:lnTo>
                    <a:pt x="14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5" name="Freeform 96"/>
            <p:cNvSpPr>
              <a:spLocks/>
            </p:cNvSpPr>
            <p:nvPr/>
          </p:nvSpPr>
          <p:spPr bwMode="auto">
            <a:xfrm flipH="1">
              <a:off x="-109" y="1994"/>
              <a:ext cx="27" cy="20"/>
            </a:xfrm>
            <a:custGeom>
              <a:avLst/>
              <a:gdLst>
                <a:gd name="T0" fmla="*/ 0 w 143"/>
                <a:gd name="T1" fmla="*/ 0 h 107"/>
                <a:gd name="T2" fmla="*/ 0 w 143"/>
                <a:gd name="T3" fmla="*/ 0 h 107"/>
                <a:gd name="T4" fmla="*/ 0 w 143"/>
                <a:gd name="T5" fmla="*/ 0 h 107"/>
                <a:gd name="T6" fmla="*/ 0 w 143"/>
                <a:gd name="T7" fmla="*/ 0 h 107"/>
                <a:gd name="T8" fmla="*/ 0 w 143"/>
                <a:gd name="T9" fmla="*/ 0 h 107"/>
                <a:gd name="T10" fmla="*/ 0 w 143"/>
                <a:gd name="T11" fmla="*/ 0 h 107"/>
                <a:gd name="T12" fmla="*/ 0 w 143"/>
                <a:gd name="T13" fmla="*/ 0 h 107"/>
                <a:gd name="T14" fmla="*/ 0 w 143"/>
                <a:gd name="T15" fmla="*/ 0 h 107"/>
                <a:gd name="T16" fmla="*/ 0 w 143"/>
                <a:gd name="T17" fmla="*/ 0 h 107"/>
                <a:gd name="T18" fmla="*/ 0 w 143"/>
                <a:gd name="T19" fmla="*/ 0 h 107"/>
                <a:gd name="T20" fmla="*/ 0 w 143"/>
                <a:gd name="T21" fmla="*/ 0 h 107"/>
                <a:gd name="T22" fmla="*/ 0 w 143"/>
                <a:gd name="T23" fmla="*/ 0 h 107"/>
                <a:gd name="T24" fmla="*/ 0 w 143"/>
                <a:gd name="T25" fmla="*/ 0 h 107"/>
                <a:gd name="T26" fmla="*/ 0 w 143"/>
                <a:gd name="T27" fmla="*/ 0 h 107"/>
                <a:gd name="T28" fmla="*/ 0 w 143"/>
                <a:gd name="T29" fmla="*/ 0 h 107"/>
                <a:gd name="T30" fmla="*/ 0 w 143"/>
                <a:gd name="T31" fmla="*/ 0 h 107"/>
                <a:gd name="T32" fmla="*/ 0 w 143"/>
                <a:gd name="T33" fmla="*/ 0 h 107"/>
                <a:gd name="T34" fmla="*/ 0 w 143"/>
                <a:gd name="T35" fmla="*/ 0 h 107"/>
                <a:gd name="T36" fmla="*/ 0 w 143"/>
                <a:gd name="T37" fmla="*/ 0 h 107"/>
                <a:gd name="T38" fmla="*/ 0 w 143"/>
                <a:gd name="T39" fmla="*/ 0 h 10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3"/>
                <a:gd name="T61" fmla="*/ 0 h 107"/>
                <a:gd name="T62" fmla="*/ 143 w 143"/>
                <a:gd name="T63" fmla="*/ 107 h 10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3" h="107">
                  <a:moveTo>
                    <a:pt x="143" y="92"/>
                  </a:moveTo>
                  <a:lnTo>
                    <a:pt x="135" y="75"/>
                  </a:lnTo>
                  <a:lnTo>
                    <a:pt x="123" y="61"/>
                  </a:lnTo>
                  <a:lnTo>
                    <a:pt x="108" y="49"/>
                  </a:lnTo>
                  <a:lnTo>
                    <a:pt x="92" y="38"/>
                  </a:lnTo>
                  <a:lnTo>
                    <a:pt x="75" y="29"/>
                  </a:lnTo>
                  <a:lnTo>
                    <a:pt x="58" y="20"/>
                  </a:lnTo>
                  <a:lnTo>
                    <a:pt x="42" y="11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0" y="16"/>
                  </a:lnTo>
                  <a:lnTo>
                    <a:pt x="23" y="28"/>
                  </a:lnTo>
                  <a:lnTo>
                    <a:pt x="40" y="38"/>
                  </a:lnTo>
                  <a:lnTo>
                    <a:pt x="53" y="47"/>
                  </a:lnTo>
                  <a:lnTo>
                    <a:pt x="65" y="58"/>
                  </a:lnTo>
                  <a:lnTo>
                    <a:pt x="74" y="68"/>
                  </a:lnTo>
                  <a:lnTo>
                    <a:pt x="84" y="78"/>
                  </a:lnTo>
                  <a:lnTo>
                    <a:pt x="98" y="92"/>
                  </a:lnTo>
                  <a:lnTo>
                    <a:pt x="114" y="107"/>
                  </a:lnTo>
                  <a:lnTo>
                    <a:pt x="143" y="92"/>
                  </a:lnTo>
                  <a:close/>
                </a:path>
              </a:pathLst>
            </a:custGeom>
            <a:solidFill>
              <a:srgbClr val="7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6" name="Freeform 97"/>
            <p:cNvSpPr>
              <a:spLocks/>
            </p:cNvSpPr>
            <p:nvPr/>
          </p:nvSpPr>
          <p:spPr bwMode="auto">
            <a:xfrm flipH="1">
              <a:off x="-110" y="1999"/>
              <a:ext cx="12" cy="13"/>
            </a:xfrm>
            <a:custGeom>
              <a:avLst/>
              <a:gdLst>
                <a:gd name="T0" fmla="*/ 0 w 67"/>
                <a:gd name="T1" fmla="*/ 0 h 67"/>
                <a:gd name="T2" fmla="*/ 0 w 67"/>
                <a:gd name="T3" fmla="*/ 0 h 67"/>
                <a:gd name="T4" fmla="*/ 0 w 67"/>
                <a:gd name="T5" fmla="*/ 0 h 67"/>
                <a:gd name="T6" fmla="*/ 0 w 67"/>
                <a:gd name="T7" fmla="*/ 0 h 67"/>
                <a:gd name="T8" fmla="*/ 0 w 67"/>
                <a:gd name="T9" fmla="*/ 0 h 67"/>
                <a:gd name="T10" fmla="*/ 0 w 67"/>
                <a:gd name="T11" fmla="*/ 0 h 67"/>
                <a:gd name="T12" fmla="*/ 0 w 67"/>
                <a:gd name="T13" fmla="*/ 0 h 67"/>
                <a:gd name="T14" fmla="*/ 0 w 67"/>
                <a:gd name="T15" fmla="*/ 0 h 67"/>
                <a:gd name="T16" fmla="*/ 0 w 67"/>
                <a:gd name="T17" fmla="*/ 0 h 67"/>
                <a:gd name="T18" fmla="*/ 0 w 67"/>
                <a:gd name="T19" fmla="*/ 0 h 67"/>
                <a:gd name="T20" fmla="*/ 0 w 67"/>
                <a:gd name="T21" fmla="*/ 0 h 67"/>
                <a:gd name="T22" fmla="*/ 0 w 67"/>
                <a:gd name="T23" fmla="*/ 0 h 67"/>
                <a:gd name="T24" fmla="*/ 0 w 67"/>
                <a:gd name="T25" fmla="*/ 0 h 67"/>
                <a:gd name="T26" fmla="*/ 0 w 67"/>
                <a:gd name="T27" fmla="*/ 0 h 67"/>
                <a:gd name="T28" fmla="*/ 0 w 67"/>
                <a:gd name="T29" fmla="*/ 0 h 67"/>
                <a:gd name="T30" fmla="*/ 0 w 67"/>
                <a:gd name="T31" fmla="*/ 0 h 67"/>
                <a:gd name="T32" fmla="*/ 0 w 67"/>
                <a:gd name="T33" fmla="*/ 0 h 67"/>
                <a:gd name="T34" fmla="*/ 0 w 67"/>
                <a:gd name="T35" fmla="*/ 0 h 67"/>
                <a:gd name="T36" fmla="*/ 0 w 67"/>
                <a:gd name="T37" fmla="*/ 0 h 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7"/>
                <a:gd name="T58" fmla="*/ 0 h 67"/>
                <a:gd name="T59" fmla="*/ 67 w 67"/>
                <a:gd name="T60" fmla="*/ 67 h 6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7" h="67">
                  <a:moveTo>
                    <a:pt x="0" y="11"/>
                  </a:moveTo>
                  <a:lnTo>
                    <a:pt x="7" y="15"/>
                  </a:lnTo>
                  <a:lnTo>
                    <a:pt x="15" y="21"/>
                  </a:lnTo>
                  <a:lnTo>
                    <a:pt x="24" y="27"/>
                  </a:lnTo>
                  <a:lnTo>
                    <a:pt x="32" y="34"/>
                  </a:lnTo>
                  <a:lnTo>
                    <a:pt x="39" y="42"/>
                  </a:lnTo>
                  <a:lnTo>
                    <a:pt x="46" y="50"/>
                  </a:lnTo>
                  <a:lnTo>
                    <a:pt x="52" y="59"/>
                  </a:lnTo>
                  <a:lnTo>
                    <a:pt x="55" y="67"/>
                  </a:lnTo>
                  <a:lnTo>
                    <a:pt x="67" y="61"/>
                  </a:lnTo>
                  <a:lnTo>
                    <a:pt x="60" y="52"/>
                  </a:lnTo>
                  <a:lnTo>
                    <a:pt x="53" y="42"/>
                  </a:lnTo>
                  <a:lnTo>
                    <a:pt x="47" y="34"/>
                  </a:lnTo>
                  <a:lnTo>
                    <a:pt x="40" y="26"/>
                  </a:lnTo>
                  <a:lnTo>
                    <a:pt x="33" y="19"/>
                  </a:lnTo>
                  <a:lnTo>
                    <a:pt x="25" y="12"/>
                  </a:lnTo>
                  <a:lnTo>
                    <a:pt x="16" y="6"/>
                  </a:lnTo>
                  <a:lnTo>
                    <a:pt x="6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7" name="Freeform 98"/>
            <p:cNvSpPr>
              <a:spLocks/>
            </p:cNvSpPr>
            <p:nvPr/>
          </p:nvSpPr>
          <p:spPr bwMode="auto">
            <a:xfrm flipH="1">
              <a:off x="-99" y="1993"/>
              <a:ext cx="12" cy="8"/>
            </a:xfrm>
            <a:custGeom>
              <a:avLst/>
              <a:gdLst>
                <a:gd name="T0" fmla="*/ 0 w 64"/>
                <a:gd name="T1" fmla="*/ 0 h 45"/>
                <a:gd name="T2" fmla="*/ 0 w 64"/>
                <a:gd name="T3" fmla="*/ 0 h 45"/>
                <a:gd name="T4" fmla="*/ 0 w 64"/>
                <a:gd name="T5" fmla="*/ 0 h 45"/>
                <a:gd name="T6" fmla="*/ 0 w 64"/>
                <a:gd name="T7" fmla="*/ 0 h 45"/>
                <a:gd name="T8" fmla="*/ 0 w 64"/>
                <a:gd name="T9" fmla="*/ 0 h 45"/>
                <a:gd name="T10" fmla="*/ 0 w 64"/>
                <a:gd name="T11" fmla="*/ 0 h 45"/>
                <a:gd name="T12" fmla="*/ 0 w 64"/>
                <a:gd name="T13" fmla="*/ 0 h 45"/>
                <a:gd name="T14" fmla="*/ 0 w 64"/>
                <a:gd name="T15" fmla="*/ 0 h 45"/>
                <a:gd name="T16" fmla="*/ 0 w 64"/>
                <a:gd name="T17" fmla="*/ 0 h 45"/>
                <a:gd name="T18" fmla="*/ 0 w 64"/>
                <a:gd name="T19" fmla="*/ 0 h 45"/>
                <a:gd name="T20" fmla="*/ 0 w 64"/>
                <a:gd name="T21" fmla="*/ 0 h 45"/>
                <a:gd name="T22" fmla="*/ 0 w 64"/>
                <a:gd name="T23" fmla="*/ 0 h 45"/>
                <a:gd name="T24" fmla="*/ 0 w 64"/>
                <a:gd name="T25" fmla="*/ 0 h 45"/>
                <a:gd name="T26" fmla="*/ 0 w 64"/>
                <a:gd name="T27" fmla="*/ 0 h 45"/>
                <a:gd name="T28" fmla="*/ 0 w 64"/>
                <a:gd name="T29" fmla="*/ 0 h 45"/>
                <a:gd name="T30" fmla="*/ 0 w 64"/>
                <a:gd name="T31" fmla="*/ 0 h 45"/>
                <a:gd name="T32" fmla="*/ 0 w 64"/>
                <a:gd name="T33" fmla="*/ 0 h 45"/>
                <a:gd name="T34" fmla="*/ 0 w 64"/>
                <a:gd name="T35" fmla="*/ 0 h 45"/>
                <a:gd name="T36" fmla="*/ 0 w 64"/>
                <a:gd name="T37" fmla="*/ 0 h 45"/>
                <a:gd name="T38" fmla="*/ 0 w 64"/>
                <a:gd name="T39" fmla="*/ 0 h 45"/>
                <a:gd name="T40" fmla="*/ 0 w 64"/>
                <a:gd name="T41" fmla="*/ 0 h 45"/>
                <a:gd name="T42" fmla="*/ 0 w 64"/>
                <a:gd name="T43" fmla="*/ 0 h 45"/>
                <a:gd name="T44" fmla="*/ 0 w 64"/>
                <a:gd name="T45" fmla="*/ 0 h 45"/>
                <a:gd name="T46" fmla="*/ 0 w 64"/>
                <a:gd name="T47" fmla="*/ 0 h 45"/>
                <a:gd name="T48" fmla="*/ 0 w 64"/>
                <a:gd name="T49" fmla="*/ 0 h 45"/>
                <a:gd name="T50" fmla="*/ 0 w 64"/>
                <a:gd name="T51" fmla="*/ 0 h 4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4"/>
                <a:gd name="T79" fmla="*/ 0 h 45"/>
                <a:gd name="T80" fmla="*/ 64 w 64"/>
                <a:gd name="T81" fmla="*/ 45 h 4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4" h="45">
                  <a:moveTo>
                    <a:pt x="6" y="11"/>
                  </a:moveTo>
                  <a:lnTo>
                    <a:pt x="0" y="12"/>
                  </a:lnTo>
                  <a:lnTo>
                    <a:pt x="7" y="17"/>
                  </a:lnTo>
                  <a:lnTo>
                    <a:pt x="14" y="21"/>
                  </a:lnTo>
                  <a:lnTo>
                    <a:pt x="21" y="25"/>
                  </a:lnTo>
                  <a:lnTo>
                    <a:pt x="29" y="29"/>
                  </a:lnTo>
                  <a:lnTo>
                    <a:pt x="36" y="33"/>
                  </a:lnTo>
                  <a:lnTo>
                    <a:pt x="44" y="37"/>
                  </a:lnTo>
                  <a:lnTo>
                    <a:pt x="51" y="41"/>
                  </a:lnTo>
                  <a:lnTo>
                    <a:pt x="58" y="45"/>
                  </a:lnTo>
                  <a:lnTo>
                    <a:pt x="64" y="34"/>
                  </a:lnTo>
                  <a:lnTo>
                    <a:pt x="58" y="30"/>
                  </a:lnTo>
                  <a:lnTo>
                    <a:pt x="50" y="26"/>
                  </a:lnTo>
                  <a:lnTo>
                    <a:pt x="41" y="20"/>
                  </a:lnTo>
                  <a:lnTo>
                    <a:pt x="31" y="14"/>
                  </a:lnTo>
                  <a:lnTo>
                    <a:pt x="22" y="10"/>
                  </a:lnTo>
                  <a:lnTo>
                    <a:pt x="13" y="5"/>
                  </a:lnTo>
                  <a:lnTo>
                    <a:pt x="6" y="3"/>
                  </a:lnTo>
                  <a:lnTo>
                    <a:pt x="0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0" y="2"/>
                  </a:lnTo>
                  <a:lnTo>
                    <a:pt x="6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8" name="Freeform 99"/>
            <p:cNvSpPr>
              <a:spLocks/>
            </p:cNvSpPr>
            <p:nvPr/>
          </p:nvSpPr>
          <p:spPr bwMode="auto">
            <a:xfrm flipH="1">
              <a:off x="-88" y="1993"/>
              <a:ext cx="8" cy="5"/>
            </a:xfrm>
            <a:custGeom>
              <a:avLst/>
              <a:gdLst>
                <a:gd name="T0" fmla="*/ 0 w 43"/>
                <a:gd name="T1" fmla="*/ 0 h 26"/>
                <a:gd name="T2" fmla="*/ 0 w 43"/>
                <a:gd name="T3" fmla="*/ 0 h 26"/>
                <a:gd name="T4" fmla="*/ 0 w 43"/>
                <a:gd name="T5" fmla="*/ 0 h 26"/>
                <a:gd name="T6" fmla="*/ 0 w 43"/>
                <a:gd name="T7" fmla="*/ 0 h 26"/>
                <a:gd name="T8" fmla="*/ 0 w 43"/>
                <a:gd name="T9" fmla="*/ 0 h 26"/>
                <a:gd name="T10" fmla="*/ 0 w 43"/>
                <a:gd name="T11" fmla="*/ 0 h 26"/>
                <a:gd name="T12" fmla="*/ 0 w 43"/>
                <a:gd name="T13" fmla="*/ 0 h 26"/>
                <a:gd name="T14" fmla="*/ 0 w 43"/>
                <a:gd name="T15" fmla="*/ 0 h 26"/>
                <a:gd name="T16" fmla="*/ 0 w 43"/>
                <a:gd name="T17" fmla="*/ 0 h 26"/>
                <a:gd name="T18" fmla="*/ 0 w 43"/>
                <a:gd name="T19" fmla="*/ 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26"/>
                <a:gd name="T32" fmla="*/ 43 w 43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26">
                  <a:moveTo>
                    <a:pt x="15" y="15"/>
                  </a:moveTo>
                  <a:lnTo>
                    <a:pt x="17" y="25"/>
                  </a:lnTo>
                  <a:lnTo>
                    <a:pt x="43" y="9"/>
                  </a:lnTo>
                  <a:lnTo>
                    <a:pt x="37" y="0"/>
                  </a:lnTo>
                  <a:lnTo>
                    <a:pt x="11" y="16"/>
                  </a:lnTo>
                  <a:lnTo>
                    <a:pt x="12" y="26"/>
                  </a:lnTo>
                  <a:lnTo>
                    <a:pt x="11" y="16"/>
                  </a:lnTo>
                  <a:lnTo>
                    <a:pt x="0" y="21"/>
                  </a:lnTo>
                  <a:lnTo>
                    <a:pt x="12" y="26"/>
                  </a:lnTo>
                  <a:lnTo>
                    <a:pt x="15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9" name="Freeform 100"/>
            <p:cNvSpPr>
              <a:spLocks/>
            </p:cNvSpPr>
            <p:nvPr/>
          </p:nvSpPr>
          <p:spPr bwMode="auto">
            <a:xfrm flipH="1">
              <a:off x="-94" y="1996"/>
              <a:ext cx="12" cy="8"/>
            </a:xfrm>
            <a:custGeom>
              <a:avLst/>
              <a:gdLst>
                <a:gd name="T0" fmla="*/ 0 w 63"/>
                <a:gd name="T1" fmla="*/ 0 h 42"/>
                <a:gd name="T2" fmla="*/ 0 w 63"/>
                <a:gd name="T3" fmla="*/ 0 h 42"/>
                <a:gd name="T4" fmla="*/ 0 w 63"/>
                <a:gd name="T5" fmla="*/ 0 h 42"/>
                <a:gd name="T6" fmla="*/ 0 w 63"/>
                <a:gd name="T7" fmla="*/ 0 h 42"/>
                <a:gd name="T8" fmla="*/ 0 w 63"/>
                <a:gd name="T9" fmla="*/ 0 h 42"/>
                <a:gd name="T10" fmla="*/ 0 w 63"/>
                <a:gd name="T11" fmla="*/ 0 h 42"/>
                <a:gd name="T12" fmla="*/ 0 w 63"/>
                <a:gd name="T13" fmla="*/ 0 h 42"/>
                <a:gd name="T14" fmla="*/ 0 w 63"/>
                <a:gd name="T15" fmla="*/ 0 h 42"/>
                <a:gd name="T16" fmla="*/ 0 w 63"/>
                <a:gd name="T17" fmla="*/ 0 h 42"/>
                <a:gd name="T18" fmla="*/ 0 w 63"/>
                <a:gd name="T19" fmla="*/ 0 h 42"/>
                <a:gd name="T20" fmla="*/ 0 w 63"/>
                <a:gd name="T21" fmla="*/ 0 h 42"/>
                <a:gd name="T22" fmla="*/ 0 w 63"/>
                <a:gd name="T23" fmla="*/ 0 h 42"/>
                <a:gd name="T24" fmla="*/ 0 w 63"/>
                <a:gd name="T25" fmla="*/ 0 h 42"/>
                <a:gd name="T26" fmla="*/ 0 w 63"/>
                <a:gd name="T27" fmla="*/ 0 h 42"/>
                <a:gd name="T28" fmla="*/ 0 w 63"/>
                <a:gd name="T29" fmla="*/ 0 h 42"/>
                <a:gd name="T30" fmla="*/ 0 w 63"/>
                <a:gd name="T31" fmla="*/ 0 h 42"/>
                <a:gd name="T32" fmla="*/ 0 w 63"/>
                <a:gd name="T33" fmla="*/ 0 h 42"/>
                <a:gd name="T34" fmla="*/ 0 w 63"/>
                <a:gd name="T35" fmla="*/ 0 h 42"/>
                <a:gd name="T36" fmla="*/ 0 w 63"/>
                <a:gd name="T37" fmla="*/ 0 h 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42"/>
                <a:gd name="T59" fmla="*/ 63 w 63"/>
                <a:gd name="T60" fmla="*/ 42 h 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42">
                  <a:moveTo>
                    <a:pt x="63" y="32"/>
                  </a:moveTo>
                  <a:lnTo>
                    <a:pt x="55" y="28"/>
                  </a:lnTo>
                  <a:lnTo>
                    <a:pt x="48" y="25"/>
                  </a:lnTo>
                  <a:lnTo>
                    <a:pt x="40" y="20"/>
                  </a:lnTo>
                  <a:lnTo>
                    <a:pt x="33" y="16"/>
                  </a:lnTo>
                  <a:lnTo>
                    <a:pt x="26" y="12"/>
                  </a:lnTo>
                  <a:lnTo>
                    <a:pt x="18" y="8"/>
                  </a:lnTo>
                  <a:lnTo>
                    <a:pt x="11" y="3"/>
                  </a:lnTo>
                  <a:lnTo>
                    <a:pt x="3" y="0"/>
                  </a:lnTo>
                  <a:lnTo>
                    <a:pt x="0" y="11"/>
                  </a:lnTo>
                  <a:lnTo>
                    <a:pt x="7" y="15"/>
                  </a:lnTo>
                  <a:lnTo>
                    <a:pt x="14" y="18"/>
                  </a:lnTo>
                  <a:lnTo>
                    <a:pt x="22" y="23"/>
                  </a:lnTo>
                  <a:lnTo>
                    <a:pt x="29" y="26"/>
                  </a:lnTo>
                  <a:lnTo>
                    <a:pt x="36" y="29"/>
                  </a:lnTo>
                  <a:lnTo>
                    <a:pt x="43" y="33"/>
                  </a:lnTo>
                  <a:lnTo>
                    <a:pt x="49" y="38"/>
                  </a:lnTo>
                  <a:lnTo>
                    <a:pt x="56" y="42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0" name="Freeform 101"/>
            <p:cNvSpPr>
              <a:spLocks/>
            </p:cNvSpPr>
            <p:nvPr/>
          </p:nvSpPr>
          <p:spPr bwMode="auto">
            <a:xfrm flipH="1">
              <a:off x="-105" y="2002"/>
              <a:ext cx="12" cy="14"/>
            </a:xfrm>
            <a:custGeom>
              <a:avLst/>
              <a:gdLst>
                <a:gd name="T0" fmla="*/ 0 w 64"/>
                <a:gd name="T1" fmla="*/ 0 h 71"/>
                <a:gd name="T2" fmla="*/ 0 w 64"/>
                <a:gd name="T3" fmla="*/ 0 h 71"/>
                <a:gd name="T4" fmla="*/ 0 w 64"/>
                <a:gd name="T5" fmla="*/ 0 h 71"/>
                <a:gd name="T6" fmla="*/ 0 w 64"/>
                <a:gd name="T7" fmla="*/ 0 h 71"/>
                <a:gd name="T8" fmla="*/ 0 w 64"/>
                <a:gd name="T9" fmla="*/ 0 h 71"/>
                <a:gd name="T10" fmla="*/ 0 w 64"/>
                <a:gd name="T11" fmla="*/ 0 h 71"/>
                <a:gd name="T12" fmla="*/ 0 w 64"/>
                <a:gd name="T13" fmla="*/ 0 h 71"/>
                <a:gd name="T14" fmla="*/ 0 w 64"/>
                <a:gd name="T15" fmla="*/ 0 h 71"/>
                <a:gd name="T16" fmla="*/ 0 w 64"/>
                <a:gd name="T17" fmla="*/ 0 h 71"/>
                <a:gd name="T18" fmla="*/ 0 w 64"/>
                <a:gd name="T19" fmla="*/ 0 h 71"/>
                <a:gd name="T20" fmla="*/ 0 w 64"/>
                <a:gd name="T21" fmla="*/ 0 h 71"/>
                <a:gd name="T22" fmla="*/ 0 w 64"/>
                <a:gd name="T23" fmla="*/ 0 h 71"/>
                <a:gd name="T24" fmla="*/ 0 w 64"/>
                <a:gd name="T25" fmla="*/ 0 h 71"/>
                <a:gd name="T26" fmla="*/ 0 w 64"/>
                <a:gd name="T27" fmla="*/ 0 h 71"/>
                <a:gd name="T28" fmla="*/ 0 w 64"/>
                <a:gd name="T29" fmla="*/ 0 h 71"/>
                <a:gd name="T30" fmla="*/ 0 w 64"/>
                <a:gd name="T31" fmla="*/ 0 h 71"/>
                <a:gd name="T32" fmla="*/ 0 w 64"/>
                <a:gd name="T33" fmla="*/ 0 h 71"/>
                <a:gd name="T34" fmla="*/ 0 w 64"/>
                <a:gd name="T35" fmla="*/ 0 h 71"/>
                <a:gd name="T36" fmla="*/ 0 w 64"/>
                <a:gd name="T37" fmla="*/ 0 h 71"/>
                <a:gd name="T38" fmla="*/ 0 w 64"/>
                <a:gd name="T39" fmla="*/ 0 h 71"/>
                <a:gd name="T40" fmla="*/ 0 w 64"/>
                <a:gd name="T41" fmla="*/ 0 h 71"/>
                <a:gd name="T42" fmla="*/ 0 w 64"/>
                <a:gd name="T43" fmla="*/ 0 h 71"/>
                <a:gd name="T44" fmla="*/ 0 w 64"/>
                <a:gd name="T45" fmla="*/ 0 h 7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64"/>
                <a:gd name="T70" fmla="*/ 0 h 71"/>
                <a:gd name="T71" fmla="*/ 64 w 64"/>
                <a:gd name="T72" fmla="*/ 71 h 7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64" h="71">
                  <a:moveTo>
                    <a:pt x="56" y="59"/>
                  </a:moveTo>
                  <a:lnTo>
                    <a:pt x="64" y="61"/>
                  </a:lnTo>
                  <a:lnTo>
                    <a:pt x="57" y="53"/>
                  </a:lnTo>
                  <a:lnTo>
                    <a:pt x="50" y="45"/>
                  </a:lnTo>
                  <a:lnTo>
                    <a:pt x="43" y="37"/>
                  </a:lnTo>
                  <a:lnTo>
                    <a:pt x="37" y="29"/>
                  </a:lnTo>
                  <a:lnTo>
                    <a:pt x="30" y="22"/>
                  </a:lnTo>
                  <a:lnTo>
                    <a:pt x="22" y="14"/>
                  </a:lnTo>
                  <a:lnTo>
                    <a:pt x="15" y="7"/>
                  </a:lnTo>
                  <a:lnTo>
                    <a:pt x="7" y="0"/>
                  </a:lnTo>
                  <a:lnTo>
                    <a:pt x="0" y="10"/>
                  </a:lnTo>
                  <a:lnTo>
                    <a:pt x="6" y="16"/>
                  </a:lnTo>
                  <a:lnTo>
                    <a:pt x="13" y="24"/>
                  </a:lnTo>
                  <a:lnTo>
                    <a:pt x="22" y="33"/>
                  </a:lnTo>
                  <a:lnTo>
                    <a:pt x="31" y="44"/>
                  </a:lnTo>
                  <a:lnTo>
                    <a:pt x="41" y="53"/>
                  </a:lnTo>
                  <a:lnTo>
                    <a:pt x="49" y="61"/>
                  </a:lnTo>
                  <a:lnTo>
                    <a:pt x="57" y="68"/>
                  </a:lnTo>
                  <a:lnTo>
                    <a:pt x="61" y="70"/>
                  </a:lnTo>
                  <a:lnTo>
                    <a:pt x="54" y="68"/>
                  </a:lnTo>
                  <a:lnTo>
                    <a:pt x="58" y="71"/>
                  </a:lnTo>
                  <a:lnTo>
                    <a:pt x="61" y="70"/>
                  </a:lnTo>
                  <a:lnTo>
                    <a:pt x="56" y="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1" name="Freeform 102"/>
            <p:cNvSpPr>
              <a:spLocks/>
            </p:cNvSpPr>
            <p:nvPr/>
          </p:nvSpPr>
          <p:spPr bwMode="auto">
            <a:xfrm flipH="1">
              <a:off x="-111" y="2010"/>
              <a:ext cx="8" cy="5"/>
            </a:xfrm>
            <a:custGeom>
              <a:avLst/>
              <a:gdLst>
                <a:gd name="T0" fmla="*/ 0 w 40"/>
                <a:gd name="T1" fmla="*/ 0 h 26"/>
                <a:gd name="T2" fmla="*/ 0 w 40"/>
                <a:gd name="T3" fmla="*/ 0 h 26"/>
                <a:gd name="T4" fmla="*/ 0 w 40"/>
                <a:gd name="T5" fmla="*/ 0 h 26"/>
                <a:gd name="T6" fmla="*/ 0 w 40"/>
                <a:gd name="T7" fmla="*/ 0 h 26"/>
                <a:gd name="T8" fmla="*/ 0 w 40"/>
                <a:gd name="T9" fmla="*/ 0 h 26"/>
                <a:gd name="T10" fmla="*/ 0 w 40"/>
                <a:gd name="T11" fmla="*/ 0 h 26"/>
                <a:gd name="T12" fmla="*/ 0 w 40"/>
                <a:gd name="T13" fmla="*/ 0 h 26"/>
                <a:gd name="T14" fmla="*/ 0 w 40"/>
                <a:gd name="T15" fmla="*/ 0 h 26"/>
                <a:gd name="T16" fmla="*/ 0 w 40"/>
                <a:gd name="T17" fmla="*/ 0 h 26"/>
                <a:gd name="T18" fmla="*/ 0 w 40"/>
                <a:gd name="T19" fmla="*/ 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6"/>
                <a:gd name="T32" fmla="*/ 40 w 40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6">
                  <a:moveTo>
                    <a:pt x="26" y="8"/>
                  </a:moveTo>
                  <a:lnTo>
                    <a:pt x="30" y="0"/>
                  </a:lnTo>
                  <a:lnTo>
                    <a:pt x="0" y="15"/>
                  </a:lnTo>
                  <a:lnTo>
                    <a:pt x="5" y="26"/>
                  </a:lnTo>
                  <a:lnTo>
                    <a:pt x="35" y="11"/>
                  </a:lnTo>
                  <a:lnTo>
                    <a:pt x="38" y="2"/>
                  </a:lnTo>
                  <a:lnTo>
                    <a:pt x="35" y="11"/>
                  </a:lnTo>
                  <a:lnTo>
                    <a:pt x="40" y="8"/>
                  </a:lnTo>
                  <a:lnTo>
                    <a:pt x="38" y="2"/>
                  </a:lnTo>
                  <a:lnTo>
                    <a:pt x="2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2" name="Freeform 103"/>
            <p:cNvSpPr>
              <a:spLocks/>
            </p:cNvSpPr>
            <p:nvPr/>
          </p:nvSpPr>
          <p:spPr bwMode="auto">
            <a:xfrm flipH="1">
              <a:off x="-407" y="2012"/>
              <a:ext cx="69" cy="21"/>
            </a:xfrm>
            <a:custGeom>
              <a:avLst/>
              <a:gdLst>
                <a:gd name="T0" fmla="*/ 0 w 362"/>
                <a:gd name="T1" fmla="*/ 0 h 111"/>
                <a:gd name="T2" fmla="*/ 0 w 362"/>
                <a:gd name="T3" fmla="*/ 0 h 111"/>
                <a:gd name="T4" fmla="*/ 0 w 362"/>
                <a:gd name="T5" fmla="*/ 0 h 111"/>
                <a:gd name="T6" fmla="*/ 0 w 362"/>
                <a:gd name="T7" fmla="*/ 0 h 111"/>
                <a:gd name="T8" fmla="*/ 0 w 362"/>
                <a:gd name="T9" fmla="*/ 0 h 111"/>
                <a:gd name="T10" fmla="*/ 0 w 362"/>
                <a:gd name="T11" fmla="*/ 0 h 111"/>
                <a:gd name="T12" fmla="*/ 0 w 362"/>
                <a:gd name="T13" fmla="*/ 0 h 111"/>
                <a:gd name="T14" fmla="*/ 0 w 362"/>
                <a:gd name="T15" fmla="*/ 0 h 111"/>
                <a:gd name="T16" fmla="*/ 0 w 362"/>
                <a:gd name="T17" fmla="*/ 0 h 111"/>
                <a:gd name="T18" fmla="*/ 0 w 362"/>
                <a:gd name="T19" fmla="*/ 0 h 111"/>
                <a:gd name="T20" fmla="*/ 0 w 362"/>
                <a:gd name="T21" fmla="*/ 0 h 111"/>
                <a:gd name="T22" fmla="*/ 0 w 362"/>
                <a:gd name="T23" fmla="*/ 0 h 111"/>
                <a:gd name="T24" fmla="*/ 0 w 362"/>
                <a:gd name="T25" fmla="*/ 0 h 111"/>
                <a:gd name="T26" fmla="*/ 0 w 362"/>
                <a:gd name="T27" fmla="*/ 0 h 111"/>
                <a:gd name="T28" fmla="*/ 0 w 362"/>
                <a:gd name="T29" fmla="*/ 0 h 111"/>
                <a:gd name="T30" fmla="*/ 0 w 362"/>
                <a:gd name="T31" fmla="*/ 0 h 111"/>
                <a:gd name="T32" fmla="*/ 0 w 362"/>
                <a:gd name="T33" fmla="*/ 0 h 111"/>
                <a:gd name="T34" fmla="*/ 0 w 362"/>
                <a:gd name="T35" fmla="*/ 0 h 111"/>
                <a:gd name="T36" fmla="*/ 0 w 362"/>
                <a:gd name="T37" fmla="*/ 0 h 111"/>
                <a:gd name="T38" fmla="*/ 0 w 362"/>
                <a:gd name="T39" fmla="*/ 0 h 111"/>
                <a:gd name="T40" fmla="*/ 0 w 362"/>
                <a:gd name="T41" fmla="*/ 0 h 111"/>
                <a:gd name="T42" fmla="*/ 0 w 362"/>
                <a:gd name="T43" fmla="*/ 0 h 111"/>
                <a:gd name="T44" fmla="*/ 0 w 362"/>
                <a:gd name="T45" fmla="*/ 0 h 111"/>
                <a:gd name="T46" fmla="*/ 0 w 362"/>
                <a:gd name="T47" fmla="*/ 0 h 111"/>
                <a:gd name="T48" fmla="*/ 0 w 362"/>
                <a:gd name="T49" fmla="*/ 0 h 111"/>
                <a:gd name="T50" fmla="*/ 0 w 362"/>
                <a:gd name="T51" fmla="*/ 0 h 111"/>
                <a:gd name="T52" fmla="*/ 0 w 362"/>
                <a:gd name="T53" fmla="*/ 0 h 111"/>
                <a:gd name="T54" fmla="*/ 0 w 362"/>
                <a:gd name="T55" fmla="*/ 0 h 111"/>
                <a:gd name="T56" fmla="*/ 0 w 362"/>
                <a:gd name="T57" fmla="*/ 0 h 111"/>
                <a:gd name="T58" fmla="*/ 0 w 362"/>
                <a:gd name="T59" fmla="*/ 0 h 111"/>
                <a:gd name="T60" fmla="*/ 0 w 362"/>
                <a:gd name="T61" fmla="*/ 0 h 111"/>
                <a:gd name="T62" fmla="*/ 0 w 362"/>
                <a:gd name="T63" fmla="*/ 0 h 111"/>
                <a:gd name="T64" fmla="*/ 0 w 362"/>
                <a:gd name="T65" fmla="*/ 0 h 111"/>
                <a:gd name="T66" fmla="*/ 0 w 362"/>
                <a:gd name="T67" fmla="*/ 0 h 111"/>
                <a:gd name="T68" fmla="*/ 0 w 362"/>
                <a:gd name="T69" fmla="*/ 0 h 111"/>
                <a:gd name="T70" fmla="*/ 0 w 362"/>
                <a:gd name="T71" fmla="*/ 0 h 11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2"/>
                <a:gd name="T109" fmla="*/ 0 h 111"/>
                <a:gd name="T110" fmla="*/ 362 w 362"/>
                <a:gd name="T111" fmla="*/ 111 h 11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2" h="111">
                  <a:moveTo>
                    <a:pt x="14" y="111"/>
                  </a:moveTo>
                  <a:lnTo>
                    <a:pt x="34" y="111"/>
                  </a:lnTo>
                  <a:lnTo>
                    <a:pt x="56" y="109"/>
                  </a:lnTo>
                  <a:lnTo>
                    <a:pt x="78" y="106"/>
                  </a:lnTo>
                  <a:lnTo>
                    <a:pt x="101" y="104"/>
                  </a:lnTo>
                  <a:lnTo>
                    <a:pt x="123" y="101"/>
                  </a:lnTo>
                  <a:lnTo>
                    <a:pt x="146" y="96"/>
                  </a:lnTo>
                  <a:lnTo>
                    <a:pt x="169" y="90"/>
                  </a:lnTo>
                  <a:lnTo>
                    <a:pt x="192" y="85"/>
                  </a:lnTo>
                  <a:lnTo>
                    <a:pt x="215" y="79"/>
                  </a:lnTo>
                  <a:lnTo>
                    <a:pt x="237" y="72"/>
                  </a:lnTo>
                  <a:lnTo>
                    <a:pt x="260" y="65"/>
                  </a:lnTo>
                  <a:lnTo>
                    <a:pt x="281" y="57"/>
                  </a:lnTo>
                  <a:lnTo>
                    <a:pt x="303" y="49"/>
                  </a:lnTo>
                  <a:lnTo>
                    <a:pt x="323" y="41"/>
                  </a:lnTo>
                  <a:lnTo>
                    <a:pt x="343" y="33"/>
                  </a:lnTo>
                  <a:lnTo>
                    <a:pt x="362" y="23"/>
                  </a:lnTo>
                  <a:lnTo>
                    <a:pt x="346" y="0"/>
                  </a:lnTo>
                  <a:lnTo>
                    <a:pt x="345" y="0"/>
                  </a:lnTo>
                  <a:lnTo>
                    <a:pt x="331" y="7"/>
                  </a:lnTo>
                  <a:lnTo>
                    <a:pt x="314" y="14"/>
                  </a:lnTo>
                  <a:lnTo>
                    <a:pt x="295" y="21"/>
                  </a:lnTo>
                  <a:lnTo>
                    <a:pt x="274" y="27"/>
                  </a:lnTo>
                  <a:lnTo>
                    <a:pt x="251" y="33"/>
                  </a:lnTo>
                  <a:lnTo>
                    <a:pt x="228" y="37"/>
                  </a:lnTo>
                  <a:lnTo>
                    <a:pt x="202" y="42"/>
                  </a:lnTo>
                  <a:lnTo>
                    <a:pt x="178" y="47"/>
                  </a:lnTo>
                  <a:lnTo>
                    <a:pt x="153" y="50"/>
                  </a:lnTo>
                  <a:lnTo>
                    <a:pt x="128" y="53"/>
                  </a:lnTo>
                  <a:lnTo>
                    <a:pt x="102" y="57"/>
                  </a:lnTo>
                  <a:lnTo>
                    <a:pt x="79" y="58"/>
                  </a:lnTo>
                  <a:lnTo>
                    <a:pt x="56" y="60"/>
                  </a:lnTo>
                  <a:lnTo>
                    <a:pt x="36" y="62"/>
                  </a:lnTo>
                  <a:lnTo>
                    <a:pt x="17" y="63"/>
                  </a:lnTo>
                  <a:lnTo>
                    <a:pt x="0" y="63"/>
                  </a:lnTo>
                  <a:lnTo>
                    <a:pt x="14" y="111"/>
                  </a:lnTo>
                  <a:close/>
                </a:path>
              </a:pathLst>
            </a:custGeom>
            <a:solidFill>
              <a:srgbClr val="7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3" name="Freeform 104"/>
            <p:cNvSpPr>
              <a:spLocks/>
            </p:cNvSpPr>
            <p:nvPr/>
          </p:nvSpPr>
          <p:spPr bwMode="auto">
            <a:xfrm flipH="1">
              <a:off x="-373" y="2027"/>
              <a:ext cx="33" cy="7"/>
            </a:xfrm>
            <a:custGeom>
              <a:avLst/>
              <a:gdLst>
                <a:gd name="T0" fmla="*/ 0 w 170"/>
                <a:gd name="T1" fmla="*/ 0 h 35"/>
                <a:gd name="T2" fmla="*/ 0 w 170"/>
                <a:gd name="T3" fmla="*/ 0 h 35"/>
                <a:gd name="T4" fmla="*/ 0 w 170"/>
                <a:gd name="T5" fmla="*/ 0 h 35"/>
                <a:gd name="T6" fmla="*/ 0 w 170"/>
                <a:gd name="T7" fmla="*/ 0 h 35"/>
                <a:gd name="T8" fmla="*/ 0 w 170"/>
                <a:gd name="T9" fmla="*/ 0 h 35"/>
                <a:gd name="T10" fmla="*/ 0 w 170"/>
                <a:gd name="T11" fmla="*/ 0 h 35"/>
                <a:gd name="T12" fmla="*/ 0 w 170"/>
                <a:gd name="T13" fmla="*/ 0 h 35"/>
                <a:gd name="T14" fmla="*/ 0 w 170"/>
                <a:gd name="T15" fmla="*/ 0 h 35"/>
                <a:gd name="T16" fmla="*/ 0 w 170"/>
                <a:gd name="T17" fmla="*/ 0 h 35"/>
                <a:gd name="T18" fmla="*/ 0 w 170"/>
                <a:gd name="T19" fmla="*/ 0 h 35"/>
                <a:gd name="T20" fmla="*/ 0 w 170"/>
                <a:gd name="T21" fmla="*/ 0 h 35"/>
                <a:gd name="T22" fmla="*/ 0 w 170"/>
                <a:gd name="T23" fmla="*/ 0 h 35"/>
                <a:gd name="T24" fmla="*/ 0 w 170"/>
                <a:gd name="T25" fmla="*/ 0 h 35"/>
                <a:gd name="T26" fmla="*/ 0 w 170"/>
                <a:gd name="T27" fmla="*/ 0 h 35"/>
                <a:gd name="T28" fmla="*/ 0 w 170"/>
                <a:gd name="T29" fmla="*/ 0 h 35"/>
                <a:gd name="T30" fmla="*/ 0 w 170"/>
                <a:gd name="T31" fmla="*/ 0 h 35"/>
                <a:gd name="T32" fmla="*/ 0 w 170"/>
                <a:gd name="T33" fmla="*/ 0 h 35"/>
                <a:gd name="T34" fmla="*/ 0 w 170"/>
                <a:gd name="T35" fmla="*/ 0 h 35"/>
                <a:gd name="T36" fmla="*/ 0 w 170"/>
                <a:gd name="T37" fmla="*/ 0 h 3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70"/>
                <a:gd name="T58" fmla="*/ 0 h 35"/>
                <a:gd name="T59" fmla="*/ 170 w 170"/>
                <a:gd name="T60" fmla="*/ 35 h 3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70" h="35">
                  <a:moveTo>
                    <a:pt x="168" y="0"/>
                  </a:moveTo>
                  <a:lnTo>
                    <a:pt x="148" y="4"/>
                  </a:lnTo>
                  <a:lnTo>
                    <a:pt x="127" y="7"/>
                  </a:lnTo>
                  <a:lnTo>
                    <a:pt x="103" y="9"/>
                  </a:lnTo>
                  <a:lnTo>
                    <a:pt x="80" y="12"/>
                  </a:lnTo>
                  <a:lnTo>
                    <a:pt x="57" y="14"/>
                  </a:lnTo>
                  <a:lnTo>
                    <a:pt x="35" y="16"/>
                  </a:lnTo>
                  <a:lnTo>
                    <a:pt x="16" y="20"/>
                  </a:lnTo>
                  <a:lnTo>
                    <a:pt x="0" y="24"/>
                  </a:lnTo>
                  <a:lnTo>
                    <a:pt x="0" y="35"/>
                  </a:lnTo>
                  <a:lnTo>
                    <a:pt x="19" y="35"/>
                  </a:lnTo>
                  <a:lnTo>
                    <a:pt x="41" y="32"/>
                  </a:lnTo>
                  <a:lnTo>
                    <a:pt x="63" y="30"/>
                  </a:lnTo>
                  <a:lnTo>
                    <a:pt x="85" y="28"/>
                  </a:lnTo>
                  <a:lnTo>
                    <a:pt x="108" y="24"/>
                  </a:lnTo>
                  <a:lnTo>
                    <a:pt x="130" y="20"/>
                  </a:lnTo>
                  <a:lnTo>
                    <a:pt x="150" y="16"/>
                  </a:lnTo>
                  <a:lnTo>
                    <a:pt x="170" y="12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4" name="Freeform 105"/>
            <p:cNvSpPr>
              <a:spLocks/>
            </p:cNvSpPr>
            <p:nvPr/>
          </p:nvSpPr>
          <p:spPr bwMode="auto">
            <a:xfrm flipH="1">
              <a:off x="-408" y="2015"/>
              <a:ext cx="36" cy="14"/>
            </a:xfrm>
            <a:custGeom>
              <a:avLst/>
              <a:gdLst>
                <a:gd name="T0" fmla="*/ 0 w 190"/>
                <a:gd name="T1" fmla="*/ 0 h 76"/>
                <a:gd name="T2" fmla="*/ 0 w 190"/>
                <a:gd name="T3" fmla="*/ 0 h 76"/>
                <a:gd name="T4" fmla="*/ 0 w 190"/>
                <a:gd name="T5" fmla="*/ 0 h 76"/>
                <a:gd name="T6" fmla="*/ 0 w 190"/>
                <a:gd name="T7" fmla="*/ 0 h 76"/>
                <a:gd name="T8" fmla="*/ 0 w 190"/>
                <a:gd name="T9" fmla="*/ 0 h 76"/>
                <a:gd name="T10" fmla="*/ 0 w 190"/>
                <a:gd name="T11" fmla="*/ 0 h 76"/>
                <a:gd name="T12" fmla="*/ 0 w 190"/>
                <a:gd name="T13" fmla="*/ 0 h 76"/>
                <a:gd name="T14" fmla="*/ 0 w 190"/>
                <a:gd name="T15" fmla="*/ 0 h 76"/>
                <a:gd name="T16" fmla="*/ 0 w 190"/>
                <a:gd name="T17" fmla="*/ 0 h 76"/>
                <a:gd name="T18" fmla="*/ 0 w 190"/>
                <a:gd name="T19" fmla="*/ 0 h 76"/>
                <a:gd name="T20" fmla="*/ 0 w 190"/>
                <a:gd name="T21" fmla="*/ 0 h 76"/>
                <a:gd name="T22" fmla="*/ 0 w 190"/>
                <a:gd name="T23" fmla="*/ 0 h 76"/>
                <a:gd name="T24" fmla="*/ 0 w 190"/>
                <a:gd name="T25" fmla="*/ 0 h 76"/>
                <a:gd name="T26" fmla="*/ 0 w 190"/>
                <a:gd name="T27" fmla="*/ 0 h 76"/>
                <a:gd name="T28" fmla="*/ 0 w 190"/>
                <a:gd name="T29" fmla="*/ 0 h 76"/>
                <a:gd name="T30" fmla="*/ 0 w 190"/>
                <a:gd name="T31" fmla="*/ 0 h 76"/>
                <a:gd name="T32" fmla="*/ 0 w 190"/>
                <a:gd name="T33" fmla="*/ 0 h 76"/>
                <a:gd name="T34" fmla="*/ 0 w 190"/>
                <a:gd name="T35" fmla="*/ 0 h 76"/>
                <a:gd name="T36" fmla="*/ 0 w 190"/>
                <a:gd name="T37" fmla="*/ 0 h 76"/>
                <a:gd name="T38" fmla="*/ 0 w 190"/>
                <a:gd name="T39" fmla="*/ 0 h 76"/>
                <a:gd name="T40" fmla="*/ 0 w 190"/>
                <a:gd name="T41" fmla="*/ 0 h 76"/>
                <a:gd name="T42" fmla="*/ 0 w 190"/>
                <a:gd name="T43" fmla="*/ 0 h 76"/>
                <a:gd name="T44" fmla="*/ 0 w 190"/>
                <a:gd name="T45" fmla="*/ 0 h 76"/>
                <a:gd name="T46" fmla="*/ 0 w 190"/>
                <a:gd name="T47" fmla="*/ 0 h 76"/>
                <a:gd name="T48" fmla="*/ 0 w 190"/>
                <a:gd name="T49" fmla="*/ 0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90"/>
                <a:gd name="T76" fmla="*/ 0 h 76"/>
                <a:gd name="T77" fmla="*/ 190 w 190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90" h="76">
                  <a:moveTo>
                    <a:pt x="176" y="8"/>
                  </a:moveTo>
                  <a:lnTo>
                    <a:pt x="177" y="0"/>
                  </a:lnTo>
                  <a:lnTo>
                    <a:pt x="177" y="1"/>
                  </a:lnTo>
                  <a:lnTo>
                    <a:pt x="156" y="10"/>
                  </a:lnTo>
                  <a:lnTo>
                    <a:pt x="134" y="20"/>
                  </a:lnTo>
                  <a:lnTo>
                    <a:pt x="113" y="30"/>
                  </a:lnTo>
                  <a:lnTo>
                    <a:pt x="91" y="39"/>
                  </a:lnTo>
                  <a:lnTo>
                    <a:pt x="69" y="47"/>
                  </a:lnTo>
                  <a:lnTo>
                    <a:pt x="46" y="54"/>
                  </a:lnTo>
                  <a:lnTo>
                    <a:pt x="23" y="60"/>
                  </a:lnTo>
                  <a:lnTo>
                    <a:pt x="0" y="64"/>
                  </a:lnTo>
                  <a:lnTo>
                    <a:pt x="2" y="76"/>
                  </a:lnTo>
                  <a:lnTo>
                    <a:pt x="19" y="72"/>
                  </a:lnTo>
                  <a:lnTo>
                    <a:pt x="41" y="67"/>
                  </a:lnTo>
                  <a:lnTo>
                    <a:pt x="68" y="58"/>
                  </a:lnTo>
                  <a:lnTo>
                    <a:pt x="95" y="49"/>
                  </a:lnTo>
                  <a:lnTo>
                    <a:pt x="122" y="39"/>
                  </a:lnTo>
                  <a:lnTo>
                    <a:pt x="147" y="30"/>
                  </a:lnTo>
                  <a:lnTo>
                    <a:pt x="168" y="19"/>
                  </a:lnTo>
                  <a:lnTo>
                    <a:pt x="183" y="11"/>
                  </a:lnTo>
                  <a:lnTo>
                    <a:pt x="185" y="2"/>
                  </a:lnTo>
                  <a:lnTo>
                    <a:pt x="183" y="11"/>
                  </a:lnTo>
                  <a:lnTo>
                    <a:pt x="190" y="8"/>
                  </a:lnTo>
                  <a:lnTo>
                    <a:pt x="185" y="2"/>
                  </a:lnTo>
                  <a:lnTo>
                    <a:pt x="176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5" name="Freeform 106"/>
            <p:cNvSpPr>
              <a:spLocks/>
            </p:cNvSpPr>
            <p:nvPr/>
          </p:nvSpPr>
          <p:spPr bwMode="auto">
            <a:xfrm flipH="1">
              <a:off x="-408" y="2010"/>
              <a:ext cx="5" cy="7"/>
            </a:xfrm>
            <a:custGeom>
              <a:avLst/>
              <a:gdLst>
                <a:gd name="T0" fmla="*/ 0 w 25"/>
                <a:gd name="T1" fmla="*/ 0 h 34"/>
                <a:gd name="T2" fmla="*/ 0 w 25"/>
                <a:gd name="T3" fmla="*/ 0 h 34"/>
                <a:gd name="T4" fmla="*/ 0 w 25"/>
                <a:gd name="T5" fmla="*/ 0 h 34"/>
                <a:gd name="T6" fmla="*/ 0 w 25"/>
                <a:gd name="T7" fmla="*/ 0 h 34"/>
                <a:gd name="T8" fmla="*/ 0 w 25"/>
                <a:gd name="T9" fmla="*/ 0 h 34"/>
                <a:gd name="T10" fmla="*/ 0 w 25"/>
                <a:gd name="T11" fmla="*/ 0 h 34"/>
                <a:gd name="T12" fmla="*/ 0 w 25"/>
                <a:gd name="T13" fmla="*/ 0 h 34"/>
                <a:gd name="T14" fmla="*/ 0 w 25"/>
                <a:gd name="T15" fmla="*/ 0 h 34"/>
                <a:gd name="T16" fmla="*/ 0 w 25"/>
                <a:gd name="T17" fmla="*/ 0 h 34"/>
                <a:gd name="T18" fmla="*/ 0 w 25"/>
                <a:gd name="T19" fmla="*/ 0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34"/>
                <a:gd name="T32" fmla="*/ 25 w 25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34">
                  <a:moveTo>
                    <a:pt x="7" y="13"/>
                  </a:moveTo>
                  <a:lnTo>
                    <a:pt x="0" y="11"/>
                  </a:lnTo>
                  <a:lnTo>
                    <a:pt x="16" y="34"/>
                  </a:lnTo>
                  <a:lnTo>
                    <a:pt x="25" y="28"/>
                  </a:lnTo>
                  <a:lnTo>
                    <a:pt x="9" y="5"/>
                  </a:lnTo>
                  <a:lnTo>
                    <a:pt x="2" y="3"/>
                  </a:lnTo>
                  <a:lnTo>
                    <a:pt x="9" y="5"/>
                  </a:lnTo>
                  <a:lnTo>
                    <a:pt x="7" y="0"/>
                  </a:lnTo>
                  <a:lnTo>
                    <a:pt x="2" y="3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6" name="Freeform 107"/>
            <p:cNvSpPr>
              <a:spLocks/>
            </p:cNvSpPr>
            <p:nvPr/>
          </p:nvSpPr>
          <p:spPr bwMode="auto">
            <a:xfrm flipH="1">
              <a:off x="-404" y="2010"/>
              <a:ext cx="31" cy="11"/>
            </a:xfrm>
            <a:custGeom>
              <a:avLst/>
              <a:gdLst>
                <a:gd name="T0" fmla="*/ 0 w 164"/>
                <a:gd name="T1" fmla="*/ 0 h 56"/>
                <a:gd name="T2" fmla="*/ 0 w 164"/>
                <a:gd name="T3" fmla="*/ 0 h 56"/>
                <a:gd name="T4" fmla="*/ 0 w 164"/>
                <a:gd name="T5" fmla="*/ 0 h 56"/>
                <a:gd name="T6" fmla="*/ 0 w 164"/>
                <a:gd name="T7" fmla="*/ 0 h 56"/>
                <a:gd name="T8" fmla="*/ 0 w 164"/>
                <a:gd name="T9" fmla="*/ 0 h 56"/>
                <a:gd name="T10" fmla="*/ 0 w 164"/>
                <a:gd name="T11" fmla="*/ 0 h 56"/>
                <a:gd name="T12" fmla="*/ 0 w 164"/>
                <a:gd name="T13" fmla="*/ 0 h 56"/>
                <a:gd name="T14" fmla="*/ 0 w 164"/>
                <a:gd name="T15" fmla="*/ 0 h 56"/>
                <a:gd name="T16" fmla="*/ 0 w 164"/>
                <a:gd name="T17" fmla="*/ 0 h 56"/>
                <a:gd name="T18" fmla="*/ 0 w 164"/>
                <a:gd name="T19" fmla="*/ 0 h 56"/>
                <a:gd name="T20" fmla="*/ 0 w 164"/>
                <a:gd name="T21" fmla="*/ 0 h 56"/>
                <a:gd name="T22" fmla="*/ 0 w 164"/>
                <a:gd name="T23" fmla="*/ 0 h 56"/>
                <a:gd name="T24" fmla="*/ 0 w 164"/>
                <a:gd name="T25" fmla="*/ 0 h 56"/>
                <a:gd name="T26" fmla="*/ 0 w 164"/>
                <a:gd name="T27" fmla="*/ 0 h 56"/>
                <a:gd name="T28" fmla="*/ 0 w 164"/>
                <a:gd name="T29" fmla="*/ 0 h 56"/>
                <a:gd name="T30" fmla="*/ 0 w 164"/>
                <a:gd name="T31" fmla="*/ 0 h 56"/>
                <a:gd name="T32" fmla="*/ 0 w 164"/>
                <a:gd name="T33" fmla="*/ 0 h 56"/>
                <a:gd name="T34" fmla="*/ 0 w 164"/>
                <a:gd name="T35" fmla="*/ 0 h 56"/>
                <a:gd name="T36" fmla="*/ 0 w 164"/>
                <a:gd name="T37" fmla="*/ 0 h 56"/>
                <a:gd name="T38" fmla="*/ 0 w 164"/>
                <a:gd name="T39" fmla="*/ 0 h 56"/>
                <a:gd name="T40" fmla="*/ 0 w 164"/>
                <a:gd name="T41" fmla="*/ 0 h 56"/>
                <a:gd name="T42" fmla="*/ 0 w 164"/>
                <a:gd name="T43" fmla="*/ 0 h 56"/>
                <a:gd name="T44" fmla="*/ 0 w 164"/>
                <a:gd name="T45" fmla="*/ 0 h 5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4"/>
                <a:gd name="T70" fmla="*/ 0 h 56"/>
                <a:gd name="T71" fmla="*/ 164 w 164"/>
                <a:gd name="T72" fmla="*/ 56 h 5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4" h="56">
                  <a:moveTo>
                    <a:pt x="2" y="56"/>
                  </a:moveTo>
                  <a:lnTo>
                    <a:pt x="17" y="53"/>
                  </a:lnTo>
                  <a:lnTo>
                    <a:pt x="38" y="48"/>
                  </a:lnTo>
                  <a:lnTo>
                    <a:pt x="61" y="43"/>
                  </a:lnTo>
                  <a:lnTo>
                    <a:pt x="87" y="37"/>
                  </a:lnTo>
                  <a:lnTo>
                    <a:pt x="111" y="30"/>
                  </a:lnTo>
                  <a:lnTo>
                    <a:pt x="134" y="23"/>
                  </a:lnTo>
                  <a:lnTo>
                    <a:pt x="152" y="16"/>
                  </a:lnTo>
                  <a:lnTo>
                    <a:pt x="164" y="10"/>
                  </a:lnTo>
                  <a:lnTo>
                    <a:pt x="159" y="0"/>
                  </a:lnTo>
                  <a:lnTo>
                    <a:pt x="158" y="0"/>
                  </a:lnTo>
                  <a:lnTo>
                    <a:pt x="157" y="0"/>
                  </a:lnTo>
                  <a:lnTo>
                    <a:pt x="156" y="0"/>
                  </a:lnTo>
                  <a:lnTo>
                    <a:pt x="156" y="1"/>
                  </a:lnTo>
                  <a:lnTo>
                    <a:pt x="136" y="8"/>
                  </a:lnTo>
                  <a:lnTo>
                    <a:pt x="118" y="15"/>
                  </a:lnTo>
                  <a:lnTo>
                    <a:pt x="98" y="20"/>
                  </a:lnTo>
                  <a:lnTo>
                    <a:pt x="78" y="26"/>
                  </a:lnTo>
                  <a:lnTo>
                    <a:pt x="60" y="32"/>
                  </a:lnTo>
                  <a:lnTo>
                    <a:pt x="40" y="37"/>
                  </a:lnTo>
                  <a:lnTo>
                    <a:pt x="20" y="41"/>
                  </a:lnTo>
                  <a:lnTo>
                    <a:pt x="0" y="46"/>
                  </a:lnTo>
                  <a:lnTo>
                    <a:pt x="2" y="5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7" name="Freeform 108"/>
            <p:cNvSpPr>
              <a:spLocks/>
            </p:cNvSpPr>
            <p:nvPr/>
          </p:nvSpPr>
          <p:spPr bwMode="auto">
            <a:xfrm flipH="1">
              <a:off x="-373" y="2019"/>
              <a:ext cx="36" cy="6"/>
            </a:xfrm>
            <a:custGeom>
              <a:avLst/>
              <a:gdLst>
                <a:gd name="T0" fmla="*/ 0 w 194"/>
                <a:gd name="T1" fmla="*/ 0 h 29"/>
                <a:gd name="T2" fmla="*/ 0 w 194"/>
                <a:gd name="T3" fmla="*/ 0 h 29"/>
                <a:gd name="T4" fmla="*/ 0 w 194"/>
                <a:gd name="T5" fmla="*/ 0 h 29"/>
                <a:gd name="T6" fmla="*/ 0 w 194"/>
                <a:gd name="T7" fmla="*/ 0 h 29"/>
                <a:gd name="T8" fmla="*/ 0 w 194"/>
                <a:gd name="T9" fmla="*/ 0 h 29"/>
                <a:gd name="T10" fmla="*/ 0 w 194"/>
                <a:gd name="T11" fmla="*/ 0 h 29"/>
                <a:gd name="T12" fmla="*/ 0 w 194"/>
                <a:gd name="T13" fmla="*/ 0 h 29"/>
                <a:gd name="T14" fmla="*/ 0 w 194"/>
                <a:gd name="T15" fmla="*/ 0 h 29"/>
                <a:gd name="T16" fmla="*/ 0 w 194"/>
                <a:gd name="T17" fmla="*/ 0 h 29"/>
                <a:gd name="T18" fmla="*/ 0 w 194"/>
                <a:gd name="T19" fmla="*/ 0 h 29"/>
                <a:gd name="T20" fmla="*/ 0 w 194"/>
                <a:gd name="T21" fmla="*/ 0 h 29"/>
                <a:gd name="T22" fmla="*/ 0 w 194"/>
                <a:gd name="T23" fmla="*/ 0 h 29"/>
                <a:gd name="T24" fmla="*/ 0 w 194"/>
                <a:gd name="T25" fmla="*/ 0 h 29"/>
                <a:gd name="T26" fmla="*/ 0 w 194"/>
                <a:gd name="T27" fmla="*/ 0 h 29"/>
                <a:gd name="T28" fmla="*/ 0 w 194"/>
                <a:gd name="T29" fmla="*/ 0 h 29"/>
                <a:gd name="T30" fmla="*/ 0 w 194"/>
                <a:gd name="T31" fmla="*/ 0 h 29"/>
                <a:gd name="T32" fmla="*/ 0 w 194"/>
                <a:gd name="T33" fmla="*/ 0 h 29"/>
                <a:gd name="T34" fmla="*/ 0 w 194"/>
                <a:gd name="T35" fmla="*/ 0 h 29"/>
                <a:gd name="T36" fmla="*/ 0 w 194"/>
                <a:gd name="T37" fmla="*/ 0 h 29"/>
                <a:gd name="T38" fmla="*/ 0 w 194"/>
                <a:gd name="T39" fmla="*/ 0 h 29"/>
                <a:gd name="T40" fmla="*/ 0 w 194"/>
                <a:gd name="T41" fmla="*/ 0 h 29"/>
                <a:gd name="T42" fmla="*/ 0 w 194"/>
                <a:gd name="T43" fmla="*/ 0 h 29"/>
                <a:gd name="T44" fmla="*/ 0 w 194"/>
                <a:gd name="T45" fmla="*/ 0 h 29"/>
                <a:gd name="T46" fmla="*/ 0 w 194"/>
                <a:gd name="T47" fmla="*/ 0 h 29"/>
                <a:gd name="T48" fmla="*/ 0 w 194"/>
                <a:gd name="T49" fmla="*/ 0 h 29"/>
                <a:gd name="T50" fmla="*/ 0 w 194"/>
                <a:gd name="T51" fmla="*/ 0 h 29"/>
                <a:gd name="T52" fmla="*/ 0 w 194"/>
                <a:gd name="T53" fmla="*/ 0 h 29"/>
                <a:gd name="T54" fmla="*/ 0 w 194"/>
                <a:gd name="T55" fmla="*/ 0 h 29"/>
                <a:gd name="T56" fmla="*/ 0 w 194"/>
                <a:gd name="T57" fmla="*/ 0 h 29"/>
                <a:gd name="T58" fmla="*/ 0 w 194"/>
                <a:gd name="T59" fmla="*/ 0 h 29"/>
                <a:gd name="T60" fmla="*/ 0 w 194"/>
                <a:gd name="T61" fmla="*/ 0 h 29"/>
                <a:gd name="T62" fmla="*/ 0 w 194"/>
                <a:gd name="T63" fmla="*/ 0 h 29"/>
                <a:gd name="T64" fmla="*/ 0 w 194"/>
                <a:gd name="T65" fmla="*/ 0 h 29"/>
                <a:gd name="T66" fmla="*/ 0 w 194"/>
                <a:gd name="T67" fmla="*/ 0 h 29"/>
                <a:gd name="T68" fmla="*/ 0 w 194"/>
                <a:gd name="T69" fmla="*/ 0 h 29"/>
                <a:gd name="T70" fmla="*/ 0 w 194"/>
                <a:gd name="T71" fmla="*/ 0 h 2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94"/>
                <a:gd name="T109" fmla="*/ 0 h 29"/>
                <a:gd name="T110" fmla="*/ 194 w 194"/>
                <a:gd name="T111" fmla="*/ 29 h 2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94" h="29">
                  <a:moveTo>
                    <a:pt x="13" y="21"/>
                  </a:moveTo>
                  <a:lnTo>
                    <a:pt x="7" y="27"/>
                  </a:lnTo>
                  <a:lnTo>
                    <a:pt x="8" y="29"/>
                  </a:lnTo>
                  <a:lnTo>
                    <a:pt x="9" y="29"/>
                  </a:lnTo>
                  <a:lnTo>
                    <a:pt x="11" y="29"/>
                  </a:lnTo>
                  <a:lnTo>
                    <a:pt x="13" y="29"/>
                  </a:lnTo>
                  <a:lnTo>
                    <a:pt x="34" y="29"/>
                  </a:lnTo>
                  <a:lnTo>
                    <a:pt x="57" y="27"/>
                  </a:lnTo>
                  <a:lnTo>
                    <a:pt x="81" y="26"/>
                  </a:lnTo>
                  <a:lnTo>
                    <a:pt x="104" y="24"/>
                  </a:lnTo>
                  <a:lnTo>
                    <a:pt x="127" y="22"/>
                  </a:lnTo>
                  <a:lnTo>
                    <a:pt x="150" y="18"/>
                  </a:lnTo>
                  <a:lnTo>
                    <a:pt x="173" y="15"/>
                  </a:lnTo>
                  <a:lnTo>
                    <a:pt x="194" y="10"/>
                  </a:lnTo>
                  <a:lnTo>
                    <a:pt x="192" y="0"/>
                  </a:lnTo>
                  <a:lnTo>
                    <a:pt x="181" y="2"/>
                  </a:lnTo>
                  <a:lnTo>
                    <a:pt x="169" y="4"/>
                  </a:lnTo>
                  <a:lnTo>
                    <a:pt x="158" y="6"/>
                  </a:lnTo>
                  <a:lnTo>
                    <a:pt x="146" y="7"/>
                  </a:lnTo>
                  <a:lnTo>
                    <a:pt x="135" y="8"/>
                  </a:lnTo>
                  <a:lnTo>
                    <a:pt x="123" y="9"/>
                  </a:lnTo>
                  <a:lnTo>
                    <a:pt x="112" y="9"/>
                  </a:lnTo>
                  <a:lnTo>
                    <a:pt x="100" y="10"/>
                  </a:lnTo>
                  <a:lnTo>
                    <a:pt x="89" y="10"/>
                  </a:lnTo>
                  <a:lnTo>
                    <a:pt x="77" y="11"/>
                  </a:lnTo>
                  <a:lnTo>
                    <a:pt x="66" y="11"/>
                  </a:lnTo>
                  <a:lnTo>
                    <a:pt x="54" y="11"/>
                  </a:lnTo>
                  <a:lnTo>
                    <a:pt x="43" y="12"/>
                  </a:lnTo>
                  <a:lnTo>
                    <a:pt x="31" y="12"/>
                  </a:lnTo>
                  <a:lnTo>
                    <a:pt x="19" y="14"/>
                  </a:lnTo>
                  <a:lnTo>
                    <a:pt x="8" y="15"/>
                  </a:lnTo>
                  <a:lnTo>
                    <a:pt x="2" y="23"/>
                  </a:lnTo>
                  <a:lnTo>
                    <a:pt x="7" y="16"/>
                  </a:lnTo>
                  <a:lnTo>
                    <a:pt x="0" y="16"/>
                  </a:lnTo>
                  <a:lnTo>
                    <a:pt x="2" y="23"/>
                  </a:lnTo>
                  <a:lnTo>
                    <a:pt x="13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8" name="Freeform 109"/>
            <p:cNvSpPr>
              <a:spLocks/>
            </p:cNvSpPr>
            <p:nvPr/>
          </p:nvSpPr>
          <p:spPr bwMode="auto">
            <a:xfrm flipH="1">
              <a:off x="-341" y="2023"/>
              <a:ext cx="4" cy="11"/>
            </a:xfrm>
            <a:custGeom>
              <a:avLst/>
              <a:gdLst>
                <a:gd name="T0" fmla="*/ 0 w 24"/>
                <a:gd name="T1" fmla="*/ 0 h 56"/>
                <a:gd name="T2" fmla="*/ 0 w 24"/>
                <a:gd name="T3" fmla="*/ 0 h 56"/>
                <a:gd name="T4" fmla="*/ 0 w 24"/>
                <a:gd name="T5" fmla="*/ 0 h 56"/>
                <a:gd name="T6" fmla="*/ 0 w 24"/>
                <a:gd name="T7" fmla="*/ 0 h 56"/>
                <a:gd name="T8" fmla="*/ 0 w 24"/>
                <a:gd name="T9" fmla="*/ 0 h 56"/>
                <a:gd name="T10" fmla="*/ 0 w 24"/>
                <a:gd name="T11" fmla="*/ 0 h 56"/>
                <a:gd name="T12" fmla="*/ 0 w 24"/>
                <a:gd name="T13" fmla="*/ 0 h 56"/>
                <a:gd name="T14" fmla="*/ 0 w 24"/>
                <a:gd name="T15" fmla="*/ 0 h 56"/>
                <a:gd name="T16" fmla="*/ 0 w 24"/>
                <a:gd name="T17" fmla="*/ 0 h 56"/>
                <a:gd name="T18" fmla="*/ 0 w 24"/>
                <a:gd name="T19" fmla="*/ 0 h 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56"/>
                <a:gd name="T32" fmla="*/ 24 w 24"/>
                <a:gd name="T33" fmla="*/ 56 h 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56">
                  <a:moveTo>
                    <a:pt x="19" y="44"/>
                  </a:moveTo>
                  <a:lnTo>
                    <a:pt x="24" y="49"/>
                  </a:lnTo>
                  <a:lnTo>
                    <a:pt x="11" y="0"/>
                  </a:lnTo>
                  <a:lnTo>
                    <a:pt x="0" y="2"/>
                  </a:lnTo>
                  <a:lnTo>
                    <a:pt x="13" y="50"/>
                  </a:lnTo>
                  <a:lnTo>
                    <a:pt x="19" y="55"/>
                  </a:lnTo>
                  <a:lnTo>
                    <a:pt x="13" y="50"/>
                  </a:lnTo>
                  <a:lnTo>
                    <a:pt x="14" y="56"/>
                  </a:lnTo>
                  <a:lnTo>
                    <a:pt x="19" y="55"/>
                  </a:lnTo>
                  <a:lnTo>
                    <a:pt x="19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9" name="Freeform 110"/>
            <p:cNvSpPr>
              <a:spLocks/>
            </p:cNvSpPr>
            <p:nvPr/>
          </p:nvSpPr>
          <p:spPr bwMode="auto">
            <a:xfrm flipH="1">
              <a:off x="-415" y="2004"/>
              <a:ext cx="8" cy="8"/>
            </a:xfrm>
            <a:custGeom>
              <a:avLst/>
              <a:gdLst>
                <a:gd name="T0" fmla="*/ 0 w 45"/>
                <a:gd name="T1" fmla="*/ 0 h 39"/>
                <a:gd name="T2" fmla="*/ 0 w 45"/>
                <a:gd name="T3" fmla="*/ 0 h 39"/>
                <a:gd name="T4" fmla="*/ 0 w 45"/>
                <a:gd name="T5" fmla="*/ 0 h 39"/>
                <a:gd name="T6" fmla="*/ 0 w 45"/>
                <a:gd name="T7" fmla="*/ 0 h 39"/>
                <a:gd name="T8" fmla="*/ 0 w 45"/>
                <a:gd name="T9" fmla="*/ 0 h 39"/>
                <a:gd name="T10" fmla="*/ 0 w 45"/>
                <a:gd name="T11" fmla="*/ 0 h 39"/>
                <a:gd name="T12" fmla="*/ 0 w 45"/>
                <a:gd name="T13" fmla="*/ 0 h 39"/>
                <a:gd name="T14" fmla="*/ 0 w 45"/>
                <a:gd name="T15" fmla="*/ 0 h 39"/>
                <a:gd name="T16" fmla="*/ 0 w 45"/>
                <a:gd name="T17" fmla="*/ 0 h 39"/>
                <a:gd name="T18" fmla="*/ 0 w 45"/>
                <a:gd name="T19" fmla="*/ 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"/>
                <a:gd name="T31" fmla="*/ 0 h 39"/>
                <a:gd name="T32" fmla="*/ 45 w 45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" h="39">
                  <a:moveTo>
                    <a:pt x="6" y="6"/>
                  </a:moveTo>
                  <a:lnTo>
                    <a:pt x="21" y="0"/>
                  </a:lnTo>
                  <a:lnTo>
                    <a:pt x="41" y="8"/>
                  </a:lnTo>
                  <a:lnTo>
                    <a:pt x="45" y="19"/>
                  </a:lnTo>
                  <a:lnTo>
                    <a:pt x="40" y="28"/>
                  </a:lnTo>
                  <a:lnTo>
                    <a:pt x="28" y="36"/>
                  </a:lnTo>
                  <a:lnTo>
                    <a:pt x="15" y="39"/>
                  </a:lnTo>
                  <a:lnTo>
                    <a:pt x="4" y="37"/>
                  </a:lnTo>
                  <a:lnTo>
                    <a:pt x="0" y="27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0" name="Freeform 111"/>
            <p:cNvSpPr>
              <a:spLocks/>
            </p:cNvSpPr>
            <p:nvPr/>
          </p:nvSpPr>
          <p:spPr bwMode="auto">
            <a:xfrm flipH="1">
              <a:off x="-411" y="2003"/>
              <a:ext cx="6" cy="5"/>
            </a:xfrm>
            <a:custGeom>
              <a:avLst/>
              <a:gdLst>
                <a:gd name="T0" fmla="*/ 0 w 27"/>
                <a:gd name="T1" fmla="*/ 0 h 27"/>
                <a:gd name="T2" fmla="*/ 0 w 27"/>
                <a:gd name="T3" fmla="*/ 0 h 27"/>
                <a:gd name="T4" fmla="*/ 0 w 27"/>
                <a:gd name="T5" fmla="*/ 0 h 27"/>
                <a:gd name="T6" fmla="*/ 0 w 27"/>
                <a:gd name="T7" fmla="*/ 0 h 27"/>
                <a:gd name="T8" fmla="*/ 0 w 27"/>
                <a:gd name="T9" fmla="*/ 0 h 27"/>
                <a:gd name="T10" fmla="*/ 0 w 27"/>
                <a:gd name="T11" fmla="*/ 0 h 27"/>
                <a:gd name="T12" fmla="*/ 0 w 27"/>
                <a:gd name="T13" fmla="*/ 0 h 27"/>
                <a:gd name="T14" fmla="*/ 0 w 27"/>
                <a:gd name="T15" fmla="*/ 0 h 27"/>
                <a:gd name="T16" fmla="*/ 0 w 27"/>
                <a:gd name="T17" fmla="*/ 0 h 27"/>
                <a:gd name="T18" fmla="*/ 0 w 27"/>
                <a:gd name="T19" fmla="*/ 0 h 27"/>
                <a:gd name="T20" fmla="*/ 0 w 27"/>
                <a:gd name="T21" fmla="*/ 0 h 27"/>
                <a:gd name="T22" fmla="*/ 0 w 27"/>
                <a:gd name="T23" fmla="*/ 0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27"/>
                <a:gd name="T38" fmla="*/ 27 w 27"/>
                <a:gd name="T39" fmla="*/ 27 h 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27">
                  <a:moveTo>
                    <a:pt x="27" y="0"/>
                  </a:moveTo>
                  <a:lnTo>
                    <a:pt x="9" y="8"/>
                  </a:lnTo>
                  <a:lnTo>
                    <a:pt x="5" y="12"/>
                  </a:lnTo>
                  <a:lnTo>
                    <a:pt x="3" y="18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12" y="27"/>
                  </a:lnTo>
                  <a:lnTo>
                    <a:pt x="13" y="22"/>
                  </a:lnTo>
                  <a:lnTo>
                    <a:pt x="17" y="18"/>
                  </a:lnTo>
                  <a:lnTo>
                    <a:pt x="21" y="15"/>
                  </a:lnTo>
                  <a:lnTo>
                    <a:pt x="27" y="14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1" name="Freeform 112"/>
            <p:cNvSpPr>
              <a:spLocks/>
            </p:cNvSpPr>
            <p:nvPr/>
          </p:nvSpPr>
          <p:spPr bwMode="auto">
            <a:xfrm flipH="1">
              <a:off x="-416" y="2003"/>
              <a:ext cx="5" cy="5"/>
            </a:xfrm>
            <a:custGeom>
              <a:avLst/>
              <a:gdLst>
                <a:gd name="T0" fmla="*/ 0 w 28"/>
                <a:gd name="T1" fmla="*/ 0 h 27"/>
                <a:gd name="T2" fmla="*/ 0 w 28"/>
                <a:gd name="T3" fmla="*/ 0 h 27"/>
                <a:gd name="T4" fmla="*/ 0 w 28"/>
                <a:gd name="T5" fmla="*/ 0 h 27"/>
                <a:gd name="T6" fmla="*/ 0 w 28"/>
                <a:gd name="T7" fmla="*/ 0 h 27"/>
                <a:gd name="T8" fmla="*/ 0 w 28"/>
                <a:gd name="T9" fmla="*/ 0 h 27"/>
                <a:gd name="T10" fmla="*/ 0 w 28"/>
                <a:gd name="T11" fmla="*/ 0 h 27"/>
                <a:gd name="T12" fmla="*/ 0 w 28"/>
                <a:gd name="T13" fmla="*/ 0 h 27"/>
                <a:gd name="T14" fmla="*/ 0 w 28"/>
                <a:gd name="T15" fmla="*/ 0 h 27"/>
                <a:gd name="T16" fmla="*/ 0 w 28"/>
                <a:gd name="T17" fmla="*/ 0 h 27"/>
                <a:gd name="T18" fmla="*/ 0 w 28"/>
                <a:gd name="T19" fmla="*/ 0 h 27"/>
                <a:gd name="T20" fmla="*/ 0 w 28"/>
                <a:gd name="T21" fmla="*/ 0 h 27"/>
                <a:gd name="T22" fmla="*/ 0 w 28"/>
                <a:gd name="T23" fmla="*/ 0 h 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7"/>
                <a:gd name="T38" fmla="*/ 28 w 28"/>
                <a:gd name="T39" fmla="*/ 27 h 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7">
                  <a:moveTo>
                    <a:pt x="28" y="27"/>
                  </a:moveTo>
                  <a:lnTo>
                    <a:pt x="27" y="22"/>
                  </a:lnTo>
                  <a:lnTo>
                    <a:pt x="24" y="18"/>
                  </a:lnTo>
                  <a:lnTo>
                    <a:pt x="22" y="12"/>
                  </a:lnTo>
                  <a:lnTo>
                    <a:pt x="19" y="8"/>
                  </a:lnTo>
                  <a:lnTo>
                    <a:pt x="0" y="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11" y="17"/>
                  </a:lnTo>
                  <a:lnTo>
                    <a:pt x="14" y="21"/>
                  </a:lnTo>
                  <a:lnTo>
                    <a:pt x="15" y="27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2" name="Freeform 113"/>
            <p:cNvSpPr>
              <a:spLocks/>
            </p:cNvSpPr>
            <p:nvPr/>
          </p:nvSpPr>
          <p:spPr bwMode="auto">
            <a:xfrm flipH="1">
              <a:off x="-416" y="2008"/>
              <a:ext cx="5" cy="5"/>
            </a:xfrm>
            <a:custGeom>
              <a:avLst/>
              <a:gdLst>
                <a:gd name="T0" fmla="*/ 0 w 28"/>
                <a:gd name="T1" fmla="*/ 0 h 26"/>
                <a:gd name="T2" fmla="*/ 0 w 28"/>
                <a:gd name="T3" fmla="*/ 0 h 26"/>
                <a:gd name="T4" fmla="*/ 0 w 28"/>
                <a:gd name="T5" fmla="*/ 0 h 26"/>
                <a:gd name="T6" fmla="*/ 0 w 28"/>
                <a:gd name="T7" fmla="*/ 0 h 26"/>
                <a:gd name="T8" fmla="*/ 0 w 28"/>
                <a:gd name="T9" fmla="*/ 0 h 26"/>
                <a:gd name="T10" fmla="*/ 0 w 28"/>
                <a:gd name="T11" fmla="*/ 0 h 26"/>
                <a:gd name="T12" fmla="*/ 0 w 28"/>
                <a:gd name="T13" fmla="*/ 0 h 26"/>
                <a:gd name="T14" fmla="*/ 0 w 28"/>
                <a:gd name="T15" fmla="*/ 0 h 26"/>
                <a:gd name="T16" fmla="*/ 0 w 28"/>
                <a:gd name="T17" fmla="*/ 0 h 26"/>
                <a:gd name="T18" fmla="*/ 0 w 28"/>
                <a:gd name="T19" fmla="*/ 0 h 26"/>
                <a:gd name="T20" fmla="*/ 0 w 28"/>
                <a:gd name="T21" fmla="*/ 0 h 26"/>
                <a:gd name="T22" fmla="*/ 0 w 28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6"/>
                <a:gd name="T38" fmla="*/ 28 w 28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6">
                  <a:moveTo>
                    <a:pt x="0" y="26"/>
                  </a:moveTo>
                  <a:lnTo>
                    <a:pt x="19" y="19"/>
                  </a:lnTo>
                  <a:lnTo>
                    <a:pt x="22" y="15"/>
                  </a:lnTo>
                  <a:lnTo>
                    <a:pt x="24" y="10"/>
                  </a:lnTo>
                  <a:lnTo>
                    <a:pt x="27" y="4"/>
                  </a:lnTo>
                  <a:lnTo>
                    <a:pt x="28" y="0"/>
                  </a:lnTo>
                  <a:lnTo>
                    <a:pt x="15" y="0"/>
                  </a:lnTo>
                  <a:lnTo>
                    <a:pt x="14" y="6"/>
                  </a:lnTo>
                  <a:lnTo>
                    <a:pt x="11" y="10"/>
                  </a:lnTo>
                  <a:lnTo>
                    <a:pt x="6" y="13"/>
                  </a:lnTo>
                  <a:lnTo>
                    <a:pt x="0" y="14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3" name="Freeform 114"/>
            <p:cNvSpPr>
              <a:spLocks/>
            </p:cNvSpPr>
            <p:nvPr/>
          </p:nvSpPr>
          <p:spPr bwMode="auto">
            <a:xfrm flipH="1">
              <a:off x="-411" y="2008"/>
              <a:ext cx="6" cy="5"/>
            </a:xfrm>
            <a:custGeom>
              <a:avLst/>
              <a:gdLst>
                <a:gd name="T0" fmla="*/ 0 w 27"/>
                <a:gd name="T1" fmla="*/ 0 h 26"/>
                <a:gd name="T2" fmla="*/ 0 w 27"/>
                <a:gd name="T3" fmla="*/ 0 h 26"/>
                <a:gd name="T4" fmla="*/ 0 w 27"/>
                <a:gd name="T5" fmla="*/ 0 h 26"/>
                <a:gd name="T6" fmla="*/ 0 w 27"/>
                <a:gd name="T7" fmla="*/ 0 h 26"/>
                <a:gd name="T8" fmla="*/ 0 w 27"/>
                <a:gd name="T9" fmla="*/ 0 h 26"/>
                <a:gd name="T10" fmla="*/ 0 w 27"/>
                <a:gd name="T11" fmla="*/ 0 h 26"/>
                <a:gd name="T12" fmla="*/ 0 w 27"/>
                <a:gd name="T13" fmla="*/ 0 h 26"/>
                <a:gd name="T14" fmla="*/ 0 w 27"/>
                <a:gd name="T15" fmla="*/ 0 h 26"/>
                <a:gd name="T16" fmla="*/ 0 w 27"/>
                <a:gd name="T17" fmla="*/ 0 h 26"/>
                <a:gd name="T18" fmla="*/ 0 w 27"/>
                <a:gd name="T19" fmla="*/ 0 h 26"/>
                <a:gd name="T20" fmla="*/ 0 w 27"/>
                <a:gd name="T21" fmla="*/ 0 h 26"/>
                <a:gd name="T22" fmla="*/ 0 w 27"/>
                <a:gd name="T23" fmla="*/ 0 h 2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26"/>
                <a:gd name="T38" fmla="*/ 27 w 27"/>
                <a:gd name="T39" fmla="*/ 26 h 2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26">
                  <a:moveTo>
                    <a:pt x="0" y="0"/>
                  </a:moveTo>
                  <a:lnTo>
                    <a:pt x="1" y="4"/>
                  </a:lnTo>
                  <a:lnTo>
                    <a:pt x="3" y="10"/>
                  </a:lnTo>
                  <a:lnTo>
                    <a:pt x="5" y="15"/>
                  </a:lnTo>
                  <a:lnTo>
                    <a:pt x="9" y="19"/>
                  </a:lnTo>
                  <a:lnTo>
                    <a:pt x="27" y="26"/>
                  </a:lnTo>
                  <a:lnTo>
                    <a:pt x="27" y="14"/>
                  </a:lnTo>
                  <a:lnTo>
                    <a:pt x="21" y="13"/>
                  </a:lnTo>
                  <a:lnTo>
                    <a:pt x="17" y="10"/>
                  </a:lnTo>
                  <a:lnTo>
                    <a:pt x="13" y="6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1" name="Rectangle 115"/>
          <p:cNvSpPr>
            <a:spLocks noChangeArrowheads="1"/>
          </p:cNvSpPr>
          <p:nvPr/>
        </p:nvSpPr>
        <p:spPr bwMode="auto">
          <a:xfrm rot="593">
            <a:off x="3759200" y="1412875"/>
            <a:ext cx="1676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400" baseline="0">
                <a:latin typeface="Arial" charset="0"/>
              </a:rPr>
              <a:t>Government</a:t>
            </a:r>
          </a:p>
          <a:p>
            <a:pPr algn="ctr" eaLnBrk="0" hangingPunct="0"/>
            <a:r>
              <a:rPr lang="en-US" sz="1400" baseline="0">
                <a:latin typeface="Arial" charset="0"/>
              </a:rPr>
              <a:t>CERTIFICATION</a:t>
            </a:r>
          </a:p>
        </p:txBody>
      </p:sp>
      <p:sp>
        <p:nvSpPr>
          <p:cNvPr id="1032" name="Oval 116"/>
          <p:cNvSpPr>
            <a:spLocks noChangeArrowheads="1"/>
          </p:cNvSpPr>
          <p:nvPr/>
        </p:nvSpPr>
        <p:spPr bwMode="auto">
          <a:xfrm>
            <a:off x="107950" y="2214563"/>
            <a:ext cx="304800" cy="304800"/>
          </a:xfrm>
          <a:prstGeom prst="ellipse">
            <a:avLst/>
          </a:prstGeom>
          <a:solidFill>
            <a:srgbClr val="00FF00"/>
          </a:solidFill>
          <a:ln w="3175">
            <a:noFill/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  <p:sp>
        <p:nvSpPr>
          <p:cNvPr id="1033" name="Oval 117"/>
          <p:cNvSpPr>
            <a:spLocks noChangeArrowheads="1"/>
          </p:cNvSpPr>
          <p:nvPr/>
        </p:nvSpPr>
        <p:spPr bwMode="auto">
          <a:xfrm>
            <a:off x="1490663" y="2214563"/>
            <a:ext cx="304800" cy="304800"/>
          </a:xfrm>
          <a:prstGeom prst="ellipse">
            <a:avLst/>
          </a:prstGeom>
          <a:solidFill>
            <a:srgbClr val="CC3300"/>
          </a:solidFill>
          <a:ln w="31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  <p:sp>
        <p:nvSpPr>
          <p:cNvPr id="1034" name="Oval 118"/>
          <p:cNvSpPr>
            <a:spLocks noChangeArrowheads="1"/>
          </p:cNvSpPr>
          <p:nvPr/>
        </p:nvSpPr>
        <p:spPr bwMode="auto">
          <a:xfrm>
            <a:off x="2886075" y="2185988"/>
            <a:ext cx="304800" cy="304800"/>
          </a:xfrm>
          <a:prstGeom prst="ellipse">
            <a:avLst/>
          </a:prstGeom>
          <a:solidFill>
            <a:srgbClr val="3366FF"/>
          </a:solidFill>
          <a:ln w="31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  <p:sp>
        <p:nvSpPr>
          <p:cNvPr id="1035" name="Oval 119"/>
          <p:cNvSpPr>
            <a:spLocks noChangeArrowheads="1"/>
          </p:cNvSpPr>
          <p:nvPr/>
        </p:nvSpPr>
        <p:spPr bwMode="auto">
          <a:xfrm>
            <a:off x="5886450" y="2162175"/>
            <a:ext cx="304800" cy="304800"/>
          </a:xfrm>
          <a:prstGeom prst="ellipse">
            <a:avLst/>
          </a:prstGeom>
          <a:solidFill>
            <a:srgbClr val="CC3300"/>
          </a:solidFill>
          <a:ln w="31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  <p:sp>
        <p:nvSpPr>
          <p:cNvPr id="1036" name="Rectangle 120"/>
          <p:cNvSpPr>
            <a:spLocks noChangeArrowheads="1"/>
          </p:cNvSpPr>
          <p:nvPr/>
        </p:nvSpPr>
        <p:spPr bwMode="auto">
          <a:xfrm rot="-1553">
            <a:off x="1389063" y="1633538"/>
            <a:ext cx="13112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aseline="0">
                <a:latin typeface="Arial" charset="0"/>
              </a:rPr>
              <a:t>Processing Plant/Store</a:t>
            </a:r>
            <a:endParaRPr lang="en-US" sz="1400" b="0" baseline="0">
              <a:latin typeface="Arial" charset="0"/>
            </a:endParaRPr>
          </a:p>
        </p:txBody>
      </p:sp>
      <p:sp>
        <p:nvSpPr>
          <p:cNvPr id="1037" name="Rectangle 121"/>
          <p:cNvSpPr>
            <a:spLocks noChangeArrowheads="1"/>
          </p:cNvSpPr>
          <p:nvPr/>
        </p:nvSpPr>
        <p:spPr bwMode="auto">
          <a:xfrm rot="1395">
            <a:off x="2809875" y="1862138"/>
            <a:ext cx="13128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aseline="0">
                <a:latin typeface="Arial" charset="0"/>
              </a:rPr>
              <a:t>Exporter </a:t>
            </a:r>
            <a:endParaRPr lang="en-US" sz="1400" b="0" baseline="0">
              <a:latin typeface="Arial" charset="0"/>
            </a:endParaRPr>
          </a:p>
        </p:txBody>
      </p:sp>
      <p:sp>
        <p:nvSpPr>
          <p:cNvPr id="1038" name="Rectangle 122"/>
          <p:cNvSpPr>
            <a:spLocks noChangeArrowheads="1"/>
          </p:cNvSpPr>
          <p:nvPr/>
        </p:nvSpPr>
        <p:spPr bwMode="auto">
          <a:xfrm rot="-1553">
            <a:off x="-36513" y="1844675"/>
            <a:ext cx="838201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aseline="0">
                <a:latin typeface="Arial" charset="0"/>
              </a:rPr>
              <a:t>Farm</a:t>
            </a:r>
            <a:endParaRPr lang="en-US" sz="1400" b="0" baseline="0">
              <a:latin typeface="Arial" charset="0"/>
            </a:endParaRPr>
          </a:p>
        </p:txBody>
      </p:sp>
      <p:sp>
        <p:nvSpPr>
          <p:cNvPr id="1039" name="Rectangle 123"/>
          <p:cNvSpPr>
            <a:spLocks noChangeArrowheads="1"/>
          </p:cNvSpPr>
          <p:nvPr/>
        </p:nvSpPr>
        <p:spPr bwMode="auto">
          <a:xfrm rot="593">
            <a:off x="5965825" y="1639888"/>
            <a:ext cx="15414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aseline="0">
                <a:latin typeface="Arial" charset="0"/>
              </a:rPr>
              <a:t>Overseas Authorities</a:t>
            </a:r>
            <a:endParaRPr lang="en-US" sz="1400" b="0" baseline="0">
              <a:latin typeface="Arial" charset="0"/>
            </a:endParaRPr>
          </a:p>
        </p:txBody>
      </p:sp>
      <p:sp>
        <p:nvSpPr>
          <p:cNvPr id="1040" name="Rectangle 124"/>
          <p:cNvSpPr>
            <a:spLocks noChangeArrowheads="1"/>
          </p:cNvSpPr>
          <p:nvPr/>
        </p:nvSpPr>
        <p:spPr bwMode="auto">
          <a:xfrm rot="1395">
            <a:off x="7799388" y="1835150"/>
            <a:ext cx="13128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sz="1400" baseline="0">
                <a:latin typeface="Arial" charset="0"/>
              </a:rPr>
              <a:t>Customer </a:t>
            </a:r>
            <a:endParaRPr lang="en-US" sz="1400" b="0" baseline="0">
              <a:latin typeface="Arial" charset="0"/>
            </a:endParaRPr>
          </a:p>
        </p:txBody>
      </p:sp>
      <p:sp>
        <p:nvSpPr>
          <p:cNvPr id="1041" name="Rectangle 125"/>
          <p:cNvSpPr>
            <a:spLocks noChangeArrowheads="1"/>
          </p:cNvSpPr>
          <p:nvPr/>
        </p:nvSpPr>
        <p:spPr bwMode="auto">
          <a:xfrm>
            <a:off x="8572500" y="2027238"/>
            <a:ext cx="569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600" baseline="0">
                <a:solidFill>
                  <a:srgbClr val="FFCC00"/>
                </a:solidFill>
                <a:latin typeface="Wingdings" pitchFamily="2" charset="2"/>
              </a:rPr>
              <a:t>J</a:t>
            </a:r>
          </a:p>
        </p:txBody>
      </p:sp>
      <p:grpSp>
        <p:nvGrpSpPr>
          <p:cNvPr id="1042" name="Group 126"/>
          <p:cNvGrpSpPr>
            <a:grpSpLocks/>
          </p:cNvGrpSpPr>
          <p:nvPr/>
        </p:nvGrpSpPr>
        <p:grpSpPr bwMode="auto">
          <a:xfrm>
            <a:off x="4356100" y="2078038"/>
            <a:ext cx="457200" cy="488950"/>
            <a:chOff x="3064" y="1428"/>
            <a:chExt cx="312" cy="308"/>
          </a:xfrm>
        </p:grpSpPr>
        <p:sp>
          <p:nvSpPr>
            <p:cNvPr id="1494" name="Oval 127"/>
            <p:cNvSpPr>
              <a:spLocks noChangeArrowheads="1"/>
            </p:cNvSpPr>
            <p:nvPr/>
          </p:nvSpPr>
          <p:spPr bwMode="auto">
            <a:xfrm>
              <a:off x="3064" y="1428"/>
              <a:ext cx="312" cy="288"/>
            </a:xfrm>
            <a:prstGeom prst="ellipse">
              <a:avLst/>
            </a:prstGeom>
            <a:solidFill>
              <a:srgbClr val="006600"/>
            </a:solidFill>
            <a:ln w="3175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NZ"/>
            </a:p>
          </p:txBody>
        </p:sp>
        <p:sp>
          <p:nvSpPr>
            <p:cNvPr id="1495" name="Text Box 128"/>
            <p:cNvSpPr txBox="1">
              <a:spLocks noChangeArrowheads="1"/>
            </p:cNvSpPr>
            <p:nvPr/>
          </p:nvSpPr>
          <p:spPr bwMode="auto">
            <a:xfrm>
              <a:off x="3124" y="1448"/>
              <a:ext cx="2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 baseline="0">
                  <a:solidFill>
                    <a:schemeClr val="bg1"/>
                  </a:solidFill>
                  <a:latin typeface="Wingdings" pitchFamily="2" charset="2"/>
                </a:rPr>
                <a:t>ü</a:t>
              </a:r>
              <a:endParaRPr lang="en-US" sz="2400" baseline="0">
                <a:solidFill>
                  <a:srgbClr val="33CC33"/>
                </a:solidFill>
                <a:latin typeface="Wingdings" pitchFamily="2" charset="2"/>
              </a:endParaRPr>
            </a:p>
          </p:txBody>
        </p:sp>
      </p:grpSp>
      <p:sp>
        <p:nvSpPr>
          <p:cNvPr id="1043" name="AutoShape 129"/>
          <p:cNvSpPr>
            <a:spLocks noChangeArrowheads="1"/>
          </p:cNvSpPr>
          <p:nvPr/>
        </p:nvSpPr>
        <p:spPr bwMode="auto">
          <a:xfrm>
            <a:off x="468313" y="1957388"/>
            <a:ext cx="960437" cy="762000"/>
          </a:xfrm>
          <a:prstGeom prst="rightArrow">
            <a:avLst>
              <a:gd name="adj1" fmla="val 53333"/>
              <a:gd name="adj2" fmla="val 45696"/>
            </a:avLst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1100" baseline="0"/>
              <a:t>TRANSPORT</a:t>
            </a:r>
            <a:endParaRPr lang="en-GB" sz="1100" baseline="0"/>
          </a:p>
        </p:txBody>
      </p:sp>
      <p:sp>
        <p:nvSpPr>
          <p:cNvPr id="1044" name="AutoShape 130"/>
          <p:cNvSpPr>
            <a:spLocks noChangeArrowheads="1"/>
          </p:cNvSpPr>
          <p:nvPr/>
        </p:nvSpPr>
        <p:spPr bwMode="auto">
          <a:xfrm rot="5400000">
            <a:off x="2462213" y="2220912"/>
            <a:ext cx="482600" cy="288925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12700">
            <a:noFill/>
            <a:miter lim="800000"/>
            <a:headEnd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  <p:grpSp>
        <p:nvGrpSpPr>
          <p:cNvPr id="1045" name="Group 131"/>
          <p:cNvGrpSpPr>
            <a:grpSpLocks/>
          </p:cNvGrpSpPr>
          <p:nvPr/>
        </p:nvGrpSpPr>
        <p:grpSpPr bwMode="auto">
          <a:xfrm flipH="1">
            <a:off x="1874838" y="2212975"/>
            <a:ext cx="762000" cy="295275"/>
            <a:chOff x="678" y="1510"/>
            <a:chExt cx="4393" cy="1311"/>
          </a:xfrm>
        </p:grpSpPr>
        <p:grpSp>
          <p:nvGrpSpPr>
            <p:cNvPr id="1411" name="Group 132"/>
            <p:cNvGrpSpPr>
              <a:grpSpLocks/>
            </p:cNvGrpSpPr>
            <p:nvPr/>
          </p:nvGrpSpPr>
          <p:grpSpPr bwMode="auto">
            <a:xfrm>
              <a:off x="1688" y="1510"/>
              <a:ext cx="3383" cy="929"/>
              <a:chOff x="1688" y="1510"/>
              <a:chExt cx="3383" cy="929"/>
            </a:xfrm>
          </p:grpSpPr>
          <p:sp>
            <p:nvSpPr>
              <p:cNvPr id="1492" name="Rectangle 133"/>
              <p:cNvSpPr>
                <a:spLocks noChangeArrowheads="1"/>
              </p:cNvSpPr>
              <p:nvPr/>
            </p:nvSpPr>
            <p:spPr bwMode="auto">
              <a:xfrm>
                <a:off x="1688" y="1510"/>
                <a:ext cx="3383" cy="929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493" name="Rectangle 134"/>
              <p:cNvSpPr>
                <a:spLocks noChangeArrowheads="1"/>
              </p:cNvSpPr>
              <p:nvPr/>
            </p:nvSpPr>
            <p:spPr bwMode="auto">
              <a:xfrm>
                <a:off x="1688" y="1543"/>
                <a:ext cx="3383" cy="863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</p:grpSp>
        <p:grpSp>
          <p:nvGrpSpPr>
            <p:cNvPr id="1412" name="Group 135"/>
            <p:cNvGrpSpPr>
              <a:grpSpLocks/>
            </p:cNvGrpSpPr>
            <p:nvPr/>
          </p:nvGrpSpPr>
          <p:grpSpPr bwMode="auto">
            <a:xfrm>
              <a:off x="2627" y="2443"/>
              <a:ext cx="2261" cy="377"/>
              <a:chOff x="2627" y="2443"/>
              <a:chExt cx="2261" cy="377"/>
            </a:xfrm>
          </p:grpSpPr>
          <p:grpSp>
            <p:nvGrpSpPr>
              <p:cNvPr id="1467" name="Group 136"/>
              <p:cNvGrpSpPr>
                <a:grpSpLocks/>
              </p:cNvGrpSpPr>
              <p:nvPr/>
            </p:nvGrpSpPr>
            <p:grpSpPr bwMode="auto">
              <a:xfrm>
                <a:off x="2627" y="2443"/>
                <a:ext cx="2261" cy="333"/>
                <a:chOff x="2627" y="2443"/>
                <a:chExt cx="2261" cy="333"/>
              </a:xfrm>
            </p:grpSpPr>
            <p:grpSp>
              <p:nvGrpSpPr>
                <p:cNvPr id="1476" name="Group 137"/>
                <p:cNvGrpSpPr>
                  <a:grpSpLocks/>
                </p:cNvGrpSpPr>
                <p:nvPr/>
              </p:nvGrpSpPr>
              <p:grpSpPr bwMode="auto">
                <a:xfrm>
                  <a:off x="2627" y="2443"/>
                  <a:ext cx="274" cy="253"/>
                  <a:chOff x="2627" y="2443"/>
                  <a:chExt cx="274" cy="253"/>
                </a:xfrm>
              </p:grpSpPr>
              <p:sp>
                <p:nvSpPr>
                  <p:cNvPr id="1489" name="Freeform 138"/>
                  <p:cNvSpPr>
                    <a:spLocks/>
                  </p:cNvSpPr>
                  <p:nvPr/>
                </p:nvSpPr>
                <p:spPr bwMode="auto">
                  <a:xfrm>
                    <a:off x="2627" y="2443"/>
                    <a:ext cx="274" cy="36"/>
                  </a:xfrm>
                  <a:custGeom>
                    <a:avLst/>
                    <a:gdLst>
                      <a:gd name="T0" fmla="*/ 0 w 274"/>
                      <a:gd name="T1" fmla="*/ 2 h 36"/>
                      <a:gd name="T2" fmla="*/ 274 w 274"/>
                      <a:gd name="T3" fmla="*/ 0 h 36"/>
                      <a:gd name="T4" fmla="*/ 238 w 274"/>
                      <a:gd name="T5" fmla="*/ 35 h 36"/>
                      <a:gd name="T6" fmla="*/ 33 w 274"/>
                      <a:gd name="T7" fmla="*/ 36 h 36"/>
                      <a:gd name="T8" fmla="*/ 0 w 274"/>
                      <a:gd name="T9" fmla="*/ 2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74"/>
                      <a:gd name="T16" fmla="*/ 0 h 36"/>
                      <a:gd name="T17" fmla="*/ 274 w 274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74" h="36">
                        <a:moveTo>
                          <a:pt x="0" y="2"/>
                        </a:moveTo>
                        <a:lnTo>
                          <a:pt x="274" y="0"/>
                        </a:lnTo>
                        <a:lnTo>
                          <a:pt x="238" y="35"/>
                        </a:lnTo>
                        <a:lnTo>
                          <a:pt x="33" y="36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90" name="Freeform 139"/>
                  <p:cNvSpPr>
                    <a:spLocks/>
                  </p:cNvSpPr>
                  <p:nvPr/>
                </p:nvSpPr>
                <p:spPr bwMode="auto">
                  <a:xfrm>
                    <a:off x="2696" y="2479"/>
                    <a:ext cx="136" cy="17"/>
                  </a:xfrm>
                  <a:custGeom>
                    <a:avLst/>
                    <a:gdLst>
                      <a:gd name="T0" fmla="*/ 0 w 136"/>
                      <a:gd name="T1" fmla="*/ 1 h 17"/>
                      <a:gd name="T2" fmla="*/ 136 w 136"/>
                      <a:gd name="T3" fmla="*/ 0 h 17"/>
                      <a:gd name="T4" fmla="*/ 119 w 136"/>
                      <a:gd name="T5" fmla="*/ 16 h 17"/>
                      <a:gd name="T6" fmla="*/ 16 w 136"/>
                      <a:gd name="T7" fmla="*/ 17 h 17"/>
                      <a:gd name="T8" fmla="*/ 0 w 136"/>
                      <a:gd name="T9" fmla="*/ 1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6"/>
                      <a:gd name="T16" fmla="*/ 0 h 17"/>
                      <a:gd name="T17" fmla="*/ 136 w 136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6" h="17">
                        <a:moveTo>
                          <a:pt x="0" y="1"/>
                        </a:moveTo>
                        <a:lnTo>
                          <a:pt x="136" y="0"/>
                        </a:lnTo>
                        <a:lnTo>
                          <a:pt x="119" y="16"/>
                        </a:lnTo>
                        <a:lnTo>
                          <a:pt x="16" y="17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91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2750" y="2499"/>
                    <a:ext cx="25" cy="197"/>
                  </a:xfrm>
                  <a:prstGeom prst="rect">
                    <a:avLst/>
                  </a:pr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en-NZ"/>
                  </a:p>
                </p:txBody>
              </p:sp>
            </p:grpSp>
            <p:grpSp>
              <p:nvGrpSpPr>
                <p:cNvPr id="1477" name="Group 141"/>
                <p:cNvGrpSpPr>
                  <a:grpSpLocks/>
                </p:cNvGrpSpPr>
                <p:nvPr/>
              </p:nvGrpSpPr>
              <p:grpSpPr bwMode="auto">
                <a:xfrm>
                  <a:off x="3996" y="2443"/>
                  <a:ext cx="430" cy="333"/>
                  <a:chOff x="3996" y="2443"/>
                  <a:chExt cx="430" cy="333"/>
                </a:xfrm>
              </p:grpSpPr>
              <p:sp>
                <p:nvSpPr>
                  <p:cNvPr id="1484" name="Freeform 142"/>
                  <p:cNvSpPr>
                    <a:spLocks/>
                  </p:cNvSpPr>
                  <p:nvPr/>
                </p:nvSpPr>
                <p:spPr bwMode="auto">
                  <a:xfrm>
                    <a:off x="3996" y="2446"/>
                    <a:ext cx="429" cy="67"/>
                  </a:xfrm>
                  <a:custGeom>
                    <a:avLst/>
                    <a:gdLst>
                      <a:gd name="T0" fmla="*/ 0 w 429"/>
                      <a:gd name="T1" fmla="*/ 0 h 67"/>
                      <a:gd name="T2" fmla="*/ 429 w 429"/>
                      <a:gd name="T3" fmla="*/ 0 h 67"/>
                      <a:gd name="T4" fmla="*/ 429 w 429"/>
                      <a:gd name="T5" fmla="*/ 67 h 67"/>
                      <a:gd name="T6" fmla="*/ 34 w 429"/>
                      <a:gd name="T7" fmla="*/ 67 h 67"/>
                      <a:gd name="T8" fmla="*/ 0 w 429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9"/>
                      <a:gd name="T16" fmla="*/ 0 h 67"/>
                      <a:gd name="T17" fmla="*/ 429 w 429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9" h="67">
                        <a:moveTo>
                          <a:pt x="0" y="0"/>
                        </a:moveTo>
                        <a:lnTo>
                          <a:pt x="429" y="0"/>
                        </a:lnTo>
                        <a:lnTo>
                          <a:pt x="429" y="67"/>
                        </a:lnTo>
                        <a:lnTo>
                          <a:pt x="34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485" name="Group 143"/>
                  <p:cNvGrpSpPr>
                    <a:grpSpLocks/>
                  </p:cNvGrpSpPr>
                  <p:nvPr/>
                </p:nvGrpSpPr>
                <p:grpSpPr bwMode="auto">
                  <a:xfrm>
                    <a:off x="4030" y="2443"/>
                    <a:ext cx="362" cy="77"/>
                    <a:chOff x="4030" y="2443"/>
                    <a:chExt cx="362" cy="77"/>
                  </a:xfrm>
                </p:grpSpPr>
                <p:sp>
                  <p:nvSpPr>
                    <p:cNvPr id="1487" name="Freeform 144"/>
                    <p:cNvSpPr>
                      <a:spLocks/>
                    </p:cNvSpPr>
                    <p:nvPr/>
                  </p:nvSpPr>
                  <p:spPr bwMode="auto">
                    <a:xfrm>
                      <a:off x="4030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2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2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88" name="Line 1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1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486" name="Line 146"/>
                  <p:cNvSpPr>
                    <a:spLocks noChangeShapeType="1"/>
                  </p:cNvSpPr>
                  <p:nvPr/>
                </p:nvSpPr>
                <p:spPr bwMode="auto">
                  <a:xfrm>
                    <a:off x="4425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78" name="Group 147"/>
                <p:cNvGrpSpPr>
                  <a:grpSpLocks/>
                </p:cNvGrpSpPr>
                <p:nvPr/>
              </p:nvGrpSpPr>
              <p:grpSpPr bwMode="auto">
                <a:xfrm>
                  <a:off x="4460" y="2443"/>
                  <a:ext cx="428" cy="333"/>
                  <a:chOff x="4460" y="2443"/>
                  <a:chExt cx="428" cy="333"/>
                </a:xfrm>
              </p:grpSpPr>
              <p:sp>
                <p:nvSpPr>
                  <p:cNvPr id="1479" name="Freeform 148"/>
                  <p:cNvSpPr>
                    <a:spLocks/>
                  </p:cNvSpPr>
                  <p:nvPr/>
                </p:nvSpPr>
                <p:spPr bwMode="auto">
                  <a:xfrm>
                    <a:off x="4460" y="2446"/>
                    <a:ext cx="427" cy="67"/>
                  </a:xfrm>
                  <a:custGeom>
                    <a:avLst/>
                    <a:gdLst>
                      <a:gd name="T0" fmla="*/ 0 w 427"/>
                      <a:gd name="T1" fmla="*/ 0 h 67"/>
                      <a:gd name="T2" fmla="*/ 427 w 427"/>
                      <a:gd name="T3" fmla="*/ 0 h 67"/>
                      <a:gd name="T4" fmla="*/ 427 w 427"/>
                      <a:gd name="T5" fmla="*/ 67 h 67"/>
                      <a:gd name="T6" fmla="*/ 33 w 427"/>
                      <a:gd name="T7" fmla="*/ 67 h 67"/>
                      <a:gd name="T8" fmla="*/ 0 w 427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7"/>
                      <a:gd name="T16" fmla="*/ 0 h 67"/>
                      <a:gd name="T17" fmla="*/ 427 w 427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7" h="67">
                        <a:moveTo>
                          <a:pt x="0" y="0"/>
                        </a:moveTo>
                        <a:lnTo>
                          <a:pt x="427" y="0"/>
                        </a:lnTo>
                        <a:lnTo>
                          <a:pt x="427" y="67"/>
                        </a:lnTo>
                        <a:lnTo>
                          <a:pt x="33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480" name="Group 149"/>
                  <p:cNvGrpSpPr>
                    <a:grpSpLocks/>
                  </p:cNvGrpSpPr>
                  <p:nvPr/>
                </p:nvGrpSpPr>
                <p:grpSpPr bwMode="auto">
                  <a:xfrm>
                    <a:off x="4493" y="2443"/>
                    <a:ext cx="360" cy="77"/>
                    <a:chOff x="4493" y="2443"/>
                    <a:chExt cx="360" cy="77"/>
                  </a:xfrm>
                </p:grpSpPr>
                <p:sp>
                  <p:nvSpPr>
                    <p:cNvPr id="1482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4493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3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3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83" name="Line 1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52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481" name="Line 152"/>
                  <p:cNvSpPr>
                    <a:spLocks noChangeShapeType="1"/>
                  </p:cNvSpPr>
                  <p:nvPr/>
                </p:nvSpPr>
                <p:spPr bwMode="auto">
                  <a:xfrm>
                    <a:off x="4887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468" name="Group 153"/>
              <p:cNvGrpSpPr>
                <a:grpSpLocks/>
              </p:cNvGrpSpPr>
              <p:nvPr/>
            </p:nvGrpSpPr>
            <p:grpSpPr bwMode="auto">
              <a:xfrm>
                <a:off x="4048" y="2478"/>
                <a:ext cx="345" cy="342"/>
                <a:chOff x="4048" y="2478"/>
                <a:chExt cx="345" cy="342"/>
              </a:xfrm>
            </p:grpSpPr>
            <p:sp>
              <p:nvSpPr>
                <p:cNvPr id="1473" name="Oval 154"/>
                <p:cNvSpPr>
                  <a:spLocks noChangeArrowheads="1"/>
                </p:cNvSpPr>
                <p:nvPr/>
              </p:nvSpPr>
              <p:spPr bwMode="auto">
                <a:xfrm>
                  <a:off x="4048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74" name="Oval 155"/>
                <p:cNvSpPr>
                  <a:spLocks noChangeArrowheads="1"/>
                </p:cNvSpPr>
                <p:nvPr/>
              </p:nvSpPr>
              <p:spPr bwMode="auto">
                <a:xfrm>
                  <a:off x="4098" y="2528"/>
                  <a:ext cx="243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75" name="Oval 156"/>
                <p:cNvSpPr>
                  <a:spLocks noChangeArrowheads="1"/>
                </p:cNvSpPr>
                <p:nvPr/>
              </p:nvSpPr>
              <p:spPr bwMode="auto">
                <a:xfrm>
                  <a:off x="4168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469" name="Group 157"/>
              <p:cNvGrpSpPr>
                <a:grpSpLocks/>
              </p:cNvGrpSpPr>
              <p:nvPr/>
            </p:nvGrpSpPr>
            <p:grpSpPr bwMode="auto">
              <a:xfrm>
                <a:off x="4511" y="2478"/>
                <a:ext cx="343" cy="342"/>
                <a:chOff x="4511" y="2478"/>
                <a:chExt cx="343" cy="342"/>
              </a:xfrm>
            </p:grpSpPr>
            <p:sp>
              <p:nvSpPr>
                <p:cNvPr id="1470" name="Oval 158"/>
                <p:cNvSpPr>
                  <a:spLocks noChangeArrowheads="1"/>
                </p:cNvSpPr>
                <p:nvPr/>
              </p:nvSpPr>
              <p:spPr bwMode="auto">
                <a:xfrm>
                  <a:off x="4511" y="2478"/>
                  <a:ext cx="343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71" name="Oval 159"/>
                <p:cNvSpPr>
                  <a:spLocks noChangeArrowheads="1"/>
                </p:cNvSpPr>
                <p:nvPr/>
              </p:nvSpPr>
              <p:spPr bwMode="auto">
                <a:xfrm>
                  <a:off x="4562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72" name="Oval 160"/>
                <p:cNvSpPr>
                  <a:spLocks noChangeArrowheads="1"/>
                </p:cNvSpPr>
                <p:nvPr/>
              </p:nvSpPr>
              <p:spPr bwMode="auto">
                <a:xfrm>
                  <a:off x="4630" y="2596"/>
                  <a:ext cx="105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  <p:grpSp>
          <p:nvGrpSpPr>
            <p:cNvPr id="1413" name="Group 161"/>
            <p:cNvGrpSpPr>
              <a:grpSpLocks/>
            </p:cNvGrpSpPr>
            <p:nvPr/>
          </p:nvGrpSpPr>
          <p:grpSpPr bwMode="auto">
            <a:xfrm>
              <a:off x="678" y="1846"/>
              <a:ext cx="693" cy="767"/>
              <a:chOff x="678" y="1846"/>
              <a:chExt cx="693" cy="767"/>
            </a:xfrm>
          </p:grpSpPr>
          <p:sp>
            <p:nvSpPr>
              <p:cNvPr id="1445" name="Rectangle 162"/>
              <p:cNvSpPr>
                <a:spLocks noChangeArrowheads="1"/>
              </p:cNvSpPr>
              <p:nvPr/>
            </p:nvSpPr>
            <p:spPr bwMode="auto">
              <a:xfrm>
                <a:off x="1344" y="2209"/>
                <a:ext cx="27" cy="93"/>
              </a:xfrm>
              <a:prstGeom prst="rect">
                <a:avLst/>
              </a:prstGeom>
              <a:solidFill>
                <a:srgbClr val="60606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446" name="Freeform 163"/>
              <p:cNvSpPr>
                <a:spLocks/>
              </p:cNvSpPr>
              <p:nvPr/>
            </p:nvSpPr>
            <p:spPr bwMode="auto">
              <a:xfrm>
                <a:off x="690" y="1846"/>
                <a:ext cx="650" cy="597"/>
              </a:xfrm>
              <a:custGeom>
                <a:avLst/>
                <a:gdLst>
                  <a:gd name="T0" fmla="*/ 137 w 650"/>
                  <a:gd name="T1" fmla="*/ 18 h 597"/>
                  <a:gd name="T2" fmla="*/ 172 w 650"/>
                  <a:gd name="T3" fmla="*/ 0 h 597"/>
                  <a:gd name="T4" fmla="*/ 599 w 650"/>
                  <a:gd name="T5" fmla="*/ 0 h 597"/>
                  <a:gd name="T6" fmla="*/ 634 w 650"/>
                  <a:gd name="T7" fmla="*/ 16 h 597"/>
                  <a:gd name="T8" fmla="*/ 634 w 650"/>
                  <a:gd name="T9" fmla="*/ 224 h 597"/>
                  <a:gd name="T10" fmla="*/ 650 w 650"/>
                  <a:gd name="T11" fmla="*/ 273 h 597"/>
                  <a:gd name="T12" fmla="*/ 650 w 650"/>
                  <a:gd name="T13" fmla="*/ 597 h 597"/>
                  <a:gd name="T14" fmla="*/ 0 w 650"/>
                  <a:gd name="T15" fmla="*/ 597 h 597"/>
                  <a:gd name="T16" fmla="*/ 0 w 650"/>
                  <a:gd name="T17" fmla="*/ 308 h 597"/>
                  <a:gd name="T18" fmla="*/ 51 w 650"/>
                  <a:gd name="T19" fmla="*/ 273 h 597"/>
                  <a:gd name="T20" fmla="*/ 121 w 650"/>
                  <a:gd name="T21" fmla="*/ 69 h 597"/>
                  <a:gd name="T22" fmla="*/ 137 w 650"/>
                  <a:gd name="T23" fmla="*/ 69 h 597"/>
                  <a:gd name="T24" fmla="*/ 68 w 650"/>
                  <a:gd name="T25" fmla="*/ 273 h 597"/>
                  <a:gd name="T26" fmla="*/ 189 w 650"/>
                  <a:gd name="T27" fmla="*/ 273 h 597"/>
                  <a:gd name="T28" fmla="*/ 137 w 650"/>
                  <a:gd name="T29" fmla="*/ 69 h 597"/>
                  <a:gd name="T30" fmla="*/ 154 w 650"/>
                  <a:gd name="T31" fmla="*/ 69 h 597"/>
                  <a:gd name="T32" fmla="*/ 205 w 650"/>
                  <a:gd name="T33" fmla="*/ 273 h 597"/>
                  <a:gd name="T34" fmla="*/ 427 w 650"/>
                  <a:gd name="T35" fmla="*/ 273 h 597"/>
                  <a:gd name="T36" fmla="*/ 359 w 650"/>
                  <a:gd name="T37" fmla="*/ 69 h 597"/>
                  <a:gd name="T38" fmla="*/ 394 w 650"/>
                  <a:gd name="T39" fmla="*/ 69 h 597"/>
                  <a:gd name="T40" fmla="*/ 462 w 650"/>
                  <a:gd name="T41" fmla="*/ 273 h 597"/>
                  <a:gd name="T42" fmla="*/ 634 w 650"/>
                  <a:gd name="T43" fmla="*/ 273 h 597"/>
                  <a:gd name="T44" fmla="*/ 565 w 650"/>
                  <a:gd name="T45" fmla="*/ 69 h 597"/>
                  <a:gd name="T46" fmla="*/ 394 w 650"/>
                  <a:gd name="T47" fmla="*/ 69 h 597"/>
                  <a:gd name="T48" fmla="*/ 359 w 650"/>
                  <a:gd name="T49" fmla="*/ 69 h 597"/>
                  <a:gd name="T50" fmla="*/ 154 w 650"/>
                  <a:gd name="T51" fmla="*/ 69 h 597"/>
                  <a:gd name="T52" fmla="*/ 137 w 650"/>
                  <a:gd name="T53" fmla="*/ 69 h 597"/>
                  <a:gd name="T54" fmla="*/ 121 w 650"/>
                  <a:gd name="T55" fmla="*/ 69 h 597"/>
                  <a:gd name="T56" fmla="*/ 137 w 650"/>
                  <a:gd name="T57" fmla="*/ 34 h 597"/>
                  <a:gd name="T58" fmla="*/ 137 w 650"/>
                  <a:gd name="T59" fmla="*/ 18 h 59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50"/>
                  <a:gd name="T91" fmla="*/ 0 h 597"/>
                  <a:gd name="T92" fmla="*/ 650 w 650"/>
                  <a:gd name="T93" fmla="*/ 597 h 59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50" h="597">
                    <a:moveTo>
                      <a:pt x="137" y="18"/>
                    </a:moveTo>
                    <a:lnTo>
                      <a:pt x="172" y="0"/>
                    </a:lnTo>
                    <a:lnTo>
                      <a:pt x="599" y="0"/>
                    </a:lnTo>
                    <a:lnTo>
                      <a:pt x="634" y="16"/>
                    </a:lnTo>
                    <a:lnTo>
                      <a:pt x="634" y="224"/>
                    </a:lnTo>
                    <a:lnTo>
                      <a:pt x="650" y="273"/>
                    </a:lnTo>
                    <a:lnTo>
                      <a:pt x="650" y="597"/>
                    </a:lnTo>
                    <a:lnTo>
                      <a:pt x="0" y="597"/>
                    </a:lnTo>
                    <a:lnTo>
                      <a:pt x="0" y="308"/>
                    </a:lnTo>
                    <a:lnTo>
                      <a:pt x="51" y="273"/>
                    </a:lnTo>
                    <a:lnTo>
                      <a:pt x="121" y="69"/>
                    </a:lnTo>
                    <a:lnTo>
                      <a:pt x="137" y="69"/>
                    </a:lnTo>
                    <a:lnTo>
                      <a:pt x="68" y="273"/>
                    </a:lnTo>
                    <a:lnTo>
                      <a:pt x="189" y="273"/>
                    </a:lnTo>
                    <a:lnTo>
                      <a:pt x="137" y="69"/>
                    </a:lnTo>
                    <a:lnTo>
                      <a:pt x="154" y="69"/>
                    </a:lnTo>
                    <a:lnTo>
                      <a:pt x="205" y="273"/>
                    </a:lnTo>
                    <a:lnTo>
                      <a:pt x="427" y="273"/>
                    </a:lnTo>
                    <a:lnTo>
                      <a:pt x="359" y="69"/>
                    </a:lnTo>
                    <a:lnTo>
                      <a:pt x="394" y="69"/>
                    </a:lnTo>
                    <a:lnTo>
                      <a:pt x="462" y="273"/>
                    </a:lnTo>
                    <a:lnTo>
                      <a:pt x="634" y="273"/>
                    </a:lnTo>
                    <a:lnTo>
                      <a:pt x="565" y="69"/>
                    </a:lnTo>
                    <a:lnTo>
                      <a:pt x="394" y="69"/>
                    </a:lnTo>
                    <a:lnTo>
                      <a:pt x="359" y="69"/>
                    </a:lnTo>
                    <a:lnTo>
                      <a:pt x="154" y="69"/>
                    </a:lnTo>
                    <a:lnTo>
                      <a:pt x="137" y="69"/>
                    </a:lnTo>
                    <a:lnTo>
                      <a:pt x="121" y="69"/>
                    </a:lnTo>
                    <a:lnTo>
                      <a:pt x="137" y="34"/>
                    </a:lnTo>
                    <a:lnTo>
                      <a:pt x="137" y="18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7" name="Line 164"/>
              <p:cNvSpPr>
                <a:spLocks noChangeShapeType="1"/>
              </p:cNvSpPr>
              <p:nvPr/>
            </p:nvSpPr>
            <p:spPr bwMode="auto">
              <a:xfrm>
                <a:off x="879" y="211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8" name="Freeform 165"/>
              <p:cNvSpPr>
                <a:spLocks/>
              </p:cNvSpPr>
              <p:nvPr/>
            </p:nvSpPr>
            <p:spPr bwMode="auto">
              <a:xfrm>
                <a:off x="1054" y="1880"/>
                <a:ext cx="81" cy="479"/>
              </a:xfrm>
              <a:custGeom>
                <a:avLst/>
                <a:gdLst>
                  <a:gd name="T0" fmla="*/ 0 w 81"/>
                  <a:gd name="T1" fmla="*/ 0 h 479"/>
                  <a:gd name="T2" fmla="*/ 81 w 81"/>
                  <a:gd name="T3" fmla="*/ 239 h 479"/>
                  <a:gd name="T4" fmla="*/ 81 w 81"/>
                  <a:gd name="T5" fmla="*/ 479 h 479"/>
                  <a:gd name="T6" fmla="*/ 0 60000 65536"/>
                  <a:gd name="T7" fmla="*/ 0 60000 65536"/>
                  <a:gd name="T8" fmla="*/ 0 60000 65536"/>
                  <a:gd name="T9" fmla="*/ 0 w 81"/>
                  <a:gd name="T10" fmla="*/ 0 h 479"/>
                  <a:gd name="T11" fmla="*/ 81 w 81"/>
                  <a:gd name="T12" fmla="*/ 479 h 4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1" h="479">
                    <a:moveTo>
                      <a:pt x="0" y="0"/>
                    </a:moveTo>
                    <a:lnTo>
                      <a:pt x="81" y="239"/>
                    </a:lnTo>
                    <a:lnTo>
                      <a:pt x="81" y="479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449" name="Group 166"/>
              <p:cNvGrpSpPr>
                <a:grpSpLocks/>
              </p:cNvGrpSpPr>
              <p:nvPr/>
            </p:nvGrpSpPr>
            <p:grpSpPr bwMode="auto">
              <a:xfrm>
                <a:off x="678" y="2447"/>
                <a:ext cx="658" cy="166"/>
                <a:chOff x="678" y="2447"/>
                <a:chExt cx="658" cy="166"/>
              </a:xfrm>
            </p:grpSpPr>
            <p:sp>
              <p:nvSpPr>
                <p:cNvPr id="1463" name="Rectangle 167"/>
                <p:cNvSpPr>
                  <a:spLocks noChangeArrowheads="1"/>
                </p:cNvSpPr>
                <p:nvPr/>
              </p:nvSpPr>
              <p:spPr bwMode="auto">
                <a:xfrm>
                  <a:off x="678" y="2447"/>
                  <a:ext cx="658" cy="166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464" name="Group 168"/>
                <p:cNvGrpSpPr>
                  <a:grpSpLocks/>
                </p:cNvGrpSpPr>
                <p:nvPr/>
              </p:nvGrpSpPr>
              <p:grpSpPr bwMode="auto">
                <a:xfrm>
                  <a:off x="707" y="2461"/>
                  <a:ext cx="196" cy="18"/>
                  <a:chOff x="707" y="2461"/>
                  <a:chExt cx="196" cy="18"/>
                </a:xfrm>
              </p:grpSpPr>
              <p:sp>
                <p:nvSpPr>
                  <p:cNvPr id="1465" name="Line 169"/>
                  <p:cNvSpPr>
                    <a:spLocks noChangeShapeType="1"/>
                  </p:cNvSpPr>
                  <p:nvPr/>
                </p:nvSpPr>
                <p:spPr bwMode="auto">
                  <a:xfrm>
                    <a:off x="707" y="2461"/>
                    <a:ext cx="196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66" name="Line 170"/>
                  <p:cNvSpPr>
                    <a:spLocks noChangeShapeType="1"/>
                  </p:cNvSpPr>
                  <p:nvPr/>
                </p:nvSpPr>
                <p:spPr bwMode="auto">
                  <a:xfrm>
                    <a:off x="725" y="2478"/>
                    <a:ext cx="178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450" name="Group 171"/>
              <p:cNvGrpSpPr>
                <a:grpSpLocks/>
              </p:cNvGrpSpPr>
              <p:nvPr/>
            </p:nvGrpSpPr>
            <p:grpSpPr bwMode="auto">
              <a:xfrm>
                <a:off x="690" y="2359"/>
                <a:ext cx="642" cy="18"/>
                <a:chOff x="690" y="2359"/>
                <a:chExt cx="642" cy="18"/>
              </a:xfrm>
            </p:grpSpPr>
            <p:sp>
              <p:nvSpPr>
                <p:cNvPr id="1461" name="Line 172"/>
                <p:cNvSpPr>
                  <a:spLocks noChangeShapeType="1"/>
                </p:cNvSpPr>
                <p:nvPr/>
              </p:nvSpPr>
              <p:spPr bwMode="auto">
                <a:xfrm>
                  <a:off x="690" y="2376"/>
                  <a:ext cx="197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62" name="Line 173"/>
                <p:cNvSpPr>
                  <a:spLocks noChangeShapeType="1"/>
                </p:cNvSpPr>
                <p:nvPr/>
              </p:nvSpPr>
              <p:spPr bwMode="auto">
                <a:xfrm>
                  <a:off x="690" y="2359"/>
                  <a:ext cx="642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451" name="Line 174"/>
              <p:cNvSpPr>
                <a:spLocks noChangeShapeType="1"/>
              </p:cNvSpPr>
              <p:nvPr/>
            </p:nvSpPr>
            <p:spPr bwMode="auto">
              <a:xfrm>
                <a:off x="1324" y="2119"/>
                <a:ext cx="1" cy="3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452" name="Group 175"/>
              <p:cNvGrpSpPr>
                <a:grpSpLocks/>
              </p:cNvGrpSpPr>
              <p:nvPr/>
            </p:nvGrpSpPr>
            <p:grpSpPr bwMode="auto">
              <a:xfrm>
                <a:off x="895" y="1983"/>
                <a:ext cx="79" cy="236"/>
                <a:chOff x="895" y="1983"/>
                <a:chExt cx="79" cy="236"/>
              </a:xfrm>
            </p:grpSpPr>
            <p:sp>
              <p:nvSpPr>
                <p:cNvPr id="1455" name="AutoShape 176"/>
                <p:cNvSpPr>
                  <a:spLocks noChangeArrowheads="1"/>
                </p:cNvSpPr>
                <p:nvPr/>
              </p:nvSpPr>
              <p:spPr bwMode="auto">
                <a:xfrm>
                  <a:off x="895" y="1983"/>
                  <a:ext cx="55" cy="173"/>
                </a:xfrm>
                <a:prstGeom prst="roundRect">
                  <a:avLst>
                    <a:gd name="adj" fmla="val 48412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56" name="AutoShape 177"/>
                <p:cNvSpPr>
                  <a:spLocks noChangeArrowheads="1"/>
                </p:cNvSpPr>
                <p:nvPr/>
              </p:nvSpPr>
              <p:spPr bwMode="auto">
                <a:xfrm>
                  <a:off x="901" y="2193"/>
                  <a:ext cx="26" cy="2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57" name="AutoShape 178"/>
                <p:cNvSpPr>
                  <a:spLocks noChangeArrowheads="1"/>
                </p:cNvSpPr>
                <p:nvPr/>
              </p:nvSpPr>
              <p:spPr bwMode="auto">
                <a:xfrm>
                  <a:off x="955" y="2180"/>
                  <a:ext cx="19" cy="1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458" name="Group 179"/>
                <p:cNvGrpSpPr>
                  <a:grpSpLocks/>
                </p:cNvGrpSpPr>
                <p:nvPr/>
              </p:nvGrpSpPr>
              <p:grpSpPr bwMode="auto">
                <a:xfrm>
                  <a:off x="913" y="2084"/>
                  <a:ext cx="60" cy="121"/>
                  <a:chOff x="913" y="2084"/>
                  <a:chExt cx="60" cy="121"/>
                </a:xfrm>
              </p:grpSpPr>
              <p:sp>
                <p:nvSpPr>
                  <p:cNvPr id="1459" name="Freeform 180"/>
                  <p:cNvSpPr>
                    <a:spLocks/>
                  </p:cNvSpPr>
                  <p:nvPr/>
                </p:nvSpPr>
                <p:spPr bwMode="auto">
                  <a:xfrm>
                    <a:off x="913" y="2084"/>
                    <a:ext cx="1" cy="121"/>
                  </a:xfrm>
                  <a:custGeom>
                    <a:avLst/>
                    <a:gdLst>
                      <a:gd name="T0" fmla="*/ 0 w 1"/>
                      <a:gd name="T1" fmla="*/ 0 h 121"/>
                      <a:gd name="T2" fmla="*/ 0 w 1"/>
                      <a:gd name="T3" fmla="*/ 121 h 121"/>
                      <a:gd name="T4" fmla="*/ 0 w 1"/>
                      <a:gd name="T5" fmla="*/ 104 h 12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21"/>
                      <a:gd name="T11" fmla="*/ 1 w 1"/>
                      <a:gd name="T12" fmla="*/ 121 h 12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21">
                        <a:moveTo>
                          <a:pt x="0" y="0"/>
                        </a:moveTo>
                        <a:lnTo>
                          <a:pt x="0" y="121"/>
                        </a:lnTo>
                        <a:lnTo>
                          <a:pt x="0" y="104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60" name="Line 181"/>
                  <p:cNvSpPr>
                    <a:spLocks noChangeShapeType="1"/>
                  </p:cNvSpPr>
                  <p:nvPr/>
                </p:nvSpPr>
                <p:spPr bwMode="auto">
                  <a:xfrm>
                    <a:off x="913" y="2154"/>
                    <a:ext cx="60" cy="3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53" name="Freeform 182"/>
              <p:cNvSpPr>
                <a:spLocks/>
              </p:cNvSpPr>
              <p:nvPr/>
            </p:nvSpPr>
            <p:spPr bwMode="auto">
              <a:xfrm>
                <a:off x="1049" y="2137"/>
                <a:ext cx="68" cy="20"/>
              </a:xfrm>
              <a:custGeom>
                <a:avLst/>
                <a:gdLst>
                  <a:gd name="T0" fmla="*/ 0 w 68"/>
                  <a:gd name="T1" fmla="*/ 0 h 20"/>
                  <a:gd name="T2" fmla="*/ 68 w 68"/>
                  <a:gd name="T3" fmla="*/ 0 h 20"/>
                  <a:gd name="T4" fmla="*/ 68 w 68"/>
                  <a:gd name="T5" fmla="*/ 9 h 20"/>
                  <a:gd name="T6" fmla="*/ 68 w 68"/>
                  <a:gd name="T7" fmla="*/ 20 h 20"/>
                  <a:gd name="T8" fmla="*/ 52 w 68"/>
                  <a:gd name="T9" fmla="*/ 20 h 20"/>
                  <a:gd name="T10" fmla="*/ 52 w 68"/>
                  <a:gd name="T11" fmla="*/ 9 h 20"/>
                  <a:gd name="T12" fmla="*/ 0 w 68"/>
                  <a:gd name="T13" fmla="*/ 9 h 20"/>
                  <a:gd name="T14" fmla="*/ 0 w 68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20"/>
                  <a:gd name="T26" fmla="*/ 68 w 68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20">
                    <a:moveTo>
                      <a:pt x="0" y="0"/>
                    </a:moveTo>
                    <a:lnTo>
                      <a:pt x="68" y="0"/>
                    </a:lnTo>
                    <a:lnTo>
                      <a:pt x="68" y="9"/>
                    </a:lnTo>
                    <a:lnTo>
                      <a:pt x="68" y="20"/>
                    </a:lnTo>
                    <a:lnTo>
                      <a:pt x="52" y="20"/>
                    </a:lnTo>
                    <a:lnTo>
                      <a:pt x="52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4" name="Freeform 183"/>
              <p:cNvSpPr>
                <a:spLocks/>
              </p:cNvSpPr>
              <p:nvPr/>
            </p:nvSpPr>
            <p:spPr bwMode="auto">
              <a:xfrm>
                <a:off x="829" y="1862"/>
                <a:ext cx="495" cy="15"/>
              </a:xfrm>
              <a:custGeom>
                <a:avLst/>
                <a:gdLst>
                  <a:gd name="T0" fmla="*/ 0 w 495"/>
                  <a:gd name="T1" fmla="*/ 0 h 15"/>
                  <a:gd name="T2" fmla="*/ 495 w 495"/>
                  <a:gd name="T3" fmla="*/ 0 h 15"/>
                  <a:gd name="T4" fmla="*/ 495 w 495"/>
                  <a:gd name="T5" fmla="*/ 15 h 15"/>
                  <a:gd name="T6" fmla="*/ 1 w 495"/>
                  <a:gd name="T7" fmla="*/ 15 h 15"/>
                  <a:gd name="T8" fmla="*/ 0 w 495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5"/>
                  <a:gd name="T16" fmla="*/ 0 h 15"/>
                  <a:gd name="T17" fmla="*/ 495 w 495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5" h="15">
                    <a:moveTo>
                      <a:pt x="0" y="0"/>
                    </a:moveTo>
                    <a:lnTo>
                      <a:pt x="495" y="0"/>
                    </a:lnTo>
                    <a:lnTo>
                      <a:pt x="495" y="15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14" name="Group 184"/>
            <p:cNvGrpSpPr>
              <a:grpSpLocks/>
            </p:cNvGrpSpPr>
            <p:nvPr/>
          </p:nvGrpSpPr>
          <p:grpSpPr bwMode="auto">
            <a:xfrm>
              <a:off x="824" y="2376"/>
              <a:ext cx="549" cy="241"/>
              <a:chOff x="824" y="2376"/>
              <a:chExt cx="549" cy="241"/>
            </a:xfrm>
          </p:grpSpPr>
          <p:sp>
            <p:nvSpPr>
              <p:cNvPr id="1443" name="Freeform 185"/>
              <p:cNvSpPr>
                <a:spLocks/>
              </p:cNvSpPr>
              <p:nvPr/>
            </p:nvSpPr>
            <p:spPr bwMode="auto">
              <a:xfrm>
                <a:off x="824" y="2376"/>
                <a:ext cx="549" cy="240"/>
              </a:xfrm>
              <a:custGeom>
                <a:avLst/>
                <a:gdLst>
                  <a:gd name="T0" fmla="*/ 0 w 549"/>
                  <a:gd name="T1" fmla="*/ 240 h 240"/>
                  <a:gd name="T2" fmla="*/ 0 w 549"/>
                  <a:gd name="T3" fmla="*/ 214 h 240"/>
                  <a:gd name="T4" fmla="*/ 6 w 549"/>
                  <a:gd name="T5" fmla="*/ 188 h 240"/>
                  <a:gd name="T6" fmla="*/ 15 w 549"/>
                  <a:gd name="T7" fmla="*/ 158 h 240"/>
                  <a:gd name="T8" fmla="*/ 29 w 549"/>
                  <a:gd name="T9" fmla="*/ 131 h 240"/>
                  <a:gd name="T10" fmla="*/ 47 w 549"/>
                  <a:gd name="T11" fmla="*/ 105 h 240"/>
                  <a:gd name="T12" fmla="*/ 66 w 549"/>
                  <a:gd name="T13" fmla="*/ 84 h 240"/>
                  <a:gd name="T14" fmla="*/ 90 w 549"/>
                  <a:gd name="T15" fmla="*/ 62 h 240"/>
                  <a:gd name="T16" fmla="*/ 122 w 549"/>
                  <a:gd name="T17" fmla="*/ 40 h 240"/>
                  <a:gd name="T18" fmla="*/ 152 w 549"/>
                  <a:gd name="T19" fmla="*/ 26 h 240"/>
                  <a:gd name="T20" fmla="*/ 181 w 549"/>
                  <a:gd name="T21" fmla="*/ 15 h 240"/>
                  <a:gd name="T22" fmla="*/ 214 w 549"/>
                  <a:gd name="T23" fmla="*/ 6 h 240"/>
                  <a:gd name="T24" fmla="*/ 252 w 549"/>
                  <a:gd name="T25" fmla="*/ 0 h 240"/>
                  <a:gd name="T26" fmla="*/ 288 w 549"/>
                  <a:gd name="T27" fmla="*/ 0 h 240"/>
                  <a:gd name="T28" fmla="*/ 324 w 549"/>
                  <a:gd name="T29" fmla="*/ 4 h 240"/>
                  <a:gd name="T30" fmla="*/ 358 w 549"/>
                  <a:gd name="T31" fmla="*/ 12 h 240"/>
                  <a:gd name="T32" fmla="*/ 392 w 549"/>
                  <a:gd name="T33" fmla="*/ 24 h 240"/>
                  <a:gd name="T34" fmla="*/ 420 w 549"/>
                  <a:gd name="T35" fmla="*/ 38 h 240"/>
                  <a:gd name="T36" fmla="*/ 442 w 549"/>
                  <a:gd name="T37" fmla="*/ 53 h 240"/>
                  <a:gd name="T38" fmla="*/ 464 w 549"/>
                  <a:gd name="T39" fmla="*/ 69 h 240"/>
                  <a:gd name="T40" fmla="*/ 484 w 549"/>
                  <a:gd name="T41" fmla="*/ 89 h 240"/>
                  <a:gd name="T42" fmla="*/ 505 w 549"/>
                  <a:gd name="T43" fmla="*/ 114 h 240"/>
                  <a:gd name="T44" fmla="*/ 521 w 549"/>
                  <a:gd name="T45" fmla="*/ 137 h 240"/>
                  <a:gd name="T46" fmla="*/ 529 w 549"/>
                  <a:gd name="T47" fmla="*/ 155 h 240"/>
                  <a:gd name="T48" fmla="*/ 537 w 549"/>
                  <a:gd name="T49" fmla="*/ 172 h 240"/>
                  <a:gd name="T50" fmla="*/ 543 w 549"/>
                  <a:gd name="T51" fmla="*/ 193 h 240"/>
                  <a:gd name="T52" fmla="*/ 544 w 549"/>
                  <a:gd name="T53" fmla="*/ 212 h 240"/>
                  <a:gd name="T54" fmla="*/ 546 w 549"/>
                  <a:gd name="T55" fmla="*/ 231 h 240"/>
                  <a:gd name="T56" fmla="*/ 549 w 549"/>
                  <a:gd name="T57" fmla="*/ 240 h 240"/>
                  <a:gd name="T58" fmla="*/ 0 w 549"/>
                  <a:gd name="T59" fmla="*/ 240 h 24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49"/>
                  <a:gd name="T91" fmla="*/ 0 h 240"/>
                  <a:gd name="T92" fmla="*/ 549 w 549"/>
                  <a:gd name="T93" fmla="*/ 240 h 24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49" h="240">
                    <a:moveTo>
                      <a:pt x="0" y="240"/>
                    </a:moveTo>
                    <a:lnTo>
                      <a:pt x="0" y="214"/>
                    </a:lnTo>
                    <a:lnTo>
                      <a:pt x="6" y="188"/>
                    </a:lnTo>
                    <a:lnTo>
                      <a:pt x="15" y="158"/>
                    </a:lnTo>
                    <a:lnTo>
                      <a:pt x="29" y="131"/>
                    </a:lnTo>
                    <a:lnTo>
                      <a:pt x="47" y="105"/>
                    </a:lnTo>
                    <a:lnTo>
                      <a:pt x="66" y="84"/>
                    </a:lnTo>
                    <a:lnTo>
                      <a:pt x="90" y="62"/>
                    </a:lnTo>
                    <a:lnTo>
                      <a:pt x="122" y="40"/>
                    </a:lnTo>
                    <a:lnTo>
                      <a:pt x="152" y="26"/>
                    </a:lnTo>
                    <a:lnTo>
                      <a:pt x="181" y="15"/>
                    </a:lnTo>
                    <a:lnTo>
                      <a:pt x="214" y="6"/>
                    </a:lnTo>
                    <a:lnTo>
                      <a:pt x="252" y="0"/>
                    </a:lnTo>
                    <a:lnTo>
                      <a:pt x="288" y="0"/>
                    </a:lnTo>
                    <a:lnTo>
                      <a:pt x="324" y="4"/>
                    </a:lnTo>
                    <a:lnTo>
                      <a:pt x="358" y="12"/>
                    </a:lnTo>
                    <a:lnTo>
                      <a:pt x="392" y="24"/>
                    </a:lnTo>
                    <a:lnTo>
                      <a:pt x="420" y="38"/>
                    </a:lnTo>
                    <a:lnTo>
                      <a:pt x="442" y="53"/>
                    </a:lnTo>
                    <a:lnTo>
                      <a:pt x="464" y="69"/>
                    </a:lnTo>
                    <a:lnTo>
                      <a:pt x="484" y="89"/>
                    </a:lnTo>
                    <a:lnTo>
                      <a:pt x="505" y="114"/>
                    </a:lnTo>
                    <a:lnTo>
                      <a:pt x="521" y="137"/>
                    </a:lnTo>
                    <a:lnTo>
                      <a:pt x="529" y="155"/>
                    </a:lnTo>
                    <a:lnTo>
                      <a:pt x="537" y="172"/>
                    </a:lnTo>
                    <a:lnTo>
                      <a:pt x="543" y="193"/>
                    </a:lnTo>
                    <a:lnTo>
                      <a:pt x="544" y="212"/>
                    </a:lnTo>
                    <a:lnTo>
                      <a:pt x="546" y="231"/>
                    </a:lnTo>
                    <a:lnTo>
                      <a:pt x="549" y="240"/>
                    </a:lnTo>
                    <a:lnTo>
                      <a:pt x="0" y="24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4" name="Freeform 186"/>
              <p:cNvSpPr>
                <a:spLocks/>
              </p:cNvSpPr>
              <p:nvPr/>
            </p:nvSpPr>
            <p:spPr bwMode="auto">
              <a:xfrm>
                <a:off x="903" y="2444"/>
                <a:ext cx="392" cy="173"/>
              </a:xfrm>
              <a:custGeom>
                <a:avLst/>
                <a:gdLst>
                  <a:gd name="T0" fmla="*/ 0 w 392"/>
                  <a:gd name="T1" fmla="*/ 173 h 173"/>
                  <a:gd name="T2" fmla="*/ 0 w 392"/>
                  <a:gd name="T3" fmla="*/ 154 h 173"/>
                  <a:gd name="T4" fmla="*/ 4 w 392"/>
                  <a:gd name="T5" fmla="*/ 136 h 173"/>
                  <a:gd name="T6" fmla="*/ 11 w 392"/>
                  <a:gd name="T7" fmla="*/ 114 h 173"/>
                  <a:gd name="T8" fmla="*/ 21 w 392"/>
                  <a:gd name="T9" fmla="*/ 94 h 173"/>
                  <a:gd name="T10" fmla="*/ 34 w 392"/>
                  <a:gd name="T11" fmla="*/ 74 h 173"/>
                  <a:gd name="T12" fmla="*/ 47 w 392"/>
                  <a:gd name="T13" fmla="*/ 61 h 173"/>
                  <a:gd name="T14" fmla="*/ 64 w 392"/>
                  <a:gd name="T15" fmla="*/ 45 h 173"/>
                  <a:gd name="T16" fmla="*/ 87 w 392"/>
                  <a:gd name="T17" fmla="*/ 29 h 173"/>
                  <a:gd name="T18" fmla="*/ 109 w 392"/>
                  <a:gd name="T19" fmla="*/ 18 h 173"/>
                  <a:gd name="T20" fmla="*/ 129 w 392"/>
                  <a:gd name="T21" fmla="*/ 11 h 173"/>
                  <a:gd name="T22" fmla="*/ 153 w 392"/>
                  <a:gd name="T23" fmla="*/ 4 h 173"/>
                  <a:gd name="T24" fmla="*/ 180 w 392"/>
                  <a:gd name="T25" fmla="*/ 0 h 173"/>
                  <a:gd name="T26" fmla="*/ 206 w 392"/>
                  <a:gd name="T27" fmla="*/ 0 h 173"/>
                  <a:gd name="T28" fmla="*/ 231 w 392"/>
                  <a:gd name="T29" fmla="*/ 3 h 173"/>
                  <a:gd name="T30" fmla="*/ 256 w 392"/>
                  <a:gd name="T31" fmla="*/ 9 h 173"/>
                  <a:gd name="T32" fmla="*/ 280 w 392"/>
                  <a:gd name="T33" fmla="*/ 17 h 173"/>
                  <a:gd name="T34" fmla="*/ 300 w 392"/>
                  <a:gd name="T35" fmla="*/ 27 h 173"/>
                  <a:gd name="T36" fmla="*/ 316 w 392"/>
                  <a:gd name="T37" fmla="*/ 38 h 173"/>
                  <a:gd name="T38" fmla="*/ 334 w 392"/>
                  <a:gd name="T39" fmla="*/ 51 h 173"/>
                  <a:gd name="T40" fmla="*/ 347 w 392"/>
                  <a:gd name="T41" fmla="*/ 64 h 173"/>
                  <a:gd name="T42" fmla="*/ 360 w 392"/>
                  <a:gd name="T43" fmla="*/ 80 h 173"/>
                  <a:gd name="T44" fmla="*/ 372 w 392"/>
                  <a:gd name="T45" fmla="*/ 99 h 173"/>
                  <a:gd name="T46" fmla="*/ 378 w 392"/>
                  <a:gd name="T47" fmla="*/ 112 h 173"/>
                  <a:gd name="T48" fmla="*/ 383 w 392"/>
                  <a:gd name="T49" fmla="*/ 124 h 173"/>
                  <a:gd name="T50" fmla="*/ 388 w 392"/>
                  <a:gd name="T51" fmla="*/ 139 h 173"/>
                  <a:gd name="T52" fmla="*/ 390 w 392"/>
                  <a:gd name="T53" fmla="*/ 153 h 173"/>
                  <a:gd name="T54" fmla="*/ 390 w 392"/>
                  <a:gd name="T55" fmla="*/ 167 h 173"/>
                  <a:gd name="T56" fmla="*/ 392 w 392"/>
                  <a:gd name="T57" fmla="*/ 173 h 173"/>
                  <a:gd name="T58" fmla="*/ 0 w 392"/>
                  <a:gd name="T59" fmla="*/ 173 h 17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92"/>
                  <a:gd name="T91" fmla="*/ 0 h 173"/>
                  <a:gd name="T92" fmla="*/ 392 w 392"/>
                  <a:gd name="T93" fmla="*/ 173 h 17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92" h="173">
                    <a:moveTo>
                      <a:pt x="0" y="173"/>
                    </a:moveTo>
                    <a:lnTo>
                      <a:pt x="0" y="154"/>
                    </a:lnTo>
                    <a:lnTo>
                      <a:pt x="4" y="136"/>
                    </a:lnTo>
                    <a:lnTo>
                      <a:pt x="11" y="114"/>
                    </a:lnTo>
                    <a:lnTo>
                      <a:pt x="21" y="94"/>
                    </a:lnTo>
                    <a:lnTo>
                      <a:pt x="34" y="74"/>
                    </a:lnTo>
                    <a:lnTo>
                      <a:pt x="47" y="61"/>
                    </a:lnTo>
                    <a:lnTo>
                      <a:pt x="64" y="45"/>
                    </a:lnTo>
                    <a:lnTo>
                      <a:pt x="87" y="29"/>
                    </a:lnTo>
                    <a:lnTo>
                      <a:pt x="109" y="18"/>
                    </a:lnTo>
                    <a:lnTo>
                      <a:pt x="129" y="11"/>
                    </a:lnTo>
                    <a:lnTo>
                      <a:pt x="153" y="4"/>
                    </a:lnTo>
                    <a:lnTo>
                      <a:pt x="180" y="0"/>
                    </a:lnTo>
                    <a:lnTo>
                      <a:pt x="206" y="0"/>
                    </a:lnTo>
                    <a:lnTo>
                      <a:pt x="231" y="3"/>
                    </a:lnTo>
                    <a:lnTo>
                      <a:pt x="256" y="9"/>
                    </a:lnTo>
                    <a:lnTo>
                      <a:pt x="280" y="17"/>
                    </a:lnTo>
                    <a:lnTo>
                      <a:pt x="300" y="27"/>
                    </a:lnTo>
                    <a:lnTo>
                      <a:pt x="316" y="38"/>
                    </a:lnTo>
                    <a:lnTo>
                      <a:pt x="334" y="51"/>
                    </a:lnTo>
                    <a:lnTo>
                      <a:pt x="347" y="64"/>
                    </a:lnTo>
                    <a:lnTo>
                      <a:pt x="360" y="80"/>
                    </a:lnTo>
                    <a:lnTo>
                      <a:pt x="372" y="99"/>
                    </a:lnTo>
                    <a:lnTo>
                      <a:pt x="378" y="112"/>
                    </a:lnTo>
                    <a:lnTo>
                      <a:pt x="383" y="124"/>
                    </a:lnTo>
                    <a:lnTo>
                      <a:pt x="388" y="139"/>
                    </a:lnTo>
                    <a:lnTo>
                      <a:pt x="390" y="153"/>
                    </a:lnTo>
                    <a:lnTo>
                      <a:pt x="390" y="167"/>
                    </a:lnTo>
                    <a:lnTo>
                      <a:pt x="392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80808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15" name="Group 187"/>
            <p:cNvGrpSpPr>
              <a:grpSpLocks/>
            </p:cNvGrpSpPr>
            <p:nvPr/>
          </p:nvGrpSpPr>
          <p:grpSpPr bwMode="auto">
            <a:xfrm>
              <a:off x="1375" y="1983"/>
              <a:ext cx="310" cy="427"/>
              <a:chOff x="1375" y="1983"/>
              <a:chExt cx="310" cy="427"/>
            </a:xfrm>
          </p:grpSpPr>
          <p:sp>
            <p:nvSpPr>
              <p:cNvPr id="1440" name="Freeform 188"/>
              <p:cNvSpPr>
                <a:spLocks/>
              </p:cNvSpPr>
              <p:nvPr/>
            </p:nvSpPr>
            <p:spPr bwMode="auto">
              <a:xfrm>
                <a:off x="1375" y="2068"/>
                <a:ext cx="309" cy="290"/>
              </a:xfrm>
              <a:custGeom>
                <a:avLst/>
                <a:gdLst>
                  <a:gd name="T0" fmla="*/ 0 w 309"/>
                  <a:gd name="T1" fmla="*/ 154 h 290"/>
                  <a:gd name="T2" fmla="*/ 14 w 309"/>
                  <a:gd name="T3" fmla="*/ 171 h 290"/>
                  <a:gd name="T4" fmla="*/ 31 w 309"/>
                  <a:gd name="T5" fmla="*/ 192 h 290"/>
                  <a:gd name="T6" fmla="*/ 42 w 309"/>
                  <a:gd name="T7" fmla="*/ 205 h 290"/>
                  <a:gd name="T8" fmla="*/ 55 w 309"/>
                  <a:gd name="T9" fmla="*/ 220 h 290"/>
                  <a:gd name="T10" fmla="*/ 67 w 309"/>
                  <a:gd name="T11" fmla="*/ 234 h 290"/>
                  <a:gd name="T12" fmla="*/ 80 w 309"/>
                  <a:gd name="T13" fmla="*/ 247 h 290"/>
                  <a:gd name="T14" fmla="*/ 89 w 309"/>
                  <a:gd name="T15" fmla="*/ 259 h 290"/>
                  <a:gd name="T16" fmla="*/ 101 w 309"/>
                  <a:gd name="T17" fmla="*/ 269 h 290"/>
                  <a:gd name="T18" fmla="*/ 111 w 309"/>
                  <a:gd name="T19" fmla="*/ 277 h 290"/>
                  <a:gd name="T20" fmla="*/ 119 w 309"/>
                  <a:gd name="T21" fmla="*/ 284 h 290"/>
                  <a:gd name="T22" fmla="*/ 132 w 309"/>
                  <a:gd name="T23" fmla="*/ 287 h 290"/>
                  <a:gd name="T24" fmla="*/ 143 w 309"/>
                  <a:gd name="T25" fmla="*/ 290 h 290"/>
                  <a:gd name="T26" fmla="*/ 159 w 309"/>
                  <a:gd name="T27" fmla="*/ 287 h 290"/>
                  <a:gd name="T28" fmla="*/ 173 w 309"/>
                  <a:gd name="T29" fmla="*/ 284 h 290"/>
                  <a:gd name="T30" fmla="*/ 182 w 309"/>
                  <a:gd name="T31" fmla="*/ 278 h 290"/>
                  <a:gd name="T32" fmla="*/ 191 w 309"/>
                  <a:gd name="T33" fmla="*/ 274 h 290"/>
                  <a:gd name="T34" fmla="*/ 200 w 309"/>
                  <a:gd name="T35" fmla="*/ 266 h 290"/>
                  <a:gd name="T36" fmla="*/ 213 w 309"/>
                  <a:gd name="T37" fmla="*/ 251 h 290"/>
                  <a:gd name="T38" fmla="*/ 223 w 309"/>
                  <a:gd name="T39" fmla="*/ 238 h 290"/>
                  <a:gd name="T40" fmla="*/ 235 w 309"/>
                  <a:gd name="T41" fmla="*/ 223 h 290"/>
                  <a:gd name="T42" fmla="*/ 243 w 309"/>
                  <a:gd name="T43" fmla="*/ 206 h 290"/>
                  <a:gd name="T44" fmla="*/ 252 w 309"/>
                  <a:gd name="T45" fmla="*/ 190 h 290"/>
                  <a:gd name="T46" fmla="*/ 259 w 309"/>
                  <a:gd name="T47" fmla="*/ 170 h 290"/>
                  <a:gd name="T48" fmla="*/ 264 w 309"/>
                  <a:gd name="T49" fmla="*/ 149 h 290"/>
                  <a:gd name="T50" fmla="*/ 265 w 309"/>
                  <a:gd name="T51" fmla="*/ 127 h 290"/>
                  <a:gd name="T52" fmla="*/ 266 w 309"/>
                  <a:gd name="T53" fmla="*/ 107 h 290"/>
                  <a:gd name="T54" fmla="*/ 270 w 309"/>
                  <a:gd name="T55" fmla="*/ 87 h 290"/>
                  <a:gd name="T56" fmla="*/ 274 w 309"/>
                  <a:gd name="T57" fmla="*/ 71 h 290"/>
                  <a:gd name="T58" fmla="*/ 278 w 309"/>
                  <a:gd name="T59" fmla="*/ 61 h 290"/>
                  <a:gd name="T60" fmla="*/ 284 w 309"/>
                  <a:gd name="T61" fmla="*/ 50 h 290"/>
                  <a:gd name="T62" fmla="*/ 291 w 309"/>
                  <a:gd name="T63" fmla="*/ 30 h 290"/>
                  <a:gd name="T64" fmla="*/ 301 w 309"/>
                  <a:gd name="T65" fmla="*/ 12 h 290"/>
                  <a:gd name="T66" fmla="*/ 309 w 309"/>
                  <a:gd name="T67" fmla="*/ 0 h 29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09"/>
                  <a:gd name="T103" fmla="*/ 0 h 290"/>
                  <a:gd name="T104" fmla="*/ 309 w 309"/>
                  <a:gd name="T105" fmla="*/ 290 h 29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09" h="290">
                    <a:moveTo>
                      <a:pt x="0" y="154"/>
                    </a:moveTo>
                    <a:lnTo>
                      <a:pt x="14" y="171"/>
                    </a:lnTo>
                    <a:lnTo>
                      <a:pt x="31" y="192"/>
                    </a:lnTo>
                    <a:lnTo>
                      <a:pt x="42" y="205"/>
                    </a:lnTo>
                    <a:lnTo>
                      <a:pt x="55" y="220"/>
                    </a:lnTo>
                    <a:lnTo>
                      <a:pt x="67" y="234"/>
                    </a:lnTo>
                    <a:lnTo>
                      <a:pt x="80" y="247"/>
                    </a:lnTo>
                    <a:lnTo>
                      <a:pt x="89" y="259"/>
                    </a:lnTo>
                    <a:lnTo>
                      <a:pt x="101" y="269"/>
                    </a:lnTo>
                    <a:lnTo>
                      <a:pt x="111" y="277"/>
                    </a:lnTo>
                    <a:lnTo>
                      <a:pt x="119" y="284"/>
                    </a:lnTo>
                    <a:lnTo>
                      <a:pt x="132" y="287"/>
                    </a:lnTo>
                    <a:lnTo>
                      <a:pt x="143" y="290"/>
                    </a:lnTo>
                    <a:lnTo>
                      <a:pt x="159" y="287"/>
                    </a:lnTo>
                    <a:lnTo>
                      <a:pt x="173" y="284"/>
                    </a:lnTo>
                    <a:lnTo>
                      <a:pt x="182" y="278"/>
                    </a:lnTo>
                    <a:lnTo>
                      <a:pt x="191" y="274"/>
                    </a:lnTo>
                    <a:lnTo>
                      <a:pt x="200" y="266"/>
                    </a:lnTo>
                    <a:lnTo>
                      <a:pt x="213" y="251"/>
                    </a:lnTo>
                    <a:lnTo>
                      <a:pt x="223" y="238"/>
                    </a:lnTo>
                    <a:lnTo>
                      <a:pt x="235" y="223"/>
                    </a:lnTo>
                    <a:lnTo>
                      <a:pt x="243" y="206"/>
                    </a:lnTo>
                    <a:lnTo>
                      <a:pt x="252" y="190"/>
                    </a:lnTo>
                    <a:lnTo>
                      <a:pt x="259" y="170"/>
                    </a:lnTo>
                    <a:lnTo>
                      <a:pt x="264" y="149"/>
                    </a:lnTo>
                    <a:lnTo>
                      <a:pt x="265" y="127"/>
                    </a:lnTo>
                    <a:lnTo>
                      <a:pt x="266" y="107"/>
                    </a:lnTo>
                    <a:lnTo>
                      <a:pt x="270" y="87"/>
                    </a:lnTo>
                    <a:lnTo>
                      <a:pt x="274" y="71"/>
                    </a:lnTo>
                    <a:lnTo>
                      <a:pt x="278" y="61"/>
                    </a:lnTo>
                    <a:lnTo>
                      <a:pt x="284" y="50"/>
                    </a:lnTo>
                    <a:lnTo>
                      <a:pt x="291" y="30"/>
                    </a:lnTo>
                    <a:lnTo>
                      <a:pt x="301" y="12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1" name="Freeform 189"/>
              <p:cNvSpPr>
                <a:spLocks/>
              </p:cNvSpPr>
              <p:nvPr/>
            </p:nvSpPr>
            <p:spPr bwMode="auto">
              <a:xfrm>
                <a:off x="1375" y="1983"/>
                <a:ext cx="309" cy="427"/>
              </a:xfrm>
              <a:custGeom>
                <a:avLst/>
                <a:gdLst>
                  <a:gd name="T0" fmla="*/ 0 w 309"/>
                  <a:gd name="T1" fmla="*/ 290 h 427"/>
                  <a:gd name="T2" fmla="*/ 8 w 309"/>
                  <a:gd name="T3" fmla="*/ 296 h 427"/>
                  <a:gd name="T4" fmla="*/ 15 w 309"/>
                  <a:gd name="T5" fmla="*/ 303 h 427"/>
                  <a:gd name="T6" fmla="*/ 23 w 309"/>
                  <a:gd name="T7" fmla="*/ 313 h 427"/>
                  <a:gd name="T8" fmla="*/ 32 w 309"/>
                  <a:gd name="T9" fmla="*/ 323 h 427"/>
                  <a:gd name="T10" fmla="*/ 39 w 309"/>
                  <a:gd name="T11" fmla="*/ 333 h 427"/>
                  <a:gd name="T12" fmla="*/ 44 w 309"/>
                  <a:gd name="T13" fmla="*/ 344 h 427"/>
                  <a:gd name="T14" fmla="*/ 54 w 309"/>
                  <a:gd name="T15" fmla="*/ 362 h 427"/>
                  <a:gd name="T16" fmla="*/ 69 w 309"/>
                  <a:gd name="T17" fmla="*/ 383 h 427"/>
                  <a:gd name="T18" fmla="*/ 81 w 309"/>
                  <a:gd name="T19" fmla="*/ 394 h 427"/>
                  <a:gd name="T20" fmla="*/ 93 w 309"/>
                  <a:gd name="T21" fmla="*/ 403 h 427"/>
                  <a:gd name="T22" fmla="*/ 103 w 309"/>
                  <a:gd name="T23" fmla="*/ 409 h 427"/>
                  <a:gd name="T24" fmla="*/ 109 w 309"/>
                  <a:gd name="T25" fmla="*/ 413 h 427"/>
                  <a:gd name="T26" fmla="*/ 117 w 309"/>
                  <a:gd name="T27" fmla="*/ 416 h 427"/>
                  <a:gd name="T28" fmla="*/ 132 w 309"/>
                  <a:gd name="T29" fmla="*/ 421 h 427"/>
                  <a:gd name="T30" fmla="*/ 144 w 309"/>
                  <a:gd name="T31" fmla="*/ 425 h 427"/>
                  <a:gd name="T32" fmla="*/ 155 w 309"/>
                  <a:gd name="T33" fmla="*/ 427 h 427"/>
                  <a:gd name="T34" fmla="*/ 167 w 309"/>
                  <a:gd name="T35" fmla="*/ 425 h 427"/>
                  <a:gd name="T36" fmla="*/ 180 w 309"/>
                  <a:gd name="T37" fmla="*/ 422 h 427"/>
                  <a:gd name="T38" fmla="*/ 191 w 309"/>
                  <a:gd name="T39" fmla="*/ 418 h 427"/>
                  <a:gd name="T40" fmla="*/ 204 w 309"/>
                  <a:gd name="T41" fmla="*/ 413 h 427"/>
                  <a:gd name="T42" fmla="*/ 216 w 309"/>
                  <a:gd name="T43" fmla="*/ 407 h 427"/>
                  <a:gd name="T44" fmla="*/ 224 w 309"/>
                  <a:gd name="T45" fmla="*/ 400 h 427"/>
                  <a:gd name="T46" fmla="*/ 229 w 309"/>
                  <a:gd name="T47" fmla="*/ 395 h 427"/>
                  <a:gd name="T48" fmla="*/ 235 w 309"/>
                  <a:gd name="T49" fmla="*/ 389 h 427"/>
                  <a:gd name="T50" fmla="*/ 242 w 309"/>
                  <a:gd name="T51" fmla="*/ 381 h 427"/>
                  <a:gd name="T52" fmla="*/ 248 w 309"/>
                  <a:gd name="T53" fmla="*/ 372 h 427"/>
                  <a:gd name="T54" fmla="*/ 254 w 309"/>
                  <a:gd name="T55" fmla="*/ 360 h 427"/>
                  <a:gd name="T56" fmla="*/ 261 w 309"/>
                  <a:gd name="T57" fmla="*/ 346 h 427"/>
                  <a:gd name="T58" fmla="*/ 265 w 309"/>
                  <a:gd name="T59" fmla="*/ 332 h 427"/>
                  <a:gd name="T60" fmla="*/ 270 w 309"/>
                  <a:gd name="T61" fmla="*/ 316 h 427"/>
                  <a:gd name="T62" fmla="*/ 273 w 309"/>
                  <a:gd name="T63" fmla="*/ 302 h 427"/>
                  <a:gd name="T64" fmla="*/ 276 w 309"/>
                  <a:gd name="T65" fmla="*/ 285 h 427"/>
                  <a:gd name="T66" fmla="*/ 280 w 309"/>
                  <a:gd name="T67" fmla="*/ 268 h 427"/>
                  <a:gd name="T68" fmla="*/ 285 w 309"/>
                  <a:gd name="T69" fmla="*/ 253 h 427"/>
                  <a:gd name="T70" fmla="*/ 289 w 309"/>
                  <a:gd name="T71" fmla="*/ 239 h 427"/>
                  <a:gd name="T72" fmla="*/ 292 w 309"/>
                  <a:gd name="T73" fmla="*/ 224 h 427"/>
                  <a:gd name="T74" fmla="*/ 293 w 309"/>
                  <a:gd name="T75" fmla="*/ 210 h 427"/>
                  <a:gd name="T76" fmla="*/ 293 w 309"/>
                  <a:gd name="T77" fmla="*/ 194 h 427"/>
                  <a:gd name="T78" fmla="*/ 292 w 309"/>
                  <a:gd name="T79" fmla="*/ 171 h 427"/>
                  <a:gd name="T80" fmla="*/ 292 w 309"/>
                  <a:gd name="T81" fmla="*/ 85 h 427"/>
                  <a:gd name="T82" fmla="*/ 291 w 309"/>
                  <a:gd name="T83" fmla="*/ 45 h 427"/>
                  <a:gd name="T84" fmla="*/ 291 w 309"/>
                  <a:gd name="T85" fmla="*/ 34 h 427"/>
                  <a:gd name="T86" fmla="*/ 291 w 309"/>
                  <a:gd name="T87" fmla="*/ 25 h 427"/>
                  <a:gd name="T88" fmla="*/ 293 w 309"/>
                  <a:gd name="T89" fmla="*/ 14 h 427"/>
                  <a:gd name="T90" fmla="*/ 299 w 309"/>
                  <a:gd name="T91" fmla="*/ 6 h 427"/>
                  <a:gd name="T92" fmla="*/ 309 w 309"/>
                  <a:gd name="T93" fmla="*/ 0 h 4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9"/>
                  <a:gd name="T142" fmla="*/ 0 h 427"/>
                  <a:gd name="T143" fmla="*/ 309 w 309"/>
                  <a:gd name="T144" fmla="*/ 427 h 42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9" h="427">
                    <a:moveTo>
                      <a:pt x="0" y="290"/>
                    </a:moveTo>
                    <a:lnTo>
                      <a:pt x="8" y="296"/>
                    </a:lnTo>
                    <a:lnTo>
                      <a:pt x="15" y="303"/>
                    </a:lnTo>
                    <a:lnTo>
                      <a:pt x="23" y="313"/>
                    </a:lnTo>
                    <a:lnTo>
                      <a:pt x="32" y="323"/>
                    </a:lnTo>
                    <a:lnTo>
                      <a:pt x="39" y="333"/>
                    </a:lnTo>
                    <a:lnTo>
                      <a:pt x="44" y="344"/>
                    </a:lnTo>
                    <a:lnTo>
                      <a:pt x="54" y="362"/>
                    </a:lnTo>
                    <a:lnTo>
                      <a:pt x="69" y="383"/>
                    </a:lnTo>
                    <a:lnTo>
                      <a:pt x="81" y="394"/>
                    </a:lnTo>
                    <a:lnTo>
                      <a:pt x="93" y="403"/>
                    </a:lnTo>
                    <a:lnTo>
                      <a:pt x="103" y="409"/>
                    </a:lnTo>
                    <a:lnTo>
                      <a:pt x="109" y="413"/>
                    </a:lnTo>
                    <a:lnTo>
                      <a:pt x="117" y="416"/>
                    </a:lnTo>
                    <a:lnTo>
                      <a:pt x="132" y="421"/>
                    </a:lnTo>
                    <a:lnTo>
                      <a:pt x="144" y="425"/>
                    </a:lnTo>
                    <a:lnTo>
                      <a:pt x="155" y="427"/>
                    </a:lnTo>
                    <a:lnTo>
                      <a:pt x="167" y="425"/>
                    </a:lnTo>
                    <a:lnTo>
                      <a:pt x="180" y="422"/>
                    </a:lnTo>
                    <a:lnTo>
                      <a:pt x="191" y="418"/>
                    </a:lnTo>
                    <a:lnTo>
                      <a:pt x="204" y="413"/>
                    </a:lnTo>
                    <a:lnTo>
                      <a:pt x="216" y="407"/>
                    </a:lnTo>
                    <a:lnTo>
                      <a:pt x="224" y="400"/>
                    </a:lnTo>
                    <a:lnTo>
                      <a:pt x="229" y="395"/>
                    </a:lnTo>
                    <a:lnTo>
                      <a:pt x="235" y="389"/>
                    </a:lnTo>
                    <a:lnTo>
                      <a:pt x="242" y="381"/>
                    </a:lnTo>
                    <a:lnTo>
                      <a:pt x="248" y="372"/>
                    </a:lnTo>
                    <a:lnTo>
                      <a:pt x="254" y="360"/>
                    </a:lnTo>
                    <a:lnTo>
                      <a:pt x="261" y="346"/>
                    </a:lnTo>
                    <a:lnTo>
                      <a:pt x="265" y="332"/>
                    </a:lnTo>
                    <a:lnTo>
                      <a:pt x="270" y="316"/>
                    </a:lnTo>
                    <a:lnTo>
                      <a:pt x="273" y="302"/>
                    </a:lnTo>
                    <a:lnTo>
                      <a:pt x="276" y="285"/>
                    </a:lnTo>
                    <a:lnTo>
                      <a:pt x="280" y="268"/>
                    </a:lnTo>
                    <a:lnTo>
                      <a:pt x="285" y="253"/>
                    </a:lnTo>
                    <a:lnTo>
                      <a:pt x="289" y="239"/>
                    </a:lnTo>
                    <a:lnTo>
                      <a:pt x="292" y="224"/>
                    </a:lnTo>
                    <a:lnTo>
                      <a:pt x="293" y="210"/>
                    </a:lnTo>
                    <a:lnTo>
                      <a:pt x="293" y="194"/>
                    </a:lnTo>
                    <a:lnTo>
                      <a:pt x="292" y="171"/>
                    </a:lnTo>
                    <a:lnTo>
                      <a:pt x="292" y="85"/>
                    </a:lnTo>
                    <a:lnTo>
                      <a:pt x="291" y="45"/>
                    </a:lnTo>
                    <a:lnTo>
                      <a:pt x="291" y="34"/>
                    </a:lnTo>
                    <a:lnTo>
                      <a:pt x="291" y="25"/>
                    </a:lnTo>
                    <a:lnTo>
                      <a:pt x="293" y="14"/>
                    </a:lnTo>
                    <a:lnTo>
                      <a:pt x="299" y="6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2" name="Arc 190"/>
              <p:cNvSpPr>
                <a:spLocks/>
              </p:cNvSpPr>
              <p:nvPr/>
            </p:nvSpPr>
            <p:spPr bwMode="auto">
              <a:xfrm>
                <a:off x="1633" y="2035"/>
                <a:ext cx="52" cy="345"/>
              </a:xfrm>
              <a:custGeom>
                <a:avLst/>
                <a:gdLst>
                  <a:gd name="T0" fmla="*/ 0 w 21600"/>
                  <a:gd name="T1" fmla="*/ 0 h 43192"/>
                  <a:gd name="T2" fmla="*/ 0 w 21600"/>
                  <a:gd name="T3" fmla="*/ 0 h 43192"/>
                  <a:gd name="T4" fmla="*/ 0 w 21600"/>
                  <a:gd name="T5" fmla="*/ 0 h 43192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92"/>
                  <a:gd name="T11" fmla="*/ 21600 w 21600"/>
                  <a:gd name="T12" fmla="*/ 43192 h 43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92" fill="none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</a:path>
                  <a:path w="21600" h="43192" stroke="0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  <a:lnTo>
                      <a:pt x="21600" y="2159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16" name="Group 191"/>
            <p:cNvGrpSpPr>
              <a:grpSpLocks/>
            </p:cNvGrpSpPr>
            <p:nvPr/>
          </p:nvGrpSpPr>
          <p:grpSpPr bwMode="auto">
            <a:xfrm>
              <a:off x="1348" y="2443"/>
              <a:ext cx="1022" cy="311"/>
              <a:chOff x="1348" y="2443"/>
              <a:chExt cx="1022" cy="311"/>
            </a:xfrm>
          </p:grpSpPr>
          <p:sp>
            <p:nvSpPr>
              <p:cNvPr id="1430" name="Line 192"/>
              <p:cNvSpPr>
                <a:spLocks noChangeShapeType="1"/>
              </p:cNvSpPr>
              <p:nvPr/>
            </p:nvSpPr>
            <p:spPr bwMode="auto">
              <a:xfrm>
                <a:off x="2369" y="2558"/>
                <a:ext cx="1" cy="196"/>
              </a:xfrm>
              <a:prstGeom prst="line">
                <a:avLst/>
              </a:prstGeom>
              <a:noFill/>
              <a:ln w="12700">
                <a:solidFill>
                  <a:srgbClr val="20202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1" name="Rectangle 193"/>
              <p:cNvSpPr>
                <a:spLocks noChangeArrowheads="1"/>
              </p:cNvSpPr>
              <p:nvPr/>
            </p:nvSpPr>
            <p:spPr bwMode="auto">
              <a:xfrm>
                <a:off x="1348" y="2486"/>
                <a:ext cx="1013" cy="120"/>
              </a:xfrm>
              <a:prstGeom prst="rect">
                <a:avLst/>
              </a:prstGeom>
              <a:solidFill>
                <a:srgbClr val="A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grpSp>
            <p:nvGrpSpPr>
              <p:cNvPr id="1432" name="Group 194"/>
              <p:cNvGrpSpPr>
                <a:grpSpLocks/>
              </p:cNvGrpSpPr>
              <p:nvPr/>
            </p:nvGrpSpPr>
            <p:grpSpPr bwMode="auto">
              <a:xfrm>
                <a:off x="1385" y="2478"/>
                <a:ext cx="215" cy="179"/>
                <a:chOff x="1385" y="2478"/>
                <a:chExt cx="215" cy="179"/>
              </a:xfrm>
            </p:grpSpPr>
            <p:sp>
              <p:nvSpPr>
                <p:cNvPr id="1434" name="Rectangle 195"/>
                <p:cNvSpPr>
                  <a:spLocks noChangeArrowheads="1"/>
                </p:cNvSpPr>
                <p:nvPr/>
              </p:nvSpPr>
              <p:spPr bwMode="auto">
                <a:xfrm>
                  <a:off x="1385" y="2482"/>
                  <a:ext cx="215" cy="163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435" name="Group 196"/>
                <p:cNvGrpSpPr>
                  <a:grpSpLocks/>
                </p:cNvGrpSpPr>
                <p:nvPr/>
              </p:nvGrpSpPr>
              <p:grpSpPr bwMode="auto">
                <a:xfrm>
                  <a:off x="1416" y="2478"/>
                  <a:ext cx="154" cy="179"/>
                  <a:chOff x="1416" y="2478"/>
                  <a:chExt cx="154" cy="179"/>
                </a:xfrm>
              </p:grpSpPr>
              <p:sp>
                <p:nvSpPr>
                  <p:cNvPr id="1436" name="Line 197"/>
                  <p:cNvSpPr>
                    <a:spLocks noChangeShapeType="1"/>
                  </p:cNvSpPr>
                  <p:nvPr/>
                </p:nvSpPr>
                <p:spPr bwMode="auto">
                  <a:xfrm>
                    <a:off x="1416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37" name="Line 198"/>
                  <p:cNvSpPr>
                    <a:spLocks noChangeShapeType="1"/>
                  </p:cNvSpPr>
                  <p:nvPr/>
                </p:nvSpPr>
                <p:spPr bwMode="auto">
                  <a:xfrm>
                    <a:off x="1432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38" name="Line 199"/>
                  <p:cNvSpPr>
                    <a:spLocks noChangeShapeType="1"/>
                  </p:cNvSpPr>
                  <p:nvPr/>
                </p:nvSpPr>
                <p:spPr bwMode="auto">
                  <a:xfrm>
                    <a:off x="1553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39" name="Line 200"/>
                  <p:cNvSpPr>
                    <a:spLocks noChangeShapeType="1"/>
                  </p:cNvSpPr>
                  <p:nvPr/>
                </p:nvSpPr>
                <p:spPr bwMode="auto">
                  <a:xfrm>
                    <a:off x="1569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33" name="Freeform 201"/>
              <p:cNvSpPr>
                <a:spLocks/>
              </p:cNvSpPr>
              <p:nvPr/>
            </p:nvSpPr>
            <p:spPr bwMode="auto">
              <a:xfrm>
                <a:off x="1820" y="2443"/>
                <a:ext cx="274" cy="35"/>
              </a:xfrm>
              <a:custGeom>
                <a:avLst/>
                <a:gdLst>
                  <a:gd name="T0" fmla="*/ 0 w 274"/>
                  <a:gd name="T1" fmla="*/ 0 h 35"/>
                  <a:gd name="T2" fmla="*/ 274 w 274"/>
                  <a:gd name="T3" fmla="*/ 0 h 35"/>
                  <a:gd name="T4" fmla="*/ 274 w 274"/>
                  <a:gd name="T5" fmla="*/ 18 h 35"/>
                  <a:gd name="T6" fmla="*/ 206 w 274"/>
                  <a:gd name="T7" fmla="*/ 18 h 35"/>
                  <a:gd name="T8" fmla="*/ 206 w 274"/>
                  <a:gd name="T9" fmla="*/ 35 h 35"/>
                  <a:gd name="T10" fmla="*/ 69 w 274"/>
                  <a:gd name="T11" fmla="*/ 35 h 35"/>
                  <a:gd name="T12" fmla="*/ 69 w 274"/>
                  <a:gd name="T13" fmla="*/ 18 h 35"/>
                  <a:gd name="T14" fmla="*/ 0 w 274"/>
                  <a:gd name="T15" fmla="*/ 21 h 35"/>
                  <a:gd name="T16" fmla="*/ 0 w 274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4"/>
                  <a:gd name="T28" fmla="*/ 0 h 35"/>
                  <a:gd name="T29" fmla="*/ 274 w 274"/>
                  <a:gd name="T30" fmla="*/ 35 h 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4" h="35">
                    <a:moveTo>
                      <a:pt x="0" y="0"/>
                    </a:moveTo>
                    <a:lnTo>
                      <a:pt x="274" y="0"/>
                    </a:lnTo>
                    <a:lnTo>
                      <a:pt x="274" y="18"/>
                    </a:lnTo>
                    <a:lnTo>
                      <a:pt x="206" y="18"/>
                    </a:lnTo>
                    <a:lnTo>
                      <a:pt x="206" y="35"/>
                    </a:lnTo>
                    <a:lnTo>
                      <a:pt x="69" y="35"/>
                    </a:lnTo>
                    <a:lnTo>
                      <a:pt x="69" y="18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417" name="Group 202"/>
            <p:cNvGrpSpPr>
              <a:grpSpLocks/>
            </p:cNvGrpSpPr>
            <p:nvPr/>
          </p:nvGrpSpPr>
          <p:grpSpPr bwMode="auto">
            <a:xfrm>
              <a:off x="930" y="2478"/>
              <a:ext cx="1372" cy="343"/>
              <a:chOff x="930" y="2478"/>
              <a:chExt cx="1372" cy="343"/>
            </a:xfrm>
          </p:grpSpPr>
          <p:grpSp>
            <p:nvGrpSpPr>
              <p:cNvPr id="1418" name="Group 203"/>
              <p:cNvGrpSpPr>
                <a:grpSpLocks/>
              </p:cNvGrpSpPr>
              <p:nvPr/>
            </p:nvGrpSpPr>
            <p:grpSpPr bwMode="auto">
              <a:xfrm>
                <a:off x="1615" y="2478"/>
                <a:ext cx="344" cy="342"/>
                <a:chOff x="1615" y="2478"/>
                <a:chExt cx="344" cy="342"/>
              </a:xfrm>
            </p:grpSpPr>
            <p:sp>
              <p:nvSpPr>
                <p:cNvPr id="1427" name="Oval 204"/>
                <p:cNvSpPr>
                  <a:spLocks noChangeArrowheads="1"/>
                </p:cNvSpPr>
                <p:nvPr/>
              </p:nvSpPr>
              <p:spPr bwMode="auto">
                <a:xfrm>
                  <a:off x="1615" y="2478"/>
                  <a:ext cx="344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28" name="Oval 205"/>
                <p:cNvSpPr>
                  <a:spLocks noChangeArrowheads="1"/>
                </p:cNvSpPr>
                <p:nvPr/>
              </p:nvSpPr>
              <p:spPr bwMode="auto">
                <a:xfrm>
                  <a:off x="1666" y="2528"/>
                  <a:ext cx="242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29" name="Oval 206"/>
                <p:cNvSpPr>
                  <a:spLocks noChangeArrowheads="1"/>
                </p:cNvSpPr>
                <p:nvPr/>
              </p:nvSpPr>
              <p:spPr bwMode="auto">
                <a:xfrm>
                  <a:off x="1735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419" name="Group 207"/>
              <p:cNvGrpSpPr>
                <a:grpSpLocks/>
              </p:cNvGrpSpPr>
              <p:nvPr/>
            </p:nvGrpSpPr>
            <p:grpSpPr bwMode="auto">
              <a:xfrm>
                <a:off x="1957" y="2478"/>
                <a:ext cx="345" cy="342"/>
                <a:chOff x="1957" y="2478"/>
                <a:chExt cx="345" cy="342"/>
              </a:xfrm>
            </p:grpSpPr>
            <p:sp>
              <p:nvSpPr>
                <p:cNvPr id="1424" name="Oval 208"/>
                <p:cNvSpPr>
                  <a:spLocks noChangeArrowheads="1"/>
                </p:cNvSpPr>
                <p:nvPr/>
              </p:nvSpPr>
              <p:spPr bwMode="auto">
                <a:xfrm>
                  <a:off x="1957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25" name="Oval 209"/>
                <p:cNvSpPr>
                  <a:spLocks noChangeArrowheads="1"/>
                </p:cNvSpPr>
                <p:nvPr/>
              </p:nvSpPr>
              <p:spPr bwMode="auto">
                <a:xfrm>
                  <a:off x="2009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26" name="Oval 210"/>
                <p:cNvSpPr>
                  <a:spLocks noChangeArrowheads="1"/>
                </p:cNvSpPr>
                <p:nvPr/>
              </p:nvSpPr>
              <p:spPr bwMode="auto">
                <a:xfrm>
                  <a:off x="2076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420" name="Group 211"/>
              <p:cNvGrpSpPr>
                <a:grpSpLocks/>
              </p:cNvGrpSpPr>
              <p:nvPr/>
            </p:nvGrpSpPr>
            <p:grpSpPr bwMode="auto">
              <a:xfrm>
                <a:off x="930" y="2478"/>
                <a:ext cx="344" cy="343"/>
                <a:chOff x="930" y="2478"/>
                <a:chExt cx="344" cy="343"/>
              </a:xfrm>
            </p:grpSpPr>
            <p:sp>
              <p:nvSpPr>
                <p:cNvPr id="1421" name="Oval 212"/>
                <p:cNvSpPr>
                  <a:spLocks noChangeArrowheads="1"/>
                </p:cNvSpPr>
                <p:nvPr/>
              </p:nvSpPr>
              <p:spPr bwMode="auto">
                <a:xfrm>
                  <a:off x="930" y="2478"/>
                  <a:ext cx="344" cy="343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22" name="Oval 213"/>
                <p:cNvSpPr>
                  <a:spLocks noChangeArrowheads="1"/>
                </p:cNvSpPr>
                <p:nvPr/>
              </p:nvSpPr>
              <p:spPr bwMode="auto">
                <a:xfrm>
                  <a:off x="981" y="2528"/>
                  <a:ext cx="242" cy="242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423" name="Oval 214"/>
                <p:cNvSpPr>
                  <a:spLocks noChangeArrowheads="1"/>
                </p:cNvSpPr>
                <p:nvPr/>
              </p:nvSpPr>
              <p:spPr bwMode="auto">
                <a:xfrm>
                  <a:off x="1048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</p:grpSp>
      <p:sp>
        <p:nvSpPr>
          <p:cNvPr id="1046" name="AutoShape 215"/>
          <p:cNvSpPr>
            <a:spLocks noChangeArrowheads="1"/>
          </p:cNvSpPr>
          <p:nvPr/>
        </p:nvSpPr>
        <p:spPr bwMode="auto">
          <a:xfrm rot="5400000">
            <a:off x="3856038" y="2228850"/>
            <a:ext cx="482600" cy="288925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12700">
            <a:noFill/>
            <a:miter lim="800000"/>
            <a:headEnd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  <p:grpSp>
        <p:nvGrpSpPr>
          <p:cNvPr id="1047" name="Group 216"/>
          <p:cNvGrpSpPr>
            <a:grpSpLocks/>
          </p:cNvGrpSpPr>
          <p:nvPr/>
        </p:nvGrpSpPr>
        <p:grpSpPr bwMode="auto">
          <a:xfrm flipH="1">
            <a:off x="3268663" y="2220913"/>
            <a:ext cx="762000" cy="295275"/>
            <a:chOff x="678" y="1510"/>
            <a:chExt cx="4393" cy="1311"/>
          </a:xfrm>
        </p:grpSpPr>
        <p:grpSp>
          <p:nvGrpSpPr>
            <p:cNvPr id="1328" name="Group 217"/>
            <p:cNvGrpSpPr>
              <a:grpSpLocks/>
            </p:cNvGrpSpPr>
            <p:nvPr/>
          </p:nvGrpSpPr>
          <p:grpSpPr bwMode="auto">
            <a:xfrm>
              <a:off x="1688" y="1510"/>
              <a:ext cx="3383" cy="929"/>
              <a:chOff x="1688" y="1510"/>
              <a:chExt cx="3383" cy="929"/>
            </a:xfrm>
          </p:grpSpPr>
          <p:sp>
            <p:nvSpPr>
              <p:cNvPr id="1409" name="Rectangle 218"/>
              <p:cNvSpPr>
                <a:spLocks noChangeArrowheads="1"/>
              </p:cNvSpPr>
              <p:nvPr/>
            </p:nvSpPr>
            <p:spPr bwMode="auto">
              <a:xfrm>
                <a:off x="1688" y="1510"/>
                <a:ext cx="3383" cy="929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410" name="Rectangle 219"/>
              <p:cNvSpPr>
                <a:spLocks noChangeArrowheads="1"/>
              </p:cNvSpPr>
              <p:nvPr/>
            </p:nvSpPr>
            <p:spPr bwMode="auto">
              <a:xfrm>
                <a:off x="1688" y="1543"/>
                <a:ext cx="3383" cy="863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</p:grpSp>
        <p:grpSp>
          <p:nvGrpSpPr>
            <p:cNvPr id="1329" name="Group 220"/>
            <p:cNvGrpSpPr>
              <a:grpSpLocks/>
            </p:cNvGrpSpPr>
            <p:nvPr/>
          </p:nvGrpSpPr>
          <p:grpSpPr bwMode="auto">
            <a:xfrm>
              <a:off x="2627" y="2443"/>
              <a:ext cx="2261" cy="377"/>
              <a:chOff x="2627" y="2443"/>
              <a:chExt cx="2261" cy="377"/>
            </a:xfrm>
          </p:grpSpPr>
          <p:grpSp>
            <p:nvGrpSpPr>
              <p:cNvPr id="1384" name="Group 221"/>
              <p:cNvGrpSpPr>
                <a:grpSpLocks/>
              </p:cNvGrpSpPr>
              <p:nvPr/>
            </p:nvGrpSpPr>
            <p:grpSpPr bwMode="auto">
              <a:xfrm>
                <a:off x="2627" y="2443"/>
                <a:ext cx="2261" cy="333"/>
                <a:chOff x="2627" y="2443"/>
                <a:chExt cx="2261" cy="333"/>
              </a:xfrm>
            </p:grpSpPr>
            <p:grpSp>
              <p:nvGrpSpPr>
                <p:cNvPr id="1393" name="Group 222"/>
                <p:cNvGrpSpPr>
                  <a:grpSpLocks/>
                </p:cNvGrpSpPr>
                <p:nvPr/>
              </p:nvGrpSpPr>
              <p:grpSpPr bwMode="auto">
                <a:xfrm>
                  <a:off x="2627" y="2443"/>
                  <a:ext cx="274" cy="253"/>
                  <a:chOff x="2627" y="2443"/>
                  <a:chExt cx="274" cy="253"/>
                </a:xfrm>
              </p:grpSpPr>
              <p:sp>
                <p:nvSpPr>
                  <p:cNvPr id="1406" name="Freeform 223"/>
                  <p:cNvSpPr>
                    <a:spLocks/>
                  </p:cNvSpPr>
                  <p:nvPr/>
                </p:nvSpPr>
                <p:spPr bwMode="auto">
                  <a:xfrm>
                    <a:off x="2627" y="2443"/>
                    <a:ext cx="274" cy="36"/>
                  </a:xfrm>
                  <a:custGeom>
                    <a:avLst/>
                    <a:gdLst>
                      <a:gd name="T0" fmla="*/ 0 w 274"/>
                      <a:gd name="T1" fmla="*/ 2 h 36"/>
                      <a:gd name="T2" fmla="*/ 274 w 274"/>
                      <a:gd name="T3" fmla="*/ 0 h 36"/>
                      <a:gd name="T4" fmla="*/ 238 w 274"/>
                      <a:gd name="T5" fmla="*/ 35 h 36"/>
                      <a:gd name="T6" fmla="*/ 33 w 274"/>
                      <a:gd name="T7" fmla="*/ 36 h 36"/>
                      <a:gd name="T8" fmla="*/ 0 w 274"/>
                      <a:gd name="T9" fmla="*/ 2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74"/>
                      <a:gd name="T16" fmla="*/ 0 h 36"/>
                      <a:gd name="T17" fmla="*/ 274 w 274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74" h="36">
                        <a:moveTo>
                          <a:pt x="0" y="2"/>
                        </a:moveTo>
                        <a:lnTo>
                          <a:pt x="274" y="0"/>
                        </a:lnTo>
                        <a:lnTo>
                          <a:pt x="238" y="35"/>
                        </a:lnTo>
                        <a:lnTo>
                          <a:pt x="33" y="36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7" name="Freeform 224"/>
                  <p:cNvSpPr>
                    <a:spLocks/>
                  </p:cNvSpPr>
                  <p:nvPr/>
                </p:nvSpPr>
                <p:spPr bwMode="auto">
                  <a:xfrm>
                    <a:off x="2696" y="2479"/>
                    <a:ext cx="136" cy="17"/>
                  </a:xfrm>
                  <a:custGeom>
                    <a:avLst/>
                    <a:gdLst>
                      <a:gd name="T0" fmla="*/ 0 w 136"/>
                      <a:gd name="T1" fmla="*/ 1 h 17"/>
                      <a:gd name="T2" fmla="*/ 136 w 136"/>
                      <a:gd name="T3" fmla="*/ 0 h 17"/>
                      <a:gd name="T4" fmla="*/ 119 w 136"/>
                      <a:gd name="T5" fmla="*/ 16 h 17"/>
                      <a:gd name="T6" fmla="*/ 16 w 136"/>
                      <a:gd name="T7" fmla="*/ 17 h 17"/>
                      <a:gd name="T8" fmla="*/ 0 w 136"/>
                      <a:gd name="T9" fmla="*/ 1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6"/>
                      <a:gd name="T16" fmla="*/ 0 h 17"/>
                      <a:gd name="T17" fmla="*/ 136 w 136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6" h="17">
                        <a:moveTo>
                          <a:pt x="0" y="1"/>
                        </a:moveTo>
                        <a:lnTo>
                          <a:pt x="136" y="0"/>
                        </a:lnTo>
                        <a:lnTo>
                          <a:pt x="119" y="16"/>
                        </a:lnTo>
                        <a:lnTo>
                          <a:pt x="16" y="17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408" name="Rectangle 225"/>
                  <p:cNvSpPr>
                    <a:spLocks noChangeArrowheads="1"/>
                  </p:cNvSpPr>
                  <p:nvPr/>
                </p:nvSpPr>
                <p:spPr bwMode="auto">
                  <a:xfrm>
                    <a:off x="2750" y="2499"/>
                    <a:ext cx="25" cy="197"/>
                  </a:xfrm>
                  <a:prstGeom prst="rect">
                    <a:avLst/>
                  </a:pr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en-NZ"/>
                  </a:p>
                </p:txBody>
              </p:sp>
            </p:grpSp>
            <p:grpSp>
              <p:nvGrpSpPr>
                <p:cNvPr id="1394" name="Group 226"/>
                <p:cNvGrpSpPr>
                  <a:grpSpLocks/>
                </p:cNvGrpSpPr>
                <p:nvPr/>
              </p:nvGrpSpPr>
              <p:grpSpPr bwMode="auto">
                <a:xfrm>
                  <a:off x="3996" y="2443"/>
                  <a:ext cx="430" cy="333"/>
                  <a:chOff x="3996" y="2443"/>
                  <a:chExt cx="430" cy="333"/>
                </a:xfrm>
              </p:grpSpPr>
              <p:sp>
                <p:nvSpPr>
                  <p:cNvPr id="1401" name="Freeform 227"/>
                  <p:cNvSpPr>
                    <a:spLocks/>
                  </p:cNvSpPr>
                  <p:nvPr/>
                </p:nvSpPr>
                <p:spPr bwMode="auto">
                  <a:xfrm>
                    <a:off x="3996" y="2446"/>
                    <a:ext cx="429" cy="67"/>
                  </a:xfrm>
                  <a:custGeom>
                    <a:avLst/>
                    <a:gdLst>
                      <a:gd name="T0" fmla="*/ 0 w 429"/>
                      <a:gd name="T1" fmla="*/ 0 h 67"/>
                      <a:gd name="T2" fmla="*/ 429 w 429"/>
                      <a:gd name="T3" fmla="*/ 0 h 67"/>
                      <a:gd name="T4" fmla="*/ 429 w 429"/>
                      <a:gd name="T5" fmla="*/ 67 h 67"/>
                      <a:gd name="T6" fmla="*/ 34 w 429"/>
                      <a:gd name="T7" fmla="*/ 67 h 67"/>
                      <a:gd name="T8" fmla="*/ 0 w 429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9"/>
                      <a:gd name="T16" fmla="*/ 0 h 67"/>
                      <a:gd name="T17" fmla="*/ 429 w 429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9" h="67">
                        <a:moveTo>
                          <a:pt x="0" y="0"/>
                        </a:moveTo>
                        <a:lnTo>
                          <a:pt x="429" y="0"/>
                        </a:lnTo>
                        <a:lnTo>
                          <a:pt x="429" y="67"/>
                        </a:lnTo>
                        <a:lnTo>
                          <a:pt x="34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402" name="Group 228"/>
                  <p:cNvGrpSpPr>
                    <a:grpSpLocks/>
                  </p:cNvGrpSpPr>
                  <p:nvPr/>
                </p:nvGrpSpPr>
                <p:grpSpPr bwMode="auto">
                  <a:xfrm>
                    <a:off x="4030" y="2443"/>
                    <a:ext cx="362" cy="77"/>
                    <a:chOff x="4030" y="2443"/>
                    <a:chExt cx="362" cy="77"/>
                  </a:xfrm>
                </p:grpSpPr>
                <p:sp>
                  <p:nvSpPr>
                    <p:cNvPr id="1404" name="Freeform 229"/>
                    <p:cNvSpPr>
                      <a:spLocks/>
                    </p:cNvSpPr>
                    <p:nvPr/>
                  </p:nvSpPr>
                  <p:spPr bwMode="auto">
                    <a:xfrm>
                      <a:off x="4030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2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2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05" name="Line 23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1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403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4425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95" name="Group 232"/>
                <p:cNvGrpSpPr>
                  <a:grpSpLocks/>
                </p:cNvGrpSpPr>
                <p:nvPr/>
              </p:nvGrpSpPr>
              <p:grpSpPr bwMode="auto">
                <a:xfrm>
                  <a:off x="4460" y="2443"/>
                  <a:ext cx="428" cy="333"/>
                  <a:chOff x="4460" y="2443"/>
                  <a:chExt cx="428" cy="333"/>
                </a:xfrm>
              </p:grpSpPr>
              <p:sp>
                <p:nvSpPr>
                  <p:cNvPr id="1396" name="Freeform 233"/>
                  <p:cNvSpPr>
                    <a:spLocks/>
                  </p:cNvSpPr>
                  <p:nvPr/>
                </p:nvSpPr>
                <p:spPr bwMode="auto">
                  <a:xfrm>
                    <a:off x="4460" y="2446"/>
                    <a:ext cx="427" cy="67"/>
                  </a:xfrm>
                  <a:custGeom>
                    <a:avLst/>
                    <a:gdLst>
                      <a:gd name="T0" fmla="*/ 0 w 427"/>
                      <a:gd name="T1" fmla="*/ 0 h 67"/>
                      <a:gd name="T2" fmla="*/ 427 w 427"/>
                      <a:gd name="T3" fmla="*/ 0 h 67"/>
                      <a:gd name="T4" fmla="*/ 427 w 427"/>
                      <a:gd name="T5" fmla="*/ 67 h 67"/>
                      <a:gd name="T6" fmla="*/ 33 w 427"/>
                      <a:gd name="T7" fmla="*/ 67 h 67"/>
                      <a:gd name="T8" fmla="*/ 0 w 427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7"/>
                      <a:gd name="T16" fmla="*/ 0 h 67"/>
                      <a:gd name="T17" fmla="*/ 427 w 427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7" h="67">
                        <a:moveTo>
                          <a:pt x="0" y="0"/>
                        </a:moveTo>
                        <a:lnTo>
                          <a:pt x="427" y="0"/>
                        </a:lnTo>
                        <a:lnTo>
                          <a:pt x="427" y="67"/>
                        </a:lnTo>
                        <a:lnTo>
                          <a:pt x="33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97" name="Group 234"/>
                  <p:cNvGrpSpPr>
                    <a:grpSpLocks/>
                  </p:cNvGrpSpPr>
                  <p:nvPr/>
                </p:nvGrpSpPr>
                <p:grpSpPr bwMode="auto">
                  <a:xfrm>
                    <a:off x="4493" y="2443"/>
                    <a:ext cx="360" cy="77"/>
                    <a:chOff x="4493" y="2443"/>
                    <a:chExt cx="360" cy="77"/>
                  </a:xfrm>
                </p:grpSpPr>
                <p:sp>
                  <p:nvSpPr>
                    <p:cNvPr id="1399" name="Freeform 235"/>
                    <p:cNvSpPr>
                      <a:spLocks/>
                    </p:cNvSpPr>
                    <p:nvPr/>
                  </p:nvSpPr>
                  <p:spPr bwMode="auto">
                    <a:xfrm>
                      <a:off x="4493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3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3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400" name="Line 23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52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398" name="Line 237"/>
                  <p:cNvSpPr>
                    <a:spLocks noChangeShapeType="1"/>
                  </p:cNvSpPr>
                  <p:nvPr/>
                </p:nvSpPr>
                <p:spPr bwMode="auto">
                  <a:xfrm>
                    <a:off x="4887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85" name="Group 238"/>
              <p:cNvGrpSpPr>
                <a:grpSpLocks/>
              </p:cNvGrpSpPr>
              <p:nvPr/>
            </p:nvGrpSpPr>
            <p:grpSpPr bwMode="auto">
              <a:xfrm>
                <a:off x="4048" y="2478"/>
                <a:ext cx="345" cy="342"/>
                <a:chOff x="4048" y="2478"/>
                <a:chExt cx="345" cy="342"/>
              </a:xfrm>
            </p:grpSpPr>
            <p:sp>
              <p:nvSpPr>
                <p:cNvPr id="1390" name="Oval 239"/>
                <p:cNvSpPr>
                  <a:spLocks noChangeArrowheads="1"/>
                </p:cNvSpPr>
                <p:nvPr/>
              </p:nvSpPr>
              <p:spPr bwMode="auto">
                <a:xfrm>
                  <a:off x="4048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91" name="Oval 240"/>
                <p:cNvSpPr>
                  <a:spLocks noChangeArrowheads="1"/>
                </p:cNvSpPr>
                <p:nvPr/>
              </p:nvSpPr>
              <p:spPr bwMode="auto">
                <a:xfrm>
                  <a:off x="4098" y="2528"/>
                  <a:ext cx="243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92" name="Oval 241"/>
                <p:cNvSpPr>
                  <a:spLocks noChangeArrowheads="1"/>
                </p:cNvSpPr>
                <p:nvPr/>
              </p:nvSpPr>
              <p:spPr bwMode="auto">
                <a:xfrm>
                  <a:off x="4168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386" name="Group 242"/>
              <p:cNvGrpSpPr>
                <a:grpSpLocks/>
              </p:cNvGrpSpPr>
              <p:nvPr/>
            </p:nvGrpSpPr>
            <p:grpSpPr bwMode="auto">
              <a:xfrm>
                <a:off x="4511" y="2478"/>
                <a:ext cx="343" cy="342"/>
                <a:chOff x="4511" y="2478"/>
                <a:chExt cx="343" cy="342"/>
              </a:xfrm>
            </p:grpSpPr>
            <p:sp>
              <p:nvSpPr>
                <p:cNvPr id="1387" name="Oval 243"/>
                <p:cNvSpPr>
                  <a:spLocks noChangeArrowheads="1"/>
                </p:cNvSpPr>
                <p:nvPr/>
              </p:nvSpPr>
              <p:spPr bwMode="auto">
                <a:xfrm>
                  <a:off x="4511" y="2478"/>
                  <a:ext cx="343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88" name="Oval 244"/>
                <p:cNvSpPr>
                  <a:spLocks noChangeArrowheads="1"/>
                </p:cNvSpPr>
                <p:nvPr/>
              </p:nvSpPr>
              <p:spPr bwMode="auto">
                <a:xfrm>
                  <a:off x="4562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89" name="Oval 245"/>
                <p:cNvSpPr>
                  <a:spLocks noChangeArrowheads="1"/>
                </p:cNvSpPr>
                <p:nvPr/>
              </p:nvSpPr>
              <p:spPr bwMode="auto">
                <a:xfrm>
                  <a:off x="4630" y="2596"/>
                  <a:ext cx="105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  <p:grpSp>
          <p:nvGrpSpPr>
            <p:cNvPr id="1330" name="Group 246"/>
            <p:cNvGrpSpPr>
              <a:grpSpLocks/>
            </p:cNvGrpSpPr>
            <p:nvPr/>
          </p:nvGrpSpPr>
          <p:grpSpPr bwMode="auto">
            <a:xfrm>
              <a:off x="678" y="1846"/>
              <a:ext cx="693" cy="767"/>
              <a:chOff x="678" y="1846"/>
              <a:chExt cx="693" cy="767"/>
            </a:xfrm>
          </p:grpSpPr>
          <p:sp>
            <p:nvSpPr>
              <p:cNvPr id="1362" name="Rectangle 247"/>
              <p:cNvSpPr>
                <a:spLocks noChangeArrowheads="1"/>
              </p:cNvSpPr>
              <p:nvPr/>
            </p:nvSpPr>
            <p:spPr bwMode="auto">
              <a:xfrm>
                <a:off x="1344" y="2209"/>
                <a:ext cx="27" cy="93"/>
              </a:xfrm>
              <a:prstGeom prst="rect">
                <a:avLst/>
              </a:prstGeom>
              <a:solidFill>
                <a:srgbClr val="60606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363" name="Freeform 248"/>
              <p:cNvSpPr>
                <a:spLocks/>
              </p:cNvSpPr>
              <p:nvPr/>
            </p:nvSpPr>
            <p:spPr bwMode="auto">
              <a:xfrm>
                <a:off x="690" y="1846"/>
                <a:ext cx="650" cy="597"/>
              </a:xfrm>
              <a:custGeom>
                <a:avLst/>
                <a:gdLst>
                  <a:gd name="T0" fmla="*/ 137 w 650"/>
                  <a:gd name="T1" fmla="*/ 18 h 597"/>
                  <a:gd name="T2" fmla="*/ 172 w 650"/>
                  <a:gd name="T3" fmla="*/ 0 h 597"/>
                  <a:gd name="T4" fmla="*/ 599 w 650"/>
                  <a:gd name="T5" fmla="*/ 0 h 597"/>
                  <a:gd name="T6" fmla="*/ 634 w 650"/>
                  <a:gd name="T7" fmla="*/ 16 h 597"/>
                  <a:gd name="T8" fmla="*/ 634 w 650"/>
                  <a:gd name="T9" fmla="*/ 224 h 597"/>
                  <a:gd name="T10" fmla="*/ 650 w 650"/>
                  <a:gd name="T11" fmla="*/ 273 h 597"/>
                  <a:gd name="T12" fmla="*/ 650 w 650"/>
                  <a:gd name="T13" fmla="*/ 597 h 597"/>
                  <a:gd name="T14" fmla="*/ 0 w 650"/>
                  <a:gd name="T15" fmla="*/ 597 h 597"/>
                  <a:gd name="T16" fmla="*/ 0 w 650"/>
                  <a:gd name="T17" fmla="*/ 308 h 597"/>
                  <a:gd name="T18" fmla="*/ 51 w 650"/>
                  <a:gd name="T19" fmla="*/ 273 h 597"/>
                  <a:gd name="T20" fmla="*/ 121 w 650"/>
                  <a:gd name="T21" fmla="*/ 69 h 597"/>
                  <a:gd name="T22" fmla="*/ 137 w 650"/>
                  <a:gd name="T23" fmla="*/ 69 h 597"/>
                  <a:gd name="T24" fmla="*/ 68 w 650"/>
                  <a:gd name="T25" fmla="*/ 273 h 597"/>
                  <a:gd name="T26" fmla="*/ 189 w 650"/>
                  <a:gd name="T27" fmla="*/ 273 h 597"/>
                  <a:gd name="T28" fmla="*/ 137 w 650"/>
                  <a:gd name="T29" fmla="*/ 69 h 597"/>
                  <a:gd name="T30" fmla="*/ 154 w 650"/>
                  <a:gd name="T31" fmla="*/ 69 h 597"/>
                  <a:gd name="T32" fmla="*/ 205 w 650"/>
                  <a:gd name="T33" fmla="*/ 273 h 597"/>
                  <a:gd name="T34" fmla="*/ 427 w 650"/>
                  <a:gd name="T35" fmla="*/ 273 h 597"/>
                  <a:gd name="T36" fmla="*/ 359 w 650"/>
                  <a:gd name="T37" fmla="*/ 69 h 597"/>
                  <a:gd name="T38" fmla="*/ 394 w 650"/>
                  <a:gd name="T39" fmla="*/ 69 h 597"/>
                  <a:gd name="T40" fmla="*/ 462 w 650"/>
                  <a:gd name="T41" fmla="*/ 273 h 597"/>
                  <a:gd name="T42" fmla="*/ 634 w 650"/>
                  <a:gd name="T43" fmla="*/ 273 h 597"/>
                  <a:gd name="T44" fmla="*/ 565 w 650"/>
                  <a:gd name="T45" fmla="*/ 69 h 597"/>
                  <a:gd name="T46" fmla="*/ 394 w 650"/>
                  <a:gd name="T47" fmla="*/ 69 h 597"/>
                  <a:gd name="T48" fmla="*/ 359 w 650"/>
                  <a:gd name="T49" fmla="*/ 69 h 597"/>
                  <a:gd name="T50" fmla="*/ 154 w 650"/>
                  <a:gd name="T51" fmla="*/ 69 h 597"/>
                  <a:gd name="T52" fmla="*/ 137 w 650"/>
                  <a:gd name="T53" fmla="*/ 69 h 597"/>
                  <a:gd name="T54" fmla="*/ 121 w 650"/>
                  <a:gd name="T55" fmla="*/ 69 h 597"/>
                  <a:gd name="T56" fmla="*/ 137 w 650"/>
                  <a:gd name="T57" fmla="*/ 34 h 597"/>
                  <a:gd name="T58" fmla="*/ 137 w 650"/>
                  <a:gd name="T59" fmla="*/ 18 h 59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50"/>
                  <a:gd name="T91" fmla="*/ 0 h 597"/>
                  <a:gd name="T92" fmla="*/ 650 w 650"/>
                  <a:gd name="T93" fmla="*/ 597 h 59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50" h="597">
                    <a:moveTo>
                      <a:pt x="137" y="18"/>
                    </a:moveTo>
                    <a:lnTo>
                      <a:pt x="172" y="0"/>
                    </a:lnTo>
                    <a:lnTo>
                      <a:pt x="599" y="0"/>
                    </a:lnTo>
                    <a:lnTo>
                      <a:pt x="634" y="16"/>
                    </a:lnTo>
                    <a:lnTo>
                      <a:pt x="634" y="224"/>
                    </a:lnTo>
                    <a:lnTo>
                      <a:pt x="650" y="273"/>
                    </a:lnTo>
                    <a:lnTo>
                      <a:pt x="650" y="597"/>
                    </a:lnTo>
                    <a:lnTo>
                      <a:pt x="0" y="597"/>
                    </a:lnTo>
                    <a:lnTo>
                      <a:pt x="0" y="308"/>
                    </a:lnTo>
                    <a:lnTo>
                      <a:pt x="51" y="273"/>
                    </a:lnTo>
                    <a:lnTo>
                      <a:pt x="121" y="69"/>
                    </a:lnTo>
                    <a:lnTo>
                      <a:pt x="137" y="69"/>
                    </a:lnTo>
                    <a:lnTo>
                      <a:pt x="68" y="273"/>
                    </a:lnTo>
                    <a:lnTo>
                      <a:pt x="189" y="273"/>
                    </a:lnTo>
                    <a:lnTo>
                      <a:pt x="137" y="69"/>
                    </a:lnTo>
                    <a:lnTo>
                      <a:pt x="154" y="69"/>
                    </a:lnTo>
                    <a:lnTo>
                      <a:pt x="205" y="273"/>
                    </a:lnTo>
                    <a:lnTo>
                      <a:pt x="427" y="273"/>
                    </a:lnTo>
                    <a:lnTo>
                      <a:pt x="359" y="69"/>
                    </a:lnTo>
                    <a:lnTo>
                      <a:pt x="394" y="69"/>
                    </a:lnTo>
                    <a:lnTo>
                      <a:pt x="462" y="273"/>
                    </a:lnTo>
                    <a:lnTo>
                      <a:pt x="634" y="273"/>
                    </a:lnTo>
                    <a:lnTo>
                      <a:pt x="565" y="69"/>
                    </a:lnTo>
                    <a:lnTo>
                      <a:pt x="394" y="69"/>
                    </a:lnTo>
                    <a:lnTo>
                      <a:pt x="359" y="69"/>
                    </a:lnTo>
                    <a:lnTo>
                      <a:pt x="154" y="69"/>
                    </a:lnTo>
                    <a:lnTo>
                      <a:pt x="137" y="69"/>
                    </a:lnTo>
                    <a:lnTo>
                      <a:pt x="121" y="69"/>
                    </a:lnTo>
                    <a:lnTo>
                      <a:pt x="137" y="34"/>
                    </a:lnTo>
                    <a:lnTo>
                      <a:pt x="137" y="18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4" name="Line 249"/>
              <p:cNvSpPr>
                <a:spLocks noChangeShapeType="1"/>
              </p:cNvSpPr>
              <p:nvPr/>
            </p:nvSpPr>
            <p:spPr bwMode="auto">
              <a:xfrm>
                <a:off x="879" y="211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5" name="Freeform 250"/>
              <p:cNvSpPr>
                <a:spLocks/>
              </p:cNvSpPr>
              <p:nvPr/>
            </p:nvSpPr>
            <p:spPr bwMode="auto">
              <a:xfrm>
                <a:off x="1054" y="1880"/>
                <a:ext cx="81" cy="479"/>
              </a:xfrm>
              <a:custGeom>
                <a:avLst/>
                <a:gdLst>
                  <a:gd name="T0" fmla="*/ 0 w 81"/>
                  <a:gd name="T1" fmla="*/ 0 h 479"/>
                  <a:gd name="T2" fmla="*/ 81 w 81"/>
                  <a:gd name="T3" fmla="*/ 239 h 479"/>
                  <a:gd name="T4" fmla="*/ 81 w 81"/>
                  <a:gd name="T5" fmla="*/ 479 h 479"/>
                  <a:gd name="T6" fmla="*/ 0 60000 65536"/>
                  <a:gd name="T7" fmla="*/ 0 60000 65536"/>
                  <a:gd name="T8" fmla="*/ 0 60000 65536"/>
                  <a:gd name="T9" fmla="*/ 0 w 81"/>
                  <a:gd name="T10" fmla="*/ 0 h 479"/>
                  <a:gd name="T11" fmla="*/ 81 w 81"/>
                  <a:gd name="T12" fmla="*/ 479 h 4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1" h="479">
                    <a:moveTo>
                      <a:pt x="0" y="0"/>
                    </a:moveTo>
                    <a:lnTo>
                      <a:pt x="81" y="239"/>
                    </a:lnTo>
                    <a:lnTo>
                      <a:pt x="81" y="479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366" name="Group 251"/>
              <p:cNvGrpSpPr>
                <a:grpSpLocks/>
              </p:cNvGrpSpPr>
              <p:nvPr/>
            </p:nvGrpSpPr>
            <p:grpSpPr bwMode="auto">
              <a:xfrm>
                <a:off x="678" y="2447"/>
                <a:ext cx="658" cy="166"/>
                <a:chOff x="678" y="2447"/>
                <a:chExt cx="658" cy="166"/>
              </a:xfrm>
            </p:grpSpPr>
            <p:sp>
              <p:nvSpPr>
                <p:cNvPr id="1380" name="Rectangle 252"/>
                <p:cNvSpPr>
                  <a:spLocks noChangeArrowheads="1"/>
                </p:cNvSpPr>
                <p:nvPr/>
              </p:nvSpPr>
              <p:spPr bwMode="auto">
                <a:xfrm>
                  <a:off x="678" y="2447"/>
                  <a:ext cx="658" cy="166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381" name="Group 253"/>
                <p:cNvGrpSpPr>
                  <a:grpSpLocks/>
                </p:cNvGrpSpPr>
                <p:nvPr/>
              </p:nvGrpSpPr>
              <p:grpSpPr bwMode="auto">
                <a:xfrm>
                  <a:off x="707" y="2461"/>
                  <a:ext cx="196" cy="18"/>
                  <a:chOff x="707" y="2461"/>
                  <a:chExt cx="196" cy="18"/>
                </a:xfrm>
              </p:grpSpPr>
              <p:sp>
                <p:nvSpPr>
                  <p:cNvPr id="1382" name="Line 254"/>
                  <p:cNvSpPr>
                    <a:spLocks noChangeShapeType="1"/>
                  </p:cNvSpPr>
                  <p:nvPr/>
                </p:nvSpPr>
                <p:spPr bwMode="auto">
                  <a:xfrm>
                    <a:off x="707" y="2461"/>
                    <a:ext cx="196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83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725" y="2478"/>
                    <a:ext cx="178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67" name="Group 256"/>
              <p:cNvGrpSpPr>
                <a:grpSpLocks/>
              </p:cNvGrpSpPr>
              <p:nvPr/>
            </p:nvGrpSpPr>
            <p:grpSpPr bwMode="auto">
              <a:xfrm>
                <a:off x="690" y="2359"/>
                <a:ext cx="642" cy="18"/>
                <a:chOff x="690" y="2359"/>
                <a:chExt cx="642" cy="18"/>
              </a:xfrm>
            </p:grpSpPr>
            <p:sp>
              <p:nvSpPr>
                <p:cNvPr id="1378" name="Line 257"/>
                <p:cNvSpPr>
                  <a:spLocks noChangeShapeType="1"/>
                </p:cNvSpPr>
                <p:nvPr/>
              </p:nvSpPr>
              <p:spPr bwMode="auto">
                <a:xfrm>
                  <a:off x="690" y="2376"/>
                  <a:ext cx="197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9" name="Line 258"/>
                <p:cNvSpPr>
                  <a:spLocks noChangeShapeType="1"/>
                </p:cNvSpPr>
                <p:nvPr/>
              </p:nvSpPr>
              <p:spPr bwMode="auto">
                <a:xfrm>
                  <a:off x="690" y="2359"/>
                  <a:ext cx="642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368" name="Line 259"/>
              <p:cNvSpPr>
                <a:spLocks noChangeShapeType="1"/>
              </p:cNvSpPr>
              <p:nvPr/>
            </p:nvSpPr>
            <p:spPr bwMode="auto">
              <a:xfrm>
                <a:off x="1324" y="2119"/>
                <a:ext cx="1" cy="3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369" name="Group 260"/>
              <p:cNvGrpSpPr>
                <a:grpSpLocks/>
              </p:cNvGrpSpPr>
              <p:nvPr/>
            </p:nvGrpSpPr>
            <p:grpSpPr bwMode="auto">
              <a:xfrm>
                <a:off x="895" y="1983"/>
                <a:ext cx="79" cy="236"/>
                <a:chOff x="895" y="1983"/>
                <a:chExt cx="79" cy="236"/>
              </a:xfrm>
            </p:grpSpPr>
            <p:sp>
              <p:nvSpPr>
                <p:cNvPr id="1372" name="AutoShape 261"/>
                <p:cNvSpPr>
                  <a:spLocks noChangeArrowheads="1"/>
                </p:cNvSpPr>
                <p:nvPr/>
              </p:nvSpPr>
              <p:spPr bwMode="auto">
                <a:xfrm>
                  <a:off x="895" y="1983"/>
                  <a:ext cx="55" cy="173"/>
                </a:xfrm>
                <a:prstGeom prst="roundRect">
                  <a:avLst>
                    <a:gd name="adj" fmla="val 48412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73" name="AutoShape 262"/>
                <p:cNvSpPr>
                  <a:spLocks noChangeArrowheads="1"/>
                </p:cNvSpPr>
                <p:nvPr/>
              </p:nvSpPr>
              <p:spPr bwMode="auto">
                <a:xfrm>
                  <a:off x="901" y="2193"/>
                  <a:ext cx="26" cy="2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74" name="AutoShape 263"/>
                <p:cNvSpPr>
                  <a:spLocks noChangeArrowheads="1"/>
                </p:cNvSpPr>
                <p:nvPr/>
              </p:nvSpPr>
              <p:spPr bwMode="auto">
                <a:xfrm>
                  <a:off x="955" y="2180"/>
                  <a:ext cx="19" cy="1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375" name="Group 264"/>
                <p:cNvGrpSpPr>
                  <a:grpSpLocks/>
                </p:cNvGrpSpPr>
                <p:nvPr/>
              </p:nvGrpSpPr>
              <p:grpSpPr bwMode="auto">
                <a:xfrm>
                  <a:off x="913" y="2084"/>
                  <a:ext cx="60" cy="121"/>
                  <a:chOff x="913" y="2084"/>
                  <a:chExt cx="60" cy="121"/>
                </a:xfrm>
              </p:grpSpPr>
              <p:sp>
                <p:nvSpPr>
                  <p:cNvPr id="1376" name="Freeform 265"/>
                  <p:cNvSpPr>
                    <a:spLocks/>
                  </p:cNvSpPr>
                  <p:nvPr/>
                </p:nvSpPr>
                <p:spPr bwMode="auto">
                  <a:xfrm>
                    <a:off x="913" y="2084"/>
                    <a:ext cx="1" cy="121"/>
                  </a:xfrm>
                  <a:custGeom>
                    <a:avLst/>
                    <a:gdLst>
                      <a:gd name="T0" fmla="*/ 0 w 1"/>
                      <a:gd name="T1" fmla="*/ 0 h 121"/>
                      <a:gd name="T2" fmla="*/ 0 w 1"/>
                      <a:gd name="T3" fmla="*/ 121 h 121"/>
                      <a:gd name="T4" fmla="*/ 0 w 1"/>
                      <a:gd name="T5" fmla="*/ 104 h 12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21"/>
                      <a:gd name="T11" fmla="*/ 1 w 1"/>
                      <a:gd name="T12" fmla="*/ 121 h 12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21">
                        <a:moveTo>
                          <a:pt x="0" y="0"/>
                        </a:moveTo>
                        <a:lnTo>
                          <a:pt x="0" y="121"/>
                        </a:lnTo>
                        <a:lnTo>
                          <a:pt x="0" y="104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77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913" y="2154"/>
                    <a:ext cx="60" cy="3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370" name="Freeform 267"/>
              <p:cNvSpPr>
                <a:spLocks/>
              </p:cNvSpPr>
              <p:nvPr/>
            </p:nvSpPr>
            <p:spPr bwMode="auto">
              <a:xfrm>
                <a:off x="1049" y="2137"/>
                <a:ext cx="68" cy="20"/>
              </a:xfrm>
              <a:custGeom>
                <a:avLst/>
                <a:gdLst>
                  <a:gd name="T0" fmla="*/ 0 w 68"/>
                  <a:gd name="T1" fmla="*/ 0 h 20"/>
                  <a:gd name="T2" fmla="*/ 68 w 68"/>
                  <a:gd name="T3" fmla="*/ 0 h 20"/>
                  <a:gd name="T4" fmla="*/ 68 w 68"/>
                  <a:gd name="T5" fmla="*/ 9 h 20"/>
                  <a:gd name="T6" fmla="*/ 68 w 68"/>
                  <a:gd name="T7" fmla="*/ 20 h 20"/>
                  <a:gd name="T8" fmla="*/ 52 w 68"/>
                  <a:gd name="T9" fmla="*/ 20 h 20"/>
                  <a:gd name="T10" fmla="*/ 52 w 68"/>
                  <a:gd name="T11" fmla="*/ 9 h 20"/>
                  <a:gd name="T12" fmla="*/ 0 w 68"/>
                  <a:gd name="T13" fmla="*/ 9 h 20"/>
                  <a:gd name="T14" fmla="*/ 0 w 68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20"/>
                  <a:gd name="T26" fmla="*/ 68 w 68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20">
                    <a:moveTo>
                      <a:pt x="0" y="0"/>
                    </a:moveTo>
                    <a:lnTo>
                      <a:pt x="68" y="0"/>
                    </a:lnTo>
                    <a:lnTo>
                      <a:pt x="68" y="9"/>
                    </a:lnTo>
                    <a:lnTo>
                      <a:pt x="68" y="20"/>
                    </a:lnTo>
                    <a:lnTo>
                      <a:pt x="52" y="20"/>
                    </a:lnTo>
                    <a:lnTo>
                      <a:pt x="52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1" name="Freeform 268"/>
              <p:cNvSpPr>
                <a:spLocks/>
              </p:cNvSpPr>
              <p:nvPr/>
            </p:nvSpPr>
            <p:spPr bwMode="auto">
              <a:xfrm>
                <a:off x="829" y="1862"/>
                <a:ext cx="495" cy="15"/>
              </a:xfrm>
              <a:custGeom>
                <a:avLst/>
                <a:gdLst>
                  <a:gd name="T0" fmla="*/ 0 w 495"/>
                  <a:gd name="T1" fmla="*/ 0 h 15"/>
                  <a:gd name="T2" fmla="*/ 495 w 495"/>
                  <a:gd name="T3" fmla="*/ 0 h 15"/>
                  <a:gd name="T4" fmla="*/ 495 w 495"/>
                  <a:gd name="T5" fmla="*/ 15 h 15"/>
                  <a:gd name="T6" fmla="*/ 1 w 495"/>
                  <a:gd name="T7" fmla="*/ 15 h 15"/>
                  <a:gd name="T8" fmla="*/ 0 w 495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5"/>
                  <a:gd name="T16" fmla="*/ 0 h 15"/>
                  <a:gd name="T17" fmla="*/ 495 w 495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5" h="15">
                    <a:moveTo>
                      <a:pt x="0" y="0"/>
                    </a:moveTo>
                    <a:lnTo>
                      <a:pt x="495" y="0"/>
                    </a:lnTo>
                    <a:lnTo>
                      <a:pt x="495" y="15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31" name="Group 269"/>
            <p:cNvGrpSpPr>
              <a:grpSpLocks/>
            </p:cNvGrpSpPr>
            <p:nvPr/>
          </p:nvGrpSpPr>
          <p:grpSpPr bwMode="auto">
            <a:xfrm>
              <a:off x="824" y="2376"/>
              <a:ext cx="549" cy="241"/>
              <a:chOff x="824" y="2376"/>
              <a:chExt cx="549" cy="241"/>
            </a:xfrm>
          </p:grpSpPr>
          <p:sp>
            <p:nvSpPr>
              <p:cNvPr id="1360" name="Freeform 270"/>
              <p:cNvSpPr>
                <a:spLocks/>
              </p:cNvSpPr>
              <p:nvPr/>
            </p:nvSpPr>
            <p:spPr bwMode="auto">
              <a:xfrm>
                <a:off x="824" y="2376"/>
                <a:ext cx="549" cy="240"/>
              </a:xfrm>
              <a:custGeom>
                <a:avLst/>
                <a:gdLst>
                  <a:gd name="T0" fmla="*/ 0 w 549"/>
                  <a:gd name="T1" fmla="*/ 240 h 240"/>
                  <a:gd name="T2" fmla="*/ 0 w 549"/>
                  <a:gd name="T3" fmla="*/ 214 h 240"/>
                  <a:gd name="T4" fmla="*/ 6 w 549"/>
                  <a:gd name="T5" fmla="*/ 188 h 240"/>
                  <a:gd name="T6" fmla="*/ 15 w 549"/>
                  <a:gd name="T7" fmla="*/ 158 h 240"/>
                  <a:gd name="T8" fmla="*/ 29 w 549"/>
                  <a:gd name="T9" fmla="*/ 131 h 240"/>
                  <a:gd name="T10" fmla="*/ 47 w 549"/>
                  <a:gd name="T11" fmla="*/ 105 h 240"/>
                  <a:gd name="T12" fmla="*/ 66 w 549"/>
                  <a:gd name="T13" fmla="*/ 84 h 240"/>
                  <a:gd name="T14" fmla="*/ 90 w 549"/>
                  <a:gd name="T15" fmla="*/ 62 h 240"/>
                  <a:gd name="T16" fmla="*/ 122 w 549"/>
                  <a:gd name="T17" fmla="*/ 40 h 240"/>
                  <a:gd name="T18" fmla="*/ 152 w 549"/>
                  <a:gd name="T19" fmla="*/ 26 h 240"/>
                  <a:gd name="T20" fmla="*/ 181 w 549"/>
                  <a:gd name="T21" fmla="*/ 15 h 240"/>
                  <a:gd name="T22" fmla="*/ 214 w 549"/>
                  <a:gd name="T23" fmla="*/ 6 h 240"/>
                  <a:gd name="T24" fmla="*/ 252 w 549"/>
                  <a:gd name="T25" fmla="*/ 0 h 240"/>
                  <a:gd name="T26" fmla="*/ 288 w 549"/>
                  <a:gd name="T27" fmla="*/ 0 h 240"/>
                  <a:gd name="T28" fmla="*/ 324 w 549"/>
                  <a:gd name="T29" fmla="*/ 4 h 240"/>
                  <a:gd name="T30" fmla="*/ 358 w 549"/>
                  <a:gd name="T31" fmla="*/ 12 h 240"/>
                  <a:gd name="T32" fmla="*/ 392 w 549"/>
                  <a:gd name="T33" fmla="*/ 24 h 240"/>
                  <a:gd name="T34" fmla="*/ 420 w 549"/>
                  <a:gd name="T35" fmla="*/ 38 h 240"/>
                  <a:gd name="T36" fmla="*/ 442 w 549"/>
                  <a:gd name="T37" fmla="*/ 53 h 240"/>
                  <a:gd name="T38" fmla="*/ 464 w 549"/>
                  <a:gd name="T39" fmla="*/ 69 h 240"/>
                  <a:gd name="T40" fmla="*/ 484 w 549"/>
                  <a:gd name="T41" fmla="*/ 89 h 240"/>
                  <a:gd name="T42" fmla="*/ 505 w 549"/>
                  <a:gd name="T43" fmla="*/ 114 h 240"/>
                  <a:gd name="T44" fmla="*/ 521 w 549"/>
                  <a:gd name="T45" fmla="*/ 137 h 240"/>
                  <a:gd name="T46" fmla="*/ 529 w 549"/>
                  <a:gd name="T47" fmla="*/ 155 h 240"/>
                  <a:gd name="T48" fmla="*/ 537 w 549"/>
                  <a:gd name="T49" fmla="*/ 172 h 240"/>
                  <a:gd name="T50" fmla="*/ 543 w 549"/>
                  <a:gd name="T51" fmla="*/ 193 h 240"/>
                  <a:gd name="T52" fmla="*/ 544 w 549"/>
                  <a:gd name="T53" fmla="*/ 212 h 240"/>
                  <a:gd name="T54" fmla="*/ 546 w 549"/>
                  <a:gd name="T55" fmla="*/ 231 h 240"/>
                  <a:gd name="T56" fmla="*/ 549 w 549"/>
                  <a:gd name="T57" fmla="*/ 240 h 240"/>
                  <a:gd name="T58" fmla="*/ 0 w 549"/>
                  <a:gd name="T59" fmla="*/ 240 h 24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49"/>
                  <a:gd name="T91" fmla="*/ 0 h 240"/>
                  <a:gd name="T92" fmla="*/ 549 w 549"/>
                  <a:gd name="T93" fmla="*/ 240 h 24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49" h="240">
                    <a:moveTo>
                      <a:pt x="0" y="240"/>
                    </a:moveTo>
                    <a:lnTo>
                      <a:pt x="0" y="214"/>
                    </a:lnTo>
                    <a:lnTo>
                      <a:pt x="6" y="188"/>
                    </a:lnTo>
                    <a:lnTo>
                      <a:pt x="15" y="158"/>
                    </a:lnTo>
                    <a:lnTo>
                      <a:pt x="29" y="131"/>
                    </a:lnTo>
                    <a:lnTo>
                      <a:pt x="47" y="105"/>
                    </a:lnTo>
                    <a:lnTo>
                      <a:pt x="66" y="84"/>
                    </a:lnTo>
                    <a:lnTo>
                      <a:pt x="90" y="62"/>
                    </a:lnTo>
                    <a:lnTo>
                      <a:pt x="122" y="40"/>
                    </a:lnTo>
                    <a:lnTo>
                      <a:pt x="152" y="26"/>
                    </a:lnTo>
                    <a:lnTo>
                      <a:pt x="181" y="15"/>
                    </a:lnTo>
                    <a:lnTo>
                      <a:pt x="214" y="6"/>
                    </a:lnTo>
                    <a:lnTo>
                      <a:pt x="252" y="0"/>
                    </a:lnTo>
                    <a:lnTo>
                      <a:pt x="288" y="0"/>
                    </a:lnTo>
                    <a:lnTo>
                      <a:pt x="324" y="4"/>
                    </a:lnTo>
                    <a:lnTo>
                      <a:pt x="358" y="12"/>
                    </a:lnTo>
                    <a:lnTo>
                      <a:pt x="392" y="24"/>
                    </a:lnTo>
                    <a:lnTo>
                      <a:pt x="420" y="38"/>
                    </a:lnTo>
                    <a:lnTo>
                      <a:pt x="442" y="53"/>
                    </a:lnTo>
                    <a:lnTo>
                      <a:pt x="464" y="69"/>
                    </a:lnTo>
                    <a:lnTo>
                      <a:pt x="484" y="89"/>
                    </a:lnTo>
                    <a:lnTo>
                      <a:pt x="505" y="114"/>
                    </a:lnTo>
                    <a:lnTo>
                      <a:pt x="521" y="137"/>
                    </a:lnTo>
                    <a:lnTo>
                      <a:pt x="529" y="155"/>
                    </a:lnTo>
                    <a:lnTo>
                      <a:pt x="537" y="172"/>
                    </a:lnTo>
                    <a:lnTo>
                      <a:pt x="543" y="193"/>
                    </a:lnTo>
                    <a:lnTo>
                      <a:pt x="544" y="212"/>
                    </a:lnTo>
                    <a:lnTo>
                      <a:pt x="546" y="231"/>
                    </a:lnTo>
                    <a:lnTo>
                      <a:pt x="549" y="240"/>
                    </a:lnTo>
                    <a:lnTo>
                      <a:pt x="0" y="24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1" name="Freeform 271"/>
              <p:cNvSpPr>
                <a:spLocks/>
              </p:cNvSpPr>
              <p:nvPr/>
            </p:nvSpPr>
            <p:spPr bwMode="auto">
              <a:xfrm>
                <a:off x="903" y="2444"/>
                <a:ext cx="392" cy="173"/>
              </a:xfrm>
              <a:custGeom>
                <a:avLst/>
                <a:gdLst>
                  <a:gd name="T0" fmla="*/ 0 w 392"/>
                  <a:gd name="T1" fmla="*/ 173 h 173"/>
                  <a:gd name="T2" fmla="*/ 0 w 392"/>
                  <a:gd name="T3" fmla="*/ 154 h 173"/>
                  <a:gd name="T4" fmla="*/ 4 w 392"/>
                  <a:gd name="T5" fmla="*/ 136 h 173"/>
                  <a:gd name="T6" fmla="*/ 11 w 392"/>
                  <a:gd name="T7" fmla="*/ 114 h 173"/>
                  <a:gd name="T8" fmla="*/ 21 w 392"/>
                  <a:gd name="T9" fmla="*/ 94 h 173"/>
                  <a:gd name="T10" fmla="*/ 34 w 392"/>
                  <a:gd name="T11" fmla="*/ 74 h 173"/>
                  <a:gd name="T12" fmla="*/ 47 w 392"/>
                  <a:gd name="T13" fmla="*/ 61 h 173"/>
                  <a:gd name="T14" fmla="*/ 64 w 392"/>
                  <a:gd name="T15" fmla="*/ 45 h 173"/>
                  <a:gd name="T16" fmla="*/ 87 w 392"/>
                  <a:gd name="T17" fmla="*/ 29 h 173"/>
                  <a:gd name="T18" fmla="*/ 109 w 392"/>
                  <a:gd name="T19" fmla="*/ 18 h 173"/>
                  <a:gd name="T20" fmla="*/ 129 w 392"/>
                  <a:gd name="T21" fmla="*/ 11 h 173"/>
                  <a:gd name="T22" fmla="*/ 153 w 392"/>
                  <a:gd name="T23" fmla="*/ 4 h 173"/>
                  <a:gd name="T24" fmla="*/ 180 w 392"/>
                  <a:gd name="T25" fmla="*/ 0 h 173"/>
                  <a:gd name="T26" fmla="*/ 206 w 392"/>
                  <a:gd name="T27" fmla="*/ 0 h 173"/>
                  <a:gd name="T28" fmla="*/ 231 w 392"/>
                  <a:gd name="T29" fmla="*/ 3 h 173"/>
                  <a:gd name="T30" fmla="*/ 256 w 392"/>
                  <a:gd name="T31" fmla="*/ 9 h 173"/>
                  <a:gd name="T32" fmla="*/ 280 w 392"/>
                  <a:gd name="T33" fmla="*/ 17 h 173"/>
                  <a:gd name="T34" fmla="*/ 300 w 392"/>
                  <a:gd name="T35" fmla="*/ 27 h 173"/>
                  <a:gd name="T36" fmla="*/ 316 w 392"/>
                  <a:gd name="T37" fmla="*/ 38 h 173"/>
                  <a:gd name="T38" fmla="*/ 334 w 392"/>
                  <a:gd name="T39" fmla="*/ 51 h 173"/>
                  <a:gd name="T40" fmla="*/ 347 w 392"/>
                  <a:gd name="T41" fmla="*/ 64 h 173"/>
                  <a:gd name="T42" fmla="*/ 360 w 392"/>
                  <a:gd name="T43" fmla="*/ 80 h 173"/>
                  <a:gd name="T44" fmla="*/ 372 w 392"/>
                  <a:gd name="T45" fmla="*/ 99 h 173"/>
                  <a:gd name="T46" fmla="*/ 378 w 392"/>
                  <a:gd name="T47" fmla="*/ 112 h 173"/>
                  <a:gd name="T48" fmla="*/ 383 w 392"/>
                  <a:gd name="T49" fmla="*/ 124 h 173"/>
                  <a:gd name="T50" fmla="*/ 388 w 392"/>
                  <a:gd name="T51" fmla="*/ 139 h 173"/>
                  <a:gd name="T52" fmla="*/ 390 w 392"/>
                  <a:gd name="T53" fmla="*/ 153 h 173"/>
                  <a:gd name="T54" fmla="*/ 390 w 392"/>
                  <a:gd name="T55" fmla="*/ 167 h 173"/>
                  <a:gd name="T56" fmla="*/ 392 w 392"/>
                  <a:gd name="T57" fmla="*/ 173 h 173"/>
                  <a:gd name="T58" fmla="*/ 0 w 392"/>
                  <a:gd name="T59" fmla="*/ 173 h 17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92"/>
                  <a:gd name="T91" fmla="*/ 0 h 173"/>
                  <a:gd name="T92" fmla="*/ 392 w 392"/>
                  <a:gd name="T93" fmla="*/ 173 h 17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92" h="173">
                    <a:moveTo>
                      <a:pt x="0" y="173"/>
                    </a:moveTo>
                    <a:lnTo>
                      <a:pt x="0" y="154"/>
                    </a:lnTo>
                    <a:lnTo>
                      <a:pt x="4" y="136"/>
                    </a:lnTo>
                    <a:lnTo>
                      <a:pt x="11" y="114"/>
                    </a:lnTo>
                    <a:lnTo>
                      <a:pt x="21" y="94"/>
                    </a:lnTo>
                    <a:lnTo>
                      <a:pt x="34" y="74"/>
                    </a:lnTo>
                    <a:lnTo>
                      <a:pt x="47" y="61"/>
                    </a:lnTo>
                    <a:lnTo>
                      <a:pt x="64" y="45"/>
                    </a:lnTo>
                    <a:lnTo>
                      <a:pt x="87" y="29"/>
                    </a:lnTo>
                    <a:lnTo>
                      <a:pt x="109" y="18"/>
                    </a:lnTo>
                    <a:lnTo>
                      <a:pt x="129" y="11"/>
                    </a:lnTo>
                    <a:lnTo>
                      <a:pt x="153" y="4"/>
                    </a:lnTo>
                    <a:lnTo>
                      <a:pt x="180" y="0"/>
                    </a:lnTo>
                    <a:lnTo>
                      <a:pt x="206" y="0"/>
                    </a:lnTo>
                    <a:lnTo>
                      <a:pt x="231" y="3"/>
                    </a:lnTo>
                    <a:lnTo>
                      <a:pt x="256" y="9"/>
                    </a:lnTo>
                    <a:lnTo>
                      <a:pt x="280" y="17"/>
                    </a:lnTo>
                    <a:lnTo>
                      <a:pt x="300" y="27"/>
                    </a:lnTo>
                    <a:lnTo>
                      <a:pt x="316" y="38"/>
                    </a:lnTo>
                    <a:lnTo>
                      <a:pt x="334" y="51"/>
                    </a:lnTo>
                    <a:lnTo>
                      <a:pt x="347" y="64"/>
                    </a:lnTo>
                    <a:lnTo>
                      <a:pt x="360" y="80"/>
                    </a:lnTo>
                    <a:lnTo>
                      <a:pt x="372" y="99"/>
                    </a:lnTo>
                    <a:lnTo>
                      <a:pt x="378" y="112"/>
                    </a:lnTo>
                    <a:lnTo>
                      <a:pt x="383" y="124"/>
                    </a:lnTo>
                    <a:lnTo>
                      <a:pt x="388" y="139"/>
                    </a:lnTo>
                    <a:lnTo>
                      <a:pt x="390" y="153"/>
                    </a:lnTo>
                    <a:lnTo>
                      <a:pt x="390" y="167"/>
                    </a:lnTo>
                    <a:lnTo>
                      <a:pt x="392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80808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32" name="Group 272"/>
            <p:cNvGrpSpPr>
              <a:grpSpLocks/>
            </p:cNvGrpSpPr>
            <p:nvPr/>
          </p:nvGrpSpPr>
          <p:grpSpPr bwMode="auto">
            <a:xfrm>
              <a:off x="1375" y="1983"/>
              <a:ext cx="310" cy="427"/>
              <a:chOff x="1375" y="1983"/>
              <a:chExt cx="310" cy="427"/>
            </a:xfrm>
          </p:grpSpPr>
          <p:sp>
            <p:nvSpPr>
              <p:cNvPr id="1357" name="Freeform 273"/>
              <p:cNvSpPr>
                <a:spLocks/>
              </p:cNvSpPr>
              <p:nvPr/>
            </p:nvSpPr>
            <p:spPr bwMode="auto">
              <a:xfrm>
                <a:off x="1375" y="2068"/>
                <a:ext cx="309" cy="290"/>
              </a:xfrm>
              <a:custGeom>
                <a:avLst/>
                <a:gdLst>
                  <a:gd name="T0" fmla="*/ 0 w 309"/>
                  <a:gd name="T1" fmla="*/ 154 h 290"/>
                  <a:gd name="T2" fmla="*/ 14 w 309"/>
                  <a:gd name="T3" fmla="*/ 171 h 290"/>
                  <a:gd name="T4" fmla="*/ 31 w 309"/>
                  <a:gd name="T5" fmla="*/ 192 h 290"/>
                  <a:gd name="T6" fmla="*/ 42 w 309"/>
                  <a:gd name="T7" fmla="*/ 205 h 290"/>
                  <a:gd name="T8" fmla="*/ 55 w 309"/>
                  <a:gd name="T9" fmla="*/ 220 h 290"/>
                  <a:gd name="T10" fmla="*/ 67 w 309"/>
                  <a:gd name="T11" fmla="*/ 234 h 290"/>
                  <a:gd name="T12" fmla="*/ 80 w 309"/>
                  <a:gd name="T13" fmla="*/ 247 h 290"/>
                  <a:gd name="T14" fmla="*/ 89 w 309"/>
                  <a:gd name="T15" fmla="*/ 259 h 290"/>
                  <a:gd name="T16" fmla="*/ 101 w 309"/>
                  <a:gd name="T17" fmla="*/ 269 h 290"/>
                  <a:gd name="T18" fmla="*/ 111 w 309"/>
                  <a:gd name="T19" fmla="*/ 277 h 290"/>
                  <a:gd name="T20" fmla="*/ 119 w 309"/>
                  <a:gd name="T21" fmla="*/ 284 h 290"/>
                  <a:gd name="T22" fmla="*/ 132 w 309"/>
                  <a:gd name="T23" fmla="*/ 287 h 290"/>
                  <a:gd name="T24" fmla="*/ 143 w 309"/>
                  <a:gd name="T25" fmla="*/ 290 h 290"/>
                  <a:gd name="T26" fmla="*/ 159 w 309"/>
                  <a:gd name="T27" fmla="*/ 287 h 290"/>
                  <a:gd name="T28" fmla="*/ 173 w 309"/>
                  <a:gd name="T29" fmla="*/ 284 h 290"/>
                  <a:gd name="T30" fmla="*/ 182 w 309"/>
                  <a:gd name="T31" fmla="*/ 278 h 290"/>
                  <a:gd name="T32" fmla="*/ 191 w 309"/>
                  <a:gd name="T33" fmla="*/ 274 h 290"/>
                  <a:gd name="T34" fmla="*/ 200 w 309"/>
                  <a:gd name="T35" fmla="*/ 266 h 290"/>
                  <a:gd name="T36" fmla="*/ 213 w 309"/>
                  <a:gd name="T37" fmla="*/ 251 h 290"/>
                  <a:gd name="T38" fmla="*/ 223 w 309"/>
                  <a:gd name="T39" fmla="*/ 238 h 290"/>
                  <a:gd name="T40" fmla="*/ 235 w 309"/>
                  <a:gd name="T41" fmla="*/ 223 h 290"/>
                  <a:gd name="T42" fmla="*/ 243 w 309"/>
                  <a:gd name="T43" fmla="*/ 206 h 290"/>
                  <a:gd name="T44" fmla="*/ 252 w 309"/>
                  <a:gd name="T45" fmla="*/ 190 h 290"/>
                  <a:gd name="T46" fmla="*/ 259 w 309"/>
                  <a:gd name="T47" fmla="*/ 170 h 290"/>
                  <a:gd name="T48" fmla="*/ 264 w 309"/>
                  <a:gd name="T49" fmla="*/ 149 h 290"/>
                  <a:gd name="T50" fmla="*/ 265 w 309"/>
                  <a:gd name="T51" fmla="*/ 127 h 290"/>
                  <a:gd name="T52" fmla="*/ 266 w 309"/>
                  <a:gd name="T53" fmla="*/ 107 h 290"/>
                  <a:gd name="T54" fmla="*/ 270 w 309"/>
                  <a:gd name="T55" fmla="*/ 87 h 290"/>
                  <a:gd name="T56" fmla="*/ 274 w 309"/>
                  <a:gd name="T57" fmla="*/ 71 h 290"/>
                  <a:gd name="T58" fmla="*/ 278 w 309"/>
                  <a:gd name="T59" fmla="*/ 61 h 290"/>
                  <a:gd name="T60" fmla="*/ 284 w 309"/>
                  <a:gd name="T61" fmla="*/ 50 h 290"/>
                  <a:gd name="T62" fmla="*/ 291 w 309"/>
                  <a:gd name="T63" fmla="*/ 30 h 290"/>
                  <a:gd name="T64" fmla="*/ 301 w 309"/>
                  <a:gd name="T65" fmla="*/ 12 h 290"/>
                  <a:gd name="T66" fmla="*/ 309 w 309"/>
                  <a:gd name="T67" fmla="*/ 0 h 29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09"/>
                  <a:gd name="T103" fmla="*/ 0 h 290"/>
                  <a:gd name="T104" fmla="*/ 309 w 309"/>
                  <a:gd name="T105" fmla="*/ 290 h 29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09" h="290">
                    <a:moveTo>
                      <a:pt x="0" y="154"/>
                    </a:moveTo>
                    <a:lnTo>
                      <a:pt x="14" y="171"/>
                    </a:lnTo>
                    <a:lnTo>
                      <a:pt x="31" y="192"/>
                    </a:lnTo>
                    <a:lnTo>
                      <a:pt x="42" y="205"/>
                    </a:lnTo>
                    <a:lnTo>
                      <a:pt x="55" y="220"/>
                    </a:lnTo>
                    <a:lnTo>
                      <a:pt x="67" y="234"/>
                    </a:lnTo>
                    <a:lnTo>
                      <a:pt x="80" y="247"/>
                    </a:lnTo>
                    <a:lnTo>
                      <a:pt x="89" y="259"/>
                    </a:lnTo>
                    <a:lnTo>
                      <a:pt x="101" y="269"/>
                    </a:lnTo>
                    <a:lnTo>
                      <a:pt x="111" y="277"/>
                    </a:lnTo>
                    <a:lnTo>
                      <a:pt x="119" y="284"/>
                    </a:lnTo>
                    <a:lnTo>
                      <a:pt x="132" y="287"/>
                    </a:lnTo>
                    <a:lnTo>
                      <a:pt x="143" y="290"/>
                    </a:lnTo>
                    <a:lnTo>
                      <a:pt x="159" y="287"/>
                    </a:lnTo>
                    <a:lnTo>
                      <a:pt x="173" y="284"/>
                    </a:lnTo>
                    <a:lnTo>
                      <a:pt x="182" y="278"/>
                    </a:lnTo>
                    <a:lnTo>
                      <a:pt x="191" y="274"/>
                    </a:lnTo>
                    <a:lnTo>
                      <a:pt x="200" y="266"/>
                    </a:lnTo>
                    <a:lnTo>
                      <a:pt x="213" y="251"/>
                    </a:lnTo>
                    <a:lnTo>
                      <a:pt x="223" y="238"/>
                    </a:lnTo>
                    <a:lnTo>
                      <a:pt x="235" y="223"/>
                    </a:lnTo>
                    <a:lnTo>
                      <a:pt x="243" y="206"/>
                    </a:lnTo>
                    <a:lnTo>
                      <a:pt x="252" y="190"/>
                    </a:lnTo>
                    <a:lnTo>
                      <a:pt x="259" y="170"/>
                    </a:lnTo>
                    <a:lnTo>
                      <a:pt x="264" y="149"/>
                    </a:lnTo>
                    <a:lnTo>
                      <a:pt x="265" y="127"/>
                    </a:lnTo>
                    <a:lnTo>
                      <a:pt x="266" y="107"/>
                    </a:lnTo>
                    <a:lnTo>
                      <a:pt x="270" y="87"/>
                    </a:lnTo>
                    <a:lnTo>
                      <a:pt x="274" y="71"/>
                    </a:lnTo>
                    <a:lnTo>
                      <a:pt x="278" y="61"/>
                    </a:lnTo>
                    <a:lnTo>
                      <a:pt x="284" y="50"/>
                    </a:lnTo>
                    <a:lnTo>
                      <a:pt x="291" y="30"/>
                    </a:lnTo>
                    <a:lnTo>
                      <a:pt x="301" y="12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8" name="Freeform 274"/>
              <p:cNvSpPr>
                <a:spLocks/>
              </p:cNvSpPr>
              <p:nvPr/>
            </p:nvSpPr>
            <p:spPr bwMode="auto">
              <a:xfrm>
                <a:off x="1375" y="1983"/>
                <a:ext cx="309" cy="427"/>
              </a:xfrm>
              <a:custGeom>
                <a:avLst/>
                <a:gdLst>
                  <a:gd name="T0" fmla="*/ 0 w 309"/>
                  <a:gd name="T1" fmla="*/ 290 h 427"/>
                  <a:gd name="T2" fmla="*/ 8 w 309"/>
                  <a:gd name="T3" fmla="*/ 296 h 427"/>
                  <a:gd name="T4" fmla="*/ 15 w 309"/>
                  <a:gd name="T5" fmla="*/ 303 h 427"/>
                  <a:gd name="T6" fmla="*/ 23 w 309"/>
                  <a:gd name="T7" fmla="*/ 313 h 427"/>
                  <a:gd name="T8" fmla="*/ 32 w 309"/>
                  <a:gd name="T9" fmla="*/ 323 h 427"/>
                  <a:gd name="T10" fmla="*/ 39 w 309"/>
                  <a:gd name="T11" fmla="*/ 333 h 427"/>
                  <a:gd name="T12" fmla="*/ 44 w 309"/>
                  <a:gd name="T13" fmla="*/ 344 h 427"/>
                  <a:gd name="T14" fmla="*/ 54 w 309"/>
                  <a:gd name="T15" fmla="*/ 362 h 427"/>
                  <a:gd name="T16" fmla="*/ 69 w 309"/>
                  <a:gd name="T17" fmla="*/ 383 h 427"/>
                  <a:gd name="T18" fmla="*/ 81 w 309"/>
                  <a:gd name="T19" fmla="*/ 394 h 427"/>
                  <a:gd name="T20" fmla="*/ 93 w 309"/>
                  <a:gd name="T21" fmla="*/ 403 h 427"/>
                  <a:gd name="T22" fmla="*/ 103 w 309"/>
                  <a:gd name="T23" fmla="*/ 409 h 427"/>
                  <a:gd name="T24" fmla="*/ 109 w 309"/>
                  <a:gd name="T25" fmla="*/ 413 h 427"/>
                  <a:gd name="T26" fmla="*/ 117 w 309"/>
                  <a:gd name="T27" fmla="*/ 416 h 427"/>
                  <a:gd name="T28" fmla="*/ 132 w 309"/>
                  <a:gd name="T29" fmla="*/ 421 h 427"/>
                  <a:gd name="T30" fmla="*/ 144 w 309"/>
                  <a:gd name="T31" fmla="*/ 425 h 427"/>
                  <a:gd name="T32" fmla="*/ 155 w 309"/>
                  <a:gd name="T33" fmla="*/ 427 h 427"/>
                  <a:gd name="T34" fmla="*/ 167 w 309"/>
                  <a:gd name="T35" fmla="*/ 425 h 427"/>
                  <a:gd name="T36" fmla="*/ 180 w 309"/>
                  <a:gd name="T37" fmla="*/ 422 h 427"/>
                  <a:gd name="T38" fmla="*/ 191 w 309"/>
                  <a:gd name="T39" fmla="*/ 418 h 427"/>
                  <a:gd name="T40" fmla="*/ 204 w 309"/>
                  <a:gd name="T41" fmla="*/ 413 h 427"/>
                  <a:gd name="T42" fmla="*/ 216 w 309"/>
                  <a:gd name="T43" fmla="*/ 407 h 427"/>
                  <a:gd name="T44" fmla="*/ 224 w 309"/>
                  <a:gd name="T45" fmla="*/ 400 h 427"/>
                  <a:gd name="T46" fmla="*/ 229 w 309"/>
                  <a:gd name="T47" fmla="*/ 395 h 427"/>
                  <a:gd name="T48" fmla="*/ 235 w 309"/>
                  <a:gd name="T49" fmla="*/ 389 h 427"/>
                  <a:gd name="T50" fmla="*/ 242 w 309"/>
                  <a:gd name="T51" fmla="*/ 381 h 427"/>
                  <a:gd name="T52" fmla="*/ 248 w 309"/>
                  <a:gd name="T53" fmla="*/ 372 h 427"/>
                  <a:gd name="T54" fmla="*/ 254 w 309"/>
                  <a:gd name="T55" fmla="*/ 360 h 427"/>
                  <a:gd name="T56" fmla="*/ 261 w 309"/>
                  <a:gd name="T57" fmla="*/ 346 h 427"/>
                  <a:gd name="T58" fmla="*/ 265 w 309"/>
                  <a:gd name="T59" fmla="*/ 332 h 427"/>
                  <a:gd name="T60" fmla="*/ 270 w 309"/>
                  <a:gd name="T61" fmla="*/ 316 h 427"/>
                  <a:gd name="T62" fmla="*/ 273 w 309"/>
                  <a:gd name="T63" fmla="*/ 302 h 427"/>
                  <a:gd name="T64" fmla="*/ 276 w 309"/>
                  <a:gd name="T65" fmla="*/ 285 h 427"/>
                  <a:gd name="T66" fmla="*/ 280 w 309"/>
                  <a:gd name="T67" fmla="*/ 268 h 427"/>
                  <a:gd name="T68" fmla="*/ 285 w 309"/>
                  <a:gd name="T69" fmla="*/ 253 h 427"/>
                  <a:gd name="T70" fmla="*/ 289 w 309"/>
                  <a:gd name="T71" fmla="*/ 239 h 427"/>
                  <a:gd name="T72" fmla="*/ 292 w 309"/>
                  <a:gd name="T73" fmla="*/ 224 h 427"/>
                  <a:gd name="T74" fmla="*/ 293 w 309"/>
                  <a:gd name="T75" fmla="*/ 210 h 427"/>
                  <a:gd name="T76" fmla="*/ 293 w 309"/>
                  <a:gd name="T77" fmla="*/ 194 h 427"/>
                  <a:gd name="T78" fmla="*/ 292 w 309"/>
                  <a:gd name="T79" fmla="*/ 171 h 427"/>
                  <a:gd name="T80" fmla="*/ 292 w 309"/>
                  <a:gd name="T81" fmla="*/ 85 h 427"/>
                  <a:gd name="T82" fmla="*/ 291 w 309"/>
                  <a:gd name="T83" fmla="*/ 45 h 427"/>
                  <a:gd name="T84" fmla="*/ 291 w 309"/>
                  <a:gd name="T85" fmla="*/ 34 h 427"/>
                  <a:gd name="T86" fmla="*/ 291 w 309"/>
                  <a:gd name="T87" fmla="*/ 25 h 427"/>
                  <a:gd name="T88" fmla="*/ 293 w 309"/>
                  <a:gd name="T89" fmla="*/ 14 h 427"/>
                  <a:gd name="T90" fmla="*/ 299 w 309"/>
                  <a:gd name="T91" fmla="*/ 6 h 427"/>
                  <a:gd name="T92" fmla="*/ 309 w 309"/>
                  <a:gd name="T93" fmla="*/ 0 h 4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9"/>
                  <a:gd name="T142" fmla="*/ 0 h 427"/>
                  <a:gd name="T143" fmla="*/ 309 w 309"/>
                  <a:gd name="T144" fmla="*/ 427 h 42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9" h="427">
                    <a:moveTo>
                      <a:pt x="0" y="290"/>
                    </a:moveTo>
                    <a:lnTo>
                      <a:pt x="8" y="296"/>
                    </a:lnTo>
                    <a:lnTo>
                      <a:pt x="15" y="303"/>
                    </a:lnTo>
                    <a:lnTo>
                      <a:pt x="23" y="313"/>
                    </a:lnTo>
                    <a:lnTo>
                      <a:pt x="32" y="323"/>
                    </a:lnTo>
                    <a:lnTo>
                      <a:pt x="39" y="333"/>
                    </a:lnTo>
                    <a:lnTo>
                      <a:pt x="44" y="344"/>
                    </a:lnTo>
                    <a:lnTo>
                      <a:pt x="54" y="362"/>
                    </a:lnTo>
                    <a:lnTo>
                      <a:pt x="69" y="383"/>
                    </a:lnTo>
                    <a:lnTo>
                      <a:pt x="81" y="394"/>
                    </a:lnTo>
                    <a:lnTo>
                      <a:pt x="93" y="403"/>
                    </a:lnTo>
                    <a:lnTo>
                      <a:pt x="103" y="409"/>
                    </a:lnTo>
                    <a:lnTo>
                      <a:pt x="109" y="413"/>
                    </a:lnTo>
                    <a:lnTo>
                      <a:pt x="117" y="416"/>
                    </a:lnTo>
                    <a:lnTo>
                      <a:pt x="132" y="421"/>
                    </a:lnTo>
                    <a:lnTo>
                      <a:pt x="144" y="425"/>
                    </a:lnTo>
                    <a:lnTo>
                      <a:pt x="155" y="427"/>
                    </a:lnTo>
                    <a:lnTo>
                      <a:pt x="167" y="425"/>
                    </a:lnTo>
                    <a:lnTo>
                      <a:pt x="180" y="422"/>
                    </a:lnTo>
                    <a:lnTo>
                      <a:pt x="191" y="418"/>
                    </a:lnTo>
                    <a:lnTo>
                      <a:pt x="204" y="413"/>
                    </a:lnTo>
                    <a:lnTo>
                      <a:pt x="216" y="407"/>
                    </a:lnTo>
                    <a:lnTo>
                      <a:pt x="224" y="400"/>
                    </a:lnTo>
                    <a:lnTo>
                      <a:pt x="229" y="395"/>
                    </a:lnTo>
                    <a:lnTo>
                      <a:pt x="235" y="389"/>
                    </a:lnTo>
                    <a:lnTo>
                      <a:pt x="242" y="381"/>
                    </a:lnTo>
                    <a:lnTo>
                      <a:pt x="248" y="372"/>
                    </a:lnTo>
                    <a:lnTo>
                      <a:pt x="254" y="360"/>
                    </a:lnTo>
                    <a:lnTo>
                      <a:pt x="261" y="346"/>
                    </a:lnTo>
                    <a:lnTo>
                      <a:pt x="265" y="332"/>
                    </a:lnTo>
                    <a:lnTo>
                      <a:pt x="270" y="316"/>
                    </a:lnTo>
                    <a:lnTo>
                      <a:pt x="273" y="302"/>
                    </a:lnTo>
                    <a:lnTo>
                      <a:pt x="276" y="285"/>
                    </a:lnTo>
                    <a:lnTo>
                      <a:pt x="280" y="268"/>
                    </a:lnTo>
                    <a:lnTo>
                      <a:pt x="285" y="253"/>
                    </a:lnTo>
                    <a:lnTo>
                      <a:pt x="289" y="239"/>
                    </a:lnTo>
                    <a:lnTo>
                      <a:pt x="292" y="224"/>
                    </a:lnTo>
                    <a:lnTo>
                      <a:pt x="293" y="210"/>
                    </a:lnTo>
                    <a:lnTo>
                      <a:pt x="293" y="194"/>
                    </a:lnTo>
                    <a:lnTo>
                      <a:pt x="292" y="171"/>
                    </a:lnTo>
                    <a:lnTo>
                      <a:pt x="292" y="85"/>
                    </a:lnTo>
                    <a:lnTo>
                      <a:pt x="291" y="45"/>
                    </a:lnTo>
                    <a:lnTo>
                      <a:pt x="291" y="34"/>
                    </a:lnTo>
                    <a:lnTo>
                      <a:pt x="291" y="25"/>
                    </a:lnTo>
                    <a:lnTo>
                      <a:pt x="293" y="14"/>
                    </a:lnTo>
                    <a:lnTo>
                      <a:pt x="299" y="6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9" name="Arc 275"/>
              <p:cNvSpPr>
                <a:spLocks/>
              </p:cNvSpPr>
              <p:nvPr/>
            </p:nvSpPr>
            <p:spPr bwMode="auto">
              <a:xfrm>
                <a:off x="1633" y="2035"/>
                <a:ext cx="52" cy="345"/>
              </a:xfrm>
              <a:custGeom>
                <a:avLst/>
                <a:gdLst>
                  <a:gd name="T0" fmla="*/ 0 w 21600"/>
                  <a:gd name="T1" fmla="*/ 0 h 43192"/>
                  <a:gd name="T2" fmla="*/ 0 w 21600"/>
                  <a:gd name="T3" fmla="*/ 0 h 43192"/>
                  <a:gd name="T4" fmla="*/ 0 w 21600"/>
                  <a:gd name="T5" fmla="*/ 0 h 43192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92"/>
                  <a:gd name="T11" fmla="*/ 21600 w 21600"/>
                  <a:gd name="T12" fmla="*/ 43192 h 43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92" fill="none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</a:path>
                  <a:path w="21600" h="43192" stroke="0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  <a:lnTo>
                      <a:pt x="21600" y="2159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33" name="Group 276"/>
            <p:cNvGrpSpPr>
              <a:grpSpLocks/>
            </p:cNvGrpSpPr>
            <p:nvPr/>
          </p:nvGrpSpPr>
          <p:grpSpPr bwMode="auto">
            <a:xfrm>
              <a:off x="1348" y="2443"/>
              <a:ext cx="1022" cy="311"/>
              <a:chOff x="1348" y="2443"/>
              <a:chExt cx="1022" cy="311"/>
            </a:xfrm>
          </p:grpSpPr>
          <p:sp>
            <p:nvSpPr>
              <p:cNvPr id="1347" name="Line 277"/>
              <p:cNvSpPr>
                <a:spLocks noChangeShapeType="1"/>
              </p:cNvSpPr>
              <p:nvPr/>
            </p:nvSpPr>
            <p:spPr bwMode="auto">
              <a:xfrm>
                <a:off x="2369" y="2558"/>
                <a:ext cx="1" cy="196"/>
              </a:xfrm>
              <a:prstGeom prst="line">
                <a:avLst/>
              </a:prstGeom>
              <a:noFill/>
              <a:ln w="12700">
                <a:solidFill>
                  <a:srgbClr val="20202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8" name="Rectangle 278"/>
              <p:cNvSpPr>
                <a:spLocks noChangeArrowheads="1"/>
              </p:cNvSpPr>
              <p:nvPr/>
            </p:nvSpPr>
            <p:spPr bwMode="auto">
              <a:xfrm>
                <a:off x="1348" y="2486"/>
                <a:ext cx="1013" cy="120"/>
              </a:xfrm>
              <a:prstGeom prst="rect">
                <a:avLst/>
              </a:prstGeom>
              <a:solidFill>
                <a:srgbClr val="A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grpSp>
            <p:nvGrpSpPr>
              <p:cNvPr id="1349" name="Group 279"/>
              <p:cNvGrpSpPr>
                <a:grpSpLocks/>
              </p:cNvGrpSpPr>
              <p:nvPr/>
            </p:nvGrpSpPr>
            <p:grpSpPr bwMode="auto">
              <a:xfrm>
                <a:off x="1385" y="2478"/>
                <a:ext cx="215" cy="179"/>
                <a:chOff x="1385" y="2478"/>
                <a:chExt cx="215" cy="179"/>
              </a:xfrm>
            </p:grpSpPr>
            <p:sp>
              <p:nvSpPr>
                <p:cNvPr id="1351" name="Rectangle 280"/>
                <p:cNvSpPr>
                  <a:spLocks noChangeArrowheads="1"/>
                </p:cNvSpPr>
                <p:nvPr/>
              </p:nvSpPr>
              <p:spPr bwMode="auto">
                <a:xfrm>
                  <a:off x="1385" y="2482"/>
                  <a:ext cx="215" cy="163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352" name="Group 281"/>
                <p:cNvGrpSpPr>
                  <a:grpSpLocks/>
                </p:cNvGrpSpPr>
                <p:nvPr/>
              </p:nvGrpSpPr>
              <p:grpSpPr bwMode="auto">
                <a:xfrm>
                  <a:off x="1416" y="2478"/>
                  <a:ext cx="154" cy="179"/>
                  <a:chOff x="1416" y="2478"/>
                  <a:chExt cx="154" cy="179"/>
                </a:xfrm>
              </p:grpSpPr>
              <p:sp>
                <p:nvSpPr>
                  <p:cNvPr id="1353" name="Line 282"/>
                  <p:cNvSpPr>
                    <a:spLocks noChangeShapeType="1"/>
                  </p:cNvSpPr>
                  <p:nvPr/>
                </p:nvSpPr>
                <p:spPr bwMode="auto">
                  <a:xfrm>
                    <a:off x="1416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4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1432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5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1553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56" name="Line 285"/>
                  <p:cNvSpPr>
                    <a:spLocks noChangeShapeType="1"/>
                  </p:cNvSpPr>
                  <p:nvPr/>
                </p:nvSpPr>
                <p:spPr bwMode="auto">
                  <a:xfrm>
                    <a:off x="1569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350" name="Freeform 286"/>
              <p:cNvSpPr>
                <a:spLocks/>
              </p:cNvSpPr>
              <p:nvPr/>
            </p:nvSpPr>
            <p:spPr bwMode="auto">
              <a:xfrm>
                <a:off x="1820" y="2443"/>
                <a:ext cx="274" cy="35"/>
              </a:xfrm>
              <a:custGeom>
                <a:avLst/>
                <a:gdLst>
                  <a:gd name="T0" fmla="*/ 0 w 274"/>
                  <a:gd name="T1" fmla="*/ 0 h 35"/>
                  <a:gd name="T2" fmla="*/ 274 w 274"/>
                  <a:gd name="T3" fmla="*/ 0 h 35"/>
                  <a:gd name="T4" fmla="*/ 274 w 274"/>
                  <a:gd name="T5" fmla="*/ 18 h 35"/>
                  <a:gd name="T6" fmla="*/ 206 w 274"/>
                  <a:gd name="T7" fmla="*/ 18 h 35"/>
                  <a:gd name="T8" fmla="*/ 206 w 274"/>
                  <a:gd name="T9" fmla="*/ 35 h 35"/>
                  <a:gd name="T10" fmla="*/ 69 w 274"/>
                  <a:gd name="T11" fmla="*/ 35 h 35"/>
                  <a:gd name="T12" fmla="*/ 69 w 274"/>
                  <a:gd name="T13" fmla="*/ 18 h 35"/>
                  <a:gd name="T14" fmla="*/ 0 w 274"/>
                  <a:gd name="T15" fmla="*/ 21 h 35"/>
                  <a:gd name="T16" fmla="*/ 0 w 274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4"/>
                  <a:gd name="T28" fmla="*/ 0 h 35"/>
                  <a:gd name="T29" fmla="*/ 274 w 274"/>
                  <a:gd name="T30" fmla="*/ 35 h 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4" h="35">
                    <a:moveTo>
                      <a:pt x="0" y="0"/>
                    </a:moveTo>
                    <a:lnTo>
                      <a:pt x="274" y="0"/>
                    </a:lnTo>
                    <a:lnTo>
                      <a:pt x="274" y="18"/>
                    </a:lnTo>
                    <a:lnTo>
                      <a:pt x="206" y="18"/>
                    </a:lnTo>
                    <a:lnTo>
                      <a:pt x="206" y="35"/>
                    </a:lnTo>
                    <a:lnTo>
                      <a:pt x="69" y="35"/>
                    </a:lnTo>
                    <a:lnTo>
                      <a:pt x="69" y="18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34" name="Group 287"/>
            <p:cNvGrpSpPr>
              <a:grpSpLocks/>
            </p:cNvGrpSpPr>
            <p:nvPr/>
          </p:nvGrpSpPr>
          <p:grpSpPr bwMode="auto">
            <a:xfrm>
              <a:off x="930" y="2478"/>
              <a:ext cx="1372" cy="343"/>
              <a:chOff x="930" y="2478"/>
              <a:chExt cx="1372" cy="343"/>
            </a:xfrm>
          </p:grpSpPr>
          <p:grpSp>
            <p:nvGrpSpPr>
              <p:cNvPr id="1335" name="Group 288"/>
              <p:cNvGrpSpPr>
                <a:grpSpLocks/>
              </p:cNvGrpSpPr>
              <p:nvPr/>
            </p:nvGrpSpPr>
            <p:grpSpPr bwMode="auto">
              <a:xfrm>
                <a:off x="1615" y="2478"/>
                <a:ext cx="344" cy="342"/>
                <a:chOff x="1615" y="2478"/>
                <a:chExt cx="344" cy="342"/>
              </a:xfrm>
            </p:grpSpPr>
            <p:sp>
              <p:nvSpPr>
                <p:cNvPr id="1344" name="Oval 289"/>
                <p:cNvSpPr>
                  <a:spLocks noChangeArrowheads="1"/>
                </p:cNvSpPr>
                <p:nvPr/>
              </p:nvSpPr>
              <p:spPr bwMode="auto">
                <a:xfrm>
                  <a:off x="1615" y="2478"/>
                  <a:ext cx="344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45" name="Oval 290"/>
                <p:cNvSpPr>
                  <a:spLocks noChangeArrowheads="1"/>
                </p:cNvSpPr>
                <p:nvPr/>
              </p:nvSpPr>
              <p:spPr bwMode="auto">
                <a:xfrm>
                  <a:off x="1666" y="2528"/>
                  <a:ext cx="242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46" name="Oval 291"/>
                <p:cNvSpPr>
                  <a:spLocks noChangeArrowheads="1"/>
                </p:cNvSpPr>
                <p:nvPr/>
              </p:nvSpPr>
              <p:spPr bwMode="auto">
                <a:xfrm>
                  <a:off x="1735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336" name="Group 292"/>
              <p:cNvGrpSpPr>
                <a:grpSpLocks/>
              </p:cNvGrpSpPr>
              <p:nvPr/>
            </p:nvGrpSpPr>
            <p:grpSpPr bwMode="auto">
              <a:xfrm>
                <a:off x="1957" y="2478"/>
                <a:ext cx="345" cy="342"/>
                <a:chOff x="1957" y="2478"/>
                <a:chExt cx="345" cy="342"/>
              </a:xfrm>
            </p:grpSpPr>
            <p:sp>
              <p:nvSpPr>
                <p:cNvPr id="1341" name="Oval 293"/>
                <p:cNvSpPr>
                  <a:spLocks noChangeArrowheads="1"/>
                </p:cNvSpPr>
                <p:nvPr/>
              </p:nvSpPr>
              <p:spPr bwMode="auto">
                <a:xfrm>
                  <a:off x="1957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42" name="Oval 294"/>
                <p:cNvSpPr>
                  <a:spLocks noChangeArrowheads="1"/>
                </p:cNvSpPr>
                <p:nvPr/>
              </p:nvSpPr>
              <p:spPr bwMode="auto">
                <a:xfrm>
                  <a:off x="2009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43" name="Oval 295"/>
                <p:cNvSpPr>
                  <a:spLocks noChangeArrowheads="1"/>
                </p:cNvSpPr>
                <p:nvPr/>
              </p:nvSpPr>
              <p:spPr bwMode="auto">
                <a:xfrm>
                  <a:off x="2076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337" name="Group 296"/>
              <p:cNvGrpSpPr>
                <a:grpSpLocks/>
              </p:cNvGrpSpPr>
              <p:nvPr/>
            </p:nvGrpSpPr>
            <p:grpSpPr bwMode="auto">
              <a:xfrm>
                <a:off x="930" y="2478"/>
                <a:ext cx="344" cy="343"/>
                <a:chOff x="930" y="2478"/>
                <a:chExt cx="344" cy="343"/>
              </a:xfrm>
            </p:grpSpPr>
            <p:sp>
              <p:nvSpPr>
                <p:cNvPr id="1338" name="Oval 297"/>
                <p:cNvSpPr>
                  <a:spLocks noChangeArrowheads="1"/>
                </p:cNvSpPr>
                <p:nvPr/>
              </p:nvSpPr>
              <p:spPr bwMode="auto">
                <a:xfrm>
                  <a:off x="930" y="2478"/>
                  <a:ext cx="344" cy="343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39" name="Oval 298"/>
                <p:cNvSpPr>
                  <a:spLocks noChangeArrowheads="1"/>
                </p:cNvSpPr>
                <p:nvPr/>
              </p:nvSpPr>
              <p:spPr bwMode="auto">
                <a:xfrm>
                  <a:off x="981" y="2528"/>
                  <a:ext cx="242" cy="242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40" name="Oval 299"/>
                <p:cNvSpPr>
                  <a:spLocks noChangeArrowheads="1"/>
                </p:cNvSpPr>
                <p:nvPr/>
              </p:nvSpPr>
              <p:spPr bwMode="auto">
                <a:xfrm>
                  <a:off x="1048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</p:grpSp>
      <p:sp>
        <p:nvSpPr>
          <p:cNvPr id="1048" name="AutoShape 300"/>
          <p:cNvSpPr>
            <a:spLocks noChangeArrowheads="1"/>
          </p:cNvSpPr>
          <p:nvPr/>
        </p:nvSpPr>
        <p:spPr bwMode="auto">
          <a:xfrm rot="5400000">
            <a:off x="6865938" y="2198687"/>
            <a:ext cx="482600" cy="288925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12700">
            <a:noFill/>
            <a:miter lim="800000"/>
            <a:headEnd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  <p:grpSp>
        <p:nvGrpSpPr>
          <p:cNvPr id="1049" name="Group 301"/>
          <p:cNvGrpSpPr>
            <a:grpSpLocks/>
          </p:cNvGrpSpPr>
          <p:nvPr/>
        </p:nvGrpSpPr>
        <p:grpSpPr bwMode="auto">
          <a:xfrm flipH="1">
            <a:off x="6278563" y="2190750"/>
            <a:ext cx="762000" cy="295275"/>
            <a:chOff x="678" y="1510"/>
            <a:chExt cx="4393" cy="1311"/>
          </a:xfrm>
        </p:grpSpPr>
        <p:grpSp>
          <p:nvGrpSpPr>
            <p:cNvPr id="1245" name="Group 302"/>
            <p:cNvGrpSpPr>
              <a:grpSpLocks/>
            </p:cNvGrpSpPr>
            <p:nvPr/>
          </p:nvGrpSpPr>
          <p:grpSpPr bwMode="auto">
            <a:xfrm>
              <a:off x="1688" y="1510"/>
              <a:ext cx="3383" cy="929"/>
              <a:chOff x="1688" y="1510"/>
              <a:chExt cx="3383" cy="929"/>
            </a:xfrm>
          </p:grpSpPr>
          <p:sp>
            <p:nvSpPr>
              <p:cNvPr id="1326" name="Rectangle 303"/>
              <p:cNvSpPr>
                <a:spLocks noChangeArrowheads="1"/>
              </p:cNvSpPr>
              <p:nvPr/>
            </p:nvSpPr>
            <p:spPr bwMode="auto">
              <a:xfrm>
                <a:off x="1688" y="1510"/>
                <a:ext cx="3383" cy="929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327" name="Rectangle 304"/>
              <p:cNvSpPr>
                <a:spLocks noChangeArrowheads="1"/>
              </p:cNvSpPr>
              <p:nvPr/>
            </p:nvSpPr>
            <p:spPr bwMode="auto">
              <a:xfrm>
                <a:off x="1688" y="1543"/>
                <a:ext cx="3383" cy="863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</p:grpSp>
        <p:grpSp>
          <p:nvGrpSpPr>
            <p:cNvPr id="1246" name="Group 305"/>
            <p:cNvGrpSpPr>
              <a:grpSpLocks/>
            </p:cNvGrpSpPr>
            <p:nvPr/>
          </p:nvGrpSpPr>
          <p:grpSpPr bwMode="auto">
            <a:xfrm>
              <a:off x="2627" y="2443"/>
              <a:ext cx="2261" cy="377"/>
              <a:chOff x="2627" y="2443"/>
              <a:chExt cx="2261" cy="377"/>
            </a:xfrm>
          </p:grpSpPr>
          <p:grpSp>
            <p:nvGrpSpPr>
              <p:cNvPr id="1301" name="Group 306"/>
              <p:cNvGrpSpPr>
                <a:grpSpLocks/>
              </p:cNvGrpSpPr>
              <p:nvPr/>
            </p:nvGrpSpPr>
            <p:grpSpPr bwMode="auto">
              <a:xfrm>
                <a:off x="2627" y="2443"/>
                <a:ext cx="2261" cy="333"/>
                <a:chOff x="2627" y="2443"/>
                <a:chExt cx="2261" cy="333"/>
              </a:xfrm>
            </p:grpSpPr>
            <p:grpSp>
              <p:nvGrpSpPr>
                <p:cNvPr id="1310" name="Group 307"/>
                <p:cNvGrpSpPr>
                  <a:grpSpLocks/>
                </p:cNvGrpSpPr>
                <p:nvPr/>
              </p:nvGrpSpPr>
              <p:grpSpPr bwMode="auto">
                <a:xfrm>
                  <a:off x="2627" y="2443"/>
                  <a:ext cx="274" cy="253"/>
                  <a:chOff x="2627" y="2443"/>
                  <a:chExt cx="274" cy="253"/>
                </a:xfrm>
              </p:grpSpPr>
              <p:sp>
                <p:nvSpPr>
                  <p:cNvPr id="1323" name="Freeform 308"/>
                  <p:cNvSpPr>
                    <a:spLocks/>
                  </p:cNvSpPr>
                  <p:nvPr/>
                </p:nvSpPr>
                <p:spPr bwMode="auto">
                  <a:xfrm>
                    <a:off x="2627" y="2443"/>
                    <a:ext cx="274" cy="36"/>
                  </a:xfrm>
                  <a:custGeom>
                    <a:avLst/>
                    <a:gdLst>
                      <a:gd name="T0" fmla="*/ 0 w 274"/>
                      <a:gd name="T1" fmla="*/ 2 h 36"/>
                      <a:gd name="T2" fmla="*/ 274 w 274"/>
                      <a:gd name="T3" fmla="*/ 0 h 36"/>
                      <a:gd name="T4" fmla="*/ 238 w 274"/>
                      <a:gd name="T5" fmla="*/ 35 h 36"/>
                      <a:gd name="T6" fmla="*/ 33 w 274"/>
                      <a:gd name="T7" fmla="*/ 36 h 36"/>
                      <a:gd name="T8" fmla="*/ 0 w 274"/>
                      <a:gd name="T9" fmla="*/ 2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74"/>
                      <a:gd name="T16" fmla="*/ 0 h 36"/>
                      <a:gd name="T17" fmla="*/ 274 w 274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74" h="36">
                        <a:moveTo>
                          <a:pt x="0" y="2"/>
                        </a:moveTo>
                        <a:lnTo>
                          <a:pt x="274" y="0"/>
                        </a:lnTo>
                        <a:lnTo>
                          <a:pt x="238" y="35"/>
                        </a:lnTo>
                        <a:lnTo>
                          <a:pt x="33" y="36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4" name="Freeform 309"/>
                  <p:cNvSpPr>
                    <a:spLocks/>
                  </p:cNvSpPr>
                  <p:nvPr/>
                </p:nvSpPr>
                <p:spPr bwMode="auto">
                  <a:xfrm>
                    <a:off x="2696" y="2479"/>
                    <a:ext cx="136" cy="17"/>
                  </a:xfrm>
                  <a:custGeom>
                    <a:avLst/>
                    <a:gdLst>
                      <a:gd name="T0" fmla="*/ 0 w 136"/>
                      <a:gd name="T1" fmla="*/ 1 h 17"/>
                      <a:gd name="T2" fmla="*/ 136 w 136"/>
                      <a:gd name="T3" fmla="*/ 0 h 17"/>
                      <a:gd name="T4" fmla="*/ 119 w 136"/>
                      <a:gd name="T5" fmla="*/ 16 h 17"/>
                      <a:gd name="T6" fmla="*/ 16 w 136"/>
                      <a:gd name="T7" fmla="*/ 17 h 17"/>
                      <a:gd name="T8" fmla="*/ 0 w 136"/>
                      <a:gd name="T9" fmla="*/ 1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6"/>
                      <a:gd name="T16" fmla="*/ 0 h 17"/>
                      <a:gd name="T17" fmla="*/ 136 w 136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6" h="17">
                        <a:moveTo>
                          <a:pt x="0" y="1"/>
                        </a:moveTo>
                        <a:lnTo>
                          <a:pt x="136" y="0"/>
                        </a:lnTo>
                        <a:lnTo>
                          <a:pt x="119" y="16"/>
                        </a:lnTo>
                        <a:lnTo>
                          <a:pt x="16" y="17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25" name="Rectangle 310"/>
                  <p:cNvSpPr>
                    <a:spLocks noChangeArrowheads="1"/>
                  </p:cNvSpPr>
                  <p:nvPr/>
                </p:nvSpPr>
                <p:spPr bwMode="auto">
                  <a:xfrm>
                    <a:off x="2750" y="2499"/>
                    <a:ext cx="25" cy="197"/>
                  </a:xfrm>
                  <a:prstGeom prst="rect">
                    <a:avLst/>
                  </a:pr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en-NZ"/>
                  </a:p>
                </p:txBody>
              </p:sp>
            </p:grpSp>
            <p:grpSp>
              <p:nvGrpSpPr>
                <p:cNvPr id="1311" name="Group 311"/>
                <p:cNvGrpSpPr>
                  <a:grpSpLocks/>
                </p:cNvGrpSpPr>
                <p:nvPr/>
              </p:nvGrpSpPr>
              <p:grpSpPr bwMode="auto">
                <a:xfrm>
                  <a:off x="3996" y="2443"/>
                  <a:ext cx="430" cy="333"/>
                  <a:chOff x="3996" y="2443"/>
                  <a:chExt cx="430" cy="333"/>
                </a:xfrm>
              </p:grpSpPr>
              <p:sp>
                <p:nvSpPr>
                  <p:cNvPr id="1318" name="Freeform 312"/>
                  <p:cNvSpPr>
                    <a:spLocks/>
                  </p:cNvSpPr>
                  <p:nvPr/>
                </p:nvSpPr>
                <p:spPr bwMode="auto">
                  <a:xfrm>
                    <a:off x="3996" y="2446"/>
                    <a:ext cx="429" cy="67"/>
                  </a:xfrm>
                  <a:custGeom>
                    <a:avLst/>
                    <a:gdLst>
                      <a:gd name="T0" fmla="*/ 0 w 429"/>
                      <a:gd name="T1" fmla="*/ 0 h 67"/>
                      <a:gd name="T2" fmla="*/ 429 w 429"/>
                      <a:gd name="T3" fmla="*/ 0 h 67"/>
                      <a:gd name="T4" fmla="*/ 429 w 429"/>
                      <a:gd name="T5" fmla="*/ 67 h 67"/>
                      <a:gd name="T6" fmla="*/ 34 w 429"/>
                      <a:gd name="T7" fmla="*/ 67 h 67"/>
                      <a:gd name="T8" fmla="*/ 0 w 429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9"/>
                      <a:gd name="T16" fmla="*/ 0 h 67"/>
                      <a:gd name="T17" fmla="*/ 429 w 429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9" h="67">
                        <a:moveTo>
                          <a:pt x="0" y="0"/>
                        </a:moveTo>
                        <a:lnTo>
                          <a:pt x="429" y="0"/>
                        </a:lnTo>
                        <a:lnTo>
                          <a:pt x="429" y="67"/>
                        </a:lnTo>
                        <a:lnTo>
                          <a:pt x="34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19" name="Group 313"/>
                  <p:cNvGrpSpPr>
                    <a:grpSpLocks/>
                  </p:cNvGrpSpPr>
                  <p:nvPr/>
                </p:nvGrpSpPr>
                <p:grpSpPr bwMode="auto">
                  <a:xfrm>
                    <a:off x="4030" y="2443"/>
                    <a:ext cx="362" cy="77"/>
                    <a:chOff x="4030" y="2443"/>
                    <a:chExt cx="362" cy="77"/>
                  </a:xfrm>
                </p:grpSpPr>
                <p:sp>
                  <p:nvSpPr>
                    <p:cNvPr id="1321" name="Freeform 314"/>
                    <p:cNvSpPr>
                      <a:spLocks/>
                    </p:cNvSpPr>
                    <p:nvPr/>
                  </p:nvSpPr>
                  <p:spPr bwMode="auto">
                    <a:xfrm>
                      <a:off x="4030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2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2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22" name="Line 3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1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320" name="Line 316"/>
                  <p:cNvSpPr>
                    <a:spLocks noChangeShapeType="1"/>
                  </p:cNvSpPr>
                  <p:nvPr/>
                </p:nvSpPr>
                <p:spPr bwMode="auto">
                  <a:xfrm>
                    <a:off x="4425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12" name="Group 317"/>
                <p:cNvGrpSpPr>
                  <a:grpSpLocks/>
                </p:cNvGrpSpPr>
                <p:nvPr/>
              </p:nvGrpSpPr>
              <p:grpSpPr bwMode="auto">
                <a:xfrm>
                  <a:off x="4460" y="2443"/>
                  <a:ext cx="428" cy="333"/>
                  <a:chOff x="4460" y="2443"/>
                  <a:chExt cx="428" cy="333"/>
                </a:xfrm>
              </p:grpSpPr>
              <p:sp>
                <p:nvSpPr>
                  <p:cNvPr id="1313" name="Freeform 318"/>
                  <p:cNvSpPr>
                    <a:spLocks/>
                  </p:cNvSpPr>
                  <p:nvPr/>
                </p:nvSpPr>
                <p:spPr bwMode="auto">
                  <a:xfrm>
                    <a:off x="4460" y="2446"/>
                    <a:ext cx="427" cy="67"/>
                  </a:xfrm>
                  <a:custGeom>
                    <a:avLst/>
                    <a:gdLst>
                      <a:gd name="T0" fmla="*/ 0 w 427"/>
                      <a:gd name="T1" fmla="*/ 0 h 67"/>
                      <a:gd name="T2" fmla="*/ 427 w 427"/>
                      <a:gd name="T3" fmla="*/ 0 h 67"/>
                      <a:gd name="T4" fmla="*/ 427 w 427"/>
                      <a:gd name="T5" fmla="*/ 67 h 67"/>
                      <a:gd name="T6" fmla="*/ 33 w 427"/>
                      <a:gd name="T7" fmla="*/ 67 h 67"/>
                      <a:gd name="T8" fmla="*/ 0 w 427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7"/>
                      <a:gd name="T16" fmla="*/ 0 h 67"/>
                      <a:gd name="T17" fmla="*/ 427 w 427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7" h="67">
                        <a:moveTo>
                          <a:pt x="0" y="0"/>
                        </a:moveTo>
                        <a:lnTo>
                          <a:pt x="427" y="0"/>
                        </a:lnTo>
                        <a:lnTo>
                          <a:pt x="427" y="67"/>
                        </a:lnTo>
                        <a:lnTo>
                          <a:pt x="33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14" name="Group 319"/>
                  <p:cNvGrpSpPr>
                    <a:grpSpLocks/>
                  </p:cNvGrpSpPr>
                  <p:nvPr/>
                </p:nvGrpSpPr>
                <p:grpSpPr bwMode="auto">
                  <a:xfrm>
                    <a:off x="4493" y="2443"/>
                    <a:ext cx="360" cy="77"/>
                    <a:chOff x="4493" y="2443"/>
                    <a:chExt cx="360" cy="77"/>
                  </a:xfrm>
                </p:grpSpPr>
                <p:sp>
                  <p:nvSpPr>
                    <p:cNvPr id="1316" name="Freeform 320"/>
                    <p:cNvSpPr>
                      <a:spLocks/>
                    </p:cNvSpPr>
                    <p:nvPr/>
                  </p:nvSpPr>
                  <p:spPr bwMode="auto">
                    <a:xfrm>
                      <a:off x="4493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3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3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17" name="Line 3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52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315" name="Line 322"/>
                  <p:cNvSpPr>
                    <a:spLocks noChangeShapeType="1"/>
                  </p:cNvSpPr>
                  <p:nvPr/>
                </p:nvSpPr>
                <p:spPr bwMode="auto">
                  <a:xfrm>
                    <a:off x="4887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02" name="Group 323"/>
              <p:cNvGrpSpPr>
                <a:grpSpLocks/>
              </p:cNvGrpSpPr>
              <p:nvPr/>
            </p:nvGrpSpPr>
            <p:grpSpPr bwMode="auto">
              <a:xfrm>
                <a:off x="4048" y="2478"/>
                <a:ext cx="345" cy="342"/>
                <a:chOff x="4048" y="2478"/>
                <a:chExt cx="345" cy="342"/>
              </a:xfrm>
            </p:grpSpPr>
            <p:sp>
              <p:nvSpPr>
                <p:cNvPr id="1307" name="Oval 324"/>
                <p:cNvSpPr>
                  <a:spLocks noChangeArrowheads="1"/>
                </p:cNvSpPr>
                <p:nvPr/>
              </p:nvSpPr>
              <p:spPr bwMode="auto">
                <a:xfrm>
                  <a:off x="4048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08" name="Oval 325"/>
                <p:cNvSpPr>
                  <a:spLocks noChangeArrowheads="1"/>
                </p:cNvSpPr>
                <p:nvPr/>
              </p:nvSpPr>
              <p:spPr bwMode="auto">
                <a:xfrm>
                  <a:off x="4098" y="2528"/>
                  <a:ext cx="243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09" name="Oval 326"/>
                <p:cNvSpPr>
                  <a:spLocks noChangeArrowheads="1"/>
                </p:cNvSpPr>
                <p:nvPr/>
              </p:nvSpPr>
              <p:spPr bwMode="auto">
                <a:xfrm>
                  <a:off x="4168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303" name="Group 327"/>
              <p:cNvGrpSpPr>
                <a:grpSpLocks/>
              </p:cNvGrpSpPr>
              <p:nvPr/>
            </p:nvGrpSpPr>
            <p:grpSpPr bwMode="auto">
              <a:xfrm>
                <a:off x="4511" y="2478"/>
                <a:ext cx="343" cy="342"/>
                <a:chOff x="4511" y="2478"/>
                <a:chExt cx="343" cy="342"/>
              </a:xfrm>
            </p:grpSpPr>
            <p:sp>
              <p:nvSpPr>
                <p:cNvPr id="1304" name="Oval 328"/>
                <p:cNvSpPr>
                  <a:spLocks noChangeArrowheads="1"/>
                </p:cNvSpPr>
                <p:nvPr/>
              </p:nvSpPr>
              <p:spPr bwMode="auto">
                <a:xfrm>
                  <a:off x="4511" y="2478"/>
                  <a:ext cx="343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05" name="Oval 329"/>
                <p:cNvSpPr>
                  <a:spLocks noChangeArrowheads="1"/>
                </p:cNvSpPr>
                <p:nvPr/>
              </p:nvSpPr>
              <p:spPr bwMode="auto">
                <a:xfrm>
                  <a:off x="4562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306" name="Oval 330"/>
                <p:cNvSpPr>
                  <a:spLocks noChangeArrowheads="1"/>
                </p:cNvSpPr>
                <p:nvPr/>
              </p:nvSpPr>
              <p:spPr bwMode="auto">
                <a:xfrm>
                  <a:off x="4630" y="2596"/>
                  <a:ext cx="105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  <p:grpSp>
          <p:nvGrpSpPr>
            <p:cNvPr id="1247" name="Group 331"/>
            <p:cNvGrpSpPr>
              <a:grpSpLocks/>
            </p:cNvGrpSpPr>
            <p:nvPr/>
          </p:nvGrpSpPr>
          <p:grpSpPr bwMode="auto">
            <a:xfrm>
              <a:off x="678" y="1846"/>
              <a:ext cx="693" cy="767"/>
              <a:chOff x="678" y="1846"/>
              <a:chExt cx="693" cy="767"/>
            </a:xfrm>
          </p:grpSpPr>
          <p:sp>
            <p:nvSpPr>
              <p:cNvPr id="1279" name="Rectangle 332"/>
              <p:cNvSpPr>
                <a:spLocks noChangeArrowheads="1"/>
              </p:cNvSpPr>
              <p:nvPr/>
            </p:nvSpPr>
            <p:spPr bwMode="auto">
              <a:xfrm>
                <a:off x="1344" y="2209"/>
                <a:ext cx="27" cy="93"/>
              </a:xfrm>
              <a:prstGeom prst="rect">
                <a:avLst/>
              </a:prstGeom>
              <a:solidFill>
                <a:srgbClr val="60606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280" name="Freeform 333"/>
              <p:cNvSpPr>
                <a:spLocks/>
              </p:cNvSpPr>
              <p:nvPr/>
            </p:nvSpPr>
            <p:spPr bwMode="auto">
              <a:xfrm>
                <a:off x="690" y="1846"/>
                <a:ext cx="650" cy="597"/>
              </a:xfrm>
              <a:custGeom>
                <a:avLst/>
                <a:gdLst>
                  <a:gd name="T0" fmla="*/ 137 w 650"/>
                  <a:gd name="T1" fmla="*/ 18 h 597"/>
                  <a:gd name="T2" fmla="*/ 172 w 650"/>
                  <a:gd name="T3" fmla="*/ 0 h 597"/>
                  <a:gd name="T4" fmla="*/ 599 w 650"/>
                  <a:gd name="T5" fmla="*/ 0 h 597"/>
                  <a:gd name="T6" fmla="*/ 634 w 650"/>
                  <a:gd name="T7" fmla="*/ 16 h 597"/>
                  <a:gd name="T8" fmla="*/ 634 w 650"/>
                  <a:gd name="T9" fmla="*/ 224 h 597"/>
                  <a:gd name="T10" fmla="*/ 650 w 650"/>
                  <a:gd name="T11" fmla="*/ 273 h 597"/>
                  <a:gd name="T12" fmla="*/ 650 w 650"/>
                  <a:gd name="T13" fmla="*/ 597 h 597"/>
                  <a:gd name="T14" fmla="*/ 0 w 650"/>
                  <a:gd name="T15" fmla="*/ 597 h 597"/>
                  <a:gd name="T16" fmla="*/ 0 w 650"/>
                  <a:gd name="T17" fmla="*/ 308 h 597"/>
                  <a:gd name="T18" fmla="*/ 51 w 650"/>
                  <a:gd name="T19" fmla="*/ 273 h 597"/>
                  <a:gd name="T20" fmla="*/ 121 w 650"/>
                  <a:gd name="T21" fmla="*/ 69 h 597"/>
                  <a:gd name="T22" fmla="*/ 137 w 650"/>
                  <a:gd name="T23" fmla="*/ 69 h 597"/>
                  <a:gd name="T24" fmla="*/ 68 w 650"/>
                  <a:gd name="T25" fmla="*/ 273 h 597"/>
                  <a:gd name="T26" fmla="*/ 189 w 650"/>
                  <a:gd name="T27" fmla="*/ 273 h 597"/>
                  <a:gd name="T28" fmla="*/ 137 w 650"/>
                  <a:gd name="T29" fmla="*/ 69 h 597"/>
                  <a:gd name="T30" fmla="*/ 154 w 650"/>
                  <a:gd name="T31" fmla="*/ 69 h 597"/>
                  <a:gd name="T32" fmla="*/ 205 w 650"/>
                  <a:gd name="T33" fmla="*/ 273 h 597"/>
                  <a:gd name="T34" fmla="*/ 427 w 650"/>
                  <a:gd name="T35" fmla="*/ 273 h 597"/>
                  <a:gd name="T36" fmla="*/ 359 w 650"/>
                  <a:gd name="T37" fmla="*/ 69 h 597"/>
                  <a:gd name="T38" fmla="*/ 394 w 650"/>
                  <a:gd name="T39" fmla="*/ 69 h 597"/>
                  <a:gd name="T40" fmla="*/ 462 w 650"/>
                  <a:gd name="T41" fmla="*/ 273 h 597"/>
                  <a:gd name="T42" fmla="*/ 634 w 650"/>
                  <a:gd name="T43" fmla="*/ 273 h 597"/>
                  <a:gd name="T44" fmla="*/ 565 w 650"/>
                  <a:gd name="T45" fmla="*/ 69 h 597"/>
                  <a:gd name="T46" fmla="*/ 394 w 650"/>
                  <a:gd name="T47" fmla="*/ 69 h 597"/>
                  <a:gd name="T48" fmla="*/ 359 w 650"/>
                  <a:gd name="T49" fmla="*/ 69 h 597"/>
                  <a:gd name="T50" fmla="*/ 154 w 650"/>
                  <a:gd name="T51" fmla="*/ 69 h 597"/>
                  <a:gd name="T52" fmla="*/ 137 w 650"/>
                  <a:gd name="T53" fmla="*/ 69 h 597"/>
                  <a:gd name="T54" fmla="*/ 121 w 650"/>
                  <a:gd name="T55" fmla="*/ 69 h 597"/>
                  <a:gd name="T56" fmla="*/ 137 w 650"/>
                  <a:gd name="T57" fmla="*/ 34 h 597"/>
                  <a:gd name="T58" fmla="*/ 137 w 650"/>
                  <a:gd name="T59" fmla="*/ 18 h 59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50"/>
                  <a:gd name="T91" fmla="*/ 0 h 597"/>
                  <a:gd name="T92" fmla="*/ 650 w 650"/>
                  <a:gd name="T93" fmla="*/ 597 h 59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50" h="597">
                    <a:moveTo>
                      <a:pt x="137" y="18"/>
                    </a:moveTo>
                    <a:lnTo>
                      <a:pt x="172" y="0"/>
                    </a:lnTo>
                    <a:lnTo>
                      <a:pt x="599" y="0"/>
                    </a:lnTo>
                    <a:lnTo>
                      <a:pt x="634" y="16"/>
                    </a:lnTo>
                    <a:lnTo>
                      <a:pt x="634" y="224"/>
                    </a:lnTo>
                    <a:lnTo>
                      <a:pt x="650" y="273"/>
                    </a:lnTo>
                    <a:lnTo>
                      <a:pt x="650" y="597"/>
                    </a:lnTo>
                    <a:lnTo>
                      <a:pt x="0" y="597"/>
                    </a:lnTo>
                    <a:lnTo>
                      <a:pt x="0" y="308"/>
                    </a:lnTo>
                    <a:lnTo>
                      <a:pt x="51" y="273"/>
                    </a:lnTo>
                    <a:lnTo>
                      <a:pt x="121" y="69"/>
                    </a:lnTo>
                    <a:lnTo>
                      <a:pt x="137" y="69"/>
                    </a:lnTo>
                    <a:lnTo>
                      <a:pt x="68" y="273"/>
                    </a:lnTo>
                    <a:lnTo>
                      <a:pt x="189" y="273"/>
                    </a:lnTo>
                    <a:lnTo>
                      <a:pt x="137" y="69"/>
                    </a:lnTo>
                    <a:lnTo>
                      <a:pt x="154" y="69"/>
                    </a:lnTo>
                    <a:lnTo>
                      <a:pt x="205" y="273"/>
                    </a:lnTo>
                    <a:lnTo>
                      <a:pt x="427" y="273"/>
                    </a:lnTo>
                    <a:lnTo>
                      <a:pt x="359" y="69"/>
                    </a:lnTo>
                    <a:lnTo>
                      <a:pt x="394" y="69"/>
                    </a:lnTo>
                    <a:lnTo>
                      <a:pt x="462" y="273"/>
                    </a:lnTo>
                    <a:lnTo>
                      <a:pt x="634" y="273"/>
                    </a:lnTo>
                    <a:lnTo>
                      <a:pt x="565" y="69"/>
                    </a:lnTo>
                    <a:lnTo>
                      <a:pt x="394" y="69"/>
                    </a:lnTo>
                    <a:lnTo>
                      <a:pt x="359" y="69"/>
                    </a:lnTo>
                    <a:lnTo>
                      <a:pt x="154" y="69"/>
                    </a:lnTo>
                    <a:lnTo>
                      <a:pt x="137" y="69"/>
                    </a:lnTo>
                    <a:lnTo>
                      <a:pt x="121" y="69"/>
                    </a:lnTo>
                    <a:lnTo>
                      <a:pt x="137" y="34"/>
                    </a:lnTo>
                    <a:lnTo>
                      <a:pt x="137" y="18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1" name="Line 334"/>
              <p:cNvSpPr>
                <a:spLocks noChangeShapeType="1"/>
              </p:cNvSpPr>
              <p:nvPr/>
            </p:nvSpPr>
            <p:spPr bwMode="auto">
              <a:xfrm>
                <a:off x="879" y="211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2" name="Freeform 335"/>
              <p:cNvSpPr>
                <a:spLocks/>
              </p:cNvSpPr>
              <p:nvPr/>
            </p:nvSpPr>
            <p:spPr bwMode="auto">
              <a:xfrm>
                <a:off x="1054" y="1880"/>
                <a:ext cx="81" cy="479"/>
              </a:xfrm>
              <a:custGeom>
                <a:avLst/>
                <a:gdLst>
                  <a:gd name="T0" fmla="*/ 0 w 81"/>
                  <a:gd name="T1" fmla="*/ 0 h 479"/>
                  <a:gd name="T2" fmla="*/ 81 w 81"/>
                  <a:gd name="T3" fmla="*/ 239 h 479"/>
                  <a:gd name="T4" fmla="*/ 81 w 81"/>
                  <a:gd name="T5" fmla="*/ 479 h 479"/>
                  <a:gd name="T6" fmla="*/ 0 60000 65536"/>
                  <a:gd name="T7" fmla="*/ 0 60000 65536"/>
                  <a:gd name="T8" fmla="*/ 0 60000 65536"/>
                  <a:gd name="T9" fmla="*/ 0 w 81"/>
                  <a:gd name="T10" fmla="*/ 0 h 479"/>
                  <a:gd name="T11" fmla="*/ 81 w 81"/>
                  <a:gd name="T12" fmla="*/ 479 h 4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1" h="479">
                    <a:moveTo>
                      <a:pt x="0" y="0"/>
                    </a:moveTo>
                    <a:lnTo>
                      <a:pt x="81" y="239"/>
                    </a:lnTo>
                    <a:lnTo>
                      <a:pt x="81" y="479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83" name="Group 336"/>
              <p:cNvGrpSpPr>
                <a:grpSpLocks/>
              </p:cNvGrpSpPr>
              <p:nvPr/>
            </p:nvGrpSpPr>
            <p:grpSpPr bwMode="auto">
              <a:xfrm>
                <a:off x="678" y="2447"/>
                <a:ext cx="658" cy="166"/>
                <a:chOff x="678" y="2447"/>
                <a:chExt cx="658" cy="166"/>
              </a:xfrm>
            </p:grpSpPr>
            <p:sp>
              <p:nvSpPr>
                <p:cNvPr id="1297" name="Rectangle 337"/>
                <p:cNvSpPr>
                  <a:spLocks noChangeArrowheads="1"/>
                </p:cNvSpPr>
                <p:nvPr/>
              </p:nvSpPr>
              <p:spPr bwMode="auto">
                <a:xfrm>
                  <a:off x="678" y="2447"/>
                  <a:ext cx="658" cy="166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298" name="Group 338"/>
                <p:cNvGrpSpPr>
                  <a:grpSpLocks/>
                </p:cNvGrpSpPr>
                <p:nvPr/>
              </p:nvGrpSpPr>
              <p:grpSpPr bwMode="auto">
                <a:xfrm>
                  <a:off x="707" y="2461"/>
                  <a:ext cx="196" cy="18"/>
                  <a:chOff x="707" y="2461"/>
                  <a:chExt cx="196" cy="18"/>
                </a:xfrm>
              </p:grpSpPr>
              <p:sp>
                <p:nvSpPr>
                  <p:cNvPr id="1299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707" y="2461"/>
                    <a:ext cx="196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00" name="Line 340"/>
                  <p:cNvSpPr>
                    <a:spLocks noChangeShapeType="1"/>
                  </p:cNvSpPr>
                  <p:nvPr/>
                </p:nvSpPr>
                <p:spPr bwMode="auto">
                  <a:xfrm>
                    <a:off x="725" y="2478"/>
                    <a:ext cx="178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84" name="Group 341"/>
              <p:cNvGrpSpPr>
                <a:grpSpLocks/>
              </p:cNvGrpSpPr>
              <p:nvPr/>
            </p:nvGrpSpPr>
            <p:grpSpPr bwMode="auto">
              <a:xfrm>
                <a:off x="690" y="2359"/>
                <a:ext cx="642" cy="18"/>
                <a:chOff x="690" y="2359"/>
                <a:chExt cx="642" cy="18"/>
              </a:xfrm>
            </p:grpSpPr>
            <p:sp>
              <p:nvSpPr>
                <p:cNvPr id="1295" name="Line 342"/>
                <p:cNvSpPr>
                  <a:spLocks noChangeShapeType="1"/>
                </p:cNvSpPr>
                <p:nvPr/>
              </p:nvSpPr>
              <p:spPr bwMode="auto">
                <a:xfrm>
                  <a:off x="690" y="2376"/>
                  <a:ext cx="197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96" name="Line 343"/>
                <p:cNvSpPr>
                  <a:spLocks noChangeShapeType="1"/>
                </p:cNvSpPr>
                <p:nvPr/>
              </p:nvSpPr>
              <p:spPr bwMode="auto">
                <a:xfrm>
                  <a:off x="690" y="2359"/>
                  <a:ext cx="642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85" name="Line 344"/>
              <p:cNvSpPr>
                <a:spLocks noChangeShapeType="1"/>
              </p:cNvSpPr>
              <p:nvPr/>
            </p:nvSpPr>
            <p:spPr bwMode="auto">
              <a:xfrm>
                <a:off x="1324" y="2119"/>
                <a:ext cx="1" cy="3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86" name="Group 345"/>
              <p:cNvGrpSpPr>
                <a:grpSpLocks/>
              </p:cNvGrpSpPr>
              <p:nvPr/>
            </p:nvGrpSpPr>
            <p:grpSpPr bwMode="auto">
              <a:xfrm>
                <a:off x="895" y="1983"/>
                <a:ext cx="79" cy="236"/>
                <a:chOff x="895" y="1983"/>
                <a:chExt cx="79" cy="236"/>
              </a:xfrm>
            </p:grpSpPr>
            <p:sp>
              <p:nvSpPr>
                <p:cNvPr id="1289" name="AutoShape 346"/>
                <p:cNvSpPr>
                  <a:spLocks noChangeArrowheads="1"/>
                </p:cNvSpPr>
                <p:nvPr/>
              </p:nvSpPr>
              <p:spPr bwMode="auto">
                <a:xfrm>
                  <a:off x="895" y="1983"/>
                  <a:ext cx="55" cy="173"/>
                </a:xfrm>
                <a:prstGeom prst="roundRect">
                  <a:avLst>
                    <a:gd name="adj" fmla="val 48412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90" name="AutoShape 347"/>
                <p:cNvSpPr>
                  <a:spLocks noChangeArrowheads="1"/>
                </p:cNvSpPr>
                <p:nvPr/>
              </p:nvSpPr>
              <p:spPr bwMode="auto">
                <a:xfrm>
                  <a:off x="901" y="2193"/>
                  <a:ext cx="26" cy="2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91" name="AutoShape 348"/>
                <p:cNvSpPr>
                  <a:spLocks noChangeArrowheads="1"/>
                </p:cNvSpPr>
                <p:nvPr/>
              </p:nvSpPr>
              <p:spPr bwMode="auto">
                <a:xfrm>
                  <a:off x="955" y="2180"/>
                  <a:ext cx="19" cy="1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292" name="Group 349"/>
                <p:cNvGrpSpPr>
                  <a:grpSpLocks/>
                </p:cNvGrpSpPr>
                <p:nvPr/>
              </p:nvGrpSpPr>
              <p:grpSpPr bwMode="auto">
                <a:xfrm>
                  <a:off x="913" y="2084"/>
                  <a:ext cx="60" cy="121"/>
                  <a:chOff x="913" y="2084"/>
                  <a:chExt cx="60" cy="121"/>
                </a:xfrm>
              </p:grpSpPr>
              <p:sp>
                <p:nvSpPr>
                  <p:cNvPr id="1293" name="Freeform 350"/>
                  <p:cNvSpPr>
                    <a:spLocks/>
                  </p:cNvSpPr>
                  <p:nvPr/>
                </p:nvSpPr>
                <p:spPr bwMode="auto">
                  <a:xfrm>
                    <a:off x="913" y="2084"/>
                    <a:ext cx="1" cy="121"/>
                  </a:xfrm>
                  <a:custGeom>
                    <a:avLst/>
                    <a:gdLst>
                      <a:gd name="T0" fmla="*/ 0 w 1"/>
                      <a:gd name="T1" fmla="*/ 0 h 121"/>
                      <a:gd name="T2" fmla="*/ 0 w 1"/>
                      <a:gd name="T3" fmla="*/ 121 h 121"/>
                      <a:gd name="T4" fmla="*/ 0 w 1"/>
                      <a:gd name="T5" fmla="*/ 104 h 12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21"/>
                      <a:gd name="T11" fmla="*/ 1 w 1"/>
                      <a:gd name="T12" fmla="*/ 121 h 12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21">
                        <a:moveTo>
                          <a:pt x="0" y="0"/>
                        </a:moveTo>
                        <a:lnTo>
                          <a:pt x="0" y="121"/>
                        </a:lnTo>
                        <a:lnTo>
                          <a:pt x="0" y="104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94" name="Line 351"/>
                  <p:cNvSpPr>
                    <a:spLocks noChangeShapeType="1"/>
                  </p:cNvSpPr>
                  <p:nvPr/>
                </p:nvSpPr>
                <p:spPr bwMode="auto">
                  <a:xfrm>
                    <a:off x="913" y="2154"/>
                    <a:ext cx="60" cy="3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287" name="Freeform 352"/>
              <p:cNvSpPr>
                <a:spLocks/>
              </p:cNvSpPr>
              <p:nvPr/>
            </p:nvSpPr>
            <p:spPr bwMode="auto">
              <a:xfrm>
                <a:off x="1049" y="2137"/>
                <a:ext cx="68" cy="20"/>
              </a:xfrm>
              <a:custGeom>
                <a:avLst/>
                <a:gdLst>
                  <a:gd name="T0" fmla="*/ 0 w 68"/>
                  <a:gd name="T1" fmla="*/ 0 h 20"/>
                  <a:gd name="T2" fmla="*/ 68 w 68"/>
                  <a:gd name="T3" fmla="*/ 0 h 20"/>
                  <a:gd name="T4" fmla="*/ 68 w 68"/>
                  <a:gd name="T5" fmla="*/ 9 h 20"/>
                  <a:gd name="T6" fmla="*/ 68 w 68"/>
                  <a:gd name="T7" fmla="*/ 20 h 20"/>
                  <a:gd name="T8" fmla="*/ 52 w 68"/>
                  <a:gd name="T9" fmla="*/ 20 h 20"/>
                  <a:gd name="T10" fmla="*/ 52 w 68"/>
                  <a:gd name="T11" fmla="*/ 9 h 20"/>
                  <a:gd name="T12" fmla="*/ 0 w 68"/>
                  <a:gd name="T13" fmla="*/ 9 h 20"/>
                  <a:gd name="T14" fmla="*/ 0 w 68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20"/>
                  <a:gd name="T26" fmla="*/ 68 w 68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20">
                    <a:moveTo>
                      <a:pt x="0" y="0"/>
                    </a:moveTo>
                    <a:lnTo>
                      <a:pt x="68" y="0"/>
                    </a:lnTo>
                    <a:lnTo>
                      <a:pt x="68" y="9"/>
                    </a:lnTo>
                    <a:lnTo>
                      <a:pt x="68" y="20"/>
                    </a:lnTo>
                    <a:lnTo>
                      <a:pt x="52" y="20"/>
                    </a:lnTo>
                    <a:lnTo>
                      <a:pt x="52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8" name="Freeform 353"/>
              <p:cNvSpPr>
                <a:spLocks/>
              </p:cNvSpPr>
              <p:nvPr/>
            </p:nvSpPr>
            <p:spPr bwMode="auto">
              <a:xfrm>
                <a:off x="829" y="1862"/>
                <a:ext cx="495" cy="15"/>
              </a:xfrm>
              <a:custGeom>
                <a:avLst/>
                <a:gdLst>
                  <a:gd name="T0" fmla="*/ 0 w 495"/>
                  <a:gd name="T1" fmla="*/ 0 h 15"/>
                  <a:gd name="T2" fmla="*/ 495 w 495"/>
                  <a:gd name="T3" fmla="*/ 0 h 15"/>
                  <a:gd name="T4" fmla="*/ 495 w 495"/>
                  <a:gd name="T5" fmla="*/ 15 h 15"/>
                  <a:gd name="T6" fmla="*/ 1 w 495"/>
                  <a:gd name="T7" fmla="*/ 15 h 15"/>
                  <a:gd name="T8" fmla="*/ 0 w 495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5"/>
                  <a:gd name="T16" fmla="*/ 0 h 15"/>
                  <a:gd name="T17" fmla="*/ 495 w 495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5" h="15">
                    <a:moveTo>
                      <a:pt x="0" y="0"/>
                    </a:moveTo>
                    <a:lnTo>
                      <a:pt x="495" y="0"/>
                    </a:lnTo>
                    <a:lnTo>
                      <a:pt x="495" y="15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48" name="Group 354"/>
            <p:cNvGrpSpPr>
              <a:grpSpLocks/>
            </p:cNvGrpSpPr>
            <p:nvPr/>
          </p:nvGrpSpPr>
          <p:grpSpPr bwMode="auto">
            <a:xfrm>
              <a:off x="824" y="2376"/>
              <a:ext cx="549" cy="241"/>
              <a:chOff x="824" y="2376"/>
              <a:chExt cx="549" cy="241"/>
            </a:xfrm>
          </p:grpSpPr>
          <p:sp>
            <p:nvSpPr>
              <p:cNvPr id="1277" name="Freeform 355"/>
              <p:cNvSpPr>
                <a:spLocks/>
              </p:cNvSpPr>
              <p:nvPr/>
            </p:nvSpPr>
            <p:spPr bwMode="auto">
              <a:xfrm>
                <a:off x="824" y="2376"/>
                <a:ext cx="549" cy="240"/>
              </a:xfrm>
              <a:custGeom>
                <a:avLst/>
                <a:gdLst>
                  <a:gd name="T0" fmla="*/ 0 w 549"/>
                  <a:gd name="T1" fmla="*/ 240 h 240"/>
                  <a:gd name="T2" fmla="*/ 0 w 549"/>
                  <a:gd name="T3" fmla="*/ 214 h 240"/>
                  <a:gd name="T4" fmla="*/ 6 w 549"/>
                  <a:gd name="T5" fmla="*/ 188 h 240"/>
                  <a:gd name="T6" fmla="*/ 15 w 549"/>
                  <a:gd name="T7" fmla="*/ 158 h 240"/>
                  <a:gd name="T8" fmla="*/ 29 w 549"/>
                  <a:gd name="T9" fmla="*/ 131 h 240"/>
                  <a:gd name="T10" fmla="*/ 47 w 549"/>
                  <a:gd name="T11" fmla="*/ 105 h 240"/>
                  <a:gd name="T12" fmla="*/ 66 w 549"/>
                  <a:gd name="T13" fmla="*/ 84 h 240"/>
                  <a:gd name="T14" fmla="*/ 90 w 549"/>
                  <a:gd name="T15" fmla="*/ 62 h 240"/>
                  <a:gd name="T16" fmla="*/ 122 w 549"/>
                  <a:gd name="T17" fmla="*/ 40 h 240"/>
                  <a:gd name="T18" fmla="*/ 152 w 549"/>
                  <a:gd name="T19" fmla="*/ 26 h 240"/>
                  <a:gd name="T20" fmla="*/ 181 w 549"/>
                  <a:gd name="T21" fmla="*/ 15 h 240"/>
                  <a:gd name="T22" fmla="*/ 214 w 549"/>
                  <a:gd name="T23" fmla="*/ 6 h 240"/>
                  <a:gd name="T24" fmla="*/ 252 w 549"/>
                  <a:gd name="T25" fmla="*/ 0 h 240"/>
                  <a:gd name="T26" fmla="*/ 288 w 549"/>
                  <a:gd name="T27" fmla="*/ 0 h 240"/>
                  <a:gd name="T28" fmla="*/ 324 w 549"/>
                  <a:gd name="T29" fmla="*/ 4 h 240"/>
                  <a:gd name="T30" fmla="*/ 358 w 549"/>
                  <a:gd name="T31" fmla="*/ 12 h 240"/>
                  <a:gd name="T32" fmla="*/ 392 w 549"/>
                  <a:gd name="T33" fmla="*/ 24 h 240"/>
                  <a:gd name="T34" fmla="*/ 420 w 549"/>
                  <a:gd name="T35" fmla="*/ 38 h 240"/>
                  <a:gd name="T36" fmla="*/ 442 w 549"/>
                  <a:gd name="T37" fmla="*/ 53 h 240"/>
                  <a:gd name="T38" fmla="*/ 464 w 549"/>
                  <a:gd name="T39" fmla="*/ 69 h 240"/>
                  <a:gd name="T40" fmla="*/ 484 w 549"/>
                  <a:gd name="T41" fmla="*/ 89 h 240"/>
                  <a:gd name="T42" fmla="*/ 505 w 549"/>
                  <a:gd name="T43" fmla="*/ 114 h 240"/>
                  <a:gd name="T44" fmla="*/ 521 w 549"/>
                  <a:gd name="T45" fmla="*/ 137 h 240"/>
                  <a:gd name="T46" fmla="*/ 529 w 549"/>
                  <a:gd name="T47" fmla="*/ 155 h 240"/>
                  <a:gd name="T48" fmla="*/ 537 w 549"/>
                  <a:gd name="T49" fmla="*/ 172 h 240"/>
                  <a:gd name="T50" fmla="*/ 543 w 549"/>
                  <a:gd name="T51" fmla="*/ 193 h 240"/>
                  <a:gd name="T52" fmla="*/ 544 w 549"/>
                  <a:gd name="T53" fmla="*/ 212 h 240"/>
                  <a:gd name="T54" fmla="*/ 546 w 549"/>
                  <a:gd name="T55" fmla="*/ 231 h 240"/>
                  <a:gd name="T56" fmla="*/ 549 w 549"/>
                  <a:gd name="T57" fmla="*/ 240 h 240"/>
                  <a:gd name="T58" fmla="*/ 0 w 549"/>
                  <a:gd name="T59" fmla="*/ 240 h 24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49"/>
                  <a:gd name="T91" fmla="*/ 0 h 240"/>
                  <a:gd name="T92" fmla="*/ 549 w 549"/>
                  <a:gd name="T93" fmla="*/ 240 h 24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49" h="240">
                    <a:moveTo>
                      <a:pt x="0" y="240"/>
                    </a:moveTo>
                    <a:lnTo>
                      <a:pt x="0" y="214"/>
                    </a:lnTo>
                    <a:lnTo>
                      <a:pt x="6" y="188"/>
                    </a:lnTo>
                    <a:lnTo>
                      <a:pt x="15" y="158"/>
                    </a:lnTo>
                    <a:lnTo>
                      <a:pt x="29" y="131"/>
                    </a:lnTo>
                    <a:lnTo>
                      <a:pt x="47" y="105"/>
                    </a:lnTo>
                    <a:lnTo>
                      <a:pt x="66" y="84"/>
                    </a:lnTo>
                    <a:lnTo>
                      <a:pt x="90" y="62"/>
                    </a:lnTo>
                    <a:lnTo>
                      <a:pt x="122" y="40"/>
                    </a:lnTo>
                    <a:lnTo>
                      <a:pt x="152" y="26"/>
                    </a:lnTo>
                    <a:lnTo>
                      <a:pt x="181" y="15"/>
                    </a:lnTo>
                    <a:lnTo>
                      <a:pt x="214" y="6"/>
                    </a:lnTo>
                    <a:lnTo>
                      <a:pt x="252" y="0"/>
                    </a:lnTo>
                    <a:lnTo>
                      <a:pt x="288" y="0"/>
                    </a:lnTo>
                    <a:lnTo>
                      <a:pt x="324" y="4"/>
                    </a:lnTo>
                    <a:lnTo>
                      <a:pt x="358" y="12"/>
                    </a:lnTo>
                    <a:lnTo>
                      <a:pt x="392" y="24"/>
                    </a:lnTo>
                    <a:lnTo>
                      <a:pt x="420" y="38"/>
                    </a:lnTo>
                    <a:lnTo>
                      <a:pt x="442" y="53"/>
                    </a:lnTo>
                    <a:lnTo>
                      <a:pt x="464" y="69"/>
                    </a:lnTo>
                    <a:lnTo>
                      <a:pt x="484" y="89"/>
                    </a:lnTo>
                    <a:lnTo>
                      <a:pt x="505" y="114"/>
                    </a:lnTo>
                    <a:lnTo>
                      <a:pt x="521" y="137"/>
                    </a:lnTo>
                    <a:lnTo>
                      <a:pt x="529" y="155"/>
                    </a:lnTo>
                    <a:lnTo>
                      <a:pt x="537" y="172"/>
                    </a:lnTo>
                    <a:lnTo>
                      <a:pt x="543" y="193"/>
                    </a:lnTo>
                    <a:lnTo>
                      <a:pt x="544" y="212"/>
                    </a:lnTo>
                    <a:lnTo>
                      <a:pt x="546" y="231"/>
                    </a:lnTo>
                    <a:lnTo>
                      <a:pt x="549" y="240"/>
                    </a:lnTo>
                    <a:lnTo>
                      <a:pt x="0" y="24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8" name="Freeform 356"/>
              <p:cNvSpPr>
                <a:spLocks/>
              </p:cNvSpPr>
              <p:nvPr/>
            </p:nvSpPr>
            <p:spPr bwMode="auto">
              <a:xfrm>
                <a:off x="903" y="2444"/>
                <a:ext cx="392" cy="173"/>
              </a:xfrm>
              <a:custGeom>
                <a:avLst/>
                <a:gdLst>
                  <a:gd name="T0" fmla="*/ 0 w 392"/>
                  <a:gd name="T1" fmla="*/ 173 h 173"/>
                  <a:gd name="T2" fmla="*/ 0 w 392"/>
                  <a:gd name="T3" fmla="*/ 154 h 173"/>
                  <a:gd name="T4" fmla="*/ 4 w 392"/>
                  <a:gd name="T5" fmla="*/ 136 h 173"/>
                  <a:gd name="T6" fmla="*/ 11 w 392"/>
                  <a:gd name="T7" fmla="*/ 114 h 173"/>
                  <a:gd name="T8" fmla="*/ 21 w 392"/>
                  <a:gd name="T9" fmla="*/ 94 h 173"/>
                  <a:gd name="T10" fmla="*/ 34 w 392"/>
                  <a:gd name="T11" fmla="*/ 74 h 173"/>
                  <a:gd name="T12" fmla="*/ 47 w 392"/>
                  <a:gd name="T13" fmla="*/ 61 h 173"/>
                  <a:gd name="T14" fmla="*/ 64 w 392"/>
                  <a:gd name="T15" fmla="*/ 45 h 173"/>
                  <a:gd name="T16" fmla="*/ 87 w 392"/>
                  <a:gd name="T17" fmla="*/ 29 h 173"/>
                  <a:gd name="T18" fmla="*/ 109 w 392"/>
                  <a:gd name="T19" fmla="*/ 18 h 173"/>
                  <a:gd name="T20" fmla="*/ 129 w 392"/>
                  <a:gd name="T21" fmla="*/ 11 h 173"/>
                  <a:gd name="T22" fmla="*/ 153 w 392"/>
                  <a:gd name="T23" fmla="*/ 4 h 173"/>
                  <a:gd name="T24" fmla="*/ 180 w 392"/>
                  <a:gd name="T25" fmla="*/ 0 h 173"/>
                  <a:gd name="T26" fmla="*/ 206 w 392"/>
                  <a:gd name="T27" fmla="*/ 0 h 173"/>
                  <a:gd name="T28" fmla="*/ 231 w 392"/>
                  <a:gd name="T29" fmla="*/ 3 h 173"/>
                  <a:gd name="T30" fmla="*/ 256 w 392"/>
                  <a:gd name="T31" fmla="*/ 9 h 173"/>
                  <a:gd name="T32" fmla="*/ 280 w 392"/>
                  <a:gd name="T33" fmla="*/ 17 h 173"/>
                  <a:gd name="T34" fmla="*/ 300 w 392"/>
                  <a:gd name="T35" fmla="*/ 27 h 173"/>
                  <a:gd name="T36" fmla="*/ 316 w 392"/>
                  <a:gd name="T37" fmla="*/ 38 h 173"/>
                  <a:gd name="T38" fmla="*/ 334 w 392"/>
                  <a:gd name="T39" fmla="*/ 51 h 173"/>
                  <a:gd name="T40" fmla="*/ 347 w 392"/>
                  <a:gd name="T41" fmla="*/ 64 h 173"/>
                  <a:gd name="T42" fmla="*/ 360 w 392"/>
                  <a:gd name="T43" fmla="*/ 80 h 173"/>
                  <a:gd name="T44" fmla="*/ 372 w 392"/>
                  <a:gd name="T45" fmla="*/ 99 h 173"/>
                  <a:gd name="T46" fmla="*/ 378 w 392"/>
                  <a:gd name="T47" fmla="*/ 112 h 173"/>
                  <a:gd name="T48" fmla="*/ 383 w 392"/>
                  <a:gd name="T49" fmla="*/ 124 h 173"/>
                  <a:gd name="T50" fmla="*/ 388 w 392"/>
                  <a:gd name="T51" fmla="*/ 139 h 173"/>
                  <a:gd name="T52" fmla="*/ 390 w 392"/>
                  <a:gd name="T53" fmla="*/ 153 h 173"/>
                  <a:gd name="T54" fmla="*/ 390 w 392"/>
                  <a:gd name="T55" fmla="*/ 167 h 173"/>
                  <a:gd name="T56" fmla="*/ 392 w 392"/>
                  <a:gd name="T57" fmla="*/ 173 h 173"/>
                  <a:gd name="T58" fmla="*/ 0 w 392"/>
                  <a:gd name="T59" fmla="*/ 173 h 17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92"/>
                  <a:gd name="T91" fmla="*/ 0 h 173"/>
                  <a:gd name="T92" fmla="*/ 392 w 392"/>
                  <a:gd name="T93" fmla="*/ 173 h 17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92" h="173">
                    <a:moveTo>
                      <a:pt x="0" y="173"/>
                    </a:moveTo>
                    <a:lnTo>
                      <a:pt x="0" y="154"/>
                    </a:lnTo>
                    <a:lnTo>
                      <a:pt x="4" y="136"/>
                    </a:lnTo>
                    <a:lnTo>
                      <a:pt x="11" y="114"/>
                    </a:lnTo>
                    <a:lnTo>
                      <a:pt x="21" y="94"/>
                    </a:lnTo>
                    <a:lnTo>
                      <a:pt x="34" y="74"/>
                    </a:lnTo>
                    <a:lnTo>
                      <a:pt x="47" y="61"/>
                    </a:lnTo>
                    <a:lnTo>
                      <a:pt x="64" y="45"/>
                    </a:lnTo>
                    <a:lnTo>
                      <a:pt x="87" y="29"/>
                    </a:lnTo>
                    <a:lnTo>
                      <a:pt x="109" y="18"/>
                    </a:lnTo>
                    <a:lnTo>
                      <a:pt x="129" y="11"/>
                    </a:lnTo>
                    <a:lnTo>
                      <a:pt x="153" y="4"/>
                    </a:lnTo>
                    <a:lnTo>
                      <a:pt x="180" y="0"/>
                    </a:lnTo>
                    <a:lnTo>
                      <a:pt x="206" y="0"/>
                    </a:lnTo>
                    <a:lnTo>
                      <a:pt x="231" y="3"/>
                    </a:lnTo>
                    <a:lnTo>
                      <a:pt x="256" y="9"/>
                    </a:lnTo>
                    <a:lnTo>
                      <a:pt x="280" y="17"/>
                    </a:lnTo>
                    <a:lnTo>
                      <a:pt x="300" y="27"/>
                    </a:lnTo>
                    <a:lnTo>
                      <a:pt x="316" y="38"/>
                    </a:lnTo>
                    <a:lnTo>
                      <a:pt x="334" y="51"/>
                    </a:lnTo>
                    <a:lnTo>
                      <a:pt x="347" y="64"/>
                    </a:lnTo>
                    <a:lnTo>
                      <a:pt x="360" y="80"/>
                    </a:lnTo>
                    <a:lnTo>
                      <a:pt x="372" y="99"/>
                    </a:lnTo>
                    <a:lnTo>
                      <a:pt x="378" y="112"/>
                    </a:lnTo>
                    <a:lnTo>
                      <a:pt x="383" y="124"/>
                    </a:lnTo>
                    <a:lnTo>
                      <a:pt x="388" y="139"/>
                    </a:lnTo>
                    <a:lnTo>
                      <a:pt x="390" y="153"/>
                    </a:lnTo>
                    <a:lnTo>
                      <a:pt x="390" y="167"/>
                    </a:lnTo>
                    <a:lnTo>
                      <a:pt x="392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80808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49" name="Group 357"/>
            <p:cNvGrpSpPr>
              <a:grpSpLocks/>
            </p:cNvGrpSpPr>
            <p:nvPr/>
          </p:nvGrpSpPr>
          <p:grpSpPr bwMode="auto">
            <a:xfrm>
              <a:off x="1375" y="1983"/>
              <a:ext cx="310" cy="427"/>
              <a:chOff x="1375" y="1983"/>
              <a:chExt cx="310" cy="427"/>
            </a:xfrm>
          </p:grpSpPr>
          <p:sp>
            <p:nvSpPr>
              <p:cNvPr id="1274" name="Freeform 358"/>
              <p:cNvSpPr>
                <a:spLocks/>
              </p:cNvSpPr>
              <p:nvPr/>
            </p:nvSpPr>
            <p:spPr bwMode="auto">
              <a:xfrm>
                <a:off x="1375" y="2068"/>
                <a:ext cx="309" cy="290"/>
              </a:xfrm>
              <a:custGeom>
                <a:avLst/>
                <a:gdLst>
                  <a:gd name="T0" fmla="*/ 0 w 309"/>
                  <a:gd name="T1" fmla="*/ 154 h 290"/>
                  <a:gd name="T2" fmla="*/ 14 w 309"/>
                  <a:gd name="T3" fmla="*/ 171 h 290"/>
                  <a:gd name="T4" fmla="*/ 31 w 309"/>
                  <a:gd name="T5" fmla="*/ 192 h 290"/>
                  <a:gd name="T6" fmla="*/ 42 w 309"/>
                  <a:gd name="T7" fmla="*/ 205 h 290"/>
                  <a:gd name="T8" fmla="*/ 55 w 309"/>
                  <a:gd name="T9" fmla="*/ 220 h 290"/>
                  <a:gd name="T10" fmla="*/ 67 w 309"/>
                  <a:gd name="T11" fmla="*/ 234 h 290"/>
                  <a:gd name="T12" fmla="*/ 80 w 309"/>
                  <a:gd name="T13" fmla="*/ 247 h 290"/>
                  <a:gd name="T14" fmla="*/ 89 w 309"/>
                  <a:gd name="T15" fmla="*/ 259 h 290"/>
                  <a:gd name="T16" fmla="*/ 101 w 309"/>
                  <a:gd name="T17" fmla="*/ 269 h 290"/>
                  <a:gd name="T18" fmla="*/ 111 w 309"/>
                  <a:gd name="T19" fmla="*/ 277 h 290"/>
                  <a:gd name="T20" fmla="*/ 119 w 309"/>
                  <a:gd name="T21" fmla="*/ 284 h 290"/>
                  <a:gd name="T22" fmla="*/ 132 w 309"/>
                  <a:gd name="T23" fmla="*/ 287 h 290"/>
                  <a:gd name="T24" fmla="*/ 143 w 309"/>
                  <a:gd name="T25" fmla="*/ 290 h 290"/>
                  <a:gd name="T26" fmla="*/ 159 w 309"/>
                  <a:gd name="T27" fmla="*/ 287 h 290"/>
                  <a:gd name="T28" fmla="*/ 173 w 309"/>
                  <a:gd name="T29" fmla="*/ 284 h 290"/>
                  <a:gd name="T30" fmla="*/ 182 w 309"/>
                  <a:gd name="T31" fmla="*/ 278 h 290"/>
                  <a:gd name="T32" fmla="*/ 191 w 309"/>
                  <a:gd name="T33" fmla="*/ 274 h 290"/>
                  <a:gd name="T34" fmla="*/ 200 w 309"/>
                  <a:gd name="T35" fmla="*/ 266 h 290"/>
                  <a:gd name="T36" fmla="*/ 213 w 309"/>
                  <a:gd name="T37" fmla="*/ 251 h 290"/>
                  <a:gd name="T38" fmla="*/ 223 w 309"/>
                  <a:gd name="T39" fmla="*/ 238 h 290"/>
                  <a:gd name="T40" fmla="*/ 235 w 309"/>
                  <a:gd name="T41" fmla="*/ 223 h 290"/>
                  <a:gd name="T42" fmla="*/ 243 w 309"/>
                  <a:gd name="T43" fmla="*/ 206 h 290"/>
                  <a:gd name="T44" fmla="*/ 252 w 309"/>
                  <a:gd name="T45" fmla="*/ 190 h 290"/>
                  <a:gd name="T46" fmla="*/ 259 w 309"/>
                  <a:gd name="T47" fmla="*/ 170 h 290"/>
                  <a:gd name="T48" fmla="*/ 264 w 309"/>
                  <a:gd name="T49" fmla="*/ 149 h 290"/>
                  <a:gd name="T50" fmla="*/ 265 w 309"/>
                  <a:gd name="T51" fmla="*/ 127 h 290"/>
                  <a:gd name="T52" fmla="*/ 266 w 309"/>
                  <a:gd name="T53" fmla="*/ 107 h 290"/>
                  <a:gd name="T54" fmla="*/ 270 w 309"/>
                  <a:gd name="T55" fmla="*/ 87 h 290"/>
                  <a:gd name="T56" fmla="*/ 274 w 309"/>
                  <a:gd name="T57" fmla="*/ 71 h 290"/>
                  <a:gd name="T58" fmla="*/ 278 w 309"/>
                  <a:gd name="T59" fmla="*/ 61 h 290"/>
                  <a:gd name="T60" fmla="*/ 284 w 309"/>
                  <a:gd name="T61" fmla="*/ 50 h 290"/>
                  <a:gd name="T62" fmla="*/ 291 w 309"/>
                  <a:gd name="T63" fmla="*/ 30 h 290"/>
                  <a:gd name="T64" fmla="*/ 301 w 309"/>
                  <a:gd name="T65" fmla="*/ 12 h 290"/>
                  <a:gd name="T66" fmla="*/ 309 w 309"/>
                  <a:gd name="T67" fmla="*/ 0 h 29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09"/>
                  <a:gd name="T103" fmla="*/ 0 h 290"/>
                  <a:gd name="T104" fmla="*/ 309 w 309"/>
                  <a:gd name="T105" fmla="*/ 290 h 29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09" h="290">
                    <a:moveTo>
                      <a:pt x="0" y="154"/>
                    </a:moveTo>
                    <a:lnTo>
                      <a:pt x="14" y="171"/>
                    </a:lnTo>
                    <a:lnTo>
                      <a:pt x="31" y="192"/>
                    </a:lnTo>
                    <a:lnTo>
                      <a:pt x="42" y="205"/>
                    </a:lnTo>
                    <a:lnTo>
                      <a:pt x="55" y="220"/>
                    </a:lnTo>
                    <a:lnTo>
                      <a:pt x="67" y="234"/>
                    </a:lnTo>
                    <a:lnTo>
                      <a:pt x="80" y="247"/>
                    </a:lnTo>
                    <a:lnTo>
                      <a:pt x="89" y="259"/>
                    </a:lnTo>
                    <a:lnTo>
                      <a:pt x="101" y="269"/>
                    </a:lnTo>
                    <a:lnTo>
                      <a:pt x="111" y="277"/>
                    </a:lnTo>
                    <a:lnTo>
                      <a:pt x="119" y="284"/>
                    </a:lnTo>
                    <a:lnTo>
                      <a:pt x="132" y="287"/>
                    </a:lnTo>
                    <a:lnTo>
                      <a:pt x="143" y="290"/>
                    </a:lnTo>
                    <a:lnTo>
                      <a:pt x="159" y="287"/>
                    </a:lnTo>
                    <a:lnTo>
                      <a:pt x="173" y="284"/>
                    </a:lnTo>
                    <a:lnTo>
                      <a:pt x="182" y="278"/>
                    </a:lnTo>
                    <a:lnTo>
                      <a:pt x="191" y="274"/>
                    </a:lnTo>
                    <a:lnTo>
                      <a:pt x="200" y="266"/>
                    </a:lnTo>
                    <a:lnTo>
                      <a:pt x="213" y="251"/>
                    </a:lnTo>
                    <a:lnTo>
                      <a:pt x="223" y="238"/>
                    </a:lnTo>
                    <a:lnTo>
                      <a:pt x="235" y="223"/>
                    </a:lnTo>
                    <a:lnTo>
                      <a:pt x="243" y="206"/>
                    </a:lnTo>
                    <a:lnTo>
                      <a:pt x="252" y="190"/>
                    </a:lnTo>
                    <a:lnTo>
                      <a:pt x="259" y="170"/>
                    </a:lnTo>
                    <a:lnTo>
                      <a:pt x="264" y="149"/>
                    </a:lnTo>
                    <a:lnTo>
                      <a:pt x="265" y="127"/>
                    </a:lnTo>
                    <a:lnTo>
                      <a:pt x="266" y="107"/>
                    </a:lnTo>
                    <a:lnTo>
                      <a:pt x="270" y="87"/>
                    </a:lnTo>
                    <a:lnTo>
                      <a:pt x="274" y="71"/>
                    </a:lnTo>
                    <a:lnTo>
                      <a:pt x="278" y="61"/>
                    </a:lnTo>
                    <a:lnTo>
                      <a:pt x="284" y="50"/>
                    </a:lnTo>
                    <a:lnTo>
                      <a:pt x="291" y="30"/>
                    </a:lnTo>
                    <a:lnTo>
                      <a:pt x="301" y="12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5" name="Freeform 359"/>
              <p:cNvSpPr>
                <a:spLocks/>
              </p:cNvSpPr>
              <p:nvPr/>
            </p:nvSpPr>
            <p:spPr bwMode="auto">
              <a:xfrm>
                <a:off x="1375" y="1983"/>
                <a:ext cx="309" cy="427"/>
              </a:xfrm>
              <a:custGeom>
                <a:avLst/>
                <a:gdLst>
                  <a:gd name="T0" fmla="*/ 0 w 309"/>
                  <a:gd name="T1" fmla="*/ 290 h 427"/>
                  <a:gd name="T2" fmla="*/ 8 w 309"/>
                  <a:gd name="T3" fmla="*/ 296 h 427"/>
                  <a:gd name="T4" fmla="*/ 15 w 309"/>
                  <a:gd name="T5" fmla="*/ 303 h 427"/>
                  <a:gd name="T6" fmla="*/ 23 w 309"/>
                  <a:gd name="T7" fmla="*/ 313 h 427"/>
                  <a:gd name="T8" fmla="*/ 32 w 309"/>
                  <a:gd name="T9" fmla="*/ 323 h 427"/>
                  <a:gd name="T10" fmla="*/ 39 w 309"/>
                  <a:gd name="T11" fmla="*/ 333 h 427"/>
                  <a:gd name="T12" fmla="*/ 44 w 309"/>
                  <a:gd name="T13" fmla="*/ 344 h 427"/>
                  <a:gd name="T14" fmla="*/ 54 w 309"/>
                  <a:gd name="T15" fmla="*/ 362 h 427"/>
                  <a:gd name="T16" fmla="*/ 69 w 309"/>
                  <a:gd name="T17" fmla="*/ 383 h 427"/>
                  <a:gd name="T18" fmla="*/ 81 w 309"/>
                  <a:gd name="T19" fmla="*/ 394 h 427"/>
                  <a:gd name="T20" fmla="*/ 93 w 309"/>
                  <a:gd name="T21" fmla="*/ 403 h 427"/>
                  <a:gd name="T22" fmla="*/ 103 w 309"/>
                  <a:gd name="T23" fmla="*/ 409 h 427"/>
                  <a:gd name="T24" fmla="*/ 109 w 309"/>
                  <a:gd name="T25" fmla="*/ 413 h 427"/>
                  <a:gd name="T26" fmla="*/ 117 w 309"/>
                  <a:gd name="T27" fmla="*/ 416 h 427"/>
                  <a:gd name="T28" fmla="*/ 132 w 309"/>
                  <a:gd name="T29" fmla="*/ 421 h 427"/>
                  <a:gd name="T30" fmla="*/ 144 w 309"/>
                  <a:gd name="T31" fmla="*/ 425 h 427"/>
                  <a:gd name="T32" fmla="*/ 155 w 309"/>
                  <a:gd name="T33" fmla="*/ 427 h 427"/>
                  <a:gd name="T34" fmla="*/ 167 w 309"/>
                  <a:gd name="T35" fmla="*/ 425 h 427"/>
                  <a:gd name="T36" fmla="*/ 180 w 309"/>
                  <a:gd name="T37" fmla="*/ 422 h 427"/>
                  <a:gd name="T38" fmla="*/ 191 w 309"/>
                  <a:gd name="T39" fmla="*/ 418 h 427"/>
                  <a:gd name="T40" fmla="*/ 204 w 309"/>
                  <a:gd name="T41" fmla="*/ 413 h 427"/>
                  <a:gd name="T42" fmla="*/ 216 w 309"/>
                  <a:gd name="T43" fmla="*/ 407 h 427"/>
                  <a:gd name="T44" fmla="*/ 224 w 309"/>
                  <a:gd name="T45" fmla="*/ 400 h 427"/>
                  <a:gd name="T46" fmla="*/ 229 w 309"/>
                  <a:gd name="T47" fmla="*/ 395 h 427"/>
                  <a:gd name="T48" fmla="*/ 235 w 309"/>
                  <a:gd name="T49" fmla="*/ 389 h 427"/>
                  <a:gd name="T50" fmla="*/ 242 w 309"/>
                  <a:gd name="T51" fmla="*/ 381 h 427"/>
                  <a:gd name="T52" fmla="*/ 248 w 309"/>
                  <a:gd name="T53" fmla="*/ 372 h 427"/>
                  <a:gd name="T54" fmla="*/ 254 w 309"/>
                  <a:gd name="T55" fmla="*/ 360 h 427"/>
                  <a:gd name="T56" fmla="*/ 261 w 309"/>
                  <a:gd name="T57" fmla="*/ 346 h 427"/>
                  <a:gd name="T58" fmla="*/ 265 w 309"/>
                  <a:gd name="T59" fmla="*/ 332 h 427"/>
                  <a:gd name="T60" fmla="*/ 270 w 309"/>
                  <a:gd name="T61" fmla="*/ 316 h 427"/>
                  <a:gd name="T62" fmla="*/ 273 w 309"/>
                  <a:gd name="T63" fmla="*/ 302 h 427"/>
                  <a:gd name="T64" fmla="*/ 276 w 309"/>
                  <a:gd name="T65" fmla="*/ 285 h 427"/>
                  <a:gd name="T66" fmla="*/ 280 w 309"/>
                  <a:gd name="T67" fmla="*/ 268 h 427"/>
                  <a:gd name="T68" fmla="*/ 285 w 309"/>
                  <a:gd name="T69" fmla="*/ 253 h 427"/>
                  <a:gd name="T70" fmla="*/ 289 w 309"/>
                  <a:gd name="T71" fmla="*/ 239 h 427"/>
                  <a:gd name="T72" fmla="*/ 292 w 309"/>
                  <a:gd name="T73" fmla="*/ 224 h 427"/>
                  <a:gd name="T74" fmla="*/ 293 w 309"/>
                  <a:gd name="T75" fmla="*/ 210 h 427"/>
                  <a:gd name="T76" fmla="*/ 293 w 309"/>
                  <a:gd name="T77" fmla="*/ 194 h 427"/>
                  <a:gd name="T78" fmla="*/ 292 w 309"/>
                  <a:gd name="T79" fmla="*/ 171 h 427"/>
                  <a:gd name="T80" fmla="*/ 292 w 309"/>
                  <a:gd name="T81" fmla="*/ 85 h 427"/>
                  <a:gd name="T82" fmla="*/ 291 w 309"/>
                  <a:gd name="T83" fmla="*/ 45 h 427"/>
                  <a:gd name="T84" fmla="*/ 291 w 309"/>
                  <a:gd name="T85" fmla="*/ 34 h 427"/>
                  <a:gd name="T86" fmla="*/ 291 w 309"/>
                  <a:gd name="T87" fmla="*/ 25 h 427"/>
                  <a:gd name="T88" fmla="*/ 293 w 309"/>
                  <a:gd name="T89" fmla="*/ 14 h 427"/>
                  <a:gd name="T90" fmla="*/ 299 w 309"/>
                  <a:gd name="T91" fmla="*/ 6 h 427"/>
                  <a:gd name="T92" fmla="*/ 309 w 309"/>
                  <a:gd name="T93" fmla="*/ 0 h 4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9"/>
                  <a:gd name="T142" fmla="*/ 0 h 427"/>
                  <a:gd name="T143" fmla="*/ 309 w 309"/>
                  <a:gd name="T144" fmla="*/ 427 h 42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9" h="427">
                    <a:moveTo>
                      <a:pt x="0" y="290"/>
                    </a:moveTo>
                    <a:lnTo>
                      <a:pt x="8" y="296"/>
                    </a:lnTo>
                    <a:lnTo>
                      <a:pt x="15" y="303"/>
                    </a:lnTo>
                    <a:lnTo>
                      <a:pt x="23" y="313"/>
                    </a:lnTo>
                    <a:lnTo>
                      <a:pt x="32" y="323"/>
                    </a:lnTo>
                    <a:lnTo>
                      <a:pt x="39" y="333"/>
                    </a:lnTo>
                    <a:lnTo>
                      <a:pt x="44" y="344"/>
                    </a:lnTo>
                    <a:lnTo>
                      <a:pt x="54" y="362"/>
                    </a:lnTo>
                    <a:lnTo>
                      <a:pt x="69" y="383"/>
                    </a:lnTo>
                    <a:lnTo>
                      <a:pt x="81" y="394"/>
                    </a:lnTo>
                    <a:lnTo>
                      <a:pt x="93" y="403"/>
                    </a:lnTo>
                    <a:lnTo>
                      <a:pt x="103" y="409"/>
                    </a:lnTo>
                    <a:lnTo>
                      <a:pt x="109" y="413"/>
                    </a:lnTo>
                    <a:lnTo>
                      <a:pt x="117" y="416"/>
                    </a:lnTo>
                    <a:lnTo>
                      <a:pt x="132" y="421"/>
                    </a:lnTo>
                    <a:lnTo>
                      <a:pt x="144" y="425"/>
                    </a:lnTo>
                    <a:lnTo>
                      <a:pt x="155" y="427"/>
                    </a:lnTo>
                    <a:lnTo>
                      <a:pt x="167" y="425"/>
                    </a:lnTo>
                    <a:lnTo>
                      <a:pt x="180" y="422"/>
                    </a:lnTo>
                    <a:lnTo>
                      <a:pt x="191" y="418"/>
                    </a:lnTo>
                    <a:lnTo>
                      <a:pt x="204" y="413"/>
                    </a:lnTo>
                    <a:lnTo>
                      <a:pt x="216" y="407"/>
                    </a:lnTo>
                    <a:lnTo>
                      <a:pt x="224" y="400"/>
                    </a:lnTo>
                    <a:lnTo>
                      <a:pt x="229" y="395"/>
                    </a:lnTo>
                    <a:lnTo>
                      <a:pt x="235" y="389"/>
                    </a:lnTo>
                    <a:lnTo>
                      <a:pt x="242" y="381"/>
                    </a:lnTo>
                    <a:lnTo>
                      <a:pt x="248" y="372"/>
                    </a:lnTo>
                    <a:lnTo>
                      <a:pt x="254" y="360"/>
                    </a:lnTo>
                    <a:lnTo>
                      <a:pt x="261" y="346"/>
                    </a:lnTo>
                    <a:lnTo>
                      <a:pt x="265" y="332"/>
                    </a:lnTo>
                    <a:lnTo>
                      <a:pt x="270" y="316"/>
                    </a:lnTo>
                    <a:lnTo>
                      <a:pt x="273" y="302"/>
                    </a:lnTo>
                    <a:lnTo>
                      <a:pt x="276" y="285"/>
                    </a:lnTo>
                    <a:lnTo>
                      <a:pt x="280" y="268"/>
                    </a:lnTo>
                    <a:lnTo>
                      <a:pt x="285" y="253"/>
                    </a:lnTo>
                    <a:lnTo>
                      <a:pt x="289" y="239"/>
                    </a:lnTo>
                    <a:lnTo>
                      <a:pt x="292" y="224"/>
                    </a:lnTo>
                    <a:lnTo>
                      <a:pt x="293" y="210"/>
                    </a:lnTo>
                    <a:lnTo>
                      <a:pt x="293" y="194"/>
                    </a:lnTo>
                    <a:lnTo>
                      <a:pt x="292" y="171"/>
                    </a:lnTo>
                    <a:lnTo>
                      <a:pt x="292" y="85"/>
                    </a:lnTo>
                    <a:lnTo>
                      <a:pt x="291" y="45"/>
                    </a:lnTo>
                    <a:lnTo>
                      <a:pt x="291" y="34"/>
                    </a:lnTo>
                    <a:lnTo>
                      <a:pt x="291" y="25"/>
                    </a:lnTo>
                    <a:lnTo>
                      <a:pt x="293" y="14"/>
                    </a:lnTo>
                    <a:lnTo>
                      <a:pt x="299" y="6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6" name="Arc 360"/>
              <p:cNvSpPr>
                <a:spLocks/>
              </p:cNvSpPr>
              <p:nvPr/>
            </p:nvSpPr>
            <p:spPr bwMode="auto">
              <a:xfrm>
                <a:off x="1633" y="2035"/>
                <a:ext cx="52" cy="345"/>
              </a:xfrm>
              <a:custGeom>
                <a:avLst/>
                <a:gdLst>
                  <a:gd name="T0" fmla="*/ 0 w 21600"/>
                  <a:gd name="T1" fmla="*/ 0 h 43192"/>
                  <a:gd name="T2" fmla="*/ 0 w 21600"/>
                  <a:gd name="T3" fmla="*/ 0 h 43192"/>
                  <a:gd name="T4" fmla="*/ 0 w 21600"/>
                  <a:gd name="T5" fmla="*/ 0 h 43192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92"/>
                  <a:gd name="T11" fmla="*/ 21600 w 21600"/>
                  <a:gd name="T12" fmla="*/ 43192 h 43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92" fill="none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</a:path>
                  <a:path w="21600" h="43192" stroke="0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  <a:lnTo>
                      <a:pt x="21600" y="2159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50" name="Group 361"/>
            <p:cNvGrpSpPr>
              <a:grpSpLocks/>
            </p:cNvGrpSpPr>
            <p:nvPr/>
          </p:nvGrpSpPr>
          <p:grpSpPr bwMode="auto">
            <a:xfrm>
              <a:off x="1348" y="2443"/>
              <a:ext cx="1022" cy="311"/>
              <a:chOff x="1348" y="2443"/>
              <a:chExt cx="1022" cy="311"/>
            </a:xfrm>
          </p:grpSpPr>
          <p:sp>
            <p:nvSpPr>
              <p:cNvPr id="1264" name="Line 362"/>
              <p:cNvSpPr>
                <a:spLocks noChangeShapeType="1"/>
              </p:cNvSpPr>
              <p:nvPr/>
            </p:nvSpPr>
            <p:spPr bwMode="auto">
              <a:xfrm>
                <a:off x="2369" y="2558"/>
                <a:ext cx="1" cy="196"/>
              </a:xfrm>
              <a:prstGeom prst="line">
                <a:avLst/>
              </a:prstGeom>
              <a:noFill/>
              <a:ln w="12700">
                <a:solidFill>
                  <a:srgbClr val="20202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5" name="Rectangle 363"/>
              <p:cNvSpPr>
                <a:spLocks noChangeArrowheads="1"/>
              </p:cNvSpPr>
              <p:nvPr/>
            </p:nvSpPr>
            <p:spPr bwMode="auto">
              <a:xfrm>
                <a:off x="1348" y="2486"/>
                <a:ext cx="1013" cy="120"/>
              </a:xfrm>
              <a:prstGeom prst="rect">
                <a:avLst/>
              </a:prstGeom>
              <a:solidFill>
                <a:srgbClr val="A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grpSp>
            <p:nvGrpSpPr>
              <p:cNvPr id="1266" name="Group 364"/>
              <p:cNvGrpSpPr>
                <a:grpSpLocks/>
              </p:cNvGrpSpPr>
              <p:nvPr/>
            </p:nvGrpSpPr>
            <p:grpSpPr bwMode="auto">
              <a:xfrm>
                <a:off x="1385" y="2478"/>
                <a:ext cx="215" cy="179"/>
                <a:chOff x="1385" y="2478"/>
                <a:chExt cx="215" cy="179"/>
              </a:xfrm>
            </p:grpSpPr>
            <p:sp>
              <p:nvSpPr>
                <p:cNvPr id="1268" name="Rectangle 365"/>
                <p:cNvSpPr>
                  <a:spLocks noChangeArrowheads="1"/>
                </p:cNvSpPr>
                <p:nvPr/>
              </p:nvSpPr>
              <p:spPr bwMode="auto">
                <a:xfrm>
                  <a:off x="1385" y="2482"/>
                  <a:ext cx="215" cy="163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269" name="Group 366"/>
                <p:cNvGrpSpPr>
                  <a:grpSpLocks/>
                </p:cNvGrpSpPr>
                <p:nvPr/>
              </p:nvGrpSpPr>
              <p:grpSpPr bwMode="auto">
                <a:xfrm>
                  <a:off x="1416" y="2478"/>
                  <a:ext cx="154" cy="179"/>
                  <a:chOff x="1416" y="2478"/>
                  <a:chExt cx="154" cy="179"/>
                </a:xfrm>
              </p:grpSpPr>
              <p:sp>
                <p:nvSpPr>
                  <p:cNvPr id="1270" name="Line 367"/>
                  <p:cNvSpPr>
                    <a:spLocks noChangeShapeType="1"/>
                  </p:cNvSpPr>
                  <p:nvPr/>
                </p:nvSpPr>
                <p:spPr bwMode="auto">
                  <a:xfrm>
                    <a:off x="1416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1" name="Line 368"/>
                  <p:cNvSpPr>
                    <a:spLocks noChangeShapeType="1"/>
                  </p:cNvSpPr>
                  <p:nvPr/>
                </p:nvSpPr>
                <p:spPr bwMode="auto">
                  <a:xfrm>
                    <a:off x="1432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2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1553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73" name="Line 370"/>
                  <p:cNvSpPr>
                    <a:spLocks noChangeShapeType="1"/>
                  </p:cNvSpPr>
                  <p:nvPr/>
                </p:nvSpPr>
                <p:spPr bwMode="auto">
                  <a:xfrm>
                    <a:off x="1569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267" name="Freeform 371"/>
              <p:cNvSpPr>
                <a:spLocks/>
              </p:cNvSpPr>
              <p:nvPr/>
            </p:nvSpPr>
            <p:spPr bwMode="auto">
              <a:xfrm>
                <a:off x="1820" y="2443"/>
                <a:ext cx="274" cy="35"/>
              </a:xfrm>
              <a:custGeom>
                <a:avLst/>
                <a:gdLst>
                  <a:gd name="T0" fmla="*/ 0 w 274"/>
                  <a:gd name="T1" fmla="*/ 0 h 35"/>
                  <a:gd name="T2" fmla="*/ 274 w 274"/>
                  <a:gd name="T3" fmla="*/ 0 h 35"/>
                  <a:gd name="T4" fmla="*/ 274 w 274"/>
                  <a:gd name="T5" fmla="*/ 18 h 35"/>
                  <a:gd name="T6" fmla="*/ 206 w 274"/>
                  <a:gd name="T7" fmla="*/ 18 h 35"/>
                  <a:gd name="T8" fmla="*/ 206 w 274"/>
                  <a:gd name="T9" fmla="*/ 35 h 35"/>
                  <a:gd name="T10" fmla="*/ 69 w 274"/>
                  <a:gd name="T11" fmla="*/ 35 h 35"/>
                  <a:gd name="T12" fmla="*/ 69 w 274"/>
                  <a:gd name="T13" fmla="*/ 18 h 35"/>
                  <a:gd name="T14" fmla="*/ 0 w 274"/>
                  <a:gd name="T15" fmla="*/ 21 h 35"/>
                  <a:gd name="T16" fmla="*/ 0 w 274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4"/>
                  <a:gd name="T28" fmla="*/ 0 h 35"/>
                  <a:gd name="T29" fmla="*/ 274 w 274"/>
                  <a:gd name="T30" fmla="*/ 35 h 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4" h="35">
                    <a:moveTo>
                      <a:pt x="0" y="0"/>
                    </a:moveTo>
                    <a:lnTo>
                      <a:pt x="274" y="0"/>
                    </a:lnTo>
                    <a:lnTo>
                      <a:pt x="274" y="18"/>
                    </a:lnTo>
                    <a:lnTo>
                      <a:pt x="206" y="18"/>
                    </a:lnTo>
                    <a:lnTo>
                      <a:pt x="206" y="35"/>
                    </a:lnTo>
                    <a:lnTo>
                      <a:pt x="69" y="35"/>
                    </a:lnTo>
                    <a:lnTo>
                      <a:pt x="69" y="18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51" name="Group 372"/>
            <p:cNvGrpSpPr>
              <a:grpSpLocks/>
            </p:cNvGrpSpPr>
            <p:nvPr/>
          </p:nvGrpSpPr>
          <p:grpSpPr bwMode="auto">
            <a:xfrm>
              <a:off x="930" y="2478"/>
              <a:ext cx="1372" cy="343"/>
              <a:chOff x="930" y="2478"/>
              <a:chExt cx="1372" cy="343"/>
            </a:xfrm>
          </p:grpSpPr>
          <p:grpSp>
            <p:nvGrpSpPr>
              <p:cNvPr id="1252" name="Group 373"/>
              <p:cNvGrpSpPr>
                <a:grpSpLocks/>
              </p:cNvGrpSpPr>
              <p:nvPr/>
            </p:nvGrpSpPr>
            <p:grpSpPr bwMode="auto">
              <a:xfrm>
                <a:off x="1615" y="2478"/>
                <a:ext cx="344" cy="342"/>
                <a:chOff x="1615" y="2478"/>
                <a:chExt cx="344" cy="342"/>
              </a:xfrm>
            </p:grpSpPr>
            <p:sp>
              <p:nvSpPr>
                <p:cNvPr id="1261" name="Oval 374"/>
                <p:cNvSpPr>
                  <a:spLocks noChangeArrowheads="1"/>
                </p:cNvSpPr>
                <p:nvPr/>
              </p:nvSpPr>
              <p:spPr bwMode="auto">
                <a:xfrm>
                  <a:off x="1615" y="2478"/>
                  <a:ext cx="344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62" name="Oval 375"/>
                <p:cNvSpPr>
                  <a:spLocks noChangeArrowheads="1"/>
                </p:cNvSpPr>
                <p:nvPr/>
              </p:nvSpPr>
              <p:spPr bwMode="auto">
                <a:xfrm>
                  <a:off x="1666" y="2528"/>
                  <a:ext cx="242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63" name="Oval 376"/>
                <p:cNvSpPr>
                  <a:spLocks noChangeArrowheads="1"/>
                </p:cNvSpPr>
                <p:nvPr/>
              </p:nvSpPr>
              <p:spPr bwMode="auto">
                <a:xfrm>
                  <a:off x="1735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253" name="Group 377"/>
              <p:cNvGrpSpPr>
                <a:grpSpLocks/>
              </p:cNvGrpSpPr>
              <p:nvPr/>
            </p:nvGrpSpPr>
            <p:grpSpPr bwMode="auto">
              <a:xfrm>
                <a:off x="1957" y="2478"/>
                <a:ext cx="345" cy="342"/>
                <a:chOff x="1957" y="2478"/>
                <a:chExt cx="345" cy="342"/>
              </a:xfrm>
            </p:grpSpPr>
            <p:sp>
              <p:nvSpPr>
                <p:cNvPr id="1258" name="Oval 378"/>
                <p:cNvSpPr>
                  <a:spLocks noChangeArrowheads="1"/>
                </p:cNvSpPr>
                <p:nvPr/>
              </p:nvSpPr>
              <p:spPr bwMode="auto">
                <a:xfrm>
                  <a:off x="1957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59" name="Oval 379"/>
                <p:cNvSpPr>
                  <a:spLocks noChangeArrowheads="1"/>
                </p:cNvSpPr>
                <p:nvPr/>
              </p:nvSpPr>
              <p:spPr bwMode="auto">
                <a:xfrm>
                  <a:off x="2009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60" name="Oval 380"/>
                <p:cNvSpPr>
                  <a:spLocks noChangeArrowheads="1"/>
                </p:cNvSpPr>
                <p:nvPr/>
              </p:nvSpPr>
              <p:spPr bwMode="auto">
                <a:xfrm>
                  <a:off x="2076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254" name="Group 381"/>
              <p:cNvGrpSpPr>
                <a:grpSpLocks/>
              </p:cNvGrpSpPr>
              <p:nvPr/>
            </p:nvGrpSpPr>
            <p:grpSpPr bwMode="auto">
              <a:xfrm>
                <a:off x="930" y="2478"/>
                <a:ext cx="344" cy="343"/>
                <a:chOff x="930" y="2478"/>
                <a:chExt cx="344" cy="343"/>
              </a:xfrm>
            </p:grpSpPr>
            <p:sp>
              <p:nvSpPr>
                <p:cNvPr id="1255" name="Oval 382"/>
                <p:cNvSpPr>
                  <a:spLocks noChangeArrowheads="1"/>
                </p:cNvSpPr>
                <p:nvPr/>
              </p:nvSpPr>
              <p:spPr bwMode="auto">
                <a:xfrm>
                  <a:off x="930" y="2478"/>
                  <a:ext cx="344" cy="343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56" name="Oval 383"/>
                <p:cNvSpPr>
                  <a:spLocks noChangeArrowheads="1"/>
                </p:cNvSpPr>
                <p:nvPr/>
              </p:nvSpPr>
              <p:spPr bwMode="auto">
                <a:xfrm>
                  <a:off x="981" y="2528"/>
                  <a:ext cx="242" cy="242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57" name="Oval 384"/>
                <p:cNvSpPr>
                  <a:spLocks noChangeArrowheads="1"/>
                </p:cNvSpPr>
                <p:nvPr/>
              </p:nvSpPr>
              <p:spPr bwMode="auto">
                <a:xfrm>
                  <a:off x="1048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</p:grpSp>
      <p:sp>
        <p:nvSpPr>
          <p:cNvPr id="1050" name="AutoShape 385"/>
          <p:cNvSpPr>
            <a:spLocks noChangeArrowheads="1"/>
          </p:cNvSpPr>
          <p:nvPr/>
        </p:nvSpPr>
        <p:spPr bwMode="auto">
          <a:xfrm rot="5400000">
            <a:off x="8256588" y="2220912"/>
            <a:ext cx="482600" cy="288925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12700">
            <a:noFill/>
            <a:miter lim="800000"/>
            <a:headEnd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  <p:grpSp>
        <p:nvGrpSpPr>
          <p:cNvPr id="1051" name="Group 386"/>
          <p:cNvGrpSpPr>
            <a:grpSpLocks/>
          </p:cNvGrpSpPr>
          <p:nvPr/>
        </p:nvGrpSpPr>
        <p:grpSpPr bwMode="auto">
          <a:xfrm flipH="1">
            <a:off x="7669213" y="2212975"/>
            <a:ext cx="762000" cy="295275"/>
            <a:chOff x="678" y="1510"/>
            <a:chExt cx="4393" cy="1311"/>
          </a:xfrm>
        </p:grpSpPr>
        <p:grpSp>
          <p:nvGrpSpPr>
            <p:cNvPr id="1162" name="Group 387"/>
            <p:cNvGrpSpPr>
              <a:grpSpLocks/>
            </p:cNvGrpSpPr>
            <p:nvPr/>
          </p:nvGrpSpPr>
          <p:grpSpPr bwMode="auto">
            <a:xfrm>
              <a:off x="1688" y="1510"/>
              <a:ext cx="3383" cy="929"/>
              <a:chOff x="1688" y="1510"/>
              <a:chExt cx="3383" cy="929"/>
            </a:xfrm>
          </p:grpSpPr>
          <p:sp>
            <p:nvSpPr>
              <p:cNvPr id="1243" name="Rectangle 388"/>
              <p:cNvSpPr>
                <a:spLocks noChangeArrowheads="1"/>
              </p:cNvSpPr>
              <p:nvPr/>
            </p:nvSpPr>
            <p:spPr bwMode="auto">
              <a:xfrm>
                <a:off x="1688" y="1510"/>
                <a:ext cx="3383" cy="929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244" name="Rectangle 389"/>
              <p:cNvSpPr>
                <a:spLocks noChangeArrowheads="1"/>
              </p:cNvSpPr>
              <p:nvPr/>
            </p:nvSpPr>
            <p:spPr bwMode="auto">
              <a:xfrm>
                <a:off x="1688" y="1543"/>
                <a:ext cx="3383" cy="863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</p:grpSp>
        <p:grpSp>
          <p:nvGrpSpPr>
            <p:cNvPr id="1163" name="Group 390"/>
            <p:cNvGrpSpPr>
              <a:grpSpLocks/>
            </p:cNvGrpSpPr>
            <p:nvPr/>
          </p:nvGrpSpPr>
          <p:grpSpPr bwMode="auto">
            <a:xfrm>
              <a:off x="2627" y="2443"/>
              <a:ext cx="2261" cy="377"/>
              <a:chOff x="2627" y="2443"/>
              <a:chExt cx="2261" cy="377"/>
            </a:xfrm>
          </p:grpSpPr>
          <p:grpSp>
            <p:nvGrpSpPr>
              <p:cNvPr id="1218" name="Group 391"/>
              <p:cNvGrpSpPr>
                <a:grpSpLocks/>
              </p:cNvGrpSpPr>
              <p:nvPr/>
            </p:nvGrpSpPr>
            <p:grpSpPr bwMode="auto">
              <a:xfrm>
                <a:off x="2627" y="2443"/>
                <a:ext cx="2261" cy="333"/>
                <a:chOff x="2627" y="2443"/>
                <a:chExt cx="2261" cy="333"/>
              </a:xfrm>
            </p:grpSpPr>
            <p:grpSp>
              <p:nvGrpSpPr>
                <p:cNvPr id="1227" name="Group 392"/>
                <p:cNvGrpSpPr>
                  <a:grpSpLocks/>
                </p:cNvGrpSpPr>
                <p:nvPr/>
              </p:nvGrpSpPr>
              <p:grpSpPr bwMode="auto">
                <a:xfrm>
                  <a:off x="2627" y="2443"/>
                  <a:ext cx="274" cy="253"/>
                  <a:chOff x="2627" y="2443"/>
                  <a:chExt cx="274" cy="253"/>
                </a:xfrm>
              </p:grpSpPr>
              <p:sp>
                <p:nvSpPr>
                  <p:cNvPr id="1240" name="Freeform 393"/>
                  <p:cNvSpPr>
                    <a:spLocks/>
                  </p:cNvSpPr>
                  <p:nvPr/>
                </p:nvSpPr>
                <p:spPr bwMode="auto">
                  <a:xfrm>
                    <a:off x="2627" y="2443"/>
                    <a:ext cx="274" cy="36"/>
                  </a:xfrm>
                  <a:custGeom>
                    <a:avLst/>
                    <a:gdLst>
                      <a:gd name="T0" fmla="*/ 0 w 274"/>
                      <a:gd name="T1" fmla="*/ 2 h 36"/>
                      <a:gd name="T2" fmla="*/ 274 w 274"/>
                      <a:gd name="T3" fmla="*/ 0 h 36"/>
                      <a:gd name="T4" fmla="*/ 238 w 274"/>
                      <a:gd name="T5" fmla="*/ 35 h 36"/>
                      <a:gd name="T6" fmla="*/ 33 w 274"/>
                      <a:gd name="T7" fmla="*/ 36 h 36"/>
                      <a:gd name="T8" fmla="*/ 0 w 274"/>
                      <a:gd name="T9" fmla="*/ 2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74"/>
                      <a:gd name="T16" fmla="*/ 0 h 36"/>
                      <a:gd name="T17" fmla="*/ 274 w 274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74" h="36">
                        <a:moveTo>
                          <a:pt x="0" y="2"/>
                        </a:moveTo>
                        <a:lnTo>
                          <a:pt x="274" y="0"/>
                        </a:lnTo>
                        <a:lnTo>
                          <a:pt x="238" y="35"/>
                        </a:lnTo>
                        <a:lnTo>
                          <a:pt x="33" y="36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1" name="Freeform 394"/>
                  <p:cNvSpPr>
                    <a:spLocks/>
                  </p:cNvSpPr>
                  <p:nvPr/>
                </p:nvSpPr>
                <p:spPr bwMode="auto">
                  <a:xfrm>
                    <a:off x="2696" y="2479"/>
                    <a:ext cx="136" cy="17"/>
                  </a:xfrm>
                  <a:custGeom>
                    <a:avLst/>
                    <a:gdLst>
                      <a:gd name="T0" fmla="*/ 0 w 136"/>
                      <a:gd name="T1" fmla="*/ 1 h 17"/>
                      <a:gd name="T2" fmla="*/ 136 w 136"/>
                      <a:gd name="T3" fmla="*/ 0 h 17"/>
                      <a:gd name="T4" fmla="*/ 119 w 136"/>
                      <a:gd name="T5" fmla="*/ 16 h 17"/>
                      <a:gd name="T6" fmla="*/ 16 w 136"/>
                      <a:gd name="T7" fmla="*/ 17 h 17"/>
                      <a:gd name="T8" fmla="*/ 0 w 136"/>
                      <a:gd name="T9" fmla="*/ 1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6"/>
                      <a:gd name="T16" fmla="*/ 0 h 17"/>
                      <a:gd name="T17" fmla="*/ 136 w 136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6" h="17">
                        <a:moveTo>
                          <a:pt x="0" y="1"/>
                        </a:moveTo>
                        <a:lnTo>
                          <a:pt x="136" y="0"/>
                        </a:lnTo>
                        <a:lnTo>
                          <a:pt x="119" y="16"/>
                        </a:lnTo>
                        <a:lnTo>
                          <a:pt x="16" y="17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42" name="Rectangle 395"/>
                  <p:cNvSpPr>
                    <a:spLocks noChangeArrowheads="1"/>
                  </p:cNvSpPr>
                  <p:nvPr/>
                </p:nvSpPr>
                <p:spPr bwMode="auto">
                  <a:xfrm>
                    <a:off x="2750" y="2499"/>
                    <a:ext cx="25" cy="197"/>
                  </a:xfrm>
                  <a:prstGeom prst="rect">
                    <a:avLst/>
                  </a:pr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en-NZ"/>
                  </a:p>
                </p:txBody>
              </p:sp>
            </p:grpSp>
            <p:grpSp>
              <p:nvGrpSpPr>
                <p:cNvPr id="1228" name="Group 396"/>
                <p:cNvGrpSpPr>
                  <a:grpSpLocks/>
                </p:cNvGrpSpPr>
                <p:nvPr/>
              </p:nvGrpSpPr>
              <p:grpSpPr bwMode="auto">
                <a:xfrm>
                  <a:off x="3996" y="2443"/>
                  <a:ext cx="430" cy="333"/>
                  <a:chOff x="3996" y="2443"/>
                  <a:chExt cx="430" cy="333"/>
                </a:xfrm>
              </p:grpSpPr>
              <p:sp>
                <p:nvSpPr>
                  <p:cNvPr id="1235" name="Freeform 397"/>
                  <p:cNvSpPr>
                    <a:spLocks/>
                  </p:cNvSpPr>
                  <p:nvPr/>
                </p:nvSpPr>
                <p:spPr bwMode="auto">
                  <a:xfrm>
                    <a:off x="3996" y="2446"/>
                    <a:ext cx="429" cy="67"/>
                  </a:xfrm>
                  <a:custGeom>
                    <a:avLst/>
                    <a:gdLst>
                      <a:gd name="T0" fmla="*/ 0 w 429"/>
                      <a:gd name="T1" fmla="*/ 0 h 67"/>
                      <a:gd name="T2" fmla="*/ 429 w 429"/>
                      <a:gd name="T3" fmla="*/ 0 h 67"/>
                      <a:gd name="T4" fmla="*/ 429 w 429"/>
                      <a:gd name="T5" fmla="*/ 67 h 67"/>
                      <a:gd name="T6" fmla="*/ 34 w 429"/>
                      <a:gd name="T7" fmla="*/ 67 h 67"/>
                      <a:gd name="T8" fmla="*/ 0 w 429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9"/>
                      <a:gd name="T16" fmla="*/ 0 h 67"/>
                      <a:gd name="T17" fmla="*/ 429 w 429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9" h="67">
                        <a:moveTo>
                          <a:pt x="0" y="0"/>
                        </a:moveTo>
                        <a:lnTo>
                          <a:pt x="429" y="0"/>
                        </a:lnTo>
                        <a:lnTo>
                          <a:pt x="429" y="67"/>
                        </a:lnTo>
                        <a:lnTo>
                          <a:pt x="34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236" name="Group 398"/>
                  <p:cNvGrpSpPr>
                    <a:grpSpLocks/>
                  </p:cNvGrpSpPr>
                  <p:nvPr/>
                </p:nvGrpSpPr>
                <p:grpSpPr bwMode="auto">
                  <a:xfrm>
                    <a:off x="4030" y="2443"/>
                    <a:ext cx="362" cy="77"/>
                    <a:chOff x="4030" y="2443"/>
                    <a:chExt cx="362" cy="77"/>
                  </a:xfrm>
                </p:grpSpPr>
                <p:sp>
                  <p:nvSpPr>
                    <p:cNvPr id="1238" name="Freeform 399"/>
                    <p:cNvSpPr>
                      <a:spLocks/>
                    </p:cNvSpPr>
                    <p:nvPr/>
                  </p:nvSpPr>
                  <p:spPr bwMode="auto">
                    <a:xfrm>
                      <a:off x="4030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2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2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39" name="Line 4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1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237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4425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29" name="Group 402"/>
                <p:cNvGrpSpPr>
                  <a:grpSpLocks/>
                </p:cNvGrpSpPr>
                <p:nvPr/>
              </p:nvGrpSpPr>
              <p:grpSpPr bwMode="auto">
                <a:xfrm>
                  <a:off x="4460" y="2443"/>
                  <a:ext cx="428" cy="333"/>
                  <a:chOff x="4460" y="2443"/>
                  <a:chExt cx="428" cy="333"/>
                </a:xfrm>
              </p:grpSpPr>
              <p:sp>
                <p:nvSpPr>
                  <p:cNvPr id="1230" name="Freeform 403"/>
                  <p:cNvSpPr>
                    <a:spLocks/>
                  </p:cNvSpPr>
                  <p:nvPr/>
                </p:nvSpPr>
                <p:spPr bwMode="auto">
                  <a:xfrm>
                    <a:off x="4460" y="2446"/>
                    <a:ext cx="427" cy="67"/>
                  </a:xfrm>
                  <a:custGeom>
                    <a:avLst/>
                    <a:gdLst>
                      <a:gd name="T0" fmla="*/ 0 w 427"/>
                      <a:gd name="T1" fmla="*/ 0 h 67"/>
                      <a:gd name="T2" fmla="*/ 427 w 427"/>
                      <a:gd name="T3" fmla="*/ 0 h 67"/>
                      <a:gd name="T4" fmla="*/ 427 w 427"/>
                      <a:gd name="T5" fmla="*/ 67 h 67"/>
                      <a:gd name="T6" fmla="*/ 33 w 427"/>
                      <a:gd name="T7" fmla="*/ 67 h 67"/>
                      <a:gd name="T8" fmla="*/ 0 w 427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7"/>
                      <a:gd name="T16" fmla="*/ 0 h 67"/>
                      <a:gd name="T17" fmla="*/ 427 w 427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7" h="67">
                        <a:moveTo>
                          <a:pt x="0" y="0"/>
                        </a:moveTo>
                        <a:lnTo>
                          <a:pt x="427" y="0"/>
                        </a:lnTo>
                        <a:lnTo>
                          <a:pt x="427" y="67"/>
                        </a:lnTo>
                        <a:lnTo>
                          <a:pt x="33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231" name="Group 404"/>
                  <p:cNvGrpSpPr>
                    <a:grpSpLocks/>
                  </p:cNvGrpSpPr>
                  <p:nvPr/>
                </p:nvGrpSpPr>
                <p:grpSpPr bwMode="auto">
                  <a:xfrm>
                    <a:off x="4493" y="2443"/>
                    <a:ext cx="360" cy="77"/>
                    <a:chOff x="4493" y="2443"/>
                    <a:chExt cx="360" cy="77"/>
                  </a:xfrm>
                </p:grpSpPr>
                <p:sp>
                  <p:nvSpPr>
                    <p:cNvPr id="1233" name="Freeform 405"/>
                    <p:cNvSpPr>
                      <a:spLocks/>
                    </p:cNvSpPr>
                    <p:nvPr/>
                  </p:nvSpPr>
                  <p:spPr bwMode="auto">
                    <a:xfrm>
                      <a:off x="4493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3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3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234" name="Line 40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52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232" name="Line 407"/>
                  <p:cNvSpPr>
                    <a:spLocks noChangeShapeType="1"/>
                  </p:cNvSpPr>
                  <p:nvPr/>
                </p:nvSpPr>
                <p:spPr bwMode="auto">
                  <a:xfrm>
                    <a:off x="4887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19" name="Group 408"/>
              <p:cNvGrpSpPr>
                <a:grpSpLocks/>
              </p:cNvGrpSpPr>
              <p:nvPr/>
            </p:nvGrpSpPr>
            <p:grpSpPr bwMode="auto">
              <a:xfrm>
                <a:off x="4048" y="2478"/>
                <a:ext cx="345" cy="342"/>
                <a:chOff x="4048" y="2478"/>
                <a:chExt cx="345" cy="342"/>
              </a:xfrm>
            </p:grpSpPr>
            <p:sp>
              <p:nvSpPr>
                <p:cNvPr id="1224" name="Oval 409"/>
                <p:cNvSpPr>
                  <a:spLocks noChangeArrowheads="1"/>
                </p:cNvSpPr>
                <p:nvPr/>
              </p:nvSpPr>
              <p:spPr bwMode="auto">
                <a:xfrm>
                  <a:off x="4048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25" name="Oval 410"/>
                <p:cNvSpPr>
                  <a:spLocks noChangeArrowheads="1"/>
                </p:cNvSpPr>
                <p:nvPr/>
              </p:nvSpPr>
              <p:spPr bwMode="auto">
                <a:xfrm>
                  <a:off x="4098" y="2528"/>
                  <a:ext cx="243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26" name="Oval 411"/>
                <p:cNvSpPr>
                  <a:spLocks noChangeArrowheads="1"/>
                </p:cNvSpPr>
                <p:nvPr/>
              </p:nvSpPr>
              <p:spPr bwMode="auto">
                <a:xfrm>
                  <a:off x="4168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220" name="Group 412"/>
              <p:cNvGrpSpPr>
                <a:grpSpLocks/>
              </p:cNvGrpSpPr>
              <p:nvPr/>
            </p:nvGrpSpPr>
            <p:grpSpPr bwMode="auto">
              <a:xfrm>
                <a:off x="4511" y="2478"/>
                <a:ext cx="343" cy="342"/>
                <a:chOff x="4511" y="2478"/>
                <a:chExt cx="343" cy="342"/>
              </a:xfrm>
            </p:grpSpPr>
            <p:sp>
              <p:nvSpPr>
                <p:cNvPr id="1221" name="Oval 413"/>
                <p:cNvSpPr>
                  <a:spLocks noChangeArrowheads="1"/>
                </p:cNvSpPr>
                <p:nvPr/>
              </p:nvSpPr>
              <p:spPr bwMode="auto">
                <a:xfrm>
                  <a:off x="4511" y="2478"/>
                  <a:ext cx="343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22" name="Oval 414"/>
                <p:cNvSpPr>
                  <a:spLocks noChangeArrowheads="1"/>
                </p:cNvSpPr>
                <p:nvPr/>
              </p:nvSpPr>
              <p:spPr bwMode="auto">
                <a:xfrm>
                  <a:off x="4562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23" name="Oval 415"/>
                <p:cNvSpPr>
                  <a:spLocks noChangeArrowheads="1"/>
                </p:cNvSpPr>
                <p:nvPr/>
              </p:nvSpPr>
              <p:spPr bwMode="auto">
                <a:xfrm>
                  <a:off x="4630" y="2596"/>
                  <a:ext cx="105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  <p:grpSp>
          <p:nvGrpSpPr>
            <p:cNvPr id="1164" name="Group 416"/>
            <p:cNvGrpSpPr>
              <a:grpSpLocks/>
            </p:cNvGrpSpPr>
            <p:nvPr/>
          </p:nvGrpSpPr>
          <p:grpSpPr bwMode="auto">
            <a:xfrm>
              <a:off x="678" y="1846"/>
              <a:ext cx="693" cy="767"/>
              <a:chOff x="678" y="1846"/>
              <a:chExt cx="693" cy="767"/>
            </a:xfrm>
          </p:grpSpPr>
          <p:sp>
            <p:nvSpPr>
              <p:cNvPr id="1196" name="Rectangle 417"/>
              <p:cNvSpPr>
                <a:spLocks noChangeArrowheads="1"/>
              </p:cNvSpPr>
              <p:nvPr/>
            </p:nvSpPr>
            <p:spPr bwMode="auto">
              <a:xfrm>
                <a:off x="1344" y="2209"/>
                <a:ext cx="27" cy="93"/>
              </a:xfrm>
              <a:prstGeom prst="rect">
                <a:avLst/>
              </a:prstGeom>
              <a:solidFill>
                <a:srgbClr val="60606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197" name="Freeform 418"/>
              <p:cNvSpPr>
                <a:spLocks/>
              </p:cNvSpPr>
              <p:nvPr/>
            </p:nvSpPr>
            <p:spPr bwMode="auto">
              <a:xfrm>
                <a:off x="690" y="1846"/>
                <a:ext cx="650" cy="597"/>
              </a:xfrm>
              <a:custGeom>
                <a:avLst/>
                <a:gdLst>
                  <a:gd name="T0" fmla="*/ 137 w 650"/>
                  <a:gd name="T1" fmla="*/ 18 h 597"/>
                  <a:gd name="T2" fmla="*/ 172 w 650"/>
                  <a:gd name="T3" fmla="*/ 0 h 597"/>
                  <a:gd name="T4" fmla="*/ 599 w 650"/>
                  <a:gd name="T5" fmla="*/ 0 h 597"/>
                  <a:gd name="T6" fmla="*/ 634 w 650"/>
                  <a:gd name="T7" fmla="*/ 16 h 597"/>
                  <a:gd name="T8" fmla="*/ 634 w 650"/>
                  <a:gd name="T9" fmla="*/ 224 h 597"/>
                  <a:gd name="T10" fmla="*/ 650 w 650"/>
                  <a:gd name="T11" fmla="*/ 273 h 597"/>
                  <a:gd name="T12" fmla="*/ 650 w 650"/>
                  <a:gd name="T13" fmla="*/ 597 h 597"/>
                  <a:gd name="T14" fmla="*/ 0 w 650"/>
                  <a:gd name="T15" fmla="*/ 597 h 597"/>
                  <a:gd name="T16" fmla="*/ 0 w 650"/>
                  <a:gd name="T17" fmla="*/ 308 h 597"/>
                  <a:gd name="T18" fmla="*/ 51 w 650"/>
                  <a:gd name="T19" fmla="*/ 273 h 597"/>
                  <a:gd name="T20" fmla="*/ 121 w 650"/>
                  <a:gd name="T21" fmla="*/ 69 h 597"/>
                  <a:gd name="T22" fmla="*/ 137 w 650"/>
                  <a:gd name="T23" fmla="*/ 69 h 597"/>
                  <a:gd name="T24" fmla="*/ 68 w 650"/>
                  <a:gd name="T25" fmla="*/ 273 h 597"/>
                  <a:gd name="T26" fmla="*/ 189 w 650"/>
                  <a:gd name="T27" fmla="*/ 273 h 597"/>
                  <a:gd name="T28" fmla="*/ 137 w 650"/>
                  <a:gd name="T29" fmla="*/ 69 h 597"/>
                  <a:gd name="T30" fmla="*/ 154 w 650"/>
                  <a:gd name="T31" fmla="*/ 69 h 597"/>
                  <a:gd name="T32" fmla="*/ 205 w 650"/>
                  <a:gd name="T33" fmla="*/ 273 h 597"/>
                  <a:gd name="T34" fmla="*/ 427 w 650"/>
                  <a:gd name="T35" fmla="*/ 273 h 597"/>
                  <a:gd name="T36" fmla="*/ 359 w 650"/>
                  <a:gd name="T37" fmla="*/ 69 h 597"/>
                  <a:gd name="T38" fmla="*/ 394 w 650"/>
                  <a:gd name="T39" fmla="*/ 69 h 597"/>
                  <a:gd name="T40" fmla="*/ 462 w 650"/>
                  <a:gd name="T41" fmla="*/ 273 h 597"/>
                  <a:gd name="T42" fmla="*/ 634 w 650"/>
                  <a:gd name="T43" fmla="*/ 273 h 597"/>
                  <a:gd name="T44" fmla="*/ 565 w 650"/>
                  <a:gd name="T45" fmla="*/ 69 h 597"/>
                  <a:gd name="T46" fmla="*/ 394 w 650"/>
                  <a:gd name="T47" fmla="*/ 69 h 597"/>
                  <a:gd name="T48" fmla="*/ 359 w 650"/>
                  <a:gd name="T49" fmla="*/ 69 h 597"/>
                  <a:gd name="T50" fmla="*/ 154 w 650"/>
                  <a:gd name="T51" fmla="*/ 69 h 597"/>
                  <a:gd name="T52" fmla="*/ 137 w 650"/>
                  <a:gd name="T53" fmla="*/ 69 h 597"/>
                  <a:gd name="T54" fmla="*/ 121 w 650"/>
                  <a:gd name="T55" fmla="*/ 69 h 597"/>
                  <a:gd name="T56" fmla="*/ 137 w 650"/>
                  <a:gd name="T57" fmla="*/ 34 h 597"/>
                  <a:gd name="T58" fmla="*/ 137 w 650"/>
                  <a:gd name="T59" fmla="*/ 18 h 59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50"/>
                  <a:gd name="T91" fmla="*/ 0 h 597"/>
                  <a:gd name="T92" fmla="*/ 650 w 650"/>
                  <a:gd name="T93" fmla="*/ 597 h 59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50" h="597">
                    <a:moveTo>
                      <a:pt x="137" y="18"/>
                    </a:moveTo>
                    <a:lnTo>
                      <a:pt x="172" y="0"/>
                    </a:lnTo>
                    <a:lnTo>
                      <a:pt x="599" y="0"/>
                    </a:lnTo>
                    <a:lnTo>
                      <a:pt x="634" y="16"/>
                    </a:lnTo>
                    <a:lnTo>
                      <a:pt x="634" y="224"/>
                    </a:lnTo>
                    <a:lnTo>
                      <a:pt x="650" y="273"/>
                    </a:lnTo>
                    <a:lnTo>
                      <a:pt x="650" y="597"/>
                    </a:lnTo>
                    <a:lnTo>
                      <a:pt x="0" y="597"/>
                    </a:lnTo>
                    <a:lnTo>
                      <a:pt x="0" y="308"/>
                    </a:lnTo>
                    <a:lnTo>
                      <a:pt x="51" y="273"/>
                    </a:lnTo>
                    <a:lnTo>
                      <a:pt x="121" y="69"/>
                    </a:lnTo>
                    <a:lnTo>
                      <a:pt x="137" y="69"/>
                    </a:lnTo>
                    <a:lnTo>
                      <a:pt x="68" y="273"/>
                    </a:lnTo>
                    <a:lnTo>
                      <a:pt x="189" y="273"/>
                    </a:lnTo>
                    <a:lnTo>
                      <a:pt x="137" y="69"/>
                    </a:lnTo>
                    <a:lnTo>
                      <a:pt x="154" y="69"/>
                    </a:lnTo>
                    <a:lnTo>
                      <a:pt x="205" y="273"/>
                    </a:lnTo>
                    <a:lnTo>
                      <a:pt x="427" y="273"/>
                    </a:lnTo>
                    <a:lnTo>
                      <a:pt x="359" y="69"/>
                    </a:lnTo>
                    <a:lnTo>
                      <a:pt x="394" y="69"/>
                    </a:lnTo>
                    <a:lnTo>
                      <a:pt x="462" y="273"/>
                    </a:lnTo>
                    <a:lnTo>
                      <a:pt x="634" y="273"/>
                    </a:lnTo>
                    <a:lnTo>
                      <a:pt x="565" y="69"/>
                    </a:lnTo>
                    <a:lnTo>
                      <a:pt x="394" y="69"/>
                    </a:lnTo>
                    <a:lnTo>
                      <a:pt x="359" y="69"/>
                    </a:lnTo>
                    <a:lnTo>
                      <a:pt x="154" y="69"/>
                    </a:lnTo>
                    <a:lnTo>
                      <a:pt x="137" y="69"/>
                    </a:lnTo>
                    <a:lnTo>
                      <a:pt x="121" y="69"/>
                    </a:lnTo>
                    <a:lnTo>
                      <a:pt x="137" y="34"/>
                    </a:lnTo>
                    <a:lnTo>
                      <a:pt x="137" y="18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8" name="Line 419"/>
              <p:cNvSpPr>
                <a:spLocks noChangeShapeType="1"/>
              </p:cNvSpPr>
              <p:nvPr/>
            </p:nvSpPr>
            <p:spPr bwMode="auto">
              <a:xfrm>
                <a:off x="879" y="211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9" name="Freeform 420"/>
              <p:cNvSpPr>
                <a:spLocks/>
              </p:cNvSpPr>
              <p:nvPr/>
            </p:nvSpPr>
            <p:spPr bwMode="auto">
              <a:xfrm>
                <a:off x="1054" y="1880"/>
                <a:ext cx="81" cy="479"/>
              </a:xfrm>
              <a:custGeom>
                <a:avLst/>
                <a:gdLst>
                  <a:gd name="T0" fmla="*/ 0 w 81"/>
                  <a:gd name="T1" fmla="*/ 0 h 479"/>
                  <a:gd name="T2" fmla="*/ 81 w 81"/>
                  <a:gd name="T3" fmla="*/ 239 h 479"/>
                  <a:gd name="T4" fmla="*/ 81 w 81"/>
                  <a:gd name="T5" fmla="*/ 479 h 479"/>
                  <a:gd name="T6" fmla="*/ 0 60000 65536"/>
                  <a:gd name="T7" fmla="*/ 0 60000 65536"/>
                  <a:gd name="T8" fmla="*/ 0 60000 65536"/>
                  <a:gd name="T9" fmla="*/ 0 w 81"/>
                  <a:gd name="T10" fmla="*/ 0 h 479"/>
                  <a:gd name="T11" fmla="*/ 81 w 81"/>
                  <a:gd name="T12" fmla="*/ 479 h 4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1" h="479">
                    <a:moveTo>
                      <a:pt x="0" y="0"/>
                    </a:moveTo>
                    <a:lnTo>
                      <a:pt x="81" y="239"/>
                    </a:lnTo>
                    <a:lnTo>
                      <a:pt x="81" y="479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00" name="Group 421"/>
              <p:cNvGrpSpPr>
                <a:grpSpLocks/>
              </p:cNvGrpSpPr>
              <p:nvPr/>
            </p:nvGrpSpPr>
            <p:grpSpPr bwMode="auto">
              <a:xfrm>
                <a:off x="678" y="2447"/>
                <a:ext cx="658" cy="166"/>
                <a:chOff x="678" y="2447"/>
                <a:chExt cx="658" cy="166"/>
              </a:xfrm>
            </p:grpSpPr>
            <p:sp>
              <p:nvSpPr>
                <p:cNvPr id="1214" name="Rectangle 422"/>
                <p:cNvSpPr>
                  <a:spLocks noChangeArrowheads="1"/>
                </p:cNvSpPr>
                <p:nvPr/>
              </p:nvSpPr>
              <p:spPr bwMode="auto">
                <a:xfrm>
                  <a:off x="678" y="2447"/>
                  <a:ext cx="658" cy="166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215" name="Group 423"/>
                <p:cNvGrpSpPr>
                  <a:grpSpLocks/>
                </p:cNvGrpSpPr>
                <p:nvPr/>
              </p:nvGrpSpPr>
              <p:grpSpPr bwMode="auto">
                <a:xfrm>
                  <a:off x="707" y="2461"/>
                  <a:ext cx="196" cy="18"/>
                  <a:chOff x="707" y="2461"/>
                  <a:chExt cx="196" cy="18"/>
                </a:xfrm>
              </p:grpSpPr>
              <p:sp>
                <p:nvSpPr>
                  <p:cNvPr id="1216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707" y="2461"/>
                    <a:ext cx="196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7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725" y="2478"/>
                    <a:ext cx="178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201" name="Group 426"/>
              <p:cNvGrpSpPr>
                <a:grpSpLocks/>
              </p:cNvGrpSpPr>
              <p:nvPr/>
            </p:nvGrpSpPr>
            <p:grpSpPr bwMode="auto">
              <a:xfrm>
                <a:off x="690" y="2359"/>
                <a:ext cx="642" cy="18"/>
                <a:chOff x="690" y="2359"/>
                <a:chExt cx="642" cy="18"/>
              </a:xfrm>
            </p:grpSpPr>
            <p:sp>
              <p:nvSpPr>
                <p:cNvPr id="1212" name="Line 427"/>
                <p:cNvSpPr>
                  <a:spLocks noChangeShapeType="1"/>
                </p:cNvSpPr>
                <p:nvPr/>
              </p:nvSpPr>
              <p:spPr bwMode="auto">
                <a:xfrm>
                  <a:off x="690" y="2376"/>
                  <a:ext cx="197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13" name="Line 428"/>
                <p:cNvSpPr>
                  <a:spLocks noChangeShapeType="1"/>
                </p:cNvSpPr>
                <p:nvPr/>
              </p:nvSpPr>
              <p:spPr bwMode="auto">
                <a:xfrm>
                  <a:off x="690" y="2359"/>
                  <a:ext cx="642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202" name="Line 429"/>
              <p:cNvSpPr>
                <a:spLocks noChangeShapeType="1"/>
              </p:cNvSpPr>
              <p:nvPr/>
            </p:nvSpPr>
            <p:spPr bwMode="auto">
              <a:xfrm>
                <a:off x="1324" y="2119"/>
                <a:ext cx="1" cy="3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03" name="Group 430"/>
              <p:cNvGrpSpPr>
                <a:grpSpLocks/>
              </p:cNvGrpSpPr>
              <p:nvPr/>
            </p:nvGrpSpPr>
            <p:grpSpPr bwMode="auto">
              <a:xfrm>
                <a:off x="895" y="1983"/>
                <a:ext cx="79" cy="236"/>
                <a:chOff x="895" y="1983"/>
                <a:chExt cx="79" cy="236"/>
              </a:xfrm>
            </p:grpSpPr>
            <p:sp>
              <p:nvSpPr>
                <p:cNvPr id="1206" name="AutoShape 431"/>
                <p:cNvSpPr>
                  <a:spLocks noChangeArrowheads="1"/>
                </p:cNvSpPr>
                <p:nvPr/>
              </p:nvSpPr>
              <p:spPr bwMode="auto">
                <a:xfrm>
                  <a:off x="895" y="1983"/>
                  <a:ext cx="55" cy="173"/>
                </a:xfrm>
                <a:prstGeom prst="roundRect">
                  <a:avLst>
                    <a:gd name="adj" fmla="val 48412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07" name="AutoShape 432"/>
                <p:cNvSpPr>
                  <a:spLocks noChangeArrowheads="1"/>
                </p:cNvSpPr>
                <p:nvPr/>
              </p:nvSpPr>
              <p:spPr bwMode="auto">
                <a:xfrm>
                  <a:off x="901" y="2193"/>
                  <a:ext cx="26" cy="2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208" name="AutoShape 433"/>
                <p:cNvSpPr>
                  <a:spLocks noChangeArrowheads="1"/>
                </p:cNvSpPr>
                <p:nvPr/>
              </p:nvSpPr>
              <p:spPr bwMode="auto">
                <a:xfrm>
                  <a:off x="955" y="2180"/>
                  <a:ext cx="19" cy="1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209" name="Group 434"/>
                <p:cNvGrpSpPr>
                  <a:grpSpLocks/>
                </p:cNvGrpSpPr>
                <p:nvPr/>
              </p:nvGrpSpPr>
              <p:grpSpPr bwMode="auto">
                <a:xfrm>
                  <a:off x="913" y="2084"/>
                  <a:ext cx="60" cy="121"/>
                  <a:chOff x="913" y="2084"/>
                  <a:chExt cx="60" cy="121"/>
                </a:xfrm>
              </p:grpSpPr>
              <p:sp>
                <p:nvSpPr>
                  <p:cNvPr id="1210" name="Freeform 435"/>
                  <p:cNvSpPr>
                    <a:spLocks/>
                  </p:cNvSpPr>
                  <p:nvPr/>
                </p:nvSpPr>
                <p:spPr bwMode="auto">
                  <a:xfrm>
                    <a:off x="913" y="2084"/>
                    <a:ext cx="1" cy="121"/>
                  </a:xfrm>
                  <a:custGeom>
                    <a:avLst/>
                    <a:gdLst>
                      <a:gd name="T0" fmla="*/ 0 w 1"/>
                      <a:gd name="T1" fmla="*/ 0 h 121"/>
                      <a:gd name="T2" fmla="*/ 0 w 1"/>
                      <a:gd name="T3" fmla="*/ 121 h 121"/>
                      <a:gd name="T4" fmla="*/ 0 w 1"/>
                      <a:gd name="T5" fmla="*/ 104 h 12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21"/>
                      <a:gd name="T11" fmla="*/ 1 w 1"/>
                      <a:gd name="T12" fmla="*/ 121 h 12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21">
                        <a:moveTo>
                          <a:pt x="0" y="0"/>
                        </a:moveTo>
                        <a:lnTo>
                          <a:pt x="0" y="121"/>
                        </a:lnTo>
                        <a:lnTo>
                          <a:pt x="0" y="104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211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913" y="2154"/>
                    <a:ext cx="60" cy="3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204" name="Freeform 437"/>
              <p:cNvSpPr>
                <a:spLocks/>
              </p:cNvSpPr>
              <p:nvPr/>
            </p:nvSpPr>
            <p:spPr bwMode="auto">
              <a:xfrm>
                <a:off x="1049" y="2137"/>
                <a:ext cx="68" cy="20"/>
              </a:xfrm>
              <a:custGeom>
                <a:avLst/>
                <a:gdLst>
                  <a:gd name="T0" fmla="*/ 0 w 68"/>
                  <a:gd name="T1" fmla="*/ 0 h 20"/>
                  <a:gd name="T2" fmla="*/ 68 w 68"/>
                  <a:gd name="T3" fmla="*/ 0 h 20"/>
                  <a:gd name="T4" fmla="*/ 68 w 68"/>
                  <a:gd name="T5" fmla="*/ 9 h 20"/>
                  <a:gd name="T6" fmla="*/ 68 w 68"/>
                  <a:gd name="T7" fmla="*/ 20 h 20"/>
                  <a:gd name="T8" fmla="*/ 52 w 68"/>
                  <a:gd name="T9" fmla="*/ 20 h 20"/>
                  <a:gd name="T10" fmla="*/ 52 w 68"/>
                  <a:gd name="T11" fmla="*/ 9 h 20"/>
                  <a:gd name="T12" fmla="*/ 0 w 68"/>
                  <a:gd name="T13" fmla="*/ 9 h 20"/>
                  <a:gd name="T14" fmla="*/ 0 w 68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20"/>
                  <a:gd name="T26" fmla="*/ 68 w 68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20">
                    <a:moveTo>
                      <a:pt x="0" y="0"/>
                    </a:moveTo>
                    <a:lnTo>
                      <a:pt x="68" y="0"/>
                    </a:lnTo>
                    <a:lnTo>
                      <a:pt x="68" y="9"/>
                    </a:lnTo>
                    <a:lnTo>
                      <a:pt x="68" y="20"/>
                    </a:lnTo>
                    <a:lnTo>
                      <a:pt x="52" y="20"/>
                    </a:lnTo>
                    <a:lnTo>
                      <a:pt x="52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5" name="Freeform 438"/>
              <p:cNvSpPr>
                <a:spLocks/>
              </p:cNvSpPr>
              <p:nvPr/>
            </p:nvSpPr>
            <p:spPr bwMode="auto">
              <a:xfrm>
                <a:off x="829" y="1862"/>
                <a:ext cx="495" cy="15"/>
              </a:xfrm>
              <a:custGeom>
                <a:avLst/>
                <a:gdLst>
                  <a:gd name="T0" fmla="*/ 0 w 495"/>
                  <a:gd name="T1" fmla="*/ 0 h 15"/>
                  <a:gd name="T2" fmla="*/ 495 w 495"/>
                  <a:gd name="T3" fmla="*/ 0 h 15"/>
                  <a:gd name="T4" fmla="*/ 495 w 495"/>
                  <a:gd name="T5" fmla="*/ 15 h 15"/>
                  <a:gd name="T6" fmla="*/ 1 w 495"/>
                  <a:gd name="T7" fmla="*/ 15 h 15"/>
                  <a:gd name="T8" fmla="*/ 0 w 495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5"/>
                  <a:gd name="T16" fmla="*/ 0 h 15"/>
                  <a:gd name="T17" fmla="*/ 495 w 495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5" h="15">
                    <a:moveTo>
                      <a:pt x="0" y="0"/>
                    </a:moveTo>
                    <a:lnTo>
                      <a:pt x="495" y="0"/>
                    </a:lnTo>
                    <a:lnTo>
                      <a:pt x="495" y="15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65" name="Group 439"/>
            <p:cNvGrpSpPr>
              <a:grpSpLocks/>
            </p:cNvGrpSpPr>
            <p:nvPr/>
          </p:nvGrpSpPr>
          <p:grpSpPr bwMode="auto">
            <a:xfrm>
              <a:off x="824" y="2376"/>
              <a:ext cx="549" cy="241"/>
              <a:chOff x="824" y="2376"/>
              <a:chExt cx="549" cy="241"/>
            </a:xfrm>
          </p:grpSpPr>
          <p:sp>
            <p:nvSpPr>
              <p:cNvPr id="1194" name="Freeform 440"/>
              <p:cNvSpPr>
                <a:spLocks/>
              </p:cNvSpPr>
              <p:nvPr/>
            </p:nvSpPr>
            <p:spPr bwMode="auto">
              <a:xfrm>
                <a:off x="824" y="2376"/>
                <a:ext cx="549" cy="240"/>
              </a:xfrm>
              <a:custGeom>
                <a:avLst/>
                <a:gdLst>
                  <a:gd name="T0" fmla="*/ 0 w 549"/>
                  <a:gd name="T1" fmla="*/ 240 h 240"/>
                  <a:gd name="T2" fmla="*/ 0 w 549"/>
                  <a:gd name="T3" fmla="*/ 214 h 240"/>
                  <a:gd name="T4" fmla="*/ 6 w 549"/>
                  <a:gd name="T5" fmla="*/ 188 h 240"/>
                  <a:gd name="T6" fmla="*/ 15 w 549"/>
                  <a:gd name="T7" fmla="*/ 158 h 240"/>
                  <a:gd name="T8" fmla="*/ 29 w 549"/>
                  <a:gd name="T9" fmla="*/ 131 h 240"/>
                  <a:gd name="T10" fmla="*/ 47 w 549"/>
                  <a:gd name="T11" fmla="*/ 105 h 240"/>
                  <a:gd name="T12" fmla="*/ 66 w 549"/>
                  <a:gd name="T13" fmla="*/ 84 h 240"/>
                  <a:gd name="T14" fmla="*/ 90 w 549"/>
                  <a:gd name="T15" fmla="*/ 62 h 240"/>
                  <a:gd name="T16" fmla="*/ 122 w 549"/>
                  <a:gd name="T17" fmla="*/ 40 h 240"/>
                  <a:gd name="T18" fmla="*/ 152 w 549"/>
                  <a:gd name="T19" fmla="*/ 26 h 240"/>
                  <a:gd name="T20" fmla="*/ 181 w 549"/>
                  <a:gd name="T21" fmla="*/ 15 h 240"/>
                  <a:gd name="T22" fmla="*/ 214 w 549"/>
                  <a:gd name="T23" fmla="*/ 6 h 240"/>
                  <a:gd name="T24" fmla="*/ 252 w 549"/>
                  <a:gd name="T25" fmla="*/ 0 h 240"/>
                  <a:gd name="T26" fmla="*/ 288 w 549"/>
                  <a:gd name="T27" fmla="*/ 0 h 240"/>
                  <a:gd name="T28" fmla="*/ 324 w 549"/>
                  <a:gd name="T29" fmla="*/ 4 h 240"/>
                  <a:gd name="T30" fmla="*/ 358 w 549"/>
                  <a:gd name="T31" fmla="*/ 12 h 240"/>
                  <a:gd name="T32" fmla="*/ 392 w 549"/>
                  <a:gd name="T33" fmla="*/ 24 h 240"/>
                  <a:gd name="T34" fmla="*/ 420 w 549"/>
                  <a:gd name="T35" fmla="*/ 38 h 240"/>
                  <a:gd name="T36" fmla="*/ 442 w 549"/>
                  <a:gd name="T37" fmla="*/ 53 h 240"/>
                  <a:gd name="T38" fmla="*/ 464 w 549"/>
                  <a:gd name="T39" fmla="*/ 69 h 240"/>
                  <a:gd name="T40" fmla="*/ 484 w 549"/>
                  <a:gd name="T41" fmla="*/ 89 h 240"/>
                  <a:gd name="T42" fmla="*/ 505 w 549"/>
                  <a:gd name="T43" fmla="*/ 114 h 240"/>
                  <a:gd name="T44" fmla="*/ 521 w 549"/>
                  <a:gd name="T45" fmla="*/ 137 h 240"/>
                  <a:gd name="T46" fmla="*/ 529 w 549"/>
                  <a:gd name="T47" fmla="*/ 155 h 240"/>
                  <a:gd name="T48" fmla="*/ 537 w 549"/>
                  <a:gd name="T49" fmla="*/ 172 h 240"/>
                  <a:gd name="T50" fmla="*/ 543 w 549"/>
                  <a:gd name="T51" fmla="*/ 193 h 240"/>
                  <a:gd name="T52" fmla="*/ 544 w 549"/>
                  <a:gd name="T53" fmla="*/ 212 h 240"/>
                  <a:gd name="T54" fmla="*/ 546 w 549"/>
                  <a:gd name="T55" fmla="*/ 231 h 240"/>
                  <a:gd name="T56" fmla="*/ 549 w 549"/>
                  <a:gd name="T57" fmla="*/ 240 h 240"/>
                  <a:gd name="T58" fmla="*/ 0 w 549"/>
                  <a:gd name="T59" fmla="*/ 240 h 24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49"/>
                  <a:gd name="T91" fmla="*/ 0 h 240"/>
                  <a:gd name="T92" fmla="*/ 549 w 549"/>
                  <a:gd name="T93" fmla="*/ 240 h 24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49" h="240">
                    <a:moveTo>
                      <a:pt x="0" y="240"/>
                    </a:moveTo>
                    <a:lnTo>
                      <a:pt x="0" y="214"/>
                    </a:lnTo>
                    <a:lnTo>
                      <a:pt x="6" y="188"/>
                    </a:lnTo>
                    <a:lnTo>
                      <a:pt x="15" y="158"/>
                    </a:lnTo>
                    <a:lnTo>
                      <a:pt x="29" y="131"/>
                    </a:lnTo>
                    <a:lnTo>
                      <a:pt x="47" y="105"/>
                    </a:lnTo>
                    <a:lnTo>
                      <a:pt x="66" y="84"/>
                    </a:lnTo>
                    <a:lnTo>
                      <a:pt x="90" y="62"/>
                    </a:lnTo>
                    <a:lnTo>
                      <a:pt x="122" y="40"/>
                    </a:lnTo>
                    <a:lnTo>
                      <a:pt x="152" y="26"/>
                    </a:lnTo>
                    <a:lnTo>
                      <a:pt x="181" y="15"/>
                    </a:lnTo>
                    <a:lnTo>
                      <a:pt x="214" y="6"/>
                    </a:lnTo>
                    <a:lnTo>
                      <a:pt x="252" y="0"/>
                    </a:lnTo>
                    <a:lnTo>
                      <a:pt x="288" y="0"/>
                    </a:lnTo>
                    <a:lnTo>
                      <a:pt x="324" y="4"/>
                    </a:lnTo>
                    <a:lnTo>
                      <a:pt x="358" y="12"/>
                    </a:lnTo>
                    <a:lnTo>
                      <a:pt x="392" y="24"/>
                    </a:lnTo>
                    <a:lnTo>
                      <a:pt x="420" y="38"/>
                    </a:lnTo>
                    <a:lnTo>
                      <a:pt x="442" y="53"/>
                    </a:lnTo>
                    <a:lnTo>
                      <a:pt x="464" y="69"/>
                    </a:lnTo>
                    <a:lnTo>
                      <a:pt x="484" y="89"/>
                    </a:lnTo>
                    <a:lnTo>
                      <a:pt x="505" y="114"/>
                    </a:lnTo>
                    <a:lnTo>
                      <a:pt x="521" y="137"/>
                    </a:lnTo>
                    <a:lnTo>
                      <a:pt x="529" y="155"/>
                    </a:lnTo>
                    <a:lnTo>
                      <a:pt x="537" y="172"/>
                    </a:lnTo>
                    <a:lnTo>
                      <a:pt x="543" y="193"/>
                    </a:lnTo>
                    <a:lnTo>
                      <a:pt x="544" y="212"/>
                    </a:lnTo>
                    <a:lnTo>
                      <a:pt x="546" y="231"/>
                    </a:lnTo>
                    <a:lnTo>
                      <a:pt x="549" y="240"/>
                    </a:lnTo>
                    <a:lnTo>
                      <a:pt x="0" y="24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5" name="Freeform 441"/>
              <p:cNvSpPr>
                <a:spLocks/>
              </p:cNvSpPr>
              <p:nvPr/>
            </p:nvSpPr>
            <p:spPr bwMode="auto">
              <a:xfrm>
                <a:off x="903" y="2444"/>
                <a:ext cx="392" cy="173"/>
              </a:xfrm>
              <a:custGeom>
                <a:avLst/>
                <a:gdLst>
                  <a:gd name="T0" fmla="*/ 0 w 392"/>
                  <a:gd name="T1" fmla="*/ 173 h 173"/>
                  <a:gd name="T2" fmla="*/ 0 w 392"/>
                  <a:gd name="T3" fmla="*/ 154 h 173"/>
                  <a:gd name="T4" fmla="*/ 4 w 392"/>
                  <a:gd name="T5" fmla="*/ 136 h 173"/>
                  <a:gd name="T6" fmla="*/ 11 w 392"/>
                  <a:gd name="T7" fmla="*/ 114 h 173"/>
                  <a:gd name="T8" fmla="*/ 21 w 392"/>
                  <a:gd name="T9" fmla="*/ 94 h 173"/>
                  <a:gd name="T10" fmla="*/ 34 w 392"/>
                  <a:gd name="T11" fmla="*/ 74 h 173"/>
                  <a:gd name="T12" fmla="*/ 47 w 392"/>
                  <a:gd name="T13" fmla="*/ 61 h 173"/>
                  <a:gd name="T14" fmla="*/ 64 w 392"/>
                  <a:gd name="T15" fmla="*/ 45 h 173"/>
                  <a:gd name="T16" fmla="*/ 87 w 392"/>
                  <a:gd name="T17" fmla="*/ 29 h 173"/>
                  <a:gd name="T18" fmla="*/ 109 w 392"/>
                  <a:gd name="T19" fmla="*/ 18 h 173"/>
                  <a:gd name="T20" fmla="*/ 129 w 392"/>
                  <a:gd name="T21" fmla="*/ 11 h 173"/>
                  <a:gd name="T22" fmla="*/ 153 w 392"/>
                  <a:gd name="T23" fmla="*/ 4 h 173"/>
                  <a:gd name="T24" fmla="*/ 180 w 392"/>
                  <a:gd name="T25" fmla="*/ 0 h 173"/>
                  <a:gd name="T26" fmla="*/ 206 w 392"/>
                  <a:gd name="T27" fmla="*/ 0 h 173"/>
                  <a:gd name="T28" fmla="*/ 231 w 392"/>
                  <a:gd name="T29" fmla="*/ 3 h 173"/>
                  <a:gd name="T30" fmla="*/ 256 w 392"/>
                  <a:gd name="T31" fmla="*/ 9 h 173"/>
                  <a:gd name="T32" fmla="*/ 280 w 392"/>
                  <a:gd name="T33" fmla="*/ 17 h 173"/>
                  <a:gd name="T34" fmla="*/ 300 w 392"/>
                  <a:gd name="T35" fmla="*/ 27 h 173"/>
                  <a:gd name="T36" fmla="*/ 316 w 392"/>
                  <a:gd name="T37" fmla="*/ 38 h 173"/>
                  <a:gd name="T38" fmla="*/ 334 w 392"/>
                  <a:gd name="T39" fmla="*/ 51 h 173"/>
                  <a:gd name="T40" fmla="*/ 347 w 392"/>
                  <a:gd name="T41" fmla="*/ 64 h 173"/>
                  <a:gd name="T42" fmla="*/ 360 w 392"/>
                  <a:gd name="T43" fmla="*/ 80 h 173"/>
                  <a:gd name="T44" fmla="*/ 372 w 392"/>
                  <a:gd name="T45" fmla="*/ 99 h 173"/>
                  <a:gd name="T46" fmla="*/ 378 w 392"/>
                  <a:gd name="T47" fmla="*/ 112 h 173"/>
                  <a:gd name="T48" fmla="*/ 383 w 392"/>
                  <a:gd name="T49" fmla="*/ 124 h 173"/>
                  <a:gd name="T50" fmla="*/ 388 w 392"/>
                  <a:gd name="T51" fmla="*/ 139 h 173"/>
                  <a:gd name="T52" fmla="*/ 390 w 392"/>
                  <a:gd name="T53" fmla="*/ 153 h 173"/>
                  <a:gd name="T54" fmla="*/ 390 w 392"/>
                  <a:gd name="T55" fmla="*/ 167 h 173"/>
                  <a:gd name="T56" fmla="*/ 392 w 392"/>
                  <a:gd name="T57" fmla="*/ 173 h 173"/>
                  <a:gd name="T58" fmla="*/ 0 w 392"/>
                  <a:gd name="T59" fmla="*/ 173 h 17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92"/>
                  <a:gd name="T91" fmla="*/ 0 h 173"/>
                  <a:gd name="T92" fmla="*/ 392 w 392"/>
                  <a:gd name="T93" fmla="*/ 173 h 17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92" h="173">
                    <a:moveTo>
                      <a:pt x="0" y="173"/>
                    </a:moveTo>
                    <a:lnTo>
                      <a:pt x="0" y="154"/>
                    </a:lnTo>
                    <a:lnTo>
                      <a:pt x="4" y="136"/>
                    </a:lnTo>
                    <a:lnTo>
                      <a:pt x="11" y="114"/>
                    </a:lnTo>
                    <a:lnTo>
                      <a:pt x="21" y="94"/>
                    </a:lnTo>
                    <a:lnTo>
                      <a:pt x="34" y="74"/>
                    </a:lnTo>
                    <a:lnTo>
                      <a:pt x="47" y="61"/>
                    </a:lnTo>
                    <a:lnTo>
                      <a:pt x="64" y="45"/>
                    </a:lnTo>
                    <a:lnTo>
                      <a:pt x="87" y="29"/>
                    </a:lnTo>
                    <a:lnTo>
                      <a:pt x="109" y="18"/>
                    </a:lnTo>
                    <a:lnTo>
                      <a:pt x="129" y="11"/>
                    </a:lnTo>
                    <a:lnTo>
                      <a:pt x="153" y="4"/>
                    </a:lnTo>
                    <a:lnTo>
                      <a:pt x="180" y="0"/>
                    </a:lnTo>
                    <a:lnTo>
                      <a:pt x="206" y="0"/>
                    </a:lnTo>
                    <a:lnTo>
                      <a:pt x="231" y="3"/>
                    </a:lnTo>
                    <a:lnTo>
                      <a:pt x="256" y="9"/>
                    </a:lnTo>
                    <a:lnTo>
                      <a:pt x="280" y="17"/>
                    </a:lnTo>
                    <a:lnTo>
                      <a:pt x="300" y="27"/>
                    </a:lnTo>
                    <a:lnTo>
                      <a:pt x="316" y="38"/>
                    </a:lnTo>
                    <a:lnTo>
                      <a:pt x="334" y="51"/>
                    </a:lnTo>
                    <a:lnTo>
                      <a:pt x="347" y="64"/>
                    </a:lnTo>
                    <a:lnTo>
                      <a:pt x="360" y="80"/>
                    </a:lnTo>
                    <a:lnTo>
                      <a:pt x="372" y="99"/>
                    </a:lnTo>
                    <a:lnTo>
                      <a:pt x="378" y="112"/>
                    </a:lnTo>
                    <a:lnTo>
                      <a:pt x="383" y="124"/>
                    </a:lnTo>
                    <a:lnTo>
                      <a:pt x="388" y="139"/>
                    </a:lnTo>
                    <a:lnTo>
                      <a:pt x="390" y="153"/>
                    </a:lnTo>
                    <a:lnTo>
                      <a:pt x="390" y="167"/>
                    </a:lnTo>
                    <a:lnTo>
                      <a:pt x="392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80808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66" name="Group 442"/>
            <p:cNvGrpSpPr>
              <a:grpSpLocks/>
            </p:cNvGrpSpPr>
            <p:nvPr/>
          </p:nvGrpSpPr>
          <p:grpSpPr bwMode="auto">
            <a:xfrm>
              <a:off x="1375" y="1983"/>
              <a:ext cx="310" cy="427"/>
              <a:chOff x="1375" y="1983"/>
              <a:chExt cx="310" cy="427"/>
            </a:xfrm>
          </p:grpSpPr>
          <p:sp>
            <p:nvSpPr>
              <p:cNvPr id="1191" name="Freeform 443"/>
              <p:cNvSpPr>
                <a:spLocks/>
              </p:cNvSpPr>
              <p:nvPr/>
            </p:nvSpPr>
            <p:spPr bwMode="auto">
              <a:xfrm>
                <a:off x="1375" y="2068"/>
                <a:ext cx="309" cy="290"/>
              </a:xfrm>
              <a:custGeom>
                <a:avLst/>
                <a:gdLst>
                  <a:gd name="T0" fmla="*/ 0 w 309"/>
                  <a:gd name="T1" fmla="*/ 154 h 290"/>
                  <a:gd name="T2" fmla="*/ 14 w 309"/>
                  <a:gd name="T3" fmla="*/ 171 h 290"/>
                  <a:gd name="T4" fmla="*/ 31 w 309"/>
                  <a:gd name="T5" fmla="*/ 192 h 290"/>
                  <a:gd name="T6" fmla="*/ 42 w 309"/>
                  <a:gd name="T7" fmla="*/ 205 h 290"/>
                  <a:gd name="T8" fmla="*/ 55 w 309"/>
                  <a:gd name="T9" fmla="*/ 220 h 290"/>
                  <a:gd name="T10" fmla="*/ 67 w 309"/>
                  <a:gd name="T11" fmla="*/ 234 h 290"/>
                  <a:gd name="T12" fmla="*/ 80 w 309"/>
                  <a:gd name="T13" fmla="*/ 247 h 290"/>
                  <a:gd name="T14" fmla="*/ 89 w 309"/>
                  <a:gd name="T15" fmla="*/ 259 h 290"/>
                  <a:gd name="T16" fmla="*/ 101 w 309"/>
                  <a:gd name="T17" fmla="*/ 269 h 290"/>
                  <a:gd name="T18" fmla="*/ 111 w 309"/>
                  <a:gd name="T19" fmla="*/ 277 h 290"/>
                  <a:gd name="T20" fmla="*/ 119 w 309"/>
                  <a:gd name="T21" fmla="*/ 284 h 290"/>
                  <a:gd name="T22" fmla="*/ 132 w 309"/>
                  <a:gd name="T23" fmla="*/ 287 h 290"/>
                  <a:gd name="T24" fmla="*/ 143 w 309"/>
                  <a:gd name="T25" fmla="*/ 290 h 290"/>
                  <a:gd name="T26" fmla="*/ 159 w 309"/>
                  <a:gd name="T27" fmla="*/ 287 h 290"/>
                  <a:gd name="T28" fmla="*/ 173 w 309"/>
                  <a:gd name="T29" fmla="*/ 284 h 290"/>
                  <a:gd name="T30" fmla="*/ 182 w 309"/>
                  <a:gd name="T31" fmla="*/ 278 h 290"/>
                  <a:gd name="T32" fmla="*/ 191 w 309"/>
                  <a:gd name="T33" fmla="*/ 274 h 290"/>
                  <a:gd name="T34" fmla="*/ 200 w 309"/>
                  <a:gd name="T35" fmla="*/ 266 h 290"/>
                  <a:gd name="T36" fmla="*/ 213 w 309"/>
                  <a:gd name="T37" fmla="*/ 251 h 290"/>
                  <a:gd name="T38" fmla="*/ 223 w 309"/>
                  <a:gd name="T39" fmla="*/ 238 h 290"/>
                  <a:gd name="T40" fmla="*/ 235 w 309"/>
                  <a:gd name="T41" fmla="*/ 223 h 290"/>
                  <a:gd name="T42" fmla="*/ 243 w 309"/>
                  <a:gd name="T43" fmla="*/ 206 h 290"/>
                  <a:gd name="T44" fmla="*/ 252 w 309"/>
                  <a:gd name="T45" fmla="*/ 190 h 290"/>
                  <a:gd name="T46" fmla="*/ 259 w 309"/>
                  <a:gd name="T47" fmla="*/ 170 h 290"/>
                  <a:gd name="T48" fmla="*/ 264 w 309"/>
                  <a:gd name="T49" fmla="*/ 149 h 290"/>
                  <a:gd name="T50" fmla="*/ 265 w 309"/>
                  <a:gd name="T51" fmla="*/ 127 h 290"/>
                  <a:gd name="T52" fmla="*/ 266 w 309"/>
                  <a:gd name="T53" fmla="*/ 107 h 290"/>
                  <a:gd name="T54" fmla="*/ 270 w 309"/>
                  <a:gd name="T55" fmla="*/ 87 h 290"/>
                  <a:gd name="T56" fmla="*/ 274 w 309"/>
                  <a:gd name="T57" fmla="*/ 71 h 290"/>
                  <a:gd name="T58" fmla="*/ 278 w 309"/>
                  <a:gd name="T59" fmla="*/ 61 h 290"/>
                  <a:gd name="T60" fmla="*/ 284 w 309"/>
                  <a:gd name="T61" fmla="*/ 50 h 290"/>
                  <a:gd name="T62" fmla="*/ 291 w 309"/>
                  <a:gd name="T63" fmla="*/ 30 h 290"/>
                  <a:gd name="T64" fmla="*/ 301 w 309"/>
                  <a:gd name="T65" fmla="*/ 12 h 290"/>
                  <a:gd name="T66" fmla="*/ 309 w 309"/>
                  <a:gd name="T67" fmla="*/ 0 h 29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09"/>
                  <a:gd name="T103" fmla="*/ 0 h 290"/>
                  <a:gd name="T104" fmla="*/ 309 w 309"/>
                  <a:gd name="T105" fmla="*/ 290 h 29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09" h="290">
                    <a:moveTo>
                      <a:pt x="0" y="154"/>
                    </a:moveTo>
                    <a:lnTo>
                      <a:pt x="14" y="171"/>
                    </a:lnTo>
                    <a:lnTo>
                      <a:pt x="31" y="192"/>
                    </a:lnTo>
                    <a:lnTo>
                      <a:pt x="42" y="205"/>
                    </a:lnTo>
                    <a:lnTo>
                      <a:pt x="55" y="220"/>
                    </a:lnTo>
                    <a:lnTo>
                      <a:pt x="67" y="234"/>
                    </a:lnTo>
                    <a:lnTo>
                      <a:pt x="80" y="247"/>
                    </a:lnTo>
                    <a:lnTo>
                      <a:pt x="89" y="259"/>
                    </a:lnTo>
                    <a:lnTo>
                      <a:pt x="101" y="269"/>
                    </a:lnTo>
                    <a:lnTo>
                      <a:pt x="111" y="277"/>
                    </a:lnTo>
                    <a:lnTo>
                      <a:pt x="119" y="284"/>
                    </a:lnTo>
                    <a:lnTo>
                      <a:pt x="132" y="287"/>
                    </a:lnTo>
                    <a:lnTo>
                      <a:pt x="143" y="290"/>
                    </a:lnTo>
                    <a:lnTo>
                      <a:pt x="159" y="287"/>
                    </a:lnTo>
                    <a:lnTo>
                      <a:pt x="173" y="284"/>
                    </a:lnTo>
                    <a:lnTo>
                      <a:pt x="182" y="278"/>
                    </a:lnTo>
                    <a:lnTo>
                      <a:pt x="191" y="274"/>
                    </a:lnTo>
                    <a:lnTo>
                      <a:pt x="200" y="266"/>
                    </a:lnTo>
                    <a:lnTo>
                      <a:pt x="213" y="251"/>
                    </a:lnTo>
                    <a:lnTo>
                      <a:pt x="223" y="238"/>
                    </a:lnTo>
                    <a:lnTo>
                      <a:pt x="235" y="223"/>
                    </a:lnTo>
                    <a:lnTo>
                      <a:pt x="243" y="206"/>
                    </a:lnTo>
                    <a:lnTo>
                      <a:pt x="252" y="190"/>
                    </a:lnTo>
                    <a:lnTo>
                      <a:pt x="259" y="170"/>
                    </a:lnTo>
                    <a:lnTo>
                      <a:pt x="264" y="149"/>
                    </a:lnTo>
                    <a:lnTo>
                      <a:pt x="265" y="127"/>
                    </a:lnTo>
                    <a:lnTo>
                      <a:pt x="266" y="107"/>
                    </a:lnTo>
                    <a:lnTo>
                      <a:pt x="270" y="87"/>
                    </a:lnTo>
                    <a:lnTo>
                      <a:pt x="274" y="71"/>
                    </a:lnTo>
                    <a:lnTo>
                      <a:pt x="278" y="61"/>
                    </a:lnTo>
                    <a:lnTo>
                      <a:pt x="284" y="50"/>
                    </a:lnTo>
                    <a:lnTo>
                      <a:pt x="291" y="30"/>
                    </a:lnTo>
                    <a:lnTo>
                      <a:pt x="301" y="12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2" name="Freeform 444"/>
              <p:cNvSpPr>
                <a:spLocks/>
              </p:cNvSpPr>
              <p:nvPr/>
            </p:nvSpPr>
            <p:spPr bwMode="auto">
              <a:xfrm>
                <a:off x="1375" y="1983"/>
                <a:ext cx="309" cy="427"/>
              </a:xfrm>
              <a:custGeom>
                <a:avLst/>
                <a:gdLst>
                  <a:gd name="T0" fmla="*/ 0 w 309"/>
                  <a:gd name="T1" fmla="*/ 290 h 427"/>
                  <a:gd name="T2" fmla="*/ 8 w 309"/>
                  <a:gd name="T3" fmla="*/ 296 h 427"/>
                  <a:gd name="T4" fmla="*/ 15 w 309"/>
                  <a:gd name="T5" fmla="*/ 303 h 427"/>
                  <a:gd name="T6" fmla="*/ 23 w 309"/>
                  <a:gd name="T7" fmla="*/ 313 h 427"/>
                  <a:gd name="T8" fmla="*/ 32 w 309"/>
                  <a:gd name="T9" fmla="*/ 323 h 427"/>
                  <a:gd name="T10" fmla="*/ 39 w 309"/>
                  <a:gd name="T11" fmla="*/ 333 h 427"/>
                  <a:gd name="T12" fmla="*/ 44 w 309"/>
                  <a:gd name="T13" fmla="*/ 344 h 427"/>
                  <a:gd name="T14" fmla="*/ 54 w 309"/>
                  <a:gd name="T15" fmla="*/ 362 h 427"/>
                  <a:gd name="T16" fmla="*/ 69 w 309"/>
                  <a:gd name="T17" fmla="*/ 383 h 427"/>
                  <a:gd name="T18" fmla="*/ 81 w 309"/>
                  <a:gd name="T19" fmla="*/ 394 h 427"/>
                  <a:gd name="T20" fmla="*/ 93 w 309"/>
                  <a:gd name="T21" fmla="*/ 403 h 427"/>
                  <a:gd name="T22" fmla="*/ 103 w 309"/>
                  <a:gd name="T23" fmla="*/ 409 h 427"/>
                  <a:gd name="T24" fmla="*/ 109 w 309"/>
                  <a:gd name="T25" fmla="*/ 413 h 427"/>
                  <a:gd name="T26" fmla="*/ 117 w 309"/>
                  <a:gd name="T27" fmla="*/ 416 h 427"/>
                  <a:gd name="T28" fmla="*/ 132 w 309"/>
                  <a:gd name="T29" fmla="*/ 421 h 427"/>
                  <a:gd name="T30" fmla="*/ 144 w 309"/>
                  <a:gd name="T31" fmla="*/ 425 h 427"/>
                  <a:gd name="T32" fmla="*/ 155 w 309"/>
                  <a:gd name="T33" fmla="*/ 427 h 427"/>
                  <a:gd name="T34" fmla="*/ 167 w 309"/>
                  <a:gd name="T35" fmla="*/ 425 h 427"/>
                  <a:gd name="T36" fmla="*/ 180 w 309"/>
                  <a:gd name="T37" fmla="*/ 422 h 427"/>
                  <a:gd name="T38" fmla="*/ 191 w 309"/>
                  <a:gd name="T39" fmla="*/ 418 h 427"/>
                  <a:gd name="T40" fmla="*/ 204 w 309"/>
                  <a:gd name="T41" fmla="*/ 413 h 427"/>
                  <a:gd name="T42" fmla="*/ 216 w 309"/>
                  <a:gd name="T43" fmla="*/ 407 h 427"/>
                  <a:gd name="T44" fmla="*/ 224 w 309"/>
                  <a:gd name="T45" fmla="*/ 400 h 427"/>
                  <a:gd name="T46" fmla="*/ 229 w 309"/>
                  <a:gd name="T47" fmla="*/ 395 h 427"/>
                  <a:gd name="T48" fmla="*/ 235 w 309"/>
                  <a:gd name="T49" fmla="*/ 389 h 427"/>
                  <a:gd name="T50" fmla="*/ 242 w 309"/>
                  <a:gd name="T51" fmla="*/ 381 h 427"/>
                  <a:gd name="T52" fmla="*/ 248 w 309"/>
                  <a:gd name="T53" fmla="*/ 372 h 427"/>
                  <a:gd name="T54" fmla="*/ 254 w 309"/>
                  <a:gd name="T55" fmla="*/ 360 h 427"/>
                  <a:gd name="T56" fmla="*/ 261 w 309"/>
                  <a:gd name="T57" fmla="*/ 346 h 427"/>
                  <a:gd name="T58" fmla="*/ 265 w 309"/>
                  <a:gd name="T59" fmla="*/ 332 h 427"/>
                  <a:gd name="T60" fmla="*/ 270 w 309"/>
                  <a:gd name="T61" fmla="*/ 316 h 427"/>
                  <a:gd name="T62" fmla="*/ 273 w 309"/>
                  <a:gd name="T63" fmla="*/ 302 h 427"/>
                  <a:gd name="T64" fmla="*/ 276 w 309"/>
                  <a:gd name="T65" fmla="*/ 285 h 427"/>
                  <a:gd name="T66" fmla="*/ 280 w 309"/>
                  <a:gd name="T67" fmla="*/ 268 h 427"/>
                  <a:gd name="T68" fmla="*/ 285 w 309"/>
                  <a:gd name="T69" fmla="*/ 253 h 427"/>
                  <a:gd name="T70" fmla="*/ 289 w 309"/>
                  <a:gd name="T71" fmla="*/ 239 h 427"/>
                  <a:gd name="T72" fmla="*/ 292 w 309"/>
                  <a:gd name="T73" fmla="*/ 224 h 427"/>
                  <a:gd name="T74" fmla="*/ 293 w 309"/>
                  <a:gd name="T75" fmla="*/ 210 h 427"/>
                  <a:gd name="T76" fmla="*/ 293 w 309"/>
                  <a:gd name="T77" fmla="*/ 194 h 427"/>
                  <a:gd name="T78" fmla="*/ 292 w 309"/>
                  <a:gd name="T79" fmla="*/ 171 h 427"/>
                  <a:gd name="T80" fmla="*/ 292 w 309"/>
                  <a:gd name="T81" fmla="*/ 85 h 427"/>
                  <a:gd name="T82" fmla="*/ 291 w 309"/>
                  <a:gd name="T83" fmla="*/ 45 h 427"/>
                  <a:gd name="T84" fmla="*/ 291 w 309"/>
                  <a:gd name="T85" fmla="*/ 34 h 427"/>
                  <a:gd name="T86" fmla="*/ 291 w 309"/>
                  <a:gd name="T87" fmla="*/ 25 h 427"/>
                  <a:gd name="T88" fmla="*/ 293 w 309"/>
                  <a:gd name="T89" fmla="*/ 14 h 427"/>
                  <a:gd name="T90" fmla="*/ 299 w 309"/>
                  <a:gd name="T91" fmla="*/ 6 h 427"/>
                  <a:gd name="T92" fmla="*/ 309 w 309"/>
                  <a:gd name="T93" fmla="*/ 0 h 4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9"/>
                  <a:gd name="T142" fmla="*/ 0 h 427"/>
                  <a:gd name="T143" fmla="*/ 309 w 309"/>
                  <a:gd name="T144" fmla="*/ 427 h 42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9" h="427">
                    <a:moveTo>
                      <a:pt x="0" y="290"/>
                    </a:moveTo>
                    <a:lnTo>
                      <a:pt x="8" y="296"/>
                    </a:lnTo>
                    <a:lnTo>
                      <a:pt x="15" y="303"/>
                    </a:lnTo>
                    <a:lnTo>
                      <a:pt x="23" y="313"/>
                    </a:lnTo>
                    <a:lnTo>
                      <a:pt x="32" y="323"/>
                    </a:lnTo>
                    <a:lnTo>
                      <a:pt x="39" y="333"/>
                    </a:lnTo>
                    <a:lnTo>
                      <a:pt x="44" y="344"/>
                    </a:lnTo>
                    <a:lnTo>
                      <a:pt x="54" y="362"/>
                    </a:lnTo>
                    <a:lnTo>
                      <a:pt x="69" y="383"/>
                    </a:lnTo>
                    <a:lnTo>
                      <a:pt x="81" y="394"/>
                    </a:lnTo>
                    <a:lnTo>
                      <a:pt x="93" y="403"/>
                    </a:lnTo>
                    <a:lnTo>
                      <a:pt x="103" y="409"/>
                    </a:lnTo>
                    <a:lnTo>
                      <a:pt x="109" y="413"/>
                    </a:lnTo>
                    <a:lnTo>
                      <a:pt x="117" y="416"/>
                    </a:lnTo>
                    <a:lnTo>
                      <a:pt x="132" y="421"/>
                    </a:lnTo>
                    <a:lnTo>
                      <a:pt x="144" y="425"/>
                    </a:lnTo>
                    <a:lnTo>
                      <a:pt x="155" y="427"/>
                    </a:lnTo>
                    <a:lnTo>
                      <a:pt x="167" y="425"/>
                    </a:lnTo>
                    <a:lnTo>
                      <a:pt x="180" y="422"/>
                    </a:lnTo>
                    <a:lnTo>
                      <a:pt x="191" y="418"/>
                    </a:lnTo>
                    <a:lnTo>
                      <a:pt x="204" y="413"/>
                    </a:lnTo>
                    <a:lnTo>
                      <a:pt x="216" y="407"/>
                    </a:lnTo>
                    <a:lnTo>
                      <a:pt x="224" y="400"/>
                    </a:lnTo>
                    <a:lnTo>
                      <a:pt x="229" y="395"/>
                    </a:lnTo>
                    <a:lnTo>
                      <a:pt x="235" y="389"/>
                    </a:lnTo>
                    <a:lnTo>
                      <a:pt x="242" y="381"/>
                    </a:lnTo>
                    <a:lnTo>
                      <a:pt x="248" y="372"/>
                    </a:lnTo>
                    <a:lnTo>
                      <a:pt x="254" y="360"/>
                    </a:lnTo>
                    <a:lnTo>
                      <a:pt x="261" y="346"/>
                    </a:lnTo>
                    <a:lnTo>
                      <a:pt x="265" y="332"/>
                    </a:lnTo>
                    <a:lnTo>
                      <a:pt x="270" y="316"/>
                    </a:lnTo>
                    <a:lnTo>
                      <a:pt x="273" y="302"/>
                    </a:lnTo>
                    <a:lnTo>
                      <a:pt x="276" y="285"/>
                    </a:lnTo>
                    <a:lnTo>
                      <a:pt x="280" y="268"/>
                    </a:lnTo>
                    <a:lnTo>
                      <a:pt x="285" y="253"/>
                    </a:lnTo>
                    <a:lnTo>
                      <a:pt x="289" y="239"/>
                    </a:lnTo>
                    <a:lnTo>
                      <a:pt x="292" y="224"/>
                    </a:lnTo>
                    <a:lnTo>
                      <a:pt x="293" y="210"/>
                    </a:lnTo>
                    <a:lnTo>
                      <a:pt x="293" y="194"/>
                    </a:lnTo>
                    <a:lnTo>
                      <a:pt x="292" y="171"/>
                    </a:lnTo>
                    <a:lnTo>
                      <a:pt x="292" y="85"/>
                    </a:lnTo>
                    <a:lnTo>
                      <a:pt x="291" y="45"/>
                    </a:lnTo>
                    <a:lnTo>
                      <a:pt x="291" y="34"/>
                    </a:lnTo>
                    <a:lnTo>
                      <a:pt x="291" y="25"/>
                    </a:lnTo>
                    <a:lnTo>
                      <a:pt x="293" y="14"/>
                    </a:lnTo>
                    <a:lnTo>
                      <a:pt x="299" y="6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3" name="Arc 445"/>
              <p:cNvSpPr>
                <a:spLocks/>
              </p:cNvSpPr>
              <p:nvPr/>
            </p:nvSpPr>
            <p:spPr bwMode="auto">
              <a:xfrm>
                <a:off x="1633" y="2035"/>
                <a:ext cx="52" cy="345"/>
              </a:xfrm>
              <a:custGeom>
                <a:avLst/>
                <a:gdLst>
                  <a:gd name="T0" fmla="*/ 0 w 21600"/>
                  <a:gd name="T1" fmla="*/ 0 h 43192"/>
                  <a:gd name="T2" fmla="*/ 0 w 21600"/>
                  <a:gd name="T3" fmla="*/ 0 h 43192"/>
                  <a:gd name="T4" fmla="*/ 0 w 21600"/>
                  <a:gd name="T5" fmla="*/ 0 h 43192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92"/>
                  <a:gd name="T11" fmla="*/ 21600 w 21600"/>
                  <a:gd name="T12" fmla="*/ 43192 h 43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92" fill="none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</a:path>
                  <a:path w="21600" h="43192" stroke="0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  <a:lnTo>
                      <a:pt x="21600" y="2159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67" name="Group 446"/>
            <p:cNvGrpSpPr>
              <a:grpSpLocks/>
            </p:cNvGrpSpPr>
            <p:nvPr/>
          </p:nvGrpSpPr>
          <p:grpSpPr bwMode="auto">
            <a:xfrm>
              <a:off x="1348" y="2443"/>
              <a:ext cx="1022" cy="311"/>
              <a:chOff x="1348" y="2443"/>
              <a:chExt cx="1022" cy="311"/>
            </a:xfrm>
          </p:grpSpPr>
          <p:sp>
            <p:nvSpPr>
              <p:cNvPr id="1181" name="Line 447"/>
              <p:cNvSpPr>
                <a:spLocks noChangeShapeType="1"/>
              </p:cNvSpPr>
              <p:nvPr/>
            </p:nvSpPr>
            <p:spPr bwMode="auto">
              <a:xfrm>
                <a:off x="2369" y="2558"/>
                <a:ext cx="1" cy="196"/>
              </a:xfrm>
              <a:prstGeom prst="line">
                <a:avLst/>
              </a:prstGeom>
              <a:noFill/>
              <a:ln w="12700">
                <a:solidFill>
                  <a:srgbClr val="20202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2" name="Rectangle 448"/>
              <p:cNvSpPr>
                <a:spLocks noChangeArrowheads="1"/>
              </p:cNvSpPr>
              <p:nvPr/>
            </p:nvSpPr>
            <p:spPr bwMode="auto">
              <a:xfrm>
                <a:off x="1348" y="2486"/>
                <a:ext cx="1013" cy="120"/>
              </a:xfrm>
              <a:prstGeom prst="rect">
                <a:avLst/>
              </a:prstGeom>
              <a:solidFill>
                <a:srgbClr val="A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grpSp>
            <p:nvGrpSpPr>
              <p:cNvPr id="1183" name="Group 449"/>
              <p:cNvGrpSpPr>
                <a:grpSpLocks/>
              </p:cNvGrpSpPr>
              <p:nvPr/>
            </p:nvGrpSpPr>
            <p:grpSpPr bwMode="auto">
              <a:xfrm>
                <a:off x="1385" y="2478"/>
                <a:ext cx="215" cy="179"/>
                <a:chOff x="1385" y="2478"/>
                <a:chExt cx="215" cy="179"/>
              </a:xfrm>
            </p:grpSpPr>
            <p:sp>
              <p:nvSpPr>
                <p:cNvPr id="1185" name="Rectangle 450"/>
                <p:cNvSpPr>
                  <a:spLocks noChangeArrowheads="1"/>
                </p:cNvSpPr>
                <p:nvPr/>
              </p:nvSpPr>
              <p:spPr bwMode="auto">
                <a:xfrm>
                  <a:off x="1385" y="2482"/>
                  <a:ext cx="215" cy="163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186" name="Group 451"/>
                <p:cNvGrpSpPr>
                  <a:grpSpLocks/>
                </p:cNvGrpSpPr>
                <p:nvPr/>
              </p:nvGrpSpPr>
              <p:grpSpPr bwMode="auto">
                <a:xfrm>
                  <a:off x="1416" y="2478"/>
                  <a:ext cx="154" cy="179"/>
                  <a:chOff x="1416" y="2478"/>
                  <a:chExt cx="154" cy="179"/>
                </a:xfrm>
              </p:grpSpPr>
              <p:sp>
                <p:nvSpPr>
                  <p:cNvPr id="1187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1416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88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1432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89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1553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90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1569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184" name="Freeform 456"/>
              <p:cNvSpPr>
                <a:spLocks/>
              </p:cNvSpPr>
              <p:nvPr/>
            </p:nvSpPr>
            <p:spPr bwMode="auto">
              <a:xfrm>
                <a:off x="1820" y="2443"/>
                <a:ext cx="274" cy="35"/>
              </a:xfrm>
              <a:custGeom>
                <a:avLst/>
                <a:gdLst>
                  <a:gd name="T0" fmla="*/ 0 w 274"/>
                  <a:gd name="T1" fmla="*/ 0 h 35"/>
                  <a:gd name="T2" fmla="*/ 274 w 274"/>
                  <a:gd name="T3" fmla="*/ 0 h 35"/>
                  <a:gd name="T4" fmla="*/ 274 w 274"/>
                  <a:gd name="T5" fmla="*/ 18 h 35"/>
                  <a:gd name="T6" fmla="*/ 206 w 274"/>
                  <a:gd name="T7" fmla="*/ 18 h 35"/>
                  <a:gd name="T8" fmla="*/ 206 w 274"/>
                  <a:gd name="T9" fmla="*/ 35 h 35"/>
                  <a:gd name="T10" fmla="*/ 69 w 274"/>
                  <a:gd name="T11" fmla="*/ 35 h 35"/>
                  <a:gd name="T12" fmla="*/ 69 w 274"/>
                  <a:gd name="T13" fmla="*/ 18 h 35"/>
                  <a:gd name="T14" fmla="*/ 0 w 274"/>
                  <a:gd name="T15" fmla="*/ 21 h 35"/>
                  <a:gd name="T16" fmla="*/ 0 w 274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4"/>
                  <a:gd name="T28" fmla="*/ 0 h 35"/>
                  <a:gd name="T29" fmla="*/ 274 w 274"/>
                  <a:gd name="T30" fmla="*/ 35 h 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4" h="35">
                    <a:moveTo>
                      <a:pt x="0" y="0"/>
                    </a:moveTo>
                    <a:lnTo>
                      <a:pt x="274" y="0"/>
                    </a:lnTo>
                    <a:lnTo>
                      <a:pt x="274" y="18"/>
                    </a:lnTo>
                    <a:lnTo>
                      <a:pt x="206" y="18"/>
                    </a:lnTo>
                    <a:lnTo>
                      <a:pt x="206" y="35"/>
                    </a:lnTo>
                    <a:lnTo>
                      <a:pt x="69" y="35"/>
                    </a:lnTo>
                    <a:lnTo>
                      <a:pt x="69" y="18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68" name="Group 457"/>
            <p:cNvGrpSpPr>
              <a:grpSpLocks/>
            </p:cNvGrpSpPr>
            <p:nvPr/>
          </p:nvGrpSpPr>
          <p:grpSpPr bwMode="auto">
            <a:xfrm>
              <a:off x="930" y="2478"/>
              <a:ext cx="1372" cy="343"/>
              <a:chOff x="930" y="2478"/>
              <a:chExt cx="1372" cy="343"/>
            </a:xfrm>
          </p:grpSpPr>
          <p:grpSp>
            <p:nvGrpSpPr>
              <p:cNvPr id="1169" name="Group 458"/>
              <p:cNvGrpSpPr>
                <a:grpSpLocks/>
              </p:cNvGrpSpPr>
              <p:nvPr/>
            </p:nvGrpSpPr>
            <p:grpSpPr bwMode="auto">
              <a:xfrm>
                <a:off x="1615" y="2478"/>
                <a:ext cx="344" cy="342"/>
                <a:chOff x="1615" y="2478"/>
                <a:chExt cx="344" cy="342"/>
              </a:xfrm>
            </p:grpSpPr>
            <p:sp>
              <p:nvSpPr>
                <p:cNvPr id="1178" name="Oval 459"/>
                <p:cNvSpPr>
                  <a:spLocks noChangeArrowheads="1"/>
                </p:cNvSpPr>
                <p:nvPr/>
              </p:nvSpPr>
              <p:spPr bwMode="auto">
                <a:xfrm>
                  <a:off x="1615" y="2478"/>
                  <a:ext cx="344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79" name="Oval 460"/>
                <p:cNvSpPr>
                  <a:spLocks noChangeArrowheads="1"/>
                </p:cNvSpPr>
                <p:nvPr/>
              </p:nvSpPr>
              <p:spPr bwMode="auto">
                <a:xfrm>
                  <a:off x="1666" y="2528"/>
                  <a:ext cx="242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80" name="Oval 461"/>
                <p:cNvSpPr>
                  <a:spLocks noChangeArrowheads="1"/>
                </p:cNvSpPr>
                <p:nvPr/>
              </p:nvSpPr>
              <p:spPr bwMode="auto">
                <a:xfrm>
                  <a:off x="1735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170" name="Group 462"/>
              <p:cNvGrpSpPr>
                <a:grpSpLocks/>
              </p:cNvGrpSpPr>
              <p:nvPr/>
            </p:nvGrpSpPr>
            <p:grpSpPr bwMode="auto">
              <a:xfrm>
                <a:off x="1957" y="2478"/>
                <a:ext cx="345" cy="342"/>
                <a:chOff x="1957" y="2478"/>
                <a:chExt cx="345" cy="342"/>
              </a:xfrm>
            </p:grpSpPr>
            <p:sp>
              <p:nvSpPr>
                <p:cNvPr id="1175" name="Oval 463"/>
                <p:cNvSpPr>
                  <a:spLocks noChangeArrowheads="1"/>
                </p:cNvSpPr>
                <p:nvPr/>
              </p:nvSpPr>
              <p:spPr bwMode="auto">
                <a:xfrm>
                  <a:off x="1957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76" name="Oval 464"/>
                <p:cNvSpPr>
                  <a:spLocks noChangeArrowheads="1"/>
                </p:cNvSpPr>
                <p:nvPr/>
              </p:nvSpPr>
              <p:spPr bwMode="auto">
                <a:xfrm>
                  <a:off x="2009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77" name="Oval 465"/>
                <p:cNvSpPr>
                  <a:spLocks noChangeArrowheads="1"/>
                </p:cNvSpPr>
                <p:nvPr/>
              </p:nvSpPr>
              <p:spPr bwMode="auto">
                <a:xfrm>
                  <a:off x="2076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171" name="Group 466"/>
              <p:cNvGrpSpPr>
                <a:grpSpLocks/>
              </p:cNvGrpSpPr>
              <p:nvPr/>
            </p:nvGrpSpPr>
            <p:grpSpPr bwMode="auto">
              <a:xfrm>
                <a:off x="930" y="2478"/>
                <a:ext cx="344" cy="343"/>
                <a:chOff x="930" y="2478"/>
                <a:chExt cx="344" cy="343"/>
              </a:xfrm>
            </p:grpSpPr>
            <p:sp>
              <p:nvSpPr>
                <p:cNvPr id="1172" name="Oval 467"/>
                <p:cNvSpPr>
                  <a:spLocks noChangeArrowheads="1"/>
                </p:cNvSpPr>
                <p:nvPr/>
              </p:nvSpPr>
              <p:spPr bwMode="auto">
                <a:xfrm>
                  <a:off x="930" y="2478"/>
                  <a:ext cx="344" cy="343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73" name="Oval 468"/>
                <p:cNvSpPr>
                  <a:spLocks noChangeArrowheads="1"/>
                </p:cNvSpPr>
                <p:nvPr/>
              </p:nvSpPr>
              <p:spPr bwMode="auto">
                <a:xfrm>
                  <a:off x="981" y="2528"/>
                  <a:ext cx="242" cy="242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74" name="Oval 469"/>
                <p:cNvSpPr>
                  <a:spLocks noChangeArrowheads="1"/>
                </p:cNvSpPr>
                <p:nvPr/>
              </p:nvSpPr>
              <p:spPr bwMode="auto">
                <a:xfrm>
                  <a:off x="1048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</p:grpSp>
      <p:sp>
        <p:nvSpPr>
          <p:cNvPr id="1052" name="Rectangle 470"/>
          <p:cNvSpPr>
            <a:spLocks noChangeArrowheads="1"/>
          </p:cNvSpPr>
          <p:nvPr/>
        </p:nvSpPr>
        <p:spPr bwMode="auto">
          <a:xfrm rot="593">
            <a:off x="7099300" y="1841500"/>
            <a:ext cx="922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aseline="0">
                <a:latin typeface="Arial" charset="0"/>
              </a:rPr>
              <a:t>Importer</a:t>
            </a:r>
            <a:endParaRPr lang="en-US" sz="1400" b="0" baseline="0">
              <a:latin typeface="Arial" charset="0"/>
            </a:endParaRPr>
          </a:p>
        </p:txBody>
      </p:sp>
      <p:sp>
        <p:nvSpPr>
          <p:cNvPr id="1053" name="Oval 471"/>
          <p:cNvSpPr>
            <a:spLocks noChangeArrowheads="1"/>
          </p:cNvSpPr>
          <p:nvPr/>
        </p:nvSpPr>
        <p:spPr bwMode="auto">
          <a:xfrm>
            <a:off x="7275513" y="2197100"/>
            <a:ext cx="304800" cy="304800"/>
          </a:xfrm>
          <a:prstGeom prst="ellipse">
            <a:avLst/>
          </a:prstGeom>
          <a:solidFill>
            <a:srgbClr val="00FF00"/>
          </a:solidFill>
          <a:ln w="317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NZ"/>
          </a:p>
        </p:txBody>
      </p:sp>
      <p:grpSp>
        <p:nvGrpSpPr>
          <p:cNvPr id="38104" name="Group 472"/>
          <p:cNvGrpSpPr>
            <a:grpSpLocks/>
          </p:cNvGrpSpPr>
          <p:nvPr/>
        </p:nvGrpSpPr>
        <p:grpSpPr bwMode="auto">
          <a:xfrm>
            <a:off x="3422650" y="3690938"/>
            <a:ext cx="2578100" cy="2792412"/>
            <a:chOff x="2214" y="2325"/>
            <a:chExt cx="1624" cy="1759"/>
          </a:xfrm>
        </p:grpSpPr>
        <p:sp>
          <p:nvSpPr>
            <p:cNvPr id="1153" name="Oval 473"/>
            <p:cNvSpPr>
              <a:spLocks noChangeArrowheads="1"/>
            </p:cNvSpPr>
            <p:nvPr/>
          </p:nvSpPr>
          <p:spPr bwMode="auto">
            <a:xfrm>
              <a:off x="2214" y="2325"/>
              <a:ext cx="1624" cy="1759"/>
            </a:xfrm>
            <a:prstGeom prst="ellipse">
              <a:avLst/>
            </a:prstGeom>
            <a:noFill/>
            <a:ln w="63500" cap="rnd">
              <a:solidFill>
                <a:srgbClr val="FF9900"/>
              </a:solidFill>
              <a:prstDash val="sysDot"/>
              <a:round/>
              <a:headEnd/>
              <a:tailEnd type="none" w="sm" len="sm"/>
            </a:ln>
          </p:spPr>
          <p:txBody>
            <a:bodyPr wrap="none" anchor="ctr"/>
            <a:lstStyle/>
            <a:p>
              <a:pPr eaLnBrk="0" hangingPunct="0"/>
              <a:endParaRPr lang="en-NZ"/>
            </a:p>
          </p:txBody>
        </p:sp>
        <p:grpSp>
          <p:nvGrpSpPr>
            <p:cNvPr id="1154" name="Group 474"/>
            <p:cNvGrpSpPr>
              <a:grpSpLocks/>
            </p:cNvGrpSpPr>
            <p:nvPr/>
          </p:nvGrpSpPr>
          <p:grpSpPr bwMode="auto">
            <a:xfrm>
              <a:off x="2450" y="2746"/>
              <a:ext cx="542" cy="950"/>
              <a:chOff x="2161" y="2819"/>
              <a:chExt cx="806" cy="1304"/>
            </a:xfrm>
          </p:grpSpPr>
          <p:sp>
            <p:nvSpPr>
              <p:cNvPr id="1161" name="Freeform 475"/>
              <p:cNvSpPr>
                <a:spLocks/>
              </p:cNvSpPr>
              <p:nvPr/>
            </p:nvSpPr>
            <p:spPr bwMode="auto">
              <a:xfrm>
                <a:off x="2243" y="2819"/>
                <a:ext cx="724" cy="1273"/>
              </a:xfrm>
              <a:custGeom>
                <a:avLst/>
                <a:gdLst>
                  <a:gd name="T0" fmla="*/ 66 w 724"/>
                  <a:gd name="T1" fmla="*/ 57 h 1273"/>
                  <a:gd name="T2" fmla="*/ 379 w 724"/>
                  <a:gd name="T3" fmla="*/ 0 h 1273"/>
                  <a:gd name="T4" fmla="*/ 609 w 724"/>
                  <a:gd name="T5" fmla="*/ 32 h 1273"/>
                  <a:gd name="T6" fmla="*/ 633 w 724"/>
                  <a:gd name="T7" fmla="*/ 978 h 1273"/>
                  <a:gd name="T8" fmla="*/ 724 w 724"/>
                  <a:gd name="T9" fmla="*/ 1027 h 1273"/>
                  <a:gd name="T10" fmla="*/ 477 w 724"/>
                  <a:gd name="T11" fmla="*/ 1273 h 1273"/>
                  <a:gd name="T12" fmla="*/ 0 w 724"/>
                  <a:gd name="T13" fmla="*/ 1208 h 1273"/>
                  <a:gd name="T14" fmla="*/ 66 w 724"/>
                  <a:gd name="T15" fmla="*/ 1125 h 1273"/>
                  <a:gd name="T16" fmla="*/ 66 w 724"/>
                  <a:gd name="T17" fmla="*/ 57 h 12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4"/>
                  <a:gd name="T28" fmla="*/ 0 h 1273"/>
                  <a:gd name="T29" fmla="*/ 724 w 724"/>
                  <a:gd name="T30" fmla="*/ 1273 h 12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4" h="1273">
                    <a:moveTo>
                      <a:pt x="66" y="57"/>
                    </a:moveTo>
                    <a:lnTo>
                      <a:pt x="379" y="0"/>
                    </a:lnTo>
                    <a:lnTo>
                      <a:pt x="609" y="32"/>
                    </a:lnTo>
                    <a:lnTo>
                      <a:pt x="633" y="978"/>
                    </a:lnTo>
                    <a:lnTo>
                      <a:pt x="724" y="1027"/>
                    </a:lnTo>
                    <a:lnTo>
                      <a:pt x="477" y="1273"/>
                    </a:lnTo>
                    <a:lnTo>
                      <a:pt x="0" y="1208"/>
                    </a:lnTo>
                    <a:lnTo>
                      <a:pt x="66" y="1125"/>
                    </a:lnTo>
                    <a:lnTo>
                      <a:pt x="66" y="5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666666"/>
                  </a:gs>
                  <a:gs pos="100000">
                    <a:srgbClr val="DDDDDD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noFill/>
                <a:prstDash val="solid"/>
                <a:round/>
                <a:headEnd type="none" w="med" len="med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1027" name="Object 476"/>
              <p:cNvGraphicFramePr>
                <a:graphicFrameLocks noChangeAspect="1"/>
              </p:cNvGraphicFramePr>
              <p:nvPr/>
            </p:nvGraphicFramePr>
            <p:xfrm>
              <a:off x="2161" y="2859"/>
              <a:ext cx="720" cy="1264"/>
            </p:xfrm>
            <a:graphic>
              <a:graphicData uri="http://schemas.openxmlformats.org/presentationml/2006/ole">
                <p:oleObj spid="_x0000_s1027" name="Clip" r:id="rId3" imgW="1927080" imgH="3382560" progId="">
                  <p:embed/>
                </p:oleObj>
              </a:graphicData>
            </a:graphic>
          </p:graphicFrame>
        </p:grpSp>
        <p:grpSp>
          <p:nvGrpSpPr>
            <p:cNvPr id="1155" name="Group 477"/>
            <p:cNvGrpSpPr>
              <a:grpSpLocks/>
            </p:cNvGrpSpPr>
            <p:nvPr/>
          </p:nvGrpSpPr>
          <p:grpSpPr bwMode="auto">
            <a:xfrm>
              <a:off x="3191" y="2728"/>
              <a:ext cx="542" cy="950"/>
              <a:chOff x="2161" y="2819"/>
              <a:chExt cx="806" cy="1304"/>
            </a:xfrm>
          </p:grpSpPr>
          <p:sp>
            <p:nvSpPr>
              <p:cNvPr id="1160" name="Freeform 478"/>
              <p:cNvSpPr>
                <a:spLocks/>
              </p:cNvSpPr>
              <p:nvPr/>
            </p:nvSpPr>
            <p:spPr bwMode="auto">
              <a:xfrm>
                <a:off x="2243" y="2819"/>
                <a:ext cx="724" cy="1273"/>
              </a:xfrm>
              <a:custGeom>
                <a:avLst/>
                <a:gdLst>
                  <a:gd name="T0" fmla="*/ 66 w 724"/>
                  <a:gd name="T1" fmla="*/ 57 h 1273"/>
                  <a:gd name="T2" fmla="*/ 379 w 724"/>
                  <a:gd name="T3" fmla="*/ 0 h 1273"/>
                  <a:gd name="T4" fmla="*/ 609 w 724"/>
                  <a:gd name="T5" fmla="*/ 32 h 1273"/>
                  <a:gd name="T6" fmla="*/ 633 w 724"/>
                  <a:gd name="T7" fmla="*/ 978 h 1273"/>
                  <a:gd name="T8" fmla="*/ 724 w 724"/>
                  <a:gd name="T9" fmla="*/ 1027 h 1273"/>
                  <a:gd name="T10" fmla="*/ 477 w 724"/>
                  <a:gd name="T11" fmla="*/ 1273 h 1273"/>
                  <a:gd name="T12" fmla="*/ 0 w 724"/>
                  <a:gd name="T13" fmla="*/ 1208 h 1273"/>
                  <a:gd name="T14" fmla="*/ 66 w 724"/>
                  <a:gd name="T15" fmla="*/ 1125 h 1273"/>
                  <a:gd name="T16" fmla="*/ 66 w 724"/>
                  <a:gd name="T17" fmla="*/ 57 h 12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4"/>
                  <a:gd name="T28" fmla="*/ 0 h 1273"/>
                  <a:gd name="T29" fmla="*/ 724 w 724"/>
                  <a:gd name="T30" fmla="*/ 1273 h 127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4" h="1273">
                    <a:moveTo>
                      <a:pt x="66" y="57"/>
                    </a:moveTo>
                    <a:lnTo>
                      <a:pt x="379" y="0"/>
                    </a:lnTo>
                    <a:lnTo>
                      <a:pt x="609" y="32"/>
                    </a:lnTo>
                    <a:lnTo>
                      <a:pt x="633" y="978"/>
                    </a:lnTo>
                    <a:lnTo>
                      <a:pt x="724" y="1027"/>
                    </a:lnTo>
                    <a:lnTo>
                      <a:pt x="477" y="1273"/>
                    </a:lnTo>
                    <a:lnTo>
                      <a:pt x="0" y="1208"/>
                    </a:lnTo>
                    <a:lnTo>
                      <a:pt x="66" y="1125"/>
                    </a:lnTo>
                    <a:lnTo>
                      <a:pt x="66" y="5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666666"/>
                  </a:gs>
                  <a:gs pos="100000">
                    <a:srgbClr val="DDDDDD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noFill/>
                <a:prstDash val="solid"/>
                <a:round/>
                <a:headEnd type="none" w="med" len="med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aphicFrame>
            <p:nvGraphicFramePr>
              <p:cNvPr id="1026" name="Object 479"/>
              <p:cNvGraphicFramePr>
                <a:graphicFrameLocks noChangeAspect="1"/>
              </p:cNvGraphicFramePr>
              <p:nvPr/>
            </p:nvGraphicFramePr>
            <p:xfrm>
              <a:off x="2161" y="2859"/>
              <a:ext cx="720" cy="1264"/>
            </p:xfrm>
            <a:graphic>
              <a:graphicData uri="http://schemas.openxmlformats.org/presentationml/2006/ole">
                <p:oleObj spid="_x0000_s1026" name="Clip" r:id="rId4" imgW="1927080" imgH="3382560" progId="">
                  <p:embed/>
                </p:oleObj>
              </a:graphicData>
            </a:graphic>
          </p:graphicFrame>
        </p:grpSp>
        <p:sp>
          <p:nvSpPr>
            <p:cNvPr id="1156" name="Line 480"/>
            <p:cNvSpPr>
              <a:spLocks noChangeShapeType="1"/>
            </p:cNvSpPr>
            <p:nvPr/>
          </p:nvSpPr>
          <p:spPr bwMode="auto">
            <a:xfrm>
              <a:off x="2814" y="3148"/>
              <a:ext cx="403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prstDash val="sysDot"/>
              <a:round/>
              <a:headEnd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7" name="Rectangle 481"/>
            <p:cNvSpPr>
              <a:spLocks noChangeArrowheads="1"/>
            </p:cNvSpPr>
            <p:nvPr/>
          </p:nvSpPr>
          <p:spPr bwMode="auto">
            <a:xfrm>
              <a:off x="2670" y="3713"/>
              <a:ext cx="752" cy="32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 type="none" w="sm" len="sm"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800" baseline="0">
                  <a:solidFill>
                    <a:srgbClr val="663300"/>
                  </a:solidFill>
                  <a:latin typeface="Arial" charset="0"/>
                </a:rPr>
                <a:t>E-cert</a:t>
              </a:r>
              <a:endParaRPr lang="en-GB" sz="2800" baseline="0">
                <a:solidFill>
                  <a:srgbClr val="663300"/>
                </a:solidFill>
                <a:latin typeface="Arial" charset="0"/>
              </a:endParaRPr>
            </a:p>
          </p:txBody>
        </p:sp>
        <p:sp>
          <p:nvSpPr>
            <p:cNvPr id="1158" name="Text Box 482"/>
            <p:cNvSpPr txBox="1">
              <a:spLocks noChangeArrowheads="1"/>
            </p:cNvSpPr>
            <p:nvPr/>
          </p:nvSpPr>
          <p:spPr bwMode="auto">
            <a:xfrm>
              <a:off x="2716" y="2794"/>
              <a:ext cx="197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 type="none" w="sm" len="sm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GB" sz="1400" baseline="0">
                  <a:latin typeface="Times New Roman" pitchFamily="18" charset="0"/>
                </a:rPr>
                <a:t>1</a:t>
              </a:r>
              <a:endParaRPr lang="en-GB" sz="1600" b="0" baseline="0">
                <a:latin typeface="Times New Roman" pitchFamily="18" charset="0"/>
              </a:endParaRPr>
            </a:p>
          </p:txBody>
        </p:sp>
        <p:sp>
          <p:nvSpPr>
            <p:cNvPr id="1159" name="Text Box 483"/>
            <p:cNvSpPr txBox="1">
              <a:spLocks noChangeArrowheads="1"/>
            </p:cNvSpPr>
            <p:nvPr/>
          </p:nvSpPr>
          <p:spPr bwMode="auto">
            <a:xfrm>
              <a:off x="3450" y="2808"/>
              <a:ext cx="197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 type="none" w="sm" len="sm"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GB" sz="1400" baseline="0">
                  <a:latin typeface="Times New Roman" pitchFamily="18" charset="0"/>
                </a:rPr>
                <a:t>2</a:t>
              </a:r>
              <a:endParaRPr lang="en-GB" sz="1600" b="0" baseline="0">
                <a:latin typeface="Times New Roman" pitchFamily="18" charset="0"/>
              </a:endParaRPr>
            </a:p>
          </p:txBody>
        </p:sp>
      </p:grpSp>
      <p:sp>
        <p:nvSpPr>
          <p:cNvPr id="1055" name="Text Box 486"/>
          <p:cNvSpPr txBox="1">
            <a:spLocks noChangeArrowheads="1"/>
          </p:cNvSpPr>
          <p:nvPr/>
        </p:nvSpPr>
        <p:spPr bwMode="auto">
          <a:xfrm>
            <a:off x="468313" y="4138613"/>
            <a:ext cx="1936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1200" baseline="0">
                <a:solidFill>
                  <a:schemeClr val="accent2"/>
                </a:solidFill>
                <a:latin typeface="Verdana" pitchFamily="34" charset="0"/>
              </a:rPr>
              <a:t>Company</a:t>
            </a:r>
            <a:endParaRPr lang="en-GB" sz="1400" b="0" baseline="0">
              <a:solidFill>
                <a:schemeClr val="accent2"/>
              </a:solidFill>
              <a:latin typeface="Verdana" pitchFamily="34" charset="0"/>
            </a:endParaRPr>
          </a:p>
          <a:p>
            <a:pPr algn="ctr" eaLnBrk="0" hangingPunct="0"/>
            <a:r>
              <a:rPr lang="en-US" sz="1000" b="0" baseline="0">
                <a:solidFill>
                  <a:schemeClr val="accent2"/>
                </a:solidFill>
                <a:latin typeface="Arial" charset="0"/>
              </a:rPr>
              <a:t>Requests E-cert by supplying  product information</a:t>
            </a:r>
            <a:endParaRPr lang="en-GB" sz="1000" b="0" baseline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056" name="Text Box 487"/>
          <p:cNvSpPr txBox="1">
            <a:spLocks noChangeArrowheads="1"/>
          </p:cNvSpPr>
          <p:nvPr/>
        </p:nvSpPr>
        <p:spPr bwMode="auto">
          <a:xfrm>
            <a:off x="1620838" y="3417888"/>
            <a:ext cx="19351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1200" baseline="0">
                <a:latin typeface="Verdana" pitchFamily="34" charset="0"/>
              </a:rPr>
              <a:t>Government </a:t>
            </a:r>
          </a:p>
          <a:p>
            <a:pPr algn="ctr" eaLnBrk="0" hangingPunct="0"/>
            <a:r>
              <a:rPr lang="en-GB" sz="1200" baseline="0">
                <a:latin typeface="Verdana" pitchFamily="34" charset="0"/>
              </a:rPr>
              <a:t>Agency</a:t>
            </a:r>
            <a:endParaRPr lang="en-GB" sz="1400" b="0" baseline="0">
              <a:latin typeface="Verdana" pitchFamily="34" charset="0"/>
            </a:endParaRPr>
          </a:p>
          <a:p>
            <a:pPr algn="ctr" eaLnBrk="0" hangingPunct="0"/>
            <a:r>
              <a:rPr lang="en-US" sz="1000" b="0" baseline="0">
                <a:latin typeface="Arial" charset="0"/>
              </a:rPr>
              <a:t>Verify  E-cert data</a:t>
            </a:r>
            <a:endParaRPr lang="en-GB" sz="1000" b="0" baseline="0">
              <a:latin typeface="Arial" charset="0"/>
            </a:endParaRPr>
          </a:p>
        </p:txBody>
      </p:sp>
      <p:sp>
        <p:nvSpPr>
          <p:cNvPr id="1057" name="Freeform 488"/>
          <p:cNvSpPr>
            <a:spLocks/>
          </p:cNvSpPr>
          <p:nvPr/>
        </p:nvSpPr>
        <p:spPr bwMode="auto">
          <a:xfrm>
            <a:off x="5384800" y="2565400"/>
            <a:ext cx="674688" cy="1212850"/>
          </a:xfrm>
          <a:custGeom>
            <a:avLst/>
            <a:gdLst>
              <a:gd name="T0" fmla="*/ 2147483647 w 461"/>
              <a:gd name="T1" fmla="*/ 0 h 764"/>
              <a:gd name="T2" fmla="*/ 2147483647 w 461"/>
              <a:gd name="T3" fmla="*/ 2147483647 h 764"/>
              <a:gd name="T4" fmla="*/ 0 w 461"/>
              <a:gd name="T5" fmla="*/ 2147483647 h 764"/>
              <a:gd name="T6" fmla="*/ 0 60000 65536"/>
              <a:gd name="T7" fmla="*/ 0 60000 65536"/>
              <a:gd name="T8" fmla="*/ 0 60000 65536"/>
              <a:gd name="T9" fmla="*/ 0 w 461"/>
              <a:gd name="T10" fmla="*/ 0 h 764"/>
              <a:gd name="T11" fmla="*/ 461 w 461"/>
              <a:gd name="T12" fmla="*/ 764 h 7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1" h="764">
                <a:moveTo>
                  <a:pt x="461" y="0"/>
                </a:moveTo>
                <a:lnTo>
                  <a:pt x="457" y="343"/>
                </a:lnTo>
                <a:lnTo>
                  <a:pt x="0" y="764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ysDot"/>
            <a:round/>
            <a:headEnd type="triangle" w="med" len="med"/>
            <a:tailEnd type="triangle" w="lg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58" name="Oval 489"/>
          <p:cNvSpPr>
            <a:spLocks noChangeArrowheads="1"/>
          </p:cNvSpPr>
          <p:nvPr/>
        </p:nvSpPr>
        <p:spPr bwMode="auto">
          <a:xfrm>
            <a:off x="5894388" y="2949575"/>
            <a:ext cx="349250" cy="379413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aseline="0">
                <a:solidFill>
                  <a:srgbClr val="FF0000"/>
                </a:solidFill>
                <a:latin typeface="Arial" charset="0"/>
              </a:rPr>
              <a:t>4</a:t>
            </a:r>
            <a:endParaRPr lang="en-GB" b="0" baseline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59" name="Text Box 490"/>
          <p:cNvSpPr txBox="1">
            <a:spLocks noChangeArrowheads="1"/>
          </p:cNvSpPr>
          <p:nvPr/>
        </p:nvSpPr>
        <p:spPr bwMode="auto">
          <a:xfrm>
            <a:off x="6156325" y="2924175"/>
            <a:ext cx="1225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000" b="0" baseline="0">
                <a:latin typeface="Arial" charset="0"/>
              </a:rPr>
              <a:t>Import CA acknowledges receipt of cert data</a:t>
            </a:r>
            <a:endParaRPr lang="en-GB" sz="1000" b="0" baseline="0">
              <a:latin typeface="Arial" charset="0"/>
            </a:endParaRPr>
          </a:p>
        </p:txBody>
      </p:sp>
      <p:sp>
        <p:nvSpPr>
          <p:cNvPr id="1060" name="Freeform 491"/>
          <p:cNvSpPr>
            <a:spLocks/>
          </p:cNvSpPr>
          <p:nvPr/>
        </p:nvSpPr>
        <p:spPr bwMode="auto">
          <a:xfrm>
            <a:off x="2819400" y="2644775"/>
            <a:ext cx="958850" cy="1301750"/>
          </a:xfrm>
          <a:custGeom>
            <a:avLst/>
            <a:gdLst>
              <a:gd name="T0" fmla="*/ 2147483647 w 564"/>
              <a:gd name="T1" fmla="*/ 0 h 820"/>
              <a:gd name="T2" fmla="*/ 0 w 564"/>
              <a:gd name="T3" fmla="*/ 2147483647 h 820"/>
              <a:gd name="T4" fmla="*/ 2147483647 w 564"/>
              <a:gd name="T5" fmla="*/ 2147483647 h 820"/>
              <a:gd name="T6" fmla="*/ 0 60000 65536"/>
              <a:gd name="T7" fmla="*/ 0 60000 65536"/>
              <a:gd name="T8" fmla="*/ 0 60000 65536"/>
              <a:gd name="T9" fmla="*/ 0 w 564"/>
              <a:gd name="T10" fmla="*/ 0 h 820"/>
              <a:gd name="T11" fmla="*/ 564 w 564"/>
              <a:gd name="T12" fmla="*/ 820 h 8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64" h="820">
                <a:moveTo>
                  <a:pt x="2" y="0"/>
                </a:moveTo>
                <a:lnTo>
                  <a:pt x="0" y="332"/>
                </a:lnTo>
                <a:lnTo>
                  <a:pt x="564" y="82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ysDot"/>
            <a:round/>
            <a:headEnd type="triangle" w="med" len="med"/>
            <a:tailEnd type="triangle" w="lg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1" name="Oval 492"/>
          <p:cNvSpPr>
            <a:spLocks noChangeArrowheads="1"/>
          </p:cNvSpPr>
          <p:nvPr/>
        </p:nvSpPr>
        <p:spPr bwMode="auto">
          <a:xfrm>
            <a:off x="2646363" y="2984500"/>
            <a:ext cx="349250" cy="379413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aseline="0">
                <a:solidFill>
                  <a:srgbClr val="FF0000"/>
                </a:solidFill>
                <a:latin typeface="Arial" charset="0"/>
              </a:rPr>
              <a:t>2</a:t>
            </a:r>
          </a:p>
        </p:txBody>
      </p:sp>
      <p:sp>
        <p:nvSpPr>
          <p:cNvPr id="1062" name="Freeform 493"/>
          <p:cNvSpPr>
            <a:spLocks/>
          </p:cNvSpPr>
          <p:nvPr/>
        </p:nvSpPr>
        <p:spPr bwMode="auto">
          <a:xfrm>
            <a:off x="3086100" y="2625725"/>
            <a:ext cx="841375" cy="1133475"/>
          </a:xfrm>
          <a:custGeom>
            <a:avLst/>
            <a:gdLst>
              <a:gd name="T0" fmla="*/ 0 w 575"/>
              <a:gd name="T1" fmla="*/ 0 h 714"/>
              <a:gd name="T2" fmla="*/ 0 w 575"/>
              <a:gd name="T3" fmla="*/ 2147483647 h 714"/>
              <a:gd name="T4" fmla="*/ 2147483647 w 575"/>
              <a:gd name="T5" fmla="*/ 2147483647 h 714"/>
              <a:gd name="T6" fmla="*/ 0 60000 65536"/>
              <a:gd name="T7" fmla="*/ 0 60000 65536"/>
              <a:gd name="T8" fmla="*/ 0 60000 65536"/>
              <a:gd name="T9" fmla="*/ 0 w 575"/>
              <a:gd name="T10" fmla="*/ 0 h 714"/>
              <a:gd name="T11" fmla="*/ 575 w 575"/>
              <a:gd name="T12" fmla="*/ 714 h 7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75" h="714">
                <a:moveTo>
                  <a:pt x="0" y="0"/>
                </a:moveTo>
                <a:lnTo>
                  <a:pt x="0" y="316"/>
                </a:lnTo>
                <a:lnTo>
                  <a:pt x="575" y="714"/>
                </a:lnTo>
              </a:path>
            </a:pathLst>
          </a:custGeom>
          <a:noFill/>
          <a:ln w="38100" cap="flat" cmpd="sng">
            <a:solidFill>
              <a:srgbClr val="33CC33"/>
            </a:solidFill>
            <a:prstDash val="solid"/>
            <a:round/>
            <a:headEnd type="triangle" w="med" len="med"/>
            <a:tailEnd type="none" w="lg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63" name="Oval 494"/>
          <p:cNvSpPr>
            <a:spLocks noChangeArrowheads="1"/>
          </p:cNvSpPr>
          <p:nvPr/>
        </p:nvSpPr>
        <p:spPr bwMode="auto">
          <a:xfrm>
            <a:off x="3027363" y="2952750"/>
            <a:ext cx="349250" cy="379413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aseline="0">
                <a:solidFill>
                  <a:srgbClr val="33CC33"/>
                </a:solidFill>
                <a:latin typeface="Arial" charset="0"/>
              </a:rPr>
              <a:t>3</a:t>
            </a:r>
            <a:endParaRPr lang="en-GB" b="0" baseline="0">
              <a:solidFill>
                <a:srgbClr val="33CC33"/>
              </a:solidFill>
              <a:latin typeface="Times New Roman" pitchFamily="18" charset="0"/>
            </a:endParaRPr>
          </a:p>
        </p:txBody>
      </p:sp>
      <p:sp>
        <p:nvSpPr>
          <p:cNvPr id="1064" name="Text Box 495"/>
          <p:cNvSpPr txBox="1">
            <a:spLocks noChangeArrowheads="1"/>
          </p:cNvSpPr>
          <p:nvPr/>
        </p:nvSpPr>
        <p:spPr bwMode="auto">
          <a:xfrm>
            <a:off x="3257550" y="2708275"/>
            <a:ext cx="1027113" cy="617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NZ" sz="1400" b="0" baseline="0">
                <a:solidFill>
                  <a:srgbClr val="008000"/>
                </a:solidFill>
                <a:latin typeface="Arial" charset="0"/>
              </a:rPr>
              <a:t>E-cert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NZ" sz="1000" b="0" baseline="0">
                <a:solidFill>
                  <a:srgbClr val="008000"/>
                </a:solidFill>
                <a:latin typeface="Arial" charset="0"/>
              </a:rPr>
              <a:t>Issues hard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NZ" sz="1000" b="0" baseline="0">
                <a:solidFill>
                  <a:srgbClr val="008000"/>
                </a:solidFill>
                <a:latin typeface="Arial" charset="0"/>
              </a:rPr>
              <a:t>copy certificate</a:t>
            </a:r>
          </a:p>
        </p:txBody>
      </p:sp>
      <p:sp>
        <p:nvSpPr>
          <p:cNvPr id="1065" name="Line 496"/>
          <p:cNvSpPr>
            <a:spLocks noChangeShapeType="1"/>
          </p:cNvSpPr>
          <p:nvPr/>
        </p:nvSpPr>
        <p:spPr bwMode="auto">
          <a:xfrm flipH="1">
            <a:off x="1044575" y="2770188"/>
            <a:ext cx="1584325" cy="1008062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66" name="Line 497"/>
          <p:cNvSpPr>
            <a:spLocks noChangeShapeType="1"/>
          </p:cNvSpPr>
          <p:nvPr/>
        </p:nvSpPr>
        <p:spPr bwMode="auto">
          <a:xfrm>
            <a:off x="1044575" y="3778250"/>
            <a:ext cx="2376488" cy="108108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67" name="Oval 498"/>
          <p:cNvSpPr>
            <a:spLocks noChangeArrowheads="1"/>
          </p:cNvSpPr>
          <p:nvPr/>
        </p:nvSpPr>
        <p:spPr bwMode="auto">
          <a:xfrm>
            <a:off x="2413000" y="4210050"/>
            <a:ext cx="350838" cy="379413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aseline="0">
                <a:solidFill>
                  <a:schemeClr val="accent2"/>
                </a:solidFill>
                <a:latin typeface="Arial" charset="0"/>
              </a:rPr>
              <a:t>1</a:t>
            </a:r>
            <a:endParaRPr lang="en-GB" b="0" baseline="0">
              <a:solidFill>
                <a:schemeClr val="accent2"/>
              </a:solidFill>
              <a:latin typeface="Times New Roman" pitchFamily="18" charset="0"/>
            </a:endParaRPr>
          </a:p>
        </p:txBody>
      </p:sp>
      <p:grpSp>
        <p:nvGrpSpPr>
          <p:cNvPr id="1068" name="Group 966"/>
          <p:cNvGrpSpPr>
            <a:grpSpLocks/>
          </p:cNvGrpSpPr>
          <p:nvPr/>
        </p:nvGrpSpPr>
        <p:grpSpPr bwMode="auto">
          <a:xfrm flipH="1">
            <a:off x="539750" y="2492375"/>
            <a:ext cx="762000" cy="295275"/>
            <a:chOff x="678" y="1510"/>
            <a:chExt cx="4393" cy="1311"/>
          </a:xfrm>
        </p:grpSpPr>
        <p:grpSp>
          <p:nvGrpSpPr>
            <p:cNvPr id="1070" name="Group 967"/>
            <p:cNvGrpSpPr>
              <a:grpSpLocks/>
            </p:cNvGrpSpPr>
            <p:nvPr/>
          </p:nvGrpSpPr>
          <p:grpSpPr bwMode="auto">
            <a:xfrm>
              <a:off x="1688" y="1510"/>
              <a:ext cx="3383" cy="929"/>
              <a:chOff x="1688" y="1510"/>
              <a:chExt cx="3383" cy="929"/>
            </a:xfrm>
          </p:grpSpPr>
          <p:sp>
            <p:nvSpPr>
              <p:cNvPr id="1151" name="Rectangle 968"/>
              <p:cNvSpPr>
                <a:spLocks noChangeArrowheads="1"/>
              </p:cNvSpPr>
              <p:nvPr/>
            </p:nvSpPr>
            <p:spPr bwMode="auto">
              <a:xfrm>
                <a:off x="1688" y="1510"/>
                <a:ext cx="3383" cy="929"/>
              </a:xfrm>
              <a:prstGeom prst="rect">
                <a:avLst/>
              </a:prstGeom>
              <a:solidFill>
                <a:srgbClr val="FF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152" name="Rectangle 969"/>
              <p:cNvSpPr>
                <a:spLocks noChangeArrowheads="1"/>
              </p:cNvSpPr>
              <p:nvPr/>
            </p:nvSpPr>
            <p:spPr bwMode="auto">
              <a:xfrm>
                <a:off x="1688" y="1543"/>
                <a:ext cx="3383" cy="863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</p:grpSp>
        <p:grpSp>
          <p:nvGrpSpPr>
            <p:cNvPr id="1071" name="Group 970"/>
            <p:cNvGrpSpPr>
              <a:grpSpLocks/>
            </p:cNvGrpSpPr>
            <p:nvPr/>
          </p:nvGrpSpPr>
          <p:grpSpPr bwMode="auto">
            <a:xfrm>
              <a:off x="2627" y="2443"/>
              <a:ext cx="2261" cy="377"/>
              <a:chOff x="2627" y="2443"/>
              <a:chExt cx="2261" cy="377"/>
            </a:xfrm>
          </p:grpSpPr>
          <p:grpSp>
            <p:nvGrpSpPr>
              <p:cNvPr id="1126" name="Group 971"/>
              <p:cNvGrpSpPr>
                <a:grpSpLocks/>
              </p:cNvGrpSpPr>
              <p:nvPr/>
            </p:nvGrpSpPr>
            <p:grpSpPr bwMode="auto">
              <a:xfrm>
                <a:off x="2627" y="2443"/>
                <a:ext cx="2261" cy="333"/>
                <a:chOff x="2627" y="2443"/>
                <a:chExt cx="2261" cy="333"/>
              </a:xfrm>
            </p:grpSpPr>
            <p:grpSp>
              <p:nvGrpSpPr>
                <p:cNvPr id="1135" name="Group 972"/>
                <p:cNvGrpSpPr>
                  <a:grpSpLocks/>
                </p:cNvGrpSpPr>
                <p:nvPr/>
              </p:nvGrpSpPr>
              <p:grpSpPr bwMode="auto">
                <a:xfrm>
                  <a:off x="2627" y="2443"/>
                  <a:ext cx="274" cy="253"/>
                  <a:chOff x="2627" y="2443"/>
                  <a:chExt cx="274" cy="253"/>
                </a:xfrm>
              </p:grpSpPr>
              <p:sp>
                <p:nvSpPr>
                  <p:cNvPr id="1148" name="Freeform 973"/>
                  <p:cNvSpPr>
                    <a:spLocks/>
                  </p:cNvSpPr>
                  <p:nvPr/>
                </p:nvSpPr>
                <p:spPr bwMode="auto">
                  <a:xfrm>
                    <a:off x="2627" y="2443"/>
                    <a:ext cx="274" cy="36"/>
                  </a:xfrm>
                  <a:custGeom>
                    <a:avLst/>
                    <a:gdLst>
                      <a:gd name="T0" fmla="*/ 0 w 274"/>
                      <a:gd name="T1" fmla="*/ 2 h 36"/>
                      <a:gd name="T2" fmla="*/ 274 w 274"/>
                      <a:gd name="T3" fmla="*/ 0 h 36"/>
                      <a:gd name="T4" fmla="*/ 238 w 274"/>
                      <a:gd name="T5" fmla="*/ 35 h 36"/>
                      <a:gd name="T6" fmla="*/ 33 w 274"/>
                      <a:gd name="T7" fmla="*/ 36 h 36"/>
                      <a:gd name="T8" fmla="*/ 0 w 274"/>
                      <a:gd name="T9" fmla="*/ 2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74"/>
                      <a:gd name="T16" fmla="*/ 0 h 36"/>
                      <a:gd name="T17" fmla="*/ 274 w 274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74" h="36">
                        <a:moveTo>
                          <a:pt x="0" y="2"/>
                        </a:moveTo>
                        <a:lnTo>
                          <a:pt x="274" y="0"/>
                        </a:lnTo>
                        <a:lnTo>
                          <a:pt x="238" y="35"/>
                        </a:lnTo>
                        <a:lnTo>
                          <a:pt x="33" y="36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49" name="Freeform 974"/>
                  <p:cNvSpPr>
                    <a:spLocks/>
                  </p:cNvSpPr>
                  <p:nvPr/>
                </p:nvSpPr>
                <p:spPr bwMode="auto">
                  <a:xfrm>
                    <a:off x="2696" y="2479"/>
                    <a:ext cx="136" cy="17"/>
                  </a:xfrm>
                  <a:custGeom>
                    <a:avLst/>
                    <a:gdLst>
                      <a:gd name="T0" fmla="*/ 0 w 136"/>
                      <a:gd name="T1" fmla="*/ 1 h 17"/>
                      <a:gd name="T2" fmla="*/ 136 w 136"/>
                      <a:gd name="T3" fmla="*/ 0 h 17"/>
                      <a:gd name="T4" fmla="*/ 119 w 136"/>
                      <a:gd name="T5" fmla="*/ 16 h 17"/>
                      <a:gd name="T6" fmla="*/ 16 w 136"/>
                      <a:gd name="T7" fmla="*/ 17 h 17"/>
                      <a:gd name="T8" fmla="*/ 0 w 136"/>
                      <a:gd name="T9" fmla="*/ 1 h 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6"/>
                      <a:gd name="T16" fmla="*/ 0 h 17"/>
                      <a:gd name="T17" fmla="*/ 136 w 136"/>
                      <a:gd name="T18" fmla="*/ 17 h 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6" h="17">
                        <a:moveTo>
                          <a:pt x="0" y="1"/>
                        </a:moveTo>
                        <a:lnTo>
                          <a:pt x="136" y="0"/>
                        </a:lnTo>
                        <a:lnTo>
                          <a:pt x="119" y="16"/>
                        </a:lnTo>
                        <a:lnTo>
                          <a:pt x="16" y="17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50" name="Rectangle 975"/>
                  <p:cNvSpPr>
                    <a:spLocks noChangeArrowheads="1"/>
                  </p:cNvSpPr>
                  <p:nvPr/>
                </p:nvSpPr>
                <p:spPr bwMode="auto">
                  <a:xfrm>
                    <a:off x="2750" y="2499"/>
                    <a:ext cx="25" cy="197"/>
                  </a:xfrm>
                  <a:prstGeom prst="rect">
                    <a:avLst/>
                  </a:pr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en-NZ"/>
                  </a:p>
                </p:txBody>
              </p:sp>
            </p:grpSp>
            <p:grpSp>
              <p:nvGrpSpPr>
                <p:cNvPr id="1136" name="Group 976"/>
                <p:cNvGrpSpPr>
                  <a:grpSpLocks/>
                </p:cNvGrpSpPr>
                <p:nvPr/>
              </p:nvGrpSpPr>
              <p:grpSpPr bwMode="auto">
                <a:xfrm>
                  <a:off x="3996" y="2443"/>
                  <a:ext cx="430" cy="333"/>
                  <a:chOff x="3996" y="2443"/>
                  <a:chExt cx="430" cy="333"/>
                </a:xfrm>
              </p:grpSpPr>
              <p:sp>
                <p:nvSpPr>
                  <p:cNvPr id="1143" name="Freeform 977"/>
                  <p:cNvSpPr>
                    <a:spLocks/>
                  </p:cNvSpPr>
                  <p:nvPr/>
                </p:nvSpPr>
                <p:spPr bwMode="auto">
                  <a:xfrm>
                    <a:off x="3996" y="2446"/>
                    <a:ext cx="429" cy="67"/>
                  </a:xfrm>
                  <a:custGeom>
                    <a:avLst/>
                    <a:gdLst>
                      <a:gd name="T0" fmla="*/ 0 w 429"/>
                      <a:gd name="T1" fmla="*/ 0 h 67"/>
                      <a:gd name="T2" fmla="*/ 429 w 429"/>
                      <a:gd name="T3" fmla="*/ 0 h 67"/>
                      <a:gd name="T4" fmla="*/ 429 w 429"/>
                      <a:gd name="T5" fmla="*/ 67 h 67"/>
                      <a:gd name="T6" fmla="*/ 34 w 429"/>
                      <a:gd name="T7" fmla="*/ 67 h 67"/>
                      <a:gd name="T8" fmla="*/ 0 w 429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9"/>
                      <a:gd name="T16" fmla="*/ 0 h 67"/>
                      <a:gd name="T17" fmla="*/ 429 w 429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9" h="67">
                        <a:moveTo>
                          <a:pt x="0" y="0"/>
                        </a:moveTo>
                        <a:lnTo>
                          <a:pt x="429" y="0"/>
                        </a:lnTo>
                        <a:lnTo>
                          <a:pt x="429" y="67"/>
                        </a:lnTo>
                        <a:lnTo>
                          <a:pt x="34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144" name="Group 978"/>
                  <p:cNvGrpSpPr>
                    <a:grpSpLocks/>
                  </p:cNvGrpSpPr>
                  <p:nvPr/>
                </p:nvGrpSpPr>
                <p:grpSpPr bwMode="auto">
                  <a:xfrm>
                    <a:off x="4030" y="2443"/>
                    <a:ext cx="362" cy="77"/>
                    <a:chOff x="4030" y="2443"/>
                    <a:chExt cx="362" cy="77"/>
                  </a:xfrm>
                </p:grpSpPr>
                <p:sp>
                  <p:nvSpPr>
                    <p:cNvPr id="1146" name="Freeform 979"/>
                    <p:cNvSpPr>
                      <a:spLocks/>
                    </p:cNvSpPr>
                    <p:nvPr/>
                  </p:nvSpPr>
                  <p:spPr bwMode="auto">
                    <a:xfrm>
                      <a:off x="4030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2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2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47" name="Line 98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91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145" name="Line 981"/>
                  <p:cNvSpPr>
                    <a:spLocks noChangeShapeType="1"/>
                  </p:cNvSpPr>
                  <p:nvPr/>
                </p:nvSpPr>
                <p:spPr bwMode="auto">
                  <a:xfrm>
                    <a:off x="4425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37" name="Group 982"/>
                <p:cNvGrpSpPr>
                  <a:grpSpLocks/>
                </p:cNvGrpSpPr>
                <p:nvPr/>
              </p:nvGrpSpPr>
              <p:grpSpPr bwMode="auto">
                <a:xfrm>
                  <a:off x="4460" y="2443"/>
                  <a:ext cx="428" cy="333"/>
                  <a:chOff x="4460" y="2443"/>
                  <a:chExt cx="428" cy="333"/>
                </a:xfrm>
              </p:grpSpPr>
              <p:sp>
                <p:nvSpPr>
                  <p:cNvPr id="1138" name="Freeform 983"/>
                  <p:cNvSpPr>
                    <a:spLocks/>
                  </p:cNvSpPr>
                  <p:nvPr/>
                </p:nvSpPr>
                <p:spPr bwMode="auto">
                  <a:xfrm>
                    <a:off x="4460" y="2446"/>
                    <a:ext cx="427" cy="67"/>
                  </a:xfrm>
                  <a:custGeom>
                    <a:avLst/>
                    <a:gdLst>
                      <a:gd name="T0" fmla="*/ 0 w 427"/>
                      <a:gd name="T1" fmla="*/ 0 h 67"/>
                      <a:gd name="T2" fmla="*/ 427 w 427"/>
                      <a:gd name="T3" fmla="*/ 0 h 67"/>
                      <a:gd name="T4" fmla="*/ 427 w 427"/>
                      <a:gd name="T5" fmla="*/ 67 h 67"/>
                      <a:gd name="T6" fmla="*/ 33 w 427"/>
                      <a:gd name="T7" fmla="*/ 67 h 67"/>
                      <a:gd name="T8" fmla="*/ 0 w 427"/>
                      <a:gd name="T9" fmla="*/ 0 h 6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27"/>
                      <a:gd name="T16" fmla="*/ 0 h 67"/>
                      <a:gd name="T17" fmla="*/ 427 w 427"/>
                      <a:gd name="T18" fmla="*/ 67 h 6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27" h="67">
                        <a:moveTo>
                          <a:pt x="0" y="0"/>
                        </a:moveTo>
                        <a:lnTo>
                          <a:pt x="427" y="0"/>
                        </a:lnTo>
                        <a:lnTo>
                          <a:pt x="427" y="67"/>
                        </a:lnTo>
                        <a:lnTo>
                          <a:pt x="33" y="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 w="12700">
                    <a:solidFill>
                      <a:srgbClr val="40404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139" name="Group 984"/>
                  <p:cNvGrpSpPr>
                    <a:grpSpLocks/>
                  </p:cNvGrpSpPr>
                  <p:nvPr/>
                </p:nvGrpSpPr>
                <p:grpSpPr bwMode="auto">
                  <a:xfrm>
                    <a:off x="4493" y="2443"/>
                    <a:ext cx="360" cy="77"/>
                    <a:chOff x="4493" y="2443"/>
                    <a:chExt cx="360" cy="77"/>
                  </a:xfrm>
                </p:grpSpPr>
                <p:sp>
                  <p:nvSpPr>
                    <p:cNvPr id="1141" name="Freeform 985"/>
                    <p:cNvSpPr>
                      <a:spLocks/>
                    </p:cNvSpPr>
                    <p:nvPr/>
                  </p:nvSpPr>
                  <p:spPr bwMode="auto">
                    <a:xfrm>
                      <a:off x="4493" y="2461"/>
                      <a:ext cx="326" cy="51"/>
                    </a:xfrm>
                    <a:custGeom>
                      <a:avLst/>
                      <a:gdLst>
                        <a:gd name="T0" fmla="*/ 0 w 326"/>
                        <a:gd name="T1" fmla="*/ 51 h 51"/>
                        <a:gd name="T2" fmla="*/ 53 w 326"/>
                        <a:gd name="T3" fmla="*/ 0 h 51"/>
                        <a:gd name="T4" fmla="*/ 326 w 326"/>
                        <a:gd name="T5" fmla="*/ 0 h 51"/>
                        <a:gd name="T6" fmla="*/ 326 w 326"/>
                        <a:gd name="T7" fmla="*/ 51 h 51"/>
                        <a:gd name="T8" fmla="*/ 0 60000 65536"/>
                        <a:gd name="T9" fmla="*/ 0 60000 65536"/>
                        <a:gd name="T10" fmla="*/ 0 60000 65536"/>
                        <a:gd name="T11" fmla="*/ 0 60000 65536"/>
                        <a:gd name="T12" fmla="*/ 0 w 326"/>
                        <a:gd name="T13" fmla="*/ 0 h 51"/>
                        <a:gd name="T14" fmla="*/ 326 w 326"/>
                        <a:gd name="T15" fmla="*/ 51 h 51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326" h="51">
                          <a:moveTo>
                            <a:pt x="0" y="51"/>
                          </a:moveTo>
                          <a:lnTo>
                            <a:pt x="53" y="0"/>
                          </a:lnTo>
                          <a:lnTo>
                            <a:pt x="326" y="0"/>
                          </a:lnTo>
                          <a:lnTo>
                            <a:pt x="326" y="51"/>
                          </a:lnTo>
                        </a:path>
                      </a:pathLst>
                    </a:custGeom>
                    <a:noFill/>
                    <a:ln w="12700">
                      <a:solidFill>
                        <a:srgbClr val="40404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142" name="Line 98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52" y="2443"/>
                      <a:ext cx="1" cy="77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40404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140" name="Line 987"/>
                  <p:cNvSpPr>
                    <a:spLocks noChangeShapeType="1"/>
                  </p:cNvSpPr>
                  <p:nvPr/>
                </p:nvSpPr>
                <p:spPr bwMode="auto">
                  <a:xfrm>
                    <a:off x="4887" y="2512"/>
                    <a:ext cx="1" cy="264"/>
                  </a:xfrm>
                  <a:prstGeom prst="line">
                    <a:avLst/>
                  </a:prstGeom>
                  <a:noFill/>
                  <a:ln w="12700">
                    <a:solidFill>
                      <a:srgbClr val="20202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27" name="Group 988"/>
              <p:cNvGrpSpPr>
                <a:grpSpLocks/>
              </p:cNvGrpSpPr>
              <p:nvPr/>
            </p:nvGrpSpPr>
            <p:grpSpPr bwMode="auto">
              <a:xfrm>
                <a:off x="4048" y="2478"/>
                <a:ext cx="345" cy="342"/>
                <a:chOff x="4048" y="2478"/>
                <a:chExt cx="345" cy="342"/>
              </a:xfrm>
            </p:grpSpPr>
            <p:sp>
              <p:nvSpPr>
                <p:cNvPr id="1132" name="Oval 989"/>
                <p:cNvSpPr>
                  <a:spLocks noChangeArrowheads="1"/>
                </p:cNvSpPr>
                <p:nvPr/>
              </p:nvSpPr>
              <p:spPr bwMode="auto">
                <a:xfrm>
                  <a:off x="4048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33" name="Oval 990"/>
                <p:cNvSpPr>
                  <a:spLocks noChangeArrowheads="1"/>
                </p:cNvSpPr>
                <p:nvPr/>
              </p:nvSpPr>
              <p:spPr bwMode="auto">
                <a:xfrm>
                  <a:off x="4098" y="2528"/>
                  <a:ext cx="243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34" name="Oval 991"/>
                <p:cNvSpPr>
                  <a:spLocks noChangeArrowheads="1"/>
                </p:cNvSpPr>
                <p:nvPr/>
              </p:nvSpPr>
              <p:spPr bwMode="auto">
                <a:xfrm>
                  <a:off x="4168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128" name="Group 992"/>
              <p:cNvGrpSpPr>
                <a:grpSpLocks/>
              </p:cNvGrpSpPr>
              <p:nvPr/>
            </p:nvGrpSpPr>
            <p:grpSpPr bwMode="auto">
              <a:xfrm>
                <a:off x="4511" y="2478"/>
                <a:ext cx="343" cy="342"/>
                <a:chOff x="4511" y="2478"/>
                <a:chExt cx="343" cy="342"/>
              </a:xfrm>
            </p:grpSpPr>
            <p:sp>
              <p:nvSpPr>
                <p:cNvPr id="1129" name="Oval 993"/>
                <p:cNvSpPr>
                  <a:spLocks noChangeArrowheads="1"/>
                </p:cNvSpPr>
                <p:nvPr/>
              </p:nvSpPr>
              <p:spPr bwMode="auto">
                <a:xfrm>
                  <a:off x="4511" y="2478"/>
                  <a:ext cx="343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30" name="Oval 994"/>
                <p:cNvSpPr>
                  <a:spLocks noChangeArrowheads="1"/>
                </p:cNvSpPr>
                <p:nvPr/>
              </p:nvSpPr>
              <p:spPr bwMode="auto">
                <a:xfrm>
                  <a:off x="4562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31" name="Oval 995"/>
                <p:cNvSpPr>
                  <a:spLocks noChangeArrowheads="1"/>
                </p:cNvSpPr>
                <p:nvPr/>
              </p:nvSpPr>
              <p:spPr bwMode="auto">
                <a:xfrm>
                  <a:off x="4630" y="2596"/>
                  <a:ext cx="105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  <p:grpSp>
          <p:nvGrpSpPr>
            <p:cNvPr id="1072" name="Group 996"/>
            <p:cNvGrpSpPr>
              <a:grpSpLocks/>
            </p:cNvGrpSpPr>
            <p:nvPr/>
          </p:nvGrpSpPr>
          <p:grpSpPr bwMode="auto">
            <a:xfrm>
              <a:off x="678" y="1846"/>
              <a:ext cx="693" cy="767"/>
              <a:chOff x="678" y="1846"/>
              <a:chExt cx="693" cy="767"/>
            </a:xfrm>
          </p:grpSpPr>
          <p:sp>
            <p:nvSpPr>
              <p:cNvPr id="1104" name="Rectangle 997"/>
              <p:cNvSpPr>
                <a:spLocks noChangeArrowheads="1"/>
              </p:cNvSpPr>
              <p:nvPr/>
            </p:nvSpPr>
            <p:spPr bwMode="auto">
              <a:xfrm>
                <a:off x="1344" y="2209"/>
                <a:ext cx="27" cy="93"/>
              </a:xfrm>
              <a:prstGeom prst="rect">
                <a:avLst/>
              </a:prstGeom>
              <a:solidFill>
                <a:srgbClr val="60606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sp>
            <p:nvSpPr>
              <p:cNvPr id="1105" name="Freeform 998"/>
              <p:cNvSpPr>
                <a:spLocks/>
              </p:cNvSpPr>
              <p:nvPr/>
            </p:nvSpPr>
            <p:spPr bwMode="auto">
              <a:xfrm>
                <a:off x="690" y="1846"/>
                <a:ext cx="650" cy="597"/>
              </a:xfrm>
              <a:custGeom>
                <a:avLst/>
                <a:gdLst>
                  <a:gd name="T0" fmla="*/ 137 w 650"/>
                  <a:gd name="T1" fmla="*/ 18 h 597"/>
                  <a:gd name="T2" fmla="*/ 172 w 650"/>
                  <a:gd name="T3" fmla="*/ 0 h 597"/>
                  <a:gd name="T4" fmla="*/ 599 w 650"/>
                  <a:gd name="T5" fmla="*/ 0 h 597"/>
                  <a:gd name="T6" fmla="*/ 634 w 650"/>
                  <a:gd name="T7" fmla="*/ 16 h 597"/>
                  <a:gd name="T8" fmla="*/ 634 w 650"/>
                  <a:gd name="T9" fmla="*/ 224 h 597"/>
                  <a:gd name="T10" fmla="*/ 650 w 650"/>
                  <a:gd name="T11" fmla="*/ 273 h 597"/>
                  <a:gd name="T12" fmla="*/ 650 w 650"/>
                  <a:gd name="T13" fmla="*/ 597 h 597"/>
                  <a:gd name="T14" fmla="*/ 0 w 650"/>
                  <a:gd name="T15" fmla="*/ 597 h 597"/>
                  <a:gd name="T16" fmla="*/ 0 w 650"/>
                  <a:gd name="T17" fmla="*/ 308 h 597"/>
                  <a:gd name="T18" fmla="*/ 51 w 650"/>
                  <a:gd name="T19" fmla="*/ 273 h 597"/>
                  <a:gd name="T20" fmla="*/ 121 w 650"/>
                  <a:gd name="T21" fmla="*/ 69 h 597"/>
                  <a:gd name="T22" fmla="*/ 137 w 650"/>
                  <a:gd name="T23" fmla="*/ 69 h 597"/>
                  <a:gd name="T24" fmla="*/ 68 w 650"/>
                  <a:gd name="T25" fmla="*/ 273 h 597"/>
                  <a:gd name="T26" fmla="*/ 189 w 650"/>
                  <a:gd name="T27" fmla="*/ 273 h 597"/>
                  <a:gd name="T28" fmla="*/ 137 w 650"/>
                  <a:gd name="T29" fmla="*/ 69 h 597"/>
                  <a:gd name="T30" fmla="*/ 154 w 650"/>
                  <a:gd name="T31" fmla="*/ 69 h 597"/>
                  <a:gd name="T32" fmla="*/ 205 w 650"/>
                  <a:gd name="T33" fmla="*/ 273 h 597"/>
                  <a:gd name="T34" fmla="*/ 427 w 650"/>
                  <a:gd name="T35" fmla="*/ 273 h 597"/>
                  <a:gd name="T36" fmla="*/ 359 w 650"/>
                  <a:gd name="T37" fmla="*/ 69 h 597"/>
                  <a:gd name="T38" fmla="*/ 394 w 650"/>
                  <a:gd name="T39" fmla="*/ 69 h 597"/>
                  <a:gd name="T40" fmla="*/ 462 w 650"/>
                  <a:gd name="T41" fmla="*/ 273 h 597"/>
                  <a:gd name="T42" fmla="*/ 634 w 650"/>
                  <a:gd name="T43" fmla="*/ 273 h 597"/>
                  <a:gd name="T44" fmla="*/ 565 w 650"/>
                  <a:gd name="T45" fmla="*/ 69 h 597"/>
                  <a:gd name="T46" fmla="*/ 394 w 650"/>
                  <a:gd name="T47" fmla="*/ 69 h 597"/>
                  <a:gd name="T48" fmla="*/ 359 w 650"/>
                  <a:gd name="T49" fmla="*/ 69 h 597"/>
                  <a:gd name="T50" fmla="*/ 154 w 650"/>
                  <a:gd name="T51" fmla="*/ 69 h 597"/>
                  <a:gd name="T52" fmla="*/ 137 w 650"/>
                  <a:gd name="T53" fmla="*/ 69 h 597"/>
                  <a:gd name="T54" fmla="*/ 121 w 650"/>
                  <a:gd name="T55" fmla="*/ 69 h 597"/>
                  <a:gd name="T56" fmla="*/ 137 w 650"/>
                  <a:gd name="T57" fmla="*/ 34 h 597"/>
                  <a:gd name="T58" fmla="*/ 137 w 650"/>
                  <a:gd name="T59" fmla="*/ 18 h 59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650"/>
                  <a:gd name="T91" fmla="*/ 0 h 597"/>
                  <a:gd name="T92" fmla="*/ 650 w 650"/>
                  <a:gd name="T93" fmla="*/ 597 h 59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650" h="597">
                    <a:moveTo>
                      <a:pt x="137" y="18"/>
                    </a:moveTo>
                    <a:lnTo>
                      <a:pt x="172" y="0"/>
                    </a:lnTo>
                    <a:lnTo>
                      <a:pt x="599" y="0"/>
                    </a:lnTo>
                    <a:lnTo>
                      <a:pt x="634" y="16"/>
                    </a:lnTo>
                    <a:lnTo>
                      <a:pt x="634" y="224"/>
                    </a:lnTo>
                    <a:lnTo>
                      <a:pt x="650" y="273"/>
                    </a:lnTo>
                    <a:lnTo>
                      <a:pt x="650" y="597"/>
                    </a:lnTo>
                    <a:lnTo>
                      <a:pt x="0" y="597"/>
                    </a:lnTo>
                    <a:lnTo>
                      <a:pt x="0" y="308"/>
                    </a:lnTo>
                    <a:lnTo>
                      <a:pt x="51" y="273"/>
                    </a:lnTo>
                    <a:lnTo>
                      <a:pt x="121" y="69"/>
                    </a:lnTo>
                    <a:lnTo>
                      <a:pt x="137" y="69"/>
                    </a:lnTo>
                    <a:lnTo>
                      <a:pt x="68" y="273"/>
                    </a:lnTo>
                    <a:lnTo>
                      <a:pt x="189" y="273"/>
                    </a:lnTo>
                    <a:lnTo>
                      <a:pt x="137" y="69"/>
                    </a:lnTo>
                    <a:lnTo>
                      <a:pt x="154" y="69"/>
                    </a:lnTo>
                    <a:lnTo>
                      <a:pt x="205" y="273"/>
                    </a:lnTo>
                    <a:lnTo>
                      <a:pt x="427" y="273"/>
                    </a:lnTo>
                    <a:lnTo>
                      <a:pt x="359" y="69"/>
                    </a:lnTo>
                    <a:lnTo>
                      <a:pt x="394" y="69"/>
                    </a:lnTo>
                    <a:lnTo>
                      <a:pt x="462" y="273"/>
                    </a:lnTo>
                    <a:lnTo>
                      <a:pt x="634" y="273"/>
                    </a:lnTo>
                    <a:lnTo>
                      <a:pt x="565" y="69"/>
                    </a:lnTo>
                    <a:lnTo>
                      <a:pt x="394" y="69"/>
                    </a:lnTo>
                    <a:lnTo>
                      <a:pt x="359" y="69"/>
                    </a:lnTo>
                    <a:lnTo>
                      <a:pt x="154" y="69"/>
                    </a:lnTo>
                    <a:lnTo>
                      <a:pt x="137" y="69"/>
                    </a:lnTo>
                    <a:lnTo>
                      <a:pt x="121" y="69"/>
                    </a:lnTo>
                    <a:lnTo>
                      <a:pt x="137" y="34"/>
                    </a:lnTo>
                    <a:lnTo>
                      <a:pt x="137" y="18"/>
                    </a:lnTo>
                    <a:close/>
                  </a:path>
                </a:pathLst>
              </a:custGeom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6" name="Line 999"/>
              <p:cNvSpPr>
                <a:spLocks noChangeShapeType="1"/>
              </p:cNvSpPr>
              <p:nvPr/>
            </p:nvSpPr>
            <p:spPr bwMode="auto">
              <a:xfrm>
                <a:off x="879" y="211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7" name="Freeform 1000"/>
              <p:cNvSpPr>
                <a:spLocks/>
              </p:cNvSpPr>
              <p:nvPr/>
            </p:nvSpPr>
            <p:spPr bwMode="auto">
              <a:xfrm>
                <a:off x="1054" y="1880"/>
                <a:ext cx="81" cy="479"/>
              </a:xfrm>
              <a:custGeom>
                <a:avLst/>
                <a:gdLst>
                  <a:gd name="T0" fmla="*/ 0 w 81"/>
                  <a:gd name="T1" fmla="*/ 0 h 479"/>
                  <a:gd name="T2" fmla="*/ 81 w 81"/>
                  <a:gd name="T3" fmla="*/ 239 h 479"/>
                  <a:gd name="T4" fmla="*/ 81 w 81"/>
                  <a:gd name="T5" fmla="*/ 479 h 479"/>
                  <a:gd name="T6" fmla="*/ 0 60000 65536"/>
                  <a:gd name="T7" fmla="*/ 0 60000 65536"/>
                  <a:gd name="T8" fmla="*/ 0 60000 65536"/>
                  <a:gd name="T9" fmla="*/ 0 w 81"/>
                  <a:gd name="T10" fmla="*/ 0 h 479"/>
                  <a:gd name="T11" fmla="*/ 81 w 81"/>
                  <a:gd name="T12" fmla="*/ 479 h 4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1" h="479">
                    <a:moveTo>
                      <a:pt x="0" y="0"/>
                    </a:moveTo>
                    <a:lnTo>
                      <a:pt x="81" y="239"/>
                    </a:lnTo>
                    <a:lnTo>
                      <a:pt x="81" y="479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08" name="Group 1001"/>
              <p:cNvGrpSpPr>
                <a:grpSpLocks/>
              </p:cNvGrpSpPr>
              <p:nvPr/>
            </p:nvGrpSpPr>
            <p:grpSpPr bwMode="auto">
              <a:xfrm>
                <a:off x="678" y="2447"/>
                <a:ext cx="658" cy="166"/>
                <a:chOff x="678" y="2447"/>
                <a:chExt cx="658" cy="166"/>
              </a:xfrm>
            </p:grpSpPr>
            <p:sp>
              <p:nvSpPr>
                <p:cNvPr id="1122" name="Rectangle 1002"/>
                <p:cNvSpPr>
                  <a:spLocks noChangeArrowheads="1"/>
                </p:cNvSpPr>
                <p:nvPr/>
              </p:nvSpPr>
              <p:spPr bwMode="auto">
                <a:xfrm>
                  <a:off x="678" y="2447"/>
                  <a:ext cx="658" cy="166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123" name="Group 1003"/>
                <p:cNvGrpSpPr>
                  <a:grpSpLocks/>
                </p:cNvGrpSpPr>
                <p:nvPr/>
              </p:nvGrpSpPr>
              <p:grpSpPr bwMode="auto">
                <a:xfrm>
                  <a:off x="707" y="2461"/>
                  <a:ext cx="196" cy="18"/>
                  <a:chOff x="707" y="2461"/>
                  <a:chExt cx="196" cy="18"/>
                </a:xfrm>
              </p:grpSpPr>
              <p:sp>
                <p:nvSpPr>
                  <p:cNvPr id="1124" name="Line 1004"/>
                  <p:cNvSpPr>
                    <a:spLocks noChangeShapeType="1"/>
                  </p:cNvSpPr>
                  <p:nvPr/>
                </p:nvSpPr>
                <p:spPr bwMode="auto">
                  <a:xfrm>
                    <a:off x="707" y="2461"/>
                    <a:ext cx="196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25" name="Line 1005"/>
                  <p:cNvSpPr>
                    <a:spLocks noChangeShapeType="1"/>
                  </p:cNvSpPr>
                  <p:nvPr/>
                </p:nvSpPr>
                <p:spPr bwMode="auto">
                  <a:xfrm>
                    <a:off x="725" y="2478"/>
                    <a:ext cx="178" cy="1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109" name="Group 1006"/>
              <p:cNvGrpSpPr>
                <a:grpSpLocks/>
              </p:cNvGrpSpPr>
              <p:nvPr/>
            </p:nvGrpSpPr>
            <p:grpSpPr bwMode="auto">
              <a:xfrm>
                <a:off x="690" y="2359"/>
                <a:ext cx="642" cy="18"/>
                <a:chOff x="690" y="2359"/>
                <a:chExt cx="642" cy="18"/>
              </a:xfrm>
            </p:grpSpPr>
            <p:sp>
              <p:nvSpPr>
                <p:cNvPr id="1120" name="Line 1007"/>
                <p:cNvSpPr>
                  <a:spLocks noChangeShapeType="1"/>
                </p:cNvSpPr>
                <p:nvPr/>
              </p:nvSpPr>
              <p:spPr bwMode="auto">
                <a:xfrm>
                  <a:off x="690" y="2376"/>
                  <a:ext cx="197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21" name="Line 1008"/>
                <p:cNvSpPr>
                  <a:spLocks noChangeShapeType="1"/>
                </p:cNvSpPr>
                <p:nvPr/>
              </p:nvSpPr>
              <p:spPr bwMode="auto">
                <a:xfrm>
                  <a:off x="690" y="2359"/>
                  <a:ext cx="642" cy="1"/>
                </a:xfrm>
                <a:prstGeom prst="line">
                  <a:avLst/>
                </a:prstGeom>
                <a:noFill/>
                <a:ln w="12700">
                  <a:solidFill>
                    <a:srgbClr val="20202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10" name="Line 1009"/>
              <p:cNvSpPr>
                <a:spLocks noChangeShapeType="1"/>
              </p:cNvSpPr>
              <p:nvPr/>
            </p:nvSpPr>
            <p:spPr bwMode="auto">
              <a:xfrm>
                <a:off x="1324" y="2119"/>
                <a:ext cx="1" cy="3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11" name="Group 1010"/>
              <p:cNvGrpSpPr>
                <a:grpSpLocks/>
              </p:cNvGrpSpPr>
              <p:nvPr/>
            </p:nvGrpSpPr>
            <p:grpSpPr bwMode="auto">
              <a:xfrm>
                <a:off x="895" y="1983"/>
                <a:ext cx="79" cy="236"/>
                <a:chOff x="895" y="1983"/>
                <a:chExt cx="79" cy="236"/>
              </a:xfrm>
            </p:grpSpPr>
            <p:sp>
              <p:nvSpPr>
                <p:cNvPr id="1114" name="AutoShape 1011"/>
                <p:cNvSpPr>
                  <a:spLocks noChangeArrowheads="1"/>
                </p:cNvSpPr>
                <p:nvPr/>
              </p:nvSpPr>
              <p:spPr bwMode="auto">
                <a:xfrm>
                  <a:off x="895" y="1983"/>
                  <a:ext cx="55" cy="173"/>
                </a:xfrm>
                <a:prstGeom prst="roundRect">
                  <a:avLst>
                    <a:gd name="adj" fmla="val 48412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15" name="AutoShape 1012"/>
                <p:cNvSpPr>
                  <a:spLocks noChangeArrowheads="1"/>
                </p:cNvSpPr>
                <p:nvPr/>
              </p:nvSpPr>
              <p:spPr bwMode="auto">
                <a:xfrm>
                  <a:off x="901" y="2193"/>
                  <a:ext cx="26" cy="2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116" name="AutoShape 1013"/>
                <p:cNvSpPr>
                  <a:spLocks noChangeArrowheads="1"/>
                </p:cNvSpPr>
                <p:nvPr/>
              </p:nvSpPr>
              <p:spPr bwMode="auto">
                <a:xfrm>
                  <a:off x="955" y="2180"/>
                  <a:ext cx="19" cy="1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117" name="Group 1014"/>
                <p:cNvGrpSpPr>
                  <a:grpSpLocks/>
                </p:cNvGrpSpPr>
                <p:nvPr/>
              </p:nvGrpSpPr>
              <p:grpSpPr bwMode="auto">
                <a:xfrm>
                  <a:off x="913" y="2084"/>
                  <a:ext cx="60" cy="121"/>
                  <a:chOff x="913" y="2084"/>
                  <a:chExt cx="60" cy="121"/>
                </a:xfrm>
              </p:grpSpPr>
              <p:sp>
                <p:nvSpPr>
                  <p:cNvPr id="1118" name="Freeform 1015"/>
                  <p:cNvSpPr>
                    <a:spLocks/>
                  </p:cNvSpPr>
                  <p:nvPr/>
                </p:nvSpPr>
                <p:spPr bwMode="auto">
                  <a:xfrm>
                    <a:off x="913" y="2084"/>
                    <a:ext cx="1" cy="121"/>
                  </a:xfrm>
                  <a:custGeom>
                    <a:avLst/>
                    <a:gdLst>
                      <a:gd name="T0" fmla="*/ 0 w 1"/>
                      <a:gd name="T1" fmla="*/ 0 h 121"/>
                      <a:gd name="T2" fmla="*/ 0 w 1"/>
                      <a:gd name="T3" fmla="*/ 121 h 121"/>
                      <a:gd name="T4" fmla="*/ 0 w 1"/>
                      <a:gd name="T5" fmla="*/ 104 h 121"/>
                      <a:gd name="T6" fmla="*/ 0 60000 65536"/>
                      <a:gd name="T7" fmla="*/ 0 60000 65536"/>
                      <a:gd name="T8" fmla="*/ 0 60000 65536"/>
                      <a:gd name="T9" fmla="*/ 0 w 1"/>
                      <a:gd name="T10" fmla="*/ 0 h 121"/>
                      <a:gd name="T11" fmla="*/ 1 w 1"/>
                      <a:gd name="T12" fmla="*/ 121 h 121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" h="121">
                        <a:moveTo>
                          <a:pt x="0" y="0"/>
                        </a:moveTo>
                        <a:lnTo>
                          <a:pt x="0" y="121"/>
                        </a:lnTo>
                        <a:lnTo>
                          <a:pt x="0" y="104"/>
                        </a:lnTo>
                      </a:path>
                    </a:pathLst>
                  </a:custGeom>
                  <a:noFill/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119" name="Line 1016"/>
                  <p:cNvSpPr>
                    <a:spLocks noChangeShapeType="1"/>
                  </p:cNvSpPr>
                  <p:nvPr/>
                </p:nvSpPr>
                <p:spPr bwMode="auto">
                  <a:xfrm>
                    <a:off x="913" y="2154"/>
                    <a:ext cx="60" cy="3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112" name="Freeform 1017"/>
              <p:cNvSpPr>
                <a:spLocks/>
              </p:cNvSpPr>
              <p:nvPr/>
            </p:nvSpPr>
            <p:spPr bwMode="auto">
              <a:xfrm>
                <a:off x="1049" y="2137"/>
                <a:ext cx="68" cy="20"/>
              </a:xfrm>
              <a:custGeom>
                <a:avLst/>
                <a:gdLst>
                  <a:gd name="T0" fmla="*/ 0 w 68"/>
                  <a:gd name="T1" fmla="*/ 0 h 20"/>
                  <a:gd name="T2" fmla="*/ 68 w 68"/>
                  <a:gd name="T3" fmla="*/ 0 h 20"/>
                  <a:gd name="T4" fmla="*/ 68 w 68"/>
                  <a:gd name="T5" fmla="*/ 9 h 20"/>
                  <a:gd name="T6" fmla="*/ 68 w 68"/>
                  <a:gd name="T7" fmla="*/ 20 h 20"/>
                  <a:gd name="T8" fmla="*/ 52 w 68"/>
                  <a:gd name="T9" fmla="*/ 20 h 20"/>
                  <a:gd name="T10" fmla="*/ 52 w 68"/>
                  <a:gd name="T11" fmla="*/ 9 h 20"/>
                  <a:gd name="T12" fmla="*/ 0 w 68"/>
                  <a:gd name="T13" fmla="*/ 9 h 20"/>
                  <a:gd name="T14" fmla="*/ 0 w 68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20"/>
                  <a:gd name="T26" fmla="*/ 68 w 68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20">
                    <a:moveTo>
                      <a:pt x="0" y="0"/>
                    </a:moveTo>
                    <a:lnTo>
                      <a:pt x="68" y="0"/>
                    </a:lnTo>
                    <a:lnTo>
                      <a:pt x="68" y="9"/>
                    </a:lnTo>
                    <a:lnTo>
                      <a:pt x="68" y="20"/>
                    </a:lnTo>
                    <a:lnTo>
                      <a:pt x="52" y="20"/>
                    </a:lnTo>
                    <a:lnTo>
                      <a:pt x="52" y="9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3" name="Freeform 1018"/>
              <p:cNvSpPr>
                <a:spLocks/>
              </p:cNvSpPr>
              <p:nvPr/>
            </p:nvSpPr>
            <p:spPr bwMode="auto">
              <a:xfrm>
                <a:off x="829" y="1862"/>
                <a:ext cx="495" cy="15"/>
              </a:xfrm>
              <a:custGeom>
                <a:avLst/>
                <a:gdLst>
                  <a:gd name="T0" fmla="*/ 0 w 495"/>
                  <a:gd name="T1" fmla="*/ 0 h 15"/>
                  <a:gd name="T2" fmla="*/ 495 w 495"/>
                  <a:gd name="T3" fmla="*/ 0 h 15"/>
                  <a:gd name="T4" fmla="*/ 495 w 495"/>
                  <a:gd name="T5" fmla="*/ 15 h 15"/>
                  <a:gd name="T6" fmla="*/ 1 w 495"/>
                  <a:gd name="T7" fmla="*/ 15 h 15"/>
                  <a:gd name="T8" fmla="*/ 0 w 495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5"/>
                  <a:gd name="T16" fmla="*/ 0 h 15"/>
                  <a:gd name="T17" fmla="*/ 495 w 495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5" h="15">
                    <a:moveTo>
                      <a:pt x="0" y="0"/>
                    </a:moveTo>
                    <a:lnTo>
                      <a:pt x="495" y="0"/>
                    </a:lnTo>
                    <a:lnTo>
                      <a:pt x="495" y="15"/>
                    </a:lnTo>
                    <a:lnTo>
                      <a:pt x="1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73" name="Group 1019"/>
            <p:cNvGrpSpPr>
              <a:grpSpLocks/>
            </p:cNvGrpSpPr>
            <p:nvPr/>
          </p:nvGrpSpPr>
          <p:grpSpPr bwMode="auto">
            <a:xfrm>
              <a:off x="824" y="2376"/>
              <a:ext cx="549" cy="241"/>
              <a:chOff x="824" y="2376"/>
              <a:chExt cx="549" cy="241"/>
            </a:xfrm>
          </p:grpSpPr>
          <p:sp>
            <p:nvSpPr>
              <p:cNvPr id="1102" name="Freeform 1020"/>
              <p:cNvSpPr>
                <a:spLocks/>
              </p:cNvSpPr>
              <p:nvPr/>
            </p:nvSpPr>
            <p:spPr bwMode="auto">
              <a:xfrm>
                <a:off x="824" y="2376"/>
                <a:ext cx="549" cy="240"/>
              </a:xfrm>
              <a:custGeom>
                <a:avLst/>
                <a:gdLst>
                  <a:gd name="T0" fmla="*/ 0 w 549"/>
                  <a:gd name="T1" fmla="*/ 240 h 240"/>
                  <a:gd name="T2" fmla="*/ 0 w 549"/>
                  <a:gd name="T3" fmla="*/ 214 h 240"/>
                  <a:gd name="T4" fmla="*/ 6 w 549"/>
                  <a:gd name="T5" fmla="*/ 188 h 240"/>
                  <a:gd name="T6" fmla="*/ 15 w 549"/>
                  <a:gd name="T7" fmla="*/ 158 h 240"/>
                  <a:gd name="T8" fmla="*/ 29 w 549"/>
                  <a:gd name="T9" fmla="*/ 131 h 240"/>
                  <a:gd name="T10" fmla="*/ 47 w 549"/>
                  <a:gd name="T11" fmla="*/ 105 h 240"/>
                  <a:gd name="T12" fmla="*/ 66 w 549"/>
                  <a:gd name="T13" fmla="*/ 84 h 240"/>
                  <a:gd name="T14" fmla="*/ 90 w 549"/>
                  <a:gd name="T15" fmla="*/ 62 h 240"/>
                  <a:gd name="T16" fmla="*/ 122 w 549"/>
                  <a:gd name="T17" fmla="*/ 40 h 240"/>
                  <a:gd name="T18" fmla="*/ 152 w 549"/>
                  <a:gd name="T19" fmla="*/ 26 h 240"/>
                  <a:gd name="T20" fmla="*/ 181 w 549"/>
                  <a:gd name="T21" fmla="*/ 15 h 240"/>
                  <a:gd name="T22" fmla="*/ 214 w 549"/>
                  <a:gd name="T23" fmla="*/ 6 h 240"/>
                  <a:gd name="T24" fmla="*/ 252 w 549"/>
                  <a:gd name="T25" fmla="*/ 0 h 240"/>
                  <a:gd name="T26" fmla="*/ 288 w 549"/>
                  <a:gd name="T27" fmla="*/ 0 h 240"/>
                  <a:gd name="T28" fmla="*/ 324 w 549"/>
                  <a:gd name="T29" fmla="*/ 4 h 240"/>
                  <a:gd name="T30" fmla="*/ 358 w 549"/>
                  <a:gd name="T31" fmla="*/ 12 h 240"/>
                  <a:gd name="T32" fmla="*/ 392 w 549"/>
                  <a:gd name="T33" fmla="*/ 24 h 240"/>
                  <a:gd name="T34" fmla="*/ 420 w 549"/>
                  <a:gd name="T35" fmla="*/ 38 h 240"/>
                  <a:gd name="T36" fmla="*/ 442 w 549"/>
                  <a:gd name="T37" fmla="*/ 53 h 240"/>
                  <a:gd name="T38" fmla="*/ 464 w 549"/>
                  <a:gd name="T39" fmla="*/ 69 h 240"/>
                  <a:gd name="T40" fmla="*/ 484 w 549"/>
                  <a:gd name="T41" fmla="*/ 89 h 240"/>
                  <a:gd name="T42" fmla="*/ 505 w 549"/>
                  <a:gd name="T43" fmla="*/ 114 h 240"/>
                  <a:gd name="T44" fmla="*/ 521 w 549"/>
                  <a:gd name="T45" fmla="*/ 137 h 240"/>
                  <a:gd name="T46" fmla="*/ 529 w 549"/>
                  <a:gd name="T47" fmla="*/ 155 h 240"/>
                  <a:gd name="T48" fmla="*/ 537 w 549"/>
                  <a:gd name="T49" fmla="*/ 172 h 240"/>
                  <a:gd name="T50" fmla="*/ 543 w 549"/>
                  <a:gd name="T51" fmla="*/ 193 h 240"/>
                  <a:gd name="T52" fmla="*/ 544 w 549"/>
                  <a:gd name="T53" fmla="*/ 212 h 240"/>
                  <a:gd name="T54" fmla="*/ 546 w 549"/>
                  <a:gd name="T55" fmla="*/ 231 h 240"/>
                  <a:gd name="T56" fmla="*/ 549 w 549"/>
                  <a:gd name="T57" fmla="*/ 240 h 240"/>
                  <a:gd name="T58" fmla="*/ 0 w 549"/>
                  <a:gd name="T59" fmla="*/ 240 h 24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549"/>
                  <a:gd name="T91" fmla="*/ 0 h 240"/>
                  <a:gd name="T92" fmla="*/ 549 w 549"/>
                  <a:gd name="T93" fmla="*/ 240 h 24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549" h="240">
                    <a:moveTo>
                      <a:pt x="0" y="240"/>
                    </a:moveTo>
                    <a:lnTo>
                      <a:pt x="0" y="214"/>
                    </a:lnTo>
                    <a:lnTo>
                      <a:pt x="6" y="188"/>
                    </a:lnTo>
                    <a:lnTo>
                      <a:pt x="15" y="158"/>
                    </a:lnTo>
                    <a:lnTo>
                      <a:pt x="29" y="131"/>
                    </a:lnTo>
                    <a:lnTo>
                      <a:pt x="47" y="105"/>
                    </a:lnTo>
                    <a:lnTo>
                      <a:pt x="66" y="84"/>
                    </a:lnTo>
                    <a:lnTo>
                      <a:pt x="90" y="62"/>
                    </a:lnTo>
                    <a:lnTo>
                      <a:pt x="122" y="40"/>
                    </a:lnTo>
                    <a:lnTo>
                      <a:pt x="152" y="26"/>
                    </a:lnTo>
                    <a:lnTo>
                      <a:pt x="181" y="15"/>
                    </a:lnTo>
                    <a:lnTo>
                      <a:pt x="214" y="6"/>
                    </a:lnTo>
                    <a:lnTo>
                      <a:pt x="252" y="0"/>
                    </a:lnTo>
                    <a:lnTo>
                      <a:pt x="288" y="0"/>
                    </a:lnTo>
                    <a:lnTo>
                      <a:pt x="324" y="4"/>
                    </a:lnTo>
                    <a:lnTo>
                      <a:pt x="358" y="12"/>
                    </a:lnTo>
                    <a:lnTo>
                      <a:pt x="392" y="24"/>
                    </a:lnTo>
                    <a:lnTo>
                      <a:pt x="420" y="38"/>
                    </a:lnTo>
                    <a:lnTo>
                      <a:pt x="442" y="53"/>
                    </a:lnTo>
                    <a:lnTo>
                      <a:pt x="464" y="69"/>
                    </a:lnTo>
                    <a:lnTo>
                      <a:pt x="484" y="89"/>
                    </a:lnTo>
                    <a:lnTo>
                      <a:pt x="505" y="114"/>
                    </a:lnTo>
                    <a:lnTo>
                      <a:pt x="521" y="137"/>
                    </a:lnTo>
                    <a:lnTo>
                      <a:pt x="529" y="155"/>
                    </a:lnTo>
                    <a:lnTo>
                      <a:pt x="537" y="172"/>
                    </a:lnTo>
                    <a:lnTo>
                      <a:pt x="543" y="193"/>
                    </a:lnTo>
                    <a:lnTo>
                      <a:pt x="544" y="212"/>
                    </a:lnTo>
                    <a:lnTo>
                      <a:pt x="546" y="231"/>
                    </a:lnTo>
                    <a:lnTo>
                      <a:pt x="549" y="240"/>
                    </a:lnTo>
                    <a:lnTo>
                      <a:pt x="0" y="240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3" name="Freeform 1021"/>
              <p:cNvSpPr>
                <a:spLocks/>
              </p:cNvSpPr>
              <p:nvPr/>
            </p:nvSpPr>
            <p:spPr bwMode="auto">
              <a:xfrm>
                <a:off x="903" y="2444"/>
                <a:ext cx="392" cy="173"/>
              </a:xfrm>
              <a:custGeom>
                <a:avLst/>
                <a:gdLst>
                  <a:gd name="T0" fmla="*/ 0 w 392"/>
                  <a:gd name="T1" fmla="*/ 173 h 173"/>
                  <a:gd name="T2" fmla="*/ 0 w 392"/>
                  <a:gd name="T3" fmla="*/ 154 h 173"/>
                  <a:gd name="T4" fmla="*/ 4 w 392"/>
                  <a:gd name="T5" fmla="*/ 136 h 173"/>
                  <a:gd name="T6" fmla="*/ 11 w 392"/>
                  <a:gd name="T7" fmla="*/ 114 h 173"/>
                  <a:gd name="T8" fmla="*/ 21 w 392"/>
                  <a:gd name="T9" fmla="*/ 94 h 173"/>
                  <a:gd name="T10" fmla="*/ 34 w 392"/>
                  <a:gd name="T11" fmla="*/ 74 h 173"/>
                  <a:gd name="T12" fmla="*/ 47 w 392"/>
                  <a:gd name="T13" fmla="*/ 61 h 173"/>
                  <a:gd name="T14" fmla="*/ 64 w 392"/>
                  <a:gd name="T15" fmla="*/ 45 h 173"/>
                  <a:gd name="T16" fmla="*/ 87 w 392"/>
                  <a:gd name="T17" fmla="*/ 29 h 173"/>
                  <a:gd name="T18" fmla="*/ 109 w 392"/>
                  <a:gd name="T19" fmla="*/ 18 h 173"/>
                  <a:gd name="T20" fmla="*/ 129 w 392"/>
                  <a:gd name="T21" fmla="*/ 11 h 173"/>
                  <a:gd name="T22" fmla="*/ 153 w 392"/>
                  <a:gd name="T23" fmla="*/ 4 h 173"/>
                  <a:gd name="T24" fmla="*/ 180 w 392"/>
                  <a:gd name="T25" fmla="*/ 0 h 173"/>
                  <a:gd name="T26" fmla="*/ 206 w 392"/>
                  <a:gd name="T27" fmla="*/ 0 h 173"/>
                  <a:gd name="T28" fmla="*/ 231 w 392"/>
                  <a:gd name="T29" fmla="*/ 3 h 173"/>
                  <a:gd name="T30" fmla="*/ 256 w 392"/>
                  <a:gd name="T31" fmla="*/ 9 h 173"/>
                  <a:gd name="T32" fmla="*/ 280 w 392"/>
                  <a:gd name="T33" fmla="*/ 17 h 173"/>
                  <a:gd name="T34" fmla="*/ 300 w 392"/>
                  <a:gd name="T35" fmla="*/ 27 h 173"/>
                  <a:gd name="T36" fmla="*/ 316 w 392"/>
                  <a:gd name="T37" fmla="*/ 38 h 173"/>
                  <a:gd name="T38" fmla="*/ 334 w 392"/>
                  <a:gd name="T39" fmla="*/ 51 h 173"/>
                  <a:gd name="T40" fmla="*/ 347 w 392"/>
                  <a:gd name="T41" fmla="*/ 64 h 173"/>
                  <a:gd name="T42" fmla="*/ 360 w 392"/>
                  <a:gd name="T43" fmla="*/ 80 h 173"/>
                  <a:gd name="T44" fmla="*/ 372 w 392"/>
                  <a:gd name="T45" fmla="*/ 99 h 173"/>
                  <a:gd name="T46" fmla="*/ 378 w 392"/>
                  <a:gd name="T47" fmla="*/ 112 h 173"/>
                  <a:gd name="T48" fmla="*/ 383 w 392"/>
                  <a:gd name="T49" fmla="*/ 124 h 173"/>
                  <a:gd name="T50" fmla="*/ 388 w 392"/>
                  <a:gd name="T51" fmla="*/ 139 h 173"/>
                  <a:gd name="T52" fmla="*/ 390 w 392"/>
                  <a:gd name="T53" fmla="*/ 153 h 173"/>
                  <a:gd name="T54" fmla="*/ 390 w 392"/>
                  <a:gd name="T55" fmla="*/ 167 h 173"/>
                  <a:gd name="T56" fmla="*/ 392 w 392"/>
                  <a:gd name="T57" fmla="*/ 173 h 173"/>
                  <a:gd name="T58" fmla="*/ 0 w 392"/>
                  <a:gd name="T59" fmla="*/ 173 h 17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92"/>
                  <a:gd name="T91" fmla="*/ 0 h 173"/>
                  <a:gd name="T92" fmla="*/ 392 w 392"/>
                  <a:gd name="T93" fmla="*/ 173 h 17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92" h="173">
                    <a:moveTo>
                      <a:pt x="0" y="173"/>
                    </a:moveTo>
                    <a:lnTo>
                      <a:pt x="0" y="154"/>
                    </a:lnTo>
                    <a:lnTo>
                      <a:pt x="4" y="136"/>
                    </a:lnTo>
                    <a:lnTo>
                      <a:pt x="11" y="114"/>
                    </a:lnTo>
                    <a:lnTo>
                      <a:pt x="21" y="94"/>
                    </a:lnTo>
                    <a:lnTo>
                      <a:pt x="34" y="74"/>
                    </a:lnTo>
                    <a:lnTo>
                      <a:pt x="47" y="61"/>
                    </a:lnTo>
                    <a:lnTo>
                      <a:pt x="64" y="45"/>
                    </a:lnTo>
                    <a:lnTo>
                      <a:pt x="87" y="29"/>
                    </a:lnTo>
                    <a:lnTo>
                      <a:pt x="109" y="18"/>
                    </a:lnTo>
                    <a:lnTo>
                      <a:pt x="129" y="11"/>
                    </a:lnTo>
                    <a:lnTo>
                      <a:pt x="153" y="4"/>
                    </a:lnTo>
                    <a:lnTo>
                      <a:pt x="180" y="0"/>
                    </a:lnTo>
                    <a:lnTo>
                      <a:pt x="206" y="0"/>
                    </a:lnTo>
                    <a:lnTo>
                      <a:pt x="231" y="3"/>
                    </a:lnTo>
                    <a:lnTo>
                      <a:pt x="256" y="9"/>
                    </a:lnTo>
                    <a:lnTo>
                      <a:pt x="280" y="17"/>
                    </a:lnTo>
                    <a:lnTo>
                      <a:pt x="300" y="27"/>
                    </a:lnTo>
                    <a:lnTo>
                      <a:pt x="316" y="38"/>
                    </a:lnTo>
                    <a:lnTo>
                      <a:pt x="334" y="51"/>
                    </a:lnTo>
                    <a:lnTo>
                      <a:pt x="347" y="64"/>
                    </a:lnTo>
                    <a:lnTo>
                      <a:pt x="360" y="80"/>
                    </a:lnTo>
                    <a:lnTo>
                      <a:pt x="372" y="99"/>
                    </a:lnTo>
                    <a:lnTo>
                      <a:pt x="378" y="112"/>
                    </a:lnTo>
                    <a:lnTo>
                      <a:pt x="383" y="124"/>
                    </a:lnTo>
                    <a:lnTo>
                      <a:pt x="388" y="139"/>
                    </a:lnTo>
                    <a:lnTo>
                      <a:pt x="390" y="153"/>
                    </a:lnTo>
                    <a:lnTo>
                      <a:pt x="390" y="167"/>
                    </a:lnTo>
                    <a:lnTo>
                      <a:pt x="392" y="173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80808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74" name="Group 1022"/>
            <p:cNvGrpSpPr>
              <a:grpSpLocks/>
            </p:cNvGrpSpPr>
            <p:nvPr/>
          </p:nvGrpSpPr>
          <p:grpSpPr bwMode="auto">
            <a:xfrm>
              <a:off x="1375" y="1983"/>
              <a:ext cx="310" cy="427"/>
              <a:chOff x="1375" y="1983"/>
              <a:chExt cx="310" cy="427"/>
            </a:xfrm>
          </p:grpSpPr>
          <p:sp>
            <p:nvSpPr>
              <p:cNvPr id="1099" name="Freeform 1023"/>
              <p:cNvSpPr>
                <a:spLocks/>
              </p:cNvSpPr>
              <p:nvPr/>
            </p:nvSpPr>
            <p:spPr bwMode="auto">
              <a:xfrm>
                <a:off x="1375" y="2068"/>
                <a:ext cx="309" cy="290"/>
              </a:xfrm>
              <a:custGeom>
                <a:avLst/>
                <a:gdLst>
                  <a:gd name="T0" fmla="*/ 0 w 309"/>
                  <a:gd name="T1" fmla="*/ 154 h 290"/>
                  <a:gd name="T2" fmla="*/ 14 w 309"/>
                  <a:gd name="T3" fmla="*/ 171 h 290"/>
                  <a:gd name="T4" fmla="*/ 31 w 309"/>
                  <a:gd name="T5" fmla="*/ 192 h 290"/>
                  <a:gd name="T6" fmla="*/ 42 w 309"/>
                  <a:gd name="T7" fmla="*/ 205 h 290"/>
                  <a:gd name="T8" fmla="*/ 55 w 309"/>
                  <a:gd name="T9" fmla="*/ 220 h 290"/>
                  <a:gd name="T10" fmla="*/ 67 w 309"/>
                  <a:gd name="T11" fmla="*/ 234 h 290"/>
                  <a:gd name="T12" fmla="*/ 80 w 309"/>
                  <a:gd name="T13" fmla="*/ 247 h 290"/>
                  <a:gd name="T14" fmla="*/ 89 w 309"/>
                  <a:gd name="T15" fmla="*/ 259 h 290"/>
                  <a:gd name="T16" fmla="*/ 101 w 309"/>
                  <a:gd name="T17" fmla="*/ 269 h 290"/>
                  <a:gd name="T18" fmla="*/ 111 w 309"/>
                  <a:gd name="T19" fmla="*/ 277 h 290"/>
                  <a:gd name="T20" fmla="*/ 119 w 309"/>
                  <a:gd name="T21" fmla="*/ 284 h 290"/>
                  <a:gd name="T22" fmla="*/ 132 w 309"/>
                  <a:gd name="T23" fmla="*/ 287 h 290"/>
                  <a:gd name="T24" fmla="*/ 143 w 309"/>
                  <a:gd name="T25" fmla="*/ 290 h 290"/>
                  <a:gd name="T26" fmla="*/ 159 w 309"/>
                  <a:gd name="T27" fmla="*/ 287 h 290"/>
                  <a:gd name="T28" fmla="*/ 173 w 309"/>
                  <a:gd name="T29" fmla="*/ 284 h 290"/>
                  <a:gd name="T30" fmla="*/ 182 w 309"/>
                  <a:gd name="T31" fmla="*/ 278 h 290"/>
                  <a:gd name="T32" fmla="*/ 191 w 309"/>
                  <a:gd name="T33" fmla="*/ 274 h 290"/>
                  <a:gd name="T34" fmla="*/ 200 w 309"/>
                  <a:gd name="T35" fmla="*/ 266 h 290"/>
                  <a:gd name="T36" fmla="*/ 213 w 309"/>
                  <a:gd name="T37" fmla="*/ 251 h 290"/>
                  <a:gd name="T38" fmla="*/ 223 w 309"/>
                  <a:gd name="T39" fmla="*/ 238 h 290"/>
                  <a:gd name="T40" fmla="*/ 235 w 309"/>
                  <a:gd name="T41" fmla="*/ 223 h 290"/>
                  <a:gd name="T42" fmla="*/ 243 w 309"/>
                  <a:gd name="T43" fmla="*/ 206 h 290"/>
                  <a:gd name="T44" fmla="*/ 252 w 309"/>
                  <a:gd name="T45" fmla="*/ 190 h 290"/>
                  <a:gd name="T46" fmla="*/ 259 w 309"/>
                  <a:gd name="T47" fmla="*/ 170 h 290"/>
                  <a:gd name="T48" fmla="*/ 264 w 309"/>
                  <a:gd name="T49" fmla="*/ 149 h 290"/>
                  <a:gd name="T50" fmla="*/ 265 w 309"/>
                  <a:gd name="T51" fmla="*/ 127 h 290"/>
                  <a:gd name="T52" fmla="*/ 266 w 309"/>
                  <a:gd name="T53" fmla="*/ 107 h 290"/>
                  <a:gd name="T54" fmla="*/ 270 w 309"/>
                  <a:gd name="T55" fmla="*/ 87 h 290"/>
                  <a:gd name="T56" fmla="*/ 274 w 309"/>
                  <a:gd name="T57" fmla="*/ 71 h 290"/>
                  <a:gd name="T58" fmla="*/ 278 w 309"/>
                  <a:gd name="T59" fmla="*/ 61 h 290"/>
                  <a:gd name="T60" fmla="*/ 284 w 309"/>
                  <a:gd name="T61" fmla="*/ 50 h 290"/>
                  <a:gd name="T62" fmla="*/ 291 w 309"/>
                  <a:gd name="T63" fmla="*/ 30 h 290"/>
                  <a:gd name="T64" fmla="*/ 301 w 309"/>
                  <a:gd name="T65" fmla="*/ 12 h 290"/>
                  <a:gd name="T66" fmla="*/ 309 w 309"/>
                  <a:gd name="T67" fmla="*/ 0 h 29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09"/>
                  <a:gd name="T103" fmla="*/ 0 h 290"/>
                  <a:gd name="T104" fmla="*/ 309 w 309"/>
                  <a:gd name="T105" fmla="*/ 290 h 29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09" h="290">
                    <a:moveTo>
                      <a:pt x="0" y="154"/>
                    </a:moveTo>
                    <a:lnTo>
                      <a:pt x="14" y="171"/>
                    </a:lnTo>
                    <a:lnTo>
                      <a:pt x="31" y="192"/>
                    </a:lnTo>
                    <a:lnTo>
                      <a:pt x="42" y="205"/>
                    </a:lnTo>
                    <a:lnTo>
                      <a:pt x="55" y="220"/>
                    </a:lnTo>
                    <a:lnTo>
                      <a:pt x="67" y="234"/>
                    </a:lnTo>
                    <a:lnTo>
                      <a:pt x="80" y="247"/>
                    </a:lnTo>
                    <a:lnTo>
                      <a:pt x="89" y="259"/>
                    </a:lnTo>
                    <a:lnTo>
                      <a:pt x="101" y="269"/>
                    </a:lnTo>
                    <a:lnTo>
                      <a:pt x="111" y="277"/>
                    </a:lnTo>
                    <a:lnTo>
                      <a:pt x="119" y="284"/>
                    </a:lnTo>
                    <a:lnTo>
                      <a:pt x="132" y="287"/>
                    </a:lnTo>
                    <a:lnTo>
                      <a:pt x="143" y="290"/>
                    </a:lnTo>
                    <a:lnTo>
                      <a:pt x="159" y="287"/>
                    </a:lnTo>
                    <a:lnTo>
                      <a:pt x="173" y="284"/>
                    </a:lnTo>
                    <a:lnTo>
                      <a:pt x="182" y="278"/>
                    </a:lnTo>
                    <a:lnTo>
                      <a:pt x="191" y="274"/>
                    </a:lnTo>
                    <a:lnTo>
                      <a:pt x="200" y="266"/>
                    </a:lnTo>
                    <a:lnTo>
                      <a:pt x="213" y="251"/>
                    </a:lnTo>
                    <a:lnTo>
                      <a:pt x="223" y="238"/>
                    </a:lnTo>
                    <a:lnTo>
                      <a:pt x="235" y="223"/>
                    </a:lnTo>
                    <a:lnTo>
                      <a:pt x="243" y="206"/>
                    </a:lnTo>
                    <a:lnTo>
                      <a:pt x="252" y="190"/>
                    </a:lnTo>
                    <a:lnTo>
                      <a:pt x="259" y="170"/>
                    </a:lnTo>
                    <a:lnTo>
                      <a:pt x="264" y="149"/>
                    </a:lnTo>
                    <a:lnTo>
                      <a:pt x="265" y="127"/>
                    </a:lnTo>
                    <a:lnTo>
                      <a:pt x="266" y="107"/>
                    </a:lnTo>
                    <a:lnTo>
                      <a:pt x="270" y="87"/>
                    </a:lnTo>
                    <a:lnTo>
                      <a:pt x="274" y="71"/>
                    </a:lnTo>
                    <a:lnTo>
                      <a:pt x="278" y="61"/>
                    </a:lnTo>
                    <a:lnTo>
                      <a:pt x="284" y="50"/>
                    </a:lnTo>
                    <a:lnTo>
                      <a:pt x="291" y="30"/>
                    </a:lnTo>
                    <a:lnTo>
                      <a:pt x="301" y="12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0" name="Freeform 1024"/>
              <p:cNvSpPr>
                <a:spLocks/>
              </p:cNvSpPr>
              <p:nvPr/>
            </p:nvSpPr>
            <p:spPr bwMode="auto">
              <a:xfrm>
                <a:off x="1375" y="1983"/>
                <a:ext cx="309" cy="427"/>
              </a:xfrm>
              <a:custGeom>
                <a:avLst/>
                <a:gdLst>
                  <a:gd name="T0" fmla="*/ 0 w 309"/>
                  <a:gd name="T1" fmla="*/ 290 h 427"/>
                  <a:gd name="T2" fmla="*/ 8 w 309"/>
                  <a:gd name="T3" fmla="*/ 296 h 427"/>
                  <a:gd name="T4" fmla="*/ 15 w 309"/>
                  <a:gd name="T5" fmla="*/ 303 h 427"/>
                  <a:gd name="T6" fmla="*/ 23 w 309"/>
                  <a:gd name="T7" fmla="*/ 313 h 427"/>
                  <a:gd name="T8" fmla="*/ 32 w 309"/>
                  <a:gd name="T9" fmla="*/ 323 h 427"/>
                  <a:gd name="T10" fmla="*/ 39 w 309"/>
                  <a:gd name="T11" fmla="*/ 333 h 427"/>
                  <a:gd name="T12" fmla="*/ 44 w 309"/>
                  <a:gd name="T13" fmla="*/ 344 h 427"/>
                  <a:gd name="T14" fmla="*/ 54 w 309"/>
                  <a:gd name="T15" fmla="*/ 362 h 427"/>
                  <a:gd name="T16" fmla="*/ 69 w 309"/>
                  <a:gd name="T17" fmla="*/ 383 h 427"/>
                  <a:gd name="T18" fmla="*/ 81 w 309"/>
                  <a:gd name="T19" fmla="*/ 394 h 427"/>
                  <a:gd name="T20" fmla="*/ 93 w 309"/>
                  <a:gd name="T21" fmla="*/ 403 h 427"/>
                  <a:gd name="T22" fmla="*/ 103 w 309"/>
                  <a:gd name="T23" fmla="*/ 409 h 427"/>
                  <a:gd name="T24" fmla="*/ 109 w 309"/>
                  <a:gd name="T25" fmla="*/ 413 h 427"/>
                  <a:gd name="T26" fmla="*/ 117 w 309"/>
                  <a:gd name="T27" fmla="*/ 416 h 427"/>
                  <a:gd name="T28" fmla="*/ 132 w 309"/>
                  <a:gd name="T29" fmla="*/ 421 h 427"/>
                  <a:gd name="T30" fmla="*/ 144 w 309"/>
                  <a:gd name="T31" fmla="*/ 425 h 427"/>
                  <a:gd name="T32" fmla="*/ 155 w 309"/>
                  <a:gd name="T33" fmla="*/ 427 h 427"/>
                  <a:gd name="T34" fmla="*/ 167 w 309"/>
                  <a:gd name="T35" fmla="*/ 425 h 427"/>
                  <a:gd name="T36" fmla="*/ 180 w 309"/>
                  <a:gd name="T37" fmla="*/ 422 h 427"/>
                  <a:gd name="T38" fmla="*/ 191 w 309"/>
                  <a:gd name="T39" fmla="*/ 418 h 427"/>
                  <a:gd name="T40" fmla="*/ 204 w 309"/>
                  <a:gd name="T41" fmla="*/ 413 h 427"/>
                  <a:gd name="T42" fmla="*/ 216 w 309"/>
                  <a:gd name="T43" fmla="*/ 407 h 427"/>
                  <a:gd name="T44" fmla="*/ 224 w 309"/>
                  <a:gd name="T45" fmla="*/ 400 h 427"/>
                  <a:gd name="T46" fmla="*/ 229 w 309"/>
                  <a:gd name="T47" fmla="*/ 395 h 427"/>
                  <a:gd name="T48" fmla="*/ 235 w 309"/>
                  <a:gd name="T49" fmla="*/ 389 h 427"/>
                  <a:gd name="T50" fmla="*/ 242 w 309"/>
                  <a:gd name="T51" fmla="*/ 381 h 427"/>
                  <a:gd name="T52" fmla="*/ 248 w 309"/>
                  <a:gd name="T53" fmla="*/ 372 h 427"/>
                  <a:gd name="T54" fmla="*/ 254 w 309"/>
                  <a:gd name="T55" fmla="*/ 360 h 427"/>
                  <a:gd name="T56" fmla="*/ 261 w 309"/>
                  <a:gd name="T57" fmla="*/ 346 h 427"/>
                  <a:gd name="T58" fmla="*/ 265 w 309"/>
                  <a:gd name="T59" fmla="*/ 332 h 427"/>
                  <a:gd name="T60" fmla="*/ 270 w 309"/>
                  <a:gd name="T61" fmla="*/ 316 h 427"/>
                  <a:gd name="T62" fmla="*/ 273 w 309"/>
                  <a:gd name="T63" fmla="*/ 302 h 427"/>
                  <a:gd name="T64" fmla="*/ 276 w 309"/>
                  <a:gd name="T65" fmla="*/ 285 h 427"/>
                  <a:gd name="T66" fmla="*/ 280 w 309"/>
                  <a:gd name="T67" fmla="*/ 268 h 427"/>
                  <a:gd name="T68" fmla="*/ 285 w 309"/>
                  <a:gd name="T69" fmla="*/ 253 h 427"/>
                  <a:gd name="T70" fmla="*/ 289 w 309"/>
                  <a:gd name="T71" fmla="*/ 239 h 427"/>
                  <a:gd name="T72" fmla="*/ 292 w 309"/>
                  <a:gd name="T73" fmla="*/ 224 h 427"/>
                  <a:gd name="T74" fmla="*/ 293 w 309"/>
                  <a:gd name="T75" fmla="*/ 210 h 427"/>
                  <a:gd name="T76" fmla="*/ 293 w 309"/>
                  <a:gd name="T77" fmla="*/ 194 h 427"/>
                  <a:gd name="T78" fmla="*/ 292 w 309"/>
                  <a:gd name="T79" fmla="*/ 171 h 427"/>
                  <a:gd name="T80" fmla="*/ 292 w 309"/>
                  <a:gd name="T81" fmla="*/ 85 h 427"/>
                  <a:gd name="T82" fmla="*/ 291 w 309"/>
                  <a:gd name="T83" fmla="*/ 45 h 427"/>
                  <a:gd name="T84" fmla="*/ 291 w 309"/>
                  <a:gd name="T85" fmla="*/ 34 h 427"/>
                  <a:gd name="T86" fmla="*/ 291 w 309"/>
                  <a:gd name="T87" fmla="*/ 25 h 427"/>
                  <a:gd name="T88" fmla="*/ 293 w 309"/>
                  <a:gd name="T89" fmla="*/ 14 h 427"/>
                  <a:gd name="T90" fmla="*/ 299 w 309"/>
                  <a:gd name="T91" fmla="*/ 6 h 427"/>
                  <a:gd name="T92" fmla="*/ 309 w 309"/>
                  <a:gd name="T93" fmla="*/ 0 h 4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09"/>
                  <a:gd name="T142" fmla="*/ 0 h 427"/>
                  <a:gd name="T143" fmla="*/ 309 w 309"/>
                  <a:gd name="T144" fmla="*/ 427 h 42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09" h="427">
                    <a:moveTo>
                      <a:pt x="0" y="290"/>
                    </a:moveTo>
                    <a:lnTo>
                      <a:pt x="8" y="296"/>
                    </a:lnTo>
                    <a:lnTo>
                      <a:pt x="15" y="303"/>
                    </a:lnTo>
                    <a:lnTo>
                      <a:pt x="23" y="313"/>
                    </a:lnTo>
                    <a:lnTo>
                      <a:pt x="32" y="323"/>
                    </a:lnTo>
                    <a:lnTo>
                      <a:pt x="39" y="333"/>
                    </a:lnTo>
                    <a:lnTo>
                      <a:pt x="44" y="344"/>
                    </a:lnTo>
                    <a:lnTo>
                      <a:pt x="54" y="362"/>
                    </a:lnTo>
                    <a:lnTo>
                      <a:pt x="69" y="383"/>
                    </a:lnTo>
                    <a:lnTo>
                      <a:pt x="81" y="394"/>
                    </a:lnTo>
                    <a:lnTo>
                      <a:pt x="93" y="403"/>
                    </a:lnTo>
                    <a:lnTo>
                      <a:pt x="103" y="409"/>
                    </a:lnTo>
                    <a:lnTo>
                      <a:pt x="109" y="413"/>
                    </a:lnTo>
                    <a:lnTo>
                      <a:pt x="117" y="416"/>
                    </a:lnTo>
                    <a:lnTo>
                      <a:pt x="132" y="421"/>
                    </a:lnTo>
                    <a:lnTo>
                      <a:pt x="144" y="425"/>
                    </a:lnTo>
                    <a:lnTo>
                      <a:pt x="155" y="427"/>
                    </a:lnTo>
                    <a:lnTo>
                      <a:pt x="167" y="425"/>
                    </a:lnTo>
                    <a:lnTo>
                      <a:pt x="180" y="422"/>
                    </a:lnTo>
                    <a:lnTo>
                      <a:pt x="191" y="418"/>
                    </a:lnTo>
                    <a:lnTo>
                      <a:pt x="204" y="413"/>
                    </a:lnTo>
                    <a:lnTo>
                      <a:pt x="216" y="407"/>
                    </a:lnTo>
                    <a:lnTo>
                      <a:pt x="224" y="400"/>
                    </a:lnTo>
                    <a:lnTo>
                      <a:pt x="229" y="395"/>
                    </a:lnTo>
                    <a:lnTo>
                      <a:pt x="235" y="389"/>
                    </a:lnTo>
                    <a:lnTo>
                      <a:pt x="242" y="381"/>
                    </a:lnTo>
                    <a:lnTo>
                      <a:pt x="248" y="372"/>
                    </a:lnTo>
                    <a:lnTo>
                      <a:pt x="254" y="360"/>
                    </a:lnTo>
                    <a:lnTo>
                      <a:pt x="261" y="346"/>
                    </a:lnTo>
                    <a:lnTo>
                      <a:pt x="265" y="332"/>
                    </a:lnTo>
                    <a:lnTo>
                      <a:pt x="270" y="316"/>
                    </a:lnTo>
                    <a:lnTo>
                      <a:pt x="273" y="302"/>
                    </a:lnTo>
                    <a:lnTo>
                      <a:pt x="276" y="285"/>
                    </a:lnTo>
                    <a:lnTo>
                      <a:pt x="280" y="268"/>
                    </a:lnTo>
                    <a:lnTo>
                      <a:pt x="285" y="253"/>
                    </a:lnTo>
                    <a:lnTo>
                      <a:pt x="289" y="239"/>
                    </a:lnTo>
                    <a:lnTo>
                      <a:pt x="292" y="224"/>
                    </a:lnTo>
                    <a:lnTo>
                      <a:pt x="293" y="210"/>
                    </a:lnTo>
                    <a:lnTo>
                      <a:pt x="293" y="194"/>
                    </a:lnTo>
                    <a:lnTo>
                      <a:pt x="292" y="171"/>
                    </a:lnTo>
                    <a:lnTo>
                      <a:pt x="292" y="85"/>
                    </a:lnTo>
                    <a:lnTo>
                      <a:pt x="291" y="45"/>
                    </a:lnTo>
                    <a:lnTo>
                      <a:pt x="291" y="34"/>
                    </a:lnTo>
                    <a:lnTo>
                      <a:pt x="291" y="25"/>
                    </a:lnTo>
                    <a:lnTo>
                      <a:pt x="293" y="14"/>
                    </a:lnTo>
                    <a:lnTo>
                      <a:pt x="299" y="6"/>
                    </a:lnTo>
                    <a:lnTo>
                      <a:pt x="309" y="0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1" name="Arc 1025"/>
              <p:cNvSpPr>
                <a:spLocks/>
              </p:cNvSpPr>
              <p:nvPr/>
            </p:nvSpPr>
            <p:spPr bwMode="auto">
              <a:xfrm>
                <a:off x="1633" y="2035"/>
                <a:ext cx="52" cy="345"/>
              </a:xfrm>
              <a:custGeom>
                <a:avLst/>
                <a:gdLst>
                  <a:gd name="T0" fmla="*/ 0 w 21600"/>
                  <a:gd name="T1" fmla="*/ 0 h 43192"/>
                  <a:gd name="T2" fmla="*/ 0 w 21600"/>
                  <a:gd name="T3" fmla="*/ 0 h 43192"/>
                  <a:gd name="T4" fmla="*/ 0 w 21600"/>
                  <a:gd name="T5" fmla="*/ 0 h 43192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43192"/>
                  <a:gd name="T11" fmla="*/ 21600 w 21600"/>
                  <a:gd name="T12" fmla="*/ 43192 h 43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43192" fill="none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</a:path>
                  <a:path w="21600" h="43192" stroke="0" extrusionOk="0">
                    <a:moveTo>
                      <a:pt x="21190" y="43192"/>
                    </a:moveTo>
                    <a:cubicBezTo>
                      <a:pt x="9423" y="42969"/>
                      <a:pt x="0" y="33365"/>
                      <a:pt x="0" y="21596"/>
                    </a:cubicBezTo>
                    <a:cubicBezTo>
                      <a:pt x="-1" y="9824"/>
                      <a:pt x="9425" y="220"/>
                      <a:pt x="21194" y="-1"/>
                    </a:cubicBezTo>
                    <a:lnTo>
                      <a:pt x="21600" y="21596"/>
                    </a:lnTo>
                    <a:close/>
                  </a:path>
                </a:pathLst>
              </a:cu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75" name="Group 1026"/>
            <p:cNvGrpSpPr>
              <a:grpSpLocks/>
            </p:cNvGrpSpPr>
            <p:nvPr/>
          </p:nvGrpSpPr>
          <p:grpSpPr bwMode="auto">
            <a:xfrm>
              <a:off x="1348" y="2443"/>
              <a:ext cx="1022" cy="311"/>
              <a:chOff x="1348" y="2443"/>
              <a:chExt cx="1022" cy="311"/>
            </a:xfrm>
          </p:grpSpPr>
          <p:sp>
            <p:nvSpPr>
              <p:cNvPr id="1089" name="Line 1027"/>
              <p:cNvSpPr>
                <a:spLocks noChangeShapeType="1"/>
              </p:cNvSpPr>
              <p:nvPr/>
            </p:nvSpPr>
            <p:spPr bwMode="auto">
              <a:xfrm>
                <a:off x="2369" y="2558"/>
                <a:ext cx="1" cy="196"/>
              </a:xfrm>
              <a:prstGeom prst="line">
                <a:avLst/>
              </a:prstGeom>
              <a:noFill/>
              <a:ln w="12700">
                <a:solidFill>
                  <a:srgbClr val="20202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0" name="Rectangle 1028"/>
              <p:cNvSpPr>
                <a:spLocks noChangeArrowheads="1"/>
              </p:cNvSpPr>
              <p:nvPr/>
            </p:nvSpPr>
            <p:spPr bwMode="auto">
              <a:xfrm>
                <a:off x="1348" y="2486"/>
                <a:ext cx="1013" cy="120"/>
              </a:xfrm>
              <a:prstGeom prst="rect">
                <a:avLst/>
              </a:prstGeom>
              <a:solidFill>
                <a:srgbClr val="A00000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en-NZ"/>
              </a:p>
            </p:txBody>
          </p:sp>
          <p:grpSp>
            <p:nvGrpSpPr>
              <p:cNvPr id="1091" name="Group 1029"/>
              <p:cNvGrpSpPr>
                <a:grpSpLocks/>
              </p:cNvGrpSpPr>
              <p:nvPr/>
            </p:nvGrpSpPr>
            <p:grpSpPr bwMode="auto">
              <a:xfrm>
                <a:off x="1385" y="2478"/>
                <a:ext cx="215" cy="179"/>
                <a:chOff x="1385" y="2478"/>
                <a:chExt cx="215" cy="179"/>
              </a:xfrm>
            </p:grpSpPr>
            <p:sp>
              <p:nvSpPr>
                <p:cNvPr id="1093" name="Rectangle 1030"/>
                <p:cNvSpPr>
                  <a:spLocks noChangeArrowheads="1"/>
                </p:cNvSpPr>
                <p:nvPr/>
              </p:nvSpPr>
              <p:spPr bwMode="auto">
                <a:xfrm>
                  <a:off x="1385" y="2482"/>
                  <a:ext cx="215" cy="163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grpSp>
              <p:nvGrpSpPr>
                <p:cNvPr id="1094" name="Group 1031"/>
                <p:cNvGrpSpPr>
                  <a:grpSpLocks/>
                </p:cNvGrpSpPr>
                <p:nvPr/>
              </p:nvGrpSpPr>
              <p:grpSpPr bwMode="auto">
                <a:xfrm>
                  <a:off x="1416" y="2478"/>
                  <a:ext cx="154" cy="179"/>
                  <a:chOff x="1416" y="2478"/>
                  <a:chExt cx="154" cy="179"/>
                </a:xfrm>
              </p:grpSpPr>
              <p:sp>
                <p:nvSpPr>
                  <p:cNvPr id="1095" name="Line 1032"/>
                  <p:cNvSpPr>
                    <a:spLocks noChangeShapeType="1"/>
                  </p:cNvSpPr>
                  <p:nvPr/>
                </p:nvSpPr>
                <p:spPr bwMode="auto">
                  <a:xfrm>
                    <a:off x="1416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6" name="Line 1033"/>
                  <p:cNvSpPr>
                    <a:spLocks noChangeShapeType="1"/>
                  </p:cNvSpPr>
                  <p:nvPr/>
                </p:nvSpPr>
                <p:spPr bwMode="auto">
                  <a:xfrm>
                    <a:off x="1432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7" name="Line 1034"/>
                  <p:cNvSpPr>
                    <a:spLocks noChangeShapeType="1"/>
                  </p:cNvSpPr>
                  <p:nvPr/>
                </p:nvSpPr>
                <p:spPr bwMode="auto">
                  <a:xfrm>
                    <a:off x="1553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098" name="Line 1035"/>
                  <p:cNvSpPr>
                    <a:spLocks noChangeShapeType="1"/>
                  </p:cNvSpPr>
                  <p:nvPr/>
                </p:nvSpPr>
                <p:spPr bwMode="auto">
                  <a:xfrm>
                    <a:off x="1569" y="2478"/>
                    <a:ext cx="1" cy="179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092" name="Freeform 1036"/>
              <p:cNvSpPr>
                <a:spLocks/>
              </p:cNvSpPr>
              <p:nvPr/>
            </p:nvSpPr>
            <p:spPr bwMode="auto">
              <a:xfrm>
                <a:off x="1820" y="2443"/>
                <a:ext cx="274" cy="35"/>
              </a:xfrm>
              <a:custGeom>
                <a:avLst/>
                <a:gdLst>
                  <a:gd name="T0" fmla="*/ 0 w 274"/>
                  <a:gd name="T1" fmla="*/ 0 h 35"/>
                  <a:gd name="T2" fmla="*/ 274 w 274"/>
                  <a:gd name="T3" fmla="*/ 0 h 35"/>
                  <a:gd name="T4" fmla="*/ 274 w 274"/>
                  <a:gd name="T5" fmla="*/ 18 h 35"/>
                  <a:gd name="T6" fmla="*/ 206 w 274"/>
                  <a:gd name="T7" fmla="*/ 18 h 35"/>
                  <a:gd name="T8" fmla="*/ 206 w 274"/>
                  <a:gd name="T9" fmla="*/ 35 h 35"/>
                  <a:gd name="T10" fmla="*/ 69 w 274"/>
                  <a:gd name="T11" fmla="*/ 35 h 35"/>
                  <a:gd name="T12" fmla="*/ 69 w 274"/>
                  <a:gd name="T13" fmla="*/ 18 h 35"/>
                  <a:gd name="T14" fmla="*/ 0 w 274"/>
                  <a:gd name="T15" fmla="*/ 21 h 35"/>
                  <a:gd name="T16" fmla="*/ 0 w 274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4"/>
                  <a:gd name="T28" fmla="*/ 0 h 35"/>
                  <a:gd name="T29" fmla="*/ 274 w 274"/>
                  <a:gd name="T30" fmla="*/ 35 h 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4" h="35">
                    <a:moveTo>
                      <a:pt x="0" y="0"/>
                    </a:moveTo>
                    <a:lnTo>
                      <a:pt x="274" y="0"/>
                    </a:lnTo>
                    <a:lnTo>
                      <a:pt x="274" y="18"/>
                    </a:lnTo>
                    <a:lnTo>
                      <a:pt x="206" y="18"/>
                    </a:lnTo>
                    <a:lnTo>
                      <a:pt x="206" y="35"/>
                    </a:lnTo>
                    <a:lnTo>
                      <a:pt x="69" y="35"/>
                    </a:lnTo>
                    <a:lnTo>
                      <a:pt x="69" y="18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76" name="Group 1037"/>
            <p:cNvGrpSpPr>
              <a:grpSpLocks/>
            </p:cNvGrpSpPr>
            <p:nvPr/>
          </p:nvGrpSpPr>
          <p:grpSpPr bwMode="auto">
            <a:xfrm>
              <a:off x="930" y="2478"/>
              <a:ext cx="1372" cy="343"/>
              <a:chOff x="930" y="2478"/>
              <a:chExt cx="1372" cy="343"/>
            </a:xfrm>
          </p:grpSpPr>
          <p:grpSp>
            <p:nvGrpSpPr>
              <p:cNvPr id="1077" name="Group 1038"/>
              <p:cNvGrpSpPr>
                <a:grpSpLocks/>
              </p:cNvGrpSpPr>
              <p:nvPr/>
            </p:nvGrpSpPr>
            <p:grpSpPr bwMode="auto">
              <a:xfrm>
                <a:off x="1615" y="2478"/>
                <a:ext cx="344" cy="342"/>
                <a:chOff x="1615" y="2478"/>
                <a:chExt cx="344" cy="342"/>
              </a:xfrm>
            </p:grpSpPr>
            <p:sp>
              <p:nvSpPr>
                <p:cNvPr id="1086" name="Oval 1039"/>
                <p:cNvSpPr>
                  <a:spLocks noChangeArrowheads="1"/>
                </p:cNvSpPr>
                <p:nvPr/>
              </p:nvSpPr>
              <p:spPr bwMode="auto">
                <a:xfrm>
                  <a:off x="1615" y="2478"/>
                  <a:ext cx="344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087" name="Oval 1040"/>
                <p:cNvSpPr>
                  <a:spLocks noChangeArrowheads="1"/>
                </p:cNvSpPr>
                <p:nvPr/>
              </p:nvSpPr>
              <p:spPr bwMode="auto">
                <a:xfrm>
                  <a:off x="1666" y="2528"/>
                  <a:ext cx="242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088" name="Oval 1041"/>
                <p:cNvSpPr>
                  <a:spLocks noChangeArrowheads="1"/>
                </p:cNvSpPr>
                <p:nvPr/>
              </p:nvSpPr>
              <p:spPr bwMode="auto">
                <a:xfrm>
                  <a:off x="1735" y="2596"/>
                  <a:ext cx="104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078" name="Group 1042"/>
              <p:cNvGrpSpPr>
                <a:grpSpLocks/>
              </p:cNvGrpSpPr>
              <p:nvPr/>
            </p:nvGrpSpPr>
            <p:grpSpPr bwMode="auto">
              <a:xfrm>
                <a:off x="1957" y="2478"/>
                <a:ext cx="345" cy="342"/>
                <a:chOff x="1957" y="2478"/>
                <a:chExt cx="345" cy="342"/>
              </a:xfrm>
            </p:grpSpPr>
            <p:sp>
              <p:nvSpPr>
                <p:cNvPr id="1083" name="Oval 1043"/>
                <p:cNvSpPr>
                  <a:spLocks noChangeArrowheads="1"/>
                </p:cNvSpPr>
                <p:nvPr/>
              </p:nvSpPr>
              <p:spPr bwMode="auto">
                <a:xfrm>
                  <a:off x="1957" y="2478"/>
                  <a:ext cx="345" cy="342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084" name="Oval 1044"/>
                <p:cNvSpPr>
                  <a:spLocks noChangeArrowheads="1"/>
                </p:cNvSpPr>
                <p:nvPr/>
              </p:nvSpPr>
              <p:spPr bwMode="auto">
                <a:xfrm>
                  <a:off x="2009" y="2528"/>
                  <a:ext cx="241" cy="241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085" name="Oval 1045"/>
                <p:cNvSpPr>
                  <a:spLocks noChangeArrowheads="1"/>
                </p:cNvSpPr>
                <p:nvPr/>
              </p:nvSpPr>
              <p:spPr bwMode="auto">
                <a:xfrm>
                  <a:off x="2076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  <p:grpSp>
            <p:nvGrpSpPr>
              <p:cNvPr id="1079" name="Group 1046"/>
              <p:cNvGrpSpPr>
                <a:grpSpLocks/>
              </p:cNvGrpSpPr>
              <p:nvPr/>
            </p:nvGrpSpPr>
            <p:grpSpPr bwMode="auto">
              <a:xfrm>
                <a:off x="930" y="2478"/>
                <a:ext cx="344" cy="343"/>
                <a:chOff x="930" y="2478"/>
                <a:chExt cx="344" cy="343"/>
              </a:xfrm>
            </p:grpSpPr>
            <p:sp>
              <p:nvSpPr>
                <p:cNvPr id="1080" name="Oval 1047"/>
                <p:cNvSpPr>
                  <a:spLocks noChangeArrowheads="1"/>
                </p:cNvSpPr>
                <p:nvPr/>
              </p:nvSpPr>
              <p:spPr bwMode="auto">
                <a:xfrm>
                  <a:off x="930" y="2478"/>
                  <a:ext cx="344" cy="343"/>
                </a:xfrm>
                <a:prstGeom prst="ellipse">
                  <a:avLst/>
                </a:prstGeom>
                <a:solidFill>
                  <a:srgbClr val="20202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081" name="Oval 1048"/>
                <p:cNvSpPr>
                  <a:spLocks noChangeArrowheads="1"/>
                </p:cNvSpPr>
                <p:nvPr/>
              </p:nvSpPr>
              <p:spPr bwMode="auto">
                <a:xfrm>
                  <a:off x="981" y="2528"/>
                  <a:ext cx="242" cy="242"/>
                </a:xfrm>
                <a:prstGeom prst="ellipse">
                  <a:avLst/>
                </a:prstGeom>
                <a:solidFill>
                  <a:srgbClr val="A0A0A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  <p:sp>
              <p:nvSpPr>
                <p:cNvPr id="1082" name="Oval 1049"/>
                <p:cNvSpPr>
                  <a:spLocks noChangeArrowheads="1"/>
                </p:cNvSpPr>
                <p:nvPr/>
              </p:nvSpPr>
              <p:spPr bwMode="auto">
                <a:xfrm>
                  <a:off x="1048" y="2596"/>
                  <a:ext cx="106" cy="106"/>
                </a:xfrm>
                <a:prstGeom prst="ellipse">
                  <a:avLst/>
                </a:prstGeom>
                <a:solidFill>
                  <a:srgbClr val="60606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en-NZ"/>
                </a:p>
              </p:txBody>
            </p:sp>
          </p:grpSp>
        </p:grpSp>
      </p:grpSp>
      <p:sp>
        <p:nvSpPr>
          <p:cNvPr id="1069" name="Text Box 1050"/>
          <p:cNvSpPr txBox="1">
            <a:spLocks noChangeArrowheads="1"/>
          </p:cNvSpPr>
          <p:nvPr/>
        </p:nvSpPr>
        <p:spPr bwMode="auto">
          <a:xfrm>
            <a:off x="4859338" y="2708275"/>
            <a:ext cx="1160462" cy="617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NZ" sz="1400" b="0" baseline="0">
                <a:latin typeface="Arial" charset="0"/>
              </a:rPr>
              <a:t>E-cert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NZ" sz="1000" b="0" baseline="0">
                <a:latin typeface="Arial" charset="0"/>
              </a:rPr>
              <a:t>Issues electronic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NZ" sz="1000" b="0" baseline="0">
                <a:latin typeface="Arial" charset="0"/>
              </a:rPr>
              <a:t>Certificate data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/>
          <p:cNvSpPr txBox="1">
            <a:spLocks/>
          </p:cNvSpPr>
          <p:nvPr/>
        </p:nvSpPr>
        <p:spPr bwMode="auto">
          <a:xfrm>
            <a:off x="500063" y="1571625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0" baseline="0"/>
              <a:t>Reduce risks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0" baseline="0"/>
              <a:t>Strengthen assurances by ensuring authenticity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0" baseline="0"/>
              <a:t>Minimises opportunities for certificate fraud</a:t>
            </a:r>
          </a:p>
          <a:p>
            <a:pPr marL="800100" lvl="1" indent="-342900">
              <a:spcBef>
                <a:spcPct val="20000"/>
              </a:spcBef>
              <a:buFont typeface="Arial" charset="0"/>
              <a:buChar char="•"/>
            </a:pPr>
            <a:r>
              <a:rPr lang="en-US" sz="3200" b="0" baseline="0"/>
              <a:t>Opportunities for improved risk management &amp; efficiencies (e.g. pre-clearance of electronic assurances)</a:t>
            </a:r>
          </a:p>
        </p:txBody>
      </p:sp>
      <p:sp>
        <p:nvSpPr>
          <p:cNvPr id="23554" name="Title 2"/>
          <p:cNvSpPr>
            <a:spLocks noGrp="1"/>
          </p:cNvSpPr>
          <p:nvPr>
            <p:ph type="title" idx="4294967295"/>
          </p:nvPr>
        </p:nvSpPr>
        <p:spPr bwMode="auto">
          <a:xfrm>
            <a:off x="179388" y="11588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r>
              <a:rPr lang="en-NZ" sz="3500" smtClean="0">
                <a:solidFill>
                  <a:srgbClr val="FFCC00"/>
                </a:solidFill>
              </a:rPr>
              <a:t>Benefits of </a:t>
            </a:r>
            <a:br>
              <a:rPr lang="en-NZ" sz="3500" smtClean="0">
                <a:solidFill>
                  <a:srgbClr val="FFCC00"/>
                </a:solidFill>
              </a:rPr>
            </a:br>
            <a:r>
              <a:rPr lang="en-NZ" sz="3500" smtClean="0">
                <a:solidFill>
                  <a:srgbClr val="FFCC00"/>
                </a:solidFill>
              </a:rPr>
              <a:t>electronic certification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Core features may include: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353425" cy="5184775"/>
          </a:xfrm>
        </p:spPr>
        <p:txBody>
          <a:bodyPr/>
          <a:lstStyle/>
          <a:p>
            <a:pPr marL="0" indent="0">
              <a:buClr>
                <a:srgbClr val="004D63"/>
              </a:buClr>
              <a:buFontTx/>
              <a:buChar char="•"/>
            </a:pPr>
            <a:r>
              <a:rPr lang="en-US" smtClean="0">
                <a:latin typeface="Arial" charset="0"/>
              </a:rPr>
              <a:t> Electronic production of hard copy certificates.</a:t>
            </a:r>
          </a:p>
          <a:p>
            <a:pPr marL="0" indent="0">
              <a:buClr>
                <a:srgbClr val="004D63"/>
              </a:buClr>
              <a:buFontTx/>
              <a:buChar char="•"/>
            </a:pPr>
            <a:r>
              <a:rPr lang="en-US" smtClean="0">
                <a:latin typeface="Arial" charset="0"/>
              </a:rPr>
              <a:t> Online data entry</a:t>
            </a:r>
          </a:p>
          <a:p>
            <a:pPr marL="0" indent="0">
              <a:buClr>
                <a:srgbClr val="004D63"/>
              </a:buClr>
              <a:buFontTx/>
              <a:buChar char="•"/>
            </a:pPr>
            <a:r>
              <a:rPr lang="en-US" smtClean="0">
                <a:latin typeface="Arial" charset="0"/>
              </a:rPr>
              <a:t> Batch (B2G) data entry</a:t>
            </a:r>
          </a:p>
          <a:p>
            <a:pPr marL="0" indent="0">
              <a:buClr>
                <a:srgbClr val="004D63"/>
              </a:buClr>
              <a:buFontTx/>
              <a:buChar char="•"/>
            </a:pPr>
            <a:r>
              <a:rPr lang="en-US" smtClean="0">
                <a:latin typeface="Arial" charset="0"/>
              </a:rPr>
              <a:t> Online view/verification of certificate request data</a:t>
            </a:r>
          </a:p>
          <a:p>
            <a:pPr marL="0" indent="0">
              <a:buClr>
                <a:srgbClr val="004D63"/>
              </a:buClr>
              <a:buFontTx/>
              <a:buChar char="•"/>
            </a:pPr>
            <a:r>
              <a:rPr lang="en-US" smtClean="0">
                <a:latin typeface="Arial" charset="0"/>
              </a:rPr>
              <a:t> Local language</a:t>
            </a:r>
          </a:p>
          <a:p>
            <a:pPr marL="0" indent="0">
              <a:buClr>
                <a:srgbClr val="004D63"/>
              </a:buClr>
              <a:buFontTx/>
              <a:buChar char="•"/>
            </a:pPr>
            <a:r>
              <a:rPr lang="en-US" smtClean="0">
                <a:latin typeface="Arial" charset="0"/>
              </a:rPr>
              <a:t> Use of UN/CEFACT SPS XML data Schema</a:t>
            </a:r>
          </a:p>
          <a:p>
            <a:pPr marL="0" indent="0">
              <a:buClr>
                <a:srgbClr val="004D63"/>
              </a:buClr>
              <a:buFontTx/>
              <a:buChar char="•"/>
            </a:pPr>
            <a:r>
              <a:rPr lang="en-US" smtClean="0">
                <a:latin typeface="Arial" charset="0"/>
              </a:rPr>
              <a:t> Online clearance of certification data</a:t>
            </a:r>
          </a:p>
          <a:p>
            <a:pPr marL="0" indent="0">
              <a:buClr>
                <a:srgbClr val="004D63"/>
              </a:buClr>
              <a:buFontTx/>
              <a:buChar char="•"/>
            </a:pPr>
            <a:r>
              <a:rPr lang="en-US" smtClean="0">
                <a:latin typeface="Arial" charset="0"/>
              </a:rPr>
              <a:t> Online user manual</a:t>
            </a:r>
          </a:p>
          <a:p>
            <a:pPr marL="0" indent="0">
              <a:buClr>
                <a:srgbClr val="004D63"/>
              </a:buClr>
              <a:buFontTx/>
              <a:buChar char="•"/>
            </a:pPr>
            <a:r>
              <a:rPr lang="en-US" smtClean="0">
                <a:latin typeface="Arial" charset="0"/>
              </a:rPr>
              <a:t> Collection of business intelligence/statistical data</a:t>
            </a:r>
          </a:p>
          <a:p>
            <a:pPr marL="0" indent="0"/>
            <a:endParaRPr lang="en-GB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FINAL">
  <a:themeElements>
    <a:clrScheme name="TEMPLATE_FIN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PLATE_FINAL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0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0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TEMPLATE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FINAL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Journey of a Publication 2007</Template>
  <TotalTime>1645</TotalTime>
  <Words>435</Words>
  <Application>Microsoft Office PowerPoint</Application>
  <PresentationFormat>On-screen Show (4:3)</PresentationFormat>
  <Paragraphs>91</Paragraphs>
  <Slides>11</Slides>
  <Notes>2</Notes>
  <HiddenSlides>2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 Narrow</vt:lpstr>
      <vt:lpstr>Arial</vt:lpstr>
      <vt:lpstr>Times</vt:lpstr>
      <vt:lpstr>Wingdings</vt:lpstr>
      <vt:lpstr>Times New Roman</vt:lpstr>
      <vt:lpstr>Verdana</vt:lpstr>
      <vt:lpstr>TEMPLATE_FINAL</vt:lpstr>
      <vt:lpstr>TEMPLATE_FINAL</vt:lpstr>
      <vt:lpstr>Clip</vt:lpstr>
      <vt:lpstr>General Principles for Phyto Ecert (day 1)</vt:lpstr>
      <vt:lpstr>Future Official Assurances! </vt:lpstr>
      <vt:lpstr>What is Ecert?</vt:lpstr>
      <vt:lpstr>General Ecert Principles!</vt:lpstr>
      <vt:lpstr>Internet-based means?</vt:lpstr>
      <vt:lpstr>Guiding Principles</vt:lpstr>
      <vt:lpstr>Ecert Business model</vt:lpstr>
      <vt:lpstr>Benefits of  electronic certification</vt:lpstr>
      <vt:lpstr>Core features may include:</vt:lpstr>
      <vt:lpstr>How does an Ecert  application work?</vt:lpstr>
      <vt:lpstr>Ecert is NOT!</vt:lpstr>
    </vt:vector>
  </TitlesOfParts>
  <Company>MAF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Authorised User</dc:creator>
  <cp:lastModifiedBy>Peter Johnston</cp:lastModifiedBy>
  <cp:revision>46</cp:revision>
  <dcterms:created xsi:type="dcterms:W3CDTF">2007-11-29T01:28:58Z</dcterms:created>
  <dcterms:modified xsi:type="dcterms:W3CDTF">2011-06-03T02:35:02Z</dcterms:modified>
</cp:coreProperties>
</file>