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65" r:id="rId4"/>
    <p:sldId id="264" r:id="rId5"/>
    <p:sldId id="266" r:id="rId6"/>
    <p:sldId id="258" r:id="rId7"/>
    <p:sldId id="259" r:id="rId8"/>
    <p:sldId id="260" r:id="rId9"/>
    <p:sldId id="261" r:id="rId10"/>
    <p:sldId id="262" r:id="rId11"/>
    <p:sldId id="263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601F8D-ADDC-B948-B72F-CC0903DB5EEA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89177-F3F6-A64C-84B1-00530A14FB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30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872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439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592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485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407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52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98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4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755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221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982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9F1A1-E631-F54A-9F16-0CF9BCD530E2}" type="datetimeFigureOut">
              <a:rPr lang="en-US" smtClean="0"/>
              <a:pPr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EB25D7-1FC6-924F-A8A2-07BFDB97A7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33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11677" y="233516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ippc 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66" y="1785222"/>
            <a:ext cx="8546284" cy="11438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5098" y="409677"/>
            <a:ext cx="8357418" cy="6740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 smtClean="0"/>
              <a:t>Challenges with the Data Review and Evaluation Process</a:t>
            </a:r>
          </a:p>
          <a:p>
            <a:pPr algn="ctr"/>
            <a:endParaRPr lang="en-US" sz="3600" i="1" dirty="0"/>
          </a:p>
          <a:p>
            <a:pPr algn="ctr"/>
            <a:endParaRPr lang="en-US" sz="3600" i="1" dirty="0" smtClean="0"/>
          </a:p>
          <a:p>
            <a:pPr algn="ctr"/>
            <a:endParaRPr lang="en-US" sz="3600" i="1" dirty="0"/>
          </a:p>
          <a:p>
            <a:pPr algn="ctr"/>
            <a:r>
              <a:rPr lang="en-US" sz="3600" dirty="0" smtClean="0"/>
              <a:t>Expert Consultation on Cold Treatments</a:t>
            </a:r>
          </a:p>
          <a:p>
            <a:pPr algn="ctr"/>
            <a:r>
              <a:rPr lang="en-US" sz="3600" dirty="0" smtClean="0"/>
              <a:t>Buenos Aires</a:t>
            </a:r>
          </a:p>
          <a:p>
            <a:pPr algn="ctr"/>
            <a:r>
              <a:rPr lang="en-US" sz="3600" dirty="0" smtClean="0"/>
              <a:t>2-6 December 2013</a:t>
            </a:r>
          </a:p>
          <a:p>
            <a:pPr algn="ctr"/>
            <a:endParaRPr lang="en-US" sz="3600" dirty="0" smtClean="0"/>
          </a:p>
          <a:p>
            <a:pPr algn="ctr"/>
            <a:r>
              <a:rPr lang="en-US" sz="3600" dirty="0" smtClean="0"/>
              <a:t>Guy J. Hallman</a:t>
            </a:r>
          </a:p>
          <a:p>
            <a:pPr algn="ctr"/>
            <a:r>
              <a:rPr lang="en-US" sz="3600" dirty="0" smtClean="0"/>
              <a:t>USDA-ARS Manhattan, Kansas USA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0544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581" y="491613"/>
            <a:ext cx="80132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Some reviewers may demand that probit 9 efficacy (~93,000 insects treated with no survivors) be achieved for tephritids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0" y="2064775"/>
            <a:ext cx="9144000" cy="47932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1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7290" y="409677"/>
            <a:ext cx="78903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Questions on whether the most tolerant life stage was adequately used in the confirmatory research may be raised.</a:t>
            </a:r>
            <a:endParaRPr lang="en-US" sz="2800" dirty="0"/>
          </a:p>
        </p:txBody>
      </p:sp>
      <p:pic>
        <p:nvPicPr>
          <p:cNvPr id="3" name="Picture 2" descr="medfly egg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869" y="1878029"/>
            <a:ext cx="2912807" cy="1753510"/>
          </a:xfrm>
          <a:prstGeom prst="rect">
            <a:avLst/>
          </a:prstGeom>
        </p:spPr>
      </p:pic>
      <p:pic>
        <p:nvPicPr>
          <p:cNvPr id="4" name="Picture 3" descr="Fruit fly larva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992" y="1868038"/>
            <a:ext cx="1931106" cy="176350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3965677"/>
            <a:ext cx="9144000" cy="289232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66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355" y="540774"/>
            <a:ext cx="75544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A challenge to this ECCT is </a:t>
            </a:r>
            <a:r>
              <a:rPr lang="en-US" sz="2800" smtClean="0"/>
              <a:t>to recommend </a:t>
            </a:r>
            <a:r>
              <a:rPr lang="en-US" sz="2800" dirty="0" smtClean="0"/>
              <a:t>supporting evidence that should be provided and how it should be evaluated</a:t>
            </a:r>
            <a:endParaRPr lang="en-US" sz="2800" dirty="0"/>
          </a:p>
        </p:txBody>
      </p:sp>
      <p:pic>
        <p:nvPicPr>
          <p:cNvPr id="3" name="Picture 2" descr="challenge-accepted?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6525"/>
          <a:stretch/>
        </p:blipFill>
        <p:spPr>
          <a:xfrm>
            <a:off x="2531807" y="2067642"/>
            <a:ext cx="3934321" cy="289067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958319"/>
            <a:ext cx="9144000" cy="18996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8130" y="688258"/>
            <a:ext cx="79149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/>
              <a:t>A</a:t>
            </a:r>
            <a:r>
              <a:rPr lang="en-US" sz="2800" dirty="0" smtClean="0"/>
              <a:t> basic challenge is that it has been difficult to agree on specific standards for data presentation and evaluation, so each new treatment proposal may seem a new challenge.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It has been difficult to agree because contracting parties may not wish to set precedents that could be interpreted to cover unpredicted circumstances.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However, harmonization is happening and this ECCT has among its objectives suggest harmonized approaches.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3470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0065" y="3703666"/>
            <a:ext cx="78412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It may be challenging evaluating a treatment proposal based on the supporting evidence provided by the exporting party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The importing PPO may challenge the supporting evidence supplied</a:t>
            </a:r>
            <a:endParaRPr lang="en-US" sz="2800" dirty="0"/>
          </a:p>
        </p:txBody>
      </p:sp>
      <p:pic>
        <p:nvPicPr>
          <p:cNvPr id="3" name="Picture 2" descr="Challenges rubics cub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3429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6774" y="1081548"/>
            <a:ext cx="449825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a</a:t>
            </a:r>
            <a:r>
              <a:rPr lang="en-US" sz="3200" dirty="0" smtClean="0">
                <a:solidFill>
                  <a:schemeClr val="bg1"/>
                </a:solidFill>
              </a:rPr>
              <a:t>rise from both directions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06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9935" y="532581"/>
            <a:ext cx="769374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Challenges by the exporting party are mainly due to insufficient methodology, raw data, or analysis provided by the exporting party</a:t>
            </a:r>
          </a:p>
          <a:p>
            <a:pPr algn="just"/>
            <a:endParaRPr lang="en-US" sz="2800" dirty="0"/>
          </a:p>
          <a:p>
            <a:pPr algn="just"/>
            <a:r>
              <a:rPr lang="en-US" sz="2800" dirty="0" smtClean="0"/>
              <a:t>Clarification is required as a first step to solving these types of challenges</a:t>
            </a:r>
            <a:endParaRPr lang="en-US" sz="2800" dirty="0"/>
          </a:p>
        </p:txBody>
      </p:sp>
      <p:pic>
        <p:nvPicPr>
          <p:cNvPr id="3" name="Picture 2" descr="clarificat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129" y="2794000"/>
            <a:ext cx="3207774" cy="320777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669935"/>
            <a:ext cx="9144000" cy="11880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385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6194" y="639097"/>
            <a:ext cx="80460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Challenges of the supporting evidence by the permitting PPO may vary greatly, and harmonization of methodology and analysis could help</a:t>
            </a:r>
            <a:endParaRPr lang="en-US" sz="2800" dirty="0"/>
          </a:p>
        </p:txBody>
      </p:sp>
      <p:pic>
        <p:nvPicPr>
          <p:cNvPr id="3" name="Picture 2" descr="harmonizatio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" t="6266" r="7389" b="7713"/>
          <a:stretch/>
        </p:blipFill>
        <p:spPr>
          <a:xfrm>
            <a:off x="1655095" y="2072968"/>
            <a:ext cx="5620776" cy="305558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481484"/>
            <a:ext cx="9144000" cy="13765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29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968" y="344129"/>
            <a:ext cx="785761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In the review of data too much emphasis may be given to statistical analyses of dose-response data when the models used (probit, logistic and others) cannot accurately predict the extreme levels of efficacy required of phytosanitary treatments without very large sample sizes.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Or it be be thought that mortality in the control is excessive.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0" y="4572001"/>
            <a:ext cx="9144000" cy="228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3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0774" y="532581"/>
            <a:ext cx="81034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Another challenge is that reviewers may question the relevancy of laboratory colonies used in the research.</a:t>
            </a:r>
            <a:endParaRPr lang="en-US" sz="2800" dirty="0"/>
          </a:p>
        </p:txBody>
      </p:sp>
      <p:pic>
        <p:nvPicPr>
          <p:cNvPr id="3" name="Picture 2" descr="Fruit fly rearing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68"/>
          <a:stretch/>
        </p:blipFill>
        <p:spPr>
          <a:xfrm>
            <a:off x="2589161" y="1582584"/>
            <a:ext cx="3662107" cy="217883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4211485"/>
            <a:ext cx="9144000" cy="26465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3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3806" y="540774"/>
            <a:ext cx="757903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A challenge is if treatments are applicable across different cultivars of the same host used in the research.</a:t>
            </a:r>
          </a:p>
          <a:p>
            <a:pPr algn="just"/>
            <a:r>
              <a:rPr lang="en-US" sz="2800" dirty="0" smtClean="0"/>
              <a:t>E.g., does the size and shape of the host affect efficacy or the relationship of the quarantine pest to the host in a way that could affect efficacy?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0" y="3580581"/>
            <a:ext cx="9144000" cy="32774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53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0194" y="622710"/>
            <a:ext cx="74151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/>
              <a:t>Challenges may be raised if hosts are hybrids of of species for which a treatment has not been developed for one of the parents</a:t>
            </a:r>
            <a:endParaRPr lang="en-US" sz="2800" dirty="0"/>
          </a:p>
        </p:txBody>
      </p:sp>
      <p:pic>
        <p:nvPicPr>
          <p:cNvPr id="3" name="Picture 2" descr="citrus hybri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748" y="2138802"/>
            <a:ext cx="3578123" cy="227394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4653935"/>
            <a:ext cx="9144000" cy="22040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03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1164</TotalTime>
  <Words>393</Words>
  <Application>Microsoft Office PowerPoint</Application>
  <PresentationFormat>On-screen Show (4:3)</PresentationFormat>
  <Paragraphs>33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 Hallman</dc:creator>
  <cp:lastModifiedBy>Artur Shamilov (AGPM)</cp:lastModifiedBy>
  <cp:revision>19</cp:revision>
  <cp:lastPrinted>2013-11-30T16:29:58Z</cp:lastPrinted>
  <dcterms:created xsi:type="dcterms:W3CDTF">2013-11-29T21:42:04Z</dcterms:created>
  <dcterms:modified xsi:type="dcterms:W3CDTF">2013-12-02T15:24:45Z</dcterms:modified>
</cp:coreProperties>
</file>