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9" r:id="rId2"/>
    <p:sldId id="264" r:id="rId3"/>
    <p:sldId id="265" r:id="rId4"/>
    <p:sldId id="274" r:id="rId5"/>
    <p:sldId id="279" r:id="rId6"/>
    <p:sldId id="275" r:id="rId7"/>
    <p:sldId id="276" r:id="rId8"/>
    <p:sldId id="270" r:id="rId9"/>
    <p:sldId id="267" r:id="rId10"/>
    <p:sldId id="278" r:id="rId11"/>
    <p:sldId id="277" r:id="rId12"/>
    <p:sldId id="271" r:id="rId13"/>
    <p:sldId id="280" r:id="rId14"/>
    <p:sldId id="282" r:id="rId15"/>
    <p:sldId id="283" r:id="rId16"/>
    <p:sldId id="285" r:id="rId17"/>
    <p:sldId id="284" r:id="rId18"/>
    <p:sldId id="273" r:id="rId19"/>
    <p:sldId id="272" r:id="rId20"/>
    <p:sldId id="268" r:id="rId21"/>
    <p:sldId id="266" r:id="rId22"/>
    <p:sldId id="269" r:id="rId23"/>
    <p:sldId id="281" r:id="rId24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15" autoAdjust="0"/>
  </p:normalViewPr>
  <p:slideViewPr>
    <p:cSldViewPr>
      <p:cViewPr varScale="1">
        <p:scale>
          <a:sx n="43" d="100"/>
          <a:sy n="43" d="100"/>
        </p:scale>
        <p:origin x="-65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96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A5123-AAA1-4EE2-A607-BC919F90C80A}" type="datetimeFigureOut">
              <a:rPr lang="es-MX" smtClean="0"/>
              <a:t>04/12/2013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27AC97-165C-4CB1-86AE-7D8AC5CF5402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27AC97-165C-4CB1-86AE-7D8AC5CF5402}" type="slidenum">
              <a:rPr lang="es-MX" smtClean="0"/>
              <a:t>4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D52790-5EC7-4543-A282-15031C6A9B85}" type="datetimeFigureOut">
              <a:rPr lang="es-MX" smtClean="0"/>
              <a:t>02/12/2013</a:t>
            </a:fld>
            <a:endParaRPr lang="es-MX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3DDAC2-7C8D-4826-AEE5-CCC8D649EFE8}" type="slidenum">
              <a:rPr lang="es-MX" smtClean="0"/>
              <a:t>‹Nº›</a:t>
            </a:fld>
            <a:endParaRPr lang="es-MX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oleObject" Target="../embeddings/oleObject9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oleObject" Target="../embeddings/oleObject1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11" Type="http://schemas.openxmlformats.org/officeDocument/2006/relationships/oleObject" Target="../embeddings/oleObject5.bin"/><Relationship Id="rId5" Type="http://schemas.openxmlformats.org/officeDocument/2006/relationships/image" Target="../media/image4.jpe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3.jpe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5 Marcador de contenido" descr="Ledems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5949280"/>
            <a:ext cx="2227803" cy="574125"/>
          </a:xfrm>
          <a:prstGeom prst="rect">
            <a:avLst/>
          </a:prstGeom>
        </p:spPr>
      </p:pic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3708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Alternatives to evaluate the effect of Life Stage and Varieties on Cold Treatment: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Confidence intervals and Odds-Ratio measure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pic>
        <p:nvPicPr>
          <p:cNvPr id="9" name="8 Imagen" descr="eeaoc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76346" y="5786966"/>
            <a:ext cx="76200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Origins </a:t>
            </a:r>
            <a:r>
              <a:rPr lang="en-US" dirty="0" smtClean="0"/>
              <a:t>of </a:t>
            </a:r>
            <a:r>
              <a:rPr lang="en-US" dirty="0" smtClean="0"/>
              <a:t>differences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 Treatment (Dose=0): </a:t>
            </a:r>
            <a:r>
              <a:rPr lang="en-US" dirty="0" smtClean="0"/>
              <a:t>included or not in the </a:t>
            </a:r>
            <a:r>
              <a:rPr lang="en-US" dirty="0" smtClean="0"/>
              <a:t>analysis.</a:t>
            </a:r>
          </a:p>
          <a:p>
            <a:r>
              <a:rPr lang="en-US" dirty="0" smtClean="0"/>
              <a:t>Mortality: corrected or not?</a:t>
            </a:r>
          </a:p>
          <a:p>
            <a:r>
              <a:rPr lang="en-US" dirty="0" smtClean="0"/>
              <a:t>Parameters estimation: least squares methods or maximum likelihood?</a:t>
            </a:r>
          </a:p>
          <a:p>
            <a:r>
              <a:rPr lang="en-US" dirty="0" smtClean="0"/>
              <a:t>Confidence intervals: how are calculate?</a:t>
            </a:r>
          </a:p>
          <a:p>
            <a:endParaRPr lang="es-MX" dirty="0"/>
          </a:p>
        </p:txBody>
      </p:sp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5" name="4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6" name="5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Corrected mortality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 will be corrected </a:t>
            </a:r>
            <a:r>
              <a:rPr lang="en-US" dirty="0" smtClean="0"/>
              <a:t>if there is more than 10% mortality in the </a:t>
            </a:r>
            <a:r>
              <a:rPr lang="en-US" dirty="0" smtClean="0"/>
              <a:t>control (???).</a:t>
            </a:r>
          </a:p>
          <a:p>
            <a:r>
              <a:rPr lang="en-US" dirty="0" smtClean="0"/>
              <a:t>Corrected mortality:</a:t>
            </a:r>
          </a:p>
          <a:p>
            <a:pPr>
              <a:buNone/>
            </a:pPr>
            <a:endParaRPr lang="en-US" dirty="0" smtClean="0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2267744" y="3573016"/>
          <a:ext cx="3528392" cy="902934"/>
        </p:xfrm>
        <a:graphic>
          <a:graphicData uri="http://schemas.openxmlformats.org/presentationml/2006/ole">
            <p:oleObj spid="_x0000_s6146" name="Ecuación" r:id="rId3" imgW="1688760" imgH="431640" progId="Equation.3">
              <p:embed/>
            </p:oleObj>
          </a:graphicData>
        </a:graphic>
      </p:graphicFrame>
      <p:pic>
        <p:nvPicPr>
          <p:cNvPr id="5" name="3 Marcador de contenido" descr="Frutas_Citricas_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6" name="5 Imagen" descr="Frutas_Citricas_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Confidence Intervals</a:t>
            </a:r>
            <a:endParaRPr lang="en-US" dirty="0"/>
          </a:p>
        </p:txBody>
      </p:sp>
      <p:grpSp>
        <p:nvGrpSpPr>
          <p:cNvPr id="8" name="7 Grupo"/>
          <p:cNvGrpSpPr/>
          <p:nvPr/>
        </p:nvGrpSpPr>
        <p:grpSpPr>
          <a:xfrm>
            <a:off x="899592" y="2420888"/>
            <a:ext cx="5812075" cy="2210333"/>
            <a:chOff x="344102" y="2348880"/>
            <a:chExt cx="5812075" cy="2210333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 l="34496" t="51260" r="42617" b="31100"/>
            <a:stretch>
              <a:fillRect/>
            </a:stretch>
          </p:blipFill>
          <p:spPr bwMode="auto">
            <a:xfrm>
              <a:off x="344102" y="2564904"/>
              <a:ext cx="3507818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50208" t="67640" r="32281" b="17240"/>
            <a:stretch>
              <a:fillRect/>
            </a:stretch>
          </p:blipFill>
          <p:spPr bwMode="auto">
            <a:xfrm>
              <a:off x="3779912" y="3356992"/>
              <a:ext cx="2376265" cy="1202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50191" t="40530" r="32281" b="46220"/>
            <a:stretch>
              <a:fillRect/>
            </a:stretch>
          </p:blipFill>
          <p:spPr bwMode="auto">
            <a:xfrm>
              <a:off x="3779912" y="2348880"/>
              <a:ext cx="2304257" cy="1020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3 Marcador de contenido" descr="Frutas_Citricas_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10" name="9 Imagen" descr="Frutas_Citricas_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11" name="10 Imagen" descr="Frutas_Citricas_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graphicFrame>
        <p:nvGraphicFramePr>
          <p:cNvPr id="9" name="8 Marcador de contenido"/>
          <p:cNvGraphicFramePr>
            <a:graphicFrameLocks noGrp="1"/>
          </p:cNvGraphicFramePr>
          <p:nvPr>
            <p:ph idx="1"/>
          </p:nvPr>
        </p:nvGraphicFramePr>
        <p:xfrm>
          <a:off x="755576" y="1052736"/>
          <a:ext cx="6243507" cy="5343866"/>
        </p:xfrm>
        <a:graphic>
          <a:graphicData uri="http://schemas.openxmlformats.org/drawingml/2006/table">
            <a:tbl>
              <a:tblPr/>
              <a:tblGrid>
                <a:gridCol w="693723"/>
                <a:gridCol w="693723"/>
                <a:gridCol w="693723"/>
                <a:gridCol w="693723"/>
                <a:gridCol w="693723"/>
                <a:gridCol w="693723"/>
                <a:gridCol w="693723"/>
                <a:gridCol w="693723"/>
                <a:gridCol w="693723"/>
              </a:tblGrid>
              <a:tr h="19282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Egg Stage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First and Second Larvae Stage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Third Larvae Stage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Dose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Size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Live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Dose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Size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Live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Dose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Size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Live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264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269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206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134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253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141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127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242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256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237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263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232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208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242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239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259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236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138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263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208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134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3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2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542" marR="7542" marT="75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Best Model Selection</a:t>
            </a:r>
            <a:endParaRPr lang="en-US" dirty="0"/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755576" y="2060848"/>
          <a:ext cx="7560837" cy="3600400"/>
        </p:xfrm>
        <a:graphic>
          <a:graphicData uri="http://schemas.openxmlformats.org/drawingml/2006/table">
            <a:tbl>
              <a:tblPr/>
              <a:tblGrid>
                <a:gridCol w="1251568"/>
                <a:gridCol w="1165844"/>
                <a:gridCol w="1028685"/>
                <a:gridCol w="1028685"/>
                <a:gridCol w="1028685"/>
                <a:gridCol w="1028685"/>
                <a:gridCol w="1028685"/>
              </a:tblGrid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Model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Intercept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Dose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LD50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 (LD50)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36004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Egg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Probit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-1.4876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0.7043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81.33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0.0364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Logit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-2.5261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83.08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0.0363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clog-log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-1.9627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0.7213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0.0417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First and Second Larvae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Probit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0.3328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160.09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0.1531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Logit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-1.3594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171.99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0.1279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clog-log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-0.7259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0.2651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154.7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1.355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004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Third Larvae Stage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Probit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-4.8999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0.6963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106.51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Logit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-9.0664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1.2914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109.67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0.0492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clog-log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-6.0744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0.7703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146.44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7.401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0.0573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91603"/>
            <a:ext cx="9153871" cy="576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92125"/>
            <a:ext cx="9144000" cy="576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97823"/>
            <a:ext cx="9144000" cy="576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Logit</a:t>
            </a:r>
            <a:r>
              <a:rPr lang="es-MX" dirty="0" smtClean="0"/>
              <a:t> </a:t>
            </a:r>
            <a:r>
              <a:rPr lang="es-MX" dirty="0" err="1" smtClean="0"/>
              <a:t>model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Logit</a:t>
            </a:r>
            <a:r>
              <a:rPr lang="en-US" dirty="0" smtClean="0"/>
              <a:t> is another form of transforming binomial data into linearity and is very similar to probit</a:t>
            </a:r>
            <a:r>
              <a:rPr lang="en-US" dirty="0" smtClean="0"/>
              <a:t>. </a:t>
            </a:r>
            <a:r>
              <a:rPr lang="en-US" dirty="0" smtClean="0"/>
              <a:t>In general, if response vs. dose data are not normally distributed, Finney suggests using the </a:t>
            </a:r>
            <a:r>
              <a:rPr lang="en-US" dirty="0" err="1" smtClean="0"/>
              <a:t>logit</a:t>
            </a:r>
            <a:r>
              <a:rPr lang="en-US" dirty="0" smtClean="0"/>
              <a:t> over the probit transformation (Finney, 1952</a:t>
            </a:r>
            <a:r>
              <a:rPr lang="en-US" dirty="0" smtClean="0"/>
              <a:t>).</a:t>
            </a:r>
          </a:p>
          <a:p>
            <a:endParaRPr lang="es-MX" dirty="0"/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899591" y="4365104"/>
          <a:ext cx="3600401" cy="1098157"/>
        </p:xfrm>
        <a:graphic>
          <a:graphicData uri="http://schemas.openxmlformats.org/presentationml/2006/ole">
            <p:oleObj spid="_x0000_s8194" name="Ecuación" r:id="rId3" imgW="1498320" imgH="457200" progId="Equation.3">
              <p:embed/>
            </p:oleObj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220072" y="4365104"/>
          <a:ext cx="2366857" cy="976411"/>
        </p:xfrm>
        <a:graphic>
          <a:graphicData uri="http://schemas.openxmlformats.org/presentationml/2006/ole">
            <p:oleObj spid="_x0000_s8195" name="Ecuación" r:id="rId4" imgW="1015920" imgH="419040" progId="Equation.3">
              <p:embed/>
            </p:oleObj>
          </a:graphicData>
        </a:graphic>
      </p:graphicFrame>
      <p:pic>
        <p:nvPicPr>
          <p:cNvPr id="6" name="3 Marcador de contenido" descr="Frutas_Citricas_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Odds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Indicates </a:t>
            </a:r>
            <a:r>
              <a:rPr lang="en-US" dirty="0" smtClean="0"/>
              <a:t>how likely it is a success to occur in respect to not </a:t>
            </a:r>
            <a:r>
              <a:rPr lang="en-US" dirty="0" smtClean="0"/>
              <a:t>happen:</a:t>
            </a: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1835696" y="3068960"/>
          <a:ext cx="4824536" cy="775110"/>
        </p:xfrm>
        <a:graphic>
          <a:graphicData uri="http://schemas.openxmlformats.org/presentationml/2006/ole">
            <p:oleObj spid="_x0000_s9219" name="Ecuación" r:id="rId3" imgW="2603160" imgH="419040" progId="Equation.3">
              <p:embed/>
            </p:oleObj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2915816" y="4293096"/>
          <a:ext cx="2448272" cy="473479"/>
        </p:xfrm>
        <a:graphic>
          <a:graphicData uri="http://schemas.openxmlformats.org/presentationml/2006/ole">
            <p:oleObj spid="_x0000_s9220" name="Ecuación" r:id="rId4" imgW="1244520" imgH="241200" progId="Equation.3">
              <p:embed/>
            </p:oleObj>
          </a:graphicData>
        </a:graphic>
      </p:graphicFrame>
      <p:pic>
        <p:nvPicPr>
          <p:cNvPr id="7" name="3 Marcador de contenido" descr="Frutas_Citricas_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9" name="8 Imagen" descr="Frutas_Citricas_1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Objetive</a:t>
            </a:r>
            <a:endParaRPr lang="es-MX" dirty="0"/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457200" y="1988840"/>
            <a:ext cx="8219256" cy="4335760"/>
          </a:xfrm>
        </p:spPr>
        <p:txBody>
          <a:bodyPr/>
          <a:lstStyle/>
          <a:p>
            <a:r>
              <a:rPr lang="en-US" dirty="0" smtClean="0"/>
              <a:t>Harmonize </a:t>
            </a:r>
            <a:r>
              <a:rPr lang="en-US" dirty="0" smtClean="0"/>
              <a:t>procedures for comparing </a:t>
            </a:r>
            <a:r>
              <a:rPr lang="en-US" dirty="0" smtClean="0"/>
              <a:t>life stage tolerances </a:t>
            </a:r>
            <a:r>
              <a:rPr lang="en-US" dirty="0" smtClean="0"/>
              <a:t>and the effect of varieties / </a:t>
            </a:r>
            <a:r>
              <a:rPr lang="en-US" dirty="0" smtClean="0"/>
              <a:t>species.</a:t>
            </a:r>
          </a:p>
          <a:p>
            <a:r>
              <a:rPr lang="en-US" dirty="0" smtClean="0"/>
              <a:t>Answer </a:t>
            </a:r>
            <a:r>
              <a:rPr lang="en-US" dirty="0" smtClean="0"/>
              <a:t>the question: </a:t>
            </a:r>
            <a:r>
              <a:rPr lang="en-US" dirty="0" smtClean="0"/>
              <a:t>Which lethal </a:t>
            </a:r>
            <a:r>
              <a:rPr lang="en-US" dirty="0" smtClean="0"/>
              <a:t>dose levels </a:t>
            </a:r>
            <a:r>
              <a:rPr lang="en-US" dirty="0" smtClean="0"/>
              <a:t>will </a:t>
            </a:r>
            <a:r>
              <a:rPr lang="en-US" dirty="0" smtClean="0"/>
              <a:t>be used to </a:t>
            </a:r>
            <a:r>
              <a:rPr lang="en-US" dirty="0" smtClean="0"/>
              <a:t>determine MTLS?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Odds</a:t>
            </a:r>
            <a:r>
              <a:rPr lang="es-MX" dirty="0" smtClean="0"/>
              <a:t> Ratio</a:t>
            </a:r>
            <a:endParaRPr lang="es-MX" dirty="0"/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53556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If the CI is under 1, there </a:t>
            </a:r>
            <a:r>
              <a:rPr lang="en-US" dirty="0" smtClean="0"/>
              <a:t>is less </a:t>
            </a:r>
            <a:r>
              <a:rPr lang="en-US" dirty="0" smtClean="0"/>
              <a:t>probability </a:t>
            </a:r>
            <a:r>
              <a:rPr lang="en-US" dirty="0" smtClean="0"/>
              <a:t>of success in </a:t>
            </a:r>
            <a:r>
              <a:rPr lang="en-US" dirty="0" smtClean="0"/>
              <a:t>(x+1) respect </a:t>
            </a:r>
            <a:r>
              <a:rPr lang="en-US" dirty="0" smtClean="0"/>
              <a:t>to </a:t>
            </a:r>
            <a:r>
              <a:rPr lang="en-US" dirty="0" smtClean="0"/>
              <a:t>x</a:t>
            </a:r>
          </a:p>
          <a:p>
            <a:r>
              <a:rPr lang="en-US" dirty="0" smtClean="0"/>
              <a:t>If the CI contains 1, there is no </a:t>
            </a:r>
            <a:r>
              <a:rPr lang="en-US" dirty="0" err="1" smtClean="0"/>
              <a:t>diference</a:t>
            </a:r>
            <a:r>
              <a:rPr lang="en-US" dirty="0" smtClean="0"/>
              <a:t> in the </a:t>
            </a:r>
            <a:r>
              <a:rPr lang="en-US" dirty="0" smtClean="0"/>
              <a:t>probability of success in (x+1) </a:t>
            </a:r>
            <a:r>
              <a:rPr lang="en-US" dirty="0" smtClean="0"/>
              <a:t>respect </a:t>
            </a:r>
            <a:r>
              <a:rPr lang="en-US" dirty="0" smtClean="0"/>
              <a:t>to </a:t>
            </a:r>
            <a:r>
              <a:rPr lang="en-US" dirty="0" smtClean="0"/>
              <a:t>x</a:t>
            </a:r>
          </a:p>
          <a:p>
            <a:r>
              <a:rPr lang="en-US" dirty="0" smtClean="0"/>
              <a:t>If the CI is above 1, there </a:t>
            </a:r>
            <a:r>
              <a:rPr lang="en-US" dirty="0" smtClean="0"/>
              <a:t>is </a:t>
            </a:r>
            <a:r>
              <a:rPr lang="en-US" dirty="0" smtClean="0"/>
              <a:t>more </a:t>
            </a:r>
            <a:r>
              <a:rPr lang="en-US" dirty="0" smtClean="0"/>
              <a:t>probability of success in (x+1) with respect to </a:t>
            </a:r>
            <a:r>
              <a:rPr lang="en-US" dirty="0" smtClean="0"/>
              <a:t>x</a:t>
            </a:r>
          </a:p>
          <a:p>
            <a:endParaRPr lang="es-MX" dirty="0" smtClean="0"/>
          </a:p>
          <a:p>
            <a:endParaRPr lang="es-MX" dirty="0"/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2915816" y="2060848"/>
          <a:ext cx="2664295" cy="884574"/>
        </p:xfrm>
        <a:graphic>
          <a:graphicData uri="http://schemas.openxmlformats.org/presentationml/2006/ole">
            <p:oleObj spid="_x0000_s10242" name="Ecuación" r:id="rId6" imgW="1295280" imgH="431640" progId="Equation.3">
              <p:embed/>
            </p:oleObj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251520" y="3140968"/>
          <a:ext cx="8540750" cy="520700"/>
        </p:xfrm>
        <a:graphic>
          <a:graphicData uri="http://schemas.openxmlformats.org/presentationml/2006/ole">
            <p:oleObj spid="_x0000_s10243" name="Ecuación" r:id="rId7" imgW="415260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1052736"/>
            <a:ext cx="7362825" cy="1571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140968"/>
            <a:ext cx="4369118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3140968"/>
            <a:ext cx="4295775" cy="205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Multiple</a:t>
            </a:r>
            <a:r>
              <a:rPr lang="es-MX" dirty="0" smtClean="0"/>
              <a:t> </a:t>
            </a:r>
            <a:r>
              <a:rPr lang="es-MX" dirty="0" err="1" smtClean="0"/>
              <a:t>Logistic</a:t>
            </a:r>
            <a:r>
              <a:rPr lang="es-MX" dirty="0" smtClean="0"/>
              <a:t> </a:t>
            </a:r>
            <a:r>
              <a:rPr lang="es-MX" dirty="0" err="1" smtClean="0"/>
              <a:t>Model</a:t>
            </a:r>
            <a:endParaRPr lang="es-MX" dirty="0"/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2967608"/>
          </a:xfrm>
        </p:spPr>
        <p:txBody>
          <a:bodyPr/>
          <a:lstStyle/>
          <a:p>
            <a:r>
              <a:rPr lang="es-MX" dirty="0" err="1" smtClean="0"/>
              <a:t>If</a:t>
            </a:r>
            <a:r>
              <a:rPr lang="es-MX" dirty="0" smtClean="0"/>
              <a:t> define “o”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eggs</a:t>
            </a:r>
            <a:r>
              <a:rPr lang="es-MX" dirty="0" smtClean="0"/>
              <a:t> and “1”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larvae</a:t>
            </a:r>
            <a:r>
              <a:rPr lang="es-MX" dirty="0" smtClean="0"/>
              <a:t> (</a:t>
            </a:r>
            <a:r>
              <a:rPr lang="es-MX" dirty="0" err="1" smtClean="0"/>
              <a:t>first</a:t>
            </a:r>
            <a:r>
              <a:rPr lang="es-MX" dirty="0" smtClean="0"/>
              <a:t> and </a:t>
            </a:r>
            <a:r>
              <a:rPr lang="es-MX" dirty="0" err="1" smtClean="0"/>
              <a:t>second</a:t>
            </a:r>
            <a:r>
              <a:rPr lang="es-MX" dirty="0" smtClean="0"/>
              <a:t> </a:t>
            </a:r>
            <a:r>
              <a:rPr lang="es-MX" dirty="0" err="1" smtClean="0"/>
              <a:t>stage</a:t>
            </a:r>
            <a:r>
              <a:rPr lang="es-MX" dirty="0" smtClean="0"/>
              <a:t>).</a:t>
            </a:r>
            <a:endParaRPr lang="es-MX" dirty="0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1331640" y="2060848"/>
          <a:ext cx="5545633" cy="907295"/>
        </p:xfrm>
        <a:graphic>
          <a:graphicData uri="http://schemas.openxmlformats.org/presentationml/2006/ole">
            <p:oleObj spid="_x0000_s18433" name="Ecuación" r:id="rId6" imgW="2793960" imgH="457200" progId="Equation.3">
              <p:embed/>
            </p:oleObj>
          </a:graphicData>
        </a:graphic>
      </p:graphicFrame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4365104"/>
            <a:ext cx="8314303" cy="1181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Odds</a:t>
            </a:r>
            <a:r>
              <a:rPr lang="es-MX" dirty="0" smtClean="0"/>
              <a:t> Ratio</a:t>
            </a:r>
            <a:endParaRPr lang="es-MX" dirty="0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755576" y="2204864"/>
          <a:ext cx="7156450" cy="1509712"/>
        </p:xfrm>
        <a:graphic>
          <a:graphicData uri="http://schemas.openxmlformats.org/presentationml/2006/ole">
            <p:oleObj spid="_x0000_s11265" name="Ecuación" r:id="rId6" imgW="3835080" imgH="812520" progId="Equation.3">
              <p:embed/>
            </p:oleObj>
          </a:graphicData>
        </a:graphic>
      </p:graphicFrame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825500" y="4056063"/>
          <a:ext cx="7391400" cy="417512"/>
        </p:xfrm>
        <a:graphic>
          <a:graphicData uri="http://schemas.openxmlformats.org/presentationml/2006/ole">
            <p:oleObj spid="_x0000_s11266" name="Ecuación" r:id="rId7" imgW="3593880" imgH="203040" progId="Equation.3">
              <p:embed/>
            </p:oleObj>
          </a:graphicData>
        </a:graphic>
      </p:graphicFrame>
      <p:sp>
        <p:nvSpPr>
          <p:cNvPr id="9" name="8 Rectángulo"/>
          <p:cNvSpPr/>
          <p:nvPr/>
        </p:nvSpPr>
        <p:spPr>
          <a:xfrm>
            <a:off x="611560" y="4725144"/>
            <a:ext cx="48801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This can also be used for varieties!!!</a:t>
            </a:r>
            <a:endParaRPr lang="es-MX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Dose-Response Models</a:t>
            </a:r>
            <a:endParaRPr lang="en-US" dirty="0"/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model are used for bioassay results</a:t>
            </a:r>
          </a:p>
          <a:p>
            <a:r>
              <a:rPr lang="en-US" dirty="0" smtClean="0"/>
              <a:t>The aim is to describe the probability  (proportion </a:t>
            </a:r>
            <a:r>
              <a:rPr lang="en-US" dirty="0" smtClean="0"/>
              <a:t>or </a:t>
            </a:r>
            <a:r>
              <a:rPr lang="en-US" dirty="0" smtClean="0"/>
              <a:t>percentage) of “</a:t>
            </a:r>
            <a:r>
              <a:rPr lang="en-US" dirty="0" err="1" smtClean="0"/>
              <a:t>sucess</a:t>
            </a:r>
            <a:r>
              <a:rPr lang="en-US" dirty="0" smtClean="0"/>
              <a:t>” (i.e. control, mortality, survival) as a function of the dose (exposure time, temperature, etc)</a:t>
            </a:r>
          </a:p>
          <a:p>
            <a:r>
              <a:rPr lang="en-US" dirty="0" smtClean="0"/>
              <a:t>Three commonly used models:</a:t>
            </a:r>
          </a:p>
          <a:p>
            <a:pPr lvl="1"/>
            <a:r>
              <a:rPr lang="en-US" dirty="0" smtClean="0"/>
              <a:t>Probit model</a:t>
            </a:r>
          </a:p>
          <a:p>
            <a:pPr lvl="1"/>
            <a:r>
              <a:rPr lang="en-US" dirty="0" err="1" smtClean="0"/>
              <a:t>Logit</a:t>
            </a:r>
            <a:r>
              <a:rPr lang="en-US" dirty="0" smtClean="0"/>
              <a:t> model</a:t>
            </a:r>
          </a:p>
          <a:p>
            <a:pPr lvl="1"/>
            <a:r>
              <a:rPr lang="en-US" dirty="0" smtClean="0"/>
              <a:t>Complementary log-log (clog-log) model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3 Marcador de contenido" descr="Frutas_Citricas_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13" name="12 Imagen" descr="Frutas_Citricas_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14" name="13 Imagen" descr="Frutas_Citricas_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Link </a:t>
            </a:r>
            <a:r>
              <a:rPr lang="es-MX" dirty="0" err="1" smtClean="0"/>
              <a:t>function</a:t>
            </a:r>
            <a:r>
              <a:rPr lang="es-MX" dirty="0" smtClean="0"/>
              <a:t>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models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link function is a transformation of the response in order to </a:t>
            </a:r>
            <a:r>
              <a:rPr lang="en-US" dirty="0" err="1" smtClean="0"/>
              <a:t>linearize</a:t>
            </a:r>
            <a:r>
              <a:rPr lang="en-US" dirty="0" smtClean="0"/>
              <a:t> the </a:t>
            </a:r>
            <a:r>
              <a:rPr lang="en-US" dirty="0" err="1" smtClean="0"/>
              <a:t>realtion</a:t>
            </a:r>
            <a:r>
              <a:rPr lang="en-US" dirty="0" smtClean="0"/>
              <a:t> between response (p) and dose (x) or logarithm of dose</a:t>
            </a: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827585" y="3429000"/>
          <a:ext cx="7704856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0971"/>
                <a:gridCol w="2595320"/>
                <a:gridCol w="356856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Model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Link </a:t>
                      </a:r>
                      <a:r>
                        <a:rPr lang="es-MX" dirty="0" err="1" smtClean="0"/>
                        <a:t>function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Model</a:t>
                      </a:r>
                      <a:r>
                        <a:rPr lang="es-MX" dirty="0" smtClean="0"/>
                        <a:t> </a:t>
                      </a:r>
                      <a:r>
                        <a:rPr lang="es-MX" dirty="0" err="1" smtClean="0"/>
                        <a:t>ecuation</a:t>
                      </a:r>
                      <a:endParaRPr lang="es-MX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Probit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>
                        <a:latin typeface="Arial"/>
                        <a:cs typeface="Arial"/>
                      </a:endParaRPr>
                    </a:p>
                    <a:p>
                      <a:pPr algn="ctr"/>
                      <a:endParaRPr lang="es-MX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Logit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endParaRPr lang="es-MX" dirty="0" smtClean="0"/>
                    </a:p>
                    <a:p>
                      <a:pPr algn="ctr"/>
                      <a:endParaRPr lang="es-MX" dirty="0" smtClean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err="1" smtClean="0"/>
                        <a:t>Clog</a:t>
                      </a:r>
                      <a:r>
                        <a:rPr lang="es-MX" dirty="0" smtClean="0"/>
                        <a:t>-log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s-MX" dirty="0" smtClean="0"/>
                    </a:p>
                    <a:p>
                      <a:pPr algn="ctr"/>
                      <a:endParaRPr lang="es-MX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5 Objeto"/>
          <p:cNvGraphicFramePr>
            <a:graphicFrameLocks noChangeAspect="1"/>
          </p:cNvGraphicFramePr>
          <p:nvPr/>
        </p:nvGraphicFramePr>
        <p:xfrm>
          <a:off x="5724128" y="3933056"/>
          <a:ext cx="2016224" cy="403244"/>
        </p:xfrm>
        <a:graphic>
          <a:graphicData uri="http://schemas.openxmlformats.org/presentationml/2006/ole">
            <p:oleObj spid="_x0000_s4098" name="Ecuación" r:id="rId7" imgW="1206360" imgH="241200" progId="Equation.3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3347864" y="3933056"/>
          <a:ext cx="722313" cy="382588"/>
        </p:xfrm>
        <a:graphic>
          <a:graphicData uri="http://schemas.openxmlformats.org/presentationml/2006/ole">
            <p:oleObj spid="_x0000_s4099" name="Ecuación" r:id="rId8" imgW="431640" imgH="228600" progId="Equation.3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508104" y="4509120"/>
          <a:ext cx="2503487" cy="763587"/>
        </p:xfrm>
        <a:graphic>
          <a:graphicData uri="http://schemas.openxmlformats.org/presentationml/2006/ole">
            <p:oleObj spid="_x0000_s4100" name="Ecuación" r:id="rId9" imgW="1498320" imgH="457200" progId="Equation.3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3059832" y="4509120"/>
          <a:ext cx="1230313" cy="763587"/>
        </p:xfrm>
        <a:graphic>
          <a:graphicData uri="http://schemas.openxmlformats.org/presentationml/2006/ole">
            <p:oleObj spid="_x0000_s4101" name="Ecuación" r:id="rId10" imgW="736560" imgH="457200" progId="Equation.3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5262623" y="5474139"/>
          <a:ext cx="3097212" cy="382587"/>
        </p:xfrm>
        <a:graphic>
          <a:graphicData uri="http://schemas.openxmlformats.org/presentationml/2006/ole">
            <p:oleObj spid="_x0000_s4102" name="Ecuación" r:id="rId11" imgW="1854000" imgH="228600" progId="Equation.3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2843808" y="5517232"/>
          <a:ext cx="1803400" cy="339725"/>
        </p:xfrm>
        <a:graphic>
          <a:graphicData uri="http://schemas.openxmlformats.org/presentationml/2006/ole">
            <p:oleObj spid="_x0000_s4103" name="Ecuación" r:id="rId12" imgW="107928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selection</a:t>
            </a:r>
            <a:endParaRPr lang="en-US" dirty="0"/>
          </a:p>
        </p:txBody>
      </p:sp>
      <p:sp>
        <p:nvSpPr>
          <p:cNvPr id="12" name="11 Marcador de contenido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013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Selection can </a:t>
            </a:r>
            <a:r>
              <a:rPr lang="en-US" dirty="0" smtClean="0"/>
              <a:t>be </a:t>
            </a:r>
            <a:r>
              <a:rPr lang="en-US" dirty="0" smtClean="0"/>
              <a:t>done using any goodness of fit statistic:</a:t>
            </a:r>
          </a:p>
          <a:p>
            <a:pPr lvl="1"/>
            <a:r>
              <a:rPr lang="en-US" dirty="0" smtClean="0"/>
              <a:t>-2 log (maximum likelihood)</a:t>
            </a:r>
          </a:p>
          <a:p>
            <a:pPr lvl="1"/>
            <a:r>
              <a:rPr lang="en-US" dirty="0" smtClean="0"/>
              <a:t>Pearson χ</a:t>
            </a:r>
            <a:r>
              <a:rPr lang="en-US" baseline="30000" dirty="0" smtClean="0"/>
              <a:t>2</a:t>
            </a:r>
          </a:p>
          <a:p>
            <a:pPr lvl="1"/>
            <a:r>
              <a:rPr lang="en-US" dirty="0" smtClean="0"/>
              <a:t>Pseudo R</a:t>
            </a:r>
            <a:r>
              <a:rPr lang="en-US" baseline="30000" dirty="0" smtClean="0"/>
              <a:t>2</a:t>
            </a:r>
          </a:p>
          <a:p>
            <a:pPr lvl="1"/>
            <a:r>
              <a:rPr lang="en-US" dirty="0" smtClean="0"/>
              <a:t>AIC</a:t>
            </a:r>
          </a:p>
          <a:p>
            <a:r>
              <a:rPr lang="en-US" dirty="0" smtClean="0"/>
              <a:t>Selection </a:t>
            </a:r>
            <a:r>
              <a:rPr lang="en-US" dirty="0" smtClean="0"/>
              <a:t>should be </a:t>
            </a:r>
            <a:r>
              <a:rPr lang="en-US" dirty="0" smtClean="0"/>
              <a:t>performed in each different bioassay</a:t>
            </a:r>
          </a:p>
          <a:p>
            <a:r>
              <a:rPr lang="en-US" dirty="0" smtClean="0"/>
              <a:t>Replications should be including in the analysis (replications normally improve the fit)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5" name="4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6" name="5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Probit </a:t>
            </a:r>
            <a:r>
              <a:rPr lang="es-MX" dirty="0" err="1" smtClean="0"/>
              <a:t>model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First use in binomial data was in 1934 (Bliss)</a:t>
            </a:r>
          </a:p>
          <a:p>
            <a:r>
              <a:rPr lang="en-US" dirty="0" smtClean="0"/>
              <a:t>For </a:t>
            </a:r>
            <a:r>
              <a:rPr lang="en-US" dirty="0" smtClean="0"/>
              <a:t>nearly 40 years employment tables and interpolations to convert percentages or proportions of controlled individuals, obtaining graphics where it was expected to have a more or less linear relationship between dose and probit</a:t>
            </a:r>
            <a:endParaRPr lang="es-MX" dirty="0" smtClean="0"/>
          </a:p>
          <a:p>
            <a:r>
              <a:rPr lang="en-US" dirty="0" smtClean="0"/>
              <a:t>Probit analysis can be done by eye, through hand calculations, or by using a statistical </a:t>
            </a:r>
            <a:r>
              <a:rPr lang="en-US" dirty="0" smtClean="0"/>
              <a:t>program (SAS,SPSS, R, S, S-Plus, EPA (IBM), TOXSTAT, </a:t>
            </a:r>
            <a:r>
              <a:rPr lang="en-US" dirty="0" err="1" smtClean="0"/>
              <a:t>ToxCalc</a:t>
            </a:r>
            <a:r>
              <a:rPr lang="en-US" dirty="0" smtClean="0"/>
              <a:t>, Stephan program). </a:t>
            </a:r>
            <a:endParaRPr lang="en-US" dirty="0" smtClean="0"/>
          </a:p>
          <a:p>
            <a:r>
              <a:rPr lang="en-US" dirty="0" smtClean="0"/>
              <a:t>Most </a:t>
            </a:r>
            <a:r>
              <a:rPr lang="en-US" dirty="0" smtClean="0"/>
              <a:t>common outcome of a dose-response experiment in which probit analysis is used is the </a:t>
            </a:r>
            <a:r>
              <a:rPr lang="en-US" dirty="0" smtClean="0"/>
              <a:t>LC50/LD50/LT50 and its respective intervals.</a:t>
            </a:r>
            <a:endParaRPr lang="en-US" dirty="0" smtClean="0"/>
          </a:p>
          <a:p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err="1" smtClean="0"/>
              <a:t>Estimated</a:t>
            </a:r>
            <a:r>
              <a:rPr lang="es-MX" dirty="0" smtClean="0"/>
              <a:t> LD50 </a:t>
            </a:r>
            <a:r>
              <a:rPr lang="es-MX" dirty="0" err="1" smtClean="0"/>
              <a:t>using</a:t>
            </a:r>
            <a:r>
              <a:rPr lang="es-MX" dirty="0" smtClean="0"/>
              <a:t> Probit </a:t>
            </a:r>
            <a:r>
              <a:rPr lang="es-MX" dirty="0" err="1" smtClean="0"/>
              <a:t>softwares</a:t>
            </a:r>
            <a:endParaRPr lang="es-MX" dirty="0"/>
          </a:p>
        </p:txBody>
      </p:sp>
      <p:pic>
        <p:nvPicPr>
          <p:cNvPr id="6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 l="40605" t="47879" r="18254" b="16841"/>
          <a:stretch>
            <a:fillRect/>
          </a:stretch>
        </p:blipFill>
        <p:spPr bwMode="auto">
          <a:xfrm>
            <a:off x="578336" y="1916832"/>
            <a:ext cx="788209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3 Marcador de contenido" descr="Frutas_Citricas_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9" name="8 Imagen" descr="Frutas_Citricas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l="30633" t="33620" r="32454" b="17241"/>
          <a:stretch>
            <a:fillRect/>
          </a:stretch>
        </p:blipFill>
        <p:spPr bwMode="auto">
          <a:xfrm>
            <a:off x="1043608" y="836712"/>
            <a:ext cx="7128792" cy="556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1403648" y="4149080"/>
            <a:ext cx="6696744" cy="1944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CuadroTexto"/>
          <p:cNvSpPr txBox="1"/>
          <p:nvPr/>
        </p:nvSpPr>
        <p:spPr>
          <a:xfrm>
            <a:off x="1619672" y="6093296"/>
            <a:ext cx="6985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i="1" dirty="0" smtClean="0"/>
              <a:t>Little et al, 1998. </a:t>
            </a:r>
            <a:r>
              <a:rPr lang="es-MX" i="1" dirty="0" err="1" smtClean="0"/>
              <a:t>Environmental</a:t>
            </a:r>
            <a:r>
              <a:rPr lang="es-MX" i="1" dirty="0" smtClean="0"/>
              <a:t> </a:t>
            </a:r>
            <a:r>
              <a:rPr lang="es-MX" i="1" dirty="0" err="1" smtClean="0"/>
              <a:t>Toxicology</a:t>
            </a:r>
            <a:r>
              <a:rPr lang="es-MX" i="1" dirty="0" smtClean="0"/>
              <a:t> and </a:t>
            </a:r>
            <a:r>
              <a:rPr lang="es-MX" i="1" dirty="0" err="1" smtClean="0"/>
              <a:t>Risk</a:t>
            </a:r>
            <a:r>
              <a:rPr lang="es-MX" i="1" dirty="0" smtClean="0"/>
              <a:t> </a:t>
            </a:r>
            <a:r>
              <a:rPr lang="es-MX" i="1" dirty="0" err="1" smtClean="0"/>
              <a:t>Assessment</a:t>
            </a:r>
            <a:endParaRPr lang="es-MX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229200"/>
            <a:ext cx="4824536" cy="79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3 Marcador de contenido" descr="Frutas_Citricas_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5598000"/>
            <a:ext cx="1453845" cy="1260000"/>
          </a:xfrm>
          <a:prstGeom prst="rect">
            <a:avLst/>
          </a:prstGeom>
        </p:spPr>
      </p:pic>
      <p:pic>
        <p:nvPicPr>
          <p:cNvPr id="7" name="6 Imagen" descr="Frutas_Citricas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5598000"/>
            <a:ext cx="1453845" cy="1260000"/>
          </a:xfrm>
          <a:prstGeom prst="rect">
            <a:avLst/>
          </a:prstGeom>
        </p:spPr>
      </p:pic>
      <p:pic>
        <p:nvPicPr>
          <p:cNvPr id="8" name="7 Imagen" descr="Frutas_Citricas_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90152" y="5598000"/>
            <a:ext cx="1453848" cy="1260000"/>
          </a:xfrm>
          <a:prstGeom prst="rect">
            <a:avLst/>
          </a:prstGeom>
        </p:spPr>
      </p:pic>
      <p:sp>
        <p:nvSpPr>
          <p:cNvPr id="11" name="10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err="1" smtClean="0"/>
              <a:t>Estimated</a:t>
            </a:r>
            <a:r>
              <a:rPr lang="es-MX" dirty="0" smtClean="0"/>
              <a:t> </a:t>
            </a:r>
            <a:r>
              <a:rPr lang="es-MX" dirty="0" smtClean="0"/>
              <a:t>LD50 </a:t>
            </a:r>
            <a:r>
              <a:rPr lang="es-MX" dirty="0" err="1" smtClean="0"/>
              <a:t>confidence</a:t>
            </a:r>
            <a:r>
              <a:rPr lang="es-MX" dirty="0" smtClean="0"/>
              <a:t> </a:t>
            </a:r>
            <a:r>
              <a:rPr lang="es-MX" dirty="0" err="1" smtClean="0"/>
              <a:t>intervals</a:t>
            </a:r>
            <a:r>
              <a:rPr lang="es-MX" dirty="0" smtClean="0"/>
              <a:t> </a:t>
            </a:r>
            <a:r>
              <a:rPr lang="es-MX" dirty="0" err="1" smtClean="0"/>
              <a:t>using</a:t>
            </a:r>
            <a:r>
              <a:rPr lang="es-MX" dirty="0" smtClean="0"/>
              <a:t> Probit </a:t>
            </a:r>
            <a:r>
              <a:rPr lang="es-MX" dirty="0" err="1" smtClean="0"/>
              <a:t>softwares</a:t>
            </a:r>
            <a:endParaRPr lang="es-MX" dirty="0"/>
          </a:p>
        </p:txBody>
      </p:sp>
      <p:grpSp>
        <p:nvGrpSpPr>
          <p:cNvPr id="9" name="8 Grupo"/>
          <p:cNvGrpSpPr/>
          <p:nvPr/>
        </p:nvGrpSpPr>
        <p:grpSpPr>
          <a:xfrm>
            <a:off x="25889" y="2276872"/>
            <a:ext cx="9118111" cy="2772000"/>
            <a:chOff x="25889" y="2276872"/>
            <a:chExt cx="9118111" cy="2772000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889" y="2276872"/>
              <a:ext cx="9118111" cy="277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l="90635" t="32425" r="8864" b="61034"/>
            <a:stretch>
              <a:fillRect/>
            </a:stretch>
          </p:blipFill>
          <p:spPr bwMode="auto">
            <a:xfrm>
              <a:off x="7994051" y="3182367"/>
              <a:ext cx="45719" cy="181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4205</TotalTime>
  <Words>868</Words>
  <Application>Microsoft Office PowerPoint</Application>
  <PresentationFormat>Presentación en pantalla (4:3)</PresentationFormat>
  <Paragraphs>378</Paragraphs>
  <Slides>23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5" baseType="lpstr">
      <vt:lpstr>Flujo</vt:lpstr>
      <vt:lpstr>Microsoft Editor de ecuaciones 3.0</vt:lpstr>
      <vt:lpstr>Alternatives to evaluate the effect of Life Stage and Varieties on Cold Treatment: Confidence intervals and Odds-Ratio measure</vt:lpstr>
      <vt:lpstr>Objetive</vt:lpstr>
      <vt:lpstr>Dose-Response Models</vt:lpstr>
      <vt:lpstr>Link function for models</vt:lpstr>
      <vt:lpstr>Model selection</vt:lpstr>
      <vt:lpstr>Probit model</vt:lpstr>
      <vt:lpstr>Estimated LD50 using Probit softwares</vt:lpstr>
      <vt:lpstr>Diapositiva 8</vt:lpstr>
      <vt:lpstr>Estimated LD50 confidence intervals using Probit softwares</vt:lpstr>
      <vt:lpstr>Origins of differences</vt:lpstr>
      <vt:lpstr>Corrected mortality</vt:lpstr>
      <vt:lpstr>Confidence Intervals</vt:lpstr>
      <vt:lpstr>Diapositiva 13</vt:lpstr>
      <vt:lpstr>Best Model Selection</vt:lpstr>
      <vt:lpstr>Diapositiva 15</vt:lpstr>
      <vt:lpstr>Diapositiva 16</vt:lpstr>
      <vt:lpstr>Diapositiva 17</vt:lpstr>
      <vt:lpstr>Logit model</vt:lpstr>
      <vt:lpstr>Odds</vt:lpstr>
      <vt:lpstr>Odds Ratio</vt:lpstr>
      <vt:lpstr>Diapositiva 21</vt:lpstr>
      <vt:lpstr>Multiple Logistic Model</vt:lpstr>
      <vt:lpstr>Odds Ratio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Manuel</dc:creator>
  <cp:lastModifiedBy>Manuel</cp:lastModifiedBy>
  <cp:revision>152</cp:revision>
  <dcterms:created xsi:type="dcterms:W3CDTF">2013-12-02T17:02:44Z</dcterms:created>
  <dcterms:modified xsi:type="dcterms:W3CDTF">2013-12-05T15:08:19Z</dcterms:modified>
</cp:coreProperties>
</file>