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56" r:id="rId2"/>
    <p:sldId id="290" r:id="rId3"/>
    <p:sldId id="289" r:id="rId4"/>
    <p:sldId id="258" r:id="rId5"/>
    <p:sldId id="259" r:id="rId6"/>
    <p:sldId id="260" r:id="rId7"/>
    <p:sldId id="261" r:id="rId8"/>
    <p:sldId id="262" r:id="rId9"/>
    <p:sldId id="291" r:id="rId10"/>
    <p:sldId id="29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93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94" r:id="rId29"/>
    <p:sldId id="279" r:id="rId30"/>
    <p:sldId id="280" r:id="rId31"/>
    <p:sldId id="281" r:id="rId32"/>
    <p:sldId id="282" r:id="rId33"/>
    <p:sldId id="295" r:id="rId34"/>
    <p:sldId id="296" r:id="rId35"/>
    <p:sldId id="283" r:id="rId36"/>
    <p:sldId id="284" r:id="rId37"/>
    <p:sldId id="285" r:id="rId38"/>
    <p:sldId id="286" r:id="rId39"/>
    <p:sldId id="287" r:id="rId40"/>
    <p:sldId id="288" r:id="rId4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99060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949189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6990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4080133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5801"/>
            <a:ext cx="7886700" cy="955672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46575"/>
          </a:xfrm>
        </p:spPr>
        <p:txBody>
          <a:bodyPr>
            <a:normAutofit/>
          </a:bodyPr>
          <a:lstStyle>
            <a:lvl1pPr marL="284163" indent="-284163">
              <a:spcAft>
                <a:spcPts val="600"/>
              </a:spcAft>
              <a:tabLst>
                <a:tab pos="230188" algn="l"/>
              </a:tabLst>
              <a:defRPr lang="en-US" sz="3600" dirty="0" smtClean="0"/>
            </a:lvl1pPr>
            <a:lvl2pPr marL="684213" indent="-284163">
              <a:spcAft>
                <a:spcPts val="600"/>
              </a:spcAft>
              <a:defRPr lang="en-US" sz="3200" dirty="0" smtClean="0"/>
            </a:lvl2pPr>
            <a:lvl3pPr marL="1260475" indent="-342900">
              <a:spcAft>
                <a:spcPts val="600"/>
              </a:spcAft>
              <a:defRPr lang="en-US" sz="2400" dirty="0" smtClean="0"/>
            </a:lvl3pPr>
            <a:lvl4pPr marL="1712913" indent="-339725">
              <a:spcAft>
                <a:spcPts val="600"/>
              </a:spcAft>
              <a:defRPr lang="en-US" sz="2000" dirty="0" smtClean="0"/>
            </a:lvl4pPr>
            <a:lvl5pPr marL="2174875" indent="-344488">
              <a:spcAft>
                <a:spcPts val="600"/>
              </a:spcAft>
              <a:defRPr lang="en-US" sz="2000" dirty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  <p:sp>
        <p:nvSpPr>
          <p:cNvPr id="7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8821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108466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515527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813885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09600"/>
            <a:ext cx="7886700" cy="1081089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140408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162669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26316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313095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>
              <a:lnSpc>
                <a:spcPts val="1920"/>
              </a:lnSpc>
            </a:pPr>
            <a:r>
              <a:rPr lang="en-US" spc="-10" dirty="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pPr marL="25400">
                <a:lnSpc>
                  <a:spcPts val="1920"/>
                </a:lnSpc>
              </a:pPr>
              <a:t>‹#›</a:t>
            </a:fld>
            <a:endParaRPr lang="en-US" spc="-5" dirty="0"/>
          </a:p>
        </p:txBody>
      </p:sp>
      <p:sp>
        <p:nvSpPr>
          <p:cNvPr id="7" name="object 4"/>
          <p:cNvSpPr/>
          <p:nvPr userDrawn="1"/>
        </p:nvSpPr>
        <p:spPr>
          <a:xfrm>
            <a:off x="0" y="2"/>
            <a:ext cx="9144000" cy="547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 userDrawn="1"/>
        </p:nvSpPr>
        <p:spPr>
          <a:xfrm>
            <a:off x="7503666" y="6270630"/>
            <a:ext cx="533400" cy="5365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9435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1155">
              <a:lnSpc>
                <a:spcPct val="100000"/>
              </a:lnSpc>
            </a:pPr>
            <a:r>
              <a:rPr spc="-25" dirty="0"/>
              <a:t>Stage </a:t>
            </a:r>
            <a:r>
              <a:rPr spc="-5" dirty="0"/>
              <a:t>2.</a:t>
            </a:r>
            <a:r>
              <a:rPr spc="-55" dirty="0"/>
              <a:t> </a:t>
            </a:r>
            <a:r>
              <a:rPr spc="-20" dirty="0"/>
              <a:t>Drafting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3600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2955" marR="5080" indent="-2040889">
              <a:lnSpc>
                <a:spcPct val="130000"/>
              </a:lnSpc>
            </a:pPr>
            <a:r>
              <a:rPr spc="-15" dirty="0"/>
              <a:t>Standard Setting </a:t>
            </a:r>
            <a:r>
              <a:rPr spc="-35" dirty="0"/>
              <a:t>Training </a:t>
            </a:r>
            <a:r>
              <a:rPr spc="-15" dirty="0" smtClean="0"/>
              <a:t>Course</a:t>
            </a:r>
            <a:r>
              <a:rPr lang="en-US" spc="-15" dirty="0" smtClean="0"/>
              <a:t> </a:t>
            </a:r>
            <a:r>
              <a:rPr spc="-10" dirty="0" smtClean="0"/>
              <a:t>201</a:t>
            </a:r>
            <a:r>
              <a:rPr lang="en-US" spc="-10" dirty="0" smtClean="0"/>
              <a:t>6</a:t>
            </a:r>
            <a:endParaRPr spc="-1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657" y="1143000"/>
            <a:ext cx="6728685" cy="4796961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1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/>
              <a:t>e</a:t>
            </a:r>
            <a:r>
              <a:rPr lang="en-US" dirty="0" smtClean="0"/>
              <a:t>xperts are needed?</a:t>
            </a:r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Members of expert working groups (EWG)</a:t>
            </a:r>
          </a:p>
          <a:p>
            <a:r>
              <a:rPr lang="en-US" dirty="0" smtClean="0"/>
              <a:t>Members of technical panels (TP)</a:t>
            </a:r>
          </a:p>
          <a:p>
            <a:r>
              <a:rPr lang="en-US" dirty="0" smtClean="0"/>
              <a:t>Authors for diagnostic protocols (DPs)</a:t>
            </a:r>
            <a:endParaRPr lang="en-US" dirty="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required?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expert’s skills and experience should match the specific expertise required:</a:t>
            </a:r>
          </a:p>
          <a:p>
            <a:pPr lvl="1"/>
            <a:r>
              <a:rPr lang="en-US" dirty="0" smtClean="0"/>
              <a:t>See approved specifications for the TP or EWG for the expertise needed</a:t>
            </a:r>
          </a:p>
          <a:p>
            <a:pPr lvl="1"/>
            <a:r>
              <a:rPr lang="en-US" dirty="0" smtClean="0"/>
              <a:t>See the call letter</a:t>
            </a:r>
          </a:p>
          <a:p>
            <a:r>
              <a:rPr lang="en-US" dirty="0" smtClean="0"/>
              <a:t>Strong working knowledge of English</a:t>
            </a:r>
          </a:p>
          <a:p>
            <a:r>
              <a:rPr lang="en-US" dirty="0" smtClean="0"/>
              <a:t>Availability to participate in virtual meetings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 to nominate EWG members</a:t>
            </a:r>
            <a:endParaRPr lang="en-US" dirty="0"/>
          </a:p>
        </p:txBody>
      </p:sp>
      <p:sp>
        <p:nvSpPr>
          <p:cNvPr id="28" name="object 28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3124200" y="2052637"/>
            <a:ext cx="3010535" cy="0"/>
          </a:xfrm>
          <a:custGeom>
            <a:avLst/>
            <a:gdLst/>
            <a:ahLst/>
            <a:cxnLst/>
            <a:rect l="l" t="t" r="r" b="b"/>
            <a:pathLst>
              <a:path w="3010535">
                <a:moveTo>
                  <a:pt x="0" y="0"/>
                </a:moveTo>
                <a:lnTo>
                  <a:pt x="3010281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20180" y="1985962"/>
            <a:ext cx="114300" cy="133350"/>
          </a:xfrm>
          <a:custGeom>
            <a:avLst/>
            <a:gdLst/>
            <a:ahLst/>
            <a:cxnLst/>
            <a:rect l="l" t="t" r="r" b="b"/>
            <a:pathLst>
              <a:path w="114300" h="133350">
                <a:moveTo>
                  <a:pt x="0" y="0"/>
                </a:moveTo>
                <a:lnTo>
                  <a:pt x="114300" y="66675"/>
                </a:lnTo>
                <a:lnTo>
                  <a:pt x="0" y="13335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92069" y="2438400"/>
            <a:ext cx="3080385" cy="0"/>
          </a:xfrm>
          <a:custGeom>
            <a:avLst/>
            <a:gdLst/>
            <a:ahLst/>
            <a:cxnLst/>
            <a:rect l="l" t="t" r="r" b="b"/>
            <a:pathLst>
              <a:path w="3080385">
                <a:moveTo>
                  <a:pt x="308013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92069" y="2371725"/>
            <a:ext cx="114300" cy="133350"/>
          </a:xfrm>
          <a:custGeom>
            <a:avLst/>
            <a:gdLst/>
            <a:ahLst/>
            <a:cxnLst/>
            <a:rect l="l" t="t" r="r" b="b"/>
            <a:pathLst>
              <a:path w="114300" h="133350">
                <a:moveTo>
                  <a:pt x="114300" y="0"/>
                </a:moveTo>
                <a:lnTo>
                  <a:pt x="0" y="66675"/>
                </a:lnTo>
                <a:lnTo>
                  <a:pt x="114300" y="13335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67000" y="3048000"/>
            <a:ext cx="657860" cy="584835"/>
          </a:xfrm>
          <a:custGeom>
            <a:avLst/>
            <a:gdLst/>
            <a:ahLst/>
            <a:cxnLst/>
            <a:rect l="l" t="t" r="r" b="b"/>
            <a:pathLst>
              <a:path w="657860" h="584835">
                <a:moveTo>
                  <a:pt x="0" y="0"/>
                </a:moveTo>
                <a:lnTo>
                  <a:pt x="657606" y="584542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94888" y="3506761"/>
            <a:ext cx="130175" cy="126364"/>
          </a:xfrm>
          <a:custGeom>
            <a:avLst/>
            <a:gdLst/>
            <a:ahLst/>
            <a:cxnLst/>
            <a:rect l="l" t="t" r="r" b="b"/>
            <a:pathLst>
              <a:path w="130175" h="126364">
                <a:moveTo>
                  <a:pt x="88595" y="0"/>
                </a:moveTo>
                <a:lnTo>
                  <a:pt x="129717" y="125768"/>
                </a:lnTo>
                <a:lnTo>
                  <a:pt x="0" y="99656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0" y="4723180"/>
            <a:ext cx="886460" cy="751790"/>
          </a:xfrm>
          <a:custGeom>
            <a:avLst/>
            <a:gdLst/>
            <a:ahLst/>
            <a:cxnLst/>
            <a:rect l="l" t="t" r="r" b="b"/>
            <a:pathLst>
              <a:path w="911860" h="788670">
                <a:moveTo>
                  <a:pt x="0" y="0"/>
                </a:moveTo>
                <a:lnTo>
                  <a:pt x="911275" y="788123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32602" y="5349227"/>
            <a:ext cx="130175" cy="125730"/>
          </a:xfrm>
          <a:custGeom>
            <a:avLst/>
            <a:gdLst/>
            <a:ahLst/>
            <a:cxnLst/>
            <a:rect l="l" t="t" r="r" b="b"/>
            <a:pathLst>
              <a:path w="130175" h="125729">
                <a:moveTo>
                  <a:pt x="87236" y="0"/>
                </a:moveTo>
                <a:lnTo>
                  <a:pt x="130060" y="125196"/>
                </a:lnTo>
                <a:lnTo>
                  <a:pt x="0" y="10085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4800" y="1581150"/>
            <a:ext cx="2819400" cy="1257300"/>
          </a:xfrm>
          <a:custGeom>
            <a:avLst/>
            <a:gdLst/>
            <a:ahLst/>
            <a:cxnLst/>
            <a:rect l="l" t="t" r="r" b="b"/>
            <a:pathLst>
              <a:path w="2819400" h="1257300">
                <a:moveTo>
                  <a:pt x="2255520" y="0"/>
                </a:moveTo>
                <a:lnTo>
                  <a:pt x="563880" y="0"/>
                </a:lnTo>
                <a:lnTo>
                  <a:pt x="0" y="628650"/>
                </a:lnTo>
                <a:lnTo>
                  <a:pt x="563880" y="1257300"/>
                </a:lnTo>
                <a:lnTo>
                  <a:pt x="2255520" y="1257300"/>
                </a:lnTo>
                <a:lnTo>
                  <a:pt x="2819400" y="628650"/>
                </a:lnTo>
                <a:lnTo>
                  <a:pt x="225552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4800" y="1581150"/>
            <a:ext cx="2819400" cy="1257300"/>
          </a:xfrm>
          <a:custGeom>
            <a:avLst/>
            <a:gdLst/>
            <a:ahLst/>
            <a:cxnLst/>
            <a:rect l="l" t="t" r="r" b="b"/>
            <a:pathLst>
              <a:path w="2819400" h="1257300">
                <a:moveTo>
                  <a:pt x="0" y="628650"/>
                </a:moveTo>
                <a:lnTo>
                  <a:pt x="563880" y="0"/>
                </a:lnTo>
                <a:lnTo>
                  <a:pt x="2255520" y="0"/>
                </a:lnTo>
                <a:lnTo>
                  <a:pt x="2819400" y="628650"/>
                </a:lnTo>
                <a:lnTo>
                  <a:pt x="2255520" y="1257300"/>
                </a:lnTo>
                <a:lnTo>
                  <a:pt x="563880" y="1257300"/>
                </a:lnTo>
                <a:lnTo>
                  <a:pt x="0" y="628650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14825" y="1824228"/>
            <a:ext cx="1399540" cy="75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IPPC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Sec</a:t>
            </a:r>
            <a:r>
              <a:rPr sz="2400" b="1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2400" b="1" spc="-3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ri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72200" y="1470025"/>
            <a:ext cx="2667000" cy="1479550"/>
          </a:xfrm>
          <a:custGeom>
            <a:avLst/>
            <a:gdLst/>
            <a:ahLst/>
            <a:cxnLst/>
            <a:rect l="l" t="t" r="r" b="b"/>
            <a:pathLst>
              <a:path w="2667000" h="1479550">
                <a:moveTo>
                  <a:pt x="1333500" y="0"/>
                </a:moveTo>
                <a:lnTo>
                  <a:pt x="0" y="739775"/>
                </a:lnTo>
                <a:lnTo>
                  <a:pt x="1333500" y="1479550"/>
                </a:lnTo>
                <a:lnTo>
                  <a:pt x="2667000" y="739775"/>
                </a:lnTo>
                <a:lnTo>
                  <a:pt x="133350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72200" y="1470025"/>
            <a:ext cx="2667000" cy="1479550"/>
          </a:xfrm>
          <a:custGeom>
            <a:avLst/>
            <a:gdLst/>
            <a:ahLst/>
            <a:cxnLst/>
            <a:rect l="l" t="t" r="r" b="b"/>
            <a:pathLst>
              <a:path w="2667000" h="1479550">
                <a:moveTo>
                  <a:pt x="0" y="739775"/>
                </a:moveTo>
                <a:lnTo>
                  <a:pt x="1333500" y="0"/>
                </a:lnTo>
                <a:lnTo>
                  <a:pt x="2667000" y="739775"/>
                </a:lnTo>
                <a:lnTo>
                  <a:pt x="1333500" y="1479550"/>
                </a:lnTo>
                <a:lnTo>
                  <a:pt x="0" y="739775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986879" y="1888744"/>
            <a:ext cx="1036955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Calibri"/>
                <a:cs typeface="Calibri"/>
              </a:rPr>
              <a:t>NPPOs or RPPOs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67000" y="3473450"/>
            <a:ext cx="2667000" cy="1479550"/>
          </a:xfrm>
          <a:custGeom>
            <a:avLst/>
            <a:gdLst/>
            <a:ahLst/>
            <a:cxnLst/>
            <a:rect l="l" t="t" r="r" b="b"/>
            <a:pathLst>
              <a:path w="2667000" h="1479550">
                <a:moveTo>
                  <a:pt x="1333500" y="0"/>
                </a:moveTo>
                <a:lnTo>
                  <a:pt x="0" y="739775"/>
                </a:lnTo>
                <a:lnTo>
                  <a:pt x="1333500" y="1479550"/>
                </a:lnTo>
                <a:lnTo>
                  <a:pt x="2667000" y="739775"/>
                </a:lnTo>
                <a:lnTo>
                  <a:pt x="133350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667000" y="3473450"/>
            <a:ext cx="2667000" cy="1479550"/>
          </a:xfrm>
          <a:custGeom>
            <a:avLst/>
            <a:gdLst/>
            <a:ahLst/>
            <a:cxnLst/>
            <a:rect l="l" t="t" r="r" b="b"/>
            <a:pathLst>
              <a:path w="2667000" h="1479550">
                <a:moveTo>
                  <a:pt x="0" y="739775"/>
                </a:moveTo>
                <a:lnTo>
                  <a:pt x="1333500" y="0"/>
                </a:lnTo>
                <a:lnTo>
                  <a:pt x="2667000" y="739775"/>
                </a:lnTo>
                <a:lnTo>
                  <a:pt x="1333500" y="1479550"/>
                </a:lnTo>
                <a:lnTo>
                  <a:pt x="0" y="739775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600700" y="5149850"/>
            <a:ext cx="2819400" cy="1257300"/>
          </a:xfrm>
          <a:custGeom>
            <a:avLst/>
            <a:gdLst/>
            <a:ahLst/>
            <a:cxnLst/>
            <a:rect l="l" t="t" r="r" b="b"/>
            <a:pathLst>
              <a:path w="2819400" h="1257300">
                <a:moveTo>
                  <a:pt x="2255520" y="0"/>
                </a:moveTo>
                <a:lnTo>
                  <a:pt x="563880" y="0"/>
                </a:lnTo>
                <a:lnTo>
                  <a:pt x="0" y="628650"/>
                </a:lnTo>
                <a:lnTo>
                  <a:pt x="563880" y="1257300"/>
                </a:lnTo>
                <a:lnTo>
                  <a:pt x="2255520" y="1257300"/>
                </a:lnTo>
                <a:lnTo>
                  <a:pt x="2819400" y="628650"/>
                </a:lnTo>
                <a:lnTo>
                  <a:pt x="225552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00700" y="5149850"/>
            <a:ext cx="2819400" cy="1257300"/>
          </a:xfrm>
          <a:custGeom>
            <a:avLst/>
            <a:gdLst/>
            <a:ahLst/>
            <a:cxnLst/>
            <a:rect l="l" t="t" r="r" b="b"/>
            <a:pathLst>
              <a:path w="2819400" h="1257300">
                <a:moveTo>
                  <a:pt x="0" y="628650"/>
                </a:moveTo>
                <a:lnTo>
                  <a:pt x="563880" y="0"/>
                </a:lnTo>
                <a:lnTo>
                  <a:pt x="2255520" y="0"/>
                </a:lnTo>
                <a:lnTo>
                  <a:pt x="2819400" y="628650"/>
                </a:lnTo>
                <a:lnTo>
                  <a:pt x="2255520" y="1257300"/>
                </a:lnTo>
                <a:lnTo>
                  <a:pt x="563880" y="1257300"/>
                </a:lnTo>
                <a:lnTo>
                  <a:pt x="0" y="628650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902583" y="1683892"/>
            <a:ext cx="142113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Call </a:t>
            </a:r>
            <a:r>
              <a:rPr sz="1800" spc="-15" dirty="0">
                <a:latin typeface="Calibri"/>
                <a:cs typeface="Calibri"/>
              </a:rPr>
              <a:t>for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Experts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37255" y="2438044"/>
            <a:ext cx="2647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Nominations </a:t>
            </a:r>
            <a:r>
              <a:rPr sz="1800" spc="-10" dirty="0">
                <a:latin typeface="Calibri"/>
                <a:cs typeface="Calibri"/>
              </a:rPr>
              <a:t>from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members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23542" y="3188995"/>
            <a:ext cx="2642870" cy="1215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Nominations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9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SC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71646" y="5160670"/>
            <a:ext cx="4371340" cy="808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Approves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members</a:t>
            </a:r>
            <a:endParaRPr sz="1800" dirty="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1105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SC</a:t>
            </a:r>
            <a:r>
              <a:rPr sz="24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Report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Call for experts for EWGs and TPs: what, when and where?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Made by Secretariat to collect nominations</a:t>
            </a:r>
          </a:p>
          <a:p>
            <a:r>
              <a:rPr lang="en-US" dirty="0" smtClean="0"/>
              <a:t>Any time of the year</a:t>
            </a:r>
          </a:p>
          <a:p>
            <a:r>
              <a:rPr lang="en-US" dirty="0" smtClean="0"/>
              <a:t>Announcement email sent to NPPOs, RPPOs and International Organizations</a:t>
            </a:r>
          </a:p>
          <a:p>
            <a:r>
              <a:rPr lang="en-US" dirty="0" smtClean="0"/>
              <a:t>Relevant information posted on IPP under IPPC News (Home Page) and Calls Page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make nominations?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Only received by NPPO and </a:t>
            </a:r>
            <a:r>
              <a:rPr lang="en-US" dirty="0" smtClean="0"/>
              <a:t>RPPO official IPPC </a:t>
            </a:r>
            <a:r>
              <a:rPr lang="en-US" dirty="0"/>
              <a:t>contact points </a:t>
            </a:r>
            <a:r>
              <a:rPr lang="en-US" dirty="0" smtClean="0"/>
              <a:t>to </a:t>
            </a:r>
            <a:r>
              <a:rPr lang="en-US" dirty="0" smtClean="0"/>
              <a:t>the Secretariat</a:t>
            </a:r>
          </a:p>
          <a:p>
            <a:r>
              <a:rPr lang="en-US" dirty="0" smtClean="0"/>
              <a:t>In exceptional cases (refer to specification), invited experts are allowed. The international organization official contact point submits the nomination to the Secretariat </a:t>
            </a:r>
            <a:endParaRPr lang="en-US" dirty="0" smtClean="0"/>
          </a:p>
          <a:p>
            <a:r>
              <a:rPr lang="en-US" dirty="0" smtClean="0"/>
              <a:t>All nominations should include:</a:t>
            </a:r>
          </a:p>
          <a:p>
            <a:pPr lvl="1"/>
            <a:r>
              <a:rPr lang="en-US" dirty="0" smtClean="0"/>
              <a:t>Nominee’s curriculum vitae (CV)</a:t>
            </a:r>
          </a:p>
          <a:p>
            <a:pPr lvl="1"/>
            <a:r>
              <a:rPr lang="en-US" dirty="0" smtClean="0"/>
              <a:t>Nominee’s contact details and summary of expertise</a:t>
            </a:r>
          </a:p>
          <a:p>
            <a:pPr lvl="1"/>
            <a:r>
              <a:rPr lang="en-US" dirty="0" smtClean="0"/>
              <a:t>Signed statement of commitment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There is a rumor going on to the effect that there will be an EWG meeting in 2013 to work on the seed topic. A call for experts should be made. What do you do?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Take the last call for experts made for the TPPT/TPG (July 2012).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Note that your SC representative told you that no nomination was made for a French speaking candidate for the TPG.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Could you prepare an expert nomination?</a:t>
            </a:r>
          </a:p>
          <a:p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Organizing an expert meeting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4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90600"/>
            <a:ext cx="5871429" cy="5063107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39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95400"/>
            <a:ext cx="8615965" cy="4114799"/>
          </a:xfrm>
          <a:prstGeom prst="rect">
            <a:avLst/>
          </a:prstGeom>
        </p:spPr>
      </p:pic>
      <p:sp>
        <p:nvSpPr>
          <p:cNvPr id="6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4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EWG meetings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EWG meetings are organized by the IPPC Secretariat often with assistance from a NPPO or a RPPO</a:t>
            </a:r>
          </a:p>
          <a:p>
            <a:r>
              <a:rPr lang="en-US" dirty="0" smtClean="0"/>
              <a:t>Meeting costs should be minimal (e.g. administrative, accommodation, travel)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expected from the local host?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Assigns contact point to liaise with the Secretariat</a:t>
            </a:r>
          </a:p>
          <a:p>
            <a:r>
              <a:rPr lang="en-US" dirty="0" smtClean="0"/>
              <a:t>Identifies a participant from host country</a:t>
            </a:r>
          </a:p>
          <a:p>
            <a:r>
              <a:rPr lang="en-US" dirty="0" smtClean="0"/>
              <a:t>Makes logistical arrangements (hotel, welcoming reception, field trip (if required), meeting room, etc.)</a:t>
            </a:r>
          </a:p>
          <a:p>
            <a:r>
              <a:rPr lang="en-US" dirty="0" smtClean="0"/>
              <a:t>Sometimes provides resources (transportation, welcoming reception, etc.)</a:t>
            </a:r>
          </a:p>
          <a:p>
            <a:r>
              <a:rPr lang="en-US" dirty="0" smtClean="0"/>
              <a:t>Secretariat provides final approval before arrangements can be made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 is expected from the local host? (cont’d)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 local host should also:</a:t>
            </a:r>
          </a:p>
          <a:p>
            <a:r>
              <a:rPr lang="en-US" dirty="0" smtClean="0"/>
              <a:t>Facilitate hotel bookings (e.g. pre-group booking) and visas</a:t>
            </a:r>
          </a:p>
          <a:p>
            <a:r>
              <a:rPr lang="en-US" dirty="0" smtClean="0"/>
              <a:t>Arrange airport transfer between hotel and venue</a:t>
            </a:r>
          </a:p>
          <a:p>
            <a:r>
              <a:rPr lang="en-US" dirty="0" smtClean="0"/>
              <a:t>Provide information on transportation, weather, address of the hotel(s) and meeting venue, map, medical information, banking information, etc.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physical resources are needed?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room large enough for the number of people attending</a:t>
            </a:r>
          </a:p>
          <a:p>
            <a:r>
              <a:rPr lang="en-US" dirty="0" smtClean="0"/>
              <a:t>Projector and projection screen</a:t>
            </a:r>
          </a:p>
          <a:p>
            <a:r>
              <a:rPr lang="en-US" dirty="0" smtClean="0"/>
              <a:t>Computer with internet access</a:t>
            </a:r>
          </a:p>
          <a:p>
            <a:r>
              <a:rPr lang="en-US" dirty="0" smtClean="0"/>
              <a:t>Extension cord(s)</a:t>
            </a:r>
          </a:p>
          <a:p>
            <a:r>
              <a:rPr lang="en-US" dirty="0" smtClean="0"/>
              <a:t>Printer (connected to one of the meeting computers if possible)</a:t>
            </a:r>
          </a:p>
          <a:p>
            <a:r>
              <a:rPr lang="en-US" dirty="0" smtClean="0"/>
              <a:t>Photocopier or an arrangement where to make copies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 physical resources are needed? (cont’d)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Flip chart and colored markers or whiteboard with erasable markers and eraser</a:t>
            </a:r>
          </a:p>
          <a:p>
            <a:r>
              <a:rPr lang="en-US" dirty="0" smtClean="0"/>
              <a:t>English dictionary, copies of ISPMs, CPM reports</a:t>
            </a:r>
          </a:p>
          <a:p>
            <a:r>
              <a:rPr lang="en-US" dirty="0" smtClean="0"/>
              <a:t>Laser pointers (2), general office supplies (stapler, paper, pens, pencils, etc.)</a:t>
            </a:r>
          </a:p>
          <a:p>
            <a:r>
              <a:rPr lang="en-US" dirty="0" smtClean="0"/>
              <a:t>Coffee/tea making facilities for work breaks if no catering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During the EWG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Select a Chair and Rapporteur </a:t>
            </a:r>
          </a:p>
          <a:p>
            <a:r>
              <a:rPr lang="en-US" dirty="0" smtClean="0"/>
              <a:t>Host country’s representative may fully participate in meeting</a:t>
            </a:r>
          </a:p>
          <a:p>
            <a:r>
              <a:rPr lang="en-US" dirty="0" smtClean="0"/>
              <a:t>A contact person from the host country should be available during the meeting to answer any questions, make last minute arrangements and to provide documents or photocopies if required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Brainstorm information points that might be useful to include in an information package being developed to send to EWG participants before they arrive in your country for a meeting.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DP consultation of experts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28</a:t>
            </a:fld>
            <a:endParaRPr spc="-5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657" y="1143000"/>
            <a:ext cx="6728685" cy="4796961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27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Goals and nature of DP consultation of experts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To improve the quality of early stage draft DPs</a:t>
            </a:r>
          </a:p>
          <a:p>
            <a:pPr lvl="1"/>
            <a:r>
              <a:rPr lang="en-US" dirty="0" smtClean="0"/>
              <a:t>By trying to attract worldwide experts of the pest</a:t>
            </a:r>
          </a:p>
          <a:p>
            <a:pPr lvl="1"/>
            <a:r>
              <a:rPr lang="en-US" dirty="0" smtClean="0"/>
              <a:t>Particularly those with a special expertise in relation to the pest, but who were not part of the editorial team</a:t>
            </a:r>
          </a:p>
          <a:p>
            <a:r>
              <a:rPr lang="en-US" dirty="0" smtClean="0"/>
              <a:t>Consultations at early stages may be:</a:t>
            </a:r>
          </a:p>
          <a:p>
            <a:pPr lvl="1"/>
            <a:r>
              <a:rPr lang="en-US" dirty="0" smtClean="0"/>
              <a:t>Informal by the discipline lead or authors (via email, during conferences, etc.)</a:t>
            </a:r>
          </a:p>
          <a:p>
            <a:pPr lvl="1"/>
            <a:r>
              <a:rPr lang="en-US" dirty="0" smtClean="0"/>
              <a:t>Through the expert consultation via the IPP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968301"/>
            <a:ext cx="6111466" cy="5030344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0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DP consultation of experts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take place for:</a:t>
            </a:r>
          </a:p>
          <a:p>
            <a:pPr lvl="1"/>
            <a:r>
              <a:rPr lang="en-US" dirty="0" smtClean="0"/>
              <a:t>Very early drafts (not yet seen by the TPDP)</a:t>
            </a:r>
          </a:p>
          <a:p>
            <a:pPr lvl="1"/>
            <a:r>
              <a:rPr lang="en-US" dirty="0" smtClean="0"/>
              <a:t>Later drafts when additional expert input is necessary</a:t>
            </a:r>
          </a:p>
          <a:p>
            <a:r>
              <a:rPr lang="en-US" dirty="0" smtClean="0"/>
              <a:t>At later stages, NPPOs and RPPOs provide comments during consultation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Which institutes, universities, societies, etc. would you contact in your country to identify diagnostic experts to be consulted in relation to a specific DP, on a specific pest (insect, fungus, bacteria, virus or plant) associated with a specific host range (e.g. citrus, wheat, forest trees, small fruit, pome fruit and stone fruit, vegetables)?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Standards Committee (SC) reviews draft ISPMs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4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33</a:t>
            </a:fld>
            <a:endParaRPr spc="-5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90600"/>
            <a:ext cx="5871429" cy="5063107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96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34</a:t>
            </a:fld>
            <a:endParaRPr spc="-5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657" y="1143000"/>
            <a:ext cx="6728685" cy="4796961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35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 reviews the draft ISPM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 reviews the draft ISPM at a meeting, or electronically for DPs or PTs</a:t>
            </a:r>
          </a:p>
          <a:p>
            <a:r>
              <a:rPr lang="en-US" dirty="0" smtClean="0"/>
              <a:t>SC decides whether to:</a:t>
            </a:r>
          </a:p>
          <a:p>
            <a:pPr lvl="1"/>
            <a:r>
              <a:rPr lang="en-US" dirty="0" smtClean="0"/>
              <a:t>approve it for first consultation</a:t>
            </a:r>
          </a:p>
          <a:p>
            <a:pPr lvl="1"/>
            <a:r>
              <a:rPr lang="en-US" dirty="0" smtClean="0"/>
              <a:t>return it to the Steward, EWG, or TP</a:t>
            </a:r>
          </a:p>
          <a:p>
            <a:pPr lvl="1"/>
            <a:r>
              <a:rPr lang="en-US" dirty="0" smtClean="0"/>
              <a:t>put in on hold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28650" y="685800"/>
            <a:ext cx="7886700" cy="100488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 reviews the draft ISPM at an SC meeting: responsibilities in detail</a:t>
            </a:r>
            <a:endParaRPr lang="en-US" dirty="0"/>
          </a:p>
        </p:txBody>
      </p:sp>
      <p:sp>
        <p:nvSpPr>
          <p:cNvPr id="30" name="Content Placeholder 29"/>
          <p:cNvSpPr>
            <a:spLocks noGrp="1"/>
          </p:cNvSpPr>
          <p:nvPr>
            <p:ph sz="half" idx="1"/>
          </p:nvPr>
        </p:nvSpPr>
        <p:spPr>
          <a:xfrm>
            <a:off x="628650" y="2057399"/>
            <a:ext cx="3886200" cy="41195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Prior to SC meeting:</a:t>
            </a:r>
          </a:p>
          <a:p>
            <a:r>
              <a:rPr lang="en-US" dirty="0" smtClean="0"/>
              <a:t>Reads the drafts</a:t>
            </a:r>
          </a:p>
          <a:p>
            <a:r>
              <a:rPr lang="en-US" dirty="0" smtClean="0"/>
              <a:t>Considers the reports of EWG</a:t>
            </a:r>
          </a:p>
          <a:p>
            <a:r>
              <a:rPr lang="en-US" dirty="0" smtClean="0"/>
              <a:t>Prepares comments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half" idx="2"/>
          </p:nvPr>
        </p:nvSpPr>
        <p:spPr>
          <a:xfrm>
            <a:off x="4629150" y="2057399"/>
            <a:ext cx="3886200" cy="411956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During SC meeting:</a:t>
            </a:r>
          </a:p>
          <a:p>
            <a:r>
              <a:rPr lang="en-US" dirty="0" smtClean="0"/>
              <a:t>Proposes any comments or changes to the draft</a:t>
            </a:r>
          </a:p>
          <a:p>
            <a:r>
              <a:rPr lang="en-US" dirty="0" smtClean="0"/>
              <a:t>If an SC member is a member of the EWG, explains the draft ISPM and main points of discussion</a:t>
            </a:r>
          </a:p>
          <a:p>
            <a:r>
              <a:rPr lang="en-US" dirty="0" smtClean="0"/>
              <a:t>Approves of the draft for first consultation, returns to the EWG/TP, or puts it on hold</a:t>
            </a:r>
            <a:endParaRPr lang="en-US" dirty="0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draft ISPMs: Steward responsibilities</a:t>
            </a:r>
            <a:endParaRPr lang="en-US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object 6"/>
          <p:cNvSpPr txBox="1"/>
          <p:nvPr/>
        </p:nvSpPr>
        <p:spPr>
          <a:xfrm>
            <a:off x="459740" y="2087372"/>
            <a:ext cx="1801495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3535">
              <a:lnSpc>
                <a:spcPts val="2810"/>
              </a:lnSpc>
            </a:pPr>
            <a:r>
              <a:rPr sz="2000" b="1" dirty="0">
                <a:latin typeface="Arial" panose="020B0604020202020204" pitchFamily="34" charset="0"/>
                <a:cs typeface="Arial" panose="020B0604020202020204" pitchFamily="34" charset="0"/>
              </a:rPr>
              <a:t>Prior </a:t>
            </a:r>
            <a:r>
              <a:rPr sz="2000" b="1" spc="-15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2000" b="1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EWG</a:t>
            </a:r>
            <a:r>
              <a:rPr lang="en-US" sz="20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9740" y="2870200"/>
            <a:ext cx="2423160" cy="22185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ts val="238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10" dirty="0">
                <a:latin typeface="Arial" panose="020B0604020202020204" pitchFamily="34" charset="0"/>
                <a:cs typeface="Arial" panose="020B0604020202020204" pitchFamily="34" charset="0"/>
              </a:rPr>
              <a:t>Provides</a:t>
            </a:r>
            <a:r>
              <a:rPr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guidance</a:t>
            </a:r>
            <a:r>
              <a:rPr lang="en-US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pc="-10" dirty="0">
                <a:latin typeface="Arial" panose="020B0604020202020204" pitchFamily="34" charset="0"/>
                <a:cs typeface="Arial" panose="020B0604020202020204" pitchFamily="34" charset="0"/>
              </a:rPr>
              <a:t>Sect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and SC </a:t>
            </a:r>
            <a:r>
              <a:rPr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pc="-2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selection </a:t>
            </a:r>
            <a:r>
              <a:rPr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experts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215265" indent="-342900">
              <a:lnSpc>
                <a:spcPts val="2380"/>
              </a:lnSpc>
              <a:spcBef>
                <a:spcPts val="5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Liaises with</a:t>
            </a:r>
            <a:r>
              <a:rPr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Sect</a:t>
            </a:r>
            <a:r>
              <a:rPr lang="en-US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pc="-10" dirty="0">
                <a:latin typeface="Arial" panose="020B0604020202020204" pitchFamily="34" charset="0"/>
                <a:cs typeface="Arial" panose="020B0604020202020204" pitchFamily="34" charset="0"/>
              </a:rPr>
              <a:t>production </a:t>
            </a:r>
            <a:r>
              <a:rPr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papers </a:t>
            </a:r>
            <a:r>
              <a:rPr spc="-2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spc="-1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31540" y="2010664"/>
            <a:ext cx="1810385" cy="680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10"/>
              </a:lnSpc>
            </a:pPr>
            <a:r>
              <a:rPr b="1" spc="-5" dirty="0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b="1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dirty="0" smtClean="0">
                <a:latin typeface="Arial" panose="020B0604020202020204" pitchFamily="34" charset="0"/>
                <a:cs typeface="Arial" panose="020B0604020202020204" pitchFamily="34" charset="0"/>
              </a:rPr>
              <a:t>EWG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/TP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1285">
              <a:lnSpc>
                <a:spcPts val="2810"/>
              </a:lnSpc>
            </a:pPr>
            <a:r>
              <a:rPr b="1" spc="-5" dirty="0">
                <a:latin typeface="Arial" panose="020B0604020202020204" pitchFamily="34" charset="0"/>
                <a:cs typeface="Arial" panose="020B0604020202020204" pitchFamily="34" charset="0"/>
              </a:rPr>
              <a:t>meeting: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31540" y="2790952"/>
            <a:ext cx="2350135" cy="2559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ts val="211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Explains</a:t>
            </a:r>
            <a:r>
              <a:rPr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  <a:r>
              <a:rPr lang="en-US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setting</a:t>
            </a:r>
            <a:r>
              <a:rPr spc="-3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120650" indent="-342900">
              <a:lnSpc>
                <a:spcPts val="211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Explains</a:t>
            </a:r>
            <a:r>
              <a:rPr lang="en-US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</a:t>
            </a:r>
            <a:r>
              <a:rPr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pc="-3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</a:t>
            </a:r>
          </a:p>
          <a:p>
            <a:pPr marL="355600" marR="666750" indent="-342900">
              <a:lnSpc>
                <a:spcPts val="2110"/>
              </a:lnSpc>
              <a:spcBef>
                <a:spcPts val="525"/>
              </a:spcBef>
              <a:buFont typeface="Arial"/>
              <a:buChar char="•"/>
              <a:tabLst>
                <a:tab pos="355600" algn="l"/>
              </a:tabLst>
            </a:pP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Assists</a:t>
            </a:r>
            <a:r>
              <a:rPr lang="en-US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running</a:t>
            </a:r>
            <a:r>
              <a:rPr spc="-9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endParaRPr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Assists</a:t>
            </a:r>
            <a:r>
              <a:rPr spc="-8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Sect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38400" y="23622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685800" y="0"/>
                </a:moveTo>
                <a:lnTo>
                  <a:pt x="685800" y="114300"/>
                </a:lnTo>
                <a:lnTo>
                  <a:pt x="0" y="114300"/>
                </a:lnTo>
                <a:lnTo>
                  <a:pt x="0" y="342900"/>
                </a:lnTo>
                <a:lnTo>
                  <a:pt x="685800" y="342900"/>
                </a:lnTo>
                <a:lnTo>
                  <a:pt x="685800" y="457200"/>
                </a:lnTo>
                <a:lnTo>
                  <a:pt x="914400" y="228600"/>
                </a:lnTo>
                <a:lnTo>
                  <a:pt x="68580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438400" y="23622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0" y="114300"/>
                </a:moveTo>
                <a:lnTo>
                  <a:pt x="685800" y="114300"/>
                </a:lnTo>
                <a:lnTo>
                  <a:pt x="685800" y="0"/>
                </a:lnTo>
                <a:lnTo>
                  <a:pt x="914400" y="228600"/>
                </a:lnTo>
                <a:lnTo>
                  <a:pt x="685800" y="457200"/>
                </a:lnTo>
                <a:lnTo>
                  <a:pt x="685800" y="342900"/>
                </a:lnTo>
                <a:lnTo>
                  <a:pt x="0" y="342900"/>
                </a:lnTo>
                <a:lnTo>
                  <a:pt x="0" y="114300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50940" y="2006091"/>
            <a:ext cx="247205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</a:pPr>
            <a:r>
              <a:rPr sz="2000" b="1" spc="-40" dirty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000" b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sz="2000" b="1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lang="en-US" sz="20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2000" b="1" spc="-15" dirty="0">
                <a:latin typeface="Arial" panose="020B0604020202020204" pitchFamily="34" charset="0"/>
                <a:cs typeface="Arial" panose="020B0604020202020204" pitchFamily="34" charset="0"/>
              </a:rPr>
              <a:t>approval </a:t>
            </a:r>
            <a:r>
              <a:rPr sz="20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2000" b="1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sz="2000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48400" y="3025111"/>
            <a:ext cx="243522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Assists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en-US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discussions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1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5" dirty="0" smtClean="0">
                <a:latin typeface="Arial" panose="020B0604020202020204" pitchFamily="34" charset="0"/>
                <a:cs typeface="Arial" panose="020B0604020202020204" pitchFamily="34" charset="0"/>
              </a:rPr>
              <a:t>draft</a:t>
            </a:r>
            <a:r>
              <a:rPr spc="-10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ISPM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34000" y="22860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685800" y="0"/>
                </a:moveTo>
                <a:lnTo>
                  <a:pt x="685800" y="114300"/>
                </a:lnTo>
                <a:lnTo>
                  <a:pt x="0" y="114300"/>
                </a:lnTo>
                <a:lnTo>
                  <a:pt x="0" y="342900"/>
                </a:lnTo>
                <a:lnTo>
                  <a:pt x="685800" y="342900"/>
                </a:lnTo>
                <a:lnTo>
                  <a:pt x="685800" y="457200"/>
                </a:lnTo>
                <a:lnTo>
                  <a:pt x="914400" y="228600"/>
                </a:lnTo>
                <a:lnTo>
                  <a:pt x="68580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34000" y="22860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0" y="114300"/>
                </a:moveTo>
                <a:lnTo>
                  <a:pt x="685800" y="114300"/>
                </a:lnTo>
                <a:lnTo>
                  <a:pt x="685800" y="0"/>
                </a:lnTo>
                <a:lnTo>
                  <a:pt x="914400" y="228600"/>
                </a:lnTo>
                <a:lnTo>
                  <a:pt x="685800" y="457200"/>
                </a:lnTo>
                <a:lnTo>
                  <a:pt x="685800" y="342900"/>
                </a:lnTo>
                <a:lnTo>
                  <a:pt x="0" y="342900"/>
                </a:lnTo>
                <a:lnTo>
                  <a:pt x="0" y="114300"/>
                </a:lnTo>
                <a:close/>
              </a:path>
            </a:pathLst>
          </a:custGeom>
          <a:ln w="25400">
            <a:solidFill>
              <a:srgbClr val="385D8A"/>
            </a:solidFill>
          </a:ln>
        </p:spPr>
        <p:txBody>
          <a:bodyPr wrap="square" lIns="0" tIns="0" rIns="0" bIns="0" rtlCol="0"/>
          <a:lstStyle/>
          <a:p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next SC meeting will be held on November 14-18, 2016. Where can you find the information related to the meeting (e.g. agenda, documents, ISPMs)?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Find the list of current SC members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Find the meeting report from the 2016 April SC meeting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Drafting the Specification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draft specification is submitted with the call for topics submission</a:t>
            </a:r>
          </a:p>
          <a:p>
            <a:r>
              <a:rPr lang="en-US" dirty="0" smtClean="0"/>
              <a:t>The SC:</a:t>
            </a:r>
          </a:p>
          <a:p>
            <a:pPr lvl="1"/>
            <a:r>
              <a:rPr lang="en-US" dirty="0" smtClean="0"/>
              <a:t>Assigns a Lead Steward and Assistant Steward(s)</a:t>
            </a:r>
          </a:p>
          <a:p>
            <a:pPr lvl="1"/>
            <a:r>
              <a:rPr lang="en-US" dirty="0" smtClean="0"/>
              <a:t>Review the draft specification </a:t>
            </a:r>
            <a:endParaRPr lang="en-US" dirty="0"/>
          </a:p>
          <a:p>
            <a:pPr lvl="1"/>
            <a:r>
              <a:rPr lang="en-US" dirty="0" smtClean="0"/>
              <a:t>Approves the specification for 60-day consultation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2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40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Consultation on draft specifications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Whenever IPPC Secretariat deems a good time (typically June and December)</a:t>
            </a:r>
          </a:p>
          <a:p>
            <a:r>
              <a:rPr lang="en-US" dirty="0" smtClean="0"/>
              <a:t>Lasts 60 days</a:t>
            </a:r>
          </a:p>
          <a:p>
            <a:r>
              <a:rPr lang="en-US" dirty="0" smtClean="0"/>
              <a:t>OCS is used to collect and compile comments</a:t>
            </a:r>
          </a:p>
          <a:p>
            <a:r>
              <a:rPr lang="en-US" dirty="0" smtClean="0"/>
              <a:t>Comments solicited from CPs, RPPOs, relevant international organizations and other entities, as decided by the SC</a:t>
            </a:r>
          </a:p>
          <a:p>
            <a:r>
              <a:rPr lang="en-US" dirty="0" smtClean="0"/>
              <a:t>NPPOs of non-CPs are not included in the consultation on draft specifications, but they ARE included in consultations on draft ISPMs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is consultation so important?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Member’s opportunity to influence the direction of an ISPM</a:t>
            </a:r>
          </a:p>
          <a:p>
            <a:r>
              <a:rPr lang="en-US" dirty="0" smtClean="0"/>
              <a:t>Scope and content of the draft ISPM - should reflect what members want to see in the final standard</a:t>
            </a:r>
          </a:p>
          <a:p>
            <a:r>
              <a:rPr lang="en-US" dirty="0" smtClean="0"/>
              <a:t>Opportunity to consult national stakeholders likely to be impacted by the standard</a:t>
            </a:r>
          </a:p>
          <a:p>
            <a:r>
              <a:rPr lang="en-US" dirty="0" smtClean="0"/>
              <a:t>All levels of involvement, from the producer to the policy level</a:t>
            </a:r>
          </a:p>
          <a:p>
            <a:r>
              <a:rPr lang="en-US" dirty="0" smtClean="0"/>
              <a:t>Collection of experts’ opinions - regulators, industry, other agencies, scientists</a:t>
            </a:r>
          </a:p>
          <a:p>
            <a:r>
              <a:rPr lang="en-US" dirty="0" smtClean="0"/>
              <a:t>Hands on experience - real life issues to take into consideration</a:t>
            </a:r>
            <a:endParaRPr lang="en-US" dirty="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Where would you go to find out which specifications are under consultation?</a:t>
            </a:r>
          </a:p>
          <a:p>
            <a:r>
              <a:rPr lang="en-US" dirty="0" smtClean="0"/>
              <a:t>Where would you go to comment on specifications?</a:t>
            </a:r>
          </a:p>
          <a:p>
            <a:r>
              <a:rPr lang="en-US" dirty="0" smtClean="0"/>
              <a:t>Lets consider a specification under consultation that involves industry and regulators, for example seeds. Who would you consult in your country?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Nominating Experts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4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90600"/>
            <a:ext cx="5871429" cy="5063107"/>
          </a:xfrm>
          <a:prstGeom prst="rect">
            <a:avLst/>
          </a:prstGeom>
        </p:spPr>
      </p:pic>
      <p:sp>
        <p:nvSpPr>
          <p:cNvPr id="6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US" smtClean="0"/>
              <a:t>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86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1459</Words>
  <Application>Microsoft Office PowerPoint</Application>
  <PresentationFormat>On-screen Show (4:3)</PresentationFormat>
  <Paragraphs>233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Calibri</vt:lpstr>
      <vt:lpstr>Times New Roman</vt:lpstr>
      <vt:lpstr>1_Office Theme</vt:lpstr>
      <vt:lpstr>Stage 2. Drafting</vt:lpstr>
      <vt:lpstr>PowerPoint Presentation</vt:lpstr>
      <vt:lpstr>PowerPoint Presentation</vt:lpstr>
      <vt:lpstr>Drafting the Specification</vt:lpstr>
      <vt:lpstr>Consultation on draft specifications</vt:lpstr>
      <vt:lpstr>Why is consultation so important?</vt:lpstr>
      <vt:lpstr>Exercises</vt:lpstr>
      <vt:lpstr>Nominating Experts</vt:lpstr>
      <vt:lpstr>PowerPoint Presentation</vt:lpstr>
      <vt:lpstr>PowerPoint Presentation</vt:lpstr>
      <vt:lpstr>What experts are needed?</vt:lpstr>
      <vt:lpstr>What is required?</vt:lpstr>
      <vt:lpstr>Process to nominate EWG members</vt:lpstr>
      <vt:lpstr>Call for experts for EWGs and TPs: what, when and where?</vt:lpstr>
      <vt:lpstr>How to make nominations?</vt:lpstr>
      <vt:lpstr>Exercise</vt:lpstr>
      <vt:lpstr>Exercise</vt:lpstr>
      <vt:lpstr>Organizing an expert meeting</vt:lpstr>
      <vt:lpstr>PowerPoint Presentation</vt:lpstr>
      <vt:lpstr>EWG meetings</vt:lpstr>
      <vt:lpstr>What is expected from the local host?</vt:lpstr>
      <vt:lpstr>What is expected from the local host? (cont’d)</vt:lpstr>
      <vt:lpstr>What physical resources are needed?</vt:lpstr>
      <vt:lpstr>What physical resources are needed? (cont’d)</vt:lpstr>
      <vt:lpstr>During the EWG</vt:lpstr>
      <vt:lpstr>Exercise</vt:lpstr>
      <vt:lpstr>DP consultation of experts</vt:lpstr>
      <vt:lpstr>PowerPoint Presentation</vt:lpstr>
      <vt:lpstr>Goals and nature of DP consultation of experts</vt:lpstr>
      <vt:lpstr>DP consultation of experts</vt:lpstr>
      <vt:lpstr>Exercise</vt:lpstr>
      <vt:lpstr>Standards Committee (SC) reviews draft ISPMs</vt:lpstr>
      <vt:lpstr>PowerPoint Presentation</vt:lpstr>
      <vt:lpstr>PowerPoint Presentation</vt:lpstr>
      <vt:lpstr>SC reviews the draft ISPM</vt:lpstr>
      <vt:lpstr>SC reviews the draft ISPM at an SC meeting: responsibilities in detail</vt:lpstr>
      <vt:lpstr>Review of draft ISPMs: Steward responsibilities</vt:lpstr>
      <vt:lpstr>Exercise</vt:lpstr>
      <vt:lpstr>Exercise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SPECIFICATIONS  SC review</dc:title>
  <dc:creator>dubon</dc:creator>
  <cp:lastModifiedBy>Dubon, Stephanie M - APHIS</cp:lastModifiedBy>
  <cp:revision>15</cp:revision>
  <dcterms:created xsi:type="dcterms:W3CDTF">2016-08-17T12:03:47Z</dcterms:created>
  <dcterms:modified xsi:type="dcterms:W3CDTF">2016-08-24T22:05:11Z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2013-04-16T00:00:00Z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2016-08-17T00:00:00Z</vt:filetime>
  </property>
</Properties>
</file>