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640" r:id="rId3"/>
    <p:sldId id="647" r:id="rId4"/>
    <p:sldId id="637" r:id="rId5"/>
    <p:sldId id="651" r:id="rId6"/>
    <p:sldId id="652" r:id="rId7"/>
    <p:sldId id="649" r:id="rId8"/>
    <p:sldId id="646" r:id="rId9"/>
    <p:sldId id="268" r:id="rId10"/>
    <p:sldId id="648" r:id="rId11"/>
    <p:sldId id="261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8408" autoAdjust="0"/>
  </p:normalViewPr>
  <p:slideViewPr>
    <p:cSldViewPr snapToGrid="0">
      <p:cViewPr varScale="1">
        <p:scale>
          <a:sx n="69" d="100"/>
          <a:sy n="69" d="100"/>
        </p:scale>
        <p:origin x="1234" y="58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E1C01D-AEC7-4AD0-8688-85EC093EC04F}" type="datetimeFigureOut">
              <a:rPr lang="en-AU" smtClean="0"/>
              <a:t>21/09/2022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E3AC50-F178-41B3-987C-279F3697DF9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626687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DF68BD-9576-465A-8A97-B35C652569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A4F064-F150-4B5C-9F21-5CCECA2772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3B0BD8-548F-4D62-A79D-37839A2DA5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D2E0B-75E3-4AA7-A78E-0480762BE23F}" type="datetimeFigureOut">
              <a:rPr lang="en-AU" smtClean="0"/>
              <a:t>21/09/2022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202E49-9D68-4C50-A2D6-707308D14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083B45-5475-4FC3-BAB3-B368BFF94A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5039A-1A4A-42C8-B608-ACB14109911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706200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749131-3AFA-4D7E-AAE3-291F5307D6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44E070-F351-4FF4-9D9E-5345030130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B8F507-B013-4F9F-89BF-39FE5FCABC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D2E0B-75E3-4AA7-A78E-0480762BE23F}" type="datetimeFigureOut">
              <a:rPr lang="en-AU" smtClean="0"/>
              <a:t>21/09/2022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2B677C-20EA-4864-A019-99CC3F9881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B39CA5-18A4-48B1-9F92-CFD83D122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5039A-1A4A-42C8-B608-ACB14109911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755995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15B3DF6-BE31-421F-8F1F-B52E148D022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763218-6471-4A95-B8AB-5D62C240A7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626BB1-828C-4F91-9EBF-F1F99A0C8D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D2E0B-75E3-4AA7-A78E-0480762BE23F}" type="datetimeFigureOut">
              <a:rPr lang="en-AU" smtClean="0"/>
              <a:t>21/09/2022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FEFB7E-21A1-44BB-ABB4-EA010C5ED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F5CED5-72F6-45D7-A9B7-F58C2649A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5039A-1A4A-42C8-B608-ACB14109911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95914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DCE24C-9986-4B5C-BBA1-7481330A5B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EB23FF-A7C4-4B4D-A157-11196E71E7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B74E20-7AA8-48FE-A2FA-C91A01B383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D2E0B-75E3-4AA7-A78E-0480762BE23F}" type="datetimeFigureOut">
              <a:rPr lang="en-AU" smtClean="0"/>
              <a:t>21/09/2022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7B3147-CE56-4372-B56A-6ED8BC7DD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34CE1F-8BCB-49F8-8EB1-D94143765F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5039A-1A4A-42C8-B608-ACB14109911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8057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4A33F8-A236-421B-95CB-42B504BE57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1132C4-B2E6-47A2-AEA0-1217A9F1F2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6C147E-6C90-460C-B8A2-34716C1817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D2E0B-75E3-4AA7-A78E-0480762BE23F}" type="datetimeFigureOut">
              <a:rPr lang="en-AU" smtClean="0"/>
              <a:t>21/09/2022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C67B18-D43B-4671-831E-1A810709A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419865-CC8F-40B4-8A8B-E1D2488042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5039A-1A4A-42C8-B608-ACB14109911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24203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D70E95-D61E-445C-B3EA-2F916089FA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C67751-9F2D-45B3-9BA4-BDE9BCAFB9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3DBCA-81A7-4C38-B33F-11306CED95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211D73-9CA6-43E7-BF13-873C59F58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D2E0B-75E3-4AA7-A78E-0480762BE23F}" type="datetimeFigureOut">
              <a:rPr lang="en-AU" smtClean="0"/>
              <a:t>21/09/2022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B2EC7E-3176-4B6C-BBB1-872793575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6AB1E3-B1FB-47AC-90CB-C15452EBD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5039A-1A4A-42C8-B608-ACB14109911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39004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8461D8-0BBC-488D-B58B-BD6FC5782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735AEA-D584-4150-BE3B-F85B1B4BA1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A637A7-47C1-4BDA-A1C1-C297C9A53C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312AFC-1E0F-4E9C-B17B-72282B9F4F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EA1A61B-4526-43D3-90D1-5FCD8B366BF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C218D2-5D41-4175-9571-27A0406142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D2E0B-75E3-4AA7-A78E-0480762BE23F}" type="datetimeFigureOut">
              <a:rPr lang="en-AU" smtClean="0"/>
              <a:t>21/09/2022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1CBF063-1C11-42C5-A042-02F3A0B05B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3FD7DBC-B2ED-491A-8A2A-518FF8BDF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5039A-1A4A-42C8-B608-ACB14109911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61432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63777C-9F0F-4EE2-95DA-3FF879185D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A8CB207-6D65-4D73-8F46-BC479C833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D2E0B-75E3-4AA7-A78E-0480762BE23F}" type="datetimeFigureOut">
              <a:rPr lang="en-AU" smtClean="0"/>
              <a:t>21/09/2022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6F8008-018E-4F86-9321-61DA8046F3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8A32D7-7BC1-46B0-8788-69D7074465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5039A-1A4A-42C8-B608-ACB14109911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74547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F95813D-8A7C-4C04-833E-9F49B9AA61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D2E0B-75E3-4AA7-A78E-0480762BE23F}" type="datetimeFigureOut">
              <a:rPr lang="en-AU" smtClean="0"/>
              <a:t>21/09/2022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DF8D30-3B25-433F-8514-0F3A66B5B0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5B04D5-5371-4644-AACD-BA993324E9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5039A-1A4A-42C8-B608-ACB14109911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43491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D168F6-5BBD-4044-B086-F790637FA5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2DFD3B-291E-4D3E-8611-FA0D44B1F4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CD997F-31CA-4FD5-B2B5-1A4734A3E4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DB81E9-6565-4A84-BA17-37A80FCC9E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D2E0B-75E3-4AA7-A78E-0480762BE23F}" type="datetimeFigureOut">
              <a:rPr lang="en-AU" smtClean="0"/>
              <a:t>21/09/2022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9DD8ED-592D-4883-86D9-A415790FD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DE5909-B4DC-4861-A158-6530DAE38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5039A-1A4A-42C8-B608-ACB14109911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45604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C981E8-B0F8-4C75-9A9F-FC690DCD0B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A11BC54-11B4-4671-BD32-5F8ACC8AD4B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E4A400-2684-41D7-AA10-8CD9229515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5DCE2C-EEF8-4C5B-8D11-A77DCC68F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D2E0B-75E3-4AA7-A78E-0480762BE23F}" type="datetimeFigureOut">
              <a:rPr lang="en-AU" smtClean="0"/>
              <a:t>21/09/2022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8B797B-9BF1-4DB1-B3E8-CB9E245D6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E682FB-3A4F-4FAB-A396-220D3FD27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5039A-1A4A-42C8-B608-ACB14109911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9749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4DA28F5-5BEE-4515-A5F0-BD0C86F5D3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FBAA9F-7B2F-4DC7-AEF6-34711590CE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4309E2-B861-4109-93CA-B7E8EF2219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FD2E0B-75E3-4AA7-A78E-0480762BE23F}" type="datetimeFigureOut">
              <a:rPr lang="en-AU" smtClean="0"/>
              <a:t>21/09/2022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98EC63-EDBE-4ABF-B0F5-614517ABA8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3E2B7F-BF01-4B39-A3B7-D82E3D9BB8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F5039A-1A4A-42C8-B608-ACB14109911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82504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2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D2710-6FB3-4532-B0A7-3AF4921753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00830" y="2350363"/>
            <a:ext cx="10176769" cy="2157274"/>
          </a:xfrm>
        </p:spPr>
        <p:txBody>
          <a:bodyPr>
            <a:noAutofit/>
          </a:bodyPr>
          <a:lstStyle/>
          <a:p>
            <a:r>
              <a:rPr lang="en-AU" sz="3600" b="1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PACIFIC PLANT PROTECTION ORGANISATION (PPPO) UPDATE ON IMPLEMENTED ACTIVITIES</a:t>
            </a:r>
            <a:r>
              <a:rPr lang="en-AU" sz="36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/>
            </a:r>
            <a:br>
              <a:rPr lang="en-AU" sz="36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en-AU" sz="36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045552-4272-4AF5-9080-C341B438E1B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822" y="20790"/>
            <a:ext cx="1097777" cy="126203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117A722-8163-4349-8FE1-FCE738B70284}"/>
              </a:ext>
            </a:extLst>
          </p:cNvPr>
          <p:cNvSpPr txBox="1"/>
          <p:nvPr/>
        </p:nvSpPr>
        <p:spPr>
          <a:xfrm>
            <a:off x="2142106" y="1573285"/>
            <a:ext cx="809421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000" b="1" kern="1800" dirty="0">
                <a:solidFill>
                  <a:srgbClr val="0F405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r>
              <a:rPr lang="en-GB" sz="4000" b="1" kern="1800" baseline="30000" dirty="0">
                <a:solidFill>
                  <a:srgbClr val="0F405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GB" sz="4000" b="1" kern="1800" dirty="0">
                <a:solidFill>
                  <a:srgbClr val="0F405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TC-RPPO Meeting</a:t>
            </a:r>
            <a:endParaRPr lang="en-AU" sz="40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81D436F-D5CE-41A9-8063-584CD5082730}"/>
              </a:ext>
            </a:extLst>
          </p:cNvPr>
          <p:cNvSpPr txBox="1"/>
          <p:nvPr/>
        </p:nvSpPr>
        <p:spPr>
          <a:xfrm>
            <a:off x="3242570" y="6075290"/>
            <a:ext cx="699338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A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 the PPPO Executive Secretary </a:t>
            </a:r>
            <a:r>
              <a:rPr lang="en-GB" b="1" kern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– 22</a:t>
            </a:r>
            <a:r>
              <a:rPr lang="en-GB" b="1" kern="1800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nd</a:t>
            </a:r>
            <a:r>
              <a:rPr lang="en-GB" b="1" kern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September </a:t>
            </a:r>
            <a:r>
              <a:rPr lang="en-GB" b="1" kern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Times New Roman" panose="02020603050405020304" pitchFamily="18" charset="0"/>
              </a:rPr>
              <a:t>2022</a:t>
            </a:r>
          </a:p>
          <a:p>
            <a:pPr algn="ctr"/>
            <a:r>
              <a:rPr lang="en-GB" b="1" kern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ABBEY ROOM, UK London </a:t>
            </a:r>
            <a:endParaRPr lang="en-A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image1.jpeg" descr="Text, letter&#10;&#10;Description automatically generated">
            <a:extLst>
              <a:ext uri="{FF2B5EF4-FFF2-40B4-BE49-F238E27FC236}">
                <a16:creationId xmlns:a16="http://schemas.microsoft.com/office/drawing/2014/main" id="{35B8E997-4CB1-C192-FCD5-5953E37370D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r="44852" b="5217"/>
          <a:stretch/>
        </p:blipFill>
        <p:spPr>
          <a:xfrm>
            <a:off x="0" y="0"/>
            <a:ext cx="3518714" cy="1060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8059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4C0D69-1153-4577-A240-C81791F82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7955" y="159588"/>
            <a:ext cx="4129392" cy="1093993"/>
          </a:xfrm>
        </p:spPr>
        <p:txBody>
          <a:bodyPr/>
          <a:lstStyle/>
          <a:p>
            <a:pPr algn="ctr"/>
            <a:r>
              <a:rPr lang="en-AU" b="1" u="sng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Challenges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80EA22-0894-4B73-88D6-C22FC52EFE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075" y="1230046"/>
            <a:ext cx="5073897" cy="1996761"/>
          </a:xfrm>
          <a:ln w="3175">
            <a:solidFill>
              <a:schemeClr val="tx1"/>
            </a:solidFill>
          </a:ln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AU" sz="3200" b="1" u="sng" dirty="0"/>
              <a:t>COVID 19 situation </a:t>
            </a:r>
          </a:p>
          <a:p>
            <a:r>
              <a:rPr lang="en-AU" dirty="0"/>
              <a:t>Travel restrictions</a:t>
            </a:r>
          </a:p>
          <a:p>
            <a:r>
              <a:rPr lang="en-AU" dirty="0"/>
              <a:t>Procurement and Logistics</a:t>
            </a:r>
          </a:p>
          <a:p>
            <a:r>
              <a:rPr lang="en-AU" dirty="0"/>
              <a:t>Virtual Meeting &amp; Different Time Zones </a:t>
            </a:r>
          </a:p>
          <a:p>
            <a:r>
              <a:rPr lang="en-AU" dirty="0"/>
              <a:t>Deadlines and Responses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C12516E-E7E8-4EE9-B2C5-51B65C2FB5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4314" y="-38506"/>
            <a:ext cx="1285057" cy="1603202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D7D9E5DB-8A33-40CC-B237-EC0D72D7330E}"/>
              </a:ext>
            </a:extLst>
          </p:cNvPr>
          <p:cNvSpPr txBox="1">
            <a:spLocks/>
          </p:cNvSpPr>
          <p:nvPr/>
        </p:nvSpPr>
        <p:spPr>
          <a:xfrm>
            <a:off x="3315263" y="384105"/>
            <a:ext cx="4129392" cy="10939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AU" b="1" u="sng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25B84AE-0DCF-4B39-9E47-E57E689B1F84}"/>
              </a:ext>
            </a:extLst>
          </p:cNvPr>
          <p:cNvSpPr txBox="1">
            <a:spLocks/>
          </p:cNvSpPr>
          <p:nvPr/>
        </p:nvSpPr>
        <p:spPr>
          <a:xfrm>
            <a:off x="5908512" y="1115019"/>
            <a:ext cx="4129392" cy="10939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AU" b="1" u="sng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Way Forward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659FFA7-55AA-4387-8A99-C3DB9B872A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7251" y="2887457"/>
            <a:ext cx="3497674" cy="14822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DE6AFFF-07FA-4242-B8BB-54D1628AF89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508"/>
          <a:stretch/>
        </p:blipFill>
        <p:spPr>
          <a:xfrm>
            <a:off x="7491437" y="5453909"/>
            <a:ext cx="4465402" cy="128741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7609BCE-58B8-4EFA-B294-13F61AE91E3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1431" b="30650"/>
          <a:stretch/>
        </p:blipFill>
        <p:spPr>
          <a:xfrm>
            <a:off x="718397" y="5337235"/>
            <a:ext cx="3439695" cy="1404091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B264A1E-85BC-4717-602D-8C8C5F81CF03}"/>
              </a:ext>
            </a:extLst>
          </p:cNvPr>
          <p:cNvSpPr txBox="1">
            <a:spLocks/>
          </p:cNvSpPr>
          <p:nvPr/>
        </p:nvSpPr>
        <p:spPr>
          <a:xfrm>
            <a:off x="2998060" y="3300388"/>
            <a:ext cx="4965824" cy="1993754"/>
          </a:xfrm>
          <a:prstGeom prst="rect">
            <a:avLst/>
          </a:prstGeom>
          <a:ln w="3175">
            <a:solidFill>
              <a:schemeClr val="tx1"/>
            </a:solidFill>
          </a:ln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AU" sz="3200" b="1" u="sng" dirty="0"/>
              <a:t>Boarders Opening</a:t>
            </a:r>
          </a:p>
          <a:p>
            <a:r>
              <a:rPr lang="en-AU" dirty="0"/>
              <a:t>Managing expectations (meetings and projects)</a:t>
            </a:r>
          </a:p>
          <a:p>
            <a:r>
              <a:rPr lang="en-AU" dirty="0"/>
              <a:t>Procurement and Logistics</a:t>
            </a:r>
          </a:p>
          <a:p>
            <a:r>
              <a:rPr lang="en-AU" dirty="0"/>
              <a:t>Deadlines and Responses </a:t>
            </a:r>
          </a:p>
        </p:txBody>
      </p:sp>
    </p:spTree>
    <p:extLst>
      <p:ext uri="{BB962C8B-B14F-4D97-AF65-F5344CB8AC3E}">
        <p14:creationId xmlns:p14="http://schemas.microsoft.com/office/powerpoint/2010/main" val="2312015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ctangle 75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96882" y="280374"/>
            <a:ext cx="11438793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12E4E6-3415-4B47-90E8-EFE07AB83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351" y="433545"/>
            <a:ext cx="11139854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 b="1">
                <a:solidFill>
                  <a:srgbClr val="FFFFFF"/>
                </a:solidFill>
              </a:rPr>
              <a:t>THANK YOU</a:t>
            </a:r>
          </a:p>
        </p:txBody>
      </p: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30078" y="1522292"/>
            <a:ext cx="77724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picture containing food&#10;&#10;Description automatically generated">
            <a:extLst>
              <a:ext uri="{FF2B5EF4-FFF2-40B4-BE49-F238E27FC236}">
                <a16:creationId xmlns:a16="http://schemas.microsoft.com/office/drawing/2014/main" id="{C53FC801-38F2-42C7-B08A-FC8471B6C3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360" y="2426818"/>
            <a:ext cx="3204331" cy="3997637"/>
          </a:xfrm>
          <a:prstGeom prst="rect">
            <a:avLst/>
          </a:prstGeom>
        </p:spPr>
      </p:pic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DB146403-F3D6-484B-B2ED-97F9565D037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116278" y="2596836"/>
            <a:ext cx="0" cy="3657600"/>
          </a:xfrm>
          <a:prstGeom prst="line">
            <a:avLst/>
          </a:prstGeom>
          <a:ln w="101600" cmpd="dbl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1.jpeg" descr="Text, letter&#10;&#10;Description automatically generated">
            <a:extLst>
              <a:ext uri="{FF2B5EF4-FFF2-40B4-BE49-F238E27FC236}">
                <a16:creationId xmlns:a16="http://schemas.microsoft.com/office/drawing/2014/main" id="{D45C09D9-978B-FCEF-AD85-AEF1DF721F2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r="44852" b="5217"/>
          <a:stretch/>
        </p:blipFill>
        <p:spPr>
          <a:xfrm>
            <a:off x="6445073" y="3605141"/>
            <a:ext cx="5455917" cy="1640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6386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AD17E2-A807-479C-B7ED-B647CF0F10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7044" y="1313091"/>
            <a:ext cx="5956917" cy="1325563"/>
          </a:xfrm>
        </p:spPr>
        <p:txBody>
          <a:bodyPr/>
          <a:lstStyle/>
          <a:p>
            <a:pPr algn="ctr"/>
            <a:r>
              <a:rPr lang="en-AU" b="1" u="sng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OUTLINE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7BD1CF0-8E07-41CB-9E0E-E9E36E8202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330" y="2859295"/>
            <a:ext cx="10515600" cy="3527610"/>
          </a:xfrm>
        </p:spPr>
        <p:txBody>
          <a:bodyPr>
            <a:noAutofit/>
          </a:bodyPr>
          <a:lstStyle/>
          <a:p>
            <a:r>
              <a:rPr lang="en-GB" sz="3600" dirty="0">
                <a:solidFill>
                  <a:srgbClr val="C00000"/>
                </a:solidFill>
              </a:rPr>
              <a:t>Introduction </a:t>
            </a:r>
          </a:p>
          <a:p>
            <a:r>
              <a:rPr lang="en-GB" sz="3600" dirty="0">
                <a:solidFill>
                  <a:srgbClr val="C00000"/>
                </a:solidFill>
              </a:rPr>
              <a:t> PPPO Implemented Activities </a:t>
            </a:r>
          </a:p>
          <a:p>
            <a:r>
              <a:rPr lang="en-US" sz="3600" dirty="0">
                <a:solidFill>
                  <a:srgbClr val="C00000"/>
                </a:solidFill>
              </a:rPr>
              <a:t> Partnerships/Collaboration </a:t>
            </a:r>
          </a:p>
          <a:p>
            <a:r>
              <a:rPr lang="en-US" sz="3600" dirty="0">
                <a:solidFill>
                  <a:srgbClr val="C00000"/>
                </a:solidFill>
              </a:rPr>
              <a:t>Challenges  </a:t>
            </a:r>
          </a:p>
          <a:p>
            <a:r>
              <a:rPr lang="en-US" sz="3600" dirty="0">
                <a:solidFill>
                  <a:srgbClr val="C00000"/>
                </a:solidFill>
              </a:rPr>
              <a:t>Way forward</a:t>
            </a:r>
            <a:endParaRPr lang="en-GB" sz="3600" dirty="0">
              <a:solidFill>
                <a:srgbClr val="C0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9D359E5-ABE5-4FBD-87CA-D81A4FFC8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9095" y="1698624"/>
            <a:ext cx="2623834" cy="3273425"/>
          </a:xfrm>
          <a:prstGeom prst="rect">
            <a:avLst/>
          </a:prstGeom>
        </p:spPr>
      </p:pic>
      <p:pic>
        <p:nvPicPr>
          <p:cNvPr id="6" name="image1.jpeg" descr="Text, letter&#10;&#10;Description automatically generated">
            <a:extLst>
              <a:ext uri="{FF2B5EF4-FFF2-40B4-BE49-F238E27FC236}">
                <a16:creationId xmlns:a16="http://schemas.microsoft.com/office/drawing/2014/main" id="{96CA1F76-6901-2F32-D77A-F12DA46C965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r="44852" b="5217"/>
          <a:stretch/>
        </p:blipFill>
        <p:spPr>
          <a:xfrm>
            <a:off x="111700" y="0"/>
            <a:ext cx="3518714" cy="1060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1186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2E64FE-4882-4AAC-8449-734468D25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629" y="859703"/>
            <a:ext cx="10515600" cy="1325563"/>
          </a:xfrm>
        </p:spPr>
        <p:txBody>
          <a:bodyPr/>
          <a:lstStyle/>
          <a:p>
            <a:pPr algn="ctr"/>
            <a:r>
              <a:rPr lang="en-AU" b="1" u="sng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PPPO Regional ePhyto Programme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7E184-1B05-4EDD-8BC2-C65A9408E6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984" y="1889546"/>
            <a:ext cx="7287801" cy="4917304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AU" b="1" dirty="0"/>
              <a:t>Collaboration with Development Partners</a:t>
            </a:r>
          </a:p>
          <a:p>
            <a:r>
              <a:rPr lang="en-AU" dirty="0"/>
              <a:t>Australia &amp; New Zealand Government</a:t>
            </a:r>
          </a:p>
          <a:p>
            <a:r>
              <a:rPr lang="en-AU" dirty="0"/>
              <a:t>Engaged and recruited the ephyto coordinator </a:t>
            </a:r>
          </a:p>
          <a:p>
            <a:r>
              <a:rPr lang="en-AU" dirty="0"/>
              <a:t>Identified countries for the phase 1 roll out plan</a:t>
            </a:r>
          </a:p>
          <a:p>
            <a:r>
              <a:rPr lang="en-AU" dirty="0"/>
              <a:t>Identified countries for the phase 2 roll out plan</a:t>
            </a:r>
          </a:p>
          <a:p>
            <a:r>
              <a:rPr lang="en-AU" dirty="0"/>
              <a:t>Capacity building training – ongoing virtual and face to face</a:t>
            </a:r>
          </a:p>
          <a:p>
            <a:r>
              <a:rPr lang="en-AU" dirty="0"/>
              <a:t>Test run on ephyto certificates between phase 1 countries</a:t>
            </a:r>
          </a:p>
          <a:p>
            <a:r>
              <a:rPr lang="en-AU" dirty="0"/>
              <a:t>Upcoming regional e-Phyto workshop for relevant  stakeholders in October 2022</a:t>
            </a:r>
          </a:p>
          <a:p>
            <a:endParaRPr lang="en-AU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6FB567-C57A-4C08-8A72-8BE02CFC71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4314" y="108894"/>
            <a:ext cx="1285057" cy="1603202"/>
          </a:xfrm>
          <a:prstGeom prst="rect">
            <a:avLst/>
          </a:prstGeom>
        </p:spPr>
      </p:pic>
      <p:pic>
        <p:nvPicPr>
          <p:cNvPr id="5" name="Content Placeholder 3" descr="A picture containing indoor, small, table, plastic&#10;&#10;Description automatically generated">
            <a:extLst>
              <a:ext uri="{FF2B5EF4-FFF2-40B4-BE49-F238E27FC236}">
                <a16:creationId xmlns:a16="http://schemas.microsoft.com/office/drawing/2014/main" id="{AE8106D7-078A-4A4A-832B-971DE3559C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67" b="7191"/>
          <a:stretch/>
        </p:blipFill>
        <p:spPr>
          <a:xfrm>
            <a:off x="7707871" y="2886562"/>
            <a:ext cx="4381500" cy="2744370"/>
          </a:xfrm>
          <a:prstGeom prst="rect">
            <a:avLst/>
          </a:prstGeom>
        </p:spPr>
      </p:pic>
      <p:pic>
        <p:nvPicPr>
          <p:cNvPr id="6" name="image1.jpeg" descr="Text, letter&#10;&#10;Description automatically generated">
            <a:extLst>
              <a:ext uri="{FF2B5EF4-FFF2-40B4-BE49-F238E27FC236}">
                <a16:creationId xmlns:a16="http://schemas.microsoft.com/office/drawing/2014/main" id="{2C40E25E-851F-C4BD-4D9E-328DBC281A5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r="44852" b="5217"/>
          <a:stretch/>
        </p:blipFill>
        <p:spPr>
          <a:xfrm>
            <a:off x="0" y="0"/>
            <a:ext cx="3518714" cy="1060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561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302E52A-9E10-4ABA-A645-F52CC1D1F481}"/>
              </a:ext>
            </a:extLst>
          </p:cNvPr>
          <p:cNvSpPr txBox="1">
            <a:spLocks/>
          </p:cNvSpPr>
          <p:nvPr/>
        </p:nvSpPr>
        <p:spPr>
          <a:xfrm>
            <a:off x="219612" y="1159063"/>
            <a:ext cx="5593679" cy="3534330"/>
          </a:xfrm>
          <a:prstGeom prst="rect">
            <a:avLst/>
          </a:prstGeom>
          <a:ln w="19050">
            <a:solidFill>
              <a:srgbClr val="0070C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lvl="0" indent="0">
              <a:buNone/>
            </a:pPr>
            <a:r>
              <a:rPr lang="en-US" sz="1800" dirty="0">
                <a:effectLst/>
              </a:rPr>
              <a:t>Regional Emerging Risks, Preparedness and Response Presentation </a:t>
            </a:r>
          </a:p>
          <a:p>
            <a:pPr marL="742950" lvl="1"/>
            <a:r>
              <a:rPr lang="en-US" sz="1800" dirty="0">
                <a:effectLst/>
              </a:rPr>
              <a:t>Fall Armyworm (regional and international technical working groups)</a:t>
            </a:r>
          </a:p>
          <a:p>
            <a:pPr marL="742950" lvl="1"/>
            <a:r>
              <a:rPr lang="en-US" sz="1800" dirty="0">
                <a:effectLst/>
              </a:rPr>
              <a:t>Panama Disease-Tropical Race 4 (</a:t>
            </a:r>
            <a:r>
              <a:rPr lang="en-US" sz="1800" dirty="0"/>
              <a:t>regional</a:t>
            </a:r>
            <a:r>
              <a:rPr lang="en-US" sz="1800" dirty="0">
                <a:effectLst/>
              </a:rPr>
              <a:t> technical working group)   </a:t>
            </a:r>
          </a:p>
          <a:p>
            <a:pPr marL="742950" lvl="1"/>
            <a:r>
              <a:rPr lang="en-US" sz="1800" dirty="0">
                <a:effectLst/>
              </a:rPr>
              <a:t>Coconut Rhinoceros Beetle - Guam Biotype (regional technical working group/coordination)</a:t>
            </a:r>
          </a:p>
          <a:p>
            <a:pPr marL="742950" lvl="1"/>
            <a:r>
              <a:rPr lang="en-US" sz="1800" dirty="0">
                <a:effectLst/>
              </a:rPr>
              <a:t>Khapra Beetle (regional technical working group)</a:t>
            </a:r>
          </a:p>
          <a:p>
            <a:pPr marL="742950" lvl="1"/>
            <a:r>
              <a:rPr lang="en-US" sz="1800" dirty="0">
                <a:effectLst/>
              </a:rPr>
              <a:t>DISCUSSION – propose the establishment of PPPO regional ‘priority pests’ technical working group</a:t>
            </a:r>
          </a:p>
          <a:p>
            <a:pPr marL="0"/>
            <a:endParaRPr lang="en-US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2507326-090A-4976-A2D1-40230FBAD44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0454" y="98795"/>
            <a:ext cx="947895" cy="1182568"/>
          </a:xfrm>
          <a:prstGeom prst="rect">
            <a:avLst/>
          </a:prstGeom>
        </p:spPr>
      </p:pic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D4B27DE-3421-41D5-ADA9-FED1402EDD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315358"/>
              </p:ext>
            </p:extLst>
          </p:nvPr>
        </p:nvGraphicFramePr>
        <p:xfrm>
          <a:off x="6506858" y="3374271"/>
          <a:ext cx="4695163" cy="340217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99618">
                  <a:extLst>
                    <a:ext uri="{9D8B030D-6E8A-4147-A177-3AD203B41FA5}">
                      <a16:colId xmlns:a16="http://schemas.microsoft.com/office/drawing/2014/main" val="243866305"/>
                    </a:ext>
                  </a:extLst>
                </a:gridCol>
                <a:gridCol w="2395545">
                  <a:extLst>
                    <a:ext uri="{9D8B030D-6E8A-4147-A177-3AD203B41FA5}">
                      <a16:colId xmlns:a16="http://schemas.microsoft.com/office/drawing/2014/main" val="923999556"/>
                    </a:ext>
                  </a:extLst>
                </a:gridCol>
              </a:tblGrid>
              <a:tr h="317059">
                <a:tc>
                  <a:txBody>
                    <a:bodyPr/>
                    <a:lstStyle/>
                    <a:p>
                      <a:r>
                        <a:rPr lang="en-AU" sz="1800">
                          <a:effectLst/>
                        </a:rPr>
                        <a:t>Country:</a:t>
                      </a:r>
                      <a:endParaRPr lang="en-A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5729" marR="115729" marT="0" marB="0"/>
                </a:tc>
                <a:tc>
                  <a:txBody>
                    <a:bodyPr/>
                    <a:lstStyle/>
                    <a:p>
                      <a:r>
                        <a:rPr lang="en-AU" sz="1800" dirty="0">
                          <a:effectLst/>
                        </a:rPr>
                        <a:t>Region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5729" marR="115729" marT="0" marB="0"/>
                </a:tc>
                <a:extLst>
                  <a:ext uri="{0D108BD9-81ED-4DB2-BD59-A6C34878D82A}">
                    <a16:rowId xmlns:a16="http://schemas.microsoft.com/office/drawing/2014/main" val="1256731794"/>
                  </a:ext>
                </a:extLst>
              </a:tr>
              <a:tr h="317059">
                <a:tc>
                  <a:txBody>
                    <a:bodyPr/>
                    <a:lstStyle/>
                    <a:p>
                      <a:r>
                        <a:rPr lang="en-AU" sz="1800" dirty="0">
                          <a:effectLst/>
                        </a:rPr>
                        <a:t>Australia 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5729" marR="115729" marT="0" marB="0"/>
                </a:tc>
                <a:tc>
                  <a:txBody>
                    <a:bodyPr/>
                    <a:lstStyle/>
                    <a:p>
                      <a:r>
                        <a:rPr lang="en-AU" sz="1800" dirty="0">
                          <a:effectLst/>
                        </a:rPr>
                        <a:t> DAFF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5729" marR="115729" marT="0" marB="0"/>
                </a:tc>
                <a:extLst>
                  <a:ext uri="{0D108BD9-81ED-4DB2-BD59-A6C34878D82A}">
                    <a16:rowId xmlns:a16="http://schemas.microsoft.com/office/drawing/2014/main" val="2857116858"/>
                  </a:ext>
                </a:extLst>
              </a:tr>
              <a:tr h="317059">
                <a:tc>
                  <a:txBody>
                    <a:bodyPr/>
                    <a:lstStyle/>
                    <a:p>
                      <a:r>
                        <a:rPr lang="en-AU" sz="1800">
                          <a:effectLst/>
                        </a:rPr>
                        <a:t>New Zealand</a:t>
                      </a:r>
                      <a:endParaRPr lang="en-A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5729" marR="115729" marT="0" marB="0"/>
                </a:tc>
                <a:tc>
                  <a:txBody>
                    <a:bodyPr/>
                    <a:lstStyle/>
                    <a:p>
                      <a:r>
                        <a:rPr lang="en-AU" sz="1800" dirty="0">
                          <a:effectLst/>
                        </a:rPr>
                        <a:t> MPI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5729" marR="115729" marT="0" marB="0"/>
                </a:tc>
                <a:extLst>
                  <a:ext uri="{0D108BD9-81ED-4DB2-BD59-A6C34878D82A}">
                    <a16:rowId xmlns:a16="http://schemas.microsoft.com/office/drawing/2014/main" val="182238238"/>
                  </a:ext>
                </a:extLst>
              </a:tr>
              <a:tr h="317059">
                <a:tc>
                  <a:txBody>
                    <a:bodyPr/>
                    <a:lstStyle/>
                    <a:p>
                      <a:r>
                        <a:rPr lang="en-AU" sz="1800">
                          <a:effectLst/>
                        </a:rPr>
                        <a:t>Solomon Is</a:t>
                      </a:r>
                      <a:endParaRPr lang="en-A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5729" marR="115729" marT="0" marB="0"/>
                </a:tc>
                <a:tc>
                  <a:txBody>
                    <a:bodyPr/>
                    <a:lstStyle/>
                    <a:p>
                      <a:r>
                        <a:rPr lang="en-AU" sz="1800">
                          <a:effectLst/>
                        </a:rPr>
                        <a:t>Melanesia </a:t>
                      </a:r>
                      <a:endParaRPr lang="en-A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5729" marR="115729" marT="0" marB="0"/>
                </a:tc>
                <a:extLst>
                  <a:ext uri="{0D108BD9-81ED-4DB2-BD59-A6C34878D82A}">
                    <a16:rowId xmlns:a16="http://schemas.microsoft.com/office/drawing/2014/main" val="1724780661"/>
                  </a:ext>
                </a:extLst>
              </a:tr>
              <a:tr h="317059">
                <a:tc>
                  <a:txBody>
                    <a:bodyPr/>
                    <a:lstStyle/>
                    <a:p>
                      <a:r>
                        <a:rPr lang="en-AU" sz="1800">
                          <a:effectLst/>
                        </a:rPr>
                        <a:t>Fiji</a:t>
                      </a:r>
                      <a:endParaRPr lang="en-A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5729" marR="115729" marT="0" marB="0"/>
                </a:tc>
                <a:tc>
                  <a:txBody>
                    <a:bodyPr/>
                    <a:lstStyle/>
                    <a:p>
                      <a:r>
                        <a:rPr lang="en-AU" sz="1800">
                          <a:effectLst/>
                        </a:rPr>
                        <a:t>Melanesia</a:t>
                      </a:r>
                      <a:endParaRPr lang="en-A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5729" marR="115729" marT="0" marB="0"/>
                </a:tc>
                <a:extLst>
                  <a:ext uri="{0D108BD9-81ED-4DB2-BD59-A6C34878D82A}">
                    <a16:rowId xmlns:a16="http://schemas.microsoft.com/office/drawing/2014/main" val="2458796567"/>
                  </a:ext>
                </a:extLst>
              </a:tr>
              <a:tr h="317059">
                <a:tc>
                  <a:txBody>
                    <a:bodyPr/>
                    <a:lstStyle/>
                    <a:p>
                      <a:r>
                        <a:rPr lang="en-AU" sz="1800">
                          <a:effectLst/>
                        </a:rPr>
                        <a:t>Cook Islands </a:t>
                      </a:r>
                      <a:endParaRPr lang="en-A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5729" marR="115729" marT="0" marB="0"/>
                </a:tc>
                <a:tc>
                  <a:txBody>
                    <a:bodyPr/>
                    <a:lstStyle/>
                    <a:p>
                      <a:r>
                        <a:rPr lang="en-AU" sz="1800">
                          <a:effectLst/>
                        </a:rPr>
                        <a:t>Polynesia</a:t>
                      </a:r>
                      <a:endParaRPr lang="en-A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5729" marR="115729" marT="0" marB="0"/>
                </a:tc>
                <a:extLst>
                  <a:ext uri="{0D108BD9-81ED-4DB2-BD59-A6C34878D82A}">
                    <a16:rowId xmlns:a16="http://schemas.microsoft.com/office/drawing/2014/main" val="1862566556"/>
                  </a:ext>
                </a:extLst>
              </a:tr>
              <a:tr h="317059">
                <a:tc>
                  <a:txBody>
                    <a:bodyPr/>
                    <a:lstStyle/>
                    <a:p>
                      <a:r>
                        <a:rPr lang="en-AU" sz="1800">
                          <a:effectLst/>
                        </a:rPr>
                        <a:t>Samoa</a:t>
                      </a:r>
                      <a:endParaRPr lang="en-A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5729" marR="115729" marT="0" marB="0"/>
                </a:tc>
                <a:tc>
                  <a:txBody>
                    <a:bodyPr/>
                    <a:lstStyle/>
                    <a:p>
                      <a:r>
                        <a:rPr lang="en-AU" sz="1800">
                          <a:effectLst/>
                        </a:rPr>
                        <a:t>Polynesia</a:t>
                      </a:r>
                      <a:endParaRPr lang="en-A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5729" marR="115729" marT="0" marB="0"/>
                </a:tc>
                <a:extLst>
                  <a:ext uri="{0D108BD9-81ED-4DB2-BD59-A6C34878D82A}">
                    <a16:rowId xmlns:a16="http://schemas.microsoft.com/office/drawing/2014/main" val="4193714349"/>
                  </a:ext>
                </a:extLst>
              </a:tr>
              <a:tr h="317059">
                <a:tc>
                  <a:txBody>
                    <a:bodyPr/>
                    <a:lstStyle/>
                    <a:p>
                      <a:r>
                        <a:rPr lang="en-AU" sz="1800">
                          <a:effectLst/>
                        </a:rPr>
                        <a:t>Tuvalu </a:t>
                      </a:r>
                      <a:endParaRPr lang="en-A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5729" marR="115729" marT="0" marB="0"/>
                </a:tc>
                <a:tc>
                  <a:txBody>
                    <a:bodyPr/>
                    <a:lstStyle/>
                    <a:p>
                      <a:r>
                        <a:rPr lang="en-AU" sz="1800" dirty="0">
                          <a:effectLst/>
                        </a:rPr>
                        <a:t>Polynesia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5729" marR="115729" marT="0" marB="0"/>
                </a:tc>
                <a:extLst>
                  <a:ext uri="{0D108BD9-81ED-4DB2-BD59-A6C34878D82A}">
                    <a16:rowId xmlns:a16="http://schemas.microsoft.com/office/drawing/2014/main" val="479040116"/>
                  </a:ext>
                </a:extLst>
              </a:tr>
              <a:tr h="317059">
                <a:tc>
                  <a:txBody>
                    <a:bodyPr/>
                    <a:lstStyle/>
                    <a:p>
                      <a:r>
                        <a:rPr lang="en-AU" sz="1800">
                          <a:effectLst/>
                        </a:rPr>
                        <a:t>Guam</a:t>
                      </a:r>
                      <a:endParaRPr lang="en-A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5729" marR="115729" marT="0" marB="0"/>
                </a:tc>
                <a:tc>
                  <a:txBody>
                    <a:bodyPr/>
                    <a:lstStyle/>
                    <a:p>
                      <a:r>
                        <a:rPr lang="en-AU" sz="1800">
                          <a:effectLst/>
                        </a:rPr>
                        <a:t>Micronesia</a:t>
                      </a:r>
                      <a:endParaRPr lang="en-A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5729" marR="115729" marT="0" marB="0"/>
                </a:tc>
                <a:extLst>
                  <a:ext uri="{0D108BD9-81ED-4DB2-BD59-A6C34878D82A}">
                    <a16:rowId xmlns:a16="http://schemas.microsoft.com/office/drawing/2014/main" val="345829209"/>
                  </a:ext>
                </a:extLst>
              </a:tr>
              <a:tr h="317059">
                <a:tc>
                  <a:txBody>
                    <a:bodyPr/>
                    <a:lstStyle/>
                    <a:p>
                      <a:r>
                        <a:rPr lang="en-AU" sz="1800">
                          <a:effectLst/>
                        </a:rPr>
                        <a:t>SPC LRD </a:t>
                      </a:r>
                      <a:endParaRPr lang="en-A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5729" marR="115729" marT="0" marB="0"/>
                </a:tc>
                <a:tc>
                  <a:txBody>
                    <a:bodyPr/>
                    <a:lstStyle/>
                    <a:p>
                      <a:r>
                        <a:rPr lang="en-AU" sz="1800" dirty="0">
                          <a:effectLst/>
                        </a:rPr>
                        <a:t> Plant Health &amp; Biosecurity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5729" marR="115729" marT="0" marB="0"/>
                </a:tc>
                <a:extLst>
                  <a:ext uri="{0D108BD9-81ED-4DB2-BD59-A6C34878D82A}">
                    <a16:rowId xmlns:a16="http://schemas.microsoft.com/office/drawing/2014/main" val="3419829908"/>
                  </a:ext>
                </a:extLst>
              </a:tr>
            </a:tbl>
          </a:graphicData>
        </a:graphic>
      </p:graphicFrame>
      <p:pic>
        <p:nvPicPr>
          <p:cNvPr id="9" name="Content Placeholder 3">
            <a:extLst>
              <a:ext uri="{FF2B5EF4-FFF2-40B4-BE49-F238E27FC236}">
                <a16:creationId xmlns:a16="http://schemas.microsoft.com/office/drawing/2014/main" id="{930D41AF-9A1D-4C9E-8C67-4FAD02BC202C}"/>
              </a:ext>
            </a:extLst>
          </p:cNvPr>
          <p:cNvPicPr>
            <a:picLocks/>
          </p:cNvPicPr>
          <p:nvPr/>
        </p:nvPicPr>
        <p:blipFill rotWithShape="1">
          <a:blip r:embed="rId3"/>
          <a:srcRect l="6117" t="23829" r="6944" b="14479"/>
          <a:stretch/>
        </p:blipFill>
        <p:spPr bwMode="auto">
          <a:xfrm>
            <a:off x="6388650" y="678644"/>
            <a:ext cx="4785064" cy="2725444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Content Placeholder 19">
            <a:extLst>
              <a:ext uri="{FF2B5EF4-FFF2-40B4-BE49-F238E27FC236}">
                <a16:creationId xmlns:a16="http://schemas.microsoft.com/office/drawing/2014/main" id="{8C1CF45C-D189-45E3-AA0F-8BC43A7B37C3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4"/>
          <a:srcRect l="6986" t="32038" r="10536" b="209"/>
          <a:stretch/>
        </p:blipFill>
        <p:spPr>
          <a:xfrm>
            <a:off x="989979" y="4324443"/>
            <a:ext cx="3741084" cy="2533557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2" name="image1.jpeg" descr="Text, letter&#10;&#10;Description automatically generated">
            <a:extLst>
              <a:ext uri="{FF2B5EF4-FFF2-40B4-BE49-F238E27FC236}">
                <a16:creationId xmlns:a16="http://schemas.microsoft.com/office/drawing/2014/main" id="{F71DF9A8-5A3D-2FD6-0C49-C50170FED78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r="44852" b="5217"/>
          <a:stretch/>
        </p:blipFill>
        <p:spPr>
          <a:xfrm>
            <a:off x="0" y="0"/>
            <a:ext cx="2879978" cy="8679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0E73DA-9259-46E1-959C-A4C4DDAE7F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60521" y="81558"/>
            <a:ext cx="5529943" cy="93196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PPPO FAW TWG</a:t>
            </a:r>
          </a:p>
        </p:txBody>
      </p:sp>
    </p:spTree>
    <p:extLst>
      <p:ext uri="{BB962C8B-B14F-4D97-AF65-F5344CB8AC3E}">
        <p14:creationId xmlns:p14="http://schemas.microsoft.com/office/powerpoint/2010/main" val="35629183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EA99E-9F6D-260D-6361-149AD1BFF1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469" y="76201"/>
            <a:ext cx="11710781" cy="727222"/>
          </a:xfrm>
        </p:spPr>
        <p:txBody>
          <a:bodyPr>
            <a:normAutofit fontScale="90000"/>
          </a:bodyPr>
          <a:lstStyle/>
          <a:p>
            <a:pPr algn="ctr"/>
            <a:r>
              <a:rPr lang="en-CA" sz="28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Sea Container and Cargo Cleanliness – PPPO Regional Workshop/ Meeting </a:t>
            </a:r>
            <a:br>
              <a:rPr lang="en-CA" sz="28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CA" sz="28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August 30</a:t>
            </a:r>
            <a:r>
              <a:rPr lang="en-CA" sz="2800" b="1" u="sng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</a:t>
            </a:r>
            <a:r>
              <a:rPr lang="en-CA" sz="28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2022</a:t>
            </a:r>
            <a:endParaRPr lang="en-AU" sz="2800" u="sng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8E8C5C-C243-BAB9-C550-E669520BAF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697" y="866776"/>
            <a:ext cx="11834605" cy="1809750"/>
          </a:xfrm>
          <a:prstGeom prst="rect">
            <a:avLst/>
          </a:prstGeom>
          <a:noFill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0ACA3D2-A0D6-140B-2020-6CAED38AC4C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9" r="4179" b="3"/>
          <a:stretch/>
        </p:blipFill>
        <p:spPr>
          <a:xfrm>
            <a:off x="195469" y="2968479"/>
            <a:ext cx="2443682" cy="332299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5D22D13-85CA-7F6F-3144-5AD27DDDEF80}"/>
              </a:ext>
            </a:extLst>
          </p:cNvPr>
          <p:cNvSpPr txBox="1"/>
          <p:nvPr/>
        </p:nvSpPr>
        <p:spPr>
          <a:xfrm>
            <a:off x="2919204" y="2902482"/>
            <a:ext cx="8878544" cy="34549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CA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CA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workshop/ meeting </a:t>
            </a:r>
            <a:r>
              <a:rPr lang="en-CA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included short presentations on various aspects of the issue, including the work undertaken by the CPM’s SCTF and the next steps. Presentations were provided by representatives from:</a:t>
            </a:r>
            <a:endParaRPr lang="en-A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5000"/>
              </a:lnSpc>
              <a:buFont typeface="Calibri" panose="020F0502020204030204" pitchFamily="34" charset="0"/>
              <a:buChar char="-"/>
            </a:pPr>
            <a:r>
              <a:rPr lang="en-CA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Australian Department of Agriculture, Fisheries and Forestry</a:t>
            </a:r>
            <a:endParaRPr lang="en-A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5000"/>
              </a:lnSpc>
              <a:buFont typeface="Calibri" panose="020F0502020204030204" pitchFamily="34" charset="0"/>
              <a:buChar char="-"/>
            </a:pPr>
            <a:r>
              <a:rPr lang="en-CA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New Zealand Ministry for Primary Industries</a:t>
            </a:r>
            <a:endParaRPr lang="en-A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5000"/>
              </a:lnSpc>
              <a:buFont typeface="Calibri" panose="020F0502020204030204" pitchFamily="34" charset="0"/>
              <a:buChar char="-"/>
            </a:pPr>
            <a:r>
              <a:rPr lang="en-CA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United States Department of Agriculture</a:t>
            </a:r>
            <a:endParaRPr lang="en-A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5000"/>
              </a:lnSpc>
              <a:buFont typeface="Calibri" panose="020F0502020204030204" pitchFamily="34" charset="0"/>
              <a:buChar char="-"/>
            </a:pPr>
            <a:r>
              <a:rPr lang="en-CA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Canadian Food Inspection Agency</a:t>
            </a:r>
            <a:endParaRPr lang="en-A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image1.jpeg" descr="Text, letter&#10;&#10;Description automatically generated">
            <a:extLst>
              <a:ext uri="{FF2B5EF4-FFF2-40B4-BE49-F238E27FC236}">
                <a16:creationId xmlns:a16="http://schemas.microsoft.com/office/drawing/2014/main" id="{ACD42B34-7578-7CCB-8A9C-E28DAC9BB15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r="44852" b="5217"/>
          <a:stretch/>
        </p:blipFill>
        <p:spPr>
          <a:xfrm>
            <a:off x="8788561" y="5805523"/>
            <a:ext cx="3224741" cy="971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9978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40E19A-5B5D-434B-F3D9-DAA84F96B7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2071" y="80583"/>
            <a:ext cx="7642068" cy="917395"/>
          </a:xfrm>
        </p:spPr>
        <p:txBody>
          <a:bodyPr>
            <a:normAutofit fontScale="90000"/>
          </a:bodyPr>
          <a:lstStyle/>
          <a:p>
            <a:pPr algn="ctr"/>
            <a:r>
              <a:rPr lang="en-AU" sz="2800" b="1" u="sng" dirty="0"/>
              <a:t>PPPO/IPPC Draft ISPM Regional Workshop and PPPO Executive Committee Meeting 22</a:t>
            </a:r>
            <a:r>
              <a:rPr lang="en-AU" sz="2800" b="1" u="sng" baseline="30000" dirty="0"/>
              <a:t>nd</a:t>
            </a:r>
            <a:r>
              <a:rPr lang="en-AU" sz="2800" b="1" u="sng" dirty="0"/>
              <a:t>  – 26</a:t>
            </a:r>
            <a:r>
              <a:rPr lang="en-AU" sz="2800" b="1" u="sng" baseline="30000" dirty="0"/>
              <a:t>th</a:t>
            </a:r>
            <a:r>
              <a:rPr lang="en-AU" sz="2800" b="1" u="sng" dirty="0"/>
              <a:t> August 2022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D08BE6C0-F3D0-246C-6C11-718FA7BA2C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860"/>
          <a:stretch/>
        </p:blipFill>
        <p:spPr bwMode="auto">
          <a:xfrm>
            <a:off x="82041" y="1484909"/>
            <a:ext cx="4186607" cy="243401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 descr="A person giving a presentation&#10;&#10;Description automatically generated with medium confidence">
            <a:extLst>
              <a:ext uri="{FF2B5EF4-FFF2-40B4-BE49-F238E27FC236}">
                <a16:creationId xmlns:a16="http://schemas.microsoft.com/office/drawing/2014/main" id="{9E0C80C4-856A-B25E-9781-B1CD17A6F8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405" y="1455633"/>
            <a:ext cx="3835225" cy="243401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19A691B-C297-910B-E718-A0F35B061CC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8351" y="7745"/>
            <a:ext cx="875488" cy="1092235"/>
          </a:xfrm>
          <a:prstGeom prst="rect">
            <a:avLst/>
          </a:prstGeom>
        </p:spPr>
      </p:pic>
      <p:pic>
        <p:nvPicPr>
          <p:cNvPr id="9" name="Picture 8" descr="A group of people sitting around a table with a computer&#10;&#10;Description automatically generated with medium confidence">
            <a:extLst>
              <a:ext uri="{FF2B5EF4-FFF2-40B4-BE49-F238E27FC236}">
                <a16:creationId xmlns:a16="http://schemas.microsoft.com/office/drawing/2014/main" id="{B43BC632-757D-9169-A1F7-C3AA187094B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3447" y="1427001"/>
            <a:ext cx="3936512" cy="2434017"/>
          </a:xfrm>
          <a:prstGeom prst="rect">
            <a:avLst/>
          </a:prstGeom>
        </p:spPr>
      </p:pic>
      <p:pic>
        <p:nvPicPr>
          <p:cNvPr id="12" name="Picture 11" descr="A group of people in a meeting&#10;&#10;Description automatically generated with medium confidence">
            <a:extLst>
              <a:ext uri="{FF2B5EF4-FFF2-40B4-BE49-F238E27FC236}">
                <a16:creationId xmlns:a16="http://schemas.microsoft.com/office/drawing/2014/main" id="{C6C76E39-D995-46ED-62BF-B7E8B13C051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42" y="4144618"/>
            <a:ext cx="4226364" cy="2520724"/>
          </a:xfrm>
          <a:prstGeom prst="rect">
            <a:avLst/>
          </a:prstGeom>
        </p:spPr>
      </p:pic>
      <p:pic>
        <p:nvPicPr>
          <p:cNvPr id="13" name="image1.jpeg" descr="Text, letter&#10;&#10;Description automatically generated">
            <a:extLst>
              <a:ext uri="{FF2B5EF4-FFF2-40B4-BE49-F238E27FC236}">
                <a16:creationId xmlns:a16="http://schemas.microsoft.com/office/drawing/2014/main" id="{83B673C2-3DF0-8368-1F03-2E5840CAC6C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/>
          <a:srcRect r="44852" b="5217"/>
          <a:stretch/>
        </p:blipFill>
        <p:spPr>
          <a:xfrm>
            <a:off x="68161" y="28856"/>
            <a:ext cx="3043910" cy="917395"/>
          </a:xfrm>
          <a:prstGeom prst="rect">
            <a:avLst/>
          </a:prstGeom>
        </p:spPr>
      </p:pic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32571320-2D45-8EA3-F169-9E0636AE6CEA}"/>
              </a:ext>
            </a:extLst>
          </p:cNvPr>
          <p:cNvSpPr txBox="1">
            <a:spLocks/>
          </p:cNvSpPr>
          <p:nvPr/>
        </p:nvSpPr>
        <p:spPr>
          <a:xfrm>
            <a:off x="4654215" y="4029077"/>
            <a:ext cx="6861510" cy="2471446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AU" sz="2400" dirty="0"/>
              <a:t>Acknowledge and Thank the following: </a:t>
            </a:r>
          </a:p>
          <a:p>
            <a:r>
              <a:rPr lang="en-AU" sz="2400" dirty="0"/>
              <a:t>IPPC Secretariat Team – Ms. Janka Kiss</a:t>
            </a:r>
          </a:p>
          <a:p>
            <a:r>
              <a:rPr lang="en-AU" sz="2400" dirty="0"/>
              <a:t>FAO Team – Samoa Sub-regional Office – bringing some participants to the PPPO regional workshop and also for Mr. </a:t>
            </a:r>
            <a:r>
              <a:rPr lang="en-AU" sz="2400" dirty="0">
                <a:ea typeface="Times New Roman" panose="02020603050405020304" pitchFamily="18" charset="0"/>
              </a:rPr>
              <a:t>Hermant Nitturkar participation</a:t>
            </a:r>
          </a:p>
          <a:p>
            <a:r>
              <a:rPr lang="en-AU" sz="2400" dirty="0">
                <a:ea typeface="Times New Roman" panose="02020603050405020304" pitchFamily="18" charset="0"/>
              </a:rPr>
              <a:t>The PPPO Family for attending </a:t>
            </a:r>
          </a:p>
        </p:txBody>
      </p:sp>
    </p:spTree>
    <p:extLst>
      <p:ext uri="{BB962C8B-B14F-4D97-AF65-F5344CB8AC3E}">
        <p14:creationId xmlns:p14="http://schemas.microsoft.com/office/powerpoint/2010/main" val="3578256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calendar&#10;&#10;Description automatically generated">
            <a:extLst>
              <a:ext uri="{FF2B5EF4-FFF2-40B4-BE49-F238E27FC236}">
                <a16:creationId xmlns:a16="http://schemas.microsoft.com/office/drawing/2014/main" id="{A04FC94E-2A02-4268-B277-65BF76DF421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0"/>
            <a:ext cx="12192000" cy="6857990"/>
          </a:xfrm>
          <a:prstGeom prst="rect">
            <a:avLst/>
          </a:prstGeom>
        </p:spPr>
      </p:pic>
      <p:sp>
        <p:nvSpPr>
          <p:cNvPr id="12" name="Freeform 5">
            <a:extLst>
              <a:ext uri="{FF2B5EF4-FFF2-40B4-BE49-F238E27FC236}">
                <a16:creationId xmlns:a16="http://schemas.microsoft.com/office/drawing/2014/main" id="{3CD9DF72-87A3-404E-A828-84CBF11A830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 flipH="1">
            <a:off x="0" y="998175"/>
            <a:ext cx="6017172" cy="5859825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5000"/>
            </a:schemeClr>
          </a:solidFill>
          <a:ln w="50800" cap="sq" cmpd="dbl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15A5E6A-9FB1-4E14-99D6-F88B931148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448" y="1913950"/>
            <a:ext cx="4204137" cy="1148845"/>
          </a:xfrm>
        </p:spPr>
        <p:txBody>
          <a:bodyPr>
            <a:normAutofit/>
          </a:bodyPr>
          <a:lstStyle/>
          <a:p>
            <a:pPr algn="ctr"/>
            <a:r>
              <a:rPr lang="en-AU" sz="3600" b="1" u="sng" dirty="0">
                <a:solidFill>
                  <a:srgbClr val="C00000"/>
                </a:solidFill>
              </a:rPr>
              <a:t>Ongoing PPPO </a:t>
            </a:r>
            <a:r>
              <a:rPr lang="en-AU" sz="3600" b="1" u="sng" dirty="0" err="1">
                <a:solidFill>
                  <a:srgbClr val="C00000"/>
                </a:solidFill>
              </a:rPr>
              <a:t>Talanoa</a:t>
            </a:r>
            <a:r>
              <a:rPr lang="en-AU" sz="3600" b="1" u="sng" dirty="0">
                <a:solidFill>
                  <a:srgbClr val="C00000"/>
                </a:solidFill>
              </a:rPr>
              <a:t> Session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0E3A342-4D61-4E3F-AF90-1AB42AEB96C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87051" y="3337139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B3C69C26-74EE-474A-8893-F940591113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985" y="3169328"/>
            <a:ext cx="5157926" cy="3338600"/>
          </a:xfrm>
        </p:spPr>
        <p:txBody>
          <a:bodyPr anchor="ctr">
            <a:noAutofit/>
          </a:bodyPr>
          <a:lstStyle/>
          <a:p>
            <a:r>
              <a:rPr lang="en-US" sz="2000" dirty="0"/>
              <a:t>An opportunity to continue to stay connected with the PPPO Members in the region.</a:t>
            </a:r>
          </a:p>
          <a:p>
            <a:r>
              <a:rPr lang="en-US" sz="2000" dirty="0"/>
              <a:t>Capture the Issues and Challenges, Success Stories, Lessons Learned and Way forward.</a:t>
            </a:r>
          </a:p>
          <a:p>
            <a:r>
              <a:rPr lang="en-US" sz="2000" b="1" u="sng" dirty="0">
                <a:effectLst/>
                <a:uFill>
                  <a:solidFill>
                    <a:srgbClr val="000000"/>
                  </a:solidFill>
                </a:uFill>
                <a:ea typeface="Calibri" panose="020F0502020204030204" pitchFamily="34" charset="0"/>
                <a:cs typeface="Times New Roman" panose="02020603050405020304" pitchFamily="18" charset="0"/>
              </a:rPr>
              <a:t>THEME</a:t>
            </a:r>
            <a:r>
              <a:rPr lang="en-US" sz="20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US" sz="2000" b="1" spc="-45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spc="-5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CONNECTED,</a:t>
            </a:r>
            <a:r>
              <a:rPr lang="en-US" sz="2000" b="1" spc="-3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spc="-5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INFORMED</a:t>
            </a:r>
            <a:r>
              <a:rPr lang="en-US" sz="2000" b="1" spc="-3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&amp;</a:t>
            </a:r>
            <a:r>
              <a:rPr lang="en-US" sz="2000" b="1" spc="-35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spc="-5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PREPARED</a:t>
            </a:r>
            <a:r>
              <a:rPr lang="en-US" sz="2000" b="1" spc="-2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(CIP)</a:t>
            </a:r>
            <a:endParaRPr lang="en-AU" sz="20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345"/>
              </a:lnSpc>
              <a:tabLst>
                <a:tab pos="2748280" algn="l"/>
              </a:tabLst>
            </a:pPr>
            <a:r>
              <a:rPr lang="en-US" sz="2000" i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en-US" sz="2000" i="1" spc="-15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spc="-5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PPPO</a:t>
            </a:r>
            <a:r>
              <a:rPr lang="en-US" sz="2000" i="1" spc="-1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family</a:t>
            </a:r>
            <a:r>
              <a:rPr lang="en-US" sz="2000" i="1" spc="-1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spc="-5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where</a:t>
            </a:r>
            <a:r>
              <a:rPr lang="en-US" sz="2000" i="1" spc="-1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spc="-5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no</a:t>
            </a:r>
            <a:r>
              <a:rPr lang="en-US" sz="2000" i="1" spc="-1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spc="-5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member</a:t>
            </a:r>
            <a:r>
              <a:rPr lang="en-US" sz="2000" i="1" spc="-1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en-US" sz="2000" i="1" spc="-5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left</a:t>
            </a:r>
            <a:r>
              <a:rPr lang="en-US" sz="2000" i="1" spc="-15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spc="-5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behind</a:t>
            </a:r>
            <a:endParaRPr lang="en-AU" sz="20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6133360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B444F9-2D4A-4683-BAE2-9ABB6E7A58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310" y="1339706"/>
            <a:ext cx="5419356" cy="5450889"/>
          </a:xfrm>
          <a:ln w="19050">
            <a:solidFill>
              <a:schemeClr val="tx1"/>
            </a:solidFill>
          </a:ln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AU" b="1" u="sng" dirty="0">
                <a:solidFill>
                  <a:srgbClr val="00B050"/>
                </a:solidFill>
              </a:rPr>
              <a:t>European Union (EDF 11) </a:t>
            </a:r>
          </a:p>
          <a:p>
            <a:r>
              <a:rPr lang="en-AU" dirty="0"/>
              <a:t>Biosecurity &amp; SPS – Ongoing </a:t>
            </a:r>
          </a:p>
          <a:p>
            <a:r>
              <a:rPr lang="en-AU" dirty="0"/>
              <a:t>Value Chains – Ongoing </a:t>
            </a:r>
          </a:p>
          <a:p>
            <a:pPr marL="0" indent="0">
              <a:buNone/>
            </a:pPr>
            <a:endParaRPr lang="en-AU" b="1" u="sng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AU" b="1" u="sng" dirty="0">
                <a:solidFill>
                  <a:srgbClr val="00B050"/>
                </a:solidFill>
              </a:rPr>
              <a:t>Australia - Department of Agriculture Fisheries and Forestry (DAFF)</a:t>
            </a:r>
          </a:p>
          <a:p>
            <a:r>
              <a:rPr lang="en-AU" dirty="0"/>
              <a:t>General biosecurity engagement and support</a:t>
            </a:r>
          </a:p>
          <a:p>
            <a:r>
              <a:rPr lang="en-AU" dirty="0"/>
              <a:t>Pacific Export Plan (PEP) - Ongoing</a:t>
            </a:r>
          </a:p>
          <a:p>
            <a:r>
              <a:rPr lang="en-AU" dirty="0"/>
              <a:t>Pacific Pest List Database Upgrade – Ongoing and Company Consultant has been engaged</a:t>
            </a:r>
          </a:p>
          <a:p>
            <a:r>
              <a:rPr lang="en-AU" dirty="0"/>
              <a:t>ePhyto - Ongoing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b="1" u="sng" dirty="0">
                <a:solidFill>
                  <a:srgbClr val="00B050"/>
                </a:solidFill>
              </a:rPr>
              <a:t>Green Climate Fund </a:t>
            </a:r>
          </a:p>
          <a:p>
            <a:r>
              <a:rPr lang="en-AU" dirty="0"/>
              <a:t>Transboundary Pests/ invasive species exacerbated by effects of Climate change – Submitted for the 2</a:t>
            </a:r>
            <a:r>
              <a:rPr lang="en-AU" baseline="30000" dirty="0"/>
              <a:t>nd</a:t>
            </a:r>
            <a:r>
              <a:rPr lang="en-AU" dirty="0"/>
              <a:t> round of consultations  </a:t>
            </a:r>
          </a:p>
          <a:p>
            <a:pPr marL="0" indent="0">
              <a:buNone/>
            </a:pPr>
            <a:endParaRPr lang="en-AU" dirty="0"/>
          </a:p>
          <a:p>
            <a:endParaRPr lang="en-AU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E882046-F44B-4379-8334-2142010D544A}"/>
              </a:ext>
            </a:extLst>
          </p:cNvPr>
          <p:cNvSpPr txBox="1">
            <a:spLocks/>
          </p:cNvSpPr>
          <p:nvPr/>
        </p:nvSpPr>
        <p:spPr>
          <a:xfrm>
            <a:off x="5610226" y="1339706"/>
            <a:ext cx="6461464" cy="5450889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AU" sz="2000" b="1" u="sng" dirty="0">
                <a:solidFill>
                  <a:srgbClr val="00B050"/>
                </a:solidFill>
              </a:rPr>
              <a:t>New Zealand Ministry of Primary industries (MPI) </a:t>
            </a:r>
            <a:endParaRPr lang="en-AU" sz="2000" dirty="0"/>
          </a:p>
          <a:p>
            <a:endParaRPr lang="en-AU" sz="2000" dirty="0"/>
          </a:p>
          <a:p>
            <a:endParaRPr lang="en-AU" sz="20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64AE8A9-4BDF-497A-A91D-17D75EDA7C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6740529"/>
              </p:ext>
            </p:extLst>
          </p:nvPr>
        </p:nvGraphicFramePr>
        <p:xfrm>
          <a:off x="5715001" y="1694386"/>
          <a:ext cx="6269852" cy="496274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269852">
                  <a:extLst>
                    <a:ext uri="{9D8B030D-6E8A-4147-A177-3AD203B41FA5}">
                      <a16:colId xmlns:a16="http://schemas.microsoft.com/office/drawing/2014/main" val="3138182226"/>
                    </a:ext>
                  </a:extLst>
                </a:gridCol>
              </a:tblGrid>
              <a:tr h="9341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dirty="0">
                          <a:effectLst/>
                        </a:rPr>
                        <a:t>Output 1 - Establishment of a holistic system to facilitate the development, management, monitoring, and evaluation of export systems including export plans – Team leader engaged and coordinator is in the process of being recruited.</a:t>
                      </a:r>
                      <a:endParaRPr lang="en-AU" sz="16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975" marR="17780" marT="53975" marB="53975"/>
                </a:tc>
                <a:extLst>
                  <a:ext uri="{0D108BD9-81ED-4DB2-BD59-A6C34878D82A}">
                    <a16:rowId xmlns:a16="http://schemas.microsoft.com/office/drawing/2014/main" val="727286863"/>
                  </a:ext>
                </a:extLst>
              </a:tr>
              <a:tr h="6561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dirty="0">
                          <a:effectLst/>
                        </a:rPr>
                        <a:t>Output 2 - Review of the Phytosanitary Certification System (PCS) and Phytosanitary Capacity Evaluation (PCE) – Consultant has been identified and engaged for this work.</a:t>
                      </a:r>
                      <a:endParaRPr lang="en-AU" sz="16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975" marR="17780" marT="53975" marB="53975"/>
                </a:tc>
                <a:extLst>
                  <a:ext uri="{0D108BD9-81ED-4DB2-BD59-A6C34878D82A}">
                    <a16:rowId xmlns:a16="http://schemas.microsoft.com/office/drawing/2014/main" val="3164722901"/>
                  </a:ext>
                </a:extLst>
              </a:tr>
              <a:tr h="6561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dirty="0">
                          <a:effectLst/>
                        </a:rPr>
                        <a:t>Output 3 - Establishment of a robust e-operational and GIS information database system for export facilitation -  Request For Quotation (RFQ) has been put up. Looking and finalising the consultant company soon.</a:t>
                      </a:r>
                      <a:endParaRPr lang="en-AU" sz="16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975" marR="17780" marT="53975" marB="53975"/>
                </a:tc>
                <a:extLst>
                  <a:ext uri="{0D108BD9-81ED-4DB2-BD59-A6C34878D82A}">
                    <a16:rowId xmlns:a16="http://schemas.microsoft.com/office/drawing/2014/main" val="2115096054"/>
                  </a:ext>
                </a:extLst>
              </a:tr>
              <a:tr h="9341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dirty="0">
                          <a:effectLst/>
                        </a:rPr>
                        <a:t>Output 4 - Rollout of ePhyto in line with the Pacific Community, Pacific Plant Protection Organisation, Regional ePhyto Implementation Plan, 2020-2022. Ongoing  with the regional ephyto coordinator in place.</a:t>
                      </a:r>
                      <a:endParaRPr lang="en-AU" sz="16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975" marR="17780" marT="53975" marB="53975"/>
                </a:tc>
                <a:extLst>
                  <a:ext uri="{0D108BD9-81ED-4DB2-BD59-A6C34878D82A}">
                    <a16:rowId xmlns:a16="http://schemas.microsoft.com/office/drawing/2014/main" val="4016898293"/>
                  </a:ext>
                </a:extLst>
              </a:tr>
              <a:tr h="9341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dirty="0">
                          <a:effectLst/>
                        </a:rPr>
                        <a:t>Output 5 - MPI contribution to the implementation of PPPO Workplan and core functions – Request For Quotation (RFQ) has been put up for short term consultants to be engaged. Looking and finalising the consultant company soon.</a:t>
                      </a:r>
                      <a:endParaRPr lang="en-AU" sz="16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975" marR="17780" marT="53975" marB="53975"/>
                </a:tc>
                <a:extLst>
                  <a:ext uri="{0D108BD9-81ED-4DB2-BD59-A6C34878D82A}">
                    <a16:rowId xmlns:a16="http://schemas.microsoft.com/office/drawing/2014/main" val="195644240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225A7F4-24AD-40AE-A8F5-27303A76A60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4814" y="0"/>
            <a:ext cx="1010039" cy="1260097"/>
          </a:xfrm>
          <a:prstGeom prst="rect">
            <a:avLst/>
          </a:prstGeom>
        </p:spPr>
      </p:pic>
      <p:pic>
        <p:nvPicPr>
          <p:cNvPr id="7" name="image1.jpeg" descr="Text, letter&#10;&#10;Description automatically generated">
            <a:extLst>
              <a:ext uri="{FF2B5EF4-FFF2-40B4-BE49-F238E27FC236}">
                <a16:creationId xmlns:a16="http://schemas.microsoft.com/office/drawing/2014/main" id="{525C2E33-94CB-8DD0-75CD-51DB35C5D85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r="44852" b="5217"/>
          <a:stretch/>
        </p:blipFill>
        <p:spPr>
          <a:xfrm>
            <a:off x="-9939" y="13942"/>
            <a:ext cx="3589016" cy="10816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80AC1FF-FA50-4E8E-A1D8-0757226C76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8513" y="640639"/>
            <a:ext cx="9559721" cy="797849"/>
          </a:xfrm>
        </p:spPr>
        <p:txBody>
          <a:bodyPr/>
          <a:lstStyle/>
          <a:p>
            <a:pPr algn="ctr"/>
            <a:r>
              <a:rPr lang="en-AU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Partnership and Collaborations</a:t>
            </a:r>
          </a:p>
        </p:txBody>
      </p:sp>
    </p:spTree>
    <p:extLst>
      <p:ext uri="{BB962C8B-B14F-4D97-AF65-F5344CB8AC3E}">
        <p14:creationId xmlns:p14="http://schemas.microsoft.com/office/powerpoint/2010/main" val="2205033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FE547-5555-4103-8F71-47437D2B4F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0833" y="1005999"/>
            <a:ext cx="5244301" cy="1204541"/>
          </a:xfrm>
        </p:spPr>
        <p:txBody>
          <a:bodyPr>
            <a:normAutofit/>
          </a:bodyPr>
          <a:lstStyle/>
          <a:p>
            <a:r>
              <a:rPr lang="en-A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Updates </a:t>
            </a:r>
          </a:p>
        </p:txBody>
      </p:sp>
      <p:sp>
        <p:nvSpPr>
          <p:cNvPr id="11" name="Freeform 6">
            <a:extLst>
              <a:ext uri="{FF2B5EF4-FFF2-40B4-BE49-F238E27FC236}">
                <a16:creationId xmlns:a16="http://schemas.microsoft.com/office/drawing/2014/main" id="{B6C29DB0-17E9-42FF-986E-0B7F493F4D2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2199584" y="1685652"/>
            <a:ext cx="3275013" cy="4408488"/>
          </a:xfrm>
          <a:custGeom>
            <a:avLst/>
            <a:gdLst/>
            <a:ahLst/>
            <a:cxnLst/>
            <a:rect l="l" t="t" r="r" b="b"/>
            <a:pathLst>
              <a:path w="10000" h="10000">
                <a:moveTo>
                  <a:pt x="8761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9126"/>
                </a:lnTo>
                <a:lnTo>
                  <a:pt x="8761" y="9127"/>
                </a:lnTo>
                <a:lnTo>
                  <a:pt x="8761" y="0"/>
                </a:lnTo>
                <a:close/>
              </a:path>
            </a:pathLst>
          </a:custGeom>
          <a:solidFill>
            <a:srgbClr val="4C4C4C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115AD956-A5B6-4760-B8B2-11E2DF6B021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 flipV="1">
            <a:off x="752858" y="744469"/>
            <a:ext cx="3275668" cy="4408488"/>
          </a:xfrm>
          <a:custGeom>
            <a:avLst/>
            <a:gdLst/>
            <a:ahLst/>
            <a:cxnLst/>
            <a:rect l="l" t="t" r="r" b="b"/>
            <a:pathLst>
              <a:path w="10002" h="10000">
                <a:moveTo>
                  <a:pt x="8763" y="0"/>
                </a:moveTo>
                <a:lnTo>
                  <a:pt x="10002" y="0"/>
                </a:lnTo>
                <a:lnTo>
                  <a:pt x="10002" y="10000"/>
                </a:lnTo>
                <a:lnTo>
                  <a:pt x="2" y="10000"/>
                </a:lnTo>
                <a:cubicBezTo>
                  <a:pt x="-2" y="9698"/>
                  <a:pt x="4" y="9427"/>
                  <a:pt x="0" y="9125"/>
                </a:cubicBezTo>
                <a:lnTo>
                  <a:pt x="8763" y="9128"/>
                </a:lnTo>
                <a:lnTo>
                  <a:pt x="8763" y="0"/>
                </a:lnTo>
                <a:close/>
              </a:path>
            </a:pathLst>
          </a:custGeom>
          <a:solidFill>
            <a:srgbClr val="4C4C4C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FFF453AE-AD8E-4C52-892B-F1A07EE6E53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" r="694" b="-1"/>
          <a:stretch/>
        </p:blipFill>
        <p:spPr>
          <a:xfrm>
            <a:off x="1552128" y="1450448"/>
            <a:ext cx="3124032" cy="3948511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F2BB1D4-6DE9-4B1C-868B-2EB1BE06E4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11156" y="2476046"/>
            <a:ext cx="5527985" cy="3848554"/>
          </a:xfrm>
        </p:spPr>
        <p:txBody>
          <a:bodyPr>
            <a:normAutofit/>
          </a:bodyPr>
          <a:lstStyle/>
          <a:p>
            <a:r>
              <a:rPr lang="en-US" sz="2400" dirty="0"/>
              <a:t>Submission of Safe Food Aid – Support from RPPOs and NPPOs for the Focus Group.</a:t>
            </a:r>
          </a:p>
          <a:p>
            <a:pPr lvl="1"/>
            <a:r>
              <a:rPr lang="en-US" sz="2000" dirty="0"/>
              <a:t>Face-to-face meeting  Feb 2023</a:t>
            </a:r>
          </a:p>
          <a:p>
            <a:pPr lvl="1"/>
            <a:r>
              <a:rPr lang="en-US" sz="2000" dirty="0"/>
              <a:t>Australia/PPPO secretariat factsheets for safe aid post Tongan Volcano eruption</a:t>
            </a:r>
          </a:p>
          <a:p>
            <a:r>
              <a:rPr lang="en-US" sz="2400" dirty="0"/>
              <a:t>PPPO Full Board meeting </a:t>
            </a:r>
          </a:p>
          <a:p>
            <a:pPr lvl="1"/>
            <a:r>
              <a:rPr lang="en-US" sz="2000" dirty="0"/>
              <a:t>November 2022</a:t>
            </a:r>
          </a:p>
          <a:p>
            <a:r>
              <a:rPr lang="en-US" sz="2400" dirty="0"/>
              <a:t>Pacific Week of Agriculture (PWA</a:t>
            </a:r>
            <a:r>
              <a:rPr lang="en-US" sz="2400"/>
              <a:t>) </a:t>
            </a:r>
          </a:p>
          <a:p>
            <a:pPr lvl="1"/>
            <a:r>
              <a:rPr lang="en-US" sz="2000"/>
              <a:t>March </a:t>
            </a:r>
            <a:r>
              <a:rPr lang="en-US" sz="2000" dirty="0"/>
              <a:t>2023.</a:t>
            </a:r>
          </a:p>
          <a:p>
            <a:pPr marL="0" indent="0">
              <a:buNone/>
            </a:pPr>
            <a:endParaRPr lang="en-US" sz="2400" dirty="0"/>
          </a:p>
          <a:p>
            <a:endParaRPr lang="en-US" sz="2400" dirty="0"/>
          </a:p>
        </p:txBody>
      </p:sp>
      <p:pic>
        <p:nvPicPr>
          <p:cNvPr id="9" name="image1.jpeg" descr="Text, letter&#10;&#10;Description automatically generated">
            <a:extLst>
              <a:ext uri="{FF2B5EF4-FFF2-40B4-BE49-F238E27FC236}">
                <a16:creationId xmlns:a16="http://schemas.microsoft.com/office/drawing/2014/main" id="{E3C228C1-0AD6-B932-239A-C88EEACE688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r="44852" b="5217"/>
          <a:stretch/>
        </p:blipFill>
        <p:spPr>
          <a:xfrm>
            <a:off x="8595637" y="99908"/>
            <a:ext cx="3518714" cy="1060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5432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7842</TotalTime>
  <Words>743</Words>
  <Application>Microsoft Office PowerPoint</Application>
  <PresentationFormat>Widescreen</PresentationFormat>
  <Paragraphs>102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Verdana</vt:lpstr>
      <vt:lpstr>Office Theme</vt:lpstr>
      <vt:lpstr>PACIFIC PLANT PROTECTION ORGANISATION (PPPO) UPDATE ON IMPLEMENTED ACTIVITIES  </vt:lpstr>
      <vt:lpstr>OUTLINE</vt:lpstr>
      <vt:lpstr>PPPO Regional ePhyto Programme</vt:lpstr>
      <vt:lpstr>PPPO FAW TWG</vt:lpstr>
      <vt:lpstr>Sea Container and Cargo Cleanliness – PPPO Regional Workshop/ Meeting  August 30th 2022</vt:lpstr>
      <vt:lpstr>PPPO/IPPC Draft ISPM Regional Workshop and PPPO Executive Committee Meeting 22nd  – 26th August 2022</vt:lpstr>
      <vt:lpstr>Ongoing PPPO Talanoa Session</vt:lpstr>
      <vt:lpstr>Partnership and Collaborations</vt:lpstr>
      <vt:lpstr>Updates </vt:lpstr>
      <vt:lpstr>Challenges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PACIFIC PLANT PROTECTION ORGANISATION (PPPO)   Safe Provision Of Food And Other Aid To Prevent The Introduction of Plant Pests During an Emergency (2018-026)</dc:title>
  <dc:creator>Visoni Timote</dc:creator>
  <cp:lastModifiedBy>Nicora, Natalie (NSP)</cp:lastModifiedBy>
  <cp:revision>28</cp:revision>
  <dcterms:created xsi:type="dcterms:W3CDTF">2020-09-09T10:24:42Z</dcterms:created>
  <dcterms:modified xsi:type="dcterms:W3CDTF">2022-09-21T06:59:33Z</dcterms:modified>
</cp:coreProperties>
</file>