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2" r:id="rId2"/>
    <p:sldId id="315" r:id="rId3"/>
    <p:sldId id="317" r:id="rId4"/>
    <p:sldId id="318" r:id="rId5"/>
    <p:sldId id="269" r:id="rId6"/>
    <p:sldId id="278" r:id="rId7"/>
    <p:sldId id="321" r:id="rId8"/>
    <p:sldId id="305" r:id="rId9"/>
    <p:sldId id="323" r:id="rId10"/>
    <p:sldId id="324" r:id="rId11"/>
    <p:sldId id="325" r:id="rId12"/>
    <p:sldId id="32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Comparative MRLs –noncompliance</a:t>
            </a:r>
            <a:r>
              <a:rPr lang="en-US" sz="1100" b="1" baseline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baseline="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 </a:t>
            </a:r>
            <a:r>
              <a:rPr lang="en-US" sz="11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countries</a:t>
            </a:r>
            <a:r>
              <a:rPr lang="en-US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100" b="1" baseline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Sheet1!$B$59:$B$63</c:f>
              <c:strCache>
                <c:ptCount val="5"/>
                <c:pt idx="0">
                  <c:v>MRLs</c:v>
                </c:pt>
                <c:pt idx="1">
                  <c:v>Pesticides</c:v>
                </c:pt>
                <c:pt idx="2">
                  <c:v>Toxins</c:v>
                </c:pt>
                <c:pt idx="3">
                  <c:v>Additives/Dye</c:v>
                </c:pt>
                <c:pt idx="4">
                  <c:v>Heavy metal</c:v>
                </c:pt>
              </c:strCache>
            </c:strRef>
          </c:cat>
          <c:val>
            <c:numRef>
              <c:f>Sheet1!$C$59:$C$63</c:f>
              <c:numCache>
                <c:formatCode>General</c:formatCode>
                <c:ptCount val="5"/>
                <c:pt idx="1">
                  <c:v>77</c:v>
                </c:pt>
                <c:pt idx="2">
                  <c:v>9</c:v>
                </c:pt>
                <c:pt idx="3">
                  <c:v>3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35-404C-9378-C00C530C486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99"/>
        <c:axId val="797622335"/>
        <c:axId val="886601007"/>
      </c:barChart>
      <c:catAx>
        <c:axId val="7976223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6601007"/>
        <c:crosses val="autoZero"/>
        <c:auto val="1"/>
        <c:lblAlgn val="ctr"/>
        <c:lblOffset val="100"/>
        <c:noMultiLvlLbl val="0"/>
      </c:catAx>
      <c:valAx>
        <c:axId val="8866010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6223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328086412300077"/>
          <c:y val="5.7060012768674187E-2"/>
          <c:w val="0.81085170603674561"/>
          <c:h val="0.48930628463108788"/>
        </c:manualLayout>
      </c:layout>
      <c:barChart>
        <c:barDir val="col"/>
        <c:grouping val="stack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-8.3333333333333766E-3"/>
                  <c:y val="-9.25925925925947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785-4E5B-A988-D1CAEF1C0D9B}"/>
                </c:ext>
              </c:extLst>
            </c:dLbl>
            <c:dLbl>
              <c:idx val="1"/>
              <c:layout>
                <c:manualLayout>
                  <c:x val="-5.5555555555555558E-3"/>
                  <c:y val="-0.1435185185185185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85-4E5B-A988-D1CAEF1C0D9B}"/>
                </c:ext>
              </c:extLst>
            </c:dLbl>
            <c:dLbl>
              <c:idx val="2"/>
              <c:layout>
                <c:manualLayout>
                  <c:x val="-8.3333333333333766E-3"/>
                  <c:y val="-0.1064814814814843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85-4E5B-A988-D1CAEF1C0D9B}"/>
                </c:ext>
              </c:extLst>
            </c:dLbl>
            <c:dLbl>
              <c:idx val="3"/>
              <c:layout>
                <c:manualLayout>
                  <c:x val="-2.1872265966756048E-7"/>
                  <c:y val="-0.175771361913094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85-4E5B-A988-D1CAEF1C0D9B}"/>
                </c:ext>
              </c:extLst>
            </c:dLbl>
            <c:dLbl>
              <c:idx val="4"/>
              <c:layout>
                <c:manualLayout>
                  <c:x val="-8.3333333333333766E-3"/>
                  <c:y val="-9.25925925925947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785-4E5B-A988-D1CAEF1C0D9B}"/>
                </c:ext>
              </c:extLst>
            </c:dLbl>
            <c:dLbl>
              <c:idx val="5"/>
              <c:layout>
                <c:manualLayout>
                  <c:x val="-5.5557742782152055E-3"/>
                  <c:y val="-0.1203703703703703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785-4E5B-A988-D1CAEF1C0D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Sheet1!$A$1:$A$6</c:f>
              <c:strCache>
                <c:ptCount val="6"/>
                <c:pt idx="0">
                  <c:v>Acaricide</c:v>
                </c:pt>
                <c:pt idx="1">
                  <c:v>Fungicide</c:v>
                </c:pt>
                <c:pt idx="2">
                  <c:v>Herbicide</c:v>
                </c:pt>
                <c:pt idx="3">
                  <c:v>Insecticide</c:v>
                </c:pt>
                <c:pt idx="4">
                  <c:v>Nematicide</c:v>
                </c:pt>
                <c:pt idx="5">
                  <c:v>Rodenticide</c:v>
                </c:pt>
              </c:strCache>
            </c:strRef>
          </c:cat>
          <c:val>
            <c:numRef>
              <c:f>Sheet1!$B$1:$B$6</c:f>
              <c:numCache>
                <c:formatCode>General</c:formatCode>
                <c:ptCount val="6"/>
                <c:pt idx="0">
                  <c:v>2</c:v>
                </c:pt>
                <c:pt idx="1">
                  <c:v>11</c:v>
                </c:pt>
                <c:pt idx="2">
                  <c:v>6</c:v>
                </c:pt>
                <c:pt idx="3">
                  <c:v>33</c:v>
                </c:pt>
                <c:pt idx="4">
                  <c:v>1</c:v>
                </c:pt>
                <c:pt idx="5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785-4E5B-A988-D1CAEF1C0D9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100"/>
        <c:axId val="306823968"/>
        <c:axId val="306817984"/>
      </c:barChart>
      <c:catAx>
        <c:axId val="306823968"/>
        <c:scaling>
          <c:orientation val="minMax"/>
        </c:scaling>
        <c:delete val="0"/>
        <c:axPos val="b"/>
        <c:title>
          <c:tx>
            <c:rich>
              <a:bodyPr rot="0" vert="horz"/>
              <a:lstStyle/>
              <a:p>
                <a:pPr>
                  <a:defRPr sz="1000"/>
                </a:pPr>
                <a:r>
                  <a:rPr lang="en-US" sz="1000"/>
                  <a:t>Types of Pesticides</a:t>
                </a:r>
              </a:p>
            </c:rich>
          </c:tx>
          <c:overlay val="0"/>
        </c:title>
        <c:numFmt formatCode="General" sourceLinked="0"/>
        <c:majorTickMark val="none"/>
        <c:minorTickMark val="none"/>
        <c:tickLblPos val="nextTo"/>
        <c:txPr>
          <a:bodyPr rot="-60000000" vert="horz"/>
          <a:lstStyle/>
          <a:p>
            <a:pPr>
              <a:defRPr sz="1000"/>
            </a:pPr>
            <a:endParaRPr lang="en-US"/>
          </a:p>
        </c:txPr>
        <c:crossAx val="306817984"/>
        <c:crosses val="autoZero"/>
        <c:auto val="1"/>
        <c:lblAlgn val="ctr"/>
        <c:lblOffset val="100"/>
        <c:noMultiLvlLbl val="0"/>
      </c:catAx>
      <c:valAx>
        <c:axId val="30681798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/>
                </a:pPr>
                <a:r>
                  <a:rPr lang="en-US" sz="1000"/>
                  <a:t># of HHPs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000"/>
            </a:pPr>
            <a:endParaRPr lang="en-US"/>
          </a:p>
        </c:txPr>
        <c:crossAx val="306823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15203626832294"/>
          <c:y val="1.9650967259037182E-2"/>
          <c:w val="0.80296894945703756"/>
          <c:h val="0.8923609428629109"/>
        </c:manualLayout>
      </c:layout>
      <c:lineChart>
        <c:grouping val="stacked"/>
        <c:varyColors val="0"/>
        <c:ser>
          <c:idx val="0"/>
          <c:order val="0"/>
          <c:marker>
            <c:symbol val="none"/>
          </c:marker>
          <c:dLbls>
            <c:dLbl>
              <c:idx val="5"/>
              <c:spPr>
                <a:noFill/>
                <a:ln w="25400" cap="flat" cmpd="sng" algn="ctr">
                  <a:solidFill>
                    <a:schemeClr val="accent6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E005-440D-B75B-3646F6762EF8}"/>
                </c:ext>
              </c:extLst>
            </c:dLbl>
            <c:spPr>
              <a:solidFill>
                <a:schemeClr val="lt1"/>
              </a:solidFill>
              <a:ln w="25400" cap="flat" cmpd="sng" algn="ctr">
                <a:solidFill>
                  <a:schemeClr val="accent6"/>
                </a:solidFill>
                <a:prstDash val="solid"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Sheet2!$A$1:$A$10</c:f>
              <c:strCache>
                <c:ptCount val="10"/>
                <c:pt idx="0">
                  <c:v>Acaricide</c:v>
                </c:pt>
                <c:pt idx="1">
                  <c:v>Bactericide</c:v>
                </c:pt>
                <c:pt idx="2">
                  <c:v>Bio-pesticide</c:v>
                </c:pt>
                <c:pt idx="3">
                  <c:v>Fungicide</c:v>
                </c:pt>
                <c:pt idx="4">
                  <c:v>Herbicide</c:v>
                </c:pt>
                <c:pt idx="5">
                  <c:v>Insecticide</c:v>
                </c:pt>
                <c:pt idx="6">
                  <c:v>Molluscicide</c:v>
                </c:pt>
                <c:pt idx="7">
                  <c:v>Nematicide</c:v>
                </c:pt>
                <c:pt idx="8">
                  <c:v>Rodenticide</c:v>
                </c:pt>
                <c:pt idx="9">
                  <c:v>Other</c:v>
                </c:pt>
              </c:strCache>
            </c:strRef>
          </c:cat>
          <c:val>
            <c:numRef>
              <c:f>Sheet2!$B$1:$B$10</c:f>
              <c:numCache>
                <c:formatCode>General</c:formatCode>
                <c:ptCount val="10"/>
                <c:pt idx="0">
                  <c:v>49</c:v>
                </c:pt>
                <c:pt idx="1">
                  <c:v>5</c:v>
                </c:pt>
                <c:pt idx="2">
                  <c:v>80</c:v>
                </c:pt>
                <c:pt idx="3">
                  <c:v>740</c:v>
                </c:pt>
                <c:pt idx="4">
                  <c:v>741</c:v>
                </c:pt>
                <c:pt idx="5">
                  <c:v>980</c:v>
                </c:pt>
                <c:pt idx="6">
                  <c:v>16</c:v>
                </c:pt>
                <c:pt idx="7">
                  <c:v>9</c:v>
                </c:pt>
                <c:pt idx="8">
                  <c:v>39</c:v>
                </c:pt>
                <c:pt idx="9">
                  <c:v>184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005-440D-B75B-3646F6762E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6829408"/>
        <c:axId val="306822880"/>
      </c:lineChart>
      <c:catAx>
        <c:axId val="306829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06822880"/>
        <c:crosses val="autoZero"/>
        <c:auto val="1"/>
        <c:lblAlgn val="ctr"/>
        <c:lblOffset val="100"/>
        <c:noMultiLvlLbl val="0"/>
      </c:catAx>
      <c:valAx>
        <c:axId val="30682288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# of Pesticide a.i.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306829408"/>
        <c:crosses val="autoZero"/>
        <c:crossBetween val="between"/>
      </c:valAx>
    </c:plotArea>
    <c:plotVisOnly val="1"/>
    <c:dispBlanksAs val="zero"/>
    <c:showDLblsOverMax val="0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 b="1" dirty="0">
                <a:solidFill>
                  <a:srgbClr val="FF0000"/>
                </a:solidFill>
              </a:rPr>
              <a:t>Fall Armyworm</a:t>
            </a:r>
            <a:r>
              <a:rPr lang="en-US" sz="900" b="1" baseline="0" dirty="0">
                <a:solidFill>
                  <a:srgbClr val="FF0000"/>
                </a:solidFill>
              </a:rPr>
              <a:t> </a:t>
            </a:r>
            <a:r>
              <a:rPr lang="en-US" sz="900" b="1" baseline="0" dirty="0" smtClean="0">
                <a:solidFill>
                  <a:srgbClr val="FF0000"/>
                </a:solidFill>
              </a:rPr>
              <a:t>infestation </a:t>
            </a:r>
            <a:r>
              <a:rPr lang="en-US" sz="900" b="1" baseline="0" dirty="0">
                <a:solidFill>
                  <a:srgbClr val="FF0000"/>
                </a:solidFill>
              </a:rPr>
              <a:t>in India</a:t>
            </a:r>
            <a:endParaRPr lang="vi-VN" sz="900" b="1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23855765007224317"/>
          <c:y val="2.00501253132832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India!$A$5</c:f>
              <c:strCache>
                <c:ptCount val="1"/>
                <c:pt idx="0">
                  <c:v>Cultivated area (ha)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India!$B$4:$D$4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India!$B$5:$D$5</c:f>
              <c:numCache>
                <c:formatCode>#,##0</c:formatCode>
                <c:ptCount val="3"/>
                <c:pt idx="0">
                  <c:v>9000000</c:v>
                </c:pt>
                <c:pt idx="1">
                  <c:v>9800000</c:v>
                </c:pt>
                <c:pt idx="2">
                  <c:v>8340000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3F-4AD2-8BB1-94E2664AFA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13981312"/>
        <c:axId val="113982848"/>
      </c:barChart>
      <c:lineChart>
        <c:grouping val="standard"/>
        <c:varyColors val="0"/>
        <c:ser>
          <c:idx val="1"/>
          <c:order val="1"/>
          <c:tx>
            <c:strRef>
              <c:f>India!$A$6</c:f>
              <c:strCache>
                <c:ptCount val="1"/>
                <c:pt idx="0">
                  <c:v>FAW Infested area (ha)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India!$B$4:$D$4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India!$B$6:$D$6</c:f>
              <c:numCache>
                <c:formatCode>#,##0</c:formatCode>
                <c:ptCount val="3"/>
                <c:pt idx="0">
                  <c:v>990000</c:v>
                </c:pt>
                <c:pt idx="1">
                  <c:v>911400</c:v>
                </c:pt>
                <c:pt idx="2">
                  <c:v>550440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33F-4AD2-8BB1-94E2664AFA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243584"/>
        <c:axId val="114354816"/>
      </c:lineChart>
      <c:catAx>
        <c:axId val="11398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982848"/>
        <c:crosses val="autoZero"/>
        <c:auto val="1"/>
        <c:lblAlgn val="ctr"/>
        <c:lblOffset val="100"/>
        <c:noMultiLvlLbl val="0"/>
      </c:catAx>
      <c:valAx>
        <c:axId val="113982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981312"/>
        <c:crosses val="autoZero"/>
        <c:crossBetween val="between"/>
      </c:valAx>
      <c:valAx>
        <c:axId val="114354816"/>
        <c:scaling>
          <c:orientation val="minMax"/>
        </c:scaling>
        <c:delete val="0"/>
        <c:axPos val="r"/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243584"/>
        <c:crosses val="max"/>
        <c:crossBetween val="between"/>
      </c:valAx>
      <c:catAx>
        <c:axId val="1042435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3548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 b="1" dirty="0">
                <a:solidFill>
                  <a:srgbClr val="FF0000"/>
                </a:solidFill>
              </a:rPr>
              <a:t>Fall Armyworm</a:t>
            </a:r>
            <a:r>
              <a:rPr lang="en-US" sz="900" b="1" baseline="0" dirty="0">
                <a:solidFill>
                  <a:srgbClr val="FF0000"/>
                </a:solidFill>
              </a:rPr>
              <a:t> </a:t>
            </a:r>
            <a:r>
              <a:rPr lang="en-US" sz="900" b="1" baseline="0" dirty="0" smtClean="0">
                <a:solidFill>
                  <a:srgbClr val="FF0000"/>
                </a:solidFill>
              </a:rPr>
              <a:t>infestation in </a:t>
            </a:r>
            <a:r>
              <a:rPr lang="en-US" sz="900" b="1" baseline="0" dirty="0">
                <a:solidFill>
                  <a:srgbClr val="FF0000"/>
                </a:solidFill>
              </a:rPr>
              <a:t>Vietnam</a:t>
            </a:r>
            <a:endParaRPr lang="vi-VN" sz="9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'C:\Users\Wilke\AppData\Local\Microsoft\Windows\INetCache\Content.Outlook\89UC0NIW\[2021.12.10. FAW status in Vietnam (002).xlsx]FAW status in Vietnam'!$A$4</c:f>
              <c:strCache>
                <c:ptCount val="1"/>
                <c:pt idx="0">
                  <c:v>MaizeCultivated area (ha)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'[1]FAW status in Vietnam'!$B$3:$D$3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'[1]FAW status in Vietnam'!$B$4:$D$4</c:f>
              <c:numCache>
                <c:formatCode>General</c:formatCode>
                <c:ptCount val="3"/>
                <c:pt idx="0">
                  <c:v>866687</c:v>
                </c:pt>
                <c:pt idx="1">
                  <c:v>958694</c:v>
                </c:pt>
                <c:pt idx="2">
                  <c:v>901456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E3-4FE3-8432-E2C0869DE7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04232832"/>
        <c:axId val="104234368"/>
      </c:barChart>
      <c:lineChart>
        <c:grouping val="standard"/>
        <c:varyColors val="0"/>
        <c:ser>
          <c:idx val="1"/>
          <c:order val="1"/>
          <c:tx>
            <c:strRef>
              <c:f>'C:\Users\Wilke\AppData\Local\Microsoft\Windows\INetCache\Content.Outlook\89UC0NIW\[2021.12.10. FAW status in Vietnam (002).xlsx]FAW status in Vietnam'!$A$5</c:f>
              <c:strCache>
                <c:ptCount val="1"/>
                <c:pt idx="0">
                  <c:v>FAW Infested area (ha)</c:v>
                </c:pt>
              </c:strCache>
            </c:strRef>
          </c:tx>
          <c:spPr>
            <a:ln w="412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'[1]FAW status in Vietnam'!$B$3:$D$3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'[1]FAW status in Vietnam'!$B$5:$D$5</c:f>
              <c:numCache>
                <c:formatCode>General</c:formatCode>
                <c:ptCount val="3"/>
                <c:pt idx="0">
                  <c:v>76538</c:v>
                </c:pt>
                <c:pt idx="1">
                  <c:v>26925</c:v>
                </c:pt>
                <c:pt idx="2">
                  <c:v>13299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4E3-4FE3-8432-E2C0869DE7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340096"/>
        <c:axId val="104338560"/>
      </c:lineChart>
      <c:catAx>
        <c:axId val="104232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234368"/>
        <c:crosses val="autoZero"/>
        <c:auto val="1"/>
        <c:lblAlgn val="ctr"/>
        <c:lblOffset val="100"/>
        <c:noMultiLvlLbl val="0"/>
      </c:catAx>
      <c:valAx>
        <c:axId val="104234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232832"/>
        <c:crosses val="autoZero"/>
        <c:crossBetween val="between"/>
      </c:valAx>
      <c:valAx>
        <c:axId val="10433856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340096"/>
        <c:crosses val="max"/>
        <c:crossBetween val="between"/>
      </c:valAx>
      <c:catAx>
        <c:axId val="1043400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43385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ID" sz="1100" b="1" dirty="0">
                <a:solidFill>
                  <a:srgbClr val="FF0000"/>
                </a:solidFill>
              </a:rPr>
              <a:t>FAW Infested Area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5875070781120995E-2"/>
          <c:y val="0.15960497427259654"/>
          <c:w val="0.87922903690127818"/>
          <c:h val="0.716084015137751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Sheet1!$B$7</c:f>
              <c:strCache>
                <c:ptCount val="1"/>
                <c:pt idx="0">
                  <c:v>Invested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90DDFF69-1C7E-4BF6-8735-36507A717ADB}" type="VALUE">
                      <a:rPr lang="en-US" sz="1000"/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2C4-42F6-B2F6-863A771983D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F1792AD-07CA-4734-B0ED-03DD82FE6ED0}" type="VALUE">
                      <a:rPr lang="en-US" sz="900"/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2C4-42F6-B2F6-863A771983D4}"/>
                </c:ext>
              </c:extLst>
            </c:dLbl>
            <c:dLbl>
              <c:idx val="2"/>
              <c:layout>
                <c:manualLayout>
                  <c:x val="0"/>
                  <c:y val="9.7767212418129579E-2"/>
                </c:manualLayout>
              </c:layout>
              <c:tx>
                <c:rich>
                  <a:bodyPr/>
                  <a:lstStyle/>
                  <a:p>
                    <a:fld id="{D785AA30-02ED-4E45-8305-37DFF588E6D5}" type="VALUE">
                      <a:rPr lang="en-US" sz="100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2C4-42F6-B2F6-863A771983D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0FEBE37-0198-4E67-8AE5-1E3371E1E4AC}" type="VALUE">
                      <a:rPr lang="en-US" sz="900"/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A2C4-42F6-B2F6-863A771983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Sheet1!$C$6:$F$6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Sheet1!$C$7:$F$7</c:f>
              <c:numCache>
                <c:formatCode>General</c:formatCode>
                <c:ptCount val="4"/>
                <c:pt idx="0">
                  <c:v>1587</c:v>
                </c:pt>
                <c:pt idx="1">
                  <c:v>81520</c:v>
                </c:pt>
                <c:pt idx="2">
                  <c:v>11900</c:v>
                </c:pt>
                <c:pt idx="3">
                  <c:v>12735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C4-42F6-B2F6-863A771983D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539079615"/>
        <c:axId val="539093759"/>
      </c:barChart>
      <c:catAx>
        <c:axId val="5390796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9093759"/>
        <c:crosses val="autoZero"/>
        <c:auto val="1"/>
        <c:lblAlgn val="ctr"/>
        <c:lblOffset val="100"/>
        <c:noMultiLvlLbl val="0"/>
      </c:catAx>
      <c:valAx>
        <c:axId val="53909375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39079615"/>
        <c:crosses val="autoZero"/>
        <c:crossBetween val="between"/>
        <c:majorUnit val="20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ID" sz="1000" b="1" dirty="0">
                <a:solidFill>
                  <a:srgbClr val="FF0000"/>
                </a:solidFill>
              </a:rPr>
              <a:t>Crop Failure Caused by FAW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Sheet1!$B$14</c:f>
              <c:strCache>
                <c:ptCount val="1"/>
                <c:pt idx="0">
                  <c:v>Crop failure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1DCEB91-EEAB-466E-B208-C2926CA62110}" type="VALUE">
                      <a:rPr lang="en-US" sz="1100"/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DA9-4247-A656-B5B6D455CA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58D7119-32DA-4ED3-8DDB-3218634545A2}" type="VALUE">
                      <a:rPr lang="en-US" sz="1050" b="0"/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DA9-4247-A656-B5B6D455CA6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D13DE40C-CE69-4677-8941-ABA84A28CBFF}" type="VALUE">
                      <a:rPr lang="en-US" sz="1050"/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DA9-4247-A656-B5B6D455CA6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7F2ADDC-82BE-43B0-AC21-1E7C5C1204B6}" type="VALUE">
                      <a:rPr lang="en-US" sz="1050"/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6DA9-4247-A656-B5B6D455CA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Sheet1!$C$13:$F$13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Sheet1!$C$14:$F$14</c:f>
              <c:numCache>
                <c:formatCode>General</c:formatCode>
                <c:ptCount val="4"/>
                <c:pt idx="0">
                  <c:v>0</c:v>
                </c:pt>
                <c:pt idx="1">
                  <c:v>440</c:v>
                </c:pt>
                <c:pt idx="2">
                  <c:v>29</c:v>
                </c:pt>
                <c:pt idx="3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A9-4247-A656-B5B6D455CA6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665089631"/>
        <c:axId val="665092959"/>
      </c:barChart>
      <c:catAx>
        <c:axId val="6650896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5092959"/>
        <c:crosses val="autoZero"/>
        <c:auto val="1"/>
        <c:lblAlgn val="ctr"/>
        <c:lblOffset val="100"/>
        <c:noMultiLvlLbl val="0"/>
      </c:catAx>
      <c:valAx>
        <c:axId val="66509295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5089631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[FAW-Data-Trend-2019-2022 (as of July 28, 2022).xlsx]Pivot Chart!PivotTable5</c:name>
    <c:fmtId val="3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PH" sz="11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Fall</a:t>
            </a:r>
            <a:r>
              <a:rPr lang="en-PH" sz="1100" b="1" baseline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Armyworm Infestation in Philippines</a:t>
            </a:r>
            <a:endParaRPr lang="en-PH" sz="11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c:rich>
      </c:tx>
      <c:layout>
        <c:manualLayout>
          <c:xMode val="edge"/>
          <c:yMode val="edge"/>
          <c:x val="0.25628394664952597"/>
          <c:y val="1.6735828245597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'Pivot Chart'!$B$3</c:f>
              <c:strCache>
                <c:ptCount val="1"/>
                <c:pt idx="0">
                  <c:v>Sum of Standing Crop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'Pivot Chart'!$A$4:$A$7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'Pivot Chart'!$B$4:$B$7</c:f>
              <c:numCache>
                <c:formatCode>_-* #,##0.00_-;\-* #,##0.00_-;_-* "-"??_-;_-@_-</c:formatCode>
                <c:ptCount val="3"/>
                <c:pt idx="0">
                  <c:v>2553780.5499999998</c:v>
                </c:pt>
                <c:pt idx="1">
                  <c:v>2564382.77</c:v>
                </c:pt>
                <c:pt idx="2">
                  <c:v>1091181.1200000001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6F-4BC7-B914-C75BD2FFFA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0796895"/>
        <c:axId val="340797311"/>
      </c:barChart>
      <c:lineChart>
        <c:grouping val="standard"/>
        <c:varyColors val="0"/>
        <c:ser>
          <c:idx val="1"/>
          <c:order val="1"/>
          <c:tx>
            <c:strRef>
              <c:f>'Pivot Chart'!$C$3</c:f>
              <c:strCache>
                <c:ptCount val="1"/>
                <c:pt idx="0">
                  <c:v>Sum of Area Affected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'Pivot Chart'!$A$4:$A$7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'Pivot Chart'!$C$4:$C$7</c:f>
              <c:numCache>
                <c:formatCode>_-* #,##0.00_-;\-* #,##0.00_-;_-* "-"??_-;_-@_-</c:formatCode>
                <c:ptCount val="3"/>
                <c:pt idx="0">
                  <c:v>19690.189999999999</c:v>
                </c:pt>
                <c:pt idx="1">
                  <c:v>15977.25</c:v>
                </c:pt>
                <c:pt idx="2">
                  <c:v>12699.78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F-4BC7-B914-C75BD2FFFA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0751359"/>
        <c:axId val="260750943"/>
      </c:lineChart>
      <c:catAx>
        <c:axId val="3407968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0797311"/>
        <c:crosses val="autoZero"/>
        <c:auto val="1"/>
        <c:lblAlgn val="ctr"/>
        <c:lblOffset val="100"/>
        <c:noMultiLvlLbl val="0"/>
      </c:catAx>
      <c:valAx>
        <c:axId val="3407973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0_-;\-* #,##0.0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0796895"/>
        <c:crosses val="autoZero"/>
        <c:crossBetween val="between"/>
      </c:valAx>
      <c:valAx>
        <c:axId val="260750943"/>
        <c:scaling>
          <c:orientation val="minMax"/>
        </c:scaling>
        <c:delete val="0"/>
        <c:axPos val="r"/>
        <c:numFmt formatCode="_-* #,##0.00_-;\-* #,##0.00_-;_-* &quot;-&quot;??_-;_-@_-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0751359"/>
        <c:crosses val="max"/>
        <c:crossBetween val="between"/>
      </c:valAx>
      <c:catAx>
        <c:axId val="26075135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075094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443173590370167"/>
          <c:y val="0.9110542432195976"/>
          <c:w val="0.45150777035276912"/>
          <c:h val="8.78590696996208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7792C1-F827-4874-B7B3-F93A0AA40A35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BB513-105E-4E52-B6FE-DDC146A24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547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E669FF-5CA5-463A-A1E5-36A4DF2F82C2}" type="slidenum">
              <a: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4889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81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82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64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6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43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176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38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321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55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023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19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831D7-B632-4036-9CF0-DFB5B97355B1}" type="datetimeFigureOut">
              <a:rPr lang="en-US" smtClean="0"/>
              <a:t>9/21/2022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0130-E531-4353-B5ED-96EF96A98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247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Yubak.gc@fao.or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utbreak.gov.au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doi.org/10.4060/cc0147en" TargetMode="External"/><Relationship Id="rId7" Type="http://schemas.openxmlformats.org/officeDocument/2006/relationships/hyperlink" Target="https://doi.org/10.3389/fsufs.2022.853359" TargetMode="External"/><Relationship Id="rId2" Type="http://schemas.openxmlformats.org/officeDocument/2006/relationships/hyperlink" Target="https://doi.org/10.4060/cc0227en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ciencedirect.com/journal/journal-of-environmental-management" TargetMode="External"/><Relationship Id="rId5" Type="http://schemas.openxmlformats.org/officeDocument/2006/relationships/hyperlink" Target="https://www.sciencedirect.com/science/article/pii/S0301479722001025" TargetMode="External"/><Relationship Id="rId10" Type="http://schemas.openxmlformats.org/officeDocument/2006/relationships/image" Target="../media/image2.png"/><Relationship Id="rId4" Type="http://schemas.openxmlformats.org/officeDocument/2006/relationships/hyperlink" Target="https://doi.org/10.4060/cb7502en" TargetMode="Externa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8BD297-55FA-47CB-8C58-37AA2525CBF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77568" y="163629"/>
            <a:ext cx="12015631" cy="65740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89781F-E774-4BBE-AF54-CFBD64630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70670"/>
            <a:ext cx="9144000" cy="130197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Plant pests and </a:t>
            </a:r>
            <a:r>
              <a:rPr lang="en-US" sz="28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phystosanitary</a:t>
            </a:r>
            <a:r>
              <a:rPr lang="en-US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challenges in Asia and Pacific Region </a:t>
            </a:r>
            <a:endParaRPr lang="en-US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BDE621-0743-423C-9B6F-C9C599C8C4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2759215"/>
            <a:ext cx="9384145" cy="3475330"/>
          </a:xfrm>
        </p:spPr>
        <p:txBody>
          <a:bodyPr>
            <a:normAutofit/>
          </a:bodyPr>
          <a:lstStyle/>
          <a:p>
            <a:r>
              <a:rPr lang="en-US" sz="2100" dirty="0">
                <a:solidFill>
                  <a:srgbClr val="7030A0"/>
                </a:solidFill>
              </a:rPr>
              <a:t>Yubak Dhoj </a:t>
            </a:r>
            <a:r>
              <a:rPr lang="en-US" sz="2100" dirty="0" smtClean="0">
                <a:solidFill>
                  <a:srgbClr val="7030A0"/>
                </a:solidFill>
              </a:rPr>
              <a:t>GC, PhD</a:t>
            </a:r>
          </a:p>
          <a:p>
            <a:r>
              <a:rPr lang="en-US" sz="2100" dirty="0" smtClean="0">
                <a:solidFill>
                  <a:srgbClr val="7030A0"/>
                </a:solidFill>
              </a:rPr>
              <a:t>Senior Agriculture Officer (Plant Protection)</a:t>
            </a:r>
          </a:p>
          <a:p>
            <a:r>
              <a:rPr lang="en-US" sz="2100" dirty="0" smtClean="0">
                <a:solidFill>
                  <a:srgbClr val="7030A0"/>
                </a:solidFill>
              </a:rPr>
              <a:t>Member Secretary</a:t>
            </a:r>
          </a:p>
          <a:p>
            <a:r>
              <a:rPr lang="en-US" sz="2100" dirty="0" smtClean="0">
                <a:solidFill>
                  <a:srgbClr val="7030A0"/>
                </a:solidFill>
              </a:rPr>
              <a:t>Asia and Pacific Plant Protection Commission (APPPC)</a:t>
            </a:r>
            <a:endParaRPr lang="en-US" sz="2100" dirty="0">
              <a:solidFill>
                <a:srgbClr val="7030A0"/>
              </a:solidFill>
            </a:endParaRPr>
          </a:p>
          <a:p>
            <a:r>
              <a:rPr lang="en-US" sz="2100" dirty="0">
                <a:solidFill>
                  <a:srgbClr val="7030A0"/>
                </a:solidFill>
              </a:rPr>
              <a:t>FAO Regional Office for Asia and the Pacific (RAP</a:t>
            </a:r>
            <a:r>
              <a:rPr lang="en-US" sz="2100" dirty="0" smtClean="0">
                <a:solidFill>
                  <a:srgbClr val="7030A0"/>
                </a:solidFill>
              </a:rPr>
              <a:t>)</a:t>
            </a:r>
          </a:p>
          <a:p>
            <a:r>
              <a:rPr lang="en-US" sz="2100" dirty="0" smtClean="0">
                <a:solidFill>
                  <a:srgbClr val="7030A0"/>
                </a:solidFill>
              </a:rPr>
              <a:t>Bangkok, Thailand</a:t>
            </a:r>
          </a:p>
          <a:p>
            <a:r>
              <a:rPr lang="en-US" sz="2100" i="1" dirty="0" smtClean="0">
                <a:solidFill>
                  <a:srgbClr val="7030A0"/>
                </a:solidFill>
              </a:rPr>
              <a:t>21 September, 2022, UK, London</a:t>
            </a:r>
          </a:p>
          <a:p>
            <a:r>
              <a:rPr lang="en-US" sz="2100" i="1" dirty="0">
                <a:solidFill>
                  <a:srgbClr val="7030A0"/>
                </a:solidFill>
                <a:hlinkClick r:id="rId3"/>
              </a:rPr>
              <a:t>Yubak.gc@fao.org</a:t>
            </a:r>
            <a:endParaRPr lang="en-US" sz="2100" i="1" dirty="0">
              <a:solidFill>
                <a:srgbClr val="7030A0"/>
              </a:solidFill>
            </a:endParaRPr>
          </a:p>
          <a:p>
            <a:endParaRPr lang="en-US" sz="2100" i="1" dirty="0">
              <a:solidFill>
                <a:srgbClr val="7030A0"/>
              </a:solidFill>
            </a:endParaRPr>
          </a:p>
          <a:p>
            <a:endParaRPr lang="en-US" b="1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3494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792A0-7215-6291-F46E-0E4D2CFAE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297" y="86424"/>
            <a:ext cx="11549849" cy="419966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 	</a:t>
            </a:r>
            <a:r>
              <a:rPr lang="en-IN" sz="2200" dirty="0" smtClean="0"/>
              <a:t>         </a:t>
            </a:r>
            <a:r>
              <a:rPr lang="en-US" sz="2200" b="1" dirty="0">
                <a:solidFill>
                  <a:srgbClr val="FF0000"/>
                </a:solidFill>
              </a:rPr>
              <a:t>Surveillance projects and activities </a:t>
            </a:r>
            <a:br>
              <a:rPr lang="en-US" sz="2200" b="1" dirty="0">
                <a:solidFill>
                  <a:srgbClr val="FF0000"/>
                </a:solidFill>
              </a:rPr>
            </a:br>
            <a:endParaRPr lang="en-IN" sz="2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818A4-AD22-BFE0-C232-695B1E26C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91" y="540615"/>
            <a:ext cx="11461618" cy="631738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AU" sz="1800" b="1" dirty="0">
                <a:solidFill>
                  <a:srgbClr val="00B0F0"/>
                </a:solidFill>
              </a:rPr>
              <a:t>Australia</a:t>
            </a:r>
          </a:p>
          <a:p>
            <a:pPr marL="285750" lvl="0" indent="-285750"/>
            <a:r>
              <a:rPr lang="en-AU" sz="1800" dirty="0"/>
              <a:t>Pest surveillance activities in PNG and Timor-Leste with NPPO</a:t>
            </a:r>
            <a:endParaRPr lang="en-US" sz="1800" dirty="0"/>
          </a:p>
          <a:p>
            <a:pPr marL="285750" indent="-285750"/>
            <a:r>
              <a:rPr lang="en-AU" sz="1800" dirty="0"/>
              <a:t>Pest surveillance and project- ASEAN Regional Diagnostic Network Project and STDF </a:t>
            </a:r>
          </a:p>
          <a:p>
            <a:pPr marL="285750" indent="-285750"/>
            <a:r>
              <a:rPr lang="en-AU" sz="1800" dirty="0"/>
              <a:t>International trade of sea containers, contaminant and hitchhiker pests</a:t>
            </a:r>
            <a:endParaRPr lang="en-US" sz="1800" dirty="0"/>
          </a:p>
          <a:p>
            <a:pPr marL="285750" lvl="0" indent="-285750"/>
            <a:r>
              <a:rPr lang="en-AU" sz="1800" dirty="0"/>
              <a:t>Safe provision of humanitarian aid in disaster </a:t>
            </a:r>
            <a:r>
              <a:rPr lang="en-AU" sz="1800" dirty="0" smtClean="0"/>
              <a:t>situations</a:t>
            </a:r>
            <a:endParaRPr lang="en-US" sz="1800" dirty="0" smtClean="0"/>
          </a:p>
          <a:p>
            <a:pPr marL="285750" lvl="0" indent="-285750"/>
            <a:r>
              <a:rPr lang="en-AU" sz="1800" dirty="0" smtClean="0"/>
              <a:t>Biosecurity </a:t>
            </a:r>
            <a:r>
              <a:rPr lang="en-AU" sz="1800" dirty="0"/>
              <a:t>capacity and capability of Pacific Island </a:t>
            </a:r>
            <a:r>
              <a:rPr lang="en-AU" sz="1800" dirty="0" smtClean="0"/>
              <a:t>Countries </a:t>
            </a:r>
          </a:p>
          <a:p>
            <a:pPr marL="285750" lvl="0" indent="-285750"/>
            <a:r>
              <a:rPr lang="en-AU" sz="1800" dirty="0" smtClean="0"/>
              <a:t>Implementation </a:t>
            </a:r>
            <a:r>
              <a:rPr lang="en-AU" sz="1800" dirty="0"/>
              <a:t>of </a:t>
            </a:r>
            <a:r>
              <a:rPr lang="en-AU" sz="1800" dirty="0" err="1"/>
              <a:t>ePhyto</a:t>
            </a:r>
            <a:r>
              <a:rPr lang="en-AU" sz="1800" dirty="0"/>
              <a:t> - South west Pacific countries </a:t>
            </a:r>
            <a:r>
              <a:rPr lang="en-US" sz="1800" dirty="0"/>
              <a:t> </a:t>
            </a:r>
            <a:endParaRPr lang="en-US" sz="1800" dirty="0" smtClean="0"/>
          </a:p>
          <a:p>
            <a:pPr marL="0" indent="0">
              <a:buNone/>
            </a:pPr>
            <a:r>
              <a:rPr lang="en-AU" sz="1800" b="1" dirty="0">
                <a:solidFill>
                  <a:srgbClr val="00B0F0"/>
                </a:solidFill>
              </a:rPr>
              <a:t>Extensive post-border </a:t>
            </a:r>
            <a:r>
              <a:rPr lang="en-AU" sz="1800" b="1" dirty="0" smtClean="0">
                <a:solidFill>
                  <a:srgbClr val="00B0F0"/>
                </a:solidFill>
              </a:rPr>
              <a:t>surveillance on different pests  </a:t>
            </a:r>
            <a:r>
              <a:rPr lang="en-AU" sz="1800" dirty="0" err="1" smtClean="0"/>
              <a:t>Xylella</a:t>
            </a:r>
            <a:r>
              <a:rPr lang="en-AU" sz="1800" dirty="0" smtClean="0"/>
              <a:t> </a:t>
            </a:r>
            <a:r>
              <a:rPr lang="en-AU" sz="1800" dirty="0"/>
              <a:t>(</a:t>
            </a:r>
            <a:r>
              <a:rPr lang="en-AU" sz="1800" dirty="0" err="1"/>
              <a:t>Xylella</a:t>
            </a:r>
            <a:r>
              <a:rPr lang="en-AU" sz="1800" dirty="0"/>
              <a:t> </a:t>
            </a:r>
            <a:r>
              <a:rPr lang="en-AU" sz="1800" dirty="0" err="1"/>
              <a:t>fastidiosa</a:t>
            </a:r>
            <a:r>
              <a:rPr lang="en-AU" sz="1800" dirty="0"/>
              <a:t>)/</a:t>
            </a:r>
            <a:r>
              <a:rPr lang="en-AU" sz="1800" dirty="0" smtClean="0"/>
              <a:t>Glassy, Winged </a:t>
            </a:r>
            <a:r>
              <a:rPr lang="en-AU" sz="1800" dirty="0"/>
              <a:t>sharpshooter (</a:t>
            </a:r>
            <a:r>
              <a:rPr lang="en-AU" sz="1800" dirty="0" err="1"/>
              <a:t>Homalodisca</a:t>
            </a:r>
            <a:r>
              <a:rPr lang="en-AU" sz="1800" dirty="0"/>
              <a:t> </a:t>
            </a:r>
            <a:r>
              <a:rPr lang="en-AU" sz="1800" dirty="0" err="1"/>
              <a:t>vitripennis</a:t>
            </a:r>
            <a:r>
              <a:rPr lang="en-AU" sz="1800" dirty="0" smtClean="0"/>
              <a:t>), </a:t>
            </a:r>
            <a:r>
              <a:rPr lang="en-AU" sz="1800" dirty="0" err="1" smtClean="0"/>
              <a:t>Khapra</a:t>
            </a:r>
            <a:r>
              <a:rPr lang="en-AU" sz="1800" dirty="0" smtClean="0"/>
              <a:t> </a:t>
            </a:r>
            <a:r>
              <a:rPr lang="en-AU" sz="1800" dirty="0"/>
              <a:t>beetle (</a:t>
            </a:r>
            <a:r>
              <a:rPr lang="en-AU" sz="1800" dirty="0" err="1"/>
              <a:t>Trogoderma</a:t>
            </a:r>
            <a:r>
              <a:rPr lang="en-AU" sz="1800" dirty="0"/>
              <a:t> </a:t>
            </a:r>
            <a:r>
              <a:rPr lang="en-AU" sz="1800" dirty="0" err="1" smtClean="0"/>
              <a:t>granarium</a:t>
            </a:r>
            <a:r>
              <a:rPr lang="en-AU" sz="1800" dirty="0" smtClean="0"/>
              <a:t>), Spotted-wing </a:t>
            </a:r>
            <a:r>
              <a:rPr lang="en-AU" sz="1800" dirty="0"/>
              <a:t>drosophila (Drosophila </a:t>
            </a:r>
            <a:r>
              <a:rPr lang="en-AU" sz="1800" dirty="0" err="1"/>
              <a:t>suzukii</a:t>
            </a:r>
            <a:r>
              <a:rPr lang="en-AU" sz="1800" dirty="0" smtClean="0"/>
              <a:t>), Exotic/economic </a:t>
            </a:r>
            <a:r>
              <a:rPr lang="en-AU" sz="1800" dirty="0"/>
              <a:t>fruit </a:t>
            </a:r>
            <a:r>
              <a:rPr lang="en-AU" sz="1800" dirty="0" smtClean="0"/>
              <a:t>fly, (</a:t>
            </a:r>
            <a:r>
              <a:rPr lang="en-AU" sz="1800" dirty="0" err="1"/>
              <a:t>Bactrocera</a:t>
            </a:r>
            <a:r>
              <a:rPr lang="en-AU" sz="1800" dirty="0"/>
              <a:t>, </a:t>
            </a:r>
            <a:r>
              <a:rPr lang="en-AU" sz="1800" dirty="0" err="1"/>
              <a:t>Zeugodacus</a:t>
            </a:r>
            <a:r>
              <a:rPr lang="en-AU" sz="1800" dirty="0"/>
              <a:t> and </a:t>
            </a:r>
            <a:r>
              <a:rPr lang="en-AU" sz="1800" dirty="0" err="1"/>
              <a:t>Ceratitis</a:t>
            </a:r>
            <a:r>
              <a:rPr lang="en-AU" sz="1800" dirty="0"/>
              <a:t> spp</a:t>
            </a:r>
            <a:r>
              <a:rPr lang="en-AU" sz="1800" dirty="0" smtClean="0"/>
              <a:t>.), Citrus </a:t>
            </a:r>
            <a:r>
              <a:rPr lang="en-AU" sz="1800" dirty="0"/>
              <a:t>canker (</a:t>
            </a:r>
            <a:r>
              <a:rPr lang="en-AU" sz="1800" dirty="0" err="1"/>
              <a:t>Xanthomonas</a:t>
            </a:r>
            <a:r>
              <a:rPr lang="en-AU" sz="1800" dirty="0"/>
              <a:t> </a:t>
            </a:r>
            <a:r>
              <a:rPr lang="en-AU" sz="1800" dirty="0" err="1"/>
              <a:t>citri</a:t>
            </a:r>
            <a:r>
              <a:rPr lang="en-AU" sz="1800" dirty="0" smtClean="0"/>
              <a:t>), </a:t>
            </a:r>
            <a:r>
              <a:rPr lang="en-AU" sz="1800" dirty="0" err="1" smtClean="0"/>
              <a:t>Huanglongbing</a:t>
            </a:r>
            <a:r>
              <a:rPr lang="en-AU" sz="1800" dirty="0" smtClean="0"/>
              <a:t> </a:t>
            </a:r>
            <a:r>
              <a:rPr lang="en-AU" sz="1800" dirty="0"/>
              <a:t>(</a:t>
            </a:r>
            <a:r>
              <a:rPr lang="en-AU" sz="1800" dirty="0" err="1"/>
              <a:t>Candidatus</a:t>
            </a:r>
            <a:r>
              <a:rPr lang="en-AU" sz="1800" dirty="0"/>
              <a:t> </a:t>
            </a:r>
            <a:r>
              <a:rPr lang="en-AU" sz="1800" dirty="0" err="1"/>
              <a:t>Liberibacter</a:t>
            </a:r>
            <a:r>
              <a:rPr lang="en-AU" sz="1800" dirty="0"/>
              <a:t> </a:t>
            </a:r>
            <a:r>
              <a:rPr lang="en-AU" sz="1800" dirty="0" err="1"/>
              <a:t>asiaticus</a:t>
            </a:r>
            <a:r>
              <a:rPr lang="en-AU" sz="1800" dirty="0" smtClean="0"/>
              <a:t>), Spongy </a:t>
            </a:r>
            <a:r>
              <a:rPr lang="en-AU" sz="1800" dirty="0"/>
              <a:t>moths (</a:t>
            </a:r>
            <a:r>
              <a:rPr lang="en-AU" sz="1800" dirty="0" err="1"/>
              <a:t>Lymantria</a:t>
            </a:r>
            <a:r>
              <a:rPr lang="en-AU" sz="1800" dirty="0"/>
              <a:t> spp</a:t>
            </a:r>
            <a:r>
              <a:rPr lang="en-AU" sz="1800" dirty="0" smtClean="0"/>
              <a:t>.), Brown </a:t>
            </a:r>
            <a:r>
              <a:rPr lang="en-AU" sz="1800" dirty="0" err="1"/>
              <a:t>marmorated</a:t>
            </a:r>
            <a:r>
              <a:rPr lang="en-AU" sz="1800" dirty="0"/>
              <a:t> stink bug (</a:t>
            </a:r>
            <a:r>
              <a:rPr lang="en-AU" sz="1800" dirty="0" err="1"/>
              <a:t>Halyomorpha</a:t>
            </a:r>
            <a:r>
              <a:rPr lang="en-AU" sz="1800" dirty="0"/>
              <a:t> </a:t>
            </a:r>
            <a:r>
              <a:rPr lang="en-AU" sz="1800" dirty="0" err="1"/>
              <a:t>halys</a:t>
            </a:r>
            <a:r>
              <a:rPr lang="en-AU" sz="1800" dirty="0" smtClean="0"/>
              <a:t>), Internal </a:t>
            </a:r>
            <a:r>
              <a:rPr lang="en-AU" sz="1800" dirty="0"/>
              <a:t>and external bee mites/ Exotic bees (</a:t>
            </a:r>
            <a:r>
              <a:rPr lang="en-AU" sz="1800" dirty="0" err="1"/>
              <a:t>Apis</a:t>
            </a:r>
            <a:r>
              <a:rPr lang="en-AU" sz="1800" dirty="0"/>
              <a:t> spp</a:t>
            </a:r>
            <a:r>
              <a:rPr lang="en-AU" sz="1800" dirty="0" smtClean="0"/>
              <a:t>.), Exotic </a:t>
            </a:r>
            <a:r>
              <a:rPr lang="en-AU" sz="1800" dirty="0"/>
              <a:t>invasive ants (</a:t>
            </a:r>
            <a:r>
              <a:rPr lang="en-AU" sz="1800" dirty="0" err="1"/>
              <a:t>Anoplolepis</a:t>
            </a:r>
            <a:r>
              <a:rPr lang="en-AU" sz="1800" dirty="0"/>
              <a:t> </a:t>
            </a:r>
            <a:r>
              <a:rPr lang="en-AU" sz="1800" dirty="0" err="1"/>
              <a:t>gracilipes</a:t>
            </a:r>
            <a:r>
              <a:rPr lang="en-AU" sz="1800" dirty="0"/>
              <a:t>, </a:t>
            </a:r>
            <a:r>
              <a:rPr lang="en-AU" sz="1800" dirty="0" err="1"/>
              <a:t>Brachyponera</a:t>
            </a:r>
            <a:r>
              <a:rPr lang="en-AU" sz="1800" dirty="0"/>
              <a:t> </a:t>
            </a:r>
            <a:r>
              <a:rPr lang="en-AU" sz="1800" dirty="0" err="1"/>
              <a:t>chinensis</a:t>
            </a:r>
            <a:r>
              <a:rPr lang="en-AU" sz="1800" dirty="0"/>
              <a:t>, </a:t>
            </a:r>
            <a:r>
              <a:rPr lang="en-AU" sz="1800" dirty="0" err="1"/>
              <a:t>Nylanderia</a:t>
            </a:r>
            <a:r>
              <a:rPr lang="en-AU" sz="1800" dirty="0"/>
              <a:t> </a:t>
            </a:r>
            <a:r>
              <a:rPr lang="en-AU" sz="1800" dirty="0" err="1"/>
              <a:t>fulva</a:t>
            </a:r>
            <a:r>
              <a:rPr lang="en-AU" sz="1800" dirty="0"/>
              <a:t>, </a:t>
            </a:r>
            <a:r>
              <a:rPr lang="en-AU" sz="1800" dirty="0" err="1"/>
              <a:t>Solenopsis</a:t>
            </a:r>
            <a:r>
              <a:rPr lang="en-AU" sz="1800" dirty="0"/>
              <a:t> spp., </a:t>
            </a:r>
            <a:r>
              <a:rPr lang="en-AU" sz="1800" dirty="0" err="1"/>
              <a:t>Wasmannia</a:t>
            </a:r>
            <a:r>
              <a:rPr lang="en-AU" sz="1800" dirty="0"/>
              <a:t> </a:t>
            </a:r>
            <a:r>
              <a:rPr lang="en-AU" sz="1800" dirty="0" err="1"/>
              <a:t>auropunctata</a:t>
            </a:r>
            <a:r>
              <a:rPr lang="en-AU" sz="1800" dirty="0"/>
              <a:t>) </a:t>
            </a:r>
            <a:endParaRPr lang="en-AU" sz="1800" dirty="0" smtClean="0"/>
          </a:p>
          <a:p>
            <a:pPr marL="0" indent="0">
              <a:buNone/>
            </a:pPr>
            <a:r>
              <a:rPr lang="en-AU" sz="1800" dirty="0" smtClean="0"/>
              <a:t>Management </a:t>
            </a:r>
            <a:r>
              <a:rPr lang="en-AU" sz="1800" dirty="0"/>
              <a:t>of </a:t>
            </a:r>
            <a:r>
              <a:rPr lang="en-AU" sz="1800" dirty="0" err="1"/>
              <a:t>Spodoptera</a:t>
            </a:r>
            <a:r>
              <a:rPr lang="en-AU" sz="1800" dirty="0"/>
              <a:t> </a:t>
            </a:r>
            <a:r>
              <a:rPr lang="en-AU" sz="1800" dirty="0" err="1"/>
              <a:t>frugiperda</a:t>
            </a:r>
            <a:r>
              <a:rPr lang="en-AU" sz="1800" dirty="0"/>
              <a:t> (fall armyworm) detections in Australia</a:t>
            </a:r>
            <a:r>
              <a:rPr lang="en-US" sz="1800" dirty="0"/>
              <a:t> </a:t>
            </a:r>
            <a:r>
              <a:rPr lang="en-AU" sz="1800" u="sng" dirty="0">
                <a:hlinkClick r:id="rId2"/>
              </a:rPr>
              <a:t>www.outbreak.gov.au</a:t>
            </a:r>
            <a:r>
              <a:rPr lang="en-AU" sz="1800" dirty="0"/>
              <a:t>  </a:t>
            </a:r>
          </a:p>
          <a:p>
            <a:pPr marL="0" indent="0">
              <a:buNone/>
            </a:pPr>
            <a:r>
              <a:rPr lang="en-US" sz="1800" b="1" dirty="0" smtClean="0">
                <a:solidFill>
                  <a:srgbClr val="00B0F0"/>
                </a:solidFill>
              </a:rPr>
              <a:t>Early </a:t>
            </a:r>
            <a:r>
              <a:rPr lang="en-US" sz="1800" b="1" dirty="0">
                <a:solidFill>
                  <a:srgbClr val="00B0F0"/>
                </a:solidFill>
              </a:rPr>
              <a:t>Warning and Migration </a:t>
            </a:r>
            <a:r>
              <a:rPr lang="en-US" sz="1800" b="1" dirty="0" smtClean="0">
                <a:solidFill>
                  <a:srgbClr val="00B0F0"/>
                </a:solidFill>
              </a:rPr>
              <a:t>monitoring </a:t>
            </a:r>
            <a:endParaRPr lang="en-US" sz="1800" b="1" dirty="0">
              <a:solidFill>
                <a:srgbClr val="00B0F0"/>
              </a:solidFill>
            </a:endParaRPr>
          </a:p>
          <a:p>
            <a:pPr marL="285750" indent="-285750"/>
            <a:r>
              <a:rPr lang="en-US" sz="1800" dirty="0"/>
              <a:t>FAMEWS </a:t>
            </a:r>
            <a:r>
              <a:rPr lang="en-US" sz="1800" dirty="0" smtClean="0"/>
              <a:t>and </a:t>
            </a:r>
            <a:r>
              <a:rPr lang="en-US" sz="1800" dirty="0"/>
              <a:t>traditional monitoring </a:t>
            </a:r>
          </a:p>
          <a:p>
            <a:pPr marL="285750" indent="-285750"/>
            <a:r>
              <a:rPr lang="en-AU" sz="1800" b="1" dirty="0" smtClean="0"/>
              <a:t>China</a:t>
            </a:r>
            <a:r>
              <a:rPr lang="en-AU" sz="1800" b="1" dirty="0"/>
              <a:t>: </a:t>
            </a:r>
            <a:r>
              <a:rPr lang="en-AU" sz="1800" dirty="0"/>
              <a:t>Migration </a:t>
            </a:r>
            <a:r>
              <a:rPr lang="en-AU" sz="1800" dirty="0" smtClean="0"/>
              <a:t>monitoring on FAW </a:t>
            </a:r>
            <a:r>
              <a:rPr lang="en-AU" sz="1800" dirty="0"/>
              <a:t>through radar technology</a:t>
            </a:r>
          </a:p>
          <a:p>
            <a:pPr marL="285750" indent="-285750"/>
            <a:r>
              <a:rPr lang="en-AU" sz="1800" b="1" dirty="0"/>
              <a:t>Japan: </a:t>
            </a:r>
            <a:r>
              <a:rPr lang="en-AU" sz="1800" dirty="0"/>
              <a:t>Early warning monitoring of fruit fly (remote trapping), </a:t>
            </a:r>
            <a:r>
              <a:rPr lang="en-AU" sz="1800" i="1" dirty="0">
                <a:solidFill>
                  <a:srgbClr val="00B0F0"/>
                </a:solidFill>
              </a:rPr>
              <a:t>https://magpi/raspberrypi.com/articles/remote-agricultural-monitoring </a:t>
            </a:r>
            <a:endParaRPr lang="en-US" sz="1800" i="1" dirty="0">
              <a:solidFill>
                <a:srgbClr val="00B0F0"/>
              </a:solidFill>
            </a:endParaRPr>
          </a:p>
          <a:p>
            <a:pPr marL="742950" lvl="1" indent="-285750"/>
            <a:endParaRPr lang="en-US" sz="1800" dirty="0"/>
          </a:p>
          <a:p>
            <a:pPr marL="0" indent="0">
              <a:buNone/>
            </a:pPr>
            <a:endParaRPr lang="en-IN" sz="1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A2ABC3-803F-2801-C113-D93E66990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6157" y="52199"/>
            <a:ext cx="1505843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68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792A0-7215-6291-F46E-0E4D2CFAE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697" y="365126"/>
            <a:ext cx="11549849" cy="419966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 	</a:t>
            </a:r>
            <a:r>
              <a:rPr lang="en-IN" sz="2200" dirty="0" smtClean="0"/>
              <a:t>         </a:t>
            </a:r>
            <a:r>
              <a:rPr lang="en-US" sz="2200" b="1" dirty="0">
                <a:solidFill>
                  <a:srgbClr val="FF0000"/>
                </a:solidFill>
              </a:rPr>
              <a:t>Surveillance projects and activities </a:t>
            </a:r>
            <a:br>
              <a:rPr lang="en-US" sz="2200" b="1" dirty="0">
                <a:solidFill>
                  <a:srgbClr val="FF0000"/>
                </a:solidFill>
              </a:rPr>
            </a:br>
            <a:endParaRPr lang="en-IN" sz="2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818A4-AD22-BFE0-C232-695B1E26C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122" y="960582"/>
            <a:ext cx="10723223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FF0000"/>
                </a:solidFill>
              </a:rPr>
              <a:t>Issues</a:t>
            </a:r>
          </a:p>
          <a:p>
            <a:pPr marL="0" indent="0">
              <a:buNone/>
            </a:pPr>
            <a:endParaRPr lang="en-US" sz="2000" b="1" dirty="0" smtClean="0">
              <a:solidFill>
                <a:srgbClr val="FF0000"/>
              </a:solidFill>
            </a:endParaRPr>
          </a:p>
          <a:p>
            <a:r>
              <a:rPr lang="en-US" sz="2000" dirty="0" smtClean="0"/>
              <a:t>Surveillance </a:t>
            </a:r>
            <a:r>
              <a:rPr lang="en-US" sz="2000" dirty="0"/>
              <a:t>programs: different </a:t>
            </a:r>
            <a:r>
              <a:rPr lang="en-US" sz="2000" dirty="0" smtClean="0">
                <a:solidFill>
                  <a:srgbClr val="00B0F0"/>
                </a:solidFill>
              </a:rPr>
              <a:t>levels of maturity, inclusiveness and technological advance</a:t>
            </a:r>
          </a:p>
          <a:p>
            <a:pPr marL="742950" lvl="1" indent="-285750"/>
            <a:r>
              <a:rPr lang="en-US" sz="2000" dirty="0" smtClean="0"/>
              <a:t>Traditional, labor-intensive approaches: most countries, pheromone traps</a:t>
            </a:r>
          </a:p>
          <a:p>
            <a:pPr marL="742950" lvl="1" indent="-285750"/>
            <a:r>
              <a:rPr lang="en-US" sz="2000" dirty="0" smtClean="0"/>
              <a:t>Radar-tracking (China), remote trapping (Japan), epidemiological modeling and forecasting: handful of nations</a:t>
            </a:r>
          </a:p>
          <a:p>
            <a:r>
              <a:rPr lang="en-US" sz="2000" dirty="0" smtClean="0"/>
              <a:t>Developing Information Systems for Surveillance and Pest Reporting at national level</a:t>
            </a:r>
          </a:p>
          <a:p>
            <a:r>
              <a:rPr lang="en-US" sz="2000" dirty="0" smtClean="0"/>
              <a:t>Engagement with stakeholders at national level (community, universities, Research Institutes, extension officers and farmers)</a:t>
            </a:r>
          </a:p>
          <a:p>
            <a:r>
              <a:rPr lang="en-US" sz="2000" dirty="0" smtClean="0"/>
              <a:t>Managing and sharing surveillance data </a:t>
            </a:r>
            <a:endParaRPr lang="en-US" sz="2000" dirty="0"/>
          </a:p>
          <a:p>
            <a:pPr marL="0" indent="0">
              <a:buNone/>
            </a:pPr>
            <a:r>
              <a:rPr lang="en-IN" sz="2000" dirty="0">
                <a:solidFill>
                  <a:schemeClr val="accent5">
                    <a:lumMod val="50000"/>
                  </a:schemeClr>
                </a:solidFill>
              </a:rPr>
              <a:t>		</a:t>
            </a:r>
            <a:endParaRPr lang="en-IN" sz="2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A2ABC3-803F-2801-C113-D93E66990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6157" y="52199"/>
            <a:ext cx="1505843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03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792A0-7215-6291-F46E-0E4D2CFAE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697" y="365126"/>
            <a:ext cx="11549849" cy="327602"/>
          </a:xfrm>
        </p:spPr>
        <p:txBody>
          <a:bodyPr>
            <a:normAutofit fontScale="90000"/>
          </a:bodyPr>
          <a:lstStyle/>
          <a:p>
            <a:r>
              <a:rPr lang="en-IN" dirty="0"/>
              <a:t> 	         </a:t>
            </a:r>
            <a:r>
              <a:rPr lang="en-US" sz="2200" b="1" dirty="0">
                <a:solidFill>
                  <a:srgbClr val="FF0000"/>
                </a:solidFill>
              </a:rPr>
              <a:t>Proposals for further </a:t>
            </a:r>
            <a:r>
              <a:rPr lang="en-US" sz="2200" b="1" dirty="0" smtClean="0">
                <a:solidFill>
                  <a:srgbClr val="FF0000"/>
                </a:solidFill>
              </a:rPr>
              <a:t>collaboration/cooperation</a:t>
            </a:r>
            <a:r>
              <a:rPr lang="en-IN" sz="2200" b="1" dirty="0">
                <a:solidFill>
                  <a:srgbClr val="FF0000"/>
                </a:solidFill>
              </a:rPr>
              <a:t/>
            </a:r>
            <a:br>
              <a:rPr lang="en-IN" sz="2200" b="1" dirty="0">
                <a:solidFill>
                  <a:srgbClr val="FF0000"/>
                </a:solidFill>
              </a:rPr>
            </a:br>
            <a:endParaRPr lang="en-IN" sz="2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818A4-AD22-BFE0-C232-695B1E26C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697" y="831273"/>
            <a:ext cx="11853493" cy="57707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N" sz="1800" dirty="0" smtClean="0">
                <a:solidFill>
                  <a:schemeClr val="accent1"/>
                </a:solidFill>
              </a:rPr>
              <a:t>1. Collaboration </a:t>
            </a:r>
            <a:r>
              <a:rPr lang="en-IN" sz="1800" dirty="0">
                <a:solidFill>
                  <a:schemeClr val="accent1"/>
                </a:solidFill>
              </a:rPr>
              <a:t>with STDF for scaling up projects on Asia pesticide risk </a:t>
            </a:r>
            <a:r>
              <a:rPr lang="en-IN" sz="1800" dirty="0" smtClean="0">
                <a:solidFill>
                  <a:schemeClr val="accent1"/>
                </a:solidFill>
              </a:rPr>
              <a:t>mitigation </a:t>
            </a:r>
            <a:r>
              <a:rPr lang="en-IN" sz="1800" dirty="0">
                <a:solidFill>
                  <a:schemeClr val="accent1"/>
                </a:solidFill>
              </a:rPr>
              <a:t>for promotion of biopesticides (STDF/PG/634) </a:t>
            </a:r>
            <a:endParaRPr lang="en-IN" sz="1800" dirty="0" smtClean="0">
              <a:solidFill>
                <a:schemeClr val="accent1"/>
              </a:solidFill>
            </a:endParaRPr>
          </a:p>
          <a:p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An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STDF project is being implements in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9 of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the South and South East Asian countries that needs to be complemented by APPPC in other countries of the pacific region with the following objectives: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Residue decline studies and field studies to work out the optimal pre-harvest interval period when biopesticides are to be sprayed in the field to avoid the residue (MRL) issues in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export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Capacity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building- researchers,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manufacturing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of microbial biopesticides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Regulatory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coordination, registration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and collaboration for biopesticides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Farmers outreach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programme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on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biopesticide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education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altLang="zh-CN" sz="1800" dirty="0" smtClean="0"/>
              <a:t>Promotion of nature-based solutions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8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Strengthen­ing </a:t>
            </a:r>
            <a:r>
              <a:rPr lang="en-IN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national surveillance systems such as diagnostic </a:t>
            </a:r>
            <a:r>
              <a:rPr lang="en-IN" sz="18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laboratories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8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Establishing </a:t>
            </a:r>
            <a:r>
              <a:rPr lang="en-IN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a regional platform for a knowledge exchange on monitoring and early warning system </a:t>
            </a:r>
            <a:r>
              <a:rPr lang="en-US" sz="18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1800" dirty="0"/>
          </a:p>
          <a:p>
            <a:pPr marL="0" indent="0">
              <a:lnSpc>
                <a:spcPct val="120000"/>
              </a:lnSpc>
              <a:spcBef>
                <a:spcPts val="500"/>
              </a:spcBef>
              <a:spcAft>
                <a:spcPts val="800"/>
              </a:spcAft>
              <a:buNone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2. Exploring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collaborations with USDA, GIZ, regional organizations and other agencies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  <a:p>
            <a:pPr>
              <a:lnSpc>
                <a:spcPct val="120000"/>
              </a:lnSpc>
              <a:spcBef>
                <a:spcPts val="500"/>
              </a:spcBef>
              <a:spcAft>
                <a:spcPts val="800"/>
              </a:spcAft>
              <a:defRPr/>
            </a:pPr>
            <a:r>
              <a:rPr lang="en-US" sz="1800" dirty="0" smtClean="0">
                <a:solidFill>
                  <a:prstClr val="black"/>
                </a:solidFill>
              </a:rPr>
              <a:t>S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trengthening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need-based phytosanitary compliance actives by building institutional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capacities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en-US" sz="1800" dirty="0" smtClean="0">
                <a:solidFill>
                  <a:prstClr val="black"/>
                </a:solidFill>
              </a:rPr>
              <a:t>and digitalization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lang="en-IN" sz="18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IN" sz="1800" dirty="0">
                <a:solidFill>
                  <a:schemeClr val="accent5">
                    <a:lumMod val="50000"/>
                  </a:schemeClr>
                </a:solidFill>
              </a:rPr>
              <a:t>		</a:t>
            </a:r>
            <a:endParaRPr lang="en-IN" sz="1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A2ABC3-803F-2801-C113-D93E66990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6157" y="0"/>
            <a:ext cx="1505843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7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17485"/>
            <a:ext cx="10030691" cy="535709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Key regional challenges- </a:t>
            </a:r>
            <a:r>
              <a:rPr lang="en-US" sz="2400" b="1" dirty="0">
                <a:solidFill>
                  <a:schemeClr val="bg1"/>
                </a:solidFill>
              </a:rPr>
              <a:t>c</a:t>
            </a:r>
            <a:r>
              <a:rPr lang="en-US" sz="2400" b="1" dirty="0" smtClean="0">
                <a:solidFill>
                  <a:schemeClr val="bg1"/>
                </a:solidFill>
              </a:rPr>
              <a:t>rop protection, plant pests, diseases and </a:t>
            </a:r>
            <a:r>
              <a:rPr lang="en-US" sz="2400" b="1" dirty="0" err="1" smtClean="0">
                <a:solidFill>
                  <a:schemeClr val="bg1"/>
                </a:solidFill>
              </a:rPr>
              <a:t>phytosanitary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405745" y="1191491"/>
            <a:ext cx="2335873" cy="327527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688975" algn="l"/>
              </a:tabLst>
            </a:pPr>
            <a:r>
              <a:rPr lang="en-US" sz="1600" b="1" dirty="0" smtClean="0">
                <a:solidFill>
                  <a:srgbClr val="FF0000"/>
                </a:solidFill>
                <a:cs typeface="Times New Roman" pitchFamily="18" charset="0"/>
              </a:rPr>
              <a:t>The Fall Armyworm </a:t>
            </a:r>
          </a:p>
          <a:p>
            <a:pPr marL="342900" indent="-342900" algn="l">
              <a:buFont typeface="Arial" panose="020B0604020202020204" pitchFamily="34" charset="0"/>
              <a:buChar char="•"/>
              <a:tabLst>
                <a:tab pos="688975" algn="l"/>
              </a:tabLst>
            </a:pPr>
            <a:r>
              <a:rPr lang="en-US" sz="1600" dirty="0" smtClean="0">
                <a:solidFill>
                  <a:srgbClr val="FF0000"/>
                </a:solidFill>
                <a:cs typeface="Times New Roman" pitchFamily="18" charset="0"/>
              </a:rPr>
              <a:t>A major threat to food security and spreads quickly</a:t>
            </a:r>
          </a:p>
          <a:p>
            <a:pPr marL="342900" indent="-342900" algn="l">
              <a:buFont typeface="Arial" panose="020B0604020202020204" pitchFamily="34" charset="0"/>
              <a:buChar char="•"/>
              <a:tabLst>
                <a:tab pos="688975" algn="l"/>
              </a:tabLst>
            </a:pPr>
            <a:r>
              <a:rPr lang="en-US" sz="1600" dirty="0" smtClean="0">
                <a:solidFill>
                  <a:srgbClr val="FF0000"/>
                </a:solidFill>
                <a:cs typeface="Times New Roman" pitchFamily="18" charset="0"/>
              </a:rPr>
              <a:t>From 2018, its march is continued till </a:t>
            </a:r>
            <a:r>
              <a:rPr lang="en-US" sz="1800" dirty="0" smtClean="0">
                <a:solidFill>
                  <a:srgbClr val="FF0000"/>
                </a:solidFill>
                <a:cs typeface="Times New Roman" pitchFamily="18" charset="0"/>
              </a:rPr>
              <a:t>pacific</a:t>
            </a:r>
          </a:p>
          <a:p>
            <a:pPr marL="342900" indent="-342900" algn="l">
              <a:buFont typeface="Arial" panose="020B0604020202020204" pitchFamily="34" charset="0"/>
              <a:buChar char="•"/>
              <a:tabLst>
                <a:tab pos="688975" algn="l"/>
              </a:tabLst>
            </a:pPr>
            <a:r>
              <a:rPr lang="en-US" sz="1800" dirty="0" smtClean="0">
                <a:solidFill>
                  <a:srgbClr val="FF0000"/>
                </a:solidFill>
                <a:cs typeface="Times New Roman" pitchFamily="18" charset="0"/>
              </a:rPr>
              <a:t>Estimated value of  loss:</a:t>
            </a:r>
          </a:p>
          <a:p>
            <a:pPr marL="800100" lvl="1" indent="-342900" algn="l">
              <a:buFont typeface="Arial" panose="020B0604020202020204" pitchFamily="34" charset="0"/>
              <a:buChar char="•"/>
              <a:tabLst>
                <a:tab pos="688975" algn="l"/>
              </a:tabLst>
            </a:pPr>
            <a:r>
              <a:rPr lang="en-US" sz="1800" dirty="0" smtClean="0">
                <a:solidFill>
                  <a:srgbClr val="FF0000"/>
                </a:solidFill>
                <a:cs typeface="Times New Roman" pitchFamily="18" charset="0"/>
              </a:rPr>
              <a:t>USD 2400 to 4800 million per year</a:t>
            </a:r>
          </a:p>
          <a:p>
            <a:pPr lvl="1" algn="l">
              <a:tabLst>
                <a:tab pos="688975" algn="l"/>
              </a:tabLst>
            </a:pPr>
            <a:endParaRPr lang="en-US" sz="1600" dirty="0" smtClean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8129" y="1191491"/>
            <a:ext cx="4214403" cy="55658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688975" algn="l"/>
              </a:tabLst>
            </a:pPr>
            <a:r>
              <a:rPr lang="en-US" sz="1800" dirty="0" smtClean="0">
                <a:solidFill>
                  <a:srgbClr val="FF0000"/>
                </a:solidFill>
              </a:rPr>
              <a:t>1) Invasive plant pests </a:t>
            </a:r>
            <a:r>
              <a:rPr lang="en-US" sz="1800" dirty="0">
                <a:solidFill>
                  <a:srgbClr val="FF0000"/>
                </a:solidFill>
              </a:rPr>
              <a:t>and </a:t>
            </a:r>
            <a:r>
              <a:rPr lang="en-US" sz="1800" dirty="0" smtClean="0">
                <a:solidFill>
                  <a:srgbClr val="FF0000"/>
                </a:solidFill>
              </a:rPr>
              <a:t>diseases</a:t>
            </a:r>
          </a:p>
          <a:p>
            <a:pPr marL="342900" indent="-342900" algn="l">
              <a:buFont typeface="Arial" panose="020B0604020202020204" pitchFamily="34" charset="0"/>
              <a:buChar char="•"/>
              <a:tabLst>
                <a:tab pos="688975" algn="l"/>
              </a:tabLst>
            </a:pP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</a:rPr>
              <a:t>FAW</a:t>
            </a:r>
            <a:r>
              <a:rPr lang="en-US" sz="18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en-GB" sz="1800" i="1" dirty="0" smtClean="0">
                <a:solidFill>
                  <a:srgbClr val="9BBB59">
                    <a:lumMod val="75000"/>
                  </a:srgbClr>
                </a:solidFill>
              </a:rPr>
              <a:t>Desert locust, Fruit fly, BPH, </a:t>
            </a:r>
            <a:r>
              <a:rPr lang="en-GB" sz="1800" dirty="0" smtClean="0">
                <a:solidFill>
                  <a:srgbClr val="9BBB59">
                    <a:lumMod val="75000"/>
                  </a:srgbClr>
                </a:solidFill>
              </a:rPr>
              <a:t>Wheat yellow rusts:  </a:t>
            </a:r>
            <a:endParaRPr lang="en-GB" sz="1800" dirty="0">
              <a:solidFill>
                <a:srgbClr val="9BBB59">
                  <a:lumMod val="75000"/>
                </a:srgbClr>
              </a:solidFill>
            </a:endParaRPr>
          </a:p>
          <a:p>
            <a:pPr marL="342900" lvl="0" indent="-342900" algn="l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9BBB59">
                    <a:lumMod val="75000"/>
                  </a:srgbClr>
                </a:solidFill>
              </a:rPr>
              <a:t> </a:t>
            </a:r>
            <a:r>
              <a:rPr lang="en-GB" sz="1800" i="1" dirty="0" smtClean="0">
                <a:solidFill>
                  <a:srgbClr val="9BBB59">
                    <a:lumMod val="75000"/>
                  </a:srgbClr>
                </a:solidFill>
              </a:rPr>
              <a:t>UG99: A </a:t>
            </a:r>
            <a:r>
              <a:rPr lang="en-GB" sz="1800" i="1" dirty="0">
                <a:solidFill>
                  <a:srgbClr val="9BBB59">
                    <a:lumMod val="75000"/>
                  </a:srgbClr>
                </a:solidFill>
              </a:rPr>
              <a:t>virulent strain of stem rust, a recent threat for </a:t>
            </a:r>
            <a:r>
              <a:rPr lang="en-GB" sz="1800" i="1" dirty="0" smtClean="0">
                <a:solidFill>
                  <a:srgbClr val="9BBB59">
                    <a:lumMod val="75000"/>
                  </a:srgbClr>
                </a:solidFill>
              </a:rPr>
              <a:t>wheat </a:t>
            </a:r>
            <a:r>
              <a:rPr lang="en-GB" sz="1800" i="1" dirty="0">
                <a:solidFill>
                  <a:srgbClr val="9BBB59">
                    <a:lumMod val="75000"/>
                  </a:srgbClr>
                </a:solidFill>
              </a:rPr>
              <a:t>in Central  and South </a:t>
            </a:r>
            <a:r>
              <a:rPr lang="en-GB" sz="1800" i="1" dirty="0" smtClean="0">
                <a:solidFill>
                  <a:srgbClr val="9BBB59">
                    <a:lumMod val="75000"/>
                  </a:srgbClr>
                </a:solidFill>
              </a:rPr>
              <a:t>Asia</a:t>
            </a:r>
          </a:p>
          <a:p>
            <a:pPr lvl="0" algn="l">
              <a:lnSpc>
                <a:spcPct val="100000"/>
              </a:lnSpc>
              <a:spcBef>
                <a:spcPct val="20000"/>
              </a:spcBef>
              <a:defRPr/>
            </a:pPr>
            <a:r>
              <a:rPr lang="en-GB" sz="1800" dirty="0" smtClean="0">
                <a:solidFill>
                  <a:srgbClr val="FF0000"/>
                </a:solidFill>
              </a:rPr>
              <a:t>2. Phytosanitary issues (MRLs, non-compliances </a:t>
            </a:r>
            <a:r>
              <a:rPr lang="en-GB" sz="1800" dirty="0" smtClean="0">
                <a:solidFill>
                  <a:srgbClr val="9BBB59">
                    <a:lumMod val="75000"/>
                  </a:srgbClr>
                </a:solidFill>
              </a:rPr>
              <a:t>and trade)</a:t>
            </a:r>
            <a:endParaRPr lang="en-GB" sz="1800" dirty="0">
              <a:solidFill>
                <a:srgbClr val="9BBB59">
                  <a:lumMod val="75000"/>
                </a:srgbClr>
              </a:solidFill>
            </a:endParaRPr>
          </a:p>
          <a:p>
            <a:pPr lvl="0" algn="l">
              <a:lnSpc>
                <a:spcPct val="100000"/>
              </a:lnSpc>
              <a:spcBef>
                <a:spcPct val="20000"/>
              </a:spcBef>
              <a:defRPr/>
            </a:pPr>
            <a:r>
              <a:rPr lang="en-GB" sz="1800" dirty="0" smtClean="0">
                <a:solidFill>
                  <a:srgbClr val="FF0000"/>
                </a:solidFill>
              </a:rPr>
              <a:t>3. Dominance of chemical pesticides </a:t>
            </a:r>
          </a:p>
          <a:p>
            <a:pPr lvl="0" algn="l">
              <a:lnSpc>
                <a:spcPct val="100000"/>
              </a:lnSpc>
              <a:spcBef>
                <a:spcPct val="20000"/>
              </a:spcBef>
              <a:defRPr/>
            </a:pPr>
            <a:r>
              <a:rPr lang="en-GB" sz="1800" dirty="0" smtClean="0">
                <a:solidFill>
                  <a:srgbClr val="FF0000"/>
                </a:solidFill>
              </a:rPr>
              <a:t>4. Inadequate institutional strengths on,</a:t>
            </a:r>
          </a:p>
          <a:p>
            <a:pPr marL="800100" lvl="1" indent="-342900" algn="l" eaLnBrk="0" fontAlgn="base" hangingPunct="0">
              <a:spcAft>
                <a:spcPct val="0"/>
              </a:spcAft>
              <a:buClr>
                <a:srgbClr val="37833B"/>
              </a:buClr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</a:rPr>
              <a:t>Monitoring </a:t>
            </a:r>
            <a:r>
              <a:rPr lang="en-US" sz="1800" dirty="0">
                <a:solidFill>
                  <a:schemeClr val="accent3">
                    <a:lumMod val="50000"/>
                  </a:schemeClr>
                </a:solidFill>
              </a:rPr>
              <a:t>and early </a:t>
            </a: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</a:rPr>
              <a:t>warning system</a:t>
            </a:r>
            <a:endParaRPr lang="en-US" sz="1800" dirty="0">
              <a:solidFill>
                <a:schemeClr val="accent3">
                  <a:lumMod val="50000"/>
                </a:schemeClr>
              </a:solidFill>
            </a:endParaRPr>
          </a:p>
          <a:p>
            <a:pPr marL="800100" lvl="1" indent="-342900" algn="l" eaLnBrk="0" fontAlgn="base" hangingPunct="0">
              <a:spcAft>
                <a:spcPct val="0"/>
              </a:spcAft>
              <a:buClr>
                <a:srgbClr val="37833B"/>
              </a:buClr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</a:rPr>
              <a:t>Surveillance </a:t>
            </a:r>
            <a:r>
              <a:rPr lang="en-US" sz="1800" dirty="0">
                <a:solidFill>
                  <a:schemeClr val="accent3">
                    <a:lumMod val="50000"/>
                  </a:schemeClr>
                </a:solidFill>
              </a:rPr>
              <a:t>and capacity </a:t>
            </a: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</a:rPr>
              <a:t>retention</a:t>
            </a:r>
            <a:endParaRPr lang="en-US" sz="1800" dirty="0">
              <a:solidFill>
                <a:schemeClr val="accent3">
                  <a:lumMod val="50000"/>
                </a:schemeClr>
              </a:solidFill>
            </a:endParaRPr>
          </a:p>
          <a:p>
            <a:pPr marL="800100" lvl="1" indent="-342900" algn="l" eaLnBrk="0" fontAlgn="base" hangingPunct="0">
              <a:spcAft>
                <a:spcPct val="0"/>
              </a:spcAft>
              <a:buClr>
                <a:srgbClr val="37833B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3">
                    <a:lumMod val="50000"/>
                  </a:schemeClr>
                </a:solidFill>
              </a:rPr>
              <a:t>Pest alerts and risk </a:t>
            </a: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</a:rPr>
              <a:t>communication</a:t>
            </a:r>
          </a:p>
          <a:p>
            <a:pPr marL="800100" lvl="1" indent="-342900" algn="l" eaLnBrk="0" fontAlgn="base" hangingPunct="0">
              <a:spcAft>
                <a:spcPct val="0"/>
              </a:spcAft>
              <a:buClr>
                <a:srgbClr val="37833B"/>
              </a:buClr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</a:rPr>
              <a:t>Addressing second generation problem</a:t>
            </a:r>
            <a:endParaRPr lang="en-US" sz="1800" dirty="0">
              <a:solidFill>
                <a:schemeClr val="accent3">
                  <a:lumMod val="50000"/>
                </a:schemeClr>
              </a:solidFill>
            </a:endParaRPr>
          </a:p>
          <a:p>
            <a:pPr lvl="0" algn="l">
              <a:lnSpc>
                <a:spcPct val="100000"/>
              </a:lnSpc>
              <a:spcBef>
                <a:spcPct val="20000"/>
              </a:spcBef>
              <a:defRPr/>
            </a:pPr>
            <a:endParaRPr lang="en-GB" sz="1800" i="1" dirty="0">
              <a:solidFill>
                <a:srgbClr val="9BBB59">
                  <a:lumMod val="75000"/>
                </a:srgbClr>
              </a:solidFill>
            </a:endParaRPr>
          </a:p>
          <a:p>
            <a:pPr lvl="0" algn="l">
              <a:lnSpc>
                <a:spcPct val="100000"/>
              </a:lnSpc>
              <a:spcBef>
                <a:spcPct val="20000"/>
              </a:spcBef>
              <a:defRPr/>
            </a:pPr>
            <a:r>
              <a:rPr lang="en-GB" sz="1800" dirty="0">
                <a:solidFill>
                  <a:srgbClr val="9BBB59">
                    <a:lumMod val="75000"/>
                  </a:srgbClr>
                </a:solidFill>
              </a:rPr>
              <a:t> </a:t>
            </a:r>
            <a:endParaRPr lang="en-GB" sz="1800" dirty="0">
              <a:solidFill>
                <a:srgbClr val="F79646">
                  <a:lumMod val="75000"/>
                </a:srgbClr>
              </a:solidFill>
            </a:endParaRPr>
          </a:p>
          <a:p>
            <a:pPr lvl="2" algn="just">
              <a:defRPr/>
            </a:pPr>
            <a:endParaRPr lang="en-GB" b="1" dirty="0">
              <a:solidFill>
                <a:schemeClr val="bg1">
                  <a:lumMod val="50000"/>
                </a:schemeClr>
              </a:solidFill>
            </a:endParaRPr>
          </a:p>
          <a:p>
            <a:pPr lvl="2" algn="just">
              <a:defRPr/>
            </a:pPr>
            <a:endParaRPr lang="en-GB" b="1" dirty="0">
              <a:solidFill>
                <a:schemeClr val="bg1">
                  <a:lumMod val="50000"/>
                </a:schemeClr>
              </a:solidFill>
            </a:endParaRPr>
          </a:p>
          <a:p>
            <a:pPr marL="635000" lvl="1" indent="-177800" algn="l" eaLnBrk="0" fontAlgn="base" hangingPunct="0">
              <a:spcAft>
                <a:spcPct val="0"/>
              </a:spcAft>
              <a:buClr>
                <a:srgbClr val="37833B"/>
              </a:buClr>
              <a:buFont typeface="Arial" charset="0"/>
              <a:buChar char="•"/>
            </a:pPr>
            <a:endParaRPr lang="en-US" sz="1800" dirty="0">
              <a:solidFill>
                <a:schemeClr val="accent3">
                  <a:lumMod val="50000"/>
                </a:schemeClr>
              </a:solidFill>
            </a:endParaRPr>
          </a:p>
          <a:p>
            <a:pPr algn="l"/>
            <a:endParaRPr lang="en-US" sz="1800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1800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1800" dirty="0">
              <a:solidFill>
                <a:schemeClr val="bg1">
                  <a:lumMod val="50000"/>
                </a:schemeClr>
              </a:solidFill>
            </a:endParaRPr>
          </a:p>
          <a:p>
            <a:pPr algn="l">
              <a:tabLst>
                <a:tab pos="688975" algn="l"/>
              </a:tabLst>
            </a:pPr>
            <a:endParaRPr lang="en-US" sz="1800" b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l">
              <a:tabLst>
                <a:tab pos="688975" algn="l"/>
              </a:tabLst>
            </a:pPr>
            <a:r>
              <a:rPr lang="en-US" sz="1800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405745" y="4568369"/>
            <a:ext cx="2324604" cy="21002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688975" algn="l"/>
              </a:tabLst>
            </a:pPr>
            <a:r>
              <a:rPr lang="en-US" sz="1800" b="1" dirty="0" smtClean="0">
                <a:solidFill>
                  <a:srgbClr val="FF0000"/>
                </a:solidFill>
                <a:cs typeface="Times New Roman" pitchFamily="18" charset="0"/>
              </a:rPr>
              <a:t>Desert locust </a:t>
            </a:r>
            <a:r>
              <a:rPr lang="en-GB" sz="1800" dirty="0" smtClean="0">
                <a:solidFill>
                  <a:srgbClr val="9BBB59">
                    <a:lumMod val="75000"/>
                  </a:srgbClr>
                </a:solidFill>
              </a:rPr>
              <a:t>fastest </a:t>
            </a:r>
            <a:r>
              <a:rPr lang="en-GB" sz="1800" dirty="0">
                <a:solidFill>
                  <a:srgbClr val="9BBB59">
                    <a:lumMod val="75000"/>
                  </a:srgbClr>
                </a:solidFill>
              </a:rPr>
              <a:t>flying transboundary plant </a:t>
            </a:r>
            <a:r>
              <a:rPr lang="en-GB" sz="1800" dirty="0" smtClean="0">
                <a:solidFill>
                  <a:srgbClr val="9BBB59">
                    <a:lumMod val="75000"/>
                  </a:srgbClr>
                </a:solidFill>
              </a:rPr>
              <a:t>pest </a:t>
            </a:r>
            <a:endParaRPr lang="en-GB" sz="1800" dirty="0">
              <a:solidFill>
                <a:srgbClr val="9BBB59">
                  <a:lumMod val="75000"/>
                </a:srgbClr>
              </a:solidFill>
            </a:endParaRPr>
          </a:p>
          <a:p>
            <a:pPr algn="l">
              <a:tabLst>
                <a:tab pos="688975" algn="l"/>
              </a:tabLst>
            </a:pPr>
            <a:r>
              <a:rPr lang="en-US" sz="1800" dirty="0" smtClean="0">
                <a:solidFill>
                  <a:srgbClr val="FF0000"/>
                </a:solidFill>
                <a:cs typeface="Times New Roman" pitchFamily="18" charset="0"/>
              </a:rPr>
              <a:t>Iran, Afghanistan, Pakistan, India and occasionally in some other countries 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EC4D0546-9B05-406A-B1EF-0BD9F14D87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1806976"/>
              </p:ext>
            </p:extLst>
          </p:nvPr>
        </p:nvGraphicFramePr>
        <p:xfrm>
          <a:off x="6803563" y="535709"/>
          <a:ext cx="5249894" cy="5190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FF543174-DFEB-4BD3-927B-EE28090D7242}"/>
              </a:ext>
            </a:extLst>
          </p:cNvPr>
          <p:cNvSpPr txBox="1"/>
          <p:nvPr/>
        </p:nvSpPr>
        <p:spPr>
          <a:xfrm rot="16200000">
            <a:off x="5457568" y="3160305"/>
            <a:ext cx="239136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Non compliance rate (N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A2ABC3-803F-2801-C113-D93E669909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9511" y="-101600"/>
            <a:ext cx="1505843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8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7B252-A0E3-4F70-8005-85A675B79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957" y="151323"/>
            <a:ext cx="6961072" cy="449568"/>
          </a:xfrm>
        </p:spPr>
        <p:txBody>
          <a:bodyPr>
            <a:noAutofit/>
          </a:bodyPr>
          <a:lstStyle/>
          <a:p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Birds eye view- AP Region</a:t>
            </a:r>
            <a:endParaRPr lang="en-US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7F51686-62BA-4618-997A-DCFD843B7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223" y="526275"/>
            <a:ext cx="1905959" cy="5090754"/>
          </a:xfrm>
        </p:spPr>
        <p:txBody>
          <a:bodyPr>
            <a:normAutofit/>
          </a:bodyPr>
          <a:lstStyle/>
          <a:p>
            <a:r>
              <a:rPr lang="en-US" sz="1600" dirty="0" smtClean="0"/>
              <a:t>Food security and livelihood threats by FAW</a:t>
            </a:r>
          </a:p>
          <a:p>
            <a:r>
              <a:rPr lang="en-US" sz="1600" dirty="0" smtClean="0">
                <a:solidFill>
                  <a:srgbClr val="C00000"/>
                </a:solidFill>
              </a:rPr>
              <a:t>Dominance of Chemical pesticides  </a:t>
            </a:r>
            <a:endParaRPr lang="en-US" sz="1600" dirty="0"/>
          </a:p>
          <a:p>
            <a:r>
              <a:rPr lang="en-US" sz="1600" dirty="0" smtClean="0">
                <a:solidFill>
                  <a:srgbClr val="C00000"/>
                </a:solidFill>
              </a:rPr>
              <a:t>Country-level efforts inadequate  </a:t>
            </a:r>
            <a:endParaRPr lang="en-US" sz="1600" dirty="0" smtClean="0"/>
          </a:p>
          <a:p>
            <a:r>
              <a:rPr lang="en-US" sz="1600" dirty="0" smtClean="0">
                <a:solidFill>
                  <a:srgbClr val="FF0000"/>
                </a:solidFill>
              </a:rPr>
              <a:t>Agro-ecological </a:t>
            </a:r>
            <a:r>
              <a:rPr lang="en-US" sz="1600" dirty="0">
                <a:solidFill>
                  <a:srgbClr val="FF0000"/>
                </a:solidFill>
              </a:rPr>
              <a:t>tactics are </a:t>
            </a:r>
            <a:r>
              <a:rPr lang="en-US" sz="1600" dirty="0" smtClean="0">
                <a:solidFill>
                  <a:srgbClr val="FF0000"/>
                </a:solidFill>
              </a:rPr>
              <a:t>systematically-  overlooked</a:t>
            </a:r>
          </a:p>
          <a:p>
            <a:r>
              <a:rPr lang="en-US" sz="1600" dirty="0" smtClean="0"/>
              <a:t>Nature-based solutions- much talked but inadequately placed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067E1A-C8E1-43D9-AEFB-FACB7D61B6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728" b="19727"/>
          <a:stretch/>
        </p:blipFill>
        <p:spPr>
          <a:xfrm>
            <a:off x="0" y="6133513"/>
            <a:ext cx="12192000" cy="640715"/>
          </a:xfrm>
          <a:prstGeom prst="rect">
            <a:avLst/>
          </a:prstGeom>
        </p:spPr>
      </p:pic>
      <p:pic>
        <p:nvPicPr>
          <p:cNvPr id="6" name="Content Placeholder 7">
            <a:extLst>
              <a:ext uri="{FF2B5EF4-FFF2-40B4-BE49-F238E27FC236}">
                <a16:creationId xmlns:a16="http://schemas.microsoft.com/office/drawing/2014/main" id="{C98E8842-E39B-47B7-BD02-9737CBD6F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4020" y="2023981"/>
            <a:ext cx="5307980" cy="389505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2BF4BAE-6EB0-429F-A352-029AD85F2821}"/>
              </a:ext>
            </a:extLst>
          </p:cNvPr>
          <p:cNvSpPr txBox="1">
            <a:spLocks/>
          </p:cNvSpPr>
          <p:nvPr/>
        </p:nvSpPr>
        <p:spPr>
          <a:xfrm>
            <a:off x="8191164" y="1744059"/>
            <a:ext cx="3257804" cy="2144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Farmers’ pest management behavior</a:t>
            </a:r>
            <a:endParaRPr lang="en-US" sz="1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1AD1D582-E151-4A7D-A523-BC97277D8B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" t="5921" r="1924" b="3835"/>
          <a:stretch/>
        </p:blipFill>
        <p:spPr>
          <a:xfrm>
            <a:off x="2297942" y="266605"/>
            <a:ext cx="4718253" cy="3063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A2ABC3-803F-2801-C113-D93E669909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2347" y="72083"/>
            <a:ext cx="1505843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8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EB63CC6-C7ED-4BA0-8032-72AA3C07D9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728" b="19727"/>
          <a:stretch/>
        </p:blipFill>
        <p:spPr>
          <a:xfrm>
            <a:off x="0" y="6133513"/>
            <a:ext cx="12192000" cy="64071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2BF4BAE-6EB0-429F-A352-029AD85F2821}"/>
              </a:ext>
            </a:extLst>
          </p:cNvPr>
          <p:cNvSpPr txBox="1">
            <a:spLocks/>
          </p:cNvSpPr>
          <p:nvPr/>
        </p:nvSpPr>
        <p:spPr bwMode="auto">
          <a:xfrm>
            <a:off x="2382982" y="143610"/>
            <a:ext cx="6724073" cy="4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anose="020B0604020202020204" pitchFamily="34" charset="0"/>
              </a:defRPr>
            </a:lvl2pPr>
            <a:lvl3pPr lvl="2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anose="020B0604020202020204" pitchFamily="34" charset="0"/>
              </a:defRPr>
            </a:lvl3pPr>
            <a:lvl4pPr lvl="3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anose="020B0604020202020204" pitchFamily="34" charset="0"/>
              </a:defRPr>
            </a:lvl4pPr>
            <a:lvl5pPr lvl="4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anose="020B0604020202020204" pitchFamily="34" charset="0"/>
              </a:defRPr>
            </a:lvl5pPr>
            <a:lvl6pPr marL="457200" lvl="5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lvl="6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lvl="7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lvl="8" indent="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/>
              <a:buNone/>
              <a:defRPr sz="18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Pesticide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Use: dominant measure of pest control in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 region </a:t>
            </a:r>
            <a:endParaRPr lang="en-US" sz="20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Content Placeholder 3"/>
          <p:cNvGraphicFramePr>
            <a:graphicFrameLocks/>
          </p:cNvGraphicFramePr>
          <p:nvPr>
            <p:extLst/>
          </p:nvPr>
        </p:nvGraphicFramePr>
        <p:xfrm>
          <a:off x="212436" y="1210112"/>
          <a:ext cx="5237019" cy="4685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ontent Placeholder 3"/>
          <p:cNvGraphicFramePr>
            <a:graphicFrameLocks noGrp="1"/>
          </p:cNvGraphicFramePr>
          <p:nvPr>
            <p:ph idx="1"/>
          </p:nvPr>
        </p:nvGraphicFramePr>
        <p:xfrm>
          <a:off x="5814292" y="1339479"/>
          <a:ext cx="5968214" cy="4054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03697" y="646550"/>
            <a:ext cx="4969164" cy="563562"/>
          </a:xfrm>
        </p:spPr>
        <p:txBody>
          <a:bodyPr>
            <a:normAutofit/>
          </a:bodyPr>
          <a:lstStyle/>
          <a:p>
            <a:r>
              <a:rPr lang="en-US" sz="1400" b="1" i="1" dirty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Regional Situation: </a:t>
            </a:r>
            <a:r>
              <a:rPr lang="en-US" sz="1400" b="1" i="1" dirty="0">
                <a:solidFill>
                  <a:schemeClr val="accent1"/>
                </a:solidFill>
                <a:latin typeface="+mn-lt"/>
              </a:rPr>
              <a:t>Number of HHPs in 13 Asian Countries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603999" y="5477627"/>
            <a:ext cx="59205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Proportion of various pesticides in agriculture and PH (</a:t>
            </a:r>
            <a:r>
              <a:rPr lang="en-US" sz="1400" dirty="0" err="1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a.i</a:t>
            </a:r>
            <a:r>
              <a:rPr lang="en-US" sz="14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 as of type)</a:t>
            </a:r>
            <a:endParaRPr lang="en-US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5814291" y="581685"/>
            <a:ext cx="6035964" cy="5203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Regional Situation: Proportion of Various Pesticides in Agriculture and PH (12 Asian Countries)</a:t>
            </a:r>
            <a:r>
              <a:rPr lang="en-US" sz="2700" dirty="0" smtClean="0">
                <a:solidFill>
                  <a:schemeClr val="accent1"/>
                </a:solidFill>
                <a:latin typeface="+mn-lt"/>
              </a:rPr>
              <a:t/>
            </a:r>
            <a:br>
              <a:rPr lang="en-US" sz="2700" dirty="0" smtClean="0">
                <a:solidFill>
                  <a:schemeClr val="accent1"/>
                </a:solidFill>
                <a:latin typeface="+mn-lt"/>
              </a:rPr>
            </a:br>
            <a:endParaRPr lang="en-US" sz="2700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A2ABC3-803F-2801-C113-D93E669909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85842" y="-46561"/>
            <a:ext cx="1505843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23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695340"/>
              </p:ext>
            </p:extLst>
          </p:nvPr>
        </p:nvGraphicFramePr>
        <p:xfrm>
          <a:off x="95794" y="481297"/>
          <a:ext cx="10950897" cy="6145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7988">
                  <a:extLst>
                    <a:ext uri="{9D8B030D-6E8A-4147-A177-3AD203B41FA5}">
                      <a16:colId xmlns:a16="http://schemas.microsoft.com/office/drawing/2014/main" val="4043458200"/>
                    </a:ext>
                  </a:extLst>
                </a:gridCol>
                <a:gridCol w="8100291">
                  <a:extLst>
                    <a:ext uri="{9D8B030D-6E8A-4147-A177-3AD203B41FA5}">
                      <a16:colId xmlns:a16="http://schemas.microsoft.com/office/drawing/2014/main" val="3188446830"/>
                    </a:ext>
                  </a:extLst>
                </a:gridCol>
                <a:gridCol w="1782618">
                  <a:extLst>
                    <a:ext uri="{9D8B030D-6E8A-4147-A177-3AD203B41FA5}">
                      <a16:colId xmlns:a16="http://schemas.microsoft.com/office/drawing/2014/main" val="1891986496"/>
                    </a:ext>
                  </a:extLst>
                </a:gridCol>
              </a:tblGrid>
              <a:tr h="55016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Level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Intervention type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Achievements/Impact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5502309"/>
                  </a:ext>
                </a:extLst>
              </a:tr>
              <a:tr h="825254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800" dirty="0">
                          <a:effectLst/>
                        </a:rPr>
                        <a:t>Individual level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FAWMEWS </a:t>
                      </a:r>
                      <a:r>
                        <a:rPr lang="en-US" sz="1800" dirty="0" smtClean="0">
                          <a:effectLst/>
                        </a:rPr>
                        <a:t>(900</a:t>
                      </a:r>
                      <a:r>
                        <a:rPr lang="en-US" sz="1800" dirty="0">
                          <a:effectLst/>
                        </a:rPr>
                        <a:t>) -Cambodia, Indonesia, Lao PDR, Nepal, and the Philippines, Bangladesh, Pakistan, Timor </a:t>
                      </a:r>
                      <a:r>
                        <a:rPr lang="en-US" sz="1800" dirty="0" err="1">
                          <a:effectLst/>
                        </a:rPr>
                        <a:t>Leste</a:t>
                      </a:r>
                      <a:r>
                        <a:rPr lang="en-US" sz="1800" dirty="0">
                          <a:effectLst/>
                        </a:rPr>
                        <a:t>, </a:t>
                      </a:r>
                      <a:r>
                        <a:rPr lang="en-US" sz="1800" dirty="0" smtClean="0">
                          <a:effectLst/>
                        </a:rPr>
                        <a:t>PNG and other country</a:t>
                      </a: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B0F0"/>
                          </a:solidFill>
                          <a:effectLst/>
                        </a:rPr>
                        <a:t>Individual </a:t>
                      </a:r>
                      <a:r>
                        <a:rPr lang="en-US" sz="1800" dirty="0">
                          <a:solidFill>
                            <a:srgbClr val="00B0F0"/>
                          </a:solidFill>
                          <a:effectLst/>
                        </a:rPr>
                        <a:t>skills, knowledge and </a:t>
                      </a:r>
                      <a:r>
                        <a:rPr lang="en-US" sz="1800" dirty="0" smtClean="0">
                          <a:solidFill>
                            <a:srgbClr val="00B0F0"/>
                          </a:solidFill>
                          <a:effectLst/>
                        </a:rPr>
                        <a:t>performance</a:t>
                      </a:r>
                      <a:endParaRPr lang="en-US" sz="18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64769"/>
                  </a:ext>
                </a:extLst>
              </a:tr>
              <a:tr h="275085">
                <a:tc rowSpan="5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800" dirty="0">
                          <a:effectLst/>
                        </a:rPr>
                        <a:t>Organization level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Developing a SPS Technical Platform with guidance documents and toolkit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B0F0"/>
                          </a:solidFill>
                          <a:effectLst/>
                        </a:rPr>
                        <a:t>Plans</a:t>
                      </a:r>
                      <a:r>
                        <a:rPr lang="en-US" sz="1800" dirty="0">
                          <a:solidFill>
                            <a:srgbClr val="00B0F0"/>
                          </a:solidFill>
                          <a:effectLst/>
                        </a:rPr>
                        <a:t>, rules and regulations, partnerships, </a:t>
                      </a:r>
                      <a:r>
                        <a:rPr lang="en-US" sz="1800" dirty="0" smtClean="0">
                          <a:solidFill>
                            <a:srgbClr val="00B0F0"/>
                          </a:solidFill>
                          <a:effectLst/>
                        </a:rPr>
                        <a:t>leadership</a:t>
                      </a:r>
                      <a:endParaRPr lang="en-US" sz="18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172400"/>
                  </a:ext>
                </a:extLst>
              </a:tr>
              <a:tr h="3657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Technical guidance on </a:t>
                      </a:r>
                      <a:r>
                        <a:rPr lang="en-US" sz="1800" dirty="0" smtClean="0">
                          <a:effectLst/>
                        </a:rPr>
                        <a:t>Locust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3636264"/>
                  </a:ext>
                </a:extLst>
              </a:tr>
              <a:tr h="2750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Plant Protection Outlook in AP </a:t>
                      </a:r>
                      <a:r>
                        <a:rPr lang="en-US" sz="1800" dirty="0" smtClean="0">
                          <a:effectLst/>
                        </a:rPr>
                        <a:t>region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332846"/>
                  </a:ext>
                </a:extLst>
              </a:tr>
              <a:tr h="2750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Technical guidance on </a:t>
                      </a:r>
                      <a:r>
                        <a:rPr lang="en-US" sz="1800" dirty="0" smtClean="0">
                          <a:effectLst/>
                        </a:rPr>
                        <a:t>FAW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9250902"/>
                  </a:ext>
                </a:extLst>
              </a:tr>
              <a:tr h="8252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Capacity building</a:t>
                      </a:r>
                      <a:r>
                        <a:rPr lang="en-US" sz="1800" baseline="0" dirty="0" smtClean="0">
                          <a:effectLst/>
                        </a:rPr>
                        <a:t> IPM (BCAs), </a:t>
                      </a:r>
                      <a:r>
                        <a:rPr lang="en-US" sz="1800" baseline="0" dirty="0" err="1" smtClean="0">
                          <a:effectLst/>
                        </a:rPr>
                        <a:t>ephyto</a:t>
                      </a:r>
                      <a:r>
                        <a:rPr lang="en-US" sz="1800" baseline="0" dirty="0" smtClean="0">
                          <a:effectLst/>
                        </a:rPr>
                        <a:t> (led by Australia)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Capacity Building on Insect Pest Identification Using Remote Microscopy System</a:t>
                      </a:r>
                      <a:r>
                        <a:rPr lang="en-US" sz="180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Philippines</a:t>
                      </a:r>
                      <a:endParaRPr lang="en-US" sz="1800" i="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952004"/>
                  </a:ext>
                </a:extLst>
              </a:tr>
              <a:tr h="275085">
                <a:tc rowSpan="9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800" dirty="0" smtClean="0">
                          <a:effectLst/>
                        </a:rPr>
                        <a:t>Enabling environment level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Regional Steering Committee on FAW </a:t>
                      </a:r>
                      <a:endParaRPr lang="en-US" sz="1800" dirty="0" smtClean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B0F0"/>
                          </a:solidFill>
                          <a:effectLst/>
                        </a:rPr>
                        <a:t>Capacities</a:t>
                      </a:r>
                      <a:r>
                        <a:rPr lang="en-US" sz="1800" baseline="0" dirty="0" smtClean="0">
                          <a:solidFill>
                            <a:srgbClr val="00B0F0"/>
                          </a:solidFill>
                          <a:effectLst/>
                        </a:rPr>
                        <a:t> improvement</a:t>
                      </a:r>
                      <a:endParaRPr lang="en-US" sz="1800" dirty="0" smtClean="0">
                        <a:solidFill>
                          <a:srgbClr val="00B0F0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618716"/>
                  </a:ext>
                </a:extLst>
              </a:tr>
              <a:tr h="2750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National </a:t>
                      </a:r>
                      <a:r>
                        <a:rPr lang="en-US" sz="1800" dirty="0">
                          <a:effectLst/>
                        </a:rPr>
                        <a:t>Plant Health Strategy </a:t>
                      </a:r>
                      <a:r>
                        <a:rPr lang="en-US" sz="1800" dirty="0" smtClean="0">
                          <a:effectLst/>
                        </a:rPr>
                        <a:t>(</a:t>
                      </a:r>
                      <a:r>
                        <a:rPr lang="en-US" sz="1800" dirty="0">
                          <a:effectLst/>
                        </a:rPr>
                        <a:t>Vietnam), IPM policy (Nepal</a:t>
                      </a:r>
                      <a:r>
                        <a:rPr lang="en-US" sz="1800" dirty="0" smtClean="0">
                          <a:effectLst/>
                        </a:rPr>
                        <a:t>)</a:t>
                      </a:r>
                      <a:endParaRPr lang="en-US" sz="1800" dirty="0">
                        <a:effectLst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778122"/>
                  </a:ext>
                </a:extLst>
              </a:tr>
              <a:tr h="268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Review of pesticide rules, guidelines (Afghanistan, Bangladesh)</a:t>
                      </a: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2784315"/>
                  </a:ext>
                </a:extLst>
              </a:tr>
              <a:tr h="2750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RSPM on</a:t>
                      </a:r>
                      <a:r>
                        <a:rPr lang="en-US" sz="1800" baseline="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mango, </a:t>
                      </a:r>
                      <a:r>
                        <a:rPr lang="en-US" sz="1800" dirty="0">
                          <a:effectLst/>
                        </a:rPr>
                        <a:t>RIG on </a:t>
                      </a:r>
                      <a:r>
                        <a:rPr lang="en-US" sz="1800" dirty="0" smtClean="0">
                          <a:effectLst/>
                        </a:rPr>
                        <a:t>chili </a:t>
                      </a: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181162"/>
                  </a:ext>
                </a:extLst>
              </a:tr>
              <a:tr h="2750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Regional IPM Package on FAW  </a:t>
                      </a: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8023057"/>
                  </a:ext>
                </a:extLst>
              </a:tr>
              <a:tr h="257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Developing Bio protection portal </a:t>
                      </a:r>
                      <a:endParaRPr lang="en-US" sz="1800" dirty="0" smtClean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618966"/>
                  </a:ext>
                </a:extLst>
              </a:tr>
              <a:tr h="257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APPPC Regional Workshop on Strategic Planning for 2022-2028</a:t>
                      </a:r>
                      <a:endParaRPr lang="en-US" sz="1800" b="0" dirty="0" smtClean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491467"/>
                  </a:ext>
                </a:extLst>
              </a:tr>
              <a:tr h="257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Surveillance projects and activities in Philippines supported by APQA </a:t>
                      </a:r>
                      <a:endParaRPr lang="en-US" sz="1800" b="0" dirty="0" smtClean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8540654"/>
                  </a:ext>
                </a:extLst>
              </a:tr>
              <a:tr h="2445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4866" marR="4486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001614"/>
                  </a:ext>
                </a:extLst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95794" y="121920"/>
            <a:ext cx="5954150" cy="28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7200" dirty="0" smtClean="0"/>
              <a:t/>
            </a:r>
            <a:br>
              <a:rPr lang="en-GB" sz="7200" dirty="0" smtClean="0"/>
            </a:br>
            <a:r>
              <a:rPr lang="en-GB" sz="7200" b="1" dirty="0" smtClean="0">
                <a:solidFill>
                  <a:srgbClr val="FF0000"/>
                </a:solidFill>
              </a:rPr>
              <a:t>1. Technical and capacity development achievements </a:t>
            </a:r>
            <a:endParaRPr lang="en-US" sz="7200" b="1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A2ABC3-803F-2801-C113-D93E66990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1399" y="-47793"/>
            <a:ext cx="1505843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5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444342"/>
            <a:ext cx="12192000" cy="41365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BEF2A849-00B7-ED4C-9022-F107BF38B1FB}"/>
              </a:ext>
            </a:extLst>
          </p:cNvPr>
          <p:cNvSpPr txBox="1">
            <a:spLocks/>
          </p:cNvSpPr>
          <p:nvPr/>
        </p:nvSpPr>
        <p:spPr>
          <a:xfrm>
            <a:off x="4182460" y="162391"/>
            <a:ext cx="2456298" cy="53242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Achievements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9095" y="721939"/>
            <a:ext cx="9461377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1. </a:t>
            </a:r>
            <a:r>
              <a:rPr lang="en-US" dirty="0" smtClean="0"/>
              <a:t>Technical </a:t>
            </a:r>
            <a:r>
              <a:rPr lang="en-US" dirty="0"/>
              <a:t>guidance on FAW management 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doi.org/10.4060/cc0227en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2. </a:t>
            </a:r>
            <a:r>
              <a:rPr lang="en-US" dirty="0"/>
              <a:t>Technical guidance on desert locust Early warning system and sustainable management of transboundary pests, with special reference to desert locust (</a:t>
            </a:r>
            <a:r>
              <a:rPr lang="en-US" dirty="0" err="1"/>
              <a:t>Schistocerca</a:t>
            </a:r>
            <a:r>
              <a:rPr lang="en-US" dirty="0"/>
              <a:t> </a:t>
            </a:r>
            <a:r>
              <a:rPr lang="en-US" dirty="0" err="1"/>
              <a:t>gregaria</a:t>
            </a:r>
            <a:r>
              <a:rPr lang="en-US" dirty="0"/>
              <a:t> [</a:t>
            </a:r>
            <a:r>
              <a:rPr lang="en-US" dirty="0" err="1"/>
              <a:t>Forskål</a:t>
            </a:r>
            <a:r>
              <a:rPr lang="en-US" dirty="0"/>
              <a:t>]) in South </a:t>
            </a:r>
            <a:r>
              <a:rPr lang="en-US" dirty="0" smtClean="0"/>
              <a:t>Asia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doi.org/10.4060/cc0147en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3. Plant </a:t>
            </a:r>
            <a:r>
              <a:rPr lang="en-US" dirty="0"/>
              <a:t>Protection Outlook in AP region with in depth studies on </a:t>
            </a:r>
            <a:r>
              <a:rPr lang="en-US" dirty="0" smtClean="0"/>
              <a:t>FAW</a:t>
            </a:r>
            <a:r>
              <a:rPr lang="en-US" dirty="0" smtClean="0">
                <a:hlinkClick r:id="rId4"/>
              </a:rPr>
              <a:t> </a:t>
            </a: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doi.org/10.4060/cb7502en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>
                <a:hlinkClick r:id="rId5"/>
              </a:rPr>
              <a:t>4. </a:t>
            </a:r>
            <a:r>
              <a:rPr lang="en-US" dirty="0"/>
              <a:t> Agro-ecology science relates to economic development but not global pesticide pollution” </a:t>
            </a:r>
            <a:r>
              <a:rPr lang="en-US" dirty="0">
                <a:hlinkClick r:id="rId5"/>
              </a:rPr>
              <a:t>in </a:t>
            </a:r>
            <a:r>
              <a:rPr lang="en-US" dirty="0">
                <a:hlinkClick r:id="rId6" tooltip="Go to Journal of Environmental Management on ScienceDirect"/>
              </a:rPr>
              <a:t>Journal of Environmental Management</a:t>
            </a:r>
            <a:r>
              <a:rPr lang="en-US" dirty="0"/>
              <a:t> (JEMA), ELSEVIER; h</a:t>
            </a:r>
            <a:r>
              <a:rPr lang="en-US" dirty="0">
                <a:hlinkClick r:id="rId5"/>
              </a:rPr>
              <a:t>ttps://www.sciencedirect.com/science/article/pii/S0301479722001025</a:t>
            </a:r>
            <a:r>
              <a:rPr lang="en-US" dirty="0"/>
              <a:t>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5. Contrasting </a:t>
            </a:r>
            <a:r>
              <a:rPr lang="en-US" dirty="0"/>
              <a:t>National Plant Protection Needs, Perceptions and Techno-Scientific Capabilities in the Asia-Pacific Region” in Front. Sustain. Food </a:t>
            </a:r>
            <a:r>
              <a:rPr lang="en-US" dirty="0" err="1" smtClean="0"/>
              <a:t>Syst</a:t>
            </a:r>
            <a:r>
              <a:rPr lang="en-US" dirty="0" smtClean="0"/>
              <a:t> </a:t>
            </a:r>
            <a:r>
              <a:rPr lang="en-US" dirty="0" smtClean="0">
                <a:hlinkClick r:id="rId7"/>
              </a:rPr>
              <a:t>https</a:t>
            </a:r>
            <a:r>
              <a:rPr lang="en-US" dirty="0">
                <a:hlinkClick r:id="rId7"/>
              </a:rPr>
              <a:t>://</a:t>
            </a:r>
            <a:r>
              <a:rPr lang="en-US" dirty="0" smtClean="0">
                <a:hlinkClick r:id="rId7"/>
              </a:rPr>
              <a:t>doi.org/10.3389/fsufs.2022.853359</a:t>
            </a:r>
            <a:r>
              <a:rPr lang="en-US" dirty="0"/>
              <a:t>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6.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climate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change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mitigation </a:t>
            </a:r>
            <a:r>
              <a:rPr lang="en-US" dirty="0" smtClean="0"/>
              <a:t>High-profile </a:t>
            </a:r>
            <a:r>
              <a:rPr lang="en-US" i="1" dirty="0"/>
              <a:t>Nature Food </a:t>
            </a:r>
            <a:r>
              <a:rPr lang="en-US" dirty="0"/>
              <a:t>describes carbon footprint of insecticide-based (FAW) control and non-chemical alternatives </a:t>
            </a:r>
            <a:r>
              <a:rPr lang="en-US" u="sng" dirty="0">
                <a:hlinkClick r:id="rId5"/>
              </a:rPr>
              <a:t>https://www.sciencedirect.com/science/article/pii/S0301479722001025</a:t>
            </a:r>
            <a:r>
              <a:rPr lang="en-US" dirty="0"/>
              <a:t>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92185" y="3435926"/>
            <a:ext cx="2399815" cy="2949101"/>
          </a:xfrm>
          <a:prstGeom prst="rect">
            <a:avLst/>
          </a:prstGeom>
        </p:spPr>
      </p:pic>
      <p:pic>
        <p:nvPicPr>
          <p:cNvPr id="13" name="Content Placeholder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48476" y="65078"/>
            <a:ext cx="2407070" cy="27704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5A2ABC3-803F-2801-C113-D93E669909D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259" y="-25588"/>
            <a:ext cx="1505843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94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7869388" y="162436"/>
            <a:ext cx="341248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Chair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FAO ADG, Regional Representative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646190" y="1635272"/>
            <a:ext cx="2132715" cy="881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Chair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Technical Committee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AFS-GL, RAP</a:t>
            </a:r>
          </a:p>
        </p:txBody>
      </p:sp>
      <p:sp>
        <p:nvSpPr>
          <p:cNvPr id="43" name="Rectangle 42"/>
          <p:cNvSpPr/>
          <p:nvPr/>
        </p:nvSpPr>
        <p:spPr>
          <a:xfrm>
            <a:off x="9933337" y="1634169"/>
            <a:ext cx="2027314" cy="9096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Chair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FAO Sub-Regional Representative</a:t>
            </a:r>
          </a:p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8531669" y="3138950"/>
            <a:ext cx="2803337" cy="9633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Member (Foal Person and Experts)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531668" y="4448021"/>
            <a:ext cx="2803338" cy="903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Member Secretary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APPPC Secretariat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531670" y="5575227"/>
            <a:ext cx="2803336" cy="10646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National Task Force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Chair- Agriculture Ministry and Experts 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8712548" y="1311785"/>
            <a:ext cx="18697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8702222" y="1263559"/>
            <a:ext cx="0" cy="3404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10564784" y="1311785"/>
            <a:ext cx="0" cy="2848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8712547" y="2543853"/>
            <a:ext cx="0" cy="3473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0897575" y="2517016"/>
            <a:ext cx="0" cy="3473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8773747" y="2894569"/>
            <a:ext cx="2144136" cy="83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9886923" y="5426176"/>
            <a:ext cx="1" cy="1689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9633158" y="1076836"/>
            <a:ext cx="0" cy="1867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9900140" y="2902930"/>
            <a:ext cx="1" cy="2156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9886923" y="4225378"/>
            <a:ext cx="1" cy="202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83181" y="915206"/>
            <a:ext cx="7370596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Regional Steering Committees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National Task Force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Areas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affected by FAW- reduced to below 5%  (India and </a:t>
            </a: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Philippines)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Monitoring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early warning and routine forecasting- </a:t>
            </a: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China</a:t>
            </a:r>
          </a:p>
          <a:p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IPM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tactics validation- Philippines and </a:t>
            </a: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China</a:t>
            </a:r>
          </a:p>
          <a:p>
            <a:pPr marL="342900" marR="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Regional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IPM Package- in </a:t>
            </a: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process</a:t>
            </a:r>
          </a:p>
          <a:p>
            <a:pPr marL="342900" marR="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collection on impact of FAW -India 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r>
              <a:rPr lang="en-GB" dirty="0" smtClean="0"/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0C5D04-4801-DA49-BA7A-9BEB32254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9392" y="223272"/>
            <a:ext cx="5839582" cy="533476"/>
          </a:xfrm>
        </p:spPr>
        <p:txBody>
          <a:bodyPr>
            <a:no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Achievements: </a:t>
            </a:r>
            <a:r>
              <a:rPr lang="en-GB" sz="2400" b="1" dirty="0" smtClean="0">
                <a:solidFill>
                  <a:srgbClr val="0070C0"/>
                </a:solidFill>
              </a:rPr>
              <a:t>Regional FAW control initiative</a:t>
            </a:r>
            <a:endParaRPr lang="en-GB" sz="2400" b="1" dirty="0">
              <a:solidFill>
                <a:srgbClr val="0070C0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5A2ABC3-803F-2801-C113-D93E66990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" y="35818"/>
            <a:ext cx="1505843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94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/>
          </p:nvPr>
        </p:nvGraphicFramePr>
        <p:xfrm>
          <a:off x="708660" y="1052267"/>
          <a:ext cx="5234940" cy="2758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>
            <p:extLst/>
          </p:nvPr>
        </p:nvGraphicFramePr>
        <p:xfrm>
          <a:off x="617220" y="4080510"/>
          <a:ext cx="5438932" cy="2625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63CB1C5-C9A6-565A-CF81-C6653BCF74D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6196096" y="1212947"/>
          <a:ext cx="2313470" cy="2598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68E4D4E2-24D8-9043-A34A-AED4097C711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8509565" y="1212947"/>
          <a:ext cx="2988709" cy="2598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B463CBA-D6A2-7708-01D4-E6EFF044E974}"/>
              </a:ext>
            </a:extLst>
          </p:cNvPr>
          <p:cNvSpPr txBox="1"/>
          <p:nvPr/>
        </p:nvSpPr>
        <p:spPr>
          <a:xfrm>
            <a:off x="6934201" y="990599"/>
            <a:ext cx="3107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rgbClr val="FF0000"/>
                </a:solidFill>
              </a:rPr>
              <a:t>Fall Armyworm infestation in Indonesia </a:t>
            </a:r>
          </a:p>
        </p:txBody>
      </p:sp>
      <p:sp>
        <p:nvSpPr>
          <p:cNvPr id="2" name="Rectangle 1"/>
          <p:cNvSpPr/>
          <p:nvPr/>
        </p:nvSpPr>
        <p:spPr>
          <a:xfrm>
            <a:off x="2899924" y="171539"/>
            <a:ext cx="65923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</a:rPr>
              <a:t>Achievement: </a:t>
            </a:r>
            <a:r>
              <a:rPr lang="it-IT" sz="2000" b="1" dirty="0" smtClean="0">
                <a:solidFill>
                  <a:srgbClr val="00B0F0"/>
                </a:solidFill>
              </a:rPr>
              <a:t>Reduction </a:t>
            </a:r>
            <a:r>
              <a:rPr lang="it-IT" sz="2000" b="1" dirty="0">
                <a:solidFill>
                  <a:srgbClr val="00B0F0"/>
                </a:solidFill>
              </a:rPr>
              <a:t>of </a:t>
            </a:r>
            <a:r>
              <a:rPr lang="en-US" sz="2000" b="1" dirty="0">
                <a:solidFill>
                  <a:srgbClr val="00B0F0"/>
                </a:solidFill>
              </a:rPr>
              <a:t>FAW infestation in some country</a:t>
            </a:r>
            <a:br>
              <a:rPr lang="en-US" sz="2000" b="1" dirty="0">
                <a:solidFill>
                  <a:srgbClr val="00B0F0"/>
                </a:solidFill>
              </a:rPr>
            </a:br>
            <a:endParaRPr lang="en-US" sz="2000" dirty="0">
              <a:solidFill>
                <a:srgbClr val="00B0F0"/>
              </a:solidFill>
            </a:endParaRP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/>
          </p:nvPr>
        </p:nvGraphicFramePr>
        <p:xfrm>
          <a:off x="6355080" y="3962401"/>
          <a:ext cx="530352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F5A2ABC3-803F-2801-C113-D93E669909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42" y="35818"/>
            <a:ext cx="1505843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74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792A0-7215-6291-F46E-0E4D2CFAE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170" y="42962"/>
            <a:ext cx="11549849" cy="586220"/>
          </a:xfrm>
        </p:spPr>
        <p:txBody>
          <a:bodyPr>
            <a:normAutofit fontScale="90000"/>
          </a:bodyPr>
          <a:lstStyle/>
          <a:p>
            <a:r>
              <a:rPr lang="en-IN" dirty="0"/>
              <a:t> 	</a:t>
            </a:r>
            <a:r>
              <a:rPr lang="en-US" sz="2800" i="1" dirty="0"/>
              <a:t/>
            </a:r>
            <a:br>
              <a:rPr lang="en-US" sz="2800" i="1" dirty="0"/>
            </a:br>
            <a:r>
              <a:rPr lang="en-US" sz="2800" i="1" dirty="0" smtClean="0"/>
              <a:t>			</a:t>
            </a:r>
            <a:r>
              <a:rPr lang="en-US" sz="2200" b="1" dirty="0" smtClean="0">
                <a:solidFill>
                  <a:srgbClr val="FF0000"/>
                </a:solidFill>
              </a:rPr>
              <a:t>Emerging </a:t>
            </a:r>
            <a:r>
              <a:rPr lang="en-US" sz="2200" b="1" dirty="0">
                <a:solidFill>
                  <a:srgbClr val="FF0000"/>
                </a:solidFill>
              </a:rPr>
              <a:t>pests and issues</a:t>
            </a:r>
            <a:br>
              <a:rPr lang="en-US" sz="2200" b="1" dirty="0">
                <a:solidFill>
                  <a:srgbClr val="FF0000"/>
                </a:solidFill>
              </a:rPr>
            </a:br>
            <a:endParaRPr lang="en-IN" sz="2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818A4-AD22-BFE0-C232-695B1E26C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576" y="951346"/>
            <a:ext cx="7533697" cy="574819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IN" sz="8000" b="1" dirty="0" smtClean="0">
                <a:solidFill>
                  <a:srgbClr val="FF0000"/>
                </a:solidFill>
              </a:rPr>
              <a:t>Pests</a:t>
            </a:r>
          </a:p>
          <a:p>
            <a:r>
              <a:rPr lang="en-IN" sz="8000" dirty="0" smtClean="0"/>
              <a:t>Fall </a:t>
            </a:r>
            <a:r>
              <a:rPr lang="en-IN" sz="8000" dirty="0"/>
              <a:t>armyworm </a:t>
            </a:r>
            <a:r>
              <a:rPr lang="en-IN" sz="8000" dirty="0" smtClean="0"/>
              <a:t>on </a:t>
            </a:r>
            <a:r>
              <a:rPr lang="en-IN" sz="8000" dirty="0"/>
              <a:t>corn</a:t>
            </a:r>
          </a:p>
          <a:p>
            <a:r>
              <a:rPr lang="en-IN" sz="8000" dirty="0"/>
              <a:t>Tropical race 4 of </a:t>
            </a:r>
            <a:r>
              <a:rPr lang="en-IN" sz="8000" i="1" dirty="0" err="1"/>
              <a:t>Fusarium</a:t>
            </a:r>
            <a:r>
              <a:rPr lang="en-IN" sz="8000" i="1" dirty="0"/>
              <a:t> </a:t>
            </a:r>
            <a:r>
              <a:rPr lang="en-IN" sz="8000" i="1" dirty="0" err="1"/>
              <a:t>oxysporum</a:t>
            </a:r>
            <a:r>
              <a:rPr lang="en-IN" sz="8000" i="1" dirty="0"/>
              <a:t> f. sp. </a:t>
            </a:r>
            <a:r>
              <a:rPr lang="en-IN" sz="8000" i="1" dirty="0" err="1"/>
              <a:t>cubense</a:t>
            </a:r>
            <a:r>
              <a:rPr lang="en-IN" sz="8000" i="1" dirty="0"/>
              <a:t> </a:t>
            </a:r>
            <a:r>
              <a:rPr lang="en-IN" sz="8000" dirty="0"/>
              <a:t>on banana</a:t>
            </a:r>
          </a:p>
          <a:p>
            <a:r>
              <a:rPr lang="en-IN" sz="8000" i="1" dirty="0" err="1"/>
              <a:t>Tuta</a:t>
            </a:r>
            <a:r>
              <a:rPr lang="en-IN" sz="8000" i="1" dirty="0"/>
              <a:t> </a:t>
            </a:r>
            <a:r>
              <a:rPr lang="en-IN" sz="8000" i="1" dirty="0" err="1"/>
              <a:t>absoluta</a:t>
            </a:r>
            <a:r>
              <a:rPr lang="en-IN" sz="8000" i="1" dirty="0"/>
              <a:t> </a:t>
            </a:r>
            <a:r>
              <a:rPr lang="en-IN" sz="8000" dirty="0"/>
              <a:t>on tomato</a:t>
            </a:r>
          </a:p>
          <a:p>
            <a:r>
              <a:rPr lang="en-IN" sz="8000" i="1" dirty="0" err="1" smtClean="0"/>
              <a:t>Magnaporthe</a:t>
            </a:r>
            <a:r>
              <a:rPr lang="en-IN" sz="8000" i="1" dirty="0" smtClean="0"/>
              <a:t> </a:t>
            </a:r>
            <a:r>
              <a:rPr lang="en-IN" sz="8000" i="1" dirty="0" err="1"/>
              <a:t>oryzae</a:t>
            </a:r>
            <a:r>
              <a:rPr lang="en-IN" sz="8000" i="1" dirty="0"/>
              <a:t> </a:t>
            </a:r>
            <a:r>
              <a:rPr lang="en-IN" sz="8000" dirty="0" err="1"/>
              <a:t>pathotype</a:t>
            </a:r>
            <a:r>
              <a:rPr lang="en-IN" sz="8000" dirty="0"/>
              <a:t> </a:t>
            </a:r>
            <a:r>
              <a:rPr lang="en-IN" sz="8000" dirty="0" err="1"/>
              <a:t>Triticum</a:t>
            </a:r>
            <a:r>
              <a:rPr lang="en-IN" sz="8000" dirty="0"/>
              <a:t> on wheat (wheat Blast)</a:t>
            </a:r>
          </a:p>
          <a:p>
            <a:r>
              <a:rPr lang="en-IN" sz="8000" dirty="0"/>
              <a:t>Locust in south and south west Asia</a:t>
            </a:r>
          </a:p>
          <a:p>
            <a:pPr marL="0" indent="0">
              <a:buNone/>
            </a:pPr>
            <a:endParaRPr lang="en-US" sz="8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8000" b="1" dirty="0" smtClean="0">
                <a:solidFill>
                  <a:srgbClr val="FF0000"/>
                </a:solidFill>
              </a:rPr>
              <a:t>Issues</a:t>
            </a:r>
            <a:endParaRPr lang="en-US" sz="8000" b="1" dirty="0">
              <a:solidFill>
                <a:srgbClr val="FF0000"/>
              </a:solidFill>
            </a:endParaRPr>
          </a:p>
          <a:p>
            <a:r>
              <a:rPr lang="en-US" sz="8000" dirty="0" smtClean="0"/>
              <a:t>Addressing country-specific </a:t>
            </a:r>
            <a:r>
              <a:rPr lang="en-US" sz="8000" dirty="0"/>
              <a:t>emerging </a:t>
            </a:r>
            <a:r>
              <a:rPr lang="en-US" sz="8000" dirty="0" smtClean="0"/>
              <a:t>pests through </a:t>
            </a:r>
            <a:r>
              <a:rPr lang="en-US" sz="8000" dirty="0"/>
              <a:t>agro-ecological approaches</a:t>
            </a:r>
          </a:p>
          <a:p>
            <a:r>
              <a:rPr lang="en-US" sz="8000" dirty="0" smtClean="0"/>
              <a:t>Need for PCE of </a:t>
            </a:r>
            <a:r>
              <a:rPr lang="en-US" sz="8000" dirty="0"/>
              <a:t>least developed </a:t>
            </a:r>
            <a:r>
              <a:rPr lang="en-US" sz="8000" dirty="0" smtClean="0"/>
              <a:t>NPPOs</a:t>
            </a:r>
            <a:endParaRPr lang="en-US" sz="8000" dirty="0"/>
          </a:p>
          <a:p>
            <a:r>
              <a:rPr lang="en-US" sz="8000" dirty="0" smtClean="0"/>
              <a:t>Need of commodity </a:t>
            </a:r>
            <a:r>
              <a:rPr lang="en-US" sz="8000" dirty="0"/>
              <a:t>specific standards on war footing</a:t>
            </a:r>
          </a:p>
          <a:p>
            <a:r>
              <a:rPr lang="en-US" sz="8000" dirty="0" smtClean="0"/>
              <a:t>Capacity </a:t>
            </a:r>
            <a:r>
              <a:rPr lang="en-US" sz="8000" dirty="0"/>
              <a:t>development for cross border paperless </a:t>
            </a:r>
            <a:r>
              <a:rPr lang="en-US" sz="8000" dirty="0" smtClean="0"/>
              <a:t>trade</a:t>
            </a:r>
            <a:endParaRPr lang="en-US" sz="8000" dirty="0"/>
          </a:p>
          <a:p>
            <a:r>
              <a:rPr lang="en-US" sz="8000" dirty="0" smtClean="0"/>
              <a:t>Supporting </a:t>
            </a:r>
            <a:r>
              <a:rPr lang="en-US" sz="8000" dirty="0"/>
              <a:t>NPPOs for developing a SPS Information Management System </a:t>
            </a:r>
            <a:r>
              <a:rPr lang="en-US" sz="8000" dirty="0" smtClean="0"/>
              <a:t> </a:t>
            </a:r>
            <a:endParaRPr lang="en-US" sz="8000" dirty="0"/>
          </a:p>
          <a:p>
            <a:r>
              <a:rPr lang="en-US" sz="8000" dirty="0"/>
              <a:t>Need to develop a web portal for regulated pests for seeds and import </a:t>
            </a:r>
            <a:r>
              <a:rPr lang="en-US" sz="8000" dirty="0" smtClean="0"/>
              <a:t>condition</a:t>
            </a:r>
            <a:endParaRPr lang="en-US" sz="8000" dirty="0"/>
          </a:p>
          <a:p>
            <a:r>
              <a:rPr lang="en-US" sz="8000" dirty="0" smtClean="0"/>
              <a:t>Private </a:t>
            </a:r>
            <a:r>
              <a:rPr lang="en-US" sz="8000" dirty="0"/>
              <a:t>seed sector </a:t>
            </a:r>
            <a:r>
              <a:rPr lang="en-US" sz="8000" dirty="0" smtClean="0"/>
              <a:t>engagement for </a:t>
            </a:r>
            <a:r>
              <a:rPr lang="en-US" sz="8000" dirty="0" err="1"/>
              <a:t>phytosanitary</a:t>
            </a:r>
            <a:r>
              <a:rPr lang="en-US" sz="8000" dirty="0"/>
              <a:t> </a:t>
            </a:r>
            <a:r>
              <a:rPr lang="en-US" sz="8000" dirty="0" smtClean="0"/>
              <a:t>compliances</a:t>
            </a:r>
          </a:p>
          <a:p>
            <a:pPr marL="0" indent="0">
              <a:buNone/>
            </a:pPr>
            <a:endParaRPr lang="en-US" sz="9600" dirty="0"/>
          </a:p>
          <a:p>
            <a:pPr marL="0" marR="0" lvl="0" indent="0">
              <a:spcAft>
                <a:spcPts val="800"/>
              </a:spcAft>
              <a:buNone/>
            </a:pPr>
            <a:endParaRPr lang="en-IN" sz="9600" dirty="0"/>
          </a:p>
          <a:p>
            <a:pPr lvl="1">
              <a:spcAft>
                <a:spcPts val="800"/>
              </a:spcAft>
            </a:pPr>
            <a:endParaRPr lang="en-IN" sz="5000" dirty="0"/>
          </a:p>
          <a:p>
            <a:pPr>
              <a:spcAft>
                <a:spcPts val="800"/>
              </a:spcAft>
            </a:pPr>
            <a:endParaRPr lang="en-IN" sz="5000" dirty="0"/>
          </a:p>
          <a:p>
            <a:pPr marL="457200" lvl="1" indent="0">
              <a:spcAft>
                <a:spcPts val="800"/>
              </a:spcAft>
              <a:buNone/>
            </a:pPr>
            <a:endParaRPr lang="en-IN" sz="5000" dirty="0"/>
          </a:p>
          <a:p>
            <a:pPr marL="457200" lvl="1" indent="0">
              <a:spcAft>
                <a:spcPts val="800"/>
              </a:spcAft>
              <a:buNone/>
            </a:pPr>
            <a:endParaRPr lang="en-US" sz="2900" dirty="0"/>
          </a:p>
          <a:p>
            <a:endParaRPr lang="en-IN" sz="2400" dirty="0"/>
          </a:p>
          <a:p>
            <a:endParaRPr lang="en-IN" sz="2400" dirty="0"/>
          </a:p>
          <a:p>
            <a:endParaRPr lang="en-IN" sz="36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IN" sz="3600" dirty="0">
                <a:solidFill>
                  <a:schemeClr val="accent5">
                    <a:lumMod val="50000"/>
                  </a:schemeClr>
                </a:solidFill>
              </a:rPr>
              <a:t>		</a:t>
            </a:r>
            <a:endParaRPr lang="en-IN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A2ABC3-803F-2801-C113-D93E66990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205" y="42963"/>
            <a:ext cx="1505843" cy="9083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76AF05-6799-45DA-9EB5-7CBA7D7FC1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56"/>
          <a:stretch/>
        </p:blipFill>
        <p:spPr>
          <a:xfrm flipH="1">
            <a:off x="8950036" y="3444498"/>
            <a:ext cx="2973200" cy="3314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9365673" y="3888509"/>
            <a:ext cx="24363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Carbon footprints in the Asia-Pacific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196BCD-787F-4DDD-BCAF-E80822F62E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12" y="380393"/>
            <a:ext cx="3666235" cy="284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333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</TotalTime>
  <Words>1357</Words>
  <Application>Microsoft Office PowerPoint</Application>
  <PresentationFormat>Widescreen</PresentationFormat>
  <Paragraphs>201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SimSun</vt:lpstr>
      <vt:lpstr>Arial</vt:lpstr>
      <vt:lpstr>Calibri</vt:lpstr>
      <vt:lpstr>Calibri Light</vt:lpstr>
      <vt:lpstr>Cambria</vt:lpstr>
      <vt:lpstr>等线</vt:lpstr>
      <vt:lpstr>等线</vt:lpstr>
      <vt:lpstr>Times New Roman</vt:lpstr>
      <vt:lpstr>Office Theme</vt:lpstr>
      <vt:lpstr>Plant pests and phystosanitary challenges in Asia and Pacific Region </vt:lpstr>
      <vt:lpstr>Key regional challenges- crop protection, plant pests, diseases and phytosanitary </vt:lpstr>
      <vt:lpstr>Birds eye view- AP Region</vt:lpstr>
      <vt:lpstr>Regional Situation: Number of HHPs in 13 Asian Countries</vt:lpstr>
      <vt:lpstr>PowerPoint Presentation</vt:lpstr>
      <vt:lpstr>PowerPoint Presentation</vt:lpstr>
      <vt:lpstr>Achievements: Regional FAW control initiative</vt:lpstr>
      <vt:lpstr>PowerPoint Presentation</vt:lpstr>
      <vt:lpstr>      Emerging pests and issues </vt:lpstr>
      <vt:lpstr>           Surveillance projects and activities  </vt:lpstr>
      <vt:lpstr>           Surveillance projects and activities  </vt:lpstr>
      <vt:lpstr>           Proposals for further collaboration/cooperation 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Each RPPO will prepare a 10 minutes’ presentation that could include slides on the following issues: 1. Technical and capacity development achievements; 2. Emerging pests and issues; 3. Surveillance projects and activities; 4. Proposals for further collaboration/cooperation.</dc:title>
  <dc:creator>GC, Yubak (FAORAP)</dc:creator>
  <cp:lastModifiedBy>Nicora, Natalie (NSP)</cp:lastModifiedBy>
  <cp:revision>498</cp:revision>
  <dcterms:created xsi:type="dcterms:W3CDTF">2022-08-15T10:10:05Z</dcterms:created>
  <dcterms:modified xsi:type="dcterms:W3CDTF">2022-09-21T06:56:12Z</dcterms:modified>
</cp:coreProperties>
</file>