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2"/>
  </p:notesMasterIdLst>
  <p:handoutMasterIdLst>
    <p:handoutMasterId r:id="rId23"/>
  </p:handoutMasterIdLst>
  <p:sldIdLst>
    <p:sldId id="263" r:id="rId7"/>
    <p:sldId id="257" r:id="rId8"/>
    <p:sldId id="280" r:id="rId9"/>
    <p:sldId id="271" r:id="rId10"/>
    <p:sldId id="281" r:id="rId11"/>
    <p:sldId id="273" r:id="rId12"/>
    <p:sldId id="282" r:id="rId13"/>
    <p:sldId id="277" r:id="rId14"/>
    <p:sldId id="278" r:id="rId15"/>
    <p:sldId id="284" r:id="rId16"/>
    <p:sldId id="285" r:id="rId17"/>
    <p:sldId id="286" r:id="rId18"/>
    <p:sldId id="283" r:id="rId19"/>
    <p:sldId id="279" r:id="rId20"/>
    <p:sldId id="267" r:id="rId21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B967C"/>
    <a:srgbClr val="5792C9"/>
    <a:srgbClr val="A81E3B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7B414B-6723-9131-B0CB-367F23ECCD17}" v="135" dt="2022-05-24T10:20:45.644"/>
    <p1510:client id="{9E97D2E9-6B44-CB77-057D-98A9727D2CD5}" v="6" dt="2022-05-24T10:21:22.952"/>
    <p1510:client id="{EE79A5B0-00A3-EC44-8CFB-CCA18BC320C9}" v="41" dt="2021-06-23T13:16:45.0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9" autoAdjust="0"/>
    <p:restoredTop sz="86408" autoAdjust="0"/>
  </p:normalViewPr>
  <p:slideViewPr>
    <p:cSldViewPr>
      <p:cViewPr varScale="1">
        <p:scale>
          <a:sx n="88" d="100"/>
          <a:sy n="88" d="100"/>
        </p:scale>
        <p:origin x="533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ssin, Aoife (NSP)" userId="S::aoife.cassin@fao.org::804f2b44-96cb-4485-8c29-4a163f294515" providerId="AD" clId="Web-{9E97D2E9-6B44-CB77-057D-98A9727D2CD5}"/>
    <pc:docChg chg="modSld">
      <pc:chgData name="Cassin, Aoife (NSP)" userId="S::aoife.cassin@fao.org::804f2b44-96cb-4485-8c29-4a163f294515" providerId="AD" clId="Web-{9E97D2E9-6B44-CB77-057D-98A9727D2CD5}" dt="2022-05-24T10:21:22.952" v="2" actId="20577"/>
      <pc:docMkLst>
        <pc:docMk/>
      </pc:docMkLst>
      <pc:sldChg chg="modSp">
        <pc:chgData name="Cassin, Aoife (NSP)" userId="S::aoife.cassin@fao.org::804f2b44-96cb-4485-8c29-4a163f294515" providerId="AD" clId="Web-{9E97D2E9-6B44-CB77-057D-98A9727D2CD5}" dt="2022-05-24T10:21:22.952" v="2" actId="20577"/>
        <pc:sldMkLst>
          <pc:docMk/>
          <pc:sldMk cId="2701242323" sldId="271"/>
        </pc:sldMkLst>
        <pc:spChg chg="mod">
          <ac:chgData name="Cassin, Aoife (NSP)" userId="S::aoife.cassin@fao.org::804f2b44-96cb-4485-8c29-4a163f294515" providerId="AD" clId="Web-{9E97D2E9-6B44-CB77-057D-98A9727D2CD5}" dt="2022-05-24T10:21:22.952" v="2" actId="20577"/>
          <ac:spMkLst>
            <pc:docMk/>
            <pc:sldMk cId="2701242323" sldId="271"/>
            <ac:spMk id="36" creationId="{00000000-0000-0000-0000-000000000000}"/>
          </ac:spMkLst>
        </pc:spChg>
      </pc:sldChg>
    </pc:docChg>
  </pc:docChgLst>
  <pc:docChgLst>
    <pc:chgData name="Cassin, Aoife (NSP)" userId="S::aoife.cassin@fao.org::804f2b44-96cb-4485-8c29-4a163f294515" providerId="AD" clId="Web-{527B414B-6723-9131-B0CB-367F23ECCD17}"/>
    <pc:docChg chg="modSld">
      <pc:chgData name="Cassin, Aoife (NSP)" userId="S::aoife.cassin@fao.org::804f2b44-96cb-4485-8c29-4a163f294515" providerId="AD" clId="Web-{527B414B-6723-9131-B0CB-367F23ECCD17}" dt="2022-05-24T10:20:45.644" v="122" actId="14100"/>
      <pc:docMkLst>
        <pc:docMk/>
      </pc:docMkLst>
      <pc:sldChg chg="addSp delSp modSp">
        <pc:chgData name="Cassin, Aoife (NSP)" userId="S::aoife.cassin@fao.org::804f2b44-96cb-4485-8c29-4a163f294515" providerId="AD" clId="Web-{527B414B-6723-9131-B0CB-367F23ECCD17}" dt="2022-05-24T10:01:45.236" v="5" actId="20577"/>
        <pc:sldMkLst>
          <pc:docMk/>
          <pc:sldMk cId="452283540" sldId="279"/>
        </pc:sldMkLst>
        <pc:spChg chg="add del mod">
          <ac:chgData name="Cassin, Aoife (NSP)" userId="S::aoife.cassin@fao.org::804f2b44-96cb-4485-8c29-4a163f294515" providerId="AD" clId="Web-{527B414B-6723-9131-B0CB-367F23ECCD17}" dt="2022-05-24T10:01:22.720" v="1"/>
          <ac:spMkLst>
            <pc:docMk/>
            <pc:sldMk cId="452283540" sldId="279"/>
            <ac:spMk id="4" creationId="{821DAE85-B5C4-8BCD-7F11-0274477A2B2F}"/>
          </ac:spMkLst>
        </pc:spChg>
        <pc:spChg chg="add del mod">
          <ac:chgData name="Cassin, Aoife (NSP)" userId="S::aoife.cassin@fao.org::804f2b44-96cb-4485-8c29-4a163f294515" providerId="AD" clId="Web-{527B414B-6723-9131-B0CB-367F23ECCD17}" dt="2022-05-24T10:01:45.236" v="5" actId="20577"/>
          <ac:spMkLst>
            <pc:docMk/>
            <pc:sldMk cId="452283540" sldId="279"/>
            <ac:spMk id="7" creationId="{0CE68BB7-DD3C-664A-AC9D-74A5FE280DD9}"/>
          </ac:spMkLst>
        </pc:spChg>
      </pc:sldChg>
      <pc:sldChg chg="addSp delSp modSp">
        <pc:chgData name="Cassin, Aoife (NSP)" userId="S::aoife.cassin@fao.org::804f2b44-96cb-4485-8c29-4a163f294515" providerId="AD" clId="Web-{527B414B-6723-9131-B0CB-367F23ECCD17}" dt="2022-05-24T10:20:45.644" v="122" actId="14100"/>
        <pc:sldMkLst>
          <pc:docMk/>
          <pc:sldMk cId="497654068" sldId="283"/>
        </pc:sldMkLst>
        <pc:picChg chg="add mod">
          <ac:chgData name="Cassin, Aoife (NSP)" userId="S::aoife.cassin@fao.org::804f2b44-96cb-4485-8c29-4a163f294515" providerId="AD" clId="Web-{527B414B-6723-9131-B0CB-367F23ECCD17}" dt="2022-05-24T10:19:41.799" v="106" actId="1076"/>
          <ac:picMkLst>
            <pc:docMk/>
            <pc:sldMk cId="497654068" sldId="283"/>
            <ac:picMk id="2" creationId="{AB3418FA-40D2-3443-0B95-ABD80DB80C89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21.362" v="115" actId="1076"/>
          <ac:picMkLst>
            <pc:docMk/>
            <pc:sldMk cId="497654068" sldId="283"/>
            <ac:picMk id="3" creationId="{C96762BE-0062-C4A6-86F4-F29C58C442A6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9:32.892" v="104" actId="1076"/>
          <ac:picMkLst>
            <pc:docMk/>
            <pc:sldMk cId="497654068" sldId="283"/>
            <ac:picMk id="4" creationId="{4E734570-47F5-1E6D-6C4A-F42B94635B0F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9:36.908" v="105" actId="1076"/>
          <ac:picMkLst>
            <pc:docMk/>
            <pc:sldMk cId="497654068" sldId="283"/>
            <ac:picMk id="5" creationId="{DCC08156-7CE0-D0A7-104E-FF741B760CB4}"/>
          </ac:picMkLst>
        </pc:picChg>
        <pc:picChg chg="del mod">
          <ac:chgData name="Cassin, Aoife (NSP)" userId="S::aoife.cassin@fao.org::804f2b44-96cb-4485-8c29-4a163f294515" providerId="AD" clId="Web-{527B414B-6723-9131-B0CB-367F23ECCD17}" dt="2022-05-24T10:17:31.686" v="70"/>
          <ac:picMkLst>
            <pc:docMk/>
            <pc:sldMk cId="497654068" sldId="283"/>
            <ac:picMk id="8" creationId="{1A9ADA7A-502B-E04B-A3C9-4F53AABC1A3B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23.378" v="116" actId="1076"/>
          <ac:picMkLst>
            <pc:docMk/>
            <pc:sldMk cId="497654068" sldId="283"/>
            <ac:picMk id="9" creationId="{DCCF5E12-C013-D785-81C4-7E8F52295CFA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7:54.358" v="76" actId="1076"/>
          <ac:picMkLst>
            <pc:docMk/>
            <pc:sldMk cId="497654068" sldId="283"/>
            <ac:picMk id="10" creationId="{1926839F-F211-3336-90A5-F7C7B66A5E10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9:08.626" v="98" actId="1076"/>
          <ac:picMkLst>
            <pc:docMk/>
            <pc:sldMk cId="497654068" sldId="283"/>
            <ac:picMk id="11" creationId="{6E0D8D98-7AB0-B65A-A77F-AE01EE495817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01.440" v="109" actId="14100"/>
          <ac:picMkLst>
            <pc:docMk/>
            <pc:sldMk cId="497654068" sldId="283"/>
            <ac:picMk id="12" creationId="{B3A5ADA7-DB74-FCC8-B323-CEAF00B0CB62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14.456" v="113" actId="14100"/>
          <ac:picMkLst>
            <pc:docMk/>
            <pc:sldMk cId="497654068" sldId="283"/>
            <ac:picMk id="13" creationId="{3168DD25-DCEE-0FDB-32BE-1DA297A7C417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45.644" v="122" actId="14100"/>
          <ac:picMkLst>
            <pc:docMk/>
            <pc:sldMk cId="497654068" sldId="283"/>
            <ac:picMk id="14" creationId="{98F69FBC-9D01-55EF-F1DA-E62BB53538B2}"/>
          </ac:picMkLst>
        </pc:picChg>
        <pc:picChg chg="add del mod">
          <ac:chgData name="Cassin, Aoife (NSP)" userId="S::aoife.cassin@fao.org::804f2b44-96cb-4485-8c29-4a163f294515" providerId="AD" clId="Web-{527B414B-6723-9131-B0CB-367F23ECCD17}" dt="2022-05-24T10:20:33.082" v="119" actId="1076"/>
          <ac:picMkLst>
            <pc:docMk/>
            <pc:sldMk cId="497654068" sldId="283"/>
            <ac:picMk id="15" creationId="{61C762EC-DD98-6EE6-A981-490C40EDC528}"/>
          </ac:picMkLst>
        </pc:picChg>
        <pc:picChg chg="add del mod">
          <ac:chgData name="Cassin, Aoife (NSP)" userId="S::aoife.cassin@fao.org::804f2b44-96cb-4485-8c29-4a163f294515" providerId="AD" clId="Web-{527B414B-6723-9131-B0CB-367F23ECCD17}" dt="2022-05-24T10:14:57.431" v="63"/>
          <ac:picMkLst>
            <pc:docMk/>
            <pc:sldMk cId="497654068" sldId="283"/>
            <ac:picMk id="16" creationId="{AA6B16D6-D4B5-8ECA-56AA-233C4658EAE6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40.051" v="120" actId="1076"/>
          <ac:picMkLst>
            <pc:docMk/>
            <pc:sldMk cId="497654068" sldId="283"/>
            <ac:picMk id="17" creationId="{71F05C94-6909-2518-2376-F39E9CA73699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8:04.546" v="80" actId="1076"/>
          <ac:picMkLst>
            <pc:docMk/>
            <pc:sldMk cId="497654068" sldId="283"/>
            <ac:picMk id="18" creationId="{A1B2F4C2-08B9-789E-4538-E09608613C86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9:56.377" v="108" actId="14100"/>
          <ac:picMkLst>
            <pc:docMk/>
            <pc:sldMk cId="497654068" sldId="283"/>
            <ac:picMk id="19" creationId="{051B0AAA-988D-340B-B849-BEBCDB1170A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21/06/2022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</a:rPr>
              <a:t>Agenda item 7.2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.org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.org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ephytoexchange.org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exchange.org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200" y="5088624"/>
            <a:ext cx="12192000" cy="550176"/>
          </a:xfrm>
        </p:spPr>
        <p:txBody>
          <a:bodyPr/>
          <a:lstStyle/>
          <a:p>
            <a:pPr>
              <a:defRPr/>
            </a:pPr>
            <a:r>
              <a:rPr lang="fr-FR" dirty="0"/>
              <a:t>Mise à jour sur la </a:t>
            </a:r>
            <a:r>
              <a:rPr lang="fr-FR" dirty="0" smtClean="0"/>
              <a:t>Solution </a:t>
            </a:r>
            <a:r>
              <a:rPr lang="fr-FR" dirty="0" err="1" smtClean="0"/>
              <a:t>ePhyto</a:t>
            </a:r>
            <a:r>
              <a:rPr lang="fr-FR" dirty="0" smtClean="0"/>
              <a:t> de la CIPV</a:t>
            </a:r>
            <a:r>
              <a:rPr lang="en-US" sz="36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en-US" sz="36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Agenda item 7.2</a:t>
            </a:r>
            <a:endParaRPr lang="en-US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fr-FR" sz="2800" dirty="0"/>
              <a:t>LES MISES À JOUR DE LA SOLUTION EPHYTO DE LA CIPV</a:t>
            </a:r>
            <a:endParaRPr lang="x-none" sz="28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52400" y="1725457"/>
            <a:ext cx="3276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</a:t>
            </a:r>
            <a:r>
              <a:rPr lang="en-GB" sz="2400" b="1" dirty="0" err="1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Délégation</a:t>
            </a: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de canal</a:t>
            </a:r>
            <a:endParaRPr lang="en-US" sz="2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F1ACB9-276D-EF48-9056-3084EF7A4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4200" y="2158708"/>
            <a:ext cx="5067363" cy="364602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69D4EA4-1E83-0B44-8F73-9A32E6AE71D8}"/>
              </a:ext>
            </a:extLst>
          </p:cNvPr>
          <p:cNvSpPr txBox="1"/>
          <p:nvPr/>
        </p:nvSpPr>
        <p:spPr>
          <a:xfrm>
            <a:off x="152400" y="2590800"/>
            <a:ext cx="69342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b="1" dirty="0" smtClean="0">
                <a:solidFill>
                  <a:srgbClr val="2E75B6"/>
                </a:solidFill>
              </a:rPr>
              <a:t>Les </a:t>
            </a:r>
            <a:r>
              <a:rPr lang="fr-FR" sz="1800" b="1" dirty="0">
                <a:solidFill>
                  <a:srgbClr val="2E75B6"/>
                </a:solidFill>
              </a:rPr>
              <a:t>systèmes de guichet unique peuvent désormais se connecter au HUB pour envoyer/recevoir des </a:t>
            </a:r>
            <a:r>
              <a:rPr lang="fr-FR" sz="1800" b="1" dirty="0" err="1">
                <a:solidFill>
                  <a:srgbClr val="2E75B6"/>
                </a:solidFill>
              </a:rPr>
              <a:t>ePhytos</a:t>
            </a:r>
            <a:r>
              <a:rPr lang="fr-FR" sz="1800" b="1" dirty="0">
                <a:solidFill>
                  <a:srgbClr val="2E75B6"/>
                </a:solidFill>
              </a:rPr>
              <a:t> au nom des pays qu'ils gèrent</a:t>
            </a:r>
            <a:r>
              <a:rPr lang="fr-FR" sz="1800" b="1" dirty="0" smtClean="0">
                <a:solidFill>
                  <a:srgbClr val="2E75B6"/>
                </a:solidFill>
              </a:rPr>
              <a:t>.</a:t>
            </a:r>
            <a:endParaRPr lang="en-US" sz="1800" b="1" dirty="0">
              <a:solidFill>
                <a:srgbClr val="2E75B6"/>
              </a:solidFill>
            </a:endParaRPr>
          </a:p>
          <a:p>
            <a:endParaRPr lang="en-US" sz="1800" b="1" dirty="0">
              <a:solidFill>
                <a:srgbClr val="2E75B6"/>
              </a:solidFill>
            </a:endParaRPr>
          </a:p>
          <a:p>
            <a:r>
              <a:rPr lang="fr-FR" sz="1800" dirty="0"/>
              <a:t>La règle de délégation peut être ajustée sur les critères suivants </a:t>
            </a:r>
            <a:r>
              <a:rPr lang="en-US" sz="1800" dirty="0" smtClean="0"/>
              <a:t>:</a:t>
            </a:r>
            <a:endParaRPr lang="en-US" sz="1800" dirty="0"/>
          </a:p>
          <a:p>
            <a:pPr marL="742950" lvl="1" indent="-285750">
              <a:buFontTx/>
              <a:buChar char="-"/>
            </a:pPr>
            <a:r>
              <a:rPr lang="fr-FR" sz="1800" dirty="0"/>
              <a:t>Messages </a:t>
            </a:r>
            <a:r>
              <a:rPr lang="fr-FR" sz="1800" dirty="0" smtClean="0"/>
              <a:t>entrants/sortants</a:t>
            </a:r>
          </a:p>
          <a:p>
            <a:pPr marL="742950" lvl="1" indent="-285750">
              <a:buFontTx/>
              <a:buChar char="-"/>
            </a:pPr>
            <a:r>
              <a:rPr lang="fr-FR" sz="1800" dirty="0"/>
              <a:t>Type de document (</a:t>
            </a:r>
            <a:r>
              <a:rPr lang="fr-FR" sz="1800" i="1" dirty="0"/>
              <a:t>normal et réexportation</a:t>
            </a:r>
            <a:r>
              <a:rPr lang="fr-FR" sz="1800" dirty="0" smtClean="0"/>
              <a:t>)</a:t>
            </a:r>
          </a:p>
          <a:p>
            <a:pPr marL="742950" lvl="1" indent="-285750">
              <a:buFontTx/>
              <a:buChar char="-"/>
            </a:pPr>
            <a:r>
              <a:rPr lang="fr-FR" sz="1800" dirty="0"/>
              <a:t>Statut du document </a:t>
            </a:r>
            <a:r>
              <a:rPr lang="en-US" sz="1400" i="1" dirty="0" smtClean="0">
                <a:solidFill>
                  <a:prstClr val="black"/>
                </a:solidFill>
              </a:rPr>
              <a:t>(</a:t>
            </a:r>
            <a:r>
              <a:rPr lang="en-US" sz="1400" i="1" dirty="0" err="1" smtClean="0">
                <a:solidFill>
                  <a:prstClr val="black"/>
                </a:solidFill>
              </a:rPr>
              <a:t>émis</a:t>
            </a:r>
            <a:r>
              <a:rPr lang="en-US" sz="1400" i="1" dirty="0" smtClean="0">
                <a:solidFill>
                  <a:prstClr val="black"/>
                </a:solidFill>
              </a:rPr>
              <a:t>, </a:t>
            </a:r>
            <a:r>
              <a:rPr lang="en-US" sz="1400" i="1" dirty="0" err="1" smtClean="0">
                <a:solidFill>
                  <a:prstClr val="black"/>
                </a:solidFill>
              </a:rPr>
              <a:t>retiré</a:t>
            </a:r>
            <a:r>
              <a:rPr lang="en-US" sz="1400" i="1" dirty="0" smtClean="0">
                <a:solidFill>
                  <a:prstClr val="black"/>
                </a:solidFill>
              </a:rPr>
              <a:t>)</a:t>
            </a:r>
            <a:endParaRPr lang="en-US" sz="1800" b="1" dirty="0">
              <a:solidFill>
                <a:srgbClr val="2E75B6"/>
              </a:solidFill>
            </a:endParaRPr>
          </a:p>
          <a:p>
            <a:endParaRPr lang="en-US" sz="1800" b="1" dirty="0">
              <a:solidFill>
                <a:srgbClr val="2E75B6"/>
              </a:solidFill>
            </a:endParaRPr>
          </a:p>
          <a:p>
            <a:r>
              <a:rPr lang="fr-FR" sz="1800" b="1" u="sng" dirty="0">
                <a:solidFill>
                  <a:srgbClr val="00B050"/>
                </a:solidFill>
              </a:rPr>
              <a:t>Le système </a:t>
            </a:r>
            <a:r>
              <a:rPr lang="fr-FR" sz="1800" b="1" u="sng" dirty="0" smtClean="0">
                <a:solidFill>
                  <a:srgbClr val="00B050"/>
                </a:solidFill>
              </a:rPr>
              <a:t>Traces de l’UE </a:t>
            </a:r>
            <a:r>
              <a:rPr lang="fr-FR" sz="1800" b="1" u="sng" dirty="0">
                <a:solidFill>
                  <a:srgbClr val="00B050"/>
                </a:solidFill>
              </a:rPr>
              <a:t>utilise cette fonctionnalité</a:t>
            </a:r>
            <a:r>
              <a:rPr lang="en-US" sz="1800" b="1" u="sng" dirty="0" smtClean="0">
                <a:solidFill>
                  <a:srgbClr val="00B050"/>
                </a:solidFill>
              </a:rPr>
              <a:t>.</a:t>
            </a:r>
            <a:r>
              <a:rPr lang="en-US" sz="1800" b="1" dirty="0" smtClean="0">
                <a:solidFill>
                  <a:srgbClr val="00B050"/>
                </a:solidFill>
              </a:rPr>
              <a:t> </a:t>
            </a:r>
            <a:endParaRPr lang="en-US" sz="1800" b="1" dirty="0">
              <a:solidFill>
                <a:srgbClr val="00B050"/>
              </a:solidFill>
            </a:endParaRPr>
          </a:p>
          <a:p>
            <a:r>
              <a:rPr lang="fr-FR" sz="1800" dirty="0"/>
              <a:t>Les pays peuvent envoyer des </a:t>
            </a:r>
            <a:r>
              <a:rPr lang="fr-FR" sz="1800" dirty="0" err="1"/>
              <a:t>ePhytos</a:t>
            </a:r>
            <a:r>
              <a:rPr lang="fr-FR" sz="1800" dirty="0"/>
              <a:t> à n'importe quel membre de l'UE (ou </a:t>
            </a:r>
            <a:r>
              <a:rPr lang="fr-FR" sz="1800" b="1" dirty="0"/>
              <a:t>à n'importe </a:t>
            </a:r>
            <a:r>
              <a:rPr lang="fr-FR" sz="1800" dirty="0"/>
              <a:t>quel pays sur la solution </a:t>
            </a:r>
            <a:r>
              <a:rPr lang="fr-FR" sz="1800" dirty="0" err="1"/>
              <a:t>ePhyto</a:t>
            </a:r>
            <a:r>
              <a:rPr lang="fr-FR" sz="1800" dirty="0"/>
              <a:t>) via le HUB, et le message sera extrait par le système Traces et livré au pays de destination.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94079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69D4EA4-1E83-0B44-8F73-9A32E6AE71D8}"/>
              </a:ext>
            </a:extLst>
          </p:cNvPr>
          <p:cNvSpPr txBox="1"/>
          <p:nvPr/>
        </p:nvSpPr>
        <p:spPr>
          <a:xfrm>
            <a:off x="381000" y="2514600"/>
            <a:ext cx="526773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2E75B6"/>
                </a:solidFill>
              </a:rPr>
              <a:t>Un pays pourra spécifier plusieurs destinataires sur l'enveloppe </a:t>
            </a:r>
            <a:r>
              <a:rPr lang="fr-FR" sz="2000" b="1" dirty="0" err="1">
                <a:solidFill>
                  <a:srgbClr val="2E75B6"/>
                </a:solidFill>
              </a:rPr>
              <a:t>ePhyto</a:t>
            </a:r>
            <a:r>
              <a:rPr lang="fr-FR" sz="2000" b="1" dirty="0">
                <a:solidFill>
                  <a:srgbClr val="2E75B6"/>
                </a:solidFill>
              </a:rPr>
              <a:t> lors de son envoi vers le pays de destination</a:t>
            </a:r>
            <a:r>
              <a:rPr lang="en-US" sz="2000" b="1" dirty="0" smtClean="0">
                <a:solidFill>
                  <a:srgbClr val="2E75B6"/>
                </a:solidFill>
              </a:rPr>
              <a:t>.</a:t>
            </a:r>
            <a:endParaRPr lang="en-US" sz="2000" b="1" dirty="0">
              <a:solidFill>
                <a:srgbClr val="2E75B6"/>
              </a:solidFill>
            </a:endParaRPr>
          </a:p>
          <a:p>
            <a:endParaRPr lang="en-US" sz="2000" b="1" dirty="0">
              <a:solidFill>
                <a:srgbClr val="2E75B6"/>
              </a:solidFill>
            </a:endParaRPr>
          </a:p>
          <a:p>
            <a:r>
              <a:rPr lang="fr-FR" sz="2000" dirty="0"/>
              <a:t>L'expéditeur ajoutera les codes de canal d'acheminement sur l'en-tête de l'enveloppe de l'</a:t>
            </a:r>
            <a:r>
              <a:rPr lang="fr-FR" sz="2000" dirty="0" err="1"/>
              <a:t>ePhyto</a:t>
            </a:r>
            <a:r>
              <a:rPr lang="fr-FR" sz="2000" dirty="0"/>
              <a:t>.</a:t>
            </a:r>
            <a:endParaRPr lang="en-US" sz="2000" dirty="0"/>
          </a:p>
          <a:p>
            <a:endParaRPr lang="en-US" sz="2000" dirty="0"/>
          </a:p>
          <a:p>
            <a:r>
              <a:rPr lang="en-US" sz="2000" b="1" i="1" dirty="0" smtClean="0">
                <a:solidFill>
                  <a:srgbClr val="2E75B6"/>
                </a:solidFill>
              </a:rPr>
              <a:t>En </a:t>
            </a:r>
            <a:r>
              <a:rPr lang="en-US" sz="2000" b="1" i="1" dirty="0" err="1" smtClean="0">
                <a:solidFill>
                  <a:srgbClr val="2E75B6"/>
                </a:solidFill>
              </a:rPr>
              <a:t>cours</a:t>
            </a:r>
            <a:r>
              <a:rPr lang="en-US" sz="2000" b="1" i="1" dirty="0" smtClean="0">
                <a:solidFill>
                  <a:srgbClr val="2E75B6"/>
                </a:solidFill>
              </a:rPr>
              <a:t> de pilotage </a:t>
            </a:r>
            <a:r>
              <a:rPr lang="en-US" sz="2000" b="1" i="1" dirty="0" err="1">
                <a:solidFill>
                  <a:srgbClr val="2E75B6"/>
                </a:solidFill>
              </a:rPr>
              <a:t>actuellement</a:t>
            </a:r>
            <a:r>
              <a:rPr lang="en-US" sz="2000" b="1" i="1" dirty="0">
                <a:solidFill>
                  <a:srgbClr val="2E75B6"/>
                </a:solidFill>
              </a:rPr>
              <a:t>. </a:t>
            </a:r>
          </a:p>
          <a:p>
            <a:endParaRPr lang="en-US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2F1ACB9-276D-EF48-9056-3084EF7A4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2200" y="2057400"/>
            <a:ext cx="5793459" cy="4202632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fr-FR" sz="2800" dirty="0"/>
              <a:t>LES MISES À JOUR DE LA SOLUTION EPHYTO DE LA CIPV</a:t>
            </a:r>
            <a:endParaRPr lang="x-none" sz="28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52400" y="1905000"/>
            <a:ext cx="3276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</a:t>
            </a:r>
            <a:r>
              <a:rPr lang="en-GB" sz="2400" b="1" dirty="0" err="1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Délégation</a:t>
            </a:r>
            <a:r>
              <a:rPr lang="en-GB" sz="2400" b="1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de </a:t>
            </a:r>
            <a:r>
              <a:rPr lang="en-GB" sz="2400" b="1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canal</a:t>
            </a:r>
            <a:endParaRPr lang="en-US" sz="2400" b="1" dirty="0">
              <a:solidFill>
                <a:srgbClr val="165A3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242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fr-FR" sz="2800" dirty="0"/>
              <a:t>LES MISES À JOUR DE LA SOLUTION EPHYTO DE LA CIPV</a:t>
            </a:r>
            <a:endParaRPr lang="x-none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2400" y="1725457"/>
            <a:ext cx="6096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2.4 </a:t>
            </a:r>
            <a:r>
              <a:rPr lang="en-GB" sz="2400" b="1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Signatures </a:t>
            </a:r>
            <a:r>
              <a:rPr lang="en-GB" sz="2400" b="1" dirty="0" err="1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électronique</a:t>
            </a:r>
            <a:r>
              <a:rPr lang="en-GB" sz="2400" b="1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(</a:t>
            </a:r>
            <a:r>
              <a:rPr lang="en-GB" sz="2400" b="1" dirty="0" err="1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eSignatures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2514600"/>
            <a:ext cx="86868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 err="1">
                <a:solidFill>
                  <a:srgbClr val="000000"/>
                </a:solidFill>
              </a:rPr>
              <a:t>Qu'est-ce</a:t>
            </a:r>
            <a:r>
              <a:rPr lang="en-GB" sz="2000" b="1" dirty="0">
                <a:solidFill>
                  <a:srgbClr val="000000"/>
                </a:solidFill>
              </a:rPr>
              <a:t> </a:t>
            </a:r>
            <a:r>
              <a:rPr lang="en-GB" sz="2000" b="1" dirty="0" err="1">
                <a:solidFill>
                  <a:srgbClr val="000000"/>
                </a:solidFill>
              </a:rPr>
              <a:t>qu'une</a:t>
            </a:r>
            <a:r>
              <a:rPr lang="en-GB" sz="2000" b="1" dirty="0">
                <a:solidFill>
                  <a:srgbClr val="000000"/>
                </a:solidFill>
              </a:rPr>
              <a:t> signature </a:t>
            </a:r>
            <a:r>
              <a:rPr lang="en-GB" sz="2000" b="1" dirty="0" err="1">
                <a:solidFill>
                  <a:srgbClr val="000000"/>
                </a:solidFill>
              </a:rPr>
              <a:t>électronique</a:t>
            </a:r>
            <a:r>
              <a:rPr lang="en-GB" sz="2000" b="1" dirty="0">
                <a:solidFill>
                  <a:srgbClr val="000000"/>
                </a:solidFill>
              </a:rPr>
              <a:t>?</a:t>
            </a:r>
          </a:p>
          <a:p>
            <a:r>
              <a:rPr lang="fr-FR" sz="2000" dirty="0">
                <a:solidFill>
                  <a:srgbClr val="000000"/>
                </a:solidFill>
              </a:rPr>
              <a:t>Une signature électronique (e-signature) fait référence à des données sous forme électronique jointes ou logiquement associées à d'autres données sous forme électronique et qui sont utilisées par le signataire pour signer</a:t>
            </a:r>
            <a:r>
              <a:rPr lang="en-GB" sz="2000" dirty="0" smtClean="0">
                <a:solidFill>
                  <a:srgbClr val="000000"/>
                </a:solidFill>
              </a:rPr>
              <a:t>.</a:t>
            </a:r>
            <a:endParaRPr lang="en-GB" sz="2000" dirty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r>
              <a:rPr lang="fr-FR" sz="2000" dirty="0">
                <a:solidFill>
                  <a:srgbClr val="000000"/>
                </a:solidFill>
              </a:rPr>
              <a:t>En raison de la réglementation de l'UE, tout pays souhaitant commercer avec les États membres de l'UE en utilisant la solution </a:t>
            </a:r>
            <a:r>
              <a:rPr lang="fr-FR" sz="2000" dirty="0" err="1">
                <a:solidFill>
                  <a:srgbClr val="000000"/>
                </a:solidFill>
              </a:rPr>
              <a:t>ePhyto</a:t>
            </a:r>
            <a:r>
              <a:rPr lang="fr-FR" sz="2000" dirty="0">
                <a:solidFill>
                  <a:srgbClr val="000000"/>
                </a:solidFill>
              </a:rPr>
              <a:t> doit faire signer numériquement l</a:t>
            </a:r>
            <a:r>
              <a:rPr lang="fr-FR" sz="2000" dirty="0" smtClean="0">
                <a:solidFill>
                  <a:srgbClr val="000000"/>
                </a:solidFill>
              </a:rPr>
              <a:t>e </a:t>
            </a:r>
            <a:r>
              <a:rPr lang="fr-FR" sz="2000" dirty="0" err="1" smtClean="0">
                <a:solidFill>
                  <a:srgbClr val="000000"/>
                </a:solidFill>
              </a:rPr>
              <a:t>ePhyto</a:t>
            </a:r>
            <a:r>
              <a:rPr lang="fr-FR" sz="2000" dirty="0" smtClean="0">
                <a:solidFill>
                  <a:srgbClr val="000000"/>
                </a:solidFill>
              </a:rPr>
              <a:t>.</a:t>
            </a:r>
            <a:endParaRPr lang="en-US" sz="2000" dirty="0">
              <a:solidFill>
                <a:srgbClr val="000000"/>
              </a:solidFill>
            </a:endParaRPr>
          </a:p>
          <a:p>
            <a:endParaRPr lang="en-GB" sz="2000" dirty="0">
              <a:solidFill>
                <a:srgbClr val="000000"/>
              </a:solidFill>
            </a:endParaRPr>
          </a:p>
          <a:p>
            <a:r>
              <a:rPr lang="fr-FR" sz="2000" dirty="0">
                <a:solidFill>
                  <a:srgbClr val="000000"/>
                </a:solidFill>
              </a:rPr>
              <a:t>Cette fonctionnalité a été mise en œuvre dans le </a:t>
            </a:r>
            <a:r>
              <a:rPr lang="fr-FR" sz="2000" dirty="0" err="1">
                <a:solidFill>
                  <a:srgbClr val="000000"/>
                </a:solidFill>
              </a:rPr>
              <a:t>GeNS</a:t>
            </a:r>
            <a:r>
              <a:rPr lang="fr-FR" sz="2000" dirty="0">
                <a:solidFill>
                  <a:srgbClr val="000000"/>
                </a:solidFill>
              </a:rPr>
              <a:t> pour un certain nombre de pays - les ONPV doivent travailler avec le fournisseur de certification et </a:t>
            </a:r>
            <a:r>
              <a:rPr lang="fr-FR" sz="2000" dirty="0" smtClean="0">
                <a:solidFill>
                  <a:srgbClr val="000000"/>
                </a:solidFill>
              </a:rPr>
              <a:t>l'UNICC.</a:t>
            </a:r>
            <a:endParaRPr lang="en-GB" sz="2000" dirty="0">
              <a:solidFill>
                <a:srgbClr val="00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800" y="2182657"/>
            <a:ext cx="2740352" cy="1855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3600" y="4191000"/>
            <a:ext cx="1816376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65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3. COLLABORATION</a:t>
            </a:r>
            <a:endParaRPr lang="x-none" sz="2800" dirty="0"/>
          </a:p>
        </p:txBody>
      </p:sp>
      <p:sp>
        <p:nvSpPr>
          <p:cNvPr id="7" name="Rectangle 6"/>
          <p:cNvSpPr/>
          <p:nvPr/>
        </p:nvSpPr>
        <p:spPr>
          <a:xfrm>
            <a:off x="235200" y="2216051"/>
            <a:ext cx="791132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chemeClr val="bg1">
                    <a:lumMod val="10000"/>
                  </a:schemeClr>
                </a:solidFill>
              </a:rPr>
              <a:t>Le Secrétariat de la CIPV travaille avec un certain nombre d'organisations et de groupes internationaux pour faire de la solution </a:t>
            </a:r>
            <a:r>
              <a:rPr lang="fr-FR" sz="2000" dirty="0" err="1">
                <a:solidFill>
                  <a:schemeClr val="bg1">
                    <a:lumMod val="10000"/>
                  </a:schemeClr>
                </a:solidFill>
              </a:rPr>
              <a:t>ePhyto</a:t>
            </a:r>
            <a:r>
              <a:rPr lang="fr-FR" sz="2000" dirty="0">
                <a:solidFill>
                  <a:schemeClr val="bg1">
                    <a:lumMod val="10000"/>
                  </a:schemeClr>
                </a:solidFill>
              </a:rPr>
              <a:t> un outil de facilitation des échanges pour tout pays (ou organisation) souhaitant l'utiliser. Ceux-ci </a:t>
            </a:r>
            <a:r>
              <a:rPr lang="fr-FR" sz="2000" dirty="0" smtClean="0">
                <a:solidFill>
                  <a:schemeClr val="bg1">
                    <a:lumMod val="10000"/>
                  </a:schemeClr>
                </a:solidFill>
              </a:rPr>
              <a:t>inclus:</a:t>
            </a:r>
          </a:p>
          <a:p>
            <a:endParaRPr lang="en-US" sz="2000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u="sng" dirty="0" smtClean="0">
                <a:solidFill>
                  <a:schemeClr val="bg1">
                    <a:lumMod val="10000"/>
                  </a:schemeClr>
                </a:solidFill>
              </a:rPr>
              <a:t>The Global Alliance for Trade Facilitation of the World Economic Forum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u="sng" dirty="0"/>
              <a:t>L'Alliance mondiale pour la facilitation des échanges du Forum économique </a:t>
            </a:r>
            <a:r>
              <a:rPr lang="fr-FR" sz="2000" u="sng" dirty="0" smtClean="0"/>
              <a:t>mondial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u="sng" dirty="0"/>
              <a:t>Le groupe consultatif de l'industrie </a:t>
            </a:r>
            <a:r>
              <a:rPr lang="fr-FR" sz="2000" u="sng" dirty="0" err="1" smtClean="0"/>
              <a:t>ePhyto</a:t>
            </a:r>
            <a:endParaRPr lang="fr-FR" sz="2000" u="sng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u="sng" dirty="0"/>
              <a:t>Le Fonds pour les normes et le développement du </a:t>
            </a:r>
            <a:r>
              <a:rPr lang="fr-FR" sz="2000" u="sng" dirty="0" smtClean="0"/>
              <a:t>commerce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u="sng" dirty="0"/>
              <a:t>La Banque mondiale et la Société financière </a:t>
            </a:r>
            <a:r>
              <a:rPr lang="fr-FR" sz="2000" u="sng" dirty="0" smtClean="0"/>
              <a:t>internationale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u="sng" dirty="0"/>
              <a:t>L'Organisation mondiale des </a:t>
            </a:r>
            <a:r>
              <a:rPr lang="fr-FR" sz="2000" u="sng" dirty="0" smtClean="0"/>
              <a:t>douanes</a:t>
            </a:r>
            <a:endParaRPr lang="fr-FR" sz="2000" u="sng" dirty="0"/>
          </a:p>
        </p:txBody>
      </p:sp>
      <p:pic>
        <p:nvPicPr>
          <p:cNvPr id="2" name="Picture 2" descr="Logo&#10;&#10;Description automatically generated">
            <a:extLst>
              <a:ext uri="{FF2B5EF4-FFF2-40B4-BE49-F238E27FC236}">
                <a16:creationId xmlns:a16="http://schemas.microsoft.com/office/drawing/2014/main" id="{AB3418FA-40D2-3443-0B95-ABD80DB80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4120" y="3861163"/>
            <a:ext cx="1592580" cy="621574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C96762BE-0062-C4A6-86F4-F29C58C442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3175" y="5580698"/>
            <a:ext cx="2084070" cy="421005"/>
          </a:xfrm>
          <a:prstGeom prst="rect">
            <a:avLst/>
          </a:prstGeom>
        </p:spPr>
      </p:pic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4E734570-47F5-1E6D-6C4A-F42B94635B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7020" y="4783437"/>
            <a:ext cx="632460" cy="796327"/>
          </a:xfrm>
          <a:prstGeom prst="rect">
            <a:avLst/>
          </a:prstGeom>
        </p:spPr>
      </p:pic>
      <p:pic>
        <p:nvPicPr>
          <p:cNvPr id="5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DCC08156-7CE0-D0A7-104E-FF741B760C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9480" y="4379595"/>
            <a:ext cx="876300" cy="621030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DCCF5E12-C013-D785-81C4-7E8F52295C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3540" y="5313045"/>
            <a:ext cx="967740" cy="689610"/>
          </a:xfrm>
          <a:prstGeom prst="rect">
            <a:avLst/>
          </a:prstGeom>
        </p:spPr>
      </p:pic>
      <p:pic>
        <p:nvPicPr>
          <p:cNvPr id="10" name="Picture 10" descr="Diagram&#10;&#10;Description automatically generated">
            <a:extLst>
              <a:ext uri="{FF2B5EF4-FFF2-40B4-BE49-F238E27FC236}">
                <a16:creationId xmlns:a16="http://schemas.microsoft.com/office/drawing/2014/main" id="{1926839F-F211-3336-90A5-F7C7B66A5E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02980" y="3653728"/>
            <a:ext cx="1203960" cy="571625"/>
          </a:xfrm>
          <a:prstGeom prst="rect">
            <a:avLst/>
          </a:prstGeom>
        </p:spPr>
      </p:pic>
      <p:pic>
        <p:nvPicPr>
          <p:cNvPr id="11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E0D8D98-7AB0-B65A-A77F-AE01EE4958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45893" y="2986088"/>
            <a:ext cx="706755" cy="657225"/>
          </a:xfrm>
          <a:prstGeom prst="rect">
            <a:avLst/>
          </a:prstGeom>
        </p:spPr>
      </p:pic>
      <p:pic>
        <p:nvPicPr>
          <p:cNvPr id="12" name="Picture 12">
            <a:extLst>
              <a:ext uri="{FF2B5EF4-FFF2-40B4-BE49-F238E27FC236}">
                <a16:creationId xmlns:a16="http://schemas.microsoft.com/office/drawing/2014/main" id="{B3A5ADA7-DB74-FCC8-B323-CEAF00B0CB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71448" y="3684270"/>
            <a:ext cx="641985" cy="632460"/>
          </a:xfrm>
          <a:prstGeom prst="rect">
            <a:avLst/>
          </a:prstGeom>
        </p:spPr>
      </p:pic>
      <p:pic>
        <p:nvPicPr>
          <p:cNvPr id="13" name="Picture 13" descr="A picture containing logo&#10;&#10;Description automatically generated">
            <a:extLst>
              <a:ext uri="{FF2B5EF4-FFF2-40B4-BE49-F238E27FC236}">
                <a16:creationId xmlns:a16="http://schemas.microsoft.com/office/drawing/2014/main" id="{3168DD25-DCEE-0FDB-32BE-1DA297A7C4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73353" y="4743450"/>
            <a:ext cx="1270635" cy="662940"/>
          </a:xfrm>
          <a:prstGeom prst="rect">
            <a:avLst/>
          </a:prstGeom>
        </p:spPr>
      </p:pic>
      <p:pic>
        <p:nvPicPr>
          <p:cNvPr id="14" name="Picture 1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98F69FBC-9D01-55EF-F1DA-E62BB53538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21240" y="3169752"/>
            <a:ext cx="1120140" cy="518497"/>
          </a:xfrm>
          <a:prstGeom prst="rect">
            <a:avLst/>
          </a:prstGeom>
        </p:spPr>
      </p:pic>
      <p:pic>
        <p:nvPicPr>
          <p:cNvPr id="15" name="Picture 15" descr="Logo, company name&#10;&#10;Description automatically generated">
            <a:extLst>
              <a:ext uri="{FF2B5EF4-FFF2-40B4-BE49-F238E27FC236}">
                <a16:creationId xmlns:a16="http://schemas.microsoft.com/office/drawing/2014/main" id="{61C762EC-DD98-6EE6-A981-490C40EDC52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63840" y="5340668"/>
            <a:ext cx="1226820" cy="664845"/>
          </a:xfrm>
          <a:prstGeom prst="rect">
            <a:avLst/>
          </a:prstGeom>
        </p:spPr>
      </p:pic>
      <p:pic>
        <p:nvPicPr>
          <p:cNvPr id="17" name="Picture 17" descr="Logo, company name&#10;&#10;Description automatically generated">
            <a:extLst>
              <a:ext uri="{FF2B5EF4-FFF2-40B4-BE49-F238E27FC236}">
                <a16:creationId xmlns:a16="http://schemas.microsoft.com/office/drawing/2014/main" id="{71F05C94-6909-2518-2376-F39E9CA7369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081385" y="3007995"/>
            <a:ext cx="902970" cy="857250"/>
          </a:xfrm>
          <a:prstGeom prst="rect">
            <a:avLst/>
          </a:prstGeom>
        </p:spPr>
      </p:pic>
      <p:pic>
        <p:nvPicPr>
          <p:cNvPr id="18" name="Picture 18" descr="Logo&#10;&#10;Description automatically generated">
            <a:extLst>
              <a:ext uri="{FF2B5EF4-FFF2-40B4-BE49-F238E27FC236}">
                <a16:creationId xmlns:a16="http://schemas.microsoft.com/office/drawing/2014/main" id="{A1B2F4C2-08B9-789E-4538-E09608613C8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244965" y="4317683"/>
            <a:ext cx="1123950" cy="866775"/>
          </a:xfrm>
          <a:prstGeom prst="rect">
            <a:avLst/>
          </a:prstGeom>
        </p:spPr>
      </p:pic>
      <p:pic>
        <p:nvPicPr>
          <p:cNvPr id="19" name="Picture 19" descr="Graphical user interface&#10;&#10;Description automatically generated">
            <a:extLst>
              <a:ext uri="{FF2B5EF4-FFF2-40B4-BE49-F238E27FC236}">
                <a16:creationId xmlns:a16="http://schemas.microsoft.com/office/drawing/2014/main" id="{051B0AAA-988D-340B-B849-BEBCDB1170A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25740" y="4350184"/>
            <a:ext cx="1379220" cy="40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654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4. </a:t>
            </a:r>
            <a:r>
              <a:rPr lang="en-GB" sz="2800" dirty="0" smtClean="0"/>
              <a:t>ACTIVITES FUTURES</a:t>
            </a:r>
            <a:endParaRPr lang="x-none" sz="2800" dirty="0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-228600" y="2095500"/>
            <a:ext cx="10439400" cy="44958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/>
            <a:r>
              <a:rPr lang="fr-FR" sz="2000" dirty="0">
                <a:solidFill>
                  <a:schemeClr val="bg1">
                    <a:lumMod val="10000"/>
                  </a:schemeClr>
                </a:solidFill>
              </a:rPr>
              <a:t>Groupe de réflexion </a:t>
            </a:r>
            <a:r>
              <a:rPr lang="fr-FR" sz="2000" dirty="0" smtClean="0">
                <a:solidFill>
                  <a:schemeClr val="bg1">
                    <a:lumMod val="10000"/>
                  </a:schemeClr>
                </a:solidFill>
              </a:rPr>
              <a:t>de la CMP </a:t>
            </a:r>
            <a:r>
              <a:rPr lang="fr-FR" sz="2000" dirty="0">
                <a:solidFill>
                  <a:schemeClr val="bg1">
                    <a:lumMod val="10000"/>
                  </a:schemeClr>
                </a:solidFill>
              </a:rPr>
              <a:t>sur le financement durable pour </a:t>
            </a:r>
            <a:r>
              <a:rPr lang="fr-FR" sz="2000" dirty="0" err="1" smtClean="0">
                <a:solidFill>
                  <a:schemeClr val="bg1">
                    <a:lumMod val="10000"/>
                  </a:schemeClr>
                </a:solidFill>
              </a:rPr>
              <a:t>ePhyto</a:t>
            </a:r>
            <a:endParaRPr lang="fr-FR" sz="2000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Vise </a:t>
            </a:r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à présenter des solutions à court, moyen et long terme à la </a:t>
            </a:r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CMP-17 </a:t>
            </a:r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(2023) </a:t>
            </a:r>
            <a:r>
              <a:rPr lang="en-GB" sz="1600" dirty="0" smtClean="0">
                <a:solidFill>
                  <a:schemeClr val="bg1">
                    <a:lumMod val="10000"/>
                  </a:schemeClr>
                </a:solidFill>
              </a:rPr>
              <a:t>(2023)</a:t>
            </a:r>
            <a:endParaRPr lang="en-US" sz="1600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Traduction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du </a:t>
            </a:r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GeNS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dans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 les </a:t>
            </a:r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autres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langues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</a:p>
          <a:p>
            <a:pPr marL="1257300" lvl="2" indent="-342900"/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Version française pilotée </a:t>
            </a:r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se fait avec Madagascar</a:t>
            </a:r>
          </a:p>
          <a:p>
            <a:pPr marL="1257300" lvl="2" indent="-342900"/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Travaille </a:t>
            </a:r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avec l'Alliance mondiale pour développer </a:t>
            </a:r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le </a:t>
            </a:r>
            <a:r>
              <a:rPr lang="fr-FR" sz="1600" dirty="0" err="1" smtClean="0">
                <a:solidFill>
                  <a:schemeClr val="bg1">
                    <a:lumMod val="10000"/>
                  </a:schemeClr>
                </a:solidFill>
              </a:rPr>
              <a:t>GeNS</a:t>
            </a:r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en arabe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Entretien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courant et </a:t>
            </a:r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améliorations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en-GB" sz="1600" dirty="0" err="1">
                <a:solidFill>
                  <a:schemeClr val="bg1">
                    <a:lumMod val="10000"/>
                  </a:schemeClr>
                </a:solidFill>
              </a:rPr>
              <a:t>Améliorations</a:t>
            </a:r>
            <a:r>
              <a:rPr lang="en-GB" sz="1600" dirty="0">
                <a:solidFill>
                  <a:schemeClr val="bg1">
                    <a:lumMod val="10000"/>
                  </a:schemeClr>
                </a:solidFill>
              </a:rPr>
              <a:t> de la </a:t>
            </a:r>
            <a:r>
              <a:rPr lang="en-GB" sz="1600" dirty="0" err="1" smtClean="0">
                <a:solidFill>
                  <a:schemeClr val="bg1">
                    <a:lumMod val="10000"/>
                  </a:schemeClr>
                </a:solidFill>
              </a:rPr>
              <a:t>chaîne</a:t>
            </a:r>
            <a:endParaRPr lang="en-GB" sz="1600" dirty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en-GB" sz="1600" dirty="0" err="1" smtClean="0">
                <a:solidFill>
                  <a:schemeClr val="bg1">
                    <a:lumMod val="10000"/>
                  </a:schemeClr>
                </a:solidFill>
              </a:rPr>
              <a:t>Paiements</a:t>
            </a:r>
            <a:r>
              <a:rPr lang="en-GB" sz="16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GB" sz="1600" dirty="0" err="1" smtClean="0">
                <a:solidFill>
                  <a:schemeClr val="bg1">
                    <a:lumMod val="10000"/>
                  </a:schemeClr>
                </a:solidFill>
              </a:rPr>
              <a:t>électroniques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fr-FR" sz="2000" dirty="0">
                <a:solidFill>
                  <a:schemeClr val="bg1">
                    <a:lumMod val="10000"/>
                  </a:schemeClr>
                </a:solidFill>
              </a:rPr>
              <a:t>Poursuite de la collaboration avec les agences non phytosanitaires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/</a:t>
            </a:r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organisations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(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OIE/Codex/</a:t>
            </a:r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</a:rPr>
              <a:t>Autres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)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Ateliers </a:t>
            </a:r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des ONPV </a:t>
            </a:r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avec le groupe consultatif </a:t>
            </a:r>
            <a:r>
              <a:rPr lang="fr-FR" sz="1600" dirty="0" err="1">
                <a:solidFill>
                  <a:schemeClr val="bg1">
                    <a:lumMod val="10000"/>
                  </a:schemeClr>
                </a:solidFill>
              </a:rPr>
              <a:t>ePhyto</a:t>
            </a:r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de </a:t>
            </a:r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l'industrie </a:t>
            </a:r>
            <a:r>
              <a:rPr lang="en-GB" sz="1600" dirty="0" smtClean="0">
                <a:solidFill>
                  <a:schemeClr val="bg1">
                    <a:lumMod val="10000"/>
                  </a:schemeClr>
                </a:solidFill>
              </a:rPr>
              <a:t>(IAG</a:t>
            </a:r>
            <a:r>
              <a:rPr lang="en-GB" sz="1600" dirty="0">
                <a:solidFill>
                  <a:schemeClr val="bg1">
                    <a:lumMod val="10000"/>
                  </a:schemeClr>
                </a:solidFill>
              </a:rPr>
              <a:t>)</a:t>
            </a:r>
          </a:p>
          <a:p>
            <a:pPr marL="1257300" lvl="2" indent="-342900"/>
            <a:r>
              <a:rPr lang="fr-FR" sz="1600" dirty="0">
                <a:solidFill>
                  <a:schemeClr val="bg1">
                    <a:lumMod val="10000"/>
                  </a:schemeClr>
                </a:solidFill>
              </a:rPr>
              <a:t>Projets en cours avec l'Alliance mondiale pour la facilitation des </a:t>
            </a:r>
            <a:r>
              <a:rPr lang="fr-FR" sz="1600" dirty="0" smtClean="0">
                <a:solidFill>
                  <a:schemeClr val="bg1">
                    <a:lumMod val="10000"/>
                  </a:schemeClr>
                </a:solidFill>
              </a:rPr>
              <a:t>échanges</a:t>
            </a:r>
            <a:endParaRPr lang="en-US" sz="2000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fr-FR" sz="2000" dirty="0" smtClean="0">
                <a:solidFill>
                  <a:schemeClr val="bg1">
                    <a:lumMod val="10000"/>
                  </a:schemeClr>
                </a:solidFill>
              </a:rPr>
              <a:t>Liaison </a:t>
            </a:r>
            <a:r>
              <a:rPr lang="fr-FR" sz="2000" dirty="0">
                <a:solidFill>
                  <a:schemeClr val="bg1">
                    <a:lumMod val="10000"/>
                  </a:schemeClr>
                </a:solidFill>
              </a:rPr>
              <a:t>avec d'autres systèmes gouvernementaux (guichets uniques, douanes, 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ASYCUDA</a:t>
            </a:r>
            <a:r>
              <a:rPr lang="fr-FR" sz="2000" dirty="0" smtClean="0">
                <a:solidFill>
                  <a:schemeClr val="bg1">
                    <a:lumMod val="10000"/>
                  </a:schemeClr>
                </a:solidFill>
              </a:rPr>
              <a:t>, </a:t>
            </a:r>
            <a:r>
              <a:rPr lang="fr-FR" sz="2000" dirty="0">
                <a:solidFill>
                  <a:schemeClr val="bg1">
                    <a:lumMod val="10000"/>
                  </a:schemeClr>
                </a:solidFill>
              </a:rPr>
              <a:t>industrie, etc</a:t>
            </a:r>
            <a:r>
              <a:rPr lang="fr-FR" sz="2000" dirty="0" smtClean="0">
                <a:solidFill>
                  <a:schemeClr val="bg1">
                    <a:lumMod val="10000"/>
                  </a:schemeClr>
                </a:solidFill>
              </a:rPr>
              <a:t>.)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200" y="2133600"/>
            <a:ext cx="3177903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283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it-IT" dirty="0" smtClean="0"/>
              <a:t>Merci pour votre attention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685800" y="4699647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1600" b="1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1600" dirty="0" err="1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of the United Nations (FAO)</a:t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600200"/>
            <a:ext cx="7986304" cy="457201"/>
          </a:xfrm>
        </p:spPr>
        <p:txBody>
          <a:bodyPr/>
          <a:lstStyle/>
          <a:p>
            <a:pPr algn="ctr"/>
            <a:r>
              <a:rPr lang="en-GB" sz="2800" dirty="0" smtClean="0"/>
              <a:t>SOMMAIRE</a:t>
            </a:r>
            <a:endParaRPr lang="x-none" sz="2800" dirty="0"/>
          </a:p>
        </p:txBody>
      </p:sp>
      <p:sp>
        <p:nvSpPr>
          <p:cNvPr id="7" name="Rectangle 6"/>
          <p:cNvSpPr/>
          <p:nvPr/>
        </p:nvSpPr>
        <p:spPr>
          <a:xfrm>
            <a:off x="441960" y="2209800"/>
            <a:ext cx="832104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dirty="0" smtClean="0">
                <a:latin typeface="Calibri (Body)"/>
              </a:rPr>
              <a:t>Un </a:t>
            </a:r>
            <a:r>
              <a:rPr lang="fr-FR" dirty="0">
                <a:latin typeface="Calibri (Body)"/>
              </a:rPr>
              <a:t>aperçu de la solution </a:t>
            </a:r>
            <a:r>
              <a:rPr lang="fr-FR" dirty="0" err="1" smtClean="0">
                <a:latin typeface="Calibri (Body)"/>
              </a:rPr>
              <a:t>ePhyto</a:t>
            </a:r>
            <a:r>
              <a:rPr lang="fr-FR" dirty="0" smtClean="0">
                <a:latin typeface="Calibri (Body)"/>
              </a:rPr>
              <a:t> de la CIPV</a:t>
            </a:r>
            <a:endParaRPr lang="en-US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1.1 </a:t>
            </a:r>
            <a:r>
              <a:rPr lang="en-GB" sz="2000" dirty="0" err="1" smtClean="0">
                <a:latin typeface="Calibri (Body)"/>
              </a:rPr>
              <a:t>Aperçu</a:t>
            </a:r>
            <a:endParaRPr lang="en-GB" sz="2000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1.2 </a:t>
            </a:r>
            <a:r>
              <a:rPr lang="en-GB" sz="2000" dirty="0" err="1" smtClean="0">
                <a:latin typeface="Calibri (Body)"/>
              </a:rPr>
              <a:t>Bref</a:t>
            </a:r>
            <a:r>
              <a:rPr lang="en-GB" sz="2000" dirty="0" smtClean="0">
                <a:latin typeface="Calibri (Body)"/>
              </a:rPr>
              <a:t> </a:t>
            </a:r>
            <a:r>
              <a:rPr lang="en-GB" sz="2000" dirty="0" err="1" smtClean="0">
                <a:latin typeface="Calibri (Body)"/>
              </a:rPr>
              <a:t>historique</a:t>
            </a:r>
            <a:endParaRPr lang="en-GB" sz="2000" dirty="0" smtClean="0">
              <a:latin typeface="Calibri (Body)"/>
            </a:endParaRPr>
          </a:p>
          <a:p>
            <a:pPr lvl="1"/>
            <a:r>
              <a:rPr lang="en-GB" sz="2000" dirty="0" smtClean="0">
                <a:latin typeface="Calibri (Body)"/>
              </a:rPr>
              <a:t>1.2 </a:t>
            </a:r>
            <a:r>
              <a:rPr lang="en-GB" sz="2000" dirty="0" err="1">
                <a:latin typeface="Calibri (Body)"/>
              </a:rPr>
              <a:t>P</a:t>
            </a:r>
            <a:r>
              <a:rPr lang="en-GB" sz="2000" dirty="0" err="1" smtClean="0">
                <a:latin typeface="Calibri (Body)"/>
              </a:rPr>
              <a:t>ourquoi</a:t>
            </a:r>
            <a:r>
              <a:rPr lang="en-GB" sz="2000" dirty="0" smtClean="0">
                <a:latin typeface="Calibri (Body)"/>
              </a:rPr>
              <a:t> </a:t>
            </a:r>
            <a:r>
              <a:rPr lang="en-GB" sz="2000" dirty="0" err="1" smtClean="0">
                <a:latin typeface="Calibri (Body)"/>
              </a:rPr>
              <a:t>ePhyto</a:t>
            </a:r>
            <a:r>
              <a:rPr lang="en-GB" sz="2000" dirty="0" smtClean="0">
                <a:latin typeface="Calibri (Body)"/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>
                <a:latin typeface="Calibri (Body)"/>
              </a:rPr>
              <a:t>Mises </a:t>
            </a:r>
            <a:r>
              <a:rPr lang="fr-FR" dirty="0">
                <a:latin typeface="Calibri (Body)"/>
              </a:rPr>
              <a:t>à jour </a:t>
            </a:r>
            <a:r>
              <a:rPr lang="fr-FR" dirty="0" smtClean="0">
                <a:latin typeface="Calibri (Body)"/>
              </a:rPr>
              <a:t>sur </a:t>
            </a:r>
            <a:r>
              <a:rPr lang="fr-FR" dirty="0">
                <a:latin typeface="Calibri (Body)"/>
              </a:rPr>
              <a:t>la </a:t>
            </a:r>
            <a:r>
              <a:rPr lang="fr-FR" dirty="0" smtClean="0">
                <a:latin typeface="Calibri (Body)"/>
              </a:rPr>
              <a:t>Solution </a:t>
            </a:r>
            <a:r>
              <a:rPr lang="fr-FR" dirty="0" err="1" smtClean="0">
                <a:latin typeface="Calibri (Body)"/>
              </a:rPr>
              <a:t>ePhyto</a:t>
            </a:r>
            <a:r>
              <a:rPr lang="en-US" dirty="0" smtClean="0">
                <a:latin typeface="Calibri (Body)"/>
              </a:rPr>
              <a:t> de la CIPV</a:t>
            </a:r>
          </a:p>
          <a:p>
            <a:pPr lvl="1"/>
            <a:r>
              <a:rPr lang="en-GB" sz="2000" dirty="0" smtClean="0">
                <a:latin typeface="Calibri (Body)"/>
              </a:rPr>
              <a:t>2.1 Hub </a:t>
            </a:r>
            <a:r>
              <a:rPr lang="en-GB" sz="2000" dirty="0" err="1" smtClean="0">
                <a:latin typeface="Calibri (Body)"/>
              </a:rPr>
              <a:t>ePhyto</a:t>
            </a:r>
            <a:endParaRPr lang="en-GB" sz="2000" dirty="0" smtClean="0">
              <a:latin typeface="Calibri (Body)"/>
            </a:endParaRPr>
          </a:p>
          <a:p>
            <a:pPr lvl="1"/>
            <a:r>
              <a:rPr lang="en-GB" sz="2000" dirty="0" smtClean="0">
                <a:latin typeface="Calibri (Body)"/>
              </a:rPr>
              <a:t>2.2 </a:t>
            </a:r>
            <a:r>
              <a:rPr lang="en-GB" sz="2000" dirty="0" err="1" smtClean="0">
                <a:latin typeface="Calibri (Body)"/>
              </a:rPr>
              <a:t>Système</a:t>
            </a:r>
            <a:r>
              <a:rPr lang="en-GB" sz="2000" dirty="0" smtClean="0">
                <a:latin typeface="Calibri (Body)"/>
              </a:rPr>
              <a:t> </a:t>
            </a:r>
            <a:r>
              <a:rPr lang="en-GB" sz="2000" dirty="0" err="1" smtClean="0">
                <a:latin typeface="Calibri (Body)"/>
              </a:rPr>
              <a:t>Générique</a:t>
            </a:r>
            <a:r>
              <a:rPr lang="en-GB" sz="2000" dirty="0" smtClean="0">
                <a:latin typeface="Calibri (Body)"/>
              </a:rPr>
              <a:t> </a:t>
            </a:r>
            <a:r>
              <a:rPr lang="en-GB" sz="2000" dirty="0" err="1" smtClean="0">
                <a:latin typeface="Calibri (Body)"/>
              </a:rPr>
              <a:t>ePhyto</a:t>
            </a:r>
            <a:r>
              <a:rPr lang="en-GB" sz="2000" dirty="0" smtClean="0">
                <a:latin typeface="Calibri (Body)"/>
              </a:rPr>
              <a:t> (</a:t>
            </a:r>
            <a:r>
              <a:rPr lang="en-GB" sz="2000" dirty="0" err="1" smtClean="0">
                <a:latin typeface="Calibri (Body)"/>
              </a:rPr>
              <a:t>GeNS</a:t>
            </a:r>
            <a:r>
              <a:rPr lang="en-GB" sz="2000" dirty="0">
                <a:latin typeface="Calibri (Body)"/>
              </a:rPr>
              <a:t>) </a:t>
            </a:r>
            <a:r>
              <a:rPr lang="en-GB" sz="2000" dirty="0" smtClean="0">
                <a:latin typeface="Calibri (Body)"/>
              </a:rPr>
              <a:t> </a:t>
            </a:r>
            <a:endParaRPr lang="en-GB" sz="2000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2.3 </a:t>
            </a:r>
            <a:r>
              <a:rPr lang="fr-FR" sz="2000" dirty="0">
                <a:latin typeface="Calibri (Body)"/>
              </a:rPr>
              <a:t>Délégation et transfert </a:t>
            </a:r>
            <a:r>
              <a:rPr lang="fr-FR" sz="2000" dirty="0" smtClean="0">
                <a:latin typeface="Calibri (Body)"/>
              </a:rPr>
              <a:t>par chaîne</a:t>
            </a:r>
          </a:p>
          <a:p>
            <a:pPr lvl="1"/>
            <a:r>
              <a:rPr lang="en-GB" sz="2000" dirty="0" smtClean="0">
                <a:latin typeface="Calibri (Body)"/>
              </a:rPr>
              <a:t>2.4 </a:t>
            </a:r>
            <a:r>
              <a:rPr lang="en-GB" sz="2000" dirty="0">
                <a:latin typeface="Calibri (Body)"/>
              </a:rPr>
              <a:t>eSignatures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Calibri (Body)"/>
              </a:rPr>
              <a:t>Collaboration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>
                <a:latin typeface="Calibri (Body)"/>
              </a:rPr>
              <a:t>Plans futures</a:t>
            </a:r>
            <a:endParaRPr lang="en-US" dirty="0">
              <a:latin typeface="Calibri (Body)"/>
            </a:endParaRPr>
          </a:p>
        </p:txBody>
      </p:sp>
      <p:pic>
        <p:nvPicPr>
          <p:cNvPr id="5" name="Picture 4" descr="The IPPC ePhyto Hub is now open for use! - International Plant Protection  Conven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19" b="9504"/>
          <a:stretch/>
        </p:blipFill>
        <p:spPr bwMode="auto">
          <a:xfrm>
            <a:off x="7878361" y="2514600"/>
            <a:ext cx="3265194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2057400"/>
            <a:ext cx="1150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« </a:t>
            </a:r>
            <a:r>
              <a:rPr lang="fr-FR" sz="18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</a:t>
            </a:r>
            <a:r>
              <a:rPr lang="fr-FR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» est l'abréviation de </a:t>
            </a:r>
            <a:r>
              <a:rPr lang="fr-FR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certificat phytosanitaire électronique</a:t>
            </a:r>
            <a:r>
              <a:rPr lang="fr-FR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. En termes simples, ce sont les données contenues dans un certificat phytosanitaire sous forme numérique</a:t>
            </a:r>
            <a:r>
              <a:rPr lang="en-US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. </a:t>
            </a:r>
            <a:endParaRPr lang="en-US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La Solution </a:t>
            </a:r>
            <a:r>
              <a:rPr lang="en-GB" sz="1800" dirty="0" err="1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</a:t>
            </a:r>
            <a:r>
              <a:rPr lang="en-GB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de la CIPV </a:t>
            </a:r>
            <a:r>
              <a:rPr lang="en-GB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se compose de:</a:t>
            </a:r>
            <a:endParaRPr lang="en-US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914401" y="1518677"/>
            <a:ext cx="1013460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</a:t>
            </a:r>
            <a:r>
              <a:rPr lang="fr-FR" sz="2800" dirty="0" smtClean="0">
                <a:latin typeface="Calibri (Body)"/>
              </a:rPr>
              <a:t>APERÇU DE LA SOLUTION </a:t>
            </a:r>
            <a:r>
              <a:rPr lang="fr-FR" sz="2800" dirty="0" err="1" smtClean="0">
                <a:latin typeface="Calibri (Body)"/>
              </a:rPr>
              <a:t>ePHYTO</a:t>
            </a:r>
            <a:r>
              <a:rPr lang="fr-FR" sz="2800" dirty="0" smtClean="0">
                <a:latin typeface="Calibri (Body)"/>
              </a:rPr>
              <a:t> DE LA CIPV</a:t>
            </a:r>
            <a:endParaRPr lang="x-none" sz="2800" dirty="0"/>
          </a:p>
        </p:txBody>
      </p:sp>
      <p:pic>
        <p:nvPicPr>
          <p:cNvPr id="11" name="Content Placeholder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1600" y="2590800"/>
            <a:ext cx="5029200" cy="211522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43691" y="4706028"/>
            <a:ext cx="12039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La solution </a:t>
            </a:r>
            <a:r>
              <a:rPr lang="fr-FR" sz="1800" dirty="0" err="1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</a:t>
            </a:r>
            <a:r>
              <a:rPr lang="fr-FR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de la CIPV </a:t>
            </a:r>
            <a:r>
              <a:rPr lang="fr-FR" sz="1800" b="1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répond </a:t>
            </a:r>
            <a:r>
              <a:rPr lang="fr-FR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aux exigences</a:t>
            </a:r>
            <a:r>
              <a:rPr lang="fr-FR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de la Norme internationale pour les mesures phytosanitaires (</a:t>
            </a:r>
            <a:r>
              <a:rPr lang="fr-FR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NIMP) 12 Annexe 1 </a:t>
            </a:r>
            <a:r>
              <a:rPr lang="fr-FR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et</a:t>
            </a:r>
            <a:endParaRPr lang="fr-FR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Aide les pays à se conformer aux articles 7.9 (mainlevée des marchandises périssables) et 10.1 (simplification des formalités et des exigences en matière de documentation pour le commerce transfrontalier) de </a:t>
            </a:r>
            <a:r>
              <a:rPr lang="fr-FR" sz="18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l'Accord sur la facilitation des échanges </a:t>
            </a:r>
            <a:r>
              <a:rPr lang="fr-FR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de l'Organisation mondiale du commerce.</a:t>
            </a:r>
            <a:endParaRPr lang="en-IE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2190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381000" y="3505200"/>
            <a:ext cx="10972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638572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2010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3922155" y="3017408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2013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5221095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2014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7950678" y="3043471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2018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240085" y="3015769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2019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557514" y="3015287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2022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3" name="Title 4"/>
          <p:cNvSpPr>
            <a:spLocks noGrp="1"/>
          </p:cNvSpPr>
          <p:nvPr>
            <p:ph type="title"/>
          </p:nvPr>
        </p:nvSpPr>
        <p:spPr>
          <a:xfrm>
            <a:off x="32522" y="2182200"/>
            <a:ext cx="6368278" cy="29684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24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1.2 </a:t>
            </a:r>
            <a:r>
              <a:rPr lang="fr-FR" sz="2400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Bref </a:t>
            </a:r>
            <a:r>
              <a:rPr lang="fr-FR" sz="24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historique de la solution </a:t>
            </a:r>
            <a:r>
              <a:rPr lang="fr-FR" sz="2400" dirty="0" err="1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endParaRPr lang="en-US" sz="2400" dirty="0">
              <a:solidFill>
                <a:srgbClr val="165A3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381000" y="3764281"/>
            <a:ext cx="842013" cy="415498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-6" y="3716270"/>
            <a:ext cx="1272281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300" dirty="0">
                <a:cs typeface="Calibri" panose="020F0502020204030204" pitchFamily="34" charset="0"/>
              </a:rPr>
              <a:t>La première réunion de la CIPV sur </a:t>
            </a:r>
            <a:r>
              <a:rPr lang="fr-FR" sz="1300" b="1" dirty="0">
                <a:cs typeface="Calibri" panose="020F0502020204030204" pitchFamily="34" charset="0"/>
              </a:rPr>
              <a:t>le développement de la certification phytosanitaire électronique </a:t>
            </a:r>
            <a:r>
              <a:rPr lang="fr-FR" sz="1300" dirty="0">
                <a:cs typeface="Calibri" panose="020F0502020204030204" pitchFamily="34" charset="0"/>
              </a:rPr>
              <a:t>s'est tenue aux Pays-Bas</a:t>
            </a:r>
            <a:endParaRPr lang="en-US" sz="1300" i="1" dirty="0">
              <a:cs typeface="Calibri" panose="020F050202020403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272275" y="3737855"/>
            <a:ext cx="117195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La NAPPO a organisé un </a:t>
            </a:r>
            <a:r>
              <a:rPr lang="fr-FR" sz="1400" b="1" dirty="0"/>
              <a:t>atelier </a:t>
            </a:r>
            <a:r>
              <a:rPr lang="fr-FR" sz="1400" b="1" dirty="0" smtClean="0"/>
              <a:t>CIPV sur </a:t>
            </a:r>
            <a:r>
              <a:rPr lang="fr-FR" sz="1400" b="1" dirty="0"/>
              <a:t>la certification électronique </a:t>
            </a:r>
            <a:r>
              <a:rPr lang="fr-FR" sz="1400" dirty="0"/>
              <a:t>au Canada</a:t>
            </a:r>
            <a:endParaRPr lang="en-US" sz="1400" i="1" dirty="0">
              <a:cs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272275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2009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46810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2006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2638572" y="3737855"/>
            <a:ext cx="13030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cs typeface="Calibri" panose="020F0502020204030204" pitchFamily="34" charset="0"/>
              </a:rPr>
              <a:t>Le Secrétariat de la CIPV a </a:t>
            </a:r>
            <a:r>
              <a:rPr lang="fr-FR" sz="1400" b="1" dirty="0">
                <a:cs typeface="Calibri" panose="020F0502020204030204" pitchFamily="34" charset="0"/>
              </a:rPr>
              <a:t>créé un groupe de travail électronique à composition non limitée sur la certification électronique</a:t>
            </a:r>
            <a:endParaRPr lang="en-GB" sz="1400" b="1" dirty="0">
              <a:cs typeface="Calibri" panose="020F0502020204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860197" y="3759440"/>
            <a:ext cx="13030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La </a:t>
            </a:r>
            <a:r>
              <a:rPr lang="fr-FR" sz="1400" dirty="0" smtClean="0"/>
              <a:t>CMP-8 </a:t>
            </a:r>
            <a:r>
              <a:rPr lang="fr-FR" sz="1400" dirty="0"/>
              <a:t>a </a:t>
            </a:r>
            <a:r>
              <a:rPr lang="fr-FR" sz="1400" b="1" dirty="0"/>
              <a:t>établi un groupe de pilotage </a:t>
            </a:r>
            <a:r>
              <a:rPr lang="fr-FR" sz="1400" b="1" dirty="0" err="1"/>
              <a:t>ePhyto</a:t>
            </a:r>
            <a:r>
              <a:rPr lang="fr-FR" sz="1400" b="1" dirty="0"/>
              <a:t> (ESG)</a:t>
            </a:r>
            <a:endParaRPr lang="en-GB" sz="1400" b="1" dirty="0">
              <a:cs typeface="Calibri" panose="020F050202020403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144000" y="3660199"/>
            <a:ext cx="130302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>
                <a:latin typeface="Calibri" panose="020F0502020204030204" pitchFamily="34" charset="0"/>
                <a:cs typeface="Calibri" panose="020F0502020204030204" pitchFamily="34" charset="0"/>
              </a:rPr>
              <a:t>La phase pilote du projet est terminée et la </a:t>
            </a:r>
            <a:r>
              <a:rPr lang="fr-FR" sz="1400" b="1" dirty="0">
                <a:latin typeface="Calibri" panose="020F0502020204030204" pitchFamily="34" charset="0"/>
                <a:cs typeface="Calibri" panose="020F0502020204030204" pitchFamily="34" charset="0"/>
              </a:rPr>
              <a:t>solution </a:t>
            </a:r>
            <a:r>
              <a:rPr lang="fr-FR" sz="1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ePhyto</a:t>
            </a:r>
            <a:r>
              <a:rPr lang="fr-FR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de la CIPV </a:t>
            </a:r>
            <a:r>
              <a:rPr lang="fr-FR" sz="1400" b="1" dirty="0">
                <a:latin typeface="Calibri" panose="020F0502020204030204" pitchFamily="34" charset="0"/>
                <a:cs typeface="Calibri" panose="020F0502020204030204" pitchFamily="34" charset="0"/>
              </a:rPr>
              <a:t>est mise en ligne</a:t>
            </a:r>
            <a:endParaRPr lang="it-IT" sz="14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524243" y="3660199"/>
            <a:ext cx="1303028" cy="116955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1400" dirty="0">
                <a:cs typeface="Calibri"/>
              </a:rPr>
              <a:t>La solution primée compte </a:t>
            </a:r>
            <a:r>
              <a:rPr lang="fr-FR" sz="1400" b="1" dirty="0">
                <a:cs typeface="Calibri"/>
              </a:rPr>
              <a:t>plus de 100 pays enregistrés</a:t>
            </a:r>
            <a:endParaRPr lang="it-IT" sz="1400" b="1" dirty="0" err="1">
              <a:latin typeface="Calibri"/>
              <a:cs typeface="Calibri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39678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1691375" y="3516571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041459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266924" y="3498327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63322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7013465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8369778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656998" y="350786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10976614" y="3498326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609600" y="1518677"/>
            <a:ext cx="9837427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</a:t>
            </a:r>
            <a:r>
              <a:rPr lang="fr-FR" sz="2800" dirty="0">
                <a:latin typeface="Calibri (Body)"/>
              </a:rPr>
              <a:t>APERÇU DE LA SOLUTION </a:t>
            </a:r>
            <a:r>
              <a:rPr lang="fr-FR" sz="2800" dirty="0" err="1">
                <a:latin typeface="Calibri (Body)"/>
              </a:rPr>
              <a:t>ePHYTO</a:t>
            </a:r>
            <a:r>
              <a:rPr lang="fr-FR" sz="2800" dirty="0">
                <a:latin typeface="Calibri (Body)"/>
              </a:rPr>
              <a:t> DE LA CIPV</a:t>
            </a:r>
            <a:endParaRPr lang="x-none" sz="2800" dirty="0"/>
          </a:p>
        </p:txBody>
      </p:sp>
      <p:sp>
        <p:nvSpPr>
          <p:cNvPr id="37" name="Rectangle 36"/>
          <p:cNvSpPr/>
          <p:nvPr/>
        </p:nvSpPr>
        <p:spPr>
          <a:xfrm>
            <a:off x="6587392" y="3050428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2016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5081822" y="3742222"/>
            <a:ext cx="130302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ESG a élaboré une </a:t>
            </a:r>
            <a:r>
              <a:rPr lang="fr-FR" sz="1400" b="1" dirty="0"/>
              <a:t>étude de faisabilité du hub </a:t>
            </a:r>
            <a:r>
              <a:rPr lang="fr-FR" sz="1400" dirty="0"/>
              <a:t>et la </a:t>
            </a:r>
            <a:r>
              <a:rPr lang="fr-FR" sz="1400" dirty="0" smtClean="0"/>
              <a:t>CMP-9 </a:t>
            </a:r>
            <a:r>
              <a:rPr lang="fr-FR" sz="1400" dirty="0"/>
              <a:t>a </a:t>
            </a:r>
            <a:r>
              <a:rPr lang="fr-FR" sz="1400" b="1" dirty="0"/>
              <a:t>adopté l'appendice 1 de la NIMP 12</a:t>
            </a:r>
            <a:endParaRPr lang="en-GB" sz="1400" b="1" dirty="0">
              <a:cs typeface="Calibri" panose="020F050202020403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303447" y="3737855"/>
            <a:ext cx="163320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300" dirty="0"/>
              <a:t>Le </a:t>
            </a:r>
            <a:r>
              <a:rPr lang="fr-FR" sz="1300" b="1" dirty="0"/>
              <a:t>projet financé par le STDF a commencé </a:t>
            </a:r>
            <a:r>
              <a:rPr lang="fr-FR" sz="1300" dirty="0"/>
              <a:t>et l'UNICC a été sélectionné comme unité technique principale pour </a:t>
            </a:r>
            <a:r>
              <a:rPr lang="fr-FR" sz="1300" b="1" dirty="0" smtClean="0"/>
              <a:t>développer et </a:t>
            </a:r>
            <a:r>
              <a:rPr lang="fr-FR" sz="1300" b="1" dirty="0"/>
              <a:t>héberger le hub de solutions IPPC </a:t>
            </a:r>
            <a:r>
              <a:rPr lang="fr-FR" sz="1300" b="1" dirty="0" err="1"/>
              <a:t>ePhyto</a:t>
            </a:r>
            <a:r>
              <a:rPr lang="fr-FR" sz="1300" b="1" dirty="0"/>
              <a:t> et </a:t>
            </a:r>
            <a:r>
              <a:rPr lang="fr-FR" sz="1300" b="1" dirty="0" err="1"/>
              <a:t>GeNS</a:t>
            </a:r>
            <a:r>
              <a:rPr lang="fr-FR" sz="1300" b="1" dirty="0"/>
              <a:t>.</a:t>
            </a:r>
            <a:endParaRPr lang="en-GB" sz="1300" b="1" dirty="0">
              <a:cs typeface="Calibri" panose="020F050202020403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895258" y="3737790"/>
            <a:ext cx="13030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Le </a:t>
            </a:r>
            <a:r>
              <a:rPr lang="fr-FR" sz="1400" b="1" dirty="0"/>
              <a:t>pilote</a:t>
            </a:r>
            <a:r>
              <a:rPr lang="fr-FR" sz="1400" dirty="0"/>
              <a:t> du hub </a:t>
            </a:r>
            <a:r>
              <a:rPr lang="fr-FR" sz="1400" dirty="0" err="1"/>
              <a:t>ePhyto</a:t>
            </a:r>
            <a:r>
              <a:rPr lang="fr-FR" sz="1400" dirty="0"/>
              <a:t> a été </a:t>
            </a:r>
            <a:r>
              <a:rPr lang="fr-FR" sz="1400" b="1" dirty="0"/>
              <a:t>mené à bien </a:t>
            </a:r>
            <a:r>
              <a:rPr lang="fr-FR" sz="1400" dirty="0"/>
              <a:t>avec 10 ONPV</a:t>
            </a:r>
            <a:endParaRPr lang="en-GB" sz="14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242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990601" y="1518677"/>
            <a:ext cx="990600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</a:t>
            </a:r>
            <a:r>
              <a:rPr lang="fr-FR" sz="2800" dirty="0">
                <a:latin typeface="Calibri (Body)"/>
              </a:rPr>
              <a:t>APERÇU DE LA SOLUTION </a:t>
            </a:r>
            <a:r>
              <a:rPr lang="fr-FR" sz="2800" dirty="0" err="1">
                <a:latin typeface="Calibri (Body)"/>
              </a:rPr>
              <a:t>ePHYTO</a:t>
            </a:r>
            <a:r>
              <a:rPr lang="fr-FR" sz="2800" dirty="0">
                <a:latin typeface="Calibri (Body)"/>
              </a:rPr>
              <a:t> DE LA CIPV</a:t>
            </a:r>
            <a:endParaRPr lang="x-none" sz="2800" dirty="0"/>
          </a:p>
        </p:txBody>
      </p:sp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0" y="2209800"/>
            <a:ext cx="3429000" cy="29684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24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1.3 </a:t>
            </a:r>
            <a:r>
              <a:rPr lang="en-GB" sz="2400" dirty="0" err="1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Pourquoi</a:t>
            </a:r>
            <a:r>
              <a:rPr lang="en-GB" sz="2400" dirty="0" smtClean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  <a:r>
              <a:rPr lang="en-GB" sz="2400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ePhyto?</a:t>
            </a:r>
            <a:endParaRPr lang="en-US" sz="2400" dirty="0">
              <a:solidFill>
                <a:srgbClr val="165A3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200" y="2491400"/>
            <a:ext cx="115015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 smtClean="0"/>
              <a:t>La </a:t>
            </a:r>
            <a:r>
              <a:rPr lang="fr-FR" sz="2000" dirty="0"/>
              <a:t>solution </a:t>
            </a:r>
            <a:r>
              <a:rPr lang="fr-FR" sz="2000" dirty="0" err="1"/>
              <a:t>ePhyto</a:t>
            </a:r>
            <a:r>
              <a:rPr lang="fr-FR" sz="2000" dirty="0"/>
              <a:t> permet aux pays d'échanger électroniquement des </a:t>
            </a:r>
            <a:r>
              <a:rPr lang="fr-FR" sz="2000" dirty="0" err="1"/>
              <a:t>ePhytos</a:t>
            </a:r>
            <a:r>
              <a:rPr lang="fr-FR" sz="2000" dirty="0"/>
              <a:t> avec n'importe quel autre pays du système via un hub central - rapidement et avec précision sans sacrifier la santé des plantes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 smtClean="0"/>
              <a:t>Il </a:t>
            </a:r>
            <a:r>
              <a:rPr lang="fr-FR" sz="2000" dirty="0"/>
              <a:t>n'y a </a:t>
            </a:r>
            <a:r>
              <a:rPr lang="fr-FR" sz="2000" b="1" dirty="0"/>
              <a:t>pas besoin d'accords informatiques bilatéraux </a:t>
            </a:r>
            <a:r>
              <a:rPr lang="fr-FR" sz="2000" dirty="0"/>
              <a:t>et </a:t>
            </a:r>
            <a:r>
              <a:rPr lang="fr-FR" sz="2000" b="1" dirty="0"/>
              <a:t>aucun frais </a:t>
            </a:r>
            <a:r>
              <a:rPr lang="fr-FR" sz="2000" dirty="0"/>
              <a:t>pour qu'un pays rejoigne le système une fois qu'il satisfait aux exigences nécessaires.</a:t>
            </a:r>
            <a:endParaRPr lang="en-US" sz="2000" dirty="0" smtClean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/>
              <a:t>Le système a été initialement mis en place pour échanger des certificats phytosanitaires électroniques, mais </a:t>
            </a:r>
            <a:r>
              <a:rPr lang="fr-FR" sz="2000" b="1" dirty="0"/>
              <a:t>tout certificat </a:t>
            </a:r>
            <a:r>
              <a:rPr lang="fr-FR" sz="2000" dirty="0"/>
              <a:t>(santé animale, sécurité alimentaire, etc.), une fois codé en XML, </a:t>
            </a:r>
            <a:r>
              <a:rPr lang="fr-FR" sz="2000" b="1" dirty="0"/>
              <a:t>peut être échangé</a:t>
            </a:r>
            <a:r>
              <a:rPr lang="en-US" sz="2000" dirty="0" smtClean="0">
                <a:solidFill>
                  <a:srgbClr val="000000"/>
                </a:solidFill>
              </a:rPr>
              <a:t>. </a:t>
            </a: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/>
              <a:t>Les ONPV, les industries agricoles et forestières, ainsi que les transitaires et autres bénéficient déjà de la </a:t>
            </a:r>
            <a:r>
              <a:rPr lang="fr-FR" sz="2000" b="1" dirty="0"/>
              <a:t>réduction des coûts de transaction, de l'amélioration de la sécurité commerciale, de la gestion des risques et de l'augmentation des flux commerciaux</a:t>
            </a:r>
            <a:r>
              <a:rPr lang="en-US" sz="2000" dirty="0" smtClean="0">
                <a:solidFill>
                  <a:srgbClr val="000000"/>
                </a:solidFill>
              </a:rPr>
              <a:t>. 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322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71580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fr-FR" sz="2800" dirty="0"/>
              <a:t>LES MISES À JOUR DE LA SOLUTION </a:t>
            </a:r>
            <a:r>
              <a:rPr lang="fr-FR" sz="2800" dirty="0" smtClean="0"/>
              <a:t>EPHYTO DE LA CIPV</a:t>
            </a:r>
            <a:endParaRPr lang="x-none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1725457"/>
            <a:ext cx="289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Le Hub </a:t>
            </a:r>
            <a:r>
              <a:rPr lang="en-GB" sz="2400" b="1" dirty="0" err="1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endParaRPr lang="en-US" sz="2000" dirty="0"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1974666"/>
            <a:ext cx="7543800" cy="403273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772400" y="6007405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*Data from </a:t>
            </a:r>
            <a:r>
              <a:rPr lang="en-US" sz="1400" dirty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as per May 2022</a:t>
            </a:r>
            <a:endParaRPr lang="en-US" sz="1400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200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057400"/>
            <a:ext cx="8964403" cy="322445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6200" y="5410200"/>
            <a:ext cx="1036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000000"/>
                </a:solidFill>
              </a:rPr>
              <a:t>Le système gère de plus en </a:t>
            </a:r>
            <a:r>
              <a:rPr lang="fr-FR" sz="1800" dirty="0" smtClean="0">
                <a:solidFill>
                  <a:srgbClr val="000000"/>
                </a:solidFill>
              </a:rPr>
              <a:t>plus de </a:t>
            </a:r>
            <a:r>
              <a:rPr lang="fr-FR" sz="1800" dirty="0">
                <a:solidFill>
                  <a:srgbClr val="000000"/>
                </a:solidFill>
              </a:rPr>
              <a:t>certificats</a:t>
            </a:r>
            <a:r>
              <a:rPr lang="fr-FR" sz="1800" dirty="0" smtClean="0">
                <a:solidFill>
                  <a:srgbClr val="000000"/>
                </a:solidFill>
              </a:rPr>
              <a:t>, et plus de </a:t>
            </a:r>
            <a:r>
              <a:rPr lang="fr-FR" sz="1800" dirty="0">
                <a:solidFill>
                  <a:srgbClr val="000000"/>
                </a:solidFill>
              </a:rPr>
              <a:t>100 000 </a:t>
            </a:r>
            <a:r>
              <a:rPr lang="fr-FR" sz="1800" i="1" dirty="0" smtClean="0">
                <a:solidFill>
                  <a:srgbClr val="000000"/>
                </a:solidFill>
              </a:rPr>
              <a:t>par </a:t>
            </a:r>
            <a:r>
              <a:rPr lang="fr-FR" sz="1800" i="1" dirty="0">
                <a:solidFill>
                  <a:srgbClr val="000000"/>
                </a:solidFill>
              </a:rPr>
              <a:t>mois</a:t>
            </a:r>
            <a:r>
              <a:rPr lang="fr-FR" sz="1800" dirty="0">
                <a:solidFill>
                  <a:srgbClr val="000000"/>
                </a:solidFill>
              </a:rPr>
              <a:t>, avec la capacité de gérer (dans la configuration actuelle) jusqu'à 100 000 certificats </a:t>
            </a:r>
            <a:r>
              <a:rPr lang="fr-FR" sz="1800" i="1" dirty="0">
                <a:solidFill>
                  <a:srgbClr val="000000"/>
                </a:solidFill>
              </a:rPr>
              <a:t>par jour</a:t>
            </a:r>
            <a:r>
              <a:rPr lang="fr-FR" sz="1800" dirty="0">
                <a:solidFill>
                  <a:srgbClr val="000000"/>
                </a:solidFill>
              </a:rPr>
              <a:t>.</a:t>
            </a:r>
            <a:endParaRPr lang="en-US" sz="1800" u="sng" dirty="0">
              <a:solidFill>
                <a:srgbClr val="00000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428617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fr-FR" sz="2800" dirty="0"/>
              <a:t>LES MISES À JOUR DE LA SOLUTION EPHYTO DE LA CIPV</a:t>
            </a:r>
            <a:endParaRPr lang="x-none" sz="28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76200" y="1725457"/>
            <a:ext cx="289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</a:t>
            </a:r>
            <a:r>
              <a:rPr lang="en-GB" sz="2400" b="1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Le Hub </a:t>
            </a:r>
            <a:r>
              <a:rPr lang="en-GB" sz="2400" b="1" dirty="0" err="1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endParaRPr lang="en-US" sz="2000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72400" y="6003051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*Data from </a:t>
            </a:r>
            <a:r>
              <a:rPr lang="en-US" sz="1400" dirty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as per May 2022</a:t>
            </a:r>
            <a:endParaRPr lang="en-US" sz="1400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903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620952"/>
            <a:ext cx="54102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Le </a:t>
            </a:r>
            <a:r>
              <a:rPr lang="en-GB" sz="2400" b="1" dirty="0" err="1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Système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b="1" dirty="0" err="1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Générique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b="1" dirty="0" err="1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en-GB" sz="2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(</a:t>
            </a:r>
            <a:r>
              <a:rPr lang="en-GB" sz="2400" b="1" dirty="0" err="1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1295400" y="1428617"/>
            <a:ext cx="952500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2. </a:t>
            </a:r>
            <a:r>
              <a:rPr lang="fr-FR" sz="2800" dirty="0"/>
              <a:t>LES MISES À JOUR DE LA SOLUTION EPHYTO DE LA CIPV</a:t>
            </a:r>
            <a:endParaRPr lang="x-none" sz="2800" dirty="0"/>
          </a:p>
        </p:txBody>
      </p:sp>
      <p:sp>
        <p:nvSpPr>
          <p:cNvPr id="4" name="Rectangle 3"/>
          <p:cNvSpPr/>
          <p:nvPr/>
        </p:nvSpPr>
        <p:spPr>
          <a:xfrm>
            <a:off x="9067800" y="3590109"/>
            <a:ext cx="2895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A </a:t>
            </a:r>
            <a:r>
              <a:rPr lang="en-US" sz="1400" b="1" dirty="0" err="1" smtClean="0">
                <a:solidFill>
                  <a:srgbClr val="FF0000"/>
                </a:solidFill>
              </a:rPr>
              <a:t>retenir</a:t>
            </a:r>
            <a:r>
              <a:rPr lang="en-US" sz="1400" b="1" dirty="0" smtClean="0">
                <a:solidFill>
                  <a:srgbClr val="FF0000"/>
                </a:solidFill>
              </a:rPr>
              <a:t>: </a:t>
            </a:r>
            <a:r>
              <a:rPr lang="en-US" sz="1400" dirty="0" smtClean="0"/>
              <a:t>Le </a:t>
            </a:r>
            <a:r>
              <a:rPr lang="fr-FR" sz="1400" dirty="0" err="1" smtClean="0"/>
              <a:t>GeNS</a:t>
            </a:r>
            <a:r>
              <a:rPr lang="fr-FR" sz="1400" dirty="0" smtClean="0"/>
              <a:t> </a:t>
            </a:r>
            <a:r>
              <a:rPr lang="fr-FR" sz="1400" dirty="0"/>
              <a:t>est un système national générique </a:t>
            </a:r>
            <a:r>
              <a:rPr lang="fr-FR" sz="1400" dirty="0" err="1"/>
              <a:t>ePhyto</a:t>
            </a:r>
            <a:r>
              <a:rPr lang="fr-FR" sz="1400" dirty="0"/>
              <a:t> basé sur le Web permettant aux pays ne disposant pas de leur propre infrastructure de se connecter au Hub</a:t>
            </a:r>
            <a:endParaRPr lang="en-US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7400" y="2346555"/>
            <a:ext cx="970942" cy="10918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345059"/>
            <a:ext cx="7239000" cy="397829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72400" y="6015575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*</a:t>
            </a:r>
            <a:r>
              <a:rPr lang="fr-FR" sz="1400" dirty="0">
                <a:solidFill>
                  <a:srgbClr val="000000"/>
                </a:solidFill>
              </a:rPr>
              <a:t>Données de </a:t>
            </a:r>
            <a:r>
              <a:rPr lang="fr-FR" sz="1400" dirty="0" smtClean="0">
                <a:solidFill>
                  <a:srgbClr val="000000"/>
                </a:solidFill>
              </a:rPr>
              <a:t>2022</a:t>
            </a:r>
            <a:r>
              <a:rPr lang="en-US" sz="1400" dirty="0" smtClean="0">
                <a:solidFill>
                  <a:srgbClr val="000000"/>
                </a:solidFill>
                <a:hlinkClick r:id="rId4"/>
              </a:rPr>
              <a:t>www.ephytoexchange.org</a:t>
            </a:r>
            <a:r>
              <a:rPr lang="en-US" sz="1400" dirty="0" smtClean="0">
                <a:solidFill>
                  <a:srgbClr val="000000"/>
                </a:solidFill>
              </a:rPr>
              <a:t> en Mai </a:t>
            </a:r>
            <a:r>
              <a:rPr lang="en-US" sz="1400" dirty="0">
                <a:solidFill>
                  <a:srgbClr val="000000"/>
                </a:solidFill>
              </a:rPr>
              <a:t>2022</a:t>
            </a:r>
            <a:endParaRPr lang="en-US" sz="1400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847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1295400" y="1428617"/>
            <a:ext cx="9525000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2. </a:t>
            </a:r>
            <a:r>
              <a:rPr lang="fr-FR" sz="2800" dirty="0"/>
              <a:t>LES MISES À JOUR DE LA SOLUTION EPHYTO DE LA CIPV</a:t>
            </a:r>
            <a:endParaRPr lang="x-none" sz="280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1725457"/>
            <a:ext cx="5257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</a:t>
            </a:r>
            <a:r>
              <a:rPr lang="en-GB" sz="2400" b="1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Le </a:t>
            </a:r>
            <a:r>
              <a:rPr lang="en-GB" sz="2400" b="1" dirty="0" err="1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Système</a:t>
            </a:r>
            <a:r>
              <a:rPr lang="en-GB" sz="2400" b="1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Gébérique</a:t>
            </a:r>
            <a:r>
              <a:rPr lang="en-GB" sz="2400" b="1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en-GB" sz="2400" b="1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(</a:t>
            </a:r>
            <a:r>
              <a:rPr lang="en-GB" sz="2400" b="1" dirty="0" err="1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en-GB" sz="2400" b="1" dirty="0">
                <a:solidFill>
                  <a:srgbClr val="165A3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rgbClr val="165A3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158708"/>
            <a:ext cx="8492844" cy="365865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620000" y="5942841"/>
            <a:ext cx="4419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*</a:t>
            </a:r>
            <a:r>
              <a:rPr lang="fr-FR" sz="1400" dirty="0">
                <a:solidFill>
                  <a:srgbClr val="000000"/>
                </a:solidFill>
              </a:rPr>
              <a:t>Données de 2022</a:t>
            </a:r>
            <a:r>
              <a:rPr lang="en-US" sz="1400" dirty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>
                <a:solidFill>
                  <a:srgbClr val="000000"/>
                </a:solidFill>
              </a:rPr>
              <a:t> en Mai 2022</a:t>
            </a:r>
            <a:endParaRPr lang="en-US" sz="1400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56517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4" ma:contentTypeDescription="Create a new document." ma:contentTypeScope="" ma:versionID="7caade6bc34f6eab311d2a8416bd1814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283ec2fb86a65801c49b9cefad71e3ed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</documentManagement>
</p:properties>
</file>

<file path=customXml/itemProps1.xml><?xml version="1.0" encoding="utf-8"?>
<ds:datastoreItem xmlns:ds="http://schemas.openxmlformats.org/officeDocument/2006/customXml" ds:itemID="{4E377F6D-7D02-416E-942B-370946E310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ea6feb38-a85a-45e8-92e9-814486bbe375"/>
    <ds:schemaRef ds:uri="http://purl.org/dc/elements/1.1/"/>
    <ds:schemaRef ds:uri="http://schemas.microsoft.com/office/2006/metadata/properties"/>
    <ds:schemaRef ds:uri="a05d7f75-f42e-4288-8809-604fd4d9691f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1347</TotalTime>
  <Words>1225</Words>
  <Application>Microsoft Office PowerPoint</Application>
  <PresentationFormat>Widescreen</PresentationFormat>
  <Paragraphs>113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.AppleSystemUIFont</vt:lpstr>
      <vt:lpstr>Arial</vt:lpstr>
      <vt:lpstr>Arial Unicode MS</vt:lpstr>
      <vt:lpstr>Calibri</vt:lpstr>
      <vt:lpstr>Calibri (Body)</vt:lpstr>
      <vt:lpstr>Calibri Light</vt:lpstr>
      <vt:lpstr>Georgia</vt:lpstr>
      <vt:lpstr>Wingdings</vt:lpstr>
      <vt:lpstr>COVER</vt:lpstr>
      <vt:lpstr>1_COVER</vt:lpstr>
      <vt:lpstr>Internal screen</vt:lpstr>
      <vt:lpstr>Mise à jour sur la Solution ePhyto de la CIPV </vt:lpstr>
      <vt:lpstr>SOMMAIRE</vt:lpstr>
      <vt:lpstr>PowerPoint Presentation</vt:lpstr>
      <vt:lpstr>1.2 Bref historique de la solution ePhyto</vt:lpstr>
      <vt:lpstr>1.3 Pourquoi  ePhyto?</vt:lpstr>
      <vt:lpstr>2. LES MISES À JOUR DE LA SOLUTION EPHYTO DE LA CIPV</vt:lpstr>
      <vt:lpstr>2. LES MISES À JOUR DE LA SOLUTION EPHYTO DE LA CIPV</vt:lpstr>
      <vt:lpstr>PowerPoint Presentation</vt:lpstr>
      <vt:lpstr>PowerPoint Presentation</vt:lpstr>
      <vt:lpstr>2. LES MISES À JOUR DE LA SOLUTION EPHYTO DE LA CIPV</vt:lpstr>
      <vt:lpstr>2. LES MISES À JOUR DE LA SOLUTION EPHYTO DE LA CIPV</vt:lpstr>
      <vt:lpstr>2. LES MISES À JOUR DE LA SOLUTION EPHYTO DE LA CIPV</vt:lpstr>
      <vt:lpstr>3. COLLABORATION</vt:lpstr>
      <vt:lpstr>4. ACTIVITES FUTURES</vt:lpstr>
      <vt:lpstr>Merci pour votre attention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Nicora, Natalie (NSP)</cp:lastModifiedBy>
  <cp:revision>166</cp:revision>
  <cp:lastPrinted>2018-12-10T09:55:32Z</cp:lastPrinted>
  <dcterms:created xsi:type="dcterms:W3CDTF">2019-07-18T08:44:31Z</dcterms:created>
  <dcterms:modified xsi:type="dcterms:W3CDTF">2022-06-21T06:31:17Z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