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62" r:id="rId9"/>
    <p:sldId id="271" r:id="rId10"/>
    <p:sldId id="269" r:id="rId11"/>
    <p:sldId id="270" r:id="rId12"/>
    <p:sldId id="272" r:id="rId13"/>
    <p:sldId id="274" r:id="rId14"/>
    <p:sldId id="273" r:id="rId15"/>
    <p:sldId id="276" r:id="rId16"/>
    <p:sldId id="275" r:id="rId17"/>
    <p:sldId id="277" r:id="rId18"/>
    <p:sldId id="278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541BE5-1531-C304-B0F8-5FD7E3181E85}" v="16" dt="2022-05-25T07:29:48.587"/>
    <p1510:client id="{6752CFC0-D992-E610-047E-8136225D1CD1}" v="3" dt="2022-05-24T12:23:30.463"/>
    <p1510:client id="{68D424D5-67E9-F196-5970-F82134721735}" v="1" dt="2022-05-24T09:18:16.469"/>
    <p1510:client id="{6F2BD11C-9620-FADC-4996-717AE377FAAB}" v="4" dt="2022-05-18T15:01:24.497"/>
    <p1510:client id="{C83CC826-548C-7CE8-D4DD-90E049C1A488}" v="3" dt="2022-05-24T09:17:39.203"/>
    <p1510:client id="{EE79A5B0-00A3-EC44-8CFB-CCA18BC320C9}" v="41" dt="2021-06-23T13:16:45.004"/>
    <p1510:client id="{FB0D9B0D-653A-51C3-14CF-194E23D17B0F}" v="44" dt="2022-05-24T09:10:04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n, Aoife (NSP)" userId="S::aoife.cassin@fao.org::804f2b44-96cb-4485-8c29-4a163f294515" providerId="AD" clId="Web-{4D541BE5-1531-C304-B0F8-5FD7E3181E85}"/>
    <pc:docChg chg="modSld">
      <pc:chgData name="Cassin, Aoife (NSP)" userId="S::aoife.cassin@fao.org::804f2b44-96cb-4485-8c29-4a163f294515" providerId="AD" clId="Web-{4D541BE5-1531-C304-B0F8-5FD7E3181E85}" dt="2022-05-25T07:29:48.587" v="15" actId="20577"/>
      <pc:docMkLst>
        <pc:docMk/>
      </pc:docMkLst>
      <pc:sldChg chg="modSp">
        <pc:chgData name="Cassin, Aoife (NSP)" userId="S::aoife.cassin@fao.org::804f2b44-96cb-4485-8c29-4a163f294515" providerId="AD" clId="Web-{4D541BE5-1531-C304-B0F8-5FD7E3181E85}" dt="2022-05-25T07:29:48.587" v="15" actId="20577"/>
        <pc:sldMkLst>
          <pc:docMk/>
          <pc:sldMk cId="1420200909" sldId="273"/>
        </pc:sldMkLst>
        <pc:spChg chg="mod">
          <ac:chgData name="Cassin, Aoife (NSP)" userId="S::aoife.cassin@fao.org::804f2b44-96cb-4485-8c29-4a163f294515" providerId="AD" clId="Web-{4D541BE5-1531-C304-B0F8-5FD7E3181E85}" dt="2022-05-25T07:29:48.587" v="15" actId="20577"/>
          <ac:spMkLst>
            <pc:docMk/>
            <pc:sldMk cId="1420200909" sldId="273"/>
            <ac:spMk id="12" creationId="{65D6FA7A-5FA6-6C42-99FF-B18CE1592F25}"/>
          </ac:spMkLst>
        </pc:spChg>
      </pc:sldChg>
      <pc:sldChg chg="modSp">
        <pc:chgData name="Cassin, Aoife (NSP)" userId="S::aoife.cassin@fao.org::804f2b44-96cb-4485-8c29-4a163f294515" providerId="AD" clId="Web-{4D541BE5-1531-C304-B0F8-5FD7E3181E85}" dt="2022-05-25T07:22:54.920" v="4" actId="20577"/>
        <pc:sldMkLst>
          <pc:docMk/>
          <pc:sldMk cId="452283540" sldId="279"/>
        </pc:sldMkLst>
        <pc:spChg chg="mod">
          <ac:chgData name="Cassin, Aoife (NSP)" userId="S::aoife.cassin@fao.org::804f2b44-96cb-4485-8c29-4a163f294515" providerId="AD" clId="Web-{4D541BE5-1531-C304-B0F8-5FD7E3181E85}" dt="2022-05-25T07:22:54.920" v="4" actId="20577"/>
          <ac:spMkLst>
            <pc:docMk/>
            <pc:sldMk cId="452283540" sldId="279"/>
            <ac:spMk id="8" creationId="{65D6FA7A-5FA6-6C42-99FF-B18CE1592F25}"/>
          </ac:spMkLst>
        </pc:spChg>
      </pc:sldChg>
    </pc:docChg>
  </pc:docChgLst>
  <pc:docChgLst>
    <pc:chgData name="Nicora, Natalie (NSP)" userId="S::natalie.nicora@fao.org::7a139181-4c7e-41a2-94f9-750ea54c2572" providerId="AD" clId="Web-{C83CC826-548C-7CE8-D4DD-90E049C1A488}"/>
    <pc:docChg chg="modSld">
      <pc:chgData name="Nicora, Natalie (NSP)" userId="S::natalie.nicora@fao.org::7a139181-4c7e-41a2-94f9-750ea54c2572" providerId="AD" clId="Web-{C83CC826-548C-7CE8-D4DD-90E049C1A488}" dt="2022-05-24T09:17:39.203" v="2" actId="20577"/>
      <pc:docMkLst>
        <pc:docMk/>
      </pc:docMkLst>
      <pc:sldChg chg="modSp">
        <pc:chgData name="Nicora, Natalie (NSP)" userId="S::natalie.nicora@fao.org::7a139181-4c7e-41a2-94f9-750ea54c2572" providerId="AD" clId="Web-{C83CC826-548C-7CE8-D4DD-90E049C1A488}" dt="2022-05-24T09:17:39.203" v="2" actId="20577"/>
        <pc:sldMkLst>
          <pc:docMk/>
          <pc:sldMk cId="1420200909" sldId="273"/>
        </pc:sldMkLst>
        <pc:spChg chg="mod">
          <ac:chgData name="Nicora, Natalie (NSP)" userId="S::natalie.nicora@fao.org::7a139181-4c7e-41a2-94f9-750ea54c2572" providerId="AD" clId="Web-{C83CC826-548C-7CE8-D4DD-90E049C1A488}" dt="2022-05-24T09:17:39.203" v="2" actId="20577"/>
          <ac:spMkLst>
            <pc:docMk/>
            <pc:sldMk cId="1420200909" sldId="273"/>
            <ac:spMk id="12" creationId="{65D6FA7A-5FA6-6C42-99FF-B18CE1592F25}"/>
          </ac:spMkLst>
        </pc:spChg>
      </pc:sldChg>
    </pc:docChg>
  </pc:docChgLst>
  <pc:docChgLst>
    <pc:chgData name="Cassin, Aoife (NSP)" userId="S::aoife.cassin@fao.org::804f2b44-96cb-4485-8c29-4a163f294515" providerId="AD" clId="Web-{6752CFC0-D992-E610-047E-8136225D1CD1}"/>
    <pc:docChg chg="modSld">
      <pc:chgData name="Cassin, Aoife (NSP)" userId="S::aoife.cassin@fao.org::804f2b44-96cb-4485-8c29-4a163f294515" providerId="AD" clId="Web-{6752CFC0-D992-E610-047E-8136225D1CD1}" dt="2022-05-24T12:23:30.463" v="2"/>
      <pc:docMkLst>
        <pc:docMk/>
      </pc:docMkLst>
      <pc:sldChg chg="delSp">
        <pc:chgData name="Cassin, Aoife (NSP)" userId="S::aoife.cassin@fao.org::804f2b44-96cb-4485-8c29-4a163f294515" providerId="AD" clId="Web-{6752CFC0-D992-E610-047E-8136225D1CD1}" dt="2022-05-24T12:23:30.463" v="2"/>
        <pc:sldMkLst>
          <pc:docMk/>
          <pc:sldMk cId="1455858111" sldId="262"/>
        </pc:sldMkLst>
        <pc:spChg chg="del">
          <ac:chgData name="Cassin, Aoife (NSP)" userId="S::aoife.cassin@fao.org::804f2b44-96cb-4485-8c29-4a163f294515" providerId="AD" clId="Web-{6752CFC0-D992-E610-047E-8136225D1CD1}" dt="2022-05-24T12:23:30.463" v="2"/>
          <ac:spMkLst>
            <pc:docMk/>
            <pc:sldMk cId="1455858111" sldId="262"/>
            <ac:spMk id="5" creationId="{301B6F6D-09BA-5D1C-ECFD-5BB078B98401}"/>
          </ac:spMkLst>
        </pc:spChg>
        <pc:spChg chg="del">
          <ac:chgData name="Cassin, Aoife (NSP)" userId="S::aoife.cassin@fao.org::804f2b44-96cb-4485-8c29-4a163f294515" providerId="AD" clId="Web-{6752CFC0-D992-E610-047E-8136225D1CD1}" dt="2022-05-24T12:23:27.494" v="1"/>
          <ac:spMkLst>
            <pc:docMk/>
            <pc:sldMk cId="1455858111" sldId="262"/>
            <ac:spMk id="11" creationId="{8A5EF780-744F-50BD-22DD-0B335C3428FB}"/>
          </ac:spMkLst>
        </pc:spChg>
        <pc:spChg chg="del">
          <ac:chgData name="Cassin, Aoife (NSP)" userId="S::aoife.cassin@fao.org::804f2b44-96cb-4485-8c29-4a163f294515" providerId="AD" clId="Web-{6752CFC0-D992-E610-047E-8136225D1CD1}" dt="2022-05-24T12:23:23.916" v="0"/>
          <ac:spMkLst>
            <pc:docMk/>
            <pc:sldMk cId="1455858111" sldId="262"/>
            <ac:spMk id="13" creationId="{7F3C4825-9C3B-B296-658E-3B0F5002637B}"/>
          </ac:spMkLst>
        </pc:spChg>
      </pc:sldChg>
    </pc:docChg>
  </pc:docChgLst>
  <pc:docChgLst>
    <pc:chgData name="Nicora, Natalie (NSP)" userId="S::natalie.nicora@fao.org::7a139181-4c7e-41a2-94f9-750ea54c2572" providerId="AD" clId="Web-{FB0D9B0D-653A-51C3-14CF-194E23D17B0F}"/>
    <pc:docChg chg="modSld">
      <pc:chgData name="Nicora, Natalie (NSP)" userId="S::natalie.nicora@fao.org::7a139181-4c7e-41a2-94f9-750ea54c2572" providerId="AD" clId="Web-{FB0D9B0D-653A-51C3-14CF-194E23D17B0F}" dt="2022-05-24T09:10:03.545" v="22" actId="20577"/>
      <pc:docMkLst>
        <pc:docMk/>
      </pc:docMkLst>
      <pc:sldChg chg="modSp">
        <pc:chgData name="Nicora, Natalie (NSP)" userId="S::natalie.nicora@fao.org::7a139181-4c7e-41a2-94f9-750ea54c2572" providerId="AD" clId="Web-{FB0D9B0D-653A-51C3-14CF-194E23D17B0F}" dt="2022-05-24T09:08:43.762" v="7" actId="20577"/>
        <pc:sldMkLst>
          <pc:docMk/>
          <pc:sldMk cId="1455858111" sldId="262"/>
        </pc:sldMkLst>
        <pc:spChg chg="mod">
          <ac:chgData name="Nicora, Natalie (NSP)" userId="S::natalie.nicora@fao.org::7a139181-4c7e-41a2-94f9-750ea54c2572" providerId="AD" clId="Web-{FB0D9B0D-653A-51C3-14CF-194E23D17B0F}" dt="2022-05-24T09:08:43.762" v="7" actId="20577"/>
          <ac:spMkLst>
            <pc:docMk/>
            <pc:sldMk cId="1455858111" sldId="262"/>
            <ac:spMk id="13" creationId="{7F3C4825-9C3B-B296-658E-3B0F5002637B}"/>
          </ac:spMkLst>
        </pc:spChg>
      </pc:sldChg>
      <pc:sldChg chg="modSp">
        <pc:chgData name="Nicora, Natalie (NSP)" userId="S::natalie.nicora@fao.org::7a139181-4c7e-41a2-94f9-750ea54c2572" providerId="AD" clId="Web-{FB0D9B0D-653A-51C3-14CF-194E23D17B0F}" dt="2022-05-24T09:10:03.545" v="22" actId="20577"/>
        <pc:sldMkLst>
          <pc:docMk/>
          <pc:sldMk cId="3775094306" sldId="274"/>
        </pc:sldMkLst>
        <pc:spChg chg="mod">
          <ac:chgData name="Nicora, Natalie (NSP)" userId="S::natalie.nicora@fao.org::7a139181-4c7e-41a2-94f9-750ea54c2572" providerId="AD" clId="Web-{FB0D9B0D-653A-51C3-14CF-194E23D17B0F}" dt="2022-05-24T09:10:03.545" v="22" actId="20577"/>
          <ac:spMkLst>
            <pc:docMk/>
            <pc:sldMk cId="3775094306" sldId="274"/>
            <ac:spMk id="2" creationId="{881E4258-E1DE-D90F-8EC8-15279F389EF2}"/>
          </ac:spMkLst>
        </pc:spChg>
      </pc:sldChg>
    </pc:docChg>
  </pc:docChgLst>
  <pc:docChgLst>
    <pc:chgData name="Nicora, Natalie (NSP)" userId="S::natalie.nicora@fao.org::7a139181-4c7e-41a2-94f9-750ea54c2572" providerId="AD" clId="Web-{68D424D5-67E9-F196-5970-F82134721735}"/>
    <pc:docChg chg="modSld">
      <pc:chgData name="Nicora, Natalie (NSP)" userId="S::natalie.nicora@fao.org::7a139181-4c7e-41a2-94f9-750ea54c2572" providerId="AD" clId="Web-{68D424D5-67E9-F196-5970-F82134721735}" dt="2022-05-24T09:18:16.469" v="0" actId="20577"/>
      <pc:docMkLst>
        <pc:docMk/>
      </pc:docMkLst>
      <pc:sldChg chg="modSp">
        <pc:chgData name="Nicora, Natalie (NSP)" userId="S::natalie.nicora@fao.org::7a139181-4c7e-41a2-94f9-750ea54c2572" providerId="AD" clId="Web-{68D424D5-67E9-F196-5970-F82134721735}" dt="2022-05-24T09:18:16.469" v="0" actId="20577"/>
        <pc:sldMkLst>
          <pc:docMk/>
          <pc:sldMk cId="1420200909" sldId="273"/>
        </pc:sldMkLst>
        <pc:spChg chg="mod">
          <ac:chgData name="Nicora, Natalie (NSP)" userId="S::natalie.nicora@fao.org::7a139181-4c7e-41a2-94f9-750ea54c2572" providerId="AD" clId="Web-{68D424D5-67E9-F196-5970-F82134721735}" dt="2022-05-24T09:18:16.469" v="0" actId="20577"/>
          <ac:spMkLst>
            <pc:docMk/>
            <pc:sldMk cId="1420200909" sldId="273"/>
            <ac:spMk id="12" creationId="{65D6FA7A-5FA6-6C42-99FF-B18CE1592F25}"/>
          </ac:spMkLst>
        </pc:spChg>
      </pc:sldChg>
    </pc:docChg>
  </pc:docChgLst>
  <pc:docChgLst>
    <pc:chgData name="Czerwien, Ewa (NSP)" userId="S::ewa.czerwien@fao.org::96719171-35ff-414e-a56a-98de15d90b68" providerId="AD" clId="Web-{6F2BD11C-9620-FADC-4996-717AE377FAAB}"/>
    <pc:docChg chg="modSld">
      <pc:chgData name="Czerwien, Ewa (NSP)" userId="S::ewa.czerwien@fao.org::96719171-35ff-414e-a56a-98de15d90b68" providerId="AD" clId="Web-{6F2BD11C-9620-FADC-4996-717AE377FAAB}" dt="2022-05-18T15:01:24.497" v="3"/>
      <pc:docMkLst>
        <pc:docMk/>
      </pc:docMkLst>
      <pc:sldChg chg="addSp">
        <pc:chgData name="Czerwien, Ewa (NSP)" userId="S::ewa.czerwien@fao.org::96719171-35ff-414e-a56a-98de15d90b68" providerId="AD" clId="Web-{6F2BD11C-9620-FADC-4996-717AE377FAAB}" dt="2022-05-18T14:35:26.056" v="2"/>
        <pc:sldMkLst>
          <pc:docMk/>
          <pc:sldMk cId="1455858111" sldId="262"/>
        </pc:sldMkLst>
        <pc:spChg chg="add">
          <ac:chgData name="Czerwien, Ewa (NSP)" userId="S::ewa.czerwien@fao.org::96719171-35ff-414e-a56a-98de15d90b68" providerId="AD" clId="Web-{6F2BD11C-9620-FADC-4996-717AE377FAAB}" dt="2022-05-18T14:35:16.509" v="0"/>
          <ac:spMkLst>
            <pc:docMk/>
            <pc:sldMk cId="1455858111" sldId="262"/>
            <ac:spMk id="5" creationId="{301B6F6D-09BA-5D1C-ECFD-5BB078B98401}"/>
          </ac:spMkLst>
        </pc:spChg>
        <pc:spChg chg="add">
          <ac:chgData name="Czerwien, Ewa (NSP)" userId="S::ewa.czerwien@fao.org::96719171-35ff-414e-a56a-98de15d90b68" providerId="AD" clId="Web-{6F2BD11C-9620-FADC-4996-717AE377FAAB}" dt="2022-05-18T14:35:25.509" v="1"/>
          <ac:spMkLst>
            <pc:docMk/>
            <pc:sldMk cId="1455858111" sldId="262"/>
            <ac:spMk id="11" creationId="{8A5EF780-744F-50BD-22DD-0B335C3428FB}"/>
          </ac:spMkLst>
        </pc:spChg>
        <pc:spChg chg="add">
          <ac:chgData name="Czerwien, Ewa (NSP)" userId="S::ewa.czerwien@fao.org::96719171-35ff-414e-a56a-98de15d90b68" providerId="AD" clId="Web-{6F2BD11C-9620-FADC-4996-717AE377FAAB}" dt="2022-05-18T14:35:26.056" v="2"/>
          <ac:spMkLst>
            <pc:docMk/>
            <pc:sldMk cId="1455858111" sldId="262"/>
            <ac:spMk id="13" creationId="{7F3C4825-9C3B-B296-658E-3B0F5002637B}"/>
          </ac:spMkLst>
        </pc:spChg>
      </pc:sldChg>
      <pc:sldChg chg="addSp">
        <pc:chgData name="Czerwien, Ewa (NSP)" userId="S::ewa.czerwien@fao.org::96719171-35ff-414e-a56a-98de15d90b68" providerId="AD" clId="Web-{6F2BD11C-9620-FADC-4996-717AE377FAAB}" dt="2022-05-18T15:01:24.497" v="3"/>
        <pc:sldMkLst>
          <pc:docMk/>
          <pc:sldMk cId="3775094306" sldId="274"/>
        </pc:sldMkLst>
        <pc:spChg chg="add">
          <ac:chgData name="Czerwien, Ewa (NSP)" userId="S::ewa.czerwien@fao.org::96719171-35ff-414e-a56a-98de15d90b68" providerId="AD" clId="Web-{6F2BD11C-9620-FADC-4996-717AE377FAAB}" dt="2022-05-18T15:01:24.497" v="3"/>
          <ac:spMkLst>
            <pc:docMk/>
            <pc:sldMk cId="3775094306" sldId="274"/>
            <ac:spMk id="2" creationId="{881E4258-E1DE-D90F-8EC8-15279F389EF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21/06/2022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Agenda item 4.1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M</a:t>
            </a:r>
            <a:r>
              <a:rPr lang="en-GB" dirty="0" err="1" smtClean="0"/>
              <a:t>ise</a:t>
            </a:r>
            <a:r>
              <a:rPr lang="en-GB" dirty="0" smtClean="0"/>
              <a:t> à jour de la </a:t>
            </a:r>
            <a:r>
              <a:rPr lang="en-GB" dirty="0" err="1" smtClean="0"/>
              <a:t>Gouvernance</a:t>
            </a:r>
            <a:r>
              <a:rPr lang="en-GB" dirty="0" smtClean="0"/>
              <a:t> et la </a:t>
            </a:r>
            <a:r>
              <a:rPr lang="en-GB" dirty="0" err="1" smtClean="0"/>
              <a:t>Stratégie</a:t>
            </a:r>
            <a:r>
              <a:rPr lang="en-GB" dirty="0" smtClean="0"/>
              <a:t> de la CIPV</a:t>
            </a:r>
            <a: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1200" y="8166847"/>
            <a:ext cx="9987882" cy="1228165"/>
          </a:xfrm>
        </p:spPr>
        <p:txBody>
          <a:bodyPr/>
          <a:lstStyle/>
          <a:p>
            <a:r>
              <a:rPr lang="en-GB" dirty="0" smtClean="0"/>
              <a:t>Point 4.1 de </a:t>
            </a:r>
            <a:r>
              <a:rPr lang="en-GB" dirty="0" err="1" smtClean="0"/>
              <a:t>l’Ordre</a:t>
            </a:r>
            <a:r>
              <a:rPr lang="en-GB" dirty="0" smtClean="0"/>
              <a:t> du jour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2399" y="2073564"/>
            <a:ext cx="3643745" cy="5172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Décisions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la CPM-16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49386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GOUVERNANCE ET STRATEGIE : REALISATIONS DE 2022 </a:t>
            </a:r>
            <a:endParaRPr lang="x-none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152400" y="2590800"/>
            <a:ext cx="9601200" cy="3810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Calibri (Body)"/>
                <a:ea typeface="+mn-lt"/>
                <a:cs typeface="Calibri"/>
              </a:rPr>
              <a:t>1. La </a:t>
            </a:r>
            <a:r>
              <a:rPr lang="en-GB" sz="2400" dirty="0" smtClean="0">
                <a:latin typeface="Calibri (Body)"/>
                <a:ea typeface="+mn-lt"/>
                <a:cs typeface="Calibri"/>
              </a:rPr>
              <a:t>CMP </a:t>
            </a:r>
            <a:r>
              <a:rPr lang="en-GB" sz="2400" b="1" i="1" dirty="0" smtClean="0">
                <a:latin typeface="Calibri (Body)"/>
                <a:ea typeface="+mn-lt"/>
                <a:cs typeface="Calibri"/>
              </a:rPr>
              <a:t>a </a:t>
            </a:r>
            <a:r>
              <a:rPr lang="en-GB" sz="2400" b="1" i="1" dirty="0" err="1" smtClean="0">
                <a:latin typeface="Calibri (Body)"/>
                <a:ea typeface="+mn-lt"/>
                <a:cs typeface="Calibri"/>
              </a:rPr>
              <a:t>adopté</a:t>
            </a:r>
            <a:r>
              <a:rPr lang="en-GB" sz="2400" dirty="0" smtClean="0">
                <a:latin typeface="Calibri (Body)"/>
                <a:ea typeface="+mn-lt"/>
                <a:cs typeface="Calibri"/>
              </a:rPr>
              <a:t>: </a:t>
            </a:r>
            <a:endParaRPr lang="en-GB" sz="2400" dirty="0">
              <a:latin typeface="Calibri (Body)"/>
              <a:ea typeface="+mn-lt"/>
              <a:cs typeface="Calibri"/>
            </a:endParaRPr>
          </a:p>
          <a:p>
            <a:pPr lvl="1"/>
            <a:r>
              <a:rPr lang="en-GB" sz="2000" dirty="0">
                <a:latin typeface="Calibri (Body)"/>
                <a:ea typeface="+mn-lt"/>
                <a:cs typeface="Calibri"/>
              </a:rPr>
              <a:t>9 </a:t>
            </a:r>
            <a:r>
              <a:rPr lang="en-GB" sz="2000" dirty="0" err="1" smtClean="0">
                <a:latin typeface="Calibri (Body)"/>
                <a:ea typeface="+mn-lt"/>
                <a:cs typeface="Calibri"/>
              </a:rPr>
              <a:t>normes</a:t>
            </a:r>
            <a:r>
              <a:rPr lang="en-GB" sz="2000" dirty="0" smtClean="0">
                <a:latin typeface="Calibri (Body)"/>
                <a:ea typeface="+mn-lt"/>
                <a:cs typeface="Calibri"/>
              </a:rPr>
              <a:t> </a:t>
            </a:r>
            <a:r>
              <a:rPr lang="en-GB" sz="2000" dirty="0">
                <a:latin typeface="Calibri (Body)"/>
                <a:ea typeface="+mn-lt"/>
                <a:cs typeface="Calibri"/>
              </a:rPr>
              <a:t>(4 </a:t>
            </a:r>
            <a:r>
              <a:rPr lang="en-GB" sz="2000" dirty="0" smtClean="0">
                <a:latin typeface="Calibri (Body)"/>
                <a:ea typeface="+mn-lt"/>
                <a:cs typeface="Calibri"/>
              </a:rPr>
              <a:t>NIMPs</a:t>
            </a:r>
            <a:r>
              <a:rPr lang="en-GB" sz="2000" dirty="0">
                <a:latin typeface="Calibri (Body)"/>
                <a:ea typeface="+mn-lt"/>
                <a:cs typeface="Calibri"/>
              </a:rPr>
              <a:t>, 5 TPs) </a:t>
            </a:r>
          </a:p>
          <a:p>
            <a:pPr lvl="1"/>
            <a:r>
              <a:rPr lang="en-GB" sz="2000" dirty="0">
                <a:latin typeface="Calibri (Body)"/>
                <a:ea typeface="+mn-lt"/>
                <a:cs typeface="Calibri"/>
              </a:rPr>
              <a:t>1 </a:t>
            </a:r>
            <a:r>
              <a:rPr lang="en-GB" sz="2000" dirty="0" err="1" smtClean="0">
                <a:latin typeface="Calibri (Body)"/>
                <a:ea typeface="+mn-lt"/>
                <a:cs typeface="Calibri"/>
              </a:rPr>
              <a:t>Recommandation</a:t>
            </a:r>
            <a:r>
              <a:rPr lang="en-GB" sz="2000" dirty="0" smtClean="0">
                <a:latin typeface="Calibri (Body)"/>
                <a:ea typeface="+mn-lt"/>
                <a:cs typeface="Calibri"/>
              </a:rPr>
              <a:t> de la CMP </a:t>
            </a:r>
            <a:r>
              <a:rPr lang="fr-FR" sz="2000" dirty="0">
                <a:latin typeface="Calibri (Body)"/>
                <a:ea typeface="+mn-lt"/>
                <a:cs typeface="Calibri"/>
              </a:rPr>
              <a:t>sur la </a:t>
            </a:r>
            <a:r>
              <a:rPr lang="fr-FR" sz="2000" i="1" dirty="0" smtClean="0">
                <a:latin typeface="Calibri (Body)"/>
                <a:ea typeface="+mn-lt"/>
                <a:cs typeface="Calibri"/>
              </a:rPr>
              <a:t>Réduction </a:t>
            </a:r>
            <a:r>
              <a:rPr lang="fr-FR" sz="2000" i="1" dirty="0">
                <a:latin typeface="Calibri (Body)"/>
                <a:ea typeface="+mn-lt"/>
                <a:cs typeface="Calibri"/>
              </a:rPr>
              <a:t>de l'incidence des </a:t>
            </a:r>
            <a:r>
              <a:rPr lang="fr-FR" sz="2000" i="1" dirty="0" smtClean="0">
                <a:latin typeface="Calibri (Body)"/>
                <a:ea typeface="+mn-lt"/>
                <a:cs typeface="Calibri"/>
              </a:rPr>
              <a:t>organismes nuisibles contaminants</a:t>
            </a:r>
          </a:p>
          <a:p>
            <a:pPr lvl="1"/>
            <a:r>
              <a:rPr lang="fr-FR" sz="2000" dirty="0">
                <a:latin typeface="Calibri (Body)"/>
              </a:rPr>
              <a:t>La procédure </a:t>
            </a:r>
            <a:r>
              <a:rPr lang="fr-FR" sz="2000" dirty="0" smtClean="0">
                <a:latin typeface="Calibri (Body)"/>
              </a:rPr>
              <a:t>d’élaboration des normes modifiée</a:t>
            </a:r>
          </a:p>
          <a:p>
            <a:pPr lvl="1"/>
            <a:r>
              <a:rPr lang="fr-FR" sz="2000" dirty="0" smtClean="0">
                <a:latin typeface="Calibri (Body)"/>
              </a:rPr>
              <a:t>Les </a:t>
            </a:r>
            <a:r>
              <a:rPr lang="fr-FR" sz="2000" dirty="0">
                <a:latin typeface="Calibri (Body)"/>
              </a:rPr>
              <a:t>r</a:t>
            </a:r>
            <a:r>
              <a:rPr lang="fr-FR" sz="2000" dirty="0" smtClean="0">
                <a:latin typeface="Calibri (Body)"/>
              </a:rPr>
              <a:t>évisions </a:t>
            </a:r>
            <a:r>
              <a:rPr lang="fr-FR" sz="2000" dirty="0">
                <a:latin typeface="Calibri (Body)"/>
              </a:rPr>
              <a:t>de la procédure de règlement des différends de la </a:t>
            </a:r>
            <a:r>
              <a:rPr lang="fr-FR" sz="2000" dirty="0" smtClean="0">
                <a:latin typeface="Calibri (Body)"/>
              </a:rPr>
              <a:t>CIPV </a:t>
            </a:r>
          </a:p>
          <a:p>
            <a:pPr lvl="1"/>
            <a:r>
              <a:rPr lang="fr-FR" sz="2000" dirty="0" smtClean="0">
                <a:latin typeface="Calibri (Body)"/>
              </a:rPr>
              <a:t>Le mandat </a:t>
            </a:r>
            <a:r>
              <a:rPr lang="fr-FR" sz="2000" dirty="0">
                <a:latin typeface="Calibri (Body)"/>
              </a:rPr>
              <a:t>et règlement intérieur révisés du Comité de mise en œuvre et de renforcement des </a:t>
            </a:r>
            <a:r>
              <a:rPr lang="fr-FR" sz="2000" dirty="0" smtClean="0">
                <a:latin typeface="Calibri (Body)"/>
              </a:rPr>
              <a:t>capacités</a:t>
            </a:r>
            <a:endParaRPr lang="fr-FR" sz="2000" dirty="0">
              <a:latin typeface="Calibri (Body)"/>
            </a:endParaRPr>
          </a:p>
          <a:p>
            <a:pPr lvl="1"/>
            <a:r>
              <a:rPr lang="fr-FR" sz="2000" dirty="0" smtClean="0">
                <a:latin typeface="Calibri (Body)"/>
              </a:rPr>
              <a:t>Les recommandations </a:t>
            </a:r>
            <a:r>
              <a:rPr lang="fr-FR" sz="2000" dirty="0">
                <a:latin typeface="Calibri (Body)"/>
              </a:rPr>
              <a:t>du Groupe de travail </a:t>
            </a:r>
            <a:r>
              <a:rPr lang="fr-FR" sz="2000" dirty="0" smtClean="0">
                <a:latin typeface="Calibri (Body)"/>
              </a:rPr>
              <a:t>de </a:t>
            </a:r>
            <a:r>
              <a:rPr lang="fr-FR" sz="2000" dirty="0">
                <a:latin typeface="Calibri (Body)"/>
              </a:rPr>
              <a:t>la CIPV </a:t>
            </a:r>
            <a:r>
              <a:rPr lang="fr-FR" sz="2000" dirty="0" smtClean="0">
                <a:latin typeface="Calibri (Body)"/>
              </a:rPr>
              <a:t>sur les Appels </a:t>
            </a:r>
            <a:r>
              <a:rPr lang="fr-FR" sz="2000" dirty="0">
                <a:latin typeface="Calibri (Body)"/>
              </a:rPr>
              <a:t>à </a:t>
            </a:r>
            <a:r>
              <a:rPr lang="fr-FR" sz="2000" dirty="0" smtClean="0">
                <a:latin typeface="Calibri (Body)"/>
              </a:rPr>
              <a:t>thèmes 2021 : Normes </a:t>
            </a:r>
            <a:r>
              <a:rPr lang="fr-FR" sz="2000" dirty="0">
                <a:latin typeface="Calibri (Body)"/>
              </a:rPr>
              <a:t>et mise en œuvre.</a:t>
            </a:r>
          </a:p>
          <a:p>
            <a:endParaRPr lang="fr-FR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2514600"/>
            <a:ext cx="196749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87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952" y="2742329"/>
            <a:ext cx="1108088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2. La </a:t>
            </a:r>
            <a:r>
              <a:rPr lang="en-US" dirty="0" smtClean="0"/>
              <a:t>CMP </a:t>
            </a:r>
            <a:r>
              <a:rPr lang="en-US" b="1" i="1" dirty="0" smtClean="0"/>
              <a:t>a </a:t>
            </a:r>
            <a:r>
              <a:rPr lang="en-US" b="1" i="1" dirty="0" err="1" smtClean="0"/>
              <a:t>établi</a:t>
            </a:r>
            <a:r>
              <a:rPr lang="en-US" dirty="0" smtClean="0"/>
              <a:t>:</a:t>
            </a:r>
            <a:endParaRPr lang="en-US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Un groupe de réflexion de la CMP sur les conteneurs maritimes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Un groupe de réflexion de la CMP sur la sécurité de l'approvisionnement alimentaire et d'autres formes d'aide </a:t>
            </a:r>
            <a:r>
              <a:rPr lang="fr-FR" sz="2000" dirty="0" smtClean="0"/>
              <a:t>humanitaire</a:t>
            </a:r>
            <a:endParaRPr lang="en-US" sz="2000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fr-FR" sz="2000" dirty="0"/>
              <a:t>Un groupe de pilotage sur les systèmes d'alerte et d'intervention en cas d'épidémie de d’organismes nuisibles (POARS</a:t>
            </a:r>
            <a:r>
              <a:rPr lang="fr-FR" sz="2000" dirty="0" smtClean="0"/>
              <a:t>)</a:t>
            </a:r>
            <a:r>
              <a:rPr lang="fr-FR" dirty="0" smtClean="0"/>
              <a:t> </a:t>
            </a:r>
            <a:endParaRPr lang="en-US" dirty="0"/>
          </a:p>
          <a:p>
            <a:r>
              <a:rPr lang="en-US" dirty="0"/>
              <a:t>3. La </a:t>
            </a:r>
            <a:r>
              <a:rPr lang="en-US" dirty="0" smtClean="0"/>
              <a:t>CMP </a:t>
            </a:r>
            <a:r>
              <a:rPr lang="en-US" b="1" i="1" dirty="0" smtClean="0"/>
              <a:t>a </a:t>
            </a:r>
            <a:r>
              <a:rPr lang="en-US" b="1" i="1" dirty="0" err="1" smtClean="0"/>
              <a:t>approuvé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endParaRPr lang="en-US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</a:t>
            </a:r>
            <a:r>
              <a:rPr lang="fr-FR" sz="2000" dirty="0" smtClean="0"/>
              <a:t>e </a:t>
            </a:r>
            <a:r>
              <a:rPr lang="fr-FR" sz="2000" dirty="0"/>
              <a:t>Plan d'action 2022-2025 pour la mise en œuvre de l’Agenda sur le développement</a:t>
            </a:r>
            <a:r>
              <a:rPr lang="en-US" sz="2000" dirty="0" smtClean="0"/>
              <a:t> “</a:t>
            </a:r>
            <a:r>
              <a:rPr lang="fr-FR" sz="2000" dirty="0"/>
              <a:t>Évaluation et gestion des impacts du changement climatique sur la santé des végétaux</a:t>
            </a:r>
            <a:r>
              <a:rPr lang="en-US" sz="2000" dirty="0" smtClean="0"/>
              <a:t>”.</a:t>
            </a:r>
            <a:r>
              <a:rPr lang="en-US" dirty="0"/>
              <a:t> 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Le changement du </a:t>
            </a:r>
            <a:r>
              <a:rPr lang="fr-FR" sz="2000" dirty="0"/>
              <a:t>système d'examen et d'appui à la mise en œuvre (IRSS) </a:t>
            </a:r>
            <a:r>
              <a:rPr lang="fr-FR" sz="2000" dirty="0" smtClean="0"/>
              <a:t>en «Observatoire </a:t>
            </a:r>
            <a:r>
              <a:rPr lang="fr-FR" sz="2000" dirty="0"/>
              <a:t>de la </a:t>
            </a:r>
            <a:r>
              <a:rPr lang="fr-FR" sz="2000" dirty="0" smtClean="0"/>
              <a:t>CIPV»</a:t>
            </a:r>
            <a:endParaRPr lang="en-US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>
              <a:latin typeface="Calibri (Body)"/>
              <a:ea typeface="+mn-lt"/>
              <a:cs typeface="Calibri"/>
            </a:endParaRPr>
          </a:p>
          <a:p>
            <a:r>
              <a:rPr lang="en-US" dirty="0"/>
              <a:t> </a:t>
            </a:r>
            <a:endParaRPr lang="en-GB" dirty="0"/>
          </a:p>
          <a:p>
            <a:endParaRPr lang="en-GB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GOUVERNANCE ET STRATEGIE : REALISATIONS DE 2022 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188" y="2112334"/>
            <a:ext cx="5336309" cy="566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 err="1">
                <a:solidFill>
                  <a:srgbClr val="165A30"/>
                </a:solidFill>
                <a:latin typeface="Calibri (Body)"/>
                <a:ea typeface="Arial Unicode MS" panose="020B0604020202020204" pitchFamily="34" charset="-128"/>
                <a:cs typeface="Arial" panose="020B0604020202020204" pitchFamily="34" charset="0"/>
              </a:rPr>
              <a:t>Décisions</a:t>
            </a:r>
            <a:r>
              <a:rPr lang="en-GB" sz="2400" b="1" dirty="0">
                <a:solidFill>
                  <a:srgbClr val="165A30"/>
                </a:solidFill>
                <a:latin typeface="Calibri (Body)"/>
                <a:ea typeface="Arial Unicode MS" panose="020B0604020202020204" pitchFamily="34" charset="-128"/>
                <a:cs typeface="Arial" panose="020B0604020202020204" pitchFamily="34" charset="0"/>
              </a:rPr>
              <a:t> de la </a:t>
            </a:r>
            <a:r>
              <a:rPr lang="en-GB" sz="2400" b="1" dirty="0" smtClean="0">
                <a:solidFill>
                  <a:srgbClr val="165A30"/>
                </a:solidFill>
                <a:latin typeface="Calibri (Body)"/>
                <a:ea typeface="Arial Unicode MS" panose="020B0604020202020204" pitchFamily="34" charset="-128"/>
                <a:cs typeface="Arial" panose="020B0604020202020204" pitchFamily="34" charset="0"/>
              </a:rPr>
              <a:t>CPM-16 (suite)</a:t>
            </a:r>
            <a:endParaRPr lang="en-US" sz="2400" b="1" dirty="0">
              <a:solidFill>
                <a:srgbClr val="165A30"/>
              </a:solidFill>
              <a:latin typeface="Calibri (Body)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8857" y="4368593"/>
            <a:ext cx="775608" cy="762000"/>
          </a:xfrm>
          <a:prstGeom prst="rect">
            <a:avLst/>
          </a:prstGeom>
        </p:spPr>
      </p:pic>
      <p:pic>
        <p:nvPicPr>
          <p:cNvPr id="13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6" b="6016"/>
          <a:stretch>
            <a:fillRect/>
          </a:stretch>
        </p:blipFill>
        <p:spPr>
          <a:xfrm>
            <a:off x="9107939" y="1807488"/>
            <a:ext cx="2973224" cy="1743072"/>
          </a:xfrm>
        </p:spPr>
      </p:pic>
    </p:spTree>
    <p:extLst>
      <p:ext uri="{BB962C8B-B14F-4D97-AF65-F5344CB8AC3E}">
        <p14:creationId xmlns:p14="http://schemas.microsoft.com/office/powerpoint/2010/main" val="228889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040758"/>
            <a:ext cx="5994401" cy="8557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 err="1">
                <a:solidFill>
                  <a:srgbClr val="165A30"/>
                </a:solidFill>
                <a:latin typeface="Calibri (Body)"/>
                <a:ea typeface="Arial Unicode MS" panose="020B0604020202020204" pitchFamily="34" charset="-128"/>
                <a:cs typeface="Arial" panose="020B0604020202020204" pitchFamily="34" charset="0"/>
              </a:rPr>
              <a:t>Décisions</a:t>
            </a:r>
            <a:r>
              <a:rPr lang="en-GB" sz="2400" b="1" dirty="0">
                <a:solidFill>
                  <a:srgbClr val="165A30"/>
                </a:solidFill>
                <a:latin typeface="Calibri (Body)"/>
                <a:ea typeface="Arial Unicode MS" panose="020B0604020202020204" pitchFamily="34" charset="-128"/>
                <a:cs typeface="Arial" panose="020B0604020202020204" pitchFamily="34" charset="0"/>
              </a:rPr>
              <a:t> de la CPM-16 (suite)</a:t>
            </a:r>
            <a:endParaRPr lang="en-US" sz="2400" b="1" dirty="0">
              <a:solidFill>
                <a:srgbClr val="165A30"/>
              </a:solidFill>
              <a:latin typeface="Calibri (Body)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GOUVERNANCE ET STRATEGIE : REALISATIONS DE 2022 </a:t>
            </a:r>
            <a:endParaRPr lang="x-none" sz="2800" dirty="0"/>
          </a:p>
        </p:txBody>
      </p:sp>
      <p:sp>
        <p:nvSpPr>
          <p:cNvPr id="8" name="Rectangle 7"/>
          <p:cNvSpPr/>
          <p:nvPr/>
        </p:nvSpPr>
        <p:spPr>
          <a:xfrm>
            <a:off x="112486" y="3786693"/>
            <a:ext cx="91440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5. La CMP </a:t>
            </a:r>
            <a:r>
              <a:rPr lang="en-US" b="1" i="1" dirty="0"/>
              <a:t>a </a:t>
            </a:r>
            <a:r>
              <a:rPr lang="en-US" b="1" i="1" dirty="0" err="1" smtClean="0"/>
              <a:t>encouragé</a:t>
            </a:r>
            <a:r>
              <a:rPr lang="en-US" b="1" dirty="0" smtClean="0"/>
              <a:t> </a:t>
            </a:r>
            <a:r>
              <a:rPr lang="en-US" dirty="0"/>
              <a:t>les </a:t>
            </a:r>
            <a:r>
              <a:rPr lang="en-US" dirty="0" smtClean="0"/>
              <a:t>parties </a:t>
            </a:r>
            <a:r>
              <a:rPr lang="en-US" dirty="0" err="1" smtClean="0"/>
              <a:t>contractantes</a:t>
            </a:r>
            <a:r>
              <a:rPr lang="en-US" dirty="0" smtClean="0"/>
              <a:t> </a:t>
            </a:r>
            <a:r>
              <a:rPr lang="en-US" dirty="0"/>
              <a:t>:</a:t>
            </a:r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 </a:t>
            </a:r>
            <a:r>
              <a:rPr lang="en-US" sz="2000" dirty="0" err="1" smtClean="0"/>
              <a:t>s’inscrire</a:t>
            </a:r>
            <a:r>
              <a:rPr lang="en-US" sz="2000" dirty="0"/>
              <a:t> pour la </a:t>
            </a:r>
            <a:r>
              <a:rPr lang="en-US" sz="2000" dirty="0" smtClean="0"/>
              <a:t>Solution </a:t>
            </a:r>
            <a:r>
              <a:rPr lang="en-US" sz="2000" dirty="0" err="1" smtClean="0"/>
              <a:t>ePhyto</a:t>
            </a:r>
            <a:r>
              <a:rPr lang="en-US" sz="2000" dirty="0" smtClean="0"/>
              <a:t>;</a:t>
            </a:r>
            <a:endParaRPr lang="en-US" sz="2000" dirty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 </a:t>
            </a:r>
            <a:r>
              <a:rPr lang="fr-FR" sz="2000" dirty="0" smtClean="0"/>
              <a:t>Contribuer </a:t>
            </a:r>
            <a:r>
              <a:rPr lang="fr-FR" sz="2000" dirty="0"/>
              <a:t>aux groupes de discussion </a:t>
            </a:r>
            <a:r>
              <a:rPr lang="fr-FR" sz="2000" dirty="0" smtClean="0"/>
              <a:t>de la CIPV sur </a:t>
            </a:r>
            <a:r>
              <a:rPr lang="fr-FR" sz="2000" dirty="0"/>
              <a:t>la stratégie de communication et le financement durable </a:t>
            </a:r>
            <a:r>
              <a:rPr lang="fr-FR" sz="2000" dirty="0" err="1"/>
              <a:t>ePhyto</a:t>
            </a:r>
            <a:r>
              <a:rPr lang="fr-FR" sz="2000" dirty="0"/>
              <a:t> par l'intermédiaire des membres de leur </a:t>
            </a:r>
            <a:r>
              <a:rPr lang="fr-FR" sz="2000" dirty="0" smtClean="0"/>
              <a:t>région </a:t>
            </a:r>
            <a:endParaRPr lang="en-US" sz="2000" dirty="0" smtClean="0"/>
          </a:p>
          <a:p>
            <a:pPr marL="952485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A </a:t>
            </a:r>
            <a:r>
              <a:rPr lang="en-US" sz="2000" dirty="0" err="1" smtClean="0"/>
              <a:t>contribuer</a:t>
            </a:r>
            <a:r>
              <a:rPr lang="en-US" sz="2000" dirty="0" smtClean="0"/>
              <a:t> </a:t>
            </a:r>
            <a:r>
              <a:rPr lang="fr-FR" sz="2000" dirty="0"/>
              <a:t>au Fonds fiduciaire </a:t>
            </a:r>
            <a:r>
              <a:rPr lang="fr-FR" sz="2000" dirty="0" err="1"/>
              <a:t>multidonateurs</a:t>
            </a:r>
            <a:r>
              <a:rPr lang="fr-FR" sz="2000" dirty="0"/>
              <a:t> </a:t>
            </a:r>
            <a:r>
              <a:rPr lang="fr-FR" sz="2000" dirty="0" smtClean="0"/>
              <a:t>et </a:t>
            </a:r>
            <a:r>
              <a:rPr lang="fr-FR" sz="2000" dirty="0"/>
              <a:t>aux projets de la </a:t>
            </a:r>
            <a:r>
              <a:rPr lang="fr-FR" sz="2000" dirty="0" smtClean="0"/>
              <a:t>CIPV.</a:t>
            </a:r>
            <a:endParaRPr lang="fr-FR" sz="2000" dirty="0"/>
          </a:p>
        </p:txBody>
      </p:sp>
      <p:sp>
        <p:nvSpPr>
          <p:cNvPr id="10" name="Rectangle 9"/>
          <p:cNvSpPr/>
          <p:nvPr/>
        </p:nvSpPr>
        <p:spPr>
          <a:xfrm>
            <a:off x="151900" y="3036650"/>
            <a:ext cx="10251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4. La </a:t>
            </a:r>
            <a:r>
              <a:rPr lang="en-US" dirty="0" smtClean="0"/>
              <a:t>CMP </a:t>
            </a:r>
            <a:r>
              <a:rPr lang="en-US" b="1" i="1" dirty="0" smtClean="0"/>
              <a:t>a </a:t>
            </a:r>
            <a:r>
              <a:rPr lang="en-US" b="1" i="1" dirty="0" err="1" smtClean="0"/>
              <a:t>autorisé</a:t>
            </a:r>
            <a:r>
              <a:rPr lang="en-US" dirty="0" smtClean="0"/>
              <a:t> </a:t>
            </a:r>
            <a:r>
              <a:rPr lang="en-US" dirty="0"/>
              <a:t>le Bureau </a:t>
            </a:r>
            <a:r>
              <a:rPr lang="en-US" dirty="0" smtClean="0"/>
              <a:t>de la C</a:t>
            </a:r>
            <a:r>
              <a:rPr lang="en-US" dirty="0"/>
              <a:t>M</a:t>
            </a:r>
            <a:r>
              <a:rPr lang="en-US" dirty="0" smtClean="0"/>
              <a:t>P à </a:t>
            </a:r>
            <a:r>
              <a:rPr lang="fr-FR" dirty="0" smtClean="0"/>
              <a:t>opérer </a:t>
            </a:r>
            <a:r>
              <a:rPr lang="fr-FR" dirty="0"/>
              <a:t>en son nom jusqu'à la CMP-17</a:t>
            </a:r>
            <a:endParaRPr lang="en-US" dirty="0"/>
          </a:p>
        </p:txBody>
      </p:sp>
      <p:pic>
        <p:nvPicPr>
          <p:cNvPr id="13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6" b="21646"/>
          <a:stretch>
            <a:fillRect/>
          </a:stretch>
        </p:blipFill>
        <p:spPr>
          <a:xfrm>
            <a:off x="8811490" y="3476897"/>
            <a:ext cx="3183485" cy="1984113"/>
          </a:xfrm>
        </p:spPr>
      </p:pic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73154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GOUVERNANCE ET STRATEGIE : REALISATIONS DE 2022 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04800" y="2362200"/>
            <a:ext cx="378968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Héritage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AISV (</a:t>
            </a: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2020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4343400"/>
            <a:ext cx="8077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Co-organisation,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avec le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Royaume-Uni,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</a:t>
            </a:r>
            <a:r>
              <a:rPr lang="fr-F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Conférence internationale sur la Santé des Végétaux (</a:t>
            </a:r>
            <a:r>
              <a:rPr lang="fr-F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IPHC) 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Londres, du 21 au 23 septembre </a:t>
            </a:r>
            <a:r>
              <a:rPr lang="fr-F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2022.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" y="3221251"/>
            <a:ext cx="7848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A organisée sous la coordination de </a:t>
            </a:r>
            <a:r>
              <a:rPr lang="fr-FR" dirty="0"/>
              <a:t>NSP, </a:t>
            </a:r>
            <a:r>
              <a:rPr lang="fr-FR" b="1" dirty="0"/>
              <a:t>la Journée internationale de la santé des végétaux (IDPH) </a:t>
            </a:r>
            <a:r>
              <a:rPr lang="fr-FR" dirty="0"/>
              <a:t>– 12 mai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0" y="2209800"/>
            <a:ext cx="3461269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7160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</a:t>
            </a:r>
            <a:r>
              <a:rPr lang="en-GB" sz="2800" dirty="0" smtClean="0"/>
              <a:t>ACTIONS FUTURES</a:t>
            </a:r>
            <a:endParaRPr lang="x-none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0" y="2098289"/>
            <a:ext cx="9525000" cy="4512637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GB" sz="1800" dirty="0"/>
              <a:t>3.1 </a:t>
            </a:r>
            <a:r>
              <a:rPr lang="fr-FR" sz="1800" dirty="0"/>
              <a:t>Organisation de réunions et d'événements des organes directeurs</a:t>
            </a:r>
            <a:endParaRPr lang="en-GB" sz="1800" dirty="0"/>
          </a:p>
          <a:p>
            <a:pPr lvl="2"/>
            <a:r>
              <a:rPr lang="en-GB" sz="1600" dirty="0" smtClean="0"/>
              <a:t>Bureau de la CMP, </a:t>
            </a:r>
            <a:r>
              <a:rPr lang="en-GB" sz="1600" dirty="0" err="1" smtClean="0"/>
              <a:t>initier</a:t>
            </a:r>
            <a:r>
              <a:rPr lang="en-GB" sz="1600" dirty="0" smtClean="0"/>
              <a:t> </a:t>
            </a:r>
            <a:r>
              <a:rPr lang="en-GB" sz="1600" dirty="0" err="1" smtClean="0"/>
              <a:t>l’organisation</a:t>
            </a:r>
            <a:r>
              <a:rPr lang="en-GB" sz="1600" dirty="0" smtClean="0"/>
              <a:t> de </a:t>
            </a:r>
            <a:r>
              <a:rPr lang="en-GB" sz="1600" dirty="0"/>
              <a:t>la </a:t>
            </a:r>
            <a:r>
              <a:rPr lang="en-GB" sz="1600" dirty="0" smtClean="0"/>
              <a:t>CMP-17</a:t>
            </a:r>
            <a:r>
              <a:rPr lang="en-GB" sz="1600" dirty="0"/>
              <a:t>.</a:t>
            </a:r>
            <a:endParaRPr lang="en-GB" sz="1600" dirty="0">
              <a:cs typeface="Calibri"/>
            </a:endParaRPr>
          </a:p>
          <a:p>
            <a:pPr lvl="2"/>
            <a:r>
              <a:rPr lang="en-GB" sz="1600" dirty="0" smtClean="0"/>
              <a:t>70</a:t>
            </a:r>
            <a:r>
              <a:rPr lang="en-GB" sz="1600" baseline="30000" dirty="0" smtClean="0"/>
              <a:t>ème</a:t>
            </a:r>
            <a:r>
              <a:rPr lang="en-GB" sz="1600" dirty="0" smtClean="0"/>
              <a:t> </a:t>
            </a:r>
            <a:r>
              <a:rPr lang="en-GB" sz="1600" dirty="0" err="1" smtClean="0"/>
              <a:t>Anniversaire</a:t>
            </a:r>
            <a:r>
              <a:rPr lang="en-GB" sz="1600" dirty="0" smtClean="0"/>
              <a:t> de la CIPV</a:t>
            </a:r>
            <a:endParaRPr lang="en-GB" sz="1600" dirty="0">
              <a:cs typeface="Calibri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GB" sz="2000" dirty="0"/>
          </a:p>
          <a:p>
            <a:pPr marL="457200" lvl="1" indent="0">
              <a:buNone/>
            </a:pPr>
            <a:r>
              <a:rPr lang="en-GB" sz="1800" dirty="0"/>
              <a:t>3.2 </a:t>
            </a:r>
            <a:r>
              <a:rPr lang="fr-FR" sz="1800" dirty="0"/>
              <a:t>Organisation </a:t>
            </a:r>
            <a:r>
              <a:rPr lang="fr-FR" sz="1800" dirty="0" smtClean="0"/>
              <a:t>de SPG</a:t>
            </a:r>
            <a:r>
              <a:rPr lang="en-GB" sz="1800" dirty="0" smtClean="0"/>
              <a:t> </a:t>
            </a:r>
            <a:r>
              <a:rPr lang="en-GB" sz="1800" dirty="0" err="1" smtClean="0"/>
              <a:t>axée</a:t>
            </a:r>
            <a:r>
              <a:rPr lang="en-GB" sz="1800" dirty="0" smtClean="0"/>
              <a:t> </a:t>
            </a:r>
            <a:r>
              <a:rPr lang="en-GB" sz="1800" dirty="0" err="1" smtClean="0"/>
              <a:t>sur</a:t>
            </a:r>
            <a:r>
              <a:rPr lang="en-GB" sz="1800" dirty="0" smtClean="0"/>
              <a:t>:</a:t>
            </a:r>
            <a:endParaRPr lang="en-GB" sz="1800" dirty="0">
              <a:cs typeface="Calibri"/>
            </a:endParaRPr>
          </a:p>
          <a:p>
            <a:pPr lvl="2"/>
            <a:r>
              <a:rPr lang="fr-FR" sz="1600" dirty="0" smtClean="0"/>
              <a:t>Des actions de suivi dans les domaines « Une </a:t>
            </a:r>
            <a:r>
              <a:rPr lang="fr-FR" sz="1600" dirty="0"/>
              <a:t>seule Santé / One </a:t>
            </a:r>
            <a:r>
              <a:rPr lang="fr-FR" sz="1600" dirty="0" err="1"/>
              <a:t>Health</a:t>
            </a:r>
            <a:r>
              <a:rPr lang="fr-FR" sz="1600" dirty="0"/>
              <a:t> et RAM</a:t>
            </a:r>
            <a:r>
              <a:rPr lang="fr-FR" sz="1600" dirty="0" smtClean="0"/>
              <a:t>»</a:t>
            </a:r>
            <a:endParaRPr lang="en-GB" sz="1600" dirty="0">
              <a:cs typeface="Calibri"/>
            </a:endParaRPr>
          </a:p>
          <a:p>
            <a:pPr lvl="2"/>
            <a:r>
              <a:rPr lang="en-GB" sz="1600" dirty="0" smtClean="0"/>
              <a:t>Des d</a:t>
            </a:r>
            <a:r>
              <a:rPr lang="fr-FR" sz="1600" dirty="0" err="1" smtClean="0"/>
              <a:t>iscussions</a:t>
            </a:r>
            <a:r>
              <a:rPr lang="fr-FR" sz="1600" dirty="0" smtClean="0"/>
              <a:t> </a:t>
            </a:r>
            <a:r>
              <a:rPr lang="fr-FR" sz="1600" dirty="0"/>
              <a:t>sur l'atelier international sur les conteneurs maritimes</a:t>
            </a:r>
            <a:endParaRPr lang="en-GB" sz="2000" dirty="0" smtClean="0"/>
          </a:p>
          <a:p>
            <a:pPr marL="457200" lvl="1" indent="0">
              <a:spcBef>
                <a:spcPts val="0"/>
              </a:spcBef>
              <a:buNone/>
            </a:pPr>
            <a:endParaRPr lang="en-GB" sz="2000" dirty="0" smtClean="0"/>
          </a:p>
          <a:p>
            <a:pPr marL="457200" lvl="1" indent="0">
              <a:buNone/>
            </a:pPr>
            <a:r>
              <a:rPr lang="en-GB" sz="1800" dirty="0" smtClean="0"/>
              <a:t>3.3 Continuer le </a:t>
            </a:r>
            <a:r>
              <a:rPr lang="en-GB" sz="1800" dirty="0" err="1" smtClean="0"/>
              <a:t>soutien</a:t>
            </a:r>
            <a:r>
              <a:rPr lang="en-GB" sz="1800" dirty="0" smtClean="0"/>
              <a:t> aux </a:t>
            </a:r>
            <a:r>
              <a:rPr lang="en-GB" sz="1800" dirty="0" err="1" smtClean="0"/>
              <a:t>sept</a:t>
            </a:r>
            <a:r>
              <a:rPr lang="en-GB" sz="1800" dirty="0" smtClean="0"/>
              <a:t>  </a:t>
            </a:r>
            <a:r>
              <a:rPr lang="en-GB" sz="1800" dirty="0" err="1" smtClean="0"/>
              <a:t>Groupes</a:t>
            </a:r>
            <a:r>
              <a:rPr lang="en-GB" sz="1800" dirty="0"/>
              <a:t> </a:t>
            </a:r>
            <a:r>
              <a:rPr lang="en-GB" sz="1800" dirty="0" smtClean="0"/>
              <a:t>de </a:t>
            </a:r>
            <a:r>
              <a:rPr lang="en-GB" sz="1800" dirty="0" err="1" smtClean="0"/>
              <a:t>Réflexion</a:t>
            </a:r>
            <a:r>
              <a:rPr lang="en-GB" sz="1800" dirty="0" smtClean="0"/>
              <a:t> de la CMP </a:t>
            </a:r>
            <a:endParaRPr lang="en-GB" sz="1800" dirty="0">
              <a:cs typeface="Calibri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GB" sz="2000" i="1" dirty="0"/>
          </a:p>
          <a:p>
            <a:pPr marL="457200" lvl="1" indent="0">
              <a:buNone/>
            </a:pPr>
            <a:r>
              <a:rPr lang="en-GB" sz="1800" dirty="0"/>
              <a:t>3.4 </a:t>
            </a:r>
            <a:r>
              <a:rPr lang="fr-FR" sz="1800" dirty="0" smtClean="0"/>
              <a:t>Soutenir </a:t>
            </a:r>
            <a:r>
              <a:rPr lang="fr-FR" sz="1800" dirty="0"/>
              <a:t>la promotion des héritages de </a:t>
            </a:r>
            <a:r>
              <a:rPr lang="fr-FR" sz="1800" dirty="0" smtClean="0"/>
              <a:t>l‘AISV </a:t>
            </a:r>
            <a:r>
              <a:rPr lang="fr-FR" sz="1800" dirty="0"/>
              <a:t>à l'échelle mondiale, régionale et nationale </a:t>
            </a:r>
            <a:r>
              <a:rPr lang="en-GB" sz="1800" dirty="0"/>
              <a:t> </a:t>
            </a:r>
            <a:endParaRPr lang="en-GB" sz="1800" dirty="0">
              <a:cs typeface="Calibri"/>
            </a:endParaRPr>
          </a:p>
          <a:p>
            <a:pPr marL="457200" lvl="1" indent="0">
              <a:spcBef>
                <a:spcPts val="0"/>
              </a:spcBef>
              <a:buNone/>
            </a:pPr>
            <a:endParaRPr lang="en-GB" sz="2000" i="1" dirty="0"/>
          </a:p>
          <a:p>
            <a:pPr marL="457200" lvl="1" indent="0">
              <a:buNone/>
            </a:pPr>
            <a:r>
              <a:rPr lang="en-GB" sz="1800" dirty="0" smtClean="0"/>
              <a:t>3.5 </a:t>
            </a:r>
            <a:r>
              <a:rPr lang="en-GB" sz="1800" dirty="0" err="1" smtClean="0"/>
              <a:t>Partenariats</a:t>
            </a:r>
            <a:r>
              <a:rPr lang="en-GB" sz="1800" dirty="0" smtClean="0"/>
              <a:t> et </a:t>
            </a:r>
            <a:r>
              <a:rPr lang="en-GB" sz="1800" dirty="0" err="1" smtClean="0"/>
              <a:t>réseaux</a:t>
            </a:r>
            <a:endParaRPr lang="en-US" sz="1800" dirty="0" smtClean="0"/>
          </a:p>
          <a:p>
            <a:pPr lvl="2"/>
            <a:r>
              <a:rPr lang="en-GB" sz="1600" dirty="0" err="1" smtClean="0"/>
              <a:t>Coordonner</a:t>
            </a:r>
            <a:r>
              <a:rPr lang="en-GB" sz="1600" dirty="0" smtClean="0"/>
              <a:t> </a:t>
            </a:r>
            <a:r>
              <a:rPr lang="en-GB" sz="1600" dirty="0" err="1" smtClean="0"/>
              <a:t>l’organisation</a:t>
            </a:r>
            <a:r>
              <a:rPr lang="en-GB" sz="1600" dirty="0" smtClean="0"/>
              <a:t> </a:t>
            </a:r>
            <a:r>
              <a:rPr lang="en-GB" sz="1600" dirty="0"/>
              <a:t>des </a:t>
            </a:r>
            <a:r>
              <a:rPr lang="en-GB" sz="1600" dirty="0" smtClean="0"/>
              <a:t>CT-ORPVs et des Ateliers </a:t>
            </a:r>
            <a:r>
              <a:rPr lang="en-GB" sz="1600" dirty="0" err="1" smtClean="0"/>
              <a:t>Régionaux</a:t>
            </a:r>
            <a:r>
              <a:rPr lang="en-GB" sz="1600" dirty="0" smtClean="0"/>
              <a:t> de la CIPV.</a:t>
            </a:r>
            <a:endParaRPr lang="en-GB" sz="1600" dirty="0"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036" y="1819351"/>
            <a:ext cx="2889982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smtClean="0"/>
              <a:t>Merci de votre 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>
                <a:solidFill>
                  <a:schemeClr val="bg1"/>
                </a:solidFill>
              </a:rPr>
              <a:t/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447800"/>
            <a:ext cx="7986304" cy="457201"/>
          </a:xfrm>
        </p:spPr>
        <p:txBody>
          <a:bodyPr/>
          <a:lstStyle/>
          <a:p>
            <a:pPr algn="ctr"/>
            <a:r>
              <a:rPr lang="en-GB" sz="2800" dirty="0" smtClean="0"/>
              <a:t>SOMMAIRE</a:t>
            </a:r>
            <a:endParaRPr lang="x-none" sz="2800" dirty="0"/>
          </a:p>
        </p:txBody>
      </p:sp>
      <p:sp>
        <p:nvSpPr>
          <p:cNvPr id="7" name="Rectangle 6"/>
          <p:cNvSpPr/>
          <p:nvPr/>
        </p:nvSpPr>
        <p:spPr>
          <a:xfrm>
            <a:off x="457200" y="1944190"/>
            <a:ext cx="75291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>
                <a:latin typeface="Calibri (Body)"/>
              </a:rPr>
              <a:t>A</a:t>
            </a:r>
            <a:r>
              <a:rPr lang="en-US" dirty="0" err="1" smtClean="0">
                <a:latin typeface="Calibri (Body)"/>
              </a:rPr>
              <a:t>perçu</a:t>
            </a:r>
            <a:r>
              <a:rPr lang="en-US" dirty="0" smtClean="0">
                <a:latin typeface="Calibri (Body)"/>
              </a:rPr>
              <a:t> de la CIPV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1.1 </a:t>
            </a:r>
            <a:r>
              <a:rPr lang="en-GB" sz="2000" dirty="0" err="1">
                <a:latin typeface="Calibri (Body)"/>
              </a:rPr>
              <a:t>B</a:t>
            </a:r>
            <a:r>
              <a:rPr lang="en-GB" sz="2000" dirty="0" err="1" smtClean="0">
                <a:latin typeface="Calibri (Body)"/>
              </a:rPr>
              <a:t>ref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historique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1.2 Vision, mission </a:t>
            </a:r>
            <a:r>
              <a:rPr lang="en-GB" sz="2000" dirty="0" smtClean="0">
                <a:latin typeface="Calibri (Body)"/>
              </a:rPr>
              <a:t>et </a:t>
            </a:r>
            <a:r>
              <a:rPr lang="en-GB" sz="2000" dirty="0" err="1" smtClean="0">
                <a:latin typeface="Calibri (Body)"/>
              </a:rPr>
              <a:t>objectifs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1.3 </a:t>
            </a:r>
            <a:r>
              <a:rPr lang="en-GB" sz="2000" dirty="0" err="1" smtClean="0">
                <a:latin typeface="Calibri (Body)"/>
              </a:rPr>
              <a:t>Activités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principales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1.4 Governance de la CIPV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1.5 </a:t>
            </a:r>
            <a:r>
              <a:rPr lang="en-GB" sz="2000" dirty="0" smtClean="0">
                <a:latin typeface="Calibri (Body)"/>
              </a:rPr>
              <a:t>Organisation du </a:t>
            </a:r>
            <a:r>
              <a:rPr lang="en-GB" sz="2000" dirty="0" err="1" smtClean="0">
                <a:latin typeface="Calibri (Body)"/>
              </a:rPr>
              <a:t>Secrétariat</a:t>
            </a:r>
            <a:r>
              <a:rPr lang="en-GB" sz="2000" dirty="0" smtClean="0">
                <a:latin typeface="Calibri (Body)"/>
              </a:rPr>
              <a:t> de la CIPV</a:t>
            </a:r>
            <a:endParaRPr lang="en-US" sz="2000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Calibri (Body)"/>
              </a:rPr>
              <a:t>Governance et </a:t>
            </a:r>
            <a:r>
              <a:rPr lang="en-US" dirty="0" err="1" smtClean="0">
                <a:latin typeface="Calibri (Body)"/>
              </a:rPr>
              <a:t>stratégie</a:t>
            </a:r>
            <a:r>
              <a:rPr lang="en-US" dirty="0" smtClean="0">
                <a:latin typeface="Calibri (Body)"/>
              </a:rPr>
              <a:t> : </a:t>
            </a:r>
            <a:r>
              <a:rPr lang="en-US" dirty="0" err="1" smtClean="0">
                <a:latin typeface="Calibri (Body)"/>
              </a:rPr>
              <a:t>réalisations</a:t>
            </a:r>
            <a:r>
              <a:rPr lang="en-US" dirty="0" smtClean="0">
                <a:latin typeface="Calibri (Body)"/>
              </a:rPr>
              <a:t> en 2022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2.1 </a:t>
            </a:r>
            <a:r>
              <a:rPr lang="en-GB" sz="2000" dirty="0" err="1" smtClean="0">
                <a:latin typeface="Calibri (Body)"/>
              </a:rPr>
              <a:t>Réunions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2.2 </a:t>
            </a:r>
            <a:r>
              <a:rPr lang="en-GB" sz="2000" dirty="0" err="1" smtClean="0">
                <a:latin typeface="Calibri (Body)"/>
              </a:rPr>
              <a:t>Décisions</a:t>
            </a:r>
            <a:r>
              <a:rPr lang="en-GB" sz="2000" dirty="0" smtClean="0">
                <a:latin typeface="Calibri (Body)"/>
              </a:rPr>
              <a:t>  de la CMP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2.3 </a:t>
            </a:r>
            <a:r>
              <a:rPr lang="en-GB" sz="2000" dirty="0" err="1" smtClean="0">
                <a:latin typeface="Calibri (Body)"/>
              </a:rPr>
              <a:t>Héritages</a:t>
            </a:r>
            <a:r>
              <a:rPr lang="en-GB" sz="2000" dirty="0" smtClean="0">
                <a:latin typeface="Calibri (Body)"/>
              </a:rPr>
              <a:t> de </a:t>
            </a:r>
            <a:r>
              <a:rPr lang="en-GB" sz="2000" dirty="0" err="1" smtClean="0">
                <a:latin typeface="Calibri (Body)"/>
              </a:rPr>
              <a:t>l’AISV</a:t>
            </a:r>
            <a:endParaRPr lang="en-US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Calibri (Body)"/>
              </a:rPr>
              <a:t>Prochaines</a:t>
            </a:r>
            <a:r>
              <a:rPr lang="en-US" dirty="0" smtClean="0">
                <a:latin typeface="Calibri (Body)"/>
              </a:rPr>
              <a:t> </a:t>
            </a:r>
            <a:r>
              <a:rPr lang="en-US" smtClean="0">
                <a:latin typeface="Calibri (Body)"/>
              </a:rPr>
              <a:t>étapes</a:t>
            </a:r>
            <a:endParaRPr lang="en-US" dirty="0">
              <a:latin typeface="Calibri (Body)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0" y="1981201"/>
            <a:ext cx="3292541" cy="306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424" y="1570237"/>
            <a:ext cx="5139046" cy="296840"/>
          </a:xfrm>
        </p:spPr>
        <p:txBody>
          <a:bodyPr/>
          <a:lstStyle/>
          <a:p>
            <a:pPr algn="ctr"/>
            <a:r>
              <a:rPr lang="en-GB" sz="2800" dirty="0"/>
              <a:t>1. APERÇU DE LA CIPV</a:t>
            </a:r>
            <a:endParaRPr lang="x-none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-343077" y="4176139"/>
            <a:ext cx="274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GB" dirty="0">
                <a:latin typeface="Calibri (Body)"/>
              </a:rPr>
              <a:t>1.1</a:t>
            </a:r>
            <a:r>
              <a:rPr lang="en-GB" sz="2000" i="1" dirty="0">
                <a:latin typeface="Calibri (Body)"/>
              </a:rPr>
              <a:t> </a:t>
            </a:r>
          </a:p>
          <a:p>
            <a:pPr lvl="1" algn="ctr"/>
            <a:r>
              <a:rPr lang="en-GB" dirty="0" err="1">
                <a:latin typeface="Calibri (Body)"/>
              </a:rPr>
              <a:t>B</a:t>
            </a:r>
            <a:r>
              <a:rPr lang="en-GB" dirty="0" err="1" smtClean="0">
                <a:latin typeface="Calibri (Body)"/>
              </a:rPr>
              <a:t>ref</a:t>
            </a:r>
            <a:r>
              <a:rPr lang="en-GB" dirty="0" smtClean="0">
                <a:latin typeface="Calibri (Body)"/>
              </a:rPr>
              <a:t> </a:t>
            </a:r>
            <a:r>
              <a:rPr lang="en-GB" dirty="0" err="1" smtClean="0">
                <a:latin typeface="Calibri (Body)"/>
              </a:rPr>
              <a:t>historique</a:t>
            </a:r>
            <a:r>
              <a:rPr lang="en-GB" dirty="0" smtClean="0">
                <a:latin typeface="Calibri (Body)"/>
              </a:rPr>
              <a:t> de la CIPV</a:t>
            </a:r>
            <a:endParaRPr lang="en-GB" dirty="0">
              <a:latin typeface="Calibri (Body)"/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24881" y="4187404"/>
            <a:ext cx="23190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1.2 </a:t>
            </a:r>
          </a:p>
          <a:p>
            <a:pPr algn="ctr"/>
            <a:r>
              <a:rPr lang="en-GB" dirty="0">
                <a:latin typeface="Calibri (Body)"/>
              </a:rPr>
              <a:t>Vision, mission </a:t>
            </a:r>
          </a:p>
          <a:p>
            <a:pPr algn="ctr"/>
            <a:r>
              <a:rPr lang="en-GB" dirty="0" smtClean="0">
                <a:latin typeface="Calibri (Body)"/>
              </a:rPr>
              <a:t>et </a:t>
            </a:r>
            <a:r>
              <a:rPr lang="en-GB" dirty="0" err="1" smtClean="0">
                <a:latin typeface="Calibri (Body)"/>
              </a:rPr>
              <a:t>objectifs</a:t>
            </a:r>
            <a:endParaRPr lang="en-GB" dirty="0">
              <a:latin typeface="Calibri (Body)"/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93673" y="42672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1.3</a:t>
            </a:r>
          </a:p>
          <a:p>
            <a:pPr algn="ctr"/>
            <a:r>
              <a:rPr lang="en-GB" dirty="0" err="1" smtClean="0">
                <a:latin typeface="Calibri (Body)"/>
              </a:rPr>
              <a:t>Activités</a:t>
            </a:r>
            <a:r>
              <a:rPr lang="en-GB" dirty="0" smtClean="0">
                <a:latin typeface="Calibri (Body)"/>
              </a:rPr>
              <a:t> </a:t>
            </a:r>
            <a:r>
              <a:rPr lang="en-GB" dirty="0" err="1" smtClean="0">
                <a:latin typeface="Calibri (Body)"/>
              </a:rPr>
              <a:t>principales</a:t>
            </a:r>
            <a:endParaRPr lang="en-GB" dirty="0">
              <a:latin typeface="Calibri (Body)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80211" y="4286784"/>
            <a:ext cx="2115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alibri (Body)"/>
              </a:rPr>
              <a:t>1.4 </a:t>
            </a:r>
          </a:p>
          <a:p>
            <a:pPr algn="ctr"/>
            <a:r>
              <a:rPr lang="en-GB" dirty="0" smtClean="0">
                <a:latin typeface="Calibri (Body)"/>
              </a:rPr>
              <a:t>Governance de la CIPV </a:t>
            </a:r>
            <a:endParaRPr lang="en-GB" dirty="0">
              <a:latin typeface="Calibri (Body)"/>
            </a:endParaRPr>
          </a:p>
        </p:txBody>
      </p:sp>
      <p:pic>
        <p:nvPicPr>
          <p:cNvPr id="10" name="Immagine 11">
            <a:extLst>
              <a:ext uri="{FF2B5EF4-FFF2-40B4-BE49-F238E27FC236}">
                <a16:creationId xmlns:a16="http://schemas.microsoft.com/office/drawing/2014/main" id="{68B203BC-587D-43F8-9759-82A2C24BE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0" y="2484878"/>
            <a:ext cx="1730727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152" y="2638485"/>
            <a:ext cx="2438400" cy="1398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603634"/>
            <a:ext cx="2178707" cy="14686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457" y="2291141"/>
            <a:ext cx="1939944" cy="190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622359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1979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47824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214122" y="3042424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605260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1997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2015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2020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2" y="2182200"/>
            <a:ext cx="5243104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1.1 </a:t>
            </a:r>
            <a:r>
              <a:rPr lang="en-GB" sz="2400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B</a:t>
            </a:r>
            <a:r>
              <a:rPr lang="en-GB" sz="2400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ref</a:t>
            </a:r>
            <a:r>
              <a:rPr lang="en-GB" sz="2400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historique</a:t>
            </a:r>
            <a:r>
              <a:rPr lang="en-GB" sz="2400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la CIPV</a:t>
            </a:r>
            <a:endParaRPr lang="en-US" sz="2400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05231" y="3723162"/>
            <a:ext cx="122772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b="1" dirty="0" err="1"/>
              <a:t>Précurseurs</a:t>
            </a:r>
            <a:r>
              <a:rPr lang="en-US" sz="1500" b="1" dirty="0"/>
              <a:t> de la </a:t>
            </a:r>
            <a:r>
              <a:rPr lang="en-US" sz="1500" b="1" dirty="0" smtClean="0"/>
              <a:t>CIPV : </a:t>
            </a:r>
            <a:r>
              <a:rPr lang="en-US" sz="1500" dirty="0"/>
              <a:t>Convention </a:t>
            </a:r>
            <a:r>
              <a:rPr lang="en-US" sz="1500" dirty="0" err="1"/>
              <a:t>sur</a:t>
            </a:r>
            <a:r>
              <a:rPr lang="en-US" sz="1500" i="1" dirty="0"/>
              <a:t> </a:t>
            </a:r>
            <a:r>
              <a:rPr lang="en-US" sz="1500" i="1" dirty="0" err="1"/>
              <a:t>Phylloxera</a:t>
            </a:r>
            <a:r>
              <a:rPr lang="en-US" sz="1500" i="1" dirty="0"/>
              <a:t> </a:t>
            </a:r>
            <a:r>
              <a:rPr lang="en-US" sz="1500" i="1" dirty="0" err="1"/>
              <a:t>vastatrix</a:t>
            </a:r>
            <a:endParaRPr lang="en-US" sz="15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32952" y="3737144"/>
            <a:ext cx="10868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cs typeface="Calibri" panose="020F0502020204030204" pitchFamily="34" charset="0"/>
              </a:rPr>
              <a:t>Le </a:t>
            </a:r>
            <a:r>
              <a:rPr lang="en-US" sz="1500" dirty="0" err="1">
                <a:cs typeface="Calibri" panose="020F0502020204030204" pitchFamily="34" charset="0"/>
              </a:rPr>
              <a:t>texte</a:t>
            </a:r>
            <a:r>
              <a:rPr lang="en-US" sz="1500" dirty="0">
                <a:cs typeface="Calibri" panose="020F0502020204030204" pitchFamily="34" charset="0"/>
              </a:rPr>
              <a:t> original de la </a:t>
            </a:r>
            <a:r>
              <a:rPr lang="en-US" sz="1500" b="1" dirty="0">
                <a:cs typeface="Calibri" panose="020F0502020204030204" pitchFamily="34" charset="0"/>
              </a:rPr>
              <a:t>CIPV</a:t>
            </a:r>
            <a:r>
              <a:rPr lang="en-US" sz="1500" dirty="0">
                <a:cs typeface="Calibri" panose="020F0502020204030204" pitchFamily="34" charset="0"/>
              </a:rPr>
              <a:t> </a:t>
            </a:r>
            <a:r>
              <a:rPr lang="en-US" sz="1500" dirty="0" err="1">
                <a:cs typeface="Calibri" panose="020F0502020204030204" pitchFamily="34" charset="0"/>
              </a:rPr>
              <a:t>est</a:t>
            </a:r>
            <a:r>
              <a:rPr lang="en-US" sz="1500" dirty="0">
                <a:cs typeface="Calibri" panose="020F0502020204030204" pitchFamily="34" charset="0"/>
              </a:rPr>
              <a:t> </a:t>
            </a:r>
            <a:r>
              <a:rPr lang="en-US" sz="1500" dirty="0" err="1">
                <a:cs typeface="Calibri" panose="020F0502020204030204" pitchFamily="34" charset="0"/>
              </a:rPr>
              <a:t>adopté</a:t>
            </a:r>
            <a:endParaRPr lang="en-US" sz="1500" i="1" dirty="0">
              <a:cs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419830" y="3724069"/>
            <a:ext cx="155445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500" b="1" dirty="0" smtClean="0"/>
              <a:t>Le texte </a:t>
            </a:r>
            <a:r>
              <a:rPr lang="fr-FR" sz="1500" b="1" dirty="0"/>
              <a:t>révisé de la CIPV</a:t>
            </a:r>
            <a:r>
              <a:rPr lang="fr-FR" sz="1500" dirty="0"/>
              <a:t> a conduit au programme de </a:t>
            </a:r>
            <a:r>
              <a:rPr lang="fr-FR" sz="1500" b="1" dirty="0"/>
              <a:t>normalisation</a:t>
            </a:r>
            <a:endParaRPr lang="en-GB" sz="1500" b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1951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825F"/>
                </a:solidFill>
                <a:cs typeface="Calibri" panose="020F0502020204030204" pitchFamily="34" charset="0"/>
              </a:rPr>
              <a:t>1881</a:t>
            </a:r>
            <a:r>
              <a:rPr lang="en-US" sz="1800" b="1">
                <a:cs typeface="Calibri" panose="020F0502020204030204" pitchFamily="34" charset="0"/>
              </a:rPr>
              <a:t> </a:t>
            </a: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937460" y="3660323"/>
            <a:ext cx="15017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500" dirty="0">
                <a:cs typeface="Calibri" panose="020F0502020204030204" pitchFamily="34" charset="0"/>
              </a:rPr>
              <a:t>Reconnu par </a:t>
            </a:r>
            <a:r>
              <a:rPr lang="fr-FR" sz="1500" dirty="0" smtClean="0">
                <a:cs typeface="Calibri" panose="020F0502020204030204" pitchFamily="34" charset="0"/>
              </a:rPr>
              <a:t>l'Accord sur les mesures </a:t>
            </a:r>
            <a:r>
              <a:rPr lang="fr-FR" sz="1500" b="1" dirty="0">
                <a:cs typeface="Calibri" panose="020F0502020204030204" pitchFamily="34" charset="0"/>
              </a:rPr>
              <a:t>SPS de l'OMC </a:t>
            </a:r>
            <a:r>
              <a:rPr lang="fr-FR" sz="1500" dirty="0">
                <a:cs typeface="Calibri" panose="020F0502020204030204" pitchFamily="34" charset="0"/>
              </a:rPr>
              <a:t>comme </a:t>
            </a:r>
            <a:r>
              <a:rPr lang="fr-FR" sz="1500" dirty="0" smtClean="0">
                <a:cs typeface="Calibri" panose="020F0502020204030204" pitchFamily="34" charset="0"/>
              </a:rPr>
              <a:t>organisation </a:t>
            </a:r>
            <a:r>
              <a:rPr lang="fr-FR" sz="1500" dirty="0">
                <a:cs typeface="Calibri" panose="020F0502020204030204" pitchFamily="34" charset="0"/>
              </a:rPr>
              <a:t>de normalisation pour la santé des </a:t>
            </a:r>
            <a:r>
              <a:rPr lang="fr-FR" sz="1500" dirty="0" smtClean="0">
                <a:cs typeface="Calibri" panose="020F0502020204030204" pitchFamily="34" charset="0"/>
              </a:rPr>
              <a:t>végétaux</a:t>
            </a:r>
            <a:endParaRPr lang="en-GB" sz="1500" dirty="0">
              <a:cs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75140" y="3709856"/>
            <a:ext cx="13030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cs typeface="Calibri" panose="020F0502020204030204" pitchFamily="34" charset="0"/>
              </a:rPr>
              <a:t>Mise</a:t>
            </a:r>
            <a:r>
              <a:rPr lang="en-US" sz="1600" dirty="0" smtClean="0">
                <a:cs typeface="Calibri" panose="020F0502020204030204" pitchFamily="34" charset="0"/>
              </a:rPr>
              <a:t> en place du </a:t>
            </a:r>
            <a:r>
              <a:rPr lang="en-US" sz="1600" b="1" dirty="0" err="1" smtClean="0">
                <a:cs typeface="Calibri" panose="020F0502020204030204" pitchFamily="34" charset="0"/>
              </a:rPr>
              <a:t>Secrétariat</a:t>
            </a:r>
            <a:r>
              <a:rPr lang="en-US" sz="1600" b="1" dirty="0" smtClean="0">
                <a:cs typeface="Calibri" panose="020F0502020204030204" pitchFamily="34" charset="0"/>
              </a:rPr>
              <a:t> </a:t>
            </a:r>
            <a:r>
              <a:rPr lang="en-US" sz="1600" dirty="0" smtClean="0">
                <a:cs typeface="Calibri" panose="020F0502020204030204" pitchFamily="34" charset="0"/>
              </a:rPr>
              <a:t>de la CIPV</a:t>
            </a:r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433478" y="3702503"/>
            <a:ext cx="14679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500" b="1" dirty="0" smtClean="0"/>
              <a:t>Texte </a:t>
            </a:r>
            <a:r>
              <a:rPr lang="fr-FR" sz="1500" b="1" dirty="0"/>
              <a:t>révisé </a:t>
            </a:r>
            <a:r>
              <a:rPr lang="fr-FR" sz="1500" dirty="0"/>
              <a:t>de la </a:t>
            </a:r>
            <a:r>
              <a:rPr lang="fr-FR" sz="1500" dirty="0" smtClean="0"/>
              <a:t>CIPV est </a:t>
            </a:r>
            <a:r>
              <a:rPr lang="fr-FR" sz="1500" dirty="0"/>
              <a:t>adopté par la Conférence de la FAO et établissement de la </a:t>
            </a:r>
            <a:r>
              <a:rPr lang="fr-FR" sz="1500" b="1" dirty="0"/>
              <a:t>CMP intérimaire</a:t>
            </a:r>
            <a:endParaRPr lang="en-GB" sz="1500" b="1" dirty="0">
              <a:cs typeface="Calibri" panose="020F050202020403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81586" y="3660199"/>
            <a:ext cx="145932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500" b="1" dirty="0"/>
              <a:t>La CBD </a:t>
            </a:r>
            <a:r>
              <a:rPr lang="fr-FR" sz="1500" dirty="0"/>
              <a:t>reconnaît </a:t>
            </a:r>
            <a:r>
              <a:rPr lang="fr-FR" sz="1500" dirty="0" smtClean="0"/>
              <a:t>la CIPV </a:t>
            </a:r>
            <a:r>
              <a:rPr lang="fr-FR" sz="1500" dirty="0"/>
              <a:t>comme </a:t>
            </a:r>
            <a:r>
              <a:rPr lang="fr-FR" sz="1500" b="1" dirty="0"/>
              <a:t>le seul organisme de normalisation phytosanitaire</a:t>
            </a:r>
            <a:endParaRPr lang="en-GB" sz="1500" b="1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337996" y="3514635"/>
            <a:ext cx="14062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500" b="1" dirty="0"/>
              <a:t>Année </a:t>
            </a:r>
            <a:r>
              <a:rPr lang="fr-FR" sz="1500" b="1" dirty="0" smtClean="0"/>
              <a:t>Internationale </a:t>
            </a:r>
            <a:r>
              <a:rPr lang="fr-FR" sz="1500" b="1" dirty="0"/>
              <a:t>de la Santé des Végétaux </a:t>
            </a:r>
            <a:r>
              <a:rPr lang="fr-FR" sz="1500" dirty="0"/>
              <a:t>proclamée par l’AGNU en 2019</a:t>
            </a:r>
            <a:r>
              <a:rPr lang="it-IT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744200" y="3660199"/>
            <a:ext cx="1447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L’AGNU proclame le </a:t>
            </a:r>
            <a:r>
              <a:rPr lang="it-IT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12 mai Journée internationale  de la Santé des Végétaux</a:t>
            </a:r>
            <a:endParaRPr lang="it-IT" sz="15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3297877" y="1475683"/>
            <a:ext cx="51390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en-GB" sz="2800" dirty="0" smtClean="0"/>
              <a:t>APERCU DE LA CIPV</a:t>
            </a:r>
            <a:endParaRPr lang="x-none" sz="2800" dirty="0"/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 dirty="0"/>
              <a:t>1. APERCU DE LA CIPV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34984" y="2077838"/>
            <a:ext cx="7135090" cy="588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1.2 Vision, mission 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et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objectifs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la CIPV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b="14041"/>
          <a:stretch/>
        </p:blipFill>
        <p:spPr>
          <a:xfrm>
            <a:off x="134984" y="5105400"/>
            <a:ext cx="4571315" cy="6671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075" y="4671058"/>
            <a:ext cx="1486413" cy="13397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629" y="4687856"/>
            <a:ext cx="1752600" cy="13229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5385" y="4621686"/>
            <a:ext cx="1535525" cy="1408738"/>
          </a:xfrm>
          <a:prstGeom prst="rect">
            <a:avLst/>
          </a:prstGeom>
        </p:spPr>
      </p:pic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C8F1D4F1-7098-4672-86FA-6EE4BE7CE276}"/>
              </a:ext>
            </a:extLst>
          </p:cNvPr>
          <p:cNvSpPr txBox="1">
            <a:spLocks/>
          </p:cNvSpPr>
          <p:nvPr/>
        </p:nvSpPr>
        <p:spPr>
          <a:xfrm>
            <a:off x="152401" y="2819400"/>
            <a:ext cx="10801957" cy="215318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30"/>
              </a:spcAft>
              <a:buClr>
                <a:srgbClr val="4A7665"/>
              </a:buClr>
              <a:buSzPct val="99000"/>
              <a:buFont typeface="Arial" panose="020B0604020202020204" pitchFamily="34" charset="0"/>
              <a:buNone/>
              <a:tabLst/>
              <a:defRPr sz="1600" b="0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fr-FR" b="1" dirty="0"/>
              <a:t>Mission </a:t>
            </a:r>
            <a:r>
              <a:rPr lang="fr-FR" b="1" dirty="0" smtClean="0"/>
              <a:t> </a:t>
            </a:r>
            <a:r>
              <a:rPr lang="fr-FR" b="1" dirty="0"/>
              <a:t>: </a:t>
            </a:r>
            <a:r>
              <a:rPr lang="fr-FR" dirty="0"/>
              <a:t>Protéger les ressources végétales mondiales et faciliter un commerce </a:t>
            </a:r>
            <a:r>
              <a:rPr lang="fr-FR" dirty="0" smtClean="0"/>
              <a:t>sûr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fr-FR" b="1" dirty="0" smtClean="0"/>
              <a:t>Vision </a:t>
            </a:r>
            <a:r>
              <a:rPr lang="fr-FR" b="1" dirty="0"/>
              <a:t>: </a:t>
            </a:r>
            <a:r>
              <a:rPr lang="fr-FR" dirty="0"/>
              <a:t>L</a:t>
            </a:r>
            <a:r>
              <a:rPr lang="fr-FR" dirty="0" smtClean="0"/>
              <a:t>a </a:t>
            </a:r>
            <a:r>
              <a:rPr lang="fr-FR" dirty="0"/>
              <a:t>propagation des organismes nuisibles est minimisée et leurs impacts à l'intérieur des pays sont gérés </a:t>
            </a:r>
            <a:r>
              <a:rPr lang="fr-FR" dirty="0" smtClean="0"/>
              <a:t>efficacement</a:t>
            </a:r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fr-FR" b="1" dirty="0" smtClean="0"/>
              <a:t>Objectif </a:t>
            </a:r>
            <a:r>
              <a:rPr lang="fr-FR" b="1" dirty="0"/>
              <a:t>: </a:t>
            </a:r>
            <a:r>
              <a:rPr lang="fr-FR" dirty="0"/>
              <a:t>Tous les pays ont la capacité de mettre en œuvre des mesures harmonisées pour réduire la propagation des organismes nuisibles et minimiser </a:t>
            </a:r>
            <a:r>
              <a:rPr lang="fr-FR" dirty="0" smtClean="0"/>
              <a:t>leurs impacts </a:t>
            </a:r>
            <a:r>
              <a:rPr lang="fr-FR" dirty="0"/>
              <a:t>sur la sécurité alimentaire, le commerce, la croissance économique et l'environnement</a:t>
            </a:r>
            <a:r>
              <a:rPr lang="en-GB" dirty="0" smtClean="0">
                <a:latin typeface="Calibri (Body)"/>
              </a:rPr>
              <a:t>.</a:t>
            </a:r>
          </a:p>
          <a:p>
            <a:pPr algn="just"/>
            <a:r>
              <a:rPr lang="fr-FR" b="1" dirty="0"/>
              <a:t>Objectifs stratégiques</a:t>
            </a:r>
            <a:endParaRPr lang="en-GB" b="1" dirty="0"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75353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 dirty="0"/>
              <a:t>1. APERCU DE LA CIPV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828800"/>
            <a:ext cx="341283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1.3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Activités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essentielles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327027"/>
              </p:ext>
            </p:extLst>
          </p:nvPr>
        </p:nvGraphicFramePr>
        <p:xfrm>
          <a:off x="-17754" y="4904027"/>
          <a:ext cx="8952496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8124">
                  <a:extLst>
                    <a:ext uri="{9D8B030D-6E8A-4147-A177-3AD203B41FA5}">
                      <a16:colId xmlns:a16="http://schemas.microsoft.com/office/drawing/2014/main" val="26374986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938547080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2478204484"/>
                    </a:ext>
                  </a:extLst>
                </a:gridCol>
                <a:gridCol w="2238124">
                  <a:extLst>
                    <a:ext uri="{9D8B030D-6E8A-4147-A177-3AD203B41FA5}">
                      <a16:colId xmlns:a16="http://schemas.microsoft.com/office/drawing/2014/main" val="3719965034"/>
                    </a:ext>
                  </a:extLst>
                </a:gridCol>
              </a:tblGrid>
              <a:tr h="871812"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smtClean="0"/>
                        <a:t>Elaboration des </a:t>
                      </a:r>
                      <a:r>
                        <a:rPr lang="en-GB" sz="1800" b="1" noProof="0" dirty="0" err="1" smtClean="0"/>
                        <a:t>normes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noProof="0" dirty="0" smtClean="0"/>
                        <a:t>Mise en œuvre et renforcement des capacités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noProof="0" dirty="0" smtClean="0"/>
                        <a:t>Communication </a:t>
                      </a:r>
                    </a:p>
                    <a:p>
                      <a:pPr algn="ctr"/>
                      <a:r>
                        <a:rPr lang="en-GB" sz="1800" b="1" noProof="0" dirty="0" smtClean="0"/>
                        <a:t>et </a:t>
                      </a:r>
                      <a:r>
                        <a:rPr lang="en-GB" sz="1800" b="1" baseline="0" noProof="0" dirty="0" err="1" smtClean="0"/>
                        <a:t>coopération</a:t>
                      </a:r>
                      <a:r>
                        <a:rPr lang="en-GB" sz="1800" b="1" baseline="0" noProof="0" dirty="0" smtClean="0"/>
                        <a:t> </a:t>
                      </a:r>
                      <a:r>
                        <a:rPr lang="en-GB" sz="1800" b="1" baseline="0" noProof="0" dirty="0" err="1" smtClean="0"/>
                        <a:t>internationale</a:t>
                      </a:r>
                      <a:endParaRPr lang="en-GB" sz="1800" b="1" noProof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baseline="0" noProof="0" dirty="0" smtClean="0"/>
                        <a:t>Facilitation du Commerce </a:t>
                      </a:r>
                    </a:p>
                    <a:p>
                      <a:pPr algn="ctr"/>
                      <a:r>
                        <a:rPr lang="en-GB" sz="1200" b="1" baseline="0" noProof="0" dirty="0" smtClean="0">
                          <a:solidFill>
                            <a:srgbClr val="0070C0"/>
                          </a:solidFill>
                        </a:rPr>
                        <a:t>y </a:t>
                      </a:r>
                      <a:r>
                        <a:rPr lang="en-GB" sz="1200" b="1" baseline="0" noProof="0" dirty="0" err="1" smtClean="0">
                          <a:solidFill>
                            <a:srgbClr val="0070C0"/>
                          </a:solidFill>
                        </a:rPr>
                        <a:t>compris</a:t>
                      </a:r>
                      <a:r>
                        <a:rPr lang="en-GB" sz="1200" b="1" baseline="0" noProof="0" dirty="0" smtClean="0">
                          <a:solidFill>
                            <a:srgbClr val="0070C0"/>
                          </a:solidFill>
                        </a:rPr>
                        <a:t> Solution </a:t>
                      </a:r>
                      <a:r>
                        <a:rPr lang="en-GB" sz="1200" b="1" baseline="0" noProof="0" dirty="0" err="1" smtClean="0">
                          <a:solidFill>
                            <a:srgbClr val="0070C0"/>
                          </a:solidFill>
                        </a:rPr>
                        <a:t>ePhyto</a:t>
                      </a:r>
                      <a:r>
                        <a:rPr lang="en-GB" sz="1200" b="1" baseline="0" noProof="0" dirty="0" smtClean="0">
                          <a:solidFill>
                            <a:srgbClr val="0070C0"/>
                          </a:solidFill>
                        </a:rPr>
                        <a:t> de la CIPV, </a:t>
                      </a:r>
                      <a:r>
                        <a:rPr lang="en-GB" sz="1200" b="1" baseline="0" noProof="0" dirty="0" err="1">
                          <a:solidFill>
                            <a:srgbClr val="0070C0"/>
                          </a:solidFill>
                        </a:rPr>
                        <a:t>eCommerce</a:t>
                      </a:r>
                      <a:r>
                        <a:rPr lang="en-GB" sz="1200" b="1" baseline="0" noProof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GB" sz="1200" b="1" baseline="0" noProof="0" dirty="0" smtClean="0">
                          <a:solidFill>
                            <a:srgbClr val="0070C0"/>
                          </a:solidFill>
                        </a:rPr>
                        <a:t>et</a:t>
                      </a:r>
                      <a:endParaRPr lang="en-GB" sz="1200" b="1" baseline="0" noProof="0" dirty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r>
                        <a:rPr lang="en-GB" sz="1200" b="1" baseline="0" noProof="0" dirty="0" err="1" smtClean="0">
                          <a:solidFill>
                            <a:srgbClr val="0070C0"/>
                          </a:solidFill>
                        </a:rPr>
                        <a:t>Conteneurs</a:t>
                      </a:r>
                      <a:r>
                        <a:rPr lang="en-GB" sz="1200" b="1" baseline="0" noProof="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GB" sz="1200" b="1" baseline="0" noProof="0" dirty="0" err="1" smtClean="0">
                          <a:solidFill>
                            <a:srgbClr val="0070C0"/>
                          </a:solidFill>
                        </a:rPr>
                        <a:t>maritimes</a:t>
                      </a:r>
                      <a:endParaRPr lang="en-GB" sz="1200" b="1" noProof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74842037"/>
                  </a:ext>
                </a:extLst>
              </a:tr>
            </a:tbl>
          </a:graphicData>
        </a:graphic>
      </p:graphicFrame>
      <p:pic>
        <p:nvPicPr>
          <p:cNvPr id="11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9753600" y="3967679"/>
            <a:ext cx="2139264" cy="14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912268"/>
            <a:ext cx="1566863" cy="15668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3411" y="2826949"/>
            <a:ext cx="1663265" cy="17359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927" y="3047309"/>
            <a:ext cx="1551675" cy="1478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9765" y="2963331"/>
            <a:ext cx="1676400" cy="1728248"/>
          </a:xfrm>
          <a:prstGeom prst="rect">
            <a:avLst/>
          </a:prstGeom>
        </p:spPr>
      </p:pic>
      <p:pic>
        <p:nvPicPr>
          <p:cNvPr id="12" name="Picture 4" descr="Latest Implementation of ISPM 15 - International Plant Protection Convention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t="20517" r="20494" b="22344"/>
          <a:stretch/>
        </p:blipFill>
        <p:spPr bwMode="auto">
          <a:xfrm rot="10800000">
            <a:off x="9848249" y="2196081"/>
            <a:ext cx="1583182" cy="10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47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52400" y="1734166"/>
            <a:ext cx="40972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1.4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Gouvernance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 dirty="0"/>
              <a:t>1. APERCU DE LA CIPV</a:t>
            </a:r>
            <a:endParaRPr lang="x-none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243" y="2438400"/>
            <a:ext cx="7318159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0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273" y="2781300"/>
            <a:ext cx="6391275" cy="321945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1471580"/>
            <a:ext cx="5139046" cy="296840"/>
          </a:xfrm>
        </p:spPr>
        <p:txBody>
          <a:bodyPr/>
          <a:lstStyle/>
          <a:p>
            <a:pPr algn="ctr"/>
            <a:r>
              <a:rPr lang="en-GB" sz="2800" dirty="0"/>
              <a:t>1. APERCU DE LA CIPV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74073" y="1866900"/>
            <a:ext cx="5740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1.5 O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rganisation du Secretariat de la CIPV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1E4258-E1DE-D90F-8EC8-15279F389EF2}"/>
              </a:ext>
            </a:extLst>
          </p:cNvPr>
          <p:cNvSpPr txBox="1"/>
          <p:nvPr/>
        </p:nvSpPr>
        <p:spPr>
          <a:xfrm>
            <a:off x="4724400" y="3200400"/>
            <a:ext cx="2743200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5094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en-GB" sz="2800" dirty="0" smtClean="0"/>
              <a:t>GOUVERNANCE ET STRATEGIE </a:t>
            </a:r>
            <a:r>
              <a:rPr lang="en-GB" sz="2800" dirty="0"/>
              <a:t>: REALISATIONS </a:t>
            </a:r>
            <a:r>
              <a:rPr lang="en-GB" sz="2800" dirty="0" smtClean="0"/>
              <a:t>DE </a:t>
            </a:r>
            <a:r>
              <a:rPr lang="en-GB" sz="2800" dirty="0"/>
              <a:t>2022 </a:t>
            </a:r>
            <a:endParaRPr lang="x-none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83803" y="1903377"/>
            <a:ext cx="2039816" cy="454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Réunions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908" y="3239654"/>
            <a:ext cx="3248891" cy="1641565"/>
          </a:xfrm>
          <a:prstGeom prst="rect">
            <a:avLst/>
          </a:prstGeom>
        </p:spPr>
      </p:pic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91439" y="2492829"/>
            <a:ext cx="8251305" cy="37338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b="1" dirty="0" smtClean="0">
                <a:latin typeface="Calibri (Body)"/>
                <a:cs typeface="Calibri"/>
              </a:rPr>
              <a:t>CMP-16</a:t>
            </a:r>
            <a:r>
              <a:rPr lang="en-US" sz="1600" dirty="0" smtClean="0">
                <a:latin typeface="Calibri (Body)"/>
                <a:cs typeface="Calibri"/>
              </a:rPr>
              <a:t> </a:t>
            </a:r>
            <a:r>
              <a:rPr lang="en-US" sz="1600" dirty="0">
                <a:latin typeface="Calibri (Body)"/>
                <a:cs typeface="Calibri"/>
              </a:rPr>
              <a:t>– </a:t>
            </a:r>
            <a:r>
              <a:rPr lang="fr-FR" sz="1600" dirty="0">
                <a:latin typeface="Calibri (Body)"/>
                <a:cs typeface="Calibri"/>
              </a:rPr>
              <a:t>tenue virtuellement pour la deuxième fois avec plus de </a:t>
            </a:r>
            <a:r>
              <a:rPr lang="fr-FR" sz="1600" dirty="0">
                <a:solidFill>
                  <a:srgbClr val="FF0000"/>
                </a:solidFill>
                <a:latin typeface="Calibri (Body)"/>
                <a:cs typeface="Calibri"/>
              </a:rPr>
              <a:t>330</a:t>
            </a:r>
            <a:r>
              <a:rPr lang="fr-FR" sz="1600" dirty="0">
                <a:latin typeface="Calibri (Body)"/>
                <a:cs typeface="Calibri"/>
              </a:rPr>
              <a:t> participants de </a:t>
            </a:r>
            <a:r>
              <a:rPr lang="fr-FR" sz="1600" dirty="0">
                <a:solidFill>
                  <a:srgbClr val="FF0000"/>
                </a:solidFill>
                <a:latin typeface="Calibri (Body)"/>
                <a:cs typeface="Calibri"/>
              </a:rPr>
              <a:t>120</a:t>
            </a:r>
            <a:r>
              <a:rPr lang="fr-FR" sz="1600" dirty="0">
                <a:latin typeface="Calibri (Body)"/>
                <a:cs typeface="Calibri"/>
              </a:rPr>
              <a:t> parties contractantes et </a:t>
            </a:r>
            <a:r>
              <a:rPr lang="fr-FR" sz="1600" dirty="0">
                <a:solidFill>
                  <a:srgbClr val="FF0000"/>
                </a:solidFill>
                <a:latin typeface="Calibri (Body)"/>
                <a:cs typeface="Calibri"/>
              </a:rPr>
              <a:t>20</a:t>
            </a:r>
            <a:r>
              <a:rPr lang="fr-FR" sz="1600" dirty="0">
                <a:latin typeface="Calibri (Body)"/>
                <a:cs typeface="Calibri"/>
              </a:rPr>
              <a:t> </a:t>
            </a:r>
            <a:r>
              <a:rPr lang="fr-FR" sz="1600" dirty="0" smtClean="0">
                <a:latin typeface="Calibri (Body)"/>
                <a:cs typeface="Calibri"/>
              </a:rPr>
              <a:t>observateurs</a:t>
            </a:r>
            <a:endParaRPr lang="en-US" sz="1600" dirty="0">
              <a:latin typeface="Calibri (Body)"/>
              <a:cs typeface="Calibri"/>
            </a:endParaRPr>
          </a:p>
          <a:p>
            <a:pPr algn="just"/>
            <a:r>
              <a:rPr lang="en-GB" sz="1600" dirty="0" err="1" smtClean="0">
                <a:latin typeface="Calibri (Body)"/>
                <a:ea typeface="+mn-lt"/>
                <a:cs typeface="Calibri"/>
              </a:rPr>
              <a:t>Douze</a:t>
            </a:r>
            <a:r>
              <a:rPr lang="en-GB" sz="1600" dirty="0" smtClean="0">
                <a:latin typeface="Calibri (Body)"/>
                <a:ea typeface="+mn-lt"/>
                <a:cs typeface="Calibri"/>
              </a:rPr>
              <a:t> reunions du Bureau de la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CMP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ont eu lieu en 2021 et cinq réunions en 2022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(jusqu’en mai</a:t>
            </a:r>
            <a:r>
              <a:rPr lang="fr-FR" sz="1600" dirty="0">
                <a:latin typeface="Calibri (Body)"/>
                <a:ea typeface="+mn-lt"/>
                <a:cs typeface="Calibri"/>
              </a:rPr>
              <a:t>) pour assurer la continuité du plan de travail de la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CIPV</a:t>
            </a:r>
            <a:endParaRPr lang="en-GB" sz="1600" dirty="0">
              <a:latin typeface="Calibri (Body)"/>
              <a:ea typeface="+mn-lt"/>
              <a:cs typeface="Calibri"/>
            </a:endParaRPr>
          </a:p>
          <a:p>
            <a:pPr algn="just"/>
            <a:r>
              <a:rPr lang="en-GB" sz="1600" b="1" dirty="0" smtClean="0">
                <a:latin typeface="Calibri (Body)"/>
                <a:ea typeface="+mn-lt"/>
                <a:cs typeface="Calibri"/>
              </a:rPr>
              <a:t>Le </a:t>
            </a:r>
            <a:r>
              <a:rPr lang="en-GB" sz="1600" b="1" dirty="0" err="1" smtClean="0">
                <a:latin typeface="Calibri (Body)"/>
                <a:ea typeface="+mn-lt"/>
                <a:cs typeface="Calibri"/>
              </a:rPr>
              <a:t>Groupe</a:t>
            </a:r>
            <a:r>
              <a:rPr lang="en-GB" sz="1600" b="1" dirty="0" smtClean="0">
                <a:latin typeface="Calibri (Body)"/>
                <a:ea typeface="+mn-lt"/>
                <a:cs typeface="Calibri"/>
              </a:rPr>
              <a:t> de </a:t>
            </a:r>
            <a:r>
              <a:rPr lang="en-GB" sz="1600" b="1" dirty="0" err="1" smtClean="0">
                <a:latin typeface="Calibri (Body)"/>
                <a:ea typeface="+mn-lt"/>
                <a:cs typeface="Calibri"/>
              </a:rPr>
              <a:t>Planification</a:t>
            </a:r>
            <a:r>
              <a:rPr lang="en-GB" sz="1600" b="1" dirty="0" smtClean="0">
                <a:latin typeface="Calibri (Body)"/>
                <a:ea typeface="+mn-lt"/>
                <a:cs typeface="Calibri"/>
              </a:rPr>
              <a:t> </a:t>
            </a:r>
            <a:r>
              <a:rPr lang="en-GB" sz="1600" b="1" dirty="0" err="1" smtClean="0">
                <a:latin typeface="Calibri (Body)"/>
                <a:ea typeface="+mn-lt"/>
                <a:cs typeface="Calibri"/>
              </a:rPr>
              <a:t>Stratégique</a:t>
            </a:r>
            <a:r>
              <a:rPr lang="en-GB" sz="1600" b="1" dirty="0" smtClean="0">
                <a:latin typeface="Calibri (Body)"/>
                <a:ea typeface="+mn-lt"/>
                <a:cs typeface="Calibri"/>
              </a:rPr>
              <a:t> 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(SPG)</a:t>
            </a:r>
            <a:r>
              <a:rPr lang="en-GB" sz="1600" dirty="0">
                <a:latin typeface="Calibri (Body)"/>
                <a:ea typeface="+mn-lt"/>
                <a:cs typeface="Calibri"/>
              </a:rPr>
              <a:t>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virtuel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de l'année dernière a réuni plus de </a:t>
            </a:r>
            <a:r>
              <a:rPr lang="fr-FR" sz="1600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90</a:t>
            </a:r>
            <a:r>
              <a:rPr lang="fr-FR" sz="1600" dirty="0">
                <a:latin typeface="Calibri (Body)"/>
                <a:ea typeface="+mn-lt"/>
                <a:cs typeface="Calibri"/>
              </a:rPr>
              <a:t> participants de </a:t>
            </a:r>
            <a:r>
              <a:rPr lang="fr-FR" sz="1600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49</a:t>
            </a:r>
            <a:r>
              <a:rPr lang="fr-FR" sz="1600" dirty="0">
                <a:latin typeface="Calibri (Body)"/>
                <a:ea typeface="+mn-lt"/>
                <a:cs typeface="Calibri"/>
              </a:rPr>
              <a:t> ONPV, </a:t>
            </a:r>
            <a:r>
              <a:rPr lang="fr-FR" sz="1600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7</a:t>
            </a:r>
            <a:r>
              <a:rPr lang="fr-FR" sz="1600" dirty="0">
                <a:latin typeface="Calibri (Body)"/>
                <a:ea typeface="+mn-lt"/>
                <a:cs typeface="Calibri"/>
              </a:rPr>
              <a:t> ORPV, </a:t>
            </a:r>
            <a:r>
              <a:rPr lang="fr-FR" sz="1600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4</a:t>
            </a:r>
            <a:r>
              <a:rPr lang="fr-FR" sz="1600" dirty="0">
                <a:latin typeface="Calibri (Body)"/>
                <a:ea typeface="+mn-lt"/>
                <a:cs typeface="Calibri"/>
              </a:rPr>
              <a:t> observateurs et le Secrétariat de la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CIPV,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et se prépare actuellement pour le prochain SPG en octobre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2022</a:t>
            </a:r>
            <a:endParaRPr lang="en-GB" sz="1600" dirty="0">
              <a:latin typeface="Calibri (Body)"/>
              <a:ea typeface="+mn-lt"/>
              <a:cs typeface="Calibri"/>
            </a:endParaRPr>
          </a:p>
          <a:p>
            <a:pPr algn="just"/>
            <a:r>
              <a:rPr lang="en-GB" sz="1600" b="1" dirty="0">
                <a:latin typeface="Calibri (Body)"/>
                <a:ea typeface="+mn-lt"/>
                <a:cs typeface="Calibri"/>
              </a:rPr>
              <a:t>Les </a:t>
            </a:r>
            <a:r>
              <a:rPr lang="en-GB" sz="1600" b="1" dirty="0" err="1">
                <a:latin typeface="Calibri (Body)"/>
                <a:ea typeface="+mn-lt"/>
                <a:cs typeface="Calibri"/>
              </a:rPr>
              <a:t>Groupes</a:t>
            </a:r>
            <a:r>
              <a:rPr lang="en-GB" sz="1600" b="1" dirty="0">
                <a:latin typeface="Calibri (Body)"/>
                <a:ea typeface="+mn-lt"/>
                <a:cs typeface="Calibri"/>
              </a:rPr>
              <a:t> de discussion </a:t>
            </a:r>
            <a:r>
              <a:rPr lang="en-GB" sz="1600" b="1" dirty="0" smtClean="0">
                <a:latin typeface="Calibri (Body)"/>
                <a:ea typeface="+mn-lt"/>
                <a:cs typeface="Calibri"/>
              </a:rPr>
              <a:t>CPM.</a:t>
            </a:r>
            <a:r>
              <a:rPr lang="en-GB" sz="1600" dirty="0" smtClean="0">
                <a:latin typeface="Calibri (Body)"/>
                <a:ea typeface="+mn-lt"/>
                <a:cs typeface="Calibri"/>
              </a:rPr>
              <a:t>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Une combinaison de </a:t>
            </a:r>
            <a:r>
              <a:rPr lang="fr-FR" sz="1600" dirty="0">
                <a:solidFill>
                  <a:srgbClr val="FF0000"/>
                </a:solidFill>
                <a:latin typeface="Calibri (Body)"/>
                <a:ea typeface="+mn-lt"/>
                <a:cs typeface="Calibri"/>
              </a:rPr>
              <a:t>28</a:t>
            </a:r>
            <a:r>
              <a:rPr lang="fr-FR" sz="1600" dirty="0">
                <a:latin typeface="Calibri (Body)"/>
                <a:ea typeface="+mn-lt"/>
                <a:cs typeface="Calibri"/>
              </a:rPr>
              <a:t> réunions de groupes de discussion ont eu lieu entre le 1er septembre 2021 et le 15 mars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2022</a:t>
            </a:r>
            <a:endParaRPr lang="en-GB" sz="1600" dirty="0">
              <a:latin typeface="Calibri (Body)"/>
              <a:ea typeface="+mn-lt"/>
              <a:cs typeface="Calibri"/>
            </a:endParaRP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E</a:t>
            </a:r>
            <a:r>
              <a:rPr lang="en-GB" sz="1600" dirty="0" smtClean="0">
                <a:latin typeface="Calibri (Body)"/>
                <a:ea typeface="+mn-lt"/>
                <a:cs typeface="Calibri"/>
              </a:rPr>
              <a:t>n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2021,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le </a:t>
            </a:r>
            <a:r>
              <a:rPr lang="fr-FR" sz="1600" b="1" dirty="0" smtClean="0">
                <a:latin typeface="Calibri (Body)"/>
                <a:ea typeface="+mn-lt"/>
                <a:cs typeface="Calibri"/>
              </a:rPr>
              <a:t>Comité </a:t>
            </a:r>
            <a:r>
              <a:rPr lang="fr-FR" sz="1600" b="1" dirty="0">
                <a:latin typeface="Calibri (Body)"/>
                <a:ea typeface="+mn-lt"/>
                <a:cs typeface="Calibri"/>
              </a:rPr>
              <a:t>des </a:t>
            </a:r>
            <a:r>
              <a:rPr lang="fr-FR" sz="1600" b="1" dirty="0" smtClean="0">
                <a:latin typeface="Calibri (Body)"/>
                <a:ea typeface="+mn-lt"/>
                <a:cs typeface="Calibri"/>
              </a:rPr>
              <a:t>Normes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(CN) s'est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réuni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virtuellement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sept fois alors qu'en 2022, le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CN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s'est réuni jusqu'à présent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en mai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et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en avril (réunion ciblée)</a:t>
            </a:r>
            <a:endParaRPr lang="en-GB" sz="1600" dirty="0">
              <a:latin typeface="Calibri (Body)"/>
              <a:ea typeface="+mn-lt"/>
              <a:cs typeface="Calibri"/>
            </a:endParaRPr>
          </a:p>
          <a:p>
            <a:pPr algn="just"/>
            <a:r>
              <a:rPr lang="en-GB" sz="1600" dirty="0">
                <a:latin typeface="Calibri (Body)"/>
                <a:ea typeface="+mn-lt"/>
                <a:cs typeface="Calibri"/>
              </a:rPr>
              <a:t>E</a:t>
            </a:r>
            <a:r>
              <a:rPr lang="en-GB" sz="1600" dirty="0" smtClean="0">
                <a:latin typeface="Calibri (Body)"/>
                <a:ea typeface="+mn-lt"/>
                <a:cs typeface="Calibri"/>
              </a:rPr>
              <a:t>n </a:t>
            </a:r>
            <a:r>
              <a:rPr lang="en-GB" sz="1600" dirty="0">
                <a:latin typeface="Calibri (Body)"/>
                <a:ea typeface="+mn-lt"/>
                <a:cs typeface="Calibri"/>
              </a:rPr>
              <a:t>2021,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le </a:t>
            </a:r>
            <a:r>
              <a:rPr lang="fr-FR" sz="1600" b="1" dirty="0">
                <a:latin typeface="Calibri (Body)"/>
                <a:ea typeface="+mn-lt"/>
                <a:cs typeface="Calibri"/>
              </a:rPr>
              <a:t>Comité de mise en œuvre et de développement des capacités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(IC)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s'est réuni neuf fois virtuellement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et,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en 2022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trois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fois </a:t>
            </a:r>
            <a:r>
              <a:rPr lang="fr-FR" sz="1600" dirty="0" smtClean="0">
                <a:latin typeface="Calibri (Body)"/>
                <a:ea typeface="+mn-lt"/>
                <a:cs typeface="Calibri"/>
              </a:rPr>
              <a:t>jusqu'à </a:t>
            </a:r>
            <a:r>
              <a:rPr lang="fr-FR" sz="1600" dirty="0">
                <a:latin typeface="Calibri (Body)"/>
                <a:ea typeface="+mn-lt"/>
                <a:cs typeface="Calibri"/>
              </a:rPr>
              <a:t>présent</a:t>
            </a:r>
            <a:r>
              <a:rPr lang="en-GB" sz="1600" dirty="0" smtClean="0">
                <a:latin typeface="Calibri (Body)"/>
                <a:ea typeface="+mn-lt"/>
                <a:cs typeface="Calibri"/>
              </a:rPr>
              <a:t>.</a:t>
            </a:r>
            <a:r>
              <a:rPr lang="en-GB" sz="1600" dirty="0">
                <a:latin typeface="Calibri (Body)"/>
                <a:ea typeface="+mn-lt"/>
                <a:cs typeface="Calibri"/>
              </a:rPr>
              <a:t> 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enue virtuellement pour la deuxième fois avec plus de 330 participants de 120 parties contractantes et 20 observateurs</a:t>
            </a:r>
            <a:r>
              <a:rPr kumimoji="0" lang="fr-FR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377F6D-7D02-416E-942B-370946E310B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schemas.microsoft.com/office/infopath/2007/PartnerControl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a05d7f75-f42e-4288-8809-604fd4d9691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163</TotalTime>
  <Words>1120</Words>
  <Application>Microsoft Office PowerPoint</Application>
  <PresentationFormat>Widescreen</PresentationFormat>
  <Paragraphs>123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.AppleSystemUIFont</vt:lpstr>
      <vt:lpstr>Arial</vt:lpstr>
      <vt:lpstr>Arial Unicode MS</vt:lpstr>
      <vt:lpstr>Calibri</vt:lpstr>
      <vt:lpstr>Calibri (Body)</vt:lpstr>
      <vt:lpstr>Georgia</vt:lpstr>
      <vt:lpstr>Times New Roman</vt:lpstr>
      <vt:lpstr>Wingdings</vt:lpstr>
      <vt:lpstr>COVER</vt:lpstr>
      <vt:lpstr>1_COVER</vt:lpstr>
      <vt:lpstr>Internal screen</vt:lpstr>
      <vt:lpstr>Mise à jour de la Gouvernance et la Stratégie de la CIPV </vt:lpstr>
      <vt:lpstr>SOMMAIRE</vt:lpstr>
      <vt:lpstr>1. APERÇU DE LA CIPV</vt:lpstr>
      <vt:lpstr>1.1 Bref historique de la CIPV</vt:lpstr>
      <vt:lpstr>1. APERCU DE LA CIPV</vt:lpstr>
      <vt:lpstr>1. APERCU DE LA CIPV</vt:lpstr>
      <vt:lpstr>1. APERCU DE LA CIPV</vt:lpstr>
      <vt:lpstr>1. APERCU DE LA CIPV</vt:lpstr>
      <vt:lpstr>2. GOUVERNANCE ET STRATEGIE : REALISATIONS DE 2022 </vt:lpstr>
      <vt:lpstr>2. GOUVERNANCE ET STRATEGIE : REALISATIONS DE 2022 </vt:lpstr>
      <vt:lpstr>2. GOUVERNANCE ET STRATEGIE : REALISATIONS DE 2022 </vt:lpstr>
      <vt:lpstr>2. GOUVERNANCE ET STRATEGIE : REALISATIONS DE 2022 </vt:lpstr>
      <vt:lpstr>2. GOUVERNANCE ET STRATEGIE : REALISATIONS DE 2022 </vt:lpstr>
      <vt:lpstr>3. ACTIONS FUTURES</vt:lpstr>
      <vt:lpstr>Merci de votre attention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Nicora, Natalie (NSP)</cp:lastModifiedBy>
  <cp:revision>37</cp:revision>
  <cp:lastPrinted>2018-12-10T09:55:32Z</cp:lastPrinted>
  <dcterms:created xsi:type="dcterms:W3CDTF">2019-07-18T08:44:31Z</dcterms:created>
  <dcterms:modified xsi:type="dcterms:W3CDTF">2022-06-21T06:28:49Z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