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6"/>
  </p:notesMasterIdLst>
  <p:handoutMasterIdLst>
    <p:handoutMasterId r:id="rId17"/>
  </p:handoutMasterIdLst>
  <p:sldIdLst>
    <p:sldId id="263" r:id="rId6"/>
    <p:sldId id="274" r:id="rId7"/>
    <p:sldId id="268" r:id="rId8"/>
    <p:sldId id="269" r:id="rId9"/>
    <p:sldId id="270" r:id="rId10"/>
    <p:sldId id="271" r:id="rId11"/>
    <p:sldId id="272" r:id="rId12"/>
    <p:sldId id="275" r:id="rId13"/>
    <p:sldId id="273" r:id="rId14"/>
    <p:sldId id="264" r:id="rId15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19F1C14-641A-3819-247B-63AB4B984334}" name="Moreira, Adriana (NSP)" initials="M(" userId="S::adriana.moreira@fao.org::47c2bc3d-984a-4d3c-9ba2-255a42491b08" providerId="AD"/>
  <p188:author id="{95230D79-A227-B1DC-B2C9-B7B2C9E77826}" name="Peterson, Barbara (NSP)" initials="P(" userId="S::barbara.peterson@fao.org::4a3c5689-ce26-4a0b-ba79-9ffb1c0b98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A63A"/>
    <a:srgbClr val="EFA91F"/>
    <a:srgbClr val="A81E3B"/>
    <a:srgbClr val="00825F"/>
    <a:srgbClr val="AB967C"/>
    <a:srgbClr val="5792C9"/>
    <a:srgbClr val="79B9CF"/>
    <a:srgbClr val="1A648C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3141" autoAdjust="0"/>
  </p:normalViewPr>
  <p:slideViewPr>
    <p:cSldViewPr snapToGrid="0">
      <p:cViewPr varScale="1">
        <p:scale>
          <a:sx n="57" d="100"/>
          <a:sy n="57" d="100"/>
        </p:scale>
        <p:origin x="18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A3F3B-132A-486B-80E0-A5A2384CBA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DE4F7D-5BFB-451B-A099-C8CF7EE7A07F}">
      <dgm:prSet custT="1"/>
      <dgm:spPr/>
      <dgm:t>
        <a:bodyPr/>
        <a:lstStyle/>
        <a:p>
          <a:r>
            <a:rPr lang="es-ES" sz="2400" dirty="0"/>
            <a:t>Los requisitos para el establecimiento y mantenimiento de una ALP como medida fitosanitaria por parte de las ONPF incluyen</a:t>
          </a:r>
          <a:r>
            <a:rPr lang="en-GB" sz="2400" dirty="0"/>
            <a:t>:</a:t>
          </a:r>
          <a:endParaRPr lang="en-US" sz="2400" dirty="0"/>
        </a:p>
      </dgm:t>
    </dgm:pt>
    <dgm:pt modelId="{414D9DCE-757A-4394-9CA4-3D2317EA646E}" type="parTrans" cxnId="{9649CC83-4E14-49D9-9145-D387A57AA0EA}">
      <dgm:prSet/>
      <dgm:spPr/>
      <dgm:t>
        <a:bodyPr/>
        <a:lstStyle/>
        <a:p>
          <a:endParaRPr lang="en-US"/>
        </a:p>
      </dgm:t>
    </dgm:pt>
    <dgm:pt modelId="{421F4F94-3EB5-413B-BEC6-9FE79EF7190E}" type="sibTrans" cxnId="{9649CC83-4E14-49D9-9145-D387A57AA0EA}">
      <dgm:prSet/>
      <dgm:spPr/>
      <dgm:t>
        <a:bodyPr/>
        <a:lstStyle/>
        <a:p>
          <a:endParaRPr lang="en-US"/>
        </a:p>
      </dgm:t>
    </dgm:pt>
    <dgm:pt modelId="{F58927E0-3741-4234-8BF1-039F388AE1BD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s-ES" sz="2000" dirty="0">
              <a:solidFill>
                <a:srgbClr val="002060"/>
              </a:solidFill>
            </a:rPr>
            <a:t>sistemas para establecer la plaga ausente</a:t>
          </a:r>
          <a:r>
            <a:rPr lang="en-US" sz="2000" dirty="0">
              <a:solidFill>
                <a:srgbClr val="002060"/>
              </a:solidFill>
            </a:rPr>
            <a:t>;</a:t>
          </a:r>
        </a:p>
      </dgm:t>
    </dgm:pt>
    <dgm:pt modelId="{ECAA26D2-828E-4F03-9796-0D7B78DA88DD}" type="parTrans" cxnId="{45252C40-7D73-46C9-B4B0-92A4A6BFEF2E}">
      <dgm:prSet/>
      <dgm:spPr/>
      <dgm:t>
        <a:bodyPr/>
        <a:lstStyle/>
        <a:p>
          <a:endParaRPr lang="en-US"/>
        </a:p>
      </dgm:t>
    </dgm:pt>
    <dgm:pt modelId="{F45D925F-29F0-4E5D-977E-699D3E124713}" type="sibTrans" cxnId="{45252C40-7D73-46C9-B4B0-92A4A6BFEF2E}">
      <dgm:prSet/>
      <dgm:spPr/>
      <dgm:t>
        <a:bodyPr/>
        <a:lstStyle/>
        <a:p>
          <a:endParaRPr lang="en-US"/>
        </a:p>
      </dgm:t>
    </dgm:pt>
    <dgm:pt modelId="{C654C99B-26F5-4ED5-8CC5-259A8EF0F798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s-ES" sz="2000" dirty="0">
              <a:solidFill>
                <a:srgbClr val="002060"/>
              </a:solidFill>
            </a:rPr>
            <a:t>sistemas para mantener la plaga ausente</a:t>
          </a:r>
          <a:r>
            <a:rPr lang="en-US" sz="2000" dirty="0">
              <a:solidFill>
                <a:srgbClr val="002060"/>
              </a:solidFill>
            </a:rPr>
            <a:t>;</a:t>
          </a:r>
        </a:p>
      </dgm:t>
    </dgm:pt>
    <dgm:pt modelId="{D2E24FB1-4FDC-46F8-8BC0-56F34433607A}" type="parTrans" cxnId="{22712DE2-605B-4AB7-850E-2D5B869EDD12}">
      <dgm:prSet/>
      <dgm:spPr/>
      <dgm:t>
        <a:bodyPr/>
        <a:lstStyle/>
        <a:p>
          <a:endParaRPr lang="fr-CH"/>
        </a:p>
      </dgm:t>
    </dgm:pt>
    <dgm:pt modelId="{8947423E-81E8-4798-B7A4-42A38BA20538}" type="sibTrans" cxnId="{22712DE2-605B-4AB7-850E-2D5B869EDD12}">
      <dgm:prSet/>
      <dgm:spPr/>
      <dgm:t>
        <a:bodyPr/>
        <a:lstStyle/>
        <a:p>
          <a:endParaRPr lang="fr-CH"/>
        </a:p>
      </dgm:t>
    </dgm:pt>
    <dgm:pt modelId="{6242360F-027B-49E8-98BE-B836204214EF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n-US" sz="2000" dirty="0" err="1">
              <a:solidFill>
                <a:srgbClr val="002060"/>
              </a:solidFill>
            </a:rPr>
            <a:t>verificación</a:t>
          </a:r>
          <a:r>
            <a:rPr lang="en-US" sz="2000" dirty="0">
              <a:solidFill>
                <a:srgbClr val="002060"/>
              </a:solidFill>
            </a:rPr>
            <a:t> de que la </a:t>
          </a:r>
          <a:r>
            <a:rPr lang="es-UY" sz="2000" noProof="0" dirty="0">
              <a:solidFill>
                <a:srgbClr val="002060"/>
              </a:solidFill>
            </a:rPr>
            <a:t>ausencia</a:t>
          </a:r>
          <a:r>
            <a:rPr lang="en-US" sz="2000" dirty="0">
              <a:solidFill>
                <a:srgbClr val="002060"/>
              </a:solidFill>
            </a:rPr>
            <a:t> de la </a:t>
          </a:r>
          <a:r>
            <a:rPr lang="en-US" sz="2000" dirty="0" err="1">
              <a:solidFill>
                <a:srgbClr val="002060"/>
              </a:solidFill>
            </a:rPr>
            <a:t>plaga</a:t>
          </a:r>
          <a:r>
            <a:rPr lang="en-US" sz="2000" dirty="0">
              <a:solidFill>
                <a:srgbClr val="002060"/>
              </a:solidFill>
            </a:rPr>
            <a:t> </a:t>
          </a:r>
          <a:r>
            <a:rPr lang="es-ES" sz="2000" dirty="0">
              <a:solidFill>
                <a:srgbClr val="002060"/>
              </a:solidFill>
            </a:rPr>
            <a:t>ha sido alcanzada o mantenida</a:t>
          </a:r>
          <a:r>
            <a:rPr lang="en-US" sz="2000" dirty="0">
              <a:solidFill>
                <a:srgbClr val="002060"/>
              </a:solidFill>
            </a:rPr>
            <a:t>;</a:t>
          </a:r>
        </a:p>
      </dgm:t>
    </dgm:pt>
    <dgm:pt modelId="{0C5CDFF8-E65E-4072-BAA7-DE7D3328C699}" type="parTrans" cxnId="{FA2857F5-2B32-43F2-9E7F-344AB6F1CC2B}">
      <dgm:prSet/>
      <dgm:spPr/>
      <dgm:t>
        <a:bodyPr/>
        <a:lstStyle/>
        <a:p>
          <a:endParaRPr lang="fr-CH"/>
        </a:p>
      </dgm:t>
    </dgm:pt>
    <dgm:pt modelId="{A27A80E7-6096-4378-A58B-6F1F38D6DB51}" type="sibTrans" cxnId="{FA2857F5-2B32-43F2-9E7F-344AB6F1CC2B}">
      <dgm:prSet/>
      <dgm:spPr/>
      <dgm:t>
        <a:bodyPr/>
        <a:lstStyle/>
        <a:p>
          <a:endParaRPr lang="fr-CH"/>
        </a:p>
      </dgm:t>
    </dgm:pt>
    <dgm:pt modelId="{3360E1D5-C5A7-4D1D-847C-2DF187366E40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s-ES" sz="2000" dirty="0">
              <a:solidFill>
                <a:srgbClr val="002060"/>
              </a:solidFill>
            </a:rPr>
            <a:t>acciones correctivas ante la detección de la plaga</a:t>
          </a:r>
          <a:r>
            <a:rPr lang="en-US" sz="2000" dirty="0">
              <a:solidFill>
                <a:srgbClr val="002060"/>
              </a:solidFill>
            </a:rPr>
            <a:t>;</a:t>
          </a:r>
        </a:p>
      </dgm:t>
    </dgm:pt>
    <dgm:pt modelId="{02DEE861-6F9C-4A53-A4ED-53A10D442772}" type="parTrans" cxnId="{8ED83919-D556-48A5-8105-11DD1D808060}">
      <dgm:prSet/>
      <dgm:spPr/>
      <dgm:t>
        <a:bodyPr/>
        <a:lstStyle/>
        <a:p>
          <a:endParaRPr lang="fr-CH"/>
        </a:p>
      </dgm:t>
    </dgm:pt>
    <dgm:pt modelId="{DFF24EDB-C954-4C8B-8559-C3C31D81320E}" type="sibTrans" cxnId="{8ED83919-D556-48A5-8105-11DD1D808060}">
      <dgm:prSet/>
      <dgm:spPr/>
      <dgm:t>
        <a:bodyPr/>
        <a:lstStyle/>
        <a:p>
          <a:endParaRPr lang="fr-CH"/>
        </a:p>
      </dgm:t>
    </dgm:pt>
    <dgm:pt modelId="{DDA99D70-D440-409A-A889-ED51632D6899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s-ES" sz="2000" dirty="0">
              <a:solidFill>
                <a:srgbClr val="002060"/>
              </a:solidFill>
            </a:rPr>
            <a:t>documentación de los sistemas anteriores y mantenimiento adecuado de los registros</a:t>
          </a:r>
          <a:r>
            <a:rPr lang="en-US" sz="2000" dirty="0">
              <a:solidFill>
                <a:srgbClr val="002060"/>
              </a:solidFill>
            </a:rPr>
            <a:t>;</a:t>
          </a:r>
        </a:p>
      </dgm:t>
    </dgm:pt>
    <dgm:pt modelId="{534FF7F7-43C1-4C20-9518-EC2418F7DC56}" type="parTrans" cxnId="{AC475CF1-0440-46E7-A684-6D666DC8D97B}">
      <dgm:prSet/>
      <dgm:spPr/>
      <dgm:t>
        <a:bodyPr/>
        <a:lstStyle/>
        <a:p>
          <a:endParaRPr lang="fr-CH"/>
        </a:p>
      </dgm:t>
    </dgm:pt>
    <dgm:pt modelId="{CA0EAF5B-2E58-4A41-A583-1108F0E7F14E}" type="sibTrans" cxnId="{AC475CF1-0440-46E7-A684-6D666DC8D97B}">
      <dgm:prSet/>
      <dgm:spPr/>
      <dgm:t>
        <a:bodyPr/>
        <a:lstStyle/>
        <a:p>
          <a:endParaRPr lang="fr-CH"/>
        </a:p>
      </dgm:t>
    </dgm:pt>
    <dgm:pt modelId="{FFC77DAC-BF82-4E26-8E5F-938F0BFFDD04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s-ES" sz="2000" dirty="0">
              <a:solidFill>
                <a:srgbClr val="002060"/>
              </a:solidFill>
            </a:rPr>
            <a:t>transparencia y comunicación con las partes interesadas</a:t>
          </a:r>
          <a:r>
            <a:rPr lang="en-GB" sz="2600" dirty="0">
              <a:solidFill>
                <a:srgbClr val="002060"/>
              </a:solidFill>
            </a:rPr>
            <a:t>. </a:t>
          </a:r>
          <a:endParaRPr lang="en-US" sz="2000" dirty="0">
            <a:solidFill>
              <a:srgbClr val="002060"/>
            </a:solidFill>
          </a:endParaRPr>
        </a:p>
      </dgm:t>
    </dgm:pt>
    <dgm:pt modelId="{16A553A9-8F38-4907-9AFD-74282972F28F}" type="parTrans" cxnId="{E469F3C8-A673-44F6-B4FA-12E3EE26B1AF}">
      <dgm:prSet/>
      <dgm:spPr/>
    </dgm:pt>
    <dgm:pt modelId="{B4E0F916-BC17-40A4-8D1E-0A8CCB633E84}" type="sibTrans" cxnId="{E469F3C8-A673-44F6-B4FA-12E3EE26B1AF}">
      <dgm:prSet/>
      <dgm:spPr/>
    </dgm:pt>
    <dgm:pt modelId="{C668E8AE-94F0-4F55-AF3F-6C7FF80F5AE2}" type="pres">
      <dgm:prSet presAssocID="{6D3A3F3B-132A-486B-80E0-A5A2384CBA79}" presName="linear" presStyleCnt="0">
        <dgm:presLayoutVars>
          <dgm:animLvl val="lvl"/>
          <dgm:resizeHandles val="exact"/>
        </dgm:presLayoutVars>
      </dgm:prSet>
      <dgm:spPr/>
    </dgm:pt>
    <dgm:pt modelId="{C10D7E15-E16A-4150-A979-821E85FFF1C4}" type="pres">
      <dgm:prSet presAssocID="{3ADE4F7D-5BFB-451B-A099-C8CF7EE7A07F}" presName="parentText" presStyleLbl="node1" presStyleIdx="0" presStyleCnt="1" custScaleY="77586" custLinFactNeighborX="0" custLinFactNeighborY="-5684">
        <dgm:presLayoutVars>
          <dgm:chMax val="0"/>
          <dgm:bulletEnabled val="1"/>
        </dgm:presLayoutVars>
      </dgm:prSet>
      <dgm:spPr/>
    </dgm:pt>
    <dgm:pt modelId="{7753D073-8C96-4126-832F-0840B141FC27}" type="pres">
      <dgm:prSet presAssocID="{3ADE4F7D-5BFB-451B-A099-C8CF7EE7A07F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58D05203-EC18-4026-BDA2-317B0A303946}" type="presOf" srcId="{6242360F-027B-49E8-98BE-B836204214EF}" destId="{7753D073-8C96-4126-832F-0840B141FC27}" srcOrd="0" destOrd="2" presId="urn:microsoft.com/office/officeart/2005/8/layout/vList2"/>
    <dgm:cxn modelId="{8ED83919-D556-48A5-8105-11DD1D808060}" srcId="{3ADE4F7D-5BFB-451B-A099-C8CF7EE7A07F}" destId="{3360E1D5-C5A7-4D1D-847C-2DF187366E40}" srcOrd="3" destOrd="0" parTransId="{02DEE861-6F9C-4A53-A4ED-53A10D442772}" sibTransId="{DFF24EDB-C954-4C8B-8559-C3C31D81320E}"/>
    <dgm:cxn modelId="{45252C40-7D73-46C9-B4B0-92A4A6BFEF2E}" srcId="{3ADE4F7D-5BFB-451B-A099-C8CF7EE7A07F}" destId="{F58927E0-3741-4234-8BF1-039F388AE1BD}" srcOrd="0" destOrd="0" parTransId="{ECAA26D2-828E-4F03-9796-0D7B78DA88DD}" sibTransId="{F45D925F-29F0-4E5D-977E-699D3E124713}"/>
    <dgm:cxn modelId="{5FA14648-8DDE-4C27-92A4-36D3A98DDC55}" type="presOf" srcId="{3ADE4F7D-5BFB-451B-A099-C8CF7EE7A07F}" destId="{C10D7E15-E16A-4150-A979-821E85FFF1C4}" srcOrd="0" destOrd="0" presId="urn:microsoft.com/office/officeart/2005/8/layout/vList2"/>
    <dgm:cxn modelId="{8865A455-AD69-4043-8E42-614E638B81AA}" type="presOf" srcId="{3360E1D5-C5A7-4D1D-847C-2DF187366E40}" destId="{7753D073-8C96-4126-832F-0840B141FC27}" srcOrd="0" destOrd="3" presId="urn:microsoft.com/office/officeart/2005/8/layout/vList2"/>
    <dgm:cxn modelId="{9649CC83-4E14-49D9-9145-D387A57AA0EA}" srcId="{6D3A3F3B-132A-486B-80E0-A5A2384CBA79}" destId="{3ADE4F7D-5BFB-451B-A099-C8CF7EE7A07F}" srcOrd="0" destOrd="0" parTransId="{414D9DCE-757A-4394-9CA4-3D2317EA646E}" sibTransId="{421F4F94-3EB5-413B-BEC6-9FE79EF7190E}"/>
    <dgm:cxn modelId="{0D22788E-EAD1-482B-AC2B-BB77BAAB5E01}" type="presOf" srcId="{DDA99D70-D440-409A-A889-ED51632D6899}" destId="{7753D073-8C96-4126-832F-0840B141FC27}" srcOrd="0" destOrd="4" presId="urn:microsoft.com/office/officeart/2005/8/layout/vList2"/>
    <dgm:cxn modelId="{CD5E5BAC-E3F1-47A4-A56B-6FB766B661A5}" type="presOf" srcId="{C654C99B-26F5-4ED5-8CC5-259A8EF0F798}" destId="{7753D073-8C96-4126-832F-0840B141FC27}" srcOrd="0" destOrd="1" presId="urn:microsoft.com/office/officeart/2005/8/layout/vList2"/>
    <dgm:cxn modelId="{E469F3C8-A673-44F6-B4FA-12E3EE26B1AF}" srcId="{3ADE4F7D-5BFB-451B-A099-C8CF7EE7A07F}" destId="{FFC77DAC-BF82-4E26-8E5F-938F0BFFDD04}" srcOrd="5" destOrd="0" parTransId="{16A553A9-8F38-4907-9AFD-74282972F28F}" sibTransId="{B4E0F916-BC17-40A4-8D1E-0A8CCB633E84}"/>
    <dgm:cxn modelId="{66F25ECE-3CED-4D6A-8C8B-4DA0C011964A}" type="presOf" srcId="{6D3A3F3B-132A-486B-80E0-A5A2384CBA79}" destId="{C668E8AE-94F0-4F55-AF3F-6C7FF80F5AE2}" srcOrd="0" destOrd="0" presId="urn:microsoft.com/office/officeart/2005/8/layout/vList2"/>
    <dgm:cxn modelId="{63F7F8DB-B150-4A9A-8482-97B96147B72B}" type="presOf" srcId="{F58927E0-3741-4234-8BF1-039F388AE1BD}" destId="{7753D073-8C96-4126-832F-0840B141FC27}" srcOrd="0" destOrd="0" presId="urn:microsoft.com/office/officeart/2005/8/layout/vList2"/>
    <dgm:cxn modelId="{22712DE2-605B-4AB7-850E-2D5B869EDD12}" srcId="{3ADE4F7D-5BFB-451B-A099-C8CF7EE7A07F}" destId="{C654C99B-26F5-4ED5-8CC5-259A8EF0F798}" srcOrd="1" destOrd="0" parTransId="{D2E24FB1-4FDC-46F8-8BC0-56F34433607A}" sibTransId="{8947423E-81E8-4798-B7A4-42A38BA20538}"/>
    <dgm:cxn modelId="{3CA17FEA-B0B1-493D-8D41-E2ECEB96F92D}" type="presOf" srcId="{FFC77DAC-BF82-4E26-8E5F-938F0BFFDD04}" destId="{7753D073-8C96-4126-832F-0840B141FC27}" srcOrd="0" destOrd="5" presId="urn:microsoft.com/office/officeart/2005/8/layout/vList2"/>
    <dgm:cxn modelId="{AC475CF1-0440-46E7-A684-6D666DC8D97B}" srcId="{3ADE4F7D-5BFB-451B-A099-C8CF7EE7A07F}" destId="{DDA99D70-D440-409A-A889-ED51632D6899}" srcOrd="4" destOrd="0" parTransId="{534FF7F7-43C1-4C20-9518-EC2418F7DC56}" sibTransId="{CA0EAF5B-2E58-4A41-A583-1108F0E7F14E}"/>
    <dgm:cxn modelId="{FA2857F5-2B32-43F2-9E7F-344AB6F1CC2B}" srcId="{3ADE4F7D-5BFB-451B-A099-C8CF7EE7A07F}" destId="{6242360F-027B-49E8-98BE-B836204214EF}" srcOrd="2" destOrd="0" parTransId="{0C5CDFF8-E65E-4072-BAA7-DE7D3328C699}" sibTransId="{A27A80E7-6096-4378-A58B-6F1F38D6DB51}"/>
    <dgm:cxn modelId="{851911A2-86AE-42CB-86E0-43989770B7AE}" type="presParOf" srcId="{C668E8AE-94F0-4F55-AF3F-6C7FF80F5AE2}" destId="{C10D7E15-E16A-4150-A979-821E85FFF1C4}" srcOrd="0" destOrd="0" presId="urn:microsoft.com/office/officeart/2005/8/layout/vList2"/>
    <dgm:cxn modelId="{CF30A4D8-9070-4F01-948F-F2F6BDAC8007}" type="presParOf" srcId="{C668E8AE-94F0-4F55-AF3F-6C7FF80F5AE2}" destId="{7753D073-8C96-4126-832F-0840B141FC2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80AA54-D3CD-482E-BC95-015368BE74E6}" type="doc">
      <dgm:prSet loTypeId="urn:microsoft.com/office/officeart/2005/8/layout/vList6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614597F1-1025-4203-9D07-8892720C9A38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pt-BR" sz="1600" b="1" dirty="0">
              <a:latin typeface="Calibri (body)"/>
              <a:cs typeface="Arial" panose="020B0604020202020204" pitchFamily="34" charset="0"/>
            </a:rPr>
            <a:t>Requisitos </a:t>
          </a:r>
          <a:br>
            <a:rPr lang="pt-BR" sz="1600" b="1" dirty="0">
              <a:latin typeface="Calibri (body)"/>
              <a:cs typeface="Arial" panose="020B0604020202020204" pitchFamily="34" charset="0"/>
            </a:rPr>
          </a:br>
          <a:r>
            <a:rPr lang="pt-BR" sz="1600" b="1" dirty="0">
              <a:latin typeface="Calibri (body)"/>
              <a:cs typeface="Arial" panose="020B0604020202020204" pitchFamily="34" charset="0"/>
            </a:rPr>
            <a:t>de </a:t>
          </a:r>
          <a:r>
            <a:rPr lang="pt-BR" sz="1600" b="1" dirty="0" err="1">
              <a:latin typeface="Calibri (body)"/>
              <a:cs typeface="Arial" panose="020B0604020202020204" pitchFamily="34" charset="0"/>
            </a:rPr>
            <a:t>vigilancia</a:t>
          </a:r>
          <a:endParaRPr lang="en-GB" sz="1600" b="1" dirty="0">
            <a:latin typeface="Calibri (body)"/>
            <a:cs typeface="Arial"/>
          </a:endParaRPr>
        </a:p>
      </dgm:t>
    </dgm:pt>
    <dgm:pt modelId="{0C02BDCB-E4E7-43FB-86DF-715A2B14C27E}" type="parTrans" cxnId="{CC5E461C-AC79-4AFE-9439-EF9B7B3A34BE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5310BB26-1F2D-40F7-9B26-17E94BB6573C}" type="sibTrans" cxnId="{CC5E461C-AC79-4AFE-9439-EF9B7B3A34BE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ED5CF58D-C5F5-4AF1-B8F9-A18DB677A57D}">
      <dgm:prSet custT="1"/>
      <dgm:spPr/>
      <dgm:t>
        <a:bodyPr/>
        <a:lstStyle/>
        <a:p>
          <a:pPr marL="182563" indent="0" rtl="0">
            <a:buFontTx/>
            <a:buNone/>
          </a:pPr>
          <a:r>
            <a:rPr lang="es-ES" sz="1800" dirty="0"/>
            <a:t>Los requisitos de importación deben basarse en el nivel de riesgo de plagas, </a:t>
          </a:r>
          <a:br>
            <a:rPr lang="es-ES" sz="1800" dirty="0"/>
          </a:br>
          <a:r>
            <a:rPr lang="es-ES" sz="1800" dirty="0"/>
            <a:t>por ejemplo, considerando la probabilidad real de que la plaga se asocie con vías comerciales específicas.</a:t>
          </a:r>
          <a:r>
            <a:rPr lang="en-GB" sz="1800" dirty="0"/>
            <a:t>.</a:t>
          </a:r>
          <a:r>
            <a:rPr lang="en-GB" sz="1800" dirty="0">
              <a:latin typeface="Calibri Light" panose="020F0302020204030204"/>
            </a:rPr>
            <a:t> </a:t>
          </a:r>
          <a:endParaRPr lang="en-GB" sz="1800" dirty="0">
            <a:latin typeface="Calibri (body)"/>
            <a:cs typeface="Arial" panose="020B0604020202020204" pitchFamily="34" charset="0"/>
          </a:endParaRPr>
        </a:p>
      </dgm:t>
    </dgm:pt>
    <dgm:pt modelId="{11AC82AB-057F-4587-B141-00BC3984F529}" type="parTrans" cxnId="{3D8650AC-861B-47F0-ABCE-4A7A9D8CF21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9EA1FAB4-6197-45FF-BB0C-CDF32587CF5F}" type="sibTrans" cxnId="{3D8650AC-861B-47F0-ABCE-4A7A9D8CF21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A9A8DD9B-290C-45A6-929E-4AE6F49FE812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pt-BR" sz="1600" b="1" dirty="0" err="1">
              <a:latin typeface="Calibri (body)"/>
              <a:cs typeface="Arial" panose="020B0604020202020204" pitchFamily="34" charset="0"/>
            </a:rPr>
            <a:t>Basado</a:t>
          </a:r>
          <a:r>
            <a:rPr lang="pt-BR" sz="1600" b="1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dirty="0" err="1">
              <a:latin typeface="Calibri (body)"/>
              <a:cs typeface="Arial" panose="020B0604020202020204" pitchFamily="34" charset="0"/>
            </a:rPr>
            <a:t>en</a:t>
          </a:r>
          <a:r>
            <a:rPr lang="pt-BR" sz="1600" b="1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dirty="0" err="1">
              <a:latin typeface="Calibri (body)"/>
              <a:cs typeface="Arial" panose="020B0604020202020204" pitchFamily="34" charset="0"/>
            </a:rPr>
            <a:t>riesgo</a:t>
          </a:r>
          <a:endParaRPr lang="en-GB" sz="1600" b="1" dirty="0">
            <a:latin typeface="Calibri (body)"/>
            <a:cs typeface="Arial"/>
          </a:endParaRPr>
        </a:p>
      </dgm:t>
    </dgm:pt>
    <dgm:pt modelId="{D4C2417B-6035-47F8-8548-B444AA66CD7D}" type="sibTrans" cxnId="{F99A32C8-0F9C-4354-9C71-1B59697B3B6C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C649C4C6-2DE3-44BE-9FF3-ED8BF69F8169}" type="parTrans" cxnId="{F99A32C8-0F9C-4354-9C71-1B59697B3B6C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AF9E2D16-39A3-4082-92C7-360487B4221D}">
      <dgm:prSet custT="1"/>
      <dgm:spPr/>
      <dgm:t>
        <a:bodyPr/>
        <a:lstStyle/>
        <a:p>
          <a:pPr marL="182563" indent="0" rtl="0">
            <a:buFontTx/>
            <a:buNone/>
            <a:tabLst/>
          </a:pPr>
          <a:r>
            <a:rPr lang="es-ES" sz="1800" dirty="0"/>
            <a:t>No se requiere el establecimiento de una ALP si la vigilancia demuestra que la plaga ya está ausente en un área.</a:t>
          </a:r>
          <a:endParaRPr lang="en-GB" sz="1800" dirty="0">
            <a:latin typeface="Calibri (body)"/>
          </a:endParaRPr>
        </a:p>
      </dgm:t>
    </dgm:pt>
    <dgm:pt modelId="{A8F27D2E-A5F5-4A56-AD17-AA9F3A9CB411}" type="parTrans" cxnId="{D7562D21-B6E8-4448-8934-BD9AA6F2E84E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398B3797-1A3A-433F-AA14-8308C4E7CC4D}" type="sibTrans" cxnId="{D7562D21-B6E8-4448-8934-BD9AA6F2E84E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E08B27A2-99C7-4C99-85AD-5C4C5B5DD0AC}">
      <dgm:prSet custT="1"/>
      <dgm:spPr/>
      <dgm:t>
        <a:bodyPr/>
        <a:lstStyle/>
        <a:p>
          <a:pPr marL="182563" indent="0" rtl="0">
            <a:buFontTx/>
            <a:buNone/>
            <a:tabLst/>
          </a:pPr>
          <a:r>
            <a:rPr lang="es-ES" sz="1800" dirty="0"/>
            <a:t>La extensión de la zona de amortiguamiento se basa en la capacidad de la plaga dispersarse para un área en particular; se requiere la vigilancia de la población de plagas dentro de las zona de protección</a:t>
          </a:r>
          <a:r>
            <a:rPr lang="en-GB" sz="1800" dirty="0"/>
            <a:t>.</a:t>
          </a:r>
          <a:endParaRPr lang="en-GB" sz="1800" dirty="0">
            <a:latin typeface="Calibri (body)"/>
          </a:endParaRPr>
        </a:p>
      </dgm:t>
    </dgm:pt>
    <dgm:pt modelId="{31EB8A58-620B-401B-9237-1AB3F47BCDD7}" type="parTrans" cxnId="{262641EA-3B34-4D67-8D93-94D98F6E7D43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8D69847D-F497-4A80-A74D-3B137E838760}" type="sibTrans" cxnId="{262641EA-3B34-4D67-8D93-94D98F6E7D43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EE595363-8379-40B3-AC1E-BCB483455E05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pt-BR" sz="1600" b="1" dirty="0" err="1">
              <a:latin typeface="Calibri (body)"/>
              <a:cs typeface="Arial" panose="020B0604020202020204" pitchFamily="34" charset="0"/>
            </a:rPr>
            <a:t>Cuestiones</a:t>
          </a:r>
          <a:r>
            <a:rPr lang="pt-BR" sz="1600" b="1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dirty="0" err="1">
              <a:latin typeface="Calibri (body)"/>
              <a:cs typeface="Arial" panose="020B0604020202020204" pitchFamily="34" charset="0"/>
            </a:rPr>
            <a:t>ambientales</a:t>
          </a:r>
          <a:endParaRPr lang="en-GB" sz="1600" b="1" dirty="0">
            <a:latin typeface="Calibri (body)"/>
            <a:cs typeface="Arial"/>
          </a:endParaRPr>
        </a:p>
      </dgm:t>
    </dgm:pt>
    <dgm:pt modelId="{869ECDA7-BE3D-4609-A0E0-6F4238D71C9A}" type="parTrans" cxnId="{D72AB312-50DA-435C-A338-110AF8067BD7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88DA9A2D-2B29-45DE-9A18-1E96685635AE}" type="sibTrans" cxnId="{D72AB312-50DA-435C-A338-110AF8067BD7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B5CEB913-AA49-48D9-AA74-7897EE15F7A7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0"/>
            </a:spcAft>
            <a:buFontTx/>
            <a:buNone/>
          </a:pPr>
          <a:r>
            <a:rPr lang="es-ES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 	El</a:t>
          </a:r>
          <a:r>
            <a:rPr lang="es-ES" sz="1800" kern="1200" dirty="0">
              <a:latin typeface="+mn-lt"/>
              <a:cs typeface="Times New Roman" panose="02020603050405020304" pitchFamily="18" charset="0"/>
            </a:rPr>
            <a:t> borrador debe proporcionar suficiente flexibilidad para tener en cuenta las tecnologías emergentes, la nueva evidencia científica o los cambios ambientales </a:t>
          </a:r>
          <a:br>
            <a:rPr lang="es-ES" sz="1800" kern="1200" dirty="0">
              <a:latin typeface="+mn-lt"/>
              <a:cs typeface="Times New Roman" panose="02020603050405020304" pitchFamily="18" charset="0"/>
            </a:rPr>
          </a:br>
          <a:r>
            <a:rPr lang="es-ES" sz="1800" kern="1200" dirty="0">
              <a:latin typeface="+mn-lt"/>
              <a:cs typeface="Times New Roman" panose="02020603050405020304" pitchFamily="18" charset="0"/>
            </a:rPr>
            <a:t>(el cambio climático) que pueden afectar las vías y el estado de una ALP.</a:t>
          </a:r>
          <a:endParaRPr lang="en-GB" sz="1800" kern="1200" dirty="0">
            <a:latin typeface="+mn-lt"/>
            <a:cs typeface="Times New Roman"/>
          </a:endParaRPr>
        </a:p>
      </dgm:t>
    </dgm:pt>
    <dgm:pt modelId="{E5D87451-CA93-42D1-AAE6-2AB0FA9ECCF5}" type="parTrans" cxnId="{40E5E07E-DCFB-42EF-A0AB-47524EB931D4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C7D8EAC2-325B-4A4A-8063-E98F80AD032E}" type="sibTrans" cxnId="{40E5E07E-DCFB-42EF-A0AB-47524EB931D4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3C26F3EB-0041-468F-A6BC-C05F1DD09ED6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 sz="1600" b="1" dirty="0">
              <a:latin typeface="Calibri (body)"/>
              <a:cs typeface="Arial" panose="020B0604020202020204" pitchFamily="34" charset="0"/>
            </a:rPr>
            <a:t>Zona de </a:t>
          </a:r>
          <a:r>
            <a:rPr lang="en-GB" sz="1600" b="1" dirty="0" err="1">
              <a:latin typeface="Calibri (body)"/>
              <a:cs typeface="Arial" panose="020B0604020202020204" pitchFamily="34" charset="0"/>
            </a:rPr>
            <a:t>protección</a:t>
          </a:r>
          <a:endParaRPr lang="en-GB" sz="1600" b="1" dirty="0">
            <a:latin typeface="Calibri (body)"/>
            <a:cs typeface="Arial"/>
          </a:endParaRPr>
        </a:p>
      </dgm:t>
    </dgm:pt>
    <dgm:pt modelId="{B2ACA291-58AB-4D06-8B2D-00EE925D211D}" type="sibTrans" cxnId="{07B4236B-F86A-4D89-97E2-BC54299774F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D9C73EC1-DE57-4F03-99C0-9D32F6900631}" type="parTrans" cxnId="{07B4236B-F86A-4D89-97E2-BC54299774F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D7D17D31-A6F6-416A-A3CE-F422B1185F53}" type="pres">
      <dgm:prSet presAssocID="{AC80AA54-D3CD-482E-BC95-015368BE74E6}" presName="Name0" presStyleCnt="0">
        <dgm:presLayoutVars>
          <dgm:dir/>
          <dgm:animLvl val="lvl"/>
          <dgm:resizeHandles/>
        </dgm:presLayoutVars>
      </dgm:prSet>
      <dgm:spPr/>
    </dgm:pt>
    <dgm:pt modelId="{59F69233-B9AE-4A52-AAAC-C01FD18B5F80}" type="pres">
      <dgm:prSet presAssocID="{A9A8DD9B-290C-45A6-929E-4AE6F49FE812}" presName="linNode" presStyleCnt="0"/>
      <dgm:spPr/>
    </dgm:pt>
    <dgm:pt modelId="{B5BF208C-3F85-4FC4-B568-DDE26DCB244B}" type="pres">
      <dgm:prSet presAssocID="{A9A8DD9B-290C-45A6-929E-4AE6F49FE812}" presName="parentShp" presStyleLbl="node1" presStyleIdx="0" presStyleCnt="4" custScaleX="48231">
        <dgm:presLayoutVars>
          <dgm:bulletEnabled val="1"/>
        </dgm:presLayoutVars>
      </dgm:prSet>
      <dgm:spPr/>
    </dgm:pt>
    <dgm:pt modelId="{19221EA6-3BE9-445F-A10D-CC0932BBB370}" type="pres">
      <dgm:prSet presAssocID="{A9A8DD9B-290C-45A6-929E-4AE6F49FE812}" presName="childShp" presStyleLbl="bgAccFollowNode1" presStyleIdx="0" presStyleCnt="4" custScaleX="132765" custScaleY="115988">
        <dgm:presLayoutVars>
          <dgm:bulletEnabled val="1"/>
        </dgm:presLayoutVars>
      </dgm:prSet>
      <dgm:spPr/>
    </dgm:pt>
    <dgm:pt modelId="{A5A627CE-4729-4E9C-8972-941EE38D38F4}" type="pres">
      <dgm:prSet presAssocID="{D4C2417B-6035-47F8-8548-B444AA66CD7D}" presName="spacing" presStyleCnt="0"/>
      <dgm:spPr/>
    </dgm:pt>
    <dgm:pt modelId="{46EAA9C7-A567-4240-AE89-B9112D80F72A}" type="pres">
      <dgm:prSet presAssocID="{614597F1-1025-4203-9D07-8892720C9A38}" presName="linNode" presStyleCnt="0"/>
      <dgm:spPr/>
    </dgm:pt>
    <dgm:pt modelId="{AB2C5008-96F6-439A-9ED1-FAC2DF16F55B}" type="pres">
      <dgm:prSet presAssocID="{614597F1-1025-4203-9D07-8892720C9A38}" presName="parentShp" presStyleLbl="node1" presStyleIdx="1" presStyleCnt="4" custScaleX="48231" custLinFactNeighborX="620" custLinFactNeighborY="330">
        <dgm:presLayoutVars>
          <dgm:bulletEnabled val="1"/>
        </dgm:presLayoutVars>
      </dgm:prSet>
      <dgm:spPr/>
    </dgm:pt>
    <dgm:pt modelId="{9D93F404-27DE-47E6-817D-D13785573C21}" type="pres">
      <dgm:prSet presAssocID="{614597F1-1025-4203-9D07-8892720C9A38}" presName="childShp" presStyleLbl="bgAccFollowNode1" presStyleIdx="1" presStyleCnt="4" custScaleX="132765" custScaleY="86629">
        <dgm:presLayoutVars>
          <dgm:bulletEnabled val="1"/>
        </dgm:presLayoutVars>
      </dgm:prSet>
      <dgm:spPr/>
    </dgm:pt>
    <dgm:pt modelId="{2FF0EB7C-8E27-4505-A9EE-D99C9246E8AA}" type="pres">
      <dgm:prSet presAssocID="{5310BB26-1F2D-40F7-9B26-17E94BB6573C}" presName="spacing" presStyleCnt="0"/>
      <dgm:spPr/>
    </dgm:pt>
    <dgm:pt modelId="{57F1F18E-1AC9-4C2E-BB91-5FE1A8789DE7}" type="pres">
      <dgm:prSet presAssocID="{3C26F3EB-0041-468F-A6BC-C05F1DD09ED6}" presName="linNode" presStyleCnt="0"/>
      <dgm:spPr/>
    </dgm:pt>
    <dgm:pt modelId="{4FC79F10-F0BF-4A08-B83F-E217967701F8}" type="pres">
      <dgm:prSet presAssocID="{3C26F3EB-0041-468F-A6BC-C05F1DD09ED6}" presName="parentShp" presStyleLbl="node1" presStyleIdx="2" presStyleCnt="4" custScaleX="48231">
        <dgm:presLayoutVars>
          <dgm:bulletEnabled val="1"/>
        </dgm:presLayoutVars>
      </dgm:prSet>
      <dgm:spPr/>
    </dgm:pt>
    <dgm:pt modelId="{D0108611-36FA-42CD-82FD-4A939489ECBC}" type="pres">
      <dgm:prSet presAssocID="{3C26F3EB-0041-468F-A6BC-C05F1DD09ED6}" presName="childShp" presStyleLbl="bgAccFollowNode1" presStyleIdx="2" presStyleCnt="4" custScaleX="132765" custScaleY="125928">
        <dgm:presLayoutVars>
          <dgm:bulletEnabled val="1"/>
        </dgm:presLayoutVars>
      </dgm:prSet>
      <dgm:spPr/>
    </dgm:pt>
    <dgm:pt modelId="{2FB0A017-0652-402D-ADA8-3DF2571340F1}" type="pres">
      <dgm:prSet presAssocID="{B2ACA291-58AB-4D06-8B2D-00EE925D211D}" presName="spacing" presStyleCnt="0"/>
      <dgm:spPr/>
    </dgm:pt>
    <dgm:pt modelId="{E35768F8-808C-4273-9D62-A7D98A3272D3}" type="pres">
      <dgm:prSet presAssocID="{EE595363-8379-40B3-AC1E-BCB483455E05}" presName="linNode" presStyleCnt="0"/>
      <dgm:spPr/>
    </dgm:pt>
    <dgm:pt modelId="{CCDAAA12-C4CA-4AB1-A03C-EB56FE997335}" type="pres">
      <dgm:prSet presAssocID="{EE595363-8379-40B3-AC1E-BCB483455E05}" presName="parentShp" presStyleLbl="node1" presStyleIdx="3" presStyleCnt="4" custScaleX="48231">
        <dgm:presLayoutVars>
          <dgm:bulletEnabled val="1"/>
        </dgm:presLayoutVars>
      </dgm:prSet>
      <dgm:spPr/>
    </dgm:pt>
    <dgm:pt modelId="{4EA0D8C4-914E-455D-834F-79E116DB7152}" type="pres">
      <dgm:prSet presAssocID="{EE595363-8379-40B3-AC1E-BCB483455E05}" presName="childShp" presStyleLbl="bgAccFollowNode1" presStyleIdx="3" presStyleCnt="4" custScaleX="132765" custScaleY="153287" custLinFactNeighborX="-463" custLinFactNeighborY="20976">
        <dgm:presLayoutVars>
          <dgm:bulletEnabled val="1"/>
        </dgm:presLayoutVars>
      </dgm:prSet>
      <dgm:spPr/>
    </dgm:pt>
  </dgm:ptLst>
  <dgm:cxnLst>
    <dgm:cxn modelId="{D72AB312-50DA-435C-A338-110AF8067BD7}" srcId="{AC80AA54-D3CD-482E-BC95-015368BE74E6}" destId="{EE595363-8379-40B3-AC1E-BCB483455E05}" srcOrd="3" destOrd="0" parTransId="{869ECDA7-BE3D-4609-A0E0-6F4238D71C9A}" sibTransId="{88DA9A2D-2B29-45DE-9A18-1E96685635AE}"/>
    <dgm:cxn modelId="{72244F13-1EAE-4496-9DBE-B7681EB1343F}" type="presOf" srcId="{AC80AA54-D3CD-482E-BC95-015368BE74E6}" destId="{D7D17D31-A6F6-416A-A3CE-F422B1185F53}" srcOrd="0" destOrd="0" presId="urn:microsoft.com/office/officeart/2005/8/layout/vList6"/>
    <dgm:cxn modelId="{070A9118-DD8D-4E67-B20E-A5D6DE751C27}" type="presOf" srcId="{614597F1-1025-4203-9D07-8892720C9A38}" destId="{AB2C5008-96F6-439A-9ED1-FAC2DF16F55B}" srcOrd="0" destOrd="0" presId="urn:microsoft.com/office/officeart/2005/8/layout/vList6"/>
    <dgm:cxn modelId="{CC5E461C-AC79-4AFE-9439-EF9B7B3A34BE}" srcId="{AC80AA54-D3CD-482E-BC95-015368BE74E6}" destId="{614597F1-1025-4203-9D07-8892720C9A38}" srcOrd="1" destOrd="0" parTransId="{0C02BDCB-E4E7-43FB-86DF-715A2B14C27E}" sibTransId="{5310BB26-1F2D-40F7-9B26-17E94BB6573C}"/>
    <dgm:cxn modelId="{D7562D21-B6E8-4448-8934-BD9AA6F2E84E}" srcId="{614597F1-1025-4203-9D07-8892720C9A38}" destId="{AF9E2D16-39A3-4082-92C7-360487B4221D}" srcOrd="0" destOrd="0" parTransId="{A8F27D2E-A5F5-4A56-AD17-AA9F3A9CB411}" sibTransId="{398B3797-1A3A-433F-AA14-8308C4E7CC4D}"/>
    <dgm:cxn modelId="{5E44332C-5635-4D47-B574-9F6B4EA9AC64}" type="presOf" srcId="{E08B27A2-99C7-4C99-85AD-5C4C5B5DD0AC}" destId="{D0108611-36FA-42CD-82FD-4A939489ECBC}" srcOrd="0" destOrd="0" presId="urn:microsoft.com/office/officeart/2005/8/layout/vList6"/>
    <dgm:cxn modelId="{8446D238-9F39-40BE-8C8D-109426FBF462}" type="presOf" srcId="{EE595363-8379-40B3-AC1E-BCB483455E05}" destId="{CCDAAA12-C4CA-4AB1-A03C-EB56FE997335}" srcOrd="0" destOrd="0" presId="urn:microsoft.com/office/officeart/2005/8/layout/vList6"/>
    <dgm:cxn modelId="{07B4236B-F86A-4D89-97E2-BC54299774F9}" srcId="{AC80AA54-D3CD-482E-BC95-015368BE74E6}" destId="{3C26F3EB-0041-468F-A6BC-C05F1DD09ED6}" srcOrd="2" destOrd="0" parTransId="{D9C73EC1-DE57-4F03-99C0-9D32F6900631}" sibTransId="{B2ACA291-58AB-4D06-8B2D-00EE925D211D}"/>
    <dgm:cxn modelId="{EEDE404E-28EB-4908-9DF0-D6CC5DBC5411}" type="presOf" srcId="{ED5CF58D-C5F5-4AF1-B8F9-A18DB677A57D}" destId="{19221EA6-3BE9-445F-A10D-CC0932BBB370}" srcOrd="0" destOrd="0" presId="urn:microsoft.com/office/officeart/2005/8/layout/vList6"/>
    <dgm:cxn modelId="{55BD9156-D0B3-4CDE-8906-0322645EDBB0}" type="presOf" srcId="{3C26F3EB-0041-468F-A6BC-C05F1DD09ED6}" destId="{4FC79F10-F0BF-4A08-B83F-E217967701F8}" srcOrd="0" destOrd="0" presId="urn:microsoft.com/office/officeart/2005/8/layout/vList6"/>
    <dgm:cxn modelId="{40E5E07E-DCFB-42EF-A0AB-47524EB931D4}" srcId="{EE595363-8379-40B3-AC1E-BCB483455E05}" destId="{B5CEB913-AA49-48D9-AA74-7897EE15F7A7}" srcOrd="0" destOrd="0" parTransId="{E5D87451-CA93-42D1-AAE6-2AB0FA9ECCF5}" sibTransId="{C7D8EAC2-325B-4A4A-8063-E98F80AD032E}"/>
    <dgm:cxn modelId="{5DD6B9A2-346A-4C62-AC30-39D00ED775D0}" type="presOf" srcId="{AF9E2D16-39A3-4082-92C7-360487B4221D}" destId="{9D93F404-27DE-47E6-817D-D13785573C21}" srcOrd="0" destOrd="0" presId="urn:microsoft.com/office/officeart/2005/8/layout/vList6"/>
    <dgm:cxn modelId="{3D8650AC-861B-47F0-ABCE-4A7A9D8CF219}" srcId="{A9A8DD9B-290C-45A6-929E-4AE6F49FE812}" destId="{ED5CF58D-C5F5-4AF1-B8F9-A18DB677A57D}" srcOrd="0" destOrd="0" parTransId="{11AC82AB-057F-4587-B141-00BC3984F529}" sibTransId="{9EA1FAB4-6197-45FF-BB0C-CDF32587CF5F}"/>
    <dgm:cxn modelId="{F99A32C8-0F9C-4354-9C71-1B59697B3B6C}" srcId="{AC80AA54-D3CD-482E-BC95-015368BE74E6}" destId="{A9A8DD9B-290C-45A6-929E-4AE6F49FE812}" srcOrd="0" destOrd="0" parTransId="{C649C4C6-2DE3-44BE-9FF3-ED8BF69F8169}" sibTransId="{D4C2417B-6035-47F8-8548-B444AA66CD7D}"/>
    <dgm:cxn modelId="{262641EA-3B34-4D67-8D93-94D98F6E7D43}" srcId="{3C26F3EB-0041-468F-A6BC-C05F1DD09ED6}" destId="{E08B27A2-99C7-4C99-85AD-5C4C5B5DD0AC}" srcOrd="0" destOrd="0" parTransId="{31EB8A58-620B-401B-9237-1AB3F47BCDD7}" sibTransId="{8D69847D-F497-4A80-A74D-3B137E838760}"/>
    <dgm:cxn modelId="{011950F7-F280-4306-9C0E-6C357E8F55C6}" type="presOf" srcId="{A9A8DD9B-290C-45A6-929E-4AE6F49FE812}" destId="{B5BF208C-3F85-4FC4-B568-DDE26DCB244B}" srcOrd="0" destOrd="0" presId="urn:microsoft.com/office/officeart/2005/8/layout/vList6"/>
    <dgm:cxn modelId="{1DC363FE-1E62-4650-A6DD-A8AB7F79700E}" type="presOf" srcId="{B5CEB913-AA49-48D9-AA74-7897EE15F7A7}" destId="{4EA0D8C4-914E-455D-834F-79E116DB7152}" srcOrd="0" destOrd="0" presId="urn:microsoft.com/office/officeart/2005/8/layout/vList6"/>
    <dgm:cxn modelId="{D1538776-BD37-42E8-8E37-AAC32A53286B}" type="presParOf" srcId="{D7D17D31-A6F6-416A-A3CE-F422B1185F53}" destId="{59F69233-B9AE-4A52-AAAC-C01FD18B5F80}" srcOrd="0" destOrd="0" presId="urn:microsoft.com/office/officeart/2005/8/layout/vList6"/>
    <dgm:cxn modelId="{A82B90BA-04CB-482A-BFAA-DADEE76DD355}" type="presParOf" srcId="{59F69233-B9AE-4A52-AAAC-C01FD18B5F80}" destId="{B5BF208C-3F85-4FC4-B568-DDE26DCB244B}" srcOrd="0" destOrd="0" presId="urn:microsoft.com/office/officeart/2005/8/layout/vList6"/>
    <dgm:cxn modelId="{D5616960-77CB-42DB-9028-3221ADD49959}" type="presParOf" srcId="{59F69233-B9AE-4A52-AAAC-C01FD18B5F80}" destId="{19221EA6-3BE9-445F-A10D-CC0932BBB370}" srcOrd="1" destOrd="0" presId="urn:microsoft.com/office/officeart/2005/8/layout/vList6"/>
    <dgm:cxn modelId="{BA30261D-C276-4A7B-B9B8-DA17C5813C9E}" type="presParOf" srcId="{D7D17D31-A6F6-416A-A3CE-F422B1185F53}" destId="{A5A627CE-4729-4E9C-8972-941EE38D38F4}" srcOrd="1" destOrd="0" presId="urn:microsoft.com/office/officeart/2005/8/layout/vList6"/>
    <dgm:cxn modelId="{E0C5A7E5-F71A-43B0-9A3D-08F052FE1676}" type="presParOf" srcId="{D7D17D31-A6F6-416A-A3CE-F422B1185F53}" destId="{46EAA9C7-A567-4240-AE89-B9112D80F72A}" srcOrd="2" destOrd="0" presId="urn:microsoft.com/office/officeart/2005/8/layout/vList6"/>
    <dgm:cxn modelId="{54AE04E3-89A0-4BFC-9141-43E5174F894F}" type="presParOf" srcId="{46EAA9C7-A567-4240-AE89-B9112D80F72A}" destId="{AB2C5008-96F6-439A-9ED1-FAC2DF16F55B}" srcOrd="0" destOrd="0" presId="urn:microsoft.com/office/officeart/2005/8/layout/vList6"/>
    <dgm:cxn modelId="{A9774D48-D7F3-49A9-99A0-161A14C7980B}" type="presParOf" srcId="{46EAA9C7-A567-4240-AE89-B9112D80F72A}" destId="{9D93F404-27DE-47E6-817D-D13785573C21}" srcOrd="1" destOrd="0" presId="urn:microsoft.com/office/officeart/2005/8/layout/vList6"/>
    <dgm:cxn modelId="{B8521811-84A2-4906-B5F7-9F2CDB982CF5}" type="presParOf" srcId="{D7D17D31-A6F6-416A-A3CE-F422B1185F53}" destId="{2FF0EB7C-8E27-4505-A9EE-D99C9246E8AA}" srcOrd="3" destOrd="0" presId="urn:microsoft.com/office/officeart/2005/8/layout/vList6"/>
    <dgm:cxn modelId="{E6C9ED10-D061-47CA-952F-4E15CD6EBD2D}" type="presParOf" srcId="{D7D17D31-A6F6-416A-A3CE-F422B1185F53}" destId="{57F1F18E-1AC9-4C2E-BB91-5FE1A8789DE7}" srcOrd="4" destOrd="0" presId="urn:microsoft.com/office/officeart/2005/8/layout/vList6"/>
    <dgm:cxn modelId="{5B928F07-E511-4E27-8DDB-3CAD0F27B324}" type="presParOf" srcId="{57F1F18E-1AC9-4C2E-BB91-5FE1A8789DE7}" destId="{4FC79F10-F0BF-4A08-B83F-E217967701F8}" srcOrd="0" destOrd="0" presId="urn:microsoft.com/office/officeart/2005/8/layout/vList6"/>
    <dgm:cxn modelId="{7662A012-CB58-4038-BED6-2F149B163BCA}" type="presParOf" srcId="{57F1F18E-1AC9-4C2E-BB91-5FE1A8789DE7}" destId="{D0108611-36FA-42CD-82FD-4A939489ECBC}" srcOrd="1" destOrd="0" presId="urn:microsoft.com/office/officeart/2005/8/layout/vList6"/>
    <dgm:cxn modelId="{57470764-97B0-4EE3-A4A7-293D05A3EE0C}" type="presParOf" srcId="{D7D17D31-A6F6-416A-A3CE-F422B1185F53}" destId="{2FB0A017-0652-402D-ADA8-3DF2571340F1}" srcOrd="5" destOrd="0" presId="urn:microsoft.com/office/officeart/2005/8/layout/vList6"/>
    <dgm:cxn modelId="{2617A20C-578D-4D14-AE5A-37FBA672B801}" type="presParOf" srcId="{D7D17D31-A6F6-416A-A3CE-F422B1185F53}" destId="{E35768F8-808C-4273-9D62-A7D98A3272D3}" srcOrd="6" destOrd="0" presId="urn:microsoft.com/office/officeart/2005/8/layout/vList6"/>
    <dgm:cxn modelId="{49E8BE11-3926-4479-A593-1141F49D491E}" type="presParOf" srcId="{E35768F8-808C-4273-9D62-A7D98A3272D3}" destId="{CCDAAA12-C4CA-4AB1-A03C-EB56FE997335}" srcOrd="0" destOrd="0" presId="urn:microsoft.com/office/officeart/2005/8/layout/vList6"/>
    <dgm:cxn modelId="{9DED0FA7-2D7C-4175-A444-A876FEFD0E12}" type="presParOf" srcId="{E35768F8-808C-4273-9D62-A7D98A3272D3}" destId="{4EA0D8C4-914E-455D-834F-79E116DB71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D7E15-E16A-4150-A979-821E85FFF1C4}">
      <dsp:nvSpPr>
        <dsp:cNvPr id="0" name=""/>
        <dsp:cNvSpPr/>
      </dsp:nvSpPr>
      <dsp:spPr>
        <a:xfrm>
          <a:off x="0" y="198825"/>
          <a:ext cx="9721190" cy="9735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Los requisitos para el establecimiento y mantenimiento de una ALP como medida fitosanitaria por parte de las ONPF incluyen</a:t>
          </a:r>
          <a:r>
            <a:rPr lang="en-GB" sz="2400" kern="1200" dirty="0"/>
            <a:t>:</a:t>
          </a:r>
          <a:endParaRPr lang="en-US" sz="2400" kern="1200" dirty="0"/>
        </a:p>
      </dsp:txBody>
      <dsp:txXfrm>
        <a:off x="47526" y="246351"/>
        <a:ext cx="9626138" cy="878516"/>
      </dsp:txXfrm>
    </dsp:sp>
    <dsp:sp modelId="{7753D073-8C96-4126-832F-0840B141FC27}">
      <dsp:nvSpPr>
        <dsp:cNvPr id="0" name=""/>
        <dsp:cNvSpPr/>
      </dsp:nvSpPr>
      <dsp:spPr>
        <a:xfrm>
          <a:off x="0" y="1310054"/>
          <a:ext cx="9721190" cy="24219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864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s-ES" sz="2000" kern="1200" dirty="0">
              <a:solidFill>
                <a:srgbClr val="002060"/>
              </a:solidFill>
            </a:rPr>
            <a:t>sistemas para establecer la plaga ausente</a:t>
          </a:r>
          <a:r>
            <a:rPr lang="en-US" sz="2000" kern="1200" dirty="0">
              <a:solidFill>
                <a:srgbClr val="002060"/>
              </a:solidFill>
            </a:rPr>
            <a:t>;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s-ES" sz="2000" kern="1200" dirty="0">
              <a:solidFill>
                <a:srgbClr val="002060"/>
              </a:solidFill>
            </a:rPr>
            <a:t>sistemas para mantener la plaga ausente</a:t>
          </a:r>
          <a:r>
            <a:rPr lang="en-US" sz="2000" kern="1200" dirty="0">
              <a:solidFill>
                <a:srgbClr val="002060"/>
              </a:solidFill>
            </a:rPr>
            <a:t>;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n-US" sz="2000" kern="1200" dirty="0" err="1">
              <a:solidFill>
                <a:srgbClr val="002060"/>
              </a:solidFill>
            </a:rPr>
            <a:t>verificación</a:t>
          </a:r>
          <a:r>
            <a:rPr lang="en-US" sz="2000" kern="1200" dirty="0">
              <a:solidFill>
                <a:srgbClr val="002060"/>
              </a:solidFill>
            </a:rPr>
            <a:t> de que la </a:t>
          </a:r>
          <a:r>
            <a:rPr lang="es-UY" sz="2000" kern="1200" noProof="0" dirty="0">
              <a:solidFill>
                <a:srgbClr val="002060"/>
              </a:solidFill>
            </a:rPr>
            <a:t>ausencia</a:t>
          </a:r>
          <a:r>
            <a:rPr lang="en-US" sz="2000" kern="1200" dirty="0">
              <a:solidFill>
                <a:srgbClr val="002060"/>
              </a:solidFill>
            </a:rPr>
            <a:t> de la </a:t>
          </a:r>
          <a:r>
            <a:rPr lang="en-US" sz="2000" kern="1200" dirty="0" err="1">
              <a:solidFill>
                <a:srgbClr val="002060"/>
              </a:solidFill>
            </a:rPr>
            <a:t>plaga</a:t>
          </a:r>
          <a:r>
            <a:rPr lang="en-US" sz="2000" kern="1200" dirty="0">
              <a:solidFill>
                <a:srgbClr val="002060"/>
              </a:solidFill>
            </a:rPr>
            <a:t> </a:t>
          </a:r>
          <a:r>
            <a:rPr lang="es-ES" sz="2000" kern="1200" dirty="0">
              <a:solidFill>
                <a:srgbClr val="002060"/>
              </a:solidFill>
            </a:rPr>
            <a:t>ha sido alcanzada o mantenida</a:t>
          </a:r>
          <a:r>
            <a:rPr lang="en-US" sz="2000" kern="1200" dirty="0">
              <a:solidFill>
                <a:srgbClr val="002060"/>
              </a:solidFill>
            </a:rPr>
            <a:t>;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s-ES" sz="2000" kern="1200" dirty="0">
              <a:solidFill>
                <a:srgbClr val="002060"/>
              </a:solidFill>
            </a:rPr>
            <a:t>acciones correctivas ante la detección de la plaga</a:t>
          </a:r>
          <a:r>
            <a:rPr lang="en-US" sz="2000" kern="1200" dirty="0">
              <a:solidFill>
                <a:srgbClr val="002060"/>
              </a:solidFill>
            </a:rPr>
            <a:t>;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s-ES" sz="2000" kern="1200" dirty="0">
              <a:solidFill>
                <a:srgbClr val="002060"/>
              </a:solidFill>
            </a:rPr>
            <a:t>documentación de los sistemas anteriores y mantenimiento adecuado de los registros</a:t>
          </a:r>
          <a:r>
            <a:rPr lang="en-US" sz="2000" kern="1200" dirty="0">
              <a:solidFill>
                <a:srgbClr val="002060"/>
              </a:solidFill>
            </a:rPr>
            <a:t>;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Times New Roman" panose="02020603050405020304" pitchFamily="18" charset="0"/>
            <a:buChar char="-"/>
          </a:pPr>
          <a:r>
            <a:rPr lang="es-ES" sz="2000" kern="1200" dirty="0">
              <a:solidFill>
                <a:srgbClr val="002060"/>
              </a:solidFill>
            </a:rPr>
            <a:t>transparencia y comunicación con las partes interesadas</a:t>
          </a:r>
          <a:r>
            <a:rPr lang="en-GB" sz="2600" kern="1200" dirty="0">
              <a:solidFill>
                <a:srgbClr val="002060"/>
              </a:solidFill>
            </a:rPr>
            <a:t>. </a:t>
          </a:r>
          <a:endParaRPr lang="en-US" sz="2000" kern="1200" dirty="0">
            <a:solidFill>
              <a:srgbClr val="002060"/>
            </a:solidFill>
          </a:endParaRPr>
        </a:p>
      </dsp:txBody>
      <dsp:txXfrm>
        <a:off x="0" y="1310054"/>
        <a:ext cx="9721190" cy="24219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221EA6-3BE9-445F-A10D-CC0932BBB370}">
      <dsp:nvSpPr>
        <dsp:cNvPr id="0" name=""/>
        <dsp:cNvSpPr/>
      </dsp:nvSpPr>
      <dsp:spPr>
        <a:xfrm>
          <a:off x="2164141" y="2650"/>
          <a:ext cx="8677995" cy="10258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82563" lvl="1" indent="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s-ES" sz="1800" kern="1200" dirty="0"/>
            <a:t>Los requisitos de importación deben basarse en el nivel de riesgo de plagas, </a:t>
          </a:r>
          <a:br>
            <a:rPr lang="es-ES" sz="1800" kern="1200" dirty="0"/>
          </a:br>
          <a:r>
            <a:rPr lang="es-ES" sz="1800" kern="1200" dirty="0"/>
            <a:t>por ejemplo, considerando la probabilidad real de que la plaga se asocie con vías comerciales específicas.</a:t>
          </a:r>
          <a:r>
            <a:rPr lang="en-GB" sz="1800" kern="1200" dirty="0"/>
            <a:t>.</a:t>
          </a:r>
          <a:r>
            <a:rPr lang="en-GB" sz="1800" kern="1200" dirty="0">
              <a:latin typeface="Calibri Light" panose="020F0302020204030204"/>
            </a:rPr>
            <a:t> </a:t>
          </a:r>
          <a:endParaRPr lang="en-GB" sz="1800" kern="1200" dirty="0">
            <a:latin typeface="Calibri (body)"/>
            <a:cs typeface="Arial" panose="020B0604020202020204" pitchFamily="34" charset="0"/>
          </a:endParaRPr>
        </a:p>
      </dsp:txBody>
      <dsp:txXfrm>
        <a:off x="2164141" y="130887"/>
        <a:ext cx="8293284" cy="769421"/>
      </dsp:txXfrm>
    </dsp:sp>
    <dsp:sp modelId="{B5BF208C-3F85-4FC4-B568-DDE26DCB244B}">
      <dsp:nvSpPr>
        <dsp:cNvPr id="0" name=""/>
        <dsp:cNvSpPr/>
      </dsp:nvSpPr>
      <dsp:spPr>
        <a:xfrm>
          <a:off x="62441" y="73356"/>
          <a:ext cx="2101700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Basado</a:t>
          </a:r>
          <a:r>
            <a:rPr lang="pt-BR" sz="1600" b="1" kern="1200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en</a:t>
          </a:r>
          <a:r>
            <a:rPr lang="pt-BR" sz="1600" b="1" kern="1200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riesgo</a:t>
          </a:r>
          <a:endParaRPr lang="en-GB" sz="1600" b="1" kern="1200" dirty="0">
            <a:latin typeface="Calibri (body)"/>
            <a:cs typeface="Arial"/>
          </a:endParaRPr>
        </a:p>
      </dsp:txBody>
      <dsp:txXfrm>
        <a:off x="105618" y="116533"/>
        <a:ext cx="2015346" cy="798129"/>
      </dsp:txXfrm>
    </dsp:sp>
    <dsp:sp modelId="{9D93F404-27DE-47E6-817D-D13785573C21}">
      <dsp:nvSpPr>
        <dsp:cNvPr id="0" name=""/>
        <dsp:cNvSpPr/>
      </dsp:nvSpPr>
      <dsp:spPr>
        <a:xfrm>
          <a:off x="2160927" y="1176126"/>
          <a:ext cx="8686478" cy="7662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82563" lvl="1" indent="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  <a:tabLst/>
          </a:pPr>
          <a:r>
            <a:rPr lang="es-ES" sz="1800" kern="1200" dirty="0"/>
            <a:t>No se requiere el establecimiento de una ALP si la vigilancia demuestra que la plaga ya está ausente en un área.</a:t>
          </a:r>
          <a:endParaRPr lang="en-GB" sz="1800" kern="1200" dirty="0">
            <a:latin typeface="Calibri (body)"/>
          </a:endParaRPr>
        </a:p>
      </dsp:txBody>
      <dsp:txXfrm>
        <a:off x="2160927" y="1271903"/>
        <a:ext cx="8399146" cy="574665"/>
      </dsp:txXfrm>
    </dsp:sp>
    <dsp:sp modelId="{AB2C5008-96F6-439A-9ED1-FAC2DF16F55B}">
      <dsp:nvSpPr>
        <dsp:cNvPr id="0" name=""/>
        <dsp:cNvSpPr/>
      </dsp:nvSpPr>
      <dsp:spPr>
        <a:xfrm>
          <a:off x="97737" y="1119912"/>
          <a:ext cx="2103754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>
              <a:latin typeface="Calibri (body)"/>
              <a:cs typeface="Arial" panose="020B0604020202020204" pitchFamily="34" charset="0"/>
            </a:rPr>
            <a:t>Requisitos </a:t>
          </a:r>
          <a:br>
            <a:rPr lang="pt-BR" sz="1600" b="1" kern="1200" dirty="0">
              <a:latin typeface="Calibri (body)"/>
              <a:cs typeface="Arial" panose="020B0604020202020204" pitchFamily="34" charset="0"/>
            </a:rPr>
          </a:br>
          <a:r>
            <a:rPr lang="pt-BR" sz="1600" b="1" kern="1200" dirty="0">
              <a:latin typeface="Calibri (body)"/>
              <a:cs typeface="Arial" panose="020B0604020202020204" pitchFamily="34" charset="0"/>
            </a:rPr>
            <a:t>de </a:t>
          </a: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vigilancia</a:t>
          </a:r>
          <a:endParaRPr lang="en-GB" sz="1600" b="1" kern="1200" dirty="0">
            <a:latin typeface="Calibri (body)"/>
            <a:cs typeface="Arial"/>
          </a:endParaRPr>
        </a:p>
      </dsp:txBody>
      <dsp:txXfrm>
        <a:off x="140914" y="1163089"/>
        <a:ext cx="2017400" cy="798129"/>
      </dsp:txXfrm>
    </dsp:sp>
    <dsp:sp modelId="{D0108611-36FA-42CD-82FD-4A939489ECBC}">
      <dsp:nvSpPr>
        <dsp:cNvPr id="0" name=""/>
        <dsp:cNvSpPr/>
      </dsp:nvSpPr>
      <dsp:spPr>
        <a:xfrm>
          <a:off x="2164141" y="2089926"/>
          <a:ext cx="8677995" cy="11138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82563" lvl="1" indent="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  <a:tabLst/>
          </a:pPr>
          <a:r>
            <a:rPr lang="es-ES" sz="1800" kern="1200" dirty="0"/>
            <a:t>La extensión de la zona de amortiguamiento se basa en la capacidad de la plaga dispersarse para un área en particular; se requiere la vigilancia de la población de plagas dentro de las zona de protección</a:t>
          </a:r>
          <a:r>
            <a:rPr lang="en-GB" sz="1800" kern="1200" dirty="0"/>
            <a:t>.</a:t>
          </a:r>
          <a:endParaRPr lang="en-GB" sz="1800" kern="1200" dirty="0">
            <a:latin typeface="Calibri (body)"/>
          </a:endParaRPr>
        </a:p>
      </dsp:txBody>
      <dsp:txXfrm>
        <a:off x="2164141" y="2229153"/>
        <a:ext cx="8260316" cy="835359"/>
      </dsp:txXfrm>
    </dsp:sp>
    <dsp:sp modelId="{4FC79F10-F0BF-4A08-B83F-E217967701F8}">
      <dsp:nvSpPr>
        <dsp:cNvPr id="0" name=""/>
        <dsp:cNvSpPr/>
      </dsp:nvSpPr>
      <dsp:spPr>
        <a:xfrm>
          <a:off x="62441" y="2204590"/>
          <a:ext cx="2101700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latin typeface="Calibri (body)"/>
              <a:cs typeface="Arial" panose="020B0604020202020204" pitchFamily="34" charset="0"/>
            </a:rPr>
            <a:t>Zona de </a:t>
          </a:r>
          <a:r>
            <a:rPr lang="en-GB" sz="1600" b="1" kern="1200" dirty="0" err="1">
              <a:latin typeface="Calibri (body)"/>
              <a:cs typeface="Arial" panose="020B0604020202020204" pitchFamily="34" charset="0"/>
            </a:rPr>
            <a:t>protección</a:t>
          </a:r>
          <a:endParaRPr lang="en-GB" sz="1600" b="1" kern="1200" dirty="0">
            <a:latin typeface="Calibri (body)"/>
            <a:cs typeface="Arial"/>
          </a:endParaRPr>
        </a:p>
      </dsp:txBody>
      <dsp:txXfrm>
        <a:off x="105618" y="2247767"/>
        <a:ext cx="2015346" cy="798129"/>
      </dsp:txXfrm>
    </dsp:sp>
    <dsp:sp modelId="{4EA0D8C4-914E-455D-834F-79E116DB7152}">
      <dsp:nvSpPr>
        <dsp:cNvPr id="0" name=""/>
        <dsp:cNvSpPr/>
      </dsp:nvSpPr>
      <dsp:spPr>
        <a:xfrm>
          <a:off x="2143966" y="3294838"/>
          <a:ext cx="8677995" cy="135579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FontTx/>
            <a:buNone/>
          </a:pPr>
          <a:r>
            <a:rPr lang="es-ES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 	El</a:t>
          </a:r>
          <a:r>
            <a:rPr lang="es-ES" sz="1800" kern="1200" dirty="0">
              <a:latin typeface="+mn-lt"/>
              <a:cs typeface="Times New Roman" panose="02020603050405020304" pitchFamily="18" charset="0"/>
            </a:rPr>
            <a:t> borrador debe proporcionar suficiente flexibilidad para tener en cuenta las tecnologías emergentes, la nueva evidencia científica o los cambios ambientales </a:t>
          </a:r>
          <a:br>
            <a:rPr lang="es-ES" sz="1800" kern="1200" dirty="0">
              <a:latin typeface="+mn-lt"/>
              <a:cs typeface="Times New Roman" panose="02020603050405020304" pitchFamily="18" charset="0"/>
            </a:rPr>
          </a:br>
          <a:r>
            <a:rPr lang="es-ES" sz="1800" kern="1200" dirty="0">
              <a:latin typeface="+mn-lt"/>
              <a:cs typeface="Times New Roman" panose="02020603050405020304" pitchFamily="18" charset="0"/>
            </a:rPr>
            <a:t>(el cambio climático) que pueden afectar las vías y el estado de una ALP.</a:t>
          </a:r>
          <a:endParaRPr lang="en-GB" sz="1800" kern="1200" dirty="0">
            <a:latin typeface="+mn-lt"/>
            <a:cs typeface="Times New Roman"/>
          </a:endParaRPr>
        </a:p>
      </dsp:txBody>
      <dsp:txXfrm>
        <a:off x="2143966" y="3464313"/>
        <a:ext cx="8169571" cy="1016848"/>
      </dsp:txXfrm>
    </dsp:sp>
    <dsp:sp modelId="{CCDAAA12-C4CA-4AB1-A03C-EB56FE997335}">
      <dsp:nvSpPr>
        <dsp:cNvPr id="0" name=""/>
        <dsp:cNvSpPr/>
      </dsp:nvSpPr>
      <dsp:spPr>
        <a:xfrm>
          <a:off x="62441" y="3527845"/>
          <a:ext cx="2101700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Cuestiones</a:t>
          </a:r>
          <a:r>
            <a:rPr lang="pt-BR" sz="1600" b="1" kern="1200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ambientales</a:t>
          </a:r>
          <a:endParaRPr lang="en-GB" sz="1600" b="1" kern="1200" dirty="0">
            <a:latin typeface="Calibri (body)"/>
            <a:cs typeface="Arial"/>
          </a:endParaRPr>
        </a:p>
      </dsp:txBody>
      <dsp:txXfrm>
        <a:off x="105618" y="3571022"/>
        <a:ext cx="2015346" cy="798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2699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specification 56: https://www.ippc.int/es/publications/1315/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621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56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Para más información: consulte el informe de la reunión del grupo de trabajo del Comité de Normas (CN-7) 2022: https://www.ippc.int/es/core-activities/standards-setting/standards-committee/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336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  <a:br>
              <a:rPr lang="en-US"/>
            </a:br>
            <a:r>
              <a:rPr lang="en-US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D7FA-760D-45E7-8AB7-0C605C1C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8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889341-C95A-41CC-9D9F-84DD52ECB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7D86E-F79D-458E-865D-3E13670F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620D1-6F61-40D7-B6AD-80DA7F40AA94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405F6-DD83-4A07-A961-79A744988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E69EB-E423-4C94-AACC-0E6880C63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8179" y="513670"/>
            <a:ext cx="511629" cy="333830"/>
          </a:xfrm>
          <a:prstGeom prst="rect">
            <a:avLst/>
          </a:prstGeom>
        </p:spPr>
        <p:txBody>
          <a:bodyPr/>
          <a:lstStyle/>
          <a:p>
            <a:fld id="{CE6982B4-0B0F-4AF9-80D1-D6156B03A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29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68179" y="513670"/>
            <a:ext cx="511629" cy="333830"/>
          </a:xfrm>
          <a:prstGeom prst="rect">
            <a:avLst/>
          </a:prstGeom>
        </p:spPr>
        <p:txBody>
          <a:bodyPr/>
          <a:lstStyle/>
          <a:p>
            <a:fld id="{CE6982B4-0B0F-4AF9-80D1-D6156B03A99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00185" y="599835"/>
            <a:ext cx="11254155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0185" y="599835"/>
            <a:ext cx="11254155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5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825F"/>
              </a:solidFill>
            </a:endParaRPr>
          </a:p>
          <a:p>
            <a:r>
              <a:rPr lang="en-US" dirty="0">
                <a:solidFill>
                  <a:srgbClr val="00825F"/>
                </a:solidFill>
              </a:rPr>
              <a:t>2022 IPPC Regional Workshop</a:t>
            </a:r>
          </a:p>
          <a:p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10591800" y="6413091"/>
            <a:ext cx="16002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‹#›</a:t>
            </a:fld>
            <a:r>
              <a:rPr lang="it-IT" sz="2000">
                <a:solidFill>
                  <a:srgbClr val="A81E3B"/>
                </a:solidFill>
              </a:rPr>
              <a:t>/9</a:t>
            </a:r>
            <a:endParaRPr lang="x-none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6" r:id="rId5"/>
    <p:sldLayoutId id="214748395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:a16="http://schemas.microsoft.com/office/drawing/2014/main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9858" y="1546122"/>
            <a:ext cx="12192000" cy="1066800"/>
          </a:xfrm>
        </p:spPr>
        <p:txBody>
          <a:bodyPr/>
          <a:lstStyle/>
          <a:p>
            <a:pPr algn="ctr"/>
            <a:r>
              <a:rPr lang="en-GB" sz="3200" dirty="0">
                <a:solidFill>
                  <a:srgbClr val="00825F"/>
                </a:solidFill>
              </a:rPr>
              <a:t>Proyecto de NIMF </a:t>
            </a:r>
            <a:br>
              <a:rPr lang="en-GB" sz="3200" dirty="0">
                <a:solidFill>
                  <a:srgbClr val="00825F"/>
                </a:solidFill>
              </a:rPr>
            </a:br>
            <a:r>
              <a:rPr lang="en-GB" sz="3200" dirty="0" err="1">
                <a:solidFill>
                  <a:srgbClr val="00825F"/>
                </a:solidFill>
              </a:rPr>
              <a:t>Revisión</a:t>
            </a:r>
            <a:r>
              <a:rPr lang="en-GB" sz="3200" dirty="0">
                <a:solidFill>
                  <a:srgbClr val="00825F"/>
                </a:solidFill>
              </a:rPr>
              <a:t> de la NIMF 4: </a:t>
            </a:r>
            <a:r>
              <a:rPr lang="en-GB" sz="3200" i="1" dirty="0" err="1">
                <a:solidFill>
                  <a:srgbClr val="00825F"/>
                </a:solidFill>
              </a:rPr>
              <a:t>Requerimientos</a:t>
            </a:r>
            <a:r>
              <a:rPr lang="en-GB" sz="3200" i="1" dirty="0">
                <a:solidFill>
                  <a:srgbClr val="00825F"/>
                </a:solidFill>
              </a:rPr>
              <a:t> para </a:t>
            </a:r>
            <a:r>
              <a:rPr lang="en-GB" sz="3200" i="1" dirty="0" err="1">
                <a:solidFill>
                  <a:srgbClr val="00825F"/>
                </a:solidFill>
              </a:rPr>
              <a:t>el</a:t>
            </a:r>
            <a:r>
              <a:rPr lang="en-GB" sz="3200" i="1" dirty="0">
                <a:solidFill>
                  <a:srgbClr val="00825F"/>
                </a:solidFill>
              </a:rPr>
              <a:t> </a:t>
            </a:r>
            <a:r>
              <a:rPr lang="en-GB" sz="3200" i="1" dirty="0" err="1">
                <a:solidFill>
                  <a:srgbClr val="00825F"/>
                </a:solidFill>
              </a:rPr>
              <a:t>establecimiento</a:t>
            </a:r>
            <a:r>
              <a:rPr lang="en-GB" sz="3200" i="1" dirty="0">
                <a:solidFill>
                  <a:srgbClr val="00825F"/>
                </a:solidFill>
              </a:rPr>
              <a:t> de areas </a:t>
            </a:r>
            <a:r>
              <a:rPr lang="en-GB" sz="3200" i="1" dirty="0" err="1">
                <a:solidFill>
                  <a:srgbClr val="00825F"/>
                </a:solidFill>
              </a:rPr>
              <a:t>libres</a:t>
            </a:r>
            <a:r>
              <a:rPr lang="en-GB" sz="3200" i="1" dirty="0">
                <a:solidFill>
                  <a:srgbClr val="00825F"/>
                </a:solidFill>
              </a:rPr>
              <a:t> de </a:t>
            </a:r>
            <a:r>
              <a:rPr lang="en-GB" sz="3200" i="1" dirty="0" err="1">
                <a:solidFill>
                  <a:srgbClr val="00825F"/>
                </a:solidFill>
              </a:rPr>
              <a:t>plagas</a:t>
            </a:r>
            <a:r>
              <a:rPr lang="en-GB" sz="3200" dirty="0">
                <a:solidFill>
                  <a:srgbClr val="00825F"/>
                </a:solidFill>
              </a:rPr>
              <a:t> (2009-002)</a:t>
            </a:r>
            <a:endParaRPr lang="x-none" sz="3200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80FD00C-FDF7-C641-83A3-7A869D109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2210" y="3429000"/>
            <a:ext cx="11409932" cy="258097"/>
          </a:xfrm>
        </p:spPr>
        <p:txBody>
          <a:bodyPr/>
          <a:lstStyle/>
          <a:p>
            <a:r>
              <a:rPr lang="en-US" dirty="0"/>
              <a:t>Segundo </a:t>
            </a:r>
            <a:r>
              <a:rPr lang="en-US" dirty="0" err="1"/>
              <a:t>periodo</a:t>
            </a:r>
            <a:r>
              <a:rPr lang="en-US" dirty="0"/>
              <a:t> de consulta CIPF </a:t>
            </a:r>
            <a:r>
              <a:rPr lang="it-IT" dirty="0"/>
              <a:t>- </a:t>
            </a:r>
            <a:r>
              <a:rPr lang="en-US" dirty="0"/>
              <a:t>1 Julio hasta 30 </a:t>
            </a:r>
            <a:r>
              <a:rPr lang="en-US" dirty="0" err="1"/>
              <a:t>septiembre</a:t>
            </a:r>
            <a:r>
              <a:rPr lang="en-US" dirty="0"/>
              <a:t> </a:t>
            </a:r>
            <a:r>
              <a:rPr lang="it-IT" dirty="0"/>
              <a:t>2022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Gracias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E8B5105-82B3-2304-70EF-9F166904B769}"/>
              </a:ext>
            </a:extLst>
          </p:cNvPr>
          <p:cNvSpPr/>
          <p:nvPr/>
        </p:nvSpPr>
        <p:spPr>
          <a:xfrm>
            <a:off x="5113593" y="451644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 </a:t>
            </a:r>
            <a:b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Alimentación y la Agricultura (FAO)</a:t>
            </a:r>
            <a:br>
              <a:rPr kumimoji="0" lang="fr-F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6DC2BD-5C09-4929-B211-581E07FF9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82B4-0B0F-4AF9-80D1-D6156B03A992}" type="slidenum">
              <a:rPr lang="en-US" smtClean="0"/>
              <a:t>2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10313F-376F-4A13-A790-FC905F49F60A}"/>
              </a:ext>
            </a:extLst>
          </p:cNvPr>
          <p:cNvSpPr>
            <a:spLocks/>
          </p:cNvSpPr>
          <p:nvPr/>
        </p:nvSpPr>
        <p:spPr>
          <a:xfrm>
            <a:off x="1143000" y="160020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CN Nov  (2009)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3AF561-6989-4CA9-97F8-C28ABA253BE3}"/>
              </a:ext>
            </a:extLst>
          </p:cNvPr>
          <p:cNvSpPr/>
          <p:nvPr/>
        </p:nvSpPr>
        <p:spPr>
          <a:xfrm>
            <a:off x="3620833" y="1655505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CMF-5 (2010)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C25EB0-A3DF-4B57-A401-FEF7781DCF32}"/>
              </a:ext>
            </a:extLst>
          </p:cNvPr>
          <p:cNvSpPr/>
          <p:nvPr/>
        </p:nvSpPr>
        <p:spPr>
          <a:xfrm>
            <a:off x="6202962" y="1655505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CN Nov  (2013)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36962F-6B53-450F-846E-2C09DF91426F}"/>
              </a:ext>
            </a:extLst>
          </p:cNvPr>
          <p:cNvSpPr/>
          <p:nvPr/>
        </p:nvSpPr>
        <p:spPr>
          <a:xfrm>
            <a:off x="8684955" y="16306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EWG</a:t>
            </a:r>
          </a:p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(2020)</a:t>
            </a:r>
            <a:endParaRPr lang="en-US" b="1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20C83-F4DF-4527-8494-E6FD48EA3055}"/>
              </a:ext>
            </a:extLst>
          </p:cNvPr>
          <p:cNvSpPr/>
          <p:nvPr/>
        </p:nvSpPr>
        <p:spPr>
          <a:xfrm>
            <a:off x="7542859" y="4316119"/>
            <a:ext cx="1550341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CN Mayo  (2021)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D7749B-D9A3-49C5-BB8C-1B38FD49C509}"/>
              </a:ext>
            </a:extLst>
          </p:cNvPr>
          <p:cNvSpPr/>
          <p:nvPr/>
        </p:nvSpPr>
        <p:spPr>
          <a:xfrm>
            <a:off x="4492330" y="4312269"/>
            <a:ext cx="2060363" cy="118518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Primera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Arial"/>
                <a:cs typeface="Arial"/>
              </a:rPr>
              <a:t>Consulta</a:t>
            </a:r>
          </a:p>
          <a:p>
            <a:pPr lvl="0" algn="ctr"/>
            <a:r>
              <a:rPr lang="en-US" b="1" dirty="0">
                <a:solidFill>
                  <a:schemeClr val="tx1"/>
                </a:solidFill>
                <a:latin typeface="Arial"/>
                <a:cs typeface="Arial"/>
              </a:rPr>
              <a:t>(2021)</a:t>
            </a:r>
            <a:endParaRPr lang="en-US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F85802-C295-41DF-82EB-12E6FE52DB5A}"/>
              </a:ext>
            </a:extLst>
          </p:cNvPr>
          <p:cNvSpPr/>
          <p:nvPr/>
        </p:nvSpPr>
        <p:spPr>
          <a:xfrm>
            <a:off x="2020711" y="4287896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CN-7 (2022)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EA5C1C-9970-4FFF-B77C-B5EE6CAF2130}"/>
              </a:ext>
            </a:extLst>
          </p:cNvPr>
          <p:cNvSpPr txBox="1"/>
          <p:nvPr/>
        </p:nvSpPr>
        <p:spPr>
          <a:xfrm>
            <a:off x="906874" y="2910019"/>
            <a:ext cx="1977390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es-ES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Recomendó agregar el tema </a:t>
            </a:r>
            <a:br>
              <a:rPr lang="es-ES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s-ES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al programa </a:t>
            </a:r>
            <a:br>
              <a:rPr lang="es-ES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s-ES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 trabajo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F4250D-5CA1-4D42-A1CD-842EA7879F8D}"/>
              </a:ext>
            </a:extLst>
          </p:cNvPr>
          <p:cNvSpPr txBox="1"/>
          <p:nvPr/>
        </p:nvSpPr>
        <p:spPr>
          <a:xfrm>
            <a:off x="5815136" y="3008425"/>
            <a:ext cx="23066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buNone/>
            </a:pPr>
            <a:r>
              <a:rPr lang="pt-BR" altLang="en-US" sz="1800" b="0" i="0" u="none" dirty="0" err="1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Especificación</a:t>
            </a:r>
            <a:endParaRPr lang="en-US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pt-BR" altLang="en-US" sz="1800" b="0" i="0" u="none" dirty="0" err="1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aprobada</a:t>
            </a:r>
            <a:endParaRPr lang="en-US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A141470-A3F8-4442-9EB2-1AF47607D0B0}"/>
              </a:ext>
            </a:extLst>
          </p:cNvPr>
          <p:cNvSpPr txBox="1"/>
          <p:nvPr/>
        </p:nvSpPr>
        <p:spPr>
          <a:xfrm>
            <a:off x="8133594" y="2957093"/>
            <a:ext cx="25230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pt-BR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Primer borrador </a:t>
            </a:r>
            <a:r>
              <a:rPr lang="pt-BR" altLang="en-US" sz="1800" b="0" i="0" u="none" dirty="0" err="1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producido</a:t>
            </a:r>
            <a:endParaRPr lang="en-US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F1D499-753F-4ADA-804D-27331D603E95}"/>
              </a:ext>
            </a:extLst>
          </p:cNvPr>
          <p:cNvSpPr txBox="1"/>
          <p:nvPr/>
        </p:nvSpPr>
        <p:spPr>
          <a:xfrm>
            <a:off x="3425131" y="3011397"/>
            <a:ext cx="1977390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es-ES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Agregó el tema </a:t>
            </a:r>
            <a:br>
              <a:rPr lang="es-ES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s-ES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al programa </a:t>
            </a:r>
            <a:br>
              <a:rPr lang="es-ES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s-ES" altLang="en-US" sz="1800" b="0" i="0" u="none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 trabajo</a:t>
            </a:r>
            <a:endParaRPr lang="fr-CH" sz="1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C58702-0273-4BC9-AAFA-7B97A5A560D0}"/>
              </a:ext>
            </a:extLst>
          </p:cNvPr>
          <p:cNvSpPr txBox="1"/>
          <p:nvPr/>
        </p:nvSpPr>
        <p:spPr>
          <a:xfrm>
            <a:off x="7391400" y="5638800"/>
            <a:ext cx="197739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pt-BR" sz="1800" b="0" i="0" dirty="0" err="1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Aprobado</a:t>
            </a:r>
            <a:r>
              <a:rPr lang="pt-BR" sz="1800" b="0" i="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para </a:t>
            </a:r>
            <a:r>
              <a:rPr lang="pt-BR" sz="1800" b="0" i="0" dirty="0" err="1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primera</a:t>
            </a:r>
            <a:r>
              <a:rPr lang="pt-BR" sz="1800" b="0" i="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consulta</a:t>
            </a:r>
            <a:endParaRPr lang="en-US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12F8690-7CFC-40BD-9B75-164F0C81BB1F}"/>
              </a:ext>
            </a:extLst>
          </p:cNvPr>
          <p:cNvSpPr txBox="1"/>
          <p:nvPr/>
        </p:nvSpPr>
        <p:spPr>
          <a:xfrm>
            <a:off x="1658043" y="5619985"/>
            <a:ext cx="2203167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pt-BR" sz="1800" b="0" i="0" dirty="0" err="1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Aprobado</a:t>
            </a:r>
            <a:r>
              <a:rPr lang="pt-BR" sz="1800" b="0" i="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para segunda consulta</a:t>
            </a:r>
            <a:endParaRPr lang="en-US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97DD5EB-A1F7-4B8A-9104-46C345772E28}"/>
              </a:ext>
            </a:extLst>
          </p:cNvPr>
          <p:cNvSpPr txBox="1"/>
          <p:nvPr/>
        </p:nvSpPr>
        <p:spPr>
          <a:xfrm>
            <a:off x="4343314" y="5619985"/>
            <a:ext cx="2353686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en-GB" altLang="en-US" sz="1800" b="0" i="0" u="none" dirty="0" err="1">
                <a:solidFill>
                  <a:srgbClr val="002060"/>
                </a:solidFill>
                <a:latin typeface="Times New Roman"/>
                <a:cs typeface="Times New Roman"/>
              </a:rPr>
              <a:t>Observaciones</a:t>
            </a:r>
            <a:r>
              <a:rPr lang="en-GB" altLang="en-US" sz="1800" b="0" i="0" u="none" dirty="0">
                <a:solidFill>
                  <a:srgbClr val="002060"/>
                </a:solidFill>
                <a:latin typeface="Times New Roman"/>
                <a:cs typeface="Times New Roman"/>
              </a:rPr>
              <a:t> de </a:t>
            </a:r>
            <a:br>
              <a:rPr lang="en-GB" altLang="en-US" sz="1800" b="0" i="0" u="none" dirty="0">
                <a:solidFill>
                  <a:srgbClr val="002060"/>
                </a:solidFill>
                <a:latin typeface="Times New Roman"/>
                <a:cs typeface="Times New Roman"/>
              </a:rPr>
            </a:br>
            <a:r>
              <a:rPr lang="en-GB" altLang="en-US" sz="1800" b="0" i="0" u="none" dirty="0">
                <a:solidFill>
                  <a:srgbClr val="002060"/>
                </a:solidFill>
                <a:latin typeface="Times New Roman"/>
                <a:cs typeface="Times New Roman"/>
              </a:rPr>
              <a:t>la consulta</a:t>
            </a:r>
            <a:endParaRPr lang="en-US" sz="1800" b="0" i="0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03D8FD6D-F878-41DF-9595-921E00A6B9A8}"/>
              </a:ext>
            </a:extLst>
          </p:cNvPr>
          <p:cNvSpPr/>
          <p:nvPr/>
        </p:nvSpPr>
        <p:spPr>
          <a:xfrm>
            <a:off x="2783427" y="2243328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F08D15C-65E1-4527-8103-68B96C84AD3B}"/>
              </a:ext>
            </a:extLst>
          </p:cNvPr>
          <p:cNvSpPr/>
          <p:nvPr/>
        </p:nvSpPr>
        <p:spPr>
          <a:xfrm>
            <a:off x="5198635" y="2240932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87650CE1-639C-42D2-A9B8-1965870C9921}"/>
              </a:ext>
            </a:extLst>
          </p:cNvPr>
          <p:cNvSpPr/>
          <p:nvPr/>
        </p:nvSpPr>
        <p:spPr>
          <a:xfrm>
            <a:off x="7879694" y="2238563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E0093D53-5C60-483D-8071-5685CE62FE29}"/>
              </a:ext>
            </a:extLst>
          </p:cNvPr>
          <p:cNvSpPr/>
          <p:nvPr/>
        </p:nvSpPr>
        <p:spPr>
          <a:xfrm rot="8930698">
            <a:off x="9020200" y="3709031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E150CA0D-C710-4CCC-9A95-95AEE849FD5A}"/>
              </a:ext>
            </a:extLst>
          </p:cNvPr>
          <p:cNvSpPr/>
          <p:nvPr/>
        </p:nvSpPr>
        <p:spPr>
          <a:xfrm rot="10800000">
            <a:off x="6697897" y="4624988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B1DB7029-7975-4FF4-A83E-E44494281DFF}"/>
              </a:ext>
            </a:extLst>
          </p:cNvPr>
          <p:cNvSpPr/>
          <p:nvPr/>
        </p:nvSpPr>
        <p:spPr>
          <a:xfrm rot="10800000">
            <a:off x="3582966" y="4625050"/>
            <a:ext cx="749808" cy="323615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472793" y="5409750"/>
            <a:ext cx="2508885" cy="106680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ubtitle 6">
            <a:extLst>
              <a:ext uri="{FF2B5EF4-FFF2-40B4-BE49-F238E27FC236}">
                <a16:creationId xmlns:a16="http://schemas.microsoft.com/office/drawing/2014/main" id="{78AD312A-8556-B7DA-A3A4-3D95E0BFE3CF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Talleres Regionales de la CIPF 2022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5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2805469" y="1125397"/>
            <a:ext cx="634553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ja-JP" sz="4290" dirty="0" err="1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Consideraciones</a:t>
            </a:r>
            <a:r>
              <a:rPr lang="en-US" altLang="ja-JP" sz="429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ja-JP" sz="4290" dirty="0" err="1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generales</a:t>
            </a:r>
            <a:endParaRPr lang="en-US" altLang="ja-JP" sz="4290" dirty="0">
              <a:solidFill>
                <a:srgbClr val="165A3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4481106" y="1714834"/>
            <a:ext cx="2809167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2340" dirty="0" err="1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Motivo</a:t>
            </a:r>
            <a:r>
              <a:rPr lang="en-US" altLang="en-US" sz="2340" dirty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 de la </a:t>
            </a:r>
            <a:r>
              <a:rPr lang="en-US" altLang="en-US" sz="2340" dirty="0" err="1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revisión</a:t>
            </a:r>
            <a:endParaRPr lang="en-US" altLang="en-US" sz="2340" dirty="0">
              <a:solidFill>
                <a:schemeClr val="accent6">
                  <a:lumMod val="50000"/>
                </a:schemeClr>
              </a:solidFill>
              <a:latin typeface="Calibri (body)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257823" y="2167123"/>
            <a:ext cx="9924152" cy="9226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Desde la adopción de la NIMF 4 en 1995, se dispuso de nueva información y orientación, </a:t>
            </a:r>
            <a:b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así como nuevas </a:t>
            </a:r>
            <a:r>
              <a:rPr lang="es-ES" sz="18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NIMFs</a:t>
            </a:r>
            <a: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sobre áreas libres de plagas</a:t>
            </a:r>
            <a:endParaRPr lang="en-GB" sz="1800" kern="0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260861" y="3594655"/>
            <a:ext cx="9875925" cy="1114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NIMF 6 (</a:t>
            </a:r>
            <a:r>
              <a:rPr lang="es-ES" sz="18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Vigilancia</a:t>
            </a:r>
            <a: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y la NIMF 8 (Determinación del estado de una plaga en un área) </a:t>
            </a:r>
            <a:b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fueron revisadas recientemente. Ambos estándares están relacionados con la NIMF 4 </a:t>
            </a:r>
            <a:b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través de requisitos sobre vigilancia de plagas e información necesaria para determinar </a:t>
            </a:r>
            <a:b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estado de las plagas.</a:t>
            </a:r>
            <a:endParaRPr lang="en-GB" sz="180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73741" y="5235094"/>
            <a:ext cx="10608988" cy="99501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borrador revisado de la NIMF 4 describe los requisitos específicos para el establecimiento y </a:t>
            </a:r>
            <a:b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ES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mantenimiento de áreas libres de plagas, incluida la vigilancia y la determinación del estado de la plaga.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730379" y="4823360"/>
            <a:ext cx="495713" cy="352030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7" name="Plus 6"/>
          <p:cNvSpPr/>
          <p:nvPr/>
        </p:nvSpPr>
        <p:spPr>
          <a:xfrm>
            <a:off x="5766935" y="3169090"/>
            <a:ext cx="430220" cy="430220"/>
          </a:xfrm>
          <a:prstGeom prst="mathPlu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10" name="Subtitle 6">
            <a:extLst>
              <a:ext uri="{FF2B5EF4-FFF2-40B4-BE49-F238E27FC236}">
                <a16:creationId xmlns:a16="http://schemas.microsoft.com/office/drawing/2014/main" id="{12EF16C2-D613-CA24-C72E-684CF5A89A3F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Talleres Regionales de la CIPF 2022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239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46160" y="1288617"/>
            <a:ext cx="7578090" cy="725625"/>
          </a:xfrm>
        </p:spPr>
        <p:txBody>
          <a:bodyPr>
            <a:normAutofit/>
          </a:bodyPr>
          <a:lstStyle/>
          <a:p>
            <a:r>
              <a:rPr lang="en-US" sz="4290" b="1" dirty="0" err="1">
                <a:solidFill>
                  <a:srgbClr val="165A30"/>
                </a:solidFill>
                <a:latin typeface="+mn-lt"/>
                <a:ea typeface="+mn-ea"/>
                <a:cs typeface="+mn-cs"/>
              </a:rPr>
              <a:t>Ámbito</a:t>
            </a:r>
            <a:r>
              <a:rPr lang="en-US" sz="4290" b="1" dirty="0">
                <a:solidFill>
                  <a:srgbClr val="165A30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sz="4290" b="1" dirty="0" err="1">
                <a:solidFill>
                  <a:srgbClr val="165A30"/>
                </a:solidFill>
                <a:latin typeface="+mn-lt"/>
                <a:ea typeface="+mn-ea"/>
                <a:cs typeface="+mn-cs"/>
              </a:rPr>
              <a:t>Aplicación</a:t>
            </a:r>
            <a:endParaRPr lang="en-US" sz="4290" b="1" dirty="0">
              <a:solidFill>
                <a:srgbClr val="165A3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430BD2A-A37A-472C-9129-DFFD764F9B0E}"/>
              </a:ext>
            </a:extLst>
          </p:cNvPr>
          <p:cNvSpPr/>
          <p:nvPr/>
        </p:nvSpPr>
        <p:spPr>
          <a:xfrm>
            <a:off x="1253158" y="2093616"/>
            <a:ext cx="9791823" cy="884295"/>
          </a:xfrm>
          <a:custGeom>
            <a:avLst/>
            <a:gdLst>
              <a:gd name="connsiteX0" fmla="*/ 0 w 8197516"/>
              <a:gd name="connsiteY0" fmla="*/ 245315 h 1471860"/>
              <a:gd name="connsiteX1" fmla="*/ 245315 w 8197516"/>
              <a:gd name="connsiteY1" fmla="*/ 0 h 1471860"/>
              <a:gd name="connsiteX2" fmla="*/ 7952201 w 8197516"/>
              <a:gd name="connsiteY2" fmla="*/ 0 h 1471860"/>
              <a:gd name="connsiteX3" fmla="*/ 8197516 w 8197516"/>
              <a:gd name="connsiteY3" fmla="*/ 245315 h 1471860"/>
              <a:gd name="connsiteX4" fmla="*/ 8197516 w 8197516"/>
              <a:gd name="connsiteY4" fmla="*/ 1226545 h 1471860"/>
              <a:gd name="connsiteX5" fmla="*/ 7952201 w 8197516"/>
              <a:gd name="connsiteY5" fmla="*/ 1471860 h 1471860"/>
              <a:gd name="connsiteX6" fmla="*/ 245315 w 8197516"/>
              <a:gd name="connsiteY6" fmla="*/ 1471860 h 1471860"/>
              <a:gd name="connsiteX7" fmla="*/ 0 w 8197516"/>
              <a:gd name="connsiteY7" fmla="*/ 1226545 h 1471860"/>
              <a:gd name="connsiteX8" fmla="*/ 0 w 8197516"/>
              <a:gd name="connsiteY8" fmla="*/ 245315 h 14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1471860">
                <a:moveTo>
                  <a:pt x="0" y="245315"/>
                </a:moveTo>
                <a:cubicBezTo>
                  <a:pt x="0" y="109831"/>
                  <a:pt x="109831" y="0"/>
                  <a:pt x="245315" y="0"/>
                </a:cubicBezTo>
                <a:lnTo>
                  <a:pt x="7952201" y="0"/>
                </a:lnTo>
                <a:cubicBezTo>
                  <a:pt x="8087685" y="0"/>
                  <a:pt x="8197516" y="109831"/>
                  <a:pt x="8197516" y="245315"/>
                </a:cubicBezTo>
                <a:lnTo>
                  <a:pt x="8197516" y="1226545"/>
                </a:lnTo>
                <a:cubicBezTo>
                  <a:pt x="8197516" y="1362029"/>
                  <a:pt x="8087685" y="1471860"/>
                  <a:pt x="7952201" y="1471860"/>
                </a:cubicBezTo>
                <a:lnTo>
                  <a:pt x="245315" y="1471860"/>
                </a:lnTo>
                <a:cubicBezTo>
                  <a:pt x="109831" y="1471860"/>
                  <a:pt x="0" y="1362029"/>
                  <a:pt x="0" y="1226545"/>
                </a:cubicBezTo>
                <a:lnTo>
                  <a:pt x="0" y="245315"/>
                </a:lnTo>
                <a:close/>
              </a:path>
            </a:pathLst>
          </a:custGeom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0916" tIns="110916" rIns="110916" bIns="110916" numCol="1" spcCol="1270" anchor="t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400" dirty="0"/>
              <a:t>Esta norma describe los requisitos para el establecimiento y uso de áreas libres de plagas (ALP) como medida fitosanitaria para </a:t>
            </a:r>
            <a:r>
              <a:rPr lang="en-GB" dirty="0"/>
              <a:t>:</a:t>
            </a:r>
            <a:endParaRPr lang="en-US" dirty="0">
              <a:solidFill>
                <a:schemeClr val="tx1"/>
              </a:solidFill>
              <a:cs typeface="Calibri" panose="020F0502020204030204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B11048-A6AC-41EE-B41B-4E1DCBBABF46}"/>
              </a:ext>
            </a:extLst>
          </p:cNvPr>
          <p:cNvSpPr/>
          <p:nvPr/>
        </p:nvSpPr>
        <p:spPr>
          <a:xfrm>
            <a:off x="994097" y="5108222"/>
            <a:ext cx="10253739" cy="1102621"/>
          </a:xfrm>
          <a:custGeom>
            <a:avLst/>
            <a:gdLst>
              <a:gd name="connsiteX0" fmla="*/ 0 w 8197516"/>
              <a:gd name="connsiteY0" fmla="*/ 72034 h 432196"/>
              <a:gd name="connsiteX1" fmla="*/ 72034 w 8197516"/>
              <a:gd name="connsiteY1" fmla="*/ 0 h 432196"/>
              <a:gd name="connsiteX2" fmla="*/ 8125482 w 8197516"/>
              <a:gd name="connsiteY2" fmla="*/ 0 h 432196"/>
              <a:gd name="connsiteX3" fmla="*/ 8197516 w 8197516"/>
              <a:gd name="connsiteY3" fmla="*/ 72034 h 432196"/>
              <a:gd name="connsiteX4" fmla="*/ 8197516 w 8197516"/>
              <a:gd name="connsiteY4" fmla="*/ 360162 h 432196"/>
              <a:gd name="connsiteX5" fmla="*/ 8125482 w 8197516"/>
              <a:gd name="connsiteY5" fmla="*/ 432196 h 432196"/>
              <a:gd name="connsiteX6" fmla="*/ 72034 w 8197516"/>
              <a:gd name="connsiteY6" fmla="*/ 432196 h 432196"/>
              <a:gd name="connsiteX7" fmla="*/ 0 w 8197516"/>
              <a:gd name="connsiteY7" fmla="*/ 360162 h 432196"/>
              <a:gd name="connsiteX8" fmla="*/ 0 w 8197516"/>
              <a:gd name="connsiteY8" fmla="*/ 72034 h 43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432196">
                <a:moveTo>
                  <a:pt x="0" y="72034"/>
                </a:moveTo>
                <a:cubicBezTo>
                  <a:pt x="0" y="32251"/>
                  <a:pt x="32251" y="0"/>
                  <a:pt x="72034" y="0"/>
                </a:cubicBezTo>
                <a:lnTo>
                  <a:pt x="8125482" y="0"/>
                </a:lnTo>
                <a:cubicBezTo>
                  <a:pt x="8165265" y="0"/>
                  <a:pt x="8197516" y="32251"/>
                  <a:pt x="8197516" y="72034"/>
                </a:cubicBezTo>
                <a:lnTo>
                  <a:pt x="8197516" y="360162"/>
                </a:lnTo>
                <a:cubicBezTo>
                  <a:pt x="8197516" y="399945"/>
                  <a:pt x="8165265" y="432196"/>
                  <a:pt x="8125482" y="432196"/>
                </a:cubicBezTo>
                <a:lnTo>
                  <a:pt x="72034" y="432196"/>
                </a:lnTo>
                <a:cubicBezTo>
                  <a:pt x="32251" y="432196"/>
                  <a:pt x="0" y="399945"/>
                  <a:pt x="0" y="360162"/>
                </a:cubicBezTo>
                <a:lnTo>
                  <a:pt x="0" y="7203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676672"/>
              <a:satOff val="-5114"/>
              <a:lumOff val="-1961"/>
              <a:alphaOff val="0"/>
            </a:schemeClr>
          </a:fillRef>
          <a:effectRef idx="0">
            <a:schemeClr val="accent5">
              <a:hueOff val="-3676672"/>
              <a:satOff val="-5114"/>
              <a:lumOff val="-196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433" tIns="61433" rIns="61433" bIns="61433" numCol="1" spcCol="1270" anchor="ctr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b="1" dirty="0" err="1">
                <a:solidFill>
                  <a:schemeClr val="tx1"/>
                </a:solidFill>
              </a:rPr>
              <a:t>Esta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norma</a:t>
            </a:r>
            <a:r>
              <a:rPr lang="en-GB" b="1" dirty="0">
                <a:solidFill>
                  <a:schemeClr val="tx1"/>
                </a:solidFill>
              </a:rPr>
              <a:t> no </a:t>
            </a:r>
            <a:r>
              <a:rPr lang="en-GB" b="1" dirty="0" err="1">
                <a:solidFill>
                  <a:schemeClr val="tx1"/>
                </a:solidFill>
              </a:rPr>
              <a:t>considera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lugares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libres</a:t>
            </a:r>
            <a:r>
              <a:rPr lang="en-GB" b="1" dirty="0">
                <a:solidFill>
                  <a:schemeClr val="tx1"/>
                </a:solidFill>
              </a:rPr>
              <a:t> de </a:t>
            </a:r>
            <a:r>
              <a:rPr lang="en-GB" b="1" dirty="0" err="1">
                <a:solidFill>
                  <a:schemeClr val="tx1"/>
                </a:solidFill>
              </a:rPr>
              <a:t>plagas</a:t>
            </a:r>
            <a:r>
              <a:rPr lang="en-GB" b="1" dirty="0">
                <a:solidFill>
                  <a:schemeClr val="tx1"/>
                </a:solidFill>
              </a:rPr>
              <a:t> y </a:t>
            </a:r>
            <a:r>
              <a:rPr lang="en-GB" b="1" dirty="0" err="1">
                <a:solidFill>
                  <a:schemeClr val="tx1"/>
                </a:solidFill>
              </a:rPr>
              <a:t>tampoco</a:t>
            </a:r>
            <a:r>
              <a:rPr lang="en-GB" b="1" dirty="0">
                <a:solidFill>
                  <a:schemeClr val="tx1"/>
                </a:solidFill>
              </a:rPr>
              <a:t> sitios </a:t>
            </a:r>
            <a:r>
              <a:rPr lang="en-GB" b="1" dirty="0" err="1">
                <a:solidFill>
                  <a:schemeClr val="tx1"/>
                </a:solidFill>
              </a:rPr>
              <a:t>libres</a:t>
            </a:r>
            <a:r>
              <a:rPr lang="en-GB" b="1" dirty="0">
                <a:solidFill>
                  <a:schemeClr val="tx1"/>
                </a:solidFill>
              </a:rPr>
              <a:t> de </a:t>
            </a:r>
            <a:r>
              <a:rPr lang="en-GB" b="1" dirty="0" err="1">
                <a:solidFill>
                  <a:schemeClr val="tx1"/>
                </a:solidFill>
              </a:rPr>
              <a:t>plagas</a:t>
            </a:r>
            <a:r>
              <a:rPr lang="en-GB" b="1" dirty="0">
                <a:solidFill>
                  <a:schemeClr val="tx1"/>
                </a:solidFill>
              </a:rPr>
              <a:t>. Los </a:t>
            </a:r>
            <a:r>
              <a:rPr lang="en-GB" b="1" dirty="0" err="1">
                <a:solidFill>
                  <a:schemeClr val="tx1"/>
                </a:solidFill>
              </a:rPr>
              <a:t>requisitos</a:t>
            </a:r>
            <a:r>
              <a:rPr lang="en-GB" b="1" dirty="0">
                <a:solidFill>
                  <a:schemeClr val="tx1"/>
                </a:solidFill>
              </a:rPr>
              <a:t> para </a:t>
            </a:r>
            <a:r>
              <a:rPr lang="en-GB" b="1" dirty="0" err="1">
                <a:solidFill>
                  <a:schemeClr val="tx1"/>
                </a:solidFill>
              </a:rPr>
              <a:t>ellos</a:t>
            </a:r>
            <a:r>
              <a:rPr lang="en-GB" b="1" dirty="0">
                <a:solidFill>
                  <a:schemeClr val="tx1"/>
                </a:solidFill>
              </a:rPr>
              <a:t> se </a:t>
            </a:r>
            <a:r>
              <a:rPr lang="en-GB" b="1" dirty="0" err="1">
                <a:solidFill>
                  <a:schemeClr val="tx1"/>
                </a:solidFill>
              </a:rPr>
              <a:t>encuentran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en</a:t>
            </a:r>
            <a:r>
              <a:rPr lang="en-GB" b="1" dirty="0">
                <a:solidFill>
                  <a:schemeClr val="tx1"/>
                </a:solidFill>
              </a:rPr>
              <a:t> la NIMF 10</a:t>
            </a:r>
            <a:endParaRPr lang="en-US" b="1" dirty="0">
              <a:solidFill>
                <a:schemeClr val="tx1"/>
              </a:solidFill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E41477-CD21-4450-948C-30363D341E42}"/>
              </a:ext>
            </a:extLst>
          </p:cNvPr>
          <p:cNvSpPr/>
          <p:nvPr/>
        </p:nvSpPr>
        <p:spPr>
          <a:xfrm>
            <a:off x="1111083" y="3260530"/>
            <a:ext cx="1980656" cy="150524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2000" b="1" dirty="0"/>
              <a:t>lograr o mantener la ausencia de plagas en un área</a:t>
            </a:r>
            <a:endParaRPr lang="en-US" sz="2000" b="1" dirty="0"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EB09AF-49B2-4D94-AEEF-DECED7625543}"/>
              </a:ext>
            </a:extLst>
          </p:cNvPr>
          <p:cNvSpPr/>
          <p:nvPr/>
        </p:nvSpPr>
        <p:spPr>
          <a:xfrm>
            <a:off x="3755463" y="3260530"/>
            <a:ext cx="3112806" cy="1575710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2000" b="1" dirty="0"/>
              <a:t>Apoyar la certificación fitosanitaria de plantas, productos vegetales y otros artículos regulados exportados desde la PFA</a:t>
            </a:r>
            <a:endParaRPr lang="en-US" sz="2000" b="1" dirty="0">
              <a:cs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9382BD-0B5C-4FA4-A908-B70957F99D45}"/>
              </a:ext>
            </a:extLst>
          </p:cNvPr>
          <p:cNvSpPr/>
          <p:nvPr/>
        </p:nvSpPr>
        <p:spPr>
          <a:xfrm>
            <a:off x="7476081" y="3256917"/>
            <a:ext cx="3662448" cy="157679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2000" b="1" dirty="0"/>
              <a:t>Apoyar la justificación científica de las medidas fitosanitarias requeridas por un país importador para la protección de un área en peligro</a:t>
            </a:r>
            <a:endParaRPr lang="en-US" sz="2000" b="1" dirty="0">
              <a:cs typeface="Calibri"/>
            </a:endParaRPr>
          </a:p>
        </p:txBody>
      </p:sp>
      <p:sp>
        <p:nvSpPr>
          <p:cNvPr id="12" name="Arrow: Quad 11">
            <a:extLst>
              <a:ext uri="{FF2B5EF4-FFF2-40B4-BE49-F238E27FC236}">
                <a16:creationId xmlns:a16="http://schemas.microsoft.com/office/drawing/2014/main" id="{4E9F3BD5-3141-413F-9DAA-EE35CC327815}"/>
              </a:ext>
            </a:extLst>
          </p:cNvPr>
          <p:cNvSpPr/>
          <p:nvPr/>
        </p:nvSpPr>
        <p:spPr>
          <a:xfrm>
            <a:off x="3210575" y="3802458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3" name="Arrow: Quad 12">
            <a:extLst>
              <a:ext uri="{FF2B5EF4-FFF2-40B4-BE49-F238E27FC236}">
                <a16:creationId xmlns:a16="http://schemas.microsoft.com/office/drawing/2014/main" id="{8F1A5795-35DE-4362-BACC-FADFEE9A5745}"/>
              </a:ext>
            </a:extLst>
          </p:cNvPr>
          <p:cNvSpPr/>
          <p:nvPr/>
        </p:nvSpPr>
        <p:spPr>
          <a:xfrm>
            <a:off x="6973478" y="3834868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240DD986-191A-DCD4-DC02-4F4CBC655F69}"/>
              </a:ext>
            </a:extLst>
          </p:cNvPr>
          <p:cNvSpPr txBox="1">
            <a:spLocks/>
          </p:cNvSpPr>
          <p:nvPr/>
        </p:nvSpPr>
        <p:spPr>
          <a:xfrm>
            <a:off x="7684851" y="997055"/>
            <a:ext cx="4319081" cy="2720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Talleres Regionales de la CIPF 2022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9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28849404"/>
              </p:ext>
            </p:extLst>
          </p:nvPr>
        </p:nvGraphicFramePr>
        <p:xfrm>
          <a:off x="1300771" y="2028388"/>
          <a:ext cx="9721190" cy="4068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72415" y="586240"/>
            <a:ext cx="184731" cy="362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755"/>
          </a:p>
        </p:txBody>
      </p:sp>
      <p:sp>
        <p:nvSpPr>
          <p:cNvPr id="6" name="TextBox 5"/>
          <p:cNvSpPr txBox="1"/>
          <p:nvPr/>
        </p:nvSpPr>
        <p:spPr>
          <a:xfrm>
            <a:off x="2451635" y="1278183"/>
            <a:ext cx="7820527" cy="75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90" b="1" dirty="0" err="1">
                <a:solidFill>
                  <a:srgbClr val="165A30"/>
                </a:solidFill>
              </a:rPr>
              <a:t>Perfil</a:t>
            </a:r>
            <a:r>
              <a:rPr lang="en-US" sz="4290" b="1" dirty="0">
                <a:solidFill>
                  <a:srgbClr val="165A30"/>
                </a:solidFill>
              </a:rPr>
              <a:t> de </a:t>
            </a:r>
            <a:r>
              <a:rPr lang="en-US" sz="4290" b="1" dirty="0" err="1">
                <a:solidFill>
                  <a:srgbClr val="165A30"/>
                </a:solidFill>
              </a:rPr>
              <a:t>los</a:t>
            </a:r>
            <a:r>
              <a:rPr lang="en-US" sz="4290" b="1" dirty="0">
                <a:solidFill>
                  <a:srgbClr val="165A30"/>
                </a:solidFill>
              </a:rPr>
              <a:t> </a:t>
            </a:r>
            <a:r>
              <a:rPr lang="en-US" sz="4290" b="1" dirty="0" err="1">
                <a:solidFill>
                  <a:srgbClr val="165A30"/>
                </a:solidFill>
              </a:rPr>
              <a:t>requisitos</a:t>
            </a:r>
            <a:endParaRPr lang="en-US" sz="4290" b="1" dirty="0">
              <a:solidFill>
                <a:srgbClr val="165A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B030A779-A758-F068-B7E0-8BD54E413381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Talleres Regionales de la CIPF 2022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257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95982" y="1083197"/>
            <a:ext cx="7578090" cy="1114425"/>
          </a:xfrm>
        </p:spPr>
        <p:txBody>
          <a:bodyPr>
            <a:normAutofit fontScale="90000"/>
          </a:bodyPr>
          <a:lstStyle/>
          <a:p>
            <a:br>
              <a:rPr lang="en-US" sz="3900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br>
              <a:rPr lang="en-US" sz="3900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br>
              <a:rPr lang="en-US" sz="3900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br>
              <a:rPr lang="en-US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s-ES" sz="4290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Puntos destacados de la revisión</a:t>
            </a:r>
            <a:endParaRPr lang="en-US" sz="4290" b="1" dirty="0">
              <a:solidFill>
                <a:srgbClr val="165A3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3930" y="2409825"/>
            <a:ext cx="10332359" cy="339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35" dirty="0">
                <a:solidFill>
                  <a:srgbClr val="002060"/>
                </a:solidFill>
              </a:rPr>
              <a:t>Se agregó la siguiente nueva orientación que conecta el proyecto con el Artículo IV.2 (e) de la CIPF y la NIMF 1</a:t>
            </a:r>
            <a:r>
              <a:rPr lang="en-GB" sz="2535" dirty="0">
                <a:solidFill>
                  <a:srgbClr val="002060"/>
                </a:solidFill>
              </a:rPr>
              <a:t>: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s-ES" sz="2340" dirty="0">
                <a:solidFill>
                  <a:srgbClr val="002060"/>
                </a:solidFill>
              </a:rPr>
              <a:t>El ALP es una medida fitosanitaria que puede utilizarse para facilitar el comercio seguro y proteger los recursos vegetales</a:t>
            </a:r>
            <a:r>
              <a:rPr lang="en-GB" sz="2340" dirty="0">
                <a:solidFill>
                  <a:srgbClr val="002060"/>
                </a:solidFill>
              </a:rPr>
              <a:t>. 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s-ES" sz="2340" dirty="0">
                <a:solidFill>
                  <a:srgbClr val="002060"/>
                </a:solidFill>
              </a:rPr>
              <a:t>Las ONPF deberían considerar que un ALP es una medida fitosanitaria suficiente para manejar el riesgo de plagas cuando se usa solo.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s-ES" sz="2340" dirty="0">
                <a:solidFill>
                  <a:srgbClr val="002060"/>
                </a:solidFill>
              </a:rPr>
              <a:t>Las medidas fitosanitarias utilizadas para establecer o mantener la ALP deben basarse en el riesgo de plagas evaluado.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s-ES" sz="2340" dirty="0">
                <a:solidFill>
                  <a:srgbClr val="002060"/>
                </a:solidFill>
              </a:rPr>
              <a:t>El ALP puede aplicarse a todo un país o parte de él.</a:t>
            </a:r>
            <a:r>
              <a:rPr lang="x-none" sz="2340" dirty="0">
                <a:solidFill>
                  <a:srgbClr val="002060"/>
                </a:solidFill>
              </a:rPr>
              <a:t> </a:t>
            </a:r>
            <a:endParaRPr lang="en-GB" sz="2340" dirty="0">
              <a:solidFill>
                <a:srgbClr val="002060"/>
              </a:solidFill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227B8D3D-5268-EF1E-A16C-6250EFAD386C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Talleres Regionales de la CIPF 2022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05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2110090" y="1143000"/>
            <a:ext cx="802386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3900" b="1" dirty="0" err="1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Principales</a:t>
            </a:r>
            <a:r>
              <a:rPr lang="en-US" altLang="ja-JP" sz="3900" b="1" dirty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 puntos de </a:t>
            </a:r>
            <a:r>
              <a:rPr lang="en-US" altLang="ja-JP" sz="3900" b="1" dirty="0" err="1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redacción</a:t>
            </a:r>
            <a:endParaRPr lang="en-US" altLang="ja-JP" sz="3900" b="1" dirty="0">
              <a:solidFill>
                <a:srgbClr val="165A30"/>
              </a:solidFill>
              <a:latin typeface="Calibri (body)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77942978"/>
              </p:ext>
            </p:extLst>
          </p:nvPr>
        </p:nvGraphicFramePr>
        <p:xfrm>
          <a:off x="622973" y="1844645"/>
          <a:ext cx="10904579" cy="465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ubtitle 6">
            <a:extLst>
              <a:ext uri="{FF2B5EF4-FFF2-40B4-BE49-F238E27FC236}">
                <a16:creationId xmlns:a16="http://schemas.microsoft.com/office/drawing/2014/main" id="{22662376-1235-A63E-9682-9533FF4CECFD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Talleres Regionales de la CIPF 2022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700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1A691045-6CBE-433B-BD41-E8C47E435E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1200"/>
            <a:ext cx="12064181" cy="4113296"/>
          </a:xfrm>
        </p:spPr>
        <p:txBody>
          <a:bodyPr/>
          <a:lstStyle/>
          <a:p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513 Comentarios recibidos; el proyecto se considera una mejora de la actual NIMF 4.</a:t>
            </a:r>
          </a:p>
          <a:p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Coherencia de los términos "medida" vs. "medida fitosanitaria: utilizar "medidas" para establecer un ALP, "medida fitosanitaria" - para mantener un ALP.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E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E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88900" algn="l"/>
              </a:tabLst>
            </a:pP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ALP vs. Ausencia de plagas: no debería exigirse cuando el estado de la plaga es "ausente: nunca se ha registrado" (NIMF 8).</a:t>
            </a:r>
          </a:p>
          <a:p>
            <a:pPr>
              <a:tabLst>
                <a:tab pos="88900" algn="l"/>
              </a:tabLst>
            </a:pP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Más énfasis a través del texto en el riesgo y la justificación técnica en lugar de simplemente en los requisitos de importación existentes.</a:t>
            </a:r>
          </a:p>
          <a:p>
            <a:pPr>
              <a:tabLst>
                <a:tab pos="88900" algn="l"/>
              </a:tabLst>
            </a:pP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Otros cambios menores, incluyendo el desplazamiento de párrafos para una mejor fluidez conceptual.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DA43E03-54A2-47A8-B75A-5D9ACCF3F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278" y="1434349"/>
            <a:ext cx="12204522" cy="360040"/>
          </a:xfrm>
        </p:spPr>
        <p:txBody>
          <a:bodyPr/>
          <a:lstStyle/>
          <a:p>
            <a:pPr algn="ctr"/>
            <a:r>
              <a:rPr lang="es-ES" sz="4000" dirty="0"/>
              <a:t>Resultado de la primera consulta</a:t>
            </a:r>
            <a:endParaRPr lang="en-US" sz="4000" dirty="0"/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38DC2AB1-E2D9-0352-BB0C-4A0E38C904DB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Talleres Regionales de la CIPF 2022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569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E63A3-D7B6-4BEB-ABB0-5CEAD4080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8300" y="1295400"/>
            <a:ext cx="8915400" cy="1071484"/>
          </a:xfrm>
        </p:spPr>
        <p:txBody>
          <a:bodyPr>
            <a:normAutofit fontScale="90000"/>
          </a:bodyPr>
          <a:lstStyle/>
          <a:p>
            <a:br>
              <a:rPr lang="en-US" altLang="ja-JP" b="1" dirty="0">
                <a:solidFill>
                  <a:srgbClr val="165A30"/>
                </a:solidFill>
                <a:cs typeface="Arial" panose="020B0604020202020204" pitchFamily="34" charset="0"/>
              </a:rPr>
            </a:br>
            <a:r>
              <a:rPr lang="es-ES" altLang="ja-JP" sz="4095" b="1" dirty="0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Otras informaciones relevantes y posibles problemas de implementación</a:t>
            </a:r>
            <a:endParaRPr lang="en-US" sz="4095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751856-6FD4-4400-86AF-DB56462AF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4109" y="2533892"/>
            <a:ext cx="11353800" cy="1371599"/>
          </a:xfrm>
        </p:spPr>
        <p:txBody>
          <a:bodyPr>
            <a:noAutofit/>
          </a:bodyPr>
          <a:lstStyle/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es-ES" sz="2400" dirty="0">
                <a:cs typeface="Times New Roman" panose="02020603050405020304" pitchFamily="18" charset="0"/>
              </a:rPr>
              <a:t>Incluir información específica en varias secciones el proyecto: estas son apropiadas para el material de implementación, es decir, la Guía de Implementación de Áreas Libres de Plagas (CIPF, 2019) que ya contiene dicha información.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</a:p>
          <a:p>
            <a:pPr lvl="1" algn="l"/>
            <a:r>
              <a:rPr lang="en-US" sz="2010" dirty="0"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s-ES" sz="2010" dirty="0">
                <a:cs typeface="Times New Roman" panose="02020603050405020304" pitchFamily="18" charset="0"/>
              </a:rPr>
              <a:t>Se anima a las ONPF a ver si es necesaria alguna revisión.</a:t>
            </a:r>
            <a:endParaRPr lang="en-US" dirty="0"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es-ES" sz="2400" dirty="0">
                <a:ea typeface="Calibri" panose="020F0502020204030204" pitchFamily="34" charset="0"/>
                <a:cs typeface="Times New Roman" panose="02020603050405020304" pitchFamily="18" charset="0"/>
              </a:rPr>
              <a:t>La creación de un documento general que describa los requisitos para el establecimiento de un ALP, las NIMF relacionadas existentes (por ejemplo, la NIMF 26) y los posibles documentos futuros que describan los requisitos para las ALP para plagas específicas deberían anexarse a esta NIMF 4 revisada: el CN no tomó ninguna decisión en este momento. 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1" algn="l"/>
            <a:r>
              <a:rPr lang="en-US" sz="2010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s-ES" sz="2010" dirty="0">
                <a:ea typeface="Calibri" panose="020F0502020204030204" pitchFamily="34" charset="0"/>
                <a:cs typeface="Times New Roman" panose="02020603050405020304" pitchFamily="18" charset="0"/>
              </a:rPr>
              <a:t>Sin embargo, la NIMF 26 se revisará pronto: el proyecto de especificación para esta revisión está actualmente abierto a consulta.</a:t>
            </a:r>
            <a:endParaRPr lang="en-US" sz="201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6F02DD61-248A-0ACD-071A-CD08C1304964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Talleres Regionales de la CIPF 2022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90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3409E5B-FC06-42E3-AFE4-C99BEB4C9524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a05d7f75-f42e-4288-8809-604fd4d9691f"/>
    <ds:schemaRef ds:uri="http://schemas.microsoft.com/office/infopath/2007/PartnerControls"/>
    <ds:schemaRef ds:uri="http://purl.org/dc/terms/"/>
    <ds:schemaRef ds:uri="ea6feb38-a85a-45e8-92e9-814486bbe375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1087</Words>
  <Application>Microsoft Office PowerPoint</Application>
  <PresentationFormat>Widescreen</PresentationFormat>
  <Paragraphs>87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.AppleSystemUIFont</vt:lpstr>
      <vt:lpstr>Arial</vt:lpstr>
      <vt:lpstr>Calibri</vt:lpstr>
      <vt:lpstr>Calibri (body)</vt:lpstr>
      <vt:lpstr>Calibri Light</vt:lpstr>
      <vt:lpstr>Georgia</vt:lpstr>
      <vt:lpstr>Gill Sans MT</vt:lpstr>
      <vt:lpstr>Times New Roman</vt:lpstr>
      <vt:lpstr>Wingdings</vt:lpstr>
      <vt:lpstr>COVER</vt:lpstr>
      <vt:lpstr>Internal screen</vt:lpstr>
      <vt:lpstr>Proyecto de NIMF  Revisión de la NIMF 4: Requerimientos para el establecimiento de areas libres de plagas (2009-002)</vt:lpstr>
      <vt:lpstr>PowerPoint Presentation</vt:lpstr>
      <vt:lpstr>PowerPoint Presentation</vt:lpstr>
      <vt:lpstr>Ámbito de Aplicación</vt:lpstr>
      <vt:lpstr>PowerPoint Presentation</vt:lpstr>
      <vt:lpstr>    Puntos destacados de la revisión</vt:lpstr>
      <vt:lpstr>PowerPoint Presentation</vt:lpstr>
      <vt:lpstr>Resultado de la primera consulta</vt:lpstr>
      <vt:lpstr> Otras informaciones relevantes y posibles problemas de implementación</vt:lpstr>
      <vt:lpstr>Gracias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Casellas Lopez, Mercedes</cp:lastModifiedBy>
  <cp:revision>50</cp:revision>
  <cp:lastPrinted>2018-12-10T09:55:32Z</cp:lastPrinted>
  <dcterms:created xsi:type="dcterms:W3CDTF">2019-07-18T08:44:31Z</dcterms:created>
  <dcterms:modified xsi:type="dcterms:W3CDTF">2022-07-01T12:15:05Z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