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2"/>
  </p:notesMasterIdLst>
  <p:handoutMasterIdLst>
    <p:handoutMasterId r:id="rId23"/>
  </p:handoutMasterIdLst>
  <p:sldIdLst>
    <p:sldId id="263" r:id="rId7"/>
    <p:sldId id="257" r:id="rId8"/>
    <p:sldId id="280" r:id="rId9"/>
    <p:sldId id="271" r:id="rId10"/>
    <p:sldId id="281" r:id="rId11"/>
    <p:sldId id="273" r:id="rId12"/>
    <p:sldId id="282" r:id="rId13"/>
    <p:sldId id="277" r:id="rId14"/>
    <p:sldId id="278" r:id="rId15"/>
    <p:sldId id="284" r:id="rId16"/>
    <p:sldId id="285" r:id="rId17"/>
    <p:sldId id="286" r:id="rId18"/>
    <p:sldId id="283" r:id="rId19"/>
    <p:sldId id="279" r:id="rId20"/>
    <p:sldId id="267" r:id="rId21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8FB"/>
    <a:srgbClr val="FDF1F8"/>
    <a:srgbClr val="1D932B"/>
    <a:srgbClr val="00B050"/>
    <a:srgbClr val="009242"/>
    <a:srgbClr val="53CDA4"/>
    <a:srgbClr val="A1E3CD"/>
    <a:srgbClr val="00B853"/>
    <a:srgbClr val="00C85A"/>
    <a:srgbClr val="8EDE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46651" autoAdjust="0"/>
  </p:normalViewPr>
  <p:slideViewPr>
    <p:cSldViewPr>
      <p:cViewPr varScale="1">
        <p:scale>
          <a:sx n="49" d="100"/>
          <a:sy n="49" d="100"/>
        </p:scale>
        <p:origin x="2928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</a:rPr>
              <a:t>Agenda item 7.2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.org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exchange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ephytoexchange.or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exchange.org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533400" y="4978593"/>
            <a:ext cx="12420600" cy="550176"/>
          </a:xfrm>
        </p:spPr>
        <p:txBody>
          <a:bodyPr/>
          <a:lstStyle/>
          <a:p>
            <a:pPr>
              <a:defRPr/>
            </a:pPr>
            <a:r>
              <a:rPr lang="es-ES" dirty="0"/>
              <a:t>Actualización de la solución </a:t>
            </a:r>
            <a:r>
              <a:rPr lang="es-ES" dirty="0" err="1"/>
              <a:t>ePhyto</a:t>
            </a:r>
            <a:r>
              <a:rPr lang="es-ES" dirty="0"/>
              <a:t> de la CIPF</a:t>
            </a:r>
            <a:b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Agenda item 7.2</a:t>
            </a:r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2769C783-4231-6A11-CA16-F904AD170513}"/>
              </a:ext>
            </a:extLst>
          </p:cNvPr>
          <p:cNvSpPr/>
          <p:nvPr/>
        </p:nvSpPr>
        <p:spPr>
          <a:xfrm>
            <a:off x="762000" y="5943600"/>
            <a:ext cx="2737335" cy="349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800" b="1" dirty="0">
                <a:solidFill>
                  <a:schemeClr val="tx1"/>
                </a:solidFill>
              </a:rPr>
              <a:t>Punto 7.2 del orden del día</a:t>
            </a:r>
            <a:endParaRPr lang="en-US" sz="1800" b="1" dirty="0">
              <a:solidFill>
                <a:schemeClr val="tx1"/>
              </a:solidFill>
            </a:endParaRPr>
          </a:p>
          <a:p>
            <a:pPr algn="ctr"/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endParaRPr lang="en-IT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en-US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Delegación</a:t>
            </a:r>
            <a:r>
              <a:rPr lang="en-US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de canal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4200" y="2182657"/>
            <a:ext cx="5067363" cy="36460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381000" y="2435566"/>
            <a:ext cx="647700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ES" sz="1800" b="1" dirty="0">
                <a:solidFill>
                  <a:srgbClr val="2E75B6"/>
                </a:solidFill>
              </a:rPr>
              <a:t>Los sistemas de ventanilla única ahora pueden conectarse al HUB para enviar / recibir </a:t>
            </a:r>
            <a:r>
              <a:rPr lang="es-ES" sz="1800" b="1" dirty="0" err="1">
                <a:solidFill>
                  <a:srgbClr val="2E75B6"/>
                </a:solidFill>
              </a:rPr>
              <a:t>ePhytos</a:t>
            </a:r>
            <a:r>
              <a:rPr lang="es-ES" sz="1800" b="1" dirty="0">
                <a:solidFill>
                  <a:srgbClr val="2E75B6"/>
                </a:solidFill>
              </a:rPr>
              <a:t> en nombre de los países que administran</a:t>
            </a:r>
            <a:r>
              <a:rPr lang="en-US" sz="1800" b="1" dirty="0">
                <a:solidFill>
                  <a:srgbClr val="2E75B6"/>
                </a:solidFill>
              </a:rPr>
              <a:t>. </a:t>
            </a:r>
          </a:p>
          <a:p>
            <a:pPr>
              <a:spcAft>
                <a:spcPts val="600"/>
              </a:spcAft>
            </a:pPr>
            <a:r>
              <a:rPr lang="es-ES" sz="1800" dirty="0">
                <a:solidFill>
                  <a:srgbClr val="000000"/>
                </a:solidFill>
              </a:rPr>
              <a:t>La regla de delegación se puede ajustar según los siguientes criterios</a:t>
            </a:r>
            <a:r>
              <a:rPr lang="en-US" sz="1800" dirty="0"/>
              <a:t>:</a:t>
            </a:r>
          </a:p>
          <a:p>
            <a:pPr marL="742950" lvl="1" indent="-285750">
              <a:buFontTx/>
              <a:buChar char="-"/>
            </a:pPr>
            <a:r>
              <a:rPr lang="en-US" sz="1800" dirty="0" err="1">
                <a:solidFill>
                  <a:srgbClr val="000000"/>
                </a:solidFill>
              </a:rPr>
              <a:t>Mensajes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entrantes</a:t>
            </a:r>
            <a:r>
              <a:rPr lang="en-US" sz="1800" dirty="0">
                <a:solidFill>
                  <a:srgbClr val="000000"/>
                </a:solidFill>
              </a:rPr>
              <a:t> / </a:t>
            </a:r>
            <a:r>
              <a:rPr lang="en-US" sz="1800" dirty="0" err="1">
                <a:solidFill>
                  <a:srgbClr val="000000"/>
                </a:solidFill>
              </a:rPr>
              <a:t>salientes</a:t>
            </a:r>
            <a:endParaRPr lang="en-US" sz="1800" dirty="0">
              <a:solidFill>
                <a:srgbClr val="000000"/>
              </a:solidFill>
            </a:endParaRPr>
          </a:p>
          <a:p>
            <a:pPr marL="742950" lvl="1" indent="-285750">
              <a:buFontTx/>
              <a:buChar char="-"/>
            </a:pPr>
            <a:r>
              <a:rPr lang="es-ES" sz="1800" dirty="0">
                <a:solidFill>
                  <a:srgbClr val="000000"/>
                </a:solidFill>
              </a:rPr>
              <a:t>Tipo de documento (</a:t>
            </a:r>
            <a:r>
              <a:rPr lang="es-ES" sz="1800" i="1" dirty="0">
                <a:solidFill>
                  <a:srgbClr val="000000"/>
                </a:solidFill>
              </a:rPr>
              <a:t>regular y reexportación</a:t>
            </a:r>
            <a:r>
              <a:rPr lang="es-ES" sz="1800" dirty="0">
                <a:solidFill>
                  <a:srgbClr val="000000"/>
                </a:solidFill>
              </a:rPr>
              <a:t>)</a:t>
            </a:r>
            <a:endParaRPr lang="en-US" sz="1400" i="1" dirty="0">
              <a:solidFill>
                <a:srgbClr val="000000"/>
              </a:solidFill>
            </a:endParaRPr>
          </a:p>
          <a:p>
            <a:pPr marL="742950" lvl="1" indent="-285750">
              <a:spcAft>
                <a:spcPts val="600"/>
              </a:spcAft>
              <a:buFontTx/>
              <a:buChar char="-"/>
            </a:pPr>
            <a:r>
              <a:rPr lang="en-US" sz="1800" dirty="0">
                <a:solidFill>
                  <a:srgbClr val="000000"/>
                </a:solidFill>
              </a:rPr>
              <a:t>Estado del </a:t>
            </a:r>
            <a:r>
              <a:rPr lang="en-US" sz="1800" dirty="0" err="1">
                <a:solidFill>
                  <a:srgbClr val="000000"/>
                </a:solidFill>
              </a:rPr>
              <a:t>documento</a:t>
            </a:r>
            <a:r>
              <a:rPr lang="en-US" sz="1800" dirty="0">
                <a:solidFill>
                  <a:srgbClr val="000000"/>
                </a:solidFill>
              </a:rPr>
              <a:t> (</a:t>
            </a:r>
            <a:r>
              <a:rPr lang="en-US" sz="1800" i="1" dirty="0" err="1">
                <a:solidFill>
                  <a:srgbClr val="000000"/>
                </a:solidFill>
              </a:rPr>
              <a:t>emitido</a:t>
            </a:r>
            <a:r>
              <a:rPr lang="en-US" sz="1800" i="1" dirty="0">
                <a:solidFill>
                  <a:srgbClr val="000000"/>
                </a:solidFill>
              </a:rPr>
              <a:t>, </a:t>
            </a:r>
            <a:r>
              <a:rPr lang="en-US" sz="1800" i="1" dirty="0" err="1">
                <a:solidFill>
                  <a:srgbClr val="000000"/>
                </a:solidFill>
              </a:rPr>
              <a:t>retirado</a:t>
            </a:r>
            <a:r>
              <a:rPr lang="en-US" sz="1800" dirty="0">
                <a:solidFill>
                  <a:srgbClr val="000000"/>
                </a:solidFill>
              </a:rPr>
              <a:t>)</a:t>
            </a:r>
            <a:endParaRPr lang="en-US" sz="1800" b="1" dirty="0">
              <a:solidFill>
                <a:srgbClr val="2E75B6"/>
              </a:solidFill>
            </a:endParaRPr>
          </a:p>
          <a:p>
            <a:r>
              <a:rPr lang="es-ES" sz="1800" b="1" u="sng" dirty="0">
                <a:solidFill>
                  <a:srgbClr val="00B050"/>
                </a:solidFill>
              </a:rPr>
              <a:t>El sistema EU Traces está utilizando esta función</a:t>
            </a:r>
            <a:r>
              <a:rPr lang="en-US" sz="1800" b="1" u="sng" dirty="0">
                <a:solidFill>
                  <a:srgbClr val="00B050"/>
                </a:solidFill>
              </a:rPr>
              <a:t>.</a:t>
            </a:r>
            <a:r>
              <a:rPr lang="en-US" sz="1800" b="1" dirty="0">
                <a:solidFill>
                  <a:srgbClr val="00B050"/>
                </a:solidFill>
              </a:rPr>
              <a:t> </a:t>
            </a:r>
          </a:p>
          <a:p>
            <a:pPr algn="just"/>
            <a:r>
              <a:rPr lang="es-ES" sz="1800" dirty="0">
                <a:solidFill>
                  <a:srgbClr val="000000"/>
                </a:solidFill>
              </a:rPr>
              <a:t>Los países pueden enviar </a:t>
            </a:r>
            <a:r>
              <a:rPr lang="es-ES" sz="1800" dirty="0" err="1">
                <a:solidFill>
                  <a:srgbClr val="000000"/>
                </a:solidFill>
              </a:rPr>
              <a:t>ePhytos</a:t>
            </a:r>
            <a:r>
              <a:rPr lang="es-ES" sz="1800" dirty="0">
                <a:solidFill>
                  <a:srgbClr val="000000"/>
                </a:solidFill>
              </a:rPr>
              <a:t> a cualquier miembro de la UE </a:t>
            </a:r>
          </a:p>
          <a:p>
            <a:pPr algn="just"/>
            <a:r>
              <a:rPr lang="es-ES" sz="1800" dirty="0">
                <a:solidFill>
                  <a:srgbClr val="000000"/>
                </a:solidFill>
              </a:rPr>
              <a:t>(o cualquier país con la Solución </a:t>
            </a:r>
            <a:r>
              <a:rPr lang="es-ES" sz="1800" dirty="0" err="1">
                <a:solidFill>
                  <a:srgbClr val="000000"/>
                </a:solidFill>
              </a:rPr>
              <a:t>ePhyto</a:t>
            </a:r>
            <a:r>
              <a:rPr lang="es-ES" sz="1800" dirty="0">
                <a:solidFill>
                  <a:srgbClr val="000000"/>
                </a:solidFill>
              </a:rPr>
              <a:t>) a través del HUB, y </a:t>
            </a:r>
            <a:br>
              <a:rPr lang="es-ES" sz="1800" dirty="0">
                <a:solidFill>
                  <a:srgbClr val="000000"/>
                </a:solidFill>
              </a:rPr>
            </a:br>
            <a:r>
              <a:rPr lang="es-ES" sz="1800" dirty="0">
                <a:solidFill>
                  <a:srgbClr val="000000"/>
                </a:solidFill>
              </a:rPr>
              <a:t>el sistema Traces extraerá el mensaje y lo enviará al país de destino.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5350F15-D540-5BCD-86A3-7D639A4D7FB3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D2131416-BE3D-BE47-4B2F-EC124BDCA377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894079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381000" y="2573666"/>
            <a:ext cx="526773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rgbClr val="2E75B6"/>
                </a:solidFill>
              </a:rPr>
              <a:t>Un país podrá especificar varios destinatarios en el sobre </a:t>
            </a:r>
            <a:r>
              <a:rPr lang="es-ES" sz="2000" b="1" dirty="0" err="1">
                <a:solidFill>
                  <a:srgbClr val="2E75B6"/>
                </a:solidFill>
              </a:rPr>
              <a:t>ePhyto</a:t>
            </a:r>
            <a:r>
              <a:rPr lang="es-ES" sz="2000" b="1" dirty="0">
                <a:solidFill>
                  <a:srgbClr val="2E75B6"/>
                </a:solidFill>
              </a:rPr>
              <a:t> mientras lo envía al país de destino.</a:t>
            </a:r>
          </a:p>
          <a:p>
            <a:endParaRPr lang="en-US" sz="2000" b="1" dirty="0">
              <a:solidFill>
                <a:srgbClr val="2E75B6"/>
              </a:solidFill>
            </a:endParaRPr>
          </a:p>
          <a:p>
            <a:r>
              <a:rPr lang="es-ES" sz="2000" dirty="0">
                <a:solidFill>
                  <a:srgbClr val="000000"/>
                </a:solidFill>
              </a:rPr>
              <a:t>El remitente agregará los códigos del canal de reenvío en el encabezado del sobre </a:t>
            </a:r>
            <a:r>
              <a:rPr lang="es-ES" sz="2000" dirty="0" err="1">
                <a:solidFill>
                  <a:srgbClr val="000000"/>
                </a:solidFill>
              </a:rPr>
              <a:t>ePhyto</a:t>
            </a:r>
            <a:r>
              <a:rPr lang="en-US" sz="2000" dirty="0">
                <a:solidFill>
                  <a:srgbClr val="000000"/>
                </a:solidFill>
              </a:rPr>
              <a:t>.</a:t>
            </a: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s-ES" sz="2000" b="1" i="1" dirty="0">
                <a:solidFill>
                  <a:srgbClr val="2E75B6"/>
                </a:solidFill>
              </a:rPr>
              <a:t>Actualmente en fase de prueba</a:t>
            </a:r>
            <a:r>
              <a:rPr lang="en-US" sz="2000" b="1" i="1" dirty="0">
                <a:solidFill>
                  <a:srgbClr val="2E75B6"/>
                </a:solidFill>
              </a:rPr>
              <a:t>. </a:t>
            </a:r>
          </a:p>
          <a:p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2200" y="2057400"/>
            <a:ext cx="5793459" cy="4202632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endParaRPr lang="en-IT" sz="28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240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Reenvío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de canal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EAA4B8E-2BCF-EB8F-01B0-2D64750BB6CC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FA98B741-DF39-F36D-B9C0-5E8FBE51EE17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945242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endParaRPr lang="en-IT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2.4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Firma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electrónica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7336" y="2514600"/>
            <a:ext cx="77536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b="1" dirty="0">
                <a:solidFill>
                  <a:srgbClr val="000000"/>
                </a:solidFill>
              </a:rPr>
              <a:t>¿En qué consiste una firma electrónica?</a:t>
            </a:r>
          </a:p>
          <a:p>
            <a:r>
              <a:rPr lang="es-ES" sz="2000" dirty="0">
                <a:solidFill>
                  <a:srgbClr val="000000"/>
                </a:solidFill>
              </a:rPr>
              <a:t>Una firma electrónica (e-</a:t>
            </a:r>
            <a:r>
              <a:rPr lang="es-ES" sz="2000" dirty="0" err="1">
                <a:solidFill>
                  <a:srgbClr val="000000"/>
                </a:solidFill>
              </a:rPr>
              <a:t>signature</a:t>
            </a:r>
            <a:r>
              <a:rPr lang="es-ES" sz="2000" dirty="0">
                <a:solidFill>
                  <a:srgbClr val="000000"/>
                </a:solidFill>
              </a:rPr>
              <a:t>) se refiere a los datos en forma electrónica adjuntados o lógicamente asociados a otros datos en forma electrónica y que son utilizados por el firmante para firmar</a:t>
            </a:r>
            <a:r>
              <a:rPr lang="en-GB" sz="2000" dirty="0">
                <a:solidFill>
                  <a:srgbClr val="000000"/>
                </a:solidFill>
              </a:rPr>
              <a:t>.</a:t>
            </a:r>
          </a:p>
          <a:p>
            <a:endParaRPr lang="en-US" sz="2000" dirty="0">
              <a:solidFill>
                <a:srgbClr val="000000"/>
              </a:solidFill>
            </a:endParaRPr>
          </a:p>
          <a:p>
            <a:r>
              <a:rPr lang="es-ES" sz="2000" dirty="0">
                <a:solidFill>
                  <a:srgbClr val="000000"/>
                </a:solidFill>
              </a:rPr>
              <a:t>Debido a la normativa de la UE, cualquier país que desee comerciar con los Estados miembros de la UE utilizando la solución </a:t>
            </a:r>
            <a:r>
              <a:rPr lang="es-ES" sz="2000" dirty="0" err="1">
                <a:solidFill>
                  <a:srgbClr val="000000"/>
                </a:solidFill>
              </a:rPr>
              <a:t>ePhyto</a:t>
            </a:r>
            <a:r>
              <a:rPr lang="es-ES" sz="2000" dirty="0">
                <a:solidFill>
                  <a:srgbClr val="000000"/>
                </a:solidFill>
              </a:rPr>
              <a:t> necesita que los </a:t>
            </a:r>
            <a:r>
              <a:rPr lang="es-ES" sz="2000" dirty="0" err="1">
                <a:solidFill>
                  <a:srgbClr val="000000"/>
                </a:solidFill>
              </a:rPr>
              <a:t>ePhytos</a:t>
            </a:r>
            <a:r>
              <a:rPr lang="es-ES" sz="2000" dirty="0">
                <a:solidFill>
                  <a:srgbClr val="000000"/>
                </a:solidFill>
              </a:rPr>
              <a:t> estén firmados digitalmente.</a:t>
            </a:r>
            <a:endParaRPr lang="en-US" sz="2000" dirty="0">
              <a:solidFill>
                <a:srgbClr val="000000"/>
              </a:solidFill>
            </a:endParaRPr>
          </a:p>
          <a:p>
            <a:endParaRPr lang="en-GB" sz="2000" dirty="0">
              <a:solidFill>
                <a:srgbClr val="000000"/>
              </a:solidFill>
            </a:endParaRPr>
          </a:p>
          <a:p>
            <a:r>
              <a:rPr lang="es-ES" sz="2000" dirty="0">
                <a:solidFill>
                  <a:srgbClr val="000000"/>
                </a:solidFill>
              </a:rPr>
              <a:t>Esta característica se ha implementado en el </a:t>
            </a:r>
            <a:r>
              <a:rPr lang="es-ES" sz="2000" dirty="0" err="1">
                <a:solidFill>
                  <a:srgbClr val="000000"/>
                </a:solidFill>
              </a:rPr>
              <a:t>GeNS</a:t>
            </a:r>
            <a:r>
              <a:rPr lang="es-ES" sz="2000" dirty="0">
                <a:solidFill>
                  <a:srgbClr val="000000"/>
                </a:solidFill>
              </a:rPr>
              <a:t> para una serie de países. Las ONPF tienen que trabajar con el proveedor de certificación </a:t>
            </a:r>
            <a:br>
              <a:rPr lang="es-ES" sz="2000" dirty="0">
                <a:solidFill>
                  <a:srgbClr val="000000"/>
                </a:solidFill>
              </a:rPr>
            </a:br>
            <a:r>
              <a:rPr lang="es-ES" sz="2000" dirty="0">
                <a:solidFill>
                  <a:srgbClr val="000000"/>
                </a:solidFill>
              </a:rPr>
              <a:t>y el </a:t>
            </a:r>
            <a:r>
              <a:rPr lang="en-GB" sz="2000" dirty="0">
                <a:solidFill>
                  <a:srgbClr val="000000"/>
                </a:solidFill>
              </a:rPr>
              <a:t>UNICC.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800" y="2286000"/>
            <a:ext cx="2740352" cy="1855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4419600"/>
            <a:ext cx="1816376" cy="12954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97934315-5263-8D91-D57D-1899C1E3F2FB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BC269ECA-3870-0DC2-7C34-A9F7EBE0934B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3514465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3. COLABORACIÓN</a:t>
            </a:r>
            <a:endParaRPr lang="en-IT" sz="2800" dirty="0"/>
          </a:p>
        </p:txBody>
      </p:sp>
      <p:sp>
        <p:nvSpPr>
          <p:cNvPr id="7" name="Rectangle 6"/>
          <p:cNvSpPr/>
          <p:nvPr/>
        </p:nvSpPr>
        <p:spPr>
          <a:xfrm>
            <a:off x="381000" y="2133600"/>
            <a:ext cx="10896600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s-ES" sz="2000" dirty="0">
                <a:solidFill>
                  <a:schemeClr val="bg1">
                    <a:lumMod val="10000"/>
                  </a:schemeClr>
                </a:solidFill>
              </a:rPr>
              <a:t>La Secretaría de la CIPF está trabajando con organizaciones y grupos internacionales para hacer de la Solución </a:t>
            </a:r>
            <a:r>
              <a:rPr lang="es-ES" sz="2000" dirty="0" err="1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es-ES" sz="2000" dirty="0">
                <a:solidFill>
                  <a:schemeClr val="bg1">
                    <a:lumMod val="10000"/>
                  </a:schemeClr>
                </a:solidFill>
              </a:rPr>
              <a:t> una herramienta de facilitación del comercio para cualquier país (u organización) que desee utilizarla. Estas incluyen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u="sng" dirty="0">
                <a:solidFill>
                  <a:schemeClr val="bg1">
                    <a:lumMod val="10000"/>
                  </a:schemeClr>
                </a:solidFill>
              </a:rPr>
              <a:t>Alianza Global para la Facilitación del Comercio del Foro Económico Mundial</a:t>
            </a:r>
            <a:endParaRPr lang="en-US" sz="2000" u="sng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u="sng" dirty="0">
                <a:solidFill>
                  <a:schemeClr val="bg1">
                    <a:lumMod val="10000"/>
                  </a:schemeClr>
                </a:solidFill>
              </a:rPr>
              <a:t>Grupo Asesor de la Industria </a:t>
            </a:r>
            <a:r>
              <a:rPr lang="es-ES" sz="2000" u="sng" dirty="0" err="1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en-US" sz="2000" u="sng" dirty="0">
                <a:solidFill>
                  <a:schemeClr val="bg1">
                    <a:lumMod val="10000"/>
                  </a:schemeClr>
                </a:solidFill>
              </a:rPr>
              <a:t>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u="sng" dirty="0">
                <a:solidFill>
                  <a:schemeClr val="bg1">
                    <a:lumMod val="10000"/>
                  </a:schemeClr>
                </a:solidFill>
              </a:rPr>
              <a:t>Fondo para la Aplicación de Normas y el Fomento del Comercio (STDF)</a:t>
            </a:r>
            <a:endParaRPr lang="en-US" sz="2000" u="sng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u="sng" dirty="0">
                <a:solidFill>
                  <a:schemeClr val="bg1">
                    <a:lumMod val="10000"/>
                  </a:schemeClr>
                </a:solidFill>
              </a:rPr>
              <a:t>Banco Mundial y la Corporación Financiera Internacional</a:t>
            </a:r>
            <a:endParaRPr lang="en-US" sz="2000" u="sng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u="sng" dirty="0">
                <a:solidFill>
                  <a:schemeClr val="bg1">
                    <a:lumMod val="10000"/>
                  </a:schemeClr>
                </a:solidFill>
              </a:rPr>
              <a:t>Organización Mundial de Aduanas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2" name="Picture 2" descr="Logo&#10;&#10;Description automatically generated">
            <a:extLst>
              <a:ext uri="{FF2B5EF4-FFF2-40B4-BE49-F238E27FC236}">
                <a16:creationId xmlns:a16="http://schemas.microsoft.com/office/drawing/2014/main" id="{AB3418FA-40D2-3443-0B95-ABD80DB80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3697" y="3800407"/>
            <a:ext cx="1592580" cy="621574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C96762BE-0062-C4A6-86F4-F29C58C44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505" y="5549741"/>
            <a:ext cx="2084070" cy="421005"/>
          </a:xfrm>
          <a:prstGeom prst="rect">
            <a:avLst/>
          </a:prstGeom>
        </p:spPr>
      </p:pic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4E734570-47F5-1E6D-6C4A-F42B94635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7020" y="4783437"/>
            <a:ext cx="632460" cy="796327"/>
          </a:xfrm>
          <a:prstGeom prst="rect">
            <a:avLst/>
          </a:prstGeom>
        </p:spPr>
      </p:pic>
      <p:pic>
        <p:nvPicPr>
          <p:cNvPr id="5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DCC08156-7CE0-D0A7-104E-FF741B760C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9480" y="4379595"/>
            <a:ext cx="876300" cy="621030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DCCF5E12-C013-D785-81C4-7E8F52295C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1533" y="5181600"/>
            <a:ext cx="967740" cy="689610"/>
          </a:xfrm>
          <a:prstGeom prst="rect">
            <a:avLst/>
          </a:prstGeom>
        </p:spPr>
      </p:pic>
      <p:pic>
        <p:nvPicPr>
          <p:cNvPr id="10" name="Picture 10" descr="Diagram&#10;&#10;Description automatically generated">
            <a:extLst>
              <a:ext uri="{FF2B5EF4-FFF2-40B4-BE49-F238E27FC236}">
                <a16:creationId xmlns:a16="http://schemas.microsoft.com/office/drawing/2014/main" id="{1926839F-F211-3336-90A5-F7C7B66A5E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75274" y="3675513"/>
            <a:ext cx="1203960" cy="571625"/>
          </a:xfrm>
          <a:prstGeom prst="rect">
            <a:avLst/>
          </a:prstGeom>
        </p:spPr>
      </p:pic>
      <p:pic>
        <p:nvPicPr>
          <p:cNvPr id="11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E0D8D98-7AB0-B65A-A77F-AE01EE4958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45893" y="2986088"/>
            <a:ext cx="706755" cy="657225"/>
          </a:xfrm>
          <a:prstGeom prst="rect">
            <a:avLst/>
          </a:prstGeom>
        </p:spPr>
      </p:pic>
      <p:pic>
        <p:nvPicPr>
          <p:cNvPr id="12" name="Picture 12">
            <a:extLst>
              <a:ext uri="{FF2B5EF4-FFF2-40B4-BE49-F238E27FC236}">
                <a16:creationId xmlns:a16="http://schemas.microsoft.com/office/drawing/2014/main" id="{B3A5ADA7-DB74-FCC8-B323-CEAF00B0CB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51057" y="3675513"/>
            <a:ext cx="641985" cy="632460"/>
          </a:xfrm>
          <a:prstGeom prst="rect">
            <a:avLst/>
          </a:prstGeom>
        </p:spPr>
      </p:pic>
      <p:pic>
        <p:nvPicPr>
          <p:cNvPr id="13" name="Picture 13" descr="A picture containing logo&#10;&#10;Description automatically generated">
            <a:extLst>
              <a:ext uri="{FF2B5EF4-FFF2-40B4-BE49-F238E27FC236}">
                <a16:creationId xmlns:a16="http://schemas.microsoft.com/office/drawing/2014/main" id="{3168DD25-DCEE-0FDB-32BE-1DA297A7C4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73353" y="4743450"/>
            <a:ext cx="1270635" cy="662940"/>
          </a:xfrm>
          <a:prstGeom prst="rect">
            <a:avLst/>
          </a:prstGeom>
        </p:spPr>
      </p:pic>
      <p:pic>
        <p:nvPicPr>
          <p:cNvPr id="14" name="Picture 1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98F69FBC-9D01-55EF-F1DA-E62BB53538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21240" y="3169752"/>
            <a:ext cx="1120140" cy="518497"/>
          </a:xfrm>
          <a:prstGeom prst="rect">
            <a:avLst/>
          </a:prstGeom>
        </p:spPr>
      </p:pic>
      <p:pic>
        <p:nvPicPr>
          <p:cNvPr id="15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61C762EC-DD98-6EE6-A981-490C40EDC52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63840" y="5340668"/>
            <a:ext cx="1226820" cy="664845"/>
          </a:xfrm>
          <a:prstGeom prst="rect">
            <a:avLst/>
          </a:prstGeom>
        </p:spPr>
      </p:pic>
      <p:pic>
        <p:nvPicPr>
          <p:cNvPr id="17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71F05C94-6909-2518-2376-F39E9CA7369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81385" y="3007995"/>
            <a:ext cx="902970" cy="857250"/>
          </a:xfrm>
          <a:prstGeom prst="rect">
            <a:avLst/>
          </a:prstGeom>
        </p:spPr>
      </p:pic>
      <p:pic>
        <p:nvPicPr>
          <p:cNvPr id="18" name="Picture 18" descr="Logo&#10;&#10;Description automatically generated">
            <a:extLst>
              <a:ext uri="{FF2B5EF4-FFF2-40B4-BE49-F238E27FC236}">
                <a16:creationId xmlns:a16="http://schemas.microsoft.com/office/drawing/2014/main" id="{A1B2F4C2-08B9-789E-4538-E09608613C8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244965" y="4317683"/>
            <a:ext cx="1123950" cy="866775"/>
          </a:xfrm>
          <a:prstGeom prst="rect">
            <a:avLst/>
          </a:prstGeom>
        </p:spPr>
      </p:pic>
      <p:pic>
        <p:nvPicPr>
          <p:cNvPr id="19" name="Picture 19" descr="Graphical user interface&#10;&#10;Description automatically generated">
            <a:extLst>
              <a:ext uri="{FF2B5EF4-FFF2-40B4-BE49-F238E27FC236}">
                <a16:creationId xmlns:a16="http://schemas.microsoft.com/office/drawing/2014/main" id="{051B0AAA-988D-340B-B849-BEBCDB1170A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25740" y="4350184"/>
            <a:ext cx="1379220" cy="405532"/>
          </a:xfrm>
          <a:prstGeom prst="rect">
            <a:avLst/>
          </a:prstGeom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1294545-8BD9-48CC-8A12-5B99A3E7FEDA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21" name="Rectangle 10">
            <a:extLst>
              <a:ext uri="{FF2B5EF4-FFF2-40B4-BE49-F238E27FC236}">
                <a16:creationId xmlns:a16="http://schemas.microsoft.com/office/drawing/2014/main" id="{775A4894-1352-7FA0-F15B-140733E2C476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497654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4. PLANES PARA EL FUTURO</a:t>
            </a:r>
            <a:endParaRPr lang="en-IT" sz="2800" dirty="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-228600" y="2143903"/>
            <a:ext cx="11125200" cy="421847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/>
            <a:r>
              <a:rPr lang="es-ES" sz="2000" dirty="0">
                <a:solidFill>
                  <a:schemeClr val="bg1">
                    <a:lumMod val="10000"/>
                  </a:schemeClr>
                </a:solidFill>
              </a:rPr>
              <a:t>Grupo de discusión de la CMF sobre la financiación sostenible de </a:t>
            </a:r>
            <a:r>
              <a:rPr lang="es-ES" sz="2000" dirty="0" err="1">
                <a:solidFill>
                  <a:schemeClr val="bg1">
                    <a:lumMod val="10000"/>
                  </a:schemeClr>
                </a:solidFill>
              </a:rPr>
              <a:t>ePhyto</a:t>
            </a:r>
            <a:endParaRPr lang="en-GB" sz="20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Objetivo: presentar soluciones a corto, medio y largo plazo a la RPC-17</a:t>
            </a:r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 (2023)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0000"/>
                </a:solidFill>
              </a:rPr>
              <a:t>Traducción a otros idiomas (</a:t>
            </a:r>
            <a:r>
              <a:rPr lang="es-ES" sz="2000" dirty="0" err="1">
                <a:solidFill>
                  <a:srgbClr val="000000"/>
                </a:solidFill>
              </a:rPr>
              <a:t>GeNS</a:t>
            </a:r>
            <a:r>
              <a:rPr lang="es-ES" sz="2000" dirty="0">
                <a:solidFill>
                  <a:srgbClr val="000000"/>
                </a:solidFill>
              </a:rPr>
              <a:t>)</a:t>
            </a:r>
            <a:endParaRPr lang="en-US" sz="2000" dirty="0">
              <a:solidFill>
                <a:srgbClr val="000000"/>
              </a:solidFill>
            </a:endParaRP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Versión en francés experimental y en directo con Madagascar</a:t>
            </a:r>
            <a:endParaRPr lang="en-GB" sz="16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Trabajar con la Alianza Global para desarrollar las </a:t>
            </a:r>
            <a:r>
              <a:rPr lang="es-ES" sz="1600" dirty="0" err="1">
                <a:solidFill>
                  <a:schemeClr val="bg1">
                    <a:lumMod val="10000"/>
                  </a:schemeClr>
                </a:solidFill>
              </a:rPr>
              <a:t>GeNs</a:t>
            </a:r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 en árabe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0000"/>
                </a:solidFill>
              </a:rPr>
              <a:t>Mejoras y mantenimiento de rutina</a:t>
            </a:r>
            <a:endParaRPr lang="en-US" sz="2000" dirty="0">
              <a:solidFill>
                <a:srgbClr val="000000"/>
              </a:solidFill>
            </a:endParaRP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Mejoras del canal</a:t>
            </a: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Pagos electrónicos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s-ES" sz="2000" dirty="0">
                <a:solidFill>
                  <a:srgbClr val="000000"/>
                </a:solidFill>
              </a:rPr>
              <a:t>Mayor colaboración con organismos/organizaciones no fitosanitarios (OIE / Codex / Otros)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Talleres de ONPF con el Grupo consultivo de </a:t>
            </a:r>
            <a:r>
              <a:rPr lang="es-ES" sz="1600" dirty="0" err="1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 de la Industria (IAG)</a:t>
            </a:r>
            <a:endParaRPr lang="en-GB" sz="16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es-ES" sz="1600" dirty="0">
                <a:solidFill>
                  <a:schemeClr val="bg1">
                    <a:lumMod val="10000"/>
                  </a:schemeClr>
                </a:solidFill>
              </a:rPr>
              <a:t>Proyectos en curso con la Alianza Mundial para la Facilitación del Comercio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0000"/>
                </a:solidFill>
              </a:rPr>
              <a:t>Vinculación con otros sistemas gubernamentales (Ventanillas Únicas, Aduanas, ASYCUDA, etc.)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200" y="2133600"/>
            <a:ext cx="3177903" cy="22098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0F207C6F-CE2B-2F01-169F-AC3554EEB9EB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B518DD00-3BDA-8A0C-1C0B-80242713E808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452283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/>
              <a:t>Gracias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228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 de las Naciones Unidas </a:t>
            </a:r>
            <a:b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para la Alimentación y la Agricultura (FAO)</a:t>
            </a:r>
            <a:br>
              <a:rPr kumimoji="0" lang="fr-F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600200"/>
            <a:ext cx="7986304" cy="457201"/>
          </a:xfrm>
        </p:spPr>
        <p:txBody>
          <a:bodyPr/>
          <a:lstStyle/>
          <a:p>
            <a:pPr algn="ctr"/>
            <a:r>
              <a:rPr lang="en-GB" sz="2800" dirty="0"/>
              <a:t>RESUMEN</a:t>
            </a:r>
            <a:endParaRPr lang="en-IT" sz="2800" dirty="0"/>
          </a:p>
        </p:txBody>
      </p:sp>
      <p:sp>
        <p:nvSpPr>
          <p:cNvPr id="7" name="Rectangle 6"/>
          <p:cNvSpPr/>
          <p:nvPr/>
        </p:nvSpPr>
        <p:spPr>
          <a:xfrm>
            <a:off x="441960" y="2209800"/>
            <a:ext cx="832104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dirty="0">
                <a:latin typeface="Calibri (Body)"/>
              </a:rPr>
              <a:t>Panorama general de la solución </a:t>
            </a:r>
            <a:r>
              <a:rPr lang="es-ES" dirty="0" err="1">
                <a:latin typeface="Calibri (Body)"/>
              </a:rPr>
              <a:t>ePhyto</a:t>
            </a:r>
            <a:r>
              <a:rPr lang="es-ES" dirty="0">
                <a:latin typeface="Calibri (Body)"/>
              </a:rPr>
              <a:t> de la CIPF</a:t>
            </a:r>
            <a:endParaRPr lang="en-US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1.1 </a:t>
            </a:r>
            <a:r>
              <a:rPr lang="es-ES" sz="2000" dirty="0">
                <a:latin typeface="Calibri (Body)"/>
              </a:rPr>
              <a:t>Breve historia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1.2 </a:t>
            </a:r>
            <a:r>
              <a:rPr lang="en-GB" sz="2000" dirty="0" err="1">
                <a:latin typeface="Calibri (Body)"/>
              </a:rPr>
              <a:t>Antecedentes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1.3 ¿Por </a:t>
            </a:r>
            <a:r>
              <a:rPr lang="en-GB" sz="2000" dirty="0" err="1">
                <a:latin typeface="Calibri (Body)"/>
              </a:rPr>
              <a:t>qué</a:t>
            </a:r>
            <a:r>
              <a:rPr lang="en-GB" sz="2000" dirty="0">
                <a:latin typeface="Calibri (Body)"/>
              </a:rPr>
              <a:t> </a:t>
            </a:r>
            <a:r>
              <a:rPr lang="en-GB" sz="2000" dirty="0" err="1">
                <a:latin typeface="Calibri (Body)"/>
              </a:rPr>
              <a:t>ePhyto</a:t>
            </a:r>
            <a:r>
              <a:rPr lang="en-GB" sz="2000" dirty="0">
                <a:latin typeface="Calibri (Body)"/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>
                <a:solidFill>
                  <a:srgbClr val="000000"/>
                </a:solidFill>
              </a:rPr>
              <a:t>Información sobre la solución </a:t>
            </a:r>
            <a:r>
              <a:rPr lang="es-ES" dirty="0" err="1">
                <a:solidFill>
                  <a:srgbClr val="000000"/>
                </a:solidFill>
              </a:rPr>
              <a:t>ePhyto</a:t>
            </a:r>
            <a:r>
              <a:rPr lang="es-ES" dirty="0">
                <a:solidFill>
                  <a:srgbClr val="000000"/>
                </a:solidFill>
              </a:rPr>
              <a:t> de la CIPF</a:t>
            </a:r>
            <a:endParaRPr lang="en-US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2.1 </a:t>
            </a:r>
            <a:r>
              <a:rPr lang="en-GB" sz="2000" dirty="0" err="1">
                <a:latin typeface="Calibri (Body)"/>
              </a:rPr>
              <a:t>ePhyto</a:t>
            </a:r>
            <a:r>
              <a:rPr lang="en-GB" sz="2000" dirty="0">
                <a:latin typeface="Calibri (Body)"/>
              </a:rPr>
              <a:t> Hub</a:t>
            </a:r>
          </a:p>
          <a:p>
            <a:pPr lvl="1"/>
            <a:r>
              <a:rPr lang="en-GB" sz="2000" dirty="0">
                <a:latin typeface="Calibri (Body)"/>
              </a:rPr>
              <a:t>2.2 Sistema Nacional </a:t>
            </a:r>
            <a:r>
              <a:rPr lang="en-GB" sz="2000" dirty="0" err="1">
                <a:latin typeface="Calibri (Body)"/>
              </a:rPr>
              <a:t>Genérico</a:t>
            </a:r>
            <a:r>
              <a:rPr lang="en-GB" sz="2000" dirty="0">
                <a:latin typeface="Calibri (Body)"/>
              </a:rPr>
              <a:t> </a:t>
            </a:r>
            <a:r>
              <a:rPr lang="en-GB" sz="2000" dirty="0" err="1">
                <a:latin typeface="Calibri (Body)"/>
              </a:rPr>
              <a:t>ePhyto</a:t>
            </a:r>
            <a:r>
              <a:rPr lang="en-GB" sz="2000" dirty="0">
                <a:latin typeface="Calibri (Body)"/>
              </a:rPr>
              <a:t> (</a:t>
            </a:r>
            <a:r>
              <a:rPr lang="en-GB" sz="2000" dirty="0" err="1">
                <a:latin typeface="Calibri (Body)"/>
              </a:rPr>
              <a:t>GeNS</a:t>
            </a:r>
            <a:r>
              <a:rPr lang="en-GB" sz="2000" dirty="0">
                <a:latin typeface="Calibri (Body)"/>
              </a:rPr>
              <a:t>)</a:t>
            </a:r>
          </a:p>
          <a:p>
            <a:pPr lvl="1"/>
            <a:r>
              <a:rPr lang="en-GB" sz="2000" dirty="0">
                <a:latin typeface="Calibri (Body)"/>
              </a:rPr>
              <a:t>2.3 </a:t>
            </a:r>
            <a:r>
              <a:rPr lang="es-ES" sz="2000" dirty="0">
                <a:latin typeface="Calibri (Body)"/>
              </a:rPr>
              <a:t>Delegación y reenvío de canal</a:t>
            </a:r>
          </a:p>
          <a:p>
            <a:pPr lvl="1"/>
            <a:r>
              <a:rPr lang="en-GB" sz="2000" dirty="0">
                <a:latin typeface="Calibri (Body)"/>
              </a:rPr>
              <a:t>2.4 </a:t>
            </a:r>
            <a:r>
              <a:rPr lang="en-GB" sz="2000" dirty="0" err="1">
                <a:latin typeface="Calibri (Body)"/>
              </a:rPr>
              <a:t>Firma</a:t>
            </a:r>
            <a:r>
              <a:rPr lang="en-GB" sz="2000" dirty="0">
                <a:latin typeface="Calibri (Body)"/>
              </a:rPr>
              <a:t> </a:t>
            </a:r>
            <a:r>
              <a:rPr lang="en-GB" sz="2000" dirty="0" err="1">
                <a:latin typeface="Calibri (Body)"/>
              </a:rPr>
              <a:t>electrónica</a:t>
            </a:r>
            <a:endParaRPr lang="en-GB" sz="2000" dirty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err="1">
                <a:latin typeface="Calibri (Body)"/>
              </a:rPr>
              <a:t>Colaboración</a:t>
            </a:r>
            <a:endParaRPr lang="en-US" dirty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 (Body)"/>
              </a:rPr>
              <a:t>Planes para </a:t>
            </a:r>
            <a:r>
              <a:rPr lang="en-US" dirty="0" err="1">
                <a:latin typeface="Calibri (Body)"/>
              </a:rPr>
              <a:t>el</a:t>
            </a:r>
            <a:r>
              <a:rPr lang="en-US" dirty="0">
                <a:latin typeface="Calibri (Body)"/>
              </a:rPr>
              <a:t> </a:t>
            </a:r>
            <a:r>
              <a:rPr lang="en-US" dirty="0" err="1">
                <a:latin typeface="Calibri (Body)"/>
              </a:rPr>
              <a:t>futuro</a:t>
            </a:r>
            <a:endParaRPr lang="en-US" dirty="0">
              <a:latin typeface="Calibri (Body)"/>
            </a:endParaRPr>
          </a:p>
        </p:txBody>
      </p:sp>
      <p:pic>
        <p:nvPicPr>
          <p:cNvPr id="5" name="Picture 4" descr="The IPPC ePhyto Hub is now open for use! - International Plant Protection  Conven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" b="9504"/>
          <a:stretch/>
        </p:blipFill>
        <p:spPr bwMode="auto">
          <a:xfrm>
            <a:off x="7878361" y="2514600"/>
            <a:ext cx="3265194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B4AE98C-21E0-2069-01DC-DADEED53493E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27AAD83C-99F2-E634-6E22-B84CEA83F228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2057400"/>
            <a:ext cx="115062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“</a:t>
            </a:r>
            <a:r>
              <a:rPr lang="en-US" sz="1700" dirty="0" err="1">
                <a:solidFill>
                  <a:schemeClr val="bg1">
                    <a:lumMod val="10000"/>
                  </a:schemeClr>
                </a:solidFill>
                <a:latin typeface="+mn-lt"/>
              </a:rPr>
              <a:t>ePhyto</a:t>
            </a:r>
            <a:r>
              <a:rPr lang="en-US" sz="17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” </a:t>
            </a:r>
            <a:r>
              <a:rPr lang="es-ES" sz="17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es la abreviatura de </a:t>
            </a:r>
            <a:r>
              <a:rPr lang="es-ES" sz="1700" b="1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certificado fitosanitario electrónico</a:t>
            </a:r>
            <a:r>
              <a:rPr lang="es-ES" sz="17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. En términos sencillos, son los datos contenidos en un certificado fitosanitario en formato digital.</a:t>
            </a:r>
            <a:r>
              <a:rPr lang="en-US" sz="17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7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La solución </a:t>
            </a:r>
            <a:r>
              <a:rPr lang="es-ES" sz="17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es-ES" sz="17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de la CIPF consiste en </a:t>
            </a:r>
            <a:r>
              <a:rPr lang="en-GB" sz="17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endParaRPr lang="en-US" sz="17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762000" y="1518676"/>
            <a:ext cx="10134600" cy="470153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es-ES" sz="2800" dirty="0">
                <a:latin typeface="Calibri (Body)"/>
              </a:rPr>
              <a:t>PANORAMA GENERAL DE LA SOLUCIÓN </a:t>
            </a:r>
            <a:r>
              <a:rPr lang="es-ES" sz="2800" dirty="0" err="1">
                <a:latin typeface="Calibri (Body)"/>
              </a:rPr>
              <a:t>ePHYTO</a:t>
            </a:r>
            <a:r>
              <a:rPr lang="es-ES" sz="2800" dirty="0">
                <a:latin typeface="Calibri (Body)"/>
              </a:rPr>
              <a:t> DE LA CIP</a:t>
            </a:r>
            <a:r>
              <a:rPr lang="fr-CH" sz="2800" dirty="0">
                <a:latin typeface="Calibri (Body)"/>
              </a:rPr>
              <a:t>F</a:t>
            </a:r>
            <a:endParaRPr lang="en-US" sz="2800" dirty="0">
              <a:latin typeface="Calibri (Body)"/>
            </a:endParaRPr>
          </a:p>
        </p:txBody>
      </p:sp>
      <p:pic>
        <p:nvPicPr>
          <p:cNvPr id="11" name="Content Placeholder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2780190"/>
            <a:ext cx="5008880" cy="207616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04800" y="4895418"/>
            <a:ext cx="11811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17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La solución </a:t>
            </a:r>
            <a:r>
              <a:rPr lang="es-ES" sz="17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es-ES" sz="17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de la CIPF </a:t>
            </a:r>
            <a:r>
              <a:rPr lang="es-ES" sz="1600" b="1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cumple con los requisitos </a:t>
            </a:r>
            <a:r>
              <a:rPr lang="es-ES" sz="16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de la Norma Internacional para Medidas Fitosanitarias</a:t>
            </a:r>
            <a:r>
              <a:rPr lang="es-ES" sz="1600" b="1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 (NIMF) 12 Anexo 1</a:t>
            </a:r>
            <a:r>
              <a:rPr lang="fr-CH" sz="16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, y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s-E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ayuda a los países a cumplir con el </a:t>
            </a:r>
            <a:r>
              <a:rPr lang="es-ES" sz="17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Acuerdo sobre Facilitación del Comercio de la OMC</a:t>
            </a:r>
            <a:r>
              <a:rPr lang="es-E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específicamente los Artículos 7.9 (liberación de bienes perecederos) y 10.1 (simplificando las formalidades y los requisitos de documentación para el comercio transfronterizo)</a:t>
            </a:r>
            <a:endParaRPr lang="fr-CH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4177430-A2F6-C968-44D8-985B84C741E6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2F197450-1D6D-92E2-BA2C-6A5E7E3BA72E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6BE67321-5635-AF51-A7A7-0A4FC6E8BF23}"/>
              </a:ext>
            </a:extLst>
          </p:cNvPr>
          <p:cNvSpPr/>
          <p:nvPr/>
        </p:nvSpPr>
        <p:spPr>
          <a:xfrm>
            <a:off x="4678680" y="2757403"/>
            <a:ext cx="1645920" cy="2119398"/>
          </a:xfrm>
          <a:prstGeom prst="roundRect">
            <a:avLst/>
          </a:prstGeom>
          <a:solidFill>
            <a:srgbClr val="557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900" dirty="0">
              <a:solidFill>
                <a:srgbClr val="FFFFFF"/>
              </a:solidFill>
            </a:endParaRPr>
          </a:p>
          <a:p>
            <a:pPr algn="ctr"/>
            <a:r>
              <a:rPr lang="es-PE" sz="1900" dirty="0">
                <a:solidFill>
                  <a:srgbClr val="FFFFFF"/>
                </a:solidFill>
              </a:rPr>
              <a:t>Sistema para facilitar el intercambio de </a:t>
            </a:r>
            <a:r>
              <a:rPr lang="es-PE" sz="1900" dirty="0" err="1">
                <a:solidFill>
                  <a:srgbClr val="FFFFFF"/>
                </a:solidFill>
              </a:rPr>
              <a:t>ePhytos</a:t>
            </a:r>
            <a:r>
              <a:rPr lang="es-PE" sz="1900" dirty="0">
                <a:solidFill>
                  <a:srgbClr val="FFFFFF"/>
                </a:solidFill>
              </a:rPr>
              <a:t> entre </a:t>
            </a:r>
            <a:r>
              <a:rPr lang="es-PE" sz="1900" dirty="0" err="1">
                <a:solidFill>
                  <a:srgbClr val="FFFFFF"/>
                </a:solidFill>
              </a:rPr>
              <a:t>ONPFs</a:t>
            </a:r>
            <a:endParaRPr lang="es-PE" sz="1900" dirty="0">
              <a:solidFill>
                <a:srgbClr val="FFFFFF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B07CD6E3-DE13-AA6C-B45F-F9D96E34940B}"/>
              </a:ext>
            </a:extLst>
          </p:cNvPr>
          <p:cNvSpPr/>
          <p:nvPr/>
        </p:nvSpPr>
        <p:spPr>
          <a:xfrm>
            <a:off x="6400800" y="2741126"/>
            <a:ext cx="1645920" cy="2115228"/>
          </a:xfrm>
          <a:prstGeom prst="roundRect">
            <a:avLst/>
          </a:prstGeom>
          <a:solidFill>
            <a:srgbClr val="53CD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200" dirty="0">
              <a:solidFill>
                <a:srgbClr val="FFFFFF"/>
              </a:solidFill>
            </a:endParaRPr>
          </a:p>
          <a:p>
            <a:pPr algn="ctr"/>
            <a:endParaRPr lang="es-PE" sz="1200" dirty="0">
              <a:solidFill>
                <a:srgbClr val="FFFFFF"/>
              </a:solidFill>
            </a:endParaRPr>
          </a:p>
          <a:p>
            <a:pPr algn="ctr"/>
            <a:endParaRPr lang="es-PE" sz="1200" b="1" dirty="0">
              <a:solidFill>
                <a:srgbClr val="FFFFFF"/>
              </a:solidFill>
            </a:endParaRPr>
          </a:p>
          <a:p>
            <a:pPr algn="ctr"/>
            <a:r>
              <a:rPr lang="es-PE" sz="1200" b="1" dirty="0" err="1">
                <a:solidFill>
                  <a:schemeClr val="bg1"/>
                </a:solidFill>
              </a:rPr>
              <a:t>GeNS</a:t>
            </a:r>
            <a:endParaRPr lang="es-PE" sz="1200" b="1" dirty="0">
              <a:solidFill>
                <a:schemeClr val="bg1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es-PE" sz="1200" b="1" dirty="0">
                <a:solidFill>
                  <a:schemeClr val="bg1"/>
                </a:solidFill>
              </a:rPr>
              <a:t>Sistema nacional </a:t>
            </a:r>
            <a:r>
              <a:rPr lang="es-PE" sz="1200" b="1" dirty="0" err="1">
                <a:solidFill>
                  <a:schemeClr val="bg1"/>
                </a:solidFill>
              </a:rPr>
              <a:t>ePhyto</a:t>
            </a:r>
            <a:r>
              <a:rPr lang="es-PE" sz="1200" b="1" dirty="0">
                <a:solidFill>
                  <a:schemeClr val="bg1"/>
                </a:solidFill>
              </a:rPr>
              <a:t> genérico</a:t>
            </a:r>
          </a:p>
          <a:p>
            <a:pPr algn="ctr"/>
            <a:r>
              <a:rPr lang="es-PE" sz="1200" dirty="0">
                <a:solidFill>
                  <a:schemeClr val="bg1"/>
                </a:solidFill>
              </a:rPr>
              <a:t> </a:t>
            </a:r>
            <a:r>
              <a:rPr lang="es-ES" sz="1100" dirty="0">
                <a:solidFill>
                  <a:schemeClr val="bg1"/>
                </a:solidFill>
              </a:rPr>
              <a:t>Sistema centralizado basado en web para permitir a los países que no tienen un sistema propio, producir, enviar y recibir </a:t>
            </a:r>
            <a:r>
              <a:rPr lang="es-ES" sz="1100" dirty="0" err="1">
                <a:solidFill>
                  <a:schemeClr val="bg1"/>
                </a:solidFill>
              </a:rPr>
              <a:t>ePhytos</a:t>
            </a:r>
            <a:r>
              <a:rPr lang="es-ES" sz="1100" dirty="0">
                <a:solidFill>
                  <a:schemeClr val="bg1"/>
                </a:solidFill>
              </a:rPr>
              <a:t> a través del </a:t>
            </a:r>
            <a:r>
              <a:rPr lang="es-ES" sz="1100" dirty="0" err="1">
                <a:solidFill>
                  <a:schemeClr val="bg1"/>
                </a:solidFill>
              </a:rPr>
              <a:t>hub</a:t>
            </a:r>
            <a:r>
              <a:rPr lang="es-ES" sz="1100" dirty="0">
                <a:solidFill>
                  <a:schemeClr val="bg1"/>
                </a:solidFill>
              </a:rPr>
              <a:t>.</a:t>
            </a:r>
            <a:endParaRPr lang="es-PE" sz="1100" dirty="0">
              <a:solidFill>
                <a:schemeClr val="bg1"/>
              </a:solidFill>
            </a:endParaRPr>
          </a:p>
          <a:p>
            <a:pPr algn="ctr"/>
            <a:endParaRPr lang="es-PE" sz="1200" dirty="0">
              <a:solidFill>
                <a:srgbClr val="FFFFFF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BCC04EDB-1F7E-B0E4-8121-A112855801F6}"/>
              </a:ext>
            </a:extLst>
          </p:cNvPr>
          <p:cNvSpPr/>
          <p:nvPr/>
        </p:nvSpPr>
        <p:spPr>
          <a:xfrm>
            <a:off x="8122920" y="2741126"/>
            <a:ext cx="1686560" cy="2144984"/>
          </a:xfrm>
          <a:prstGeom prst="roundRect">
            <a:avLst/>
          </a:prstGeom>
          <a:solidFill>
            <a:srgbClr val="00B8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200" dirty="0">
              <a:solidFill>
                <a:srgbClr val="FFFFFF"/>
              </a:solidFill>
            </a:endParaRPr>
          </a:p>
          <a:p>
            <a:pPr algn="ctr"/>
            <a:endParaRPr lang="es-PE" sz="1300" dirty="0">
              <a:solidFill>
                <a:srgbClr val="FFFFFF"/>
              </a:solidFill>
            </a:endParaRPr>
          </a:p>
          <a:p>
            <a:pPr algn="ctr"/>
            <a:endParaRPr lang="es-PE" sz="1300" b="1" dirty="0">
              <a:solidFill>
                <a:srgbClr val="FFFFFF"/>
              </a:solidFill>
            </a:endParaRPr>
          </a:p>
          <a:p>
            <a:pPr algn="ctr"/>
            <a:r>
              <a:rPr lang="es-PE" sz="1400" b="1" dirty="0">
                <a:solidFill>
                  <a:schemeClr val="bg1"/>
                </a:solidFill>
              </a:rPr>
              <a:t>Mensaje Armonizado</a:t>
            </a:r>
          </a:p>
          <a:p>
            <a:pPr algn="ctr"/>
            <a:endParaRPr lang="es-PE" sz="1000" b="1" dirty="0">
              <a:solidFill>
                <a:schemeClr val="bg1"/>
              </a:solidFill>
            </a:endParaRPr>
          </a:p>
          <a:p>
            <a:pPr algn="ctr"/>
            <a:r>
              <a:rPr lang="es-PE" sz="1300" dirty="0">
                <a:solidFill>
                  <a:schemeClr val="bg1"/>
                </a:solidFill>
              </a:rPr>
              <a:t>Formato uniforme</a:t>
            </a:r>
            <a:r>
              <a:rPr lang="es-ES" sz="1300" dirty="0">
                <a:solidFill>
                  <a:schemeClr val="bg1"/>
                </a:solidFill>
              </a:rPr>
              <a:t>, estructura y códigos y listas que lo acompañan, cuando corresponda</a:t>
            </a:r>
            <a:endParaRPr lang="es-PE" sz="1300" dirty="0">
              <a:solidFill>
                <a:schemeClr val="bg1"/>
              </a:solidFill>
            </a:endParaRPr>
          </a:p>
          <a:p>
            <a:pPr algn="ctr"/>
            <a:endParaRPr lang="es-PE" sz="1200" dirty="0">
              <a:solidFill>
                <a:srgbClr val="FFFFFF"/>
              </a:solidFill>
            </a:endParaRPr>
          </a:p>
          <a:p>
            <a:pPr algn="ctr"/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52190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81000" y="3505200"/>
            <a:ext cx="1097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638572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2010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922155" y="301740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2013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221095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2014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7950678" y="3043471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2018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240085" y="3015769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2019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557514" y="301528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2022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-463759" y="2202195"/>
            <a:ext cx="8273278" cy="47156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1.2 </a:t>
            </a:r>
            <a:r>
              <a:rPr lang="es-ES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Breve historia de la solución </a:t>
            </a:r>
            <a:r>
              <a:rPr lang="es-ES" sz="2400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s-ES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es-ES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 sz="2400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381000" y="3764281"/>
            <a:ext cx="842013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81245" y="3702503"/>
            <a:ext cx="122301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dirty="0">
                <a:cs typeface="Calibri" panose="020F0502020204030204" pitchFamily="34" charset="0"/>
              </a:rPr>
              <a:t>La primera reunión de </a:t>
            </a:r>
            <a:br>
              <a:rPr lang="es-ES" sz="1300" dirty="0">
                <a:cs typeface="Calibri" panose="020F0502020204030204" pitchFamily="34" charset="0"/>
              </a:rPr>
            </a:br>
            <a:r>
              <a:rPr lang="es-ES" sz="1300" dirty="0">
                <a:cs typeface="Calibri" panose="020F0502020204030204" pitchFamily="34" charset="0"/>
              </a:rPr>
              <a:t>la CIPF sobre </a:t>
            </a:r>
            <a:r>
              <a:rPr lang="es-ES" sz="1300" b="1" dirty="0">
                <a:cs typeface="Calibri" panose="020F0502020204030204" pitchFamily="34" charset="0"/>
              </a:rPr>
              <a:t>el desarrollo de la certificación fitosanitaria electrónica</a:t>
            </a:r>
            <a:r>
              <a:rPr lang="es-ES" sz="1300" dirty="0">
                <a:cs typeface="Calibri" panose="020F0502020204030204" pitchFamily="34" charset="0"/>
              </a:rPr>
              <a:t> se celebra en los Países Bajos.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272275" y="3737855"/>
            <a:ext cx="117195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dirty="0"/>
              <a:t>La NAPPO patrocina un </a:t>
            </a:r>
            <a:r>
              <a:rPr lang="es-ES" sz="1300" b="1" dirty="0"/>
              <a:t>taller de la CIPF sobre certificación electrónic</a:t>
            </a:r>
            <a:r>
              <a:rPr lang="es-ES" sz="1300" dirty="0"/>
              <a:t>a en el Canadá.</a:t>
            </a:r>
          </a:p>
          <a:p>
            <a:r>
              <a:rPr lang="es-ES" sz="1400" dirty="0"/>
              <a:t> </a:t>
            </a:r>
            <a:endParaRPr lang="en-US" sz="1400" i="1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72275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2009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46810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2006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2638572" y="3737855"/>
            <a:ext cx="130302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dirty="0">
                <a:cs typeface="Calibri" panose="020F0502020204030204" pitchFamily="34" charset="0"/>
              </a:rPr>
              <a:t>La Secretaría de la CIPF crea un grupo de trabajo de composición abierta sobre certificación electrónica.</a:t>
            </a:r>
            <a:endParaRPr lang="en-GB" sz="1300" b="1" dirty="0">
              <a:cs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860197" y="3759440"/>
            <a:ext cx="118623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b="0" i="0" dirty="0">
                <a:solidFill>
                  <a:srgbClr val="4D5156"/>
                </a:solidFill>
                <a:effectLst/>
                <a:cs typeface="Arial" panose="020B0604020202020204" pitchFamily="34" charset="0"/>
              </a:rPr>
              <a:t>L</a:t>
            </a:r>
            <a:r>
              <a:rPr lang="es-ES" sz="1300" b="1" i="0" dirty="0">
                <a:solidFill>
                  <a:srgbClr val="5F6368"/>
                </a:solidFill>
                <a:effectLst/>
                <a:cs typeface="Arial" panose="020B0604020202020204" pitchFamily="34" charset="0"/>
              </a:rPr>
              <a:t>a CMF-8</a:t>
            </a:r>
            <a:r>
              <a:rPr lang="es-ES" sz="1300" dirty="0">
                <a:solidFill>
                  <a:srgbClr val="4D5156"/>
                </a:solidFill>
                <a:cs typeface="Arial" panose="020B0604020202020204" pitchFamily="34" charset="0"/>
              </a:rPr>
              <a:t> </a:t>
            </a:r>
            <a:r>
              <a:rPr lang="es-ES" sz="1300" b="0" i="0" dirty="0">
                <a:solidFill>
                  <a:srgbClr val="4D5156"/>
                </a:solidFill>
                <a:effectLst/>
                <a:cs typeface="Arial" panose="020B0604020202020204" pitchFamily="34" charset="0"/>
              </a:rPr>
              <a:t>establece un </a:t>
            </a:r>
            <a:r>
              <a:rPr lang="es-ES" sz="1300" b="1" i="0" dirty="0">
                <a:solidFill>
                  <a:srgbClr val="5F6368"/>
                </a:solidFill>
                <a:effectLst/>
                <a:cs typeface="Arial" panose="020B0604020202020204" pitchFamily="34" charset="0"/>
              </a:rPr>
              <a:t>Grupo directivo de </a:t>
            </a:r>
            <a:r>
              <a:rPr lang="es-ES" sz="1300" b="1" i="0" dirty="0" err="1">
                <a:solidFill>
                  <a:srgbClr val="5F6368"/>
                </a:solidFill>
                <a:effectLst/>
                <a:cs typeface="Arial" panose="020B0604020202020204" pitchFamily="34" charset="0"/>
              </a:rPr>
              <a:t>ePhyto</a:t>
            </a:r>
            <a:r>
              <a:rPr lang="es-ES" sz="1300" b="0" i="0" dirty="0">
                <a:solidFill>
                  <a:srgbClr val="4D5156"/>
                </a:solidFill>
                <a:effectLst/>
                <a:cs typeface="Arial" panose="020B0604020202020204" pitchFamily="34" charset="0"/>
              </a:rPr>
              <a:t>.</a:t>
            </a:r>
            <a:endParaRPr lang="en-GB" sz="1300" dirty="0"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112547" y="3722615"/>
            <a:ext cx="13030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La fase piloto del proyecto se cierra y </a:t>
            </a:r>
            <a:r>
              <a:rPr lang="es-ES" sz="1400" b="1" dirty="0">
                <a:latin typeface="Calibri" panose="020F0502020204030204" pitchFamily="34" charset="0"/>
                <a:cs typeface="Calibri" panose="020F0502020204030204" pitchFamily="34" charset="0"/>
              </a:rPr>
              <a:t>se pone en marcha la solución </a:t>
            </a:r>
            <a:r>
              <a:rPr lang="es-ES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ePhyto</a:t>
            </a:r>
            <a:r>
              <a:rPr lang="es-ES" sz="1400" b="1" dirty="0">
                <a:latin typeface="Calibri" panose="020F0502020204030204" pitchFamily="34" charset="0"/>
                <a:cs typeface="Calibri" panose="020F0502020204030204" pitchFamily="34" charset="0"/>
              </a:rPr>
              <a:t> de la CIPF</a:t>
            </a:r>
            <a:endParaRPr lang="it-IT" sz="14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524243" y="3660199"/>
            <a:ext cx="1303028" cy="160043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1400" dirty="0">
                <a:latin typeface="Calibri"/>
                <a:cs typeface="Calibri"/>
              </a:rPr>
              <a:t>La recompensada solución </a:t>
            </a:r>
            <a:r>
              <a:rPr lang="es-ES" sz="1400" b="1" dirty="0">
                <a:latin typeface="Calibri"/>
                <a:cs typeface="Calibri"/>
              </a:rPr>
              <a:t>cuenta con más de 100 países registrados</a:t>
            </a:r>
            <a:endParaRPr lang="it-IT" sz="1400" b="1" dirty="0" err="1">
              <a:latin typeface="Calibri"/>
              <a:cs typeface="Calibri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9678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691375" y="3516571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41459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266924" y="3498327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63322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013465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369778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656998" y="350786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976614" y="3498326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762001" y="1427374"/>
            <a:ext cx="10134600" cy="472949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es-ES" sz="2800" dirty="0">
                <a:latin typeface="Calibri (Body)"/>
              </a:rPr>
              <a:t>PANORAMA GENERAL DE LA SOLUCIÓN </a:t>
            </a:r>
            <a:r>
              <a:rPr lang="es-ES" sz="2800" dirty="0" err="1">
                <a:latin typeface="Calibri (Body)"/>
              </a:rPr>
              <a:t>ePHYTO</a:t>
            </a:r>
            <a:r>
              <a:rPr lang="es-ES" sz="2800" dirty="0">
                <a:latin typeface="Calibri (Body)"/>
              </a:rPr>
              <a:t> DE LA CIP</a:t>
            </a:r>
            <a:r>
              <a:rPr lang="fr-CH" sz="2800" dirty="0">
                <a:latin typeface="Calibri (Body)"/>
              </a:rPr>
              <a:t>F</a:t>
            </a:r>
            <a:endParaRPr lang="en-IT" sz="2800" dirty="0"/>
          </a:p>
        </p:txBody>
      </p:sp>
      <p:sp>
        <p:nvSpPr>
          <p:cNvPr id="37" name="Rectangle 36"/>
          <p:cNvSpPr/>
          <p:nvPr/>
        </p:nvSpPr>
        <p:spPr>
          <a:xfrm>
            <a:off x="6587392" y="305042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2016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5081822" y="3742222"/>
            <a:ext cx="130302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dirty="0"/>
              <a:t>El Grupo directivo elabora un </a:t>
            </a:r>
            <a:r>
              <a:rPr lang="es-ES" sz="1300" b="1" dirty="0"/>
              <a:t>estudio de viabilidad del </a:t>
            </a:r>
            <a:r>
              <a:rPr lang="es-ES" sz="1300" b="1" dirty="0" err="1"/>
              <a:t>hub</a:t>
            </a:r>
            <a:r>
              <a:rPr lang="es-ES" sz="1300" b="1" dirty="0"/>
              <a:t> </a:t>
            </a:r>
            <a:r>
              <a:rPr lang="es-ES" sz="1300" dirty="0"/>
              <a:t>y la CMF-9 adopta el </a:t>
            </a:r>
            <a:r>
              <a:rPr lang="es-ES" sz="1300" b="1" dirty="0"/>
              <a:t>apéndice 1 </a:t>
            </a:r>
            <a:br>
              <a:rPr lang="es-ES" sz="1300" b="1" dirty="0"/>
            </a:br>
            <a:r>
              <a:rPr lang="es-ES" sz="1300" b="1" dirty="0"/>
              <a:t>de la NIMF 12</a:t>
            </a:r>
            <a:r>
              <a:rPr lang="es-ES" sz="1300" dirty="0"/>
              <a:t>.</a:t>
            </a:r>
            <a:endParaRPr lang="en-GB" sz="1300" dirty="0">
              <a:cs typeface="Calibri" panose="020F050202020403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420240" y="3737855"/>
            <a:ext cx="130302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b="1" dirty="0"/>
              <a:t>El proyecto financiado por el FANFC se pone en marcha y el UNICC </a:t>
            </a:r>
            <a:r>
              <a:rPr lang="es-ES" sz="1300" dirty="0"/>
              <a:t>es seleccionado como unidad técnica principal </a:t>
            </a:r>
            <a:r>
              <a:rPr lang="es-ES" sz="1300" b="1" dirty="0"/>
              <a:t>para construir y albergar el IPPC </a:t>
            </a:r>
            <a:r>
              <a:rPr lang="es-ES" sz="1300" b="1" dirty="0" err="1"/>
              <a:t>ePhyto</a:t>
            </a:r>
            <a:r>
              <a:rPr lang="es-ES" sz="1300" b="1" dirty="0"/>
              <a:t> </a:t>
            </a:r>
            <a:r>
              <a:rPr lang="es-ES" sz="1300" b="1" dirty="0" err="1"/>
              <a:t>Solution</a:t>
            </a:r>
            <a:r>
              <a:rPr lang="es-ES" sz="1300" b="1" dirty="0"/>
              <a:t> Hub y el </a:t>
            </a:r>
            <a:r>
              <a:rPr lang="es-ES" sz="1300" b="1" dirty="0" err="1"/>
              <a:t>GeNS</a:t>
            </a:r>
            <a:endParaRPr lang="es-ES" sz="1300" b="1" dirty="0"/>
          </a:p>
        </p:txBody>
      </p:sp>
      <p:sp>
        <p:nvSpPr>
          <p:cNvPr id="40" name="Rectangle 39"/>
          <p:cNvSpPr/>
          <p:nvPr/>
        </p:nvSpPr>
        <p:spPr>
          <a:xfrm>
            <a:off x="7809519" y="3737855"/>
            <a:ext cx="13030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dirty="0"/>
              <a:t>El </a:t>
            </a:r>
            <a:r>
              <a:rPr lang="es-ES" sz="1400" b="1" dirty="0"/>
              <a:t>proyecto piloto </a:t>
            </a:r>
            <a:r>
              <a:rPr lang="es-ES" sz="1400" dirty="0"/>
              <a:t>del </a:t>
            </a:r>
            <a:r>
              <a:rPr lang="es-ES" sz="1400" dirty="0" err="1"/>
              <a:t>ePhyto</a:t>
            </a:r>
            <a:r>
              <a:rPr lang="es-ES" sz="1400" dirty="0"/>
              <a:t> Hub se </a:t>
            </a:r>
            <a:r>
              <a:rPr lang="es-ES" sz="1400" b="1" dirty="0"/>
              <a:t>concluye con éxito </a:t>
            </a:r>
            <a:r>
              <a:rPr lang="es-ES" sz="1400" dirty="0"/>
              <a:t>con 10 ONPF</a:t>
            </a:r>
            <a:endParaRPr lang="en-GB" sz="1400" dirty="0">
              <a:cs typeface="Calibri" panose="020F0502020204030204" pitchFamily="34" charset="0"/>
            </a:endParaRP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6A0A8ABA-DECD-676C-A14A-8E8F434C72E3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42" name="Rectangle 10">
            <a:extLst>
              <a:ext uri="{FF2B5EF4-FFF2-40B4-BE49-F238E27FC236}">
                <a16:creationId xmlns:a16="http://schemas.microsoft.com/office/drawing/2014/main" id="{55977325-2452-4384-3985-9EEB12447DD1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701242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762000" y="1498365"/>
            <a:ext cx="9982200" cy="296841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es-ES" sz="2800" dirty="0">
                <a:latin typeface="Calibri (Body)"/>
              </a:rPr>
              <a:t>PANORAMA GENERAL DE LA SOLUCIÓN </a:t>
            </a:r>
            <a:r>
              <a:rPr lang="es-ES" sz="2800" dirty="0" err="1">
                <a:latin typeface="Calibri (Body)"/>
              </a:rPr>
              <a:t>ePHYTO</a:t>
            </a:r>
            <a:r>
              <a:rPr lang="es-ES" sz="2800" dirty="0">
                <a:latin typeface="Calibri (Body)"/>
              </a:rPr>
              <a:t> DE LA CIPF</a:t>
            </a:r>
            <a:endParaRPr lang="en-US" sz="2800" dirty="0">
              <a:latin typeface="Calibri (Body)"/>
            </a:endParaRPr>
          </a:p>
          <a:p>
            <a:pPr algn="ctr"/>
            <a:endParaRPr lang="en-IT" sz="2800" dirty="0"/>
          </a:p>
        </p:txBody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-152400" y="2119316"/>
            <a:ext cx="3048000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1.3 ¿Por </a:t>
            </a:r>
            <a:r>
              <a:rPr lang="en-GB" sz="2400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qué</a:t>
            </a:r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?</a:t>
            </a:r>
            <a:endParaRPr lang="en-US" sz="2400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" y="2667000"/>
            <a:ext cx="11501564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La solución </a:t>
            </a:r>
            <a:r>
              <a:rPr lang="es-ES" sz="20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es-E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permite a los países intercambiar </a:t>
            </a:r>
            <a:r>
              <a:rPr lang="es-ES" sz="20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ePhytos</a:t>
            </a:r>
            <a:r>
              <a:rPr lang="es-E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electrónicamente entre sí, a través de un servidor central (</a:t>
            </a:r>
            <a:r>
              <a:rPr lang="es-ES" sz="20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hub</a:t>
            </a:r>
            <a:r>
              <a:rPr lang="es-E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), de forma rápida, precisa </a:t>
            </a:r>
            <a:r>
              <a:rPr lang="es-ES" sz="2000" dirty="0">
                <a:solidFill>
                  <a:srgbClr val="000000"/>
                </a:solidFill>
              </a:rPr>
              <a:t>sin sacrificar la salud de las plantas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No hay necesidad de acuerdos bilaterales</a:t>
            </a:r>
            <a:r>
              <a:rPr lang="es-E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de TI y </a:t>
            </a:r>
            <a:r>
              <a:rPr lang="es-ES" sz="20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no hay que pagar </a:t>
            </a:r>
            <a:r>
              <a:rPr lang="es-E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para que un país se una al sistema una vez que cumpla los requisitos necesarios.</a:t>
            </a:r>
            <a:endParaRPr lang="en-US" sz="2000" dirty="0">
              <a:solidFill>
                <a:srgbClr val="000000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0000"/>
                </a:solidFill>
              </a:rPr>
              <a:t>El sistema se estableció inicialmente para intercambiar certificados fitosanitarios electrónicos, pero cualquier certificado (sanidad animal, inocuidad alimentaria, etc.), se puede intercambiar una vez codificado en XML. </a:t>
            </a:r>
            <a:endParaRPr lang="en-US" sz="2000" dirty="0">
              <a:solidFill>
                <a:srgbClr val="000000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dirty="0"/>
              <a:t>Las ONPF, la industria agrícola y forestal, así como los agentes de carga y otros, ya se están beneficiando de las reducciones de costos de </a:t>
            </a:r>
            <a:r>
              <a:rPr lang="es-ES" sz="2000" b="1" dirty="0"/>
              <a:t>transacción, la mejora de la seguridad comercial, manejo de riesgos y el aumento de flujos comerciales</a:t>
            </a:r>
            <a:r>
              <a:rPr lang="en-US" sz="2000" b="1" dirty="0"/>
              <a:t>. 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59257C70-95D9-CF04-62D4-244F76E620D6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6232990A-47DB-CA09-E424-A4EB2C1CC8FD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1132322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3285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br>
              <a:rPr lang="es-ES" sz="2800" dirty="0"/>
            </a:br>
            <a:endParaRPr lang="en-IT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725457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El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Hub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040" y="1988952"/>
            <a:ext cx="7543800" cy="403273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Rectangle 12"/>
          <p:cNvSpPr/>
          <p:nvPr/>
        </p:nvSpPr>
        <p:spPr>
          <a:xfrm>
            <a:off x="7772400" y="6007405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 </a:t>
            </a:r>
            <a:r>
              <a:rPr lang="en-US" sz="1400" dirty="0" err="1">
                <a:solidFill>
                  <a:srgbClr val="000000"/>
                </a:solidFill>
              </a:rPr>
              <a:t>Datos</a:t>
            </a:r>
            <a:r>
              <a:rPr lang="en-US" sz="1400" dirty="0">
                <a:solidFill>
                  <a:srgbClr val="000000"/>
                </a:solidFill>
              </a:rPr>
              <a:t> de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 mayo de 2022.</a:t>
            </a:r>
            <a:endParaRPr lang="en-US" sz="1400" u="sng" dirty="0">
              <a:solidFill>
                <a:srgbClr val="000000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53BF653-099C-985F-16C4-60E4545FCD74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4A26A9AA-D50B-C66D-6D1D-7D70455CDEFB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DC3CE4A1-1863-95F2-DA81-39ED5A331913}"/>
              </a:ext>
            </a:extLst>
          </p:cNvPr>
          <p:cNvSpPr/>
          <p:nvPr/>
        </p:nvSpPr>
        <p:spPr>
          <a:xfrm>
            <a:off x="3350394" y="2020386"/>
            <a:ext cx="3660006" cy="296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Resumen de los países registrados en el Hub</a:t>
            </a:r>
            <a:endParaRPr lang="fr-CH" sz="1400" dirty="0">
              <a:solidFill>
                <a:schemeClr val="tx1"/>
              </a:solidFill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BA6940C-F661-1DD3-0705-6C159FE80F34}"/>
              </a:ext>
            </a:extLst>
          </p:cNvPr>
          <p:cNvSpPr/>
          <p:nvPr/>
        </p:nvSpPr>
        <p:spPr>
          <a:xfrm>
            <a:off x="4343400" y="3978558"/>
            <a:ext cx="2286000" cy="426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>
                <a:solidFill>
                  <a:srgbClr val="FF0000"/>
                </a:solidFill>
              </a:rPr>
              <a:t>Resumen de los países registrados en el HUB</a:t>
            </a:r>
            <a:endParaRPr lang="fr-CH" sz="1600" b="1" dirty="0">
              <a:solidFill>
                <a:srgbClr val="FF0000"/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386C002-81E0-31B0-050A-A0358D4123D4}"/>
              </a:ext>
            </a:extLst>
          </p:cNvPr>
          <p:cNvSpPr/>
          <p:nvPr/>
        </p:nvSpPr>
        <p:spPr>
          <a:xfrm>
            <a:off x="8077200" y="3276600"/>
            <a:ext cx="914400" cy="701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67E0CFF5-3424-3174-2D3D-758FF744E833}"/>
              </a:ext>
            </a:extLst>
          </p:cNvPr>
          <p:cNvSpPr/>
          <p:nvPr/>
        </p:nvSpPr>
        <p:spPr>
          <a:xfrm>
            <a:off x="8077200" y="3200400"/>
            <a:ext cx="1600200" cy="765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100" dirty="0">
                <a:solidFill>
                  <a:schemeClr val="tx1"/>
                </a:solidFill>
              </a:rPr>
              <a:t>Registrado</a:t>
            </a:r>
          </a:p>
          <a:p>
            <a:r>
              <a:rPr lang="es-ES" sz="1100" dirty="0">
                <a:solidFill>
                  <a:schemeClr val="tx1"/>
                </a:solidFill>
              </a:rPr>
              <a:t>En prueba</a:t>
            </a:r>
          </a:p>
          <a:p>
            <a:r>
              <a:rPr lang="es-ES" sz="1100" dirty="0">
                <a:solidFill>
                  <a:schemeClr val="tx1"/>
                </a:solidFill>
              </a:rPr>
              <a:t>Activo</a:t>
            </a:r>
          </a:p>
          <a:p>
            <a:r>
              <a:rPr lang="es-ES" sz="1100" dirty="0">
                <a:solidFill>
                  <a:schemeClr val="tx1"/>
                </a:solidFill>
              </a:rPr>
              <a:t>Nuevo en el Hub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4279E89D-45AF-1013-85F7-91CEC38332FC}"/>
              </a:ext>
            </a:extLst>
          </p:cNvPr>
          <p:cNvSpPr/>
          <p:nvPr/>
        </p:nvSpPr>
        <p:spPr>
          <a:xfrm>
            <a:off x="7994650" y="4005322"/>
            <a:ext cx="2819400" cy="117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sz="1200" dirty="0" err="1">
                <a:solidFill>
                  <a:schemeClr val="tx1"/>
                </a:solidFill>
              </a:rPr>
              <a:t>Argelia</a:t>
            </a:r>
            <a:r>
              <a:rPr lang="fr-CH" sz="1200" dirty="0">
                <a:solidFill>
                  <a:schemeClr val="tx1"/>
                </a:solidFill>
              </a:rPr>
              <a:t>, </a:t>
            </a:r>
            <a:r>
              <a:rPr lang="fr-CH" sz="1200" dirty="0" err="1">
                <a:solidFill>
                  <a:schemeClr val="tx1"/>
                </a:solidFill>
              </a:rPr>
              <a:t>Belice</a:t>
            </a:r>
            <a:r>
              <a:rPr lang="fr-CH" sz="1200" dirty="0">
                <a:solidFill>
                  <a:schemeClr val="tx1"/>
                </a:solidFill>
              </a:rPr>
              <a:t>, Kiribati, Malawi, </a:t>
            </a:r>
            <a:br>
              <a:rPr lang="fr-CH" sz="1200" dirty="0">
                <a:solidFill>
                  <a:schemeClr val="tx1"/>
                </a:solidFill>
              </a:rPr>
            </a:br>
            <a:r>
              <a:rPr lang="fr-CH" sz="1200" dirty="0">
                <a:solidFill>
                  <a:schemeClr val="tx1"/>
                </a:solidFill>
              </a:rPr>
              <a:t>Nauru, </a:t>
            </a:r>
            <a:r>
              <a:rPr lang="fr-CH" sz="1200" dirty="0" err="1">
                <a:solidFill>
                  <a:schemeClr val="tx1"/>
                </a:solidFill>
              </a:rPr>
              <a:t>Islas</a:t>
            </a:r>
            <a:r>
              <a:rPr lang="fr-CH" sz="1200" dirty="0">
                <a:solidFill>
                  <a:schemeClr val="tx1"/>
                </a:solidFill>
              </a:rPr>
              <a:t> </a:t>
            </a:r>
            <a:r>
              <a:rPr lang="fr-CH" sz="1200" dirty="0" err="1">
                <a:solidFill>
                  <a:schemeClr val="tx1"/>
                </a:solidFill>
              </a:rPr>
              <a:t>Salomón</a:t>
            </a:r>
            <a:r>
              <a:rPr lang="fr-CH" sz="1200" dirty="0">
                <a:solidFill>
                  <a:schemeClr val="tx1"/>
                </a:solidFill>
              </a:rPr>
              <a:t>, </a:t>
            </a:r>
            <a:r>
              <a:rPr lang="fr-CH" sz="1200" dirty="0" err="1">
                <a:solidFill>
                  <a:schemeClr val="tx1"/>
                </a:solidFill>
              </a:rPr>
              <a:t>Suiza</a:t>
            </a:r>
            <a:endParaRPr lang="fr-CH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200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2069724"/>
            <a:ext cx="8964403" cy="32244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10" name="Rectangle 9"/>
          <p:cNvSpPr/>
          <p:nvPr/>
        </p:nvSpPr>
        <p:spPr>
          <a:xfrm>
            <a:off x="247336" y="5382706"/>
            <a:ext cx="1143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800" dirty="0">
                <a:solidFill>
                  <a:srgbClr val="000000"/>
                </a:solidFill>
              </a:rPr>
              <a:t>El sistema gestiona cada vez más 100 000 certificados al </a:t>
            </a:r>
            <a:r>
              <a:rPr lang="es-ES" sz="1800" i="1" dirty="0">
                <a:solidFill>
                  <a:srgbClr val="000000"/>
                </a:solidFill>
              </a:rPr>
              <a:t>mes</a:t>
            </a:r>
            <a:r>
              <a:rPr lang="es-ES" sz="1800" dirty="0">
                <a:solidFill>
                  <a:srgbClr val="000000"/>
                </a:solidFill>
              </a:rPr>
              <a:t>, con capacidad para tramitar (en la configuración actual) hasta 100.000 certificados al </a:t>
            </a:r>
            <a:r>
              <a:rPr lang="es-ES" sz="1800" i="1" dirty="0">
                <a:solidFill>
                  <a:srgbClr val="000000"/>
                </a:solidFill>
              </a:rPr>
              <a:t>día</a:t>
            </a:r>
            <a:r>
              <a:rPr lang="en-US" sz="1800" u="sng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endParaRPr lang="en-IT" sz="28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200" y="1725457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El ePhyto Hub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88735" y="6021511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</a:t>
            </a:r>
            <a:r>
              <a:rPr lang="en-US" sz="1400" dirty="0" err="1">
                <a:solidFill>
                  <a:srgbClr val="000000"/>
                </a:solidFill>
              </a:rPr>
              <a:t>Datos</a:t>
            </a:r>
            <a:r>
              <a:rPr lang="en-US" sz="1400" dirty="0">
                <a:solidFill>
                  <a:srgbClr val="000000"/>
                </a:solidFill>
              </a:rPr>
              <a:t> de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 mayo de 2022.</a:t>
            </a:r>
            <a:endParaRPr lang="en-US" sz="1400" u="sng" dirty="0">
              <a:solidFill>
                <a:srgbClr val="000000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3214B3C-846E-204B-8355-A8F6F436CE44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69751E29-B696-7484-F14D-0C6F021B0750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BB4C641-A673-9CD3-58EA-4E1F8BDFCEC3}"/>
              </a:ext>
            </a:extLst>
          </p:cNvPr>
          <p:cNvSpPr/>
          <p:nvPr/>
        </p:nvSpPr>
        <p:spPr>
          <a:xfrm>
            <a:off x="2933700" y="1981200"/>
            <a:ext cx="6096000" cy="337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Resumen de los certificados intercambiados satisfactoriamente a través del HUB</a:t>
            </a:r>
            <a:endParaRPr lang="fr-CH" sz="1400" dirty="0">
              <a:solidFill>
                <a:schemeClr val="tx1"/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FC866AB-9653-2941-814F-EA6C4A6C7DD6}"/>
              </a:ext>
            </a:extLst>
          </p:cNvPr>
          <p:cNvSpPr/>
          <p:nvPr/>
        </p:nvSpPr>
        <p:spPr>
          <a:xfrm>
            <a:off x="9876367" y="3657600"/>
            <a:ext cx="508000" cy="179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sz="800" dirty="0" err="1">
                <a:solidFill>
                  <a:schemeClr val="tx1"/>
                </a:solidFill>
              </a:rPr>
              <a:t>Activos</a:t>
            </a:r>
            <a:endParaRPr lang="fr-CH" sz="800" dirty="0">
              <a:solidFill>
                <a:schemeClr val="tx1"/>
              </a:solidFill>
            </a:endParaRPr>
          </a:p>
          <a:p>
            <a:endParaRPr lang="fr-CH" sz="600" dirty="0">
              <a:solidFill>
                <a:schemeClr val="tx1"/>
              </a:solidFill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4265AE12-C2B9-AA27-4B56-278F82AFFFD6}"/>
              </a:ext>
            </a:extLst>
          </p:cNvPr>
          <p:cNvSpPr/>
          <p:nvPr/>
        </p:nvSpPr>
        <p:spPr>
          <a:xfrm>
            <a:off x="9876367" y="3837539"/>
            <a:ext cx="639233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sz="800" dirty="0">
                <a:solidFill>
                  <a:schemeClr val="tx1"/>
                </a:solidFill>
              </a:rPr>
              <a:t>En </a:t>
            </a:r>
            <a:r>
              <a:rPr lang="fr-CH" sz="800" dirty="0" err="1">
                <a:solidFill>
                  <a:schemeClr val="tx1"/>
                </a:solidFill>
              </a:rPr>
              <a:t>prueba</a:t>
            </a:r>
            <a:endParaRPr lang="fr-CH" sz="800" dirty="0">
              <a:solidFill>
                <a:schemeClr val="tx1"/>
              </a:solidFill>
            </a:endParaRP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CDA59A6B-E3BD-0ABB-7CEF-FB469F240ECB}"/>
              </a:ext>
            </a:extLst>
          </p:cNvPr>
          <p:cNvSpPr/>
          <p:nvPr/>
        </p:nvSpPr>
        <p:spPr>
          <a:xfrm>
            <a:off x="10591800" y="3104830"/>
            <a:ext cx="1143000" cy="400370"/>
          </a:xfrm>
          <a:prstGeom prst="roundRect">
            <a:avLst/>
          </a:prstGeom>
          <a:solidFill>
            <a:srgbClr val="1D9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sz="1000" dirty="0"/>
              <a:t>Total de </a:t>
            </a:r>
            <a:r>
              <a:rPr lang="fr-CH" sz="1000" dirty="0" err="1"/>
              <a:t>intercambios</a:t>
            </a:r>
            <a:r>
              <a:rPr lang="fr-CH" sz="1000" dirty="0"/>
              <a:t> </a:t>
            </a:r>
            <a:r>
              <a:rPr lang="fr-CH" sz="1000" dirty="0" err="1"/>
              <a:t>activos</a:t>
            </a:r>
            <a:endParaRPr lang="fr-CH" sz="1000" dirty="0"/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84048937-574D-DC41-33E8-728DA954298F}"/>
              </a:ext>
            </a:extLst>
          </p:cNvPr>
          <p:cNvSpPr/>
          <p:nvPr/>
        </p:nvSpPr>
        <p:spPr>
          <a:xfrm>
            <a:off x="10591800" y="3826206"/>
            <a:ext cx="914400" cy="457200"/>
          </a:xfrm>
          <a:prstGeom prst="roundRect">
            <a:avLst/>
          </a:prstGeom>
          <a:solidFill>
            <a:srgbClr val="1D9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sz="1000" dirty="0"/>
              <a:t>Total de </a:t>
            </a:r>
            <a:r>
              <a:rPr lang="fr-CH" sz="1000" dirty="0" err="1"/>
              <a:t>intercambios</a:t>
            </a:r>
            <a:r>
              <a:rPr lang="fr-CH" sz="1000" dirty="0"/>
              <a:t> en </a:t>
            </a:r>
            <a:r>
              <a:rPr lang="fr-CH" sz="1000" dirty="0" err="1"/>
              <a:t>prueba</a:t>
            </a:r>
            <a:endParaRPr lang="fr-CH" sz="1000" dirty="0"/>
          </a:p>
        </p:txBody>
      </p:sp>
    </p:spTree>
    <p:extLst>
      <p:ext uri="{BB962C8B-B14F-4D97-AF65-F5344CB8AC3E}">
        <p14:creationId xmlns:p14="http://schemas.microsoft.com/office/powerpoint/2010/main" val="1053903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620951"/>
            <a:ext cx="5029200" cy="10207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Sistema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genérico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1295400" y="1428617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endParaRPr lang="en-IT" sz="2800" dirty="0"/>
          </a:p>
        </p:txBody>
      </p:sp>
      <p:sp>
        <p:nvSpPr>
          <p:cNvPr id="4" name="Rectangle 3"/>
          <p:cNvSpPr/>
          <p:nvPr/>
        </p:nvSpPr>
        <p:spPr>
          <a:xfrm>
            <a:off x="9067800" y="3590109"/>
            <a:ext cx="2895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rgbClr val="FF0000"/>
                </a:solidFill>
              </a:rPr>
              <a:t>Recuerde</a:t>
            </a:r>
            <a:r>
              <a:rPr lang="en-US" sz="1600" b="1" dirty="0">
                <a:solidFill>
                  <a:srgbClr val="FF0000"/>
                </a:solidFill>
              </a:rPr>
              <a:t>: </a:t>
            </a:r>
            <a:r>
              <a:rPr lang="es-ES" sz="1600" dirty="0"/>
              <a:t>El </a:t>
            </a:r>
            <a:r>
              <a:rPr lang="es-ES" sz="1600" dirty="0" err="1"/>
              <a:t>GeNS</a:t>
            </a:r>
            <a:r>
              <a:rPr lang="es-ES" sz="1600" dirty="0"/>
              <a:t> es un Sistema Nacional Genérico </a:t>
            </a:r>
            <a:r>
              <a:rPr lang="es-ES" sz="1600" dirty="0" err="1"/>
              <a:t>ePhyto</a:t>
            </a:r>
            <a:r>
              <a:rPr lang="es-ES" sz="1600" dirty="0"/>
              <a:t> basado en la web destinado a los países </a:t>
            </a:r>
            <a:r>
              <a:rPr lang="es-ES" sz="1600" b="1" dirty="0"/>
              <a:t>sin</a:t>
            </a:r>
            <a:r>
              <a:rPr lang="es-ES" sz="1600" dirty="0"/>
              <a:t> infraestructura propia para conectarse al Hub.</a:t>
            </a: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400" y="2346555"/>
            <a:ext cx="970942" cy="10918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934" y="2418644"/>
            <a:ext cx="7239000" cy="3978293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59AEF838-1176-EF31-12E4-3DB7D42EBB57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89B336BC-A1AD-6C13-E109-419E255EEADF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C5CF67B1-98FD-08C9-3DE7-0C9E5637AF43}"/>
              </a:ext>
            </a:extLst>
          </p:cNvPr>
          <p:cNvSpPr/>
          <p:nvPr/>
        </p:nvSpPr>
        <p:spPr>
          <a:xfrm>
            <a:off x="7588735" y="6021511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</a:t>
            </a:r>
            <a:r>
              <a:rPr lang="en-US" sz="1400" dirty="0" err="1">
                <a:solidFill>
                  <a:srgbClr val="000000"/>
                </a:solidFill>
              </a:rPr>
              <a:t>Datos</a:t>
            </a:r>
            <a:r>
              <a:rPr lang="en-US" sz="1400" dirty="0">
                <a:solidFill>
                  <a:srgbClr val="000000"/>
                </a:solidFill>
              </a:rPr>
              <a:t> de </a:t>
            </a:r>
            <a:r>
              <a:rPr lang="en-US" sz="1400" dirty="0">
                <a:solidFill>
                  <a:srgbClr val="000000"/>
                </a:solidFill>
                <a:hlinkClick r:id="rId4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 mayo de 2022.</a:t>
            </a:r>
            <a:endParaRPr lang="en-US" sz="1400" u="sng" dirty="0">
              <a:solidFill>
                <a:srgbClr val="000000"/>
              </a:solidFill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E073B55-4E0F-7120-97B6-CC4C63A18227}"/>
              </a:ext>
            </a:extLst>
          </p:cNvPr>
          <p:cNvSpPr/>
          <p:nvPr/>
        </p:nvSpPr>
        <p:spPr>
          <a:xfrm>
            <a:off x="1814641" y="4216259"/>
            <a:ext cx="2286000" cy="43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b="1" dirty="0">
                <a:solidFill>
                  <a:srgbClr val="FF0000"/>
                </a:solidFill>
              </a:rPr>
              <a:t>Estadísticas de uso </a:t>
            </a:r>
          </a:p>
          <a:p>
            <a:pPr algn="ctr"/>
            <a:r>
              <a:rPr lang="es-ES" sz="1800" b="1" dirty="0">
                <a:solidFill>
                  <a:srgbClr val="FF0000"/>
                </a:solidFill>
              </a:rPr>
              <a:t>del  HUB</a:t>
            </a:r>
            <a:endParaRPr lang="fr-CH" sz="1800" b="1" dirty="0">
              <a:solidFill>
                <a:srgbClr val="FF0000"/>
              </a:solidFill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0EF46F14-8D16-0B4C-3A87-BF059429F8E7}"/>
              </a:ext>
            </a:extLst>
          </p:cNvPr>
          <p:cNvSpPr/>
          <p:nvPr/>
        </p:nvSpPr>
        <p:spPr>
          <a:xfrm>
            <a:off x="784468" y="2397105"/>
            <a:ext cx="6096000" cy="337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Resumen del número de países registrados en los servicios del  </a:t>
            </a:r>
            <a:r>
              <a:rPr lang="es-ES" sz="1400" dirty="0" err="1">
                <a:solidFill>
                  <a:schemeClr val="tx1"/>
                </a:solidFill>
              </a:rPr>
              <a:t>GeNS</a:t>
            </a:r>
            <a:endParaRPr lang="fr-CH" sz="1400" dirty="0">
              <a:solidFill>
                <a:schemeClr val="tx1"/>
              </a:solidFill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873B9703-E8C5-B983-851B-B93AC2D51F7E}"/>
              </a:ext>
            </a:extLst>
          </p:cNvPr>
          <p:cNvSpPr/>
          <p:nvPr/>
        </p:nvSpPr>
        <p:spPr>
          <a:xfrm>
            <a:off x="5181600" y="3143788"/>
            <a:ext cx="2286000" cy="829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050" dirty="0">
                <a:solidFill>
                  <a:sysClr val="windowText" lastClr="000000"/>
                </a:solidFill>
              </a:rPr>
              <a:t>Ámbito en prueba del </a:t>
            </a:r>
            <a:r>
              <a:rPr lang="es-ES" sz="1050" dirty="0" err="1">
                <a:solidFill>
                  <a:sysClr val="windowText" lastClr="000000"/>
                </a:solidFill>
              </a:rPr>
              <a:t>GeNS</a:t>
            </a:r>
            <a:endParaRPr lang="es-ES" sz="1050" dirty="0">
              <a:solidFill>
                <a:sysClr val="windowText" lastClr="000000"/>
              </a:solidFill>
            </a:endParaRPr>
          </a:p>
          <a:p>
            <a:r>
              <a:rPr lang="es-ES" sz="1050" dirty="0">
                <a:solidFill>
                  <a:sysClr val="windowText" lastClr="000000"/>
                </a:solidFill>
              </a:rPr>
              <a:t>Ámbito activo del </a:t>
            </a:r>
            <a:r>
              <a:rPr lang="es-ES" sz="1050" dirty="0" err="1">
                <a:solidFill>
                  <a:sysClr val="windowText" lastClr="000000"/>
                </a:solidFill>
              </a:rPr>
              <a:t>GeNS</a:t>
            </a:r>
            <a:endParaRPr lang="es-ES" sz="1050" dirty="0">
              <a:solidFill>
                <a:sysClr val="windowText" lastClr="000000"/>
              </a:solidFill>
            </a:endParaRPr>
          </a:p>
          <a:p>
            <a:r>
              <a:rPr lang="es-ES" sz="1050" dirty="0">
                <a:solidFill>
                  <a:sysClr val="windowText" lastClr="000000"/>
                </a:solidFill>
              </a:rPr>
              <a:t>Nuevo en el </a:t>
            </a:r>
            <a:r>
              <a:rPr lang="es-ES" sz="1050" dirty="0" err="1">
                <a:solidFill>
                  <a:sysClr val="windowText" lastClr="000000"/>
                </a:solidFill>
              </a:rPr>
              <a:t>GeNS</a:t>
            </a:r>
            <a:r>
              <a:rPr lang="es-ES" sz="1050" dirty="0">
                <a:solidFill>
                  <a:sysClr val="windowText" lastClr="000000"/>
                </a:solidFill>
              </a:rPr>
              <a:t> (pruebas)</a:t>
            </a:r>
          </a:p>
          <a:p>
            <a:r>
              <a:rPr lang="es-ES" sz="1050" dirty="0">
                <a:solidFill>
                  <a:sysClr val="windowText" lastClr="000000"/>
                </a:solidFill>
              </a:rPr>
              <a:t>Novedades en el </a:t>
            </a:r>
            <a:r>
              <a:rPr lang="es-ES" sz="1050" dirty="0" err="1">
                <a:solidFill>
                  <a:sysClr val="windowText" lastClr="000000"/>
                </a:solidFill>
              </a:rPr>
              <a:t>GeNS</a:t>
            </a:r>
            <a:r>
              <a:rPr lang="es-ES" sz="1050" dirty="0">
                <a:solidFill>
                  <a:sysClr val="windowText" lastClr="000000"/>
                </a:solidFill>
              </a:rPr>
              <a:t> (activos)</a:t>
            </a:r>
            <a:endParaRPr lang="fr-CH" sz="1050" dirty="0">
              <a:solidFill>
                <a:sysClr val="windowText" lastClr="000000"/>
              </a:solidFill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4F5A278C-A12B-E18E-EE9A-93C9AA8E0AB5}"/>
              </a:ext>
            </a:extLst>
          </p:cNvPr>
          <p:cNvSpPr/>
          <p:nvPr/>
        </p:nvSpPr>
        <p:spPr>
          <a:xfrm>
            <a:off x="5257800" y="3992830"/>
            <a:ext cx="2905380" cy="829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fr-CH" sz="1050" dirty="0" err="1">
                <a:solidFill>
                  <a:schemeClr val="tx1"/>
                </a:solidFill>
              </a:rPr>
              <a:t>Nuevo</a:t>
            </a:r>
            <a:r>
              <a:rPr lang="fr-CH" sz="1050" dirty="0">
                <a:solidFill>
                  <a:schemeClr val="tx1"/>
                </a:solidFill>
              </a:rPr>
              <a:t> en </a:t>
            </a:r>
            <a:r>
              <a:rPr lang="fr-CH" sz="1050" dirty="0" err="1">
                <a:solidFill>
                  <a:schemeClr val="tx1"/>
                </a:solidFill>
              </a:rPr>
              <a:t>GeNS</a:t>
            </a:r>
            <a:r>
              <a:rPr lang="fr-CH" sz="1050" dirty="0">
                <a:solidFill>
                  <a:schemeClr val="tx1"/>
                </a:solidFill>
              </a:rPr>
              <a:t> (</a:t>
            </a:r>
            <a:r>
              <a:rPr lang="fr-CH" sz="1050" dirty="0" err="1">
                <a:solidFill>
                  <a:schemeClr val="tx1"/>
                </a:solidFill>
              </a:rPr>
              <a:t>pruebas</a:t>
            </a:r>
            <a:r>
              <a:rPr lang="fr-CH" sz="1050" dirty="0">
                <a:solidFill>
                  <a:schemeClr val="tx1"/>
                </a:solidFill>
              </a:rPr>
              <a:t>) </a:t>
            </a:r>
          </a:p>
          <a:p>
            <a:r>
              <a:rPr lang="fr-CH" sz="1050" dirty="0" err="1">
                <a:solidFill>
                  <a:schemeClr val="tx1"/>
                </a:solidFill>
              </a:rPr>
              <a:t>Argelia</a:t>
            </a:r>
            <a:r>
              <a:rPr lang="fr-CH" sz="1050" dirty="0">
                <a:solidFill>
                  <a:schemeClr val="tx1"/>
                </a:solidFill>
              </a:rPr>
              <a:t>, </a:t>
            </a:r>
            <a:r>
              <a:rPr lang="fr-CH" sz="1050" dirty="0" err="1">
                <a:solidFill>
                  <a:schemeClr val="tx1"/>
                </a:solidFill>
              </a:rPr>
              <a:t>Belice</a:t>
            </a:r>
            <a:r>
              <a:rPr lang="fr-CH" sz="1050" dirty="0">
                <a:solidFill>
                  <a:schemeClr val="tx1"/>
                </a:solidFill>
              </a:rPr>
              <a:t>, Kiribati, Malawi, </a:t>
            </a:r>
            <a:br>
              <a:rPr lang="fr-CH" sz="1050" dirty="0">
                <a:solidFill>
                  <a:schemeClr val="tx1"/>
                </a:solidFill>
              </a:rPr>
            </a:br>
            <a:r>
              <a:rPr lang="fr-CH" sz="1050" dirty="0">
                <a:solidFill>
                  <a:schemeClr val="tx1"/>
                </a:solidFill>
              </a:rPr>
              <a:t>Nauru, </a:t>
            </a:r>
            <a:r>
              <a:rPr lang="fr-CH" sz="1050" dirty="0" err="1">
                <a:solidFill>
                  <a:schemeClr val="tx1"/>
                </a:solidFill>
              </a:rPr>
              <a:t>Islas</a:t>
            </a:r>
            <a:r>
              <a:rPr lang="fr-CH" sz="1050" dirty="0">
                <a:solidFill>
                  <a:schemeClr val="tx1"/>
                </a:solidFill>
              </a:rPr>
              <a:t> </a:t>
            </a:r>
            <a:r>
              <a:rPr lang="fr-CH" sz="1050" dirty="0" err="1">
                <a:solidFill>
                  <a:schemeClr val="tx1"/>
                </a:solidFill>
              </a:rPr>
              <a:t>Salomón</a:t>
            </a:r>
            <a:endParaRPr lang="fr-CH" sz="1050" dirty="0">
              <a:solidFill>
                <a:schemeClr val="tx1"/>
              </a:solidFill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F1F741-7414-B744-174C-814D292F604F}"/>
              </a:ext>
            </a:extLst>
          </p:cNvPr>
          <p:cNvSpPr/>
          <p:nvPr/>
        </p:nvSpPr>
        <p:spPr>
          <a:xfrm>
            <a:off x="5238750" y="4913363"/>
            <a:ext cx="2905380" cy="829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fr-CH" sz="1050" dirty="0" err="1">
                <a:solidFill>
                  <a:schemeClr val="tx1"/>
                </a:solidFill>
              </a:rPr>
              <a:t>Nuevo</a:t>
            </a:r>
            <a:r>
              <a:rPr lang="fr-CH" sz="1050" dirty="0">
                <a:solidFill>
                  <a:schemeClr val="tx1"/>
                </a:solidFill>
              </a:rPr>
              <a:t> en </a:t>
            </a:r>
            <a:r>
              <a:rPr lang="fr-CH" sz="1050" dirty="0" err="1">
                <a:solidFill>
                  <a:schemeClr val="tx1"/>
                </a:solidFill>
              </a:rPr>
              <a:t>GeNS</a:t>
            </a:r>
            <a:r>
              <a:rPr lang="fr-CH" sz="1050" dirty="0">
                <a:solidFill>
                  <a:schemeClr val="tx1"/>
                </a:solidFill>
              </a:rPr>
              <a:t> (</a:t>
            </a:r>
            <a:r>
              <a:rPr lang="fr-CH" sz="1050" dirty="0" err="1">
                <a:solidFill>
                  <a:schemeClr val="tx1"/>
                </a:solidFill>
              </a:rPr>
              <a:t>activos</a:t>
            </a:r>
            <a:r>
              <a:rPr lang="fr-CH" sz="1050" dirty="0">
                <a:solidFill>
                  <a:schemeClr val="tx1"/>
                </a:solidFill>
              </a:rPr>
              <a:t>) </a:t>
            </a:r>
          </a:p>
          <a:p>
            <a:r>
              <a:rPr lang="fr-CH" sz="1050" dirty="0" err="1">
                <a:solidFill>
                  <a:schemeClr val="tx1"/>
                </a:solidFill>
              </a:rPr>
              <a:t>Jordania</a:t>
            </a:r>
            <a:r>
              <a:rPr lang="fr-CH" sz="1050" dirty="0">
                <a:solidFill>
                  <a:schemeClr val="tx1"/>
                </a:solidFill>
              </a:rPr>
              <a:t>, </a:t>
            </a:r>
            <a:r>
              <a:rPr lang="fr-CH" sz="1050" dirty="0" err="1">
                <a:solidFill>
                  <a:schemeClr val="tx1"/>
                </a:solidFill>
              </a:rPr>
              <a:t>Túnez</a:t>
            </a:r>
            <a:endParaRPr lang="fr-CH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847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1295400" y="1428617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2. </a:t>
            </a:r>
            <a:r>
              <a:rPr lang="es-ES" sz="2800" dirty="0"/>
              <a:t>ACTUALIZACIÓN DE LA SOLUCIÓN </a:t>
            </a:r>
            <a:r>
              <a:rPr lang="es-ES" sz="2800" dirty="0" err="1"/>
              <a:t>ePHYTO</a:t>
            </a:r>
            <a:r>
              <a:rPr lang="es-ES" sz="2800" dirty="0"/>
              <a:t> DE LA CIPF</a:t>
            </a:r>
            <a:endParaRPr lang="en-IT" sz="28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1760073"/>
            <a:ext cx="50292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Sistema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genérico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578" y="2459089"/>
            <a:ext cx="8492844" cy="3658659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EB4944EB-2933-727E-04E4-4E0F811D7F38}"/>
              </a:ext>
            </a:extLst>
          </p:cNvPr>
          <p:cNvSpPr/>
          <p:nvPr/>
        </p:nvSpPr>
        <p:spPr>
          <a:xfrm>
            <a:off x="9296400" y="923450"/>
            <a:ext cx="2737335" cy="381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>
              <a:solidFill>
                <a:srgbClr val="01852A"/>
              </a:solidFill>
            </a:endParaRPr>
          </a:p>
          <a:p>
            <a:pPr algn="ctr"/>
            <a:r>
              <a:rPr lang="es-ES" sz="1600" b="1" dirty="0">
                <a:solidFill>
                  <a:srgbClr val="01852A"/>
                </a:solidFill>
              </a:rPr>
              <a:t>Punto 7.2 del orden del día</a:t>
            </a:r>
            <a:endParaRPr lang="en-US" sz="1600" b="1" dirty="0">
              <a:solidFill>
                <a:srgbClr val="01852A"/>
              </a:solidFill>
            </a:endParaRPr>
          </a:p>
          <a:p>
            <a:pPr algn="ctr"/>
            <a:endParaRPr lang="fr-CH" dirty="0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82DAA28D-EA4F-16D7-A44F-B30389093D87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977E3226-D414-4BE4-94F4-3BF9B54B1A53}"/>
              </a:ext>
            </a:extLst>
          </p:cNvPr>
          <p:cNvSpPr/>
          <p:nvPr/>
        </p:nvSpPr>
        <p:spPr>
          <a:xfrm>
            <a:off x="7588735" y="6021511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</a:t>
            </a:r>
            <a:r>
              <a:rPr lang="en-US" sz="1400" dirty="0" err="1">
                <a:solidFill>
                  <a:srgbClr val="000000"/>
                </a:solidFill>
              </a:rPr>
              <a:t>Datos</a:t>
            </a:r>
            <a:r>
              <a:rPr lang="en-US" sz="1400" dirty="0">
                <a:solidFill>
                  <a:srgbClr val="000000"/>
                </a:solidFill>
              </a:rPr>
              <a:t> de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 mayo de 2022.</a:t>
            </a:r>
            <a:endParaRPr lang="en-US" sz="1400" u="sng" dirty="0">
              <a:solidFill>
                <a:srgbClr val="000000"/>
              </a:solidFill>
            </a:endParaRPr>
          </a:p>
        </p:txBody>
      </p:sp>
      <p:sp>
        <p:nvSpPr>
          <p:cNvPr id="2" name="Diagrama de flujo: conector 1">
            <a:extLst>
              <a:ext uri="{FF2B5EF4-FFF2-40B4-BE49-F238E27FC236}">
                <a16:creationId xmlns:a16="http://schemas.microsoft.com/office/drawing/2014/main" id="{242F2FA4-26B7-C5B7-C948-714190A1AD65}"/>
              </a:ext>
            </a:extLst>
          </p:cNvPr>
          <p:cNvSpPr/>
          <p:nvPr/>
        </p:nvSpPr>
        <p:spPr>
          <a:xfrm>
            <a:off x="7391400" y="2589668"/>
            <a:ext cx="1371599" cy="1218018"/>
          </a:xfrm>
          <a:prstGeom prst="flowChartConnector">
            <a:avLst/>
          </a:prstGeom>
          <a:solidFill>
            <a:srgbClr val="FE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950" dirty="0">
              <a:solidFill>
                <a:sysClr val="windowText" lastClr="000000"/>
              </a:solidFill>
            </a:endParaRPr>
          </a:p>
          <a:p>
            <a:pPr algn="ctr"/>
            <a:r>
              <a:rPr lang="fr-CH" sz="950" dirty="0">
                <a:solidFill>
                  <a:sysClr val="windowText" lastClr="000000"/>
                </a:solidFill>
              </a:rPr>
              <a:t>Total de </a:t>
            </a:r>
            <a:r>
              <a:rPr lang="fr-CH" sz="950" dirty="0" err="1">
                <a:solidFill>
                  <a:sysClr val="windowText" lastClr="000000"/>
                </a:solidFill>
              </a:rPr>
              <a:t>certificados</a:t>
            </a:r>
            <a:r>
              <a:rPr lang="fr-CH" sz="950" dirty="0">
                <a:solidFill>
                  <a:sysClr val="windowText" lastClr="000000"/>
                </a:solidFill>
              </a:rPr>
              <a:t> </a:t>
            </a:r>
            <a:r>
              <a:rPr lang="fr-CH" sz="950" dirty="0" err="1">
                <a:solidFill>
                  <a:sysClr val="windowText" lastClr="000000"/>
                </a:solidFill>
              </a:rPr>
              <a:t>activos</a:t>
            </a:r>
            <a:r>
              <a:rPr lang="fr-CH" sz="950" dirty="0">
                <a:solidFill>
                  <a:sysClr val="windowText" lastClr="000000"/>
                </a:solidFill>
              </a:rPr>
              <a:t> </a:t>
            </a:r>
            <a:r>
              <a:rPr lang="fr-CH" sz="950" dirty="0" err="1">
                <a:solidFill>
                  <a:sysClr val="windowText" lastClr="000000"/>
                </a:solidFill>
              </a:rPr>
              <a:t>intercambiados</a:t>
            </a:r>
            <a:endParaRPr lang="fr-CH" sz="950" dirty="0">
              <a:solidFill>
                <a:sysClr val="windowText" lastClr="000000"/>
              </a:solidFill>
            </a:endParaRPr>
          </a:p>
          <a:p>
            <a:pPr algn="ctr"/>
            <a:endParaRPr lang="fr-CH" sz="1000" b="1" dirty="0">
              <a:solidFill>
                <a:sysClr val="windowText" lastClr="000000"/>
              </a:solidFill>
            </a:endParaRPr>
          </a:p>
          <a:p>
            <a:pPr algn="ctr"/>
            <a:r>
              <a:rPr lang="fr-CH" sz="1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126,435</a:t>
            </a:r>
          </a:p>
        </p:txBody>
      </p:sp>
      <p:sp>
        <p:nvSpPr>
          <p:cNvPr id="10" name="Diagrama de flujo: conector 9">
            <a:extLst>
              <a:ext uri="{FF2B5EF4-FFF2-40B4-BE49-F238E27FC236}">
                <a16:creationId xmlns:a16="http://schemas.microsoft.com/office/drawing/2014/main" id="{48180E53-5FC6-87BA-2E02-900B1CA5C8F3}"/>
              </a:ext>
            </a:extLst>
          </p:cNvPr>
          <p:cNvSpPr/>
          <p:nvPr/>
        </p:nvSpPr>
        <p:spPr>
          <a:xfrm>
            <a:off x="3028214" y="2619818"/>
            <a:ext cx="1371599" cy="1218018"/>
          </a:xfrm>
          <a:prstGeom prst="flowChartConnector">
            <a:avLst/>
          </a:prstGeom>
          <a:solidFill>
            <a:srgbClr val="FE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950" dirty="0">
              <a:solidFill>
                <a:sysClr val="windowText" lastClr="000000"/>
              </a:solidFill>
            </a:endParaRPr>
          </a:p>
          <a:p>
            <a:pPr algn="ctr"/>
            <a:r>
              <a:rPr lang="fr-CH" sz="950" dirty="0">
                <a:solidFill>
                  <a:sysClr val="windowText" lastClr="000000"/>
                </a:solidFill>
              </a:rPr>
              <a:t>Total de </a:t>
            </a:r>
            <a:r>
              <a:rPr lang="fr-CH" sz="950" dirty="0" err="1">
                <a:solidFill>
                  <a:sysClr val="windowText" lastClr="000000"/>
                </a:solidFill>
              </a:rPr>
              <a:t>certificados</a:t>
            </a:r>
            <a:r>
              <a:rPr lang="fr-CH" sz="950" dirty="0">
                <a:solidFill>
                  <a:sysClr val="windowText" lastClr="000000"/>
                </a:solidFill>
              </a:rPr>
              <a:t> </a:t>
            </a:r>
            <a:br>
              <a:rPr lang="fr-CH" sz="950" dirty="0">
                <a:solidFill>
                  <a:sysClr val="windowText" lastClr="000000"/>
                </a:solidFill>
              </a:rPr>
            </a:br>
            <a:r>
              <a:rPr lang="fr-CH" sz="950" dirty="0">
                <a:solidFill>
                  <a:sysClr val="windowText" lastClr="000000"/>
                </a:solidFill>
              </a:rPr>
              <a:t>en </a:t>
            </a:r>
            <a:r>
              <a:rPr lang="fr-CH" sz="950" dirty="0" err="1">
                <a:solidFill>
                  <a:sysClr val="windowText" lastClr="000000"/>
                </a:solidFill>
              </a:rPr>
              <a:t>prueba</a:t>
            </a:r>
            <a:r>
              <a:rPr lang="fr-CH" sz="950" dirty="0">
                <a:solidFill>
                  <a:sysClr val="windowText" lastClr="000000"/>
                </a:solidFill>
              </a:rPr>
              <a:t> </a:t>
            </a:r>
            <a:r>
              <a:rPr lang="fr-CH" sz="950" dirty="0" err="1">
                <a:solidFill>
                  <a:sysClr val="windowText" lastClr="000000"/>
                </a:solidFill>
              </a:rPr>
              <a:t>intercambiados</a:t>
            </a:r>
            <a:endParaRPr lang="fr-CH" sz="950" dirty="0">
              <a:solidFill>
                <a:sysClr val="windowText" lastClr="000000"/>
              </a:solidFill>
            </a:endParaRPr>
          </a:p>
          <a:p>
            <a:pPr algn="ctr"/>
            <a:endParaRPr lang="fr-CH" sz="1000" b="1" dirty="0">
              <a:solidFill>
                <a:sysClr val="windowText" lastClr="000000"/>
              </a:solidFill>
            </a:endParaRPr>
          </a:p>
          <a:p>
            <a:pPr algn="ctr"/>
            <a:r>
              <a:rPr lang="fr-CH" sz="1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700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2CDA43E2-1ECB-32C3-F026-CEEF0E19394B}"/>
              </a:ext>
            </a:extLst>
          </p:cNvPr>
          <p:cNvSpPr/>
          <p:nvPr/>
        </p:nvSpPr>
        <p:spPr>
          <a:xfrm>
            <a:off x="3886200" y="5181479"/>
            <a:ext cx="1905000" cy="672229"/>
          </a:xfrm>
          <a:prstGeom prst="rect">
            <a:avLst/>
          </a:prstGeom>
          <a:gradFill flip="none" rotWithShape="0">
            <a:gsLst>
              <a:gs pos="0">
                <a:srgbClr val="FEF8FB"/>
              </a:gs>
              <a:gs pos="100000">
                <a:schemeClr val="accent1">
                  <a:lumMod val="5000"/>
                  <a:lumOff val="95000"/>
                </a:schemeClr>
              </a:gs>
              <a:gs pos="100000">
                <a:srgbClr val="FEF8FB"/>
              </a:gs>
              <a:gs pos="100000">
                <a:srgbClr val="FDF1F8"/>
              </a:gs>
              <a:gs pos="2000">
                <a:srgbClr val="FEF8F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fr-CH" sz="1050" b="1" dirty="0">
                <a:solidFill>
                  <a:schemeClr val="accent1">
                    <a:lumMod val="75000"/>
                  </a:schemeClr>
                </a:solidFill>
              </a:rPr>
              <a:t>    42</a:t>
            </a:r>
            <a:r>
              <a:rPr lang="fr-CH" sz="1050" dirty="0">
                <a:solidFill>
                  <a:schemeClr val="tx1"/>
                </a:solidFill>
              </a:rPr>
              <a:t>   Total de </a:t>
            </a:r>
            <a:r>
              <a:rPr lang="fr-CH" sz="1050" dirty="0" err="1">
                <a:solidFill>
                  <a:schemeClr val="tx1"/>
                </a:solidFill>
              </a:rPr>
              <a:t>certificados</a:t>
            </a:r>
            <a:r>
              <a:rPr lang="fr-CH" sz="1050" dirty="0">
                <a:solidFill>
                  <a:schemeClr val="tx1"/>
                </a:solidFill>
              </a:rPr>
              <a:t> </a:t>
            </a:r>
            <a:br>
              <a:rPr lang="fr-CH" sz="1050" dirty="0">
                <a:solidFill>
                  <a:schemeClr val="tx1"/>
                </a:solidFill>
              </a:rPr>
            </a:br>
            <a:r>
              <a:rPr lang="fr-CH" sz="1050" dirty="0">
                <a:solidFill>
                  <a:schemeClr val="tx1"/>
                </a:solidFill>
              </a:rPr>
              <a:t>            en los </a:t>
            </a:r>
            <a:r>
              <a:rPr lang="fr-CH" sz="1050" dirty="0" err="1">
                <a:solidFill>
                  <a:schemeClr val="tx1"/>
                </a:solidFill>
              </a:rPr>
              <a:t>últimos</a:t>
            </a:r>
            <a:r>
              <a:rPr lang="fr-CH" sz="1050" dirty="0">
                <a:solidFill>
                  <a:schemeClr val="tx1"/>
                </a:solidFill>
              </a:rPr>
              <a:t> 2 </a:t>
            </a:r>
            <a:r>
              <a:rPr lang="fr-CH" sz="1050" dirty="0" err="1">
                <a:solidFill>
                  <a:schemeClr val="tx1"/>
                </a:solidFill>
              </a:rPr>
              <a:t>meses</a:t>
            </a:r>
            <a:endParaRPr lang="fr-CH" sz="1050" dirty="0">
              <a:solidFill>
                <a:schemeClr val="tx1"/>
              </a:solidFill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1B40C280-F937-6852-B400-594EEFCE290D}"/>
              </a:ext>
            </a:extLst>
          </p:cNvPr>
          <p:cNvSpPr/>
          <p:nvPr/>
        </p:nvSpPr>
        <p:spPr>
          <a:xfrm>
            <a:off x="1905000" y="5175262"/>
            <a:ext cx="1905000" cy="635242"/>
          </a:xfrm>
          <a:prstGeom prst="rect">
            <a:avLst/>
          </a:prstGeom>
          <a:gradFill flip="none" rotWithShape="0">
            <a:gsLst>
              <a:gs pos="0">
                <a:srgbClr val="FEF8FB"/>
              </a:gs>
              <a:gs pos="100000">
                <a:schemeClr val="accent1">
                  <a:lumMod val="5000"/>
                  <a:lumOff val="95000"/>
                </a:schemeClr>
              </a:gs>
              <a:gs pos="100000">
                <a:srgbClr val="FEF8FB"/>
              </a:gs>
              <a:gs pos="100000">
                <a:srgbClr val="FDF1F8"/>
              </a:gs>
              <a:gs pos="2000">
                <a:srgbClr val="FEF8F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fr-CH" sz="1050" b="1" dirty="0">
                <a:solidFill>
                  <a:schemeClr val="accent1">
                    <a:lumMod val="75000"/>
                  </a:schemeClr>
                </a:solidFill>
              </a:rPr>
              <a:t>  62</a:t>
            </a:r>
            <a:r>
              <a:rPr lang="fr-CH" sz="1050" dirty="0">
                <a:solidFill>
                  <a:schemeClr val="tx1"/>
                </a:solidFill>
              </a:rPr>
              <a:t>   Total de </a:t>
            </a:r>
            <a:r>
              <a:rPr lang="fr-CH" sz="1050" dirty="0" err="1">
                <a:solidFill>
                  <a:schemeClr val="tx1"/>
                </a:solidFill>
              </a:rPr>
              <a:t>certificados</a:t>
            </a:r>
            <a:r>
              <a:rPr lang="fr-CH" sz="1050" dirty="0">
                <a:solidFill>
                  <a:schemeClr val="tx1"/>
                </a:solidFill>
              </a:rPr>
              <a:t> </a:t>
            </a:r>
            <a:br>
              <a:rPr lang="fr-CH" sz="1050" dirty="0">
                <a:solidFill>
                  <a:schemeClr val="tx1"/>
                </a:solidFill>
              </a:rPr>
            </a:br>
            <a:r>
              <a:rPr lang="fr-CH" sz="1050" dirty="0">
                <a:solidFill>
                  <a:schemeClr val="tx1"/>
                </a:solidFill>
              </a:rPr>
              <a:t>          en los </a:t>
            </a:r>
            <a:r>
              <a:rPr lang="fr-CH" sz="1050" dirty="0" err="1">
                <a:solidFill>
                  <a:schemeClr val="tx1"/>
                </a:solidFill>
              </a:rPr>
              <a:t>últimos</a:t>
            </a:r>
            <a:r>
              <a:rPr lang="fr-CH" sz="1050" dirty="0">
                <a:solidFill>
                  <a:schemeClr val="tx1"/>
                </a:solidFill>
              </a:rPr>
              <a:t> 2 </a:t>
            </a:r>
            <a:r>
              <a:rPr lang="fr-CH" sz="1050" dirty="0" err="1">
                <a:solidFill>
                  <a:schemeClr val="tx1"/>
                </a:solidFill>
              </a:rPr>
              <a:t>meses</a:t>
            </a:r>
            <a:endParaRPr lang="fr-CH" sz="1050" dirty="0">
              <a:solidFill>
                <a:schemeClr val="tx1"/>
              </a:solidFill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CB22B901-3FB8-B491-9813-B03062D1A6D2}"/>
              </a:ext>
            </a:extLst>
          </p:cNvPr>
          <p:cNvSpPr/>
          <p:nvPr/>
        </p:nvSpPr>
        <p:spPr>
          <a:xfrm>
            <a:off x="6248400" y="5137742"/>
            <a:ext cx="1905000" cy="672229"/>
          </a:xfrm>
          <a:prstGeom prst="rect">
            <a:avLst/>
          </a:prstGeom>
          <a:gradFill flip="none" rotWithShape="0">
            <a:gsLst>
              <a:gs pos="0">
                <a:srgbClr val="FEF8FB"/>
              </a:gs>
              <a:gs pos="100000">
                <a:schemeClr val="accent1">
                  <a:lumMod val="5000"/>
                  <a:lumOff val="95000"/>
                </a:schemeClr>
              </a:gs>
              <a:gs pos="100000">
                <a:srgbClr val="FEF8FB"/>
              </a:gs>
              <a:gs pos="100000">
                <a:srgbClr val="FDF1F8"/>
              </a:gs>
              <a:gs pos="2000">
                <a:srgbClr val="FEF8F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fr-CH" sz="1050" b="1" dirty="0">
                <a:solidFill>
                  <a:schemeClr val="accent1">
                    <a:lumMod val="75000"/>
                  </a:schemeClr>
                </a:solidFill>
              </a:rPr>
              <a:t> 14 144  </a:t>
            </a:r>
            <a:r>
              <a:rPr lang="fr-CH" sz="1050" dirty="0">
                <a:solidFill>
                  <a:schemeClr val="tx1"/>
                </a:solidFill>
              </a:rPr>
              <a:t>Total de </a:t>
            </a:r>
            <a:r>
              <a:rPr lang="fr-CH" sz="1050" dirty="0" err="1">
                <a:solidFill>
                  <a:schemeClr val="tx1"/>
                </a:solidFill>
              </a:rPr>
              <a:t>certificados</a:t>
            </a:r>
            <a:r>
              <a:rPr lang="fr-CH" sz="1050" dirty="0">
                <a:solidFill>
                  <a:schemeClr val="tx1"/>
                </a:solidFill>
              </a:rPr>
              <a:t> </a:t>
            </a:r>
            <a:br>
              <a:rPr lang="fr-CH" sz="1050" dirty="0">
                <a:solidFill>
                  <a:schemeClr val="tx1"/>
                </a:solidFill>
              </a:rPr>
            </a:br>
            <a:r>
              <a:rPr lang="fr-CH" sz="1050" dirty="0">
                <a:solidFill>
                  <a:schemeClr val="tx1"/>
                </a:solidFill>
              </a:rPr>
              <a:t>                en los </a:t>
            </a:r>
            <a:r>
              <a:rPr lang="fr-CH" sz="1050" dirty="0" err="1">
                <a:solidFill>
                  <a:schemeClr val="tx1"/>
                </a:solidFill>
              </a:rPr>
              <a:t>últimos</a:t>
            </a:r>
            <a:r>
              <a:rPr lang="fr-CH" sz="1050" dirty="0">
                <a:solidFill>
                  <a:schemeClr val="tx1"/>
                </a:solidFill>
              </a:rPr>
              <a:t> 2 </a:t>
            </a:r>
            <a:r>
              <a:rPr lang="fr-CH" sz="1050" dirty="0" err="1">
                <a:solidFill>
                  <a:schemeClr val="tx1"/>
                </a:solidFill>
              </a:rPr>
              <a:t>meses</a:t>
            </a:r>
            <a:endParaRPr lang="fr-CH" sz="1050" dirty="0">
              <a:solidFill>
                <a:schemeClr val="tx1"/>
              </a:solidFill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E68D41DC-5E2F-E565-BF80-17D9E3B36351}"/>
              </a:ext>
            </a:extLst>
          </p:cNvPr>
          <p:cNvSpPr/>
          <p:nvPr/>
        </p:nvSpPr>
        <p:spPr>
          <a:xfrm>
            <a:off x="8246533" y="5127751"/>
            <a:ext cx="1905000" cy="672229"/>
          </a:xfrm>
          <a:prstGeom prst="rect">
            <a:avLst/>
          </a:prstGeom>
          <a:gradFill flip="none" rotWithShape="0">
            <a:gsLst>
              <a:gs pos="0">
                <a:srgbClr val="FEF8FB"/>
              </a:gs>
              <a:gs pos="100000">
                <a:schemeClr val="accent1">
                  <a:lumMod val="5000"/>
                  <a:lumOff val="95000"/>
                </a:schemeClr>
              </a:gs>
              <a:gs pos="100000">
                <a:srgbClr val="FEF8FB"/>
              </a:gs>
              <a:gs pos="100000">
                <a:srgbClr val="FDF1F8"/>
              </a:gs>
              <a:gs pos="2000">
                <a:srgbClr val="FEF8F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fr-CH" sz="1050" b="1" dirty="0">
                <a:solidFill>
                  <a:schemeClr val="accent1">
                    <a:lumMod val="75000"/>
                  </a:schemeClr>
                </a:solidFill>
              </a:rPr>
              <a:t>  8855   </a:t>
            </a:r>
            <a:r>
              <a:rPr lang="fr-CH" sz="1050" dirty="0">
                <a:solidFill>
                  <a:schemeClr val="tx1"/>
                </a:solidFill>
              </a:rPr>
              <a:t>Total de </a:t>
            </a:r>
            <a:r>
              <a:rPr lang="fr-CH" sz="1050" dirty="0" err="1">
                <a:solidFill>
                  <a:schemeClr val="tx1"/>
                </a:solidFill>
              </a:rPr>
              <a:t>certificados</a:t>
            </a:r>
            <a:r>
              <a:rPr lang="fr-CH" sz="1050" dirty="0">
                <a:solidFill>
                  <a:schemeClr val="tx1"/>
                </a:solidFill>
              </a:rPr>
              <a:t> </a:t>
            </a:r>
            <a:br>
              <a:rPr lang="fr-CH" sz="1050" dirty="0">
                <a:solidFill>
                  <a:schemeClr val="tx1"/>
                </a:solidFill>
              </a:rPr>
            </a:br>
            <a:r>
              <a:rPr lang="fr-CH" sz="1050" dirty="0">
                <a:solidFill>
                  <a:schemeClr val="tx1"/>
                </a:solidFill>
              </a:rPr>
              <a:t>               en los </a:t>
            </a:r>
            <a:r>
              <a:rPr lang="fr-CH" sz="1050" dirty="0" err="1">
                <a:solidFill>
                  <a:schemeClr val="tx1"/>
                </a:solidFill>
              </a:rPr>
              <a:t>últimos</a:t>
            </a:r>
            <a:r>
              <a:rPr lang="fr-CH" sz="1050" dirty="0">
                <a:solidFill>
                  <a:schemeClr val="tx1"/>
                </a:solidFill>
              </a:rPr>
              <a:t> 2 </a:t>
            </a:r>
            <a:r>
              <a:rPr lang="fr-CH" sz="1050" dirty="0" err="1">
                <a:solidFill>
                  <a:schemeClr val="tx1"/>
                </a:solidFill>
              </a:rPr>
              <a:t>meses</a:t>
            </a:r>
            <a:endParaRPr lang="fr-CH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6517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schemas.microsoft.com/office/2006/documentManagement/types"/>
    <ds:schemaRef ds:uri="ea6feb38-a85a-45e8-92e9-814486bbe375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a05d7f75-f42e-4288-8809-604fd4d9691f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E377F6D-7D02-416E-942B-370946E310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1664</Words>
  <Application>Microsoft Office PowerPoint</Application>
  <PresentationFormat>Widescreen</PresentationFormat>
  <Paragraphs>198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.AppleSystemUIFont</vt:lpstr>
      <vt:lpstr>Arial</vt:lpstr>
      <vt:lpstr>Calibri</vt:lpstr>
      <vt:lpstr>Calibri (Body)</vt:lpstr>
      <vt:lpstr>Georgia</vt:lpstr>
      <vt:lpstr>Wingdings</vt:lpstr>
      <vt:lpstr>COVER</vt:lpstr>
      <vt:lpstr>1_COVER</vt:lpstr>
      <vt:lpstr>Internal screen</vt:lpstr>
      <vt:lpstr>Actualización de la solución ePhyto de la CIPF </vt:lpstr>
      <vt:lpstr>RESUMEN</vt:lpstr>
      <vt:lpstr>PowerPoint Presentation</vt:lpstr>
      <vt:lpstr>1.2 Breve historia de la solución ePhyto de la CIPF </vt:lpstr>
      <vt:lpstr>1.3 ¿Por qué ePhyto?</vt:lpstr>
      <vt:lpstr>2. ACTUALIZACIÓN DE LA SOLUCIÓN ePHYTO DE LA CIPF </vt:lpstr>
      <vt:lpstr>2. ACTUALIZACIÓN DE LA SOLUCIÓN ePHYTO DE LA CIPF</vt:lpstr>
      <vt:lpstr>PowerPoint Presentation</vt:lpstr>
      <vt:lpstr>PowerPoint Presentation</vt:lpstr>
      <vt:lpstr>2. ACTUALIZACIÓN DE LA SOLUCIÓN ePHYTO DE LA CIPF</vt:lpstr>
      <vt:lpstr>2. ACTUALIZACIÓN DE LA SOLUCIÓN ePHYTO DE LA CIPF</vt:lpstr>
      <vt:lpstr>2. ACTUALIZACIÓN DE LA SOLUCIÓN ePHYTO DE LA CIPF</vt:lpstr>
      <vt:lpstr>3. COLABORACIÓN</vt:lpstr>
      <vt:lpstr>4. PLANES PARA EL FUTURO</vt:lpstr>
      <vt:lpstr>Gracias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Casellas Lopez, Mercedes</cp:lastModifiedBy>
  <cp:revision>181</cp:revision>
  <cp:lastPrinted>2018-12-10T09:55:32Z</cp:lastPrinted>
  <dcterms:created xsi:type="dcterms:W3CDTF">2019-07-18T08:44:31Z</dcterms:created>
  <dcterms:modified xsi:type="dcterms:W3CDTF">2022-07-01T11:44:49Z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