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10D_80E8C083.xml" ContentType="application/vnd.ms-powerpoint.comments+xml"/>
  <Override PartName="/ppt/notesSlides/notesSlide8.xml" ContentType="application/vnd.openxmlformats-officedocument.presentationml.notesSlide+xml"/>
  <Override PartName="/ppt/comments/modernComment_10F_8558D70F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4"/>
    <p:sldMasterId id="2147483957" r:id="rId5"/>
    <p:sldMasterId id="2147483944" r:id="rId6"/>
    <p:sldMasterId id="2147483961" r:id="rId7"/>
    <p:sldMasterId id="2147483966" r:id="rId8"/>
  </p:sldMasterIdLst>
  <p:notesMasterIdLst>
    <p:notesMasterId r:id="rId35"/>
  </p:notesMasterIdLst>
  <p:handoutMasterIdLst>
    <p:handoutMasterId r:id="rId36"/>
  </p:handoutMasterIdLst>
  <p:sldIdLst>
    <p:sldId id="263" r:id="rId9"/>
    <p:sldId id="257" r:id="rId10"/>
    <p:sldId id="262" r:id="rId11"/>
    <p:sldId id="268" r:id="rId12"/>
    <p:sldId id="293" r:id="rId13"/>
    <p:sldId id="273" r:id="rId14"/>
    <p:sldId id="287" r:id="rId15"/>
    <p:sldId id="269" r:id="rId16"/>
    <p:sldId id="271" r:id="rId17"/>
    <p:sldId id="274" r:id="rId18"/>
    <p:sldId id="277" r:id="rId19"/>
    <p:sldId id="288" r:id="rId20"/>
    <p:sldId id="278" r:id="rId21"/>
    <p:sldId id="276" r:id="rId22"/>
    <p:sldId id="275" r:id="rId23"/>
    <p:sldId id="283" r:id="rId24"/>
    <p:sldId id="279" r:id="rId25"/>
    <p:sldId id="280" r:id="rId26"/>
    <p:sldId id="282" r:id="rId27"/>
    <p:sldId id="289" r:id="rId28"/>
    <p:sldId id="292" r:id="rId29"/>
    <p:sldId id="281" r:id="rId30"/>
    <p:sldId id="291" r:id="rId31"/>
    <p:sldId id="290" r:id="rId32"/>
    <p:sldId id="286" r:id="rId33"/>
    <p:sldId id="267" r:id="rId3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4822D78B-286F-0C83-5CF7-B812F74F7DF9}" name="White, Fitzroy (NSPD)" initials="W(" userId="S::fitzroy.white@fao.org::d46646ca-f1f1-4111-843f-db3f96cbfbc9" providerId="AD"/>
  <p188:author id="{FC0444A2-1DF0-98F3-971B-3659E750318F}" name="Camilo Beltran Montoya" initials="CBM" userId="9dcd01be5ee7e1a3" providerId="Windows Live"/>
  <p188:author id="{0A5450C9-1060-9710-1EDD-05553C1DD9FE}" name="Yang, Qingpo (NSPD)" initials="Y(" userId="S::qingpo.yang@fao.org::a36bdeec-5e13-448e-8411-68070b6cc4be" providerId="AD"/>
  <p188:author id="{F12E42F8-F23F-0F68-6360-0C686AE225E1}" name="Koumba, Descartes (NSP)" initials="K(" userId="S::descartes.koumba@fao.org::c8524d96-0bf0-430f-a2c3-6e03110ffe26" providerId="AD"/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7B3C"/>
    <a:srgbClr val="A81E3B"/>
    <a:srgbClr val="5A8FCB"/>
    <a:srgbClr val="74A1D3"/>
    <a:srgbClr val="5792C9"/>
    <a:srgbClr val="00825F"/>
    <a:srgbClr val="79B9CF"/>
    <a:srgbClr val="518932"/>
    <a:srgbClr val="AB967C"/>
    <a:srgbClr val="DDA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73" autoAdjust="0"/>
    <p:restoredTop sz="63693" autoAdjust="0"/>
  </p:normalViewPr>
  <p:slideViewPr>
    <p:cSldViewPr snapToGrid="0">
      <p:cViewPr varScale="1">
        <p:scale>
          <a:sx n="69" d="100"/>
          <a:sy n="69" d="100"/>
        </p:scale>
        <p:origin x="174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061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2184" y="89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/Relationships>
</file>

<file path=ppt/comments/modernComment_10D_80E8C08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0CAE407-89F1-462B-8F73-AE06E1B57730}" authorId="{9BB5F3F9-348E-AED9-6146-011F4CFE7F56}" status="resolved" created="2022-06-06T08:37:28.463" complete="100000">
    <pc:sldMkLst xmlns:pc="http://schemas.microsoft.com/office/powerpoint/2013/main/command">
      <pc:docMk/>
      <pc:sldMk cId="2162737283" sldId="269"/>
    </pc:sldMkLst>
    <p188:txBody>
      <a:bodyPr/>
      <a:lstStyle/>
      <a:p>
        <a:r>
          <a:rPr lang="en-US"/>
          <a:t>you may add the rotational timing to share the pain.</a:t>
        </a:r>
      </a:p>
    </p188:txBody>
  </p188:cm>
</p188:cmLst>
</file>

<file path=ppt/comments/modernComment_10F_8558D70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B91BF14-8E12-4C6A-A3DF-A536A132E7F6}" authorId="{9BB5F3F9-348E-AED9-6146-011F4CFE7F56}" status="resolved" created="2022-06-06T08:41:17.758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237191951" sldId="271"/>
      <ac:graphicFrameMk id="4" creationId="{8E040DDA-BE02-2A07-B1EA-4F36F93259EE}"/>
    </ac:deMkLst>
    <p188:txBody>
      <a:bodyPr/>
      <a:lstStyle/>
      <a:p>
        <a:r>
          <a:rPr lang="en-US"/>
          <a:t>what does the color coding mean? Green? Blue? Red? Black?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46D46F-D063-4AE6-924E-2F72D57A7F93}" type="doc">
      <dgm:prSet loTypeId="urn:microsoft.com/office/officeart/2008/layout/VerticalCurvedList" loCatId="list" qsTypeId="urn:microsoft.com/office/officeart/2005/8/quickstyle/simple5" qsCatId="simple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BE1A33F2-3296-4164-9890-0D588ED22BB0}">
      <dgm:prSet custT="1"/>
      <dgm:spPr/>
      <dgm:t>
        <a:bodyPr/>
        <a:lstStyle/>
        <a:p>
          <a:pPr rtl="0"/>
          <a:r>
            <a:rPr lang="es-ES" sz="1700" b="1" dirty="0"/>
            <a:t>Tras la adopción de los nuevos mandatos del CADC y su reglamento interno, el mandato de los miembros del CADC </a:t>
          </a:r>
          <a:r>
            <a:rPr lang="es-ES" sz="17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iniciará y finalizará después de la reunión del CI de mayo, cada tres años</a:t>
          </a:r>
          <a:r>
            <a:rPr lang="es-ES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en-US" sz="1700" b="1" dirty="0">
            <a:solidFill>
              <a:schemeClr val="bg1"/>
            </a:solidFill>
          </a:endParaRPr>
        </a:p>
      </dgm:t>
    </dgm:pt>
    <dgm:pt modelId="{48490A06-35DB-4194-8858-A0C125CD86CC}" type="parTrans" cxnId="{5A3879F2-A519-4798-BAE2-F6195C3210D0}">
      <dgm:prSet/>
      <dgm:spPr/>
      <dgm:t>
        <a:bodyPr/>
        <a:lstStyle/>
        <a:p>
          <a:endParaRPr lang="en-US"/>
        </a:p>
      </dgm:t>
    </dgm:pt>
    <dgm:pt modelId="{A53E7C3D-7C59-4646-B12F-1FD19488DE67}" type="sibTrans" cxnId="{5A3879F2-A519-4798-BAE2-F6195C3210D0}">
      <dgm:prSet/>
      <dgm:spPr/>
      <dgm:t>
        <a:bodyPr/>
        <a:lstStyle/>
        <a:p>
          <a:endParaRPr lang="en-US"/>
        </a:p>
      </dgm:t>
    </dgm:pt>
    <dgm:pt modelId="{66BCF538-1B66-4C36-9AC8-0EDBF3ABF12D}">
      <dgm:prSet custT="1"/>
      <dgm:spPr/>
      <dgm:t>
        <a:bodyPr/>
        <a:lstStyle/>
        <a:p>
          <a:pPr rtl="0"/>
          <a:r>
            <a:rPr lang="fr-CH" sz="1700" b="1" kern="1200" dirty="0"/>
            <a:t>La </a:t>
          </a:r>
          <a:r>
            <a:rPr lang="fr-CH" sz="1700" b="1" kern="1200" dirty="0" err="1"/>
            <a:t>nueva</a:t>
          </a:r>
          <a:r>
            <a:rPr lang="fr-CH" sz="1700" b="1" kern="1200" dirty="0"/>
            <a:t> </a:t>
          </a:r>
          <a:r>
            <a:rPr lang="fr-CH" sz="1700" b="1" kern="1200" dirty="0" err="1"/>
            <a:t>convocatoria</a:t>
          </a:r>
          <a:r>
            <a:rPr lang="fr-CH" sz="1700" b="1" kern="1200" dirty="0"/>
            <a:t> de </a:t>
          </a:r>
          <a:r>
            <a:rPr lang="fr-CH" sz="1700" b="1" kern="1200" dirty="0" err="1">
              <a:solidFill>
                <a:srgbClr val="FFFF00"/>
              </a:solidFill>
              <a:latin typeface="Calibri" panose="020F0502020204030204"/>
              <a:ea typeface="+mn-ea"/>
              <a:cs typeface="+mn-cs"/>
            </a:rPr>
            <a:t>representantes</a:t>
          </a:r>
          <a:r>
            <a:rPr lang="fr-CH" sz="1700" b="1" kern="1200" dirty="0">
              <a:solidFill>
                <a:srgbClr val="FFFF00"/>
              </a:solidFill>
              <a:latin typeface="Calibri" panose="020F0502020204030204"/>
              <a:ea typeface="+mn-ea"/>
              <a:cs typeface="+mn-cs"/>
            </a:rPr>
            <a:t> régionales </a:t>
          </a:r>
          <a:r>
            <a:rPr lang="en-US" sz="1700" b="1" kern="1200" dirty="0">
              <a:solidFill>
                <a:srgbClr val="FFFF00"/>
              </a:solidFill>
            </a:rPr>
            <a:t>(7)</a:t>
          </a:r>
          <a:r>
            <a:rPr lang="en-US" sz="1700" b="1" kern="1200" dirty="0"/>
            <a:t> y </a:t>
          </a:r>
          <a:r>
            <a:rPr lang="en-US" sz="1700" b="1" kern="1200" dirty="0" err="1">
              <a:solidFill>
                <a:srgbClr val="FFFF00"/>
              </a:solidFill>
            </a:rPr>
            <a:t>expertos</a:t>
          </a:r>
          <a:r>
            <a:rPr lang="en-US" sz="1700" b="1" kern="1200" dirty="0">
              <a:solidFill>
                <a:srgbClr val="FFFF00"/>
              </a:solidFill>
            </a:rPr>
            <a:t> (5) </a:t>
          </a:r>
          <a:r>
            <a:rPr lang="es-ES" sz="1700" b="1" kern="1200" dirty="0">
              <a:solidFill>
                <a:schemeClr val="bg1"/>
              </a:solidFill>
            </a:rPr>
            <a:t>para ser miembros (y miembros suplentes) del Comité de Aplicación y Desarrollo de la Capacidad </a:t>
          </a:r>
          <a:r>
            <a:rPr lang="en-US" sz="1700" b="1" kern="1200" dirty="0">
              <a:solidFill>
                <a:schemeClr val="bg1"/>
              </a:solidFill>
            </a:rPr>
            <a:t>(CADC</a:t>
          </a:r>
          <a:r>
            <a:rPr lang="en-US" sz="1700" b="1" kern="1200" dirty="0"/>
            <a:t>) </a:t>
          </a:r>
          <a:r>
            <a:rPr lang="fr-CH" sz="1700" b="1" kern="1200" dirty="0" err="1"/>
            <a:t>estará</a:t>
          </a:r>
          <a:r>
            <a:rPr lang="fr-CH" sz="1700" b="1" kern="1200" dirty="0"/>
            <a:t> </a:t>
          </a:r>
          <a:r>
            <a:rPr lang="fr-CH" sz="1700" b="1" kern="1200" dirty="0" err="1"/>
            <a:t>abierta</a:t>
          </a:r>
          <a:r>
            <a:rPr lang="fr-CH" sz="1700" b="1" kern="1200" dirty="0"/>
            <a:t> </a:t>
          </a:r>
          <a:r>
            <a:rPr lang="fr-CH" sz="1700" b="1" kern="1200" dirty="0" err="1"/>
            <a:t>del</a:t>
          </a:r>
          <a:r>
            <a:rPr lang="fr-CH" sz="1700" b="1" kern="1200" dirty="0"/>
            <a:t> </a:t>
          </a:r>
          <a:r>
            <a:rPr lang="es-ES" sz="1700" b="1" kern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de octubre al 30 de noviembre de 2022</a:t>
          </a:r>
          <a:r>
            <a:rPr lang="en-US" sz="1700" b="1" kern="1200" dirty="0"/>
            <a:t>.</a:t>
          </a:r>
          <a:endParaRPr lang="en-US" sz="1700" kern="1200" dirty="0"/>
        </a:p>
      </dgm:t>
    </dgm:pt>
    <dgm:pt modelId="{5225F38E-B341-421F-8FEA-C3EEAF757D46}" type="parTrans" cxnId="{D51E0D0E-9F06-4EB1-9510-3EFD0A729268}">
      <dgm:prSet/>
      <dgm:spPr/>
      <dgm:t>
        <a:bodyPr/>
        <a:lstStyle/>
        <a:p>
          <a:endParaRPr lang="en-US"/>
        </a:p>
      </dgm:t>
    </dgm:pt>
    <dgm:pt modelId="{4A284274-C01D-4F8D-9E35-765409A7C524}" type="sibTrans" cxnId="{D51E0D0E-9F06-4EB1-9510-3EFD0A729268}">
      <dgm:prSet/>
      <dgm:spPr/>
      <dgm:t>
        <a:bodyPr/>
        <a:lstStyle/>
        <a:p>
          <a:endParaRPr lang="en-US"/>
        </a:p>
      </dgm:t>
    </dgm:pt>
    <dgm:pt modelId="{612F6F7D-FF17-4BB0-91D5-AE0520AE82D2}">
      <dgm:prSet custT="1"/>
      <dgm:spPr/>
      <dgm:t>
        <a:bodyPr/>
        <a:lstStyle/>
        <a:p>
          <a:pPr rtl="0"/>
          <a:r>
            <a:rPr lang="es-ES" sz="1700" b="1" dirty="0"/>
            <a:t>Se invitará a las </a:t>
          </a:r>
          <a:r>
            <a:rPr lang="es-ES" sz="1700" b="1" dirty="0">
              <a:solidFill>
                <a:srgbClr val="FFFF00"/>
              </a:solidFill>
            </a:rPr>
            <a:t>ONPF</a:t>
          </a:r>
          <a:r>
            <a:rPr lang="es-ES" sz="1700" b="1" dirty="0"/>
            <a:t> y a las </a:t>
          </a:r>
          <a:r>
            <a:rPr lang="es-ES" sz="1700" b="1" dirty="0">
              <a:solidFill>
                <a:srgbClr val="FFFF00"/>
              </a:solidFill>
            </a:rPr>
            <a:t>ORPF</a:t>
          </a:r>
          <a:r>
            <a:rPr lang="es-ES" sz="1700" b="1" dirty="0"/>
            <a:t> a nombrar a los miembros del CADC bajo la coordinación de sus representantes en la </a:t>
          </a:r>
          <a:r>
            <a:rPr lang="es-ES" sz="1700" b="1" dirty="0">
              <a:solidFill>
                <a:srgbClr val="FFFF00"/>
              </a:solidFill>
            </a:rPr>
            <a:t>Mesa de la CMF</a:t>
          </a:r>
          <a:r>
            <a:rPr lang="es-ES" sz="1700" b="1" dirty="0"/>
            <a:t>.</a:t>
          </a:r>
          <a:endParaRPr lang="en-US" sz="1700" dirty="0"/>
        </a:p>
      </dgm:t>
    </dgm:pt>
    <dgm:pt modelId="{6EE6A067-F2F8-4AFE-8303-8CAE6A041814}" type="parTrans" cxnId="{1367B603-A31E-42E7-B813-0F9AC87A2B6C}">
      <dgm:prSet/>
      <dgm:spPr/>
      <dgm:t>
        <a:bodyPr/>
        <a:lstStyle/>
        <a:p>
          <a:endParaRPr lang="en-US"/>
        </a:p>
      </dgm:t>
    </dgm:pt>
    <dgm:pt modelId="{35A187C6-49F3-4F9A-AD22-CA8C5F6FAD41}" type="sibTrans" cxnId="{1367B603-A31E-42E7-B813-0F9AC87A2B6C}">
      <dgm:prSet/>
      <dgm:spPr/>
      <dgm:t>
        <a:bodyPr/>
        <a:lstStyle/>
        <a:p>
          <a:endParaRPr lang="en-US"/>
        </a:p>
      </dgm:t>
    </dgm:pt>
    <dgm:pt modelId="{C221F5FA-11AD-44C0-9A94-38E43C16A87B}">
      <dgm:prSet custT="1"/>
      <dgm:spPr/>
      <dgm:t>
        <a:bodyPr/>
        <a:lstStyle/>
        <a:p>
          <a:pPr rtl="0"/>
          <a:r>
            <a:rPr lang="es-ES" sz="1700" b="1" dirty="0"/>
            <a:t>Las candidaturas seleccionadas se presentarán a la </a:t>
          </a:r>
          <a:r>
            <a:rPr lang="es-ES" sz="1700" b="1" dirty="0">
              <a:solidFill>
                <a:srgbClr val="FFFF00"/>
              </a:solidFill>
            </a:rPr>
            <a:t>CMF-17 (2023) para su confirmación</a:t>
          </a:r>
          <a:r>
            <a:rPr lang="es-ES" sz="1700" b="1" dirty="0">
              <a:solidFill>
                <a:schemeClr val="bg1"/>
              </a:solidFill>
            </a:rPr>
            <a:t>.</a:t>
          </a:r>
          <a:endParaRPr lang="fr-CH" sz="1700" b="1" dirty="0">
            <a:solidFill>
              <a:schemeClr val="bg1"/>
            </a:solidFill>
          </a:endParaRPr>
        </a:p>
      </dgm:t>
    </dgm:pt>
    <dgm:pt modelId="{298263C2-6E25-46A3-A7C3-831E01FFC1FA}" type="parTrans" cxnId="{E6E543D4-8B3C-43E2-9D87-1732F452B0A9}">
      <dgm:prSet/>
      <dgm:spPr/>
      <dgm:t>
        <a:bodyPr/>
        <a:lstStyle/>
        <a:p>
          <a:endParaRPr lang="en-US"/>
        </a:p>
      </dgm:t>
    </dgm:pt>
    <dgm:pt modelId="{FDDEA073-97C4-4849-B55B-81F1247FF3AA}" type="sibTrans" cxnId="{E6E543D4-8B3C-43E2-9D87-1732F452B0A9}">
      <dgm:prSet/>
      <dgm:spPr/>
      <dgm:t>
        <a:bodyPr/>
        <a:lstStyle/>
        <a:p>
          <a:endParaRPr lang="en-US"/>
        </a:p>
      </dgm:t>
    </dgm:pt>
    <dgm:pt modelId="{FBC21B0A-F128-4156-8CB0-93960439466B}">
      <dgm:prSet phldr="0" custT="1"/>
      <dgm:spPr/>
      <dgm:t>
        <a:bodyPr/>
        <a:lstStyle/>
        <a:p>
          <a:pPr rtl="0"/>
          <a:r>
            <a:rPr lang="es-ES" sz="1700" b="1" dirty="0">
              <a:latin typeface="Calibri Light" panose="020F0302020204030204"/>
            </a:rPr>
            <a:t>La Secretaría de la CIPF estudiará las opciones para proporcionar interpretación en </a:t>
          </a:r>
          <a:r>
            <a:rPr lang="es-ES" sz="1700" b="1" dirty="0">
              <a:solidFill>
                <a:srgbClr val="FFFF00"/>
              </a:solidFill>
              <a:latin typeface="Calibri Light" panose="020F0302020204030204"/>
            </a:rPr>
            <a:t>algunos idiomas de la ONU para las futuras reuniones del CADC</a:t>
          </a:r>
          <a:r>
            <a:rPr lang="en-US" sz="1700" b="1" dirty="0">
              <a:solidFill>
                <a:srgbClr val="FFFF00"/>
              </a:solidFill>
              <a:latin typeface="Calibri Light" panose="020F0302020204030204"/>
            </a:rPr>
            <a:t>. </a:t>
          </a:r>
        </a:p>
      </dgm:t>
    </dgm:pt>
    <dgm:pt modelId="{68763083-EABE-4B84-9CEF-C1893534B7C7}" type="parTrans" cxnId="{42A5B99C-2408-4BD8-8536-0B9B73C3B45F}">
      <dgm:prSet/>
      <dgm:spPr/>
      <dgm:t>
        <a:bodyPr/>
        <a:lstStyle/>
        <a:p>
          <a:endParaRPr lang="en-US"/>
        </a:p>
      </dgm:t>
    </dgm:pt>
    <dgm:pt modelId="{B0AF2957-709D-4065-8E8B-4F4BEC2ABA11}" type="sibTrans" cxnId="{42A5B99C-2408-4BD8-8536-0B9B73C3B45F}">
      <dgm:prSet/>
      <dgm:spPr/>
      <dgm:t>
        <a:bodyPr/>
        <a:lstStyle/>
        <a:p>
          <a:endParaRPr lang="en-US"/>
        </a:p>
      </dgm:t>
    </dgm:pt>
    <dgm:pt modelId="{D6E7CA90-BA2D-42AE-8FE7-AE46CB201607}" type="pres">
      <dgm:prSet presAssocID="{7546D46F-D063-4AE6-924E-2F72D57A7F93}" presName="Name0" presStyleCnt="0">
        <dgm:presLayoutVars>
          <dgm:chMax val="7"/>
          <dgm:chPref val="7"/>
          <dgm:dir/>
        </dgm:presLayoutVars>
      </dgm:prSet>
      <dgm:spPr/>
    </dgm:pt>
    <dgm:pt modelId="{DB4B5473-7A2C-4B64-BE29-36D9FA0BE031}" type="pres">
      <dgm:prSet presAssocID="{7546D46F-D063-4AE6-924E-2F72D57A7F93}" presName="Name1" presStyleCnt="0"/>
      <dgm:spPr/>
    </dgm:pt>
    <dgm:pt modelId="{5053B5D3-F3AB-447E-BB0D-BE10E23A5CCB}" type="pres">
      <dgm:prSet presAssocID="{7546D46F-D063-4AE6-924E-2F72D57A7F93}" presName="cycle" presStyleCnt="0"/>
      <dgm:spPr/>
    </dgm:pt>
    <dgm:pt modelId="{8DCADD33-749B-49E3-A651-D17297858F2F}" type="pres">
      <dgm:prSet presAssocID="{7546D46F-D063-4AE6-924E-2F72D57A7F93}" presName="srcNode" presStyleLbl="node1" presStyleIdx="0" presStyleCnt="5"/>
      <dgm:spPr/>
    </dgm:pt>
    <dgm:pt modelId="{A3621C93-7B4C-431B-B2D2-BDE19B0BE837}" type="pres">
      <dgm:prSet presAssocID="{7546D46F-D063-4AE6-924E-2F72D57A7F93}" presName="conn" presStyleLbl="parChTrans1D2" presStyleIdx="0" presStyleCnt="1"/>
      <dgm:spPr/>
    </dgm:pt>
    <dgm:pt modelId="{2A2DEC40-3F48-45E6-9BC8-888F426F0F77}" type="pres">
      <dgm:prSet presAssocID="{7546D46F-D063-4AE6-924E-2F72D57A7F93}" presName="extraNode" presStyleLbl="node1" presStyleIdx="0" presStyleCnt="5"/>
      <dgm:spPr/>
    </dgm:pt>
    <dgm:pt modelId="{D1BCD098-DBE3-47D6-88FD-12A5B38BB44D}" type="pres">
      <dgm:prSet presAssocID="{7546D46F-D063-4AE6-924E-2F72D57A7F93}" presName="dstNode" presStyleLbl="node1" presStyleIdx="0" presStyleCnt="5"/>
      <dgm:spPr/>
    </dgm:pt>
    <dgm:pt modelId="{51946BDC-1C5B-454E-91B0-AC25CAB64780}" type="pres">
      <dgm:prSet presAssocID="{BE1A33F2-3296-4164-9890-0D588ED22BB0}" presName="text_1" presStyleLbl="node1" presStyleIdx="0" presStyleCnt="5">
        <dgm:presLayoutVars>
          <dgm:bulletEnabled val="1"/>
        </dgm:presLayoutVars>
      </dgm:prSet>
      <dgm:spPr/>
    </dgm:pt>
    <dgm:pt modelId="{4CB6198E-FC1C-4CD5-BDE4-D45137FBEDD8}" type="pres">
      <dgm:prSet presAssocID="{BE1A33F2-3296-4164-9890-0D588ED22BB0}" presName="accent_1" presStyleCnt="0"/>
      <dgm:spPr/>
    </dgm:pt>
    <dgm:pt modelId="{63CBB7B5-5827-4B3C-8C86-0887D1A97432}" type="pres">
      <dgm:prSet presAssocID="{BE1A33F2-3296-4164-9890-0D588ED22BB0}" presName="accentRepeatNode" presStyleLbl="solidFgAcc1" presStyleIdx="0" presStyleCnt="5"/>
      <dgm:spPr/>
    </dgm:pt>
    <dgm:pt modelId="{BEEA79F6-B582-41A9-89C4-3E789CECB59E}" type="pres">
      <dgm:prSet presAssocID="{66BCF538-1B66-4C36-9AC8-0EDBF3ABF12D}" presName="text_2" presStyleLbl="node1" presStyleIdx="1" presStyleCnt="5" custScaleY="127323">
        <dgm:presLayoutVars>
          <dgm:bulletEnabled val="1"/>
        </dgm:presLayoutVars>
      </dgm:prSet>
      <dgm:spPr/>
    </dgm:pt>
    <dgm:pt modelId="{5E90649D-CEFF-4A20-9123-BB37315B4214}" type="pres">
      <dgm:prSet presAssocID="{66BCF538-1B66-4C36-9AC8-0EDBF3ABF12D}" presName="accent_2" presStyleCnt="0"/>
      <dgm:spPr/>
    </dgm:pt>
    <dgm:pt modelId="{6987FA90-1614-4A0E-AE55-1FFE657BDA8E}" type="pres">
      <dgm:prSet presAssocID="{66BCF538-1B66-4C36-9AC8-0EDBF3ABF12D}" presName="accentRepeatNode" presStyleLbl="solidFgAcc1" presStyleIdx="1" presStyleCnt="5"/>
      <dgm:spPr/>
    </dgm:pt>
    <dgm:pt modelId="{F1A3C31A-2031-432E-A413-F4D313C1A727}" type="pres">
      <dgm:prSet presAssocID="{612F6F7D-FF17-4BB0-91D5-AE0520AE82D2}" presName="text_3" presStyleLbl="node1" presStyleIdx="2" presStyleCnt="5">
        <dgm:presLayoutVars>
          <dgm:bulletEnabled val="1"/>
        </dgm:presLayoutVars>
      </dgm:prSet>
      <dgm:spPr/>
    </dgm:pt>
    <dgm:pt modelId="{402B742B-2F5D-434D-82F8-8A1E63402DD8}" type="pres">
      <dgm:prSet presAssocID="{612F6F7D-FF17-4BB0-91D5-AE0520AE82D2}" presName="accent_3" presStyleCnt="0"/>
      <dgm:spPr/>
    </dgm:pt>
    <dgm:pt modelId="{800C679F-E9D3-4C8A-89CC-6F3F56C173D5}" type="pres">
      <dgm:prSet presAssocID="{612F6F7D-FF17-4BB0-91D5-AE0520AE82D2}" presName="accentRepeatNode" presStyleLbl="solidFgAcc1" presStyleIdx="2" presStyleCnt="5"/>
      <dgm:spPr/>
    </dgm:pt>
    <dgm:pt modelId="{01B62F7D-D911-4051-B2D8-AAFE2CE6DA77}" type="pres">
      <dgm:prSet presAssocID="{C221F5FA-11AD-44C0-9A94-38E43C16A87B}" presName="text_4" presStyleLbl="node1" presStyleIdx="3" presStyleCnt="5" custLinFactNeighborX="321">
        <dgm:presLayoutVars>
          <dgm:bulletEnabled val="1"/>
        </dgm:presLayoutVars>
      </dgm:prSet>
      <dgm:spPr/>
    </dgm:pt>
    <dgm:pt modelId="{6291D4A8-7385-447F-A8E3-0FCAA611689A}" type="pres">
      <dgm:prSet presAssocID="{C221F5FA-11AD-44C0-9A94-38E43C16A87B}" presName="accent_4" presStyleCnt="0"/>
      <dgm:spPr/>
    </dgm:pt>
    <dgm:pt modelId="{8E6F467E-8E0F-4661-AD8F-327FA855CBF8}" type="pres">
      <dgm:prSet presAssocID="{C221F5FA-11AD-44C0-9A94-38E43C16A87B}" presName="accentRepeatNode" presStyleLbl="solidFgAcc1" presStyleIdx="3" presStyleCnt="5"/>
      <dgm:spPr/>
    </dgm:pt>
    <dgm:pt modelId="{20835BE8-BE91-493C-AB76-09CA5A43238D}" type="pres">
      <dgm:prSet presAssocID="{FBC21B0A-F128-4156-8CB0-93960439466B}" presName="text_5" presStyleLbl="node1" presStyleIdx="4" presStyleCnt="5">
        <dgm:presLayoutVars>
          <dgm:bulletEnabled val="1"/>
        </dgm:presLayoutVars>
      </dgm:prSet>
      <dgm:spPr/>
    </dgm:pt>
    <dgm:pt modelId="{B3B1634F-DD6A-4F7B-8D83-F506C24CFC21}" type="pres">
      <dgm:prSet presAssocID="{FBC21B0A-F128-4156-8CB0-93960439466B}" presName="accent_5" presStyleCnt="0"/>
      <dgm:spPr/>
    </dgm:pt>
    <dgm:pt modelId="{4668B020-F90E-4F12-B10E-DF3663224421}" type="pres">
      <dgm:prSet presAssocID="{FBC21B0A-F128-4156-8CB0-93960439466B}" presName="accentRepeatNode" presStyleLbl="solidFgAcc1" presStyleIdx="4" presStyleCnt="5"/>
      <dgm:spPr/>
    </dgm:pt>
  </dgm:ptLst>
  <dgm:cxnLst>
    <dgm:cxn modelId="{1367B603-A31E-42E7-B813-0F9AC87A2B6C}" srcId="{7546D46F-D063-4AE6-924E-2F72D57A7F93}" destId="{612F6F7D-FF17-4BB0-91D5-AE0520AE82D2}" srcOrd="2" destOrd="0" parTransId="{6EE6A067-F2F8-4AFE-8303-8CAE6A041814}" sibTransId="{35A187C6-49F3-4F9A-AD22-CA8C5F6FAD41}"/>
    <dgm:cxn modelId="{12C15D07-9F78-4213-9125-F1217671E497}" type="presOf" srcId="{FBC21B0A-F128-4156-8CB0-93960439466B}" destId="{20835BE8-BE91-493C-AB76-09CA5A43238D}" srcOrd="0" destOrd="0" presId="urn:microsoft.com/office/officeart/2008/layout/VerticalCurvedList"/>
    <dgm:cxn modelId="{17D98A07-59EC-4AF3-A7BB-5F4AAD2197C2}" type="presOf" srcId="{612F6F7D-FF17-4BB0-91D5-AE0520AE82D2}" destId="{F1A3C31A-2031-432E-A413-F4D313C1A727}" srcOrd="0" destOrd="0" presId="urn:microsoft.com/office/officeart/2008/layout/VerticalCurvedList"/>
    <dgm:cxn modelId="{D51E0D0E-9F06-4EB1-9510-3EFD0A729268}" srcId="{7546D46F-D063-4AE6-924E-2F72D57A7F93}" destId="{66BCF538-1B66-4C36-9AC8-0EDBF3ABF12D}" srcOrd="1" destOrd="0" parTransId="{5225F38E-B341-421F-8FEA-C3EEAF757D46}" sibTransId="{4A284274-C01D-4F8D-9E35-765409A7C524}"/>
    <dgm:cxn modelId="{1427B13D-8211-483A-B74C-D536DE981737}" type="presOf" srcId="{C221F5FA-11AD-44C0-9A94-38E43C16A87B}" destId="{01B62F7D-D911-4051-B2D8-AAFE2CE6DA77}" srcOrd="0" destOrd="0" presId="urn:microsoft.com/office/officeart/2008/layout/VerticalCurvedList"/>
    <dgm:cxn modelId="{A337EF72-8181-4F4A-94AF-AE550B6A745C}" type="presOf" srcId="{7546D46F-D063-4AE6-924E-2F72D57A7F93}" destId="{D6E7CA90-BA2D-42AE-8FE7-AE46CB201607}" srcOrd="0" destOrd="0" presId="urn:microsoft.com/office/officeart/2008/layout/VerticalCurvedList"/>
    <dgm:cxn modelId="{DB4FB198-77B4-477E-84AB-427578515800}" type="presOf" srcId="{A53E7C3D-7C59-4646-B12F-1FD19488DE67}" destId="{A3621C93-7B4C-431B-B2D2-BDE19B0BE837}" srcOrd="0" destOrd="0" presId="urn:microsoft.com/office/officeart/2008/layout/VerticalCurvedList"/>
    <dgm:cxn modelId="{42A5B99C-2408-4BD8-8536-0B9B73C3B45F}" srcId="{7546D46F-D063-4AE6-924E-2F72D57A7F93}" destId="{FBC21B0A-F128-4156-8CB0-93960439466B}" srcOrd="4" destOrd="0" parTransId="{68763083-EABE-4B84-9CEF-C1893534B7C7}" sibTransId="{B0AF2957-709D-4065-8E8B-4F4BEC2ABA11}"/>
    <dgm:cxn modelId="{56819AB3-F5CE-4F09-8ACA-F37A3D7D3206}" type="presOf" srcId="{BE1A33F2-3296-4164-9890-0D588ED22BB0}" destId="{51946BDC-1C5B-454E-91B0-AC25CAB64780}" srcOrd="0" destOrd="0" presId="urn:microsoft.com/office/officeart/2008/layout/VerticalCurvedList"/>
    <dgm:cxn modelId="{638458B4-7F8E-474E-9A9F-12ADCB9A69AE}" type="presOf" srcId="{66BCF538-1B66-4C36-9AC8-0EDBF3ABF12D}" destId="{BEEA79F6-B582-41A9-89C4-3E789CECB59E}" srcOrd="0" destOrd="0" presId="urn:microsoft.com/office/officeart/2008/layout/VerticalCurvedList"/>
    <dgm:cxn modelId="{E6E543D4-8B3C-43E2-9D87-1732F452B0A9}" srcId="{7546D46F-D063-4AE6-924E-2F72D57A7F93}" destId="{C221F5FA-11AD-44C0-9A94-38E43C16A87B}" srcOrd="3" destOrd="0" parTransId="{298263C2-6E25-46A3-A7C3-831E01FFC1FA}" sibTransId="{FDDEA073-97C4-4849-B55B-81F1247FF3AA}"/>
    <dgm:cxn modelId="{5A3879F2-A519-4798-BAE2-F6195C3210D0}" srcId="{7546D46F-D063-4AE6-924E-2F72D57A7F93}" destId="{BE1A33F2-3296-4164-9890-0D588ED22BB0}" srcOrd="0" destOrd="0" parTransId="{48490A06-35DB-4194-8858-A0C125CD86CC}" sibTransId="{A53E7C3D-7C59-4646-B12F-1FD19488DE67}"/>
    <dgm:cxn modelId="{5CD75708-14ED-4A46-8565-895D19E17FBA}" type="presParOf" srcId="{D6E7CA90-BA2D-42AE-8FE7-AE46CB201607}" destId="{DB4B5473-7A2C-4B64-BE29-36D9FA0BE031}" srcOrd="0" destOrd="0" presId="urn:microsoft.com/office/officeart/2008/layout/VerticalCurvedList"/>
    <dgm:cxn modelId="{E7444823-64B0-4A94-95F1-6CC7B81C2849}" type="presParOf" srcId="{DB4B5473-7A2C-4B64-BE29-36D9FA0BE031}" destId="{5053B5D3-F3AB-447E-BB0D-BE10E23A5CCB}" srcOrd="0" destOrd="0" presId="urn:microsoft.com/office/officeart/2008/layout/VerticalCurvedList"/>
    <dgm:cxn modelId="{769CD1E4-466C-4D37-BD02-33654AE0B317}" type="presParOf" srcId="{5053B5D3-F3AB-447E-BB0D-BE10E23A5CCB}" destId="{8DCADD33-749B-49E3-A651-D17297858F2F}" srcOrd="0" destOrd="0" presId="urn:microsoft.com/office/officeart/2008/layout/VerticalCurvedList"/>
    <dgm:cxn modelId="{57F0ECA4-7796-43DA-8E9E-DDD8B7390B48}" type="presParOf" srcId="{5053B5D3-F3AB-447E-BB0D-BE10E23A5CCB}" destId="{A3621C93-7B4C-431B-B2D2-BDE19B0BE837}" srcOrd="1" destOrd="0" presId="urn:microsoft.com/office/officeart/2008/layout/VerticalCurvedList"/>
    <dgm:cxn modelId="{8CA7F89C-0300-42B2-9246-88466A8E9909}" type="presParOf" srcId="{5053B5D3-F3AB-447E-BB0D-BE10E23A5CCB}" destId="{2A2DEC40-3F48-45E6-9BC8-888F426F0F77}" srcOrd="2" destOrd="0" presId="urn:microsoft.com/office/officeart/2008/layout/VerticalCurvedList"/>
    <dgm:cxn modelId="{493F30B4-8D54-4D4C-AF4D-A771D5E24E9B}" type="presParOf" srcId="{5053B5D3-F3AB-447E-BB0D-BE10E23A5CCB}" destId="{D1BCD098-DBE3-47D6-88FD-12A5B38BB44D}" srcOrd="3" destOrd="0" presId="urn:microsoft.com/office/officeart/2008/layout/VerticalCurvedList"/>
    <dgm:cxn modelId="{9D5EC8FC-5CF3-4959-ACD5-BCFFD6D9C0AA}" type="presParOf" srcId="{DB4B5473-7A2C-4B64-BE29-36D9FA0BE031}" destId="{51946BDC-1C5B-454E-91B0-AC25CAB64780}" srcOrd="1" destOrd="0" presId="urn:microsoft.com/office/officeart/2008/layout/VerticalCurvedList"/>
    <dgm:cxn modelId="{3C72A0B4-86D9-483C-BC93-D00A4457E7B5}" type="presParOf" srcId="{DB4B5473-7A2C-4B64-BE29-36D9FA0BE031}" destId="{4CB6198E-FC1C-4CD5-BDE4-D45137FBEDD8}" srcOrd="2" destOrd="0" presId="urn:microsoft.com/office/officeart/2008/layout/VerticalCurvedList"/>
    <dgm:cxn modelId="{C9EA9CFC-C632-4E10-BE6E-5FBC870EF3C1}" type="presParOf" srcId="{4CB6198E-FC1C-4CD5-BDE4-D45137FBEDD8}" destId="{63CBB7B5-5827-4B3C-8C86-0887D1A97432}" srcOrd="0" destOrd="0" presId="urn:microsoft.com/office/officeart/2008/layout/VerticalCurvedList"/>
    <dgm:cxn modelId="{81309CC8-D347-49EB-AE4F-7E78F7C7D45D}" type="presParOf" srcId="{DB4B5473-7A2C-4B64-BE29-36D9FA0BE031}" destId="{BEEA79F6-B582-41A9-89C4-3E789CECB59E}" srcOrd="3" destOrd="0" presId="urn:microsoft.com/office/officeart/2008/layout/VerticalCurvedList"/>
    <dgm:cxn modelId="{DFA8B0E5-DF4F-47DE-86FA-7C1DD4ADBB1E}" type="presParOf" srcId="{DB4B5473-7A2C-4B64-BE29-36D9FA0BE031}" destId="{5E90649D-CEFF-4A20-9123-BB37315B4214}" srcOrd="4" destOrd="0" presId="urn:microsoft.com/office/officeart/2008/layout/VerticalCurvedList"/>
    <dgm:cxn modelId="{A0C7B2D6-2A99-41EE-9F73-9483B15A48DD}" type="presParOf" srcId="{5E90649D-CEFF-4A20-9123-BB37315B4214}" destId="{6987FA90-1614-4A0E-AE55-1FFE657BDA8E}" srcOrd="0" destOrd="0" presId="urn:microsoft.com/office/officeart/2008/layout/VerticalCurvedList"/>
    <dgm:cxn modelId="{CF4AEEE3-64AB-4EB0-B4D9-85F0205A04DC}" type="presParOf" srcId="{DB4B5473-7A2C-4B64-BE29-36D9FA0BE031}" destId="{F1A3C31A-2031-432E-A413-F4D313C1A727}" srcOrd="5" destOrd="0" presId="urn:microsoft.com/office/officeart/2008/layout/VerticalCurvedList"/>
    <dgm:cxn modelId="{F354B774-8DA9-44D9-B121-C163E6A7EE85}" type="presParOf" srcId="{DB4B5473-7A2C-4B64-BE29-36D9FA0BE031}" destId="{402B742B-2F5D-434D-82F8-8A1E63402DD8}" srcOrd="6" destOrd="0" presId="urn:microsoft.com/office/officeart/2008/layout/VerticalCurvedList"/>
    <dgm:cxn modelId="{6B0EF6F8-1BC2-41CC-B5E5-EB7CF0FE1DFA}" type="presParOf" srcId="{402B742B-2F5D-434D-82F8-8A1E63402DD8}" destId="{800C679F-E9D3-4C8A-89CC-6F3F56C173D5}" srcOrd="0" destOrd="0" presId="urn:microsoft.com/office/officeart/2008/layout/VerticalCurvedList"/>
    <dgm:cxn modelId="{16B938D8-3514-45D2-BA71-CAF781CF52F3}" type="presParOf" srcId="{DB4B5473-7A2C-4B64-BE29-36D9FA0BE031}" destId="{01B62F7D-D911-4051-B2D8-AAFE2CE6DA77}" srcOrd="7" destOrd="0" presId="urn:microsoft.com/office/officeart/2008/layout/VerticalCurvedList"/>
    <dgm:cxn modelId="{F962906D-5576-4019-A8EE-B358AF0D1947}" type="presParOf" srcId="{DB4B5473-7A2C-4B64-BE29-36D9FA0BE031}" destId="{6291D4A8-7385-447F-A8E3-0FCAA611689A}" srcOrd="8" destOrd="0" presId="urn:microsoft.com/office/officeart/2008/layout/VerticalCurvedList"/>
    <dgm:cxn modelId="{EAAB2639-55FF-4BD7-984F-AE866E5726D3}" type="presParOf" srcId="{6291D4A8-7385-447F-A8E3-0FCAA611689A}" destId="{8E6F467E-8E0F-4661-AD8F-327FA855CBF8}" srcOrd="0" destOrd="0" presId="urn:microsoft.com/office/officeart/2008/layout/VerticalCurvedList"/>
    <dgm:cxn modelId="{25D9C6CE-0787-4A4D-B880-D2417BE39B4C}" type="presParOf" srcId="{DB4B5473-7A2C-4B64-BE29-36D9FA0BE031}" destId="{20835BE8-BE91-493C-AB76-09CA5A43238D}" srcOrd="9" destOrd="0" presId="urn:microsoft.com/office/officeart/2008/layout/VerticalCurvedList"/>
    <dgm:cxn modelId="{06D853BF-04E6-45D3-BC1C-38B7838B3C32}" type="presParOf" srcId="{DB4B5473-7A2C-4B64-BE29-36D9FA0BE031}" destId="{B3B1634F-DD6A-4F7B-8D83-F506C24CFC21}" srcOrd="10" destOrd="0" presId="urn:microsoft.com/office/officeart/2008/layout/VerticalCurvedList"/>
    <dgm:cxn modelId="{2824C630-2859-484B-8FF8-FD5E527C65CA}" type="presParOf" srcId="{B3B1634F-DD6A-4F7B-8D83-F506C24CFC21}" destId="{4668B020-F90E-4F12-B10E-DF366322442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6A0290-7936-4411-975E-9025B5D19336}" type="doc">
      <dgm:prSet loTypeId="urn:microsoft.com/office/officeart/2005/8/layout/vList5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EF25570A-DFC2-4E62-A8B8-9D26B746DB60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Participación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36A34FDB-36BA-4CBF-96DD-F946C7490368}" type="parTrans" cxnId="{991654CF-AC14-4821-A523-ECCF333197AE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64AB705-8485-463F-BCA3-0C8D65DF352D}" type="sibTrans" cxnId="{991654CF-AC14-4821-A523-ECCF333197AE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4CEAE809-715E-4C7C-BB84-F455F7F58C1D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Respuesta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533800D1-09F6-496F-8F3A-DA5529FC669C}" type="parTrans" cxnId="{46C3B12C-6F8B-4480-AF85-F082AE033CA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9D4AC1D-5E66-4D48-8A9F-9564F908A093}" type="sibTrans" cxnId="{46C3B12C-6F8B-4480-AF85-F082AE033CA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E4CAC918-2DD7-45B6-AF75-7E34B838EFAE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Envío</a:t>
          </a:r>
          <a:r>
            <a:rPr lang="fr-C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DA071591-B7FB-4AF0-A675-DEB4E967E3AB}" type="parTrans" cxnId="{746D8865-5C47-4E88-9924-CB03B8A4D3F6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B4761563-6C05-4306-94A4-0BB653537715}" type="sibTrans" cxnId="{746D8865-5C47-4E88-9924-CB03B8A4D3F6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CBD1DFD3-3AA7-4C73-835A-8A62FA55014F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Apoyo</a:t>
          </a:r>
          <a:r>
            <a:rPr lang="fr-C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0CD2FD26-2B0E-4A15-B012-1CB1E43557FB}" type="parTrans" cxnId="{FFE40118-B492-48FC-94FA-3C916FFC7673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DE2DC7B-2C14-49DF-880F-9DECC03A1037}" type="sibTrans" cxnId="{FFE40118-B492-48FC-94FA-3C916FFC7673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55D3EE2-0FF1-4209-B50D-8FD5D085EFEC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Participación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D0ACA4E4-9D59-4E3D-B231-3BB3311B72A1}" type="parTrans" cxnId="{71D1BDFA-451C-488D-B0BB-DA7517D7A95B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2D38050-966F-4877-AA04-C5CD433AE7B6}" type="sibTrans" cxnId="{71D1BDFA-451C-488D-B0BB-DA7517D7A95B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CF3F34C4-906D-4F31-9146-C5698905B2CC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Revisión</a:t>
          </a:r>
          <a:r>
            <a:rPr lang="fr-C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A0E70E88-4B07-450D-A9A2-DF56151C9EDD}" type="parTrans" cxnId="{32189A43-8F5F-4CFB-918D-017067028357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023DF47-A292-4E83-9ABB-280ADB037C20}" type="sibTrans" cxnId="{32189A43-8F5F-4CFB-918D-017067028357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87AB14E-149D-4414-9ECF-E6C8376E4AE9}">
      <dgm:prSet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Envío</a:t>
          </a:r>
          <a:r>
            <a:rPr lang="fr-C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r>
            <a:rPr lang="en-US" b="1" dirty="0">
              <a:solidFill>
                <a:schemeClr val="tx1"/>
              </a:solidFill>
              <a:latin typeface="Calibri"/>
              <a:cs typeface="Calibri"/>
            </a:rPr>
            <a:t>  </a:t>
          </a:r>
        </a:p>
      </dgm:t>
    </dgm:pt>
    <dgm:pt modelId="{C4F528FB-9804-4BB6-963C-8E0461EBA4AA}" type="parTrans" cxnId="{1E73E581-2956-49AE-864F-8B18D26A8733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4E782073-531B-4D44-B2FC-BCDFF5EF228E}" type="sibTrans" cxnId="{1E73E581-2956-49AE-864F-8B18D26A8733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4232FB2-5D85-4222-A21E-50E865BD560B}">
      <dgm:prSet custT="1"/>
      <dgm:spPr/>
      <dgm:t>
        <a:bodyPr/>
        <a:lstStyle/>
        <a:p>
          <a:r>
            <a:rPr lang="es-ES" sz="1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Boletín, convocatorias y anuncios de la CIPF</a:t>
          </a:r>
          <a:endParaRPr lang="en-US" sz="1800" b="0" dirty="0">
            <a:latin typeface="Calibri"/>
            <a:cs typeface="Calibri"/>
          </a:endParaRPr>
        </a:p>
      </dgm:t>
    </dgm:pt>
    <dgm:pt modelId="{36A9DDE8-A343-49F1-BCE6-099CB35EE147}" type="parTrans" cxnId="{354DEE2B-DB80-49C5-838B-BBC916C37DD1}">
      <dgm:prSet/>
      <dgm:spPr/>
      <dgm:t>
        <a:bodyPr/>
        <a:lstStyle/>
        <a:p>
          <a:endParaRPr lang="en-US"/>
        </a:p>
      </dgm:t>
    </dgm:pt>
    <dgm:pt modelId="{FA14CD5C-2E38-47C9-B2BC-8B3AC204F169}" type="sibTrans" cxnId="{354DEE2B-DB80-49C5-838B-BBC916C37DD1}">
      <dgm:prSet/>
      <dgm:spPr/>
      <dgm:t>
        <a:bodyPr/>
        <a:lstStyle/>
        <a:p>
          <a:endParaRPr lang="en-US"/>
        </a:p>
      </dgm:t>
    </dgm:pt>
    <dgm:pt modelId="{708B732D-4847-48E4-9205-60365B6B5D5E}">
      <dgm:prSet custT="1"/>
      <dgm:spPr/>
      <dgm:t>
        <a:bodyPr/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activamente en los seminarios web de la CIPF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gm:t>
    </dgm:pt>
    <dgm:pt modelId="{37746A55-3662-4670-BF04-1E585160EA0E}" type="parTrans" cxnId="{495A4585-5253-4CFA-B947-80BADDED32E0}">
      <dgm:prSet/>
      <dgm:spPr/>
      <dgm:t>
        <a:bodyPr/>
        <a:lstStyle/>
        <a:p>
          <a:endParaRPr lang="en-US"/>
        </a:p>
      </dgm:t>
    </dgm:pt>
    <dgm:pt modelId="{77041816-6914-4BC9-801B-B6AC22A59DF6}" type="sibTrans" cxnId="{495A4585-5253-4CFA-B947-80BADDED32E0}">
      <dgm:prSet/>
      <dgm:spPr/>
      <dgm:t>
        <a:bodyPr/>
        <a:lstStyle/>
        <a:p>
          <a:endParaRPr lang="en-US"/>
        </a:p>
      </dgm:t>
    </dgm:pt>
    <dgm:pt modelId="{D7B1BF7B-09C7-4417-BEEA-4079044D9DE1}">
      <dgm:prSet custT="1"/>
      <dgm:spPr/>
      <dgm:t>
        <a:bodyPr/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a las encuestas de la CIPF sobre la aplicación y los eventos y productos de desarrollo de la capacidad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gm:t>
    </dgm:pt>
    <dgm:pt modelId="{17DB76A0-90F0-4736-98A3-ED7C352B96AD}" type="parTrans" cxnId="{A6F56E41-515F-461F-B0A0-AF013BA50B68}">
      <dgm:prSet/>
      <dgm:spPr/>
      <dgm:t>
        <a:bodyPr/>
        <a:lstStyle/>
        <a:p>
          <a:endParaRPr lang="en-US"/>
        </a:p>
      </dgm:t>
    </dgm:pt>
    <dgm:pt modelId="{5A157156-8032-4907-A105-6E6730E1CE08}" type="sibTrans" cxnId="{A6F56E41-515F-461F-B0A0-AF013BA50B68}">
      <dgm:prSet/>
      <dgm:spPr/>
      <dgm:t>
        <a:bodyPr/>
        <a:lstStyle/>
        <a:p>
          <a:endParaRPr lang="en-US"/>
        </a:p>
      </dgm:t>
    </dgm:pt>
    <dgm:pt modelId="{78C25CF2-694C-4746-B08C-C164694DFB21}">
      <dgm:prSet custT="1"/>
      <dgm:spPr/>
      <dgm:t>
        <a:bodyPr/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un estudio de caso o compartir una historia de sanidad vegetal 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gm:t>
    </dgm:pt>
    <dgm:pt modelId="{2D6753D3-196C-490F-9430-837413470ACA}" type="parTrans" cxnId="{DE0FA88C-47A3-4827-89A4-BD4B0C18C2F9}">
      <dgm:prSet/>
      <dgm:spPr/>
      <dgm:t>
        <a:bodyPr/>
        <a:lstStyle/>
        <a:p>
          <a:endParaRPr lang="en-US"/>
        </a:p>
      </dgm:t>
    </dgm:pt>
    <dgm:pt modelId="{87A20902-2112-48D5-B739-CBD23D8AEBE8}" type="sibTrans" cxnId="{DE0FA88C-47A3-4827-89A4-BD4B0C18C2F9}">
      <dgm:prSet/>
      <dgm:spPr/>
      <dgm:t>
        <a:bodyPr/>
        <a:lstStyle/>
        <a:p>
          <a:endParaRPr lang="en-US"/>
        </a:p>
      </dgm:t>
    </dgm:pt>
    <dgm:pt modelId="{3048D54E-DD99-4021-A9A1-1A54A49C198F}">
      <dgm:prSet custT="1"/>
      <dgm:spPr/>
      <dgm:t>
        <a:bodyPr/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traducciones de guías y materiales de formación de la CIPF con una contribución en especie o con financiación 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gm:t>
    </dgm:pt>
    <dgm:pt modelId="{D5015C51-1FDB-4E92-9DD0-2454EF11105A}" type="parTrans" cxnId="{3AD150E7-759C-438F-9BC5-766B64F47EE3}">
      <dgm:prSet/>
      <dgm:spPr/>
      <dgm:t>
        <a:bodyPr/>
        <a:lstStyle/>
        <a:p>
          <a:endParaRPr lang="en-US"/>
        </a:p>
      </dgm:t>
    </dgm:pt>
    <dgm:pt modelId="{CA93608D-E20B-4BB3-984B-86D828CBC438}" type="sibTrans" cxnId="{3AD150E7-759C-438F-9BC5-766B64F47EE3}">
      <dgm:prSet/>
      <dgm:spPr/>
      <dgm:t>
        <a:bodyPr/>
        <a:lstStyle/>
        <a:p>
          <a:endParaRPr lang="en-US"/>
        </a:p>
      </dgm:t>
    </dgm:pt>
    <dgm:pt modelId="{3BBCEB61-23DF-4EBB-AF5F-B360E05D9A16}">
      <dgm:prSet custT="1"/>
      <dgm:spPr/>
      <dgm:t>
        <a:bodyPr/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en un grupo de trabajo o en un subgrupo del CADC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gm:t>
    </dgm:pt>
    <dgm:pt modelId="{1B357FA2-1517-424F-A5F1-2AEA703030A8}" type="parTrans" cxnId="{054037B6-2DC9-4559-9539-B2ED0EB0BE5B}">
      <dgm:prSet/>
      <dgm:spPr/>
      <dgm:t>
        <a:bodyPr/>
        <a:lstStyle/>
        <a:p>
          <a:endParaRPr lang="en-US"/>
        </a:p>
      </dgm:t>
    </dgm:pt>
    <dgm:pt modelId="{1BDBE20A-9B20-4711-AE07-21B7F8960614}" type="sibTrans" cxnId="{054037B6-2DC9-4559-9539-B2ED0EB0BE5B}">
      <dgm:prSet/>
      <dgm:spPr/>
      <dgm:t>
        <a:bodyPr/>
        <a:lstStyle/>
        <a:p>
          <a:endParaRPr lang="en-US"/>
        </a:p>
      </dgm:t>
    </dgm:pt>
    <dgm:pt modelId="{2AB50AAF-7D43-4393-B3C1-67B3DF9F445D}">
      <dgm:prSet custT="1"/>
      <dgm:spPr/>
      <dgm:t>
        <a:bodyPr/>
        <a:lstStyle/>
        <a:p>
          <a:pPr rtl="0"/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proyecto de especificaciones para las guías de la CIPF y los materiales de formación cuando se sometan a consulta</a:t>
          </a:r>
          <a:r>
            <a:rPr lang="en-US" sz="1800" b="1" kern="1200" dirty="0">
              <a:latin typeface="Calibri"/>
              <a:cs typeface="Calibri"/>
            </a:rPr>
            <a:t>*</a:t>
          </a:r>
          <a:endParaRPr lang="en-US" sz="1800" kern="1200" dirty="0">
            <a:latin typeface="Calibri"/>
            <a:cs typeface="Calibri"/>
          </a:endParaRPr>
        </a:p>
      </dgm:t>
    </dgm:pt>
    <dgm:pt modelId="{93C05896-F67A-4DB9-B3C0-6F91500E3329}" type="parTrans" cxnId="{C94C4822-5AA2-4FD0-A196-B952D06AF9E3}">
      <dgm:prSet/>
      <dgm:spPr/>
      <dgm:t>
        <a:bodyPr/>
        <a:lstStyle/>
        <a:p>
          <a:endParaRPr lang="en-US"/>
        </a:p>
      </dgm:t>
    </dgm:pt>
    <dgm:pt modelId="{6F5D86AC-3955-4F1D-BB7D-A17B61D9A8F9}" type="sibTrans" cxnId="{C94C4822-5AA2-4FD0-A196-B952D06AF9E3}">
      <dgm:prSet/>
      <dgm:spPr/>
      <dgm:t>
        <a:bodyPr/>
        <a:lstStyle/>
        <a:p>
          <a:endParaRPr lang="en-US"/>
        </a:p>
      </dgm:t>
    </dgm:pt>
    <dgm:pt modelId="{7DD04944-F133-4AE2-BA6A-DC3229BEDE6F}">
      <dgm:prSet custT="1"/>
      <dgm:spPr/>
      <dgm:t>
        <a:bodyPr/>
        <a:lstStyle/>
        <a:p>
          <a:pPr marL="92075" lvl="1" indent="-92075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 propuestas de temas para nuevas guías o materiales de        formación durante la próxima convocatoria de temas (en 2023).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gm:t>
    </dgm:pt>
    <dgm:pt modelId="{DC7104F3-77A9-4640-A303-09C8E1A78AC5}" type="parTrans" cxnId="{662A0947-54AB-478F-AC5F-BF737CE36582}">
      <dgm:prSet/>
      <dgm:spPr/>
      <dgm:t>
        <a:bodyPr/>
        <a:lstStyle/>
        <a:p>
          <a:endParaRPr lang="en-US"/>
        </a:p>
      </dgm:t>
    </dgm:pt>
    <dgm:pt modelId="{997A67FB-936D-42AA-85A3-7E3AD9CECFEE}" type="sibTrans" cxnId="{662A0947-54AB-478F-AC5F-BF737CE36582}">
      <dgm:prSet/>
      <dgm:spPr/>
      <dgm:t>
        <a:bodyPr/>
        <a:lstStyle/>
        <a:p>
          <a:endParaRPr lang="en-US"/>
        </a:p>
      </dgm:t>
    </dgm:pt>
    <dgm:pt modelId="{C2EB552A-F653-476A-83A2-CFEFB6F42312}">
      <dgm:prSet phldr="0"/>
      <dgm:spPr/>
      <dgm:t>
        <a:bodyPr/>
        <a:lstStyle/>
        <a:p>
          <a:pPr rtl="0"/>
          <a:r>
            <a:rPr lang="fr-CH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Suscripción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gm:t>
    </dgm:pt>
    <dgm:pt modelId="{A8D6C7C7-8BE1-47AF-9C88-72734CB842DC}" type="parTrans" cxnId="{96538BD4-55FE-462A-B0AF-0AA01BA39D99}">
      <dgm:prSet/>
      <dgm:spPr/>
      <dgm:t>
        <a:bodyPr/>
        <a:lstStyle/>
        <a:p>
          <a:endParaRPr lang="fr-CH"/>
        </a:p>
      </dgm:t>
    </dgm:pt>
    <dgm:pt modelId="{5687161D-9B22-40FF-9EC2-773F658D7172}" type="sibTrans" cxnId="{96538BD4-55FE-462A-B0AF-0AA01BA39D99}">
      <dgm:prSet/>
      <dgm:spPr/>
      <dgm:t>
        <a:bodyPr/>
        <a:lstStyle/>
        <a:p>
          <a:endParaRPr lang="fr-CH"/>
        </a:p>
      </dgm:t>
    </dgm:pt>
    <dgm:pt modelId="{31A7FE47-8886-4DBE-9263-B7A1A59907DC}" type="pres">
      <dgm:prSet presAssocID="{C36A0290-7936-4411-975E-9025B5D19336}" presName="Name0" presStyleCnt="0">
        <dgm:presLayoutVars>
          <dgm:dir/>
          <dgm:animLvl val="lvl"/>
          <dgm:resizeHandles val="exact"/>
        </dgm:presLayoutVars>
      </dgm:prSet>
      <dgm:spPr/>
    </dgm:pt>
    <dgm:pt modelId="{FB2A5812-DE39-4AF6-9C67-078F30F3A318}" type="pres">
      <dgm:prSet presAssocID="{C2EB552A-F653-476A-83A2-CFEFB6F42312}" presName="linNode" presStyleCnt="0"/>
      <dgm:spPr/>
    </dgm:pt>
    <dgm:pt modelId="{9500C53D-A6AA-48B1-AE23-EEB9FD430204}" type="pres">
      <dgm:prSet presAssocID="{C2EB552A-F653-476A-83A2-CFEFB6F42312}" presName="parentText" presStyleLbl="node1" presStyleIdx="0" presStyleCnt="8">
        <dgm:presLayoutVars>
          <dgm:chMax val="1"/>
          <dgm:bulletEnabled val="1"/>
        </dgm:presLayoutVars>
      </dgm:prSet>
      <dgm:spPr/>
    </dgm:pt>
    <dgm:pt modelId="{E3B2CC2A-06D3-4E4C-A3EB-900EC47F2873}" type="pres">
      <dgm:prSet presAssocID="{C2EB552A-F653-476A-83A2-CFEFB6F42312}" presName="descendantText" presStyleLbl="alignAccFollowNode1" presStyleIdx="0" presStyleCnt="8">
        <dgm:presLayoutVars>
          <dgm:bulletEnabled val="1"/>
        </dgm:presLayoutVars>
      </dgm:prSet>
      <dgm:spPr/>
    </dgm:pt>
    <dgm:pt modelId="{F4D9734A-C72B-4623-A588-004841EE8B63}" type="pres">
      <dgm:prSet presAssocID="{5687161D-9B22-40FF-9EC2-773F658D7172}" presName="sp" presStyleCnt="0"/>
      <dgm:spPr/>
    </dgm:pt>
    <dgm:pt modelId="{6A9DCD5E-F96D-4F91-95E7-DAF793BA784C}" type="pres">
      <dgm:prSet presAssocID="{EF25570A-DFC2-4E62-A8B8-9D26B746DB60}" presName="linNode" presStyleCnt="0"/>
      <dgm:spPr/>
    </dgm:pt>
    <dgm:pt modelId="{BDEB3B0D-F38F-480C-8BD1-6F41136591E2}" type="pres">
      <dgm:prSet presAssocID="{EF25570A-DFC2-4E62-A8B8-9D26B746DB60}" presName="parentText" presStyleLbl="node1" presStyleIdx="1" presStyleCnt="8">
        <dgm:presLayoutVars>
          <dgm:chMax val="1"/>
          <dgm:bulletEnabled val="1"/>
        </dgm:presLayoutVars>
      </dgm:prSet>
      <dgm:spPr/>
    </dgm:pt>
    <dgm:pt modelId="{23FB1BB6-2E19-49C8-9C59-D15DC449D934}" type="pres">
      <dgm:prSet presAssocID="{EF25570A-DFC2-4E62-A8B8-9D26B746DB60}" presName="descendantText" presStyleLbl="alignAccFollowNode1" presStyleIdx="1" presStyleCnt="8">
        <dgm:presLayoutVars>
          <dgm:bulletEnabled val="1"/>
        </dgm:presLayoutVars>
      </dgm:prSet>
      <dgm:spPr/>
    </dgm:pt>
    <dgm:pt modelId="{8C966649-E6C3-4FBC-AB33-29D0CD3449BA}" type="pres">
      <dgm:prSet presAssocID="{D64AB705-8485-463F-BCA3-0C8D65DF352D}" presName="sp" presStyleCnt="0"/>
      <dgm:spPr/>
    </dgm:pt>
    <dgm:pt modelId="{123F4AA8-8F3D-44ED-963B-E4AFBAC01494}" type="pres">
      <dgm:prSet presAssocID="{4CEAE809-715E-4C7C-BB84-F455F7F58C1D}" presName="linNode" presStyleCnt="0"/>
      <dgm:spPr/>
    </dgm:pt>
    <dgm:pt modelId="{2E2949A0-15BE-483E-ADD9-BB6D97E074B2}" type="pres">
      <dgm:prSet presAssocID="{4CEAE809-715E-4C7C-BB84-F455F7F58C1D}" presName="parentText" presStyleLbl="node1" presStyleIdx="2" presStyleCnt="8">
        <dgm:presLayoutVars>
          <dgm:chMax val="1"/>
          <dgm:bulletEnabled val="1"/>
        </dgm:presLayoutVars>
      </dgm:prSet>
      <dgm:spPr/>
    </dgm:pt>
    <dgm:pt modelId="{448D52E7-83C6-45CB-A310-27165F07F707}" type="pres">
      <dgm:prSet presAssocID="{4CEAE809-715E-4C7C-BB84-F455F7F58C1D}" presName="descendantText" presStyleLbl="alignAccFollowNode1" presStyleIdx="2" presStyleCnt="8">
        <dgm:presLayoutVars>
          <dgm:bulletEnabled val="1"/>
        </dgm:presLayoutVars>
      </dgm:prSet>
      <dgm:spPr/>
    </dgm:pt>
    <dgm:pt modelId="{228249E1-20CF-47C3-95E8-D98833B6F3CB}" type="pres">
      <dgm:prSet presAssocID="{F9D4AC1D-5E66-4D48-8A9F-9564F908A093}" presName="sp" presStyleCnt="0"/>
      <dgm:spPr/>
    </dgm:pt>
    <dgm:pt modelId="{188330C2-C145-4C97-A84C-96B3EE786070}" type="pres">
      <dgm:prSet presAssocID="{E4CAC918-2DD7-45B6-AF75-7E34B838EFAE}" presName="linNode" presStyleCnt="0"/>
      <dgm:spPr/>
    </dgm:pt>
    <dgm:pt modelId="{48BAF17E-F96E-4526-9BB8-00ABB05E0D2B}" type="pres">
      <dgm:prSet presAssocID="{E4CAC918-2DD7-45B6-AF75-7E34B838EFAE}" presName="parentText" presStyleLbl="node1" presStyleIdx="3" presStyleCnt="8">
        <dgm:presLayoutVars>
          <dgm:chMax val="1"/>
          <dgm:bulletEnabled val="1"/>
        </dgm:presLayoutVars>
      </dgm:prSet>
      <dgm:spPr/>
    </dgm:pt>
    <dgm:pt modelId="{F1E3563E-C109-4CBB-B5C8-2066F2488D9F}" type="pres">
      <dgm:prSet presAssocID="{E4CAC918-2DD7-45B6-AF75-7E34B838EFAE}" presName="descendantText" presStyleLbl="alignAccFollowNode1" presStyleIdx="3" presStyleCnt="8" custScaleY="116483">
        <dgm:presLayoutVars>
          <dgm:bulletEnabled val="1"/>
        </dgm:presLayoutVars>
      </dgm:prSet>
      <dgm:spPr/>
    </dgm:pt>
    <dgm:pt modelId="{532A9982-3CEE-44FE-AED9-71D6A374331F}" type="pres">
      <dgm:prSet presAssocID="{B4761563-6C05-4306-94A4-0BB653537715}" presName="sp" presStyleCnt="0"/>
      <dgm:spPr/>
    </dgm:pt>
    <dgm:pt modelId="{C4CEC972-9D16-474C-B48B-38DF4C18638B}" type="pres">
      <dgm:prSet presAssocID="{CBD1DFD3-3AA7-4C73-835A-8A62FA55014F}" presName="linNode" presStyleCnt="0"/>
      <dgm:spPr/>
    </dgm:pt>
    <dgm:pt modelId="{04ACC39E-2138-406E-B122-DA421D6B4F9A}" type="pres">
      <dgm:prSet presAssocID="{CBD1DFD3-3AA7-4C73-835A-8A62FA55014F}" presName="parentText" presStyleLbl="node1" presStyleIdx="4" presStyleCnt="8">
        <dgm:presLayoutVars>
          <dgm:chMax val="1"/>
          <dgm:bulletEnabled val="1"/>
        </dgm:presLayoutVars>
      </dgm:prSet>
      <dgm:spPr/>
    </dgm:pt>
    <dgm:pt modelId="{8AC2D835-238E-455D-A9CF-17088F0751AD}" type="pres">
      <dgm:prSet presAssocID="{CBD1DFD3-3AA7-4C73-835A-8A62FA55014F}" presName="descendantText" presStyleLbl="alignAccFollowNode1" presStyleIdx="4" presStyleCnt="8">
        <dgm:presLayoutVars>
          <dgm:bulletEnabled val="1"/>
        </dgm:presLayoutVars>
      </dgm:prSet>
      <dgm:spPr/>
    </dgm:pt>
    <dgm:pt modelId="{98C5F0FE-CDF7-40F6-8488-94D2395B6FED}" type="pres">
      <dgm:prSet presAssocID="{5DE2DC7B-2C14-49DF-880F-9DECC03A1037}" presName="sp" presStyleCnt="0"/>
      <dgm:spPr/>
    </dgm:pt>
    <dgm:pt modelId="{20505E67-09BB-489C-920E-0F1703F58C05}" type="pres">
      <dgm:prSet presAssocID="{F55D3EE2-0FF1-4209-B50D-8FD5D085EFEC}" presName="linNode" presStyleCnt="0"/>
      <dgm:spPr/>
    </dgm:pt>
    <dgm:pt modelId="{595C726C-F891-472D-826D-F5287D605518}" type="pres">
      <dgm:prSet presAssocID="{F55D3EE2-0FF1-4209-B50D-8FD5D085EFEC}" presName="parentText" presStyleLbl="node1" presStyleIdx="5" presStyleCnt="8">
        <dgm:presLayoutVars>
          <dgm:chMax val="1"/>
          <dgm:bulletEnabled val="1"/>
        </dgm:presLayoutVars>
      </dgm:prSet>
      <dgm:spPr/>
    </dgm:pt>
    <dgm:pt modelId="{39FBBFC5-08FE-4BEA-9157-A3158B8AFB68}" type="pres">
      <dgm:prSet presAssocID="{F55D3EE2-0FF1-4209-B50D-8FD5D085EFEC}" presName="descendantText" presStyleLbl="alignAccFollowNode1" presStyleIdx="5" presStyleCnt="8" custLinFactNeighborX="-816" custLinFactNeighborY="0">
        <dgm:presLayoutVars>
          <dgm:bulletEnabled val="1"/>
        </dgm:presLayoutVars>
      </dgm:prSet>
      <dgm:spPr/>
    </dgm:pt>
    <dgm:pt modelId="{8F63995C-0AE5-4C64-B9F0-79A0889897CD}" type="pres">
      <dgm:prSet presAssocID="{52D38050-966F-4877-AA04-C5CD433AE7B6}" presName="sp" presStyleCnt="0"/>
      <dgm:spPr/>
    </dgm:pt>
    <dgm:pt modelId="{C0BD793F-806F-4159-8ABF-CD967ED63D19}" type="pres">
      <dgm:prSet presAssocID="{CF3F34C4-906D-4F31-9146-C5698905B2CC}" presName="linNode" presStyleCnt="0"/>
      <dgm:spPr/>
    </dgm:pt>
    <dgm:pt modelId="{58B9382F-1779-42CF-8566-932F63046602}" type="pres">
      <dgm:prSet presAssocID="{CF3F34C4-906D-4F31-9146-C5698905B2CC}" presName="parentText" presStyleLbl="node1" presStyleIdx="6" presStyleCnt="8">
        <dgm:presLayoutVars>
          <dgm:chMax val="1"/>
          <dgm:bulletEnabled val="1"/>
        </dgm:presLayoutVars>
      </dgm:prSet>
      <dgm:spPr/>
    </dgm:pt>
    <dgm:pt modelId="{417D222D-4A46-423D-998B-7E526E6BEBB4}" type="pres">
      <dgm:prSet presAssocID="{CF3F34C4-906D-4F31-9146-C5698905B2CC}" presName="descendantText" presStyleLbl="alignAccFollowNode1" presStyleIdx="6" presStyleCnt="8">
        <dgm:presLayoutVars>
          <dgm:bulletEnabled val="1"/>
        </dgm:presLayoutVars>
      </dgm:prSet>
      <dgm:spPr/>
    </dgm:pt>
    <dgm:pt modelId="{2EC95C87-0675-4B6C-8693-E483E0753894}" type="pres">
      <dgm:prSet presAssocID="{0023DF47-A292-4E83-9ABB-280ADB037C20}" presName="sp" presStyleCnt="0"/>
      <dgm:spPr/>
    </dgm:pt>
    <dgm:pt modelId="{A7DAADC5-72C3-4BB8-87FF-C982FA9AD7BC}" type="pres">
      <dgm:prSet presAssocID="{787AB14E-149D-4414-9ECF-E6C8376E4AE9}" presName="linNode" presStyleCnt="0"/>
      <dgm:spPr/>
    </dgm:pt>
    <dgm:pt modelId="{569C6BBA-F744-405A-904F-398D83BA1A8A}" type="pres">
      <dgm:prSet presAssocID="{787AB14E-149D-4414-9ECF-E6C8376E4AE9}" presName="parentText" presStyleLbl="node1" presStyleIdx="7" presStyleCnt="8">
        <dgm:presLayoutVars>
          <dgm:chMax val="1"/>
          <dgm:bulletEnabled val="1"/>
        </dgm:presLayoutVars>
      </dgm:prSet>
      <dgm:spPr/>
    </dgm:pt>
    <dgm:pt modelId="{B7DFC66F-95CB-4AD4-9A27-3BAB9A2801CA}" type="pres">
      <dgm:prSet presAssocID="{787AB14E-149D-4414-9ECF-E6C8376E4AE9}" presName="descendantText" presStyleLbl="alignAccFollowNode1" presStyleIdx="7" presStyleCnt="8" custScaleX="101664" custScaleY="129265" custLinFactNeighborX="23707" custLinFactNeighborY="4891">
        <dgm:presLayoutVars>
          <dgm:bulletEnabled val="1"/>
        </dgm:presLayoutVars>
      </dgm:prSet>
      <dgm:spPr/>
    </dgm:pt>
  </dgm:ptLst>
  <dgm:cxnLst>
    <dgm:cxn modelId="{39C7FE03-7D07-432C-A64B-8B1A9B220B54}" type="presOf" srcId="{F4232FB2-5D85-4222-A21E-50E865BD560B}" destId="{E3B2CC2A-06D3-4E4C-A3EB-900EC47F2873}" srcOrd="0" destOrd="0" presId="urn:microsoft.com/office/officeart/2005/8/layout/vList5"/>
    <dgm:cxn modelId="{E69D2216-A1E1-44AC-8733-BF49D19D83BE}" type="presOf" srcId="{787AB14E-149D-4414-9ECF-E6C8376E4AE9}" destId="{569C6BBA-F744-405A-904F-398D83BA1A8A}" srcOrd="0" destOrd="0" presId="urn:microsoft.com/office/officeart/2005/8/layout/vList5"/>
    <dgm:cxn modelId="{20353817-D18C-4E1F-A24A-1F4C78AF59B9}" type="presOf" srcId="{2AB50AAF-7D43-4393-B3C1-67B3DF9F445D}" destId="{417D222D-4A46-423D-998B-7E526E6BEBB4}" srcOrd="0" destOrd="0" presId="urn:microsoft.com/office/officeart/2005/8/layout/vList5"/>
    <dgm:cxn modelId="{FFE40118-B492-48FC-94FA-3C916FFC7673}" srcId="{C36A0290-7936-4411-975E-9025B5D19336}" destId="{CBD1DFD3-3AA7-4C73-835A-8A62FA55014F}" srcOrd="4" destOrd="0" parTransId="{0CD2FD26-2B0E-4A15-B012-1CB1E43557FB}" sibTransId="{5DE2DC7B-2C14-49DF-880F-9DECC03A1037}"/>
    <dgm:cxn modelId="{77EF9D19-BA3B-45D7-A5C8-20E7534F394A}" type="presOf" srcId="{CF3F34C4-906D-4F31-9146-C5698905B2CC}" destId="{58B9382F-1779-42CF-8566-932F63046602}" srcOrd="0" destOrd="0" presId="urn:microsoft.com/office/officeart/2005/8/layout/vList5"/>
    <dgm:cxn modelId="{C94C4822-5AA2-4FD0-A196-B952D06AF9E3}" srcId="{CF3F34C4-906D-4F31-9146-C5698905B2CC}" destId="{2AB50AAF-7D43-4393-B3C1-67B3DF9F445D}" srcOrd="0" destOrd="0" parTransId="{93C05896-F67A-4DB9-B3C0-6F91500E3329}" sibTransId="{6F5D86AC-3955-4F1D-BB7D-A17B61D9A8F9}"/>
    <dgm:cxn modelId="{354DEE2B-DB80-49C5-838B-BBC916C37DD1}" srcId="{C2EB552A-F653-476A-83A2-CFEFB6F42312}" destId="{F4232FB2-5D85-4222-A21E-50E865BD560B}" srcOrd="0" destOrd="0" parTransId="{36A9DDE8-A343-49F1-BCE6-099CB35EE147}" sibTransId="{FA14CD5C-2E38-47C9-B2BC-8B3AC204F169}"/>
    <dgm:cxn modelId="{46C3B12C-6F8B-4480-AF85-F082AE033CA2}" srcId="{C36A0290-7936-4411-975E-9025B5D19336}" destId="{4CEAE809-715E-4C7C-BB84-F455F7F58C1D}" srcOrd="2" destOrd="0" parTransId="{533800D1-09F6-496F-8F3A-DA5529FC669C}" sibTransId="{F9D4AC1D-5E66-4D48-8A9F-9564F908A093}"/>
    <dgm:cxn modelId="{5BEC583E-8AD0-4FFD-B184-9F711A1CE66F}" type="presOf" srcId="{4CEAE809-715E-4C7C-BB84-F455F7F58C1D}" destId="{2E2949A0-15BE-483E-ADD9-BB6D97E074B2}" srcOrd="0" destOrd="0" presId="urn:microsoft.com/office/officeart/2005/8/layout/vList5"/>
    <dgm:cxn modelId="{A6F56E41-515F-461F-B0A0-AF013BA50B68}" srcId="{4CEAE809-715E-4C7C-BB84-F455F7F58C1D}" destId="{D7B1BF7B-09C7-4417-BEEA-4079044D9DE1}" srcOrd="0" destOrd="0" parTransId="{17DB76A0-90F0-4736-98A3-ED7C352B96AD}" sibTransId="{5A157156-8032-4907-A105-6E6730E1CE08}"/>
    <dgm:cxn modelId="{2F654442-51D8-47A9-B4B1-2F3FDA45C3A4}" type="presOf" srcId="{CBD1DFD3-3AA7-4C73-835A-8A62FA55014F}" destId="{04ACC39E-2138-406E-B122-DA421D6B4F9A}" srcOrd="0" destOrd="0" presId="urn:microsoft.com/office/officeart/2005/8/layout/vList5"/>
    <dgm:cxn modelId="{5B647862-8A3B-4AE4-8ADC-BA3E0B29CE9E}" type="presOf" srcId="{78C25CF2-694C-4746-B08C-C164694DFB21}" destId="{F1E3563E-C109-4CBB-B5C8-2066F2488D9F}" srcOrd="0" destOrd="0" presId="urn:microsoft.com/office/officeart/2005/8/layout/vList5"/>
    <dgm:cxn modelId="{32189A43-8F5F-4CFB-918D-017067028357}" srcId="{C36A0290-7936-4411-975E-9025B5D19336}" destId="{CF3F34C4-906D-4F31-9146-C5698905B2CC}" srcOrd="6" destOrd="0" parTransId="{A0E70E88-4B07-450D-A9A2-DF56151C9EDD}" sibTransId="{0023DF47-A292-4E83-9ABB-280ADB037C20}"/>
    <dgm:cxn modelId="{746D8865-5C47-4E88-9924-CB03B8A4D3F6}" srcId="{C36A0290-7936-4411-975E-9025B5D19336}" destId="{E4CAC918-2DD7-45B6-AF75-7E34B838EFAE}" srcOrd="3" destOrd="0" parTransId="{DA071591-B7FB-4AF0-A675-DEB4E967E3AB}" sibTransId="{B4761563-6C05-4306-94A4-0BB653537715}"/>
    <dgm:cxn modelId="{662A0947-54AB-478F-AC5F-BF737CE36582}" srcId="{787AB14E-149D-4414-9ECF-E6C8376E4AE9}" destId="{7DD04944-F133-4AE2-BA6A-DC3229BEDE6F}" srcOrd="0" destOrd="0" parTransId="{DC7104F3-77A9-4640-A303-09C8E1A78AC5}" sibTransId="{997A67FB-936D-42AA-85A3-7E3AD9CECFEE}"/>
    <dgm:cxn modelId="{53D9A047-F713-4113-9DC3-4C19AE227E85}" type="presOf" srcId="{E4CAC918-2DD7-45B6-AF75-7E34B838EFAE}" destId="{48BAF17E-F96E-4526-9BB8-00ABB05E0D2B}" srcOrd="0" destOrd="0" presId="urn:microsoft.com/office/officeart/2005/8/layout/vList5"/>
    <dgm:cxn modelId="{64135468-5818-44B9-A722-565FDE23A4FF}" type="presOf" srcId="{3048D54E-DD99-4021-A9A1-1A54A49C198F}" destId="{8AC2D835-238E-455D-A9CF-17088F0751AD}" srcOrd="0" destOrd="0" presId="urn:microsoft.com/office/officeart/2005/8/layout/vList5"/>
    <dgm:cxn modelId="{91E48453-78ED-49D7-9E00-044F283765E0}" type="presOf" srcId="{C2EB552A-F653-476A-83A2-CFEFB6F42312}" destId="{9500C53D-A6AA-48B1-AE23-EEB9FD430204}" srcOrd="0" destOrd="0" presId="urn:microsoft.com/office/officeart/2005/8/layout/vList5"/>
    <dgm:cxn modelId="{A6CB6954-AD42-4381-AE2B-7B57B64B9ED2}" type="presOf" srcId="{C36A0290-7936-4411-975E-9025B5D19336}" destId="{31A7FE47-8886-4DBE-9263-B7A1A59907DC}" srcOrd="0" destOrd="0" presId="urn:microsoft.com/office/officeart/2005/8/layout/vList5"/>
    <dgm:cxn modelId="{1E73E581-2956-49AE-864F-8B18D26A8733}" srcId="{C36A0290-7936-4411-975E-9025B5D19336}" destId="{787AB14E-149D-4414-9ECF-E6C8376E4AE9}" srcOrd="7" destOrd="0" parTransId="{C4F528FB-9804-4BB6-963C-8E0461EBA4AA}" sibTransId="{4E782073-531B-4D44-B2FC-BCDFF5EF228E}"/>
    <dgm:cxn modelId="{5FA82283-F705-43A8-B409-E14B0D1047FC}" type="presOf" srcId="{708B732D-4847-48E4-9205-60365B6B5D5E}" destId="{23FB1BB6-2E19-49C8-9C59-D15DC449D934}" srcOrd="0" destOrd="0" presId="urn:microsoft.com/office/officeart/2005/8/layout/vList5"/>
    <dgm:cxn modelId="{495A4585-5253-4CFA-B947-80BADDED32E0}" srcId="{EF25570A-DFC2-4E62-A8B8-9D26B746DB60}" destId="{708B732D-4847-48E4-9205-60365B6B5D5E}" srcOrd="0" destOrd="0" parTransId="{37746A55-3662-4670-BF04-1E585160EA0E}" sibTransId="{77041816-6914-4BC9-801B-B6AC22A59DF6}"/>
    <dgm:cxn modelId="{DE0FA88C-47A3-4827-89A4-BD4B0C18C2F9}" srcId="{E4CAC918-2DD7-45B6-AF75-7E34B838EFAE}" destId="{78C25CF2-694C-4746-B08C-C164694DFB21}" srcOrd="0" destOrd="0" parTransId="{2D6753D3-196C-490F-9430-837413470ACA}" sibTransId="{87A20902-2112-48D5-B739-CBD23D8AEBE8}"/>
    <dgm:cxn modelId="{3ED6D29B-EF7F-4CCC-A57D-117ECBFF38B0}" type="presOf" srcId="{F55D3EE2-0FF1-4209-B50D-8FD5D085EFEC}" destId="{595C726C-F891-472D-826D-F5287D605518}" srcOrd="0" destOrd="0" presId="urn:microsoft.com/office/officeart/2005/8/layout/vList5"/>
    <dgm:cxn modelId="{9AC71CB2-B476-434D-BC36-6B89D1273C9C}" type="presOf" srcId="{7DD04944-F133-4AE2-BA6A-DC3229BEDE6F}" destId="{B7DFC66F-95CB-4AD4-9A27-3BAB9A2801CA}" srcOrd="0" destOrd="0" presId="urn:microsoft.com/office/officeart/2005/8/layout/vList5"/>
    <dgm:cxn modelId="{054037B6-2DC9-4559-9539-B2ED0EB0BE5B}" srcId="{F55D3EE2-0FF1-4209-B50D-8FD5D085EFEC}" destId="{3BBCEB61-23DF-4EBB-AF5F-B360E05D9A16}" srcOrd="0" destOrd="0" parTransId="{1B357FA2-1517-424F-A5F1-2AEA703030A8}" sibTransId="{1BDBE20A-9B20-4711-AE07-21B7F8960614}"/>
    <dgm:cxn modelId="{2BDF99C2-375F-4519-882C-C6BD029D9BF7}" type="presOf" srcId="{D7B1BF7B-09C7-4417-BEEA-4079044D9DE1}" destId="{448D52E7-83C6-45CB-A310-27165F07F707}" srcOrd="0" destOrd="0" presId="urn:microsoft.com/office/officeart/2005/8/layout/vList5"/>
    <dgm:cxn modelId="{33D53CCA-277B-42DE-B996-A4D8B4E2D930}" type="presOf" srcId="{3BBCEB61-23DF-4EBB-AF5F-B360E05D9A16}" destId="{39FBBFC5-08FE-4BEA-9157-A3158B8AFB68}" srcOrd="0" destOrd="0" presId="urn:microsoft.com/office/officeart/2005/8/layout/vList5"/>
    <dgm:cxn modelId="{991654CF-AC14-4821-A523-ECCF333197AE}" srcId="{C36A0290-7936-4411-975E-9025B5D19336}" destId="{EF25570A-DFC2-4E62-A8B8-9D26B746DB60}" srcOrd="1" destOrd="0" parTransId="{36A34FDB-36BA-4CBF-96DD-F946C7490368}" sibTransId="{D64AB705-8485-463F-BCA3-0C8D65DF352D}"/>
    <dgm:cxn modelId="{96538BD4-55FE-462A-B0AF-0AA01BA39D99}" srcId="{C36A0290-7936-4411-975E-9025B5D19336}" destId="{C2EB552A-F653-476A-83A2-CFEFB6F42312}" srcOrd="0" destOrd="0" parTransId="{A8D6C7C7-8BE1-47AF-9C88-72734CB842DC}" sibTransId="{5687161D-9B22-40FF-9EC2-773F658D7172}"/>
    <dgm:cxn modelId="{275AA2E3-480C-405E-AADB-977F392D9E62}" type="presOf" srcId="{EF25570A-DFC2-4E62-A8B8-9D26B746DB60}" destId="{BDEB3B0D-F38F-480C-8BD1-6F41136591E2}" srcOrd="0" destOrd="0" presId="urn:microsoft.com/office/officeart/2005/8/layout/vList5"/>
    <dgm:cxn modelId="{3AD150E7-759C-438F-9BC5-766B64F47EE3}" srcId="{CBD1DFD3-3AA7-4C73-835A-8A62FA55014F}" destId="{3048D54E-DD99-4021-A9A1-1A54A49C198F}" srcOrd="0" destOrd="0" parTransId="{D5015C51-1FDB-4E92-9DD0-2454EF11105A}" sibTransId="{CA93608D-E20B-4BB3-984B-86D828CBC438}"/>
    <dgm:cxn modelId="{71D1BDFA-451C-488D-B0BB-DA7517D7A95B}" srcId="{C36A0290-7936-4411-975E-9025B5D19336}" destId="{F55D3EE2-0FF1-4209-B50D-8FD5D085EFEC}" srcOrd="5" destOrd="0" parTransId="{D0ACA4E4-9D59-4E3D-B231-3BB3311B72A1}" sibTransId="{52D38050-966F-4877-AA04-C5CD433AE7B6}"/>
    <dgm:cxn modelId="{BDDB4218-3EF2-40F9-A7DB-37079A6FD263}" type="presParOf" srcId="{31A7FE47-8886-4DBE-9263-B7A1A59907DC}" destId="{FB2A5812-DE39-4AF6-9C67-078F30F3A318}" srcOrd="0" destOrd="0" presId="urn:microsoft.com/office/officeart/2005/8/layout/vList5"/>
    <dgm:cxn modelId="{68189464-A4BD-4164-8E67-433E12988BC2}" type="presParOf" srcId="{FB2A5812-DE39-4AF6-9C67-078F30F3A318}" destId="{9500C53D-A6AA-48B1-AE23-EEB9FD430204}" srcOrd="0" destOrd="0" presId="urn:microsoft.com/office/officeart/2005/8/layout/vList5"/>
    <dgm:cxn modelId="{ECB6EDDC-C286-48B5-B2FB-22768BDDE626}" type="presParOf" srcId="{FB2A5812-DE39-4AF6-9C67-078F30F3A318}" destId="{E3B2CC2A-06D3-4E4C-A3EB-900EC47F2873}" srcOrd="1" destOrd="0" presId="urn:microsoft.com/office/officeart/2005/8/layout/vList5"/>
    <dgm:cxn modelId="{181657F5-B30D-426D-986B-BEB1B5586803}" type="presParOf" srcId="{31A7FE47-8886-4DBE-9263-B7A1A59907DC}" destId="{F4D9734A-C72B-4623-A588-004841EE8B63}" srcOrd="1" destOrd="0" presId="urn:microsoft.com/office/officeart/2005/8/layout/vList5"/>
    <dgm:cxn modelId="{0FC46D9E-9A0E-45F2-AA89-87B4E88262B9}" type="presParOf" srcId="{31A7FE47-8886-4DBE-9263-B7A1A59907DC}" destId="{6A9DCD5E-F96D-4F91-95E7-DAF793BA784C}" srcOrd="2" destOrd="0" presId="urn:microsoft.com/office/officeart/2005/8/layout/vList5"/>
    <dgm:cxn modelId="{A50965F5-E969-4F9E-AA1E-98E9E5B2E4DE}" type="presParOf" srcId="{6A9DCD5E-F96D-4F91-95E7-DAF793BA784C}" destId="{BDEB3B0D-F38F-480C-8BD1-6F41136591E2}" srcOrd="0" destOrd="0" presId="urn:microsoft.com/office/officeart/2005/8/layout/vList5"/>
    <dgm:cxn modelId="{8DCB1E5F-40D7-4CE7-891E-39B40ADEABCC}" type="presParOf" srcId="{6A9DCD5E-F96D-4F91-95E7-DAF793BA784C}" destId="{23FB1BB6-2E19-49C8-9C59-D15DC449D934}" srcOrd="1" destOrd="0" presId="urn:microsoft.com/office/officeart/2005/8/layout/vList5"/>
    <dgm:cxn modelId="{8BC7C120-61B1-4DAF-BAA3-54B0EB59A5EE}" type="presParOf" srcId="{31A7FE47-8886-4DBE-9263-B7A1A59907DC}" destId="{8C966649-E6C3-4FBC-AB33-29D0CD3449BA}" srcOrd="3" destOrd="0" presId="urn:microsoft.com/office/officeart/2005/8/layout/vList5"/>
    <dgm:cxn modelId="{4A2CDC50-3A9A-4BF7-9604-0726EB1414F7}" type="presParOf" srcId="{31A7FE47-8886-4DBE-9263-B7A1A59907DC}" destId="{123F4AA8-8F3D-44ED-963B-E4AFBAC01494}" srcOrd="4" destOrd="0" presId="urn:microsoft.com/office/officeart/2005/8/layout/vList5"/>
    <dgm:cxn modelId="{0B477858-ED8B-42CC-810B-8836F8C50560}" type="presParOf" srcId="{123F4AA8-8F3D-44ED-963B-E4AFBAC01494}" destId="{2E2949A0-15BE-483E-ADD9-BB6D97E074B2}" srcOrd="0" destOrd="0" presId="urn:microsoft.com/office/officeart/2005/8/layout/vList5"/>
    <dgm:cxn modelId="{217F6DD6-27B8-4DB6-B2D7-C7E9B5E0299A}" type="presParOf" srcId="{123F4AA8-8F3D-44ED-963B-E4AFBAC01494}" destId="{448D52E7-83C6-45CB-A310-27165F07F707}" srcOrd="1" destOrd="0" presId="urn:microsoft.com/office/officeart/2005/8/layout/vList5"/>
    <dgm:cxn modelId="{177F1C22-8A23-4EE3-AD2C-6DD3099BC404}" type="presParOf" srcId="{31A7FE47-8886-4DBE-9263-B7A1A59907DC}" destId="{228249E1-20CF-47C3-95E8-D98833B6F3CB}" srcOrd="5" destOrd="0" presId="urn:microsoft.com/office/officeart/2005/8/layout/vList5"/>
    <dgm:cxn modelId="{DE2C8E72-D9F2-4193-8D9B-891CEE9630B4}" type="presParOf" srcId="{31A7FE47-8886-4DBE-9263-B7A1A59907DC}" destId="{188330C2-C145-4C97-A84C-96B3EE786070}" srcOrd="6" destOrd="0" presId="urn:microsoft.com/office/officeart/2005/8/layout/vList5"/>
    <dgm:cxn modelId="{9CA71D9C-3F54-42FD-9B74-DE7511F75F68}" type="presParOf" srcId="{188330C2-C145-4C97-A84C-96B3EE786070}" destId="{48BAF17E-F96E-4526-9BB8-00ABB05E0D2B}" srcOrd="0" destOrd="0" presId="urn:microsoft.com/office/officeart/2005/8/layout/vList5"/>
    <dgm:cxn modelId="{AA3F5840-E2EB-43ED-9AD0-13487A371603}" type="presParOf" srcId="{188330C2-C145-4C97-A84C-96B3EE786070}" destId="{F1E3563E-C109-4CBB-B5C8-2066F2488D9F}" srcOrd="1" destOrd="0" presId="urn:microsoft.com/office/officeart/2005/8/layout/vList5"/>
    <dgm:cxn modelId="{3B7564A5-04A2-4AB5-9641-6944EF39C1DF}" type="presParOf" srcId="{31A7FE47-8886-4DBE-9263-B7A1A59907DC}" destId="{532A9982-3CEE-44FE-AED9-71D6A374331F}" srcOrd="7" destOrd="0" presId="urn:microsoft.com/office/officeart/2005/8/layout/vList5"/>
    <dgm:cxn modelId="{E36CF509-89DB-4B75-9764-A4B69A75BF22}" type="presParOf" srcId="{31A7FE47-8886-4DBE-9263-B7A1A59907DC}" destId="{C4CEC972-9D16-474C-B48B-38DF4C18638B}" srcOrd="8" destOrd="0" presId="urn:microsoft.com/office/officeart/2005/8/layout/vList5"/>
    <dgm:cxn modelId="{14C6DD76-9B88-44CB-A8CD-2955D753E7B4}" type="presParOf" srcId="{C4CEC972-9D16-474C-B48B-38DF4C18638B}" destId="{04ACC39E-2138-406E-B122-DA421D6B4F9A}" srcOrd="0" destOrd="0" presId="urn:microsoft.com/office/officeart/2005/8/layout/vList5"/>
    <dgm:cxn modelId="{D814DF61-C2F9-45D1-AB5E-4CAE035D5E33}" type="presParOf" srcId="{C4CEC972-9D16-474C-B48B-38DF4C18638B}" destId="{8AC2D835-238E-455D-A9CF-17088F0751AD}" srcOrd="1" destOrd="0" presId="urn:microsoft.com/office/officeart/2005/8/layout/vList5"/>
    <dgm:cxn modelId="{2C84F6BB-99CB-441B-BB2F-CB3C1DA6BF3B}" type="presParOf" srcId="{31A7FE47-8886-4DBE-9263-B7A1A59907DC}" destId="{98C5F0FE-CDF7-40F6-8488-94D2395B6FED}" srcOrd="9" destOrd="0" presId="urn:microsoft.com/office/officeart/2005/8/layout/vList5"/>
    <dgm:cxn modelId="{4C0A4C32-76EE-451D-ACF1-3DBCF0287E86}" type="presParOf" srcId="{31A7FE47-8886-4DBE-9263-B7A1A59907DC}" destId="{20505E67-09BB-489C-920E-0F1703F58C05}" srcOrd="10" destOrd="0" presId="urn:microsoft.com/office/officeart/2005/8/layout/vList5"/>
    <dgm:cxn modelId="{7AFB1954-95D4-4FEF-BF6C-E7C9CE317857}" type="presParOf" srcId="{20505E67-09BB-489C-920E-0F1703F58C05}" destId="{595C726C-F891-472D-826D-F5287D605518}" srcOrd="0" destOrd="0" presId="urn:microsoft.com/office/officeart/2005/8/layout/vList5"/>
    <dgm:cxn modelId="{07154E6F-265E-42A5-81A0-DC69EC39C331}" type="presParOf" srcId="{20505E67-09BB-489C-920E-0F1703F58C05}" destId="{39FBBFC5-08FE-4BEA-9157-A3158B8AFB68}" srcOrd="1" destOrd="0" presId="urn:microsoft.com/office/officeart/2005/8/layout/vList5"/>
    <dgm:cxn modelId="{402C88AA-13DC-4A3F-ABF0-BC000BA53F75}" type="presParOf" srcId="{31A7FE47-8886-4DBE-9263-B7A1A59907DC}" destId="{8F63995C-0AE5-4C64-B9F0-79A0889897CD}" srcOrd="11" destOrd="0" presId="urn:microsoft.com/office/officeart/2005/8/layout/vList5"/>
    <dgm:cxn modelId="{684D8D79-1F9C-432D-B66F-6D11A51E5C86}" type="presParOf" srcId="{31A7FE47-8886-4DBE-9263-B7A1A59907DC}" destId="{C0BD793F-806F-4159-8ABF-CD967ED63D19}" srcOrd="12" destOrd="0" presId="urn:microsoft.com/office/officeart/2005/8/layout/vList5"/>
    <dgm:cxn modelId="{1A1FD2E4-0EF8-4089-8EE0-B4AA59BA26B2}" type="presParOf" srcId="{C0BD793F-806F-4159-8ABF-CD967ED63D19}" destId="{58B9382F-1779-42CF-8566-932F63046602}" srcOrd="0" destOrd="0" presId="urn:microsoft.com/office/officeart/2005/8/layout/vList5"/>
    <dgm:cxn modelId="{DBF26EFD-9287-4EC4-B8D2-A304E237F61C}" type="presParOf" srcId="{C0BD793F-806F-4159-8ABF-CD967ED63D19}" destId="{417D222D-4A46-423D-998B-7E526E6BEBB4}" srcOrd="1" destOrd="0" presId="urn:microsoft.com/office/officeart/2005/8/layout/vList5"/>
    <dgm:cxn modelId="{9DC8BEF8-8AD7-48B0-AA97-D15D168D9CC0}" type="presParOf" srcId="{31A7FE47-8886-4DBE-9263-B7A1A59907DC}" destId="{2EC95C87-0675-4B6C-8693-E483E0753894}" srcOrd="13" destOrd="0" presId="urn:microsoft.com/office/officeart/2005/8/layout/vList5"/>
    <dgm:cxn modelId="{AAEC117A-E5DE-4D4B-A6F6-A3A954611964}" type="presParOf" srcId="{31A7FE47-8886-4DBE-9263-B7A1A59907DC}" destId="{A7DAADC5-72C3-4BB8-87FF-C982FA9AD7BC}" srcOrd="14" destOrd="0" presId="urn:microsoft.com/office/officeart/2005/8/layout/vList5"/>
    <dgm:cxn modelId="{CB8D10CF-899A-4558-AD43-B013CFA4E5A4}" type="presParOf" srcId="{A7DAADC5-72C3-4BB8-87FF-C982FA9AD7BC}" destId="{569C6BBA-F744-405A-904F-398D83BA1A8A}" srcOrd="0" destOrd="0" presId="urn:microsoft.com/office/officeart/2005/8/layout/vList5"/>
    <dgm:cxn modelId="{5D62EDEB-77D9-4873-AC1F-5BF5C0955F7C}" type="presParOf" srcId="{A7DAADC5-72C3-4BB8-87FF-C982FA9AD7BC}" destId="{B7DFC66F-95CB-4AD4-9A27-3BAB9A2801C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621C93-7B4C-431B-B2D2-BDE19B0BE837}">
      <dsp:nvSpPr>
        <dsp:cNvPr id="0" name=""/>
        <dsp:cNvSpPr/>
      </dsp:nvSpPr>
      <dsp:spPr>
        <a:xfrm>
          <a:off x="-5741729" y="-878842"/>
          <a:ext cx="6835837" cy="6835837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12700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946BDC-1C5B-454E-91B0-AC25CAB64780}">
      <dsp:nvSpPr>
        <dsp:cNvPr id="0" name=""/>
        <dsp:cNvSpPr/>
      </dsp:nvSpPr>
      <dsp:spPr>
        <a:xfrm>
          <a:off x="478252" y="317282"/>
          <a:ext cx="10499543" cy="634972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4009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dirty="0"/>
            <a:t>Tras la adopción de los nuevos mandatos del CADC y su reglamento interno, el mandato de los miembros del CADC </a:t>
          </a:r>
          <a:r>
            <a:rPr lang="es-ES" sz="1700" b="1" kern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iniciará y finalizará después de la reunión del CI de mayo, cada tres años</a:t>
          </a:r>
          <a:r>
            <a:rPr lang="es-ES" sz="17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en-US" sz="1700" b="1" kern="1200" dirty="0">
            <a:solidFill>
              <a:schemeClr val="bg1"/>
            </a:solidFill>
          </a:endParaRPr>
        </a:p>
      </dsp:txBody>
      <dsp:txXfrm>
        <a:off x="478252" y="317282"/>
        <a:ext cx="10499543" cy="634972"/>
      </dsp:txXfrm>
    </dsp:sp>
    <dsp:sp modelId="{63CBB7B5-5827-4B3C-8C86-0887D1A97432}">
      <dsp:nvSpPr>
        <dsp:cNvPr id="0" name=""/>
        <dsp:cNvSpPr/>
      </dsp:nvSpPr>
      <dsp:spPr>
        <a:xfrm>
          <a:off x="81394" y="237911"/>
          <a:ext cx="793715" cy="793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EEA79F6-B582-41A9-89C4-3E789CECB59E}">
      <dsp:nvSpPr>
        <dsp:cNvPr id="0" name=""/>
        <dsp:cNvSpPr/>
      </dsp:nvSpPr>
      <dsp:spPr>
        <a:xfrm>
          <a:off x="933254" y="1182689"/>
          <a:ext cx="10044541" cy="808465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10000"/>
                <a:satMod val="103000"/>
                <a:lumMod val="102000"/>
                <a:tint val="94000"/>
              </a:schemeClr>
            </a:gs>
            <a:gs pos="50000">
              <a:schemeClr val="accent4">
                <a:alpha val="90000"/>
                <a:hueOff val="0"/>
                <a:satOff val="0"/>
                <a:lumOff val="0"/>
                <a:alphaOff val="-1000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1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4009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700" b="1" kern="1200" dirty="0"/>
            <a:t>La </a:t>
          </a:r>
          <a:r>
            <a:rPr lang="fr-CH" sz="1700" b="1" kern="1200" dirty="0" err="1"/>
            <a:t>nueva</a:t>
          </a:r>
          <a:r>
            <a:rPr lang="fr-CH" sz="1700" b="1" kern="1200" dirty="0"/>
            <a:t> </a:t>
          </a:r>
          <a:r>
            <a:rPr lang="fr-CH" sz="1700" b="1" kern="1200" dirty="0" err="1"/>
            <a:t>convocatoria</a:t>
          </a:r>
          <a:r>
            <a:rPr lang="fr-CH" sz="1700" b="1" kern="1200" dirty="0"/>
            <a:t> de </a:t>
          </a:r>
          <a:r>
            <a:rPr lang="fr-CH" sz="1700" b="1" kern="1200" dirty="0" err="1">
              <a:solidFill>
                <a:srgbClr val="FFFF00"/>
              </a:solidFill>
              <a:latin typeface="Calibri" panose="020F0502020204030204"/>
              <a:ea typeface="+mn-ea"/>
              <a:cs typeface="+mn-cs"/>
            </a:rPr>
            <a:t>representantes</a:t>
          </a:r>
          <a:r>
            <a:rPr lang="fr-CH" sz="1700" b="1" kern="1200" dirty="0">
              <a:solidFill>
                <a:srgbClr val="FFFF00"/>
              </a:solidFill>
              <a:latin typeface="Calibri" panose="020F0502020204030204"/>
              <a:ea typeface="+mn-ea"/>
              <a:cs typeface="+mn-cs"/>
            </a:rPr>
            <a:t> régionales </a:t>
          </a:r>
          <a:r>
            <a:rPr lang="en-US" sz="1700" b="1" kern="1200" dirty="0">
              <a:solidFill>
                <a:srgbClr val="FFFF00"/>
              </a:solidFill>
            </a:rPr>
            <a:t>(7)</a:t>
          </a:r>
          <a:r>
            <a:rPr lang="en-US" sz="1700" b="1" kern="1200" dirty="0"/>
            <a:t> y </a:t>
          </a:r>
          <a:r>
            <a:rPr lang="en-US" sz="1700" b="1" kern="1200" dirty="0" err="1">
              <a:solidFill>
                <a:srgbClr val="FFFF00"/>
              </a:solidFill>
            </a:rPr>
            <a:t>expertos</a:t>
          </a:r>
          <a:r>
            <a:rPr lang="en-US" sz="1700" b="1" kern="1200" dirty="0">
              <a:solidFill>
                <a:srgbClr val="FFFF00"/>
              </a:solidFill>
            </a:rPr>
            <a:t> (5) </a:t>
          </a:r>
          <a:r>
            <a:rPr lang="es-ES" sz="1700" b="1" kern="1200" dirty="0">
              <a:solidFill>
                <a:schemeClr val="bg1"/>
              </a:solidFill>
            </a:rPr>
            <a:t>para ser miembros (y miembros suplentes) del Comité de Aplicación y Desarrollo de la Capacidad </a:t>
          </a:r>
          <a:r>
            <a:rPr lang="en-US" sz="1700" b="1" kern="1200" dirty="0">
              <a:solidFill>
                <a:schemeClr val="bg1"/>
              </a:solidFill>
            </a:rPr>
            <a:t>(CADC</a:t>
          </a:r>
          <a:r>
            <a:rPr lang="en-US" sz="1700" b="1" kern="1200" dirty="0"/>
            <a:t>) </a:t>
          </a:r>
          <a:r>
            <a:rPr lang="fr-CH" sz="1700" b="1" kern="1200" dirty="0" err="1"/>
            <a:t>estará</a:t>
          </a:r>
          <a:r>
            <a:rPr lang="fr-CH" sz="1700" b="1" kern="1200" dirty="0"/>
            <a:t> </a:t>
          </a:r>
          <a:r>
            <a:rPr lang="fr-CH" sz="1700" b="1" kern="1200" dirty="0" err="1"/>
            <a:t>abierta</a:t>
          </a:r>
          <a:r>
            <a:rPr lang="fr-CH" sz="1700" b="1" kern="1200" dirty="0"/>
            <a:t> </a:t>
          </a:r>
          <a:r>
            <a:rPr lang="fr-CH" sz="1700" b="1" kern="1200" dirty="0" err="1"/>
            <a:t>del</a:t>
          </a:r>
          <a:r>
            <a:rPr lang="fr-CH" sz="1700" b="1" kern="1200" dirty="0"/>
            <a:t> </a:t>
          </a:r>
          <a:r>
            <a:rPr lang="es-ES" sz="1700" b="1" kern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de octubre al 30 de noviembre de 2022</a:t>
          </a:r>
          <a:r>
            <a:rPr lang="en-US" sz="1700" b="1" kern="1200" dirty="0"/>
            <a:t>.</a:t>
          </a:r>
          <a:endParaRPr lang="en-US" sz="1700" kern="1200" dirty="0"/>
        </a:p>
      </dsp:txBody>
      <dsp:txXfrm>
        <a:off x="933254" y="1182689"/>
        <a:ext cx="10044541" cy="808465"/>
      </dsp:txXfrm>
    </dsp:sp>
    <dsp:sp modelId="{6987FA90-1614-4A0E-AE55-1FFE657BDA8E}">
      <dsp:nvSpPr>
        <dsp:cNvPr id="0" name=""/>
        <dsp:cNvSpPr/>
      </dsp:nvSpPr>
      <dsp:spPr>
        <a:xfrm>
          <a:off x="536396" y="1190065"/>
          <a:ext cx="793715" cy="793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hueOff val="0"/>
              <a:satOff val="0"/>
              <a:lumOff val="0"/>
              <a:alphaOff val="-1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A3C31A-2031-432E-A413-F4D313C1A727}">
      <dsp:nvSpPr>
        <dsp:cNvPr id="0" name=""/>
        <dsp:cNvSpPr/>
      </dsp:nvSpPr>
      <dsp:spPr>
        <a:xfrm>
          <a:off x="1072903" y="2221590"/>
          <a:ext cx="9904892" cy="634972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4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4009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dirty="0"/>
            <a:t>Se invitará a las </a:t>
          </a:r>
          <a:r>
            <a:rPr lang="es-ES" sz="1700" b="1" kern="1200" dirty="0">
              <a:solidFill>
                <a:srgbClr val="FFFF00"/>
              </a:solidFill>
            </a:rPr>
            <a:t>ONPF</a:t>
          </a:r>
          <a:r>
            <a:rPr lang="es-ES" sz="1700" b="1" kern="1200" dirty="0"/>
            <a:t> y a las </a:t>
          </a:r>
          <a:r>
            <a:rPr lang="es-ES" sz="1700" b="1" kern="1200" dirty="0">
              <a:solidFill>
                <a:srgbClr val="FFFF00"/>
              </a:solidFill>
            </a:rPr>
            <a:t>ORPF</a:t>
          </a:r>
          <a:r>
            <a:rPr lang="es-ES" sz="1700" b="1" kern="1200" dirty="0"/>
            <a:t> a nombrar a los miembros del CADC bajo la coordinación de sus representantes en la </a:t>
          </a:r>
          <a:r>
            <a:rPr lang="es-ES" sz="1700" b="1" kern="1200" dirty="0">
              <a:solidFill>
                <a:srgbClr val="FFFF00"/>
              </a:solidFill>
            </a:rPr>
            <a:t>Mesa de la CMF</a:t>
          </a:r>
          <a:r>
            <a:rPr lang="es-ES" sz="1700" b="1" kern="1200" dirty="0"/>
            <a:t>.</a:t>
          </a:r>
          <a:endParaRPr lang="en-US" sz="1700" kern="1200" dirty="0"/>
        </a:p>
      </dsp:txBody>
      <dsp:txXfrm>
        <a:off x="1072903" y="2221590"/>
        <a:ext cx="9904892" cy="634972"/>
      </dsp:txXfrm>
    </dsp:sp>
    <dsp:sp modelId="{800C679F-E9D3-4C8A-89CC-6F3F56C173D5}">
      <dsp:nvSpPr>
        <dsp:cNvPr id="0" name=""/>
        <dsp:cNvSpPr/>
      </dsp:nvSpPr>
      <dsp:spPr>
        <a:xfrm>
          <a:off x="676046" y="2142218"/>
          <a:ext cx="793715" cy="793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1B62F7D-D911-4051-B2D8-AAFE2CE6DA77}">
      <dsp:nvSpPr>
        <dsp:cNvPr id="0" name=""/>
        <dsp:cNvSpPr/>
      </dsp:nvSpPr>
      <dsp:spPr>
        <a:xfrm>
          <a:off x="965497" y="3173744"/>
          <a:ext cx="10044541" cy="634972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30000"/>
                <a:satMod val="103000"/>
                <a:lumMod val="102000"/>
                <a:tint val="94000"/>
              </a:schemeClr>
            </a:gs>
            <a:gs pos="50000">
              <a:schemeClr val="accent4">
                <a:alpha val="90000"/>
                <a:hueOff val="0"/>
                <a:satOff val="0"/>
                <a:lumOff val="0"/>
                <a:alphaOff val="-3000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3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4009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dirty="0"/>
            <a:t>Las candidaturas seleccionadas se presentarán a la </a:t>
          </a:r>
          <a:r>
            <a:rPr lang="es-ES" sz="1700" b="1" kern="1200" dirty="0">
              <a:solidFill>
                <a:srgbClr val="FFFF00"/>
              </a:solidFill>
            </a:rPr>
            <a:t>CMF-17 (2023) para su confirmación</a:t>
          </a:r>
          <a:r>
            <a:rPr lang="es-ES" sz="1700" b="1" kern="1200" dirty="0">
              <a:solidFill>
                <a:schemeClr val="bg1"/>
              </a:solidFill>
            </a:rPr>
            <a:t>.</a:t>
          </a:r>
          <a:endParaRPr lang="fr-CH" sz="1700" b="1" kern="1200" dirty="0">
            <a:solidFill>
              <a:schemeClr val="bg1"/>
            </a:solidFill>
          </a:endParaRPr>
        </a:p>
      </dsp:txBody>
      <dsp:txXfrm>
        <a:off x="965497" y="3173744"/>
        <a:ext cx="10044541" cy="634972"/>
      </dsp:txXfrm>
    </dsp:sp>
    <dsp:sp modelId="{8E6F467E-8E0F-4661-AD8F-327FA855CBF8}">
      <dsp:nvSpPr>
        <dsp:cNvPr id="0" name=""/>
        <dsp:cNvSpPr/>
      </dsp:nvSpPr>
      <dsp:spPr>
        <a:xfrm>
          <a:off x="536396" y="3094372"/>
          <a:ext cx="793715" cy="793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835BE8-BE91-493C-AB76-09CA5A43238D}">
      <dsp:nvSpPr>
        <dsp:cNvPr id="0" name=""/>
        <dsp:cNvSpPr/>
      </dsp:nvSpPr>
      <dsp:spPr>
        <a:xfrm>
          <a:off x="478252" y="4125897"/>
          <a:ext cx="10499543" cy="634972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4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4009" tIns="43180" rIns="43180" bIns="4318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dirty="0">
              <a:latin typeface="Calibri Light" panose="020F0302020204030204"/>
            </a:rPr>
            <a:t>La Secretaría de la CIPF estudiará las opciones para proporcionar interpretación en </a:t>
          </a:r>
          <a:r>
            <a:rPr lang="es-ES" sz="1700" b="1" kern="1200" dirty="0">
              <a:solidFill>
                <a:srgbClr val="FFFF00"/>
              </a:solidFill>
              <a:latin typeface="Calibri Light" panose="020F0302020204030204"/>
            </a:rPr>
            <a:t>algunos idiomas de la ONU para las futuras reuniones del CADC</a:t>
          </a:r>
          <a:r>
            <a:rPr lang="en-US" sz="1700" b="1" kern="1200" dirty="0">
              <a:solidFill>
                <a:srgbClr val="FFFF00"/>
              </a:solidFill>
              <a:latin typeface="Calibri Light" panose="020F0302020204030204"/>
            </a:rPr>
            <a:t>. </a:t>
          </a:r>
        </a:p>
      </dsp:txBody>
      <dsp:txXfrm>
        <a:off x="478252" y="4125897"/>
        <a:ext cx="10499543" cy="634972"/>
      </dsp:txXfrm>
    </dsp:sp>
    <dsp:sp modelId="{4668B020-F90E-4F12-B10E-DF3663224421}">
      <dsp:nvSpPr>
        <dsp:cNvPr id="0" name=""/>
        <dsp:cNvSpPr/>
      </dsp:nvSpPr>
      <dsp:spPr>
        <a:xfrm>
          <a:off x="81394" y="4046526"/>
          <a:ext cx="793715" cy="7937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2CC2A-06D3-4E4C-A3EB-900EC47F2873}">
      <dsp:nvSpPr>
        <dsp:cNvPr id="0" name=""/>
        <dsp:cNvSpPr/>
      </dsp:nvSpPr>
      <dsp:spPr>
        <a:xfrm rot="5400000">
          <a:off x="6846990" y="-3060691"/>
          <a:ext cx="413729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Boletín, convocatorias y anuncios de la CIPF</a:t>
          </a:r>
          <a:endParaRPr lang="en-US" sz="1800" b="0" kern="1200" dirty="0">
            <a:latin typeface="Calibri"/>
            <a:cs typeface="Calibri"/>
          </a:endParaRPr>
        </a:p>
      </dsp:txBody>
      <dsp:txXfrm rot="-5400000">
        <a:off x="3734394" y="72102"/>
        <a:ext cx="6618725" cy="373335"/>
      </dsp:txXfrm>
    </dsp:sp>
    <dsp:sp modelId="{9500C53D-A6AA-48B1-AE23-EEB9FD430204}">
      <dsp:nvSpPr>
        <dsp:cNvPr id="0" name=""/>
        <dsp:cNvSpPr/>
      </dsp:nvSpPr>
      <dsp:spPr>
        <a:xfrm>
          <a:off x="0" y="189"/>
          <a:ext cx="3734394" cy="517162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Suscripción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25435"/>
        <a:ext cx="3683902" cy="466670"/>
      </dsp:txXfrm>
    </dsp:sp>
    <dsp:sp modelId="{23FB1BB6-2E19-49C8-9C59-D15DC449D934}">
      <dsp:nvSpPr>
        <dsp:cNvPr id="0" name=""/>
        <dsp:cNvSpPr/>
      </dsp:nvSpPr>
      <dsp:spPr>
        <a:xfrm rot="5400000">
          <a:off x="6846990" y="-2517670"/>
          <a:ext cx="413729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activamente en los seminarios web de la CIPF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sp:txBody>
      <dsp:txXfrm rot="-5400000">
        <a:off x="3734394" y="615123"/>
        <a:ext cx="6618725" cy="373335"/>
      </dsp:txXfrm>
    </dsp:sp>
    <dsp:sp modelId="{BDEB3B0D-F38F-480C-8BD1-6F41136591E2}">
      <dsp:nvSpPr>
        <dsp:cNvPr id="0" name=""/>
        <dsp:cNvSpPr/>
      </dsp:nvSpPr>
      <dsp:spPr>
        <a:xfrm>
          <a:off x="0" y="543209"/>
          <a:ext cx="3734394" cy="517162"/>
        </a:xfrm>
        <a:prstGeom prst="roundRect">
          <a:avLst/>
        </a:prstGeom>
        <a:solidFill>
          <a:schemeClr val="accent3">
            <a:shade val="50000"/>
            <a:hueOff val="93121"/>
            <a:satOff val="2156"/>
            <a:lumOff val="101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Participación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568455"/>
        <a:ext cx="3683902" cy="466670"/>
      </dsp:txXfrm>
    </dsp:sp>
    <dsp:sp modelId="{448D52E7-83C6-45CB-A310-27165F07F707}">
      <dsp:nvSpPr>
        <dsp:cNvPr id="0" name=""/>
        <dsp:cNvSpPr/>
      </dsp:nvSpPr>
      <dsp:spPr>
        <a:xfrm rot="5400000">
          <a:off x="6846990" y="-1974650"/>
          <a:ext cx="413729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a las encuestas de la CIPF sobre la aplicación y los eventos y productos de desarrollo de la capacidad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sp:txBody>
      <dsp:txXfrm rot="-5400000">
        <a:off x="3734394" y="1158143"/>
        <a:ext cx="6618725" cy="373335"/>
      </dsp:txXfrm>
    </dsp:sp>
    <dsp:sp modelId="{2E2949A0-15BE-483E-ADD9-BB6D97E074B2}">
      <dsp:nvSpPr>
        <dsp:cNvPr id="0" name=""/>
        <dsp:cNvSpPr/>
      </dsp:nvSpPr>
      <dsp:spPr>
        <a:xfrm>
          <a:off x="0" y="1086230"/>
          <a:ext cx="3734394" cy="517162"/>
        </a:xfrm>
        <a:prstGeom prst="roundRect">
          <a:avLst/>
        </a:prstGeom>
        <a:solidFill>
          <a:schemeClr val="accent3">
            <a:shade val="50000"/>
            <a:hueOff val="186241"/>
            <a:satOff val="4312"/>
            <a:lumOff val="202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Respuesta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1111476"/>
        <a:ext cx="3683902" cy="466670"/>
      </dsp:txXfrm>
    </dsp:sp>
    <dsp:sp modelId="{F1E3563E-C109-4CBB-B5C8-2066F2488D9F}">
      <dsp:nvSpPr>
        <dsp:cNvPr id="0" name=""/>
        <dsp:cNvSpPr/>
      </dsp:nvSpPr>
      <dsp:spPr>
        <a:xfrm rot="5400000">
          <a:off x="6812893" y="-1431629"/>
          <a:ext cx="481925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un estudio de caso o compartir una historia de sanidad vegetal 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sp:txBody>
      <dsp:txXfrm rot="-5400000">
        <a:off x="3734395" y="1670395"/>
        <a:ext cx="6615396" cy="434873"/>
      </dsp:txXfrm>
    </dsp:sp>
    <dsp:sp modelId="{48BAF17E-F96E-4526-9BB8-00ABB05E0D2B}">
      <dsp:nvSpPr>
        <dsp:cNvPr id="0" name=""/>
        <dsp:cNvSpPr/>
      </dsp:nvSpPr>
      <dsp:spPr>
        <a:xfrm>
          <a:off x="0" y="1629250"/>
          <a:ext cx="3734394" cy="517162"/>
        </a:xfrm>
        <a:prstGeom prst="roundRect">
          <a:avLst/>
        </a:prstGeom>
        <a:solidFill>
          <a:schemeClr val="accent3">
            <a:shade val="50000"/>
            <a:hueOff val="279362"/>
            <a:satOff val="6467"/>
            <a:lumOff val="303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Envío</a:t>
          </a:r>
          <a:r>
            <a:rPr lang="fr-CH" sz="2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1654496"/>
        <a:ext cx="3683902" cy="466670"/>
      </dsp:txXfrm>
    </dsp:sp>
    <dsp:sp modelId="{8AC2D835-238E-455D-A9CF-17088F0751AD}">
      <dsp:nvSpPr>
        <dsp:cNvPr id="0" name=""/>
        <dsp:cNvSpPr/>
      </dsp:nvSpPr>
      <dsp:spPr>
        <a:xfrm rot="5400000">
          <a:off x="6846990" y="-888608"/>
          <a:ext cx="413729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traducciones de guías y materiales de formación de la CIPF con una contribución en especie o con financiación 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sp:txBody>
      <dsp:txXfrm rot="-5400000">
        <a:off x="3734394" y="2244185"/>
        <a:ext cx="6618725" cy="373335"/>
      </dsp:txXfrm>
    </dsp:sp>
    <dsp:sp modelId="{04ACC39E-2138-406E-B122-DA421D6B4F9A}">
      <dsp:nvSpPr>
        <dsp:cNvPr id="0" name=""/>
        <dsp:cNvSpPr/>
      </dsp:nvSpPr>
      <dsp:spPr>
        <a:xfrm>
          <a:off x="0" y="2172271"/>
          <a:ext cx="3734394" cy="517162"/>
        </a:xfrm>
        <a:prstGeom prst="roundRect">
          <a:avLst/>
        </a:prstGeom>
        <a:solidFill>
          <a:schemeClr val="accent3">
            <a:shade val="50000"/>
            <a:hueOff val="372482"/>
            <a:satOff val="8623"/>
            <a:lumOff val="404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Apoyo</a:t>
          </a:r>
          <a:r>
            <a:rPr lang="fr-CH" sz="2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2197517"/>
        <a:ext cx="3683902" cy="466670"/>
      </dsp:txXfrm>
    </dsp:sp>
    <dsp:sp modelId="{39FBBFC5-08FE-4BEA-9157-A3158B8AFB68}">
      <dsp:nvSpPr>
        <dsp:cNvPr id="0" name=""/>
        <dsp:cNvSpPr/>
      </dsp:nvSpPr>
      <dsp:spPr>
        <a:xfrm rot="5400000">
          <a:off x="6816517" y="-345588"/>
          <a:ext cx="413729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en un grupo de trabajo o en un subgrupo del CADC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sp:txBody>
      <dsp:txXfrm rot="-5400000">
        <a:off x="3703921" y="2787205"/>
        <a:ext cx="6618725" cy="373335"/>
      </dsp:txXfrm>
    </dsp:sp>
    <dsp:sp modelId="{595C726C-F891-472D-826D-F5287D605518}">
      <dsp:nvSpPr>
        <dsp:cNvPr id="0" name=""/>
        <dsp:cNvSpPr/>
      </dsp:nvSpPr>
      <dsp:spPr>
        <a:xfrm>
          <a:off x="0" y="2715291"/>
          <a:ext cx="3734394" cy="517162"/>
        </a:xfrm>
        <a:prstGeom prst="roundRect">
          <a:avLst/>
        </a:prstGeom>
        <a:solidFill>
          <a:schemeClr val="accent3">
            <a:shade val="50000"/>
            <a:hueOff val="279362"/>
            <a:satOff val="6467"/>
            <a:lumOff val="303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Participación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2740537"/>
        <a:ext cx="3683902" cy="466670"/>
      </dsp:txXfrm>
    </dsp:sp>
    <dsp:sp modelId="{417D222D-4A46-423D-998B-7E526E6BEBB4}">
      <dsp:nvSpPr>
        <dsp:cNvPr id="0" name=""/>
        <dsp:cNvSpPr/>
      </dsp:nvSpPr>
      <dsp:spPr>
        <a:xfrm rot="5400000">
          <a:off x="6846990" y="197432"/>
          <a:ext cx="413729" cy="663892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proyecto de especificaciones para las guías de la CIPF y los materiales de formación cuando se sometan a consulta</a:t>
          </a:r>
          <a:r>
            <a:rPr lang="en-US" sz="1800" b="1" kern="1200" dirty="0">
              <a:latin typeface="Calibri"/>
              <a:cs typeface="Calibri"/>
            </a:rPr>
            <a:t>*</a:t>
          </a:r>
          <a:endParaRPr lang="en-US" sz="1800" kern="1200" dirty="0">
            <a:latin typeface="Calibri"/>
            <a:cs typeface="Calibri"/>
          </a:endParaRPr>
        </a:p>
      </dsp:txBody>
      <dsp:txXfrm rot="-5400000">
        <a:off x="3734394" y="3330226"/>
        <a:ext cx="6618725" cy="373335"/>
      </dsp:txXfrm>
    </dsp:sp>
    <dsp:sp modelId="{58B9382F-1779-42CF-8566-932F63046602}">
      <dsp:nvSpPr>
        <dsp:cNvPr id="0" name=""/>
        <dsp:cNvSpPr/>
      </dsp:nvSpPr>
      <dsp:spPr>
        <a:xfrm>
          <a:off x="0" y="3258312"/>
          <a:ext cx="3734394" cy="517162"/>
        </a:xfrm>
        <a:prstGeom prst="roundRect">
          <a:avLst/>
        </a:prstGeom>
        <a:solidFill>
          <a:schemeClr val="accent3">
            <a:shade val="50000"/>
            <a:hueOff val="186241"/>
            <a:satOff val="4312"/>
            <a:lumOff val="202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Revisión</a:t>
          </a:r>
          <a:r>
            <a:rPr lang="fr-CH" sz="2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endParaRPr lang="en-US" sz="2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cs typeface="Calibri"/>
          </a:endParaRPr>
        </a:p>
      </dsp:txBody>
      <dsp:txXfrm>
        <a:off x="25246" y="3283558"/>
        <a:ext cx="3683902" cy="466670"/>
      </dsp:txXfrm>
    </dsp:sp>
    <dsp:sp modelId="{B7DFC66F-95CB-4AD4-9A27-3BAB9A2801CA}">
      <dsp:nvSpPr>
        <dsp:cNvPr id="0" name=""/>
        <dsp:cNvSpPr/>
      </dsp:nvSpPr>
      <dsp:spPr>
        <a:xfrm rot="5400000">
          <a:off x="6767467" y="730480"/>
          <a:ext cx="534807" cy="6676891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92075" lvl="1" indent="-92075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s-ES" sz="1800" b="0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Calibri"/>
            </a:rPr>
            <a:t> propuestas de temas para nuevas guías o materiales de        formación durante la próxima convocatoria de temas (en 2023).</a:t>
          </a:r>
          <a:endParaRPr lang="en-US" sz="1800" b="0" kern="1200" dirty="0">
            <a:solidFill>
              <a:prstClr val="black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/>
            <a:ea typeface="+mn-ea"/>
            <a:cs typeface="Calibri"/>
          </a:endParaRPr>
        </a:p>
      </dsp:txBody>
      <dsp:txXfrm rot="-5400000">
        <a:off x="3696426" y="3827629"/>
        <a:ext cx="6650784" cy="482593"/>
      </dsp:txXfrm>
    </dsp:sp>
    <dsp:sp modelId="{569C6BBA-F744-405A-904F-398D83BA1A8A}">
      <dsp:nvSpPr>
        <dsp:cNvPr id="0" name=""/>
        <dsp:cNvSpPr/>
      </dsp:nvSpPr>
      <dsp:spPr>
        <a:xfrm>
          <a:off x="0" y="3810155"/>
          <a:ext cx="3694278" cy="517162"/>
        </a:xfrm>
        <a:prstGeom prst="roundRect">
          <a:avLst/>
        </a:prstGeom>
        <a:solidFill>
          <a:schemeClr val="accent3">
            <a:shade val="50000"/>
            <a:hueOff val="93121"/>
            <a:satOff val="2156"/>
            <a:lumOff val="101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Envío</a:t>
          </a:r>
          <a:r>
            <a:rPr lang="fr-CH" sz="2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rPr>
            <a:t> </a:t>
          </a:r>
          <a:r>
            <a:rPr lang="en-US" sz="2600" b="1" kern="1200" dirty="0">
              <a:solidFill>
                <a:schemeClr val="tx1"/>
              </a:solidFill>
              <a:latin typeface="Calibri"/>
              <a:cs typeface="Calibri"/>
            </a:rPr>
            <a:t>  </a:t>
          </a:r>
        </a:p>
      </dsp:txBody>
      <dsp:txXfrm>
        <a:off x="25246" y="3835401"/>
        <a:ext cx="3643786" cy="4666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esa.int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276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>
                <a:cs typeface="Calibri"/>
              </a:rPr>
              <a:t>En breve se lanzará una convocatoria de expertos del Grupo Directivo.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639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Guías y materiales de formación de la CIPF = guías, kits de formación, cursos de aprendizaje electrónico, vídeos, planes de estudio y otros recursos técnicos de la ADC que se elaboran bajo la supervisión del Comité de Aplicación y Desarrollo de la Capacidad (CADC).</a:t>
            </a:r>
          </a:p>
          <a:p>
            <a:r>
              <a:rPr lang="es-ES" b="0" dirty="0"/>
              <a:t>Próximo CFT en 2023.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36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615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https://www.ippc.int/es/core-activities/capacity-development/guides-and-training-materials/development-guides-and-training-materials/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381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https://www.ippc.int/es/core-activities/capacity-development/guides-and-training-materials/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908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idiomas de la FAO son: árabe, chino, español, francés, inglés y ruso.  </a:t>
            </a:r>
          </a:p>
          <a:p>
            <a:r>
              <a:rPr lang="es-ES" dirty="0"/>
              <a:t>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1762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>
                <a:cs typeface="Calibri"/>
              </a:rPr>
              <a:t>Los puntos marcados en azul fueron financiados en el marco del proyecto COMESA. </a:t>
            </a:r>
          </a:p>
          <a:p>
            <a:endParaRPr lang="es-ES" dirty="0">
              <a:cs typeface="Calibri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>
                <a:cs typeface="Calibri"/>
              </a:rPr>
              <a:t>COLEACP: </a:t>
            </a:r>
            <a:r>
              <a:rPr lang="fr-CH" b="0" i="0" dirty="0">
                <a:solidFill>
                  <a:srgbClr val="555555"/>
                </a:solidFill>
                <a:effectLst/>
                <a:latin typeface="Helvetica Neue"/>
              </a:rPr>
              <a:t>Comité de Enlace Europa-</a:t>
            </a:r>
            <a:r>
              <a:rPr lang="fr-CH" b="0" i="0" dirty="0" err="1">
                <a:solidFill>
                  <a:srgbClr val="555555"/>
                </a:solidFill>
                <a:effectLst/>
                <a:latin typeface="Helvetica Neue"/>
              </a:rPr>
              <a:t>África</a:t>
            </a:r>
            <a:r>
              <a:rPr lang="fr-CH" b="0" i="0" dirty="0">
                <a:solidFill>
                  <a:srgbClr val="555555"/>
                </a:solidFill>
                <a:effectLst/>
                <a:latin typeface="Helvetica Neue"/>
              </a:rPr>
              <a:t>-Caribe-</a:t>
            </a:r>
            <a:r>
              <a:rPr lang="fr-CH" b="0" i="0" dirty="0" err="1">
                <a:solidFill>
                  <a:srgbClr val="555555"/>
                </a:solidFill>
                <a:effectLst/>
                <a:latin typeface="Helvetica Neue"/>
              </a:rPr>
              <a:t>Pacífico</a:t>
            </a:r>
            <a:endParaRPr lang="fr-CH" b="0" i="0" dirty="0">
              <a:solidFill>
                <a:srgbClr val="555555"/>
              </a:solidFill>
              <a:effectLst/>
              <a:latin typeface="Helvetica Neue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H" b="1" i="0" dirty="0">
              <a:solidFill>
                <a:srgbClr val="555555"/>
              </a:solidFill>
              <a:effectLst/>
              <a:latin typeface="Helvetica Neue"/>
            </a:endParaRPr>
          </a:p>
          <a:p>
            <a:endParaRPr lang="es-E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170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>
                <a:cs typeface="Calibri"/>
              </a:rPr>
              <a:t>Páginas de componentes clave : ARP, Vigilancia, Enfoques de sistemas y NIMF 15.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3036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''</a:t>
            </a:r>
            <a:r>
              <a:rPr lang="en-US" dirty="0" err="1">
                <a:cs typeface="Calibri"/>
              </a:rPr>
              <a:t>LoA</a:t>
            </a:r>
            <a:r>
              <a:rPr lang="en-US" dirty="0">
                <a:cs typeface="Calibri"/>
              </a:rPr>
              <a:t>‘’ es la </a:t>
            </a:r>
            <a:r>
              <a:rPr lang="fr-CH" b="0" dirty="0"/>
              <a:t>carta de </a:t>
            </a:r>
            <a:r>
              <a:rPr lang="fr-CH" b="0" dirty="0" err="1"/>
              <a:t>acuerdo</a:t>
            </a:r>
            <a:r>
              <a:rPr lang="fr-CH" b="0" dirty="0"/>
              <a:t>. 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6017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s-ES" dirty="0"/>
              <a:t>Hay muchas maneras en que las ONPF y las ORPF pueden participar en la aplicación y el desarrollo de la capacidad, incluidas las enumeradas en esta diapositiva</a:t>
            </a:r>
            <a:r>
              <a:rPr lang="en-GB" dirty="0"/>
              <a:t>.</a:t>
            </a:r>
            <a:endParaRPr lang="en-US" dirty="0"/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Suscribirse para recibir el boletín, las convocatorias y los anuncios de la CIPF (en el </a:t>
            </a:r>
            <a:r>
              <a:rPr lang="es-ES" b="1" dirty="0"/>
              <a:t>Portal Fitosanitario Internacional</a:t>
            </a:r>
            <a:r>
              <a:rPr lang="es-ES" dirty="0"/>
              <a:t>)</a:t>
            </a:r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Participar activamente en los seminarios web de la CIPF (</a:t>
            </a:r>
            <a:r>
              <a:rPr lang="es-ES" b="1" dirty="0"/>
              <a:t>como este</a:t>
            </a:r>
            <a:r>
              <a:rPr lang="es-ES" dirty="0"/>
              <a:t>)</a:t>
            </a:r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Responder a las encuestas de la CIPF sobre eventos y productos de implementación y desarrollo de capacidades</a:t>
            </a:r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 err="1"/>
              <a:t>Envíar</a:t>
            </a:r>
            <a:r>
              <a:rPr lang="es-ES" dirty="0"/>
              <a:t> un estudio de caso o comparta una historia fitosanitaria con nosotros</a:t>
            </a:r>
            <a:endParaRPr lang="en-US" dirty="0"/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Apoyar la traducción de las guías y los materiales de formación de la CIPF con contribuciones en especie o financiación </a:t>
            </a:r>
            <a:r>
              <a:rPr lang="en-US" dirty="0"/>
              <a:t> </a:t>
            </a:r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Participar en un grupo de trabajo o en un subgrupo del CADC</a:t>
            </a:r>
            <a:endParaRPr lang="en-US" dirty="0"/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Revisar los borradores de las especificaciones de las guías y materiales de formación de la CIPF cuando se sometan a consulta (julio-agosto)</a:t>
            </a:r>
            <a:r>
              <a:rPr lang="en-US" dirty="0"/>
              <a:t>.</a:t>
            </a:r>
          </a:p>
          <a:p>
            <a:pPr marL="951865" lvl="1" indent="-342900">
              <a:lnSpc>
                <a:spcPct val="12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dirty="0"/>
              <a:t>Presentar una propuesta de tema para una guía o material de formación durante la próxima convocatoria de temas (en 2023).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3404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46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ECF</a:t>
            </a:r>
            <a:r>
              <a:rPr lang="en-US" baseline="0" dirty="0"/>
              <a:t> : </a:t>
            </a:r>
            <a:r>
              <a:rPr lang="es-ES" b="0" dirty="0"/>
              <a:t>evaluación de la capacidad fitosanitaria </a:t>
            </a:r>
          </a:p>
          <a:p>
            <a:endParaRPr lang="en-US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113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La interpretación se basará en las necesidades de los miembros del CADC.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753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CN: </a:t>
            </a:r>
            <a:r>
              <a:rPr lang="en-US" dirty="0" err="1"/>
              <a:t>Comité</a:t>
            </a:r>
            <a:r>
              <a:rPr lang="en-US" dirty="0"/>
              <a:t> de </a:t>
            </a:r>
            <a:r>
              <a:rPr lang="en-US" dirty="0" err="1"/>
              <a:t>Normas</a:t>
            </a:r>
            <a:endParaRPr lang="en-US" b="0" baseline="0" dirty="0"/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/>
              <a:t>ORPF: </a:t>
            </a:r>
            <a:r>
              <a:rPr lang="es-ES" b="0" dirty="0"/>
              <a:t>organización regional de protección fitosanitaria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383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77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>
                <a:cs typeface="Calibri"/>
              </a:rPr>
              <a:t>El CADC debatió también los resultados de la consulta de la CIPF de 2021</a:t>
            </a:r>
            <a:endParaRPr lang="en-US" dirty="0">
              <a:cs typeface="Calibri"/>
            </a:endParaRPr>
          </a:p>
          <a:p>
            <a:r>
              <a:rPr lang="es-ES" dirty="0">
                <a:cs typeface="Calibri"/>
              </a:rPr>
              <a:t>'' Se enviarán cuatro proyectos de especificaciones para las guías de la CIPF y los materiales de formación para la consulta de 2022‘’.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ADC </a:t>
            </a:r>
            <a:r>
              <a:rPr lang="en-US" b="0" dirty="0">
                <a:cs typeface="Calibri"/>
              </a:rPr>
              <a:t>: </a:t>
            </a:r>
            <a:r>
              <a:rPr lang="es-ES" b="0" dirty="0"/>
              <a:t>aplicación y desarrollo de la capacidad </a:t>
            </a:r>
          </a:p>
          <a:p>
            <a:r>
              <a:rPr lang="en-US" dirty="0">
                <a:cs typeface="Calibri"/>
              </a:rPr>
              <a:t>VM</a:t>
            </a:r>
            <a:r>
              <a:rPr lang="en-US" baseline="0" dirty="0">
                <a:cs typeface="Calibri"/>
              </a:rPr>
              <a:t> : reunion virtual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57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909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dirty="0">
                <a:solidFill>
                  <a:srgbClr val="5A8FCB"/>
                </a:solidFill>
                <a:ea typeface="+mn-lt"/>
                <a:cs typeface="+mn-lt"/>
              </a:rPr>
              <a:t>COMESA : </a:t>
            </a:r>
            <a:r>
              <a:rPr lang="en-US" sz="16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Mercado </a:t>
            </a:r>
            <a:r>
              <a:rPr lang="en-US" sz="1600" b="0" i="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Comíún</a:t>
            </a:r>
            <a:r>
              <a:rPr lang="en-US" sz="16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para </a:t>
            </a:r>
            <a:r>
              <a:rPr lang="en-US" sz="1600" b="0" i="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África</a:t>
            </a:r>
            <a:r>
              <a:rPr lang="en-US" sz="16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Oriental y Meridional (COMESA)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013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>
              <a:defRPr sz="2903" baseline="0"/>
            </a:lvl1pPr>
            <a:lvl2pPr>
              <a:defRPr sz="2613" baseline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4780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693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96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08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94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31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95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40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705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773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980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3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</a:t>
            </a:r>
            <a:r>
              <a:rPr lang="en-US" baseline="0" dirty="0">
                <a:solidFill>
                  <a:schemeClr val="tx1"/>
                </a:solidFill>
              </a:rPr>
              <a:t> IPPC Regional Workshops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IC UPDATE TO REGIONAL WORKSHOP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820400" y="6413091"/>
            <a:ext cx="13716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‹#›</a:t>
            </a:fld>
            <a:endParaRPr lang="x-none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56" r:id="rId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F34B4-1F2F-4CAC-B34C-A703A29FA6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14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hyperlink" Target="https://www.ippc.int/es/ippc-observatory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ippc.int/es/core-activities/capacity-development/phytosanitary-capacity-evaluation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s/news/workshops-events/webinars/fall-armyworm-faw-training-part-1-22-october-part-2-19-november-and-part-3-10-december/" TargetMode="External"/><Relationship Id="rId2" Type="http://schemas.openxmlformats.org/officeDocument/2006/relationships/hyperlink" Target="https://www.fao.org/documents/card/es/c/cb5880en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ippc.int/es/news/workshops-events/webinars/workshop-series-fusarium-tr4-diagnostic-surveillance-inspection-and-simulation-exercise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ippc.int/en/core-activities/capacity-development/list-topics-ippc-implementation/list" TargetMode="Externa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ippc.int/es/core-activities/capacity-development/phytosanitary-system/" TargetMode="Externa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s/core-activities/capacity-development/capacity-development-committe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D_80E8C08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F_8558D70F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19230" y="4652319"/>
            <a:ext cx="12192000" cy="449180"/>
          </a:xfrm>
        </p:spPr>
        <p:txBody>
          <a:bodyPr/>
          <a:lstStyle/>
          <a:p>
            <a:pPr algn="ctr"/>
            <a:br>
              <a:rPr lang="es-ES" sz="3700" dirty="0"/>
            </a:br>
            <a:r>
              <a:rPr lang="es-ES" sz="3700" dirty="0"/>
              <a:t>Actualización del Comité de Aplicación </a:t>
            </a:r>
            <a:br>
              <a:rPr lang="es-ES" sz="3700" dirty="0"/>
            </a:br>
            <a:r>
              <a:rPr lang="es-ES" sz="3700" dirty="0"/>
              <a:t>y Desarrollo de la Capacidad (CADC) 2022</a:t>
            </a:r>
            <a:endParaRPr lang="en-US" sz="3700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99" y="948900"/>
            <a:ext cx="7263880" cy="335855"/>
          </a:xfrm>
        </p:spPr>
        <p:txBody>
          <a:bodyPr/>
          <a:lstStyle/>
          <a:p>
            <a:r>
              <a:rPr lang="es-ES" sz="2400" dirty="0"/>
              <a:t>IRSS EN OBSERVATORIO DE LA CIPF </a:t>
            </a:r>
            <a:endParaRPr lang="en-IT" sz="24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 txBox="1">
            <a:spLocks/>
          </p:cNvSpPr>
          <p:nvPr/>
        </p:nvSpPr>
        <p:spPr>
          <a:xfrm>
            <a:off x="104172" y="1583600"/>
            <a:ext cx="7272007" cy="5108772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sz="2400" dirty="0"/>
          </a:p>
          <a:p>
            <a:endParaRPr lang="en-US" sz="2400" dirty="0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C334BB-DBCA-97E1-DA18-7DD21D0EEADF}"/>
              </a:ext>
            </a:extLst>
          </p:cNvPr>
          <p:cNvSpPr txBox="1"/>
          <p:nvPr/>
        </p:nvSpPr>
        <p:spPr>
          <a:xfrm>
            <a:off x="349270" y="2758181"/>
            <a:ext cx="4669769" cy="815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1900" b="1" dirty="0">
                <a:solidFill>
                  <a:srgbClr val="5A8FCB"/>
                </a:solidFill>
              </a:rPr>
              <a:t>3 ciclos del proyecto IRSS </a:t>
            </a:r>
            <a:br>
              <a:rPr lang="en-US" sz="2000" b="1" dirty="0">
                <a:solidFill>
                  <a:srgbClr val="5792C9"/>
                </a:solidFill>
              </a:rPr>
            </a:br>
            <a:r>
              <a:rPr lang="es-ES" sz="1400" dirty="0"/>
              <a:t>Apoyado principalmente por la UE desde </a:t>
            </a:r>
            <a:r>
              <a:rPr lang="en-US" sz="1400" b="1" dirty="0"/>
              <a:t>2011 </a:t>
            </a:r>
          </a:p>
          <a:p>
            <a:r>
              <a:rPr lang="es-ES" sz="1400" dirty="0"/>
              <a:t>El tercer ciclo terminó en mayo de 2022</a:t>
            </a:r>
            <a:endParaRPr lang="en-IT" sz="1400" dirty="0"/>
          </a:p>
        </p:txBody>
      </p:sp>
      <p:pic>
        <p:nvPicPr>
          <p:cNvPr id="7" name="Graphic 21" descr="Money with solid fill">
            <a:extLst>
              <a:ext uri="{FF2B5EF4-FFF2-40B4-BE49-F238E27FC236}">
                <a16:creationId xmlns:a16="http://schemas.microsoft.com/office/drawing/2014/main" id="{9DCA981C-4776-2E5A-B152-53F5D0C75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5093" y="2595958"/>
            <a:ext cx="510747" cy="5107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DA0893-D991-746B-C622-FAC423AC2284}"/>
              </a:ext>
            </a:extLst>
          </p:cNvPr>
          <p:cNvSpPr txBox="1"/>
          <p:nvPr/>
        </p:nvSpPr>
        <p:spPr>
          <a:xfrm>
            <a:off x="334794" y="3647876"/>
            <a:ext cx="4669769" cy="12464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1900" b="1" dirty="0">
                <a:solidFill>
                  <a:srgbClr val="5A8FCB"/>
                </a:solidFill>
              </a:rPr>
              <a:t>3 recomendaciones de la CMF </a:t>
            </a:r>
            <a:r>
              <a:rPr lang="es-ES" sz="1400" dirty="0"/>
              <a:t>directamente relacionadas con los estudios del Estudio sobre los usos y riesgos de las </a:t>
            </a:r>
            <a:r>
              <a:rPr lang="es-ES" sz="1400" b="1" dirty="0"/>
              <a:t>plantas acuáticas </a:t>
            </a:r>
          </a:p>
          <a:p>
            <a:r>
              <a:rPr lang="es-ES" sz="1400" dirty="0"/>
              <a:t>Estudio sobre el comercio por Internet </a:t>
            </a:r>
            <a:r>
              <a:rPr lang="es-ES" sz="1400" b="1" dirty="0"/>
              <a:t>(comercio electrónico) </a:t>
            </a:r>
            <a:r>
              <a:rPr lang="es-ES" sz="1400" dirty="0"/>
              <a:t>de plantas: Riesgos fitosanitarios potenciales (2012)</a:t>
            </a: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3B7171-E222-6281-1B42-F1A2F3A63FB9}"/>
              </a:ext>
            </a:extLst>
          </p:cNvPr>
          <p:cNvSpPr txBox="1"/>
          <p:nvPr/>
        </p:nvSpPr>
        <p:spPr>
          <a:xfrm>
            <a:off x="349270" y="4987384"/>
            <a:ext cx="4640818" cy="11079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900" b="1" dirty="0">
                <a:solidFill>
                  <a:srgbClr val="5A8FCB"/>
                </a:solidFill>
              </a:rPr>
              <a:t>15 </a:t>
            </a:r>
            <a:r>
              <a:rPr lang="en-US" sz="1900" b="1" dirty="0" err="1">
                <a:solidFill>
                  <a:srgbClr val="5A8FCB"/>
                </a:solidFill>
              </a:rPr>
              <a:t>temas</a:t>
            </a:r>
            <a:r>
              <a:rPr lang="en-US" sz="1600" dirty="0"/>
              <a:t> </a:t>
            </a:r>
            <a:r>
              <a:rPr lang="en-US" sz="1400" dirty="0" err="1"/>
              <a:t>aprobados</a:t>
            </a:r>
            <a:r>
              <a:rPr lang="en-US" sz="1400" dirty="0"/>
              <a:t> para </a:t>
            </a:r>
            <a:r>
              <a:rPr lang="en-US" sz="1400" dirty="0" err="1"/>
              <a:t>estudios</a:t>
            </a:r>
            <a:r>
              <a:rPr lang="en-US" sz="1400" dirty="0"/>
              <a:t> </a:t>
            </a:r>
            <a:r>
              <a:rPr lang="en-US" sz="1400" dirty="0" err="1"/>
              <a:t>documentales</a:t>
            </a:r>
            <a:br>
              <a:rPr lang="en-US" sz="1400" dirty="0"/>
            </a:br>
            <a:r>
              <a:rPr lang="en-US" sz="1400" dirty="0" err="1"/>
              <a:t>en</a:t>
            </a:r>
            <a:r>
              <a:rPr lang="en-US" sz="1400" dirty="0"/>
              <a:t> </a:t>
            </a:r>
            <a:r>
              <a:rPr lang="en-US" sz="1400" dirty="0" err="1"/>
              <a:t>profundidad</a:t>
            </a:r>
            <a:endParaRPr lang="en-US" sz="1400" dirty="0"/>
          </a:p>
          <a:p>
            <a:r>
              <a:rPr lang="es-ES" sz="1900" b="1" dirty="0">
                <a:solidFill>
                  <a:srgbClr val="5A8FCB"/>
                </a:solidFill>
              </a:rPr>
              <a:t>+ 8 nuevos estudios </a:t>
            </a:r>
            <a:r>
              <a:rPr lang="es-ES" sz="1400" dirty="0"/>
              <a:t>documentales realizados sobre temas que afectan a la aplicación publicados en 2022</a:t>
            </a:r>
            <a:endParaRPr lang="en-US" sz="1400" dirty="0"/>
          </a:p>
        </p:txBody>
      </p:sp>
      <p:pic>
        <p:nvPicPr>
          <p:cNvPr id="10" name="Graphic 18" descr="Megaphone1 with solid fill">
            <a:extLst>
              <a:ext uri="{FF2B5EF4-FFF2-40B4-BE49-F238E27FC236}">
                <a16:creationId xmlns:a16="http://schemas.microsoft.com/office/drawing/2014/main" id="{9EC893AD-1EC5-CD3B-2C70-805CA97E1A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8080" y="3838041"/>
            <a:ext cx="562008" cy="562008"/>
          </a:xfrm>
          <a:prstGeom prst="rect">
            <a:avLst/>
          </a:prstGeom>
        </p:spPr>
      </p:pic>
      <p:pic>
        <p:nvPicPr>
          <p:cNvPr id="11" name="Graphic 23" descr="Books with solid fill">
            <a:extLst>
              <a:ext uri="{FF2B5EF4-FFF2-40B4-BE49-F238E27FC236}">
                <a16:creationId xmlns:a16="http://schemas.microsoft.com/office/drawing/2014/main" id="{9810F6D6-0EBE-BC04-1924-FB11E80DD2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73775" y="5012871"/>
            <a:ext cx="562009" cy="52305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295365" y="2935266"/>
            <a:ext cx="420223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dirty="0"/>
              <a:t>El </a:t>
            </a:r>
            <a:r>
              <a:rPr lang="es-ES" sz="2000" b="1" dirty="0"/>
              <a:t>Observatorio de la CIPF </a:t>
            </a:r>
            <a:r>
              <a:rPr lang="en-US" sz="2000" dirty="0"/>
              <a:t>: 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5A8FCB"/>
                </a:solidFill>
              </a:rPr>
              <a:t>supervisar la aplicación </a:t>
            </a:r>
            <a:r>
              <a:rPr lang="es-ES" sz="2000" dirty="0"/>
              <a:t>de la CIPF, las NIMF y las recomendaciones de la CMF</a:t>
            </a:r>
            <a:r>
              <a:rPr lang="fr-CH" sz="2000" dirty="0"/>
              <a:t>;</a:t>
            </a:r>
            <a:endParaRPr lang="en-US" sz="2000" dirty="0"/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identificará los </a:t>
            </a:r>
            <a:r>
              <a:rPr lang="es-ES" sz="2000" b="1" dirty="0">
                <a:solidFill>
                  <a:srgbClr val="5A8FCB"/>
                </a:solidFill>
              </a:rPr>
              <a:t>retos y las mejores prácticas </a:t>
            </a:r>
            <a:r>
              <a:rPr lang="es-ES" sz="2000" dirty="0"/>
              <a:t>relacionadas, y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79396" y="2898812"/>
            <a:ext cx="1995560" cy="1995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2">
                <a:lumMod val="90000"/>
              </a:schemeClr>
            </a:solidFill>
          </a:ln>
          <a:effectLst/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FD439F9-D217-4AF0-B623-59F6E281ED11}"/>
              </a:ext>
            </a:extLst>
          </p:cNvPr>
          <p:cNvSpPr txBox="1"/>
          <p:nvPr/>
        </p:nvSpPr>
        <p:spPr>
          <a:xfrm>
            <a:off x="334794" y="1329605"/>
            <a:ext cx="1133584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El </a:t>
            </a:r>
            <a:r>
              <a:rPr lang="es-ES" sz="2000" b="1" dirty="0"/>
              <a:t>Sistema de aplicación, revisión y apoyo (IRSS) </a:t>
            </a:r>
            <a:r>
              <a:rPr lang="es-ES" sz="2000" dirty="0"/>
              <a:t>se adoptó en la tercera sesión de la Comisión de Medidas Fitosanitarias (CMF, 2008) como sistema para </a:t>
            </a:r>
            <a:r>
              <a:rPr lang="es-ES" sz="2000" b="1" dirty="0"/>
              <a:t>verificar el cumplimiento </a:t>
            </a:r>
            <a:r>
              <a:rPr lang="es-ES" sz="2000" dirty="0"/>
              <a:t>de la CIPF y medir la aceptación de las </a:t>
            </a:r>
            <a:r>
              <a:rPr lang="es-ES" sz="2000" b="1" dirty="0"/>
              <a:t>NIMF</a:t>
            </a:r>
            <a:r>
              <a:rPr lang="es-ES" sz="2000" dirty="0"/>
              <a:t>.</a:t>
            </a:r>
            <a:endParaRPr lang="en-US" sz="20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b="1" dirty="0"/>
              <a:t>CMF-16 (2022) </a:t>
            </a:r>
            <a:r>
              <a:rPr lang="es-ES" sz="2000" dirty="0"/>
              <a:t>aprobó la transición del IRSS al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Observatorio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 de la CIPF</a:t>
            </a:r>
            <a:r>
              <a:rPr lang="en-US" dirty="0">
                <a:cs typeface="Calibri"/>
              </a:rPr>
              <a:t>​.</a:t>
            </a:r>
            <a:endParaRPr 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A63777-085A-448A-B356-6F37745BFAB6}"/>
              </a:ext>
            </a:extLst>
          </p:cNvPr>
          <p:cNvSpPr txBox="1"/>
          <p:nvPr/>
        </p:nvSpPr>
        <p:spPr>
          <a:xfrm>
            <a:off x="5295365" y="5656749"/>
            <a:ext cx="42022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proporcionar </a:t>
            </a:r>
            <a:r>
              <a:rPr lang="es-ES" sz="2000" b="1" dirty="0">
                <a:solidFill>
                  <a:srgbClr val="5A8FCB"/>
                </a:solidFill>
              </a:rPr>
              <a:t>recomendaciones a la CMF</a:t>
            </a:r>
            <a:r>
              <a:rPr lang="es-ES" sz="2000" dirty="0"/>
              <a:t> para que tome medidas de seguimiento.</a:t>
            </a:r>
            <a:endParaRPr lang="en-US" sz="2000" dirty="0"/>
          </a:p>
        </p:txBody>
      </p:sp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BAA9D7-0538-8D23-D74D-3EF8C1BE60D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034" t="14102" r="10345" b="11877"/>
          <a:stretch/>
        </p:blipFill>
        <p:spPr>
          <a:xfrm>
            <a:off x="9575133" y="5392446"/>
            <a:ext cx="2182943" cy="1071865"/>
          </a:xfrm>
          <a:prstGeom prst="rect">
            <a:avLst/>
          </a:prstGeom>
        </p:spPr>
      </p:pic>
      <p:sp>
        <p:nvSpPr>
          <p:cNvPr id="15" name="Subtitle 6">
            <a:extLst>
              <a:ext uri="{FF2B5EF4-FFF2-40B4-BE49-F238E27FC236}">
                <a16:creationId xmlns:a16="http://schemas.microsoft.com/office/drawing/2014/main" id="{D650CA78-2481-8EB4-AD27-8AFA0B6F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64310"/>
            <a:ext cx="4640818" cy="254439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9" name="Subtitle 6">
            <a:extLst>
              <a:ext uri="{FF2B5EF4-FFF2-40B4-BE49-F238E27FC236}">
                <a16:creationId xmlns:a16="http://schemas.microsoft.com/office/drawing/2014/main" id="{AD71AF93-ABAC-8AF4-593C-E79779B4A395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108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2276" y="5359344"/>
            <a:ext cx="6193096" cy="1323439"/>
          </a:xfrm>
        </p:spPr>
        <p:txBody>
          <a:bodyPr lIns="540000" tIns="0" rIns="360000" bIns="45720" anchor="t" anchorCtr="0"/>
          <a:lstStyle/>
          <a:p>
            <a:pPr algn="just"/>
            <a:r>
              <a:rPr lang="es-ES" sz="1600" dirty="0">
                <a:ea typeface="+mn-lt"/>
                <a:cs typeface="+mn-lt"/>
              </a:rPr>
              <a:t>La FAO y la Unión Europea han ratificado el proyecto GCP/GLO/949/UE para la </a:t>
            </a:r>
            <a:r>
              <a:rPr lang="es-ES" sz="1600" dirty="0">
                <a:solidFill>
                  <a:srgbClr val="5A8FCB"/>
                </a:solidFill>
                <a:ea typeface="+mn-lt"/>
                <a:cs typeface="+mn-lt"/>
              </a:rPr>
              <a:t>financiación de 9 ECF en los </a:t>
            </a:r>
            <a:r>
              <a:rPr lang="es-ES" sz="1600" b="1" dirty="0">
                <a:solidFill>
                  <a:srgbClr val="5A8FCB"/>
                </a:solidFill>
                <a:ea typeface="+mn-lt"/>
                <a:cs typeface="+mn-lt"/>
              </a:rPr>
              <a:t>países </a:t>
            </a:r>
            <a:br>
              <a:rPr lang="es-ES" sz="1600" b="1" dirty="0">
                <a:solidFill>
                  <a:srgbClr val="5A8FCB"/>
                </a:solidFill>
                <a:ea typeface="+mn-lt"/>
                <a:cs typeface="+mn-lt"/>
              </a:rPr>
            </a:br>
            <a:r>
              <a:rPr lang="es-ES" sz="1600" b="1" dirty="0">
                <a:solidFill>
                  <a:srgbClr val="5A8FCB"/>
                </a:solidFill>
                <a:ea typeface="+mn-lt"/>
                <a:cs typeface="+mn-lt"/>
              </a:rPr>
              <a:t>del COMESA.</a:t>
            </a:r>
            <a:endParaRPr lang="en-US" sz="1600" b="1" dirty="0">
              <a:solidFill>
                <a:srgbClr val="5A8FCB"/>
              </a:solidFill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83813"/>
            <a:ext cx="7498080" cy="361989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s-ES" sz="2300" i="0" u="none" strike="noStrike" noProof="0" dirty="0"/>
              <a:t>EVALUACIÓN DE LA CAPACIDAD FITOSANITARIA (ECF)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43E46E-994E-4EA9-BD24-463F3D30F9D4}"/>
              </a:ext>
            </a:extLst>
          </p:cNvPr>
          <p:cNvSpPr txBox="1"/>
          <p:nvPr/>
        </p:nvSpPr>
        <p:spPr>
          <a:xfrm>
            <a:off x="311322" y="2726320"/>
            <a:ext cx="3244676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s-ES" sz="1800" b="1" dirty="0">
                <a:ea typeface="+mj-ea"/>
                <a:cs typeface="Arial" panose="020B0604020202020204" pitchFamily="34" charset="0"/>
              </a:rPr>
              <a:t>Continuación de las actividades para avanzar en la estrategia ECF 2020-2030</a:t>
            </a:r>
            <a:endParaRPr lang="en-US" sz="1800" b="1" dirty="0"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39572E0-D3CE-49FD-8A1E-86F970BE9A0E}"/>
              </a:ext>
            </a:extLst>
          </p:cNvPr>
          <p:cNvSpPr/>
          <p:nvPr/>
        </p:nvSpPr>
        <p:spPr>
          <a:xfrm>
            <a:off x="4007613" y="1707626"/>
            <a:ext cx="915785" cy="899886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574EF58-B096-4534-99B3-BCE1EA226D3E}"/>
              </a:ext>
            </a:extLst>
          </p:cNvPr>
          <p:cNvSpPr/>
          <p:nvPr/>
        </p:nvSpPr>
        <p:spPr>
          <a:xfrm>
            <a:off x="6083365" y="1675502"/>
            <a:ext cx="915785" cy="89988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14F88DF-A834-40ED-A76E-35D9BFF4B061}"/>
              </a:ext>
            </a:extLst>
          </p:cNvPr>
          <p:cNvSpPr/>
          <p:nvPr/>
        </p:nvSpPr>
        <p:spPr>
          <a:xfrm>
            <a:off x="7972493" y="1673784"/>
            <a:ext cx="915785" cy="8998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A67DE88-A18A-4ADE-9E69-213065A1964A}"/>
              </a:ext>
            </a:extLst>
          </p:cNvPr>
          <p:cNvSpPr/>
          <p:nvPr/>
        </p:nvSpPr>
        <p:spPr>
          <a:xfrm>
            <a:off x="10071968" y="1656352"/>
            <a:ext cx="915785" cy="89988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71C2B8-D59C-46BD-B3D5-93F279875962}"/>
              </a:ext>
            </a:extLst>
          </p:cNvPr>
          <p:cNvSpPr txBox="1"/>
          <p:nvPr/>
        </p:nvSpPr>
        <p:spPr>
          <a:xfrm>
            <a:off x="3381118" y="2733143"/>
            <a:ext cx="22538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 dirty="0">
                <a:ea typeface="+mn-lt"/>
                <a:cs typeface="+mn-lt"/>
              </a:rPr>
              <a:t>Material de formación para facilitadores </a:t>
            </a:r>
            <a:endParaRPr lang="en-US" sz="1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D2CE38-E2AF-4E21-8E24-F1EDFCE4893C}"/>
              </a:ext>
            </a:extLst>
          </p:cNvPr>
          <p:cNvSpPr txBox="1"/>
          <p:nvPr/>
        </p:nvSpPr>
        <p:spPr>
          <a:xfrm>
            <a:off x="5732139" y="2738916"/>
            <a:ext cx="16498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 err="1">
                <a:solidFill>
                  <a:srgbClr val="000000"/>
                </a:solidFill>
                <a:cs typeface="Calibri"/>
              </a:rPr>
              <a:t>Estudio</a:t>
            </a:r>
            <a:r>
              <a:rPr lang="en-US" sz="1800" b="1" dirty="0">
                <a:solidFill>
                  <a:srgbClr val="000000"/>
                </a:solidFill>
                <a:cs typeface="Calibri"/>
              </a:rPr>
              <a:t> documental del ECF</a:t>
            </a:r>
            <a:endParaRPr lang="en-US" sz="18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2E1300-5BBE-4B29-BBA6-DD7BA92B6E42}"/>
              </a:ext>
            </a:extLst>
          </p:cNvPr>
          <p:cNvSpPr txBox="1"/>
          <p:nvPr/>
        </p:nvSpPr>
        <p:spPr>
          <a:xfrm>
            <a:off x="7769189" y="2839475"/>
            <a:ext cx="1287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cs typeface="Calibri"/>
              </a:rPr>
              <a:t>ECF </a:t>
            </a:r>
            <a:r>
              <a:rPr lang="en-US" sz="1800" b="1" dirty="0" err="1">
                <a:cs typeface="Calibri"/>
              </a:rPr>
              <a:t>finalizadas</a:t>
            </a:r>
            <a:endParaRPr lang="en-US" sz="18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9DA95E-03D4-4C16-82C1-7ACA0B91F1AB}"/>
              </a:ext>
            </a:extLst>
          </p:cNvPr>
          <p:cNvSpPr txBox="1"/>
          <p:nvPr/>
        </p:nvSpPr>
        <p:spPr>
          <a:xfrm>
            <a:off x="9189292" y="2817276"/>
            <a:ext cx="25185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ea typeface="+mn-lt"/>
                <a:cs typeface="+mn-lt"/>
              </a:rPr>
              <a:t>Project GCP/GLO/949/EU</a:t>
            </a:r>
            <a:endParaRPr lang="en-US" sz="18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D0F4A0-8942-44A9-A5B4-49815AE1582C}"/>
              </a:ext>
            </a:extLst>
          </p:cNvPr>
          <p:cNvSpPr txBox="1"/>
          <p:nvPr/>
        </p:nvSpPr>
        <p:spPr>
          <a:xfrm>
            <a:off x="639874" y="3944403"/>
            <a:ext cx="525817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ea typeface="+mn-lt"/>
                <a:cs typeface="+mn-lt"/>
              </a:rPr>
              <a:t>Proyecto de especificación para los materiales de formación de los facilitadores de la Evaluación de la Capacidad Fitosanitaria (ECF) (2014-008) - enviado para su traducción</a:t>
            </a:r>
            <a:r>
              <a:rPr lang="en-US" sz="1600" dirty="0">
                <a:ea typeface="+mn-lt"/>
                <a:cs typeface="+mn-lt"/>
              </a:rPr>
              <a:t> </a:t>
            </a:r>
            <a:r>
              <a:rPr lang="en-US" sz="1600" b="1" dirty="0">
                <a:ea typeface="+mn-lt"/>
                <a:cs typeface="+mn-lt"/>
              </a:rPr>
              <a:t>-</a:t>
            </a:r>
            <a:r>
              <a:rPr lang="en-US" sz="1600" b="1" dirty="0">
                <a:solidFill>
                  <a:srgbClr val="5792C9"/>
                </a:solidFill>
                <a:ea typeface="+mn-lt"/>
                <a:cs typeface="+mn-lt"/>
              </a:rPr>
              <a:t> </a:t>
            </a:r>
            <a:r>
              <a:rPr lang="en-US" sz="1600" b="1" dirty="0" err="1">
                <a:solidFill>
                  <a:srgbClr val="5A8FCB"/>
                </a:solidFill>
                <a:ea typeface="+mn-lt"/>
                <a:cs typeface="+mn-lt"/>
              </a:rPr>
              <a:t>enviado</a:t>
            </a:r>
            <a:r>
              <a:rPr lang="en-US" sz="1600" b="1" dirty="0">
                <a:solidFill>
                  <a:srgbClr val="5A8FCB"/>
                </a:solidFill>
                <a:ea typeface="+mn-lt"/>
                <a:cs typeface="+mn-lt"/>
              </a:rPr>
              <a:t> para </a:t>
            </a:r>
            <a:r>
              <a:rPr lang="en-US" sz="1600" b="1" dirty="0" err="1">
                <a:solidFill>
                  <a:srgbClr val="5A8FCB"/>
                </a:solidFill>
                <a:ea typeface="+mn-lt"/>
                <a:cs typeface="+mn-lt"/>
              </a:rPr>
              <a:t>su</a:t>
            </a:r>
            <a:r>
              <a:rPr lang="en-US" sz="1600" b="1" dirty="0">
                <a:solidFill>
                  <a:srgbClr val="5A8FCB"/>
                </a:solidFill>
                <a:ea typeface="+mn-lt"/>
                <a:cs typeface="+mn-lt"/>
              </a:rPr>
              <a:t> </a:t>
            </a:r>
            <a:r>
              <a:rPr lang="en-US" sz="1600" b="1" dirty="0" err="1">
                <a:solidFill>
                  <a:srgbClr val="5A8FCB"/>
                </a:solidFill>
                <a:ea typeface="+mn-lt"/>
                <a:cs typeface="+mn-lt"/>
              </a:rPr>
              <a:t>traducción</a:t>
            </a:r>
            <a:r>
              <a:rPr lang="en-US" sz="1600" b="1" dirty="0">
                <a:solidFill>
                  <a:srgbClr val="5A8FCB"/>
                </a:solidFill>
                <a:ea typeface="+mn-lt"/>
                <a:cs typeface="+mn-lt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4370D29-2EE2-464B-989A-07F032D457CC}"/>
              </a:ext>
            </a:extLst>
          </p:cNvPr>
          <p:cNvSpPr txBox="1"/>
          <p:nvPr/>
        </p:nvSpPr>
        <p:spPr>
          <a:xfrm>
            <a:off x="639875" y="5450164"/>
            <a:ext cx="47957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solidFill>
                  <a:srgbClr val="000000"/>
                </a:solidFill>
                <a:cs typeface="Calibri"/>
              </a:rPr>
              <a:t>Se está ultimando el plan para un estudio documental del ECF.</a:t>
            </a:r>
            <a:endParaRPr lang="en-US" sz="1600" dirty="0">
              <a:solidFill>
                <a:srgbClr val="000000"/>
              </a:solidFill>
              <a:cs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CC8BAE7-315B-4016-988A-E21BAA85A35B}"/>
              </a:ext>
            </a:extLst>
          </p:cNvPr>
          <p:cNvSpPr txBox="1"/>
          <p:nvPr/>
        </p:nvSpPr>
        <p:spPr>
          <a:xfrm>
            <a:off x="6142383" y="3984161"/>
            <a:ext cx="54097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cs typeface="Calibri"/>
              </a:rPr>
              <a:t>ECF recientemente finalizadas: Nepal (primer CFE con </a:t>
            </a:r>
            <a:r>
              <a:rPr lang="es-ES" sz="1600" b="1" dirty="0">
                <a:solidFill>
                  <a:srgbClr val="5A8FCB"/>
                </a:solidFill>
                <a:ea typeface="+mn-lt"/>
                <a:cs typeface="+mn-lt"/>
              </a:rPr>
              <a:t>participación directa de donantes (Banco Mundial))</a:t>
            </a:r>
            <a:r>
              <a:rPr lang="es-ES" sz="1600" dirty="0">
                <a:cs typeface="Calibri"/>
              </a:rPr>
              <a:t>, Sri Lanka, Fiyi, Mongolia, Santa Lucía, Nicaragua, Sierra Leona, Camboya.</a:t>
            </a:r>
            <a:endParaRPr lang="en-US" sz="1600" dirty="0">
              <a:ea typeface="+mn-lt"/>
              <a:cs typeface="+mn-lt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C876E15-2AA8-4D0B-B6FF-7D3C5AA9CC88}"/>
              </a:ext>
            </a:extLst>
          </p:cNvPr>
          <p:cNvCxnSpPr/>
          <p:nvPr/>
        </p:nvCxnSpPr>
        <p:spPr>
          <a:xfrm>
            <a:off x="516588" y="3958648"/>
            <a:ext cx="0" cy="963131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FAD6CBF-2B7F-4414-B5C6-A45A151FB7D1}"/>
              </a:ext>
            </a:extLst>
          </p:cNvPr>
          <p:cNvCxnSpPr/>
          <p:nvPr/>
        </p:nvCxnSpPr>
        <p:spPr>
          <a:xfrm>
            <a:off x="516588" y="5204797"/>
            <a:ext cx="0" cy="963131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65BD901-26A1-486C-BA85-C18DB57E6126}"/>
              </a:ext>
            </a:extLst>
          </p:cNvPr>
          <p:cNvCxnSpPr/>
          <p:nvPr/>
        </p:nvCxnSpPr>
        <p:spPr>
          <a:xfrm>
            <a:off x="6020216" y="3980089"/>
            <a:ext cx="0" cy="963131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41E0417-9C78-4FAA-B520-DB5CEDFA910E}"/>
              </a:ext>
            </a:extLst>
          </p:cNvPr>
          <p:cNvCxnSpPr/>
          <p:nvPr/>
        </p:nvCxnSpPr>
        <p:spPr>
          <a:xfrm>
            <a:off x="6020216" y="5215049"/>
            <a:ext cx="0" cy="963131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992A26F-BC31-454D-B5E3-A3149241556C}"/>
              </a:ext>
            </a:extLst>
          </p:cNvPr>
          <p:cNvCxnSpPr>
            <a:cxnSpLocks/>
          </p:cNvCxnSpPr>
          <p:nvPr/>
        </p:nvCxnSpPr>
        <p:spPr>
          <a:xfrm>
            <a:off x="3647440" y="3641316"/>
            <a:ext cx="7904683" cy="15157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3FDCB4A-C00C-4459-B402-9CC33A0CF0D2}"/>
              </a:ext>
            </a:extLst>
          </p:cNvPr>
          <p:cNvCxnSpPr>
            <a:cxnSpLocks/>
          </p:cNvCxnSpPr>
          <p:nvPr/>
        </p:nvCxnSpPr>
        <p:spPr>
          <a:xfrm flipV="1">
            <a:off x="3555998" y="2726905"/>
            <a:ext cx="7996124" cy="6029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ubtitle 6">
            <a:extLst>
              <a:ext uri="{FF2B5EF4-FFF2-40B4-BE49-F238E27FC236}">
                <a16:creationId xmlns:a16="http://schemas.microsoft.com/office/drawing/2014/main" id="{BCC71825-2D87-37A5-ADED-49F5F147718A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Gill Sans MT" panose="020B0502020104020203" pitchFamily="34" charset="0"/>
              </a:rPr>
              <a:t>Talleres regionales de la CIPF 2022</a:t>
            </a:r>
            <a:endParaRPr lang="en-GB" sz="1600" dirty="0">
              <a:latin typeface="Gill Sans MT" panose="020B0502020104020203" pitchFamily="34" charset="0"/>
            </a:endParaRPr>
          </a:p>
        </p:txBody>
      </p:sp>
      <p:sp>
        <p:nvSpPr>
          <p:cNvPr id="32" name="Subtitle 6">
            <a:extLst>
              <a:ext uri="{FF2B5EF4-FFF2-40B4-BE49-F238E27FC236}">
                <a16:creationId xmlns:a16="http://schemas.microsoft.com/office/drawing/2014/main" id="{0E777ECD-088F-B3FF-2B5A-07D35C2DEE0A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961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084" y="1701802"/>
            <a:ext cx="5255931" cy="1153647"/>
          </a:xfrm>
        </p:spPr>
        <p:txBody>
          <a:bodyPr lIns="540000" tIns="0" rIns="360000" bIns="45720" anchor="t" anchorCtr="0"/>
          <a:lstStyle/>
          <a:p>
            <a:r>
              <a:rPr lang="es-ES" b="1" dirty="0"/>
              <a:t>Actualización y lanzamiento de </a:t>
            </a:r>
            <a:br>
              <a:rPr lang="es-ES" b="1" dirty="0"/>
            </a:br>
            <a:r>
              <a:rPr lang="es-ES" b="1" dirty="0"/>
              <a:t>la </a:t>
            </a:r>
            <a:r>
              <a:rPr lang="en-US" b="1" dirty="0" err="1">
                <a:hlinkClick r:id="rId2"/>
              </a:rPr>
              <a:t>página</a:t>
            </a:r>
            <a:r>
              <a:rPr lang="en-US" b="1" dirty="0">
                <a:hlinkClick r:id="rId2"/>
              </a:rPr>
              <a:t> web del ECF</a:t>
            </a:r>
            <a:r>
              <a:rPr lang="en-US" b="1" dirty="0"/>
              <a:t>   </a:t>
            </a:r>
            <a:endParaRPr lang="en-US" dirty="0">
              <a:cs typeface="Calibri"/>
            </a:endParaRPr>
          </a:p>
          <a:p>
            <a:endParaRPr lang="en-US" b="1" dirty="0">
              <a:ea typeface="+mn-lt"/>
              <a:cs typeface="+mn-lt"/>
            </a:endParaRPr>
          </a:p>
        </p:txBody>
      </p:sp>
      <p:pic>
        <p:nvPicPr>
          <p:cNvPr id="5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0D53442-060B-1B91-E2FE-DA57762B9C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63" r="1533"/>
          <a:stretch/>
        </p:blipFill>
        <p:spPr>
          <a:xfrm>
            <a:off x="5650362" y="1612262"/>
            <a:ext cx="5922782" cy="3921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4A1D3"/>
            </a:solidFill>
          </a:ln>
          <a:effectLst/>
        </p:spPr>
      </p:pic>
      <p:pic>
        <p:nvPicPr>
          <p:cNvPr id="3" name="Picture 5" descr="Qr code&#10;&#10;Description automatically generated">
            <a:extLst>
              <a:ext uri="{FF2B5EF4-FFF2-40B4-BE49-F238E27FC236}">
                <a16:creationId xmlns:a16="http://schemas.microsoft.com/office/drawing/2014/main" id="{F9B36A47-1971-9F97-E1A8-2CFA48ACA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916" y="2278626"/>
            <a:ext cx="2435942" cy="2435942"/>
          </a:xfrm>
          <a:prstGeom prst="rect">
            <a:avLst/>
          </a:prstGeom>
        </p:spPr>
      </p:pic>
      <p:sp>
        <p:nvSpPr>
          <p:cNvPr id="6" name="Subtitle 6">
            <a:extLst>
              <a:ext uri="{FF2B5EF4-FFF2-40B4-BE49-F238E27FC236}">
                <a16:creationId xmlns:a16="http://schemas.microsoft.com/office/drawing/2014/main" id="{97E91857-8DAD-41FD-579B-D97C59D87B5A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Gill Sans MT" panose="020B0502020104020203" pitchFamily="34" charset="0"/>
              </a:rPr>
              <a:t>Talleres regionales de la CIPF 2022</a:t>
            </a:r>
            <a:endParaRPr lang="en-GB" sz="1600" dirty="0">
              <a:latin typeface="Gill Sans MT" panose="020B0502020104020203" pitchFamily="34" charset="0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031006F-819F-1EA4-AC5F-647642FE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83813"/>
            <a:ext cx="7498080" cy="361989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s-ES" sz="2300" i="0" u="none" strike="noStrike" noProof="0" dirty="0"/>
              <a:t>EVALUACIÓN DE LA CAPACIDAD FITOSANITARIA (ECF)</a:t>
            </a:r>
          </a:p>
        </p:txBody>
      </p:sp>
      <p:sp>
        <p:nvSpPr>
          <p:cNvPr id="10" name="Subtitle 6">
            <a:extLst>
              <a:ext uri="{FF2B5EF4-FFF2-40B4-BE49-F238E27FC236}">
                <a16:creationId xmlns:a16="http://schemas.microsoft.com/office/drawing/2014/main" id="{3B23D062-429B-C92D-16D7-F77BF2ACF9BC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825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4801DC2-4500-4D3B-8329-7D568782AAE6}"/>
              </a:ext>
            </a:extLst>
          </p:cNvPr>
          <p:cNvSpPr/>
          <p:nvPr/>
        </p:nvSpPr>
        <p:spPr>
          <a:xfrm>
            <a:off x="142464" y="1345441"/>
            <a:ext cx="11790917" cy="2083559"/>
          </a:xfrm>
          <a:prstGeom prst="roundRect">
            <a:avLst>
              <a:gd name="adj" fmla="val 842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13983" y="5310060"/>
            <a:ext cx="11719903" cy="759699"/>
          </a:xfrm>
        </p:spPr>
        <p:txBody>
          <a:bodyPr lIns="540000" tIns="0" rIns="360000" bIns="45720" anchor="t" anchorCtr="0"/>
          <a:lstStyle/>
          <a:p>
            <a:endParaRPr lang="en-GB" b="1" dirty="0">
              <a:cs typeface="Calibri"/>
            </a:endParaRPr>
          </a:p>
          <a:p>
            <a:pPr marL="359410" lvl="2" indent="0">
              <a:buNone/>
            </a:pPr>
            <a:r>
              <a:rPr lang="en-GB" b="1" dirty="0">
                <a:solidFill>
                  <a:srgbClr val="5A8FCB"/>
                </a:solidFill>
              </a:rPr>
              <a:t>El </a:t>
            </a:r>
            <a:r>
              <a:rPr lang="en-GB" b="1" dirty="0" err="1">
                <a:solidFill>
                  <a:srgbClr val="5A8FCB"/>
                </a:solidFill>
              </a:rPr>
              <a:t>subgrupo</a:t>
            </a:r>
            <a:r>
              <a:rPr lang="en-GB" b="1" dirty="0">
                <a:solidFill>
                  <a:srgbClr val="5A8FCB"/>
                </a:solidFill>
              </a:rPr>
              <a:t> del CADC </a:t>
            </a:r>
            <a:r>
              <a:rPr lang="en-GB" b="1" dirty="0" err="1">
                <a:solidFill>
                  <a:srgbClr val="5A8FCB"/>
                </a:solidFill>
              </a:rPr>
              <a:t>sobre</a:t>
            </a:r>
            <a:r>
              <a:rPr lang="en-GB" b="1" dirty="0">
                <a:solidFill>
                  <a:srgbClr val="5A8FCB"/>
                </a:solidFill>
              </a:rPr>
              <a:t> DAS </a:t>
            </a:r>
            <a:r>
              <a:rPr lang="es-ES" dirty="0"/>
              <a:t>recomendará la disolución al CMF-17 (2023) </a:t>
            </a:r>
            <a:endParaRPr lang="en-IT" b="1" dirty="0">
              <a:solidFill>
                <a:srgbClr val="FF0000"/>
              </a:solidFill>
              <a:cs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391" y="930046"/>
            <a:ext cx="7441845" cy="242972"/>
          </a:xfrm>
        </p:spPr>
        <p:txBody>
          <a:bodyPr/>
          <a:lstStyle/>
          <a:p>
            <a:r>
              <a:rPr lang="es-ES" sz="2400" dirty="0"/>
              <a:t>PREVENCIÓN Y RESOLUCIÓN DE CONFLICTOS </a:t>
            </a:r>
            <a:endParaRPr lang="en-IT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6B5472-2E29-4599-83D6-955A0E0AC531}"/>
              </a:ext>
            </a:extLst>
          </p:cNvPr>
          <p:cNvSpPr txBox="1"/>
          <p:nvPr/>
        </p:nvSpPr>
        <p:spPr>
          <a:xfrm>
            <a:off x="187390" y="1541364"/>
            <a:ext cx="11745991" cy="8002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s-ES" sz="2300" dirty="0"/>
              <a:t>La convocatoria de expertos de 2019 para el Subgrupo del CADC sobre Prevención y Resolución de Conflictos (DAS) se amplió en dos ocasiones, pero no hubo suficientes candidaturas. </a:t>
            </a:r>
            <a:endParaRPr lang="en-US" sz="23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389CC-32C1-44FD-820C-97BFB18232E4}"/>
              </a:ext>
            </a:extLst>
          </p:cNvPr>
          <p:cNvSpPr txBox="1"/>
          <p:nvPr/>
        </p:nvSpPr>
        <p:spPr>
          <a:xfrm>
            <a:off x="2336800" y="2510025"/>
            <a:ext cx="9446976" cy="707886"/>
          </a:xfrm>
          <a:prstGeom prst="rect">
            <a:avLst/>
          </a:prstGeom>
          <a:solidFill>
            <a:srgbClr val="92D050"/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000" dirty="0"/>
              <a:t>La secretaría de la CIPF presentó a la CMF-16 (2022) los procedimientos revisados para </a:t>
            </a:r>
            <a:br>
              <a:rPr lang="es-ES" sz="2000" dirty="0"/>
            </a:br>
            <a:r>
              <a:rPr lang="es-ES" sz="2000" dirty="0"/>
              <a:t>la solución de conflictos, que habían sido preparados por la Oficina Jurídica de la FAO.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0FB22F-C0F6-490F-9613-88A4E828B8D2}"/>
              </a:ext>
            </a:extLst>
          </p:cNvPr>
          <p:cNvSpPr txBox="1"/>
          <p:nvPr/>
        </p:nvSpPr>
        <p:spPr>
          <a:xfrm>
            <a:off x="142464" y="3530443"/>
            <a:ext cx="11251930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000" dirty="0"/>
              <a:t>La CMF-16 (2022) adoptó los procedimientos revisados de </a:t>
            </a:r>
            <a:r>
              <a:rPr lang="es-ES" sz="2000" b="1" dirty="0">
                <a:solidFill>
                  <a:srgbClr val="5A8FCB"/>
                </a:solidFill>
              </a:rPr>
              <a:t>resolución de conflictos de la CIPF </a:t>
            </a:r>
            <a:endParaRPr lang="en-GB" sz="2000" b="1" dirty="0">
              <a:solidFill>
                <a:srgbClr val="5A8FCB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58045B-BEE0-47BA-B0E3-56D85271C3CF}"/>
              </a:ext>
            </a:extLst>
          </p:cNvPr>
          <p:cNvSpPr txBox="1"/>
          <p:nvPr/>
        </p:nvSpPr>
        <p:spPr>
          <a:xfrm>
            <a:off x="0" y="3843225"/>
            <a:ext cx="1124782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en-GB" sz="1800" b="1" dirty="0"/>
          </a:p>
          <a:p>
            <a:pPr marL="359410" lvl="2" indent="0">
              <a:buNone/>
            </a:pPr>
            <a:r>
              <a:rPr lang="es-ES" sz="2000" dirty="0"/>
              <a:t>La función del Órgano de Supervisión de la Resolución de Conflictos se asignó a la</a:t>
            </a:r>
            <a:r>
              <a:rPr lang="es-ES" sz="2000" b="1" dirty="0">
                <a:solidFill>
                  <a:srgbClr val="5A8FCB"/>
                </a:solidFill>
              </a:rPr>
              <a:t> Mesa de la CMF</a:t>
            </a:r>
            <a:endParaRPr lang="en-GB" sz="2000" b="1" dirty="0">
              <a:solidFill>
                <a:srgbClr val="5A8FCB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B8B488B-ECE8-421E-92F9-3B0D40E638B6}"/>
              </a:ext>
            </a:extLst>
          </p:cNvPr>
          <p:cNvSpPr/>
          <p:nvPr/>
        </p:nvSpPr>
        <p:spPr>
          <a:xfrm>
            <a:off x="202676" y="4031215"/>
            <a:ext cx="11118530" cy="557200"/>
          </a:xfrm>
          <a:prstGeom prst="roundRect">
            <a:avLst/>
          </a:prstGeom>
          <a:noFill/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5B39BD6-C8E2-4BD7-A06F-D63BF6615329}"/>
              </a:ext>
            </a:extLst>
          </p:cNvPr>
          <p:cNvSpPr/>
          <p:nvPr/>
        </p:nvSpPr>
        <p:spPr>
          <a:xfrm>
            <a:off x="202676" y="4741891"/>
            <a:ext cx="11118530" cy="594402"/>
          </a:xfrm>
          <a:prstGeom prst="roundRect">
            <a:avLst/>
          </a:prstGeom>
          <a:noFill/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6BE71E3-0FAB-4D79-8B39-26E292ED1EB4}"/>
              </a:ext>
            </a:extLst>
          </p:cNvPr>
          <p:cNvSpPr/>
          <p:nvPr/>
        </p:nvSpPr>
        <p:spPr>
          <a:xfrm>
            <a:off x="187390" y="5470103"/>
            <a:ext cx="11118530" cy="594402"/>
          </a:xfrm>
          <a:prstGeom prst="roundRect">
            <a:avLst/>
          </a:prstGeom>
          <a:noFill/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BF516E-44C8-448A-A85D-982F94BB985E}"/>
              </a:ext>
            </a:extLst>
          </p:cNvPr>
          <p:cNvSpPr txBox="1"/>
          <p:nvPr/>
        </p:nvSpPr>
        <p:spPr>
          <a:xfrm>
            <a:off x="0" y="4850174"/>
            <a:ext cx="1124192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59410" lvl="2" indent="0">
              <a:buNone/>
            </a:pPr>
            <a:r>
              <a:rPr lang="es-ES" sz="2000" dirty="0"/>
              <a:t>La </a:t>
            </a:r>
            <a:r>
              <a:rPr lang="es-ES" sz="2000" b="1" dirty="0">
                <a:solidFill>
                  <a:srgbClr val="5A8FCB"/>
                </a:solidFill>
              </a:rPr>
              <a:t>prevención de conflictos </a:t>
            </a:r>
            <a:r>
              <a:rPr lang="es-ES" sz="2000" dirty="0"/>
              <a:t>se mantendrá bajo el mandato de la CADC</a:t>
            </a:r>
            <a:endParaRPr lang="en-GB" sz="2000" dirty="0">
              <a:cs typeface="Calibri" panose="020F0502020204030204"/>
            </a:endParaRPr>
          </a:p>
        </p:txBody>
      </p:sp>
      <p:sp>
        <p:nvSpPr>
          <p:cNvPr id="13" name="Subtitle 6">
            <a:extLst>
              <a:ext uri="{FF2B5EF4-FFF2-40B4-BE49-F238E27FC236}">
                <a16:creationId xmlns:a16="http://schemas.microsoft.com/office/drawing/2014/main" id="{412F336D-E66E-3C80-B5B1-B1322B25CD27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Gill Sans MT" panose="020B0502020104020203" pitchFamily="34" charset="0"/>
              </a:rPr>
              <a:t>Talleres regionales de la CIPF 2022</a:t>
            </a:r>
            <a:endParaRPr lang="en-GB" sz="1600" dirty="0">
              <a:latin typeface="Gill Sans MT" panose="020B0502020104020203" pitchFamily="34" charset="0"/>
            </a:endParaRPr>
          </a:p>
        </p:txBody>
      </p:sp>
      <p:sp>
        <p:nvSpPr>
          <p:cNvPr id="16" name="Subtitle 6">
            <a:extLst>
              <a:ext uri="{FF2B5EF4-FFF2-40B4-BE49-F238E27FC236}">
                <a16:creationId xmlns:a16="http://schemas.microsoft.com/office/drawing/2014/main" id="{78B597C9-8626-008D-55C6-D08A622D46AC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54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EFDCF92-65FA-41ED-B459-845F4533B6C9}"/>
              </a:ext>
            </a:extLst>
          </p:cNvPr>
          <p:cNvSpPr/>
          <p:nvPr/>
        </p:nvSpPr>
        <p:spPr>
          <a:xfrm>
            <a:off x="413468" y="1529125"/>
            <a:ext cx="5438692" cy="2535309"/>
          </a:xfrm>
          <a:prstGeom prst="roundRect">
            <a:avLst>
              <a:gd name="adj" fmla="val 14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FB2CC4E-E01C-4B13-92E9-B8349E4589CA}"/>
              </a:ext>
            </a:extLst>
          </p:cNvPr>
          <p:cNvSpPr/>
          <p:nvPr/>
        </p:nvSpPr>
        <p:spPr>
          <a:xfrm>
            <a:off x="6147020" y="1529125"/>
            <a:ext cx="5438692" cy="2535309"/>
          </a:xfrm>
          <a:prstGeom prst="roundRect">
            <a:avLst>
              <a:gd name="adj" fmla="val 13286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5799544-1E3D-45D4-BB18-37FE05BEE347}"/>
              </a:ext>
            </a:extLst>
          </p:cNvPr>
          <p:cNvSpPr/>
          <p:nvPr/>
        </p:nvSpPr>
        <p:spPr>
          <a:xfrm>
            <a:off x="413468" y="4198856"/>
            <a:ext cx="5438692" cy="2535309"/>
          </a:xfrm>
          <a:prstGeom prst="roundRect">
            <a:avLst>
              <a:gd name="adj" fmla="val 1291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D66770B-E788-46BF-B097-DCC35F56A1D4}"/>
              </a:ext>
            </a:extLst>
          </p:cNvPr>
          <p:cNvSpPr/>
          <p:nvPr/>
        </p:nvSpPr>
        <p:spPr>
          <a:xfrm>
            <a:off x="6139068" y="4198856"/>
            <a:ext cx="5442668" cy="2535309"/>
          </a:xfrm>
          <a:prstGeom prst="roundRect">
            <a:avLst>
              <a:gd name="adj" fmla="val 1403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3896" y="5077543"/>
            <a:ext cx="5442668" cy="1010008"/>
          </a:xfrm>
        </p:spPr>
        <p:txBody>
          <a:bodyPr lIns="540000" tIns="0" rIns="360000" bIns="45720" anchor="t" anchorCtr="0"/>
          <a:lstStyle/>
          <a:p>
            <a:pPr algn="just"/>
            <a:r>
              <a:rPr lang="es-ES" sz="1800" dirty="0">
                <a:ea typeface="+mn-lt"/>
                <a:cs typeface="+mn-lt"/>
              </a:rPr>
              <a:t>El equipo del CADC sobre las ONPI continuará trabajando en </a:t>
            </a:r>
            <a:r>
              <a:rPr lang="es-ES" sz="1800" b="1" dirty="0">
                <a:ea typeface="+mn-lt"/>
                <a:cs typeface="+mn-lt"/>
              </a:rPr>
              <a:t>paralelo con el Grupo especializado sobre Sistemas de alerta y respuesta ante brotes de plagas </a:t>
            </a:r>
            <a:r>
              <a:rPr lang="es-ES" sz="1800" dirty="0">
                <a:ea typeface="+mn-lt"/>
                <a:cs typeface="+mn-lt"/>
              </a:rPr>
              <a:t>hasta que se establezca el Subgrupo del CADC sobre las ONPI.</a:t>
            </a:r>
            <a:endParaRPr lang="en-US" sz="1800" dirty="0"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02" y="975623"/>
            <a:ext cx="7120246" cy="296840"/>
          </a:xfrm>
        </p:spPr>
        <p:txBody>
          <a:bodyPr/>
          <a:lstStyle/>
          <a:p>
            <a:r>
              <a:rPr lang="es-ES" sz="1900" b="1" dirty="0"/>
              <a:t>OBLIGACIONES NACIONALES DE PRESENTACIÓN DE INFORMES </a:t>
            </a:r>
            <a:br>
              <a:rPr lang="es-ES" sz="2000" b="1" dirty="0"/>
            </a:br>
            <a:br>
              <a:rPr lang="en-US" sz="2400" dirty="0"/>
            </a:br>
            <a:endParaRPr lang="en-IT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4182FF-621F-4991-9A30-5687F669E68A}"/>
              </a:ext>
            </a:extLst>
          </p:cNvPr>
          <p:cNvSpPr txBox="1"/>
          <p:nvPr/>
        </p:nvSpPr>
        <p:spPr>
          <a:xfrm>
            <a:off x="625172" y="2182504"/>
            <a:ext cx="5102748" cy="166199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s-ES" sz="1700" dirty="0">
                <a:ea typeface="+mn-lt"/>
                <a:cs typeface="+mn-lt"/>
              </a:rPr>
              <a:t>El CADC decidió que los </a:t>
            </a:r>
            <a:r>
              <a:rPr lang="es-ES" sz="1700" b="1" dirty="0">
                <a:ea typeface="+mn-lt"/>
                <a:cs typeface="+mn-lt"/>
              </a:rPr>
              <a:t>puntos de contacto de la CIPF pueden suprimir cualquiera de sus documentos de las ONPI </a:t>
            </a:r>
            <a:r>
              <a:rPr lang="es-ES" sz="1700" dirty="0">
                <a:ea typeface="+mn-lt"/>
                <a:cs typeface="+mn-lt"/>
              </a:rPr>
              <a:t>en la página de su país en el PFI, y que, si bien el registro ya no sería visible en la página del país en el PFI, los datos se archivarían y se pondrían a disposición, pero solo del generador del registro a petición suya.</a:t>
            </a:r>
            <a:endParaRPr lang="en-US" sz="1700" dirty="0">
              <a:cs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3FB42A-2AF8-443A-9640-4A5BD7D8B7AB}"/>
              </a:ext>
            </a:extLst>
          </p:cNvPr>
          <p:cNvSpPr txBox="1"/>
          <p:nvPr/>
        </p:nvSpPr>
        <p:spPr>
          <a:xfrm>
            <a:off x="587403" y="4966225"/>
            <a:ext cx="5140517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s-ES" sz="1800" dirty="0">
                <a:ea typeface="+mn-lt"/>
                <a:cs typeface="+mn-lt"/>
              </a:rPr>
              <a:t>El CADC recomendó a la CMF-16 (2022) que la </a:t>
            </a:r>
            <a:r>
              <a:rPr lang="es-ES" sz="1800" b="1" dirty="0">
                <a:ea typeface="+mn-lt"/>
                <a:cs typeface="+mn-lt"/>
              </a:rPr>
              <a:t>Guía de obligaciones nacionales de presentación de informes - Revisión </a:t>
            </a:r>
            <a:r>
              <a:rPr lang="es-ES" sz="1800" dirty="0">
                <a:ea typeface="+mn-lt"/>
                <a:cs typeface="+mn-lt"/>
              </a:rPr>
              <a:t>(2021-026) se añadiera a la Lista de Temas de Aplicación y Desarrollo de la Capacidad (ICD LOT) con un nivel de prioridad de 1.</a:t>
            </a:r>
            <a:endParaRPr lang="en-US" sz="1800" dirty="0">
              <a:ea typeface="+mn-lt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059A9F-6B2F-4866-8AFC-C8792A9711E3}"/>
              </a:ext>
            </a:extLst>
          </p:cNvPr>
          <p:cNvSpPr txBox="1"/>
          <p:nvPr/>
        </p:nvSpPr>
        <p:spPr>
          <a:xfrm>
            <a:off x="6286167" y="2263713"/>
            <a:ext cx="5160397" cy="147970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Secretaría de la CIPF actualizó las opciones de la situación de la </a:t>
            </a:r>
            <a:r>
              <a:rPr lang="es-ES" sz="1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plaga en la página de notificación de plagas del PFI </a:t>
            </a: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alinearlas con la </a:t>
            </a:r>
            <a:r>
              <a:rPr lang="es-ES" sz="1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nueva versión de la NIMF 8</a:t>
            </a: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s-ES" sz="17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Determinación de la situación de una plaga en un área</a:t>
            </a:r>
            <a:r>
              <a:rPr lang="es-ES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(2021)).  </a:t>
            </a:r>
            <a:endParaRPr lang="fr-CH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10A20-E5A4-426A-A5E1-7250F36404E6}"/>
              </a:ext>
            </a:extLst>
          </p:cNvPr>
          <p:cNvSpPr txBox="1"/>
          <p:nvPr/>
        </p:nvSpPr>
        <p:spPr>
          <a:xfrm>
            <a:off x="606288" y="1667626"/>
            <a:ext cx="6094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5A8FCB"/>
                </a:solidFill>
                <a:ea typeface="+mn-lt"/>
                <a:cs typeface="+mn-lt"/>
              </a:rPr>
              <a:t>Gestión de documentos de las ONPI</a:t>
            </a:r>
            <a:endParaRPr lang="en-US" b="1" dirty="0">
              <a:solidFill>
                <a:srgbClr val="5A8FCB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D38903-244C-440D-82EA-2E3657CD9AE4}"/>
              </a:ext>
            </a:extLst>
          </p:cNvPr>
          <p:cNvSpPr txBox="1"/>
          <p:nvPr/>
        </p:nvSpPr>
        <p:spPr>
          <a:xfrm>
            <a:off x="6286167" y="1720839"/>
            <a:ext cx="45912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5A8FCB"/>
                </a:solidFill>
                <a:ea typeface="+mn-lt"/>
                <a:cs typeface="+mn-lt"/>
              </a:rPr>
              <a:t>PFI </a:t>
            </a:r>
            <a:r>
              <a:rPr lang="en-US" sz="2400" b="1" dirty="0" err="1">
                <a:solidFill>
                  <a:srgbClr val="5A8FCB"/>
                </a:solidFill>
                <a:ea typeface="+mn-lt"/>
                <a:cs typeface="+mn-lt"/>
              </a:rPr>
              <a:t>actualizada</a:t>
            </a:r>
            <a:endParaRPr lang="en-US" b="1" dirty="0">
              <a:solidFill>
                <a:srgbClr val="5A8FCB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7EB8B8-787F-404D-AC40-D59063AFCF7D}"/>
              </a:ext>
            </a:extLst>
          </p:cNvPr>
          <p:cNvSpPr txBox="1"/>
          <p:nvPr/>
        </p:nvSpPr>
        <p:spPr>
          <a:xfrm>
            <a:off x="6419575" y="4457671"/>
            <a:ext cx="6094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5A8FCB"/>
                </a:solidFill>
                <a:ea typeface="+mn-lt"/>
                <a:cs typeface="+mn-lt"/>
              </a:rPr>
              <a:t>Trabajo</a:t>
            </a:r>
            <a:r>
              <a:rPr lang="en-US" b="1" dirty="0">
                <a:solidFill>
                  <a:srgbClr val="5A8FCB"/>
                </a:solidFill>
                <a:ea typeface="+mn-lt"/>
                <a:cs typeface="+mn-lt"/>
              </a:rPr>
              <a:t> </a:t>
            </a:r>
            <a:r>
              <a:rPr lang="en-US" b="1" dirty="0" err="1">
                <a:solidFill>
                  <a:srgbClr val="5A8FCB"/>
                </a:solidFill>
                <a:ea typeface="+mn-lt"/>
                <a:cs typeface="+mn-lt"/>
              </a:rPr>
              <a:t>en</a:t>
            </a:r>
            <a:r>
              <a:rPr lang="en-US" b="1" dirty="0">
                <a:solidFill>
                  <a:srgbClr val="5A8FCB"/>
                </a:solidFill>
                <a:ea typeface="+mn-lt"/>
                <a:cs typeface="+mn-lt"/>
              </a:rPr>
              <a:t> </a:t>
            </a:r>
            <a:r>
              <a:rPr lang="en-US" b="1" dirty="0" err="1">
                <a:solidFill>
                  <a:srgbClr val="5A8FCB"/>
                </a:solidFill>
                <a:ea typeface="+mn-lt"/>
                <a:cs typeface="+mn-lt"/>
              </a:rPr>
              <a:t>paralelo</a:t>
            </a:r>
            <a:endParaRPr lang="en-US" b="1" dirty="0">
              <a:solidFill>
                <a:srgbClr val="5A8FCB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4A879A-41B6-4E73-8FE5-B5D2D8C457F9}"/>
              </a:ext>
            </a:extLst>
          </p:cNvPr>
          <p:cNvSpPr txBox="1"/>
          <p:nvPr/>
        </p:nvSpPr>
        <p:spPr>
          <a:xfrm>
            <a:off x="606288" y="4382319"/>
            <a:ext cx="62377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5A8FCB"/>
                </a:solidFill>
                <a:ea typeface="+mn-lt"/>
                <a:cs typeface="+mn-lt"/>
              </a:rPr>
              <a:t>Revisión</a:t>
            </a:r>
            <a:r>
              <a:rPr lang="en-US" sz="2400" b="1" dirty="0">
                <a:solidFill>
                  <a:srgbClr val="5A8FCB"/>
                </a:solidFill>
                <a:ea typeface="+mn-lt"/>
                <a:cs typeface="+mn-lt"/>
              </a:rPr>
              <a:t> de la </a:t>
            </a:r>
            <a:r>
              <a:rPr lang="en-US" sz="2400" b="1" dirty="0" err="1">
                <a:solidFill>
                  <a:srgbClr val="5A8FCB"/>
                </a:solidFill>
                <a:ea typeface="+mn-lt"/>
                <a:cs typeface="+mn-lt"/>
              </a:rPr>
              <a:t>Guía</a:t>
            </a:r>
            <a:r>
              <a:rPr lang="en-US" sz="2400" b="1" dirty="0">
                <a:solidFill>
                  <a:srgbClr val="5A8FCB"/>
                </a:solidFill>
                <a:ea typeface="+mn-lt"/>
                <a:cs typeface="+mn-lt"/>
              </a:rPr>
              <a:t> de las ONPI</a:t>
            </a:r>
            <a:endParaRPr lang="en-US" b="1" dirty="0">
              <a:solidFill>
                <a:srgbClr val="5A8FCB"/>
              </a:solidFill>
            </a:endParaRPr>
          </a:p>
        </p:txBody>
      </p:sp>
      <p:sp>
        <p:nvSpPr>
          <p:cNvPr id="16" name="Subtitle 6">
            <a:extLst>
              <a:ext uri="{FF2B5EF4-FFF2-40B4-BE49-F238E27FC236}">
                <a16:creationId xmlns:a16="http://schemas.microsoft.com/office/drawing/2014/main" id="{FABA503F-3131-0636-E8D5-ED0BC08F6824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130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C0DDB79-F7E5-4E41-9390-5DF0769A7C10}"/>
              </a:ext>
            </a:extLst>
          </p:cNvPr>
          <p:cNvSpPr/>
          <p:nvPr/>
        </p:nvSpPr>
        <p:spPr>
          <a:xfrm>
            <a:off x="179431" y="1473614"/>
            <a:ext cx="9138740" cy="4034557"/>
          </a:xfrm>
          <a:prstGeom prst="roundRect">
            <a:avLst/>
          </a:prstGeom>
          <a:noFill/>
          <a:ln>
            <a:solidFill>
              <a:srgbClr val="008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0301278-01E0-4205-A4BB-2D8470368ECE}"/>
              </a:ext>
            </a:extLst>
          </p:cNvPr>
          <p:cNvSpPr/>
          <p:nvPr/>
        </p:nvSpPr>
        <p:spPr>
          <a:xfrm>
            <a:off x="434109" y="2136481"/>
            <a:ext cx="5123955" cy="14967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3602" y="966105"/>
            <a:ext cx="8956061" cy="296529"/>
          </a:xfrm>
        </p:spPr>
        <p:txBody>
          <a:bodyPr/>
          <a:lstStyle/>
          <a:p>
            <a:r>
              <a:rPr lang="es-ES" sz="1600" b="1" dirty="0"/>
              <a:t>SISTEMAS DE ALERTA Y RESPUESTA ANTE BROTES DE PLAGAS </a:t>
            </a:r>
            <a:r>
              <a:rPr lang="en-US" sz="1600" dirty="0">
                <a:cs typeface="Calibri"/>
              </a:rPr>
              <a:t>(POARS)</a:t>
            </a:r>
            <a:endParaRPr lang="en-IT" sz="16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9C63A2F-930E-4BA1-9567-D45D85878795}"/>
              </a:ext>
            </a:extLst>
          </p:cNvPr>
          <p:cNvSpPr/>
          <p:nvPr/>
        </p:nvSpPr>
        <p:spPr>
          <a:xfrm>
            <a:off x="5917962" y="1585431"/>
            <a:ext cx="5950766" cy="17845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3C57D6-1B24-44C8-9E51-1A14EF147D98}"/>
              </a:ext>
            </a:extLst>
          </p:cNvPr>
          <p:cNvSpPr txBox="1"/>
          <p:nvPr/>
        </p:nvSpPr>
        <p:spPr>
          <a:xfrm>
            <a:off x="335786" y="5669326"/>
            <a:ext cx="11434619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800" dirty="0"/>
              <a:t>*Este Grupo Directivo podría estar compuesto por nueve expertos con conocimientos y experiencia relevantes en Sistemas de Alerta y Respuesta, entre los que habrá al menos un representante de la ORPF. </a:t>
            </a:r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06568A67-8127-4DCB-9A76-E41159E525CB}"/>
              </a:ext>
            </a:extLst>
          </p:cNvPr>
          <p:cNvSpPr txBox="1">
            <a:spLocks/>
          </p:cNvSpPr>
          <p:nvPr/>
        </p:nvSpPr>
        <p:spPr>
          <a:xfrm>
            <a:off x="5907076" y="1679047"/>
            <a:ext cx="6172574" cy="1066800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400" b="1" dirty="0">
                <a:latin typeface="Calibri"/>
                <a:cs typeface="Calibri"/>
              </a:rPr>
              <a:t>El grupo de reflexión de la CMF sobre </a:t>
            </a:r>
            <a:br>
              <a:rPr lang="es-ES" sz="2400" b="1" dirty="0">
                <a:latin typeface="Calibri"/>
                <a:cs typeface="Calibri"/>
              </a:rPr>
            </a:br>
            <a:r>
              <a:rPr lang="es-ES" sz="2400" b="1" dirty="0">
                <a:latin typeface="Calibri"/>
                <a:cs typeface="Calibri"/>
              </a:rPr>
              <a:t>el tema estudió si el POARS debía establecerse como parte del CADC, o </a:t>
            </a:r>
            <a:br>
              <a:rPr lang="es-ES" sz="2400" b="1" dirty="0">
                <a:latin typeface="Calibri"/>
                <a:cs typeface="Calibri"/>
              </a:rPr>
            </a:br>
            <a:r>
              <a:rPr lang="es-ES" sz="2400" b="1" dirty="0">
                <a:latin typeface="Calibri"/>
                <a:cs typeface="Calibri"/>
              </a:rPr>
              <a:t>si debía crearse un nuevo órgano subsidiario.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702EBF2-701C-46AD-8851-03B798B772F5}"/>
              </a:ext>
            </a:extLst>
          </p:cNvPr>
          <p:cNvSpPr/>
          <p:nvPr/>
        </p:nvSpPr>
        <p:spPr>
          <a:xfrm>
            <a:off x="5928122" y="3528974"/>
            <a:ext cx="5950766" cy="1854236"/>
          </a:xfrm>
          <a:prstGeom prst="roundRect">
            <a:avLst/>
          </a:prstGeom>
          <a:solidFill>
            <a:srgbClr val="579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D3B193B1-2FBC-4A37-8E0C-648981A82DA4}"/>
              </a:ext>
            </a:extLst>
          </p:cNvPr>
          <p:cNvSpPr txBox="1">
            <a:spLocks/>
          </p:cNvSpPr>
          <p:nvPr/>
        </p:nvSpPr>
        <p:spPr>
          <a:xfrm>
            <a:off x="5911274" y="3982990"/>
            <a:ext cx="5957454" cy="946203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La CMF-16 acordó que se creara un Grupo Directivo del POARS para avanzar en las prioridades del tema*.</a:t>
            </a:r>
            <a:endParaRPr lang="en-US" sz="2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C13737-17AE-48B1-98E3-9421C915C141}"/>
              </a:ext>
            </a:extLst>
          </p:cNvPr>
          <p:cNvSpPr txBox="1"/>
          <p:nvPr/>
        </p:nvSpPr>
        <p:spPr>
          <a:xfrm>
            <a:off x="1765207" y="2074745"/>
            <a:ext cx="4047535" cy="17543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800" dirty="0"/>
              <a:t>El concepto de plagas emergentes está alineado con el punto de la agenda de desarrollo que figura en el Marco Estratégico de la CIPF (2020-2030) titulado "Fortalecimiento del sistema de alerta y respuesta ante brotes de plagas"</a:t>
            </a:r>
            <a:endParaRPr lang="en-US" sz="18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CE2654-CB4D-473F-A967-79B9E1D8E475}"/>
              </a:ext>
            </a:extLst>
          </p:cNvPr>
          <p:cNvSpPr txBox="1"/>
          <p:nvPr/>
        </p:nvSpPr>
        <p:spPr>
          <a:xfrm>
            <a:off x="1761419" y="4370724"/>
            <a:ext cx="3704661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800" dirty="0"/>
              <a:t>El ámbito de aplicación </a:t>
            </a:r>
            <a:r>
              <a:rPr lang="es-ES" sz="1800" b="1" u="sng" dirty="0">
                <a:solidFill>
                  <a:srgbClr val="00825F"/>
                </a:solidFill>
              </a:rPr>
              <a:t> se limita a las plagas de cuarentena o de posible cuarentena. </a:t>
            </a:r>
            <a:endParaRPr lang="en-US" sz="1800" b="1" dirty="0">
              <a:solidFill>
                <a:srgbClr val="00825F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5B87DC-D76B-423E-8123-E61A7A982456}"/>
              </a:ext>
            </a:extLst>
          </p:cNvPr>
          <p:cNvSpPr txBox="1"/>
          <p:nvPr/>
        </p:nvSpPr>
        <p:spPr>
          <a:xfrm>
            <a:off x="1762394" y="1687338"/>
            <a:ext cx="4205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C</a:t>
            </a:r>
            <a:r>
              <a:rPr lang="en-US" sz="2400" b="1" dirty="0" err="1"/>
              <a:t>oncepto</a:t>
            </a:r>
            <a:endParaRPr lang="en-US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36F9CFE-AECC-4A60-9E01-39E8D15CDE6B}"/>
              </a:ext>
            </a:extLst>
          </p:cNvPr>
          <p:cNvSpPr txBox="1"/>
          <p:nvPr/>
        </p:nvSpPr>
        <p:spPr>
          <a:xfrm>
            <a:off x="1799771" y="4017764"/>
            <a:ext cx="42962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Ámbito</a:t>
            </a:r>
            <a:endParaRPr lang="en-US" b="1" dirty="0"/>
          </a:p>
        </p:txBody>
      </p:sp>
      <p:pic>
        <p:nvPicPr>
          <p:cNvPr id="33" name="Picture 32" descr="Icon&#10;&#10;Description automatically generated with medium confidence">
            <a:extLst>
              <a:ext uri="{FF2B5EF4-FFF2-40B4-BE49-F238E27FC236}">
                <a16:creationId xmlns:a16="http://schemas.microsoft.com/office/drawing/2014/main" id="{794CDB27-F730-47BA-A21F-192F53F06B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" t="16923" r="69608" b="39130"/>
          <a:stretch/>
        </p:blipFill>
        <p:spPr>
          <a:xfrm>
            <a:off x="157640" y="1720733"/>
            <a:ext cx="2014361" cy="1731362"/>
          </a:xfrm>
          <a:prstGeom prst="rect">
            <a:avLst/>
          </a:prstGeom>
        </p:spPr>
      </p:pic>
      <p:pic>
        <p:nvPicPr>
          <p:cNvPr id="34" name="Picture 33" descr="Icon&#10;&#10;Description automatically generated with medium confidence">
            <a:extLst>
              <a:ext uri="{FF2B5EF4-FFF2-40B4-BE49-F238E27FC236}">
                <a16:creationId xmlns:a16="http://schemas.microsoft.com/office/drawing/2014/main" id="{2129C6D4-A55A-4DC2-9FEC-7DD04101E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6" t="17662" r="36732" b="38391"/>
          <a:stretch/>
        </p:blipFill>
        <p:spPr>
          <a:xfrm>
            <a:off x="179431" y="3794384"/>
            <a:ext cx="1628343" cy="1547479"/>
          </a:xfrm>
          <a:prstGeom prst="rect">
            <a:avLst/>
          </a:prstGeom>
        </p:spPr>
      </p:pic>
      <p:sp>
        <p:nvSpPr>
          <p:cNvPr id="16" name="Subtitle 6">
            <a:extLst>
              <a:ext uri="{FF2B5EF4-FFF2-40B4-BE49-F238E27FC236}">
                <a16:creationId xmlns:a16="http://schemas.microsoft.com/office/drawing/2014/main" id="{96258CD0-9513-F988-6FE7-0D3A7B601D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9" name="Subtitle 6">
            <a:extLst>
              <a:ext uri="{FF2B5EF4-FFF2-40B4-BE49-F238E27FC236}">
                <a16:creationId xmlns:a16="http://schemas.microsoft.com/office/drawing/2014/main" id="{B34D49D3-0B29-E6AC-323E-3CE05F4F737C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700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39ADC01-01ED-454A-993F-2C2F60069B9A}"/>
              </a:ext>
            </a:extLst>
          </p:cNvPr>
          <p:cNvSpPr/>
          <p:nvPr/>
        </p:nvSpPr>
        <p:spPr>
          <a:xfrm>
            <a:off x="353291" y="1468683"/>
            <a:ext cx="11485418" cy="226790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2597C05-9563-432E-AAC0-A875D58387C7}"/>
              </a:ext>
            </a:extLst>
          </p:cNvPr>
          <p:cNvSpPr/>
          <p:nvPr/>
        </p:nvSpPr>
        <p:spPr>
          <a:xfrm>
            <a:off x="4659527" y="1578343"/>
            <a:ext cx="7066019" cy="20146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993E872-A024-422D-9640-194C986E5252}"/>
              </a:ext>
            </a:extLst>
          </p:cNvPr>
          <p:cNvSpPr/>
          <p:nvPr/>
        </p:nvSpPr>
        <p:spPr>
          <a:xfrm>
            <a:off x="353291" y="3903633"/>
            <a:ext cx="11485418" cy="22679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4A9D6B-4321-42F6-B2D5-9C2481B6B5C5}"/>
              </a:ext>
            </a:extLst>
          </p:cNvPr>
          <p:cNvGrpSpPr/>
          <p:nvPr/>
        </p:nvGrpSpPr>
        <p:grpSpPr>
          <a:xfrm>
            <a:off x="497297" y="4001885"/>
            <a:ext cx="4056231" cy="1974435"/>
            <a:chOff x="469588" y="1513060"/>
            <a:chExt cx="4056231" cy="1974435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482F0B7-35A8-4E30-A74C-845BC96EF987}"/>
                </a:ext>
              </a:extLst>
            </p:cNvPr>
            <p:cNvSpPr/>
            <p:nvPr/>
          </p:nvSpPr>
          <p:spPr>
            <a:xfrm>
              <a:off x="598898" y="1513060"/>
              <a:ext cx="3926921" cy="1892825"/>
            </a:xfrm>
            <a:prstGeom prst="roundRect">
              <a:avLst/>
            </a:prstGeom>
            <a:solidFill>
              <a:srgbClr val="5792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E58AEDD-1F04-4CCD-895F-3C935BD50BC4}"/>
                </a:ext>
              </a:extLst>
            </p:cNvPr>
            <p:cNvSpPr/>
            <p:nvPr/>
          </p:nvSpPr>
          <p:spPr>
            <a:xfrm>
              <a:off x="469588" y="1594670"/>
              <a:ext cx="3926921" cy="18928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933" y="914400"/>
            <a:ext cx="7120246" cy="296840"/>
          </a:xfrm>
        </p:spPr>
        <p:txBody>
          <a:bodyPr/>
          <a:lstStyle/>
          <a:p>
            <a:r>
              <a:rPr lang="en-GB" sz="2400" dirty="0"/>
              <a:t>PLAGAS EMERGENTES (TR4 Y FAW)</a:t>
            </a:r>
            <a:b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en-IT" sz="24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5701617-0708-4897-8B3E-6F8D4C72725D}"/>
              </a:ext>
            </a:extLst>
          </p:cNvPr>
          <p:cNvGrpSpPr/>
          <p:nvPr/>
        </p:nvGrpSpPr>
        <p:grpSpPr>
          <a:xfrm>
            <a:off x="469588" y="1513060"/>
            <a:ext cx="4056231" cy="2055486"/>
            <a:chOff x="469588" y="1513060"/>
            <a:chExt cx="4056231" cy="197443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AF86D16-404F-4716-8AF5-A0CFAD116D68}"/>
                </a:ext>
              </a:extLst>
            </p:cNvPr>
            <p:cNvSpPr/>
            <p:nvPr/>
          </p:nvSpPr>
          <p:spPr>
            <a:xfrm>
              <a:off x="598898" y="1513060"/>
              <a:ext cx="3926921" cy="1892825"/>
            </a:xfrm>
            <a:prstGeom prst="roundRect">
              <a:avLst/>
            </a:prstGeom>
            <a:solidFill>
              <a:srgbClr val="5792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E6131F8-0DA2-4E72-B695-CFBC7A370797}"/>
                </a:ext>
              </a:extLst>
            </p:cNvPr>
            <p:cNvSpPr/>
            <p:nvPr/>
          </p:nvSpPr>
          <p:spPr>
            <a:xfrm>
              <a:off x="469588" y="1594670"/>
              <a:ext cx="3926921" cy="18928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17992FC-02A2-4ACB-9299-95950F97E4FD}"/>
              </a:ext>
            </a:extLst>
          </p:cNvPr>
          <p:cNvSpPr txBox="1"/>
          <p:nvPr/>
        </p:nvSpPr>
        <p:spPr>
          <a:xfrm>
            <a:off x="552613" y="1818747"/>
            <a:ext cx="4074907" cy="170816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>
              <a:spcAft>
                <a:spcPts val="900"/>
              </a:spcAft>
              <a:buClr>
                <a:srgbClr val="0000FF"/>
              </a:buClr>
              <a:buSzPts val="800"/>
            </a:pPr>
            <a:r>
              <a:rPr lang="es-ES" sz="18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Grupo de trabajo técnico </a:t>
            </a:r>
            <a:br>
              <a:rPr lang="es-ES" sz="18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s-ES" sz="18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de la FAO/CIPF sobre</a:t>
            </a:r>
            <a:br>
              <a:rPr lang="es-ES" sz="18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es-ES" sz="18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medidas cuarentenarias y fitosanitarias para la acción mundial de control de </a:t>
            </a:r>
            <a:r>
              <a:rPr lang="en-GB" sz="1800" b="1" i="1" dirty="0">
                <a:solidFill>
                  <a:srgbClr val="5792C9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Spodoptera </a:t>
            </a:r>
            <a:r>
              <a:rPr lang="en-GB" sz="1800" b="1" i="1" dirty="0" err="1">
                <a:solidFill>
                  <a:srgbClr val="5792C9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frugiperda</a:t>
            </a:r>
            <a:endParaRPr lang="es-419" sz="1800" dirty="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735827-4AFA-43BC-8AAB-B8EABCAB6A91}"/>
              </a:ext>
            </a:extLst>
          </p:cNvPr>
          <p:cNvSpPr txBox="1"/>
          <p:nvPr/>
        </p:nvSpPr>
        <p:spPr>
          <a:xfrm>
            <a:off x="125792" y="1594671"/>
            <a:ext cx="1110097" cy="723275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4400" b="1">
                <a:solidFill>
                  <a:srgbClr val="00825F"/>
                </a:solidFill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463DD5-0344-4C82-890A-E43BC972382E}"/>
              </a:ext>
            </a:extLst>
          </p:cNvPr>
          <p:cNvSpPr txBox="1"/>
          <p:nvPr/>
        </p:nvSpPr>
        <p:spPr>
          <a:xfrm>
            <a:off x="125792" y="4143371"/>
            <a:ext cx="1110097" cy="723275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4400" b="1">
                <a:solidFill>
                  <a:srgbClr val="00825F"/>
                </a:solidFill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38DD87-CBA2-4113-AE9E-B68FAD9BA3EC}"/>
              </a:ext>
            </a:extLst>
          </p:cNvPr>
          <p:cNvSpPr txBox="1"/>
          <p:nvPr/>
        </p:nvSpPr>
        <p:spPr>
          <a:xfrm>
            <a:off x="497297" y="4425576"/>
            <a:ext cx="4325682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lvl="0">
              <a:buClr>
                <a:srgbClr val="0000FF"/>
              </a:buClr>
              <a:buSzPts val="800"/>
            </a:pPr>
            <a:r>
              <a:rPr lang="en-US" sz="1800" dirty="0" err="1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Equipo</a:t>
            </a:r>
            <a:r>
              <a:rPr lang="en-U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 del </a:t>
            </a: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Comité de Aplicación </a:t>
            </a:r>
            <a:b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</a:br>
            <a:r>
              <a:rPr lang="es-ES" sz="1800" dirty="0"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y Desarrollo de la Capacidad (CADC) sobre </a:t>
            </a:r>
            <a:r>
              <a:rPr lang="en-US" sz="1800" b="1" i="1" dirty="0">
                <a:solidFill>
                  <a:srgbClr val="5792C9"/>
                </a:solidFill>
                <a:effectLst/>
                <a:ea typeface="Times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800" b="1" i="1" dirty="0">
                <a:solidFill>
                  <a:srgbClr val="5792C9"/>
                </a:solidFill>
                <a:effectLst/>
                <a:ea typeface="Times" panose="02020603050405020304" pitchFamily="18" charset="0"/>
                <a:cs typeface="Arial" panose="020B0604020202020204" pitchFamily="34" charset="0"/>
              </a:rPr>
              <a:t>usarium </a:t>
            </a:r>
            <a:r>
              <a:rPr lang="en-US" sz="1800" b="1" i="1" dirty="0" err="1">
                <a:solidFill>
                  <a:srgbClr val="5792C9"/>
                </a:solidFill>
                <a:effectLst/>
                <a:ea typeface="Times" panose="02020603050405020304" pitchFamily="18" charset="0"/>
                <a:cs typeface="Arial" panose="020B0604020202020204" pitchFamily="34" charset="0"/>
              </a:rPr>
              <a:t>oxysporum</a:t>
            </a:r>
            <a:r>
              <a:rPr lang="en-US" sz="1800" b="1" dirty="0">
                <a:solidFill>
                  <a:srgbClr val="5792C9"/>
                </a:solidFill>
                <a:effectLst/>
                <a:ea typeface="Times" panose="02020603050405020304" pitchFamily="18" charset="0"/>
                <a:cs typeface="Arial" panose="020B0604020202020204" pitchFamily="34" charset="0"/>
              </a:rPr>
              <a:t> f. sp. </a:t>
            </a:r>
            <a:r>
              <a:rPr lang="en-US" sz="1800" b="1" i="1" dirty="0" err="1">
                <a:solidFill>
                  <a:srgbClr val="5792C9"/>
                </a:solidFill>
                <a:ea typeface="Times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sz="1800" b="1" i="1" dirty="0" err="1">
                <a:solidFill>
                  <a:srgbClr val="5792C9"/>
                </a:solidFill>
                <a:effectLst/>
                <a:ea typeface="Times" panose="02020603050405020304" pitchFamily="18" charset="0"/>
                <a:cs typeface="Arial" panose="020B0604020202020204" pitchFamily="34" charset="0"/>
              </a:rPr>
              <a:t>ubense</a:t>
            </a:r>
            <a:r>
              <a:rPr lang="en-US" sz="1800" b="1" i="1" dirty="0">
                <a:solidFill>
                  <a:srgbClr val="5792C9"/>
                </a:solidFill>
                <a:effectLst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solidFill>
                  <a:srgbClr val="5792C9"/>
                </a:solidFill>
                <a:effectLst/>
                <a:ea typeface="Times" panose="02020603050405020304" pitchFamily="18" charset="0"/>
                <a:cs typeface="Arial" panose="020B0604020202020204" pitchFamily="34" charset="0"/>
              </a:rPr>
              <a:t>Tropical Race 4 (TR4)</a:t>
            </a:r>
            <a:endParaRPr lang="es-419" sz="1800" b="1" dirty="0">
              <a:solidFill>
                <a:srgbClr val="5792C9"/>
              </a:solidFill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50BF1E-6F8D-43AF-AA6A-3AF841BA98F3}"/>
              </a:ext>
            </a:extLst>
          </p:cNvPr>
          <p:cNvSpPr txBox="1"/>
          <p:nvPr/>
        </p:nvSpPr>
        <p:spPr>
          <a:xfrm>
            <a:off x="4396509" y="1757786"/>
            <a:ext cx="7968100" cy="212365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s-ES" sz="2000" dirty="0">
                <a:effectLst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Directrices para prevenir el FAW  (EN/FR/AR/RU)</a:t>
            </a:r>
            <a:endParaRPr lang="en-US" sz="2000" dirty="0">
              <a:solidFill>
                <a:srgbClr val="5792C9"/>
              </a:solidFill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ea typeface="Roboto Slab"/>
                <a:cs typeface="Roboto Slab"/>
              </a:rPr>
              <a:t>Serie de </a:t>
            </a:r>
            <a:r>
              <a:rPr lang="en-US" sz="2000" dirty="0" err="1">
                <a:ea typeface="Roboto Slab"/>
                <a:cs typeface="Roboto Slab"/>
              </a:rPr>
              <a:t>seminarios</a:t>
            </a:r>
            <a:r>
              <a:rPr lang="en-US" sz="2000" dirty="0">
                <a:ea typeface="Roboto Slab"/>
                <a:cs typeface="Roboto Slab"/>
              </a:rPr>
              <a:t> web: </a:t>
            </a:r>
            <a:r>
              <a:rPr lang="es-ES" sz="2000" dirty="0">
                <a:ea typeface="Roboto Slab"/>
                <a:cs typeface="Roboto Slab"/>
                <a:hlinkClick r:id="rId3"/>
              </a:rPr>
              <a:t>El gusano cogollero del maíz, una amenaza mundial que hay que prevenir</a:t>
            </a:r>
            <a:endParaRPr lang="en-US" sz="2000" dirty="0">
              <a:ea typeface="Roboto Slab"/>
              <a:cs typeface="Roboto Slab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s-ES" sz="2000" dirty="0">
                <a:cs typeface="Arial"/>
              </a:rPr>
              <a:t>Seguimiento y evaluación de las actividades realizadas (en desarrollo).</a:t>
            </a:r>
            <a:endParaRPr lang="en-US" sz="2800" dirty="0">
              <a:ea typeface="Roboto Slab"/>
              <a:cs typeface="Roboto Slab"/>
            </a:endParaRPr>
          </a:p>
          <a:p>
            <a:endParaRPr lang="en-US" sz="20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07AACFC-0CAD-4C2C-B5AA-70B1E748182B}"/>
              </a:ext>
            </a:extLst>
          </p:cNvPr>
          <p:cNvSpPr/>
          <p:nvPr/>
        </p:nvSpPr>
        <p:spPr>
          <a:xfrm>
            <a:off x="4697534" y="4001885"/>
            <a:ext cx="7066019" cy="19856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70C9D9-BA04-4A92-986C-19BB014134E8}"/>
              </a:ext>
            </a:extLst>
          </p:cNvPr>
          <p:cNvSpPr txBox="1"/>
          <p:nvPr/>
        </p:nvSpPr>
        <p:spPr>
          <a:xfrm>
            <a:off x="4331418" y="4217526"/>
            <a:ext cx="7722235" cy="173893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/>
              <a:t>Borrador de las directrices de prevención, preparación y respuesta para </a:t>
            </a:r>
            <a:r>
              <a:rPr lang="es-ES" sz="2000" i="1" dirty="0"/>
              <a:t>Fusarium</a:t>
            </a:r>
            <a:r>
              <a:rPr lang="es-ES" sz="2000" dirty="0"/>
              <a:t> TR4 </a:t>
            </a:r>
            <a:r>
              <a:rPr lang="es-ES" sz="2000" b="1" dirty="0"/>
              <a:t>(en desarrollo)</a:t>
            </a:r>
            <a:endParaRPr lang="en-US" sz="1000" b="1" dirty="0">
              <a:ea typeface="Calibri"/>
              <a:cs typeface="Calibri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a typeface="Roboto Slab"/>
                <a:cs typeface="Roboto Slab"/>
              </a:rPr>
              <a:t>Serie de </a:t>
            </a:r>
            <a:r>
              <a:rPr lang="en-US" sz="2000" dirty="0" err="1">
                <a:ea typeface="Roboto Slab"/>
                <a:cs typeface="Roboto Slab"/>
              </a:rPr>
              <a:t>seminarios</a:t>
            </a:r>
            <a:r>
              <a:rPr lang="en-US" sz="2000" dirty="0">
                <a:ea typeface="Roboto Slab"/>
                <a:cs typeface="Roboto Slab"/>
              </a:rPr>
              <a:t> web: </a:t>
            </a:r>
            <a:r>
              <a:rPr lang="en-US" sz="2000" i="1" dirty="0">
                <a:ea typeface="Roboto Slab"/>
                <a:cs typeface="Roboto Slab"/>
                <a:hlinkClick r:id="rId4"/>
              </a:rPr>
              <a:t>Fusarium</a:t>
            </a:r>
            <a:r>
              <a:rPr lang="en-US" sz="2000" dirty="0">
                <a:ea typeface="Roboto Slab"/>
                <a:cs typeface="Roboto Slab"/>
                <a:hlinkClick r:id="rId4"/>
              </a:rPr>
              <a:t> TR4</a:t>
            </a:r>
            <a:r>
              <a:rPr lang="en-US" sz="2000" dirty="0"/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Evaluación de la "capacidad de los países" para responder a </a:t>
            </a:r>
            <a:r>
              <a:rPr lang="es-ES" sz="2000" i="1" dirty="0"/>
              <a:t>Fusarium</a:t>
            </a:r>
            <a:r>
              <a:rPr lang="es-ES" sz="2000" dirty="0"/>
              <a:t> TR4.</a:t>
            </a:r>
            <a:endParaRPr lang="en-IT" sz="2000" b="1" dirty="0"/>
          </a:p>
        </p:txBody>
      </p:sp>
      <p:sp>
        <p:nvSpPr>
          <p:cNvPr id="20" name="Subtitle 6">
            <a:extLst>
              <a:ext uri="{FF2B5EF4-FFF2-40B4-BE49-F238E27FC236}">
                <a16:creationId xmlns:a16="http://schemas.microsoft.com/office/drawing/2014/main" id="{03AD51A4-AEC2-56BF-0441-CD3F275DC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61223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29" name="Subtitle 6">
            <a:extLst>
              <a:ext uri="{FF2B5EF4-FFF2-40B4-BE49-F238E27FC236}">
                <a16:creationId xmlns:a16="http://schemas.microsoft.com/office/drawing/2014/main" id="{BB3DBDBC-3ADC-2A87-4A37-9C4D97C99682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685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48396"/>
            <a:ext cx="11795760" cy="4961792"/>
          </a:xfrm>
        </p:spPr>
        <p:txBody>
          <a:bodyPr lIns="540000" tIns="0" rIns="360000" bIns="45720" anchor="t" anchorCtr="0"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ea typeface="+mn-lt"/>
                <a:cs typeface="+mn-lt"/>
              </a:rPr>
              <a:t>Las guías y el material de formación de la CIPF se elaboran bajo la supervisión del CADC.</a:t>
            </a:r>
            <a:r>
              <a:rPr lang="en-US" dirty="0">
                <a:ea typeface="+mn-lt"/>
                <a:cs typeface="+mn-lt"/>
              </a:rPr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ea typeface="+mn-lt"/>
                <a:cs typeface="+mn-lt"/>
              </a:rPr>
              <a:t>Se anima a las ONPF y a las ORPF a que presenten propuestas de temas durante la convocatoria bienal de temas para las normas y la aplicación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ea typeface="+mn-lt"/>
                <a:cs typeface="+mn-lt"/>
              </a:rPr>
              <a:t>El Grupo de acción sobre la presentación de temas revisan las propuestas de temas y recomiendan nuevos temas a la CMF.</a:t>
            </a:r>
            <a:endParaRPr lang="en-US" dirty="0">
              <a:ea typeface="+mn-lt"/>
              <a:cs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>
                <a:ea typeface="+mn-lt"/>
                <a:cs typeface="+mn-lt"/>
              </a:rPr>
              <a:t>La lista de temas de la ADC muestra todas las propuestas de guías y materiales de formación que han sido adoptadas por la CMF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algn="just"/>
            <a:r>
              <a:rPr lang="es-ES" b="1" dirty="0">
                <a:solidFill>
                  <a:srgbClr val="5A8FCB"/>
                </a:solidFill>
                <a:cs typeface="Calibri"/>
              </a:rPr>
              <a:t>Dos temas NUEVOS añadidos por la CMF-16 (2022):</a:t>
            </a:r>
            <a:endParaRPr lang="en-US" dirty="0">
              <a:solidFill>
                <a:srgbClr val="5A8FCB"/>
              </a:solidFill>
              <a:cs typeface="Calibri"/>
            </a:endParaRPr>
          </a:p>
          <a:p>
            <a:pPr marL="342900" indent="-342900" algn="just">
              <a:buChar char="•"/>
            </a:pPr>
            <a:r>
              <a:rPr lang="es-ES" b="1" dirty="0">
                <a:cs typeface="Calibri"/>
              </a:rPr>
              <a:t>Auditorías en el contexto fitosanitario, </a:t>
            </a:r>
            <a:r>
              <a:rPr lang="es-ES" dirty="0">
                <a:cs typeface="Calibri"/>
              </a:rPr>
              <a:t>nueva guía </a:t>
            </a:r>
            <a:r>
              <a:rPr lang="es-ES" i="1" dirty="0">
                <a:cs typeface="Calibri"/>
              </a:rPr>
              <a:t>(2021-009)</a:t>
            </a:r>
            <a:endParaRPr lang="en-US" i="1" dirty="0">
              <a:ea typeface="+mn-lt"/>
              <a:cs typeface="+mn-lt"/>
            </a:endParaRPr>
          </a:p>
          <a:p>
            <a:pPr marL="342900" indent="-342900" algn="just">
              <a:buChar char="•"/>
            </a:pPr>
            <a:r>
              <a:rPr lang="es-ES" sz="2000" b="1" dirty="0">
                <a:ea typeface="+mn-lt"/>
                <a:cs typeface="+mn-lt"/>
              </a:rPr>
              <a:t>Obligaciones nacionales de presentación de informes</a:t>
            </a:r>
            <a:r>
              <a:rPr lang="en-US" b="1" dirty="0">
                <a:cs typeface="Calibri"/>
              </a:rPr>
              <a:t> (ONPI)</a:t>
            </a:r>
            <a:r>
              <a:rPr lang="en-US" dirty="0">
                <a:cs typeface="Calibri"/>
              </a:rPr>
              <a:t>, </a:t>
            </a:r>
            <a:r>
              <a:rPr lang="es-ES" dirty="0">
                <a:cs typeface="Calibri"/>
              </a:rPr>
              <a:t>revisión de la guía existente </a:t>
            </a:r>
            <a:r>
              <a:rPr lang="en-US" i="1" dirty="0">
                <a:cs typeface="Calibri"/>
              </a:rPr>
              <a:t>(2021-026)</a:t>
            </a:r>
          </a:p>
          <a:p>
            <a:pPr algn="just"/>
            <a:r>
              <a:rPr lang="es-ES" dirty="0">
                <a:cs typeface="Calibri"/>
              </a:rPr>
              <a:t>Actualmente hay </a:t>
            </a:r>
            <a:r>
              <a:rPr lang="es-ES" b="1" dirty="0">
                <a:solidFill>
                  <a:srgbClr val="5A8FCB"/>
                </a:solidFill>
                <a:cs typeface="Calibri"/>
              </a:rPr>
              <a:t>21 temas </a:t>
            </a:r>
            <a:r>
              <a:rPr lang="es-ES" dirty="0">
                <a:cs typeface="Calibri"/>
              </a:rPr>
              <a:t>en la lista de temas de la ADC </a:t>
            </a:r>
          </a:p>
          <a:p>
            <a:pPr algn="just"/>
            <a:r>
              <a:rPr lang="es-ES" b="1" dirty="0">
                <a:solidFill>
                  <a:srgbClr val="5A8FCB"/>
                </a:solidFill>
                <a:cs typeface="Calibri"/>
              </a:rPr>
              <a:t>¡Siete de ellos se completarán en 2022</a:t>
            </a:r>
            <a:r>
              <a:rPr lang="en-US" b="1" dirty="0">
                <a:solidFill>
                  <a:srgbClr val="5A8FCB"/>
                </a:solidFill>
                <a:cs typeface="Calibri"/>
              </a:rPr>
              <a:t>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5441" y="939271"/>
            <a:ext cx="10156191" cy="265156"/>
          </a:xfrm>
        </p:spPr>
        <p:txBody>
          <a:bodyPr/>
          <a:lstStyle/>
          <a:p>
            <a:pPr>
              <a:tabLst>
                <a:tab pos="2600325" algn="l"/>
              </a:tabLst>
            </a:pPr>
            <a:r>
              <a:rPr lang="es-ES" dirty="0"/>
              <a:t>LISTA DE TEMAS DE APLICACIÓN Y DESARROLLO DE LA CAPACIDAD (ADC)</a:t>
            </a:r>
            <a:endParaRPr lang="en-IT" dirty="0"/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8D8D4ED9-0B7B-877F-77B1-E1DD9EA56A08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Gill Sans MT" panose="020B0502020104020203" pitchFamily="34" charset="0"/>
              </a:rPr>
              <a:t>Talleres regionales de la CIPF 2022</a:t>
            </a:r>
            <a:endParaRPr lang="en-GB" sz="1600" dirty="0">
              <a:latin typeface="Gill Sans MT" panose="020B0502020104020203" pitchFamily="34" charset="0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62EDBA15-F80A-E9E5-2E29-4C120C15975A}"/>
              </a:ext>
            </a:extLst>
          </p:cNvPr>
          <p:cNvSpPr txBox="1">
            <a:spLocks/>
          </p:cNvSpPr>
          <p:nvPr/>
        </p:nvSpPr>
        <p:spPr>
          <a:xfrm>
            <a:off x="8646160" y="939271"/>
            <a:ext cx="3527192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993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3197F27-F36F-4F3E-B128-161DC8610F2A}"/>
              </a:ext>
            </a:extLst>
          </p:cNvPr>
          <p:cNvSpPr/>
          <p:nvPr/>
        </p:nvSpPr>
        <p:spPr>
          <a:xfrm>
            <a:off x="419100" y="4733624"/>
            <a:ext cx="11421765" cy="15332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3" descr="Calendar&#10;&#10;Description automatically generated">
            <a:extLst>
              <a:ext uri="{FF2B5EF4-FFF2-40B4-BE49-F238E27FC236}">
                <a16:creationId xmlns:a16="http://schemas.microsoft.com/office/drawing/2014/main" id="{C3CBC870-6307-AFB7-E633-4150DE72D9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478"/>
          <a:stretch/>
        </p:blipFill>
        <p:spPr>
          <a:xfrm>
            <a:off x="3200963" y="1292859"/>
            <a:ext cx="8639902" cy="330962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34892" y="956509"/>
            <a:ext cx="7609452" cy="255384"/>
          </a:xfrm>
        </p:spPr>
        <p:txBody>
          <a:bodyPr/>
          <a:lstStyle/>
          <a:p>
            <a:r>
              <a:rPr lang="es-ES" dirty="0"/>
              <a:t>NUEVA BASE DE DATOS PARA LA LISTA DE TEMAS DE ADC</a:t>
            </a:r>
            <a:br>
              <a:rPr lang="en-US" sz="2400" dirty="0">
                <a:solidFill>
                  <a:srgbClr val="5A8FC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IT" sz="2400" dirty="0">
              <a:solidFill>
                <a:srgbClr val="5A8FC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879AFE8-8948-8E27-B1D9-CC408B625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93" y="4767003"/>
            <a:ext cx="12206913" cy="1192316"/>
          </a:xfrm>
        </p:spPr>
        <p:txBody>
          <a:bodyPr lIns="540000" tIns="0" rIns="360000" bIns="45720" anchor="t" anchorCtr="0"/>
          <a:lstStyle/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sz="1600" dirty="0">
                <a:cs typeface="Calibri" panose="020F0502020204030204"/>
              </a:rPr>
              <a:t>Columnas de búsqueda y ordenación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sz="1600" dirty="0">
                <a:cs typeface="Calibri" panose="020F0502020204030204"/>
              </a:rPr>
              <a:t>Número de tema, título de trabajo, tipo de producto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sz="1600" dirty="0">
                <a:cs typeface="Calibri" panose="020F0502020204030204"/>
              </a:rPr>
              <a:t>Objetivo estratégico, prioridad, líderes del CADC y de la </a:t>
            </a:r>
            <a:r>
              <a:rPr lang="es-ES" sz="1400" dirty="0"/>
              <a:t>Unidad de Aplicación y Facilitación (</a:t>
            </a:r>
            <a:r>
              <a:rPr lang="es-ES" sz="1600" dirty="0">
                <a:cs typeface="Calibri" panose="020F0502020204030204"/>
              </a:rPr>
              <a:t>UIF), fase de desarrollo, </a:t>
            </a:r>
            <a:br>
              <a:rPr lang="es-ES" sz="1600" dirty="0">
                <a:cs typeface="Calibri" panose="020F0502020204030204"/>
              </a:rPr>
            </a:br>
            <a:r>
              <a:rPr lang="es-ES" sz="1600" dirty="0">
                <a:cs typeface="Calibri" panose="020F0502020204030204"/>
              </a:rPr>
              <a:t>fuente de financiación, fecha prevista de publicación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,Sans-Serif"/>
              <a:buChar char="•"/>
            </a:pPr>
            <a:r>
              <a:rPr lang="es-ES" sz="1600" dirty="0">
                <a:cs typeface="Calibri" panose="020F0502020204030204"/>
              </a:rPr>
              <a:t>Notas con enlaces a información adicional</a:t>
            </a:r>
            <a:endParaRPr lang="en-US" sz="1600" dirty="0">
              <a:cs typeface="Calibri" panose="020F0502020204030204"/>
            </a:endParaRPr>
          </a:p>
        </p:txBody>
      </p:sp>
      <p:pic>
        <p:nvPicPr>
          <p:cNvPr id="4" name="Picture 5" descr="Qr code&#10;&#10;Description automatically generated">
            <a:extLst>
              <a:ext uri="{FF2B5EF4-FFF2-40B4-BE49-F238E27FC236}">
                <a16:creationId xmlns:a16="http://schemas.microsoft.com/office/drawing/2014/main" id="{379197EC-2E4E-1F4D-0013-57CCF84EF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2176957"/>
            <a:ext cx="2153439" cy="2153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A8FCB"/>
            </a:solidFill>
          </a:ln>
          <a:effectLst/>
        </p:spPr>
      </p:pic>
      <p:sp>
        <p:nvSpPr>
          <p:cNvPr id="7" name="Rectangle 6"/>
          <p:cNvSpPr/>
          <p:nvPr/>
        </p:nvSpPr>
        <p:spPr>
          <a:xfrm>
            <a:off x="347493" y="1435170"/>
            <a:ext cx="31223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hlinkClick r:id="rId5"/>
              </a:rPr>
              <a:t>Base de datos para la lista </a:t>
            </a:r>
            <a:br>
              <a:rPr lang="es-ES" sz="1600" b="1" dirty="0">
                <a:hlinkClick r:id="rId5"/>
              </a:rPr>
            </a:br>
            <a:r>
              <a:rPr lang="es-ES" sz="1600" b="1" dirty="0">
                <a:hlinkClick r:id="rId5"/>
              </a:rPr>
              <a:t>de temas de la ICD</a:t>
            </a:r>
            <a:endParaRPr lang="en-US" sz="1600" b="1" dirty="0"/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22E6C27B-69EC-3A7F-E3E2-7FDBFFB9FB25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51B9A3D8-741C-1207-D5EB-A3F2797A7CB1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21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C63BEB20-BD59-F7A7-29B1-CA1064391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768" y="2301362"/>
            <a:ext cx="7389848" cy="4103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9159589-5958-4B20-9C51-165248C228CB}"/>
              </a:ext>
            </a:extLst>
          </p:cNvPr>
          <p:cNvSpPr/>
          <p:nvPr/>
        </p:nvSpPr>
        <p:spPr>
          <a:xfrm>
            <a:off x="151252" y="3967238"/>
            <a:ext cx="4246925" cy="218969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5" descr="Qr code&#10;&#10;Description automatically generated">
            <a:extLst>
              <a:ext uri="{FF2B5EF4-FFF2-40B4-BE49-F238E27FC236}">
                <a16:creationId xmlns:a16="http://schemas.microsoft.com/office/drawing/2014/main" id="{C057BA07-F923-1863-47AD-3EFBCC6E7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166" y="1662113"/>
            <a:ext cx="1993514" cy="1993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A8FCB"/>
            </a:solidFill>
          </a:ln>
          <a:effectLst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05804" y="954102"/>
            <a:ext cx="9275484" cy="310965"/>
          </a:xfrm>
        </p:spPr>
        <p:txBody>
          <a:bodyPr/>
          <a:lstStyle/>
          <a:p>
            <a:r>
              <a:rPr lang="es-ES" sz="2000" dirty="0"/>
              <a:t>CÓMO SE ELABORAN LAS GUÍAS Y LOS MATERIALES DE FORMACIÓN DE LA CIPF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881965-D369-1B80-CAF9-96C28737D1C5}"/>
              </a:ext>
            </a:extLst>
          </p:cNvPr>
          <p:cNvSpPr txBox="1"/>
          <p:nvPr/>
        </p:nvSpPr>
        <p:spPr>
          <a:xfrm>
            <a:off x="-218320" y="3967238"/>
            <a:ext cx="4673360" cy="22006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800" b="1" dirty="0">
                <a:solidFill>
                  <a:srgbClr val="5A8FCB"/>
                </a:solidFill>
              </a:rPr>
              <a:t>¿</a:t>
            </a:r>
            <a:r>
              <a:rPr lang="en-US" sz="1800" b="1" dirty="0" err="1">
                <a:solidFill>
                  <a:srgbClr val="5A8FCB"/>
                </a:solidFill>
              </a:rPr>
              <a:t>Cómo</a:t>
            </a:r>
            <a:r>
              <a:rPr lang="en-US" sz="1800" b="1" dirty="0">
                <a:solidFill>
                  <a:srgbClr val="5A8FCB"/>
                </a:solidFill>
              </a:rPr>
              <a:t> </a:t>
            </a:r>
            <a:r>
              <a:rPr lang="en-US" sz="1800" b="1" dirty="0" err="1">
                <a:solidFill>
                  <a:srgbClr val="5A8FCB"/>
                </a:solidFill>
              </a:rPr>
              <a:t>contribuir</a:t>
            </a:r>
            <a:r>
              <a:rPr lang="en-US" sz="1800" b="1" dirty="0">
                <a:solidFill>
                  <a:srgbClr val="5A8FCB"/>
                </a:solidFill>
              </a:rPr>
              <a:t>?  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s-ES" sz="1700" dirty="0"/>
              <a:t>Comentar los borradores de las especificaciones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s-ES" sz="1700" dirty="0"/>
              <a:t>Participar en un grupo de trabajo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s-ES" sz="1700" dirty="0"/>
              <a:t>Presentar casos prácticos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s-ES" sz="1700" dirty="0"/>
              <a:t>Colaborar con la Secretaría en la traducción de productos</a:t>
            </a:r>
            <a:endParaRPr lang="en-US" sz="1700" dirty="0">
              <a:cs typeface="Calibri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8FC5BDF-BA4A-4F1D-83C8-B67C2CE1619C}"/>
              </a:ext>
            </a:extLst>
          </p:cNvPr>
          <p:cNvSpPr/>
          <p:nvPr/>
        </p:nvSpPr>
        <p:spPr>
          <a:xfrm>
            <a:off x="4574057" y="2040462"/>
            <a:ext cx="7526554" cy="4472856"/>
          </a:xfrm>
          <a:prstGeom prst="roundRect">
            <a:avLst>
              <a:gd name="adj" fmla="val 8584"/>
            </a:avLst>
          </a:prstGeom>
          <a:noFill/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2039788C-742C-EF38-306B-DCF003D41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3318"/>
            <a:ext cx="4236720" cy="26202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445A7CC2-D5CE-B9F2-BDF5-ED0A96E12237}"/>
              </a:ext>
            </a:extLst>
          </p:cNvPr>
          <p:cNvSpPr txBox="1">
            <a:spLocks/>
          </p:cNvSpPr>
          <p:nvPr/>
        </p:nvSpPr>
        <p:spPr>
          <a:xfrm>
            <a:off x="8605520" y="901352"/>
            <a:ext cx="321144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97D04503-36DA-C350-901A-5D729EB91949}"/>
              </a:ext>
            </a:extLst>
          </p:cNvPr>
          <p:cNvSpPr/>
          <p:nvPr/>
        </p:nvSpPr>
        <p:spPr>
          <a:xfrm>
            <a:off x="7875683" y="2477091"/>
            <a:ext cx="185083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b="1" dirty="0">
                <a:solidFill>
                  <a:schemeClr val="tx1"/>
                </a:solidFill>
              </a:rPr>
              <a:t>Presentación</a:t>
            </a:r>
            <a:r>
              <a:rPr lang="es-ES" sz="1100" b="1" dirty="0">
                <a:solidFill>
                  <a:schemeClr val="tx1"/>
                </a:solidFill>
              </a:rPr>
              <a:t>, selección y priorización de temas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6B2BE83-F077-1B4F-0CF3-8A7425D08FD1}"/>
              </a:ext>
            </a:extLst>
          </p:cNvPr>
          <p:cNvSpPr/>
          <p:nvPr/>
        </p:nvSpPr>
        <p:spPr>
          <a:xfrm>
            <a:off x="9787476" y="3140675"/>
            <a:ext cx="1882645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800" b="1" dirty="0">
                <a:solidFill>
                  <a:srgbClr val="1E7B3C"/>
                </a:solidFill>
              </a:rPr>
              <a:t>2 </a:t>
            </a:r>
            <a:br>
              <a:rPr lang="es-ES" sz="1800" b="1" dirty="0">
                <a:solidFill>
                  <a:srgbClr val="1E7B3C"/>
                </a:solidFill>
              </a:rPr>
            </a:br>
            <a:r>
              <a:rPr lang="es-ES" sz="1000" b="1" dirty="0">
                <a:solidFill>
                  <a:schemeClr val="tx1"/>
                </a:solidFill>
              </a:rPr>
              <a:t>Desarrollo de </a:t>
            </a:r>
            <a:br>
              <a:rPr lang="es-ES" sz="1000" b="1" dirty="0">
                <a:solidFill>
                  <a:schemeClr val="tx1"/>
                </a:solidFill>
              </a:rPr>
            </a:br>
            <a:r>
              <a:rPr lang="es-ES" sz="1000" b="1" dirty="0">
                <a:solidFill>
                  <a:schemeClr val="tx1"/>
                </a:solidFill>
              </a:rPr>
              <a:t>la especificación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0DFFC032-0DF1-CAA7-E5C4-7F7CBCDDAD9B}"/>
              </a:ext>
            </a:extLst>
          </p:cNvPr>
          <p:cNvSpPr/>
          <p:nvPr/>
        </p:nvSpPr>
        <p:spPr>
          <a:xfrm>
            <a:off x="10607040" y="3989532"/>
            <a:ext cx="1425218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b="1" dirty="0">
                <a:solidFill>
                  <a:schemeClr val="tx1"/>
                </a:solidFill>
              </a:rPr>
              <a:t>Identificación de recursos y planificación del trabajo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6CFADE5C-9CC8-5048-4187-79EAE2E24CC8}"/>
              </a:ext>
            </a:extLst>
          </p:cNvPr>
          <p:cNvSpPr/>
          <p:nvPr/>
        </p:nvSpPr>
        <p:spPr>
          <a:xfrm>
            <a:off x="10363137" y="5361388"/>
            <a:ext cx="124974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b="1" dirty="0">
                <a:solidFill>
                  <a:schemeClr val="tx1"/>
                </a:solidFill>
              </a:rPr>
              <a:t>Creación del grupo de trabajo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4E96C0CE-E3D3-C5A2-D4ED-5867D5D9C344}"/>
              </a:ext>
            </a:extLst>
          </p:cNvPr>
          <p:cNvSpPr/>
          <p:nvPr/>
        </p:nvSpPr>
        <p:spPr>
          <a:xfrm>
            <a:off x="8877965" y="6167840"/>
            <a:ext cx="1850833" cy="27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b="1" dirty="0">
                <a:solidFill>
                  <a:schemeClr val="tx1"/>
                </a:solidFill>
              </a:rPr>
              <a:t>Desarrollo del producto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984F2569-5D2E-04C1-35B9-33C57CDAC6D0}"/>
              </a:ext>
            </a:extLst>
          </p:cNvPr>
          <p:cNvSpPr/>
          <p:nvPr/>
        </p:nvSpPr>
        <p:spPr>
          <a:xfrm>
            <a:off x="4747260" y="3322453"/>
            <a:ext cx="1501750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100" b="1" dirty="0" err="1">
                <a:solidFill>
                  <a:schemeClr val="tx1"/>
                </a:solidFill>
              </a:rPr>
              <a:t>Revisiones</a:t>
            </a:r>
            <a:r>
              <a:rPr lang="fr-CH" sz="1100" b="1" dirty="0">
                <a:solidFill>
                  <a:schemeClr val="tx1"/>
                </a:solidFill>
              </a:rPr>
              <a:t> </a:t>
            </a:r>
            <a:r>
              <a:rPr lang="fr-CH" sz="1100" b="1" dirty="0" err="1">
                <a:solidFill>
                  <a:schemeClr val="tx1"/>
                </a:solidFill>
              </a:rPr>
              <a:t>periódicas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13B2E7A4-9964-00C4-CD46-416DE2A0AB20}"/>
              </a:ext>
            </a:extLst>
          </p:cNvPr>
          <p:cNvSpPr/>
          <p:nvPr/>
        </p:nvSpPr>
        <p:spPr>
          <a:xfrm>
            <a:off x="4589768" y="4461404"/>
            <a:ext cx="867106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000" b="1" spc="-10" dirty="0" err="1">
                <a:solidFill>
                  <a:schemeClr val="tx1"/>
                </a:solidFill>
              </a:rPr>
              <a:t>Traducciones</a:t>
            </a:r>
            <a:endParaRPr lang="fr-CH" sz="1000" b="1" spc="-10" dirty="0">
              <a:solidFill>
                <a:schemeClr val="tx1"/>
              </a:solidFill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AAC910E1-2F35-27A3-1AE0-F5D09A629345}"/>
              </a:ext>
            </a:extLst>
          </p:cNvPr>
          <p:cNvSpPr/>
          <p:nvPr/>
        </p:nvSpPr>
        <p:spPr>
          <a:xfrm>
            <a:off x="4683201" y="5492229"/>
            <a:ext cx="124974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b="1" dirty="0">
                <a:solidFill>
                  <a:schemeClr val="tx1"/>
                </a:solidFill>
              </a:rPr>
              <a:t>Implementación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DDA343A9-FEDC-9C9A-E636-34ABE4E179D0}"/>
              </a:ext>
            </a:extLst>
          </p:cNvPr>
          <p:cNvSpPr/>
          <p:nvPr/>
        </p:nvSpPr>
        <p:spPr>
          <a:xfrm>
            <a:off x="5456874" y="6186478"/>
            <a:ext cx="1547345" cy="27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b="1" dirty="0">
                <a:solidFill>
                  <a:schemeClr val="tx1"/>
                </a:solidFill>
              </a:rPr>
              <a:t>Publicación</a:t>
            </a:r>
            <a:endParaRPr lang="fr-CH" sz="1100" b="1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F1A60D2E-8BDF-D69C-D68E-3147F81A4101}"/>
              </a:ext>
            </a:extLst>
          </p:cNvPr>
          <p:cNvSpPr/>
          <p:nvPr/>
        </p:nvSpPr>
        <p:spPr>
          <a:xfrm>
            <a:off x="6629400" y="4018130"/>
            <a:ext cx="3097115" cy="1010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solidFill>
                  <a:srgbClr val="00825F"/>
                </a:solidFill>
              </a:rPr>
              <a:t>Pasos en la elaboración de guías y materiales de formación de la CIPF</a:t>
            </a:r>
            <a:endParaRPr lang="fr-CH" sz="1600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42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BF3D9DD-6B2A-4BFF-B0CE-5BFF5C132D6A}"/>
              </a:ext>
            </a:extLst>
          </p:cNvPr>
          <p:cNvSpPr>
            <a:spLocks/>
          </p:cNvSpPr>
          <p:nvPr/>
        </p:nvSpPr>
        <p:spPr>
          <a:xfrm>
            <a:off x="228600" y="1263316"/>
            <a:ext cx="1010651" cy="45916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76D0DD6-8656-4C32-9770-C0D102AA7E5E}"/>
              </a:ext>
            </a:extLst>
          </p:cNvPr>
          <p:cNvSpPr/>
          <p:nvPr/>
        </p:nvSpPr>
        <p:spPr>
          <a:xfrm>
            <a:off x="1750355" y="1620722"/>
            <a:ext cx="9564848" cy="344252"/>
          </a:xfrm>
          <a:custGeom>
            <a:avLst/>
            <a:gdLst>
              <a:gd name="connsiteX0" fmla="*/ 0 w 11273575"/>
              <a:gd name="connsiteY0" fmla="*/ 0 h 413524"/>
              <a:gd name="connsiteX1" fmla="*/ 11273575 w 11273575"/>
              <a:gd name="connsiteY1" fmla="*/ 0 h 413524"/>
              <a:gd name="connsiteX2" fmla="*/ 11273575 w 11273575"/>
              <a:gd name="connsiteY2" fmla="*/ 413524 h 413524"/>
              <a:gd name="connsiteX3" fmla="*/ 0 w 11273575"/>
              <a:gd name="connsiteY3" fmla="*/ 413524 h 413524"/>
              <a:gd name="connsiteX4" fmla="*/ 0 w 11273575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3575" h="413524">
                <a:moveTo>
                  <a:pt x="0" y="0"/>
                </a:moveTo>
                <a:lnTo>
                  <a:pt x="11273575" y="0"/>
                </a:lnTo>
                <a:lnTo>
                  <a:pt x="11273575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marL="0" lvl="0" indent="0" algn="l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tabLst>
                <a:tab pos="182563" algn="l"/>
              </a:tabLst>
            </a:pPr>
            <a:r>
              <a:rPr lang="en-US" b="1" kern="1200" dirty="0">
                <a:solidFill>
                  <a:srgbClr val="5A8FCB"/>
                </a:solidFill>
              </a:rPr>
              <a:t>1. </a:t>
            </a:r>
            <a:r>
              <a:rPr lang="es-ES" kern="1200" dirty="0"/>
              <a:t>CADC (miembros, reuniones virtuales, subgrupos y equipos del CADC, 	  mandatos)</a:t>
            </a:r>
            <a:endParaRPr lang="en-US" kern="12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903F0AF-8B73-40A2-A941-0390C07A3FC9}"/>
              </a:ext>
            </a:extLst>
          </p:cNvPr>
          <p:cNvSpPr/>
          <p:nvPr/>
        </p:nvSpPr>
        <p:spPr>
          <a:xfrm>
            <a:off x="1783650" y="2250529"/>
            <a:ext cx="9790729" cy="274979"/>
          </a:xfrm>
          <a:custGeom>
            <a:avLst/>
            <a:gdLst>
              <a:gd name="connsiteX0" fmla="*/ 0 w 10899092"/>
              <a:gd name="connsiteY0" fmla="*/ 0 h 413524"/>
              <a:gd name="connsiteX1" fmla="*/ 10899092 w 10899092"/>
              <a:gd name="connsiteY1" fmla="*/ 0 h 413524"/>
              <a:gd name="connsiteX2" fmla="*/ 10899092 w 10899092"/>
              <a:gd name="connsiteY2" fmla="*/ 413524 h 413524"/>
              <a:gd name="connsiteX3" fmla="*/ 0 w 10899092"/>
              <a:gd name="connsiteY3" fmla="*/ 413524 h 413524"/>
              <a:gd name="connsiteX4" fmla="*/ 0 w 10899092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9092" h="413524">
                <a:moveTo>
                  <a:pt x="0" y="0"/>
                </a:moveTo>
                <a:lnTo>
                  <a:pt x="10899092" y="0"/>
                </a:lnTo>
                <a:lnTo>
                  <a:pt x="10899092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marL="0" lvl="0" indent="0" algn="l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solidFill>
                  <a:srgbClr val="5A8FCB"/>
                </a:solidFill>
              </a:rPr>
              <a:t>2.</a:t>
            </a:r>
            <a:r>
              <a:rPr lang="en-US" kern="1200" dirty="0"/>
              <a:t> </a:t>
            </a:r>
            <a:r>
              <a:rPr lang="en-US" kern="1200" dirty="0" err="1"/>
              <a:t>Contribución</a:t>
            </a:r>
            <a:r>
              <a:rPr lang="en-US" kern="1200" dirty="0"/>
              <a:t> al Marco </a:t>
            </a:r>
            <a:r>
              <a:rPr lang="en-US" kern="1200" dirty="0" err="1"/>
              <a:t>Estratégico</a:t>
            </a:r>
            <a:r>
              <a:rPr lang="en-US" kern="1200" dirty="0"/>
              <a:t> del DAI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0E09B1F-669C-4985-B3E1-F580B660394A}"/>
              </a:ext>
            </a:extLst>
          </p:cNvPr>
          <p:cNvSpPr/>
          <p:nvPr/>
        </p:nvSpPr>
        <p:spPr>
          <a:xfrm>
            <a:off x="1755383" y="2752081"/>
            <a:ext cx="9735604" cy="390434"/>
          </a:xfrm>
          <a:custGeom>
            <a:avLst/>
            <a:gdLst>
              <a:gd name="connsiteX0" fmla="*/ 0 w 10693876"/>
              <a:gd name="connsiteY0" fmla="*/ 0 h 413524"/>
              <a:gd name="connsiteX1" fmla="*/ 10693876 w 10693876"/>
              <a:gd name="connsiteY1" fmla="*/ 0 h 413524"/>
              <a:gd name="connsiteX2" fmla="*/ 10693876 w 10693876"/>
              <a:gd name="connsiteY2" fmla="*/ 413524 h 413524"/>
              <a:gd name="connsiteX3" fmla="*/ 0 w 10693876"/>
              <a:gd name="connsiteY3" fmla="*/ 413524 h 413524"/>
              <a:gd name="connsiteX4" fmla="*/ 0 w 10693876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93876" h="413524">
                <a:moveTo>
                  <a:pt x="0" y="0"/>
                </a:moveTo>
                <a:lnTo>
                  <a:pt x="10693876" y="0"/>
                </a:lnTo>
                <a:lnTo>
                  <a:pt x="10693876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marL="0" lvl="0" indent="0" algn="l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b="1" kern="1200" dirty="0">
                <a:solidFill>
                  <a:srgbClr val="5A8FCB"/>
                </a:solidFill>
              </a:rPr>
              <a:t>3.</a:t>
            </a:r>
            <a:r>
              <a:rPr lang="en-GB" kern="1200" dirty="0"/>
              <a:t> </a:t>
            </a:r>
            <a:r>
              <a:rPr lang="en-GB" kern="1200" dirty="0" err="1"/>
              <a:t>Cuestiones</a:t>
            </a:r>
            <a:r>
              <a:rPr lang="en-GB" kern="1200" dirty="0"/>
              <a:t> de </a:t>
            </a:r>
            <a:r>
              <a:rPr lang="en-GB" kern="1200" dirty="0" err="1"/>
              <a:t>aplicación</a:t>
            </a:r>
            <a:r>
              <a:rPr lang="en-GB" kern="1200" dirty="0"/>
              <a:t> (</a:t>
            </a:r>
            <a:r>
              <a:rPr lang="en-GB" kern="1200" dirty="0" err="1"/>
              <a:t>Observatorio</a:t>
            </a:r>
            <a:r>
              <a:rPr lang="en-GB" kern="1200" dirty="0"/>
              <a:t> de la CIPF, DAS, ECF)</a:t>
            </a:r>
            <a:endParaRPr lang="en-US" kern="120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C8282F0-9A62-4D97-954A-1007D5C950FC}"/>
              </a:ext>
            </a:extLst>
          </p:cNvPr>
          <p:cNvSpPr/>
          <p:nvPr/>
        </p:nvSpPr>
        <p:spPr>
          <a:xfrm>
            <a:off x="1755383" y="3423613"/>
            <a:ext cx="9416081" cy="448161"/>
          </a:xfrm>
          <a:custGeom>
            <a:avLst/>
            <a:gdLst>
              <a:gd name="connsiteX0" fmla="*/ 0 w 10628353"/>
              <a:gd name="connsiteY0" fmla="*/ 0 h 413524"/>
              <a:gd name="connsiteX1" fmla="*/ 10628353 w 10628353"/>
              <a:gd name="connsiteY1" fmla="*/ 0 h 413524"/>
              <a:gd name="connsiteX2" fmla="*/ 10628353 w 10628353"/>
              <a:gd name="connsiteY2" fmla="*/ 413524 h 413524"/>
              <a:gd name="connsiteX3" fmla="*/ 0 w 10628353"/>
              <a:gd name="connsiteY3" fmla="*/ 413524 h 413524"/>
              <a:gd name="connsiteX4" fmla="*/ 0 w 10628353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8353" h="413524">
                <a:moveTo>
                  <a:pt x="0" y="0"/>
                </a:moveTo>
                <a:lnTo>
                  <a:pt x="10628353" y="0"/>
                </a:lnTo>
                <a:lnTo>
                  <a:pt x="10628353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marL="0" lvl="0" indent="0" algn="l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b="1" kern="1200" dirty="0">
                <a:solidFill>
                  <a:srgbClr val="5A8FCB"/>
                </a:solidFill>
              </a:rPr>
              <a:t>4.</a:t>
            </a:r>
            <a:r>
              <a:rPr lang="en-GB" kern="1200" dirty="0"/>
              <a:t> </a:t>
            </a:r>
            <a:r>
              <a:rPr lang="es-ES" kern="1200" dirty="0"/>
              <a:t>ONPI, PAORS y plagas emergentes (TR4 y FAW</a:t>
            </a:r>
            <a:r>
              <a:rPr lang="en-GB" kern="1200" dirty="0"/>
              <a:t>)</a:t>
            </a:r>
            <a:endParaRPr lang="en-US" kern="12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A3B334B-5C08-47E4-9F54-860B6189525F}"/>
              </a:ext>
            </a:extLst>
          </p:cNvPr>
          <p:cNvSpPr/>
          <p:nvPr/>
        </p:nvSpPr>
        <p:spPr>
          <a:xfrm>
            <a:off x="1755383" y="4049941"/>
            <a:ext cx="9562422" cy="344252"/>
          </a:xfrm>
          <a:custGeom>
            <a:avLst/>
            <a:gdLst>
              <a:gd name="connsiteX0" fmla="*/ 0 w 10693876"/>
              <a:gd name="connsiteY0" fmla="*/ 0 h 413524"/>
              <a:gd name="connsiteX1" fmla="*/ 10693876 w 10693876"/>
              <a:gd name="connsiteY1" fmla="*/ 0 h 413524"/>
              <a:gd name="connsiteX2" fmla="*/ 10693876 w 10693876"/>
              <a:gd name="connsiteY2" fmla="*/ 413524 h 413524"/>
              <a:gd name="connsiteX3" fmla="*/ 0 w 10693876"/>
              <a:gd name="connsiteY3" fmla="*/ 413524 h 413524"/>
              <a:gd name="connsiteX4" fmla="*/ 0 w 10693876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93876" h="413524">
                <a:moveTo>
                  <a:pt x="0" y="0"/>
                </a:moveTo>
                <a:lnTo>
                  <a:pt x="10693876" y="0"/>
                </a:lnTo>
                <a:lnTo>
                  <a:pt x="10693876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b="1" kern="1200" dirty="0">
                <a:solidFill>
                  <a:srgbClr val="5A8FCB"/>
                </a:solidFill>
              </a:rPr>
              <a:t>5.</a:t>
            </a:r>
            <a:r>
              <a:rPr lang="en-GB" kern="1200" dirty="0"/>
              <a:t> Lista de </a:t>
            </a:r>
            <a:r>
              <a:rPr lang="en-GB" kern="1200" dirty="0" err="1"/>
              <a:t>temas</a:t>
            </a:r>
            <a:r>
              <a:rPr lang="en-GB" kern="1200" dirty="0"/>
              <a:t> </a:t>
            </a:r>
            <a:r>
              <a:rPr lang="en-GB" kern="1200" dirty="0" err="1"/>
              <a:t>sobre</a:t>
            </a:r>
            <a:r>
              <a:rPr lang="en-GB" kern="1200" dirty="0"/>
              <a:t> </a:t>
            </a:r>
            <a:r>
              <a:rPr lang="es-ES" dirty="0"/>
              <a:t>aplicación y desarrollo de la capacidad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CF1233A-7EFB-4765-944E-D60672369212}"/>
              </a:ext>
            </a:extLst>
          </p:cNvPr>
          <p:cNvSpPr/>
          <p:nvPr/>
        </p:nvSpPr>
        <p:spPr>
          <a:xfrm>
            <a:off x="1755383" y="4681332"/>
            <a:ext cx="9559820" cy="390434"/>
          </a:xfrm>
          <a:custGeom>
            <a:avLst/>
            <a:gdLst>
              <a:gd name="connsiteX0" fmla="*/ 0 w 10899092"/>
              <a:gd name="connsiteY0" fmla="*/ 0 h 413524"/>
              <a:gd name="connsiteX1" fmla="*/ 10899092 w 10899092"/>
              <a:gd name="connsiteY1" fmla="*/ 0 h 413524"/>
              <a:gd name="connsiteX2" fmla="*/ 10899092 w 10899092"/>
              <a:gd name="connsiteY2" fmla="*/ 413524 h 413524"/>
              <a:gd name="connsiteX3" fmla="*/ 0 w 10899092"/>
              <a:gd name="connsiteY3" fmla="*/ 413524 h 413524"/>
              <a:gd name="connsiteX4" fmla="*/ 0 w 10899092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99092" h="413524">
                <a:moveTo>
                  <a:pt x="0" y="0"/>
                </a:moveTo>
                <a:lnTo>
                  <a:pt x="10899092" y="0"/>
                </a:lnTo>
                <a:lnTo>
                  <a:pt x="10899092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marL="0" lvl="0" indent="0" algn="l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b="1" kern="1200" dirty="0">
                <a:solidFill>
                  <a:srgbClr val="5A8FCB"/>
                </a:solidFill>
              </a:rPr>
              <a:t>6. </a:t>
            </a:r>
            <a:r>
              <a:rPr lang="es-ES" kern="1200" dirty="0"/>
              <a:t>Guías y material de formación </a:t>
            </a:r>
            <a:endParaRPr lang="en-US" kern="120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A14751C-7CB2-400F-AA28-5D1DF2A82192}"/>
              </a:ext>
            </a:extLst>
          </p:cNvPr>
          <p:cNvSpPr/>
          <p:nvPr/>
        </p:nvSpPr>
        <p:spPr>
          <a:xfrm>
            <a:off x="1755382" y="5285775"/>
            <a:ext cx="9668757" cy="309615"/>
          </a:xfrm>
          <a:custGeom>
            <a:avLst/>
            <a:gdLst>
              <a:gd name="connsiteX0" fmla="*/ 0 w 11273575"/>
              <a:gd name="connsiteY0" fmla="*/ 0 h 413524"/>
              <a:gd name="connsiteX1" fmla="*/ 11273575 w 11273575"/>
              <a:gd name="connsiteY1" fmla="*/ 0 h 413524"/>
              <a:gd name="connsiteX2" fmla="*/ 11273575 w 11273575"/>
              <a:gd name="connsiteY2" fmla="*/ 413524 h 413524"/>
              <a:gd name="connsiteX3" fmla="*/ 0 w 11273575"/>
              <a:gd name="connsiteY3" fmla="*/ 413524 h 413524"/>
              <a:gd name="connsiteX4" fmla="*/ 0 w 11273575"/>
              <a:gd name="connsiteY4" fmla="*/ 0 h 41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3575" h="413524">
                <a:moveTo>
                  <a:pt x="0" y="0"/>
                </a:moveTo>
                <a:lnTo>
                  <a:pt x="11273575" y="0"/>
                </a:lnTo>
                <a:lnTo>
                  <a:pt x="11273575" y="413524"/>
                </a:lnTo>
                <a:lnTo>
                  <a:pt x="0" y="41352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8235" tIns="53340" rIns="53340" bIns="53340" numCol="1" spcCol="1270" anchor="ctr" anchorCtr="0">
            <a:noAutofit/>
          </a:bodyPr>
          <a:lstStyle/>
          <a:p>
            <a:pPr marL="0" lvl="0" indent="0" algn="l" defTabSz="9334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b="1" kern="1200" dirty="0">
                <a:solidFill>
                  <a:srgbClr val="5A8FCB"/>
                </a:solidFill>
              </a:rPr>
              <a:t>7.</a:t>
            </a:r>
            <a:r>
              <a:rPr lang="en-GB" kern="1200" dirty="0"/>
              <a:t> </a:t>
            </a:r>
            <a:r>
              <a:rPr lang="es-ES" kern="1200" dirty="0"/>
              <a:t>Páginas de componentes fitosanitarios y comunicación</a:t>
            </a:r>
            <a:endParaRPr lang="en-US" kern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72974" y="3291507"/>
            <a:ext cx="4191983" cy="915763"/>
          </a:xfrm>
        </p:spPr>
        <p:txBody>
          <a:bodyPr/>
          <a:lstStyle/>
          <a:p>
            <a:pPr algn="ctr"/>
            <a:r>
              <a:rPr lang="en-US" sz="4800" dirty="0">
                <a:solidFill>
                  <a:srgbClr val="5A8FCB"/>
                </a:solidFill>
              </a:rPr>
              <a:t>CONTENIDO</a:t>
            </a:r>
            <a:endParaRPr lang="en-IT" sz="4800" dirty="0">
              <a:solidFill>
                <a:srgbClr val="5A8FCB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87B498-4E0E-4F89-99B8-3D650C8D77BF}"/>
              </a:ext>
            </a:extLst>
          </p:cNvPr>
          <p:cNvSpPr/>
          <p:nvPr/>
        </p:nvSpPr>
        <p:spPr>
          <a:xfrm>
            <a:off x="1475786" y="1446634"/>
            <a:ext cx="10098593" cy="4408363"/>
          </a:xfrm>
          <a:prstGeom prst="roundRect">
            <a:avLst>
              <a:gd name="adj" fmla="val 6362"/>
            </a:avLst>
          </a:prstGeom>
          <a:noFill/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btitle 6">
            <a:extLst>
              <a:ext uri="{FF2B5EF4-FFF2-40B4-BE49-F238E27FC236}">
                <a16:creationId xmlns:a16="http://schemas.microsoft.com/office/drawing/2014/main" id="{21368EDD-5F90-7E86-9618-C7B667E594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7" name="Subtitle 6">
            <a:extLst>
              <a:ext uri="{FF2B5EF4-FFF2-40B4-BE49-F238E27FC236}">
                <a16:creationId xmlns:a16="http://schemas.microsoft.com/office/drawing/2014/main" id="{ECA345BC-A364-9394-9A56-11491826FA74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9BEE02E-1565-4258-8899-7C8915952A5E}"/>
              </a:ext>
            </a:extLst>
          </p:cNvPr>
          <p:cNvSpPr/>
          <p:nvPr/>
        </p:nvSpPr>
        <p:spPr>
          <a:xfrm>
            <a:off x="295564" y="4017667"/>
            <a:ext cx="4657724" cy="20923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4" descr="Graphical user interface, text, application, chat or text message, email&#10;&#10;Description automatically generated">
            <a:extLst>
              <a:ext uri="{FF2B5EF4-FFF2-40B4-BE49-F238E27FC236}">
                <a16:creationId xmlns:a16="http://schemas.microsoft.com/office/drawing/2014/main" id="{A5B49CC0-1B9F-46CF-40D7-34ED7F8D8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099" y="1311787"/>
            <a:ext cx="6905337" cy="5073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A8FCB"/>
            </a:solidFill>
          </a:ln>
          <a:effectLst/>
        </p:spPr>
      </p:pic>
      <p:pic>
        <p:nvPicPr>
          <p:cNvPr id="5" name="Picture 5" descr="Qr code&#10;&#10;Description automatically generated">
            <a:extLst>
              <a:ext uri="{FF2B5EF4-FFF2-40B4-BE49-F238E27FC236}">
                <a16:creationId xmlns:a16="http://schemas.microsoft.com/office/drawing/2014/main" id="{33780961-A580-49CE-F349-05C13E6455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844" y="1404537"/>
            <a:ext cx="2433630" cy="2433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A8FCB"/>
            </a:solidFill>
          </a:ln>
          <a:effectLst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5882" y="986069"/>
            <a:ext cx="12204522" cy="360040"/>
          </a:xfrm>
        </p:spPr>
        <p:txBody>
          <a:bodyPr/>
          <a:lstStyle/>
          <a:p>
            <a:r>
              <a:rPr lang="es-ES" sz="2000" dirty="0"/>
              <a:t>NUEVA BASE DE DATOS DE GUÍAS Y MATERIAL DE FORMACIÓN DE LA CIPF</a:t>
            </a:r>
            <a:endParaRPr lang="en-IT" dirty="0">
              <a:solidFill>
                <a:srgbClr val="5A8FC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3847CD-0FDD-BD5B-8B8A-76E796282959}"/>
              </a:ext>
            </a:extLst>
          </p:cNvPr>
          <p:cNvSpPr txBox="1"/>
          <p:nvPr/>
        </p:nvSpPr>
        <p:spPr>
          <a:xfrm>
            <a:off x="-146449" y="4252734"/>
            <a:ext cx="5358529" cy="20774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defTabSz="914400">
              <a:spcAft>
                <a:spcPts val="300"/>
              </a:spcAft>
              <a:buFont typeface="Arial,Sans-Serif"/>
              <a:buChar char="•"/>
              <a:defRPr/>
            </a:pPr>
            <a:r>
              <a:rPr lang="es-ES" sz="1700" dirty="0">
                <a:cs typeface="Calibri"/>
              </a:rPr>
              <a:t>Se puede buscar con palabras clave</a:t>
            </a:r>
          </a:p>
          <a:p>
            <a:pPr marL="342900" indent="-342900" defTabSz="914400">
              <a:spcAft>
                <a:spcPts val="300"/>
              </a:spcAft>
              <a:buFont typeface="Arial,Sans-Serif"/>
              <a:buChar char="•"/>
              <a:defRPr/>
            </a:pPr>
            <a:r>
              <a:rPr lang="es-ES" sz="1700" dirty="0">
                <a:cs typeface="Calibri"/>
              </a:rPr>
              <a:t>Enlaces directos a las traducciones disponibles </a:t>
            </a:r>
          </a:p>
          <a:p>
            <a:pPr marL="342900" indent="-342900" defTabSz="914400">
              <a:spcAft>
                <a:spcPts val="300"/>
              </a:spcAft>
              <a:buFont typeface="Arial,Sans-Serif"/>
              <a:buChar char="•"/>
              <a:defRPr/>
            </a:pPr>
            <a:r>
              <a:rPr lang="es-ES" sz="1700" dirty="0">
                <a:cs typeface="Calibri"/>
              </a:rPr>
              <a:t>Descripción del contenido</a:t>
            </a:r>
          </a:p>
          <a:p>
            <a:pPr marL="342900" indent="-342900" defTabSz="914400">
              <a:spcAft>
                <a:spcPts val="300"/>
              </a:spcAft>
              <a:buFont typeface="Arial,Sans-Serif"/>
              <a:buChar char="•"/>
              <a:defRPr/>
            </a:pPr>
            <a:r>
              <a:rPr lang="es-ES" sz="1700" dirty="0">
                <a:cs typeface="Calibri"/>
              </a:rPr>
              <a:t>Enlaces a la página de sistemas fitosanitarios pertinentes, a las NIMF y  a otras guías relevantes</a:t>
            </a:r>
            <a:endParaRPr lang="en-US" sz="1700" dirty="0">
              <a:latin typeface="Calibri"/>
              <a:ea typeface="Arial Unicode MS"/>
              <a:cs typeface="Calibri"/>
            </a:endParaRPr>
          </a:p>
          <a:p>
            <a:pPr defTabSz="914400">
              <a:defRPr/>
            </a:pPr>
            <a:endParaRPr lang="en-US" sz="2000" dirty="0">
              <a:latin typeface="Calibri"/>
              <a:ea typeface="Arial Unicode MS"/>
              <a:cs typeface="Calibri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BBF7C4F-107B-4846-9474-D1E6A598B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118" y="6330226"/>
            <a:ext cx="6645216" cy="432854"/>
          </a:xfrm>
          <a:prstGeom prst="rect">
            <a:avLst/>
          </a:prstGeom>
        </p:spPr>
      </p:pic>
      <p:sp>
        <p:nvSpPr>
          <p:cNvPr id="9" name="Subtitle 6">
            <a:extLst>
              <a:ext uri="{FF2B5EF4-FFF2-40B4-BE49-F238E27FC236}">
                <a16:creationId xmlns:a16="http://schemas.microsoft.com/office/drawing/2014/main" id="{5A211759-F7CB-30E3-A7AB-DBD4454BBE73}"/>
              </a:ext>
            </a:extLst>
          </p:cNvPr>
          <p:cNvSpPr txBox="1">
            <a:spLocks/>
          </p:cNvSpPr>
          <p:nvPr/>
        </p:nvSpPr>
        <p:spPr>
          <a:xfrm>
            <a:off x="8575040" y="901352"/>
            <a:ext cx="3241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275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4801" y="1533236"/>
            <a:ext cx="11406909" cy="4691008"/>
          </a:xfrm>
        </p:spPr>
        <p:txBody>
          <a:bodyPr numCol="1"/>
          <a:lstStyle/>
          <a:p>
            <a:pPr>
              <a:spcAft>
                <a:spcPts val="300"/>
              </a:spcAft>
            </a:pPr>
            <a:r>
              <a:rPr lang="es-ES" dirty="0">
                <a:latin typeface="+mn-lt"/>
              </a:rPr>
              <a:t>Garantizar que todas las guías y el material de formación de la CIPF estén disponibles en </a:t>
            </a:r>
            <a:r>
              <a:rPr lang="es-ES" b="1" u="sng" dirty="0">
                <a:solidFill>
                  <a:srgbClr val="5A8FCB"/>
                </a:solidFill>
                <a:latin typeface="+mn-lt"/>
              </a:rPr>
              <a:t>todos los idiomas de la FAO </a:t>
            </a:r>
            <a:r>
              <a:rPr lang="es-ES" dirty="0">
                <a:latin typeface="+mn-lt"/>
              </a:rPr>
              <a:t>es una prioridad del CADC y de la Secretaría de la CIPF, </a:t>
            </a:r>
            <a:r>
              <a:rPr lang="es-ES" b="1" dirty="0">
                <a:solidFill>
                  <a:srgbClr val="5A8FCB"/>
                </a:solidFill>
                <a:latin typeface="+mn-lt"/>
              </a:rPr>
              <a:t>¡pero necesitamos su ayuda </a:t>
            </a:r>
            <a:r>
              <a:rPr lang="es-ES" dirty="0">
                <a:latin typeface="+mn-lt"/>
              </a:rPr>
              <a:t>para lograrlo!</a:t>
            </a:r>
            <a:endParaRPr lang="en-US" sz="1200" dirty="0">
              <a:latin typeface="+mn-lt"/>
            </a:endParaRPr>
          </a:p>
          <a:p>
            <a:pPr>
              <a:spcAft>
                <a:spcPts val="300"/>
              </a:spcAft>
            </a:pPr>
            <a:r>
              <a:rPr lang="es-ES" dirty="0">
                <a:latin typeface="+mn-lt"/>
              </a:rPr>
              <a:t>Muchas guías y materiales de formación de la CIPF se han traducido al árabe, francés, español y ruso</a:t>
            </a:r>
            <a:r>
              <a:rPr lang="en-US" dirty="0">
                <a:latin typeface="+mn-lt"/>
              </a:rPr>
              <a:t>. </a:t>
            </a:r>
            <a:endParaRPr lang="en-US" sz="1200" dirty="0">
              <a:latin typeface="+mn-lt"/>
            </a:endParaRPr>
          </a:p>
          <a:p>
            <a:pPr>
              <a:spcAft>
                <a:spcPts val="300"/>
              </a:spcAft>
            </a:pPr>
            <a:r>
              <a:rPr lang="es-ES" dirty="0">
                <a:latin typeface="+mn-lt"/>
              </a:rPr>
              <a:t>La traducción de estos productos depende del generoso apoyo de las partes contratantes, los socios y los donantes. </a:t>
            </a:r>
            <a:r>
              <a:rPr lang="en-US" dirty="0">
                <a:latin typeface="+mn-lt"/>
              </a:rPr>
              <a:t> </a:t>
            </a:r>
            <a:endParaRPr lang="es-ES" dirty="0">
              <a:latin typeface="+mn-lt"/>
            </a:endParaRPr>
          </a:p>
          <a:p>
            <a:pPr>
              <a:spcAft>
                <a:spcPts val="300"/>
              </a:spcAft>
            </a:pPr>
            <a:r>
              <a:rPr lang="es-ES" dirty="0">
                <a:latin typeface="+mn-lt"/>
              </a:rPr>
              <a:t>Este apoyo puede consistir en </a:t>
            </a:r>
            <a:r>
              <a:rPr lang="es-ES" b="1" u="sng" dirty="0">
                <a:solidFill>
                  <a:srgbClr val="5A8FCB"/>
                </a:solidFill>
                <a:latin typeface="+mn-lt"/>
              </a:rPr>
              <a:t>proporcionar fondos </a:t>
            </a:r>
            <a:r>
              <a:rPr lang="es-ES" dirty="0">
                <a:latin typeface="+mn-lt"/>
              </a:rPr>
              <a:t>para cubrir los costes asociados a la traducción o en ofrecer los servicios de un traductor en su organización para </a:t>
            </a:r>
            <a:r>
              <a:rPr lang="es-ES" b="1" u="sng" dirty="0">
                <a:solidFill>
                  <a:srgbClr val="5A8FCB"/>
                </a:solidFill>
                <a:latin typeface="+mn-lt"/>
              </a:rPr>
              <a:t>ayudar a realizar la traducción</a:t>
            </a:r>
            <a:r>
              <a:rPr lang="es-ES" dirty="0">
                <a:latin typeface="+mn-lt"/>
              </a:rPr>
              <a:t>.</a:t>
            </a:r>
            <a:r>
              <a:rPr lang="en-US" b="1" u="sng" dirty="0">
                <a:solidFill>
                  <a:srgbClr val="5A8FCB"/>
                </a:solidFill>
                <a:latin typeface="+mn-lt"/>
              </a:rPr>
              <a:t> </a:t>
            </a:r>
          </a:p>
          <a:p>
            <a:r>
              <a:rPr lang="es-ES" dirty="0">
                <a:latin typeface="+mn-lt"/>
              </a:rPr>
              <a:t>Si usted o su organización están interesados en colaborar en la traducción de estos materiales, póngase en </a:t>
            </a:r>
            <a:r>
              <a:rPr lang="es-ES" b="1" dirty="0">
                <a:solidFill>
                  <a:srgbClr val="5A8FCB"/>
                </a:solidFill>
                <a:latin typeface="+mn-lt"/>
              </a:rPr>
              <a:t>contacto con la Secretaría de la CIPF </a:t>
            </a:r>
            <a:r>
              <a:rPr lang="es-ES" dirty="0">
                <a:latin typeface="+mn-lt"/>
              </a:rPr>
              <a:t>en </a:t>
            </a:r>
            <a:r>
              <a:rPr lang="en-US" dirty="0">
                <a:solidFill>
                  <a:srgbClr val="5A8FCB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en-US" dirty="0">
                <a:solidFill>
                  <a:srgbClr val="5A8FCB"/>
                </a:solidFill>
                <a:latin typeface="+mn-lt"/>
              </a:rPr>
              <a:t>. </a:t>
            </a:r>
            <a:endParaRPr lang="en-CA" dirty="0">
              <a:solidFill>
                <a:srgbClr val="5A8FCB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3681" y="867766"/>
            <a:ext cx="90050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200" b="1" dirty="0">
                <a:solidFill>
                  <a:srgbClr val="00825F"/>
                </a:solidFill>
                <a:ea typeface="+mj-ea"/>
                <a:cs typeface="+mj-cs"/>
              </a:rPr>
              <a:t>TRADUCCIÓN DE GUÍAS Y MATERIALES DE FORMACIÓN DE LA CIPF</a:t>
            </a:r>
            <a:endParaRPr lang="en-CA" sz="2200" b="1" dirty="0">
              <a:solidFill>
                <a:srgbClr val="00825F"/>
              </a:solidFill>
              <a:ea typeface="+mj-ea"/>
              <a:cs typeface="+mj-cs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6908D0ED-57A4-76D5-47D9-F8E8D57F1FB1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D615D1ED-BD27-6C47-F95A-7D02B4D21CC8}"/>
              </a:ext>
            </a:extLst>
          </p:cNvPr>
          <p:cNvSpPr txBox="1">
            <a:spLocks/>
          </p:cNvSpPr>
          <p:nvPr/>
        </p:nvSpPr>
        <p:spPr>
          <a:xfrm>
            <a:off x="8575040" y="901352"/>
            <a:ext cx="3241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299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B73B718-E55D-46AF-89C7-C5D13540986A}"/>
              </a:ext>
            </a:extLst>
          </p:cNvPr>
          <p:cNvSpPr/>
          <p:nvPr/>
        </p:nvSpPr>
        <p:spPr>
          <a:xfrm>
            <a:off x="253381" y="1566033"/>
            <a:ext cx="923925" cy="31415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041EF79-24C9-438B-9346-C8BA98C4114F}"/>
              </a:ext>
            </a:extLst>
          </p:cNvPr>
          <p:cNvSpPr/>
          <p:nvPr/>
        </p:nvSpPr>
        <p:spPr>
          <a:xfrm>
            <a:off x="171450" y="4814190"/>
            <a:ext cx="11776796" cy="1948560"/>
          </a:xfrm>
          <a:prstGeom prst="roundRect">
            <a:avLst/>
          </a:prstGeom>
          <a:solidFill>
            <a:schemeClr val="bg1"/>
          </a:solidFill>
          <a:ln>
            <a:solidFill>
              <a:srgbClr val="5A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A8FCB"/>
              </a:solidFill>
            </a:endParaRPr>
          </a:p>
        </p:txBody>
      </p:sp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83"/>
          <a:stretch/>
        </p:blipFill>
        <p:spPr bwMode="auto">
          <a:xfrm>
            <a:off x="5006597" y="5055595"/>
            <a:ext cx="2732414" cy="157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6276" y="997073"/>
            <a:ext cx="12204522" cy="342503"/>
          </a:xfrm>
        </p:spPr>
        <p:txBody>
          <a:bodyPr/>
          <a:lstStyle/>
          <a:p>
            <a:r>
              <a:rPr lang="es-ES" sz="1600" dirty="0">
                <a:solidFill>
                  <a:srgbClr val="1E7B3C"/>
                </a:solidFill>
                <a:latin typeface="Arial"/>
                <a:cs typeface="Arial"/>
              </a:rPr>
              <a:t>ACTUALIZACIÓN DE LAS NUEVAS GUÍAS Y CURSOS DE APRENDIZAJE ELECTRÓNICO </a:t>
            </a:r>
            <a:endParaRPr lang="en-IT" sz="1600" dirty="0">
              <a:solidFill>
                <a:srgbClr val="1E7B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Logo&#10;&#10;Description automatically generated">
            <a:extLst>
              <a:ext uri="{FF2B5EF4-FFF2-40B4-BE49-F238E27FC236}">
                <a16:creationId xmlns:a16="http://schemas.microsoft.com/office/drawing/2014/main" id="{1947BC0E-75C6-813A-5AC9-896D98449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581" y="4961455"/>
            <a:ext cx="1359077" cy="1694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3C34FA-64A5-D3CC-DAC9-0B8BD10F8330}"/>
              </a:ext>
            </a:extLst>
          </p:cNvPr>
          <p:cNvSpPr txBox="1"/>
          <p:nvPr/>
        </p:nvSpPr>
        <p:spPr>
          <a:xfrm>
            <a:off x="771933" y="1929283"/>
            <a:ext cx="5623035" cy="24150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Situación de la plaga (agosto de 2021)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Vigilancia (octubre de 2021)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Guía de apoyo a la aplicación de la NIMF 15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Comercio electrónico 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Planificación de contingencia</a:t>
            </a:r>
            <a:r>
              <a:rPr lang="es-ES" dirty="0"/>
              <a:t> </a:t>
            </a:r>
            <a:endParaRPr lang="en-US" dirty="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FA09C2-7BC6-DE41-7A1A-AE4052591574}"/>
              </a:ext>
            </a:extLst>
          </p:cNvPr>
          <p:cNvSpPr txBox="1"/>
          <p:nvPr/>
        </p:nvSpPr>
        <p:spPr>
          <a:xfrm>
            <a:off x="6680724" y="1799909"/>
            <a:ext cx="5623035" cy="30521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Curso de aprendizaje electrónico sobre el análisis del riesgo de plagas (mayo de 2022)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Obligaciones de vigilancia y notificación de plagas (mayo de 2022)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Certificación de las exportaciones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s-ES" sz="2200" dirty="0"/>
              <a:t>Inspección </a:t>
            </a:r>
            <a:r>
              <a:rPr lang="en-US" dirty="0"/>
              <a:t>​</a:t>
            </a:r>
            <a:endParaRPr lang="en-US" dirty="0">
              <a:cs typeface="Calibri" panose="020F0502020204030204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endParaRPr lang="en-US" dirty="0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6197411A-35A4-946A-2E68-58384752C4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8963" y="5183316"/>
            <a:ext cx="1295400" cy="1295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4948" y="5125084"/>
            <a:ext cx="1981976" cy="14118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1085" y="5077920"/>
            <a:ext cx="2183085" cy="14590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330C1CE-D266-4748-B98A-443D971CEB31}"/>
              </a:ext>
            </a:extLst>
          </p:cNvPr>
          <p:cNvSpPr txBox="1"/>
          <p:nvPr/>
        </p:nvSpPr>
        <p:spPr>
          <a:xfrm rot="16200000">
            <a:off x="-731777" y="2767447"/>
            <a:ext cx="28789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4000" b="1" dirty="0">
                <a:solidFill>
                  <a:srgbClr val="5A8FCB"/>
                </a:solidFill>
                <a:cs typeface="Calibri" panose="020F0502020204030204"/>
              </a:rPr>
              <a:t>GUÍAS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DD933F9-453E-4616-BAAB-AFDAC3EF391D}"/>
              </a:ext>
            </a:extLst>
          </p:cNvPr>
          <p:cNvSpPr/>
          <p:nvPr/>
        </p:nvSpPr>
        <p:spPr>
          <a:xfrm>
            <a:off x="6109213" y="1519853"/>
            <a:ext cx="923925" cy="31415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112BDC-1157-4023-80DB-46BB8C7CCBC3}"/>
              </a:ext>
            </a:extLst>
          </p:cNvPr>
          <p:cNvSpPr txBox="1"/>
          <p:nvPr/>
        </p:nvSpPr>
        <p:spPr>
          <a:xfrm rot="16200000">
            <a:off x="5000416" y="2716696"/>
            <a:ext cx="3141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4000" b="1" dirty="0">
                <a:solidFill>
                  <a:srgbClr val="5A8FCB"/>
                </a:solidFill>
                <a:cs typeface="Calibri" panose="020F0502020204030204"/>
              </a:rPr>
              <a:t>APRENDIZAJE</a:t>
            </a:r>
          </a:p>
        </p:txBody>
      </p:sp>
      <p:sp>
        <p:nvSpPr>
          <p:cNvPr id="18" name="Subtitle 6">
            <a:extLst>
              <a:ext uri="{FF2B5EF4-FFF2-40B4-BE49-F238E27FC236}">
                <a16:creationId xmlns:a16="http://schemas.microsoft.com/office/drawing/2014/main" id="{DCD69610-9FAB-7680-FD36-46163AC444F7}"/>
              </a:ext>
            </a:extLst>
          </p:cNvPr>
          <p:cNvSpPr txBox="1">
            <a:spLocks/>
          </p:cNvSpPr>
          <p:nvPr/>
        </p:nvSpPr>
        <p:spPr>
          <a:xfrm>
            <a:off x="8778241" y="899452"/>
            <a:ext cx="3413760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340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600E638-8C3D-403D-94A2-FABC67DD9221}"/>
              </a:ext>
            </a:extLst>
          </p:cNvPr>
          <p:cNvSpPr/>
          <p:nvPr/>
        </p:nvSpPr>
        <p:spPr>
          <a:xfrm>
            <a:off x="3748473" y="4361834"/>
            <a:ext cx="8130823" cy="2282388"/>
          </a:xfrm>
          <a:prstGeom prst="roundRect">
            <a:avLst>
              <a:gd name="adj" fmla="val 8738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414888" y="4154885"/>
            <a:ext cx="8777112" cy="2200722"/>
          </a:xfrm>
        </p:spPr>
        <p:txBody>
          <a:bodyPr numCol="2"/>
          <a:lstStyle/>
          <a:p>
            <a:pPr marL="161925" indent="-179705">
              <a:lnSpc>
                <a:spcPct val="100000"/>
              </a:lnSpc>
              <a:spcBef>
                <a:spcPts val="0"/>
              </a:spcBef>
            </a:pPr>
            <a:endParaRPr lang="es-ES" b="1" dirty="0">
              <a:solidFill>
                <a:srgbClr val="5A8FCB"/>
              </a:solidFill>
              <a:latin typeface="+mn-lt"/>
              <a:cs typeface="Calibri"/>
            </a:endParaRPr>
          </a:p>
          <a:p>
            <a:pPr marL="161925" indent="-179705">
              <a:lnSpc>
                <a:spcPct val="100000"/>
              </a:lnSpc>
              <a:spcBef>
                <a:spcPts val="0"/>
              </a:spcBef>
            </a:pPr>
            <a:r>
              <a:rPr lang="es-ES" b="1" dirty="0">
                <a:solidFill>
                  <a:srgbClr val="5A8FCB"/>
                </a:solidFill>
                <a:latin typeface="+mn-lt"/>
                <a:cs typeface="Calibri"/>
              </a:rPr>
              <a:t>Ventanilla única para enlazar todos los recursos técnicos disponibles de un sistema fitosanitario:</a:t>
            </a:r>
            <a:endParaRPr lang="en-GB" dirty="0">
              <a:solidFill>
                <a:srgbClr val="5A8FCB"/>
              </a:solidFill>
              <a:latin typeface="+mn-lt"/>
              <a:cs typeface="Calibri"/>
            </a:endParaRPr>
          </a:p>
          <a:p>
            <a:pPr marL="431800" lvl="1" indent="-179705"/>
            <a:r>
              <a:rPr lang="es-ES" dirty="0">
                <a:latin typeface="+mn-lt"/>
                <a:cs typeface="Calibri"/>
              </a:rPr>
              <a:t>NIMF</a:t>
            </a:r>
          </a:p>
          <a:p>
            <a:pPr marL="431800" lvl="1" indent="-179705"/>
            <a:r>
              <a:rPr lang="es-ES" dirty="0">
                <a:latin typeface="+mn-lt"/>
                <a:cs typeface="Calibri"/>
              </a:rPr>
              <a:t>Guías de la CIPF</a:t>
            </a:r>
          </a:p>
          <a:p>
            <a:pPr marL="252095" lvl="1" indent="0">
              <a:buNone/>
            </a:pPr>
            <a:endParaRPr lang="en-GB" dirty="0">
              <a:latin typeface="+mn-lt"/>
              <a:cs typeface="Calibri"/>
            </a:endParaRPr>
          </a:p>
          <a:p>
            <a:pPr marL="447675" lvl="1" indent="-184150"/>
            <a:endParaRPr lang="es-ES" dirty="0">
              <a:latin typeface="+mn-lt"/>
              <a:cs typeface="Calibri"/>
            </a:endParaRPr>
          </a:p>
          <a:p>
            <a:pPr marL="355600" lvl="1" indent="-173038"/>
            <a:r>
              <a:rPr lang="es-ES" dirty="0">
                <a:latin typeface="+mn-lt"/>
                <a:cs typeface="Calibri"/>
              </a:rPr>
              <a:t>Cursos de aprendizaje electrónico de la CIPF</a:t>
            </a:r>
            <a:endParaRPr lang="en-GB" dirty="0">
              <a:latin typeface="+mn-lt"/>
            </a:endParaRPr>
          </a:p>
          <a:p>
            <a:pPr marL="355600" lvl="1" indent="-173038"/>
            <a:r>
              <a:rPr lang="es-ES" dirty="0">
                <a:latin typeface="+mn-lt"/>
                <a:cs typeface="Calibri"/>
              </a:rPr>
              <a:t>Otros recursos del ICD </a:t>
            </a:r>
            <a:br>
              <a:rPr lang="es-ES" dirty="0">
                <a:latin typeface="+mn-lt"/>
                <a:cs typeface="Calibri"/>
              </a:rPr>
            </a:br>
            <a:r>
              <a:rPr lang="es-ES" dirty="0">
                <a:latin typeface="+mn-lt"/>
                <a:cs typeface="Calibri"/>
              </a:rPr>
              <a:t>(p.ej. herramientas en línea)</a:t>
            </a:r>
            <a:endParaRPr lang="en-GB" dirty="0">
              <a:latin typeface="+mn-lt"/>
            </a:endParaRPr>
          </a:p>
          <a:p>
            <a:pPr marL="161925" indent="-179705"/>
            <a:r>
              <a:rPr lang="en-GB" dirty="0" err="1">
                <a:latin typeface="+mn-lt"/>
                <a:cs typeface="Calibri"/>
              </a:rPr>
              <a:t>Próximo</a:t>
            </a:r>
            <a:r>
              <a:rPr lang="en-GB" dirty="0">
                <a:latin typeface="+mn-lt"/>
                <a:cs typeface="Calibri"/>
              </a:rPr>
              <a:t> paso: </a:t>
            </a:r>
            <a:r>
              <a:rPr lang="es-ES" dirty="0">
                <a:latin typeface="+mn-lt"/>
                <a:cs typeface="Calibri"/>
              </a:rPr>
              <a:t>mejorar el </a:t>
            </a:r>
            <a:r>
              <a:rPr lang="es-ES" b="1" dirty="0">
                <a:solidFill>
                  <a:srgbClr val="5A8FCB"/>
                </a:solidFill>
                <a:latin typeface="+mn-lt"/>
                <a:cs typeface="Calibri"/>
              </a:rPr>
              <a:t>acceso</a:t>
            </a:r>
            <a:r>
              <a:rPr lang="es-ES" dirty="0">
                <a:latin typeface="+mn-lt"/>
                <a:cs typeface="Calibri"/>
              </a:rPr>
              <a:t> a los recursos y </a:t>
            </a:r>
            <a:r>
              <a:rPr lang="es-ES" b="1" dirty="0">
                <a:solidFill>
                  <a:srgbClr val="5A8FCB"/>
                </a:solidFill>
                <a:latin typeface="+mn-lt"/>
                <a:cs typeface="Calibri"/>
              </a:rPr>
              <a:t>aumentar la concienciación </a:t>
            </a:r>
            <a:endParaRPr lang="fr-CA" b="1" dirty="0">
              <a:solidFill>
                <a:srgbClr val="5A8FCB"/>
              </a:solidFill>
              <a:latin typeface="+mn-lt"/>
              <a:cs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41248" y="970417"/>
            <a:ext cx="8543637" cy="387771"/>
          </a:xfrm>
        </p:spPr>
        <p:txBody>
          <a:bodyPr/>
          <a:lstStyle/>
          <a:p>
            <a:r>
              <a:rPr lang="fr-CA" sz="2000" dirty="0">
                <a:solidFill>
                  <a:srgbClr val="1E7B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PÁGINA DEL SISTEMA FITOSANITARIO</a:t>
            </a:r>
            <a:endParaRPr lang="en-US" sz="2000" dirty="0">
              <a:solidFill>
                <a:srgbClr val="1E7B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E0DB8EA-0EA8-4239-A4D7-6743F99A676B}"/>
              </a:ext>
            </a:extLst>
          </p:cNvPr>
          <p:cNvGrpSpPr/>
          <p:nvPr/>
        </p:nvGrpSpPr>
        <p:grpSpPr>
          <a:xfrm>
            <a:off x="536170" y="1535401"/>
            <a:ext cx="2260601" cy="2143125"/>
            <a:chOff x="1838325" y="1714500"/>
            <a:chExt cx="2260601" cy="214312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4E33C44-83DB-48D0-BCEE-2E49FEC82603}"/>
                </a:ext>
              </a:extLst>
            </p:cNvPr>
            <p:cNvSpPr/>
            <p:nvPr/>
          </p:nvSpPr>
          <p:spPr>
            <a:xfrm>
              <a:off x="1838325" y="1714500"/>
              <a:ext cx="2260601" cy="214312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5A8F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3365" y="1880802"/>
              <a:ext cx="1810519" cy="181051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5909" b="41906"/>
          <a:stretch/>
        </p:blipFill>
        <p:spPr>
          <a:xfrm>
            <a:off x="3992880" y="1288247"/>
            <a:ext cx="7665720" cy="2849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A8FCB"/>
            </a:solidFill>
          </a:ln>
          <a:effectLst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744EDF-2B91-4A84-B755-0C64CFAE6C47}"/>
              </a:ext>
            </a:extLst>
          </p:cNvPr>
          <p:cNvSpPr txBox="1"/>
          <p:nvPr/>
        </p:nvSpPr>
        <p:spPr>
          <a:xfrm>
            <a:off x="211998" y="4051831"/>
            <a:ext cx="3452939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" indent="-34925"/>
            <a:r>
              <a:rPr lang="es-ES" sz="1800" dirty="0">
                <a:latin typeface="Calibri"/>
                <a:cs typeface="Calibri"/>
              </a:rPr>
              <a:t>La mayor parte de los </a:t>
            </a:r>
            <a:r>
              <a:rPr lang="es-ES" sz="2000" b="1" dirty="0">
                <a:solidFill>
                  <a:srgbClr val="5A8FCB"/>
                </a:solidFill>
                <a:cs typeface="Calibri"/>
              </a:rPr>
              <a:t>componentes de un </a:t>
            </a:r>
            <a:r>
              <a:rPr lang="fr-CA" sz="1800" b="1" dirty="0" err="1">
                <a:solidFill>
                  <a:srgbClr val="5A8FCB"/>
                </a:solidFill>
                <a:latin typeface="Calibri"/>
                <a:cs typeface="Calibri"/>
                <a:hlinkClick r:id="rId5"/>
              </a:rPr>
              <a:t>sistema</a:t>
            </a:r>
            <a:r>
              <a:rPr lang="fr-CA" sz="1800" b="1" dirty="0">
                <a:solidFill>
                  <a:srgbClr val="5A8FCB"/>
                </a:solidFill>
                <a:latin typeface="Calibri"/>
                <a:cs typeface="Calibri"/>
                <a:hlinkClick r:id="rId5"/>
              </a:rPr>
              <a:t> </a:t>
            </a:r>
            <a:r>
              <a:rPr lang="fr-CA" sz="1800" b="1" dirty="0" err="1">
                <a:solidFill>
                  <a:srgbClr val="5A8FCB"/>
                </a:solidFill>
                <a:latin typeface="Calibri"/>
                <a:cs typeface="Calibri"/>
                <a:hlinkClick r:id="rId5"/>
              </a:rPr>
              <a:t>fitosanitario</a:t>
            </a:r>
            <a:r>
              <a:rPr lang="fr-CA" sz="1800" b="1" dirty="0">
                <a:solidFill>
                  <a:srgbClr val="5A8FCB"/>
                </a:solidFill>
                <a:latin typeface="Calibri"/>
                <a:cs typeface="Calibri"/>
              </a:rPr>
              <a:t> </a:t>
            </a:r>
            <a:r>
              <a:rPr lang="fr-CA" sz="1800" i="1" dirty="0">
                <a:latin typeface="Calibri"/>
                <a:cs typeface="Calibri"/>
              </a:rPr>
              <a:t>(</a:t>
            </a:r>
            <a:r>
              <a:rPr lang="fr-CH" sz="1800" i="1" dirty="0">
                <a:latin typeface="Calibri"/>
                <a:cs typeface="Calibri"/>
              </a:rPr>
              <a:t>y </a:t>
            </a:r>
            <a:r>
              <a:rPr lang="fr-CH" sz="1800" i="1" dirty="0" err="1">
                <a:latin typeface="Calibri"/>
                <a:cs typeface="Calibri"/>
              </a:rPr>
              <a:t>más</a:t>
            </a:r>
            <a:r>
              <a:rPr lang="fr-CA" sz="1800" i="1" dirty="0">
                <a:latin typeface="Calibri"/>
                <a:cs typeface="Calibri"/>
              </a:rPr>
              <a:t>)</a:t>
            </a:r>
            <a:endParaRPr lang="en-US" sz="1800" i="1" dirty="0">
              <a:latin typeface="Calibri"/>
              <a:cs typeface="Calibri"/>
            </a:endParaRPr>
          </a:p>
        </p:txBody>
      </p:sp>
      <p:sp>
        <p:nvSpPr>
          <p:cNvPr id="10" name="Subtitle 6">
            <a:extLst>
              <a:ext uri="{FF2B5EF4-FFF2-40B4-BE49-F238E27FC236}">
                <a16:creationId xmlns:a16="http://schemas.microsoft.com/office/drawing/2014/main" id="{D6B97E52-DBC6-046C-2291-29F8D5266577}"/>
              </a:ext>
            </a:extLst>
          </p:cNvPr>
          <p:cNvSpPr txBox="1">
            <a:spLocks/>
          </p:cNvSpPr>
          <p:nvPr/>
        </p:nvSpPr>
        <p:spPr>
          <a:xfrm>
            <a:off x="0" y="6480226"/>
            <a:ext cx="3734029" cy="29696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4" name="Subtitle 6">
            <a:extLst>
              <a:ext uri="{FF2B5EF4-FFF2-40B4-BE49-F238E27FC236}">
                <a16:creationId xmlns:a16="http://schemas.microsoft.com/office/drawing/2014/main" id="{7F252787-1D02-E7EC-AAFF-45279FFD8034}"/>
              </a:ext>
            </a:extLst>
          </p:cNvPr>
          <p:cNvSpPr txBox="1">
            <a:spLocks/>
          </p:cNvSpPr>
          <p:nvPr/>
        </p:nvSpPr>
        <p:spPr>
          <a:xfrm>
            <a:off x="8778241" y="899452"/>
            <a:ext cx="3413760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91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18" y="935235"/>
            <a:ext cx="7120246" cy="296840"/>
          </a:xfrm>
        </p:spPr>
        <p:txBody>
          <a:bodyPr/>
          <a:lstStyle/>
          <a:p>
            <a:r>
              <a:rPr lang="en-GB" sz="2400" dirty="0" err="1">
                <a:solidFill>
                  <a:srgbClr val="1E7B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Seminarios</a:t>
            </a:r>
            <a:r>
              <a:rPr lang="en-GB" sz="2400" dirty="0">
                <a:solidFill>
                  <a:srgbClr val="1E7B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web </a:t>
            </a:r>
            <a:r>
              <a:rPr lang="en-GB" sz="2400" dirty="0">
                <a:solidFill>
                  <a:srgbClr val="1E7B3C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en-GB" sz="2400" dirty="0" err="1">
                <a:solidFill>
                  <a:srgbClr val="1E7B3C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desde</a:t>
            </a:r>
            <a:r>
              <a:rPr lang="en-GB" sz="2400" dirty="0">
                <a:solidFill>
                  <a:srgbClr val="1E7B3C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1E7B3C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octubre</a:t>
            </a:r>
            <a:r>
              <a:rPr lang="en-GB" sz="2400" dirty="0">
                <a:solidFill>
                  <a:srgbClr val="1E7B3C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de 2021)</a:t>
            </a:r>
            <a:br>
              <a:rPr lang="en-GB" sz="2400" dirty="0">
                <a:solidFill>
                  <a:srgbClr val="1E7B3C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br>
              <a:rPr lang="en-US" sz="2400" dirty="0">
                <a:solidFill>
                  <a:srgbClr val="1E7B3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2400" dirty="0">
              <a:solidFill>
                <a:srgbClr val="1E7B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D6FA943-E3D5-4275-A273-274E52811390}"/>
              </a:ext>
            </a:extLst>
          </p:cNvPr>
          <p:cNvSpPr/>
          <p:nvPr/>
        </p:nvSpPr>
        <p:spPr>
          <a:xfrm>
            <a:off x="582800" y="2277633"/>
            <a:ext cx="2463995" cy="150314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39857CA-9B91-4A46-A91E-4D0EB1E06957}"/>
              </a:ext>
            </a:extLst>
          </p:cNvPr>
          <p:cNvSpPr/>
          <p:nvPr/>
        </p:nvSpPr>
        <p:spPr>
          <a:xfrm>
            <a:off x="447066" y="4842263"/>
            <a:ext cx="2559853" cy="141065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E321A8B-94B6-4829-9413-B83669FCB6CC}"/>
              </a:ext>
            </a:extLst>
          </p:cNvPr>
          <p:cNvSpPr/>
          <p:nvPr/>
        </p:nvSpPr>
        <p:spPr>
          <a:xfrm>
            <a:off x="3352881" y="2299437"/>
            <a:ext cx="2463996" cy="1503146"/>
          </a:xfrm>
          <a:prstGeom prst="roundRect">
            <a:avLst>
              <a:gd name="adj" fmla="val 12611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6FE47EB-170B-48A6-8AB8-42945D067454}"/>
              </a:ext>
            </a:extLst>
          </p:cNvPr>
          <p:cNvSpPr/>
          <p:nvPr/>
        </p:nvSpPr>
        <p:spPr>
          <a:xfrm>
            <a:off x="3291532" y="4818153"/>
            <a:ext cx="2561675" cy="141213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5C3398F-B38C-4F23-90EA-6EBD376A62BB}"/>
              </a:ext>
            </a:extLst>
          </p:cNvPr>
          <p:cNvSpPr/>
          <p:nvPr/>
        </p:nvSpPr>
        <p:spPr>
          <a:xfrm>
            <a:off x="6182360" y="2298622"/>
            <a:ext cx="2402080" cy="151291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D4A5732-E046-4359-8CFB-A636311081F9}"/>
              </a:ext>
            </a:extLst>
          </p:cNvPr>
          <p:cNvSpPr/>
          <p:nvPr/>
        </p:nvSpPr>
        <p:spPr>
          <a:xfrm>
            <a:off x="6157748" y="4769286"/>
            <a:ext cx="2595882" cy="14171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5DE1B-FC82-4AAF-8284-1124C620DDEB}"/>
              </a:ext>
            </a:extLst>
          </p:cNvPr>
          <p:cNvSpPr/>
          <p:nvPr/>
        </p:nvSpPr>
        <p:spPr>
          <a:xfrm>
            <a:off x="9025536" y="2274226"/>
            <a:ext cx="2402080" cy="150655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7FC0B2A-A81E-4559-A2D1-173C0A7645A0}"/>
              </a:ext>
            </a:extLst>
          </p:cNvPr>
          <p:cNvSpPr/>
          <p:nvPr/>
        </p:nvSpPr>
        <p:spPr>
          <a:xfrm>
            <a:off x="8963619" y="4812258"/>
            <a:ext cx="2445543" cy="14171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5A8FC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77B55F-48BE-41AC-9150-BB5BFB4F0FAA}"/>
              </a:ext>
            </a:extLst>
          </p:cNvPr>
          <p:cNvSpPr txBox="1"/>
          <p:nvPr/>
        </p:nvSpPr>
        <p:spPr>
          <a:xfrm>
            <a:off x="481296" y="1634131"/>
            <a:ext cx="2667001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Material de formación sobre el gusano cogollero del maíz</a:t>
            </a:r>
            <a:endParaRPr lang="en-GB" sz="1600" b="1" dirty="0">
              <a:solidFill>
                <a:srgbClr val="5A8FCB"/>
              </a:solidFill>
              <a:effectLst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F670E3-12A3-408A-AD65-160F47A20E51}"/>
              </a:ext>
            </a:extLst>
          </p:cNvPr>
          <p:cNvSpPr txBox="1"/>
          <p:nvPr/>
        </p:nvSpPr>
        <p:spPr>
          <a:xfrm>
            <a:off x="484571" y="2452517"/>
            <a:ext cx="25419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Programa de prevención, prevención y preparación, y respuesta y comunicación sobre el FAW </a:t>
            </a:r>
            <a:r>
              <a:rPr lang="en-GB" sz="1600" dirty="0">
                <a:effectLst/>
              </a:rPr>
              <a:t>​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C146EA-D279-49C1-8503-2270E4A5D2FB}"/>
              </a:ext>
            </a:extLst>
          </p:cNvPr>
          <p:cNvSpPr txBox="1"/>
          <p:nvPr/>
        </p:nvSpPr>
        <p:spPr>
          <a:xfrm>
            <a:off x="3280414" y="1419998"/>
            <a:ext cx="266700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Situación de las plagas</a:t>
            </a:r>
            <a:r>
              <a:rPr lang="es-ES" sz="1800" b="1" dirty="0">
                <a:solidFill>
                  <a:srgbClr val="5A8FCB"/>
                </a:solidFill>
                <a:effectLst/>
              </a:rPr>
              <a:t>, </a:t>
            </a:r>
            <a:r>
              <a:rPr lang="es-ES" sz="1600" b="1" dirty="0">
                <a:solidFill>
                  <a:srgbClr val="5A8FCB"/>
                </a:solidFill>
                <a:effectLst/>
              </a:rPr>
              <a:t>vigilancia y enfoques sistémicos</a:t>
            </a:r>
            <a:endParaRPr lang="en-US" sz="1600" b="1" dirty="0">
              <a:solidFill>
                <a:srgbClr val="5A8FCB"/>
              </a:solidFill>
              <a:effectLst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D7907A5-5092-46D8-8365-B6FDA5A33AB7}"/>
              </a:ext>
            </a:extLst>
          </p:cNvPr>
          <p:cNvSpPr txBox="1"/>
          <p:nvPr/>
        </p:nvSpPr>
        <p:spPr>
          <a:xfrm>
            <a:off x="3304549" y="2604296"/>
            <a:ext cx="25788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Nuevas guías y materiales </a:t>
            </a:r>
            <a:br>
              <a:rPr lang="es-ES" sz="1600" dirty="0">
                <a:effectLst/>
              </a:rPr>
            </a:br>
            <a:r>
              <a:rPr lang="es-ES" sz="1600" dirty="0">
                <a:effectLst/>
              </a:rPr>
              <a:t>de formación publicados </a:t>
            </a:r>
            <a:br>
              <a:rPr lang="es-ES" sz="1600" dirty="0">
                <a:effectLst/>
              </a:rPr>
            </a:br>
            <a:r>
              <a:rPr lang="es-ES" sz="1600" dirty="0">
                <a:effectLst/>
              </a:rPr>
              <a:t>en 2021 </a:t>
            </a:r>
            <a:r>
              <a:rPr lang="en-GB" sz="1600" dirty="0">
                <a:effectLst/>
              </a:rPr>
              <a:t>​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B0EA60B-2F35-4001-A581-8211E3A877E6}"/>
              </a:ext>
            </a:extLst>
          </p:cNvPr>
          <p:cNvSpPr txBox="1"/>
          <p:nvPr/>
        </p:nvSpPr>
        <p:spPr>
          <a:xfrm>
            <a:off x="5961456" y="1233485"/>
            <a:ext cx="29884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FAO y COLEACP : </a:t>
            </a:r>
          </a:p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Nuevas herramientas de formación para el ARP y la certificación de las exportaciones</a:t>
            </a:r>
            <a:endParaRPr lang="en-US" sz="1600" b="1" dirty="0">
              <a:solidFill>
                <a:srgbClr val="5A8FCB"/>
              </a:solidFill>
              <a:effectLst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E04393-D5FF-42E7-BFAC-D1F6B39A454C}"/>
              </a:ext>
            </a:extLst>
          </p:cNvPr>
          <p:cNvSpPr txBox="1"/>
          <p:nvPr/>
        </p:nvSpPr>
        <p:spPr>
          <a:xfrm>
            <a:off x="6050243" y="2426264"/>
            <a:ext cx="26670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dirty="0">
                <a:effectLst/>
              </a:rPr>
              <a:t>Carta de acuerdo con COLEACP y esquema del nuevo curso de e-learning sobre ARP y certificación </a:t>
            </a:r>
            <a:br>
              <a:rPr lang="es-ES" sz="1600" dirty="0">
                <a:effectLst/>
              </a:rPr>
            </a:br>
            <a:r>
              <a:rPr lang="es-ES" sz="1600" dirty="0">
                <a:effectLst/>
              </a:rPr>
              <a:t>de exportaciones</a:t>
            </a:r>
            <a:endParaRPr lang="en-US" sz="16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994B36-CF69-4DAF-AE52-AC51AB63D652}"/>
              </a:ext>
            </a:extLst>
          </p:cNvPr>
          <p:cNvSpPr txBox="1"/>
          <p:nvPr/>
        </p:nvSpPr>
        <p:spPr>
          <a:xfrm>
            <a:off x="8863008" y="1578854"/>
            <a:ext cx="28360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Sistema de aplicación, </a:t>
            </a:r>
            <a:br>
              <a:rPr lang="es-ES" sz="1600" b="1" dirty="0">
                <a:solidFill>
                  <a:srgbClr val="5A8FCB"/>
                </a:solidFill>
                <a:effectLst/>
              </a:rPr>
            </a:br>
            <a:r>
              <a:rPr lang="es-ES" sz="1600" b="1" dirty="0">
                <a:solidFill>
                  <a:srgbClr val="5A8FCB"/>
                </a:solidFill>
                <a:effectLst/>
              </a:rPr>
              <a:t>revisión y apoyo </a:t>
            </a:r>
            <a:r>
              <a:rPr lang="en-US" sz="1600" b="1" dirty="0">
                <a:solidFill>
                  <a:srgbClr val="5A8FCB"/>
                </a:solidFill>
                <a:effectLst/>
              </a:rPr>
              <a:t>(IRSS) ​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C90FB9A-B395-44D1-9DF7-12BA9F8EF39E}"/>
              </a:ext>
            </a:extLst>
          </p:cNvPr>
          <p:cNvSpPr txBox="1"/>
          <p:nvPr/>
        </p:nvSpPr>
        <p:spPr>
          <a:xfrm>
            <a:off x="8963619" y="2830391"/>
            <a:ext cx="24931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Beneficios y logros del IRSS </a:t>
            </a:r>
            <a:r>
              <a:rPr lang="en-GB" sz="1600" dirty="0">
                <a:effectLst/>
              </a:rPr>
              <a:t>​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D0BDBB-D256-44B9-8E17-2303D611F6C4}"/>
              </a:ext>
            </a:extLst>
          </p:cNvPr>
          <p:cNvSpPr txBox="1"/>
          <p:nvPr/>
        </p:nvSpPr>
        <p:spPr>
          <a:xfrm>
            <a:off x="342896" y="3985720"/>
            <a:ext cx="28575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Ejercicios de diagnóstico, vigilancia, inspección y simulación de </a:t>
            </a:r>
            <a:r>
              <a:rPr lang="es-ES" sz="1600" b="1" i="1" dirty="0">
                <a:solidFill>
                  <a:srgbClr val="5A8FCB"/>
                </a:solidFill>
                <a:effectLst/>
              </a:rPr>
              <a:t>Fusarium</a:t>
            </a:r>
            <a:r>
              <a:rPr lang="es-ES" sz="1600" b="1" dirty="0">
                <a:solidFill>
                  <a:srgbClr val="5A8FCB"/>
                </a:solidFill>
                <a:effectLst/>
              </a:rPr>
              <a:t> TR4 </a:t>
            </a:r>
            <a:r>
              <a:rPr lang="en-GB" sz="1600" b="1" dirty="0">
                <a:solidFill>
                  <a:srgbClr val="5A8FCB"/>
                </a:solidFill>
                <a:effectLst/>
              </a:rPr>
              <a:t>​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49123B1-B8C7-4B21-AF1B-AEA37D8851A8}"/>
              </a:ext>
            </a:extLst>
          </p:cNvPr>
          <p:cNvSpPr txBox="1"/>
          <p:nvPr/>
        </p:nvSpPr>
        <p:spPr>
          <a:xfrm>
            <a:off x="462246" y="5110310"/>
            <a:ext cx="2686051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Orientación técnica sobre </a:t>
            </a:r>
            <a:br>
              <a:rPr lang="es-ES" sz="1600" dirty="0">
                <a:effectLst/>
              </a:rPr>
            </a:br>
            <a:r>
              <a:rPr lang="es-ES" sz="1600" dirty="0">
                <a:effectLst/>
              </a:rPr>
              <a:t>el diagnóstico, la vigilancia y la inspección del TR4</a:t>
            </a:r>
            <a:endParaRPr lang="en-GB" sz="1600" dirty="0">
              <a:effectLst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43E505-349D-45B4-8840-9F9B8ED548CE}"/>
              </a:ext>
            </a:extLst>
          </p:cNvPr>
          <p:cNvSpPr txBox="1"/>
          <p:nvPr/>
        </p:nvSpPr>
        <p:spPr>
          <a:xfrm>
            <a:off x="2856622" y="3983895"/>
            <a:ext cx="357307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Cómo reforzar la legislación </a:t>
            </a:r>
            <a:br>
              <a:rPr lang="es-ES" sz="1600" b="1" dirty="0">
                <a:solidFill>
                  <a:srgbClr val="5A8FCB"/>
                </a:solidFill>
                <a:effectLst/>
              </a:rPr>
            </a:br>
            <a:r>
              <a:rPr lang="es-ES" sz="1600" b="1" dirty="0">
                <a:solidFill>
                  <a:srgbClr val="5A8FCB"/>
                </a:solidFill>
                <a:effectLst/>
              </a:rPr>
              <a:t>nacional para apoyar la </a:t>
            </a:r>
            <a:r>
              <a:rPr lang="es-ES" sz="1600" b="1" dirty="0" err="1">
                <a:solidFill>
                  <a:srgbClr val="5A8FCB"/>
                </a:solidFill>
                <a:effectLst/>
              </a:rPr>
              <a:t>ePhyto</a:t>
            </a:r>
            <a:r>
              <a:rPr lang="es-ES" sz="1600" b="1" dirty="0">
                <a:solidFill>
                  <a:srgbClr val="5A8FCB"/>
                </a:solidFill>
                <a:effectLst/>
              </a:rPr>
              <a:t> </a:t>
            </a:r>
            <a:br>
              <a:rPr lang="es-ES" sz="1600" b="1" dirty="0">
                <a:solidFill>
                  <a:srgbClr val="5A8FCB"/>
                </a:solidFill>
                <a:effectLst/>
              </a:rPr>
            </a:br>
            <a:r>
              <a:rPr lang="es-ES" sz="1600" b="1" dirty="0">
                <a:solidFill>
                  <a:srgbClr val="5A8FCB"/>
                </a:solidFill>
                <a:effectLst/>
              </a:rPr>
              <a:t>en los países del COMESA </a:t>
            </a:r>
            <a:r>
              <a:rPr lang="en-US" sz="1800" b="1" dirty="0">
                <a:solidFill>
                  <a:srgbClr val="5A8FCB"/>
                </a:solidFill>
                <a:effectLst/>
              </a:rPr>
              <a:t>​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7219531-228A-444E-A98B-CD8095B68EE7}"/>
              </a:ext>
            </a:extLst>
          </p:cNvPr>
          <p:cNvSpPr txBox="1"/>
          <p:nvPr/>
        </p:nvSpPr>
        <p:spPr>
          <a:xfrm>
            <a:off x="3321050" y="5137416"/>
            <a:ext cx="24458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Cómo redactar y aplicar la normativa sobre </a:t>
            </a:r>
            <a:r>
              <a:rPr lang="es-ES" sz="1600" dirty="0" err="1">
                <a:effectLst/>
              </a:rPr>
              <a:t>ePhyto</a:t>
            </a:r>
            <a:r>
              <a:rPr lang="es-ES" sz="1600" dirty="0">
                <a:effectLst/>
              </a:rPr>
              <a:t> con casos de éxito</a:t>
            </a:r>
            <a:endParaRPr lang="en-GB" sz="1600" dirty="0">
              <a:effectLst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1D06412-1274-4CE8-AE3C-AE1D26301D5C}"/>
              </a:ext>
            </a:extLst>
          </p:cNvPr>
          <p:cNvSpPr txBox="1"/>
          <p:nvPr/>
        </p:nvSpPr>
        <p:spPr>
          <a:xfrm>
            <a:off x="6182360" y="4067697"/>
            <a:ext cx="24020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b="1" dirty="0">
                <a:solidFill>
                  <a:srgbClr val="5A8FCB"/>
                </a:solidFill>
                <a:effectLst/>
              </a:rPr>
              <a:t>Reunión del CADC Sesión abierta sobre proyectos </a:t>
            </a:r>
            <a:r>
              <a:rPr lang="en-US" sz="1800" b="1" dirty="0">
                <a:solidFill>
                  <a:srgbClr val="5A8FCB"/>
                </a:solidFill>
                <a:effectLst/>
              </a:rPr>
              <a:t>​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BA30923-CA83-468B-B075-3612D23F2379}"/>
              </a:ext>
            </a:extLst>
          </p:cNvPr>
          <p:cNvSpPr txBox="1"/>
          <p:nvPr/>
        </p:nvSpPr>
        <p:spPr>
          <a:xfrm>
            <a:off x="6225771" y="5173570"/>
            <a:ext cx="2459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Proyectos de aplicación y desarrollo de la capacidad</a:t>
            </a:r>
            <a:endParaRPr lang="en-GB" sz="1600" dirty="0">
              <a:effectLst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9D4924-68A7-466A-9547-D1F8625D6D28}"/>
              </a:ext>
            </a:extLst>
          </p:cNvPr>
          <p:cNvSpPr txBox="1"/>
          <p:nvPr/>
        </p:nvSpPr>
        <p:spPr>
          <a:xfrm>
            <a:off x="8753630" y="3985720"/>
            <a:ext cx="30337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b="1" dirty="0">
                <a:solidFill>
                  <a:srgbClr val="5A8FCB"/>
                </a:solidFill>
                <a:effectLst/>
              </a:rPr>
              <a:t>Introducción a la aplicación </a:t>
            </a:r>
            <a:br>
              <a:rPr lang="es-ES" sz="1600" b="1" dirty="0">
                <a:solidFill>
                  <a:srgbClr val="5A8FCB"/>
                </a:solidFill>
                <a:effectLst/>
              </a:rPr>
            </a:br>
            <a:r>
              <a:rPr lang="es-ES" sz="1600" b="1" dirty="0">
                <a:solidFill>
                  <a:srgbClr val="5A8FCB"/>
                </a:solidFill>
                <a:effectLst/>
              </a:rPr>
              <a:t>de la CIPF: respuestas a </a:t>
            </a:r>
            <a:br>
              <a:rPr lang="es-ES" sz="1600" b="1" dirty="0">
                <a:solidFill>
                  <a:srgbClr val="5A8FCB"/>
                </a:solidFill>
                <a:effectLst/>
              </a:rPr>
            </a:br>
            <a:r>
              <a:rPr lang="es-ES" sz="1600" b="1" dirty="0">
                <a:solidFill>
                  <a:srgbClr val="5A8FCB"/>
                </a:solidFill>
                <a:effectLst/>
              </a:rPr>
              <a:t>sus preguntas</a:t>
            </a:r>
            <a:endParaRPr lang="en-US" sz="1600" dirty="0">
              <a:solidFill>
                <a:srgbClr val="5A8FCB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8231E13-6517-4FAA-B4D6-0A79A9C39879}"/>
              </a:ext>
            </a:extLst>
          </p:cNvPr>
          <p:cNvSpPr txBox="1"/>
          <p:nvPr/>
        </p:nvSpPr>
        <p:spPr>
          <a:xfrm>
            <a:off x="9058171" y="4878639"/>
            <a:ext cx="2408370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fontAlgn="base"/>
            <a:r>
              <a:rPr lang="es-ES" sz="1600" dirty="0">
                <a:effectLst/>
              </a:rPr>
              <a:t>Visión general de la CIPF, el CADC y los recursos disponibles para la aplicación y el desarrollo de la capacidad.</a:t>
            </a:r>
            <a:endParaRPr lang="en-GB" sz="1600" dirty="0">
              <a:effectLst/>
            </a:endParaRPr>
          </a:p>
        </p:txBody>
      </p:sp>
      <p:sp>
        <p:nvSpPr>
          <p:cNvPr id="27" name="Subtitle 6">
            <a:extLst>
              <a:ext uri="{FF2B5EF4-FFF2-40B4-BE49-F238E27FC236}">
                <a16:creationId xmlns:a16="http://schemas.microsoft.com/office/drawing/2014/main" id="{CEA9A33F-2E6C-9277-9CDD-99928E6F4FF8}"/>
              </a:ext>
            </a:extLst>
          </p:cNvPr>
          <p:cNvSpPr txBox="1">
            <a:spLocks/>
          </p:cNvSpPr>
          <p:nvPr/>
        </p:nvSpPr>
        <p:spPr>
          <a:xfrm>
            <a:off x="31831" y="6458182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31" name="Subtitle 6">
            <a:extLst>
              <a:ext uri="{FF2B5EF4-FFF2-40B4-BE49-F238E27FC236}">
                <a16:creationId xmlns:a16="http://schemas.microsoft.com/office/drawing/2014/main" id="{04DD932A-403E-2E3E-4455-28444D059109}"/>
              </a:ext>
            </a:extLst>
          </p:cNvPr>
          <p:cNvSpPr txBox="1">
            <a:spLocks/>
          </p:cNvSpPr>
          <p:nvPr/>
        </p:nvSpPr>
        <p:spPr>
          <a:xfrm>
            <a:off x="8778241" y="899452"/>
            <a:ext cx="3413760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9745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E59E6950-F512-FA34-8535-F8E36D2E04EA}"/>
              </a:ext>
            </a:extLst>
          </p:cNvPr>
          <p:cNvSpPr txBox="1">
            <a:spLocks/>
          </p:cNvSpPr>
          <p:nvPr/>
        </p:nvSpPr>
        <p:spPr>
          <a:xfrm>
            <a:off x="131976" y="947916"/>
            <a:ext cx="13898982" cy="406803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2400" dirty="0">
                <a:solidFill>
                  <a:srgbClr val="1E7B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FORMAS DE PARTICIPAR EN EL TRABAJO DEL CADC Y DE LA CIPF</a:t>
            </a:r>
            <a:endParaRPr lang="en-IT" dirty="0">
              <a:solidFill>
                <a:srgbClr val="1E7B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38B23C0-B99D-402C-B73C-83E9A125DBBB}"/>
              </a:ext>
            </a:extLst>
          </p:cNvPr>
          <p:cNvSpPr txBox="1"/>
          <p:nvPr/>
        </p:nvSpPr>
        <p:spPr>
          <a:xfrm>
            <a:off x="1280160" y="5990756"/>
            <a:ext cx="10119911" cy="323165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s-CO" sz="1800" dirty="0"/>
              <a:t>* </a:t>
            </a:r>
            <a:r>
              <a:rPr lang="es-ES" sz="1800" dirty="0">
                <a:latin typeface="Calibri"/>
                <a:ea typeface="Arial Unicode MS"/>
                <a:cs typeface="Arial"/>
              </a:rPr>
              <a:t>El periodo de consulta es del 1 de julio al 31 de agosto (sistema de comentarios en línea; OCS)</a:t>
            </a:r>
            <a:endParaRPr lang="en-US" sz="1800" dirty="0">
              <a:ea typeface="Arial Unicode MS"/>
              <a:cs typeface="Arial"/>
            </a:endParaRPr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467582504"/>
              </p:ext>
            </p:extLst>
          </p:nvPr>
        </p:nvGraphicFramePr>
        <p:xfrm>
          <a:off x="620388" y="1573754"/>
          <a:ext cx="10373317" cy="4336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367897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77800" y="450660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C38EBA-D731-458B-8BE5-11655DF61A9E}"/>
              </a:ext>
            </a:extLst>
          </p:cNvPr>
          <p:cNvSpPr/>
          <p:nvPr/>
        </p:nvSpPr>
        <p:spPr>
          <a:xfrm>
            <a:off x="259700" y="1390951"/>
            <a:ext cx="11630218" cy="1477205"/>
          </a:xfrm>
          <a:prstGeom prst="roundRect">
            <a:avLst>
              <a:gd name="adj" fmla="val 9366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0A7A66F-6D09-4301-8E7B-D1E958393B6A}"/>
              </a:ext>
            </a:extLst>
          </p:cNvPr>
          <p:cNvSpPr/>
          <p:nvPr/>
        </p:nvSpPr>
        <p:spPr>
          <a:xfrm>
            <a:off x="259701" y="1390951"/>
            <a:ext cx="11630218" cy="1432744"/>
          </a:xfrm>
          <a:custGeom>
            <a:avLst/>
            <a:gdLst>
              <a:gd name="connsiteX0" fmla="*/ 0 w 11126754"/>
              <a:gd name="connsiteY0" fmla="*/ 229130 h 1374750"/>
              <a:gd name="connsiteX1" fmla="*/ 229130 w 11126754"/>
              <a:gd name="connsiteY1" fmla="*/ 0 h 1374750"/>
              <a:gd name="connsiteX2" fmla="*/ 10897624 w 11126754"/>
              <a:gd name="connsiteY2" fmla="*/ 0 h 1374750"/>
              <a:gd name="connsiteX3" fmla="*/ 11126754 w 11126754"/>
              <a:gd name="connsiteY3" fmla="*/ 229130 h 1374750"/>
              <a:gd name="connsiteX4" fmla="*/ 11126754 w 11126754"/>
              <a:gd name="connsiteY4" fmla="*/ 1145620 h 1374750"/>
              <a:gd name="connsiteX5" fmla="*/ 10897624 w 11126754"/>
              <a:gd name="connsiteY5" fmla="*/ 1374750 h 1374750"/>
              <a:gd name="connsiteX6" fmla="*/ 229130 w 11126754"/>
              <a:gd name="connsiteY6" fmla="*/ 1374750 h 1374750"/>
              <a:gd name="connsiteX7" fmla="*/ 0 w 11126754"/>
              <a:gd name="connsiteY7" fmla="*/ 1145620 h 1374750"/>
              <a:gd name="connsiteX8" fmla="*/ 0 w 11126754"/>
              <a:gd name="connsiteY8" fmla="*/ 229130 h 13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26754" h="1374750">
                <a:moveTo>
                  <a:pt x="0" y="229130"/>
                </a:moveTo>
                <a:cubicBezTo>
                  <a:pt x="0" y="102585"/>
                  <a:pt x="102585" y="0"/>
                  <a:pt x="229130" y="0"/>
                </a:cubicBezTo>
                <a:lnTo>
                  <a:pt x="10897624" y="0"/>
                </a:lnTo>
                <a:cubicBezTo>
                  <a:pt x="11024169" y="0"/>
                  <a:pt x="11126754" y="102585"/>
                  <a:pt x="11126754" y="229130"/>
                </a:cubicBezTo>
                <a:lnTo>
                  <a:pt x="11126754" y="1145620"/>
                </a:lnTo>
                <a:cubicBezTo>
                  <a:pt x="11126754" y="1272165"/>
                  <a:pt x="11024169" y="1374750"/>
                  <a:pt x="10897624" y="1374750"/>
                </a:cubicBezTo>
                <a:lnTo>
                  <a:pt x="229130" y="1374750"/>
                </a:lnTo>
                <a:cubicBezTo>
                  <a:pt x="102585" y="1374750"/>
                  <a:pt x="0" y="1272165"/>
                  <a:pt x="0" y="1145620"/>
                </a:cubicBezTo>
                <a:lnTo>
                  <a:pt x="0" y="22913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360" tIns="162360" rIns="162360" bIns="162360" numCol="1" spcCol="1270" anchor="ctr" anchorCtr="0">
            <a:noAutofit/>
          </a:bodyPr>
          <a:lstStyle/>
          <a:p>
            <a:pPr marL="0" lvl="0" indent="0" algn="just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600" dirty="0">
                <a:solidFill>
                  <a:schemeClr val="tx1"/>
                </a:solidFill>
              </a:rPr>
              <a:t>El</a:t>
            </a:r>
            <a:r>
              <a:rPr lang="en-US" sz="2600" kern="1200" dirty="0">
                <a:solidFill>
                  <a:schemeClr val="tx1"/>
                </a:solidFill>
              </a:rPr>
              <a:t> </a:t>
            </a:r>
            <a:r>
              <a:rPr lang="es-ES" sz="2600" b="1" kern="1200" dirty="0">
                <a:solidFill>
                  <a:schemeClr val="tx1"/>
                </a:solidFill>
                <a:hlinkClick r:id="rId3"/>
              </a:rPr>
              <a:t>Comité de Aplicación y Desarrollo de la Capacidad </a:t>
            </a:r>
            <a:r>
              <a:rPr lang="en-US" sz="2600" b="1" kern="1200" dirty="0">
                <a:solidFill>
                  <a:schemeClr val="tx1"/>
                </a:solidFill>
              </a:rPr>
              <a:t>(CADC)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s-ES" sz="2600" kern="1200" dirty="0">
                <a:solidFill>
                  <a:schemeClr val="tx1"/>
                </a:solidFill>
              </a:rPr>
              <a:t>elabora, controla y supervisa un programa integrado para apoyar la </a:t>
            </a:r>
            <a:r>
              <a:rPr lang="es-ES" sz="2600" b="1" kern="1200" dirty="0">
                <a:solidFill>
                  <a:schemeClr val="tx1"/>
                </a:solidFill>
              </a:rPr>
              <a:t>aplicación de la CIPF </a:t>
            </a:r>
            <a:r>
              <a:rPr lang="es-ES" sz="2600" kern="1200" dirty="0">
                <a:solidFill>
                  <a:schemeClr val="tx1"/>
                </a:solidFill>
              </a:rPr>
              <a:t>y</a:t>
            </a:r>
            <a:r>
              <a:rPr lang="es-ES" sz="2600" b="1" kern="1200" dirty="0">
                <a:solidFill>
                  <a:schemeClr val="tx1"/>
                </a:solidFill>
              </a:rPr>
              <a:t> fortalecer la capacidad fitosanitaria de las partes contratantes</a:t>
            </a:r>
            <a:r>
              <a:rPr lang="en-US" sz="2600" kern="1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7A6491-DEF2-453B-BAFB-022BCD48A3B7}"/>
              </a:ext>
            </a:extLst>
          </p:cNvPr>
          <p:cNvSpPr/>
          <p:nvPr/>
        </p:nvSpPr>
        <p:spPr>
          <a:xfrm>
            <a:off x="318174" y="2868156"/>
            <a:ext cx="11126754" cy="638296"/>
          </a:xfrm>
          <a:custGeom>
            <a:avLst/>
            <a:gdLst>
              <a:gd name="connsiteX0" fmla="*/ 0 w 11126754"/>
              <a:gd name="connsiteY0" fmla="*/ 106385 h 638296"/>
              <a:gd name="connsiteX1" fmla="*/ 106385 w 11126754"/>
              <a:gd name="connsiteY1" fmla="*/ 0 h 638296"/>
              <a:gd name="connsiteX2" fmla="*/ 11020369 w 11126754"/>
              <a:gd name="connsiteY2" fmla="*/ 0 h 638296"/>
              <a:gd name="connsiteX3" fmla="*/ 11126754 w 11126754"/>
              <a:gd name="connsiteY3" fmla="*/ 106385 h 638296"/>
              <a:gd name="connsiteX4" fmla="*/ 11126754 w 11126754"/>
              <a:gd name="connsiteY4" fmla="*/ 531911 h 638296"/>
              <a:gd name="connsiteX5" fmla="*/ 11020369 w 11126754"/>
              <a:gd name="connsiteY5" fmla="*/ 638296 h 638296"/>
              <a:gd name="connsiteX6" fmla="*/ 106385 w 11126754"/>
              <a:gd name="connsiteY6" fmla="*/ 638296 h 638296"/>
              <a:gd name="connsiteX7" fmla="*/ 0 w 11126754"/>
              <a:gd name="connsiteY7" fmla="*/ 531911 h 638296"/>
              <a:gd name="connsiteX8" fmla="*/ 0 w 11126754"/>
              <a:gd name="connsiteY8" fmla="*/ 106385 h 63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26754" h="638296">
                <a:moveTo>
                  <a:pt x="0" y="106385"/>
                </a:moveTo>
                <a:cubicBezTo>
                  <a:pt x="0" y="47630"/>
                  <a:pt x="47630" y="0"/>
                  <a:pt x="106385" y="0"/>
                </a:cubicBezTo>
                <a:lnTo>
                  <a:pt x="11020369" y="0"/>
                </a:lnTo>
                <a:cubicBezTo>
                  <a:pt x="11079124" y="0"/>
                  <a:pt x="11126754" y="47630"/>
                  <a:pt x="11126754" y="106385"/>
                </a:cubicBezTo>
                <a:lnTo>
                  <a:pt x="11126754" y="531911"/>
                </a:lnTo>
                <a:cubicBezTo>
                  <a:pt x="11126754" y="590666"/>
                  <a:pt x="11079124" y="638296"/>
                  <a:pt x="11020369" y="638296"/>
                </a:cubicBezTo>
                <a:lnTo>
                  <a:pt x="106385" y="638296"/>
                </a:lnTo>
                <a:cubicBezTo>
                  <a:pt x="47630" y="638296"/>
                  <a:pt x="0" y="590666"/>
                  <a:pt x="0" y="531911"/>
                </a:cubicBezTo>
                <a:lnTo>
                  <a:pt x="0" y="106385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409" tIns="126409" rIns="126409" bIns="126409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000" b="1" dirty="0">
                <a:solidFill>
                  <a:srgbClr val="74A1D3"/>
                </a:solidFill>
              </a:rPr>
              <a:t>En los últimos meses, el CADC ha realizado la:</a:t>
            </a:r>
            <a:endParaRPr lang="en-US" sz="2000" b="1" dirty="0">
              <a:solidFill>
                <a:srgbClr val="74A1D3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1333C2B-AC05-4B92-BE05-34E1B459CF8E}"/>
              </a:ext>
            </a:extLst>
          </p:cNvPr>
          <p:cNvSpPr/>
          <p:nvPr/>
        </p:nvSpPr>
        <p:spPr>
          <a:xfrm>
            <a:off x="199942" y="3429000"/>
            <a:ext cx="11547409" cy="2639250"/>
          </a:xfrm>
          <a:custGeom>
            <a:avLst/>
            <a:gdLst>
              <a:gd name="connsiteX0" fmla="*/ 0 w 11126754"/>
              <a:gd name="connsiteY0" fmla="*/ 0 h 2639250"/>
              <a:gd name="connsiteX1" fmla="*/ 11126754 w 11126754"/>
              <a:gd name="connsiteY1" fmla="*/ 0 h 2639250"/>
              <a:gd name="connsiteX2" fmla="*/ 11126754 w 11126754"/>
              <a:gd name="connsiteY2" fmla="*/ 2639250 h 2639250"/>
              <a:gd name="connsiteX3" fmla="*/ 0 w 11126754"/>
              <a:gd name="connsiteY3" fmla="*/ 2639250 h 2639250"/>
              <a:gd name="connsiteX4" fmla="*/ 0 w 11126754"/>
              <a:gd name="connsiteY4" fmla="*/ 0 h 263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6754" h="2639250">
                <a:moveTo>
                  <a:pt x="0" y="0"/>
                </a:moveTo>
                <a:lnTo>
                  <a:pt x="11126754" y="0"/>
                </a:lnTo>
                <a:lnTo>
                  <a:pt x="11126754" y="2639250"/>
                </a:lnTo>
                <a:lnTo>
                  <a:pt x="0" y="26392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3274" tIns="31750" rIns="177800" bIns="31750" numCol="1" spcCol="1270" anchor="t" anchorCtr="0">
            <a:noAutofit/>
          </a:bodyPr>
          <a:lstStyle/>
          <a:p>
            <a:pPr marL="355600" lvl="1" indent="-355600" algn="l" defTabSz="889000" rtl="0">
              <a:spcBef>
                <a:spcPct val="0"/>
              </a:spcBef>
              <a:spcAft>
                <a:spcPts val="300"/>
              </a:spcAft>
              <a:buChar char="•"/>
            </a:pPr>
            <a:r>
              <a:rPr lang="es-ES" sz="2300" kern="1200" dirty="0"/>
              <a:t>Supervisión de la elaboración y revisión de las </a:t>
            </a:r>
            <a:r>
              <a:rPr lang="es-ES" sz="2300" b="1" dirty="0">
                <a:solidFill>
                  <a:srgbClr val="74A1D3"/>
                </a:solidFill>
              </a:rPr>
              <a:t>guías y el material de formación de la CIPF</a:t>
            </a:r>
            <a:endParaRPr lang="en-US" sz="2300" b="1" dirty="0">
              <a:solidFill>
                <a:srgbClr val="74A1D3"/>
              </a:solidFill>
            </a:endParaRPr>
          </a:p>
          <a:p>
            <a:pPr marL="355600" lvl="1" indent="-355600" algn="l" defTabSz="889000" rtl="0">
              <a:spcBef>
                <a:spcPct val="0"/>
              </a:spcBef>
              <a:spcAft>
                <a:spcPts val="300"/>
              </a:spcAft>
              <a:buChar char="•"/>
            </a:pPr>
            <a:r>
              <a:rPr lang="es-ES" sz="2300" kern="1200" dirty="0"/>
              <a:t>Supervisión de los </a:t>
            </a:r>
            <a:r>
              <a:rPr lang="es-ES" sz="2300" b="1" dirty="0">
                <a:solidFill>
                  <a:srgbClr val="74A1D3"/>
                </a:solidFill>
              </a:rPr>
              <a:t>proyectos</a:t>
            </a:r>
            <a:r>
              <a:rPr lang="es-ES" sz="2300" kern="1200" dirty="0"/>
              <a:t> de aplicación y desarrollo de la capacidad</a:t>
            </a:r>
          </a:p>
          <a:p>
            <a:pPr marL="355600" lvl="1" indent="-355600" algn="l" defTabSz="889000" rtl="0">
              <a:spcBef>
                <a:spcPct val="0"/>
              </a:spcBef>
              <a:spcAft>
                <a:spcPts val="300"/>
              </a:spcAft>
              <a:buChar char="•"/>
            </a:pPr>
            <a:r>
              <a:rPr lang="es-ES" sz="2300" kern="1200" dirty="0"/>
              <a:t>Seguimiento de los retos relacionados con la </a:t>
            </a:r>
            <a:r>
              <a:rPr lang="es-ES" sz="2300" b="1" kern="1200" dirty="0">
                <a:solidFill>
                  <a:srgbClr val="74A1D3"/>
                </a:solidFill>
              </a:rPr>
              <a:t>aplicación de la CIPF y las NIMF </a:t>
            </a:r>
            <a:endParaRPr lang="en-US" sz="2300" kern="1200" dirty="0">
              <a:solidFill>
                <a:srgbClr val="74A1D3"/>
              </a:solidFill>
            </a:endParaRPr>
          </a:p>
          <a:p>
            <a:pPr marL="355600" lvl="1" indent="-355600" defTabSz="889000">
              <a:spcBef>
                <a:spcPct val="0"/>
              </a:spcBef>
              <a:spcAft>
                <a:spcPts val="300"/>
              </a:spcAft>
              <a:buChar char="•"/>
            </a:pPr>
            <a:r>
              <a:rPr lang="es-ES" sz="2300" kern="1200" dirty="0"/>
              <a:t>Supervisión de los procesos de </a:t>
            </a:r>
            <a:r>
              <a:rPr lang="es-ES" sz="2300" b="1" dirty="0">
                <a:solidFill>
                  <a:srgbClr val="74A1D3"/>
                </a:solidFill>
              </a:rPr>
              <a:t>obligaciones nacionales de presentación de informes</a:t>
            </a:r>
            <a:r>
              <a:rPr lang="es-ES" sz="2300" kern="1200" dirty="0"/>
              <a:t> y de las </a:t>
            </a:r>
            <a:r>
              <a:rPr lang="es-ES" sz="2300" b="1" dirty="0">
                <a:solidFill>
                  <a:srgbClr val="74A1D3"/>
                </a:solidFill>
              </a:rPr>
              <a:t>ECF</a:t>
            </a:r>
            <a:r>
              <a:rPr lang="en-US" sz="2300" b="1" kern="1200" dirty="0">
                <a:solidFill>
                  <a:srgbClr val="74A1D3"/>
                </a:solidFill>
              </a:rPr>
              <a:t>*</a:t>
            </a:r>
          </a:p>
          <a:p>
            <a:pPr marL="355600" lvl="1" indent="-355600" algn="l" defTabSz="889000" rtl="0">
              <a:spcBef>
                <a:spcPct val="0"/>
              </a:spcBef>
              <a:buChar char="•"/>
            </a:pPr>
            <a:r>
              <a:rPr lang="es-ES" sz="2300" kern="1200" dirty="0"/>
              <a:t>Avanzar en cuestiones de aplicación a través </a:t>
            </a:r>
            <a:r>
              <a:rPr lang="es-ES" sz="2300" dirty="0"/>
              <a:t>de los </a:t>
            </a:r>
            <a:r>
              <a:rPr lang="es-ES" sz="2300" b="1" dirty="0">
                <a:solidFill>
                  <a:srgbClr val="74A1D3"/>
                </a:solidFill>
              </a:rPr>
              <a:t>subgrupos y equipos del CADC</a:t>
            </a:r>
            <a:endParaRPr lang="en-US" sz="2300" b="1" dirty="0">
              <a:solidFill>
                <a:srgbClr val="74A1D3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6819" y="892056"/>
            <a:ext cx="7120246" cy="296840"/>
          </a:xfrm>
        </p:spPr>
        <p:txBody>
          <a:bodyPr/>
          <a:lstStyle/>
          <a:p>
            <a:r>
              <a:rPr lang="en-US" sz="2400" dirty="0"/>
              <a:t>INTRODUCCIÓN</a:t>
            </a:r>
            <a:br>
              <a:rPr lang="en-US" sz="2400" dirty="0">
                <a:solidFill>
                  <a:srgbClr val="5A8FC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sz="2400" dirty="0">
                <a:solidFill>
                  <a:srgbClr val="5A8FC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US" sz="2400" dirty="0">
                <a:solidFill>
                  <a:srgbClr val="5A8FC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IT" sz="2400" dirty="0">
              <a:solidFill>
                <a:srgbClr val="5A8FC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95CAC5F5-613B-CD02-4CF5-20642952FA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37E6F41D-83E5-843B-49C6-104A15976E2B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933" y="914400"/>
            <a:ext cx="7120246" cy="296840"/>
          </a:xfrm>
        </p:spPr>
        <p:txBody>
          <a:bodyPr/>
          <a:lstStyle/>
          <a:p>
            <a:r>
              <a:rPr lang="en-US" sz="2400" dirty="0"/>
              <a:t>MIEMBROS DEL CADC</a:t>
            </a:r>
            <a:endParaRPr lang="en-IT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55933" y="5904870"/>
            <a:ext cx="11309719" cy="446140"/>
          </a:xfrm>
        </p:spPr>
        <p:txBody>
          <a:bodyPr/>
          <a:lstStyle/>
          <a:p>
            <a:pPr algn="ctr"/>
            <a:r>
              <a:rPr lang="es-ES" dirty="0"/>
              <a:t>Los mandatos actuales de los miembros del CADC finalizarán en </a:t>
            </a:r>
            <a:r>
              <a:rPr lang="es-ES" dirty="0">
                <a:solidFill>
                  <a:srgbClr val="A81E3B"/>
                </a:solidFill>
              </a:rPr>
              <a:t>2023</a:t>
            </a:r>
            <a:endParaRPr lang="en-US" dirty="0">
              <a:solidFill>
                <a:srgbClr val="A81E3B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406" y="1283807"/>
            <a:ext cx="5241454" cy="22076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87009"/>
            <a:ext cx="5250405" cy="22044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891" y="3495152"/>
            <a:ext cx="3426110" cy="22080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05"/>
          <a:stretch/>
        </p:blipFill>
        <p:spPr>
          <a:xfrm>
            <a:off x="5257843" y="3484005"/>
            <a:ext cx="3500611" cy="22192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/>
          <a:srcRect l="66372"/>
          <a:stretch/>
        </p:blipFill>
        <p:spPr>
          <a:xfrm>
            <a:off x="10452046" y="1283807"/>
            <a:ext cx="1747391" cy="22076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91461"/>
            <a:ext cx="5257842" cy="2211771"/>
          </a:xfrm>
          <a:prstGeom prst="rect">
            <a:avLst/>
          </a:prstGeom>
        </p:spPr>
      </p:pic>
      <p:sp>
        <p:nvSpPr>
          <p:cNvPr id="10" name="Subtitle 6">
            <a:extLst>
              <a:ext uri="{FF2B5EF4-FFF2-40B4-BE49-F238E27FC236}">
                <a16:creationId xmlns:a16="http://schemas.microsoft.com/office/drawing/2014/main" id="{EAB279E8-8E5C-459A-47BA-057B1E353617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Gill Sans MT" panose="020B0502020104020203" pitchFamily="34" charset="0"/>
              </a:rPr>
              <a:t>Talleres regionales de la CIPF 2022</a:t>
            </a:r>
            <a:endParaRPr lang="en-GB" sz="1600" dirty="0">
              <a:latin typeface="Gill Sans MT" panose="020B0502020104020203" pitchFamily="34" charset="0"/>
            </a:endParaRPr>
          </a:p>
        </p:txBody>
      </p:sp>
      <p:sp>
        <p:nvSpPr>
          <p:cNvPr id="17" name="Subtitle 6">
            <a:extLst>
              <a:ext uri="{FF2B5EF4-FFF2-40B4-BE49-F238E27FC236}">
                <a16:creationId xmlns:a16="http://schemas.microsoft.com/office/drawing/2014/main" id="{CACAA05C-E645-2E40-13BC-E048386A2C39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856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304" y="1005487"/>
            <a:ext cx="7120246" cy="296840"/>
          </a:xfrm>
        </p:spPr>
        <p:txBody>
          <a:bodyPr/>
          <a:lstStyle/>
          <a:p>
            <a:r>
              <a:rPr lang="es-ES" sz="2000" dirty="0"/>
              <a:t>PRÓXIMA CONVOCATORIA DE MIEMBROS DEL CADC</a:t>
            </a:r>
            <a:endParaRPr lang="en-IT" sz="20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83772087"/>
              </p:ext>
            </p:extLst>
          </p:nvPr>
        </p:nvGraphicFramePr>
        <p:xfrm>
          <a:off x="438727" y="1302327"/>
          <a:ext cx="11049000" cy="507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ubtitle 6">
            <a:extLst>
              <a:ext uri="{FF2B5EF4-FFF2-40B4-BE49-F238E27FC236}">
                <a16:creationId xmlns:a16="http://schemas.microsoft.com/office/drawing/2014/main" id="{BA6DD715-6871-6D88-8F80-ECC4E0841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3262F94A-1BB8-446D-245C-297E6BA7CDC8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24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D4C0EC-9657-439F-BA9B-E996BA88442A}"/>
              </a:ext>
            </a:extLst>
          </p:cNvPr>
          <p:cNvSpPr/>
          <p:nvPr/>
        </p:nvSpPr>
        <p:spPr>
          <a:xfrm>
            <a:off x="293124" y="2032876"/>
            <a:ext cx="2208179" cy="904024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8F72684-5B31-43EB-97E3-6206E6205070}"/>
              </a:ext>
            </a:extLst>
          </p:cNvPr>
          <p:cNvSpPr/>
          <p:nvPr/>
        </p:nvSpPr>
        <p:spPr>
          <a:xfrm>
            <a:off x="2563085" y="2096132"/>
            <a:ext cx="9295835" cy="820469"/>
          </a:xfrm>
          <a:custGeom>
            <a:avLst/>
            <a:gdLst>
              <a:gd name="connsiteX0" fmla="*/ 0 w 11049000"/>
              <a:gd name="connsiteY0" fmla="*/ 106082 h 636480"/>
              <a:gd name="connsiteX1" fmla="*/ 106082 w 11049000"/>
              <a:gd name="connsiteY1" fmla="*/ 0 h 636480"/>
              <a:gd name="connsiteX2" fmla="*/ 10942918 w 11049000"/>
              <a:gd name="connsiteY2" fmla="*/ 0 h 636480"/>
              <a:gd name="connsiteX3" fmla="*/ 11049000 w 11049000"/>
              <a:gd name="connsiteY3" fmla="*/ 106082 h 636480"/>
              <a:gd name="connsiteX4" fmla="*/ 11049000 w 11049000"/>
              <a:gd name="connsiteY4" fmla="*/ 530398 h 636480"/>
              <a:gd name="connsiteX5" fmla="*/ 10942918 w 11049000"/>
              <a:gd name="connsiteY5" fmla="*/ 636480 h 636480"/>
              <a:gd name="connsiteX6" fmla="*/ 106082 w 11049000"/>
              <a:gd name="connsiteY6" fmla="*/ 636480 h 636480"/>
              <a:gd name="connsiteX7" fmla="*/ 0 w 11049000"/>
              <a:gd name="connsiteY7" fmla="*/ 530398 h 636480"/>
              <a:gd name="connsiteX8" fmla="*/ 0 w 11049000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9000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0942918" y="0"/>
                </a:lnTo>
                <a:cubicBezTo>
                  <a:pt x="11001505" y="0"/>
                  <a:pt x="11049000" y="47495"/>
                  <a:pt x="11049000" y="106082"/>
                </a:cubicBezTo>
                <a:lnTo>
                  <a:pt x="11049000" y="530398"/>
                </a:lnTo>
                <a:cubicBezTo>
                  <a:pt x="11049000" y="588985"/>
                  <a:pt x="11001505" y="636480"/>
                  <a:pt x="10942918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800" dirty="0"/>
              <a:t>El texto aprobado aclara que hay </a:t>
            </a:r>
            <a:r>
              <a:rPr lang="es-ES" sz="1800" b="1" dirty="0">
                <a:solidFill>
                  <a:srgbClr val="FFFF00"/>
                </a:solidFill>
              </a:rPr>
              <a:t>14 miembros </a:t>
            </a:r>
            <a:r>
              <a:rPr lang="es-ES" sz="1800" dirty="0"/>
              <a:t>(siete representantes de cada una de las siete regiones de la FAO, cinco expertos sin representación regional, un representante del CN y un representante de las ORPF).</a:t>
            </a:r>
            <a:endParaRPr lang="en-US" sz="180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BC516AD-425C-4837-9B99-E26E9E3C7FF4}"/>
              </a:ext>
            </a:extLst>
          </p:cNvPr>
          <p:cNvSpPr/>
          <p:nvPr/>
        </p:nvSpPr>
        <p:spPr>
          <a:xfrm>
            <a:off x="2657315" y="4840462"/>
            <a:ext cx="9201605" cy="636480"/>
          </a:xfrm>
          <a:custGeom>
            <a:avLst/>
            <a:gdLst>
              <a:gd name="connsiteX0" fmla="*/ 0 w 11049000"/>
              <a:gd name="connsiteY0" fmla="*/ 106082 h 636480"/>
              <a:gd name="connsiteX1" fmla="*/ 106082 w 11049000"/>
              <a:gd name="connsiteY1" fmla="*/ 0 h 636480"/>
              <a:gd name="connsiteX2" fmla="*/ 10942918 w 11049000"/>
              <a:gd name="connsiteY2" fmla="*/ 0 h 636480"/>
              <a:gd name="connsiteX3" fmla="*/ 11049000 w 11049000"/>
              <a:gd name="connsiteY3" fmla="*/ 106082 h 636480"/>
              <a:gd name="connsiteX4" fmla="*/ 11049000 w 11049000"/>
              <a:gd name="connsiteY4" fmla="*/ 530398 h 636480"/>
              <a:gd name="connsiteX5" fmla="*/ 10942918 w 11049000"/>
              <a:gd name="connsiteY5" fmla="*/ 636480 h 636480"/>
              <a:gd name="connsiteX6" fmla="*/ 106082 w 11049000"/>
              <a:gd name="connsiteY6" fmla="*/ 636480 h 636480"/>
              <a:gd name="connsiteX7" fmla="*/ 0 w 11049000"/>
              <a:gd name="connsiteY7" fmla="*/ 530398 h 636480"/>
              <a:gd name="connsiteX8" fmla="*/ 0 w 11049000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9000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0942918" y="0"/>
                </a:lnTo>
                <a:cubicBezTo>
                  <a:pt x="11001505" y="0"/>
                  <a:pt x="11049000" y="47495"/>
                  <a:pt x="11049000" y="106082"/>
                </a:cubicBezTo>
                <a:lnTo>
                  <a:pt x="11049000" y="530398"/>
                </a:lnTo>
                <a:cubicBezTo>
                  <a:pt x="11049000" y="588985"/>
                  <a:pt x="11001505" y="636480"/>
                  <a:pt x="10942918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800" dirty="0">
                <a:solidFill>
                  <a:schemeClr val="tx1"/>
                </a:solidFill>
              </a:rPr>
              <a:t>La supervisión de los procesos de </a:t>
            </a:r>
            <a:r>
              <a:rPr lang="es-E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resolución de conflictos se ha eliminado del mandato </a:t>
            </a:r>
            <a:r>
              <a:rPr lang="es-ES" sz="1800" dirty="0">
                <a:solidFill>
                  <a:schemeClr val="tx1"/>
                </a:solidFill>
              </a:rPr>
              <a:t>del CADC. Sin embargo, la prevención de litigios seguirá estando bajo el mandato del CADC.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01E9C81-3650-44F8-9A63-4DE5C946D325}"/>
              </a:ext>
            </a:extLst>
          </p:cNvPr>
          <p:cNvSpPr/>
          <p:nvPr/>
        </p:nvSpPr>
        <p:spPr>
          <a:xfrm>
            <a:off x="2672426" y="3122821"/>
            <a:ext cx="9186494" cy="636480"/>
          </a:xfrm>
          <a:custGeom>
            <a:avLst/>
            <a:gdLst>
              <a:gd name="connsiteX0" fmla="*/ 0 w 11049000"/>
              <a:gd name="connsiteY0" fmla="*/ 106082 h 636480"/>
              <a:gd name="connsiteX1" fmla="*/ 106082 w 11049000"/>
              <a:gd name="connsiteY1" fmla="*/ 0 h 636480"/>
              <a:gd name="connsiteX2" fmla="*/ 10942918 w 11049000"/>
              <a:gd name="connsiteY2" fmla="*/ 0 h 636480"/>
              <a:gd name="connsiteX3" fmla="*/ 11049000 w 11049000"/>
              <a:gd name="connsiteY3" fmla="*/ 106082 h 636480"/>
              <a:gd name="connsiteX4" fmla="*/ 11049000 w 11049000"/>
              <a:gd name="connsiteY4" fmla="*/ 530398 h 636480"/>
              <a:gd name="connsiteX5" fmla="*/ 10942918 w 11049000"/>
              <a:gd name="connsiteY5" fmla="*/ 636480 h 636480"/>
              <a:gd name="connsiteX6" fmla="*/ 106082 w 11049000"/>
              <a:gd name="connsiteY6" fmla="*/ 636480 h 636480"/>
              <a:gd name="connsiteX7" fmla="*/ 0 w 11049000"/>
              <a:gd name="connsiteY7" fmla="*/ 530398 h 636480"/>
              <a:gd name="connsiteX8" fmla="*/ 0 w 11049000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9000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0942918" y="0"/>
                </a:lnTo>
                <a:cubicBezTo>
                  <a:pt x="11001505" y="0"/>
                  <a:pt x="11049000" y="47495"/>
                  <a:pt x="11049000" y="106082"/>
                </a:cubicBezTo>
                <a:lnTo>
                  <a:pt x="11049000" y="530398"/>
                </a:lnTo>
                <a:cubicBezTo>
                  <a:pt x="11049000" y="588985"/>
                  <a:pt x="11001505" y="636480"/>
                  <a:pt x="10942918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800" dirty="0"/>
              <a:t>El mandato y el reglamento interno revisados especifican que el periodo de afiliación comenzará al </a:t>
            </a:r>
            <a:r>
              <a:rPr lang="es-ES" sz="1800" b="1" dirty="0">
                <a:solidFill>
                  <a:srgbClr val="FFFF00"/>
                </a:solidFill>
              </a:rPr>
              <a:t>final de una reunión del CADC en mayo</a:t>
            </a:r>
            <a:r>
              <a:rPr lang="es-ES" sz="1800" b="1" dirty="0">
                <a:solidFill>
                  <a:schemeClr val="bg1"/>
                </a:solidFill>
              </a:rPr>
              <a:t>.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3ACCE0F-5AD7-4580-8379-6B5CC2D78EA3}"/>
              </a:ext>
            </a:extLst>
          </p:cNvPr>
          <p:cNvSpPr/>
          <p:nvPr/>
        </p:nvSpPr>
        <p:spPr>
          <a:xfrm>
            <a:off x="2644845" y="3900009"/>
            <a:ext cx="9148087" cy="789512"/>
          </a:xfrm>
          <a:custGeom>
            <a:avLst/>
            <a:gdLst>
              <a:gd name="connsiteX0" fmla="*/ 0 w 11049000"/>
              <a:gd name="connsiteY0" fmla="*/ 106082 h 636480"/>
              <a:gd name="connsiteX1" fmla="*/ 106082 w 11049000"/>
              <a:gd name="connsiteY1" fmla="*/ 0 h 636480"/>
              <a:gd name="connsiteX2" fmla="*/ 10942918 w 11049000"/>
              <a:gd name="connsiteY2" fmla="*/ 0 h 636480"/>
              <a:gd name="connsiteX3" fmla="*/ 11049000 w 11049000"/>
              <a:gd name="connsiteY3" fmla="*/ 106082 h 636480"/>
              <a:gd name="connsiteX4" fmla="*/ 11049000 w 11049000"/>
              <a:gd name="connsiteY4" fmla="*/ 530398 h 636480"/>
              <a:gd name="connsiteX5" fmla="*/ 10942918 w 11049000"/>
              <a:gd name="connsiteY5" fmla="*/ 636480 h 636480"/>
              <a:gd name="connsiteX6" fmla="*/ 106082 w 11049000"/>
              <a:gd name="connsiteY6" fmla="*/ 636480 h 636480"/>
              <a:gd name="connsiteX7" fmla="*/ 0 w 11049000"/>
              <a:gd name="connsiteY7" fmla="*/ 530398 h 636480"/>
              <a:gd name="connsiteX8" fmla="*/ 0 w 11049000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9000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0942918" y="0"/>
                </a:lnTo>
                <a:cubicBezTo>
                  <a:pt x="11001505" y="0"/>
                  <a:pt x="11049000" y="47495"/>
                  <a:pt x="11049000" y="106082"/>
                </a:cubicBezTo>
                <a:lnTo>
                  <a:pt x="11049000" y="530398"/>
                </a:lnTo>
                <a:cubicBezTo>
                  <a:pt x="11049000" y="588985"/>
                  <a:pt x="11001505" y="636480"/>
                  <a:pt x="10942918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600" dirty="0">
                <a:solidFill>
                  <a:schemeClr val="tx1"/>
                </a:solidFill>
              </a:rPr>
              <a:t>Cada región puede nombrar un máximo de dos sustitutos, mientras que los sustitutos de los expertos pueden ser seleccionados para formar una reserva de sustitutos. Los sustitutos ejercerán sus funciones </a:t>
            </a:r>
            <a:br>
              <a:rPr lang="es-ES" sz="1600" dirty="0">
                <a:solidFill>
                  <a:schemeClr val="tx1"/>
                </a:solidFill>
              </a:rPr>
            </a:br>
            <a:r>
              <a:rPr lang="es-ES" sz="1600" dirty="0">
                <a:solidFill>
                  <a:schemeClr val="tx1"/>
                </a:solidFill>
              </a:rPr>
              <a:t>hasta que </a:t>
            </a:r>
            <a:r>
              <a:rPr lang="es-ES" sz="1600" b="1" dirty="0">
                <a:solidFill>
                  <a:srgbClr val="FFFF00"/>
                </a:solidFill>
              </a:rPr>
              <a:t>finalice el mandato del miembro original</a:t>
            </a:r>
            <a:r>
              <a:rPr lang="es-ES" sz="1600" b="1" dirty="0">
                <a:solidFill>
                  <a:schemeClr val="tx1"/>
                </a:solidFill>
              </a:rPr>
              <a:t>.</a:t>
            </a:r>
            <a:endParaRPr lang="en-US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72C0DCF-4E16-408A-9064-6043C7369FB1}"/>
              </a:ext>
            </a:extLst>
          </p:cNvPr>
          <p:cNvSpPr/>
          <p:nvPr/>
        </p:nvSpPr>
        <p:spPr>
          <a:xfrm>
            <a:off x="2684894" y="5681081"/>
            <a:ext cx="9270896" cy="636480"/>
          </a:xfrm>
          <a:custGeom>
            <a:avLst/>
            <a:gdLst>
              <a:gd name="connsiteX0" fmla="*/ 0 w 11049000"/>
              <a:gd name="connsiteY0" fmla="*/ 106082 h 636480"/>
              <a:gd name="connsiteX1" fmla="*/ 106082 w 11049000"/>
              <a:gd name="connsiteY1" fmla="*/ 0 h 636480"/>
              <a:gd name="connsiteX2" fmla="*/ 10942918 w 11049000"/>
              <a:gd name="connsiteY2" fmla="*/ 0 h 636480"/>
              <a:gd name="connsiteX3" fmla="*/ 11049000 w 11049000"/>
              <a:gd name="connsiteY3" fmla="*/ 106082 h 636480"/>
              <a:gd name="connsiteX4" fmla="*/ 11049000 w 11049000"/>
              <a:gd name="connsiteY4" fmla="*/ 530398 h 636480"/>
              <a:gd name="connsiteX5" fmla="*/ 10942918 w 11049000"/>
              <a:gd name="connsiteY5" fmla="*/ 636480 h 636480"/>
              <a:gd name="connsiteX6" fmla="*/ 106082 w 11049000"/>
              <a:gd name="connsiteY6" fmla="*/ 636480 h 636480"/>
              <a:gd name="connsiteX7" fmla="*/ 0 w 11049000"/>
              <a:gd name="connsiteY7" fmla="*/ 530398 h 636480"/>
              <a:gd name="connsiteX8" fmla="*/ 0 w 11049000"/>
              <a:gd name="connsiteY8" fmla="*/ 106082 h 63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9000" h="636480">
                <a:moveTo>
                  <a:pt x="0" y="106082"/>
                </a:moveTo>
                <a:cubicBezTo>
                  <a:pt x="0" y="47495"/>
                  <a:pt x="47495" y="0"/>
                  <a:pt x="106082" y="0"/>
                </a:cubicBezTo>
                <a:lnTo>
                  <a:pt x="10942918" y="0"/>
                </a:lnTo>
                <a:cubicBezTo>
                  <a:pt x="11001505" y="0"/>
                  <a:pt x="11049000" y="47495"/>
                  <a:pt x="11049000" y="106082"/>
                </a:cubicBezTo>
                <a:lnTo>
                  <a:pt x="11049000" y="530398"/>
                </a:lnTo>
                <a:cubicBezTo>
                  <a:pt x="11049000" y="588985"/>
                  <a:pt x="11001505" y="636480"/>
                  <a:pt x="10942918" y="636480"/>
                </a:cubicBezTo>
                <a:lnTo>
                  <a:pt x="106082" y="636480"/>
                </a:lnTo>
                <a:cubicBezTo>
                  <a:pt x="47495" y="636480"/>
                  <a:pt x="0" y="588985"/>
                  <a:pt x="0" y="530398"/>
                </a:cubicBezTo>
                <a:lnTo>
                  <a:pt x="0" y="106082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800" dirty="0">
                <a:solidFill>
                  <a:schemeClr val="tx1"/>
                </a:solidFill>
              </a:rPr>
              <a:t>Los representantes del CN y de las ORPF son miembros del </a:t>
            </a:r>
            <a:r>
              <a:rPr lang="es-E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CADC sin que puedan ser elegidos como presidentes o vicepresidentes</a:t>
            </a:r>
            <a:r>
              <a:rPr lang="es-ES" sz="1800" dirty="0">
                <a:solidFill>
                  <a:schemeClr val="tx1"/>
                </a:solidFill>
              </a:rPr>
              <a:t> del CADC.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35745"/>
            <a:ext cx="7972740" cy="398995"/>
          </a:xfrm>
        </p:spPr>
        <p:txBody>
          <a:bodyPr/>
          <a:lstStyle/>
          <a:p>
            <a:r>
              <a:rPr lang="en-US" sz="2400" dirty="0"/>
              <a:t>MANDATO Y REGLAMENTO INTERNO DEL CADC</a:t>
            </a:r>
            <a:endParaRPr lang="en-IT" sz="2400" dirty="0">
              <a:solidFill>
                <a:srgbClr val="74A1D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3548" y="1386309"/>
            <a:ext cx="11254543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800" dirty="0"/>
              <a:t>La CMF-16 (2022) aprobó el mandato y el reglamento del Comité de Aplicación y Desarrollo de la Capacidad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15A78E-CCE0-4FA6-BB1D-153100E26B91}"/>
              </a:ext>
            </a:extLst>
          </p:cNvPr>
          <p:cNvSpPr txBox="1"/>
          <p:nvPr/>
        </p:nvSpPr>
        <p:spPr>
          <a:xfrm>
            <a:off x="453548" y="2253081"/>
            <a:ext cx="18652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kern="1200" dirty="0" err="1">
                <a:solidFill>
                  <a:srgbClr val="FFFF00"/>
                </a:solidFill>
              </a:rPr>
              <a:t>Composición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5D70E00-8181-42BE-9726-DFD9BC70ED47}"/>
              </a:ext>
            </a:extLst>
          </p:cNvPr>
          <p:cNvSpPr/>
          <p:nvPr/>
        </p:nvSpPr>
        <p:spPr>
          <a:xfrm>
            <a:off x="282098" y="3036653"/>
            <a:ext cx="2208179" cy="72602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AFD5F55-907E-4051-A6D9-D3B205DF9540}"/>
              </a:ext>
            </a:extLst>
          </p:cNvPr>
          <p:cNvSpPr/>
          <p:nvPr/>
        </p:nvSpPr>
        <p:spPr>
          <a:xfrm>
            <a:off x="293123" y="3844790"/>
            <a:ext cx="2208179" cy="8458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184A56C-A1CC-47B6-A356-3F6FDF947230}"/>
              </a:ext>
            </a:extLst>
          </p:cNvPr>
          <p:cNvSpPr/>
          <p:nvPr/>
        </p:nvSpPr>
        <p:spPr>
          <a:xfrm>
            <a:off x="310764" y="4763306"/>
            <a:ext cx="2208179" cy="79079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B14ADF3-3F02-4DD9-B902-C27F78AFD59F}"/>
              </a:ext>
            </a:extLst>
          </p:cNvPr>
          <p:cNvSpPr/>
          <p:nvPr/>
        </p:nvSpPr>
        <p:spPr>
          <a:xfrm>
            <a:off x="320638" y="5645580"/>
            <a:ext cx="2208179" cy="7226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5946E6-7559-4948-98EF-FFCB5A9ACBCB}"/>
              </a:ext>
            </a:extLst>
          </p:cNvPr>
          <p:cNvSpPr txBox="1"/>
          <p:nvPr/>
        </p:nvSpPr>
        <p:spPr>
          <a:xfrm>
            <a:off x="311470" y="3906062"/>
            <a:ext cx="22081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kern="1200" dirty="0" err="1">
                <a:solidFill>
                  <a:schemeClr val="tx1"/>
                </a:solidFill>
              </a:rPr>
              <a:t>Sustitución</a:t>
            </a:r>
            <a:r>
              <a:rPr lang="en-US" sz="2000" b="1" kern="1200" dirty="0">
                <a:solidFill>
                  <a:schemeClr val="tx1"/>
                </a:solidFill>
              </a:rPr>
              <a:t> de </a:t>
            </a:r>
            <a:r>
              <a:rPr lang="en-US" sz="2000" b="1" kern="1200" dirty="0" err="1">
                <a:solidFill>
                  <a:schemeClr val="tx1"/>
                </a:solidFill>
              </a:rPr>
              <a:t>miembros</a:t>
            </a:r>
            <a:r>
              <a:rPr lang="en-US" sz="2000" b="1" kern="1200" dirty="0">
                <a:solidFill>
                  <a:schemeClr val="tx1"/>
                </a:solidFill>
              </a:rPr>
              <a:t> </a:t>
            </a:r>
            <a:endParaRPr lang="en-US" sz="2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A5C6825-1D4D-483B-A814-38418283A33E}"/>
              </a:ext>
            </a:extLst>
          </p:cNvPr>
          <p:cNvSpPr txBox="1"/>
          <p:nvPr/>
        </p:nvSpPr>
        <p:spPr>
          <a:xfrm>
            <a:off x="-53750" y="4929709"/>
            <a:ext cx="27261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kern="1200" dirty="0" err="1">
                <a:solidFill>
                  <a:schemeClr val="tx1"/>
                </a:solidFill>
              </a:rPr>
              <a:t>Funciones</a:t>
            </a:r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DCBDAA-9BD5-4DB5-92BD-0BC8F09D5091}"/>
              </a:ext>
            </a:extLst>
          </p:cNvPr>
          <p:cNvSpPr txBox="1"/>
          <p:nvPr/>
        </p:nvSpPr>
        <p:spPr>
          <a:xfrm>
            <a:off x="-369900" y="3208250"/>
            <a:ext cx="33584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kern="1200" dirty="0" err="1">
                <a:solidFill>
                  <a:schemeClr val="tx1"/>
                </a:solidFill>
              </a:rPr>
              <a:t>Membresí</a:t>
            </a:r>
            <a:r>
              <a:rPr lang="en-US" sz="2000" b="1" dirty="0" err="1"/>
              <a:t>a</a:t>
            </a:r>
            <a:endParaRPr 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ED66CD-5266-4A14-86BA-2C865EDBBA1F}"/>
              </a:ext>
            </a:extLst>
          </p:cNvPr>
          <p:cNvSpPr txBox="1"/>
          <p:nvPr/>
        </p:nvSpPr>
        <p:spPr>
          <a:xfrm>
            <a:off x="310763" y="5681081"/>
            <a:ext cx="22081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kern="1200" dirty="0" err="1">
                <a:solidFill>
                  <a:schemeClr val="tx1"/>
                </a:solidFill>
              </a:rPr>
              <a:t>Presidente</a:t>
            </a:r>
            <a:r>
              <a:rPr lang="en-US" sz="1800" b="1" kern="1200" dirty="0">
                <a:solidFill>
                  <a:schemeClr val="tx1"/>
                </a:solidFill>
              </a:rPr>
              <a:t> y </a:t>
            </a:r>
            <a:r>
              <a:rPr lang="en-US" sz="1800" b="1" kern="1200" dirty="0" err="1">
                <a:solidFill>
                  <a:schemeClr val="tx1"/>
                </a:solidFill>
              </a:rPr>
              <a:t>vicepresidente</a:t>
            </a:r>
            <a:endParaRPr lang="en-US" sz="1800" dirty="0"/>
          </a:p>
        </p:txBody>
      </p:sp>
      <p:sp>
        <p:nvSpPr>
          <p:cNvPr id="19" name="Subtitle 6">
            <a:extLst>
              <a:ext uri="{FF2B5EF4-FFF2-40B4-BE49-F238E27FC236}">
                <a16:creationId xmlns:a16="http://schemas.microsoft.com/office/drawing/2014/main" id="{4F3461CB-2509-2102-A78A-CE68CE7D47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21" name="Subtitle 6">
            <a:extLst>
              <a:ext uri="{FF2B5EF4-FFF2-40B4-BE49-F238E27FC236}">
                <a16:creationId xmlns:a16="http://schemas.microsoft.com/office/drawing/2014/main" id="{E6801995-DCE3-1667-70F2-1BB99F65DB15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989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3E47240-366F-4190-8AC5-1E3BA8183972}"/>
              </a:ext>
            </a:extLst>
          </p:cNvPr>
          <p:cNvSpPr/>
          <p:nvPr/>
        </p:nvSpPr>
        <p:spPr>
          <a:xfrm>
            <a:off x="222637" y="2074588"/>
            <a:ext cx="3738625" cy="4342684"/>
          </a:xfrm>
          <a:prstGeom prst="roundRect">
            <a:avLst>
              <a:gd name="adj" fmla="val 603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CB4EF03-3B7A-4944-8FEC-4C819041F527}"/>
              </a:ext>
            </a:extLst>
          </p:cNvPr>
          <p:cNvSpPr/>
          <p:nvPr/>
        </p:nvSpPr>
        <p:spPr>
          <a:xfrm>
            <a:off x="375037" y="2226988"/>
            <a:ext cx="3448817" cy="3998883"/>
          </a:xfrm>
          <a:prstGeom prst="roundRect">
            <a:avLst>
              <a:gd name="adj" fmla="val 60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14B76FF-5E3A-48DD-AA9D-2F5F53BFFA2F}"/>
              </a:ext>
            </a:extLst>
          </p:cNvPr>
          <p:cNvSpPr/>
          <p:nvPr/>
        </p:nvSpPr>
        <p:spPr>
          <a:xfrm>
            <a:off x="4410781" y="3202427"/>
            <a:ext cx="6956663" cy="609600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8972" y="918677"/>
            <a:ext cx="10724031" cy="403129"/>
          </a:xfrm>
        </p:spPr>
        <p:txBody>
          <a:bodyPr/>
          <a:lstStyle/>
          <a:p>
            <a:r>
              <a:rPr lang="en-US" sz="2400" dirty="0"/>
              <a:t>MARCO ESTRATÉGICO DE LA CIPF (2020-2030)</a:t>
            </a:r>
            <a:endParaRPr lang="en-IT" sz="24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D0154AA-5000-4B47-8D1E-B791F1EC6CA3}"/>
              </a:ext>
            </a:extLst>
          </p:cNvPr>
          <p:cNvSpPr/>
          <p:nvPr/>
        </p:nvSpPr>
        <p:spPr>
          <a:xfrm>
            <a:off x="4380733" y="1504417"/>
            <a:ext cx="6960663" cy="609600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D87FFBAA-597D-4FF2-A96F-16BE400A1BF5}"/>
              </a:ext>
            </a:extLst>
          </p:cNvPr>
          <p:cNvSpPr txBox="1">
            <a:spLocks/>
          </p:cNvSpPr>
          <p:nvPr/>
        </p:nvSpPr>
        <p:spPr>
          <a:xfrm>
            <a:off x="4190907" y="1521741"/>
            <a:ext cx="8001093" cy="574951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>
                <a:solidFill>
                  <a:srgbClr val="5792C9"/>
                </a:solidFill>
                <a:latin typeface="Calibri"/>
                <a:cs typeface="Calibri"/>
              </a:rPr>
              <a:t>El CADC supervisa dos programas de desarrollo </a:t>
            </a:r>
            <a:br>
              <a:rPr lang="es-ES" b="1" dirty="0">
                <a:solidFill>
                  <a:srgbClr val="5792C9"/>
                </a:solidFill>
                <a:latin typeface="Calibri"/>
                <a:cs typeface="Calibri"/>
              </a:rPr>
            </a:br>
            <a:r>
              <a:rPr lang="es-ES" b="1" dirty="0">
                <a:solidFill>
                  <a:srgbClr val="5792C9"/>
                </a:solidFill>
                <a:latin typeface="Calibri"/>
                <a:cs typeface="Calibri"/>
              </a:rPr>
              <a:t>del marco estratégico</a:t>
            </a:r>
            <a:endParaRPr lang="en-US" b="1" dirty="0">
              <a:solidFill>
                <a:srgbClr val="5792C9"/>
              </a:solidFill>
              <a:latin typeface="Calibri"/>
              <a:cs typeface="Calibri"/>
            </a:endParaRPr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5549A28F-0E30-46F9-8A5C-23339102E319}"/>
              </a:ext>
            </a:extLst>
          </p:cNvPr>
          <p:cNvSpPr txBox="1">
            <a:spLocks/>
          </p:cNvSpPr>
          <p:nvPr/>
        </p:nvSpPr>
        <p:spPr>
          <a:xfrm>
            <a:off x="4518072" y="5015843"/>
            <a:ext cx="4500885" cy="325518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5792C9"/>
                </a:solidFill>
              </a:rPr>
              <a:t>   </a:t>
            </a:r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19874B08-0CDB-4C9E-A97A-4CBC125BDDA2}"/>
              </a:ext>
            </a:extLst>
          </p:cNvPr>
          <p:cNvSpPr txBox="1">
            <a:spLocks/>
          </p:cNvSpPr>
          <p:nvPr/>
        </p:nvSpPr>
        <p:spPr>
          <a:xfrm>
            <a:off x="4122312" y="3270922"/>
            <a:ext cx="7196255" cy="321491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>
                <a:solidFill>
                  <a:srgbClr val="5792C9"/>
                </a:solidFill>
                <a:latin typeface="Calibri"/>
                <a:cs typeface="Calibri"/>
              </a:rPr>
              <a:t>Refuerzo de los sistemas de alerta y respuesta a </a:t>
            </a:r>
            <a:br>
              <a:rPr lang="es-ES" b="1" dirty="0">
                <a:solidFill>
                  <a:srgbClr val="5792C9"/>
                </a:solidFill>
                <a:latin typeface="Calibri"/>
                <a:cs typeface="Calibri"/>
              </a:rPr>
            </a:br>
            <a:r>
              <a:rPr lang="es-ES" b="1" dirty="0">
                <a:solidFill>
                  <a:srgbClr val="5792C9"/>
                </a:solidFill>
                <a:latin typeface="Calibri"/>
                <a:cs typeface="Calibri"/>
              </a:rPr>
              <a:t>los brotes de plagas</a:t>
            </a:r>
            <a:endParaRPr lang="en-IT" b="1" dirty="0">
              <a:solidFill>
                <a:srgbClr val="5792C9"/>
              </a:solidFill>
              <a:latin typeface="Calibri"/>
              <a:cs typeface="Calibri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7CFCEB2-A9B1-4B4C-BDC1-DD045764D18A}"/>
              </a:ext>
            </a:extLst>
          </p:cNvPr>
          <p:cNvSpPr/>
          <p:nvPr/>
        </p:nvSpPr>
        <p:spPr>
          <a:xfrm>
            <a:off x="4344069" y="5153024"/>
            <a:ext cx="6960661" cy="473098"/>
          </a:xfrm>
          <a:prstGeom prst="roundRect">
            <a:avLst>
              <a:gd name="adj" fmla="val 16667"/>
            </a:avLst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0519" y="1863056"/>
            <a:ext cx="8001093" cy="1000237"/>
          </a:xfrm>
        </p:spPr>
        <p:txBody>
          <a:bodyPr numCol="1"/>
          <a:lstStyle/>
          <a:p>
            <a:endParaRPr lang="es-ES" dirty="0"/>
          </a:p>
          <a:p>
            <a:r>
              <a:rPr lang="es-ES" dirty="0"/>
              <a:t>Se prepararon planes de implementación y se presentaron al Grupo especializado de la CMF relacionado con los Sistemas de alerta y respuesta ante brotes de plagas.</a:t>
            </a:r>
          </a:p>
        </p:txBody>
      </p:sp>
      <p:sp>
        <p:nvSpPr>
          <p:cNvPr id="14" name="Subtitle 1">
            <a:extLst>
              <a:ext uri="{FF2B5EF4-FFF2-40B4-BE49-F238E27FC236}">
                <a16:creationId xmlns:a16="http://schemas.microsoft.com/office/drawing/2014/main" id="{BA121747-18E4-4838-80D7-CEF5CB96A919}"/>
              </a:ext>
            </a:extLst>
          </p:cNvPr>
          <p:cNvSpPr txBox="1">
            <a:spLocks/>
          </p:cNvSpPr>
          <p:nvPr/>
        </p:nvSpPr>
        <p:spPr>
          <a:xfrm>
            <a:off x="4394649" y="3646252"/>
            <a:ext cx="4624308" cy="609600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2"/>
              <a:buNone/>
            </a:pPr>
            <a:endParaRPr lang="en-US" dirty="0"/>
          </a:p>
        </p:txBody>
      </p:sp>
      <p:sp>
        <p:nvSpPr>
          <p:cNvPr id="16" name="Subtitle 1">
            <a:extLst>
              <a:ext uri="{FF2B5EF4-FFF2-40B4-BE49-F238E27FC236}">
                <a16:creationId xmlns:a16="http://schemas.microsoft.com/office/drawing/2014/main" id="{2979821C-41C7-4D67-B892-197F7E643AEE}"/>
              </a:ext>
            </a:extLst>
          </p:cNvPr>
          <p:cNvSpPr txBox="1">
            <a:spLocks/>
          </p:cNvSpPr>
          <p:nvPr/>
        </p:nvSpPr>
        <p:spPr>
          <a:xfrm>
            <a:off x="3883967" y="5747080"/>
            <a:ext cx="7420763" cy="755122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s-ES" dirty="0"/>
              <a:t>Gestión de los riesgos fitosanitarios asociados al comercio electrónico y a las vías de transporte postal y urgente.</a:t>
            </a:r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2979821C-41C7-4D67-B892-197F7E643AEE}"/>
              </a:ext>
            </a:extLst>
          </p:cNvPr>
          <p:cNvSpPr txBox="1">
            <a:spLocks/>
          </p:cNvSpPr>
          <p:nvPr/>
        </p:nvSpPr>
        <p:spPr>
          <a:xfrm>
            <a:off x="3815870" y="3914785"/>
            <a:ext cx="8001093" cy="755122"/>
          </a:xfrm>
          <a:prstGeom prst="rect">
            <a:avLst/>
          </a:prstGeom>
        </p:spPr>
        <p:txBody>
          <a:bodyPr lIns="540000" tIns="0" rIns="540000" bIns="360000" numCol="1" spcCol="720000" anchor="t" anchorCtr="0"/>
          <a:lstStyle>
            <a:lvl1pPr marL="162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3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s-ES" dirty="0"/>
              <a:t>Un sistema mundial para comunicar los riesgos de plagas emergentes, de modo que los países puedan adaptar de forma proactiva sus sistemas fitosanitarios y reforzar sus capacidades para responder de forma eficaz.</a:t>
            </a:r>
            <a:endParaRPr lang="en-US" dirty="0"/>
          </a:p>
        </p:txBody>
      </p:sp>
      <p:pic>
        <p:nvPicPr>
          <p:cNvPr id="1026" name="Picture 2" descr="Strategic Framework of the International Plant Protection Convention - one pager">
            <a:extLst>
              <a:ext uri="{FF2B5EF4-FFF2-40B4-BE49-F238E27FC236}">
                <a16:creationId xmlns:a16="http://schemas.microsoft.com/office/drawing/2014/main" id="{7EF754C2-2B6A-4ECB-B876-9EBB247C5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01"/>
          <a:stretch/>
        </p:blipFill>
        <p:spPr bwMode="auto">
          <a:xfrm>
            <a:off x="481220" y="2251733"/>
            <a:ext cx="3202182" cy="3940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E04B849-8256-E0D0-61D7-E834D7D6C9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7" y="6408482"/>
            <a:ext cx="6645216" cy="432854"/>
          </a:xfrm>
          <a:prstGeom prst="rect">
            <a:avLst/>
          </a:prstGeom>
        </p:spPr>
      </p:pic>
      <p:sp>
        <p:nvSpPr>
          <p:cNvPr id="22" name="Subtitle 6">
            <a:extLst>
              <a:ext uri="{FF2B5EF4-FFF2-40B4-BE49-F238E27FC236}">
                <a16:creationId xmlns:a16="http://schemas.microsoft.com/office/drawing/2014/main" id="{3C524D48-54E8-C674-2290-12774772FC5D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06A6BFC-CF8E-3399-7EB6-B160900F8E6A}"/>
              </a:ext>
            </a:extLst>
          </p:cNvPr>
          <p:cNvSpPr txBox="1"/>
          <p:nvPr/>
        </p:nvSpPr>
        <p:spPr>
          <a:xfrm>
            <a:off x="4573197" y="5189518"/>
            <a:ext cx="6126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000" b="1" dirty="0">
                <a:solidFill>
                  <a:srgbClr val="5792C9"/>
                </a:solidFill>
                <a:latin typeface="Calibri"/>
                <a:cs typeface="Calibri"/>
              </a:rPr>
              <a:t>Comercio </a:t>
            </a:r>
            <a:r>
              <a:rPr lang="fr-CH" sz="2000" b="1" dirty="0" err="1">
                <a:solidFill>
                  <a:srgbClr val="5792C9"/>
                </a:solidFill>
                <a:latin typeface="Calibri"/>
                <a:cs typeface="Calibri"/>
              </a:rPr>
              <a:t>electrónico</a:t>
            </a:r>
            <a:endParaRPr lang="fr-CH" sz="2000" b="1" dirty="0">
              <a:solidFill>
                <a:srgbClr val="5792C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489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E56F760E-F53F-4EA1-9343-E6E51E59DF5C}"/>
              </a:ext>
            </a:extLst>
          </p:cNvPr>
          <p:cNvSpPr/>
          <p:nvPr/>
        </p:nvSpPr>
        <p:spPr>
          <a:xfrm>
            <a:off x="122548" y="4021051"/>
            <a:ext cx="3246830" cy="15195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615" y="6172584"/>
            <a:ext cx="8642459" cy="505120"/>
          </a:xfrm>
          <a:noFill/>
        </p:spPr>
        <p:txBody>
          <a:bodyPr lIns="540000" tIns="0" rIns="360000" bIns="45720" anchor="ctr" anchorCtr="0"/>
          <a:lstStyle/>
          <a:p>
            <a:r>
              <a:rPr lang="es-ES" b="1" dirty="0">
                <a:solidFill>
                  <a:srgbClr val="5792C9"/>
                </a:solidFill>
              </a:rPr>
              <a:t>La reunión del CADC de noviembre se celebrará de forma presencial</a:t>
            </a:r>
            <a:endParaRPr lang="en-IT" b="1" dirty="0">
              <a:solidFill>
                <a:srgbClr val="5792C9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774" y="942908"/>
            <a:ext cx="5365818" cy="335193"/>
          </a:xfrm>
        </p:spPr>
        <p:txBody>
          <a:bodyPr/>
          <a:lstStyle/>
          <a:p>
            <a:r>
              <a:rPr lang="en-US" sz="2400" dirty="0"/>
              <a:t>REUNIONES VIRTUALES DEL CADC</a:t>
            </a:r>
            <a:endParaRPr lang="en-IT" sz="2400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FBEF2E63-10EA-47B7-9E0A-843273FF4A35}"/>
              </a:ext>
            </a:extLst>
          </p:cNvPr>
          <p:cNvSpPr/>
          <p:nvPr/>
        </p:nvSpPr>
        <p:spPr>
          <a:xfrm>
            <a:off x="3833971" y="4611081"/>
            <a:ext cx="8168104" cy="5700"/>
          </a:xfrm>
          <a:prstGeom prst="line">
            <a:avLst/>
          </a:prstGeom>
          <a:ln>
            <a:solidFill>
              <a:srgbClr val="74A1D3"/>
            </a:solidFill>
          </a:ln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31C5537-C4F4-44DB-B2CF-93DDE80487D6}"/>
              </a:ext>
            </a:extLst>
          </p:cNvPr>
          <p:cNvSpPr/>
          <p:nvPr/>
        </p:nvSpPr>
        <p:spPr>
          <a:xfrm flipV="1">
            <a:off x="3833971" y="1929949"/>
            <a:ext cx="8168104" cy="1966"/>
          </a:xfrm>
          <a:prstGeom prst="line">
            <a:avLst/>
          </a:prstGeom>
          <a:ln>
            <a:solidFill>
              <a:srgbClr val="74A1D3"/>
            </a:solidFill>
          </a:ln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E565D84-E73D-4125-82DB-8D2D4DA8A7A5}"/>
              </a:ext>
            </a:extLst>
          </p:cNvPr>
          <p:cNvSpPr/>
          <p:nvPr/>
        </p:nvSpPr>
        <p:spPr>
          <a:xfrm>
            <a:off x="6647094" y="1218416"/>
            <a:ext cx="7589546" cy="661317"/>
          </a:xfrm>
          <a:custGeom>
            <a:avLst/>
            <a:gdLst>
              <a:gd name="connsiteX0" fmla="*/ 0 w 7927032"/>
              <a:gd name="connsiteY0" fmla="*/ 0 h 661317"/>
              <a:gd name="connsiteX1" fmla="*/ 7927032 w 7927032"/>
              <a:gd name="connsiteY1" fmla="*/ 0 h 661317"/>
              <a:gd name="connsiteX2" fmla="*/ 7927032 w 7927032"/>
              <a:gd name="connsiteY2" fmla="*/ 661317 h 661317"/>
              <a:gd name="connsiteX3" fmla="*/ 0 w 7927032"/>
              <a:gd name="connsiteY3" fmla="*/ 661317 h 661317"/>
              <a:gd name="connsiteX4" fmla="*/ 0 w 7927032"/>
              <a:gd name="connsiteY4" fmla="*/ 0 h 661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7032" h="661317">
                <a:moveTo>
                  <a:pt x="0" y="0"/>
                </a:moveTo>
                <a:lnTo>
                  <a:pt x="7927032" y="0"/>
                </a:lnTo>
                <a:lnTo>
                  <a:pt x="7927032" y="661317"/>
                </a:lnTo>
                <a:lnTo>
                  <a:pt x="0" y="66131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b" anchorCtr="0">
            <a:noAutofit/>
          </a:bodyPr>
          <a:lstStyle/>
          <a:p>
            <a:pPr marL="0" lvl="0" indent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 kern="1200" dirty="0">
                <a:solidFill>
                  <a:srgbClr val="5792C9"/>
                </a:solidFill>
              </a:rPr>
              <a:t>4 </a:t>
            </a:r>
            <a:r>
              <a:rPr lang="en-US" sz="2000" b="1" kern="1200" dirty="0" err="1">
                <a:solidFill>
                  <a:srgbClr val="5792C9"/>
                </a:solidFill>
              </a:rPr>
              <a:t>reuniones</a:t>
            </a:r>
            <a:r>
              <a:rPr lang="en-US" sz="2000" b="1" kern="1200" dirty="0">
                <a:solidFill>
                  <a:srgbClr val="5792C9"/>
                </a:solidFill>
              </a:rPr>
              <a:t> </a:t>
            </a:r>
            <a:r>
              <a:rPr lang="en-US" sz="2000" b="1" kern="1200" dirty="0" err="1">
                <a:solidFill>
                  <a:srgbClr val="5792C9"/>
                </a:solidFill>
              </a:rPr>
              <a:t>virtuales</a:t>
            </a:r>
            <a:r>
              <a:rPr lang="en-US" sz="2000" b="1" kern="1200" dirty="0">
                <a:solidFill>
                  <a:srgbClr val="5792C9"/>
                </a:solidFill>
              </a:rPr>
              <a:t> </a:t>
            </a:r>
            <a:r>
              <a:rPr lang="en-US" sz="2000" kern="1200" dirty="0"/>
              <a:t>(VM14, VM15, VM16, VM17)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CFB1836-116A-4F29-A742-9FB538C13FC2}"/>
              </a:ext>
            </a:extLst>
          </p:cNvPr>
          <p:cNvSpPr/>
          <p:nvPr/>
        </p:nvSpPr>
        <p:spPr>
          <a:xfrm>
            <a:off x="3833973" y="1340607"/>
            <a:ext cx="2648108" cy="583367"/>
          </a:xfrm>
          <a:custGeom>
            <a:avLst/>
            <a:gdLst>
              <a:gd name="connsiteX0" fmla="*/ 110242 w 2785173"/>
              <a:gd name="connsiteY0" fmla="*/ 0 h 661317"/>
              <a:gd name="connsiteX1" fmla="*/ 2674931 w 2785173"/>
              <a:gd name="connsiteY1" fmla="*/ 0 h 661317"/>
              <a:gd name="connsiteX2" fmla="*/ 2785173 w 2785173"/>
              <a:gd name="connsiteY2" fmla="*/ 110242 h 661317"/>
              <a:gd name="connsiteX3" fmla="*/ 2785173 w 2785173"/>
              <a:gd name="connsiteY3" fmla="*/ 661317 h 661317"/>
              <a:gd name="connsiteX4" fmla="*/ 2785173 w 2785173"/>
              <a:gd name="connsiteY4" fmla="*/ 661317 h 661317"/>
              <a:gd name="connsiteX5" fmla="*/ 0 w 2785173"/>
              <a:gd name="connsiteY5" fmla="*/ 661317 h 661317"/>
              <a:gd name="connsiteX6" fmla="*/ 0 w 2785173"/>
              <a:gd name="connsiteY6" fmla="*/ 661317 h 661317"/>
              <a:gd name="connsiteX7" fmla="*/ 0 w 2785173"/>
              <a:gd name="connsiteY7" fmla="*/ 110242 h 661317"/>
              <a:gd name="connsiteX8" fmla="*/ 110242 w 2785173"/>
              <a:gd name="connsiteY8" fmla="*/ 0 h 661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5173" h="661317">
                <a:moveTo>
                  <a:pt x="110242" y="0"/>
                </a:moveTo>
                <a:lnTo>
                  <a:pt x="2674931" y="0"/>
                </a:lnTo>
                <a:cubicBezTo>
                  <a:pt x="2735816" y="0"/>
                  <a:pt x="2785173" y="49357"/>
                  <a:pt x="2785173" y="110242"/>
                </a:cubicBezTo>
                <a:lnTo>
                  <a:pt x="2785173" y="661317"/>
                </a:lnTo>
                <a:lnTo>
                  <a:pt x="2785173" y="661317"/>
                </a:lnTo>
                <a:lnTo>
                  <a:pt x="0" y="661317"/>
                </a:lnTo>
                <a:lnTo>
                  <a:pt x="0" y="661317"/>
                </a:lnTo>
                <a:lnTo>
                  <a:pt x="0" y="110242"/>
                </a:lnTo>
                <a:cubicBezTo>
                  <a:pt x="0" y="49357"/>
                  <a:pt x="49357" y="0"/>
                  <a:pt x="11024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964" tIns="98964" rIns="98964" bIns="66675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500" b="1" kern="1200" dirty="0">
                <a:solidFill>
                  <a:srgbClr val="5792C9"/>
                </a:solidFill>
              </a:rPr>
              <a:t>2021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A646987-D226-457B-BC8A-20F71A2AD60E}"/>
              </a:ext>
            </a:extLst>
          </p:cNvPr>
          <p:cNvSpPr/>
          <p:nvPr/>
        </p:nvSpPr>
        <p:spPr>
          <a:xfrm>
            <a:off x="3881003" y="2084637"/>
            <a:ext cx="6405997" cy="1641862"/>
          </a:xfrm>
          <a:custGeom>
            <a:avLst/>
            <a:gdLst>
              <a:gd name="connsiteX0" fmla="*/ 0 w 10712206"/>
              <a:gd name="connsiteY0" fmla="*/ 0 h 1641862"/>
              <a:gd name="connsiteX1" fmla="*/ 10712206 w 10712206"/>
              <a:gd name="connsiteY1" fmla="*/ 0 h 1641862"/>
              <a:gd name="connsiteX2" fmla="*/ 10712206 w 10712206"/>
              <a:gd name="connsiteY2" fmla="*/ 1641862 h 1641862"/>
              <a:gd name="connsiteX3" fmla="*/ 0 w 10712206"/>
              <a:gd name="connsiteY3" fmla="*/ 1641862 h 1641862"/>
              <a:gd name="connsiteX4" fmla="*/ 0 w 10712206"/>
              <a:gd name="connsiteY4" fmla="*/ 0 h 164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12206" h="1641862">
                <a:moveTo>
                  <a:pt x="0" y="0"/>
                </a:moveTo>
                <a:lnTo>
                  <a:pt x="10712206" y="0"/>
                </a:lnTo>
                <a:lnTo>
                  <a:pt x="10712206" y="1641862"/>
                </a:lnTo>
                <a:lnTo>
                  <a:pt x="0" y="1641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Proyectos de aplicación y desarrollo de la capacidad (ADC)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Procedimiento para los recursos aportados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Lista de temas de la ADC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Consulta de la CIPF 2021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Actualización de los subgrupos y equipos del CADC</a:t>
            </a:r>
            <a:endParaRPr lang="en-US" sz="4000" kern="120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48E893C-0448-4940-85DA-35F12FF6AEC8}"/>
              </a:ext>
            </a:extLst>
          </p:cNvPr>
          <p:cNvSpPr/>
          <p:nvPr/>
        </p:nvSpPr>
        <p:spPr>
          <a:xfrm>
            <a:off x="6647094" y="3957040"/>
            <a:ext cx="7927032" cy="591535"/>
          </a:xfrm>
          <a:custGeom>
            <a:avLst/>
            <a:gdLst>
              <a:gd name="connsiteX0" fmla="*/ 0 w 7927032"/>
              <a:gd name="connsiteY0" fmla="*/ 0 h 661317"/>
              <a:gd name="connsiteX1" fmla="*/ 7927032 w 7927032"/>
              <a:gd name="connsiteY1" fmla="*/ 0 h 661317"/>
              <a:gd name="connsiteX2" fmla="*/ 7927032 w 7927032"/>
              <a:gd name="connsiteY2" fmla="*/ 661317 h 661317"/>
              <a:gd name="connsiteX3" fmla="*/ 0 w 7927032"/>
              <a:gd name="connsiteY3" fmla="*/ 661317 h 661317"/>
              <a:gd name="connsiteX4" fmla="*/ 0 w 7927032"/>
              <a:gd name="connsiteY4" fmla="*/ 0 h 661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7032" h="661317">
                <a:moveTo>
                  <a:pt x="0" y="0"/>
                </a:moveTo>
                <a:lnTo>
                  <a:pt x="7927032" y="0"/>
                </a:lnTo>
                <a:lnTo>
                  <a:pt x="7927032" y="661317"/>
                </a:lnTo>
                <a:lnTo>
                  <a:pt x="0" y="66131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b" anchorCtr="0">
            <a:noAutofit/>
          </a:bodyPr>
          <a:lstStyle/>
          <a:p>
            <a:pPr marL="0" lvl="0" indent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 kern="1200" dirty="0">
                <a:solidFill>
                  <a:srgbClr val="5792C9"/>
                </a:solidFill>
              </a:rPr>
              <a:t>3</a:t>
            </a:r>
            <a:r>
              <a:rPr lang="en-US" sz="2000" kern="1200" dirty="0">
                <a:solidFill>
                  <a:srgbClr val="5792C9"/>
                </a:solidFill>
              </a:rPr>
              <a:t> </a:t>
            </a:r>
            <a:r>
              <a:rPr lang="en-US" sz="2000" b="1" kern="1200" dirty="0" err="1">
                <a:solidFill>
                  <a:srgbClr val="5792C9"/>
                </a:solidFill>
              </a:rPr>
              <a:t>reuniones</a:t>
            </a:r>
            <a:r>
              <a:rPr lang="en-US" sz="2000" b="1" kern="1200" dirty="0">
                <a:solidFill>
                  <a:srgbClr val="5792C9"/>
                </a:solidFill>
              </a:rPr>
              <a:t> </a:t>
            </a:r>
            <a:r>
              <a:rPr lang="en-US" sz="2000" b="1" kern="1200" dirty="0" err="1">
                <a:solidFill>
                  <a:srgbClr val="5792C9"/>
                </a:solidFill>
              </a:rPr>
              <a:t>virtuales</a:t>
            </a:r>
            <a:r>
              <a:rPr lang="en-US" sz="2000" b="1" kern="1200" dirty="0">
                <a:solidFill>
                  <a:srgbClr val="5792C9"/>
                </a:solidFill>
              </a:rPr>
              <a:t> </a:t>
            </a:r>
            <a:r>
              <a:rPr lang="en-US" sz="2000" kern="1200" dirty="0"/>
              <a:t>(VM18, VM19, VM20)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B608E70-FEF2-42EA-AB1E-371D14548422}"/>
              </a:ext>
            </a:extLst>
          </p:cNvPr>
          <p:cNvSpPr/>
          <p:nvPr/>
        </p:nvSpPr>
        <p:spPr>
          <a:xfrm>
            <a:off x="3833971" y="3957040"/>
            <a:ext cx="2785173" cy="661317"/>
          </a:xfrm>
          <a:custGeom>
            <a:avLst/>
            <a:gdLst>
              <a:gd name="connsiteX0" fmla="*/ 110242 w 2785173"/>
              <a:gd name="connsiteY0" fmla="*/ 0 h 661317"/>
              <a:gd name="connsiteX1" fmla="*/ 2674931 w 2785173"/>
              <a:gd name="connsiteY1" fmla="*/ 0 h 661317"/>
              <a:gd name="connsiteX2" fmla="*/ 2785173 w 2785173"/>
              <a:gd name="connsiteY2" fmla="*/ 110242 h 661317"/>
              <a:gd name="connsiteX3" fmla="*/ 2785173 w 2785173"/>
              <a:gd name="connsiteY3" fmla="*/ 661317 h 661317"/>
              <a:gd name="connsiteX4" fmla="*/ 2785173 w 2785173"/>
              <a:gd name="connsiteY4" fmla="*/ 661317 h 661317"/>
              <a:gd name="connsiteX5" fmla="*/ 0 w 2785173"/>
              <a:gd name="connsiteY5" fmla="*/ 661317 h 661317"/>
              <a:gd name="connsiteX6" fmla="*/ 0 w 2785173"/>
              <a:gd name="connsiteY6" fmla="*/ 661317 h 661317"/>
              <a:gd name="connsiteX7" fmla="*/ 0 w 2785173"/>
              <a:gd name="connsiteY7" fmla="*/ 110242 h 661317"/>
              <a:gd name="connsiteX8" fmla="*/ 110242 w 2785173"/>
              <a:gd name="connsiteY8" fmla="*/ 0 h 661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5173" h="661317">
                <a:moveTo>
                  <a:pt x="110242" y="0"/>
                </a:moveTo>
                <a:lnTo>
                  <a:pt x="2674931" y="0"/>
                </a:lnTo>
                <a:cubicBezTo>
                  <a:pt x="2735816" y="0"/>
                  <a:pt x="2785173" y="49357"/>
                  <a:pt x="2785173" y="110242"/>
                </a:cubicBezTo>
                <a:lnTo>
                  <a:pt x="2785173" y="661317"/>
                </a:lnTo>
                <a:lnTo>
                  <a:pt x="2785173" y="661317"/>
                </a:lnTo>
                <a:lnTo>
                  <a:pt x="0" y="661317"/>
                </a:lnTo>
                <a:lnTo>
                  <a:pt x="0" y="661317"/>
                </a:lnTo>
                <a:lnTo>
                  <a:pt x="0" y="110242"/>
                </a:lnTo>
                <a:cubicBezTo>
                  <a:pt x="0" y="49357"/>
                  <a:pt x="49357" y="0"/>
                  <a:pt x="110242" y="0"/>
                </a:cubicBezTo>
                <a:close/>
              </a:path>
            </a:pathLst>
          </a:custGeom>
          <a:solidFill>
            <a:srgbClr val="74A1D3"/>
          </a:solidFill>
          <a:ln>
            <a:noFill/>
          </a:ln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964" tIns="98964" rIns="98964" bIns="66675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500" b="1" kern="1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911411D-0339-4DC0-A52B-91CD3330C57D}"/>
              </a:ext>
            </a:extLst>
          </p:cNvPr>
          <p:cNvSpPr/>
          <p:nvPr/>
        </p:nvSpPr>
        <p:spPr>
          <a:xfrm>
            <a:off x="3878062" y="4780807"/>
            <a:ext cx="6759457" cy="1322834"/>
          </a:xfrm>
          <a:custGeom>
            <a:avLst/>
            <a:gdLst>
              <a:gd name="connsiteX0" fmla="*/ 0 w 10712206"/>
              <a:gd name="connsiteY0" fmla="*/ 0 h 1322834"/>
              <a:gd name="connsiteX1" fmla="*/ 10712206 w 10712206"/>
              <a:gd name="connsiteY1" fmla="*/ 0 h 1322834"/>
              <a:gd name="connsiteX2" fmla="*/ 10712206 w 10712206"/>
              <a:gd name="connsiteY2" fmla="*/ 1322834 h 1322834"/>
              <a:gd name="connsiteX3" fmla="*/ 0 w 10712206"/>
              <a:gd name="connsiteY3" fmla="*/ 1322834 h 1322834"/>
              <a:gd name="connsiteX4" fmla="*/ 0 w 10712206"/>
              <a:gd name="connsiteY4" fmla="*/ 0 h 132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12206" h="1322834">
                <a:moveTo>
                  <a:pt x="0" y="0"/>
                </a:moveTo>
                <a:lnTo>
                  <a:pt x="10712206" y="0"/>
                </a:lnTo>
                <a:lnTo>
                  <a:pt x="10712206" y="1322834"/>
                </a:lnTo>
                <a:lnTo>
                  <a:pt x="0" y="132283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Carga de trabajo del CADC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Preparación para la consulta de la CIPF de 2022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Proyectos de la </a:t>
            </a:r>
            <a:r>
              <a:rPr lang="es-ES" sz="2000" dirty="0"/>
              <a:t>ADC</a:t>
            </a:r>
            <a:endParaRPr lang="es-ES" sz="2000" kern="1200" dirty="0"/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s-ES" sz="2000" kern="1200" dirty="0"/>
              <a:t>Actualización de las unidades de la Secretaría de la CIPF </a:t>
            </a:r>
            <a:endParaRPr lang="en-US" sz="2400" kern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A5AD2F-2744-3158-75FF-CFE785279D41}"/>
              </a:ext>
            </a:extLst>
          </p:cNvPr>
          <p:cNvSpPr txBox="1"/>
          <p:nvPr/>
        </p:nvSpPr>
        <p:spPr>
          <a:xfrm>
            <a:off x="-251623" y="4051634"/>
            <a:ext cx="3787303" cy="14311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tabLst>
                <a:tab pos="2692400" algn="l"/>
              </a:tabLst>
            </a:pPr>
            <a:r>
              <a:rPr lang="es-ES" sz="1800" dirty="0"/>
              <a:t>Para mitigar los problemas relacionados con los diferentes husos horarios, el CADC acordó </a:t>
            </a:r>
            <a:r>
              <a:rPr lang="es-ES" sz="1800" b="1" dirty="0"/>
              <a:t>cambiar la hora de </a:t>
            </a:r>
            <a:br>
              <a:rPr lang="es-ES" sz="1800" b="1" dirty="0"/>
            </a:br>
            <a:r>
              <a:rPr lang="es-ES" sz="1800" b="1" dirty="0"/>
              <a:t>las reuniones</a:t>
            </a:r>
            <a:r>
              <a:rPr lang="en-US" sz="1800" b="1" dirty="0"/>
              <a:t>.</a:t>
            </a:r>
            <a:endParaRPr lang="en-US" sz="1800" b="1" dirty="0">
              <a:cs typeface="Calibri"/>
            </a:endParaRPr>
          </a:p>
        </p:txBody>
      </p:sp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8FF48C38-DFFF-4E23-A043-0CAE18A1B4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" t="7903" r="70436" b="47071"/>
          <a:stretch/>
        </p:blipFill>
        <p:spPr>
          <a:xfrm>
            <a:off x="688740" y="1393008"/>
            <a:ext cx="2381062" cy="2333491"/>
          </a:xfrm>
          <a:prstGeom prst="rect">
            <a:avLst/>
          </a:prstGeom>
        </p:spPr>
      </p:pic>
      <p:sp>
        <p:nvSpPr>
          <p:cNvPr id="15" name="Subtitle 6">
            <a:extLst>
              <a:ext uri="{FF2B5EF4-FFF2-40B4-BE49-F238E27FC236}">
                <a16:creationId xmlns:a16="http://schemas.microsoft.com/office/drawing/2014/main" id="{CA3FEB04-905E-45DE-EF88-2ADEE8392CD0}"/>
              </a:ext>
            </a:extLst>
          </p:cNvPr>
          <p:cNvSpPr txBox="1">
            <a:spLocks/>
          </p:cNvSpPr>
          <p:nvPr/>
        </p:nvSpPr>
        <p:spPr>
          <a:xfrm>
            <a:off x="0" y="6510188"/>
            <a:ext cx="6642100" cy="265156"/>
          </a:xfrm>
          <a:prstGeom prst="rect">
            <a:avLst/>
          </a:prstGeom>
          <a:solidFill>
            <a:schemeClr val="bg1"/>
          </a:solidFill>
        </p:spPr>
        <p:txBody>
          <a:bodyPr lIns="540000" tIns="0" rIns="360000" anchor="t" anchorCtr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>
                <a:latin typeface="Gill Sans MT" panose="020B0502020104020203" pitchFamily="34" charset="0"/>
              </a:rPr>
              <a:t>Talleres regionales de la CIPF 2022</a:t>
            </a:r>
            <a:endParaRPr lang="en-GB" sz="1600" dirty="0">
              <a:latin typeface="Gill Sans MT" panose="020B0502020104020203" pitchFamily="34" charset="0"/>
            </a:endParaRPr>
          </a:p>
        </p:txBody>
      </p:sp>
      <p:sp>
        <p:nvSpPr>
          <p:cNvPr id="18" name="Subtitle 6">
            <a:extLst>
              <a:ext uri="{FF2B5EF4-FFF2-40B4-BE49-F238E27FC236}">
                <a16:creationId xmlns:a16="http://schemas.microsoft.com/office/drawing/2014/main" id="{723D19D0-B9A6-EB4F-0372-3EC2B24EBC32}"/>
              </a:ext>
            </a:extLst>
          </p:cNvPr>
          <p:cNvSpPr txBox="1">
            <a:spLocks/>
          </p:cNvSpPr>
          <p:nvPr/>
        </p:nvSpPr>
        <p:spPr>
          <a:xfrm>
            <a:off x="7681040" y="901352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73728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69FD883-49BB-4881-9128-BBE5746204EA}"/>
              </a:ext>
            </a:extLst>
          </p:cNvPr>
          <p:cNvSpPr txBox="1"/>
          <p:nvPr/>
        </p:nvSpPr>
        <p:spPr>
          <a:xfrm>
            <a:off x="4200326" y="3129556"/>
            <a:ext cx="9430852" cy="1231106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noProof="0" dirty="0"/>
              <a:t>Guías y materiales de formación.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noProof="0" dirty="0"/>
              <a:t>Recursos aportados.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noProof="0" dirty="0"/>
              <a:t>Recursos web.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noProof="0" dirty="0"/>
              <a:t>Evaluación de la capacidad fitosanitaria (ECF).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n-US" sz="1800" i="0" u="none" strike="noStrike" noProof="0" dirty="0" err="1"/>
              <a:t>Proyectos</a:t>
            </a:r>
            <a:r>
              <a:rPr lang="en-US" sz="1800" i="0" u="none" strike="noStrike" noProof="0" dirty="0"/>
              <a:t> del CADC.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n-US" sz="1800" i="0" u="none" strike="noStrike" noProof="0" dirty="0"/>
              <a:t>Comercio </a:t>
            </a:r>
            <a:r>
              <a:rPr lang="en-US" sz="1800" i="0" u="none" strike="noStrike" noProof="0" dirty="0" err="1"/>
              <a:t>electrónico</a:t>
            </a:r>
            <a:r>
              <a:rPr lang="en-US" sz="1800" i="0" u="none" strike="noStrike" noProof="0" dirty="0"/>
              <a:t>.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800" i="1" u="none" strike="noStrike" noProof="0" dirty="0"/>
              <a:t>Fusarium </a:t>
            </a:r>
            <a:r>
              <a:rPr lang="en-US" sz="1800" i="1" u="none" strike="noStrike" noProof="0" dirty="0" err="1"/>
              <a:t>oxysporum</a:t>
            </a:r>
            <a:r>
              <a:rPr lang="en-US" sz="1800" i="0" u="none" strike="noStrike" noProof="0" dirty="0"/>
              <a:t> (TR4). </a:t>
            </a:r>
          </a:p>
          <a:p>
            <a:pPr lvl="0">
              <a:lnSpc>
                <a:spcPct val="100000"/>
              </a:lnSpc>
            </a:pPr>
            <a:endParaRPr lang="en-US" sz="1800" i="0" u="none" strike="noStrike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78143"/>
            <a:ext cx="7982095" cy="478220"/>
          </a:xfrm>
        </p:spPr>
        <p:txBody>
          <a:bodyPr/>
          <a:lstStyle/>
          <a:p>
            <a:r>
              <a:rPr lang="es-ES" sz="2300" dirty="0"/>
              <a:t>SUBGRUPOS, EQUIPOS Y GRUPOS DE TRABAJO DEL CADC</a:t>
            </a:r>
            <a:endParaRPr lang="en-IT" sz="2300" dirty="0"/>
          </a:p>
        </p:txBody>
      </p:sp>
      <p:sp>
        <p:nvSpPr>
          <p:cNvPr id="6" name="Rectangle 5"/>
          <p:cNvSpPr/>
          <p:nvPr/>
        </p:nvSpPr>
        <p:spPr>
          <a:xfrm>
            <a:off x="237535" y="1588862"/>
            <a:ext cx="3634073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2000" dirty="0"/>
              <a:t>El CADC estableció tres tipos de grupos para trabajar en temas y actividades específicas:</a:t>
            </a:r>
            <a:r>
              <a:rPr lang="en-US" sz="2000" dirty="0"/>
              <a:t> </a:t>
            </a:r>
            <a:endParaRPr lang="en-CA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D10289-0CE6-42B1-9C99-0CDA9DA29748}"/>
              </a:ext>
            </a:extLst>
          </p:cNvPr>
          <p:cNvSpPr txBox="1"/>
          <p:nvPr/>
        </p:nvSpPr>
        <p:spPr>
          <a:xfrm>
            <a:off x="4254668" y="1338744"/>
            <a:ext cx="83727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fr-CA" sz="2400" b="1" i="0" u="none" strike="noStrike" noProof="0" dirty="0" err="1">
                <a:solidFill>
                  <a:srgbClr val="5792C9"/>
                </a:solidFill>
                <a:latin typeface="Calibri"/>
              </a:rPr>
              <a:t>Subgrupos</a:t>
            </a:r>
            <a:r>
              <a:rPr lang="fr-CA" sz="2400" b="1" i="0" u="none" strike="noStrike" noProof="0" dirty="0">
                <a:solidFill>
                  <a:srgbClr val="5792C9"/>
                </a:solidFill>
                <a:latin typeface="Calibri"/>
              </a:rPr>
              <a:t> </a:t>
            </a:r>
            <a:r>
              <a:rPr lang="fr-CA" sz="2400" b="1" i="0" u="none" strike="noStrike" noProof="0" dirty="0" err="1">
                <a:solidFill>
                  <a:srgbClr val="5792C9"/>
                </a:solidFill>
                <a:latin typeface="Calibri"/>
              </a:rPr>
              <a:t>del</a:t>
            </a:r>
            <a:r>
              <a:rPr lang="fr-CA" sz="2400" b="1" i="0" u="none" strike="noStrike" noProof="0" dirty="0">
                <a:solidFill>
                  <a:srgbClr val="5792C9"/>
                </a:solidFill>
                <a:latin typeface="Calibri"/>
              </a:rPr>
              <a:t> CADC</a:t>
            </a:r>
            <a:endParaRPr lang="en-US" sz="2400" dirty="0">
              <a:solidFill>
                <a:srgbClr val="5792C9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589DE7-B957-4222-ABA4-BD9513DBA0B5}"/>
              </a:ext>
            </a:extLst>
          </p:cNvPr>
          <p:cNvSpPr txBox="1"/>
          <p:nvPr/>
        </p:nvSpPr>
        <p:spPr>
          <a:xfrm>
            <a:off x="4233346" y="2735152"/>
            <a:ext cx="83727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5792C9"/>
                </a:solidFill>
              </a:rPr>
              <a:t>Equipos</a:t>
            </a:r>
            <a:r>
              <a:rPr lang="en-US" sz="2400" b="1" dirty="0">
                <a:solidFill>
                  <a:srgbClr val="5792C9"/>
                </a:solidFill>
              </a:rPr>
              <a:t> del CADC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23BE37-BC94-417D-A15F-ED6DDD159A68}"/>
              </a:ext>
            </a:extLst>
          </p:cNvPr>
          <p:cNvSpPr txBox="1"/>
          <p:nvPr/>
        </p:nvSpPr>
        <p:spPr>
          <a:xfrm>
            <a:off x="4200326" y="4436824"/>
            <a:ext cx="83727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5792C9"/>
                </a:solidFill>
              </a:rPr>
              <a:t>Grupos</a:t>
            </a:r>
            <a:r>
              <a:rPr lang="en-US" sz="2400" b="1" dirty="0">
                <a:solidFill>
                  <a:srgbClr val="5792C9"/>
                </a:solidFill>
              </a:rPr>
              <a:t> de </a:t>
            </a:r>
            <a:r>
              <a:rPr lang="en-US" sz="2400" b="1" dirty="0" err="1">
                <a:solidFill>
                  <a:srgbClr val="5792C9"/>
                </a:solidFill>
              </a:rPr>
              <a:t>trabajo</a:t>
            </a:r>
            <a:endParaRPr lang="en-US" sz="2400" b="1" dirty="0">
              <a:solidFill>
                <a:srgbClr val="5792C9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4AD956-E79A-4314-9236-35330840B8BC}"/>
              </a:ext>
            </a:extLst>
          </p:cNvPr>
          <p:cNvSpPr txBox="1"/>
          <p:nvPr/>
        </p:nvSpPr>
        <p:spPr>
          <a:xfrm>
            <a:off x="4200326" y="1772614"/>
            <a:ext cx="72566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kern="1200" noProof="0" dirty="0">
                <a:effectLst/>
              </a:rPr>
              <a:t>Sistema de aplicación, revisión y apoyo (IRSS).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kern="1200" noProof="0" dirty="0">
                <a:effectLst/>
              </a:rPr>
              <a:t>Obligaciones nacionales de presentación de informes (ONPI).</a:t>
            </a:r>
          </a:p>
          <a:p>
            <a:pPr marL="285750" lvl="0" indent="-285750">
              <a:lnSpc>
                <a:spcPct val="100000"/>
              </a:lnSpc>
              <a:buFont typeface="Arial"/>
              <a:buChar char="•"/>
            </a:pPr>
            <a:r>
              <a:rPr lang="es-ES" sz="1800" i="0" u="none" strike="noStrike" kern="1200" noProof="0" dirty="0">
                <a:effectLst/>
              </a:rPr>
              <a:t>Prevención y resolución de conflictos (DAS).</a:t>
            </a:r>
            <a:endParaRPr lang="en-US" sz="1800" i="0" u="none" strike="noStrike" kern="1200" noProof="0" dirty="0">
              <a:effectLst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321A82-183E-4AD9-9309-9E9D93129118}"/>
              </a:ext>
            </a:extLst>
          </p:cNvPr>
          <p:cNvSpPr txBox="1"/>
          <p:nvPr/>
        </p:nvSpPr>
        <p:spPr>
          <a:xfrm>
            <a:off x="4200326" y="4911313"/>
            <a:ext cx="9035614" cy="1946687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Curso de aprendizaje electrónico de la PARA. 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Curso de aprendizaje electrónico sobre el sistema de certificación de exportaciones. 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Curso de aprendizaje electrónico sobre las obligaciones de vigilancia y notificación .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endParaRPr lang="es-ES" sz="1800" dirty="0">
              <a:latin typeface="Calibri"/>
            </a:endParaRP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Curso de aprendizaje electrónico </a:t>
            </a:r>
            <a:br>
              <a:rPr lang="es-ES" sz="1800" i="0" u="none" strike="noStrike" noProof="0" dirty="0">
                <a:latin typeface="Calibri"/>
              </a:rPr>
            </a:br>
            <a:r>
              <a:rPr lang="es-ES" sz="1800" i="0" u="none" strike="noStrike" noProof="0" dirty="0">
                <a:latin typeface="Calibri"/>
              </a:rPr>
              <a:t>sobre inspección. 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Guía de planes de contingencia.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Guía de la NIMF 15.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s-ES" sz="1800" i="0" u="none" strike="noStrike" noProof="0" dirty="0">
                <a:latin typeface="Calibri"/>
              </a:rPr>
              <a:t>Guía de comercio electrónico.</a:t>
            </a:r>
            <a:endParaRPr lang="en-US" sz="1800" i="0" u="none" strike="noStrike" noProof="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7572D38-CED3-4846-B647-5801089C5715}"/>
              </a:ext>
            </a:extLst>
          </p:cNvPr>
          <p:cNvSpPr/>
          <p:nvPr/>
        </p:nvSpPr>
        <p:spPr>
          <a:xfrm>
            <a:off x="145708" y="2718518"/>
            <a:ext cx="3711352" cy="2543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DADD0283-C5BB-462F-AA0B-5EB3A3A58E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2" t="5532" r="2579" b="45891"/>
          <a:stretch/>
        </p:blipFill>
        <p:spPr>
          <a:xfrm>
            <a:off x="296122" y="2826578"/>
            <a:ext cx="3163329" cy="2513540"/>
          </a:xfrm>
          <a:prstGeom prst="rect">
            <a:avLst/>
          </a:prstGeom>
        </p:spPr>
      </p:pic>
      <p:sp>
        <p:nvSpPr>
          <p:cNvPr id="13" name="Subtitle 6">
            <a:extLst>
              <a:ext uri="{FF2B5EF4-FFF2-40B4-BE49-F238E27FC236}">
                <a16:creationId xmlns:a16="http://schemas.microsoft.com/office/drawing/2014/main" id="{1DC9606F-6EF7-BA1B-2A61-19DCFC3B8E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24410"/>
            <a:ext cx="3871608" cy="25093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  <p:sp>
        <p:nvSpPr>
          <p:cNvPr id="15" name="Subtitle 6">
            <a:extLst>
              <a:ext uri="{FF2B5EF4-FFF2-40B4-BE49-F238E27FC236}">
                <a16:creationId xmlns:a16="http://schemas.microsoft.com/office/drawing/2014/main" id="{CDE43D94-2165-1DFF-7270-501DE1380DDF}"/>
              </a:ext>
            </a:extLst>
          </p:cNvPr>
          <p:cNvSpPr txBox="1">
            <a:spLocks/>
          </p:cNvSpPr>
          <p:nvPr/>
        </p:nvSpPr>
        <p:spPr>
          <a:xfrm>
            <a:off x="7982095" y="898866"/>
            <a:ext cx="4135923" cy="3637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CADC </a:t>
            </a:r>
            <a:b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</a:br>
            <a:r>
              <a:rPr lang="es-ES" sz="1200" b="1" dirty="0">
                <a:solidFill>
                  <a:srgbClr val="00825F"/>
                </a:solidFill>
                <a:latin typeface="Gill Sans MT" panose="020B0502020104020203" pitchFamily="34" charset="0"/>
              </a:rPr>
              <a:t>AL TALLER REGIONAL</a:t>
            </a:r>
            <a:endParaRPr lang="en-GB" sz="12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19195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ea6feb38-a85a-45e8-92e9-814486bbe375"/>
    <ds:schemaRef ds:uri="http://purl.org/dc/elements/1.1/"/>
    <ds:schemaRef ds:uri="http://schemas.microsoft.com/office/2006/documentManagement/types"/>
    <ds:schemaRef ds:uri="a05d7f75-f42e-4288-8809-604fd4d9691f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2DA0906-2BD2-4C3A-9D0B-9446983DA638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3828</Words>
  <Application>Microsoft Office PowerPoint</Application>
  <PresentationFormat>Widescreen</PresentationFormat>
  <Paragraphs>348</Paragraphs>
  <Slides>26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41" baseType="lpstr">
      <vt:lpstr>.AppleSystemUIFont</vt:lpstr>
      <vt:lpstr>Arial</vt:lpstr>
      <vt:lpstr>Arial,Sans-Serif</vt:lpstr>
      <vt:lpstr>Calibri</vt:lpstr>
      <vt:lpstr>Calibri Light</vt:lpstr>
      <vt:lpstr>Georgia</vt:lpstr>
      <vt:lpstr>Gill Sans MT</vt:lpstr>
      <vt:lpstr>Helvetica Neue</vt:lpstr>
      <vt:lpstr>Times New Roman</vt:lpstr>
      <vt:lpstr>Wingdings</vt:lpstr>
      <vt:lpstr>COVER</vt:lpstr>
      <vt:lpstr>1_COVER</vt:lpstr>
      <vt:lpstr>Internal screen</vt:lpstr>
      <vt:lpstr>Internal screen</vt:lpstr>
      <vt:lpstr>Custom Design</vt:lpstr>
      <vt:lpstr> Actualización del Comité de Aplicación  y Desarrollo de la Capacidad (CADC) 2022</vt:lpstr>
      <vt:lpstr>CONTENIDO</vt:lpstr>
      <vt:lpstr>INTRODUCCIÓN   </vt:lpstr>
      <vt:lpstr>MIEMBROS DEL CADC</vt:lpstr>
      <vt:lpstr>PRÓXIMA CONVOCATORIA DE MIEMBROS DEL CADC</vt:lpstr>
      <vt:lpstr>MANDATO Y REGLAMENTO INTERNO DEL CADC</vt:lpstr>
      <vt:lpstr>MARCO ESTRATÉGICO DE LA CIPF (2020-2030)</vt:lpstr>
      <vt:lpstr>REUNIONES VIRTUALES DEL CADC</vt:lpstr>
      <vt:lpstr>SUBGRUPOS, EQUIPOS Y GRUPOS DE TRABAJO DEL CADC</vt:lpstr>
      <vt:lpstr>IRSS EN OBSERVATORIO DE LA CIPF </vt:lpstr>
      <vt:lpstr>EVALUACIÓN DE LA CAPACIDAD FITOSANITARIA (ECF)</vt:lpstr>
      <vt:lpstr>EVALUACIÓN DE LA CAPACIDAD FITOSANITARIA (ECF)</vt:lpstr>
      <vt:lpstr>PREVENCIÓN Y RESOLUCIÓN DE CONFLICTOS </vt:lpstr>
      <vt:lpstr>OBLIGACIONES NACIONALES DE PRESENTACIÓN DE INFORMES   </vt:lpstr>
      <vt:lpstr>SISTEMAS DE ALERTA Y RESPUESTA ANTE BROTES DE PLAGAS (POARS)</vt:lpstr>
      <vt:lpstr>PLAGAS EMERGENTES (TR4 Y FAW) </vt:lpstr>
      <vt:lpstr>LISTA DE TEMAS DE APLICACIÓN Y DESARROLLO DE LA CAPACIDAD (ADC)</vt:lpstr>
      <vt:lpstr>NUEVA BASE DE DATOS PARA LA LISTA DE TEMAS DE ADC </vt:lpstr>
      <vt:lpstr>CÓMO SE ELABORAN LAS GUÍAS Y LOS MATERIALES DE FORMACIÓN DE LA CIPF</vt:lpstr>
      <vt:lpstr>NUEVA BASE DE DATOS DE GUÍAS Y MATERIAL DE FORMACIÓN DE LA CIPF</vt:lpstr>
      <vt:lpstr>PowerPoint Presentation</vt:lpstr>
      <vt:lpstr>ACTUALIZACIÓN DE LAS NUEVAS GUÍAS Y CURSOS DE APRENDIZAJE ELECTRÓNICO </vt:lpstr>
      <vt:lpstr>PÁGINA DEL SISTEMA FITOSANITARIO</vt:lpstr>
      <vt:lpstr>Seminarios web (desde octubre de 2021)  </vt:lpstr>
      <vt:lpstr>PowerPoint Presentation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713</cp:revision>
  <cp:lastPrinted>2018-12-10T09:55:32Z</cp:lastPrinted>
  <dcterms:created xsi:type="dcterms:W3CDTF">2019-07-18T08:44:31Z</dcterms:created>
  <dcterms:modified xsi:type="dcterms:W3CDTF">2022-07-01T12:06:23Z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