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1B_A7534033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9" r:id="rId8"/>
    <p:sldId id="257" r:id="rId9"/>
    <p:sldId id="276" r:id="rId10"/>
    <p:sldId id="290" r:id="rId11"/>
    <p:sldId id="283" r:id="rId12"/>
    <p:sldId id="287" r:id="rId13"/>
    <p:sldId id="273" r:id="rId14"/>
    <p:sldId id="286" r:id="rId15"/>
    <p:sldId id="285" r:id="rId16"/>
    <p:sldId id="284" r:id="rId17"/>
    <p:sldId id="277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7DF"/>
    <a:srgbClr val="B0C7C8"/>
    <a:srgbClr val="79B9CF"/>
    <a:srgbClr val="FFFFFF"/>
    <a:srgbClr val="83A1A0"/>
    <a:srgbClr val="FBFFEB"/>
    <a:srgbClr val="00825F"/>
    <a:srgbClr val="5792C9"/>
    <a:srgbClr val="66FFCC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1340" autoAdjust="0"/>
  </p:normalViewPr>
  <p:slideViewPr>
    <p:cSldViewPr snapToGrid="0">
      <p:cViewPr varScale="1">
        <p:scale>
          <a:sx n="66" d="100"/>
          <a:sy n="66" d="100"/>
        </p:scale>
        <p:origin x="2196" y="78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comments/modernComment_11B_A753403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3DCC2A4-F667-4F78-94A4-D7B263D92B59}" authorId="{9BB5F3F9-348E-AED9-6146-011F4CFE7F56}" created="2022-05-13T13:19:52.300">
    <pc:sldMkLst xmlns:pc="http://schemas.microsoft.com/office/powerpoint/2013/main/command">
      <pc:docMk/>
      <pc:sldMk cId="2360898823" sldId="268"/>
    </pc:sldMkLst>
    <p188:txBody>
      <a:bodyPr/>
      <a:lstStyle/>
      <a:p>
        <a:r>
          <a:rPr lang="en-US"/>
          <a:t>[@White, Fitzroy (NSPD)] the last of the initial presentation with the current situation and where to arrive was clearer.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347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160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5A53D9-1D12-486B-BF99-6D92CE231E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29600" y="1066800"/>
            <a:ext cx="3467100" cy="762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79642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core-activities/capacity-development/phytosanitary-capacity-evaluation/" TargetMode="External"/><Relationship Id="rId2" Type="http://schemas.openxmlformats.org/officeDocument/2006/relationships/hyperlink" Target="mailto:sarah.brunel@fao.or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ppc.in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8/10/relationships/comments" Target="../comments/modernComment_11B_A75340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81000" y="4776589"/>
            <a:ext cx="12192000" cy="449180"/>
          </a:xfrm>
        </p:spPr>
        <p:txBody>
          <a:bodyPr/>
          <a:lstStyle/>
          <a:p>
            <a:r>
              <a:rPr lang="es-ES" sz="4000" b="1" dirty="0">
                <a:solidFill>
                  <a:srgbClr val="002060"/>
                </a:solidFill>
                <a:effectLst/>
                <a:latin typeface="Arial"/>
                <a:ea typeface="Calibri" panose="020F0502020204030204" pitchFamily="34" charset="0"/>
              </a:rPr>
              <a:t>Beneficios de realizar una Evaluación de la Capacidad Fitosanitaria (ECF)</a:t>
            </a:r>
            <a:endParaRPr lang="en-US" dirty="0">
              <a:latin typeface="Arial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id="{6F554D57-83C5-69ED-16F4-C73BE94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951078"/>
            <a:ext cx="5747230" cy="441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666B5474-5605-45D6-92CF-79683F22F462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6119B70-E918-4EE6-BE6C-071533499F88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CC1670D-7D9B-4F86-A420-25D05B3F39D2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742288" y="1559982"/>
            <a:ext cx="6227341" cy="332398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La ECF en 2019 en el marco de la FAO (TCP/NIC/3702/C2-TCPF)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>
                <a:solidFill>
                  <a:srgbClr val="1B1E24"/>
                </a:solidFill>
              </a:rPr>
              <a:t>Aprobada la revisión de la </a:t>
            </a:r>
            <a:r>
              <a:rPr lang="es-ES" sz="2200" b="1" dirty="0">
                <a:solidFill>
                  <a:srgbClr val="00825F"/>
                </a:solidFill>
              </a:rPr>
              <a:t>ley fitosanitaria nicaragüense, a menos de 3 meses del ECF</a:t>
            </a:r>
            <a:endParaRPr lang="en-US" sz="2200" b="1" dirty="0">
              <a:solidFill>
                <a:srgbClr val="00825F"/>
              </a:solidFill>
              <a:ea typeface="Calibri"/>
              <a:cs typeface="Calibri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b="1" dirty="0">
                <a:solidFill>
                  <a:srgbClr val="00825F"/>
                </a:solidFill>
              </a:rPr>
              <a:t>Nueva ley fitosanitaria </a:t>
            </a:r>
            <a:r>
              <a:rPr lang="es-ES" sz="2200" dirty="0">
                <a:solidFill>
                  <a:srgbClr val="1B1E24"/>
                </a:solidFill>
              </a:rPr>
              <a:t>que incluye disposiciones modernas para el comercio electrónico y el </a:t>
            </a:r>
            <a:r>
              <a:rPr lang="es-ES" sz="2200" dirty="0" err="1">
                <a:solidFill>
                  <a:srgbClr val="1B1E24"/>
                </a:solidFill>
              </a:rPr>
              <a:t>ePhyto</a:t>
            </a:r>
            <a:r>
              <a:rPr lang="es-ES" sz="2200" dirty="0">
                <a:solidFill>
                  <a:srgbClr val="1B1E24"/>
                </a:solidFill>
              </a:rPr>
              <a:t> 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Estrategia nacional de desarrollo de </a:t>
            </a:r>
            <a:br>
              <a:rPr lang="es-ES" sz="2200" dirty="0"/>
            </a:br>
            <a:r>
              <a:rPr lang="es-ES" sz="2200" dirty="0"/>
              <a:t>la capacidad fitosanitaria</a:t>
            </a:r>
            <a:endParaRPr lang="en-JM" sz="22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DF05B8-4516-467C-BD03-BD37F2B6AE68}"/>
              </a:ext>
            </a:extLst>
          </p:cNvPr>
          <p:cNvGrpSpPr/>
          <p:nvPr/>
        </p:nvGrpSpPr>
        <p:grpSpPr>
          <a:xfrm>
            <a:off x="248009" y="4209620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7D9C5A6-A8AD-489A-BB12-A1DBC79613DF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E1B26DE-FBA3-4E44-A325-32EBBCE7CE1C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1286938" y="4609939"/>
            <a:ext cx="394612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Nicaragua (2019)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BDD67F1-0284-43B5-9311-B1C15ED51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4" r="6672" b="37799"/>
          <a:stretch/>
        </p:blipFill>
        <p:spPr>
          <a:xfrm>
            <a:off x="248009" y="4315626"/>
            <a:ext cx="1168478" cy="926937"/>
          </a:xfrm>
          <a:prstGeom prst="rect">
            <a:avLst/>
          </a:prstGeom>
        </p:spPr>
      </p:pic>
      <p:sp>
        <p:nvSpPr>
          <p:cNvPr id="12" name="Rectangle 10">
            <a:extLst>
              <a:ext uri="{FF2B5EF4-FFF2-40B4-BE49-F238E27FC236}">
                <a16:creationId xmlns:a16="http://schemas.microsoft.com/office/drawing/2014/main" id="{8C6FA1E7-E60B-6EAD-0B1E-611483CD38FB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85687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4AF668A1-A1DB-2EEF-6983-BF0867FFB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7" b="2"/>
          <a:stretch/>
        </p:blipFill>
        <p:spPr>
          <a:xfrm>
            <a:off x="0" y="870939"/>
            <a:ext cx="5778442" cy="5213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371921D-8EDE-421D-B40B-56186C2D86CE}"/>
              </a:ext>
            </a:extLst>
          </p:cNvPr>
          <p:cNvGrpSpPr/>
          <p:nvPr/>
        </p:nvGrpSpPr>
        <p:grpSpPr>
          <a:xfrm>
            <a:off x="5803661" y="870939"/>
            <a:ext cx="6063656" cy="5360305"/>
            <a:chOff x="5905973" y="854579"/>
            <a:chExt cx="6063656" cy="481982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D8FB0B3-56FF-4FB7-8446-E79ED0C62877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919EE64-AEB6-430B-ADD4-84DA429E4A7F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541186" y="1246157"/>
            <a:ext cx="6650814" cy="446276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Financiado en el marco de la LOA/047/2019/PCE </a:t>
            </a:r>
            <a:br>
              <a:rPr lang="es-ES" sz="1800" dirty="0"/>
            </a:br>
            <a:r>
              <a:rPr lang="es-ES" sz="1800" dirty="0"/>
              <a:t>(ECF en 4 países del Caribe) 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JM" sz="1800" dirty="0"/>
              <a:t>Primera ECF </a:t>
            </a:r>
            <a:r>
              <a:rPr lang="en-JM" sz="1800" b="1" dirty="0" err="1">
                <a:solidFill>
                  <a:srgbClr val="00825F"/>
                </a:solidFill>
              </a:rPr>
              <a:t>totalmente</a:t>
            </a:r>
            <a:r>
              <a:rPr lang="en-JM" sz="1800" b="1" dirty="0">
                <a:solidFill>
                  <a:srgbClr val="00825F"/>
                </a:solidFill>
              </a:rPr>
              <a:t> virtual  </a:t>
            </a:r>
            <a:endParaRPr lang="en-JM" sz="1800" b="1" dirty="0">
              <a:solidFill>
                <a:srgbClr val="00825F"/>
              </a:solidFill>
              <a:ea typeface="Calibri"/>
              <a:cs typeface="Calibri"/>
            </a:endParaRP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Cuatro módulos seleccionados </a:t>
            </a:r>
            <a:r>
              <a:rPr lang="es-ES" sz="1800" b="1" dirty="0">
                <a:solidFill>
                  <a:srgbClr val="00825F"/>
                </a:solidFill>
              </a:rPr>
              <a:t>(prioridad de la ONPF)</a:t>
            </a:r>
            <a:r>
              <a:rPr lang="es-ES" sz="1800" dirty="0"/>
              <a:t> 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Desafíos de un compromiso consistente debido </a:t>
            </a:r>
            <a:br>
              <a:rPr lang="es-ES" sz="1800" dirty="0"/>
            </a:br>
            <a:r>
              <a:rPr lang="es-ES" sz="1800" dirty="0"/>
              <a:t>a la pandemia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Necesidad de que las pequeñas economías </a:t>
            </a:r>
            <a:br>
              <a:rPr lang="es-ES" sz="1800" dirty="0"/>
            </a:br>
            <a:r>
              <a:rPr lang="es-ES" sz="1800" dirty="0"/>
              <a:t>implementen sistemas para que sean relevantes </a:t>
            </a:r>
            <a:br>
              <a:rPr lang="es-ES" sz="1800" dirty="0"/>
            </a:br>
            <a:r>
              <a:rPr lang="es-ES" sz="1800" dirty="0"/>
              <a:t>en el entorno comercial internacional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Prioridades apoyadas por el plan estratégico de la ECF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Proyecto para mejorar la comunicación y la gestión </a:t>
            </a:r>
            <a:br>
              <a:rPr lang="es-ES" sz="1800" dirty="0"/>
            </a:br>
            <a:r>
              <a:rPr lang="es-ES" sz="1800" dirty="0"/>
              <a:t>de datos </a:t>
            </a:r>
          </a:p>
          <a:p>
            <a:pPr marL="269875" indent="-2698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800" dirty="0"/>
              <a:t>Proyectos para apoyar la mejora de los sistemas </a:t>
            </a:r>
            <a:br>
              <a:rPr lang="es-ES" sz="1800" dirty="0"/>
            </a:br>
            <a:r>
              <a:rPr lang="es-ES" sz="1800" dirty="0"/>
              <a:t>de importación y exportación </a:t>
            </a:r>
            <a:endParaRPr lang="en-JM" sz="18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1425941-4425-43D1-99FA-EC13766E56A3}"/>
              </a:ext>
            </a:extLst>
          </p:cNvPr>
          <p:cNvGrpSpPr/>
          <p:nvPr/>
        </p:nvGrpSpPr>
        <p:grpSpPr>
          <a:xfrm>
            <a:off x="101528" y="4859101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7947CF2-18BB-4393-B2D7-E65CA4549157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A20EFD4-B6D0-4AF6-9000-506605F7BB28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878880" y="5231335"/>
            <a:ext cx="4020682" cy="3847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>
                <a:solidFill>
                  <a:srgbClr val="00825F"/>
                </a:solidFill>
                <a:cs typeface="Arial"/>
              </a:rPr>
              <a:t>Sta. Lucia (2020-2021)</a:t>
            </a:r>
            <a:endParaRPr lang="en-US" sz="2200" dirty="0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D5771C6-28BE-42F4-A754-BB8DC7E5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t="46484" r="66603" b="-4250"/>
          <a:stretch/>
        </p:blipFill>
        <p:spPr>
          <a:xfrm>
            <a:off x="194603" y="4949736"/>
            <a:ext cx="1086849" cy="978697"/>
          </a:xfrm>
          <a:prstGeom prst="rect">
            <a:avLst/>
          </a:prstGeom>
        </p:spPr>
      </p:pic>
      <p:sp>
        <p:nvSpPr>
          <p:cNvPr id="12" name="Rectangle 10">
            <a:extLst>
              <a:ext uri="{FF2B5EF4-FFF2-40B4-BE49-F238E27FC236}">
                <a16:creationId xmlns:a16="http://schemas.microsoft.com/office/drawing/2014/main" id="{F6BD3BBE-DB5A-CB97-7A54-F3026205C199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78272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CC85C5-5373-45EF-BDD3-0BF282859E87}"/>
              </a:ext>
            </a:extLst>
          </p:cNvPr>
          <p:cNvSpPr txBox="1"/>
          <p:nvPr/>
        </p:nvSpPr>
        <p:spPr>
          <a:xfrm>
            <a:off x="718457" y="1838559"/>
            <a:ext cx="9677400" cy="447814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s-ES" b="1" dirty="0">
                <a:solidFill>
                  <a:srgbClr val="00825F"/>
                </a:solidFill>
              </a:rPr>
              <a:t>Para más información sobre la realización de una ECF, póngase en contacto con</a:t>
            </a:r>
            <a:r>
              <a:rPr lang="en-JM" b="1" dirty="0">
                <a:solidFill>
                  <a:srgbClr val="00825F"/>
                </a:solidFill>
              </a:rPr>
              <a:t>: </a:t>
            </a:r>
            <a:endParaRPr lang="en-JM" b="1" dirty="0">
              <a:solidFill>
                <a:srgbClr val="00825F"/>
              </a:solidFill>
              <a:cs typeface="Calibri"/>
            </a:endParaRPr>
          </a:p>
          <a:p>
            <a:endParaRPr lang="en-JM" b="1" dirty="0">
              <a:solidFill>
                <a:srgbClr val="000000"/>
              </a:solidFill>
              <a:latin typeface="Calibri" panose="020F0502020204030204"/>
              <a:ea typeface="Calibri" panose="020F0502020204030204" pitchFamily="34" charset="0"/>
              <a:cs typeface="Calibri"/>
            </a:endParaRPr>
          </a:p>
          <a:p>
            <a:r>
              <a:rPr lang="en-US" b="1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Sarah Brunel</a:t>
            </a:r>
            <a:endParaRPr lang="en-JM" dirty="0">
              <a:effectLst/>
              <a:ea typeface="Calibri" panose="020F0502020204030204" pitchFamily="34" charset="0"/>
              <a:cs typeface="Calibri"/>
            </a:endParaRPr>
          </a:p>
          <a:p>
            <a:r>
              <a:rPr lang="es-E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Oficial responsable de la Unidad de Aplicación y Facilitación de la CIPF </a:t>
            </a:r>
            <a:r>
              <a:rPr lang="en-GB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– </a:t>
            </a:r>
            <a:r>
              <a:rPr lang="en-GB" dirty="0" err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asuntos</a:t>
            </a:r>
            <a:r>
              <a:rPr lang="en-GB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 </a:t>
            </a:r>
            <a:r>
              <a:rPr lang="en-GB" dirty="0" err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cotidianos</a:t>
            </a:r>
            <a:endParaRPr lang="en-JM" dirty="0">
              <a:effectLst/>
              <a:ea typeface="Calibri" panose="020F0502020204030204" pitchFamily="34" charset="0"/>
              <a:cs typeface="Calibri"/>
            </a:endParaRPr>
          </a:p>
          <a:p>
            <a:r>
              <a:rPr lang="fr-CH" dirty="0" err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Secretaría</a:t>
            </a:r>
            <a:r>
              <a:rPr lang="fr-CH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 de la </a:t>
            </a:r>
            <a:r>
              <a:rPr lang="es-E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Convención Internacional de Protección Fitosanitaria</a:t>
            </a:r>
            <a:endParaRPr lang="en-JM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r>
              <a:rPr lang="en-US" dirty="0" err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Correo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 </a:t>
            </a:r>
            <a:r>
              <a:rPr lang="en-US" dirty="0" err="1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electrónico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/Skype: </a:t>
            </a:r>
            <a:r>
              <a:rPr lang="en-US" u="sng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  <a:hlinkClick r:id="rId2"/>
              </a:rPr>
              <a:t>sarah.brunel@fao.org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 dirty="0">
              <a:effectLst/>
              <a:ea typeface="Calibri" panose="020F0502020204030204" pitchFamily="34" charset="0"/>
            </a:endParaRPr>
          </a:p>
          <a:p>
            <a:r>
              <a:rPr lang="es-ES" dirty="0">
                <a:solidFill>
                  <a:srgbClr val="1F497D"/>
                </a:solidFill>
                <a:cs typeface="Calibri"/>
              </a:rPr>
              <a:t>y visite la página web del ECF en </a:t>
            </a:r>
            <a:r>
              <a:rPr lang="en-JM" dirty="0">
                <a:solidFill>
                  <a:srgbClr val="1F497D"/>
                </a:solidFill>
                <a:cs typeface="Calibri"/>
              </a:rPr>
              <a:t>: </a:t>
            </a:r>
          </a:p>
          <a:p>
            <a:r>
              <a:rPr lang="en-JM" dirty="0"/>
              <a:t> </a:t>
            </a:r>
            <a:r>
              <a:rPr lang="en-US" dirty="0">
                <a:hlinkClick r:id="rId3"/>
              </a:rPr>
              <a:t>https://www.ippc.int/es/core-activities/capacity-development/phytosanitary-capacity-evaluation/</a:t>
            </a:r>
            <a:endParaRPr lang="en-US" dirty="0"/>
          </a:p>
          <a:p>
            <a:endParaRPr lang="en-JM" dirty="0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3764BAF6-9B31-A2D4-FA8D-D5457627AA2C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291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4E77FCDB-5355-42FB-CABF-863D95F5BF7D}"/>
              </a:ext>
            </a:extLst>
          </p:cNvPr>
          <p:cNvSpPr/>
          <p:nvPr/>
        </p:nvSpPr>
        <p:spPr>
          <a:xfrm>
            <a:off x="228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1BE196A-F660-4AD5-865A-42AF6FDDD433}"/>
              </a:ext>
            </a:extLst>
          </p:cNvPr>
          <p:cNvSpPr/>
          <p:nvPr/>
        </p:nvSpPr>
        <p:spPr>
          <a:xfrm>
            <a:off x="418582" y="4129425"/>
            <a:ext cx="2854295" cy="10169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DA50050-BE73-132B-96DF-FE8ACE2AA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363" y="4139237"/>
            <a:ext cx="8592931" cy="4176457"/>
          </a:xfrm>
        </p:spPr>
        <p:txBody>
          <a:bodyPr lIns="540000" tIns="0" rIns="360000" bIns="45720" anchor="t" anchorCtr="0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>
                <a:cs typeface="Calibri"/>
              </a:rPr>
              <a:t>Qué es la Evaluación de la Capacidad Fitosanitaria (ECF)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>
                <a:cs typeface="Calibri"/>
              </a:rPr>
              <a:t>Resumen de las ECF realizadas y en curso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>
                <a:cs typeface="Calibri"/>
              </a:rPr>
              <a:t>Beneficios de la ECF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dirty="0">
                <a:cs typeface="Calibri"/>
              </a:rPr>
              <a:t>Resumen de las ECF realizadas recientemente </a:t>
            </a:r>
            <a:endParaRPr lang="en-US" sz="2400" dirty="0"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5AC646-E413-DE72-418A-D79204090D0D}"/>
              </a:ext>
            </a:extLst>
          </p:cNvPr>
          <p:cNvSpPr txBox="1"/>
          <p:nvPr/>
        </p:nvSpPr>
        <p:spPr>
          <a:xfrm>
            <a:off x="163096" y="4460927"/>
            <a:ext cx="327287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100" b="1" dirty="0" err="1">
                <a:solidFill>
                  <a:srgbClr val="00825F"/>
                </a:solidFill>
              </a:rPr>
              <a:t>Ámbito</a:t>
            </a:r>
            <a:r>
              <a:rPr lang="en-US" sz="2100" b="1" dirty="0">
                <a:solidFill>
                  <a:srgbClr val="00825F"/>
                </a:solidFill>
              </a:rPr>
              <a:t> de </a:t>
            </a:r>
            <a:r>
              <a:rPr lang="en-US" sz="2100" b="1" dirty="0" err="1">
                <a:solidFill>
                  <a:srgbClr val="00825F"/>
                </a:solidFill>
              </a:rPr>
              <a:t>aplicación</a:t>
            </a:r>
            <a:endParaRPr lang="en-US" sz="2100" b="1" dirty="0">
              <a:solidFill>
                <a:srgbClr val="00825F"/>
              </a:solidFill>
            </a:endParaRP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E7ACCFF-CAEA-4509-A695-8B19EDC26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8"/>
          <a:stretch/>
        </p:blipFill>
        <p:spPr>
          <a:xfrm>
            <a:off x="0" y="1049042"/>
            <a:ext cx="12192000" cy="2764564"/>
          </a:xfrm>
          <a:prstGeom prst="rect">
            <a:avLst/>
          </a:prstGeom>
        </p:spPr>
      </p:pic>
      <p:sp>
        <p:nvSpPr>
          <p:cNvPr id="7" name="Rectangle 10">
            <a:extLst>
              <a:ext uri="{FF2B5EF4-FFF2-40B4-BE49-F238E27FC236}">
                <a16:creationId xmlns:a16="http://schemas.microsoft.com/office/drawing/2014/main" id="{1DE1FD97-4DA2-BC31-0076-537285BF6FFC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15455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Nepal PCE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27805693-9E0C-42C3-8BD9-B8DC663FE5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b="10913"/>
          <a:stretch>
            <a:fillRect/>
          </a:stretch>
        </p:blipFill>
        <p:spPr>
          <a:xfrm rot="5400000">
            <a:off x="589199" y="2182555"/>
            <a:ext cx="3629599" cy="310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contourClr>
              <a:srgbClr val="C0C0C0"/>
            </a:contourClr>
          </a:sp3d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770" y="2012632"/>
            <a:ext cx="7640514" cy="4176457"/>
          </a:xfrm>
        </p:spPr>
        <p:txBody>
          <a:bodyPr lIns="540000" tIns="0" rIns="360000" bIns="45720" anchor="t" anchorCtr="0"/>
          <a:lstStyle/>
          <a:p>
            <a:pPr algn="just"/>
            <a:r>
              <a:rPr lang="es-ES" sz="2400" dirty="0">
                <a:solidFill>
                  <a:srgbClr val="1B1E24"/>
                </a:solidFill>
              </a:rPr>
              <a:t>La </a:t>
            </a:r>
            <a:r>
              <a:rPr lang="es-ES" sz="2400" b="1" dirty="0">
                <a:solidFill>
                  <a:srgbClr val="002060"/>
                </a:solidFill>
                <a:cs typeface="Arial"/>
              </a:rPr>
              <a:t>ECF</a:t>
            </a:r>
            <a:r>
              <a:rPr lang="es-ES" sz="2400" dirty="0">
                <a:solidFill>
                  <a:srgbClr val="1B1E24"/>
                </a:solidFill>
              </a:rPr>
              <a:t> es un </a:t>
            </a:r>
            <a:r>
              <a:rPr lang="es-ES" sz="2400" b="1" dirty="0">
                <a:solidFill>
                  <a:srgbClr val="002060"/>
                </a:solidFill>
                <a:cs typeface="Arial"/>
              </a:rPr>
              <a:t>proceso exhaustivo basado en múltiples fases dirigido por la ONPF</a:t>
            </a:r>
            <a:r>
              <a:rPr lang="es-ES" sz="2400" dirty="0">
                <a:solidFill>
                  <a:srgbClr val="1B1E24"/>
                </a:solidFill>
              </a:rPr>
              <a:t>, que cuenta con un facilitador y con el apoyo de la Secretaría de la CIPF, y que ofrece una amplia gama de beneficios, para ayudar a los países a evaluar sus capacidades fitosanitarias.</a:t>
            </a:r>
            <a:endParaRPr lang="en-US" sz="2400" dirty="0">
              <a:solidFill>
                <a:srgbClr val="1B1E24"/>
              </a:solidFill>
            </a:endParaRPr>
          </a:p>
          <a:p>
            <a:pPr algn="just"/>
            <a:r>
              <a:rPr lang="es-ES" sz="2400" b="0" i="0" dirty="0">
                <a:solidFill>
                  <a:srgbClr val="1B1E24"/>
                </a:solidFill>
                <a:effectLst/>
                <a:cs typeface="Arial"/>
              </a:rPr>
              <a:t>El ECF faculta a las ONPF a poner en marcha un </a:t>
            </a:r>
            <a:r>
              <a:rPr lang="es-ES" sz="2400" b="1" dirty="0">
                <a:solidFill>
                  <a:srgbClr val="002060"/>
                </a:solidFill>
                <a:cs typeface="Arial"/>
              </a:rPr>
              <a:t>plan soberano</a:t>
            </a:r>
            <a:r>
              <a:rPr lang="es-ES" sz="2400" b="0" i="0" dirty="0">
                <a:solidFill>
                  <a:srgbClr val="1B1E24"/>
                </a:solidFill>
                <a:effectLst/>
                <a:cs typeface="Arial"/>
              </a:rPr>
              <a:t> sobre cómo desean abordar las lagunas identificadas, para mejorar su seguridad alimentaria y su comercio internacional</a:t>
            </a:r>
            <a:r>
              <a:rPr lang="en-US" sz="2400" b="0" i="0" dirty="0">
                <a:solidFill>
                  <a:srgbClr val="1B1E24"/>
                </a:solidFill>
                <a:effectLst/>
                <a:cs typeface="Arial"/>
              </a:rPr>
              <a:t>.</a:t>
            </a:r>
          </a:p>
          <a:p>
            <a:pPr algn="just"/>
            <a:endParaRPr lang="en-IT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5172" y="897912"/>
            <a:ext cx="9316226" cy="29684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s-ES" sz="2400" b="1" dirty="0">
                <a:solidFill>
                  <a:srgbClr val="00825F"/>
                </a:solidFill>
                <a:latin typeface="+mn-lt"/>
                <a:cs typeface="Arial"/>
              </a:rPr>
              <a:t>¿Qué es la Evaluación de la Capacidad Fitosanitaria (ECF)</a:t>
            </a:r>
            <a:r>
              <a:rPr lang="en-JM" sz="2400" b="1" dirty="0">
                <a:solidFill>
                  <a:srgbClr val="00825F"/>
                </a:solidFill>
                <a:latin typeface="+mn-lt"/>
                <a:cs typeface="Arial"/>
              </a:rPr>
              <a:t>?</a:t>
            </a:r>
            <a:r>
              <a:rPr lang="en-JM" sz="2400" b="1" dirty="0">
                <a:solidFill>
                  <a:srgbClr val="00825F"/>
                </a:solidFill>
                <a:latin typeface="+mn-lt"/>
              </a:rPr>
              <a:t> </a:t>
            </a:r>
            <a:endParaRPr lang="en-IT" sz="2400" b="1" dirty="0">
              <a:solidFill>
                <a:srgbClr val="00825F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CCC44-754F-4B99-BBF5-B66AFD35193B}"/>
              </a:ext>
            </a:extLst>
          </p:cNvPr>
          <p:cNvSpPr txBox="1"/>
          <p:nvPr/>
        </p:nvSpPr>
        <p:spPr>
          <a:xfrm>
            <a:off x="382321" y="5858992"/>
            <a:ext cx="416242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JM" sz="1400" dirty="0"/>
              <a:t>ECF (Nepal), 2022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B94F19A4-3B32-9996-9534-CC7DE8F44199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7446" y="934249"/>
            <a:ext cx="7120246" cy="40007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JM" sz="2400" b="1" dirty="0" err="1">
                <a:solidFill>
                  <a:srgbClr val="00825F"/>
                </a:solidFill>
                <a:latin typeface="Arial"/>
                <a:cs typeface="Arial"/>
              </a:rPr>
              <a:t>Módulos</a:t>
            </a:r>
            <a:r>
              <a:rPr lang="en-JM" sz="2400" b="1" dirty="0">
                <a:solidFill>
                  <a:srgbClr val="00825F"/>
                </a:solidFill>
                <a:latin typeface="Arial"/>
                <a:cs typeface="Arial"/>
              </a:rPr>
              <a:t> de la ECF</a:t>
            </a:r>
            <a:endParaRPr lang="en-IT" sz="2400" b="1" dirty="0">
              <a:solidFill>
                <a:srgbClr val="00825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35DF0-CA20-4072-B063-378E1EBBA7B7}"/>
              </a:ext>
            </a:extLst>
          </p:cNvPr>
          <p:cNvSpPr txBox="1"/>
          <p:nvPr/>
        </p:nvSpPr>
        <p:spPr>
          <a:xfrm>
            <a:off x="4292866" y="1334328"/>
            <a:ext cx="4732895" cy="109260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1700" b="1" i="0" dirty="0">
                <a:solidFill>
                  <a:srgbClr val="C00000"/>
                </a:solidFill>
                <a:effectLst/>
              </a:rPr>
              <a:t>Nivel de </a:t>
            </a:r>
            <a:r>
              <a:rPr lang="en-US" sz="1700" b="1" i="0" dirty="0" err="1">
                <a:solidFill>
                  <a:srgbClr val="C00000"/>
                </a:solidFill>
                <a:effectLst/>
              </a:rPr>
              <a:t>sistema</a:t>
            </a:r>
            <a:br>
              <a:rPr lang="en-US" sz="1700" dirty="0">
                <a:solidFill>
                  <a:srgbClr val="C00000"/>
                </a:solidFill>
              </a:rPr>
            </a:br>
            <a:r>
              <a:rPr lang="es-ES" sz="1700" dirty="0"/>
              <a:t>1: Perfil del país</a:t>
            </a:r>
          </a:p>
          <a:p>
            <a:r>
              <a:rPr lang="es-ES" sz="1700" dirty="0"/>
              <a:t>2: Legislación fitosanitaria nacional </a:t>
            </a:r>
          </a:p>
          <a:p>
            <a:r>
              <a:rPr lang="es-ES" sz="1700" dirty="0"/>
              <a:t>3: Evaluación de las fuerzas ambientales</a:t>
            </a:r>
            <a:endParaRPr lang="en-US" sz="1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B2C58B-44BA-4776-894A-C97FF038E100}"/>
              </a:ext>
            </a:extLst>
          </p:cNvPr>
          <p:cNvSpPr txBox="1"/>
          <p:nvPr/>
        </p:nvSpPr>
        <p:spPr>
          <a:xfrm>
            <a:off x="4292866" y="2569744"/>
            <a:ext cx="4631718" cy="109260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1700" b="1" dirty="0">
                <a:solidFill>
                  <a:srgbClr val="C00000"/>
                </a:solidFill>
                <a:effectLst/>
              </a:rPr>
              <a:t>Nivel de </a:t>
            </a:r>
            <a:r>
              <a:rPr lang="en-US" sz="1700" b="1" dirty="0" err="1">
                <a:solidFill>
                  <a:srgbClr val="C00000"/>
                </a:solidFill>
                <a:effectLst/>
              </a:rPr>
              <a:t>organización</a:t>
            </a:r>
            <a:br>
              <a:rPr lang="en-US" sz="1700" dirty="0">
                <a:effectLst/>
              </a:rPr>
            </a:br>
            <a:r>
              <a:rPr lang="es-ES" sz="1700" dirty="0"/>
              <a:t>4: Misión y estrategia de la ONPF</a:t>
            </a:r>
          </a:p>
          <a:p>
            <a:r>
              <a:rPr lang="es-ES" sz="1700" dirty="0"/>
              <a:t>5: Estructura y procesos de la ONPF</a:t>
            </a:r>
          </a:p>
          <a:p>
            <a:r>
              <a:rPr lang="es-ES" sz="1700" dirty="0"/>
              <a:t>6: Recursos de la ONPF</a:t>
            </a:r>
            <a:endParaRPr lang="en-US" sz="1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D8EA86-C210-4E89-896D-836A63422E1D}"/>
              </a:ext>
            </a:extLst>
          </p:cNvPr>
          <p:cNvSpPr txBox="1"/>
          <p:nvPr/>
        </p:nvSpPr>
        <p:spPr>
          <a:xfrm>
            <a:off x="4292866" y="3921115"/>
            <a:ext cx="7899134" cy="213904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1700" b="1" i="0" dirty="0" err="1">
                <a:solidFill>
                  <a:srgbClr val="C00000"/>
                </a:solidFill>
                <a:effectLst/>
              </a:rPr>
              <a:t>Actividades</a:t>
            </a:r>
            <a:r>
              <a:rPr lang="en-US" sz="1700" b="1" i="0" dirty="0">
                <a:solidFill>
                  <a:srgbClr val="C00000"/>
                </a:solidFill>
                <a:effectLst/>
              </a:rPr>
              <a:t> </a:t>
            </a:r>
            <a:r>
              <a:rPr lang="en-US" sz="1700" b="1" i="0" dirty="0" err="1">
                <a:solidFill>
                  <a:srgbClr val="C00000"/>
                </a:solidFill>
                <a:effectLst/>
              </a:rPr>
              <a:t>principales</a:t>
            </a:r>
            <a:br>
              <a:rPr lang="en-US" sz="1700" b="1" dirty="0"/>
            </a:br>
            <a:r>
              <a:rPr lang="en-US" sz="1700" b="0" i="0" dirty="0">
                <a:solidFill>
                  <a:srgbClr val="1B1E24"/>
                </a:solidFill>
                <a:effectLst/>
              </a:rPr>
              <a:t>7:  </a:t>
            </a:r>
            <a:r>
              <a:rPr lang="en-US" sz="1700" b="0" i="0" dirty="0" err="1">
                <a:solidFill>
                  <a:srgbClr val="1B1E24"/>
                </a:solidFill>
                <a:effectLst/>
              </a:rPr>
              <a:t>Capacidad</a:t>
            </a:r>
            <a:r>
              <a:rPr lang="en-US" sz="1700" b="0" i="0" dirty="0">
                <a:solidFill>
                  <a:srgbClr val="1B1E24"/>
                </a:solidFill>
                <a:effectLst/>
              </a:rPr>
              <a:t> de </a:t>
            </a:r>
            <a:r>
              <a:rPr lang="en-US" sz="1700" b="0" i="0" dirty="0" err="1">
                <a:solidFill>
                  <a:srgbClr val="1B1E24"/>
                </a:solidFill>
                <a:effectLst/>
              </a:rPr>
              <a:t>diagnóstico</a:t>
            </a:r>
            <a:r>
              <a:rPr lang="en-US" sz="1700" b="0" i="0" dirty="0">
                <a:solidFill>
                  <a:srgbClr val="1B1E24"/>
                </a:solidFill>
                <a:effectLst/>
              </a:rPr>
              <a:t> de </a:t>
            </a:r>
            <a:r>
              <a:rPr lang="en-US" sz="1700" b="0" i="0" dirty="0" err="1">
                <a:solidFill>
                  <a:srgbClr val="1B1E24"/>
                </a:solidFill>
                <a:effectLst/>
              </a:rPr>
              <a:t>plagas</a:t>
            </a:r>
            <a:br>
              <a:rPr lang="en-US" sz="1700" dirty="0"/>
            </a:br>
            <a:r>
              <a:rPr lang="es-ES" sz="1700" dirty="0"/>
              <a:t>8:  Capacidad de la ONPF para la vigilancia de plagas y la notificación de plagas</a:t>
            </a:r>
          </a:p>
          <a:p>
            <a:r>
              <a:rPr lang="es-ES" sz="1700" dirty="0"/>
              <a:t>9:  Capacidades de erradicación de plagas </a:t>
            </a:r>
          </a:p>
          <a:p>
            <a:r>
              <a:rPr lang="es-ES" sz="1700" dirty="0"/>
              <a:t>10: Sistema fitosanitario de reglamentación de las importaciones</a:t>
            </a:r>
          </a:p>
          <a:p>
            <a:r>
              <a:rPr lang="es-ES" sz="1700" dirty="0"/>
              <a:t>11: Análisis de riesgo de plagas</a:t>
            </a:r>
          </a:p>
          <a:p>
            <a:r>
              <a:rPr lang="es-ES" sz="1700" dirty="0"/>
              <a:t>12: Áreas, lugares y sitios libres de plagas, áreas de baja prevalencia de plagas </a:t>
            </a:r>
          </a:p>
          <a:p>
            <a:r>
              <a:rPr lang="es-ES" sz="1700" dirty="0"/>
              <a:t>13: Certificación de exportaciones, reexportación y tránsito</a:t>
            </a:r>
            <a:endParaRPr lang="en-US" sz="1700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E085573-663E-4F72-8BD3-9290BE410FD8}"/>
              </a:ext>
            </a:extLst>
          </p:cNvPr>
          <p:cNvCxnSpPr/>
          <p:nvPr/>
        </p:nvCxnSpPr>
        <p:spPr>
          <a:xfrm flipV="1">
            <a:off x="4357688" y="1402164"/>
            <a:ext cx="284268" cy="3594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70B1A5-A05B-482E-80E8-B50685AB3183}"/>
              </a:ext>
            </a:extLst>
          </p:cNvPr>
          <p:cNvCxnSpPr/>
          <p:nvPr/>
        </p:nvCxnSpPr>
        <p:spPr>
          <a:xfrm>
            <a:off x="4357688" y="273617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912515-BBDB-4A88-A305-084004951804}"/>
              </a:ext>
            </a:extLst>
          </p:cNvPr>
          <p:cNvCxnSpPr/>
          <p:nvPr/>
        </p:nvCxnSpPr>
        <p:spPr>
          <a:xfrm>
            <a:off x="4357688" y="408192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FE9F5D1-3178-43F1-8C04-3D5824A41EA4}"/>
              </a:ext>
            </a:extLst>
          </p:cNvPr>
          <p:cNvSpPr/>
          <p:nvPr/>
        </p:nvSpPr>
        <p:spPr>
          <a:xfrm>
            <a:off x="423201" y="1479107"/>
            <a:ext cx="3137216" cy="4628707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07890F-0E08-110C-ED6E-CEBED50C6E0F}"/>
              </a:ext>
            </a:extLst>
          </p:cNvPr>
          <p:cNvSpPr/>
          <p:nvPr/>
        </p:nvSpPr>
        <p:spPr>
          <a:xfrm>
            <a:off x="831897" y="2851484"/>
            <a:ext cx="2074014" cy="1993803"/>
          </a:xfrm>
          <a:prstGeom prst="ellipse">
            <a:avLst/>
          </a:prstGeom>
          <a:noFill/>
          <a:ln w="12700">
            <a:solidFill>
              <a:srgbClr val="4472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A06A8B-D358-499E-901E-62DA2CA1D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8" t="7508" r="21039" b="67017"/>
          <a:stretch/>
        </p:blipFill>
        <p:spPr>
          <a:xfrm>
            <a:off x="1429264" y="2557155"/>
            <a:ext cx="940852" cy="922193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441312-0171-4D26-ACF7-A464BB95E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5" t="67419" r="21039" b="3915"/>
          <a:stretch/>
        </p:blipFill>
        <p:spPr>
          <a:xfrm>
            <a:off x="644347" y="3992217"/>
            <a:ext cx="940874" cy="919496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1609C0-583E-4D54-8B90-CC26D64C0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9" t="31903" r="21039" b="39493"/>
          <a:stretch/>
        </p:blipFill>
        <p:spPr>
          <a:xfrm>
            <a:off x="2382143" y="3992217"/>
            <a:ext cx="947110" cy="918909"/>
          </a:xfrm>
          <a:prstGeom prst="ellipse">
            <a:avLst/>
          </a:prstGeom>
        </p:spPr>
      </p:pic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883A70FB-7CD7-4305-BC64-B6A6554AF377}"/>
              </a:ext>
            </a:extLst>
          </p:cNvPr>
          <p:cNvCxnSpPr>
            <a:cxnSpLocks/>
          </p:cNvCxnSpPr>
          <p:nvPr/>
        </p:nvCxnSpPr>
        <p:spPr>
          <a:xfrm flipH="1" flipV="1">
            <a:off x="4374337" y="1401488"/>
            <a:ext cx="3057" cy="3521453"/>
          </a:xfrm>
          <a:prstGeom prst="bentConnector3">
            <a:avLst>
              <a:gd name="adj1" fmla="val -817"/>
            </a:avLst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4A1798-9750-F3DF-42F7-EB754F307E1E}"/>
              </a:ext>
            </a:extLst>
          </p:cNvPr>
          <p:cNvCxnSpPr/>
          <p:nvPr/>
        </p:nvCxnSpPr>
        <p:spPr>
          <a:xfrm flipV="1">
            <a:off x="3554640" y="4924426"/>
            <a:ext cx="834571" cy="9071"/>
          </a:xfrm>
          <a:prstGeom prst="straightConnector1">
            <a:avLst/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0">
            <a:extLst>
              <a:ext uri="{FF2B5EF4-FFF2-40B4-BE49-F238E27FC236}">
                <a16:creationId xmlns:a16="http://schemas.microsoft.com/office/drawing/2014/main" id="{033946C6-D571-3E44-AE74-57FF14E88B54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896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60EDC9-690C-40D5-BF9C-AB4A51514D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832171" y="764425"/>
            <a:ext cx="13447723" cy="5912599"/>
            <a:chOff x="-832171" y="764425"/>
            <a:chExt cx="13447723" cy="591259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2660E22-DB23-4D85-BAF3-D552512EC25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124" r="7728" b="11792"/>
            <a:stretch/>
          </p:blipFill>
          <p:spPr>
            <a:xfrm>
              <a:off x="290509" y="764425"/>
              <a:ext cx="10360411" cy="591259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B620D4-8E34-4D1E-979A-D2B9C5622E6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41713" y="4317642"/>
              <a:ext cx="2512889" cy="860813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Sri Lanka </a:t>
              </a:r>
              <a:b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s-ES" sz="1200" dirty="0">
                  <a:ea typeface="Calibri"/>
                  <a:cs typeface="Calibri"/>
                </a:rPr>
                <a:t>(completado)</a:t>
              </a:r>
              <a:br>
                <a:rPr lang="es-ES" sz="1200" dirty="0">
                  <a:ea typeface="Calibri"/>
                  <a:cs typeface="Calibri"/>
                </a:rPr>
              </a:br>
              <a:r>
                <a:rPr lang="es-ES" sz="1200" dirty="0">
                  <a:ea typeface="Calibri"/>
                  <a:cs typeface="Calibri"/>
                </a:rPr>
                <a:t>Mejora de los puntos de inspección fronterizos</a:t>
              </a:r>
              <a:endParaRPr lang="en-US" sz="12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CB0559-F278-463A-8D5C-ED0ECDC450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015" y="5077146"/>
              <a:ext cx="1773535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Madagascar</a:t>
              </a:r>
            </a:p>
            <a:p>
              <a:pPr lvl="0"/>
              <a:r>
                <a:rPr lang="es-E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Todos los módulos completados. </a:t>
              </a:r>
              <a:r>
                <a:rPr lang="es-ES" sz="1200" dirty="0"/>
                <a:t>Financiación de</a:t>
              </a:r>
              <a:r>
                <a:rPr lang="es-E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la UE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507293-5D1F-45E6-956E-86F5F9FA82D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33750" y="1963709"/>
              <a:ext cx="1551098" cy="1061829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/>
              <a:r>
                <a:rPr lang="en-US" sz="1400" b="1" dirty="0" err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Túnez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r"/>
              <a:r>
                <a:rPr lang="es-ES" sz="1200" dirty="0">
                  <a:ea typeface="Calibri"/>
                  <a:cs typeface="Calibri"/>
                </a:rPr>
                <a:t>(completado)</a:t>
              </a:r>
            </a:p>
            <a:p>
              <a:pPr algn="r"/>
              <a:r>
                <a:rPr lang="es-ES" sz="1200" dirty="0">
                  <a:ea typeface="Calibri"/>
                  <a:cs typeface="Calibri"/>
                </a:rPr>
                <a:t>proyecto financiado por la UE</a:t>
              </a:r>
            </a:p>
            <a:p>
              <a:pPr algn="r"/>
              <a:endParaRPr lang="es-ES" sz="1300" dirty="0">
                <a:effectLst/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A7D0153-2218-4FF6-B560-0DEF22FECDF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638925" y="5077146"/>
              <a:ext cx="508000" cy="18092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1B37166-C169-403A-934B-355F73A78D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10756" y="4292724"/>
              <a:ext cx="2570979" cy="645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Comoros </a:t>
              </a:r>
              <a:endParaRPr lang="en-JM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3FD05B3-1BE6-47B8-8AE9-64089AA81E7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749325" y="4480171"/>
              <a:ext cx="575400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2924BA-E9D9-4E0F-91AA-4AD0161D543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3683" y="4425997"/>
              <a:ext cx="2570979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Sierra Leona</a:t>
              </a:r>
            </a:p>
            <a:p>
              <a:pPr algn="r"/>
              <a:r>
                <a:rPr lang="es-E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(en curso)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8F734FA-2B89-4974-B9A3-58EE67BDA9C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4404662" y="4032704"/>
              <a:ext cx="219210" cy="56987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212AA3-4EAF-4DBF-9E8E-A7E2AB117EE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38450" y="2943316"/>
              <a:ext cx="1288405" cy="1104598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>
                <a:lnSpc>
                  <a:spcPct val="107000"/>
                </a:lnSpc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Guinea</a:t>
              </a:r>
            </a:p>
            <a:p>
              <a:pPr algn="r">
                <a:lnSpc>
                  <a:spcPct val="107000"/>
                </a:lnSpc>
              </a:pPr>
              <a:r>
                <a:rPr lang="es-ES" sz="1200" dirty="0">
                  <a:ea typeface="Calibri"/>
                  <a:cs typeface="Calibri"/>
                </a:rPr>
                <a:t>(completado)</a:t>
              </a:r>
              <a:br>
                <a:rPr lang="en-US" sz="1200" dirty="0">
                  <a:latin typeface="Calibri" panose="020F0502020204030204" pitchFamily="34" charset="0"/>
                  <a:ea typeface="Calibri"/>
                  <a:cs typeface="Calibri"/>
                </a:rPr>
              </a:br>
              <a:r>
                <a:rPr lang="es-ES" sz="1200" dirty="0">
                  <a:effectLst/>
                  <a:latin typeface="Calibri"/>
                  <a:ea typeface="Calibri"/>
                  <a:cs typeface="Calibri"/>
                </a:rPr>
                <a:t>proyecto financiado por </a:t>
              </a:r>
              <a:br>
                <a:rPr lang="es-ES" sz="1200" dirty="0">
                  <a:effectLst/>
                  <a:latin typeface="Calibri"/>
                  <a:ea typeface="Calibri"/>
                  <a:cs typeface="Calibri"/>
                </a:rPr>
              </a:br>
              <a:r>
                <a:rPr lang="es-ES" sz="1200" dirty="0">
                  <a:effectLst/>
                  <a:latin typeface="Calibri"/>
                  <a:ea typeface="Calibri"/>
                  <a:cs typeface="Calibri"/>
                </a:rPr>
                <a:t>el FANFC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DE83E8A-EA59-4281-A55E-0D4D4EC8D5C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126855" y="3140075"/>
              <a:ext cx="562226" cy="730823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D5C08B3-EA83-459C-AC75-B5EC7D7F2BD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884848" y="2116818"/>
              <a:ext cx="463898" cy="90186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27E1CAA-15A2-493C-9FC8-50C1365418C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1690176"/>
              <a:ext cx="2811142" cy="860813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Mongolia</a:t>
              </a:r>
            </a:p>
            <a:p>
              <a:pPr>
                <a:lnSpc>
                  <a:spcPct val="107000"/>
                </a:lnSpc>
              </a:pPr>
              <a:r>
                <a:rPr lang="es-ES" sz="1200" dirty="0">
                  <a:ea typeface="Calibri"/>
                  <a:cs typeface="Calibri"/>
                </a:rPr>
                <a:t>(completado)</a:t>
              </a:r>
              <a:br>
                <a:rPr lang="en-US" sz="1200" dirty="0">
                  <a:latin typeface="Calibri" panose="020F0502020204030204" pitchFamily="34" charset="0"/>
                  <a:ea typeface="Calibri"/>
                  <a:cs typeface="Calibri"/>
                </a:rPr>
              </a:br>
              <a:r>
                <a:rPr lang="es-ES" sz="1200" dirty="0">
                  <a:latin typeface="Calibri"/>
                  <a:ea typeface="Calibri"/>
                  <a:cs typeface="Calibri"/>
                </a:rPr>
                <a:t>Proyecto de revisión de la legislación fitosanitaria</a:t>
              </a:r>
              <a:endParaRPr lang="en-JM" sz="1200" dirty="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172678-0E52-4067-9315-213BB59A00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8258811" y="1838325"/>
              <a:ext cx="1909795" cy="72942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F92B81-C89E-4AE1-A958-18594EB075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2795892"/>
              <a:ext cx="2611117" cy="1256049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Nepal</a:t>
              </a:r>
            </a:p>
            <a:p>
              <a:pPr>
                <a:lnSpc>
                  <a:spcPct val="107000"/>
                </a:lnSpc>
              </a:pPr>
              <a:r>
                <a:rPr lang="es-ES" sz="1200" dirty="0">
                  <a:ea typeface="Calibri"/>
                  <a:cs typeface="Calibri"/>
                </a:rPr>
                <a:t>(completado) </a:t>
              </a:r>
              <a:br>
                <a:rPr lang="es-ES" sz="1200" dirty="0">
                  <a:ea typeface="Calibri"/>
                  <a:cs typeface="Calibri"/>
                </a:rPr>
              </a:br>
              <a:r>
                <a:rPr lang="es-ES" sz="1200" dirty="0"/>
                <a:t>Proyectos prioritarios en desarrollo para su financiación. Financiación del Banco Mundial</a:t>
              </a:r>
              <a:endParaRPr lang="en-JM" sz="1200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CBD2569-58C1-4769-88AF-10687794A3C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7870825" y="2918371"/>
              <a:ext cx="2297781" cy="32647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0304DBC-8A87-48B0-A47A-858F868822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7830943" y="4055194"/>
              <a:ext cx="2337663" cy="87655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3DDA49D-1ADC-47DD-AE6D-C3C654C840D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833683" y="3827315"/>
              <a:ext cx="275564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5A21DA1-3576-4B76-8DCC-C09BF9007DF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68621" y="3687540"/>
              <a:ext cx="2395826" cy="170816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Nicaragua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en-US" sz="12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ompletado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 </a:t>
              </a:r>
            </a:p>
            <a:p>
              <a:pPr lvl="0" algn="r"/>
              <a:r>
                <a:rPr lang="es-ES" sz="1200" b="1" dirty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Nueva ley fitosanitaria 3 meses despué</a:t>
              </a:r>
              <a:r>
                <a:rPr lang="es-ES" sz="1200" b="1" dirty="0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</a:t>
              </a:r>
            </a:p>
            <a:p>
              <a:pPr lvl="0" algn="r">
                <a:spcBef>
                  <a:spcPts val="600"/>
                </a:spcBef>
              </a:pPr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Sta. Lucia </a:t>
              </a:r>
            </a:p>
            <a:p>
              <a:pPr lvl="0" algn="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completada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 </a:t>
              </a:r>
              <a:r>
                <a:rPr lang="es-E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proyectos MIS y SOP en el marco de la </a:t>
              </a:r>
              <a:r>
                <a:rPr lang="es-ES" sz="1200" b="1" dirty="0">
                  <a:solidFill>
                    <a:srgbClr val="5792C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CFE</a:t>
              </a:r>
              <a:endParaRPr lang="en-JM" sz="1200" b="1" dirty="0">
                <a:solidFill>
                  <a:srgbClr val="5792C9"/>
                </a:solidFill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48DB40A-7781-460D-A81C-B23119346D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924002" y="3033827"/>
              <a:ext cx="504333" cy="395712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68ABFFE-4C48-4B9F-8D2D-E40EA70F877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832171" y="2917816"/>
              <a:ext cx="2876549" cy="446276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Bahamas</a:t>
              </a:r>
            </a:p>
            <a:p>
              <a:pPr algn="r"/>
              <a:r>
                <a:rPr lang="es-E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(en curso)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3BDAA7D-86C9-43FE-AAC1-5FEFD31C15B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744030" y="2410294"/>
              <a:ext cx="2876549" cy="446276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s-E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Trinidad y Tobago </a:t>
              </a:r>
            </a:p>
            <a:p>
              <a:pPr algn="r"/>
              <a:r>
                <a:rPr lang="es-E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(en curso)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BA66BB6-31EE-4062-A00E-B11DCF44D8C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836426" y="1741124"/>
              <a:ext cx="868162" cy="1678971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D18C322-809E-4FB7-A4CB-3F154D6590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829375" y="1495840"/>
              <a:ext cx="597411" cy="2064824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2E0B020-ED0E-4E2E-88DD-670D03A1871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828778" y="2567752"/>
              <a:ext cx="750554" cy="827118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28BBF4-2DAD-47CB-BDE9-1001C574D5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2505" y="1515696"/>
              <a:ext cx="2414063" cy="26161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 </a:t>
              </a:r>
              <a:r>
                <a:rPr lang="en-US" sz="14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evelopment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AEB186E-46DE-43D2-A831-CC0DD3281C8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91504" y="1383107"/>
              <a:ext cx="4664273" cy="66172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Dominica </a:t>
              </a:r>
            </a:p>
            <a:p>
              <a:pPr lvl="0"/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12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2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curso</a:t>
              </a:r>
              <a:r>
                <a: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787E1C1-C53E-40E3-A66F-49674803A36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0131425" y="5520461"/>
              <a:ext cx="37181" cy="4213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755724F-64F1-4A65-B4E7-418F55FFAF1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39003" y="5420086"/>
              <a:ext cx="2876549" cy="1031051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Fiji </a:t>
              </a:r>
            </a:p>
            <a:p>
              <a:r>
                <a:rPr lang="es-ES" sz="1200" dirty="0">
                  <a:ea typeface="Calibri"/>
                  <a:cs typeface="Calibri"/>
                </a:rPr>
                <a:t>(completado)</a:t>
              </a:r>
              <a:br>
                <a:rPr lang="es-ES" sz="1200" dirty="0">
                  <a:ea typeface="Calibri"/>
                  <a:cs typeface="Calibri"/>
                </a:rPr>
              </a:br>
              <a:r>
                <a:rPr lang="es-ES" sz="1200" b="1" dirty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Proyecto de revisión </a:t>
              </a:r>
              <a:br>
                <a:rPr lang="es-ES" sz="1200" b="1" dirty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s-ES" sz="1200" b="1" dirty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 la ley fitosanitaria</a:t>
              </a:r>
              <a:endParaRPr lang="en-JM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5" name="Title 5">
            <a:extLst>
              <a:ext uri="{FF2B5EF4-FFF2-40B4-BE49-F238E27FC236}">
                <a16:creationId xmlns:a16="http://schemas.microsoft.com/office/drawing/2014/main" id="{EAE03789-8B5A-46A0-ADFE-A15CE40C5695}"/>
              </a:ext>
            </a:extLst>
          </p:cNvPr>
          <p:cNvSpPr txBox="1">
            <a:spLocks/>
          </p:cNvSpPr>
          <p:nvPr/>
        </p:nvSpPr>
        <p:spPr>
          <a:xfrm>
            <a:off x="204479" y="870160"/>
            <a:ext cx="7120246" cy="296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Panorama de las ECF 2020 - 2022</a:t>
            </a:r>
            <a:endParaRPr kumimoji="0" lang="en-JM" sz="2000" b="1" i="0" u="none" strike="noStrike" kern="1200" cap="none" spc="0" normalizeH="0" baseline="0" noProof="0" dirty="0">
              <a:ln>
                <a:noFill/>
              </a:ln>
              <a:solidFill>
                <a:srgbClr val="00825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5085C600-A2F3-81FA-2D50-2297C0D56CE5}"/>
              </a:ext>
            </a:extLst>
          </p:cNvPr>
          <p:cNvSpPr/>
          <p:nvPr/>
        </p:nvSpPr>
        <p:spPr>
          <a:xfrm rot="10800000" flipV="1">
            <a:off x="5070624" y="933650"/>
            <a:ext cx="675655" cy="192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800" dirty="0">
                <a:solidFill>
                  <a:schemeClr val="tx1"/>
                </a:solidFill>
              </a:rPr>
              <a:t>En </a:t>
            </a:r>
            <a:r>
              <a:rPr lang="fr-CH" sz="800" dirty="0" err="1">
                <a:solidFill>
                  <a:schemeClr val="tx1"/>
                </a:solidFill>
              </a:rPr>
              <a:t>curso</a:t>
            </a:r>
            <a:endParaRPr lang="fr-CH" sz="800" dirty="0">
              <a:solidFill>
                <a:schemeClr val="tx1"/>
              </a:solidFill>
            </a:endParaRP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078F7026-F970-26EA-BDEC-E557D68EC17E}"/>
              </a:ext>
            </a:extLst>
          </p:cNvPr>
          <p:cNvSpPr/>
          <p:nvPr/>
        </p:nvSpPr>
        <p:spPr>
          <a:xfrm rot="10800000" flipV="1">
            <a:off x="4233246" y="933651"/>
            <a:ext cx="741145" cy="1880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800" dirty="0" err="1">
                <a:solidFill>
                  <a:schemeClr val="tx1"/>
                </a:solidFill>
              </a:rPr>
              <a:t>Compleatdo</a:t>
            </a:r>
            <a:endParaRPr lang="fr-CH" sz="800" dirty="0">
              <a:solidFill>
                <a:schemeClr val="tx1"/>
              </a:solidFill>
            </a:endParaRPr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id="{BAFB8EF4-5510-429E-934C-85CAB2A816FC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329904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26A9CC8-925D-4008-89E4-3407DA2DFC9E}"/>
              </a:ext>
            </a:extLst>
          </p:cNvPr>
          <p:cNvSpPr/>
          <p:nvPr/>
        </p:nvSpPr>
        <p:spPr>
          <a:xfrm>
            <a:off x="8808729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374BC6B-FD53-4350-8240-B800B4F579A7}"/>
              </a:ext>
            </a:extLst>
          </p:cNvPr>
          <p:cNvSpPr/>
          <p:nvPr/>
        </p:nvSpPr>
        <p:spPr>
          <a:xfrm>
            <a:off x="4868908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44BC31-B038-41CF-8BBB-0254A0A5A6F9}"/>
              </a:ext>
            </a:extLst>
          </p:cNvPr>
          <p:cNvSpPr/>
          <p:nvPr/>
        </p:nvSpPr>
        <p:spPr>
          <a:xfrm>
            <a:off x="1114633" y="1461330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9650" y="904847"/>
            <a:ext cx="7120246" cy="296840"/>
          </a:xfrm>
          <a:prstGeom prst="rect">
            <a:avLst/>
          </a:prstGeom>
        </p:spPr>
        <p:txBody>
          <a:bodyPr/>
          <a:lstStyle/>
          <a:p>
            <a:r>
              <a:rPr lang="en-JM" sz="2400" b="1" dirty="0">
                <a:latin typeface="Calibri" panose="020F0502020204030204"/>
              </a:rPr>
              <a:t> </a:t>
            </a:r>
            <a:r>
              <a:rPr lang="en-JM" sz="2400" b="1" dirty="0" err="1">
                <a:latin typeface="Calibri" panose="020F0502020204030204"/>
              </a:rPr>
              <a:t>Beneficios</a:t>
            </a:r>
            <a:r>
              <a:rPr lang="en-JM" sz="2400" b="1" dirty="0">
                <a:latin typeface="Calibri" panose="020F0502020204030204"/>
              </a:rPr>
              <a:t> de la ECF</a:t>
            </a:r>
            <a:endParaRPr lang="en-IT" sz="2400" b="1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9C5B83C-75C0-4B91-B0B8-BC9A024F1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9" t="9731" r="66561" b="19666"/>
          <a:stretch/>
        </p:blipFill>
        <p:spPr>
          <a:xfrm>
            <a:off x="2380107" y="4685789"/>
            <a:ext cx="1630929" cy="1859244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1D9C5804-57BE-441E-8CDA-C134F5359A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8" t="678" r="33793" b="35872"/>
          <a:stretch/>
        </p:blipFill>
        <p:spPr>
          <a:xfrm>
            <a:off x="6495295" y="4774131"/>
            <a:ext cx="1547607" cy="170122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5EF2D57-32B1-40DA-B56C-C02D67FA50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5" t="10249" r="-859" b="19148"/>
          <a:stretch/>
        </p:blipFill>
        <p:spPr>
          <a:xfrm>
            <a:off x="10319664" y="4673454"/>
            <a:ext cx="1630929" cy="19014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26CC8-52E1-4CFF-94F2-E8D82A9F779F}"/>
              </a:ext>
            </a:extLst>
          </p:cNvPr>
          <p:cNvSpPr txBox="1"/>
          <p:nvPr/>
        </p:nvSpPr>
        <p:spPr>
          <a:xfrm>
            <a:off x="791640" y="1765958"/>
            <a:ext cx="3021738" cy="250837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bg1"/>
                </a:solidFill>
              </a:rPr>
              <a:t>Fomenta la confianza entre las ONP importadoras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bg1"/>
                </a:solidFill>
              </a:rPr>
              <a:t>Plan estratégico centrado en los donantes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69D364-67CD-4B93-9563-01AE5BE34050}"/>
              </a:ext>
            </a:extLst>
          </p:cNvPr>
          <p:cNvSpPr txBox="1"/>
          <p:nvPr/>
        </p:nvSpPr>
        <p:spPr>
          <a:xfrm rot="16200000">
            <a:off x="-1315024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 err="1">
                <a:solidFill>
                  <a:srgbClr val="002060"/>
                </a:solidFill>
              </a:rPr>
              <a:t>Internacional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D24BBB-040C-4FE9-BACA-D1D4860EB191}"/>
              </a:ext>
            </a:extLst>
          </p:cNvPr>
          <p:cNvSpPr txBox="1"/>
          <p:nvPr/>
        </p:nvSpPr>
        <p:spPr>
          <a:xfrm rot="16200000">
            <a:off x="2481400" y="3263981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</a:rPr>
              <a:t>Nacional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B5E259-2DC0-47DA-804F-D31E0448F3EF}"/>
              </a:ext>
            </a:extLst>
          </p:cNvPr>
          <p:cNvSpPr txBox="1"/>
          <p:nvPr/>
        </p:nvSpPr>
        <p:spPr>
          <a:xfrm rot="16200000">
            <a:off x="6322070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 err="1">
                <a:solidFill>
                  <a:srgbClr val="002060"/>
                </a:solidFill>
              </a:rPr>
              <a:t>Partes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interesadas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FAD3D4-D6DE-4D88-9754-4E31C26A1F58}"/>
              </a:ext>
            </a:extLst>
          </p:cNvPr>
          <p:cNvSpPr txBox="1"/>
          <p:nvPr/>
        </p:nvSpPr>
        <p:spPr>
          <a:xfrm>
            <a:off x="4581952" y="1737447"/>
            <a:ext cx="3257268" cy="312393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/>
                </a:solidFill>
              </a:rPr>
              <a:t>Empoderar y desarrollar las capacidades de las personas e instituciones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/>
                </a:solidFill>
              </a:rPr>
              <a:t>Diálogo con las partes interesadas sobre cuestiones fitosanitarias 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164C5-9177-4BE7-8473-EFB3507C286A}"/>
              </a:ext>
            </a:extLst>
          </p:cNvPr>
          <p:cNvSpPr txBox="1"/>
          <p:nvPr/>
        </p:nvSpPr>
        <p:spPr>
          <a:xfrm>
            <a:off x="8498099" y="1713145"/>
            <a:ext cx="3194229" cy="343170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bg1"/>
                </a:solidFill>
              </a:rPr>
              <a:t>Promueve la apropiación de los cambios en los sistemas fitosanitarios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s-ES" sz="2000" b="0" i="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b="0" i="0" dirty="0">
                <a:solidFill>
                  <a:schemeClr val="bg1"/>
                </a:solidFill>
              </a:rPr>
              <a:t>Fortalecimiento de los vínculos entre los organismos de protección de las fronteras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2ACB4AB5-DEA6-EDAB-0988-90E8B2937746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80725099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60374E-844F-42F6-82FC-8C77D5ABD56E}"/>
              </a:ext>
            </a:extLst>
          </p:cNvPr>
          <p:cNvSpPr/>
          <p:nvPr/>
        </p:nvSpPr>
        <p:spPr>
          <a:xfrm>
            <a:off x="392693" y="1456642"/>
            <a:ext cx="2415611" cy="10442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199EC878-0670-44BF-943B-EB8D6C3BE2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20374" r="24694" b="2679"/>
          <a:stretch/>
        </p:blipFill>
        <p:spPr>
          <a:xfrm>
            <a:off x="4989916" y="1682516"/>
            <a:ext cx="5094121" cy="4422283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22431184-16C5-7004-160F-6B6E65704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8465" y="2354801"/>
            <a:ext cx="1793789" cy="900219"/>
          </a:xfrm>
        </p:spPr>
        <p:txBody>
          <a:bodyPr lIns="540000" tIns="0" rIns="360000" bIns="45720" anchor="t" anchorCtr="0"/>
          <a:lstStyle/>
          <a:p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Hogares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1B19B2-986F-6E9B-80D7-AE1E68377315}"/>
              </a:ext>
            </a:extLst>
          </p:cNvPr>
          <p:cNvSpPr txBox="1"/>
          <p:nvPr/>
        </p:nvSpPr>
        <p:spPr>
          <a:xfrm>
            <a:off x="-10286" y="1584276"/>
            <a:ext cx="3343146" cy="7232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200" b="1" dirty="0">
                <a:solidFill>
                  <a:srgbClr val="00825F"/>
                </a:solidFill>
              </a:rPr>
              <a:t>Quién se beneficia de la ECF </a:t>
            </a:r>
            <a:endParaRPr lang="en-US" sz="2200" b="1" dirty="0">
              <a:solidFill>
                <a:srgbClr val="00825F"/>
              </a:solidFill>
              <a:ea typeface="Calibri"/>
              <a:cs typeface="Calibri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id="{713E7F12-29CF-49D3-853D-AFF78627606F}"/>
              </a:ext>
            </a:extLst>
          </p:cNvPr>
          <p:cNvSpPr txBox="1">
            <a:spLocks/>
          </p:cNvSpPr>
          <p:nvPr/>
        </p:nvSpPr>
        <p:spPr>
          <a:xfrm>
            <a:off x="5280474" y="1468049"/>
            <a:ext cx="4007103" cy="428933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>
                <a:ea typeface="Calibri"/>
                <a:cs typeface="Calibri"/>
              </a:rPr>
              <a:t>Exportación</a:t>
            </a:r>
            <a:r>
              <a:rPr lang="en-US" dirty="0">
                <a:ea typeface="Calibri"/>
                <a:cs typeface="Calibri"/>
              </a:rPr>
              <a:t> de la ONPF</a:t>
            </a: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EDC5EC1B-0062-4ECB-98D0-761906FDBDBD}"/>
              </a:ext>
            </a:extLst>
          </p:cNvPr>
          <p:cNvSpPr txBox="1">
            <a:spLocks/>
          </p:cNvSpPr>
          <p:nvPr/>
        </p:nvSpPr>
        <p:spPr>
          <a:xfrm>
            <a:off x="8603018" y="2500863"/>
            <a:ext cx="3292728" cy="608097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>
                <a:ea typeface="Calibri"/>
                <a:cs typeface="Calibri"/>
              </a:rPr>
              <a:t>Exportadores</a:t>
            </a:r>
            <a:r>
              <a:rPr lang="en-US" dirty="0">
                <a:ea typeface="Calibri"/>
                <a:cs typeface="Calibri"/>
              </a:rPr>
              <a:t> e </a:t>
            </a:r>
            <a:r>
              <a:rPr lang="en-US" dirty="0" err="1">
                <a:ea typeface="Calibri"/>
                <a:cs typeface="Calibri"/>
              </a:rPr>
              <a:t>importadores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5" name="Subtitle 3">
            <a:extLst>
              <a:ext uri="{FF2B5EF4-FFF2-40B4-BE49-F238E27FC236}">
                <a16:creationId xmlns:a16="http://schemas.microsoft.com/office/drawing/2014/main" id="{A7ECA3D2-A642-47D0-96A4-827982898F3F}"/>
              </a:ext>
            </a:extLst>
          </p:cNvPr>
          <p:cNvSpPr txBox="1">
            <a:spLocks/>
          </p:cNvSpPr>
          <p:nvPr/>
        </p:nvSpPr>
        <p:spPr>
          <a:xfrm>
            <a:off x="3196127" y="4119891"/>
            <a:ext cx="2345325" cy="594857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b="0" i="0" dirty="0" err="1">
                <a:solidFill>
                  <a:srgbClr val="000000"/>
                </a:solidFill>
                <a:effectLst/>
                <a:latin typeface="-apple-system"/>
              </a:rPr>
              <a:t>Importación</a:t>
            </a:r>
            <a:r>
              <a:rPr lang="fr-CH" b="0" i="0" dirty="0">
                <a:solidFill>
                  <a:srgbClr val="000000"/>
                </a:solidFill>
                <a:effectLst/>
                <a:latin typeface="-apple-system"/>
              </a:rPr>
              <a:t> de las ONPF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6" name="Subtitle 3">
            <a:extLst>
              <a:ext uri="{FF2B5EF4-FFF2-40B4-BE49-F238E27FC236}">
                <a16:creationId xmlns:a16="http://schemas.microsoft.com/office/drawing/2014/main" id="{66B59096-15B9-4D0C-8528-BE38DFC1AF74}"/>
              </a:ext>
            </a:extLst>
          </p:cNvPr>
          <p:cNvSpPr txBox="1">
            <a:spLocks/>
          </p:cNvSpPr>
          <p:nvPr/>
        </p:nvSpPr>
        <p:spPr>
          <a:xfrm>
            <a:off x="9049995" y="4238457"/>
            <a:ext cx="2345325" cy="32391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Agricultores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C9AD22-DA9C-41C2-AFD0-2304B706F8E7}"/>
              </a:ext>
            </a:extLst>
          </p:cNvPr>
          <p:cNvSpPr/>
          <p:nvPr/>
        </p:nvSpPr>
        <p:spPr>
          <a:xfrm>
            <a:off x="3332860" y="1350236"/>
            <a:ext cx="8562886" cy="4828373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B3995B-C906-74D2-73EA-999A2FED6B5B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901171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hand&#10;&#10;Description automatically generated">
            <a:extLst>
              <a:ext uri="{FF2B5EF4-FFF2-40B4-BE49-F238E27FC236}">
                <a16:creationId xmlns:a16="http://schemas.microsoft.com/office/drawing/2014/main" id="{411806B4-DDDD-4DA2-9D6A-79328F75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1340" r="16448" b="10903"/>
          <a:stretch/>
        </p:blipFill>
        <p:spPr>
          <a:xfrm>
            <a:off x="538384" y="1995970"/>
            <a:ext cx="6221339" cy="407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2EC05A-0582-42ED-9508-A2AEBD70C7BB}"/>
              </a:ext>
            </a:extLst>
          </p:cNvPr>
          <p:cNvSpPr/>
          <p:nvPr/>
        </p:nvSpPr>
        <p:spPr>
          <a:xfrm rot="16200000">
            <a:off x="4115172" y="-1838967"/>
            <a:ext cx="4392538" cy="11762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65000"/>
                </a:schemeClr>
              </a:gs>
              <a:gs pos="40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D00A58C-22FF-40AB-87C0-B989F78A5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684" y="1363767"/>
            <a:ext cx="10534116" cy="316008"/>
          </a:xfrm>
          <a:prstGeom prst="rect">
            <a:avLst/>
          </a:prstGeom>
        </p:spPr>
        <p:txBody>
          <a:bodyPr/>
          <a:lstStyle/>
          <a:p>
            <a:r>
              <a:rPr lang="es-ES" sz="2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Beneficios de la realización de una Evaluación de la Capacidad Fitosanitaria (ECF)</a:t>
            </a:r>
            <a:endParaRPr lang="en-JM" sz="2400" dirty="0">
              <a:solidFill>
                <a:srgbClr val="0082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D7E277-5B27-4C22-8E63-02C97C245EE1}"/>
              </a:ext>
            </a:extLst>
          </p:cNvPr>
          <p:cNvSpPr txBox="1"/>
          <p:nvPr/>
        </p:nvSpPr>
        <p:spPr>
          <a:xfrm>
            <a:off x="4926699" y="2997067"/>
            <a:ext cx="6654862" cy="1523494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/>
            <a:r>
              <a:rPr lang="es-ES" b="0" i="0" dirty="0">
                <a:solidFill>
                  <a:srgbClr val="1B1E24"/>
                </a:solidFill>
                <a:effectLst/>
              </a:rPr>
              <a:t>Todo el proceso de la ECF está bajo el </a:t>
            </a:r>
            <a:r>
              <a:rPr lang="en-US" b="1" i="0" dirty="0">
                <a:solidFill>
                  <a:srgbClr val="002060"/>
                </a:solidFill>
                <a:effectLst/>
              </a:rPr>
              <a:t>control </a:t>
            </a:r>
            <a:r>
              <a:rPr lang="es-ES" b="1" dirty="0">
                <a:solidFill>
                  <a:srgbClr val="002060"/>
                </a:solidFill>
                <a:ea typeface="Calibri"/>
                <a:cs typeface="Calibri"/>
              </a:rPr>
              <a:t>del país; no es </a:t>
            </a:r>
            <a:r>
              <a:rPr lang="es-ES" dirty="0">
                <a:solidFill>
                  <a:srgbClr val="1B1E24"/>
                </a:solidFill>
              </a:rPr>
              <a:t>algo que se </a:t>
            </a:r>
            <a:r>
              <a:rPr lang="es-ES" b="1" dirty="0">
                <a:solidFill>
                  <a:srgbClr val="002060"/>
                </a:solidFill>
                <a:ea typeface="Calibri"/>
                <a:cs typeface="Calibri"/>
              </a:rPr>
              <a:t>haga</a:t>
            </a:r>
            <a:r>
              <a:rPr lang="es-ES" dirty="0">
                <a:solidFill>
                  <a:srgbClr val="002060"/>
                </a:solidFill>
                <a:ea typeface="Calibri"/>
                <a:cs typeface="Calibri"/>
              </a:rPr>
              <a:t> </a:t>
            </a:r>
            <a:r>
              <a:rPr lang="es-ES" b="1" dirty="0">
                <a:solidFill>
                  <a:srgbClr val="002060"/>
                </a:solidFill>
                <a:ea typeface="Calibri"/>
                <a:cs typeface="Calibri"/>
              </a:rPr>
              <a:t>A un país, </a:t>
            </a:r>
            <a:r>
              <a:rPr lang="es-ES" dirty="0">
                <a:solidFill>
                  <a:srgbClr val="1B1E24"/>
                </a:solidFill>
              </a:rPr>
              <a:t>es un marco que </a:t>
            </a:r>
            <a:r>
              <a:rPr lang="es-ES" b="1" dirty="0">
                <a:solidFill>
                  <a:srgbClr val="002060"/>
                </a:solidFill>
                <a:ea typeface="Calibri"/>
                <a:cs typeface="Calibri"/>
              </a:rPr>
              <a:t>el país adopta para sus propios fines y beneficios.</a:t>
            </a:r>
            <a:endParaRPr lang="en-JM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C0354BC3-8402-7893-454E-3184076AC4BD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1418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713EF9EA-3059-D0E6-C074-AAF6C05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41" y="948584"/>
            <a:ext cx="5718476" cy="4546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E757018-C8E5-4B16-935B-0A03203746AB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532E7C-B39B-49D6-A05B-CBCBD75AB371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B734BAB-C1D1-4316-B43E-CAE17C671EAA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914007" y="1225295"/>
            <a:ext cx="5827554" cy="407803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Financiado por el Banco Mundial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Primea ECF con participación directa de los donantes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Las sesiones comenzaron de forma virtual y la ECF terminó con una misión presencial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Más de 15 interesados, incluidos los responsables políticos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/>
              <a:t>El plan estratégico incluye un proyecto prospectivo del que el donante tiene información de primera mano </a:t>
            </a:r>
            <a:endParaRPr lang="en-JM" sz="22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C72C03D-FC97-4FE9-B115-ECCECA021D0D}"/>
              </a:ext>
            </a:extLst>
          </p:cNvPr>
          <p:cNvSpPr/>
          <p:nvPr/>
        </p:nvSpPr>
        <p:spPr>
          <a:xfrm>
            <a:off x="222371" y="4329262"/>
            <a:ext cx="4009000" cy="1080382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8EEBE7-C060-4B2B-92FD-DBBEED4196C3}"/>
              </a:ext>
            </a:extLst>
          </p:cNvPr>
          <p:cNvSpPr/>
          <p:nvPr/>
        </p:nvSpPr>
        <p:spPr>
          <a:xfrm>
            <a:off x="290227" y="4409631"/>
            <a:ext cx="1086849" cy="9314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626375" y="4708761"/>
            <a:ext cx="4319999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0825F"/>
                </a:solidFill>
                <a:cs typeface="Arial"/>
              </a:rPr>
              <a:t>Nepal  (2021-2022)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E474EBE-30AB-49CA-855F-91305CE38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7" b="51028"/>
          <a:stretch/>
        </p:blipFill>
        <p:spPr>
          <a:xfrm>
            <a:off x="290227" y="4460292"/>
            <a:ext cx="1154703" cy="818322"/>
          </a:xfrm>
          <a:prstGeom prst="rect">
            <a:avLst/>
          </a:prstGeom>
        </p:spPr>
      </p:pic>
      <p:sp>
        <p:nvSpPr>
          <p:cNvPr id="13" name="Rectangle 10">
            <a:extLst>
              <a:ext uri="{FF2B5EF4-FFF2-40B4-BE49-F238E27FC236}">
                <a16:creationId xmlns:a16="http://schemas.microsoft.com/office/drawing/2014/main" id="{9FC57BC2-1A08-B520-71E6-BD409ECBEF18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211909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965</Words>
  <Application>Microsoft Office PowerPoint</Application>
  <PresentationFormat>Widescreen</PresentationFormat>
  <Paragraphs>119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.AppleSystemUIFont</vt:lpstr>
      <vt:lpstr>-apple-system</vt:lpstr>
      <vt:lpstr>Arial</vt:lpstr>
      <vt:lpstr>Calibri</vt:lpstr>
      <vt:lpstr>Calibri Light</vt:lpstr>
      <vt:lpstr>Georgia</vt:lpstr>
      <vt:lpstr>Wingdings</vt:lpstr>
      <vt:lpstr>COVER</vt:lpstr>
      <vt:lpstr>1_COVER</vt:lpstr>
      <vt:lpstr>Internal screen</vt:lpstr>
      <vt:lpstr>Beneficios de realizar una Evaluación de la Capacidad Fitosanitaria (ECF)</vt:lpstr>
      <vt:lpstr>PowerPoint Presentation</vt:lpstr>
      <vt:lpstr>¿Qué es la Evaluación de la Capacidad Fitosanitaria (ECF)? </vt:lpstr>
      <vt:lpstr>Módulos de la ECF</vt:lpstr>
      <vt:lpstr>PowerPoint Presentation</vt:lpstr>
      <vt:lpstr> Beneficios de la ECF</vt:lpstr>
      <vt:lpstr>PowerPoint Presentation</vt:lpstr>
      <vt:lpstr>Beneficios de la realización de una Evaluación de la Capacidad Fitosanitaria (ECF)</vt:lpstr>
      <vt:lpstr>PowerPoint Presentation</vt:lpstr>
      <vt:lpstr>PowerPoint Presentation</vt:lpstr>
      <vt:lpstr>PowerPoint Presentation</vt:lpstr>
      <vt:lpstr>PowerPoint Presentation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12</cp:revision>
  <cp:lastPrinted>2018-12-10T09:55:32Z</cp:lastPrinted>
  <dcterms:created xsi:type="dcterms:W3CDTF">2019-07-18T08:44:31Z</dcterms:created>
  <dcterms:modified xsi:type="dcterms:W3CDTF">2022-07-01T11:50:31Z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