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16"/>
  </p:notesMasterIdLst>
  <p:handoutMasterIdLst>
    <p:handoutMasterId r:id="rId17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67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4DC58D"/>
    <a:srgbClr val="5B9BD5"/>
    <a:srgbClr val="00825F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2101" autoAdjust="0"/>
  </p:normalViewPr>
  <p:slideViewPr>
    <p:cSldViewPr>
      <p:cViewPr varScale="1">
        <p:scale>
          <a:sx n="65" d="100"/>
          <a:sy n="65" d="100"/>
        </p:scale>
        <p:origin x="88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206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publications/90770/" TargetMode="External"/><Relationship Id="rId2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1" Type="http://schemas.openxmlformats.org/officeDocument/2006/relationships/hyperlink" Target="https://www.ippc.int/es/core-activities/standards-setting/standards-committee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2" Type="http://schemas.openxmlformats.org/officeDocument/2006/relationships/hyperlink" Target="https://www.ippc.int/es/core-activities/standards-setting/standards-committee/" TargetMode="External"/><Relationship Id="rId1" Type="http://schemas.openxmlformats.org/officeDocument/2006/relationships/hyperlink" Target="https://www.ippc.int/es/publications/9077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/>
      <dgm:spPr>
        <a:ln>
          <a:solidFill>
            <a:schemeClr val="accent6"/>
          </a:solidFill>
        </a:ln>
      </dgm:spPr>
      <dgm:t>
        <a:bodyPr/>
        <a:lstStyle/>
        <a:p>
          <a:r>
            <a:rPr lang="fr-CH" altLang="ja-JP" b="1" dirty="0">
              <a:effectLst/>
              <a:latin typeface="Gill Sans MT" panose="020B0502020104020203" pitchFamily="34" charset="0"/>
            </a:rPr>
            <a:t>El </a:t>
          </a:r>
          <a:r>
            <a:rPr lang="fr-CH" altLang="ja-JP" b="1" dirty="0" err="1">
              <a:effectLst/>
              <a:latin typeface="Gill Sans MT" panose="020B0502020104020203" pitchFamily="34" charset="0"/>
            </a:rPr>
            <a:t>Glosario</a:t>
          </a:r>
          <a:r>
            <a:rPr lang="fr-CH" altLang="ja-JP" b="1" dirty="0">
              <a:effectLst/>
              <a:latin typeface="Gill Sans MT" panose="020B0502020104020203" pitchFamily="34" charset="0"/>
            </a:rPr>
            <a:t> se </a:t>
          </a:r>
          <a:r>
            <a:rPr lang="fr-CH" altLang="ja-JP" b="1" dirty="0" err="1">
              <a:effectLst/>
              <a:latin typeface="Gill Sans MT" panose="020B0502020104020203" pitchFamily="34" charset="0"/>
            </a:rPr>
            <a:t>actualiza</a:t>
          </a:r>
          <a:r>
            <a:rPr lang="fr-CH" altLang="ja-JP" b="1" dirty="0">
              <a:effectLst/>
              <a:latin typeface="Gill Sans MT" panose="020B0502020104020203" pitchFamily="34" charset="0"/>
            </a:rPr>
            <a:t> de forma continua. </a:t>
          </a:r>
        </a:p>
        <a:p>
          <a:r>
            <a:rPr lang="fr-CH" altLang="ja-JP" b="1" dirty="0" err="1">
              <a:effectLst/>
              <a:latin typeface="Gill Sans MT" panose="020B0502020104020203" pitchFamily="34" charset="0"/>
            </a:rPr>
            <a:t>Esto</a:t>
          </a:r>
          <a:r>
            <a:rPr lang="fr-CH" altLang="ja-JP" b="1" dirty="0">
              <a:effectLst/>
              <a:latin typeface="Gill Sans MT" panose="020B0502020104020203" pitchFamily="34" charset="0"/>
            </a:rPr>
            <a:t> </a:t>
          </a:r>
          <a:r>
            <a:rPr lang="fr-CH" altLang="ja-JP" b="1" dirty="0" err="1">
              <a:effectLst/>
              <a:latin typeface="Gill Sans MT" panose="020B0502020104020203" pitchFamily="34" charset="0"/>
            </a:rPr>
            <a:t>puede</a:t>
          </a:r>
          <a:r>
            <a:rPr lang="fr-CH" altLang="ja-JP" b="1" dirty="0">
              <a:effectLst/>
              <a:latin typeface="Gill Sans MT" panose="020B0502020104020203" pitchFamily="34" charset="0"/>
            </a:rPr>
            <a:t> </a:t>
          </a:r>
          <a:r>
            <a:rPr lang="fr-CH" altLang="ja-JP" b="1" dirty="0" err="1">
              <a:effectLst/>
              <a:latin typeface="Gill Sans MT" panose="020B0502020104020203" pitchFamily="34" charset="0"/>
            </a:rPr>
            <a:t>implicar</a:t>
          </a:r>
          <a:r>
            <a:rPr lang="fr-CH" altLang="ja-JP" b="1" dirty="0">
              <a:effectLst/>
              <a:latin typeface="Gill Sans MT" panose="020B0502020104020203" pitchFamily="34" charset="0"/>
            </a:rPr>
            <a:t>: </a:t>
          </a:r>
        </a:p>
        <a:p>
          <a:r>
            <a:rPr lang="fr-CH" altLang="ja-JP" b="0" dirty="0" err="1">
              <a:effectLst/>
              <a:latin typeface="Gill Sans MT" panose="020B0502020104020203" pitchFamily="34" charset="0"/>
            </a:rPr>
            <a:t>adiciones</a:t>
          </a:r>
          <a:r>
            <a:rPr lang="fr-CH" altLang="ja-JP" b="0" dirty="0">
              <a:effectLst/>
              <a:latin typeface="Gill Sans MT" panose="020B0502020104020203" pitchFamily="34" charset="0"/>
            </a:rPr>
            <a:t>, </a:t>
          </a:r>
          <a:r>
            <a:rPr lang="fr-CH" altLang="ja-JP" b="0" dirty="0" err="1">
              <a:effectLst/>
              <a:latin typeface="Gill Sans MT" panose="020B0502020104020203" pitchFamily="34" charset="0"/>
            </a:rPr>
            <a:t>revisiones</a:t>
          </a:r>
          <a:r>
            <a:rPr lang="fr-CH" altLang="ja-JP" b="0" dirty="0">
              <a:effectLst/>
              <a:latin typeface="Gill Sans MT" panose="020B0502020104020203" pitchFamily="34" charset="0"/>
            </a:rPr>
            <a:t>, </a:t>
          </a:r>
          <a:r>
            <a:rPr lang="fr-CH" altLang="ja-JP" b="0" dirty="0" err="1">
              <a:effectLst/>
              <a:latin typeface="Gill Sans MT" panose="020B0502020104020203" pitchFamily="34" charset="0"/>
            </a:rPr>
            <a:t>supresiones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/>
      <dgm:spPr/>
      <dgm:t>
        <a:bodyPr/>
        <a:lstStyle/>
        <a:p>
          <a:r>
            <a:rPr lang="es-ES" altLang="ja-JP" dirty="0">
              <a:effectLst/>
              <a:latin typeface="Gill Sans MT" panose="020B0502020104020203" pitchFamily="34" charset="0"/>
            </a:rPr>
            <a:t>Por ello, ¡asegúrese de utilizar </a:t>
          </a:r>
          <a:r>
            <a:rPr lang="es-ES" altLang="ja-JP" b="0" u="none" dirty="0">
              <a:solidFill>
                <a:schemeClr val="tx1"/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únicamente</a:t>
          </a:r>
          <a:r>
            <a:rPr lang="es-E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 la última versión</a:t>
          </a:r>
          <a:r>
            <a:rPr lang="es-ES" altLang="ja-JP" dirty="0">
              <a:effectLst/>
              <a:latin typeface="Gill Sans MT" panose="020B0502020104020203" pitchFamily="34" charset="0"/>
            </a:rPr>
            <a:t> del Glosario!</a:t>
          </a:r>
          <a:endParaRPr lang="fr-CH" altLang="ja-JP" dirty="0">
            <a:effectLst/>
            <a:latin typeface="Gill Sans MT" panose="020B0502020104020203" pitchFamily="34" charset="0"/>
          </a:endParaRPr>
        </a:p>
        <a:p>
          <a:r>
            <a:rPr lang="fr-CH" altLang="ja-JP" dirty="0">
              <a:effectLst/>
              <a:latin typeface="Gill Sans MT" panose="020B0502020104020203" pitchFamily="34" charset="0"/>
            </a:rPr>
            <a:t>(disponible </a:t>
          </a:r>
          <a:r>
            <a:rPr lang="fr-CH" altLang="ja-JP" dirty="0" smtClean="0">
              <a:effectLst/>
              <a:latin typeface="Gill Sans MT" panose="020B0502020104020203" pitchFamily="34" charset="0"/>
            </a:rPr>
            <a:t>en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b="1" dirty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www.ippc.int</a:t>
          </a:r>
          <a:r>
            <a:rPr lang="en-US" altLang="ja-JP" dirty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/>
      <dgm:spPr>
        <a:ln>
          <a:solidFill>
            <a:schemeClr val="accent1"/>
          </a:solidFill>
        </a:ln>
      </dgm:spPr>
      <dgm:t>
        <a:bodyPr/>
        <a:lstStyle/>
        <a:p>
          <a:r>
            <a:rPr lang="es-ES" altLang="ja-JP" dirty="0">
              <a:effectLst/>
              <a:latin typeface="Gill Sans MT" panose="020B0502020104020203" pitchFamily="34" charset="0"/>
            </a:rPr>
            <a:t>En el </a:t>
          </a:r>
          <a:r>
            <a:rPr lang="es-ES" altLang="ja-JP" b="1" dirty="0">
              <a:effectLst/>
              <a:latin typeface="Gill Sans MT" panose="020B0502020104020203" pitchFamily="34" charset="0"/>
            </a:rPr>
            <a:t>proyecto de enmiendas de 2022 a </a:t>
          </a:r>
          <a:br>
            <a:rPr lang="es-ES" altLang="ja-JP" b="1" dirty="0">
              <a:effectLst/>
              <a:latin typeface="Gill Sans MT" panose="020B0502020104020203" pitchFamily="34" charset="0"/>
            </a:rPr>
          </a:br>
          <a:r>
            <a:rPr lang="es-ES" altLang="ja-JP" b="1" dirty="0">
              <a:effectLst/>
              <a:latin typeface="Gill Sans MT" panose="020B0502020104020203" pitchFamily="34" charset="0"/>
            </a:rPr>
            <a:t>la NIMF 5</a:t>
          </a:r>
          <a:r>
            <a:rPr lang="es-ES" altLang="ja-JP" dirty="0">
              <a:effectLst/>
              <a:latin typeface="Gill Sans MT" panose="020B0502020104020203" pitchFamily="34" charset="0"/>
            </a:rPr>
            <a:t>,</a:t>
          </a:r>
          <a:r>
            <a:rPr lang="en-US" altLang="ja-JP" dirty="0">
              <a:effectLst/>
              <a:latin typeface="Gill Sans MT" panose="020B0502020104020203" pitchFamily="34" charset="0"/>
            </a:rPr>
            <a:t> </a:t>
          </a:r>
          <a:br>
            <a:rPr lang="en-US" altLang="ja-JP" dirty="0">
              <a:effectLst/>
              <a:latin typeface="Gill Sans MT" panose="020B0502020104020203" pitchFamily="34" charset="0"/>
            </a:rPr>
          </a:br>
          <a:r>
            <a:rPr lang="en-US" altLang="ja-JP" dirty="0" err="1" smtClean="0">
              <a:effectLst/>
              <a:latin typeface="Gill Sans MT" panose="020B0502020104020203" pitchFamily="34" charset="0"/>
            </a:rPr>
            <a:t>las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err="1" smtClean="0">
              <a:effectLst/>
              <a:latin typeface="Gill Sans MT" panose="020B0502020104020203" pitchFamily="34" charset="0"/>
            </a:rPr>
            <a:t>propuestas</a:t>
          </a:r>
          <a:r>
            <a:rPr lang="en-US" altLang="ja-JP" smtClean="0">
              <a:effectLst/>
              <a:latin typeface="Gill Sans MT" panose="020B0502020104020203" pitchFamily="34" charset="0"/>
            </a:rPr>
            <a:t> son: </a:t>
          </a:r>
          <a:endParaRPr lang="ru-RU" altLang="ja-JP" dirty="0">
            <a:effectLst/>
          </a:endParaRPr>
        </a:p>
        <a:p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</a:t>
          </a:r>
          <a:r>
            <a:rPr lang="en-US" altLang="ja-JP" b="1" u="none" dirty="0" err="1">
              <a:solidFill>
                <a:srgbClr val="C00000"/>
              </a:solidFill>
              <a:effectLst/>
              <a:latin typeface="Gill Sans MT" panose="020B0502020104020203" pitchFamily="34" charset="0"/>
            </a:rPr>
            <a:t>revisiones</a:t>
          </a:r>
          <a:endParaRPr lang="en-US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dirty="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/>
      <dgm:spPr>
        <a:ln>
          <a:solidFill>
            <a:schemeClr val="accent5"/>
          </a:solidFill>
        </a:ln>
      </dgm:spPr>
      <dgm:t>
        <a:bodyPr/>
        <a:lstStyle/>
        <a:p>
          <a:pPr marL="85725" indent="0" algn="l">
            <a:buFont typeface="+mj-lt"/>
            <a:buNone/>
          </a:pPr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GTG:</a:t>
          </a:r>
          <a:r>
            <a:rPr lang="ru-RU" altLang="ja-JP" b="1" u="none" dirty="0">
              <a:effectLst/>
            </a:rPr>
            <a:t> </a:t>
          </a:r>
          <a:r>
            <a:rPr lang="en-US" altLang="ja-JP" dirty="0" err="1">
              <a:effectLst/>
              <a:latin typeface="Gill Sans MT" panose="020B0502020104020203" pitchFamily="34" charset="0"/>
            </a:rPr>
            <a:t>Diciembre</a:t>
          </a:r>
          <a:r>
            <a:rPr lang="en-US" altLang="ja-JP" dirty="0">
              <a:effectLst/>
              <a:latin typeface="Gill Sans MT" panose="020B0502020104020203" pitchFamily="34" charset="0"/>
            </a:rPr>
            <a:t> 2021</a:t>
          </a:r>
          <a:br>
            <a:rPr lang="en-US" altLang="ja-JP" dirty="0">
              <a:effectLst/>
              <a:latin typeface="Gill Sans MT" panose="020B0502020104020203" pitchFamily="34" charset="0"/>
            </a:rPr>
          </a:br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CN:</a:t>
          </a:r>
          <a:r>
            <a:rPr lang="en-US" altLang="ja-JP" b="1" u="none" dirty="0">
              <a:effectLst/>
              <a:latin typeface="Gill Sans MT" panose="020B0502020104020203" pitchFamily="34" charset="0"/>
            </a:rPr>
            <a:t> </a:t>
          </a:r>
          <a:r>
            <a:rPr lang="en-US" altLang="ja-JP" dirty="0">
              <a:effectLst/>
              <a:latin typeface="Gill Sans MT" panose="020B0502020104020203" pitchFamily="34" charset="0"/>
            </a:rPr>
            <a:t>Mayo 2022</a:t>
          </a:r>
          <a:br>
            <a:rPr lang="en-US" altLang="ja-JP" dirty="0">
              <a:effectLst/>
              <a:latin typeface="Gill Sans MT" panose="020B0502020104020203" pitchFamily="34" charset="0"/>
            </a:rPr>
          </a:br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Primera </a:t>
          </a:r>
          <a:r>
            <a:rPr lang="es-E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consulta: </a:t>
          </a:r>
          <a:r>
            <a:rPr lang="es-ES" altLang="ja-JP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Del 1 de julio al 30 de septiembre de 2022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0" dirty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endParaRPr lang="es-ES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endParaRPr lang="es-ES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endParaRPr lang="es-ES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endParaRPr lang="es-ES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943A2-1F56-4186-8905-EBDCEDBB9C01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Acción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fitosanitaria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</a:p>
      </dgm:t>
    </dgm:pt>
    <dgm:pt modelId="{39040019-1407-4524-A10A-3F6233874EA2}" type="par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A54F8956-3C46-4AC3-81A5-8B5115E957E0}" type="sib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13991DEB-AF76-4882-9BD7-05694BAF6437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“P</a:t>
          </a:r>
          <a:r>
            <a:rPr lang="es-ES" b="0" noProof="0" dirty="0" err="1"/>
            <a:t>rocedimiento</a:t>
          </a:r>
          <a:r>
            <a:rPr lang="es-ES" b="1" noProof="0" dirty="0"/>
            <a:t> </a:t>
          </a:r>
          <a:r>
            <a:rPr lang="es-ES" b="0" strike="noStrike" noProof="0" dirty="0"/>
            <a:t>fitosanitario</a:t>
          </a:r>
          <a:r>
            <a:rPr lang="es-ES" noProof="0" dirty="0"/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</a:p>
      </dgm:t>
    </dgm:pt>
    <dgm:pt modelId="{AB151D37-CC51-46AF-BFB2-8745F09AE4C4}" type="par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B0867E8-6A58-464D-80C0-F51521AB27D4}" type="sib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994A572-C769-4166-8D30-C40323D05A18}">
      <dgm:prSet phldrT="[Text]"/>
      <dgm:spPr/>
      <dgm:t>
        <a:bodyPr/>
        <a:lstStyle/>
        <a:p>
          <a:r>
            <a:rPr lang="en-US" dirty="0" err="1">
              <a:effectLst/>
            </a:rPr>
            <a:t>Revisiones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1"/>
      <dgm:spPr/>
      <dgm:t>
        <a:bodyPr/>
        <a:lstStyle/>
        <a:p>
          <a:endParaRPr lang="es-ES"/>
        </a:p>
      </dgm:t>
    </dgm:pt>
    <dgm:pt modelId="{C26D1402-AF98-4DE4-893F-987E69D74909}" type="pres">
      <dgm:prSet presAssocID="{0994A572-C769-4166-8D30-C40323D05A18}" presName="textNode" presStyleLbl="bgShp" presStyleIdx="0" presStyleCnt="1"/>
      <dgm:spPr/>
      <dgm:t>
        <a:bodyPr/>
        <a:lstStyle/>
        <a:p>
          <a:endParaRPr lang="es-ES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67E36105-7E96-46B2-9E76-D958ACF8CA90}" type="pres">
      <dgm:prSet presAssocID="{335943A2-1F56-4186-8905-EBDCEDBB9C01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D8D7608-14F3-42C8-9201-FB49BBDA6E6A}" type="pres">
      <dgm:prSet presAssocID="{335943A2-1F56-4186-8905-EBDCEDBB9C01}" presName="aSpace2" presStyleCnt="0"/>
      <dgm:spPr/>
    </dgm:pt>
    <dgm:pt modelId="{FEF7DA1F-9BD5-40B7-B215-0850B05F6FE9}" type="pres">
      <dgm:prSet presAssocID="{13991DEB-AF76-4882-9BD7-05694BAF6437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3CBB2BD0-55E5-49E4-8C04-FA351DD0CDBF}" type="presOf" srcId="{13991DEB-AF76-4882-9BD7-05694BAF6437}" destId="{FEF7DA1F-9BD5-40B7-B215-0850B05F6FE9}" srcOrd="0" destOrd="0" presId="urn:microsoft.com/office/officeart/2005/8/layout/lProcess2"/>
    <dgm:cxn modelId="{79BDCE2C-2968-4FEB-A967-4DB9CB35B077}" srcId="{0994A572-C769-4166-8D30-C40323D05A18}" destId="{335943A2-1F56-4186-8905-EBDCEDBB9C01}" srcOrd="0" destOrd="0" parTransId="{39040019-1407-4524-A10A-3F6233874EA2}" sibTransId="{A54F8956-3C46-4AC3-81A5-8B5115E957E0}"/>
    <dgm:cxn modelId="{3C101431-069C-4C49-8D63-4F47A7EE03B2}" type="presOf" srcId="{335943A2-1F56-4186-8905-EBDCEDBB9C01}" destId="{67E36105-7E96-46B2-9E76-D958ACF8CA90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828EE246-B4E5-477E-9237-0D75532AE3E7}" srcId="{0994A572-C769-4166-8D30-C40323D05A18}" destId="{13991DEB-AF76-4882-9BD7-05694BAF6437}" srcOrd="1" destOrd="0" parTransId="{AB151D37-CC51-46AF-BFB2-8745F09AE4C4}" sibTransId="{0B0867E8-6A58-464D-80C0-F51521AB27D4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34B44044-8973-4E43-B7A8-266F295E864B}" type="presParOf" srcId="{88775115-F519-4493-A2B9-90284BE4D117}" destId="{67E36105-7E96-46B2-9E76-D958ACF8CA90}" srcOrd="0" destOrd="0" presId="urn:microsoft.com/office/officeart/2005/8/layout/lProcess2"/>
    <dgm:cxn modelId="{7EB49EA8-D20E-4DD3-B677-40042536507F}" type="presParOf" srcId="{88775115-F519-4493-A2B9-90284BE4D117}" destId="{0D8D7608-14F3-42C8-9201-FB49BBDA6E6A}" srcOrd="1" destOrd="0" presId="urn:microsoft.com/office/officeart/2005/8/layout/lProcess2"/>
    <dgm:cxn modelId="{A89FFED7-6FD6-4135-B616-938E70D517A0}" type="presParOf" srcId="{88775115-F519-4493-A2B9-90284BE4D117}" destId="{FEF7DA1F-9BD5-40B7-B215-0850B05F6FE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es-ES" altLang="ja-JP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"Acción fitosanitaria" y "procedimiento fitosanitario"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r>
            <a:rPr lang="es-ES" dirty="0">
              <a:latin typeface="Gill Sans MT" panose="020B0502020104020203" pitchFamily="34" charset="0"/>
            </a:rPr>
            <a:t>"Fitosanitario" se refiere exclusivamente a las plagas reglamentadas, es decir, </a:t>
          </a:r>
          <a:r>
            <a:rPr lang="es-ES" dirty="0" smtClean="0">
              <a:latin typeface="Gill Sans MT" panose="020B0502020104020203" pitchFamily="34" charset="0"/>
            </a:rPr>
            <a:t>plagas cuarentenarias (PC) </a:t>
          </a:r>
          <a:r>
            <a:rPr lang="es-ES" dirty="0">
              <a:latin typeface="Gill Sans MT" panose="020B0502020104020203" pitchFamily="34" charset="0"/>
            </a:rPr>
            <a:t>y </a:t>
          </a:r>
          <a:r>
            <a:rPr lang="es-ES" dirty="0" smtClean="0">
              <a:latin typeface="Gill Sans MT" panose="020B0502020104020203" pitchFamily="34" charset="0"/>
            </a:rPr>
            <a:t>plagas </a:t>
          </a:r>
          <a:r>
            <a:rPr lang="es-ES" dirty="0">
              <a:latin typeface="Gill Sans MT" panose="020B0502020104020203" pitchFamily="34" charset="0"/>
            </a:rPr>
            <a:t>no </a:t>
          </a:r>
          <a:r>
            <a:rPr lang="es-ES" dirty="0" smtClean="0">
              <a:latin typeface="Gill Sans MT" panose="020B0502020104020203" pitchFamily="34" charset="0"/>
            </a:rPr>
            <a:t>cuarentenarias reglamentadas </a:t>
          </a:r>
          <a:r>
            <a:rPr lang="es-ES" dirty="0">
              <a:latin typeface="Gill Sans MT" panose="020B0502020104020203" pitchFamily="34" charset="0"/>
            </a:rPr>
            <a:t>(PNCR).</a:t>
          </a:r>
          <a:endParaRPr lang="en-US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9075499-2CE6-4D8E-A04A-21ECDBC3C4D3}">
      <dgm:prSet/>
      <dgm:spPr/>
      <dgm:t>
        <a:bodyPr/>
        <a:lstStyle/>
        <a:p>
          <a:r>
            <a:rPr lang="es-ES" dirty="0">
              <a:latin typeface="Gill Sans MT" panose="020B0502020104020203" pitchFamily="34" charset="0"/>
            </a:rPr>
            <a:t>Las </a:t>
          </a:r>
          <a:r>
            <a:rPr lang="es-ES" dirty="0" smtClean="0">
              <a:latin typeface="Gill Sans MT" panose="020B0502020104020203" pitchFamily="34" charset="0"/>
            </a:rPr>
            <a:t>definiciones </a:t>
          </a:r>
          <a:r>
            <a:rPr lang="es-ES" dirty="0">
              <a:latin typeface="Gill Sans MT" panose="020B0502020104020203" pitchFamily="34" charset="0"/>
            </a:rPr>
            <a:t>de "acción fitosanitaria" y "procedimiento fitosanitario" se refieren ambas a "medidas fitosanitarias“.</a:t>
          </a:r>
          <a:endParaRPr lang="en-US" dirty="0">
            <a:latin typeface="Gill Sans MT" panose="020B0502020104020203" pitchFamily="34" charset="0"/>
          </a:endParaRPr>
        </a:p>
      </dgm:t>
    </dgm:pt>
    <dgm:pt modelId="{7B33F4AE-4090-4623-BBE0-94DA0816A787}" type="parTrans" cxnId="{A0CFDE0C-B33A-40D5-8BD7-3FDECC225F0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FC7E25B-4C93-4496-BD96-8BA950DE2896}" type="sibTrans" cxnId="{A0CFDE0C-B33A-40D5-8BD7-3FDECC225F0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22E1662-CE37-4719-9AB3-33105F27AA15}">
      <dgm:prSet/>
      <dgm:spPr/>
      <dgm:t>
        <a:bodyPr/>
        <a:lstStyle/>
        <a:p>
          <a:r>
            <a:rPr lang="es-ES" dirty="0">
              <a:latin typeface="Gill Sans MT" panose="020B0502020104020203" pitchFamily="34" charset="0"/>
            </a:rPr>
            <a:t>Una ONPF puede aplicar </a:t>
          </a:r>
          <a:r>
            <a:rPr lang="es-ES" i="1" dirty="0">
              <a:latin typeface="Gill Sans MT" panose="020B0502020104020203" pitchFamily="34" charset="0"/>
            </a:rPr>
            <a:t>acciones fitosanitarias </a:t>
          </a:r>
          <a:r>
            <a:rPr lang="es-ES" dirty="0">
              <a:latin typeface="Gill Sans MT" panose="020B0502020104020203" pitchFamily="34" charset="0"/>
            </a:rPr>
            <a:t>y </a:t>
          </a:r>
          <a:r>
            <a:rPr lang="es-ES" i="1" dirty="0">
              <a:latin typeface="Gill Sans MT" panose="020B0502020104020203" pitchFamily="34" charset="0"/>
            </a:rPr>
            <a:t>procedimientos </a:t>
          </a:r>
          <a:r>
            <a:rPr lang="es-ES" i="1" dirty="0" smtClean="0">
              <a:latin typeface="Gill Sans MT" panose="020B0502020104020203" pitchFamily="34" charset="0"/>
            </a:rPr>
            <a:t>fitosanitarios:</a:t>
          </a:r>
          <a:endParaRPr lang="en-US" i="1" dirty="0">
            <a:latin typeface="Gill Sans MT" panose="020B0502020104020203" pitchFamily="34" charset="0"/>
          </a:endParaRPr>
        </a:p>
      </dgm:t>
    </dgm:pt>
    <dgm:pt modelId="{C9E39F3F-0B20-4F3E-BCE6-4793CBCB3588}" type="parTrans" cxnId="{CE0C1971-16EB-4EC3-942F-8D5E8A6AAA8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DA60F6B-66BB-4DEC-8F65-846764973E4F}" type="sibTrans" cxnId="{CE0C1971-16EB-4EC3-942F-8D5E8A6AAA8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C0C898D-9C4F-4BE7-90F7-B3C969CF5398}">
      <dgm:prSet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n-US" dirty="0">
              <a:latin typeface="Gill Sans MT" panose="020B0502020104020203" pitchFamily="34" charset="0"/>
            </a:rPr>
            <a:t> </a:t>
          </a:r>
          <a:r>
            <a:rPr lang="es-ES" dirty="0">
              <a:latin typeface="Gill Sans MT" panose="020B0502020104020203" pitchFamily="34" charset="0"/>
            </a:rPr>
            <a:t>contra las plagas reglamentadas en su propio país</a:t>
          </a:r>
          <a:r>
            <a:rPr lang="en-US" dirty="0">
              <a:latin typeface="Gill Sans MT" panose="020B0502020104020203" pitchFamily="34" charset="0"/>
            </a:rPr>
            <a:t>, o</a:t>
          </a:r>
        </a:p>
      </dgm:t>
    </dgm:pt>
    <dgm:pt modelId="{5DFA197E-4D3E-4949-8FAD-48A3CDB339DE}" type="parTrans" cxnId="{9C598CA8-2BBF-4EDC-8649-1B00D620703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C8D1F48-014D-467C-B9E0-8BB8B3F59951}" type="sibTrans" cxnId="{9C598CA8-2BBF-4EDC-8649-1B00D620703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4362726-2855-40D6-AE32-81E7CE45F67A}">
      <dgm:prSet/>
      <dgm:spPr/>
      <dgm:t>
        <a:bodyPr/>
        <a:lstStyle/>
        <a:p>
          <a:pPr>
            <a:buFont typeface="Wingdings" panose="05000000000000000000" pitchFamily="2" charset="2"/>
            <a:buChar char="Ø"/>
            <a:tabLst>
              <a:tab pos="533400" algn="l"/>
            </a:tabLst>
          </a:pPr>
          <a:r>
            <a:rPr lang="en-US" dirty="0">
              <a:latin typeface="Gill Sans MT" panose="020B0502020104020203" pitchFamily="34" charset="0"/>
            </a:rPr>
            <a:t> </a:t>
          </a:r>
          <a:r>
            <a:rPr lang="es-ES" dirty="0">
              <a:latin typeface="Gill Sans MT" panose="020B0502020104020203" pitchFamily="34" charset="0"/>
            </a:rPr>
            <a:t>en situaciones de exportación, para cumplir con los prerrequisitos para </a:t>
          </a:r>
          <a:r>
            <a:rPr lang="es-ES" dirty="0" smtClean="0">
              <a:latin typeface="Gill Sans MT" panose="020B0502020104020203" pitchFamily="34" charset="0"/>
            </a:rPr>
            <a:t>la </a:t>
          </a:r>
          <a:r>
            <a:rPr lang="es-ES" i="1" dirty="0" smtClean="0">
              <a:latin typeface="Gill Sans MT" panose="020B0502020104020203" pitchFamily="34" charset="0"/>
            </a:rPr>
            <a:t>certificación </a:t>
          </a:r>
          <a:r>
            <a:rPr lang="es-ES" i="1" dirty="0">
              <a:latin typeface="Gill Sans MT" panose="020B0502020104020203" pitchFamily="34" charset="0"/>
            </a:rPr>
            <a:t>fitosanitaria</a:t>
          </a:r>
          <a:r>
            <a:rPr lang="es-ES" dirty="0">
              <a:latin typeface="Gill Sans MT" panose="020B0502020104020203" pitchFamily="34" charset="0"/>
            </a:rPr>
            <a:t>: dirigidas a plagas reglamentadas en otro país (importador</a:t>
          </a:r>
          <a:r>
            <a:rPr lang="es-ES" dirty="0" smtClean="0">
              <a:latin typeface="Gill Sans MT" panose="020B0502020104020203" pitchFamily="34" charset="0"/>
            </a:rPr>
            <a:t>),</a:t>
          </a:r>
          <a:r>
            <a:rPr lang="es-ES" dirty="0">
              <a:latin typeface="Gill Sans MT" panose="020B0502020104020203" pitchFamily="34" charset="0"/>
            </a:rPr>
            <a:t>	con el fin de cumplir con los requisitos fitosanitarios de importación de ese país.</a:t>
          </a:r>
          <a:endParaRPr lang="en-US" dirty="0">
            <a:latin typeface="Gill Sans MT" panose="020B0502020104020203" pitchFamily="34" charset="0"/>
          </a:endParaRPr>
        </a:p>
      </dgm:t>
    </dgm:pt>
    <dgm:pt modelId="{7F67A90F-F6C4-43E6-A966-3C91430BEF50}" type="parTrans" cxnId="{EBA0B607-8462-4DA4-945A-96D25EC40B2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DFE456E-152B-4F67-A04B-9B1B72987BE8}" type="sibTrans" cxnId="{EBA0B607-8462-4DA4-945A-96D25EC40B2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72DCA3D-975D-4CEE-90EB-138855BB239A}">
      <dgm:prSet/>
      <dgm:spPr/>
      <dgm:t>
        <a:bodyPr/>
        <a:lstStyle/>
        <a:p>
          <a:r>
            <a:rPr lang="es-ES" dirty="0">
              <a:latin typeface="Gill Sans MT" panose="020B0502020104020203" pitchFamily="34" charset="0"/>
            </a:rPr>
            <a:t>La revisión de las definiciones de estos dos términos tiene como objetivo explicitar este entendimiento.</a:t>
          </a:r>
          <a:endParaRPr lang="en-US" dirty="0">
            <a:latin typeface="Gill Sans MT" panose="020B0502020104020203" pitchFamily="34" charset="0"/>
          </a:endParaRPr>
        </a:p>
      </dgm:t>
    </dgm:pt>
    <dgm:pt modelId="{77201988-1910-4E1C-A00D-D7C3F1E749B5}" type="parTrans" cxnId="{BE9D9BE8-EE5A-494C-B936-1B661B4EFC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2C4CD6-D6C4-4C2B-A44A-21B4C586706F}" type="sibTrans" cxnId="{BE9D9BE8-EE5A-494C-B936-1B661B4EFC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CE0C1971-16EB-4EC3-942F-8D5E8A6AAA8B}" srcId="{3353E323-CB19-43FF-8D69-18AB74F7A767}" destId="{222E1662-CE37-4719-9AB3-33105F27AA15}" srcOrd="2" destOrd="0" parTransId="{C9E39F3F-0B20-4F3E-BCE6-4793CBCB3588}" sibTransId="{EDA60F6B-66BB-4DEC-8F65-846764973E4F}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BE9D9BE8-EE5A-494C-B936-1B661B4EFC45}" srcId="{3353E323-CB19-43FF-8D69-18AB74F7A767}" destId="{372DCA3D-975D-4CEE-90EB-138855BB239A}" srcOrd="3" destOrd="0" parTransId="{77201988-1910-4E1C-A00D-D7C3F1E749B5}" sibTransId="{872C4CD6-D6C4-4C2B-A44A-21B4C586706F}"/>
    <dgm:cxn modelId="{A0CFDE0C-B33A-40D5-8BD7-3FDECC225F02}" srcId="{3353E323-CB19-43FF-8D69-18AB74F7A767}" destId="{89075499-2CE6-4D8E-A04A-21ECDBC3C4D3}" srcOrd="1" destOrd="0" parTransId="{7B33F4AE-4090-4623-BBE0-94DA0816A787}" sibTransId="{FFC7E25B-4C93-4496-BD96-8BA950DE2896}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A2E0A2E7-2C03-480D-B9AF-75751B99B3A3}" type="presOf" srcId="{4C0C898D-9C4F-4BE7-90F7-B3C969CF5398}" destId="{718E8048-1CB6-4E01-A155-3A133892AA6E}" srcOrd="0" destOrd="3" presId="urn:microsoft.com/office/officeart/2005/8/layout/list1"/>
    <dgm:cxn modelId="{F5FFF29D-C1A3-4933-A031-CA5161B9208C}" type="presOf" srcId="{222E1662-CE37-4719-9AB3-33105F27AA15}" destId="{718E8048-1CB6-4E01-A155-3A133892AA6E}" srcOrd="0" destOrd="2" presId="urn:microsoft.com/office/officeart/2005/8/layout/list1"/>
    <dgm:cxn modelId="{9C598CA8-2BBF-4EDC-8649-1B00D6207032}" srcId="{222E1662-CE37-4719-9AB3-33105F27AA15}" destId="{4C0C898D-9C4F-4BE7-90F7-B3C969CF5398}" srcOrd="0" destOrd="0" parTransId="{5DFA197E-4D3E-4949-8FAD-48A3CDB339DE}" sibTransId="{FC8D1F48-014D-467C-B9E0-8BB8B3F59951}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EBA0B607-8462-4DA4-945A-96D25EC40B2F}" srcId="{222E1662-CE37-4719-9AB3-33105F27AA15}" destId="{24362726-2855-40D6-AE32-81E7CE45F67A}" srcOrd="1" destOrd="0" parTransId="{7F67A90F-F6C4-43E6-A966-3C91430BEF50}" sibTransId="{9DFE456E-152B-4F67-A04B-9B1B72987BE8}"/>
    <dgm:cxn modelId="{F5704C19-C76A-439E-9EFB-E1917891DD17}" type="presOf" srcId="{89075499-2CE6-4D8E-A04A-21ECDBC3C4D3}" destId="{718E8048-1CB6-4E01-A155-3A133892AA6E}" srcOrd="0" destOrd="1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D35F2962-2441-43EA-A263-4C328A663E42}" type="presOf" srcId="{372DCA3D-975D-4CEE-90EB-138855BB239A}" destId="{718E8048-1CB6-4E01-A155-3A133892AA6E}" srcOrd="0" destOrd="5" presId="urn:microsoft.com/office/officeart/2005/8/layout/list1"/>
    <dgm:cxn modelId="{9561ACF4-01F4-46A1-BB2E-7C29AE86CD31}" type="presOf" srcId="{24362726-2855-40D6-AE32-81E7CE45F67A}" destId="{718E8048-1CB6-4E01-A155-3A133892AA6E}" srcOrd="0" destOrd="4" presId="urn:microsoft.com/office/officeart/2005/8/layout/list1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en-US" altLang="ja-JP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altLang="ja-JP" b="1" u="none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Acción</a:t>
          </a:r>
          <a:r>
            <a:rPr lang="en-US" altLang="ja-JP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altLang="ja-JP" b="1" u="none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fitosanitaria</a:t>
          </a:r>
          <a:r>
            <a:rPr lang="en-US" altLang="ja-JP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en-US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“O</a:t>
          </a:r>
          <a:r>
            <a:rPr lang="es-ES" dirty="0" err="1" smtClean="0"/>
            <a:t>peración</a:t>
          </a:r>
          <a:r>
            <a:rPr lang="es-ES" dirty="0" smtClean="0"/>
            <a:t> </a:t>
          </a:r>
          <a:r>
            <a:rPr lang="es-ES" b="1" dirty="0"/>
            <a:t>oficial</a:t>
          </a:r>
          <a:r>
            <a:rPr lang="es-ES" dirty="0"/>
            <a:t>, </a:t>
          </a:r>
          <a:r>
            <a:rPr lang="es-ES" dirty="0" smtClean="0"/>
            <a:t>tal como </a:t>
          </a:r>
          <a:r>
            <a:rPr lang="es-ES" b="1" dirty="0" smtClean="0"/>
            <a:t>inspección</a:t>
          </a:r>
          <a:r>
            <a:rPr lang="es-ES" dirty="0"/>
            <a:t>, </a:t>
          </a:r>
          <a:r>
            <a:rPr lang="es-ES" b="1" dirty="0" smtClean="0"/>
            <a:t>prueba</a:t>
          </a:r>
          <a:r>
            <a:rPr lang="es-ES" dirty="0" smtClean="0"/>
            <a:t>, </a:t>
          </a:r>
          <a:r>
            <a:rPr lang="es-ES" b="1" dirty="0" smtClean="0"/>
            <a:t>vigilancia</a:t>
          </a:r>
          <a:r>
            <a:rPr lang="es-ES" dirty="0" smtClean="0"/>
            <a:t> </a:t>
          </a:r>
          <a:r>
            <a:rPr lang="es-ES" dirty="0"/>
            <a:t>o </a:t>
          </a:r>
          <a:r>
            <a:rPr lang="es-ES" b="1" dirty="0" smtClean="0"/>
            <a:t>tratamiento</a:t>
          </a:r>
          <a:r>
            <a:rPr lang="es-ES" dirty="0"/>
            <a:t>, </a:t>
          </a:r>
          <a:r>
            <a:rPr lang="es-ES" dirty="0" smtClean="0"/>
            <a:t>llevada a cabo para </a:t>
          </a:r>
          <a:r>
            <a:rPr lang="es-ES" dirty="0"/>
            <a:t>aplicar </a:t>
          </a:r>
          <a:r>
            <a:rPr lang="es-ES" b="1" dirty="0" smtClean="0"/>
            <a:t>medidas </a:t>
          </a:r>
          <a:r>
            <a:rPr lang="es-ES" b="1" dirty="0"/>
            <a:t>fitosanitarias </a:t>
          </a:r>
          <a:r>
            <a:rPr lang="es-ES" u="sng" dirty="0"/>
            <a:t>o para permitir la </a:t>
          </a:r>
          <a:r>
            <a:rPr lang="es-ES" b="1" u="sng"/>
            <a:t>certificación </a:t>
          </a:r>
          <a:r>
            <a:rPr lang="es-ES" b="1" u="sng" smtClean="0"/>
            <a:t>fitosanitaria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2358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r>
            <a:rPr lang="fr-CH" altLang="ja-JP" sz="2400" b="1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Explicación</a:t>
          </a:r>
          <a:endParaRPr lang="en-US" altLang="ja-JP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marL="0" algn="just">
            <a:lnSpc>
              <a:spcPts val="288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s-ES" sz="1800" dirty="0">
              <a:latin typeface="Gill Sans MT" panose="020B0502020104020203" pitchFamily="34" charset="0"/>
            </a:rPr>
            <a:t>La adición </a:t>
          </a:r>
          <a:r>
            <a:rPr lang="es-ES" sz="1800" i="1" dirty="0">
              <a:latin typeface="Gill Sans MT" panose="020B0502020104020203" pitchFamily="34" charset="0"/>
            </a:rPr>
            <a:t>"...</a:t>
          </a:r>
          <a:r>
            <a:rPr lang="es-ES" sz="1800" i="1" u="sng" dirty="0">
              <a:latin typeface="Gill Sans MT" panose="020B0502020104020203" pitchFamily="34" charset="0"/>
            </a:rPr>
            <a:t>o para permitir la certificación fitosanitaria</a:t>
          </a:r>
          <a:r>
            <a:rPr lang="es-ES" sz="1800" i="1" dirty="0">
              <a:latin typeface="Gill Sans MT" panose="020B0502020104020203" pitchFamily="34" charset="0"/>
            </a:rPr>
            <a:t>"</a:t>
          </a:r>
          <a:r>
            <a:rPr lang="es-ES" sz="1800" dirty="0">
              <a:latin typeface="Gill Sans MT" panose="020B0502020104020203" pitchFamily="34" charset="0"/>
            </a:rPr>
            <a:t> describe el escenario desde la perspectiva de la ONPF </a:t>
          </a:r>
          <a:r>
            <a:rPr lang="es-ES" sz="1800" dirty="0" smtClean="0">
              <a:latin typeface="Gill Sans MT" panose="020B0502020104020203" pitchFamily="34" charset="0"/>
            </a:rPr>
            <a:t>del país exportador. </a:t>
          </a:r>
          <a:r>
            <a:rPr lang="es-ES" sz="1800" dirty="0">
              <a:latin typeface="Gill Sans MT" panose="020B0502020104020203" pitchFamily="34" charset="0"/>
            </a:rPr>
            <a:t>Implícitamente, esta redacción refleja el objetivo de "cumplir con los requisitos fitosanitarios de importación de otro país", porque la certificación fitosanitaria solo puede llevarse a cabo una vez que el país exportador puede declarar que se han cumplido los requisitos fitosanitarios de importación.</a:t>
          </a:r>
          <a:endParaRPr lang="en-US" sz="18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FFF17EB-7D76-4629-8B04-9D33DF8DB9BA}">
      <dgm:prSet/>
      <dgm:spPr/>
      <dgm:t>
        <a:bodyPr/>
        <a:lstStyle/>
        <a:p>
          <a:pPr marL="228600" algn="just">
            <a:lnSpc>
              <a:spcPct val="90000"/>
            </a:lnSpc>
            <a:spcAft>
              <a:spcPct val="15000"/>
            </a:spcAft>
            <a:buFont typeface="Arial" panose="020B0604020202020204" pitchFamily="34" charset="0"/>
            <a:buChar char="•"/>
          </a:pPr>
          <a:endParaRPr lang="fr-CH" sz="2300" dirty="0">
            <a:latin typeface="Gill Sans MT" panose="020B0502020104020203" pitchFamily="34" charset="0"/>
          </a:endParaRPr>
        </a:p>
      </dgm:t>
    </dgm:pt>
    <dgm:pt modelId="{E33FD82E-4191-4386-B2D7-070DED6C2CDF}" type="parTrans" cxnId="{F688B2E4-615D-4812-98F9-73C17A826049}">
      <dgm:prSet/>
      <dgm:spPr/>
      <dgm:t>
        <a:bodyPr/>
        <a:lstStyle/>
        <a:p>
          <a:endParaRPr lang="fr-CH"/>
        </a:p>
      </dgm:t>
    </dgm:pt>
    <dgm:pt modelId="{188B1090-0FE2-4DAC-8FCA-337D847222A4}" type="sibTrans" cxnId="{F688B2E4-615D-4812-98F9-73C17A826049}">
      <dgm:prSet/>
      <dgm:spPr/>
      <dgm:t>
        <a:bodyPr/>
        <a:lstStyle/>
        <a:p>
          <a:endParaRPr lang="fr-CH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688B2E4-615D-4812-98F9-73C17A826049}" srcId="{3353E323-CB19-43FF-8D69-18AB74F7A767}" destId="{DFFF17EB-7D76-4629-8B04-9D33DF8DB9BA}" srcOrd="1" destOrd="0" parTransId="{E33FD82E-4191-4386-B2D7-070DED6C2CDF}" sibTransId="{188B1090-0FE2-4DAC-8FCA-337D847222A4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602F6542-1646-445B-BA88-7363421414BE}" type="presOf" srcId="{DFFF17EB-7D76-4629-8B04-9D33DF8DB9BA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>
            <a:lnSpc>
              <a:spcPts val="3360"/>
            </a:lnSpc>
            <a:spcAft>
              <a:spcPts val="0"/>
            </a:spcAft>
          </a:pPr>
          <a:r>
            <a:rPr lang="en-US" altLang="ja-JP" sz="28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</a:t>
          </a:r>
          <a:r>
            <a:rPr lang="es-ES" sz="2400" b="1" noProof="0" dirty="0" err="1"/>
            <a:t>rocedimiento</a:t>
          </a:r>
          <a:r>
            <a:rPr lang="es-ES" sz="2800" b="1" noProof="0" dirty="0"/>
            <a:t> </a:t>
          </a:r>
          <a:r>
            <a:rPr lang="es-ES" sz="2400" b="1" strike="noStrike" noProof="0" dirty="0"/>
            <a:t>fitosanitario</a:t>
          </a:r>
          <a:r>
            <a:rPr lang="en-US" altLang="ja-JP" sz="28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 </a:t>
          </a: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es-ES" strike="sngStrike" dirty="0" smtClean="0"/>
            <a:t>Cualquier</a:t>
          </a:r>
          <a:r>
            <a:rPr lang="es-ES" dirty="0" smtClean="0"/>
            <a:t> “</a:t>
          </a:r>
          <a:r>
            <a:rPr lang="es-ES" u="sng" dirty="0" smtClean="0"/>
            <a:t>Un</a:t>
          </a:r>
          <a:r>
            <a:rPr lang="es-ES" dirty="0" smtClean="0"/>
            <a:t> método </a:t>
          </a:r>
          <a:r>
            <a:rPr lang="es-ES" b="1" dirty="0" smtClean="0"/>
            <a:t>oficial</a:t>
          </a:r>
          <a:r>
            <a:rPr lang="es-ES" dirty="0" smtClean="0"/>
            <a:t> para la aplicación de </a:t>
          </a:r>
          <a:r>
            <a:rPr lang="es-ES" b="1" dirty="0" smtClean="0"/>
            <a:t>medidas fitosanitarias</a:t>
          </a:r>
          <a:r>
            <a:rPr lang="es-ES" dirty="0" smtClean="0"/>
            <a:t> </a:t>
          </a:r>
          <a:r>
            <a:rPr lang="es-ES" u="sng" dirty="0" smtClean="0"/>
            <a:t>o para permitir la </a:t>
          </a:r>
          <a:r>
            <a:rPr lang="es-ES" b="1" u="sng" dirty="0" smtClean="0"/>
            <a:t>certificación fitosanitaria</a:t>
          </a:r>
          <a:r>
            <a:rPr lang="es-ES" dirty="0" smtClean="0"/>
            <a:t>, </a:t>
          </a:r>
          <a:r>
            <a:rPr lang="es-ES" strike="sngStrike" dirty="0" smtClean="0"/>
            <a:t>incluida</a:t>
          </a:r>
          <a:r>
            <a:rPr lang="es-ES" dirty="0" smtClean="0"/>
            <a:t> </a:t>
          </a:r>
          <a:r>
            <a:rPr lang="es-ES" u="sng" dirty="0" smtClean="0"/>
            <a:t>tal como</a:t>
          </a:r>
          <a:r>
            <a:rPr lang="es-ES" dirty="0" smtClean="0"/>
            <a:t> la realización de </a:t>
          </a:r>
          <a:r>
            <a:rPr lang="es-ES" b="1" dirty="0" smtClean="0"/>
            <a:t>inspecciones</a:t>
          </a:r>
          <a:r>
            <a:rPr lang="es-ES" dirty="0" smtClean="0"/>
            <a:t>, </a:t>
          </a:r>
          <a:r>
            <a:rPr lang="es-ES" b="1" dirty="0" smtClean="0"/>
            <a:t>pruebas</a:t>
          </a:r>
          <a:r>
            <a:rPr lang="es-ES" dirty="0" smtClean="0"/>
            <a:t>, </a:t>
          </a:r>
          <a:r>
            <a:rPr lang="es-ES" b="1" dirty="0" smtClean="0"/>
            <a:t>vigilancia</a:t>
          </a:r>
          <a:r>
            <a:rPr lang="es-ES" dirty="0" smtClean="0"/>
            <a:t> o </a:t>
          </a:r>
          <a:r>
            <a:rPr lang="es-ES" b="1" dirty="0" smtClean="0"/>
            <a:t>tratamientos</a:t>
          </a:r>
          <a:r>
            <a:rPr lang="es-ES" dirty="0" smtClean="0"/>
            <a:t> </a:t>
          </a:r>
          <a:r>
            <a:rPr lang="es-ES" strike="sngStrike" dirty="0" smtClean="0"/>
            <a:t>en relación con las plagas reglamentadas”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22676" custScaleY="106499" custLinFactNeighborX="-4762" custLinFactNeighborY="1075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pPr algn="just"/>
          <a:r>
            <a:rPr lang="fr-CH" altLang="ja-JP" sz="2400" b="1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Explicación</a:t>
          </a:r>
          <a:endParaRPr lang="en-US" altLang="ja-JP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pPr algn="just"/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pPr algn="just"/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marL="0" algn="just">
            <a:lnSpc>
              <a:spcPts val="216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s-ES" sz="1800" dirty="0">
              <a:latin typeface="Gill Sans MT" panose="020B0502020104020203" pitchFamily="34" charset="0"/>
            </a:rPr>
            <a:t>La adición </a:t>
          </a:r>
          <a:r>
            <a:rPr lang="es-ES" sz="1800" dirty="0" smtClean="0">
              <a:latin typeface="Gill Sans MT" panose="020B0502020104020203" pitchFamily="34" charset="0"/>
            </a:rPr>
            <a:t>".</a:t>
          </a:r>
          <a:r>
            <a:rPr lang="es-ES" sz="1800" dirty="0">
              <a:latin typeface="Gill Sans MT" panose="020B0502020104020203" pitchFamily="34" charset="0"/>
            </a:rPr>
            <a:t>o para permitir la certificación fitosanitaria" describe el escenario desde la perspectiva de la ONPF </a:t>
          </a:r>
          <a:r>
            <a:rPr lang="es-ES" sz="1800" dirty="0" smtClean="0">
              <a:latin typeface="Gill Sans MT" panose="020B0502020104020203" pitchFamily="34" charset="0"/>
            </a:rPr>
            <a:t>del país exportador </a:t>
          </a:r>
          <a:r>
            <a:rPr lang="es-ES" sz="1800" dirty="0">
              <a:latin typeface="Gill Sans MT" panose="020B0502020104020203" pitchFamily="34" charset="0"/>
            </a:rPr>
            <a:t>(véase "Acción fitosanitaria").</a:t>
          </a:r>
          <a:endParaRPr lang="en-US" sz="1800" dirty="0"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pPr algn="just"/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pPr algn="just"/>
          <a:endParaRPr lang="en-US">
            <a:latin typeface="Gill Sans MT" panose="020B0502020104020203" pitchFamily="34" charset="0"/>
          </a:endParaRPr>
        </a:p>
      </dgm:t>
    </dgm:pt>
    <dgm:pt modelId="{B87D6FFE-F749-4005-87FA-1F475F10ACFA}">
      <dgm:prSet custT="1"/>
      <dgm:spPr/>
      <dgm:t>
        <a:bodyPr/>
        <a:lstStyle/>
        <a:p>
          <a:pPr marL="0" algn="just">
            <a:lnSpc>
              <a:spcPts val="216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s-ES" sz="1800" dirty="0">
              <a:latin typeface="Gill Sans MT" panose="020B0502020104020203" pitchFamily="34" charset="0"/>
            </a:rPr>
            <a:t>Dada la inclusión de "fitosanitario" en el término mismo y dentro de ambos elementos de la definición como "medidas fitosanitarias" y "certificación fitosanitaria", la frase "...en relación con las plagas reglamentadas" es redundante, potencialmente confusa y por lo tanto se elimina.</a:t>
          </a:r>
          <a:endParaRPr lang="en-US" sz="1800" dirty="0">
            <a:latin typeface="Gill Sans MT" panose="020B0502020104020203" pitchFamily="34" charset="0"/>
          </a:endParaRPr>
        </a:p>
      </dgm:t>
    </dgm:pt>
    <dgm:pt modelId="{8F73ED67-6BFE-4686-9EAD-2931198179F4}" type="parTrans" cxnId="{97D02693-55CA-4EC5-A4B2-6E12D442B76E}">
      <dgm:prSet/>
      <dgm:spPr/>
      <dgm:t>
        <a:bodyPr/>
        <a:lstStyle/>
        <a:p>
          <a:pPr algn="just"/>
          <a:endParaRPr lang="en-US"/>
        </a:p>
      </dgm:t>
    </dgm:pt>
    <dgm:pt modelId="{A7D3BE50-0A0F-4622-A54D-7BD054BBCEFE}" type="sibTrans" cxnId="{97D02693-55CA-4EC5-A4B2-6E12D442B76E}">
      <dgm:prSet/>
      <dgm:spPr/>
      <dgm:t>
        <a:bodyPr/>
        <a:lstStyle/>
        <a:p>
          <a:pPr algn="just"/>
          <a:endParaRPr lang="en-US"/>
        </a:p>
      </dgm:t>
    </dgm:pt>
    <dgm:pt modelId="{E9DFFE69-C32D-4B0A-9B60-98A336C0111F}">
      <dgm:prSet custT="1"/>
      <dgm:spPr/>
      <dgm:t>
        <a:bodyPr/>
        <a:lstStyle/>
        <a:p>
          <a:pPr marL="0" algn="just">
            <a:lnSpc>
              <a:spcPts val="216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s-ES" sz="1800" dirty="0">
              <a:latin typeface="Gill Sans MT" panose="020B0502020104020203" pitchFamily="34" charset="0"/>
            </a:rPr>
            <a:t>se cambia "incluyendo" por </a:t>
          </a:r>
          <a:r>
            <a:rPr lang="es-ES" sz="1800" dirty="0" smtClean="0">
              <a:latin typeface="Gill Sans MT" panose="020B0502020104020203" pitchFamily="34" charset="0"/>
            </a:rPr>
            <a:t>“tal como</a:t>
          </a:r>
          <a:r>
            <a:rPr lang="es-ES" sz="1800" dirty="0">
              <a:latin typeface="Gill Sans MT" panose="020B0502020104020203" pitchFamily="34" charset="0"/>
            </a:rPr>
            <a:t>", en consonancia con la redacción utilizada en la definición de "acción fitosanitaria" y para aclarar que los ejemplos mencionados no son exhaustivos.</a:t>
          </a:r>
          <a:endParaRPr lang="en-US" sz="1800" dirty="0">
            <a:latin typeface="Gill Sans MT" panose="020B0502020104020203" pitchFamily="34" charset="0"/>
          </a:endParaRPr>
        </a:p>
      </dgm:t>
    </dgm:pt>
    <dgm:pt modelId="{F4D08303-B108-429F-8714-C895A0BB6242}" type="parTrans" cxnId="{DE81F49C-77AE-4EAB-A616-2E6298515808}">
      <dgm:prSet/>
      <dgm:spPr/>
      <dgm:t>
        <a:bodyPr/>
        <a:lstStyle/>
        <a:p>
          <a:pPr algn="just"/>
          <a:endParaRPr lang="en-US"/>
        </a:p>
      </dgm:t>
    </dgm:pt>
    <dgm:pt modelId="{6EE77205-AC51-4640-BD1B-15E477C35E69}" type="sibTrans" cxnId="{DE81F49C-77AE-4EAB-A616-2E6298515808}">
      <dgm:prSet/>
      <dgm:spPr/>
      <dgm:t>
        <a:bodyPr/>
        <a:lstStyle/>
        <a:p>
          <a:pPr algn="just"/>
          <a:endParaRPr lang="en-US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3061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6720179E-8E5C-4382-B872-6F0512D3F6F9}" type="presOf" srcId="{B87D6FFE-F749-4005-87FA-1F475F10ACFA}" destId="{759842F4-1C5C-4B5F-A3FF-5C139D83B1A7}" srcOrd="0" destOrd="1" presId="urn:microsoft.com/office/officeart/2005/8/layout/list1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677CAA34-B861-47BE-A8BD-42D4B3DCF18B}" type="presOf" srcId="{E9DFFE69-C32D-4B0A-9B60-98A336C0111F}" destId="{759842F4-1C5C-4B5F-A3FF-5C139D83B1A7}" srcOrd="0" destOrd="2" presId="urn:microsoft.com/office/officeart/2005/8/layout/list1"/>
    <dgm:cxn modelId="{DE81F49C-77AE-4EAB-A616-2E6298515808}" srcId="{3353E323-CB19-43FF-8D69-18AB74F7A767}" destId="{E9DFFE69-C32D-4B0A-9B60-98A336C0111F}" srcOrd="2" destOrd="0" parTransId="{F4D08303-B108-429F-8714-C895A0BB6242}" sibTransId="{6EE77205-AC51-4640-BD1B-15E477C35E69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97D02693-55CA-4EC5-A4B2-6E12D442B76E}" srcId="{3353E323-CB19-43FF-8D69-18AB74F7A767}" destId="{B87D6FFE-F749-4005-87FA-1F475F10ACFA}" srcOrd="1" destOrd="0" parTransId="{8F73ED67-6BFE-4686-9EAD-2931198179F4}" sibTransId="{A7D3BE50-0A0F-4622-A54D-7BD054BBCEFE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r>
            <a:rPr lang="es-ES" sz="3400" dirty="0">
              <a:solidFill>
                <a:schemeClr val="tx1"/>
              </a:solidFill>
            </a:rPr>
            <a:t>Para más información sobre el 2022 Proyecto de Enmiendas a la NIMF 5, consulte también</a:t>
          </a:r>
          <a:r>
            <a:rPr lang="es-ES" sz="3000" dirty="0">
              <a:solidFill>
                <a:schemeClr val="tx1"/>
              </a:solidFill>
            </a:rPr>
            <a:t>:</a:t>
          </a:r>
          <a:endParaRPr lang="en-US" sz="3000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621E50D-3B01-4117-A07E-2AE1349B9A0F}">
      <dgm:prSet/>
      <dgm:spPr/>
      <dgm:t>
        <a:bodyPr/>
        <a:lstStyle/>
        <a:p>
          <a:r>
            <a:rPr lang="es-ES" dirty="0">
              <a:hlinkClick xmlns:r="http://schemas.openxmlformats.org/officeDocument/2006/relationships" r:id="rId1"/>
            </a:rPr>
            <a:t>Informe de la reunión virtual de la CN de mayo de 2022</a:t>
          </a:r>
          <a:endParaRPr lang="en-US" dirty="0">
            <a:hlinkClick xmlns:r="http://schemas.openxmlformats.org/officeDocument/2006/relationships" r:id="rId2"/>
          </a:endParaRP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/>
      <dgm:spPr/>
      <dgm:t>
        <a:bodyPr/>
        <a:lstStyle/>
        <a:p>
          <a:r>
            <a:rPr lang="es-ES" dirty="0">
              <a:hlinkClick xmlns:r="http://schemas.openxmlformats.org/officeDocument/2006/relationships" r:id="rId3"/>
            </a:rPr>
            <a:t>Informe de la reunión virtual del GTG de diciembre de 2021</a:t>
          </a:r>
          <a:endParaRPr lang="en-US" dirty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3788" y="1741477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El </a:t>
          </a:r>
          <a:r>
            <a:rPr lang="fr-CH" altLang="ja-JP" sz="1400" b="1" kern="1200" dirty="0" err="1">
              <a:effectLst/>
              <a:latin typeface="Gill Sans MT" panose="020B0502020104020203" pitchFamily="34" charset="0"/>
            </a:rPr>
            <a:t>Glosario</a:t>
          </a: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 se </a:t>
          </a:r>
          <a:r>
            <a:rPr lang="fr-CH" altLang="ja-JP" sz="1400" b="1" kern="1200" dirty="0" err="1">
              <a:effectLst/>
              <a:latin typeface="Gill Sans MT" panose="020B0502020104020203" pitchFamily="34" charset="0"/>
            </a:rPr>
            <a:t>actualiza</a:t>
          </a: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 de forma continua.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1400" b="1" kern="1200" dirty="0" err="1">
              <a:effectLst/>
              <a:latin typeface="Gill Sans MT" panose="020B0502020104020203" pitchFamily="34" charset="0"/>
            </a:rPr>
            <a:t>Esto</a:t>
          </a: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 </a:t>
          </a:r>
          <a:r>
            <a:rPr lang="fr-CH" altLang="ja-JP" sz="1400" b="1" kern="1200" dirty="0" err="1">
              <a:effectLst/>
              <a:latin typeface="Gill Sans MT" panose="020B0502020104020203" pitchFamily="34" charset="0"/>
            </a:rPr>
            <a:t>puede</a:t>
          </a: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 </a:t>
          </a:r>
          <a:r>
            <a:rPr lang="fr-CH" altLang="ja-JP" sz="1400" b="1" kern="1200" dirty="0" err="1">
              <a:effectLst/>
              <a:latin typeface="Gill Sans MT" panose="020B0502020104020203" pitchFamily="34" charset="0"/>
            </a:rPr>
            <a:t>implicar</a:t>
          </a:r>
          <a:r>
            <a:rPr lang="fr-CH" altLang="ja-JP" sz="1400" b="1" kern="1200" dirty="0">
              <a:effectLst/>
              <a:latin typeface="Gill Sans MT" panose="020B0502020104020203" pitchFamily="34" charset="0"/>
            </a:rPr>
            <a:t>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1400" b="0" kern="1200" dirty="0" err="1">
              <a:effectLst/>
              <a:latin typeface="Gill Sans MT" panose="020B0502020104020203" pitchFamily="34" charset="0"/>
            </a:rPr>
            <a:t>adiciones</a:t>
          </a:r>
          <a:r>
            <a:rPr lang="fr-CH" altLang="ja-JP" sz="1400" b="0" kern="1200" dirty="0">
              <a:effectLst/>
              <a:latin typeface="Gill Sans MT" panose="020B0502020104020203" pitchFamily="34" charset="0"/>
            </a:rPr>
            <a:t>, </a:t>
          </a:r>
          <a:r>
            <a:rPr lang="fr-CH" altLang="ja-JP" sz="1400" b="0" kern="1200" dirty="0" err="1">
              <a:effectLst/>
              <a:latin typeface="Gill Sans MT" panose="020B0502020104020203" pitchFamily="34" charset="0"/>
            </a:rPr>
            <a:t>revisiones</a:t>
          </a:r>
          <a:r>
            <a:rPr lang="fr-CH" altLang="ja-JP" sz="1400" b="0" kern="1200" dirty="0">
              <a:effectLst/>
              <a:latin typeface="Gill Sans MT" panose="020B0502020104020203" pitchFamily="34" charset="0"/>
            </a:rPr>
            <a:t>, </a:t>
          </a:r>
          <a:r>
            <a:rPr lang="fr-CH" altLang="ja-JP" sz="1400" b="0" kern="1200" dirty="0" err="1">
              <a:effectLst/>
              <a:latin typeface="Gill Sans MT" panose="020B0502020104020203" pitchFamily="34" charset="0"/>
            </a:rPr>
            <a:t>supresiones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50157" y="1787846"/>
        <a:ext cx="3073583" cy="1490422"/>
      </dsp:txXfrm>
    </dsp:sp>
    <dsp:sp modelId="{295138B0-3D65-4FC0-AF51-872FF4860F65}">
      <dsp:nvSpPr>
        <dsp:cNvPr id="0" name=""/>
        <dsp:cNvSpPr/>
      </dsp:nvSpPr>
      <dsp:spPr>
        <a:xfrm rot="19457599">
          <a:off x="3023507" y="2049773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 dirty="0">
            <a:effectLst/>
            <a:latin typeface="Gill Sans MT" panose="020B0502020104020203" pitchFamily="34" charset="0"/>
          </a:endParaRPr>
        </a:p>
      </dsp:txBody>
      <dsp:txXfrm>
        <a:off x="3764381" y="2038905"/>
        <a:ext cx="77986" cy="77986"/>
      </dsp:txXfrm>
    </dsp:sp>
    <dsp:sp modelId="{948E97DA-5092-4A8E-B0BD-C4306F57F928}">
      <dsp:nvSpPr>
        <dsp:cNvPr id="0" name=""/>
        <dsp:cNvSpPr/>
      </dsp:nvSpPr>
      <dsp:spPr>
        <a:xfrm>
          <a:off x="4436639" y="831159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ja-JP" sz="1400" kern="1200" dirty="0">
              <a:effectLst/>
              <a:latin typeface="Gill Sans MT" panose="020B0502020104020203" pitchFamily="34" charset="0"/>
            </a:rPr>
            <a:t>Por ello, ¡asegúrese de utilizar </a:t>
          </a:r>
          <a:r>
            <a:rPr lang="es-ES" altLang="ja-JP" sz="1400" b="0" u="none" kern="1200" dirty="0">
              <a:solidFill>
                <a:schemeClr val="tx1"/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únicamente</a:t>
          </a:r>
          <a:r>
            <a:rPr lang="es-E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 la última versión</a:t>
          </a:r>
          <a:r>
            <a:rPr lang="es-ES" altLang="ja-JP" sz="1400" kern="1200" dirty="0">
              <a:effectLst/>
              <a:latin typeface="Gill Sans MT" panose="020B0502020104020203" pitchFamily="34" charset="0"/>
            </a:rPr>
            <a:t> del Glosario!</a:t>
          </a:r>
          <a:endParaRPr lang="fr-CH" altLang="ja-JP" sz="1400" kern="1200" dirty="0">
            <a:effectLst/>
            <a:latin typeface="Gill Sans MT" panose="020B05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1400" kern="1200" dirty="0">
              <a:effectLst/>
              <a:latin typeface="Gill Sans MT" panose="020B0502020104020203" pitchFamily="34" charset="0"/>
            </a:rPr>
            <a:t>(disponible </a:t>
          </a:r>
          <a:r>
            <a:rPr lang="fr-CH" altLang="ja-JP" sz="1400" kern="1200" dirty="0" smtClean="0">
              <a:effectLst/>
              <a:latin typeface="Gill Sans MT" panose="020B0502020104020203" pitchFamily="34" charset="0"/>
            </a:rPr>
            <a:t>en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400" b="1" kern="1200" dirty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www.ippc.int</a:t>
          </a:r>
          <a:r>
            <a:rPr lang="en-US" altLang="ja-JP" sz="1400" kern="1200" dirty="0">
              <a:effectLst/>
              <a:latin typeface="Gill Sans MT" panose="020B0502020104020203" pitchFamily="34" charset="0"/>
            </a:rPr>
            <a:t>)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4483008" y="877528"/>
        <a:ext cx="3073583" cy="1490422"/>
      </dsp:txXfrm>
    </dsp:sp>
    <dsp:sp modelId="{C70170B5-CD17-484F-A7AB-8F1E3C12F71B}">
      <dsp:nvSpPr>
        <dsp:cNvPr id="0" name=""/>
        <dsp:cNvSpPr/>
      </dsp:nvSpPr>
      <dsp:spPr>
        <a:xfrm rot="2142401">
          <a:off x="3023507" y="2960091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>
            <a:effectLst/>
            <a:latin typeface="Gill Sans MT" panose="020B0502020104020203" pitchFamily="34" charset="0"/>
          </a:endParaRPr>
        </a:p>
      </dsp:txBody>
      <dsp:txXfrm>
        <a:off x="3764381" y="2949222"/>
        <a:ext cx="77986" cy="77986"/>
      </dsp:txXfrm>
    </dsp:sp>
    <dsp:sp modelId="{16711AAC-BB07-4838-A16B-E028CC592491}">
      <dsp:nvSpPr>
        <dsp:cNvPr id="0" name=""/>
        <dsp:cNvSpPr/>
      </dsp:nvSpPr>
      <dsp:spPr>
        <a:xfrm>
          <a:off x="443663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ja-JP" sz="1400" kern="1200" dirty="0">
              <a:effectLst/>
              <a:latin typeface="Gill Sans MT" panose="020B0502020104020203" pitchFamily="34" charset="0"/>
            </a:rPr>
            <a:t>En el </a:t>
          </a:r>
          <a:r>
            <a:rPr lang="es-ES" altLang="ja-JP" sz="1400" b="1" kern="1200" dirty="0">
              <a:effectLst/>
              <a:latin typeface="Gill Sans MT" panose="020B0502020104020203" pitchFamily="34" charset="0"/>
            </a:rPr>
            <a:t>proyecto de enmiendas de 2022 a </a:t>
          </a:r>
          <a:br>
            <a:rPr lang="es-ES" altLang="ja-JP" sz="1400" b="1" kern="1200" dirty="0">
              <a:effectLst/>
              <a:latin typeface="Gill Sans MT" panose="020B0502020104020203" pitchFamily="34" charset="0"/>
            </a:rPr>
          </a:br>
          <a:r>
            <a:rPr lang="es-ES" altLang="ja-JP" sz="1400" b="1" kern="1200" dirty="0">
              <a:effectLst/>
              <a:latin typeface="Gill Sans MT" panose="020B0502020104020203" pitchFamily="34" charset="0"/>
            </a:rPr>
            <a:t>la NIMF 5</a:t>
          </a:r>
          <a:r>
            <a:rPr lang="es-ES" altLang="ja-JP" sz="1400" kern="1200" dirty="0">
              <a:effectLst/>
              <a:latin typeface="Gill Sans MT" panose="020B0502020104020203" pitchFamily="34" charset="0"/>
            </a:rPr>
            <a:t>,</a:t>
          </a:r>
          <a:r>
            <a:rPr lang="en-US" altLang="ja-JP" sz="1400" kern="1200" dirty="0">
              <a:effectLst/>
              <a:latin typeface="Gill Sans MT" panose="020B0502020104020203" pitchFamily="34" charset="0"/>
            </a:rPr>
            <a:t> </a:t>
          </a:r>
          <a:br>
            <a:rPr lang="en-US" altLang="ja-JP" sz="1400" kern="1200" dirty="0">
              <a:effectLst/>
              <a:latin typeface="Gill Sans MT" panose="020B0502020104020203" pitchFamily="34" charset="0"/>
            </a:rPr>
          </a:br>
          <a:r>
            <a:rPr lang="en-US" altLang="ja-JP" sz="1400" kern="1200" dirty="0" err="1" smtClean="0">
              <a:effectLst/>
              <a:latin typeface="Gill Sans MT" panose="020B0502020104020203" pitchFamily="34" charset="0"/>
            </a:rPr>
            <a:t>las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400" kern="1200" err="1" smtClean="0">
              <a:effectLst/>
              <a:latin typeface="Gill Sans MT" panose="020B0502020104020203" pitchFamily="34" charset="0"/>
            </a:rPr>
            <a:t>propuestas</a:t>
          </a:r>
          <a:r>
            <a:rPr lang="en-US" altLang="ja-JP" sz="1400" kern="1200" smtClean="0">
              <a:effectLst/>
              <a:latin typeface="Gill Sans MT" panose="020B0502020104020203" pitchFamily="34" charset="0"/>
            </a:rPr>
            <a:t> son: </a:t>
          </a:r>
          <a:endParaRPr lang="ru-RU" altLang="ja-JP" sz="1400" kern="1200" dirty="0">
            <a:effectLst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</a:t>
          </a:r>
          <a:r>
            <a:rPr lang="en-US" altLang="ja-JP" sz="1400" b="1" u="none" kern="1200" dirty="0" err="1">
              <a:solidFill>
                <a:srgbClr val="C00000"/>
              </a:solidFill>
              <a:effectLst/>
              <a:latin typeface="Gill Sans MT" panose="020B0502020104020203" pitchFamily="34" charset="0"/>
            </a:rPr>
            <a:t>revisiones</a:t>
          </a:r>
          <a:endParaRPr lang="en-US" sz="14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483008" y="2698163"/>
        <a:ext cx="3073583" cy="1490422"/>
      </dsp:txXfrm>
    </dsp:sp>
    <dsp:sp modelId="{3D4EA6FB-E6D3-404E-B6A5-4B5E873D1126}">
      <dsp:nvSpPr>
        <dsp:cNvPr id="0" name=""/>
        <dsp:cNvSpPr/>
      </dsp:nvSpPr>
      <dsp:spPr>
        <a:xfrm>
          <a:off x="7602960" y="3415250"/>
          <a:ext cx="1266528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266528" y="28125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0" kern="1200" dirty="0">
            <a:effectLst/>
            <a:latin typeface="Gill Sans MT" panose="020B0502020104020203" pitchFamily="34" charset="0"/>
          </a:endParaRPr>
        </a:p>
      </dsp:txBody>
      <dsp:txXfrm>
        <a:off x="8204562" y="3411711"/>
        <a:ext cx="63326" cy="63326"/>
      </dsp:txXfrm>
    </dsp:sp>
    <dsp:sp modelId="{A8A313BF-199A-4A24-ADC7-AF3A2F28FCAA}">
      <dsp:nvSpPr>
        <dsp:cNvPr id="0" name=""/>
        <dsp:cNvSpPr/>
      </dsp:nvSpPr>
      <dsp:spPr>
        <a:xfrm>
          <a:off x="886948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85725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GTG:</a:t>
          </a:r>
          <a:r>
            <a:rPr lang="ru-RU" altLang="ja-JP" sz="1400" b="1" u="none" kern="1200" dirty="0">
              <a:effectLst/>
            </a:rPr>
            <a:t> </a:t>
          </a:r>
          <a:r>
            <a:rPr lang="en-US" altLang="ja-JP" sz="1400" kern="1200" dirty="0" err="1">
              <a:effectLst/>
              <a:latin typeface="Gill Sans MT" panose="020B0502020104020203" pitchFamily="34" charset="0"/>
            </a:rPr>
            <a:t>Diciembre</a:t>
          </a:r>
          <a:r>
            <a:rPr lang="en-US" altLang="ja-JP" sz="1400" kern="1200" dirty="0">
              <a:effectLst/>
              <a:latin typeface="Gill Sans MT" panose="020B0502020104020203" pitchFamily="34" charset="0"/>
            </a:rPr>
            <a:t> 2021</a:t>
          </a:r>
          <a:br>
            <a:rPr lang="en-US" altLang="ja-JP" sz="1400" kern="1200" dirty="0">
              <a:effectLst/>
              <a:latin typeface="Gill Sans MT" panose="020B0502020104020203" pitchFamily="34" charset="0"/>
            </a:rPr>
          </a:br>
          <a:r>
            <a:rPr lang="en-U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CN:</a:t>
          </a:r>
          <a:r>
            <a:rPr lang="en-US" altLang="ja-JP" sz="1400" b="1" u="none" kern="1200" dirty="0">
              <a:effectLst/>
              <a:latin typeface="Gill Sans MT" panose="020B0502020104020203" pitchFamily="34" charset="0"/>
            </a:rPr>
            <a:t> </a:t>
          </a:r>
          <a:r>
            <a:rPr lang="en-US" altLang="ja-JP" sz="1400" kern="1200" dirty="0">
              <a:effectLst/>
              <a:latin typeface="Gill Sans MT" panose="020B0502020104020203" pitchFamily="34" charset="0"/>
            </a:rPr>
            <a:t>Mayo 2022</a:t>
          </a:r>
          <a:br>
            <a:rPr lang="en-US" altLang="ja-JP" sz="1400" kern="1200" dirty="0">
              <a:effectLst/>
              <a:latin typeface="Gill Sans MT" panose="020B0502020104020203" pitchFamily="34" charset="0"/>
            </a:rPr>
          </a:br>
          <a:r>
            <a:rPr lang="en-U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Primera </a:t>
          </a:r>
          <a:r>
            <a:rPr lang="es-ES" altLang="ja-JP" sz="14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consulta: </a:t>
          </a:r>
          <a:r>
            <a:rPr lang="es-ES" altLang="ja-JP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latin typeface="Gill Sans MT" panose="020B0502020104020203" pitchFamily="34" charset="0"/>
              <a:ea typeface="游ゴシック" panose="020B0400000000000000" pitchFamily="34" charset="-128"/>
              <a:cs typeface="+mn-cs"/>
            </a:rPr>
            <a:t>Del 1 de julio al 30 de septiembre de 2022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8915858" y="2698163"/>
        <a:ext cx="3073583" cy="14904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0" y="0"/>
          <a:ext cx="8370627" cy="35052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err="1">
              <a:effectLst/>
            </a:rPr>
            <a:t>Revisiones</a:t>
          </a:r>
          <a:endParaRPr lang="en-US" sz="4700" kern="1200" dirty="0">
            <a:effectLst/>
            <a:latin typeface="Gill Sans MT" panose="020B0502020104020203" pitchFamily="34" charset="0"/>
          </a:endParaRPr>
        </a:p>
      </dsp:txBody>
      <dsp:txXfrm>
        <a:off x="0" y="0"/>
        <a:ext cx="8370627" cy="1051560"/>
      </dsp:txXfrm>
    </dsp:sp>
    <dsp:sp modelId="{67E36105-7E96-46B2-9E76-D958ACF8CA90}">
      <dsp:nvSpPr>
        <dsp:cNvPr id="0" name=""/>
        <dsp:cNvSpPr/>
      </dsp:nvSpPr>
      <dsp:spPr>
        <a:xfrm>
          <a:off x="837062" y="1052586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sz="40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Acción</a:t>
          </a: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40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fitosanitaria</a:t>
          </a: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</a:p>
      </dsp:txBody>
      <dsp:txXfrm>
        <a:off x="868017" y="1083541"/>
        <a:ext cx="6634591" cy="994955"/>
      </dsp:txXfrm>
    </dsp:sp>
    <dsp:sp modelId="{FEF7DA1F-9BD5-40B7-B215-0850B05F6FE9}">
      <dsp:nvSpPr>
        <dsp:cNvPr id="0" name=""/>
        <dsp:cNvSpPr/>
      </dsp:nvSpPr>
      <dsp:spPr>
        <a:xfrm>
          <a:off x="837062" y="2272047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“P</a:t>
          </a:r>
          <a:r>
            <a:rPr lang="es-ES" sz="4000" b="0" kern="1200" noProof="0" dirty="0" err="1"/>
            <a:t>rocedimiento</a:t>
          </a:r>
          <a:r>
            <a:rPr lang="es-ES" sz="4000" b="1" kern="1200" noProof="0" dirty="0"/>
            <a:t> </a:t>
          </a:r>
          <a:r>
            <a:rPr lang="es-ES" sz="4000" b="0" strike="noStrike" kern="1200" noProof="0" dirty="0"/>
            <a:t>fitosanitario</a:t>
          </a:r>
          <a:r>
            <a:rPr lang="es-ES" sz="4000" kern="1200" noProof="0" dirty="0"/>
            <a:t> </a:t>
          </a:r>
          <a:r>
            <a:rPr lang="en-US" sz="4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</a:p>
      </dsp:txBody>
      <dsp:txXfrm>
        <a:off x="868017" y="2303002"/>
        <a:ext cx="6634591" cy="9949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587219"/>
          <a:ext cx="11658600" cy="383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4837" tIns="395732" rIns="904837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>
              <a:latin typeface="Gill Sans MT" panose="020B0502020104020203" pitchFamily="34" charset="0"/>
            </a:rPr>
            <a:t>"Fitosanitario" se refiere exclusivamente a las plagas reglamentadas, es decir, </a:t>
          </a:r>
          <a:r>
            <a:rPr lang="es-ES" sz="1900" kern="1200" dirty="0" smtClean="0">
              <a:latin typeface="Gill Sans MT" panose="020B0502020104020203" pitchFamily="34" charset="0"/>
            </a:rPr>
            <a:t>plagas cuarentenarias (PC) </a:t>
          </a:r>
          <a:r>
            <a:rPr lang="es-ES" sz="1900" kern="1200" dirty="0">
              <a:latin typeface="Gill Sans MT" panose="020B0502020104020203" pitchFamily="34" charset="0"/>
            </a:rPr>
            <a:t>y </a:t>
          </a:r>
          <a:r>
            <a:rPr lang="es-ES" sz="1900" kern="1200" dirty="0" smtClean="0">
              <a:latin typeface="Gill Sans MT" panose="020B0502020104020203" pitchFamily="34" charset="0"/>
            </a:rPr>
            <a:t>plagas </a:t>
          </a:r>
          <a:r>
            <a:rPr lang="es-ES" sz="1900" kern="1200" dirty="0">
              <a:latin typeface="Gill Sans MT" panose="020B0502020104020203" pitchFamily="34" charset="0"/>
            </a:rPr>
            <a:t>no </a:t>
          </a:r>
          <a:r>
            <a:rPr lang="es-ES" sz="1900" kern="1200" dirty="0" smtClean="0">
              <a:latin typeface="Gill Sans MT" panose="020B0502020104020203" pitchFamily="34" charset="0"/>
            </a:rPr>
            <a:t>cuarentenarias reglamentadas </a:t>
          </a:r>
          <a:r>
            <a:rPr lang="es-ES" sz="1900" kern="1200" dirty="0">
              <a:latin typeface="Gill Sans MT" panose="020B0502020104020203" pitchFamily="34" charset="0"/>
            </a:rPr>
            <a:t>(PNCR).</a:t>
          </a:r>
          <a:endParaRPr lang="en-US" sz="1900" kern="1200" dirty="0"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>
              <a:latin typeface="Gill Sans MT" panose="020B0502020104020203" pitchFamily="34" charset="0"/>
            </a:rPr>
            <a:t>Las </a:t>
          </a:r>
          <a:r>
            <a:rPr lang="es-ES" sz="1900" kern="1200" dirty="0" smtClean="0">
              <a:latin typeface="Gill Sans MT" panose="020B0502020104020203" pitchFamily="34" charset="0"/>
            </a:rPr>
            <a:t>definiciones </a:t>
          </a:r>
          <a:r>
            <a:rPr lang="es-ES" sz="1900" kern="1200" dirty="0">
              <a:latin typeface="Gill Sans MT" panose="020B0502020104020203" pitchFamily="34" charset="0"/>
            </a:rPr>
            <a:t>de "acción fitosanitaria" y "procedimiento fitosanitario" se refieren ambas a "medidas fitosanitarias“.</a:t>
          </a:r>
          <a:endParaRPr lang="en-US" sz="1900" kern="1200" dirty="0"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>
              <a:latin typeface="Gill Sans MT" panose="020B0502020104020203" pitchFamily="34" charset="0"/>
            </a:rPr>
            <a:t>Una ONPF puede aplicar </a:t>
          </a:r>
          <a:r>
            <a:rPr lang="es-ES" sz="1900" i="1" kern="1200" dirty="0">
              <a:latin typeface="Gill Sans MT" panose="020B0502020104020203" pitchFamily="34" charset="0"/>
            </a:rPr>
            <a:t>acciones fitosanitarias </a:t>
          </a:r>
          <a:r>
            <a:rPr lang="es-ES" sz="1900" kern="1200" dirty="0">
              <a:latin typeface="Gill Sans MT" panose="020B0502020104020203" pitchFamily="34" charset="0"/>
            </a:rPr>
            <a:t>y </a:t>
          </a:r>
          <a:r>
            <a:rPr lang="es-ES" sz="1900" i="1" kern="1200" dirty="0">
              <a:latin typeface="Gill Sans MT" panose="020B0502020104020203" pitchFamily="34" charset="0"/>
            </a:rPr>
            <a:t>procedimientos </a:t>
          </a:r>
          <a:r>
            <a:rPr lang="es-ES" sz="1900" i="1" kern="1200" dirty="0" smtClean="0">
              <a:latin typeface="Gill Sans MT" panose="020B0502020104020203" pitchFamily="34" charset="0"/>
            </a:rPr>
            <a:t>fitosanitarios:</a:t>
          </a:r>
          <a:endParaRPr lang="en-US" sz="1900" i="1" kern="1200" dirty="0">
            <a:latin typeface="Gill Sans MT" panose="020B0502020104020203" pitchFamily="34" charset="0"/>
          </a:endParaRP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n-US" sz="1900" kern="1200" dirty="0">
              <a:latin typeface="Gill Sans MT" panose="020B0502020104020203" pitchFamily="34" charset="0"/>
            </a:rPr>
            <a:t> </a:t>
          </a:r>
          <a:r>
            <a:rPr lang="es-ES" sz="1900" kern="1200" dirty="0">
              <a:latin typeface="Gill Sans MT" panose="020B0502020104020203" pitchFamily="34" charset="0"/>
            </a:rPr>
            <a:t>contra las plagas reglamentadas en su propio país</a:t>
          </a:r>
          <a:r>
            <a:rPr lang="en-US" sz="1900" kern="1200" dirty="0">
              <a:latin typeface="Gill Sans MT" panose="020B0502020104020203" pitchFamily="34" charset="0"/>
            </a:rPr>
            <a:t>, o</a:t>
          </a: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  <a:tabLst>
              <a:tab pos="533400" algn="l"/>
            </a:tabLst>
          </a:pPr>
          <a:r>
            <a:rPr lang="en-US" sz="1900" kern="1200" dirty="0">
              <a:latin typeface="Gill Sans MT" panose="020B0502020104020203" pitchFamily="34" charset="0"/>
            </a:rPr>
            <a:t> </a:t>
          </a:r>
          <a:r>
            <a:rPr lang="es-ES" sz="1900" kern="1200" dirty="0">
              <a:latin typeface="Gill Sans MT" panose="020B0502020104020203" pitchFamily="34" charset="0"/>
            </a:rPr>
            <a:t>en situaciones de exportación, para cumplir con los prerrequisitos para </a:t>
          </a:r>
          <a:r>
            <a:rPr lang="es-ES" sz="1900" kern="1200" dirty="0" smtClean="0">
              <a:latin typeface="Gill Sans MT" panose="020B0502020104020203" pitchFamily="34" charset="0"/>
            </a:rPr>
            <a:t>la </a:t>
          </a:r>
          <a:r>
            <a:rPr lang="es-ES" sz="1900" i="1" kern="1200" dirty="0" smtClean="0">
              <a:latin typeface="Gill Sans MT" panose="020B0502020104020203" pitchFamily="34" charset="0"/>
            </a:rPr>
            <a:t>certificación </a:t>
          </a:r>
          <a:r>
            <a:rPr lang="es-ES" sz="1900" i="1" kern="1200" dirty="0">
              <a:latin typeface="Gill Sans MT" panose="020B0502020104020203" pitchFamily="34" charset="0"/>
            </a:rPr>
            <a:t>fitosanitaria</a:t>
          </a:r>
          <a:r>
            <a:rPr lang="es-ES" sz="1900" kern="1200" dirty="0">
              <a:latin typeface="Gill Sans MT" panose="020B0502020104020203" pitchFamily="34" charset="0"/>
            </a:rPr>
            <a:t>: dirigidas a plagas reglamentadas en otro país (importador</a:t>
          </a:r>
          <a:r>
            <a:rPr lang="es-ES" sz="1900" kern="1200" dirty="0" smtClean="0">
              <a:latin typeface="Gill Sans MT" panose="020B0502020104020203" pitchFamily="34" charset="0"/>
            </a:rPr>
            <a:t>),</a:t>
          </a:r>
          <a:r>
            <a:rPr lang="es-ES" sz="1900" kern="1200" dirty="0">
              <a:latin typeface="Gill Sans MT" panose="020B0502020104020203" pitchFamily="34" charset="0"/>
            </a:rPr>
            <a:t>	con el fin de cumplir con los requisitos fitosanitarios de importación de ese país.</a:t>
          </a:r>
          <a:endParaRPr lang="en-US" sz="1900" kern="1200" dirty="0"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>
              <a:latin typeface="Gill Sans MT" panose="020B0502020104020203" pitchFamily="34" charset="0"/>
            </a:rPr>
            <a:t>La revisión de las definiciones de estos dos términos tiene como objetivo explicitar este entendimiento.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587219"/>
        <a:ext cx="11658600" cy="3830400"/>
      </dsp:txXfrm>
    </dsp:sp>
    <dsp:sp modelId="{6572EBB2-FC9F-4732-AC23-321926A29CC6}">
      <dsp:nvSpPr>
        <dsp:cNvPr id="0" name=""/>
        <dsp:cNvSpPr/>
      </dsp:nvSpPr>
      <dsp:spPr>
        <a:xfrm>
          <a:off x="582930" y="306779"/>
          <a:ext cx="816102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467" tIns="0" rIns="308467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altLang="ja-JP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"Acción fitosanitaria" y "procedimiento fitosanitario"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10310" y="334159"/>
        <a:ext cx="8106260" cy="506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59879"/>
          <a:ext cx="4800600" cy="352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41528" rIns="372580" bIns="184912" numCol="1" spcCol="1270" anchor="t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“O</a:t>
          </a:r>
          <a:r>
            <a:rPr lang="es-ES" sz="2600" kern="1200" dirty="0" err="1" smtClean="0"/>
            <a:t>peración</a:t>
          </a:r>
          <a:r>
            <a:rPr lang="es-ES" sz="2600" kern="1200" dirty="0" smtClean="0"/>
            <a:t> </a:t>
          </a:r>
          <a:r>
            <a:rPr lang="es-ES" sz="2600" b="1" kern="1200" dirty="0"/>
            <a:t>oficial</a:t>
          </a:r>
          <a:r>
            <a:rPr lang="es-ES" sz="2600" kern="1200" dirty="0"/>
            <a:t>, </a:t>
          </a:r>
          <a:r>
            <a:rPr lang="es-ES" sz="2600" kern="1200" dirty="0" smtClean="0"/>
            <a:t>tal como </a:t>
          </a:r>
          <a:r>
            <a:rPr lang="es-ES" sz="2600" b="1" kern="1200" dirty="0" smtClean="0"/>
            <a:t>inspección</a:t>
          </a:r>
          <a:r>
            <a:rPr lang="es-ES" sz="2600" kern="1200" dirty="0"/>
            <a:t>, </a:t>
          </a:r>
          <a:r>
            <a:rPr lang="es-ES" sz="2600" b="1" kern="1200" dirty="0" smtClean="0"/>
            <a:t>prueba</a:t>
          </a:r>
          <a:r>
            <a:rPr lang="es-ES" sz="2600" kern="1200" dirty="0" smtClean="0"/>
            <a:t>, </a:t>
          </a:r>
          <a:r>
            <a:rPr lang="es-ES" sz="2600" b="1" kern="1200" dirty="0" smtClean="0"/>
            <a:t>vigilancia</a:t>
          </a:r>
          <a:r>
            <a:rPr lang="es-ES" sz="2600" kern="1200" dirty="0" smtClean="0"/>
            <a:t> </a:t>
          </a:r>
          <a:r>
            <a:rPr lang="es-ES" sz="2600" kern="1200" dirty="0"/>
            <a:t>o </a:t>
          </a:r>
          <a:r>
            <a:rPr lang="es-ES" sz="2600" b="1" kern="1200" dirty="0" smtClean="0"/>
            <a:t>tratamiento</a:t>
          </a:r>
          <a:r>
            <a:rPr lang="es-ES" sz="2600" kern="1200" dirty="0"/>
            <a:t>, </a:t>
          </a:r>
          <a:r>
            <a:rPr lang="es-ES" sz="2600" kern="1200" dirty="0" smtClean="0"/>
            <a:t>llevada a cabo para </a:t>
          </a:r>
          <a:r>
            <a:rPr lang="es-ES" sz="2600" kern="1200" dirty="0"/>
            <a:t>aplicar </a:t>
          </a:r>
          <a:r>
            <a:rPr lang="es-ES" sz="2600" b="1" kern="1200" dirty="0" smtClean="0"/>
            <a:t>medidas </a:t>
          </a:r>
          <a:r>
            <a:rPr lang="es-ES" sz="2600" b="1" kern="1200" dirty="0"/>
            <a:t>fitosanitarias </a:t>
          </a:r>
          <a:r>
            <a:rPr lang="es-ES" sz="2600" u="sng" kern="1200" dirty="0"/>
            <a:t>o para permitir la </a:t>
          </a:r>
          <a:r>
            <a:rPr lang="es-ES" sz="2600" b="1" u="sng" kern="1200"/>
            <a:t>certificación </a:t>
          </a:r>
          <a:r>
            <a:rPr lang="es-ES" sz="2600" b="1" u="sng" kern="1200" smtClean="0"/>
            <a:t>fitosanitaria</a:t>
          </a:r>
          <a:endParaRPr lang="en-US" sz="2600" i="1" kern="1200" dirty="0">
            <a:effectLst/>
            <a:latin typeface="Gill Sans MT" panose="020B0502020104020203" pitchFamily="34" charset="0"/>
          </a:endParaRPr>
        </a:p>
      </dsp:txBody>
      <dsp:txXfrm>
        <a:off x="0" y="659879"/>
        <a:ext cx="4800600" cy="3521700"/>
      </dsp:txXfrm>
    </dsp:sp>
    <dsp:sp modelId="{3FC65156-527F-4E59-95F4-0814ED0C6D49}">
      <dsp:nvSpPr>
        <dsp:cNvPr id="0" name=""/>
        <dsp:cNvSpPr/>
      </dsp:nvSpPr>
      <dsp:spPr>
        <a:xfrm>
          <a:off x="240030" y="276119"/>
          <a:ext cx="4152907" cy="767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6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altLang="ja-JP" sz="2600" b="1" u="none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Acción</a:t>
          </a:r>
          <a:r>
            <a:rPr lang="en-US" altLang="ja-JP" sz="26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altLang="ja-JP" sz="2600" b="1" u="none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fitosanitaria</a:t>
          </a:r>
          <a:r>
            <a:rPr lang="en-US" altLang="ja-JP" sz="26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altLang="ja-JP" sz="26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7497" y="313586"/>
        <a:ext cx="4077973" cy="692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194489"/>
          <a:ext cx="6096001" cy="4832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270764" rIns="473117" bIns="128016" numCol="1" spcCol="1270" anchor="t" anchorCtr="0">
          <a:noAutofit/>
        </a:bodyPr>
        <a:lstStyle/>
        <a:p>
          <a:pPr marL="0" lvl="1" indent="-171450" algn="just" defTabSz="800100">
            <a:lnSpc>
              <a:spcPts val="288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s-ES" sz="1800" kern="1200" dirty="0">
              <a:latin typeface="Gill Sans MT" panose="020B0502020104020203" pitchFamily="34" charset="0"/>
            </a:rPr>
            <a:t>La adición </a:t>
          </a:r>
          <a:r>
            <a:rPr lang="es-ES" sz="1800" i="1" kern="1200" dirty="0">
              <a:latin typeface="Gill Sans MT" panose="020B0502020104020203" pitchFamily="34" charset="0"/>
            </a:rPr>
            <a:t>"...</a:t>
          </a:r>
          <a:r>
            <a:rPr lang="es-ES" sz="1800" i="1" u="sng" kern="1200" dirty="0">
              <a:latin typeface="Gill Sans MT" panose="020B0502020104020203" pitchFamily="34" charset="0"/>
            </a:rPr>
            <a:t>o para permitir la certificación fitosanitaria</a:t>
          </a:r>
          <a:r>
            <a:rPr lang="es-ES" sz="1800" i="1" kern="1200" dirty="0">
              <a:latin typeface="Gill Sans MT" panose="020B0502020104020203" pitchFamily="34" charset="0"/>
            </a:rPr>
            <a:t>"</a:t>
          </a:r>
          <a:r>
            <a:rPr lang="es-ES" sz="1800" kern="1200" dirty="0">
              <a:latin typeface="Gill Sans MT" panose="020B0502020104020203" pitchFamily="34" charset="0"/>
            </a:rPr>
            <a:t> describe el escenario desde la perspectiva de la ONPF </a:t>
          </a:r>
          <a:r>
            <a:rPr lang="es-ES" sz="1800" kern="1200" dirty="0" smtClean="0">
              <a:latin typeface="Gill Sans MT" panose="020B0502020104020203" pitchFamily="34" charset="0"/>
            </a:rPr>
            <a:t>del país exportador. </a:t>
          </a:r>
          <a:r>
            <a:rPr lang="es-ES" sz="1800" kern="1200" dirty="0">
              <a:latin typeface="Gill Sans MT" panose="020B0502020104020203" pitchFamily="34" charset="0"/>
            </a:rPr>
            <a:t>Implícitamente, esta redacción refleja el objetivo de "cumplir con los requisitos fitosanitarios de importación de otro país", porque la certificación fitosanitaria solo puede llevarse a cabo una vez que el país exportador puede declarar que se han cumplido los requisitos fitosanitarios de importación.</a:t>
          </a:r>
          <a:endParaRPr lang="en-US" sz="18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endParaRPr lang="fr-CH" sz="2300" kern="1200" dirty="0">
            <a:latin typeface="Gill Sans MT" panose="020B0502020104020203" pitchFamily="34" charset="0"/>
          </a:endParaRPr>
        </a:p>
      </dsp:txBody>
      <dsp:txXfrm>
        <a:off x="0" y="194489"/>
        <a:ext cx="6096001" cy="4832100"/>
      </dsp:txXfrm>
    </dsp:sp>
    <dsp:sp modelId="{3FC65156-527F-4E59-95F4-0814ED0C6D49}">
      <dsp:nvSpPr>
        <dsp:cNvPr id="0" name=""/>
        <dsp:cNvSpPr/>
      </dsp:nvSpPr>
      <dsp:spPr>
        <a:xfrm>
          <a:off x="1494" y="2609"/>
          <a:ext cx="5804292" cy="3837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2400" b="1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Explicación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0228" y="21343"/>
        <a:ext cx="5766824" cy="3462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63392"/>
          <a:ext cx="4800600" cy="393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99872" rIns="372580" bIns="170688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400" strike="sngStrike" kern="1200" dirty="0" smtClean="0"/>
            <a:t>Cualquier</a:t>
          </a:r>
          <a:r>
            <a:rPr lang="es-ES" sz="2400" kern="1200" dirty="0" smtClean="0"/>
            <a:t> “</a:t>
          </a:r>
          <a:r>
            <a:rPr lang="es-ES" sz="2400" u="sng" kern="1200" dirty="0" smtClean="0"/>
            <a:t>Un</a:t>
          </a:r>
          <a:r>
            <a:rPr lang="es-ES" sz="2400" kern="1200" dirty="0" smtClean="0"/>
            <a:t> método </a:t>
          </a:r>
          <a:r>
            <a:rPr lang="es-ES" sz="2400" b="1" kern="1200" dirty="0" smtClean="0"/>
            <a:t>oficial</a:t>
          </a:r>
          <a:r>
            <a:rPr lang="es-ES" sz="2400" kern="1200" dirty="0" smtClean="0"/>
            <a:t> para la aplicación de </a:t>
          </a:r>
          <a:r>
            <a:rPr lang="es-ES" sz="2400" b="1" kern="1200" dirty="0" smtClean="0"/>
            <a:t>medidas fitosanitarias</a:t>
          </a:r>
          <a:r>
            <a:rPr lang="es-ES" sz="2400" kern="1200" dirty="0" smtClean="0"/>
            <a:t> </a:t>
          </a:r>
          <a:r>
            <a:rPr lang="es-ES" sz="2400" u="sng" kern="1200" dirty="0" smtClean="0"/>
            <a:t>o para permitir la </a:t>
          </a:r>
          <a:r>
            <a:rPr lang="es-ES" sz="2400" b="1" u="sng" kern="1200" dirty="0" smtClean="0"/>
            <a:t>certificación fitosanitaria</a:t>
          </a:r>
          <a:r>
            <a:rPr lang="es-ES" sz="2400" kern="1200" dirty="0" smtClean="0"/>
            <a:t>, </a:t>
          </a:r>
          <a:r>
            <a:rPr lang="es-ES" sz="2400" strike="sngStrike" kern="1200" dirty="0" smtClean="0"/>
            <a:t>incluida</a:t>
          </a:r>
          <a:r>
            <a:rPr lang="es-ES" sz="2400" kern="1200" dirty="0" smtClean="0"/>
            <a:t> </a:t>
          </a:r>
          <a:r>
            <a:rPr lang="es-ES" sz="2400" u="sng" kern="1200" dirty="0" smtClean="0"/>
            <a:t>tal como</a:t>
          </a:r>
          <a:r>
            <a:rPr lang="es-ES" sz="2400" kern="1200" dirty="0" smtClean="0"/>
            <a:t> la realización de </a:t>
          </a:r>
          <a:r>
            <a:rPr lang="es-ES" sz="2400" b="1" kern="1200" dirty="0" smtClean="0"/>
            <a:t>inspecciones</a:t>
          </a:r>
          <a:r>
            <a:rPr lang="es-ES" sz="2400" kern="1200" dirty="0" smtClean="0"/>
            <a:t>, </a:t>
          </a:r>
          <a:r>
            <a:rPr lang="es-ES" sz="2400" b="1" kern="1200" dirty="0" smtClean="0"/>
            <a:t>pruebas</a:t>
          </a:r>
          <a:r>
            <a:rPr lang="es-ES" sz="2400" kern="1200" dirty="0" smtClean="0"/>
            <a:t>, </a:t>
          </a:r>
          <a:r>
            <a:rPr lang="es-ES" sz="2400" b="1" kern="1200" dirty="0" smtClean="0"/>
            <a:t>vigilancia</a:t>
          </a:r>
          <a:r>
            <a:rPr lang="es-ES" sz="2400" kern="1200" dirty="0" smtClean="0"/>
            <a:t> o </a:t>
          </a:r>
          <a:r>
            <a:rPr lang="es-ES" sz="2400" b="1" kern="1200" dirty="0" smtClean="0"/>
            <a:t>tratamientos</a:t>
          </a:r>
          <a:r>
            <a:rPr lang="es-ES" sz="2400" kern="1200" dirty="0" smtClean="0"/>
            <a:t> </a:t>
          </a:r>
          <a:r>
            <a:rPr lang="es-ES" sz="2400" strike="sngStrike" kern="1200" dirty="0" smtClean="0"/>
            <a:t>en relación con las plagas reglamentadas”</a:t>
          </a:r>
          <a:endParaRPr lang="en-US" sz="2400" i="1" kern="1200" dirty="0">
            <a:effectLst/>
            <a:latin typeface="Gill Sans MT" panose="020B0502020104020203" pitchFamily="34" charset="0"/>
          </a:endParaRPr>
        </a:p>
      </dsp:txBody>
      <dsp:txXfrm>
        <a:off x="0" y="463392"/>
        <a:ext cx="4800600" cy="3931200"/>
      </dsp:txXfrm>
    </dsp:sp>
    <dsp:sp modelId="{3FC65156-527F-4E59-95F4-0814ED0C6D49}">
      <dsp:nvSpPr>
        <dsp:cNvPr id="0" name=""/>
        <dsp:cNvSpPr/>
      </dsp:nvSpPr>
      <dsp:spPr>
        <a:xfrm>
          <a:off x="228599" y="139304"/>
          <a:ext cx="4122428" cy="75452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244600">
            <a:lnSpc>
              <a:spcPts val="3360"/>
            </a:lnSpc>
            <a:spcBef>
              <a:spcPct val="0"/>
            </a:spcBef>
            <a:spcAft>
              <a:spcPts val="0"/>
            </a:spcAft>
          </a:pPr>
          <a:r>
            <a:rPr lang="en-US" altLang="ja-JP" sz="28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</a:t>
          </a:r>
          <a:r>
            <a:rPr lang="es-ES" sz="2400" b="1" kern="1200" noProof="0" dirty="0" err="1"/>
            <a:t>rocedimiento</a:t>
          </a:r>
          <a:r>
            <a:rPr lang="es-ES" sz="2800" b="1" kern="1200" noProof="0" dirty="0"/>
            <a:t> </a:t>
          </a:r>
          <a:r>
            <a:rPr lang="es-ES" sz="2400" b="1" strike="noStrike" kern="1200" noProof="0" dirty="0"/>
            <a:t>fitosanitario</a:t>
          </a:r>
          <a:r>
            <a:rPr lang="en-US" altLang="ja-JP" sz="2800" b="1" u="none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 </a:t>
          </a:r>
        </a:p>
      </dsp:txBody>
      <dsp:txXfrm>
        <a:off x="265432" y="176137"/>
        <a:ext cx="4048762" cy="6808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13279"/>
          <a:ext cx="6400798" cy="458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773" tIns="541528" rIns="496773" bIns="128016" numCol="1" spcCol="1270" anchor="t" anchorCtr="0">
          <a:noAutofit/>
        </a:bodyPr>
        <a:lstStyle/>
        <a:p>
          <a:pPr marL="0" lvl="1" indent="-171450" algn="just" defTabSz="800100">
            <a:lnSpc>
              <a:spcPts val="216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s-ES" sz="1800" kern="1200" dirty="0">
              <a:latin typeface="Gill Sans MT" panose="020B0502020104020203" pitchFamily="34" charset="0"/>
            </a:rPr>
            <a:t>La adición </a:t>
          </a:r>
          <a:r>
            <a:rPr lang="es-ES" sz="1800" kern="1200" dirty="0" smtClean="0">
              <a:latin typeface="Gill Sans MT" panose="020B0502020104020203" pitchFamily="34" charset="0"/>
            </a:rPr>
            <a:t>".</a:t>
          </a:r>
          <a:r>
            <a:rPr lang="es-ES" sz="1800" kern="1200" dirty="0">
              <a:latin typeface="Gill Sans MT" panose="020B0502020104020203" pitchFamily="34" charset="0"/>
            </a:rPr>
            <a:t>o para permitir la certificación fitosanitaria" describe el escenario desde la perspectiva de la ONPF </a:t>
          </a:r>
          <a:r>
            <a:rPr lang="es-ES" sz="1800" kern="1200" dirty="0" smtClean="0">
              <a:latin typeface="Gill Sans MT" panose="020B0502020104020203" pitchFamily="34" charset="0"/>
            </a:rPr>
            <a:t>del país exportador </a:t>
          </a:r>
          <a:r>
            <a:rPr lang="es-ES" sz="1800" kern="1200" dirty="0">
              <a:latin typeface="Gill Sans MT" panose="020B0502020104020203" pitchFamily="34" charset="0"/>
            </a:rPr>
            <a:t>(véase "Acción fitosanitaria").</a:t>
          </a:r>
          <a:endParaRPr lang="en-US" sz="1800" kern="1200" dirty="0">
            <a:latin typeface="Gill Sans MT" panose="020B0502020104020203" pitchFamily="34" charset="0"/>
          </a:endParaRPr>
        </a:p>
        <a:p>
          <a:pPr marL="0" lvl="1" indent="-171450" algn="just" defTabSz="800100">
            <a:lnSpc>
              <a:spcPts val="216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s-ES" sz="1800" kern="1200" dirty="0">
              <a:latin typeface="Gill Sans MT" panose="020B0502020104020203" pitchFamily="34" charset="0"/>
            </a:rPr>
            <a:t>Dada la inclusión de "fitosanitario" en el término mismo y dentro de ambos elementos de la definición como "medidas fitosanitarias" y "certificación fitosanitaria", la frase "...en relación con las plagas reglamentadas" es redundante, potencialmente confusa y por lo tanto se elimina.</a:t>
          </a:r>
          <a:endParaRPr lang="en-US" sz="1800" kern="1200" dirty="0">
            <a:latin typeface="Gill Sans MT" panose="020B0502020104020203" pitchFamily="34" charset="0"/>
          </a:endParaRPr>
        </a:p>
        <a:p>
          <a:pPr marL="0" lvl="1" indent="-171450" algn="just" defTabSz="800100">
            <a:lnSpc>
              <a:spcPts val="216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Char char="••"/>
          </a:pPr>
          <a:r>
            <a:rPr lang="es-ES" sz="1800" kern="1200" dirty="0">
              <a:latin typeface="Gill Sans MT" panose="020B0502020104020203" pitchFamily="34" charset="0"/>
            </a:rPr>
            <a:t>se cambia "incluyendo" por </a:t>
          </a:r>
          <a:r>
            <a:rPr lang="es-ES" sz="1800" kern="1200" dirty="0" smtClean="0">
              <a:latin typeface="Gill Sans MT" panose="020B0502020104020203" pitchFamily="34" charset="0"/>
            </a:rPr>
            <a:t>“tal como</a:t>
          </a:r>
          <a:r>
            <a:rPr lang="es-ES" sz="1800" kern="1200" dirty="0">
              <a:latin typeface="Gill Sans MT" panose="020B0502020104020203" pitchFamily="34" charset="0"/>
            </a:rPr>
            <a:t>", en consonancia con la redacción utilizada en la definición de "acción fitosanitaria" y para aclarar que los ejemplos mencionados no son exhaustivos.</a:t>
          </a:r>
          <a:endParaRPr lang="en-US" sz="1800" kern="1200" dirty="0">
            <a:latin typeface="Gill Sans MT" panose="020B0502020104020203" pitchFamily="34" charset="0"/>
          </a:endParaRPr>
        </a:p>
      </dsp:txBody>
      <dsp:txXfrm>
        <a:off x="0" y="413279"/>
        <a:ext cx="6400798" cy="4586400"/>
      </dsp:txXfrm>
    </dsp:sp>
    <dsp:sp modelId="{3FC65156-527F-4E59-95F4-0814ED0C6D49}">
      <dsp:nvSpPr>
        <dsp:cNvPr id="0" name=""/>
        <dsp:cNvSpPr/>
      </dsp:nvSpPr>
      <dsp:spPr>
        <a:xfrm>
          <a:off x="228610" y="29519"/>
          <a:ext cx="5852148" cy="7675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54" tIns="0" rIns="169354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altLang="ja-JP" sz="2400" b="1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Explicación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66077" y="66986"/>
        <a:ext cx="5777214" cy="6925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>
              <a:solidFill>
                <a:schemeClr val="tx1"/>
              </a:solidFill>
            </a:rPr>
            <a:t>Para más información sobre el 2022 Proyecto de Enmiendas a la NIMF 5, consulte también</a:t>
          </a:r>
          <a:r>
            <a:rPr lang="es-ES" sz="3000" kern="1200" dirty="0">
              <a:solidFill>
                <a:schemeClr val="tx1"/>
              </a:solidFill>
            </a:rPr>
            <a:t>: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3909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>
              <a:hlinkClick xmlns:r="http://schemas.openxmlformats.org/officeDocument/2006/relationships" r:id="rId1"/>
            </a:rPr>
            <a:t>Informe de la reunión virtual del GTG de diciembre de 2021</a:t>
          </a:r>
          <a:endParaRPr lang="en-US" sz="3000" kern="1200" dirty="0"/>
        </a:p>
      </dsp:txBody>
      <dsp:txXfrm>
        <a:off x="42324" y="1620076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>
              <a:hlinkClick xmlns:r="http://schemas.openxmlformats.org/officeDocument/2006/relationships" r:id="rId2"/>
            </a:rPr>
            <a:t>Informe de la reunión virtual de la CN de mayo de 2022</a:t>
          </a:r>
          <a:endParaRPr lang="en-US" sz="3000" kern="1200" dirty="0">
            <a:hlinkClick xmlns:r="http://schemas.openxmlformats.org/officeDocument/2006/relationships" r:id="rId3"/>
          </a:endParaRPr>
        </a:p>
      </dsp:txBody>
      <dsp:txXfrm>
        <a:off x="5547619" y="1620076"/>
        <a:ext cx="5001855" cy="12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12/07/2022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12/07/2022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753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‹Nº›</a:t>
            </a:fld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=""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 dirty="0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=""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Text Placeholder 5">
            <a:extLst>
              <a:ext uri="{FF2B5EF4-FFF2-40B4-BE49-F238E27FC236}">
                <a16:creationId xmlns=""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‹Nº›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4652319"/>
            <a:ext cx="12192000" cy="1672281"/>
          </a:xfrm>
        </p:spPr>
        <p:txBody>
          <a:bodyPr anchor="ctr"/>
          <a:lstStyle/>
          <a:p>
            <a:pPr lvl="0"/>
            <a:r>
              <a:rPr lang="es-ES" sz="2700" dirty="0">
                <a:latin typeface="Gill Sans MT" panose="020B0502020104020203" pitchFamily="34" charset="0"/>
              </a:rPr>
              <a:t>Borrador 2022 Enmiendas a la NIMF 5 </a:t>
            </a:r>
            <a:br>
              <a:rPr lang="es-ES" sz="2700" dirty="0">
                <a:latin typeface="Gill Sans MT" panose="020B0502020104020203" pitchFamily="34" charset="0"/>
              </a:rPr>
            </a:br>
            <a:r>
              <a:rPr lang="en-US" sz="2700" b="0" i="0" dirty="0">
                <a:latin typeface="Gill Sans MT" panose="020B0502020104020203" pitchFamily="34" charset="0"/>
              </a:rPr>
              <a:t>(</a:t>
            </a:r>
            <a:r>
              <a:rPr lang="en-US" sz="2700" b="0" i="1" dirty="0" err="1">
                <a:latin typeface="Gill Sans MT" panose="020B0502020104020203" pitchFamily="34" charset="0"/>
              </a:rPr>
              <a:t>Glosario</a:t>
            </a:r>
            <a:r>
              <a:rPr lang="en-US" sz="2700" b="0" i="1" dirty="0">
                <a:latin typeface="Gill Sans MT" panose="020B0502020104020203" pitchFamily="34" charset="0"/>
              </a:rPr>
              <a:t> de </a:t>
            </a:r>
            <a:r>
              <a:rPr lang="en-US" sz="2700" b="0" i="1" dirty="0" err="1">
                <a:latin typeface="Gill Sans MT" panose="020B0502020104020203" pitchFamily="34" charset="0"/>
              </a:rPr>
              <a:t>términos</a:t>
            </a:r>
            <a:r>
              <a:rPr lang="en-US" sz="2700" b="0" i="1" dirty="0">
                <a:latin typeface="Gill Sans MT" panose="020B0502020104020203" pitchFamily="34" charset="0"/>
              </a:rPr>
              <a:t> </a:t>
            </a:r>
            <a:r>
              <a:rPr lang="en-US" sz="2700" b="0" i="1" dirty="0" err="1">
                <a:latin typeface="Gill Sans MT" panose="020B0502020104020203" pitchFamily="34" charset="0"/>
              </a:rPr>
              <a:t>fitosanitarios</a:t>
            </a:r>
            <a:r>
              <a:rPr lang="en-US" sz="2700" b="0" i="0" dirty="0">
                <a:latin typeface="Gill Sans MT" panose="020B0502020104020203" pitchFamily="34" charset="0"/>
              </a:rPr>
              <a:t>) (1994-001), </a:t>
            </a:r>
            <a:r>
              <a:rPr lang="en-US" sz="2700" b="0" i="0" dirty="0" err="1">
                <a:latin typeface="Gill Sans MT" panose="020B0502020104020203" pitchFamily="34" charset="0"/>
              </a:rPr>
              <a:t>Prioridad</a:t>
            </a:r>
            <a:r>
              <a:rPr lang="en-US" sz="2700" b="0" i="0" dirty="0">
                <a:latin typeface="Gill Sans MT" panose="020B0502020104020203" pitchFamily="34" charset="0"/>
              </a:rPr>
              <a:t> 1</a:t>
            </a:r>
            <a:r>
              <a:rPr lang="en-US" sz="2800" b="0" i="0" dirty="0">
                <a:latin typeface="Gill Sans MT" panose="020B0502020104020203" pitchFamily="34" charset="0"/>
              </a:rPr>
              <a:t/>
            </a:r>
            <a:br>
              <a:rPr lang="en-US" sz="2800" b="0" i="0" dirty="0">
                <a:latin typeface="Gill Sans MT" panose="020B0502020104020203" pitchFamily="34" charset="0"/>
              </a:rPr>
            </a:br>
            <a:r>
              <a:rPr lang="en-US" sz="2700" b="0" i="0" dirty="0">
                <a:latin typeface="Gill Sans MT" panose="020B0502020104020203" pitchFamily="34" charset="0"/>
              </a:rPr>
              <a:t>Primer </a:t>
            </a:r>
            <a:r>
              <a:rPr lang="en-US" sz="2700" b="0" i="0" dirty="0" err="1">
                <a:latin typeface="Gill Sans MT" panose="020B0502020104020203" pitchFamily="34" charset="0"/>
              </a:rPr>
              <a:t>periodo</a:t>
            </a:r>
            <a:r>
              <a:rPr lang="en-US" sz="2700" b="0" i="0" dirty="0">
                <a:latin typeface="Gill Sans MT" panose="020B0502020104020203" pitchFamily="34" charset="0"/>
              </a:rPr>
              <a:t> de consulta de la CIPF (1 </a:t>
            </a:r>
            <a:r>
              <a:rPr lang="en-US" sz="2700" b="0" i="0" dirty="0" err="1">
                <a:latin typeface="Gill Sans MT" panose="020B0502020104020203" pitchFamily="34" charset="0"/>
              </a:rPr>
              <a:t>julio</a:t>
            </a:r>
            <a:r>
              <a:rPr lang="en-US" sz="2700" b="0" i="0" dirty="0">
                <a:latin typeface="Gill Sans MT" panose="020B0502020104020203" pitchFamily="34" charset="0"/>
              </a:rPr>
              <a:t> - 30 </a:t>
            </a:r>
            <a:r>
              <a:rPr lang="en-US" sz="2700" b="0" i="0" dirty="0" err="1">
                <a:latin typeface="Gill Sans MT" panose="020B0502020104020203" pitchFamily="34" charset="0"/>
              </a:rPr>
              <a:t>septiembre</a:t>
            </a:r>
            <a:r>
              <a:rPr lang="en-US" sz="2700" b="0" i="0" dirty="0">
                <a:latin typeface="Gill Sans MT" panose="020B0502020104020203" pitchFamily="34" charset="0"/>
              </a:rPr>
              <a:t> 2022)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36786" y="6400800"/>
            <a:ext cx="12192000" cy="245913"/>
          </a:xfrm>
        </p:spPr>
        <p:txBody>
          <a:bodyPr/>
          <a:lstStyle/>
          <a:p>
            <a:r>
              <a:rPr lang="en-GB" sz="2000" dirty="0">
                <a:latin typeface="Gill Sans MT" panose="020B0502020104020203" pitchFamily="34" charset="0"/>
              </a:rPr>
              <a:t>Taller Regional de la CIPF 2022</a:t>
            </a:r>
            <a:endParaRPr lang="en-US" sz="2000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ES" dirty="0"/>
              <a:t>Antecedentes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=""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5397662"/>
              </p:ext>
            </p:extLst>
          </p:nvPr>
        </p:nvGraphicFramePr>
        <p:xfrm>
          <a:off x="76200" y="1295400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ubtitle 6">
            <a:extLst>
              <a:ext uri="{FF2B5EF4-FFF2-40B4-BE49-F238E27FC236}">
                <a16:creationId xmlns="" xmlns:a16="http://schemas.microsoft.com/office/drawing/2014/main" id="{A787C26C-BCDF-14A8-96A7-5A584010E7E4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6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="" xmlns:a16="http://schemas.microsoft.com/office/drawing/2014/main" id="{45055918-644A-2687-408B-7C6CDD545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>
                <a:latin typeface="Gill Sans MT" panose="020B0502020104020203" pitchFamily="34" charset="0"/>
              </a:rPr>
              <a:t>Lista de </a:t>
            </a:r>
            <a:r>
              <a:rPr lang="en-US" sz="2400" dirty="0" err="1">
                <a:latin typeface="Gill Sans MT" panose="020B0502020104020203" pitchFamily="34" charset="0"/>
              </a:rPr>
              <a:t>enmiendas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=""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461435"/>
              </p:ext>
            </p:extLst>
          </p:nvPr>
        </p:nvGraphicFramePr>
        <p:xfrm>
          <a:off x="1910686" y="2057400"/>
          <a:ext cx="8370627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6">
            <a:extLst>
              <a:ext uri="{FF2B5EF4-FFF2-40B4-BE49-F238E27FC236}">
                <a16:creationId xmlns="" xmlns:a16="http://schemas.microsoft.com/office/drawing/2014/main" id="{00454977-33BD-FDEE-8F2E-704FD26F6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0C10BEB1-2A6D-B8F3-389D-F748F6352F17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7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7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>
                <a:latin typeface="Gill Sans MT" panose="020B0502020104020203" pitchFamily="34" charset="0"/>
              </a:rPr>
              <a:t>Revisiones</a:t>
            </a:r>
            <a:r>
              <a:rPr lang="en-US" sz="2400" dirty="0">
                <a:latin typeface="Gill Sans MT" panose="020B0502020104020203" pitchFamily="34" charset="0"/>
              </a:rPr>
              <a:t/>
            </a:r>
            <a:br>
              <a:rPr lang="en-US" sz="2400" dirty="0">
                <a:latin typeface="Gill Sans MT" panose="020B0502020104020203" pitchFamily="34" charset="0"/>
              </a:rPr>
            </a:br>
            <a:r>
              <a:rPr lang="en-US" sz="2400" dirty="0" err="1">
                <a:latin typeface="Gill Sans MT" panose="020B0502020104020203" pitchFamily="34" charset="0"/>
              </a:rPr>
              <a:t>Aspectos</a:t>
            </a:r>
            <a:r>
              <a:rPr lang="en-US" sz="2400" dirty="0">
                <a:latin typeface="Gill Sans MT" panose="020B0502020104020203" pitchFamily="34" charset="0"/>
              </a:rPr>
              <a:t> </a:t>
            </a:r>
            <a:r>
              <a:rPr lang="en-US" sz="2400" dirty="0" err="1">
                <a:latin typeface="Gill Sans MT" panose="020B0502020104020203" pitchFamily="34" charset="0"/>
              </a:rPr>
              <a:t>generales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634516"/>
              </p:ext>
            </p:extLst>
          </p:nvPr>
        </p:nvGraphicFramePr>
        <p:xfrm>
          <a:off x="228600" y="1447800"/>
          <a:ext cx="11658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ubtitle 6">
            <a:extLst>
              <a:ext uri="{FF2B5EF4-FFF2-40B4-BE49-F238E27FC236}">
                <a16:creationId xmlns="" xmlns:a16="http://schemas.microsoft.com/office/drawing/2014/main" id="{8802708F-5E23-27E1-7A99-A20EFC8544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C54D4290-00C4-71D4-9ECA-F6B37C0A7FC4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7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7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>
                <a:latin typeface="Gill Sans MT" panose="020B0502020104020203" pitchFamily="34" charset="0"/>
              </a:rPr>
              <a:t>Revisión</a:t>
            </a:r>
            <a:r>
              <a:rPr lang="en-US" sz="2400" dirty="0">
                <a:latin typeface="Gill Sans MT" panose="020B0502020104020203" pitchFamily="34" charset="0"/>
              </a:rPr>
              <a:t/>
            </a:r>
            <a:br>
              <a:rPr lang="en-US" sz="2400" dirty="0">
                <a:latin typeface="Gill Sans MT" panose="020B0502020104020203" pitchFamily="34" charset="0"/>
              </a:rPr>
            </a:br>
            <a:r>
              <a:rPr lang="en-US" sz="2400" dirty="0">
                <a:latin typeface="Gill Sans MT" panose="020B0502020104020203" pitchFamily="34" charset="0"/>
              </a:rPr>
              <a:t>“</a:t>
            </a:r>
            <a:r>
              <a:rPr lang="en-US" sz="2400" dirty="0" err="1">
                <a:latin typeface="Gill Sans MT" panose="020B0502020104020203" pitchFamily="34" charset="0"/>
              </a:rPr>
              <a:t>Acción</a:t>
            </a:r>
            <a:r>
              <a:rPr lang="en-US" sz="2400" dirty="0">
                <a:latin typeface="Gill Sans MT" panose="020B0502020104020203" pitchFamily="34" charset="0"/>
              </a:rPr>
              <a:t> </a:t>
            </a:r>
            <a:r>
              <a:rPr lang="en-US" sz="2400" dirty="0" err="1">
                <a:latin typeface="Gill Sans MT" panose="020B0502020104020203" pitchFamily="34" charset="0"/>
              </a:rPr>
              <a:t>fitosanitaria</a:t>
            </a:r>
            <a:r>
              <a:rPr lang="en-US" sz="2400" dirty="0">
                <a:latin typeface="Gill Sans MT" panose="020B0502020104020203" pitchFamily="34" charset="0"/>
              </a:rPr>
              <a:t>”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88C4BFE7-4AAA-43D2-8598-98D8556165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5813242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BD3BF9F0-07BD-40BB-9E5C-46D073150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9521504"/>
              </p:ext>
            </p:extLst>
          </p:nvPr>
        </p:nvGraphicFramePr>
        <p:xfrm>
          <a:off x="5867400" y="1371600"/>
          <a:ext cx="6096001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63FE6809-A922-AFAA-592C-8C4CCC41F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7230EC48-108D-AB59-4EF2-402CCB883980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7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7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>
                <a:latin typeface="Gill Sans MT" panose="020B0502020104020203" pitchFamily="34" charset="0"/>
              </a:rPr>
              <a:t>Revisión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en-US" dirty="0">
                <a:latin typeface="Gill Sans MT" panose="020B0502020104020203" pitchFamily="34" charset="0"/>
              </a:rPr>
              <a:t>“</a:t>
            </a:r>
            <a:r>
              <a:rPr lang="en-US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anose="020B0502020104020203" pitchFamily="34" charset="0"/>
              </a:rPr>
              <a:t>P</a:t>
            </a:r>
            <a:r>
              <a:rPr lang="es-ES" sz="2400" b="1" noProof="0" dirty="0" err="1"/>
              <a:t>rocedimiento</a:t>
            </a:r>
            <a:r>
              <a:rPr lang="es-ES" sz="2400" b="1" noProof="0" dirty="0"/>
              <a:t> </a:t>
            </a:r>
            <a:r>
              <a:rPr lang="es-ES" sz="2400" b="1" strike="noStrike" noProof="0" dirty="0"/>
              <a:t>fitosanitario</a:t>
            </a:r>
            <a:r>
              <a:rPr lang="en-US" altLang="ja-JP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anose="020B0502020104020203" pitchFamily="34" charset="0"/>
              </a:rPr>
              <a:t>” 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553202EA-25B9-4738-8735-2E3EBF909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859754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="" xmlns:a16="http://schemas.microsoft.com/office/drawing/2014/main" id="{163F1B5A-086F-41A7-AE57-4538722E2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1184981"/>
              </p:ext>
            </p:extLst>
          </p:nvPr>
        </p:nvGraphicFramePr>
        <p:xfrm>
          <a:off x="5638800" y="1371600"/>
          <a:ext cx="6400799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Subtitle 6">
            <a:extLst>
              <a:ext uri="{FF2B5EF4-FFF2-40B4-BE49-F238E27FC236}">
                <a16:creationId xmlns="" xmlns:a16="http://schemas.microsoft.com/office/drawing/2014/main" id="{4CDA96C6-EDED-1B0B-10AC-3AE86922B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2E9F5AA9-323B-ED93-8503-7F032E485D46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7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7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93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>
                <a:latin typeface="Gill Sans MT" panose="020B0502020104020203" pitchFamily="34" charset="0"/>
              </a:rPr>
              <a:t>Enlaces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="" xmlns:a16="http://schemas.microsoft.com/office/drawing/2014/main" id="{5C63F399-5B3A-4609-A491-3C2B129B21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7041743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ubtitle 6">
            <a:extLst>
              <a:ext uri="{FF2B5EF4-FFF2-40B4-BE49-F238E27FC236}">
                <a16:creationId xmlns="" xmlns:a16="http://schemas.microsoft.com/office/drawing/2014/main" id="{07425767-1AD8-C35E-4278-49669D0F93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497053"/>
            <a:ext cx="7579895" cy="36094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1400" dirty="0">
                <a:latin typeface="Gill Sans MT" panose="020B0502020104020203" pitchFamily="34" charset="0"/>
              </a:rPr>
              <a:t>Taller Regional de la CIPF 2022</a:t>
            </a:r>
            <a:endParaRPr lang="en-US" sz="1400" dirty="0">
              <a:latin typeface="Gill Sans MT" panose="020B0502020104020203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="" xmlns:a16="http://schemas.microsoft.com/office/drawing/2014/main" id="{7D426DAD-FF50-BC13-F791-007452A91A5C}"/>
              </a:ext>
            </a:extLst>
          </p:cNvPr>
          <p:cNvSpPr txBox="1">
            <a:spLocks/>
          </p:cNvSpPr>
          <p:nvPr/>
        </p:nvSpPr>
        <p:spPr>
          <a:xfrm>
            <a:off x="0" y="969362"/>
            <a:ext cx="12192000" cy="381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>
              <a:lnSpc>
                <a:spcPct val="100000"/>
              </a:lnSpc>
              <a:spcBef>
                <a:spcPts val="600"/>
              </a:spcBef>
            </a:pP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Borrador 2022 Enmiendas a la NIMF 5 (</a:t>
            </a:r>
            <a:r>
              <a:rPr lang="es-ES" sz="1700" b="1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Glosario de términos fitosanitarios</a:t>
            </a:r>
            <a:r>
              <a:rPr lang="es-ES" sz="1700" b="1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Prioridad 1</a:t>
            </a:r>
            <a:endParaRPr lang="en-GB" sz="17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>
                <a:latin typeface="Gill Sans MT" panose="020B0502020104020203" pitchFamily="34" charset="0"/>
              </a:rPr>
              <a:t>¡Gracias!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elements/1.1/"/>
    <ds:schemaRef ds:uri="http://www.w3.org/XML/1998/namespace"/>
    <ds:schemaRef ds:uri="ea6feb38-a85a-45e8-92e9-814486bbe375"/>
    <ds:schemaRef ds:uri="a05d7f75-f42e-4288-8809-604fd4d9691f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6B1CEC7-6E01-4A9F-8F6D-C8DAC84313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23</TotalTime>
  <Words>650</Words>
  <Application>Microsoft Office PowerPoint</Application>
  <PresentationFormat>Panorámica</PresentationFormat>
  <Paragraphs>55</Paragraphs>
  <Slides>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8</vt:i4>
      </vt:variant>
    </vt:vector>
  </HeadingPairs>
  <TitlesOfParts>
    <vt:vector size="22" baseType="lpstr">
      <vt:lpstr>Arial Unicode MS</vt:lpstr>
      <vt:lpstr>.AppleSystemUIFont</vt:lpstr>
      <vt:lpstr>Arial</vt:lpstr>
      <vt:lpstr>Calibri</vt:lpstr>
      <vt:lpstr>Calibri Light</vt:lpstr>
      <vt:lpstr>Georgia</vt:lpstr>
      <vt:lpstr>Gill Sans MT</vt:lpstr>
      <vt:lpstr>Wingdings</vt:lpstr>
      <vt:lpstr>游ゴシック</vt:lpstr>
      <vt:lpstr>游ゴシック Light</vt:lpstr>
      <vt:lpstr>COVER</vt:lpstr>
      <vt:lpstr>1_COVER</vt:lpstr>
      <vt:lpstr>Internal screen</vt:lpstr>
      <vt:lpstr>Office Theme</vt:lpstr>
      <vt:lpstr>Borrador 2022 Enmiendas a la NIMF 5  (Glosario de términos fitosanitarios) (1994-001), Prioridad 1 Primer periodo de consulta de la CIPF (1 julio - 30 septiembre 2022)</vt:lpstr>
      <vt:lpstr>Antecedentes</vt:lpstr>
      <vt:lpstr>Lista de enmiendas</vt:lpstr>
      <vt:lpstr>Revisiones Aspectos generales</vt:lpstr>
      <vt:lpstr>Revisión “Acción fitosanitaria”</vt:lpstr>
      <vt:lpstr>Revisión “Procedimiento fitosanitario” </vt:lpstr>
      <vt:lpstr>Enlaces</vt:lpstr>
      <vt:lpstr>¡Gracias!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Melcho Beatriz</cp:lastModifiedBy>
  <cp:revision>37</cp:revision>
  <cp:lastPrinted>2018-12-10T09:55:32Z</cp:lastPrinted>
  <dcterms:created xsi:type="dcterms:W3CDTF">2019-07-18T08:44:31Z</dcterms:created>
  <dcterms:modified xsi:type="dcterms:W3CDTF">2022-07-12T19:11:06Z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