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68" r:id="rId8"/>
    <p:sldId id="269" r:id="rId9"/>
    <p:sldId id="270" r:id="rId10"/>
    <p:sldId id="271" r:id="rId11"/>
    <p:sldId id="272" r:id="rId12"/>
    <p:sldId id="274" r:id="rId13"/>
    <p:sldId id="275" r:id="rId14"/>
    <p:sldId id="273" r:id="rId15"/>
    <p:sldId id="276" r:id="rId16"/>
    <p:sldId id="277" r:id="rId17"/>
    <p:sldId id="278" r:id="rId18"/>
    <p:sldId id="279" r:id="rId19"/>
    <p:sldId id="280"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Yang, Qingpo (NSPD)" initials="YQ(" lastIdx="1" clrIdx="3">
    <p:extLst>
      <p:ext uri="{19B8F6BF-5375-455C-9EA6-DF929625EA0E}">
        <p15:presenceInfo xmlns:p15="http://schemas.microsoft.com/office/powerpoint/2012/main" userId="S-1-5-21-2107199734-1002509562-578033828-102266" providerId="AD"/>
      </p:ext>
    </p:extLst>
  </p:cmAuthor>
  <p:cmAuthor id="4" name="Brunel, Sarah (NSP)" initials="B(" lastIdx="3" clrIdx="4">
    <p:extLst>
      <p:ext uri="{19B8F6BF-5375-455C-9EA6-DF929625EA0E}">
        <p15:presenceInfo xmlns:p15="http://schemas.microsoft.com/office/powerpoint/2012/main" userId="S::sarah.brunel@fao.org::d48083b2-f685-49d9-8ae3-609a02bbcea6" providerId="AD"/>
      </p:ext>
    </p:extLst>
  </p:cmAuthor>
  <p:cmAuthor id="5" name="Yang, Qingpo (NSPD)" initials="Y(" lastIdx="3" clrIdx="5">
    <p:extLst>
      <p:ext uri="{19B8F6BF-5375-455C-9EA6-DF929625EA0E}">
        <p15:presenceInfo xmlns:p15="http://schemas.microsoft.com/office/powerpoint/2012/main" userId="S::qingpo.yang@fao.org::a36bdeec-5e13-448e-8411-68070b6cc4b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4D"/>
    <a:srgbClr val="00503B"/>
    <a:srgbClr val="00825F"/>
    <a:srgbClr val="DCEDF8"/>
    <a:srgbClr val="5A8FCB"/>
    <a:srgbClr val="99FFCC"/>
    <a:srgbClr val="000099"/>
    <a:srgbClr val="FFFFFF"/>
    <a:srgbClr val="FFFF99"/>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38693" autoAdjust="0"/>
  </p:normalViewPr>
  <p:slideViewPr>
    <p:cSldViewPr snapToGrid="0">
      <p:cViewPr varScale="1">
        <p:scale>
          <a:sx n="40" d="100"/>
          <a:sy n="40" d="100"/>
        </p:scale>
        <p:origin x="3192" y="5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01/07/2022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01/07/2022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72013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s-ES" sz="1600" dirty="0"/>
              <a:t>La revisión de la NIMF 8 (Determinación de la situación de una plaga en un área) se adoptó en 2021, algunas de las categorías de la situación de la plaga se modificaron. Para hacer frente a estos cambios, la Secretaría de la CIPF actualizó los menús desplegables correspondientes en el PFI, sustituyendo los valores de las categorías de la situación de la plaga por los que figuran en la NIMF 8 revisada.</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08040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000" b="0" i="0" kern="1200" dirty="0">
                <a:solidFill>
                  <a:schemeClr val="tx1"/>
                </a:solidFill>
                <a:effectLst/>
                <a:latin typeface="+mn-lt"/>
                <a:ea typeface="+mn-ea"/>
                <a:cs typeface="+mn-cs"/>
              </a:rPr>
              <a:t>La Secretaría de la CIPF recibió una solicitud de un punto de contacto de la CIPF para eliminar los documentos de las ONR que habían publicado en el PFI, ya que consideraban que no había razones legales para que una Parte Contratante no mantuviera el control total de la información que proporcionaba.  La Secretaría de la CIPF propuso 4 opciones sobre esta cuestión al CADC VM17.  El CADC debatió y presentó una propuesta a la CMF16.  La CMF 16 tomó nota de la decisión del CADC de permitir que los puntos de contacto de la CIPF supriman cualquiera de sus documentos de las ONPI en la página de su país en el PFI, y de que, aunque el registro dejaría de ser visible en la página del país en el PFI, los datos se archivarían y se pondrían a disposición únicamente del generador del registro previa solicitud; </a:t>
            </a:r>
            <a:endParaRPr lang="en-US" sz="100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2206054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s-ES" sz="1000" dirty="0"/>
              <a:t>Dado que varias cosas han cambiado en relación con el modo en que las partes contratantes cumplen con sus obligaciones de las ONPI, el Equipo del CADC acordó que la guía de las ONPI necesitaba ser actualizada. El equipo de las ONPI propuso una revisión de la guía, junto con un formulario de presentación y un proyecto de especificación al CADC y éste acordó proponer la Guía de las Obligaciones Nacionales de Presentación de Informes - Revisión (2021-026) a la CMF para su inclusión en la Lista de Temas de Implementación y Desarrollo de Capacidades (LOT CADC), señalando que el CADC propuso asignar un nivel de prioridad de 1. El formulario de especificación se ha enviado para recibir comentarios en julio de 2022.</a:t>
            </a:r>
            <a:endParaRPr lang="en-US" sz="100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27359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402972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92826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599702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Finalidad: </a:t>
            </a:r>
            <a:r>
              <a:rPr lang="es-ES" b="0" dirty="0"/>
              <a:t>Cooperación internacional en la lucha contra las plagas de las plantas y los productos vegetales y en la prevención de su propagación internacional y, especialmente, de su introducción en zonas amenazadas. </a:t>
            </a:r>
          </a:p>
          <a:p>
            <a:r>
              <a:rPr lang="es-ES" b="1" dirty="0"/>
              <a:t>Obligaciones:</a:t>
            </a:r>
            <a:r>
              <a:rPr lang="es-ES" b="0" dirty="0"/>
              <a:t> Todos los países firmantes del Convenio están obligados y son responsables de la aplicación de todas las obligaciones de notificación. Todas las obligaciones de notificación tienen el mismo valor legal y son de igual importancia.</a:t>
            </a:r>
          </a:p>
          <a:p>
            <a:r>
              <a:rPr lang="en-US" b="1" dirty="0"/>
              <a:t>Reason: </a:t>
            </a:r>
            <a:r>
              <a:rPr lang="es-ES" dirty="0"/>
              <a:t>Razón: Las ONPI garantizan la disponibilidad de una cantidad mínima de información fitosanitaria oficial que puede utilizarse como base para garantizar un comercio seguro, salvaguardar la seguridad alimentaria y proteger el medio ambiente de las plagas de las plantas.</a:t>
            </a:r>
            <a:r>
              <a:rPr lang="en-US" dirty="0"/>
              <a:t> </a:t>
            </a:r>
            <a:endParaRPr lang="en-US" dirty="0">
              <a:cs typeface="Calibri"/>
            </a:endParaRPr>
          </a:p>
          <a:p>
            <a:pPr marL="0" indent="0">
              <a:buFont typeface="Wingdings" panose="05000000000000000000" pitchFamily="2" charset="2"/>
              <a:buNone/>
            </a:pPr>
            <a:endParaRPr lang="en-US" sz="1200" dirty="0">
              <a:latin typeface="Times New Roman"/>
              <a:cs typeface="Times New Roman"/>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896439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Obligación pública significa que debe, no tiene que ser exigida por otras partes contratantes</a:t>
            </a:r>
          </a:p>
          <a:p>
            <a:r>
              <a:rPr lang="en-US" dirty="0"/>
              <a:t>1</a:t>
            </a:r>
            <a:r>
              <a:rPr lang="es-ES" dirty="0"/>
              <a:t>. El punto de contacto es responsable de mantener actualizada la información de su país sobre el PFI.  El formulario de nominación </a:t>
            </a:r>
            <a:r>
              <a:rPr lang="es-ES" b="1" dirty="0"/>
              <a:t>debe</a:t>
            </a:r>
            <a:r>
              <a:rPr lang="es-ES" dirty="0"/>
              <a:t> enviarse a la Secretaría de la CIPF</a:t>
            </a:r>
            <a:r>
              <a:rPr lang="en-US" dirty="0"/>
              <a:t>.</a:t>
            </a:r>
          </a:p>
          <a:p>
            <a:r>
              <a:rPr lang="en-US" dirty="0"/>
              <a:t>2.</a:t>
            </a:r>
            <a:r>
              <a:rPr lang="es-ES" dirty="0"/>
              <a:t> El </a:t>
            </a:r>
            <a:r>
              <a:rPr lang="es-ES" b="1" dirty="0"/>
              <a:t>organigrama</a:t>
            </a:r>
            <a:r>
              <a:rPr lang="es-ES" dirty="0"/>
              <a:t>.  Descripción de sus disposiciones organizativas: quién es responsable de cada área y cuáles son las conexiones entre las diferentes partes de la ONPF.</a:t>
            </a:r>
          </a:p>
          <a:p>
            <a:r>
              <a:rPr lang="en-US" dirty="0"/>
              <a:t>3. </a:t>
            </a:r>
            <a:r>
              <a:rPr lang="es-ES" dirty="0"/>
              <a:t>Las PC necesitan publicar los requisitos, restricciones y prohibiciones fitosanitarias. Esta información podría vincularse a través de la PPI si se publican en el sitio web nacional.</a:t>
            </a:r>
            <a:endParaRPr lang="en-US" dirty="0"/>
          </a:p>
          <a:p>
            <a:r>
              <a:rPr lang="en-US" dirty="0"/>
              <a:t>4. </a:t>
            </a:r>
            <a:r>
              <a:rPr lang="es-ES" dirty="0"/>
              <a:t>Lista de puntos de entrada: es necesario seleccionar puntos de entrada específicos si se requiere que los envíos específicos se importen sólo a través de estos puntos de entrada</a:t>
            </a:r>
            <a:r>
              <a:rPr lang="en-US" dirty="0"/>
              <a:t>. </a:t>
            </a:r>
          </a:p>
          <a:p>
            <a:r>
              <a:rPr lang="en-US" dirty="0"/>
              <a:t>5. </a:t>
            </a:r>
            <a:r>
              <a:rPr lang="es-ES" dirty="0"/>
              <a:t>Plagas reglamentadas: es una plaga cuarentenaria y una plaga no cuarentenaria reglamentada.</a:t>
            </a:r>
            <a:endParaRPr lang="en-US" dirty="0"/>
          </a:p>
          <a:p>
            <a:r>
              <a:rPr lang="en-US" dirty="0"/>
              <a:t>6. </a:t>
            </a:r>
            <a:r>
              <a:rPr lang="es-ES" dirty="0"/>
              <a:t>Informes de plagas: la aparición, el brote o la propagación de una plaga que pueda suponer un peligro inmediato o potencial debe notificarse a través de la PFI. Más adelante haremos hincapié en ella y en la emergencia.</a:t>
            </a:r>
            <a:endParaRPr lang="en-US" dirty="0"/>
          </a:p>
          <a:p>
            <a:r>
              <a:rPr lang="en-US" dirty="0"/>
              <a:t>7. </a:t>
            </a:r>
            <a:r>
              <a:rPr lang="es-ES" dirty="0"/>
              <a:t>La acción de emergencia es una acción fitosanitaria rápida emprendida en una situación fitosanitaria nueva o inesperada.</a:t>
            </a:r>
            <a:r>
              <a:rPr lang="en-US" dirty="0"/>
              <a:t> </a:t>
            </a:r>
            <a:endParaRPr lang="en-US" dirty="0">
              <a:cs typeface="Calibri"/>
            </a:endParaRPr>
          </a:p>
          <a:p>
            <a:pPr marL="0" indent="0">
              <a:buNone/>
            </a:pPr>
            <a:r>
              <a:rPr lang="en-US" altLang="zh-CN" dirty="0">
                <a:ea typeface="宋体"/>
                <a:cs typeface="Calibri"/>
              </a:rPr>
              <a:t> </a:t>
            </a:r>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36922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La obligación bilateral significa que todas las PC deben poner a disposición esta información cuando sea requerida por otra PC. </a:t>
            </a:r>
          </a:p>
          <a:p>
            <a:r>
              <a:rPr lang="es-ES" dirty="0"/>
              <a:t>1.Debe contener una descripción de las funciones y responsabilidades en materia de protección fitosanitaria. Puede combinarse en un informe con la descripción de una ONPF</a:t>
            </a:r>
          </a:p>
          <a:p>
            <a:r>
              <a:rPr lang="es-ES" dirty="0"/>
              <a:t>2.Las PC necesitan poner a disposición de cualquier parte contratante la justificación de los requisitos, restricciones y prohibiciones fitosanitarias.   Este informe deberá contener información sobre las medidas adoptadas para las plagas cuarentenarias y no cuarentenarias reglamentadas.</a:t>
            </a:r>
          </a:p>
          <a:p>
            <a:r>
              <a:rPr lang="es-ES" dirty="0"/>
              <a:t>Los puntos 3 y 4 están relacionados entre sí.  NO.3 debe ser reportado por el país importador al país exportador o </a:t>
            </a:r>
            <a:r>
              <a:rPr lang="es-ES" dirty="0" err="1"/>
              <a:t>reexportador</a:t>
            </a:r>
            <a:r>
              <a:rPr lang="es-ES" dirty="0"/>
              <a:t>. NO.4 debe ser reportado a petición y relacionado con los resultados de las investigaciones. La NIMF 13 contiene más orientaciones.</a:t>
            </a:r>
          </a:p>
          <a:p>
            <a:r>
              <a:rPr lang="es-ES" dirty="0"/>
              <a:t>5. Los países necesitan desarrollar y mantener información adecuada sobre la situación de la plaga para apoyar la categorización de las plagas y para el desarrollo de medidas fitosanitarias apropiadas. La NIMF 8 proporciona más orientación.</a:t>
            </a:r>
          </a:p>
          <a:p>
            <a:r>
              <a:rPr lang="es-ES" dirty="0"/>
              <a:t>6. Los países necesitan cooperar en el suministro de la información técnica y biológica necesaria para el análisis de riesgo de plagas con el fin de apoyar el proceso de análisis de riesgo de plagas. </a:t>
            </a:r>
            <a:endParaRPr lang="en-US" baseline="0" dirty="0">
              <a:cs typeface="Calibri"/>
            </a:endParaRPr>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2159702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Los puntos de contacto de la CIPF se utilizan para toda la información que se intercambia en el marco de la CIPF entre las partes contratantes, entre la Secretaría y</a:t>
            </a:r>
          </a:p>
          <a:p>
            <a:r>
              <a:rPr lang="es-ES" dirty="0"/>
              <a:t>partes contratantes y, en algunos casos, entre las partes contratantes y las ORPF.</a:t>
            </a:r>
          </a:p>
          <a:p>
            <a:r>
              <a:rPr lang="es-ES" dirty="0"/>
              <a:t>2. El punto de contacto de la CIPF debería</a:t>
            </a:r>
          </a:p>
          <a:p>
            <a:r>
              <a:rPr lang="es-ES" dirty="0"/>
              <a:t>- tener la autoridad necesaria para comunicarse sobre cuestiones fitosanitarias en nombre de la parte contratante, es decir, como punto único de consulta de la parte contratante</a:t>
            </a:r>
          </a:p>
          <a:p>
            <a:r>
              <a:rPr lang="es-ES" dirty="0"/>
              <a:t>único punto de contacto de la CIPF;</a:t>
            </a:r>
          </a:p>
          <a:p>
            <a:r>
              <a:rPr lang="es-ES" dirty="0"/>
              <a:t>- garantizar que las obligaciones de intercambio de información en virtud de la CIPF se apliquen de manera oportuna</a:t>
            </a:r>
          </a:p>
          <a:p>
            <a:r>
              <a:rPr lang="es-ES" dirty="0"/>
              <a:t>- coordinar todas las comunicaciones fitosanitarias oficiales entre las partes contratantes relacionadas con el funcionamiento eficaz</a:t>
            </a:r>
          </a:p>
          <a:p>
            <a:r>
              <a:rPr lang="es-ES" dirty="0"/>
              <a:t>de la CIPF;</a:t>
            </a:r>
          </a:p>
          <a:p>
            <a:r>
              <a:rPr lang="es-ES" dirty="0"/>
              <a:t>- redirigir la información fitosanitaria recibida de otras partes contratantes y de la Secretaría de la CIPF a los funcionarios adecuados</a:t>
            </a:r>
          </a:p>
          <a:p>
            <a:r>
              <a:rPr lang="es-ES" dirty="0"/>
              <a:t>- redirigir las solicitudes de información fitosanitaria de las partes contratantes y de la Secretaría de la CIPF al funcionario o funcionarios adecuados;</a:t>
            </a:r>
          </a:p>
          <a:p>
            <a:r>
              <a:rPr lang="es-ES" dirty="0"/>
              <a:t>- llevar un registro del estado de las respuestas adecuadas a las solicitudes de información que se han hecho al punto de contacto.</a:t>
            </a:r>
          </a:p>
          <a:p>
            <a:r>
              <a:rPr lang="es-ES" dirty="0"/>
              <a:t>3. El papel del punto de contacto de la CIPF es </a:t>
            </a:r>
            <a:r>
              <a:rPr lang="es-ES" b="1" dirty="0"/>
              <a:t>esencial</a:t>
            </a:r>
            <a:r>
              <a:rPr lang="es-ES" dirty="0"/>
              <a:t> para el funcionamiento eficaz de la CIPF, y es importante que el punto de contacto de la CIPF tenga</a:t>
            </a:r>
          </a:p>
          <a:p>
            <a:r>
              <a:rPr lang="es-ES" dirty="0"/>
              <a:t>recursos adecuados y una autoridad suficiente para garantizar que las solicitudes de información se traten de forma adecuada y oportuna.</a:t>
            </a:r>
          </a:p>
          <a:p>
            <a:r>
              <a:rPr lang="es-ES" dirty="0"/>
              <a:t>4. El artículo VIII.2 exige a las partes contratantes que designen un punto de contacto y, por tanto, es la parte contratante la responsable de</a:t>
            </a:r>
          </a:p>
          <a:p>
            <a:r>
              <a:rPr lang="es-ES" dirty="0"/>
              <a:t>realizar la designación e informar a la Secretaría de la misma. Sólo puede haber un punto de contacto por parte contratante.</a:t>
            </a:r>
          </a:p>
          <a:p>
            <a:r>
              <a:rPr lang="es-ES" b="1" dirty="0"/>
              <a:t>Destacar que la persona responsable del punto de contacto podrá transmitir el mensaje a sus partes contratantes. La persona deberá comprometer la responsabilidad del punto de contacto.  </a:t>
            </a:r>
            <a:endParaRPr lang="en-US" b="1" dirty="0">
              <a:cs typeface="Calibri"/>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339656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u="none" dirty="0"/>
              <a:t>La </a:t>
            </a:r>
            <a:r>
              <a:rPr lang="es-ES" b="0" u="none" dirty="0"/>
              <a:t>Secretaría de la CIPF elaboró una guía de ONPI para el punto de contacto y el editor del PFI.</a:t>
            </a:r>
            <a:r>
              <a:rPr lang="es-ES" b="1" u="none" dirty="0"/>
              <a:t> En </a:t>
            </a:r>
            <a:r>
              <a:rPr lang="es-ES" b="0" u="none" dirty="0"/>
              <a:t>ella encontrará información detallada sobre las obligaciones y el procedimiento de trabajo para la presentación del informe. </a:t>
            </a:r>
            <a:endParaRPr lang="en-US" b="0" u="none" dirty="0">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1932781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La Secretaría de la CIPF también desarrolló un curso de aprendizaje electrónico. Este curso contiene 5 módulos. Cada módulo contiene un cuestionario. Una vez completado el curso, se puede obtener un certificado.</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8</a:t>
            </a:fld>
            <a:endParaRPr lang="en-US"/>
          </a:p>
        </p:txBody>
      </p:sp>
    </p:spTree>
    <p:extLst>
      <p:ext uri="{BB962C8B-B14F-4D97-AF65-F5344CB8AC3E}">
        <p14:creationId xmlns:p14="http://schemas.microsoft.com/office/powerpoint/2010/main" val="1955235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s-ES" sz="1600" dirty="0"/>
              <a:t>La revisión de la NIMF 8 (Determinación de la situación de una plaga en un área) se adoptó en 2021, algunas de las categorías de la situación de la plaga se modificaron. Para hacer frente a estos cambios, la Secretaría de la CIPF actualizó los menús desplegables correspondientes en el PFI, sustituyendo los valores de las categorías de la situación de la plaga por los que figuran en la NIMF 8 revisada.</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4115411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330882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6.xml"/><Relationship Id="rId7" Type="http://schemas.openxmlformats.org/officeDocument/2006/relationships/image" Target="../media/image1.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3.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a:t>
            </a:r>
            <a:endParaRPr lang="en-US" dirty="0">
              <a:solidFill>
                <a:schemeClr val="tx1"/>
              </a:solidFill>
            </a:endParaRP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National Reporting Obligations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ippc.int/es/publications/80405/"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991801" y="5253681"/>
            <a:ext cx="13782515" cy="702576"/>
          </a:xfrm>
        </p:spPr>
        <p:txBody>
          <a:bodyPr/>
          <a:lstStyle/>
          <a:p>
            <a:r>
              <a:rPr lang="es-ES" sz="3600" dirty="0"/>
              <a:t>Obligaciones Nacionales de Presentación de Informes (ONPI)</a:t>
            </a:r>
            <a:endParaRPr lang="en-US" sz="3600" dirty="0"/>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A9A0225-82EA-4FFB-A398-868502D89421}"/>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9B1E548-65AA-48CD-88C2-868479D4B023}"/>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Rectangle: Rounded Corners 9">
            <a:extLst>
              <a:ext uri="{FF2B5EF4-FFF2-40B4-BE49-F238E27FC236}">
                <a16:creationId xmlns:a16="http://schemas.microsoft.com/office/drawing/2014/main" id="{213DCF2F-FBC7-44AA-B1D7-3E407406DE95}"/>
              </a:ext>
            </a:extLst>
          </p:cNvPr>
          <p:cNvSpPr/>
          <p:nvPr/>
        </p:nvSpPr>
        <p:spPr>
          <a:xfrm>
            <a:off x="7613375" y="468146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Rectangle: Rounded Corners 10">
            <a:extLst>
              <a:ext uri="{FF2B5EF4-FFF2-40B4-BE49-F238E27FC236}">
                <a16:creationId xmlns:a16="http://schemas.microsoft.com/office/drawing/2014/main" id="{EDA32037-09FF-45BB-8555-A52D5B607626}"/>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Rectangle: Rounded Corners 11">
            <a:extLst>
              <a:ext uri="{FF2B5EF4-FFF2-40B4-BE49-F238E27FC236}">
                <a16:creationId xmlns:a16="http://schemas.microsoft.com/office/drawing/2014/main" id="{B09D18EF-A608-4598-9EFE-133D171FE8BB}"/>
              </a:ext>
            </a:extLst>
          </p:cNvPr>
          <p:cNvSpPr/>
          <p:nvPr/>
        </p:nvSpPr>
        <p:spPr>
          <a:xfrm>
            <a:off x="3341681" y="4707157"/>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ectangle: Rounded Corners 12">
            <a:extLst>
              <a:ext uri="{FF2B5EF4-FFF2-40B4-BE49-F238E27FC236}">
                <a16:creationId xmlns:a16="http://schemas.microsoft.com/office/drawing/2014/main" id="{2157CDC3-F831-4DA2-8C61-DD0664EB4194}"/>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Oval 13">
            <a:extLst>
              <a:ext uri="{FF2B5EF4-FFF2-40B4-BE49-F238E27FC236}">
                <a16:creationId xmlns:a16="http://schemas.microsoft.com/office/drawing/2014/main" id="{E9C3D92D-7903-4868-9D49-652604E822B5}"/>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E65A1DE9-066B-4DEE-9C1C-6978F528326E}"/>
              </a:ext>
            </a:extLst>
          </p:cNvPr>
          <p:cNvSpPr txBox="1"/>
          <p:nvPr/>
        </p:nvSpPr>
        <p:spPr>
          <a:xfrm>
            <a:off x="1952792" y="3054238"/>
            <a:ext cx="1640792" cy="707886"/>
          </a:xfrm>
          <a:prstGeom prst="rect">
            <a:avLst/>
          </a:prstGeom>
          <a:noFill/>
        </p:spPr>
        <p:txBody>
          <a:bodyPr wrap="square">
            <a:spAutoFit/>
          </a:bodyPr>
          <a:lstStyle/>
          <a:p>
            <a:pPr algn="ctr"/>
            <a:r>
              <a:rPr lang="en-US" sz="2000" b="1" dirty="0" err="1">
                <a:solidFill>
                  <a:srgbClr val="00825F"/>
                </a:solidFill>
              </a:rPr>
              <a:t>Plaga</a:t>
            </a:r>
            <a:r>
              <a:rPr lang="en-US" sz="2000" b="1" dirty="0">
                <a:solidFill>
                  <a:srgbClr val="00825F"/>
                </a:solidFill>
              </a:rPr>
              <a:t> no </a:t>
            </a:r>
            <a:r>
              <a:rPr lang="en-US" sz="2000" b="1" dirty="0" err="1">
                <a:solidFill>
                  <a:srgbClr val="00825F"/>
                </a:solidFill>
              </a:rPr>
              <a:t>registrada</a:t>
            </a:r>
            <a:r>
              <a:rPr lang="en-US" sz="2000" b="1" dirty="0">
                <a:solidFill>
                  <a:srgbClr val="00825F"/>
                </a:solidFill>
              </a:rPr>
              <a:t> </a:t>
            </a:r>
          </a:p>
        </p:txBody>
      </p:sp>
      <p:sp>
        <p:nvSpPr>
          <p:cNvPr id="16" name="Oval 15">
            <a:extLst>
              <a:ext uri="{FF2B5EF4-FFF2-40B4-BE49-F238E27FC236}">
                <a16:creationId xmlns:a16="http://schemas.microsoft.com/office/drawing/2014/main" id="{187060B6-DD8B-4EAE-BD00-3F468061EFCB}"/>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7" name="TextBox 16">
            <a:extLst>
              <a:ext uri="{FF2B5EF4-FFF2-40B4-BE49-F238E27FC236}">
                <a16:creationId xmlns:a16="http://schemas.microsoft.com/office/drawing/2014/main" id="{B93BC1EC-8CFD-40B0-BD2D-A4C65C4C1CFC}"/>
              </a:ext>
            </a:extLst>
          </p:cNvPr>
          <p:cNvSpPr txBox="1"/>
          <p:nvPr/>
        </p:nvSpPr>
        <p:spPr>
          <a:xfrm>
            <a:off x="6173040" y="2937348"/>
            <a:ext cx="1874436" cy="1015663"/>
          </a:xfrm>
          <a:prstGeom prst="rect">
            <a:avLst/>
          </a:prstGeom>
          <a:noFill/>
        </p:spPr>
        <p:txBody>
          <a:bodyPr wrap="square">
            <a:spAutoFit/>
          </a:bodyPr>
          <a:lstStyle/>
          <a:p>
            <a:pPr algn="ctr"/>
            <a:r>
              <a:rPr lang="es-ES" sz="2000" b="1" dirty="0">
                <a:solidFill>
                  <a:srgbClr val="00825F"/>
                </a:solidFill>
              </a:rPr>
              <a:t>Todo el país está libre </a:t>
            </a:r>
            <a:br>
              <a:rPr lang="es-ES" sz="2000" b="1" dirty="0">
                <a:solidFill>
                  <a:srgbClr val="00825F"/>
                </a:solidFill>
              </a:rPr>
            </a:br>
            <a:r>
              <a:rPr lang="es-ES" sz="2000" b="1" dirty="0">
                <a:solidFill>
                  <a:srgbClr val="00825F"/>
                </a:solidFill>
              </a:rPr>
              <a:t>de plagas </a:t>
            </a:r>
            <a:endParaRPr lang="en-US" sz="2000" b="1" dirty="0">
              <a:solidFill>
                <a:srgbClr val="00825F"/>
              </a:solidFill>
            </a:endParaRPr>
          </a:p>
        </p:txBody>
      </p:sp>
      <p:sp>
        <p:nvSpPr>
          <p:cNvPr id="18" name="Oval 17">
            <a:extLst>
              <a:ext uri="{FF2B5EF4-FFF2-40B4-BE49-F238E27FC236}">
                <a16:creationId xmlns:a16="http://schemas.microsoft.com/office/drawing/2014/main" id="{E05742EE-1602-4319-A1EA-1F789F51EBE5}"/>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id="{1E8B8954-EFE8-4B5B-A898-F6A3DEC91230}"/>
              </a:ext>
            </a:extLst>
          </p:cNvPr>
          <p:cNvSpPr txBox="1"/>
          <p:nvPr/>
        </p:nvSpPr>
        <p:spPr>
          <a:xfrm>
            <a:off x="10165209" y="2937348"/>
            <a:ext cx="2002630" cy="1015663"/>
          </a:xfrm>
          <a:prstGeom prst="rect">
            <a:avLst/>
          </a:prstGeom>
          <a:noFill/>
        </p:spPr>
        <p:txBody>
          <a:bodyPr wrap="square">
            <a:spAutoFit/>
          </a:bodyPr>
          <a:lstStyle/>
          <a:p>
            <a:pPr algn="ctr"/>
            <a:r>
              <a:rPr lang="pt-BR" sz="2000" b="1" dirty="0">
                <a:solidFill>
                  <a:srgbClr val="00825F"/>
                </a:solidFill>
              </a:rPr>
              <a:t>Registros </a:t>
            </a:r>
            <a:br>
              <a:rPr lang="pt-BR" sz="2000" b="1" dirty="0">
                <a:solidFill>
                  <a:srgbClr val="00825F"/>
                </a:solidFill>
              </a:rPr>
            </a:br>
            <a:r>
              <a:rPr lang="pt-BR" sz="2000" b="1" dirty="0">
                <a:solidFill>
                  <a:srgbClr val="00825F"/>
                </a:solidFill>
              </a:rPr>
              <a:t>de plagas no válidos </a:t>
            </a:r>
            <a:endParaRPr lang="en-US" sz="2000" b="1" dirty="0">
              <a:solidFill>
                <a:srgbClr val="00825F"/>
              </a:solidFill>
            </a:endParaRPr>
          </a:p>
        </p:txBody>
      </p:sp>
      <p:sp>
        <p:nvSpPr>
          <p:cNvPr id="20" name="Oval 19">
            <a:extLst>
              <a:ext uri="{FF2B5EF4-FFF2-40B4-BE49-F238E27FC236}">
                <a16:creationId xmlns:a16="http://schemas.microsoft.com/office/drawing/2014/main" id="{ECC1558D-8CA6-4770-BBA4-77F4ACFC7E14}"/>
              </a:ext>
            </a:extLst>
          </p:cNvPr>
          <p:cNvSpPr/>
          <p:nvPr/>
        </p:nvSpPr>
        <p:spPr>
          <a:xfrm>
            <a:off x="2331450"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145F3A96-1FF1-4B48-B9BA-FBDAE4D1790B}"/>
              </a:ext>
            </a:extLst>
          </p:cNvPr>
          <p:cNvSpPr txBox="1"/>
          <p:nvPr/>
        </p:nvSpPr>
        <p:spPr>
          <a:xfrm>
            <a:off x="3917856" y="4978648"/>
            <a:ext cx="1930186" cy="707886"/>
          </a:xfrm>
          <a:prstGeom prst="rect">
            <a:avLst/>
          </a:prstGeom>
          <a:noFill/>
        </p:spPr>
        <p:txBody>
          <a:bodyPr wrap="square">
            <a:spAutoFit/>
          </a:bodyPr>
          <a:lstStyle/>
          <a:p>
            <a:pPr algn="ctr"/>
            <a:r>
              <a:rPr lang="es-ES" sz="2000" b="1" dirty="0">
                <a:solidFill>
                  <a:srgbClr val="00825F"/>
                </a:solidFill>
              </a:rPr>
              <a:t>La plaga ya no está presente</a:t>
            </a:r>
            <a:endParaRPr lang="en-US" sz="2000" b="1" dirty="0">
              <a:solidFill>
                <a:srgbClr val="00825F"/>
              </a:solidFill>
            </a:endParaRPr>
          </a:p>
        </p:txBody>
      </p:sp>
      <p:sp>
        <p:nvSpPr>
          <p:cNvPr id="22" name="Oval 21">
            <a:extLst>
              <a:ext uri="{FF2B5EF4-FFF2-40B4-BE49-F238E27FC236}">
                <a16:creationId xmlns:a16="http://schemas.microsoft.com/office/drawing/2014/main" id="{BE84F34B-9877-4DEE-946E-D1CC2667AE1A}"/>
              </a:ext>
            </a:extLst>
          </p:cNvPr>
          <p:cNvSpPr/>
          <p:nvPr/>
        </p:nvSpPr>
        <p:spPr>
          <a:xfrm>
            <a:off x="6573062"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id="{90D307EB-ED35-4A93-820A-6A001A409E94}"/>
              </a:ext>
            </a:extLst>
          </p:cNvPr>
          <p:cNvSpPr txBox="1"/>
          <p:nvPr/>
        </p:nvSpPr>
        <p:spPr>
          <a:xfrm>
            <a:off x="8196903" y="4978648"/>
            <a:ext cx="1815822" cy="707886"/>
          </a:xfrm>
          <a:prstGeom prst="rect">
            <a:avLst/>
          </a:prstGeom>
          <a:noFill/>
        </p:spPr>
        <p:txBody>
          <a:bodyPr wrap="square">
            <a:spAutoFit/>
          </a:bodyPr>
          <a:lstStyle/>
          <a:p>
            <a:pPr algn="ctr"/>
            <a:r>
              <a:rPr lang="en-US" sz="2000" b="1" dirty="0" err="1">
                <a:solidFill>
                  <a:srgbClr val="00825F"/>
                </a:solidFill>
              </a:rPr>
              <a:t>Plaga</a:t>
            </a:r>
            <a:r>
              <a:rPr lang="en-US" sz="2000" b="1" dirty="0">
                <a:solidFill>
                  <a:srgbClr val="00825F"/>
                </a:solidFill>
              </a:rPr>
              <a:t> </a:t>
            </a:r>
            <a:r>
              <a:rPr lang="en-US" sz="2000" b="1" dirty="0" err="1">
                <a:solidFill>
                  <a:srgbClr val="00825F"/>
                </a:solidFill>
              </a:rPr>
              <a:t>erradicada</a:t>
            </a:r>
            <a:endParaRPr lang="en-US" sz="2000" b="1" dirty="0">
              <a:solidFill>
                <a:srgbClr val="00825F"/>
              </a:solidFill>
            </a:endParaRPr>
          </a:p>
        </p:txBody>
      </p:sp>
      <p:sp>
        <p:nvSpPr>
          <p:cNvPr id="26" name="TextBox 25">
            <a:extLst>
              <a:ext uri="{FF2B5EF4-FFF2-40B4-BE49-F238E27FC236}">
                <a16:creationId xmlns:a16="http://schemas.microsoft.com/office/drawing/2014/main" id="{5900C91F-3318-47F8-9A74-494C69736200}"/>
              </a:ext>
            </a:extLst>
          </p:cNvPr>
          <p:cNvSpPr txBox="1"/>
          <p:nvPr/>
        </p:nvSpPr>
        <p:spPr>
          <a:xfrm>
            <a:off x="4381937" y="1841139"/>
            <a:ext cx="3109789" cy="600164"/>
          </a:xfrm>
          <a:prstGeom prst="rect">
            <a:avLst/>
          </a:prstGeom>
        </p:spPr>
        <p:txBody>
          <a:bodyPr wrap="square" lIns="540000" tIns="0" rIns="360000" rtlCol="0" anchor="t" anchorCtr="0">
            <a:spAutoFit/>
          </a:bodyPr>
          <a:lstStyle/>
          <a:p>
            <a:pPr algn="ctr"/>
            <a:r>
              <a:rPr lang="en-US" sz="3600" b="1" dirty="0">
                <a:solidFill>
                  <a:srgbClr val="00825F"/>
                </a:solidFill>
              </a:rPr>
              <a:t>AUSENTE</a:t>
            </a:r>
          </a:p>
        </p:txBody>
      </p:sp>
      <p:pic>
        <p:nvPicPr>
          <p:cNvPr id="33" name="Picture 32" descr="A screenshot of a video game&#10;&#10;Description automatically generated">
            <a:extLst>
              <a:ext uri="{FF2B5EF4-FFF2-40B4-BE49-F238E27FC236}">
                <a16:creationId xmlns:a16="http://schemas.microsoft.com/office/drawing/2014/main" id="{C3BCEEBB-BB10-4EAF-87AA-29B5803DB9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227" t="1945" r="43266" b="55464"/>
          <a:stretch/>
        </p:blipFill>
        <p:spPr>
          <a:xfrm>
            <a:off x="346501" y="2275532"/>
            <a:ext cx="2037666" cy="1913890"/>
          </a:xfrm>
          <a:prstGeom prst="rect">
            <a:avLst/>
          </a:prstGeom>
        </p:spPr>
      </p:pic>
      <p:pic>
        <p:nvPicPr>
          <p:cNvPr id="35" name="Picture 34" descr="A screenshot of a video game&#10;&#10;Description automatically generated">
            <a:extLst>
              <a:ext uri="{FF2B5EF4-FFF2-40B4-BE49-F238E27FC236}">
                <a16:creationId xmlns:a16="http://schemas.microsoft.com/office/drawing/2014/main" id="{72676648-1260-41DB-9B2B-AA01BC1414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187" t="4166" r="10669" b="46945"/>
          <a:stretch/>
        </p:blipFill>
        <p:spPr>
          <a:xfrm>
            <a:off x="4467415" y="2402590"/>
            <a:ext cx="1834292" cy="1858378"/>
          </a:xfrm>
          <a:prstGeom prst="rect">
            <a:avLst/>
          </a:prstGeom>
        </p:spPr>
      </p:pic>
      <p:pic>
        <p:nvPicPr>
          <p:cNvPr id="37" name="Picture 36" descr="A screenshot of a video game&#10;&#10;Description automatically generated">
            <a:extLst>
              <a:ext uri="{FF2B5EF4-FFF2-40B4-BE49-F238E27FC236}">
                <a16:creationId xmlns:a16="http://schemas.microsoft.com/office/drawing/2014/main" id="{0EBC28AD-6617-4B58-9946-8237FB4C00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36" t="48889" r="66896" b="7917"/>
          <a:stretch/>
        </p:blipFill>
        <p:spPr>
          <a:xfrm>
            <a:off x="8303914" y="2294167"/>
            <a:ext cx="2371163" cy="1802145"/>
          </a:xfrm>
          <a:prstGeom prst="rect">
            <a:avLst/>
          </a:prstGeom>
        </p:spPr>
      </p:pic>
      <p:pic>
        <p:nvPicPr>
          <p:cNvPr id="39" name="Picture 38" descr="A screenshot of a video game&#10;&#10;Description automatically generated">
            <a:extLst>
              <a:ext uri="{FF2B5EF4-FFF2-40B4-BE49-F238E27FC236}">
                <a16:creationId xmlns:a16="http://schemas.microsoft.com/office/drawing/2014/main" id="{E55070AA-940B-4227-BAEB-29461F5EF9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344" t="48195" r="43197" b="9444"/>
          <a:stretch/>
        </p:blipFill>
        <p:spPr>
          <a:xfrm>
            <a:off x="2179275" y="4442594"/>
            <a:ext cx="1834292" cy="1786944"/>
          </a:xfrm>
          <a:prstGeom prst="rect">
            <a:avLst/>
          </a:prstGeom>
        </p:spPr>
      </p:pic>
      <p:pic>
        <p:nvPicPr>
          <p:cNvPr id="41" name="Picture 40" descr="A screenshot of a video game&#10;&#10;Description automatically generated">
            <a:extLst>
              <a:ext uri="{FF2B5EF4-FFF2-40B4-BE49-F238E27FC236}">
                <a16:creationId xmlns:a16="http://schemas.microsoft.com/office/drawing/2014/main" id="{9DFF7A7B-0625-4977-B639-055245B2773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3594" t="51944" r="10670" b="4028"/>
          <a:stretch/>
        </p:blipFill>
        <p:spPr>
          <a:xfrm>
            <a:off x="6446924" y="4490602"/>
            <a:ext cx="1856990" cy="1786944"/>
          </a:xfrm>
          <a:prstGeom prst="rect">
            <a:avLst/>
          </a:prstGeom>
        </p:spPr>
      </p:pic>
      <p:sp>
        <p:nvSpPr>
          <p:cNvPr id="25" name="Rectangle 10">
            <a:extLst>
              <a:ext uri="{FF2B5EF4-FFF2-40B4-BE49-F238E27FC236}">
                <a16:creationId xmlns:a16="http://schemas.microsoft.com/office/drawing/2014/main" id="{45DB47EB-7836-49A8-556A-A8417748BD5B}"/>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28" name="Rectángulo 27">
            <a:extLst>
              <a:ext uri="{FF2B5EF4-FFF2-40B4-BE49-F238E27FC236}">
                <a16:creationId xmlns:a16="http://schemas.microsoft.com/office/drawing/2014/main" id="{BBCE35F5-545F-E9A6-630D-2E5EC4ACB5D3}"/>
              </a:ext>
            </a:extLst>
          </p:cNvPr>
          <p:cNvSpPr/>
          <p:nvPr/>
        </p:nvSpPr>
        <p:spPr>
          <a:xfrm>
            <a:off x="9005539" y="896798"/>
            <a:ext cx="2667000" cy="3840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
        <p:nvSpPr>
          <p:cNvPr id="29" name="Title 1">
            <a:extLst>
              <a:ext uri="{FF2B5EF4-FFF2-40B4-BE49-F238E27FC236}">
                <a16:creationId xmlns:a16="http://schemas.microsoft.com/office/drawing/2014/main" id="{63D94939-CEDB-80CC-3D41-1380EE61545F}"/>
              </a:ext>
            </a:extLst>
          </p:cNvPr>
          <p:cNvSpPr txBox="1">
            <a:spLocks/>
          </p:cNvSpPr>
          <p:nvPr/>
        </p:nvSpPr>
        <p:spPr>
          <a:xfrm>
            <a:off x="213560" y="893267"/>
            <a:ext cx="9148154"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000" b="1" dirty="0">
                <a:solidFill>
                  <a:srgbClr val="00825F"/>
                </a:solidFill>
                <a:latin typeface="Calibri"/>
                <a:ea typeface="Arial Unicode MS" panose="020B0604020202020204" pitchFamily="34" charset="-128"/>
                <a:cs typeface="Arial" panose="020B0604020202020204" pitchFamily="34" charset="0"/>
              </a:rPr>
              <a:t>2</a:t>
            </a:r>
            <a:r>
              <a:rPr lang="en-US" sz="2000" b="1" dirty="0">
                <a:solidFill>
                  <a:srgbClr val="00825F"/>
                </a:solidFill>
                <a:latin typeface="Calibri"/>
                <a:ea typeface="Arial Unicode MS" panose="020B0604020202020204" pitchFamily="34" charset="-128"/>
                <a:cs typeface="Arial" panose="020B0604020202020204" pitchFamily="34" charset="0"/>
              </a:rPr>
              <a:t>.1 </a:t>
            </a:r>
            <a:r>
              <a:rPr lang="es-ES" sz="2000" b="1" dirty="0">
                <a:solidFill>
                  <a:srgbClr val="00825F"/>
                </a:solidFill>
                <a:latin typeface="Calibri"/>
                <a:ea typeface="Arial Unicode MS" panose="020B0604020202020204" pitchFamily="34" charset="-128"/>
                <a:cs typeface="Arial" panose="020B0604020202020204" pitchFamily="34" charset="0"/>
              </a:rPr>
              <a:t>Actualización de los menús desplegables relativos al estado de las plagas en el PFI</a:t>
            </a:r>
            <a:endParaRPr lang="en-US" sz="2000" b="1" dirty="0">
              <a:solidFill>
                <a:srgbClr val="00825F"/>
              </a:solidFill>
              <a:latin typeface="Calibri"/>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598974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Top Corners Rounded 18">
            <a:extLst>
              <a:ext uri="{FF2B5EF4-FFF2-40B4-BE49-F238E27FC236}">
                <a16:creationId xmlns:a16="http://schemas.microsoft.com/office/drawing/2014/main" id="{93397E19-9AB3-4CD9-A23A-4B454FE30E3D}"/>
              </a:ext>
            </a:extLst>
          </p:cNvPr>
          <p:cNvSpPr/>
          <p:nvPr/>
        </p:nvSpPr>
        <p:spPr>
          <a:xfrm rot="16200000" flipV="1">
            <a:off x="2368493" y="2997617"/>
            <a:ext cx="4831275" cy="1936990"/>
          </a:xfrm>
          <a:prstGeom prst="round2SameRect">
            <a:avLst/>
          </a:prstGeom>
          <a:no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04264725-CB8C-405C-97D1-33AEE4885381}"/>
              </a:ext>
            </a:extLst>
          </p:cNvPr>
          <p:cNvSpPr/>
          <p:nvPr/>
        </p:nvSpPr>
        <p:spPr>
          <a:xfrm>
            <a:off x="358964" y="1964617"/>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Top Corners Rounded 17">
            <a:extLst>
              <a:ext uri="{FF2B5EF4-FFF2-40B4-BE49-F238E27FC236}">
                <a16:creationId xmlns:a16="http://schemas.microsoft.com/office/drawing/2014/main" id="{807466BA-A201-4CD4-9C77-AA38CC525796}"/>
              </a:ext>
            </a:extLst>
          </p:cNvPr>
          <p:cNvSpPr/>
          <p:nvPr/>
        </p:nvSpPr>
        <p:spPr>
          <a:xfrm rot="16200000">
            <a:off x="4459249" y="3033355"/>
            <a:ext cx="4831274" cy="1865516"/>
          </a:xfrm>
          <a:prstGeom prst="round2Same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AB7FC7B8-6BF3-48B7-BFC4-3297F5E42547}"/>
              </a:ext>
            </a:extLst>
          </p:cNvPr>
          <p:cNvSpPr/>
          <p:nvPr/>
        </p:nvSpPr>
        <p:spPr>
          <a:xfrm>
            <a:off x="6414186" y="1995446"/>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sp>
        <p:nvSpPr>
          <p:cNvPr id="2" name="Title 1"/>
          <p:cNvSpPr txBox="1">
            <a:spLocks/>
          </p:cNvSpPr>
          <p:nvPr/>
        </p:nvSpPr>
        <p:spPr>
          <a:xfrm>
            <a:off x="-234463" y="870604"/>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.2 </a:t>
            </a:r>
            <a:r>
              <a:rPr lang="es-ES" sz="2200" b="1" dirty="0">
                <a:solidFill>
                  <a:srgbClr val="00825F"/>
                </a:solidFill>
                <a:latin typeface="Calibri"/>
                <a:ea typeface="Arial Unicode MS" panose="020B0604020202020204" pitchFamily="34" charset="-128"/>
                <a:cs typeface="Arial" panose="020B0604020202020204" pitchFamily="34" charset="0"/>
              </a:rPr>
              <a:t>Borrar los documentos de las ONPI en el PFI</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8" name="TextBox 7"/>
          <p:cNvSpPr txBox="1"/>
          <p:nvPr/>
        </p:nvSpPr>
        <p:spPr>
          <a:xfrm>
            <a:off x="243365" y="2887336"/>
            <a:ext cx="5136571" cy="969496"/>
          </a:xfrm>
          <a:prstGeom prst="rect">
            <a:avLst/>
          </a:prstGeom>
        </p:spPr>
        <p:txBody>
          <a:bodyPr wrap="square" lIns="540000" tIns="0" rIns="360000" bIns="45720" rtlCol="0" anchor="t" anchorCtr="0">
            <a:spAutoFit/>
          </a:bodyPr>
          <a:lstStyle/>
          <a:p>
            <a:pPr algn="r"/>
            <a:r>
              <a:rPr lang="es-ES" sz="2000" dirty="0">
                <a:cs typeface="Arial"/>
              </a:rPr>
              <a:t>El punto de contacto no puede eliminar los informes de las ONPI después de haberlos presentado en el PFI.</a:t>
            </a:r>
            <a:endParaRPr lang="en-US" sz="2000" dirty="0">
              <a:cs typeface="Arial"/>
            </a:endParaRPr>
          </a:p>
        </p:txBody>
      </p:sp>
      <p:sp>
        <p:nvSpPr>
          <p:cNvPr id="9" name="TextBox 8"/>
          <p:cNvSpPr txBox="1"/>
          <p:nvPr/>
        </p:nvSpPr>
        <p:spPr>
          <a:xfrm>
            <a:off x="1852290" y="2193868"/>
            <a:ext cx="3348303"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es-ES" b="1" dirty="0">
                <a:solidFill>
                  <a:srgbClr val="5A8FCB"/>
                </a:solidFill>
                <a:cs typeface="Arial"/>
              </a:rPr>
              <a:t>Antes de la CMF-16</a:t>
            </a:r>
            <a:endParaRPr lang="en-US" b="1" dirty="0">
              <a:solidFill>
                <a:srgbClr val="5A8FCB"/>
              </a:solidFill>
              <a:cs typeface="Arial"/>
            </a:endParaRPr>
          </a:p>
        </p:txBody>
      </p:sp>
      <p:sp>
        <p:nvSpPr>
          <p:cNvPr id="10" name="TextBox 9"/>
          <p:cNvSpPr txBox="1"/>
          <p:nvPr/>
        </p:nvSpPr>
        <p:spPr>
          <a:xfrm>
            <a:off x="6373784" y="2240629"/>
            <a:ext cx="3699618"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en-GB" b="1" dirty="0" err="1">
                <a:solidFill>
                  <a:srgbClr val="5A8FCB"/>
                </a:solidFill>
                <a:cs typeface="Arial"/>
              </a:rPr>
              <a:t>Después</a:t>
            </a:r>
            <a:r>
              <a:rPr lang="en-GB" b="1" dirty="0">
                <a:solidFill>
                  <a:srgbClr val="5A8FCB"/>
                </a:solidFill>
                <a:cs typeface="Arial"/>
              </a:rPr>
              <a:t> de la CMF-16</a:t>
            </a:r>
            <a:endParaRPr lang="en-US" b="1" dirty="0">
              <a:solidFill>
                <a:srgbClr val="5A8FCB"/>
              </a:solidFill>
              <a:cs typeface="Arial"/>
            </a:endParaRPr>
          </a:p>
        </p:txBody>
      </p:sp>
      <p:sp>
        <p:nvSpPr>
          <p:cNvPr id="12" name="TextBox 11"/>
          <p:cNvSpPr txBox="1"/>
          <p:nvPr/>
        </p:nvSpPr>
        <p:spPr>
          <a:xfrm>
            <a:off x="6414186" y="2695392"/>
            <a:ext cx="4982280" cy="2508379"/>
          </a:xfrm>
          <a:prstGeom prst="rect">
            <a:avLst/>
          </a:prstGeom>
        </p:spPr>
        <p:txBody>
          <a:bodyPr wrap="square" lIns="540000" tIns="0" rIns="360000" bIns="45720" rtlCol="0" anchor="t" anchorCtr="0">
            <a:spAutoFit/>
          </a:bodyPr>
          <a:lstStyle/>
          <a:p>
            <a:r>
              <a:rPr lang="es-ES" sz="2000" dirty="0">
                <a:cs typeface="Arial"/>
              </a:rPr>
              <a:t>Los puntos de contacto de la CIPF pueden suprimir cualquiera de sus documentos de las ONPI que figuran en la página de su país en el PFI, y aunque el registro ya no es visible en la página del país en el PFI, los datos se archivan y solo se ponen a disposición del generador del registro si lo solicita.</a:t>
            </a:r>
            <a:r>
              <a:rPr lang="en-GB" sz="2000" dirty="0"/>
              <a:t> </a:t>
            </a:r>
            <a:endParaRPr lang="en-US" sz="2000" dirty="0"/>
          </a:p>
        </p:txBody>
      </p:sp>
      <p:sp>
        <p:nvSpPr>
          <p:cNvPr id="14" name="TextBox 13"/>
          <p:cNvSpPr txBox="1"/>
          <p:nvPr/>
        </p:nvSpPr>
        <p:spPr>
          <a:xfrm>
            <a:off x="10896600" y="6415687"/>
            <a:ext cx="1649376" cy="415498"/>
          </a:xfrm>
          <a:prstGeom prst="rect">
            <a:avLst/>
          </a:prstGeom>
        </p:spPr>
        <p:txBody>
          <a:bodyPr wrap="none" lIns="540000" tIns="0" rIns="360000" rtlCol="0" anchor="t" anchorCtr="0">
            <a:spAutoFit/>
          </a:bodyPr>
          <a:lstStyle/>
          <a:p>
            <a:r>
              <a:rPr lang="en-US"/>
              <a:t>11/15</a:t>
            </a:r>
          </a:p>
        </p:txBody>
      </p:sp>
      <p:cxnSp>
        <p:nvCxnSpPr>
          <p:cNvPr id="4" name="Straight Connector 3">
            <a:extLst>
              <a:ext uri="{FF2B5EF4-FFF2-40B4-BE49-F238E27FC236}">
                <a16:creationId xmlns:a16="http://schemas.microsoft.com/office/drawing/2014/main" id="{93EB970C-EA7E-44A5-A1F9-F23697E7EC2B}"/>
              </a:ext>
            </a:extLst>
          </p:cNvPr>
          <p:cNvCxnSpPr>
            <a:cxnSpLocks/>
          </p:cNvCxnSpPr>
          <p:nvPr/>
        </p:nvCxnSpPr>
        <p:spPr>
          <a:xfrm>
            <a:off x="5866427" y="1514475"/>
            <a:ext cx="0" cy="4866714"/>
          </a:xfrm>
          <a:prstGeom prst="line">
            <a:avLst/>
          </a:prstGeom>
          <a:ln w="762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descr="A picture containing text&#10;&#10;Description automatically generated">
            <a:extLst>
              <a:ext uri="{FF2B5EF4-FFF2-40B4-BE49-F238E27FC236}">
                <a16:creationId xmlns:a16="http://schemas.microsoft.com/office/drawing/2014/main" id="{84CFFC4D-189F-4701-B236-1C0AD3EA22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06" t="29553" r="39609" b="29383"/>
          <a:stretch/>
        </p:blipFill>
        <p:spPr>
          <a:xfrm>
            <a:off x="5070025" y="4779551"/>
            <a:ext cx="1479003" cy="1590114"/>
          </a:xfrm>
          <a:prstGeom prst="rect">
            <a:avLst/>
          </a:prstGeom>
        </p:spPr>
      </p:pic>
      <p:sp>
        <p:nvSpPr>
          <p:cNvPr id="15" name="Rectangle 10">
            <a:extLst>
              <a:ext uri="{FF2B5EF4-FFF2-40B4-BE49-F238E27FC236}">
                <a16:creationId xmlns:a16="http://schemas.microsoft.com/office/drawing/2014/main" id="{C90D1723-BD69-4F77-C9E0-5815CD68426C}"/>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17" name="Rectángulo 16">
            <a:extLst>
              <a:ext uri="{FF2B5EF4-FFF2-40B4-BE49-F238E27FC236}">
                <a16:creationId xmlns:a16="http://schemas.microsoft.com/office/drawing/2014/main" id="{65AD17B7-836F-834B-F36A-7A819671F26B}"/>
              </a:ext>
            </a:extLst>
          </p:cNvPr>
          <p:cNvSpPr/>
          <p:nvPr/>
        </p:nvSpPr>
        <p:spPr>
          <a:xfrm>
            <a:off x="8923928" y="956159"/>
            <a:ext cx="2815962" cy="2864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3184355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9CA81471-E5BC-4348-9A31-23836A4AF5C8}"/>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DCE67B0-4F92-4A20-947E-D718C070E297}"/>
              </a:ext>
            </a:extLst>
          </p:cNvPr>
          <p:cNvSpPr/>
          <p:nvPr/>
        </p:nvSpPr>
        <p:spPr>
          <a:xfrm>
            <a:off x="526189" y="1654237"/>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873652" y="841831"/>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s-ES" altLang="zh-CN" sz="2200" b="1" dirty="0">
                <a:solidFill>
                  <a:srgbClr val="00825F"/>
                </a:solidFill>
                <a:latin typeface="Calibri"/>
                <a:ea typeface="Arial Unicode MS" panose="020B0604020202020204" pitchFamily="34" charset="-128"/>
                <a:cs typeface="Arial" panose="020B0604020202020204" pitchFamily="34" charset="0"/>
              </a:rPr>
              <a:t>2.3 Revisión de la guía de las ONPI</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4" name="TextBox 3"/>
          <p:cNvSpPr txBox="1"/>
          <p:nvPr/>
        </p:nvSpPr>
        <p:spPr>
          <a:xfrm>
            <a:off x="365953" y="2105922"/>
            <a:ext cx="6781800" cy="3431709"/>
          </a:xfrm>
          <a:prstGeom prst="rect">
            <a:avLst/>
          </a:prstGeom>
        </p:spPr>
        <p:txBody>
          <a:bodyPr wrap="square" lIns="540000" tIns="0" rIns="360000" bIns="45720" rtlCol="0" anchor="t" anchorCtr="0">
            <a:spAutoFit/>
          </a:bodyPr>
          <a:lstStyle/>
          <a:p>
            <a:pPr marL="342900" indent="-342900">
              <a:buFont typeface="Arial" panose="020B0604020202020204" pitchFamily="34" charset="0"/>
              <a:buChar char="•"/>
            </a:pPr>
            <a:r>
              <a:rPr lang="es-ES" sz="2000" dirty="0">
                <a:cs typeface="Arial"/>
              </a:rPr>
              <a:t>El equipo de las ONPI propuso una revisión de la guía, así como un formulario de presentación y un proyecto de especificación al CADC.</a:t>
            </a:r>
          </a:p>
          <a:p>
            <a:endParaRPr lang="en-US" sz="2000" dirty="0">
              <a:cs typeface="Arial"/>
            </a:endParaRPr>
          </a:p>
          <a:p>
            <a:pPr marL="342900" indent="-342900">
              <a:buFont typeface="Arial" panose="020B0604020202020204" pitchFamily="34" charset="0"/>
              <a:buChar char="•"/>
            </a:pPr>
            <a:r>
              <a:rPr lang="es-ES" sz="2000" dirty="0">
                <a:cs typeface="Arial"/>
              </a:rPr>
              <a:t>El CADC acordó proponer a la CMF la Guía de las obligaciones nacionales de presentación de informes </a:t>
            </a:r>
            <a:r>
              <a:rPr lang="en-US" sz="2000" dirty="0">
                <a:cs typeface="Arial"/>
              </a:rPr>
              <a:t>- Revision (2021-026) </a:t>
            </a:r>
            <a:r>
              <a:rPr lang="es-ES" sz="2000" dirty="0">
                <a:cs typeface="Arial"/>
              </a:rPr>
              <a:t>para su inclusión en la Lista de Temas del Comité de Aplicación y Desarrollo de la Capacidad con un nivel de prioridad 1.</a:t>
            </a:r>
            <a:endParaRPr lang="en-GB" sz="2000" dirty="0">
              <a:cs typeface="Arial"/>
            </a:endParaRPr>
          </a:p>
          <a:p>
            <a:pPr marL="342900" indent="-342900">
              <a:buFont typeface="Arial" panose="020B0604020202020204" pitchFamily="34" charset="0"/>
              <a:buChar char="•"/>
            </a:pPr>
            <a:endParaRPr lang="en-GB" sz="2000" dirty="0">
              <a:cs typeface="Arial"/>
            </a:endParaRPr>
          </a:p>
          <a:p>
            <a:pPr marL="342900" indent="-342900">
              <a:buFont typeface="Arial" panose="020B0604020202020204" pitchFamily="34" charset="0"/>
              <a:buChar char="•"/>
            </a:pPr>
            <a:r>
              <a:rPr lang="en-GB" sz="2000" dirty="0">
                <a:cs typeface="Arial"/>
              </a:rPr>
              <a:t>La CMF-16 </a:t>
            </a:r>
            <a:r>
              <a:rPr lang="es-ES" sz="2000" dirty="0">
                <a:cs typeface="Arial"/>
              </a:rPr>
              <a:t>tomó nota de este asunto.</a:t>
            </a:r>
            <a:endParaRPr lang="en-US" sz="2000" dirty="0">
              <a:cs typeface="Arial"/>
            </a:endParaRPr>
          </a:p>
        </p:txBody>
      </p:sp>
      <p:sp>
        <p:nvSpPr>
          <p:cNvPr id="6" name="TextBox 5"/>
          <p:cNvSpPr txBox="1"/>
          <p:nvPr/>
        </p:nvSpPr>
        <p:spPr>
          <a:xfrm>
            <a:off x="10896600" y="6415687"/>
            <a:ext cx="1649376" cy="415498"/>
          </a:xfrm>
          <a:prstGeom prst="rect">
            <a:avLst/>
          </a:prstGeom>
        </p:spPr>
        <p:txBody>
          <a:bodyPr wrap="none" lIns="540000" tIns="0" rIns="360000" rtlCol="0" anchor="t" anchorCtr="0">
            <a:spAutoFit/>
          </a:bodyPr>
          <a:lstStyle/>
          <a:p>
            <a:r>
              <a:rPr lang="en-US"/>
              <a:t>12/15</a:t>
            </a:r>
          </a:p>
        </p:txBody>
      </p:sp>
      <p:sp>
        <p:nvSpPr>
          <p:cNvPr id="9" name="Rectangle 10">
            <a:extLst>
              <a:ext uri="{FF2B5EF4-FFF2-40B4-BE49-F238E27FC236}">
                <a16:creationId xmlns:a16="http://schemas.microsoft.com/office/drawing/2014/main" id="{D8997D36-2355-1DE2-F6A5-830E9DFDD930}"/>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11" name="Rectángulo 10">
            <a:extLst>
              <a:ext uri="{FF2B5EF4-FFF2-40B4-BE49-F238E27FC236}">
                <a16:creationId xmlns:a16="http://schemas.microsoft.com/office/drawing/2014/main" id="{77531D3A-45F7-1556-6E2D-B093D7C2C436}"/>
              </a:ext>
            </a:extLst>
          </p:cNvPr>
          <p:cNvSpPr/>
          <p:nvPr/>
        </p:nvSpPr>
        <p:spPr>
          <a:xfrm>
            <a:off x="9054288" y="929271"/>
            <a:ext cx="2667000" cy="3840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pic>
        <p:nvPicPr>
          <p:cNvPr id="12" name="Imagen 11">
            <a:extLst>
              <a:ext uri="{FF2B5EF4-FFF2-40B4-BE49-F238E27FC236}">
                <a16:creationId xmlns:a16="http://schemas.microsoft.com/office/drawing/2014/main" id="{62E92BB9-F6FE-3509-2FF5-F550A74ED5C7}"/>
              </a:ext>
            </a:extLst>
          </p:cNvPr>
          <p:cNvPicPr>
            <a:picLocks noChangeAspect="1"/>
          </p:cNvPicPr>
          <p:nvPr/>
        </p:nvPicPr>
        <p:blipFill>
          <a:blip r:embed="rId3"/>
          <a:stretch>
            <a:fillRect/>
          </a:stretch>
        </p:blipFill>
        <p:spPr>
          <a:xfrm>
            <a:off x="8591614" y="1653845"/>
            <a:ext cx="3074197" cy="4262886"/>
          </a:xfrm>
          <a:prstGeom prst="rect">
            <a:avLst/>
          </a:prstGeom>
        </p:spPr>
      </p:pic>
    </p:spTree>
    <p:extLst>
      <p:ext uri="{BB962C8B-B14F-4D97-AF65-F5344CB8AC3E}">
        <p14:creationId xmlns:p14="http://schemas.microsoft.com/office/powerpoint/2010/main" val="3854030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52400" y="887220"/>
            <a:ext cx="7177841"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a:cs typeface="Arial"/>
              </a:rPr>
              <a:t>2</a:t>
            </a:r>
            <a:r>
              <a:rPr lang="en-US" sz="2200" b="1" dirty="0">
                <a:solidFill>
                  <a:srgbClr val="00825F"/>
                </a:solidFill>
                <a:latin typeface="Calibri"/>
                <a:ea typeface="Arial Unicode MS"/>
                <a:cs typeface="Arial"/>
              </a:rPr>
              <a:t>.4 </a:t>
            </a:r>
            <a:r>
              <a:rPr lang="es-ES" sz="2200" b="1" dirty="0">
                <a:solidFill>
                  <a:srgbClr val="00825F"/>
                </a:solidFill>
                <a:latin typeface="Calibri"/>
                <a:ea typeface="Arial Unicode MS"/>
                <a:cs typeface="Arial"/>
              </a:rPr>
              <a:t>Creación de un subgrupo del CADC sobre las ONPI</a:t>
            </a:r>
            <a:endParaRPr lang="en-US" sz="2200" b="1" dirty="0">
              <a:solidFill>
                <a:srgbClr val="00825F"/>
              </a:solidFill>
              <a:latin typeface="Calibri"/>
              <a:ea typeface="Arial Unicode MS"/>
              <a:cs typeface="Arial"/>
            </a:endParaRPr>
          </a:p>
        </p:txBody>
      </p:sp>
      <p:sp>
        <p:nvSpPr>
          <p:cNvPr id="4" name="TextBox 3"/>
          <p:cNvSpPr txBox="1"/>
          <p:nvPr/>
        </p:nvSpPr>
        <p:spPr>
          <a:xfrm>
            <a:off x="7748645" y="1853326"/>
            <a:ext cx="4286584" cy="1800493"/>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endParaRPr lang="en-US" sz="1800" dirty="0">
              <a:cs typeface="Arial"/>
            </a:endParaRPr>
          </a:p>
          <a:p>
            <a:r>
              <a:rPr lang="es-ES" sz="1600" dirty="0">
                <a:cs typeface="Arial"/>
              </a:rPr>
              <a:t>El equipo del CADC sobre las ONPI continuará trabajando en paralelo con el Grupo especializado sobre Sistemas de alerta y respuesta ante brotes de plaga de la CMF s hasta que se establezca el subgrupo del CADC sobre las ONPI.</a:t>
            </a:r>
            <a:endParaRPr lang="en-US" sz="1600" dirty="0"/>
          </a:p>
        </p:txBody>
      </p:sp>
      <p:sp>
        <p:nvSpPr>
          <p:cNvPr id="5" name="TextBox 4"/>
          <p:cNvSpPr txBox="1"/>
          <p:nvPr/>
        </p:nvSpPr>
        <p:spPr>
          <a:xfrm>
            <a:off x="10896600" y="6415687"/>
            <a:ext cx="1649376" cy="415498"/>
          </a:xfrm>
          <a:prstGeom prst="rect">
            <a:avLst/>
          </a:prstGeom>
        </p:spPr>
        <p:txBody>
          <a:bodyPr wrap="none" lIns="540000" tIns="0" rIns="360000" rtlCol="0" anchor="t" anchorCtr="0">
            <a:spAutoFit/>
          </a:bodyPr>
          <a:lstStyle/>
          <a:p>
            <a:r>
              <a:rPr lang="en-US"/>
              <a:t>13/15</a:t>
            </a:r>
          </a:p>
        </p:txBody>
      </p:sp>
      <p:sp>
        <p:nvSpPr>
          <p:cNvPr id="13" name="Oval 12">
            <a:extLst>
              <a:ext uri="{FF2B5EF4-FFF2-40B4-BE49-F238E27FC236}">
                <a16:creationId xmlns:a16="http://schemas.microsoft.com/office/drawing/2014/main" id="{37CA7B91-087A-4586-8FF5-BBC3D49E5794}"/>
              </a:ext>
            </a:extLst>
          </p:cNvPr>
          <p:cNvSpPr/>
          <p:nvPr/>
        </p:nvSpPr>
        <p:spPr>
          <a:xfrm>
            <a:off x="628650" y="2038350"/>
            <a:ext cx="1266825" cy="115252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016D312-AC53-4F0B-BC7A-B604BE2D3F38}"/>
              </a:ext>
            </a:extLst>
          </p:cNvPr>
          <p:cNvSpPr/>
          <p:nvPr/>
        </p:nvSpPr>
        <p:spPr>
          <a:xfrm>
            <a:off x="3524250" y="4438650"/>
            <a:ext cx="1266825" cy="115252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ED4C487-DFBA-43F4-9D84-6BCCFDB7BD80}"/>
              </a:ext>
            </a:extLst>
          </p:cNvPr>
          <p:cNvSpPr/>
          <p:nvPr/>
        </p:nvSpPr>
        <p:spPr>
          <a:xfrm>
            <a:off x="6186154" y="2019847"/>
            <a:ext cx="1266825" cy="115252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C449E52-CD23-4BF8-97FC-630B72975736}"/>
              </a:ext>
            </a:extLst>
          </p:cNvPr>
          <p:cNvSpPr/>
          <p:nvPr/>
        </p:nvSpPr>
        <p:spPr>
          <a:xfrm>
            <a:off x="8910304" y="4438649"/>
            <a:ext cx="1266825" cy="1152525"/>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B259F76-C75C-4409-B50D-AAED30375A6E}"/>
              </a:ext>
            </a:extLst>
          </p:cNvPr>
          <p:cNvSpPr txBox="1"/>
          <p:nvPr/>
        </p:nvSpPr>
        <p:spPr>
          <a:xfrm>
            <a:off x="-271498" y="4246891"/>
            <a:ext cx="3400281" cy="1554272"/>
          </a:xfrm>
          <a:prstGeom prst="rect">
            <a:avLst/>
          </a:prstGeom>
        </p:spPr>
        <p:txBody>
          <a:bodyPr wrap="square" lIns="540000" tIns="0" rIns="360000" bIns="45720" rtlCol="0" anchor="t" anchorCtr="0">
            <a:spAutoFit/>
          </a:bodyPr>
          <a:lstStyle/>
          <a:p>
            <a:pPr lvl="0"/>
            <a:r>
              <a:rPr lang="es-ES" sz="1600" dirty="0">
                <a:cs typeface="Arial"/>
              </a:rPr>
              <a:t>El equipo del CADC redactó el mandato para el subgrupo del CADC sobre las ONPI y lo</a:t>
            </a:r>
          </a:p>
          <a:p>
            <a:pPr lvl="0"/>
            <a:r>
              <a:rPr lang="es-ES" sz="1600" dirty="0">
                <a:cs typeface="Arial"/>
              </a:rPr>
              <a:t>presentó al CADC </a:t>
            </a:r>
            <a:r>
              <a:rPr lang="en-US" sz="1600" dirty="0">
                <a:cs typeface="Arial"/>
              </a:rPr>
              <a:t>VM09 </a:t>
            </a:r>
            <a:r>
              <a:rPr lang="en-US" sz="1600" dirty="0" err="1">
                <a:cs typeface="Arial"/>
              </a:rPr>
              <a:t>en</a:t>
            </a:r>
            <a:r>
              <a:rPr lang="en-US" sz="1600" dirty="0">
                <a:cs typeface="Arial"/>
              </a:rPr>
              <a:t> </a:t>
            </a:r>
            <a:r>
              <a:rPr lang="en-US" sz="1600" dirty="0" err="1">
                <a:cs typeface="Arial"/>
              </a:rPr>
              <a:t>diciembre</a:t>
            </a:r>
            <a:r>
              <a:rPr lang="en-US" sz="1600" dirty="0">
                <a:cs typeface="Arial"/>
              </a:rPr>
              <a:t> de 2020.</a:t>
            </a:r>
          </a:p>
          <a:p>
            <a:pPr lvl="0"/>
            <a:endParaRPr lang="en-US" sz="1800" dirty="0"/>
          </a:p>
        </p:txBody>
      </p:sp>
      <p:sp>
        <p:nvSpPr>
          <p:cNvPr id="19" name="TextBox 18">
            <a:extLst>
              <a:ext uri="{FF2B5EF4-FFF2-40B4-BE49-F238E27FC236}">
                <a16:creationId xmlns:a16="http://schemas.microsoft.com/office/drawing/2014/main" id="{BA4358B6-E1CB-4059-B0FE-DF5101C87E26}"/>
              </a:ext>
            </a:extLst>
          </p:cNvPr>
          <p:cNvSpPr txBox="1"/>
          <p:nvPr/>
        </p:nvSpPr>
        <p:spPr>
          <a:xfrm>
            <a:off x="-1102124" y="3800552"/>
            <a:ext cx="3776996" cy="400110"/>
          </a:xfrm>
          <a:prstGeom prst="rect">
            <a:avLst/>
          </a:prstGeom>
          <a:noFill/>
        </p:spPr>
        <p:txBody>
          <a:bodyPr wrap="square">
            <a:spAutoFit/>
          </a:bodyPr>
          <a:lstStyle/>
          <a:p>
            <a:pPr algn="ctr"/>
            <a:r>
              <a:rPr lang="en-US" sz="2000" b="1" dirty="0" err="1">
                <a:cs typeface="Arial"/>
              </a:rPr>
              <a:t>Mandato</a:t>
            </a:r>
            <a:r>
              <a:rPr lang="en-US" sz="2000" b="1" dirty="0">
                <a:cs typeface="Arial"/>
              </a:rPr>
              <a:t> </a:t>
            </a:r>
          </a:p>
        </p:txBody>
      </p:sp>
      <p:sp>
        <p:nvSpPr>
          <p:cNvPr id="20" name="TextBox 19">
            <a:extLst>
              <a:ext uri="{FF2B5EF4-FFF2-40B4-BE49-F238E27FC236}">
                <a16:creationId xmlns:a16="http://schemas.microsoft.com/office/drawing/2014/main" id="{73E0AF02-A1A9-4A1E-BD3D-E99BE855CB01}"/>
              </a:ext>
            </a:extLst>
          </p:cNvPr>
          <p:cNvSpPr txBox="1"/>
          <p:nvPr/>
        </p:nvSpPr>
        <p:spPr>
          <a:xfrm>
            <a:off x="1939019" y="2206053"/>
            <a:ext cx="3405727" cy="1031051"/>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r>
              <a:rPr lang="es-ES" sz="1600" dirty="0">
                <a:cs typeface="Arial"/>
              </a:rPr>
              <a:t>El CADC acordó crear un subgrupo del CADC sobre las ONPI, y aprobó el mandato.</a:t>
            </a:r>
            <a:endParaRPr lang="en-US" sz="1600" dirty="0"/>
          </a:p>
        </p:txBody>
      </p:sp>
      <p:sp>
        <p:nvSpPr>
          <p:cNvPr id="22" name="TextBox 21">
            <a:extLst>
              <a:ext uri="{FF2B5EF4-FFF2-40B4-BE49-F238E27FC236}">
                <a16:creationId xmlns:a16="http://schemas.microsoft.com/office/drawing/2014/main" id="{F9C0C134-543B-4093-8FA3-7155A6A14331}"/>
              </a:ext>
            </a:extLst>
          </p:cNvPr>
          <p:cNvSpPr txBox="1"/>
          <p:nvPr/>
        </p:nvSpPr>
        <p:spPr>
          <a:xfrm>
            <a:off x="2689266" y="1395721"/>
            <a:ext cx="3384683" cy="707886"/>
          </a:xfrm>
          <a:prstGeom prst="rect">
            <a:avLst/>
          </a:prstGeom>
          <a:noFill/>
        </p:spPr>
        <p:txBody>
          <a:bodyPr wrap="square">
            <a:spAutoFit/>
          </a:bodyPr>
          <a:lstStyle/>
          <a:p>
            <a:r>
              <a:rPr lang="es-ES" sz="2000" b="1" dirty="0">
                <a:cs typeface="Arial"/>
              </a:rPr>
              <a:t>Subgrupo del CADC </a:t>
            </a:r>
            <a:br>
              <a:rPr lang="es-ES" sz="2000" b="1" dirty="0">
                <a:cs typeface="Arial"/>
              </a:rPr>
            </a:br>
            <a:r>
              <a:rPr lang="es-ES" sz="2000" b="1" dirty="0">
                <a:cs typeface="Arial"/>
              </a:rPr>
              <a:t>sobre las ONPI</a:t>
            </a:r>
            <a:endParaRPr lang="en-US" sz="2000" b="1" dirty="0"/>
          </a:p>
        </p:txBody>
      </p:sp>
      <p:sp>
        <p:nvSpPr>
          <p:cNvPr id="23" name="TextBox 22">
            <a:extLst>
              <a:ext uri="{FF2B5EF4-FFF2-40B4-BE49-F238E27FC236}">
                <a16:creationId xmlns:a16="http://schemas.microsoft.com/office/drawing/2014/main" id="{FDC34205-7FB4-4267-A965-E4861EDE33B9}"/>
              </a:ext>
            </a:extLst>
          </p:cNvPr>
          <p:cNvSpPr txBox="1"/>
          <p:nvPr/>
        </p:nvSpPr>
        <p:spPr>
          <a:xfrm>
            <a:off x="5000688" y="4430556"/>
            <a:ext cx="2821374" cy="784830"/>
          </a:xfrm>
          <a:prstGeom prst="rect">
            <a:avLst/>
          </a:prstGeom>
        </p:spPr>
        <p:txBody>
          <a:bodyPr wrap="square" lIns="540000" tIns="0" rIns="360000" bIns="45720" rtlCol="0" anchor="t" anchorCtr="0">
            <a:spAutoFit/>
          </a:bodyPr>
          <a:lstStyle/>
          <a:p>
            <a:pPr lvl="0"/>
            <a:r>
              <a:rPr lang="en-US" sz="1600" dirty="0">
                <a:cs typeface="Arial"/>
              </a:rPr>
              <a:t>El </a:t>
            </a:r>
            <a:r>
              <a:rPr lang="en-US" sz="1600" dirty="0" err="1">
                <a:cs typeface="Arial"/>
              </a:rPr>
              <a:t>mandato</a:t>
            </a:r>
            <a:r>
              <a:rPr lang="en-US" sz="1600" dirty="0">
                <a:cs typeface="Arial"/>
              </a:rPr>
              <a:t> </a:t>
            </a:r>
            <a:r>
              <a:rPr lang="en-US" sz="1600" dirty="0" err="1">
                <a:cs typeface="Arial"/>
              </a:rPr>
              <a:t>fue</a:t>
            </a:r>
            <a:r>
              <a:rPr lang="en-US" sz="1600" dirty="0">
                <a:cs typeface="Arial"/>
              </a:rPr>
              <a:t> </a:t>
            </a:r>
            <a:r>
              <a:rPr lang="en-US" sz="1600" dirty="0" err="1">
                <a:cs typeface="Arial"/>
              </a:rPr>
              <a:t>revisado</a:t>
            </a:r>
            <a:r>
              <a:rPr lang="en-US" sz="1600" dirty="0">
                <a:cs typeface="Arial"/>
              </a:rPr>
              <a:t> </a:t>
            </a:r>
            <a:r>
              <a:rPr lang="en-US" sz="1600" dirty="0" err="1">
                <a:cs typeface="Arial"/>
              </a:rPr>
              <a:t>por</a:t>
            </a:r>
            <a:r>
              <a:rPr lang="en-US" sz="1600" dirty="0">
                <a:cs typeface="Arial"/>
              </a:rPr>
              <a:t> </a:t>
            </a:r>
            <a:r>
              <a:rPr lang="en-US" sz="1600" dirty="0" err="1">
                <a:cs typeface="Arial"/>
              </a:rPr>
              <a:t>el</a:t>
            </a:r>
            <a:r>
              <a:rPr lang="en-US" sz="1600" dirty="0">
                <a:cs typeface="Arial"/>
              </a:rPr>
              <a:t> PC </a:t>
            </a:r>
            <a:br>
              <a:rPr lang="en-US" sz="1600" dirty="0">
                <a:cs typeface="Arial"/>
              </a:rPr>
            </a:br>
            <a:r>
              <a:rPr lang="en-US" sz="1600" dirty="0" err="1">
                <a:cs typeface="Arial"/>
              </a:rPr>
              <a:t>en</a:t>
            </a:r>
            <a:r>
              <a:rPr lang="en-US" sz="1600" dirty="0">
                <a:cs typeface="Arial"/>
              </a:rPr>
              <a:t> 2021.</a:t>
            </a:r>
            <a:endParaRPr lang="en-US" sz="1600" dirty="0"/>
          </a:p>
        </p:txBody>
      </p:sp>
      <p:sp>
        <p:nvSpPr>
          <p:cNvPr id="25" name="TextBox 24">
            <a:extLst>
              <a:ext uri="{FF2B5EF4-FFF2-40B4-BE49-F238E27FC236}">
                <a16:creationId xmlns:a16="http://schemas.microsoft.com/office/drawing/2014/main" id="{45D0F8EE-197E-4134-84EF-823FA7E44546}"/>
              </a:ext>
            </a:extLst>
          </p:cNvPr>
          <p:cNvSpPr txBox="1"/>
          <p:nvPr/>
        </p:nvSpPr>
        <p:spPr>
          <a:xfrm>
            <a:off x="5344746" y="4038539"/>
            <a:ext cx="1266826" cy="400110"/>
          </a:xfrm>
          <a:prstGeom prst="rect">
            <a:avLst/>
          </a:prstGeom>
          <a:noFill/>
        </p:spPr>
        <p:txBody>
          <a:bodyPr wrap="square">
            <a:spAutoFit/>
          </a:bodyPr>
          <a:lstStyle/>
          <a:p>
            <a:pPr lvl="0" algn="ctr"/>
            <a:r>
              <a:rPr lang="en-US" sz="2000" b="1" dirty="0" err="1">
                <a:cs typeface="Arial"/>
              </a:rPr>
              <a:t>Revisión</a:t>
            </a:r>
            <a:endParaRPr lang="en-US" sz="2000" b="1" dirty="0">
              <a:cs typeface="Arial"/>
            </a:endParaRPr>
          </a:p>
        </p:txBody>
      </p:sp>
      <p:sp>
        <p:nvSpPr>
          <p:cNvPr id="28" name="TextBox 27">
            <a:extLst>
              <a:ext uri="{FF2B5EF4-FFF2-40B4-BE49-F238E27FC236}">
                <a16:creationId xmlns:a16="http://schemas.microsoft.com/office/drawing/2014/main" id="{1892C422-9A1F-4CFA-9093-22DE2A957310}"/>
              </a:ext>
            </a:extLst>
          </p:cNvPr>
          <p:cNvSpPr txBox="1"/>
          <p:nvPr/>
        </p:nvSpPr>
        <p:spPr>
          <a:xfrm>
            <a:off x="8184189" y="1364663"/>
            <a:ext cx="4171950" cy="707886"/>
          </a:xfrm>
          <a:prstGeom prst="rect">
            <a:avLst/>
          </a:prstGeom>
          <a:noFill/>
        </p:spPr>
        <p:txBody>
          <a:bodyPr wrap="square">
            <a:spAutoFit/>
          </a:bodyPr>
          <a:lstStyle/>
          <a:p>
            <a:r>
              <a:rPr lang="es-ES" sz="2000" b="1" dirty="0">
                <a:cs typeface="Arial"/>
              </a:rPr>
              <a:t>Trabajar con el Grupo especializado sobre POARS de la CMF</a:t>
            </a:r>
            <a:endParaRPr lang="en-US" sz="2000" b="1" dirty="0">
              <a:cs typeface="Arial"/>
            </a:endParaRPr>
          </a:p>
        </p:txBody>
      </p:sp>
      <p:cxnSp>
        <p:nvCxnSpPr>
          <p:cNvPr id="30" name="Straight Arrow Connector 29">
            <a:extLst>
              <a:ext uri="{FF2B5EF4-FFF2-40B4-BE49-F238E27FC236}">
                <a16:creationId xmlns:a16="http://schemas.microsoft.com/office/drawing/2014/main" id="{17FDC935-6AAC-4252-824C-3CDA10AB2890}"/>
              </a:ext>
            </a:extLst>
          </p:cNvPr>
          <p:cNvCxnSpPr>
            <a:cxnSpLocks/>
          </p:cNvCxnSpPr>
          <p:nvPr/>
        </p:nvCxnSpPr>
        <p:spPr>
          <a:xfrm>
            <a:off x="1962150" y="3092729"/>
            <a:ext cx="1562100" cy="1323694"/>
          </a:xfrm>
          <a:prstGeom prst="straightConnector1">
            <a:avLst/>
          </a:prstGeom>
          <a:ln w="76200">
            <a:solidFill>
              <a:schemeClr val="accent3">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8B070BC-2E9B-4678-AA6E-9D00964616BC}"/>
              </a:ext>
            </a:extLst>
          </p:cNvPr>
          <p:cNvCxnSpPr>
            <a:cxnSpLocks/>
          </p:cNvCxnSpPr>
          <p:nvPr/>
        </p:nvCxnSpPr>
        <p:spPr>
          <a:xfrm flipV="1">
            <a:off x="4876800" y="3092729"/>
            <a:ext cx="1309354" cy="1323694"/>
          </a:xfrm>
          <a:prstGeom prst="straightConnector1">
            <a:avLst/>
          </a:prstGeom>
          <a:ln w="762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9263FB0-F8EF-485E-8E5E-8DC3B34FABD3}"/>
              </a:ext>
            </a:extLst>
          </p:cNvPr>
          <p:cNvCxnSpPr>
            <a:cxnSpLocks/>
          </p:cNvCxnSpPr>
          <p:nvPr/>
        </p:nvCxnSpPr>
        <p:spPr>
          <a:xfrm>
            <a:off x="7538704" y="3213101"/>
            <a:ext cx="1290971" cy="1225548"/>
          </a:xfrm>
          <a:prstGeom prst="straightConnector1">
            <a:avLst/>
          </a:prstGeom>
          <a:ln w="762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98275294-9763-4318-9066-EB1B81A5C8D6}"/>
              </a:ext>
            </a:extLst>
          </p:cNvPr>
          <p:cNvCxnSpPr>
            <a:cxnSpLocks/>
          </p:cNvCxnSpPr>
          <p:nvPr/>
        </p:nvCxnSpPr>
        <p:spPr>
          <a:xfrm flipV="1">
            <a:off x="10392428" y="3846527"/>
            <a:ext cx="1529096" cy="1114426"/>
          </a:xfrm>
          <a:prstGeom prst="straightConnector1">
            <a:avLst/>
          </a:prstGeom>
          <a:ln w="762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92A6491-CBD7-4548-B1EB-2CC217213C64}"/>
              </a:ext>
            </a:extLst>
          </p:cNvPr>
          <p:cNvSpPr txBox="1"/>
          <p:nvPr/>
        </p:nvSpPr>
        <p:spPr>
          <a:xfrm>
            <a:off x="294695" y="2136496"/>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01</a:t>
            </a:r>
          </a:p>
        </p:txBody>
      </p:sp>
      <p:sp>
        <p:nvSpPr>
          <p:cNvPr id="46" name="TextBox 45">
            <a:extLst>
              <a:ext uri="{FF2B5EF4-FFF2-40B4-BE49-F238E27FC236}">
                <a16:creationId xmlns:a16="http://schemas.microsoft.com/office/drawing/2014/main" id="{BC392267-9593-4F65-8945-ABC5A753DFAC}"/>
              </a:ext>
            </a:extLst>
          </p:cNvPr>
          <p:cNvSpPr txBox="1"/>
          <p:nvPr/>
        </p:nvSpPr>
        <p:spPr>
          <a:xfrm>
            <a:off x="3171347" y="452465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02</a:t>
            </a:r>
          </a:p>
        </p:txBody>
      </p:sp>
      <p:sp>
        <p:nvSpPr>
          <p:cNvPr id="47" name="TextBox 46">
            <a:extLst>
              <a:ext uri="{FF2B5EF4-FFF2-40B4-BE49-F238E27FC236}">
                <a16:creationId xmlns:a16="http://schemas.microsoft.com/office/drawing/2014/main" id="{E3DAB3C8-448F-4AF1-8977-8AF0F5AD8964}"/>
              </a:ext>
            </a:extLst>
          </p:cNvPr>
          <p:cNvSpPr txBox="1"/>
          <p:nvPr/>
        </p:nvSpPr>
        <p:spPr>
          <a:xfrm>
            <a:off x="5855494" y="212583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03</a:t>
            </a:r>
          </a:p>
        </p:txBody>
      </p:sp>
      <p:sp>
        <p:nvSpPr>
          <p:cNvPr id="48" name="TextBox 47">
            <a:extLst>
              <a:ext uri="{FF2B5EF4-FFF2-40B4-BE49-F238E27FC236}">
                <a16:creationId xmlns:a16="http://schemas.microsoft.com/office/drawing/2014/main" id="{7B587A3A-0C0C-4A58-BC39-B96E39D0C2FD}"/>
              </a:ext>
            </a:extLst>
          </p:cNvPr>
          <p:cNvSpPr txBox="1"/>
          <p:nvPr/>
        </p:nvSpPr>
        <p:spPr>
          <a:xfrm>
            <a:off x="8563421" y="4540530"/>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04</a:t>
            </a:r>
          </a:p>
        </p:txBody>
      </p:sp>
      <p:sp>
        <p:nvSpPr>
          <p:cNvPr id="24" name="Rectangle 10">
            <a:extLst>
              <a:ext uri="{FF2B5EF4-FFF2-40B4-BE49-F238E27FC236}">
                <a16:creationId xmlns:a16="http://schemas.microsoft.com/office/drawing/2014/main" id="{D3D0823B-325B-2730-738C-0879D906A464}"/>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26" name="Rectángulo 25">
            <a:extLst>
              <a:ext uri="{FF2B5EF4-FFF2-40B4-BE49-F238E27FC236}">
                <a16:creationId xmlns:a16="http://schemas.microsoft.com/office/drawing/2014/main" id="{959F91E9-3F5B-0A0A-1E09-3A6B47837615}"/>
              </a:ext>
            </a:extLst>
          </p:cNvPr>
          <p:cNvSpPr/>
          <p:nvPr/>
        </p:nvSpPr>
        <p:spPr>
          <a:xfrm>
            <a:off x="8333667" y="854280"/>
            <a:ext cx="3858333" cy="392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2328966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BC6AED4-4023-4E25-BF1A-326AB4E27530}"/>
              </a:ext>
            </a:extLst>
          </p:cNvPr>
          <p:cNvSpPr/>
          <p:nvPr/>
        </p:nvSpPr>
        <p:spPr>
          <a:xfrm>
            <a:off x="0" y="3295076"/>
            <a:ext cx="12192000" cy="499068"/>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234463" y="861597"/>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00825F"/>
                </a:solidFill>
                <a:latin typeface="Calibri"/>
                <a:ea typeface="Arial Unicode MS" panose="020B0604020202020204" pitchFamily="34" charset="-128"/>
                <a:cs typeface="Arial" panose="020B0604020202020204" pitchFamily="34" charset="0"/>
              </a:rPr>
              <a:t>3</a:t>
            </a:r>
            <a:r>
              <a:rPr lang="en-US" sz="2550" b="1" dirty="0">
                <a:solidFill>
                  <a:srgbClr val="00825F"/>
                </a:solidFill>
                <a:latin typeface="Calibri"/>
                <a:ea typeface="Arial Unicode MS" panose="020B0604020202020204" pitchFamily="34" charset="-128"/>
                <a:cs typeface="Arial" panose="020B0604020202020204" pitchFamily="34" charset="0"/>
              </a:rPr>
              <a:t> </a:t>
            </a:r>
            <a:r>
              <a:rPr lang="es-ES" sz="2550" b="1" dirty="0">
                <a:solidFill>
                  <a:srgbClr val="00825F"/>
                </a:solidFill>
                <a:latin typeface="Calibri"/>
                <a:ea typeface="Arial Unicode MS" panose="020B0604020202020204" pitchFamily="34" charset="-128"/>
                <a:cs typeface="Arial" panose="020B0604020202020204" pitchFamily="34" charset="0"/>
              </a:rPr>
              <a:t>Plan de trabajo de las ONPI para 2022</a:t>
            </a:r>
            <a:endParaRPr lang="en-US" sz="2550" b="1" dirty="0">
              <a:solidFill>
                <a:srgbClr val="00825F"/>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0896600" y="6701437"/>
            <a:ext cx="1649376" cy="415498"/>
          </a:xfrm>
          <a:prstGeom prst="rect">
            <a:avLst/>
          </a:prstGeom>
        </p:spPr>
        <p:txBody>
          <a:bodyPr wrap="none" lIns="540000" tIns="0" rIns="360000" rtlCol="0" anchor="t" anchorCtr="0">
            <a:spAutoFit/>
          </a:bodyPr>
          <a:lstStyle/>
          <a:p>
            <a:r>
              <a:rPr lang="en-US"/>
              <a:t>14/15</a:t>
            </a:r>
          </a:p>
        </p:txBody>
      </p:sp>
      <p:sp>
        <p:nvSpPr>
          <p:cNvPr id="10" name="TextBox 9">
            <a:extLst>
              <a:ext uri="{FF2B5EF4-FFF2-40B4-BE49-F238E27FC236}">
                <a16:creationId xmlns:a16="http://schemas.microsoft.com/office/drawing/2014/main" id="{C260EEF7-94AC-44F1-9023-2B8C40B2460E}"/>
              </a:ext>
            </a:extLst>
          </p:cNvPr>
          <p:cNvSpPr txBox="1"/>
          <p:nvPr/>
        </p:nvSpPr>
        <p:spPr>
          <a:xfrm>
            <a:off x="8200955" y="3894618"/>
            <a:ext cx="4191000" cy="2785378"/>
          </a:xfrm>
          <a:prstGeom prst="rect">
            <a:avLst/>
          </a:prstGeom>
        </p:spPr>
        <p:txBody>
          <a:bodyPr wrap="square" lIns="540000" tIns="0" rIns="360000" bIns="45720" rtlCol="0" anchor="t" anchorCtr="0">
            <a:spAutoFit/>
          </a:bodyPr>
          <a:lstStyle/>
          <a:p>
            <a:r>
              <a:rPr lang="es-ES" sz="1600" dirty="0">
                <a:cs typeface="Arial"/>
              </a:rPr>
              <a:t>Las actividades de las ONPI no cuentan actualmente con financiación y puede que no sea posible llevar a cabo todo el plan de trabajo de las ONPI de 2022, por lo que algunas de sus actividades pueden tener que quedar suspendidas hasta que se disponga de recursos. Mientras tanto, solo se mantendrá la información sobre los puntos de contacto</a:t>
            </a:r>
            <a:r>
              <a:rPr lang="en-US" sz="1600" dirty="0">
                <a:cs typeface="Arial"/>
              </a:rPr>
              <a:t>.</a:t>
            </a:r>
          </a:p>
          <a:p>
            <a:pPr lvl="0"/>
            <a:endParaRPr lang="en-US" sz="1800" dirty="0"/>
          </a:p>
        </p:txBody>
      </p:sp>
      <p:sp>
        <p:nvSpPr>
          <p:cNvPr id="11" name="TextBox 10">
            <a:extLst>
              <a:ext uri="{FF2B5EF4-FFF2-40B4-BE49-F238E27FC236}">
                <a16:creationId xmlns:a16="http://schemas.microsoft.com/office/drawing/2014/main" id="{2F91E82D-BF4F-4ECE-B8E7-605B8150B8F4}"/>
              </a:ext>
            </a:extLst>
          </p:cNvPr>
          <p:cNvSpPr txBox="1"/>
          <p:nvPr/>
        </p:nvSpPr>
        <p:spPr>
          <a:xfrm>
            <a:off x="10896600" y="6701437"/>
            <a:ext cx="1649376" cy="415498"/>
          </a:xfrm>
          <a:prstGeom prst="rect">
            <a:avLst/>
          </a:prstGeom>
        </p:spPr>
        <p:txBody>
          <a:bodyPr wrap="none" lIns="540000" tIns="0" rIns="360000" rtlCol="0" anchor="t" anchorCtr="0">
            <a:spAutoFit/>
          </a:bodyPr>
          <a:lstStyle/>
          <a:p>
            <a:r>
              <a:rPr lang="en-US"/>
              <a:t>14/15</a:t>
            </a:r>
          </a:p>
        </p:txBody>
      </p:sp>
      <p:sp>
        <p:nvSpPr>
          <p:cNvPr id="12" name="Oval 11">
            <a:extLst>
              <a:ext uri="{FF2B5EF4-FFF2-40B4-BE49-F238E27FC236}">
                <a16:creationId xmlns:a16="http://schemas.microsoft.com/office/drawing/2014/main" id="{1BEEA6CC-BD49-4A87-AA17-B90B784698A4}"/>
              </a:ext>
            </a:extLst>
          </p:cNvPr>
          <p:cNvSpPr/>
          <p:nvPr/>
        </p:nvSpPr>
        <p:spPr>
          <a:xfrm>
            <a:off x="732949" y="1751316"/>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189BC89-D699-4ACC-B67E-40A748A13CF2}"/>
              </a:ext>
            </a:extLst>
          </p:cNvPr>
          <p:cNvSpPr/>
          <p:nvPr/>
        </p:nvSpPr>
        <p:spPr>
          <a:xfrm>
            <a:off x="3478803" y="1813882"/>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7A2FDB97-0DE6-48B4-B618-6E8BBAACD5BC}"/>
              </a:ext>
            </a:extLst>
          </p:cNvPr>
          <p:cNvSpPr/>
          <p:nvPr/>
        </p:nvSpPr>
        <p:spPr>
          <a:xfrm>
            <a:off x="6331860" y="1759143"/>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81F4DDD-3B65-46C7-A59B-CACEE1E6E567}"/>
              </a:ext>
            </a:extLst>
          </p:cNvPr>
          <p:cNvSpPr/>
          <p:nvPr/>
        </p:nvSpPr>
        <p:spPr>
          <a:xfrm>
            <a:off x="9414023" y="1756417"/>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865FF89-21FC-4675-BBAA-D285FB996C7C}"/>
              </a:ext>
            </a:extLst>
          </p:cNvPr>
          <p:cNvSpPr txBox="1"/>
          <p:nvPr/>
        </p:nvSpPr>
        <p:spPr>
          <a:xfrm>
            <a:off x="-90133" y="3972125"/>
            <a:ext cx="3065390" cy="1769715"/>
          </a:xfrm>
          <a:prstGeom prst="rect">
            <a:avLst/>
          </a:prstGeom>
        </p:spPr>
        <p:txBody>
          <a:bodyPr wrap="square" lIns="540000" tIns="0" rIns="360000" bIns="45720" rtlCol="0" anchor="t" anchorCtr="0">
            <a:spAutoFit/>
          </a:bodyPr>
          <a:lstStyle/>
          <a:p>
            <a:r>
              <a:rPr lang="es-ES" sz="1600" dirty="0">
                <a:cs typeface="Arial"/>
              </a:rPr>
              <a:t>Se prepararán las actividades de las ONPI para 2022 así como su proyecto de plan de trabajo para 2023 y se presentarán al CADC a finales de 2022.</a:t>
            </a:r>
            <a:endParaRPr lang="en-US" sz="1600" dirty="0"/>
          </a:p>
        </p:txBody>
      </p:sp>
      <p:sp>
        <p:nvSpPr>
          <p:cNvPr id="18" name="TextBox 17">
            <a:extLst>
              <a:ext uri="{FF2B5EF4-FFF2-40B4-BE49-F238E27FC236}">
                <a16:creationId xmlns:a16="http://schemas.microsoft.com/office/drawing/2014/main" id="{15642E80-7BF5-41F8-B6E9-667D19EA5B80}"/>
              </a:ext>
            </a:extLst>
          </p:cNvPr>
          <p:cNvSpPr txBox="1"/>
          <p:nvPr/>
        </p:nvSpPr>
        <p:spPr>
          <a:xfrm>
            <a:off x="336384" y="3332480"/>
            <a:ext cx="2221706" cy="461665"/>
          </a:xfrm>
          <a:prstGeom prst="rect">
            <a:avLst/>
          </a:prstGeom>
          <a:noFill/>
        </p:spPr>
        <p:txBody>
          <a:bodyPr wrap="square">
            <a:spAutoFit/>
          </a:bodyPr>
          <a:lstStyle/>
          <a:p>
            <a:r>
              <a:rPr lang="en-US" sz="2400" b="1" dirty="0">
                <a:cs typeface="Arial"/>
              </a:rPr>
              <a:t>Informe </a:t>
            </a:r>
            <a:r>
              <a:rPr lang="en-US" sz="2400" b="1" dirty="0" err="1">
                <a:cs typeface="Arial"/>
              </a:rPr>
              <a:t>anual</a:t>
            </a:r>
            <a:r>
              <a:rPr lang="en-US" sz="2400" b="1" dirty="0">
                <a:cs typeface="Arial"/>
              </a:rPr>
              <a:t> </a:t>
            </a:r>
            <a:endParaRPr lang="en-US" b="1" dirty="0"/>
          </a:p>
        </p:txBody>
      </p:sp>
      <p:sp>
        <p:nvSpPr>
          <p:cNvPr id="19" name="TextBox 18">
            <a:extLst>
              <a:ext uri="{FF2B5EF4-FFF2-40B4-BE49-F238E27FC236}">
                <a16:creationId xmlns:a16="http://schemas.microsoft.com/office/drawing/2014/main" id="{8B8E9AAF-A2F2-4408-85C5-380892B2AA62}"/>
              </a:ext>
            </a:extLst>
          </p:cNvPr>
          <p:cNvSpPr txBox="1"/>
          <p:nvPr/>
        </p:nvSpPr>
        <p:spPr>
          <a:xfrm>
            <a:off x="2558090" y="3974869"/>
            <a:ext cx="2958343" cy="1277273"/>
          </a:xfrm>
          <a:prstGeom prst="rect">
            <a:avLst/>
          </a:prstGeom>
        </p:spPr>
        <p:txBody>
          <a:bodyPr wrap="square" lIns="540000" tIns="0" rIns="360000" bIns="45720" rtlCol="0" anchor="t" anchorCtr="0">
            <a:spAutoFit/>
          </a:bodyPr>
          <a:lstStyle/>
          <a:p>
            <a:r>
              <a:rPr lang="es-ES" sz="1600" dirty="0">
                <a:cs typeface="Arial"/>
              </a:rPr>
              <a:t>Asistencia para los puntos de contacto de la CIPF y los editores del PFI y para mejorar la función del mismo.</a:t>
            </a:r>
            <a:endParaRPr lang="en-US" sz="1600" dirty="0">
              <a:cs typeface="Arial"/>
            </a:endParaRPr>
          </a:p>
        </p:txBody>
      </p:sp>
      <p:sp>
        <p:nvSpPr>
          <p:cNvPr id="21" name="TextBox 20">
            <a:extLst>
              <a:ext uri="{FF2B5EF4-FFF2-40B4-BE49-F238E27FC236}">
                <a16:creationId xmlns:a16="http://schemas.microsoft.com/office/drawing/2014/main" id="{2685EC9F-B4A9-4CAA-93CF-AA4DDB953F79}"/>
              </a:ext>
            </a:extLst>
          </p:cNvPr>
          <p:cNvSpPr txBox="1"/>
          <p:nvPr/>
        </p:nvSpPr>
        <p:spPr>
          <a:xfrm>
            <a:off x="2979932" y="3340438"/>
            <a:ext cx="2416970" cy="461665"/>
          </a:xfrm>
          <a:prstGeom prst="rect">
            <a:avLst/>
          </a:prstGeom>
          <a:noFill/>
        </p:spPr>
        <p:txBody>
          <a:bodyPr wrap="square">
            <a:spAutoFit/>
          </a:bodyPr>
          <a:lstStyle/>
          <a:p>
            <a:pPr algn="ctr"/>
            <a:r>
              <a:rPr lang="en-US" sz="2400" b="1" dirty="0" err="1">
                <a:cs typeface="Arial"/>
              </a:rPr>
              <a:t>Asistencia</a:t>
            </a:r>
            <a:r>
              <a:rPr lang="en-US" sz="2400" b="1" dirty="0">
                <a:cs typeface="Arial"/>
              </a:rPr>
              <a:t> </a:t>
            </a:r>
            <a:r>
              <a:rPr lang="en-US" sz="2400" b="1" dirty="0" err="1">
                <a:cs typeface="Arial"/>
              </a:rPr>
              <a:t>directa</a:t>
            </a:r>
            <a:r>
              <a:rPr lang="en-US" sz="2400" b="1" dirty="0">
                <a:cs typeface="Arial"/>
              </a:rPr>
              <a:t> </a:t>
            </a:r>
            <a:endParaRPr lang="en-US" b="1" dirty="0"/>
          </a:p>
        </p:txBody>
      </p:sp>
      <p:sp>
        <p:nvSpPr>
          <p:cNvPr id="22" name="TextBox 21">
            <a:extLst>
              <a:ext uri="{FF2B5EF4-FFF2-40B4-BE49-F238E27FC236}">
                <a16:creationId xmlns:a16="http://schemas.microsoft.com/office/drawing/2014/main" id="{F84AC769-C6F3-44D2-A131-912C806374BC}"/>
              </a:ext>
            </a:extLst>
          </p:cNvPr>
          <p:cNvSpPr txBox="1"/>
          <p:nvPr/>
        </p:nvSpPr>
        <p:spPr>
          <a:xfrm>
            <a:off x="5562302" y="3697871"/>
            <a:ext cx="2958343" cy="1831271"/>
          </a:xfrm>
          <a:prstGeom prst="rect">
            <a:avLst/>
          </a:prstGeom>
        </p:spPr>
        <p:txBody>
          <a:bodyPr wrap="square" lIns="540000" tIns="0" rIns="360000" bIns="45720" rtlCol="0" anchor="t" anchorCtr="0">
            <a:spAutoFit/>
          </a:bodyPr>
          <a:lstStyle/>
          <a:p>
            <a:pPr marL="342900" indent="-342900">
              <a:buFont typeface="Wingdings" panose="05000000000000000000" pitchFamily="2" charset="2"/>
              <a:buChar char="Ø"/>
            </a:pPr>
            <a:endParaRPr lang="en-US" sz="1600" dirty="0">
              <a:cs typeface="Arial"/>
            </a:endParaRPr>
          </a:p>
          <a:p>
            <a:r>
              <a:rPr lang="es-ES" sz="1600" dirty="0">
                <a:cs typeface="Arial"/>
              </a:rPr>
              <a:t>El boletín de la Secretaría de la CIPF y </a:t>
            </a:r>
            <a:br>
              <a:rPr lang="es-ES" sz="1600" dirty="0">
                <a:cs typeface="Arial"/>
              </a:rPr>
            </a:br>
            <a:r>
              <a:rPr lang="es-ES" sz="1600" dirty="0">
                <a:cs typeface="Arial"/>
              </a:rPr>
              <a:t>el curso de aprendizaje electrónico de las ONPI están disponibles</a:t>
            </a:r>
            <a:r>
              <a:rPr lang="en-US" sz="1800" dirty="0">
                <a:cs typeface="Arial"/>
              </a:rPr>
              <a:t>.</a:t>
            </a:r>
          </a:p>
          <a:p>
            <a:pPr lvl="0"/>
            <a:endParaRPr lang="en-US" sz="1800" dirty="0"/>
          </a:p>
        </p:txBody>
      </p:sp>
      <p:sp>
        <p:nvSpPr>
          <p:cNvPr id="24" name="TextBox 23">
            <a:extLst>
              <a:ext uri="{FF2B5EF4-FFF2-40B4-BE49-F238E27FC236}">
                <a16:creationId xmlns:a16="http://schemas.microsoft.com/office/drawing/2014/main" id="{06A7BB74-CCBF-4467-981F-E22E6149A5F6}"/>
              </a:ext>
            </a:extLst>
          </p:cNvPr>
          <p:cNvSpPr txBox="1"/>
          <p:nvPr/>
        </p:nvSpPr>
        <p:spPr>
          <a:xfrm>
            <a:off x="5803670" y="3332479"/>
            <a:ext cx="1982859" cy="461665"/>
          </a:xfrm>
          <a:prstGeom prst="rect">
            <a:avLst/>
          </a:prstGeom>
          <a:noFill/>
        </p:spPr>
        <p:txBody>
          <a:bodyPr wrap="square">
            <a:spAutoFit/>
          </a:bodyPr>
          <a:lstStyle/>
          <a:p>
            <a:pPr algn="ctr"/>
            <a:r>
              <a:rPr lang="en-US" b="1" dirty="0">
                <a:cs typeface="Arial"/>
              </a:rPr>
              <a:t>N</a:t>
            </a:r>
            <a:r>
              <a:rPr lang="en-US" sz="2400" b="1" dirty="0">
                <a:cs typeface="Arial"/>
              </a:rPr>
              <a:t>ewsletter </a:t>
            </a:r>
            <a:endParaRPr lang="en-US" b="1" dirty="0"/>
          </a:p>
        </p:txBody>
      </p:sp>
      <p:sp>
        <p:nvSpPr>
          <p:cNvPr id="26" name="TextBox 25">
            <a:extLst>
              <a:ext uri="{FF2B5EF4-FFF2-40B4-BE49-F238E27FC236}">
                <a16:creationId xmlns:a16="http://schemas.microsoft.com/office/drawing/2014/main" id="{12B7B698-9054-4190-8E41-5B05EC716CC5}"/>
              </a:ext>
            </a:extLst>
          </p:cNvPr>
          <p:cNvSpPr txBox="1"/>
          <p:nvPr/>
        </p:nvSpPr>
        <p:spPr>
          <a:xfrm>
            <a:off x="8436329" y="3294302"/>
            <a:ext cx="1856685" cy="461665"/>
          </a:xfrm>
          <a:prstGeom prst="rect">
            <a:avLst/>
          </a:prstGeom>
          <a:noFill/>
        </p:spPr>
        <p:txBody>
          <a:bodyPr wrap="square">
            <a:spAutoFit/>
          </a:bodyPr>
          <a:lstStyle/>
          <a:p>
            <a:pPr algn="ctr"/>
            <a:r>
              <a:rPr lang="en-US" b="1" dirty="0" err="1">
                <a:cs typeface="Arial"/>
              </a:rPr>
              <a:t>En</a:t>
            </a:r>
            <a:r>
              <a:rPr lang="en-US" b="1" dirty="0">
                <a:cs typeface="Arial"/>
              </a:rPr>
              <a:t> </a:t>
            </a:r>
            <a:r>
              <a:rPr lang="en-US" b="1" dirty="0" err="1">
                <a:cs typeface="Arial"/>
              </a:rPr>
              <a:t>espera</a:t>
            </a:r>
            <a:endParaRPr lang="en-US" b="1" dirty="0"/>
          </a:p>
        </p:txBody>
      </p:sp>
      <p:pic>
        <p:nvPicPr>
          <p:cNvPr id="29" name="Picture 28" descr="Text&#10;&#10;Description automatically generated">
            <a:extLst>
              <a:ext uri="{FF2B5EF4-FFF2-40B4-BE49-F238E27FC236}">
                <a16:creationId xmlns:a16="http://schemas.microsoft.com/office/drawing/2014/main" id="{0DF1C10A-4B57-4722-B819-F2A4D9D3AD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844412" y="2022432"/>
            <a:ext cx="1113194" cy="834612"/>
          </a:xfrm>
          <a:prstGeom prst="rect">
            <a:avLst/>
          </a:prstGeom>
        </p:spPr>
      </p:pic>
      <p:pic>
        <p:nvPicPr>
          <p:cNvPr id="30" name="Picture 29" descr="Text&#10;&#10;Description automatically generated">
            <a:extLst>
              <a:ext uri="{FF2B5EF4-FFF2-40B4-BE49-F238E27FC236}">
                <a16:creationId xmlns:a16="http://schemas.microsoft.com/office/drawing/2014/main" id="{110DB74D-CD1B-46E5-8FE4-B944660330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3591259" y="2043058"/>
            <a:ext cx="1113194" cy="834612"/>
          </a:xfrm>
          <a:prstGeom prst="rect">
            <a:avLst/>
          </a:prstGeom>
        </p:spPr>
      </p:pic>
      <p:pic>
        <p:nvPicPr>
          <p:cNvPr id="31" name="Picture 30" descr="Text&#10;&#10;Description automatically generated">
            <a:extLst>
              <a:ext uri="{FF2B5EF4-FFF2-40B4-BE49-F238E27FC236}">
                <a16:creationId xmlns:a16="http://schemas.microsoft.com/office/drawing/2014/main" id="{D42637D4-679B-4B86-8D8A-92753C8925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6484875" y="2022432"/>
            <a:ext cx="1113194" cy="834612"/>
          </a:xfrm>
          <a:prstGeom prst="rect">
            <a:avLst/>
          </a:prstGeom>
        </p:spPr>
      </p:pic>
      <p:pic>
        <p:nvPicPr>
          <p:cNvPr id="32" name="Picture 31" descr="Text&#10;&#10;Description automatically generated">
            <a:extLst>
              <a:ext uri="{FF2B5EF4-FFF2-40B4-BE49-F238E27FC236}">
                <a16:creationId xmlns:a16="http://schemas.microsoft.com/office/drawing/2014/main" id="{A7082BE8-1975-498F-9CF6-167EE0F23E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9567038" y="2022432"/>
            <a:ext cx="1113194" cy="834612"/>
          </a:xfrm>
          <a:prstGeom prst="rect">
            <a:avLst/>
          </a:prstGeom>
        </p:spPr>
      </p:pic>
      <p:sp>
        <p:nvSpPr>
          <p:cNvPr id="23" name="Rectangle 10">
            <a:extLst>
              <a:ext uri="{FF2B5EF4-FFF2-40B4-BE49-F238E27FC236}">
                <a16:creationId xmlns:a16="http://schemas.microsoft.com/office/drawing/2014/main" id="{B635D259-B4D7-81E7-C569-08122B8AF3A1}"/>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28" name="Rectángulo 27">
            <a:extLst>
              <a:ext uri="{FF2B5EF4-FFF2-40B4-BE49-F238E27FC236}">
                <a16:creationId xmlns:a16="http://schemas.microsoft.com/office/drawing/2014/main" id="{D98DEF47-6263-4EAC-9AE4-850A0F4E3656}"/>
              </a:ext>
            </a:extLst>
          </p:cNvPr>
          <p:cNvSpPr/>
          <p:nvPr/>
        </p:nvSpPr>
        <p:spPr>
          <a:xfrm>
            <a:off x="8962955" y="900979"/>
            <a:ext cx="2717416" cy="2855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447665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a:t>Gracias</a:t>
            </a:r>
          </a:p>
        </p:txBody>
      </p:sp>
      <p:sp>
        <p:nvSpPr>
          <p:cNvPr id="3" name="Rectangle 2">
            <a:extLst>
              <a:ext uri="{FF2B5EF4-FFF2-40B4-BE49-F238E27FC236}">
                <a16:creationId xmlns:a16="http://schemas.microsoft.com/office/drawing/2014/main" id="{A5343FCF-8DD9-BC48-8DE5-A30633EF8F93}"/>
              </a:ext>
            </a:extLst>
          </p:cNvPr>
          <p:cNvSpPr/>
          <p:nvPr/>
        </p:nvSpPr>
        <p:spPr>
          <a:xfrm>
            <a:off x="217714" y="4370767"/>
            <a:ext cx="4953000" cy="1938992"/>
          </a:xfrm>
          <a:prstGeom prst="rect">
            <a:avLst/>
          </a:prstGeom>
        </p:spPr>
        <p:txBody>
          <a:bodyPr wrap="square">
            <a:spAutoFit/>
          </a:bodyPr>
          <a:lstStyle/>
          <a:p>
            <a:r>
              <a:rPr lang="fr-FR" altLang="en-US" sz="1600" b="1" dirty="0" err="1">
                <a:solidFill>
                  <a:schemeClr val="bg1"/>
                </a:solidFill>
                <a:ea typeface="Arial Unicode MS" panose="020B0604020202020204" pitchFamily="34" charset="-128"/>
                <a:cs typeface="Arial" panose="020B0604020202020204" pitchFamily="34" charset="0"/>
              </a:rPr>
              <a:t>Secretaría</a:t>
            </a:r>
            <a:r>
              <a:rPr lang="fr-FR" altLang="en-US" sz="1600" b="1" dirty="0">
                <a:solidFill>
                  <a:schemeClr val="bg1"/>
                </a:solidFill>
                <a:ea typeface="Arial Unicode MS" panose="020B0604020202020204" pitchFamily="34" charset="-128"/>
                <a:cs typeface="Arial" panose="020B0604020202020204" pitchFamily="34" charset="0"/>
              </a:rPr>
              <a:t> de la CIPF</a:t>
            </a:r>
            <a:br>
              <a:rPr lang="fr-FR" altLang="en-US" sz="1600" b="1" dirty="0">
                <a:solidFill>
                  <a:schemeClr val="bg1"/>
                </a:solidFill>
                <a:ea typeface="Arial Unicode MS" panose="020B0604020202020204" pitchFamily="34" charset="-128"/>
                <a:cs typeface="Arial" panose="020B0604020202020204" pitchFamily="34" charset="0"/>
              </a:rPr>
            </a:br>
            <a:br>
              <a:rPr lang="fr-FR" altLang="en-US" sz="1600" b="1"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Organización de las Naciones Unidas </a:t>
            </a:r>
            <a:br>
              <a:rPr lang="es-ES" altLang="en-US" sz="1600" dirty="0">
                <a:solidFill>
                  <a:schemeClr val="bg1"/>
                </a:solidFill>
                <a:ea typeface="Arial Unicode MS" panose="020B0604020202020204" pitchFamily="34" charset="-128"/>
                <a:cs typeface="Arial" panose="020B0604020202020204" pitchFamily="34" charset="0"/>
              </a:rPr>
            </a:br>
            <a:r>
              <a:rPr lang="es-ES" altLang="en-US" sz="1600" dirty="0">
                <a:solidFill>
                  <a:schemeClr val="bg1"/>
                </a:solidFill>
                <a:ea typeface="Arial Unicode MS" panose="020B0604020202020204" pitchFamily="34" charset="-128"/>
                <a:cs typeface="Arial" panose="020B0604020202020204" pitchFamily="34" charset="0"/>
              </a:rPr>
              <a:t>para la Alimentación y la Agricultura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www.ippc.int</a:t>
            </a:r>
            <a:br>
              <a:rPr lang="en-US" sz="5400" dirty="0">
                <a:solidFill>
                  <a:schemeClr val="bg1"/>
                </a:solidFill>
              </a:rPr>
            </a:br>
            <a:endParaRPr lang="en-IT" dirty="0">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58D97C35-57BA-4A34-8D83-74AE2CF08BBE}"/>
              </a:ext>
            </a:extLst>
          </p:cNvPr>
          <p:cNvGrpSpPr/>
          <p:nvPr/>
        </p:nvGrpSpPr>
        <p:grpSpPr>
          <a:xfrm>
            <a:off x="6311895" y="4910248"/>
            <a:ext cx="5407848" cy="1019751"/>
            <a:chOff x="6344655" y="1746720"/>
            <a:chExt cx="5407848" cy="1019751"/>
          </a:xfrm>
        </p:grpSpPr>
        <p:sp>
          <p:nvSpPr>
            <p:cNvPr id="19" name="Rectangle: Rounded Corners 18">
              <a:extLst>
                <a:ext uri="{FF2B5EF4-FFF2-40B4-BE49-F238E27FC236}">
                  <a16:creationId xmlns:a16="http://schemas.microsoft.com/office/drawing/2014/main" id="{CA90486B-C31C-4FBA-BF05-FEDB080E0FF2}"/>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B46F5A3-8086-424B-82A0-D93CD9F35499}"/>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1749BB32-87CB-4066-A400-2FC08A4A8DAA}"/>
              </a:ext>
            </a:extLst>
          </p:cNvPr>
          <p:cNvGrpSpPr/>
          <p:nvPr/>
        </p:nvGrpSpPr>
        <p:grpSpPr>
          <a:xfrm>
            <a:off x="6344655" y="3277168"/>
            <a:ext cx="5407848" cy="1019751"/>
            <a:chOff x="6344655" y="1746720"/>
            <a:chExt cx="5407848" cy="1019751"/>
          </a:xfrm>
        </p:grpSpPr>
        <p:sp>
          <p:nvSpPr>
            <p:cNvPr id="15" name="Rectangle: Rounded Corners 14">
              <a:extLst>
                <a:ext uri="{FF2B5EF4-FFF2-40B4-BE49-F238E27FC236}">
                  <a16:creationId xmlns:a16="http://schemas.microsoft.com/office/drawing/2014/main" id="{95687D8A-2E0E-4E4D-9385-601E8499F6E1}"/>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BBA81E8F-18F9-437E-9C71-26602003B692}"/>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AF92EA50-E92B-4258-A9C0-CF2413962871}"/>
              </a:ext>
            </a:extLst>
          </p:cNvPr>
          <p:cNvGrpSpPr/>
          <p:nvPr/>
        </p:nvGrpSpPr>
        <p:grpSpPr>
          <a:xfrm>
            <a:off x="6344655" y="1746720"/>
            <a:ext cx="5407848" cy="1002659"/>
            <a:chOff x="6344655" y="1746720"/>
            <a:chExt cx="5407848" cy="1002659"/>
          </a:xfrm>
        </p:grpSpPr>
        <p:sp>
          <p:nvSpPr>
            <p:cNvPr id="2" name="Rectangle: Rounded Corners 1">
              <a:extLst>
                <a:ext uri="{FF2B5EF4-FFF2-40B4-BE49-F238E27FC236}">
                  <a16:creationId xmlns:a16="http://schemas.microsoft.com/office/drawing/2014/main" id="{F5B29824-AD4F-48D9-8E7A-FE9A47008B06}"/>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442E0224-B8A6-494E-98CD-CB89FF5E51F0}"/>
                </a:ext>
              </a:extLst>
            </p:cNvPr>
            <p:cNvSpPr/>
            <p:nvPr/>
          </p:nvSpPr>
          <p:spPr>
            <a:xfrm>
              <a:off x="6558899" y="1831445"/>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6710251" y="2014746"/>
            <a:ext cx="4825379" cy="623248"/>
          </a:xfrm>
          <a:prstGeom prst="rect">
            <a:avLst/>
          </a:prstGeom>
          <a:noFill/>
        </p:spPr>
        <p:txBody>
          <a:bodyPr wrap="square" lIns="91440" tIns="45720" rIns="91440" bIns="45720" rtlCol="0" anchor="t">
            <a:spAutoFit/>
          </a:bodyPr>
          <a:lstStyle/>
          <a:p>
            <a:r>
              <a:rPr lang="en-US" dirty="0">
                <a:latin typeface="Times New Roman"/>
                <a:cs typeface="Times New Roman"/>
              </a:rPr>
              <a:t>  </a:t>
            </a:r>
            <a:r>
              <a:rPr lang="en-US" sz="2200" dirty="0" err="1">
                <a:latin typeface="Arial"/>
                <a:cs typeface="Times New Roman"/>
              </a:rPr>
              <a:t>Revisión</a:t>
            </a:r>
            <a:r>
              <a:rPr lang="en-US" dirty="0">
                <a:latin typeface="Arial"/>
                <a:cs typeface="Times New Roman"/>
              </a:rPr>
              <a:t> </a:t>
            </a:r>
            <a:r>
              <a:rPr lang="en-US" sz="2200" dirty="0">
                <a:latin typeface="Arial"/>
                <a:cs typeface="Times New Roman"/>
              </a:rPr>
              <a:t>general</a:t>
            </a:r>
            <a:r>
              <a:rPr lang="en-US" dirty="0">
                <a:latin typeface="Arial"/>
                <a:cs typeface="Times New Roman"/>
              </a:rPr>
              <a:t> </a:t>
            </a:r>
            <a:r>
              <a:rPr lang="en-US" sz="2200" dirty="0">
                <a:latin typeface="Arial"/>
                <a:cs typeface="Times New Roman"/>
              </a:rPr>
              <a:t>de</a:t>
            </a:r>
            <a:r>
              <a:rPr lang="en-US" dirty="0">
                <a:latin typeface="Arial"/>
                <a:cs typeface="Times New Roman"/>
              </a:rPr>
              <a:t> </a:t>
            </a:r>
            <a:r>
              <a:rPr lang="en-US" sz="2200" dirty="0">
                <a:latin typeface="Arial"/>
                <a:cs typeface="Times New Roman"/>
              </a:rPr>
              <a:t>las</a:t>
            </a:r>
            <a:r>
              <a:rPr lang="en-US" dirty="0">
                <a:latin typeface="Arial"/>
                <a:cs typeface="Times New Roman"/>
              </a:rPr>
              <a:t> </a:t>
            </a:r>
            <a:r>
              <a:rPr lang="en-US" sz="2200" dirty="0">
                <a:latin typeface="Arial"/>
                <a:cs typeface="Times New Roman"/>
              </a:rPr>
              <a:t>ONPI</a:t>
            </a:r>
          </a:p>
          <a:p>
            <a:endParaRPr lang="en-US" sz="1050" dirty="0"/>
          </a:p>
        </p:txBody>
      </p:sp>
      <p:sp>
        <p:nvSpPr>
          <p:cNvPr id="7" name="TextBox 6"/>
          <p:cNvSpPr txBox="1"/>
          <p:nvPr/>
        </p:nvSpPr>
        <p:spPr>
          <a:xfrm>
            <a:off x="6071739" y="3476882"/>
            <a:ext cx="5734177" cy="769441"/>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s-ES" sz="2200" dirty="0">
                <a:latin typeface="Arial"/>
                <a:cs typeface="Times New Roman"/>
              </a:rPr>
              <a:t>Actualización de las actividades de las ONPI en 2021</a:t>
            </a:r>
            <a:endParaRPr lang="en-US" sz="2200" dirty="0">
              <a:latin typeface="Arial"/>
              <a:cs typeface="Times New Roman"/>
            </a:endParaRPr>
          </a:p>
        </p:txBody>
      </p:sp>
      <p:sp>
        <p:nvSpPr>
          <p:cNvPr id="13" name="TextBox 12"/>
          <p:cNvSpPr txBox="1"/>
          <p:nvPr/>
        </p:nvSpPr>
        <p:spPr>
          <a:xfrm>
            <a:off x="6096000" y="5232760"/>
            <a:ext cx="5564703" cy="430887"/>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2200" dirty="0">
                <a:latin typeface="Times New Roman"/>
                <a:cs typeface="Times New Roman"/>
              </a:rPr>
              <a:t> </a:t>
            </a:r>
            <a:r>
              <a:rPr lang="es-ES" sz="2200" dirty="0">
                <a:latin typeface="Arial"/>
                <a:cs typeface="Times New Roman"/>
              </a:rPr>
              <a:t>Plan de trabajo de las ONPI en 2022</a:t>
            </a:r>
            <a:endParaRPr lang="en-US" sz="2200" dirty="0"/>
          </a:p>
        </p:txBody>
      </p:sp>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a:t>2/15</a:t>
            </a:r>
          </a:p>
        </p:txBody>
      </p:sp>
      <p:sp>
        <p:nvSpPr>
          <p:cNvPr id="8" name="Title 1">
            <a:extLst>
              <a:ext uri="{FF2B5EF4-FFF2-40B4-BE49-F238E27FC236}">
                <a16:creationId xmlns:a16="http://schemas.microsoft.com/office/drawing/2014/main" id="{7F135577-943D-C68B-E0FA-4047BA749413}"/>
              </a:ext>
            </a:extLst>
          </p:cNvPr>
          <p:cNvSpPr txBox="1">
            <a:spLocks/>
          </p:cNvSpPr>
          <p:nvPr/>
        </p:nvSpPr>
        <p:spPr>
          <a:xfrm>
            <a:off x="531297" y="828812"/>
            <a:ext cx="6330463" cy="540724"/>
          </a:xfrm>
          <a:prstGeom prst="rect">
            <a:avLst/>
          </a:prstGeom>
          <a:ln>
            <a:noFill/>
          </a:ln>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sz="2200" b="1" dirty="0" err="1">
                <a:solidFill>
                  <a:srgbClr val="00825F"/>
                </a:solidFill>
                <a:latin typeface="Calibri" panose="020F0502020204030204"/>
                <a:ea typeface="Arial Unicode MS"/>
                <a:cs typeface="Arial"/>
              </a:rPr>
              <a:t>Contenido</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grpSp>
        <p:nvGrpSpPr>
          <p:cNvPr id="27" name="Group 26">
            <a:extLst>
              <a:ext uri="{FF2B5EF4-FFF2-40B4-BE49-F238E27FC236}">
                <a16:creationId xmlns:a16="http://schemas.microsoft.com/office/drawing/2014/main" id="{39A89005-B4EC-46BE-A9D5-AFD02E51218C}"/>
              </a:ext>
            </a:extLst>
          </p:cNvPr>
          <p:cNvGrpSpPr/>
          <p:nvPr/>
        </p:nvGrpSpPr>
        <p:grpSpPr>
          <a:xfrm>
            <a:off x="324980" y="1746720"/>
            <a:ext cx="5585930" cy="4183279"/>
            <a:chOff x="261416" y="1746720"/>
            <a:chExt cx="5708420" cy="4368330"/>
          </a:xfrm>
        </p:grpSpPr>
        <p:sp>
          <p:nvSpPr>
            <p:cNvPr id="21" name="Rectangle: Rounded Corners 20">
              <a:extLst>
                <a:ext uri="{FF2B5EF4-FFF2-40B4-BE49-F238E27FC236}">
                  <a16:creationId xmlns:a16="http://schemas.microsoft.com/office/drawing/2014/main" id="{915D7579-BF3B-46F1-9319-97F3413D77FB}"/>
                </a:ext>
              </a:extLst>
            </p:cNvPr>
            <p:cNvSpPr/>
            <p:nvPr/>
          </p:nvSpPr>
          <p:spPr>
            <a:xfrm>
              <a:off x="261416" y="1746720"/>
              <a:ext cx="5708420" cy="4259743"/>
            </a:xfrm>
            <a:prstGeom prst="roundRect">
              <a:avLst>
                <a:gd name="adj" fmla="val 12795"/>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text&#10;&#10;Description automatically generated">
              <a:extLst>
                <a:ext uri="{FF2B5EF4-FFF2-40B4-BE49-F238E27FC236}">
                  <a16:creationId xmlns:a16="http://schemas.microsoft.com/office/drawing/2014/main" id="{95A29952-FC4A-43AE-9AA7-8292D38118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048" t="11732" r="19890" b="11650"/>
            <a:stretch/>
          </p:blipFill>
          <p:spPr>
            <a:xfrm>
              <a:off x="472257" y="2061248"/>
              <a:ext cx="5489539" cy="4053802"/>
            </a:xfrm>
            <a:prstGeom prst="roundRect">
              <a:avLst>
                <a:gd name="adj" fmla="val 13637"/>
              </a:avLst>
            </a:prstGeom>
            <a:solidFill>
              <a:srgbClr val="FFFFFF">
                <a:shade val="85000"/>
              </a:srgbClr>
            </a:solidFill>
            <a:ln>
              <a:noFill/>
            </a:ln>
            <a:effectLst/>
          </p:spPr>
        </p:pic>
      </p:grpSp>
      <p:sp>
        <p:nvSpPr>
          <p:cNvPr id="22" name="Rectangle 10">
            <a:extLst>
              <a:ext uri="{FF2B5EF4-FFF2-40B4-BE49-F238E27FC236}">
                <a16:creationId xmlns:a16="http://schemas.microsoft.com/office/drawing/2014/main" id="{2AFFC50C-FD72-8A05-557B-3ACA7342C734}"/>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24" name="Rectángulo 23">
            <a:extLst>
              <a:ext uri="{FF2B5EF4-FFF2-40B4-BE49-F238E27FC236}">
                <a16:creationId xmlns:a16="http://schemas.microsoft.com/office/drawing/2014/main" id="{86C02E27-9047-B45D-035B-728F7C856B25}"/>
              </a:ext>
            </a:extLst>
          </p:cNvPr>
          <p:cNvSpPr/>
          <p:nvPr/>
        </p:nvSpPr>
        <p:spPr>
          <a:xfrm>
            <a:off x="6710251" y="928001"/>
            <a:ext cx="5318463" cy="3423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Obligaciones Nacionales de Presentación de Informes (ONPI)</a:t>
            </a:r>
            <a:endParaRPr lang="fr-CH" sz="1600" b="1" dirty="0">
              <a:solidFill>
                <a:srgbClr val="00684D"/>
              </a:solidFill>
            </a:endParaRPr>
          </a:p>
        </p:txBody>
      </p:sp>
    </p:spTree>
    <p:extLst>
      <p:ext uri="{BB962C8B-B14F-4D97-AF65-F5344CB8AC3E}">
        <p14:creationId xmlns:p14="http://schemas.microsoft.com/office/powerpoint/2010/main" val="426687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3093" y="857304"/>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panose="020F0502020204030204"/>
                <a:ea typeface="Arial Unicode MS" panose="020B0604020202020204" pitchFamily="34" charset="-128"/>
                <a:cs typeface="Arial" panose="020B0604020202020204" pitchFamily="34" charset="0"/>
              </a:rPr>
              <a:t>1.1 </a:t>
            </a:r>
            <a:r>
              <a:rPr lang="es-ES" sz="2200" b="1" dirty="0">
                <a:solidFill>
                  <a:srgbClr val="00825F"/>
                </a:solidFill>
                <a:latin typeface="Calibri" panose="020F0502020204030204"/>
                <a:ea typeface="Arial Unicode MS" panose="020B0604020202020204" pitchFamily="34" charset="-128"/>
                <a:cs typeface="Arial" panose="020B0604020202020204" pitchFamily="34" charset="0"/>
              </a:rPr>
              <a:t>Revisión general de las ONPI</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12" name="TextBox 11"/>
          <p:cNvSpPr txBox="1"/>
          <p:nvPr/>
        </p:nvSpPr>
        <p:spPr>
          <a:xfrm>
            <a:off x="10972800" y="6550839"/>
            <a:ext cx="1493886" cy="415498"/>
          </a:xfrm>
          <a:prstGeom prst="rect">
            <a:avLst/>
          </a:prstGeom>
        </p:spPr>
        <p:txBody>
          <a:bodyPr wrap="none" lIns="540000" tIns="0" rIns="360000" rtlCol="0" anchor="t" anchorCtr="0">
            <a:spAutoFit/>
          </a:bodyPr>
          <a:lstStyle/>
          <a:p>
            <a:r>
              <a:rPr lang="en-US"/>
              <a:t>3/15</a:t>
            </a:r>
          </a:p>
        </p:txBody>
      </p:sp>
      <p:grpSp>
        <p:nvGrpSpPr>
          <p:cNvPr id="30" name="Group 29">
            <a:extLst>
              <a:ext uri="{FF2B5EF4-FFF2-40B4-BE49-F238E27FC236}">
                <a16:creationId xmlns:a16="http://schemas.microsoft.com/office/drawing/2014/main" id="{9AE8FB21-1D1E-4D2B-950B-532D9996280C}"/>
              </a:ext>
            </a:extLst>
          </p:cNvPr>
          <p:cNvGrpSpPr>
            <a:grpSpLocks/>
          </p:cNvGrpSpPr>
          <p:nvPr/>
        </p:nvGrpSpPr>
        <p:grpSpPr>
          <a:xfrm>
            <a:off x="4074354" y="994835"/>
            <a:ext cx="3546878" cy="3010149"/>
            <a:chOff x="3591359" y="944352"/>
            <a:chExt cx="4888584" cy="4675324"/>
          </a:xfrm>
        </p:grpSpPr>
        <p:grpSp>
          <p:nvGrpSpPr>
            <p:cNvPr id="17" name="Group 16">
              <a:extLst>
                <a:ext uri="{FF2B5EF4-FFF2-40B4-BE49-F238E27FC236}">
                  <a16:creationId xmlns:a16="http://schemas.microsoft.com/office/drawing/2014/main" id="{585C2532-F3EF-4010-88E1-B7CD3494E85F}"/>
                </a:ext>
              </a:extLst>
            </p:cNvPr>
            <p:cNvGrpSpPr>
              <a:grpSpLocks/>
            </p:cNvGrpSpPr>
            <p:nvPr/>
          </p:nvGrpSpPr>
          <p:grpSpPr>
            <a:xfrm>
              <a:off x="3591359" y="944352"/>
              <a:ext cx="4888584" cy="4662737"/>
              <a:chOff x="3591359" y="944352"/>
              <a:chExt cx="4888584" cy="4662737"/>
            </a:xfrm>
          </p:grpSpPr>
          <p:sp>
            <p:nvSpPr>
              <p:cNvPr id="14" name="Isosceles Triangle 13">
                <a:extLst>
                  <a:ext uri="{FF2B5EF4-FFF2-40B4-BE49-F238E27FC236}">
                    <a16:creationId xmlns:a16="http://schemas.microsoft.com/office/drawing/2014/main" id="{A5CEFE5B-2852-487B-839E-7F751BA7626B}"/>
                  </a:ext>
                </a:extLst>
              </p:cNvPr>
              <p:cNvSpPr>
                <a:spLocks/>
              </p:cNvSpPr>
              <p:nvPr/>
            </p:nvSpPr>
            <p:spPr>
              <a:xfrm>
                <a:off x="4811308" y="944352"/>
                <a:ext cx="2452617" cy="2337662"/>
              </a:xfrm>
              <a:prstGeom prst="triangle">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400BD3DE-FA6A-4148-8EE3-2D8D8A99053B}"/>
                  </a:ext>
                </a:extLst>
              </p:cNvPr>
              <p:cNvSpPr>
                <a:spLocks/>
              </p:cNvSpPr>
              <p:nvPr/>
            </p:nvSpPr>
            <p:spPr>
              <a:xfrm>
                <a:off x="3591359" y="3269427"/>
                <a:ext cx="2452617" cy="2337662"/>
              </a:xfrm>
              <a:prstGeom prst="triangle">
                <a:avLst/>
              </a:prstGeom>
              <a:solidFill>
                <a:srgbClr val="A81E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2D174381-71B7-4E41-970E-6B97E9CF6CB1}"/>
                  </a:ext>
                </a:extLst>
              </p:cNvPr>
              <p:cNvSpPr>
                <a:spLocks/>
              </p:cNvSpPr>
              <p:nvPr/>
            </p:nvSpPr>
            <p:spPr>
              <a:xfrm>
                <a:off x="6027326" y="3258582"/>
                <a:ext cx="2452617" cy="2337662"/>
              </a:xfrm>
              <a:prstGeom prst="triangle">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Isosceles Triangle 17">
              <a:extLst>
                <a:ext uri="{FF2B5EF4-FFF2-40B4-BE49-F238E27FC236}">
                  <a16:creationId xmlns:a16="http://schemas.microsoft.com/office/drawing/2014/main" id="{5A8AD076-5165-4FF1-99CE-B5A96B3071BD}"/>
                </a:ext>
              </a:extLst>
            </p:cNvPr>
            <p:cNvSpPr>
              <a:spLocks/>
            </p:cNvSpPr>
            <p:nvPr/>
          </p:nvSpPr>
          <p:spPr>
            <a:xfrm>
              <a:off x="5084747" y="1261756"/>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65A22B08-A335-499E-B2B7-6DA583F563A5}"/>
                </a:ext>
              </a:extLst>
            </p:cNvPr>
            <p:cNvSpPr>
              <a:spLocks/>
            </p:cNvSpPr>
            <p:nvPr/>
          </p:nvSpPr>
          <p:spPr>
            <a:xfrm>
              <a:off x="3879942" y="3599418"/>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D928126A-8D05-46D8-AF85-99FEF6367DC5}"/>
                </a:ext>
              </a:extLst>
            </p:cNvPr>
            <p:cNvSpPr>
              <a:spLocks/>
            </p:cNvSpPr>
            <p:nvPr/>
          </p:nvSpPr>
          <p:spPr>
            <a:xfrm>
              <a:off x="6317670" y="3607730"/>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DB0CE1C2-E0F6-4DEE-B273-1A644A796511}"/>
                </a:ext>
              </a:extLst>
            </p:cNvPr>
            <p:cNvSpPr>
              <a:spLocks/>
            </p:cNvSpPr>
            <p:nvPr/>
          </p:nvSpPr>
          <p:spPr>
            <a:xfrm rot="10800000">
              <a:off x="4823752" y="3282014"/>
              <a:ext cx="2452617" cy="2337662"/>
            </a:xfrm>
            <a:prstGeom prs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24FA68C2-B2C9-4454-A554-B4F157E3EC5F}"/>
                </a:ext>
              </a:extLst>
            </p:cNvPr>
            <p:cNvSpPr>
              <a:spLocks/>
            </p:cNvSpPr>
            <p:nvPr/>
          </p:nvSpPr>
          <p:spPr>
            <a:xfrm rot="10800000">
              <a:off x="5094456" y="3415317"/>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id="{3DF7BB4F-DC05-4D67-A291-A7978F487B90}"/>
              </a:ext>
            </a:extLst>
          </p:cNvPr>
          <p:cNvSpPr txBox="1"/>
          <p:nvPr/>
        </p:nvSpPr>
        <p:spPr>
          <a:xfrm>
            <a:off x="4352640" y="2063930"/>
            <a:ext cx="2805984" cy="292388"/>
          </a:xfrm>
          <a:prstGeom prst="rect">
            <a:avLst/>
          </a:prstGeom>
        </p:spPr>
        <p:txBody>
          <a:bodyPr wrap="square" lIns="540000" tIns="0" rIns="360000" rtlCol="0" anchor="t" anchorCtr="0">
            <a:spAutoFit/>
          </a:bodyPr>
          <a:lstStyle/>
          <a:p>
            <a:pPr algn="ctr"/>
            <a:r>
              <a:rPr lang="en-US" sz="1600" b="1" dirty="0" err="1">
                <a:solidFill>
                  <a:srgbClr val="EFA91F"/>
                </a:solidFill>
                <a:cs typeface="Times New Roman"/>
              </a:rPr>
              <a:t>Objetivo</a:t>
            </a:r>
            <a:endParaRPr lang="en-US" sz="1600" dirty="0">
              <a:solidFill>
                <a:srgbClr val="EFA91F"/>
              </a:solidFill>
            </a:endParaRPr>
          </a:p>
        </p:txBody>
      </p:sp>
      <p:sp>
        <p:nvSpPr>
          <p:cNvPr id="33" name="TextBox 32">
            <a:extLst>
              <a:ext uri="{FF2B5EF4-FFF2-40B4-BE49-F238E27FC236}">
                <a16:creationId xmlns:a16="http://schemas.microsoft.com/office/drawing/2014/main" id="{AA6DC33F-B640-44A9-A6CD-541E60EA7FAC}"/>
              </a:ext>
            </a:extLst>
          </p:cNvPr>
          <p:cNvSpPr txBox="1"/>
          <p:nvPr/>
        </p:nvSpPr>
        <p:spPr>
          <a:xfrm>
            <a:off x="4347456" y="3573610"/>
            <a:ext cx="1249676" cy="369332"/>
          </a:xfrm>
          <a:prstGeom prst="rect">
            <a:avLst/>
          </a:prstGeom>
          <a:noFill/>
        </p:spPr>
        <p:txBody>
          <a:bodyPr wrap="square">
            <a:spAutoFit/>
          </a:bodyPr>
          <a:lstStyle/>
          <a:p>
            <a:pPr algn="ctr"/>
            <a:r>
              <a:rPr lang="en-US" sz="1600" b="1" dirty="0" err="1">
                <a:solidFill>
                  <a:srgbClr val="800000"/>
                </a:solidFill>
                <a:cs typeface="Times New Roman"/>
              </a:rPr>
              <a:t>Motivo</a:t>
            </a:r>
            <a:r>
              <a:rPr lang="en-US" sz="1800" b="1" dirty="0">
                <a:solidFill>
                  <a:srgbClr val="800000"/>
                </a:solidFill>
                <a:cs typeface="Times New Roman"/>
              </a:rPr>
              <a:t> </a:t>
            </a:r>
            <a:endParaRPr lang="en-US" sz="1800" dirty="0"/>
          </a:p>
        </p:txBody>
      </p:sp>
      <p:sp>
        <p:nvSpPr>
          <p:cNvPr id="36" name="TextBox 35">
            <a:extLst>
              <a:ext uri="{FF2B5EF4-FFF2-40B4-BE49-F238E27FC236}">
                <a16:creationId xmlns:a16="http://schemas.microsoft.com/office/drawing/2014/main" id="{9B8ABC73-ABF0-4049-B2DB-AE742304B4F2}"/>
              </a:ext>
            </a:extLst>
          </p:cNvPr>
          <p:cNvSpPr txBox="1"/>
          <p:nvPr/>
        </p:nvSpPr>
        <p:spPr>
          <a:xfrm>
            <a:off x="4962870" y="2780460"/>
            <a:ext cx="1772939" cy="415498"/>
          </a:xfrm>
          <a:prstGeom prst="rect">
            <a:avLst/>
          </a:prstGeom>
        </p:spPr>
        <p:txBody>
          <a:bodyPr wrap="square" lIns="540000" tIns="0" rIns="360000" rtlCol="0" anchor="t" anchorCtr="0">
            <a:spAutoFit/>
          </a:bodyPr>
          <a:lstStyle/>
          <a:p>
            <a:r>
              <a:rPr lang="en-US" b="1" dirty="0"/>
              <a:t>Base</a:t>
            </a:r>
          </a:p>
        </p:txBody>
      </p:sp>
      <p:sp>
        <p:nvSpPr>
          <p:cNvPr id="37" name="TextBox 36">
            <a:extLst>
              <a:ext uri="{FF2B5EF4-FFF2-40B4-BE49-F238E27FC236}">
                <a16:creationId xmlns:a16="http://schemas.microsoft.com/office/drawing/2014/main" id="{1A1005F6-CB72-43D9-9945-5A110BAAEACD}"/>
              </a:ext>
            </a:extLst>
          </p:cNvPr>
          <p:cNvSpPr txBox="1"/>
          <p:nvPr/>
        </p:nvSpPr>
        <p:spPr>
          <a:xfrm>
            <a:off x="4860617" y="1530283"/>
            <a:ext cx="1772939" cy="600164"/>
          </a:xfrm>
          <a:prstGeom prst="rect">
            <a:avLst/>
          </a:prstGeom>
        </p:spPr>
        <p:txBody>
          <a:bodyPr wrap="square" lIns="540000" tIns="0" rIns="360000" rtlCol="0" anchor="t" anchorCtr="0">
            <a:spAutoFit/>
          </a:bodyPr>
          <a:lstStyle/>
          <a:p>
            <a:pPr algn="ctr"/>
            <a:r>
              <a:rPr lang="en-US" sz="3600" b="1" dirty="0"/>
              <a:t>1</a:t>
            </a:r>
          </a:p>
        </p:txBody>
      </p:sp>
      <p:sp>
        <p:nvSpPr>
          <p:cNvPr id="38" name="TextBox 37">
            <a:extLst>
              <a:ext uri="{FF2B5EF4-FFF2-40B4-BE49-F238E27FC236}">
                <a16:creationId xmlns:a16="http://schemas.microsoft.com/office/drawing/2014/main" id="{03DE59B7-2443-4742-A6BD-61B57D5126E2}"/>
              </a:ext>
            </a:extLst>
          </p:cNvPr>
          <p:cNvSpPr txBox="1"/>
          <p:nvPr/>
        </p:nvSpPr>
        <p:spPr>
          <a:xfrm>
            <a:off x="3988390" y="2975101"/>
            <a:ext cx="1772939" cy="600164"/>
          </a:xfrm>
          <a:prstGeom prst="rect">
            <a:avLst/>
          </a:prstGeom>
        </p:spPr>
        <p:txBody>
          <a:bodyPr wrap="square" lIns="540000" tIns="0" rIns="360000" rtlCol="0" anchor="t" anchorCtr="0">
            <a:spAutoFit/>
          </a:bodyPr>
          <a:lstStyle/>
          <a:p>
            <a:pPr algn="ctr"/>
            <a:r>
              <a:rPr lang="en-US" sz="3600" b="1" dirty="0"/>
              <a:t>3</a:t>
            </a:r>
          </a:p>
        </p:txBody>
      </p:sp>
      <p:sp>
        <p:nvSpPr>
          <p:cNvPr id="39" name="TextBox 38">
            <a:extLst>
              <a:ext uri="{FF2B5EF4-FFF2-40B4-BE49-F238E27FC236}">
                <a16:creationId xmlns:a16="http://schemas.microsoft.com/office/drawing/2014/main" id="{2611163C-A25E-4FD5-AEDA-D69BB8D4C815}"/>
              </a:ext>
            </a:extLst>
          </p:cNvPr>
          <p:cNvSpPr txBox="1"/>
          <p:nvPr/>
        </p:nvSpPr>
        <p:spPr>
          <a:xfrm>
            <a:off x="5752783" y="3026330"/>
            <a:ext cx="1772939" cy="600164"/>
          </a:xfrm>
          <a:prstGeom prst="rect">
            <a:avLst/>
          </a:prstGeom>
        </p:spPr>
        <p:txBody>
          <a:bodyPr wrap="square" lIns="540000" tIns="0" rIns="360000" rtlCol="0" anchor="t" anchorCtr="0">
            <a:spAutoFit/>
          </a:bodyPr>
          <a:lstStyle/>
          <a:p>
            <a:pPr algn="ctr"/>
            <a:r>
              <a:rPr lang="en-US" sz="3600" b="1" dirty="0"/>
              <a:t>2</a:t>
            </a:r>
          </a:p>
        </p:txBody>
      </p:sp>
      <p:grpSp>
        <p:nvGrpSpPr>
          <p:cNvPr id="42" name="Group 41">
            <a:extLst>
              <a:ext uri="{FF2B5EF4-FFF2-40B4-BE49-F238E27FC236}">
                <a16:creationId xmlns:a16="http://schemas.microsoft.com/office/drawing/2014/main" id="{E312F589-D999-49E2-9B66-1A1FCAA784F8}"/>
              </a:ext>
            </a:extLst>
          </p:cNvPr>
          <p:cNvGrpSpPr/>
          <p:nvPr/>
        </p:nvGrpSpPr>
        <p:grpSpPr>
          <a:xfrm>
            <a:off x="174867" y="4402616"/>
            <a:ext cx="3772479" cy="1902217"/>
            <a:chOff x="152029" y="4254950"/>
            <a:chExt cx="4334513" cy="1902217"/>
          </a:xfrm>
        </p:grpSpPr>
        <p:sp>
          <p:nvSpPr>
            <p:cNvPr id="40" name="Rectangle: Rounded Corners 39">
              <a:extLst>
                <a:ext uri="{FF2B5EF4-FFF2-40B4-BE49-F238E27FC236}">
                  <a16:creationId xmlns:a16="http://schemas.microsoft.com/office/drawing/2014/main" id="{CDBCFD3F-378F-46EB-B275-4B7BBDB61BCB}"/>
                </a:ext>
              </a:extLst>
            </p:cNvPr>
            <p:cNvSpPr/>
            <p:nvPr/>
          </p:nvSpPr>
          <p:spPr>
            <a:xfrm>
              <a:off x="152029" y="4265167"/>
              <a:ext cx="3826565" cy="1892000"/>
            </a:xfrm>
            <a:prstGeom prst="roundRect">
              <a:avLst/>
            </a:prstGeom>
            <a:solidFill>
              <a:srgbClr val="DDA63A"/>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A54E3899-81AA-4D03-8754-C86C7A4DF164}"/>
                </a:ext>
              </a:extLst>
            </p:cNvPr>
            <p:cNvSpPr/>
            <p:nvPr/>
          </p:nvSpPr>
          <p:spPr>
            <a:xfrm>
              <a:off x="602987" y="4254950"/>
              <a:ext cx="3883555" cy="1892000"/>
            </a:xfrm>
            <a:prstGeom prst="roundRect">
              <a:avLst/>
            </a:prstGeom>
            <a:solidFill>
              <a:schemeClr val="bg1">
                <a:lumMod val="95000"/>
              </a:schemeClr>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0359DC2E-1559-4847-8ECC-4704640E4712}"/>
              </a:ext>
            </a:extLst>
          </p:cNvPr>
          <p:cNvGrpSpPr/>
          <p:nvPr/>
        </p:nvGrpSpPr>
        <p:grpSpPr>
          <a:xfrm>
            <a:off x="4157141" y="4399497"/>
            <a:ext cx="3772479" cy="1902217"/>
            <a:chOff x="152029" y="4254950"/>
            <a:chExt cx="4334513" cy="1902217"/>
          </a:xfrm>
          <a:solidFill>
            <a:srgbClr val="A81E3B"/>
          </a:solidFill>
        </p:grpSpPr>
        <p:sp>
          <p:nvSpPr>
            <p:cNvPr id="63" name="Rectangle: Rounded Corners 62">
              <a:extLst>
                <a:ext uri="{FF2B5EF4-FFF2-40B4-BE49-F238E27FC236}">
                  <a16:creationId xmlns:a16="http://schemas.microsoft.com/office/drawing/2014/main" id="{FC1AC851-A773-4E54-907B-8CD12F512D9C}"/>
                </a:ext>
              </a:extLst>
            </p:cNvPr>
            <p:cNvSpPr/>
            <p:nvPr/>
          </p:nvSpPr>
          <p:spPr>
            <a:xfrm>
              <a:off x="152029" y="4265167"/>
              <a:ext cx="3826565" cy="1892000"/>
            </a:xfrm>
            <a:prstGeom prst="roundRect">
              <a:avLst/>
            </a:prstGeom>
            <a:grp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07737A02-DD91-4664-93BB-8991CD44A4DF}"/>
                </a:ext>
              </a:extLst>
            </p:cNvPr>
            <p:cNvSpPr/>
            <p:nvPr/>
          </p:nvSpPr>
          <p:spPr>
            <a:xfrm>
              <a:off x="602987" y="4254950"/>
              <a:ext cx="3883555" cy="1892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id="{5E0D0B53-28FE-4631-8032-B2BF1A40EA2C}"/>
              </a:ext>
            </a:extLst>
          </p:cNvPr>
          <p:cNvGrpSpPr/>
          <p:nvPr/>
        </p:nvGrpSpPr>
        <p:grpSpPr>
          <a:xfrm>
            <a:off x="8102710" y="4360768"/>
            <a:ext cx="3772479" cy="1902217"/>
            <a:chOff x="152029" y="4254950"/>
            <a:chExt cx="4334513" cy="1902217"/>
          </a:xfrm>
        </p:grpSpPr>
        <p:sp>
          <p:nvSpPr>
            <p:cNvPr id="66" name="Rectangle: Rounded Corners 65">
              <a:extLst>
                <a:ext uri="{FF2B5EF4-FFF2-40B4-BE49-F238E27FC236}">
                  <a16:creationId xmlns:a16="http://schemas.microsoft.com/office/drawing/2014/main" id="{09BBD3D4-FF00-410C-89AC-EAA849D104D7}"/>
                </a:ext>
              </a:extLst>
            </p:cNvPr>
            <p:cNvSpPr/>
            <p:nvPr/>
          </p:nvSpPr>
          <p:spPr>
            <a:xfrm>
              <a:off x="152029" y="4265167"/>
              <a:ext cx="3826565" cy="1892000"/>
            </a:xfrm>
            <a:prstGeom prst="roundRect">
              <a:avLst/>
            </a:prstGeom>
            <a:solidFill>
              <a:srgbClr val="AB967C"/>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Rounded Corners 66">
              <a:extLst>
                <a:ext uri="{FF2B5EF4-FFF2-40B4-BE49-F238E27FC236}">
                  <a16:creationId xmlns:a16="http://schemas.microsoft.com/office/drawing/2014/main" id="{69AC842C-70F1-420E-B5AF-0CC97EEE40CD}"/>
                </a:ext>
              </a:extLst>
            </p:cNvPr>
            <p:cNvSpPr/>
            <p:nvPr/>
          </p:nvSpPr>
          <p:spPr>
            <a:xfrm>
              <a:off x="602987" y="4254950"/>
              <a:ext cx="3883555" cy="1892000"/>
            </a:xfrm>
            <a:prstGeom prst="roundRect">
              <a:avLst/>
            </a:prstGeom>
            <a:solidFill>
              <a:schemeClr val="bg1">
                <a:lumMod val="95000"/>
              </a:schemeClr>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611068" y="4724772"/>
            <a:ext cx="3336730" cy="1261884"/>
          </a:xfrm>
          <a:prstGeom prst="rect">
            <a:avLst/>
          </a:prstGeom>
          <a:noFill/>
        </p:spPr>
        <p:txBody>
          <a:bodyPr wrap="square" lIns="91440" tIns="45720" rIns="91440" bIns="45720" rtlCol="0" anchor="t">
            <a:spAutoFit/>
          </a:bodyPr>
          <a:lstStyle/>
          <a:p>
            <a:r>
              <a:rPr lang="es-ES" sz="1900" dirty="0">
                <a:cs typeface="Times New Roman"/>
              </a:rPr>
              <a:t>Controlar las plagas de </a:t>
            </a:r>
            <a:br>
              <a:rPr lang="es-ES" sz="1900" dirty="0">
                <a:cs typeface="Times New Roman"/>
              </a:rPr>
            </a:br>
            <a:r>
              <a:rPr lang="es-ES" sz="1900" dirty="0">
                <a:cs typeface="Times New Roman"/>
              </a:rPr>
              <a:t>las plantas y los productos vegetales y evitar su propagación internacional</a:t>
            </a:r>
            <a:endParaRPr lang="en-US" sz="1900" dirty="0"/>
          </a:p>
        </p:txBody>
      </p:sp>
      <p:sp>
        <p:nvSpPr>
          <p:cNvPr id="11" name="TextBox 10"/>
          <p:cNvSpPr txBox="1"/>
          <p:nvPr/>
        </p:nvSpPr>
        <p:spPr>
          <a:xfrm>
            <a:off x="4569519" y="4578578"/>
            <a:ext cx="3513877" cy="1554272"/>
          </a:xfrm>
          <a:prstGeom prst="rect">
            <a:avLst/>
          </a:prstGeom>
          <a:noFill/>
        </p:spPr>
        <p:txBody>
          <a:bodyPr wrap="square" lIns="91440" tIns="45720" rIns="91440" bIns="45720" rtlCol="0" anchor="t">
            <a:spAutoFit/>
          </a:bodyPr>
          <a:lstStyle/>
          <a:p>
            <a:r>
              <a:rPr lang="es-ES" sz="1900" dirty="0">
                <a:cs typeface="Times New Roman"/>
              </a:rPr>
              <a:t>Garantizar la disponibilidad de información fitosanitaria oficial para asegurar un comercio </a:t>
            </a:r>
            <a:br>
              <a:rPr lang="es-ES" sz="1900" dirty="0">
                <a:cs typeface="Times New Roman"/>
              </a:rPr>
            </a:br>
            <a:r>
              <a:rPr lang="es-ES" sz="1900" dirty="0">
                <a:cs typeface="Times New Roman"/>
              </a:rPr>
              <a:t>seguro y proteger el medio ambiente de las plagas vegetales</a:t>
            </a:r>
            <a:endParaRPr lang="en-US" sz="1900" dirty="0"/>
          </a:p>
        </p:txBody>
      </p:sp>
      <p:sp>
        <p:nvSpPr>
          <p:cNvPr id="10" name="TextBox 9"/>
          <p:cNvSpPr txBox="1"/>
          <p:nvPr/>
        </p:nvSpPr>
        <p:spPr>
          <a:xfrm>
            <a:off x="8518349" y="4803633"/>
            <a:ext cx="3379994" cy="969496"/>
          </a:xfrm>
          <a:prstGeom prst="rect">
            <a:avLst/>
          </a:prstGeom>
          <a:noFill/>
        </p:spPr>
        <p:txBody>
          <a:bodyPr wrap="square" lIns="91440" tIns="45720" rIns="91440" bIns="45720" rtlCol="0" anchor="t">
            <a:spAutoFit/>
          </a:bodyPr>
          <a:lstStyle/>
          <a:p>
            <a:r>
              <a:rPr lang="es-ES" sz="1900" dirty="0">
                <a:cs typeface="Times New Roman"/>
              </a:rPr>
              <a:t>Todas las partes contratantes están obligadas a cumplir todas las obligaciones de información</a:t>
            </a:r>
            <a:endParaRPr lang="en-US" sz="1900" dirty="0"/>
          </a:p>
        </p:txBody>
      </p:sp>
      <p:sp>
        <p:nvSpPr>
          <p:cNvPr id="68" name="TextBox 67">
            <a:extLst>
              <a:ext uri="{FF2B5EF4-FFF2-40B4-BE49-F238E27FC236}">
                <a16:creationId xmlns:a16="http://schemas.microsoft.com/office/drawing/2014/main" id="{9216707C-A2E5-4900-B0E3-C7067A10B162}"/>
              </a:ext>
            </a:extLst>
          </p:cNvPr>
          <p:cNvSpPr txBox="1"/>
          <p:nvPr/>
        </p:nvSpPr>
        <p:spPr>
          <a:xfrm rot="16200000">
            <a:off x="-1053409" y="5274743"/>
            <a:ext cx="2805984" cy="323165"/>
          </a:xfrm>
          <a:prstGeom prst="rect">
            <a:avLst/>
          </a:prstGeom>
        </p:spPr>
        <p:txBody>
          <a:bodyPr wrap="square" lIns="540000" tIns="0" rIns="360000" rtlCol="0" anchor="t" anchorCtr="0">
            <a:spAutoFit/>
          </a:bodyPr>
          <a:lstStyle/>
          <a:p>
            <a:pPr algn="ctr"/>
            <a:r>
              <a:rPr lang="en-US" sz="1800" b="1" dirty="0" err="1">
                <a:solidFill>
                  <a:schemeClr val="bg1"/>
                </a:solidFill>
                <a:cs typeface="Times New Roman"/>
              </a:rPr>
              <a:t>Objetivo</a:t>
            </a:r>
            <a:endParaRPr lang="en-US" sz="1800" dirty="0">
              <a:solidFill>
                <a:schemeClr val="bg1"/>
              </a:solidFill>
            </a:endParaRPr>
          </a:p>
        </p:txBody>
      </p:sp>
      <p:sp>
        <p:nvSpPr>
          <p:cNvPr id="69" name="TextBox 68">
            <a:extLst>
              <a:ext uri="{FF2B5EF4-FFF2-40B4-BE49-F238E27FC236}">
                <a16:creationId xmlns:a16="http://schemas.microsoft.com/office/drawing/2014/main" id="{A78695B2-0C32-42A2-ADE7-7BB7EA51F34A}"/>
              </a:ext>
            </a:extLst>
          </p:cNvPr>
          <p:cNvSpPr txBox="1"/>
          <p:nvPr/>
        </p:nvSpPr>
        <p:spPr>
          <a:xfrm rot="16200000">
            <a:off x="3693815" y="5146265"/>
            <a:ext cx="1249676" cy="369332"/>
          </a:xfrm>
          <a:prstGeom prst="rect">
            <a:avLst/>
          </a:prstGeom>
          <a:noFill/>
        </p:spPr>
        <p:txBody>
          <a:bodyPr wrap="square">
            <a:spAutoFit/>
          </a:bodyPr>
          <a:lstStyle/>
          <a:p>
            <a:pPr algn="ctr"/>
            <a:r>
              <a:rPr lang="en-US" sz="1800" b="1" dirty="0" err="1">
                <a:solidFill>
                  <a:schemeClr val="bg1"/>
                </a:solidFill>
                <a:cs typeface="Times New Roman"/>
              </a:rPr>
              <a:t>Motivo</a:t>
            </a:r>
            <a:r>
              <a:rPr lang="en-US" sz="1800" b="1" dirty="0">
                <a:solidFill>
                  <a:schemeClr val="bg1"/>
                </a:solidFill>
                <a:cs typeface="Times New Roman"/>
              </a:rPr>
              <a:t> </a:t>
            </a:r>
            <a:endParaRPr lang="en-US" sz="1800" dirty="0">
              <a:solidFill>
                <a:schemeClr val="bg1"/>
              </a:solidFill>
            </a:endParaRPr>
          </a:p>
        </p:txBody>
      </p:sp>
      <p:sp>
        <p:nvSpPr>
          <p:cNvPr id="70" name="TextBox 69">
            <a:extLst>
              <a:ext uri="{FF2B5EF4-FFF2-40B4-BE49-F238E27FC236}">
                <a16:creationId xmlns:a16="http://schemas.microsoft.com/office/drawing/2014/main" id="{BB5E55C9-BD3A-47D2-B29A-B1610CE0DFA8}"/>
              </a:ext>
            </a:extLst>
          </p:cNvPr>
          <p:cNvSpPr txBox="1"/>
          <p:nvPr/>
        </p:nvSpPr>
        <p:spPr>
          <a:xfrm>
            <a:off x="5821092" y="3577436"/>
            <a:ext cx="1852419" cy="369332"/>
          </a:xfrm>
          <a:prstGeom prst="rect">
            <a:avLst/>
          </a:prstGeom>
          <a:noFill/>
        </p:spPr>
        <p:txBody>
          <a:bodyPr wrap="square">
            <a:spAutoFit/>
          </a:bodyPr>
          <a:lstStyle/>
          <a:p>
            <a:pPr algn="ctr"/>
            <a:r>
              <a:rPr lang="en-US" sz="1600" b="1" dirty="0" err="1">
                <a:solidFill>
                  <a:srgbClr val="AB967C"/>
                </a:solidFill>
                <a:cs typeface="Times New Roman"/>
              </a:rPr>
              <a:t>Obligaciones</a:t>
            </a:r>
            <a:r>
              <a:rPr lang="en-US" sz="1800" b="1" dirty="0">
                <a:solidFill>
                  <a:srgbClr val="AB967C"/>
                </a:solidFill>
                <a:cs typeface="Times New Roman"/>
              </a:rPr>
              <a:t> </a:t>
            </a:r>
            <a:endParaRPr lang="en-US" sz="1800" dirty="0">
              <a:solidFill>
                <a:srgbClr val="AB967C"/>
              </a:solidFill>
            </a:endParaRPr>
          </a:p>
        </p:txBody>
      </p:sp>
      <p:sp>
        <p:nvSpPr>
          <p:cNvPr id="35" name="TextBox 34">
            <a:extLst>
              <a:ext uri="{FF2B5EF4-FFF2-40B4-BE49-F238E27FC236}">
                <a16:creationId xmlns:a16="http://schemas.microsoft.com/office/drawing/2014/main" id="{4C8D74C8-D76B-4178-9DAD-C028F7B0C7BC}"/>
              </a:ext>
            </a:extLst>
          </p:cNvPr>
          <p:cNvSpPr txBox="1"/>
          <p:nvPr/>
        </p:nvSpPr>
        <p:spPr>
          <a:xfrm rot="16200000">
            <a:off x="7352259" y="5102311"/>
            <a:ext cx="1852419" cy="369332"/>
          </a:xfrm>
          <a:prstGeom prst="rect">
            <a:avLst/>
          </a:prstGeom>
          <a:noFill/>
        </p:spPr>
        <p:txBody>
          <a:bodyPr wrap="square">
            <a:spAutoFit/>
          </a:bodyPr>
          <a:lstStyle/>
          <a:p>
            <a:pPr algn="ctr"/>
            <a:r>
              <a:rPr lang="en-US" sz="1800" b="1" dirty="0" err="1">
                <a:solidFill>
                  <a:schemeClr val="bg1"/>
                </a:solidFill>
                <a:cs typeface="Times New Roman"/>
              </a:rPr>
              <a:t>Obligaciones</a:t>
            </a:r>
            <a:endParaRPr lang="en-US" sz="1800" dirty="0">
              <a:solidFill>
                <a:schemeClr val="bg1"/>
              </a:solidFill>
            </a:endParaRPr>
          </a:p>
        </p:txBody>
      </p:sp>
      <p:sp>
        <p:nvSpPr>
          <p:cNvPr id="43" name="Rectangle 10">
            <a:extLst>
              <a:ext uri="{FF2B5EF4-FFF2-40B4-BE49-F238E27FC236}">
                <a16:creationId xmlns:a16="http://schemas.microsoft.com/office/drawing/2014/main" id="{FEA2C97B-504C-F068-9429-529ACA5D9D35}"/>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44" name="Rectángulo 43">
            <a:extLst>
              <a:ext uri="{FF2B5EF4-FFF2-40B4-BE49-F238E27FC236}">
                <a16:creationId xmlns:a16="http://schemas.microsoft.com/office/drawing/2014/main" id="{57711186-E903-A0DB-74AF-3A9400F2FC99}"/>
              </a:ext>
            </a:extLst>
          </p:cNvPr>
          <p:cNvSpPr/>
          <p:nvPr/>
        </p:nvSpPr>
        <p:spPr>
          <a:xfrm>
            <a:off x="7859486" y="928001"/>
            <a:ext cx="4169228" cy="3423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46" name="Rectángulo 45">
            <a:extLst>
              <a:ext uri="{FF2B5EF4-FFF2-40B4-BE49-F238E27FC236}">
                <a16:creationId xmlns:a16="http://schemas.microsoft.com/office/drawing/2014/main" id="{B06F1896-93D9-C034-A6AF-0240A1172C92}"/>
              </a:ext>
            </a:extLst>
          </p:cNvPr>
          <p:cNvSpPr/>
          <p:nvPr/>
        </p:nvSpPr>
        <p:spPr>
          <a:xfrm>
            <a:off x="8463135" y="913698"/>
            <a:ext cx="3728865" cy="285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163967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6D6F7DF3-FDA5-4FA1-B30D-180F1C43129F}"/>
              </a:ext>
            </a:extLst>
          </p:cNvPr>
          <p:cNvSpPr/>
          <p:nvPr/>
        </p:nvSpPr>
        <p:spPr>
          <a:xfrm>
            <a:off x="8007592" y="1600577"/>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51">
            <a:extLst>
              <a:ext uri="{FF2B5EF4-FFF2-40B4-BE49-F238E27FC236}">
                <a16:creationId xmlns:a16="http://schemas.microsoft.com/office/drawing/2014/main" id="{B2314EC7-3ED6-4FEA-8F69-245F1697C25B}"/>
              </a:ext>
            </a:extLst>
          </p:cNvPr>
          <p:cNvSpPr/>
          <p:nvPr/>
        </p:nvSpPr>
        <p:spPr>
          <a:xfrm>
            <a:off x="3178260" y="5087985"/>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50">
            <a:extLst>
              <a:ext uri="{FF2B5EF4-FFF2-40B4-BE49-F238E27FC236}">
                <a16:creationId xmlns:a16="http://schemas.microsoft.com/office/drawing/2014/main" id="{7F15B81A-3268-45D1-B2EF-2E1A93E21957}"/>
              </a:ext>
            </a:extLst>
          </p:cNvPr>
          <p:cNvSpPr/>
          <p:nvPr/>
        </p:nvSpPr>
        <p:spPr>
          <a:xfrm>
            <a:off x="3178260" y="3921830"/>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id="{8C357EF3-7D06-4F6B-B499-F3F4E448991C}"/>
              </a:ext>
            </a:extLst>
          </p:cNvPr>
          <p:cNvSpPr/>
          <p:nvPr/>
        </p:nvSpPr>
        <p:spPr>
          <a:xfrm>
            <a:off x="3160263" y="2757325"/>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Rounded Corners 46">
            <a:extLst>
              <a:ext uri="{FF2B5EF4-FFF2-40B4-BE49-F238E27FC236}">
                <a16:creationId xmlns:a16="http://schemas.microsoft.com/office/drawing/2014/main" id="{7682554A-613B-41C9-8058-097AEDF6120E}"/>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 name="Title 1"/>
          <p:cNvSpPr txBox="1">
            <a:spLocks/>
          </p:cNvSpPr>
          <p:nvPr/>
        </p:nvSpPr>
        <p:spPr>
          <a:xfrm>
            <a:off x="-1078684" y="680936"/>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00825F"/>
                </a:solidFill>
                <a:latin typeface="Calibri" panose="020F0502020204030204"/>
                <a:ea typeface="Arial Unicode MS"/>
                <a:cs typeface="Arial"/>
              </a:rPr>
              <a:t>1.2 </a:t>
            </a:r>
            <a:r>
              <a:rPr lang="en-US" sz="2800" b="1" dirty="0">
                <a:solidFill>
                  <a:srgbClr val="00825F"/>
                </a:solidFill>
                <a:latin typeface="Calibri" panose="020F0502020204030204"/>
                <a:ea typeface="Arial Unicode MS"/>
                <a:cs typeface="Arial"/>
              </a:rPr>
              <a:t>ONPI </a:t>
            </a:r>
            <a:r>
              <a:rPr lang="en-US" sz="2800" b="1" dirty="0" err="1">
                <a:solidFill>
                  <a:srgbClr val="00825F"/>
                </a:solidFill>
                <a:latin typeface="Calibri" panose="020F0502020204030204"/>
                <a:ea typeface="Arial Unicode MS"/>
                <a:cs typeface="Arial"/>
              </a:rPr>
              <a:t>públicas</a:t>
            </a:r>
            <a:endParaRPr lang="en-US" sz="2800" b="1" dirty="0">
              <a:solidFill>
                <a:srgbClr val="00825F"/>
              </a:solidFill>
              <a:latin typeface="Calibri" panose="020F0502020204030204"/>
              <a:ea typeface="Arial Unicode MS"/>
              <a:cs typeface="Arial"/>
            </a:endParaRPr>
          </a:p>
        </p:txBody>
      </p:sp>
      <p:sp>
        <p:nvSpPr>
          <p:cNvPr id="5" name="Rectangle 4"/>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9" name="Rectangle 8"/>
          <p:cNvSpPr/>
          <p:nvPr/>
        </p:nvSpPr>
        <p:spPr>
          <a:xfrm>
            <a:off x="3248131" y="3987609"/>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11" name="Rectangle 10"/>
          <p:cNvSpPr/>
          <p:nvPr/>
        </p:nvSpPr>
        <p:spPr>
          <a:xfrm>
            <a:off x="3246982" y="5153764"/>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a:solidFill>
                  <a:schemeClr val="tx1"/>
                </a:solidFill>
                <a:cs typeface="Arial"/>
              </a:rPr>
              <a:t>04</a:t>
            </a:r>
          </a:p>
        </p:txBody>
      </p:sp>
      <p:sp>
        <p:nvSpPr>
          <p:cNvPr id="12" name="Rectangle 11"/>
          <p:cNvSpPr/>
          <p:nvPr/>
        </p:nvSpPr>
        <p:spPr>
          <a:xfrm>
            <a:off x="3227862" y="2816236"/>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sp>
        <p:nvSpPr>
          <p:cNvPr id="19" name="Rectangle 18"/>
          <p:cNvSpPr/>
          <p:nvPr/>
        </p:nvSpPr>
        <p:spPr>
          <a:xfrm>
            <a:off x="4374620" y="1699799"/>
            <a:ext cx="2943651" cy="646331"/>
          </a:xfrm>
          <a:prstGeom prst="rect">
            <a:avLst/>
          </a:prstGeom>
        </p:spPr>
        <p:txBody>
          <a:bodyPr wrap="square" lIns="91440" tIns="45720" rIns="91440" bIns="45720" anchor="t">
            <a:spAutoFit/>
          </a:bodyPr>
          <a:lstStyle/>
          <a:p>
            <a:r>
              <a:rPr lang="es-ES" sz="1800" b="1" kern="0" dirty="0">
                <a:cs typeface="Times New Roman"/>
              </a:rPr>
              <a:t>Designación de un punto de contacto oficial de la CIPF</a:t>
            </a:r>
            <a:endParaRPr lang="en-US" sz="1800" b="1" dirty="0"/>
          </a:p>
        </p:txBody>
      </p:sp>
      <p:sp>
        <p:nvSpPr>
          <p:cNvPr id="20" name="Rectangle 19"/>
          <p:cNvSpPr/>
          <p:nvPr/>
        </p:nvSpPr>
        <p:spPr>
          <a:xfrm>
            <a:off x="4362230" y="2980528"/>
            <a:ext cx="2489784" cy="369332"/>
          </a:xfrm>
          <a:prstGeom prst="rect">
            <a:avLst/>
          </a:prstGeom>
        </p:spPr>
        <p:txBody>
          <a:bodyPr wrap="none" lIns="91440" tIns="45720" rIns="91440" bIns="45720" anchor="t">
            <a:spAutoFit/>
          </a:bodyPr>
          <a:lstStyle/>
          <a:p>
            <a:pPr defTabSz="548640">
              <a:defRPr/>
            </a:pPr>
            <a:r>
              <a:rPr lang="en-GB" sz="1800" b="1" kern="0" dirty="0" err="1">
                <a:cs typeface="Times New Roman"/>
              </a:rPr>
              <a:t>Descripción</a:t>
            </a:r>
            <a:r>
              <a:rPr lang="en-GB" sz="1800" b="1" kern="0" dirty="0">
                <a:cs typeface="Times New Roman"/>
              </a:rPr>
              <a:t> de las ONPF</a:t>
            </a:r>
            <a:endParaRPr lang="en-US" sz="1800" b="1" kern="0" dirty="0">
              <a:cs typeface="Times New Roman"/>
            </a:endParaRPr>
          </a:p>
        </p:txBody>
      </p:sp>
      <p:sp>
        <p:nvSpPr>
          <p:cNvPr id="21" name="Rectangle 20"/>
          <p:cNvSpPr/>
          <p:nvPr/>
        </p:nvSpPr>
        <p:spPr>
          <a:xfrm>
            <a:off x="4321938" y="4055156"/>
            <a:ext cx="3247700" cy="646331"/>
          </a:xfrm>
          <a:prstGeom prst="rect">
            <a:avLst/>
          </a:prstGeom>
        </p:spPr>
        <p:txBody>
          <a:bodyPr wrap="square" lIns="91440" tIns="45720" rIns="91440" bIns="45720" anchor="t">
            <a:spAutoFit/>
          </a:bodyPr>
          <a:lstStyle/>
          <a:p>
            <a:pPr defTabSz="548640">
              <a:defRPr/>
            </a:pPr>
            <a:r>
              <a:rPr lang="es-ES" sz="1800" b="1" kern="0" dirty="0">
                <a:cs typeface="Times New Roman"/>
              </a:rPr>
              <a:t>Requisitos fitosanitarios,</a:t>
            </a:r>
          </a:p>
          <a:p>
            <a:pPr defTabSz="548640">
              <a:defRPr/>
            </a:pPr>
            <a:r>
              <a:rPr lang="es-ES" sz="1800" b="1" kern="0" dirty="0">
                <a:cs typeface="Times New Roman"/>
              </a:rPr>
              <a:t>restricciones y prohibiciones</a:t>
            </a:r>
            <a:endParaRPr lang="en-US" sz="1800" b="1" kern="0" dirty="0">
              <a:cs typeface="Times New Roman"/>
            </a:endParaRPr>
          </a:p>
        </p:txBody>
      </p:sp>
      <p:sp>
        <p:nvSpPr>
          <p:cNvPr id="22" name="Rectangle 21"/>
          <p:cNvSpPr/>
          <p:nvPr/>
        </p:nvSpPr>
        <p:spPr>
          <a:xfrm>
            <a:off x="4321938" y="5345482"/>
            <a:ext cx="2821606" cy="369332"/>
          </a:xfrm>
          <a:prstGeom prst="rect">
            <a:avLst/>
          </a:prstGeom>
        </p:spPr>
        <p:txBody>
          <a:bodyPr wrap="none" lIns="91440" tIns="45720" rIns="91440" bIns="45720" anchor="t">
            <a:spAutoFit/>
          </a:bodyPr>
          <a:lstStyle/>
          <a:p>
            <a:pPr defTabSz="548640">
              <a:defRPr/>
            </a:pPr>
            <a:r>
              <a:rPr lang="es-ES" sz="1800" b="1" kern="0" dirty="0">
                <a:cs typeface="Times New Roman"/>
              </a:rPr>
              <a:t>Listas de puntos de entrada</a:t>
            </a:r>
            <a:endParaRPr lang="en-US" sz="1800" b="1" kern="0" dirty="0">
              <a:cs typeface="Times New Roman"/>
            </a:endParaRPr>
          </a:p>
        </p:txBody>
      </p:sp>
      <p:sp>
        <p:nvSpPr>
          <p:cNvPr id="24" name="Rectangle 23"/>
          <p:cNvSpPr/>
          <p:nvPr/>
        </p:nvSpPr>
        <p:spPr>
          <a:xfrm>
            <a:off x="9236733" y="1669772"/>
            <a:ext cx="2730603" cy="646331"/>
          </a:xfrm>
          <a:prstGeom prst="rect">
            <a:avLst/>
          </a:prstGeom>
        </p:spPr>
        <p:txBody>
          <a:bodyPr wrap="square" lIns="91440" tIns="45720" rIns="91440" bIns="45720" anchor="t">
            <a:spAutoFit/>
          </a:bodyPr>
          <a:lstStyle/>
          <a:p>
            <a:pPr defTabSz="548640">
              <a:defRPr/>
            </a:pPr>
            <a:r>
              <a:rPr lang="en-GB" sz="1800" b="1" kern="0" dirty="0">
                <a:cs typeface="Times New Roman"/>
              </a:rPr>
              <a:t>Lista de </a:t>
            </a:r>
            <a:r>
              <a:rPr lang="en-GB" sz="1800" b="1" kern="0" dirty="0" err="1">
                <a:cs typeface="Times New Roman"/>
              </a:rPr>
              <a:t>plagas</a:t>
            </a:r>
            <a:r>
              <a:rPr lang="en-GB" sz="1800" b="1" kern="0" dirty="0">
                <a:cs typeface="Times New Roman"/>
              </a:rPr>
              <a:t> </a:t>
            </a:r>
            <a:r>
              <a:rPr lang="en-GB" sz="1800" b="1" kern="0" dirty="0" err="1">
                <a:cs typeface="Times New Roman"/>
              </a:rPr>
              <a:t>reglamentadas</a:t>
            </a:r>
            <a:endParaRPr lang="en-US" sz="1800" b="1" kern="0" dirty="0">
              <a:cs typeface="Times New Roman"/>
            </a:endParaRPr>
          </a:p>
        </p:txBody>
      </p:sp>
      <p:sp>
        <p:nvSpPr>
          <p:cNvPr id="25" name="Rectangle 24"/>
          <p:cNvSpPr/>
          <p:nvPr/>
        </p:nvSpPr>
        <p:spPr>
          <a:xfrm>
            <a:off x="9265579" y="2981230"/>
            <a:ext cx="2291012" cy="369332"/>
          </a:xfrm>
          <a:prstGeom prst="rect">
            <a:avLst/>
          </a:prstGeom>
        </p:spPr>
        <p:txBody>
          <a:bodyPr wrap="none" lIns="91440" tIns="45720" rIns="91440" bIns="45720" anchor="t">
            <a:spAutoFit/>
          </a:bodyPr>
          <a:lstStyle/>
          <a:p>
            <a:pPr defTabSz="548640">
              <a:defRPr/>
            </a:pPr>
            <a:r>
              <a:rPr lang="en-GB" sz="1800" b="1" kern="0" dirty="0" err="1">
                <a:cs typeface="Times New Roman"/>
              </a:rPr>
              <a:t>Informes</a:t>
            </a:r>
            <a:r>
              <a:rPr lang="en-GB" sz="1800" b="1" kern="0" dirty="0">
                <a:cs typeface="Times New Roman"/>
              </a:rPr>
              <a:t> </a:t>
            </a:r>
            <a:r>
              <a:rPr lang="en-GB" sz="1800" b="1" kern="0" dirty="0" err="1">
                <a:cs typeface="Times New Roman"/>
              </a:rPr>
              <a:t>sobre</a:t>
            </a:r>
            <a:r>
              <a:rPr lang="en-GB" sz="1800" b="1" kern="0" dirty="0">
                <a:cs typeface="Times New Roman"/>
              </a:rPr>
              <a:t> </a:t>
            </a:r>
            <a:r>
              <a:rPr lang="en-GB" sz="1800" b="1" kern="0" dirty="0" err="1">
                <a:cs typeface="Times New Roman"/>
              </a:rPr>
              <a:t>plagas</a:t>
            </a:r>
            <a:endParaRPr lang="en-US" sz="2000" b="1" kern="0" dirty="0">
              <a:solidFill>
                <a:prstClr val="black"/>
              </a:solidFill>
              <a:cs typeface="Times New Roman" panose="02020603050405020304" pitchFamily="18" charset="0"/>
            </a:endParaRPr>
          </a:p>
        </p:txBody>
      </p:sp>
      <p:sp>
        <p:nvSpPr>
          <p:cNvPr id="26" name="TextBox 25"/>
          <p:cNvSpPr txBox="1"/>
          <p:nvPr/>
        </p:nvSpPr>
        <p:spPr>
          <a:xfrm>
            <a:off x="9214179" y="4136204"/>
            <a:ext cx="2730606" cy="369332"/>
          </a:xfrm>
          <a:prstGeom prst="rect">
            <a:avLst/>
          </a:prstGeom>
          <a:noFill/>
        </p:spPr>
        <p:txBody>
          <a:bodyPr wrap="square" lIns="91440" tIns="45720" rIns="91440" bIns="45720" rtlCol="0" anchor="t">
            <a:spAutoFit/>
          </a:bodyPr>
          <a:lstStyle/>
          <a:p>
            <a:r>
              <a:rPr lang="en-GB" sz="1800" b="1" kern="0" dirty="0" err="1">
                <a:cs typeface="Times New Roman"/>
              </a:rPr>
              <a:t>Medidas</a:t>
            </a:r>
            <a:r>
              <a:rPr lang="en-GB" sz="1800" b="1" kern="0" dirty="0">
                <a:cs typeface="Times New Roman"/>
              </a:rPr>
              <a:t> de </a:t>
            </a:r>
            <a:r>
              <a:rPr lang="en-GB" sz="1800" b="1" kern="0" dirty="0" err="1">
                <a:cs typeface="Times New Roman"/>
              </a:rPr>
              <a:t>emergencia</a:t>
            </a:r>
            <a:endParaRPr lang="en-US" sz="2000" dirty="0"/>
          </a:p>
        </p:txBody>
      </p:sp>
      <p:cxnSp>
        <p:nvCxnSpPr>
          <p:cNvPr id="29" name="Straight Connector 28"/>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79770" y="3007010"/>
            <a:ext cx="2634183" cy="1200329"/>
          </a:xfrm>
          <a:prstGeom prst="rect">
            <a:avLst/>
          </a:prstGeom>
          <a:noFill/>
        </p:spPr>
        <p:txBody>
          <a:bodyPr wrap="none" rtlCol="0">
            <a:spAutoFit/>
          </a:bodyPr>
          <a:lstStyle/>
          <a:p>
            <a:pPr algn="ctr"/>
            <a:r>
              <a:rPr lang="en-US" sz="3600" b="1" dirty="0" err="1">
                <a:solidFill>
                  <a:srgbClr val="0000CC"/>
                </a:solidFill>
                <a:cs typeface="Arial" panose="020B0604020202020204" pitchFamily="34" charset="0"/>
              </a:rPr>
              <a:t>Obligaciones</a:t>
            </a:r>
            <a:br>
              <a:rPr lang="en-US" sz="3600" b="1" dirty="0">
                <a:solidFill>
                  <a:srgbClr val="0000CC"/>
                </a:solidFill>
                <a:cs typeface="Arial" panose="020B0604020202020204" pitchFamily="34" charset="0"/>
              </a:rPr>
            </a:br>
            <a:r>
              <a:rPr lang="en-US" sz="3600" b="1" dirty="0" err="1">
                <a:solidFill>
                  <a:srgbClr val="0000CC"/>
                </a:solidFill>
                <a:cs typeface="Arial" panose="020B0604020202020204" pitchFamily="34" charset="0"/>
              </a:rPr>
              <a:t>públicas</a:t>
            </a:r>
            <a:endParaRPr lang="en-US" sz="3600" b="1" dirty="0">
              <a:solidFill>
                <a:srgbClr val="0000CC"/>
              </a:solidFill>
              <a:cs typeface="Arial" panose="020B0604020202020204" pitchFamily="34" charset="0"/>
            </a:endParaRPr>
          </a:p>
        </p:txBody>
      </p:sp>
      <p:sp>
        <p:nvSpPr>
          <p:cNvPr id="44" name="TextBox 43"/>
          <p:cNvSpPr txBox="1"/>
          <p:nvPr/>
        </p:nvSpPr>
        <p:spPr>
          <a:xfrm>
            <a:off x="10972800" y="6405557"/>
            <a:ext cx="1493886" cy="415498"/>
          </a:xfrm>
          <a:prstGeom prst="rect">
            <a:avLst/>
          </a:prstGeom>
        </p:spPr>
        <p:txBody>
          <a:bodyPr wrap="none" lIns="540000" tIns="0" rIns="360000" rtlCol="0" anchor="t" anchorCtr="0">
            <a:spAutoFit/>
          </a:bodyPr>
          <a:lstStyle/>
          <a:p>
            <a:r>
              <a:rPr lang="en-US"/>
              <a:t>4/15</a:t>
            </a:r>
          </a:p>
        </p:txBody>
      </p:sp>
      <p:cxnSp>
        <p:nvCxnSpPr>
          <p:cNvPr id="54" name="Straight Connector 53">
            <a:extLst>
              <a:ext uri="{FF2B5EF4-FFF2-40B4-BE49-F238E27FC236}">
                <a16:creationId xmlns:a16="http://schemas.microsoft.com/office/drawing/2014/main" id="{C682A87A-692A-46A2-90FB-5F15080F663A}"/>
              </a:ext>
            </a:extLst>
          </p:cNvPr>
          <p:cNvCxnSpPr>
            <a:cxnSpLocks/>
          </p:cNvCxnSpPr>
          <p:nvPr/>
        </p:nvCxnSpPr>
        <p:spPr>
          <a:xfrm>
            <a:off x="4346904" y="281623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60A5535-FC59-435B-81CF-1BB3CE90242C}"/>
              </a:ext>
            </a:extLst>
          </p:cNvPr>
          <p:cNvCxnSpPr>
            <a:cxnSpLocks/>
          </p:cNvCxnSpPr>
          <p:nvPr/>
        </p:nvCxnSpPr>
        <p:spPr>
          <a:xfrm>
            <a:off x="4321938" y="3978018"/>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7A8717C-D3D2-4AED-A449-30E45380D613}"/>
              </a:ext>
            </a:extLst>
          </p:cNvPr>
          <p:cNvCxnSpPr>
            <a:cxnSpLocks/>
          </p:cNvCxnSpPr>
          <p:nvPr/>
        </p:nvCxnSpPr>
        <p:spPr>
          <a:xfrm>
            <a:off x="4321938" y="515376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C90A3232-AA79-43EC-A369-DD1F51E40F0D}"/>
              </a:ext>
            </a:extLst>
          </p:cNvPr>
          <p:cNvSpPr/>
          <p:nvPr/>
        </p:nvSpPr>
        <p:spPr>
          <a:xfrm>
            <a:off x="8076314" y="1676853"/>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4" name="Rectangle 63">
            <a:extLst>
              <a:ext uri="{FF2B5EF4-FFF2-40B4-BE49-F238E27FC236}">
                <a16:creationId xmlns:a16="http://schemas.microsoft.com/office/drawing/2014/main" id="{FA3828A7-91A0-4ECE-9D14-2F868E36ABA7}"/>
              </a:ext>
            </a:extLst>
          </p:cNvPr>
          <p:cNvSpPr/>
          <p:nvPr/>
        </p:nvSpPr>
        <p:spPr>
          <a:xfrm>
            <a:off x="8034766" y="275732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0F542FCC-2731-4B46-A8FE-3ECFFC7A583C}"/>
              </a:ext>
            </a:extLst>
          </p:cNvPr>
          <p:cNvSpPr/>
          <p:nvPr/>
        </p:nvSpPr>
        <p:spPr>
          <a:xfrm>
            <a:off x="8105349" y="281623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
        <p:nvSpPr>
          <p:cNvPr id="65" name="Rectangle 64">
            <a:extLst>
              <a:ext uri="{FF2B5EF4-FFF2-40B4-BE49-F238E27FC236}">
                <a16:creationId xmlns:a16="http://schemas.microsoft.com/office/drawing/2014/main" id="{950DD126-A953-4F6F-86CE-11726E2926B2}"/>
              </a:ext>
            </a:extLst>
          </p:cNvPr>
          <p:cNvSpPr/>
          <p:nvPr/>
        </p:nvSpPr>
        <p:spPr>
          <a:xfrm>
            <a:off x="8037880" y="3917815"/>
            <a:ext cx="1024592" cy="957263"/>
          </a:xfrm>
          <a:prstGeom prst="rect">
            <a:avLst/>
          </a:prstGeom>
          <a:solidFill>
            <a:srgbClr val="66CC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2" name="Rectangle 61">
            <a:extLst>
              <a:ext uri="{FF2B5EF4-FFF2-40B4-BE49-F238E27FC236}">
                <a16:creationId xmlns:a16="http://schemas.microsoft.com/office/drawing/2014/main" id="{463BDB0C-22AB-430A-961C-F5353F5C19AD}"/>
              </a:ext>
            </a:extLst>
          </p:cNvPr>
          <p:cNvSpPr/>
          <p:nvPr/>
        </p:nvSpPr>
        <p:spPr>
          <a:xfrm>
            <a:off x="8112034" y="3980099"/>
            <a:ext cx="887148" cy="825703"/>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07</a:t>
            </a:r>
          </a:p>
        </p:txBody>
      </p:sp>
      <p:cxnSp>
        <p:nvCxnSpPr>
          <p:cNvPr id="66" name="Straight Connector 65">
            <a:extLst>
              <a:ext uri="{FF2B5EF4-FFF2-40B4-BE49-F238E27FC236}">
                <a16:creationId xmlns:a16="http://schemas.microsoft.com/office/drawing/2014/main" id="{4FD4FDC6-4EE5-4DD6-AC73-D37FC5A1D179}"/>
              </a:ext>
            </a:extLst>
          </p:cNvPr>
          <p:cNvCxnSpPr>
            <a:cxnSpLocks/>
          </p:cNvCxnSpPr>
          <p:nvPr/>
        </p:nvCxnSpPr>
        <p:spPr>
          <a:xfrm>
            <a:off x="9214179" y="1625067"/>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C1945A1-E151-41B5-B0E4-AD7591F453B2}"/>
              </a:ext>
            </a:extLst>
          </p:cNvPr>
          <p:cNvCxnSpPr>
            <a:cxnSpLocks/>
          </p:cNvCxnSpPr>
          <p:nvPr/>
        </p:nvCxnSpPr>
        <p:spPr>
          <a:xfrm>
            <a:off x="9236733" y="279510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2FA038C9-B756-4B0B-B055-CCC02B5A4C18}"/>
              </a:ext>
            </a:extLst>
          </p:cNvPr>
          <p:cNvCxnSpPr>
            <a:cxnSpLocks/>
          </p:cNvCxnSpPr>
          <p:nvPr/>
        </p:nvCxnSpPr>
        <p:spPr>
          <a:xfrm>
            <a:off x="9236733" y="391781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10">
            <a:extLst>
              <a:ext uri="{FF2B5EF4-FFF2-40B4-BE49-F238E27FC236}">
                <a16:creationId xmlns:a16="http://schemas.microsoft.com/office/drawing/2014/main" id="{3940B1E4-3D0C-6EAE-EC51-35D000B523D9}"/>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39" name="Rectángulo 38">
            <a:extLst>
              <a:ext uri="{FF2B5EF4-FFF2-40B4-BE49-F238E27FC236}">
                <a16:creationId xmlns:a16="http://schemas.microsoft.com/office/drawing/2014/main" id="{ECB6EB2C-AEAA-8227-99FB-F18F09355C0B}"/>
              </a:ext>
            </a:extLst>
          </p:cNvPr>
          <p:cNvSpPr/>
          <p:nvPr/>
        </p:nvSpPr>
        <p:spPr>
          <a:xfrm>
            <a:off x="8463135" y="913698"/>
            <a:ext cx="3728865" cy="285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863389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6612" y="688570"/>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548640">
              <a:defRPr/>
            </a:pPr>
            <a:r>
              <a:rPr lang="en-US" altLang="zh-CN" sz="2200" b="1" dirty="0">
                <a:solidFill>
                  <a:srgbClr val="00825F"/>
                </a:solidFill>
                <a:latin typeface="Calibri" panose="020F0502020204030204"/>
                <a:ea typeface="Arial Unicode MS"/>
                <a:cs typeface="Arial"/>
              </a:rPr>
              <a:t>1.2 </a:t>
            </a:r>
            <a:r>
              <a:rPr lang="en-US" sz="2200" b="1" dirty="0">
                <a:solidFill>
                  <a:srgbClr val="00825F"/>
                </a:solidFill>
                <a:latin typeface="Calibri" panose="020F0502020204030204"/>
                <a:ea typeface="Arial Unicode MS"/>
                <a:cs typeface="Arial"/>
              </a:rPr>
              <a:t>ONPI </a:t>
            </a:r>
            <a:r>
              <a:rPr lang="en-US" sz="2200" b="1" dirty="0" err="1">
                <a:solidFill>
                  <a:srgbClr val="00825F"/>
                </a:solidFill>
                <a:latin typeface="Calibri" panose="020F0502020204030204"/>
                <a:ea typeface="Arial Unicode MS"/>
                <a:cs typeface="Arial"/>
              </a:rPr>
              <a:t>bilaterales</a:t>
            </a:r>
            <a:endParaRPr lang="en-US" sz="2200" b="1" dirty="0">
              <a:solidFill>
                <a:srgbClr val="00825F"/>
              </a:solidFill>
              <a:latin typeface="Calibri" panose="020F0502020204030204"/>
              <a:ea typeface="Arial Unicode MS"/>
              <a:cs typeface="Arial"/>
            </a:endParaRPr>
          </a:p>
        </p:txBody>
      </p:sp>
      <p:sp>
        <p:nvSpPr>
          <p:cNvPr id="19" name="Rectangle 18"/>
          <p:cNvSpPr/>
          <p:nvPr/>
        </p:nvSpPr>
        <p:spPr>
          <a:xfrm>
            <a:off x="4359326" y="1749173"/>
            <a:ext cx="3046727" cy="646331"/>
          </a:xfrm>
          <a:prstGeom prst="rect">
            <a:avLst/>
          </a:prstGeom>
        </p:spPr>
        <p:txBody>
          <a:bodyPr wrap="square" lIns="91440" tIns="45720" rIns="91440" bIns="45720" anchor="t">
            <a:spAutoFit/>
          </a:bodyPr>
          <a:lstStyle/>
          <a:p>
            <a:r>
              <a:rPr lang="es-ES" sz="1800" b="1" kern="0" dirty="0">
                <a:cs typeface="Times New Roman"/>
              </a:rPr>
              <a:t>Organización de la protección de las plantas</a:t>
            </a:r>
            <a:endParaRPr lang="en-US" b="1" dirty="0"/>
          </a:p>
        </p:txBody>
      </p:sp>
      <p:sp>
        <p:nvSpPr>
          <p:cNvPr id="20" name="Rectangle 19"/>
          <p:cNvSpPr/>
          <p:nvPr/>
        </p:nvSpPr>
        <p:spPr>
          <a:xfrm>
            <a:off x="4377485" y="3156905"/>
            <a:ext cx="2996030" cy="1292662"/>
          </a:xfrm>
          <a:prstGeom prst="rect">
            <a:avLst/>
          </a:prstGeom>
        </p:spPr>
        <p:txBody>
          <a:bodyPr wrap="square" lIns="91440" tIns="45720" rIns="91440" bIns="45720" anchor="t">
            <a:spAutoFit/>
          </a:bodyPr>
          <a:lstStyle/>
          <a:p>
            <a:pPr defTabSz="548640">
              <a:defRPr/>
            </a:pPr>
            <a:r>
              <a:rPr lang="es-ES" sz="1800" b="1" kern="0" dirty="0">
                <a:cs typeface="Times New Roman"/>
              </a:rPr>
              <a:t>Justificación de los requisitos, restricciones y prohibiciones fitosanitarias</a:t>
            </a:r>
          </a:p>
          <a:p>
            <a:pPr defTabSz="548640">
              <a:defRPr/>
            </a:pPr>
            <a:endParaRPr lang="en-US" b="1" kern="0" dirty="0">
              <a:solidFill>
                <a:prstClr val="black"/>
              </a:solidFill>
              <a:cs typeface="Times New Roman" panose="02020603050405020304" pitchFamily="18" charset="0"/>
            </a:endParaRPr>
          </a:p>
        </p:txBody>
      </p:sp>
      <p:sp>
        <p:nvSpPr>
          <p:cNvPr id="21" name="Rectangle 20"/>
          <p:cNvSpPr/>
          <p:nvPr/>
        </p:nvSpPr>
        <p:spPr>
          <a:xfrm>
            <a:off x="4300747" y="4791242"/>
            <a:ext cx="3273356" cy="923330"/>
          </a:xfrm>
          <a:prstGeom prst="rect">
            <a:avLst/>
          </a:prstGeom>
        </p:spPr>
        <p:txBody>
          <a:bodyPr wrap="square" lIns="91440" tIns="45720" rIns="91440" bIns="45720" anchor="t">
            <a:spAutoFit/>
          </a:bodyPr>
          <a:lstStyle/>
          <a:p>
            <a:pPr defTabSz="548640">
              <a:defRPr/>
            </a:pPr>
            <a:r>
              <a:rPr lang="es-ES" sz="1800" b="1" kern="0" dirty="0">
                <a:cs typeface="Times New Roman"/>
              </a:rPr>
              <a:t>Notificación de casos significativos de incumplimiento de la certificación fitosanitaria </a:t>
            </a:r>
            <a:endParaRPr lang="en-US" sz="1800" b="1" kern="0" dirty="0">
              <a:cs typeface="Times New Roman"/>
            </a:endParaRPr>
          </a:p>
        </p:txBody>
      </p:sp>
      <p:sp>
        <p:nvSpPr>
          <p:cNvPr id="24" name="Rectangle 23"/>
          <p:cNvSpPr/>
          <p:nvPr/>
        </p:nvSpPr>
        <p:spPr>
          <a:xfrm>
            <a:off x="9011937" y="1411955"/>
            <a:ext cx="2816156" cy="1477328"/>
          </a:xfrm>
          <a:prstGeom prst="rect">
            <a:avLst/>
          </a:prstGeom>
        </p:spPr>
        <p:txBody>
          <a:bodyPr wrap="square" lIns="91440" tIns="45720" rIns="91440" bIns="45720" anchor="t">
            <a:spAutoFit/>
          </a:bodyPr>
          <a:lstStyle/>
          <a:p>
            <a:pPr defTabSz="548640">
              <a:defRPr/>
            </a:pPr>
            <a:r>
              <a:rPr lang="es-ES" sz="1800" b="1" kern="0" dirty="0">
                <a:cs typeface="Times New Roman"/>
              </a:rPr>
              <a:t>Información del resultado de la investigación de los casos importantes de incumplimiento con la certificación fitosanitaria </a:t>
            </a:r>
            <a:endParaRPr lang="en-US" sz="1800" b="1" kern="0" dirty="0">
              <a:solidFill>
                <a:prstClr val="black"/>
              </a:solidFill>
              <a:cs typeface="Times New Roman" panose="02020603050405020304" pitchFamily="18" charset="0"/>
            </a:endParaRPr>
          </a:p>
        </p:txBody>
      </p:sp>
      <p:sp>
        <p:nvSpPr>
          <p:cNvPr id="25" name="Rectangle 24"/>
          <p:cNvSpPr/>
          <p:nvPr/>
        </p:nvSpPr>
        <p:spPr>
          <a:xfrm>
            <a:off x="8920808" y="3264627"/>
            <a:ext cx="2510343" cy="646331"/>
          </a:xfrm>
          <a:prstGeom prst="rect">
            <a:avLst/>
          </a:prstGeom>
        </p:spPr>
        <p:txBody>
          <a:bodyPr wrap="square" lIns="91440" tIns="45720" rIns="91440" bIns="45720" anchor="t">
            <a:spAutoFit/>
          </a:bodyPr>
          <a:lstStyle/>
          <a:p>
            <a:pPr defTabSz="548640">
              <a:defRPr/>
            </a:pPr>
            <a:r>
              <a:rPr lang="es-ES" sz="1800" b="1" kern="0" dirty="0">
                <a:cs typeface="Times New Roman"/>
              </a:rPr>
              <a:t>Información sobre la situación de la plaga</a:t>
            </a:r>
            <a:r>
              <a:rPr lang="en-GB" sz="1800" b="1" kern="0" dirty="0">
                <a:cs typeface="Times New Roman"/>
              </a:rPr>
              <a:t>            </a:t>
            </a:r>
            <a:endParaRPr lang="en-US" sz="1800" b="1" kern="0" dirty="0">
              <a:cs typeface="Times New Roman"/>
            </a:endParaRPr>
          </a:p>
        </p:txBody>
      </p:sp>
      <p:sp>
        <p:nvSpPr>
          <p:cNvPr id="26" name="TextBox 25"/>
          <p:cNvSpPr txBox="1"/>
          <p:nvPr/>
        </p:nvSpPr>
        <p:spPr>
          <a:xfrm>
            <a:off x="8920808" y="4774341"/>
            <a:ext cx="3107906" cy="1231106"/>
          </a:xfrm>
          <a:prstGeom prst="rect">
            <a:avLst/>
          </a:prstGeom>
          <a:noFill/>
        </p:spPr>
        <p:txBody>
          <a:bodyPr wrap="square" lIns="91440" tIns="45720" rIns="91440" bIns="45720" rtlCol="0" anchor="t">
            <a:spAutoFit/>
          </a:bodyPr>
          <a:lstStyle/>
          <a:p>
            <a:r>
              <a:rPr lang="es-ES" sz="1800" b="1" kern="0" dirty="0">
                <a:cs typeface="Times New Roman"/>
              </a:rPr>
              <a:t>Información técnica y biológica necesaria para el análisis del riesgo de plagas</a:t>
            </a:r>
            <a:endParaRPr lang="en-US" sz="1800" b="1" kern="0" dirty="0">
              <a:solidFill>
                <a:prstClr val="black"/>
              </a:solidFill>
              <a:cs typeface="Times New Roman" panose="02020603050405020304" pitchFamily="18" charset="0"/>
            </a:endParaRPr>
          </a:p>
          <a:p>
            <a:endParaRPr lang="en-US" sz="2000" dirty="0"/>
          </a:p>
        </p:txBody>
      </p:sp>
      <p:sp>
        <p:nvSpPr>
          <p:cNvPr id="33" name="TextBox 32"/>
          <p:cNvSpPr txBox="1"/>
          <p:nvPr/>
        </p:nvSpPr>
        <p:spPr>
          <a:xfrm>
            <a:off x="10972800" y="6405557"/>
            <a:ext cx="1493886" cy="415498"/>
          </a:xfrm>
          <a:prstGeom prst="rect">
            <a:avLst/>
          </a:prstGeom>
        </p:spPr>
        <p:txBody>
          <a:bodyPr wrap="none" lIns="540000" tIns="0" rIns="360000" rtlCol="0" anchor="t" anchorCtr="0">
            <a:spAutoFit/>
          </a:bodyPr>
          <a:lstStyle/>
          <a:p>
            <a:r>
              <a:rPr lang="en-US"/>
              <a:t>5/15</a:t>
            </a:r>
          </a:p>
        </p:txBody>
      </p:sp>
      <p:sp>
        <p:nvSpPr>
          <p:cNvPr id="44" name="Rectangle: Rounded Corners 43">
            <a:extLst>
              <a:ext uri="{FF2B5EF4-FFF2-40B4-BE49-F238E27FC236}">
                <a16:creationId xmlns:a16="http://schemas.microsoft.com/office/drawing/2014/main" id="{843B69F2-4853-4375-BE63-C457F0F9F167}"/>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F41DACED-7502-4083-BB4B-4DD030EA7DD5}"/>
              </a:ext>
            </a:extLst>
          </p:cNvPr>
          <p:cNvSpPr txBox="1"/>
          <p:nvPr/>
        </p:nvSpPr>
        <p:spPr>
          <a:xfrm>
            <a:off x="253783" y="2999736"/>
            <a:ext cx="2634183" cy="1200329"/>
          </a:xfrm>
          <a:prstGeom prst="rect">
            <a:avLst/>
          </a:prstGeom>
          <a:noFill/>
        </p:spPr>
        <p:txBody>
          <a:bodyPr wrap="none" rtlCol="0">
            <a:spAutoFit/>
          </a:bodyPr>
          <a:lstStyle/>
          <a:p>
            <a:pPr algn="ctr"/>
            <a:r>
              <a:rPr lang="en-US" sz="3600" b="1" dirty="0" err="1">
                <a:solidFill>
                  <a:srgbClr val="0000CC"/>
                </a:solidFill>
                <a:cs typeface="Arial" panose="020B0604020202020204" pitchFamily="34" charset="0"/>
              </a:rPr>
              <a:t>Obligaciones</a:t>
            </a:r>
            <a:endParaRPr lang="en-US" sz="3600" b="1" dirty="0">
              <a:solidFill>
                <a:srgbClr val="0000CC"/>
              </a:solidFill>
              <a:cs typeface="Arial" panose="020B0604020202020204" pitchFamily="34" charset="0"/>
            </a:endParaRPr>
          </a:p>
          <a:p>
            <a:pPr algn="ctr"/>
            <a:r>
              <a:rPr lang="en-US" sz="3600" b="1" dirty="0" err="1">
                <a:solidFill>
                  <a:srgbClr val="0000CC"/>
                </a:solidFill>
                <a:cs typeface="Arial" panose="020B0604020202020204" pitchFamily="34" charset="0"/>
              </a:rPr>
              <a:t>bilaterales</a:t>
            </a:r>
            <a:endParaRPr lang="en-US" sz="3600" b="1" dirty="0">
              <a:solidFill>
                <a:srgbClr val="0000CC"/>
              </a:solidFill>
              <a:cs typeface="Arial" panose="020B0604020202020204" pitchFamily="34" charset="0"/>
            </a:endParaRPr>
          </a:p>
        </p:txBody>
      </p:sp>
      <p:sp>
        <p:nvSpPr>
          <p:cNvPr id="46" name="Rectangle 45">
            <a:extLst>
              <a:ext uri="{FF2B5EF4-FFF2-40B4-BE49-F238E27FC236}">
                <a16:creationId xmlns:a16="http://schemas.microsoft.com/office/drawing/2014/main" id="{F04CFCBB-EA23-4D72-A11F-AC62F233EEE9}"/>
              </a:ext>
            </a:extLst>
          </p:cNvPr>
          <p:cNvSpPr/>
          <p:nvPr/>
        </p:nvSpPr>
        <p:spPr>
          <a:xfrm>
            <a:off x="7696699" y="1643928"/>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46">
            <a:extLst>
              <a:ext uri="{FF2B5EF4-FFF2-40B4-BE49-F238E27FC236}">
                <a16:creationId xmlns:a16="http://schemas.microsoft.com/office/drawing/2014/main" id="{AF5A6B91-9A67-4F66-8C39-370C2819C791}"/>
              </a:ext>
            </a:extLst>
          </p:cNvPr>
          <p:cNvSpPr/>
          <p:nvPr/>
        </p:nvSpPr>
        <p:spPr>
          <a:xfrm>
            <a:off x="3157814" y="4783868"/>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8" name="Rectangle 47">
            <a:extLst>
              <a:ext uri="{FF2B5EF4-FFF2-40B4-BE49-F238E27FC236}">
                <a16:creationId xmlns:a16="http://schemas.microsoft.com/office/drawing/2014/main" id="{CB8562A6-58C8-48E2-A77B-39B7F260F4A3}"/>
              </a:ext>
            </a:extLst>
          </p:cNvPr>
          <p:cNvSpPr/>
          <p:nvPr/>
        </p:nvSpPr>
        <p:spPr>
          <a:xfrm>
            <a:off x="3160086" y="3160944"/>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9" name="Rectangle 48">
            <a:extLst>
              <a:ext uri="{FF2B5EF4-FFF2-40B4-BE49-F238E27FC236}">
                <a16:creationId xmlns:a16="http://schemas.microsoft.com/office/drawing/2014/main" id="{E7A1C771-3D72-415E-A12B-40765492FB1A}"/>
              </a:ext>
            </a:extLst>
          </p:cNvPr>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id="{9556846D-918E-4576-B2B4-A2CB94F23F25}"/>
              </a:ext>
            </a:extLst>
          </p:cNvPr>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51" name="Rectangle 50">
            <a:extLst>
              <a:ext uri="{FF2B5EF4-FFF2-40B4-BE49-F238E27FC236}">
                <a16:creationId xmlns:a16="http://schemas.microsoft.com/office/drawing/2014/main" id="{D67B1E95-5D1E-4EC7-A012-B0A00FDC8B45}"/>
              </a:ext>
            </a:extLst>
          </p:cNvPr>
          <p:cNvSpPr/>
          <p:nvPr/>
        </p:nvSpPr>
        <p:spPr>
          <a:xfrm>
            <a:off x="3227685" y="4849647"/>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52" name="Rectangle 51">
            <a:extLst>
              <a:ext uri="{FF2B5EF4-FFF2-40B4-BE49-F238E27FC236}">
                <a16:creationId xmlns:a16="http://schemas.microsoft.com/office/drawing/2014/main" id="{F8EDD74C-A655-4CD1-A08F-6A82C8191205}"/>
              </a:ext>
            </a:extLst>
          </p:cNvPr>
          <p:cNvSpPr/>
          <p:nvPr/>
        </p:nvSpPr>
        <p:spPr>
          <a:xfrm>
            <a:off x="7765421" y="1709707"/>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04</a:t>
            </a:r>
          </a:p>
        </p:txBody>
      </p:sp>
      <p:sp>
        <p:nvSpPr>
          <p:cNvPr id="53" name="Rectangle 52">
            <a:extLst>
              <a:ext uri="{FF2B5EF4-FFF2-40B4-BE49-F238E27FC236}">
                <a16:creationId xmlns:a16="http://schemas.microsoft.com/office/drawing/2014/main" id="{04D9E983-3ACF-415B-B3DB-D2C42CC19827}"/>
              </a:ext>
            </a:extLst>
          </p:cNvPr>
          <p:cNvSpPr/>
          <p:nvPr/>
        </p:nvSpPr>
        <p:spPr>
          <a:xfrm>
            <a:off x="3227685" y="3219855"/>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cxnSp>
        <p:nvCxnSpPr>
          <p:cNvPr id="54" name="Straight Connector 53">
            <a:extLst>
              <a:ext uri="{FF2B5EF4-FFF2-40B4-BE49-F238E27FC236}">
                <a16:creationId xmlns:a16="http://schemas.microsoft.com/office/drawing/2014/main" id="{9C9656DD-5A6D-4D8E-AE48-2B7A6E200115}"/>
              </a:ext>
            </a:extLst>
          </p:cNvPr>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C7F2DD7-1165-4329-961E-79F7A16A82CF}"/>
              </a:ext>
            </a:extLst>
          </p:cNvPr>
          <p:cNvCxnSpPr>
            <a:cxnSpLocks/>
          </p:cNvCxnSpPr>
          <p:nvPr/>
        </p:nvCxnSpPr>
        <p:spPr>
          <a:xfrm>
            <a:off x="4346904" y="316094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D51D3C0-CC1C-4309-897E-5E00813AB8FB}"/>
              </a:ext>
            </a:extLst>
          </p:cNvPr>
          <p:cNvCxnSpPr>
            <a:cxnSpLocks/>
          </p:cNvCxnSpPr>
          <p:nvPr/>
        </p:nvCxnSpPr>
        <p:spPr>
          <a:xfrm>
            <a:off x="4301492" y="484005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08BF6637-3A6B-48FF-AF4D-67F5FF60CB8F}"/>
              </a:ext>
            </a:extLst>
          </p:cNvPr>
          <p:cNvSpPr/>
          <p:nvPr/>
        </p:nvSpPr>
        <p:spPr>
          <a:xfrm>
            <a:off x="7696699" y="3165122"/>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9" name="Rectangle 58">
            <a:extLst>
              <a:ext uri="{FF2B5EF4-FFF2-40B4-BE49-F238E27FC236}">
                <a16:creationId xmlns:a16="http://schemas.microsoft.com/office/drawing/2014/main" id="{7FD8A968-2289-4ADA-B2B5-056086B4657E}"/>
              </a:ext>
            </a:extLst>
          </p:cNvPr>
          <p:cNvSpPr/>
          <p:nvPr/>
        </p:nvSpPr>
        <p:spPr>
          <a:xfrm>
            <a:off x="7765421" y="3234317"/>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0" name="Rectangle 59">
            <a:extLst>
              <a:ext uri="{FF2B5EF4-FFF2-40B4-BE49-F238E27FC236}">
                <a16:creationId xmlns:a16="http://schemas.microsoft.com/office/drawing/2014/main" id="{BF873B4D-FCAA-48C0-95FD-2C1554F62BF1}"/>
              </a:ext>
            </a:extLst>
          </p:cNvPr>
          <p:cNvSpPr/>
          <p:nvPr/>
        </p:nvSpPr>
        <p:spPr>
          <a:xfrm>
            <a:off x="7703509" y="478114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59841479-FF50-4465-AB14-50CEAA47447E}"/>
              </a:ext>
            </a:extLst>
          </p:cNvPr>
          <p:cNvSpPr/>
          <p:nvPr/>
        </p:nvSpPr>
        <p:spPr>
          <a:xfrm>
            <a:off x="7774092" y="484005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
        <p:nvSpPr>
          <p:cNvPr id="27" name="Rectangle 10">
            <a:extLst>
              <a:ext uri="{FF2B5EF4-FFF2-40B4-BE49-F238E27FC236}">
                <a16:creationId xmlns:a16="http://schemas.microsoft.com/office/drawing/2014/main" id="{8399ECD4-4201-FC20-D341-BE0C5BDC8B44}"/>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cxnSp>
        <p:nvCxnSpPr>
          <p:cNvPr id="29" name="Straight Connector 54">
            <a:extLst>
              <a:ext uri="{FF2B5EF4-FFF2-40B4-BE49-F238E27FC236}">
                <a16:creationId xmlns:a16="http://schemas.microsoft.com/office/drawing/2014/main" id="{0543024A-F1D8-A4AE-8FF7-E64740487137}"/>
              </a:ext>
            </a:extLst>
          </p:cNvPr>
          <p:cNvCxnSpPr>
            <a:cxnSpLocks/>
          </p:cNvCxnSpPr>
          <p:nvPr/>
        </p:nvCxnSpPr>
        <p:spPr>
          <a:xfrm>
            <a:off x="8867768" y="1709707"/>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54">
            <a:extLst>
              <a:ext uri="{FF2B5EF4-FFF2-40B4-BE49-F238E27FC236}">
                <a16:creationId xmlns:a16="http://schemas.microsoft.com/office/drawing/2014/main" id="{C372CBAE-86D4-77A4-A0ED-DBCD30E6E60D}"/>
              </a:ext>
            </a:extLst>
          </p:cNvPr>
          <p:cNvCxnSpPr>
            <a:cxnSpLocks/>
          </p:cNvCxnSpPr>
          <p:nvPr/>
        </p:nvCxnSpPr>
        <p:spPr>
          <a:xfrm>
            <a:off x="8852793" y="320947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54">
            <a:extLst>
              <a:ext uri="{FF2B5EF4-FFF2-40B4-BE49-F238E27FC236}">
                <a16:creationId xmlns:a16="http://schemas.microsoft.com/office/drawing/2014/main" id="{763D4CA4-E414-012C-598F-312EA05D3397}"/>
              </a:ext>
            </a:extLst>
          </p:cNvPr>
          <p:cNvCxnSpPr>
            <a:cxnSpLocks/>
          </p:cNvCxnSpPr>
          <p:nvPr/>
        </p:nvCxnSpPr>
        <p:spPr>
          <a:xfrm>
            <a:off x="8867768" y="4891573"/>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ángulo 33">
            <a:extLst>
              <a:ext uri="{FF2B5EF4-FFF2-40B4-BE49-F238E27FC236}">
                <a16:creationId xmlns:a16="http://schemas.microsoft.com/office/drawing/2014/main" id="{1CA1C703-52A7-2D95-63B7-FC7117A4B5B2}"/>
              </a:ext>
            </a:extLst>
          </p:cNvPr>
          <p:cNvSpPr/>
          <p:nvPr/>
        </p:nvSpPr>
        <p:spPr>
          <a:xfrm>
            <a:off x="8463135" y="913698"/>
            <a:ext cx="3728865" cy="285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2954736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55893" y="4192484"/>
            <a:ext cx="2396517" cy="1815882"/>
          </a:xfrm>
          <a:prstGeom prst="rect">
            <a:avLst/>
          </a:prstGeom>
        </p:spPr>
        <p:txBody>
          <a:bodyPr wrap="square" lIns="91440" tIns="45720" rIns="91440" bIns="45720" anchor="t">
            <a:spAutoFit/>
          </a:bodyPr>
          <a:lstStyle/>
          <a:p>
            <a:pPr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s-ES" sz="1600" dirty="0">
                <a:cs typeface="Times New Roman"/>
              </a:rPr>
              <a:t>Se utiliza para toda la información intercambiada en el marco de la CIPF entre las partes contratantes, y entre la Secretaría y las partes contratantes (PC).</a:t>
            </a:r>
            <a:endParaRPr lang="en-US" sz="1600" dirty="0">
              <a:cs typeface="Times New Roman" panose="02020603050405020304" pitchFamily="18" charset="0"/>
            </a:endParaRPr>
          </a:p>
        </p:txBody>
      </p:sp>
      <p:sp>
        <p:nvSpPr>
          <p:cNvPr id="4" name="TextBox 3"/>
          <p:cNvSpPr txBox="1"/>
          <p:nvPr/>
        </p:nvSpPr>
        <p:spPr>
          <a:xfrm>
            <a:off x="736827" y="4192484"/>
            <a:ext cx="2396518" cy="1815882"/>
          </a:xfrm>
          <a:prstGeom prst="rect">
            <a:avLst/>
          </a:prstGeom>
          <a:noFill/>
        </p:spPr>
        <p:txBody>
          <a:bodyPr wrap="square" lIns="91440" tIns="45720" rIns="91440" bIns="45720" rtlCol="0" anchor="t">
            <a:spAutoFit/>
          </a:bodyPr>
          <a:lstStyle/>
          <a:p>
            <a:pPr defTabSz="685800"/>
            <a:r>
              <a:rPr lang="es-ES" sz="1600" dirty="0">
                <a:cs typeface="Times New Roman"/>
              </a:rPr>
              <a:t>Dispondrán de los recursos adecuados y de </a:t>
            </a:r>
            <a:br>
              <a:rPr lang="es-ES" sz="1600" dirty="0">
                <a:cs typeface="Times New Roman"/>
              </a:rPr>
            </a:br>
            <a:r>
              <a:rPr lang="es-ES" sz="1600" dirty="0">
                <a:cs typeface="Times New Roman"/>
              </a:rPr>
              <a:t>la autoridad suficiente para garantizar que las solicitudes de información sean atendidas de forma adecuada y oportuna.</a:t>
            </a:r>
            <a:endParaRPr lang="en-US" sz="1600" dirty="0">
              <a:cs typeface="Times New Roman"/>
            </a:endParaRPr>
          </a:p>
        </p:txBody>
      </p:sp>
      <p:sp>
        <p:nvSpPr>
          <p:cNvPr id="10" name="Title 1"/>
          <p:cNvSpPr txBox="1">
            <a:spLocks/>
          </p:cNvSpPr>
          <p:nvPr/>
        </p:nvSpPr>
        <p:spPr>
          <a:xfrm>
            <a:off x="-90242" y="643926"/>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a:ea typeface="Arial Unicode MS" panose="020B0604020202020204" pitchFamily="34" charset="-128"/>
                <a:cs typeface="Arial" panose="020B0604020202020204" pitchFamily="34" charset="0"/>
              </a:rPr>
              <a:t>1.3 </a:t>
            </a:r>
            <a:r>
              <a:rPr lang="es-ES" sz="2200" b="1" dirty="0">
                <a:solidFill>
                  <a:srgbClr val="00825F"/>
                </a:solidFill>
                <a:latin typeface="Calibri"/>
                <a:ea typeface="Arial Unicode MS" panose="020B0604020202020204" pitchFamily="34" charset="-128"/>
                <a:cs typeface="Arial" panose="020B0604020202020204" pitchFamily="34" charset="0"/>
              </a:rPr>
              <a:t>El rol de la CIPF - Información de los puntos de contacto</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8" name="TextBox 7"/>
          <p:cNvSpPr txBox="1"/>
          <p:nvPr/>
        </p:nvSpPr>
        <p:spPr>
          <a:xfrm>
            <a:off x="10972800" y="6448287"/>
            <a:ext cx="1349615" cy="323165"/>
          </a:xfrm>
          <a:prstGeom prst="rect">
            <a:avLst/>
          </a:prstGeom>
        </p:spPr>
        <p:txBody>
          <a:bodyPr wrap="none" lIns="540000" tIns="0" rIns="360000" rtlCol="0" anchor="t" anchorCtr="0">
            <a:spAutoFit/>
          </a:bodyPr>
          <a:lstStyle/>
          <a:p>
            <a:r>
              <a:rPr lang="en-US" sz="1800"/>
              <a:t>6/15</a:t>
            </a:r>
          </a:p>
        </p:txBody>
      </p:sp>
      <p:sp>
        <p:nvSpPr>
          <p:cNvPr id="41" name="TextBox 40">
            <a:extLst>
              <a:ext uri="{FF2B5EF4-FFF2-40B4-BE49-F238E27FC236}">
                <a16:creationId xmlns:a16="http://schemas.microsoft.com/office/drawing/2014/main" id="{D03C1DE8-C231-4101-9485-3689218BCB67}"/>
              </a:ext>
            </a:extLst>
          </p:cNvPr>
          <p:cNvSpPr txBox="1"/>
          <p:nvPr/>
        </p:nvSpPr>
        <p:spPr>
          <a:xfrm>
            <a:off x="3300996" y="4219056"/>
            <a:ext cx="2386190" cy="1846659"/>
          </a:xfrm>
          <a:prstGeom prst="rect">
            <a:avLst/>
          </a:prstGeom>
          <a:noFill/>
        </p:spPr>
        <p:txBody>
          <a:bodyPr wrap="square" lIns="91440" tIns="45720" rIns="91440" bIns="45720" rtlCol="0" anchor="t">
            <a:spAutoFit/>
          </a:bodyPr>
          <a:lstStyle/>
          <a:p>
            <a:pPr defTabSz="685800"/>
            <a:r>
              <a:rPr lang="es-ES" sz="1600" dirty="0">
                <a:cs typeface="Times New Roman"/>
              </a:rPr>
              <a:t>Solo hay un punto de contacto por Parte Contratante. La función del punto de contacto de la CIPF fue adoptada por la CMF-1 (2006).</a:t>
            </a:r>
          </a:p>
          <a:p>
            <a:pPr algn="just" defTabSz="685800"/>
            <a:endParaRPr lang="en-US" sz="1800" dirty="0">
              <a:cs typeface="Times New Roman" panose="02020603050405020304" pitchFamily="18" charset="0"/>
            </a:endParaRPr>
          </a:p>
        </p:txBody>
      </p:sp>
      <p:sp>
        <p:nvSpPr>
          <p:cNvPr id="42" name="Rectangle 41">
            <a:extLst>
              <a:ext uri="{FF2B5EF4-FFF2-40B4-BE49-F238E27FC236}">
                <a16:creationId xmlns:a16="http://schemas.microsoft.com/office/drawing/2014/main" id="{F51607CE-1E60-44E1-9521-5D702D26D883}"/>
              </a:ext>
            </a:extLst>
          </p:cNvPr>
          <p:cNvSpPr/>
          <p:nvPr/>
        </p:nvSpPr>
        <p:spPr>
          <a:xfrm>
            <a:off x="8314583" y="4076381"/>
            <a:ext cx="3140590" cy="2308324"/>
          </a:xfrm>
          <a:prstGeom prst="rect">
            <a:avLst/>
          </a:prstGeom>
        </p:spPr>
        <p:txBody>
          <a:bodyPr wrap="square" lIns="91440" tIns="45720" rIns="91440" bIns="45720" anchor="t">
            <a:spAutoFit/>
          </a:bodyPr>
          <a:lstStyle/>
          <a:p>
            <a:pPr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s-ES" sz="1600" dirty="0">
                <a:cs typeface="Times New Roman"/>
              </a:rPr>
              <a:t>Comunicar las cuestiones fitosanitarias en nombre de las PC; garantizar las obligaciones de intercambio de información; redirigir la información fitosanitaria a los funcionarios; hacer un seguimiento del estado de las respuestas adecuadas a la solicitud de información. </a:t>
            </a:r>
            <a:endParaRPr lang="en-US" sz="1600" dirty="0">
              <a:cs typeface="Times New Roman" panose="02020603050405020304" pitchFamily="18" charset="0"/>
            </a:endParaRPr>
          </a:p>
        </p:txBody>
      </p:sp>
      <p:grpSp>
        <p:nvGrpSpPr>
          <p:cNvPr id="63" name="Group 62">
            <a:extLst>
              <a:ext uri="{FF2B5EF4-FFF2-40B4-BE49-F238E27FC236}">
                <a16:creationId xmlns:a16="http://schemas.microsoft.com/office/drawing/2014/main" id="{AF1E7D7E-A0B6-43E2-AACD-BD4F65A21AC7}"/>
              </a:ext>
            </a:extLst>
          </p:cNvPr>
          <p:cNvGrpSpPr/>
          <p:nvPr/>
        </p:nvGrpSpPr>
        <p:grpSpPr>
          <a:xfrm>
            <a:off x="1951566" y="1558631"/>
            <a:ext cx="7918826" cy="2451301"/>
            <a:chOff x="1951566" y="1635545"/>
            <a:chExt cx="7918826" cy="2451301"/>
          </a:xfrm>
        </p:grpSpPr>
        <p:grpSp>
          <p:nvGrpSpPr>
            <p:cNvPr id="30" name="Group 29">
              <a:extLst>
                <a:ext uri="{FF2B5EF4-FFF2-40B4-BE49-F238E27FC236}">
                  <a16:creationId xmlns:a16="http://schemas.microsoft.com/office/drawing/2014/main" id="{5DC72D26-A5E9-4CBC-8275-55008324E43E}"/>
                </a:ext>
              </a:extLst>
            </p:cNvPr>
            <p:cNvGrpSpPr>
              <a:grpSpLocks/>
            </p:cNvGrpSpPr>
            <p:nvPr/>
          </p:nvGrpSpPr>
          <p:grpSpPr>
            <a:xfrm>
              <a:off x="1951566" y="1657108"/>
              <a:ext cx="2396518" cy="2429738"/>
              <a:chOff x="415443" y="1628362"/>
              <a:chExt cx="3590499" cy="3458895"/>
            </a:xfrm>
          </p:grpSpPr>
          <p:sp>
            <p:nvSpPr>
              <p:cNvPr id="29" name="Oval 28">
                <a:extLst>
                  <a:ext uri="{FF2B5EF4-FFF2-40B4-BE49-F238E27FC236}">
                    <a16:creationId xmlns:a16="http://schemas.microsoft.com/office/drawing/2014/main" id="{F7192E41-F20D-47AE-99AC-C844BD0DB022}"/>
                  </a:ext>
                </a:extLst>
              </p:cNvPr>
              <p:cNvSpPr>
                <a:spLocks/>
              </p:cNvSpPr>
              <p:nvPr/>
            </p:nvSpPr>
            <p:spPr>
              <a:xfrm>
                <a:off x="415443" y="1628362"/>
                <a:ext cx="3590499" cy="345889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8722938-3289-4804-9286-04A88192DD9B}"/>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03297CEC-8E59-4F78-B3AA-36EB4E208944}"/>
                </a:ext>
              </a:extLst>
            </p:cNvPr>
            <p:cNvGrpSpPr>
              <a:grpSpLocks/>
            </p:cNvGrpSpPr>
            <p:nvPr/>
          </p:nvGrpSpPr>
          <p:grpSpPr>
            <a:xfrm>
              <a:off x="3742077" y="1635545"/>
              <a:ext cx="2396518" cy="2429738"/>
              <a:chOff x="415443" y="1628362"/>
              <a:chExt cx="3590499" cy="3458895"/>
            </a:xfrm>
          </p:grpSpPr>
          <p:sp>
            <p:nvSpPr>
              <p:cNvPr id="32" name="Oval 31">
                <a:extLst>
                  <a:ext uri="{FF2B5EF4-FFF2-40B4-BE49-F238E27FC236}">
                    <a16:creationId xmlns:a16="http://schemas.microsoft.com/office/drawing/2014/main" id="{560EDAF2-355B-4EB3-AE72-4C04E5D7DCD4}"/>
                  </a:ext>
                </a:extLst>
              </p:cNvPr>
              <p:cNvSpPr>
                <a:spLocks/>
              </p:cNvSpPr>
              <p:nvPr/>
            </p:nvSpPr>
            <p:spPr>
              <a:xfrm>
                <a:off x="415443" y="1628362"/>
                <a:ext cx="3590499" cy="345889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C30767E9-9F64-49E1-BBC0-0696E8D8181A}"/>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10A26F2C-98AB-4D4A-B176-87D9DDDA921F}"/>
                </a:ext>
              </a:extLst>
            </p:cNvPr>
            <p:cNvGrpSpPr>
              <a:grpSpLocks/>
            </p:cNvGrpSpPr>
            <p:nvPr/>
          </p:nvGrpSpPr>
          <p:grpSpPr>
            <a:xfrm>
              <a:off x="5596642" y="1657108"/>
              <a:ext cx="2396518" cy="2429738"/>
              <a:chOff x="415443" y="1628362"/>
              <a:chExt cx="3590499" cy="3458895"/>
            </a:xfrm>
          </p:grpSpPr>
          <p:sp>
            <p:nvSpPr>
              <p:cNvPr id="35" name="Oval 34">
                <a:extLst>
                  <a:ext uri="{FF2B5EF4-FFF2-40B4-BE49-F238E27FC236}">
                    <a16:creationId xmlns:a16="http://schemas.microsoft.com/office/drawing/2014/main" id="{33F19636-62CF-4381-B9AE-F4F253F9A65C}"/>
                  </a:ext>
                </a:extLst>
              </p:cNvPr>
              <p:cNvSpPr>
                <a:spLocks/>
              </p:cNvSpPr>
              <p:nvPr/>
            </p:nvSpPr>
            <p:spPr>
              <a:xfrm>
                <a:off x="415443" y="1628362"/>
                <a:ext cx="3590499" cy="345889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6B79018-D9CB-4128-AFA4-EB10A60EA488}"/>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2984CB3E-23C2-402B-8FB6-F7771846D69F}"/>
                </a:ext>
              </a:extLst>
            </p:cNvPr>
            <p:cNvGrpSpPr>
              <a:grpSpLocks/>
            </p:cNvGrpSpPr>
            <p:nvPr/>
          </p:nvGrpSpPr>
          <p:grpSpPr>
            <a:xfrm>
              <a:off x="7473875" y="1657108"/>
              <a:ext cx="2396517" cy="2429738"/>
              <a:chOff x="415443" y="1628362"/>
              <a:chExt cx="3590499" cy="3458895"/>
            </a:xfrm>
          </p:grpSpPr>
          <p:sp>
            <p:nvSpPr>
              <p:cNvPr id="38" name="Oval 37">
                <a:extLst>
                  <a:ext uri="{FF2B5EF4-FFF2-40B4-BE49-F238E27FC236}">
                    <a16:creationId xmlns:a16="http://schemas.microsoft.com/office/drawing/2014/main" id="{E8A95C21-DD6F-45DC-81F4-C8FCE8DC3632}"/>
                  </a:ext>
                </a:extLst>
              </p:cNvPr>
              <p:cNvSpPr>
                <a:spLocks/>
              </p:cNvSpPr>
              <p:nvPr/>
            </p:nvSpPr>
            <p:spPr>
              <a:xfrm>
                <a:off x="415443" y="1628362"/>
                <a:ext cx="3590499" cy="345889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7AA28D9-1863-4B7F-9025-169ACBA6B822}"/>
                  </a:ext>
                </a:extLst>
              </p:cNvPr>
              <p:cNvSpPr>
                <a:spLocks/>
              </p:cNvSpPr>
              <p:nvPr/>
            </p:nvSpPr>
            <p:spPr>
              <a:xfrm>
                <a:off x="654035" y="1888237"/>
                <a:ext cx="3113315" cy="29391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TextBox 43">
              <a:extLst>
                <a:ext uri="{FF2B5EF4-FFF2-40B4-BE49-F238E27FC236}">
                  <a16:creationId xmlns:a16="http://schemas.microsoft.com/office/drawing/2014/main" id="{6DCCC9B3-8900-47E5-8085-56E4518C1458}"/>
                </a:ext>
              </a:extLst>
            </p:cNvPr>
            <p:cNvSpPr txBox="1"/>
            <p:nvPr/>
          </p:nvSpPr>
          <p:spPr>
            <a:xfrm>
              <a:off x="2074682" y="2492645"/>
              <a:ext cx="1960695" cy="707886"/>
            </a:xfrm>
            <a:prstGeom prst="rect">
              <a:avLst/>
            </a:prstGeom>
            <a:noFill/>
          </p:spPr>
          <p:txBody>
            <a:bodyPr wrap="square">
              <a:spAutoFit/>
            </a:bodyPr>
            <a:lstStyle/>
            <a:p>
              <a:pPr algn="ctr"/>
              <a:r>
                <a:rPr lang="en-US" sz="2000" b="1" dirty="0" err="1">
                  <a:cs typeface="Times New Roman"/>
                </a:rPr>
                <a:t>Recursos</a:t>
              </a:r>
              <a:r>
                <a:rPr lang="en-US" sz="2000" b="1" dirty="0">
                  <a:cs typeface="Times New Roman"/>
                </a:rPr>
                <a:t> </a:t>
              </a:r>
              <a:r>
                <a:rPr lang="en-US" sz="2000" b="1" dirty="0" err="1">
                  <a:cs typeface="Times New Roman"/>
                </a:rPr>
                <a:t>adecuados</a:t>
              </a:r>
              <a:r>
                <a:rPr lang="en-US" sz="2000" b="1" dirty="0">
                  <a:cs typeface="Times New Roman"/>
                </a:rPr>
                <a:t> </a:t>
              </a:r>
              <a:endParaRPr lang="en-US" sz="2000" b="1" dirty="0"/>
            </a:p>
          </p:txBody>
        </p:sp>
        <p:sp>
          <p:nvSpPr>
            <p:cNvPr id="46" name="TextBox 45">
              <a:extLst>
                <a:ext uri="{FF2B5EF4-FFF2-40B4-BE49-F238E27FC236}">
                  <a16:creationId xmlns:a16="http://schemas.microsoft.com/office/drawing/2014/main" id="{02692C5F-0153-47D1-A457-4BE76A11C721}"/>
                </a:ext>
              </a:extLst>
            </p:cNvPr>
            <p:cNvSpPr txBox="1"/>
            <p:nvPr/>
          </p:nvSpPr>
          <p:spPr>
            <a:xfrm>
              <a:off x="4008482" y="2481864"/>
              <a:ext cx="1609373" cy="707886"/>
            </a:xfrm>
            <a:prstGeom prst="rect">
              <a:avLst/>
            </a:prstGeom>
            <a:noFill/>
          </p:spPr>
          <p:txBody>
            <a:bodyPr wrap="square">
              <a:spAutoFit/>
            </a:bodyPr>
            <a:lstStyle/>
            <a:p>
              <a:pPr algn="ctr"/>
              <a:r>
                <a:rPr lang="en-US" sz="2000" b="1" dirty="0">
                  <a:cs typeface="Times New Roman"/>
                </a:rPr>
                <a:t>Un punto de </a:t>
              </a:r>
              <a:r>
                <a:rPr lang="en-US" sz="2000" b="1" dirty="0" err="1">
                  <a:cs typeface="Times New Roman"/>
                </a:rPr>
                <a:t>contacto</a:t>
              </a:r>
              <a:endParaRPr lang="en-US" sz="2000" b="1" dirty="0">
                <a:cs typeface="Times New Roman"/>
              </a:endParaRPr>
            </a:p>
          </p:txBody>
        </p:sp>
        <p:sp>
          <p:nvSpPr>
            <p:cNvPr id="48" name="TextBox 47">
              <a:extLst>
                <a:ext uri="{FF2B5EF4-FFF2-40B4-BE49-F238E27FC236}">
                  <a16:creationId xmlns:a16="http://schemas.microsoft.com/office/drawing/2014/main" id="{0AC3D7D3-7D18-4EBF-93B0-639F36B90302}"/>
                </a:ext>
              </a:extLst>
            </p:cNvPr>
            <p:cNvSpPr txBox="1"/>
            <p:nvPr/>
          </p:nvSpPr>
          <p:spPr>
            <a:xfrm>
              <a:off x="5592645" y="2460301"/>
              <a:ext cx="2098309" cy="707886"/>
            </a:xfrm>
            <a:prstGeom prst="rect">
              <a:avLst/>
            </a:prstGeom>
            <a:noFill/>
          </p:spPr>
          <p:txBody>
            <a:bodyPr wrap="square">
              <a:spAutoFit/>
            </a:bodyPr>
            <a:lstStyle/>
            <a:p>
              <a:pPr algn="ctr"/>
              <a:r>
                <a:rPr lang="en-US" sz="2000" b="1" dirty="0" err="1">
                  <a:cs typeface="Times New Roman"/>
                </a:rPr>
                <a:t>Intercambio</a:t>
              </a:r>
              <a:r>
                <a:rPr lang="en-US" sz="2000" b="1" dirty="0">
                  <a:cs typeface="Times New Roman"/>
                </a:rPr>
                <a:t> </a:t>
              </a:r>
              <a:br>
                <a:rPr lang="en-US" sz="2000" b="1" dirty="0">
                  <a:cs typeface="Times New Roman"/>
                </a:rPr>
              </a:br>
              <a:r>
                <a:rPr lang="en-US" sz="2000" b="1" dirty="0">
                  <a:cs typeface="Times New Roman"/>
                </a:rPr>
                <a:t>de </a:t>
              </a:r>
              <a:r>
                <a:rPr lang="en-US" sz="2000" b="1" dirty="0" err="1">
                  <a:cs typeface="Times New Roman"/>
                </a:rPr>
                <a:t>información</a:t>
              </a:r>
              <a:endParaRPr lang="en-US" sz="2000" b="1" dirty="0"/>
            </a:p>
          </p:txBody>
        </p:sp>
        <p:sp>
          <p:nvSpPr>
            <p:cNvPr id="50" name="TextBox 49">
              <a:extLst>
                <a:ext uri="{FF2B5EF4-FFF2-40B4-BE49-F238E27FC236}">
                  <a16:creationId xmlns:a16="http://schemas.microsoft.com/office/drawing/2014/main" id="{DC546FD0-1EFE-4E54-9E8B-FB257EB95EFE}"/>
                </a:ext>
              </a:extLst>
            </p:cNvPr>
            <p:cNvSpPr txBox="1"/>
            <p:nvPr/>
          </p:nvSpPr>
          <p:spPr>
            <a:xfrm>
              <a:off x="7816820" y="2364144"/>
              <a:ext cx="1670236" cy="1015663"/>
            </a:xfrm>
            <a:prstGeom prst="rect">
              <a:avLst/>
            </a:prstGeom>
            <a:noFill/>
          </p:spPr>
          <p:txBody>
            <a:bodyPr wrap="square">
              <a:spAutoFit/>
            </a:bodyPr>
            <a:lstStyle/>
            <a:p>
              <a:pPr algn="ctr"/>
              <a:r>
                <a:rPr lang="en-US" sz="2000" b="1" dirty="0" err="1">
                  <a:cs typeface="Times New Roman"/>
                </a:rPr>
                <a:t>Comunicar</a:t>
              </a:r>
              <a:r>
                <a:rPr lang="en-US" sz="2000" b="1" dirty="0">
                  <a:cs typeface="Times New Roman"/>
                </a:rPr>
                <a:t> </a:t>
              </a:r>
              <a:br>
                <a:rPr lang="en-US" sz="2000" b="1" dirty="0">
                  <a:cs typeface="Times New Roman"/>
                </a:rPr>
              </a:br>
              <a:r>
                <a:rPr lang="en-US" sz="2000" b="1" dirty="0">
                  <a:cs typeface="Times New Roman"/>
                </a:rPr>
                <a:t>las </a:t>
              </a:r>
              <a:r>
                <a:rPr lang="en-US" sz="2000" b="1" dirty="0" err="1">
                  <a:cs typeface="Times New Roman"/>
                </a:rPr>
                <a:t>cuestiones</a:t>
              </a:r>
              <a:r>
                <a:rPr lang="en-US" sz="2000" b="1" dirty="0">
                  <a:cs typeface="Times New Roman"/>
                </a:rPr>
                <a:t> </a:t>
              </a:r>
              <a:r>
                <a:rPr lang="en-US" sz="2000" b="1" dirty="0" err="1">
                  <a:cs typeface="Times New Roman"/>
                </a:rPr>
                <a:t>fitosanitarias</a:t>
              </a:r>
              <a:r>
                <a:rPr lang="en-US" sz="2000" b="1" dirty="0">
                  <a:cs typeface="Times New Roman"/>
                </a:rPr>
                <a:t> </a:t>
              </a:r>
            </a:p>
          </p:txBody>
        </p:sp>
      </p:grpSp>
      <p:cxnSp>
        <p:nvCxnSpPr>
          <p:cNvPr id="58" name="Straight Connector 57">
            <a:extLst>
              <a:ext uri="{FF2B5EF4-FFF2-40B4-BE49-F238E27FC236}">
                <a16:creationId xmlns:a16="http://schemas.microsoft.com/office/drawing/2014/main" id="{1FFCE07D-56D3-423D-8F30-E7DED935AB74}"/>
              </a:ext>
            </a:extLst>
          </p:cNvPr>
          <p:cNvCxnSpPr/>
          <p:nvPr/>
        </p:nvCxnSpPr>
        <p:spPr>
          <a:xfrm>
            <a:off x="723780" y="4176777"/>
            <a:ext cx="0" cy="193121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A73A1B4-1BF7-4E67-B749-49CE935F57C8}"/>
              </a:ext>
            </a:extLst>
          </p:cNvPr>
          <p:cNvCxnSpPr/>
          <p:nvPr/>
        </p:nvCxnSpPr>
        <p:spPr>
          <a:xfrm>
            <a:off x="3217170" y="4213463"/>
            <a:ext cx="0" cy="1931216"/>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A33534F-8A25-4229-B315-9A1C53564194}"/>
              </a:ext>
            </a:extLst>
          </p:cNvPr>
          <p:cNvCxnSpPr/>
          <p:nvPr/>
        </p:nvCxnSpPr>
        <p:spPr>
          <a:xfrm>
            <a:off x="5635453" y="4192484"/>
            <a:ext cx="0" cy="1931216"/>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F265F48-95CF-46DF-A39A-08572DAC9ACF}"/>
              </a:ext>
            </a:extLst>
          </p:cNvPr>
          <p:cNvCxnSpPr/>
          <p:nvPr/>
        </p:nvCxnSpPr>
        <p:spPr>
          <a:xfrm>
            <a:off x="8233496" y="4139963"/>
            <a:ext cx="0" cy="1931216"/>
          </a:xfrm>
          <a:prstGeom prst="line">
            <a:avLst/>
          </a:prstGeom>
          <a:ln w="57150">
            <a:solidFill>
              <a:srgbClr val="DCEDF8"/>
            </a:solidFill>
          </a:ln>
        </p:spPr>
        <p:style>
          <a:lnRef idx="1">
            <a:schemeClr val="accent1"/>
          </a:lnRef>
          <a:fillRef idx="0">
            <a:schemeClr val="accent1"/>
          </a:fillRef>
          <a:effectRef idx="0">
            <a:schemeClr val="accent1"/>
          </a:effectRef>
          <a:fontRef idx="minor">
            <a:schemeClr val="tx1"/>
          </a:fontRef>
        </p:style>
      </p:cxnSp>
      <p:sp>
        <p:nvSpPr>
          <p:cNvPr id="40" name="Rectangle 10">
            <a:extLst>
              <a:ext uri="{FF2B5EF4-FFF2-40B4-BE49-F238E27FC236}">
                <a16:creationId xmlns:a16="http://schemas.microsoft.com/office/drawing/2014/main" id="{C8524518-9785-4F7D-8032-B765ED694E70}"/>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45" name="Rectángulo 44">
            <a:extLst>
              <a:ext uri="{FF2B5EF4-FFF2-40B4-BE49-F238E27FC236}">
                <a16:creationId xmlns:a16="http://schemas.microsoft.com/office/drawing/2014/main" id="{41837DA5-7882-48DB-3B47-376B0BB5EF22}"/>
              </a:ext>
            </a:extLst>
          </p:cNvPr>
          <p:cNvSpPr/>
          <p:nvPr/>
        </p:nvSpPr>
        <p:spPr>
          <a:xfrm>
            <a:off x="8463135" y="913698"/>
            <a:ext cx="3728865" cy="285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2887700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55FD779A-CACF-4143-9A31-ADF6D6B1AF64}"/>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493862" y="897553"/>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550" b="1" dirty="0">
                <a:solidFill>
                  <a:srgbClr val="00825F"/>
                </a:solidFill>
                <a:latin typeface="Calibri" panose="020F0502020204030204"/>
                <a:ea typeface="Arial Unicode MS"/>
                <a:cs typeface="Arial"/>
              </a:rPr>
              <a:t>1.5 </a:t>
            </a:r>
            <a:r>
              <a:rPr lang="en-US" sz="2550" b="1" dirty="0" err="1">
                <a:solidFill>
                  <a:srgbClr val="00825F"/>
                </a:solidFill>
                <a:latin typeface="Calibri" panose="020F0502020204030204"/>
                <a:ea typeface="Arial Unicode MS"/>
                <a:cs typeface="Arial"/>
              </a:rPr>
              <a:t>Guia</a:t>
            </a:r>
            <a:r>
              <a:rPr lang="en-US" sz="2550" b="1" dirty="0">
                <a:solidFill>
                  <a:srgbClr val="00825F"/>
                </a:solidFill>
                <a:latin typeface="Calibri" panose="020F0502020204030204"/>
                <a:ea typeface="Arial Unicode MS"/>
                <a:cs typeface="Arial"/>
              </a:rPr>
              <a:t> de las ONPI</a:t>
            </a:r>
            <a:endParaRPr lang="en-US" sz="255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6" name="Rectangle 5"/>
          <p:cNvSpPr/>
          <p:nvPr/>
        </p:nvSpPr>
        <p:spPr>
          <a:xfrm>
            <a:off x="767459" y="5872327"/>
            <a:ext cx="4851795" cy="276999"/>
          </a:xfrm>
          <a:prstGeom prst="rect">
            <a:avLst/>
          </a:prstGeom>
        </p:spPr>
        <p:txBody>
          <a:bodyPr wrap="square">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1200" dirty="0">
                <a:solidFill>
                  <a:prstClr val="black"/>
                </a:solidFill>
                <a:latin typeface="Calibri" panose="020F0502020204030204"/>
                <a:cs typeface="Arial" panose="020B0604020202020204" pitchFamily="34" charset="0"/>
              </a:rPr>
              <a:t> </a:t>
            </a:r>
            <a:r>
              <a:rPr lang="en-GB" sz="1200" dirty="0">
                <a:solidFill>
                  <a:schemeClr val="tx2">
                    <a:lumMod val="60000"/>
                    <a:lumOff val="40000"/>
                  </a:schemeClr>
                </a:solidFill>
                <a:latin typeface="Calibri" panose="020F0502020204030204"/>
                <a:cs typeface="Arial" panose="020B0604020202020204" pitchFamily="34" charset="0"/>
                <a:hlinkClick r:id="rId3"/>
              </a:rPr>
              <a:t>https://www.ippc.int/es/publications/80405/</a:t>
            </a:r>
            <a:endParaRPr lang="en-GB" sz="1200" dirty="0">
              <a:solidFill>
                <a:schemeClr val="tx2">
                  <a:lumMod val="60000"/>
                  <a:lumOff val="40000"/>
                </a:schemeClr>
              </a:solidFill>
              <a:latin typeface="Calibri" panose="020F0502020204030204"/>
              <a:cs typeface="Arial" panose="020B0604020202020204" pitchFamily="34" charset="0"/>
            </a:endParaRPr>
          </a:p>
        </p:txBody>
      </p:sp>
      <p:sp>
        <p:nvSpPr>
          <p:cNvPr id="7" name="TextBox 6"/>
          <p:cNvSpPr txBox="1"/>
          <p:nvPr/>
        </p:nvSpPr>
        <p:spPr>
          <a:xfrm>
            <a:off x="10896600" y="6428433"/>
            <a:ext cx="1493886" cy="415498"/>
          </a:xfrm>
          <a:prstGeom prst="rect">
            <a:avLst/>
          </a:prstGeom>
        </p:spPr>
        <p:txBody>
          <a:bodyPr wrap="none" lIns="540000" tIns="0" rIns="360000" rtlCol="0" anchor="t" anchorCtr="0">
            <a:spAutoFit/>
          </a:bodyPr>
          <a:lstStyle/>
          <a:p>
            <a:r>
              <a:rPr lang="en-US"/>
              <a:t>7/15</a:t>
            </a:r>
          </a:p>
        </p:txBody>
      </p:sp>
      <p:sp>
        <p:nvSpPr>
          <p:cNvPr id="10" name="Rectangle: Rounded Corners 9">
            <a:extLst>
              <a:ext uri="{FF2B5EF4-FFF2-40B4-BE49-F238E27FC236}">
                <a16:creationId xmlns:a16="http://schemas.microsoft.com/office/drawing/2014/main" id="{D8A05C84-964B-4C0C-A638-F23760DAC0BE}"/>
              </a:ext>
            </a:extLst>
          </p:cNvPr>
          <p:cNvSpPr/>
          <p:nvPr/>
        </p:nvSpPr>
        <p:spPr>
          <a:xfrm>
            <a:off x="4177622" y="1614177"/>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77ECA5E-2B1A-4DC0-ADCB-9BD5D3B6A588}"/>
              </a:ext>
            </a:extLst>
          </p:cNvPr>
          <p:cNvSpPr txBox="1"/>
          <p:nvPr/>
        </p:nvSpPr>
        <p:spPr>
          <a:xfrm rot="16200000">
            <a:off x="3045194" y="3563454"/>
            <a:ext cx="2861305" cy="477054"/>
          </a:xfrm>
          <a:prstGeom prst="rect">
            <a:avLst/>
          </a:prstGeom>
        </p:spPr>
        <p:txBody>
          <a:bodyPr wrap="square" lIns="540000" tIns="0" rIns="360000" rtlCol="0" anchor="t" anchorCtr="0">
            <a:spAutoFit/>
          </a:bodyPr>
          <a:lstStyle/>
          <a:p>
            <a:pPr algn="ctr"/>
            <a:r>
              <a:rPr lang="en-US" sz="2800" b="1" dirty="0" err="1">
                <a:solidFill>
                  <a:srgbClr val="00825F"/>
                </a:solidFill>
              </a:rPr>
              <a:t>Índice</a:t>
            </a:r>
            <a:endParaRPr lang="en-US" sz="2800" b="1" dirty="0">
              <a:solidFill>
                <a:srgbClr val="00825F"/>
              </a:solidFill>
            </a:endParaRPr>
          </a:p>
        </p:txBody>
      </p:sp>
      <p:sp>
        <p:nvSpPr>
          <p:cNvPr id="8" name="TextBox 7"/>
          <p:cNvSpPr txBox="1"/>
          <p:nvPr/>
        </p:nvSpPr>
        <p:spPr>
          <a:xfrm>
            <a:off x="4895106" y="1713437"/>
            <a:ext cx="6512259" cy="4247317"/>
          </a:xfrm>
          <a:prstGeom prst="rect">
            <a:avLst/>
          </a:prstGeom>
          <a:noFill/>
        </p:spPr>
        <p:txBody>
          <a:bodyPr wrap="square" lIns="91440" tIns="45720" rIns="91440" bIns="45720" rtlCol="0" anchor="t">
            <a:spAutoFit/>
          </a:bodyPr>
          <a:lstStyle/>
          <a:p>
            <a:pPr>
              <a:spcAft>
                <a:spcPts val="300"/>
              </a:spcAft>
            </a:pPr>
            <a:r>
              <a:rPr lang="es-ES" sz="1550" dirty="0">
                <a:cs typeface="Arial"/>
              </a:rPr>
              <a:t>Introducción</a:t>
            </a:r>
          </a:p>
          <a:p>
            <a:pPr>
              <a:spcAft>
                <a:spcPts val="300"/>
              </a:spcAft>
            </a:pPr>
            <a:r>
              <a:rPr lang="es-ES" sz="1550" b="1" dirty="0">
                <a:solidFill>
                  <a:srgbClr val="00684D"/>
                </a:solidFill>
              </a:rPr>
              <a:t>Obligaciones nacionales de presentación de informes: Panorama general</a:t>
            </a:r>
          </a:p>
          <a:p>
            <a:pPr>
              <a:spcAft>
                <a:spcPts val="300"/>
              </a:spcAft>
            </a:pPr>
            <a:r>
              <a:rPr lang="es-ES" sz="1550" dirty="0">
                <a:cs typeface="Arial"/>
              </a:rPr>
              <a:t>ONP según el método de presentación de informes</a:t>
            </a:r>
          </a:p>
          <a:p>
            <a:pPr>
              <a:spcAft>
                <a:spcPts val="300"/>
              </a:spcAft>
            </a:pPr>
            <a:r>
              <a:rPr lang="es-ES" sz="1550" dirty="0">
                <a:cs typeface="Arial"/>
              </a:rPr>
              <a:t>ONP por tipo de informe</a:t>
            </a:r>
          </a:p>
          <a:p>
            <a:pPr>
              <a:spcAft>
                <a:spcPts val="300"/>
              </a:spcAft>
            </a:pPr>
            <a:r>
              <a:rPr lang="es-ES" sz="1550" b="1" dirty="0">
                <a:solidFill>
                  <a:srgbClr val="00684D"/>
                </a:solidFill>
              </a:rPr>
              <a:t>Obligaciones nacionales de presentación de informes: Detalles</a:t>
            </a:r>
          </a:p>
          <a:p>
            <a:pPr>
              <a:spcAft>
                <a:spcPts val="300"/>
              </a:spcAft>
            </a:pPr>
            <a:r>
              <a:rPr lang="es-ES" sz="1550" dirty="0">
                <a:cs typeface="Arial"/>
              </a:rPr>
              <a:t>Obligaciones de presentación de informes publicas</a:t>
            </a:r>
          </a:p>
          <a:p>
            <a:pPr>
              <a:spcAft>
                <a:spcPts val="300"/>
              </a:spcAft>
            </a:pPr>
            <a:r>
              <a:rPr lang="es-ES" sz="1550" dirty="0">
                <a:cs typeface="Arial"/>
              </a:rPr>
              <a:t>Obligaciones de presentación de informes nacionales bilaterales</a:t>
            </a:r>
          </a:p>
          <a:p>
            <a:pPr>
              <a:spcAft>
                <a:spcPts val="300"/>
              </a:spcAft>
            </a:pPr>
            <a:r>
              <a:rPr lang="es-ES" sz="1550" b="1" dirty="0">
                <a:solidFill>
                  <a:srgbClr val="00684D"/>
                </a:solidFill>
              </a:rPr>
              <a:t>Obligaciones nacionales de presentación de informes: Instrucciones técnicas</a:t>
            </a:r>
          </a:p>
          <a:p>
            <a:pPr>
              <a:spcAft>
                <a:spcPts val="300"/>
              </a:spcAft>
            </a:pPr>
            <a:r>
              <a:rPr lang="es-ES" sz="1550" dirty="0">
                <a:cs typeface="Arial"/>
              </a:rPr>
              <a:t>1 Cómo acceder a su cuenta</a:t>
            </a:r>
          </a:p>
          <a:p>
            <a:pPr>
              <a:spcAft>
                <a:spcPts val="300"/>
              </a:spcAft>
            </a:pPr>
            <a:r>
              <a:rPr lang="es-ES" sz="1550" dirty="0">
                <a:cs typeface="Arial"/>
              </a:rPr>
              <a:t>2 Edición de la información de su país</a:t>
            </a:r>
          </a:p>
          <a:p>
            <a:pPr>
              <a:spcAft>
                <a:spcPts val="300"/>
              </a:spcAft>
            </a:pPr>
            <a:r>
              <a:rPr lang="es-ES" sz="1550" dirty="0">
                <a:cs typeface="Arial"/>
              </a:rPr>
              <a:t>2.1 Actualizar la información de su perfil</a:t>
            </a:r>
          </a:p>
          <a:p>
            <a:pPr>
              <a:spcAft>
                <a:spcPts val="300"/>
              </a:spcAft>
            </a:pPr>
            <a:r>
              <a:rPr lang="es-ES" sz="1550" dirty="0">
                <a:cs typeface="Arial"/>
              </a:rPr>
              <a:t>3 Cómo descargar información del sitio web</a:t>
            </a:r>
          </a:p>
          <a:p>
            <a:pPr>
              <a:spcAft>
                <a:spcPts val="300"/>
              </a:spcAft>
            </a:pPr>
            <a:r>
              <a:rPr lang="es-ES" sz="1550" dirty="0">
                <a:cs typeface="Arial"/>
              </a:rPr>
              <a:t>4 Preguntas frecuentes</a:t>
            </a:r>
          </a:p>
          <a:p>
            <a:pPr>
              <a:spcAft>
                <a:spcPts val="300"/>
              </a:spcAft>
            </a:pPr>
            <a:r>
              <a:rPr lang="es-ES" sz="1550" dirty="0">
                <a:cs typeface="Arial"/>
              </a:rPr>
              <a:t>Anexos</a:t>
            </a:r>
          </a:p>
          <a:p>
            <a:endParaRPr lang="en-US" sz="1800" dirty="0">
              <a:cs typeface="Arial"/>
            </a:endParaRPr>
          </a:p>
        </p:txBody>
      </p:sp>
      <p:sp>
        <p:nvSpPr>
          <p:cNvPr id="11" name="Rectangle 10">
            <a:extLst>
              <a:ext uri="{FF2B5EF4-FFF2-40B4-BE49-F238E27FC236}">
                <a16:creationId xmlns:a16="http://schemas.microsoft.com/office/drawing/2014/main" id="{128D1487-9AEC-C868-D55C-9EA8B3971468}"/>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13" name="Rectángulo 12">
            <a:extLst>
              <a:ext uri="{FF2B5EF4-FFF2-40B4-BE49-F238E27FC236}">
                <a16:creationId xmlns:a16="http://schemas.microsoft.com/office/drawing/2014/main" id="{D0AAF1B6-95E0-C06A-734A-B5B6061EFF5F}"/>
              </a:ext>
            </a:extLst>
          </p:cNvPr>
          <p:cNvSpPr/>
          <p:nvPr/>
        </p:nvSpPr>
        <p:spPr>
          <a:xfrm>
            <a:off x="8463135" y="913698"/>
            <a:ext cx="3728865" cy="285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pic>
        <p:nvPicPr>
          <p:cNvPr id="14" name="Imagen 13">
            <a:extLst>
              <a:ext uri="{FF2B5EF4-FFF2-40B4-BE49-F238E27FC236}">
                <a16:creationId xmlns:a16="http://schemas.microsoft.com/office/drawing/2014/main" id="{11FE8D28-09AA-2383-DDB7-4A465D108B1A}"/>
              </a:ext>
            </a:extLst>
          </p:cNvPr>
          <p:cNvPicPr>
            <a:picLocks noChangeAspect="1"/>
          </p:cNvPicPr>
          <p:nvPr/>
        </p:nvPicPr>
        <p:blipFill>
          <a:blip r:embed="rId4"/>
          <a:stretch>
            <a:fillRect/>
          </a:stretch>
        </p:blipFill>
        <p:spPr>
          <a:xfrm>
            <a:off x="727411" y="1628154"/>
            <a:ext cx="3074197" cy="4262886"/>
          </a:xfrm>
          <a:prstGeom prst="rect">
            <a:avLst/>
          </a:prstGeom>
        </p:spPr>
      </p:pic>
    </p:spTree>
    <p:extLst>
      <p:ext uri="{BB962C8B-B14F-4D97-AF65-F5344CB8AC3E}">
        <p14:creationId xmlns:p14="http://schemas.microsoft.com/office/powerpoint/2010/main" val="1723327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0949EB5-72CB-4D24-9AD3-FD5AAD28EB22}"/>
              </a:ext>
            </a:extLst>
          </p:cNvPr>
          <p:cNvGrpSpPr>
            <a:grpSpLocks noGrp="1" noUngrp="1" noRot="1" noMove="1" noResize="1"/>
          </p:cNvGrpSpPr>
          <p:nvPr/>
        </p:nvGrpSpPr>
        <p:grpSpPr>
          <a:xfrm>
            <a:off x="163882" y="1371348"/>
            <a:ext cx="11629543" cy="4863330"/>
            <a:chOff x="163882" y="1371348"/>
            <a:chExt cx="11629543" cy="4863330"/>
          </a:xfrm>
        </p:grpSpPr>
        <p:grpSp>
          <p:nvGrpSpPr>
            <p:cNvPr id="41" name="Group 40">
              <a:extLst>
                <a:ext uri="{FF2B5EF4-FFF2-40B4-BE49-F238E27FC236}">
                  <a16:creationId xmlns:a16="http://schemas.microsoft.com/office/drawing/2014/main" id="{EBAF0957-1D24-446B-9AE4-962F2A9D70CB}"/>
                </a:ext>
              </a:extLst>
            </p:cNvPr>
            <p:cNvGrpSpPr>
              <a:grpSpLocks noGrp="1" noUngrp="1" noRot="1" noMove="1" noResize="1"/>
            </p:cNvGrpSpPr>
            <p:nvPr/>
          </p:nvGrpSpPr>
          <p:grpSpPr>
            <a:xfrm>
              <a:off x="163882" y="1371348"/>
              <a:ext cx="7404478" cy="4863329"/>
              <a:chOff x="163882" y="1405756"/>
              <a:chExt cx="7404478" cy="4828921"/>
            </a:xfrm>
          </p:grpSpPr>
          <p:sp>
            <p:nvSpPr>
              <p:cNvPr id="47" name="Teardrop 46">
                <a:extLst>
                  <a:ext uri="{FF2B5EF4-FFF2-40B4-BE49-F238E27FC236}">
                    <a16:creationId xmlns:a16="http://schemas.microsoft.com/office/drawing/2014/main" id="{01BAA2E4-9197-46D4-B2D0-94B73FD423D1}"/>
                  </a:ext>
                </a:extLst>
              </p:cNvPr>
              <p:cNvSpPr>
                <a:spLocks noGrp="1" noRot="1" noMove="1" noResize="1" noEditPoints="1" noAdjustHandles="1" noChangeArrowheads="1" noChangeShapeType="1"/>
              </p:cNvSpPr>
              <p:nvPr/>
            </p:nvSpPr>
            <p:spPr>
              <a:xfrm flipV="1">
                <a:off x="521547" y="2676850"/>
                <a:ext cx="7046813" cy="355782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ardrop 38">
                <a:extLst>
                  <a:ext uri="{FF2B5EF4-FFF2-40B4-BE49-F238E27FC236}">
                    <a16:creationId xmlns:a16="http://schemas.microsoft.com/office/drawing/2014/main" id="{86D05979-2989-493F-811C-F775B8D21491}"/>
                  </a:ext>
                </a:extLst>
              </p:cNvPr>
              <p:cNvSpPr>
                <a:spLocks noGrp="1" noRot="1" noMove="1" noResize="1" noEditPoints="1" noAdjustHandles="1" noChangeArrowheads="1" noChangeShapeType="1"/>
              </p:cNvSpPr>
              <p:nvPr/>
            </p:nvSpPr>
            <p:spPr>
              <a:xfrm>
                <a:off x="163882" y="1405756"/>
                <a:ext cx="6148985" cy="4797293"/>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86838DC-64BE-4107-AB97-1FC85C07DE99}"/>
                  </a:ext>
                </a:extLst>
              </p:cNvPr>
              <p:cNvSpPr>
                <a:spLocks noGrp="1" noRot="1" noMove="1" noResize="1" noEditPoints="1" noAdjustHandles="1" noChangeArrowheads="1" noChangeShapeType="1"/>
              </p:cNvSpPr>
              <p:nvPr/>
            </p:nvSpPr>
            <p:spPr>
              <a:xfrm>
                <a:off x="492170" y="1894417"/>
                <a:ext cx="3936601" cy="3782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Rounded Corners 36">
              <a:extLst>
                <a:ext uri="{FF2B5EF4-FFF2-40B4-BE49-F238E27FC236}">
                  <a16:creationId xmlns:a16="http://schemas.microsoft.com/office/drawing/2014/main" id="{71E3BE31-4024-4CE1-B6C3-E95596358C2A}"/>
                </a:ext>
              </a:extLst>
            </p:cNvPr>
            <p:cNvSpPr>
              <a:spLocks noGrp="1" noRot="1" noMove="1" noResize="1" noEditPoints="1" noAdjustHandles="1" noChangeArrowheads="1" noChangeShapeType="1"/>
            </p:cNvSpPr>
            <p:nvPr/>
          </p:nvSpPr>
          <p:spPr>
            <a:xfrm>
              <a:off x="6312867" y="1405756"/>
              <a:ext cx="5480558" cy="925016"/>
            </a:xfrm>
            <a:prstGeom prst="roundRect">
              <a:avLst/>
            </a:prstGeom>
            <a:solidFill>
              <a:schemeClr val="bg1"/>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5A7AA574-0DCB-4ABA-A5F2-7F084567CDD7}"/>
                </a:ext>
              </a:extLst>
            </p:cNvPr>
            <p:cNvSpPr>
              <a:spLocks noGrp="1" noRot="1" noMove="1" noResize="1" noEditPoints="1" noAdjustHandles="1" noChangeArrowheads="1" noChangeShapeType="1"/>
            </p:cNvSpPr>
            <p:nvPr/>
          </p:nvSpPr>
          <p:spPr>
            <a:xfrm>
              <a:off x="5988755" y="2344822"/>
              <a:ext cx="5480557" cy="958058"/>
            </a:xfrm>
            <a:prstGeom prst="roundRect">
              <a:avLst/>
            </a:prstGeom>
            <a:solidFill>
              <a:schemeClr val="bg1"/>
            </a:solid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49C992DC-48D4-4351-BE7D-DA28E603D850}"/>
                </a:ext>
              </a:extLst>
            </p:cNvPr>
            <p:cNvSpPr>
              <a:spLocks noGrp="1" noRot="1" noMove="1" noResize="1" noEditPoints="1" noAdjustHandles="1" noChangeArrowheads="1" noChangeShapeType="1"/>
            </p:cNvSpPr>
            <p:nvPr/>
          </p:nvSpPr>
          <p:spPr>
            <a:xfrm>
              <a:off x="5504553" y="3303779"/>
              <a:ext cx="5480556" cy="943428"/>
            </a:xfrm>
            <a:prstGeom prst="roundRect">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D7B7B84E-8E74-4784-9DE1-605AC99616A7}"/>
                </a:ext>
              </a:extLst>
            </p:cNvPr>
            <p:cNvSpPr>
              <a:spLocks noGrp="1" noRot="1" noMove="1" noResize="1" noEditPoints="1" noAdjustHandles="1" noChangeArrowheads="1" noChangeShapeType="1"/>
            </p:cNvSpPr>
            <p:nvPr/>
          </p:nvSpPr>
          <p:spPr>
            <a:xfrm>
              <a:off x="5102186" y="4238456"/>
              <a:ext cx="5123370" cy="978236"/>
            </a:xfrm>
            <a:prstGeom prst="roundRect">
              <a:avLst/>
            </a:prstGeom>
            <a:solidFill>
              <a:schemeClr val="bg1"/>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80FEC92C-25A6-4531-B97B-104CE7E5B79E}"/>
                </a:ext>
              </a:extLst>
            </p:cNvPr>
            <p:cNvSpPr>
              <a:spLocks noGrp="1" noRot="1" noMove="1" noResize="1" noEditPoints="1" noAdjustHandles="1" noChangeArrowheads="1" noChangeShapeType="1"/>
            </p:cNvSpPr>
            <p:nvPr/>
          </p:nvSpPr>
          <p:spPr>
            <a:xfrm>
              <a:off x="4683867" y="5237538"/>
              <a:ext cx="4674079" cy="965511"/>
            </a:xfrm>
            <a:prstGeom prst="roundRect">
              <a:avLst/>
            </a:prstGeom>
            <a:solidFill>
              <a:schemeClr val="bg1"/>
            </a:solidFill>
            <a:ln w="57150">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21"/>
            <p:cNvSpPr>
              <a:spLocks noGrp="1" noRot="1" noMove="1" noResize="1" noEditPoints="1" noAdjustHandles="1" noChangeArrowheads="1" noChangeShapeType="1"/>
            </p:cNvSpPr>
            <p:nvPr/>
          </p:nvSpPr>
          <p:spPr>
            <a:xfrm>
              <a:off x="5969777" y="1371348"/>
              <a:ext cx="979550" cy="1017331"/>
            </a:xfrm>
            <a:prstGeom prst="flowChartConnector">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01</a:t>
              </a:r>
            </a:p>
          </p:txBody>
        </p:sp>
        <p:sp>
          <p:nvSpPr>
            <p:cNvPr id="26" name="Flowchart: Connector 25"/>
            <p:cNvSpPr>
              <a:spLocks noGrp="1" noRot="1" noMove="1" noResize="1" noEditPoints="1" noAdjustHandles="1" noChangeArrowheads="1" noChangeShapeType="1"/>
            </p:cNvSpPr>
            <p:nvPr/>
          </p:nvSpPr>
          <p:spPr>
            <a:xfrm>
              <a:off x="5617494" y="2310252"/>
              <a:ext cx="979550" cy="1017331"/>
            </a:xfrm>
            <a:prstGeom prst="flowChartConnector">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02</a:t>
              </a:r>
            </a:p>
          </p:txBody>
        </p:sp>
        <p:sp>
          <p:nvSpPr>
            <p:cNvPr id="27" name="Flowchart: Connector 26"/>
            <p:cNvSpPr>
              <a:spLocks noGrp="1" noRot="1" noMove="1" noResize="1" noEditPoints="1" noAdjustHandles="1" noChangeArrowheads="1" noChangeShapeType="1"/>
            </p:cNvSpPr>
            <p:nvPr/>
          </p:nvSpPr>
          <p:spPr>
            <a:xfrm>
              <a:off x="5170769" y="3268875"/>
              <a:ext cx="979550" cy="1017331"/>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03</a:t>
              </a:r>
            </a:p>
          </p:txBody>
        </p:sp>
        <p:sp>
          <p:nvSpPr>
            <p:cNvPr id="28" name="Flowchart: Connector 27"/>
            <p:cNvSpPr>
              <a:spLocks noGrp="1" noRot="1" noMove="1" noResize="1" noEditPoints="1" noAdjustHandles="1" noChangeArrowheads="1" noChangeShapeType="1"/>
            </p:cNvSpPr>
            <p:nvPr/>
          </p:nvSpPr>
          <p:spPr>
            <a:xfrm>
              <a:off x="4784575" y="4216335"/>
              <a:ext cx="979550" cy="1017331"/>
            </a:xfrm>
            <a:prstGeom prst="flowChartConnector">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cs typeface="Arial" panose="020B0604020202020204" pitchFamily="34" charset="0"/>
                </a:rPr>
                <a:t>04</a:t>
              </a:r>
            </a:p>
          </p:txBody>
        </p:sp>
        <p:sp>
          <p:nvSpPr>
            <p:cNvPr id="29" name="Flowchart: Connector 28"/>
            <p:cNvSpPr>
              <a:spLocks noGrp="1" noRot="1" noMove="1" noResize="1" noEditPoints="1" noAdjustHandles="1" noChangeArrowheads="1" noChangeShapeType="1"/>
            </p:cNvSpPr>
            <p:nvPr/>
          </p:nvSpPr>
          <p:spPr>
            <a:xfrm>
              <a:off x="4314389" y="5217347"/>
              <a:ext cx="979550" cy="1017331"/>
            </a:xfrm>
            <a:prstGeom prst="flowChartConnector">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95000"/>
                    </a:schemeClr>
                  </a:solidFill>
                  <a:cs typeface="Arial" panose="020B0604020202020204" pitchFamily="34" charset="0"/>
                </a:rPr>
                <a:t>05</a:t>
              </a:r>
            </a:p>
          </p:txBody>
        </p:sp>
      </p:grpSp>
      <p:sp>
        <p:nvSpPr>
          <p:cNvPr id="2" name="Title 1"/>
          <p:cNvSpPr txBox="1">
            <a:spLocks/>
          </p:cNvSpPr>
          <p:nvPr/>
        </p:nvSpPr>
        <p:spPr>
          <a:xfrm>
            <a:off x="-578267" y="895344"/>
            <a:ext cx="7292901"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000" b="1" dirty="0">
                <a:solidFill>
                  <a:srgbClr val="00825F"/>
                </a:solidFill>
                <a:latin typeface="Calibri" panose="020F0502020204030204"/>
                <a:ea typeface="Arial Unicode MS" panose="020B0604020202020204" pitchFamily="34" charset="-128"/>
                <a:cs typeface="Arial" panose="020B0604020202020204" pitchFamily="34" charset="0"/>
              </a:rPr>
              <a:t>1.6 </a:t>
            </a:r>
            <a:r>
              <a:rPr lang="es-ES" sz="2000" b="1" dirty="0">
                <a:solidFill>
                  <a:srgbClr val="00825F"/>
                </a:solidFill>
                <a:latin typeface="Calibri" panose="020F0502020204030204"/>
                <a:ea typeface="Arial Unicode MS" panose="020B0604020202020204" pitchFamily="34" charset="-128"/>
                <a:cs typeface="Arial" panose="020B0604020202020204" pitchFamily="34" charset="0"/>
              </a:rPr>
              <a:t>Curso de aprendizaje en línea sobre las ONPI</a:t>
            </a:r>
            <a:endParaRPr lang="en-US" sz="2000" b="1" dirty="0">
              <a:solidFill>
                <a:srgbClr val="00825F"/>
              </a:solidFill>
              <a:latin typeface="Calibri" panose="020F0502020204030204"/>
              <a:ea typeface="Arial Unicode MS" panose="020B0604020202020204" pitchFamily="34" charset="-128"/>
              <a:cs typeface="Arial" panose="020B0604020202020204" pitchFamily="34" charset="0"/>
            </a:endParaRPr>
          </a:p>
          <a:p>
            <a:pPr algn="ctr" defTabSz="685800">
              <a:defRPr/>
            </a:pP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6" name="TextBox 5"/>
          <p:cNvSpPr txBox="1"/>
          <p:nvPr/>
        </p:nvSpPr>
        <p:spPr>
          <a:xfrm>
            <a:off x="7011932" y="1504808"/>
            <a:ext cx="5078791" cy="784830"/>
          </a:xfrm>
          <a:prstGeom prst="rect">
            <a:avLst/>
          </a:prstGeom>
          <a:noFill/>
        </p:spPr>
        <p:txBody>
          <a:bodyPr wrap="square" rtlCol="0">
            <a:spAutoFit/>
          </a:bodyPr>
          <a:lstStyle/>
          <a:p>
            <a:r>
              <a:rPr lang="es-ES" sz="1500" dirty="0">
                <a:cs typeface="Arial" panose="020B0604020202020204" pitchFamily="34" charset="0"/>
              </a:rPr>
              <a:t>Conociendo las Obligaciones Nacionales de Presentación </a:t>
            </a:r>
            <a:br>
              <a:rPr lang="es-ES" sz="1500" dirty="0">
                <a:cs typeface="Arial" panose="020B0604020202020204" pitchFamily="34" charset="0"/>
              </a:rPr>
            </a:br>
            <a:r>
              <a:rPr lang="es-ES" sz="1500" dirty="0">
                <a:cs typeface="Arial" panose="020B0604020202020204" pitchFamily="34" charset="0"/>
              </a:rPr>
              <a:t>de Informes (ONPI) </a:t>
            </a:r>
          </a:p>
          <a:p>
            <a:r>
              <a:rPr lang="es-ES" sz="1500" dirty="0">
                <a:cs typeface="Arial" panose="020B0604020202020204" pitchFamily="34" charset="0"/>
              </a:rPr>
              <a:t>– Cuestionario para la lección 1</a:t>
            </a:r>
            <a:endParaRPr lang="en-US" sz="1500" dirty="0">
              <a:cs typeface="Arial" panose="020B0604020202020204" pitchFamily="34" charset="0"/>
            </a:endParaRPr>
          </a:p>
        </p:txBody>
      </p:sp>
      <p:sp>
        <p:nvSpPr>
          <p:cNvPr id="7" name="TextBox 6"/>
          <p:cNvSpPr txBox="1"/>
          <p:nvPr/>
        </p:nvSpPr>
        <p:spPr>
          <a:xfrm>
            <a:off x="6684128" y="2564104"/>
            <a:ext cx="4748426" cy="553998"/>
          </a:xfrm>
          <a:prstGeom prst="rect">
            <a:avLst/>
          </a:prstGeom>
          <a:noFill/>
        </p:spPr>
        <p:txBody>
          <a:bodyPr wrap="square" rtlCol="0">
            <a:spAutoFit/>
          </a:bodyPr>
          <a:lstStyle/>
          <a:p>
            <a:r>
              <a:rPr lang="es-ES" sz="1500" dirty="0">
                <a:cs typeface="Arial" panose="020B0604020202020204" pitchFamily="34" charset="0"/>
              </a:rPr>
              <a:t>Designación de un punto de contacto oficial de la CIPF </a:t>
            </a:r>
            <a:br>
              <a:rPr lang="es-ES" sz="1500" dirty="0">
                <a:cs typeface="Arial" panose="020B0604020202020204" pitchFamily="34" charset="0"/>
              </a:rPr>
            </a:br>
            <a:r>
              <a:rPr lang="es-ES" sz="1500" dirty="0">
                <a:cs typeface="Arial" panose="020B0604020202020204" pitchFamily="34" charset="0"/>
              </a:rPr>
              <a:t>–  Cuestionario para la lección 2</a:t>
            </a:r>
            <a:endParaRPr lang="en-US" sz="1500" dirty="0">
              <a:cs typeface="Arial" panose="020B0604020202020204" pitchFamily="34" charset="0"/>
            </a:endParaRPr>
          </a:p>
        </p:txBody>
      </p:sp>
      <p:sp>
        <p:nvSpPr>
          <p:cNvPr id="8" name="TextBox 7"/>
          <p:cNvSpPr txBox="1"/>
          <p:nvPr/>
        </p:nvSpPr>
        <p:spPr>
          <a:xfrm>
            <a:off x="6226938" y="3519473"/>
            <a:ext cx="4298883" cy="553998"/>
          </a:xfrm>
          <a:prstGeom prst="rect">
            <a:avLst/>
          </a:prstGeom>
          <a:noFill/>
        </p:spPr>
        <p:txBody>
          <a:bodyPr wrap="square" rtlCol="0">
            <a:spAutoFit/>
          </a:bodyPr>
          <a:lstStyle/>
          <a:p>
            <a:r>
              <a:rPr lang="es-ES" sz="1500" dirty="0">
                <a:cs typeface="Arial" panose="020B0604020202020204" pitchFamily="34" charset="0"/>
              </a:rPr>
              <a:t>Principios de información sobre plagas </a:t>
            </a:r>
            <a:br>
              <a:rPr lang="es-ES" sz="1500" dirty="0">
                <a:cs typeface="Arial" panose="020B0604020202020204" pitchFamily="34" charset="0"/>
              </a:rPr>
            </a:br>
            <a:r>
              <a:rPr lang="es-ES" sz="1500" dirty="0">
                <a:cs typeface="Arial" panose="020B0604020202020204" pitchFamily="34" charset="0"/>
              </a:rPr>
              <a:t>– Cuestionario para la lección 3</a:t>
            </a:r>
            <a:endParaRPr lang="en-US" sz="1500" dirty="0">
              <a:cs typeface="Arial" panose="020B0604020202020204" pitchFamily="34" charset="0"/>
            </a:endParaRPr>
          </a:p>
        </p:txBody>
      </p:sp>
      <p:sp>
        <p:nvSpPr>
          <p:cNvPr id="9" name="TextBox 8"/>
          <p:cNvSpPr txBox="1"/>
          <p:nvPr/>
        </p:nvSpPr>
        <p:spPr>
          <a:xfrm>
            <a:off x="5862699" y="4440170"/>
            <a:ext cx="2618281" cy="553998"/>
          </a:xfrm>
          <a:prstGeom prst="rect">
            <a:avLst/>
          </a:prstGeom>
          <a:noFill/>
        </p:spPr>
        <p:txBody>
          <a:bodyPr wrap="none" rtlCol="0">
            <a:spAutoFit/>
          </a:bodyPr>
          <a:lstStyle/>
          <a:p>
            <a:r>
              <a:rPr lang="es-ES" sz="1500" dirty="0">
                <a:cs typeface="Arial" panose="020B0604020202020204" pitchFamily="34" charset="0"/>
              </a:rPr>
              <a:t>Informe de plagas-práctica</a:t>
            </a:r>
          </a:p>
          <a:p>
            <a:r>
              <a:rPr lang="es-ES" sz="1500" dirty="0">
                <a:cs typeface="Arial" panose="020B0604020202020204" pitchFamily="34" charset="0"/>
              </a:rPr>
              <a:t>– Cuestionario para la lección 4</a:t>
            </a:r>
            <a:endParaRPr lang="en-US" sz="1500" dirty="0">
              <a:cs typeface="Arial" panose="020B0604020202020204" pitchFamily="34" charset="0"/>
            </a:endParaRPr>
          </a:p>
        </p:txBody>
      </p:sp>
      <p:sp>
        <p:nvSpPr>
          <p:cNvPr id="10" name="TextBox 9"/>
          <p:cNvSpPr txBox="1"/>
          <p:nvPr/>
        </p:nvSpPr>
        <p:spPr>
          <a:xfrm>
            <a:off x="5298912" y="5467772"/>
            <a:ext cx="4080925" cy="553998"/>
          </a:xfrm>
          <a:prstGeom prst="rect">
            <a:avLst/>
          </a:prstGeom>
          <a:noFill/>
        </p:spPr>
        <p:txBody>
          <a:bodyPr wrap="none" rtlCol="0">
            <a:spAutoFit/>
          </a:bodyPr>
          <a:lstStyle/>
          <a:p>
            <a:r>
              <a:rPr lang="es-ES" sz="1500" dirty="0">
                <a:cs typeface="Arial" panose="020B0604020202020204" pitchFamily="34" charset="0"/>
              </a:rPr>
              <a:t>Establecimiento de listas de plagas reglamentadas</a:t>
            </a:r>
          </a:p>
          <a:p>
            <a:r>
              <a:rPr lang="es-ES" sz="1500" dirty="0">
                <a:cs typeface="Arial" panose="020B0604020202020204" pitchFamily="34" charset="0"/>
              </a:rPr>
              <a:t>– Cuestionario para la lección 5</a:t>
            </a:r>
            <a:endParaRPr lang="en-US" sz="1500" dirty="0">
              <a:cs typeface="Arial" panose="020B0604020202020204" pitchFamily="34" charset="0"/>
            </a:endParaRPr>
          </a:p>
        </p:txBody>
      </p:sp>
      <p:sp>
        <p:nvSpPr>
          <p:cNvPr id="55" name="TextBox 54"/>
          <p:cNvSpPr txBox="1"/>
          <p:nvPr/>
        </p:nvSpPr>
        <p:spPr>
          <a:xfrm>
            <a:off x="751073" y="3739364"/>
            <a:ext cx="3337531" cy="1477328"/>
          </a:xfrm>
          <a:prstGeom prst="rect">
            <a:avLst/>
          </a:prstGeom>
          <a:noFill/>
        </p:spPr>
        <p:txBody>
          <a:bodyPr wrap="square" lIns="91440" tIns="45720" rIns="91440" bIns="45720" rtlCol="0" anchor="t">
            <a:spAutoFit/>
          </a:bodyPr>
          <a:lstStyle/>
          <a:p>
            <a:pPr algn="ctr"/>
            <a:r>
              <a:rPr lang="es-ES" sz="1500" dirty="0">
                <a:cs typeface="Arial"/>
              </a:rPr>
              <a:t>Para recibir un certificado de aprovechamiento es necesario completar los 5 cuestionarios después de cada lección y obtener una calificación de al menos el 60% en cada cuestionario.</a:t>
            </a:r>
            <a:endParaRPr lang="en-US" sz="1500" dirty="0">
              <a:cs typeface="Arial"/>
            </a:endParaRPr>
          </a:p>
        </p:txBody>
      </p:sp>
      <p:sp>
        <p:nvSpPr>
          <p:cNvPr id="31" name="TextBox 30"/>
          <p:cNvSpPr txBox="1"/>
          <p:nvPr/>
        </p:nvSpPr>
        <p:spPr>
          <a:xfrm>
            <a:off x="10896600" y="6415687"/>
            <a:ext cx="1493886" cy="415498"/>
          </a:xfrm>
          <a:prstGeom prst="rect">
            <a:avLst/>
          </a:prstGeom>
        </p:spPr>
        <p:txBody>
          <a:bodyPr wrap="none" lIns="540000" tIns="0" rIns="360000" rtlCol="0" anchor="t" anchorCtr="0">
            <a:spAutoFit/>
          </a:bodyPr>
          <a:lstStyle/>
          <a:p>
            <a:r>
              <a:rPr lang="en-US"/>
              <a:t>8/15</a:t>
            </a:r>
          </a:p>
        </p:txBody>
      </p:sp>
      <p:sp>
        <p:nvSpPr>
          <p:cNvPr id="3" name="TextBox 2"/>
          <p:cNvSpPr txBox="1"/>
          <p:nvPr/>
        </p:nvSpPr>
        <p:spPr>
          <a:xfrm>
            <a:off x="587572" y="2913718"/>
            <a:ext cx="3722363" cy="861774"/>
          </a:xfrm>
          <a:prstGeom prst="rect">
            <a:avLst/>
          </a:prstGeom>
          <a:noFill/>
        </p:spPr>
        <p:txBody>
          <a:bodyPr wrap="square" lIns="91440" tIns="45720" rIns="91440" bIns="45720" rtlCol="0" anchor="t">
            <a:spAutoFit/>
          </a:bodyPr>
          <a:lstStyle/>
          <a:p>
            <a:pPr algn="ctr"/>
            <a:r>
              <a:rPr lang="es-ES" sz="1600" b="1" dirty="0">
                <a:cs typeface="Arial"/>
              </a:rPr>
              <a:t>Enlace de inscripción al curso de aprendizaje electrónico</a:t>
            </a:r>
            <a:r>
              <a:rPr lang="en-US" sz="1600" b="1" dirty="0">
                <a:cs typeface="Arial"/>
              </a:rPr>
              <a:t>:</a:t>
            </a:r>
          </a:p>
          <a:p>
            <a:pPr algn="ctr"/>
            <a:r>
              <a:rPr lang="en-US" sz="1800" dirty="0">
                <a:cs typeface="Arial"/>
              </a:rPr>
              <a:t> </a:t>
            </a:r>
            <a:r>
              <a:rPr lang="en-US" sz="1600" dirty="0">
                <a:cs typeface="Arial"/>
                <a:hlinkClick r:id="rId3"/>
              </a:rPr>
              <a:t>https://www.ippc.int/en/e-learning/</a:t>
            </a:r>
            <a:endParaRPr lang="en-US" sz="1600" dirty="0">
              <a:cs typeface="Arial"/>
            </a:endParaRPr>
          </a:p>
        </p:txBody>
      </p:sp>
      <p:sp>
        <p:nvSpPr>
          <p:cNvPr id="51" name="Title 1">
            <a:extLst>
              <a:ext uri="{FF2B5EF4-FFF2-40B4-BE49-F238E27FC236}">
                <a16:creationId xmlns:a16="http://schemas.microsoft.com/office/drawing/2014/main" id="{8AB48934-F8C2-403C-8E8C-9026C14F317D}"/>
              </a:ext>
            </a:extLst>
          </p:cNvPr>
          <p:cNvSpPr txBox="1">
            <a:spLocks/>
          </p:cNvSpPr>
          <p:nvPr/>
        </p:nvSpPr>
        <p:spPr>
          <a:xfrm>
            <a:off x="-811698" y="2335418"/>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s-ES" sz="2000" b="1" dirty="0">
                <a:solidFill>
                  <a:srgbClr val="00825F"/>
                </a:solidFill>
                <a:latin typeface="Calibri" panose="020F0502020204030204"/>
                <a:ea typeface="Arial Unicode MS" panose="020B0604020202020204" pitchFamily="34" charset="-128"/>
                <a:cs typeface="Arial" panose="020B0604020202020204" pitchFamily="34" charset="0"/>
              </a:rPr>
              <a:t>Curso de aprendizaje </a:t>
            </a:r>
            <a:br>
              <a:rPr lang="es-ES" sz="2000" b="1" dirty="0">
                <a:solidFill>
                  <a:srgbClr val="00825F"/>
                </a:solidFill>
                <a:latin typeface="Calibri" panose="020F0502020204030204"/>
                <a:ea typeface="Arial Unicode MS" panose="020B0604020202020204" pitchFamily="34" charset="-128"/>
                <a:cs typeface="Arial" panose="020B0604020202020204" pitchFamily="34" charset="0"/>
              </a:rPr>
            </a:br>
            <a:r>
              <a:rPr lang="es-ES" sz="2000" b="1" dirty="0">
                <a:solidFill>
                  <a:srgbClr val="00825F"/>
                </a:solidFill>
                <a:latin typeface="Calibri" panose="020F0502020204030204"/>
                <a:ea typeface="Arial Unicode MS" panose="020B0604020202020204" pitchFamily="34" charset="-128"/>
                <a:cs typeface="Arial" panose="020B0604020202020204" pitchFamily="34" charset="0"/>
              </a:rPr>
              <a:t>en línea sobre las ONPI</a:t>
            </a:r>
            <a:endParaRPr lang="en-US" sz="20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30" name="Rectangle 10">
            <a:extLst>
              <a:ext uri="{FF2B5EF4-FFF2-40B4-BE49-F238E27FC236}">
                <a16:creationId xmlns:a16="http://schemas.microsoft.com/office/drawing/2014/main" id="{840AE188-31D1-8822-2383-46BCD5F82C50}"/>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33" name="Rectángulo 32">
            <a:extLst>
              <a:ext uri="{FF2B5EF4-FFF2-40B4-BE49-F238E27FC236}">
                <a16:creationId xmlns:a16="http://schemas.microsoft.com/office/drawing/2014/main" id="{3685953E-F74D-7194-F2CF-9E6E77641778}"/>
              </a:ext>
            </a:extLst>
          </p:cNvPr>
          <p:cNvSpPr/>
          <p:nvPr/>
        </p:nvSpPr>
        <p:spPr>
          <a:xfrm>
            <a:off x="8463135" y="913698"/>
            <a:ext cx="3728865" cy="2854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1921155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3560" y="893267"/>
            <a:ext cx="9148154"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000" b="1" dirty="0">
                <a:solidFill>
                  <a:srgbClr val="00825F"/>
                </a:solidFill>
                <a:latin typeface="Calibri"/>
                <a:ea typeface="Arial Unicode MS" panose="020B0604020202020204" pitchFamily="34" charset="-128"/>
                <a:cs typeface="Arial" panose="020B0604020202020204" pitchFamily="34" charset="0"/>
              </a:rPr>
              <a:t>2</a:t>
            </a:r>
            <a:r>
              <a:rPr lang="en-US" sz="2000" b="1" dirty="0">
                <a:solidFill>
                  <a:srgbClr val="00825F"/>
                </a:solidFill>
                <a:latin typeface="Calibri"/>
                <a:ea typeface="Arial Unicode MS" panose="020B0604020202020204" pitchFamily="34" charset="-128"/>
                <a:cs typeface="Arial" panose="020B0604020202020204" pitchFamily="34" charset="0"/>
              </a:rPr>
              <a:t>.1 </a:t>
            </a:r>
            <a:r>
              <a:rPr lang="es-ES" sz="2000" b="1" dirty="0">
                <a:solidFill>
                  <a:srgbClr val="00825F"/>
                </a:solidFill>
                <a:latin typeface="Calibri"/>
                <a:ea typeface="Arial Unicode MS" panose="020B0604020202020204" pitchFamily="34" charset="-128"/>
                <a:cs typeface="Arial" panose="020B0604020202020204" pitchFamily="34" charset="0"/>
              </a:rPr>
              <a:t>Actualización de los menús desplegables relativos al estado de las plagas en el PFI</a:t>
            </a:r>
            <a:endParaRPr lang="en-US" sz="2000" b="1" dirty="0">
              <a:solidFill>
                <a:srgbClr val="00825F"/>
              </a:solidFill>
              <a:latin typeface="Calibri"/>
              <a:ea typeface="Arial Unicode MS" panose="020B0604020202020204" pitchFamily="34" charset="-128"/>
              <a:cs typeface="Arial" panose="020B0604020202020204" pitchFamily="34" charset="0"/>
            </a:endParaRPr>
          </a:p>
        </p:txBody>
      </p:sp>
      <p:grpSp>
        <p:nvGrpSpPr>
          <p:cNvPr id="69" name="Group 68">
            <a:extLst>
              <a:ext uri="{FF2B5EF4-FFF2-40B4-BE49-F238E27FC236}">
                <a16:creationId xmlns:a16="http://schemas.microsoft.com/office/drawing/2014/main" id="{2DA0A4A5-88FB-44EF-95E4-56DCCD3A9849}"/>
              </a:ext>
            </a:extLst>
          </p:cNvPr>
          <p:cNvGrpSpPr/>
          <p:nvPr/>
        </p:nvGrpSpPr>
        <p:grpSpPr>
          <a:xfrm>
            <a:off x="213560" y="1731856"/>
            <a:ext cx="11890068" cy="4498626"/>
            <a:chOff x="213560" y="1731856"/>
            <a:chExt cx="11890068" cy="4498626"/>
          </a:xfrm>
        </p:grpSpPr>
        <p:sp>
          <p:nvSpPr>
            <p:cNvPr id="67" name="Rectangle: Rounded Corners 66">
              <a:extLst>
                <a:ext uri="{FF2B5EF4-FFF2-40B4-BE49-F238E27FC236}">
                  <a16:creationId xmlns:a16="http://schemas.microsoft.com/office/drawing/2014/main" id="{CF5CB63D-706F-47E5-8A0B-29CE2FCC1D43}"/>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74B94706-62B4-43F5-894D-30AA39DBCB8E}"/>
                </a:ext>
              </a:extLst>
            </p:cNvPr>
            <p:cNvSpPr/>
            <p:nvPr/>
          </p:nvSpPr>
          <p:spPr>
            <a:xfrm>
              <a:off x="9547178" y="4572066"/>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Rounded Corners 52">
              <a:extLst>
                <a:ext uri="{FF2B5EF4-FFF2-40B4-BE49-F238E27FC236}">
                  <a16:creationId xmlns:a16="http://schemas.microsoft.com/office/drawing/2014/main" id="{028D89C4-42E2-4AD2-B284-03CA256EA17E}"/>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Rounded Corners 51">
              <a:extLst>
                <a:ext uri="{FF2B5EF4-FFF2-40B4-BE49-F238E27FC236}">
                  <a16:creationId xmlns:a16="http://schemas.microsoft.com/office/drawing/2014/main" id="{F15B8762-CF67-4FA8-A0AA-FC68B682E460}"/>
                </a:ext>
              </a:extLst>
            </p:cNvPr>
            <p:cNvSpPr/>
            <p:nvPr/>
          </p:nvSpPr>
          <p:spPr>
            <a:xfrm>
              <a:off x="5572561" y="4620452"/>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Rounded Corners 50">
              <a:extLst>
                <a:ext uri="{FF2B5EF4-FFF2-40B4-BE49-F238E27FC236}">
                  <a16:creationId xmlns:a16="http://schemas.microsoft.com/office/drawing/2014/main" id="{2AE7199C-070B-4968-8C67-A12330A25BE4}"/>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Rounded Corners 49">
              <a:extLst>
                <a:ext uri="{FF2B5EF4-FFF2-40B4-BE49-F238E27FC236}">
                  <a16:creationId xmlns:a16="http://schemas.microsoft.com/office/drawing/2014/main" id="{A5B242E5-3920-4A8F-A8BC-22F7B7C4C943}"/>
                </a:ext>
              </a:extLst>
            </p:cNvPr>
            <p:cNvSpPr/>
            <p:nvPr/>
          </p:nvSpPr>
          <p:spPr>
            <a:xfrm>
              <a:off x="1300867" y="4646149"/>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Rectangle: Rounded Corners 39">
              <a:extLst>
                <a:ext uri="{FF2B5EF4-FFF2-40B4-BE49-F238E27FC236}">
                  <a16:creationId xmlns:a16="http://schemas.microsoft.com/office/drawing/2014/main" id="{9DB39313-8651-442D-A906-235F328B6428}"/>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Oval 7">
              <a:extLst>
                <a:ext uri="{FF2B5EF4-FFF2-40B4-BE49-F238E27FC236}">
                  <a16:creationId xmlns:a16="http://schemas.microsoft.com/office/drawing/2014/main" id="{F42540DF-5C63-43DE-9B90-05E691C7D9B7}"/>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TextBox 6">
              <a:extLst>
                <a:ext uri="{FF2B5EF4-FFF2-40B4-BE49-F238E27FC236}">
                  <a16:creationId xmlns:a16="http://schemas.microsoft.com/office/drawing/2014/main" id="{A7EED8DB-B46D-44EC-950E-003AC7A70E2A}"/>
                </a:ext>
              </a:extLst>
            </p:cNvPr>
            <p:cNvSpPr txBox="1"/>
            <p:nvPr/>
          </p:nvSpPr>
          <p:spPr>
            <a:xfrm>
              <a:off x="1952792" y="3054238"/>
              <a:ext cx="1640792" cy="707886"/>
            </a:xfrm>
            <a:prstGeom prst="rect">
              <a:avLst/>
            </a:prstGeom>
            <a:noFill/>
          </p:spPr>
          <p:txBody>
            <a:bodyPr wrap="square">
              <a:spAutoFit/>
            </a:bodyPr>
            <a:lstStyle/>
            <a:p>
              <a:pPr algn="ctr"/>
              <a:r>
                <a:rPr lang="en-US" sz="2000" b="1" dirty="0">
                  <a:solidFill>
                    <a:srgbClr val="00825F"/>
                  </a:solidFill>
                </a:rPr>
                <a:t>Extensa </a:t>
              </a:r>
              <a:r>
                <a:rPr lang="en-US" sz="2000" b="1" dirty="0" err="1">
                  <a:solidFill>
                    <a:srgbClr val="00825F"/>
                  </a:solidFill>
                </a:rPr>
                <a:t>dispersión</a:t>
              </a:r>
              <a:endParaRPr lang="en-US" sz="2000" b="1" dirty="0">
                <a:solidFill>
                  <a:srgbClr val="00825F"/>
                </a:solidFill>
              </a:endParaRPr>
            </a:p>
          </p:txBody>
        </p:sp>
        <p:sp>
          <p:nvSpPr>
            <p:cNvPr id="9" name="Oval 8">
              <a:extLst>
                <a:ext uri="{FF2B5EF4-FFF2-40B4-BE49-F238E27FC236}">
                  <a16:creationId xmlns:a16="http://schemas.microsoft.com/office/drawing/2014/main" id="{DB379BA4-CDEF-4AEB-948C-B278FA15F5A9}"/>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5" name="TextBox 14">
              <a:extLst>
                <a:ext uri="{FF2B5EF4-FFF2-40B4-BE49-F238E27FC236}">
                  <a16:creationId xmlns:a16="http://schemas.microsoft.com/office/drawing/2014/main" id="{F1A04AC2-E332-4211-8CBC-1DC851B2B052}"/>
                </a:ext>
              </a:extLst>
            </p:cNvPr>
            <p:cNvSpPr txBox="1"/>
            <p:nvPr/>
          </p:nvSpPr>
          <p:spPr>
            <a:xfrm>
              <a:off x="6130042" y="2968990"/>
              <a:ext cx="1874436" cy="1015663"/>
            </a:xfrm>
            <a:prstGeom prst="rect">
              <a:avLst/>
            </a:prstGeom>
            <a:noFill/>
          </p:spPr>
          <p:txBody>
            <a:bodyPr wrap="square">
              <a:spAutoFit/>
            </a:bodyPr>
            <a:lstStyle/>
            <a:p>
              <a:pPr algn="ctr"/>
              <a:r>
                <a:rPr lang="es-ES" sz="2000" b="1" dirty="0">
                  <a:solidFill>
                    <a:srgbClr val="5A8FCB"/>
                  </a:solidFill>
                </a:rPr>
                <a:t>Sin </a:t>
              </a:r>
              <a:r>
                <a:rPr lang="en-US" sz="2000" b="1" dirty="0" err="1">
                  <a:solidFill>
                    <a:srgbClr val="00825F"/>
                  </a:solidFill>
                </a:rPr>
                <a:t>dispersión</a:t>
              </a:r>
              <a:r>
                <a:rPr lang="es-ES" sz="2000" b="1" dirty="0">
                  <a:solidFill>
                    <a:srgbClr val="5A8FCB"/>
                  </a:solidFill>
                </a:rPr>
                <a:t> </a:t>
              </a:r>
              <a:br>
                <a:rPr lang="es-ES" sz="2000" b="1" dirty="0">
                  <a:solidFill>
                    <a:srgbClr val="5A8FCB"/>
                  </a:solidFill>
                </a:rPr>
              </a:br>
              <a:r>
                <a:rPr lang="es-ES" sz="2000" b="1" dirty="0">
                  <a:solidFill>
                    <a:srgbClr val="00825F"/>
                  </a:solidFill>
                </a:rPr>
                <a:t>y </a:t>
              </a:r>
              <a:r>
                <a:rPr lang="es-ES" sz="2000" b="1" dirty="0">
                  <a:solidFill>
                    <a:srgbClr val="5A8FCB"/>
                  </a:solidFill>
                </a:rPr>
                <a:t>sin </a:t>
              </a:r>
              <a:r>
                <a:rPr lang="es-ES" sz="2000" b="1" dirty="0">
                  <a:solidFill>
                    <a:srgbClr val="00825F"/>
                  </a:solidFill>
                </a:rPr>
                <a:t>control oficial </a:t>
              </a:r>
              <a:endParaRPr lang="en-US" sz="2000" b="1" dirty="0">
                <a:solidFill>
                  <a:srgbClr val="00825F"/>
                </a:solidFill>
              </a:endParaRPr>
            </a:p>
          </p:txBody>
        </p:sp>
        <p:sp>
          <p:nvSpPr>
            <p:cNvPr id="10" name="Oval 9">
              <a:extLst>
                <a:ext uri="{FF2B5EF4-FFF2-40B4-BE49-F238E27FC236}">
                  <a16:creationId xmlns:a16="http://schemas.microsoft.com/office/drawing/2014/main" id="{C45EF793-B852-439C-BEBE-E322D37427A9}"/>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5FC92825-367D-4241-8B83-3F5586524DFB}"/>
                </a:ext>
              </a:extLst>
            </p:cNvPr>
            <p:cNvSpPr txBox="1"/>
            <p:nvPr/>
          </p:nvSpPr>
          <p:spPr>
            <a:xfrm>
              <a:off x="10100998" y="2794050"/>
              <a:ext cx="2002630" cy="1015663"/>
            </a:xfrm>
            <a:prstGeom prst="rect">
              <a:avLst/>
            </a:prstGeom>
            <a:noFill/>
          </p:spPr>
          <p:txBody>
            <a:bodyPr wrap="square">
              <a:spAutoFit/>
            </a:bodyPr>
            <a:lstStyle/>
            <a:p>
              <a:pPr algn="ctr"/>
              <a:r>
                <a:rPr lang="es-ES" sz="2000" b="1" dirty="0">
                  <a:solidFill>
                    <a:srgbClr val="00825F"/>
                  </a:solidFill>
                </a:rPr>
                <a:t>Sin amplia </a:t>
              </a:r>
              <a:r>
                <a:rPr lang="en-US" sz="2000" b="1" dirty="0" err="1">
                  <a:solidFill>
                    <a:srgbClr val="00825F"/>
                  </a:solidFill>
                </a:rPr>
                <a:t>dispersión</a:t>
              </a:r>
              <a:r>
                <a:rPr lang="es-ES" sz="2000" b="1" dirty="0">
                  <a:solidFill>
                    <a:srgbClr val="00825F"/>
                  </a:solidFill>
                </a:rPr>
                <a:t> </a:t>
              </a:r>
              <a:r>
                <a:rPr lang="en-US" sz="2000" b="1" dirty="0">
                  <a:solidFill>
                    <a:srgbClr val="5A8FCB"/>
                  </a:solidFill>
                </a:rPr>
                <a:t>bajo control </a:t>
              </a:r>
              <a:r>
                <a:rPr lang="en-US" sz="2000" b="1" dirty="0" err="1">
                  <a:solidFill>
                    <a:srgbClr val="5A8FCB"/>
                  </a:solidFill>
                </a:rPr>
                <a:t>oficial</a:t>
              </a:r>
              <a:r>
                <a:rPr lang="en-US" sz="2000" b="1" dirty="0">
                  <a:solidFill>
                    <a:srgbClr val="5A8FCB"/>
                  </a:solidFill>
                </a:rPr>
                <a:t> </a:t>
              </a:r>
            </a:p>
          </p:txBody>
        </p:sp>
        <p:sp>
          <p:nvSpPr>
            <p:cNvPr id="11" name="Oval 10">
              <a:extLst>
                <a:ext uri="{FF2B5EF4-FFF2-40B4-BE49-F238E27FC236}">
                  <a16:creationId xmlns:a16="http://schemas.microsoft.com/office/drawing/2014/main" id="{C4D7024B-16CA-49A8-9FDC-61A897AA3D2E}"/>
                </a:ext>
              </a:extLst>
            </p:cNvPr>
            <p:cNvSpPr/>
            <p:nvPr/>
          </p:nvSpPr>
          <p:spPr>
            <a:xfrm>
              <a:off x="290636"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id="{8ABC15BE-F0EB-4B4B-8660-D57A44005D81}"/>
                </a:ext>
              </a:extLst>
            </p:cNvPr>
            <p:cNvSpPr txBox="1"/>
            <p:nvPr/>
          </p:nvSpPr>
          <p:spPr>
            <a:xfrm>
              <a:off x="1943823" y="4979195"/>
              <a:ext cx="1581816" cy="707886"/>
            </a:xfrm>
            <a:prstGeom prst="rect">
              <a:avLst/>
            </a:prstGeom>
            <a:noFill/>
          </p:spPr>
          <p:txBody>
            <a:bodyPr wrap="square">
              <a:spAutoFit/>
            </a:bodyPr>
            <a:lstStyle/>
            <a:p>
              <a:pPr algn="ctr"/>
              <a:r>
                <a:rPr lang="en-US" sz="2000" b="1" dirty="0">
                  <a:solidFill>
                    <a:srgbClr val="00825F"/>
                  </a:solidFill>
                </a:rPr>
                <a:t>Con </a:t>
              </a:r>
              <a:r>
                <a:rPr lang="en-US" sz="2000" b="1" dirty="0" err="1">
                  <a:solidFill>
                    <a:srgbClr val="00825F"/>
                  </a:solidFill>
                </a:rPr>
                <a:t>baja</a:t>
              </a:r>
              <a:r>
                <a:rPr lang="en-US" sz="2000" b="1" dirty="0">
                  <a:solidFill>
                    <a:srgbClr val="00825F"/>
                  </a:solidFill>
                </a:rPr>
                <a:t> </a:t>
              </a:r>
              <a:r>
                <a:rPr lang="en-US" sz="2000" b="1" dirty="0" err="1">
                  <a:solidFill>
                    <a:srgbClr val="00825F"/>
                  </a:solidFill>
                </a:rPr>
                <a:t>prevalencia</a:t>
              </a:r>
              <a:endParaRPr lang="en-US" sz="2000" b="1" dirty="0">
                <a:solidFill>
                  <a:srgbClr val="00825F"/>
                </a:solidFill>
              </a:endParaRPr>
            </a:p>
          </p:txBody>
        </p:sp>
        <p:sp>
          <p:nvSpPr>
            <p:cNvPr id="12" name="Oval 11">
              <a:extLst>
                <a:ext uri="{FF2B5EF4-FFF2-40B4-BE49-F238E27FC236}">
                  <a16:creationId xmlns:a16="http://schemas.microsoft.com/office/drawing/2014/main" id="{716B87C5-A4D1-4B58-A36F-058EFE8A195D}"/>
                </a:ext>
              </a:extLst>
            </p:cNvPr>
            <p:cNvSpPr/>
            <p:nvPr/>
          </p:nvSpPr>
          <p:spPr>
            <a:xfrm>
              <a:off x="4532248"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6011F544-58A8-498E-8786-E62FE31E3FDB}"/>
                </a:ext>
              </a:extLst>
            </p:cNvPr>
            <p:cNvSpPr txBox="1"/>
            <p:nvPr/>
          </p:nvSpPr>
          <p:spPr>
            <a:xfrm>
              <a:off x="6159349" y="4574908"/>
              <a:ext cx="1815822" cy="1323439"/>
            </a:xfrm>
            <a:prstGeom prst="rect">
              <a:avLst/>
            </a:prstGeom>
            <a:noFill/>
          </p:spPr>
          <p:txBody>
            <a:bodyPr wrap="square">
              <a:spAutoFit/>
            </a:bodyPr>
            <a:lstStyle/>
            <a:p>
              <a:pPr algn="ctr"/>
              <a:r>
                <a:rPr lang="en-US" sz="2000" b="1" dirty="0" err="1">
                  <a:solidFill>
                    <a:srgbClr val="00825F"/>
                  </a:solidFill>
                </a:rPr>
                <a:t>Excepto</a:t>
              </a:r>
              <a:r>
                <a:rPr lang="en-US" sz="2000" b="1" dirty="0">
                  <a:solidFill>
                    <a:srgbClr val="00825F"/>
                  </a:solidFill>
                </a:rPr>
                <a:t> </a:t>
              </a:r>
              <a:r>
                <a:rPr lang="en-US" sz="2000" b="1" dirty="0" err="1">
                  <a:solidFill>
                    <a:srgbClr val="00825F"/>
                  </a:solidFill>
                </a:rPr>
                <a:t>en</a:t>
              </a:r>
              <a:r>
                <a:rPr lang="en-US" sz="2000" b="1" dirty="0">
                  <a:solidFill>
                    <a:srgbClr val="00825F"/>
                  </a:solidFill>
                </a:rPr>
                <a:t> zonas </a:t>
              </a:r>
              <a:r>
                <a:rPr lang="en-US" sz="2000" b="1" dirty="0" err="1">
                  <a:solidFill>
                    <a:srgbClr val="00825F"/>
                  </a:solidFill>
                </a:rPr>
                <a:t>libres</a:t>
              </a:r>
              <a:r>
                <a:rPr lang="en-US" sz="2000" b="1" dirty="0">
                  <a:solidFill>
                    <a:srgbClr val="00825F"/>
                  </a:solidFill>
                </a:rPr>
                <a:t> </a:t>
              </a:r>
              <a:br>
                <a:rPr lang="en-US" sz="2000" b="1" dirty="0">
                  <a:solidFill>
                    <a:srgbClr val="00825F"/>
                  </a:solidFill>
                </a:rPr>
              </a:br>
              <a:r>
                <a:rPr lang="en-US" sz="2000" b="1" dirty="0">
                  <a:solidFill>
                    <a:srgbClr val="00825F"/>
                  </a:solidFill>
                </a:rPr>
                <a:t>de </a:t>
              </a:r>
              <a:r>
                <a:rPr lang="en-US" sz="2000" b="1" dirty="0" err="1">
                  <a:solidFill>
                    <a:srgbClr val="00825F"/>
                  </a:solidFill>
                </a:rPr>
                <a:t>plagas</a:t>
              </a:r>
              <a:r>
                <a:rPr lang="en-US" sz="2000" b="1" dirty="0">
                  <a:solidFill>
                    <a:srgbClr val="00825F"/>
                  </a:solidFill>
                </a:rPr>
                <a:t> </a:t>
              </a:r>
              <a:r>
                <a:rPr lang="en-US" sz="2000" b="1" dirty="0" err="1">
                  <a:solidFill>
                    <a:srgbClr val="00825F"/>
                  </a:solidFill>
                </a:rPr>
                <a:t>especificadas</a:t>
              </a:r>
              <a:endParaRPr lang="en-US" sz="2000" b="1" dirty="0">
                <a:solidFill>
                  <a:srgbClr val="00825F"/>
                </a:solidFill>
              </a:endParaRPr>
            </a:p>
          </p:txBody>
        </p:sp>
        <p:sp>
          <p:nvSpPr>
            <p:cNvPr id="13" name="Oval 12">
              <a:extLst>
                <a:ext uri="{FF2B5EF4-FFF2-40B4-BE49-F238E27FC236}">
                  <a16:creationId xmlns:a16="http://schemas.microsoft.com/office/drawing/2014/main" id="{1FE95FAE-DAA4-4684-A70F-1E6A4332F021}"/>
                </a:ext>
              </a:extLst>
            </p:cNvPr>
            <p:cNvSpPr/>
            <p:nvPr/>
          </p:nvSpPr>
          <p:spPr>
            <a:xfrm>
              <a:off x="8728192" y="4464350"/>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id="{E8837559-337F-4752-B3C9-49701255910C}"/>
                </a:ext>
              </a:extLst>
            </p:cNvPr>
            <p:cNvSpPr txBox="1"/>
            <p:nvPr/>
          </p:nvSpPr>
          <p:spPr>
            <a:xfrm>
              <a:off x="10520547" y="5023142"/>
              <a:ext cx="1447336" cy="400110"/>
            </a:xfrm>
            <a:prstGeom prst="rect">
              <a:avLst/>
            </a:prstGeom>
            <a:noFill/>
          </p:spPr>
          <p:txBody>
            <a:bodyPr wrap="square">
              <a:spAutoFit/>
            </a:bodyPr>
            <a:lstStyle/>
            <a:p>
              <a:pPr algn="ctr"/>
              <a:r>
                <a:rPr lang="en-US" sz="2000" b="1" dirty="0" err="1">
                  <a:solidFill>
                    <a:srgbClr val="00825F"/>
                  </a:solidFill>
                </a:rPr>
                <a:t>Transitoria</a:t>
              </a:r>
              <a:r>
                <a:rPr lang="en-US" sz="2000" b="1" dirty="0">
                  <a:solidFill>
                    <a:srgbClr val="00825F"/>
                  </a:solidFill>
                </a:rPr>
                <a:t>  </a:t>
              </a:r>
            </a:p>
          </p:txBody>
        </p:sp>
        <p:sp>
          <p:nvSpPr>
            <p:cNvPr id="3" name="TextBox 2">
              <a:extLst>
                <a:ext uri="{FF2B5EF4-FFF2-40B4-BE49-F238E27FC236}">
                  <a16:creationId xmlns:a16="http://schemas.microsoft.com/office/drawing/2014/main" id="{2C2B0BDF-59CA-43EF-96B7-E62C2FDECD03}"/>
                </a:ext>
              </a:extLst>
            </p:cNvPr>
            <p:cNvSpPr txBox="1"/>
            <p:nvPr/>
          </p:nvSpPr>
          <p:spPr>
            <a:xfrm>
              <a:off x="4381937" y="1770308"/>
              <a:ext cx="3109789" cy="600164"/>
            </a:xfrm>
            <a:prstGeom prst="rect">
              <a:avLst/>
            </a:prstGeom>
          </p:spPr>
          <p:txBody>
            <a:bodyPr wrap="square" lIns="540000" tIns="0" rIns="360000" rtlCol="0" anchor="t" anchorCtr="0">
              <a:spAutoFit/>
            </a:bodyPr>
            <a:lstStyle/>
            <a:p>
              <a:pPr algn="ctr"/>
              <a:r>
                <a:rPr lang="en-US" sz="3600" b="1" dirty="0">
                  <a:solidFill>
                    <a:srgbClr val="00825F"/>
                  </a:solidFill>
                </a:rPr>
                <a:t>PRESENTE</a:t>
              </a:r>
            </a:p>
          </p:txBody>
        </p:sp>
        <p:pic>
          <p:nvPicPr>
            <p:cNvPr id="56" name="Picture 55">
              <a:extLst>
                <a:ext uri="{FF2B5EF4-FFF2-40B4-BE49-F238E27FC236}">
                  <a16:creationId xmlns:a16="http://schemas.microsoft.com/office/drawing/2014/main" id="{98706C01-055E-4B2C-B8DB-A8112F9E29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4" t="6542" r="72510" b="50012"/>
            <a:stretch/>
          </p:blipFill>
          <p:spPr>
            <a:xfrm>
              <a:off x="213560" y="2582893"/>
              <a:ext cx="1841103" cy="1762631"/>
            </a:xfrm>
            <a:prstGeom prst="rect">
              <a:avLst/>
            </a:prstGeom>
          </p:spPr>
        </p:pic>
        <p:pic>
          <p:nvPicPr>
            <p:cNvPr id="58" name="Picture 57">
              <a:extLst>
                <a:ext uri="{FF2B5EF4-FFF2-40B4-BE49-F238E27FC236}">
                  <a16:creationId xmlns:a16="http://schemas.microsoft.com/office/drawing/2014/main" id="{D524816D-7A2E-4FBE-996F-7DAA11AB7B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499" t="53183" r="46391" b="4464"/>
            <a:stretch/>
          </p:blipFill>
          <p:spPr>
            <a:xfrm>
              <a:off x="4715451" y="2151301"/>
              <a:ext cx="1332869" cy="2101601"/>
            </a:xfrm>
            <a:prstGeom prst="rect">
              <a:avLst/>
            </a:prstGeom>
          </p:spPr>
        </p:pic>
        <p:pic>
          <p:nvPicPr>
            <p:cNvPr id="60" name="Picture 59">
              <a:extLst>
                <a:ext uri="{FF2B5EF4-FFF2-40B4-BE49-F238E27FC236}">
                  <a16:creationId xmlns:a16="http://schemas.microsoft.com/office/drawing/2014/main" id="{786F5ABA-8BC8-4A44-B3B5-C2036F6FFF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23" t="53315" r="72712" b="4579"/>
            <a:stretch/>
          </p:blipFill>
          <p:spPr>
            <a:xfrm>
              <a:off x="8518711" y="2205155"/>
              <a:ext cx="1874436" cy="1993891"/>
            </a:xfrm>
            <a:prstGeom prst="rect">
              <a:avLst/>
            </a:prstGeom>
          </p:spPr>
        </p:pic>
        <p:pic>
          <p:nvPicPr>
            <p:cNvPr id="62" name="Picture 61">
              <a:extLst>
                <a:ext uri="{FF2B5EF4-FFF2-40B4-BE49-F238E27FC236}">
                  <a16:creationId xmlns:a16="http://schemas.microsoft.com/office/drawing/2014/main" id="{6FA74B93-2CDB-45B7-B271-00979237589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79" t="10179" r="9728" b="50633"/>
            <a:stretch/>
          </p:blipFill>
          <p:spPr>
            <a:xfrm>
              <a:off x="4381937" y="4405015"/>
              <a:ext cx="1895746" cy="1825467"/>
            </a:xfrm>
            <a:prstGeom prst="rect">
              <a:avLst/>
            </a:prstGeom>
          </p:spPr>
        </p:pic>
        <p:pic>
          <p:nvPicPr>
            <p:cNvPr id="64" name="Picture 63">
              <a:extLst>
                <a:ext uri="{FF2B5EF4-FFF2-40B4-BE49-F238E27FC236}">
                  <a16:creationId xmlns:a16="http://schemas.microsoft.com/office/drawing/2014/main" id="{00931B7E-414E-47C8-AC8C-B33796D4B71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4436" t="57507" r="8761" b="13419"/>
            <a:stretch/>
          </p:blipFill>
          <p:spPr>
            <a:xfrm>
              <a:off x="8446134" y="4550889"/>
              <a:ext cx="2074413" cy="1265719"/>
            </a:xfrm>
            <a:prstGeom prst="rect">
              <a:avLst/>
            </a:prstGeom>
          </p:spPr>
        </p:pic>
        <p:pic>
          <p:nvPicPr>
            <p:cNvPr id="66" name="Picture 65">
              <a:extLst>
                <a:ext uri="{FF2B5EF4-FFF2-40B4-BE49-F238E27FC236}">
                  <a16:creationId xmlns:a16="http://schemas.microsoft.com/office/drawing/2014/main" id="{CFBB43C5-5B2D-46EA-A9B2-2AB8EDFDB851}"/>
                </a:ext>
              </a:extLst>
            </p:cNvPr>
            <p:cNvPicPr>
              <a:picLocks noChangeAspect="1"/>
            </p:cNvPicPr>
            <p:nvPr/>
          </p:nvPicPr>
          <p:blipFill rotWithShape="1">
            <a:blip r:embed="rId8" cstate="print">
              <a:alphaModFix amt="50000"/>
              <a:extLst>
                <a:ext uri="{28A0092B-C50C-407E-A947-70E740481C1C}">
                  <a14:useLocalDpi xmlns:a14="http://schemas.microsoft.com/office/drawing/2010/main" val="0"/>
                </a:ext>
              </a:extLst>
            </a:blip>
            <a:srcRect l="34822" t="7536" r="43748" b="52116"/>
            <a:stretch/>
          </p:blipFill>
          <p:spPr>
            <a:xfrm>
              <a:off x="264839" y="4486871"/>
              <a:ext cx="1504450" cy="1593263"/>
            </a:xfrm>
            <a:prstGeom prst="rect">
              <a:avLst/>
            </a:prstGeom>
          </p:spPr>
        </p:pic>
      </p:grpSp>
      <p:sp>
        <p:nvSpPr>
          <p:cNvPr id="30" name="Rectangle 10">
            <a:extLst>
              <a:ext uri="{FF2B5EF4-FFF2-40B4-BE49-F238E27FC236}">
                <a16:creationId xmlns:a16="http://schemas.microsoft.com/office/drawing/2014/main" id="{C989361C-6F6D-470C-3A54-D43AF7ED4DA9}"/>
              </a:ext>
            </a:extLst>
          </p:cNvPr>
          <p:cNvSpPr/>
          <p:nvPr/>
        </p:nvSpPr>
        <p:spPr>
          <a:xfrm>
            <a:off x="31759" y="6384705"/>
            <a:ext cx="3185411" cy="45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Taller Regional de la CIPF, 2022</a:t>
            </a:r>
          </a:p>
        </p:txBody>
      </p:sp>
      <p:sp>
        <p:nvSpPr>
          <p:cNvPr id="31" name="Rectángulo 30">
            <a:extLst>
              <a:ext uri="{FF2B5EF4-FFF2-40B4-BE49-F238E27FC236}">
                <a16:creationId xmlns:a16="http://schemas.microsoft.com/office/drawing/2014/main" id="{38AE9AAD-0105-27CE-B7B7-605BCC8C8C99}"/>
              </a:ext>
            </a:extLst>
          </p:cNvPr>
          <p:cNvSpPr/>
          <p:nvPr/>
        </p:nvSpPr>
        <p:spPr>
          <a:xfrm>
            <a:off x="9386539" y="893267"/>
            <a:ext cx="2667000" cy="3840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rgbClr val="00684D"/>
                </a:solidFill>
              </a:rPr>
              <a:t>ONPI</a:t>
            </a:r>
            <a:endParaRPr lang="fr-CH" sz="1600" b="1" dirty="0">
              <a:solidFill>
                <a:srgbClr val="00684D"/>
              </a:solidFill>
            </a:endParaRPr>
          </a:p>
        </p:txBody>
      </p:sp>
    </p:spTree>
    <p:extLst>
      <p:ext uri="{BB962C8B-B14F-4D97-AF65-F5344CB8AC3E}">
        <p14:creationId xmlns:p14="http://schemas.microsoft.com/office/powerpoint/2010/main" val="238153524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8E4521-600A-433E-AFEB-AC5B950559E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6D1CDB-15D1-4C85-BFBF-7D1270C6F64A}">
  <ds:schemaRefs>
    <ds:schemaRef ds:uri="http://purl.org/dc/terms/"/>
    <ds:schemaRef ds:uri="a05d7f75-f42e-4288-8809-604fd4d9691f"/>
    <ds:schemaRef ds:uri="http://schemas.microsoft.com/office/2006/documentManagement/types"/>
    <ds:schemaRef ds:uri="ea6feb38-a85a-45e8-92e9-814486bbe375"/>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0</TotalTime>
  <Words>2767</Words>
  <Application>Microsoft Office PowerPoint</Application>
  <PresentationFormat>Widescreen</PresentationFormat>
  <Paragraphs>240</Paragraphs>
  <Slides>15</Slides>
  <Notes>14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15</vt:i4>
      </vt:variant>
    </vt:vector>
  </HeadingPairs>
  <TitlesOfParts>
    <vt:vector size="24" baseType="lpstr">
      <vt:lpstr>.AppleSystemUIFont</vt:lpstr>
      <vt:lpstr>Arial</vt:lpstr>
      <vt:lpstr>Calibri</vt:lpstr>
      <vt:lpstr>Georgia</vt:lpstr>
      <vt:lpstr>Times New Roman</vt:lpstr>
      <vt:lpstr>Wingdings</vt:lpstr>
      <vt:lpstr>COVER</vt:lpstr>
      <vt:lpstr>1_COVER</vt:lpstr>
      <vt:lpstr>Internal screen</vt:lpstr>
      <vt:lpstr>Obligaciones Nacionales de Presentación de Informes (ONPI)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Gracias</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Casellas Lopez, Mercedes</cp:lastModifiedBy>
  <cp:revision>38</cp:revision>
  <cp:lastPrinted>2018-12-10T09:55:32Z</cp:lastPrinted>
  <dcterms:created xsi:type="dcterms:W3CDTF">2019-07-18T08:44:31Z</dcterms:created>
  <dcterms:modified xsi:type="dcterms:W3CDTF">2022-07-01T11:51:40Z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