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62" r:id="rId9"/>
    <p:sldId id="271" r:id="rId10"/>
    <p:sldId id="269" r:id="rId11"/>
    <p:sldId id="270" r:id="rId12"/>
    <p:sldId id="272" r:id="rId13"/>
    <p:sldId id="274" r:id="rId14"/>
    <p:sldId id="273" r:id="rId15"/>
    <p:sldId id="276" r:id="rId16"/>
    <p:sldId id="275" r:id="rId17"/>
    <p:sldId id="277" r:id="rId18"/>
    <p:sldId id="278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36"/>
    <a:srgbClr val="00825F"/>
    <a:srgbClr val="FFF7FF"/>
    <a:srgbClr val="FEF7FF"/>
    <a:srgbClr val="AB967C"/>
    <a:srgbClr val="5792C9"/>
    <a:srgbClr val="A81E3B"/>
    <a:srgbClr val="79B9CF"/>
    <a:srgbClr val="DDA63A"/>
    <a:srgbClr val="1A6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577"/>
    <p:restoredTop sz="86406"/>
  </p:normalViewPr>
  <p:slideViewPr>
    <p:cSldViewPr snapToGrid="0">
      <p:cViewPr varScale="1">
        <p:scale>
          <a:sx n="96" d="100"/>
          <a:sy n="96" d="100"/>
        </p:scale>
        <p:origin x="440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4200" y="1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79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60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Agenda item 4.1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 algn="r" rtl="1">
              <a:defRPr/>
            </a:pPr>
            <a:r>
              <a:rPr lang="ar-SA" dirty="0"/>
              <a:t>تحديثات في شأن حوكمة واستراتيجية الاتفاقية الدولية لوقاية النباتات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1200" y="6087984"/>
            <a:ext cx="12192000" cy="245913"/>
          </a:xfrm>
        </p:spPr>
        <p:txBody>
          <a:bodyPr/>
          <a:lstStyle/>
          <a:p>
            <a:r>
              <a:rPr lang="en-GB" dirty="0"/>
              <a:t>Agenda item 4.1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845306" y="1790700"/>
            <a:ext cx="3048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</a:t>
            </a:r>
            <a:r>
              <a:rPr lang="ar-SA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قرارات 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CPM-16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493860"/>
            <a:ext cx="9525000" cy="296840"/>
          </a:xfrm>
        </p:spPr>
        <p:txBody>
          <a:bodyPr/>
          <a:lstStyle/>
          <a:p>
            <a:pPr algn="ctr"/>
            <a:r>
              <a:rPr lang="ar-EG" sz="2800" dirty="0"/>
              <a:t>2. إنجازات الحوكمة واستراتيجية 2022</a:t>
            </a:r>
            <a:endParaRPr lang="en-IT" sz="280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935393" y="2590801"/>
            <a:ext cx="8144718" cy="381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-EG" sz="2400" dirty="0">
                <a:latin typeface="Calibri (Body)"/>
                <a:ea typeface="+mn-lt"/>
                <a:cs typeface="Calibri"/>
              </a:rPr>
              <a:t>1. </a:t>
            </a:r>
            <a:r>
              <a:rPr lang="ar-EG" sz="2400" b="1" dirty="0">
                <a:latin typeface="Calibri (Body)"/>
                <a:ea typeface="+mn-lt"/>
                <a:cs typeface="Calibri"/>
              </a:rPr>
              <a:t>اعتمدت</a:t>
            </a:r>
            <a:r>
              <a:rPr lang="ar-EG" sz="2400" dirty="0">
                <a:latin typeface="Calibri (Body)"/>
                <a:ea typeface="+mn-lt"/>
                <a:cs typeface="Calibri"/>
              </a:rPr>
              <a:t> هيئة تدابير الصحة النباتية:</a:t>
            </a:r>
          </a:p>
          <a:p>
            <a:pPr algn="r" rtl="1"/>
            <a:r>
              <a:rPr lang="en-US" sz="2400" dirty="0">
                <a:latin typeface="Calibri (Body)"/>
                <a:ea typeface="+mn-lt"/>
                <a:cs typeface="Calibri"/>
              </a:rPr>
              <a:t>9</a:t>
            </a:r>
            <a:r>
              <a:rPr lang="ar-EG" sz="2400" dirty="0">
                <a:latin typeface="Calibri (Body)"/>
                <a:ea typeface="+mn-lt"/>
                <a:cs typeface="Calibri"/>
              </a:rPr>
              <a:t> معايير </a:t>
            </a:r>
            <a:r>
              <a:rPr lang="en-US" sz="2400" dirty="0">
                <a:latin typeface="Calibri (Body)"/>
                <a:ea typeface="+mn-lt"/>
                <a:cs typeface="Calibri"/>
              </a:rPr>
              <a:t>(4 </a:t>
            </a:r>
            <a:r>
              <a:rPr lang="en-GB" sz="2400" dirty="0">
                <a:latin typeface="Calibri (Body)"/>
                <a:ea typeface="+mn-lt"/>
                <a:cs typeface="Calibri"/>
              </a:rPr>
              <a:t>ISPMs ، 5 PTs)</a:t>
            </a:r>
          </a:p>
          <a:p>
            <a:pPr algn="r" rtl="1"/>
            <a:r>
              <a:rPr lang="en-GB" sz="2400" dirty="0">
                <a:latin typeface="Calibri (Body)"/>
                <a:ea typeface="+mn-lt"/>
                <a:cs typeface="Calibri"/>
              </a:rPr>
              <a:t> 1</a:t>
            </a:r>
            <a:r>
              <a:rPr lang="ar-EG" sz="2400" dirty="0">
                <a:latin typeface="Calibri (Body)"/>
                <a:ea typeface="+mn-lt"/>
                <a:cs typeface="Calibri"/>
              </a:rPr>
              <a:t>توصية هيئة من تدابير الصحة النباتية بشأن الحد من ظهور الآفات الملوثة</a:t>
            </a:r>
          </a:p>
          <a:p>
            <a:pPr algn="r" rtl="1"/>
            <a:r>
              <a:rPr lang="ar-EG" sz="2400" dirty="0">
                <a:latin typeface="Calibri (Body)"/>
                <a:ea typeface="+mn-lt"/>
                <a:cs typeface="Calibri"/>
              </a:rPr>
              <a:t>تعديل إجراءات قسم المعايير</a:t>
            </a:r>
          </a:p>
          <a:p>
            <a:pPr algn="r" rtl="1"/>
            <a:r>
              <a:rPr lang="ar-EG" sz="2400" dirty="0">
                <a:latin typeface="Calibri (Body)"/>
                <a:ea typeface="+mn-lt"/>
                <a:cs typeface="Calibri"/>
              </a:rPr>
              <a:t>مراجعات بإجراءات تسوية المنازعات الخاصة بالاتفاقية الدولية لوقاية النباتات</a:t>
            </a:r>
          </a:p>
          <a:p>
            <a:pPr algn="r" rtl="1"/>
            <a:r>
              <a:rPr lang="ar-EG" sz="2400" dirty="0">
                <a:latin typeface="Calibri (Body)"/>
                <a:ea typeface="+mn-lt"/>
                <a:cs typeface="Calibri"/>
              </a:rPr>
              <a:t>الاختصاصات واللائحة الداخلية المعدلة للجنة التنفيذ وتنمية القدرات</a:t>
            </a:r>
          </a:p>
          <a:p>
            <a:pPr algn="r" rtl="1"/>
            <a:r>
              <a:rPr lang="ar-EG" sz="2400" dirty="0">
                <a:latin typeface="Calibri (Body)"/>
                <a:ea typeface="+mn-lt"/>
                <a:cs typeface="Calibri"/>
              </a:rPr>
              <a:t>توصيات من فريق العمل المعني بالمواضيع من:</a:t>
            </a:r>
          </a:p>
          <a:p>
            <a:pPr marL="0" indent="0" algn="r" rtl="1">
              <a:buNone/>
            </a:pPr>
            <a:r>
              <a:rPr lang="ar-SA" sz="2400" dirty="0">
                <a:latin typeface="Calibri (Body)"/>
                <a:ea typeface="+mn-lt"/>
                <a:cs typeface="Calibri"/>
              </a:rPr>
              <a:t>دعوة للموضوعات: المعايير والتنفيذ.</a:t>
            </a:r>
            <a:endParaRPr lang="en-US" sz="2400" dirty="0">
              <a:latin typeface="Calibri (Body)"/>
              <a:ea typeface="+mn-lt"/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24" y="2121313"/>
            <a:ext cx="1669002" cy="389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87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14918" y="2453946"/>
            <a:ext cx="90005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dirty="0"/>
              <a:t>٢- </a:t>
            </a:r>
            <a:r>
              <a:rPr lang="ar-EG" b="1" dirty="0"/>
              <a:t>أنشأت</a:t>
            </a:r>
            <a:r>
              <a:rPr lang="ar-EG" dirty="0"/>
              <a:t> هيئة تدابير الصحة النباتية: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مجموعة </a:t>
            </a:r>
            <a:r>
              <a:rPr lang="en-US" dirty="0"/>
              <a:t>CPM</a:t>
            </a:r>
            <a:r>
              <a:rPr lang="ar-SA" dirty="0"/>
              <a:t> </a:t>
            </a:r>
            <a:r>
              <a:rPr lang="ar-EG" dirty="0"/>
              <a:t>تركيزية للحاويات البحرية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مجموعة</a:t>
            </a:r>
            <a:r>
              <a:rPr lang="en-US" dirty="0"/>
              <a:t> </a:t>
            </a:r>
            <a:r>
              <a:rPr lang="ar-SA" dirty="0"/>
              <a:t> </a:t>
            </a:r>
            <a:r>
              <a:rPr lang="en-US" dirty="0"/>
              <a:t>CPM</a:t>
            </a:r>
            <a:r>
              <a:rPr lang="ar-SA" dirty="0"/>
              <a:t> </a:t>
            </a:r>
            <a:r>
              <a:rPr lang="ar-EG" dirty="0"/>
              <a:t>تركيزية بشأن التوفير الآمن للغذاء والمساعدات الإنسانية الأخرى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مجموعة توجيهية بشأن أنظمة الإنذار بتفشي الآفات والاستجابة لها </a:t>
            </a:r>
            <a:r>
              <a:rPr lang="en-US" dirty="0"/>
              <a:t>POARS</a:t>
            </a:r>
            <a:endParaRPr lang="ar-SA" dirty="0"/>
          </a:p>
          <a:p>
            <a:pPr algn="just" rtl="1"/>
            <a:endParaRPr lang="en-US" dirty="0"/>
          </a:p>
          <a:p>
            <a:pPr algn="just" rtl="1"/>
            <a:r>
              <a:rPr lang="ar-SA" dirty="0"/>
              <a:t>٣-</a:t>
            </a:r>
            <a:r>
              <a:rPr lang="en-US" dirty="0"/>
              <a:t> </a:t>
            </a:r>
            <a:r>
              <a:rPr lang="ar-EG" b="1" dirty="0"/>
              <a:t>وافقت</a:t>
            </a:r>
            <a:r>
              <a:rPr lang="ar-EG" dirty="0"/>
              <a:t> هيئة تدابير الصحة النباتية على: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خطة العمل ٢٠٢٢ - ٢٠٢٥ لتنفيذ بند جدول أعمال التنمية "تقييم وإدارة آثار تغير المناخ على صحة النبات".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تحويل نظام المراجعة ودعم التنفيذ </a:t>
            </a:r>
            <a:r>
              <a:rPr lang="en-US" dirty="0"/>
              <a:t>IRSS</a:t>
            </a:r>
            <a:r>
              <a:rPr lang="ar-SA" dirty="0"/>
              <a:t> </a:t>
            </a:r>
            <a:r>
              <a:rPr lang="ar-EG" dirty="0"/>
              <a:t>إلى "مرصد الاتفاقية الدولية لوقاية النباتات </a:t>
            </a:r>
            <a:r>
              <a:rPr lang="en-US" dirty="0"/>
              <a:t>IPPC Observatory</a:t>
            </a:r>
            <a:r>
              <a:rPr lang="ar-EG" dirty="0"/>
              <a:t>"</a:t>
            </a:r>
            <a:endParaRPr lang="en-US" sz="2000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 rtl="1"/>
            <a:r>
              <a:rPr lang="ar-EG" sz="2800" dirty="0"/>
              <a:t>2</a:t>
            </a:r>
            <a:r>
              <a:rPr lang="ar-SA" sz="2800" dirty="0"/>
              <a:t>. </a:t>
            </a:r>
            <a:r>
              <a:rPr lang="ar-SA" sz="2800" dirty="0" err="1"/>
              <a:t>الحوكمة</a:t>
            </a:r>
            <a:r>
              <a:rPr lang="ar-SA" sz="2800" dirty="0"/>
              <a:t> وإنجازات استراتيجية ٢٠٢٢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0" y="1936376"/>
            <a:ext cx="5576047" cy="6185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2.2</a:t>
            </a:r>
            <a:r>
              <a:rPr lang="ar-SA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قرارات الدورة ١٦ من هيئة تدابير الصحة النباتية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4243" y="4961877"/>
            <a:ext cx="775608" cy="762000"/>
          </a:xfrm>
          <a:prstGeom prst="rect">
            <a:avLst/>
          </a:prstGeom>
        </p:spPr>
      </p:pic>
      <p:pic>
        <p:nvPicPr>
          <p:cNvPr id="13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" b="6016"/>
          <a:stretch>
            <a:fillRect/>
          </a:stretch>
        </p:blipFill>
        <p:spPr>
          <a:xfrm>
            <a:off x="609600" y="1811963"/>
            <a:ext cx="2349441" cy="1377375"/>
          </a:xfrm>
        </p:spPr>
      </p:pic>
    </p:spTree>
    <p:extLst>
      <p:ext uri="{BB962C8B-B14F-4D97-AF65-F5344CB8AC3E}">
        <p14:creationId xmlns:p14="http://schemas.microsoft.com/office/powerpoint/2010/main" val="228889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367130" y="1844296"/>
            <a:ext cx="6528768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2.2</a:t>
            </a:r>
            <a:r>
              <a:rPr lang="ar-SA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قرارات الدورة </a:t>
            </a:r>
            <a:r>
              <a:rPr lang="en-U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16</a:t>
            </a:r>
            <a:r>
              <a:rPr lang="ar-SA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من هيئة تدابير الصحة النباتية (تابع)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 rtl="1"/>
            <a:r>
              <a:rPr lang="ar-EG" sz="2800" dirty="0"/>
              <a:t>2. إنجازات الحوكمة واستراتيجية 2022</a:t>
            </a:r>
            <a:endParaRPr lang="en-IT" sz="2800"/>
          </a:p>
        </p:txBody>
      </p:sp>
      <p:sp>
        <p:nvSpPr>
          <p:cNvPr id="8" name="Rectangle 7"/>
          <p:cNvSpPr/>
          <p:nvPr/>
        </p:nvSpPr>
        <p:spPr>
          <a:xfrm>
            <a:off x="4003914" y="3505200"/>
            <a:ext cx="7891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dirty="0"/>
              <a:t>5- </a:t>
            </a:r>
            <a:r>
              <a:rPr lang="ar-EG" b="1" dirty="0"/>
              <a:t>شجعت</a:t>
            </a:r>
            <a:r>
              <a:rPr lang="ar-EG" dirty="0"/>
              <a:t> هيئة تدابير الصحة النباتية الأطراف المتعاقدة على ما يلي: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التسجيل في </a:t>
            </a:r>
            <a:r>
              <a:rPr lang="ar-SA" dirty="0"/>
              <a:t>حلول الشهادات الالكترونية</a:t>
            </a:r>
            <a:r>
              <a:rPr lang="en-US" dirty="0" err="1"/>
              <a:t>ePhyto</a:t>
            </a:r>
            <a:r>
              <a:rPr lang="en-US" dirty="0"/>
              <a:t> </a:t>
            </a:r>
            <a:r>
              <a:rPr lang="ar-SA" dirty="0"/>
              <a:t> </a:t>
            </a:r>
            <a:r>
              <a:rPr lang="ar-EG" dirty="0"/>
              <a:t>واعتماد النظام؛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المساهمة في مجموعات التركيز للاتفاقية الدولية لوقاية النباتات الخاصة باستراتيجية الاتصالات والتمويل المستدام </a:t>
            </a:r>
            <a:r>
              <a:rPr lang="en-US" dirty="0" err="1"/>
              <a:t>ePhyto</a:t>
            </a:r>
            <a:r>
              <a:rPr lang="ar-SA" dirty="0"/>
              <a:t> </a:t>
            </a:r>
            <a:r>
              <a:rPr lang="ar-EG" dirty="0"/>
              <a:t>من خلال ترشيح الأعضاء في اقليمهم؛</a:t>
            </a:r>
          </a:p>
          <a:p>
            <a:pPr marL="952485" lvl="1" indent="-342900" algn="just" rtl="1">
              <a:buFont typeface="Arial" panose="020B0604020202020204" pitchFamily="34" charset="0"/>
              <a:buChar char="•"/>
            </a:pPr>
            <a:r>
              <a:rPr lang="ar-EG" dirty="0"/>
              <a:t>المساهمة في الصندوق الاستئماني متعدد المنح التابع للاتفاقية الدولية لوقاية النباتات ومشروعات الاتفاقية.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619539" y="2598003"/>
            <a:ext cx="11058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EG" dirty="0"/>
              <a:t>4. </a:t>
            </a:r>
            <a:r>
              <a:rPr lang="ar-EG" b="1" dirty="0"/>
              <a:t>فوضت</a:t>
            </a:r>
            <a:r>
              <a:rPr lang="ar-EG" dirty="0"/>
              <a:t> هيئة تدابير الصحة النباتية مكتب البيرو للقيام بأعمالها نيابة عنه حتى الاجتماع السابع عشر لهيئة تدابير الصحة النباتية</a:t>
            </a:r>
            <a:endParaRPr lang="en-US" dirty="0"/>
          </a:p>
        </p:txBody>
      </p:sp>
      <p:pic>
        <p:nvPicPr>
          <p:cNvPr id="13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6" b="21646"/>
          <a:stretch>
            <a:fillRect/>
          </a:stretch>
        </p:blipFill>
        <p:spPr>
          <a:xfrm>
            <a:off x="619539" y="3505201"/>
            <a:ext cx="3197087" cy="1874314"/>
          </a:xfrm>
        </p:spPr>
      </p:pic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ar-EG" sz="2800" dirty="0"/>
              <a:t>2. إنجازات الحوكمة واستراتيجية 2022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51374" y="1961898"/>
            <a:ext cx="496969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>
              <a:defRPr/>
            </a:pPr>
            <a:r>
              <a:rPr lang="ar-EG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إرث السنة الدولية للصحة النباتية (2020)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45496" y="4307229"/>
            <a:ext cx="7487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dirty="0"/>
              <a:t>تنظيم المؤتمر الدولي لصحة النبات </a:t>
            </a:r>
            <a:r>
              <a:rPr lang="en-GB" dirty="0"/>
              <a:t>IPHC</a:t>
            </a:r>
            <a:r>
              <a:rPr lang="ar-SA" dirty="0"/>
              <a:t> </a:t>
            </a:r>
            <a:r>
              <a:rPr lang="ar-EG" dirty="0"/>
              <a:t>مع المملكة المتحدة في لندن، في الفترة من 21 إلى 23 سبتمبر 2022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45497" y="2862742"/>
            <a:ext cx="7275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dirty="0"/>
              <a:t>تم تنظيم </a:t>
            </a:r>
            <a:r>
              <a:rPr lang="ar-EG" b="1" dirty="0"/>
              <a:t>اليوم العالمي لصحة النبات </a:t>
            </a:r>
            <a:r>
              <a:rPr lang="en-US" dirty="0"/>
              <a:t> IDPH</a:t>
            </a:r>
            <a:r>
              <a:rPr lang="ar-EG" dirty="0"/>
              <a:t>بالتنسيق مع </a:t>
            </a:r>
            <a:r>
              <a:rPr lang="ar-SA" dirty="0"/>
              <a:t>قسم الإنتاج النباتي ووقاية النباتات</a:t>
            </a:r>
            <a:endParaRPr lang="ar-EG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31" y="2091966"/>
            <a:ext cx="3461269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71600"/>
            <a:ext cx="9525000" cy="296840"/>
          </a:xfrm>
        </p:spPr>
        <p:txBody>
          <a:bodyPr/>
          <a:lstStyle/>
          <a:p>
            <a:pPr algn="ctr"/>
            <a:r>
              <a:rPr lang="ar-EG" sz="2800" dirty="0"/>
              <a:t>3. خطط مستقبلية</a:t>
            </a:r>
            <a:endParaRPr lang="en-IT" sz="280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432312" y="1745703"/>
            <a:ext cx="8587409" cy="478762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r" rtl="1">
              <a:lnSpc>
                <a:spcPct val="100000"/>
              </a:lnSpc>
              <a:buNone/>
            </a:pPr>
            <a:r>
              <a:rPr lang="ar-EG" sz="2000" dirty="0"/>
              <a:t>3.1 تنظيم اجتماعات وفعاليات الهيئات الرئاسية</a:t>
            </a:r>
          </a:p>
          <a:p>
            <a:pPr lvl="2" algn="r" rtl="1">
              <a:lnSpc>
                <a:spcPct val="100000"/>
              </a:lnSpc>
            </a:pPr>
            <a:r>
              <a:rPr lang="ar-EG" sz="1700" dirty="0"/>
              <a:t>مكتب هيئة تدابير الصحة النباتية، الشروع في تنظيم الاجتماع السابع عشر لهيئة تدابير الصحة النباتية.</a:t>
            </a:r>
          </a:p>
          <a:p>
            <a:pPr lvl="2" algn="r" rtl="1">
              <a:lnSpc>
                <a:spcPct val="100000"/>
              </a:lnSpc>
            </a:pPr>
            <a:r>
              <a:rPr lang="ar-EG" sz="1700" dirty="0"/>
              <a:t>الذكرى السبعون للاتفاقية الدولية لوقاية النباتات</a:t>
            </a:r>
          </a:p>
          <a:p>
            <a:pPr marL="457200" lvl="1" indent="0" algn="r" rtl="1">
              <a:lnSpc>
                <a:spcPct val="100000"/>
              </a:lnSpc>
              <a:spcBef>
                <a:spcPts val="0"/>
              </a:spcBef>
              <a:buNone/>
            </a:pPr>
            <a:endParaRPr lang="ar-EG" sz="1800" dirty="0"/>
          </a:p>
          <a:p>
            <a:pPr marL="457200" lvl="1" indent="0" algn="r" rtl="1">
              <a:lnSpc>
                <a:spcPct val="100000"/>
              </a:lnSpc>
              <a:buNone/>
            </a:pPr>
            <a:r>
              <a:rPr lang="ar-EG" sz="2000" dirty="0"/>
              <a:t>3.2 تنظيم برنامج مجموعة </a:t>
            </a:r>
            <a:r>
              <a:rPr lang="ar-SA" sz="2000" dirty="0"/>
              <a:t>التخطيط الاستراتيجي </a:t>
            </a:r>
            <a:r>
              <a:rPr lang="en-US" sz="2000" dirty="0"/>
              <a:t>2022</a:t>
            </a:r>
            <a:r>
              <a:rPr lang="ar-SA" sz="2000" dirty="0"/>
              <a:t> </a:t>
            </a:r>
            <a:r>
              <a:rPr lang="ar-EG" sz="2000" dirty="0"/>
              <a:t>مع التركيز على:</a:t>
            </a:r>
          </a:p>
          <a:p>
            <a:pPr lvl="2" algn="r" rtl="1">
              <a:lnSpc>
                <a:spcPct val="100000"/>
              </a:lnSpc>
            </a:pPr>
            <a:r>
              <a:rPr lang="ar-EG" sz="1700" dirty="0"/>
              <a:t>المتابعة بشأن "قضايا الصحة الواحدة ومقاومة مضادات الميكروبات"</a:t>
            </a:r>
          </a:p>
          <a:p>
            <a:pPr lvl="2" algn="r" rtl="1">
              <a:lnSpc>
                <a:spcPct val="100000"/>
              </a:lnSpc>
            </a:pPr>
            <a:r>
              <a:rPr lang="ar-EG" sz="1700" dirty="0"/>
              <a:t>مناقشة حول ورشة العمل الدولية حول الحاويات البحرية</a:t>
            </a:r>
          </a:p>
          <a:p>
            <a:pPr marL="914400" lvl="2" indent="0" algn="r" rtl="1">
              <a:lnSpc>
                <a:spcPct val="100000"/>
              </a:lnSpc>
              <a:buNone/>
            </a:pPr>
            <a:endParaRPr lang="ar-EG" sz="1700" dirty="0"/>
          </a:p>
          <a:p>
            <a:pPr marL="457200" lvl="1" indent="0" algn="r" rtl="1">
              <a:lnSpc>
                <a:spcPct val="100000"/>
              </a:lnSpc>
              <a:buNone/>
            </a:pPr>
            <a:r>
              <a:rPr lang="ar-EG" sz="2000" dirty="0"/>
              <a:t>3.3 مواصلة دعم المجموعات التركيزية السبع للهيئة</a:t>
            </a:r>
          </a:p>
          <a:p>
            <a:pPr marL="457200" lvl="1" indent="0" algn="r" rtl="1">
              <a:lnSpc>
                <a:spcPct val="100000"/>
              </a:lnSpc>
              <a:spcBef>
                <a:spcPts val="0"/>
              </a:spcBef>
              <a:buNone/>
            </a:pPr>
            <a:endParaRPr lang="ar-EG" sz="2000" dirty="0"/>
          </a:p>
          <a:p>
            <a:pPr marL="457200" lvl="1" indent="0" algn="r" rtl="1">
              <a:lnSpc>
                <a:spcPct val="100000"/>
              </a:lnSpc>
              <a:buNone/>
            </a:pPr>
            <a:r>
              <a:rPr lang="ar-EG" sz="2000" dirty="0"/>
              <a:t>3.4 دعم الترويج لموروثات السنة الدولية للصحة النباتية على المستوى العالمي والإقليمي والوطني</a:t>
            </a:r>
          </a:p>
          <a:p>
            <a:pPr marL="457200" lvl="1" indent="0" algn="r" rtl="1">
              <a:lnSpc>
                <a:spcPct val="100000"/>
              </a:lnSpc>
              <a:spcBef>
                <a:spcPts val="0"/>
              </a:spcBef>
              <a:buNone/>
            </a:pPr>
            <a:endParaRPr lang="ar-EG" sz="2000" dirty="0"/>
          </a:p>
          <a:p>
            <a:pPr marL="457200" lvl="1" indent="0" algn="r" rtl="1">
              <a:lnSpc>
                <a:spcPct val="100000"/>
              </a:lnSpc>
              <a:buNone/>
            </a:pPr>
            <a:r>
              <a:rPr lang="ar-EG" sz="2000" dirty="0"/>
              <a:t>3.5 الشراكة والشبكات</a:t>
            </a:r>
          </a:p>
          <a:p>
            <a:pPr lvl="2" algn="r" rtl="1"/>
            <a:r>
              <a:rPr lang="ar-EG" sz="1700" dirty="0"/>
              <a:t>تنسيق وتنظيم المنظمات الإقليمية لوقاية النباتات وورش العمل الإقليمية للاتفاقية الدولية لوقاية النباتات.</a:t>
            </a:r>
            <a:endParaRPr lang="en-GB" sz="1700" dirty="0"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48" y="2012911"/>
            <a:ext cx="2749840" cy="36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ar-SA" dirty="0"/>
              <a:t>شكرا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25151" y="4895592"/>
            <a:ext cx="3153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altLang="en-US" sz="1600" b="1" dirty="0">
                <a:solidFill>
                  <a:schemeClr val="bg1"/>
                </a:solidFill>
                <a:ea typeface="Arial Unicode MS" panose="020B0604020202020204" pitchFamily="34" charset="-128"/>
              </a:rPr>
              <a:t>أمانة الاتفاقية الدولية لوقاية النباتات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-SA" altLang="en-US" sz="1600" dirty="0">
                <a:solidFill>
                  <a:schemeClr val="bg1"/>
                </a:solidFill>
                <a:ea typeface="Arial Unicode MS" panose="020B0604020202020204" pitchFamily="34" charset="-128"/>
              </a:rPr>
              <a:t>منظمة الأغذية والزراعة للأمم المتحدة (الفاو)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endParaRPr lang="en-IT" sz="160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447800"/>
            <a:ext cx="7986304" cy="457201"/>
          </a:xfrm>
        </p:spPr>
        <p:txBody>
          <a:bodyPr/>
          <a:lstStyle/>
          <a:p>
            <a:pPr algn="ctr"/>
            <a:r>
              <a:rPr lang="ar-SA" sz="2800" dirty="0"/>
              <a:t>محتويات العرض</a:t>
            </a:r>
            <a:endParaRPr lang="en-IT" sz="2800"/>
          </a:p>
        </p:txBody>
      </p:sp>
      <p:sp>
        <p:nvSpPr>
          <p:cNvPr id="7" name="Rectangle 6"/>
          <p:cNvSpPr/>
          <p:nvPr/>
        </p:nvSpPr>
        <p:spPr>
          <a:xfrm>
            <a:off x="457200" y="1944190"/>
            <a:ext cx="75291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ar-EG" dirty="0">
                <a:latin typeface="Calibri (Body)"/>
              </a:rPr>
              <a:t>نظرة عامة على الاتفاقية الدولية لوقاية النباتات</a:t>
            </a:r>
            <a:endParaRPr lang="en-US" dirty="0">
              <a:latin typeface="Calibri (Body)"/>
            </a:endParaRPr>
          </a:p>
          <a:p>
            <a:pPr algn="r" rtl="1"/>
            <a:r>
              <a:rPr lang="ar-EG" dirty="0">
                <a:latin typeface="Calibri (Body)"/>
              </a:rPr>
              <a:t>1.1 تاريخ موجز</a:t>
            </a:r>
          </a:p>
          <a:p>
            <a:pPr algn="r" rtl="1"/>
            <a:r>
              <a:rPr lang="ar-EG" dirty="0">
                <a:latin typeface="Calibri (Body)"/>
              </a:rPr>
              <a:t>1.2 الرؤية والمهمة والأهداف</a:t>
            </a:r>
          </a:p>
          <a:p>
            <a:pPr algn="r" rtl="1"/>
            <a:r>
              <a:rPr lang="ar-EG" dirty="0">
                <a:latin typeface="Calibri (Body)"/>
              </a:rPr>
              <a:t>1.3 الأنشطة الأساسية</a:t>
            </a:r>
          </a:p>
          <a:p>
            <a:pPr algn="r" rtl="1"/>
            <a:r>
              <a:rPr lang="ar-EG" dirty="0">
                <a:latin typeface="Calibri (Body)"/>
              </a:rPr>
              <a:t>1.4 حوكمة الاتفاقية الدولية لوقاية النباتات</a:t>
            </a:r>
          </a:p>
          <a:p>
            <a:pPr algn="r" rtl="1"/>
            <a:r>
              <a:rPr lang="ar-EG" dirty="0">
                <a:latin typeface="Calibri (Body)"/>
              </a:rPr>
              <a:t>1.5 هيكل أمانة الاتفاقية الدولية لوقاية النباتات</a:t>
            </a:r>
            <a:endParaRPr lang="en-US" dirty="0">
              <a:latin typeface="Calibri (Body)"/>
            </a:endParaRPr>
          </a:p>
          <a:p>
            <a:pPr algn="r" rtl="1"/>
            <a:endParaRPr lang="en-US" dirty="0">
              <a:latin typeface="Calibri (Body)"/>
            </a:endParaRPr>
          </a:p>
          <a:p>
            <a:pPr algn="r" rtl="1"/>
            <a:r>
              <a:rPr lang="en-US" dirty="0">
                <a:latin typeface="Calibri (Body)"/>
              </a:rPr>
              <a:t> .2</a:t>
            </a:r>
            <a:r>
              <a:rPr lang="ar-EG" dirty="0">
                <a:latin typeface="Calibri (Body)"/>
              </a:rPr>
              <a:t>إنجازات الحوكمة واستراتيجية 2022</a:t>
            </a:r>
          </a:p>
          <a:p>
            <a:pPr algn="r" rtl="1"/>
            <a:r>
              <a:rPr lang="ar-EG" dirty="0">
                <a:latin typeface="Calibri (Body)"/>
              </a:rPr>
              <a:t>2.1 الاجتماعات</a:t>
            </a:r>
          </a:p>
          <a:p>
            <a:pPr algn="r" rtl="1"/>
            <a:r>
              <a:rPr lang="ar-EG" dirty="0">
                <a:latin typeface="Calibri (Body)"/>
              </a:rPr>
              <a:t>2.2 قرارات </a:t>
            </a:r>
            <a:r>
              <a:rPr lang="en-US" dirty="0">
                <a:latin typeface="Calibri (Body)"/>
              </a:rPr>
              <a:t>CPM</a:t>
            </a:r>
          </a:p>
          <a:p>
            <a:pPr algn="r" rtl="1"/>
            <a:r>
              <a:rPr lang="en-US" dirty="0">
                <a:latin typeface="Calibri (Body)"/>
              </a:rPr>
              <a:t>2.3</a:t>
            </a:r>
            <a:r>
              <a:rPr lang="ar-SA" dirty="0">
                <a:latin typeface="Calibri (Body)"/>
              </a:rPr>
              <a:t> </a:t>
            </a:r>
            <a:r>
              <a:rPr lang="ar-EG" dirty="0">
                <a:latin typeface="Calibri (Body)"/>
              </a:rPr>
              <a:t>تراث العام الدولي لصحة النبات </a:t>
            </a:r>
            <a:r>
              <a:rPr lang="en-US" dirty="0">
                <a:latin typeface="Calibri (Body)"/>
              </a:rPr>
              <a:t>IYPH</a:t>
            </a:r>
          </a:p>
          <a:p>
            <a:pPr algn="r" rtl="1"/>
            <a:endParaRPr lang="ar-EG" dirty="0">
              <a:latin typeface="Calibri (Body)"/>
            </a:endParaRPr>
          </a:p>
          <a:p>
            <a:pPr algn="r" rtl="1"/>
            <a:r>
              <a:rPr lang="ar-EG" dirty="0">
                <a:latin typeface="Calibri (Body)"/>
              </a:rPr>
              <a:t>خططا مستقبلية</a:t>
            </a:r>
            <a:endParaRPr lang="en-US" dirty="0">
              <a:latin typeface="Calibri (Body)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0" y="1981201"/>
            <a:ext cx="3292541" cy="306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285" y="1570237"/>
            <a:ext cx="6722828" cy="296840"/>
          </a:xfrm>
        </p:spPr>
        <p:txBody>
          <a:bodyPr/>
          <a:lstStyle/>
          <a:p>
            <a:pPr algn="ctr" rtl="1"/>
            <a:r>
              <a:rPr lang="en-US" sz="2800" dirty="0"/>
              <a:t> .1</a:t>
            </a:r>
            <a:r>
              <a:rPr lang="ar-EG" sz="2800" dirty="0"/>
              <a:t>نظرة عامة على الاتفاقية الدولية لوقاية النباتات</a:t>
            </a:r>
            <a:endParaRPr lang="en-IT" sz="2800"/>
          </a:p>
        </p:txBody>
      </p:sp>
      <p:sp>
        <p:nvSpPr>
          <p:cNvPr id="6" name="TextBox 5"/>
          <p:cNvSpPr txBox="1"/>
          <p:nvPr/>
        </p:nvSpPr>
        <p:spPr>
          <a:xfrm>
            <a:off x="-343077" y="4176139"/>
            <a:ext cx="274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GB" dirty="0">
                <a:latin typeface="Calibri (Body)"/>
              </a:rPr>
              <a:t>1.1</a:t>
            </a:r>
            <a:r>
              <a:rPr lang="en-GB" sz="2000" i="1" dirty="0">
                <a:latin typeface="Calibri (Body)"/>
              </a:rPr>
              <a:t> </a:t>
            </a:r>
          </a:p>
          <a:p>
            <a:pPr lvl="1" algn="ctr"/>
            <a:r>
              <a:rPr lang="ar-EG" dirty="0">
                <a:latin typeface="Calibri (Body)"/>
              </a:rPr>
              <a:t>نظرة عامة على الاتفاقية الدولية لوقاية النباتا</a:t>
            </a:r>
            <a:r>
              <a:rPr lang="ar-SA" dirty="0" err="1">
                <a:latin typeface="Calibri (Body)"/>
              </a:rPr>
              <a:t>ت</a:t>
            </a:r>
            <a:endParaRPr lang="en-GB" dirty="0">
              <a:latin typeface="Calibri (Body)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7155" y="4187404"/>
            <a:ext cx="16145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1.2 </a:t>
            </a:r>
          </a:p>
          <a:p>
            <a:pPr algn="ctr"/>
            <a:r>
              <a:rPr lang="ar-EG" dirty="0">
                <a:latin typeface="Calibri (Body)"/>
              </a:rPr>
              <a:t>الرؤية والمهمة</a:t>
            </a:r>
          </a:p>
          <a:p>
            <a:pPr algn="ctr"/>
            <a:r>
              <a:rPr lang="ar-EG" dirty="0">
                <a:latin typeface="Calibri (Body)"/>
              </a:rPr>
              <a:t>والأهداف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93673" y="42672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1.3</a:t>
            </a:r>
          </a:p>
          <a:p>
            <a:pPr algn="ctr"/>
            <a:r>
              <a:rPr lang="ar-EG" dirty="0">
                <a:latin typeface="Calibri (Body)"/>
              </a:rPr>
              <a:t>الأنشطة الأساسية</a:t>
            </a:r>
            <a:endParaRPr lang="en-GB" dirty="0">
              <a:latin typeface="Calibri (Body)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51538" y="4176139"/>
            <a:ext cx="1535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1.4 </a:t>
            </a:r>
          </a:p>
          <a:p>
            <a:pPr algn="ctr"/>
            <a:r>
              <a:rPr lang="en-GB" dirty="0">
                <a:latin typeface="Calibri (Body)"/>
              </a:rPr>
              <a:t>IPPC </a:t>
            </a:r>
            <a:r>
              <a:rPr lang="ar-EG" dirty="0">
                <a:latin typeface="Calibri (Body)"/>
              </a:rPr>
              <a:t>حوكمة</a:t>
            </a:r>
            <a:r>
              <a:rPr lang="en-GB" dirty="0">
                <a:latin typeface="Calibri (Body)"/>
              </a:rPr>
              <a:t> </a:t>
            </a:r>
          </a:p>
        </p:txBody>
      </p:sp>
      <p:pic>
        <p:nvPicPr>
          <p:cNvPr id="10" name="Immagine 11">
            <a:extLst>
              <a:ext uri="{FF2B5EF4-FFF2-40B4-BE49-F238E27FC236}">
                <a16:creationId xmlns:a16="http://schemas.microsoft.com/office/drawing/2014/main" id="{68B203BC-587D-43F8-9759-82A2C24BE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0" y="2484878"/>
            <a:ext cx="1730727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152" y="2638485"/>
            <a:ext cx="2438400" cy="1398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603634"/>
            <a:ext cx="2178707" cy="14686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457" y="2291141"/>
            <a:ext cx="1939944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622359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1979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7824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214122" y="3042424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605260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1997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2015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2020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6139251" y="2041278"/>
            <a:ext cx="5243104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EG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1.1 تاريخ موجز للاتفاقية الدولية لوقاية النباتات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2301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1400" b="1" dirty="0">
                <a:cs typeface="Calibri" panose="020F0502020204030204" pitchFamily="34" charset="0"/>
              </a:rPr>
              <a:t>اتفاقية الفيلوكسيرا التابعة للاتفاقية الدولية لوقاية النباتات</a:t>
            </a:r>
          </a:p>
          <a:p>
            <a:pPr algn="ctr"/>
            <a:r>
              <a:rPr lang="en-US" sz="1400" i="1" dirty="0">
                <a:cs typeface="Calibri" panose="020F0502020204030204" pitchFamily="34" charset="0"/>
              </a:rPr>
              <a:t>Phylloxera </a:t>
            </a:r>
            <a:r>
              <a:rPr lang="en-US" sz="1400" i="1" dirty="0" err="1">
                <a:cs typeface="Calibri" panose="020F0502020204030204" pitchFamily="34" charset="0"/>
              </a:rPr>
              <a:t>vastatrix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84824" y="3737144"/>
            <a:ext cx="9976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1600" b="1" dirty="0">
                <a:cs typeface="Calibri" panose="020F0502020204030204" pitchFamily="34" charset="0"/>
              </a:rPr>
              <a:t>تم اعتماد النص الأصلي للاتفاقية الدولية لوقاية النباتات</a:t>
            </a:r>
            <a:endParaRPr lang="en-US" sz="1600" i="1" dirty="0">
              <a:cs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455804" y="3716270"/>
            <a:ext cx="1303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sz="1600" b="1" dirty="0">
                <a:cs typeface="Calibri" panose="020F0502020204030204" pitchFamily="34" charset="0"/>
              </a:rPr>
              <a:t>مراجعة نص الاتفاقية الدولية لوقاية النباتات مما أدى إلى برنامج وضع المعايير</a:t>
            </a:r>
            <a:endParaRPr lang="en-GB" sz="1600" b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1951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1881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136157" y="3660323"/>
            <a:ext cx="13030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1600" dirty="0">
                <a:cs typeface="Calibri" panose="020F0502020204030204" pitchFamily="34" charset="0"/>
              </a:rPr>
              <a:t>تم الاعتراف بها من قبل اتفاقية </a:t>
            </a:r>
            <a:r>
              <a:rPr lang="en-US" sz="1600" dirty="0">
                <a:cs typeface="Calibri" panose="020F0502020204030204" pitchFamily="34" charset="0"/>
              </a:rPr>
              <a:t>SPS</a:t>
            </a:r>
            <a:endParaRPr lang="ar-SA" sz="1600" dirty="0">
              <a:cs typeface="Calibri" panose="020F0502020204030204" pitchFamily="34" charset="0"/>
            </a:endParaRPr>
          </a:p>
          <a:p>
            <a:pPr algn="ctr"/>
            <a:r>
              <a:rPr lang="ar-SA" sz="1600" dirty="0">
                <a:cs typeface="Calibri" panose="020F0502020204030204" pitchFamily="34" charset="0"/>
              </a:rPr>
              <a:t>المنبثقة عن </a:t>
            </a:r>
            <a:r>
              <a:rPr lang="ar-EG" sz="1600" dirty="0">
                <a:cs typeface="Calibri" panose="020F0502020204030204" pitchFamily="34" charset="0"/>
              </a:rPr>
              <a:t>منظمة التجارة العالمية كمنظمة لوضع المعايير لصحة النبات</a:t>
            </a:r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75140" y="3709856"/>
            <a:ext cx="1303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1600" b="1" dirty="0">
                <a:cs typeface="Calibri" panose="020F0502020204030204" pitchFamily="34" charset="0"/>
              </a:rPr>
              <a:t>إنشاء أمانة الاتفاقية الدولية لوقاية النباتات</a:t>
            </a:r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98406" y="3702503"/>
            <a:ext cx="13030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1600" b="1" dirty="0">
                <a:cs typeface="Calibri" panose="020F0502020204030204" pitchFamily="34" charset="0"/>
              </a:rPr>
              <a:t>اعتمد مؤتمر منظمة الأغذية والزراعة تعديلات نصوص الاتفاقية الدولية لوقاية النباتات ، وأنشأ هيئة تدابير الصحة النباتية المؤقتة</a:t>
            </a:r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918021" y="3660199"/>
            <a:ext cx="13030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latin typeface="Calibri" panose="020F0502020204030204" pitchFamily="34" charset="0"/>
                <a:cs typeface="Calibri" panose="020F0502020204030204" pitchFamily="34" charset="0"/>
              </a:rPr>
              <a:t>CBD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ar-EG" sz="1600" dirty="0">
                <a:latin typeface="Calibri" panose="020F0502020204030204" pitchFamily="34" charset="0"/>
                <a:cs typeface="Calibri" panose="020F0502020204030204" pitchFamily="34" charset="0"/>
              </a:rPr>
              <a:t>اتفاقية التنوع البيولوجي والاعتراف بها من قبل الاتفاقية الدولية لوقاية النباتات باعتبارها الهيئة الوحيدة التي تضع معايير صحة النبات</a:t>
            </a:r>
            <a:endParaRPr lang="it-IT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600" b="1" dirty="0">
                <a:latin typeface="Calibri" panose="020F0502020204030204" pitchFamily="34" charset="0"/>
                <a:cs typeface="Calibri" panose="020F0502020204030204" pitchFamily="34" charset="0"/>
              </a:rPr>
              <a:t>العام الدولي لصحة النبات</a:t>
            </a:r>
          </a:p>
          <a:p>
            <a:pPr algn="ctr" rtl="1"/>
            <a:r>
              <a:rPr lang="ar-EG" sz="1600" dirty="0">
                <a:latin typeface="Calibri" panose="020F0502020204030204" pitchFamily="34" charset="0"/>
                <a:cs typeface="Calibri" panose="020F0502020204030204" pitchFamily="34" charset="0"/>
              </a:rPr>
              <a:t>(أعلنتها الجمعية العامة للأمم المتحدة في عام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2018)</a:t>
            </a:r>
          </a:p>
          <a:p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744200" y="3660199"/>
            <a:ext cx="1303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UNGA </a:t>
            </a:r>
            <a:endParaRPr lang="ar-SA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ar-EG" sz="1600" dirty="0">
                <a:latin typeface="Calibri" panose="020F0502020204030204" pitchFamily="34" charset="0"/>
                <a:cs typeface="Calibri" panose="020F0502020204030204" pitchFamily="34" charset="0"/>
              </a:rPr>
              <a:t>أعلنت الجمعية العامة للأمم المتحدة يوم 12 مايو </a:t>
            </a:r>
            <a:r>
              <a:rPr lang="ar-EG" sz="1600" b="1" dirty="0">
                <a:latin typeface="Calibri" panose="020F0502020204030204" pitchFamily="34" charset="0"/>
                <a:cs typeface="Calibri" panose="020F0502020204030204" pitchFamily="34" charset="0"/>
              </a:rPr>
              <a:t>اليوم الدولي لصحة النبات</a:t>
            </a:r>
            <a:endParaRPr lang="it-IT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2330626" y="1475683"/>
            <a:ext cx="7326372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ar-EG" sz="2800" dirty="0"/>
              <a:t>1. نظرة عامة على الاتفاقية الدولية لوقاية النباتات</a:t>
            </a:r>
            <a:endParaRPr lang="en-IT" sz="2800"/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4967" y="1471580"/>
            <a:ext cx="6789821" cy="296840"/>
          </a:xfrm>
        </p:spPr>
        <p:txBody>
          <a:bodyPr/>
          <a:lstStyle/>
          <a:p>
            <a:pPr algn="ctr" rtl="1"/>
            <a:r>
              <a:rPr lang="en-US" sz="2800" dirty="0"/>
              <a:t> .1</a:t>
            </a:r>
            <a:r>
              <a:rPr lang="ar-EG" sz="2800" dirty="0"/>
              <a:t>نظرة عامة على الاتفاقية الدولية لوقاية النباتات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202905" y="1812045"/>
            <a:ext cx="4724400" cy="914400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1">
              <a:lnSpc>
                <a:spcPct val="90000"/>
              </a:lnSpc>
              <a:spcBef>
                <a:spcPct val="0"/>
              </a:spcBef>
              <a:buNone/>
              <a:defRPr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defRPr>
            </a:lvl1pPr>
          </a:lstStyle>
          <a:p>
            <a:r>
              <a:rPr lang="ar-EG" dirty="0"/>
              <a:t>1.2 الرؤية والمهمة والأهداف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b="14041"/>
          <a:stretch/>
        </p:blipFill>
        <p:spPr>
          <a:xfrm>
            <a:off x="134985" y="5113867"/>
            <a:ext cx="4335896" cy="658690"/>
          </a:xfrm>
          <a:prstGeom prst="rect">
            <a:avLst/>
          </a:prstGeom>
        </p:spPr>
      </p:pic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C8F1D4F1-7098-4672-86FA-6EE4BE7CE276}"/>
              </a:ext>
            </a:extLst>
          </p:cNvPr>
          <p:cNvSpPr txBox="1">
            <a:spLocks/>
          </p:cNvSpPr>
          <p:nvPr/>
        </p:nvSpPr>
        <p:spPr>
          <a:xfrm>
            <a:off x="2027583" y="2597794"/>
            <a:ext cx="8908471" cy="21531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30"/>
              </a:spcAft>
              <a:buClr>
                <a:srgbClr val="4A7665"/>
              </a:buClr>
              <a:buSzPct val="99000"/>
              <a:buFont typeface="Arial" panose="020B0604020202020204" pitchFamily="34" charset="0"/>
              <a:buNone/>
              <a:tabLst/>
              <a:defRPr sz="16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214313" indent="-214313" algn="just" rtl="1">
              <a:buFont typeface="Arial" panose="020B0604020202020204" pitchFamily="34" charset="0"/>
              <a:buChar char="•"/>
            </a:pPr>
            <a:r>
              <a:rPr lang="ar-EG" sz="1800" b="1" dirty="0">
                <a:latin typeface="Calibri (Body)"/>
              </a:rPr>
              <a:t>مهمة الاتفاقية الدولية لوقاية النباتات</a:t>
            </a:r>
            <a:r>
              <a:rPr lang="ar-EG" sz="1800" dirty="0">
                <a:latin typeface="Calibri (Body)"/>
              </a:rPr>
              <a:t>: حماية الموارد النباتية العالمية وتسهيل التجارة الآمنة.</a:t>
            </a:r>
          </a:p>
          <a:p>
            <a:pPr marL="214313" indent="-214313" algn="just" rtl="1">
              <a:buFont typeface="Arial" panose="020B0604020202020204" pitchFamily="34" charset="0"/>
              <a:buChar char="•"/>
            </a:pPr>
            <a:r>
              <a:rPr lang="ar-EG" sz="1800" b="1" dirty="0">
                <a:latin typeface="Calibri (Body)"/>
              </a:rPr>
              <a:t>رؤية الاتفاقية الدولية لوقاية النباتات: </a:t>
            </a:r>
            <a:r>
              <a:rPr lang="ar-EG" sz="1800" dirty="0">
                <a:latin typeface="Calibri (Body)"/>
              </a:rPr>
              <a:t>الحد من انتشار الآفات النباتية وإدارة آثارها داخل البلدان بشكل فعال.</a:t>
            </a:r>
          </a:p>
          <a:p>
            <a:pPr marL="214313" indent="-214313" algn="just" rtl="1">
              <a:buFont typeface="Arial" panose="020B0604020202020204" pitchFamily="34" charset="0"/>
              <a:buChar char="•"/>
            </a:pPr>
            <a:r>
              <a:rPr lang="ar-EG" sz="1800" b="1" dirty="0">
                <a:latin typeface="Calibri (Body)"/>
              </a:rPr>
              <a:t>هدف الاتفاقية الدولية لوقاية النباتات: </a:t>
            </a:r>
            <a:r>
              <a:rPr lang="ar-EG" sz="1800" dirty="0">
                <a:latin typeface="Calibri (Body)"/>
              </a:rPr>
              <a:t>إمتلاك جميع البلدان القدرة على تنفيذ تدابير متسقة للحد من انتشار الآفات وتقليل تأثيرها على الأمن الغذائي والتجارة والنمو الاقتصادي والبيئة.</a:t>
            </a:r>
          </a:p>
          <a:p>
            <a:pPr marL="214313" indent="-214313" algn="just" rtl="1">
              <a:buFont typeface="Arial" panose="020B0604020202020204" pitchFamily="34" charset="0"/>
              <a:buChar char="•"/>
            </a:pPr>
            <a:r>
              <a:rPr lang="ar-EG" sz="1800" b="1" dirty="0">
                <a:latin typeface="Calibri (Body)"/>
              </a:rPr>
              <a:t>الأهداف الاستراتيجية:</a:t>
            </a:r>
            <a:endParaRPr lang="en-GB" sz="2000" b="1" dirty="0">
              <a:latin typeface="Calibri (Body)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59656F-0DF5-FC44-87D6-587AF7E82EF7}"/>
              </a:ext>
            </a:extLst>
          </p:cNvPr>
          <p:cNvGrpSpPr/>
          <p:nvPr/>
        </p:nvGrpSpPr>
        <p:grpSpPr>
          <a:xfrm>
            <a:off x="4714496" y="4431131"/>
            <a:ext cx="2268276" cy="1579699"/>
            <a:chOff x="4934629" y="4687856"/>
            <a:chExt cx="1776549" cy="132297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4629" y="4687856"/>
              <a:ext cx="1752600" cy="132297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31EAA74-13E7-214B-A616-97974C8420E4}"/>
                </a:ext>
              </a:extLst>
            </p:cNvPr>
            <p:cNvSpPr txBox="1"/>
            <p:nvPr/>
          </p:nvSpPr>
          <p:spPr>
            <a:xfrm>
              <a:off x="4934629" y="5570620"/>
              <a:ext cx="1776549" cy="415498"/>
            </a:xfrm>
            <a:prstGeom prst="rect">
              <a:avLst/>
            </a:prstGeom>
            <a:solidFill>
              <a:srgbClr val="FEF7FF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 rtl="1"/>
              <a:r>
                <a:rPr lang="ar-SA" sz="1200" dirty="0"/>
                <a:t>حماية البيئة والغابات والتنوع</a:t>
              </a:r>
              <a:endParaRPr lang="en-EG" sz="12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D18EDE6-235A-5A4B-AE98-F6D0CB8C7195}"/>
              </a:ext>
            </a:extLst>
          </p:cNvPr>
          <p:cNvGrpSpPr/>
          <p:nvPr/>
        </p:nvGrpSpPr>
        <p:grpSpPr>
          <a:xfrm>
            <a:off x="7140074" y="4431131"/>
            <a:ext cx="1959253" cy="1638771"/>
            <a:chOff x="7140074" y="4431131"/>
            <a:chExt cx="1959253" cy="1638771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40074" y="4431131"/>
              <a:ext cx="1959253" cy="159815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D45173B-9DA1-D54F-B760-334E4BD6230D}"/>
                </a:ext>
              </a:extLst>
            </p:cNvPr>
            <p:cNvSpPr txBox="1"/>
            <p:nvPr/>
          </p:nvSpPr>
          <p:spPr>
            <a:xfrm>
              <a:off x="7156969" y="5285072"/>
              <a:ext cx="1888885" cy="784830"/>
            </a:xfrm>
            <a:prstGeom prst="rect">
              <a:avLst/>
            </a:prstGeom>
            <a:solidFill>
              <a:srgbClr val="FEF7FF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1200" dirty="0"/>
                <a:t>حماية الزراعة المستدامة وتشجيع الأمن الغذائي</a:t>
              </a:r>
            </a:p>
            <a:p>
              <a:pPr marL="0" algn="ctr" defTabSz="1219170" rtl="1" eaLnBrk="1" latinLnBrk="0" hangingPunct="1"/>
              <a:endParaRPr lang="ar-SA" sz="12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D55885-09F6-EB4B-BD9F-6622435DC91E}"/>
              </a:ext>
            </a:extLst>
          </p:cNvPr>
          <p:cNvGrpSpPr/>
          <p:nvPr/>
        </p:nvGrpSpPr>
        <p:grpSpPr>
          <a:xfrm>
            <a:off x="9222140" y="4448064"/>
            <a:ext cx="1729203" cy="1581319"/>
            <a:chOff x="9222140" y="4448064"/>
            <a:chExt cx="1729203" cy="158131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27704" y="4448064"/>
              <a:ext cx="1723639" cy="158131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1D33B45-7B58-DA49-8927-A3A7F353D71C}"/>
                </a:ext>
              </a:extLst>
            </p:cNvPr>
            <p:cNvSpPr txBox="1"/>
            <p:nvPr/>
          </p:nvSpPr>
          <p:spPr>
            <a:xfrm>
              <a:off x="9222140" y="5568696"/>
              <a:ext cx="1713914" cy="415498"/>
            </a:xfrm>
            <a:prstGeom prst="rect">
              <a:avLst/>
            </a:prstGeom>
            <a:solidFill>
              <a:srgbClr val="FFF7FF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/>
              <a:r>
                <a:rPr lang="ar-SA" sz="1200" dirty="0"/>
                <a:t>تطوير وتسهيل التجارة</a:t>
              </a:r>
              <a:endParaRPr lang="en-EG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5353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1" y="1471580"/>
            <a:ext cx="6876448" cy="296840"/>
          </a:xfrm>
        </p:spPr>
        <p:txBody>
          <a:bodyPr/>
          <a:lstStyle/>
          <a:p>
            <a:pPr algn="ctr" rtl="1"/>
            <a:r>
              <a:rPr lang="en-US" sz="2800" dirty="0"/>
              <a:t> .1</a:t>
            </a:r>
            <a:r>
              <a:rPr lang="ar-EG" sz="2800" dirty="0"/>
              <a:t>نظرة عامة على الاتفاقية الدولية لوقاية النباتات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075520" y="1944134"/>
            <a:ext cx="2514601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ar-EG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1.3 الأنشطة الأساسية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361255"/>
              </p:ext>
            </p:extLst>
          </p:nvPr>
        </p:nvGraphicFramePr>
        <p:xfrm>
          <a:off x="2667001" y="5140857"/>
          <a:ext cx="8952496" cy="106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8124">
                  <a:extLst>
                    <a:ext uri="{9D8B030D-6E8A-4147-A177-3AD203B41FA5}">
                      <a16:colId xmlns:a16="http://schemas.microsoft.com/office/drawing/2014/main" val="26374986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938547080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247820448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3719965034"/>
                    </a:ext>
                  </a:extLst>
                </a:gridCol>
              </a:tblGrid>
              <a:tr h="871812">
                <a:tc>
                  <a:txBody>
                    <a:bodyPr/>
                    <a:lstStyle/>
                    <a:p>
                      <a:pPr algn="ctr"/>
                      <a:r>
                        <a:rPr lang="ar-SA" sz="2000" b="1" noProof="0" dirty="0"/>
                        <a:t>المعايير الدولية</a:t>
                      </a:r>
                      <a:endParaRPr lang="en-GB" sz="20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000" b="1" noProof="0" dirty="0"/>
                        <a:t>التنفيذ وبناء القدرات</a:t>
                      </a:r>
                      <a:endParaRPr lang="en-GB" sz="20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000" b="1" noProof="0" dirty="0"/>
                        <a:t>التواصل والتعاون الدولي</a:t>
                      </a:r>
                      <a:endParaRPr lang="en-GB" sz="20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000" b="1" baseline="0" noProof="0" dirty="0"/>
                        <a:t>تسهيل التجارة</a:t>
                      </a:r>
                      <a:endParaRPr lang="en-GB" sz="2000" b="1" baseline="0" noProof="0" dirty="0"/>
                    </a:p>
                    <a:p>
                      <a:pPr algn="ctr"/>
                      <a:r>
                        <a:rPr lang="ar-SA" sz="1400" b="1" baseline="0" noProof="0" dirty="0">
                          <a:solidFill>
                            <a:srgbClr val="0070C0"/>
                          </a:solidFill>
                        </a:rPr>
                        <a:t>تتضمن حلول </a:t>
                      </a:r>
                      <a:r>
                        <a:rPr lang="ar-SA" sz="1600" b="1" baseline="0" noProof="0" dirty="0">
                          <a:solidFill>
                            <a:srgbClr val="0070C0"/>
                          </a:solidFill>
                        </a:rPr>
                        <a:t>الشهادات</a:t>
                      </a:r>
                      <a:r>
                        <a:rPr lang="ar-SA" sz="1400" b="1" baseline="0" noProof="0" dirty="0">
                          <a:solidFill>
                            <a:srgbClr val="0070C0"/>
                          </a:solidFill>
                        </a:rPr>
                        <a:t> الإلكترونية، التجارة الإلكترونية، الحاويات البحرية</a:t>
                      </a:r>
                      <a:endParaRPr lang="en-GB" sz="1400" b="1" noProof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4842037"/>
                  </a:ext>
                </a:extLst>
              </a:tr>
            </a:tbl>
          </a:graphicData>
        </a:graphic>
      </p:graphicFrame>
      <p:pic>
        <p:nvPicPr>
          <p:cNvPr id="11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407213" y="3954623"/>
            <a:ext cx="2139264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191" y="3034248"/>
            <a:ext cx="1566863" cy="15668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8664" y="2942592"/>
            <a:ext cx="1663265" cy="17359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9488" y="3191712"/>
            <a:ext cx="1551675" cy="1478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4621" y="3066868"/>
            <a:ext cx="1676400" cy="1728248"/>
          </a:xfrm>
          <a:prstGeom prst="rect">
            <a:avLst/>
          </a:prstGeom>
        </p:spPr>
      </p:pic>
      <p:pic>
        <p:nvPicPr>
          <p:cNvPr id="12" name="Picture 4" descr="Latest Implementation of ISPM 15 - International Plant Protection Convention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t="20517" r="20494" b="22344"/>
          <a:stretch/>
        </p:blipFill>
        <p:spPr bwMode="auto">
          <a:xfrm rot="10800000">
            <a:off x="1075420" y="2254674"/>
            <a:ext cx="1583182" cy="10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47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46760" y="1706370"/>
            <a:ext cx="4803069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ar-EG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1.4 حوكمة الاتفاقية الدولية لوقاية النباتات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8663" y="1471580"/>
            <a:ext cx="6749715" cy="296840"/>
          </a:xfrm>
        </p:spPr>
        <p:txBody>
          <a:bodyPr/>
          <a:lstStyle/>
          <a:p>
            <a:pPr algn="ctr" rtl="1"/>
            <a:r>
              <a:rPr lang="en-US" sz="2800" dirty="0"/>
              <a:t> .1</a:t>
            </a:r>
            <a:r>
              <a:rPr lang="ar-EG" sz="2800" dirty="0"/>
              <a:t>نظرة عامة على الاتفاقية الدولية لوقاية النباتات</a:t>
            </a:r>
            <a:endParaRPr lang="en-IT" sz="2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8F6FF7E-484A-FA43-987B-A8E5CFA59836}"/>
              </a:ext>
            </a:extLst>
          </p:cNvPr>
          <p:cNvGrpSpPr/>
          <p:nvPr/>
        </p:nvGrpSpPr>
        <p:grpSpPr>
          <a:xfrm>
            <a:off x="2297967" y="2449975"/>
            <a:ext cx="7318159" cy="3886200"/>
            <a:chOff x="2263243" y="2438400"/>
            <a:chExt cx="7318159" cy="38862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3243" y="2438400"/>
              <a:ext cx="7318159" cy="38862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F3334CA-DF44-1C44-BE6F-A4611A1FAF99}"/>
                </a:ext>
              </a:extLst>
            </p:cNvPr>
            <p:cNvSpPr txBox="1"/>
            <p:nvPr/>
          </p:nvSpPr>
          <p:spPr>
            <a:xfrm>
              <a:off x="7812912" y="2754775"/>
              <a:ext cx="1580185" cy="692497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1400" dirty="0">
                  <a:solidFill>
                    <a:schemeClr val="bg1"/>
                  </a:solidFill>
                </a:rPr>
                <a:t>مجموعة التخطيط الاستراتيجي</a:t>
              </a:r>
              <a:endParaRPr lang="en-EG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12E9E7-089D-DF4A-BFE0-EB9AD7BA9F85}"/>
                </a:ext>
              </a:extLst>
            </p:cNvPr>
            <p:cNvSpPr txBox="1"/>
            <p:nvPr/>
          </p:nvSpPr>
          <p:spPr>
            <a:xfrm>
              <a:off x="2460860" y="3758453"/>
              <a:ext cx="1580185" cy="600164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1800" dirty="0">
                  <a:solidFill>
                    <a:schemeClr val="bg1"/>
                  </a:solidFill>
                </a:rPr>
                <a:t>اللجنة المالية</a:t>
              </a:r>
              <a:endParaRPr lang="en-EG" sz="18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F92B4E-13F1-954B-B4C9-551E93047137}"/>
                </a:ext>
              </a:extLst>
            </p:cNvPr>
            <p:cNvSpPr txBox="1"/>
            <p:nvPr/>
          </p:nvSpPr>
          <p:spPr>
            <a:xfrm>
              <a:off x="3629904" y="5240014"/>
              <a:ext cx="1580185" cy="600164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1800" dirty="0">
                  <a:solidFill>
                    <a:schemeClr val="bg1"/>
                  </a:solidFill>
                </a:rPr>
                <a:t>لجنة المعايير</a:t>
              </a:r>
              <a:endParaRPr lang="en-EG" sz="18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E477466-F005-3843-9CDA-949CC9197176}"/>
                </a:ext>
              </a:extLst>
            </p:cNvPr>
            <p:cNvSpPr txBox="1"/>
            <p:nvPr/>
          </p:nvSpPr>
          <p:spPr>
            <a:xfrm>
              <a:off x="6215605" y="5313291"/>
              <a:ext cx="2442258" cy="692497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2100" dirty="0">
                  <a:solidFill>
                    <a:schemeClr val="bg1"/>
                  </a:solidFill>
                </a:rPr>
                <a:t>التنفيذ والتطوير وبناء القدرات</a:t>
              </a:r>
              <a:endParaRPr lang="en-EG" sz="21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A275191-9994-9547-9A4A-A2BEB81C09DB}"/>
                </a:ext>
              </a:extLst>
            </p:cNvPr>
            <p:cNvSpPr txBox="1"/>
            <p:nvPr/>
          </p:nvSpPr>
          <p:spPr>
            <a:xfrm>
              <a:off x="4815067" y="2773462"/>
              <a:ext cx="2199189" cy="754053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2300" dirty="0">
                  <a:solidFill>
                    <a:schemeClr val="bg1"/>
                  </a:solidFill>
                </a:rPr>
                <a:t>هيئة تدابير الصحة النباتية</a:t>
              </a:r>
              <a:endParaRPr lang="en-EG" sz="23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41A5C7C-13B9-7048-A0FF-FBD8FAB7ABE5}"/>
                </a:ext>
              </a:extLst>
            </p:cNvPr>
            <p:cNvSpPr txBox="1"/>
            <p:nvPr/>
          </p:nvSpPr>
          <p:spPr>
            <a:xfrm>
              <a:off x="2361181" y="2580367"/>
              <a:ext cx="2037145" cy="661720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marL="0" algn="ctr" defTabSz="1219170" rtl="1" eaLnBrk="1" latinLnBrk="0" hangingPunct="1"/>
              <a:r>
                <a:rPr lang="ar-SA" sz="2000" dirty="0">
                  <a:solidFill>
                    <a:schemeClr val="bg1"/>
                  </a:solidFill>
                </a:rPr>
                <a:t>مكتب تدابير الصحة النباتية</a:t>
              </a:r>
              <a:endParaRPr lang="en-EG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110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9453" y="1471580"/>
            <a:ext cx="7074567" cy="296840"/>
          </a:xfrm>
        </p:spPr>
        <p:txBody>
          <a:bodyPr/>
          <a:lstStyle/>
          <a:p>
            <a:pPr algn="ctr" rtl="1"/>
            <a:r>
              <a:rPr lang="en-US" sz="2800" dirty="0"/>
              <a:t> .1</a:t>
            </a:r>
            <a:r>
              <a:rPr lang="ar-EG" sz="2800" dirty="0"/>
              <a:t>نظرة عامة على الاتفاقية الدولية لوقاية النباتات</a:t>
            </a:r>
            <a:endParaRPr lang="en-IT" sz="28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292516" y="1768420"/>
            <a:ext cx="5512931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b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defRPr>
            </a:lvl1pPr>
          </a:lstStyle>
          <a:p>
            <a:r>
              <a:rPr lang="ar-EG" dirty="0"/>
              <a:t>1.5 هيكل أمانة الاتفاقية الدولية لوقاية النباتات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A5B1C3-B5D9-174A-AAAA-97218A2B5DB2}"/>
              </a:ext>
            </a:extLst>
          </p:cNvPr>
          <p:cNvGrpSpPr/>
          <p:nvPr/>
        </p:nvGrpSpPr>
        <p:grpSpPr>
          <a:xfrm>
            <a:off x="2743200" y="2362200"/>
            <a:ext cx="6391275" cy="3219450"/>
            <a:chOff x="2743200" y="2362200"/>
            <a:chExt cx="6391275" cy="321945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43200" y="2362200"/>
              <a:ext cx="6391275" cy="321945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3D6EDF3-E84B-0943-AD67-100FB81EA189}"/>
                </a:ext>
              </a:extLst>
            </p:cNvPr>
            <p:cNvSpPr txBox="1"/>
            <p:nvPr/>
          </p:nvSpPr>
          <p:spPr>
            <a:xfrm>
              <a:off x="4456256" y="2743199"/>
              <a:ext cx="3032567" cy="784830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/>
              <a:r>
                <a:rPr lang="ar-SA" sz="1600" b="1" dirty="0">
                  <a:solidFill>
                    <a:schemeClr val="bg1"/>
                  </a:solidFill>
                </a:rPr>
                <a:t>أمانة الاتفاقية الدولية لوقاية النباتات</a:t>
              </a:r>
            </a:p>
            <a:p>
              <a:pPr algn="ctr"/>
              <a:r>
                <a:rPr lang="ar-SA" sz="1600" b="1" dirty="0">
                  <a:solidFill>
                    <a:schemeClr val="bg1"/>
                  </a:solidFill>
                </a:rPr>
                <a:t>السكرتارية</a:t>
              </a:r>
              <a:endParaRPr lang="en-EG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AF5CA61-6FA0-A349-9ADC-3E3C5308FF1B}"/>
                </a:ext>
              </a:extLst>
            </p:cNvPr>
            <p:cNvSpPr txBox="1"/>
            <p:nvPr/>
          </p:nvSpPr>
          <p:spPr>
            <a:xfrm>
              <a:off x="7616141" y="4791917"/>
              <a:ext cx="1506759" cy="692497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/>
              <a:r>
                <a:rPr lang="ar-SA" sz="1400" b="1" dirty="0">
                  <a:solidFill>
                    <a:schemeClr val="bg1"/>
                  </a:solidFill>
                </a:rPr>
                <a:t>قسم الشهادات الإلكترونية</a:t>
              </a:r>
              <a:endParaRPr lang="en-EG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B864375-49B6-034F-8A40-3A9F85F39259}"/>
                </a:ext>
              </a:extLst>
            </p:cNvPr>
            <p:cNvSpPr txBox="1"/>
            <p:nvPr/>
          </p:nvSpPr>
          <p:spPr>
            <a:xfrm>
              <a:off x="5982064" y="4783971"/>
              <a:ext cx="1506759" cy="692497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/>
              <a:r>
                <a:rPr lang="ar-SA" sz="1400" b="1" dirty="0">
                  <a:solidFill>
                    <a:schemeClr val="bg1"/>
                  </a:solidFill>
                </a:rPr>
                <a:t>فريق التكامل والدعم</a:t>
              </a:r>
              <a:endParaRPr lang="en-EG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B03E53-CCD8-5941-A35E-A8DF2E6548F8}"/>
                </a:ext>
              </a:extLst>
            </p:cNvPr>
            <p:cNvSpPr txBox="1"/>
            <p:nvPr/>
          </p:nvSpPr>
          <p:spPr>
            <a:xfrm>
              <a:off x="4371133" y="4781323"/>
              <a:ext cx="1506759" cy="692497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/>
              <a:r>
                <a:rPr lang="ar-SA" sz="1400" b="1" dirty="0">
                  <a:solidFill>
                    <a:schemeClr val="bg1"/>
                  </a:solidFill>
                </a:rPr>
                <a:t>قسم التسهيل والتنفيذ</a:t>
              </a:r>
              <a:endParaRPr lang="en-EG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BC9E1F6-96EE-4147-9F90-8547A3353669}"/>
                </a:ext>
              </a:extLst>
            </p:cNvPr>
            <p:cNvSpPr txBox="1"/>
            <p:nvPr/>
          </p:nvSpPr>
          <p:spPr>
            <a:xfrm>
              <a:off x="2752490" y="4839197"/>
              <a:ext cx="1506759" cy="477054"/>
            </a:xfrm>
            <a:prstGeom prst="rect">
              <a:avLst/>
            </a:prstGeom>
            <a:solidFill>
              <a:srgbClr val="008036"/>
            </a:solidFill>
          </p:spPr>
          <p:txBody>
            <a:bodyPr wrap="square" lIns="540000" tIns="0" rIns="360000" rtlCol="0" anchor="t" anchorCtr="0">
              <a:spAutoFit/>
            </a:bodyPr>
            <a:lstStyle/>
            <a:p>
              <a:pPr algn="ctr"/>
              <a:r>
                <a:rPr lang="ar-SA" sz="1400" b="1" dirty="0">
                  <a:solidFill>
                    <a:schemeClr val="bg1"/>
                  </a:solidFill>
                </a:rPr>
                <a:t>وحدة المعايير</a:t>
              </a:r>
              <a:endParaRPr lang="en-EG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5094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ar-EG" sz="2800" dirty="0"/>
              <a:t>2. إنجازات الحوكمة واستراتيجية 2022</a:t>
            </a:r>
            <a:endParaRPr lang="en-IT" sz="280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800492" y="1590004"/>
            <a:ext cx="20398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ar-EG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الاجتماعات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08" y="3114260"/>
            <a:ext cx="3478046" cy="1513657"/>
          </a:xfrm>
          <a:prstGeom prst="rect">
            <a:avLst/>
          </a:prstGeom>
        </p:spPr>
      </p:pic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882887" y="2358631"/>
            <a:ext cx="7847138" cy="37338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ar-EG" sz="1800" b="1" dirty="0">
                <a:latin typeface="+mj-lt"/>
                <a:cs typeface="Calibri"/>
              </a:rPr>
              <a:t>عُقد </a:t>
            </a:r>
            <a:r>
              <a:rPr lang="en-US" sz="1800" b="1" dirty="0">
                <a:latin typeface="+mj-lt"/>
                <a:cs typeface="Calibri"/>
              </a:rPr>
              <a:t> CPM-16</a:t>
            </a:r>
            <a:r>
              <a:rPr lang="ar-EG" sz="1800" dirty="0">
                <a:latin typeface="+mj-lt"/>
                <a:cs typeface="Calibri"/>
              </a:rPr>
              <a:t>للمرة الثانية</a:t>
            </a:r>
            <a:r>
              <a:rPr lang="ar-SA" sz="1800" dirty="0">
                <a:latin typeface="+mj-lt"/>
                <a:cs typeface="Calibri"/>
              </a:rPr>
              <a:t> </a:t>
            </a:r>
            <a:r>
              <a:rPr lang="ar-SA" sz="1800" dirty="0" err="1">
                <a:latin typeface="+mj-lt"/>
                <a:cs typeface="Calibri"/>
              </a:rPr>
              <a:t>إفتراضيا</a:t>
            </a:r>
            <a:r>
              <a:rPr lang="ar-EG" sz="1800" dirty="0">
                <a:latin typeface="+mj-lt"/>
                <a:cs typeface="Calibri"/>
              </a:rPr>
              <a:t> بمشاركة أكثر من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330</a:t>
            </a:r>
            <a:r>
              <a:rPr lang="ar-EG" sz="1800" dirty="0">
                <a:latin typeface="+mj-lt"/>
                <a:cs typeface="Calibri"/>
              </a:rPr>
              <a:t> مشاركًا من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120</a:t>
            </a:r>
            <a:r>
              <a:rPr lang="ar-EG" sz="1800" dirty="0">
                <a:latin typeface="+mj-lt"/>
                <a:cs typeface="Calibri"/>
              </a:rPr>
              <a:t> طرفًا متعاقدًا و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20</a:t>
            </a:r>
            <a:r>
              <a:rPr lang="ar-EG" sz="1800" dirty="0">
                <a:latin typeface="+mj-lt"/>
                <a:cs typeface="Calibri"/>
              </a:rPr>
              <a:t> مراقبًا.</a:t>
            </a:r>
          </a:p>
          <a:p>
            <a:pPr algn="just" rtl="1"/>
            <a:r>
              <a:rPr lang="ar-EG" sz="1800" dirty="0">
                <a:latin typeface="+mj-lt"/>
                <a:cs typeface="Calibri"/>
              </a:rPr>
              <a:t>عُقد اثنا عشر اجتماعًا </a:t>
            </a:r>
            <a:r>
              <a:rPr lang="ar-EG" sz="1800" b="1" dirty="0">
                <a:latin typeface="+mj-lt"/>
                <a:cs typeface="Calibri"/>
              </a:rPr>
              <a:t>لمكتب هيئة تدابير الصحة النباتية </a:t>
            </a:r>
            <a:r>
              <a:rPr lang="ar-EG" sz="1800" dirty="0">
                <a:latin typeface="+mj-lt"/>
                <a:cs typeface="Calibri"/>
              </a:rPr>
              <a:t>في عام 2021 وخمسة اجتماعات في عام 2022 (اعتبارًا من مايو) لضمان استمرارية خطة عمل الاتفاقية الدولية لوقاية النباتات.</a:t>
            </a:r>
          </a:p>
          <a:p>
            <a:pPr algn="just" rtl="1"/>
            <a:r>
              <a:rPr lang="ar-EG" sz="1800" dirty="0">
                <a:latin typeface="+mj-lt"/>
                <a:cs typeface="Calibri"/>
              </a:rPr>
              <a:t>حضر </a:t>
            </a:r>
            <a:r>
              <a:rPr lang="ar-EG" sz="1800" b="1" dirty="0">
                <a:latin typeface="+mj-lt"/>
                <a:cs typeface="Calibri"/>
              </a:rPr>
              <a:t>مجموعة التخطيط الاستراتيجي للاتفاقية الدولية لوقاية النباتات </a:t>
            </a:r>
            <a:r>
              <a:rPr lang="en-US" sz="1800" dirty="0">
                <a:latin typeface="+mj-lt"/>
                <a:cs typeface="Calibri"/>
              </a:rPr>
              <a:t> (SPG)</a:t>
            </a:r>
            <a:r>
              <a:rPr lang="ar-EG" sz="1800" dirty="0">
                <a:latin typeface="+mj-lt"/>
                <a:cs typeface="Calibri"/>
              </a:rPr>
              <a:t>في العام الماضي أكثر من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90</a:t>
            </a:r>
            <a:r>
              <a:rPr lang="ar-EG" sz="1800" dirty="0">
                <a:latin typeface="+mj-lt"/>
                <a:cs typeface="Calibri"/>
              </a:rPr>
              <a:t> مشاركًا من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49</a:t>
            </a:r>
            <a:r>
              <a:rPr lang="ar-EG" sz="1800" dirty="0">
                <a:latin typeface="+mj-lt"/>
                <a:cs typeface="Calibri"/>
              </a:rPr>
              <a:t> منظمة وطنية لوقاية النباتات، و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7</a:t>
            </a:r>
            <a:r>
              <a:rPr lang="ar-EG" sz="1800" dirty="0">
                <a:latin typeface="+mj-lt"/>
                <a:cs typeface="Calibri"/>
              </a:rPr>
              <a:t> مكاتب إقليمية لوقاية النباتات، و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4</a:t>
            </a:r>
            <a:r>
              <a:rPr lang="ar-EG" sz="1800" dirty="0">
                <a:latin typeface="+mj-lt"/>
                <a:cs typeface="Calibri"/>
              </a:rPr>
              <a:t> مراقبين وأمانة الاتفاقية الدولية لوقاية النباتات، ويستعدون الآن لاجتماع </a:t>
            </a:r>
            <a:r>
              <a:rPr lang="en-US" sz="1800" dirty="0">
                <a:latin typeface="+mj-lt"/>
                <a:cs typeface="Calibri"/>
              </a:rPr>
              <a:t>SPG</a:t>
            </a:r>
            <a:r>
              <a:rPr lang="ar-EG" sz="1800" dirty="0">
                <a:latin typeface="+mj-lt"/>
                <a:cs typeface="Calibri"/>
              </a:rPr>
              <a:t> التالي في أكتوبر 2022.</a:t>
            </a:r>
          </a:p>
          <a:p>
            <a:pPr algn="just" rtl="1"/>
            <a:r>
              <a:rPr lang="ar-EG" sz="1800" b="1" dirty="0">
                <a:latin typeface="+mj-lt"/>
                <a:cs typeface="Calibri"/>
              </a:rPr>
              <a:t>مجموعات التركيز </a:t>
            </a:r>
            <a:r>
              <a:rPr lang="ar-SA" sz="1800" b="1" dirty="0">
                <a:latin typeface="+mj-lt"/>
                <a:cs typeface="Calibri"/>
              </a:rPr>
              <a:t>لهيئة تدابير الصحة النباتية</a:t>
            </a:r>
            <a:r>
              <a:rPr lang="en-US" sz="1800" dirty="0">
                <a:latin typeface="+mj-lt"/>
                <a:cs typeface="Calibri"/>
              </a:rPr>
              <a:t> </a:t>
            </a:r>
            <a:r>
              <a:rPr lang="ar-EG" sz="1800" dirty="0">
                <a:latin typeface="+mj-lt"/>
                <a:cs typeface="Calibri"/>
              </a:rPr>
              <a:t>عُقدت مجموعة من </a:t>
            </a:r>
            <a:r>
              <a:rPr lang="ar-EG" sz="1800" b="1" dirty="0">
                <a:solidFill>
                  <a:srgbClr val="FF0000"/>
                </a:solidFill>
                <a:latin typeface="+mj-lt"/>
                <a:cs typeface="Calibri"/>
              </a:rPr>
              <a:t>28</a:t>
            </a:r>
            <a:r>
              <a:rPr lang="ar-EG" sz="1800" dirty="0">
                <a:latin typeface="+mj-lt"/>
                <a:cs typeface="Calibri"/>
              </a:rPr>
              <a:t> اجتماعًا لمجموعة التركيز في الفترة ما بين 1 سبتمبر 2021 و 15 مارس 2022.</a:t>
            </a:r>
          </a:p>
          <a:p>
            <a:pPr algn="just" rtl="1"/>
            <a:r>
              <a:rPr lang="ar-EG" sz="1800" dirty="0">
                <a:latin typeface="+mj-lt"/>
                <a:cs typeface="Calibri"/>
              </a:rPr>
              <a:t>في عام 2021، اجتمعت </a:t>
            </a:r>
            <a:r>
              <a:rPr lang="ar-EG" sz="1800" b="1" dirty="0">
                <a:latin typeface="+mj-lt"/>
                <a:cs typeface="Calibri"/>
              </a:rPr>
              <a:t>لجنة المعايير </a:t>
            </a:r>
            <a:r>
              <a:rPr lang="en-US" sz="1800" b="1" dirty="0">
                <a:latin typeface="+mj-lt"/>
                <a:cs typeface="Calibri"/>
              </a:rPr>
              <a:t> SC</a:t>
            </a:r>
            <a:r>
              <a:rPr lang="ar-EG" sz="1800" dirty="0">
                <a:latin typeface="+mj-lt"/>
                <a:cs typeface="Calibri"/>
              </a:rPr>
              <a:t>سبع مرات إفتراضيا بينما اجتمعت في عام 2022 حتى الآن (مايو والاجتماع التركيزي في أبريل).</a:t>
            </a:r>
          </a:p>
          <a:p>
            <a:pPr algn="just" rtl="1"/>
            <a:r>
              <a:rPr lang="ar-EG" sz="1800" dirty="0">
                <a:latin typeface="+mj-lt"/>
                <a:cs typeface="Calibri"/>
              </a:rPr>
              <a:t>في عام 2021، اجتمعت </a:t>
            </a:r>
            <a:r>
              <a:rPr lang="ar-EG" sz="1800" b="1" dirty="0">
                <a:latin typeface="+mj-lt"/>
                <a:cs typeface="Calibri"/>
              </a:rPr>
              <a:t>لجنة التنفيذ وتنمية القدرات</a:t>
            </a:r>
            <a:r>
              <a:rPr lang="en-US" sz="1800" b="1" dirty="0">
                <a:latin typeface="+mj-lt"/>
                <a:cs typeface="Calibri"/>
              </a:rPr>
              <a:t>IC </a:t>
            </a:r>
            <a:r>
              <a:rPr lang="ar-SA" sz="1800" b="1" dirty="0">
                <a:latin typeface="+mj-lt"/>
                <a:cs typeface="Calibri"/>
              </a:rPr>
              <a:t> </a:t>
            </a:r>
            <a:r>
              <a:rPr lang="ar-EG" sz="1800" dirty="0">
                <a:latin typeface="+mj-lt"/>
                <a:cs typeface="Calibri"/>
              </a:rPr>
              <a:t>تسع مرات إفتراضيا، وثلاث مرات في عام 2022 حتى الآن.</a:t>
            </a:r>
            <a:endParaRPr lang="en-GB" sz="1800" dirty="0">
              <a:latin typeface="+mj-lt"/>
              <a:ea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EF18125CD9D79439536EE3330CAD274" ma:contentTypeVersion="10" ma:contentTypeDescription="Creare un nuovo documento." ma:contentTypeScope="" ma:versionID="e93abb5f67d534a384e6d75bfd1e70f2">
  <xsd:schema xmlns:xsd="http://www.w3.org/2001/XMLSchema" xmlns:xs="http://www.w3.org/2001/XMLSchema" xmlns:p="http://schemas.microsoft.com/office/2006/metadata/properties" xmlns:ns2="33662d1b-c74c-40c0-aad6-8dff1200e3c9" xmlns:ns3="73bcefb5-f3e9-4fd5-813f-79c75885bbda" targetNamespace="http://schemas.microsoft.com/office/2006/metadata/properties" ma:root="true" ma:fieldsID="4d737eb2d184ebb7eaffaa3cc7f5c3c1" ns2:_="" ns3:_="">
    <xsd:import namespace="33662d1b-c74c-40c0-aad6-8dff1200e3c9"/>
    <xsd:import namespace="73bcefb5-f3e9-4fd5-813f-79c75885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cefb5-f3e9-4fd5-813f-79c75885b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B2093E-432D-4F64-97BA-82FC406BDA0C}"/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468</TotalTime>
  <Words>1047</Words>
  <Application>Microsoft Macintosh PowerPoint</Application>
  <PresentationFormat>Widescreen</PresentationFormat>
  <Paragraphs>141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.AppleSystemUIFont</vt:lpstr>
      <vt:lpstr>Arial</vt:lpstr>
      <vt:lpstr>Calibri</vt:lpstr>
      <vt:lpstr>Calibri (Body)</vt:lpstr>
      <vt:lpstr>Calibri Light</vt:lpstr>
      <vt:lpstr>Georgia</vt:lpstr>
      <vt:lpstr>Wingdings</vt:lpstr>
      <vt:lpstr>COVER</vt:lpstr>
      <vt:lpstr>1_COVER</vt:lpstr>
      <vt:lpstr>Internal screen</vt:lpstr>
      <vt:lpstr>تحديثات في شأن حوكمة واستراتيجية الاتفاقية الدولية لوقاية النباتات</vt:lpstr>
      <vt:lpstr>محتويات العرض</vt:lpstr>
      <vt:lpstr> .1نظرة عامة على الاتفاقية الدولية لوقاية النباتات</vt:lpstr>
      <vt:lpstr>1.1 تاريخ موجز للاتفاقية الدولية لوقاية النباتات</vt:lpstr>
      <vt:lpstr> .1نظرة عامة على الاتفاقية الدولية لوقاية النباتات</vt:lpstr>
      <vt:lpstr> .1نظرة عامة على الاتفاقية الدولية لوقاية النباتات</vt:lpstr>
      <vt:lpstr> .1نظرة عامة على الاتفاقية الدولية لوقاية النباتات</vt:lpstr>
      <vt:lpstr> .1نظرة عامة على الاتفاقية الدولية لوقاية النباتات</vt:lpstr>
      <vt:lpstr>2. إنجازات الحوكمة واستراتيجية 2022</vt:lpstr>
      <vt:lpstr>2. إنجازات الحوكمة واستراتيجية 2022</vt:lpstr>
      <vt:lpstr>2. الحوكمة وإنجازات استراتيجية ٢٠٢٢</vt:lpstr>
      <vt:lpstr>2. إنجازات الحوكمة واستراتيجية 2022</vt:lpstr>
      <vt:lpstr>2. إنجازات الحوكمة واستراتيجية 2022</vt:lpstr>
      <vt:lpstr>3. خطط مستقبلية</vt:lpstr>
      <vt:lpstr>شكرا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ElBadry, Nader (NSPD)</cp:lastModifiedBy>
  <cp:revision>53</cp:revision>
  <cp:lastPrinted>2018-12-10T09:55:32Z</cp:lastPrinted>
  <dcterms:created xsi:type="dcterms:W3CDTF">2019-07-18T08:44:31Z</dcterms:created>
  <dcterms:modified xsi:type="dcterms:W3CDTF">2022-07-01T14:23:31Z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