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3.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4.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comments/modernComment_10D_80E8C083.xml" ContentType="application/vnd.ms-powerpoint.comments+xml"/>
  <Override PartName="/ppt/comments/modernComment_10F_8558D70F.xml" ContentType="application/vnd.ms-powerpoint.comment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912" r:id="rId4"/>
    <p:sldMasterId id="2147483957" r:id="rId5"/>
    <p:sldMasterId id="2147483944" r:id="rId6"/>
    <p:sldMasterId id="2147483961" r:id="rId7"/>
    <p:sldMasterId id="2147483966" r:id="rId8"/>
  </p:sldMasterIdLst>
  <p:notesMasterIdLst>
    <p:notesMasterId r:id="rId35"/>
  </p:notesMasterIdLst>
  <p:handoutMasterIdLst>
    <p:handoutMasterId r:id="rId36"/>
  </p:handoutMasterIdLst>
  <p:sldIdLst>
    <p:sldId id="263" r:id="rId9"/>
    <p:sldId id="257" r:id="rId10"/>
    <p:sldId id="262" r:id="rId11"/>
    <p:sldId id="268" r:id="rId12"/>
    <p:sldId id="293" r:id="rId13"/>
    <p:sldId id="273" r:id="rId14"/>
    <p:sldId id="287" r:id="rId15"/>
    <p:sldId id="269" r:id="rId16"/>
    <p:sldId id="271" r:id="rId17"/>
    <p:sldId id="274" r:id="rId18"/>
    <p:sldId id="277" r:id="rId19"/>
    <p:sldId id="288" r:id="rId20"/>
    <p:sldId id="278" r:id="rId21"/>
    <p:sldId id="276" r:id="rId22"/>
    <p:sldId id="275" r:id="rId23"/>
    <p:sldId id="283" r:id="rId24"/>
    <p:sldId id="279" r:id="rId25"/>
    <p:sldId id="280" r:id="rId26"/>
    <p:sldId id="282" r:id="rId27"/>
    <p:sldId id="289" r:id="rId28"/>
    <p:sldId id="292" r:id="rId29"/>
    <p:sldId id="281" r:id="rId30"/>
    <p:sldId id="291" r:id="rId31"/>
    <p:sldId id="290" r:id="rId32"/>
    <p:sldId id="286" r:id="rId33"/>
    <p:sldId id="267" r:id="rId34"/>
  </p:sldIdLst>
  <p:sldSz cx="12192000" cy="6858000"/>
  <p:notesSz cx="9931400" cy="6794500"/>
  <p:defaultTex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5230D79-A227-B1DC-B2C9-B7B2C9E77826}" name="Peterson, Barbara (NSP)" initials="P(" userId="S::barbara.peterson@fao.org::4a3c5689-ce26-4a0b-ba79-9ffb1c0b9846" providerId="AD"/>
  <p188:author id="{4822D78B-286F-0C83-5CF7-B812F74F7DF9}" name="White, Fitzroy (NSPD)" initials="W(" userId="S::fitzroy.white@fao.org::d46646ca-f1f1-4111-843f-db3f96cbfbc9" providerId="AD"/>
  <p188:author id="{FC0444A2-1DF0-98F3-971B-3659E750318F}" name="Camilo Beltran Montoya" initials="CBM" userId="9dcd01be5ee7e1a3" providerId="Windows Live"/>
  <p188:author id="{0A5450C9-1060-9710-1EDD-05553C1DD9FE}" name="Yang, Qingpo (NSPD)" initials="Y(" userId="S::qingpo.yang@fao.org::a36bdeec-5e13-448e-8411-68070b6cc4be" providerId="AD"/>
  <p188:author id="{F12E42F8-F23F-0F68-6360-0C686AE225E1}" name="Koumba, Descartes (NSP)" initials="K(" userId="S::descartes.koumba@fao.org::c8524d96-0bf0-430f-a2c3-6e03110ffe26" providerId="AD"/>
  <p188:author id="{9BB5F3F9-348E-AED9-6146-011F4CFE7F56}" name="Brunel, Sarah (NSP)" initials="B(" userId="S::sarah.brunel@fao.org::d48083b2-f685-49d9-8ae3-609a02bbcea6"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NRC" initials="NRC" lastIdx="4" clrIdx="0"/>
  <p:cmAuthor id="1" name="Nicole Franz" initials="NF" lastIdx="1" clrIdx="1"/>
  <p:cmAuthor id="2" name="Walter Williams (ESA)" initials="WW"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E7B3C"/>
    <a:srgbClr val="5A8FCB"/>
    <a:srgbClr val="74A1D3"/>
    <a:srgbClr val="5792C9"/>
    <a:srgbClr val="00825F"/>
    <a:srgbClr val="79B9CF"/>
    <a:srgbClr val="518932"/>
    <a:srgbClr val="AB967C"/>
    <a:srgbClr val="A81E3B"/>
    <a:srgbClr val="DDA63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7160" autoAdjust="0"/>
    <p:restoredTop sz="86980" autoAdjust="0"/>
  </p:normalViewPr>
  <p:slideViewPr>
    <p:cSldViewPr snapToGrid="0">
      <p:cViewPr varScale="1">
        <p:scale>
          <a:sx n="81" d="100"/>
          <a:sy n="81" d="100"/>
        </p:scale>
        <p:origin x="192" y="520"/>
      </p:cViewPr>
      <p:guideLst>
        <p:guide orient="horz" pos="2160"/>
        <p:guide pos="3840"/>
      </p:guideLst>
    </p:cSldViewPr>
  </p:slideViewPr>
  <p:notesTextViewPr>
    <p:cViewPr>
      <p:scale>
        <a:sx n="1" d="1"/>
        <a:sy n="1" d="1"/>
      </p:scale>
      <p:origin x="0" y="0"/>
    </p:cViewPr>
  </p:notesTextViewPr>
  <p:sorterViewPr>
    <p:cViewPr>
      <p:scale>
        <a:sx n="130" d="100"/>
        <a:sy n="130" d="100"/>
      </p:scale>
      <p:origin x="0" y="0"/>
    </p:cViewPr>
  </p:sorterViewPr>
  <p:notesViewPr>
    <p:cSldViewPr snapToGrid="0">
      <p:cViewPr>
        <p:scale>
          <a:sx n="1" d="2"/>
          <a:sy n="1" d="2"/>
        </p:scale>
        <p:origin x="2184" y="89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viewProps" Target="viewProps.xml"/><Relationship Id="rId21" Type="http://schemas.openxmlformats.org/officeDocument/2006/relationships/slide" Target="slides/slide13.xml"/><Relationship Id="rId34" Type="http://schemas.openxmlformats.org/officeDocument/2006/relationships/slide" Target="slides/slide26.xml"/><Relationship Id="rId42" Type="http://schemas.microsoft.com/office/2018/10/relationships/authors" Target="author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handoutMaster" Target="handoutMasters/handoutMaster1.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notesMaster" Target="notesMasters/notesMaster1.xml"/><Relationship Id="rId8" Type="http://schemas.openxmlformats.org/officeDocument/2006/relationships/slideMaster" Target="slideMasters/slideMaster5.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presProps" Target="presProps.xml"/></Relationships>
</file>

<file path=ppt/comments/modernComment_10D_80E8C083.xml><?xml version="1.0" encoding="utf-8"?>
<p188:cmLst xmlns:a="http://schemas.openxmlformats.org/drawingml/2006/main" xmlns:r="http://schemas.openxmlformats.org/officeDocument/2006/relationships" xmlns:p188="http://schemas.microsoft.com/office/powerpoint/2018/8/main">
  <p188:cm id="{60CAE407-89F1-462B-8F73-AE06E1B57730}" authorId="{9BB5F3F9-348E-AED9-6146-011F4CFE7F56}" status="resolved" created="2022-06-06T08:37:28.463" complete="100000">
    <pc:sldMkLst xmlns:pc="http://schemas.microsoft.com/office/powerpoint/2013/main/command">
      <pc:docMk/>
      <pc:sldMk cId="2162737283" sldId="269"/>
    </pc:sldMkLst>
    <p188:txBody>
      <a:bodyPr/>
      <a:lstStyle/>
      <a:p>
        <a:r>
          <a:rPr lang="en-US"/>
          <a:t>you may add the rotational timing to share the pain.</a:t>
        </a:r>
      </a:p>
    </p188:txBody>
  </p188:cm>
</p188:cmLst>
</file>

<file path=ppt/comments/modernComment_10F_8558D70F.xml><?xml version="1.0" encoding="utf-8"?>
<p188:cmLst xmlns:a="http://schemas.openxmlformats.org/drawingml/2006/main" xmlns:r="http://schemas.openxmlformats.org/officeDocument/2006/relationships" xmlns:p188="http://schemas.microsoft.com/office/powerpoint/2018/8/main">
  <p188:cm id="{0B91BF14-8E12-4C6A-A3DF-A536A132E7F6}" authorId="{9BB5F3F9-348E-AED9-6146-011F4CFE7F56}" status="resolved" created="2022-06-06T08:41:17.758" complete="100000">
    <ac:deMkLst xmlns:ac="http://schemas.microsoft.com/office/drawing/2013/main/command">
      <pc:docMk xmlns:pc="http://schemas.microsoft.com/office/powerpoint/2013/main/command"/>
      <pc:sldMk xmlns:pc="http://schemas.microsoft.com/office/powerpoint/2013/main/command" cId="2237191951" sldId="271"/>
      <ac:graphicFrameMk id="4" creationId="{8E040DDA-BE02-2A07-B1EA-4F36F93259EE}"/>
    </ac:deMkLst>
    <p188:txBody>
      <a:bodyPr/>
      <a:lstStyle/>
      <a:p>
        <a:r>
          <a:rPr lang="en-US"/>
          <a:t>what does the color coding mean? Green? Blue? Red? Black?</a:t>
        </a:r>
      </a:p>
    </p188:txBody>
  </p188:cm>
</p188:cmLst>
</file>

<file path=ppt/diagrams/colors1.xml><?xml version="1.0" encoding="utf-8"?>
<dgm:colorsDef xmlns:dgm="http://schemas.openxmlformats.org/drawingml/2006/diagram" xmlns:a="http://schemas.openxmlformats.org/drawingml/2006/main" uniqueId="urn:microsoft.com/office/officeart/2005/8/colors/accent4_5">
  <dgm:title val=""/>
  <dgm:desc val=""/>
  <dgm:catLst>
    <dgm:cat type="accent4" pri="11500"/>
  </dgm:catLst>
  <dgm:styleLbl name="node0">
    <dgm:fillClrLst meth="cycle">
      <a:schemeClr val="accent4">
        <a:alpha val="80000"/>
      </a:schemeClr>
    </dgm:fillClrLst>
    <dgm:linClrLst meth="repeat">
      <a:schemeClr val="lt1"/>
    </dgm:linClrLst>
    <dgm:effectClrLst/>
    <dgm:txLinClrLst/>
    <dgm:txFillClrLst/>
    <dgm:txEffectClrLst/>
  </dgm:styleLbl>
  <dgm:styleLbl name="node1">
    <dgm:fillClrLst>
      <a:schemeClr val="accent4">
        <a:alpha val="90000"/>
      </a:schemeClr>
      <a:schemeClr val="accent4">
        <a:alpha val="50000"/>
      </a:schemeClr>
    </dgm:fillClrLst>
    <dgm:linClrLst meth="repeat">
      <a:schemeClr val="lt1"/>
    </dgm:linClrLst>
    <dgm:effectClrLst/>
    <dgm:txLinClrLst/>
    <dgm:txFillClrLst/>
    <dgm:txEffectClrLst/>
  </dgm:styleLbl>
  <dgm:styleLbl name="alignNode1">
    <dgm:fillClrLst>
      <a:schemeClr val="accent4">
        <a:alpha val="90000"/>
      </a:schemeClr>
      <a:schemeClr val="accent4">
        <a:alpha val="50000"/>
      </a:schemeClr>
    </dgm:fillClrLst>
    <dgm:linClrLst>
      <a:schemeClr val="accent4">
        <a:alpha val="90000"/>
      </a:schemeClr>
      <a:schemeClr val="accent4">
        <a:alpha val="50000"/>
      </a:schemeClr>
    </dgm:linClrLst>
    <dgm:effectClrLst/>
    <dgm:txLinClrLst/>
    <dgm:txFillClrLst/>
    <dgm:txEffectClrLst/>
  </dgm:styleLbl>
  <dgm:styleLbl name="lnNode1">
    <dgm:fillClrLst>
      <a:schemeClr val="accent4">
        <a:shade val="90000"/>
      </a:schemeClr>
      <a:schemeClr val="accent4">
        <a:alpha val="50000"/>
        <a:tint val="5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alpha val="80000"/>
      </a:schemeClr>
    </dgm:fillClrLst>
    <dgm:linClrLst meth="repeat">
      <a:schemeClr val="lt1"/>
    </dgm:linClrLst>
    <dgm:effectClrLst/>
    <dgm:txLinClrLst/>
    <dgm:txFillClrLst/>
    <dgm:txEffectClrLst/>
  </dgm:styleLbl>
  <dgm:styleLbl name="node2">
    <dgm:fillClrLst>
      <a:schemeClr val="accent4">
        <a:alpha val="70000"/>
      </a:schemeClr>
    </dgm:fillClrLst>
    <dgm:linClrLst meth="repeat">
      <a:schemeClr val="lt1"/>
    </dgm:linClrLst>
    <dgm:effectClrLst/>
    <dgm:txLinClrLst/>
    <dgm:txFillClrLst/>
    <dgm:txEffectClrLst/>
  </dgm:styleLbl>
  <dgm:styleLbl name="node3">
    <dgm:fillClrLst>
      <a:schemeClr val="accent4">
        <a:alpha val="50000"/>
      </a:schemeClr>
    </dgm:fillClrLst>
    <dgm:linClrLst meth="repeat">
      <a:schemeClr val="lt1"/>
    </dgm:linClrLst>
    <dgm:effectClrLst/>
    <dgm:txLinClrLst/>
    <dgm:txFillClrLst/>
    <dgm:txEffectClrLst/>
  </dgm:styleLbl>
  <dgm:styleLbl name="node4">
    <dgm:fillClrLst>
      <a:schemeClr val="accent4">
        <a:alpha val="30000"/>
      </a:schemeClr>
    </dgm:fillClrLst>
    <dgm:linClrLst meth="repeat">
      <a:schemeClr val="lt1"/>
    </dgm:linClrLst>
    <dgm:effectClrLst/>
    <dgm:txLinClrLst/>
    <dgm:txFillClrLst/>
    <dgm:txEffectClrLst/>
  </dgm:styleLbl>
  <dgm:styleLbl name="fgImgPlace1">
    <dgm:fillClrLst>
      <a:schemeClr val="accent4">
        <a:tint val="50000"/>
        <a:alpha val="90000"/>
      </a:schemeClr>
      <a:schemeClr val="accent4">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f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b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sibTrans1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alpha val="90000"/>
      </a:schemeClr>
    </dgm:fillClrLst>
    <dgm:linClrLst meth="repeat">
      <a:schemeClr val="lt1"/>
    </dgm:linClrLst>
    <dgm:effectClrLst/>
    <dgm:txLinClrLst/>
    <dgm:txFillClrLst/>
    <dgm:txEffectClrLst/>
  </dgm:styleLbl>
  <dgm:styleLbl name="asst1">
    <dgm:fillClrLst meth="repeat">
      <a:schemeClr val="accent4">
        <a:alpha val="90000"/>
      </a:schemeClr>
    </dgm:fillClrLst>
    <dgm:linClrLst meth="repeat">
      <a:schemeClr val="lt1"/>
    </dgm:linClrLst>
    <dgm:effectClrLst/>
    <dgm:txLinClrLst/>
    <dgm:txFillClrLst/>
    <dgm:txEffectClrLst/>
  </dgm:styleLbl>
  <dgm:styleLbl name="asst2">
    <dgm:fillClrLst>
      <a:schemeClr val="accent4">
        <a:alpha val="90000"/>
      </a:schemeClr>
    </dgm:fillClrLst>
    <dgm:linClrLst meth="repeat">
      <a:schemeClr val="lt1"/>
    </dgm:linClrLst>
    <dgm:effectClrLst/>
    <dgm:txLinClrLst/>
    <dgm:txFillClrLst/>
    <dgm:txEffectClrLst/>
  </dgm:styleLbl>
  <dgm:styleLbl name="asst3">
    <dgm:fillClrLst>
      <a:schemeClr val="accent4">
        <a:alpha val="70000"/>
      </a:schemeClr>
    </dgm:fillClrLst>
    <dgm:linClrLst meth="repeat">
      <a:schemeClr val="lt1"/>
    </dgm:linClrLst>
    <dgm:effectClrLst/>
    <dgm:txLinClrLst/>
    <dgm:txFillClrLst/>
    <dgm:txEffectClrLst/>
  </dgm:styleLbl>
  <dgm:styleLbl name="asst4">
    <dgm:fillClrLst>
      <a:schemeClr val="accent4">
        <a:alpha val="50000"/>
      </a:schemeClr>
    </dgm:fillClrLst>
    <dgm:linClrLst meth="repeat">
      <a:schemeClr val="lt1"/>
    </dgm:linClrLst>
    <dgm:effectClrLst/>
    <dgm:txLinClrLst/>
    <dgm:txFillClrLst/>
    <dgm:txEffectClrLst/>
  </dgm:styleLbl>
  <dgm:styleLbl name="parChTrans2D1">
    <dgm:fillClrLst meth="repeat">
      <a:schemeClr val="accent4">
        <a:shade val="80000"/>
      </a:schemeClr>
    </dgm:fillClrLst>
    <dgm:linClrLst meth="repeat">
      <a:schemeClr val="accent4">
        <a:shade val="80000"/>
      </a:schemeClr>
    </dgm:linClrLst>
    <dgm:effectClrLst/>
    <dgm:txLinClrLst/>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dk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4">
        <a:tint val="90000"/>
      </a:schemeClr>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4">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a:schemeClr val="accent4">
        <a:alpha val="90000"/>
        <a:tint val="40000"/>
      </a:schemeClr>
      <a:schemeClr val="accent4">
        <a:alpha val="5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5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4">
  <dgm:title val=""/>
  <dgm:desc val=""/>
  <dgm:catLst>
    <dgm:cat type="accent3" pri="11400"/>
  </dgm:catLst>
  <dgm:styleLbl name="node0">
    <dgm:fillClrLst meth="cycle">
      <a:schemeClr val="accent3">
        <a:shade val="60000"/>
      </a:schemeClr>
    </dgm:fillClrLst>
    <dgm:linClrLst meth="repeat">
      <a:schemeClr val="lt1"/>
    </dgm:linClrLst>
    <dgm:effectClrLst/>
    <dgm:txLinClrLst/>
    <dgm:txFillClrLst/>
    <dgm:txEffectClrLst/>
  </dgm:styleLbl>
  <dgm:styleLbl name="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alignNode1">
    <dgm:fillClrLst meth="cycle">
      <a:schemeClr val="accent3">
        <a:shade val="50000"/>
      </a:schemeClr>
      <a:schemeClr val="accent3">
        <a:tint val="55000"/>
      </a:schemeClr>
    </dgm:fillClrLst>
    <dgm:linClrLst meth="cycle">
      <a:schemeClr val="accent3">
        <a:shade val="50000"/>
      </a:schemeClr>
      <a:schemeClr val="accent3">
        <a:tint val="55000"/>
      </a:schemeClr>
    </dgm:linClrLst>
    <dgm:effectClrLst/>
    <dgm:txLinClrLst/>
    <dgm:txFillClrLst/>
    <dgm:txEffectClrLst/>
  </dgm:styleLbl>
  <dgm:styleLbl name="ln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vennNode1">
    <dgm:fillClrLst meth="cycle">
      <a:schemeClr val="accent3">
        <a:shade val="80000"/>
        <a:alpha val="50000"/>
      </a:schemeClr>
      <a:schemeClr val="accent3">
        <a:tint val="50000"/>
        <a:alpha val="50000"/>
      </a:schemeClr>
    </dgm:fillClrLst>
    <dgm:linClrLst meth="repeat">
      <a:schemeClr val="lt1"/>
    </dgm:linClrLst>
    <dgm:effectClrLst/>
    <dgm:txLinClrLst/>
    <dgm:txFillClrLst/>
    <dgm:txEffectClrLst/>
  </dgm:styleLbl>
  <dgm:styleLbl name="node2">
    <dgm:fillClrLst>
      <a:schemeClr val="accent3">
        <a:shade val="80000"/>
      </a:schemeClr>
    </dgm:fillClrLst>
    <dgm:linClrLst meth="repeat">
      <a:schemeClr val="lt1"/>
    </dgm:linClrLst>
    <dgm:effectClrLst/>
    <dgm:txLinClrLst/>
    <dgm:txFillClrLst/>
    <dgm:txEffectClrLst/>
  </dgm:styleLbl>
  <dgm:styleLbl name="node3">
    <dgm:fillClrLst>
      <a:schemeClr val="accent3">
        <a:tint val="99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f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b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sibTrans1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0000"/>
      </a:schemeClr>
    </dgm:fillClrLst>
    <dgm:linClrLst meth="repeat">
      <a:schemeClr val="lt1"/>
    </dgm:linClrLst>
    <dgm:effectClrLst/>
    <dgm:txLinClrLst/>
    <dgm:txFillClrLst/>
    <dgm:txEffectClrLst/>
  </dgm:styleLbl>
  <dgm:styleLbl name="asst3">
    <dgm:fillClrLst>
      <a:schemeClr val="accent3">
        <a:tint val="70000"/>
      </a:schemeClr>
    </dgm:fillClrLst>
    <dgm:linClrLst meth="repeat">
      <a:schemeClr val="lt1"/>
    </dgm:linClrLst>
    <dgm:effectClrLst/>
    <dgm:txLinClrLst/>
    <dgm:txFillClrLst/>
    <dgm:txEffectClrLst/>
  </dgm:styleLbl>
  <dgm:styleLbl name="asst4">
    <dgm:fillClrLst>
      <a:schemeClr val="accent3">
        <a:tint val="5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align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bgAccFollowNode1">
    <dgm:fillClrLst meth="repeat">
      <a:schemeClr val="accent3">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55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546D46F-D063-4AE6-924E-2F72D57A7F93}" type="doc">
      <dgm:prSet loTypeId="urn:microsoft.com/office/officeart/2008/layout/VerticalCurvedList" loCatId="list" qsTypeId="urn:microsoft.com/office/officeart/2005/8/quickstyle/simple5" qsCatId="simple" csTypeId="urn:microsoft.com/office/officeart/2005/8/colors/accent4_5" csCatId="accent4" phldr="1"/>
      <dgm:spPr/>
      <dgm:t>
        <a:bodyPr/>
        <a:lstStyle/>
        <a:p>
          <a:endParaRPr lang="en-US"/>
        </a:p>
      </dgm:t>
    </dgm:pt>
    <dgm:pt modelId="{BE1A33F2-3296-4164-9890-0D588ED22BB0}">
      <dgm:prSet/>
      <dgm:spPr/>
      <dgm:t>
        <a:bodyPr/>
        <a:lstStyle/>
        <a:p>
          <a:pPr rtl="1"/>
          <a:r>
            <a:rPr lang="ar-QA" dirty="0"/>
            <a:t>بعد اعتماد اختصاصات </a:t>
          </a:r>
          <a:r>
            <a:rPr lang="ar-SA" dirty="0"/>
            <a:t>اللجنة</a:t>
          </a:r>
          <a:r>
            <a:rPr lang="en-US" dirty="0"/>
            <a:t> </a:t>
          </a:r>
          <a:r>
            <a:rPr lang="ar-QA" dirty="0"/>
            <a:t>الجديدة و قواعد الاجراءات</a:t>
          </a:r>
          <a:r>
            <a:rPr lang="en-US" dirty="0"/>
            <a:t>، </a:t>
          </a:r>
          <a:r>
            <a:rPr lang="ar-QA" dirty="0"/>
            <a:t>ستكون عضوية اللجنة</a:t>
          </a:r>
          <a:r>
            <a:rPr lang="en-US" dirty="0"/>
            <a:t>  </a:t>
          </a:r>
          <a:r>
            <a:rPr lang="ar-QA" b="1" dirty="0">
              <a:solidFill>
                <a:srgbClr val="FFFF00"/>
              </a:solidFill>
              <a:effectLst>
                <a:outerShdw blurRad="38100" dist="38100" dir="2700000" algn="tl">
                  <a:srgbClr val="000000">
                    <a:alpha val="43137"/>
                  </a:srgbClr>
                </a:outerShdw>
              </a:effectLst>
            </a:rPr>
            <a:t>تبدأ وتنتهي بعد اجتماع اللجنة في مايو كل ثلاث سنوات</a:t>
          </a:r>
          <a:r>
            <a:rPr lang="en-US" dirty="0">
              <a:solidFill>
                <a:srgbClr val="FFFF00"/>
              </a:solidFill>
            </a:rPr>
            <a:t>.</a:t>
          </a:r>
        </a:p>
      </dgm:t>
    </dgm:pt>
    <dgm:pt modelId="{48490A06-35DB-4194-8858-A0C125CD86CC}" type="parTrans" cxnId="{5A3879F2-A519-4798-BAE2-F6195C3210D0}">
      <dgm:prSet/>
      <dgm:spPr/>
      <dgm:t>
        <a:bodyPr/>
        <a:lstStyle/>
        <a:p>
          <a:endParaRPr lang="en-US"/>
        </a:p>
      </dgm:t>
    </dgm:pt>
    <dgm:pt modelId="{A53E7C3D-7C59-4646-B12F-1FD19488DE67}" type="sibTrans" cxnId="{5A3879F2-A519-4798-BAE2-F6195C3210D0}">
      <dgm:prSet/>
      <dgm:spPr/>
      <dgm:t>
        <a:bodyPr/>
        <a:lstStyle/>
        <a:p>
          <a:endParaRPr lang="en-US"/>
        </a:p>
      </dgm:t>
    </dgm:pt>
    <dgm:pt modelId="{66BCF538-1B66-4C36-9AC8-0EDBF3ABF12D}">
      <dgm:prSet/>
      <dgm:spPr/>
      <dgm:t>
        <a:bodyPr/>
        <a:lstStyle/>
        <a:p>
          <a:pPr rtl="1"/>
          <a:r>
            <a:rPr lang="ar-QA" dirty="0"/>
            <a:t>الدعوة الجديدة لـ </a:t>
          </a:r>
          <a:r>
            <a:rPr lang="en-US" dirty="0"/>
            <a:t> </a:t>
          </a:r>
          <a:r>
            <a:rPr lang="ar-QA" b="1" dirty="0">
              <a:solidFill>
                <a:srgbClr val="FFFF00"/>
              </a:solidFill>
            </a:rPr>
            <a:t>الممثلون الإقليميون (٧)</a:t>
          </a:r>
          <a:r>
            <a:rPr lang="en-US" b="1" dirty="0"/>
            <a:t> </a:t>
          </a:r>
          <a:r>
            <a:rPr lang="ar-QA" dirty="0"/>
            <a:t>و</a:t>
          </a:r>
          <a:r>
            <a:rPr lang="en-US" dirty="0"/>
            <a:t> </a:t>
          </a:r>
          <a:r>
            <a:rPr lang="ar-QA" b="1" dirty="0">
              <a:solidFill>
                <a:srgbClr val="FFFF00"/>
              </a:solidFill>
            </a:rPr>
            <a:t>الخبراء (٥) إلى</a:t>
          </a:r>
          <a:r>
            <a:rPr lang="en-US" dirty="0">
              <a:solidFill>
                <a:srgbClr val="FFFF00"/>
              </a:solidFill>
            </a:rPr>
            <a:t> </a:t>
          </a:r>
          <a:r>
            <a:rPr lang="ar-QA" dirty="0"/>
            <a:t>أن يكونوا أعضاء (وأعضاء مناوبين) في لجنة التنفيذ وتنمية القدرات</a:t>
          </a:r>
          <a:r>
            <a:rPr lang="en-US" dirty="0"/>
            <a:t> </a:t>
          </a:r>
          <a:r>
            <a:rPr lang="ar-QA" dirty="0"/>
            <a:t>ستتم في الفترة من</a:t>
          </a:r>
          <a:r>
            <a:rPr lang="en-US" dirty="0"/>
            <a:t> </a:t>
          </a:r>
          <a:r>
            <a:rPr lang="ar-QA" b="1" dirty="0">
              <a:solidFill>
                <a:srgbClr val="FFFF00"/>
              </a:solidFill>
              <a:effectLst>
                <a:outerShdw blurRad="38100" dist="38100" dir="2700000" algn="tl">
                  <a:srgbClr val="000000">
                    <a:alpha val="43137"/>
                  </a:srgbClr>
                </a:outerShdw>
              </a:effectLst>
            </a:rPr>
            <a:t>١٠ أكتوبر إلى ٣٠ نوفمبر ٢٠٢٢</a:t>
          </a:r>
          <a:r>
            <a:rPr lang="en-US" b="1" dirty="0"/>
            <a:t>.</a:t>
          </a:r>
          <a:endParaRPr lang="en-US" dirty="0"/>
        </a:p>
      </dgm:t>
    </dgm:pt>
    <dgm:pt modelId="{5225F38E-B341-421F-8FEA-C3EEAF757D46}" type="parTrans" cxnId="{D51E0D0E-9F06-4EB1-9510-3EFD0A729268}">
      <dgm:prSet/>
      <dgm:spPr/>
      <dgm:t>
        <a:bodyPr/>
        <a:lstStyle/>
        <a:p>
          <a:endParaRPr lang="en-US"/>
        </a:p>
      </dgm:t>
    </dgm:pt>
    <dgm:pt modelId="{4A284274-C01D-4F8D-9E35-765409A7C524}" type="sibTrans" cxnId="{D51E0D0E-9F06-4EB1-9510-3EFD0A729268}">
      <dgm:prSet/>
      <dgm:spPr/>
      <dgm:t>
        <a:bodyPr/>
        <a:lstStyle/>
        <a:p>
          <a:endParaRPr lang="en-US"/>
        </a:p>
      </dgm:t>
    </dgm:pt>
    <dgm:pt modelId="{612F6F7D-FF17-4BB0-91D5-AE0520AE82D2}">
      <dgm:prSet/>
      <dgm:spPr/>
      <dgm:t>
        <a:bodyPr/>
        <a:lstStyle/>
        <a:p>
          <a:pPr rtl="1"/>
          <a:r>
            <a:rPr lang="ar-SA" b="1" dirty="0">
              <a:solidFill>
                <a:srgbClr val="FFFF00"/>
              </a:solidFill>
              <a:effectLst>
                <a:outerShdw blurRad="38100" dist="38100" dir="2700000" algn="tl">
                  <a:srgbClr val="000000">
                    <a:alpha val="43137"/>
                  </a:srgbClr>
                </a:outerShdw>
              </a:effectLst>
            </a:rPr>
            <a:t>المنظمات الوطنية والإقليمية لوقاية النباتات</a:t>
          </a:r>
          <a:r>
            <a:rPr lang="en-US" b="1" dirty="0">
              <a:solidFill>
                <a:srgbClr val="FFFF00"/>
              </a:solidFill>
              <a:effectLst>
                <a:outerShdw blurRad="38100" dist="38100" dir="2700000" algn="tl">
                  <a:srgbClr val="000000">
                    <a:alpha val="43137"/>
                  </a:srgbClr>
                </a:outerShdw>
              </a:effectLst>
            </a:rPr>
            <a:t> </a:t>
          </a:r>
          <a:r>
            <a:rPr lang="ar-QA" dirty="0"/>
            <a:t>سيتم دعوتهم لترشيح أعضاء </a:t>
          </a:r>
          <a:r>
            <a:rPr lang="ar-SA" dirty="0"/>
            <a:t>اللجنة</a:t>
          </a:r>
          <a:r>
            <a:rPr lang="en-US" dirty="0"/>
            <a:t> </a:t>
          </a:r>
          <a:r>
            <a:rPr lang="ar-QA" dirty="0"/>
            <a:t>بالتنسيق مع ممثليهم في</a:t>
          </a:r>
          <a:r>
            <a:rPr lang="en-US" dirty="0">
              <a:latin typeface="Calibri Light" panose="020F0302020204030204"/>
            </a:rPr>
            <a:t> </a:t>
          </a:r>
          <a:r>
            <a:rPr lang="ar-SA" b="1" dirty="0">
              <a:solidFill>
                <a:srgbClr val="FFFF00"/>
              </a:solidFill>
              <a:effectLst>
                <a:outerShdw blurRad="38100" dist="38100" dir="2700000" algn="tl">
                  <a:srgbClr val="000000">
                    <a:alpha val="43137"/>
                  </a:srgbClr>
                </a:outerShdw>
              </a:effectLst>
            </a:rPr>
            <a:t>مكتب الهيئة</a:t>
          </a:r>
          <a:r>
            <a:rPr lang="en-US" b="1" dirty="0"/>
            <a:t>.</a:t>
          </a:r>
          <a:endParaRPr lang="en-US" dirty="0"/>
        </a:p>
      </dgm:t>
    </dgm:pt>
    <dgm:pt modelId="{6EE6A067-F2F8-4AFE-8303-8CAE6A041814}" type="parTrans" cxnId="{1367B603-A31E-42E7-B813-0F9AC87A2B6C}">
      <dgm:prSet/>
      <dgm:spPr/>
      <dgm:t>
        <a:bodyPr/>
        <a:lstStyle/>
        <a:p>
          <a:endParaRPr lang="en-US"/>
        </a:p>
      </dgm:t>
    </dgm:pt>
    <dgm:pt modelId="{35A187C6-49F3-4F9A-AD22-CA8C5F6FAD41}" type="sibTrans" cxnId="{1367B603-A31E-42E7-B813-0F9AC87A2B6C}">
      <dgm:prSet/>
      <dgm:spPr/>
      <dgm:t>
        <a:bodyPr/>
        <a:lstStyle/>
        <a:p>
          <a:endParaRPr lang="en-US"/>
        </a:p>
      </dgm:t>
    </dgm:pt>
    <dgm:pt modelId="{C221F5FA-11AD-44C0-9A94-38E43C16A87B}">
      <dgm:prSet/>
      <dgm:spPr/>
      <dgm:t>
        <a:bodyPr/>
        <a:lstStyle/>
        <a:p>
          <a:pPr rtl="1"/>
          <a:r>
            <a:rPr lang="ar-QA" b="1" dirty="0"/>
            <a:t>سيتم تقديم الترشيحات المختارة لـ</a:t>
          </a:r>
          <a:r>
            <a:rPr lang="en-US" b="1" dirty="0"/>
            <a:t> </a:t>
          </a:r>
          <a:r>
            <a:rPr lang="ar-SA" b="1" dirty="0">
              <a:solidFill>
                <a:srgbClr val="FFFF00"/>
              </a:solidFill>
            </a:rPr>
            <a:t>اجتماع هيئة تدابير الصحة النباتية السابع عشر في ٢٠٢٣ للاعتماد</a:t>
          </a:r>
          <a:r>
            <a:rPr lang="en-US" b="1" dirty="0">
              <a:latin typeface="Calibri Light" panose="020F0302020204030204"/>
            </a:rPr>
            <a:t>.</a:t>
          </a:r>
          <a:endParaRPr lang="en-US" b="1" dirty="0"/>
        </a:p>
      </dgm:t>
    </dgm:pt>
    <dgm:pt modelId="{298263C2-6E25-46A3-A7C3-831E01FFC1FA}" type="parTrans" cxnId="{E6E543D4-8B3C-43E2-9D87-1732F452B0A9}">
      <dgm:prSet/>
      <dgm:spPr/>
      <dgm:t>
        <a:bodyPr/>
        <a:lstStyle/>
        <a:p>
          <a:endParaRPr lang="en-US"/>
        </a:p>
      </dgm:t>
    </dgm:pt>
    <dgm:pt modelId="{FDDEA073-97C4-4849-B55B-81F1247FF3AA}" type="sibTrans" cxnId="{E6E543D4-8B3C-43E2-9D87-1732F452B0A9}">
      <dgm:prSet/>
      <dgm:spPr/>
      <dgm:t>
        <a:bodyPr/>
        <a:lstStyle/>
        <a:p>
          <a:endParaRPr lang="en-US"/>
        </a:p>
      </dgm:t>
    </dgm:pt>
    <dgm:pt modelId="{FBC21B0A-F128-4156-8CB0-93960439466B}">
      <dgm:prSet phldr="0" custT="1"/>
      <dgm:spPr/>
      <dgm:t>
        <a:bodyPr/>
        <a:lstStyle/>
        <a:p>
          <a:pPr rtl="1"/>
          <a:r>
            <a:rPr lang="ar-QA" sz="1600" b="1" dirty="0">
              <a:latin typeface="Calibri Light" panose="020F0302020204030204"/>
            </a:rPr>
            <a:t>ستنظر أمانة الاتفاقية الدولية لوقاية النباتات في خيارات لتوفير الترجمة الفورية لبعض </a:t>
          </a:r>
          <a:r>
            <a:rPr lang="en-US" sz="1600" b="1" dirty="0">
              <a:latin typeface="Calibri Light" panose="020F0302020204030204"/>
            </a:rPr>
            <a:t> </a:t>
          </a:r>
          <a:r>
            <a:rPr lang="ar-QA" sz="1600" b="1" dirty="0">
              <a:solidFill>
                <a:srgbClr val="FFFF00"/>
              </a:solidFill>
              <a:latin typeface="Calibri Light" panose="020F0302020204030204"/>
            </a:rPr>
            <a:t>لغات الأمم المتحدة في الاجتماعات المقبلة للجنة</a:t>
          </a:r>
          <a:r>
            <a:rPr lang="en-US" sz="1600" b="1" dirty="0">
              <a:latin typeface="Calibri Light" panose="020F0302020204030204"/>
            </a:rPr>
            <a:t>. </a:t>
          </a:r>
        </a:p>
      </dgm:t>
    </dgm:pt>
    <dgm:pt modelId="{68763083-EABE-4B84-9CEF-C1893534B7C7}" type="parTrans" cxnId="{42A5B99C-2408-4BD8-8536-0B9B73C3B45F}">
      <dgm:prSet/>
      <dgm:spPr/>
      <dgm:t>
        <a:bodyPr/>
        <a:lstStyle/>
        <a:p>
          <a:endParaRPr lang="en-US"/>
        </a:p>
      </dgm:t>
    </dgm:pt>
    <dgm:pt modelId="{B0AF2957-709D-4065-8E8B-4F4BEC2ABA11}" type="sibTrans" cxnId="{42A5B99C-2408-4BD8-8536-0B9B73C3B45F}">
      <dgm:prSet/>
      <dgm:spPr/>
      <dgm:t>
        <a:bodyPr/>
        <a:lstStyle/>
        <a:p>
          <a:endParaRPr lang="en-US"/>
        </a:p>
      </dgm:t>
    </dgm:pt>
    <dgm:pt modelId="{D6E7CA90-BA2D-42AE-8FE7-AE46CB201607}" type="pres">
      <dgm:prSet presAssocID="{7546D46F-D063-4AE6-924E-2F72D57A7F93}" presName="Name0" presStyleCnt="0">
        <dgm:presLayoutVars>
          <dgm:chMax val="7"/>
          <dgm:chPref val="7"/>
          <dgm:dir val="rev"/>
        </dgm:presLayoutVars>
      </dgm:prSet>
      <dgm:spPr/>
    </dgm:pt>
    <dgm:pt modelId="{DB4B5473-7A2C-4B64-BE29-36D9FA0BE031}" type="pres">
      <dgm:prSet presAssocID="{7546D46F-D063-4AE6-924E-2F72D57A7F93}" presName="Name1" presStyleCnt="0"/>
      <dgm:spPr/>
    </dgm:pt>
    <dgm:pt modelId="{5053B5D3-F3AB-447E-BB0D-BE10E23A5CCB}" type="pres">
      <dgm:prSet presAssocID="{7546D46F-D063-4AE6-924E-2F72D57A7F93}" presName="cycle" presStyleCnt="0"/>
      <dgm:spPr/>
    </dgm:pt>
    <dgm:pt modelId="{8DCADD33-749B-49E3-A651-D17297858F2F}" type="pres">
      <dgm:prSet presAssocID="{7546D46F-D063-4AE6-924E-2F72D57A7F93}" presName="srcNode" presStyleLbl="node1" presStyleIdx="0" presStyleCnt="5"/>
      <dgm:spPr/>
    </dgm:pt>
    <dgm:pt modelId="{A3621C93-7B4C-431B-B2D2-BDE19B0BE837}" type="pres">
      <dgm:prSet presAssocID="{7546D46F-D063-4AE6-924E-2F72D57A7F93}" presName="conn" presStyleLbl="parChTrans1D2" presStyleIdx="0" presStyleCnt="1"/>
      <dgm:spPr/>
    </dgm:pt>
    <dgm:pt modelId="{2A2DEC40-3F48-45E6-9BC8-888F426F0F77}" type="pres">
      <dgm:prSet presAssocID="{7546D46F-D063-4AE6-924E-2F72D57A7F93}" presName="extraNode" presStyleLbl="node1" presStyleIdx="0" presStyleCnt="5"/>
      <dgm:spPr/>
    </dgm:pt>
    <dgm:pt modelId="{D1BCD098-DBE3-47D6-88FD-12A5B38BB44D}" type="pres">
      <dgm:prSet presAssocID="{7546D46F-D063-4AE6-924E-2F72D57A7F93}" presName="dstNode" presStyleLbl="node1" presStyleIdx="0" presStyleCnt="5"/>
      <dgm:spPr/>
    </dgm:pt>
    <dgm:pt modelId="{51946BDC-1C5B-454E-91B0-AC25CAB64780}" type="pres">
      <dgm:prSet presAssocID="{BE1A33F2-3296-4164-9890-0D588ED22BB0}" presName="text_1" presStyleLbl="node1" presStyleIdx="0" presStyleCnt="5">
        <dgm:presLayoutVars>
          <dgm:bulletEnabled val="1"/>
        </dgm:presLayoutVars>
      </dgm:prSet>
      <dgm:spPr/>
    </dgm:pt>
    <dgm:pt modelId="{4CB6198E-FC1C-4CD5-BDE4-D45137FBEDD8}" type="pres">
      <dgm:prSet presAssocID="{BE1A33F2-3296-4164-9890-0D588ED22BB0}" presName="accent_1" presStyleCnt="0"/>
      <dgm:spPr/>
    </dgm:pt>
    <dgm:pt modelId="{63CBB7B5-5827-4B3C-8C86-0887D1A97432}" type="pres">
      <dgm:prSet presAssocID="{BE1A33F2-3296-4164-9890-0D588ED22BB0}" presName="accentRepeatNode" presStyleLbl="solidFgAcc1" presStyleIdx="0" presStyleCnt="5"/>
      <dgm:spPr/>
    </dgm:pt>
    <dgm:pt modelId="{BEEA79F6-B582-41A9-89C4-3E789CECB59E}" type="pres">
      <dgm:prSet presAssocID="{66BCF538-1B66-4C36-9AC8-0EDBF3ABF12D}" presName="text_2" presStyleLbl="node1" presStyleIdx="1" presStyleCnt="5">
        <dgm:presLayoutVars>
          <dgm:bulletEnabled val="1"/>
        </dgm:presLayoutVars>
      </dgm:prSet>
      <dgm:spPr/>
    </dgm:pt>
    <dgm:pt modelId="{5E90649D-CEFF-4A20-9123-BB37315B4214}" type="pres">
      <dgm:prSet presAssocID="{66BCF538-1B66-4C36-9AC8-0EDBF3ABF12D}" presName="accent_2" presStyleCnt="0"/>
      <dgm:spPr/>
    </dgm:pt>
    <dgm:pt modelId="{6987FA90-1614-4A0E-AE55-1FFE657BDA8E}" type="pres">
      <dgm:prSet presAssocID="{66BCF538-1B66-4C36-9AC8-0EDBF3ABF12D}" presName="accentRepeatNode" presStyleLbl="solidFgAcc1" presStyleIdx="1" presStyleCnt="5"/>
      <dgm:spPr/>
    </dgm:pt>
    <dgm:pt modelId="{F1A3C31A-2031-432E-A413-F4D313C1A727}" type="pres">
      <dgm:prSet presAssocID="{612F6F7D-FF17-4BB0-91D5-AE0520AE82D2}" presName="text_3" presStyleLbl="node1" presStyleIdx="2" presStyleCnt="5">
        <dgm:presLayoutVars>
          <dgm:bulletEnabled val="1"/>
        </dgm:presLayoutVars>
      </dgm:prSet>
      <dgm:spPr/>
    </dgm:pt>
    <dgm:pt modelId="{402B742B-2F5D-434D-82F8-8A1E63402DD8}" type="pres">
      <dgm:prSet presAssocID="{612F6F7D-FF17-4BB0-91D5-AE0520AE82D2}" presName="accent_3" presStyleCnt="0"/>
      <dgm:spPr/>
    </dgm:pt>
    <dgm:pt modelId="{800C679F-E9D3-4C8A-89CC-6F3F56C173D5}" type="pres">
      <dgm:prSet presAssocID="{612F6F7D-FF17-4BB0-91D5-AE0520AE82D2}" presName="accentRepeatNode" presStyleLbl="solidFgAcc1" presStyleIdx="2" presStyleCnt="5"/>
      <dgm:spPr/>
    </dgm:pt>
    <dgm:pt modelId="{01B62F7D-D911-4051-B2D8-AAFE2CE6DA77}" type="pres">
      <dgm:prSet presAssocID="{C221F5FA-11AD-44C0-9A94-38E43C16A87B}" presName="text_4" presStyleLbl="node1" presStyleIdx="3" presStyleCnt="5">
        <dgm:presLayoutVars>
          <dgm:bulletEnabled val="1"/>
        </dgm:presLayoutVars>
      </dgm:prSet>
      <dgm:spPr/>
    </dgm:pt>
    <dgm:pt modelId="{6291D4A8-7385-447F-A8E3-0FCAA611689A}" type="pres">
      <dgm:prSet presAssocID="{C221F5FA-11AD-44C0-9A94-38E43C16A87B}" presName="accent_4" presStyleCnt="0"/>
      <dgm:spPr/>
    </dgm:pt>
    <dgm:pt modelId="{8E6F467E-8E0F-4661-AD8F-327FA855CBF8}" type="pres">
      <dgm:prSet presAssocID="{C221F5FA-11AD-44C0-9A94-38E43C16A87B}" presName="accentRepeatNode" presStyleLbl="solidFgAcc1" presStyleIdx="3" presStyleCnt="5"/>
      <dgm:spPr/>
    </dgm:pt>
    <dgm:pt modelId="{20835BE8-BE91-493C-AB76-09CA5A43238D}" type="pres">
      <dgm:prSet presAssocID="{FBC21B0A-F128-4156-8CB0-93960439466B}" presName="text_5" presStyleLbl="node1" presStyleIdx="4" presStyleCnt="5">
        <dgm:presLayoutVars>
          <dgm:bulletEnabled val="1"/>
        </dgm:presLayoutVars>
      </dgm:prSet>
      <dgm:spPr/>
    </dgm:pt>
    <dgm:pt modelId="{B3B1634F-DD6A-4F7B-8D83-F506C24CFC21}" type="pres">
      <dgm:prSet presAssocID="{FBC21B0A-F128-4156-8CB0-93960439466B}" presName="accent_5" presStyleCnt="0"/>
      <dgm:spPr/>
    </dgm:pt>
    <dgm:pt modelId="{4668B020-F90E-4F12-B10E-DF3663224421}" type="pres">
      <dgm:prSet presAssocID="{FBC21B0A-F128-4156-8CB0-93960439466B}" presName="accentRepeatNode" presStyleLbl="solidFgAcc1" presStyleIdx="4" presStyleCnt="5"/>
      <dgm:spPr/>
    </dgm:pt>
  </dgm:ptLst>
  <dgm:cxnLst>
    <dgm:cxn modelId="{1367B603-A31E-42E7-B813-0F9AC87A2B6C}" srcId="{7546D46F-D063-4AE6-924E-2F72D57A7F93}" destId="{612F6F7D-FF17-4BB0-91D5-AE0520AE82D2}" srcOrd="2" destOrd="0" parTransId="{6EE6A067-F2F8-4AFE-8303-8CAE6A041814}" sibTransId="{35A187C6-49F3-4F9A-AD22-CA8C5F6FAD41}"/>
    <dgm:cxn modelId="{12C15D07-9F78-4213-9125-F1217671E497}" type="presOf" srcId="{FBC21B0A-F128-4156-8CB0-93960439466B}" destId="{20835BE8-BE91-493C-AB76-09CA5A43238D}" srcOrd="0" destOrd="0" presId="urn:microsoft.com/office/officeart/2008/layout/VerticalCurvedList"/>
    <dgm:cxn modelId="{17D98A07-59EC-4AF3-A7BB-5F4AAD2197C2}" type="presOf" srcId="{612F6F7D-FF17-4BB0-91D5-AE0520AE82D2}" destId="{F1A3C31A-2031-432E-A413-F4D313C1A727}" srcOrd="0" destOrd="0" presId="urn:microsoft.com/office/officeart/2008/layout/VerticalCurvedList"/>
    <dgm:cxn modelId="{D51E0D0E-9F06-4EB1-9510-3EFD0A729268}" srcId="{7546D46F-D063-4AE6-924E-2F72D57A7F93}" destId="{66BCF538-1B66-4C36-9AC8-0EDBF3ABF12D}" srcOrd="1" destOrd="0" parTransId="{5225F38E-B341-421F-8FEA-C3EEAF757D46}" sibTransId="{4A284274-C01D-4F8D-9E35-765409A7C524}"/>
    <dgm:cxn modelId="{1427B13D-8211-483A-B74C-D536DE981737}" type="presOf" srcId="{C221F5FA-11AD-44C0-9A94-38E43C16A87B}" destId="{01B62F7D-D911-4051-B2D8-AAFE2CE6DA77}" srcOrd="0" destOrd="0" presId="urn:microsoft.com/office/officeart/2008/layout/VerticalCurvedList"/>
    <dgm:cxn modelId="{A337EF72-8181-4F4A-94AF-AE550B6A745C}" type="presOf" srcId="{7546D46F-D063-4AE6-924E-2F72D57A7F93}" destId="{D6E7CA90-BA2D-42AE-8FE7-AE46CB201607}" srcOrd="0" destOrd="0" presId="urn:microsoft.com/office/officeart/2008/layout/VerticalCurvedList"/>
    <dgm:cxn modelId="{DB4FB198-77B4-477E-84AB-427578515800}" type="presOf" srcId="{A53E7C3D-7C59-4646-B12F-1FD19488DE67}" destId="{A3621C93-7B4C-431B-B2D2-BDE19B0BE837}" srcOrd="0" destOrd="0" presId="urn:microsoft.com/office/officeart/2008/layout/VerticalCurvedList"/>
    <dgm:cxn modelId="{42A5B99C-2408-4BD8-8536-0B9B73C3B45F}" srcId="{7546D46F-D063-4AE6-924E-2F72D57A7F93}" destId="{FBC21B0A-F128-4156-8CB0-93960439466B}" srcOrd="4" destOrd="0" parTransId="{68763083-EABE-4B84-9CEF-C1893534B7C7}" sibTransId="{B0AF2957-709D-4065-8E8B-4F4BEC2ABA11}"/>
    <dgm:cxn modelId="{56819AB3-F5CE-4F09-8ACA-F37A3D7D3206}" type="presOf" srcId="{BE1A33F2-3296-4164-9890-0D588ED22BB0}" destId="{51946BDC-1C5B-454E-91B0-AC25CAB64780}" srcOrd="0" destOrd="0" presId="urn:microsoft.com/office/officeart/2008/layout/VerticalCurvedList"/>
    <dgm:cxn modelId="{638458B4-7F8E-474E-9A9F-12ADCB9A69AE}" type="presOf" srcId="{66BCF538-1B66-4C36-9AC8-0EDBF3ABF12D}" destId="{BEEA79F6-B582-41A9-89C4-3E789CECB59E}" srcOrd="0" destOrd="0" presId="urn:microsoft.com/office/officeart/2008/layout/VerticalCurvedList"/>
    <dgm:cxn modelId="{E6E543D4-8B3C-43E2-9D87-1732F452B0A9}" srcId="{7546D46F-D063-4AE6-924E-2F72D57A7F93}" destId="{C221F5FA-11AD-44C0-9A94-38E43C16A87B}" srcOrd="3" destOrd="0" parTransId="{298263C2-6E25-46A3-A7C3-831E01FFC1FA}" sibTransId="{FDDEA073-97C4-4849-B55B-81F1247FF3AA}"/>
    <dgm:cxn modelId="{5A3879F2-A519-4798-BAE2-F6195C3210D0}" srcId="{7546D46F-D063-4AE6-924E-2F72D57A7F93}" destId="{BE1A33F2-3296-4164-9890-0D588ED22BB0}" srcOrd="0" destOrd="0" parTransId="{48490A06-35DB-4194-8858-A0C125CD86CC}" sibTransId="{A53E7C3D-7C59-4646-B12F-1FD19488DE67}"/>
    <dgm:cxn modelId="{5CD75708-14ED-4A46-8565-895D19E17FBA}" type="presParOf" srcId="{D6E7CA90-BA2D-42AE-8FE7-AE46CB201607}" destId="{DB4B5473-7A2C-4B64-BE29-36D9FA0BE031}" srcOrd="0" destOrd="0" presId="urn:microsoft.com/office/officeart/2008/layout/VerticalCurvedList"/>
    <dgm:cxn modelId="{E7444823-64B0-4A94-95F1-6CC7B81C2849}" type="presParOf" srcId="{DB4B5473-7A2C-4B64-BE29-36D9FA0BE031}" destId="{5053B5D3-F3AB-447E-BB0D-BE10E23A5CCB}" srcOrd="0" destOrd="0" presId="urn:microsoft.com/office/officeart/2008/layout/VerticalCurvedList"/>
    <dgm:cxn modelId="{769CD1E4-466C-4D37-BD02-33654AE0B317}" type="presParOf" srcId="{5053B5D3-F3AB-447E-BB0D-BE10E23A5CCB}" destId="{8DCADD33-749B-49E3-A651-D17297858F2F}" srcOrd="0" destOrd="0" presId="urn:microsoft.com/office/officeart/2008/layout/VerticalCurvedList"/>
    <dgm:cxn modelId="{57F0ECA4-7796-43DA-8E9E-DDD8B7390B48}" type="presParOf" srcId="{5053B5D3-F3AB-447E-BB0D-BE10E23A5CCB}" destId="{A3621C93-7B4C-431B-B2D2-BDE19B0BE837}" srcOrd="1" destOrd="0" presId="urn:microsoft.com/office/officeart/2008/layout/VerticalCurvedList"/>
    <dgm:cxn modelId="{8CA7F89C-0300-42B2-9246-88466A8E9909}" type="presParOf" srcId="{5053B5D3-F3AB-447E-BB0D-BE10E23A5CCB}" destId="{2A2DEC40-3F48-45E6-9BC8-888F426F0F77}" srcOrd="2" destOrd="0" presId="urn:microsoft.com/office/officeart/2008/layout/VerticalCurvedList"/>
    <dgm:cxn modelId="{493F30B4-8D54-4D4C-AF4D-A771D5E24E9B}" type="presParOf" srcId="{5053B5D3-F3AB-447E-BB0D-BE10E23A5CCB}" destId="{D1BCD098-DBE3-47D6-88FD-12A5B38BB44D}" srcOrd="3" destOrd="0" presId="urn:microsoft.com/office/officeart/2008/layout/VerticalCurvedList"/>
    <dgm:cxn modelId="{9D5EC8FC-5CF3-4959-ACD5-BCFFD6D9C0AA}" type="presParOf" srcId="{DB4B5473-7A2C-4B64-BE29-36D9FA0BE031}" destId="{51946BDC-1C5B-454E-91B0-AC25CAB64780}" srcOrd="1" destOrd="0" presId="urn:microsoft.com/office/officeart/2008/layout/VerticalCurvedList"/>
    <dgm:cxn modelId="{3C72A0B4-86D9-483C-BC93-D00A4457E7B5}" type="presParOf" srcId="{DB4B5473-7A2C-4B64-BE29-36D9FA0BE031}" destId="{4CB6198E-FC1C-4CD5-BDE4-D45137FBEDD8}" srcOrd="2" destOrd="0" presId="urn:microsoft.com/office/officeart/2008/layout/VerticalCurvedList"/>
    <dgm:cxn modelId="{C9EA9CFC-C632-4E10-BE6E-5FBC870EF3C1}" type="presParOf" srcId="{4CB6198E-FC1C-4CD5-BDE4-D45137FBEDD8}" destId="{63CBB7B5-5827-4B3C-8C86-0887D1A97432}" srcOrd="0" destOrd="0" presId="urn:microsoft.com/office/officeart/2008/layout/VerticalCurvedList"/>
    <dgm:cxn modelId="{81309CC8-D347-49EB-AE4F-7E78F7C7D45D}" type="presParOf" srcId="{DB4B5473-7A2C-4B64-BE29-36D9FA0BE031}" destId="{BEEA79F6-B582-41A9-89C4-3E789CECB59E}" srcOrd="3" destOrd="0" presId="urn:microsoft.com/office/officeart/2008/layout/VerticalCurvedList"/>
    <dgm:cxn modelId="{DFA8B0E5-DF4F-47DE-86FA-7C1DD4ADBB1E}" type="presParOf" srcId="{DB4B5473-7A2C-4B64-BE29-36D9FA0BE031}" destId="{5E90649D-CEFF-4A20-9123-BB37315B4214}" srcOrd="4" destOrd="0" presId="urn:microsoft.com/office/officeart/2008/layout/VerticalCurvedList"/>
    <dgm:cxn modelId="{A0C7B2D6-2A99-41EE-9F73-9483B15A48DD}" type="presParOf" srcId="{5E90649D-CEFF-4A20-9123-BB37315B4214}" destId="{6987FA90-1614-4A0E-AE55-1FFE657BDA8E}" srcOrd="0" destOrd="0" presId="urn:microsoft.com/office/officeart/2008/layout/VerticalCurvedList"/>
    <dgm:cxn modelId="{CF4AEEE3-64AB-4EB0-B4D9-85F0205A04DC}" type="presParOf" srcId="{DB4B5473-7A2C-4B64-BE29-36D9FA0BE031}" destId="{F1A3C31A-2031-432E-A413-F4D313C1A727}" srcOrd="5" destOrd="0" presId="urn:microsoft.com/office/officeart/2008/layout/VerticalCurvedList"/>
    <dgm:cxn modelId="{F354B774-8DA9-44D9-B121-C163E6A7EE85}" type="presParOf" srcId="{DB4B5473-7A2C-4B64-BE29-36D9FA0BE031}" destId="{402B742B-2F5D-434D-82F8-8A1E63402DD8}" srcOrd="6" destOrd="0" presId="urn:microsoft.com/office/officeart/2008/layout/VerticalCurvedList"/>
    <dgm:cxn modelId="{6B0EF6F8-1BC2-41CC-B5E5-EB7CF0FE1DFA}" type="presParOf" srcId="{402B742B-2F5D-434D-82F8-8A1E63402DD8}" destId="{800C679F-E9D3-4C8A-89CC-6F3F56C173D5}" srcOrd="0" destOrd="0" presId="urn:microsoft.com/office/officeart/2008/layout/VerticalCurvedList"/>
    <dgm:cxn modelId="{16B938D8-3514-45D2-BA71-CAF781CF52F3}" type="presParOf" srcId="{DB4B5473-7A2C-4B64-BE29-36D9FA0BE031}" destId="{01B62F7D-D911-4051-B2D8-AAFE2CE6DA77}" srcOrd="7" destOrd="0" presId="urn:microsoft.com/office/officeart/2008/layout/VerticalCurvedList"/>
    <dgm:cxn modelId="{F962906D-5576-4019-A8EE-B358AF0D1947}" type="presParOf" srcId="{DB4B5473-7A2C-4B64-BE29-36D9FA0BE031}" destId="{6291D4A8-7385-447F-A8E3-0FCAA611689A}" srcOrd="8" destOrd="0" presId="urn:microsoft.com/office/officeart/2008/layout/VerticalCurvedList"/>
    <dgm:cxn modelId="{EAAB2639-55FF-4BD7-984F-AE866E5726D3}" type="presParOf" srcId="{6291D4A8-7385-447F-A8E3-0FCAA611689A}" destId="{8E6F467E-8E0F-4661-AD8F-327FA855CBF8}" srcOrd="0" destOrd="0" presId="urn:microsoft.com/office/officeart/2008/layout/VerticalCurvedList"/>
    <dgm:cxn modelId="{25D9C6CE-0787-4A4D-B880-D2417BE39B4C}" type="presParOf" srcId="{DB4B5473-7A2C-4B64-BE29-36D9FA0BE031}" destId="{20835BE8-BE91-493C-AB76-09CA5A43238D}" srcOrd="9" destOrd="0" presId="urn:microsoft.com/office/officeart/2008/layout/VerticalCurvedList"/>
    <dgm:cxn modelId="{06D853BF-04E6-45D3-BC1C-38B7838B3C32}" type="presParOf" srcId="{DB4B5473-7A2C-4B64-BE29-36D9FA0BE031}" destId="{B3B1634F-DD6A-4F7B-8D83-F506C24CFC21}" srcOrd="10" destOrd="0" presId="urn:microsoft.com/office/officeart/2008/layout/VerticalCurvedList"/>
    <dgm:cxn modelId="{2824C630-2859-484B-8FF8-FD5E527C65CA}" type="presParOf" srcId="{B3B1634F-DD6A-4F7B-8D83-F506C24CFC21}" destId="{4668B020-F90E-4F12-B10E-DF3663224421}"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36A0290-7936-4411-975E-9025B5D19336}" type="doc">
      <dgm:prSet loTypeId="urn:microsoft.com/office/officeart/2005/8/layout/vList5" loCatId="list" qsTypeId="urn:microsoft.com/office/officeart/2005/8/quickstyle/simple1" qsCatId="simple" csTypeId="urn:microsoft.com/office/officeart/2005/8/colors/accent3_4" csCatId="accent3" phldr="1"/>
      <dgm:spPr/>
      <dgm:t>
        <a:bodyPr/>
        <a:lstStyle/>
        <a:p>
          <a:endParaRPr lang="en-US"/>
        </a:p>
      </dgm:t>
    </dgm:pt>
    <dgm:pt modelId="{EF25570A-DFC2-4E62-A8B8-9D26B746DB60}">
      <dgm:prSet/>
      <dgm:spPr/>
      <dgm:t>
        <a:bodyPr/>
        <a:lstStyle/>
        <a:p>
          <a:pPr rtl="0"/>
          <a:r>
            <a:rPr lang="ar-QA" b="1" dirty="0">
              <a:solidFill>
                <a:srgbClr val="FF0000"/>
              </a:solidFill>
              <a:effectLst>
                <a:outerShdw blurRad="38100" dist="38100" dir="2700000" algn="tl">
                  <a:srgbClr val="000000">
                    <a:alpha val="43137"/>
                  </a:srgbClr>
                </a:outerShdw>
              </a:effectLst>
              <a:latin typeface="Calibri"/>
              <a:cs typeface="Calibri"/>
            </a:rPr>
            <a:t>المشاركة</a:t>
          </a:r>
          <a:endParaRPr lang="en-US" b="1" dirty="0">
            <a:solidFill>
              <a:srgbClr val="FF0000"/>
            </a:solidFill>
            <a:effectLst>
              <a:outerShdw blurRad="38100" dist="38100" dir="2700000" algn="tl">
                <a:srgbClr val="000000">
                  <a:alpha val="43137"/>
                </a:srgbClr>
              </a:outerShdw>
            </a:effectLst>
            <a:latin typeface="Calibri"/>
            <a:cs typeface="Calibri"/>
          </a:endParaRPr>
        </a:p>
      </dgm:t>
    </dgm:pt>
    <dgm:pt modelId="{36A34FDB-36BA-4CBF-96DD-F946C7490368}" type="parTrans" cxnId="{991654CF-AC14-4821-A523-ECCF333197AE}">
      <dgm:prSet/>
      <dgm:spPr/>
      <dgm:t>
        <a:bodyPr/>
        <a:lstStyle/>
        <a:p>
          <a:endParaRPr lang="en-US" b="1">
            <a:solidFill>
              <a:schemeClr val="tx1"/>
            </a:solidFill>
          </a:endParaRPr>
        </a:p>
      </dgm:t>
    </dgm:pt>
    <dgm:pt modelId="{D64AB705-8485-463F-BCA3-0C8D65DF352D}" type="sibTrans" cxnId="{991654CF-AC14-4821-A523-ECCF333197AE}">
      <dgm:prSet/>
      <dgm:spPr/>
      <dgm:t>
        <a:bodyPr/>
        <a:lstStyle/>
        <a:p>
          <a:endParaRPr lang="en-US" b="1">
            <a:solidFill>
              <a:schemeClr val="tx1"/>
            </a:solidFill>
          </a:endParaRPr>
        </a:p>
      </dgm:t>
    </dgm:pt>
    <dgm:pt modelId="{4CEAE809-715E-4C7C-BB84-F455F7F58C1D}">
      <dgm:prSet/>
      <dgm:spPr/>
      <dgm:t>
        <a:bodyPr/>
        <a:lstStyle/>
        <a:p>
          <a:pPr rtl="0"/>
          <a:r>
            <a:rPr lang="ar-QA" b="1" dirty="0">
              <a:solidFill>
                <a:srgbClr val="FF0000"/>
              </a:solidFill>
              <a:effectLst>
                <a:outerShdw blurRad="38100" dist="38100" dir="2700000" algn="tl">
                  <a:srgbClr val="000000">
                    <a:alpha val="43137"/>
                  </a:srgbClr>
                </a:outerShdw>
              </a:effectLst>
              <a:latin typeface="Calibri"/>
              <a:cs typeface="Calibri"/>
            </a:rPr>
            <a:t>الاستجابة</a:t>
          </a:r>
          <a:endParaRPr lang="en-US" b="1" dirty="0">
            <a:solidFill>
              <a:srgbClr val="FF0000"/>
            </a:solidFill>
            <a:effectLst>
              <a:outerShdw blurRad="38100" dist="38100" dir="2700000" algn="tl">
                <a:srgbClr val="000000">
                  <a:alpha val="43137"/>
                </a:srgbClr>
              </a:outerShdw>
            </a:effectLst>
            <a:latin typeface="Calibri"/>
            <a:cs typeface="Calibri"/>
          </a:endParaRPr>
        </a:p>
      </dgm:t>
    </dgm:pt>
    <dgm:pt modelId="{533800D1-09F6-496F-8F3A-DA5529FC669C}" type="parTrans" cxnId="{46C3B12C-6F8B-4480-AF85-F082AE033CA2}">
      <dgm:prSet/>
      <dgm:spPr/>
      <dgm:t>
        <a:bodyPr/>
        <a:lstStyle/>
        <a:p>
          <a:endParaRPr lang="en-US" b="1">
            <a:solidFill>
              <a:schemeClr val="tx1"/>
            </a:solidFill>
          </a:endParaRPr>
        </a:p>
      </dgm:t>
    </dgm:pt>
    <dgm:pt modelId="{F9D4AC1D-5E66-4D48-8A9F-9564F908A093}" type="sibTrans" cxnId="{46C3B12C-6F8B-4480-AF85-F082AE033CA2}">
      <dgm:prSet/>
      <dgm:spPr/>
      <dgm:t>
        <a:bodyPr/>
        <a:lstStyle/>
        <a:p>
          <a:endParaRPr lang="en-US" b="1">
            <a:solidFill>
              <a:schemeClr val="tx1"/>
            </a:solidFill>
          </a:endParaRPr>
        </a:p>
      </dgm:t>
    </dgm:pt>
    <dgm:pt modelId="{E4CAC918-2DD7-45B6-AF75-7E34B838EFAE}">
      <dgm:prSet/>
      <dgm:spPr/>
      <dgm:t>
        <a:bodyPr/>
        <a:lstStyle/>
        <a:p>
          <a:pPr rtl="0"/>
          <a:r>
            <a:rPr lang="ar-QA" b="1" dirty="0">
              <a:solidFill>
                <a:srgbClr val="FF0000"/>
              </a:solidFill>
              <a:effectLst>
                <a:outerShdw blurRad="38100" dist="38100" dir="2700000" algn="tl">
                  <a:srgbClr val="000000">
                    <a:alpha val="43137"/>
                  </a:srgbClr>
                </a:outerShdw>
              </a:effectLst>
              <a:latin typeface="Calibri"/>
              <a:cs typeface="Calibri"/>
            </a:rPr>
            <a:t>الإرسال</a:t>
          </a:r>
          <a:endParaRPr lang="en-US" b="1" dirty="0">
            <a:solidFill>
              <a:srgbClr val="FF0000"/>
            </a:solidFill>
            <a:effectLst>
              <a:outerShdw blurRad="38100" dist="38100" dir="2700000" algn="tl">
                <a:srgbClr val="000000">
                  <a:alpha val="43137"/>
                </a:srgbClr>
              </a:outerShdw>
            </a:effectLst>
            <a:latin typeface="Calibri"/>
            <a:cs typeface="Calibri"/>
          </a:endParaRPr>
        </a:p>
      </dgm:t>
    </dgm:pt>
    <dgm:pt modelId="{DA071591-B7FB-4AF0-A675-DEB4E967E3AB}" type="parTrans" cxnId="{746D8865-5C47-4E88-9924-CB03B8A4D3F6}">
      <dgm:prSet/>
      <dgm:spPr/>
      <dgm:t>
        <a:bodyPr/>
        <a:lstStyle/>
        <a:p>
          <a:endParaRPr lang="en-US" b="1">
            <a:solidFill>
              <a:schemeClr val="tx1"/>
            </a:solidFill>
          </a:endParaRPr>
        </a:p>
      </dgm:t>
    </dgm:pt>
    <dgm:pt modelId="{B4761563-6C05-4306-94A4-0BB653537715}" type="sibTrans" cxnId="{746D8865-5C47-4E88-9924-CB03B8A4D3F6}">
      <dgm:prSet/>
      <dgm:spPr/>
      <dgm:t>
        <a:bodyPr/>
        <a:lstStyle/>
        <a:p>
          <a:endParaRPr lang="en-US" b="1">
            <a:solidFill>
              <a:schemeClr val="tx1"/>
            </a:solidFill>
          </a:endParaRPr>
        </a:p>
      </dgm:t>
    </dgm:pt>
    <dgm:pt modelId="{CBD1DFD3-3AA7-4C73-835A-8A62FA55014F}">
      <dgm:prSet/>
      <dgm:spPr/>
      <dgm:t>
        <a:bodyPr/>
        <a:lstStyle/>
        <a:p>
          <a:pPr rtl="0"/>
          <a:r>
            <a:rPr lang="ar-QA" b="1" dirty="0">
              <a:solidFill>
                <a:srgbClr val="FF0000"/>
              </a:solidFill>
              <a:effectLst>
                <a:outerShdw blurRad="38100" dist="38100" dir="2700000" algn="tl">
                  <a:srgbClr val="000000">
                    <a:alpha val="43137"/>
                  </a:srgbClr>
                </a:outerShdw>
              </a:effectLst>
              <a:latin typeface="Calibri"/>
              <a:cs typeface="Calibri"/>
            </a:rPr>
            <a:t>الدعم</a:t>
          </a:r>
          <a:endParaRPr lang="en-US" b="1" dirty="0">
            <a:solidFill>
              <a:srgbClr val="FF0000"/>
            </a:solidFill>
            <a:effectLst>
              <a:outerShdw blurRad="38100" dist="38100" dir="2700000" algn="tl">
                <a:srgbClr val="000000">
                  <a:alpha val="43137"/>
                </a:srgbClr>
              </a:outerShdw>
            </a:effectLst>
            <a:latin typeface="Calibri"/>
            <a:cs typeface="Calibri"/>
          </a:endParaRPr>
        </a:p>
      </dgm:t>
    </dgm:pt>
    <dgm:pt modelId="{0CD2FD26-2B0E-4A15-B012-1CB1E43557FB}" type="parTrans" cxnId="{FFE40118-B492-48FC-94FA-3C916FFC7673}">
      <dgm:prSet/>
      <dgm:spPr/>
      <dgm:t>
        <a:bodyPr/>
        <a:lstStyle/>
        <a:p>
          <a:endParaRPr lang="en-US" b="1">
            <a:solidFill>
              <a:schemeClr val="tx1"/>
            </a:solidFill>
          </a:endParaRPr>
        </a:p>
      </dgm:t>
    </dgm:pt>
    <dgm:pt modelId="{5DE2DC7B-2C14-49DF-880F-9DECC03A1037}" type="sibTrans" cxnId="{FFE40118-B492-48FC-94FA-3C916FFC7673}">
      <dgm:prSet/>
      <dgm:spPr/>
      <dgm:t>
        <a:bodyPr/>
        <a:lstStyle/>
        <a:p>
          <a:endParaRPr lang="en-US" b="1">
            <a:solidFill>
              <a:schemeClr val="tx1"/>
            </a:solidFill>
          </a:endParaRPr>
        </a:p>
      </dgm:t>
    </dgm:pt>
    <dgm:pt modelId="{F55D3EE2-0FF1-4209-B50D-8FD5D085EFEC}">
      <dgm:prSet/>
      <dgm:spPr/>
      <dgm:t>
        <a:bodyPr/>
        <a:lstStyle/>
        <a:p>
          <a:pPr rtl="0"/>
          <a:r>
            <a:rPr lang="ar-QA" b="1" dirty="0">
              <a:solidFill>
                <a:srgbClr val="FF0000"/>
              </a:solidFill>
              <a:effectLst>
                <a:outerShdw blurRad="38100" dist="38100" dir="2700000" algn="tl">
                  <a:srgbClr val="000000">
                    <a:alpha val="43137"/>
                  </a:srgbClr>
                </a:outerShdw>
              </a:effectLst>
              <a:latin typeface="Calibri"/>
              <a:cs typeface="Calibri"/>
            </a:rPr>
            <a:t>المشاركة</a:t>
          </a:r>
          <a:endParaRPr lang="en-US" b="1" dirty="0">
            <a:solidFill>
              <a:srgbClr val="FF0000"/>
            </a:solidFill>
            <a:effectLst>
              <a:outerShdw blurRad="38100" dist="38100" dir="2700000" algn="tl">
                <a:srgbClr val="000000">
                  <a:alpha val="43137"/>
                </a:srgbClr>
              </a:outerShdw>
            </a:effectLst>
            <a:latin typeface="Calibri"/>
            <a:cs typeface="Calibri"/>
          </a:endParaRPr>
        </a:p>
      </dgm:t>
    </dgm:pt>
    <dgm:pt modelId="{D0ACA4E4-9D59-4E3D-B231-3BB3311B72A1}" type="parTrans" cxnId="{71D1BDFA-451C-488D-B0BB-DA7517D7A95B}">
      <dgm:prSet/>
      <dgm:spPr/>
      <dgm:t>
        <a:bodyPr/>
        <a:lstStyle/>
        <a:p>
          <a:endParaRPr lang="en-US" b="1">
            <a:solidFill>
              <a:schemeClr val="tx1"/>
            </a:solidFill>
          </a:endParaRPr>
        </a:p>
      </dgm:t>
    </dgm:pt>
    <dgm:pt modelId="{52D38050-966F-4877-AA04-C5CD433AE7B6}" type="sibTrans" cxnId="{71D1BDFA-451C-488D-B0BB-DA7517D7A95B}">
      <dgm:prSet/>
      <dgm:spPr/>
      <dgm:t>
        <a:bodyPr/>
        <a:lstStyle/>
        <a:p>
          <a:endParaRPr lang="en-US" b="1">
            <a:solidFill>
              <a:schemeClr val="tx1"/>
            </a:solidFill>
          </a:endParaRPr>
        </a:p>
      </dgm:t>
    </dgm:pt>
    <dgm:pt modelId="{CF3F34C4-906D-4F31-9146-C5698905B2CC}">
      <dgm:prSet/>
      <dgm:spPr/>
      <dgm:t>
        <a:bodyPr/>
        <a:lstStyle/>
        <a:p>
          <a:pPr rtl="0"/>
          <a:r>
            <a:rPr lang="ar-QA" b="1" dirty="0">
              <a:solidFill>
                <a:srgbClr val="FF0000"/>
              </a:solidFill>
              <a:effectLst>
                <a:outerShdw blurRad="38100" dist="38100" dir="2700000" algn="tl">
                  <a:srgbClr val="000000">
                    <a:alpha val="43137"/>
                  </a:srgbClr>
                </a:outerShdw>
              </a:effectLst>
              <a:latin typeface="Calibri"/>
              <a:cs typeface="Calibri"/>
            </a:rPr>
            <a:t>الاستعراض</a:t>
          </a:r>
          <a:endParaRPr lang="en-US" b="1" dirty="0">
            <a:solidFill>
              <a:srgbClr val="FF0000"/>
            </a:solidFill>
            <a:effectLst>
              <a:outerShdw blurRad="38100" dist="38100" dir="2700000" algn="tl">
                <a:srgbClr val="000000">
                  <a:alpha val="43137"/>
                </a:srgbClr>
              </a:outerShdw>
            </a:effectLst>
            <a:latin typeface="Calibri"/>
            <a:cs typeface="Calibri"/>
          </a:endParaRPr>
        </a:p>
      </dgm:t>
    </dgm:pt>
    <dgm:pt modelId="{A0E70E88-4B07-450D-A9A2-DF56151C9EDD}" type="parTrans" cxnId="{32189A43-8F5F-4CFB-918D-017067028357}">
      <dgm:prSet/>
      <dgm:spPr/>
      <dgm:t>
        <a:bodyPr/>
        <a:lstStyle/>
        <a:p>
          <a:endParaRPr lang="en-US" b="1">
            <a:solidFill>
              <a:schemeClr val="tx1"/>
            </a:solidFill>
          </a:endParaRPr>
        </a:p>
      </dgm:t>
    </dgm:pt>
    <dgm:pt modelId="{0023DF47-A292-4E83-9ABB-280ADB037C20}" type="sibTrans" cxnId="{32189A43-8F5F-4CFB-918D-017067028357}">
      <dgm:prSet/>
      <dgm:spPr/>
      <dgm:t>
        <a:bodyPr/>
        <a:lstStyle/>
        <a:p>
          <a:endParaRPr lang="en-US" b="1">
            <a:solidFill>
              <a:schemeClr val="tx1"/>
            </a:solidFill>
          </a:endParaRPr>
        </a:p>
      </dgm:t>
    </dgm:pt>
    <dgm:pt modelId="{787AB14E-149D-4414-9ECF-E6C8376E4AE9}">
      <dgm:prSet/>
      <dgm:spPr/>
      <dgm:t>
        <a:bodyPr/>
        <a:lstStyle/>
        <a:p>
          <a:pPr rtl="0"/>
          <a:r>
            <a:rPr lang="ar-QA" b="1" dirty="0">
              <a:solidFill>
                <a:srgbClr val="FF0000"/>
              </a:solidFill>
              <a:effectLst>
                <a:outerShdw blurRad="38100" dist="38100" dir="2700000" algn="tl">
                  <a:srgbClr val="000000">
                    <a:alpha val="43137"/>
                  </a:srgbClr>
                </a:outerShdw>
              </a:effectLst>
              <a:latin typeface="Calibri"/>
              <a:cs typeface="Calibri"/>
            </a:rPr>
            <a:t>الإرسال</a:t>
          </a:r>
          <a:r>
            <a:rPr lang="en-US" b="1" dirty="0">
              <a:solidFill>
                <a:schemeClr val="tx1"/>
              </a:solidFill>
              <a:latin typeface="Calibri"/>
              <a:cs typeface="Calibri"/>
            </a:rPr>
            <a:t>  </a:t>
          </a:r>
        </a:p>
      </dgm:t>
    </dgm:pt>
    <dgm:pt modelId="{C4F528FB-9804-4BB6-963C-8E0461EBA4AA}" type="parTrans" cxnId="{1E73E581-2956-49AE-864F-8B18D26A8733}">
      <dgm:prSet/>
      <dgm:spPr/>
      <dgm:t>
        <a:bodyPr/>
        <a:lstStyle/>
        <a:p>
          <a:endParaRPr lang="en-US" b="1">
            <a:solidFill>
              <a:schemeClr val="tx1"/>
            </a:solidFill>
          </a:endParaRPr>
        </a:p>
      </dgm:t>
    </dgm:pt>
    <dgm:pt modelId="{4E782073-531B-4D44-B2FC-BCDFF5EF228E}" type="sibTrans" cxnId="{1E73E581-2956-49AE-864F-8B18D26A8733}">
      <dgm:prSet/>
      <dgm:spPr/>
      <dgm:t>
        <a:bodyPr/>
        <a:lstStyle/>
        <a:p>
          <a:endParaRPr lang="en-US" b="1">
            <a:solidFill>
              <a:schemeClr val="tx1"/>
            </a:solidFill>
          </a:endParaRPr>
        </a:p>
      </dgm:t>
    </dgm:pt>
    <dgm:pt modelId="{F4232FB2-5D85-4222-A21E-50E865BD560B}">
      <dgm:prSet custT="1"/>
      <dgm:spPr/>
      <dgm:t>
        <a:bodyPr/>
        <a:lstStyle/>
        <a:p>
          <a:pPr rtl="1"/>
          <a:r>
            <a:rPr lang="ar-QA" sz="1800" b="1" dirty="0">
              <a:solidFill>
                <a:schemeClr val="tx1"/>
              </a:solidFill>
              <a:latin typeface="Calibri"/>
              <a:cs typeface="Calibri"/>
            </a:rPr>
            <a:t>النشرة الإخبارية والدعوات والإعلانات ل</a:t>
          </a:r>
          <a:r>
            <a:rPr lang="ar-QA" sz="1800" b="1" dirty="0">
              <a:solidFill>
                <a:schemeClr val="tx1"/>
              </a:solidFill>
              <a:effectLst>
                <a:outerShdw blurRad="38100" dist="38100" dir="2700000" algn="tl">
                  <a:srgbClr val="000000">
                    <a:alpha val="43137"/>
                  </a:srgbClr>
                </a:outerShdw>
              </a:effectLst>
              <a:latin typeface="+mn-lt"/>
              <a:cs typeface="Calibri"/>
            </a:rPr>
            <a:t>لاتفاقية الدولية لوقاية النباتات</a:t>
          </a:r>
          <a:r>
            <a:rPr lang="en-US" sz="1800" b="1" dirty="0">
              <a:solidFill>
                <a:schemeClr val="tx1"/>
              </a:solidFill>
              <a:latin typeface="+mn-lt"/>
              <a:cs typeface="Calibri"/>
            </a:rPr>
            <a:t> </a:t>
          </a:r>
          <a:endParaRPr lang="en-US" sz="1800" dirty="0">
            <a:latin typeface="Calibri"/>
            <a:cs typeface="Calibri"/>
          </a:endParaRPr>
        </a:p>
      </dgm:t>
    </dgm:pt>
    <dgm:pt modelId="{36A9DDE8-A343-49F1-BCE6-099CB35EE147}" type="parTrans" cxnId="{354DEE2B-DB80-49C5-838B-BBC916C37DD1}">
      <dgm:prSet/>
      <dgm:spPr/>
      <dgm:t>
        <a:bodyPr/>
        <a:lstStyle/>
        <a:p>
          <a:endParaRPr lang="en-US"/>
        </a:p>
      </dgm:t>
    </dgm:pt>
    <dgm:pt modelId="{FA14CD5C-2E38-47C9-B2BC-8B3AC204F169}" type="sibTrans" cxnId="{354DEE2B-DB80-49C5-838B-BBC916C37DD1}">
      <dgm:prSet/>
      <dgm:spPr/>
      <dgm:t>
        <a:bodyPr/>
        <a:lstStyle/>
        <a:p>
          <a:endParaRPr lang="en-US"/>
        </a:p>
      </dgm:t>
    </dgm:pt>
    <dgm:pt modelId="{708B732D-4847-48E4-9205-60365B6B5D5E}">
      <dgm:prSet custT="1"/>
      <dgm:spPr/>
      <dgm:t>
        <a:bodyPr/>
        <a:lstStyle/>
        <a:p>
          <a:pPr rtl="1"/>
          <a:r>
            <a:rPr lang="ar-QA" sz="2000" b="1" dirty="0">
              <a:solidFill>
                <a:schemeClr val="tx1"/>
              </a:solidFill>
              <a:latin typeface="Calibri"/>
              <a:cs typeface="Calibri"/>
            </a:rPr>
            <a:t>بشكل نشط في ندوات الاتفاقية الدولية لوقاية النباتات عبر الإنترنت</a:t>
          </a:r>
          <a:endParaRPr lang="en-US" sz="2000" dirty="0">
            <a:latin typeface="Calibri"/>
            <a:cs typeface="Calibri"/>
          </a:endParaRPr>
        </a:p>
      </dgm:t>
    </dgm:pt>
    <dgm:pt modelId="{37746A55-3662-4670-BF04-1E585160EA0E}" type="parTrans" cxnId="{495A4585-5253-4CFA-B947-80BADDED32E0}">
      <dgm:prSet/>
      <dgm:spPr/>
      <dgm:t>
        <a:bodyPr/>
        <a:lstStyle/>
        <a:p>
          <a:endParaRPr lang="en-US"/>
        </a:p>
      </dgm:t>
    </dgm:pt>
    <dgm:pt modelId="{77041816-6914-4BC9-801B-B6AC22A59DF6}" type="sibTrans" cxnId="{495A4585-5253-4CFA-B947-80BADDED32E0}">
      <dgm:prSet/>
      <dgm:spPr/>
      <dgm:t>
        <a:bodyPr/>
        <a:lstStyle/>
        <a:p>
          <a:endParaRPr lang="en-US"/>
        </a:p>
      </dgm:t>
    </dgm:pt>
    <dgm:pt modelId="{D7B1BF7B-09C7-4417-BEEA-4079044D9DE1}">
      <dgm:prSet custT="1"/>
      <dgm:spPr/>
      <dgm:t>
        <a:bodyPr/>
        <a:lstStyle/>
        <a:p>
          <a:pPr rtl="1"/>
          <a:r>
            <a:rPr lang="ar-QA" sz="1800" b="1" dirty="0">
              <a:solidFill>
                <a:schemeClr val="tx1"/>
              </a:solidFill>
              <a:latin typeface="Calibri"/>
              <a:cs typeface="Calibri"/>
            </a:rPr>
            <a:t>إلى الدراسات الاستقصائية للاتفاقية الدولية لوقاية النباتات حول فعاليات ومنتجات التنفيذ وتنمية القدرات</a:t>
          </a:r>
          <a:endParaRPr lang="en-US" sz="1800" dirty="0">
            <a:latin typeface="Calibri"/>
            <a:cs typeface="Calibri"/>
          </a:endParaRPr>
        </a:p>
      </dgm:t>
    </dgm:pt>
    <dgm:pt modelId="{17DB76A0-90F0-4736-98A3-ED7C352B96AD}" type="parTrans" cxnId="{A6F56E41-515F-461F-B0A0-AF013BA50B68}">
      <dgm:prSet/>
      <dgm:spPr/>
      <dgm:t>
        <a:bodyPr/>
        <a:lstStyle/>
        <a:p>
          <a:endParaRPr lang="en-US"/>
        </a:p>
      </dgm:t>
    </dgm:pt>
    <dgm:pt modelId="{5A157156-8032-4907-A105-6E6730E1CE08}" type="sibTrans" cxnId="{A6F56E41-515F-461F-B0A0-AF013BA50B68}">
      <dgm:prSet/>
      <dgm:spPr/>
      <dgm:t>
        <a:bodyPr/>
        <a:lstStyle/>
        <a:p>
          <a:endParaRPr lang="en-US"/>
        </a:p>
      </dgm:t>
    </dgm:pt>
    <dgm:pt modelId="{78C25CF2-694C-4746-B08C-C164694DFB21}">
      <dgm:prSet custT="1"/>
      <dgm:spPr/>
      <dgm:t>
        <a:bodyPr/>
        <a:lstStyle/>
        <a:p>
          <a:pPr rtl="1"/>
          <a:r>
            <a:rPr lang="en-US" sz="2000" b="1" dirty="0">
              <a:solidFill>
                <a:schemeClr val="tx1"/>
              </a:solidFill>
              <a:latin typeface="Calibri"/>
              <a:cs typeface="Calibri"/>
            </a:rPr>
            <a:t> </a:t>
          </a:r>
          <a:r>
            <a:rPr lang="ar-QA" sz="2000" b="1" dirty="0">
              <a:solidFill>
                <a:schemeClr val="tx1"/>
              </a:solidFill>
              <a:latin typeface="Calibri"/>
              <a:cs typeface="Calibri"/>
            </a:rPr>
            <a:t>دراسة حالة أو مشاركة قصة حول صحة النبات </a:t>
          </a:r>
          <a:r>
            <a:rPr lang="en-US" sz="2000" b="1" dirty="0">
              <a:solidFill>
                <a:schemeClr val="tx1"/>
              </a:solidFill>
              <a:latin typeface="Calibri"/>
              <a:cs typeface="Calibri"/>
            </a:rPr>
            <a:t> </a:t>
          </a:r>
          <a:endParaRPr lang="en-US" sz="2000" dirty="0">
            <a:latin typeface="Calibri"/>
            <a:cs typeface="Calibri"/>
          </a:endParaRPr>
        </a:p>
      </dgm:t>
    </dgm:pt>
    <dgm:pt modelId="{2D6753D3-196C-490F-9430-837413470ACA}" type="parTrans" cxnId="{DE0FA88C-47A3-4827-89A4-BD4B0C18C2F9}">
      <dgm:prSet/>
      <dgm:spPr/>
      <dgm:t>
        <a:bodyPr/>
        <a:lstStyle/>
        <a:p>
          <a:endParaRPr lang="en-US"/>
        </a:p>
      </dgm:t>
    </dgm:pt>
    <dgm:pt modelId="{87A20902-2112-48D5-B739-CBD23D8AEBE8}" type="sibTrans" cxnId="{DE0FA88C-47A3-4827-89A4-BD4B0C18C2F9}">
      <dgm:prSet/>
      <dgm:spPr/>
      <dgm:t>
        <a:bodyPr/>
        <a:lstStyle/>
        <a:p>
          <a:endParaRPr lang="en-US"/>
        </a:p>
      </dgm:t>
    </dgm:pt>
    <dgm:pt modelId="{3048D54E-DD99-4021-A9A1-1A54A49C198F}">
      <dgm:prSet custT="1"/>
      <dgm:spPr/>
      <dgm:t>
        <a:bodyPr/>
        <a:lstStyle/>
        <a:p>
          <a:pPr rtl="1"/>
          <a:r>
            <a:rPr lang="ar-QA" sz="1800" b="1" dirty="0">
              <a:solidFill>
                <a:schemeClr val="tx1"/>
              </a:solidFill>
              <a:latin typeface="Calibri"/>
              <a:cs typeface="Calibri"/>
            </a:rPr>
            <a:t>ترجمة أدلة الاتفاقية الدولية لوقاية النباتات والمواد التدريبية بمساهمة عينية أو تمويل </a:t>
          </a:r>
          <a:endParaRPr lang="en-US" sz="1800" dirty="0">
            <a:latin typeface="Calibri"/>
            <a:cs typeface="Calibri"/>
          </a:endParaRPr>
        </a:p>
      </dgm:t>
    </dgm:pt>
    <dgm:pt modelId="{D5015C51-1FDB-4E92-9DD0-2454EF11105A}" type="parTrans" cxnId="{3AD150E7-759C-438F-9BC5-766B64F47EE3}">
      <dgm:prSet/>
      <dgm:spPr/>
      <dgm:t>
        <a:bodyPr/>
        <a:lstStyle/>
        <a:p>
          <a:endParaRPr lang="en-US"/>
        </a:p>
      </dgm:t>
    </dgm:pt>
    <dgm:pt modelId="{CA93608D-E20B-4BB3-984B-86D828CBC438}" type="sibTrans" cxnId="{3AD150E7-759C-438F-9BC5-766B64F47EE3}">
      <dgm:prSet/>
      <dgm:spPr/>
      <dgm:t>
        <a:bodyPr/>
        <a:lstStyle/>
        <a:p>
          <a:endParaRPr lang="en-US"/>
        </a:p>
      </dgm:t>
    </dgm:pt>
    <dgm:pt modelId="{3BBCEB61-23DF-4EBB-AF5F-B360E05D9A16}">
      <dgm:prSet custT="1"/>
      <dgm:spPr/>
      <dgm:t>
        <a:bodyPr/>
        <a:lstStyle/>
        <a:p>
          <a:pPr rtl="1"/>
          <a:r>
            <a:rPr lang="ar-QA" sz="1800" b="1" dirty="0">
              <a:solidFill>
                <a:schemeClr val="tx1"/>
              </a:solidFill>
              <a:latin typeface="Calibri"/>
              <a:cs typeface="Calibri"/>
            </a:rPr>
            <a:t> مجموعة عمل أو مجموعة فرعية للجنة</a:t>
          </a:r>
          <a:endParaRPr lang="en-US" sz="1800" dirty="0">
            <a:latin typeface="Calibri"/>
            <a:cs typeface="Calibri"/>
          </a:endParaRPr>
        </a:p>
      </dgm:t>
    </dgm:pt>
    <dgm:pt modelId="{1B357FA2-1517-424F-A5F1-2AEA703030A8}" type="parTrans" cxnId="{054037B6-2DC9-4559-9539-B2ED0EB0BE5B}">
      <dgm:prSet/>
      <dgm:spPr/>
      <dgm:t>
        <a:bodyPr/>
        <a:lstStyle/>
        <a:p>
          <a:endParaRPr lang="en-US"/>
        </a:p>
      </dgm:t>
    </dgm:pt>
    <dgm:pt modelId="{1BDBE20A-9B20-4711-AE07-21B7F8960614}" type="sibTrans" cxnId="{054037B6-2DC9-4559-9539-B2ED0EB0BE5B}">
      <dgm:prSet/>
      <dgm:spPr/>
      <dgm:t>
        <a:bodyPr/>
        <a:lstStyle/>
        <a:p>
          <a:endParaRPr lang="en-US"/>
        </a:p>
      </dgm:t>
    </dgm:pt>
    <dgm:pt modelId="{2AB50AAF-7D43-4393-B3C1-67B3DF9F445D}">
      <dgm:prSet custT="1"/>
      <dgm:spPr/>
      <dgm:t>
        <a:bodyPr/>
        <a:lstStyle/>
        <a:p>
          <a:pPr rtl="1"/>
          <a:r>
            <a:rPr lang="ar-QA" sz="1800" b="1" dirty="0">
              <a:solidFill>
                <a:schemeClr val="tx1"/>
              </a:solidFill>
              <a:latin typeface="Calibri"/>
              <a:cs typeface="Calibri"/>
            </a:rPr>
            <a:t>مسودة مواصفات أدلة الاتفاقية الدولية لوقاية النباتات والمواد التدريبية اثناء فترة  التشاور</a:t>
          </a:r>
          <a:r>
            <a:rPr lang="en-US" sz="1800" b="1" dirty="0">
              <a:latin typeface="Calibri"/>
              <a:cs typeface="Calibri"/>
            </a:rPr>
            <a:t>*</a:t>
          </a:r>
          <a:endParaRPr lang="en-US" sz="1800" dirty="0">
            <a:latin typeface="Calibri"/>
            <a:cs typeface="Calibri"/>
          </a:endParaRPr>
        </a:p>
      </dgm:t>
    </dgm:pt>
    <dgm:pt modelId="{93C05896-F67A-4DB9-B3C0-6F91500E3329}" type="parTrans" cxnId="{C94C4822-5AA2-4FD0-A196-B952D06AF9E3}">
      <dgm:prSet/>
      <dgm:spPr/>
      <dgm:t>
        <a:bodyPr/>
        <a:lstStyle/>
        <a:p>
          <a:endParaRPr lang="en-US"/>
        </a:p>
      </dgm:t>
    </dgm:pt>
    <dgm:pt modelId="{6F5D86AC-3955-4F1D-BB7D-A17B61D9A8F9}" type="sibTrans" cxnId="{C94C4822-5AA2-4FD0-A196-B952D06AF9E3}">
      <dgm:prSet/>
      <dgm:spPr/>
      <dgm:t>
        <a:bodyPr/>
        <a:lstStyle/>
        <a:p>
          <a:endParaRPr lang="en-US"/>
        </a:p>
      </dgm:t>
    </dgm:pt>
    <dgm:pt modelId="{7DD04944-F133-4AE2-BA6A-DC3229BEDE6F}">
      <dgm:prSet custT="1"/>
      <dgm:spPr/>
      <dgm:t>
        <a:bodyPr/>
        <a:lstStyle/>
        <a:p>
          <a:pPr rtl="1"/>
          <a:r>
            <a:rPr lang="ar-QA" sz="1800" b="1" dirty="0">
              <a:solidFill>
                <a:schemeClr val="tx1"/>
              </a:solidFill>
              <a:latin typeface="Calibri"/>
              <a:cs typeface="Calibri"/>
            </a:rPr>
            <a:t>مقترحات لموضوعات لأدلة أو مواد تدريبية جديدة خلال الدعوة القادمة لتقديم الموضوعات (في عام ٢٠٢٣)</a:t>
          </a:r>
          <a:r>
            <a:rPr lang="en-US" sz="1800" b="1" dirty="0">
              <a:solidFill>
                <a:schemeClr val="tx1"/>
              </a:solidFill>
              <a:latin typeface="Calibri"/>
              <a:cs typeface="Calibri"/>
            </a:rPr>
            <a:t>.</a:t>
          </a:r>
          <a:endParaRPr lang="en-US" sz="1800" dirty="0">
            <a:latin typeface="Calibri"/>
            <a:cs typeface="Calibri"/>
          </a:endParaRPr>
        </a:p>
      </dgm:t>
    </dgm:pt>
    <dgm:pt modelId="{DC7104F3-77A9-4640-A303-09C8E1A78AC5}" type="parTrans" cxnId="{662A0947-54AB-478F-AC5F-BF737CE36582}">
      <dgm:prSet/>
      <dgm:spPr/>
      <dgm:t>
        <a:bodyPr/>
        <a:lstStyle/>
        <a:p>
          <a:endParaRPr lang="en-US"/>
        </a:p>
      </dgm:t>
    </dgm:pt>
    <dgm:pt modelId="{997A67FB-936D-42AA-85A3-7E3AD9CECFEE}" type="sibTrans" cxnId="{662A0947-54AB-478F-AC5F-BF737CE36582}">
      <dgm:prSet/>
      <dgm:spPr/>
      <dgm:t>
        <a:bodyPr/>
        <a:lstStyle/>
        <a:p>
          <a:endParaRPr lang="en-US"/>
        </a:p>
      </dgm:t>
    </dgm:pt>
    <dgm:pt modelId="{C2EB552A-F653-476A-83A2-CFEFB6F42312}">
      <dgm:prSet phldr="0"/>
      <dgm:spPr/>
      <dgm:t>
        <a:bodyPr/>
        <a:lstStyle/>
        <a:p>
          <a:pPr rtl="0"/>
          <a:r>
            <a:rPr lang="ar-QA" b="1" dirty="0">
              <a:solidFill>
                <a:srgbClr val="FF0000"/>
              </a:solidFill>
              <a:effectLst>
                <a:outerShdw blurRad="38100" dist="38100" dir="2700000" algn="tl">
                  <a:srgbClr val="000000">
                    <a:alpha val="43137"/>
                  </a:srgbClr>
                </a:outerShdw>
              </a:effectLst>
              <a:latin typeface="Calibri"/>
              <a:cs typeface="Calibri"/>
            </a:rPr>
            <a:t>المتابعة</a:t>
          </a:r>
          <a:endParaRPr lang="en-US" b="1" dirty="0">
            <a:solidFill>
              <a:srgbClr val="FF0000"/>
            </a:solidFill>
            <a:effectLst>
              <a:outerShdw blurRad="38100" dist="38100" dir="2700000" algn="tl">
                <a:srgbClr val="000000">
                  <a:alpha val="43137"/>
                </a:srgbClr>
              </a:outerShdw>
            </a:effectLst>
            <a:latin typeface="Calibri"/>
            <a:cs typeface="Calibri"/>
          </a:endParaRPr>
        </a:p>
      </dgm:t>
    </dgm:pt>
    <dgm:pt modelId="{A8D6C7C7-8BE1-47AF-9C88-72734CB842DC}" type="parTrans" cxnId="{96538BD4-55FE-462A-B0AF-0AA01BA39D99}">
      <dgm:prSet/>
      <dgm:spPr/>
      <dgm:t>
        <a:bodyPr/>
        <a:lstStyle/>
        <a:p>
          <a:endParaRPr lang="en-US"/>
        </a:p>
      </dgm:t>
    </dgm:pt>
    <dgm:pt modelId="{5687161D-9B22-40FF-9EC2-773F658D7172}" type="sibTrans" cxnId="{96538BD4-55FE-462A-B0AF-0AA01BA39D99}">
      <dgm:prSet/>
      <dgm:spPr/>
      <dgm:t>
        <a:bodyPr/>
        <a:lstStyle/>
        <a:p>
          <a:endParaRPr lang="en-US"/>
        </a:p>
      </dgm:t>
    </dgm:pt>
    <dgm:pt modelId="{31A7FE47-8886-4DBE-9263-B7A1A59907DC}" type="pres">
      <dgm:prSet presAssocID="{C36A0290-7936-4411-975E-9025B5D19336}" presName="Name0" presStyleCnt="0">
        <dgm:presLayoutVars>
          <dgm:dir/>
          <dgm:animLvl val="lvl"/>
          <dgm:resizeHandles val="exact"/>
        </dgm:presLayoutVars>
      </dgm:prSet>
      <dgm:spPr/>
    </dgm:pt>
    <dgm:pt modelId="{FB2A5812-DE39-4AF6-9C67-078F30F3A318}" type="pres">
      <dgm:prSet presAssocID="{C2EB552A-F653-476A-83A2-CFEFB6F42312}" presName="linNode" presStyleCnt="0"/>
      <dgm:spPr/>
    </dgm:pt>
    <dgm:pt modelId="{9500C53D-A6AA-48B1-AE23-EEB9FD430204}" type="pres">
      <dgm:prSet presAssocID="{C2EB552A-F653-476A-83A2-CFEFB6F42312}" presName="parentText" presStyleLbl="node1" presStyleIdx="0" presStyleCnt="8" custScaleY="126758" custLinFactNeighborX="99846" custLinFactNeighborY="-22345">
        <dgm:presLayoutVars>
          <dgm:chMax val="1"/>
          <dgm:bulletEnabled val="1"/>
        </dgm:presLayoutVars>
      </dgm:prSet>
      <dgm:spPr/>
    </dgm:pt>
    <dgm:pt modelId="{E3B2CC2A-06D3-4E4C-A3EB-900EC47F2873}" type="pres">
      <dgm:prSet presAssocID="{C2EB552A-F653-476A-83A2-CFEFB6F42312}" presName="descendantText" presStyleLbl="alignAccFollowNode1" presStyleIdx="0" presStyleCnt="8" custLinFactX="-1139" custLinFactNeighborX="-100000" custLinFactNeighborY="8182">
        <dgm:presLayoutVars>
          <dgm:bulletEnabled val="1"/>
        </dgm:presLayoutVars>
      </dgm:prSet>
      <dgm:spPr/>
    </dgm:pt>
    <dgm:pt modelId="{F4D9734A-C72B-4623-A588-004841EE8B63}" type="pres">
      <dgm:prSet presAssocID="{5687161D-9B22-40FF-9EC2-773F658D7172}" presName="sp" presStyleCnt="0"/>
      <dgm:spPr/>
    </dgm:pt>
    <dgm:pt modelId="{6A9DCD5E-F96D-4F91-95E7-DAF793BA784C}" type="pres">
      <dgm:prSet presAssocID="{EF25570A-DFC2-4E62-A8B8-9D26B746DB60}" presName="linNode" presStyleCnt="0"/>
      <dgm:spPr/>
    </dgm:pt>
    <dgm:pt modelId="{BDEB3B0D-F38F-480C-8BD1-6F41136591E2}" type="pres">
      <dgm:prSet presAssocID="{EF25570A-DFC2-4E62-A8B8-9D26B746DB60}" presName="parentText" presStyleLbl="node1" presStyleIdx="1" presStyleCnt="8" custLinFactNeighborX="99846" custLinFactNeighborY="19902">
        <dgm:presLayoutVars>
          <dgm:chMax val="1"/>
          <dgm:bulletEnabled val="1"/>
        </dgm:presLayoutVars>
      </dgm:prSet>
      <dgm:spPr/>
    </dgm:pt>
    <dgm:pt modelId="{23FB1BB6-2E19-49C8-9C59-D15DC449D934}" type="pres">
      <dgm:prSet presAssocID="{EF25570A-DFC2-4E62-A8B8-9D26B746DB60}" presName="descendantText" presStyleLbl="alignAccFollowNode1" presStyleIdx="1" presStyleCnt="8" custLinFactX="-1139" custLinFactNeighborX="-100000" custLinFactNeighborY="8182">
        <dgm:presLayoutVars>
          <dgm:bulletEnabled val="1"/>
        </dgm:presLayoutVars>
      </dgm:prSet>
      <dgm:spPr/>
    </dgm:pt>
    <dgm:pt modelId="{8C966649-E6C3-4FBC-AB33-29D0CD3449BA}" type="pres">
      <dgm:prSet presAssocID="{D64AB705-8485-463F-BCA3-0C8D65DF352D}" presName="sp" presStyleCnt="0"/>
      <dgm:spPr/>
    </dgm:pt>
    <dgm:pt modelId="{123F4AA8-8F3D-44ED-963B-E4AFBAC01494}" type="pres">
      <dgm:prSet presAssocID="{4CEAE809-715E-4C7C-BB84-F455F7F58C1D}" presName="linNode" presStyleCnt="0"/>
      <dgm:spPr/>
    </dgm:pt>
    <dgm:pt modelId="{2E2949A0-15BE-483E-ADD9-BB6D97E074B2}" type="pres">
      <dgm:prSet presAssocID="{4CEAE809-715E-4C7C-BB84-F455F7F58C1D}" presName="parentText" presStyleLbl="node1" presStyleIdx="2" presStyleCnt="8" custLinFactNeighborX="99846" custLinFactNeighborY="19902">
        <dgm:presLayoutVars>
          <dgm:chMax val="1"/>
          <dgm:bulletEnabled val="1"/>
        </dgm:presLayoutVars>
      </dgm:prSet>
      <dgm:spPr/>
    </dgm:pt>
    <dgm:pt modelId="{448D52E7-83C6-45CB-A310-27165F07F707}" type="pres">
      <dgm:prSet presAssocID="{4CEAE809-715E-4C7C-BB84-F455F7F58C1D}" presName="descendantText" presStyleLbl="alignAccFollowNode1" presStyleIdx="2" presStyleCnt="8" custLinFactX="-1139" custLinFactNeighborX="-100000" custLinFactNeighborY="8182">
        <dgm:presLayoutVars>
          <dgm:bulletEnabled val="1"/>
        </dgm:presLayoutVars>
      </dgm:prSet>
      <dgm:spPr/>
    </dgm:pt>
    <dgm:pt modelId="{228249E1-20CF-47C3-95E8-D98833B6F3CB}" type="pres">
      <dgm:prSet presAssocID="{F9D4AC1D-5E66-4D48-8A9F-9564F908A093}" presName="sp" presStyleCnt="0"/>
      <dgm:spPr/>
    </dgm:pt>
    <dgm:pt modelId="{188330C2-C145-4C97-A84C-96B3EE786070}" type="pres">
      <dgm:prSet presAssocID="{E4CAC918-2DD7-45B6-AF75-7E34B838EFAE}" presName="linNode" presStyleCnt="0"/>
      <dgm:spPr/>
    </dgm:pt>
    <dgm:pt modelId="{48BAF17E-F96E-4526-9BB8-00ABB05E0D2B}" type="pres">
      <dgm:prSet presAssocID="{E4CAC918-2DD7-45B6-AF75-7E34B838EFAE}" presName="parentText" presStyleLbl="node1" presStyleIdx="3" presStyleCnt="8" custLinFactNeighborX="99846" custLinFactNeighborY="19902">
        <dgm:presLayoutVars>
          <dgm:chMax val="1"/>
          <dgm:bulletEnabled val="1"/>
        </dgm:presLayoutVars>
      </dgm:prSet>
      <dgm:spPr/>
    </dgm:pt>
    <dgm:pt modelId="{F1E3563E-C109-4CBB-B5C8-2066F2488D9F}" type="pres">
      <dgm:prSet presAssocID="{E4CAC918-2DD7-45B6-AF75-7E34B838EFAE}" presName="descendantText" presStyleLbl="alignAccFollowNode1" presStyleIdx="3" presStyleCnt="8" custLinFactX="-1139" custLinFactNeighborX="-100000" custLinFactNeighborY="8182">
        <dgm:presLayoutVars>
          <dgm:bulletEnabled val="1"/>
        </dgm:presLayoutVars>
      </dgm:prSet>
      <dgm:spPr/>
    </dgm:pt>
    <dgm:pt modelId="{532A9982-3CEE-44FE-AED9-71D6A374331F}" type="pres">
      <dgm:prSet presAssocID="{B4761563-6C05-4306-94A4-0BB653537715}" presName="sp" presStyleCnt="0"/>
      <dgm:spPr/>
    </dgm:pt>
    <dgm:pt modelId="{C4CEC972-9D16-474C-B48B-38DF4C18638B}" type="pres">
      <dgm:prSet presAssocID="{CBD1DFD3-3AA7-4C73-835A-8A62FA55014F}" presName="linNode" presStyleCnt="0"/>
      <dgm:spPr/>
    </dgm:pt>
    <dgm:pt modelId="{04ACC39E-2138-406E-B122-DA421D6B4F9A}" type="pres">
      <dgm:prSet presAssocID="{CBD1DFD3-3AA7-4C73-835A-8A62FA55014F}" presName="parentText" presStyleLbl="node1" presStyleIdx="4" presStyleCnt="8" custLinFactNeighborX="99846" custLinFactNeighborY="19902">
        <dgm:presLayoutVars>
          <dgm:chMax val="1"/>
          <dgm:bulletEnabled val="1"/>
        </dgm:presLayoutVars>
      </dgm:prSet>
      <dgm:spPr/>
    </dgm:pt>
    <dgm:pt modelId="{8AC2D835-238E-455D-A9CF-17088F0751AD}" type="pres">
      <dgm:prSet presAssocID="{CBD1DFD3-3AA7-4C73-835A-8A62FA55014F}" presName="descendantText" presStyleLbl="alignAccFollowNode1" presStyleIdx="4" presStyleCnt="8" custLinFactX="-1139" custLinFactNeighborX="-100000" custLinFactNeighborY="8182">
        <dgm:presLayoutVars>
          <dgm:bulletEnabled val="1"/>
        </dgm:presLayoutVars>
      </dgm:prSet>
      <dgm:spPr/>
    </dgm:pt>
    <dgm:pt modelId="{98C5F0FE-CDF7-40F6-8488-94D2395B6FED}" type="pres">
      <dgm:prSet presAssocID="{5DE2DC7B-2C14-49DF-880F-9DECC03A1037}" presName="sp" presStyleCnt="0"/>
      <dgm:spPr/>
    </dgm:pt>
    <dgm:pt modelId="{20505E67-09BB-489C-920E-0F1703F58C05}" type="pres">
      <dgm:prSet presAssocID="{F55D3EE2-0FF1-4209-B50D-8FD5D085EFEC}" presName="linNode" presStyleCnt="0"/>
      <dgm:spPr/>
    </dgm:pt>
    <dgm:pt modelId="{595C726C-F891-472D-826D-F5287D605518}" type="pres">
      <dgm:prSet presAssocID="{F55D3EE2-0FF1-4209-B50D-8FD5D085EFEC}" presName="parentText" presStyleLbl="node1" presStyleIdx="5" presStyleCnt="8" custLinFactNeighborX="99846" custLinFactNeighborY="19902">
        <dgm:presLayoutVars>
          <dgm:chMax val="1"/>
          <dgm:bulletEnabled val="1"/>
        </dgm:presLayoutVars>
      </dgm:prSet>
      <dgm:spPr/>
    </dgm:pt>
    <dgm:pt modelId="{39FBBFC5-08FE-4BEA-9157-A3158B8AFB68}" type="pres">
      <dgm:prSet presAssocID="{F55D3EE2-0FF1-4209-B50D-8FD5D085EFEC}" presName="descendantText" presStyleLbl="alignAccFollowNode1" presStyleIdx="5" presStyleCnt="8" custLinFactX="-1139" custLinFactNeighborX="-100000" custLinFactNeighborY="8182">
        <dgm:presLayoutVars>
          <dgm:bulletEnabled val="1"/>
        </dgm:presLayoutVars>
      </dgm:prSet>
      <dgm:spPr/>
    </dgm:pt>
    <dgm:pt modelId="{8F63995C-0AE5-4C64-B9F0-79A0889897CD}" type="pres">
      <dgm:prSet presAssocID="{52D38050-966F-4877-AA04-C5CD433AE7B6}" presName="sp" presStyleCnt="0"/>
      <dgm:spPr/>
    </dgm:pt>
    <dgm:pt modelId="{C0BD793F-806F-4159-8ABF-CD967ED63D19}" type="pres">
      <dgm:prSet presAssocID="{CF3F34C4-906D-4F31-9146-C5698905B2CC}" presName="linNode" presStyleCnt="0"/>
      <dgm:spPr/>
    </dgm:pt>
    <dgm:pt modelId="{58B9382F-1779-42CF-8566-932F63046602}" type="pres">
      <dgm:prSet presAssocID="{CF3F34C4-906D-4F31-9146-C5698905B2CC}" presName="parentText" presStyleLbl="node1" presStyleIdx="6" presStyleCnt="8" custLinFactNeighborX="99846" custLinFactNeighborY="19902">
        <dgm:presLayoutVars>
          <dgm:chMax val="1"/>
          <dgm:bulletEnabled val="1"/>
        </dgm:presLayoutVars>
      </dgm:prSet>
      <dgm:spPr/>
    </dgm:pt>
    <dgm:pt modelId="{417D222D-4A46-423D-998B-7E526E6BEBB4}" type="pres">
      <dgm:prSet presAssocID="{CF3F34C4-906D-4F31-9146-C5698905B2CC}" presName="descendantText" presStyleLbl="alignAccFollowNode1" presStyleIdx="6" presStyleCnt="8" custLinFactX="-1139" custLinFactNeighborX="-100000" custLinFactNeighborY="8182">
        <dgm:presLayoutVars>
          <dgm:bulletEnabled val="1"/>
        </dgm:presLayoutVars>
      </dgm:prSet>
      <dgm:spPr/>
    </dgm:pt>
    <dgm:pt modelId="{2EC95C87-0675-4B6C-8693-E483E0753894}" type="pres">
      <dgm:prSet presAssocID="{0023DF47-A292-4E83-9ABB-280ADB037C20}" presName="sp" presStyleCnt="0"/>
      <dgm:spPr/>
    </dgm:pt>
    <dgm:pt modelId="{A7DAADC5-72C3-4BB8-87FF-C982FA9AD7BC}" type="pres">
      <dgm:prSet presAssocID="{787AB14E-149D-4414-9ECF-E6C8376E4AE9}" presName="linNode" presStyleCnt="0"/>
      <dgm:spPr/>
    </dgm:pt>
    <dgm:pt modelId="{569C6BBA-F744-405A-904F-398D83BA1A8A}" type="pres">
      <dgm:prSet presAssocID="{787AB14E-149D-4414-9ECF-E6C8376E4AE9}" presName="parentText" presStyleLbl="node1" presStyleIdx="7" presStyleCnt="8" custLinFactNeighborX="99846" custLinFactNeighborY="19902">
        <dgm:presLayoutVars>
          <dgm:chMax val="1"/>
          <dgm:bulletEnabled val="1"/>
        </dgm:presLayoutVars>
      </dgm:prSet>
      <dgm:spPr/>
    </dgm:pt>
    <dgm:pt modelId="{B7DFC66F-95CB-4AD4-9A27-3BAB9A2801CA}" type="pres">
      <dgm:prSet presAssocID="{787AB14E-149D-4414-9ECF-E6C8376E4AE9}" presName="descendantText" presStyleLbl="alignAccFollowNode1" presStyleIdx="7" presStyleCnt="8" custLinFactX="-1139" custLinFactNeighborX="-100000" custLinFactNeighborY="8182">
        <dgm:presLayoutVars>
          <dgm:bulletEnabled val="1"/>
        </dgm:presLayoutVars>
      </dgm:prSet>
      <dgm:spPr/>
    </dgm:pt>
  </dgm:ptLst>
  <dgm:cxnLst>
    <dgm:cxn modelId="{39C7FE03-7D07-432C-A64B-8B1A9B220B54}" type="presOf" srcId="{F4232FB2-5D85-4222-A21E-50E865BD560B}" destId="{E3B2CC2A-06D3-4E4C-A3EB-900EC47F2873}" srcOrd="0" destOrd="0" presId="urn:microsoft.com/office/officeart/2005/8/layout/vList5"/>
    <dgm:cxn modelId="{E69D2216-A1E1-44AC-8733-BF49D19D83BE}" type="presOf" srcId="{787AB14E-149D-4414-9ECF-E6C8376E4AE9}" destId="{569C6BBA-F744-405A-904F-398D83BA1A8A}" srcOrd="0" destOrd="0" presId="urn:microsoft.com/office/officeart/2005/8/layout/vList5"/>
    <dgm:cxn modelId="{20353817-D18C-4E1F-A24A-1F4C78AF59B9}" type="presOf" srcId="{2AB50AAF-7D43-4393-B3C1-67B3DF9F445D}" destId="{417D222D-4A46-423D-998B-7E526E6BEBB4}" srcOrd="0" destOrd="0" presId="urn:microsoft.com/office/officeart/2005/8/layout/vList5"/>
    <dgm:cxn modelId="{FFE40118-B492-48FC-94FA-3C916FFC7673}" srcId="{C36A0290-7936-4411-975E-9025B5D19336}" destId="{CBD1DFD3-3AA7-4C73-835A-8A62FA55014F}" srcOrd="4" destOrd="0" parTransId="{0CD2FD26-2B0E-4A15-B012-1CB1E43557FB}" sibTransId="{5DE2DC7B-2C14-49DF-880F-9DECC03A1037}"/>
    <dgm:cxn modelId="{77EF9D19-BA3B-45D7-A5C8-20E7534F394A}" type="presOf" srcId="{CF3F34C4-906D-4F31-9146-C5698905B2CC}" destId="{58B9382F-1779-42CF-8566-932F63046602}" srcOrd="0" destOrd="0" presId="urn:microsoft.com/office/officeart/2005/8/layout/vList5"/>
    <dgm:cxn modelId="{C94C4822-5AA2-4FD0-A196-B952D06AF9E3}" srcId="{CF3F34C4-906D-4F31-9146-C5698905B2CC}" destId="{2AB50AAF-7D43-4393-B3C1-67B3DF9F445D}" srcOrd="0" destOrd="0" parTransId="{93C05896-F67A-4DB9-B3C0-6F91500E3329}" sibTransId="{6F5D86AC-3955-4F1D-BB7D-A17B61D9A8F9}"/>
    <dgm:cxn modelId="{354DEE2B-DB80-49C5-838B-BBC916C37DD1}" srcId="{C2EB552A-F653-476A-83A2-CFEFB6F42312}" destId="{F4232FB2-5D85-4222-A21E-50E865BD560B}" srcOrd="0" destOrd="0" parTransId="{36A9DDE8-A343-49F1-BCE6-099CB35EE147}" sibTransId="{FA14CD5C-2E38-47C9-B2BC-8B3AC204F169}"/>
    <dgm:cxn modelId="{46C3B12C-6F8B-4480-AF85-F082AE033CA2}" srcId="{C36A0290-7936-4411-975E-9025B5D19336}" destId="{4CEAE809-715E-4C7C-BB84-F455F7F58C1D}" srcOrd="2" destOrd="0" parTransId="{533800D1-09F6-496F-8F3A-DA5529FC669C}" sibTransId="{F9D4AC1D-5E66-4D48-8A9F-9564F908A093}"/>
    <dgm:cxn modelId="{5BEC583E-8AD0-4FFD-B184-9F711A1CE66F}" type="presOf" srcId="{4CEAE809-715E-4C7C-BB84-F455F7F58C1D}" destId="{2E2949A0-15BE-483E-ADD9-BB6D97E074B2}" srcOrd="0" destOrd="0" presId="urn:microsoft.com/office/officeart/2005/8/layout/vList5"/>
    <dgm:cxn modelId="{A6F56E41-515F-461F-B0A0-AF013BA50B68}" srcId="{4CEAE809-715E-4C7C-BB84-F455F7F58C1D}" destId="{D7B1BF7B-09C7-4417-BEEA-4079044D9DE1}" srcOrd="0" destOrd="0" parTransId="{17DB76A0-90F0-4736-98A3-ED7C352B96AD}" sibTransId="{5A157156-8032-4907-A105-6E6730E1CE08}"/>
    <dgm:cxn modelId="{2F654442-51D8-47A9-B4B1-2F3FDA45C3A4}" type="presOf" srcId="{CBD1DFD3-3AA7-4C73-835A-8A62FA55014F}" destId="{04ACC39E-2138-406E-B122-DA421D6B4F9A}" srcOrd="0" destOrd="0" presId="urn:microsoft.com/office/officeart/2005/8/layout/vList5"/>
    <dgm:cxn modelId="{32189A43-8F5F-4CFB-918D-017067028357}" srcId="{C36A0290-7936-4411-975E-9025B5D19336}" destId="{CF3F34C4-906D-4F31-9146-C5698905B2CC}" srcOrd="6" destOrd="0" parTransId="{A0E70E88-4B07-450D-A9A2-DF56151C9EDD}" sibTransId="{0023DF47-A292-4E83-9ABB-280ADB037C20}"/>
    <dgm:cxn modelId="{662A0947-54AB-478F-AC5F-BF737CE36582}" srcId="{787AB14E-149D-4414-9ECF-E6C8376E4AE9}" destId="{7DD04944-F133-4AE2-BA6A-DC3229BEDE6F}" srcOrd="0" destOrd="0" parTransId="{DC7104F3-77A9-4640-A303-09C8E1A78AC5}" sibTransId="{997A67FB-936D-42AA-85A3-7E3AD9CECFEE}"/>
    <dgm:cxn modelId="{53D9A047-F713-4113-9DC3-4C19AE227E85}" type="presOf" srcId="{E4CAC918-2DD7-45B6-AF75-7E34B838EFAE}" destId="{48BAF17E-F96E-4526-9BB8-00ABB05E0D2B}" srcOrd="0" destOrd="0" presId="urn:microsoft.com/office/officeart/2005/8/layout/vList5"/>
    <dgm:cxn modelId="{91E48453-78ED-49D7-9E00-044F283765E0}" type="presOf" srcId="{C2EB552A-F653-476A-83A2-CFEFB6F42312}" destId="{9500C53D-A6AA-48B1-AE23-EEB9FD430204}" srcOrd="0" destOrd="0" presId="urn:microsoft.com/office/officeart/2005/8/layout/vList5"/>
    <dgm:cxn modelId="{A6CB6954-AD42-4381-AE2B-7B57B64B9ED2}" type="presOf" srcId="{C36A0290-7936-4411-975E-9025B5D19336}" destId="{31A7FE47-8886-4DBE-9263-B7A1A59907DC}" srcOrd="0" destOrd="0" presId="urn:microsoft.com/office/officeart/2005/8/layout/vList5"/>
    <dgm:cxn modelId="{5B647862-8A3B-4AE4-8ADC-BA3E0B29CE9E}" type="presOf" srcId="{78C25CF2-694C-4746-B08C-C164694DFB21}" destId="{F1E3563E-C109-4CBB-B5C8-2066F2488D9F}" srcOrd="0" destOrd="0" presId="urn:microsoft.com/office/officeart/2005/8/layout/vList5"/>
    <dgm:cxn modelId="{746D8865-5C47-4E88-9924-CB03B8A4D3F6}" srcId="{C36A0290-7936-4411-975E-9025B5D19336}" destId="{E4CAC918-2DD7-45B6-AF75-7E34B838EFAE}" srcOrd="3" destOrd="0" parTransId="{DA071591-B7FB-4AF0-A675-DEB4E967E3AB}" sibTransId="{B4761563-6C05-4306-94A4-0BB653537715}"/>
    <dgm:cxn modelId="{64135468-5818-44B9-A722-565FDE23A4FF}" type="presOf" srcId="{3048D54E-DD99-4021-A9A1-1A54A49C198F}" destId="{8AC2D835-238E-455D-A9CF-17088F0751AD}" srcOrd="0" destOrd="0" presId="urn:microsoft.com/office/officeart/2005/8/layout/vList5"/>
    <dgm:cxn modelId="{1E73E581-2956-49AE-864F-8B18D26A8733}" srcId="{C36A0290-7936-4411-975E-9025B5D19336}" destId="{787AB14E-149D-4414-9ECF-E6C8376E4AE9}" srcOrd="7" destOrd="0" parTransId="{C4F528FB-9804-4BB6-963C-8E0461EBA4AA}" sibTransId="{4E782073-531B-4D44-B2FC-BCDFF5EF228E}"/>
    <dgm:cxn modelId="{5FA82283-F705-43A8-B409-E14B0D1047FC}" type="presOf" srcId="{708B732D-4847-48E4-9205-60365B6B5D5E}" destId="{23FB1BB6-2E19-49C8-9C59-D15DC449D934}" srcOrd="0" destOrd="0" presId="urn:microsoft.com/office/officeart/2005/8/layout/vList5"/>
    <dgm:cxn modelId="{495A4585-5253-4CFA-B947-80BADDED32E0}" srcId="{EF25570A-DFC2-4E62-A8B8-9D26B746DB60}" destId="{708B732D-4847-48E4-9205-60365B6B5D5E}" srcOrd="0" destOrd="0" parTransId="{37746A55-3662-4670-BF04-1E585160EA0E}" sibTransId="{77041816-6914-4BC9-801B-B6AC22A59DF6}"/>
    <dgm:cxn modelId="{DE0FA88C-47A3-4827-89A4-BD4B0C18C2F9}" srcId="{E4CAC918-2DD7-45B6-AF75-7E34B838EFAE}" destId="{78C25CF2-694C-4746-B08C-C164694DFB21}" srcOrd="0" destOrd="0" parTransId="{2D6753D3-196C-490F-9430-837413470ACA}" sibTransId="{87A20902-2112-48D5-B739-CBD23D8AEBE8}"/>
    <dgm:cxn modelId="{3ED6D29B-EF7F-4CCC-A57D-117ECBFF38B0}" type="presOf" srcId="{F55D3EE2-0FF1-4209-B50D-8FD5D085EFEC}" destId="{595C726C-F891-472D-826D-F5287D605518}" srcOrd="0" destOrd="0" presId="urn:microsoft.com/office/officeart/2005/8/layout/vList5"/>
    <dgm:cxn modelId="{9AC71CB2-B476-434D-BC36-6B89D1273C9C}" type="presOf" srcId="{7DD04944-F133-4AE2-BA6A-DC3229BEDE6F}" destId="{B7DFC66F-95CB-4AD4-9A27-3BAB9A2801CA}" srcOrd="0" destOrd="0" presId="urn:microsoft.com/office/officeart/2005/8/layout/vList5"/>
    <dgm:cxn modelId="{054037B6-2DC9-4559-9539-B2ED0EB0BE5B}" srcId="{F55D3EE2-0FF1-4209-B50D-8FD5D085EFEC}" destId="{3BBCEB61-23DF-4EBB-AF5F-B360E05D9A16}" srcOrd="0" destOrd="0" parTransId="{1B357FA2-1517-424F-A5F1-2AEA703030A8}" sibTransId="{1BDBE20A-9B20-4711-AE07-21B7F8960614}"/>
    <dgm:cxn modelId="{2BDF99C2-375F-4519-882C-C6BD029D9BF7}" type="presOf" srcId="{D7B1BF7B-09C7-4417-BEEA-4079044D9DE1}" destId="{448D52E7-83C6-45CB-A310-27165F07F707}" srcOrd="0" destOrd="0" presId="urn:microsoft.com/office/officeart/2005/8/layout/vList5"/>
    <dgm:cxn modelId="{33D53CCA-277B-42DE-B996-A4D8B4E2D930}" type="presOf" srcId="{3BBCEB61-23DF-4EBB-AF5F-B360E05D9A16}" destId="{39FBBFC5-08FE-4BEA-9157-A3158B8AFB68}" srcOrd="0" destOrd="0" presId="urn:microsoft.com/office/officeart/2005/8/layout/vList5"/>
    <dgm:cxn modelId="{991654CF-AC14-4821-A523-ECCF333197AE}" srcId="{C36A0290-7936-4411-975E-9025B5D19336}" destId="{EF25570A-DFC2-4E62-A8B8-9D26B746DB60}" srcOrd="1" destOrd="0" parTransId="{36A34FDB-36BA-4CBF-96DD-F946C7490368}" sibTransId="{D64AB705-8485-463F-BCA3-0C8D65DF352D}"/>
    <dgm:cxn modelId="{96538BD4-55FE-462A-B0AF-0AA01BA39D99}" srcId="{C36A0290-7936-4411-975E-9025B5D19336}" destId="{C2EB552A-F653-476A-83A2-CFEFB6F42312}" srcOrd="0" destOrd="0" parTransId="{A8D6C7C7-8BE1-47AF-9C88-72734CB842DC}" sibTransId="{5687161D-9B22-40FF-9EC2-773F658D7172}"/>
    <dgm:cxn modelId="{275AA2E3-480C-405E-AADB-977F392D9E62}" type="presOf" srcId="{EF25570A-DFC2-4E62-A8B8-9D26B746DB60}" destId="{BDEB3B0D-F38F-480C-8BD1-6F41136591E2}" srcOrd="0" destOrd="0" presId="urn:microsoft.com/office/officeart/2005/8/layout/vList5"/>
    <dgm:cxn modelId="{3AD150E7-759C-438F-9BC5-766B64F47EE3}" srcId="{CBD1DFD3-3AA7-4C73-835A-8A62FA55014F}" destId="{3048D54E-DD99-4021-A9A1-1A54A49C198F}" srcOrd="0" destOrd="0" parTransId="{D5015C51-1FDB-4E92-9DD0-2454EF11105A}" sibTransId="{CA93608D-E20B-4BB3-984B-86D828CBC438}"/>
    <dgm:cxn modelId="{71D1BDFA-451C-488D-B0BB-DA7517D7A95B}" srcId="{C36A0290-7936-4411-975E-9025B5D19336}" destId="{F55D3EE2-0FF1-4209-B50D-8FD5D085EFEC}" srcOrd="5" destOrd="0" parTransId="{D0ACA4E4-9D59-4E3D-B231-3BB3311B72A1}" sibTransId="{52D38050-966F-4877-AA04-C5CD433AE7B6}"/>
    <dgm:cxn modelId="{BDDB4218-3EF2-40F9-A7DB-37079A6FD263}" type="presParOf" srcId="{31A7FE47-8886-4DBE-9263-B7A1A59907DC}" destId="{FB2A5812-DE39-4AF6-9C67-078F30F3A318}" srcOrd="0" destOrd="0" presId="urn:microsoft.com/office/officeart/2005/8/layout/vList5"/>
    <dgm:cxn modelId="{68189464-A4BD-4164-8E67-433E12988BC2}" type="presParOf" srcId="{FB2A5812-DE39-4AF6-9C67-078F30F3A318}" destId="{9500C53D-A6AA-48B1-AE23-EEB9FD430204}" srcOrd="0" destOrd="0" presId="urn:microsoft.com/office/officeart/2005/8/layout/vList5"/>
    <dgm:cxn modelId="{ECB6EDDC-C286-48B5-B2FB-22768BDDE626}" type="presParOf" srcId="{FB2A5812-DE39-4AF6-9C67-078F30F3A318}" destId="{E3B2CC2A-06D3-4E4C-A3EB-900EC47F2873}" srcOrd="1" destOrd="0" presId="urn:microsoft.com/office/officeart/2005/8/layout/vList5"/>
    <dgm:cxn modelId="{181657F5-B30D-426D-986B-BEB1B5586803}" type="presParOf" srcId="{31A7FE47-8886-4DBE-9263-B7A1A59907DC}" destId="{F4D9734A-C72B-4623-A588-004841EE8B63}" srcOrd="1" destOrd="0" presId="urn:microsoft.com/office/officeart/2005/8/layout/vList5"/>
    <dgm:cxn modelId="{0FC46D9E-9A0E-45F2-AA89-87B4E88262B9}" type="presParOf" srcId="{31A7FE47-8886-4DBE-9263-B7A1A59907DC}" destId="{6A9DCD5E-F96D-4F91-95E7-DAF793BA784C}" srcOrd="2" destOrd="0" presId="urn:microsoft.com/office/officeart/2005/8/layout/vList5"/>
    <dgm:cxn modelId="{A50965F5-E969-4F9E-AA1E-98E9E5B2E4DE}" type="presParOf" srcId="{6A9DCD5E-F96D-4F91-95E7-DAF793BA784C}" destId="{BDEB3B0D-F38F-480C-8BD1-6F41136591E2}" srcOrd="0" destOrd="0" presId="urn:microsoft.com/office/officeart/2005/8/layout/vList5"/>
    <dgm:cxn modelId="{8DCB1E5F-40D7-4CE7-891E-39B40ADEABCC}" type="presParOf" srcId="{6A9DCD5E-F96D-4F91-95E7-DAF793BA784C}" destId="{23FB1BB6-2E19-49C8-9C59-D15DC449D934}" srcOrd="1" destOrd="0" presId="urn:microsoft.com/office/officeart/2005/8/layout/vList5"/>
    <dgm:cxn modelId="{8BC7C120-61B1-4DAF-BAA3-54B0EB59A5EE}" type="presParOf" srcId="{31A7FE47-8886-4DBE-9263-B7A1A59907DC}" destId="{8C966649-E6C3-4FBC-AB33-29D0CD3449BA}" srcOrd="3" destOrd="0" presId="urn:microsoft.com/office/officeart/2005/8/layout/vList5"/>
    <dgm:cxn modelId="{4A2CDC50-3A9A-4BF7-9604-0726EB1414F7}" type="presParOf" srcId="{31A7FE47-8886-4DBE-9263-B7A1A59907DC}" destId="{123F4AA8-8F3D-44ED-963B-E4AFBAC01494}" srcOrd="4" destOrd="0" presId="urn:microsoft.com/office/officeart/2005/8/layout/vList5"/>
    <dgm:cxn modelId="{0B477858-ED8B-42CC-810B-8836F8C50560}" type="presParOf" srcId="{123F4AA8-8F3D-44ED-963B-E4AFBAC01494}" destId="{2E2949A0-15BE-483E-ADD9-BB6D97E074B2}" srcOrd="0" destOrd="0" presId="urn:microsoft.com/office/officeart/2005/8/layout/vList5"/>
    <dgm:cxn modelId="{217F6DD6-27B8-4DB6-B2D7-C7E9B5E0299A}" type="presParOf" srcId="{123F4AA8-8F3D-44ED-963B-E4AFBAC01494}" destId="{448D52E7-83C6-45CB-A310-27165F07F707}" srcOrd="1" destOrd="0" presId="urn:microsoft.com/office/officeart/2005/8/layout/vList5"/>
    <dgm:cxn modelId="{177F1C22-8A23-4EE3-AD2C-6DD3099BC404}" type="presParOf" srcId="{31A7FE47-8886-4DBE-9263-B7A1A59907DC}" destId="{228249E1-20CF-47C3-95E8-D98833B6F3CB}" srcOrd="5" destOrd="0" presId="urn:microsoft.com/office/officeart/2005/8/layout/vList5"/>
    <dgm:cxn modelId="{DE2C8E72-D9F2-4193-8D9B-891CEE9630B4}" type="presParOf" srcId="{31A7FE47-8886-4DBE-9263-B7A1A59907DC}" destId="{188330C2-C145-4C97-A84C-96B3EE786070}" srcOrd="6" destOrd="0" presId="urn:microsoft.com/office/officeart/2005/8/layout/vList5"/>
    <dgm:cxn modelId="{9CA71D9C-3F54-42FD-9B74-DE7511F75F68}" type="presParOf" srcId="{188330C2-C145-4C97-A84C-96B3EE786070}" destId="{48BAF17E-F96E-4526-9BB8-00ABB05E0D2B}" srcOrd="0" destOrd="0" presId="urn:microsoft.com/office/officeart/2005/8/layout/vList5"/>
    <dgm:cxn modelId="{AA3F5840-E2EB-43ED-9AD0-13487A371603}" type="presParOf" srcId="{188330C2-C145-4C97-A84C-96B3EE786070}" destId="{F1E3563E-C109-4CBB-B5C8-2066F2488D9F}" srcOrd="1" destOrd="0" presId="urn:microsoft.com/office/officeart/2005/8/layout/vList5"/>
    <dgm:cxn modelId="{3B7564A5-04A2-4AB5-9641-6944EF39C1DF}" type="presParOf" srcId="{31A7FE47-8886-4DBE-9263-B7A1A59907DC}" destId="{532A9982-3CEE-44FE-AED9-71D6A374331F}" srcOrd="7" destOrd="0" presId="urn:microsoft.com/office/officeart/2005/8/layout/vList5"/>
    <dgm:cxn modelId="{E36CF509-89DB-4B75-9764-A4B69A75BF22}" type="presParOf" srcId="{31A7FE47-8886-4DBE-9263-B7A1A59907DC}" destId="{C4CEC972-9D16-474C-B48B-38DF4C18638B}" srcOrd="8" destOrd="0" presId="urn:microsoft.com/office/officeart/2005/8/layout/vList5"/>
    <dgm:cxn modelId="{14C6DD76-9B88-44CB-A8CD-2955D753E7B4}" type="presParOf" srcId="{C4CEC972-9D16-474C-B48B-38DF4C18638B}" destId="{04ACC39E-2138-406E-B122-DA421D6B4F9A}" srcOrd="0" destOrd="0" presId="urn:microsoft.com/office/officeart/2005/8/layout/vList5"/>
    <dgm:cxn modelId="{D814DF61-C2F9-45D1-AB5E-4CAE035D5E33}" type="presParOf" srcId="{C4CEC972-9D16-474C-B48B-38DF4C18638B}" destId="{8AC2D835-238E-455D-A9CF-17088F0751AD}" srcOrd="1" destOrd="0" presId="urn:microsoft.com/office/officeart/2005/8/layout/vList5"/>
    <dgm:cxn modelId="{2C84F6BB-99CB-441B-BB2F-CB3C1DA6BF3B}" type="presParOf" srcId="{31A7FE47-8886-4DBE-9263-B7A1A59907DC}" destId="{98C5F0FE-CDF7-40F6-8488-94D2395B6FED}" srcOrd="9" destOrd="0" presId="urn:microsoft.com/office/officeart/2005/8/layout/vList5"/>
    <dgm:cxn modelId="{4C0A4C32-76EE-451D-ACF1-3DBCF0287E86}" type="presParOf" srcId="{31A7FE47-8886-4DBE-9263-B7A1A59907DC}" destId="{20505E67-09BB-489C-920E-0F1703F58C05}" srcOrd="10" destOrd="0" presId="urn:microsoft.com/office/officeart/2005/8/layout/vList5"/>
    <dgm:cxn modelId="{7AFB1954-95D4-4FEF-BF6C-E7C9CE317857}" type="presParOf" srcId="{20505E67-09BB-489C-920E-0F1703F58C05}" destId="{595C726C-F891-472D-826D-F5287D605518}" srcOrd="0" destOrd="0" presId="urn:microsoft.com/office/officeart/2005/8/layout/vList5"/>
    <dgm:cxn modelId="{07154E6F-265E-42A5-81A0-DC69EC39C331}" type="presParOf" srcId="{20505E67-09BB-489C-920E-0F1703F58C05}" destId="{39FBBFC5-08FE-4BEA-9157-A3158B8AFB68}" srcOrd="1" destOrd="0" presId="urn:microsoft.com/office/officeart/2005/8/layout/vList5"/>
    <dgm:cxn modelId="{402C88AA-13DC-4A3F-ABF0-BC000BA53F75}" type="presParOf" srcId="{31A7FE47-8886-4DBE-9263-B7A1A59907DC}" destId="{8F63995C-0AE5-4C64-B9F0-79A0889897CD}" srcOrd="11" destOrd="0" presId="urn:microsoft.com/office/officeart/2005/8/layout/vList5"/>
    <dgm:cxn modelId="{684D8D79-1F9C-432D-B66F-6D11A51E5C86}" type="presParOf" srcId="{31A7FE47-8886-4DBE-9263-B7A1A59907DC}" destId="{C0BD793F-806F-4159-8ABF-CD967ED63D19}" srcOrd="12" destOrd="0" presId="urn:microsoft.com/office/officeart/2005/8/layout/vList5"/>
    <dgm:cxn modelId="{1A1FD2E4-0EF8-4089-8EE0-B4AA59BA26B2}" type="presParOf" srcId="{C0BD793F-806F-4159-8ABF-CD967ED63D19}" destId="{58B9382F-1779-42CF-8566-932F63046602}" srcOrd="0" destOrd="0" presId="urn:microsoft.com/office/officeart/2005/8/layout/vList5"/>
    <dgm:cxn modelId="{DBF26EFD-9287-4EC4-B8D2-A304E237F61C}" type="presParOf" srcId="{C0BD793F-806F-4159-8ABF-CD967ED63D19}" destId="{417D222D-4A46-423D-998B-7E526E6BEBB4}" srcOrd="1" destOrd="0" presId="urn:microsoft.com/office/officeart/2005/8/layout/vList5"/>
    <dgm:cxn modelId="{9DC8BEF8-8AD7-48B0-AA97-D15D168D9CC0}" type="presParOf" srcId="{31A7FE47-8886-4DBE-9263-B7A1A59907DC}" destId="{2EC95C87-0675-4B6C-8693-E483E0753894}" srcOrd="13" destOrd="0" presId="urn:microsoft.com/office/officeart/2005/8/layout/vList5"/>
    <dgm:cxn modelId="{AAEC117A-E5DE-4D4B-A6F6-A3A954611964}" type="presParOf" srcId="{31A7FE47-8886-4DBE-9263-B7A1A59907DC}" destId="{A7DAADC5-72C3-4BB8-87FF-C982FA9AD7BC}" srcOrd="14" destOrd="0" presId="urn:microsoft.com/office/officeart/2005/8/layout/vList5"/>
    <dgm:cxn modelId="{CB8D10CF-899A-4558-AD43-B013CFA4E5A4}" type="presParOf" srcId="{A7DAADC5-72C3-4BB8-87FF-C982FA9AD7BC}" destId="{569C6BBA-F744-405A-904F-398D83BA1A8A}" srcOrd="0" destOrd="0" presId="urn:microsoft.com/office/officeart/2005/8/layout/vList5"/>
    <dgm:cxn modelId="{5D62EDEB-77D9-4873-AC1F-5BF5C0955F7C}" type="presParOf" srcId="{A7DAADC5-72C3-4BB8-87FF-C982FA9AD7BC}" destId="{B7DFC66F-95CB-4AD4-9A27-3BAB9A2801CA}"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3621C93-7B4C-431B-B2D2-BDE19B0BE837}">
      <dsp:nvSpPr>
        <dsp:cNvPr id="0" name=""/>
        <dsp:cNvSpPr/>
      </dsp:nvSpPr>
      <dsp:spPr>
        <a:xfrm>
          <a:off x="9954892" y="-878842"/>
          <a:ext cx="6835837" cy="6835837"/>
        </a:xfrm>
        <a:prstGeom prst="blockArc">
          <a:avLst>
            <a:gd name="adj1" fmla="val 8100000"/>
            <a:gd name="adj2" fmla="val 13500000"/>
            <a:gd name="adj3" fmla="val 316"/>
          </a:avLst>
        </a:prstGeom>
        <a:noFill/>
        <a:ln w="12700" cap="flat" cmpd="sng" algn="ctr">
          <a:solidFill>
            <a:schemeClr val="accent4">
              <a:tint val="9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1946BDC-1C5B-454E-91B0-AC25CAB64780}">
      <dsp:nvSpPr>
        <dsp:cNvPr id="0" name=""/>
        <dsp:cNvSpPr/>
      </dsp:nvSpPr>
      <dsp:spPr>
        <a:xfrm>
          <a:off x="71204" y="317282"/>
          <a:ext cx="10499543" cy="634972"/>
        </a:xfrm>
        <a:prstGeom prst="rect">
          <a:avLst/>
        </a:prstGeom>
        <a:gradFill rotWithShape="0">
          <a:gsLst>
            <a:gs pos="0">
              <a:schemeClr val="accent4">
                <a:alpha val="90000"/>
                <a:hueOff val="0"/>
                <a:satOff val="0"/>
                <a:lumOff val="0"/>
                <a:alphaOff val="0"/>
                <a:satMod val="103000"/>
                <a:lumMod val="102000"/>
                <a:tint val="94000"/>
              </a:schemeClr>
            </a:gs>
            <a:gs pos="50000">
              <a:schemeClr val="accent4">
                <a:alpha val="90000"/>
                <a:hueOff val="0"/>
                <a:satOff val="0"/>
                <a:lumOff val="0"/>
                <a:alphaOff val="0"/>
                <a:satMod val="110000"/>
                <a:lumMod val="100000"/>
                <a:shade val="100000"/>
              </a:schemeClr>
            </a:gs>
            <a:gs pos="100000">
              <a:schemeClr val="accent4">
                <a:alpha val="9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8260" tIns="48260" rIns="504009" bIns="48260" numCol="1" spcCol="1270" anchor="ctr" anchorCtr="0">
          <a:noAutofit/>
        </a:bodyPr>
        <a:lstStyle/>
        <a:p>
          <a:pPr marL="0" lvl="0" indent="0" algn="r" defTabSz="844550" rtl="1">
            <a:lnSpc>
              <a:spcPct val="90000"/>
            </a:lnSpc>
            <a:spcBef>
              <a:spcPct val="0"/>
            </a:spcBef>
            <a:spcAft>
              <a:spcPct val="35000"/>
            </a:spcAft>
            <a:buNone/>
          </a:pPr>
          <a:r>
            <a:rPr lang="ar-QA" sz="1900" kern="1200" dirty="0"/>
            <a:t>بعد اعتماد اختصاصات </a:t>
          </a:r>
          <a:r>
            <a:rPr lang="ar-SA" sz="1900" kern="1200" dirty="0"/>
            <a:t>اللجنة</a:t>
          </a:r>
          <a:r>
            <a:rPr lang="en-US" sz="1900" kern="1200" dirty="0"/>
            <a:t> </a:t>
          </a:r>
          <a:r>
            <a:rPr lang="ar-QA" sz="1900" kern="1200" dirty="0"/>
            <a:t>الجديدة و قواعد الاجراءات</a:t>
          </a:r>
          <a:r>
            <a:rPr lang="en-US" sz="1900" kern="1200" dirty="0"/>
            <a:t>، </a:t>
          </a:r>
          <a:r>
            <a:rPr lang="ar-QA" sz="1900" kern="1200" dirty="0"/>
            <a:t>ستكون عضوية اللجنة</a:t>
          </a:r>
          <a:r>
            <a:rPr lang="en-US" sz="1900" kern="1200" dirty="0"/>
            <a:t>  </a:t>
          </a:r>
          <a:r>
            <a:rPr lang="ar-QA" sz="1900" b="1" kern="1200" dirty="0">
              <a:solidFill>
                <a:srgbClr val="FFFF00"/>
              </a:solidFill>
              <a:effectLst>
                <a:outerShdw blurRad="38100" dist="38100" dir="2700000" algn="tl">
                  <a:srgbClr val="000000">
                    <a:alpha val="43137"/>
                  </a:srgbClr>
                </a:outerShdw>
              </a:effectLst>
            </a:rPr>
            <a:t>تبدأ وتنتهي بعد اجتماع اللجنة في مايو كل ثلاث سنوات</a:t>
          </a:r>
          <a:r>
            <a:rPr lang="en-US" sz="1900" kern="1200" dirty="0">
              <a:solidFill>
                <a:srgbClr val="FFFF00"/>
              </a:solidFill>
            </a:rPr>
            <a:t>.</a:t>
          </a:r>
        </a:p>
      </dsp:txBody>
      <dsp:txXfrm>
        <a:off x="71204" y="317282"/>
        <a:ext cx="10499543" cy="634972"/>
      </dsp:txXfrm>
    </dsp:sp>
    <dsp:sp modelId="{63CBB7B5-5827-4B3C-8C86-0887D1A97432}">
      <dsp:nvSpPr>
        <dsp:cNvPr id="0" name=""/>
        <dsp:cNvSpPr/>
      </dsp:nvSpPr>
      <dsp:spPr>
        <a:xfrm>
          <a:off x="10173890" y="237911"/>
          <a:ext cx="793715" cy="793715"/>
        </a:xfrm>
        <a:prstGeom prst="ellipse">
          <a:avLst/>
        </a:prstGeom>
        <a:solidFill>
          <a:schemeClr val="lt1">
            <a:hueOff val="0"/>
            <a:satOff val="0"/>
            <a:lumOff val="0"/>
            <a:alphaOff val="0"/>
          </a:schemeClr>
        </a:solidFill>
        <a:ln w="6350" cap="flat" cmpd="sng" algn="ctr">
          <a:solidFill>
            <a:schemeClr val="accent4">
              <a:alpha val="90000"/>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sp>
    <dsp:sp modelId="{BEEA79F6-B582-41A9-89C4-3E789CECB59E}">
      <dsp:nvSpPr>
        <dsp:cNvPr id="0" name=""/>
        <dsp:cNvSpPr/>
      </dsp:nvSpPr>
      <dsp:spPr>
        <a:xfrm>
          <a:off x="71204" y="1269436"/>
          <a:ext cx="10044541" cy="634972"/>
        </a:xfrm>
        <a:prstGeom prst="rect">
          <a:avLst/>
        </a:prstGeom>
        <a:gradFill rotWithShape="0">
          <a:gsLst>
            <a:gs pos="0">
              <a:schemeClr val="accent4">
                <a:alpha val="90000"/>
                <a:hueOff val="0"/>
                <a:satOff val="0"/>
                <a:lumOff val="0"/>
                <a:alphaOff val="-10000"/>
                <a:satMod val="103000"/>
                <a:lumMod val="102000"/>
                <a:tint val="94000"/>
              </a:schemeClr>
            </a:gs>
            <a:gs pos="50000">
              <a:schemeClr val="accent4">
                <a:alpha val="90000"/>
                <a:hueOff val="0"/>
                <a:satOff val="0"/>
                <a:lumOff val="0"/>
                <a:alphaOff val="-10000"/>
                <a:satMod val="110000"/>
                <a:lumMod val="100000"/>
                <a:shade val="100000"/>
              </a:schemeClr>
            </a:gs>
            <a:gs pos="100000">
              <a:schemeClr val="accent4">
                <a:alpha val="90000"/>
                <a:hueOff val="0"/>
                <a:satOff val="0"/>
                <a:lumOff val="0"/>
                <a:alphaOff val="-1000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8260" tIns="48260" rIns="504009" bIns="48260" numCol="1" spcCol="1270" anchor="ctr" anchorCtr="0">
          <a:noAutofit/>
        </a:bodyPr>
        <a:lstStyle/>
        <a:p>
          <a:pPr marL="0" lvl="0" indent="0" algn="r" defTabSz="844550" rtl="1">
            <a:lnSpc>
              <a:spcPct val="90000"/>
            </a:lnSpc>
            <a:spcBef>
              <a:spcPct val="0"/>
            </a:spcBef>
            <a:spcAft>
              <a:spcPct val="35000"/>
            </a:spcAft>
            <a:buNone/>
          </a:pPr>
          <a:r>
            <a:rPr lang="ar-QA" sz="1900" kern="1200" dirty="0"/>
            <a:t>الدعوة الجديدة لـ </a:t>
          </a:r>
          <a:r>
            <a:rPr lang="en-US" sz="1900" kern="1200" dirty="0"/>
            <a:t> </a:t>
          </a:r>
          <a:r>
            <a:rPr lang="ar-QA" sz="1900" b="1" kern="1200" dirty="0">
              <a:solidFill>
                <a:srgbClr val="FFFF00"/>
              </a:solidFill>
            </a:rPr>
            <a:t>الممثلون الإقليميون (٧)</a:t>
          </a:r>
          <a:r>
            <a:rPr lang="en-US" sz="1900" b="1" kern="1200" dirty="0"/>
            <a:t> </a:t>
          </a:r>
          <a:r>
            <a:rPr lang="ar-QA" sz="1900" kern="1200" dirty="0"/>
            <a:t>و</a:t>
          </a:r>
          <a:r>
            <a:rPr lang="en-US" sz="1900" kern="1200" dirty="0"/>
            <a:t> </a:t>
          </a:r>
          <a:r>
            <a:rPr lang="ar-QA" sz="1900" b="1" kern="1200" dirty="0">
              <a:solidFill>
                <a:srgbClr val="FFFF00"/>
              </a:solidFill>
            </a:rPr>
            <a:t>الخبراء (٥) إلى</a:t>
          </a:r>
          <a:r>
            <a:rPr lang="en-US" sz="1900" kern="1200" dirty="0">
              <a:solidFill>
                <a:srgbClr val="FFFF00"/>
              </a:solidFill>
            </a:rPr>
            <a:t> </a:t>
          </a:r>
          <a:r>
            <a:rPr lang="ar-QA" sz="1900" kern="1200" dirty="0"/>
            <a:t>أن يكونوا أعضاء (وأعضاء مناوبين) في لجنة التنفيذ وتنمية القدرات</a:t>
          </a:r>
          <a:r>
            <a:rPr lang="en-US" sz="1900" kern="1200" dirty="0"/>
            <a:t> </a:t>
          </a:r>
          <a:r>
            <a:rPr lang="ar-QA" sz="1900" kern="1200" dirty="0"/>
            <a:t>ستتم في الفترة من</a:t>
          </a:r>
          <a:r>
            <a:rPr lang="en-US" sz="1900" kern="1200" dirty="0"/>
            <a:t> </a:t>
          </a:r>
          <a:r>
            <a:rPr lang="ar-QA" sz="1900" b="1" kern="1200" dirty="0">
              <a:solidFill>
                <a:srgbClr val="FFFF00"/>
              </a:solidFill>
              <a:effectLst>
                <a:outerShdw blurRad="38100" dist="38100" dir="2700000" algn="tl">
                  <a:srgbClr val="000000">
                    <a:alpha val="43137"/>
                  </a:srgbClr>
                </a:outerShdw>
              </a:effectLst>
            </a:rPr>
            <a:t>١٠ أكتوبر إلى ٣٠ نوفمبر ٢٠٢٢</a:t>
          </a:r>
          <a:r>
            <a:rPr lang="en-US" sz="1900" b="1" kern="1200" dirty="0"/>
            <a:t>.</a:t>
          </a:r>
          <a:endParaRPr lang="en-US" sz="1900" kern="1200" dirty="0"/>
        </a:p>
      </dsp:txBody>
      <dsp:txXfrm>
        <a:off x="71204" y="1269436"/>
        <a:ext cx="10044541" cy="634972"/>
      </dsp:txXfrm>
    </dsp:sp>
    <dsp:sp modelId="{6987FA90-1614-4A0E-AE55-1FFE657BDA8E}">
      <dsp:nvSpPr>
        <dsp:cNvPr id="0" name=""/>
        <dsp:cNvSpPr/>
      </dsp:nvSpPr>
      <dsp:spPr>
        <a:xfrm>
          <a:off x="9718887" y="1190065"/>
          <a:ext cx="793715" cy="793715"/>
        </a:xfrm>
        <a:prstGeom prst="ellipse">
          <a:avLst/>
        </a:prstGeom>
        <a:solidFill>
          <a:schemeClr val="lt1">
            <a:hueOff val="0"/>
            <a:satOff val="0"/>
            <a:lumOff val="0"/>
            <a:alphaOff val="0"/>
          </a:schemeClr>
        </a:solidFill>
        <a:ln w="6350" cap="flat" cmpd="sng" algn="ctr">
          <a:solidFill>
            <a:schemeClr val="accent4">
              <a:alpha val="90000"/>
              <a:hueOff val="0"/>
              <a:satOff val="0"/>
              <a:lumOff val="0"/>
              <a:alphaOff val="-10000"/>
            </a:schemeClr>
          </a:solidFill>
          <a:prstDash val="solid"/>
          <a:miter lim="800000"/>
        </a:ln>
        <a:effectLst/>
      </dsp:spPr>
      <dsp:style>
        <a:lnRef idx="1">
          <a:scrgbClr r="0" g="0" b="0"/>
        </a:lnRef>
        <a:fillRef idx="1">
          <a:scrgbClr r="0" g="0" b="0"/>
        </a:fillRef>
        <a:effectRef idx="2">
          <a:scrgbClr r="0" g="0" b="0"/>
        </a:effectRef>
        <a:fontRef idx="minor"/>
      </dsp:style>
    </dsp:sp>
    <dsp:sp modelId="{F1A3C31A-2031-432E-A413-F4D313C1A727}">
      <dsp:nvSpPr>
        <dsp:cNvPr id="0" name=""/>
        <dsp:cNvSpPr/>
      </dsp:nvSpPr>
      <dsp:spPr>
        <a:xfrm>
          <a:off x="71204" y="2221590"/>
          <a:ext cx="9904892" cy="634972"/>
        </a:xfrm>
        <a:prstGeom prst="rect">
          <a:avLst/>
        </a:prstGeom>
        <a:gradFill rotWithShape="0">
          <a:gsLst>
            <a:gs pos="0">
              <a:schemeClr val="accent4">
                <a:alpha val="90000"/>
                <a:hueOff val="0"/>
                <a:satOff val="0"/>
                <a:lumOff val="0"/>
                <a:alphaOff val="-20000"/>
                <a:satMod val="103000"/>
                <a:lumMod val="102000"/>
                <a:tint val="94000"/>
              </a:schemeClr>
            </a:gs>
            <a:gs pos="50000">
              <a:schemeClr val="accent4">
                <a:alpha val="90000"/>
                <a:hueOff val="0"/>
                <a:satOff val="0"/>
                <a:lumOff val="0"/>
                <a:alphaOff val="-20000"/>
                <a:satMod val="110000"/>
                <a:lumMod val="100000"/>
                <a:shade val="100000"/>
              </a:schemeClr>
            </a:gs>
            <a:gs pos="100000">
              <a:schemeClr val="accent4">
                <a:alpha val="90000"/>
                <a:hueOff val="0"/>
                <a:satOff val="0"/>
                <a:lumOff val="0"/>
                <a:alphaOff val="-2000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8260" tIns="48260" rIns="504009" bIns="48260" numCol="1" spcCol="1270" anchor="ctr" anchorCtr="0">
          <a:noAutofit/>
        </a:bodyPr>
        <a:lstStyle/>
        <a:p>
          <a:pPr marL="0" lvl="0" indent="0" algn="r" defTabSz="844550" rtl="1">
            <a:lnSpc>
              <a:spcPct val="90000"/>
            </a:lnSpc>
            <a:spcBef>
              <a:spcPct val="0"/>
            </a:spcBef>
            <a:spcAft>
              <a:spcPct val="35000"/>
            </a:spcAft>
            <a:buNone/>
          </a:pPr>
          <a:r>
            <a:rPr lang="ar-SA" sz="1900" b="1" kern="1200" dirty="0">
              <a:solidFill>
                <a:srgbClr val="FFFF00"/>
              </a:solidFill>
              <a:effectLst>
                <a:outerShdw blurRad="38100" dist="38100" dir="2700000" algn="tl">
                  <a:srgbClr val="000000">
                    <a:alpha val="43137"/>
                  </a:srgbClr>
                </a:outerShdw>
              </a:effectLst>
            </a:rPr>
            <a:t>المنظمات الوطنية والإقليمية لوقاية النباتات</a:t>
          </a:r>
          <a:r>
            <a:rPr lang="en-US" sz="1900" b="1" kern="1200" dirty="0">
              <a:solidFill>
                <a:srgbClr val="FFFF00"/>
              </a:solidFill>
              <a:effectLst>
                <a:outerShdw blurRad="38100" dist="38100" dir="2700000" algn="tl">
                  <a:srgbClr val="000000">
                    <a:alpha val="43137"/>
                  </a:srgbClr>
                </a:outerShdw>
              </a:effectLst>
            </a:rPr>
            <a:t> </a:t>
          </a:r>
          <a:r>
            <a:rPr lang="ar-QA" sz="1900" kern="1200" dirty="0"/>
            <a:t>سيتم دعوتهم لترشيح أعضاء </a:t>
          </a:r>
          <a:r>
            <a:rPr lang="ar-SA" sz="1900" kern="1200" dirty="0"/>
            <a:t>اللجنة</a:t>
          </a:r>
          <a:r>
            <a:rPr lang="en-US" sz="1900" kern="1200" dirty="0"/>
            <a:t> </a:t>
          </a:r>
          <a:r>
            <a:rPr lang="ar-QA" sz="1900" kern="1200" dirty="0"/>
            <a:t>بالتنسيق مع ممثليهم في</a:t>
          </a:r>
          <a:r>
            <a:rPr lang="en-US" sz="1900" kern="1200" dirty="0">
              <a:latin typeface="Calibri Light" panose="020F0302020204030204"/>
            </a:rPr>
            <a:t> </a:t>
          </a:r>
          <a:r>
            <a:rPr lang="ar-SA" sz="1900" b="1" kern="1200" dirty="0">
              <a:solidFill>
                <a:srgbClr val="FFFF00"/>
              </a:solidFill>
              <a:effectLst>
                <a:outerShdw blurRad="38100" dist="38100" dir="2700000" algn="tl">
                  <a:srgbClr val="000000">
                    <a:alpha val="43137"/>
                  </a:srgbClr>
                </a:outerShdw>
              </a:effectLst>
            </a:rPr>
            <a:t>مكتب الهيئة</a:t>
          </a:r>
          <a:r>
            <a:rPr lang="en-US" sz="1900" b="1" kern="1200" dirty="0"/>
            <a:t>.</a:t>
          </a:r>
          <a:endParaRPr lang="en-US" sz="1900" kern="1200" dirty="0"/>
        </a:p>
      </dsp:txBody>
      <dsp:txXfrm>
        <a:off x="71204" y="2221590"/>
        <a:ext cx="9904892" cy="634972"/>
      </dsp:txXfrm>
    </dsp:sp>
    <dsp:sp modelId="{800C679F-E9D3-4C8A-89CC-6F3F56C173D5}">
      <dsp:nvSpPr>
        <dsp:cNvPr id="0" name=""/>
        <dsp:cNvSpPr/>
      </dsp:nvSpPr>
      <dsp:spPr>
        <a:xfrm>
          <a:off x="9579238" y="2142218"/>
          <a:ext cx="793715" cy="793715"/>
        </a:xfrm>
        <a:prstGeom prst="ellipse">
          <a:avLst/>
        </a:prstGeom>
        <a:solidFill>
          <a:schemeClr val="lt1">
            <a:hueOff val="0"/>
            <a:satOff val="0"/>
            <a:lumOff val="0"/>
            <a:alphaOff val="0"/>
          </a:schemeClr>
        </a:solidFill>
        <a:ln w="6350" cap="flat" cmpd="sng" algn="ctr">
          <a:solidFill>
            <a:schemeClr val="accent4">
              <a:alpha val="90000"/>
              <a:hueOff val="0"/>
              <a:satOff val="0"/>
              <a:lumOff val="0"/>
              <a:alphaOff val="-20000"/>
            </a:schemeClr>
          </a:solidFill>
          <a:prstDash val="solid"/>
          <a:miter lim="800000"/>
        </a:ln>
        <a:effectLst/>
      </dsp:spPr>
      <dsp:style>
        <a:lnRef idx="1">
          <a:scrgbClr r="0" g="0" b="0"/>
        </a:lnRef>
        <a:fillRef idx="1">
          <a:scrgbClr r="0" g="0" b="0"/>
        </a:fillRef>
        <a:effectRef idx="2">
          <a:scrgbClr r="0" g="0" b="0"/>
        </a:effectRef>
        <a:fontRef idx="minor"/>
      </dsp:style>
    </dsp:sp>
    <dsp:sp modelId="{01B62F7D-D911-4051-B2D8-AAFE2CE6DA77}">
      <dsp:nvSpPr>
        <dsp:cNvPr id="0" name=""/>
        <dsp:cNvSpPr/>
      </dsp:nvSpPr>
      <dsp:spPr>
        <a:xfrm>
          <a:off x="71204" y="3173744"/>
          <a:ext cx="10044541" cy="634972"/>
        </a:xfrm>
        <a:prstGeom prst="rect">
          <a:avLst/>
        </a:prstGeom>
        <a:gradFill rotWithShape="0">
          <a:gsLst>
            <a:gs pos="0">
              <a:schemeClr val="accent4">
                <a:alpha val="90000"/>
                <a:hueOff val="0"/>
                <a:satOff val="0"/>
                <a:lumOff val="0"/>
                <a:alphaOff val="-30000"/>
                <a:satMod val="103000"/>
                <a:lumMod val="102000"/>
                <a:tint val="94000"/>
              </a:schemeClr>
            </a:gs>
            <a:gs pos="50000">
              <a:schemeClr val="accent4">
                <a:alpha val="90000"/>
                <a:hueOff val="0"/>
                <a:satOff val="0"/>
                <a:lumOff val="0"/>
                <a:alphaOff val="-30000"/>
                <a:satMod val="110000"/>
                <a:lumMod val="100000"/>
                <a:shade val="100000"/>
              </a:schemeClr>
            </a:gs>
            <a:gs pos="100000">
              <a:schemeClr val="accent4">
                <a:alpha val="90000"/>
                <a:hueOff val="0"/>
                <a:satOff val="0"/>
                <a:lumOff val="0"/>
                <a:alphaOff val="-3000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8260" tIns="48260" rIns="504009" bIns="48260" numCol="1" spcCol="1270" anchor="ctr" anchorCtr="0">
          <a:noAutofit/>
        </a:bodyPr>
        <a:lstStyle/>
        <a:p>
          <a:pPr marL="0" lvl="0" indent="0" algn="r" defTabSz="844550" rtl="1">
            <a:lnSpc>
              <a:spcPct val="90000"/>
            </a:lnSpc>
            <a:spcBef>
              <a:spcPct val="0"/>
            </a:spcBef>
            <a:spcAft>
              <a:spcPct val="35000"/>
            </a:spcAft>
            <a:buNone/>
          </a:pPr>
          <a:r>
            <a:rPr lang="ar-QA" sz="1900" b="1" kern="1200" dirty="0"/>
            <a:t>سيتم تقديم الترشيحات المختارة لـ</a:t>
          </a:r>
          <a:r>
            <a:rPr lang="en-US" sz="1900" b="1" kern="1200" dirty="0"/>
            <a:t> </a:t>
          </a:r>
          <a:r>
            <a:rPr lang="ar-SA" sz="1900" b="1" kern="1200" dirty="0">
              <a:solidFill>
                <a:srgbClr val="FFFF00"/>
              </a:solidFill>
            </a:rPr>
            <a:t>اجتماع هيئة تدابير الصحة النباتية السابع عشر في ٢٠٢٣ للاعتماد</a:t>
          </a:r>
          <a:r>
            <a:rPr lang="en-US" sz="1900" b="1" kern="1200" dirty="0">
              <a:latin typeface="Calibri Light" panose="020F0302020204030204"/>
            </a:rPr>
            <a:t>.</a:t>
          </a:r>
          <a:endParaRPr lang="en-US" sz="1900" b="1" kern="1200" dirty="0"/>
        </a:p>
      </dsp:txBody>
      <dsp:txXfrm>
        <a:off x="71204" y="3173744"/>
        <a:ext cx="10044541" cy="634972"/>
      </dsp:txXfrm>
    </dsp:sp>
    <dsp:sp modelId="{8E6F467E-8E0F-4661-AD8F-327FA855CBF8}">
      <dsp:nvSpPr>
        <dsp:cNvPr id="0" name=""/>
        <dsp:cNvSpPr/>
      </dsp:nvSpPr>
      <dsp:spPr>
        <a:xfrm>
          <a:off x="9718887" y="3094372"/>
          <a:ext cx="793715" cy="793715"/>
        </a:xfrm>
        <a:prstGeom prst="ellipse">
          <a:avLst/>
        </a:prstGeom>
        <a:solidFill>
          <a:schemeClr val="lt1">
            <a:hueOff val="0"/>
            <a:satOff val="0"/>
            <a:lumOff val="0"/>
            <a:alphaOff val="0"/>
          </a:schemeClr>
        </a:solidFill>
        <a:ln w="6350" cap="flat" cmpd="sng" algn="ctr">
          <a:solidFill>
            <a:schemeClr val="accent4">
              <a:alpha val="90000"/>
              <a:hueOff val="0"/>
              <a:satOff val="0"/>
              <a:lumOff val="0"/>
              <a:alphaOff val="-30000"/>
            </a:schemeClr>
          </a:solidFill>
          <a:prstDash val="solid"/>
          <a:miter lim="800000"/>
        </a:ln>
        <a:effectLst/>
      </dsp:spPr>
      <dsp:style>
        <a:lnRef idx="1">
          <a:scrgbClr r="0" g="0" b="0"/>
        </a:lnRef>
        <a:fillRef idx="1">
          <a:scrgbClr r="0" g="0" b="0"/>
        </a:fillRef>
        <a:effectRef idx="2">
          <a:scrgbClr r="0" g="0" b="0"/>
        </a:effectRef>
        <a:fontRef idx="minor"/>
      </dsp:style>
    </dsp:sp>
    <dsp:sp modelId="{20835BE8-BE91-493C-AB76-09CA5A43238D}">
      <dsp:nvSpPr>
        <dsp:cNvPr id="0" name=""/>
        <dsp:cNvSpPr/>
      </dsp:nvSpPr>
      <dsp:spPr>
        <a:xfrm>
          <a:off x="71204" y="4125897"/>
          <a:ext cx="10499543" cy="634972"/>
        </a:xfrm>
        <a:prstGeom prst="rect">
          <a:avLst/>
        </a:prstGeom>
        <a:gradFill rotWithShape="0">
          <a:gsLst>
            <a:gs pos="0">
              <a:schemeClr val="accent4">
                <a:alpha val="90000"/>
                <a:hueOff val="0"/>
                <a:satOff val="0"/>
                <a:lumOff val="0"/>
                <a:alphaOff val="-40000"/>
                <a:satMod val="103000"/>
                <a:lumMod val="102000"/>
                <a:tint val="94000"/>
              </a:schemeClr>
            </a:gs>
            <a:gs pos="50000">
              <a:schemeClr val="accent4">
                <a:alpha val="90000"/>
                <a:hueOff val="0"/>
                <a:satOff val="0"/>
                <a:lumOff val="0"/>
                <a:alphaOff val="-40000"/>
                <a:satMod val="110000"/>
                <a:lumMod val="100000"/>
                <a:shade val="100000"/>
              </a:schemeClr>
            </a:gs>
            <a:gs pos="100000">
              <a:schemeClr val="accent4">
                <a:alpha val="90000"/>
                <a:hueOff val="0"/>
                <a:satOff val="0"/>
                <a:lumOff val="0"/>
                <a:alphaOff val="-4000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0640" tIns="40640" rIns="504009" bIns="40640" numCol="1" spcCol="1270" anchor="ctr" anchorCtr="0">
          <a:noAutofit/>
        </a:bodyPr>
        <a:lstStyle/>
        <a:p>
          <a:pPr marL="0" lvl="0" indent="0" algn="r" defTabSz="711200" rtl="1">
            <a:lnSpc>
              <a:spcPct val="90000"/>
            </a:lnSpc>
            <a:spcBef>
              <a:spcPct val="0"/>
            </a:spcBef>
            <a:spcAft>
              <a:spcPct val="35000"/>
            </a:spcAft>
            <a:buNone/>
          </a:pPr>
          <a:r>
            <a:rPr lang="ar-QA" sz="1600" b="1" kern="1200" dirty="0">
              <a:latin typeface="Calibri Light" panose="020F0302020204030204"/>
            </a:rPr>
            <a:t>ستنظر أمانة الاتفاقية الدولية لوقاية النباتات في خيارات لتوفير الترجمة الفورية لبعض </a:t>
          </a:r>
          <a:r>
            <a:rPr lang="en-US" sz="1600" b="1" kern="1200" dirty="0">
              <a:latin typeface="Calibri Light" panose="020F0302020204030204"/>
            </a:rPr>
            <a:t> </a:t>
          </a:r>
          <a:r>
            <a:rPr lang="ar-QA" sz="1600" b="1" kern="1200" dirty="0">
              <a:solidFill>
                <a:srgbClr val="FFFF00"/>
              </a:solidFill>
              <a:latin typeface="Calibri Light" panose="020F0302020204030204"/>
            </a:rPr>
            <a:t>لغات الأمم المتحدة في الاجتماعات المقبلة للجنة</a:t>
          </a:r>
          <a:r>
            <a:rPr lang="en-US" sz="1600" b="1" kern="1200" dirty="0">
              <a:latin typeface="Calibri Light" panose="020F0302020204030204"/>
            </a:rPr>
            <a:t>. </a:t>
          </a:r>
        </a:p>
      </dsp:txBody>
      <dsp:txXfrm>
        <a:off x="71204" y="4125897"/>
        <a:ext cx="10499543" cy="634972"/>
      </dsp:txXfrm>
    </dsp:sp>
    <dsp:sp modelId="{4668B020-F90E-4F12-B10E-DF3663224421}">
      <dsp:nvSpPr>
        <dsp:cNvPr id="0" name=""/>
        <dsp:cNvSpPr/>
      </dsp:nvSpPr>
      <dsp:spPr>
        <a:xfrm>
          <a:off x="10173890" y="4046526"/>
          <a:ext cx="793715" cy="793715"/>
        </a:xfrm>
        <a:prstGeom prst="ellipse">
          <a:avLst/>
        </a:prstGeom>
        <a:solidFill>
          <a:schemeClr val="lt1">
            <a:hueOff val="0"/>
            <a:satOff val="0"/>
            <a:lumOff val="0"/>
            <a:alphaOff val="0"/>
          </a:schemeClr>
        </a:solidFill>
        <a:ln w="6350" cap="flat" cmpd="sng" algn="ctr">
          <a:solidFill>
            <a:schemeClr val="accent4">
              <a:alpha val="90000"/>
              <a:hueOff val="0"/>
              <a:satOff val="0"/>
              <a:lumOff val="0"/>
              <a:alphaOff val="-40000"/>
            </a:schemeClr>
          </a:solidFill>
          <a:prstDash val="solid"/>
          <a:miter lim="800000"/>
        </a:ln>
        <a:effectLst/>
      </dsp:spPr>
      <dsp:style>
        <a:lnRef idx="1">
          <a:scrgbClr r="0" g="0" b="0"/>
        </a:lnRef>
        <a:fillRef idx="1">
          <a:scrgbClr r="0" g="0" b="0"/>
        </a:fillRef>
        <a:effectRef idx="2">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3B2CC2A-06D3-4E4C-A3EB-900EC47F2873}">
      <dsp:nvSpPr>
        <dsp:cNvPr id="0" name=""/>
        <dsp:cNvSpPr/>
      </dsp:nvSpPr>
      <dsp:spPr>
        <a:xfrm rot="5400000">
          <a:off x="3111833" y="-2959948"/>
          <a:ext cx="402296" cy="6625962"/>
        </a:xfrm>
        <a:prstGeom prst="round2SameRect">
          <a:avLst/>
        </a:prstGeom>
        <a:solidFill>
          <a:schemeClr val="accent3">
            <a:alpha val="90000"/>
            <a:tint val="55000"/>
            <a:hueOff val="0"/>
            <a:satOff val="0"/>
            <a:lumOff val="0"/>
            <a:alphaOff val="0"/>
          </a:schemeClr>
        </a:solidFill>
        <a:ln w="12700" cap="flat" cmpd="sng" algn="ctr">
          <a:solidFill>
            <a:schemeClr val="accent3">
              <a:alpha val="90000"/>
              <a:tint val="55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r" defTabSz="800100" rtl="1">
            <a:lnSpc>
              <a:spcPct val="90000"/>
            </a:lnSpc>
            <a:spcBef>
              <a:spcPct val="0"/>
            </a:spcBef>
            <a:spcAft>
              <a:spcPct val="15000"/>
            </a:spcAft>
            <a:buChar char="•"/>
          </a:pPr>
          <a:r>
            <a:rPr lang="ar-QA" sz="1800" b="1" kern="1200" dirty="0">
              <a:solidFill>
                <a:schemeClr val="tx1"/>
              </a:solidFill>
              <a:latin typeface="Calibri"/>
              <a:cs typeface="Calibri"/>
            </a:rPr>
            <a:t>النشرة الإخبارية والدعوات والإعلانات ل</a:t>
          </a:r>
          <a:r>
            <a:rPr lang="ar-QA" sz="1800" b="1" kern="1200" dirty="0">
              <a:solidFill>
                <a:schemeClr val="tx1"/>
              </a:solidFill>
              <a:effectLst>
                <a:outerShdw blurRad="38100" dist="38100" dir="2700000" algn="tl">
                  <a:srgbClr val="000000">
                    <a:alpha val="43137"/>
                  </a:srgbClr>
                </a:outerShdw>
              </a:effectLst>
              <a:latin typeface="+mn-lt"/>
              <a:cs typeface="Calibri"/>
            </a:rPr>
            <a:t>لاتفاقية الدولية لوقاية النباتات</a:t>
          </a:r>
          <a:r>
            <a:rPr lang="en-US" sz="1800" b="1" kern="1200" dirty="0">
              <a:solidFill>
                <a:schemeClr val="tx1"/>
              </a:solidFill>
              <a:latin typeface="+mn-lt"/>
              <a:cs typeface="Calibri"/>
            </a:rPr>
            <a:t> </a:t>
          </a:r>
          <a:endParaRPr lang="en-US" sz="1800" kern="1200" dirty="0">
            <a:latin typeface="Calibri"/>
            <a:cs typeface="Calibri"/>
          </a:endParaRPr>
        </a:p>
      </dsp:txBody>
      <dsp:txXfrm rot="-5400000">
        <a:off x="0" y="171523"/>
        <a:ext cx="6606324" cy="363020"/>
      </dsp:txXfrm>
    </dsp:sp>
    <dsp:sp modelId="{9500C53D-A6AA-48B1-AE23-EEB9FD430204}">
      <dsp:nvSpPr>
        <dsp:cNvPr id="0" name=""/>
        <dsp:cNvSpPr/>
      </dsp:nvSpPr>
      <dsp:spPr>
        <a:xfrm>
          <a:off x="6615758" y="0"/>
          <a:ext cx="3727103" cy="637428"/>
        </a:xfrm>
        <a:prstGeom prst="roundRect">
          <a:avLst/>
        </a:prstGeom>
        <a:solidFill>
          <a:schemeClr val="accent3">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47625" rIns="95250" bIns="47625" numCol="1" spcCol="1270" anchor="ctr" anchorCtr="0">
          <a:noAutofit/>
        </a:bodyPr>
        <a:lstStyle/>
        <a:p>
          <a:pPr marL="0" lvl="0" indent="0" algn="ctr" defTabSz="1111250" rtl="0">
            <a:lnSpc>
              <a:spcPct val="90000"/>
            </a:lnSpc>
            <a:spcBef>
              <a:spcPct val="0"/>
            </a:spcBef>
            <a:spcAft>
              <a:spcPct val="35000"/>
            </a:spcAft>
            <a:buNone/>
          </a:pPr>
          <a:r>
            <a:rPr lang="ar-QA" sz="2500" b="1" kern="1200" dirty="0">
              <a:solidFill>
                <a:srgbClr val="FF0000"/>
              </a:solidFill>
              <a:effectLst>
                <a:outerShdw blurRad="38100" dist="38100" dir="2700000" algn="tl">
                  <a:srgbClr val="000000">
                    <a:alpha val="43137"/>
                  </a:srgbClr>
                </a:outerShdw>
              </a:effectLst>
              <a:latin typeface="Calibri"/>
              <a:cs typeface="Calibri"/>
            </a:rPr>
            <a:t>المتابعة</a:t>
          </a:r>
          <a:endParaRPr lang="en-US" sz="2500" b="1" kern="1200" dirty="0">
            <a:solidFill>
              <a:srgbClr val="FF0000"/>
            </a:solidFill>
            <a:effectLst>
              <a:outerShdw blurRad="38100" dist="38100" dir="2700000" algn="tl">
                <a:srgbClr val="000000">
                  <a:alpha val="43137"/>
                </a:srgbClr>
              </a:outerShdw>
            </a:effectLst>
            <a:latin typeface="Calibri"/>
            <a:cs typeface="Calibri"/>
          </a:endParaRPr>
        </a:p>
      </dsp:txBody>
      <dsp:txXfrm>
        <a:off x="6646875" y="31117"/>
        <a:ext cx="3664869" cy="575194"/>
      </dsp:txXfrm>
    </dsp:sp>
    <dsp:sp modelId="{23FB1BB6-2E19-49C8-9C59-D15DC449D934}">
      <dsp:nvSpPr>
        <dsp:cNvPr id="0" name=""/>
        <dsp:cNvSpPr/>
      </dsp:nvSpPr>
      <dsp:spPr>
        <a:xfrm rot="5400000">
          <a:off x="3118313" y="-2371136"/>
          <a:ext cx="402296" cy="6638922"/>
        </a:xfrm>
        <a:prstGeom prst="round2SameRect">
          <a:avLst/>
        </a:prstGeom>
        <a:solidFill>
          <a:schemeClr val="accent3">
            <a:alpha val="90000"/>
            <a:tint val="55000"/>
            <a:hueOff val="0"/>
            <a:satOff val="0"/>
            <a:lumOff val="0"/>
            <a:alphaOff val="0"/>
          </a:schemeClr>
        </a:solidFill>
        <a:ln w="12700" cap="flat" cmpd="sng" algn="ctr">
          <a:solidFill>
            <a:schemeClr val="accent3">
              <a:alpha val="90000"/>
              <a:tint val="55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r" defTabSz="889000" rtl="1">
            <a:lnSpc>
              <a:spcPct val="90000"/>
            </a:lnSpc>
            <a:spcBef>
              <a:spcPct val="0"/>
            </a:spcBef>
            <a:spcAft>
              <a:spcPct val="15000"/>
            </a:spcAft>
            <a:buChar char="•"/>
          </a:pPr>
          <a:r>
            <a:rPr lang="ar-QA" sz="2000" b="1" kern="1200" dirty="0">
              <a:solidFill>
                <a:schemeClr val="tx1"/>
              </a:solidFill>
              <a:latin typeface="Calibri"/>
              <a:cs typeface="Calibri"/>
            </a:rPr>
            <a:t>بشكل نشط في ندوات الاتفاقية الدولية لوقاية النباتات عبر الإنترنت</a:t>
          </a:r>
          <a:endParaRPr lang="en-US" sz="2000" kern="1200" dirty="0">
            <a:latin typeface="Calibri"/>
            <a:cs typeface="Calibri"/>
          </a:endParaRPr>
        </a:p>
      </dsp:txBody>
      <dsp:txXfrm rot="-5400000">
        <a:off x="0" y="766815"/>
        <a:ext cx="6619284" cy="363020"/>
      </dsp:txXfrm>
    </dsp:sp>
    <dsp:sp modelId="{BDEB3B0D-F38F-480C-8BD1-6F41136591E2}">
      <dsp:nvSpPr>
        <dsp:cNvPr id="0" name=""/>
        <dsp:cNvSpPr/>
      </dsp:nvSpPr>
      <dsp:spPr>
        <a:xfrm>
          <a:off x="6628698" y="764055"/>
          <a:ext cx="3734394" cy="502870"/>
        </a:xfrm>
        <a:prstGeom prst="roundRect">
          <a:avLst/>
        </a:prstGeom>
        <a:solidFill>
          <a:schemeClr val="accent3">
            <a:shade val="50000"/>
            <a:hueOff val="93121"/>
            <a:satOff val="2156"/>
            <a:lumOff val="1012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47625" rIns="95250" bIns="47625" numCol="1" spcCol="1270" anchor="ctr" anchorCtr="0">
          <a:noAutofit/>
        </a:bodyPr>
        <a:lstStyle/>
        <a:p>
          <a:pPr marL="0" lvl="0" indent="0" algn="ctr" defTabSz="1111250" rtl="0">
            <a:lnSpc>
              <a:spcPct val="90000"/>
            </a:lnSpc>
            <a:spcBef>
              <a:spcPct val="0"/>
            </a:spcBef>
            <a:spcAft>
              <a:spcPct val="35000"/>
            </a:spcAft>
            <a:buNone/>
          </a:pPr>
          <a:r>
            <a:rPr lang="ar-QA" sz="2500" b="1" kern="1200" dirty="0">
              <a:solidFill>
                <a:srgbClr val="FF0000"/>
              </a:solidFill>
              <a:effectLst>
                <a:outerShdw blurRad="38100" dist="38100" dir="2700000" algn="tl">
                  <a:srgbClr val="000000">
                    <a:alpha val="43137"/>
                  </a:srgbClr>
                </a:outerShdw>
              </a:effectLst>
              <a:latin typeface="Calibri"/>
              <a:cs typeface="Calibri"/>
            </a:rPr>
            <a:t>المشاركة</a:t>
          </a:r>
          <a:endParaRPr lang="en-US" sz="2500" b="1" kern="1200" dirty="0">
            <a:solidFill>
              <a:srgbClr val="FF0000"/>
            </a:solidFill>
            <a:effectLst>
              <a:outerShdw blurRad="38100" dist="38100" dir="2700000" algn="tl">
                <a:srgbClr val="000000">
                  <a:alpha val="43137"/>
                </a:srgbClr>
              </a:outerShdw>
            </a:effectLst>
            <a:latin typeface="Calibri"/>
            <a:cs typeface="Calibri"/>
          </a:endParaRPr>
        </a:p>
      </dsp:txBody>
      <dsp:txXfrm>
        <a:off x="6653246" y="788603"/>
        <a:ext cx="3685298" cy="453774"/>
      </dsp:txXfrm>
    </dsp:sp>
    <dsp:sp modelId="{448D52E7-83C6-45CB-A310-27165F07F707}">
      <dsp:nvSpPr>
        <dsp:cNvPr id="0" name=""/>
        <dsp:cNvSpPr/>
      </dsp:nvSpPr>
      <dsp:spPr>
        <a:xfrm rot="5400000">
          <a:off x="3118313" y="-1843122"/>
          <a:ext cx="402296" cy="6638922"/>
        </a:xfrm>
        <a:prstGeom prst="round2SameRect">
          <a:avLst/>
        </a:prstGeom>
        <a:solidFill>
          <a:schemeClr val="accent3">
            <a:alpha val="90000"/>
            <a:tint val="55000"/>
            <a:hueOff val="0"/>
            <a:satOff val="0"/>
            <a:lumOff val="0"/>
            <a:alphaOff val="0"/>
          </a:schemeClr>
        </a:solidFill>
        <a:ln w="12700" cap="flat" cmpd="sng" algn="ctr">
          <a:solidFill>
            <a:schemeClr val="accent3">
              <a:alpha val="90000"/>
              <a:tint val="55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r" defTabSz="800100" rtl="1">
            <a:lnSpc>
              <a:spcPct val="90000"/>
            </a:lnSpc>
            <a:spcBef>
              <a:spcPct val="0"/>
            </a:spcBef>
            <a:spcAft>
              <a:spcPct val="15000"/>
            </a:spcAft>
            <a:buChar char="•"/>
          </a:pPr>
          <a:r>
            <a:rPr lang="ar-QA" sz="1800" b="1" kern="1200" dirty="0">
              <a:solidFill>
                <a:schemeClr val="tx1"/>
              </a:solidFill>
              <a:latin typeface="Calibri"/>
              <a:cs typeface="Calibri"/>
            </a:rPr>
            <a:t>إلى الدراسات الاستقصائية للاتفاقية الدولية لوقاية النباتات حول فعاليات ومنتجات التنفيذ وتنمية القدرات</a:t>
          </a:r>
          <a:endParaRPr lang="en-US" sz="1800" kern="1200" dirty="0">
            <a:latin typeface="Calibri"/>
            <a:cs typeface="Calibri"/>
          </a:endParaRPr>
        </a:p>
      </dsp:txBody>
      <dsp:txXfrm rot="-5400000">
        <a:off x="0" y="1294829"/>
        <a:ext cx="6619284" cy="363020"/>
      </dsp:txXfrm>
    </dsp:sp>
    <dsp:sp modelId="{2E2949A0-15BE-483E-ADD9-BB6D97E074B2}">
      <dsp:nvSpPr>
        <dsp:cNvPr id="0" name=""/>
        <dsp:cNvSpPr/>
      </dsp:nvSpPr>
      <dsp:spPr>
        <a:xfrm>
          <a:off x="6628698" y="1292069"/>
          <a:ext cx="3734394" cy="502870"/>
        </a:xfrm>
        <a:prstGeom prst="roundRect">
          <a:avLst/>
        </a:prstGeom>
        <a:solidFill>
          <a:schemeClr val="accent3">
            <a:shade val="50000"/>
            <a:hueOff val="186241"/>
            <a:satOff val="4312"/>
            <a:lumOff val="2024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47625" rIns="95250" bIns="47625" numCol="1" spcCol="1270" anchor="ctr" anchorCtr="0">
          <a:noAutofit/>
        </a:bodyPr>
        <a:lstStyle/>
        <a:p>
          <a:pPr marL="0" lvl="0" indent="0" algn="ctr" defTabSz="1111250" rtl="0">
            <a:lnSpc>
              <a:spcPct val="90000"/>
            </a:lnSpc>
            <a:spcBef>
              <a:spcPct val="0"/>
            </a:spcBef>
            <a:spcAft>
              <a:spcPct val="35000"/>
            </a:spcAft>
            <a:buNone/>
          </a:pPr>
          <a:r>
            <a:rPr lang="ar-QA" sz="2500" b="1" kern="1200" dirty="0">
              <a:solidFill>
                <a:srgbClr val="FF0000"/>
              </a:solidFill>
              <a:effectLst>
                <a:outerShdw blurRad="38100" dist="38100" dir="2700000" algn="tl">
                  <a:srgbClr val="000000">
                    <a:alpha val="43137"/>
                  </a:srgbClr>
                </a:outerShdw>
              </a:effectLst>
              <a:latin typeface="Calibri"/>
              <a:cs typeface="Calibri"/>
            </a:rPr>
            <a:t>الاستجابة</a:t>
          </a:r>
          <a:endParaRPr lang="en-US" sz="2500" b="1" kern="1200" dirty="0">
            <a:solidFill>
              <a:srgbClr val="FF0000"/>
            </a:solidFill>
            <a:effectLst>
              <a:outerShdw blurRad="38100" dist="38100" dir="2700000" algn="tl">
                <a:srgbClr val="000000">
                  <a:alpha val="43137"/>
                </a:srgbClr>
              </a:outerShdw>
            </a:effectLst>
            <a:latin typeface="Calibri"/>
            <a:cs typeface="Calibri"/>
          </a:endParaRPr>
        </a:p>
      </dsp:txBody>
      <dsp:txXfrm>
        <a:off x="6653246" y="1316617"/>
        <a:ext cx="3685298" cy="453774"/>
      </dsp:txXfrm>
    </dsp:sp>
    <dsp:sp modelId="{F1E3563E-C109-4CBB-B5C8-2066F2488D9F}">
      <dsp:nvSpPr>
        <dsp:cNvPr id="0" name=""/>
        <dsp:cNvSpPr/>
      </dsp:nvSpPr>
      <dsp:spPr>
        <a:xfrm rot="5400000">
          <a:off x="3118313" y="-1315108"/>
          <a:ext cx="402296" cy="6638922"/>
        </a:xfrm>
        <a:prstGeom prst="round2SameRect">
          <a:avLst/>
        </a:prstGeom>
        <a:solidFill>
          <a:schemeClr val="accent3">
            <a:alpha val="90000"/>
            <a:tint val="55000"/>
            <a:hueOff val="0"/>
            <a:satOff val="0"/>
            <a:lumOff val="0"/>
            <a:alphaOff val="0"/>
          </a:schemeClr>
        </a:solidFill>
        <a:ln w="12700" cap="flat" cmpd="sng" algn="ctr">
          <a:solidFill>
            <a:schemeClr val="accent3">
              <a:alpha val="90000"/>
              <a:tint val="55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r" defTabSz="889000" rtl="1">
            <a:lnSpc>
              <a:spcPct val="90000"/>
            </a:lnSpc>
            <a:spcBef>
              <a:spcPct val="0"/>
            </a:spcBef>
            <a:spcAft>
              <a:spcPct val="15000"/>
            </a:spcAft>
            <a:buChar char="•"/>
          </a:pPr>
          <a:r>
            <a:rPr lang="en-US" sz="2000" b="1" kern="1200" dirty="0">
              <a:solidFill>
                <a:schemeClr val="tx1"/>
              </a:solidFill>
              <a:latin typeface="Calibri"/>
              <a:cs typeface="Calibri"/>
            </a:rPr>
            <a:t> </a:t>
          </a:r>
          <a:r>
            <a:rPr lang="ar-QA" sz="2000" b="1" kern="1200" dirty="0">
              <a:solidFill>
                <a:schemeClr val="tx1"/>
              </a:solidFill>
              <a:latin typeface="Calibri"/>
              <a:cs typeface="Calibri"/>
            </a:rPr>
            <a:t>دراسة حالة أو مشاركة قصة حول صحة النبات </a:t>
          </a:r>
          <a:r>
            <a:rPr lang="en-US" sz="2000" b="1" kern="1200" dirty="0">
              <a:solidFill>
                <a:schemeClr val="tx1"/>
              </a:solidFill>
              <a:latin typeface="Calibri"/>
              <a:cs typeface="Calibri"/>
            </a:rPr>
            <a:t> </a:t>
          </a:r>
          <a:endParaRPr lang="en-US" sz="2000" kern="1200" dirty="0">
            <a:latin typeface="Calibri"/>
            <a:cs typeface="Calibri"/>
          </a:endParaRPr>
        </a:p>
      </dsp:txBody>
      <dsp:txXfrm rot="-5400000">
        <a:off x="0" y="1822843"/>
        <a:ext cx="6619284" cy="363020"/>
      </dsp:txXfrm>
    </dsp:sp>
    <dsp:sp modelId="{48BAF17E-F96E-4526-9BB8-00ABB05E0D2B}">
      <dsp:nvSpPr>
        <dsp:cNvPr id="0" name=""/>
        <dsp:cNvSpPr/>
      </dsp:nvSpPr>
      <dsp:spPr>
        <a:xfrm>
          <a:off x="6628698" y="1820083"/>
          <a:ext cx="3734394" cy="502870"/>
        </a:xfrm>
        <a:prstGeom prst="roundRect">
          <a:avLst/>
        </a:prstGeom>
        <a:solidFill>
          <a:schemeClr val="accent3">
            <a:shade val="50000"/>
            <a:hueOff val="279362"/>
            <a:satOff val="6467"/>
            <a:lumOff val="3037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47625" rIns="95250" bIns="47625" numCol="1" spcCol="1270" anchor="ctr" anchorCtr="0">
          <a:noAutofit/>
        </a:bodyPr>
        <a:lstStyle/>
        <a:p>
          <a:pPr marL="0" lvl="0" indent="0" algn="ctr" defTabSz="1111250" rtl="0">
            <a:lnSpc>
              <a:spcPct val="90000"/>
            </a:lnSpc>
            <a:spcBef>
              <a:spcPct val="0"/>
            </a:spcBef>
            <a:spcAft>
              <a:spcPct val="35000"/>
            </a:spcAft>
            <a:buNone/>
          </a:pPr>
          <a:r>
            <a:rPr lang="ar-QA" sz="2500" b="1" kern="1200" dirty="0">
              <a:solidFill>
                <a:srgbClr val="FF0000"/>
              </a:solidFill>
              <a:effectLst>
                <a:outerShdw blurRad="38100" dist="38100" dir="2700000" algn="tl">
                  <a:srgbClr val="000000">
                    <a:alpha val="43137"/>
                  </a:srgbClr>
                </a:outerShdw>
              </a:effectLst>
              <a:latin typeface="Calibri"/>
              <a:cs typeface="Calibri"/>
            </a:rPr>
            <a:t>الإرسال</a:t>
          </a:r>
          <a:endParaRPr lang="en-US" sz="2500" b="1" kern="1200" dirty="0">
            <a:solidFill>
              <a:srgbClr val="FF0000"/>
            </a:solidFill>
            <a:effectLst>
              <a:outerShdw blurRad="38100" dist="38100" dir="2700000" algn="tl">
                <a:srgbClr val="000000">
                  <a:alpha val="43137"/>
                </a:srgbClr>
              </a:outerShdw>
            </a:effectLst>
            <a:latin typeface="Calibri"/>
            <a:cs typeface="Calibri"/>
          </a:endParaRPr>
        </a:p>
      </dsp:txBody>
      <dsp:txXfrm>
        <a:off x="6653246" y="1844631"/>
        <a:ext cx="3685298" cy="453774"/>
      </dsp:txXfrm>
    </dsp:sp>
    <dsp:sp modelId="{8AC2D835-238E-455D-A9CF-17088F0751AD}">
      <dsp:nvSpPr>
        <dsp:cNvPr id="0" name=""/>
        <dsp:cNvSpPr/>
      </dsp:nvSpPr>
      <dsp:spPr>
        <a:xfrm rot="5400000">
          <a:off x="3118313" y="-787094"/>
          <a:ext cx="402296" cy="6638922"/>
        </a:xfrm>
        <a:prstGeom prst="round2SameRect">
          <a:avLst/>
        </a:prstGeom>
        <a:solidFill>
          <a:schemeClr val="accent3">
            <a:alpha val="90000"/>
            <a:tint val="55000"/>
            <a:hueOff val="0"/>
            <a:satOff val="0"/>
            <a:lumOff val="0"/>
            <a:alphaOff val="0"/>
          </a:schemeClr>
        </a:solidFill>
        <a:ln w="12700" cap="flat" cmpd="sng" algn="ctr">
          <a:solidFill>
            <a:schemeClr val="accent3">
              <a:alpha val="90000"/>
              <a:tint val="55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r" defTabSz="800100" rtl="1">
            <a:lnSpc>
              <a:spcPct val="90000"/>
            </a:lnSpc>
            <a:spcBef>
              <a:spcPct val="0"/>
            </a:spcBef>
            <a:spcAft>
              <a:spcPct val="15000"/>
            </a:spcAft>
            <a:buChar char="•"/>
          </a:pPr>
          <a:r>
            <a:rPr lang="ar-QA" sz="1800" b="1" kern="1200" dirty="0">
              <a:solidFill>
                <a:schemeClr val="tx1"/>
              </a:solidFill>
              <a:latin typeface="Calibri"/>
              <a:cs typeface="Calibri"/>
            </a:rPr>
            <a:t>ترجمة أدلة الاتفاقية الدولية لوقاية النباتات والمواد التدريبية بمساهمة عينية أو تمويل </a:t>
          </a:r>
          <a:endParaRPr lang="en-US" sz="1800" kern="1200" dirty="0">
            <a:latin typeface="Calibri"/>
            <a:cs typeface="Calibri"/>
          </a:endParaRPr>
        </a:p>
      </dsp:txBody>
      <dsp:txXfrm rot="-5400000">
        <a:off x="0" y="2350857"/>
        <a:ext cx="6619284" cy="363020"/>
      </dsp:txXfrm>
    </dsp:sp>
    <dsp:sp modelId="{04ACC39E-2138-406E-B122-DA421D6B4F9A}">
      <dsp:nvSpPr>
        <dsp:cNvPr id="0" name=""/>
        <dsp:cNvSpPr/>
      </dsp:nvSpPr>
      <dsp:spPr>
        <a:xfrm>
          <a:off x="6628698" y="2348097"/>
          <a:ext cx="3734394" cy="502870"/>
        </a:xfrm>
        <a:prstGeom prst="roundRect">
          <a:avLst/>
        </a:prstGeom>
        <a:solidFill>
          <a:schemeClr val="accent3">
            <a:shade val="50000"/>
            <a:hueOff val="372482"/>
            <a:satOff val="8623"/>
            <a:lumOff val="4049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47625" rIns="95250" bIns="47625" numCol="1" spcCol="1270" anchor="ctr" anchorCtr="0">
          <a:noAutofit/>
        </a:bodyPr>
        <a:lstStyle/>
        <a:p>
          <a:pPr marL="0" lvl="0" indent="0" algn="ctr" defTabSz="1111250" rtl="0">
            <a:lnSpc>
              <a:spcPct val="90000"/>
            </a:lnSpc>
            <a:spcBef>
              <a:spcPct val="0"/>
            </a:spcBef>
            <a:spcAft>
              <a:spcPct val="35000"/>
            </a:spcAft>
            <a:buNone/>
          </a:pPr>
          <a:r>
            <a:rPr lang="ar-QA" sz="2500" b="1" kern="1200" dirty="0">
              <a:solidFill>
                <a:srgbClr val="FF0000"/>
              </a:solidFill>
              <a:effectLst>
                <a:outerShdw blurRad="38100" dist="38100" dir="2700000" algn="tl">
                  <a:srgbClr val="000000">
                    <a:alpha val="43137"/>
                  </a:srgbClr>
                </a:outerShdw>
              </a:effectLst>
              <a:latin typeface="Calibri"/>
              <a:cs typeface="Calibri"/>
            </a:rPr>
            <a:t>الدعم</a:t>
          </a:r>
          <a:endParaRPr lang="en-US" sz="2500" b="1" kern="1200" dirty="0">
            <a:solidFill>
              <a:srgbClr val="FF0000"/>
            </a:solidFill>
            <a:effectLst>
              <a:outerShdw blurRad="38100" dist="38100" dir="2700000" algn="tl">
                <a:srgbClr val="000000">
                  <a:alpha val="43137"/>
                </a:srgbClr>
              </a:outerShdw>
            </a:effectLst>
            <a:latin typeface="Calibri"/>
            <a:cs typeface="Calibri"/>
          </a:endParaRPr>
        </a:p>
      </dsp:txBody>
      <dsp:txXfrm>
        <a:off x="6653246" y="2372645"/>
        <a:ext cx="3685298" cy="453774"/>
      </dsp:txXfrm>
    </dsp:sp>
    <dsp:sp modelId="{39FBBFC5-08FE-4BEA-9157-A3158B8AFB68}">
      <dsp:nvSpPr>
        <dsp:cNvPr id="0" name=""/>
        <dsp:cNvSpPr/>
      </dsp:nvSpPr>
      <dsp:spPr>
        <a:xfrm rot="5400000">
          <a:off x="3118313" y="-259080"/>
          <a:ext cx="402296" cy="6638922"/>
        </a:xfrm>
        <a:prstGeom prst="round2SameRect">
          <a:avLst/>
        </a:prstGeom>
        <a:solidFill>
          <a:schemeClr val="accent3">
            <a:alpha val="90000"/>
            <a:tint val="55000"/>
            <a:hueOff val="0"/>
            <a:satOff val="0"/>
            <a:lumOff val="0"/>
            <a:alphaOff val="0"/>
          </a:schemeClr>
        </a:solidFill>
        <a:ln w="12700" cap="flat" cmpd="sng" algn="ctr">
          <a:solidFill>
            <a:schemeClr val="accent3">
              <a:alpha val="90000"/>
              <a:tint val="55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r" defTabSz="800100" rtl="1">
            <a:lnSpc>
              <a:spcPct val="90000"/>
            </a:lnSpc>
            <a:spcBef>
              <a:spcPct val="0"/>
            </a:spcBef>
            <a:spcAft>
              <a:spcPct val="15000"/>
            </a:spcAft>
            <a:buChar char="•"/>
          </a:pPr>
          <a:r>
            <a:rPr lang="ar-QA" sz="1800" b="1" kern="1200" dirty="0">
              <a:solidFill>
                <a:schemeClr val="tx1"/>
              </a:solidFill>
              <a:latin typeface="Calibri"/>
              <a:cs typeface="Calibri"/>
            </a:rPr>
            <a:t> مجموعة عمل أو مجموعة فرعية للجنة</a:t>
          </a:r>
          <a:endParaRPr lang="en-US" sz="1800" kern="1200" dirty="0">
            <a:latin typeface="Calibri"/>
            <a:cs typeface="Calibri"/>
          </a:endParaRPr>
        </a:p>
      </dsp:txBody>
      <dsp:txXfrm rot="-5400000">
        <a:off x="0" y="2878871"/>
        <a:ext cx="6619284" cy="363020"/>
      </dsp:txXfrm>
    </dsp:sp>
    <dsp:sp modelId="{595C726C-F891-472D-826D-F5287D605518}">
      <dsp:nvSpPr>
        <dsp:cNvPr id="0" name=""/>
        <dsp:cNvSpPr/>
      </dsp:nvSpPr>
      <dsp:spPr>
        <a:xfrm>
          <a:off x="6628698" y="2876110"/>
          <a:ext cx="3734394" cy="502870"/>
        </a:xfrm>
        <a:prstGeom prst="roundRect">
          <a:avLst/>
        </a:prstGeom>
        <a:solidFill>
          <a:schemeClr val="accent3">
            <a:shade val="50000"/>
            <a:hueOff val="279362"/>
            <a:satOff val="6467"/>
            <a:lumOff val="3037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47625" rIns="95250" bIns="47625" numCol="1" spcCol="1270" anchor="ctr" anchorCtr="0">
          <a:noAutofit/>
        </a:bodyPr>
        <a:lstStyle/>
        <a:p>
          <a:pPr marL="0" lvl="0" indent="0" algn="ctr" defTabSz="1111250" rtl="0">
            <a:lnSpc>
              <a:spcPct val="90000"/>
            </a:lnSpc>
            <a:spcBef>
              <a:spcPct val="0"/>
            </a:spcBef>
            <a:spcAft>
              <a:spcPct val="35000"/>
            </a:spcAft>
            <a:buNone/>
          </a:pPr>
          <a:r>
            <a:rPr lang="ar-QA" sz="2500" b="1" kern="1200" dirty="0">
              <a:solidFill>
                <a:srgbClr val="FF0000"/>
              </a:solidFill>
              <a:effectLst>
                <a:outerShdw blurRad="38100" dist="38100" dir="2700000" algn="tl">
                  <a:srgbClr val="000000">
                    <a:alpha val="43137"/>
                  </a:srgbClr>
                </a:outerShdw>
              </a:effectLst>
              <a:latin typeface="Calibri"/>
              <a:cs typeface="Calibri"/>
            </a:rPr>
            <a:t>المشاركة</a:t>
          </a:r>
          <a:endParaRPr lang="en-US" sz="2500" b="1" kern="1200" dirty="0">
            <a:solidFill>
              <a:srgbClr val="FF0000"/>
            </a:solidFill>
            <a:effectLst>
              <a:outerShdw blurRad="38100" dist="38100" dir="2700000" algn="tl">
                <a:srgbClr val="000000">
                  <a:alpha val="43137"/>
                </a:srgbClr>
              </a:outerShdw>
            </a:effectLst>
            <a:latin typeface="Calibri"/>
            <a:cs typeface="Calibri"/>
          </a:endParaRPr>
        </a:p>
      </dsp:txBody>
      <dsp:txXfrm>
        <a:off x="6653246" y="2900658"/>
        <a:ext cx="3685298" cy="453774"/>
      </dsp:txXfrm>
    </dsp:sp>
    <dsp:sp modelId="{417D222D-4A46-423D-998B-7E526E6BEBB4}">
      <dsp:nvSpPr>
        <dsp:cNvPr id="0" name=""/>
        <dsp:cNvSpPr/>
      </dsp:nvSpPr>
      <dsp:spPr>
        <a:xfrm rot="5400000">
          <a:off x="3118313" y="268932"/>
          <a:ext cx="402296" cy="6638922"/>
        </a:xfrm>
        <a:prstGeom prst="round2SameRect">
          <a:avLst/>
        </a:prstGeom>
        <a:solidFill>
          <a:schemeClr val="accent3">
            <a:alpha val="90000"/>
            <a:tint val="55000"/>
            <a:hueOff val="0"/>
            <a:satOff val="0"/>
            <a:lumOff val="0"/>
            <a:alphaOff val="0"/>
          </a:schemeClr>
        </a:solidFill>
        <a:ln w="12700" cap="flat" cmpd="sng" algn="ctr">
          <a:solidFill>
            <a:schemeClr val="accent3">
              <a:alpha val="90000"/>
              <a:tint val="55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r" defTabSz="800100" rtl="1">
            <a:lnSpc>
              <a:spcPct val="90000"/>
            </a:lnSpc>
            <a:spcBef>
              <a:spcPct val="0"/>
            </a:spcBef>
            <a:spcAft>
              <a:spcPct val="15000"/>
            </a:spcAft>
            <a:buChar char="•"/>
          </a:pPr>
          <a:r>
            <a:rPr lang="ar-QA" sz="1800" b="1" kern="1200" dirty="0">
              <a:solidFill>
                <a:schemeClr val="tx1"/>
              </a:solidFill>
              <a:latin typeface="Calibri"/>
              <a:cs typeface="Calibri"/>
            </a:rPr>
            <a:t>مسودة مواصفات أدلة الاتفاقية الدولية لوقاية النباتات والمواد التدريبية اثناء فترة  التشاور</a:t>
          </a:r>
          <a:r>
            <a:rPr lang="en-US" sz="1800" b="1" kern="1200" dirty="0">
              <a:latin typeface="Calibri"/>
              <a:cs typeface="Calibri"/>
            </a:rPr>
            <a:t>*</a:t>
          </a:r>
          <a:endParaRPr lang="en-US" sz="1800" kern="1200" dirty="0">
            <a:latin typeface="Calibri"/>
            <a:cs typeface="Calibri"/>
          </a:endParaRPr>
        </a:p>
      </dsp:txBody>
      <dsp:txXfrm rot="-5400000">
        <a:off x="0" y="3406883"/>
        <a:ext cx="6619284" cy="363020"/>
      </dsp:txXfrm>
    </dsp:sp>
    <dsp:sp modelId="{58B9382F-1779-42CF-8566-932F63046602}">
      <dsp:nvSpPr>
        <dsp:cNvPr id="0" name=""/>
        <dsp:cNvSpPr/>
      </dsp:nvSpPr>
      <dsp:spPr>
        <a:xfrm>
          <a:off x="6628698" y="3404124"/>
          <a:ext cx="3734394" cy="502870"/>
        </a:xfrm>
        <a:prstGeom prst="roundRect">
          <a:avLst/>
        </a:prstGeom>
        <a:solidFill>
          <a:schemeClr val="accent3">
            <a:shade val="50000"/>
            <a:hueOff val="186241"/>
            <a:satOff val="4312"/>
            <a:lumOff val="2024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47625" rIns="95250" bIns="47625" numCol="1" spcCol="1270" anchor="ctr" anchorCtr="0">
          <a:noAutofit/>
        </a:bodyPr>
        <a:lstStyle/>
        <a:p>
          <a:pPr marL="0" lvl="0" indent="0" algn="ctr" defTabSz="1111250" rtl="0">
            <a:lnSpc>
              <a:spcPct val="90000"/>
            </a:lnSpc>
            <a:spcBef>
              <a:spcPct val="0"/>
            </a:spcBef>
            <a:spcAft>
              <a:spcPct val="35000"/>
            </a:spcAft>
            <a:buNone/>
          </a:pPr>
          <a:r>
            <a:rPr lang="ar-QA" sz="2500" b="1" kern="1200" dirty="0">
              <a:solidFill>
                <a:srgbClr val="FF0000"/>
              </a:solidFill>
              <a:effectLst>
                <a:outerShdw blurRad="38100" dist="38100" dir="2700000" algn="tl">
                  <a:srgbClr val="000000">
                    <a:alpha val="43137"/>
                  </a:srgbClr>
                </a:outerShdw>
              </a:effectLst>
              <a:latin typeface="Calibri"/>
              <a:cs typeface="Calibri"/>
            </a:rPr>
            <a:t>الاستعراض</a:t>
          </a:r>
          <a:endParaRPr lang="en-US" sz="2500" b="1" kern="1200" dirty="0">
            <a:solidFill>
              <a:srgbClr val="FF0000"/>
            </a:solidFill>
            <a:effectLst>
              <a:outerShdw blurRad="38100" dist="38100" dir="2700000" algn="tl">
                <a:srgbClr val="000000">
                  <a:alpha val="43137"/>
                </a:srgbClr>
              </a:outerShdw>
            </a:effectLst>
            <a:latin typeface="Calibri"/>
            <a:cs typeface="Calibri"/>
          </a:endParaRPr>
        </a:p>
      </dsp:txBody>
      <dsp:txXfrm>
        <a:off x="6653246" y="3428672"/>
        <a:ext cx="3685298" cy="453774"/>
      </dsp:txXfrm>
    </dsp:sp>
    <dsp:sp modelId="{B7DFC66F-95CB-4AD4-9A27-3BAB9A2801CA}">
      <dsp:nvSpPr>
        <dsp:cNvPr id="0" name=""/>
        <dsp:cNvSpPr/>
      </dsp:nvSpPr>
      <dsp:spPr>
        <a:xfrm rot="5400000">
          <a:off x="3118313" y="796946"/>
          <a:ext cx="402296" cy="6638922"/>
        </a:xfrm>
        <a:prstGeom prst="round2SameRect">
          <a:avLst/>
        </a:prstGeom>
        <a:solidFill>
          <a:schemeClr val="accent3">
            <a:alpha val="90000"/>
            <a:tint val="55000"/>
            <a:hueOff val="0"/>
            <a:satOff val="0"/>
            <a:lumOff val="0"/>
            <a:alphaOff val="0"/>
          </a:schemeClr>
        </a:solidFill>
        <a:ln w="12700" cap="flat" cmpd="sng" algn="ctr">
          <a:solidFill>
            <a:schemeClr val="accent3">
              <a:alpha val="90000"/>
              <a:tint val="55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r" defTabSz="800100" rtl="1">
            <a:lnSpc>
              <a:spcPct val="90000"/>
            </a:lnSpc>
            <a:spcBef>
              <a:spcPct val="0"/>
            </a:spcBef>
            <a:spcAft>
              <a:spcPct val="15000"/>
            </a:spcAft>
            <a:buChar char="•"/>
          </a:pPr>
          <a:r>
            <a:rPr lang="ar-QA" sz="1800" b="1" kern="1200" dirty="0">
              <a:solidFill>
                <a:schemeClr val="tx1"/>
              </a:solidFill>
              <a:latin typeface="Calibri"/>
              <a:cs typeface="Calibri"/>
            </a:rPr>
            <a:t>مقترحات لموضوعات لأدلة أو مواد تدريبية جديدة خلال الدعوة القادمة لتقديم الموضوعات (في عام ٢٠٢٣)</a:t>
          </a:r>
          <a:r>
            <a:rPr lang="en-US" sz="1800" b="1" kern="1200" dirty="0">
              <a:solidFill>
                <a:schemeClr val="tx1"/>
              </a:solidFill>
              <a:latin typeface="Calibri"/>
              <a:cs typeface="Calibri"/>
            </a:rPr>
            <a:t>.</a:t>
          </a:r>
          <a:endParaRPr lang="en-US" sz="1800" kern="1200" dirty="0">
            <a:latin typeface="Calibri"/>
            <a:cs typeface="Calibri"/>
          </a:endParaRPr>
        </a:p>
      </dsp:txBody>
      <dsp:txXfrm rot="-5400000">
        <a:off x="0" y="3934897"/>
        <a:ext cx="6619284" cy="363020"/>
      </dsp:txXfrm>
    </dsp:sp>
    <dsp:sp modelId="{569C6BBA-F744-405A-904F-398D83BA1A8A}">
      <dsp:nvSpPr>
        <dsp:cNvPr id="0" name=""/>
        <dsp:cNvSpPr/>
      </dsp:nvSpPr>
      <dsp:spPr>
        <a:xfrm>
          <a:off x="6628698" y="3833459"/>
          <a:ext cx="3734394" cy="502870"/>
        </a:xfrm>
        <a:prstGeom prst="roundRect">
          <a:avLst/>
        </a:prstGeom>
        <a:solidFill>
          <a:schemeClr val="accent3">
            <a:shade val="50000"/>
            <a:hueOff val="93121"/>
            <a:satOff val="2156"/>
            <a:lumOff val="1012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47625" rIns="95250" bIns="47625" numCol="1" spcCol="1270" anchor="ctr" anchorCtr="0">
          <a:noAutofit/>
        </a:bodyPr>
        <a:lstStyle/>
        <a:p>
          <a:pPr marL="0" lvl="0" indent="0" algn="ctr" defTabSz="1111250" rtl="0">
            <a:lnSpc>
              <a:spcPct val="90000"/>
            </a:lnSpc>
            <a:spcBef>
              <a:spcPct val="0"/>
            </a:spcBef>
            <a:spcAft>
              <a:spcPct val="35000"/>
            </a:spcAft>
            <a:buNone/>
          </a:pPr>
          <a:r>
            <a:rPr lang="ar-QA" sz="2500" b="1" kern="1200" dirty="0">
              <a:solidFill>
                <a:srgbClr val="FF0000"/>
              </a:solidFill>
              <a:effectLst>
                <a:outerShdw blurRad="38100" dist="38100" dir="2700000" algn="tl">
                  <a:srgbClr val="000000">
                    <a:alpha val="43137"/>
                  </a:srgbClr>
                </a:outerShdw>
              </a:effectLst>
              <a:latin typeface="Calibri"/>
              <a:cs typeface="Calibri"/>
            </a:rPr>
            <a:t>الإرسال</a:t>
          </a:r>
          <a:r>
            <a:rPr lang="en-US" sz="2500" b="1" kern="1200" dirty="0">
              <a:solidFill>
                <a:schemeClr val="tx1"/>
              </a:solidFill>
              <a:latin typeface="Calibri"/>
              <a:cs typeface="Calibri"/>
            </a:rPr>
            <a:t>  </a:t>
          </a:r>
        </a:p>
      </dsp:txBody>
      <dsp:txXfrm>
        <a:off x="6653246" y="3858007"/>
        <a:ext cx="3685298" cy="453774"/>
      </dsp:txXfrm>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304381" cy="34102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4700" y="0"/>
            <a:ext cx="4304381" cy="341028"/>
          </a:xfrm>
          <a:prstGeom prst="rect">
            <a:avLst/>
          </a:prstGeom>
        </p:spPr>
        <p:txBody>
          <a:bodyPr vert="horz" lIns="91440" tIns="45720" rIns="91440" bIns="45720" rtlCol="0"/>
          <a:lstStyle>
            <a:lvl1pPr algn="r">
              <a:defRPr sz="1200"/>
            </a:lvl1pPr>
          </a:lstStyle>
          <a:p>
            <a:fld id="{349C3301-FBA6-4D31-97D9-BCD2FD7EDC48}" type="datetimeFigureOut">
              <a:rPr lang="en-GB" smtClean="0"/>
              <a:t>01/08/2022</a:t>
            </a:fld>
            <a:endParaRPr lang="en-GB"/>
          </a:p>
        </p:txBody>
      </p:sp>
      <p:sp>
        <p:nvSpPr>
          <p:cNvPr id="4" name="Footer Placeholder 3"/>
          <p:cNvSpPr>
            <a:spLocks noGrp="1"/>
          </p:cNvSpPr>
          <p:nvPr>
            <p:ph type="ftr" sz="quarter" idx="2"/>
          </p:nvPr>
        </p:nvSpPr>
        <p:spPr>
          <a:xfrm>
            <a:off x="1" y="6453472"/>
            <a:ext cx="4304381" cy="341028"/>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4700" y="6453472"/>
            <a:ext cx="4304381" cy="341028"/>
          </a:xfrm>
          <a:prstGeom prst="rect">
            <a:avLst/>
          </a:prstGeom>
        </p:spPr>
        <p:txBody>
          <a:bodyPr vert="horz" lIns="91440" tIns="45720" rIns="91440" bIns="45720" rtlCol="0" anchor="b"/>
          <a:lstStyle>
            <a:lvl1pPr algn="r">
              <a:defRPr sz="1200"/>
            </a:lvl1pPr>
          </a:lstStyle>
          <a:p>
            <a:fld id="{6CD4DACB-0303-4FDD-AF82-44848239193E}" type="slidenum">
              <a:rPr lang="en-GB" smtClean="0"/>
              <a:t>‹#›</a:t>
            </a:fld>
            <a:endParaRPr lang="en-GB"/>
          </a:p>
        </p:txBody>
      </p:sp>
    </p:spTree>
    <p:extLst>
      <p:ext uri="{BB962C8B-B14F-4D97-AF65-F5344CB8AC3E}">
        <p14:creationId xmlns:p14="http://schemas.microsoft.com/office/powerpoint/2010/main" val="22314323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4381" cy="339725"/>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624702" y="0"/>
            <a:ext cx="4304381" cy="339725"/>
          </a:xfrm>
          <a:prstGeom prst="rect">
            <a:avLst/>
          </a:prstGeom>
        </p:spPr>
        <p:txBody>
          <a:bodyPr vert="horz" lIns="91440" tIns="45720" rIns="91440" bIns="45720" rtlCol="0"/>
          <a:lstStyle>
            <a:lvl1pPr algn="r">
              <a:defRPr sz="1200"/>
            </a:lvl1pPr>
          </a:lstStyle>
          <a:p>
            <a:fld id="{C7CBEB2F-6753-475F-B25C-75A91B99AD33}" type="datetimeFigureOut">
              <a:rPr lang="en-GB" smtClean="0"/>
              <a:pPr/>
              <a:t>01/08/2022</a:t>
            </a:fld>
            <a:endParaRPr lang="en-GB"/>
          </a:p>
        </p:txBody>
      </p:sp>
      <p:sp>
        <p:nvSpPr>
          <p:cNvPr id="4" name="Slide Image Placeholder 3"/>
          <p:cNvSpPr>
            <a:spLocks noGrp="1" noRot="1" noChangeAspect="1"/>
          </p:cNvSpPr>
          <p:nvPr>
            <p:ph type="sldImg" idx="2"/>
          </p:nvPr>
        </p:nvSpPr>
        <p:spPr>
          <a:xfrm>
            <a:off x="2700338" y="509588"/>
            <a:ext cx="4530725" cy="254793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93140" y="3227388"/>
            <a:ext cx="7945120" cy="305752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2" y="6453687"/>
            <a:ext cx="4304381" cy="33972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624702" y="6453687"/>
            <a:ext cx="4304381" cy="339725"/>
          </a:xfrm>
          <a:prstGeom prst="rect">
            <a:avLst/>
          </a:prstGeom>
        </p:spPr>
        <p:txBody>
          <a:bodyPr vert="horz" lIns="91440" tIns="45720" rIns="91440" bIns="45720" rtlCol="0" anchor="b"/>
          <a:lstStyle>
            <a:lvl1pPr algn="r">
              <a:defRPr sz="1200"/>
            </a:lvl1pPr>
          </a:lstStyle>
          <a:p>
            <a:fld id="{F181C075-0A87-4D04-85DC-C41B8B8D094E}" type="slidenum">
              <a:rPr lang="en-GB" smtClean="0"/>
              <a:pPr/>
              <a:t>‹#›</a:t>
            </a:fld>
            <a:endParaRPr lang="en-GB"/>
          </a:p>
        </p:txBody>
      </p:sp>
    </p:spTree>
    <p:extLst>
      <p:ext uri="{BB962C8B-B14F-4D97-AF65-F5344CB8AC3E}">
        <p14:creationId xmlns:p14="http://schemas.microsoft.com/office/powerpoint/2010/main" val="2016825931"/>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ippc.int/en/core-activities/capacity-development/guides-and-training-materials/development-guides-and-training-materials/"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comesa.int/"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181C075-0A87-4D04-85DC-C41B8B8D094E}" type="slidenum">
              <a:rPr lang="en-GB" smtClean="0"/>
              <a:pPr/>
              <a:t>1</a:t>
            </a:fld>
            <a:endParaRPr lang="en-GB"/>
          </a:p>
        </p:txBody>
      </p:sp>
    </p:spTree>
    <p:extLst>
      <p:ext uri="{BB962C8B-B14F-4D97-AF65-F5344CB8AC3E}">
        <p14:creationId xmlns:p14="http://schemas.microsoft.com/office/powerpoint/2010/main" val="22902764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F181C075-0A87-4D04-85DC-C41B8B8D094E}" type="slidenum">
              <a:rPr lang="en-GB" smtClean="0"/>
              <a:pPr/>
              <a:t>18</a:t>
            </a:fld>
            <a:endParaRPr lang="en-GB"/>
          </a:p>
        </p:txBody>
      </p:sp>
    </p:spTree>
    <p:extLst>
      <p:ext uri="{BB962C8B-B14F-4D97-AF65-F5344CB8AC3E}">
        <p14:creationId xmlns:p14="http://schemas.microsoft.com/office/powerpoint/2010/main" val="34196152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hlinkClick r:id="rId3"/>
              </a:rPr>
              <a:t>https://www.ippc.int/en/core-activities/capacity-development/guides-and-training-materials/development-guides-and-training-materials/</a:t>
            </a:r>
            <a:endParaRPr lang="en-US" dirty="0"/>
          </a:p>
        </p:txBody>
      </p:sp>
      <p:sp>
        <p:nvSpPr>
          <p:cNvPr id="4" name="Slide Number Placeholder 3"/>
          <p:cNvSpPr>
            <a:spLocks noGrp="1"/>
          </p:cNvSpPr>
          <p:nvPr>
            <p:ph type="sldNum" sz="quarter" idx="5"/>
          </p:nvPr>
        </p:nvSpPr>
        <p:spPr/>
        <p:txBody>
          <a:bodyPr/>
          <a:lstStyle/>
          <a:p>
            <a:fld id="{F181C075-0A87-4D04-85DC-C41B8B8D094E}" type="slidenum">
              <a:rPr lang="en-GB" smtClean="0"/>
              <a:pPr/>
              <a:t>19</a:t>
            </a:fld>
            <a:endParaRPr lang="en-GB"/>
          </a:p>
        </p:txBody>
      </p:sp>
    </p:spTree>
    <p:extLst>
      <p:ext uri="{BB962C8B-B14F-4D97-AF65-F5344CB8AC3E}">
        <p14:creationId xmlns:p14="http://schemas.microsoft.com/office/powerpoint/2010/main" val="25193812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https://www.ippc.int/en/core-activities/capacity-development/guides-and-training-materials/  </a:t>
            </a:r>
          </a:p>
        </p:txBody>
      </p:sp>
      <p:sp>
        <p:nvSpPr>
          <p:cNvPr id="4" name="Slide Number Placeholder 3"/>
          <p:cNvSpPr>
            <a:spLocks noGrp="1"/>
          </p:cNvSpPr>
          <p:nvPr>
            <p:ph type="sldNum" sz="quarter" idx="10"/>
          </p:nvPr>
        </p:nvSpPr>
        <p:spPr/>
        <p:txBody>
          <a:bodyPr/>
          <a:lstStyle/>
          <a:p>
            <a:fld id="{F181C075-0A87-4D04-85DC-C41B8B8D094E}" type="slidenum">
              <a:rPr lang="en-GB" smtClean="0"/>
              <a:pPr/>
              <a:t>20</a:t>
            </a:fld>
            <a:endParaRPr lang="en-GB"/>
          </a:p>
        </p:txBody>
      </p:sp>
    </p:spTree>
    <p:extLst>
      <p:ext uri="{BB962C8B-B14F-4D97-AF65-F5344CB8AC3E}">
        <p14:creationId xmlns:p14="http://schemas.microsoft.com/office/powerpoint/2010/main" val="37639088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FAO languages are: English, Arabic, Spanish, French, Russian and Chinese</a:t>
            </a:r>
          </a:p>
        </p:txBody>
      </p:sp>
      <p:sp>
        <p:nvSpPr>
          <p:cNvPr id="4" name="Slide Number Placeholder 3"/>
          <p:cNvSpPr>
            <a:spLocks noGrp="1"/>
          </p:cNvSpPr>
          <p:nvPr>
            <p:ph type="sldNum" sz="quarter" idx="10"/>
          </p:nvPr>
        </p:nvSpPr>
        <p:spPr/>
        <p:txBody>
          <a:bodyPr/>
          <a:lstStyle/>
          <a:p>
            <a:fld id="{F181C075-0A87-4D04-85DC-C41B8B8D094E}" type="slidenum">
              <a:rPr lang="en-GB" smtClean="0"/>
              <a:pPr/>
              <a:t>21</a:t>
            </a:fld>
            <a:endParaRPr lang="en-GB"/>
          </a:p>
        </p:txBody>
      </p:sp>
    </p:spTree>
    <p:extLst>
      <p:ext uri="{BB962C8B-B14F-4D97-AF65-F5344CB8AC3E}">
        <p14:creationId xmlns:p14="http://schemas.microsoft.com/office/powerpoint/2010/main" val="17151762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Items marked in blue were funded under the COMESA project. </a:t>
            </a:r>
          </a:p>
          <a:p>
            <a:endParaRPr lang="en-US" dirty="0">
              <a:cs typeface="Calibri"/>
            </a:endParaRPr>
          </a:p>
          <a:p>
            <a:r>
              <a:rPr lang="en-US" dirty="0">
                <a:cs typeface="Calibri"/>
              </a:rPr>
              <a:t>COLEACP:</a:t>
            </a:r>
            <a:r>
              <a:rPr lang="en-US" baseline="0" dirty="0">
                <a:cs typeface="Calibri"/>
              </a:rPr>
              <a:t> </a:t>
            </a:r>
            <a:r>
              <a:rPr lang="en-US" sz="1600" b="0" i="0" kern="1200" dirty="0">
                <a:solidFill>
                  <a:schemeClr val="tx1"/>
                </a:solidFill>
                <a:effectLst/>
                <a:latin typeface="+mn-lt"/>
                <a:ea typeface="+mn-ea"/>
                <a:cs typeface="+mn-cs"/>
              </a:rPr>
              <a:t>The Europe-Africa-Caribbean-Pacific Liaison Committee </a:t>
            </a:r>
            <a:endParaRPr lang="en-US" dirty="0">
              <a:cs typeface="Calibri"/>
            </a:endParaRPr>
          </a:p>
        </p:txBody>
      </p:sp>
      <p:sp>
        <p:nvSpPr>
          <p:cNvPr id="4" name="Slide Number Placeholder 3"/>
          <p:cNvSpPr>
            <a:spLocks noGrp="1"/>
          </p:cNvSpPr>
          <p:nvPr>
            <p:ph type="sldNum" sz="quarter" idx="5"/>
          </p:nvPr>
        </p:nvSpPr>
        <p:spPr/>
        <p:txBody>
          <a:bodyPr/>
          <a:lstStyle/>
          <a:p>
            <a:fld id="{F181C075-0A87-4D04-85DC-C41B8B8D094E}" type="slidenum">
              <a:rPr lang="en-GB" smtClean="0"/>
              <a:pPr/>
              <a:t>22</a:t>
            </a:fld>
            <a:endParaRPr lang="en-GB"/>
          </a:p>
        </p:txBody>
      </p:sp>
    </p:spTree>
    <p:extLst>
      <p:ext uri="{BB962C8B-B14F-4D97-AF65-F5344CB8AC3E}">
        <p14:creationId xmlns:p14="http://schemas.microsoft.com/office/powerpoint/2010/main" val="18181700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Key component pages </a:t>
            </a:r>
            <a:r>
              <a:rPr lang="en-US" dirty="0"/>
              <a:t>: PRA, Surveillance, Systems approaches, and ISPM 15.</a:t>
            </a:r>
            <a:endParaRPr lang="en-US" dirty="0">
              <a:cs typeface="Calibri"/>
            </a:endParaRPr>
          </a:p>
        </p:txBody>
      </p:sp>
      <p:sp>
        <p:nvSpPr>
          <p:cNvPr id="4" name="Slide Number Placeholder 3"/>
          <p:cNvSpPr>
            <a:spLocks noGrp="1"/>
          </p:cNvSpPr>
          <p:nvPr>
            <p:ph type="sldNum" sz="quarter" idx="5"/>
          </p:nvPr>
        </p:nvSpPr>
        <p:spPr/>
        <p:txBody>
          <a:bodyPr/>
          <a:lstStyle/>
          <a:p>
            <a:fld id="{F181C075-0A87-4D04-85DC-C41B8B8D094E}" type="slidenum">
              <a:rPr lang="en-GB" smtClean="0"/>
              <a:pPr/>
              <a:t>23</a:t>
            </a:fld>
            <a:endParaRPr lang="en-GB"/>
          </a:p>
        </p:txBody>
      </p:sp>
    </p:spTree>
    <p:extLst>
      <p:ext uri="{BB962C8B-B14F-4D97-AF65-F5344CB8AC3E}">
        <p14:creationId xmlns:p14="http://schemas.microsoft.com/office/powerpoint/2010/main" val="23953036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a:t>
            </a:r>
            <a:r>
              <a:rPr lang="en-US" dirty="0" err="1">
                <a:cs typeface="Calibri"/>
              </a:rPr>
              <a:t>LoA</a:t>
            </a:r>
            <a:r>
              <a:rPr lang="en-US" dirty="0">
                <a:cs typeface="Calibri"/>
              </a:rPr>
              <a:t>'' is the Letter of Agreement</a:t>
            </a:r>
          </a:p>
        </p:txBody>
      </p:sp>
      <p:sp>
        <p:nvSpPr>
          <p:cNvPr id="4" name="Slide Number Placeholder 3"/>
          <p:cNvSpPr>
            <a:spLocks noGrp="1"/>
          </p:cNvSpPr>
          <p:nvPr>
            <p:ph type="sldNum" sz="quarter" idx="5"/>
          </p:nvPr>
        </p:nvSpPr>
        <p:spPr/>
        <p:txBody>
          <a:bodyPr/>
          <a:lstStyle/>
          <a:p>
            <a:fld id="{F181C075-0A87-4D04-85DC-C41B8B8D094E}" type="slidenum">
              <a:rPr lang="en-GB" smtClean="0"/>
              <a:pPr/>
              <a:t>24</a:t>
            </a:fld>
            <a:endParaRPr lang="en-GB"/>
          </a:p>
        </p:txBody>
      </p:sp>
    </p:spTree>
    <p:extLst>
      <p:ext uri="{BB962C8B-B14F-4D97-AF65-F5344CB8AC3E}">
        <p14:creationId xmlns:p14="http://schemas.microsoft.com/office/powerpoint/2010/main" val="33856017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a:buChar char="•"/>
            </a:pPr>
            <a:r>
              <a:rPr lang="en-GB" dirty="0"/>
              <a:t>There are many ways which NPPOs and RPPOs can get involved in implementation and capacity development including those listed in this slide.</a:t>
            </a:r>
            <a:endParaRPr lang="en-US" dirty="0"/>
          </a:p>
          <a:p>
            <a:pPr marL="951865" lvl="1" indent="-342900">
              <a:lnSpc>
                <a:spcPct val="120000"/>
              </a:lnSpc>
              <a:spcBef>
                <a:spcPts val="600"/>
              </a:spcBef>
              <a:buFont typeface="Arial,Sans-Serif"/>
              <a:buChar char="•"/>
            </a:pPr>
            <a:r>
              <a:rPr lang="en-US" dirty="0"/>
              <a:t>Subscribe to receive the IPPC newsletter, calls, and announcements </a:t>
            </a:r>
            <a:r>
              <a:rPr lang="en-US" b="1" dirty="0"/>
              <a:t>(on the International Phytosanitary Portal)</a:t>
            </a:r>
            <a:endParaRPr lang="en-US" dirty="0"/>
          </a:p>
          <a:p>
            <a:pPr marL="951865" lvl="1" indent="-342900">
              <a:lnSpc>
                <a:spcPct val="120000"/>
              </a:lnSpc>
              <a:spcBef>
                <a:spcPts val="600"/>
              </a:spcBef>
              <a:buFont typeface="Arial,Sans-Serif"/>
              <a:buChar char="•"/>
            </a:pPr>
            <a:r>
              <a:rPr lang="en-US" dirty="0"/>
              <a:t>Actively participate in IPPC webinars </a:t>
            </a:r>
            <a:r>
              <a:rPr lang="en-US" b="1" dirty="0"/>
              <a:t>(like this one)</a:t>
            </a:r>
            <a:endParaRPr lang="en-US" dirty="0"/>
          </a:p>
          <a:p>
            <a:pPr marL="951865" lvl="1" indent="-342900">
              <a:lnSpc>
                <a:spcPct val="120000"/>
              </a:lnSpc>
              <a:spcBef>
                <a:spcPts val="600"/>
              </a:spcBef>
              <a:buFont typeface="Arial,Sans-Serif"/>
              <a:buChar char="•"/>
            </a:pPr>
            <a:r>
              <a:rPr lang="en-US" dirty="0"/>
              <a:t>Respond to IPPC surveys about implementation and capacity development events and products</a:t>
            </a:r>
          </a:p>
          <a:p>
            <a:pPr marL="951865" lvl="1" indent="-342900">
              <a:lnSpc>
                <a:spcPct val="120000"/>
              </a:lnSpc>
              <a:spcBef>
                <a:spcPts val="600"/>
              </a:spcBef>
              <a:buFont typeface="Arial,Sans-Serif"/>
              <a:buChar char="•"/>
            </a:pPr>
            <a:r>
              <a:rPr lang="en-US" dirty="0"/>
              <a:t>Submit a case study or share a plant health story with us</a:t>
            </a:r>
          </a:p>
          <a:p>
            <a:pPr marL="951865" lvl="1" indent="-342900">
              <a:lnSpc>
                <a:spcPct val="120000"/>
              </a:lnSpc>
              <a:spcBef>
                <a:spcPts val="600"/>
              </a:spcBef>
              <a:buFont typeface="Arial,Sans-Serif"/>
              <a:buChar char="•"/>
            </a:pPr>
            <a:r>
              <a:rPr lang="en-US" dirty="0"/>
              <a:t>Support the translation of IPPC guides and training materials with an in-kind contributions or funding </a:t>
            </a:r>
          </a:p>
          <a:p>
            <a:pPr marL="951865" lvl="1" indent="-342900">
              <a:lnSpc>
                <a:spcPct val="120000"/>
              </a:lnSpc>
              <a:spcBef>
                <a:spcPts val="600"/>
              </a:spcBef>
              <a:buFont typeface="Arial,Sans-Serif"/>
              <a:buChar char="•"/>
            </a:pPr>
            <a:r>
              <a:rPr lang="en-US" dirty="0"/>
              <a:t>Participate in a working group or an IC Sub-group</a:t>
            </a:r>
          </a:p>
          <a:p>
            <a:pPr marL="951865" lvl="1" indent="-342900">
              <a:lnSpc>
                <a:spcPct val="120000"/>
              </a:lnSpc>
              <a:spcBef>
                <a:spcPts val="600"/>
              </a:spcBef>
              <a:buFont typeface="Arial,Sans-Serif"/>
              <a:buChar char="•"/>
            </a:pPr>
            <a:r>
              <a:rPr lang="en-US" dirty="0"/>
              <a:t>Review the draft Specifications for IPPC guides and training materials when they go for consultation (July – August).</a:t>
            </a:r>
          </a:p>
          <a:p>
            <a:pPr marL="951865" lvl="1" indent="-342900">
              <a:lnSpc>
                <a:spcPct val="120000"/>
              </a:lnSpc>
              <a:spcBef>
                <a:spcPts val="600"/>
              </a:spcBef>
              <a:buFont typeface="Arial,Sans-Serif"/>
              <a:buChar char="•"/>
            </a:pPr>
            <a:r>
              <a:rPr lang="en-US" dirty="0"/>
              <a:t>Submit a topic proposal for a guide or training materials during the next Call for Topics (in 2023). </a:t>
            </a:r>
          </a:p>
        </p:txBody>
      </p:sp>
      <p:sp>
        <p:nvSpPr>
          <p:cNvPr id="4" name="Slide Number Placeholder 3"/>
          <p:cNvSpPr>
            <a:spLocks noGrp="1"/>
          </p:cNvSpPr>
          <p:nvPr>
            <p:ph type="sldNum" sz="quarter" idx="5"/>
          </p:nvPr>
        </p:nvSpPr>
        <p:spPr/>
        <p:txBody>
          <a:bodyPr/>
          <a:lstStyle/>
          <a:p>
            <a:fld id="{F181C075-0A87-4D04-85DC-C41B8B8D094E}" type="slidenum">
              <a:rPr lang="en-GB" smtClean="0"/>
              <a:pPr/>
              <a:t>25</a:t>
            </a:fld>
            <a:endParaRPr lang="en-GB"/>
          </a:p>
        </p:txBody>
      </p:sp>
    </p:spTree>
    <p:extLst>
      <p:ext uri="{BB962C8B-B14F-4D97-AF65-F5344CB8AC3E}">
        <p14:creationId xmlns:p14="http://schemas.microsoft.com/office/powerpoint/2010/main" val="31434045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181C075-0A87-4D04-85DC-C41B8B8D094E}" type="slidenum">
              <a:rPr lang="en-GB" smtClean="0"/>
              <a:pPr/>
              <a:t>2</a:t>
            </a:fld>
            <a:endParaRPr lang="en-GB"/>
          </a:p>
        </p:txBody>
      </p:sp>
    </p:spTree>
    <p:extLst>
      <p:ext uri="{BB962C8B-B14F-4D97-AF65-F5344CB8AC3E}">
        <p14:creationId xmlns:p14="http://schemas.microsoft.com/office/powerpoint/2010/main" val="18324610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PCE</a:t>
            </a:r>
            <a:r>
              <a:rPr lang="en-US" baseline="0" dirty="0"/>
              <a:t> : </a:t>
            </a:r>
            <a:r>
              <a:rPr lang="en-US" sz="1600" b="0" i="0" kern="1200" dirty="0">
                <a:solidFill>
                  <a:schemeClr val="tx1"/>
                </a:solidFill>
                <a:effectLst/>
                <a:latin typeface="+mn-lt"/>
                <a:ea typeface="+mn-ea"/>
                <a:cs typeface="+mn-cs"/>
              </a:rPr>
              <a:t>Phytosanitary Capacity Evaluation (PCE)</a:t>
            </a:r>
          </a:p>
          <a:p>
            <a:br>
              <a:rPr lang="en-US" dirty="0"/>
            </a:br>
            <a:endParaRPr lang="en-US" dirty="0"/>
          </a:p>
        </p:txBody>
      </p:sp>
      <p:sp>
        <p:nvSpPr>
          <p:cNvPr id="4" name="Slide Number Placeholder 3"/>
          <p:cNvSpPr>
            <a:spLocks noGrp="1"/>
          </p:cNvSpPr>
          <p:nvPr>
            <p:ph type="sldNum" sz="quarter" idx="10"/>
          </p:nvPr>
        </p:nvSpPr>
        <p:spPr/>
        <p:txBody>
          <a:bodyPr/>
          <a:lstStyle/>
          <a:p>
            <a:fld id="{F181C075-0A87-4D04-85DC-C41B8B8D094E}" type="slidenum">
              <a:rPr lang="en-GB" smtClean="0"/>
              <a:pPr/>
              <a:t>3</a:t>
            </a:fld>
            <a:endParaRPr lang="en-GB"/>
          </a:p>
        </p:txBody>
      </p:sp>
    </p:spTree>
    <p:extLst>
      <p:ext uri="{BB962C8B-B14F-4D97-AF65-F5344CB8AC3E}">
        <p14:creationId xmlns:p14="http://schemas.microsoft.com/office/powerpoint/2010/main" val="32201131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dirty="0"/>
              <a:t>IC TOR and ROP : </a:t>
            </a:r>
            <a:r>
              <a:rPr lang="en-US" sz="1600" dirty="0"/>
              <a:t>Terms Of Reference and Rules Of Procedure</a:t>
            </a:r>
            <a:endParaRPr lang="en-US" dirty="0"/>
          </a:p>
          <a:p>
            <a:endParaRPr lang="en-US" dirty="0"/>
          </a:p>
          <a:p>
            <a:r>
              <a:rPr lang="en-US" dirty="0"/>
              <a:t>The interpretation would be based on the needs of IC members.</a:t>
            </a:r>
          </a:p>
        </p:txBody>
      </p:sp>
      <p:sp>
        <p:nvSpPr>
          <p:cNvPr id="4" name="Slide Number Placeholder 3"/>
          <p:cNvSpPr>
            <a:spLocks noGrp="1"/>
          </p:cNvSpPr>
          <p:nvPr>
            <p:ph type="sldNum" sz="quarter" idx="5"/>
          </p:nvPr>
        </p:nvSpPr>
        <p:spPr/>
        <p:txBody>
          <a:bodyPr/>
          <a:lstStyle/>
          <a:p>
            <a:fld id="{F181C075-0A87-4D04-85DC-C41B8B8D094E}" type="slidenum">
              <a:rPr lang="en-GB" smtClean="0"/>
              <a:pPr/>
              <a:t>5</a:t>
            </a:fld>
            <a:endParaRPr lang="en-GB"/>
          </a:p>
        </p:txBody>
      </p:sp>
    </p:spTree>
    <p:extLst>
      <p:ext uri="{BB962C8B-B14F-4D97-AF65-F5344CB8AC3E}">
        <p14:creationId xmlns:p14="http://schemas.microsoft.com/office/powerpoint/2010/main" val="30747538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SC</a:t>
            </a:r>
            <a:r>
              <a:rPr lang="en-US" baseline="0" dirty="0"/>
              <a:t> : Standards Committee</a:t>
            </a:r>
          </a:p>
          <a:p>
            <a:r>
              <a:rPr lang="en-US" baseline="0" dirty="0"/>
              <a:t>RPPO : Regional Plant Protection Organization</a:t>
            </a:r>
            <a:endParaRPr lang="en-US" dirty="0"/>
          </a:p>
        </p:txBody>
      </p:sp>
      <p:sp>
        <p:nvSpPr>
          <p:cNvPr id="4" name="Slide Number Placeholder 3"/>
          <p:cNvSpPr>
            <a:spLocks noGrp="1"/>
          </p:cNvSpPr>
          <p:nvPr>
            <p:ph type="sldNum" sz="quarter" idx="10"/>
          </p:nvPr>
        </p:nvSpPr>
        <p:spPr/>
        <p:txBody>
          <a:bodyPr/>
          <a:lstStyle/>
          <a:p>
            <a:fld id="{F181C075-0A87-4D04-85DC-C41B8B8D094E}" type="slidenum">
              <a:rPr lang="en-GB" smtClean="0"/>
              <a:pPr/>
              <a:t>6</a:t>
            </a:fld>
            <a:endParaRPr lang="en-GB"/>
          </a:p>
        </p:txBody>
      </p:sp>
    </p:spTree>
    <p:extLst>
      <p:ext uri="{BB962C8B-B14F-4D97-AF65-F5344CB8AC3E}">
        <p14:creationId xmlns:p14="http://schemas.microsoft.com/office/powerpoint/2010/main" val="36533831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The IC discussed also the outcomes of the 2021 IPPC Consultation</a:t>
            </a:r>
          </a:p>
          <a:p>
            <a:endParaRPr lang="en-US" dirty="0">
              <a:cs typeface="Calibri"/>
            </a:endParaRPr>
          </a:p>
          <a:p>
            <a:r>
              <a:rPr lang="en-US" dirty="0">
                <a:cs typeface="Calibri"/>
              </a:rPr>
              <a:t>'' Four draft specifications for IPPC guides and training materials will be sent for 2022 Consultation'‘</a:t>
            </a:r>
          </a:p>
          <a:p>
            <a:endParaRPr lang="en-US" dirty="0">
              <a:cs typeface="Calibri"/>
            </a:endParaRPr>
          </a:p>
          <a:p>
            <a:r>
              <a:rPr lang="en-US" dirty="0">
                <a:cs typeface="Calibri"/>
              </a:rPr>
              <a:t>ICD : Implementation and Capacity Development</a:t>
            </a:r>
          </a:p>
          <a:p>
            <a:r>
              <a:rPr lang="en-US" dirty="0">
                <a:cs typeface="Calibri"/>
              </a:rPr>
              <a:t>VM</a:t>
            </a:r>
            <a:r>
              <a:rPr lang="en-US" baseline="0" dirty="0">
                <a:cs typeface="Calibri"/>
              </a:rPr>
              <a:t> : Virtual Meeting</a:t>
            </a:r>
            <a:endParaRPr lang="en-US" dirty="0">
              <a:cs typeface="Calibri"/>
            </a:endParaRPr>
          </a:p>
          <a:p>
            <a:endParaRPr lang="en-US" dirty="0">
              <a:cs typeface="Calibri"/>
            </a:endParaRPr>
          </a:p>
        </p:txBody>
      </p:sp>
      <p:sp>
        <p:nvSpPr>
          <p:cNvPr id="4" name="Slide Number Placeholder 3"/>
          <p:cNvSpPr>
            <a:spLocks noGrp="1"/>
          </p:cNvSpPr>
          <p:nvPr>
            <p:ph type="sldNum" sz="quarter" idx="5"/>
          </p:nvPr>
        </p:nvSpPr>
        <p:spPr/>
        <p:txBody>
          <a:bodyPr/>
          <a:lstStyle/>
          <a:p>
            <a:fld id="{F181C075-0A87-4D04-85DC-C41B8B8D094E}" type="slidenum">
              <a:rPr lang="en-GB" smtClean="0"/>
              <a:pPr/>
              <a:t>8</a:t>
            </a:fld>
            <a:endParaRPr lang="en-GB"/>
          </a:p>
        </p:txBody>
      </p:sp>
    </p:spTree>
    <p:extLst>
      <p:ext uri="{BB962C8B-B14F-4D97-AF65-F5344CB8AC3E}">
        <p14:creationId xmlns:p14="http://schemas.microsoft.com/office/powerpoint/2010/main" val="3608577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600" b="0" dirty="0">
                <a:solidFill>
                  <a:srgbClr val="5A8FCB"/>
                </a:solidFill>
                <a:ea typeface="+mn-lt"/>
                <a:cs typeface="+mn-lt"/>
              </a:rPr>
              <a:t>COMESA : </a:t>
            </a:r>
            <a:r>
              <a:rPr lang="en-US" sz="1600" b="0" i="0" u="sng" kern="1200" dirty="0">
                <a:solidFill>
                  <a:schemeClr val="tx1"/>
                </a:solidFill>
                <a:effectLst/>
                <a:latin typeface="+mn-lt"/>
                <a:ea typeface="+mn-ea"/>
                <a:cs typeface="+mn-cs"/>
                <a:hlinkClick r:id="rId3"/>
              </a:rPr>
              <a:t>Common Market for Eastern and Southern Africa (COMESA)</a:t>
            </a:r>
          </a:p>
          <a:p>
            <a:endParaRPr lang="en-US" b="0" dirty="0"/>
          </a:p>
        </p:txBody>
      </p:sp>
      <p:sp>
        <p:nvSpPr>
          <p:cNvPr id="4" name="Slide Number Placeholder 3"/>
          <p:cNvSpPr>
            <a:spLocks noGrp="1"/>
          </p:cNvSpPr>
          <p:nvPr>
            <p:ph type="sldNum" sz="quarter" idx="10"/>
          </p:nvPr>
        </p:nvSpPr>
        <p:spPr/>
        <p:txBody>
          <a:bodyPr/>
          <a:lstStyle/>
          <a:p>
            <a:fld id="{F181C075-0A87-4D04-85DC-C41B8B8D094E}" type="slidenum">
              <a:rPr lang="en-GB" smtClean="0"/>
              <a:pPr/>
              <a:t>11</a:t>
            </a:fld>
            <a:endParaRPr lang="en-GB"/>
          </a:p>
        </p:txBody>
      </p:sp>
    </p:spTree>
    <p:extLst>
      <p:ext uri="{BB962C8B-B14F-4D97-AF65-F5344CB8AC3E}">
        <p14:creationId xmlns:p14="http://schemas.microsoft.com/office/powerpoint/2010/main" val="34950135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A call for experts of the </a:t>
            </a:r>
            <a:r>
              <a:rPr lang="en-US" dirty="0"/>
              <a:t>Steering Group will be launched soon</a:t>
            </a:r>
            <a:endParaRPr lang="en-US" dirty="0">
              <a:cs typeface="Calibri"/>
            </a:endParaRPr>
          </a:p>
        </p:txBody>
      </p:sp>
      <p:sp>
        <p:nvSpPr>
          <p:cNvPr id="4" name="Slide Number Placeholder 3"/>
          <p:cNvSpPr>
            <a:spLocks noGrp="1"/>
          </p:cNvSpPr>
          <p:nvPr>
            <p:ph type="sldNum" sz="quarter" idx="5"/>
          </p:nvPr>
        </p:nvSpPr>
        <p:spPr/>
        <p:txBody>
          <a:bodyPr/>
          <a:lstStyle/>
          <a:p>
            <a:fld id="{F181C075-0A87-4D04-85DC-C41B8B8D094E}" type="slidenum">
              <a:rPr lang="en-GB" smtClean="0"/>
              <a:pPr/>
              <a:t>15</a:t>
            </a:fld>
            <a:endParaRPr lang="en-GB"/>
          </a:p>
        </p:txBody>
      </p:sp>
    </p:spTree>
    <p:extLst>
      <p:ext uri="{BB962C8B-B14F-4D97-AF65-F5344CB8AC3E}">
        <p14:creationId xmlns:p14="http://schemas.microsoft.com/office/powerpoint/2010/main" val="5136399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IPPC guides and training materials = guides, training kits, e-Learning courses, videos, curricula and other ICD technical resources that are developed under the oversight of the Implementation and Capacity Development Committee (IC).</a:t>
            </a:r>
          </a:p>
          <a:p>
            <a:r>
              <a:rPr lang="en-US" dirty="0"/>
              <a:t>The next CFT will be in 2023.</a:t>
            </a:r>
            <a:endParaRPr lang="en-CA" dirty="0"/>
          </a:p>
        </p:txBody>
      </p:sp>
      <p:sp>
        <p:nvSpPr>
          <p:cNvPr id="4" name="Slide Number Placeholder 3"/>
          <p:cNvSpPr>
            <a:spLocks noGrp="1"/>
          </p:cNvSpPr>
          <p:nvPr>
            <p:ph type="sldNum" sz="quarter" idx="10"/>
          </p:nvPr>
        </p:nvSpPr>
        <p:spPr/>
        <p:txBody>
          <a:bodyPr/>
          <a:lstStyle/>
          <a:p>
            <a:fld id="{F181C075-0A87-4D04-85DC-C41B8B8D094E}" type="slidenum">
              <a:rPr lang="en-GB" smtClean="0"/>
              <a:pPr/>
              <a:t>17</a:t>
            </a:fld>
            <a:endParaRPr lang="en-GB"/>
          </a:p>
        </p:txBody>
      </p:sp>
    </p:spTree>
    <p:extLst>
      <p:ext uri="{BB962C8B-B14F-4D97-AF65-F5344CB8AC3E}">
        <p14:creationId xmlns:p14="http://schemas.microsoft.com/office/powerpoint/2010/main" val="1317360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tion 2 - photo cover">
    <p:spTree>
      <p:nvGrpSpPr>
        <p:cNvPr id="1" name=""/>
        <p:cNvGrpSpPr/>
        <p:nvPr/>
      </p:nvGrpSpPr>
      <p:grpSpPr>
        <a:xfrm>
          <a:off x="0" y="0"/>
          <a:ext cx="0" cy="0"/>
          <a:chOff x="0" y="0"/>
          <a:chExt cx="0" cy="0"/>
        </a:xfrm>
      </p:grpSpPr>
      <p:sp>
        <p:nvSpPr>
          <p:cNvPr id="12" name="Picture Placeholder 9"/>
          <p:cNvSpPr>
            <a:spLocks noGrp="1"/>
          </p:cNvSpPr>
          <p:nvPr>
            <p:ph type="pic" sz="quarter" idx="10" hasCustomPrompt="1"/>
          </p:nvPr>
        </p:nvSpPr>
        <p:spPr>
          <a:xfrm>
            <a:off x="10297" y="1604319"/>
            <a:ext cx="12193200" cy="3048000"/>
          </a:xfrm>
          <a:prstGeom prst="rect">
            <a:avLst/>
          </a:prstGeom>
          <a:solidFill>
            <a:schemeClr val="bg1">
              <a:lumMod val="95000"/>
            </a:schemeClr>
          </a:solidFill>
        </p:spPr>
        <p:txBody>
          <a:bodyPr anchor="ctr" anchorCtr="1"/>
          <a:lstStyle>
            <a:lvl1pPr>
              <a:defRPr sz="2000" b="0">
                <a:solidFill>
                  <a:schemeClr val="tx1"/>
                </a:solidFill>
              </a:defRPr>
            </a:lvl1pPr>
          </a:lstStyle>
          <a:p>
            <a:r>
              <a:rPr lang="en-US"/>
              <a:t>Picture</a:t>
            </a:r>
          </a:p>
        </p:txBody>
      </p:sp>
      <p:sp>
        <p:nvSpPr>
          <p:cNvPr id="4" name="Title 1"/>
          <p:cNvSpPr>
            <a:spLocks noGrp="1"/>
          </p:cNvSpPr>
          <p:nvPr>
            <p:ph type="ctrTitle" hasCustomPrompt="1"/>
          </p:nvPr>
        </p:nvSpPr>
        <p:spPr>
          <a:xfrm>
            <a:off x="-1200" y="5088624"/>
            <a:ext cx="12192000" cy="449180"/>
          </a:xfrm>
          <a:prstGeom prst="rect">
            <a:avLst/>
          </a:prstGeom>
          <a:noFill/>
        </p:spPr>
        <p:txBody>
          <a:bodyPr lIns="1224000" tIns="46800" rIns="1224000" bIns="0" anchor="t" anchorCtr="0"/>
          <a:lstStyle>
            <a:lvl1pPr algn="l">
              <a:defRPr sz="3800">
                <a:solidFill>
                  <a:srgbClr val="00825F"/>
                </a:solidFill>
              </a:defRPr>
            </a:lvl1pPr>
          </a:lstStyle>
          <a:p>
            <a:r>
              <a:rPr lang="en-US" dirty="0"/>
              <a:t>Click to edit Master title style </a:t>
            </a:r>
          </a:p>
        </p:txBody>
      </p:sp>
      <p:sp>
        <p:nvSpPr>
          <p:cNvPr id="5" name="Subtitle 2"/>
          <p:cNvSpPr>
            <a:spLocks noGrp="1"/>
          </p:cNvSpPr>
          <p:nvPr>
            <p:ph type="subTitle" idx="1"/>
          </p:nvPr>
        </p:nvSpPr>
        <p:spPr>
          <a:xfrm>
            <a:off x="-1200" y="5943600"/>
            <a:ext cx="12192000" cy="245913"/>
          </a:xfrm>
          <a:prstGeom prst="rect">
            <a:avLst/>
          </a:prstGeom>
        </p:spPr>
        <p:txBody>
          <a:bodyPr lIns="1224000" tIns="0" rIns="2160000" anchor="t" anchorCtr="0"/>
          <a:lstStyle>
            <a:lvl1pPr marL="0" indent="0" algn="l">
              <a:buNone/>
              <a:defRPr sz="2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9900896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Option 3">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EA26912F-EE60-0E4E-8A8F-95B31547CC81}"/>
              </a:ext>
            </a:extLst>
          </p:cNvPr>
          <p:cNvSpPr>
            <a:spLocks noGrp="1"/>
          </p:cNvSpPr>
          <p:nvPr>
            <p:ph type="subTitle" idx="1" hasCustomPrompt="1"/>
          </p:nvPr>
        </p:nvSpPr>
        <p:spPr>
          <a:xfrm>
            <a:off x="-1" y="1980000"/>
            <a:ext cx="12192001" cy="4113296"/>
          </a:xfrm>
          <a:prstGeom prst="rect">
            <a:avLst/>
          </a:prstGeom>
        </p:spPr>
        <p:txBody>
          <a:bodyPr lIns="540000" tIns="0" rIns="540000" bIns="360000" numCol="2" spcCol="720000" anchor="t" anchorCtr="0"/>
          <a:lstStyle>
            <a:lvl1pPr marL="162000" indent="-180000" algn="l">
              <a:buClr>
                <a:srgbClr val="5792C9"/>
              </a:buClr>
              <a:buFont typeface="Wingdings" charset="2"/>
              <a:buChar char="§"/>
              <a:defRPr sz="2000">
                <a:solidFill>
                  <a:schemeClr val="tx1"/>
                </a:solidFill>
                <a:latin typeface="Calibri" charset="0"/>
                <a:ea typeface="Calibri" charset="0"/>
                <a:cs typeface="Calibri" charset="0"/>
              </a:defRPr>
            </a:lvl1pPr>
            <a:lvl2pPr marL="432000" indent="-180000" algn="l">
              <a:buClr>
                <a:srgbClr val="5792C9"/>
              </a:buClr>
              <a:buSzPct val="110000"/>
              <a:buFont typeface="Arial" charset="0"/>
              <a:buChar char="•"/>
              <a:defRPr sz="2000">
                <a:solidFill>
                  <a:schemeClr val="tx1"/>
                </a:solidFill>
                <a:latin typeface="Calibri" charset="0"/>
                <a:ea typeface="Calibri" charset="0"/>
                <a:cs typeface="Calibri" charset="0"/>
              </a:defRPr>
            </a:lvl2pPr>
            <a:lvl3pPr marL="684000" indent="-216000" algn="l">
              <a:buClr>
                <a:srgbClr val="5792C9"/>
              </a:buClr>
              <a:buFont typeface=".AppleSystemUIFont" charset="-120"/>
              <a:buChar char="–"/>
              <a:defRPr sz="2000"/>
            </a:lvl3pPr>
            <a:lvl4pPr marL="936000" indent="-216000" algn="l">
              <a:buFont typeface=".AppleSystemUIFont" charset="-120"/>
              <a:buChar char="–"/>
              <a:defRPr sz="2000"/>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a:t>Txt 2 columns</a:t>
            </a:r>
          </a:p>
          <a:p>
            <a:pPr lvl="1"/>
            <a:r>
              <a:rPr lang="en-US"/>
              <a:t>List 2</a:t>
            </a:r>
          </a:p>
          <a:p>
            <a:pPr lvl="2"/>
            <a:r>
              <a:rPr lang="en-US"/>
              <a:t>List 3</a:t>
            </a:r>
          </a:p>
          <a:p>
            <a:pPr lvl="3"/>
            <a:r>
              <a:rPr lang="en-US"/>
              <a:t>List 4</a:t>
            </a:r>
          </a:p>
          <a:p>
            <a:pPr lvl="4"/>
            <a:r>
              <a:rPr lang="en-US"/>
              <a:t>List 5</a:t>
            </a:r>
            <a:endParaRPr lang="it-IT"/>
          </a:p>
        </p:txBody>
      </p:sp>
      <p:sp>
        <p:nvSpPr>
          <p:cNvPr id="11" name="Title Placeholder 1">
            <a:extLst>
              <a:ext uri="{FF2B5EF4-FFF2-40B4-BE49-F238E27FC236}">
                <a16:creationId xmlns:a16="http://schemas.microsoft.com/office/drawing/2014/main" id="{B3766441-E5F4-154E-B3C0-A66B6AA9E9B6}"/>
              </a:ext>
            </a:extLst>
          </p:cNvPr>
          <p:cNvSpPr>
            <a:spLocks noGrp="1"/>
          </p:cNvSpPr>
          <p:nvPr>
            <p:ph type="title" hasCustomPrompt="1"/>
          </p:nvPr>
        </p:nvSpPr>
        <p:spPr>
          <a:xfrm>
            <a:off x="-12537" y="1620000"/>
            <a:ext cx="12204522" cy="360040"/>
          </a:xfrm>
          <a:prstGeom prst="rect">
            <a:avLst/>
          </a:prstGeom>
          <a:noFill/>
        </p:spPr>
        <p:txBody>
          <a:bodyPr vert="horz" lIns="540000" tIns="0" rIns="2880000" bIns="45720" rtlCol="0" anchor="t" anchorCtr="0">
            <a:noAutofit/>
          </a:bodyPr>
          <a:lstStyle>
            <a:lvl1pPr>
              <a:defRPr sz="2200" b="1">
                <a:solidFill>
                  <a:srgbClr val="00825F"/>
                </a:solidFill>
                <a:latin typeface="+mn-lt"/>
              </a:defRPr>
            </a:lvl1pPr>
          </a:lstStyle>
          <a:p>
            <a:r>
              <a:rPr lang="en-US"/>
              <a:t>Click to edit title</a:t>
            </a:r>
          </a:p>
        </p:txBody>
      </p:sp>
    </p:spTree>
    <p:extLst>
      <p:ext uri="{BB962C8B-B14F-4D97-AF65-F5344CB8AC3E}">
        <p14:creationId xmlns:p14="http://schemas.microsoft.com/office/powerpoint/2010/main" val="15381671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Option 4">
    <p:spTree>
      <p:nvGrpSpPr>
        <p:cNvPr id="1" name=""/>
        <p:cNvGrpSpPr/>
        <p:nvPr/>
      </p:nvGrpSpPr>
      <p:grpSpPr>
        <a:xfrm>
          <a:off x="0" y="0"/>
          <a:ext cx="0" cy="0"/>
          <a:chOff x="0" y="0"/>
          <a:chExt cx="0" cy="0"/>
        </a:xfrm>
      </p:grpSpPr>
      <p:sp>
        <p:nvSpPr>
          <p:cNvPr id="16" name="Title Placeholder 1"/>
          <p:cNvSpPr>
            <a:spLocks noGrp="1"/>
          </p:cNvSpPr>
          <p:nvPr>
            <p:ph type="title" hasCustomPrompt="1"/>
          </p:nvPr>
        </p:nvSpPr>
        <p:spPr>
          <a:xfrm>
            <a:off x="8030729" y="1620000"/>
            <a:ext cx="3681895" cy="4473296"/>
          </a:xfrm>
          <a:prstGeom prst="rect">
            <a:avLst/>
          </a:prstGeom>
          <a:solidFill>
            <a:srgbClr val="92D050">
              <a:alpha val="21000"/>
            </a:srgbClr>
          </a:solidFill>
        </p:spPr>
        <p:txBody>
          <a:bodyPr vert="horz" lIns="180000" tIns="180000" rIns="180000" bIns="180000" rtlCol="0" anchor="t" anchorCtr="0">
            <a:normAutofit/>
          </a:bodyPr>
          <a:lstStyle>
            <a:lvl1pPr>
              <a:defRPr sz="1800" b="1" baseline="0">
                <a:solidFill>
                  <a:schemeClr val="tx1"/>
                </a:solidFill>
                <a:latin typeface="Calibri" charset="0"/>
                <a:ea typeface="Calibri" charset="0"/>
                <a:cs typeface="Calibri" charset="0"/>
              </a:defRPr>
            </a:lvl1pPr>
          </a:lstStyle>
          <a:p>
            <a:r>
              <a:rPr lang="en-US"/>
              <a:t>Click to edit txt</a:t>
            </a:r>
            <a:br>
              <a:rPr lang="en-US"/>
            </a:br>
            <a:endParaRPr lang="en-US"/>
          </a:p>
        </p:txBody>
      </p:sp>
      <p:sp>
        <p:nvSpPr>
          <p:cNvPr id="20" name="Subtitle 2">
            <a:extLst>
              <a:ext uri="{FF2B5EF4-FFF2-40B4-BE49-F238E27FC236}">
                <a16:creationId xmlns:a16="http://schemas.microsoft.com/office/drawing/2014/main" id="{623DA365-03D8-D643-90D3-767234578272}"/>
              </a:ext>
            </a:extLst>
          </p:cNvPr>
          <p:cNvSpPr>
            <a:spLocks noGrp="1"/>
          </p:cNvSpPr>
          <p:nvPr>
            <p:ph type="subTitle" idx="1" hasCustomPrompt="1"/>
          </p:nvPr>
        </p:nvSpPr>
        <p:spPr>
          <a:xfrm>
            <a:off x="0" y="1620000"/>
            <a:ext cx="7680176" cy="4473296"/>
          </a:xfrm>
          <a:prstGeom prst="rect">
            <a:avLst/>
          </a:prstGeom>
        </p:spPr>
        <p:txBody>
          <a:bodyPr lIns="540000" tIns="0" rIns="360000" anchor="t" anchorCtr="0"/>
          <a:lstStyle>
            <a:lvl1pPr marL="162000" indent="-180000" algn="l">
              <a:buClr>
                <a:srgbClr val="5792C9"/>
              </a:buClr>
              <a:buFont typeface="Wingdings" charset="2"/>
              <a:buChar char="§"/>
              <a:defRPr sz="2000" baseline="0">
                <a:latin typeface="Calibri" charset="0"/>
                <a:ea typeface="Calibri" charset="0"/>
                <a:cs typeface="Calibri" charset="0"/>
              </a:defRPr>
            </a:lvl1pPr>
            <a:lvl2pPr marL="432000" indent="-180000" algn="l">
              <a:buClr>
                <a:srgbClr val="5792C9"/>
              </a:buClr>
              <a:buSzPct val="110000"/>
              <a:buFont typeface="Arial" charset="0"/>
              <a:buChar char="•"/>
              <a:defRPr sz="2000"/>
            </a:lvl2pPr>
            <a:lvl3pPr marL="684000" indent="-216000" algn="l">
              <a:buClr>
                <a:srgbClr val="5792C9"/>
              </a:buClr>
              <a:buFont typeface=".AppleSystemUIFont" charset="-120"/>
              <a:buChar char="–"/>
              <a:defRPr sz="2000">
                <a:latin typeface="Calibri" charset="0"/>
                <a:ea typeface="Calibri" charset="0"/>
                <a:cs typeface="Calibri" charset="0"/>
              </a:defRPr>
            </a:lvl3pPr>
            <a:lvl4pPr marL="936000" indent="-216000" algn="l">
              <a:buFont typeface=".AppleSystemUIFont" charset="-120"/>
              <a:buChar char="–"/>
              <a:defRPr sz="2000">
                <a:latin typeface="Calibri" charset="0"/>
                <a:ea typeface="Calibri" charset="0"/>
                <a:cs typeface="Calibri" charset="0"/>
              </a:defRPr>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a:t>Click to edit txt</a:t>
            </a:r>
          </a:p>
          <a:p>
            <a:pPr lvl="1"/>
            <a:r>
              <a:rPr lang="en-US"/>
              <a:t>List 2</a:t>
            </a:r>
          </a:p>
          <a:p>
            <a:pPr lvl="2"/>
            <a:r>
              <a:rPr lang="en-US"/>
              <a:t>List 3</a:t>
            </a:r>
          </a:p>
          <a:p>
            <a:pPr lvl="3"/>
            <a:r>
              <a:rPr lang="en-US"/>
              <a:t>List 4</a:t>
            </a:r>
          </a:p>
          <a:p>
            <a:pPr lvl="4"/>
            <a:r>
              <a:rPr lang="en-US"/>
              <a:t>List 5</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09898" y="1036993"/>
            <a:ext cx="10506350" cy="1143000"/>
          </a:xfrm>
          <a:prstGeom prst="rect">
            <a:avLst/>
          </a:prstGeom>
        </p:spPr>
        <p:txBody>
          <a:bodyPr/>
          <a:lstStyle>
            <a:lvl1pPr algn="l">
              <a:defRPr/>
            </a:lvl1pPr>
          </a:lstStyle>
          <a:p>
            <a:r>
              <a:rPr lang="en-US" dirty="0"/>
              <a:t>Click to edit Master title style</a:t>
            </a:r>
          </a:p>
        </p:txBody>
      </p:sp>
      <p:sp>
        <p:nvSpPr>
          <p:cNvPr id="3" name="Content Placeholder 2"/>
          <p:cNvSpPr>
            <a:spLocks noGrp="1"/>
          </p:cNvSpPr>
          <p:nvPr>
            <p:ph idx="1"/>
          </p:nvPr>
        </p:nvSpPr>
        <p:spPr>
          <a:xfrm>
            <a:off x="461966" y="2362558"/>
            <a:ext cx="10454285" cy="3466710"/>
          </a:xfrm>
          <a:prstGeom prst="rect">
            <a:avLst/>
          </a:prstGeom>
        </p:spPr>
        <p:txBody>
          <a:bodyPr/>
          <a:lstStyle>
            <a:lvl1pPr>
              <a:defRPr sz="2903" baseline="0"/>
            </a:lvl1pPr>
            <a:lvl2pPr>
              <a:defRPr sz="2613" baseline="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0478036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8F34B4-1F2F-4CAC-B34C-A703A29FA644}" type="slidenum">
              <a:rPr lang="en-US" smtClean="0"/>
              <a:t>‹#›</a:t>
            </a:fld>
            <a:endParaRPr lang="en-US"/>
          </a:p>
        </p:txBody>
      </p:sp>
    </p:spTree>
    <p:extLst>
      <p:ext uri="{BB962C8B-B14F-4D97-AF65-F5344CB8AC3E}">
        <p14:creationId xmlns:p14="http://schemas.microsoft.com/office/powerpoint/2010/main" val="210969396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38F34B4-1F2F-4CAC-B34C-A703A29FA644}" type="slidenum">
              <a:rPr lang="en-US" smtClean="0"/>
              <a:t>‹#›</a:t>
            </a:fld>
            <a:endParaRPr lang="en-US"/>
          </a:p>
        </p:txBody>
      </p:sp>
    </p:spTree>
    <p:extLst>
      <p:ext uri="{BB962C8B-B14F-4D97-AF65-F5344CB8AC3E}">
        <p14:creationId xmlns:p14="http://schemas.microsoft.com/office/powerpoint/2010/main" val="338779685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8F34B4-1F2F-4CAC-B34C-A703A29FA644}" type="slidenum">
              <a:rPr lang="en-US" smtClean="0"/>
              <a:t>‹#›</a:t>
            </a:fld>
            <a:endParaRPr lang="en-US"/>
          </a:p>
        </p:txBody>
      </p:sp>
    </p:spTree>
    <p:extLst>
      <p:ext uri="{BB962C8B-B14F-4D97-AF65-F5344CB8AC3E}">
        <p14:creationId xmlns:p14="http://schemas.microsoft.com/office/powerpoint/2010/main" val="269740891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8F34B4-1F2F-4CAC-B34C-A703A29FA644}" type="slidenum">
              <a:rPr lang="en-US" smtClean="0"/>
              <a:t>‹#›</a:t>
            </a:fld>
            <a:endParaRPr lang="en-US"/>
          </a:p>
        </p:txBody>
      </p:sp>
    </p:spTree>
    <p:extLst>
      <p:ext uri="{BB962C8B-B14F-4D97-AF65-F5344CB8AC3E}">
        <p14:creationId xmlns:p14="http://schemas.microsoft.com/office/powerpoint/2010/main" val="187009416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8F34B4-1F2F-4CAC-B34C-A703A29FA644}" type="slidenum">
              <a:rPr lang="en-US" smtClean="0"/>
              <a:t>‹#›</a:t>
            </a:fld>
            <a:endParaRPr lang="en-US"/>
          </a:p>
        </p:txBody>
      </p:sp>
    </p:spTree>
    <p:extLst>
      <p:ext uri="{BB962C8B-B14F-4D97-AF65-F5344CB8AC3E}">
        <p14:creationId xmlns:p14="http://schemas.microsoft.com/office/powerpoint/2010/main" val="1075997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8F34B4-1F2F-4CAC-B34C-A703A29FA644}" type="slidenum">
              <a:rPr lang="en-US" smtClean="0"/>
              <a:t>‹#›</a:t>
            </a:fld>
            <a:endParaRPr lang="en-US"/>
          </a:p>
        </p:txBody>
      </p:sp>
    </p:spTree>
    <p:extLst>
      <p:ext uri="{BB962C8B-B14F-4D97-AF65-F5344CB8AC3E}">
        <p14:creationId xmlns:p14="http://schemas.microsoft.com/office/powerpoint/2010/main" val="109053120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8F34B4-1F2F-4CAC-B34C-A703A29FA644}" type="slidenum">
              <a:rPr lang="en-US" smtClean="0"/>
              <a:t>‹#›</a:t>
            </a:fld>
            <a:endParaRPr lang="en-US"/>
          </a:p>
        </p:txBody>
      </p:sp>
    </p:spTree>
    <p:extLst>
      <p:ext uri="{BB962C8B-B14F-4D97-AF65-F5344CB8AC3E}">
        <p14:creationId xmlns:p14="http://schemas.microsoft.com/office/powerpoint/2010/main" val="27766954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Photo back cover">
    <p:spTree>
      <p:nvGrpSpPr>
        <p:cNvPr id="1" name=""/>
        <p:cNvGrpSpPr/>
        <p:nvPr/>
      </p:nvGrpSpPr>
      <p:grpSpPr>
        <a:xfrm>
          <a:off x="0" y="0"/>
          <a:ext cx="0" cy="0"/>
          <a:chOff x="0" y="0"/>
          <a:chExt cx="0" cy="0"/>
        </a:xfrm>
      </p:grpSpPr>
      <p:sp>
        <p:nvSpPr>
          <p:cNvPr id="8" name="Title 1"/>
          <p:cNvSpPr>
            <a:spLocks noGrp="1"/>
          </p:cNvSpPr>
          <p:nvPr>
            <p:ph type="ctrTitle" hasCustomPrompt="1"/>
          </p:nvPr>
        </p:nvSpPr>
        <p:spPr>
          <a:xfrm>
            <a:off x="0" y="2276872"/>
            <a:ext cx="12192000" cy="2448272"/>
          </a:xfrm>
          <a:prstGeom prst="rect">
            <a:avLst/>
          </a:prstGeom>
        </p:spPr>
        <p:txBody>
          <a:bodyPr lIns="2160000" tIns="46800" rIns="2160000" anchor="t"/>
          <a:lstStyle>
            <a:lvl1pPr algn="ctr">
              <a:defRPr sz="4400" baseline="0">
                <a:solidFill>
                  <a:srgbClr val="00825F"/>
                </a:solidFill>
                <a:latin typeface="Georgia" charset="0"/>
                <a:ea typeface="Georgia" charset="0"/>
                <a:cs typeface="Georgia" charset="0"/>
              </a:defRPr>
            </a:lvl1pPr>
          </a:lstStyle>
          <a:p>
            <a:r>
              <a:rPr lang="en-US"/>
              <a:t>Click to edit </a:t>
            </a:r>
            <a:br>
              <a:rPr lang="en-US"/>
            </a:br>
            <a:r>
              <a:rPr lang="en-US"/>
              <a:t>Thank you</a:t>
            </a:r>
          </a:p>
        </p:txBody>
      </p:sp>
      <p:sp>
        <p:nvSpPr>
          <p:cNvPr id="2" name="Rectangle 1">
            <a:extLst>
              <a:ext uri="{FF2B5EF4-FFF2-40B4-BE49-F238E27FC236}">
                <a16:creationId xmlns:a16="http://schemas.microsoft.com/office/drawing/2014/main" id="{E5861B36-1297-EC44-ABCC-CDB48C29ECD5}"/>
              </a:ext>
            </a:extLst>
          </p:cNvPr>
          <p:cNvSpPr/>
          <p:nvPr userDrawn="1"/>
        </p:nvSpPr>
        <p:spPr>
          <a:xfrm>
            <a:off x="-1200" y="3810000"/>
            <a:ext cx="12192000" cy="3048000"/>
          </a:xfrm>
          <a:prstGeom prst="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spTree>
    <p:extLst>
      <p:ext uri="{BB962C8B-B14F-4D97-AF65-F5344CB8AC3E}">
        <p14:creationId xmlns:p14="http://schemas.microsoft.com/office/powerpoint/2010/main" val="69741878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8F34B4-1F2F-4CAC-B34C-A703A29FA644}" type="slidenum">
              <a:rPr lang="en-US" smtClean="0"/>
              <a:t>‹#›</a:t>
            </a:fld>
            <a:endParaRPr lang="en-US"/>
          </a:p>
        </p:txBody>
      </p:sp>
    </p:spTree>
    <p:extLst>
      <p:ext uri="{BB962C8B-B14F-4D97-AF65-F5344CB8AC3E}">
        <p14:creationId xmlns:p14="http://schemas.microsoft.com/office/powerpoint/2010/main" val="232964066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8F34B4-1F2F-4CAC-B34C-A703A29FA644}" type="slidenum">
              <a:rPr lang="en-US" smtClean="0"/>
              <a:t>‹#›</a:t>
            </a:fld>
            <a:endParaRPr lang="en-US"/>
          </a:p>
        </p:txBody>
      </p:sp>
    </p:spTree>
    <p:extLst>
      <p:ext uri="{BB962C8B-B14F-4D97-AF65-F5344CB8AC3E}">
        <p14:creationId xmlns:p14="http://schemas.microsoft.com/office/powerpoint/2010/main" val="394670507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8F34B4-1F2F-4CAC-B34C-A703A29FA644}" type="slidenum">
              <a:rPr lang="en-US" smtClean="0"/>
              <a:t>‹#›</a:t>
            </a:fld>
            <a:endParaRPr lang="en-US"/>
          </a:p>
        </p:txBody>
      </p:sp>
    </p:spTree>
    <p:extLst>
      <p:ext uri="{BB962C8B-B14F-4D97-AF65-F5344CB8AC3E}">
        <p14:creationId xmlns:p14="http://schemas.microsoft.com/office/powerpoint/2010/main" val="360517730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8F34B4-1F2F-4CAC-B34C-A703A29FA644}" type="slidenum">
              <a:rPr lang="en-US" smtClean="0"/>
              <a:t>‹#›</a:t>
            </a:fld>
            <a:endParaRPr lang="en-US"/>
          </a:p>
        </p:txBody>
      </p:sp>
    </p:spTree>
    <p:extLst>
      <p:ext uri="{BB962C8B-B14F-4D97-AF65-F5344CB8AC3E}">
        <p14:creationId xmlns:p14="http://schemas.microsoft.com/office/powerpoint/2010/main" val="9499806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Option 2 - photo cover">
    <p:spTree>
      <p:nvGrpSpPr>
        <p:cNvPr id="1" name=""/>
        <p:cNvGrpSpPr/>
        <p:nvPr/>
      </p:nvGrpSpPr>
      <p:grpSpPr>
        <a:xfrm>
          <a:off x="0" y="0"/>
          <a:ext cx="0" cy="0"/>
          <a:chOff x="0" y="0"/>
          <a:chExt cx="0" cy="0"/>
        </a:xfrm>
      </p:grpSpPr>
      <p:sp>
        <p:nvSpPr>
          <p:cNvPr id="4" name="Title 1"/>
          <p:cNvSpPr>
            <a:spLocks noGrp="1"/>
          </p:cNvSpPr>
          <p:nvPr>
            <p:ph type="ctrTitle" hasCustomPrompt="1"/>
          </p:nvPr>
        </p:nvSpPr>
        <p:spPr>
          <a:xfrm>
            <a:off x="-1200" y="2040624"/>
            <a:ext cx="12192000" cy="449180"/>
          </a:xfrm>
          <a:prstGeom prst="rect">
            <a:avLst/>
          </a:prstGeom>
          <a:noFill/>
        </p:spPr>
        <p:txBody>
          <a:bodyPr lIns="1224000" tIns="46800" rIns="1224000" bIns="0" anchor="t" anchorCtr="0"/>
          <a:lstStyle>
            <a:lvl1pPr algn="l">
              <a:defRPr sz="3800">
                <a:solidFill>
                  <a:srgbClr val="00825F"/>
                </a:solidFill>
              </a:defRPr>
            </a:lvl1pPr>
          </a:lstStyle>
          <a:p>
            <a:r>
              <a:rPr lang="en-US"/>
              <a:t>Click to edit Master title style </a:t>
            </a:r>
          </a:p>
        </p:txBody>
      </p:sp>
      <p:sp>
        <p:nvSpPr>
          <p:cNvPr id="5" name="Subtitle 2"/>
          <p:cNvSpPr>
            <a:spLocks noGrp="1"/>
          </p:cNvSpPr>
          <p:nvPr>
            <p:ph type="subTitle" idx="1"/>
          </p:nvPr>
        </p:nvSpPr>
        <p:spPr>
          <a:xfrm>
            <a:off x="-1200" y="2895600"/>
            <a:ext cx="12192000" cy="245913"/>
          </a:xfrm>
          <a:prstGeom prst="rect">
            <a:avLst/>
          </a:prstGeom>
        </p:spPr>
        <p:txBody>
          <a:bodyPr lIns="1224000" tIns="0" rIns="2160000" anchor="t" anchorCtr="0"/>
          <a:lstStyle>
            <a:lvl1pPr marL="0" indent="0" algn="l">
              <a:buNone/>
              <a:defRPr sz="2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1309880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Option 2">
    <p:spTree>
      <p:nvGrpSpPr>
        <p:cNvPr id="1" name=""/>
        <p:cNvGrpSpPr/>
        <p:nvPr/>
      </p:nvGrpSpPr>
      <p:grpSpPr>
        <a:xfrm>
          <a:off x="0" y="0"/>
          <a:ext cx="0" cy="0"/>
          <a:chOff x="0" y="0"/>
          <a:chExt cx="0" cy="0"/>
        </a:xfrm>
      </p:grpSpPr>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104112"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a:t>Click to edit txt</a:t>
            </a:r>
          </a:p>
          <a:p>
            <a:pPr lvl="2"/>
            <a:r>
              <a:rPr lang="en-US"/>
              <a:t>List 2</a:t>
            </a:r>
          </a:p>
          <a:p>
            <a:pPr lvl="3"/>
            <a:r>
              <a:rPr lang="en-US"/>
              <a:t>List 3</a:t>
            </a:r>
          </a:p>
          <a:p>
            <a:pPr lvl="4"/>
            <a:r>
              <a:rPr lang="en-US"/>
              <a:t>List 4</a:t>
            </a:r>
          </a:p>
          <a:p>
            <a:pPr lvl="5"/>
            <a:r>
              <a:rPr lang="en-US"/>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120246"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a:t>Click to edit title</a:t>
            </a:r>
          </a:p>
        </p:txBody>
      </p:sp>
      <p:sp>
        <p:nvSpPr>
          <p:cNvPr id="9" name="Picture Placeholder 9"/>
          <p:cNvSpPr>
            <a:spLocks noGrp="1"/>
          </p:cNvSpPr>
          <p:nvPr>
            <p:ph type="pic" sz="quarter" idx="10" hasCustomPrompt="1"/>
          </p:nvPr>
        </p:nvSpPr>
        <p:spPr>
          <a:xfrm>
            <a:off x="7376179" y="1616933"/>
            <a:ext cx="4320000" cy="2902967"/>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Picture/Figure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Option 2">
    <p:spTree>
      <p:nvGrpSpPr>
        <p:cNvPr id="1" name=""/>
        <p:cNvGrpSpPr/>
        <p:nvPr/>
      </p:nvGrpSpPr>
      <p:grpSpPr>
        <a:xfrm>
          <a:off x="0" y="0"/>
          <a:ext cx="0" cy="0"/>
          <a:chOff x="0" y="0"/>
          <a:chExt cx="0" cy="0"/>
        </a:xfrm>
      </p:grpSpPr>
      <p:sp>
        <p:nvSpPr>
          <p:cNvPr id="44" name="Picture Placeholder 9"/>
          <p:cNvSpPr>
            <a:spLocks noGrp="1"/>
          </p:cNvSpPr>
          <p:nvPr>
            <p:ph type="pic" sz="quarter" idx="10" hasCustomPrompt="1"/>
          </p:nvPr>
        </p:nvSpPr>
        <p:spPr>
          <a:xfrm>
            <a:off x="8256240" y="1620000"/>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a:t>
            </a:r>
          </a:p>
        </p:txBody>
      </p:sp>
      <p:sp>
        <p:nvSpPr>
          <p:cNvPr id="46" name="Picture Placeholder 9"/>
          <p:cNvSpPr>
            <a:spLocks noGrp="1"/>
          </p:cNvSpPr>
          <p:nvPr>
            <p:ph type="pic" sz="quarter" idx="11" hasCustomPrompt="1"/>
          </p:nvPr>
        </p:nvSpPr>
        <p:spPr>
          <a:xfrm>
            <a:off x="8256240" y="3884359"/>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a:t>
            </a:r>
          </a:p>
        </p:txBody>
      </p:sp>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968208"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a:t>Click to edit txt</a:t>
            </a:r>
          </a:p>
          <a:p>
            <a:pPr lvl="2"/>
            <a:r>
              <a:rPr lang="en-US"/>
              <a:t>List 2</a:t>
            </a:r>
          </a:p>
          <a:p>
            <a:pPr lvl="3"/>
            <a:r>
              <a:rPr lang="en-US"/>
              <a:t>List 3</a:t>
            </a:r>
          </a:p>
          <a:p>
            <a:pPr lvl="4"/>
            <a:r>
              <a:rPr lang="en-US"/>
              <a:t>List 4</a:t>
            </a:r>
          </a:p>
          <a:p>
            <a:pPr lvl="5"/>
            <a:r>
              <a:rPr lang="en-US"/>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986304"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a:t>Click to edit title</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ption 3">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EA26912F-EE60-0E4E-8A8F-95B31547CC81}"/>
              </a:ext>
            </a:extLst>
          </p:cNvPr>
          <p:cNvSpPr>
            <a:spLocks noGrp="1"/>
          </p:cNvSpPr>
          <p:nvPr>
            <p:ph type="subTitle" idx="1" hasCustomPrompt="1"/>
          </p:nvPr>
        </p:nvSpPr>
        <p:spPr>
          <a:xfrm>
            <a:off x="-1" y="1980000"/>
            <a:ext cx="12192001" cy="4113296"/>
          </a:xfrm>
          <a:prstGeom prst="rect">
            <a:avLst/>
          </a:prstGeom>
        </p:spPr>
        <p:txBody>
          <a:bodyPr lIns="540000" tIns="0" rIns="540000" bIns="360000" numCol="2" spcCol="720000" anchor="t" anchorCtr="0"/>
          <a:lstStyle>
            <a:lvl1pPr marL="162000" indent="-180000" algn="l">
              <a:buClr>
                <a:srgbClr val="5792C9"/>
              </a:buClr>
              <a:buFont typeface="Wingdings" charset="2"/>
              <a:buChar char="§"/>
              <a:defRPr sz="2000">
                <a:solidFill>
                  <a:schemeClr val="tx1"/>
                </a:solidFill>
                <a:latin typeface="Calibri" charset="0"/>
                <a:ea typeface="Calibri" charset="0"/>
                <a:cs typeface="Calibri" charset="0"/>
              </a:defRPr>
            </a:lvl1pPr>
            <a:lvl2pPr marL="432000" indent="-180000" algn="l">
              <a:buClr>
                <a:srgbClr val="5792C9"/>
              </a:buClr>
              <a:buSzPct val="110000"/>
              <a:buFont typeface="Arial" charset="0"/>
              <a:buChar char="•"/>
              <a:defRPr sz="2000">
                <a:solidFill>
                  <a:schemeClr val="tx1"/>
                </a:solidFill>
                <a:latin typeface="Calibri" charset="0"/>
                <a:ea typeface="Calibri" charset="0"/>
                <a:cs typeface="Calibri" charset="0"/>
              </a:defRPr>
            </a:lvl2pPr>
            <a:lvl3pPr marL="684000" indent="-216000" algn="l">
              <a:buClr>
                <a:srgbClr val="5792C9"/>
              </a:buClr>
              <a:buFont typeface=".AppleSystemUIFont" charset="-120"/>
              <a:buChar char="–"/>
              <a:defRPr sz="2000"/>
            </a:lvl3pPr>
            <a:lvl4pPr marL="936000" indent="-216000" algn="l">
              <a:buFont typeface=".AppleSystemUIFont" charset="-120"/>
              <a:buChar char="–"/>
              <a:defRPr sz="2000"/>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Txt 2 columns</a:t>
            </a:r>
          </a:p>
          <a:p>
            <a:pPr lvl="1"/>
            <a:r>
              <a:rPr lang="en-US" dirty="0"/>
              <a:t>List 2</a:t>
            </a:r>
          </a:p>
          <a:p>
            <a:pPr lvl="2"/>
            <a:r>
              <a:rPr lang="en-US" dirty="0"/>
              <a:t>List 3</a:t>
            </a:r>
          </a:p>
          <a:p>
            <a:pPr lvl="3"/>
            <a:r>
              <a:rPr lang="en-US" dirty="0"/>
              <a:t>List 4</a:t>
            </a:r>
          </a:p>
          <a:p>
            <a:pPr lvl="4"/>
            <a:r>
              <a:rPr lang="en-US" dirty="0"/>
              <a:t>List 5</a:t>
            </a:r>
            <a:endParaRPr lang="it-IT" dirty="0"/>
          </a:p>
        </p:txBody>
      </p:sp>
      <p:sp>
        <p:nvSpPr>
          <p:cNvPr id="11" name="Title Placeholder 1">
            <a:extLst>
              <a:ext uri="{FF2B5EF4-FFF2-40B4-BE49-F238E27FC236}">
                <a16:creationId xmlns:a16="http://schemas.microsoft.com/office/drawing/2014/main" id="{B3766441-E5F4-154E-B3C0-A66B6AA9E9B6}"/>
              </a:ext>
            </a:extLst>
          </p:cNvPr>
          <p:cNvSpPr>
            <a:spLocks noGrp="1"/>
          </p:cNvSpPr>
          <p:nvPr>
            <p:ph type="title" hasCustomPrompt="1"/>
          </p:nvPr>
        </p:nvSpPr>
        <p:spPr>
          <a:xfrm>
            <a:off x="-12537" y="1620000"/>
            <a:ext cx="12204522" cy="360040"/>
          </a:xfrm>
          <a:prstGeom prst="rect">
            <a:avLst/>
          </a:prstGeom>
          <a:noFill/>
        </p:spPr>
        <p:txBody>
          <a:bodyPr vert="horz" lIns="540000" tIns="0" rIns="2880000" bIns="45720" rtlCol="0" anchor="t" anchorCtr="0">
            <a:noAutofit/>
          </a:bodyPr>
          <a:lstStyle>
            <a:lvl1pPr>
              <a:defRPr sz="2200" b="1">
                <a:solidFill>
                  <a:srgbClr val="00825F"/>
                </a:solidFill>
                <a:latin typeface="+mn-lt"/>
              </a:defRPr>
            </a:lvl1pPr>
          </a:lstStyle>
          <a:p>
            <a:r>
              <a:rPr lang="en-US" dirty="0"/>
              <a:t>Click to edit title</a:t>
            </a:r>
          </a:p>
        </p:txBody>
      </p:sp>
    </p:spTree>
    <p:extLst>
      <p:ext uri="{BB962C8B-B14F-4D97-AF65-F5344CB8AC3E}">
        <p14:creationId xmlns:p14="http://schemas.microsoft.com/office/powerpoint/2010/main" val="15381671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Option 4">
    <p:spTree>
      <p:nvGrpSpPr>
        <p:cNvPr id="1" name=""/>
        <p:cNvGrpSpPr/>
        <p:nvPr/>
      </p:nvGrpSpPr>
      <p:grpSpPr>
        <a:xfrm>
          <a:off x="0" y="0"/>
          <a:ext cx="0" cy="0"/>
          <a:chOff x="0" y="0"/>
          <a:chExt cx="0" cy="0"/>
        </a:xfrm>
      </p:grpSpPr>
      <p:sp>
        <p:nvSpPr>
          <p:cNvPr id="16" name="Title Placeholder 1"/>
          <p:cNvSpPr>
            <a:spLocks noGrp="1"/>
          </p:cNvSpPr>
          <p:nvPr>
            <p:ph type="title" hasCustomPrompt="1"/>
          </p:nvPr>
        </p:nvSpPr>
        <p:spPr>
          <a:xfrm>
            <a:off x="8030729" y="1620000"/>
            <a:ext cx="3681895" cy="4473296"/>
          </a:xfrm>
          <a:prstGeom prst="rect">
            <a:avLst/>
          </a:prstGeom>
          <a:solidFill>
            <a:srgbClr val="92D050">
              <a:alpha val="21000"/>
            </a:srgbClr>
          </a:solidFill>
        </p:spPr>
        <p:txBody>
          <a:bodyPr vert="horz" lIns="180000" tIns="180000" rIns="180000" bIns="180000" rtlCol="0" anchor="t" anchorCtr="0">
            <a:normAutofit/>
          </a:bodyPr>
          <a:lstStyle>
            <a:lvl1pPr>
              <a:defRPr sz="1800" b="1" baseline="0">
                <a:solidFill>
                  <a:schemeClr val="tx1"/>
                </a:solidFill>
                <a:latin typeface="Calibri" charset="0"/>
                <a:ea typeface="Calibri" charset="0"/>
                <a:cs typeface="Calibri" charset="0"/>
              </a:defRPr>
            </a:lvl1pPr>
          </a:lstStyle>
          <a:p>
            <a:r>
              <a:rPr lang="en-US"/>
              <a:t>Click to edit txt</a:t>
            </a:r>
            <a:br>
              <a:rPr lang="en-US"/>
            </a:br>
            <a:endParaRPr lang="en-US"/>
          </a:p>
        </p:txBody>
      </p:sp>
      <p:sp>
        <p:nvSpPr>
          <p:cNvPr id="20" name="Subtitle 2">
            <a:extLst>
              <a:ext uri="{FF2B5EF4-FFF2-40B4-BE49-F238E27FC236}">
                <a16:creationId xmlns:a16="http://schemas.microsoft.com/office/drawing/2014/main" id="{623DA365-03D8-D643-90D3-767234578272}"/>
              </a:ext>
            </a:extLst>
          </p:cNvPr>
          <p:cNvSpPr>
            <a:spLocks noGrp="1"/>
          </p:cNvSpPr>
          <p:nvPr>
            <p:ph type="subTitle" idx="1" hasCustomPrompt="1"/>
          </p:nvPr>
        </p:nvSpPr>
        <p:spPr>
          <a:xfrm>
            <a:off x="0" y="1620000"/>
            <a:ext cx="7680176" cy="4473296"/>
          </a:xfrm>
          <a:prstGeom prst="rect">
            <a:avLst/>
          </a:prstGeom>
        </p:spPr>
        <p:txBody>
          <a:bodyPr lIns="540000" tIns="0" rIns="360000" anchor="t" anchorCtr="0"/>
          <a:lstStyle>
            <a:lvl1pPr marL="162000" indent="-180000" algn="l">
              <a:buClr>
                <a:srgbClr val="5792C9"/>
              </a:buClr>
              <a:buFont typeface="Wingdings" charset="2"/>
              <a:buChar char="§"/>
              <a:defRPr sz="2000" baseline="0">
                <a:latin typeface="Calibri" charset="0"/>
                <a:ea typeface="Calibri" charset="0"/>
                <a:cs typeface="Calibri" charset="0"/>
              </a:defRPr>
            </a:lvl1pPr>
            <a:lvl2pPr marL="432000" indent="-180000" algn="l">
              <a:buClr>
                <a:srgbClr val="5792C9"/>
              </a:buClr>
              <a:buSzPct val="110000"/>
              <a:buFont typeface="Arial" charset="0"/>
              <a:buChar char="•"/>
              <a:defRPr sz="2000"/>
            </a:lvl2pPr>
            <a:lvl3pPr marL="684000" indent="-216000" algn="l">
              <a:buClr>
                <a:srgbClr val="5792C9"/>
              </a:buClr>
              <a:buFont typeface=".AppleSystemUIFont" charset="-120"/>
              <a:buChar char="–"/>
              <a:defRPr sz="2000">
                <a:latin typeface="Calibri" charset="0"/>
                <a:ea typeface="Calibri" charset="0"/>
                <a:cs typeface="Calibri" charset="0"/>
              </a:defRPr>
            </a:lvl3pPr>
            <a:lvl4pPr marL="936000" indent="-216000" algn="l">
              <a:buFont typeface=".AppleSystemUIFont" charset="-120"/>
              <a:buChar char="–"/>
              <a:defRPr sz="2000">
                <a:latin typeface="Calibri" charset="0"/>
                <a:ea typeface="Calibri" charset="0"/>
                <a:cs typeface="Calibri" charset="0"/>
              </a:defRPr>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a:t>Click to edit txt</a:t>
            </a:r>
          </a:p>
          <a:p>
            <a:pPr lvl="1"/>
            <a:r>
              <a:rPr lang="en-US"/>
              <a:t>List 2</a:t>
            </a:r>
          </a:p>
          <a:p>
            <a:pPr lvl="2"/>
            <a:r>
              <a:rPr lang="en-US"/>
              <a:t>List 3</a:t>
            </a:r>
          </a:p>
          <a:p>
            <a:pPr lvl="3"/>
            <a:r>
              <a:rPr lang="en-US"/>
              <a:t>List 4</a:t>
            </a:r>
          </a:p>
          <a:p>
            <a:pPr lvl="4"/>
            <a:r>
              <a:rPr lang="en-US"/>
              <a:t>List 5</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ption 2">
    <p:spTree>
      <p:nvGrpSpPr>
        <p:cNvPr id="1" name=""/>
        <p:cNvGrpSpPr/>
        <p:nvPr/>
      </p:nvGrpSpPr>
      <p:grpSpPr>
        <a:xfrm>
          <a:off x="0" y="0"/>
          <a:ext cx="0" cy="0"/>
          <a:chOff x="0" y="0"/>
          <a:chExt cx="0" cy="0"/>
        </a:xfrm>
      </p:grpSpPr>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104112"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a:t>Click to edit txt</a:t>
            </a:r>
          </a:p>
          <a:p>
            <a:pPr lvl="2"/>
            <a:r>
              <a:rPr lang="en-US"/>
              <a:t>List 2</a:t>
            </a:r>
          </a:p>
          <a:p>
            <a:pPr lvl="3"/>
            <a:r>
              <a:rPr lang="en-US"/>
              <a:t>List 3</a:t>
            </a:r>
          </a:p>
          <a:p>
            <a:pPr lvl="4"/>
            <a:r>
              <a:rPr lang="en-US"/>
              <a:t>List 4</a:t>
            </a:r>
          </a:p>
          <a:p>
            <a:pPr lvl="5"/>
            <a:r>
              <a:rPr lang="en-US"/>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120246"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a:t>Click to edit title</a:t>
            </a:r>
          </a:p>
        </p:txBody>
      </p:sp>
      <p:sp>
        <p:nvSpPr>
          <p:cNvPr id="9" name="Picture Placeholder 9"/>
          <p:cNvSpPr>
            <a:spLocks noGrp="1"/>
          </p:cNvSpPr>
          <p:nvPr>
            <p:ph type="pic" sz="quarter" idx="10" hasCustomPrompt="1"/>
          </p:nvPr>
        </p:nvSpPr>
        <p:spPr>
          <a:xfrm>
            <a:off x="7376179" y="1616933"/>
            <a:ext cx="4320000" cy="2902967"/>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Picture/Figure</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Option 2">
    <p:spTree>
      <p:nvGrpSpPr>
        <p:cNvPr id="1" name=""/>
        <p:cNvGrpSpPr/>
        <p:nvPr/>
      </p:nvGrpSpPr>
      <p:grpSpPr>
        <a:xfrm>
          <a:off x="0" y="0"/>
          <a:ext cx="0" cy="0"/>
          <a:chOff x="0" y="0"/>
          <a:chExt cx="0" cy="0"/>
        </a:xfrm>
      </p:grpSpPr>
      <p:sp>
        <p:nvSpPr>
          <p:cNvPr id="44" name="Picture Placeholder 9"/>
          <p:cNvSpPr>
            <a:spLocks noGrp="1"/>
          </p:cNvSpPr>
          <p:nvPr>
            <p:ph type="pic" sz="quarter" idx="10" hasCustomPrompt="1"/>
          </p:nvPr>
        </p:nvSpPr>
        <p:spPr>
          <a:xfrm>
            <a:off x="8256240" y="1620000"/>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a:t>
            </a:r>
          </a:p>
        </p:txBody>
      </p:sp>
      <p:sp>
        <p:nvSpPr>
          <p:cNvPr id="46" name="Picture Placeholder 9"/>
          <p:cNvSpPr>
            <a:spLocks noGrp="1"/>
          </p:cNvSpPr>
          <p:nvPr>
            <p:ph type="pic" sz="quarter" idx="11" hasCustomPrompt="1"/>
          </p:nvPr>
        </p:nvSpPr>
        <p:spPr>
          <a:xfrm>
            <a:off x="8256240" y="3884359"/>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a:t>
            </a:r>
          </a:p>
        </p:txBody>
      </p:sp>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968208"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a:t>Click to edit txt</a:t>
            </a:r>
          </a:p>
          <a:p>
            <a:pPr lvl="2"/>
            <a:r>
              <a:rPr lang="en-US"/>
              <a:t>List 2</a:t>
            </a:r>
          </a:p>
          <a:p>
            <a:pPr lvl="3"/>
            <a:r>
              <a:rPr lang="en-US"/>
              <a:t>List 3</a:t>
            </a:r>
          </a:p>
          <a:p>
            <a:pPr lvl="4"/>
            <a:r>
              <a:rPr lang="en-US"/>
              <a:t>List 4</a:t>
            </a:r>
          </a:p>
          <a:p>
            <a:pPr lvl="5"/>
            <a:r>
              <a:rPr lang="en-US"/>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986304"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a:t>Click to edit title</a:t>
            </a: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emf"/><Relationship Id="rId5" Type="http://schemas.openxmlformats.org/officeDocument/2006/relationships/image" Target="../media/image2.emf"/><Relationship Id="rId4"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theme" Target="../theme/theme2.xml"/><Relationship Id="rId1" Type="http://schemas.openxmlformats.org/officeDocument/2006/relationships/slideLayout" Target="../slideLayouts/slideLayout3.xml"/><Relationship Id="rId5" Type="http://schemas.openxmlformats.org/officeDocument/2006/relationships/image" Target="../media/image4.jpeg"/><Relationship Id="rId4" Type="http://schemas.openxmlformats.org/officeDocument/2006/relationships/image" Target="../media/image3.emf"/></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3.emf"/><Relationship Id="rId3" Type="http://schemas.openxmlformats.org/officeDocument/2006/relationships/slideLayout" Target="../slideLayouts/slideLayout6.xml"/><Relationship Id="rId7" Type="http://schemas.openxmlformats.org/officeDocument/2006/relationships/image" Target="../media/image2.emf"/><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image" Target="../media/image1.emf"/><Relationship Id="rId5" Type="http://schemas.openxmlformats.org/officeDocument/2006/relationships/theme" Target="../theme/theme3.xml"/><Relationship Id="rId4" Type="http://schemas.openxmlformats.org/officeDocument/2006/relationships/slideLayout" Target="../slideLayouts/slideLayout7.xml"/></Relationships>
</file>

<file path=ppt/slideMasters/_rels/slideMaster4.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slideLayout" Target="../slideLayouts/slideLayout10.xml"/><Relationship Id="rId7" Type="http://schemas.openxmlformats.org/officeDocument/2006/relationships/image" Target="../media/image1.emf"/><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theme" Target="../theme/theme4.xml"/><Relationship Id="rId5" Type="http://schemas.openxmlformats.org/officeDocument/2006/relationships/slideLayout" Target="../slideLayouts/slideLayout12.xml"/><Relationship Id="rId4" Type="http://schemas.openxmlformats.org/officeDocument/2006/relationships/slideLayout" Target="../slideLayouts/slideLayout11.xml"/><Relationship Id="rId9" Type="http://schemas.openxmlformats.org/officeDocument/2006/relationships/image" Target="../media/image3.emf"/></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63352" y="233708"/>
            <a:ext cx="4176465" cy="963044"/>
          </a:xfrm>
          <a:prstGeom prst="rect">
            <a:avLst/>
          </a:prstGeom>
        </p:spPr>
      </p:pic>
      <p:pic>
        <p:nvPicPr>
          <p:cNvPr id="7" name="Immagine 6">
            <a:extLst>
              <a:ext uri="{FF2B5EF4-FFF2-40B4-BE49-F238E27FC236}">
                <a16:creationId xmlns:a16="http://schemas.microsoft.com/office/drawing/2014/main" id="{F5941514-6A3A-7E4E-8480-6FB87E586C6C}"/>
              </a:ext>
            </a:extLst>
          </p:cNvPr>
          <p:cNvPicPr>
            <a:picLocks noChangeAspect="1"/>
          </p:cNvPicPr>
          <p:nvPr userDrawn="1"/>
        </p:nvPicPr>
        <p:blipFill rotWithShape="1">
          <a:blip r:embed="rId5"/>
          <a:srcRect r="29216"/>
          <a:stretch/>
        </p:blipFill>
        <p:spPr>
          <a:xfrm>
            <a:off x="615797" y="432546"/>
            <a:ext cx="2660803" cy="710454"/>
          </a:xfrm>
          <a:prstGeom prst="rect">
            <a:avLst/>
          </a:prstGeom>
        </p:spPr>
      </p:pic>
      <p:pic>
        <p:nvPicPr>
          <p:cNvPr id="5" name="Picture 4">
            <a:extLst>
              <a:ext uri="{FF2B5EF4-FFF2-40B4-BE49-F238E27FC236}">
                <a16:creationId xmlns:a16="http://schemas.microsoft.com/office/drawing/2014/main" id="{24D43C4A-D199-2340-A53A-D845A4878334}"/>
              </a:ext>
            </a:extLst>
          </p:cNvPr>
          <p:cNvPicPr>
            <a:picLocks noChangeAspect="1"/>
          </p:cNvPicPr>
          <p:nvPr userDrawn="1"/>
        </p:nvPicPr>
        <p:blipFill>
          <a:blip r:embed="rId6"/>
          <a:stretch>
            <a:fillRect/>
          </a:stretch>
        </p:blipFill>
        <p:spPr>
          <a:xfrm>
            <a:off x="9011558" y="449606"/>
            <a:ext cx="2564645" cy="656427"/>
          </a:xfrm>
          <a:prstGeom prst="rect">
            <a:avLst/>
          </a:prstGeom>
        </p:spPr>
      </p:pic>
      <p:sp>
        <p:nvSpPr>
          <p:cNvPr id="4" name="Rectangle 3">
            <a:extLst>
              <a:ext uri="{FF2B5EF4-FFF2-40B4-BE49-F238E27FC236}">
                <a16:creationId xmlns:a16="http://schemas.microsoft.com/office/drawing/2014/main" id="{69EFE691-790D-6248-8B26-94860EBAF4EF}"/>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spTree>
    <p:extLst>
      <p:ext uri="{BB962C8B-B14F-4D97-AF65-F5344CB8AC3E}">
        <p14:creationId xmlns:p14="http://schemas.microsoft.com/office/powerpoint/2010/main" val="721018584"/>
      </p:ext>
    </p:extLst>
  </p:cSld>
  <p:clrMap bg1="lt1" tx1="dk1" bg2="lt2" tx2="dk2" accent1="accent1" accent2="accent2" accent3="accent3" accent4="accent4" accent5="accent5" accent6="accent6" hlink="hlink" folHlink="folHlink"/>
  <p:sldLayoutIdLst>
    <p:sldLayoutId id="2147483955" r:id="rId1"/>
    <p:sldLayoutId id="2147483954" r:id="rId2"/>
  </p:sldLayoutIdLst>
  <p:hf hdr="0"/>
  <p:txStyles>
    <p:titleStyle>
      <a:lvl1pPr algn="l" defTabSz="914400" rtl="0" eaLnBrk="1" latinLnBrk="0" hangingPunct="1">
        <a:lnSpc>
          <a:spcPct val="90000"/>
        </a:lnSpc>
        <a:spcBef>
          <a:spcPct val="0"/>
        </a:spcBef>
        <a:buNone/>
        <a:defRPr sz="4600" kern="1200">
          <a:solidFill>
            <a:srgbClr val="5792C9"/>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Tx/>
        <a:buNone/>
        <a:defRPr sz="22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Immagine 6">
            <a:extLst>
              <a:ext uri="{FF2B5EF4-FFF2-40B4-BE49-F238E27FC236}">
                <a16:creationId xmlns:a16="http://schemas.microsoft.com/office/drawing/2014/main" id="{F5941514-6A3A-7E4E-8480-6FB87E586C6C}"/>
              </a:ext>
            </a:extLst>
          </p:cNvPr>
          <p:cNvPicPr>
            <a:picLocks noChangeAspect="1"/>
          </p:cNvPicPr>
          <p:nvPr userDrawn="1"/>
        </p:nvPicPr>
        <p:blipFill rotWithShape="1">
          <a:blip r:embed="rId3"/>
          <a:srcRect r="29216"/>
          <a:stretch/>
        </p:blipFill>
        <p:spPr>
          <a:xfrm>
            <a:off x="615797" y="432546"/>
            <a:ext cx="2660803" cy="710454"/>
          </a:xfrm>
          <a:prstGeom prst="rect">
            <a:avLst/>
          </a:prstGeom>
        </p:spPr>
      </p:pic>
      <p:pic>
        <p:nvPicPr>
          <p:cNvPr id="5" name="Picture 4">
            <a:extLst>
              <a:ext uri="{FF2B5EF4-FFF2-40B4-BE49-F238E27FC236}">
                <a16:creationId xmlns:a16="http://schemas.microsoft.com/office/drawing/2014/main" id="{24D43C4A-D199-2340-A53A-D845A4878334}"/>
              </a:ext>
            </a:extLst>
          </p:cNvPr>
          <p:cNvPicPr>
            <a:picLocks noChangeAspect="1"/>
          </p:cNvPicPr>
          <p:nvPr userDrawn="1"/>
        </p:nvPicPr>
        <p:blipFill>
          <a:blip r:embed="rId4"/>
          <a:stretch>
            <a:fillRect/>
          </a:stretch>
        </p:blipFill>
        <p:spPr>
          <a:xfrm>
            <a:off x="9011558" y="449606"/>
            <a:ext cx="2564645" cy="656427"/>
          </a:xfrm>
          <a:prstGeom prst="rect">
            <a:avLst/>
          </a:prstGeom>
        </p:spPr>
      </p:pic>
      <p:sp>
        <p:nvSpPr>
          <p:cNvPr id="4" name="Rectangle 3">
            <a:extLst>
              <a:ext uri="{FF2B5EF4-FFF2-40B4-BE49-F238E27FC236}">
                <a16:creationId xmlns:a16="http://schemas.microsoft.com/office/drawing/2014/main" id="{69EFE691-790D-6248-8B26-94860EBAF4EF}"/>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pic>
        <p:nvPicPr>
          <p:cNvPr id="6" name="Picture 5"/>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1981200"/>
            <a:ext cx="12192000" cy="4876800"/>
          </a:xfrm>
          <a:prstGeom prst="rect">
            <a:avLst/>
          </a:prstGeom>
        </p:spPr>
      </p:pic>
    </p:spTree>
    <p:extLst>
      <p:ext uri="{BB962C8B-B14F-4D97-AF65-F5344CB8AC3E}">
        <p14:creationId xmlns:p14="http://schemas.microsoft.com/office/powerpoint/2010/main" val="4084399036"/>
      </p:ext>
    </p:extLst>
  </p:cSld>
  <p:clrMap bg1="lt1" tx1="dk1" bg2="lt2" tx2="dk2" accent1="accent1" accent2="accent2" accent3="accent3" accent4="accent4" accent5="accent5" accent6="accent6" hlink="hlink" folHlink="folHlink"/>
  <p:sldLayoutIdLst>
    <p:sldLayoutId id="2147483960" r:id="rId1"/>
  </p:sldLayoutIdLst>
  <p:hf hdr="0"/>
  <p:txStyles>
    <p:titleStyle>
      <a:lvl1pPr algn="l" defTabSz="914400" rtl="0" eaLnBrk="1" latinLnBrk="0" hangingPunct="1">
        <a:lnSpc>
          <a:spcPct val="90000"/>
        </a:lnSpc>
        <a:spcBef>
          <a:spcPct val="0"/>
        </a:spcBef>
        <a:buNone/>
        <a:defRPr sz="4600" kern="1200">
          <a:solidFill>
            <a:srgbClr val="5792C9"/>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Tx/>
        <a:buNone/>
        <a:defRPr sz="22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369157" y="61200"/>
            <a:ext cx="3278571" cy="756000"/>
          </a:xfrm>
          <a:prstGeom prst="rect">
            <a:avLst/>
          </a:prstGeom>
        </p:spPr>
      </p:pic>
      <p:sp>
        <p:nvSpPr>
          <p:cNvPr id="11" name="Text Placeholder 5">
            <a:extLst>
              <a:ext uri="{FF2B5EF4-FFF2-40B4-BE49-F238E27FC236}">
                <a16:creationId xmlns:a16="http://schemas.microsoft.com/office/drawing/2014/main" id="{A133ADE3-A5A0-2645-9D97-F63324C4A172}"/>
              </a:ext>
            </a:extLst>
          </p:cNvPr>
          <p:cNvSpPr txBox="1">
            <a:spLocks/>
          </p:cNvSpPr>
          <p:nvPr userDrawn="1"/>
        </p:nvSpPr>
        <p:spPr>
          <a:xfrm>
            <a:off x="0" y="6453866"/>
            <a:ext cx="12192000" cy="323462"/>
          </a:xfrm>
          <a:prstGeom prst="rect">
            <a:avLst/>
          </a:prstGeom>
        </p:spPr>
        <p:txBody>
          <a:bodyPr lIns="540000" rIns="540000" anchor="ctr" anchorCtr="0"/>
          <a:lstStyle>
            <a:lvl1pPr marL="0" indent="0" algn="l" defTabSz="914400" rtl="0" eaLnBrk="1" latinLnBrk="0" hangingPunct="1">
              <a:lnSpc>
                <a:spcPct val="90000"/>
              </a:lnSpc>
              <a:spcBef>
                <a:spcPts val="1000"/>
              </a:spcBef>
              <a:buFontTx/>
              <a:buNone/>
              <a:defRPr sz="1400" b="0"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a:solidFill>
                  <a:schemeClr val="tx1"/>
                </a:solidFill>
              </a:rPr>
              <a:t>2022</a:t>
            </a:r>
            <a:r>
              <a:rPr lang="en-US" baseline="0" dirty="0">
                <a:solidFill>
                  <a:schemeClr val="tx1"/>
                </a:solidFill>
              </a:rPr>
              <a:t> IPPC Regional Workshops</a:t>
            </a:r>
            <a:endParaRPr lang="en-US" dirty="0">
              <a:solidFill>
                <a:schemeClr val="tx1"/>
              </a:solidFill>
            </a:endParaRPr>
          </a:p>
        </p:txBody>
      </p:sp>
      <p:sp>
        <p:nvSpPr>
          <p:cNvPr id="12" name="Text Placeholder 5">
            <a:extLst>
              <a:ext uri="{FF2B5EF4-FFF2-40B4-BE49-F238E27FC236}">
                <a16:creationId xmlns:a16="http://schemas.microsoft.com/office/drawing/2014/main" id="{93A70C91-02C0-F544-835F-4CAE731E29B0}"/>
              </a:ext>
            </a:extLst>
          </p:cNvPr>
          <p:cNvSpPr txBox="1">
            <a:spLocks/>
          </p:cNvSpPr>
          <p:nvPr userDrawn="1"/>
        </p:nvSpPr>
        <p:spPr>
          <a:xfrm>
            <a:off x="0" y="884975"/>
            <a:ext cx="12192000" cy="410425"/>
          </a:xfrm>
          <a:prstGeom prst="rect">
            <a:avLst/>
          </a:prstGeom>
          <a:solidFill>
            <a:schemeClr val="bg2">
              <a:alpha val="42000"/>
            </a:schemeClr>
          </a:solidFill>
        </p:spPr>
        <p:txBody>
          <a:bodyPr lIns="540000" rIns="540000" anchor="ctr" anchorCtr="0"/>
          <a:lstStyle>
            <a:lvl1pPr marL="0" indent="0" algn="r" defTabSz="914400" rtl="0" eaLnBrk="1" latinLnBrk="0" hangingPunct="1">
              <a:lnSpc>
                <a:spcPct val="90000"/>
              </a:lnSpc>
              <a:spcBef>
                <a:spcPts val="1000"/>
              </a:spcBef>
              <a:buFontTx/>
              <a:buNone/>
              <a:defRPr sz="14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a:solidFill>
                  <a:srgbClr val="00825F"/>
                </a:solidFill>
              </a:rPr>
              <a:t>IC UPDATE TO REGIONAL WORKSHOP</a:t>
            </a:r>
          </a:p>
        </p:txBody>
      </p:sp>
      <p:pic>
        <p:nvPicPr>
          <p:cNvPr id="10" name="Immagine 9">
            <a:extLst>
              <a:ext uri="{FF2B5EF4-FFF2-40B4-BE49-F238E27FC236}">
                <a16:creationId xmlns:a16="http://schemas.microsoft.com/office/drawing/2014/main" id="{7234DD0C-95AB-7940-8105-0A1AE1800F5F}"/>
              </a:ext>
            </a:extLst>
          </p:cNvPr>
          <p:cNvPicPr>
            <a:picLocks noChangeAspect="1"/>
          </p:cNvPicPr>
          <p:nvPr userDrawn="1"/>
        </p:nvPicPr>
        <p:blipFill rotWithShape="1">
          <a:blip r:embed="rId7"/>
          <a:srcRect r="29216"/>
          <a:stretch/>
        </p:blipFill>
        <p:spPr>
          <a:xfrm>
            <a:off x="539598" y="218898"/>
            <a:ext cx="1877238" cy="516014"/>
          </a:xfrm>
          <a:prstGeom prst="rect">
            <a:avLst/>
          </a:prstGeom>
        </p:spPr>
      </p:pic>
      <p:pic>
        <p:nvPicPr>
          <p:cNvPr id="3" name="Picture 2">
            <a:extLst>
              <a:ext uri="{FF2B5EF4-FFF2-40B4-BE49-F238E27FC236}">
                <a16:creationId xmlns:a16="http://schemas.microsoft.com/office/drawing/2014/main" id="{2C4EF50D-19C0-874B-B58B-28F04C603057}"/>
              </a:ext>
            </a:extLst>
          </p:cNvPr>
          <p:cNvPicPr>
            <a:picLocks noChangeAspect="1"/>
          </p:cNvPicPr>
          <p:nvPr userDrawn="1"/>
        </p:nvPicPr>
        <p:blipFill>
          <a:blip r:embed="rId8"/>
          <a:stretch>
            <a:fillRect/>
          </a:stretch>
        </p:blipFill>
        <p:spPr>
          <a:xfrm>
            <a:off x="9806784" y="233705"/>
            <a:ext cx="2016059" cy="516015"/>
          </a:xfrm>
          <a:prstGeom prst="rect">
            <a:avLst/>
          </a:prstGeom>
        </p:spPr>
      </p:pic>
      <p:sp>
        <p:nvSpPr>
          <p:cNvPr id="14" name="Rectangle 13">
            <a:extLst>
              <a:ext uri="{FF2B5EF4-FFF2-40B4-BE49-F238E27FC236}">
                <a16:creationId xmlns:a16="http://schemas.microsoft.com/office/drawing/2014/main" id="{CBFAA4C8-8DDB-DA4C-9D66-A6C43971E9D1}"/>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spTree>
    <p:extLst>
      <p:ext uri="{BB962C8B-B14F-4D97-AF65-F5344CB8AC3E}">
        <p14:creationId xmlns:p14="http://schemas.microsoft.com/office/powerpoint/2010/main" val="333290649"/>
      </p:ext>
    </p:extLst>
  </p:cSld>
  <p:clrMap bg1="lt1" tx1="dk1" bg2="lt2" tx2="dk2" accent1="accent1" accent2="accent2" accent3="accent3" accent4="accent4" accent5="accent5" accent6="accent6" hlink="hlink" folHlink="folHlink"/>
  <p:sldLayoutIdLst>
    <p:sldLayoutId id="2147483948" r:id="rId1"/>
    <p:sldLayoutId id="2147483953" r:id="rId2"/>
    <p:sldLayoutId id="2147483949" r:id="rId3"/>
    <p:sldLayoutId id="2147483950" r:id="rId4"/>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369157" y="61200"/>
            <a:ext cx="3278571" cy="756000"/>
          </a:xfrm>
          <a:prstGeom prst="rect">
            <a:avLst/>
          </a:prstGeom>
        </p:spPr>
      </p:pic>
      <p:sp>
        <p:nvSpPr>
          <p:cNvPr id="12" name="Text Placeholder 5">
            <a:extLst>
              <a:ext uri="{FF2B5EF4-FFF2-40B4-BE49-F238E27FC236}">
                <a16:creationId xmlns:a16="http://schemas.microsoft.com/office/drawing/2014/main" id="{93A70C91-02C0-F544-835F-4CAE731E29B0}"/>
              </a:ext>
            </a:extLst>
          </p:cNvPr>
          <p:cNvSpPr txBox="1">
            <a:spLocks/>
          </p:cNvSpPr>
          <p:nvPr userDrawn="1"/>
        </p:nvSpPr>
        <p:spPr>
          <a:xfrm>
            <a:off x="0" y="884975"/>
            <a:ext cx="12192000" cy="410425"/>
          </a:xfrm>
          <a:prstGeom prst="rect">
            <a:avLst/>
          </a:prstGeom>
          <a:solidFill>
            <a:schemeClr val="bg2">
              <a:alpha val="42000"/>
            </a:schemeClr>
          </a:solidFill>
        </p:spPr>
        <p:txBody>
          <a:bodyPr lIns="540000" rIns="540000" anchor="ctr" anchorCtr="0"/>
          <a:lstStyle>
            <a:lvl1pPr marL="0" indent="0" algn="r" defTabSz="914400" rtl="0" eaLnBrk="1" latinLnBrk="0" hangingPunct="1">
              <a:lnSpc>
                <a:spcPct val="90000"/>
              </a:lnSpc>
              <a:spcBef>
                <a:spcPts val="1000"/>
              </a:spcBef>
              <a:buFontTx/>
              <a:buNone/>
              <a:defRPr sz="14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endParaRPr lang="en-US">
              <a:solidFill>
                <a:srgbClr val="00825F"/>
              </a:solidFill>
            </a:endParaRPr>
          </a:p>
        </p:txBody>
      </p:sp>
      <p:pic>
        <p:nvPicPr>
          <p:cNvPr id="10" name="Immagine 9">
            <a:extLst>
              <a:ext uri="{FF2B5EF4-FFF2-40B4-BE49-F238E27FC236}">
                <a16:creationId xmlns:a16="http://schemas.microsoft.com/office/drawing/2014/main" id="{7234DD0C-95AB-7940-8105-0A1AE1800F5F}"/>
              </a:ext>
            </a:extLst>
          </p:cNvPr>
          <p:cNvPicPr>
            <a:picLocks noChangeAspect="1"/>
          </p:cNvPicPr>
          <p:nvPr userDrawn="1"/>
        </p:nvPicPr>
        <p:blipFill rotWithShape="1">
          <a:blip r:embed="rId8"/>
          <a:srcRect r="29216"/>
          <a:stretch/>
        </p:blipFill>
        <p:spPr>
          <a:xfrm>
            <a:off x="539598" y="218898"/>
            <a:ext cx="1877238" cy="516014"/>
          </a:xfrm>
          <a:prstGeom prst="rect">
            <a:avLst/>
          </a:prstGeom>
        </p:spPr>
      </p:pic>
      <p:pic>
        <p:nvPicPr>
          <p:cNvPr id="3" name="Picture 2">
            <a:extLst>
              <a:ext uri="{FF2B5EF4-FFF2-40B4-BE49-F238E27FC236}">
                <a16:creationId xmlns:a16="http://schemas.microsoft.com/office/drawing/2014/main" id="{2C4EF50D-19C0-874B-B58B-28F04C603057}"/>
              </a:ext>
            </a:extLst>
          </p:cNvPr>
          <p:cNvPicPr>
            <a:picLocks noChangeAspect="1"/>
          </p:cNvPicPr>
          <p:nvPr userDrawn="1"/>
        </p:nvPicPr>
        <p:blipFill>
          <a:blip r:embed="rId9"/>
          <a:stretch>
            <a:fillRect/>
          </a:stretch>
        </p:blipFill>
        <p:spPr>
          <a:xfrm>
            <a:off x="9806784" y="233705"/>
            <a:ext cx="2016059" cy="516015"/>
          </a:xfrm>
          <a:prstGeom prst="rect">
            <a:avLst/>
          </a:prstGeom>
        </p:spPr>
      </p:pic>
      <p:sp>
        <p:nvSpPr>
          <p:cNvPr id="14" name="Rectangle 13">
            <a:extLst>
              <a:ext uri="{FF2B5EF4-FFF2-40B4-BE49-F238E27FC236}">
                <a16:creationId xmlns:a16="http://schemas.microsoft.com/office/drawing/2014/main" id="{CBFAA4C8-8DDB-DA4C-9D66-A6C43971E9D1}"/>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
        <p:nvSpPr>
          <p:cNvPr id="2" name="TextBox 1">
            <a:extLst>
              <a:ext uri="{FF2B5EF4-FFF2-40B4-BE49-F238E27FC236}">
                <a16:creationId xmlns:a16="http://schemas.microsoft.com/office/drawing/2014/main" id="{1EBFC24B-5A00-3A48-A356-A78F1A7ABB14}"/>
              </a:ext>
            </a:extLst>
          </p:cNvPr>
          <p:cNvSpPr txBox="1"/>
          <p:nvPr userDrawn="1"/>
        </p:nvSpPr>
        <p:spPr>
          <a:xfrm>
            <a:off x="10820400" y="6413091"/>
            <a:ext cx="1371600" cy="353943"/>
          </a:xfrm>
          <a:prstGeom prst="rect">
            <a:avLst/>
          </a:prstGeom>
        </p:spPr>
        <p:txBody>
          <a:bodyPr wrap="square" lIns="540000" tIns="0" rIns="360000" rtlCol="0" anchor="t" anchorCtr="0">
            <a:spAutoFit/>
          </a:bodyPr>
          <a:lstStyle/>
          <a:p>
            <a:fld id="{B782F2B3-BF2A-3042-AED2-C560A5FC06BC}" type="slidenum">
              <a:rPr lang="x-none" sz="2000" smtClean="0">
                <a:solidFill>
                  <a:srgbClr val="A81E3B"/>
                </a:solidFill>
              </a:rPr>
              <a:t>‹#›</a:t>
            </a:fld>
            <a:endParaRPr lang="x-none">
              <a:solidFill>
                <a:srgbClr val="A81E3B"/>
              </a:solidFill>
            </a:endParaRPr>
          </a:p>
        </p:txBody>
      </p:sp>
    </p:spTree>
    <p:extLst>
      <p:ext uri="{BB962C8B-B14F-4D97-AF65-F5344CB8AC3E}">
        <p14:creationId xmlns:p14="http://schemas.microsoft.com/office/powerpoint/2010/main" val="333290649"/>
      </p:ext>
    </p:extLst>
  </p:cSld>
  <p:clrMap bg1="lt1" tx1="dk1" bg2="lt2" tx2="dk2" accent1="accent1" accent2="accent2" accent3="accent3" accent4="accent4" accent5="accent5" accent6="accent6" hlink="hlink" folHlink="folHlink"/>
  <p:sldLayoutIdLst>
    <p:sldLayoutId id="2147483962" r:id="rId1"/>
    <p:sldLayoutId id="2147483963" r:id="rId2"/>
    <p:sldLayoutId id="2147483964" r:id="rId3"/>
    <p:sldLayoutId id="2147483965" r:id="rId4"/>
    <p:sldLayoutId id="2147483956" r:id="rId5"/>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8F34B4-1F2F-4CAC-B34C-A703A29FA644}" type="slidenum">
              <a:rPr lang="en-US" smtClean="0"/>
              <a:t>‹#›</a:t>
            </a:fld>
            <a:endParaRPr lang="en-US"/>
          </a:p>
        </p:txBody>
      </p:sp>
    </p:spTree>
    <p:extLst>
      <p:ext uri="{BB962C8B-B14F-4D97-AF65-F5344CB8AC3E}">
        <p14:creationId xmlns:p14="http://schemas.microsoft.com/office/powerpoint/2010/main" val="889814062"/>
      </p:ext>
    </p:extLst>
  </p:cSld>
  <p:clrMap bg1="lt1" tx1="dk1" bg2="lt2" tx2="dk2" accent1="accent1" accent2="accent2" accent3="accent3" accent4="accent4" accent5="accent5" accent6="accent6" hlink="hlink" folHlink="folHlink"/>
  <p:sldLayoutIdLst>
    <p:sldLayoutId id="2147483967" r:id="rId1"/>
    <p:sldLayoutId id="2147483968" r:id="rId2"/>
    <p:sldLayoutId id="2147483969" r:id="rId3"/>
    <p:sldLayoutId id="2147483970" r:id="rId4"/>
    <p:sldLayoutId id="2147483971" r:id="rId5"/>
    <p:sldLayoutId id="2147483972" r:id="rId6"/>
    <p:sldLayoutId id="2147483973" r:id="rId7"/>
    <p:sldLayoutId id="2147483974" r:id="rId8"/>
    <p:sldLayoutId id="2147483975" r:id="rId9"/>
    <p:sldLayoutId id="2147483976" r:id="rId10"/>
    <p:sldLayoutId id="2147483977" r:id="rId11"/>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svg"/><Relationship Id="rId7" Type="http://schemas.openxmlformats.org/officeDocument/2006/relationships/image" Target="../media/image19.svg"/><Relationship Id="rId2" Type="http://schemas.openxmlformats.org/officeDocument/2006/relationships/image" Target="../media/image14.png"/><Relationship Id="rId1" Type="http://schemas.openxmlformats.org/officeDocument/2006/relationships/slideLayout" Target="../slideLayouts/slideLayout4.xml"/><Relationship Id="rId6" Type="http://schemas.openxmlformats.org/officeDocument/2006/relationships/image" Target="../media/image18.png"/><Relationship Id="rId5" Type="http://schemas.openxmlformats.org/officeDocument/2006/relationships/image" Target="../media/image17.svg"/><Relationship Id="rId10" Type="http://schemas.openxmlformats.org/officeDocument/2006/relationships/image" Target="../media/image21.png"/><Relationship Id="rId4" Type="http://schemas.openxmlformats.org/officeDocument/2006/relationships/image" Target="../media/image16.png"/><Relationship Id="rId9" Type="http://schemas.openxmlformats.org/officeDocument/2006/relationships/hyperlink" Target="https://www.ippc.int/en/ippc-observatory/" TargetMode="Externa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hyperlink" Target="https://www.ippc.int/en/core-activities/capacity-development/phytosanitary-capacity-evaluation/" TargetMode="External"/><Relationship Id="rId1" Type="http://schemas.openxmlformats.org/officeDocument/2006/relationships/slideLayout" Target="../slideLayouts/slideLayout4.xml"/><Relationship Id="rId4" Type="http://schemas.openxmlformats.org/officeDocument/2006/relationships/image" Target="../media/image2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25.png"/></Relationships>
</file>

<file path=ppt/slides/_rels/slide16.xml.rels><?xml version="1.0" encoding="UTF-8" standalone="yes"?>
<Relationships xmlns="http://schemas.openxmlformats.org/package/2006/relationships"><Relationship Id="rId3" Type="http://schemas.openxmlformats.org/officeDocument/2006/relationships/hyperlink" Target="https://www.ippc.int/en/news/workshops-events/webinars/fall-armyworm-faw-training-part-1-22-october-part-2-19-november-and-part-3-10-december/" TargetMode="External"/><Relationship Id="rId2" Type="http://schemas.openxmlformats.org/officeDocument/2006/relationships/hyperlink" Target="http://www.fao.org/documents/card/en/c/cb5880en" TargetMode="External"/><Relationship Id="rId1" Type="http://schemas.openxmlformats.org/officeDocument/2006/relationships/slideLayout" Target="../slideLayouts/slideLayout4.xml"/><Relationship Id="rId4" Type="http://schemas.openxmlformats.org/officeDocument/2006/relationships/hyperlink" Target="https://www.ippc.int/es/news/workshops-events/webinars/workshop-series-fusarium-tr4-diagnostic-surveillance-inspection-and-simulation-exercise/" TargetMode="Externa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0.xml"/><Relationship Id="rId1" Type="http://schemas.openxmlformats.org/officeDocument/2006/relationships/slideLayout" Target="../slideLayouts/slideLayout4.xml"/><Relationship Id="rId5" Type="http://schemas.openxmlformats.org/officeDocument/2006/relationships/hyperlink" Target="https://www.ippc.int/en/core-activities/capacity-development/list-topics-ippc-implementation/list" TargetMode="External"/><Relationship Id="rId4" Type="http://schemas.openxmlformats.org/officeDocument/2006/relationships/image" Target="../media/image27.png"/></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29.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2.xml"/><Relationship Id="rId1" Type="http://schemas.openxmlformats.org/officeDocument/2006/relationships/slideLayout" Target="../slideLayouts/slideLayout6.xml"/><Relationship Id="rId4" Type="http://schemas.openxmlformats.org/officeDocument/2006/relationships/image" Target="../media/image31.png"/></Relationships>
</file>

<file path=ppt/slides/_rels/slide21.xml.rels><?xml version="1.0" encoding="UTF-8" standalone="yes"?>
<Relationships xmlns="http://schemas.openxmlformats.org/package/2006/relationships"><Relationship Id="rId3" Type="http://schemas.openxmlformats.org/officeDocument/2006/relationships/hyperlink" Target="mailto:ippc@fao.org" TargetMode="External"/><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notesSlide" Target="../notesSlides/notesSlide14.xml"/><Relationship Id="rId1" Type="http://schemas.openxmlformats.org/officeDocument/2006/relationships/slideLayout" Target="../slideLayouts/slideLayout6.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2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5.xml"/><Relationship Id="rId1" Type="http://schemas.openxmlformats.org/officeDocument/2006/relationships/slideLayout" Target="../slideLayouts/slideLayout6.xml"/><Relationship Id="rId5" Type="http://schemas.openxmlformats.org/officeDocument/2006/relationships/hyperlink" Target="https://www.ippc.int/en/core-activities/capacity-development/phytosanitary-system/" TargetMode="External"/><Relationship Id="rId4" Type="http://schemas.openxmlformats.org/officeDocument/2006/relationships/image" Target="../media/image38.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7.xml"/><Relationship Id="rId1" Type="http://schemas.openxmlformats.org/officeDocument/2006/relationships/slideLayout" Target="../slideLayouts/slideLayout10.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6.xml.rels><?xml version="1.0" encoding="UTF-8" standalone="yes"?>
<Relationships xmlns="http://schemas.openxmlformats.org/package/2006/relationships"><Relationship Id="rId3" Type="http://schemas.openxmlformats.org/officeDocument/2006/relationships/hyperlink" Target="http://www.ippc.int/" TargetMode="External"/><Relationship Id="rId2" Type="http://schemas.openxmlformats.org/officeDocument/2006/relationships/hyperlink" Target="mailto:ippc@fao.org" TargetMode="Externa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slideLayout" Target="../slideLayouts/slideLayout4.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microsoft.com/office/2018/10/relationships/comments" Target="../comments/modernComment_10D_80E8C083.xml"/><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microsoft.com/office/2018/10/relationships/comments" Target="../comments/modernComment_10F_8558D70F.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76200" y="4677719"/>
            <a:ext cx="12192000" cy="449180"/>
          </a:xfrm>
        </p:spPr>
        <p:txBody>
          <a:bodyPr/>
          <a:lstStyle/>
          <a:p>
            <a:pPr algn="ctr"/>
            <a:r>
              <a:rPr lang="ar-QA" sz="4400" dirty="0"/>
              <a:t>تحديث لجنة التنفيذ وتنمية القدرات لعام ٢٠٢٢
</a:t>
            </a:r>
            <a:endParaRPr lang="en-US" dirty="0"/>
          </a:p>
        </p:txBody>
      </p:sp>
      <p:pic>
        <p:nvPicPr>
          <p:cNvPr id="10" name="Picture Placeholder 9"/>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2658" b="2658"/>
          <a:stretch>
            <a:fillRect/>
          </a:stretch>
        </p:blipFill>
        <p:spPr/>
      </p:pic>
    </p:spTree>
    <p:extLst>
      <p:ext uri="{BB962C8B-B14F-4D97-AF65-F5344CB8AC3E}">
        <p14:creationId xmlns:p14="http://schemas.microsoft.com/office/powerpoint/2010/main" val="25185390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CE68BB7-DD3C-664A-AC9D-74A5FE280DD9}"/>
              </a:ext>
            </a:extLst>
          </p:cNvPr>
          <p:cNvSpPr>
            <a:spLocks noGrp="1"/>
          </p:cNvSpPr>
          <p:nvPr>
            <p:ph type="title"/>
          </p:nvPr>
        </p:nvSpPr>
        <p:spPr>
          <a:xfrm>
            <a:off x="157516" y="908169"/>
            <a:ext cx="7263880" cy="335855"/>
          </a:xfrm>
        </p:spPr>
        <p:txBody>
          <a:bodyPr/>
          <a:lstStyle/>
          <a:p>
            <a:pPr algn="r" rtl="1"/>
            <a:r>
              <a:rPr lang="ar-QA" sz="2400" dirty="0"/>
              <a:t>تحويل </a:t>
            </a:r>
            <a:r>
              <a:rPr lang="en-US" sz="2400" dirty="0"/>
              <a:t>IRSS  </a:t>
            </a:r>
            <a:r>
              <a:rPr lang="ar-QA" sz="2400" dirty="0"/>
              <a:t> لمرصد الاتفاقية الدولية لوقاية النباتات 
</a:t>
            </a:r>
            <a:endParaRPr lang="en-IT" sz="2400" dirty="0"/>
          </a:p>
        </p:txBody>
      </p:sp>
      <p:sp>
        <p:nvSpPr>
          <p:cNvPr id="5" name="Subtitle 2">
            <a:extLst>
              <a:ext uri="{FF2B5EF4-FFF2-40B4-BE49-F238E27FC236}">
                <a16:creationId xmlns:a16="http://schemas.microsoft.com/office/drawing/2014/main" id="{9C2F1E0B-3284-3849-950E-32EC44C1C236}"/>
              </a:ext>
            </a:extLst>
          </p:cNvPr>
          <p:cNvSpPr txBox="1">
            <a:spLocks/>
          </p:cNvSpPr>
          <p:nvPr/>
        </p:nvSpPr>
        <p:spPr>
          <a:xfrm>
            <a:off x="104172" y="1583600"/>
            <a:ext cx="7272007" cy="5108772"/>
          </a:xfrm>
          <a:prstGeom prst="rect">
            <a:avLst/>
          </a:prstGeom>
        </p:spPr>
        <p:txBody>
          <a:bodyPr lIns="540000" tIns="0" rIns="360000" bIns="45720" anchor="t" anchorCtr="0"/>
          <a:lstStyle>
            <a:lvl1pPr marL="0" indent="0" algn="l" defTabSz="914400" rtl="0" eaLnBrk="1" latinLnBrk="0" hangingPunct="1">
              <a:lnSpc>
                <a:spcPct val="90000"/>
              </a:lnSpc>
              <a:spcBef>
                <a:spcPts val="1000"/>
              </a:spcBef>
              <a:buFont typeface="Arial"/>
              <a:buNone/>
              <a:defRPr sz="2000" kern="1200">
                <a:solidFill>
                  <a:schemeClr val="tx1"/>
                </a:solidFill>
                <a:latin typeface="+mn-lt"/>
                <a:ea typeface="+mn-ea"/>
                <a:cs typeface="+mn-cs"/>
              </a:defRPr>
            </a:lvl1pPr>
            <a:lvl2pPr marL="180000" indent="-180000" algn="l" defTabSz="914400" rtl="0" eaLnBrk="1" latinLnBrk="0" hangingPunct="1">
              <a:lnSpc>
                <a:spcPct val="90000"/>
              </a:lnSpc>
              <a:spcBef>
                <a:spcPts val="500"/>
              </a:spcBef>
              <a:buClr>
                <a:srgbClr val="5792C9"/>
              </a:buClr>
              <a:buFont typeface="Wingdings" charset="2"/>
              <a:buChar char="§"/>
              <a:defRPr sz="2000" kern="1200">
                <a:solidFill>
                  <a:schemeClr val="tx1"/>
                </a:solidFill>
                <a:latin typeface="+mn-lt"/>
                <a:ea typeface="+mn-ea"/>
                <a:cs typeface="+mn-cs"/>
              </a:defRPr>
            </a:lvl2pPr>
            <a:lvl3pPr marL="360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mn-lt"/>
                <a:ea typeface="+mn-ea"/>
                <a:cs typeface="+mn-cs"/>
              </a:defRPr>
            </a:lvl3pPr>
            <a:lvl4pPr marL="576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4pPr>
            <a:lvl5pPr marL="792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5pPr>
            <a:lvl6pPr marL="1044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endParaRPr lang="en-US" sz="2400" dirty="0"/>
          </a:p>
          <a:p>
            <a:endParaRPr lang="en-US" sz="2400" dirty="0"/>
          </a:p>
          <a:p>
            <a:endParaRPr lang="en-US" sz="2400" dirty="0">
              <a:cs typeface="Calibri"/>
            </a:endParaRPr>
          </a:p>
        </p:txBody>
      </p:sp>
      <p:sp>
        <p:nvSpPr>
          <p:cNvPr id="6" name="TextBox 5">
            <a:extLst>
              <a:ext uri="{FF2B5EF4-FFF2-40B4-BE49-F238E27FC236}">
                <a16:creationId xmlns:a16="http://schemas.microsoft.com/office/drawing/2014/main" id="{8CC334BB-DBCA-97E1-DA18-7DD21D0EEADF}"/>
              </a:ext>
            </a:extLst>
          </p:cNvPr>
          <p:cNvSpPr txBox="1"/>
          <p:nvPr/>
        </p:nvSpPr>
        <p:spPr>
          <a:xfrm>
            <a:off x="363751" y="2555491"/>
            <a:ext cx="4226874" cy="892552"/>
          </a:xfrm>
          <a:prstGeom prst="rect">
            <a:avLst/>
          </a:prstGeom>
          <a:solidFill>
            <a:schemeClr val="tx2">
              <a:lumMod val="20000"/>
              <a:lumOff val="80000"/>
            </a:schemeClr>
          </a:solidFill>
        </p:spPr>
        <p:txBody>
          <a:bodyPr wrap="square" rtlCol="0">
            <a:spAutoFit/>
          </a:bodyPr>
          <a:lstStyle/>
          <a:p>
            <a:pPr algn="r" rtl="1"/>
            <a:r>
              <a:rPr lang="ar-QA" sz="2000" b="1" dirty="0">
                <a:solidFill>
                  <a:srgbClr val="5A8FCB"/>
                </a:solidFill>
              </a:rPr>
              <a:t>٣ دورات مشروع لـ </a:t>
            </a:r>
            <a:r>
              <a:rPr lang="en-US" sz="2000" b="1" dirty="0">
                <a:solidFill>
                  <a:srgbClr val="5A8FCB"/>
                </a:solidFill>
              </a:rPr>
              <a:t>IRSS</a:t>
            </a:r>
            <a:br>
              <a:rPr lang="en-US" sz="2000" b="1" dirty="0">
                <a:solidFill>
                  <a:srgbClr val="5792C9"/>
                </a:solidFill>
              </a:rPr>
            </a:br>
            <a:r>
              <a:rPr lang="ar-QA" sz="1600" dirty="0"/>
              <a:t>بدعم رئيسي من الاتحاد الأوروبي منذ عام ٢٠١١
انتهت الدورة الثالثة في مايو ٢٠٢٢</a:t>
            </a:r>
            <a:endParaRPr lang="en-IT" sz="1600" dirty="0"/>
          </a:p>
        </p:txBody>
      </p:sp>
      <p:pic>
        <p:nvPicPr>
          <p:cNvPr id="7" name="Graphic 21" descr="Money with solid fill">
            <a:extLst>
              <a:ext uri="{FF2B5EF4-FFF2-40B4-BE49-F238E27FC236}">
                <a16:creationId xmlns:a16="http://schemas.microsoft.com/office/drawing/2014/main" id="{9DCA981C-4776-2E5A-B152-53F5D0C75A5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39110" y="2607818"/>
            <a:ext cx="659846" cy="659846"/>
          </a:xfrm>
          <a:prstGeom prst="rect">
            <a:avLst/>
          </a:prstGeom>
        </p:spPr>
      </p:pic>
      <p:sp>
        <p:nvSpPr>
          <p:cNvPr id="8" name="TextBox 7">
            <a:extLst>
              <a:ext uri="{FF2B5EF4-FFF2-40B4-BE49-F238E27FC236}">
                <a16:creationId xmlns:a16="http://schemas.microsoft.com/office/drawing/2014/main" id="{69DA0893-D991-746B-C622-FAC423AC2284}"/>
              </a:ext>
            </a:extLst>
          </p:cNvPr>
          <p:cNvSpPr txBox="1"/>
          <p:nvPr/>
        </p:nvSpPr>
        <p:spPr>
          <a:xfrm>
            <a:off x="339110" y="3507298"/>
            <a:ext cx="4251515" cy="1292662"/>
          </a:xfrm>
          <a:prstGeom prst="rect">
            <a:avLst/>
          </a:prstGeom>
          <a:solidFill>
            <a:schemeClr val="tx2">
              <a:lumMod val="20000"/>
              <a:lumOff val="80000"/>
            </a:schemeClr>
          </a:solidFill>
        </p:spPr>
        <p:txBody>
          <a:bodyPr wrap="square" rtlCol="0">
            <a:spAutoFit/>
          </a:bodyPr>
          <a:lstStyle/>
          <a:p>
            <a:pPr algn="r" rtl="1"/>
            <a:r>
              <a:rPr lang="ar-QA" sz="2000" b="1" dirty="0">
                <a:solidFill>
                  <a:srgbClr val="5A8FCB"/>
                </a:solidFill>
              </a:rPr>
              <a:t>٣ توصيات للهيئة </a:t>
            </a:r>
            <a:r>
              <a:rPr lang="ar-QA" sz="1600" dirty="0"/>
              <a:t>ترتبط مباشرة بدراسات </a:t>
            </a:r>
            <a:r>
              <a:rPr lang="en-US" sz="1600" dirty="0"/>
              <a:t>IRSS
</a:t>
            </a:r>
            <a:r>
              <a:rPr lang="ar-QA" sz="1600" dirty="0"/>
              <a:t>دراسة عن استخدامات ومخاطر </a:t>
            </a:r>
            <a:r>
              <a:rPr lang="en-US" sz="1400" dirty="0"/>
              <a:t> </a:t>
            </a:r>
            <a:r>
              <a:rPr lang="ar-QA" sz="1400" b="1" dirty="0"/>
              <a:t>النباتات المائية</a:t>
            </a:r>
            <a:endParaRPr lang="en-US" sz="1400" b="1" dirty="0"/>
          </a:p>
          <a:p>
            <a:pPr marL="285750" indent="-285750" algn="r" rtl="1">
              <a:buFont typeface="Arial" panose="020B0604020202020204" pitchFamily="34" charset="0"/>
              <a:buChar char="•"/>
            </a:pPr>
            <a:r>
              <a:rPr lang="ar-QA" sz="1400" dirty="0"/>
              <a:t>دراسة عن </a:t>
            </a:r>
            <a:r>
              <a:rPr lang="ar-QA" sz="1400" b="1" dirty="0"/>
              <a:t>التجارة الإلكترونية</a:t>
            </a:r>
            <a:r>
              <a:rPr lang="en-US" sz="1400" dirty="0"/>
              <a:t> </a:t>
            </a:r>
            <a:r>
              <a:rPr lang="ar-QA" sz="1400" dirty="0"/>
              <a:t>في النباتات: مخاطر الصحة النباتية المحتملة (٢٠١٢)</a:t>
            </a:r>
          </a:p>
          <a:p>
            <a:pPr marL="285750" indent="-285750" algn="r" rtl="1">
              <a:buFont typeface="Arial" panose="020B0604020202020204" pitchFamily="34" charset="0"/>
              <a:buChar char="•"/>
            </a:pPr>
            <a:endParaRPr lang="en-US" sz="1400" dirty="0"/>
          </a:p>
        </p:txBody>
      </p:sp>
      <p:sp>
        <p:nvSpPr>
          <p:cNvPr id="9" name="TextBox 8">
            <a:extLst>
              <a:ext uri="{FF2B5EF4-FFF2-40B4-BE49-F238E27FC236}">
                <a16:creationId xmlns:a16="http://schemas.microsoft.com/office/drawing/2014/main" id="{C53B7171-E222-6281-1B42-F1A2F3A63FB9}"/>
              </a:ext>
            </a:extLst>
          </p:cNvPr>
          <p:cNvSpPr txBox="1"/>
          <p:nvPr/>
        </p:nvSpPr>
        <p:spPr>
          <a:xfrm>
            <a:off x="320943" y="4879854"/>
            <a:ext cx="4238566" cy="1631216"/>
          </a:xfrm>
          <a:prstGeom prst="rect">
            <a:avLst/>
          </a:prstGeom>
          <a:solidFill>
            <a:schemeClr val="tx2">
              <a:lumMod val="20000"/>
              <a:lumOff val="80000"/>
            </a:schemeClr>
          </a:solidFill>
        </p:spPr>
        <p:txBody>
          <a:bodyPr wrap="square" rtlCol="0">
            <a:spAutoFit/>
          </a:bodyPr>
          <a:lstStyle/>
          <a:p>
            <a:pPr algn="r" rtl="1"/>
            <a:r>
              <a:rPr lang="ar-QA" sz="2600" b="1" dirty="0">
                <a:solidFill>
                  <a:srgbClr val="5A8FCB"/>
                </a:solidFill>
              </a:rPr>
              <a:t>١٥ موضوعا </a:t>
            </a:r>
            <a:r>
              <a:rPr lang="en-US" sz="2000" b="1" dirty="0">
                <a:solidFill>
                  <a:srgbClr val="5A8FCB"/>
                </a:solidFill>
              </a:rPr>
              <a:t> </a:t>
            </a:r>
            <a:r>
              <a:rPr lang="ar-QA" sz="1600" dirty="0"/>
              <a:t>تمت الموافقة عليها للدراسات المكتبية المتعمقة</a:t>
            </a:r>
            <a:endParaRPr lang="en-US" sz="1600" dirty="0"/>
          </a:p>
          <a:p>
            <a:pPr algn="r" rtl="1"/>
            <a:r>
              <a:rPr lang="ar-QA" sz="2600" b="1" dirty="0">
                <a:solidFill>
                  <a:srgbClr val="5A8FCB"/>
                </a:solidFill>
              </a:rPr>
              <a:t>+ ٨ دراسات مكتبية جديدة </a:t>
            </a:r>
            <a:br>
              <a:rPr lang="en-US" sz="1600" b="1" dirty="0">
                <a:solidFill>
                  <a:schemeClr val="accent1">
                    <a:lumMod val="75000"/>
                  </a:schemeClr>
                </a:solidFill>
              </a:rPr>
            </a:br>
            <a:r>
              <a:rPr lang="ar-QA" sz="1600" dirty="0"/>
              <a:t>أجريت حول الموضوعات التي تؤثر على التنفيذ و المنشورة في عام ٢٠٢٢</a:t>
            </a:r>
            <a:endParaRPr lang="en-US" sz="1600" dirty="0"/>
          </a:p>
        </p:txBody>
      </p:sp>
      <p:pic>
        <p:nvPicPr>
          <p:cNvPr id="10" name="Graphic 18" descr="Megaphone1 with solid fill">
            <a:extLst>
              <a:ext uri="{FF2B5EF4-FFF2-40B4-BE49-F238E27FC236}">
                <a16:creationId xmlns:a16="http://schemas.microsoft.com/office/drawing/2014/main" id="{9EC893AD-1EC5-CD3B-2C70-805CA97E1A8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9110" y="4245582"/>
            <a:ext cx="634675" cy="634675"/>
          </a:xfrm>
          <a:prstGeom prst="rect">
            <a:avLst/>
          </a:prstGeom>
        </p:spPr>
      </p:pic>
      <p:pic>
        <p:nvPicPr>
          <p:cNvPr id="11" name="Graphic 23" descr="Books with solid fill">
            <a:extLst>
              <a:ext uri="{FF2B5EF4-FFF2-40B4-BE49-F238E27FC236}">
                <a16:creationId xmlns:a16="http://schemas.microsoft.com/office/drawing/2014/main" id="{9810F6D6-0EBE-BC04-1924-FB11E80DD22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39110" y="5377160"/>
            <a:ext cx="562009" cy="562009"/>
          </a:xfrm>
          <a:prstGeom prst="rect">
            <a:avLst/>
          </a:prstGeom>
        </p:spPr>
      </p:pic>
      <p:sp>
        <p:nvSpPr>
          <p:cNvPr id="16" name="Rectangle 15"/>
          <p:cNvSpPr/>
          <p:nvPr/>
        </p:nvSpPr>
        <p:spPr>
          <a:xfrm>
            <a:off x="4825563" y="3218744"/>
            <a:ext cx="4202233" cy="2246769"/>
          </a:xfrm>
          <a:prstGeom prst="rect">
            <a:avLst/>
          </a:prstGeom>
          <a:noFill/>
        </p:spPr>
        <p:txBody>
          <a:bodyPr wrap="square">
            <a:spAutoFit/>
          </a:bodyPr>
          <a:lstStyle/>
          <a:p>
            <a:pPr algn="r" rtl="1"/>
            <a:r>
              <a:rPr lang="ar-QA" sz="2000" b="1" dirty="0"/>
              <a:t>مرصد الاتفاقية الدولية لوقاية النباتات </a:t>
            </a:r>
            <a:r>
              <a:rPr lang="en-US" sz="2000" b="1" dirty="0"/>
              <a:t> </a:t>
            </a:r>
            <a:r>
              <a:rPr lang="ar-QA" sz="2000" dirty="0"/>
              <a:t>سوف يقوم بـ</a:t>
            </a:r>
            <a:r>
              <a:rPr lang="en-US" sz="2000" dirty="0"/>
              <a:t>: </a:t>
            </a:r>
          </a:p>
          <a:p>
            <a:pPr marL="342900" indent="-342900" algn="r" rtl="1">
              <a:buFont typeface="Arial" panose="020B0604020202020204" pitchFamily="34" charset="0"/>
              <a:buChar char="•"/>
            </a:pPr>
            <a:r>
              <a:rPr lang="ar-QA" sz="2000" b="1" dirty="0">
                <a:solidFill>
                  <a:srgbClr val="5A8FCB"/>
                </a:solidFill>
              </a:rPr>
              <a:t>رصد تنفيذ </a:t>
            </a:r>
            <a:r>
              <a:rPr lang="ar-QA" sz="2000" dirty="0"/>
              <a:t>الاتفاقية الدولية لوقاية النباتات والمعايير الدولية لتدابير الصحة النباتية وتوصيات </a:t>
            </a:r>
            <a:r>
              <a:rPr lang="ar-SA" sz="2000" dirty="0"/>
              <a:t>الهيئة</a:t>
            </a:r>
            <a:endParaRPr lang="en-US" sz="2000" dirty="0"/>
          </a:p>
          <a:p>
            <a:pPr marL="342900" indent="-342900" algn="r" rtl="1">
              <a:buFont typeface="Arial" panose="020B0604020202020204" pitchFamily="34" charset="0"/>
              <a:buChar char="•"/>
            </a:pPr>
            <a:r>
              <a:rPr lang="ar-QA" sz="2000" dirty="0"/>
              <a:t>تحديد </a:t>
            </a:r>
            <a:r>
              <a:rPr lang="ar-QA" sz="2000" b="1" dirty="0">
                <a:solidFill>
                  <a:srgbClr val="5A8FCB"/>
                </a:solidFill>
              </a:rPr>
              <a:t>التحديات وأفضل الممارسات؛</a:t>
            </a:r>
            <a:r>
              <a:rPr lang="en-US" sz="2000" dirty="0"/>
              <a:t> </a:t>
            </a:r>
            <a:r>
              <a:rPr lang="ar-QA" sz="2000" dirty="0"/>
              <a:t>ذات الصلة ، و</a:t>
            </a:r>
            <a:endParaRPr lang="en-US" sz="2000" dirty="0"/>
          </a:p>
        </p:txBody>
      </p:sp>
      <p:pic>
        <p:nvPicPr>
          <p:cNvPr id="2" name="Picture 1"/>
          <p:cNvPicPr>
            <a:picLocks noChangeAspect="1"/>
          </p:cNvPicPr>
          <p:nvPr/>
        </p:nvPicPr>
        <p:blipFill>
          <a:blip r:embed="rId8"/>
          <a:stretch>
            <a:fillRect/>
          </a:stretch>
        </p:blipFill>
        <p:spPr>
          <a:xfrm>
            <a:off x="9196607" y="2898811"/>
            <a:ext cx="2478349" cy="2478349"/>
          </a:xfrm>
          <a:prstGeom prst="roundRect">
            <a:avLst>
              <a:gd name="adj" fmla="val 8594"/>
            </a:avLst>
          </a:prstGeom>
          <a:solidFill>
            <a:srgbClr val="FFFFFF">
              <a:shade val="85000"/>
            </a:srgbClr>
          </a:solidFill>
          <a:ln>
            <a:solidFill>
              <a:schemeClr val="bg2">
                <a:lumMod val="90000"/>
              </a:schemeClr>
            </a:solidFill>
          </a:ln>
          <a:effectLst/>
        </p:spPr>
      </p:pic>
      <p:sp>
        <p:nvSpPr>
          <p:cNvPr id="17" name="TextBox 16">
            <a:extLst>
              <a:ext uri="{FF2B5EF4-FFF2-40B4-BE49-F238E27FC236}">
                <a16:creationId xmlns:a16="http://schemas.microsoft.com/office/drawing/2014/main" id="{7FD439F9-D217-4AF0-B623-59F6E281ED11}"/>
              </a:ext>
            </a:extLst>
          </p:cNvPr>
          <p:cNvSpPr txBox="1"/>
          <p:nvPr/>
        </p:nvSpPr>
        <p:spPr>
          <a:xfrm>
            <a:off x="339110" y="1291436"/>
            <a:ext cx="11335846" cy="1077218"/>
          </a:xfrm>
          <a:prstGeom prst="rect">
            <a:avLst/>
          </a:prstGeom>
          <a:noFill/>
        </p:spPr>
        <p:txBody>
          <a:bodyPr wrap="square">
            <a:spAutoFit/>
          </a:bodyPr>
          <a:lstStyle/>
          <a:p>
            <a:pPr marL="342900" indent="-342900" algn="just" rtl="1">
              <a:buFont typeface="Arial" panose="020B0604020202020204" pitchFamily="34" charset="0"/>
              <a:buChar char="•"/>
            </a:pPr>
            <a:r>
              <a:rPr lang="ar-QA" sz="2000" b="1" dirty="0"/>
              <a:t>نظام استعراض ودعم التنفيذ </a:t>
            </a:r>
            <a:r>
              <a:rPr lang="en-US" sz="2000" b="1" dirty="0"/>
              <a:t>IRSS</a:t>
            </a:r>
            <a:r>
              <a:rPr lang="ar-SA" sz="2000" b="1" dirty="0"/>
              <a:t> </a:t>
            </a:r>
            <a:r>
              <a:rPr lang="ar-QA" sz="2000" b="1" dirty="0"/>
              <a:t>تم اعتماده</a:t>
            </a:r>
            <a:r>
              <a:rPr lang="ar-QA" sz="2000" dirty="0"/>
              <a:t> بالدورة الثالثة لهيئة تدابير الصحة النباتية (٢٠٠٨) كنظام</a:t>
            </a:r>
            <a:r>
              <a:rPr lang="en-US" sz="2000" dirty="0"/>
              <a:t> </a:t>
            </a:r>
            <a:r>
              <a:rPr lang="ar-QA" sz="2000" b="1" i="1" dirty="0"/>
              <a:t>التحقق من الامتثال </a:t>
            </a:r>
            <a:r>
              <a:rPr lang="ar-QA" sz="2000" dirty="0"/>
              <a:t>للاتفاقية الدولية لوقاية النباتات وقياس مدى تطبيق</a:t>
            </a:r>
            <a:r>
              <a:rPr lang="en-US" sz="2000" dirty="0"/>
              <a:t> </a:t>
            </a:r>
            <a:r>
              <a:rPr lang="ar-QA" sz="2000" dirty="0"/>
              <a:t>المعايير الدولية لتدابير الصحة النباتية</a:t>
            </a:r>
            <a:endParaRPr lang="en-US" sz="2000" b="1" dirty="0"/>
          </a:p>
          <a:p>
            <a:pPr marL="342900" indent="-342900" algn="just" rtl="1">
              <a:buFont typeface="Arial" panose="020B0604020202020204" pitchFamily="34" charset="0"/>
              <a:buChar char="•"/>
            </a:pPr>
            <a:r>
              <a:rPr lang="ar-QA" sz="2000" b="1" dirty="0"/>
              <a:t>اجتماع الهيئة السادس عشر(٢٠٢٢) </a:t>
            </a:r>
            <a:r>
              <a:rPr lang="en-US" sz="2000" b="1" dirty="0"/>
              <a:t> </a:t>
            </a:r>
            <a:r>
              <a:rPr lang="ar-QA" sz="2000" dirty="0"/>
              <a:t>وافق على التحول من </a:t>
            </a:r>
            <a:r>
              <a:rPr lang="en-US" sz="2000" dirty="0"/>
              <a:t>IRSS</a:t>
            </a:r>
            <a:r>
              <a:rPr lang="ar-QA" sz="2000" dirty="0"/>
              <a:t> إلى</a:t>
            </a:r>
            <a:r>
              <a:rPr lang="en-US" sz="2000" dirty="0"/>
              <a:t> </a:t>
            </a:r>
            <a:r>
              <a:rPr lang="ar-SA" sz="2000" dirty="0"/>
              <a:t>مرصد الاتفاقية </a:t>
            </a:r>
            <a:r>
              <a:rPr lang="en-US" sz="2000" dirty="0"/>
              <a:t> </a:t>
            </a:r>
            <a:r>
              <a:rPr lang="en-US" sz="2000" b="1" dirty="0">
                <a:solidFill>
                  <a:srgbClr val="FF0000"/>
                </a:solidFill>
                <a:effectLst>
                  <a:outerShdw blurRad="38100" dist="38100" dir="2700000" algn="tl">
                    <a:srgbClr val="000000">
                      <a:alpha val="43137"/>
                    </a:srgbClr>
                  </a:outerShdw>
                </a:effectLst>
                <a:hlinkClick r:id="rId9"/>
              </a:rPr>
              <a:t>IPPC Observatory</a:t>
            </a:r>
            <a:r>
              <a:rPr lang="ar-SA" sz="2000" b="1" dirty="0">
                <a:solidFill>
                  <a:srgbClr val="FF0000"/>
                </a:solidFill>
                <a:effectLst>
                  <a:outerShdw blurRad="38100" dist="38100" dir="2700000" algn="tl">
                    <a:srgbClr val="000000">
                      <a:alpha val="43137"/>
                    </a:srgbClr>
                  </a:outerShdw>
                </a:effectLst>
              </a:rPr>
              <a:t> </a:t>
            </a:r>
            <a:r>
              <a:rPr lang="en-US" dirty="0">
                <a:cs typeface="Calibri"/>
              </a:rPr>
              <a:t>​.</a:t>
            </a:r>
            <a:endParaRPr lang="en-US" sz="2000" dirty="0"/>
          </a:p>
        </p:txBody>
      </p:sp>
      <p:sp>
        <p:nvSpPr>
          <p:cNvPr id="23" name="TextBox 22">
            <a:extLst>
              <a:ext uri="{FF2B5EF4-FFF2-40B4-BE49-F238E27FC236}">
                <a16:creationId xmlns:a16="http://schemas.microsoft.com/office/drawing/2014/main" id="{7EA63777-085A-448A-B356-6F37745BFAB6}"/>
              </a:ext>
            </a:extLst>
          </p:cNvPr>
          <p:cNvSpPr txBox="1"/>
          <p:nvPr/>
        </p:nvSpPr>
        <p:spPr>
          <a:xfrm>
            <a:off x="5163278" y="5758922"/>
            <a:ext cx="3864518" cy="707886"/>
          </a:xfrm>
          <a:prstGeom prst="rect">
            <a:avLst/>
          </a:prstGeom>
          <a:noFill/>
        </p:spPr>
        <p:txBody>
          <a:bodyPr wrap="square">
            <a:spAutoFit/>
          </a:bodyPr>
          <a:lstStyle/>
          <a:p>
            <a:pPr marL="342900" indent="-342900" algn="r" rtl="1">
              <a:buFont typeface="Arial" panose="020B0604020202020204" pitchFamily="34" charset="0"/>
              <a:buChar char="•"/>
            </a:pPr>
            <a:r>
              <a:rPr lang="ar-QA" sz="2000" dirty="0"/>
              <a:t>تقديم </a:t>
            </a:r>
            <a:r>
              <a:rPr lang="en-US" sz="2000" dirty="0"/>
              <a:t> </a:t>
            </a:r>
            <a:r>
              <a:rPr lang="ar-QA" sz="2000" b="1" dirty="0">
                <a:solidFill>
                  <a:srgbClr val="5A8FCB"/>
                </a:solidFill>
              </a:rPr>
              <a:t>توصيات للهيئة </a:t>
            </a:r>
            <a:r>
              <a:rPr lang="ar-QA" sz="2000" dirty="0"/>
              <a:t>من أجل إجراءات المتابعة</a:t>
            </a:r>
            <a:r>
              <a:rPr lang="en-US" sz="2000" dirty="0"/>
              <a:t>.</a:t>
            </a:r>
          </a:p>
        </p:txBody>
      </p:sp>
      <p:pic>
        <p:nvPicPr>
          <p:cNvPr id="18" name="Picture 17" descr="A picture containing text, clipart&#10;&#10;Description automatically generated">
            <a:extLst>
              <a:ext uri="{FF2B5EF4-FFF2-40B4-BE49-F238E27FC236}">
                <a16:creationId xmlns:a16="http://schemas.microsoft.com/office/drawing/2014/main" id="{43BAA9D7-0538-8D23-D74D-3EF8C1BE60D4}"/>
              </a:ext>
            </a:extLst>
          </p:cNvPr>
          <p:cNvPicPr>
            <a:picLocks noChangeAspect="1"/>
          </p:cNvPicPr>
          <p:nvPr/>
        </p:nvPicPr>
        <p:blipFill rotWithShape="1">
          <a:blip r:embed="rId10"/>
          <a:srcRect l="11034" t="14102" r="10345" b="11877"/>
          <a:stretch/>
        </p:blipFill>
        <p:spPr>
          <a:xfrm>
            <a:off x="9262734" y="5542566"/>
            <a:ext cx="2182943" cy="1071865"/>
          </a:xfrm>
          <a:prstGeom prst="rect">
            <a:avLst/>
          </a:prstGeom>
        </p:spPr>
      </p:pic>
    </p:spTree>
    <p:extLst>
      <p:ext uri="{BB962C8B-B14F-4D97-AF65-F5344CB8AC3E}">
        <p14:creationId xmlns:p14="http://schemas.microsoft.com/office/powerpoint/2010/main" val="24901082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16CAE4D8-B039-0649-BDEF-444210836B94}"/>
              </a:ext>
            </a:extLst>
          </p:cNvPr>
          <p:cNvSpPr>
            <a:spLocks noGrp="1"/>
          </p:cNvSpPr>
          <p:nvPr>
            <p:ph type="subTitle" idx="1"/>
          </p:nvPr>
        </p:nvSpPr>
        <p:spPr>
          <a:xfrm>
            <a:off x="5726750" y="5231294"/>
            <a:ext cx="6193096" cy="1323439"/>
          </a:xfrm>
        </p:spPr>
        <p:txBody>
          <a:bodyPr lIns="540000" tIns="0" rIns="360000" bIns="45720" anchor="t" anchorCtr="0"/>
          <a:lstStyle/>
          <a:p>
            <a:pPr algn="just" rtl="1"/>
            <a:r>
              <a:rPr lang="ar-QA" sz="1800" dirty="0">
                <a:ea typeface="+mn-lt"/>
                <a:cs typeface="+mn-lt"/>
              </a:rPr>
              <a:t>صدقت منظمة الأغذية والزراعة والاتحاد الأوروبي على مشروع </a:t>
            </a:r>
            <a:r>
              <a:rPr lang="en-US" sz="1800" dirty="0">
                <a:ea typeface="+mn-lt"/>
                <a:cs typeface="+mn-lt"/>
              </a:rPr>
              <a:t> GCP/GLO/949/EU </a:t>
            </a:r>
            <a:r>
              <a:rPr lang="ar-QA" sz="1800" dirty="0">
                <a:ea typeface="+mn-lt"/>
                <a:cs typeface="+mn-lt"/>
              </a:rPr>
              <a:t>من أجل</a:t>
            </a:r>
            <a:r>
              <a:rPr lang="en-US" sz="1800" dirty="0">
                <a:ea typeface="+mn-lt"/>
                <a:cs typeface="+mn-lt"/>
              </a:rPr>
              <a:t> </a:t>
            </a:r>
            <a:r>
              <a:rPr lang="ar-QA" sz="1800" dirty="0">
                <a:solidFill>
                  <a:srgbClr val="5A8FCB"/>
                </a:solidFill>
                <a:ea typeface="+mn-lt"/>
                <a:cs typeface="+mn-lt"/>
              </a:rPr>
              <a:t>تمويل 9 مؤسسات </a:t>
            </a:r>
            <a:r>
              <a:rPr lang="ar-SA" sz="1800" dirty="0">
                <a:solidFill>
                  <a:srgbClr val="5A8FCB"/>
                </a:solidFill>
                <a:ea typeface="+mn-lt"/>
                <a:cs typeface="+mn-lt"/>
              </a:rPr>
              <a:t>لتقييم قدرات الصحة النباتية</a:t>
            </a:r>
            <a:r>
              <a:rPr lang="en-US" sz="1800" dirty="0">
                <a:solidFill>
                  <a:srgbClr val="5A8FCB"/>
                </a:solidFill>
                <a:ea typeface="+mn-lt"/>
                <a:cs typeface="+mn-lt"/>
              </a:rPr>
              <a:t> </a:t>
            </a:r>
            <a:r>
              <a:rPr lang="ar-QA" sz="1800" dirty="0">
                <a:solidFill>
                  <a:srgbClr val="5A8FCB"/>
                </a:solidFill>
                <a:ea typeface="+mn-lt"/>
                <a:cs typeface="+mn-lt"/>
              </a:rPr>
              <a:t>في بلدان السوق المشتركة لشرق أفريقيا والجنوب الأفريقي </a:t>
            </a:r>
            <a:r>
              <a:rPr lang="en-US" sz="1800" dirty="0">
                <a:solidFill>
                  <a:srgbClr val="5A8FCB"/>
                </a:solidFill>
                <a:ea typeface="+mn-lt"/>
                <a:cs typeface="+mn-lt"/>
              </a:rPr>
              <a:t>COMESA</a:t>
            </a:r>
            <a:endParaRPr lang="en-US" sz="1800" b="1" dirty="0">
              <a:solidFill>
                <a:srgbClr val="5A8FCB"/>
              </a:solidFill>
              <a:cs typeface="Calibri"/>
            </a:endParaRPr>
          </a:p>
        </p:txBody>
      </p:sp>
      <p:sp>
        <p:nvSpPr>
          <p:cNvPr id="3" name="Title 2">
            <a:extLst>
              <a:ext uri="{FF2B5EF4-FFF2-40B4-BE49-F238E27FC236}">
                <a16:creationId xmlns:a16="http://schemas.microsoft.com/office/drawing/2014/main" id="{0CE68BB7-DD3C-664A-AC9D-74A5FE280DD9}"/>
              </a:ext>
            </a:extLst>
          </p:cNvPr>
          <p:cNvSpPr>
            <a:spLocks noGrp="1"/>
          </p:cNvSpPr>
          <p:nvPr>
            <p:ph type="title"/>
          </p:nvPr>
        </p:nvSpPr>
        <p:spPr>
          <a:xfrm>
            <a:off x="145288" y="884920"/>
            <a:ext cx="7225329" cy="361989"/>
          </a:xfrm>
        </p:spPr>
        <p:txBody>
          <a:bodyPr/>
          <a:lstStyle/>
          <a:p>
            <a:pPr algn="r" rtl="1"/>
            <a:r>
              <a:rPr lang="ar-QA" sz="2400" dirty="0"/>
              <a:t>تقييم قدرات الصحة النباتية </a:t>
            </a:r>
            <a:r>
              <a:rPr lang="en-US" sz="2400" dirty="0"/>
              <a:t>PCE</a:t>
            </a:r>
            <a:endParaRPr lang="en-IT" sz="2400" dirty="0"/>
          </a:p>
        </p:txBody>
      </p:sp>
      <p:sp>
        <p:nvSpPr>
          <p:cNvPr id="5" name="TextBox 4">
            <a:extLst>
              <a:ext uri="{FF2B5EF4-FFF2-40B4-BE49-F238E27FC236}">
                <a16:creationId xmlns:a16="http://schemas.microsoft.com/office/drawing/2014/main" id="{0543E46E-994E-4EA9-BD24-463F3D30F9D4}"/>
              </a:ext>
            </a:extLst>
          </p:cNvPr>
          <p:cNvSpPr txBox="1"/>
          <p:nvPr/>
        </p:nvSpPr>
        <p:spPr>
          <a:xfrm>
            <a:off x="8738374" y="2706034"/>
            <a:ext cx="3046781" cy="923330"/>
          </a:xfrm>
          <a:prstGeom prst="rect">
            <a:avLst/>
          </a:prstGeom>
          <a:noFill/>
        </p:spPr>
        <p:txBody>
          <a:bodyPr wrap="square">
            <a:spAutoFit/>
          </a:bodyPr>
          <a:lstStyle/>
          <a:p>
            <a:pPr algn="r" defTabSz="914400" rtl="1">
              <a:lnSpc>
                <a:spcPct val="90000"/>
              </a:lnSpc>
              <a:spcBef>
                <a:spcPct val="0"/>
              </a:spcBef>
            </a:pPr>
            <a:r>
              <a:rPr lang="ar-QA" sz="2000" b="1" dirty="0">
                <a:ea typeface="+mj-ea"/>
              </a:rPr>
              <a:t>الأنشطة المستمرة للنهوض باداة تقييم قدرات الصحة النباتية ٢٠٢٠-٢٠٣٠ </a:t>
            </a:r>
            <a:endParaRPr lang="en-US" sz="2000" b="1" dirty="0">
              <a:ea typeface="+mj-ea"/>
              <a:cs typeface="Arial" panose="020B0604020202020204" pitchFamily="34" charset="0"/>
            </a:endParaRPr>
          </a:p>
        </p:txBody>
      </p:sp>
      <p:sp>
        <p:nvSpPr>
          <p:cNvPr id="6" name="Oval 5">
            <a:extLst>
              <a:ext uri="{FF2B5EF4-FFF2-40B4-BE49-F238E27FC236}">
                <a16:creationId xmlns:a16="http://schemas.microsoft.com/office/drawing/2014/main" id="{D39572E0-D3CE-49FD-8A1E-86F970BE9A0E}"/>
              </a:ext>
            </a:extLst>
          </p:cNvPr>
          <p:cNvSpPr/>
          <p:nvPr/>
        </p:nvSpPr>
        <p:spPr>
          <a:xfrm>
            <a:off x="998469" y="1698773"/>
            <a:ext cx="915785" cy="899886"/>
          </a:xfrm>
          <a:prstGeom prst="ellipse">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219170" rtl="1" eaLnBrk="1" latinLnBrk="0" hangingPunct="1"/>
            <a:endParaRPr lang="en-US"/>
          </a:p>
        </p:txBody>
      </p:sp>
      <p:sp>
        <p:nvSpPr>
          <p:cNvPr id="7" name="Oval 6">
            <a:extLst>
              <a:ext uri="{FF2B5EF4-FFF2-40B4-BE49-F238E27FC236}">
                <a16:creationId xmlns:a16="http://schemas.microsoft.com/office/drawing/2014/main" id="{3574EF58-B096-4534-99B3-BCE1EA226D3E}"/>
              </a:ext>
            </a:extLst>
          </p:cNvPr>
          <p:cNvSpPr/>
          <p:nvPr/>
        </p:nvSpPr>
        <p:spPr>
          <a:xfrm>
            <a:off x="3067693" y="1702812"/>
            <a:ext cx="915785" cy="899886"/>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214F88DF-A834-40ED-A76E-35D9BFF4B061}"/>
              </a:ext>
            </a:extLst>
          </p:cNvPr>
          <p:cNvSpPr/>
          <p:nvPr/>
        </p:nvSpPr>
        <p:spPr>
          <a:xfrm>
            <a:off x="5020696" y="1680333"/>
            <a:ext cx="915785" cy="899886"/>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3A67DE88-A18A-4ADE-9E69-213065A1964A}"/>
              </a:ext>
            </a:extLst>
          </p:cNvPr>
          <p:cNvSpPr/>
          <p:nvPr/>
        </p:nvSpPr>
        <p:spPr>
          <a:xfrm>
            <a:off x="7056410" y="1682704"/>
            <a:ext cx="915785" cy="899886"/>
          </a:xfrm>
          <a:prstGeom prst="ellipse">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id="{F171C2B8-D59C-46BD-B3D5-93F279875962}"/>
              </a:ext>
            </a:extLst>
          </p:cNvPr>
          <p:cNvSpPr txBox="1"/>
          <p:nvPr/>
        </p:nvSpPr>
        <p:spPr>
          <a:xfrm>
            <a:off x="341974" y="2901593"/>
            <a:ext cx="2335695" cy="646331"/>
          </a:xfrm>
          <a:prstGeom prst="rect">
            <a:avLst/>
          </a:prstGeom>
          <a:noFill/>
        </p:spPr>
        <p:txBody>
          <a:bodyPr wrap="square">
            <a:spAutoFit/>
          </a:bodyPr>
          <a:lstStyle/>
          <a:p>
            <a:pPr algn="ctr" rtl="1"/>
            <a:r>
              <a:rPr lang="ar-QA" sz="1800" b="1" dirty="0">
                <a:ea typeface="+mn-lt"/>
                <a:cs typeface="+mn-lt"/>
              </a:rPr>
              <a:t>المواد التدريبية للميسرين 
</a:t>
            </a:r>
            <a:endParaRPr lang="en-US" sz="1800" b="1" dirty="0"/>
          </a:p>
        </p:txBody>
      </p:sp>
      <p:sp>
        <p:nvSpPr>
          <p:cNvPr id="15" name="TextBox 14">
            <a:extLst>
              <a:ext uri="{FF2B5EF4-FFF2-40B4-BE49-F238E27FC236}">
                <a16:creationId xmlns:a16="http://schemas.microsoft.com/office/drawing/2014/main" id="{21D2CE38-E2AF-4E21-8E24-F1EDFCE4893C}"/>
              </a:ext>
            </a:extLst>
          </p:cNvPr>
          <p:cNvSpPr txBox="1"/>
          <p:nvPr/>
        </p:nvSpPr>
        <p:spPr>
          <a:xfrm>
            <a:off x="2863193" y="2908629"/>
            <a:ext cx="1436870" cy="923330"/>
          </a:xfrm>
          <a:prstGeom prst="rect">
            <a:avLst/>
          </a:prstGeom>
          <a:noFill/>
        </p:spPr>
        <p:txBody>
          <a:bodyPr wrap="square">
            <a:spAutoFit/>
          </a:bodyPr>
          <a:lstStyle/>
          <a:p>
            <a:pPr algn="ctr" rtl="1"/>
            <a:r>
              <a:rPr lang="ar-QA" sz="1800" b="1" dirty="0">
                <a:solidFill>
                  <a:srgbClr val="000000"/>
                </a:solidFill>
                <a:cs typeface="Calibri"/>
              </a:rPr>
              <a:t>دراسة مكتب </a:t>
            </a:r>
            <a:r>
              <a:rPr lang="en-US" sz="1800" b="1" dirty="0">
                <a:solidFill>
                  <a:srgbClr val="000000"/>
                </a:solidFill>
                <a:cs typeface="Calibri"/>
              </a:rPr>
              <a:t>PCE 
</a:t>
            </a:r>
            <a:endParaRPr lang="en-US" sz="1800" b="1" dirty="0"/>
          </a:p>
        </p:txBody>
      </p:sp>
      <p:sp>
        <p:nvSpPr>
          <p:cNvPr id="17" name="TextBox 16">
            <a:extLst>
              <a:ext uri="{FF2B5EF4-FFF2-40B4-BE49-F238E27FC236}">
                <a16:creationId xmlns:a16="http://schemas.microsoft.com/office/drawing/2014/main" id="{F12E1300-5BBE-4B29-BBA6-DD7BA92B6E42}"/>
              </a:ext>
            </a:extLst>
          </p:cNvPr>
          <p:cNvSpPr txBox="1"/>
          <p:nvPr/>
        </p:nvSpPr>
        <p:spPr>
          <a:xfrm>
            <a:off x="4834911" y="2631630"/>
            <a:ext cx="1287353" cy="1477328"/>
          </a:xfrm>
          <a:prstGeom prst="rect">
            <a:avLst/>
          </a:prstGeom>
          <a:noFill/>
        </p:spPr>
        <p:txBody>
          <a:bodyPr wrap="square">
            <a:spAutoFit/>
          </a:bodyPr>
          <a:lstStyle/>
          <a:p>
            <a:pPr algn="ctr" rtl="1"/>
            <a:r>
              <a:rPr lang="ar-QA" sz="1800" b="1" dirty="0">
                <a:cs typeface="Calibri"/>
              </a:rPr>
              <a:t>وضع اللمسات الأخيرة على </a:t>
            </a:r>
            <a:r>
              <a:rPr lang="en-US" sz="1800" b="1" dirty="0">
                <a:cs typeface="Calibri"/>
              </a:rPr>
              <a:t>PCEs 
</a:t>
            </a:r>
            <a:endParaRPr lang="en-US" sz="1800" b="1" dirty="0"/>
          </a:p>
        </p:txBody>
      </p:sp>
      <p:sp>
        <p:nvSpPr>
          <p:cNvPr id="19" name="TextBox 18">
            <a:extLst>
              <a:ext uri="{FF2B5EF4-FFF2-40B4-BE49-F238E27FC236}">
                <a16:creationId xmlns:a16="http://schemas.microsoft.com/office/drawing/2014/main" id="{699DA95E-03D4-4C16-82C1-7ACA0B91F1AB}"/>
              </a:ext>
            </a:extLst>
          </p:cNvPr>
          <p:cNvSpPr txBox="1"/>
          <p:nvPr/>
        </p:nvSpPr>
        <p:spPr>
          <a:xfrm>
            <a:off x="6279562" y="2933398"/>
            <a:ext cx="2518576" cy="646331"/>
          </a:xfrm>
          <a:prstGeom prst="rect">
            <a:avLst/>
          </a:prstGeom>
          <a:noFill/>
        </p:spPr>
        <p:txBody>
          <a:bodyPr wrap="square">
            <a:spAutoFit/>
          </a:bodyPr>
          <a:lstStyle/>
          <a:p>
            <a:pPr algn="ctr" rtl="1"/>
            <a:r>
              <a:rPr lang="ar-QA" sz="1800" b="1" dirty="0">
                <a:ea typeface="+mn-lt"/>
                <a:cs typeface="+mn-lt"/>
              </a:rPr>
              <a:t>مشروع</a:t>
            </a:r>
          </a:p>
          <a:p>
            <a:pPr algn="ctr" rtl="1"/>
            <a:r>
              <a:rPr lang="en-US" sz="1800" b="1" dirty="0">
                <a:ea typeface="+mn-lt"/>
                <a:cs typeface="+mn-lt"/>
              </a:rPr>
              <a:t> GCP/GLO/949/EU</a:t>
            </a:r>
            <a:endParaRPr lang="en-US" sz="1800" b="1" dirty="0"/>
          </a:p>
        </p:txBody>
      </p:sp>
      <p:sp>
        <p:nvSpPr>
          <p:cNvPr id="22" name="TextBox 21">
            <a:extLst>
              <a:ext uri="{FF2B5EF4-FFF2-40B4-BE49-F238E27FC236}">
                <a16:creationId xmlns:a16="http://schemas.microsoft.com/office/drawing/2014/main" id="{F4D0F4A0-8942-44A9-A5B4-49815AE1582C}"/>
              </a:ext>
            </a:extLst>
          </p:cNvPr>
          <p:cNvSpPr txBox="1"/>
          <p:nvPr/>
        </p:nvSpPr>
        <p:spPr>
          <a:xfrm>
            <a:off x="639875" y="3944403"/>
            <a:ext cx="4930412" cy="646331"/>
          </a:xfrm>
          <a:prstGeom prst="rect">
            <a:avLst/>
          </a:prstGeom>
          <a:noFill/>
        </p:spPr>
        <p:txBody>
          <a:bodyPr wrap="square">
            <a:spAutoFit/>
          </a:bodyPr>
          <a:lstStyle/>
          <a:p>
            <a:pPr algn="just" rtl="1"/>
            <a:r>
              <a:rPr lang="ar-QA" sz="1800" dirty="0">
                <a:ea typeface="+mn-lt"/>
                <a:cs typeface="+mn-lt"/>
              </a:rPr>
              <a:t>مشروع مواصفات المواد التدريبية لميسري تقييم قدرات الصحة النباتية</a:t>
            </a:r>
            <a:r>
              <a:rPr lang="en-US" sz="1800" dirty="0">
                <a:ea typeface="+mn-lt"/>
                <a:cs typeface="+mn-lt"/>
              </a:rPr>
              <a:t> (2014-008) </a:t>
            </a:r>
            <a:r>
              <a:rPr lang="ar-QA" sz="1800" b="1" dirty="0">
                <a:solidFill>
                  <a:srgbClr val="5A8FCB"/>
                </a:solidFill>
                <a:ea typeface="+mn-lt"/>
                <a:cs typeface="+mn-lt"/>
              </a:rPr>
              <a:t>أرسلت للترجمة</a:t>
            </a:r>
            <a:endParaRPr lang="en-US" sz="1800" b="1" dirty="0">
              <a:solidFill>
                <a:srgbClr val="5A8FCB"/>
              </a:solidFill>
              <a:ea typeface="+mn-lt"/>
              <a:cs typeface="+mn-lt"/>
            </a:endParaRPr>
          </a:p>
        </p:txBody>
      </p:sp>
      <p:sp>
        <p:nvSpPr>
          <p:cNvPr id="24" name="TextBox 23">
            <a:extLst>
              <a:ext uri="{FF2B5EF4-FFF2-40B4-BE49-F238E27FC236}">
                <a16:creationId xmlns:a16="http://schemas.microsoft.com/office/drawing/2014/main" id="{34370D29-2EE2-464B-989A-07F032D457CC}"/>
              </a:ext>
            </a:extLst>
          </p:cNvPr>
          <p:cNvSpPr txBox="1"/>
          <p:nvPr/>
        </p:nvSpPr>
        <p:spPr>
          <a:xfrm>
            <a:off x="613522" y="5223917"/>
            <a:ext cx="4930419" cy="646331"/>
          </a:xfrm>
          <a:prstGeom prst="rect">
            <a:avLst/>
          </a:prstGeom>
          <a:noFill/>
        </p:spPr>
        <p:txBody>
          <a:bodyPr wrap="square">
            <a:spAutoFit/>
          </a:bodyPr>
          <a:lstStyle/>
          <a:p>
            <a:pPr algn="just" rtl="1"/>
            <a:r>
              <a:rPr lang="ar-QA" sz="1800" dirty="0">
                <a:solidFill>
                  <a:srgbClr val="000000"/>
                </a:solidFill>
                <a:cs typeface="Calibri"/>
              </a:rPr>
              <a:t>خطة لدراسة مكتب حول </a:t>
            </a:r>
            <a:r>
              <a:rPr lang="en-US" sz="1800" dirty="0">
                <a:solidFill>
                  <a:srgbClr val="000000"/>
                </a:solidFill>
                <a:cs typeface="Calibri"/>
              </a:rPr>
              <a:t>PCE </a:t>
            </a:r>
            <a:r>
              <a:rPr lang="ar-SA" sz="1800" dirty="0">
                <a:solidFill>
                  <a:srgbClr val="000000"/>
                </a:solidFill>
                <a:cs typeface="Calibri"/>
              </a:rPr>
              <a:t>جارى</a:t>
            </a:r>
            <a:r>
              <a:rPr lang="ar-QA" sz="1800" dirty="0">
                <a:solidFill>
                  <a:srgbClr val="000000"/>
                </a:solidFill>
                <a:cs typeface="Calibri"/>
              </a:rPr>
              <a:t> الانتهاء منها
</a:t>
            </a:r>
            <a:endParaRPr lang="en-US" sz="1800" dirty="0">
              <a:solidFill>
                <a:srgbClr val="000000"/>
              </a:solidFill>
              <a:cs typeface="Calibri"/>
            </a:endParaRPr>
          </a:p>
        </p:txBody>
      </p:sp>
      <p:sp>
        <p:nvSpPr>
          <p:cNvPr id="26" name="TextBox 25">
            <a:extLst>
              <a:ext uri="{FF2B5EF4-FFF2-40B4-BE49-F238E27FC236}">
                <a16:creationId xmlns:a16="http://schemas.microsoft.com/office/drawing/2014/main" id="{9CC8BAE7-315B-4016-988A-E21BAA85A35B}"/>
              </a:ext>
            </a:extLst>
          </p:cNvPr>
          <p:cNvSpPr txBox="1"/>
          <p:nvPr/>
        </p:nvSpPr>
        <p:spPr>
          <a:xfrm>
            <a:off x="6142383" y="3984161"/>
            <a:ext cx="5409740" cy="923330"/>
          </a:xfrm>
          <a:prstGeom prst="rect">
            <a:avLst/>
          </a:prstGeom>
          <a:noFill/>
        </p:spPr>
        <p:txBody>
          <a:bodyPr wrap="square">
            <a:spAutoFit/>
          </a:bodyPr>
          <a:lstStyle/>
          <a:p>
            <a:pPr algn="just" rtl="1"/>
            <a:r>
              <a:rPr lang="ar-QA" sz="1800" dirty="0">
                <a:cs typeface="Calibri"/>
              </a:rPr>
              <a:t>تم الانتهاء مؤخرا من تقييم قدرات</a:t>
            </a:r>
            <a:r>
              <a:rPr lang="en-US" sz="1800" dirty="0">
                <a:cs typeface="Calibri"/>
              </a:rPr>
              <a:t>: </a:t>
            </a:r>
            <a:r>
              <a:rPr lang="ar-QA" sz="1800" dirty="0">
                <a:cs typeface="Calibri"/>
              </a:rPr>
              <a:t>نيبال (أول تقييم مع </a:t>
            </a:r>
            <a:r>
              <a:rPr lang="en-US" sz="1800" dirty="0">
                <a:cs typeface="Calibri"/>
              </a:rPr>
              <a:t> </a:t>
            </a:r>
            <a:r>
              <a:rPr lang="ar-QA" sz="1800" b="1" dirty="0">
                <a:solidFill>
                  <a:srgbClr val="5A8FCB"/>
                </a:solidFill>
                <a:cs typeface="Calibri"/>
              </a:rPr>
              <a:t>مشاركة مانح مباشر (البنك الدولى)، </a:t>
            </a:r>
            <a:r>
              <a:rPr lang="ar-QA" sz="1800" dirty="0">
                <a:ea typeface="+mn-lt"/>
                <a:cs typeface="+mn-lt"/>
              </a:rPr>
              <a:t>سريلانكا، فيجي، منغوليا، سانت لوسيا، نيكاراغوا، سيراليون، كمبوديا</a:t>
            </a:r>
            <a:endParaRPr lang="en-US" sz="1800" dirty="0">
              <a:ea typeface="+mn-lt"/>
              <a:cs typeface="+mn-lt"/>
            </a:endParaRPr>
          </a:p>
        </p:txBody>
      </p:sp>
      <p:cxnSp>
        <p:nvCxnSpPr>
          <p:cNvPr id="28" name="Straight Connector 27">
            <a:extLst>
              <a:ext uri="{FF2B5EF4-FFF2-40B4-BE49-F238E27FC236}">
                <a16:creationId xmlns:a16="http://schemas.microsoft.com/office/drawing/2014/main" id="{9C876E15-2AA8-4D0B-B6FF-7D3C5AA9CC88}"/>
              </a:ext>
            </a:extLst>
          </p:cNvPr>
          <p:cNvCxnSpPr/>
          <p:nvPr/>
        </p:nvCxnSpPr>
        <p:spPr>
          <a:xfrm>
            <a:off x="516588" y="3958648"/>
            <a:ext cx="0" cy="963131"/>
          </a:xfrm>
          <a:prstGeom prst="line">
            <a:avLst/>
          </a:prstGeom>
          <a:ln w="76200">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3FAD6CBF-2B7F-4414-B5C6-A45A151FB7D1}"/>
              </a:ext>
            </a:extLst>
          </p:cNvPr>
          <p:cNvCxnSpPr/>
          <p:nvPr/>
        </p:nvCxnSpPr>
        <p:spPr>
          <a:xfrm>
            <a:off x="516588" y="5204797"/>
            <a:ext cx="0" cy="963131"/>
          </a:xfrm>
          <a:prstGeom prst="line">
            <a:avLst/>
          </a:prstGeom>
          <a:ln w="762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665BD901-26A1-486C-BA85-C18DB57E6126}"/>
              </a:ext>
            </a:extLst>
          </p:cNvPr>
          <p:cNvCxnSpPr/>
          <p:nvPr/>
        </p:nvCxnSpPr>
        <p:spPr>
          <a:xfrm>
            <a:off x="6020216" y="3980089"/>
            <a:ext cx="0" cy="963131"/>
          </a:xfrm>
          <a:prstGeom prst="line">
            <a:avLst/>
          </a:prstGeom>
          <a:ln w="76200">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C41E0417-9C78-4FAA-B520-DB5CEDFA910E}"/>
              </a:ext>
            </a:extLst>
          </p:cNvPr>
          <p:cNvCxnSpPr/>
          <p:nvPr/>
        </p:nvCxnSpPr>
        <p:spPr>
          <a:xfrm>
            <a:off x="6020216" y="5215049"/>
            <a:ext cx="0" cy="963131"/>
          </a:xfrm>
          <a:prstGeom prst="line">
            <a:avLst/>
          </a:prstGeom>
          <a:ln w="76200">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2992A26F-BC31-454D-B5E3-A3149241556C}"/>
              </a:ext>
            </a:extLst>
          </p:cNvPr>
          <p:cNvCxnSpPr>
            <a:cxnSpLocks/>
          </p:cNvCxnSpPr>
          <p:nvPr/>
        </p:nvCxnSpPr>
        <p:spPr>
          <a:xfrm>
            <a:off x="516587" y="3804377"/>
            <a:ext cx="8101257" cy="6823"/>
          </a:xfrm>
          <a:prstGeom prst="line">
            <a:avLst/>
          </a:prstGeom>
          <a:ln>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13FDCB4A-C00C-4459-B402-9CC33A0CF0D2}"/>
              </a:ext>
            </a:extLst>
          </p:cNvPr>
          <p:cNvCxnSpPr>
            <a:cxnSpLocks/>
          </p:cNvCxnSpPr>
          <p:nvPr/>
        </p:nvCxnSpPr>
        <p:spPr>
          <a:xfrm>
            <a:off x="516587" y="2706034"/>
            <a:ext cx="8101257" cy="6823"/>
          </a:xfrm>
          <a:prstGeom prst="line">
            <a:avLst/>
          </a:prstGeom>
          <a:ln>
            <a:solidFill>
              <a:schemeClr val="tx1"/>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159613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16CAE4D8-B039-0649-BDEF-444210836B94}"/>
              </a:ext>
            </a:extLst>
          </p:cNvPr>
          <p:cNvSpPr>
            <a:spLocks noGrp="1"/>
          </p:cNvSpPr>
          <p:nvPr>
            <p:ph type="subTitle" idx="1"/>
          </p:nvPr>
        </p:nvSpPr>
        <p:spPr>
          <a:xfrm>
            <a:off x="6363218" y="1820335"/>
            <a:ext cx="5255931" cy="1153647"/>
          </a:xfrm>
        </p:spPr>
        <p:txBody>
          <a:bodyPr lIns="540000" tIns="0" rIns="360000" bIns="45720" anchor="t" anchorCtr="0"/>
          <a:lstStyle/>
          <a:p>
            <a:pPr algn="r" rtl="1"/>
            <a:r>
              <a:rPr lang="ar-QA" b="1" dirty="0"/>
              <a:t>تم تحديث وإطلاق </a:t>
            </a:r>
            <a:r>
              <a:rPr lang="en-US" b="1" dirty="0"/>
              <a:t> </a:t>
            </a:r>
            <a:r>
              <a:rPr lang="en-US" b="1" dirty="0">
                <a:hlinkClick r:id="rId2"/>
              </a:rPr>
              <a:t>PCE Webpage</a:t>
            </a:r>
            <a:r>
              <a:rPr lang="en-US" b="1" dirty="0"/>
              <a:t>   </a:t>
            </a:r>
            <a:endParaRPr lang="en-US" dirty="0">
              <a:cs typeface="Calibri"/>
            </a:endParaRPr>
          </a:p>
          <a:p>
            <a:endParaRPr lang="en-US" b="1" dirty="0">
              <a:ea typeface="+mn-lt"/>
              <a:cs typeface="+mn-lt"/>
            </a:endParaRPr>
          </a:p>
        </p:txBody>
      </p:sp>
      <p:pic>
        <p:nvPicPr>
          <p:cNvPr id="5" name="Picture 5" descr="Graphical user interface, website&#10;&#10;Description automatically generated">
            <a:extLst>
              <a:ext uri="{FF2B5EF4-FFF2-40B4-BE49-F238E27FC236}">
                <a16:creationId xmlns:a16="http://schemas.microsoft.com/office/drawing/2014/main" id="{10D53442-060B-1B91-E2FE-DA57762B9CF3}"/>
              </a:ext>
            </a:extLst>
          </p:cNvPr>
          <p:cNvPicPr>
            <a:picLocks noChangeAspect="1"/>
          </p:cNvPicPr>
          <p:nvPr/>
        </p:nvPicPr>
        <p:blipFill rotWithShape="1">
          <a:blip r:embed="rId3"/>
          <a:srcRect l="9063" r="1533"/>
          <a:stretch/>
        </p:blipFill>
        <p:spPr>
          <a:xfrm>
            <a:off x="1095295" y="1707722"/>
            <a:ext cx="5922782" cy="3921258"/>
          </a:xfrm>
          <a:prstGeom prst="roundRect">
            <a:avLst>
              <a:gd name="adj" fmla="val 8594"/>
            </a:avLst>
          </a:prstGeom>
          <a:solidFill>
            <a:srgbClr val="FFFFFF">
              <a:shade val="85000"/>
            </a:srgbClr>
          </a:solidFill>
          <a:ln>
            <a:solidFill>
              <a:srgbClr val="74A1D3"/>
            </a:solidFill>
          </a:ln>
          <a:effectLst/>
        </p:spPr>
      </p:pic>
      <p:sp>
        <p:nvSpPr>
          <p:cNvPr id="7" name="Title 2">
            <a:extLst>
              <a:ext uri="{FF2B5EF4-FFF2-40B4-BE49-F238E27FC236}">
                <a16:creationId xmlns:a16="http://schemas.microsoft.com/office/drawing/2014/main" id="{0CE68BB7-DD3C-664A-AC9D-74A5FE280DD9}"/>
              </a:ext>
            </a:extLst>
          </p:cNvPr>
          <p:cNvSpPr txBox="1">
            <a:spLocks/>
          </p:cNvSpPr>
          <p:nvPr/>
        </p:nvSpPr>
        <p:spPr>
          <a:xfrm>
            <a:off x="145288" y="884920"/>
            <a:ext cx="7225329" cy="361989"/>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algn="r" rtl="1"/>
            <a:r>
              <a:rPr lang="ar-QA" sz="2400" dirty="0"/>
              <a:t>تقييم قدرات الصحة النباتية </a:t>
            </a:r>
            <a:r>
              <a:rPr lang="en-US" sz="2400" dirty="0"/>
              <a:t>PCE</a:t>
            </a:r>
            <a:endParaRPr lang="en-IT" sz="2400" dirty="0"/>
          </a:p>
        </p:txBody>
      </p:sp>
      <p:pic>
        <p:nvPicPr>
          <p:cNvPr id="3" name="Picture 5" descr="Qr code&#10;&#10;Description automatically generated">
            <a:extLst>
              <a:ext uri="{FF2B5EF4-FFF2-40B4-BE49-F238E27FC236}">
                <a16:creationId xmlns:a16="http://schemas.microsoft.com/office/drawing/2014/main" id="{F9B36A47-1971-9F97-E1A8-2CFA48ACA3BD}"/>
              </a:ext>
            </a:extLst>
          </p:cNvPr>
          <p:cNvPicPr>
            <a:picLocks noChangeAspect="1"/>
          </p:cNvPicPr>
          <p:nvPr/>
        </p:nvPicPr>
        <p:blipFill>
          <a:blip r:embed="rId4"/>
          <a:stretch>
            <a:fillRect/>
          </a:stretch>
        </p:blipFill>
        <p:spPr>
          <a:xfrm>
            <a:off x="8412315" y="2397158"/>
            <a:ext cx="2435942" cy="2435942"/>
          </a:xfrm>
          <a:prstGeom prst="rect">
            <a:avLst/>
          </a:prstGeom>
        </p:spPr>
      </p:pic>
    </p:spTree>
    <p:extLst>
      <p:ext uri="{BB962C8B-B14F-4D97-AF65-F5344CB8AC3E}">
        <p14:creationId xmlns:p14="http://schemas.microsoft.com/office/powerpoint/2010/main" val="24968251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Rounded Corners 20">
            <a:extLst>
              <a:ext uri="{FF2B5EF4-FFF2-40B4-BE49-F238E27FC236}">
                <a16:creationId xmlns:a16="http://schemas.microsoft.com/office/drawing/2014/main" id="{B4801DC2-4500-4D3B-8329-7D568782AAE6}"/>
              </a:ext>
            </a:extLst>
          </p:cNvPr>
          <p:cNvSpPr/>
          <p:nvPr/>
        </p:nvSpPr>
        <p:spPr>
          <a:xfrm>
            <a:off x="142464" y="1345441"/>
            <a:ext cx="11790917" cy="2260769"/>
          </a:xfrm>
          <a:prstGeom prst="roundRect">
            <a:avLst>
              <a:gd name="adj" fmla="val 8422"/>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ubtitle 1">
            <a:extLst>
              <a:ext uri="{FF2B5EF4-FFF2-40B4-BE49-F238E27FC236}">
                <a16:creationId xmlns:a16="http://schemas.microsoft.com/office/drawing/2014/main" id="{16CAE4D8-B039-0649-BDEF-444210836B94}"/>
              </a:ext>
            </a:extLst>
          </p:cNvPr>
          <p:cNvSpPr>
            <a:spLocks noGrp="1"/>
          </p:cNvSpPr>
          <p:nvPr>
            <p:ph type="subTitle" idx="1"/>
          </p:nvPr>
        </p:nvSpPr>
        <p:spPr>
          <a:xfrm>
            <a:off x="-141811" y="5548104"/>
            <a:ext cx="11719903" cy="759699"/>
          </a:xfrm>
        </p:spPr>
        <p:txBody>
          <a:bodyPr lIns="540000" tIns="0" rIns="360000" bIns="45720" anchor="t" anchorCtr="0"/>
          <a:lstStyle/>
          <a:p>
            <a:pPr algn="r" rtl="1"/>
            <a:endParaRPr lang="en-GB" b="1" dirty="0">
              <a:cs typeface="Calibri"/>
            </a:endParaRPr>
          </a:p>
          <a:p>
            <a:pPr marL="359410" lvl="2" indent="0" algn="r" rtl="1">
              <a:buNone/>
            </a:pPr>
            <a:r>
              <a:rPr lang="ar-QA" b="1" dirty="0">
                <a:solidFill>
                  <a:srgbClr val="5A8FCB"/>
                </a:solidFill>
              </a:rPr>
              <a:t>الفريق الفرعي المعني بتجنب النزاعات وتسويتها</a:t>
            </a:r>
            <a:r>
              <a:rPr lang="en-GB" b="1" dirty="0">
                <a:solidFill>
                  <a:srgbClr val="5A8FCB"/>
                </a:solidFill>
              </a:rPr>
              <a:t> </a:t>
            </a:r>
            <a:r>
              <a:rPr lang="ar-QA" dirty="0"/>
              <a:t>سيتم التوصيه بحله إلى </a:t>
            </a:r>
            <a:r>
              <a:rPr lang="ar-SA" dirty="0"/>
              <a:t>اجتماع الهيئة -١٧ (٢٠٢٣)</a:t>
            </a:r>
            <a:endParaRPr lang="en-IT" b="1" dirty="0">
              <a:solidFill>
                <a:srgbClr val="FF0000"/>
              </a:solidFill>
              <a:cs typeface="Calibri" panose="020F0502020204030204"/>
            </a:endParaRPr>
          </a:p>
        </p:txBody>
      </p:sp>
      <p:sp>
        <p:nvSpPr>
          <p:cNvPr id="3" name="Title 2">
            <a:extLst>
              <a:ext uri="{FF2B5EF4-FFF2-40B4-BE49-F238E27FC236}">
                <a16:creationId xmlns:a16="http://schemas.microsoft.com/office/drawing/2014/main" id="{0CE68BB7-DD3C-664A-AC9D-74A5FE280DD9}"/>
              </a:ext>
            </a:extLst>
          </p:cNvPr>
          <p:cNvSpPr>
            <a:spLocks noGrp="1"/>
          </p:cNvSpPr>
          <p:nvPr>
            <p:ph type="title"/>
          </p:nvPr>
        </p:nvSpPr>
        <p:spPr>
          <a:xfrm>
            <a:off x="187391" y="930046"/>
            <a:ext cx="7441845" cy="242972"/>
          </a:xfrm>
        </p:spPr>
        <p:txBody>
          <a:bodyPr/>
          <a:lstStyle/>
          <a:p>
            <a:pPr algn="r"/>
            <a:r>
              <a:rPr lang="ar-QA" sz="2400" dirty="0"/>
              <a:t>تجنب المنازعات وتسويتها  
</a:t>
            </a:r>
            <a:r>
              <a:rPr lang="en-US" sz="2400" dirty="0"/>
              <a:t>  </a:t>
            </a:r>
            <a:endParaRPr lang="en-IT" sz="2400" dirty="0"/>
          </a:p>
        </p:txBody>
      </p:sp>
      <p:sp>
        <p:nvSpPr>
          <p:cNvPr id="5" name="TextBox 4">
            <a:extLst>
              <a:ext uri="{FF2B5EF4-FFF2-40B4-BE49-F238E27FC236}">
                <a16:creationId xmlns:a16="http://schemas.microsoft.com/office/drawing/2014/main" id="{E76B5472-2E29-4599-83D6-955A0E0AC531}"/>
              </a:ext>
            </a:extLst>
          </p:cNvPr>
          <p:cNvSpPr txBox="1"/>
          <p:nvPr/>
        </p:nvSpPr>
        <p:spPr>
          <a:xfrm>
            <a:off x="187390" y="1541364"/>
            <a:ext cx="11745991" cy="830997"/>
          </a:xfrm>
          <a:prstGeom prst="rect">
            <a:avLst/>
          </a:prstGeom>
          <a:noFill/>
        </p:spPr>
        <p:txBody>
          <a:bodyPr wrap="square" lIns="91440" tIns="45720" rIns="91440" bIns="45720" anchor="t">
            <a:spAutoFit/>
          </a:bodyPr>
          <a:lstStyle/>
          <a:p>
            <a:pPr algn="just" rtl="1"/>
            <a:r>
              <a:rPr lang="ar-QA" dirty="0"/>
              <a:t>تم تمديد دعوة عام ٢٠١٩ للحصول على خبراء للفريق الفرعي المعني بتجنب النزاعات وتسويتها</a:t>
            </a:r>
            <a:r>
              <a:rPr lang="en-US" dirty="0"/>
              <a:t> </a:t>
            </a:r>
            <a:r>
              <a:rPr lang="ar-QA" dirty="0"/>
              <a:t>مرتين ولكنها أسفرت عن ترشيحات غير كافية</a:t>
            </a:r>
            <a:r>
              <a:rPr lang="en-US" dirty="0"/>
              <a:t>. </a:t>
            </a:r>
          </a:p>
        </p:txBody>
      </p:sp>
      <p:sp>
        <p:nvSpPr>
          <p:cNvPr id="7" name="TextBox 6">
            <a:extLst>
              <a:ext uri="{FF2B5EF4-FFF2-40B4-BE49-F238E27FC236}">
                <a16:creationId xmlns:a16="http://schemas.microsoft.com/office/drawing/2014/main" id="{20C389CC-32C1-44FD-820C-97BFB18232E4}"/>
              </a:ext>
            </a:extLst>
          </p:cNvPr>
          <p:cNvSpPr txBox="1"/>
          <p:nvPr/>
        </p:nvSpPr>
        <p:spPr>
          <a:xfrm>
            <a:off x="2746346" y="2513625"/>
            <a:ext cx="9017110" cy="707886"/>
          </a:xfrm>
          <a:prstGeom prst="rect">
            <a:avLst/>
          </a:prstGeom>
          <a:solidFill>
            <a:srgbClr val="92D050"/>
          </a:solidFill>
        </p:spPr>
        <p:txBody>
          <a:bodyPr wrap="square" lIns="91440" tIns="45720" rIns="91440" bIns="45720" anchor="t">
            <a:spAutoFit/>
          </a:bodyPr>
          <a:lstStyle/>
          <a:p>
            <a:pPr algn="r" rtl="1"/>
            <a:r>
              <a:rPr lang="ar-QA" sz="2000" dirty="0"/>
              <a:t>قدمت أمانة الاتفاقية الدولية لوقاية النباتات الإجراءات المنقحة لتسوية المنازعات، التي أعدها المكتب القانوني لمنظمة الأغذية والزراعة، إلى اجتماع هيئة تدابير الصحة النباتية - ١٦ (٢٠٢٢)</a:t>
            </a:r>
            <a:r>
              <a:rPr lang="en-GB" sz="2000" dirty="0">
                <a:ea typeface="+mn-lt"/>
                <a:cs typeface="+mn-lt"/>
              </a:rPr>
              <a:t>.</a:t>
            </a:r>
            <a:endParaRPr lang="en-GB" sz="2000" dirty="0">
              <a:cs typeface="Calibri"/>
            </a:endParaRPr>
          </a:p>
        </p:txBody>
      </p:sp>
      <p:sp>
        <p:nvSpPr>
          <p:cNvPr id="9" name="TextBox 8">
            <a:extLst>
              <a:ext uri="{FF2B5EF4-FFF2-40B4-BE49-F238E27FC236}">
                <a16:creationId xmlns:a16="http://schemas.microsoft.com/office/drawing/2014/main" id="{5A0FB22F-C0F6-490F-9613-88A4E828B8D2}"/>
              </a:ext>
            </a:extLst>
          </p:cNvPr>
          <p:cNvSpPr txBox="1"/>
          <p:nvPr/>
        </p:nvSpPr>
        <p:spPr>
          <a:xfrm>
            <a:off x="326162" y="3726327"/>
            <a:ext cx="11251930" cy="400110"/>
          </a:xfrm>
          <a:prstGeom prst="rect">
            <a:avLst/>
          </a:prstGeom>
          <a:noFill/>
        </p:spPr>
        <p:txBody>
          <a:bodyPr wrap="square" lIns="91440" tIns="45720" rIns="91440" bIns="45720" anchor="t">
            <a:spAutoFit/>
          </a:bodyPr>
          <a:lstStyle/>
          <a:p>
            <a:pPr algn="r" rtl="1"/>
            <a:r>
              <a:rPr lang="ar-QA" sz="2000" dirty="0"/>
              <a:t>اعتمدت هيئة تدابير الصحة النباتية – ١٦ (٢٠٢٢) </a:t>
            </a:r>
            <a:r>
              <a:rPr lang="ar-QA" sz="2000" b="1" dirty="0">
                <a:solidFill>
                  <a:srgbClr val="5A8FCB"/>
                </a:solidFill>
              </a:rPr>
              <a:t>إجراءات تسوية المنازعات في الاتفاقية الدولية لوقاية النباتات </a:t>
            </a:r>
            <a:r>
              <a:rPr lang="en-GB" sz="1800" b="1" dirty="0">
                <a:solidFill>
                  <a:srgbClr val="5A8FCB"/>
                </a:solidFill>
              </a:rPr>
              <a:t> </a:t>
            </a:r>
          </a:p>
        </p:txBody>
      </p:sp>
      <p:sp>
        <p:nvSpPr>
          <p:cNvPr id="11" name="TextBox 10">
            <a:extLst>
              <a:ext uri="{FF2B5EF4-FFF2-40B4-BE49-F238E27FC236}">
                <a16:creationId xmlns:a16="http://schemas.microsoft.com/office/drawing/2014/main" id="{4D58045B-BEE0-47BA-B0E3-56D85271C3CF}"/>
              </a:ext>
            </a:extLst>
          </p:cNvPr>
          <p:cNvSpPr txBox="1"/>
          <p:nvPr/>
        </p:nvSpPr>
        <p:spPr>
          <a:xfrm>
            <a:off x="3585" y="4060403"/>
            <a:ext cx="11247825" cy="677108"/>
          </a:xfrm>
          <a:prstGeom prst="rect">
            <a:avLst/>
          </a:prstGeom>
          <a:noFill/>
        </p:spPr>
        <p:txBody>
          <a:bodyPr wrap="square" lIns="91440" tIns="45720" rIns="91440" bIns="45720" anchor="t">
            <a:spAutoFit/>
          </a:bodyPr>
          <a:lstStyle/>
          <a:p>
            <a:pPr algn="r" rtl="1"/>
            <a:endParaRPr lang="en-GB" sz="1800" b="1" dirty="0"/>
          </a:p>
          <a:p>
            <a:pPr marL="359410" lvl="2" indent="0" algn="r" rtl="1">
              <a:buNone/>
            </a:pPr>
            <a:r>
              <a:rPr lang="ar-QA" sz="1800" dirty="0"/>
              <a:t>تم اسناد دور هيئة الرقابة على تسوية المنازعات إلى </a:t>
            </a:r>
            <a:r>
              <a:rPr lang="en-GB" sz="2000" dirty="0"/>
              <a:t> </a:t>
            </a:r>
            <a:r>
              <a:rPr lang="ar-SA" sz="2000" b="1" dirty="0">
                <a:solidFill>
                  <a:srgbClr val="5A8FCB"/>
                </a:solidFill>
              </a:rPr>
              <a:t>مكتب الهيئة</a:t>
            </a:r>
            <a:endParaRPr lang="en-GB" sz="2000" b="1" dirty="0">
              <a:solidFill>
                <a:srgbClr val="5A8FCB"/>
              </a:solidFill>
              <a:cs typeface="Calibri" panose="020F0502020204030204"/>
            </a:endParaRPr>
          </a:p>
        </p:txBody>
      </p:sp>
      <p:sp>
        <p:nvSpPr>
          <p:cNvPr id="14" name="Rectangle: Rounded Corners 13">
            <a:extLst>
              <a:ext uri="{FF2B5EF4-FFF2-40B4-BE49-F238E27FC236}">
                <a16:creationId xmlns:a16="http://schemas.microsoft.com/office/drawing/2014/main" id="{6B8B488B-ECE8-421E-92F9-3B0D40E638B6}"/>
              </a:ext>
            </a:extLst>
          </p:cNvPr>
          <p:cNvSpPr/>
          <p:nvPr/>
        </p:nvSpPr>
        <p:spPr>
          <a:xfrm>
            <a:off x="325265" y="4214829"/>
            <a:ext cx="11118530" cy="594402"/>
          </a:xfrm>
          <a:prstGeom prst="roundRect">
            <a:avLst/>
          </a:prstGeom>
          <a:noFill/>
          <a:ln>
            <a:solidFill>
              <a:srgbClr val="5A8F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Rounded Corners 14">
            <a:extLst>
              <a:ext uri="{FF2B5EF4-FFF2-40B4-BE49-F238E27FC236}">
                <a16:creationId xmlns:a16="http://schemas.microsoft.com/office/drawing/2014/main" id="{45B39BD6-C8E2-4BD7-A06F-D63BF6615329}"/>
              </a:ext>
            </a:extLst>
          </p:cNvPr>
          <p:cNvSpPr/>
          <p:nvPr/>
        </p:nvSpPr>
        <p:spPr>
          <a:xfrm>
            <a:off x="323542" y="4965133"/>
            <a:ext cx="11118530" cy="594402"/>
          </a:xfrm>
          <a:prstGeom prst="roundRect">
            <a:avLst/>
          </a:prstGeom>
          <a:noFill/>
          <a:ln>
            <a:solidFill>
              <a:srgbClr val="5A8F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Rounded Corners 16">
            <a:extLst>
              <a:ext uri="{FF2B5EF4-FFF2-40B4-BE49-F238E27FC236}">
                <a16:creationId xmlns:a16="http://schemas.microsoft.com/office/drawing/2014/main" id="{F6BE71E3-0FAB-4D79-8B39-26E292ED1EB4}"/>
              </a:ext>
            </a:extLst>
          </p:cNvPr>
          <p:cNvSpPr/>
          <p:nvPr/>
        </p:nvSpPr>
        <p:spPr>
          <a:xfrm>
            <a:off x="323542" y="5727977"/>
            <a:ext cx="11118530" cy="594402"/>
          </a:xfrm>
          <a:prstGeom prst="roundRect">
            <a:avLst/>
          </a:prstGeom>
          <a:noFill/>
          <a:ln>
            <a:solidFill>
              <a:srgbClr val="5A8F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12BF516E-44C8-448A-A85D-982F94BB985E}"/>
              </a:ext>
            </a:extLst>
          </p:cNvPr>
          <p:cNvSpPr txBox="1"/>
          <p:nvPr/>
        </p:nvSpPr>
        <p:spPr>
          <a:xfrm>
            <a:off x="77736" y="5033215"/>
            <a:ext cx="11241926" cy="400110"/>
          </a:xfrm>
          <a:prstGeom prst="rect">
            <a:avLst/>
          </a:prstGeom>
          <a:noFill/>
        </p:spPr>
        <p:txBody>
          <a:bodyPr wrap="square" lIns="91440" tIns="45720" rIns="91440" bIns="45720" anchor="t">
            <a:spAutoFit/>
          </a:bodyPr>
          <a:lstStyle/>
          <a:p>
            <a:pPr marL="359410" lvl="2" indent="0" algn="r" rtl="1">
              <a:buNone/>
            </a:pPr>
            <a:r>
              <a:rPr lang="ar-QA" sz="2000" b="1" dirty="0">
                <a:solidFill>
                  <a:srgbClr val="5A8FCB"/>
                </a:solidFill>
              </a:rPr>
              <a:t>تجنب النزاع </a:t>
            </a:r>
            <a:r>
              <a:rPr lang="en-GB" sz="2000" b="1" dirty="0">
                <a:solidFill>
                  <a:srgbClr val="5A8FCB"/>
                </a:solidFill>
              </a:rPr>
              <a:t> </a:t>
            </a:r>
            <a:r>
              <a:rPr lang="ar-QA" sz="2000" dirty="0"/>
              <a:t>سيظل تحت ولاية لجنة التنفيذ وتنمية القدرات</a:t>
            </a:r>
            <a:endParaRPr lang="en-GB" sz="2000" dirty="0">
              <a:cs typeface="Calibri" panose="020F0502020204030204"/>
            </a:endParaRPr>
          </a:p>
        </p:txBody>
      </p:sp>
    </p:spTree>
    <p:extLst>
      <p:ext uri="{BB962C8B-B14F-4D97-AF65-F5344CB8AC3E}">
        <p14:creationId xmlns:p14="http://schemas.microsoft.com/office/powerpoint/2010/main" val="14981545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Rounded Corners 9">
            <a:extLst>
              <a:ext uri="{FF2B5EF4-FFF2-40B4-BE49-F238E27FC236}">
                <a16:creationId xmlns:a16="http://schemas.microsoft.com/office/drawing/2014/main" id="{EEFDCF92-65FA-41ED-B459-845F4533B6C9}"/>
              </a:ext>
            </a:extLst>
          </p:cNvPr>
          <p:cNvSpPr/>
          <p:nvPr/>
        </p:nvSpPr>
        <p:spPr>
          <a:xfrm>
            <a:off x="413468" y="1529125"/>
            <a:ext cx="5438692" cy="2535309"/>
          </a:xfrm>
          <a:prstGeom prst="roundRect">
            <a:avLst>
              <a:gd name="adj" fmla="val 14413"/>
            </a:avLst>
          </a:prstGeom>
          <a:solidFill>
            <a:schemeClr val="tx2">
              <a:lumMod val="20000"/>
              <a:lumOff val="80000"/>
            </a:schemeClr>
          </a:solidFill>
          <a:ln>
            <a:solidFill>
              <a:srgbClr val="5A8F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CFB2CC4E-E01C-4B13-92E9-B8349E4589CA}"/>
              </a:ext>
            </a:extLst>
          </p:cNvPr>
          <p:cNvSpPr/>
          <p:nvPr/>
        </p:nvSpPr>
        <p:spPr>
          <a:xfrm>
            <a:off x="6147020" y="1529125"/>
            <a:ext cx="5438692" cy="2535309"/>
          </a:xfrm>
          <a:prstGeom prst="roundRect">
            <a:avLst>
              <a:gd name="adj" fmla="val 13286"/>
            </a:avLst>
          </a:prstGeom>
          <a:solidFill>
            <a:schemeClr val="tx2">
              <a:lumMod val="20000"/>
              <a:lumOff val="80000"/>
            </a:schemeClr>
          </a:solidFill>
          <a:ln>
            <a:solidFill>
              <a:srgbClr val="5A8F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Rounded Corners 11">
            <a:extLst>
              <a:ext uri="{FF2B5EF4-FFF2-40B4-BE49-F238E27FC236}">
                <a16:creationId xmlns:a16="http://schemas.microsoft.com/office/drawing/2014/main" id="{45799544-1E3D-45D4-BB18-37FE05BEE347}"/>
              </a:ext>
            </a:extLst>
          </p:cNvPr>
          <p:cNvSpPr/>
          <p:nvPr/>
        </p:nvSpPr>
        <p:spPr>
          <a:xfrm>
            <a:off x="413468" y="4198856"/>
            <a:ext cx="5438692" cy="2535309"/>
          </a:xfrm>
          <a:prstGeom prst="roundRect">
            <a:avLst>
              <a:gd name="adj" fmla="val 12910"/>
            </a:avLst>
          </a:prstGeom>
          <a:solidFill>
            <a:schemeClr val="tx2">
              <a:lumMod val="20000"/>
              <a:lumOff val="80000"/>
            </a:schemeClr>
          </a:solidFill>
          <a:ln>
            <a:solidFill>
              <a:srgbClr val="5A8F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219170" rtl="1" eaLnBrk="1" latinLnBrk="0" hangingPunct="1"/>
            <a:endParaRPr lang="en-US"/>
          </a:p>
        </p:txBody>
      </p:sp>
      <p:sp>
        <p:nvSpPr>
          <p:cNvPr id="13" name="Rectangle: Rounded Corners 12">
            <a:extLst>
              <a:ext uri="{FF2B5EF4-FFF2-40B4-BE49-F238E27FC236}">
                <a16:creationId xmlns:a16="http://schemas.microsoft.com/office/drawing/2014/main" id="{DD66770B-E788-46BF-B097-DCC35F56A1D4}"/>
              </a:ext>
            </a:extLst>
          </p:cNvPr>
          <p:cNvSpPr/>
          <p:nvPr/>
        </p:nvSpPr>
        <p:spPr>
          <a:xfrm>
            <a:off x="6139068" y="4198856"/>
            <a:ext cx="5442668" cy="2535309"/>
          </a:xfrm>
          <a:prstGeom prst="roundRect">
            <a:avLst>
              <a:gd name="adj" fmla="val 14037"/>
            </a:avLst>
          </a:prstGeom>
          <a:solidFill>
            <a:schemeClr val="tx2">
              <a:lumMod val="20000"/>
              <a:lumOff val="80000"/>
            </a:schemeClr>
          </a:solidFill>
          <a:ln>
            <a:solidFill>
              <a:srgbClr val="5A8F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ubtitle 1">
            <a:extLst>
              <a:ext uri="{FF2B5EF4-FFF2-40B4-BE49-F238E27FC236}">
                <a16:creationId xmlns:a16="http://schemas.microsoft.com/office/drawing/2014/main" id="{16CAE4D8-B039-0649-BDEF-444210836B94}"/>
              </a:ext>
            </a:extLst>
          </p:cNvPr>
          <p:cNvSpPr>
            <a:spLocks noGrp="1"/>
          </p:cNvSpPr>
          <p:nvPr>
            <p:ph type="subTitle" idx="1"/>
          </p:nvPr>
        </p:nvSpPr>
        <p:spPr>
          <a:xfrm>
            <a:off x="6003896" y="5077543"/>
            <a:ext cx="5442668" cy="1010008"/>
          </a:xfrm>
        </p:spPr>
        <p:txBody>
          <a:bodyPr lIns="540000" tIns="0" rIns="360000" bIns="45720" anchor="t" anchorCtr="0"/>
          <a:lstStyle/>
          <a:p>
            <a:pPr algn="just" rtl="1"/>
            <a:r>
              <a:rPr lang="ar-QA" sz="1800" dirty="0">
                <a:ea typeface="+mn-lt"/>
                <a:cs typeface="+mn-lt"/>
              </a:rPr>
              <a:t>سيواصل فريق </a:t>
            </a:r>
            <a:r>
              <a:rPr lang="ar-SA" sz="1800" dirty="0">
                <a:ea typeface="+mn-lt"/>
                <a:cs typeface="+mn-lt"/>
              </a:rPr>
              <a:t>اللجنة</a:t>
            </a:r>
            <a:r>
              <a:rPr lang="en-US" sz="1800" dirty="0">
                <a:ea typeface="+mn-lt"/>
                <a:cs typeface="+mn-lt"/>
              </a:rPr>
              <a:t> </a:t>
            </a:r>
            <a:r>
              <a:rPr lang="ar-QA" sz="1800" dirty="0">
                <a:ea typeface="+mn-lt"/>
                <a:cs typeface="+mn-lt"/>
              </a:rPr>
              <a:t>المعنى بالـ </a:t>
            </a:r>
            <a:r>
              <a:rPr lang="en-US" sz="1800" dirty="0">
                <a:ea typeface="+mn-lt"/>
                <a:cs typeface="+mn-lt"/>
              </a:rPr>
              <a:t>NROs  </a:t>
            </a:r>
            <a:r>
              <a:rPr lang="ar-QA" sz="1800" dirty="0">
                <a:ea typeface="+mn-lt"/>
                <a:cs typeface="+mn-lt"/>
              </a:rPr>
              <a:t> </a:t>
            </a:r>
            <a:r>
              <a:rPr lang="en-US" sz="1800" dirty="0">
                <a:ea typeface="+mn-lt"/>
                <a:cs typeface="+mn-lt"/>
              </a:rPr>
              <a:t> </a:t>
            </a:r>
            <a:r>
              <a:rPr lang="ar-QA" sz="1800" b="1" dirty="0">
                <a:ea typeface="+mn-lt"/>
                <a:cs typeface="+mn-lt"/>
              </a:rPr>
              <a:t>بالتوازي مع الفريق المتخصص المعني بنظم الإنذار بفاشيات الآفات والاستجابة لها التابع </a:t>
            </a:r>
            <a:r>
              <a:rPr lang="ar-SA" sz="1800" b="1" dirty="0">
                <a:ea typeface="+mn-lt"/>
                <a:cs typeface="+mn-lt"/>
              </a:rPr>
              <a:t>لهيئة تدابير الصحة النباتية </a:t>
            </a:r>
            <a:r>
              <a:rPr lang="ar-QA" sz="1800" dirty="0">
                <a:ea typeface="+mn-lt"/>
                <a:cs typeface="+mn-lt"/>
              </a:rPr>
              <a:t>إلى أن يتم إنشاء الفريق الفرعي المعني بالـ </a:t>
            </a:r>
            <a:r>
              <a:rPr lang="en-US" sz="1800" dirty="0">
                <a:ea typeface="+mn-lt"/>
                <a:cs typeface="+mn-lt"/>
              </a:rPr>
              <a:t>NROs</a:t>
            </a:r>
            <a:endParaRPr lang="en-US" sz="1800" dirty="0">
              <a:cs typeface="Calibri"/>
            </a:endParaRPr>
          </a:p>
        </p:txBody>
      </p:sp>
      <p:sp>
        <p:nvSpPr>
          <p:cNvPr id="3" name="Title 2">
            <a:extLst>
              <a:ext uri="{FF2B5EF4-FFF2-40B4-BE49-F238E27FC236}">
                <a16:creationId xmlns:a16="http://schemas.microsoft.com/office/drawing/2014/main" id="{0CE68BB7-DD3C-664A-AC9D-74A5FE280DD9}"/>
              </a:ext>
            </a:extLst>
          </p:cNvPr>
          <p:cNvSpPr>
            <a:spLocks noGrp="1"/>
          </p:cNvSpPr>
          <p:nvPr>
            <p:ph type="title"/>
          </p:nvPr>
        </p:nvSpPr>
        <p:spPr>
          <a:xfrm>
            <a:off x="93502" y="955114"/>
            <a:ext cx="7120246" cy="296840"/>
          </a:xfrm>
        </p:spPr>
        <p:txBody>
          <a:bodyPr/>
          <a:lstStyle/>
          <a:p>
            <a:pPr algn="r" rtl="1"/>
            <a:r>
              <a:rPr lang="ar-SA" sz="2400" dirty="0"/>
              <a:t>الالتزامات الوطنية للإبلاغ</a:t>
            </a:r>
            <a:br>
              <a:rPr lang="en-US" sz="2400" dirty="0"/>
            </a:br>
            <a:endParaRPr lang="en-IT" sz="2400" dirty="0"/>
          </a:p>
        </p:txBody>
      </p:sp>
      <p:sp>
        <p:nvSpPr>
          <p:cNvPr id="5" name="TextBox 4">
            <a:extLst>
              <a:ext uri="{FF2B5EF4-FFF2-40B4-BE49-F238E27FC236}">
                <a16:creationId xmlns:a16="http://schemas.microsoft.com/office/drawing/2014/main" id="{264182FF-621F-4991-9A30-5687F669E68A}"/>
              </a:ext>
            </a:extLst>
          </p:cNvPr>
          <p:cNvSpPr txBox="1"/>
          <p:nvPr/>
        </p:nvSpPr>
        <p:spPr>
          <a:xfrm>
            <a:off x="625172" y="2182504"/>
            <a:ext cx="5102748" cy="1477328"/>
          </a:xfrm>
          <a:prstGeom prst="rect">
            <a:avLst/>
          </a:prstGeom>
          <a:noFill/>
        </p:spPr>
        <p:txBody>
          <a:bodyPr wrap="square" lIns="91440" tIns="45720" rIns="91440" bIns="45720" anchor="t">
            <a:spAutoFit/>
          </a:bodyPr>
          <a:lstStyle/>
          <a:p>
            <a:pPr algn="just" rtl="1"/>
            <a:r>
              <a:rPr lang="ar-QA" sz="1800" dirty="0">
                <a:ea typeface="+mn-lt"/>
                <a:cs typeface="+mn-lt"/>
              </a:rPr>
              <a:t>قررت </a:t>
            </a:r>
            <a:r>
              <a:rPr lang="ar-SA" sz="1800" dirty="0">
                <a:ea typeface="+mn-lt"/>
                <a:cs typeface="+mn-lt"/>
              </a:rPr>
              <a:t>اللجنة</a:t>
            </a:r>
            <a:r>
              <a:rPr lang="en-US" sz="1800" dirty="0">
                <a:ea typeface="+mn-lt"/>
                <a:cs typeface="+mn-lt"/>
              </a:rPr>
              <a:t> </a:t>
            </a:r>
            <a:r>
              <a:rPr lang="ar-QA" sz="1800" dirty="0">
                <a:ea typeface="+mn-lt"/>
                <a:cs typeface="+mn-lt"/>
              </a:rPr>
              <a:t>أنه </a:t>
            </a:r>
            <a:r>
              <a:rPr lang="ar-QA" sz="1800" b="1" dirty="0">
                <a:ea typeface="+mn-lt"/>
                <a:cs typeface="+mn-lt"/>
              </a:rPr>
              <a:t>يمكن لنقاط الاتصال حذف أي من مستندات  </a:t>
            </a:r>
            <a:r>
              <a:rPr lang="en-US" sz="1800" b="1" dirty="0">
                <a:ea typeface="+mn-lt"/>
                <a:cs typeface="+mn-lt"/>
              </a:rPr>
              <a:t>NROs </a:t>
            </a:r>
            <a:r>
              <a:rPr lang="ar-QA" sz="1800" b="1" dirty="0">
                <a:ea typeface="+mn-lt"/>
                <a:cs typeface="+mn-lt"/>
              </a:rPr>
              <a:t>الخاصة بها </a:t>
            </a:r>
            <a:r>
              <a:rPr lang="en-US" sz="1800" b="1" dirty="0">
                <a:ea typeface="+mn-lt"/>
                <a:cs typeface="+mn-lt"/>
              </a:rPr>
              <a:t> </a:t>
            </a:r>
            <a:r>
              <a:rPr lang="ar-QA" sz="1800" dirty="0">
                <a:ea typeface="+mn-lt"/>
                <a:cs typeface="+mn-lt"/>
              </a:rPr>
              <a:t>على الصفحة الوطنية الخاصة بالبلد على </a:t>
            </a:r>
            <a:r>
              <a:rPr lang="en-US" sz="1800" dirty="0">
                <a:ea typeface="+mn-lt"/>
                <a:cs typeface="+mn-lt"/>
              </a:rPr>
              <a:t>IPP ، </a:t>
            </a:r>
            <a:r>
              <a:rPr lang="ar-QA" sz="1800" dirty="0">
                <a:ea typeface="+mn-lt"/>
                <a:cs typeface="+mn-lt"/>
              </a:rPr>
              <a:t>وأنه في حين أن السجل لن يكون مرئيا بعد الآن على الصفحة الوطنية على </a:t>
            </a:r>
            <a:r>
              <a:rPr lang="en-US" sz="1800" dirty="0">
                <a:ea typeface="+mn-lt"/>
                <a:cs typeface="+mn-lt"/>
              </a:rPr>
              <a:t>IPP</a:t>
            </a:r>
            <a:r>
              <a:rPr lang="ar-SA" sz="1800" dirty="0">
                <a:ea typeface="+mn-lt"/>
                <a:cs typeface="+mn-lt"/>
              </a:rPr>
              <a:t> ، </a:t>
            </a:r>
            <a:r>
              <a:rPr lang="ar-QA" sz="1800" dirty="0">
                <a:ea typeface="+mn-lt"/>
                <a:cs typeface="+mn-lt"/>
              </a:rPr>
              <a:t>سيتم أرشفة البيانات وإتاحتها ولكن فقط لصاحب السجل بناء على طلبهم</a:t>
            </a:r>
            <a:r>
              <a:rPr lang="en-US" sz="1800" dirty="0">
                <a:ea typeface="+mn-lt"/>
                <a:cs typeface="+mn-lt"/>
              </a:rPr>
              <a:t>.</a:t>
            </a:r>
            <a:endParaRPr lang="en-US" sz="1800" dirty="0">
              <a:cs typeface="Calibri" panose="020F0502020204030204"/>
            </a:endParaRPr>
          </a:p>
        </p:txBody>
      </p:sp>
      <p:sp>
        <p:nvSpPr>
          <p:cNvPr id="7" name="TextBox 6">
            <a:extLst>
              <a:ext uri="{FF2B5EF4-FFF2-40B4-BE49-F238E27FC236}">
                <a16:creationId xmlns:a16="http://schemas.microsoft.com/office/drawing/2014/main" id="{BE3FB42A-2AF8-443A-9640-4A5BD7D8B7AB}"/>
              </a:ext>
            </a:extLst>
          </p:cNvPr>
          <p:cNvSpPr txBox="1"/>
          <p:nvPr/>
        </p:nvSpPr>
        <p:spPr>
          <a:xfrm>
            <a:off x="587403" y="4966225"/>
            <a:ext cx="5140517" cy="923330"/>
          </a:xfrm>
          <a:prstGeom prst="rect">
            <a:avLst/>
          </a:prstGeom>
          <a:noFill/>
        </p:spPr>
        <p:txBody>
          <a:bodyPr wrap="square" lIns="91440" tIns="45720" rIns="91440" bIns="45720" anchor="t">
            <a:spAutoFit/>
          </a:bodyPr>
          <a:lstStyle/>
          <a:p>
            <a:pPr algn="just" rtl="1"/>
            <a:r>
              <a:rPr lang="ar-QA" sz="1800" dirty="0">
                <a:ea typeface="+mn-lt"/>
                <a:cs typeface="+mn-lt"/>
              </a:rPr>
              <a:t>أوصت </a:t>
            </a:r>
            <a:r>
              <a:rPr lang="ar-SA" sz="1800" dirty="0">
                <a:ea typeface="+mn-lt"/>
                <a:cs typeface="+mn-lt"/>
              </a:rPr>
              <a:t>اللجنة هيئة تدابير الصحة النباتية – ١٦ (٢٠٢٢) </a:t>
            </a:r>
            <a:r>
              <a:rPr lang="ar-QA" sz="1800" dirty="0">
                <a:ea typeface="+mn-lt"/>
                <a:cs typeface="+mn-lt"/>
              </a:rPr>
              <a:t>بأن موضوع</a:t>
            </a:r>
            <a:r>
              <a:rPr lang="en-US" sz="1800" dirty="0">
                <a:ea typeface="+mn-lt"/>
                <a:cs typeface="+mn-lt"/>
              </a:rPr>
              <a:t> </a:t>
            </a:r>
            <a:r>
              <a:rPr lang="ar-QA" sz="1800" b="1" dirty="0">
                <a:ea typeface="+mn-lt"/>
                <a:cs typeface="+mn-lt"/>
              </a:rPr>
              <a:t>دليل التزامات الإبلاغ الوطني - المراجعه </a:t>
            </a:r>
            <a:r>
              <a:rPr lang="en-US" sz="1800" b="1" dirty="0">
                <a:ea typeface="+mn-lt"/>
                <a:cs typeface="+mn-lt"/>
              </a:rPr>
              <a:t> </a:t>
            </a:r>
            <a:r>
              <a:rPr lang="ar-QA" sz="1800" dirty="0">
                <a:ea typeface="+mn-lt"/>
                <a:cs typeface="+mn-lt"/>
              </a:rPr>
              <a:t>يضاف إلى قائمة مواضيع التنفيذ وتنمية القدرات</a:t>
            </a:r>
            <a:r>
              <a:rPr lang="en-US" sz="1800" dirty="0">
                <a:ea typeface="+mn-lt"/>
                <a:cs typeface="+mn-lt"/>
              </a:rPr>
              <a:t> </a:t>
            </a:r>
            <a:r>
              <a:rPr lang="ar-QA" sz="1800" dirty="0">
                <a:ea typeface="+mn-lt"/>
                <a:cs typeface="+mn-lt"/>
              </a:rPr>
              <a:t>بمستوى أولوية من الدرجة الأولى</a:t>
            </a:r>
            <a:r>
              <a:rPr lang="en-US" sz="1800" dirty="0">
                <a:ea typeface="+mn-lt"/>
                <a:cs typeface="+mn-lt"/>
              </a:rPr>
              <a:t>.</a:t>
            </a:r>
          </a:p>
        </p:txBody>
      </p:sp>
      <p:sp>
        <p:nvSpPr>
          <p:cNvPr id="9" name="TextBox 8">
            <a:extLst>
              <a:ext uri="{FF2B5EF4-FFF2-40B4-BE49-F238E27FC236}">
                <a16:creationId xmlns:a16="http://schemas.microsoft.com/office/drawing/2014/main" id="{41059A9F-6B2F-4866-8AFC-C8792A9711E3}"/>
              </a:ext>
            </a:extLst>
          </p:cNvPr>
          <p:cNvSpPr txBox="1"/>
          <p:nvPr/>
        </p:nvSpPr>
        <p:spPr>
          <a:xfrm>
            <a:off x="6286167" y="2263713"/>
            <a:ext cx="5160397" cy="1200329"/>
          </a:xfrm>
          <a:prstGeom prst="rect">
            <a:avLst/>
          </a:prstGeom>
          <a:noFill/>
        </p:spPr>
        <p:txBody>
          <a:bodyPr wrap="square" lIns="91440" tIns="45720" rIns="91440" bIns="45720" anchor="t">
            <a:spAutoFit/>
          </a:bodyPr>
          <a:lstStyle/>
          <a:p>
            <a:pPr algn="just" rtl="1"/>
            <a:r>
              <a:rPr lang="ar-QA" sz="1800" dirty="0">
                <a:ea typeface="+mn-lt"/>
                <a:cs typeface="+mn-lt"/>
              </a:rPr>
              <a:t>قامت أمانة الاتفاقية الدولية لوقاية النباتات بتحديث خيارات حالة الآفات على</a:t>
            </a:r>
            <a:r>
              <a:rPr lang="en-US" sz="1800" dirty="0">
                <a:ea typeface="+mn-lt"/>
                <a:cs typeface="+mn-lt"/>
              </a:rPr>
              <a:t> </a:t>
            </a:r>
            <a:r>
              <a:rPr lang="ar-QA" sz="1800" b="1" dirty="0">
                <a:ea typeface="+mn-lt"/>
                <a:cs typeface="+mn-lt"/>
              </a:rPr>
              <a:t>صفحة الإبلاغ عن الآفات لتتماشى مع الإصدار الجديد من </a:t>
            </a:r>
            <a:r>
              <a:rPr lang="ar-SA" sz="1800" b="1" dirty="0">
                <a:ea typeface="+mn-lt"/>
                <a:cs typeface="+mn-lt"/>
              </a:rPr>
              <a:t>المعيار الدولي لتدابير الصحة النباتية الثامن</a:t>
            </a:r>
            <a:r>
              <a:rPr lang="en-US" sz="1800" b="1" dirty="0">
                <a:ea typeface="+mn-lt"/>
                <a:cs typeface="+mn-lt"/>
              </a:rPr>
              <a:t> </a:t>
            </a:r>
            <a:r>
              <a:rPr lang="en-GB" sz="1800" b="1" dirty="0">
                <a:ea typeface="+mn-lt"/>
                <a:cs typeface="+mn-lt"/>
              </a:rPr>
              <a:t> </a:t>
            </a:r>
            <a:r>
              <a:rPr lang="ar-QA" sz="1800" dirty="0">
                <a:ea typeface="+mn-lt"/>
                <a:cs typeface="+mn-lt"/>
              </a:rPr>
              <a:t>(تحديد حالة الآفات في منطقة ما (٢٠٢١))</a:t>
            </a:r>
            <a:r>
              <a:rPr lang="en-GB" sz="1800" dirty="0">
                <a:ea typeface="+mn-lt"/>
                <a:cs typeface="+mn-lt"/>
              </a:rPr>
              <a:t>. </a:t>
            </a:r>
            <a:r>
              <a:rPr lang="en-US" sz="1800" dirty="0">
                <a:ea typeface="+mn-lt"/>
                <a:cs typeface="+mn-lt"/>
              </a:rPr>
              <a:t> </a:t>
            </a:r>
          </a:p>
        </p:txBody>
      </p:sp>
      <p:sp>
        <p:nvSpPr>
          <p:cNvPr id="15" name="TextBox 14">
            <a:extLst>
              <a:ext uri="{FF2B5EF4-FFF2-40B4-BE49-F238E27FC236}">
                <a16:creationId xmlns:a16="http://schemas.microsoft.com/office/drawing/2014/main" id="{C2E10A20-E5A4-426A-A5E1-7250F36404E6}"/>
              </a:ext>
            </a:extLst>
          </p:cNvPr>
          <p:cNvSpPr txBox="1"/>
          <p:nvPr/>
        </p:nvSpPr>
        <p:spPr>
          <a:xfrm>
            <a:off x="-366754" y="1674500"/>
            <a:ext cx="6094674" cy="461665"/>
          </a:xfrm>
          <a:prstGeom prst="rect">
            <a:avLst/>
          </a:prstGeom>
          <a:noFill/>
        </p:spPr>
        <p:txBody>
          <a:bodyPr wrap="square">
            <a:spAutoFit/>
          </a:bodyPr>
          <a:lstStyle/>
          <a:p>
            <a:pPr algn="r" rtl="1"/>
            <a:r>
              <a:rPr lang="ar-QA" b="1" dirty="0">
                <a:solidFill>
                  <a:srgbClr val="5A8FCB"/>
                </a:solidFill>
                <a:ea typeface="+mn-lt"/>
                <a:cs typeface="+mn-lt"/>
              </a:rPr>
              <a:t>إدارة الوثائق </a:t>
            </a:r>
            <a:r>
              <a:rPr lang="en-US" sz="2400" b="1" dirty="0">
                <a:solidFill>
                  <a:srgbClr val="5A8FCB"/>
                </a:solidFill>
                <a:ea typeface="+mn-lt"/>
                <a:cs typeface="+mn-lt"/>
              </a:rPr>
              <a:t> </a:t>
            </a:r>
            <a:endParaRPr lang="en-US" b="1" dirty="0">
              <a:solidFill>
                <a:srgbClr val="5A8FCB"/>
              </a:solidFill>
            </a:endParaRPr>
          </a:p>
        </p:txBody>
      </p:sp>
      <p:sp>
        <p:nvSpPr>
          <p:cNvPr id="17" name="TextBox 16">
            <a:extLst>
              <a:ext uri="{FF2B5EF4-FFF2-40B4-BE49-F238E27FC236}">
                <a16:creationId xmlns:a16="http://schemas.microsoft.com/office/drawing/2014/main" id="{32D38903-244C-440D-82EA-2E3657CD9AE4}"/>
              </a:ext>
            </a:extLst>
          </p:cNvPr>
          <p:cNvSpPr txBox="1"/>
          <p:nvPr/>
        </p:nvSpPr>
        <p:spPr>
          <a:xfrm>
            <a:off x="6855347" y="1667626"/>
            <a:ext cx="4591217" cy="461665"/>
          </a:xfrm>
          <a:prstGeom prst="rect">
            <a:avLst/>
          </a:prstGeom>
          <a:noFill/>
        </p:spPr>
        <p:txBody>
          <a:bodyPr wrap="square">
            <a:spAutoFit/>
          </a:bodyPr>
          <a:lstStyle/>
          <a:p>
            <a:pPr algn="r" rtl="1"/>
            <a:r>
              <a:rPr lang="ar-QA" b="1" dirty="0">
                <a:solidFill>
                  <a:srgbClr val="5A8FCB"/>
                </a:solidFill>
                <a:ea typeface="+mn-lt"/>
                <a:cs typeface="+mn-lt"/>
              </a:rPr>
              <a:t>تحديث </a:t>
            </a:r>
            <a:r>
              <a:rPr lang="ar-SA" b="1" dirty="0">
                <a:solidFill>
                  <a:srgbClr val="5A8FCB"/>
                </a:solidFill>
                <a:ea typeface="+mn-lt"/>
                <a:cs typeface="+mn-lt"/>
              </a:rPr>
              <a:t>بوابة الصحة النباتية</a:t>
            </a:r>
            <a:endParaRPr lang="en-US" b="1" dirty="0">
              <a:solidFill>
                <a:srgbClr val="5A8FCB"/>
              </a:solidFill>
            </a:endParaRPr>
          </a:p>
        </p:txBody>
      </p:sp>
      <p:sp>
        <p:nvSpPr>
          <p:cNvPr id="19" name="TextBox 18">
            <a:extLst>
              <a:ext uri="{FF2B5EF4-FFF2-40B4-BE49-F238E27FC236}">
                <a16:creationId xmlns:a16="http://schemas.microsoft.com/office/drawing/2014/main" id="{7C7EB8B8-787F-404D-AC40-D59063AFCF7D}"/>
              </a:ext>
            </a:extLst>
          </p:cNvPr>
          <p:cNvSpPr txBox="1"/>
          <p:nvPr/>
        </p:nvSpPr>
        <p:spPr>
          <a:xfrm>
            <a:off x="5351890" y="4341605"/>
            <a:ext cx="6094674" cy="461665"/>
          </a:xfrm>
          <a:prstGeom prst="rect">
            <a:avLst/>
          </a:prstGeom>
          <a:noFill/>
        </p:spPr>
        <p:txBody>
          <a:bodyPr wrap="square">
            <a:spAutoFit/>
          </a:bodyPr>
          <a:lstStyle/>
          <a:p>
            <a:pPr algn="r" rtl="1"/>
            <a:r>
              <a:rPr lang="ar-QA" b="1" dirty="0">
                <a:solidFill>
                  <a:srgbClr val="5A8FCB"/>
                </a:solidFill>
                <a:ea typeface="+mn-lt"/>
                <a:cs typeface="+mn-lt"/>
              </a:rPr>
              <a:t>العمل بالتوازي </a:t>
            </a:r>
            <a:endParaRPr lang="en-US" b="1" dirty="0">
              <a:solidFill>
                <a:srgbClr val="5A8FCB"/>
              </a:solidFill>
            </a:endParaRPr>
          </a:p>
        </p:txBody>
      </p:sp>
      <p:sp>
        <p:nvSpPr>
          <p:cNvPr id="21" name="TextBox 20">
            <a:extLst>
              <a:ext uri="{FF2B5EF4-FFF2-40B4-BE49-F238E27FC236}">
                <a16:creationId xmlns:a16="http://schemas.microsoft.com/office/drawing/2014/main" id="{174A879A-41B6-4E73-8FE5-B5D2D8C457F9}"/>
              </a:ext>
            </a:extLst>
          </p:cNvPr>
          <p:cNvSpPr txBox="1"/>
          <p:nvPr/>
        </p:nvSpPr>
        <p:spPr>
          <a:xfrm>
            <a:off x="-478405" y="4403282"/>
            <a:ext cx="6237798" cy="461665"/>
          </a:xfrm>
          <a:prstGeom prst="rect">
            <a:avLst/>
          </a:prstGeom>
          <a:noFill/>
        </p:spPr>
        <p:txBody>
          <a:bodyPr wrap="square">
            <a:spAutoFit/>
          </a:bodyPr>
          <a:lstStyle/>
          <a:p>
            <a:pPr algn="r" rtl="1"/>
            <a:r>
              <a:rPr lang="ar-QA" b="1" dirty="0">
                <a:solidFill>
                  <a:srgbClr val="5A8FCB"/>
                </a:solidFill>
                <a:ea typeface="+mn-lt"/>
                <a:cs typeface="+mn-lt"/>
              </a:rPr>
              <a:t>مراجعة الدليل </a:t>
            </a:r>
            <a:endParaRPr lang="en-US" b="1" dirty="0">
              <a:solidFill>
                <a:srgbClr val="5A8FCB"/>
              </a:solidFill>
            </a:endParaRPr>
          </a:p>
        </p:txBody>
      </p:sp>
    </p:spTree>
    <p:extLst>
      <p:ext uri="{BB962C8B-B14F-4D97-AF65-F5344CB8AC3E}">
        <p14:creationId xmlns:p14="http://schemas.microsoft.com/office/powerpoint/2010/main" val="39401304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Rounded Corners 29">
            <a:extLst>
              <a:ext uri="{FF2B5EF4-FFF2-40B4-BE49-F238E27FC236}">
                <a16:creationId xmlns:a16="http://schemas.microsoft.com/office/drawing/2014/main" id="{EC0DDB79-F7E5-4E41-9390-5DF0769A7C10}"/>
              </a:ext>
            </a:extLst>
          </p:cNvPr>
          <p:cNvSpPr/>
          <p:nvPr/>
        </p:nvSpPr>
        <p:spPr>
          <a:xfrm>
            <a:off x="179431" y="1473614"/>
            <a:ext cx="9138740" cy="4034557"/>
          </a:xfrm>
          <a:prstGeom prst="roundRect">
            <a:avLst/>
          </a:prstGeom>
          <a:noFill/>
          <a:ln>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Rounded Corners 30">
            <a:extLst>
              <a:ext uri="{FF2B5EF4-FFF2-40B4-BE49-F238E27FC236}">
                <a16:creationId xmlns:a16="http://schemas.microsoft.com/office/drawing/2014/main" id="{00301278-01E0-4205-A4BB-2D8470368ECE}"/>
              </a:ext>
            </a:extLst>
          </p:cNvPr>
          <p:cNvSpPr/>
          <p:nvPr/>
        </p:nvSpPr>
        <p:spPr>
          <a:xfrm>
            <a:off x="434109" y="2136481"/>
            <a:ext cx="5123955" cy="149674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0CE68BB7-DD3C-664A-AC9D-74A5FE280DD9}"/>
              </a:ext>
            </a:extLst>
          </p:cNvPr>
          <p:cNvSpPr>
            <a:spLocks noGrp="1"/>
          </p:cNvSpPr>
          <p:nvPr>
            <p:ph type="title"/>
          </p:nvPr>
        </p:nvSpPr>
        <p:spPr>
          <a:xfrm>
            <a:off x="179431" y="904135"/>
            <a:ext cx="8129493" cy="272674"/>
          </a:xfrm>
        </p:spPr>
        <p:txBody>
          <a:bodyPr/>
          <a:lstStyle/>
          <a:p>
            <a:pPr algn="r" rtl="1"/>
            <a:r>
              <a:rPr lang="ar-QA" sz="2400" dirty="0"/>
              <a:t>نظام الاستجابة </a:t>
            </a:r>
            <a:r>
              <a:rPr lang="ar-SA" sz="2400" dirty="0"/>
              <a:t>لتفشى</a:t>
            </a:r>
            <a:r>
              <a:rPr lang="ar-QA" sz="2400" dirty="0"/>
              <a:t> الآفات والإنذار بها </a:t>
            </a:r>
            <a:r>
              <a:rPr lang="en-US" sz="2400" dirty="0"/>
              <a:t>POARS</a:t>
            </a:r>
            <a:endParaRPr lang="en-IT" sz="2400" dirty="0"/>
          </a:p>
        </p:txBody>
      </p:sp>
      <p:sp>
        <p:nvSpPr>
          <p:cNvPr id="6" name="Rectangle: Rounded Corners 5">
            <a:extLst>
              <a:ext uri="{FF2B5EF4-FFF2-40B4-BE49-F238E27FC236}">
                <a16:creationId xmlns:a16="http://schemas.microsoft.com/office/drawing/2014/main" id="{69C63A2F-930E-4BA1-9567-D45D85878795}"/>
              </a:ext>
            </a:extLst>
          </p:cNvPr>
          <p:cNvSpPr/>
          <p:nvPr/>
        </p:nvSpPr>
        <p:spPr>
          <a:xfrm>
            <a:off x="5917962" y="1585431"/>
            <a:ext cx="5950766" cy="1993570"/>
          </a:xfrm>
          <a:prstGeom prst="round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8B3C57D6-1B24-44C8-9E51-1A14EF147D98}"/>
              </a:ext>
            </a:extLst>
          </p:cNvPr>
          <p:cNvSpPr txBox="1"/>
          <p:nvPr/>
        </p:nvSpPr>
        <p:spPr>
          <a:xfrm>
            <a:off x="335786" y="5669326"/>
            <a:ext cx="11434619" cy="646331"/>
          </a:xfrm>
          <a:prstGeom prst="rect">
            <a:avLst/>
          </a:prstGeom>
          <a:solidFill>
            <a:schemeClr val="bg1"/>
          </a:solidFill>
        </p:spPr>
        <p:txBody>
          <a:bodyPr wrap="square" lIns="91440" tIns="45720" rIns="91440" bIns="45720" anchor="t">
            <a:spAutoFit/>
          </a:bodyPr>
          <a:lstStyle/>
          <a:p>
            <a:pPr algn="r" rtl="1"/>
            <a:r>
              <a:rPr lang="en-US" sz="1800" dirty="0"/>
              <a:t>*</a:t>
            </a:r>
            <a:r>
              <a:rPr lang="ar-QA" sz="1800" dirty="0"/>
              <a:t>ويمكن أن يتألف هذا الفريق التوجيهي من تسعة خبراء يتمتعون بالمهارات والخبرات ذات الصلة في نظم الإنذار والاستجابة، من بينهم ممثل واحد على الأقل عن المنظمات الإقليمية لوقاية النباتات</a:t>
            </a:r>
            <a:r>
              <a:rPr lang="en-US" sz="1800" dirty="0"/>
              <a:t>. </a:t>
            </a:r>
          </a:p>
        </p:txBody>
      </p:sp>
      <p:sp>
        <p:nvSpPr>
          <p:cNvPr id="9" name="Subtitle 1">
            <a:extLst>
              <a:ext uri="{FF2B5EF4-FFF2-40B4-BE49-F238E27FC236}">
                <a16:creationId xmlns:a16="http://schemas.microsoft.com/office/drawing/2014/main" id="{06568A67-8127-4DCB-9A76-E41159E525CB}"/>
              </a:ext>
            </a:extLst>
          </p:cNvPr>
          <p:cNvSpPr txBox="1">
            <a:spLocks/>
          </p:cNvSpPr>
          <p:nvPr/>
        </p:nvSpPr>
        <p:spPr>
          <a:xfrm>
            <a:off x="5911274" y="1788457"/>
            <a:ext cx="6172574" cy="1066800"/>
          </a:xfrm>
          <a:prstGeom prst="rect">
            <a:avLst/>
          </a:prstGeom>
        </p:spPr>
        <p:txBody>
          <a:bodyPr lIns="540000" tIns="0" rIns="540000" bIns="360000" numCol="1" spcCol="720000" anchor="t" anchorCtr="0"/>
          <a:lstStyle>
            <a:lvl1pPr marL="162000" indent="-180000" algn="l" defTabSz="914400" rtl="0" eaLnBrk="1" latinLnBrk="0" hangingPunct="1">
              <a:lnSpc>
                <a:spcPct val="90000"/>
              </a:lnSpc>
              <a:spcBef>
                <a:spcPts val="1000"/>
              </a:spcBef>
              <a:buClr>
                <a:srgbClr val="5792C9"/>
              </a:buClr>
              <a:buFont typeface="Wingdings" charset="2"/>
              <a:buChar char="§"/>
              <a:defRPr sz="2000" kern="1200">
                <a:solidFill>
                  <a:schemeClr val="tx1"/>
                </a:solidFill>
                <a:latin typeface="Calibri" charset="0"/>
                <a:ea typeface="Calibri" charset="0"/>
                <a:cs typeface="Calibri" charset="0"/>
              </a:defRPr>
            </a:lvl1pPr>
            <a:lvl2pPr marL="432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Calibri" charset="0"/>
                <a:ea typeface="Calibri" charset="0"/>
                <a:cs typeface="Calibri" charset="0"/>
              </a:defRPr>
            </a:lvl2pPr>
            <a:lvl3pPr marL="684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3pPr>
            <a:lvl4pPr marL="936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4pPr>
            <a:lvl5pPr marL="1188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marL="0" indent="0" algn="r" rtl="1">
              <a:buNone/>
            </a:pPr>
            <a:r>
              <a:rPr lang="ar-QA" sz="2400" b="1" dirty="0">
                <a:latin typeface="Calibri"/>
                <a:cs typeface="Calibri"/>
              </a:rPr>
              <a:t>النظر ما اذا كان فريق الهيئة المعنى ينبغي إنشاءه كجزء من اللجنة، أو ما إذا كان ينبغي إنشاءه كهيئة فرعية جديدة</a:t>
            </a:r>
            <a:r>
              <a:rPr lang="en-US" sz="2400" b="1" dirty="0">
                <a:latin typeface="Calibri"/>
                <a:cs typeface="Calibri"/>
              </a:rPr>
              <a:t>.</a:t>
            </a:r>
          </a:p>
        </p:txBody>
      </p:sp>
      <p:sp>
        <p:nvSpPr>
          <p:cNvPr id="10" name="Rectangle: Rounded Corners 9">
            <a:extLst>
              <a:ext uri="{FF2B5EF4-FFF2-40B4-BE49-F238E27FC236}">
                <a16:creationId xmlns:a16="http://schemas.microsoft.com/office/drawing/2014/main" id="{E702EBF2-701C-46AD-8851-03B798B772F5}"/>
              </a:ext>
            </a:extLst>
          </p:cNvPr>
          <p:cNvSpPr/>
          <p:nvPr/>
        </p:nvSpPr>
        <p:spPr>
          <a:xfrm>
            <a:off x="5907076" y="3531144"/>
            <a:ext cx="5950766" cy="2070956"/>
          </a:xfrm>
          <a:prstGeom prst="roundRect">
            <a:avLst/>
          </a:prstGeom>
          <a:solidFill>
            <a:srgbClr val="5792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ubtitle 1">
            <a:extLst>
              <a:ext uri="{FF2B5EF4-FFF2-40B4-BE49-F238E27FC236}">
                <a16:creationId xmlns:a16="http://schemas.microsoft.com/office/drawing/2014/main" id="{D3B193B1-2FBC-4A37-8E0C-648981A82DA4}"/>
              </a:ext>
            </a:extLst>
          </p:cNvPr>
          <p:cNvSpPr txBox="1">
            <a:spLocks/>
          </p:cNvSpPr>
          <p:nvPr/>
        </p:nvSpPr>
        <p:spPr>
          <a:xfrm>
            <a:off x="5911274" y="3875806"/>
            <a:ext cx="5957454" cy="946203"/>
          </a:xfrm>
          <a:prstGeom prst="rect">
            <a:avLst/>
          </a:prstGeom>
        </p:spPr>
        <p:txBody>
          <a:bodyPr lIns="540000" tIns="0" rIns="540000" bIns="360000" numCol="1" spcCol="720000" anchor="t" anchorCtr="0"/>
          <a:lstStyle>
            <a:lvl1pPr marL="162000" indent="-180000" algn="l" defTabSz="914400" rtl="0" eaLnBrk="1" latinLnBrk="0" hangingPunct="1">
              <a:lnSpc>
                <a:spcPct val="90000"/>
              </a:lnSpc>
              <a:spcBef>
                <a:spcPts val="1000"/>
              </a:spcBef>
              <a:buClr>
                <a:srgbClr val="5792C9"/>
              </a:buClr>
              <a:buFont typeface="Wingdings" charset="2"/>
              <a:buChar char="§"/>
              <a:defRPr sz="2000" kern="1200">
                <a:solidFill>
                  <a:schemeClr val="tx1"/>
                </a:solidFill>
                <a:latin typeface="Calibri" charset="0"/>
                <a:ea typeface="Calibri" charset="0"/>
                <a:cs typeface="Calibri" charset="0"/>
              </a:defRPr>
            </a:lvl1pPr>
            <a:lvl2pPr marL="432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Calibri" charset="0"/>
                <a:ea typeface="Calibri" charset="0"/>
                <a:cs typeface="Calibri" charset="0"/>
              </a:defRPr>
            </a:lvl2pPr>
            <a:lvl3pPr marL="684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3pPr>
            <a:lvl4pPr marL="936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4pPr>
            <a:lvl5pPr marL="1188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marL="0" indent="0" algn="r" rtl="1">
              <a:buNone/>
            </a:pPr>
            <a:r>
              <a:rPr lang="ar-QA" sz="2400" b="1" dirty="0">
                <a:solidFill>
                  <a:schemeClr val="bg1"/>
                </a:solidFill>
                <a:latin typeface="Calibri"/>
                <a:cs typeface="Calibri"/>
              </a:rPr>
              <a:t>وافقت </a:t>
            </a:r>
            <a:r>
              <a:rPr lang="ar-SA" sz="2400" b="1" dirty="0">
                <a:solidFill>
                  <a:schemeClr val="bg1"/>
                </a:solidFill>
                <a:latin typeface="Calibri"/>
                <a:cs typeface="Calibri"/>
              </a:rPr>
              <a:t>هيئة تدابير الصحة النباتية-١٦</a:t>
            </a:r>
            <a:r>
              <a:rPr lang="en-US" sz="2400" b="1" dirty="0">
                <a:solidFill>
                  <a:schemeClr val="bg1"/>
                </a:solidFill>
                <a:latin typeface="Calibri"/>
                <a:cs typeface="Calibri"/>
              </a:rPr>
              <a:t> </a:t>
            </a:r>
            <a:r>
              <a:rPr lang="ar-QA" sz="2400" b="1" dirty="0">
                <a:solidFill>
                  <a:schemeClr val="bg1"/>
                </a:solidFill>
                <a:latin typeface="Calibri"/>
                <a:cs typeface="Calibri"/>
              </a:rPr>
              <a:t>على إنشاء فريق توجيهي معني بـ </a:t>
            </a:r>
            <a:r>
              <a:rPr lang="en-US" sz="2400" b="1" dirty="0">
                <a:solidFill>
                  <a:schemeClr val="bg1"/>
                </a:solidFill>
                <a:latin typeface="Calibri"/>
                <a:cs typeface="Calibri"/>
              </a:rPr>
              <a:t>POARS</a:t>
            </a:r>
            <a:r>
              <a:rPr lang="ar-QA" sz="2400" b="1" dirty="0">
                <a:solidFill>
                  <a:schemeClr val="bg1"/>
                </a:solidFill>
                <a:latin typeface="Calibri"/>
                <a:cs typeface="Calibri"/>
              </a:rPr>
              <a:t> للقيام بالموضوعات المتعلقة.*
</a:t>
            </a:r>
            <a:endParaRPr lang="en-US" sz="2400" b="1" dirty="0">
              <a:solidFill>
                <a:schemeClr val="bg1"/>
              </a:solidFill>
              <a:latin typeface="Calibri"/>
              <a:cs typeface="Calibri"/>
            </a:endParaRPr>
          </a:p>
        </p:txBody>
      </p:sp>
      <p:sp>
        <p:nvSpPr>
          <p:cNvPr id="20" name="TextBox 19">
            <a:extLst>
              <a:ext uri="{FF2B5EF4-FFF2-40B4-BE49-F238E27FC236}">
                <a16:creationId xmlns:a16="http://schemas.microsoft.com/office/drawing/2014/main" id="{D0C13737-17AE-48B1-98E3-9421C915C141}"/>
              </a:ext>
            </a:extLst>
          </p:cNvPr>
          <p:cNvSpPr txBox="1"/>
          <p:nvPr/>
        </p:nvSpPr>
        <p:spPr>
          <a:xfrm>
            <a:off x="1765207" y="2074745"/>
            <a:ext cx="3830863" cy="1477328"/>
          </a:xfrm>
          <a:prstGeom prst="rect">
            <a:avLst/>
          </a:prstGeom>
          <a:noFill/>
        </p:spPr>
        <p:txBody>
          <a:bodyPr wrap="square" lIns="91440" tIns="45720" rIns="91440" bIns="45720" anchor="t">
            <a:spAutoFit/>
          </a:bodyPr>
          <a:lstStyle/>
          <a:p>
            <a:pPr algn="r" rtl="1"/>
            <a:r>
              <a:rPr lang="ar-QA" sz="1800" dirty="0"/>
              <a:t>يتماشى مفهوم الآفات المستجدة مع بند جدول أعمال التنمية المدرج في الإطار الاستراتيجي للاتفاقية الدولية لوقاية النباتات (٢٠٢٠-٢٠٣٠) بعنوان "تعزيز نظام الإنذار بتفشي الآفات والاستجابة لها"</a:t>
            </a:r>
            <a:endParaRPr lang="en-US" sz="1800" i="1" dirty="0"/>
          </a:p>
        </p:txBody>
      </p:sp>
      <p:sp>
        <p:nvSpPr>
          <p:cNvPr id="22" name="TextBox 21">
            <a:extLst>
              <a:ext uri="{FF2B5EF4-FFF2-40B4-BE49-F238E27FC236}">
                <a16:creationId xmlns:a16="http://schemas.microsoft.com/office/drawing/2014/main" id="{10CE2654-CB4D-473F-A967-79B9E1D8E475}"/>
              </a:ext>
            </a:extLst>
          </p:cNvPr>
          <p:cNvSpPr txBox="1"/>
          <p:nvPr/>
        </p:nvSpPr>
        <p:spPr>
          <a:xfrm>
            <a:off x="1807774" y="4348907"/>
            <a:ext cx="3119261" cy="646331"/>
          </a:xfrm>
          <a:prstGeom prst="rect">
            <a:avLst/>
          </a:prstGeom>
          <a:noFill/>
        </p:spPr>
        <p:txBody>
          <a:bodyPr wrap="square" lIns="91440" tIns="45720" rIns="91440" bIns="45720" anchor="t">
            <a:spAutoFit/>
          </a:bodyPr>
          <a:lstStyle/>
          <a:p>
            <a:pPr algn="r" rtl="1"/>
            <a:r>
              <a:rPr lang="ar-QA" sz="1800" dirty="0"/>
              <a:t>النطاق  </a:t>
            </a:r>
            <a:r>
              <a:rPr lang="en-US" sz="1800" dirty="0"/>
              <a:t> </a:t>
            </a:r>
            <a:r>
              <a:rPr lang="ar-QA" sz="1800" b="1" u="sng" dirty="0">
                <a:solidFill>
                  <a:srgbClr val="00825F"/>
                </a:solidFill>
              </a:rPr>
              <a:t>يقتصر على الآفات الحجرية أو الآفات الحجرية المحتملة</a:t>
            </a:r>
            <a:r>
              <a:rPr lang="en-US" sz="1800" b="1" u="sng" dirty="0">
                <a:solidFill>
                  <a:srgbClr val="00825F"/>
                </a:solidFill>
              </a:rPr>
              <a:t>.</a:t>
            </a:r>
            <a:r>
              <a:rPr lang="en-US" sz="1800" b="1" dirty="0">
                <a:solidFill>
                  <a:srgbClr val="00825F"/>
                </a:solidFill>
              </a:rPr>
              <a:t> </a:t>
            </a:r>
          </a:p>
        </p:txBody>
      </p:sp>
      <p:sp>
        <p:nvSpPr>
          <p:cNvPr id="27" name="TextBox 26">
            <a:extLst>
              <a:ext uri="{FF2B5EF4-FFF2-40B4-BE49-F238E27FC236}">
                <a16:creationId xmlns:a16="http://schemas.microsoft.com/office/drawing/2014/main" id="{655B87DC-D76B-423E-8123-E61A7A982456}"/>
              </a:ext>
            </a:extLst>
          </p:cNvPr>
          <p:cNvSpPr txBox="1"/>
          <p:nvPr/>
        </p:nvSpPr>
        <p:spPr>
          <a:xfrm>
            <a:off x="1497566" y="1698391"/>
            <a:ext cx="4205276" cy="461665"/>
          </a:xfrm>
          <a:prstGeom prst="rect">
            <a:avLst/>
          </a:prstGeom>
          <a:noFill/>
        </p:spPr>
        <p:txBody>
          <a:bodyPr wrap="square">
            <a:spAutoFit/>
          </a:bodyPr>
          <a:lstStyle/>
          <a:p>
            <a:pPr algn="r" rtl="1"/>
            <a:r>
              <a:rPr lang="ar-QA" b="1" dirty="0"/>
              <a:t>المفهوم</a:t>
            </a:r>
            <a:endParaRPr lang="en-US" b="1" dirty="0"/>
          </a:p>
        </p:txBody>
      </p:sp>
      <p:sp>
        <p:nvSpPr>
          <p:cNvPr id="28" name="TextBox 27">
            <a:extLst>
              <a:ext uri="{FF2B5EF4-FFF2-40B4-BE49-F238E27FC236}">
                <a16:creationId xmlns:a16="http://schemas.microsoft.com/office/drawing/2014/main" id="{236F9CFE-AECC-4A60-9E01-39E8D15CDE6B}"/>
              </a:ext>
            </a:extLst>
          </p:cNvPr>
          <p:cNvSpPr txBox="1"/>
          <p:nvPr/>
        </p:nvSpPr>
        <p:spPr>
          <a:xfrm>
            <a:off x="1406613" y="3951766"/>
            <a:ext cx="4296229" cy="461665"/>
          </a:xfrm>
          <a:prstGeom prst="rect">
            <a:avLst/>
          </a:prstGeom>
          <a:noFill/>
        </p:spPr>
        <p:txBody>
          <a:bodyPr wrap="square">
            <a:spAutoFit/>
          </a:bodyPr>
          <a:lstStyle/>
          <a:p>
            <a:pPr algn="r" rtl="1"/>
            <a:r>
              <a:rPr lang="ar-SA" b="1" dirty="0"/>
              <a:t>النطاق</a:t>
            </a:r>
            <a:endParaRPr lang="en-US" b="1" dirty="0"/>
          </a:p>
        </p:txBody>
      </p:sp>
      <p:pic>
        <p:nvPicPr>
          <p:cNvPr id="33" name="Picture 32" descr="Icon&#10;&#10;Description automatically generated with medium confidence">
            <a:extLst>
              <a:ext uri="{FF2B5EF4-FFF2-40B4-BE49-F238E27FC236}">
                <a16:creationId xmlns:a16="http://schemas.microsoft.com/office/drawing/2014/main" id="{794CDB27-F730-47BA-A21F-192F53F06BC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632" t="16923" r="69608" b="39130"/>
          <a:stretch/>
        </p:blipFill>
        <p:spPr>
          <a:xfrm>
            <a:off x="157640" y="1720733"/>
            <a:ext cx="2014361" cy="1731362"/>
          </a:xfrm>
          <a:prstGeom prst="rect">
            <a:avLst/>
          </a:prstGeom>
        </p:spPr>
      </p:pic>
      <p:pic>
        <p:nvPicPr>
          <p:cNvPr id="34" name="Picture 33" descr="Icon&#10;&#10;Description automatically generated with medium confidence">
            <a:extLst>
              <a:ext uri="{FF2B5EF4-FFF2-40B4-BE49-F238E27FC236}">
                <a16:creationId xmlns:a16="http://schemas.microsoft.com/office/drawing/2014/main" id="{2129C6D4-A55A-4DC2-9FEC-7DD04101EF0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7256" t="17662" r="36732" b="38391"/>
          <a:stretch/>
        </p:blipFill>
        <p:spPr>
          <a:xfrm>
            <a:off x="179431" y="3794384"/>
            <a:ext cx="1628343" cy="1547479"/>
          </a:xfrm>
          <a:prstGeom prst="rect">
            <a:avLst/>
          </a:prstGeom>
        </p:spPr>
      </p:pic>
    </p:spTree>
    <p:extLst>
      <p:ext uri="{BB962C8B-B14F-4D97-AF65-F5344CB8AC3E}">
        <p14:creationId xmlns:p14="http://schemas.microsoft.com/office/powerpoint/2010/main" val="30977009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Rounded Corners 13">
            <a:extLst>
              <a:ext uri="{FF2B5EF4-FFF2-40B4-BE49-F238E27FC236}">
                <a16:creationId xmlns:a16="http://schemas.microsoft.com/office/drawing/2014/main" id="{739ADC01-01ED-454A-993F-2C2F60069B9A}"/>
              </a:ext>
            </a:extLst>
          </p:cNvPr>
          <p:cNvSpPr/>
          <p:nvPr/>
        </p:nvSpPr>
        <p:spPr>
          <a:xfrm>
            <a:off x="353291" y="1468683"/>
            <a:ext cx="11485418" cy="2267908"/>
          </a:xfrm>
          <a:prstGeom prst="round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Rounded Corners 25">
            <a:extLst>
              <a:ext uri="{FF2B5EF4-FFF2-40B4-BE49-F238E27FC236}">
                <a16:creationId xmlns:a16="http://schemas.microsoft.com/office/drawing/2014/main" id="{D2597C05-9563-432E-AAC0-A875D58387C7}"/>
              </a:ext>
            </a:extLst>
          </p:cNvPr>
          <p:cNvSpPr/>
          <p:nvPr/>
        </p:nvSpPr>
        <p:spPr>
          <a:xfrm>
            <a:off x="4659527" y="1578343"/>
            <a:ext cx="7066019" cy="2014602"/>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Rounded Corners 14">
            <a:extLst>
              <a:ext uri="{FF2B5EF4-FFF2-40B4-BE49-F238E27FC236}">
                <a16:creationId xmlns:a16="http://schemas.microsoft.com/office/drawing/2014/main" id="{1993E872-A024-422D-9640-194C986E5252}"/>
              </a:ext>
            </a:extLst>
          </p:cNvPr>
          <p:cNvSpPr/>
          <p:nvPr/>
        </p:nvSpPr>
        <p:spPr>
          <a:xfrm>
            <a:off x="353291" y="3903633"/>
            <a:ext cx="11485418" cy="2267909"/>
          </a:xfrm>
          <a:prstGeom prst="round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3" name="Group 22">
            <a:extLst>
              <a:ext uri="{FF2B5EF4-FFF2-40B4-BE49-F238E27FC236}">
                <a16:creationId xmlns:a16="http://schemas.microsoft.com/office/drawing/2014/main" id="{B34A9D6B-4321-42F6-B2D5-9C2481B6B5C5}"/>
              </a:ext>
            </a:extLst>
          </p:cNvPr>
          <p:cNvGrpSpPr/>
          <p:nvPr/>
        </p:nvGrpSpPr>
        <p:grpSpPr>
          <a:xfrm>
            <a:off x="497297" y="4001885"/>
            <a:ext cx="4056231" cy="1974435"/>
            <a:chOff x="469588" y="1513060"/>
            <a:chExt cx="4056231" cy="1974435"/>
          </a:xfrm>
        </p:grpSpPr>
        <p:sp>
          <p:nvSpPr>
            <p:cNvPr id="24" name="Rectangle: Rounded Corners 23">
              <a:extLst>
                <a:ext uri="{FF2B5EF4-FFF2-40B4-BE49-F238E27FC236}">
                  <a16:creationId xmlns:a16="http://schemas.microsoft.com/office/drawing/2014/main" id="{E482F0B7-35A8-4E30-A74C-845BC96EF987}"/>
                </a:ext>
              </a:extLst>
            </p:cNvPr>
            <p:cNvSpPr/>
            <p:nvPr/>
          </p:nvSpPr>
          <p:spPr>
            <a:xfrm>
              <a:off x="598898" y="1513060"/>
              <a:ext cx="3926921" cy="1892825"/>
            </a:xfrm>
            <a:prstGeom prst="roundRect">
              <a:avLst/>
            </a:prstGeom>
            <a:solidFill>
              <a:srgbClr val="5792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Rounded Corners 24">
              <a:extLst>
                <a:ext uri="{FF2B5EF4-FFF2-40B4-BE49-F238E27FC236}">
                  <a16:creationId xmlns:a16="http://schemas.microsoft.com/office/drawing/2014/main" id="{4E58AEDD-1F04-4CCD-895F-3C935BD50BC4}"/>
                </a:ext>
              </a:extLst>
            </p:cNvPr>
            <p:cNvSpPr/>
            <p:nvPr/>
          </p:nvSpPr>
          <p:spPr>
            <a:xfrm>
              <a:off x="469588" y="1594670"/>
              <a:ext cx="3926921" cy="189282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 name="Title 2">
            <a:extLst>
              <a:ext uri="{FF2B5EF4-FFF2-40B4-BE49-F238E27FC236}">
                <a16:creationId xmlns:a16="http://schemas.microsoft.com/office/drawing/2014/main" id="{0CE68BB7-DD3C-664A-AC9D-74A5FE280DD9}"/>
              </a:ext>
            </a:extLst>
          </p:cNvPr>
          <p:cNvSpPr>
            <a:spLocks noGrp="1"/>
          </p:cNvSpPr>
          <p:nvPr>
            <p:ph type="title"/>
          </p:nvPr>
        </p:nvSpPr>
        <p:spPr>
          <a:xfrm>
            <a:off x="255933" y="914400"/>
            <a:ext cx="7120246" cy="296840"/>
          </a:xfrm>
        </p:spPr>
        <p:txBody>
          <a:bodyPr/>
          <a:lstStyle/>
          <a:p>
            <a:pPr algn="r" rtl="1"/>
            <a:r>
              <a:rPr lang="ar-QA" sz="2400" dirty="0"/>
              <a:t>الآفات الناشئة </a:t>
            </a:r>
            <a:r>
              <a:rPr lang="en-GB" sz="2400" dirty="0"/>
              <a:t>FAW &amp; TR4</a:t>
            </a:r>
            <a:br>
              <a:rPr lang="en-GB" sz="2400" dirty="0"/>
            </a:br>
            <a:r>
              <a:rPr lang="en-GB" sz="2400" dirty="0"/>
              <a:t>
</a:t>
            </a:r>
            <a:br>
              <a:rPr lang="en-US" sz="2800" dirty="0">
                <a:latin typeface="Times New Roman" panose="02020603050405020304" pitchFamily="18" charset="0"/>
                <a:ea typeface="Calibri" panose="020F0502020204030204" pitchFamily="34" charset="0"/>
              </a:rPr>
            </a:br>
            <a:endParaRPr lang="en-IT" sz="2400" dirty="0"/>
          </a:p>
        </p:txBody>
      </p:sp>
      <p:grpSp>
        <p:nvGrpSpPr>
          <p:cNvPr id="22" name="Group 21">
            <a:extLst>
              <a:ext uri="{FF2B5EF4-FFF2-40B4-BE49-F238E27FC236}">
                <a16:creationId xmlns:a16="http://schemas.microsoft.com/office/drawing/2014/main" id="{85701617-0708-4897-8B3E-6F8D4C72725D}"/>
              </a:ext>
            </a:extLst>
          </p:cNvPr>
          <p:cNvGrpSpPr/>
          <p:nvPr/>
        </p:nvGrpSpPr>
        <p:grpSpPr>
          <a:xfrm>
            <a:off x="469588" y="1513060"/>
            <a:ext cx="4056231" cy="2055486"/>
            <a:chOff x="469588" y="1513060"/>
            <a:chExt cx="4056231" cy="1974435"/>
          </a:xfrm>
        </p:grpSpPr>
        <p:sp>
          <p:nvSpPr>
            <p:cNvPr id="21" name="Rectangle: Rounded Corners 20">
              <a:extLst>
                <a:ext uri="{FF2B5EF4-FFF2-40B4-BE49-F238E27FC236}">
                  <a16:creationId xmlns:a16="http://schemas.microsoft.com/office/drawing/2014/main" id="{0AF86D16-404F-4716-8AF5-A0CFAD116D68}"/>
                </a:ext>
              </a:extLst>
            </p:cNvPr>
            <p:cNvSpPr/>
            <p:nvPr/>
          </p:nvSpPr>
          <p:spPr>
            <a:xfrm>
              <a:off x="598898" y="1513060"/>
              <a:ext cx="3926921" cy="1892825"/>
            </a:xfrm>
            <a:prstGeom prst="roundRect">
              <a:avLst/>
            </a:prstGeom>
            <a:solidFill>
              <a:srgbClr val="5792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a16="http://schemas.microsoft.com/office/drawing/2014/main" id="{EE6131F8-0DA2-4E72-B695-CFBC7A370797}"/>
                </a:ext>
              </a:extLst>
            </p:cNvPr>
            <p:cNvSpPr/>
            <p:nvPr/>
          </p:nvSpPr>
          <p:spPr>
            <a:xfrm>
              <a:off x="469588" y="1594670"/>
              <a:ext cx="3926921" cy="189282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 name="TextBox 7">
            <a:extLst>
              <a:ext uri="{FF2B5EF4-FFF2-40B4-BE49-F238E27FC236}">
                <a16:creationId xmlns:a16="http://schemas.microsoft.com/office/drawing/2014/main" id="{517992FC-02A2-4ACB-9299-95950F97E4FD}"/>
              </a:ext>
            </a:extLst>
          </p:cNvPr>
          <p:cNvSpPr txBox="1"/>
          <p:nvPr/>
        </p:nvSpPr>
        <p:spPr>
          <a:xfrm>
            <a:off x="584621" y="1675720"/>
            <a:ext cx="3811888" cy="1892826"/>
          </a:xfrm>
          <a:prstGeom prst="rect">
            <a:avLst/>
          </a:prstGeom>
        </p:spPr>
        <p:txBody>
          <a:bodyPr wrap="square" lIns="540000" tIns="0" rIns="360000" rtlCol="0" anchor="t" anchorCtr="0">
            <a:spAutoFit/>
          </a:bodyPr>
          <a:lstStyle/>
          <a:p>
            <a:pPr algn="r" rtl="1">
              <a:spcAft>
                <a:spcPts val="900"/>
              </a:spcAft>
              <a:buClr>
                <a:srgbClr val="0000FF"/>
              </a:buClr>
              <a:buSzPts val="800"/>
            </a:pPr>
            <a:r>
              <a:rPr lang="ar-QA" sz="2000" dirty="0">
                <a:ea typeface="DengXian" panose="02010600030101010101" pitchFamily="2" charset="-122"/>
              </a:rPr>
              <a:t>فريق </a:t>
            </a:r>
            <a:r>
              <a:rPr lang="ar-SA" sz="2000" dirty="0">
                <a:ea typeface="DengXian" panose="02010600030101010101" pitchFamily="2" charset="-122"/>
              </a:rPr>
              <a:t>العمل</a:t>
            </a:r>
            <a:r>
              <a:rPr lang="ar-QA" sz="2000" dirty="0">
                <a:ea typeface="DengXian" panose="02010600030101010101" pitchFamily="2" charset="-122"/>
              </a:rPr>
              <a:t> الفنى المشترك بين منظمة الأغذية والزراعة والاتفاقية الدولية لوقاية النباتات المعني بتدابير الحجر الزراعى والصحة النباتية من أجل العمل العالمي بشأن مراقبة </a:t>
            </a:r>
            <a:r>
              <a:rPr lang="en-GB" sz="2000" dirty="0">
                <a:effectLst/>
                <a:ea typeface="DengXian" panose="02010600030101010101" pitchFamily="2" charset="-122"/>
                <a:cs typeface="Arial" panose="020B0604020202020204" pitchFamily="34" charset="0"/>
              </a:rPr>
              <a:t> </a:t>
            </a:r>
            <a:r>
              <a:rPr lang="en-GB" sz="2000" b="1" i="1" dirty="0">
                <a:solidFill>
                  <a:srgbClr val="5792C9"/>
                </a:solidFill>
                <a:effectLst/>
                <a:ea typeface="DengXian" panose="02010600030101010101" pitchFamily="2" charset="-122"/>
                <a:cs typeface="Arial" panose="020B0604020202020204" pitchFamily="34" charset="0"/>
              </a:rPr>
              <a:t>Spodoptera </a:t>
            </a:r>
            <a:r>
              <a:rPr lang="en-GB" sz="2000" b="1" i="1" dirty="0" err="1">
                <a:solidFill>
                  <a:srgbClr val="5792C9"/>
                </a:solidFill>
                <a:effectLst/>
                <a:ea typeface="DengXian" panose="02010600030101010101" pitchFamily="2" charset="-122"/>
                <a:cs typeface="Arial" panose="020B0604020202020204" pitchFamily="34" charset="0"/>
              </a:rPr>
              <a:t>frugiperda</a:t>
            </a:r>
            <a:endParaRPr lang="es-419" sz="2000" dirty="0">
              <a:effectLst/>
              <a:ea typeface="DengXian" panose="02010600030101010101" pitchFamily="2" charset="-122"/>
              <a:cs typeface="Arial" panose="020B0604020202020204" pitchFamily="34" charset="0"/>
            </a:endParaRPr>
          </a:p>
        </p:txBody>
      </p:sp>
      <p:sp>
        <p:nvSpPr>
          <p:cNvPr id="9" name="TextBox 8">
            <a:extLst>
              <a:ext uri="{FF2B5EF4-FFF2-40B4-BE49-F238E27FC236}">
                <a16:creationId xmlns:a16="http://schemas.microsoft.com/office/drawing/2014/main" id="{C2735827-4AFA-43BC-8AAB-B8EABCAB6A91}"/>
              </a:ext>
            </a:extLst>
          </p:cNvPr>
          <p:cNvSpPr txBox="1"/>
          <p:nvPr/>
        </p:nvSpPr>
        <p:spPr>
          <a:xfrm>
            <a:off x="125792" y="1594671"/>
            <a:ext cx="1110097" cy="723275"/>
          </a:xfrm>
          <a:prstGeom prst="rect">
            <a:avLst/>
          </a:prstGeom>
        </p:spPr>
        <p:txBody>
          <a:bodyPr wrap="square" lIns="540000" tIns="0" rIns="360000" rtlCol="0" anchor="t" anchorCtr="0">
            <a:spAutoFit/>
          </a:bodyPr>
          <a:lstStyle/>
          <a:p>
            <a:r>
              <a:rPr lang="en-US" sz="4400" b="1">
                <a:solidFill>
                  <a:srgbClr val="00825F"/>
                </a:solidFill>
              </a:rPr>
              <a:t>1</a:t>
            </a:r>
          </a:p>
        </p:txBody>
      </p:sp>
      <p:sp>
        <p:nvSpPr>
          <p:cNvPr id="17" name="TextBox 16">
            <a:extLst>
              <a:ext uri="{FF2B5EF4-FFF2-40B4-BE49-F238E27FC236}">
                <a16:creationId xmlns:a16="http://schemas.microsoft.com/office/drawing/2014/main" id="{1E463DD5-0344-4C82-890A-E43BC972382E}"/>
              </a:ext>
            </a:extLst>
          </p:cNvPr>
          <p:cNvSpPr txBox="1"/>
          <p:nvPr/>
        </p:nvSpPr>
        <p:spPr>
          <a:xfrm>
            <a:off x="125792" y="4143371"/>
            <a:ext cx="1110097" cy="723275"/>
          </a:xfrm>
          <a:prstGeom prst="rect">
            <a:avLst/>
          </a:prstGeom>
        </p:spPr>
        <p:txBody>
          <a:bodyPr wrap="square" lIns="540000" tIns="0" rIns="360000" rtlCol="0" anchor="t" anchorCtr="0">
            <a:spAutoFit/>
          </a:bodyPr>
          <a:lstStyle/>
          <a:p>
            <a:r>
              <a:rPr lang="en-US" sz="4400" b="1">
                <a:solidFill>
                  <a:srgbClr val="00825F"/>
                </a:solidFill>
              </a:rPr>
              <a:t>2</a:t>
            </a:r>
          </a:p>
        </p:txBody>
      </p:sp>
      <p:sp>
        <p:nvSpPr>
          <p:cNvPr id="18" name="TextBox 17">
            <a:extLst>
              <a:ext uri="{FF2B5EF4-FFF2-40B4-BE49-F238E27FC236}">
                <a16:creationId xmlns:a16="http://schemas.microsoft.com/office/drawing/2014/main" id="{1038DD87-CBA2-4113-AE9E-B68FAD9BA3EC}"/>
              </a:ext>
            </a:extLst>
          </p:cNvPr>
          <p:cNvSpPr txBox="1"/>
          <p:nvPr/>
        </p:nvSpPr>
        <p:spPr>
          <a:xfrm>
            <a:off x="598898" y="4127873"/>
            <a:ext cx="3991575" cy="1277273"/>
          </a:xfrm>
          <a:prstGeom prst="rect">
            <a:avLst/>
          </a:prstGeom>
        </p:spPr>
        <p:txBody>
          <a:bodyPr wrap="square" lIns="540000" tIns="0" rIns="360000" rtlCol="0" anchor="t" anchorCtr="0">
            <a:spAutoFit/>
          </a:bodyPr>
          <a:lstStyle/>
          <a:p>
            <a:pPr lvl="0" algn="r" rtl="1">
              <a:buClr>
                <a:srgbClr val="0000FF"/>
              </a:buClr>
              <a:buSzPts val="800"/>
            </a:pPr>
            <a:r>
              <a:rPr lang="ar-QA" sz="2000" dirty="0">
                <a:ea typeface="Times" panose="02020603050405020304" pitchFamily="18" charset="0"/>
                <a:cs typeface="Times New Roman" panose="02020603050405020304" pitchFamily="18" charset="0"/>
              </a:rPr>
              <a:t>فريق لجنة التنفيذ وتنمية القدرات لـ </a:t>
            </a:r>
            <a:r>
              <a:rPr lang="en-US" sz="2000" b="1" i="1" dirty="0">
                <a:solidFill>
                  <a:srgbClr val="5792C9"/>
                </a:solidFill>
                <a:effectLst/>
                <a:ea typeface="Times" panose="02020603050405020304" pitchFamily="18" charset="0"/>
                <a:cs typeface="Times New Roman" panose="02020603050405020304" pitchFamily="18" charset="0"/>
              </a:rPr>
              <a:t>F</a:t>
            </a:r>
            <a:r>
              <a:rPr lang="en-US" sz="2000" b="1" i="1" dirty="0">
                <a:solidFill>
                  <a:srgbClr val="5792C9"/>
                </a:solidFill>
                <a:effectLst/>
                <a:ea typeface="Times" panose="02020603050405020304" pitchFamily="18" charset="0"/>
                <a:cs typeface="Arial" panose="020B0604020202020204" pitchFamily="34" charset="0"/>
              </a:rPr>
              <a:t>usarium </a:t>
            </a:r>
            <a:r>
              <a:rPr lang="en-US" sz="2000" b="1" i="1" dirty="0" err="1">
                <a:solidFill>
                  <a:srgbClr val="5792C9"/>
                </a:solidFill>
                <a:effectLst/>
                <a:ea typeface="Times" panose="02020603050405020304" pitchFamily="18" charset="0"/>
                <a:cs typeface="Arial" panose="020B0604020202020204" pitchFamily="34" charset="0"/>
              </a:rPr>
              <a:t>oxysporum</a:t>
            </a:r>
            <a:r>
              <a:rPr lang="en-US" sz="2000" b="1" dirty="0">
                <a:solidFill>
                  <a:srgbClr val="5792C9"/>
                </a:solidFill>
                <a:effectLst/>
                <a:ea typeface="Times" panose="02020603050405020304" pitchFamily="18" charset="0"/>
                <a:cs typeface="Arial" panose="020B0604020202020204" pitchFamily="34" charset="0"/>
              </a:rPr>
              <a:t> f. sp. </a:t>
            </a:r>
            <a:r>
              <a:rPr lang="en-US" sz="2000" b="1" i="1" dirty="0" err="1">
                <a:solidFill>
                  <a:srgbClr val="5792C9"/>
                </a:solidFill>
                <a:ea typeface="Times" panose="02020603050405020304" pitchFamily="18" charset="0"/>
                <a:cs typeface="Arial" panose="020B0604020202020204" pitchFamily="34" charset="0"/>
              </a:rPr>
              <a:t>c</a:t>
            </a:r>
            <a:r>
              <a:rPr lang="en-US" sz="2000" b="1" i="1" dirty="0" err="1">
                <a:solidFill>
                  <a:srgbClr val="5792C9"/>
                </a:solidFill>
                <a:effectLst/>
                <a:ea typeface="Times" panose="02020603050405020304" pitchFamily="18" charset="0"/>
                <a:cs typeface="Arial" panose="020B0604020202020204" pitchFamily="34" charset="0"/>
              </a:rPr>
              <a:t>ubense</a:t>
            </a:r>
            <a:r>
              <a:rPr lang="en-US" sz="2000" b="1" i="1" dirty="0">
                <a:solidFill>
                  <a:srgbClr val="5792C9"/>
                </a:solidFill>
                <a:effectLst/>
                <a:ea typeface="Times" panose="02020603050405020304" pitchFamily="18" charset="0"/>
                <a:cs typeface="Arial" panose="020B0604020202020204" pitchFamily="34" charset="0"/>
              </a:rPr>
              <a:t> </a:t>
            </a:r>
            <a:r>
              <a:rPr lang="en-US" sz="2000" b="1" dirty="0">
                <a:solidFill>
                  <a:srgbClr val="5792C9"/>
                </a:solidFill>
                <a:effectLst/>
                <a:ea typeface="Times" panose="02020603050405020304" pitchFamily="18" charset="0"/>
                <a:cs typeface="Arial" panose="020B0604020202020204" pitchFamily="34" charset="0"/>
              </a:rPr>
              <a:t>Tropical Race 4 (TR4)</a:t>
            </a:r>
            <a:endParaRPr lang="es-419" sz="2000" b="1" dirty="0">
              <a:solidFill>
                <a:srgbClr val="5792C9"/>
              </a:solidFill>
              <a:effectLst/>
              <a:ea typeface="DengXian" panose="02010600030101010101" pitchFamily="2" charset="-122"/>
              <a:cs typeface="Arial" panose="020B0604020202020204" pitchFamily="34" charset="0"/>
            </a:endParaRPr>
          </a:p>
        </p:txBody>
      </p:sp>
      <p:sp>
        <p:nvSpPr>
          <p:cNvPr id="19" name="TextBox 18">
            <a:extLst>
              <a:ext uri="{FF2B5EF4-FFF2-40B4-BE49-F238E27FC236}">
                <a16:creationId xmlns:a16="http://schemas.microsoft.com/office/drawing/2014/main" id="{1950BF1E-6F8D-43AF-AA6A-3AF841BA98F3}"/>
              </a:ext>
            </a:extLst>
          </p:cNvPr>
          <p:cNvSpPr txBox="1"/>
          <p:nvPr/>
        </p:nvSpPr>
        <p:spPr>
          <a:xfrm>
            <a:off x="4353156" y="1654027"/>
            <a:ext cx="7968100" cy="1892826"/>
          </a:xfrm>
          <a:prstGeom prst="rect">
            <a:avLst/>
          </a:prstGeom>
        </p:spPr>
        <p:txBody>
          <a:bodyPr wrap="square" lIns="540000" tIns="0" rIns="360000" bIns="45720" rtlCol="0" anchor="t" anchorCtr="0">
            <a:spAutoFit/>
          </a:bodyPr>
          <a:lstStyle/>
          <a:p>
            <a:pPr marL="342900" indent="-342900" algn="r" rtl="1">
              <a:buFont typeface="Arial"/>
              <a:buChar char="•"/>
            </a:pPr>
            <a:r>
              <a:rPr lang="ar-QA" sz="2000" dirty="0">
                <a:ea typeface="Calibri" panose="020F0502020204030204" pitchFamily="34" charset="0"/>
                <a:hlinkClick r:id="rId2"/>
              </a:rPr>
              <a:t>إرشادات دودة الحشد الخريفية </a:t>
            </a:r>
            <a:r>
              <a:rPr lang="en-US" sz="2000" dirty="0">
                <a:effectLst/>
                <a:ea typeface="Calibri" panose="020F0502020204030204" pitchFamily="34" charset="0"/>
                <a:cs typeface="Arial" panose="020B0604020202020204" pitchFamily="34" charset="0"/>
                <a:hlinkClick r:id="rId2"/>
              </a:rPr>
              <a:t> (EN/FR/AR/RU)</a:t>
            </a:r>
            <a:endParaRPr lang="en-US" sz="2000" dirty="0">
              <a:effectLst/>
              <a:ea typeface="Calibri" panose="020F0502020204030204" pitchFamily="34" charset="0"/>
              <a:cs typeface="Arial" panose="020B0604020202020204" pitchFamily="34" charset="0"/>
            </a:endParaRPr>
          </a:p>
          <a:p>
            <a:pPr algn="r" rtl="1"/>
            <a:endParaRPr lang="en-US" sz="2000" dirty="0">
              <a:solidFill>
                <a:srgbClr val="5792C9"/>
              </a:solidFill>
            </a:endParaRPr>
          </a:p>
          <a:p>
            <a:pPr marL="342900" indent="-342900" algn="r" rtl="1">
              <a:buFont typeface="Arial"/>
              <a:buChar char="•"/>
            </a:pPr>
            <a:r>
              <a:rPr lang="ar-QA" sz="2000" dirty="0">
                <a:ea typeface="Roboto Slab"/>
                <a:cs typeface="Roboto Slab"/>
              </a:rPr>
              <a:t>سلسلة الندوات عبر الإنترنت:</a:t>
            </a:r>
            <a:r>
              <a:rPr lang="en-US" sz="2000" dirty="0">
                <a:ea typeface="Roboto Slab"/>
                <a:cs typeface="Roboto Slab"/>
              </a:rPr>
              <a:t> </a:t>
            </a:r>
            <a:r>
              <a:rPr lang="ar-QA" sz="2000" dirty="0">
                <a:ea typeface="Roboto Slab"/>
                <a:cs typeface="Roboto Slab"/>
                <a:hlinkClick r:id="rId3"/>
              </a:rPr>
              <a:t>دودة الحشد الخريفية، تهديد عالمي ينبغي الوقاية منه</a:t>
            </a:r>
            <a:endParaRPr lang="en-US" sz="2000" dirty="0">
              <a:ea typeface="Roboto Slab"/>
              <a:cs typeface="Roboto Slab"/>
              <a:hlinkClick r:id="rId3"/>
            </a:endParaRPr>
          </a:p>
          <a:p>
            <a:pPr algn="r" rtl="1"/>
            <a:r>
              <a:rPr lang="en-US" sz="2000" dirty="0">
                <a:ea typeface="Roboto Slab"/>
                <a:cs typeface="Roboto Slab"/>
                <a:hlinkClick r:id="rId3"/>
              </a:rPr>
              <a:t> </a:t>
            </a:r>
            <a:endParaRPr lang="en-US" sz="2000" dirty="0">
              <a:ea typeface="Roboto Slab"/>
              <a:cs typeface="Roboto Slab"/>
            </a:endParaRPr>
          </a:p>
          <a:p>
            <a:pPr marL="342900" indent="-342900" algn="r" rtl="1">
              <a:buFont typeface="Arial"/>
              <a:buChar char="•"/>
            </a:pPr>
            <a:r>
              <a:rPr lang="ar-QA" sz="2000" dirty="0">
                <a:cs typeface="Arial"/>
              </a:rPr>
              <a:t>رصد وتقييم الأنشطة القائمة (قيد التطوير)</a:t>
            </a:r>
            <a:r>
              <a:rPr lang="en-US" sz="2000" dirty="0">
                <a:cs typeface="Arial"/>
              </a:rPr>
              <a:t>.</a:t>
            </a:r>
            <a:endParaRPr lang="en-US" sz="2800" dirty="0">
              <a:ea typeface="Roboto Slab"/>
              <a:cs typeface="Roboto Slab"/>
            </a:endParaRPr>
          </a:p>
          <a:p>
            <a:pPr algn="r" rtl="1"/>
            <a:endParaRPr lang="en-US" sz="2000" dirty="0"/>
          </a:p>
        </p:txBody>
      </p:sp>
      <p:sp>
        <p:nvSpPr>
          <p:cNvPr id="27" name="Rectangle: Rounded Corners 26">
            <a:extLst>
              <a:ext uri="{FF2B5EF4-FFF2-40B4-BE49-F238E27FC236}">
                <a16:creationId xmlns:a16="http://schemas.microsoft.com/office/drawing/2014/main" id="{407AACFC-0CAD-4C2C-B5AA-70B1E748182B}"/>
              </a:ext>
            </a:extLst>
          </p:cNvPr>
          <p:cNvSpPr/>
          <p:nvPr/>
        </p:nvSpPr>
        <p:spPr>
          <a:xfrm>
            <a:off x="4659527" y="4035088"/>
            <a:ext cx="7066019" cy="1985611"/>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Box 27">
            <a:extLst>
              <a:ext uri="{FF2B5EF4-FFF2-40B4-BE49-F238E27FC236}">
                <a16:creationId xmlns:a16="http://schemas.microsoft.com/office/drawing/2014/main" id="{5770C9D9-BA04-4A92-986C-19BB014134E8}"/>
              </a:ext>
            </a:extLst>
          </p:cNvPr>
          <p:cNvSpPr txBox="1"/>
          <p:nvPr/>
        </p:nvSpPr>
        <p:spPr>
          <a:xfrm>
            <a:off x="4331418" y="4245062"/>
            <a:ext cx="7722235" cy="1592744"/>
          </a:xfrm>
          <a:prstGeom prst="rect">
            <a:avLst/>
          </a:prstGeom>
        </p:spPr>
        <p:txBody>
          <a:bodyPr wrap="square" lIns="540000" tIns="0" rIns="360000" bIns="45720" rtlCol="0" anchor="t" anchorCtr="0">
            <a:spAutoFit/>
          </a:bodyPr>
          <a:lstStyle/>
          <a:p>
            <a:pPr marL="342900" indent="-342900" algn="r" rtl="1">
              <a:buFont typeface="Arial" panose="020B0604020202020204" pitchFamily="34" charset="0"/>
              <a:buChar char="•"/>
            </a:pPr>
            <a:r>
              <a:rPr lang="ar-QA" sz="2000" dirty="0"/>
              <a:t>مشروع المبادئ التوجيهية للوقاية والتأهب والاستجابة لـ </a:t>
            </a:r>
            <a:r>
              <a:rPr lang="en-US" sz="2000" dirty="0"/>
              <a:t> </a:t>
            </a:r>
            <a:r>
              <a:rPr lang="en-US" sz="2000" i="1" dirty="0"/>
              <a:t>Fusarium</a:t>
            </a:r>
            <a:r>
              <a:rPr lang="en-US" sz="2000" dirty="0"/>
              <a:t> TR4 </a:t>
            </a:r>
            <a:r>
              <a:rPr lang="ar-SA" sz="2000" b="1" dirty="0"/>
              <a:t>(</a:t>
            </a:r>
            <a:r>
              <a:rPr lang="ar-QA" sz="2000" b="1" dirty="0"/>
              <a:t>قيد التطوير</a:t>
            </a:r>
            <a:r>
              <a:rPr lang="ar-SA" sz="2000" b="1" dirty="0"/>
              <a:t>)</a:t>
            </a:r>
            <a:endParaRPr lang="en-US" sz="2000" b="1" dirty="0"/>
          </a:p>
          <a:p>
            <a:pPr algn="r" rtl="1"/>
            <a:endParaRPr lang="en-US" sz="1000" b="1" dirty="0">
              <a:ea typeface="Calibri"/>
              <a:cs typeface="Calibri"/>
            </a:endParaRPr>
          </a:p>
          <a:p>
            <a:pPr marL="342900" indent="-342900" algn="r" rtl="1">
              <a:buFont typeface="Arial" panose="020B0604020202020204" pitchFamily="34" charset="0"/>
              <a:buChar char="•"/>
            </a:pPr>
            <a:r>
              <a:rPr lang="ar-QA" sz="2000" dirty="0">
                <a:ea typeface="Roboto Slab"/>
                <a:cs typeface="Roboto Slab"/>
              </a:rPr>
              <a:t>ندوة عبر الإنترنت</a:t>
            </a:r>
            <a:r>
              <a:rPr lang="en-US" sz="2000" dirty="0">
                <a:ea typeface="Roboto Slab"/>
                <a:cs typeface="Roboto Slab"/>
              </a:rPr>
              <a:t> </a:t>
            </a:r>
            <a:r>
              <a:rPr lang="ar-QA" sz="2000" dirty="0">
                <a:ea typeface="Roboto Slab"/>
                <a:cs typeface="Roboto Slab"/>
                <a:hlinkClick r:id="rId4"/>
              </a:rPr>
              <a:t>سلسلة على </a:t>
            </a:r>
            <a:r>
              <a:rPr lang="en-US" sz="2000" dirty="0">
                <a:ea typeface="Roboto Slab"/>
                <a:cs typeface="Roboto Slab"/>
                <a:hlinkClick r:id="rId4"/>
              </a:rPr>
              <a:t> Fusarium TR4</a:t>
            </a:r>
            <a:r>
              <a:rPr lang="en-US" sz="2000" dirty="0"/>
              <a:t> </a:t>
            </a:r>
          </a:p>
          <a:p>
            <a:pPr marL="342900" indent="-342900" algn="r" rtl="1">
              <a:buFont typeface="Arial" panose="020B0604020202020204" pitchFamily="34" charset="0"/>
              <a:buChar char="•"/>
            </a:pPr>
            <a:endParaRPr lang="en-US" sz="1050" dirty="0"/>
          </a:p>
          <a:p>
            <a:pPr marL="342900" indent="-342900" algn="r" rtl="1">
              <a:buFont typeface="Arial" panose="020B0604020202020204" pitchFamily="34" charset="0"/>
              <a:buChar char="•"/>
            </a:pPr>
            <a:r>
              <a:rPr lang="ar-QA" sz="2000" dirty="0"/>
              <a:t>تقييم "قدرة البلدان" على الاستجابة لـ </a:t>
            </a:r>
            <a:r>
              <a:rPr lang="en-US" sz="2000" dirty="0"/>
              <a:t> Fusarium TR4.</a:t>
            </a:r>
            <a:endParaRPr lang="en-IT" sz="2000" b="1" dirty="0"/>
          </a:p>
        </p:txBody>
      </p:sp>
    </p:spTree>
    <p:extLst>
      <p:ext uri="{BB962C8B-B14F-4D97-AF65-F5344CB8AC3E}">
        <p14:creationId xmlns:p14="http://schemas.microsoft.com/office/powerpoint/2010/main" val="12826855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16CAE4D8-B039-0649-BDEF-444210836B94}"/>
              </a:ext>
            </a:extLst>
          </p:cNvPr>
          <p:cNvSpPr>
            <a:spLocks noGrp="1"/>
          </p:cNvSpPr>
          <p:nvPr>
            <p:ph type="subTitle" idx="1"/>
          </p:nvPr>
        </p:nvSpPr>
        <p:spPr>
          <a:xfrm>
            <a:off x="0" y="1896208"/>
            <a:ext cx="11696700" cy="4961792"/>
          </a:xfrm>
        </p:spPr>
        <p:txBody>
          <a:bodyPr lIns="540000" tIns="0" rIns="360000" bIns="45720" anchor="t" anchorCtr="0"/>
          <a:lstStyle/>
          <a:p>
            <a:pPr marL="342900" indent="-342900" algn="just" rtl="1">
              <a:buFont typeface="Arial" panose="020B0604020202020204" pitchFamily="34" charset="0"/>
              <a:buChar char="•"/>
            </a:pPr>
            <a:r>
              <a:rPr lang="ar-QA" dirty="0">
                <a:ea typeface="+mn-lt"/>
                <a:cs typeface="+mn-lt"/>
              </a:rPr>
              <a:t>يتم تطوير أدلة الاتفاقية الدولية لوقاية النباتات والمواد التدريبية تحت إشراف </a:t>
            </a:r>
            <a:r>
              <a:rPr lang="ar-SA" dirty="0">
                <a:ea typeface="+mn-lt"/>
                <a:cs typeface="+mn-lt"/>
              </a:rPr>
              <a:t>اللجنة</a:t>
            </a:r>
            <a:r>
              <a:rPr lang="en-US" dirty="0">
                <a:ea typeface="+mn-lt"/>
                <a:cs typeface="+mn-lt"/>
              </a:rPr>
              <a:t>. 
</a:t>
            </a:r>
            <a:r>
              <a:rPr lang="ar-QA" dirty="0">
                <a:ea typeface="+mn-lt"/>
                <a:cs typeface="+mn-lt"/>
              </a:rPr>
              <a:t>ونشجع المنظمات الوطنية والاقليمية لوقاية النباتات على تقديم مقترحات لمواضيع خلال الدعوة التي توجه كل سنتين لتقديم مواضيع للمعايير والتنفيذ. </a:t>
            </a:r>
          </a:p>
          <a:p>
            <a:pPr marL="342900" indent="-342900" algn="just" rtl="1">
              <a:buFont typeface="Arial" panose="020B0604020202020204" pitchFamily="34" charset="0"/>
              <a:buChar char="•"/>
            </a:pPr>
            <a:r>
              <a:rPr lang="ar-QA" dirty="0">
                <a:ea typeface="+mn-lt"/>
                <a:cs typeface="+mn-lt"/>
              </a:rPr>
              <a:t>يقوم فريق العمل المعنى بالمواضيع واللجنة باستعراض مقترحات المواضيع والتوصية بمواضيع جديدة لهيئة تدابير الصحة النباتية. 
تعرض قائمة مواضيع التنفيذ وتنمية القدرات جميع المقترحات الخاصة بالأدلة والمواد التدريبية التي اعتمدتها الهيئة</a:t>
            </a:r>
            <a:r>
              <a:rPr lang="en-US" dirty="0">
                <a:ea typeface="+mn-lt"/>
                <a:cs typeface="+mn-lt"/>
              </a:rPr>
              <a:t>.</a:t>
            </a:r>
          </a:p>
          <a:p>
            <a:pPr algn="just" rtl="1"/>
            <a:r>
              <a:rPr lang="ar-QA" b="1" dirty="0">
                <a:solidFill>
                  <a:srgbClr val="5A8FCB"/>
                </a:solidFill>
                <a:cs typeface="Calibri"/>
              </a:rPr>
              <a:t>موضوعان جديدان تمت إضافتهما بواسطة </a:t>
            </a:r>
            <a:r>
              <a:rPr lang="ar-SA" b="1" dirty="0">
                <a:solidFill>
                  <a:srgbClr val="5A8FCB"/>
                </a:solidFill>
                <a:cs typeface="Calibri"/>
              </a:rPr>
              <a:t>اجتماع الهيئة -١٦ (٢٠٢٢):</a:t>
            </a:r>
            <a:endParaRPr lang="en-US" dirty="0">
              <a:solidFill>
                <a:srgbClr val="5A8FCB"/>
              </a:solidFill>
              <a:cs typeface="Calibri"/>
            </a:endParaRPr>
          </a:p>
          <a:p>
            <a:pPr marL="342900" indent="-342900" algn="just" rtl="1">
              <a:buChar char="•"/>
            </a:pPr>
            <a:r>
              <a:rPr lang="ar-QA" b="1" dirty="0">
                <a:cs typeface="Calibri"/>
              </a:rPr>
              <a:t>عمليات التدقيق في سياق الصحة النباتية ،</a:t>
            </a:r>
            <a:r>
              <a:rPr lang="en-US" dirty="0">
                <a:cs typeface="Calibri"/>
              </a:rPr>
              <a:t> </a:t>
            </a:r>
            <a:r>
              <a:rPr lang="ar-QA" dirty="0">
                <a:cs typeface="Calibri"/>
              </a:rPr>
              <a:t>دليل جديد</a:t>
            </a:r>
          </a:p>
          <a:p>
            <a:pPr marL="342900" indent="-342900" algn="just" rtl="1">
              <a:buChar char="•"/>
            </a:pPr>
            <a:r>
              <a:rPr lang="ar-QA" b="1" dirty="0">
                <a:cs typeface="Calibri"/>
              </a:rPr>
              <a:t>التزامات الإبلاغ الوطني (</a:t>
            </a:r>
            <a:r>
              <a:rPr lang="en-US" b="1" dirty="0">
                <a:cs typeface="Calibri"/>
              </a:rPr>
              <a:t>NROs)،</a:t>
            </a:r>
            <a:r>
              <a:rPr lang="en-US" dirty="0">
                <a:cs typeface="Calibri"/>
              </a:rPr>
              <a:t> </a:t>
            </a:r>
            <a:r>
              <a:rPr lang="ar-QA" dirty="0">
                <a:cs typeface="Calibri"/>
              </a:rPr>
              <a:t>تنقيح الدليل الحالي </a:t>
            </a:r>
          </a:p>
          <a:p>
            <a:pPr algn="just" rtl="1"/>
            <a:r>
              <a:rPr lang="ar-QA" dirty="0">
                <a:cs typeface="Calibri"/>
              </a:rPr>
              <a:t>يوجد حاليا </a:t>
            </a:r>
            <a:r>
              <a:rPr lang="en-US" dirty="0">
                <a:cs typeface="Calibri"/>
              </a:rPr>
              <a:t> </a:t>
            </a:r>
            <a:r>
              <a:rPr lang="ar-QA" b="1" dirty="0">
                <a:solidFill>
                  <a:srgbClr val="5A8FCB"/>
                </a:solidFill>
                <a:cs typeface="Calibri"/>
              </a:rPr>
              <a:t>21 موضوع </a:t>
            </a:r>
            <a:r>
              <a:rPr lang="en-US" dirty="0">
                <a:solidFill>
                  <a:srgbClr val="5A8FCB"/>
                </a:solidFill>
                <a:cs typeface="Calibri"/>
              </a:rPr>
              <a:t> </a:t>
            </a:r>
            <a:r>
              <a:rPr lang="ar-QA" dirty="0">
                <a:cs typeface="Calibri"/>
              </a:rPr>
              <a:t>على قائمة مواضيع </a:t>
            </a:r>
            <a:r>
              <a:rPr lang="ar-SA" dirty="0">
                <a:cs typeface="Calibri"/>
              </a:rPr>
              <a:t>التنفيذ وتنمية القدرات</a:t>
            </a:r>
            <a:endParaRPr lang="en-US" dirty="0">
              <a:cs typeface="Calibri"/>
            </a:endParaRPr>
          </a:p>
          <a:p>
            <a:pPr algn="just" rtl="1"/>
            <a:r>
              <a:rPr lang="ar-QA" b="1" dirty="0">
                <a:solidFill>
                  <a:srgbClr val="5A8FCB"/>
                </a:solidFill>
                <a:cs typeface="Calibri"/>
              </a:rPr>
              <a:t>سيتم الانتهاء من سبعة منها في عام ٢٠٢٢!
</a:t>
            </a:r>
            <a:endParaRPr lang="en-US" b="1" dirty="0">
              <a:solidFill>
                <a:srgbClr val="5A8FCB"/>
              </a:solidFill>
              <a:cs typeface="Calibri"/>
            </a:endParaRPr>
          </a:p>
        </p:txBody>
      </p:sp>
      <p:sp>
        <p:nvSpPr>
          <p:cNvPr id="3" name="Title 2">
            <a:extLst>
              <a:ext uri="{FF2B5EF4-FFF2-40B4-BE49-F238E27FC236}">
                <a16:creationId xmlns:a16="http://schemas.microsoft.com/office/drawing/2014/main" id="{0CE68BB7-DD3C-664A-AC9D-74A5FE280DD9}"/>
              </a:ext>
            </a:extLst>
          </p:cNvPr>
          <p:cNvSpPr>
            <a:spLocks noGrp="1"/>
          </p:cNvSpPr>
          <p:nvPr>
            <p:ph type="title"/>
          </p:nvPr>
        </p:nvSpPr>
        <p:spPr>
          <a:xfrm>
            <a:off x="-1577878" y="988291"/>
            <a:ext cx="10172700" cy="224969"/>
          </a:xfrm>
        </p:spPr>
        <p:txBody>
          <a:bodyPr/>
          <a:lstStyle/>
          <a:p>
            <a:pPr algn="r" rtl="1"/>
            <a:r>
              <a:rPr lang="ar-SA" sz="2000" dirty="0"/>
              <a:t>قائمة مواضيع التنفيذ وتنمية القدرات</a:t>
            </a:r>
            <a:endParaRPr lang="en-IT" sz="2000" dirty="0"/>
          </a:p>
        </p:txBody>
      </p:sp>
    </p:spTree>
    <p:extLst>
      <p:ext uri="{BB962C8B-B14F-4D97-AF65-F5344CB8AC3E}">
        <p14:creationId xmlns:p14="http://schemas.microsoft.com/office/powerpoint/2010/main" val="36749936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D3197F27-F36F-4F3E-B128-161DC8610F2A}"/>
              </a:ext>
            </a:extLst>
          </p:cNvPr>
          <p:cNvSpPr/>
          <p:nvPr/>
        </p:nvSpPr>
        <p:spPr>
          <a:xfrm>
            <a:off x="419099" y="4898189"/>
            <a:ext cx="11421765" cy="1533237"/>
          </a:xfrm>
          <a:prstGeom prst="round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3" descr="Calendar&#10;&#10;Description automatically generated">
            <a:extLst>
              <a:ext uri="{FF2B5EF4-FFF2-40B4-BE49-F238E27FC236}">
                <a16:creationId xmlns:a16="http://schemas.microsoft.com/office/drawing/2014/main" id="{C3CBC870-6307-AFB7-E633-4150DE72D915}"/>
              </a:ext>
            </a:extLst>
          </p:cNvPr>
          <p:cNvPicPr>
            <a:picLocks noChangeAspect="1"/>
          </p:cNvPicPr>
          <p:nvPr/>
        </p:nvPicPr>
        <p:blipFill rotWithShape="1">
          <a:blip r:embed="rId3"/>
          <a:srcRect b="36478"/>
          <a:stretch/>
        </p:blipFill>
        <p:spPr>
          <a:xfrm>
            <a:off x="3200963" y="1292859"/>
            <a:ext cx="8639902" cy="3527080"/>
          </a:xfrm>
          <a:prstGeom prst="rect">
            <a:avLst/>
          </a:prstGeom>
        </p:spPr>
      </p:pic>
      <p:sp>
        <p:nvSpPr>
          <p:cNvPr id="3" name="Title 2">
            <a:extLst>
              <a:ext uri="{FF2B5EF4-FFF2-40B4-BE49-F238E27FC236}">
                <a16:creationId xmlns:a16="http://schemas.microsoft.com/office/drawing/2014/main" id="{0CE68BB7-DD3C-664A-AC9D-74A5FE280DD9}"/>
              </a:ext>
            </a:extLst>
          </p:cNvPr>
          <p:cNvSpPr>
            <a:spLocks noGrp="1"/>
          </p:cNvSpPr>
          <p:nvPr>
            <p:ph type="title"/>
          </p:nvPr>
        </p:nvSpPr>
        <p:spPr>
          <a:xfrm>
            <a:off x="1324575" y="958713"/>
            <a:ext cx="6822424" cy="255896"/>
          </a:xfrm>
        </p:spPr>
        <p:txBody>
          <a:bodyPr/>
          <a:lstStyle/>
          <a:p>
            <a:pPr algn="r" rtl="1"/>
            <a:r>
              <a:rPr lang="ar-QA" sz="2400" dirty="0"/>
              <a:t>قاعدة بيانات جديدة لقائمة مواضيع </a:t>
            </a:r>
            <a:r>
              <a:rPr lang="ar-SA" sz="2400" dirty="0"/>
              <a:t>التنفيذ وتنمية القدرات</a:t>
            </a:r>
            <a:br>
              <a:rPr lang="ar-QA" sz="2400" dirty="0"/>
            </a:br>
            <a:r>
              <a:rPr lang="ar-QA" sz="2400" dirty="0"/>
              <a:t>
</a:t>
            </a:r>
            <a:endParaRPr lang="en-IT" sz="2400" dirty="0">
              <a:solidFill>
                <a:srgbClr val="5A8FCB"/>
              </a:solidFill>
              <a:latin typeface="Arial" panose="020B0604020202020204" pitchFamily="34" charset="0"/>
              <a:cs typeface="Arial" panose="020B0604020202020204" pitchFamily="34" charset="0"/>
            </a:endParaRPr>
          </a:p>
        </p:txBody>
      </p:sp>
      <p:sp>
        <p:nvSpPr>
          <p:cNvPr id="5" name="Subtitle 4">
            <a:extLst>
              <a:ext uri="{FF2B5EF4-FFF2-40B4-BE49-F238E27FC236}">
                <a16:creationId xmlns:a16="http://schemas.microsoft.com/office/drawing/2014/main" id="{3879AFE8-8948-8E27-B1D9-CC408B625368}"/>
              </a:ext>
            </a:extLst>
          </p:cNvPr>
          <p:cNvSpPr>
            <a:spLocks noGrp="1"/>
          </p:cNvSpPr>
          <p:nvPr>
            <p:ph type="subTitle" idx="1"/>
          </p:nvPr>
        </p:nvSpPr>
        <p:spPr>
          <a:xfrm>
            <a:off x="212436" y="5024582"/>
            <a:ext cx="11741149" cy="1328594"/>
          </a:xfrm>
        </p:spPr>
        <p:txBody>
          <a:bodyPr lIns="540000" tIns="0" rIns="360000" bIns="45720" anchor="t" anchorCtr="0"/>
          <a:lstStyle/>
          <a:p>
            <a:pPr marL="342900" indent="-342900" algn="r" rtl="1">
              <a:lnSpc>
                <a:spcPct val="100000"/>
              </a:lnSpc>
              <a:spcBef>
                <a:spcPts val="600"/>
              </a:spcBef>
              <a:buFont typeface="Arial,Sans-Serif"/>
              <a:buChar char="•"/>
            </a:pPr>
            <a:r>
              <a:rPr lang="ar-QA" sz="1800" dirty="0">
                <a:cs typeface="Calibri" panose="020F0502020204030204"/>
              </a:rPr>
              <a:t>يمكن البحث في الأعمدة وفرزها
رقم الموضوع، عنوان العمل، نوع المنتج
الهدف الاستراتيجي، الأولوية، القادة من </a:t>
            </a:r>
            <a:r>
              <a:rPr lang="en-US" sz="1800" dirty="0">
                <a:cs typeface="Calibri" panose="020F0502020204030204"/>
              </a:rPr>
              <a:t>IC </a:t>
            </a:r>
            <a:r>
              <a:rPr lang="ar-QA" sz="1800" dirty="0">
                <a:cs typeface="Calibri" panose="020F0502020204030204"/>
              </a:rPr>
              <a:t>و</a:t>
            </a:r>
            <a:r>
              <a:rPr lang="en-US" sz="1800" dirty="0">
                <a:cs typeface="Calibri" panose="020F0502020204030204"/>
              </a:rPr>
              <a:t>IFU، </a:t>
            </a:r>
            <a:r>
              <a:rPr lang="ar-SA" sz="1800" dirty="0">
                <a:cs typeface="Calibri" panose="020F0502020204030204"/>
              </a:rPr>
              <a:t> ، </a:t>
            </a:r>
            <a:r>
              <a:rPr lang="ar-QA" sz="1800" dirty="0">
                <a:cs typeface="Calibri" panose="020F0502020204030204"/>
              </a:rPr>
              <a:t>مرحلة التطوير، مصدر التمويل، تاريخ النشر المتوقع
ملاحظات تحتوي على روابط إلى معلومات إضافية</a:t>
            </a:r>
            <a:endParaRPr lang="en-US" sz="1800" dirty="0">
              <a:cs typeface="Calibri" panose="020F0502020204030204"/>
            </a:endParaRPr>
          </a:p>
        </p:txBody>
      </p:sp>
      <p:pic>
        <p:nvPicPr>
          <p:cNvPr id="4" name="Picture 5" descr="Qr code&#10;&#10;Description automatically generated">
            <a:extLst>
              <a:ext uri="{FF2B5EF4-FFF2-40B4-BE49-F238E27FC236}">
                <a16:creationId xmlns:a16="http://schemas.microsoft.com/office/drawing/2014/main" id="{379197EC-2E4E-1F4D-0013-57CCF84EF24E}"/>
              </a:ext>
            </a:extLst>
          </p:cNvPr>
          <p:cNvPicPr>
            <a:picLocks noChangeAspect="1"/>
          </p:cNvPicPr>
          <p:nvPr/>
        </p:nvPicPr>
        <p:blipFill>
          <a:blip r:embed="rId4"/>
          <a:stretch>
            <a:fillRect/>
          </a:stretch>
        </p:blipFill>
        <p:spPr>
          <a:xfrm>
            <a:off x="419100" y="2176957"/>
            <a:ext cx="2153439" cy="2153439"/>
          </a:xfrm>
          <a:prstGeom prst="roundRect">
            <a:avLst>
              <a:gd name="adj" fmla="val 8594"/>
            </a:avLst>
          </a:prstGeom>
          <a:solidFill>
            <a:srgbClr val="FFFFFF">
              <a:shade val="85000"/>
            </a:srgbClr>
          </a:solidFill>
          <a:ln>
            <a:solidFill>
              <a:srgbClr val="5A8FCB"/>
            </a:solidFill>
          </a:ln>
          <a:effectLst/>
        </p:spPr>
      </p:pic>
      <p:sp>
        <p:nvSpPr>
          <p:cNvPr id="7" name="Rectangle 6"/>
          <p:cNvSpPr/>
          <p:nvPr/>
        </p:nvSpPr>
        <p:spPr>
          <a:xfrm>
            <a:off x="78622" y="1526506"/>
            <a:ext cx="3122341" cy="338554"/>
          </a:xfrm>
          <a:prstGeom prst="rect">
            <a:avLst/>
          </a:prstGeom>
        </p:spPr>
        <p:txBody>
          <a:bodyPr wrap="square">
            <a:spAutoFit/>
          </a:bodyPr>
          <a:lstStyle/>
          <a:p>
            <a:r>
              <a:rPr lang="en-US" sz="1600" b="1">
                <a:hlinkClick r:id="rId5"/>
              </a:rPr>
              <a:t>Database for the ICD List of topics</a:t>
            </a:r>
            <a:endParaRPr lang="en-US" sz="1600" b="1" dirty="0"/>
          </a:p>
        </p:txBody>
      </p:sp>
    </p:spTree>
    <p:extLst>
      <p:ext uri="{BB962C8B-B14F-4D97-AF65-F5344CB8AC3E}">
        <p14:creationId xmlns:p14="http://schemas.microsoft.com/office/powerpoint/2010/main" val="2784219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Diagram&#10;&#10;Description automatically generated">
            <a:extLst>
              <a:ext uri="{FF2B5EF4-FFF2-40B4-BE49-F238E27FC236}">
                <a16:creationId xmlns:a16="http://schemas.microsoft.com/office/drawing/2014/main" id="{C63BEB20-BD59-F7A7-29B1-CA1064391DDD}"/>
              </a:ext>
            </a:extLst>
          </p:cNvPr>
          <p:cNvPicPr>
            <a:picLocks noChangeAspect="1"/>
          </p:cNvPicPr>
          <p:nvPr/>
        </p:nvPicPr>
        <p:blipFill>
          <a:blip r:embed="rId3"/>
          <a:stretch>
            <a:fillRect/>
          </a:stretch>
        </p:blipFill>
        <p:spPr>
          <a:xfrm>
            <a:off x="441012" y="1870925"/>
            <a:ext cx="7389848" cy="4103453"/>
          </a:xfrm>
          <a:prstGeom prst="roundRect">
            <a:avLst>
              <a:gd name="adj" fmla="val 8594"/>
            </a:avLst>
          </a:prstGeom>
          <a:solidFill>
            <a:srgbClr val="FFFFFF">
              <a:shade val="85000"/>
            </a:srgbClr>
          </a:solidFill>
          <a:ln>
            <a:noFill/>
          </a:ln>
          <a:effectLst/>
        </p:spPr>
      </p:pic>
      <p:sp>
        <p:nvSpPr>
          <p:cNvPr id="6" name="Rectangle 5">
            <a:extLst>
              <a:ext uri="{FF2B5EF4-FFF2-40B4-BE49-F238E27FC236}">
                <a16:creationId xmlns:a16="http://schemas.microsoft.com/office/drawing/2014/main" id="{E9159589-5958-4B20-9C51-165248C228CB}"/>
              </a:ext>
            </a:extLst>
          </p:cNvPr>
          <p:cNvSpPr/>
          <p:nvPr/>
        </p:nvSpPr>
        <p:spPr>
          <a:xfrm>
            <a:off x="7978302" y="4210232"/>
            <a:ext cx="3772686" cy="1892826"/>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219170" rtl="1" eaLnBrk="1" latinLnBrk="0" hangingPunct="1"/>
            <a:endParaRPr lang="en-US"/>
          </a:p>
        </p:txBody>
      </p:sp>
      <p:pic>
        <p:nvPicPr>
          <p:cNvPr id="2" name="Picture 5" descr="Qr code&#10;&#10;Description automatically generated">
            <a:extLst>
              <a:ext uri="{FF2B5EF4-FFF2-40B4-BE49-F238E27FC236}">
                <a16:creationId xmlns:a16="http://schemas.microsoft.com/office/drawing/2014/main" id="{C057BA07-F923-1863-47AD-3EFBCC6E7B67}"/>
              </a:ext>
            </a:extLst>
          </p:cNvPr>
          <p:cNvPicPr>
            <a:picLocks noChangeAspect="1"/>
          </p:cNvPicPr>
          <p:nvPr/>
        </p:nvPicPr>
        <p:blipFill>
          <a:blip r:embed="rId4"/>
          <a:stretch>
            <a:fillRect/>
          </a:stretch>
        </p:blipFill>
        <p:spPr>
          <a:xfrm>
            <a:off x="8903855" y="1642844"/>
            <a:ext cx="2405496" cy="2405496"/>
          </a:xfrm>
          <a:prstGeom prst="roundRect">
            <a:avLst>
              <a:gd name="adj" fmla="val 8594"/>
            </a:avLst>
          </a:prstGeom>
          <a:solidFill>
            <a:srgbClr val="FFFFFF">
              <a:shade val="85000"/>
            </a:srgbClr>
          </a:solidFill>
          <a:ln>
            <a:solidFill>
              <a:srgbClr val="5A8FCB"/>
            </a:solidFill>
          </a:ln>
          <a:effectLst/>
        </p:spPr>
      </p:pic>
      <p:sp>
        <p:nvSpPr>
          <p:cNvPr id="3" name="Title 2">
            <a:extLst>
              <a:ext uri="{FF2B5EF4-FFF2-40B4-BE49-F238E27FC236}">
                <a16:creationId xmlns:a16="http://schemas.microsoft.com/office/drawing/2014/main" id="{0CE68BB7-DD3C-664A-AC9D-74A5FE280DD9}"/>
              </a:ext>
            </a:extLst>
          </p:cNvPr>
          <p:cNvSpPr>
            <a:spLocks noGrp="1"/>
          </p:cNvSpPr>
          <p:nvPr>
            <p:ph type="title"/>
          </p:nvPr>
        </p:nvSpPr>
        <p:spPr>
          <a:xfrm>
            <a:off x="92364" y="932873"/>
            <a:ext cx="8811491" cy="254288"/>
          </a:xfrm>
        </p:spPr>
        <p:txBody>
          <a:bodyPr/>
          <a:lstStyle/>
          <a:p>
            <a:pPr algn="r" rtl="1"/>
            <a:r>
              <a:rPr lang="ar-QA" sz="2000" dirty="0"/>
              <a:t>كيف يتم تطوير أدلة الاتفاقية الدولية لوقاية النباتات والمواد التدريبية
</a:t>
            </a:r>
            <a:endParaRPr lang="en-US" sz="2000" dirty="0"/>
          </a:p>
        </p:txBody>
      </p:sp>
      <p:sp>
        <p:nvSpPr>
          <p:cNvPr id="5" name="TextBox 4">
            <a:extLst>
              <a:ext uri="{FF2B5EF4-FFF2-40B4-BE49-F238E27FC236}">
                <a16:creationId xmlns:a16="http://schemas.microsoft.com/office/drawing/2014/main" id="{30881965-D369-1B80-CAF9-96C28737D1C5}"/>
              </a:ext>
            </a:extLst>
          </p:cNvPr>
          <p:cNvSpPr txBox="1"/>
          <p:nvPr/>
        </p:nvSpPr>
        <p:spPr>
          <a:xfrm>
            <a:off x="6857494" y="4365467"/>
            <a:ext cx="4673360" cy="1585049"/>
          </a:xfrm>
          <a:prstGeom prst="rect">
            <a:avLst/>
          </a:prstGeom>
          <a:noFill/>
        </p:spPr>
        <p:txBody>
          <a:bodyPr rot="0" spcFirstLastPara="0" vertOverflow="overflow" horzOverflow="overflow" vert="horz" wrap="square" lIns="540000" tIns="0" rIns="360000" bIns="45720" numCol="1" spcCol="0" rtlCol="0" fromWordArt="0" anchor="t" anchorCtr="0" forceAA="0" compatLnSpc="1">
            <a:prstTxWarp prst="textNoShape">
              <a:avLst/>
            </a:prstTxWarp>
            <a:spAutoFit/>
          </a:bodyPr>
          <a:lstStyle/>
          <a:p>
            <a:pPr algn="just" rtl="1"/>
            <a:r>
              <a:rPr lang="ar-QA" sz="2000" b="1" dirty="0">
                <a:solidFill>
                  <a:srgbClr val="5A8FCB"/>
                </a:solidFill>
              </a:rPr>
              <a:t>كيف تساهم؟</a:t>
            </a:r>
            <a:r>
              <a:rPr lang="en-US" sz="2000" b="1" dirty="0">
                <a:solidFill>
                  <a:srgbClr val="5A8FCB"/>
                </a:solidFill>
              </a:rPr>
              <a:t> </a:t>
            </a:r>
            <a:endParaRPr lang="en-US" sz="2000" b="1" dirty="0">
              <a:solidFill>
                <a:srgbClr val="5A8FCB"/>
              </a:solidFill>
              <a:cs typeface="Calibri"/>
            </a:endParaRPr>
          </a:p>
          <a:p>
            <a:pPr marL="342900" indent="-342900" algn="just" rtl="1">
              <a:buFont typeface="Arial"/>
              <a:buChar char="•"/>
            </a:pPr>
            <a:r>
              <a:rPr lang="ar-QA" sz="2000" dirty="0"/>
              <a:t>التعليق على مسودة المواصفات
المشاركة في مجموعة عمل
تقديم دراسات الحالة
التعاون مع الأمانة لترجمة المنتجات</a:t>
            </a:r>
            <a:endParaRPr lang="en-US" sz="2000" dirty="0">
              <a:cs typeface="Calibri"/>
            </a:endParaRPr>
          </a:p>
        </p:txBody>
      </p:sp>
      <p:sp>
        <p:nvSpPr>
          <p:cNvPr id="7" name="Rectangle: Rounded Corners 6">
            <a:extLst>
              <a:ext uri="{FF2B5EF4-FFF2-40B4-BE49-F238E27FC236}">
                <a16:creationId xmlns:a16="http://schemas.microsoft.com/office/drawing/2014/main" id="{98FC5BDF-BA4A-4F1D-83C8-B67C2CE1619C}"/>
              </a:ext>
            </a:extLst>
          </p:cNvPr>
          <p:cNvSpPr/>
          <p:nvPr/>
        </p:nvSpPr>
        <p:spPr>
          <a:xfrm>
            <a:off x="351090" y="1686224"/>
            <a:ext cx="7526554" cy="4472856"/>
          </a:xfrm>
          <a:prstGeom prst="roundRect">
            <a:avLst>
              <a:gd name="adj" fmla="val 8584"/>
            </a:avLst>
          </a:prstGeom>
          <a:noFill/>
          <a:ln>
            <a:solidFill>
              <a:srgbClr val="5A8F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219170" rtl="1" eaLnBrk="1" latinLnBrk="0" hangingPunct="1"/>
            <a:endParaRPr lang="en-US"/>
          </a:p>
        </p:txBody>
      </p:sp>
    </p:spTree>
    <p:extLst>
      <p:ext uri="{BB962C8B-B14F-4D97-AF65-F5344CB8AC3E}">
        <p14:creationId xmlns:p14="http://schemas.microsoft.com/office/powerpoint/2010/main" val="18648422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1BF3D9DD-6B2A-4BFF-B0CE-5BFF5C132D6A}"/>
              </a:ext>
            </a:extLst>
          </p:cNvPr>
          <p:cNvSpPr>
            <a:spLocks/>
          </p:cNvSpPr>
          <p:nvPr/>
        </p:nvSpPr>
        <p:spPr>
          <a:xfrm>
            <a:off x="10634428" y="1446635"/>
            <a:ext cx="1022043" cy="4591682"/>
          </a:xfrm>
          <a:prstGeom prst="round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p>
        </p:txBody>
      </p:sp>
      <p:sp>
        <p:nvSpPr>
          <p:cNvPr id="5" name="Freeform: Shape 4">
            <a:extLst>
              <a:ext uri="{FF2B5EF4-FFF2-40B4-BE49-F238E27FC236}">
                <a16:creationId xmlns:a16="http://schemas.microsoft.com/office/drawing/2014/main" id="{476D0DD6-8656-4C32-9770-C0D102AA7E5E}"/>
              </a:ext>
            </a:extLst>
          </p:cNvPr>
          <p:cNvSpPr/>
          <p:nvPr/>
        </p:nvSpPr>
        <p:spPr>
          <a:xfrm>
            <a:off x="645955" y="1641826"/>
            <a:ext cx="9672661" cy="344252"/>
          </a:xfrm>
          <a:custGeom>
            <a:avLst/>
            <a:gdLst>
              <a:gd name="connsiteX0" fmla="*/ 0 w 11273575"/>
              <a:gd name="connsiteY0" fmla="*/ 0 h 413524"/>
              <a:gd name="connsiteX1" fmla="*/ 11273575 w 11273575"/>
              <a:gd name="connsiteY1" fmla="*/ 0 h 413524"/>
              <a:gd name="connsiteX2" fmla="*/ 11273575 w 11273575"/>
              <a:gd name="connsiteY2" fmla="*/ 413524 h 413524"/>
              <a:gd name="connsiteX3" fmla="*/ 0 w 11273575"/>
              <a:gd name="connsiteY3" fmla="*/ 413524 h 413524"/>
              <a:gd name="connsiteX4" fmla="*/ 0 w 11273575"/>
              <a:gd name="connsiteY4" fmla="*/ 0 h 4135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73575" h="413524">
                <a:moveTo>
                  <a:pt x="0" y="0"/>
                </a:moveTo>
                <a:lnTo>
                  <a:pt x="11273575" y="0"/>
                </a:lnTo>
                <a:lnTo>
                  <a:pt x="11273575" y="413524"/>
                </a:lnTo>
                <a:lnTo>
                  <a:pt x="0" y="413524"/>
                </a:lnTo>
                <a:lnTo>
                  <a:pt x="0" y="0"/>
                </a:lnTo>
                <a:close/>
              </a:path>
            </a:pathLst>
          </a:custGeom>
          <a:ln>
            <a:noFill/>
          </a:ln>
        </p:spPr>
        <p:style>
          <a:lnRef idx="2">
            <a:schemeClr val="accent3">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328235" tIns="53340" rIns="53340" bIns="53340" numCol="1" spcCol="1270" anchor="ctr" anchorCtr="0">
            <a:noAutofit/>
          </a:bodyPr>
          <a:lstStyle/>
          <a:p>
            <a:pPr lvl="0" algn="r" defTabSz="933450" rtl="1">
              <a:lnSpc>
                <a:spcPct val="90000"/>
              </a:lnSpc>
              <a:spcBef>
                <a:spcPct val="0"/>
              </a:spcBef>
              <a:spcAft>
                <a:spcPct val="35000"/>
              </a:spcAft>
            </a:pPr>
            <a:r>
              <a:rPr lang="ar-QA" dirty="0"/>
              <a:t>١. اللجنة (الأعضاء ، الاجتماعات الافتراضية ، المجموعات الفرعية والفرق ،</a:t>
            </a:r>
            <a:r>
              <a:rPr lang="en-US" dirty="0"/>
              <a:t> </a:t>
            </a:r>
            <a:r>
              <a:rPr lang="ar-SA" dirty="0"/>
              <a:t>الاختصاصات)</a:t>
            </a:r>
            <a:endParaRPr lang="en-US" dirty="0"/>
          </a:p>
        </p:txBody>
      </p:sp>
      <p:sp>
        <p:nvSpPr>
          <p:cNvPr id="8" name="Freeform: Shape 7">
            <a:extLst>
              <a:ext uri="{FF2B5EF4-FFF2-40B4-BE49-F238E27FC236}">
                <a16:creationId xmlns:a16="http://schemas.microsoft.com/office/drawing/2014/main" id="{5903F0AF-8B73-40A2-A941-0390C07A3FC9}"/>
              </a:ext>
            </a:extLst>
          </p:cNvPr>
          <p:cNvSpPr/>
          <p:nvPr/>
        </p:nvSpPr>
        <p:spPr>
          <a:xfrm>
            <a:off x="417528" y="2176195"/>
            <a:ext cx="9901088" cy="274979"/>
          </a:xfrm>
          <a:custGeom>
            <a:avLst/>
            <a:gdLst>
              <a:gd name="connsiteX0" fmla="*/ 0 w 10899092"/>
              <a:gd name="connsiteY0" fmla="*/ 0 h 413524"/>
              <a:gd name="connsiteX1" fmla="*/ 10899092 w 10899092"/>
              <a:gd name="connsiteY1" fmla="*/ 0 h 413524"/>
              <a:gd name="connsiteX2" fmla="*/ 10899092 w 10899092"/>
              <a:gd name="connsiteY2" fmla="*/ 413524 h 413524"/>
              <a:gd name="connsiteX3" fmla="*/ 0 w 10899092"/>
              <a:gd name="connsiteY3" fmla="*/ 413524 h 413524"/>
              <a:gd name="connsiteX4" fmla="*/ 0 w 10899092"/>
              <a:gd name="connsiteY4" fmla="*/ 0 h 4135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99092" h="413524">
                <a:moveTo>
                  <a:pt x="0" y="0"/>
                </a:moveTo>
                <a:lnTo>
                  <a:pt x="10899092" y="0"/>
                </a:lnTo>
                <a:lnTo>
                  <a:pt x="10899092" y="413524"/>
                </a:lnTo>
                <a:lnTo>
                  <a:pt x="0" y="413524"/>
                </a:lnTo>
                <a:lnTo>
                  <a:pt x="0" y="0"/>
                </a:lnTo>
                <a:close/>
              </a:path>
            </a:pathLst>
          </a:custGeom>
          <a:ln>
            <a:noFill/>
          </a:ln>
        </p:spPr>
        <p:style>
          <a:lnRef idx="2">
            <a:schemeClr val="accent3">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328235" tIns="53340" rIns="53340" bIns="53340" numCol="1" spcCol="1270" anchor="ctr" anchorCtr="0">
            <a:noAutofit/>
          </a:bodyPr>
          <a:lstStyle/>
          <a:p>
            <a:pPr lvl="0" algn="r" defTabSz="933450" rtl="1">
              <a:lnSpc>
                <a:spcPct val="90000"/>
              </a:lnSpc>
              <a:spcBef>
                <a:spcPct val="0"/>
              </a:spcBef>
              <a:spcAft>
                <a:spcPct val="35000"/>
              </a:spcAft>
            </a:pPr>
            <a:r>
              <a:rPr lang="ar-QA" dirty="0"/>
              <a:t>٢. المساهمة في الإطار الاستراتيجي</a:t>
            </a:r>
            <a:endParaRPr lang="en-US" kern="1200" dirty="0"/>
          </a:p>
        </p:txBody>
      </p:sp>
      <p:sp>
        <p:nvSpPr>
          <p:cNvPr id="10" name="Freeform: Shape 9">
            <a:extLst>
              <a:ext uri="{FF2B5EF4-FFF2-40B4-BE49-F238E27FC236}">
                <a16:creationId xmlns:a16="http://schemas.microsoft.com/office/drawing/2014/main" id="{F0E09B1F-669C-4985-B3E1-F580B660394A}"/>
              </a:ext>
            </a:extLst>
          </p:cNvPr>
          <p:cNvSpPr/>
          <p:nvPr/>
        </p:nvSpPr>
        <p:spPr>
          <a:xfrm>
            <a:off x="473274" y="2608512"/>
            <a:ext cx="9845342" cy="390434"/>
          </a:xfrm>
          <a:custGeom>
            <a:avLst/>
            <a:gdLst>
              <a:gd name="connsiteX0" fmla="*/ 0 w 10693876"/>
              <a:gd name="connsiteY0" fmla="*/ 0 h 413524"/>
              <a:gd name="connsiteX1" fmla="*/ 10693876 w 10693876"/>
              <a:gd name="connsiteY1" fmla="*/ 0 h 413524"/>
              <a:gd name="connsiteX2" fmla="*/ 10693876 w 10693876"/>
              <a:gd name="connsiteY2" fmla="*/ 413524 h 413524"/>
              <a:gd name="connsiteX3" fmla="*/ 0 w 10693876"/>
              <a:gd name="connsiteY3" fmla="*/ 413524 h 413524"/>
              <a:gd name="connsiteX4" fmla="*/ 0 w 10693876"/>
              <a:gd name="connsiteY4" fmla="*/ 0 h 4135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93876" h="413524">
                <a:moveTo>
                  <a:pt x="0" y="0"/>
                </a:moveTo>
                <a:lnTo>
                  <a:pt x="10693876" y="0"/>
                </a:lnTo>
                <a:lnTo>
                  <a:pt x="10693876" y="413524"/>
                </a:lnTo>
                <a:lnTo>
                  <a:pt x="0" y="413524"/>
                </a:lnTo>
                <a:lnTo>
                  <a:pt x="0" y="0"/>
                </a:lnTo>
                <a:close/>
              </a:path>
            </a:pathLst>
          </a:custGeom>
          <a:ln>
            <a:noFill/>
          </a:ln>
        </p:spPr>
        <p:style>
          <a:lnRef idx="2">
            <a:schemeClr val="accent3">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328235" tIns="53340" rIns="53340" bIns="53340" numCol="1" spcCol="1270" anchor="ctr" anchorCtr="0">
            <a:noAutofit/>
          </a:bodyPr>
          <a:lstStyle/>
          <a:p>
            <a:pPr lvl="0" algn="r" defTabSz="933450" rtl="1">
              <a:lnSpc>
                <a:spcPct val="90000"/>
              </a:lnSpc>
              <a:spcBef>
                <a:spcPct val="0"/>
              </a:spcBef>
              <a:spcAft>
                <a:spcPct val="35000"/>
              </a:spcAft>
            </a:pPr>
            <a:r>
              <a:rPr lang="ar-QA" dirty="0"/>
              <a:t>٣. قضايا التنفيذ (مرصد الاتفاقية الدولية لوقاية النباتات، ادآة </a:t>
            </a:r>
            <a:r>
              <a:rPr lang="ar-SA" dirty="0"/>
              <a:t>تقييم قدرات الصحة النباتية)</a:t>
            </a:r>
            <a:endParaRPr lang="en-US" kern="1200" dirty="0"/>
          </a:p>
        </p:txBody>
      </p:sp>
      <p:sp>
        <p:nvSpPr>
          <p:cNvPr id="12" name="Freeform: Shape 11">
            <a:extLst>
              <a:ext uri="{FF2B5EF4-FFF2-40B4-BE49-F238E27FC236}">
                <a16:creationId xmlns:a16="http://schemas.microsoft.com/office/drawing/2014/main" id="{CC8282F0-9A62-4D97-954A-1007D5C950FC}"/>
              </a:ext>
            </a:extLst>
          </p:cNvPr>
          <p:cNvSpPr/>
          <p:nvPr/>
        </p:nvSpPr>
        <p:spPr>
          <a:xfrm>
            <a:off x="535529" y="3154984"/>
            <a:ext cx="9783087" cy="448161"/>
          </a:xfrm>
          <a:custGeom>
            <a:avLst/>
            <a:gdLst>
              <a:gd name="connsiteX0" fmla="*/ 0 w 10628353"/>
              <a:gd name="connsiteY0" fmla="*/ 0 h 413524"/>
              <a:gd name="connsiteX1" fmla="*/ 10628353 w 10628353"/>
              <a:gd name="connsiteY1" fmla="*/ 0 h 413524"/>
              <a:gd name="connsiteX2" fmla="*/ 10628353 w 10628353"/>
              <a:gd name="connsiteY2" fmla="*/ 413524 h 413524"/>
              <a:gd name="connsiteX3" fmla="*/ 0 w 10628353"/>
              <a:gd name="connsiteY3" fmla="*/ 413524 h 413524"/>
              <a:gd name="connsiteX4" fmla="*/ 0 w 10628353"/>
              <a:gd name="connsiteY4" fmla="*/ 0 h 4135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28353" h="413524">
                <a:moveTo>
                  <a:pt x="0" y="0"/>
                </a:moveTo>
                <a:lnTo>
                  <a:pt x="10628353" y="0"/>
                </a:lnTo>
                <a:lnTo>
                  <a:pt x="10628353" y="413524"/>
                </a:lnTo>
                <a:lnTo>
                  <a:pt x="0" y="413524"/>
                </a:lnTo>
                <a:lnTo>
                  <a:pt x="0" y="0"/>
                </a:lnTo>
                <a:close/>
              </a:path>
            </a:pathLst>
          </a:custGeom>
          <a:ln>
            <a:noFill/>
          </a:ln>
        </p:spPr>
        <p:style>
          <a:lnRef idx="2">
            <a:schemeClr val="accent3">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328235" tIns="53340" rIns="53340" bIns="53340" numCol="1" spcCol="1270" anchor="ctr" anchorCtr="0">
            <a:noAutofit/>
          </a:bodyPr>
          <a:lstStyle/>
          <a:p>
            <a:pPr lvl="0" algn="r" defTabSz="933450" rtl="1">
              <a:lnSpc>
                <a:spcPct val="90000"/>
              </a:lnSpc>
              <a:spcBef>
                <a:spcPct val="0"/>
              </a:spcBef>
              <a:spcAft>
                <a:spcPct val="35000"/>
              </a:spcAft>
            </a:pPr>
            <a:r>
              <a:rPr lang="ar-QA" dirty="0"/>
              <a:t>٤. </a:t>
            </a:r>
            <a:r>
              <a:rPr lang="ar-SA" dirty="0"/>
              <a:t>الالتزامات الوطنية للإبلاغ ، نظام التنبيه لتفشي الآفات والاستجابة لها ، الآفات المستجدة   (</a:t>
            </a:r>
            <a:r>
              <a:rPr lang="en-US" dirty="0"/>
              <a:t>TR4 &amp; FAW</a:t>
            </a:r>
            <a:r>
              <a:rPr lang="ar-SA" dirty="0"/>
              <a:t>)</a:t>
            </a:r>
            <a:endParaRPr lang="en-US" kern="1200" dirty="0"/>
          </a:p>
        </p:txBody>
      </p:sp>
      <p:sp>
        <p:nvSpPr>
          <p:cNvPr id="14" name="Freeform: Shape 13">
            <a:extLst>
              <a:ext uri="{FF2B5EF4-FFF2-40B4-BE49-F238E27FC236}">
                <a16:creationId xmlns:a16="http://schemas.microsoft.com/office/drawing/2014/main" id="{4A3B334B-5C08-47E4-9F54-860B6189525F}"/>
              </a:ext>
            </a:extLst>
          </p:cNvPr>
          <p:cNvSpPr/>
          <p:nvPr/>
        </p:nvSpPr>
        <p:spPr>
          <a:xfrm>
            <a:off x="647181" y="3892659"/>
            <a:ext cx="9670208" cy="344252"/>
          </a:xfrm>
          <a:custGeom>
            <a:avLst/>
            <a:gdLst>
              <a:gd name="connsiteX0" fmla="*/ 0 w 10693876"/>
              <a:gd name="connsiteY0" fmla="*/ 0 h 413524"/>
              <a:gd name="connsiteX1" fmla="*/ 10693876 w 10693876"/>
              <a:gd name="connsiteY1" fmla="*/ 0 h 413524"/>
              <a:gd name="connsiteX2" fmla="*/ 10693876 w 10693876"/>
              <a:gd name="connsiteY2" fmla="*/ 413524 h 413524"/>
              <a:gd name="connsiteX3" fmla="*/ 0 w 10693876"/>
              <a:gd name="connsiteY3" fmla="*/ 413524 h 413524"/>
              <a:gd name="connsiteX4" fmla="*/ 0 w 10693876"/>
              <a:gd name="connsiteY4" fmla="*/ 0 h 4135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93876" h="413524">
                <a:moveTo>
                  <a:pt x="0" y="0"/>
                </a:moveTo>
                <a:lnTo>
                  <a:pt x="10693876" y="0"/>
                </a:lnTo>
                <a:lnTo>
                  <a:pt x="10693876" y="413524"/>
                </a:lnTo>
                <a:lnTo>
                  <a:pt x="0" y="413524"/>
                </a:lnTo>
                <a:lnTo>
                  <a:pt x="0" y="0"/>
                </a:lnTo>
                <a:close/>
              </a:path>
            </a:pathLst>
          </a:custGeom>
          <a:ln>
            <a:noFill/>
          </a:ln>
        </p:spPr>
        <p:style>
          <a:lnRef idx="2">
            <a:schemeClr val="accent3">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328235" tIns="53340" rIns="53340" bIns="53340" numCol="1" spcCol="1270" anchor="ctr" anchorCtr="0">
            <a:noAutofit/>
          </a:bodyPr>
          <a:lstStyle/>
          <a:p>
            <a:pPr lvl="0" algn="r" defTabSz="933450" rtl="1">
              <a:lnSpc>
                <a:spcPct val="90000"/>
              </a:lnSpc>
              <a:spcBef>
                <a:spcPct val="0"/>
              </a:spcBef>
              <a:spcAft>
                <a:spcPct val="35000"/>
              </a:spcAft>
            </a:pPr>
            <a:r>
              <a:rPr lang="ar-QA" dirty="0"/>
              <a:t>٥. قائمة مواضيع التنفيذ وتنمية القدرات</a:t>
            </a:r>
            <a:endParaRPr lang="en-US" kern="1200" dirty="0"/>
          </a:p>
        </p:txBody>
      </p:sp>
      <p:sp>
        <p:nvSpPr>
          <p:cNvPr id="16" name="Freeform: Shape 15">
            <a:extLst>
              <a:ext uri="{FF2B5EF4-FFF2-40B4-BE49-F238E27FC236}">
                <a16:creationId xmlns:a16="http://schemas.microsoft.com/office/drawing/2014/main" id="{3CF1233A-7EFB-4765-944E-D60672369212}"/>
              </a:ext>
            </a:extLst>
          </p:cNvPr>
          <p:cNvSpPr/>
          <p:nvPr/>
        </p:nvSpPr>
        <p:spPr>
          <a:xfrm>
            <a:off x="648497" y="4421487"/>
            <a:ext cx="9667576" cy="390434"/>
          </a:xfrm>
          <a:custGeom>
            <a:avLst/>
            <a:gdLst>
              <a:gd name="connsiteX0" fmla="*/ 0 w 10899092"/>
              <a:gd name="connsiteY0" fmla="*/ 0 h 413524"/>
              <a:gd name="connsiteX1" fmla="*/ 10899092 w 10899092"/>
              <a:gd name="connsiteY1" fmla="*/ 0 h 413524"/>
              <a:gd name="connsiteX2" fmla="*/ 10899092 w 10899092"/>
              <a:gd name="connsiteY2" fmla="*/ 413524 h 413524"/>
              <a:gd name="connsiteX3" fmla="*/ 0 w 10899092"/>
              <a:gd name="connsiteY3" fmla="*/ 413524 h 413524"/>
              <a:gd name="connsiteX4" fmla="*/ 0 w 10899092"/>
              <a:gd name="connsiteY4" fmla="*/ 0 h 4135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99092" h="413524">
                <a:moveTo>
                  <a:pt x="0" y="0"/>
                </a:moveTo>
                <a:lnTo>
                  <a:pt x="10899092" y="0"/>
                </a:lnTo>
                <a:lnTo>
                  <a:pt x="10899092" y="413524"/>
                </a:lnTo>
                <a:lnTo>
                  <a:pt x="0" y="413524"/>
                </a:lnTo>
                <a:lnTo>
                  <a:pt x="0" y="0"/>
                </a:lnTo>
                <a:close/>
              </a:path>
            </a:pathLst>
          </a:custGeom>
          <a:ln>
            <a:noFill/>
          </a:ln>
        </p:spPr>
        <p:style>
          <a:lnRef idx="2">
            <a:schemeClr val="accent3">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328235" tIns="53340" rIns="53340" bIns="53340" numCol="1" spcCol="1270" anchor="ctr" anchorCtr="0">
            <a:noAutofit/>
          </a:bodyPr>
          <a:lstStyle/>
          <a:p>
            <a:pPr lvl="0" algn="r" defTabSz="933450" rtl="1">
              <a:lnSpc>
                <a:spcPct val="90000"/>
              </a:lnSpc>
              <a:spcBef>
                <a:spcPct val="0"/>
              </a:spcBef>
              <a:spcAft>
                <a:spcPct val="35000"/>
              </a:spcAft>
            </a:pPr>
            <a:r>
              <a:rPr lang="ar-QA" dirty="0"/>
              <a:t>٦. الأدلة والمواد التدريبية </a:t>
            </a:r>
            <a:endParaRPr lang="en-US" kern="1200" dirty="0"/>
          </a:p>
        </p:txBody>
      </p:sp>
      <p:sp>
        <p:nvSpPr>
          <p:cNvPr id="18" name="Freeform: Shape 17">
            <a:extLst>
              <a:ext uri="{FF2B5EF4-FFF2-40B4-BE49-F238E27FC236}">
                <a16:creationId xmlns:a16="http://schemas.microsoft.com/office/drawing/2014/main" id="{5A14751C-7CB2-400F-AA28-5D1DF2A82192}"/>
              </a:ext>
            </a:extLst>
          </p:cNvPr>
          <p:cNvSpPr/>
          <p:nvPr/>
        </p:nvSpPr>
        <p:spPr>
          <a:xfrm>
            <a:off x="535529" y="5141278"/>
            <a:ext cx="9777741" cy="309615"/>
          </a:xfrm>
          <a:custGeom>
            <a:avLst/>
            <a:gdLst>
              <a:gd name="connsiteX0" fmla="*/ 0 w 11273575"/>
              <a:gd name="connsiteY0" fmla="*/ 0 h 413524"/>
              <a:gd name="connsiteX1" fmla="*/ 11273575 w 11273575"/>
              <a:gd name="connsiteY1" fmla="*/ 0 h 413524"/>
              <a:gd name="connsiteX2" fmla="*/ 11273575 w 11273575"/>
              <a:gd name="connsiteY2" fmla="*/ 413524 h 413524"/>
              <a:gd name="connsiteX3" fmla="*/ 0 w 11273575"/>
              <a:gd name="connsiteY3" fmla="*/ 413524 h 413524"/>
              <a:gd name="connsiteX4" fmla="*/ 0 w 11273575"/>
              <a:gd name="connsiteY4" fmla="*/ 0 h 4135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73575" h="413524">
                <a:moveTo>
                  <a:pt x="0" y="0"/>
                </a:moveTo>
                <a:lnTo>
                  <a:pt x="11273575" y="0"/>
                </a:lnTo>
                <a:lnTo>
                  <a:pt x="11273575" y="413524"/>
                </a:lnTo>
                <a:lnTo>
                  <a:pt x="0" y="413524"/>
                </a:lnTo>
                <a:lnTo>
                  <a:pt x="0" y="0"/>
                </a:lnTo>
                <a:close/>
              </a:path>
            </a:pathLst>
          </a:custGeom>
          <a:ln>
            <a:noFill/>
          </a:ln>
        </p:spPr>
        <p:style>
          <a:lnRef idx="2">
            <a:schemeClr val="accent3">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328235" tIns="53340" rIns="53340" bIns="53340" numCol="1" spcCol="1270" anchor="ctr" anchorCtr="0">
            <a:noAutofit/>
          </a:bodyPr>
          <a:lstStyle/>
          <a:p>
            <a:pPr lvl="0" algn="r" defTabSz="933450" rtl="1">
              <a:lnSpc>
                <a:spcPct val="90000"/>
              </a:lnSpc>
              <a:spcBef>
                <a:spcPct val="0"/>
              </a:spcBef>
              <a:spcAft>
                <a:spcPct val="35000"/>
              </a:spcAft>
            </a:pPr>
            <a:r>
              <a:rPr lang="ar-QA" dirty="0"/>
              <a:t>٧. صفحات مكونات الصحة النباتية والتواصل</a:t>
            </a:r>
            <a:endParaRPr lang="en-US" kern="1200" dirty="0"/>
          </a:p>
        </p:txBody>
      </p:sp>
      <p:sp>
        <p:nvSpPr>
          <p:cNvPr id="2" name="Title 1">
            <a:extLst>
              <a:ext uri="{FF2B5EF4-FFF2-40B4-BE49-F238E27FC236}">
                <a16:creationId xmlns:a16="http://schemas.microsoft.com/office/drawing/2014/main" id="{BF13C2C3-3C27-6748-B8C5-8E7FB4480433}"/>
              </a:ext>
            </a:extLst>
          </p:cNvPr>
          <p:cNvSpPr>
            <a:spLocks noGrp="1"/>
          </p:cNvSpPr>
          <p:nvPr>
            <p:ph type="title"/>
          </p:nvPr>
        </p:nvSpPr>
        <p:spPr>
          <a:xfrm rot="16200000">
            <a:off x="9181608" y="3184650"/>
            <a:ext cx="4191983" cy="926085"/>
          </a:xfrm>
        </p:spPr>
        <p:txBody>
          <a:bodyPr/>
          <a:lstStyle/>
          <a:p>
            <a:pPr algn="ctr" rtl="1"/>
            <a:r>
              <a:rPr lang="ar-QA" sz="4800" dirty="0">
                <a:solidFill>
                  <a:srgbClr val="5A8FCB"/>
                </a:solidFill>
              </a:rPr>
              <a:t>المحتوى</a:t>
            </a:r>
            <a:endParaRPr lang="en-IT" sz="4800" dirty="0">
              <a:solidFill>
                <a:srgbClr val="5A8FCB"/>
              </a:solidFill>
            </a:endParaRPr>
          </a:p>
        </p:txBody>
      </p:sp>
      <p:sp>
        <p:nvSpPr>
          <p:cNvPr id="6" name="Rectangle: Rounded Corners 5">
            <a:extLst>
              <a:ext uri="{FF2B5EF4-FFF2-40B4-BE49-F238E27FC236}">
                <a16:creationId xmlns:a16="http://schemas.microsoft.com/office/drawing/2014/main" id="{2987B498-4E0E-4F89-99B8-3D650C8D77BF}"/>
              </a:ext>
            </a:extLst>
          </p:cNvPr>
          <p:cNvSpPr/>
          <p:nvPr/>
        </p:nvSpPr>
        <p:spPr>
          <a:xfrm>
            <a:off x="390314" y="1430967"/>
            <a:ext cx="10183944" cy="4591682"/>
          </a:xfrm>
          <a:prstGeom prst="roundRect">
            <a:avLst>
              <a:gd name="adj" fmla="val 6362"/>
            </a:avLst>
          </a:prstGeom>
          <a:noFill/>
          <a:ln>
            <a:solidFill>
              <a:srgbClr val="5A8F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p>
        </p:txBody>
      </p:sp>
    </p:spTree>
    <p:extLst>
      <p:ext uri="{BB962C8B-B14F-4D97-AF65-F5344CB8AC3E}">
        <p14:creationId xmlns:p14="http://schemas.microsoft.com/office/powerpoint/2010/main" val="1205172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9BEE02E-1565-4258-8899-7C8915952A5E}"/>
              </a:ext>
            </a:extLst>
          </p:cNvPr>
          <p:cNvSpPr/>
          <p:nvPr/>
        </p:nvSpPr>
        <p:spPr>
          <a:xfrm>
            <a:off x="7336028" y="4094392"/>
            <a:ext cx="4251999" cy="2092397"/>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219170" rtl="1" eaLnBrk="1" latinLnBrk="0" hangingPunct="1"/>
            <a:endParaRPr lang="en-US"/>
          </a:p>
        </p:txBody>
      </p:sp>
      <p:pic>
        <p:nvPicPr>
          <p:cNvPr id="2" name="Picture 4" descr="Graphical user interface, text, application, chat or text message, email&#10;&#10;Description automatically generated">
            <a:extLst>
              <a:ext uri="{FF2B5EF4-FFF2-40B4-BE49-F238E27FC236}">
                <a16:creationId xmlns:a16="http://schemas.microsoft.com/office/drawing/2014/main" id="{A5B49CC0-1B9F-46CF-40D7-34ED7F8D8F12}"/>
              </a:ext>
            </a:extLst>
          </p:cNvPr>
          <p:cNvPicPr>
            <a:picLocks noChangeAspect="1"/>
          </p:cNvPicPr>
          <p:nvPr/>
        </p:nvPicPr>
        <p:blipFill>
          <a:blip r:embed="rId3"/>
          <a:stretch>
            <a:fillRect/>
          </a:stretch>
        </p:blipFill>
        <p:spPr>
          <a:xfrm>
            <a:off x="255731" y="1435344"/>
            <a:ext cx="6905337" cy="5073377"/>
          </a:xfrm>
          <a:prstGeom prst="roundRect">
            <a:avLst>
              <a:gd name="adj" fmla="val 8594"/>
            </a:avLst>
          </a:prstGeom>
          <a:solidFill>
            <a:srgbClr val="FFFFFF">
              <a:shade val="85000"/>
            </a:srgbClr>
          </a:solidFill>
          <a:ln>
            <a:solidFill>
              <a:srgbClr val="5A8FCB"/>
            </a:solidFill>
          </a:ln>
          <a:effectLst/>
        </p:spPr>
      </p:pic>
      <p:pic>
        <p:nvPicPr>
          <p:cNvPr id="5" name="Picture 5" descr="Qr code&#10;&#10;Description automatically generated">
            <a:extLst>
              <a:ext uri="{FF2B5EF4-FFF2-40B4-BE49-F238E27FC236}">
                <a16:creationId xmlns:a16="http://schemas.microsoft.com/office/drawing/2014/main" id="{33780961-A580-49CE-F349-05C13E645509}"/>
              </a:ext>
            </a:extLst>
          </p:cNvPr>
          <p:cNvPicPr>
            <a:picLocks noChangeAspect="1"/>
          </p:cNvPicPr>
          <p:nvPr/>
        </p:nvPicPr>
        <p:blipFill>
          <a:blip r:embed="rId4"/>
          <a:stretch>
            <a:fillRect/>
          </a:stretch>
        </p:blipFill>
        <p:spPr>
          <a:xfrm>
            <a:off x="8070704" y="1336097"/>
            <a:ext cx="2552701" cy="2552701"/>
          </a:xfrm>
          <a:prstGeom prst="roundRect">
            <a:avLst>
              <a:gd name="adj" fmla="val 8594"/>
            </a:avLst>
          </a:prstGeom>
          <a:solidFill>
            <a:srgbClr val="FFFFFF">
              <a:shade val="85000"/>
            </a:srgbClr>
          </a:solidFill>
          <a:ln>
            <a:solidFill>
              <a:srgbClr val="5A8FCB"/>
            </a:solidFill>
          </a:ln>
          <a:effectLst/>
        </p:spPr>
      </p:pic>
      <p:sp>
        <p:nvSpPr>
          <p:cNvPr id="3" name="Title 2">
            <a:extLst>
              <a:ext uri="{FF2B5EF4-FFF2-40B4-BE49-F238E27FC236}">
                <a16:creationId xmlns:a16="http://schemas.microsoft.com/office/drawing/2014/main" id="{0CE68BB7-DD3C-664A-AC9D-74A5FE280DD9}"/>
              </a:ext>
            </a:extLst>
          </p:cNvPr>
          <p:cNvSpPr>
            <a:spLocks noGrp="1"/>
          </p:cNvSpPr>
          <p:nvPr>
            <p:ph type="title"/>
          </p:nvPr>
        </p:nvSpPr>
        <p:spPr>
          <a:xfrm>
            <a:off x="-146449" y="876805"/>
            <a:ext cx="12204522" cy="360040"/>
          </a:xfrm>
        </p:spPr>
        <p:txBody>
          <a:bodyPr/>
          <a:lstStyle/>
          <a:p>
            <a:pPr algn="ctr" rtl="1"/>
            <a:r>
              <a:rPr lang="ar-QA" sz="2000" dirty="0"/>
              <a:t>قاعدة بيانات جديدة لأدلة الاتفاقية الدولية لوقاية النباتات والمواد التدريبية 
</a:t>
            </a:r>
            <a:r>
              <a:rPr lang="en-US" sz="2400" dirty="0">
                <a:solidFill>
                  <a:srgbClr val="5A8FCB"/>
                </a:solidFill>
                <a:latin typeface="Arial" panose="020B0604020202020204" pitchFamily="34" charset="0"/>
                <a:cs typeface="Arial" panose="020B0604020202020204" pitchFamily="34" charset="0"/>
              </a:rPr>
              <a:t> </a:t>
            </a:r>
            <a:endParaRPr lang="en-IT" dirty="0">
              <a:solidFill>
                <a:srgbClr val="5A8FCB"/>
              </a:solidFill>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573847CD-0FDD-BD5B-8B8A-76E796282959}"/>
              </a:ext>
            </a:extLst>
          </p:cNvPr>
          <p:cNvSpPr txBox="1"/>
          <p:nvPr/>
        </p:nvSpPr>
        <p:spPr>
          <a:xfrm>
            <a:off x="6678470" y="4175692"/>
            <a:ext cx="5257799" cy="1892826"/>
          </a:xfrm>
          <a:prstGeom prst="rect">
            <a:avLst/>
          </a:prstGeom>
          <a:noFill/>
        </p:spPr>
        <p:txBody>
          <a:bodyPr rot="0" spcFirstLastPara="0" vertOverflow="overflow" horzOverflow="overflow" vert="horz" wrap="square" lIns="540000" tIns="0" rIns="360000" bIns="45720" numCol="1" spcCol="0" rtlCol="0" fromWordArt="0" anchor="t" anchorCtr="0" forceAA="0" compatLnSpc="1">
            <a:prstTxWarp prst="textNoShape">
              <a:avLst/>
            </a:prstTxWarp>
            <a:spAutoFit/>
          </a:bodyPr>
          <a:lstStyle/>
          <a:p>
            <a:pPr marL="342900" indent="-342900" algn="r" defTabSz="914400" rtl="1">
              <a:buFont typeface="Arial,Sans-Serif"/>
              <a:buChar char="•"/>
              <a:defRPr/>
            </a:pPr>
            <a:r>
              <a:rPr lang="ar-QA" sz="2000" dirty="0">
                <a:cs typeface="Calibri"/>
              </a:rPr>
              <a:t>يمكن البحث باستخدام الكلمات الرئيسية
روابط مباشرة إلى الترجمات المتاحة 
وصف المحتويات
روابط إلى صفحة أنظمة الصحة النباتية ذات الصلة ، المعايير الدولية لتدابير الصحة النباتية</a:t>
            </a:r>
            <a:r>
              <a:rPr lang="en-US" sz="2000" dirty="0">
                <a:cs typeface="Calibri"/>
              </a:rPr>
              <a:t> </a:t>
            </a:r>
            <a:r>
              <a:rPr lang="ar-QA" sz="2000" dirty="0">
                <a:cs typeface="Calibri"/>
              </a:rPr>
              <a:t>وغيرها من الأدلة ذات الصلة</a:t>
            </a:r>
            <a:endParaRPr lang="en-US" sz="2000" dirty="0">
              <a:cs typeface="Calibri"/>
            </a:endParaRPr>
          </a:p>
        </p:txBody>
      </p:sp>
    </p:spTree>
    <p:extLst>
      <p:ext uri="{BB962C8B-B14F-4D97-AF65-F5344CB8AC3E}">
        <p14:creationId xmlns:p14="http://schemas.microsoft.com/office/powerpoint/2010/main" val="25652758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304801" y="1533236"/>
            <a:ext cx="11406909" cy="4691008"/>
          </a:xfrm>
        </p:spPr>
        <p:txBody>
          <a:bodyPr numCol="1"/>
          <a:lstStyle/>
          <a:p>
            <a:pPr algn="r" rtl="1"/>
            <a:r>
              <a:rPr lang="ar-QA" dirty="0">
                <a:latin typeface="+mn-lt"/>
              </a:rPr>
              <a:t>ضمان توفر جميع أدلة الاتفاقية الدولية لوقاية النباتات والمواد التدريبية بـ </a:t>
            </a:r>
            <a:r>
              <a:rPr lang="en-US" dirty="0">
                <a:latin typeface="+mn-lt"/>
              </a:rPr>
              <a:t> </a:t>
            </a:r>
            <a:r>
              <a:rPr lang="ar-QA" b="1" u="sng" dirty="0">
                <a:solidFill>
                  <a:srgbClr val="5A8FCB"/>
                </a:solidFill>
                <a:latin typeface="+mn-lt"/>
              </a:rPr>
              <a:t>جميع لغات الفاو </a:t>
            </a:r>
            <a:r>
              <a:rPr lang="en-US" b="1" dirty="0">
                <a:solidFill>
                  <a:srgbClr val="5A8FCB"/>
                </a:solidFill>
                <a:latin typeface="+mn-lt"/>
              </a:rPr>
              <a:t> </a:t>
            </a:r>
            <a:r>
              <a:rPr lang="ar-QA" dirty="0">
                <a:latin typeface="+mn-lt"/>
              </a:rPr>
              <a:t>هي أولوية </a:t>
            </a:r>
            <a:r>
              <a:rPr lang="ar-SA" dirty="0">
                <a:latin typeface="+mn-lt"/>
              </a:rPr>
              <a:t>للجنة</a:t>
            </a:r>
            <a:r>
              <a:rPr lang="en-US" dirty="0">
                <a:latin typeface="+mn-lt"/>
              </a:rPr>
              <a:t> </a:t>
            </a:r>
            <a:r>
              <a:rPr lang="ar-QA" dirty="0">
                <a:latin typeface="+mn-lt"/>
              </a:rPr>
              <a:t>وأمانة الاتفاقية الدولية لوقاية النباتات ، ولكن</a:t>
            </a:r>
            <a:r>
              <a:rPr lang="en-US" dirty="0">
                <a:latin typeface="+mn-lt"/>
              </a:rPr>
              <a:t> </a:t>
            </a:r>
            <a:r>
              <a:rPr lang="ar-QA" b="1" dirty="0">
                <a:solidFill>
                  <a:srgbClr val="5A8FCB"/>
                </a:solidFill>
                <a:latin typeface="+mn-lt"/>
              </a:rPr>
              <a:t>نحن بحاجة إلى مساعدتكم </a:t>
            </a:r>
            <a:r>
              <a:rPr lang="en-US" dirty="0">
                <a:latin typeface="+mn-lt"/>
              </a:rPr>
              <a:t> </a:t>
            </a:r>
            <a:r>
              <a:rPr lang="ar-QA" dirty="0">
                <a:latin typeface="+mn-lt"/>
              </a:rPr>
              <a:t>للقيام بذلك</a:t>
            </a:r>
            <a:r>
              <a:rPr lang="en-US" dirty="0">
                <a:latin typeface="+mn-lt"/>
              </a:rPr>
              <a:t>!</a:t>
            </a:r>
          </a:p>
          <a:p>
            <a:pPr algn="r" rtl="1"/>
            <a:endParaRPr lang="en-US" sz="1200" dirty="0">
              <a:latin typeface="+mn-lt"/>
            </a:endParaRPr>
          </a:p>
          <a:p>
            <a:pPr algn="r" rtl="1"/>
            <a:r>
              <a:rPr lang="ar-QA" dirty="0">
                <a:latin typeface="+mn-lt"/>
              </a:rPr>
              <a:t>تمت ترجمة العديد من أدلة الاتفاقية الدولية لوقاية النباتات والمواد التدريبية إلى العربية والفرنسية والإسبانية والروسية</a:t>
            </a:r>
            <a:r>
              <a:rPr lang="en-US" dirty="0">
                <a:latin typeface="+mn-lt"/>
              </a:rPr>
              <a:t>. </a:t>
            </a:r>
          </a:p>
          <a:p>
            <a:pPr algn="r" rtl="1"/>
            <a:endParaRPr lang="en-US" sz="1200" dirty="0">
              <a:latin typeface="+mn-lt"/>
            </a:endParaRPr>
          </a:p>
          <a:p>
            <a:pPr algn="r" rtl="1"/>
            <a:r>
              <a:rPr lang="ar-QA" dirty="0">
                <a:latin typeface="+mn-lt"/>
              </a:rPr>
              <a:t>تعتمد ترجمة هذه المنتجات على الدعم المقدم من الأطراف المتعاقدة والشركاء والمانحين</a:t>
            </a:r>
            <a:r>
              <a:rPr lang="en-US" dirty="0">
                <a:latin typeface="+mn-lt"/>
              </a:rPr>
              <a:t>. </a:t>
            </a:r>
          </a:p>
          <a:p>
            <a:pPr algn="r" rtl="1"/>
            <a:endParaRPr lang="en-US" sz="1200" dirty="0">
              <a:latin typeface="+mn-lt"/>
            </a:endParaRPr>
          </a:p>
          <a:p>
            <a:pPr algn="r" rtl="1"/>
            <a:r>
              <a:rPr lang="ar-QA" dirty="0">
                <a:latin typeface="+mn-lt"/>
              </a:rPr>
              <a:t>ويمكن أن يشمل هذا الدعم </a:t>
            </a:r>
            <a:r>
              <a:rPr lang="en-US" dirty="0">
                <a:latin typeface="+mn-lt"/>
              </a:rPr>
              <a:t> </a:t>
            </a:r>
            <a:r>
              <a:rPr lang="ar-QA" b="1" u="sng" dirty="0">
                <a:solidFill>
                  <a:srgbClr val="5A8FCB"/>
                </a:solidFill>
                <a:latin typeface="+mn-lt"/>
              </a:rPr>
              <a:t>توفير الأموال </a:t>
            </a:r>
            <a:r>
              <a:rPr lang="en-US" dirty="0">
                <a:solidFill>
                  <a:srgbClr val="5A8FCB"/>
                </a:solidFill>
                <a:latin typeface="+mn-lt"/>
              </a:rPr>
              <a:t> </a:t>
            </a:r>
            <a:r>
              <a:rPr lang="ar-QA" dirty="0">
                <a:latin typeface="+mn-lt"/>
              </a:rPr>
              <a:t>لتغطية التكاليف المرتبطة بالترجمة أو بواسطة </a:t>
            </a:r>
            <a:r>
              <a:rPr lang="en-US" dirty="0">
                <a:latin typeface="+mn-lt"/>
              </a:rPr>
              <a:t> </a:t>
            </a:r>
            <a:r>
              <a:rPr lang="ar-QA" b="1" u="sng" dirty="0">
                <a:solidFill>
                  <a:srgbClr val="5A8FCB"/>
                </a:solidFill>
                <a:latin typeface="+mn-lt"/>
              </a:rPr>
              <a:t>تقديم خدمات مترجم</a:t>
            </a:r>
            <a:r>
              <a:rPr lang="en-US" b="1" u="sng" dirty="0">
                <a:solidFill>
                  <a:srgbClr val="5A8FCB"/>
                </a:solidFill>
                <a:latin typeface="+mn-lt"/>
              </a:rPr>
              <a:t> </a:t>
            </a:r>
            <a:r>
              <a:rPr lang="ar-QA" dirty="0">
                <a:latin typeface="+mn-lt"/>
              </a:rPr>
              <a:t>في مؤسستك للمساعدة من خلال القيام بالترجمة</a:t>
            </a:r>
            <a:r>
              <a:rPr lang="en-US" dirty="0">
                <a:latin typeface="+mn-lt"/>
              </a:rPr>
              <a:t>.</a:t>
            </a:r>
          </a:p>
          <a:p>
            <a:pPr marL="0" indent="0" algn="r" rtl="1">
              <a:buNone/>
            </a:pPr>
            <a:endParaRPr lang="en-US" sz="1200" dirty="0">
              <a:latin typeface="+mn-lt"/>
            </a:endParaRPr>
          </a:p>
          <a:p>
            <a:pPr algn="r" rtl="1"/>
            <a:r>
              <a:rPr lang="ar-QA" dirty="0">
                <a:latin typeface="+mn-lt"/>
              </a:rPr>
              <a:t>إذا كنت أنت أو مؤسستك مهتمين بالتعاون لترجمة هذه المواد، يرجى </a:t>
            </a:r>
            <a:r>
              <a:rPr lang="en-US" dirty="0">
                <a:latin typeface="+mn-lt"/>
              </a:rPr>
              <a:t> </a:t>
            </a:r>
            <a:r>
              <a:rPr lang="ar-QA" b="1" dirty="0">
                <a:solidFill>
                  <a:srgbClr val="5A8FCB"/>
                </a:solidFill>
                <a:latin typeface="+mn-lt"/>
              </a:rPr>
              <a:t>التواصل مع أمانة الاتفاقية الدولية لوقاية النباتات</a:t>
            </a:r>
            <a:r>
              <a:rPr lang="en-US" b="1" dirty="0">
                <a:solidFill>
                  <a:srgbClr val="5A8FCB"/>
                </a:solidFill>
                <a:latin typeface="+mn-lt"/>
              </a:rPr>
              <a:t> </a:t>
            </a:r>
            <a:r>
              <a:rPr lang="ar-SA" dirty="0">
                <a:latin typeface="+mn-lt"/>
              </a:rPr>
              <a:t>على</a:t>
            </a:r>
            <a:r>
              <a:rPr lang="en-US" dirty="0">
                <a:latin typeface="+mn-lt"/>
              </a:rPr>
              <a:t> </a:t>
            </a:r>
            <a:r>
              <a:rPr lang="en-US" dirty="0">
                <a:solidFill>
                  <a:srgbClr val="5A8FCB"/>
                </a:solidFill>
                <a:latin typeface="+mn-lt"/>
                <a:hlinkClick r:id="rId3">
                  <a:extLst>
                    <a:ext uri="{A12FA001-AC4F-418D-AE19-62706E023703}">
                      <ahyp:hlinkClr xmlns:ahyp="http://schemas.microsoft.com/office/drawing/2018/hyperlinkcolor" val="tx"/>
                    </a:ext>
                  </a:extLst>
                </a:hlinkClick>
              </a:rPr>
              <a:t>ippc@fao.org</a:t>
            </a:r>
            <a:r>
              <a:rPr lang="en-US" dirty="0">
                <a:solidFill>
                  <a:srgbClr val="5A8FCB"/>
                </a:solidFill>
                <a:latin typeface="+mn-lt"/>
              </a:rPr>
              <a:t>. </a:t>
            </a:r>
            <a:endParaRPr lang="en-CA" dirty="0">
              <a:solidFill>
                <a:srgbClr val="5A8FCB"/>
              </a:solidFill>
              <a:latin typeface="+mn-lt"/>
            </a:endParaRPr>
          </a:p>
        </p:txBody>
      </p:sp>
      <p:sp>
        <p:nvSpPr>
          <p:cNvPr id="5" name="Rectangle 4"/>
          <p:cNvSpPr/>
          <p:nvPr/>
        </p:nvSpPr>
        <p:spPr>
          <a:xfrm>
            <a:off x="-302748" y="851519"/>
            <a:ext cx="9005086" cy="707886"/>
          </a:xfrm>
          <a:prstGeom prst="rect">
            <a:avLst/>
          </a:prstGeom>
        </p:spPr>
        <p:txBody>
          <a:bodyPr wrap="square">
            <a:spAutoFit/>
          </a:bodyPr>
          <a:lstStyle/>
          <a:p>
            <a:pPr algn="r" rtl="1"/>
            <a:r>
              <a:rPr lang="ar-QA" sz="2000" b="1" dirty="0">
                <a:solidFill>
                  <a:srgbClr val="00825F"/>
                </a:solidFill>
                <a:ea typeface="+mj-ea"/>
                <a:cs typeface="+mj-cs"/>
              </a:rPr>
              <a:t>ترجمة أدلة الاتفاقية الدولية لوقاية النباتات والمواد التدريبية
</a:t>
            </a:r>
            <a:endParaRPr lang="en-CA" sz="2000" b="1" dirty="0">
              <a:solidFill>
                <a:srgbClr val="00825F"/>
              </a:solidFill>
              <a:ea typeface="+mj-ea"/>
              <a:cs typeface="+mj-cs"/>
            </a:endParaRPr>
          </a:p>
        </p:txBody>
      </p:sp>
    </p:spTree>
    <p:extLst>
      <p:ext uri="{BB962C8B-B14F-4D97-AF65-F5344CB8AC3E}">
        <p14:creationId xmlns:p14="http://schemas.microsoft.com/office/powerpoint/2010/main" val="174929907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Rounded Corners 11">
            <a:extLst>
              <a:ext uri="{FF2B5EF4-FFF2-40B4-BE49-F238E27FC236}">
                <a16:creationId xmlns:a16="http://schemas.microsoft.com/office/drawing/2014/main" id="{1B73B718-E55D-46AF-89C7-C5D13540986A}"/>
              </a:ext>
            </a:extLst>
          </p:cNvPr>
          <p:cNvSpPr/>
          <p:nvPr/>
        </p:nvSpPr>
        <p:spPr>
          <a:xfrm>
            <a:off x="4975881" y="1439067"/>
            <a:ext cx="923925" cy="3141520"/>
          </a:xfrm>
          <a:prstGeom prst="round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219170" rtl="1" eaLnBrk="1" latinLnBrk="0" hangingPunct="1"/>
            <a:endParaRPr lang="en-US"/>
          </a:p>
        </p:txBody>
      </p:sp>
      <p:sp>
        <p:nvSpPr>
          <p:cNvPr id="10" name="Rectangle: Rounded Corners 9">
            <a:extLst>
              <a:ext uri="{FF2B5EF4-FFF2-40B4-BE49-F238E27FC236}">
                <a16:creationId xmlns:a16="http://schemas.microsoft.com/office/drawing/2014/main" id="{5041EF79-24C9-438B-9346-C8BA98C4114F}"/>
              </a:ext>
            </a:extLst>
          </p:cNvPr>
          <p:cNvSpPr/>
          <p:nvPr/>
        </p:nvSpPr>
        <p:spPr>
          <a:xfrm>
            <a:off x="171450" y="4814190"/>
            <a:ext cx="11776796" cy="1948560"/>
          </a:xfrm>
          <a:prstGeom prst="roundRect">
            <a:avLst/>
          </a:prstGeom>
          <a:solidFill>
            <a:schemeClr val="bg1"/>
          </a:solidFill>
          <a:ln>
            <a:solidFill>
              <a:srgbClr val="5A8F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5A8FCB"/>
              </a:solidFill>
            </a:endParaRPr>
          </a:p>
        </p:txBody>
      </p:sp>
      <p:pic>
        <p:nvPicPr>
          <p:cNvPr id="1026" name="Picture 2" descr="See the source image"/>
          <p:cNvPicPr>
            <a:picLocks noChangeAspect="1" noChangeArrowheads="1"/>
          </p:cNvPicPr>
          <p:nvPr/>
        </p:nvPicPr>
        <p:blipFill rotWithShape="1">
          <a:blip r:embed="rId3">
            <a:extLst>
              <a:ext uri="{28A0092B-C50C-407E-A947-70E740481C1C}">
                <a14:useLocalDpi xmlns:a14="http://schemas.microsoft.com/office/drawing/2010/main" val="0"/>
              </a:ext>
            </a:extLst>
          </a:blip>
          <a:srcRect b="13683"/>
          <a:stretch/>
        </p:blipFill>
        <p:spPr bwMode="auto">
          <a:xfrm>
            <a:off x="5006597" y="5055595"/>
            <a:ext cx="2732414" cy="1572349"/>
          </a:xfrm>
          <a:prstGeom prst="rect">
            <a:avLst/>
          </a:prstGeom>
          <a:noFill/>
          <a:extLst>
            <a:ext uri="{909E8E84-426E-40DD-AFC4-6F175D3DCCD1}">
              <a14:hiddenFill xmlns:a14="http://schemas.microsoft.com/office/drawing/2010/main">
                <a:solidFill>
                  <a:srgbClr val="FFFFFF"/>
                </a:solidFill>
              </a14:hiddenFill>
            </a:ext>
          </a:extLst>
        </p:spPr>
      </p:pic>
      <p:sp>
        <p:nvSpPr>
          <p:cNvPr id="3" name="Title 2">
            <a:extLst>
              <a:ext uri="{FF2B5EF4-FFF2-40B4-BE49-F238E27FC236}">
                <a16:creationId xmlns:a16="http://schemas.microsoft.com/office/drawing/2014/main" id="{0CE68BB7-DD3C-664A-AC9D-74A5FE280DD9}"/>
              </a:ext>
            </a:extLst>
          </p:cNvPr>
          <p:cNvSpPr>
            <a:spLocks noGrp="1"/>
          </p:cNvSpPr>
          <p:nvPr>
            <p:ph type="title"/>
          </p:nvPr>
        </p:nvSpPr>
        <p:spPr>
          <a:xfrm>
            <a:off x="-256276" y="898893"/>
            <a:ext cx="12204522" cy="360040"/>
          </a:xfrm>
        </p:spPr>
        <p:txBody>
          <a:bodyPr/>
          <a:lstStyle/>
          <a:p>
            <a:pPr algn="ctr" rtl="1"/>
            <a:r>
              <a:rPr lang="ar-QA" sz="2000" dirty="0">
                <a:solidFill>
                  <a:srgbClr val="1E7B3C"/>
                </a:solidFill>
                <a:latin typeface="Arial"/>
                <a:cs typeface="Arial"/>
              </a:rPr>
              <a:t>تحديث بشأن الأدلة الجديدة ودورات التعلم الإلكتروني 
</a:t>
            </a:r>
            <a:r>
              <a:rPr lang="en-US" sz="2000" dirty="0">
                <a:solidFill>
                  <a:srgbClr val="1E7B3C"/>
                </a:solidFill>
                <a:latin typeface="Arial"/>
                <a:cs typeface="Arial"/>
              </a:rPr>
              <a:t> </a:t>
            </a:r>
            <a:endParaRPr lang="en-IT" sz="2000" dirty="0">
              <a:solidFill>
                <a:srgbClr val="1E7B3C"/>
              </a:solidFill>
              <a:latin typeface="Arial" panose="020B0604020202020204" pitchFamily="34" charset="0"/>
              <a:cs typeface="Arial" panose="020B0604020202020204" pitchFamily="34" charset="0"/>
            </a:endParaRPr>
          </a:p>
        </p:txBody>
      </p:sp>
      <p:pic>
        <p:nvPicPr>
          <p:cNvPr id="4" name="Picture 4" descr="Logo&#10;&#10;Description automatically generated">
            <a:extLst>
              <a:ext uri="{FF2B5EF4-FFF2-40B4-BE49-F238E27FC236}">
                <a16:creationId xmlns:a16="http://schemas.microsoft.com/office/drawing/2014/main" id="{1947BC0E-75C6-813A-5AC9-896D9844983C}"/>
              </a:ext>
            </a:extLst>
          </p:cNvPr>
          <p:cNvPicPr>
            <a:picLocks noChangeAspect="1"/>
          </p:cNvPicPr>
          <p:nvPr/>
        </p:nvPicPr>
        <p:blipFill>
          <a:blip r:embed="rId4"/>
          <a:stretch>
            <a:fillRect/>
          </a:stretch>
        </p:blipFill>
        <p:spPr>
          <a:xfrm>
            <a:off x="379581" y="4961455"/>
            <a:ext cx="1359077" cy="1694658"/>
          </a:xfrm>
          <a:prstGeom prst="rect">
            <a:avLst/>
          </a:prstGeom>
        </p:spPr>
      </p:pic>
      <p:sp>
        <p:nvSpPr>
          <p:cNvPr id="5" name="TextBox 4">
            <a:extLst>
              <a:ext uri="{FF2B5EF4-FFF2-40B4-BE49-F238E27FC236}">
                <a16:creationId xmlns:a16="http://schemas.microsoft.com/office/drawing/2014/main" id="{943C34FA-64A5-D3CC-DAC9-0B8BD10F8330}"/>
              </a:ext>
            </a:extLst>
          </p:cNvPr>
          <p:cNvSpPr txBox="1"/>
          <p:nvPr/>
        </p:nvSpPr>
        <p:spPr>
          <a:xfrm>
            <a:off x="-227054" y="1764478"/>
            <a:ext cx="5384103" cy="2553520"/>
          </a:xfrm>
          <a:prstGeom prst="rect">
            <a:avLst/>
          </a:prstGeom>
          <a:noFill/>
        </p:spPr>
        <p:txBody>
          <a:bodyPr rot="0" spcFirstLastPara="0" vertOverflow="overflow" horzOverflow="overflow" vert="horz" wrap="square" lIns="540000" tIns="0" rIns="360000" bIns="45720" numCol="1" spcCol="0" rtlCol="0" fromWordArt="0" anchor="t" anchorCtr="0" forceAA="0" compatLnSpc="1">
            <a:prstTxWarp prst="textNoShape">
              <a:avLst/>
            </a:prstTxWarp>
            <a:spAutoFit/>
          </a:bodyPr>
          <a:lstStyle/>
          <a:p>
            <a:pPr marL="342900" indent="-342900" algn="r" rtl="1">
              <a:lnSpc>
                <a:spcPct val="90000"/>
              </a:lnSpc>
              <a:spcBef>
                <a:spcPts val="1000"/>
              </a:spcBef>
              <a:buFont typeface="Arial,Sans-Serif"/>
              <a:buChar char="•"/>
            </a:pPr>
            <a:r>
              <a:rPr lang="ar-QA" dirty="0"/>
              <a:t>حالة الآفات (أغسطس ٢٠٢١)
المراقبة (أكتوبر ٢٠٢١)
دليل لدعم تنفيذ المعيار الدولي لتدابير الصحة النباتية رقم ١٥
التجارة الإلكترونية 
التخطيط للطوارئ</a:t>
            </a:r>
            <a:r>
              <a:rPr lang="en-US" dirty="0">
                <a:ea typeface="+mn-lt"/>
                <a:cs typeface="+mn-lt"/>
              </a:rPr>
              <a:t> </a:t>
            </a:r>
            <a:endParaRPr lang="en-US" dirty="0">
              <a:cs typeface="Calibri"/>
            </a:endParaRPr>
          </a:p>
        </p:txBody>
      </p:sp>
      <p:sp>
        <p:nvSpPr>
          <p:cNvPr id="8" name="TextBox 7">
            <a:extLst>
              <a:ext uri="{FF2B5EF4-FFF2-40B4-BE49-F238E27FC236}">
                <a16:creationId xmlns:a16="http://schemas.microsoft.com/office/drawing/2014/main" id="{90FA09C2-7BC6-DE41-7A1A-AE4052591574}"/>
              </a:ext>
            </a:extLst>
          </p:cNvPr>
          <p:cNvSpPr txBox="1"/>
          <p:nvPr/>
        </p:nvSpPr>
        <p:spPr>
          <a:xfrm>
            <a:off x="5945202" y="1815502"/>
            <a:ext cx="5223042" cy="2885918"/>
          </a:xfrm>
          <a:prstGeom prst="rect">
            <a:avLst/>
          </a:prstGeom>
          <a:noFill/>
        </p:spPr>
        <p:txBody>
          <a:bodyPr rot="0" spcFirstLastPara="0" vertOverflow="overflow" horzOverflow="overflow" vert="horz" wrap="square" lIns="540000" tIns="0" rIns="360000" bIns="45720" numCol="1" spcCol="0" rtlCol="0" fromWordArt="0" anchor="t" anchorCtr="0" forceAA="0" compatLnSpc="1">
            <a:prstTxWarp prst="textNoShape">
              <a:avLst/>
            </a:prstTxWarp>
            <a:spAutoFit/>
          </a:bodyPr>
          <a:lstStyle/>
          <a:p>
            <a:pPr marL="342900" indent="-342900" algn="r" rtl="1">
              <a:lnSpc>
                <a:spcPct val="90000"/>
              </a:lnSpc>
              <a:spcBef>
                <a:spcPts val="1000"/>
              </a:spcBef>
              <a:buFont typeface="Arial,Sans-Serif"/>
              <a:buChar char="•"/>
            </a:pPr>
            <a:r>
              <a:rPr lang="ar-QA" dirty="0"/>
              <a:t>دورة التعلم الإلكتروني لتحليل مخاطر الآفات (مايو ٢٠٢٢)
التزامات مراقبة الآفات والإبلاغ عنها (مايو ٢٠٢٢)
نظام اعتماد التصدير
التفتيش</a:t>
            </a:r>
            <a:r>
              <a:rPr lang="en-US" dirty="0"/>
              <a:t>​</a:t>
            </a:r>
            <a:endParaRPr lang="en-US" dirty="0">
              <a:cs typeface="Calibri" panose="020F0502020204030204"/>
            </a:endParaRPr>
          </a:p>
          <a:p>
            <a:pPr marL="342900" indent="-342900">
              <a:lnSpc>
                <a:spcPct val="90000"/>
              </a:lnSpc>
              <a:spcBef>
                <a:spcPts val="1000"/>
              </a:spcBef>
              <a:buFont typeface="Arial,Sans-Serif"/>
              <a:buChar char="•"/>
            </a:pPr>
            <a:endParaRPr lang="en-US" dirty="0"/>
          </a:p>
        </p:txBody>
      </p:sp>
      <p:pic>
        <p:nvPicPr>
          <p:cNvPr id="9" name="Picture 9">
            <a:extLst>
              <a:ext uri="{FF2B5EF4-FFF2-40B4-BE49-F238E27FC236}">
                <a16:creationId xmlns:a16="http://schemas.microsoft.com/office/drawing/2014/main" id="{6197411A-35A4-946A-2E68-58384752C44A}"/>
              </a:ext>
            </a:extLst>
          </p:cNvPr>
          <p:cNvPicPr>
            <a:picLocks noChangeAspect="1"/>
          </p:cNvPicPr>
          <p:nvPr/>
        </p:nvPicPr>
        <p:blipFill>
          <a:blip r:embed="rId5"/>
          <a:stretch>
            <a:fillRect/>
          </a:stretch>
        </p:blipFill>
        <p:spPr>
          <a:xfrm>
            <a:off x="10428963" y="5183316"/>
            <a:ext cx="1295400" cy="1295400"/>
          </a:xfrm>
          <a:prstGeom prst="rect">
            <a:avLst/>
          </a:prstGeom>
        </p:spPr>
      </p:pic>
      <p:pic>
        <p:nvPicPr>
          <p:cNvPr id="2" name="Picture 1"/>
          <p:cNvPicPr>
            <a:picLocks noChangeAspect="1"/>
          </p:cNvPicPr>
          <p:nvPr/>
        </p:nvPicPr>
        <p:blipFill>
          <a:blip r:embed="rId6"/>
          <a:stretch>
            <a:fillRect/>
          </a:stretch>
        </p:blipFill>
        <p:spPr>
          <a:xfrm>
            <a:off x="7784948" y="5125084"/>
            <a:ext cx="1981976" cy="1411865"/>
          </a:xfrm>
          <a:prstGeom prst="rect">
            <a:avLst/>
          </a:prstGeom>
        </p:spPr>
      </p:pic>
      <p:pic>
        <p:nvPicPr>
          <p:cNvPr id="7" name="Picture 6"/>
          <p:cNvPicPr>
            <a:picLocks noChangeAspect="1"/>
          </p:cNvPicPr>
          <p:nvPr/>
        </p:nvPicPr>
        <p:blipFill>
          <a:blip r:embed="rId7"/>
          <a:stretch>
            <a:fillRect/>
          </a:stretch>
        </p:blipFill>
        <p:spPr>
          <a:xfrm>
            <a:off x="2281085" y="5077920"/>
            <a:ext cx="2183085" cy="1459029"/>
          </a:xfrm>
          <a:prstGeom prst="rect">
            <a:avLst/>
          </a:prstGeom>
        </p:spPr>
      </p:pic>
      <p:sp>
        <p:nvSpPr>
          <p:cNvPr id="13" name="TextBox 12">
            <a:extLst>
              <a:ext uri="{FF2B5EF4-FFF2-40B4-BE49-F238E27FC236}">
                <a16:creationId xmlns:a16="http://schemas.microsoft.com/office/drawing/2014/main" id="{7330C1CE-D266-4748-B98A-443D971CEB31}"/>
              </a:ext>
            </a:extLst>
          </p:cNvPr>
          <p:cNvSpPr txBox="1"/>
          <p:nvPr/>
        </p:nvSpPr>
        <p:spPr>
          <a:xfrm rot="16200000">
            <a:off x="3998377" y="2555235"/>
            <a:ext cx="2878931" cy="701731"/>
          </a:xfrm>
          <a:prstGeom prst="rect">
            <a:avLst/>
          </a:prstGeom>
          <a:noFill/>
        </p:spPr>
        <p:txBody>
          <a:bodyPr wrap="square">
            <a:spAutoFit/>
          </a:bodyPr>
          <a:lstStyle/>
          <a:p>
            <a:pPr algn="ctr">
              <a:lnSpc>
                <a:spcPct val="90000"/>
              </a:lnSpc>
              <a:spcBef>
                <a:spcPts val="1000"/>
              </a:spcBef>
            </a:pPr>
            <a:r>
              <a:rPr lang="ar-QA" sz="4400" b="1" dirty="0">
                <a:solidFill>
                  <a:srgbClr val="5A8FCB"/>
                </a:solidFill>
                <a:cs typeface="Calibri" panose="020F0502020204030204"/>
              </a:rPr>
              <a:t>الأدلة</a:t>
            </a:r>
            <a:endParaRPr lang="en-US" sz="4400" b="1" dirty="0">
              <a:solidFill>
                <a:srgbClr val="5A8FCB"/>
              </a:solidFill>
              <a:cs typeface="Calibri" panose="020F0502020204030204"/>
            </a:endParaRPr>
          </a:p>
        </p:txBody>
      </p:sp>
      <p:sp>
        <p:nvSpPr>
          <p:cNvPr id="15" name="Rectangle: Rounded Corners 14">
            <a:extLst>
              <a:ext uri="{FF2B5EF4-FFF2-40B4-BE49-F238E27FC236}">
                <a16:creationId xmlns:a16="http://schemas.microsoft.com/office/drawing/2014/main" id="{BDD933F9-453E-4616-BAAB-AFDAC3EF391D}"/>
              </a:ext>
            </a:extLst>
          </p:cNvPr>
          <p:cNvSpPr/>
          <p:nvPr/>
        </p:nvSpPr>
        <p:spPr>
          <a:xfrm>
            <a:off x="10921574" y="1559533"/>
            <a:ext cx="923925" cy="3141520"/>
          </a:xfrm>
          <a:prstGeom prst="round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219170" rtl="1" eaLnBrk="1" latinLnBrk="0" hangingPunct="1"/>
            <a:endParaRPr lang="en-US"/>
          </a:p>
        </p:txBody>
      </p:sp>
      <p:sp>
        <p:nvSpPr>
          <p:cNvPr id="17" name="TextBox 16">
            <a:extLst>
              <a:ext uri="{FF2B5EF4-FFF2-40B4-BE49-F238E27FC236}">
                <a16:creationId xmlns:a16="http://schemas.microsoft.com/office/drawing/2014/main" id="{12112BDC-1157-4023-80DB-46BB8C7CCBC3}"/>
              </a:ext>
            </a:extLst>
          </p:cNvPr>
          <p:cNvSpPr txBox="1"/>
          <p:nvPr/>
        </p:nvSpPr>
        <p:spPr>
          <a:xfrm rot="16200000">
            <a:off x="9812776" y="2610634"/>
            <a:ext cx="3141520" cy="590931"/>
          </a:xfrm>
          <a:prstGeom prst="rect">
            <a:avLst/>
          </a:prstGeom>
          <a:noFill/>
        </p:spPr>
        <p:txBody>
          <a:bodyPr wrap="square">
            <a:spAutoFit/>
          </a:bodyPr>
          <a:lstStyle/>
          <a:p>
            <a:pPr>
              <a:lnSpc>
                <a:spcPct val="90000"/>
              </a:lnSpc>
              <a:spcBef>
                <a:spcPts val="1000"/>
              </a:spcBef>
            </a:pPr>
            <a:r>
              <a:rPr lang="ar-QA" sz="3600" b="1" dirty="0">
                <a:solidFill>
                  <a:srgbClr val="5A8FCB"/>
                </a:solidFill>
                <a:cs typeface="Calibri" panose="020F0502020204030204"/>
              </a:rPr>
              <a:t>التعليم الإلكتروني</a:t>
            </a:r>
            <a:endParaRPr lang="en-US" sz="3600" b="1" dirty="0">
              <a:solidFill>
                <a:srgbClr val="5A8FCB"/>
              </a:solidFill>
              <a:cs typeface="Calibri" panose="020F0502020204030204"/>
            </a:endParaRPr>
          </a:p>
        </p:txBody>
      </p:sp>
    </p:spTree>
    <p:extLst>
      <p:ext uri="{BB962C8B-B14F-4D97-AF65-F5344CB8AC3E}">
        <p14:creationId xmlns:p14="http://schemas.microsoft.com/office/powerpoint/2010/main" val="167703407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Rounded Corners 12">
            <a:extLst>
              <a:ext uri="{FF2B5EF4-FFF2-40B4-BE49-F238E27FC236}">
                <a16:creationId xmlns:a16="http://schemas.microsoft.com/office/drawing/2014/main" id="{8600E638-8C3D-403D-94A2-FABC67DD9221}"/>
              </a:ext>
            </a:extLst>
          </p:cNvPr>
          <p:cNvSpPr/>
          <p:nvPr/>
        </p:nvSpPr>
        <p:spPr>
          <a:xfrm>
            <a:off x="3748474" y="4361834"/>
            <a:ext cx="7910126" cy="2282388"/>
          </a:xfrm>
          <a:prstGeom prst="roundRect">
            <a:avLst>
              <a:gd name="adj" fmla="val 8738"/>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ubtitle 1"/>
          <p:cNvSpPr>
            <a:spLocks noGrp="1"/>
          </p:cNvSpPr>
          <p:nvPr>
            <p:ph type="subTitle" idx="1"/>
          </p:nvPr>
        </p:nvSpPr>
        <p:spPr>
          <a:xfrm>
            <a:off x="3664937" y="4361834"/>
            <a:ext cx="8077200" cy="2415835"/>
          </a:xfrm>
        </p:spPr>
        <p:txBody>
          <a:bodyPr numCol="2"/>
          <a:lstStyle/>
          <a:p>
            <a:pPr marL="161925" indent="-179705" algn="r" rtl="1"/>
            <a:r>
              <a:rPr lang="ar-QA" b="1" dirty="0">
                <a:solidFill>
                  <a:srgbClr val="5A8FCB"/>
                </a:solidFill>
                <a:latin typeface="+mn-lt"/>
                <a:cs typeface="Calibri"/>
              </a:rPr>
              <a:t>موقع واحد لربط جميع الموارد الفنية المتاحة لنظام الصحة النباتية:</a:t>
            </a:r>
            <a:endParaRPr lang="en-GB" dirty="0">
              <a:solidFill>
                <a:srgbClr val="5A8FCB"/>
              </a:solidFill>
              <a:latin typeface="+mn-lt"/>
              <a:cs typeface="Calibri"/>
            </a:endParaRPr>
          </a:p>
          <a:p>
            <a:pPr marL="431800" lvl="1" indent="-179705" algn="r" rtl="1"/>
            <a:r>
              <a:rPr lang="ar-QA" dirty="0">
                <a:latin typeface="+mn-lt"/>
                <a:cs typeface="Calibri"/>
              </a:rPr>
              <a:t>المعايير الدولية لتدابير الصحة النباتية
أدلة الاتفاقية الدولية لوقاية النباتات
دورات التعلم الإلكتروني للاتفاقية الدولية لوقاية النباتات</a:t>
            </a:r>
            <a:endParaRPr lang="en-GB" dirty="0">
              <a:latin typeface="+mn-lt"/>
            </a:endParaRPr>
          </a:p>
          <a:p>
            <a:pPr marL="431800" lvl="1" indent="-179705" algn="r" rtl="1"/>
            <a:r>
              <a:rPr lang="ar-QA" dirty="0">
                <a:latin typeface="+mn-lt"/>
                <a:cs typeface="Calibri"/>
              </a:rPr>
              <a:t>موارد التنفيذ وتنمية القدرات الأخرى (مثل ادوات الإنترنت)</a:t>
            </a:r>
            <a:endParaRPr lang="en-GB" dirty="0">
              <a:latin typeface="+mn-lt"/>
            </a:endParaRPr>
          </a:p>
          <a:p>
            <a:pPr marL="161925" indent="-179705" algn="r" rtl="1"/>
            <a:r>
              <a:rPr lang="ar-QA" dirty="0">
                <a:latin typeface="+mn-lt"/>
                <a:cs typeface="Calibri"/>
              </a:rPr>
              <a:t>الخطوة التالية: تحسين </a:t>
            </a:r>
            <a:r>
              <a:rPr lang="en-GB" dirty="0">
                <a:latin typeface="+mn-lt"/>
                <a:cs typeface="Calibri"/>
              </a:rPr>
              <a:t> </a:t>
            </a:r>
            <a:r>
              <a:rPr lang="en-GB" b="1" dirty="0">
                <a:solidFill>
                  <a:srgbClr val="5A8FCB"/>
                </a:solidFill>
                <a:latin typeface="+mn-lt"/>
                <a:cs typeface="Calibri"/>
              </a:rPr>
              <a:t> </a:t>
            </a:r>
            <a:r>
              <a:rPr lang="ar-QA" b="1" dirty="0">
                <a:solidFill>
                  <a:srgbClr val="5A8FCB"/>
                </a:solidFill>
                <a:latin typeface="+mn-lt"/>
                <a:cs typeface="Calibri"/>
              </a:rPr>
              <a:t>الوصول</a:t>
            </a:r>
            <a:r>
              <a:rPr lang="en-GB" b="1" dirty="0">
                <a:solidFill>
                  <a:srgbClr val="5A8FCB"/>
                </a:solidFill>
                <a:latin typeface="+mn-lt"/>
                <a:cs typeface="Calibri"/>
              </a:rPr>
              <a:t> </a:t>
            </a:r>
            <a:r>
              <a:rPr lang="ar-SA" dirty="0">
                <a:latin typeface="+mn-lt"/>
                <a:cs typeface="Calibri"/>
              </a:rPr>
              <a:t>الى</a:t>
            </a:r>
            <a:r>
              <a:rPr lang="en-GB" dirty="0">
                <a:latin typeface="+mn-lt"/>
                <a:cs typeface="Calibri"/>
              </a:rPr>
              <a:t> </a:t>
            </a:r>
            <a:r>
              <a:rPr lang="ar-QA" dirty="0">
                <a:latin typeface="+mn-lt"/>
                <a:cs typeface="Calibri"/>
              </a:rPr>
              <a:t>الموارد و </a:t>
            </a:r>
            <a:r>
              <a:rPr lang="en-GB" dirty="0">
                <a:latin typeface="+mn-lt"/>
                <a:cs typeface="Calibri"/>
              </a:rPr>
              <a:t> </a:t>
            </a:r>
            <a:r>
              <a:rPr lang="ar-QA" b="1" dirty="0">
                <a:solidFill>
                  <a:srgbClr val="5A8FCB"/>
                </a:solidFill>
                <a:latin typeface="+mn-lt"/>
                <a:cs typeface="Calibri"/>
              </a:rPr>
              <a:t>رفع مستوى الوعي </a:t>
            </a:r>
            <a:r>
              <a:rPr lang="en-GB" b="1" dirty="0">
                <a:solidFill>
                  <a:srgbClr val="5A8FCB"/>
                </a:solidFill>
                <a:latin typeface="+mn-lt"/>
                <a:cs typeface="Calibri"/>
              </a:rPr>
              <a:t> </a:t>
            </a:r>
            <a:endParaRPr lang="fr-CA" dirty="0">
              <a:solidFill>
                <a:srgbClr val="5A8FCB"/>
              </a:solidFill>
              <a:latin typeface="+mn-lt"/>
              <a:cs typeface="Calibri"/>
            </a:endParaRPr>
          </a:p>
        </p:txBody>
      </p:sp>
      <p:sp>
        <p:nvSpPr>
          <p:cNvPr id="3" name="Title 2"/>
          <p:cNvSpPr>
            <a:spLocks noGrp="1"/>
          </p:cNvSpPr>
          <p:nvPr>
            <p:ph type="title"/>
          </p:nvPr>
        </p:nvSpPr>
        <p:spPr>
          <a:xfrm>
            <a:off x="101598" y="900475"/>
            <a:ext cx="8543637" cy="387771"/>
          </a:xfrm>
        </p:spPr>
        <p:txBody>
          <a:bodyPr/>
          <a:lstStyle/>
          <a:p>
            <a:pPr algn="r" rtl="1"/>
            <a:r>
              <a:rPr lang="ar-QA" sz="2000" dirty="0">
                <a:solidFill>
                  <a:srgbClr val="1E7B3C"/>
                </a:solidFill>
                <a:latin typeface="Arial" panose="020B0604020202020204" pitchFamily="34" charset="0"/>
                <a:cs typeface="Arial" panose="020B0604020202020204" pitchFamily="34" charset="0"/>
              </a:rPr>
              <a:t>صفحة نظام الصحة النباتية
</a:t>
            </a:r>
            <a:endParaRPr lang="en-US" sz="2000" dirty="0">
              <a:solidFill>
                <a:srgbClr val="1E7B3C"/>
              </a:solidFill>
              <a:latin typeface="Arial" panose="020B0604020202020204" pitchFamily="34" charset="0"/>
              <a:cs typeface="Arial" panose="020B0604020202020204" pitchFamily="34" charset="0"/>
            </a:endParaRPr>
          </a:p>
        </p:txBody>
      </p:sp>
      <p:grpSp>
        <p:nvGrpSpPr>
          <p:cNvPr id="7" name="Group 6">
            <a:extLst>
              <a:ext uri="{FF2B5EF4-FFF2-40B4-BE49-F238E27FC236}">
                <a16:creationId xmlns:a16="http://schemas.microsoft.com/office/drawing/2014/main" id="{AE0DB8EA-0EA8-4239-A4D7-6743F99A676B}"/>
              </a:ext>
            </a:extLst>
          </p:cNvPr>
          <p:cNvGrpSpPr/>
          <p:nvPr/>
        </p:nvGrpSpPr>
        <p:grpSpPr>
          <a:xfrm>
            <a:off x="536170" y="1535401"/>
            <a:ext cx="2260601" cy="2143125"/>
            <a:chOff x="1838325" y="1714500"/>
            <a:chExt cx="2260601" cy="2143125"/>
          </a:xfrm>
        </p:grpSpPr>
        <p:sp>
          <p:nvSpPr>
            <p:cNvPr id="6" name="Rectangle: Rounded Corners 5">
              <a:extLst>
                <a:ext uri="{FF2B5EF4-FFF2-40B4-BE49-F238E27FC236}">
                  <a16:creationId xmlns:a16="http://schemas.microsoft.com/office/drawing/2014/main" id="{74E33C44-83DB-48D0-BCEE-2E49FEC82603}"/>
                </a:ext>
              </a:extLst>
            </p:cNvPr>
            <p:cNvSpPr/>
            <p:nvPr/>
          </p:nvSpPr>
          <p:spPr>
            <a:xfrm>
              <a:off x="1838325" y="1714500"/>
              <a:ext cx="2260601" cy="2143125"/>
            </a:xfrm>
            <a:prstGeom prst="roundRect">
              <a:avLst/>
            </a:prstGeom>
            <a:solidFill>
              <a:schemeClr val="bg1"/>
            </a:solidFill>
            <a:ln>
              <a:solidFill>
                <a:srgbClr val="5A8F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63365" y="1880802"/>
              <a:ext cx="1810519" cy="1810519"/>
            </a:xfrm>
            <a:prstGeom prst="roundRect">
              <a:avLst>
                <a:gd name="adj" fmla="val 8594"/>
              </a:avLst>
            </a:prstGeom>
            <a:solidFill>
              <a:srgbClr val="FFFFFF">
                <a:shade val="85000"/>
              </a:srgbClr>
            </a:solidFill>
            <a:ln>
              <a:noFill/>
            </a:ln>
            <a:effectLst/>
          </p:spPr>
        </p:pic>
      </p:grpSp>
      <p:pic>
        <p:nvPicPr>
          <p:cNvPr id="5" name="Picture 4"/>
          <p:cNvPicPr>
            <a:picLocks noChangeAspect="1"/>
          </p:cNvPicPr>
          <p:nvPr/>
        </p:nvPicPr>
        <p:blipFill rotWithShape="1">
          <a:blip r:embed="rId4"/>
          <a:srcRect t="5909" b="41906"/>
          <a:stretch/>
        </p:blipFill>
        <p:spPr>
          <a:xfrm>
            <a:off x="3748474" y="1288247"/>
            <a:ext cx="7910126" cy="2896839"/>
          </a:xfrm>
          <a:prstGeom prst="roundRect">
            <a:avLst>
              <a:gd name="adj" fmla="val 8594"/>
            </a:avLst>
          </a:prstGeom>
          <a:solidFill>
            <a:srgbClr val="FFFFFF">
              <a:shade val="85000"/>
            </a:srgbClr>
          </a:solidFill>
          <a:ln>
            <a:solidFill>
              <a:srgbClr val="5A8FCB"/>
            </a:solidFill>
          </a:ln>
          <a:effectLst/>
        </p:spPr>
      </p:pic>
      <p:sp>
        <p:nvSpPr>
          <p:cNvPr id="11" name="TextBox 10">
            <a:extLst>
              <a:ext uri="{FF2B5EF4-FFF2-40B4-BE49-F238E27FC236}">
                <a16:creationId xmlns:a16="http://schemas.microsoft.com/office/drawing/2014/main" id="{35744EDF-2B91-4A84-B755-0C64CFAE6C47}"/>
              </a:ext>
            </a:extLst>
          </p:cNvPr>
          <p:cNvSpPr txBox="1"/>
          <p:nvPr/>
        </p:nvSpPr>
        <p:spPr>
          <a:xfrm>
            <a:off x="211998" y="4051831"/>
            <a:ext cx="3452939" cy="369332"/>
          </a:xfrm>
          <a:prstGeom prst="rect">
            <a:avLst/>
          </a:prstGeom>
          <a:noFill/>
        </p:spPr>
        <p:txBody>
          <a:bodyPr wrap="square" lIns="91440" tIns="45720" rIns="91440" bIns="45720" anchor="t">
            <a:spAutoFit/>
          </a:bodyPr>
          <a:lstStyle/>
          <a:p>
            <a:pPr marL="17145" indent="-34925" algn="r" rtl="1"/>
            <a:r>
              <a:rPr lang="ar-SA" sz="1800" dirty="0">
                <a:latin typeface="Calibri"/>
                <a:cs typeface="Calibri"/>
              </a:rPr>
              <a:t>معظم</a:t>
            </a:r>
            <a:r>
              <a:rPr lang="fr-CA" sz="1800" dirty="0">
                <a:latin typeface="Calibri"/>
                <a:cs typeface="Calibri"/>
              </a:rPr>
              <a:t> </a:t>
            </a:r>
            <a:r>
              <a:rPr lang="ar-QA" sz="1800" b="1" dirty="0">
                <a:solidFill>
                  <a:srgbClr val="5A8FCB"/>
                </a:solidFill>
                <a:cs typeface="Calibri"/>
              </a:rPr>
              <a:t>مكونات </a:t>
            </a:r>
            <a:r>
              <a:rPr lang="fr-CA" sz="1800" b="1" dirty="0">
                <a:solidFill>
                  <a:srgbClr val="5A8FCB"/>
                </a:solidFill>
                <a:latin typeface="Calibri"/>
                <a:cs typeface="Calibri"/>
              </a:rPr>
              <a:t> </a:t>
            </a:r>
            <a:r>
              <a:rPr lang="ar-QA" sz="1800" b="1" dirty="0">
                <a:solidFill>
                  <a:srgbClr val="5A8FCB"/>
                </a:solidFill>
                <a:cs typeface="Calibri"/>
                <a:hlinkClick r:id="rId5"/>
              </a:rPr>
              <a:t>نظام الصحة النباتية</a:t>
            </a:r>
            <a:endParaRPr lang="en-US" sz="1800" i="1" dirty="0">
              <a:latin typeface="Calibri"/>
              <a:cs typeface="Calibri"/>
            </a:endParaRPr>
          </a:p>
        </p:txBody>
      </p:sp>
    </p:spTree>
    <p:extLst>
      <p:ext uri="{BB962C8B-B14F-4D97-AF65-F5344CB8AC3E}">
        <p14:creationId xmlns:p14="http://schemas.microsoft.com/office/powerpoint/2010/main" val="290979102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CE68BB7-DD3C-664A-AC9D-74A5FE280DD9}"/>
              </a:ext>
            </a:extLst>
          </p:cNvPr>
          <p:cNvSpPr>
            <a:spLocks noGrp="1"/>
          </p:cNvSpPr>
          <p:nvPr>
            <p:ph type="title"/>
          </p:nvPr>
        </p:nvSpPr>
        <p:spPr>
          <a:xfrm>
            <a:off x="162418" y="935235"/>
            <a:ext cx="7120246" cy="296840"/>
          </a:xfrm>
        </p:spPr>
        <p:txBody>
          <a:bodyPr/>
          <a:lstStyle/>
          <a:p>
            <a:pPr algn="r" rtl="1"/>
            <a:r>
              <a:rPr lang="ar-QA" sz="2400" dirty="0">
                <a:solidFill>
                  <a:srgbClr val="1E7B3C"/>
                </a:solidFill>
                <a:latin typeface="Arial" panose="020B0604020202020204" pitchFamily="34" charset="0"/>
                <a:cs typeface="Arial" panose="020B0604020202020204" pitchFamily="34" charset="0"/>
              </a:rPr>
              <a:t>ندوات عبر الإنترنت (منذ أكتوبر ٢٠٢١)</a:t>
            </a:r>
            <a:br>
              <a:rPr lang="ar-QA" sz="2400" dirty="0">
                <a:solidFill>
                  <a:srgbClr val="1E7B3C"/>
                </a:solidFill>
                <a:latin typeface="Arial" panose="020B0604020202020204" pitchFamily="34" charset="0"/>
                <a:cs typeface="Arial" panose="020B0604020202020204" pitchFamily="34" charset="0"/>
              </a:rPr>
            </a:br>
            <a:br>
              <a:rPr lang="en-GB" sz="2400" dirty="0">
                <a:solidFill>
                  <a:srgbClr val="1E7B3C"/>
                </a:solidFill>
                <a:latin typeface="Arial" panose="020B0604020202020204" pitchFamily="34" charset="0"/>
                <a:ea typeface="+mn-lt"/>
                <a:cs typeface="Arial" panose="020B0604020202020204" pitchFamily="34" charset="0"/>
              </a:rPr>
            </a:br>
            <a:br>
              <a:rPr lang="en-US" sz="2400" dirty="0">
                <a:solidFill>
                  <a:srgbClr val="1E7B3C"/>
                </a:solidFill>
                <a:latin typeface="Arial" panose="020B0604020202020204" pitchFamily="34" charset="0"/>
                <a:ea typeface="Calibri" panose="020F0502020204030204" pitchFamily="34" charset="0"/>
                <a:cs typeface="Arial" panose="020B0604020202020204" pitchFamily="34" charset="0"/>
              </a:rPr>
            </a:br>
            <a:endParaRPr lang="en-US" sz="2400" dirty="0">
              <a:solidFill>
                <a:srgbClr val="1E7B3C"/>
              </a:solidFill>
              <a:latin typeface="Arial" panose="020B0604020202020204" pitchFamily="34" charset="0"/>
              <a:cs typeface="Arial" panose="020B0604020202020204" pitchFamily="34" charset="0"/>
            </a:endParaRPr>
          </a:p>
        </p:txBody>
      </p:sp>
      <p:sp>
        <p:nvSpPr>
          <p:cNvPr id="4" name="Rectangle: Rounded Corners 3">
            <a:extLst>
              <a:ext uri="{FF2B5EF4-FFF2-40B4-BE49-F238E27FC236}">
                <a16:creationId xmlns:a16="http://schemas.microsoft.com/office/drawing/2014/main" id="{DD6FA943-E3D5-4275-A273-274E52811390}"/>
              </a:ext>
            </a:extLst>
          </p:cNvPr>
          <p:cNvSpPr/>
          <p:nvPr/>
        </p:nvSpPr>
        <p:spPr>
          <a:xfrm>
            <a:off x="542924" y="2317014"/>
            <a:ext cx="2667001" cy="1596195"/>
          </a:xfrm>
          <a:prstGeom prst="roundRect">
            <a:avLst/>
          </a:prstGeom>
          <a:solidFill>
            <a:schemeClr val="accent3">
              <a:lumMod val="40000"/>
              <a:lumOff val="60000"/>
            </a:schemeClr>
          </a:solidFill>
          <a:ln>
            <a:solidFill>
              <a:srgbClr val="5A8FC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Rounded Corners 14">
            <a:extLst>
              <a:ext uri="{FF2B5EF4-FFF2-40B4-BE49-F238E27FC236}">
                <a16:creationId xmlns:a16="http://schemas.microsoft.com/office/drawing/2014/main" id="{C39857CA-9B91-4A46-A91E-4D0EB1E06957}"/>
              </a:ext>
            </a:extLst>
          </p:cNvPr>
          <p:cNvSpPr/>
          <p:nvPr/>
        </p:nvSpPr>
        <p:spPr>
          <a:xfrm>
            <a:off x="542923" y="4972050"/>
            <a:ext cx="2667001" cy="1512910"/>
          </a:xfrm>
          <a:prstGeom prst="roundRect">
            <a:avLst/>
          </a:prstGeom>
          <a:solidFill>
            <a:schemeClr val="accent3">
              <a:lumMod val="40000"/>
              <a:lumOff val="60000"/>
            </a:schemeClr>
          </a:solidFill>
          <a:ln>
            <a:solidFill>
              <a:srgbClr val="5A8FC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Rounded Corners 15">
            <a:extLst>
              <a:ext uri="{FF2B5EF4-FFF2-40B4-BE49-F238E27FC236}">
                <a16:creationId xmlns:a16="http://schemas.microsoft.com/office/drawing/2014/main" id="{9E321A8B-94B6-4829-9413-B83669FCB6CC}"/>
              </a:ext>
            </a:extLst>
          </p:cNvPr>
          <p:cNvSpPr/>
          <p:nvPr/>
        </p:nvSpPr>
        <p:spPr>
          <a:xfrm>
            <a:off x="3362324" y="2317014"/>
            <a:ext cx="2667001" cy="1596196"/>
          </a:xfrm>
          <a:prstGeom prst="roundRect">
            <a:avLst/>
          </a:prstGeom>
          <a:solidFill>
            <a:schemeClr val="accent5">
              <a:lumMod val="40000"/>
              <a:lumOff val="60000"/>
            </a:schemeClr>
          </a:solidFill>
          <a:ln>
            <a:solidFill>
              <a:srgbClr val="5A8FC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Rounded Corners 16">
            <a:extLst>
              <a:ext uri="{FF2B5EF4-FFF2-40B4-BE49-F238E27FC236}">
                <a16:creationId xmlns:a16="http://schemas.microsoft.com/office/drawing/2014/main" id="{96FE47EB-170B-48A6-8AB8-42945D067454}"/>
              </a:ext>
            </a:extLst>
          </p:cNvPr>
          <p:cNvSpPr/>
          <p:nvPr/>
        </p:nvSpPr>
        <p:spPr>
          <a:xfrm>
            <a:off x="3362323" y="4970572"/>
            <a:ext cx="2667001" cy="1512910"/>
          </a:xfrm>
          <a:prstGeom prst="roundRect">
            <a:avLst/>
          </a:prstGeom>
          <a:solidFill>
            <a:schemeClr val="accent5">
              <a:lumMod val="40000"/>
              <a:lumOff val="60000"/>
            </a:schemeClr>
          </a:solidFill>
          <a:ln>
            <a:solidFill>
              <a:srgbClr val="5A8FC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Rounded Corners 21">
            <a:extLst>
              <a:ext uri="{FF2B5EF4-FFF2-40B4-BE49-F238E27FC236}">
                <a16:creationId xmlns:a16="http://schemas.microsoft.com/office/drawing/2014/main" id="{D5C3398F-B38C-4F23-90EA-6EBD376A62BB}"/>
              </a:ext>
            </a:extLst>
          </p:cNvPr>
          <p:cNvSpPr/>
          <p:nvPr/>
        </p:nvSpPr>
        <p:spPr>
          <a:xfrm>
            <a:off x="6162674" y="2317014"/>
            <a:ext cx="2667001" cy="1596196"/>
          </a:xfrm>
          <a:prstGeom prst="roundRect">
            <a:avLst/>
          </a:prstGeom>
          <a:solidFill>
            <a:schemeClr val="accent6">
              <a:lumMod val="40000"/>
              <a:lumOff val="60000"/>
            </a:schemeClr>
          </a:solidFill>
          <a:ln>
            <a:solidFill>
              <a:srgbClr val="5A8FC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Rounded Corners 22">
            <a:extLst>
              <a:ext uri="{FF2B5EF4-FFF2-40B4-BE49-F238E27FC236}">
                <a16:creationId xmlns:a16="http://schemas.microsoft.com/office/drawing/2014/main" id="{5D4A5732-E046-4359-8CFB-A636311081F9}"/>
              </a:ext>
            </a:extLst>
          </p:cNvPr>
          <p:cNvSpPr/>
          <p:nvPr/>
        </p:nvSpPr>
        <p:spPr>
          <a:xfrm>
            <a:off x="6162673" y="4970572"/>
            <a:ext cx="2667001" cy="1512910"/>
          </a:xfrm>
          <a:prstGeom prst="roundRect">
            <a:avLst/>
          </a:prstGeom>
          <a:solidFill>
            <a:schemeClr val="accent6">
              <a:lumMod val="40000"/>
              <a:lumOff val="60000"/>
            </a:schemeClr>
          </a:solidFill>
          <a:ln>
            <a:solidFill>
              <a:srgbClr val="5A8FC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Rounded Corners 23">
            <a:extLst>
              <a:ext uri="{FF2B5EF4-FFF2-40B4-BE49-F238E27FC236}">
                <a16:creationId xmlns:a16="http://schemas.microsoft.com/office/drawing/2014/main" id="{3955DE1B-FC82-4AAF-8284-1124C620DDEB}"/>
              </a:ext>
            </a:extLst>
          </p:cNvPr>
          <p:cNvSpPr/>
          <p:nvPr/>
        </p:nvSpPr>
        <p:spPr>
          <a:xfrm>
            <a:off x="8982074" y="2283452"/>
            <a:ext cx="2667001" cy="1629758"/>
          </a:xfrm>
          <a:prstGeom prst="roundRect">
            <a:avLst/>
          </a:prstGeom>
          <a:solidFill>
            <a:schemeClr val="accent3">
              <a:lumMod val="20000"/>
              <a:lumOff val="80000"/>
            </a:schemeClr>
          </a:solidFill>
          <a:ln>
            <a:solidFill>
              <a:srgbClr val="5A8FC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Rounded Corners 24">
            <a:extLst>
              <a:ext uri="{FF2B5EF4-FFF2-40B4-BE49-F238E27FC236}">
                <a16:creationId xmlns:a16="http://schemas.microsoft.com/office/drawing/2014/main" id="{47FC0B2A-A81E-4559-A2D1-173C0A7645A0}"/>
              </a:ext>
            </a:extLst>
          </p:cNvPr>
          <p:cNvSpPr/>
          <p:nvPr/>
        </p:nvSpPr>
        <p:spPr>
          <a:xfrm>
            <a:off x="8982073" y="4970572"/>
            <a:ext cx="2667001" cy="1512910"/>
          </a:xfrm>
          <a:prstGeom prst="roundRect">
            <a:avLst/>
          </a:prstGeom>
          <a:solidFill>
            <a:schemeClr val="accent3">
              <a:lumMod val="20000"/>
              <a:lumOff val="80000"/>
            </a:schemeClr>
          </a:solidFill>
          <a:ln>
            <a:solidFill>
              <a:srgbClr val="5A8FC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a:extLst>
              <a:ext uri="{FF2B5EF4-FFF2-40B4-BE49-F238E27FC236}">
                <a16:creationId xmlns:a16="http://schemas.microsoft.com/office/drawing/2014/main" id="{A277B55F-48BE-41AC-9150-BB5BFB4F0FAA}"/>
              </a:ext>
            </a:extLst>
          </p:cNvPr>
          <p:cNvSpPr txBox="1"/>
          <p:nvPr/>
        </p:nvSpPr>
        <p:spPr>
          <a:xfrm>
            <a:off x="647698" y="1694272"/>
            <a:ext cx="2667001" cy="923330"/>
          </a:xfrm>
          <a:prstGeom prst="rect">
            <a:avLst/>
          </a:prstGeom>
          <a:noFill/>
        </p:spPr>
        <p:txBody>
          <a:bodyPr wrap="square" lIns="91440" tIns="45720" rIns="91440" bIns="45720" anchor="t">
            <a:spAutoFit/>
          </a:bodyPr>
          <a:lstStyle/>
          <a:p>
            <a:pPr algn="ctr" rtl="1" fontAlgn="base"/>
            <a:r>
              <a:rPr lang="ar-QA" sz="1800" b="1" dirty="0">
                <a:solidFill>
                  <a:srgbClr val="5A8FCB"/>
                </a:solidFill>
              </a:rPr>
              <a:t>مواد التدريب على دودة الحشد الخريفية
</a:t>
            </a:r>
            <a:endParaRPr lang="en-GB" sz="1800" b="1" dirty="0">
              <a:solidFill>
                <a:srgbClr val="5A8FCB"/>
              </a:solidFill>
              <a:effectLst/>
            </a:endParaRPr>
          </a:p>
        </p:txBody>
      </p:sp>
      <p:sp>
        <p:nvSpPr>
          <p:cNvPr id="28" name="TextBox 27">
            <a:extLst>
              <a:ext uri="{FF2B5EF4-FFF2-40B4-BE49-F238E27FC236}">
                <a16:creationId xmlns:a16="http://schemas.microsoft.com/office/drawing/2014/main" id="{BFF670E3-12A3-408A-AD65-160F47A20E51}"/>
              </a:ext>
            </a:extLst>
          </p:cNvPr>
          <p:cNvSpPr txBox="1"/>
          <p:nvPr/>
        </p:nvSpPr>
        <p:spPr>
          <a:xfrm>
            <a:off x="676272" y="2452744"/>
            <a:ext cx="2400302" cy="1077218"/>
          </a:xfrm>
          <a:prstGeom prst="rect">
            <a:avLst/>
          </a:prstGeom>
          <a:noFill/>
        </p:spPr>
        <p:txBody>
          <a:bodyPr wrap="square">
            <a:spAutoFit/>
          </a:bodyPr>
          <a:lstStyle/>
          <a:p>
            <a:pPr algn="ctr" fontAlgn="base"/>
            <a:r>
              <a:rPr lang="ar-QA" sz="1600" dirty="0"/>
              <a:t>برنامج الوقاية، والحماية والتأهب، والاستجابة والإبلاغ بشأن دودة الحشد الخريفية
</a:t>
            </a:r>
            <a:endParaRPr lang="en-GB" sz="1600" dirty="0">
              <a:effectLst/>
            </a:endParaRPr>
          </a:p>
        </p:txBody>
      </p:sp>
      <p:sp>
        <p:nvSpPr>
          <p:cNvPr id="30" name="TextBox 29">
            <a:extLst>
              <a:ext uri="{FF2B5EF4-FFF2-40B4-BE49-F238E27FC236}">
                <a16:creationId xmlns:a16="http://schemas.microsoft.com/office/drawing/2014/main" id="{03C146EA-D279-49C1-8503-2270E4A5D2FB}"/>
              </a:ext>
            </a:extLst>
          </p:cNvPr>
          <p:cNvSpPr txBox="1"/>
          <p:nvPr/>
        </p:nvSpPr>
        <p:spPr>
          <a:xfrm>
            <a:off x="3431382" y="1703796"/>
            <a:ext cx="2667001" cy="646331"/>
          </a:xfrm>
          <a:prstGeom prst="rect">
            <a:avLst/>
          </a:prstGeom>
          <a:noFill/>
        </p:spPr>
        <p:txBody>
          <a:bodyPr wrap="square">
            <a:spAutoFit/>
          </a:bodyPr>
          <a:lstStyle/>
          <a:p>
            <a:pPr algn="ctr" rtl="1" fontAlgn="base"/>
            <a:r>
              <a:rPr lang="ar-QA" sz="1800" b="1" dirty="0">
                <a:solidFill>
                  <a:srgbClr val="5A8FCB"/>
                </a:solidFill>
              </a:rPr>
              <a:t>حالة الآفات ومراقبتها ونهج النظم
</a:t>
            </a:r>
            <a:endParaRPr lang="en-US" sz="1800" b="1" dirty="0">
              <a:solidFill>
                <a:srgbClr val="5A8FCB"/>
              </a:solidFill>
              <a:effectLst/>
            </a:endParaRPr>
          </a:p>
        </p:txBody>
      </p:sp>
      <p:sp>
        <p:nvSpPr>
          <p:cNvPr id="32" name="TextBox 31">
            <a:extLst>
              <a:ext uri="{FF2B5EF4-FFF2-40B4-BE49-F238E27FC236}">
                <a16:creationId xmlns:a16="http://schemas.microsoft.com/office/drawing/2014/main" id="{3D7907A5-5092-46D8-8365-B6FDA5A33AB7}"/>
              </a:ext>
            </a:extLst>
          </p:cNvPr>
          <p:cNvSpPr txBox="1"/>
          <p:nvPr/>
        </p:nvSpPr>
        <p:spPr>
          <a:xfrm>
            <a:off x="3406376" y="2698738"/>
            <a:ext cx="2578893" cy="830997"/>
          </a:xfrm>
          <a:prstGeom prst="rect">
            <a:avLst/>
          </a:prstGeom>
          <a:noFill/>
        </p:spPr>
        <p:txBody>
          <a:bodyPr wrap="square">
            <a:spAutoFit/>
          </a:bodyPr>
          <a:lstStyle/>
          <a:p>
            <a:pPr algn="ctr" rtl="1" fontAlgn="base"/>
            <a:r>
              <a:rPr lang="ar-QA" sz="1600" dirty="0"/>
              <a:t>أدلة ومواد تدريبية جديدة نشرت في عام ٢٠٢١
</a:t>
            </a:r>
            <a:endParaRPr lang="en-GB" sz="1600" dirty="0">
              <a:effectLst/>
            </a:endParaRPr>
          </a:p>
        </p:txBody>
      </p:sp>
      <p:sp>
        <p:nvSpPr>
          <p:cNvPr id="34" name="TextBox 33">
            <a:extLst>
              <a:ext uri="{FF2B5EF4-FFF2-40B4-BE49-F238E27FC236}">
                <a16:creationId xmlns:a16="http://schemas.microsoft.com/office/drawing/2014/main" id="{8B0EA60B-2F35-4001-A581-8211E3A877E6}"/>
              </a:ext>
            </a:extLst>
          </p:cNvPr>
          <p:cNvSpPr txBox="1"/>
          <p:nvPr/>
        </p:nvSpPr>
        <p:spPr>
          <a:xfrm>
            <a:off x="6096000" y="1389315"/>
            <a:ext cx="2990850" cy="923330"/>
          </a:xfrm>
          <a:prstGeom prst="rect">
            <a:avLst/>
          </a:prstGeom>
          <a:noFill/>
        </p:spPr>
        <p:txBody>
          <a:bodyPr wrap="square">
            <a:spAutoFit/>
          </a:bodyPr>
          <a:lstStyle/>
          <a:p>
            <a:pPr algn="ctr" rtl="1" fontAlgn="base"/>
            <a:r>
              <a:rPr lang="en-US" sz="1800" b="1" dirty="0">
                <a:solidFill>
                  <a:srgbClr val="5A8FCB"/>
                </a:solidFill>
              </a:rPr>
              <a:t>FAO -COLECAP</a:t>
            </a:r>
            <a:r>
              <a:rPr lang="ar-QA" sz="1800" b="1" dirty="0">
                <a:solidFill>
                  <a:srgbClr val="5A8FCB"/>
                </a:solidFill>
              </a:rPr>
              <a:t> 
أدوات تدريبية جديدة لتقييم المخاطر</a:t>
            </a:r>
            <a:r>
              <a:rPr lang="ar-SA" sz="1800" b="1" dirty="0">
                <a:solidFill>
                  <a:srgbClr val="5A8FCB"/>
                </a:solidFill>
              </a:rPr>
              <a:t>واعتماد</a:t>
            </a:r>
            <a:r>
              <a:rPr lang="ar-QA" sz="1800" b="1" dirty="0">
                <a:solidFill>
                  <a:srgbClr val="5A8FCB"/>
                </a:solidFill>
              </a:rPr>
              <a:t> التصدير</a:t>
            </a:r>
            <a:endParaRPr lang="en-US" sz="1800" b="1" dirty="0">
              <a:solidFill>
                <a:srgbClr val="5A8FCB"/>
              </a:solidFill>
              <a:effectLst/>
            </a:endParaRPr>
          </a:p>
        </p:txBody>
      </p:sp>
      <p:sp>
        <p:nvSpPr>
          <p:cNvPr id="36" name="TextBox 35">
            <a:extLst>
              <a:ext uri="{FF2B5EF4-FFF2-40B4-BE49-F238E27FC236}">
                <a16:creationId xmlns:a16="http://schemas.microsoft.com/office/drawing/2014/main" id="{6EE04393-D5FF-42E7-BFAC-D1F6B39A454C}"/>
              </a:ext>
            </a:extLst>
          </p:cNvPr>
          <p:cNvSpPr txBox="1"/>
          <p:nvPr/>
        </p:nvSpPr>
        <p:spPr>
          <a:xfrm>
            <a:off x="6201959" y="2602696"/>
            <a:ext cx="2667001" cy="1323439"/>
          </a:xfrm>
          <a:prstGeom prst="rect">
            <a:avLst/>
          </a:prstGeom>
          <a:noFill/>
        </p:spPr>
        <p:txBody>
          <a:bodyPr wrap="square">
            <a:spAutoFit/>
          </a:bodyPr>
          <a:lstStyle/>
          <a:p>
            <a:pPr algn="ctr" rtl="1"/>
            <a:r>
              <a:rPr lang="ar-SA" sz="1600" dirty="0"/>
              <a:t>الاتفاق </a:t>
            </a:r>
            <a:r>
              <a:rPr lang="en-GB" sz="1600" dirty="0"/>
              <a:t> </a:t>
            </a:r>
            <a:r>
              <a:rPr lang="ar-QA" sz="1600" dirty="0"/>
              <a:t>مع </a:t>
            </a:r>
            <a:r>
              <a:rPr lang="en-GB" sz="1600" dirty="0"/>
              <a:t>COLEACP </a:t>
            </a:r>
            <a:r>
              <a:rPr lang="ar-QA" sz="1600" dirty="0"/>
              <a:t> حول الخطوط العريضة لدورة التعلم الإلكتروني الجديدة حول </a:t>
            </a:r>
            <a:r>
              <a:rPr lang="ar-SA" sz="1600" dirty="0"/>
              <a:t>تقييم مخاطر الآفات</a:t>
            </a:r>
            <a:r>
              <a:rPr lang="en-GB" sz="1600" dirty="0"/>
              <a:t> </a:t>
            </a:r>
            <a:r>
              <a:rPr lang="ar-QA" sz="1600" dirty="0"/>
              <a:t>واعتماد التصدير
</a:t>
            </a:r>
            <a:endParaRPr lang="en-US" sz="1600" dirty="0"/>
          </a:p>
        </p:txBody>
      </p:sp>
      <p:sp>
        <p:nvSpPr>
          <p:cNvPr id="38" name="TextBox 37">
            <a:extLst>
              <a:ext uri="{FF2B5EF4-FFF2-40B4-BE49-F238E27FC236}">
                <a16:creationId xmlns:a16="http://schemas.microsoft.com/office/drawing/2014/main" id="{42994B36-CF69-4DAF-AE52-AC51AB63D652}"/>
              </a:ext>
            </a:extLst>
          </p:cNvPr>
          <p:cNvSpPr txBox="1"/>
          <p:nvPr/>
        </p:nvSpPr>
        <p:spPr>
          <a:xfrm>
            <a:off x="8897539" y="1585984"/>
            <a:ext cx="2836068" cy="646331"/>
          </a:xfrm>
          <a:prstGeom prst="rect">
            <a:avLst/>
          </a:prstGeom>
          <a:noFill/>
        </p:spPr>
        <p:txBody>
          <a:bodyPr wrap="square">
            <a:spAutoFit/>
          </a:bodyPr>
          <a:lstStyle/>
          <a:p>
            <a:pPr algn="ctr" rtl="1" fontAlgn="base"/>
            <a:r>
              <a:rPr lang="ar-QA" sz="1800" b="1" dirty="0">
                <a:solidFill>
                  <a:srgbClr val="5A8FCB"/>
                </a:solidFill>
              </a:rPr>
              <a:t>نظام استعراض ودعم التنفيذ </a:t>
            </a:r>
            <a:r>
              <a:rPr lang="en-US" sz="1800" b="1" dirty="0">
                <a:solidFill>
                  <a:srgbClr val="5A8FCB"/>
                </a:solidFill>
              </a:rPr>
              <a:t>
</a:t>
            </a:r>
            <a:endParaRPr lang="en-US" sz="1800" b="1" dirty="0">
              <a:solidFill>
                <a:srgbClr val="5A8FCB"/>
              </a:solidFill>
              <a:effectLst/>
            </a:endParaRPr>
          </a:p>
        </p:txBody>
      </p:sp>
      <p:sp>
        <p:nvSpPr>
          <p:cNvPr id="40" name="TextBox 39">
            <a:extLst>
              <a:ext uri="{FF2B5EF4-FFF2-40B4-BE49-F238E27FC236}">
                <a16:creationId xmlns:a16="http://schemas.microsoft.com/office/drawing/2014/main" id="{9C90FB9A-B395-44D1-9DF7-12BA9F8EF39E}"/>
              </a:ext>
            </a:extLst>
          </p:cNvPr>
          <p:cNvSpPr txBox="1"/>
          <p:nvPr/>
        </p:nvSpPr>
        <p:spPr>
          <a:xfrm>
            <a:off x="9086850" y="2813248"/>
            <a:ext cx="2493168" cy="338554"/>
          </a:xfrm>
          <a:prstGeom prst="rect">
            <a:avLst/>
          </a:prstGeom>
          <a:noFill/>
        </p:spPr>
        <p:txBody>
          <a:bodyPr wrap="square">
            <a:spAutoFit/>
          </a:bodyPr>
          <a:lstStyle/>
          <a:p>
            <a:pPr algn="ctr" rtl="1" fontAlgn="base"/>
            <a:r>
              <a:rPr lang="ar-SA" sz="1600" dirty="0">
                <a:effectLst/>
              </a:rPr>
              <a:t>فوائد وانجازات </a:t>
            </a:r>
            <a:r>
              <a:rPr lang="en-US" sz="1600" dirty="0">
                <a:effectLst/>
              </a:rPr>
              <a:t>IRSS </a:t>
            </a:r>
            <a:endParaRPr lang="en-GB" sz="1600" dirty="0">
              <a:effectLst/>
            </a:endParaRPr>
          </a:p>
        </p:txBody>
      </p:sp>
      <p:sp>
        <p:nvSpPr>
          <p:cNvPr id="42" name="TextBox 41">
            <a:extLst>
              <a:ext uri="{FF2B5EF4-FFF2-40B4-BE49-F238E27FC236}">
                <a16:creationId xmlns:a16="http://schemas.microsoft.com/office/drawing/2014/main" id="{A6D0BDBB-D256-44B9-8E17-2303D611F6C4}"/>
              </a:ext>
            </a:extLst>
          </p:cNvPr>
          <p:cNvSpPr txBox="1"/>
          <p:nvPr/>
        </p:nvSpPr>
        <p:spPr>
          <a:xfrm>
            <a:off x="428622" y="4055733"/>
            <a:ext cx="2857502" cy="923330"/>
          </a:xfrm>
          <a:prstGeom prst="rect">
            <a:avLst/>
          </a:prstGeom>
          <a:noFill/>
        </p:spPr>
        <p:txBody>
          <a:bodyPr wrap="square">
            <a:spAutoFit/>
          </a:bodyPr>
          <a:lstStyle/>
          <a:p>
            <a:pPr algn="ctr" rtl="1" fontAlgn="base"/>
            <a:r>
              <a:rPr lang="en-GB" sz="1800" b="1" dirty="0">
                <a:solidFill>
                  <a:srgbClr val="5A8FCB"/>
                </a:solidFill>
                <a:effectLst/>
              </a:rPr>
              <a:t>Fusarium TR4</a:t>
            </a:r>
            <a:endParaRPr lang="ar-SA" sz="1800" b="1" dirty="0">
              <a:solidFill>
                <a:srgbClr val="5A8FCB"/>
              </a:solidFill>
              <a:effectLst/>
            </a:endParaRPr>
          </a:p>
          <a:p>
            <a:pPr algn="ctr" rtl="1" fontAlgn="base"/>
            <a:r>
              <a:rPr lang="en-GB" sz="1800" b="1" dirty="0">
                <a:solidFill>
                  <a:srgbClr val="5A8FCB"/>
                </a:solidFill>
                <a:effectLst/>
              </a:rPr>
              <a:t> </a:t>
            </a:r>
            <a:r>
              <a:rPr lang="ar-QA" sz="1800" b="1" dirty="0">
                <a:solidFill>
                  <a:srgbClr val="5A8FCB"/>
                </a:solidFill>
              </a:rPr>
              <a:t>التشخيص</a:t>
            </a:r>
            <a:r>
              <a:rPr lang="en-GB" sz="1800" b="1" dirty="0">
                <a:solidFill>
                  <a:srgbClr val="5A8FCB"/>
                </a:solidFill>
                <a:effectLst/>
              </a:rPr>
              <a:t>, </a:t>
            </a:r>
            <a:r>
              <a:rPr lang="ar-QA" sz="1800" b="1" dirty="0">
                <a:solidFill>
                  <a:srgbClr val="5A8FCB"/>
                </a:solidFill>
              </a:rPr>
              <a:t>تمارين المراقبة والتفتيش والمحاكاة </a:t>
            </a:r>
            <a:r>
              <a:rPr lang="en-GB" sz="1800" b="1" dirty="0">
                <a:solidFill>
                  <a:srgbClr val="5A8FCB"/>
                </a:solidFill>
                <a:effectLst/>
              </a:rPr>
              <a:t>​</a:t>
            </a:r>
          </a:p>
        </p:txBody>
      </p:sp>
      <p:sp>
        <p:nvSpPr>
          <p:cNvPr id="44" name="TextBox 43">
            <a:extLst>
              <a:ext uri="{FF2B5EF4-FFF2-40B4-BE49-F238E27FC236}">
                <a16:creationId xmlns:a16="http://schemas.microsoft.com/office/drawing/2014/main" id="{749123B1-B8C7-4B21-AF1B-AEA37D8851A8}"/>
              </a:ext>
            </a:extLst>
          </p:cNvPr>
          <p:cNvSpPr txBox="1"/>
          <p:nvPr/>
        </p:nvSpPr>
        <p:spPr>
          <a:xfrm>
            <a:off x="514347" y="5311528"/>
            <a:ext cx="2686051" cy="830997"/>
          </a:xfrm>
          <a:prstGeom prst="rect">
            <a:avLst/>
          </a:prstGeom>
          <a:noFill/>
        </p:spPr>
        <p:txBody>
          <a:bodyPr wrap="square" lIns="91440" tIns="45720" rIns="91440" bIns="45720" anchor="t">
            <a:spAutoFit/>
          </a:bodyPr>
          <a:lstStyle/>
          <a:p>
            <a:pPr algn="ctr" rtl="1" fontAlgn="base"/>
            <a:r>
              <a:rPr lang="ar-QA" sz="1600" dirty="0"/>
              <a:t>إرشادات فنية حول تشخيص </a:t>
            </a:r>
            <a:r>
              <a:rPr lang="en-GB" sz="1600" dirty="0"/>
              <a:t>TR4 </a:t>
            </a:r>
            <a:r>
              <a:rPr lang="ar-QA" sz="1600" dirty="0"/>
              <a:t>ومراقبته وتفتيشه
</a:t>
            </a:r>
            <a:endParaRPr lang="en-GB" sz="1600" dirty="0">
              <a:effectLst/>
            </a:endParaRPr>
          </a:p>
        </p:txBody>
      </p:sp>
      <p:sp>
        <p:nvSpPr>
          <p:cNvPr id="46" name="TextBox 45">
            <a:extLst>
              <a:ext uri="{FF2B5EF4-FFF2-40B4-BE49-F238E27FC236}">
                <a16:creationId xmlns:a16="http://schemas.microsoft.com/office/drawing/2014/main" id="{B743E505-349D-45B4-8840-9F9B8ED548CE}"/>
              </a:ext>
            </a:extLst>
          </p:cNvPr>
          <p:cNvSpPr txBox="1"/>
          <p:nvPr/>
        </p:nvSpPr>
        <p:spPr>
          <a:xfrm>
            <a:off x="3006919" y="4055733"/>
            <a:ext cx="3573076" cy="923330"/>
          </a:xfrm>
          <a:prstGeom prst="rect">
            <a:avLst/>
          </a:prstGeom>
          <a:noFill/>
        </p:spPr>
        <p:txBody>
          <a:bodyPr wrap="square">
            <a:spAutoFit/>
          </a:bodyPr>
          <a:lstStyle/>
          <a:p>
            <a:pPr algn="ctr" rtl="1" fontAlgn="base"/>
            <a:r>
              <a:rPr lang="ar-QA" sz="1800" b="1" dirty="0">
                <a:solidFill>
                  <a:srgbClr val="5A8FCB"/>
                </a:solidFill>
              </a:rPr>
              <a:t>كيفية تعزيز التشريعات الوطنية لدعم</a:t>
            </a:r>
            <a:endParaRPr lang="en-US" sz="1800" b="1" dirty="0">
              <a:solidFill>
                <a:srgbClr val="5A8FCB"/>
              </a:solidFill>
            </a:endParaRPr>
          </a:p>
          <a:p>
            <a:pPr algn="ctr" rtl="1" fontAlgn="base"/>
            <a:r>
              <a:rPr lang="ar-QA" sz="1800" b="1" dirty="0">
                <a:solidFill>
                  <a:srgbClr val="5A8FCB"/>
                </a:solidFill>
              </a:rPr>
              <a:t> </a:t>
            </a:r>
            <a:r>
              <a:rPr lang="en-US" sz="1800" b="1" dirty="0">
                <a:solidFill>
                  <a:srgbClr val="5A8FCB"/>
                </a:solidFill>
              </a:rPr>
              <a:t>e-</a:t>
            </a:r>
            <a:r>
              <a:rPr lang="en-US" sz="1800" b="1" dirty="0" err="1">
                <a:solidFill>
                  <a:srgbClr val="5A8FCB"/>
                </a:solidFill>
              </a:rPr>
              <a:t>phyto</a:t>
            </a:r>
            <a:r>
              <a:rPr lang="en-US" sz="1800" b="1" dirty="0">
                <a:solidFill>
                  <a:srgbClr val="5A8FCB"/>
                </a:solidFill>
              </a:rPr>
              <a:t> </a:t>
            </a:r>
            <a:r>
              <a:rPr lang="ar-QA" sz="1800" b="1" dirty="0">
                <a:solidFill>
                  <a:srgbClr val="5A8FCB"/>
                </a:solidFill>
              </a:rPr>
              <a:t>في بلدان الكوميسا
</a:t>
            </a:r>
            <a:endParaRPr lang="en-US" sz="1800" b="1" dirty="0">
              <a:solidFill>
                <a:srgbClr val="5A8FCB"/>
              </a:solidFill>
              <a:effectLst/>
            </a:endParaRPr>
          </a:p>
        </p:txBody>
      </p:sp>
      <p:sp>
        <p:nvSpPr>
          <p:cNvPr id="48" name="TextBox 47">
            <a:extLst>
              <a:ext uri="{FF2B5EF4-FFF2-40B4-BE49-F238E27FC236}">
                <a16:creationId xmlns:a16="http://schemas.microsoft.com/office/drawing/2014/main" id="{A7219531-228A-444E-A98B-CD8095B68EE7}"/>
              </a:ext>
            </a:extLst>
          </p:cNvPr>
          <p:cNvSpPr txBox="1"/>
          <p:nvPr/>
        </p:nvSpPr>
        <p:spPr>
          <a:xfrm>
            <a:off x="3472891" y="5184990"/>
            <a:ext cx="2445860" cy="830997"/>
          </a:xfrm>
          <a:prstGeom prst="rect">
            <a:avLst/>
          </a:prstGeom>
          <a:noFill/>
        </p:spPr>
        <p:txBody>
          <a:bodyPr wrap="square">
            <a:spAutoFit/>
          </a:bodyPr>
          <a:lstStyle/>
          <a:p>
            <a:pPr algn="ctr" fontAlgn="base"/>
            <a:r>
              <a:rPr lang="ar-QA" sz="1600" dirty="0"/>
              <a:t>كيفية صياغة وتنفيذ اللوائح مع قصص النجاح
</a:t>
            </a:r>
            <a:endParaRPr lang="en-GB" sz="1600" dirty="0">
              <a:effectLst/>
            </a:endParaRPr>
          </a:p>
        </p:txBody>
      </p:sp>
      <p:sp>
        <p:nvSpPr>
          <p:cNvPr id="50" name="TextBox 49">
            <a:extLst>
              <a:ext uri="{FF2B5EF4-FFF2-40B4-BE49-F238E27FC236}">
                <a16:creationId xmlns:a16="http://schemas.microsoft.com/office/drawing/2014/main" id="{11D06412-1274-4CE8-AE3C-AE1D26301D5C}"/>
              </a:ext>
            </a:extLst>
          </p:cNvPr>
          <p:cNvSpPr txBox="1"/>
          <p:nvPr/>
        </p:nvSpPr>
        <p:spPr>
          <a:xfrm>
            <a:off x="6536531" y="4060604"/>
            <a:ext cx="2026444" cy="1200329"/>
          </a:xfrm>
          <a:prstGeom prst="rect">
            <a:avLst/>
          </a:prstGeom>
          <a:noFill/>
        </p:spPr>
        <p:txBody>
          <a:bodyPr wrap="square">
            <a:spAutoFit/>
          </a:bodyPr>
          <a:lstStyle/>
          <a:p>
            <a:pPr algn="ctr" rtl="1" fontAlgn="base"/>
            <a:r>
              <a:rPr lang="ar-QA" sz="1800" b="1" dirty="0">
                <a:solidFill>
                  <a:srgbClr val="5A8FCB"/>
                </a:solidFill>
              </a:rPr>
              <a:t>الجلسة المفتوحة لاجتماع </a:t>
            </a:r>
            <a:r>
              <a:rPr lang="ar-SA" sz="1800" b="1" dirty="0">
                <a:solidFill>
                  <a:srgbClr val="5A8FCB"/>
                </a:solidFill>
              </a:rPr>
              <a:t>اللجنة</a:t>
            </a:r>
            <a:r>
              <a:rPr lang="en-US" sz="1800" b="1" dirty="0">
                <a:solidFill>
                  <a:srgbClr val="5A8FCB"/>
                </a:solidFill>
              </a:rPr>
              <a:t> </a:t>
            </a:r>
            <a:r>
              <a:rPr lang="ar-QA" sz="1800" b="1" dirty="0">
                <a:solidFill>
                  <a:srgbClr val="5A8FCB"/>
                </a:solidFill>
              </a:rPr>
              <a:t>حول المشاريع
</a:t>
            </a:r>
            <a:endParaRPr lang="en-US" sz="1800" b="1" dirty="0">
              <a:solidFill>
                <a:srgbClr val="5A8FCB"/>
              </a:solidFill>
              <a:effectLst/>
            </a:endParaRPr>
          </a:p>
        </p:txBody>
      </p:sp>
      <p:sp>
        <p:nvSpPr>
          <p:cNvPr id="52" name="TextBox 51">
            <a:extLst>
              <a:ext uri="{FF2B5EF4-FFF2-40B4-BE49-F238E27FC236}">
                <a16:creationId xmlns:a16="http://schemas.microsoft.com/office/drawing/2014/main" id="{ABA30923-CA83-468B-B075-3612D23F2379}"/>
              </a:ext>
            </a:extLst>
          </p:cNvPr>
          <p:cNvSpPr txBox="1"/>
          <p:nvPr/>
        </p:nvSpPr>
        <p:spPr>
          <a:xfrm>
            <a:off x="6319835" y="5249827"/>
            <a:ext cx="2459836" cy="584775"/>
          </a:xfrm>
          <a:prstGeom prst="rect">
            <a:avLst/>
          </a:prstGeom>
          <a:noFill/>
        </p:spPr>
        <p:txBody>
          <a:bodyPr wrap="square">
            <a:spAutoFit/>
          </a:bodyPr>
          <a:lstStyle/>
          <a:p>
            <a:pPr algn="ctr" fontAlgn="base"/>
            <a:r>
              <a:rPr lang="ar-QA" sz="1600" dirty="0"/>
              <a:t>مشاريع التنفيذ وتنمية القدرات
</a:t>
            </a:r>
            <a:endParaRPr lang="en-GB" sz="1600" dirty="0">
              <a:effectLst/>
            </a:endParaRPr>
          </a:p>
        </p:txBody>
      </p:sp>
      <p:sp>
        <p:nvSpPr>
          <p:cNvPr id="54" name="TextBox 53">
            <a:extLst>
              <a:ext uri="{FF2B5EF4-FFF2-40B4-BE49-F238E27FC236}">
                <a16:creationId xmlns:a16="http://schemas.microsoft.com/office/drawing/2014/main" id="{179D4924-68A7-466A-9547-D1F8625D6D28}"/>
              </a:ext>
            </a:extLst>
          </p:cNvPr>
          <p:cNvSpPr txBox="1"/>
          <p:nvPr/>
        </p:nvSpPr>
        <p:spPr>
          <a:xfrm>
            <a:off x="8454610" y="4065034"/>
            <a:ext cx="3573076" cy="923330"/>
          </a:xfrm>
          <a:prstGeom prst="rect">
            <a:avLst/>
          </a:prstGeom>
          <a:noFill/>
        </p:spPr>
        <p:txBody>
          <a:bodyPr wrap="square">
            <a:spAutoFit/>
          </a:bodyPr>
          <a:lstStyle/>
          <a:p>
            <a:pPr algn="ctr"/>
            <a:r>
              <a:rPr lang="ar-QA" sz="1800" b="1" dirty="0">
                <a:solidFill>
                  <a:srgbClr val="5A8FCB"/>
                </a:solidFill>
              </a:rPr>
              <a:t>مقدمة في تنفيذ الاتفاقية الدولية لوقاية النباتات: تمت الإجابة على أسئلتك
</a:t>
            </a:r>
            <a:endParaRPr lang="en-US" sz="1800" dirty="0">
              <a:solidFill>
                <a:srgbClr val="5A8FCB"/>
              </a:solidFill>
            </a:endParaRPr>
          </a:p>
        </p:txBody>
      </p:sp>
      <p:sp>
        <p:nvSpPr>
          <p:cNvPr id="56" name="TextBox 55">
            <a:extLst>
              <a:ext uri="{FF2B5EF4-FFF2-40B4-BE49-F238E27FC236}">
                <a16:creationId xmlns:a16="http://schemas.microsoft.com/office/drawing/2014/main" id="{78231E13-6517-4FAA-B4D6-0A79A9C39879}"/>
              </a:ext>
            </a:extLst>
          </p:cNvPr>
          <p:cNvSpPr txBox="1"/>
          <p:nvPr/>
        </p:nvSpPr>
        <p:spPr>
          <a:xfrm>
            <a:off x="9177335" y="5197314"/>
            <a:ext cx="2276476" cy="1323439"/>
          </a:xfrm>
          <a:prstGeom prst="rect">
            <a:avLst/>
          </a:prstGeom>
          <a:noFill/>
        </p:spPr>
        <p:txBody>
          <a:bodyPr wrap="square" lIns="91440" tIns="45720" rIns="91440" bIns="45720" anchor="t">
            <a:spAutoFit/>
          </a:bodyPr>
          <a:lstStyle/>
          <a:p>
            <a:pPr algn="ctr" fontAlgn="base"/>
            <a:r>
              <a:rPr lang="ar-QA" sz="1600" dirty="0"/>
              <a:t>نظرة عامة على الاتفاقية الدولية لوقاية النباتات ، </a:t>
            </a:r>
            <a:r>
              <a:rPr lang="ar-SA" sz="1600" dirty="0"/>
              <a:t>لجنة التنفيذ،</a:t>
            </a:r>
            <a:r>
              <a:rPr lang="en-GB" sz="1600" dirty="0"/>
              <a:t> ، </a:t>
            </a:r>
            <a:r>
              <a:rPr lang="ar-QA" sz="1600" dirty="0"/>
              <a:t>وموارد التنفيذ وتنمية القدرات المتاحة.
</a:t>
            </a:r>
            <a:endParaRPr lang="en-GB" sz="1600" dirty="0">
              <a:effectLst/>
            </a:endParaRPr>
          </a:p>
        </p:txBody>
      </p:sp>
    </p:spTree>
    <p:extLst>
      <p:ext uri="{BB962C8B-B14F-4D97-AF65-F5344CB8AC3E}">
        <p14:creationId xmlns:p14="http://schemas.microsoft.com/office/powerpoint/2010/main" val="99097452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E59E6950-F512-FA34-8535-F8E36D2E04EA}"/>
              </a:ext>
            </a:extLst>
          </p:cNvPr>
          <p:cNvSpPr txBox="1">
            <a:spLocks/>
          </p:cNvSpPr>
          <p:nvPr/>
        </p:nvSpPr>
        <p:spPr>
          <a:xfrm>
            <a:off x="131976" y="947916"/>
            <a:ext cx="13898982" cy="406803"/>
          </a:xfrm>
          <a:prstGeom prst="rect">
            <a:avLst/>
          </a:prstGeom>
          <a:noFill/>
        </p:spPr>
        <p:txBody>
          <a:bodyPr vert="horz" lIns="540000" tIns="0" rIns="288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algn="r" rtl="1"/>
            <a:r>
              <a:rPr lang="ar-QA" sz="2400" dirty="0">
                <a:solidFill>
                  <a:srgbClr val="1E7B3C"/>
                </a:solidFill>
                <a:latin typeface="Arial" panose="020B0604020202020204" pitchFamily="34" charset="0"/>
                <a:cs typeface="Arial" panose="020B0604020202020204" pitchFamily="34" charset="0"/>
              </a:rPr>
              <a:t>طرق المشاركة في عمل لجنة التنفيذ وتنمية القدرات والاتفاقية الدولية لوقاية النباتات
</a:t>
            </a:r>
            <a:endParaRPr lang="en-IT" dirty="0">
              <a:solidFill>
                <a:srgbClr val="1E7B3C"/>
              </a:solidFill>
              <a:latin typeface="Arial" panose="020B0604020202020204" pitchFamily="34" charset="0"/>
              <a:cs typeface="Arial" panose="020B0604020202020204" pitchFamily="34" charset="0"/>
            </a:endParaRPr>
          </a:p>
        </p:txBody>
      </p:sp>
      <p:sp>
        <p:nvSpPr>
          <p:cNvPr id="60" name="TextBox 59">
            <a:extLst>
              <a:ext uri="{FF2B5EF4-FFF2-40B4-BE49-F238E27FC236}">
                <a16:creationId xmlns:a16="http://schemas.microsoft.com/office/drawing/2014/main" id="{438B23C0-B99D-402C-B73C-83E9A125DBBB}"/>
              </a:ext>
            </a:extLst>
          </p:cNvPr>
          <p:cNvSpPr txBox="1"/>
          <p:nvPr/>
        </p:nvSpPr>
        <p:spPr>
          <a:xfrm>
            <a:off x="3490706" y="5990756"/>
            <a:ext cx="7909365" cy="323165"/>
          </a:xfrm>
          <a:prstGeom prst="rect">
            <a:avLst/>
          </a:prstGeom>
        </p:spPr>
        <p:txBody>
          <a:bodyPr wrap="square" lIns="540000" tIns="0" rIns="360000" bIns="45720" rtlCol="0" anchor="t" anchorCtr="0">
            <a:spAutoFit/>
          </a:bodyPr>
          <a:lstStyle/>
          <a:p>
            <a:pPr algn="r" rtl="1"/>
            <a:r>
              <a:rPr lang="es-CO" sz="1800" dirty="0"/>
              <a:t>* </a:t>
            </a:r>
            <a:r>
              <a:rPr lang="ar-QA" sz="1800" dirty="0">
                <a:ea typeface="Arial Unicode MS"/>
                <a:cs typeface="Arial"/>
              </a:rPr>
              <a:t>فترة التشاور من ١ يوليو - ٣١ أغسطس عبر نظام التعليق عبر الإنترنت;</a:t>
            </a:r>
            <a:endParaRPr lang="en-US" sz="1800" dirty="0">
              <a:ea typeface="Arial Unicode MS"/>
              <a:cs typeface="Arial"/>
            </a:endParaRPr>
          </a:p>
        </p:txBody>
      </p:sp>
      <p:graphicFrame>
        <p:nvGraphicFramePr>
          <p:cNvPr id="28" name="Diagram 27"/>
          <p:cNvGraphicFramePr/>
          <p:nvPr>
            <p:extLst>
              <p:ext uri="{D42A27DB-BD31-4B8C-83A1-F6EECF244321}">
                <p14:modId xmlns:p14="http://schemas.microsoft.com/office/powerpoint/2010/main" val="3798009834"/>
              </p:ext>
            </p:extLst>
          </p:nvPr>
        </p:nvGraphicFramePr>
        <p:xfrm>
          <a:off x="1036948" y="1470581"/>
          <a:ext cx="10373317" cy="433633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43678978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olo 5">
            <a:extLst>
              <a:ext uri="{FF2B5EF4-FFF2-40B4-BE49-F238E27FC236}">
                <a16:creationId xmlns:a16="http://schemas.microsoft.com/office/drawing/2014/main" id="{58A43A09-91A0-0B4E-A1B9-69205A0FA910}"/>
              </a:ext>
            </a:extLst>
          </p:cNvPr>
          <p:cNvSpPr>
            <a:spLocks noGrp="1"/>
          </p:cNvSpPr>
          <p:nvPr>
            <p:ph type="ctrTitle"/>
          </p:nvPr>
        </p:nvSpPr>
        <p:spPr/>
        <p:txBody>
          <a:bodyPr/>
          <a:lstStyle/>
          <a:p>
            <a:pPr algn="ctr">
              <a:defRPr/>
            </a:pPr>
            <a:r>
              <a:rPr lang="ar-SA" dirty="0"/>
              <a:t>شكرا لكم</a:t>
            </a:r>
            <a:endParaRPr lang="it-IT" dirty="0"/>
          </a:p>
        </p:txBody>
      </p:sp>
      <p:sp>
        <p:nvSpPr>
          <p:cNvPr id="3" name="Rectangle 2">
            <a:extLst>
              <a:ext uri="{FF2B5EF4-FFF2-40B4-BE49-F238E27FC236}">
                <a16:creationId xmlns:a16="http://schemas.microsoft.com/office/drawing/2014/main" id="{A5343FCF-8DD9-BC48-8DE5-A30633EF8F93}"/>
              </a:ext>
            </a:extLst>
          </p:cNvPr>
          <p:cNvSpPr/>
          <p:nvPr/>
        </p:nvSpPr>
        <p:spPr>
          <a:xfrm>
            <a:off x="685800" y="4699647"/>
            <a:ext cx="4953000" cy="1938992"/>
          </a:xfrm>
          <a:prstGeom prst="rect">
            <a:avLst/>
          </a:prstGeom>
        </p:spPr>
        <p:txBody>
          <a:bodyPr wrap="square">
            <a:spAutoFit/>
          </a:bodyPr>
          <a:lstStyle/>
          <a:p>
            <a:r>
              <a:rPr lang="fr-FR" altLang="en-US" sz="1600" b="1" dirty="0">
                <a:solidFill>
                  <a:schemeClr val="bg1"/>
                </a:solidFill>
                <a:ea typeface="Arial Unicode MS" panose="020B0604020202020204" pitchFamily="34" charset="-128"/>
                <a:cs typeface="Arial" panose="020B0604020202020204" pitchFamily="34" charset="0"/>
              </a:rPr>
              <a:t>IPPC </a:t>
            </a:r>
            <a:r>
              <a:rPr lang="fr-FR" altLang="en-US" sz="1600" b="1" dirty="0" err="1">
                <a:solidFill>
                  <a:schemeClr val="bg1"/>
                </a:solidFill>
                <a:ea typeface="Arial Unicode MS" panose="020B0604020202020204" pitchFamily="34" charset="-128"/>
                <a:cs typeface="Arial" panose="020B0604020202020204" pitchFamily="34" charset="0"/>
              </a:rPr>
              <a:t>Secretariat</a:t>
            </a:r>
            <a:br>
              <a:rPr lang="fr-FR" altLang="en-US" sz="1600" b="1">
                <a:solidFill>
                  <a:schemeClr val="bg1"/>
                </a:solidFill>
                <a:ea typeface="Arial Unicode MS" panose="020B0604020202020204" pitchFamily="34" charset="-128"/>
                <a:cs typeface="Arial" panose="020B0604020202020204" pitchFamily="34" charset="0"/>
              </a:rPr>
            </a:br>
            <a:br>
              <a:rPr lang="fr-FR" altLang="en-US" sz="1600" b="1">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Food and Agriculture </a:t>
            </a:r>
            <a:r>
              <a:rPr lang="fr-FR" altLang="en-US" sz="1600" dirty="0" err="1">
                <a:solidFill>
                  <a:schemeClr val="bg1"/>
                </a:solidFill>
                <a:ea typeface="Arial Unicode MS" panose="020B0604020202020204" pitchFamily="34" charset="-128"/>
                <a:cs typeface="Arial" panose="020B0604020202020204" pitchFamily="34" charset="0"/>
              </a:rPr>
              <a:t>Organization</a:t>
            </a:r>
            <a:r>
              <a:rPr lang="fr-FR" altLang="en-US" sz="1600" dirty="0">
                <a:solidFill>
                  <a:schemeClr val="bg1"/>
                </a:solidFill>
                <a:ea typeface="Arial Unicode MS" panose="020B0604020202020204" pitchFamily="34" charset="-128"/>
                <a:cs typeface="Arial" panose="020B0604020202020204" pitchFamily="34" charset="0"/>
              </a:rPr>
              <a:t> </a:t>
            </a:r>
            <a:br>
              <a:rPr lang="fr-FR" altLang="en-US" sz="160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of the United Nations (FAO)</a:t>
            </a:r>
            <a:br>
              <a:rPr lang="fr-FR" altLang="en-US" sz="1600">
                <a:solidFill>
                  <a:schemeClr val="bg1"/>
                </a:solidFill>
                <a:ea typeface="Arial Unicode MS" panose="020B0604020202020204" pitchFamily="34" charset="-128"/>
                <a:cs typeface="Arial" panose="020B0604020202020204" pitchFamily="34" charset="0"/>
              </a:rPr>
            </a:br>
            <a:br>
              <a:rPr lang="fr-FR" altLang="en-US" sz="1600">
                <a:solidFill>
                  <a:schemeClr val="bg1"/>
                </a:solidFill>
                <a:ea typeface="Arial Unicode MS" panose="020B0604020202020204" pitchFamily="34" charset="-128"/>
                <a:cs typeface="Arial" panose="020B0604020202020204" pitchFamily="34" charset="0"/>
              </a:rPr>
            </a:br>
            <a:r>
              <a:rPr lang="fr-FR" altLang="en-US" sz="1600" dirty="0">
                <a:solidFill>
                  <a:srgbClr val="FFFF00"/>
                </a:solidFill>
                <a:ea typeface="Arial Unicode MS" panose="020B0604020202020204" pitchFamily="34" charset="-128"/>
                <a:cs typeface="Arial" panose="020B0604020202020204" pitchFamily="34" charset="0"/>
                <a:hlinkClick r:id="rId2">
                  <a:extLst>
                    <a:ext uri="{A12FA001-AC4F-418D-AE19-62706E023703}">
                      <ahyp:hlinkClr xmlns:ahyp="http://schemas.microsoft.com/office/drawing/2018/hyperlinkcolor" val="tx"/>
                    </a:ext>
                  </a:extLst>
                </a:hlinkClick>
              </a:rPr>
              <a:t>ippc@fao.org</a:t>
            </a:r>
            <a:r>
              <a:rPr lang="fr-FR" altLang="en-US" sz="1600" dirty="0">
                <a:solidFill>
                  <a:srgbClr val="FFFF00"/>
                </a:solidFill>
                <a:ea typeface="Arial Unicode MS" panose="020B0604020202020204" pitchFamily="34" charset="-128"/>
                <a:cs typeface="Arial" panose="020B0604020202020204" pitchFamily="34" charset="0"/>
              </a:rPr>
              <a:t> | </a:t>
            </a:r>
            <a:r>
              <a:rPr lang="fr-FR" altLang="en-US" sz="1600" dirty="0">
                <a:solidFill>
                  <a:srgbClr val="FFFF00"/>
                </a:solidFill>
                <a:ea typeface="Arial Unicode MS" panose="020B0604020202020204" pitchFamily="34" charset="-128"/>
                <a:cs typeface="Arial" panose="020B0604020202020204" pitchFamily="34" charset="0"/>
                <a:hlinkClick r:id="rId3">
                  <a:extLst>
                    <a:ext uri="{A12FA001-AC4F-418D-AE19-62706E023703}">
                      <ahyp:hlinkClr xmlns:ahyp="http://schemas.microsoft.com/office/drawing/2018/hyperlinkcolor" val="tx"/>
                    </a:ext>
                  </a:extLst>
                </a:hlinkClick>
              </a:rPr>
              <a:t>www.ippc.int</a:t>
            </a:r>
            <a:br>
              <a:rPr lang="en-US" sz="5400">
                <a:solidFill>
                  <a:schemeClr val="bg1"/>
                </a:solidFill>
              </a:rPr>
            </a:br>
            <a:endParaRPr lang="en-IT">
              <a:solidFill>
                <a:schemeClr val="bg1"/>
              </a:solidFill>
            </a:endParaRPr>
          </a:p>
        </p:txBody>
      </p:sp>
      <p:pic>
        <p:nvPicPr>
          <p:cNvPr id="5" name="Picture Placeholder 9"/>
          <p:cNvPicPr>
            <a:picLocks noChangeAspect="1"/>
          </p:cNvPicPr>
          <p:nvPr/>
        </p:nvPicPr>
        <p:blipFill rotWithShape="1">
          <a:blip r:embed="rId4">
            <a:extLst>
              <a:ext uri="{28A0092B-C50C-407E-A947-70E740481C1C}">
                <a14:useLocalDpi xmlns:a14="http://schemas.microsoft.com/office/drawing/2010/main" val="0"/>
              </a:ext>
            </a:extLst>
          </a:blip>
          <a:srcRect t="2658" r="32506" b="2658"/>
          <a:stretch/>
        </p:blipFill>
        <p:spPr>
          <a:xfrm>
            <a:off x="3962400" y="3816263"/>
            <a:ext cx="8229600" cy="3048000"/>
          </a:xfrm>
          <a:prstGeom prst="rect">
            <a:avLst/>
          </a:prstGeom>
        </p:spPr>
      </p:pic>
    </p:spTree>
    <p:extLst>
      <p:ext uri="{BB962C8B-B14F-4D97-AF65-F5344CB8AC3E}">
        <p14:creationId xmlns:p14="http://schemas.microsoft.com/office/powerpoint/2010/main" val="18480891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94C38EBA-D731-458B-8BE5-11655DF61A9E}"/>
              </a:ext>
            </a:extLst>
          </p:cNvPr>
          <p:cNvSpPr/>
          <p:nvPr/>
        </p:nvSpPr>
        <p:spPr>
          <a:xfrm>
            <a:off x="318174" y="1407063"/>
            <a:ext cx="11630218" cy="1477205"/>
          </a:xfrm>
          <a:prstGeom prst="roundRect">
            <a:avLst>
              <a:gd name="adj" fmla="val 9366"/>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219170" rtl="1" eaLnBrk="1" latinLnBrk="0" hangingPunct="1"/>
            <a:endParaRPr lang="en-US"/>
          </a:p>
        </p:txBody>
      </p:sp>
      <p:sp>
        <p:nvSpPr>
          <p:cNvPr id="5" name="Freeform: Shape 4">
            <a:extLst>
              <a:ext uri="{FF2B5EF4-FFF2-40B4-BE49-F238E27FC236}">
                <a16:creationId xmlns:a16="http://schemas.microsoft.com/office/drawing/2014/main" id="{80A7A66F-6D09-4301-8E7B-D1E958393B6A}"/>
              </a:ext>
            </a:extLst>
          </p:cNvPr>
          <p:cNvSpPr/>
          <p:nvPr/>
        </p:nvSpPr>
        <p:spPr>
          <a:xfrm>
            <a:off x="318174" y="1450838"/>
            <a:ext cx="11513270" cy="1350777"/>
          </a:xfrm>
          <a:custGeom>
            <a:avLst/>
            <a:gdLst>
              <a:gd name="connsiteX0" fmla="*/ 0 w 11126754"/>
              <a:gd name="connsiteY0" fmla="*/ 229130 h 1374750"/>
              <a:gd name="connsiteX1" fmla="*/ 229130 w 11126754"/>
              <a:gd name="connsiteY1" fmla="*/ 0 h 1374750"/>
              <a:gd name="connsiteX2" fmla="*/ 10897624 w 11126754"/>
              <a:gd name="connsiteY2" fmla="*/ 0 h 1374750"/>
              <a:gd name="connsiteX3" fmla="*/ 11126754 w 11126754"/>
              <a:gd name="connsiteY3" fmla="*/ 229130 h 1374750"/>
              <a:gd name="connsiteX4" fmla="*/ 11126754 w 11126754"/>
              <a:gd name="connsiteY4" fmla="*/ 1145620 h 1374750"/>
              <a:gd name="connsiteX5" fmla="*/ 10897624 w 11126754"/>
              <a:gd name="connsiteY5" fmla="*/ 1374750 h 1374750"/>
              <a:gd name="connsiteX6" fmla="*/ 229130 w 11126754"/>
              <a:gd name="connsiteY6" fmla="*/ 1374750 h 1374750"/>
              <a:gd name="connsiteX7" fmla="*/ 0 w 11126754"/>
              <a:gd name="connsiteY7" fmla="*/ 1145620 h 1374750"/>
              <a:gd name="connsiteX8" fmla="*/ 0 w 11126754"/>
              <a:gd name="connsiteY8" fmla="*/ 229130 h 1374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26754" h="1374750">
                <a:moveTo>
                  <a:pt x="0" y="229130"/>
                </a:moveTo>
                <a:cubicBezTo>
                  <a:pt x="0" y="102585"/>
                  <a:pt x="102585" y="0"/>
                  <a:pt x="229130" y="0"/>
                </a:cubicBezTo>
                <a:lnTo>
                  <a:pt x="10897624" y="0"/>
                </a:lnTo>
                <a:cubicBezTo>
                  <a:pt x="11024169" y="0"/>
                  <a:pt x="11126754" y="102585"/>
                  <a:pt x="11126754" y="229130"/>
                </a:cubicBezTo>
                <a:lnTo>
                  <a:pt x="11126754" y="1145620"/>
                </a:lnTo>
                <a:cubicBezTo>
                  <a:pt x="11126754" y="1272165"/>
                  <a:pt x="11024169" y="1374750"/>
                  <a:pt x="10897624" y="1374750"/>
                </a:cubicBezTo>
                <a:lnTo>
                  <a:pt x="229130" y="1374750"/>
                </a:lnTo>
                <a:cubicBezTo>
                  <a:pt x="102585" y="1374750"/>
                  <a:pt x="0" y="1272165"/>
                  <a:pt x="0" y="1145620"/>
                </a:cubicBezTo>
                <a:lnTo>
                  <a:pt x="0" y="229130"/>
                </a:lnTo>
                <a:close/>
              </a:path>
            </a:pathLst>
          </a:custGeom>
          <a:no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162360" tIns="162360" rIns="162360" bIns="162360" numCol="1" spcCol="1270" anchor="ctr" anchorCtr="0">
            <a:noAutofit/>
          </a:bodyPr>
          <a:lstStyle/>
          <a:p>
            <a:pPr lvl="0" algn="r" defTabSz="1111250">
              <a:lnSpc>
                <a:spcPct val="90000"/>
              </a:lnSpc>
              <a:spcBef>
                <a:spcPct val="0"/>
              </a:spcBef>
              <a:spcAft>
                <a:spcPct val="35000"/>
              </a:spcAft>
            </a:pPr>
            <a:r>
              <a:rPr lang="ar-QA" dirty="0">
                <a:solidFill>
                  <a:schemeClr val="tx1"/>
                </a:solidFill>
              </a:rPr>
              <a:t>تقوم </a:t>
            </a:r>
            <a:r>
              <a:rPr lang="ar-QA" dirty="0">
                <a:solidFill>
                  <a:srgbClr val="00B050"/>
                </a:solidFill>
              </a:rPr>
              <a:t>لجنة التنفيذ وتنمية القدرات </a:t>
            </a:r>
            <a:r>
              <a:rPr lang="ar-QA" dirty="0">
                <a:solidFill>
                  <a:schemeClr val="tx1"/>
                </a:solidFill>
              </a:rPr>
              <a:t>بتطوير ومراقبة والإشراف على البرنامج المتكامل لدعم </a:t>
            </a:r>
            <a:r>
              <a:rPr lang="ar-QA" b="1" dirty="0">
                <a:solidFill>
                  <a:schemeClr val="tx1"/>
                </a:solidFill>
              </a:rPr>
              <a:t>تنفيذ الاتفاقية الدولية لوقاية النباتات</a:t>
            </a:r>
            <a:r>
              <a:rPr lang="ar-QA" dirty="0">
                <a:solidFill>
                  <a:schemeClr val="tx1"/>
                </a:solidFill>
              </a:rPr>
              <a:t> </a:t>
            </a:r>
            <a:r>
              <a:rPr lang="ar-QA" b="1" dirty="0">
                <a:solidFill>
                  <a:schemeClr val="tx1"/>
                </a:solidFill>
              </a:rPr>
              <a:t>وتعزيز قدرات الصحة النباتية للأطراف المتعاقدة</a:t>
            </a:r>
            <a:r>
              <a:rPr lang="ar-QA" dirty="0">
                <a:solidFill>
                  <a:schemeClr val="tx1"/>
                </a:solidFill>
              </a:rPr>
              <a:t>.
</a:t>
            </a:r>
            <a:endParaRPr lang="en-US" kern="1200" dirty="0">
              <a:solidFill>
                <a:schemeClr val="tx1"/>
              </a:solidFill>
            </a:endParaRPr>
          </a:p>
        </p:txBody>
      </p:sp>
      <p:sp>
        <p:nvSpPr>
          <p:cNvPr id="6" name="Freeform: Shape 5">
            <a:extLst>
              <a:ext uri="{FF2B5EF4-FFF2-40B4-BE49-F238E27FC236}">
                <a16:creationId xmlns:a16="http://schemas.microsoft.com/office/drawing/2014/main" id="{9E7A6491-DEF2-453B-BAFB-022BCD48A3B7}"/>
              </a:ext>
            </a:extLst>
          </p:cNvPr>
          <p:cNvSpPr/>
          <p:nvPr/>
        </p:nvSpPr>
        <p:spPr>
          <a:xfrm>
            <a:off x="501478" y="3109852"/>
            <a:ext cx="11126754" cy="638296"/>
          </a:xfrm>
          <a:custGeom>
            <a:avLst/>
            <a:gdLst>
              <a:gd name="connsiteX0" fmla="*/ 0 w 11126754"/>
              <a:gd name="connsiteY0" fmla="*/ 106385 h 638296"/>
              <a:gd name="connsiteX1" fmla="*/ 106385 w 11126754"/>
              <a:gd name="connsiteY1" fmla="*/ 0 h 638296"/>
              <a:gd name="connsiteX2" fmla="*/ 11020369 w 11126754"/>
              <a:gd name="connsiteY2" fmla="*/ 0 h 638296"/>
              <a:gd name="connsiteX3" fmla="*/ 11126754 w 11126754"/>
              <a:gd name="connsiteY3" fmla="*/ 106385 h 638296"/>
              <a:gd name="connsiteX4" fmla="*/ 11126754 w 11126754"/>
              <a:gd name="connsiteY4" fmla="*/ 531911 h 638296"/>
              <a:gd name="connsiteX5" fmla="*/ 11020369 w 11126754"/>
              <a:gd name="connsiteY5" fmla="*/ 638296 h 638296"/>
              <a:gd name="connsiteX6" fmla="*/ 106385 w 11126754"/>
              <a:gd name="connsiteY6" fmla="*/ 638296 h 638296"/>
              <a:gd name="connsiteX7" fmla="*/ 0 w 11126754"/>
              <a:gd name="connsiteY7" fmla="*/ 531911 h 638296"/>
              <a:gd name="connsiteX8" fmla="*/ 0 w 11126754"/>
              <a:gd name="connsiteY8" fmla="*/ 106385 h 638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26754" h="638296">
                <a:moveTo>
                  <a:pt x="0" y="106385"/>
                </a:moveTo>
                <a:cubicBezTo>
                  <a:pt x="0" y="47630"/>
                  <a:pt x="47630" y="0"/>
                  <a:pt x="106385" y="0"/>
                </a:cubicBezTo>
                <a:lnTo>
                  <a:pt x="11020369" y="0"/>
                </a:lnTo>
                <a:cubicBezTo>
                  <a:pt x="11079124" y="0"/>
                  <a:pt x="11126754" y="47630"/>
                  <a:pt x="11126754" y="106385"/>
                </a:cubicBezTo>
                <a:lnTo>
                  <a:pt x="11126754" y="531911"/>
                </a:lnTo>
                <a:cubicBezTo>
                  <a:pt x="11126754" y="590666"/>
                  <a:pt x="11079124" y="638296"/>
                  <a:pt x="11020369" y="638296"/>
                </a:cubicBezTo>
                <a:lnTo>
                  <a:pt x="106385" y="638296"/>
                </a:lnTo>
                <a:cubicBezTo>
                  <a:pt x="47630" y="638296"/>
                  <a:pt x="0" y="590666"/>
                  <a:pt x="0" y="531911"/>
                </a:cubicBezTo>
                <a:lnTo>
                  <a:pt x="0" y="106385"/>
                </a:lnTo>
                <a:close/>
              </a:path>
            </a:pathLst>
          </a:custGeom>
          <a:no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26409" tIns="126409" rIns="126409" bIns="126409" numCol="1" spcCol="1270" anchor="ctr" anchorCtr="0">
            <a:noAutofit/>
          </a:bodyPr>
          <a:lstStyle/>
          <a:p>
            <a:pPr lvl="0" algn="r" defTabSz="1111250" rtl="1">
              <a:lnSpc>
                <a:spcPct val="90000"/>
              </a:lnSpc>
              <a:spcBef>
                <a:spcPct val="0"/>
              </a:spcBef>
              <a:spcAft>
                <a:spcPct val="35000"/>
              </a:spcAft>
            </a:pPr>
            <a:r>
              <a:rPr lang="ar-QA" sz="2000" b="1" dirty="0">
                <a:solidFill>
                  <a:srgbClr val="74A1D3"/>
                </a:solidFill>
              </a:rPr>
              <a:t>خلال الأشهر القليلة الماضية ، قامت </a:t>
            </a:r>
            <a:r>
              <a:rPr lang="ar-SA" sz="2000" b="1" dirty="0">
                <a:solidFill>
                  <a:srgbClr val="74A1D3"/>
                </a:solidFill>
              </a:rPr>
              <a:t>اللجنة</a:t>
            </a:r>
            <a:r>
              <a:rPr lang="en-US" sz="2000" b="1" dirty="0">
                <a:solidFill>
                  <a:srgbClr val="74A1D3"/>
                </a:solidFill>
              </a:rPr>
              <a:t> </a:t>
            </a:r>
            <a:r>
              <a:rPr lang="ar-QA" sz="2000" b="1" dirty="0">
                <a:solidFill>
                  <a:srgbClr val="74A1D3"/>
                </a:solidFill>
              </a:rPr>
              <a:t>بما يلي:
</a:t>
            </a:r>
            <a:endParaRPr lang="en-US" sz="2000" b="1" dirty="0">
              <a:solidFill>
                <a:srgbClr val="74A1D3"/>
              </a:solidFill>
            </a:endParaRPr>
          </a:p>
        </p:txBody>
      </p:sp>
      <p:sp>
        <p:nvSpPr>
          <p:cNvPr id="7" name="Freeform: Shape 6">
            <a:extLst>
              <a:ext uri="{FF2B5EF4-FFF2-40B4-BE49-F238E27FC236}">
                <a16:creationId xmlns:a16="http://schemas.microsoft.com/office/drawing/2014/main" id="{F1333C2B-AC05-4B92-BE05-34E1B459CF8E}"/>
              </a:ext>
            </a:extLst>
          </p:cNvPr>
          <p:cNvSpPr/>
          <p:nvPr/>
        </p:nvSpPr>
        <p:spPr>
          <a:xfrm>
            <a:off x="980822" y="3626197"/>
            <a:ext cx="10709700" cy="2639250"/>
          </a:xfrm>
          <a:custGeom>
            <a:avLst/>
            <a:gdLst>
              <a:gd name="connsiteX0" fmla="*/ 0 w 11126754"/>
              <a:gd name="connsiteY0" fmla="*/ 0 h 2639250"/>
              <a:gd name="connsiteX1" fmla="*/ 11126754 w 11126754"/>
              <a:gd name="connsiteY1" fmla="*/ 0 h 2639250"/>
              <a:gd name="connsiteX2" fmla="*/ 11126754 w 11126754"/>
              <a:gd name="connsiteY2" fmla="*/ 2639250 h 2639250"/>
              <a:gd name="connsiteX3" fmla="*/ 0 w 11126754"/>
              <a:gd name="connsiteY3" fmla="*/ 2639250 h 2639250"/>
              <a:gd name="connsiteX4" fmla="*/ 0 w 11126754"/>
              <a:gd name="connsiteY4" fmla="*/ 0 h 2639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26754" h="2639250">
                <a:moveTo>
                  <a:pt x="0" y="0"/>
                </a:moveTo>
                <a:lnTo>
                  <a:pt x="11126754" y="0"/>
                </a:lnTo>
                <a:lnTo>
                  <a:pt x="11126754" y="2639250"/>
                </a:lnTo>
                <a:lnTo>
                  <a:pt x="0" y="263925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53274" tIns="31750" rIns="177800" bIns="31750" numCol="1" spcCol="1270" anchor="t" anchorCtr="0">
            <a:noAutofit/>
          </a:bodyPr>
          <a:lstStyle/>
          <a:p>
            <a:pPr marL="228600" lvl="1" indent="-228600" algn="r" defTabSz="889000" rtl="1">
              <a:spcBef>
                <a:spcPct val="0"/>
              </a:spcBef>
              <a:buChar char="•"/>
            </a:pPr>
            <a:r>
              <a:rPr lang="ar-QA" dirty="0"/>
              <a:t>الإشراف على تطوير واستعراض </a:t>
            </a:r>
            <a:r>
              <a:rPr lang="en-US" kern="1200" dirty="0"/>
              <a:t> </a:t>
            </a:r>
            <a:r>
              <a:rPr lang="ar-QA" b="1" dirty="0">
                <a:solidFill>
                  <a:srgbClr val="74A1D3"/>
                </a:solidFill>
              </a:rPr>
              <a:t>أدلة الاتفاقية الدولية لوقاية النباتات والمواد التدريبية</a:t>
            </a:r>
            <a:endParaRPr lang="en-US" b="1" kern="1200" dirty="0">
              <a:solidFill>
                <a:srgbClr val="74A1D3"/>
              </a:solidFill>
            </a:endParaRPr>
          </a:p>
          <a:p>
            <a:pPr marL="228600" lvl="1" indent="-228600" algn="r" defTabSz="889000" rtl="1">
              <a:spcBef>
                <a:spcPct val="0"/>
              </a:spcBef>
              <a:buChar char="•"/>
            </a:pPr>
            <a:r>
              <a:rPr lang="ar-QA" dirty="0"/>
              <a:t>الإشراف على </a:t>
            </a:r>
            <a:r>
              <a:rPr lang="ar-QA" b="1" dirty="0">
                <a:solidFill>
                  <a:srgbClr val="74A1D3"/>
                </a:solidFill>
              </a:rPr>
              <a:t>مشاريع </a:t>
            </a:r>
            <a:r>
              <a:rPr lang="ar-QA" dirty="0"/>
              <a:t>التنفيذ وتنمية القدرات</a:t>
            </a:r>
            <a:endParaRPr lang="en-US" kern="1200" dirty="0">
              <a:solidFill>
                <a:srgbClr val="74A1D3"/>
              </a:solidFill>
            </a:endParaRPr>
          </a:p>
          <a:p>
            <a:pPr marL="228600" lvl="1" indent="-228600" algn="r" defTabSz="889000" rtl="1">
              <a:spcBef>
                <a:spcPct val="0"/>
              </a:spcBef>
              <a:buChar char="•"/>
            </a:pPr>
            <a:r>
              <a:rPr lang="ar-QA" dirty="0"/>
              <a:t>التحديات المرصودة المرتبطة ب </a:t>
            </a:r>
            <a:r>
              <a:rPr lang="en-US" kern="1200" dirty="0"/>
              <a:t> </a:t>
            </a:r>
            <a:r>
              <a:rPr lang="ar-QA" b="1" dirty="0">
                <a:solidFill>
                  <a:srgbClr val="74A1D3"/>
                </a:solidFill>
              </a:rPr>
              <a:t>تنفيذ الاتفاقية الدولية لوقاية النباتات والمعايير الدولية لتدابير الصحة النباتية</a:t>
            </a:r>
            <a:endParaRPr lang="en-US" kern="1200" dirty="0">
              <a:solidFill>
                <a:srgbClr val="74A1D3"/>
              </a:solidFill>
            </a:endParaRPr>
          </a:p>
          <a:p>
            <a:pPr marL="228600" lvl="1" indent="-228600" algn="r" defTabSz="889000" rtl="1">
              <a:spcBef>
                <a:spcPct val="0"/>
              </a:spcBef>
              <a:buChar char="•"/>
            </a:pPr>
            <a:r>
              <a:rPr lang="ar-QA" dirty="0"/>
              <a:t>الاشراف</a:t>
            </a:r>
            <a:r>
              <a:rPr lang="en-US" kern="1200" dirty="0"/>
              <a:t> </a:t>
            </a:r>
            <a:r>
              <a:rPr lang="ar-SA" kern="1200" dirty="0"/>
              <a:t> على </a:t>
            </a:r>
            <a:r>
              <a:rPr lang="ar-QA" dirty="0"/>
              <a:t>عمليات </a:t>
            </a:r>
            <a:r>
              <a:rPr lang="ar-SA" b="1" dirty="0">
                <a:solidFill>
                  <a:srgbClr val="74A1D3"/>
                </a:solidFill>
              </a:rPr>
              <a:t>الالتزامات الوطنية للإبلاغ </a:t>
            </a:r>
            <a:r>
              <a:rPr lang="ar-QA" dirty="0"/>
              <a:t>و </a:t>
            </a:r>
            <a:r>
              <a:rPr lang="en-US" kern="1200" dirty="0"/>
              <a:t> </a:t>
            </a:r>
            <a:r>
              <a:rPr lang="ar-SA" b="1" kern="1200" dirty="0">
                <a:solidFill>
                  <a:srgbClr val="74A1D3"/>
                </a:solidFill>
              </a:rPr>
              <a:t>أداة تقييم قدرات الصحة النباتية</a:t>
            </a:r>
            <a:r>
              <a:rPr lang="en-US" b="1" kern="1200" dirty="0">
                <a:solidFill>
                  <a:srgbClr val="74A1D3"/>
                </a:solidFill>
              </a:rPr>
              <a:t>*</a:t>
            </a:r>
          </a:p>
          <a:p>
            <a:pPr marL="228600" lvl="1" indent="-228600" algn="r" defTabSz="889000" rtl="1">
              <a:spcBef>
                <a:spcPct val="0"/>
              </a:spcBef>
              <a:buChar char="•"/>
            </a:pPr>
            <a:r>
              <a:rPr lang="ar-QA" dirty="0"/>
              <a:t>المضي قدما في قضايا التنفيذ من خلال </a:t>
            </a:r>
            <a:r>
              <a:rPr lang="en-US" kern="1200" dirty="0"/>
              <a:t> </a:t>
            </a:r>
            <a:r>
              <a:rPr lang="ar-QA" b="1" dirty="0">
                <a:solidFill>
                  <a:srgbClr val="74A1D3"/>
                </a:solidFill>
              </a:rPr>
              <a:t>المجموعات الفرعية وفرق </a:t>
            </a:r>
            <a:r>
              <a:rPr lang="ar-SA" b="1" dirty="0">
                <a:solidFill>
                  <a:srgbClr val="74A1D3"/>
                </a:solidFill>
              </a:rPr>
              <a:t>اللجنة</a:t>
            </a:r>
            <a:endParaRPr lang="en-US" kern="1200" dirty="0">
              <a:solidFill>
                <a:srgbClr val="74A1D3"/>
              </a:solidFill>
            </a:endParaRPr>
          </a:p>
        </p:txBody>
      </p:sp>
      <p:sp>
        <p:nvSpPr>
          <p:cNvPr id="3" name="Title 2">
            <a:extLst>
              <a:ext uri="{FF2B5EF4-FFF2-40B4-BE49-F238E27FC236}">
                <a16:creationId xmlns:a16="http://schemas.microsoft.com/office/drawing/2014/main" id="{0CE68BB7-DD3C-664A-AC9D-74A5FE280DD9}"/>
              </a:ext>
            </a:extLst>
          </p:cNvPr>
          <p:cNvSpPr>
            <a:spLocks noGrp="1"/>
          </p:cNvSpPr>
          <p:nvPr>
            <p:ph type="title"/>
          </p:nvPr>
        </p:nvSpPr>
        <p:spPr>
          <a:xfrm>
            <a:off x="211359" y="990478"/>
            <a:ext cx="7120246" cy="296840"/>
          </a:xfrm>
        </p:spPr>
        <p:txBody>
          <a:bodyPr/>
          <a:lstStyle/>
          <a:p>
            <a:pPr algn="r" rtl="1"/>
            <a:r>
              <a:rPr lang="ar-SA" sz="2400" dirty="0"/>
              <a:t>مقدمة</a:t>
            </a:r>
            <a:br>
              <a:rPr lang="en-US" sz="2400" dirty="0">
                <a:solidFill>
                  <a:srgbClr val="5A8FCB"/>
                </a:solidFill>
                <a:latin typeface="Arial" panose="020B0604020202020204" pitchFamily="34" charset="0"/>
                <a:ea typeface="Calibri" panose="020F0502020204030204" pitchFamily="34" charset="0"/>
                <a:cs typeface="Arial" panose="020B0604020202020204" pitchFamily="34" charset="0"/>
              </a:rPr>
            </a:br>
            <a:endParaRPr lang="en-IT" sz="2400" dirty="0">
              <a:solidFill>
                <a:srgbClr val="5A8FCB"/>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558581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CE68BB7-DD3C-664A-AC9D-74A5FE280DD9}"/>
              </a:ext>
            </a:extLst>
          </p:cNvPr>
          <p:cNvSpPr>
            <a:spLocks noGrp="1"/>
          </p:cNvSpPr>
          <p:nvPr>
            <p:ph type="title"/>
          </p:nvPr>
        </p:nvSpPr>
        <p:spPr>
          <a:xfrm>
            <a:off x="255933" y="914400"/>
            <a:ext cx="7120246" cy="296840"/>
          </a:xfrm>
        </p:spPr>
        <p:txBody>
          <a:bodyPr/>
          <a:lstStyle/>
          <a:p>
            <a:pPr algn="r"/>
            <a:r>
              <a:rPr lang="en-US" sz="2400" dirty="0"/>
              <a:t>IC </a:t>
            </a:r>
            <a:r>
              <a:rPr lang="ar-SA" sz="2400" dirty="0"/>
              <a:t>أعضاء لجنة التنفيذ وتنمية القدرات</a:t>
            </a:r>
            <a:r>
              <a:rPr lang="en-US" sz="2400" dirty="0"/>
              <a:t> </a:t>
            </a:r>
            <a:endParaRPr lang="en-IT" dirty="0"/>
          </a:p>
        </p:txBody>
      </p:sp>
      <p:sp>
        <p:nvSpPr>
          <p:cNvPr id="7" name="Subtitle 6"/>
          <p:cNvSpPr>
            <a:spLocks noGrp="1"/>
          </p:cNvSpPr>
          <p:nvPr>
            <p:ph type="subTitle" idx="1"/>
          </p:nvPr>
        </p:nvSpPr>
        <p:spPr>
          <a:xfrm>
            <a:off x="255933" y="5904870"/>
            <a:ext cx="11309719" cy="446140"/>
          </a:xfrm>
        </p:spPr>
        <p:txBody>
          <a:bodyPr/>
          <a:lstStyle/>
          <a:p>
            <a:pPr algn="ctr" rtl="1"/>
            <a:r>
              <a:rPr lang="ar-QA" dirty="0"/>
              <a:t>ستنتهي الفترة الحالية لأعضاء اللجنة في </a:t>
            </a:r>
            <a:r>
              <a:rPr lang="en-US" dirty="0"/>
              <a:t> </a:t>
            </a:r>
            <a:r>
              <a:rPr lang="ar-SA" dirty="0">
                <a:solidFill>
                  <a:srgbClr val="FF0000"/>
                </a:solidFill>
              </a:rPr>
              <a:t>٢٠٢٣</a:t>
            </a:r>
            <a:endParaRPr lang="en-US" dirty="0">
              <a:solidFill>
                <a:srgbClr val="FF0000"/>
              </a:solidFill>
            </a:endParaRPr>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50406" y="1283807"/>
            <a:ext cx="5241454" cy="2207655"/>
          </a:xfrm>
          <a:prstGeom prst="rect">
            <a:avLst/>
          </a:prstGeom>
        </p:spPr>
      </p:pic>
      <p:pic>
        <p:nvPicPr>
          <p:cNvPr id="12" name="Picture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1287009"/>
            <a:ext cx="5250405" cy="2204453"/>
          </a:xfrm>
          <a:prstGeom prst="rect">
            <a:avLst/>
          </a:prstGeom>
        </p:spPr>
      </p:pic>
      <p:pic>
        <p:nvPicPr>
          <p:cNvPr id="13" name="Picture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765891" y="3495152"/>
            <a:ext cx="3426110" cy="2208081"/>
          </a:xfrm>
          <a:prstGeom prst="rect">
            <a:avLst/>
          </a:prstGeom>
        </p:spPr>
      </p:pic>
      <p:pic>
        <p:nvPicPr>
          <p:cNvPr id="14" name="Picture 13"/>
          <p:cNvPicPr>
            <a:picLocks noChangeAspect="1"/>
          </p:cNvPicPr>
          <p:nvPr/>
        </p:nvPicPr>
        <p:blipFill rotWithShape="1">
          <a:blip r:embed="rId5" cstate="print">
            <a:extLst>
              <a:ext uri="{28A0092B-C50C-407E-A947-70E740481C1C}">
                <a14:useLocalDpi xmlns:a14="http://schemas.microsoft.com/office/drawing/2010/main" val="0"/>
              </a:ext>
            </a:extLst>
          </a:blip>
          <a:srcRect r="33705"/>
          <a:stretch/>
        </p:blipFill>
        <p:spPr>
          <a:xfrm>
            <a:off x="5257843" y="3484005"/>
            <a:ext cx="3500611" cy="2219228"/>
          </a:xfrm>
          <a:prstGeom prst="rect">
            <a:avLst/>
          </a:prstGeom>
        </p:spPr>
      </p:pic>
      <p:pic>
        <p:nvPicPr>
          <p:cNvPr id="15" name="Picture 14"/>
          <p:cNvPicPr>
            <a:picLocks noChangeAspect="1"/>
          </p:cNvPicPr>
          <p:nvPr/>
        </p:nvPicPr>
        <p:blipFill rotWithShape="1">
          <a:blip r:embed="rId6"/>
          <a:srcRect l="66372"/>
          <a:stretch/>
        </p:blipFill>
        <p:spPr>
          <a:xfrm>
            <a:off x="10452046" y="1283807"/>
            <a:ext cx="1747391" cy="2207655"/>
          </a:xfrm>
          <a:prstGeom prst="rect">
            <a:avLst/>
          </a:prstGeom>
        </p:spPr>
      </p:pic>
      <p:pic>
        <p:nvPicPr>
          <p:cNvPr id="2" name="Picture 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 y="3491461"/>
            <a:ext cx="5257842" cy="2211771"/>
          </a:xfrm>
          <a:prstGeom prst="rect">
            <a:avLst/>
          </a:prstGeom>
        </p:spPr>
      </p:pic>
    </p:spTree>
    <p:extLst>
      <p:ext uri="{BB962C8B-B14F-4D97-AF65-F5344CB8AC3E}">
        <p14:creationId xmlns:p14="http://schemas.microsoft.com/office/powerpoint/2010/main" val="14438569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CE68BB7-DD3C-664A-AC9D-74A5FE280DD9}"/>
              </a:ext>
            </a:extLst>
          </p:cNvPr>
          <p:cNvSpPr>
            <a:spLocks noGrp="1"/>
          </p:cNvSpPr>
          <p:nvPr>
            <p:ph type="title"/>
          </p:nvPr>
        </p:nvSpPr>
        <p:spPr>
          <a:xfrm>
            <a:off x="255933" y="914400"/>
            <a:ext cx="7120246" cy="296840"/>
          </a:xfrm>
        </p:spPr>
        <p:txBody>
          <a:bodyPr/>
          <a:lstStyle/>
          <a:p>
            <a:pPr algn="r" rtl="1"/>
            <a:r>
              <a:rPr lang="ar-QA" sz="2400" dirty="0"/>
              <a:t>الدعوة التالية لأعضاء </a:t>
            </a:r>
            <a:r>
              <a:rPr lang="ar-SA" sz="2400" dirty="0"/>
              <a:t>اللجنة</a:t>
            </a:r>
            <a:r>
              <a:rPr lang="en-GB" sz="2400" dirty="0"/>
              <a:t>
</a:t>
            </a:r>
            <a:endParaRPr lang="en-IT" dirty="0"/>
          </a:p>
        </p:txBody>
      </p:sp>
      <p:graphicFrame>
        <p:nvGraphicFramePr>
          <p:cNvPr id="5" name="Diagram 4"/>
          <p:cNvGraphicFramePr/>
          <p:nvPr>
            <p:extLst>
              <p:ext uri="{D42A27DB-BD31-4B8C-83A1-F6EECF244321}">
                <p14:modId xmlns:p14="http://schemas.microsoft.com/office/powerpoint/2010/main" val="2356705284"/>
              </p:ext>
            </p:extLst>
          </p:nvPr>
        </p:nvGraphicFramePr>
        <p:xfrm>
          <a:off x="438727" y="1302327"/>
          <a:ext cx="11049000" cy="507815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3894243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Rounded Corners 11">
            <a:extLst>
              <a:ext uri="{FF2B5EF4-FFF2-40B4-BE49-F238E27FC236}">
                <a16:creationId xmlns:a16="http://schemas.microsoft.com/office/drawing/2014/main" id="{70D4C0EC-9657-439F-BA9B-E996BA88442A}"/>
              </a:ext>
            </a:extLst>
          </p:cNvPr>
          <p:cNvSpPr/>
          <p:nvPr/>
        </p:nvSpPr>
        <p:spPr>
          <a:xfrm>
            <a:off x="9496549" y="2096132"/>
            <a:ext cx="2208179" cy="816890"/>
          </a:xfrm>
          <a:prstGeom prst="round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219170" rtl="1" eaLnBrk="1" latinLnBrk="0" hangingPunct="1"/>
            <a:endParaRPr lang="en-US" sz="2000"/>
          </a:p>
        </p:txBody>
      </p:sp>
      <p:sp>
        <p:nvSpPr>
          <p:cNvPr id="6" name="Freeform: Shape 5">
            <a:extLst>
              <a:ext uri="{FF2B5EF4-FFF2-40B4-BE49-F238E27FC236}">
                <a16:creationId xmlns:a16="http://schemas.microsoft.com/office/drawing/2014/main" id="{58F72684-5B31-43EB-97E3-6206E6205070}"/>
              </a:ext>
            </a:extLst>
          </p:cNvPr>
          <p:cNvSpPr/>
          <p:nvPr/>
        </p:nvSpPr>
        <p:spPr>
          <a:xfrm>
            <a:off x="271932" y="2092553"/>
            <a:ext cx="9186494" cy="820469"/>
          </a:xfrm>
          <a:custGeom>
            <a:avLst/>
            <a:gdLst>
              <a:gd name="connsiteX0" fmla="*/ 0 w 11049000"/>
              <a:gd name="connsiteY0" fmla="*/ 106082 h 636480"/>
              <a:gd name="connsiteX1" fmla="*/ 106082 w 11049000"/>
              <a:gd name="connsiteY1" fmla="*/ 0 h 636480"/>
              <a:gd name="connsiteX2" fmla="*/ 10942918 w 11049000"/>
              <a:gd name="connsiteY2" fmla="*/ 0 h 636480"/>
              <a:gd name="connsiteX3" fmla="*/ 11049000 w 11049000"/>
              <a:gd name="connsiteY3" fmla="*/ 106082 h 636480"/>
              <a:gd name="connsiteX4" fmla="*/ 11049000 w 11049000"/>
              <a:gd name="connsiteY4" fmla="*/ 530398 h 636480"/>
              <a:gd name="connsiteX5" fmla="*/ 10942918 w 11049000"/>
              <a:gd name="connsiteY5" fmla="*/ 636480 h 636480"/>
              <a:gd name="connsiteX6" fmla="*/ 106082 w 11049000"/>
              <a:gd name="connsiteY6" fmla="*/ 636480 h 636480"/>
              <a:gd name="connsiteX7" fmla="*/ 0 w 11049000"/>
              <a:gd name="connsiteY7" fmla="*/ 530398 h 636480"/>
              <a:gd name="connsiteX8" fmla="*/ 0 w 11049000"/>
              <a:gd name="connsiteY8" fmla="*/ 106082 h 636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49000" h="636480">
                <a:moveTo>
                  <a:pt x="0" y="106082"/>
                </a:moveTo>
                <a:cubicBezTo>
                  <a:pt x="0" y="47495"/>
                  <a:pt x="47495" y="0"/>
                  <a:pt x="106082" y="0"/>
                </a:cubicBezTo>
                <a:lnTo>
                  <a:pt x="10942918" y="0"/>
                </a:lnTo>
                <a:cubicBezTo>
                  <a:pt x="11001505" y="0"/>
                  <a:pt x="11049000" y="47495"/>
                  <a:pt x="11049000" y="106082"/>
                </a:cubicBezTo>
                <a:lnTo>
                  <a:pt x="11049000" y="530398"/>
                </a:lnTo>
                <a:cubicBezTo>
                  <a:pt x="11049000" y="588985"/>
                  <a:pt x="11001505" y="636480"/>
                  <a:pt x="10942918" y="636480"/>
                </a:cubicBezTo>
                <a:lnTo>
                  <a:pt x="106082" y="636480"/>
                </a:lnTo>
                <a:cubicBezTo>
                  <a:pt x="47495" y="636480"/>
                  <a:pt x="0" y="588985"/>
                  <a:pt x="0" y="530398"/>
                </a:cubicBezTo>
                <a:lnTo>
                  <a:pt x="0" y="106082"/>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ar-QA" sz="1800" dirty="0"/>
              <a:t>يوضح النص المعتمد أن هناك </a:t>
            </a:r>
            <a:r>
              <a:rPr lang="ar-QA" sz="1800" b="1" dirty="0">
                <a:solidFill>
                  <a:srgbClr val="FFFF00"/>
                </a:solidFill>
                <a:effectLst>
                  <a:outerShdw blurRad="38100" dist="38100" dir="2700000" algn="tl">
                    <a:srgbClr val="000000">
                      <a:alpha val="43137"/>
                    </a:srgbClr>
                  </a:outerShdw>
                </a:effectLst>
              </a:rPr>
              <a:t>١٤ عضوا </a:t>
            </a:r>
            <a:r>
              <a:rPr lang="ar-QA" sz="1800" dirty="0"/>
              <a:t>(سبعة ممثلين من كل إقليم من أقاليم المنظمة السبعة ، وخمسة خبراء بدون تمثيل إقليمي ، وممثل واحد للجنة المعايير ، وممثل واحد عن المنظمات الإقليمية لوقاية النباتات)</a:t>
            </a:r>
            <a:r>
              <a:rPr lang="en-US" sz="1800" dirty="0"/>
              <a:t>. </a:t>
            </a:r>
          </a:p>
        </p:txBody>
      </p:sp>
      <p:sp>
        <p:nvSpPr>
          <p:cNvPr id="7" name="Freeform: Shape 6">
            <a:extLst>
              <a:ext uri="{FF2B5EF4-FFF2-40B4-BE49-F238E27FC236}">
                <a16:creationId xmlns:a16="http://schemas.microsoft.com/office/drawing/2014/main" id="{7BC516AD-425C-4837-9B99-E26E9E3C7FF4}"/>
              </a:ext>
            </a:extLst>
          </p:cNvPr>
          <p:cNvSpPr/>
          <p:nvPr/>
        </p:nvSpPr>
        <p:spPr>
          <a:xfrm>
            <a:off x="256821" y="4836883"/>
            <a:ext cx="9201605" cy="636480"/>
          </a:xfrm>
          <a:custGeom>
            <a:avLst/>
            <a:gdLst>
              <a:gd name="connsiteX0" fmla="*/ 0 w 11049000"/>
              <a:gd name="connsiteY0" fmla="*/ 106082 h 636480"/>
              <a:gd name="connsiteX1" fmla="*/ 106082 w 11049000"/>
              <a:gd name="connsiteY1" fmla="*/ 0 h 636480"/>
              <a:gd name="connsiteX2" fmla="*/ 10942918 w 11049000"/>
              <a:gd name="connsiteY2" fmla="*/ 0 h 636480"/>
              <a:gd name="connsiteX3" fmla="*/ 11049000 w 11049000"/>
              <a:gd name="connsiteY3" fmla="*/ 106082 h 636480"/>
              <a:gd name="connsiteX4" fmla="*/ 11049000 w 11049000"/>
              <a:gd name="connsiteY4" fmla="*/ 530398 h 636480"/>
              <a:gd name="connsiteX5" fmla="*/ 10942918 w 11049000"/>
              <a:gd name="connsiteY5" fmla="*/ 636480 h 636480"/>
              <a:gd name="connsiteX6" fmla="*/ 106082 w 11049000"/>
              <a:gd name="connsiteY6" fmla="*/ 636480 h 636480"/>
              <a:gd name="connsiteX7" fmla="*/ 0 w 11049000"/>
              <a:gd name="connsiteY7" fmla="*/ 530398 h 636480"/>
              <a:gd name="connsiteX8" fmla="*/ 0 w 11049000"/>
              <a:gd name="connsiteY8" fmla="*/ 106082 h 636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49000" h="636480">
                <a:moveTo>
                  <a:pt x="0" y="106082"/>
                </a:moveTo>
                <a:cubicBezTo>
                  <a:pt x="0" y="47495"/>
                  <a:pt x="47495" y="0"/>
                  <a:pt x="106082" y="0"/>
                </a:cubicBezTo>
                <a:lnTo>
                  <a:pt x="10942918" y="0"/>
                </a:lnTo>
                <a:cubicBezTo>
                  <a:pt x="11001505" y="0"/>
                  <a:pt x="11049000" y="47495"/>
                  <a:pt x="11049000" y="106082"/>
                </a:cubicBezTo>
                <a:lnTo>
                  <a:pt x="11049000" y="530398"/>
                </a:lnTo>
                <a:cubicBezTo>
                  <a:pt x="11049000" y="588985"/>
                  <a:pt x="11001505" y="636480"/>
                  <a:pt x="10942918" y="636480"/>
                </a:cubicBezTo>
                <a:lnTo>
                  <a:pt x="106082" y="636480"/>
                </a:lnTo>
                <a:cubicBezTo>
                  <a:pt x="47495" y="636480"/>
                  <a:pt x="0" y="588985"/>
                  <a:pt x="0" y="530398"/>
                </a:cubicBezTo>
                <a:lnTo>
                  <a:pt x="0" y="106082"/>
                </a:lnTo>
                <a:close/>
              </a:path>
            </a:pathLst>
          </a:cu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ar-QA" sz="1800" dirty="0">
                <a:solidFill>
                  <a:schemeClr val="tx1"/>
                </a:solidFill>
              </a:rPr>
              <a:t>الإشراف على </a:t>
            </a:r>
            <a:r>
              <a:rPr lang="ar-QA" sz="1800" b="1" dirty="0">
                <a:solidFill>
                  <a:srgbClr val="002060"/>
                </a:solidFill>
                <a:effectLst>
                  <a:outerShdw blurRad="38100" dist="38100" dir="2700000" algn="tl">
                    <a:srgbClr val="000000">
                      <a:alpha val="43137"/>
                    </a:srgbClr>
                  </a:outerShdw>
                </a:effectLst>
              </a:rPr>
              <a:t>عمليات التسوية للنزاعات أزيلت من مسئولية</a:t>
            </a:r>
            <a:r>
              <a:rPr lang="en-US" sz="1800" b="1" dirty="0">
                <a:solidFill>
                  <a:srgbClr val="002060"/>
                </a:solidFill>
                <a:effectLst>
                  <a:outerShdw blurRad="38100" dist="38100" dir="2700000" algn="tl">
                    <a:srgbClr val="000000">
                      <a:alpha val="43137"/>
                    </a:srgbClr>
                  </a:outerShdw>
                </a:effectLst>
              </a:rPr>
              <a:t> </a:t>
            </a:r>
            <a:r>
              <a:rPr lang="ar-QA" sz="1800" dirty="0">
                <a:solidFill>
                  <a:schemeClr val="tx1"/>
                </a:solidFill>
              </a:rPr>
              <a:t>اللجنة</a:t>
            </a:r>
            <a:r>
              <a:rPr lang="en-US" sz="1800" dirty="0">
                <a:solidFill>
                  <a:schemeClr val="tx1"/>
                </a:solidFill>
              </a:rPr>
              <a:t>. </a:t>
            </a:r>
            <a:r>
              <a:rPr lang="ar-QA" sz="1800" dirty="0">
                <a:solidFill>
                  <a:schemeClr val="tx1"/>
                </a:solidFill>
              </a:rPr>
              <a:t>ومع ذلك، سيظل تجنب المنازعات خاضعا لولاية اللجنة</a:t>
            </a:r>
            <a:r>
              <a:rPr lang="en-US" sz="1800" dirty="0">
                <a:solidFill>
                  <a:schemeClr val="tx1"/>
                </a:solidFill>
              </a:rPr>
              <a:t>.</a:t>
            </a:r>
          </a:p>
        </p:txBody>
      </p:sp>
      <p:sp>
        <p:nvSpPr>
          <p:cNvPr id="8" name="Freeform: Shape 7">
            <a:extLst>
              <a:ext uri="{FF2B5EF4-FFF2-40B4-BE49-F238E27FC236}">
                <a16:creationId xmlns:a16="http://schemas.microsoft.com/office/drawing/2014/main" id="{501E9C81-3650-44F8-9A63-4DE5C946D325}"/>
              </a:ext>
            </a:extLst>
          </p:cNvPr>
          <p:cNvSpPr/>
          <p:nvPr/>
        </p:nvSpPr>
        <p:spPr>
          <a:xfrm>
            <a:off x="271932" y="3119242"/>
            <a:ext cx="9186494" cy="636480"/>
          </a:xfrm>
          <a:custGeom>
            <a:avLst/>
            <a:gdLst>
              <a:gd name="connsiteX0" fmla="*/ 0 w 11049000"/>
              <a:gd name="connsiteY0" fmla="*/ 106082 h 636480"/>
              <a:gd name="connsiteX1" fmla="*/ 106082 w 11049000"/>
              <a:gd name="connsiteY1" fmla="*/ 0 h 636480"/>
              <a:gd name="connsiteX2" fmla="*/ 10942918 w 11049000"/>
              <a:gd name="connsiteY2" fmla="*/ 0 h 636480"/>
              <a:gd name="connsiteX3" fmla="*/ 11049000 w 11049000"/>
              <a:gd name="connsiteY3" fmla="*/ 106082 h 636480"/>
              <a:gd name="connsiteX4" fmla="*/ 11049000 w 11049000"/>
              <a:gd name="connsiteY4" fmla="*/ 530398 h 636480"/>
              <a:gd name="connsiteX5" fmla="*/ 10942918 w 11049000"/>
              <a:gd name="connsiteY5" fmla="*/ 636480 h 636480"/>
              <a:gd name="connsiteX6" fmla="*/ 106082 w 11049000"/>
              <a:gd name="connsiteY6" fmla="*/ 636480 h 636480"/>
              <a:gd name="connsiteX7" fmla="*/ 0 w 11049000"/>
              <a:gd name="connsiteY7" fmla="*/ 530398 h 636480"/>
              <a:gd name="connsiteX8" fmla="*/ 0 w 11049000"/>
              <a:gd name="connsiteY8" fmla="*/ 106082 h 636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49000" h="636480">
                <a:moveTo>
                  <a:pt x="0" y="106082"/>
                </a:moveTo>
                <a:cubicBezTo>
                  <a:pt x="0" y="47495"/>
                  <a:pt x="47495" y="0"/>
                  <a:pt x="106082" y="0"/>
                </a:cubicBezTo>
                <a:lnTo>
                  <a:pt x="10942918" y="0"/>
                </a:lnTo>
                <a:cubicBezTo>
                  <a:pt x="11001505" y="0"/>
                  <a:pt x="11049000" y="47495"/>
                  <a:pt x="11049000" y="106082"/>
                </a:cubicBezTo>
                <a:lnTo>
                  <a:pt x="11049000" y="530398"/>
                </a:lnTo>
                <a:cubicBezTo>
                  <a:pt x="11049000" y="588985"/>
                  <a:pt x="11001505" y="636480"/>
                  <a:pt x="10942918" y="636480"/>
                </a:cubicBezTo>
                <a:lnTo>
                  <a:pt x="106082" y="636480"/>
                </a:lnTo>
                <a:cubicBezTo>
                  <a:pt x="47495" y="636480"/>
                  <a:pt x="0" y="588985"/>
                  <a:pt x="0" y="530398"/>
                </a:cubicBezTo>
                <a:lnTo>
                  <a:pt x="0" y="106082"/>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ar-QA" sz="1800" dirty="0"/>
              <a:t>توضح الاختصاصات المنقحة وقواعد الإجراءات أن مدة العضوية ستبدأ في</a:t>
            </a:r>
            <a:r>
              <a:rPr lang="en-US" sz="1800" dirty="0"/>
              <a:t> </a:t>
            </a:r>
            <a:r>
              <a:rPr lang="ar-QA" sz="1800" b="1" dirty="0">
                <a:solidFill>
                  <a:srgbClr val="FFFF00"/>
                </a:solidFill>
              </a:rPr>
              <a:t>نهاية اجتماع اللجنة في مايو</a:t>
            </a:r>
            <a:r>
              <a:rPr lang="en-US" sz="1800" dirty="0"/>
              <a:t>.</a:t>
            </a:r>
          </a:p>
        </p:txBody>
      </p:sp>
      <p:sp>
        <p:nvSpPr>
          <p:cNvPr id="9" name="Freeform: Shape 8">
            <a:extLst>
              <a:ext uri="{FF2B5EF4-FFF2-40B4-BE49-F238E27FC236}">
                <a16:creationId xmlns:a16="http://schemas.microsoft.com/office/drawing/2014/main" id="{E3ACCE0F-5AD7-4580-8379-6B5CC2D78EA3}"/>
              </a:ext>
            </a:extLst>
          </p:cNvPr>
          <p:cNvSpPr/>
          <p:nvPr/>
        </p:nvSpPr>
        <p:spPr>
          <a:xfrm>
            <a:off x="244351" y="3896430"/>
            <a:ext cx="9148087" cy="789512"/>
          </a:xfrm>
          <a:custGeom>
            <a:avLst/>
            <a:gdLst>
              <a:gd name="connsiteX0" fmla="*/ 0 w 11049000"/>
              <a:gd name="connsiteY0" fmla="*/ 106082 h 636480"/>
              <a:gd name="connsiteX1" fmla="*/ 106082 w 11049000"/>
              <a:gd name="connsiteY1" fmla="*/ 0 h 636480"/>
              <a:gd name="connsiteX2" fmla="*/ 10942918 w 11049000"/>
              <a:gd name="connsiteY2" fmla="*/ 0 h 636480"/>
              <a:gd name="connsiteX3" fmla="*/ 11049000 w 11049000"/>
              <a:gd name="connsiteY3" fmla="*/ 106082 h 636480"/>
              <a:gd name="connsiteX4" fmla="*/ 11049000 w 11049000"/>
              <a:gd name="connsiteY4" fmla="*/ 530398 h 636480"/>
              <a:gd name="connsiteX5" fmla="*/ 10942918 w 11049000"/>
              <a:gd name="connsiteY5" fmla="*/ 636480 h 636480"/>
              <a:gd name="connsiteX6" fmla="*/ 106082 w 11049000"/>
              <a:gd name="connsiteY6" fmla="*/ 636480 h 636480"/>
              <a:gd name="connsiteX7" fmla="*/ 0 w 11049000"/>
              <a:gd name="connsiteY7" fmla="*/ 530398 h 636480"/>
              <a:gd name="connsiteX8" fmla="*/ 0 w 11049000"/>
              <a:gd name="connsiteY8" fmla="*/ 106082 h 636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49000" h="636480">
                <a:moveTo>
                  <a:pt x="0" y="106082"/>
                </a:moveTo>
                <a:cubicBezTo>
                  <a:pt x="0" y="47495"/>
                  <a:pt x="47495" y="0"/>
                  <a:pt x="106082" y="0"/>
                </a:cubicBezTo>
                <a:lnTo>
                  <a:pt x="10942918" y="0"/>
                </a:lnTo>
                <a:cubicBezTo>
                  <a:pt x="11001505" y="0"/>
                  <a:pt x="11049000" y="47495"/>
                  <a:pt x="11049000" y="106082"/>
                </a:cubicBezTo>
                <a:lnTo>
                  <a:pt x="11049000" y="530398"/>
                </a:lnTo>
                <a:cubicBezTo>
                  <a:pt x="11049000" y="588985"/>
                  <a:pt x="11001505" y="636480"/>
                  <a:pt x="10942918" y="636480"/>
                </a:cubicBezTo>
                <a:lnTo>
                  <a:pt x="106082" y="636480"/>
                </a:lnTo>
                <a:cubicBezTo>
                  <a:pt x="47495" y="636480"/>
                  <a:pt x="0" y="588985"/>
                  <a:pt x="0" y="530398"/>
                </a:cubicBezTo>
                <a:lnTo>
                  <a:pt x="0" y="106082"/>
                </a:lnTo>
                <a:close/>
              </a:path>
            </a:pathLst>
          </a:cu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ar-QA" sz="1600" dirty="0">
                <a:solidFill>
                  <a:schemeClr val="tx1"/>
                </a:solidFill>
              </a:rPr>
              <a:t>يجوز لكل اقليم أن يرشح اثنان من الأعضاء البدلاء كحد أقصى، بينما يمكن اختيار بدلاء الخبراء من خلال قوائم الخبراء المتاحة. ستكون عضوية البديل حتى </a:t>
            </a:r>
            <a:r>
              <a:rPr lang="ar-QA" sz="1600" b="1" dirty="0">
                <a:solidFill>
                  <a:srgbClr val="FFFF00"/>
                </a:solidFill>
                <a:effectLst>
                  <a:outerShdw blurRad="38100" dist="38100" dir="2700000" algn="tl">
                    <a:srgbClr val="000000">
                      <a:alpha val="43137"/>
                    </a:srgbClr>
                  </a:outerShdw>
                </a:effectLst>
              </a:rPr>
              <a:t>انتهاء مدة عضوية العضو الأصلي</a:t>
            </a:r>
            <a:r>
              <a:rPr lang="en-US" sz="1600" b="1" dirty="0">
                <a:solidFill>
                  <a:srgbClr val="FFFF00"/>
                </a:solidFill>
                <a:effectLst>
                  <a:outerShdw blurRad="38100" dist="38100" dir="2700000" algn="tl">
                    <a:srgbClr val="000000">
                      <a:alpha val="43137"/>
                    </a:srgbClr>
                  </a:outerShdw>
                </a:effectLst>
              </a:rPr>
              <a:t>. </a:t>
            </a:r>
          </a:p>
        </p:txBody>
      </p:sp>
      <p:sp>
        <p:nvSpPr>
          <p:cNvPr id="10" name="Freeform: Shape 9">
            <a:extLst>
              <a:ext uri="{FF2B5EF4-FFF2-40B4-BE49-F238E27FC236}">
                <a16:creationId xmlns:a16="http://schemas.microsoft.com/office/drawing/2014/main" id="{F72C0DCF-4E16-408A-9064-6043C7369FB1}"/>
              </a:ext>
            </a:extLst>
          </p:cNvPr>
          <p:cNvSpPr/>
          <p:nvPr/>
        </p:nvSpPr>
        <p:spPr>
          <a:xfrm>
            <a:off x="271932" y="5708836"/>
            <a:ext cx="9120506" cy="636480"/>
          </a:xfrm>
          <a:custGeom>
            <a:avLst/>
            <a:gdLst>
              <a:gd name="connsiteX0" fmla="*/ 0 w 11049000"/>
              <a:gd name="connsiteY0" fmla="*/ 106082 h 636480"/>
              <a:gd name="connsiteX1" fmla="*/ 106082 w 11049000"/>
              <a:gd name="connsiteY1" fmla="*/ 0 h 636480"/>
              <a:gd name="connsiteX2" fmla="*/ 10942918 w 11049000"/>
              <a:gd name="connsiteY2" fmla="*/ 0 h 636480"/>
              <a:gd name="connsiteX3" fmla="*/ 11049000 w 11049000"/>
              <a:gd name="connsiteY3" fmla="*/ 106082 h 636480"/>
              <a:gd name="connsiteX4" fmla="*/ 11049000 w 11049000"/>
              <a:gd name="connsiteY4" fmla="*/ 530398 h 636480"/>
              <a:gd name="connsiteX5" fmla="*/ 10942918 w 11049000"/>
              <a:gd name="connsiteY5" fmla="*/ 636480 h 636480"/>
              <a:gd name="connsiteX6" fmla="*/ 106082 w 11049000"/>
              <a:gd name="connsiteY6" fmla="*/ 636480 h 636480"/>
              <a:gd name="connsiteX7" fmla="*/ 0 w 11049000"/>
              <a:gd name="connsiteY7" fmla="*/ 530398 h 636480"/>
              <a:gd name="connsiteX8" fmla="*/ 0 w 11049000"/>
              <a:gd name="connsiteY8" fmla="*/ 106082 h 636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49000" h="636480">
                <a:moveTo>
                  <a:pt x="0" y="106082"/>
                </a:moveTo>
                <a:cubicBezTo>
                  <a:pt x="0" y="47495"/>
                  <a:pt x="47495" y="0"/>
                  <a:pt x="106082" y="0"/>
                </a:cubicBezTo>
                <a:lnTo>
                  <a:pt x="10942918" y="0"/>
                </a:lnTo>
                <a:cubicBezTo>
                  <a:pt x="11001505" y="0"/>
                  <a:pt x="11049000" y="47495"/>
                  <a:pt x="11049000" y="106082"/>
                </a:cubicBezTo>
                <a:lnTo>
                  <a:pt x="11049000" y="530398"/>
                </a:lnTo>
                <a:cubicBezTo>
                  <a:pt x="11049000" y="588985"/>
                  <a:pt x="11001505" y="636480"/>
                  <a:pt x="10942918" y="636480"/>
                </a:cubicBezTo>
                <a:lnTo>
                  <a:pt x="106082" y="636480"/>
                </a:lnTo>
                <a:cubicBezTo>
                  <a:pt x="47495" y="636480"/>
                  <a:pt x="0" y="588985"/>
                  <a:pt x="0" y="530398"/>
                </a:cubicBezTo>
                <a:lnTo>
                  <a:pt x="0" y="106082"/>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ar-QA" sz="1800" dirty="0">
                <a:solidFill>
                  <a:schemeClr val="tx1"/>
                </a:solidFill>
              </a:rPr>
              <a:t>ممثلو لجنة المعايير والمنظمات الإقليمية لوقاية النباتات هم أعضاء في اللجنة </a:t>
            </a:r>
            <a:r>
              <a:rPr lang="ar-QA" sz="1800" b="1" dirty="0">
                <a:solidFill>
                  <a:srgbClr val="002060"/>
                </a:solidFill>
                <a:effectLst>
                  <a:outerShdw blurRad="38100" dist="38100" dir="2700000" algn="tl">
                    <a:srgbClr val="000000">
                      <a:alpha val="43137"/>
                    </a:srgbClr>
                  </a:outerShdw>
                </a:effectLst>
              </a:rPr>
              <a:t>دون إمكانية انتخابهم رئيسا أو نائبا للرئيس</a:t>
            </a:r>
            <a:r>
              <a:rPr lang="en-US" sz="1800" dirty="0">
                <a:solidFill>
                  <a:schemeClr val="tx1"/>
                </a:solidFill>
              </a:rPr>
              <a:t>. </a:t>
            </a:r>
          </a:p>
        </p:txBody>
      </p:sp>
      <p:sp>
        <p:nvSpPr>
          <p:cNvPr id="3" name="Title 2">
            <a:extLst>
              <a:ext uri="{FF2B5EF4-FFF2-40B4-BE49-F238E27FC236}">
                <a16:creationId xmlns:a16="http://schemas.microsoft.com/office/drawing/2014/main" id="{0CE68BB7-DD3C-664A-AC9D-74A5FE280DD9}"/>
              </a:ext>
            </a:extLst>
          </p:cNvPr>
          <p:cNvSpPr>
            <a:spLocks noGrp="1"/>
          </p:cNvSpPr>
          <p:nvPr>
            <p:ph type="title"/>
          </p:nvPr>
        </p:nvSpPr>
        <p:spPr>
          <a:xfrm>
            <a:off x="162591" y="935745"/>
            <a:ext cx="7972740" cy="398995"/>
          </a:xfrm>
        </p:spPr>
        <p:txBody>
          <a:bodyPr/>
          <a:lstStyle/>
          <a:p>
            <a:pPr algn="r" rtl="1"/>
            <a:r>
              <a:rPr lang="ar-QA" sz="2400" dirty="0"/>
              <a:t>اختصاصات اللجنة ونظامها الداخلي</a:t>
            </a:r>
            <a:br>
              <a:rPr lang="en-US" sz="2400" dirty="0"/>
            </a:br>
            <a:br>
              <a:rPr lang="en-US" sz="2400" dirty="0">
                <a:solidFill>
                  <a:srgbClr val="74A1D3"/>
                </a:solidFill>
                <a:latin typeface="Arial" panose="020B0604020202020204" pitchFamily="34" charset="0"/>
                <a:cs typeface="Arial" panose="020B0604020202020204" pitchFamily="34" charset="0"/>
              </a:rPr>
            </a:br>
            <a:endParaRPr lang="en-IT" sz="2400" dirty="0">
              <a:solidFill>
                <a:srgbClr val="74A1D3"/>
              </a:solidFill>
              <a:latin typeface="Arial" panose="020B0604020202020204" pitchFamily="34" charset="0"/>
              <a:cs typeface="Arial" panose="020B0604020202020204" pitchFamily="34" charset="0"/>
            </a:endParaRPr>
          </a:p>
        </p:txBody>
      </p:sp>
      <p:sp>
        <p:nvSpPr>
          <p:cNvPr id="4" name="Rectangle 3"/>
          <p:cNvSpPr/>
          <p:nvPr/>
        </p:nvSpPr>
        <p:spPr>
          <a:xfrm>
            <a:off x="439159" y="1554945"/>
            <a:ext cx="11254543" cy="369332"/>
          </a:xfrm>
          <a:prstGeom prst="rect">
            <a:avLst/>
          </a:prstGeom>
        </p:spPr>
        <p:txBody>
          <a:bodyPr wrap="square" lIns="91440" tIns="45720" rIns="91440" bIns="45720" anchor="t">
            <a:spAutoFit/>
          </a:bodyPr>
          <a:lstStyle/>
          <a:p>
            <a:pPr algn="r" rtl="1"/>
            <a:r>
              <a:rPr lang="ar-QA" sz="1800" dirty="0"/>
              <a:t>الاجتماع السادس عشر لهيئة تدابير الصحةالنباتية (٢٠٢٢) اعتمد اختصاصات لجنة التنفيذ وتنمية القدرات ونظامها الداخلي</a:t>
            </a:r>
            <a:endParaRPr lang="en-GB" sz="1800" dirty="0"/>
          </a:p>
        </p:txBody>
      </p:sp>
      <p:sp>
        <p:nvSpPr>
          <p:cNvPr id="11" name="TextBox 10">
            <a:extLst>
              <a:ext uri="{FF2B5EF4-FFF2-40B4-BE49-F238E27FC236}">
                <a16:creationId xmlns:a16="http://schemas.microsoft.com/office/drawing/2014/main" id="{B415A78E-CCE0-4FA6-BB1D-153100E26B91}"/>
              </a:ext>
            </a:extLst>
          </p:cNvPr>
          <p:cNvSpPr txBox="1"/>
          <p:nvPr/>
        </p:nvSpPr>
        <p:spPr>
          <a:xfrm>
            <a:off x="9656973" y="2316337"/>
            <a:ext cx="1865278" cy="400110"/>
          </a:xfrm>
          <a:prstGeom prst="rect">
            <a:avLst/>
          </a:prstGeom>
          <a:noFill/>
        </p:spPr>
        <p:txBody>
          <a:bodyPr wrap="square">
            <a:spAutoFit/>
          </a:bodyPr>
          <a:lstStyle/>
          <a:p>
            <a:pPr algn="ctr" rtl="1"/>
            <a:r>
              <a:rPr lang="ar-QA" sz="2000" b="1" dirty="0">
                <a:solidFill>
                  <a:srgbClr val="FFFF00"/>
                </a:solidFill>
              </a:rPr>
              <a:t>التكوين</a:t>
            </a:r>
            <a:endParaRPr lang="en-US" sz="2000" dirty="0">
              <a:solidFill>
                <a:srgbClr val="FFFF00"/>
              </a:solidFill>
            </a:endParaRPr>
          </a:p>
        </p:txBody>
      </p:sp>
      <p:sp>
        <p:nvSpPr>
          <p:cNvPr id="13" name="Rectangle: Rounded Corners 12">
            <a:extLst>
              <a:ext uri="{FF2B5EF4-FFF2-40B4-BE49-F238E27FC236}">
                <a16:creationId xmlns:a16="http://schemas.microsoft.com/office/drawing/2014/main" id="{C5D70E00-8181-42BE-9726-DFD9BC70ED47}"/>
              </a:ext>
            </a:extLst>
          </p:cNvPr>
          <p:cNvSpPr/>
          <p:nvPr/>
        </p:nvSpPr>
        <p:spPr>
          <a:xfrm>
            <a:off x="9485523" y="3099909"/>
            <a:ext cx="2208179" cy="726021"/>
          </a:xfrm>
          <a:prstGeom prst="round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4" name="Rectangle: Rounded Corners 13">
            <a:extLst>
              <a:ext uri="{FF2B5EF4-FFF2-40B4-BE49-F238E27FC236}">
                <a16:creationId xmlns:a16="http://schemas.microsoft.com/office/drawing/2014/main" id="{3AFD5F55-907E-4051-A6D9-D3B205DF9540}"/>
              </a:ext>
            </a:extLst>
          </p:cNvPr>
          <p:cNvSpPr/>
          <p:nvPr/>
        </p:nvSpPr>
        <p:spPr>
          <a:xfrm>
            <a:off x="9496549" y="3867115"/>
            <a:ext cx="2208179" cy="763487"/>
          </a:xfrm>
          <a:prstGeom prst="round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219170" rtl="1" eaLnBrk="1" latinLnBrk="0" hangingPunct="1"/>
            <a:endParaRPr lang="en-US" sz="2000"/>
          </a:p>
        </p:txBody>
      </p:sp>
      <p:sp>
        <p:nvSpPr>
          <p:cNvPr id="15" name="Rectangle: Rounded Corners 14">
            <a:extLst>
              <a:ext uri="{FF2B5EF4-FFF2-40B4-BE49-F238E27FC236}">
                <a16:creationId xmlns:a16="http://schemas.microsoft.com/office/drawing/2014/main" id="{4184A56C-A1CC-47B6-A356-3F6FDF947230}"/>
              </a:ext>
            </a:extLst>
          </p:cNvPr>
          <p:cNvSpPr/>
          <p:nvPr/>
        </p:nvSpPr>
        <p:spPr>
          <a:xfrm>
            <a:off x="9514189" y="4826562"/>
            <a:ext cx="2208179" cy="645129"/>
          </a:xfrm>
          <a:prstGeom prst="round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219170" rtl="1" eaLnBrk="1" latinLnBrk="0" hangingPunct="1"/>
            <a:endParaRPr lang="en-US" sz="2000"/>
          </a:p>
        </p:txBody>
      </p:sp>
      <p:sp>
        <p:nvSpPr>
          <p:cNvPr id="16" name="Rectangle: Rounded Corners 15">
            <a:extLst>
              <a:ext uri="{FF2B5EF4-FFF2-40B4-BE49-F238E27FC236}">
                <a16:creationId xmlns:a16="http://schemas.microsoft.com/office/drawing/2014/main" id="{2B14ADF3-3F02-4DD9-B902-C27F78AFD59F}"/>
              </a:ext>
            </a:extLst>
          </p:cNvPr>
          <p:cNvSpPr/>
          <p:nvPr/>
        </p:nvSpPr>
        <p:spPr>
          <a:xfrm>
            <a:off x="9524063" y="5708837"/>
            <a:ext cx="2208179" cy="605146"/>
          </a:xfrm>
          <a:prstGeom prst="round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219170" rtl="1" eaLnBrk="1" latinLnBrk="0" hangingPunct="1"/>
            <a:endParaRPr lang="en-US" sz="2000"/>
          </a:p>
        </p:txBody>
      </p:sp>
      <p:sp>
        <p:nvSpPr>
          <p:cNvPr id="18" name="TextBox 17">
            <a:extLst>
              <a:ext uri="{FF2B5EF4-FFF2-40B4-BE49-F238E27FC236}">
                <a16:creationId xmlns:a16="http://schemas.microsoft.com/office/drawing/2014/main" id="{1E5946E6-7559-4948-98EF-FFCB5A9ACBCB}"/>
              </a:ext>
            </a:extLst>
          </p:cNvPr>
          <p:cNvSpPr txBox="1"/>
          <p:nvPr/>
        </p:nvSpPr>
        <p:spPr>
          <a:xfrm>
            <a:off x="9524063" y="4054620"/>
            <a:ext cx="2208179" cy="707886"/>
          </a:xfrm>
          <a:prstGeom prst="rect">
            <a:avLst/>
          </a:prstGeom>
          <a:noFill/>
        </p:spPr>
        <p:txBody>
          <a:bodyPr wrap="square">
            <a:spAutoFit/>
          </a:bodyPr>
          <a:lstStyle/>
          <a:p>
            <a:pPr algn="ctr" rtl="1"/>
            <a:r>
              <a:rPr lang="ar-QA" sz="2000" b="1" dirty="0"/>
              <a:t>الأعضاء البدلاء 
</a:t>
            </a:r>
            <a:endParaRPr lang="en-US" sz="2000" dirty="0"/>
          </a:p>
        </p:txBody>
      </p:sp>
      <p:sp>
        <p:nvSpPr>
          <p:cNvPr id="20" name="TextBox 19">
            <a:extLst>
              <a:ext uri="{FF2B5EF4-FFF2-40B4-BE49-F238E27FC236}">
                <a16:creationId xmlns:a16="http://schemas.microsoft.com/office/drawing/2014/main" id="{4A5C6825-1D4D-483B-A814-38418283A33E}"/>
              </a:ext>
            </a:extLst>
          </p:cNvPr>
          <p:cNvSpPr txBox="1"/>
          <p:nvPr/>
        </p:nvSpPr>
        <p:spPr>
          <a:xfrm>
            <a:off x="9237880" y="4916279"/>
            <a:ext cx="2726176" cy="400110"/>
          </a:xfrm>
          <a:prstGeom prst="rect">
            <a:avLst/>
          </a:prstGeom>
          <a:noFill/>
        </p:spPr>
        <p:txBody>
          <a:bodyPr wrap="square">
            <a:spAutoFit/>
          </a:bodyPr>
          <a:lstStyle/>
          <a:p>
            <a:pPr algn="ctr" rtl="1"/>
            <a:r>
              <a:rPr lang="ar-QA" sz="2000" b="1" dirty="0"/>
              <a:t>الوظائف</a:t>
            </a:r>
            <a:endParaRPr lang="en-US" sz="2000" dirty="0"/>
          </a:p>
        </p:txBody>
      </p:sp>
      <p:sp>
        <p:nvSpPr>
          <p:cNvPr id="22" name="TextBox 21">
            <a:extLst>
              <a:ext uri="{FF2B5EF4-FFF2-40B4-BE49-F238E27FC236}">
                <a16:creationId xmlns:a16="http://schemas.microsoft.com/office/drawing/2014/main" id="{14DCBDAA-9BD5-4DB5-92BD-0BC8F09D5091}"/>
              </a:ext>
            </a:extLst>
          </p:cNvPr>
          <p:cNvSpPr txBox="1"/>
          <p:nvPr/>
        </p:nvSpPr>
        <p:spPr>
          <a:xfrm>
            <a:off x="8833525" y="3271506"/>
            <a:ext cx="3358475" cy="400110"/>
          </a:xfrm>
          <a:prstGeom prst="rect">
            <a:avLst/>
          </a:prstGeom>
          <a:noFill/>
        </p:spPr>
        <p:txBody>
          <a:bodyPr wrap="square">
            <a:spAutoFit/>
          </a:bodyPr>
          <a:lstStyle/>
          <a:p>
            <a:pPr algn="ctr" rtl="1"/>
            <a:r>
              <a:rPr lang="ar-QA" sz="2000" b="1" dirty="0"/>
              <a:t>العضويه</a:t>
            </a:r>
            <a:endParaRPr lang="en-US" sz="2000" dirty="0"/>
          </a:p>
        </p:txBody>
      </p:sp>
      <p:sp>
        <p:nvSpPr>
          <p:cNvPr id="24" name="TextBox 23">
            <a:extLst>
              <a:ext uri="{FF2B5EF4-FFF2-40B4-BE49-F238E27FC236}">
                <a16:creationId xmlns:a16="http://schemas.microsoft.com/office/drawing/2014/main" id="{73ED66CD-5266-4A14-86BA-2C865EDBBA1F}"/>
              </a:ext>
            </a:extLst>
          </p:cNvPr>
          <p:cNvSpPr txBox="1"/>
          <p:nvPr/>
        </p:nvSpPr>
        <p:spPr>
          <a:xfrm>
            <a:off x="9602393" y="5667651"/>
            <a:ext cx="2208179" cy="646331"/>
          </a:xfrm>
          <a:prstGeom prst="rect">
            <a:avLst/>
          </a:prstGeom>
          <a:noFill/>
        </p:spPr>
        <p:txBody>
          <a:bodyPr wrap="square">
            <a:spAutoFit/>
          </a:bodyPr>
          <a:lstStyle/>
          <a:p>
            <a:pPr algn="ctr" rtl="1"/>
            <a:r>
              <a:rPr lang="ar-QA" sz="1800" b="1" dirty="0"/>
              <a:t>الرئيس ونائب الرئيس 
</a:t>
            </a:r>
            <a:endParaRPr lang="en-US" sz="1800" dirty="0"/>
          </a:p>
        </p:txBody>
      </p:sp>
    </p:spTree>
    <p:extLst>
      <p:ext uri="{BB962C8B-B14F-4D97-AF65-F5344CB8AC3E}">
        <p14:creationId xmlns:p14="http://schemas.microsoft.com/office/powerpoint/2010/main" val="10749897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03E47240-366F-4190-8AC5-1E3BA8183972}"/>
              </a:ext>
            </a:extLst>
          </p:cNvPr>
          <p:cNvSpPr/>
          <p:nvPr/>
        </p:nvSpPr>
        <p:spPr>
          <a:xfrm>
            <a:off x="222637" y="2074588"/>
            <a:ext cx="3738625" cy="4342684"/>
          </a:xfrm>
          <a:prstGeom prst="roundRect">
            <a:avLst>
              <a:gd name="adj" fmla="val 6033"/>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Rounded Corners 19">
            <a:extLst>
              <a:ext uri="{FF2B5EF4-FFF2-40B4-BE49-F238E27FC236}">
                <a16:creationId xmlns:a16="http://schemas.microsoft.com/office/drawing/2014/main" id="{8CB4EF03-3B7A-4944-8FEC-4C819041F527}"/>
              </a:ext>
            </a:extLst>
          </p:cNvPr>
          <p:cNvSpPr/>
          <p:nvPr/>
        </p:nvSpPr>
        <p:spPr>
          <a:xfrm>
            <a:off x="375037" y="2226988"/>
            <a:ext cx="3448817" cy="3998883"/>
          </a:xfrm>
          <a:prstGeom prst="roundRect">
            <a:avLst>
              <a:gd name="adj" fmla="val 603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Rounded Corners 12">
            <a:extLst>
              <a:ext uri="{FF2B5EF4-FFF2-40B4-BE49-F238E27FC236}">
                <a16:creationId xmlns:a16="http://schemas.microsoft.com/office/drawing/2014/main" id="{A14B76FF-5E3A-48DD-AA9D-2F5F53BFFA2F}"/>
              </a:ext>
            </a:extLst>
          </p:cNvPr>
          <p:cNvSpPr/>
          <p:nvPr/>
        </p:nvSpPr>
        <p:spPr>
          <a:xfrm>
            <a:off x="4398648" y="3170906"/>
            <a:ext cx="6420896" cy="609600"/>
          </a:xfrm>
          <a:prstGeom prst="roundRect">
            <a:avLst/>
          </a:prstGeom>
          <a:noFill/>
          <a:ln>
            <a:solidFill>
              <a:srgbClr val="5792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itle 2">
            <a:extLst>
              <a:ext uri="{FF2B5EF4-FFF2-40B4-BE49-F238E27FC236}">
                <a16:creationId xmlns:a16="http://schemas.microsoft.com/office/drawing/2014/main" id="{0CE68BB7-DD3C-664A-AC9D-74A5FE280DD9}"/>
              </a:ext>
            </a:extLst>
          </p:cNvPr>
          <p:cNvSpPr>
            <a:spLocks noGrp="1"/>
          </p:cNvSpPr>
          <p:nvPr>
            <p:ph type="title"/>
          </p:nvPr>
        </p:nvSpPr>
        <p:spPr>
          <a:xfrm>
            <a:off x="-62317" y="831455"/>
            <a:ext cx="10724031" cy="403129"/>
          </a:xfrm>
        </p:spPr>
        <p:txBody>
          <a:bodyPr/>
          <a:lstStyle/>
          <a:p>
            <a:pPr algn="r" rtl="1"/>
            <a:r>
              <a:rPr lang="ar-QA" sz="2400" dirty="0"/>
              <a:t>الإطار الاستراتيجي للاتفاقية الدولية لوقاية النباتات (٢٠٢٠-٢٠٣٠)
</a:t>
            </a:r>
            <a:endParaRPr lang="en-IT" sz="2400" dirty="0"/>
          </a:p>
        </p:txBody>
      </p:sp>
      <p:sp>
        <p:nvSpPr>
          <p:cNvPr id="6" name="Rectangle: Rounded Corners 5">
            <a:extLst>
              <a:ext uri="{FF2B5EF4-FFF2-40B4-BE49-F238E27FC236}">
                <a16:creationId xmlns:a16="http://schemas.microsoft.com/office/drawing/2014/main" id="{7D0154AA-5000-4B47-8D1E-B791F1EC6CA3}"/>
              </a:ext>
            </a:extLst>
          </p:cNvPr>
          <p:cNvSpPr/>
          <p:nvPr/>
        </p:nvSpPr>
        <p:spPr>
          <a:xfrm>
            <a:off x="4394649" y="1333136"/>
            <a:ext cx="6426702" cy="609600"/>
          </a:xfrm>
          <a:prstGeom prst="roundRect">
            <a:avLst/>
          </a:prstGeom>
          <a:noFill/>
          <a:ln>
            <a:solidFill>
              <a:srgbClr val="5792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ubtitle 1">
            <a:extLst>
              <a:ext uri="{FF2B5EF4-FFF2-40B4-BE49-F238E27FC236}">
                <a16:creationId xmlns:a16="http://schemas.microsoft.com/office/drawing/2014/main" id="{D87FFBAA-597D-4FF2-A96F-16BE400A1BF5}"/>
              </a:ext>
            </a:extLst>
          </p:cNvPr>
          <p:cNvSpPr txBox="1">
            <a:spLocks/>
          </p:cNvSpPr>
          <p:nvPr/>
        </p:nvSpPr>
        <p:spPr>
          <a:xfrm>
            <a:off x="4418920" y="1501300"/>
            <a:ext cx="7233704" cy="390409"/>
          </a:xfrm>
          <a:prstGeom prst="rect">
            <a:avLst/>
          </a:prstGeom>
        </p:spPr>
        <p:txBody>
          <a:bodyPr lIns="540000" tIns="0" rIns="540000" bIns="360000" numCol="1" spcCol="720000" anchor="t" anchorCtr="0"/>
          <a:lstStyle>
            <a:lvl1pPr marL="162000" indent="-180000" algn="l" defTabSz="914400" rtl="0" eaLnBrk="1" latinLnBrk="0" hangingPunct="1">
              <a:lnSpc>
                <a:spcPct val="90000"/>
              </a:lnSpc>
              <a:spcBef>
                <a:spcPts val="1000"/>
              </a:spcBef>
              <a:buClr>
                <a:srgbClr val="5792C9"/>
              </a:buClr>
              <a:buFont typeface="Wingdings" charset="2"/>
              <a:buChar char="§"/>
              <a:defRPr sz="2000" kern="1200">
                <a:solidFill>
                  <a:schemeClr val="tx1"/>
                </a:solidFill>
                <a:latin typeface="Calibri" charset="0"/>
                <a:ea typeface="Calibri" charset="0"/>
                <a:cs typeface="Calibri" charset="0"/>
              </a:defRPr>
            </a:lvl1pPr>
            <a:lvl2pPr marL="432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Calibri" charset="0"/>
                <a:ea typeface="Calibri" charset="0"/>
                <a:cs typeface="Calibri" charset="0"/>
              </a:defRPr>
            </a:lvl2pPr>
            <a:lvl3pPr marL="684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3pPr>
            <a:lvl4pPr marL="936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4pPr>
            <a:lvl5pPr marL="1188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marL="0" indent="0" algn="ctr" rtl="1">
              <a:buNone/>
            </a:pPr>
            <a:r>
              <a:rPr lang="ar-QA" b="1" dirty="0">
                <a:solidFill>
                  <a:srgbClr val="5792C9"/>
                </a:solidFill>
                <a:latin typeface="Calibri"/>
                <a:cs typeface="Calibri"/>
              </a:rPr>
              <a:t>تقوم اللجنة بالإشراف على اثنين من عناصر جداول أعمال التنمية </a:t>
            </a:r>
            <a:r>
              <a:rPr lang="en-US" b="1" dirty="0">
                <a:solidFill>
                  <a:srgbClr val="5792C9"/>
                </a:solidFill>
                <a:latin typeface="Calibri"/>
                <a:cs typeface="Calibri"/>
              </a:rPr>
              <a:t>
</a:t>
            </a:r>
          </a:p>
        </p:txBody>
      </p:sp>
      <p:sp>
        <p:nvSpPr>
          <p:cNvPr id="9" name="Subtitle 1">
            <a:extLst>
              <a:ext uri="{FF2B5EF4-FFF2-40B4-BE49-F238E27FC236}">
                <a16:creationId xmlns:a16="http://schemas.microsoft.com/office/drawing/2014/main" id="{5549A28F-0E30-46F9-8A5C-23339102E319}"/>
              </a:ext>
            </a:extLst>
          </p:cNvPr>
          <p:cNvSpPr txBox="1">
            <a:spLocks/>
          </p:cNvSpPr>
          <p:nvPr/>
        </p:nvSpPr>
        <p:spPr>
          <a:xfrm>
            <a:off x="6752046" y="5036949"/>
            <a:ext cx="4500885" cy="325518"/>
          </a:xfrm>
          <a:prstGeom prst="rect">
            <a:avLst/>
          </a:prstGeom>
        </p:spPr>
        <p:txBody>
          <a:bodyPr lIns="540000" tIns="0" rIns="540000" bIns="360000" numCol="1" spcCol="720000" anchor="t" anchorCtr="0"/>
          <a:lstStyle>
            <a:lvl1pPr marL="162000" indent="-180000" algn="l" defTabSz="914400" rtl="0" eaLnBrk="1" latinLnBrk="0" hangingPunct="1">
              <a:lnSpc>
                <a:spcPct val="90000"/>
              </a:lnSpc>
              <a:spcBef>
                <a:spcPts val="1000"/>
              </a:spcBef>
              <a:buClr>
                <a:srgbClr val="5792C9"/>
              </a:buClr>
              <a:buFont typeface="Wingdings" charset="2"/>
              <a:buChar char="§"/>
              <a:defRPr sz="2000" kern="1200">
                <a:solidFill>
                  <a:schemeClr val="tx1"/>
                </a:solidFill>
                <a:latin typeface="Calibri" charset="0"/>
                <a:ea typeface="Calibri" charset="0"/>
                <a:cs typeface="Calibri" charset="0"/>
              </a:defRPr>
            </a:lvl1pPr>
            <a:lvl2pPr marL="432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Calibri" charset="0"/>
                <a:ea typeface="Calibri" charset="0"/>
                <a:cs typeface="Calibri" charset="0"/>
              </a:defRPr>
            </a:lvl2pPr>
            <a:lvl3pPr marL="684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3pPr>
            <a:lvl4pPr marL="936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4pPr>
            <a:lvl5pPr marL="1188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marL="0" indent="0" algn="r" rtl="1">
              <a:buNone/>
            </a:pPr>
            <a:r>
              <a:rPr lang="ar-QA" b="1" dirty="0">
                <a:solidFill>
                  <a:srgbClr val="5792C9"/>
                </a:solidFill>
              </a:rPr>
              <a:t>التجارة الإلكترونية</a:t>
            </a:r>
            <a:endParaRPr lang="en-US" b="1" dirty="0">
              <a:solidFill>
                <a:srgbClr val="5792C9"/>
              </a:solidFill>
            </a:endParaRPr>
          </a:p>
        </p:txBody>
      </p:sp>
      <p:sp>
        <p:nvSpPr>
          <p:cNvPr id="12" name="Subtitle 1">
            <a:extLst>
              <a:ext uri="{FF2B5EF4-FFF2-40B4-BE49-F238E27FC236}">
                <a16:creationId xmlns:a16="http://schemas.microsoft.com/office/drawing/2014/main" id="{19874B08-0CDB-4C9E-A97A-4CBC125BDDA2}"/>
              </a:ext>
            </a:extLst>
          </p:cNvPr>
          <p:cNvSpPr txBox="1">
            <a:spLocks/>
          </p:cNvSpPr>
          <p:nvPr/>
        </p:nvSpPr>
        <p:spPr>
          <a:xfrm>
            <a:off x="4144140" y="3360463"/>
            <a:ext cx="7196255" cy="321491"/>
          </a:xfrm>
          <a:prstGeom prst="rect">
            <a:avLst/>
          </a:prstGeom>
        </p:spPr>
        <p:txBody>
          <a:bodyPr lIns="540000" tIns="0" rIns="540000" bIns="360000" numCol="1" spcCol="720000" anchor="t" anchorCtr="0"/>
          <a:lstStyle>
            <a:lvl1pPr marL="162000" indent="-180000" algn="l" defTabSz="914400" rtl="0" eaLnBrk="1" latinLnBrk="0" hangingPunct="1">
              <a:lnSpc>
                <a:spcPct val="90000"/>
              </a:lnSpc>
              <a:spcBef>
                <a:spcPts val="1000"/>
              </a:spcBef>
              <a:buClr>
                <a:srgbClr val="5792C9"/>
              </a:buClr>
              <a:buFont typeface="Wingdings" charset="2"/>
              <a:buChar char="§"/>
              <a:defRPr sz="2000" kern="1200">
                <a:solidFill>
                  <a:schemeClr val="tx1"/>
                </a:solidFill>
                <a:latin typeface="Calibri" charset="0"/>
                <a:ea typeface="Calibri" charset="0"/>
                <a:cs typeface="Calibri" charset="0"/>
              </a:defRPr>
            </a:lvl1pPr>
            <a:lvl2pPr marL="432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Calibri" charset="0"/>
                <a:ea typeface="Calibri" charset="0"/>
                <a:cs typeface="Calibri" charset="0"/>
              </a:defRPr>
            </a:lvl2pPr>
            <a:lvl3pPr marL="684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3pPr>
            <a:lvl4pPr marL="936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4pPr>
            <a:lvl5pPr marL="1188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marL="0" indent="0" algn="r" rtl="1">
              <a:buNone/>
            </a:pPr>
            <a:r>
              <a:rPr lang="ar-QA" b="1" dirty="0">
                <a:solidFill>
                  <a:srgbClr val="5792C9"/>
                </a:solidFill>
              </a:rPr>
              <a:t>تعزيز نظم الإنذار بانتشار الآفات والاستجابة لها
</a:t>
            </a:r>
            <a:endParaRPr lang="en-IT" dirty="0"/>
          </a:p>
        </p:txBody>
      </p:sp>
      <p:sp>
        <p:nvSpPr>
          <p:cNvPr id="15" name="Rectangle: Rounded Corners 14">
            <a:extLst>
              <a:ext uri="{FF2B5EF4-FFF2-40B4-BE49-F238E27FC236}">
                <a16:creationId xmlns:a16="http://schemas.microsoft.com/office/drawing/2014/main" id="{A7CFCEB2-A9B1-4B4C-BDC1-DD045764D18A}"/>
              </a:ext>
            </a:extLst>
          </p:cNvPr>
          <p:cNvSpPr/>
          <p:nvPr/>
        </p:nvSpPr>
        <p:spPr>
          <a:xfrm>
            <a:off x="4394649" y="4847539"/>
            <a:ext cx="6424895" cy="609600"/>
          </a:xfrm>
          <a:prstGeom prst="roundRect">
            <a:avLst/>
          </a:prstGeom>
          <a:noFill/>
          <a:ln>
            <a:solidFill>
              <a:srgbClr val="5792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ubtitle 1">
            <a:extLst>
              <a:ext uri="{FF2B5EF4-FFF2-40B4-BE49-F238E27FC236}">
                <a16:creationId xmlns:a16="http://schemas.microsoft.com/office/drawing/2014/main" id="{16CAE4D8-B039-0649-BDEF-444210836B94}"/>
              </a:ext>
            </a:extLst>
          </p:cNvPr>
          <p:cNvSpPr>
            <a:spLocks noGrp="1"/>
          </p:cNvSpPr>
          <p:nvPr>
            <p:ph type="subTitle" idx="1"/>
          </p:nvPr>
        </p:nvSpPr>
        <p:spPr>
          <a:xfrm>
            <a:off x="3467248" y="2154578"/>
            <a:ext cx="7873147" cy="677844"/>
          </a:xfrm>
        </p:spPr>
        <p:txBody>
          <a:bodyPr numCol="1"/>
          <a:lstStyle/>
          <a:p>
            <a:pPr marL="342900" indent="-342900" algn="r" rtl="1"/>
            <a:r>
              <a:rPr lang="ar-QA" dirty="0">
                <a:latin typeface="Calibri"/>
                <a:cs typeface="Calibri"/>
              </a:rPr>
              <a:t>تم اعداد خطط التنفيذ وعرضها على فرق الهيئة المتخصصة والمعنية بنظم الإنذار بانتشار الآفات والاستجابة لها والتجارة الإلكترونية. </a:t>
            </a:r>
            <a:endParaRPr lang="en-US" dirty="0"/>
          </a:p>
        </p:txBody>
      </p:sp>
      <p:sp>
        <p:nvSpPr>
          <p:cNvPr id="14" name="Subtitle 1">
            <a:extLst>
              <a:ext uri="{FF2B5EF4-FFF2-40B4-BE49-F238E27FC236}">
                <a16:creationId xmlns:a16="http://schemas.microsoft.com/office/drawing/2014/main" id="{BA121747-18E4-4838-80D7-CEF5CB96A919}"/>
              </a:ext>
            </a:extLst>
          </p:cNvPr>
          <p:cNvSpPr txBox="1">
            <a:spLocks/>
          </p:cNvSpPr>
          <p:nvPr/>
        </p:nvSpPr>
        <p:spPr>
          <a:xfrm>
            <a:off x="4394649" y="3646252"/>
            <a:ext cx="4624308" cy="609600"/>
          </a:xfrm>
          <a:prstGeom prst="rect">
            <a:avLst/>
          </a:prstGeom>
        </p:spPr>
        <p:txBody>
          <a:bodyPr lIns="540000" tIns="0" rIns="540000" bIns="360000" numCol="1" spcCol="720000" anchor="t" anchorCtr="0"/>
          <a:lstStyle>
            <a:lvl1pPr marL="162000" indent="-180000" algn="l" defTabSz="914400" rtl="0" eaLnBrk="1" latinLnBrk="0" hangingPunct="1">
              <a:lnSpc>
                <a:spcPct val="90000"/>
              </a:lnSpc>
              <a:spcBef>
                <a:spcPts val="1000"/>
              </a:spcBef>
              <a:buClr>
                <a:srgbClr val="5792C9"/>
              </a:buClr>
              <a:buFont typeface="Wingdings" charset="2"/>
              <a:buChar char="§"/>
              <a:defRPr sz="2000" kern="1200">
                <a:solidFill>
                  <a:schemeClr val="tx1"/>
                </a:solidFill>
                <a:latin typeface="Calibri" charset="0"/>
                <a:ea typeface="Calibri" charset="0"/>
                <a:cs typeface="Calibri" charset="0"/>
              </a:defRPr>
            </a:lvl1pPr>
            <a:lvl2pPr marL="432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Calibri" charset="0"/>
                <a:ea typeface="Calibri" charset="0"/>
                <a:cs typeface="Calibri" charset="0"/>
              </a:defRPr>
            </a:lvl2pPr>
            <a:lvl3pPr marL="684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3pPr>
            <a:lvl4pPr marL="936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4pPr>
            <a:lvl5pPr marL="1188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marL="0" indent="0">
              <a:buFont typeface="Wingdings" charset="2"/>
              <a:buNone/>
            </a:pPr>
            <a:endParaRPr lang="en-US" dirty="0"/>
          </a:p>
        </p:txBody>
      </p:sp>
      <p:sp>
        <p:nvSpPr>
          <p:cNvPr id="16" name="Subtitle 1">
            <a:extLst>
              <a:ext uri="{FF2B5EF4-FFF2-40B4-BE49-F238E27FC236}">
                <a16:creationId xmlns:a16="http://schemas.microsoft.com/office/drawing/2014/main" id="{2979821C-41C7-4D67-B892-197F7E643AEE}"/>
              </a:ext>
            </a:extLst>
          </p:cNvPr>
          <p:cNvSpPr txBox="1">
            <a:spLocks/>
          </p:cNvSpPr>
          <p:nvPr/>
        </p:nvSpPr>
        <p:spPr>
          <a:xfrm>
            <a:off x="4274266" y="5673063"/>
            <a:ext cx="7092562" cy="755122"/>
          </a:xfrm>
          <a:prstGeom prst="rect">
            <a:avLst/>
          </a:prstGeom>
        </p:spPr>
        <p:txBody>
          <a:bodyPr lIns="540000" tIns="0" rIns="540000" bIns="360000" numCol="1" spcCol="720000" anchor="t" anchorCtr="0"/>
          <a:lstStyle>
            <a:lvl1pPr marL="162000" indent="-180000" algn="l" defTabSz="914400" rtl="0" eaLnBrk="1" latinLnBrk="0" hangingPunct="1">
              <a:lnSpc>
                <a:spcPct val="90000"/>
              </a:lnSpc>
              <a:spcBef>
                <a:spcPts val="1000"/>
              </a:spcBef>
              <a:buClr>
                <a:srgbClr val="5792C9"/>
              </a:buClr>
              <a:buFont typeface="Wingdings" charset="2"/>
              <a:buChar char="§"/>
              <a:defRPr sz="2000" kern="1200">
                <a:solidFill>
                  <a:schemeClr val="tx1"/>
                </a:solidFill>
                <a:latin typeface="Calibri" charset="0"/>
                <a:ea typeface="Calibri" charset="0"/>
                <a:cs typeface="Calibri" charset="0"/>
              </a:defRPr>
            </a:lvl1pPr>
            <a:lvl2pPr marL="432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Calibri" charset="0"/>
                <a:ea typeface="Calibri" charset="0"/>
                <a:cs typeface="Calibri" charset="0"/>
              </a:defRPr>
            </a:lvl2pPr>
            <a:lvl3pPr marL="684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3pPr>
            <a:lvl4pPr marL="936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4pPr>
            <a:lvl5pPr marL="1188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marL="342900" indent="-342900" algn="r" rtl="1"/>
            <a:r>
              <a:rPr lang="ar-QA" dirty="0"/>
              <a:t>إدارة مخاطر الصحة النباتية المرتبطة بالتجارة الإلكترونية ومسارات النقل عبر البريد.</a:t>
            </a:r>
            <a:endParaRPr lang="en-US" dirty="0"/>
          </a:p>
        </p:txBody>
      </p:sp>
      <p:sp>
        <p:nvSpPr>
          <p:cNvPr id="19" name="Subtitle 1">
            <a:extLst>
              <a:ext uri="{FF2B5EF4-FFF2-40B4-BE49-F238E27FC236}">
                <a16:creationId xmlns:a16="http://schemas.microsoft.com/office/drawing/2014/main" id="{2979821C-41C7-4D67-B892-197F7E643AEE}"/>
              </a:ext>
            </a:extLst>
          </p:cNvPr>
          <p:cNvSpPr txBox="1">
            <a:spLocks/>
          </p:cNvSpPr>
          <p:nvPr/>
        </p:nvSpPr>
        <p:spPr>
          <a:xfrm>
            <a:off x="3620175" y="3903036"/>
            <a:ext cx="7746653" cy="755122"/>
          </a:xfrm>
          <a:prstGeom prst="rect">
            <a:avLst/>
          </a:prstGeom>
        </p:spPr>
        <p:txBody>
          <a:bodyPr lIns="540000" tIns="0" rIns="540000" bIns="360000" numCol="1" spcCol="720000" anchor="t" anchorCtr="0"/>
          <a:lstStyle>
            <a:lvl1pPr marL="162000" indent="-180000" algn="l" defTabSz="914400" rtl="0" eaLnBrk="1" latinLnBrk="0" hangingPunct="1">
              <a:lnSpc>
                <a:spcPct val="90000"/>
              </a:lnSpc>
              <a:spcBef>
                <a:spcPts val="1000"/>
              </a:spcBef>
              <a:buClr>
                <a:srgbClr val="5792C9"/>
              </a:buClr>
              <a:buFont typeface="Wingdings" charset="2"/>
              <a:buChar char="§"/>
              <a:defRPr sz="2000" kern="1200">
                <a:solidFill>
                  <a:schemeClr val="tx1"/>
                </a:solidFill>
                <a:latin typeface="Calibri" charset="0"/>
                <a:ea typeface="Calibri" charset="0"/>
                <a:cs typeface="Calibri" charset="0"/>
              </a:defRPr>
            </a:lvl1pPr>
            <a:lvl2pPr marL="432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Calibri" charset="0"/>
                <a:ea typeface="Calibri" charset="0"/>
                <a:cs typeface="Calibri" charset="0"/>
              </a:defRPr>
            </a:lvl2pPr>
            <a:lvl3pPr marL="684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3pPr>
            <a:lvl4pPr marL="936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4pPr>
            <a:lvl5pPr marL="1188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marL="342900" indent="-342900" algn="r" rtl="1"/>
            <a:r>
              <a:rPr lang="ar-QA" dirty="0"/>
              <a:t>نظام عالمي للإبلاغ عن مخاطر الآفات المستجدة ، حتى تتمكن البلدان من تكييف أنظمتها للصحة النباتية بشكل استباقي وتعزيز قدراتها على الاستجابة بفعالية.</a:t>
            </a:r>
            <a:endParaRPr lang="en-US" dirty="0"/>
          </a:p>
        </p:txBody>
      </p:sp>
      <p:pic>
        <p:nvPicPr>
          <p:cNvPr id="1026" name="Picture 2" descr="Strategic Framework of the International Plant Protection Convention - one pager">
            <a:extLst>
              <a:ext uri="{FF2B5EF4-FFF2-40B4-BE49-F238E27FC236}">
                <a16:creationId xmlns:a16="http://schemas.microsoft.com/office/drawing/2014/main" id="{7EF754C2-2B6A-4ECB-B876-9EBB247C502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3001"/>
          <a:stretch/>
        </p:blipFill>
        <p:spPr bwMode="auto">
          <a:xfrm>
            <a:off x="481220" y="2251733"/>
            <a:ext cx="3202182" cy="3940688"/>
          </a:xfrm>
          <a:prstGeom prst="roundRect">
            <a:avLst>
              <a:gd name="adj" fmla="val 8594"/>
            </a:avLst>
          </a:prstGeom>
          <a:solidFill>
            <a:srgbClr val="FFFFFF">
              <a:shade val="85000"/>
            </a:srgbClr>
          </a:solidFill>
          <a:ln>
            <a:noFill/>
          </a:ln>
          <a:effectLst/>
        </p:spPr>
      </p:pic>
    </p:spTree>
    <p:extLst>
      <p:ext uri="{BB962C8B-B14F-4D97-AF65-F5344CB8AC3E}">
        <p14:creationId xmlns:p14="http://schemas.microsoft.com/office/powerpoint/2010/main" val="17148994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E56F760E-F53F-4EA1-9343-E6E51E59DF5C}"/>
              </a:ext>
            </a:extLst>
          </p:cNvPr>
          <p:cNvSpPr/>
          <p:nvPr/>
        </p:nvSpPr>
        <p:spPr>
          <a:xfrm>
            <a:off x="122548" y="4021051"/>
            <a:ext cx="3246830" cy="1519511"/>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ubtitle 1">
            <a:extLst>
              <a:ext uri="{FF2B5EF4-FFF2-40B4-BE49-F238E27FC236}">
                <a16:creationId xmlns:a16="http://schemas.microsoft.com/office/drawing/2014/main" id="{16CAE4D8-B039-0649-BDEF-444210836B94}"/>
              </a:ext>
            </a:extLst>
          </p:cNvPr>
          <p:cNvSpPr>
            <a:spLocks noGrp="1"/>
          </p:cNvSpPr>
          <p:nvPr>
            <p:ph type="subTitle" idx="1"/>
          </p:nvPr>
        </p:nvSpPr>
        <p:spPr>
          <a:xfrm>
            <a:off x="3359616" y="6172584"/>
            <a:ext cx="8269230" cy="505120"/>
          </a:xfrm>
          <a:noFill/>
        </p:spPr>
        <p:txBody>
          <a:bodyPr lIns="540000" tIns="0" rIns="360000" bIns="45720" anchor="ctr" anchorCtr="0"/>
          <a:lstStyle/>
          <a:p>
            <a:pPr marL="342900" indent="-342900" algn="r" rtl="1">
              <a:buFont typeface="Arial" panose="020B0604020202020204" pitchFamily="34" charset="0"/>
              <a:buChar char="•"/>
            </a:pPr>
            <a:r>
              <a:rPr lang="ar-QA" sz="2400" b="1" dirty="0">
                <a:solidFill>
                  <a:srgbClr val="5792C9"/>
                </a:solidFill>
              </a:rPr>
              <a:t>سيعقد اجتماع اللجنة في نوفمبر القادم وجها لوجه بمشيئة الله</a:t>
            </a:r>
            <a:endParaRPr lang="en-IT" sz="2400" b="1" dirty="0">
              <a:solidFill>
                <a:srgbClr val="5792C9"/>
              </a:solidFill>
            </a:endParaRPr>
          </a:p>
        </p:txBody>
      </p:sp>
      <p:sp>
        <p:nvSpPr>
          <p:cNvPr id="3" name="Title 2">
            <a:extLst>
              <a:ext uri="{FF2B5EF4-FFF2-40B4-BE49-F238E27FC236}">
                <a16:creationId xmlns:a16="http://schemas.microsoft.com/office/drawing/2014/main" id="{0CE68BB7-DD3C-664A-AC9D-74A5FE280DD9}"/>
              </a:ext>
            </a:extLst>
          </p:cNvPr>
          <p:cNvSpPr>
            <a:spLocks noGrp="1"/>
          </p:cNvSpPr>
          <p:nvPr>
            <p:ph type="title"/>
          </p:nvPr>
        </p:nvSpPr>
        <p:spPr>
          <a:xfrm>
            <a:off x="122548" y="883223"/>
            <a:ext cx="4996207" cy="335193"/>
          </a:xfrm>
        </p:spPr>
        <p:txBody>
          <a:bodyPr/>
          <a:lstStyle/>
          <a:p>
            <a:pPr algn="r" rtl="1"/>
            <a:r>
              <a:rPr lang="ar-QA" sz="2400" dirty="0"/>
              <a:t>الاجتماعات الافتراضية </a:t>
            </a:r>
            <a:r>
              <a:rPr lang="ar-SA" sz="2400" dirty="0"/>
              <a:t>للجنة</a:t>
            </a:r>
            <a:r>
              <a:rPr lang="en-US" sz="2400" dirty="0"/>
              <a:t>
</a:t>
            </a:r>
            <a:endParaRPr lang="en-IT" sz="2400" dirty="0"/>
          </a:p>
        </p:txBody>
      </p:sp>
      <p:sp>
        <p:nvSpPr>
          <p:cNvPr id="6" name="Straight Connector 5">
            <a:extLst>
              <a:ext uri="{FF2B5EF4-FFF2-40B4-BE49-F238E27FC236}">
                <a16:creationId xmlns:a16="http://schemas.microsoft.com/office/drawing/2014/main" id="{FBEF2E63-10EA-47B7-9E0A-843273FF4A35}"/>
              </a:ext>
            </a:extLst>
          </p:cNvPr>
          <p:cNvSpPr/>
          <p:nvPr/>
        </p:nvSpPr>
        <p:spPr>
          <a:xfrm>
            <a:off x="3833971" y="4611081"/>
            <a:ext cx="8168104" cy="5700"/>
          </a:xfrm>
          <a:prstGeom prst="line">
            <a:avLst/>
          </a:prstGeom>
          <a:ln>
            <a:solidFill>
              <a:srgbClr val="74A1D3"/>
            </a:solidFill>
          </a:ln>
          <a:scene3d>
            <a:camera prst="orthographicFront"/>
            <a:lightRig rig="flat" dir="t"/>
          </a:scene3d>
          <a:sp3d prstMaterial="matte"/>
        </p:spPr>
        <p:style>
          <a:lnRef idx="2">
            <a:schemeClr val="accent1">
              <a:hueOff val="0"/>
              <a:satOff val="0"/>
              <a:lumOff val="0"/>
              <a:alphaOff val="0"/>
            </a:schemeClr>
          </a:lnRef>
          <a:fillRef idx="0">
            <a:schemeClr val="accent2">
              <a:hueOff val="0"/>
              <a:satOff val="0"/>
              <a:lumOff val="0"/>
              <a:alphaOff val="0"/>
            </a:schemeClr>
          </a:fillRef>
          <a:effectRef idx="0">
            <a:schemeClr val="accent2">
              <a:hueOff val="0"/>
              <a:satOff val="0"/>
              <a:lumOff val="0"/>
              <a:alphaOff val="0"/>
            </a:schemeClr>
          </a:effectRef>
          <a:fontRef idx="minor">
            <a:schemeClr val="tx1">
              <a:hueOff val="0"/>
              <a:satOff val="0"/>
              <a:lumOff val="0"/>
              <a:alphaOff val="0"/>
            </a:schemeClr>
          </a:fontRef>
        </p:style>
        <p:txBody>
          <a:bodyPr/>
          <a:lstStyle/>
          <a:p>
            <a:endParaRPr lang="en-US" dirty="0"/>
          </a:p>
        </p:txBody>
      </p:sp>
      <p:sp>
        <p:nvSpPr>
          <p:cNvPr id="7" name="Straight Connector 6">
            <a:extLst>
              <a:ext uri="{FF2B5EF4-FFF2-40B4-BE49-F238E27FC236}">
                <a16:creationId xmlns:a16="http://schemas.microsoft.com/office/drawing/2014/main" id="{331C5537-C4F4-44DB-B2CF-93DDE80487D6}"/>
              </a:ext>
            </a:extLst>
          </p:cNvPr>
          <p:cNvSpPr/>
          <p:nvPr/>
        </p:nvSpPr>
        <p:spPr>
          <a:xfrm flipV="1">
            <a:off x="3833971" y="1929949"/>
            <a:ext cx="8168104" cy="1966"/>
          </a:xfrm>
          <a:prstGeom prst="line">
            <a:avLst/>
          </a:prstGeom>
          <a:ln>
            <a:solidFill>
              <a:srgbClr val="74A1D3"/>
            </a:solidFill>
          </a:ln>
          <a:scene3d>
            <a:camera prst="orthographicFront"/>
            <a:lightRig rig="flat" dir="t"/>
          </a:scene3d>
          <a:sp3d prstMaterial="matte"/>
        </p:spPr>
        <p:style>
          <a:lnRef idx="2">
            <a:schemeClr val="accent1">
              <a:hueOff val="0"/>
              <a:satOff val="0"/>
              <a:lumOff val="0"/>
              <a:alphaOff val="0"/>
            </a:schemeClr>
          </a:lnRef>
          <a:fillRef idx="0">
            <a:schemeClr val="accent2">
              <a:hueOff val="0"/>
              <a:satOff val="0"/>
              <a:lumOff val="0"/>
              <a:alphaOff val="0"/>
            </a:schemeClr>
          </a:fillRef>
          <a:effectRef idx="0">
            <a:schemeClr val="accent2">
              <a:hueOff val="0"/>
              <a:satOff val="0"/>
              <a:lumOff val="0"/>
              <a:alphaOff val="0"/>
            </a:schemeClr>
          </a:effectRef>
          <a:fontRef idx="minor">
            <a:schemeClr val="tx1">
              <a:hueOff val="0"/>
              <a:satOff val="0"/>
              <a:lumOff val="0"/>
              <a:alphaOff val="0"/>
            </a:schemeClr>
          </a:fontRef>
        </p:style>
      </p:sp>
      <p:sp>
        <p:nvSpPr>
          <p:cNvPr id="8" name="Freeform: Shape 7">
            <a:extLst>
              <a:ext uri="{FF2B5EF4-FFF2-40B4-BE49-F238E27FC236}">
                <a16:creationId xmlns:a16="http://schemas.microsoft.com/office/drawing/2014/main" id="{4E565D84-E73D-4125-82DB-8D2D4DA8A7A5}"/>
              </a:ext>
            </a:extLst>
          </p:cNvPr>
          <p:cNvSpPr/>
          <p:nvPr/>
        </p:nvSpPr>
        <p:spPr>
          <a:xfrm>
            <a:off x="3913714" y="1269097"/>
            <a:ext cx="7589546" cy="661317"/>
          </a:xfrm>
          <a:custGeom>
            <a:avLst/>
            <a:gdLst>
              <a:gd name="connsiteX0" fmla="*/ 0 w 7927032"/>
              <a:gd name="connsiteY0" fmla="*/ 0 h 661317"/>
              <a:gd name="connsiteX1" fmla="*/ 7927032 w 7927032"/>
              <a:gd name="connsiteY1" fmla="*/ 0 h 661317"/>
              <a:gd name="connsiteX2" fmla="*/ 7927032 w 7927032"/>
              <a:gd name="connsiteY2" fmla="*/ 661317 h 661317"/>
              <a:gd name="connsiteX3" fmla="*/ 0 w 7927032"/>
              <a:gd name="connsiteY3" fmla="*/ 661317 h 661317"/>
              <a:gd name="connsiteX4" fmla="*/ 0 w 7927032"/>
              <a:gd name="connsiteY4" fmla="*/ 0 h 6613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27032" h="661317">
                <a:moveTo>
                  <a:pt x="0" y="0"/>
                </a:moveTo>
                <a:lnTo>
                  <a:pt x="7927032" y="0"/>
                </a:lnTo>
                <a:lnTo>
                  <a:pt x="7927032" y="661317"/>
                </a:lnTo>
                <a:lnTo>
                  <a:pt x="0" y="66131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0960" tIns="60960" rIns="60960" bIns="60960" numCol="1" spcCol="1270" anchor="b" anchorCtr="0">
            <a:noAutofit/>
          </a:bodyPr>
          <a:lstStyle/>
          <a:p>
            <a:pPr lvl="0" defTabSz="1422400" rtl="1">
              <a:lnSpc>
                <a:spcPct val="90000"/>
              </a:lnSpc>
              <a:spcBef>
                <a:spcPct val="0"/>
              </a:spcBef>
              <a:spcAft>
                <a:spcPct val="35000"/>
              </a:spcAft>
            </a:pPr>
            <a:r>
              <a:rPr lang="ar-QA" sz="2000" b="1" dirty="0">
                <a:solidFill>
                  <a:srgbClr val="5792C9"/>
                </a:solidFill>
              </a:rPr>
              <a:t>٤ اجتماعات افتراضية </a:t>
            </a:r>
            <a:r>
              <a:rPr lang="en-US" sz="2000" b="1" kern="1200" dirty="0">
                <a:solidFill>
                  <a:srgbClr val="5792C9"/>
                </a:solidFill>
              </a:rPr>
              <a:t> </a:t>
            </a:r>
            <a:r>
              <a:rPr lang="en-US" sz="2000" kern="1200" dirty="0"/>
              <a:t>(VM14, VM15, VM16, VM17)</a:t>
            </a:r>
          </a:p>
        </p:txBody>
      </p:sp>
      <p:sp>
        <p:nvSpPr>
          <p:cNvPr id="9" name="Freeform: Shape 8">
            <a:extLst>
              <a:ext uri="{FF2B5EF4-FFF2-40B4-BE49-F238E27FC236}">
                <a16:creationId xmlns:a16="http://schemas.microsoft.com/office/drawing/2014/main" id="{ECFB1836-116A-4F29-A742-9FB538C13FC2}"/>
              </a:ext>
            </a:extLst>
          </p:cNvPr>
          <p:cNvSpPr/>
          <p:nvPr/>
        </p:nvSpPr>
        <p:spPr>
          <a:xfrm>
            <a:off x="9218023" y="1266971"/>
            <a:ext cx="2785173" cy="661317"/>
          </a:xfrm>
          <a:custGeom>
            <a:avLst/>
            <a:gdLst>
              <a:gd name="connsiteX0" fmla="*/ 110242 w 2785173"/>
              <a:gd name="connsiteY0" fmla="*/ 0 h 661317"/>
              <a:gd name="connsiteX1" fmla="*/ 2674931 w 2785173"/>
              <a:gd name="connsiteY1" fmla="*/ 0 h 661317"/>
              <a:gd name="connsiteX2" fmla="*/ 2785173 w 2785173"/>
              <a:gd name="connsiteY2" fmla="*/ 110242 h 661317"/>
              <a:gd name="connsiteX3" fmla="*/ 2785173 w 2785173"/>
              <a:gd name="connsiteY3" fmla="*/ 661317 h 661317"/>
              <a:gd name="connsiteX4" fmla="*/ 2785173 w 2785173"/>
              <a:gd name="connsiteY4" fmla="*/ 661317 h 661317"/>
              <a:gd name="connsiteX5" fmla="*/ 0 w 2785173"/>
              <a:gd name="connsiteY5" fmla="*/ 661317 h 661317"/>
              <a:gd name="connsiteX6" fmla="*/ 0 w 2785173"/>
              <a:gd name="connsiteY6" fmla="*/ 661317 h 661317"/>
              <a:gd name="connsiteX7" fmla="*/ 0 w 2785173"/>
              <a:gd name="connsiteY7" fmla="*/ 110242 h 661317"/>
              <a:gd name="connsiteX8" fmla="*/ 110242 w 2785173"/>
              <a:gd name="connsiteY8" fmla="*/ 0 h 661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85173" h="661317">
                <a:moveTo>
                  <a:pt x="110242" y="0"/>
                </a:moveTo>
                <a:lnTo>
                  <a:pt x="2674931" y="0"/>
                </a:lnTo>
                <a:cubicBezTo>
                  <a:pt x="2735816" y="0"/>
                  <a:pt x="2785173" y="49357"/>
                  <a:pt x="2785173" y="110242"/>
                </a:cubicBezTo>
                <a:lnTo>
                  <a:pt x="2785173" y="661317"/>
                </a:lnTo>
                <a:lnTo>
                  <a:pt x="2785173" y="661317"/>
                </a:lnTo>
                <a:lnTo>
                  <a:pt x="0" y="661317"/>
                </a:lnTo>
                <a:lnTo>
                  <a:pt x="0" y="661317"/>
                </a:lnTo>
                <a:lnTo>
                  <a:pt x="0" y="110242"/>
                </a:lnTo>
                <a:cubicBezTo>
                  <a:pt x="0" y="49357"/>
                  <a:pt x="49357" y="0"/>
                  <a:pt x="110242" y="0"/>
                </a:cubicBezTo>
                <a:close/>
              </a:path>
            </a:pathLst>
          </a:custGeom>
          <a:solidFill>
            <a:schemeClr val="tx2">
              <a:lumMod val="20000"/>
              <a:lumOff val="80000"/>
            </a:schemeClr>
          </a:solidFill>
          <a:ln>
            <a:noFill/>
          </a:ln>
        </p:spPr>
        <p:style>
          <a:lnRef idx="1">
            <a:schemeClr val="accent2">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txBody>
          <a:bodyPr spcFirstLastPara="0" vert="horz" wrap="square" lIns="98964" tIns="98964" rIns="98964" bIns="66675" numCol="1" spcCol="1270" anchor="ctr" anchorCtr="0">
            <a:noAutofit/>
          </a:bodyPr>
          <a:lstStyle/>
          <a:p>
            <a:pPr marL="0" lvl="0" indent="0" algn="ctr" defTabSz="1555750">
              <a:lnSpc>
                <a:spcPct val="90000"/>
              </a:lnSpc>
              <a:spcBef>
                <a:spcPct val="0"/>
              </a:spcBef>
              <a:spcAft>
                <a:spcPct val="35000"/>
              </a:spcAft>
              <a:buNone/>
            </a:pPr>
            <a:r>
              <a:rPr lang="ar-SA" sz="3500" b="1" kern="1200" dirty="0">
                <a:solidFill>
                  <a:srgbClr val="5792C9"/>
                </a:solidFill>
              </a:rPr>
              <a:t>٢٠٢١</a:t>
            </a:r>
            <a:endParaRPr lang="en-US" sz="3500" b="1" kern="1200" dirty="0">
              <a:solidFill>
                <a:srgbClr val="5792C9"/>
              </a:solidFill>
            </a:endParaRPr>
          </a:p>
        </p:txBody>
      </p:sp>
      <p:sp>
        <p:nvSpPr>
          <p:cNvPr id="10" name="Freeform: Shape 9">
            <a:extLst>
              <a:ext uri="{FF2B5EF4-FFF2-40B4-BE49-F238E27FC236}">
                <a16:creationId xmlns:a16="http://schemas.microsoft.com/office/drawing/2014/main" id="{1A646987-D226-457B-BC8A-20F71A2AD60E}"/>
              </a:ext>
            </a:extLst>
          </p:cNvPr>
          <p:cNvSpPr/>
          <p:nvPr/>
        </p:nvSpPr>
        <p:spPr>
          <a:xfrm>
            <a:off x="3881003" y="2084637"/>
            <a:ext cx="5427039" cy="1641862"/>
          </a:xfrm>
          <a:custGeom>
            <a:avLst/>
            <a:gdLst>
              <a:gd name="connsiteX0" fmla="*/ 0 w 10712206"/>
              <a:gd name="connsiteY0" fmla="*/ 0 h 1641862"/>
              <a:gd name="connsiteX1" fmla="*/ 10712206 w 10712206"/>
              <a:gd name="connsiteY1" fmla="*/ 0 h 1641862"/>
              <a:gd name="connsiteX2" fmla="*/ 10712206 w 10712206"/>
              <a:gd name="connsiteY2" fmla="*/ 1641862 h 1641862"/>
              <a:gd name="connsiteX3" fmla="*/ 0 w 10712206"/>
              <a:gd name="connsiteY3" fmla="*/ 1641862 h 1641862"/>
              <a:gd name="connsiteX4" fmla="*/ 0 w 10712206"/>
              <a:gd name="connsiteY4" fmla="*/ 0 h 16418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12206" h="1641862">
                <a:moveTo>
                  <a:pt x="0" y="0"/>
                </a:moveTo>
                <a:lnTo>
                  <a:pt x="10712206" y="0"/>
                </a:lnTo>
                <a:lnTo>
                  <a:pt x="10712206" y="1641862"/>
                </a:lnTo>
                <a:lnTo>
                  <a:pt x="0" y="1641862"/>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8100" tIns="38100" rIns="38100" bIns="38100" numCol="1" spcCol="1270" anchor="t" anchorCtr="0">
            <a:noAutofit/>
          </a:bodyPr>
          <a:lstStyle/>
          <a:p>
            <a:pPr marL="228600" lvl="1" indent="-228600" algn="r" defTabSz="889000" rtl="1">
              <a:lnSpc>
                <a:spcPct val="90000"/>
              </a:lnSpc>
              <a:spcBef>
                <a:spcPct val="0"/>
              </a:spcBef>
              <a:spcAft>
                <a:spcPct val="15000"/>
              </a:spcAft>
              <a:buChar char="•"/>
            </a:pPr>
            <a:r>
              <a:rPr lang="ar-QA" sz="2000" dirty="0"/>
              <a:t>مشاريع التنفيذ وتنمية القدرات
إجراءات الموارد المساهمة
قائمة مواضيع التنفيذ وتنمية القدرات
فترة التشاور لـ ٢٠٢١ للاتفاقية الدولية لوقاية النباتات
تحديث من المجموعات الفرعية والفرق </a:t>
            </a:r>
            <a:endParaRPr lang="en-US" sz="4000" kern="1200" dirty="0"/>
          </a:p>
        </p:txBody>
      </p:sp>
      <p:sp>
        <p:nvSpPr>
          <p:cNvPr id="11" name="Freeform: Shape 10">
            <a:extLst>
              <a:ext uri="{FF2B5EF4-FFF2-40B4-BE49-F238E27FC236}">
                <a16:creationId xmlns:a16="http://schemas.microsoft.com/office/drawing/2014/main" id="{048E893C-0448-4940-85DA-35F12FF6AEC8}"/>
              </a:ext>
            </a:extLst>
          </p:cNvPr>
          <p:cNvSpPr/>
          <p:nvPr/>
        </p:nvSpPr>
        <p:spPr>
          <a:xfrm>
            <a:off x="4726514" y="3961516"/>
            <a:ext cx="7927032" cy="591535"/>
          </a:xfrm>
          <a:custGeom>
            <a:avLst/>
            <a:gdLst>
              <a:gd name="connsiteX0" fmla="*/ 0 w 7927032"/>
              <a:gd name="connsiteY0" fmla="*/ 0 h 661317"/>
              <a:gd name="connsiteX1" fmla="*/ 7927032 w 7927032"/>
              <a:gd name="connsiteY1" fmla="*/ 0 h 661317"/>
              <a:gd name="connsiteX2" fmla="*/ 7927032 w 7927032"/>
              <a:gd name="connsiteY2" fmla="*/ 661317 h 661317"/>
              <a:gd name="connsiteX3" fmla="*/ 0 w 7927032"/>
              <a:gd name="connsiteY3" fmla="*/ 661317 h 661317"/>
              <a:gd name="connsiteX4" fmla="*/ 0 w 7927032"/>
              <a:gd name="connsiteY4" fmla="*/ 0 h 6613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27032" h="661317">
                <a:moveTo>
                  <a:pt x="0" y="0"/>
                </a:moveTo>
                <a:lnTo>
                  <a:pt x="7927032" y="0"/>
                </a:lnTo>
                <a:lnTo>
                  <a:pt x="7927032" y="661317"/>
                </a:lnTo>
                <a:lnTo>
                  <a:pt x="0" y="66131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0960" tIns="60960" rIns="60960" bIns="60960" numCol="1" spcCol="1270" anchor="b" anchorCtr="0">
            <a:noAutofit/>
          </a:bodyPr>
          <a:lstStyle/>
          <a:p>
            <a:pPr lvl="0" defTabSz="1422400" rtl="1">
              <a:lnSpc>
                <a:spcPct val="90000"/>
              </a:lnSpc>
              <a:spcBef>
                <a:spcPct val="0"/>
              </a:spcBef>
              <a:spcAft>
                <a:spcPct val="35000"/>
              </a:spcAft>
            </a:pPr>
            <a:r>
              <a:rPr lang="ar-QA" sz="2000" b="1" dirty="0">
                <a:solidFill>
                  <a:srgbClr val="5792C9"/>
                </a:solidFill>
              </a:rPr>
              <a:t>٣ اجتماعات افتراضية </a:t>
            </a:r>
            <a:r>
              <a:rPr lang="en-US" sz="2000" kern="1200" dirty="0"/>
              <a:t>(VM18, VM19, VM20)</a:t>
            </a:r>
          </a:p>
        </p:txBody>
      </p:sp>
      <p:sp>
        <p:nvSpPr>
          <p:cNvPr id="12" name="Freeform: Shape 11">
            <a:extLst>
              <a:ext uri="{FF2B5EF4-FFF2-40B4-BE49-F238E27FC236}">
                <a16:creationId xmlns:a16="http://schemas.microsoft.com/office/drawing/2014/main" id="{0B608E70-FEF2-42EA-AB1E-371D14548422}"/>
              </a:ext>
            </a:extLst>
          </p:cNvPr>
          <p:cNvSpPr/>
          <p:nvPr/>
        </p:nvSpPr>
        <p:spPr>
          <a:xfrm>
            <a:off x="9216902" y="3961108"/>
            <a:ext cx="2785173" cy="661317"/>
          </a:xfrm>
          <a:custGeom>
            <a:avLst/>
            <a:gdLst>
              <a:gd name="connsiteX0" fmla="*/ 110242 w 2785173"/>
              <a:gd name="connsiteY0" fmla="*/ 0 h 661317"/>
              <a:gd name="connsiteX1" fmla="*/ 2674931 w 2785173"/>
              <a:gd name="connsiteY1" fmla="*/ 0 h 661317"/>
              <a:gd name="connsiteX2" fmla="*/ 2785173 w 2785173"/>
              <a:gd name="connsiteY2" fmla="*/ 110242 h 661317"/>
              <a:gd name="connsiteX3" fmla="*/ 2785173 w 2785173"/>
              <a:gd name="connsiteY3" fmla="*/ 661317 h 661317"/>
              <a:gd name="connsiteX4" fmla="*/ 2785173 w 2785173"/>
              <a:gd name="connsiteY4" fmla="*/ 661317 h 661317"/>
              <a:gd name="connsiteX5" fmla="*/ 0 w 2785173"/>
              <a:gd name="connsiteY5" fmla="*/ 661317 h 661317"/>
              <a:gd name="connsiteX6" fmla="*/ 0 w 2785173"/>
              <a:gd name="connsiteY6" fmla="*/ 661317 h 661317"/>
              <a:gd name="connsiteX7" fmla="*/ 0 w 2785173"/>
              <a:gd name="connsiteY7" fmla="*/ 110242 h 661317"/>
              <a:gd name="connsiteX8" fmla="*/ 110242 w 2785173"/>
              <a:gd name="connsiteY8" fmla="*/ 0 h 661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85173" h="661317">
                <a:moveTo>
                  <a:pt x="110242" y="0"/>
                </a:moveTo>
                <a:lnTo>
                  <a:pt x="2674931" y="0"/>
                </a:lnTo>
                <a:cubicBezTo>
                  <a:pt x="2735816" y="0"/>
                  <a:pt x="2785173" y="49357"/>
                  <a:pt x="2785173" y="110242"/>
                </a:cubicBezTo>
                <a:lnTo>
                  <a:pt x="2785173" y="661317"/>
                </a:lnTo>
                <a:lnTo>
                  <a:pt x="2785173" y="661317"/>
                </a:lnTo>
                <a:lnTo>
                  <a:pt x="0" y="661317"/>
                </a:lnTo>
                <a:lnTo>
                  <a:pt x="0" y="661317"/>
                </a:lnTo>
                <a:lnTo>
                  <a:pt x="0" y="110242"/>
                </a:lnTo>
                <a:cubicBezTo>
                  <a:pt x="0" y="49357"/>
                  <a:pt x="49357" y="0"/>
                  <a:pt x="110242" y="0"/>
                </a:cubicBezTo>
                <a:close/>
              </a:path>
            </a:pathLst>
          </a:custGeom>
          <a:solidFill>
            <a:srgbClr val="74A1D3"/>
          </a:solidFill>
          <a:ln>
            <a:noFill/>
          </a:ln>
        </p:spPr>
        <p:style>
          <a:lnRef idx="1">
            <a:schemeClr val="accent3">
              <a:hueOff val="0"/>
              <a:satOff val="0"/>
              <a:lumOff val="0"/>
              <a:alphaOff val="0"/>
            </a:schemeClr>
          </a:lnRef>
          <a:fillRef idx="3">
            <a:schemeClr val="accent3">
              <a:hueOff val="0"/>
              <a:satOff val="0"/>
              <a:lumOff val="0"/>
              <a:alphaOff val="0"/>
            </a:schemeClr>
          </a:fillRef>
          <a:effectRef idx="2">
            <a:schemeClr val="accent3">
              <a:hueOff val="0"/>
              <a:satOff val="0"/>
              <a:lumOff val="0"/>
              <a:alphaOff val="0"/>
            </a:schemeClr>
          </a:effectRef>
          <a:fontRef idx="minor">
            <a:schemeClr val="lt1"/>
          </a:fontRef>
        </p:style>
        <p:txBody>
          <a:bodyPr spcFirstLastPara="0" vert="horz" wrap="square" lIns="98964" tIns="98964" rIns="98964" bIns="66675" numCol="1" spcCol="1270" anchor="ctr" anchorCtr="0">
            <a:noAutofit/>
          </a:bodyPr>
          <a:lstStyle/>
          <a:p>
            <a:pPr marL="0" lvl="0" indent="0" algn="ctr" defTabSz="1555750">
              <a:lnSpc>
                <a:spcPct val="90000"/>
              </a:lnSpc>
              <a:spcBef>
                <a:spcPct val="0"/>
              </a:spcBef>
              <a:spcAft>
                <a:spcPct val="35000"/>
              </a:spcAft>
              <a:buNone/>
            </a:pPr>
            <a:r>
              <a:rPr lang="ar-SA" sz="3500" b="1" kern="1200" dirty="0">
                <a:solidFill>
                  <a:schemeClr val="bg1">
                    <a:lumMod val="95000"/>
                  </a:schemeClr>
                </a:solidFill>
                <a:effectLst>
                  <a:outerShdw blurRad="38100" dist="38100" dir="2700000" algn="tl">
                    <a:srgbClr val="000000">
                      <a:alpha val="43137"/>
                    </a:srgbClr>
                  </a:outerShdw>
                </a:effectLst>
              </a:rPr>
              <a:t>٢٠٢٢</a:t>
            </a:r>
            <a:endParaRPr lang="en-US" sz="3500" b="1" kern="1200" dirty="0">
              <a:solidFill>
                <a:schemeClr val="bg1">
                  <a:lumMod val="95000"/>
                </a:schemeClr>
              </a:solidFill>
              <a:effectLst>
                <a:outerShdw blurRad="38100" dist="38100" dir="2700000" algn="tl">
                  <a:srgbClr val="000000">
                    <a:alpha val="43137"/>
                  </a:srgbClr>
                </a:outerShdw>
              </a:effectLst>
            </a:endParaRPr>
          </a:p>
        </p:txBody>
      </p:sp>
      <p:sp>
        <p:nvSpPr>
          <p:cNvPr id="13" name="Freeform: Shape 12">
            <a:extLst>
              <a:ext uri="{FF2B5EF4-FFF2-40B4-BE49-F238E27FC236}">
                <a16:creationId xmlns:a16="http://schemas.microsoft.com/office/drawing/2014/main" id="{D911411D-0339-4DC0-A52B-91CD3330C57D}"/>
              </a:ext>
            </a:extLst>
          </p:cNvPr>
          <p:cNvSpPr/>
          <p:nvPr/>
        </p:nvSpPr>
        <p:spPr>
          <a:xfrm>
            <a:off x="3913714" y="4647210"/>
            <a:ext cx="5304309" cy="1322834"/>
          </a:xfrm>
          <a:custGeom>
            <a:avLst/>
            <a:gdLst>
              <a:gd name="connsiteX0" fmla="*/ 0 w 10712206"/>
              <a:gd name="connsiteY0" fmla="*/ 0 h 1322834"/>
              <a:gd name="connsiteX1" fmla="*/ 10712206 w 10712206"/>
              <a:gd name="connsiteY1" fmla="*/ 0 h 1322834"/>
              <a:gd name="connsiteX2" fmla="*/ 10712206 w 10712206"/>
              <a:gd name="connsiteY2" fmla="*/ 1322834 h 1322834"/>
              <a:gd name="connsiteX3" fmla="*/ 0 w 10712206"/>
              <a:gd name="connsiteY3" fmla="*/ 1322834 h 1322834"/>
              <a:gd name="connsiteX4" fmla="*/ 0 w 10712206"/>
              <a:gd name="connsiteY4" fmla="*/ 0 h 13228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12206" h="1322834">
                <a:moveTo>
                  <a:pt x="0" y="0"/>
                </a:moveTo>
                <a:lnTo>
                  <a:pt x="10712206" y="0"/>
                </a:lnTo>
                <a:lnTo>
                  <a:pt x="10712206" y="1322834"/>
                </a:lnTo>
                <a:lnTo>
                  <a:pt x="0" y="132283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8100" tIns="38100" rIns="38100" bIns="38100" numCol="1" spcCol="1270" anchor="t" anchorCtr="0">
            <a:noAutofit/>
          </a:bodyPr>
          <a:lstStyle/>
          <a:p>
            <a:pPr marL="228600" lvl="1" indent="-228600" algn="r" defTabSz="889000" rtl="1">
              <a:lnSpc>
                <a:spcPct val="90000"/>
              </a:lnSpc>
              <a:spcBef>
                <a:spcPct val="0"/>
              </a:spcBef>
              <a:spcAft>
                <a:spcPct val="15000"/>
              </a:spcAft>
              <a:buChar char="•"/>
            </a:pPr>
            <a:r>
              <a:rPr lang="ar-QA" sz="2000" dirty="0"/>
              <a:t>عبء عمل </a:t>
            </a:r>
            <a:r>
              <a:rPr lang="ar-SA" sz="2000" dirty="0"/>
              <a:t>اللجنة</a:t>
            </a:r>
            <a:r>
              <a:rPr lang="en-US" sz="2000" dirty="0"/>
              <a:t>
</a:t>
            </a:r>
            <a:r>
              <a:rPr lang="ar-QA" sz="2000" dirty="0"/>
              <a:t>التحضير لمشاورة الاتفاقية الدولية لوقاية النباتات لعام ٢٠٢٢
 مشاريع التنفيذ وتنمية القدرات 
تحديث من وحدات أمانة الاتفاقية الدولية لوقاية النباتات </a:t>
            </a:r>
            <a:endParaRPr lang="en-US" sz="2400" kern="1200" dirty="0"/>
          </a:p>
        </p:txBody>
      </p:sp>
      <p:sp>
        <p:nvSpPr>
          <p:cNvPr id="50" name="TextBox 49">
            <a:extLst>
              <a:ext uri="{FF2B5EF4-FFF2-40B4-BE49-F238E27FC236}">
                <a16:creationId xmlns:a16="http://schemas.microsoft.com/office/drawing/2014/main" id="{E7A5AD2F-2744-3158-75FF-CFE785279D41}"/>
              </a:ext>
            </a:extLst>
          </p:cNvPr>
          <p:cNvSpPr txBox="1"/>
          <p:nvPr/>
        </p:nvSpPr>
        <p:spPr>
          <a:xfrm>
            <a:off x="-142774" y="4257284"/>
            <a:ext cx="3502390" cy="877163"/>
          </a:xfrm>
          <a:prstGeom prst="rect">
            <a:avLst/>
          </a:prstGeom>
          <a:noFill/>
          <a:ln>
            <a:noFill/>
          </a:ln>
        </p:spPr>
        <p:style>
          <a:lnRef idx="2">
            <a:schemeClr val="accent3"/>
          </a:lnRef>
          <a:fillRef idx="1">
            <a:schemeClr val="lt1"/>
          </a:fillRef>
          <a:effectRef idx="0">
            <a:schemeClr val="accent3"/>
          </a:effectRef>
          <a:fontRef idx="minor">
            <a:schemeClr val="dk1"/>
          </a:fontRef>
        </p:style>
        <p:txBody>
          <a:bodyPr rot="0" spcFirstLastPara="0" vertOverflow="overflow" horzOverflow="overflow" vert="horz" wrap="square" lIns="540000" tIns="0" rIns="360000" bIns="45720" numCol="1" spcCol="0" rtlCol="0" fromWordArt="0" anchor="t" anchorCtr="0" forceAA="0" compatLnSpc="1">
            <a:prstTxWarp prst="textNoShape">
              <a:avLst/>
            </a:prstTxWarp>
            <a:spAutoFit/>
          </a:bodyPr>
          <a:lstStyle/>
          <a:p>
            <a:pPr algn="just" rtl="1"/>
            <a:r>
              <a:rPr lang="ar-QA" sz="1800" dirty="0"/>
              <a:t>للتخفيف من مسألة التحديات المتعلقة باختلاف المناطق الزمنية، قامت اللجنة على </a:t>
            </a:r>
            <a:r>
              <a:rPr lang="en-US" sz="1800" dirty="0"/>
              <a:t> </a:t>
            </a:r>
            <a:r>
              <a:rPr lang="ar-QA" sz="1800" b="1" dirty="0"/>
              <a:t>تدوير وقت الاجتماع.</a:t>
            </a:r>
            <a:endParaRPr lang="en-US" sz="1800" dirty="0">
              <a:cs typeface="Calibri"/>
            </a:endParaRPr>
          </a:p>
        </p:txBody>
      </p:sp>
      <p:pic>
        <p:nvPicPr>
          <p:cNvPr id="26" name="Picture 25" descr="Logo&#10;&#10;Description automatically generated">
            <a:extLst>
              <a:ext uri="{FF2B5EF4-FFF2-40B4-BE49-F238E27FC236}">
                <a16:creationId xmlns:a16="http://schemas.microsoft.com/office/drawing/2014/main" id="{8FF48C38-DFFF-4E23-A043-0CAE18A1B4F8}"/>
              </a:ext>
            </a:extLst>
          </p:cNvPr>
          <p:cNvPicPr>
            <a:picLocks noChangeAspect="1"/>
          </p:cNvPicPr>
          <p:nvPr/>
        </p:nvPicPr>
        <p:blipFill rotWithShape="1">
          <a:blip r:embed="rId4">
            <a:extLst>
              <a:ext uri="{28A0092B-C50C-407E-A947-70E740481C1C}">
                <a14:useLocalDpi xmlns:a14="http://schemas.microsoft.com/office/drawing/2010/main" val="0"/>
              </a:ext>
            </a:extLst>
          </a:blip>
          <a:srcRect l="3719" t="7903" r="70436" b="47071"/>
          <a:stretch/>
        </p:blipFill>
        <p:spPr>
          <a:xfrm>
            <a:off x="688740" y="1393008"/>
            <a:ext cx="2381062" cy="2333491"/>
          </a:xfrm>
          <a:prstGeom prst="rect">
            <a:avLst/>
          </a:prstGeom>
        </p:spPr>
      </p:pic>
    </p:spTree>
    <p:extLst>
      <p:ext uri="{BB962C8B-B14F-4D97-AF65-F5344CB8AC3E}">
        <p14:creationId xmlns:p14="http://schemas.microsoft.com/office/powerpoint/2010/main" val="2162737283"/>
      </p:ext>
    </p:extLst>
  </p:cSld>
  <p:clrMapOvr>
    <a:masterClrMapping/>
  </p:clrMapOvr>
  <p:extLst>
    <p:ext uri="{6950BFC3-D8DA-4A85-94F7-54DA5524770B}">
      <p188:commentRel xmlns:p188="http://schemas.microsoft.com/office/powerpoint/2018/8/main" r:id="rId3"/>
    </p:ext>
  </p:extLs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B69FD883-49BB-4881-9128-BBE5746204EA}"/>
              </a:ext>
            </a:extLst>
          </p:cNvPr>
          <p:cNvSpPr txBox="1"/>
          <p:nvPr/>
        </p:nvSpPr>
        <p:spPr>
          <a:xfrm>
            <a:off x="347393" y="3312922"/>
            <a:ext cx="7157981" cy="2246769"/>
          </a:xfrm>
          <a:prstGeom prst="rect">
            <a:avLst/>
          </a:prstGeom>
          <a:noFill/>
        </p:spPr>
        <p:txBody>
          <a:bodyPr wrap="square" numCol="2">
            <a:spAutoFit/>
          </a:bodyPr>
          <a:lstStyle/>
          <a:p>
            <a:pPr marL="285750" lvl="0" indent="-285750" algn="r" rtl="1">
              <a:lnSpc>
                <a:spcPct val="100000"/>
              </a:lnSpc>
              <a:buFont typeface="Arial"/>
              <a:buChar char="•"/>
            </a:pPr>
            <a:r>
              <a:rPr lang="ar-QA" sz="2000" dirty="0"/>
              <a:t>أدلة ومواد تدريبية
الموارد المساهمة</a:t>
            </a:r>
            <a:endParaRPr lang="en-US" sz="2000" i="0" u="none" strike="noStrike" noProof="0" dirty="0"/>
          </a:p>
          <a:p>
            <a:pPr marL="285750" lvl="0" indent="-285750" algn="r" rtl="1">
              <a:lnSpc>
                <a:spcPct val="100000"/>
              </a:lnSpc>
              <a:buFont typeface="Arial"/>
              <a:buChar char="•"/>
            </a:pPr>
            <a:r>
              <a:rPr lang="ar-QA" sz="2000" dirty="0"/>
              <a:t>موارد الويب
تقييم قدرات الصحة النباتية</a:t>
            </a:r>
            <a:endParaRPr lang="en-US" sz="2000" i="0" u="none" strike="noStrike" noProof="0" dirty="0"/>
          </a:p>
          <a:p>
            <a:pPr marL="285750" lvl="0" indent="-285750" algn="r" rtl="1">
              <a:lnSpc>
                <a:spcPct val="100000"/>
              </a:lnSpc>
              <a:buFont typeface="Arial"/>
              <a:buChar char="•"/>
            </a:pPr>
            <a:endParaRPr lang="en-US" sz="2000" i="0" u="none" strike="noStrike" noProof="0" dirty="0"/>
          </a:p>
          <a:p>
            <a:pPr marL="285750" lvl="0" indent="-285750" algn="r" rtl="1">
              <a:lnSpc>
                <a:spcPct val="100000"/>
              </a:lnSpc>
              <a:buFont typeface="Arial"/>
              <a:buChar char="•"/>
            </a:pPr>
            <a:endParaRPr lang="en-US" sz="2000" dirty="0"/>
          </a:p>
          <a:p>
            <a:pPr marL="285750" lvl="0" indent="-285750" algn="r" rtl="1">
              <a:lnSpc>
                <a:spcPct val="100000"/>
              </a:lnSpc>
              <a:buFont typeface="Arial"/>
              <a:buChar char="•"/>
            </a:pPr>
            <a:endParaRPr lang="en-US" sz="2000" i="0" u="none" strike="noStrike" noProof="0" dirty="0"/>
          </a:p>
          <a:p>
            <a:pPr marL="285750" lvl="0" indent="-285750" algn="r" rtl="1">
              <a:lnSpc>
                <a:spcPct val="100000"/>
              </a:lnSpc>
              <a:buFont typeface="Arial"/>
              <a:buChar char="•"/>
            </a:pPr>
            <a:r>
              <a:rPr lang="ar-SA" sz="2000" i="0" u="none" strike="noStrike" noProof="0" dirty="0"/>
              <a:t>مشاريع التنفيذ وتنمية القدرات</a:t>
            </a:r>
            <a:endParaRPr lang="en-US" sz="2000" i="0" u="none" strike="noStrike" noProof="0" dirty="0"/>
          </a:p>
          <a:p>
            <a:pPr marL="285750" lvl="0" indent="-285750" algn="r" rtl="1">
              <a:lnSpc>
                <a:spcPct val="100000"/>
              </a:lnSpc>
              <a:buFont typeface="Arial"/>
              <a:buChar char="•"/>
            </a:pPr>
            <a:r>
              <a:rPr lang="ar-QA" sz="2000" dirty="0"/>
              <a:t>التجارة الإلكترونية
</a:t>
            </a:r>
            <a:r>
              <a:rPr lang="en-US" sz="2000" i="1" u="none" strike="noStrike" noProof="0" dirty="0"/>
              <a:t>Fusarium </a:t>
            </a:r>
            <a:r>
              <a:rPr lang="en-US" sz="2000" i="1" u="none" strike="noStrike" noProof="0" dirty="0" err="1"/>
              <a:t>oxysporum</a:t>
            </a:r>
            <a:r>
              <a:rPr lang="en-US" sz="2000" i="0" u="none" strike="noStrike" noProof="0" dirty="0"/>
              <a:t> (TR4) </a:t>
            </a:r>
          </a:p>
        </p:txBody>
      </p:sp>
      <p:sp>
        <p:nvSpPr>
          <p:cNvPr id="3" name="Title 2">
            <a:extLst>
              <a:ext uri="{FF2B5EF4-FFF2-40B4-BE49-F238E27FC236}">
                <a16:creationId xmlns:a16="http://schemas.microsoft.com/office/drawing/2014/main" id="{0CE68BB7-DD3C-664A-AC9D-74A5FE280DD9}"/>
              </a:ext>
            </a:extLst>
          </p:cNvPr>
          <p:cNvSpPr>
            <a:spLocks noGrp="1"/>
          </p:cNvSpPr>
          <p:nvPr>
            <p:ph type="title"/>
          </p:nvPr>
        </p:nvSpPr>
        <p:spPr>
          <a:xfrm>
            <a:off x="-134962" y="864382"/>
            <a:ext cx="8176026" cy="1089891"/>
          </a:xfrm>
        </p:spPr>
        <p:txBody>
          <a:bodyPr/>
          <a:lstStyle/>
          <a:p>
            <a:pPr algn="r" rtl="1"/>
            <a:r>
              <a:rPr lang="ar-QA" sz="2400" dirty="0"/>
              <a:t>المجموعات الفرعية والفرق ومجموعات عمل </a:t>
            </a:r>
            <a:r>
              <a:rPr lang="ar-SA" sz="2400" dirty="0"/>
              <a:t>اللجنة</a:t>
            </a:r>
            <a:r>
              <a:rPr lang="en-US" sz="2400" dirty="0"/>
              <a:t> 
</a:t>
            </a:r>
            <a:endParaRPr lang="en-IT" sz="2400" dirty="0"/>
          </a:p>
        </p:txBody>
      </p:sp>
      <p:sp>
        <p:nvSpPr>
          <p:cNvPr id="6" name="Rectangle 5"/>
          <p:cNvSpPr/>
          <p:nvPr/>
        </p:nvSpPr>
        <p:spPr>
          <a:xfrm>
            <a:off x="8004994" y="2071689"/>
            <a:ext cx="3634073" cy="1015663"/>
          </a:xfrm>
          <a:prstGeom prst="rect">
            <a:avLst/>
          </a:prstGeom>
        </p:spPr>
        <p:txBody>
          <a:bodyPr wrap="square" lIns="91440" tIns="45720" rIns="91440" bIns="45720" anchor="t">
            <a:spAutoFit/>
          </a:bodyPr>
          <a:lstStyle/>
          <a:p>
            <a:pPr algn="r" rtl="1"/>
            <a:r>
              <a:rPr lang="ar-QA" sz="2000" dirty="0"/>
              <a:t>أنشأت </a:t>
            </a:r>
            <a:r>
              <a:rPr lang="ar-SA" sz="2000" dirty="0"/>
              <a:t>اللجنة </a:t>
            </a:r>
            <a:r>
              <a:rPr lang="en-US" sz="2000" dirty="0"/>
              <a:t> </a:t>
            </a:r>
            <a:r>
              <a:rPr lang="ar-QA" sz="2000" dirty="0"/>
              <a:t>ثلاثة أنواع من المجموعات للعمل على مواضيع وأنشطة محددة: 
</a:t>
            </a:r>
            <a:endParaRPr lang="en-CA" sz="2000" dirty="0"/>
          </a:p>
        </p:txBody>
      </p:sp>
      <p:sp>
        <p:nvSpPr>
          <p:cNvPr id="7" name="TextBox 6">
            <a:extLst>
              <a:ext uri="{FF2B5EF4-FFF2-40B4-BE49-F238E27FC236}">
                <a16:creationId xmlns:a16="http://schemas.microsoft.com/office/drawing/2014/main" id="{8DD10289-0CE6-42B1-9C99-0CDA9DA29748}"/>
              </a:ext>
            </a:extLst>
          </p:cNvPr>
          <p:cNvSpPr txBox="1"/>
          <p:nvPr/>
        </p:nvSpPr>
        <p:spPr>
          <a:xfrm>
            <a:off x="-876756" y="1564250"/>
            <a:ext cx="8372764" cy="830997"/>
          </a:xfrm>
          <a:prstGeom prst="rect">
            <a:avLst/>
          </a:prstGeom>
          <a:noFill/>
        </p:spPr>
        <p:txBody>
          <a:bodyPr wrap="square">
            <a:spAutoFit/>
          </a:bodyPr>
          <a:lstStyle/>
          <a:p>
            <a:pPr lvl="0" algn="r" rtl="1">
              <a:buNone/>
            </a:pPr>
            <a:r>
              <a:rPr lang="ar-QA" b="1" dirty="0">
                <a:solidFill>
                  <a:srgbClr val="5792C9"/>
                </a:solidFill>
              </a:rPr>
              <a:t>المجموعات الفرعية </a:t>
            </a:r>
            <a:r>
              <a:rPr lang="fr-CA" b="1" dirty="0">
                <a:solidFill>
                  <a:srgbClr val="5792C9"/>
                </a:solidFill>
              </a:rPr>
              <a:t>
</a:t>
            </a:r>
            <a:endParaRPr lang="en-US" sz="2400" dirty="0">
              <a:solidFill>
                <a:srgbClr val="5792C9"/>
              </a:solidFill>
            </a:endParaRPr>
          </a:p>
        </p:txBody>
      </p:sp>
      <p:sp>
        <p:nvSpPr>
          <p:cNvPr id="8" name="TextBox 7">
            <a:extLst>
              <a:ext uri="{FF2B5EF4-FFF2-40B4-BE49-F238E27FC236}">
                <a16:creationId xmlns:a16="http://schemas.microsoft.com/office/drawing/2014/main" id="{65589DE7-B957-4222-ABA4-BD9513DBA0B5}"/>
              </a:ext>
            </a:extLst>
          </p:cNvPr>
          <p:cNvSpPr txBox="1"/>
          <p:nvPr/>
        </p:nvSpPr>
        <p:spPr>
          <a:xfrm>
            <a:off x="-2215642" y="2944546"/>
            <a:ext cx="9711650" cy="830997"/>
          </a:xfrm>
          <a:prstGeom prst="rect">
            <a:avLst/>
          </a:prstGeom>
          <a:noFill/>
        </p:spPr>
        <p:txBody>
          <a:bodyPr wrap="square">
            <a:spAutoFit/>
          </a:bodyPr>
          <a:lstStyle/>
          <a:p>
            <a:pPr algn="r" rtl="1"/>
            <a:r>
              <a:rPr lang="ar-SA" b="1" dirty="0">
                <a:solidFill>
                  <a:srgbClr val="5792C9"/>
                </a:solidFill>
              </a:rPr>
              <a:t>ال</a:t>
            </a:r>
            <a:r>
              <a:rPr lang="ar-QA" b="1" dirty="0">
                <a:solidFill>
                  <a:srgbClr val="5792C9"/>
                </a:solidFill>
              </a:rPr>
              <a:t>فرق </a:t>
            </a:r>
            <a:r>
              <a:rPr lang="en-US" b="1" dirty="0">
                <a:solidFill>
                  <a:srgbClr val="5792C9"/>
                </a:solidFill>
              </a:rPr>
              <a:t>
</a:t>
            </a:r>
            <a:endParaRPr lang="en-US" sz="2400" b="1" dirty="0">
              <a:solidFill>
                <a:srgbClr val="5792C9"/>
              </a:solidFill>
            </a:endParaRPr>
          </a:p>
        </p:txBody>
      </p:sp>
      <p:sp>
        <p:nvSpPr>
          <p:cNvPr id="10" name="TextBox 9">
            <a:extLst>
              <a:ext uri="{FF2B5EF4-FFF2-40B4-BE49-F238E27FC236}">
                <a16:creationId xmlns:a16="http://schemas.microsoft.com/office/drawing/2014/main" id="{E423BE37-BC94-417D-A15F-ED6DDD159A68}"/>
              </a:ext>
            </a:extLst>
          </p:cNvPr>
          <p:cNvSpPr txBox="1"/>
          <p:nvPr/>
        </p:nvSpPr>
        <p:spPr>
          <a:xfrm>
            <a:off x="-876756" y="4226517"/>
            <a:ext cx="8372764" cy="830997"/>
          </a:xfrm>
          <a:prstGeom prst="rect">
            <a:avLst/>
          </a:prstGeom>
          <a:noFill/>
        </p:spPr>
        <p:txBody>
          <a:bodyPr wrap="square">
            <a:spAutoFit/>
          </a:bodyPr>
          <a:lstStyle/>
          <a:p>
            <a:pPr algn="r" rtl="1"/>
            <a:r>
              <a:rPr lang="ar-QA" b="1" dirty="0">
                <a:solidFill>
                  <a:srgbClr val="5792C9"/>
                </a:solidFill>
              </a:rPr>
              <a:t>مجموعات العمل
</a:t>
            </a:r>
            <a:endParaRPr lang="en-US" sz="2400" b="1" dirty="0">
              <a:solidFill>
                <a:srgbClr val="5792C9"/>
              </a:solidFill>
            </a:endParaRPr>
          </a:p>
        </p:txBody>
      </p:sp>
      <p:sp>
        <p:nvSpPr>
          <p:cNvPr id="12" name="TextBox 11">
            <a:extLst>
              <a:ext uri="{FF2B5EF4-FFF2-40B4-BE49-F238E27FC236}">
                <a16:creationId xmlns:a16="http://schemas.microsoft.com/office/drawing/2014/main" id="{D74AD956-E79A-4314-9236-35330840B8BC}"/>
              </a:ext>
            </a:extLst>
          </p:cNvPr>
          <p:cNvSpPr txBox="1"/>
          <p:nvPr/>
        </p:nvSpPr>
        <p:spPr>
          <a:xfrm>
            <a:off x="1359812" y="1985596"/>
            <a:ext cx="6136196" cy="1015663"/>
          </a:xfrm>
          <a:prstGeom prst="rect">
            <a:avLst/>
          </a:prstGeom>
          <a:noFill/>
        </p:spPr>
        <p:txBody>
          <a:bodyPr wrap="square">
            <a:spAutoFit/>
          </a:bodyPr>
          <a:lstStyle/>
          <a:p>
            <a:pPr marL="285750" lvl="0" indent="-285750" algn="r" rtl="1">
              <a:lnSpc>
                <a:spcPct val="100000"/>
              </a:lnSpc>
              <a:buFont typeface="Arial"/>
              <a:buChar char="•"/>
            </a:pPr>
            <a:r>
              <a:rPr lang="ar-QA" sz="2000" dirty="0"/>
              <a:t>نظام التنفيذ والمراجعة والدعم </a:t>
            </a:r>
            <a:r>
              <a:rPr lang="en-US" sz="2000" dirty="0"/>
              <a:t>IRSS
</a:t>
            </a:r>
            <a:r>
              <a:rPr lang="ar-QA" sz="2000" dirty="0"/>
              <a:t>التزامات الإبلاغ الوطني</a:t>
            </a:r>
            <a:r>
              <a:rPr lang="en-US" sz="2000" dirty="0"/>
              <a:t>   NROs 
</a:t>
            </a:r>
            <a:r>
              <a:rPr lang="ar-QA" sz="2000" dirty="0"/>
              <a:t>تجنب النزاعات وتسويتها</a:t>
            </a:r>
            <a:r>
              <a:rPr lang="en-US" sz="2000" dirty="0"/>
              <a:t> DAS </a:t>
            </a:r>
            <a:endParaRPr lang="en-US" sz="2000" i="0" u="none" strike="noStrike" kern="1200" noProof="0" dirty="0">
              <a:effectLst/>
            </a:endParaRPr>
          </a:p>
        </p:txBody>
      </p:sp>
      <p:sp>
        <p:nvSpPr>
          <p:cNvPr id="16" name="TextBox 15">
            <a:extLst>
              <a:ext uri="{FF2B5EF4-FFF2-40B4-BE49-F238E27FC236}">
                <a16:creationId xmlns:a16="http://schemas.microsoft.com/office/drawing/2014/main" id="{D8321A82-183E-4AD9-9309-9E9D93129118}"/>
              </a:ext>
            </a:extLst>
          </p:cNvPr>
          <p:cNvSpPr txBox="1"/>
          <p:nvPr/>
        </p:nvSpPr>
        <p:spPr>
          <a:xfrm>
            <a:off x="347395" y="4687395"/>
            <a:ext cx="7157980" cy="2246769"/>
          </a:xfrm>
          <a:prstGeom prst="rect">
            <a:avLst/>
          </a:prstGeom>
          <a:noFill/>
        </p:spPr>
        <p:txBody>
          <a:bodyPr wrap="square" numCol="2">
            <a:spAutoFit/>
          </a:bodyPr>
          <a:lstStyle/>
          <a:p>
            <a:pPr marL="285750" lvl="0" indent="-285750" algn="r" rtl="1">
              <a:buFont typeface="Arial"/>
              <a:buChar char="•"/>
            </a:pPr>
            <a:r>
              <a:rPr lang="ar-QA" sz="2000" dirty="0"/>
              <a:t>دورة الكترونية عن </a:t>
            </a:r>
            <a:r>
              <a:rPr lang="ar-SA" sz="2000" dirty="0"/>
              <a:t>تقييم مخاطر الآفات</a:t>
            </a:r>
            <a:r>
              <a:rPr lang="ar-QA" sz="2000" dirty="0"/>
              <a:t> </a:t>
            </a:r>
            <a:endParaRPr lang="en-US" sz="2000" i="0" u="none" strike="noStrike" noProof="0" dirty="0">
              <a:latin typeface="Calibri"/>
            </a:endParaRPr>
          </a:p>
          <a:p>
            <a:pPr marL="285750" lvl="0" indent="-285750" algn="r" rtl="1">
              <a:buFont typeface="Arial"/>
              <a:buChar char="•"/>
            </a:pPr>
            <a:r>
              <a:rPr lang="ar-QA" sz="2000" dirty="0"/>
              <a:t>دورة التعلم الإلكتروني لنظام اعتماد شهادات التصدير </a:t>
            </a:r>
            <a:endParaRPr lang="en-US" sz="2000" i="0" u="none" strike="noStrike" noProof="0" dirty="0">
              <a:latin typeface="Calibri"/>
            </a:endParaRPr>
          </a:p>
          <a:p>
            <a:pPr marL="285750" indent="-285750" algn="r" rtl="1">
              <a:buFont typeface="Arial"/>
              <a:buChar char="•"/>
            </a:pPr>
            <a:r>
              <a:rPr lang="ar-QA" sz="2000" dirty="0"/>
              <a:t>دورة التعلم الإلكتروني لالتزامات المراقبة والإبلاغ </a:t>
            </a:r>
            <a:endParaRPr lang="en-US" sz="2000" dirty="0"/>
          </a:p>
          <a:p>
            <a:pPr lvl="0" algn="r" rtl="1"/>
            <a:r>
              <a:rPr lang="en-US" sz="2000" i="0" u="none" strike="noStrike" noProof="0" dirty="0">
                <a:latin typeface="Calibri"/>
              </a:rPr>
              <a:t> </a:t>
            </a:r>
            <a:endParaRPr lang="en-US" sz="2000" dirty="0">
              <a:latin typeface="Calibri"/>
            </a:endParaRPr>
          </a:p>
          <a:p>
            <a:pPr lvl="0" algn="r" rtl="1">
              <a:lnSpc>
                <a:spcPct val="100000"/>
              </a:lnSpc>
              <a:spcBef>
                <a:spcPts val="0"/>
              </a:spcBef>
              <a:spcAft>
                <a:spcPts val="0"/>
              </a:spcAft>
            </a:pPr>
            <a:endParaRPr lang="en-US" sz="2000" i="0" u="none" strike="noStrike" noProof="0" dirty="0">
              <a:latin typeface="Calibri"/>
            </a:endParaRPr>
          </a:p>
          <a:p>
            <a:pPr marL="285750" lvl="0" indent="-285750" algn="r" rtl="1">
              <a:buFont typeface="Arial"/>
              <a:buChar char="•"/>
            </a:pPr>
            <a:r>
              <a:rPr lang="ar-QA" sz="2000" dirty="0"/>
              <a:t>دورة التعلم الإلكتروني للتفتيش </a:t>
            </a:r>
            <a:endParaRPr lang="en-US" sz="2000" i="0" u="none" strike="noStrike" noProof="0" dirty="0">
              <a:latin typeface="Calibri"/>
            </a:endParaRPr>
          </a:p>
          <a:p>
            <a:pPr marL="285750" lvl="0" indent="-285750" algn="r" rtl="1">
              <a:buFont typeface="Arial"/>
              <a:buChar char="•"/>
            </a:pPr>
            <a:r>
              <a:rPr lang="ar-QA" sz="2000" dirty="0"/>
              <a:t>دليل التخطيط للطوارئ</a:t>
            </a:r>
            <a:endParaRPr lang="en-US" sz="2000" i="0" u="none" strike="noStrike" noProof="0" dirty="0">
              <a:latin typeface="Calibri"/>
            </a:endParaRPr>
          </a:p>
          <a:p>
            <a:pPr marL="285750" lvl="0" indent="-285750" algn="r" rtl="1">
              <a:buFont typeface="Arial"/>
              <a:buChar char="•"/>
            </a:pPr>
            <a:r>
              <a:rPr lang="ar-QA" sz="2000" dirty="0"/>
              <a:t>دليل </a:t>
            </a:r>
            <a:r>
              <a:rPr lang="ar-SA" sz="2000" dirty="0"/>
              <a:t>المعيار ١٥</a:t>
            </a:r>
            <a:endParaRPr lang="en-US" sz="2000" i="0" u="none" strike="noStrike" noProof="0" dirty="0"/>
          </a:p>
          <a:p>
            <a:pPr marL="285750" lvl="0" indent="-285750" algn="r" rtl="1">
              <a:buFont typeface="Arial"/>
              <a:buChar char="•"/>
            </a:pPr>
            <a:r>
              <a:rPr lang="ar-QA" sz="2000" dirty="0"/>
              <a:t>دليل التجارة الإلكترونية</a:t>
            </a:r>
            <a:endParaRPr lang="en-US" sz="2000" i="0" u="none" strike="noStrike" noProof="0" dirty="0"/>
          </a:p>
        </p:txBody>
      </p:sp>
      <p:sp>
        <p:nvSpPr>
          <p:cNvPr id="17" name="Rectangle 16">
            <a:extLst>
              <a:ext uri="{FF2B5EF4-FFF2-40B4-BE49-F238E27FC236}">
                <a16:creationId xmlns:a16="http://schemas.microsoft.com/office/drawing/2014/main" id="{87572D38-CED3-4846-B647-5801089C5715}"/>
              </a:ext>
            </a:extLst>
          </p:cNvPr>
          <p:cNvSpPr/>
          <p:nvPr/>
        </p:nvSpPr>
        <p:spPr>
          <a:xfrm>
            <a:off x="8014361" y="2832310"/>
            <a:ext cx="3711352" cy="2543737"/>
          </a:xfrm>
          <a:prstGeom prst="rect">
            <a:avLst/>
          </a:prstGeom>
          <a:solidFill>
            <a:schemeClr val="tx2">
              <a:lumMod val="20000"/>
              <a:lumOff val="8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219170" rtl="1" eaLnBrk="1" latinLnBrk="0" hangingPunct="1"/>
            <a:endParaRPr lang="en-US"/>
          </a:p>
        </p:txBody>
      </p:sp>
      <p:pic>
        <p:nvPicPr>
          <p:cNvPr id="19" name="Picture 18" descr="Logo&#10;&#10;Description automatically generated">
            <a:extLst>
              <a:ext uri="{FF2B5EF4-FFF2-40B4-BE49-F238E27FC236}">
                <a16:creationId xmlns:a16="http://schemas.microsoft.com/office/drawing/2014/main" id="{DADD0283-C5BB-462F-AA0B-5EB3A3A58E37}"/>
              </a:ext>
            </a:extLst>
          </p:cNvPr>
          <p:cNvPicPr>
            <a:picLocks noChangeAspect="1"/>
          </p:cNvPicPr>
          <p:nvPr/>
        </p:nvPicPr>
        <p:blipFill rotWithShape="1">
          <a:blip r:embed="rId3">
            <a:extLst>
              <a:ext uri="{28A0092B-C50C-407E-A947-70E740481C1C}">
                <a14:useLocalDpi xmlns:a14="http://schemas.microsoft.com/office/drawing/2010/main" val="0"/>
              </a:ext>
            </a:extLst>
          </a:blip>
          <a:srcRect l="63032" t="5532" r="2579" b="45891"/>
          <a:stretch/>
        </p:blipFill>
        <p:spPr>
          <a:xfrm>
            <a:off x="8324599" y="2695136"/>
            <a:ext cx="3163329" cy="2513540"/>
          </a:xfrm>
          <a:prstGeom prst="rect">
            <a:avLst/>
          </a:prstGeom>
        </p:spPr>
      </p:pic>
    </p:spTree>
    <p:extLst>
      <p:ext uri="{BB962C8B-B14F-4D97-AF65-F5344CB8AC3E}">
        <p14:creationId xmlns:p14="http://schemas.microsoft.com/office/powerpoint/2010/main" val="2237191951"/>
      </p:ext>
    </p:extLst>
  </p:cSld>
  <p:clrMapOvr>
    <a:masterClrMapping/>
  </p:clrMapOvr>
  <p:extLst>
    <p:ext uri="{6950BFC3-D8DA-4A85-94F7-54DA5524770B}">
      <p188:commentRel xmlns:p188="http://schemas.microsoft.com/office/powerpoint/2018/8/main" r:id="rId2"/>
    </p:ext>
  </p:extLst>
</p:sld>
</file>

<file path=ppt/theme/theme1.xml><?xml version="1.0" encoding="utf-8"?>
<a:theme xmlns:a="http://schemas.openxmlformats.org/drawingml/2006/main" name="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2.xml><?xml version="1.0" encoding="utf-8"?>
<a:theme xmlns:a="http://schemas.openxmlformats.org/drawingml/2006/main" name="1_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3.xml><?xml version="1.0" encoding="utf-8"?>
<a:theme xmlns:a="http://schemas.openxmlformats.org/drawingml/2006/main" name="Internal screen">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lIns="540000" tIns="0" rIns="360000" anchor="t" anchorCtr="0"/>
      <a:lstStyle>
        <a:defPPr>
          <a:defRPr dirty="0" smtClean="0"/>
        </a:defPPr>
      </a:lstStyle>
    </a:txDef>
  </a:objectDefaults>
  <a:extraClrSchemeLst/>
  <a:extLst>
    <a:ext uri="{05A4C25C-085E-4340-85A3-A5531E510DB2}">
      <thm15:themeFamily xmlns:thm15="http://schemas.microsoft.com/office/thememl/2012/main" name="Presentation1" id="{CAB0C303-AD70-AA45-B95F-BD78E5B9B257}" vid="{E00B94CF-E6FD-9B42-B4BF-556E0F24491F}"/>
    </a:ext>
  </a:extLst>
</a:theme>
</file>

<file path=ppt/theme/theme4.xml><?xml version="1.0" encoding="utf-8"?>
<a:theme xmlns:a="http://schemas.openxmlformats.org/drawingml/2006/main" name="Internal screen">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lIns="540000" tIns="0" rIns="360000" anchor="t" anchorCtr="0"/>
      <a:lstStyle>
        <a:defPPr>
          <a:defRPr dirty="0" smtClean="0"/>
        </a:defPPr>
      </a:lstStyle>
    </a:txDef>
  </a:objectDefaults>
  <a:extraClrSchemeLst/>
  <a:extLst>
    <a:ext uri="{05A4C25C-085E-4340-85A3-A5531E510DB2}">
      <thm15:themeFamily xmlns:thm15="http://schemas.microsoft.com/office/thememl/2012/main" name="Presentation1" id="{CAB0C303-AD70-AA45-B95F-BD78E5B9B257}" vid="{E00B94CF-E6FD-9B42-B4BF-556E0F24491F}"/>
    </a:ext>
  </a:extLst>
</a:theme>
</file>

<file path=ppt/theme/theme5.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AEF18125CD9D79439536EE3330CAD274" ma:contentTypeVersion="6" ma:contentTypeDescription="Create a new document." ma:contentTypeScope="" ma:versionID="8b6d1177d293d2686efa90ec73d897a3">
  <xsd:schema xmlns:xsd="http://www.w3.org/2001/XMLSchema" xmlns:xs="http://www.w3.org/2001/XMLSchema" xmlns:p="http://schemas.microsoft.com/office/2006/metadata/properties" xmlns:ns2="33662d1b-c74c-40c0-aad6-8dff1200e3c9" targetNamespace="http://schemas.microsoft.com/office/2006/metadata/properties" ma:root="true" ma:fieldsID="d3715f6d6f34b29d258bd9cc22c4fcde" ns2:_="">
    <xsd:import namespace="33662d1b-c74c-40c0-aad6-8dff1200e3c9"/>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3662d1b-c74c-40c0-aad6-8dff1200e3c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17D6E9B-5D26-4766-B035-13FA946D2854}">
  <ds:schemaRefs>
    <ds:schemaRef ds:uri="http://schemas.microsoft.com/sharepoint/v3/contenttype/forms"/>
  </ds:schemaRefs>
</ds:datastoreItem>
</file>

<file path=customXml/itemProps2.xml><?xml version="1.0" encoding="utf-8"?>
<ds:datastoreItem xmlns:ds="http://schemas.openxmlformats.org/officeDocument/2006/customXml" ds:itemID="{8B6D1CDB-15D1-4C85-BFBF-7D1270C6F64A}">
  <ds:schemaRefs>
    <ds:schemaRef ds:uri="http://purl.org/dc/terms/"/>
    <ds:schemaRef ds:uri="http://schemas.openxmlformats.org/package/2006/metadata/core-properties"/>
    <ds:schemaRef ds:uri="http://purl.org/dc/dcmitype/"/>
    <ds:schemaRef ds:uri="http://schemas.microsoft.com/office/infopath/2007/PartnerControls"/>
    <ds:schemaRef ds:uri="ea6feb38-a85a-45e8-92e9-814486bbe375"/>
    <ds:schemaRef ds:uri="http://purl.org/dc/elements/1.1/"/>
    <ds:schemaRef ds:uri="http://schemas.microsoft.com/office/2006/documentManagement/types"/>
    <ds:schemaRef ds:uri="a05d7f75-f42e-4288-8809-604fd4d9691f"/>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33F96A38-213B-4B46-BF1A-C6E6727CD73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3662d1b-c74c-40c0-aad6-8dff1200e3c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FAO_SDGs_PPT_template_16_9</Template>
  <TotalTime>4377</TotalTime>
  <Words>2823</Words>
  <Application>Microsoft Macintosh PowerPoint</Application>
  <PresentationFormat>Widescreen</PresentationFormat>
  <Paragraphs>269</Paragraphs>
  <Slides>26</Slides>
  <Notes>17</Notes>
  <HiddenSlides>0</HiddenSlides>
  <MMClips>0</MMClips>
  <ScaleCrop>false</ScaleCrop>
  <HeadingPairs>
    <vt:vector size="6" baseType="variant">
      <vt:variant>
        <vt:lpstr>Fonts Used</vt:lpstr>
      </vt:variant>
      <vt:variant>
        <vt:i4>8</vt:i4>
      </vt:variant>
      <vt:variant>
        <vt:lpstr>Theme</vt:lpstr>
      </vt:variant>
      <vt:variant>
        <vt:i4>5</vt:i4>
      </vt:variant>
      <vt:variant>
        <vt:lpstr>Slide Titles</vt:lpstr>
      </vt:variant>
      <vt:variant>
        <vt:i4>26</vt:i4>
      </vt:variant>
    </vt:vector>
  </HeadingPairs>
  <TitlesOfParts>
    <vt:vector size="39" baseType="lpstr">
      <vt:lpstr>.AppleSystemUIFont</vt:lpstr>
      <vt:lpstr>Arial</vt:lpstr>
      <vt:lpstr>Arial,Sans-Serif</vt:lpstr>
      <vt:lpstr>Calibri</vt:lpstr>
      <vt:lpstr>Calibri Light</vt:lpstr>
      <vt:lpstr>Georgia</vt:lpstr>
      <vt:lpstr>Times New Roman</vt:lpstr>
      <vt:lpstr>Wingdings</vt:lpstr>
      <vt:lpstr>COVER</vt:lpstr>
      <vt:lpstr>1_COVER</vt:lpstr>
      <vt:lpstr>Internal screen</vt:lpstr>
      <vt:lpstr>Internal screen</vt:lpstr>
      <vt:lpstr>Custom Design</vt:lpstr>
      <vt:lpstr>تحديث لجنة التنفيذ وتنمية القدرات لعام ٢٠٢٢
</vt:lpstr>
      <vt:lpstr>المحتوى</vt:lpstr>
      <vt:lpstr>مقدمة </vt:lpstr>
      <vt:lpstr>IC أعضاء لجنة التنفيذ وتنمية القدرات </vt:lpstr>
      <vt:lpstr>الدعوة التالية لأعضاء اللجنة
</vt:lpstr>
      <vt:lpstr>اختصاصات اللجنة ونظامها الداخلي  </vt:lpstr>
      <vt:lpstr>الإطار الاستراتيجي للاتفاقية الدولية لوقاية النباتات (٢٠٢٠-٢٠٣٠)
</vt:lpstr>
      <vt:lpstr>الاجتماعات الافتراضية للجنة
</vt:lpstr>
      <vt:lpstr>المجموعات الفرعية والفرق ومجموعات عمل اللجنة 
</vt:lpstr>
      <vt:lpstr>تحويل IRSS   لمرصد الاتفاقية الدولية لوقاية النباتات 
</vt:lpstr>
      <vt:lpstr>تقييم قدرات الصحة النباتية PCE</vt:lpstr>
      <vt:lpstr>PowerPoint Presentation</vt:lpstr>
      <vt:lpstr>تجنب المنازعات وتسويتها  
  </vt:lpstr>
      <vt:lpstr>الالتزامات الوطنية للإبلاغ </vt:lpstr>
      <vt:lpstr>نظام الاستجابة لتفشى الآفات والإنذار بها POARS</vt:lpstr>
      <vt:lpstr>الآفات الناشئة FAW &amp; TR4 
 </vt:lpstr>
      <vt:lpstr>قائمة مواضيع التنفيذ وتنمية القدرات</vt:lpstr>
      <vt:lpstr>قاعدة بيانات جديدة لقائمة مواضيع التنفيذ وتنمية القدرات 
</vt:lpstr>
      <vt:lpstr>كيف يتم تطوير أدلة الاتفاقية الدولية لوقاية النباتات والمواد التدريبية
</vt:lpstr>
      <vt:lpstr>قاعدة بيانات جديدة لأدلة الاتفاقية الدولية لوقاية النباتات والمواد التدريبية 
 </vt:lpstr>
      <vt:lpstr>PowerPoint Presentation</vt:lpstr>
      <vt:lpstr>تحديث بشأن الأدلة الجديدة ودورات التعلم الإلكتروني 
 </vt:lpstr>
      <vt:lpstr>صفحة نظام الصحة النباتية
</vt:lpstr>
      <vt:lpstr>ندوات عبر الإنترنت (منذ أكتوبر ٢٠٢١)   </vt:lpstr>
      <vt:lpstr>PowerPoint Presentation</vt:lpstr>
      <vt:lpstr>شكرا لكم</vt:lpstr>
    </vt:vector>
  </TitlesOfParts>
  <Manager/>
  <Company>FAO of the UN</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Giovannini, Cristiana (AGAH)</dc:creator>
  <cp:keywords/>
  <dc:description/>
  <cp:lastModifiedBy>Ahmed M. Abdellah</cp:lastModifiedBy>
  <cp:revision>694</cp:revision>
  <cp:lastPrinted>2018-12-10T09:55:32Z</cp:lastPrinted>
  <dcterms:created xsi:type="dcterms:W3CDTF">2019-07-18T08:44:31Z</dcterms:created>
  <dcterms:modified xsi:type="dcterms:W3CDTF">2022-08-01T06:52:09Z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0x010100AEF18125CD9D79439536EE3330CAD274</vt:lpwstr>
  </property>
  <property fmtid="{D5CDD505-2E9C-101B-9397-08002B2CF9AE}" pid="3" name="_dlc_DocIdItemGuid">
    <vt:lpwstr>2b97710e-f571-49d3-b24f-8a77402fddbd</vt:lpwstr>
  </property>
  <property fmtid="{D5CDD505-2E9C-101B-9397-08002B2CF9AE}" pid="4" name="TaxKeyword">
    <vt:lpwstr/>
  </property>
  <property fmtid="{D5CDD505-2E9C-101B-9397-08002B2CF9AE}" pid="5" name="FAO Tags">
    <vt:lpwstr/>
  </property>
  <property fmtid="{D5CDD505-2E9C-101B-9397-08002B2CF9AE}" pid="6" name="MediaServiceImageTags">
    <vt:lpwstr/>
  </property>
</Properties>
</file>