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7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8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9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0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11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12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13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14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15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notesSlides/notesSlide16.xml" ContentType="application/vnd.openxmlformats-officedocument.presentationml.notesSlide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notesSlides/notesSlide17.xml" ContentType="application/vnd.openxmlformats-officedocument.presentationml.notesSlide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  <p:sldMasterId id="2147483961" r:id="rId7"/>
  </p:sldMasterIdLst>
  <p:notesMasterIdLst>
    <p:notesMasterId r:id="rId27"/>
  </p:notesMasterIdLst>
  <p:handoutMasterIdLst>
    <p:handoutMasterId r:id="rId28"/>
  </p:handoutMasterIdLst>
  <p:sldIdLst>
    <p:sldId id="263" r:id="rId8"/>
    <p:sldId id="257" r:id="rId9"/>
    <p:sldId id="268" r:id="rId10"/>
    <p:sldId id="269" r:id="rId11"/>
    <p:sldId id="270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72" r:id="rId25"/>
    <p:sldId id="267" r:id="rId26"/>
  </p:sldIdLst>
  <p:sldSz cx="12192000" cy="6858000"/>
  <p:notesSz cx="9942513" cy="6761163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5230D79-A227-B1DC-B2C9-B7B2C9E77826}" name="Peterson, Barbara (NSP)" initials="P(" userId="S::barbara.peterson@fao.org::4a3c5689-ce26-4a0b-ba79-9ffb1c0b9846" providerId="AD"/>
  <p188:author id="{CBDB1E7A-0E76-559F-DFBC-D1174EEB6178}" name="Sophie Peterson" initials="SP" userId="Sophie Peterson" providerId="None"/>
  <p188:author id="{1FF074A9-1D35-4C17-93D0-70E1997A3E27}" name="Yamada, Natsumi (NSPD)" initials="Y(" userId="S::natsumi.yamada@fao.org::e4bbf76f-25f6-4e06-8c36-54e164a2665f" providerId="AD"/>
  <p188:author id="{69A527BF-A77C-6101-C1C5-9AB251C2A0E6}" name="Mushegian, Edgar (NSP)" initials="ME(" userId="Mushegian, Edgar (NSP)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1E3B"/>
    <a:srgbClr val="4DC58D"/>
    <a:srgbClr val="5B9BD5"/>
    <a:srgbClr val="00825F"/>
    <a:srgbClr val="AB967C"/>
    <a:srgbClr val="5792C9"/>
    <a:srgbClr val="79B9CF"/>
    <a:srgbClr val="DDA63A"/>
    <a:srgbClr val="1A648C"/>
    <a:srgbClr val="EFA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004EBB-336F-4BC5-B429-6863E1D263F6}" v="69" dt="2022-06-22T13:51:02.977"/>
    <p1510:client id="{EE7D9731-55ED-FC60-8847-B8F8DB367725}" v="6" dt="2022-06-22T12:50:57.708"/>
  </p1510:revLst>
</p1510:revInfo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3783" autoAdjust="0"/>
  </p:normalViewPr>
  <p:slideViewPr>
    <p:cSldViewPr snapToGrid="0">
      <p:cViewPr varScale="1">
        <p:scale>
          <a:sx n="54" d="100"/>
          <a:sy n="54" d="100"/>
        </p:scale>
        <p:origin x="926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00" d="100"/>
          <a:sy n="100" d="100"/>
        </p:scale>
        <p:origin x="2502" y="2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microsoft.com/office/2015/10/relationships/revisionInfo" Target="revisionInfo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35" Type="http://schemas.microsoft.com/office/2018/10/relationships/authors" Target="author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http://www.ippc.int/" TargetMode="External"/></Relationships>
</file>

<file path=ppt/diagrams/_rels/data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publications/90770/" TargetMode="External"/><Relationship Id="rId2" Type="http://schemas.openxmlformats.org/officeDocument/2006/relationships/hyperlink" Target="https://www.ippc.int/en/core-activities/standards-setting/expert-drafting-groups/technical-panels/technical-panel-glossary-phytosanitary-terms-ispm-5/" TargetMode="External"/><Relationship Id="rId1" Type="http://schemas.openxmlformats.org/officeDocument/2006/relationships/hyperlink" Target="https://www.ippc.int/en/core-activities/standards-setting/standards-committee/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http://www.ippc.int/" TargetMode="External"/></Relationships>
</file>

<file path=ppt/diagrams/_rels/drawing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core-activities/standards-setting/expert-drafting-groups/technical-panels/technical-panel-glossary-phytosanitary-terms-ispm-5/" TargetMode="External"/><Relationship Id="rId2" Type="http://schemas.openxmlformats.org/officeDocument/2006/relationships/hyperlink" Target="https://www.ippc.int/en/core-activities/standards-setting/standards-committee/" TargetMode="External"/><Relationship Id="rId1" Type="http://schemas.openxmlformats.org/officeDocument/2006/relationships/hyperlink" Target="https://www.ippc.int/en/publications/90770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DEDFBC-A763-4D13-B0F8-80D4AE888256}" type="doc">
      <dgm:prSet loTypeId="urn:microsoft.com/office/officeart/2005/8/layout/hierarchy2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A6FCDCFA-433F-4758-BFD7-B90B5419F3C5}">
      <dgm:prSet phldrT="[Text]" custT="1"/>
      <dgm:spPr>
        <a:ln>
          <a:solidFill>
            <a:schemeClr val="accent6"/>
          </a:solidFill>
        </a:ln>
      </dgm:spPr>
      <dgm:t>
        <a:bodyPr/>
        <a:lstStyle/>
        <a:p>
          <a:pPr rtl="1"/>
          <a:r>
            <a:rPr lang="fa-IR" altLang="ja-JP" sz="2000" b="1" dirty="0" smtClean="0">
              <a:effectLst/>
              <a:latin typeface="Gill Sans MT" panose="020B0502020104020203" pitchFamily="34" charset="0"/>
            </a:rPr>
            <a:t>يتم تحديث المسرد باستمرار.</a:t>
          </a:r>
        </a:p>
        <a:p>
          <a:pPr rtl="1"/>
          <a:r>
            <a:rPr lang="fa-IR" altLang="ja-JP" sz="2000" b="1" dirty="0" smtClean="0">
              <a:effectLst/>
              <a:latin typeface="Gill Sans MT" panose="020B0502020104020203" pitchFamily="34" charset="0"/>
            </a:rPr>
            <a:t>يمكن أن يشمل ذلك:</a:t>
          </a:r>
        </a:p>
        <a:p>
          <a:pPr rtl="1"/>
          <a:r>
            <a:rPr lang="fa-IR" altLang="ja-JP" sz="2000" b="1" dirty="0" smtClean="0">
              <a:effectLst/>
              <a:latin typeface="Gill Sans MT" panose="020B0502020104020203" pitchFamily="34" charset="0"/>
            </a:rPr>
            <a:t>الإضافات والمراجعات والحذف</a:t>
          </a:r>
          <a:endParaRPr lang="en-US" sz="2000" dirty="0">
            <a:effectLst/>
            <a:latin typeface="Gill Sans MT" panose="020B0502020104020203" pitchFamily="34" charset="0"/>
          </a:endParaRPr>
        </a:p>
      </dgm:t>
    </dgm:pt>
    <dgm:pt modelId="{3AF5312E-6C87-4AC6-9A9C-FBF5A7037610}" type="parTrans" cxnId="{CCD98A61-7C5F-4A04-9B31-3512ADE55DD1}">
      <dgm:prSet/>
      <dgm:spPr/>
      <dgm:t>
        <a:bodyPr/>
        <a:lstStyle/>
        <a:p>
          <a:pPr rtl="1"/>
          <a:endParaRPr lang="en-US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F67B2A56-4858-4F0C-8B30-F3F3FAA0E0F2}" type="sibTrans" cxnId="{CCD98A61-7C5F-4A04-9B31-3512ADE55DD1}">
      <dgm:prSet/>
      <dgm:spPr/>
      <dgm:t>
        <a:bodyPr/>
        <a:lstStyle/>
        <a:p>
          <a:pPr rtl="1"/>
          <a:endParaRPr lang="en-US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C4D8B66C-907D-4075-9BA2-203B116C895A}" type="asst">
      <dgm:prSet phldrT="[Text]" custT="1"/>
      <dgm:spPr/>
      <dgm:t>
        <a:bodyPr/>
        <a:lstStyle/>
        <a:p>
          <a:pPr rtl="1"/>
          <a:r>
            <a:rPr lang="fa-IR" altLang="ja-JP" sz="2000" dirty="0" smtClean="0">
              <a:effectLst/>
              <a:latin typeface="Gill Sans MT" panose="020B0502020104020203" pitchFamily="34" charset="0"/>
            </a:rPr>
            <a:t>لهذا السبب ، تأكد من استخدام أحدث إصدار من المسرد فقط!</a:t>
          </a:r>
        </a:p>
        <a:p>
          <a:pPr rtl="1"/>
          <a:r>
            <a:rPr lang="fa-IR" altLang="ja-JP" sz="2000" dirty="0" smtClean="0">
              <a:effectLst/>
              <a:latin typeface="Gill Sans MT" panose="020B0502020104020203" pitchFamily="34" charset="0"/>
            </a:rPr>
            <a:t>متاح على </a:t>
          </a:r>
          <a:r>
            <a:rPr lang="en-US" altLang="ja-JP" sz="2000" dirty="0" smtClean="0">
              <a:effectLst/>
              <a:latin typeface="Gill Sans MT" panose="020B0502020104020203" pitchFamily="34" charset="0"/>
              <a:hlinkClick xmlns:r="http://schemas.openxmlformats.org/officeDocument/2006/relationships" r:id="rId1"/>
            </a:rPr>
            <a:t>www.ippc.int</a:t>
          </a:r>
          <a:r>
            <a:rPr lang="en-US" altLang="ja-JP" sz="2000" dirty="0" smtClean="0">
              <a:effectLst/>
              <a:latin typeface="Gill Sans MT" panose="020B0502020104020203" pitchFamily="34" charset="0"/>
            </a:rPr>
            <a:t>)</a:t>
          </a:r>
          <a:r>
            <a:rPr lang="fa-IR" altLang="ja-JP" sz="2000" dirty="0" smtClean="0">
              <a:effectLst/>
              <a:latin typeface="Gill Sans MT" panose="020B0502020104020203" pitchFamily="34" charset="0"/>
            </a:rPr>
            <a:t>)</a:t>
          </a:r>
          <a:endParaRPr lang="en-US" altLang="ja-JP" sz="2000" dirty="0" smtClean="0">
            <a:effectLst/>
            <a:latin typeface="Gill Sans MT" panose="020B0502020104020203" pitchFamily="34" charset="0"/>
          </a:endParaRPr>
        </a:p>
        <a:p>
          <a:pPr rtl="1"/>
          <a:endParaRPr lang="en-US" sz="2000" dirty="0">
            <a:effectLst/>
            <a:latin typeface="Gill Sans MT" panose="020B0502020104020203" pitchFamily="34" charset="0"/>
          </a:endParaRPr>
        </a:p>
      </dgm:t>
    </dgm:pt>
    <dgm:pt modelId="{DD50222C-86E5-410F-94D5-7E60E540DC81}" type="parTrans" cxnId="{A79D9E26-2268-4577-A7AA-AC2DAEF8F026}">
      <dgm:prSet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</dgm:spPr>
      <dgm:t>
        <a:bodyPr/>
        <a:lstStyle/>
        <a:p>
          <a:pPr rtl="1"/>
          <a:endParaRPr lang="en-US" sz="800" b="1">
            <a:effectLst/>
            <a:latin typeface="Gill Sans MT" panose="020B0502020104020203" pitchFamily="34" charset="0"/>
          </a:endParaRPr>
        </a:p>
      </dgm:t>
    </dgm:pt>
    <dgm:pt modelId="{4F2D5ABA-7AA3-4543-B7E0-F4ADEBD557CC}" type="sibTrans" cxnId="{A79D9E26-2268-4577-A7AA-AC2DAEF8F026}">
      <dgm:prSet/>
      <dgm:spPr/>
      <dgm:t>
        <a:bodyPr/>
        <a:lstStyle/>
        <a:p>
          <a:pPr rtl="1"/>
          <a:endParaRPr lang="en-US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6F5CDCA3-31B7-425A-8780-66C547391171}">
      <dgm:prSet phldrT="[Text]" custT="1"/>
      <dgm:spPr>
        <a:ln>
          <a:solidFill>
            <a:schemeClr val="accent1"/>
          </a:solidFill>
        </a:ln>
      </dgm:spPr>
      <dgm:t>
        <a:bodyPr/>
        <a:lstStyle/>
        <a:p>
          <a:pPr algn="ctr" rtl="1"/>
          <a:r>
            <a:rPr lang="fa-IR" altLang="ja-JP" sz="2000" dirty="0" smtClean="0">
              <a:effectLst/>
              <a:latin typeface="Gill Sans MT" panose="020B0502020104020203" pitchFamily="34" charset="0"/>
            </a:rPr>
            <a:t>في مسودة تعديلات 2022 على المعيار الدولي 5 لتدابير الصحة النباتية ،</a:t>
          </a:r>
        </a:p>
        <a:p>
          <a:pPr algn="ctr" rtl="1"/>
          <a:r>
            <a:rPr lang="fa-IR" altLang="ja-JP" sz="2000" dirty="0" smtClean="0">
              <a:effectLst/>
              <a:latin typeface="Gill Sans MT" panose="020B0502020104020203" pitchFamily="34" charset="0"/>
            </a:rPr>
            <a:t>المقترحات هي:</a:t>
          </a:r>
        </a:p>
        <a:p>
          <a:pPr algn="ctr" rtl="1"/>
          <a:r>
            <a:rPr lang="fa-IR" altLang="ja-JP" sz="2000" dirty="0" smtClean="0">
              <a:effectLst/>
              <a:latin typeface="Gill Sans MT" panose="020B0502020104020203" pitchFamily="34" charset="0"/>
            </a:rPr>
            <a:t>3 اضافات</a:t>
          </a:r>
        </a:p>
        <a:p>
          <a:pPr algn="ctr" rtl="1"/>
          <a:r>
            <a:rPr lang="fa-IR" altLang="ja-JP" sz="2000" dirty="0" smtClean="0">
              <a:effectLst/>
              <a:latin typeface="Gill Sans MT" panose="020B0502020104020203" pitchFamily="34" charset="0"/>
            </a:rPr>
            <a:t>9 مراجعات</a:t>
          </a:r>
        </a:p>
        <a:p>
          <a:pPr algn="ctr" rtl="1"/>
          <a:r>
            <a:rPr lang="fa-IR" altLang="ja-JP" sz="2000" dirty="0" smtClean="0">
              <a:effectLst/>
              <a:latin typeface="Gill Sans MT" panose="020B0502020104020203" pitchFamily="34" charset="0"/>
            </a:rPr>
            <a:t>2 حذف</a:t>
          </a:r>
          <a:endParaRPr lang="en-US" altLang="ja-JP" sz="2000" b="1" u="none" dirty="0">
            <a:solidFill>
              <a:srgbClr val="C00000"/>
            </a:solidFill>
            <a:effectLst/>
            <a:latin typeface="Gill Sans MT" panose="020B0502020104020203" pitchFamily="34" charset="0"/>
          </a:endParaRPr>
        </a:p>
      </dgm:t>
    </dgm:pt>
    <dgm:pt modelId="{B18D0244-4A0B-4ED8-ADD1-8735D8B575F6}" type="parTrans" cxnId="{3BD4389F-F7BD-4615-B9B7-BBF4174D1438}">
      <dgm:prSet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</dgm:spPr>
      <dgm:t>
        <a:bodyPr/>
        <a:lstStyle/>
        <a:p>
          <a:pPr rtl="1"/>
          <a:endParaRPr lang="en-US" sz="800">
            <a:effectLst/>
            <a:latin typeface="Gill Sans MT" panose="020B0502020104020203" pitchFamily="34" charset="0"/>
          </a:endParaRPr>
        </a:p>
      </dgm:t>
    </dgm:pt>
    <dgm:pt modelId="{FA595F30-F0A4-48F5-AACF-EB23885B46A0}" type="sibTrans" cxnId="{3BD4389F-F7BD-4615-B9B7-BBF4174D1438}">
      <dgm:prSet/>
      <dgm:spPr/>
      <dgm:t>
        <a:bodyPr/>
        <a:lstStyle/>
        <a:p>
          <a:pPr rtl="1"/>
          <a:endParaRPr lang="en-US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451F4A02-4E4B-4BF2-9D9B-8561B09934D3}">
      <dgm:prSet phldrT="[Text]" custT="1"/>
      <dgm:spPr>
        <a:ln>
          <a:solidFill>
            <a:schemeClr val="accent5"/>
          </a:solidFill>
        </a:ln>
      </dgm:spPr>
      <dgm:t>
        <a:bodyPr/>
        <a:lstStyle/>
        <a:p>
          <a:pPr rtl="1"/>
          <a:r>
            <a:rPr lang="en-US" altLang="ja-JP" sz="2000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TPG: </a:t>
          </a:r>
          <a:r>
            <a:rPr lang="fa-IR" altLang="ja-JP" sz="2000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ديسمبر 2021</a:t>
          </a:r>
        </a:p>
        <a:p>
          <a:pPr rtl="1"/>
          <a:r>
            <a:rPr lang="en-US" altLang="ja-JP" sz="2000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SC-7: </a:t>
          </a:r>
          <a:r>
            <a:rPr lang="fa-IR" altLang="ja-JP" sz="2000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مايو 2022</a:t>
          </a:r>
        </a:p>
        <a:p>
          <a:pPr rtl="1"/>
          <a:r>
            <a:rPr lang="fa-IR" altLang="ja-JP" sz="2000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الاستشارة الثانية: من 1 يوليو إلى 30 سبتمبر 2022</a:t>
          </a:r>
          <a:endParaRPr lang="en-US" sz="2000" dirty="0">
            <a:effectLst/>
            <a:latin typeface="Gill Sans MT" panose="020B0502020104020203" pitchFamily="34" charset="0"/>
          </a:endParaRPr>
        </a:p>
      </dgm:t>
    </dgm:pt>
    <dgm:pt modelId="{4178FD0D-27A4-478D-BF11-494455B9B2E3}" type="parTrans" cxnId="{CF28E085-0F2A-4684-BD60-2B6EDD69AD19}">
      <dgm:prSet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ln w="12700" cap="flat" cmpd="sng" algn="ctr">
          <a:solidFill>
            <a:schemeClr val="accent1"/>
          </a:solidFill>
          <a:prstDash val="solid"/>
          <a:round/>
          <a:headEnd type="none" w="med" len="med"/>
          <a:tailEnd type="arrow" w="med" len="med"/>
        </a:ln>
      </dgm:spPr>
      <dgm:t>
        <a:bodyPr/>
        <a:lstStyle/>
        <a:p>
          <a:pPr rtl="1"/>
          <a:endParaRPr lang="en-US" sz="800" b="0">
            <a:effectLst/>
            <a:latin typeface="Gill Sans MT" panose="020B0502020104020203" pitchFamily="34" charset="0"/>
          </a:endParaRPr>
        </a:p>
      </dgm:t>
    </dgm:pt>
    <dgm:pt modelId="{FAAF6339-C478-41F4-A3C0-150D15B42033}" type="sibTrans" cxnId="{CF28E085-0F2A-4684-BD60-2B6EDD69AD19}">
      <dgm:prSet/>
      <dgm:spPr/>
      <dgm:t>
        <a:bodyPr/>
        <a:lstStyle/>
        <a:p>
          <a:pPr rtl="1"/>
          <a:endParaRPr lang="en-US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F1595CD8-33F4-41E0-A0BD-611F2789AB00}" type="pres">
      <dgm:prSet presAssocID="{56DEDFBC-A763-4D13-B0F8-80D4AE88825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3434F5C0-1987-426E-B428-3B9434FD7E8C}" type="pres">
      <dgm:prSet presAssocID="{A6FCDCFA-433F-4758-BFD7-B90B5419F3C5}" presName="root1" presStyleCnt="0"/>
      <dgm:spPr/>
    </dgm:pt>
    <dgm:pt modelId="{41872525-E1CC-425C-842C-F807BF0B51C2}" type="pres">
      <dgm:prSet presAssocID="{A6FCDCFA-433F-4758-BFD7-B90B5419F3C5}" presName="LevelOneTextNode" presStyleLbl="node0" presStyleIdx="0" presStyleCnt="1" custLinFactNeighborX="7514" custLinFactNeighborY="-32021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135FFF2B-FCC1-4334-BCE5-0B7CBFE9271E}" type="pres">
      <dgm:prSet presAssocID="{A6FCDCFA-433F-4758-BFD7-B90B5419F3C5}" presName="level2hierChild" presStyleCnt="0"/>
      <dgm:spPr/>
    </dgm:pt>
    <dgm:pt modelId="{295138B0-3D65-4FC0-AF51-872FF4860F65}" type="pres">
      <dgm:prSet presAssocID="{DD50222C-86E5-410F-94D5-7E60E540DC81}" presName="conn2-1" presStyleLbl="parChTrans1D2" presStyleIdx="0" presStyleCnt="2"/>
      <dgm:spPr/>
      <dgm:t>
        <a:bodyPr/>
        <a:lstStyle/>
        <a:p>
          <a:pPr rtl="1"/>
          <a:endParaRPr lang="fa-IR"/>
        </a:p>
      </dgm:t>
    </dgm:pt>
    <dgm:pt modelId="{A3837827-2978-4EA2-9EB6-D0F475094816}" type="pres">
      <dgm:prSet presAssocID="{DD50222C-86E5-410F-94D5-7E60E540DC81}" presName="connTx" presStyleLbl="parChTrans1D2" presStyleIdx="0" presStyleCnt="2"/>
      <dgm:spPr/>
      <dgm:t>
        <a:bodyPr/>
        <a:lstStyle/>
        <a:p>
          <a:pPr rtl="1"/>
          <a:endParaRPr lang="fa-IR"/>
        </a:p>
      </dgm:t>
    </dgm:pt>
    <dgm:pt modelId="{4008AB8C-9FCA-49F6-96B8-C96FB9602267}" type="pres">
      <dgm:prSet presAssocID="{C4D8B66C-907D-4075-9BA2-203B116C895A}" presName="root2" presStyleCnt="0"/>
      <dgm:spPr/>
    </dgm:pt>
    <dgm:pt modelId="{948E97DA-5092-4A8E-B0BD-C4306F57F928}" type="pres">
      <dgm:prSet presAssocID="{C4D8B66C-907D-4075-9BA2-203B116C895A}" presName="LevelTwoTextNode" presStyleLbl="asst1" presStyleIdx="0" presStyleCnt="1" custScaleX="115776" custScaleY="118224" custLinFactNeighborX="5300" custLinFactNeighborY="-6582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52EA564F-9054-4B76-98C7-9FEC27A66CF1}" type="pres">
      <dgm:prSet presAssocID="{C4D8B66C-907D-4075-9BA2-203B116C895A}" presName="level3hierChild" presStyleCnt="0"/>
      <dgm:spPr/>
    </dgm:pt>
    <dgm:pt modelId="{C70170B5-CD17-484F-A7AB-8F1E3C12F71B}" type="pres">
      <dgm:prSet presAssocID="{B18D0244-4A0B-4ED8-ADD1-8735D8B575F6}" presName="conn2-1" presStyleLbl="parChTrans1D2" presStyleIdx="1" presStyleCnt="2"/>
      <dgm:spPr/>
      <dgm:t>
        <a:bodyPr/>
        <a:lstStyle/>
        <a:p>
          <a:pPr rtl="1"/>
          <a:endParaRPr lang="fa-IR"/>
        </a:p>
      </dgm:t>
    </dgm:pt>
    <dgm:pt modelId="{63F2DE93-E72D-42C8-BE15-719CB8784C46}" type="pres">
      <dgm:prSet presAssocID="{B18D0244-4A0B-4ED8-ADD1-8735D8B575F6}" presName="connTx" presStyleLbl="parChTrans1D2" presStyleIdx="1" presStyleCnt="2"/>
      <dgm:spPr/>
      <dgm:t>
        <a:bodyPr/>
        <a:lstStyle/>
        <a:p>
          <a:pPr rtl="1"/>
          <a:endParaRPr lang="fa-IR"/>
        </a:p>
      </dgm:t>
    </dgm:pt>
    <dgm:pt modelId="{493A5E5E-BA48-4E2E-AC70-2D0F9F4663EA}" type="pres">
      <dgm:prSet presAssocID="{6F5CDCA3-31B7-425A-8780-66C547391171}" presName="root2" presStyleCnt="0"/>
      <dgm:spPr/>
    </dgm:pt>
    <dgm:pt modelId="{16711AAC-BB07-4838-A16B-E028CC592491}" type="pres">
      <dgm:prSet presAssocID="{6F5CDCA3-31B7-425A-8780-66C547391171}" presName="LevelTwoTextNode" presStyleLbl="node2" presStyleIdx="0" presStyleCnt="1" custScaleX="119946" custScaleY="153047" custLinFactNeighborX="3148" custLinFactNeighborY="-524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47001EC4-6D1B-4BE1-9D59-45DAAC0018A5}" type="pres">
      <dgm:prSet presAssocID="{6F5CDCA3-31B7-425A-8780-66C547391171}" presName="level3hierChild" presStyleCnt="0"/>
      <dgm:spPr/>
    </dgm:pt>
    <dgm:pt modelId="{3D4EA6FB-E6D3-404E-B6A5-4B5E873D1126}" type="pres">
      <dgm:prSet presAssocID="{4178FD0D-27A4-478D-BF11-494455B9B2E3}" presName="conn2-1" presStyleLbl="parChTrans1D3" presStyleIdx="0" presStyleCnt="1"/>
      <dgm:spPr/>
      <dgm:t>
        <a:bodyPr/>
        <a:lstStyle/>
        <a:p>
          <a:pPr rtl="1"/>
          <a:endParaRPr lang="fa-IR"/>
        </a:p>
      </dgm:t>
    </dgm:pt>
    <dgm:pt modelId="{48954397-2CB4-47A2-A391-81DB32468E1B}" type="pres">
      <dgm:prSet presAssocID="{4178FD0D-27A4-478D-BF11-494455B9B2E3}" presName="connTx" presStyleLbl="parChTrans1D3" presStyleIdx="0" presStyleCnt="1"/>
      <dgm:spPr/>
      <dgm:t>
        <a:bodyPr/>
        <a:lstStyle/>
        <a:p>
          <a:pPr rtl="1"/>
          <a:endParaRPr lang="fa-IR"/>
        </a:p>
      </dgm:t>
    </dgm:pt>
    <dgm:pt modelId="{707C4FF6-754C-41FB-AE16-20AEA5D2B314}" type="pres">
      <dgm:prSet presAssocID="{451F4A02-4E4B-4BF2-9D9B-8561B09934D3}" presName="root2" presStyleCnt="0"/>
      <dgm:spPr/>
    </dgm:pt>
    <dgm:pt modelId="{A8A313BF-199A-4A24-ADC7-AF3A2F28FCAA}" type="pres">
      <dgm:prSet presAssocID="{451F4A02-4E4B-4BF2-9D9B-8561B09934D3}" presName="LevelTwoTextNode" presStyleLbl="node3" presStyleIdx="0" presStyleCnt="1" custLinFactNeighborX="-9339" custLinFactNeighborY="-71156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DE75A933-989B-4706-BC95-8C7C9E67185E}" type="pres">
      <dgm:prSet presAssocID="{451F4A02-4E4B-4BF2-9D9B-8561B09934D3}" presName="level3hierChild" presStyleCnt="0"/>
      <dgm:spPr/>
    </dgm:pt>
  </dgm:ptLst>
  <dgm:cxnLst>
    <dgm:cxn modelId="{D0A95BE3-5399-4292-9AC7-88DD7794B70D}" type="presOf" srcId="{C4D8B66C-907D-4075-9BA2-203B116C895A}" destId="{948E97DA-5092-4A8E-B0BD-C4306F57F928}" srcOrd="0" destOrd="0" presId="urn:microsoft.com/office/officeart/2005/8/layout/hierarchy2"/>
    <dgm:cxn modelId="{A79D9E26-2268-4577-A7AA-AC2DAEF8F026}" srcId="{A6FCDCFA-433F-4758-BFD7-B90B5419F3C5}" destId="{C4D8B66C-907D-4075-9BA2-203B116C895A}" srcOrd="0" destOrd="0" parTransId="{DD50222C-86E5-410F-94D5-7E60E540DC81}" sibTransId="{4F2D5ABA-7AA3-4543-B7E0-F4ADEBD557CC}"/>
    <dgm:cxn modelId="{CCD98A61-7C5F-4A04-9B31-3512ADE55DD1}" srcId="{56DEDFBC-A763-4D13-B0F8-80D4AE888256}" destId="{A6FCDCFA-433F-4758-BFD7-B90B5419F3C5}" srcOrd="0" destOrd="0" parTransId="{3AF5312E-6C87-4AC6-9A9C-FBF5A7037610}" sibTransId="{F67B2A56-4858-4F0C-8B30-F3F3FAA0E0F2}"/>
    <dgm:cxn modelId="{E1A39371-C850-4B85-9E64-9F8E8EE6E25D}" type="presOf" srcId="{B18D0244-4A0B-4ED8-ADD1-8735D8B575F6}" destId="{C70170B5-CD17-484F-A7AB-8F1E3C12F71B}" srcOrd="0" destOrd="0" presId="urn:microsoft.com/office/officeart/2005/8/layout/hierarchy2"/>
    <dgm:cxn modelId="{3A3A36D9-6985-415A-A174-89C6212AB26A}" type="presOf" srcId="{4178FD0D-27A4-478D-BF11-494455B9B2E3}" destId="{48954397-2CB4-47A2-A391-81DB32468E1B}" srcOrd="1" destOrd="0" presId="urn:microsoft.com/office/officeart/2005/8/layout/hierarchy2"/>
    <dgm:cxn modelId="{F27871E5-D3AC-4C78-8F90-96C775E3C728}" type="presOf" srcId="{DD50222C-86E5-410F-94D5-7E60E540DC81}" destId="{295138B0-3D65-4FC0-AF51-872FF4860F65}" srcOrd="0" destOrd="0" presId="urn:microsoft.com/office/officeart/2005/8/layout/hierarchy2"/>
    <dgm:cxn modelId="{EDEE2B0E-2815-449E-BA47-B48B7C360B07}" type="presOf" srcId="{56DEDFBC-A763-4D13-B0F8-80D4AE888256}" destId="{F1595CD8-33F4-41E0-A0BD-611F2789AB00}" srcOrd="0" destOrd="0" presId="urn:microsoft.com/office/officeart/2005/8/layout/hierarchy2"/>
    <dgm:cxn modelId="{F463B865-82DB-4272-8F11-484D7A14D972}" type="presOf" srcId="{4178FD0D-27A4-478D-BF11-494455B9B2E3}" destId="{3D4EA6FB-E6D3-404E-B6A5-4B5E873D1126}" srcOrd="0" destOrd="0" presId="urn:microsoft.com/office/officeart/2005/8/layout/hierarchy2"/>
    <dgm:cxn modelId="{119EC712-924D-4E9F-A0AB-9B301E0C6D18}" type="presOf" srcId="{B18D0244-4A0B-4ED8-ADD1-8735D8B575F6}" destId="{63F2DE93-E72D-42C8-BE15-719CB8784C46}" srcOrd="1" destOrd="0" presId="urn:microsoft.com/office/officeart/2005/8/layout/hierarchy2"/>
    <dgm:cxn modelId="{656EE4D3-700C-45CA-8C0A-546AC91AF943}" type="presOf" srcId="{DD50222C-86E5-410F-94D5-7E60E540DC81}" destId="{A3837827-2978-4EA2-9EB6-D0F475094816}" srcOrd="1" destOrd="0" presId="urn:microsoft.com/office/officeart/2005/8/layout/hierarchy2"/>
    <dgm:cxn modelId="{3BD4389F-F7BD-4615-B9B7-BBF4174D1438}" srcId="{A6FCDCFA-433F-4758-BFD7-B90B5419F3C5}" destId="{6F5CDCA3-31B7-425A-8780-66C547391171}" srcOrd="1" destOrd="0" parTransId="{B18D0244-4A0B-4ED8-ADD1-8735D8B575F6}" sibTransId="{FA595F30-F0A4-48F5-AACF-EB23885B46A0}"/>
    <dgm:cxn modelId="{8B7050AD-93FF-4CEC-92E8-9C353837C157}" type="presOf" srcId="{A6FCDCFA-433F-4758-BFD7-B90B5419F3C5}" destId="{41872525-E1CC-425C-842C-F807BF0B51C2}" srcOrd="0" destOrd="0" presId="urn:microsoft.com/office/officeart/2005/8/layout/hierarchy2"/>
    <dgm:cxn modelId="{9B1B5634-6B61-4960-8DC9-47A2BF338E2C}" type="presOf" srcId="{451F4A02-4E4B-4BF2-9D9B-8561B09934D3}" destId="{A8A313BF-199A-4A24-ADC7-AF3A2F28FCAA}" srcOrd="0" destOrd="0" presId="urn:microsoft.com/office/officeart/2005/8/layout/hierarchy2"/>
    <dgm:cxn modelId="{CF28E085-0F2A-4684-BD60-2B6EDD69AD19}" srcId="{6F5CDCA3-31B7-425A-8780-66C547391171}" destId="{451F4A02-4E4B-4BF2-9D9B-8561B09934D3}" srcOrd="0" destOrd="0" parTransId="{4178FD0D-27A4-478D-BF11-494455B9B2E3}" sibTransId="{FAAF6339-C478-41F4-A3C0-150D15B42033}"/>
    <dgm:cxn modelId="{58A876DE-EC78-4B01-8FA9-6734BA892FE2}" type="presOf" srcId="{6F5CDCA3-31B7-425A-8780-66C547391171}" destId="{16711AAC-BB07-4838-A16B-E028CC592491}" srcOrd="0" destOrd="0" presId="urn:microsoft.com/office/officeart/2005/8/layout/hierarchy2"/>
    <dgm:cxn modelId="{42CB522E-3778-4619-8FB8-5EC7126F1FE2}" type="presParOf" srcId="{F1595CD8-33F4-41E0-A0BD-611F2789AB00}" destId="{3434F5C0-1987-426E-B428-3B9434FD7E8C}" srcOrd="0" destOrd="0" presId="urn:microsoft.com/office/officeart/2005/8/layout/hierarchy2"/>
    <dgm:cxn modelId="{2FFBE42D-4355-462E-994C-B5E36564DA58}" type="presParOf" srcId="{3434F5C0-1987-426E-B428-3B9434FD7E8C}" destId="{41872525-E1CC-425C-842C-F807BF0B51C2}" srcOrd="0" destOrd="0" presId="urn:microsoft.com/office/officeart/2005/8/layout/hierarchy2"/>
    <dgm:cxn modelId="{05AF6ED8-3555-4035-BF20-526483B35351}" type="presParOf" srcId="{3434F5C0-1987-426E-B428-3B9434FD7E8C}" destId="{135FFF2B-FCC1-4334-BCE5-0B7CBFE9271E}" srcOrd="1" destOrd="0" presId="urn:microsoft.com/office/officeart/2005/8/layout/hierarchy2"/>
    <dgm:cxn modelId="{BE01B3E5-E97A-4F45-83E8-77656D995A45}" type="presParOf" srcId="{135FFF2B-FCC1-4334-BCE5-0B7CBFE9271E}" destId="{295138B0-3D65-4FC0-AF51-872FF4860F65}" srcOrd="0" destOrd="0" presId="urn:microsoft.com/office/officeart/2005/8/layout/hierarchy2"/>
    <dgm:cxn modelId="{FE2BBE9B-0451-4A4F-A5A7-2F62E6736985}" type="presParOf" srcId="{295138B0-3D65-4FC0-AF51-872FF4860F65}" destId="{A3837827-2978-4EA2-9EB6-D0F475094816}" srcOrd="0" destOrd="0" presId="urn:microsoft.com/office/officeart/2005/8/layout/hierarchy2"/>
    <dgm:cxn modelId="{1E62B50B-F6C2-4B85-851A-859347EE4023}" type="presParOf" srcId="{135FFF2B-FCC1-4334-BCE5-0B7CBFE9271E}" destId="{4008AB8C-9FCA-49F6-96B8-C96FB9602267}" srcOrd="1" destOrd="0" presId="urn:microsoft.com/office/officeart/2005/8/layout/hierarchy2"/>
    <dgm:cxn modelId="{067DA1A2-621E-49F3-B83E-B1D4ABE10765}" type="presParOf" srcId="{4008AB8C-9FCA-49F6-96B8-C96FB9602267}" destId="{948E97DA-5092-4A8E-B0BD-C4306F57F928}" srcOrd="0" destOrd="0" presId="urn:microsoft.com/office/officeart/2005/8/layout/hierarchy2"/>
    <dgm:cxn modelId="{94E5539E-7AD2-4207-8095-1DAC8E947B3C}" type="presParOf" srcId="{4008AB8C-9FCA-49F6-96B8-C96FB9602267}" destId="{52EA564F-9054-4B76-98C7-9FEC27A66CF1}" srcOrd="1" destOrd="0" presId="urn:microsoft.com/office/officeart/2005/8/layout/hierarchy2"/>
    <dgm:cxn modelId="{6244C943-1BD4-4080-BF1B-B1EB820F0685}" type="presParOf" srcId="{135FFF2B-FCC1-4334-BCE5-0B7CBFE9271E}" destId="{C70170B5-CD17-484F-A7AB-8F1E3C12F71B}" srcOrd="2" destOrd="0" presId="urn:microsoft.com/office/officeart/2005/8/layout/hierarchy2"/>
    <dgm:cxn modelId="{342997E2-5D35-47EB-B600-8003A7E0725D}" type="presParOf" srcId="{C70170B5-CD17-484F-A7AB-8F1E3C12F71B}" destId="{63F2DE93-E72D-42C8-BE15-719CB8784C46}" srcOrd="0" destOrd="0" presId="urn:microsoft.com/office/officeart/2005/8/layout/hierarchy2"/>
    <dgm:cxn modelId="{03F3D461-24BE-4869-BBBB-13381FC144ED}" type="presParOf" srcId="{135FFF2B-FCC1-4334-BCE5-0B7CBFE9271E}" destId="{493A5E5E-BA48-4E2E-AC70-2D0F9F4663EA}" srcOrd="3" destOrd="0" presId="urn:microsoft.com/office/officeart/2005/8/layout/hierarchy2"/>
    <dgm:cxn modelId="{3443712E-3070-4081-A63D-7D7B2CA8E734}" type="presParOf" srcId="{493A5E5E-BA48-4E2E-AC70-2D0F9F4663EA}" destId="{16711AAC-BB07-4838-A16B-E028CC592491}" srcOrd="0" destOrd="0" presId="urn:microsoft.com/office/officeart/2005/8/layout/hierarchy2"/>
    <dgm:cxn modelId="{228F905B-C87E-4293-A658-B83F9FC51359}" type="presParOf" srcId="{493A5E5E-BA48-4E2E-AC70-2D0F9F4663EA}" destId="{47001EC4-6D1B-4BE1-9D59-45DAAC0018A5}" srcOrd="1" destOrd="0" presId="urn:microsoft.com/office/officeart/2005/8/layout/hierarchy2"/>
    <dgm:cxn modelId="{8F1C475F-54C2-4FEC-8E3E-10F3557BDE50}" type="presParOf" srcId="{47001EC4-6D1B-4BE1-9D59-45DAAC0018A5}" destId="{3D4EA6FB-E6D3-404E-B6A5-4B5E873D1126}" srcOrd="0" destOrd="0" presId="urn:microsoft.com/office/officeart/2005/8/layout/hierarchy2"/>
    <dgm:cxn modelId="{EABE52E3-32BF-4655-B608-87E3D238DB4C}" type="presParOf" srcId="{3D4EA6FB-E6D3-404E-B6A5-4B5E873D1126}" destId="{48954397-2CB4-47A2-A391-81DB32468E1B}" srcOrd="0" destOrd="0" presId="urn:microsoft.com/office/officeart/2005/8/layout/hierarchy2"/>
    <dgm:cxn modelId="{CD8CB6E3-1929-4837-AE00-E947A4D0FF37}" type="presParOf" srcId="{47001EC4-6D1B-4BE1-9D59-45DAAC0018A5}" destId="{707C4FF6-754C-41FB-AE16-20AEA5D2B314}" srcOrd="1" destOrd="0" presId="urn:microsoft.com/office/officeart/2005/8/layout/hierarchy2"/>
    <dgm:cxn modelId="{A7573F47-5079-44F8-BC6B-626D4C3309C2}" type="presParOf" srcId="{707C4FF6-754C-41FB-AE16-20AEA5D2B314}" destId="{A8A313BF-199A-4A24-ADC7-AF3A2F28FCAA}" srcOrd="0" destOrd="0" presId="urn:microsoft.com/office/officeart/2005/8/layout/hierarchy2"/>
    <dgm:cxn modelId="{1532B1B3-D716-4476-9594-AD3EB4B2EC5E}" type="presParOf" srcId="{707C4FF6-754C-41FB-AE16-20AEA5D2B314}" destId="{DE75A933-989B-4706-BC95-8C7C9E67185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pPr algn="ctr" rtl="1"/>
          <a:r>
            <a:rPr lang="fa-IR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"المراقبة العامة"</a:t>
          </a:r>
          <a:endParaRPr lang="en-US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496333F-73E3-4416-ACEB-781E2589BD07}">
      <dgm:prSet/>
      <dgm:spPr/>
      <dgm:t>
        <a:bodyPr/>
        <a:lstStyle/>
        <a:p>
          <a:pPr algn="ctr" rtl="1">
            <a:buNone/>
          </a:pPr>
          <a:r>
            <a:rPr lang="fa-IR" dirty="0" smtClean="0">
              <a:solidFill>
                <a:schemeClr val="tx1"/>
              </a:solidFill>
              <a:effectLst/>
              <a:latin typeface="Gill Sans MT" panose="020B0502020104020203" pitchFamily="34" charset="0"/>
            </a:rPr>
            <a:t>"عملية رسمية يتم بموجبها تحليل البيانات عن الآفات في منطقة ما ، والتي يتم جمعها من مصادر مختلفة غير المسوحات ، والتحقق منها"</a:t>
          </a:r>
          <a:endParaRPr lang="en-US" i="1" dirty="0">
            <a:solidFill>
              <a:schemeClr val="tx1"/>
            </a:solidFill>
            <a:latin typeface="Gill Sans MT" panose="020B0502020104020203" pitchFamily="34" charset="0"/>
          </a:endParaRPr>
        </a:p>
      </dgm:t>
    </dgm:pt>
    <dgm:pt modelId="{BC3CBCD1-CCD9-460D-9DFB-CA683E81789A}" type="parTrans" cxnId="{2B8586C5-FD8B-4F00-B66B-98C4E2B0D5B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6AC4126-B89A-4BFA-8A25-48F82BF7B59E}" type="sibTrans" cxnId="{2B8586C5-FD8B-4F00-B66B-98C4E2B0D5B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FA4BD56-E444-48FA-9601-D920817C7DD0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B2D7ED52-1B6A-4B79-86CE-3BAF4AA27D45}" type="pres">
      <dgm:prSet presAssocID="{3353E323-CB19-43FF-8D69-18AB74F7A767}" presName="parentLin" presStyleCnt="0"/>
      <dgm:spPr/>
    </dgm:pt>
    <dgm:pt modelId="{BF191993-0602-4647-8D9F-D133BD8A56F7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6572EBB2-FC9F-4732-AC23-321926A29CC6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9ED4F66-DCFE-4F79-9F88-9EB8A6E4A9C1}" type="pres">
      <dgm:prSet presAssocID="{3353E323-CB19-43FF-8D69-18AB74F7A767}" presName="negativeSpace" presStyleCnt="0"/>
      <dgm:spPr/>
    </dgm:pt>
    <dgm:pt modelId="{718E8048-1CB6-4E01-A155-3A133892AA6E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48A5124-E666-4BCA-9998-310D9A7A7C6A}" type="presOf" srcId="{5E1F010D-719A-4457-87E8-5D7769197D3B}" destId="{4FA4BD56-E444-48FA-9601-D920817C7DD0}" srcOrd="0" destOrd="0" presId="urn:microsoft.com/office/officeart/2005/8/layout/list1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80331480-EC4A-46A2-8A56-46D79B3BDB27}" type="presOf" srcId="{E496333F-73E3-4416-ACEB-781E2589BD07}" destId="{718E8048-1CB6-4E01-A155-3A133892AA6E}" srcOrd="0" destOrd="0" presId="urn:microsoft.com/office/officeart/2005/8/layout/list1"/>
    <dgm:cxn modelId="{B65154F8-292F-404C-B747-1B5E454E77BF}" type="presOf" srcId="{3353E323-CB19-43FF-8D69-18AB74F7A767}" destId="{6572EBB2-FC9F-4732-AC23-321926A29CC6}" srcOrd="1" destOrd="0" presId="urn:microsoft.com/office/officeart/2005/8/layout/list1"/>
    <dgm:cxn modelId="{F0CE411F-B441-42C8-9B18-5091144772AB}" type="presOf" srcId="{3353E323-CB19-43FF-8D69-18AB74F7A767}" destId="{BF191993-0602-4647-8D9F-D133BD8A56F7}" srcOrd="0" destOrd="0" presId="urn:microsoft.com/office/officeart/2005/8/layout/list1"/>
    <dgm:cxn modelId="{2B8586C5-FD8B-4F00-B66B-98C4E2B0D5BE}" srcId="{3353E323-CB19-43FF-8D69-18AB74F7A767}" destId="{E496333F-73E3-4416-ACEB-781E2589BD07}" srcOrd="0" destOrd="0" parTransId="{BC3CBCD1-CCD9-460D-9DFB-CA683E81789A}" sibTransId="{86AC4126-B89A-4BFA-8A25-48F82BF7B59E}"/>
    <dgm:cxn modelId="{6839F6C4-A615-466F-B26D-D1C805752838}" type="presParOf" srcId="{4FA4BD56-E444-48FA-9601-D920817C7DD0}" destId="{B2D7ED52-1B6A-4B79-86CE-3BAF4AA27D45}" srcOrd="0" destOrd="0" presId="urn:microsoft.com/office/officeart/2005/8/layout/list1"/>
    <dgm:cxn modelId="{BE835055-4507-4ABD-AA3D-5365FE4E53D9}" type="presParOf" srcId="{B2D7ED52-1B6A-4B79-86CE-3BAF4AA27D45}" destId="{BF191993-0602-4647-8D9F-D133BD8A56F7}" srcOrd="0" destOrd="0" presId="urn:microsoft.com/office/officeart/2005/8/layout/list1"/>
    <dgm:cxn modelId="{59233BCA-0F81-4C6E-A619-956910C54734}" type="presParOf" srcId="{B2D7ED52-1B6A-4B79-86CE-3BAF4AA27D45}" destId="{6572EBB2-FC9F-4732-AC23-321926A29CC6}" srcOrd="1" destOrd="0" presId="urn:microsoft.com/office/officeart/2005/8/layout/list1"/>
    <dgm:cxn modelId="{3825A56B-D9A2-4F88-855D-8B9927EB1FFE}" type="presParOf" srcId="{4FA4BD56-E444-48FA-9601-D920817C7DD0}" destId="{59ED4F66-DCFE-4F79-9F88-9EB8A6E4A9C1}" srcOrd="1" destOrd="0" presId="urn:microsoft.com/office/officeart/2005/8/layout/list1"/>
    <dgm:cxn modelId="{2815696F-6896-4077-9970-4145C0A53E13}" type="presParOf" srcId="{4FA4BD56-E444-48FA-9601-D920817C7DD0}" destId="{718E8048-1CB6-4E01-A155-3A133892AA6E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fa-IR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لم يتغير من الاستشارة الأولى</a:t>
          </a:r>
          <a:endParaRPr lang="en-US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496333F-73E3-4416-ACEB-781E2589BD07}">
      <dgm:prSet/>
      <dgm:spPr/>
      <dgm:t>
        <a:bodyPr/>
        <a:lstStyle/>
        <a:p>
          <a:pPr algn="r" rtl="1">
            <a:buFont typeface="Arial" panose="020B0604020202020204" pitchFamily="34" charset="0"/>
            <a:buChar char="•"/>
          </a:pPr>
          <a:r>
            <a:rPr lang="fa-IR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أدى المعيار الدولي لتدابير الصحة النباتية رقم 6 (المراقبة) إلى تغيير طفيف في معنى المراقبة العامة والمحددة ، حيث تشير النسخة السابقة من المعيار الدولي رقم 6 إلى "دراسات استقصائية محددة" لما يسمى الآن "مراقبة محددة"</a:t>
          </a:r>
          <a:endParaRPr lang="en-US" i="1" dirty="0">
            <a:latin typeface="Gill Sans MT" panose="020B0502020104020203" pitchFamily="34" charset="0"/>
          </a:endParaRPr>
        </a:p>
      </dgm:t>
    </dgm:pt>
    <dgm:pt modelId="{BC3CBCD1-CCD9-460D-9DFB-CA683E81789A}" type="parTrans" cxnId="{2B8586C5-FD8B-4F00-B66B-98C4E2B0D5B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6AC4126-B89A-4BFA-8A25-48F82BF7B59E}" type="sibTrans" cxnId="{2B8586C5-FD8B-4F00-B66B-98C4E2B0D5B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9522FB7-B7E6-4863-B398-B2BE2793A80D}">
      <dgm:prSet/>
      <dgm:spPr/>
      <dgm:t>
        <a:bodyPr/>
        <a:lstStyle/>
        <a:p>
          <a:pPr algn="r" rtl="1"/>
          <a:r>
            <a:rPr lang="fa-IR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التمييز الوحيد بين المراقبة العامة </a:t>
          </a:r>
          <a:r>
            <a:rPr lang="fa-IR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والمحددة </a:t>
          </a:r>
          <a:r>
            <a:rPr lang="fa-IR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هو مصدر البيانات ، حيث يمكن توجيه كلا النوعين من المراقبة إلى آفات معينة.</a:t>
          </a:r>
        </a:p>
      </dgm:t>
    </dgm:pt>
    <dgm:pt modelId="{C1736406-BAD6-4689-90A1-D750D1F4FDFA}" type="parTrans" cxnId="{C64AF12E-2C19-4A03-85F9-E3872FD772B5}">
      <dgm:prSet/>
      <dgm:spPr/>
      <dgm:t>
        <a:bodyPr/>
        <a:lstStyle/>
        <a:p>
          <a:pPr rtl="1"/>
          <a:endParaRPr lang="fa-IR"/>
        </a:p>
      </dgm:t>
    </dgm:pt>
    <dgm:pt modelId="{5C8F3B44-A6A6-428F-B5F8-4E2AE4C2379F}" type="sibTrans" cxnId="{C64AF12E-2C19-4A03-85F9-E3872FD772B5}">
      <dgm:prSet/>
      <dgm:spPr/>
      <dgm:t>
        <a:bodyPr/>
        <a:lstStyle/>
        <a:p>
          <a:pPr rtl="1"/>
          <a:endParaRPr lang="fa-IR"/>
        </a:p>
      </dgm:t>
    </dgm:pt>
    <dgm:pt modelId="{B5A5B30B-DA24-4ACD-9896-C98663EB4BF8}">
      <dgm:prSet/>
      <dgm:spPr/>
      <dgm:t>
        <a:bodyPr/>
        <a:lstStyle/>
        <a:p>
          <a:pPr algn="r" rtl="1"/>
          <a:r>
            <a:rPr lang="fa-IR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يتم تحقيق "مراقبة محددة" من خلال "المسوحات"</a:t>
          </a:r>
        </a:p>
      </dgm:t>
    </dgm:pt>
    <dgm:pt modelId="{C9AB0B5F-D2A4-478A-A46A-7A0C81F55E25}" type="parTrans" cxnId="{6FE972F1-57B2-4E5A-ABC8-B2DF4FD7EC64}">
      <dgm:prSet/>
      <dgm:spPr/>
      <dgm:t>
        <a:bodyPr/>
        <a:lstStyle/>
        <a:p>
          <a:pPr rtl="1"/>
          <a:endParaRPr lang="fa-IR"/>
        </a:p>
      </dgm:t>
    </dgm:pt>
    <dgm:pt modelId="{82AFD4A3-C7B0-416D-A58D-AC39F8730177}" type="sibTrans" cxnId="{6FE972F1-57B2-4E5A-ABC8-B2DF4FD7EC64}">
      <dgm:prSet/>
      <dgm:spPr/>
      <dgm:t>
        <a:bodyPr/>
        <a:lstStyle/>
        <a:p>
          <a:pPr rtl="1"/>
          <a:endParaRPr lang="fa-IR"/>
        </a:p>
      </dgm:t>
    </dgm:pt>
    <dgm:pt modelId="{BBE71335-E5E2-4F38-963E-6687C3E34BC5}">
      <dgm:prSet/>
      <dgm:spPr/>
      <dgm:t>
        <a:bodyPr/>
        <a:lstStyle/>
        <a:p>
          <a:pPr algn="r" rtl="1"/>
          <a:r>
            <a:rPr lang="fa-IR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في حين يتم استخدام "البيانات" للمواد الخام التي تم جمعها من "المراقبة العامة" ، فإن "المعلومات" هي الكلمة المناسبة في سياق "المراقبة المحددة"</a:t>
          </a:r>
        </a:p>
      </dgm:t>
    </dgm:pt>
    <dgm:pt modelId="{40954ECA-06AD-4240-9B16-005E10EC2247}" type="parTrans" cxnId="{7FEDD394-C10A-47DD-A357-4E91AF62E913}">
      <dgm:prSet/>
      <dgm:spPr/>
      <dgm:t>
        <a:bodyPr/>
        <a:lstStyle/>
        <a:p>
          <a:pPr rtl="1"/>
          <a:endParaRPr lang="fa-IR"/>
        </a:p>
      </dgm:t>
    </dgm:pt>
    <dgm:pt modelId="{5EF522E4-AA20-433B-93C5-A2B5F1AFB91D}" type="sibTrans" cxnId="{7FEDD394-C10A-47DD-A357-4E91AF62E913}">
      <dgm:prSet/>
      <dgm:spPr/>
      <dgm:t>
        <a:bodyPr/>
        <a:lstStyle/>
        <a:p>
          <a:pPr rtl="1"/>
          <a:endParaRPr lang="fa-IR"/>
        </a:p>
      </dgm:t>
    </dgm:pt>
    <dgm:pt modelId="{4FA4BD56-E444-48FA-9601-D920817C7DD0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B2D7ED52-1B6A-4B79-86CE-3BAF4AA27D45}" type="pres">
      <dgm:prSet presAssocID="{3353E323-CB19-43FF-8D69-18AB74F7A767}" presName="parentLin" presStyleCnt="0"/>
      <dgm:spPr/>
    </dgm:pt>
    <dgm:pt modelId="{BF191993-0602-4647-8D9F-D133BD8A56F7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6572EBB2-FC9F-4732-AC23-321926A29CC6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9ED4F66-DCFE-4F79-9F88-9EB8A6E4A9C1}" type="pres">
      <dgm:prSet presAssocID="{3353E323-CB19-43FF-8D69-18AB74F7A767}" presName="negativeSpace" presStyleCnt="0"/>
      <dgm:spPr/>
    </dgm:pt>
    <dgm:pt modelId="{718E8048-1CB6-4E01-A155-3A133892AA6E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7FEDD394-C10A-47DD-A357-4E91AF62E913}" srcId="{3353E323-CB19-43FF-8D69-18AB74F7A767}" destId="{BBE71335-E5E2-4F38-963E-6687C3E34BC5}" srcOrd="3" destOrd="0" parTransId="{40954ECA-06AD-4240-9B16-005E10EC2247}" sibTransId="{5EF522E4-AA20-433B-93C5-A2B5F1AFB91D}"/>
    <dgm:cxn modelId="{A4723369-4329-4E32-9C7D-A5BB43AEFA42}" type="presOf" srcId="{BBE71335-E5E2-4F38-963E-6687C3E34BC5}" destId="{718E8048-1CB6-4E01-A155-3A133892AA6E}" srcOrd="0" destOrd="3" presId="urn:microsoft.com/office/officeart/2005/8/layout/list1"/>
    <dgm:cxn modelId="{F0CE411F-B441-42C8-9B18-5091144772AB}" type="presOf" srcId="{3353E323-CB19-43FF-8D69-18AB74F7A767}" destId="{BF191993-0602-4647-8D9F-D133BD8A56F7}" srcOrd="0" destOrd="0" presId="urn:microsoft.com/office/officeart/2005/8/layout/list1"/>
    <dgm:cxn modelId="{6FE972F1-57B2-4E5A-ABC8-B2DF4FD7EC64}" srcId="{3353E323-CB19-43FF-8D69-18AB74F7A767}" destId="{B5A5B30B-DA24-4ACD-9896-C98663EB4BF8}" srcOrd="2" destOrd="0" parTransId="{C9AB0B5F-D2A4-478A-A46A-7A0C81F55E25}" sibTransId="{82AFD4A3-C7B0-416D-A58D-AC39F8730177}"/>
    <dgm:cxn modelId="{948A5124-E666-4BCA-9998-310D9A7A7C6A}" type="presOf" srcId="{5E1F010D-719A-4457-87E8-5D7769197D3B}" destId="{4FA4BD56-E444-48FA-9601-D920817C7DD0}" srcOrd="0" destOrd="0" presId="urn:microsoft.com/office/officeart/2005/8/layout/list1"/>
    <dgm:cxn modelId="{B65154F8-292F-404C-B747-1B5E454E77BF}" type="presOf" srcId="{3353E323-CB19-43FF-8D69-18AB74F7A767}" destId="{6572EBB2-FC9F-4732-AC23-321926A29CC6}" srcOrd="1" destOrd="0" presId="urn:microsoft.com/office/officeart/2005/8/layout/list1"/>
    <dgm:cxn modelId="{2B8586C5-FD8B-4F00-B66B-98C4E2B0D5BE}" srcId="{3353E323-CB19-43FF-8D69-18AB74F7A767}" destId="{E496333F-73E3-4416-ACEB-781E2589BD07}" srcOrd="0" destOrd="0" parTransId="{BC3CBCD1-CCD9-460D-9DFB-CA683E81789A}" sibTransId="{86AC4126-B89A-4BFA-8A25-48F82BF7B59E}"/>
    <dgm:cxn modelId="{2B19352B-10BC-4536-973D-C840751CAE7C}" type="presOf" srcId="{69522FB7-B7E6-4863-B398-B2BE2793A80D}" destId="{718E8048-1CB6-4E01-A155-3A133892AA6E}" srcOrd="0" destOrd="1" presId="urn:microsoft.com/office/officeart/2005/8/layout/list1"/>
    <dgm:cxn modelId="{C64AF12E-2C19-4A03-85F9-E3872FD772B5}" srcId="{3353E323-CB19-43FF-8D69-18AB74F7A767}" destId="{69522FB7-B7E6-4863-B398-B2BE2793A80D}" srcOrd="1" destOrd="0" parTransId="{C1736406-BAD6-4689-90A1-D750D1F4FDFA}" sibTransId="{5C8F3B44-A6A6-428F-B5F8-4E2AE4C2379F}"/>
    <dgm:cxn modelId="{F494F120-6593-46A3-824B-354D13C346B5}" type="presOf" srcId="{B5A5B30B-DA24-4ACD-9896-C98663EB4BF8}" destId="{718E8048-1CB6-4E01-A155-3A133892AA6E}" srcOrd="0" destOrd="2" presId="urn:microsoft.com/office/officeart/2005/8/layout/list1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80331480-EC4A-46A2-8A56-46D79B3BDB27}" type="presOf" srcId="{E496333F-73E3-4416-ACEB-781E2589BD07}" destId="{718E8048-1CB6-4E01-A155-3A133892AA6E}" srcOrd="0" destOrd="0" presId="urn:microsoft.com/office/officeart/2005/8/layout/list1"/>
    <dgm:cxn modelId="{6839F6C4-A615-466F-B26D-D1C805752838}" type="presParOf" srcId="{4FA4BD56-E444-48FA-9601-D920817C7DD0}" destId="{B2D7ED52-1B6A-4B79-86CE-3BAF4AA27D45}" srcOrd="0" destOrd="0" presId="urn:microsoft.com/office/officeart/2005/8/layout/list1"/>
    <dgm:cxn modelId="{BE835055-4507-4ABD-AA3D-5365FE4E53D9}" type="presParOf" srcId="{B2D7ED52-1B6A-4B79-86CE-3BAF4AA27D45}" destId="{BF191993-0602-4647-8D9F-D133BD8A56F7}" srcOrd="0" destOrd="0" presId="urn:microsoft.com/office/officeart/2005/8/layout/list1"/>
    <dgm:cxn modelId="{59233BCA-0F81-4C6E-A619-956910C54734}" type="presParOf" srcId="{B2D7ED52-1B6A-4B79-86CE-3BAF4AA27D45}" destId="{6572EBB2-FC9F-4732-AC23-321926A29CC6}" srcOrd="1" destOrd="0" presId="urn:microsoft.com/office/officeart/2005/8/layout/list1"/>
    <dgm:cxn modelId="{3825A56B-D9A2-4F88-855D-8B9927EB1FFE}" type="presParOf" srcId="{4FA4BD56-E444-48FA-9601-D920817C7DD0}" destId="{59ED4F66-DCFE-4F79-9F88-9EB8A6E4A9C1}" srcOrd="1" destOrd="0" presId="urn:microsoft.com/office/officeart/2005/8/layout/list1"/>
    <dgm:cxn modelId="{2815696F-6896-4077-9970-4145C0A53E13}" type="presParOf" srcId="{4FA4BD56-E444-48FA-9601-D920817C7DD0}" destId="{718E8048-1CB6-4E01-A155-3A133892AA6E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pPr rtl="1"/>
          <a:r>
            <a:rPr lang="fa-IR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"مراقبة المحددة"</a:t>
          </a:r>
          <a:endParaRPr lang="en-US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496333F-73E3-4416-ACEB-781E2589BD07}">
      <dgm:prSet/>
      <dgm:spPr/>
      <dgm:t>
        <a:bodyPr/>
        <a:lstStyle/>
        <a:p>
          <a:pPr algn="ctr" rtl="1">
            <a:buNone/>
          </a:pPr>
          <a:r>
            <a:rPr lang="fa-IR" dirty="0" smtClean="0">
              <a:solidFill>
                <a:schemeClr val="tx1"/>
              </a:solidFill>
              <a:effectLst/>
            </a:rPr>
            <a:t>"عملية رسمية يتم بموجبها الحصول على معلومات عن الآفات في منطقة ما من خلال المسوحات"</a:t>
          </a:r>
          <a:endParaRPr lang="en-US" i="1" dirty="0">
            <a:solidFill>
              <a:schemeClr val="tx1"/>
            </a:solidFill>
            <a:effectLst/>
            <a:latin typeface="Gill Sans MT" panose="020B0502020104020203" pitchFamily="34" charset="0"/>
          </a:endParaRPr>
        </a:p>
      </dgm:t>
    </dgm:pt>
    <dgm:pt modelId="{BC3CBCD1-CCD9-460D-9DFB-CA683E81789A}" type="parTrans" cxnId="{2B8586C5-FD8B-4F00-B66B-98C4E2B0D5B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6AC4126-B89A-4BFA-8A25-48F82BF7B59E}" type="sibTrans" cxnId="{2B8586C5-FD8B-4F00-B66B-98C4E2B0D5B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FA4BD56-E444-48FA-9601-D920817C7DD0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B2D7ED52-1B6A-4B79-86CE-3BAF4AA27D45}" type="pres">
      <dgm:prSet presAssocID="{3353E323-CB19-43FF-8D69-18AB74F7A767}" presName="parentLin" presStyleCnt="0"/>
      <dgm:spPr/>
    </dgm:pt>
    <dgm:pt modelId="{BF191993-0602-4647-8D9F-D133BD8A56F7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6572EBB2-FC9F-4732-AC23-321926A29CC6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9ED4F66-DCFE-4F79-9F88-9EB8A6E4A9C1}" type="pres">
      <dgm:prSet presAssocID="{3353E323-CB19-43FF-8D69-18AB74F7A767}" presName="negativeSpace" presStyleCnt="0"/>
      <dgm:spPr/>
    </dgm:pt>
    <dgm:pt modelId="{718E8048-1CB6-4E01-A155-3A133892AA6E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48A5124-E666-4BCA-9998-310D9A7A7C6A}" type="presOf" srcId="{5E1F010D-719A-4457-87E8-5D7769197D3B}" destId="{4FA4BD56-E444-48FA-9601-D920817C7DD0}" srcOrd="0" destOrd="0" presId="urn:microsoft.com/office/officeart/2005/8/layout/list1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80331480-EC4A-46A2-8A56-46D79B3BDB27}" type="presOf" srcId="{E496333F-73E3-4416-ACEB-781E2589BD07}" destId="{718E8048-1CB6-4E01-A155-3A133892AA6E}" srcOrd="0" destOrd="0" presId="urn:microsoft.com/office/officeart/2005/8/layout/list1"/>
    <dgm:cxn modelId="{B65154F8-292F-404C-B747-1B5E454E77BF}" type="presOf" srcId="{3353E323-CB19-43FF-8D69-18AB74F7A767}" destId="{6572EBB2-FC9F-4732-AC23-321926A29CC6}" srcOrd="1" destOrd="0" presId="urn:microsoft.com/office/officeart/2005/8/layout/list1"/>
    <dgm:cxn modelId="{F0CE411F-B441-42C8-9B18-5091144772AB}" type="presOf" srcId="{3353E323-CB19-43FF-8D69-18AB74F7A767}" destId="{BF191993-0602-4647-8D9F-D133BD8A56F7}" srcOrd="0" destOrd="0" presId="urn:microsoft.com/office/officeart/2005/8/layout/list1"/>
    <dgm:cxn modelId="{2B8586C5-FD8B-4F00-B66B-98C4E2B0D5BE}" srcId="{3353E323-CB19-43FF-8D69-18AB74F7A767}" destId="{E496333F-73E3-4416-ACEB-781E2589BD07}" srcOrd="0" destOrd="0" parTransId="{BC3CBCD1-CCD9-460D-9DFB-CA683E81789A}" sibTransId="{86AC4126-B89A-4BFA-8A25-48F82BF7B59E}"/>
    <dgm:cxn modelId="{6839F6C4-A615-466F-B26D-D1C805752838}" type="presParOf" srcId="{4FA4BD56-E444-48FA-9601-D920817C7DD0}" destId="{B2D7ED52-1B6A-4B79-86CE-3BAF4AA27D45}" srcOrd="0" destOrd="0" presId="urn:microsoft.com/office/officeart/2005/8/layout/list1"/>
    <dgm:cxn modelId="{BE835055-4507-4ABD-AA3D-5365FE4E53D9}" type="presParOf" srcId="{B2D7ED52-1B6A-4B79-86CE-3BAF4AA27D45}" destId="{BF191993-0602-4647-8D9F-D133BD8A56F7}" srcOrd="0" destOrd="0" presId="urn:microsoft.com/office/officeart/2005/8/layout/list1"/>
    <dgm:cxn modelId="{59233BCA-0F81-4C6E-A619-956910C54734}" type="presParOf" srcId="{B2D7ED52-1B6A-4B79-86CE-3BAF4AA27D45}" destId="{6572EBB2-FC9F-4732-AC23-321926A29CC6}" srcOrd="1" destOrd="0" presId="urn:microsoft.com/office/officeart/2005/8/layout/list1"/>
    <dgm:cxn modelId="{3825A56B-D9A2-4F88-855D-8B9927EB1FFE}" type="presParOf" srcId="{4FA4BD56-E444-48FA-9601-D920817C7DD0}" destId="{59ED4F66-DCFE-4F79-9F88-9EB8A6E4A9C1}" srcOrd="1" destOrd="0" presId="urn:microsoft.com/office/officeart/2005/8/layout/list1"/>
    <dgm:cxn modelId="{2815696F-6896-4077-9970-4145C0A53E13}" type="presParOf" srcId="{4FA4BD56-E444-48FA-9601-D920817C7DD0}" destId="{718E8048-1CB6-4E01-A155-3A133892AA6E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fa-IR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التغيير من الاستشارة الأولى</a:t>
          </a:r>
          <a:endParaRPr lang="en-US" altLang="ja-JP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r" rtl="1">
            <a:buFont typeface="Arial" panose="020B0604020202020204" pitchFamily="34" charset="0"/>
            <a:buChar char="•"/>
          </a:pPr>
          <a:r>
            <a:rPr lang="fa-IR" dirty="0" smtClean="0">
              <a:latin typeface="Gill Sans MT" panose="020B0502020104020203" pitchFamily="34" charset="0"/>
            </a:rPr>
            <a:t>يذكر التعريف الحالي لـ "المراقبة" بشكل غير واضح طرقًا مختلفة ويقصر هدف المراقبة على "وجود أو عدم وجود الآفات" فقط. يميز التعريفان الجديدان لـ "المراقبة العامة" و "المراقبة الخاصة" هذين النوعين من أنواع المراقبة المنفصلة. تظل السمة العامة لـ "المراقبة" الشاملة "عملية رسمية يتم بموجبها الحصول على معلومات عن الآفات في منطقة ما ..." ، ويتم تحديد العلاقة المفاهيمية بين المصطلحات من خلال "... من خلال المراقبة العامة ، المراقبة المحددة أو مزيج من الاثنين معا"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 custLinFactNeighborX="48002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pPr algn="ctr" rtl="1"/>
          <a:r>
            <a:rPr lang="fa-IR" altLang="ja-JP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"مراقبة"</a:t>
          </a:r>
          <a:endParaRPr lang="en-US" altLang="ja-JP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 rtl="1">
            <a:buNone/>
          </a:pPr>
          <a:r>
            <a:rPr lang="fa-IR" altLang="ja-JP" b="1" dirty="0" smtClean="0">
              <a:solidFill>
                <a:srgbClr val="00B050"/>
              </a:solidFill>
              <a:effectLst/>
              <a:latin typeface="Gill Sans MT" panose="020B0502020104020203" pitchFamily="34" charset="0"/>
              <a:cs typeface="Arial" pitchFamily="34" charset="0"/>
            </a:rPr>
            <a:t>"عملية رسمية يتم بموجبها الحصول على معلومات عن الآفات في منطقة ما من خلال المراقبة العامة أو المراقبة المحددة أو مزيج من الاثنين معا</a:t>
          </a:r>
          <a:r>
            <a:rPr lang="fa-I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 </a:t>
          </a:r>
          <a:r>
            <a:rPr lang="fa-IR" altLang="ja-JP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يجمع ويسجل البيانات عن وجود الآفات أو غيابها عن طريق المسح أو الرصد أو غير ذلك من الإجراءات"</a:t>
          </a:r>
          <a:endParaRPr lang="en-US" i="1" dirty="0">
            <a:solidFill>
              <a:srgbClr val="FF0000"/>
            </a:solidFill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pPr rtl="1"/>
          <a:r>
            <a:rPr lang="fa-IR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تغيير تحريري من الاستشارة الأولى</a:t>
          </a:r>
          <a:endParaRPr lang="en-US" altLang="ja-JP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r" rtl="1">
            <a:buFont typeface="Arial" panose="020B0604020202020204" pitchFamily="34" charset="0"/>
            <a:buChar char="•"/>
          </a:pPr>
          <a:r>
            <a:rPr lang="fa-IR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إن استخدام "تدبير الصحة النباتية" في التعريف الحالي يعني أن تدبير الطوارئ لا يمكن استخدامه إلا ضد آفة خاضعة للوائح ، وهو ما يتعارض مع اتفاقية المادة. </a:t>
          </a:r>
          <a:r>
            <a:rPr lang="en-US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VII.6 </a:t>
          </a:r>
          <a:r>
            <a:rPr lang="fa-IR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والمعايير الدولية لتدابير الصحة النباتية. يمكن تطبيق تدبير طارئ ضد الآفة ، لم يتم تنظيمه بعد ولكن يمكن أن يشكل تهديدًا محتملاً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391E3A0-C766-45BF-BE40-DCAFC51C820B}">
      <dgm:prSet/>
      <dgm:spPr/>
      <dgm:t>
        <a:bodyPr/>
        <a:lstStyle/>
        <a:p>
          <a:pPr algn="r" rtl="1"/>
          <a:r>
            <a:rPr lang="fa-IR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ولذلك يتم استبدال عبارة "إجراء صحة نباتية تم وضعه" بعبارة "قاعدة أو إجراء رسمي تم وضعه لمنع دخول أو </a:t>
          </a:r>
          <a:r>
            <a:rPr lang="fa-IR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استقرار </a:t>
          </a:r>
          <a:r>
            <a:rPr lang="fa-IR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أو انتشار آفة"</a:t>
          </a:r>
        </a:p>
      </dgm:t>
    </dgm:pt>
    <dgm:pt modelId="{97152E53-9D44-4197-99C8-6A168BA28EBD}" type="parTrans" cxnId="{65F9FD05-1A83-44DB-B3E1-F075C94EEB38}">
      <dgm:prSet/>
      <dgm:spPr/>
      <dgm:t>
        <a:bodyPr/>
        <a:lstStyle/>
        <a:p>
          <a:pPr rtl="1"/>
          <a:endParaRPr lang="fa-IR"/>
        </a:p>
      </dgm:t>
    </dgm:pt>
    <dgm:pt modelId="{354ACE36-0234-41C9-AFF1-EFBE71777F64}" type="sibTrans" cxnId="{65F9FD05-1A83-44DB-B3E1-F075C94EEB38}">
      <dgm:prSet/>
      <dgm:spPr/>
      <dgm:t>
        <a:bodyPr/>
        <a:lstStyle/>
        <a:p>
          <a:pPr rtl="1"/>
          <a:endParaRPr lang="fa-IR"/>
        </a:p>
      </dgm:t>
    </dgm:pt>
    <dgm:pt modelId="{88D09F61-7058-4C8D-BC6F-63F11DF7D690}">
      <dgm:prSet/>
      <dgm:spPr/>
      <dgm:t>
        <a:bodyPr/>
        <a:lstStyle/>
        <a:p>
          <a:pPr algn="r" rtl="1"/>
          <a:r>
            <a:rPr lang="fa-IR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إضافة "لم تعالجها تدابير الصحة النباتية الحالية" تؤكد أن "تدبير الطوارئ" و "تدابير الصحة النباتية" مفهومان منفصلان.</a:t>
          </a:r>
        </a:p>
      </dgm:t>
    </dgm:pt>
    <dgm:pt modelId="{2EA19F61-C732-4A62-9155-A0680A717B4B}" type="parTrans" cxnId="{712C6D32-64DC-4DD2-B732-9918E38ECE2A}">
      <dgm:prSet/>
      <dgm:spPr/>
      <dgm:t>
        <a:bodyPr/>
        <a:lstStyle/>
        <a:p>
          <a:pPr rtl="1"/>
          <a:endParaRPr lang="fa-IR"/>
        </a:p>
      </dgm:t>
    </dgm:pt>
    <dgm:pt modelId="{CAE97754-5E6C-49E4-8836-6121FD945B3D}" type="sibTrans" cxnId="{712C6D32-64DC-4DD2-B732-9918E38ECE2A}">
      <dgm:prSet/>
      <dgm:spPr/>
      <dgm:t>
        <a:bodyPr/>
        <a:lstStyle/>
        <a:p>
          <a:pPr rtl="1"/>
          <a:endParaRPr lang="fa-IR"/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3221DA6E-2B1B-4407-81BE-CEDA3CF9D495}" type="presOf" srcId="{88D09F61-7058-4C8D-BC6F-63F11DF7D690}" destId="{759842F4-1C5C-4B5F-A3FF-5C139D83B1A7}" srcOrd="0" destOrd="2" presId="urn:microsoft.com/office/officeart/2005/8/layout/list1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D565A1D8-31DA-4AC2-8D45-1D2F54E3A3AB}" type="presOf" srcId="{2391E3A0-C766-45BF-BE40-DCAFC51C820B}" destId="{759842F4-1C5C-4B5F-A3FF-5C139D83B1A7}" srcOrd="0" destOrd="1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712C6D32-64DC-4DD2-B732-9918E38ECE2A}" srcId="{3353E323-CB19-43FF-8D69-18AB74F7A767}" destId="{88D09F61-7058-4C8D-BC6F-63F11DF7D690}" srcOrd="2" destOrd="0" parTransId="{2EA19F61-C732-4A62-9155-A0680A717B4B}" sibTransId="{CAE97754-5E6C-49E4-8836-6121FD945B3D}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5F9FD05-1A83-44DB-B3E1-F075C94EEB38}" srcId="{3353E323-CB19-43FF-8D69-18AB74F7A767}" destId="{2391E3A0-C766-45BF-BE40-DCAFC51C820B}" srcOrd="1" destOrd="0" parTransId="{97152E53-9D44-4197-99C8-6A168BA28EBD}" sibTransId="{354ACE36-0234-41C9-AFF1-EFBE71777F64}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pPr algn="ctr" rtl="1"/>
          <a:r>
            <a:rPr lang="fa-IR" altLang="ja-JP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"تدابير الطوارىء"</a:t>
          </a:r>
          <a:endParaRPr lang="en-US" altLang="ja-JP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r" rtl="1">
            <a:buNone/>
          </a:pPr>
          <a:r>
            <a:rPr lang="fa-I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"قاعدة أو إجراء رسمي </a:t>
          </a:r>
          <a:r>
            <a:rPr lang="fa-IR" altLang="ja-JP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لتدبير الصحة النباتية</a:t>
          </a:r>
          <a:r>
            <a:rPr lang="fa-I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 يتم وضعه على وجه السرعة </a:t>
          </a:r>
          <a:r>
            <a:rPr lang="fa-IR" altLang="ja-JP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كمسألة عاجلة </a:t>
          </a:r>
          <a:r>
            <a:rPr lang="fa-I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لمنع دخول أو إستقرار أو انتشار آفة في حالة </a:t>
          </a:r>
          <a:r>
            <a:rPr lang="fa-IR" altLang="ja-JP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صحة نباتية </a:t>
          </a:r>
          <a:r>
            <a:rPr lang="fa-I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جديدة أو غير متوقعة لم تعالجها تدابير الصحة النباتية الحالية. "التدبير الطارئ قد يكون أو لا يكون تدبيرا مؤقتا"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fa-IR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تغيير تحريري من الاستشارة الأولى</a:t>
          </a:r>
          <a:endParaRPr lang="en-US" altLang="ja-JP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r" rtl="1">
            <a:buFont typeface="Arial" panose="020B0604020202020204" pitchFamily="34" charset="0"/>
            <a:buChar char="•"/>
          </a:pPr>
          <a:r>
            <a:rPr lang="fa-IR" i="0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للتغلب على التناقض الحالي بين "لوائح الصحة النباتية" والافتقار إلى التبرير التقني الكامل ، استعيض عن "تنظيم الصحة النباتية" بعبارة "قاعدة رسمية مؤقتة" من أجل التأكيد على طبيعتها المؤقتة ؛ القاعدة تشمل التشريع ، النظام الأساسي، وما إلى ذلك ؛ علاوة على ذلك ، فإن القاعدة أو الإجراء رسمي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00FBDD6-057D-4A65-9D81-611B4485233D}">
      <dgm:prSet/>
      <dgm:spPr/>
      <dgm:t>
        <a:bodyPr/>
        <a:lstStyle/>
        <a:p>
          <a:pPr algn="r" rtl="1"/>
          <a:r>
            <a:rPr lang="fa-IR" i="0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"... لمنع دخول أو </a:t>
          </a:r>
          <a:r>
            <a:rPr lang="fa-IR" i="0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استقرار </a:t>
          </a:r>
          <a:r>
            <a:rPr lang="fa-IR" i="0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أو انتشار آفة" يحدد طبيعة الصحة النباتية والغرض من القاعدة أو الإجراء</a:t>
          </a:r>
        </a:p>
      </dgm:t>
    </dgm:pt>
    <dgm:pt modelId="{1CCB7A31-73C4-465C-B5D6-662478B4EBB4}" type="parTrans" cxnId="{10DA7010-ABAD-459E-9E72-D66ABE5FAAB1}">
      <dgm:prSet/>
      <dgm:spPr/>
      <dgm:t>
        <a:bodyPr/>
        <a:lstStyle/>
        <a:p>
          <a:pPr rtl="1"/>
          <a:endParaRPr lang="fa-IR"/>
        </a:p>
      </dgm:t>
    </dgm:pt>
    <dgm:pt modelId="{CED54765-48BF-4374-B954-B4B805ABF733}" type="sibTrans" cxnId="{10DA7010-ABAD-459E-9E72-D66ABE5FAAB1}">
      <dgm:prSet/>
      <dgm:spPr/>
      <dgm:t>
        <a:bodyPr/>
        <a:lstStyle/>
        <a:p>
          <a:pPr rtl="1"/>
          <a:endParaRPr lang="fa-IR"/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4EA04390-E038-492B-B866-C630CAD828FA}" type="presOf" srcId="{200FBDD6-057D-4A65-9D81-611B4485233D}" destId="{759842F4-1C5C-4B5F-A3FF-5C139D83B1A7}" srcOrd="0" destOrd="1" presId="urn:microsoft.com/office/officeart/2005/8/layout/list1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10DA7010-ABAD-459E-9E72-D66ABE5FAAB1}" srcId="{3353E323-CB19-43FF-8D69-18AB74F7A767}" destId="{200FBDD6-057D-4A65-9D81-611B4485233D}" srcOrd="1" destOrd="0" parTransId="{1CCB7A31-73C4-465C-B5D6-662478B4EBB4}" sibTransId="{CED54765-48BF-4374-B954-B4B805ABF733}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pPr algn="ctr" rtl="1"/>
          <a:r>
            <a:rPr lang="fa-IR" altLang="ja-JP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"تدبير مؤقت"</a:t>
          </a:r>
          <a:endParaRPr lang="en-US" altLang="ja-JP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 rtl="1">
            <a:buNone/>
          </a:pPr>
          <a:r>
            <a:rPr lang="fa-I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"قاعدة أو إجراء رسمي مؤقت للوائح الصحة النباتية لمنع دخول أو استقرار أو انتشار آفة ، تم إنشاؤها دون مبرر تقني كامل بسبب الافتقار الحالي إلى المعلومات الكافية. ويخضع التدبير المؤقت لمراجعة دورية ولتبرير تقني كامل في أقرب وقت ممكن "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pPr rtl="1"/>
          <a:r>
            <a:rPr lang="fa-IR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لم يتغير من الاستشارة الأولى</a:t>
          </a:r>
          <a:endParaRPr lang="en-US" altLang="ja-JP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r" rtl="1">
            <a:buFont typeface="Arial" panose="020B0604020202020204" pitchFamily="34" charset="0"/>
            <a:buChar char="•"/>
          </a:pPr>
          <a:r>
            <a:rPr lang="fa-IR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من خلال نص الاتفاقية. </a:t>
          </a:r>
          <a:r>
            <a:rPr lang="en-US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VII.2f </a:t>
          </a:r>
          <a:r>
            <a:rPr lang="fa-IR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وتعريف "إجراء الامتثال" ، يرتبط "الامتثال" بالشحنات ، وتنص "التوصيات العامة بشأن استخدام المصطلحات في المعايير الدولية لتدابير الصحة النباتية" على استخدام "المطابقة" في حالات أخرى. نظرًا لأن التفتيش له نطاق أوسع من الشحنات فقط ، فإن "الامتثال" يتم استبداله بكلمة "المطابقة"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57BCFA6D-3A2D-4DF7-A137-614E7454A006}">
      <dgm:prSet/>
      <dgm:spPr/>
      <dgm:t>
        <a:bodyPr/>
        <a:lstStyle/>
        <a:p>
          <a:pPr algn="r" rtl="1"/>
          <a:r>
            <a:rPr lang="fa-IR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يتم استبدال كلمة "تحديد" بكلمة "فحص" لتعكس التغيير من "الامتثال" إلى "المطابقة"</a:t>
          </a:r>
        </a:p>
      </dgm:t>
    </dgm:pt>
    <dgm:pt modelId="{B24FEB31-B7EA-418C-8DDD-91911DAA0A73}" type="parTrans" cxnId="{73B4F927-A2CC-4775-BADA-FB5138CA7C11}">
      <dgm:prSet/>
      <dgm:spPr/>
      <dgm:t>
        <a:bodyPr/>
        <a:lstStyle/>
        <a:p>
          <a:pPr rtl="1"/>
          <a:endParaRPr lang="fa-IR"/>
        </a:p>
      </dgm:t>
    </dgm:pt>
    <dgm:pt modelId="{E30A608D-782B-4F10-A7DB-0D714A8296D8}" type="sibTrans" cxnId="{73B4F927-A2CC-4775-BADA-FB5138CA7C11}">
      <dgm:prSet/>
      <dgm:spPr/>
      <dgm:t>
        <a:bodyPr/>
        <a:lstStyle/>
        <a:p>
          <a:pPr rtl="1"/>
          <a:endParaRPr lang="fa-IR"/>
        </a:p>
      </dgm:t>
    </dgm:pt>
    <dgm:pt modelId="{C293FB5F-5C35-4D93-B6F8-3533C209EFE1}">
      <dgm:prSet/>
      <dgm:spPr/>
      <dgm:t>
        <a:bodyPr/>
        <a:lstStyle/>
        <a:p>
          <a:pPr algn="r" rtl="1"/>
          <a:r>
            <a:rPr lang="fa-IR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تم استبدال مصطلح "اللوائح" بكلمة "المتطلبات" ، حيث إن لوائح الصحة النباتية في مستوى أعلى وتشير إلى الآفات الخاضعة للوائح. ومع ذلك ، يمكن إجراء التفتيش في سيناريوهات أخرى غير الاستيراد ، مثل مكان الإنتاج أو موقع الإنتاج أو عند التصدير ، وقد لا يكون التفتيش في مثل هذه السيناريوهات دائمًا مرتبطًا بالآفات الخاضعة للوائح</a:t>
          </a:r>
        </a:p>
      </dgm:t>
    </dgm:pt>
    <dgm:pt modelId="{ECA6B6AF-FF88-4C35-A631-F89ABA2D7F19}" type="parTrans" cxnId="{2F14827B-F4BE-4768-95E7-8E0AE35B2132}">
      <dgm:prSet/>
      <dgm:spPr/>
      <dgm:t>
        <a:bodyPr/>
        <a:lstStyle/>
        <a:p>
          <a:pPr rtl="1"/>
          <a:endParaRPr lang="fa-IR"/>
        </a:p>
      </dgm:t>
    </dgm:pt>
    <dgm:pt modelId="{F75C7CEB-D0F6-4E71-81D8-0691BB8AF4FA}" type="sibTrans" cxnId="{2F14827B-F4BE-4768-95E7-8E0AE35B2132}">
      <dgm:prSet/>
      <dgm:spPr/>
      <dgm:t>
        <a:bodyPr/>
        <a:lstStyle/>
        <a:p>
          <a:pPr rtl="1"/>
          <a:endParaRPr lang="fa-IR"/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2F14827B-F4BE-4768-95E7-8E0AE35B2132}" srcId="{3353E323-CB19-43FF-8D69-18AB74F7A767}" destId="{C293FB5F-5C35-4D93-B6F8-3533C209EFE1}" srcOrd="2" destOrd="0" parTransId="{ECA6B6AF-FF88-4C35-A631-F89ABA2D7F19}" sibTransId="{F75C7CEB-D0F6-4E71-81D8-0691BB8AF4FA}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297310D0-E758-4383-A47A-B4121C6EE59F}" type="presOf" srcId="{C293FB5F-5C35-4D93-B6F8-3533C209EFE1}" destId="{759842F4-1C5C-4B5F-A3FF-5C139D83B1A7}" srcOrd="0" destOrd="2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73B4F927-A2CC-4775-BADA-FB5138CA7C11}" srcId="{3353E323-CB19-43FF-8D69-18AB74F7A767}" destId="{57BCFA6D-3A2D-4DF7-A137-614E7454A006}" srcOrd="1" destOrd="0" parTransId="{B24FEB31-B7EA-418C-8DDD-91911DAA0A73}" sibTransId="{E30A608D-782B-4F10-A7DB-0D714A8296D8}"/>
    <dgm:cxn modelId="{7BFFE8B7-94BF-4C5F-9AA1-1B3ED6D461BD}" type="presOf" srcId="{57BCFA6D-3A2D-4DF7-A137-614E7454A006}" destId="{759842F4-1C5C-4B5F-A3FF-5C139D83B1A7}" srcOrd="0" destOrd="1" presId="urn:microsoft.com/office/officeart/2005/8/layout/list1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3B40FF-085E-4CBF-8166-570464BB6FBF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994A572-C769-4166-8D30-C40323D05A18}">
      <dgm:prSet phldrT="[Text]" custT="1"/>
      <dgm:spPr/>
      <dgm:t>
        <a:bodyPr/>
        <a:lstStyle/>
        <a:p>
          <a:r>
            <a:rPr lang="fa-IR" sz="4400" dirty="0" smtClean="0">
              <a:effectLst/>
            </a:rPr>
            <a:t>الاضافات</a:t>
          </a:r>
          <a:endParaRPr lang="en-US" sz="4800" dirty="0">
            <a:effectLst/>
          </a:endParaRPr>
        </a:p>
      </dgm:t>
    </dgm:pt>
    <dgm:pt modelId="{E3DD2DE3-B377-4B74-9CE2-C6633C5A59DF}" type="sibTrans" cxnId="{995943EF-F251-47B6-B0E9-CE91F0E59210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0B4CDFC-9EE5-4F96-BEE4-242427634442}" type="parTrans" cxnId="{995943EF-F251-47B6-B0E9-CE91F0E59210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6C3ECA-6AEC-4CF3-BA05-7B3ECB3F2592}">
      <dgm:prSet phldrT="[Text]" custT="1"/>
      <dgm:spPr>
        <a:solidFill>
          <a:schemeClr val="accent2"/>
        </a:solidFill>
      </dgm:spPr>
      <dgm:t>
        <a:bodyPr/>
        <a:lstStyle/>
        <a:p>
          <a:r>
            <a:rPr lang="fa-IR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هوية (هویه </a:t>
          </a:r>
          <a:r>
            <a:rPr lang="fa-IR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شحنة)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A4873C4-6C20-4214-9A7F-2C0D4A079700}" type="parTrans" cxnId="{D8538E5D-C77E-4950-A962-01822C8DA420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530708F-8BD4-4486-B219-D0794F76B6C5}" type="sibTrans" cxnId="{D8538E5D-C77E-4950-A962-01822C8DA420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9225393-3CD1-498A-911E-AB3204D112CB}">
      <dgm:prSet phldrT="[Text]" custT="1"/>
      <dgm:spPr>
        <a:solidFill>
          <a:schemeClr val="accent6"/>
        </a:solidFill>
      </dgm:spPr>
      <dgm:t>
        <a:bodyPr/>
        <a:lstStyle/>
        <a:p>
          <a:r>
            <a:rPr lang="fa-IR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المراقبة العامة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B5EF70-0A25-43A1-AC24-F760EEF97EFF}" type="parTrans" cxnId="{EEA752AA-24D7-47CC-AAD9-5D8AFB12BB2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5F5A16C-B69F-4A2F-9BFF-3C704368E7DC}" type="sibTrans" cxnId="{EEA752AA-24D7-47CC-AAD9-5D8AFB12BB2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42FAAC7-E64C-4CB1-9F70-A8D13EF9AD13}">
      <dgm:prSet phldrT="[Text]" custT="1"/>
      <dgm:spPr>
        <a:solidFill>
          <a:schemeClr val="accent6"/>
        </a:solidFill>
      </dgm:spPr>
      <dgm:t>
        <a:bodyPr/>
        <a:lstStyle/>
        <a:p>
          <a:r>
            <a:rPr lang="fa-IR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مراقبة المحددة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8D3829D-10B4-4272-B025-79ADCD010E97}" type="parTrans" cxnId="{8E495D38-D89B-4C01-9427-2CD86084E659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05B38B-9944-42AD-8BFC-1C82C138E8EE}" type="sibTrans" cxnId="{8E495D38-D89B-4C01-9427-2CD86084E659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64403A1-20EE-412F-BFE4-FE454C629BB6}">
      <dgm:prSet phldrT="[Text]" custT="1"/>
      <dgm:spPr/>
      <dgm:t>
        <a:bodyPr/>
        <a:lstStyle/>
        <a:p>
          <a:endParaRPr lang="fa-IR" sz="4400" dirty="0" smtClean="0">
            <a:effectLst/>
          </a:endParaRPr>
        </a:p>
        <a:p>
          <a:r>
            <a:rPr lang="fa-IR" sz="4400" dirty="0" smtClean="0">
              <a:effectLst/>
            </a:rPr>
            <a:t>المراجعات </a:t>
          </a:r>
        </a:p>
        <a:p>
          <a:endParaRPr lang="en-US" sz="6200" dirty="0">
            <a:effectLst/>
          </a:endParaRPr>
        </a:p>
      </dgm:t>
    </dgm:pt>
    <dgm:pt modelId="{37D27BC7-11D5-4F21-9D84-8A207BF44A68}" type="parTrans" cxnId="{B41F4AD8-E4A5-4866-943D-3BA901E438D1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A105908-270C-4EDA-B041-6557F5F1CBD9}" type="sibTrans" cxnId="{B41F4AD8-E4A5-4866-943D-3BA901E438D1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76CFBB4-E17D-4449-92B3-18156FCE3213}">
      <dgm:prSet phldrT="[Text]"/>
      <dgm:spPr>
        <a:solidFill>
          <a:schemeClr val="accent6"/>
        </a:solidFill>
      </dgm:spPr>
      <dgm:t>
        <a:bodyPr/>
        <a:lstStyle/>
        <a:p>
          <a:r>
            <a:rPr lang="fa-I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مراقبة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24E8D98-161A-44D7-ADF9-E666C5BE9B94}" type="parTrans" cxnId="{26E657DA-3AC1-424D-BFFD-5C21A009199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F0A3BCA-E2D0-4FBB-9CA2-374BF13494F9}" type="sibTrans" cxnId="{26E657DA-3AC1-424D-BFFD-5C21A009199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0A379CA-06D7-4DFF-A376-686392DDB459}">
      <dgm:prSet phldrT="[Text]"/>
      <dgm:spPr>
        <a:solidFill>
          <a:schemeClr val="accent2"/>
        </a:solidFill>
      </dgm:spPr>
      <dgm:t>
        <a:bodyPr/>
        <a:lstStyle/>
        <a:p>
          <a:r>
            <a:rPr lang="fa-I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سلامة </a:t>
          </a:r>
          <a:r>
            <a:rPr lang="fa-I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شحنة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61024A9-4558-492F-A842-81E44671F8AE}" type="parTrans" cxnId="{28F0FF59-FEC4-4DCD-9FE8-83418C753C6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41214A8-5BD9-4734-8B30-194096238F8D}" type="sibTrans" cxnId="{28F0FF59-FEC4-4DCD-9FE8-83418C753C6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3F9C6F9-B34B-4735-A497-4DC46FCD521C}">
      <dgm:prSet phldrT="[Text]"/>
      <dgm:spPr>
        <a:solidFill>
          <a:schemeClr val="accent2"/>
        </a:solidFill>
      </dgm:spPr>
      <dgm:t>
        <a:bodyPr/>
        <a:lstStyle/>
        <a:p>
          <a:r>
            <a:rPr lang="fa-I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أمن الصحة النباتية </a:t>
          </a:r>
          <a:r>
            <a:rPr lang="fa-I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(شحنة)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536C408-D3E4-42F4-8919-77E373957604}" type="parTrans" cxnId="{A066BABA-B82B-4BC0-94FE-65C91D7E4F74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A7975D8-9BE1-46C2-8BF5-0D574938C9E7}" type="sibTrans" cxnId="{A066BABA-B82B-4BC0-94FE-65C91D7E4F74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22404D9-712F-4C85-92D2-4A7545E20DDC}">
      <dgm:prSet phldrT="[Text]"/>
      <dgm:spPr>
        <a:solidFill>
          <a:schemeClr val="accent5"/>
        </a:solidFill>
      </dgm:spPr>
      <dgm:t>
        <a:bodyPr/>
        <a:lstStyle/>
        <a:p>
          <a:r>
            <a:rPr lang="fa-I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تدبير طارئ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2186850-E234-4035-8C66-B5B7C088E32B}" type="parTrans" cxnId="{1843453C-54E2-4F21-A01D-6A0D2C046D8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F0B8CD-0239-4D49-8DE0-21A7F8981821}" type="sibTrans" cxnId="{1843453C-54E2-4F21-A01D-6A0D2C046D8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608F33-12FE-415C-B6CB-15908220B3AC}">
      <dgm:prSet phldrT="[Text]"/>
      <dgm:spPr>
        <a:solidFill>
          <a:schemeClr val="accent5"/>
        </a:solidFill>
      </dgm:spPr>
      <dgm:t>
        <a:bodyPr/>
        <a:lstStyle/>
        <a:p>
          <a:r>
            <a:rPr lang="fa-I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تدبير مؤقت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81F54B6-F9E0-4475-8671-C32360C0D4F3}" type="parTrans" cxnId="{49753C3B-E4EB-4B2F-8E34-44B03BB6AEC1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5051BE6-C74F-4417-B3A2-C1C4B780E53D}" type="sibTrans" cxnId="{49753C3B-E4EB-4B2F-8E34-44B03BB6AEC1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40998D3-0CF2-4D46-80D5-50BC72AF895A}">
      <dgm:prSet phldrT="[Text]"/>
      <dgm:spPr/>
      <dgm:t>
        <a:bodyPr/>
        <a:lstStyle/>
        <a:p>
          <a:r>
            <a:rPr lang="fa-I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تفتيش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E959902-11A5-414D-A87A-716EC7484B8E}" type="parTrans" cxnId="{1D73DD14-6C5B-4903-87BC-91F2A5CC458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BE858BE-CBF0-4BCE-BD0E-40A76F7136F2}" type="sibTrans" cxnId="{1D73DD14-6C5B-4903-87BC-91F2A5CC458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2FFF819-2C24-45CB-A855-1BD5D8016B53}">
      <dgm:prSet phldrT="[Text]"/>
      <dgm:spPr/>
      <dgm:t>
        <a:bodyPr/>
        <a:lstStyle/>
        <a:p>
          <a:r>
            <a:rPr lang="fa-I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اختبار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EE4FE3A-BFB4-412E-9968-C546057BB146}" type="parTrans" cxnId="{6376EC68-F694-40FC-B819-64437EBB5B09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6DE1461-8B8E-4221-B07A-273DC72BC3BC}" type="sibTrans" cxnId="{6376EC68-F694-40FC-B819-64437EBB5B09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97E5084-0702-47AB-B35C-09DF8D42448F}">
      <dgm:prSet phldrT="[Text]" custT="1"/>
      <dgm:spPr/>
      <dgm:t>
        <a:bodyPr/>
        <a:lstStyle/>
        <a:p>
          <a:r>
            <a:rPr lang="fa-IR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إجراءات الامتثال</a:t>
          </a:r>
        </a:p>
        <a:p>
          <a:pPr rtl="1"/>
          <a:r>
            <a:rPr lang="fa-IR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(لشحنة)</a:t>
          </a:r>
          <a:endParaRPr lang="en-US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1F877F-E8A1-4939-825C-86E235C58304}" type="parTrans" cxnId="{9D525A59-C2CE-4C12-85A1-27E0F9BDC21D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9BADCF0-E1FA-4652-9F43-DB934D01F432}" type="sibTrans" cxnId="{9D525A59-C2CE-4C12-85A1-27E0F9BDC21D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E019D01-C1F7-44D3-9018-31886790869F}">
      <dgm:prSet phldrT="[Text]"/>
      <dgm:spPr/>
      <dgm:t>
        <a:bodyPr/>
        <a:lstStyle/>
        <a:p>
          <a:r>
            <a:rPr lang="fa-I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الإفراج عن (شحنة)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EE9BE02-18E1-4AA3-A8FF-D769B8DAB894}" type="parTrans" cxnId="{654974F3-FC39-4F3F-B56E-E613A372172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1EDB409-0EC1-4046-A279-3819F07A855E}" type="sibTrans" cxnId="{654974F3-FC39-4F3F-B56E-E613A372172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0CF2011-5BBA-4A56-8901-9168D781D74A}">
      <dgm:prSet phldrT="[Text]" custT="1"/>
      <dgm:spPr/>
      <dgm:t>
        <a:bodyPr/>
        <a:lstStyle/>
        <a:p>
          <a:r>
            <a:rPr lang="fa-IR" sz="4400" dirty="0" smtClean="0">
              <a:effectLst/>
            </a:rPr>
            <a:t>حذفیات</a:t>
          </a:r>
          <a:endParaRPr lang="en-US" sz="4400" dirty="0">
            <a:effectLst/>
          </a:endParaRPr>
        </a:p>
      </dgm:t>
    </dgm:pt>
    <dgm:pt modelId="{00708462-2D82-4C87-91C4-C393AA4CFEC4}" type="parTrans" cxnId="{6F1E1AF2-220F-4A5A-9405-8F3FC1C58E10}">
      <dgm:prSet/>
      <dgm:spPr/>
      <dgm:t>
        <a:bodyPr/>
        <a:lstStyle/>
        <a:p>
          <a:endParaRPr lang="en-US"/>
        </a:p>
      </dgm:t>
    </dgm:pt>
    <dgm:pt modelId="{4C915D74-F011-4D48-9832-AA84219FF6CB}" type="sibTrans" cxnId="{6F1E1AF2-220F-4A5A-9405-8F3FC1C58E10}">
      <dgm:prSet/>
      <dgm:spPr/>
      <dgm:t>
        <a:bodyPr/>
        <a:lstStyle/>
        <a:p>
          <a:endParaRPr lang="en-US"/>
        </a:p>
      </dgm:t>
    </dgm:pt>
    <dgm:pt modelId="{8D769789-9EDF-4CED-B200-BA281C1B157B}">
      <dgm:prSet phldrT="[Text]" custT="1"/>
      <dgm:spPr>
        <a:solidFill>
          <a:schemeClr val="accent1"/>
        </a:solidFill>
      </dgm:spPr>
      <dgm:t>
        <a:bodyPr/>
        <a:lstStyle/>
        <a:p>
          <a:r>
            <a:rPr lang="fa-IR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اجازة (شحنة)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BD5A65B-654D-48A9-9771-D5E408BB4260}" type="parTrans" cxnId="{73F863FF-828C-49C8-8D9A-94AF2CFAD24A}">
      <dgm:prSet/>
      <dgm:spPr/>
      <dgm:t>
        <a:bodyPr/>
        <a:lstStyle/>
        <a:p>
          <a:endParaRPr lang="en-US"/>
        </a:p>
      </dgm:t>
    </dgm:pt>
    <dgm:pt modelId="{852BB4CB-9B28-49B9-9DA1-C47962C11006}" type="sibTrans" cxnId="{73F863FF-828C-49C8-8D9A-94AF2CFAD24A}">
      <dgm:prSet/>
      <dgm:spPr/>
      <dgm:t>
        <a:bodyPr/>
        <a:lstStyle/>
        <a:p>
          <a:endParaRPr lang="en-US"/>
        </a:p>
      </dgm:t>
    </dgm:pt>
    <dgm:pt modelId="{784B641E-3896-4A9D-B5CD-5FAB090E0DF0}">
      <dgm:prSet phldrT="[Text]" custT="1"/>
      <dgm:spPr>
        <a:solidFill>
          <a:schemeClr val="tx2"/>
        </a:solidFill>
      </dgm:spPr>
      <dgm:t>
        <a:bodyPr/>
        <a:lstStyle/>
        <a:p>
          <a:r>
            <a:rPr lang="fa-IR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الأصول الوراثية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683C58F-84A5-427E-980A-1C09106EB0AA}" type="parTrans" cxnId="{3CF8F00D-ED7B-4284-8040-EA9AE6CD6F44}">
      <dgm:prSet/>
      <dgm:spPr/>
      <dgm:t>
        <a:bodyPr/>
        <a:lstStyle/>
        <a:p>
          <a:endParaRPr lang="en-US"/>
        </a:p>
      </dgm:t>
    </dgm:pt>
    <dgm:pt modelId="{E4546F48-B2D8-46CA-8A06-31190FF39043}" type="sibTrans" cxnId="{3CF8F00D-ED7B-4284-8040-EA9AE6CD6F44}">
      <dgm:prSet/>
      <dgm:spPr/>
      <dgm:t>
        <a:bodyPr/>
        <a:lstStyle/>
        <a:p>
          <a:endParaRPr lang="en-US"/>
        </a:p>
      </dgm:t>
    </dgm:pt>
    <dgm:pt modelId="{85079A97-56F6-47AA-B6D7-82064B6ECCB1}" type="pres">
      <dgm:prSet presAssocID="{263B40FF-085E-4CBF-8166-570464BB6FB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AD093E1C-4CBB-44BD-BEFC-3EB0ED267278}" type="pres">
      <dgm:prSet presAssocID="{0994A572-C769-4166-8D30-C40323D05A18}" presName="compNode" presStyleCnt="0"/>
      <dgm:spPr/>
    </dgm:pt>
    <dgm:pt modelId="{04E6D078-26E9-4F80-A298-4ADD4455F8DB}" type="pres">
      <dgm:prSet presAssocID="{0994A572-C769-4166-8D30-C40323D05A18}" presName="aNode" presStyleLbl="bgShp" presStyleIdx="0" presStyleCnt="3" custScaleX="90909" custScaleY="90909"/>
      <dgm:spPr/>
      <dgm:t>
        <a:bodyPr/>
        <a:lstStyle/>
        <a:p>
          <a:pPr rtl="1"/>
          <a:endParaRPr lang="fa-IR"/>
        </a:p>
      </dgm:t>
    </dgm:pt>
    <dgm:pt modelId="{C26D1402-AF98-4DE4-893F-987E69D74909}" type="pres">
      <dgm:prSet presAssocID="{0994A572-C769-4166-8D30-C40323D05A18}" presName="textNode" presStyleLbl="bgShp" presStyleIdx="0" presStyleCnt="3"/>
      <dgm:spPr/>
      <dgm:t>
        <a:bodyPr/>
        <a:lstStyle/>
        <a:p>
          <a:pPr rtl="1"/>
          <a:endParaRPr lang="fa-IR"/>
        </a:p>
      </dgm:t>
    </dgm:pt>
    <dgm:pt modelId="{1ABB0CD6-2824-4BB6-9204-B0C81EB3A278}" type="pres">
      <dgm:prSet presAssocID="{0994A572-C769-4166-8D30-C40323D05A18}" presName="compChildNode" presStyleCnt="0"/>
      <dgm:spPr/>
    </dgm:pt>
    <dgm:pt modelId="{88775115-F519-4493-A2B9-90284BE4D117}" type="pres">
      <dgm:prSet presAssocID="{0994A572-C769-4166-8D30-C40323D05A18}" presName="theInnerList" presStyleCnt="0"/>
      <dgm:spPr/>
    </dgm:pt>
    <dgm:pt modelId="{735BEF97-3A22-42FF-8621-DE2DDE457DCD}" type="pres">
      <dgm:prSet presAssocID="{136C3ECA-6AEC-4CF3-BA05-7B3ECB3F2592}" presName="childNode" presStyleLbl="node1" presStyleIdx="0" presStyleCnt="1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60FB3B7-6523-4F41-B558-41370C0B3FDC}" type="pres">
      <dgm:prSet presAssocID="{136C3ECA-6AEC-4CF3-BA05-7B3ECB3F2592}" presName="aSpace2" presStyleCnt="0"/>
      <dgm:spPr/>
    </dgm:pt>
    <dgm:pt modelId="{49B92527-5C7C-4875-BF59-0011BFE7279E}" type="pres">
      <dgm:prSet presAssocID="{39225393-3CD1-498A-911E-AB3204D112CB}" presName="childNode" presStyleLbl="node1" presStyleIdx="1" presStyleCnt="1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41C2BED-49E7-41AF-A1B4-D99E23E76646}" type="pres">
      <dgm:prSet presAssocID="{39225393-3CD1-498A-911E-AB3204D112CB}" presName="aSpace2" presStyleCnt="0"/>
      <dgm:spPr/>
    </dgm:pt>
    <dgm:pt modelId="{15F87500-79D8-4FBD-8F5E-F49341FF1BDF}" type="pres">
      <dgm:prSet presAssocID="{442FAAC7-E64C-4CB1-9F70-A8D13EF9AD13}" presName="childNode" presStyleLbl="node1" presStyleIdx="2" presStyleCnt="1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86AA9F7E-8C9B-4837-AEEB-8ADF56DE1AB4}" type="pres">
      <dgm:prSet presAssocID="{0994A572-C769-4166-8D30-C40323D05A18}" presName="aSpace" presStyleCnt="0"/>
      <dgm:spPr/>
    </dgm:pt>
    <dgm:pt modelId="{98255101-2298-4A5D-A55B-5CFB4603446D}" type="pres">
      <dgm:prSet presAssocID="{C64403A1-20EE-412F-BFE4-FE454C629BB6}" presName="compNode" presStyleCnt="0"/>
      <dgm:spPr/>
    </dgm:pt>
    <dgm:pt modelId="{3506B1FA-E64B-495B-A967-61259BB14711}" type="pres">
      <dgm:prSet presAssocID="{C64403A1-20EE-412F-BFE4-FE454C629BB6}" presName="aNode" presStyleLbl="bgShp" presStyleIdx="1" presStyleCnt="3" custScaleX="90909" custScaleY="90909" custLinFactNeighborX="339"/>
      <dgm:spPr/>
      <dgm:t>
        <a:bodyPr/>
        <a:lstStyle/>
        <a:p>
          <a:pPr rtl="1"/>
          <a:endParaRPr lang="fa-IR"/>
        </a:p>
      </dgm:t>
    </dgm:pt>
    <dgm:pt modelId="{4DB29015-8655-47F1-85D1-1E46837B90D9}" type="pres">
      <dgm:prSet presAssocID="{C64403A1-20EE-412F-BFE4-FE454C629BB6}" presName="textNode" presStyleLbl="bgShp" presStyleIdx="1" presStyleCnt="3"/>
      <dgm:spPr/>
      <dgm:t>
        <a:bodyPr/>
        <a:lstStyle/>
        <a:p>
          <a:pPr rtl="1"/>
          <a:endParaRPr lang="fa-IR"/>
        </a:p>
      </dgm:t>
    </dgm:pt>
    <dgm:pt modelId="{11F4D87E-2C76-43C3-AD11-2FC29ADD214C}" type="pres">
      <dgm:prSet presAssocID="{C64403A1-20EE-412F-BFE4-FE454C629BB6}" presName="compChildNode" presStyleCnt="0"/>
      <dgm:spPr/>
    </dgm:pt>
    <dgm:pt modelId="{185E4388-66AF-4030-AD74-8BF02DB0AB8D}" type="pres">
      <dgm:prSet presAssocID="{C64403A1-20EE-412F-BFE4-FE454C629BB6}" presName="theInnerList" presStyleCnt="0"/>
      <dgm:spPr/>
    </dgm:pt>
    <dgm:pt modelId="{D5233310-71F2-4A0A-BA42-9131AA861AE9}" type="pres">
      <dgm:prSet presAssocID="{A76CFBB4-E17D-4449-92B3-18156FCE3213}" presName="childNode" presStyleLbl="node1" presStyleIdx="3" presStyleCnt="14" custLinFactY="-48907" custLinFactNeighborY="-10000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D882B31-80F6-43EF-8BA6-FC6AF7DDF248}" type="pres">
      <dgm:prSet presAssocID="{A76CFBB4-E17D-4449-92B3-18156FCE3213}" presName="aSpace2" presStyleCnt="0"/>
      <dgm:spPr/>
    </dgm:pt>
    <dgm:pt modelId="{3BDF19D4-9D86-48AD-BBF4-C80175A43B41}" type="pres">
      <dgm:prSet presAssocID="{F0A379CA-06D7-4DFF-A376-686392DDB459}" presName="childNode" presStyleLbl="node1" presStyleIdx="4" presStyleCnt="14" custLinFactY="-48907" custLinFactNeighborY="-10000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C0A0F65-5BD0-4E91-A4E0-E9D155D9D14F}" type="pres">
      <dgm:prSet presAssocID="{F0A379CA-06D7-4DFF-A376-686392DDB459}" presName="aSpace2" presStyleCnt="0"/>
      <dgm:spPr/>
    </dgm:pt>
    <dgm:pt modelId="{0C0130DD-182D-4B71-A35F-36FD45EEA475}" type="pres">
      <dgm:prSet presAssocID="{23F9C6F9-B34B-4735-A497-4DC46FCD521C}" presName="childNode" presStyleLbl="node1" presStyleIdx="5" presStyleCnt="14" custLinFactY="-48907" custLinFactNeighborY="-10000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C1D09BA-9460-4CD3-B81A-712156E7DB33}" type="pres">
      <dgm:prSet presAssocID="{23F9C6F9-B34B-4735-A497-4DC46FCD521C}" presName="aSpace2" presStyleCnt="0"/>
      <dgm:spPr/>
    </dgm:pt>
    <dgm:pt modelId="{5F0EE217-8E7D-43DE-8226-F834D9CFFA1E}" type="pres">
      <dgm:prSet presAssocID="{C22404D9-712F-4C85-92D2-4A7545E20DDC}" presName="childNode" presStyleLbl="node1" presStyleIdx="6" presStyleCnt="14" custLinFactY="-48907" custLinFactNeighborY="-10000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32EE114-FB4E-4ECE-B2F5-F42708311CC7}" type="pres">
      <dgm:prSet presAssocID="{C22404D9-712F-4C85-92D2-4A7545E20DDC}" presName="aSpace2" presStyleCnt="0"/>
      <dgm:spPr/>
    </dgm:pt>
    <dgm:pt modelId="{EFDB0D3A-A945-492A-8A8B-96F7E1D79861}" type="pres">
      <dgm:prSet presAssocID="{00608F33-12FE-415C-B6CB-15908220B3AC}" presName="childNode" presStyleLbl="node1" presStyleIdx="7" presStyleCnt="14" custLinFactY="-48907" custLinFactNeighborY="-10000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8D10589B-4A55-4176-8C8A-8D0C99C34FB4}" type="pres">
      <dgm:prSet presAssocID="{00608F33-12FE-415C-B6CB-15908220B3AC}" presName="aSpace2" presStyleCnt="0"/>
      <dgm:spPr/>
    </dgm:pt>
    <dgm:pt modelId="{95ADDDF1-93F3-4EBD-8407-BBB8B842E61C}" type="pres">
      <dgm:prSet presAssocID="{B40998D3-0CF2-4D46-80D5-50BC72AF895A}" presName="childNode" presStyleLbl="node1" presStyleIdx="8" presStyleCnt="14" custLinFactY="-48907" custLinFactNeighborY="-10000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4834986-756C-4D04-B290-731CB13202DF}" type="pres">
      <dgm:prSet presAssocID="{B40998D3-0CF2-4D46-80D5-50BC72AF895A}" presName="aSpace2" presStyleCnt="0"/>
      <dgm:spPr/>
    </dgm:pt>
    <dgm:pt modelId="{3EAC8109-02B6-4E8E-91E5-449D6741C92C}" type="pres">
      <dgm:prSet presAssocID="{D2FFF819-2C24-45CB-A855-1BD5D8016B53}" presName="childNode" presStyleLbl="node1" presStyleIdx="9" presStyleCnt="14" custLinFactY="-48907" custLinFactNeighborY="-10000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4EC8903-FD50-4898-8338-B8FFCEF1CAA2}" type="pres">
      <dgm:prSet presAssocID="{D2FFF819-2C24-45CB-A855-1BD5D8016B53}" presName="aSpace2" presStyleCnt="0"/>
      <dgm:spPr/>
    </dgm:pt>
    <dgm:pt modelId="{5A9F8F98-E512-4FB7-B36C-CA5A203EE6E4}" type="pres">
      <dgm:prSet presAssocID="{897E5084-0702-47AB-B35C-09DF8D42448F}" presName="childNode" presStyleLbl="node1" presStyleIdx="10" presStyleCnt="14" custScaleY="148631" custLinFactY="-29496" custLinFactNeighborY="-10000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075DE17-A330-435F-B851-43616ED39BDF}" type="pres">
      <dgm:prSet presAssocID="{897E5084-0702-47AB-B35C-09DF8D42448F}" presName="aSpace2" presStyleCnt="0"/>
      <dgm:spPr/>
    </dgm:pt>
    <dgm:pt modelId="{94731990-A079-4E73-B87F-85728EEBF64C}" type="pres">
      <dgm:prSet presAssocID="{8E019D01-C1F7-44D3-9018-31886790869F}" presName="childNode" presStyleLbl="node1" presStyleIdx="11" presStyleCnt="14" custLinFactY="-16673" custLinFactNeighborY="-10000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850BB05F-82AE-44D0-8289-F23FAC60655F}" type="pres">
      <dgm:prSet presAssocID="{C64403A1-20EE-412F-BFE4-FE454C629BB6}" presName="aSpace" presStyleCnt="0"/>
      <dgm:spPr/>
    </dgm:pt>
    <dgm:pt modelId="{C66EBF69-2015-4B4F-9725-BCC8AB08DF18}" type="pres">
      <dgm:prSet presAssocID="{F0CF2011-5BBA-4A56-8901-9168D781D74A}" presName="compNode" presStyleCnt="0"/>
      <dgm:spPr/>
    </dgm:pt>
    <dgm:pt modelId="{A1B3A30C-2A3B-4B86-835D-A66F006B0CA0}" type="pres">
      <dgm:prSet presAssocID="{F0CF2011-5BBA-4A56-8901-9168D781D74A}" presName="aNode" presStyleLbl="bgShp" presStyleIdx="2" presStyleCnt="3" custScaleX="90909" custScaleY="90909"/>
      <dgm:spPr/>
      <dgm:t>
        <a:bodyPr/>
        <a:lstStyle/>
        <a:p>
          <a:pPr rtl="1"/>
          <a:endParaRPr lang="fa-IR"/>
        </a:p>
      </dgm:t>
    </dgm:pt>
    <dgm:pt modelId="{1013D55E-9EBE-448D-BB1B-CE679AD094B8}" type="pres">
      <dgm:prSet presAssocID="{F0CF2011-5BBA-4A56-8901-9168D781D74A}" presName="textNode" presStyleLbl="bgShp" presStyleIdx="2" presStyleCnt="3"/>
      <dgm:spPr/>
      <dgm:t>
        <a:bodyPr/>
        <a:lstStyle/>
        <a:p>
          <a:pPr rtl="1"/>
          <a:endParaRPr lang="fa-IR"/>
        </a:p>
      </dgm:t>
    </dgm:pt>
    <dgm:pt modelId="{70BA04AE-9497-4546-BA46-9EDB82DD03A7}" type="pres">
      <dgm:prSet presAssocID="{F0CF2011-5BBA-4A56-8901-9168D781D74A}" presName="compChildNode" presStyleCnt="0"/>
      <dgm:spPr/>
    </dgm:pt>
    <dgm:pt modelId="{360B8376-4385-4821-8A32-4D64BC176B0E}" type="pres">
      <dgm:prSet presAssocID="{F0CF2011-5BBA-4A56-8901-9168D781D74A}" presName="theInnerList" presStyleCnt="0"/>
      <dgm:spPr/>
    </dgm:pt>
    <dgm:pt modelId="{AB706B4A-0B7D-46EF-8186-238D34135A34}" type="pres">
      <dgm:prSet presAssocID="{8D769789-9EDF-4CED-B200-BA281C1B157B}" presName="childNode" presStyleLbl="node1" presStyleIdx="12" presStyleCnt="1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02A24A7D-11B4-4BD6-B9C7-C3726B3E351B}" type="pres">
      <dgm:prSet presAssocID="{8D769789-9EDF-4CED-B200-BA281C1B157B}" presName="aSpace2" presStyleCnt="0"/>
      <dgm:spPr/>
    </dgm:pt>
    <dgm:pt modelId="{17D62B9E-F0A2-4A17-98F5-BD5498E39705}" type="pres">
      <dgm:prSet presAssocID="{784B641E-3896-4A9D-B5CD-5FAB090E0DF0}" presName="childNode" presStyleLbl="node1" presStyleIdx="13" presStyleCnt="1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80271D46-BA6B-464F-87DD-188CD253F4C7}" type="presOf" srcId="{0994A572-C769-4166-8D30-C40323D05A18}" destId="{C26D1402-AF98-4DE4-893F-987E69D74909}" srcOrd="1" destOrd="0" presId="urn:microsoft.com/office/officeart/2005/8/layout/lProcess2"/>
    <dgm:cxn modelId="{A64D348A-A05B-45DB-98AC-19C3A96B042C}" type="presOf" srcId="{23F9C6F9-B34B-4735-A497-4DC46FCD521C}" destId="{0C0130DD-182D-4B71-A35F-36FD45EEA475}" srcOrd="0" destOrd="0" presId="urn:microsoft.com/office/officeart/2005/8/layout/lProcess2"/>
    <dgm:cxn modelId="{9D525A59-C2CE-4C12-85A1-27E0F9BDC21D}" srcId="{C64403A1-20EE-412F-BFE4-FE454C629BB6}" destId="{897E5084-0702-47AB-B35C-09DF8D42448F}" srcOrd="7" destOrd="0" parTransId="{F41F877F-E8A1-4939-825C-86E235C58304}" sibTransId="{D9BADCF0-E1FA-4652-9F43-DB934D01F432}"/>
    <dgm:cxn modelId="{6F1E1AF2-220F-4A5A-9405-8F3FC1C58E10}" srcId="{263B40FF-085E-4CBF-8166-570464BB6FBF}" destId="{F0CF2011-5BBA-4A56-8901-9168D781D74A}" srcOrd="2" destOrd="0" parTransId="{00708462-2D82-4C87-91C4-C393AA4CFEC4}" sibTransId="{4C915D74-F011-4D48-9832-AA84219FF6CB}"/>
    <dgm:cxn modelId="{654974F3-FC39-4F3F-B56E-E613A3721728}" srcId="{C64403A1-20EE-412F-BFE4-FE454C629BB6}" destId="{8E019D01-C1F7-44D3-9018-31886790869F}" srcOrd="8" destOrd="0" parTransId="{1EE9BE02-18E1-4AA3-A8FF-D769B8DAB894}" sibTransId="{01EDB409-0EC1-4046-A279-3819F07A855E}"/>
    <dgm:cxn modelId="{95630BDE-591D-4DE9-A68B-25AACF078A9C}" type="presOf" srcId="{39225393-3CD1-498A-911E-AB3204D112CB}" destId="{49B92527-5C7C-4875-BF59-0011BFE7279E}" srcOrd="0" destOrd="0" presId="urn:microsoft.com/office/officeart/2005/8/layout/lProcess2"/>
    <dgm:cxn modelId="{986B7DF9-AC75-448A-907C-DA246EE6EC03}" type="presOf" srcId="{C22404D9-712F-4C85-92D2-4A7545E20DDC}" destId="{5F0EE217-8E7D-43DE-8226-F834D9CFFA1E}" srcOrd="0" destOrd="0" presId="urn:microsoft.com/office/officeart/2005/8/layout/lProcess2"/>
    <dgm:cxn modelId="{28F10EA7-992A-442F-8A40-EB409693BDC1}" type="presOf" srcId="{C64403A1-20EE-412F-BFE4-FE454C629BB6}" destId="{4DB29015-8655-47F1-85D1-1E46837B90D9}" srcOrd="1" destOrd="0" presId="urn:microsoft.com/office/officeart/2005/8/layout/lProcess2"/>
    <dgm:cxn modelId="{D8538E5D-C77E-4950-A962-01822C8DA420}" srcId="{0994A572-C769-4166-8D30-C40323D05A18}" destId="{136C3ECA-6AEC-4CF3-BA05-7B3ECB3F2592}" srcOrd="0" destOrd="0" parTransId="{2A4873C4-6C20-4214-9A7F-2C0D4A079700}" sibTransId="{5530708F-8BD4-4486-B219-D0794F76B6C5}"/>
    <dgm:cxn modelId="{6376EC68-F694-40FC-B819-64437EBB5B09}" srcId="{C64403A1-20EE-412F-BFE4-FE454C629BB6}" destId="{D2FFF819-2C24-45CB-A855-1BD5D8016B53}" srcOrd="6" destOrd="0" parTransId="{CEE4FE3A-BFB4-412E-9968-C546057BB146}" sibTransId="{46DE1461-8B8E-4221-B07A-273DC72BC3BC}"/>
    <dgm:cxn modelId="{995943EF-F251-47B6-B0E9-CE91F0E59210}" srcId="{263B40FF-085E-4CBF-8166-570464BB6FBF}" destId="{0994A572-C769-4166-8D30-C40323D05A18}" srcOrd="0" destOrd="0" parTransId="{A0B4CDFC-9EE5-4F96-BEE4-242427634442}" sibTransId="{E3DD2DE3-B377-4B74-9CE2-C6633C5A59DF}"/>
    <dgm:cxn modelId="{B41F4AD8-E4A5-4866-943D-3BA901E438D1}" srcId="{263B40FF-085E-4CBF-8166-570464BB6FBF}" destId="{C64403A1-20EE-412F-BFE4-FE454C629BB6}" srcOrd="1" destOrd="0" parTransId="{37D27BC7-11D5-4F21-9D84-8A207BF44A68}" sibTransId="{BA105908-270C-4EDA-B041-6557F5F1CBD9}"/>
    <dgm:cxn modelId="{DD940962-FCA0-47D3-BBBB-FEC071BA7119}" type="presOf" srcId="{00608F33-12FE-415C-B6CB-15908220B3AC}" destId="{EFDB0D3A-A945-492A-8A8B-96F7E1D79861}" srcOrd="0" destOrd="0" presId="urn:microsoft.com/office/officeart/2005/8/layout/lProcess2"/>
    <dgm:cxn modelId="{3CF8F00D-ED7B-4284-8040-EA9AE6CD6F44}" srcId="{F0CF2011-5BBA-4A56-8901-9168D781D74A}" destId="{784B641E-3896-4A9D-B5CD-5FAB090E0DF0}" srcOrd="1" destOrd="0" parTransId="{9683C58F-84A5-427E-980A-1C09106EB0AA}" sibTransId="{E4546F48-B2D8-46CA-8A06-31190FF39043}"/>
    <dgm:cxn modelId="{5D58B7B9-A1A6-4D52-8DC8-649DBAB82E4A}" type="presOf" srcId="{784B641E-3896-4A9D-B5CD-5FAB090E0DF0}" destId="{17D62B9E-F0A2-4A17-98F5-BD5498E39705}" srcOrd="0" destOrd="0" presId="urn:microsoft.com/office/officeart/2005/8/layout/lProcess2"/>
    <dgm:cxn modelId="{6DAD6FC7-92C1-411F-B78F-B1FAD21A7E5D}" type="presOf" srcId="{897E5084-0702-47AB-B35C-09DF8D42448F}" destId="{5A9F8F98-E512-4FB7-B36C-CA5A203EE6E4}" srcOrd="0" destOrd="0" presId="urn:microsoft.com/office/officeart/2005/8/layout/lProcess2"/>
    <dgm:cxn modelId="{831264B1-F2F7-4B33-86D3-11AE8C1A6F01}" type="presOf" srcId="{F0CF2011-5BBA-4A56-8901-9168D781D74A}" destId="{A1B3A30C-2A3B-4B86-835D-A66F006B0CA0}" srcOrd="0" destOrd="0" presId="urn:microsoft.com/office/officeart/2005/8/layout/lProcess2"/>
    <dgm:cxn modelId="{A066BABA-B82B-4BC0-94FE-65C91D7E4F74}" srcId="{C64403A1-20EE-412F-BFE4-FE454C629BB6}" destId="{23F9C6F9-B34B-4735-A497-4DC46FCD521C}" srcOrd="2" destOrd="0" parTransId="{6536C408-D3E4-42F4-8919-77E373957604}" sibTransId="{EA7975D8-9BE1-46C2-8BF5-0D574938C9E7}"/>
    <dgm:cxn modelId="{28F0FF59-FEC4-4DCD-9FE8-83418C753C68}" srcId="{C64403A1-20EE-412F-BFE4-FE454C629BB6}" destId="{F0A379CA-06D7-4DFF-A376-686392DDB459}" srcOrd="1" destOrd="0" parTransId="{561024A9-4558-492F-A842-81E44671F8AE}" sibTransId="{641214A8-5BD9-4734-8B30-194096238F8D}"/>
    <dgm:cxn modelId="{26E657DA-3AC1-424D-BFFD-5C21A0091993}" srcId="{C64403A1-20EE-412F-BFE4-FE454C629BB6}" destId="{A76CFBB4-E17D-4449-92B3-18156FCE3213}" srcOrd="0" destOrd="0" parTransId="{C24E8D98-161A-44D7-ADF9-E666C5BE9B94}" sibTransId="{CF0A3BCA-E2D0-4FBB-9CA2-374BF13494F9}"/>
    <dgm:cxn modelId="{73A491E2-CBD9-4692-86DD-CDC7DE885E11}" type="presOf" srcId="{C64403A1-20EE-412F-BFE4-FE454C629BB6}" destId="{3506B1FA-E64B-495B-A967-61259BB14711}" srcOrd="0" destOrd="0" presId="urn:microsoft.com/office/officeart/2005/8/layout/lProcess2"/>
    <dgm:cxn modelId="{68A028EC-3CBD-4570-A210-904AAB71F87B}" type="presOf" srcId="{F0CF2011-5BBA-4A56-8901-9168D781D74A}" destId="{1013D55E-9EBE-448D-BB1B-CE679AD094B8}" srcOrd="1" destOrd="0" presId="urn:microsoft.com/office/officeart/2005/8/layout/lProcess2"/>
    <dgm:cxn modelId="{609F46B4-AD81-4AAB-B1E2-07C5C4B4BBB9}" type="presOf" srcId="{F0A379CA-06D7-4DFF-A376-686392DDB459}" destId="{3BDF19D4-9D86-48AD-BBF4-C80175A43B41}" srcOrd="0" destOrd="0" presId="urn:microsoft.com/office/officeart/2005/8/layout/lProcess2"/>
    <dgm:cxn modelId="{EEA752AA-24D7-47CC-AAD9-5D8AFB12BB28}" srcId="{0994A572-C769-4166-8D30-C40323D05A18}" destId="{39225393-3CD1-498A-911E-AB3204D112CB}" srcOrd="1" destOrd="0" parTransId="{B6B5EF70-0A25-43A1-AC24-F760EEF97EFF}" sibTransId="{D5F5A16C-B69F-4A2F-9BFF-3C704368E7DC}"/>
    <dgm:cxn modelId="{73F863FF-828C-49C8-8D9A-94AF2CFAD24A}" srcId="{F0CF2011-5BBA-4A56-8901-9168D781D74A}" destId="{8D769789-9EDF-4CED-B200-BA281C1B157B}" srcOrd="0" destOrd="0" parTransId="{FBD5A65B-654D-48A9-9771-D5E408BB4260}" sibTransId="{852BB4CB-9B28-49B9-9DA1-C47962C11006}"/>
    <dgm:cxn modelId="{347CED9C-1BAD-49EE-8BB9-4BC74CD7AC65}" type="presOf" srcId="{A76CFBB4-E17D-4449-92B3-18156FCE3213}" destId="{D5233310-71F2-4A0A-BA42-9131AA861AE9}" srcOrd="0" destOrd="0" presId="urn:microsoft.com/office/officeart/2005/8/layout/lProcess2"/>
    <dgm:cxn modelId="{655A0EA4-59E8-4C3A-9BBE-6115CA613258}" type="presOf" srcId="{0994A572-C769-4166-8D30-C40323D05A18}" destId="{04E6D078-26E9-4F80-A298-4ADD4455F8DB}" srcOrd="0" destOrd="0" presId="urn:microsoft.com/office/officeart/2005/8/layout/lProcess2"/>
    <dgm:cxn modelId="{E1E1CA00-A8F6-4EEA-B245-BC903C7F3CCF}" type="presOf" srcId="{263B40FF-085E-4CBF-8166-570464BB6FBF}" destId="{85079A97-56F6-47AA-B6D7-82064B6ECCB1}" srcOrd="0" destOrd="0" presId="urn:microsoft.com/office/officeart/2005/8/layout/lProcess2"/>
    <dgm:cxn modelId="{5D6D30BB-1046-48FF-9179-08AA3BF7AF4F}" type="presOf" srcId="{136C3ECA-6AEC-4CF3-BA05-7B3ECB3F2592}" destId="{735BEF97-3A22-42FF-8621-DE2DDE457DCD}" srcOrd="0" destOrd="0" presId="urn:microsoft.com/office/officeart/2005/8/layout/lProcess2"/>
    <dgm:cxn modelId="{49753C3B-E4EB-4B2F-8E34-44B03BB6AEC1}" srcId="{C64403A1-20EE-412F-BFE4-FE454C629BB6}" destId="{00608F33-12FE-415C-B6CB-15908220B3AC}" srcOrd="4" destOrd="0" parTransId="{281F54B6-F9E0-4475-8671-C32360C0D4F3}" sibTransId="{55051BE6-C74F-4417-B3A2-C1C4B780E53D}"/>
    <dgm:cxn modelId="{8E495D38-D89B-4C01-9427-2CD86084E659}" srcId="{0994A572-C769-4166-8D30-C40323D05A18}" destId="{442FAAC7-E64C-4CB1-9F70-A8D13EF9AD13}" srcOrd="2" destOrd="0" parTransId="{88D3829D-10B4-4272-B025-79ADCD010E97}" sibTransId="{6305B38B-9944-42AD-8BFC-1C82C138E8EE}"/>
    <dgm:cxn modelId="{6336E65A-3F15-407B-8D28-92C8FE6E9901}" type="presOf" srcId="{8D769789-9EDF-4CED-B200-BA281C1B157B}" destId="{AB706B4A-0B7D-46EF-8186-238D34135A34}" srcOrd="0" destOrd="0" presId="urn:microsoft.com/office/officeart/2005/8/layout/lProcess2"/>
    <dgm:cxn modelId="{CBCE9F36-DBA5-494D-AFDD-62530A2BC005}" type="presOf" srcId="{D2FFF819-2C24-45CB-A855-1BD5D8016B53}" destId="{3EAC8109-02B6-4E8E-91E5-449D6741C92C}" srcOrd="0" destOrd="0" presId="urn:microsoft.com/office/officeart/2005/8/layout/lProcess2"/>
    <dgm:cxn modelId="{810D2298-D6FA-4B2F-BFF6-6496E54280E9}" type="presOf" srcId="{B40998D3-0CF2-4D46-80D5-50BC72AF895A}" destId="{95ADDDF1-93F3-4EBD-8407-BBB8B842E61C}" srcOrd="0" destOrd="0" presId="urn:microsoft.com/office/officeart/2005/8/layout/lProcess2"/>
    <dgm:cxn modelId="{89A1B81E-A42D-45AD-8E4E-3418A84A98A2}" type="presOf" srcId="{442FAAC7-E64C-4CB1-9F70-A8D13EF9AD13}" destId="{15F87500-79D8-4FBD-8F5E-F49341FF1BDF}" srcOrd="0" destOrd="0" presId="urn:microsoft.com/office/officeart/2005/8/layout/lProcess2"/>
    <dgm:cxn modelId="{32C71C4E-DD92-4081-BFE0-33BAC43EC134}" type="presOf" srcId="{8E019D01-C1F7-44D3-9018-31886790869F}" destId="{94731990-A079-4E73-B87F-85728EEBF64C}" srcOrd="0" destOrd="0" presId="urn:microsoft.com/office/officeart/2005/8/layout/lProcess2"/>
    <dgm:cxn modelId="{1D73DD14-6C5B-4903-87BC-91F2A5CC4583}" srcId="{C64403A1-20EE-412F-BFE4-FE454C629BB6}" destId="{B40998D3-0CF2-4D46-80D5-50BC72AF895A}" srcOrd="5" destOrd="0" parTransId="{3E959902-11A5-414D-A87A-716EC7484B8E}" sibTransId="{0BE858BE-CBF0-4BCE-BD0E-40A76F7136F2}"/>
    <dgm:cxn modelId="{1843453C-54E2-4F21-A01D-6A0D2C046D8A}" srcId="{C64403A1-20EE-412F-BFE4-FE454C629BB6}" destId="{C22404D9-712F-4C85-92D2-4A7545E20DDC}" srcOrd="3" destOrd="0" parTransId="{42186850-E234-4035-8C66-B5B7C088E32B}" sibTransId="{E1F0B8CD-0239-4D49-8DE0-21A7F8981821}"/>
    <dgm:cxn modelId="{5B68A03A-2911-4042-892C-52AEE7D5A1E9}" type="presParOf" srcId="{85079A97-56F6-47AA-B6D7-82064B6ECCB1}" destId="{AD093E1C-4CBB-44BD-BEFC-3EB0ED267278}" srcOrd="0" destOrd="0" presId="urn:microsoft.com/office/officeart/2005/8/layout/lProcess2"/>
    <dgm:cxn modelId="{7D2472BC-25C8-4E8E-A58F-DB76204CC27D}" type="presParOf" srcId="{AD093E1C-4CBB-44BD-BEFC-3EB0ED267278}" destId="{04E6D078-26E9-4F80-A298-4ADD4455F8DB}" srcOrd="0" destOrd="0" presId="urn:microsoft.com/office/officeart/2005/8/layout/lProcess2"/>
    <dgm:cxn modelId="{7925E01B-2EE0-4B86-BF72-991A8E043AFC}" type="presParOf" srcId="{AD093E1C-4CBB-44BD-BEFC-3EB0ED267278}" destId="{C26D1402-AF98-4DE4-893F-987E69D74909}" srcOrd="1" destOrd="0" presId="urn:microsoft.com/office/officeart/2005/8/layout/lProcess2"/>
    <dgm:cxn modelId="{1850D02D-4AAB-4B39-81FB-2B51C3C81818}" type="presParOf" srcId="{AD093E1C-4CBB-44BD-BEFC-3EB0ED267278}" destId="{1ABB0CD6-2824-4BB6-9204-B0C81EB3A278}" srcOrd="2" destOrd="0" presId="urn:microsoft.com/office/officeart/2005/8/layout/lProcess2"/>
    <dgm:cxn modelId="{13F3EC40-75CC-47A9-B570-3E96D77E19B6}" type="presParOf" srcId="{1ABB0CD6-2824-4BB6-9204-B0C81EB3A278}" destId="{88775115-F519-4493-A2B9-90284BE4D117}" srcOrd="0" destOrd="0" presId="urn:microsoft.com/office/officeart/2005/8/layout/lProcess2"/>
    <dgm:cxn modelId="{86259E2E-9D27-4953-A062-C1FA9CA6DF69}" type="presParOf" srcId="{88775115-F519-4493-A2B9-90284BE4D117}" destId="{735BEF97-3A22-42FF-8621-DE2DDE457DCD}" srcOrd="0" destOrd="0" presId="urn:microsoft.com/office/officeart/2005/8/layout/lProcess2"/>
    <dgm:cxn modelId="{119E10E7-1981-41A7-B40C-B1B924568F04}" type="presParOf" srcId="{88775115-F519-4493-A2B9-90284BE4D117}" destId="{460FB3B7-6523-4F41-B558-41370C0B3FDC}" srcOrd="1" destOrd="0" presId="urn:microsoft.com/office/officeart/2005/8/layout/lProcess2"/>
    <dgm:cxn modelId="{3407F6A9-083E-4988-98DE-18B299B57B07}" type="presParOf" srcId="{88775115-F519-4493-A2B9-90284BE4D117}" destId="{49B92527-5C7C-4875-BF59-0011BFE7279E}" srcOrd="2" destOrd="0" presId="urn:microsoft.com/office/officeart/2005/8/layout/lProcess2"/>
    <dgm:cxn modelId="{EFEDC1F9-ADA3-4054-9352-D7ECF9541BCA}" type="presParOf" srcId="{88775115-F519-4493-A2B9-90284BE4D117}" destId="{441C2BED-49E7-41AF-A1B4-D99E23E76646}" srcOrd="3" destOrd="0" presId="urn:microsoft.com/office/officeart/2005/8/layout/lProcess2"/>
    <dgm:cxn modelId="{832C2BF6-7C1A-4EC7-827D-2968F84C3716}" type="presParOf" srcId="{88775115-F519-4493-A2B9-90284BE4D117}" destId="{15F87500-79D8-4FBD-8F5E-F49341FF1BDF}" srcOrd="4" destOrd="0" presId="urn:microsoft.com/office/officeart/2005/8/layout/lProcess2"/>
    <dgm:cxn modelId="{DA7FBA01-E1C9-4A01-BCC6-E097D058C7C1}" type="presParOf" srcId="{85079A97-56F6-47AA-B6D7-82064B6ECCB1}" destId="{86AA9F7E-8C9B-4837-AEEB-8ADF56DE1AB4}" srcOrd="1" destOrd="0" presId="urn:microsoft.com/office/officeart/2005/8/layout/lProcess2"/>
    <dgm:cxn modelId="{5C023A3E-F6E0-4065-B4A6-1782EBD6F133}" type="presParOf" srcId="{85079A97-56F6-47AA-B6D7-82064B6ECCB1}" destId="{98255101-2298-4A5D-A55B-5CFB4603446D}" srcOrd="2" destOrd="0" presId="urn:microsoft.com/office/officeart/2005/8/layout/lProcess2"/>
    <dgm:cxn modelId="{691424F3-65A7-4767-8990-677649A0470C}" type="presParOf" srcId="{98255101-2298-4A5D-A55B-5CFB4603446D}" destId="{3506B1FA-E64B-495B-A967-61259BB14711}" srcOrd="0" destOrd="0" presId="urn:microsoft.com/office/officeart/2005/8/layout/lProcess2"/>
    <dgm:cxn modelId="{1C5F7AEE-5608-451B-9BB7-78BC244B9FEF}" type="presParOf" srcId="{98255101-2298-4A5D-A55B-5CFB4603446D}" destId="{4DB29015-8655-47F1-85D1-1E46837B90D9}" srcOrd="1" destOrd="0" presId="urn:microsoft.com/office/officeart/2005/8/layout/lProcess2"/>
    <dgm:cxn modelId="{C0BB5ED5-6761-40C6-8ABD-2FB1966D2A99}" type="presParOf" srcId="{98255101-2298-4A5D-A55B-5CFB4603446D}" destId="{11F4D87E-2C76-43C3-AD11-2FC29ADD214C}" srcOrd="2" destOrd="0" presId="urn:microsoft.com/office/officeart/2005/8/layout/lProcess2"/>
    <dgm:cxn modelId="{DA4682DE-2F0B-4E36-8A7A-4441DB2FAF7F}" type="presParOf" srcId="{11F4D87E-2C76-43C3-AD11-2FC29ADD214C}" destId="{185E4388-66AF-4030-AD74-8BF02DB0AB8D}" srcOrd="0" destOrd="0" presId="urn:microsoft.com/office/officeart/2005/8/layout/lProcess2"/>
    <dgm:cxn modelId="{F1079D7C-9609-4580-BBAB-B99640333EED}" type="presParOf" srcId="{185E4388-66AF-4030-AD74-8BF02DB0AB8D}" destId="{D5233310-71F2-4A0A-BA42-9131AA861AE9}" srcOrd="0" destOrd="0" presId="urn:microsoft.com/office/officeart/2005/8/layout/lProcess2"/>
    <dgm:cxn modelId="{CA4C62CC-7096-42A1-9F14-9D42E1EAC1F0}" type="presParOf" srcId="{185E4388-66AF-4030-AD74-8BF02DB0AB8D}" destId="{4D882B31-80F6-43EF-8BA6-FC6AF7DDF248}" srcOrd="1" destOrd="0" presId="urn:microsoft.com/office/officeart/2005/8/layout/lProcess2"/>
    <dgm:cxn modelId="{DC67DE76-9BBD-4E97-8FFD-4CF67C8E991E}" type="presParOf" srcId="{185E4388-66AF-4030-AD74-8BF02DB0AB8D}" destId="{3BDF19D4-9D86-48AD-BBF4-C80175A43B41}" srcOrd="2" destOrd="0" presId="urn:microsoft.com/office/officeart/2005/8/layout/lProcess2"/>
    <dgm:cxn modelId="{E0F51658-A757-47DB-A8E0-598F4506B3EA}" type="presParOf" srcId="{185E4388-66AF-4030-AD74-8BF02DB0AB8D}" destId="{1C0A0F65-5BD0-4E91-A4E0-E9D155D9D14F}" srcOrd="3" destOrd="0" presId="urn:microsoft.com/office/officeart/2005/8/layout/lProcess2"/>
    <dgm:cxn modelId="{0C165BA6-AC78-4E64-AD5A-E6A36137B0DA}" type="presParOf" srcId="{185E4388-66AF-4030-AD74-8BF02DB0AB8D}" destId="{0C0130DD-182D-4B71-A35F-36FD45EEA475}" srcOrd="4" destOrd="0" presId="urn:microsoft.com/office/officeart/2005/8/layout/lProcess2"/>
    <dgm:cxn modelId="{955CB102-1703-4A0D-BF5D-0F471926885C}" type="presParOf" srcId="{185E4388-66AF-4030-AD74-8BF02DB0AB8D}" destId="{9C1D09BA-9460-4CD3-B81A-712156E7DB33}" srcOrd="5" destOrd="0" presId="urn:microsoft.com/office/officeart/2005/8/layout/lProcess2"/>
    <dgm:cxn modelId="{BD25AEB7-208C-43B2-9F6B-8D9D10B52945}" type="presParOf" srcId="{185E4388-66AF-4030-AD74-8BF02DB0AB8D}" destId="{5F0EE217-8E7D-43DE-8226-F834D9CFFA1E}" srcOrd="6" destOrd="0" presId="urn:microsoft.com/office/officeart/2005/8/layout/lProcess2"/>
    <dgm:cxn modelId="{22BA208C-0676-42A3-9740-A0101F881C67}" type="presParOf" srcId="{185E4388-66AF-4030-AD74-8BF02DB0AB8D}" destId="{332EE114-FB4E-4ECE-B2F5-F42708311CC7}" srcOrd="7" destOrd="0" presId="urn:microsoft.com/office/officeart/2005/8/layout/lProcess2"/>
    <dgm:cxn modelId="{FF459E03-657F-43F3-8BAD-71621129C8B0}" type="presParOf" srcId="{185E4388-66AF-4030-AD74-8BF02DB0AB8D}" destId="{EFDB0D3A-A945-492A-8A8B-96F7E1D79861}" srcOrd="8" destOrd="0" presId="urn:microsoft.com/office/officeart/2005/8/layout/lProcess2"/>
    <dgm:cxn modelId="{6B59E746-C41E-4ED9-A3FB-5909326FFD9F}" type="presParOf" srcId="{185E4388-66AF-4030-AD74-8BF02DB0AB8D}" destId="{8D10589B-4A55-4176-8C8A-8D0C99C34FB4}" srcOrd="9" destOrd="0" presId="urn:microsoft.com/office/officeart/2005/8/layout/lProcess2"/>
    <dgm:cxn modelId="{B1DAD747-91E5-40F1-8522-9587065D94A4}" type="presParOf" srcId="{185E4388-66AF-4030-AD74-8BF02DB0AB8D}" destId="{95ADDDF1-93F3-4EBD-8407-BBB8B842E61C}" srcOrd="10" destOrd="0" presId="urn:microsoft.com/office/officeart/2005/8/layout/lProcess2"/>
    <dgm:cxn modelId="{4E643FCE-896C-4FD8-AC98-CE0E92972268}" type="presParOf" srcId="{185E4388-66AF-4030-AD74-8BF02DB0AB8D}" destId="{64834986-756C-4D04-B290-731CB13202DF}" srcOrd="11" destOrd="0" presId="urn:microsoft.com/office/officeart/2005/8/layout/lProcess2"/>
    <dgm:cxn modelId="{B683F4C2-E8C6-4108-A827-63DA63384B2E}" type="presParOf" srcId="{185E4388-66AF-4030-AD74-8BF02DB0AB8D}" destId="{3EAC8109-02B6-4E8E-91E5-449D6741C92C}" srcOrd="12" destOrd="0" presId="urn:microsoft.com/office/officeart/2005/8/layout/lProcess2"/>
    <dgm:cxn modelId="{583D1374-B633-4A7F-A0CC-6355FFFB1434}" type="presParOf" srcId="{185E4388-66AF-4030-AD74-8BF02DB0AB8D}" destId="{44EC8903-FD50-4898-8338-B8FFCEF1CAA2}" srcOrd="13" destOrd="0" presId="urn:microsoft.com/office/officeart/2005/8/layout/lProcess2"/>
    <dgm:cxn modelId="{6F543160-FC5E-40FD-B580-08A516606DB1}" type="presParOf" srcId="{185E4388-66AF-4030-AD74-8BF02DB0AB8D}" destId="{5A9F8F98-E512-4FB7-B36C-CA5A203EE6E4}" srcOrd="14" destOrd="0" presId="urn:microsoft.com/office/officeart/2005/8/layout/lProcess2"/>
    <dgm:cxn modelId="{2921F653-AAD5-4831-8C44-4E25A9D29663}" type="presParOf" srcId="{185E4388-66AF-4030-AD74-8BF02DB0AB8D}" destId="{5075DE17-A330-435F-B851-43616ED39BDF}" srcOrd="15" destOrd="0" presId="urn:microsoft.com/office/officeart/2005/8/layout/lProcess2"/>
    <dgm:cxn modelId="{36F70F33-B49B-4CCF-A8E2-2F8F9567E653}" type="presParOf" srcId="{185E4388-66AF-4030-AD74-8BF02DB0AB8D}" destId="{94731990-A079-4E73-B87F-85728EEBF64C}" srcOrd="16" destOrd="0" presId="urn:microsoft.com/office/officeart/2005/8/layout/lProcess2"/>
    <dgm:cxn modelId="{5DFB4A74-B096-462D-8996-9F134EA7FC6B}" type="presParOf" srcId="{85079A97-56F6-47AA-B6D7-82064B6ECCB1}" destId="{850BB05F-82AE-44D0-8289-F23FAC60655F}" srcOrd="3" destOrd="0" presId="urn:microsoft.com/office/officeart/2005/8/layout/lProcess2"/>
    <dgm:cxn modelId="{D595D490-049C-4AE5-A3EE-85C49E03B78E}" type="presParOf" srcId="{85079A97-56F6-47AA-B6D7-82064B6ECCB1}" destId="{C66EBF69-2015-4B4F-9725-BCC8AB08DF18}" srcOrd="4" destOrd="0" presId="urn:microsoft.com/office/officeart/2005/8/layout/lProcess2"/>
    <dgm:cxn modelId="{5E0FECF7-A364-4A1C-8F7A-097A26DA0C50}" type="presParOf" srcId="{C66EBF69-2015-4B4F-9725-BCC8AB08DF18}" destId="{A1B3A30C-2A3B-4B86-835D-A66F006B0CA0}" srcOrd="0" destOrd="0" presId="urn:microsoft.com/office/officeart/2005/8/layout/lProcess2"/>
    <dgm:cxn modelId="{9900788B-299E-4345-9921-BF56A8CE8B53}" type="presParOf" srcId="{C66EBF69-2015-4B4F-9725-BCC8AB08DF18}" destId="{1013D55E-9EBE-448D-BB1B-CE679AD094B8}" srcOrd="1" destOrd="0" presId="urn:microsoft.com/office/officeart/2005/8/layout/lProcess2"/>
    <dgm:cxn modelId="{C6AF8785-6B92-4EBC-8C86-18A198C64C95}" type="presParOf" srcId="{C66EBF69-2015-4B4F-9725-BCC8AB08DF18}" destId="{70BA04AE-9497-4546-BA46-9EDB82DD03A7}" srcOrd="2" destOrd="0" presId="urn:microsoft.com/office/officeart/2005/8/layout/lProcess2"/>
    <dgm:cxn modelId="{583D68AA-89EC-4FE2-B067-2D5E75F7601F}" type="presParOf" srcId="{70BA04AE-9497-4546-BA46-9EDB82DD03A7}" destId="{360B8376-4385-4821-8A32-4D64BC176B0E}" srcOrd="0" destOrd="0" presId="urn:microsoft.com/office/officeart/2005/8/layout/lProcess2"/>
    <dgm:cxn modelId="{0C96F1CD-E584-4725-AB8E-33ED0BFFBA3B}" type="presParOf" srcId="{360B8376-4385-4821-8A32-4D64BC176B0E}" destId="{AB706B4A-0B7D-46EF-8186-238D34135A34}" srcOrd="0" destOrd="0" presId="urn:microsoft.com/office/officeart/2005/8/layout/lProcess2"/>
    <dgm:cxn modelId="{BDE076D2-7616-4A81-AB10-45CEEEABFB20}" type="presParOf" srcId="{360B8376-4385-4821-8A32-4D64BC176B0E}" destId="{02A24A7D-11B4-4BD6-B9C7-C3726B3E351B}" srcOrd="1" destOrd="0" presId="urn:microsoft.com/office/officeart/2005/8/layout/lProcess2"/>
    <dgm:cxn modelId="{BCC2F044-83F5-459F-A2FC-24F32835FB8A}" type="presParOf" srcId="{360B8376-4385-4821-8A32-4D64BC176B0E}" destId="{17D62B9E-F0A2-4A17-98F5-BD5498E39705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pPr algn="ctr" rtl="1"/>
          <a:r>
            <a:rPr lang="fa-IR" altLang="ja-JP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التفتیش</a:t>
          </a:r>
          <a:endParaRPr lang="en-US" altLang="ja-JP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 rtl="1">
            <a:buNone/>
          </a:pPr>
          <a:r>
            <a:rPr lang="fa-I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الفحص البصري الرسمي للنباتات أو المنتجات النباتية أو غيرها من المواد الخاضعة للوائح لتحديد ما إذا كانت الآفات موجودة </a:t>
          </a:r>
          <a:r>
            <a:rPr lang="fa-IR" altLang="ja-JP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أوتحدید مدی الامتثال</a:t>
          </a:r>
          <a:r>
            <a:rPr lang="fa-I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 فحص لمطابقة مع متطلبات الصحة النباتية"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fa-IR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تغيير تحريري من الاستشارة الأولى</a:t>
          </a:r>
          <a:endParaRPr lang="en-US" altLang="ja-JP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r" rtl="1">
            <a:buFont typeface="Arial" panose="020B0604020202020204" pitchFamily="34" charset="0"/>
            <a:buChar char="•"/>
          </a:pPr>
          <a:r>
            <a:rPr lang="fa-IR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من خلال نص الاتفاقية. </a:t>
          </a:r>
          <a:r>
            <a:rPr lang="en-US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VII.2f </a:t>
          </a:r>
          <a:r>
            <a:rPr lang="fa-IR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وتعريف "إجراء الامتثال" ، يرتبط "الامتثال" بالشحنات ، وتنص "التوصيات العامة بشأن استخدام المصطلحات في المعايير الدولية لتدابير الصحة النباتية" على استخدام "المطابقة" في حالات أخرى. نظرًا لأن الاختبار له نطاق أوسع من الشحنات فقط ، فإن مصطلح "الامتثال" يتم استبداله بمصطلح "المطابقة"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592216A7-67FF-4473-90D8-E267F75B4707}">
      <dgm:prSet/>
      <dgm:spPr/>
      <dgm:t>
        <a:bodyPr/>
        <a:lstStyle/>
        <a:p>
          <a:pPr algn="r" rtl="1"/>
          <a:r>
            <a:rPr lang="fa-IR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يتم استبدال كلمة "تحديد" بكلمة "تحقق" من أجل إبراز أنه في حالة الاختبار ، فإن استخدام الأساليب والتكنولوجيا المناسبة من شأنه أن يضمن أن نتيجة الاختبار تؤدي إلى اتخاذ قرار. في هذه الحالة ، يعد الاختبار إجراءً حاسمًا ، ويكون استخدام كلمة "تحقق" لوصف الإجراء أكثر ملاءمة</a:t>
          </a:r>
        </a:p>
      </dgm:t>
    </dgm:pt>
    <dgm:pt modelId="{C09DF09C-5F30-4F09-AFE2-BEA6CE02AC11}" type="parTrans" cxnId="{A390A89A-FFD9-4E4D-BC43-E7B37D717FA1}">
      <dgm:prSet/>
      <dgm:spPr/>
      <dgm:t>
        <a:bodyPr/>
        <a:lstStyle/>
        <a:p>
          <a:pPr rtl="1"/>
          <a:endParaRPr lang="fa-IR"/>
        </a:p>
      </dgm:t>
    </dgm:pt>
    <dgm:pt modelId="{954BC442-854B-4B2E-97EE-2EB02D8CA2B4}" type="sibTrans" cxnId="{A390A89A-FFD9-4E4D-BC43-E7B37D717FA1}">
      <dgm:prSet/>
      <dgm:spPr/>
      <dgm:t>
        <a:bodyPr/>
        <a:lstStyle/>
        <a:p>
          <a:pPr rtl="1"/>
          <a:endParaRPr lang="fa-IR"/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D9887FBE-B6FF-492E-8810-05C7C46993D9}" type="presOf" srcId="{592216A7-67FF-4473-90D8-E267F75B4707}" destId="{759842F4-1C5C-4B5F-A3FF-5C139D83B1A7}" srcOrd="0" destOrd="1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A390A89A-FFD9-4E4D-BC43-E7B37D717FA1}" srcId="{3353E323-CB19-43FF-8D69-18AB74F7A767}" destId="{592216A7-67FF-4473-90D8-E267F75B4707}" srcOrd="1" destOrd="0" parTransId="{C09DF09C-5F30-4F09-AFE2-BEA6CE02AC11}" sibTransId="{954BC442-854B-4B2E-97EE-2EB02D8CA2B4}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pPr algn="ctr" rtl="1"/>
          <a:r>
            <a:rPr lang="fa-IR" altLang="ja-JP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"اختبار"</a:t>
          </a:r>
          <a:endParaRPr lang="en-US" altLang="ja-JP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r" rtl="1">
            <a:buNone/>
          </a:pPr>
          <a:r>
            <a:rPr lang="fa-I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"الفحص الرسمي غير المرئي للنباتات أو المنتجات النباتية أو غيرها من المواد الخاضعة للوائح </a:t>
          </a:r>
          <a:r>
            <a:rPr lang="fa-IR" altLang="ja-JP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،بخلاف الفحص البصری، </a:t>
          </a:r>
          <a:r>
            <a:rPr lang="fa-I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لتحديد ما إذا كانت الآفات موجودة ، أو تحديد الآفات  أو </a:t>
          </a:r>
          <a:r>
            <a:rPr lang="fa-IR" altLang="ja-JP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تحدید مدی الامتثال </a:t>
          </a:r>
          <a:r>
            <a:rPr lang="fa-IR" altLang="ja-JP" dirty="0" smtClean="0">
              <a:solidFill>
                <a:schemeClr val="tx1"/>
              </a:solidFill>
              <a:effectLst/>
              <a:latin typeface="Gill Sans MT" panose="020B0502020104020203" pitchFamily="34" charset="0"/>
              <a:cs typeface="Arial" pitchFamily="34" charset="0"/>
            </a:rPr>
            <a:t>تحقق</a:t>
          </a:r>
          <a:r>
            <a:rPr lang="fa-I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 لمطابقة مع متطلبات الصحة النباتية المحددة"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pPr rtl="1"/>
          <a:r>
            <a:rPr lang="fa-IR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التغيير من الاستشارة الأولى</a:t>
          </a:r>
          <a:endParaRPr lang="en-US" altLang="ja-JP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r" rtl="1">
            <a:buFont typeface="Arial" panose="020B0604020202020204" pitchFamily="34" charset="0"/>
            <a:buChar char="•"/>
          </a:pPr>
          <a:r>
            <a:rPr lang="fa-IR" i="0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تؤدي إضافة "... الفحص من المستندات ، والتحقق من سلامة الشحنة ، والتفتيش أو الاختبار" </a:t>
          </a:r>
          <a:r>
            <a:rPr lang="fa-IR" dirty="0" smtClean="0"/>
            <a:t>"ينشئ رابطًا مفاهيميًا للعناصر التی قد تتکون منها  إجراءات الامتثال ويوضحها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EC855E2-7D2D-46F0-A8AD-5EF0565EEE14}">
      <dgm:prSet/>
      <dgm:spPr/>
      <dgm:t>
        <a:bodyPr/>
        <a:lstStyle/>
        <a:p>
          <a:pPr algn="r" rtl="1"/>
          <a:r>
            <a:rPr lang="fa-IR" i="0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يتم استبدال "الإجراء" بـ "العملية" لإبراز أنها سلسلة من الخطوات أو الإجراءات التي يتم تنفيذها</a:t>
          </a:r>
        </a:p>
      </dgm:t>
    </dgm:pt>
    <dgm:pt modelId="{48BE3EDA-D6AF-4C0F-8154-B36284F1A860}" type="parTrans" cxnId="{B8013224-7D1B-4B0B-A62E-B01A4B9A4C2A}">
      <dgm:prSet/>
      <dgm:spPr/>
      <dgm:t>
        <a:bodyPr/>
        <a:lstStyle/>
        <a:p>
          <a:pPr rtl="1"/>
          <a:endParaRPr lang="fa-IR"/>
        </a:p>
      </dgm:t>
    </dgm:pt>
    <dgm:pt modelId="{6C2029E1-54C1-41D1-95AF-70D040510080}" type="sibTrans" cxnId="{B8013224-7D1B-4B0B-A62E-B01A4B9A4C2A}">
      <dgm:prSet/>
      <dgm:spPr/>
      <dgm:t>
        <a:bodyPr/>
        <a:lstStyle/>
        <a:p>
          <a:pPr rtl="1"/>
          <a:endParaRPr lang="fa-IR"/>
        </a:p>
      </dgm:t>
    </dgm:pt>
    <dgm:pt modelId="{AD9882A5-0F74-4C14-8CED-3342A919486D}">
      <dgm:prSet/>
      <dgm:spPr/>
      <dgm:t>
        <a:bodyPr/>
        <a:lstStyle/>
        <a:p>
          <a:pPr algn="r" rtl="1"/>
          <a:r>
            <a:rPr lang="fa-IR" i="0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في الصياغة الحالية ، من المحتمل أن تكون "تدابير الصحة النباتية" مربكة حيث يشير المصطلح في المعيار الدولي رقم 25 بشكل أساسي إلى التدابير التي قد يطبقها بلد العبور نفسه على الشحنة العابرة ؛ يوضح التغيير إلى "المتطلبات" أن إجراء الامتثال في حالة العبور يهدف إلى التحقق من أن الشحنة العابرة تفي بمتطلبات الصحة النباتية المحددة</a:t>
          </a:r>
        </a:p>
      </dgm:t>
    </dgm:pt>
    <dgm:pt modelId="{5454EB2A-2465-4A64-8227-1DAC698C7E10}" type="parTrans" cxnId="{DEE6F790-3F33-4092-B128-461FB649DA68}">
      <dgm:prSet/>
      <dgm:spPr/>
      <dgm:t>
        <a:bodyPr/>
        <a:lstStyle/>
        <a:p>
          <a:pPr rtl="1"/>
          <a:endParaRPr lang="fa-IR"/>
        </a:p>
      </dgm:t>
    </dgm:pt>
    <dgm:pt modelId="{72F24B20-C753-42C5-8037-3C56F9066DF5}" type="sibTrans" cxnId="{DEE6F790-3F33-4092-B128-461FB649DA68}">
      <dgm:prSet/>
      <dgm:spPr/>
      <dgm:t>
        <a:bodyPr/>
        <a:lstStyle/>
        <a:p>
          <a:pPr rtl="1"/>
          <a:endParaRPr lang="fa-IR"/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0E8CD633-2C42-48A4-B781-2B2B43CBF677}" type="presOf" srcId="{9EC855E2-7D2D-46F0-A8AD-5EF0565EEE14}" destId="{759842F4-1C5C-4B5F-A3FF-5C139D83B1A7}" srcOrd="0" destOrd="1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B8013224-7D1B-4B0B-A62E-B01A4B9A4C2A}" srcId="{3353E323-CB19-43FF-8D69-18AB74F7A767}" destId="{9EC855E2-7D2D-46F0-A8AD-5EF0565EEE14}" srcOrd="1" destOrd="0" parTransId="{48BE3EDA-D6AF-4C0F-8154-B36284F1A860}" sibTransId="{6C2029E1-54C1-41D1-95AF-70D040510080}"/>
    <dgm:cxn modelId="{CDD64036-D6DA-4EAB-BC41-E0E2B00F10B6}" type="presOf" srcId="{AD9882A5-0F74-4C14-8CED-3342A919486D}" destId="{759842F4-1C5C-4B5F-A3FF-5C139D83B1A7}" srcOrd="0" destOrd="2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DEE6F790-3F33-4092-B128-461FB649DA68}" srcId="{3353E323-CB19-43FF-8D69-18AB74F7A767}" destId="{AD9882A5-0F74-4C14-8CED-3342A919486D}" srcOrd="2" destOrd="0" parTransId="{5454EB2A-2465-4A64-8227-1DAC698C7E10}" sibTransId="{72F24B20-C753-42C5-8037-3C56F9066DF5}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pPr algn="ctr" rtl="1"/>
          <a:r>
            <a:rPr lang="fa-IR" altLang="ja-JP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"إجراءات الامتثال (للشحنة)"</a:t>
          </a:r>
          <a:endParaRPr lang="en-US" altLang="ja-JP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r" rtl="1">
            <a:buNone/>
          </a:pPr>
          <a:r>
            <a:rPr lang="fa-I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"</a:t>
          </a:r>
          <a:r>
            <a:rPr lang="fa-IR" altLang="ja-JP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الإجراء الرسمي تستخدم للتحقق </a:t>
          </a:r>
          <a:r>
            <a:rPr lang="fa-IR" dirty="0" smtClean="0"/>
            <a:t>العملية الرسمية لفحص المستندات ، والتحقق من سلامة الشحنة ، والتفتيش </a:t>
          </a:r>
          <a:r>
            <a:rPr lang="fa-I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أو الاختبار للتحقق مما إذا كانت الشحنة تتوافق مع متطلبات استيراد الصحة النباتية أو متطلبات </a:t>
          </a:r>
          <a:r>
            <a:rPr lang="fa-IR" altLang="ja-JP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تدابير</a:t>
          </a:r>
          <a:r>
            <a:rPr lang="fa-I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 الصحة النباتية المتعلقة بالعبور"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pPr rtl="1"/>
          <a:r>
            <a:rPr lang="fa-IR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تغيير تحريري من الاستشارة الأولى</a:t>
          </a:r>
          <a:endParaRPr lang="en-US" altLang="ja-JP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r" rtl="1">
            <a:buFont typeface="Arial" panose="020B0604020202020204" pitchFamily="34" charset="0"/>
            <a:buChar char="•"/>
          </a:pPr>
          <a:r>
            <a:rPr lang="fa-IR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لا يغير التنقيح جوهر التعريف ولكنه يربط فقط "الإفراج" بـ "إجراء الامتثال" بدلاً من «اجازة" (كما هو مقترح للحذف)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DBE4771-75A8-4861-A5D9-7E4A4B30DF44}">
      <dgm:prSet/>
      <dgm:spPr/>
      <dgm:t>
        <a:bodyPr/>
        <a:lstStyle/>
        <a:p>
          <a:pPr algn="r" rtl="1"/>
          <a:r>
            <a:rPr lang="fa-IR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بالنظر إلى صفة "(شحنة)" للمصطلح ، فإن الإدراج المقترح لـ "شحنة" يعتبر زائدًا عن الحاجة بالمعنى الدقيق للكلمة ، ولكنه يجعل الصياغة كتعريف مستقل أكثر وضوحًا على النقيض من مصطلح وتعريف "الإفراج ( في البيئة) "</a:t>
          </a:r>
        </a:p>
      </dgm:t>
    </dgm:pt>
    <dgm:pt modelId="{52A2C762-6909-4E80-8511-A3D438FCBE39}" type="parTrans" cxnId="{DD319875-C4A8-408C-8090-6347554210D2}">
      <dgm:prSet/>
      <dgm:spPr/>
      <dgm:t>
        <a:bodyPr/>
        <a:lstStyle/>
        <a:p>
          <a:pPr rtl="1"/>
          <a:endParaRPr lang="fa-IR"/>
        </a:p>
      </dgm:t>
    </dgm:pt>
    <dgm:pt modelId="{49E18AE6-91BC-4663-8B35-EE1DB027B40A}" type="sibTrans" cxnId="{DD319875-C4A8-408C-8090-6347554210D2}">
      <dgm:prSet/>
      <dgm:spPr/>
      <dgm:t>
        <a:bodyPr/>
        <a:lstStyle/>
        <a:p>
          <a:pPr rtl="1"/>
          <a:endParaRPr lang="fa-IR"/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DD319875-C4A8-408C-8090-6347554210D2}" srcId="{3353E323-CB19-43FF-8D69-18AB74F7A767}" destId="{3DBE4771-75A8-4861-A5D9-7E4A4B30DF44}" srcOrd="1" destOrd="0" parTransId="{52A2C762-6909-4E80-8511-A3D438FCBE39}" sibTransId="{49E18AE6-91BC-4663-8B35-EE1DB027B40A}"/>
    <dgm:cxn modelId="{F486CD7A-9658-4D0A-AB29-5770898C53AF}" type="presOf" srcId="{3DBE4771-75A8-4861-A5D9-7E4A4B30DF44}" destId="{759842F4-1C5C-4B5F-A3FF-5C139D83B1A7}" srcOrd="0" destOrd="1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pPr algn="ctr" rtl="1"/>
          <a:r>
            <a:rPr lang="fa-IR" altLang="ja-JP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"الإفراج (عن شحنة)"</a:t>
          </a:r>
          <a:endParaRPr lang="en-US" altLang="ja-JP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 rtl="1">
            <a:buNone/>
          </a:pPr>
          <a:r>
            <a:rPr lang="fa-I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"إذن بدخول شحنة بعد الانتهاء إجراءات</a:t>
          </a:r>
          <a:r>
            <a:rPr lang="fa-IR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 الامتثال</a:t>
          </a:r>
          <a:r>
            <a:rPr lang="fa-I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 </a:t>
          </a:r>
          <a:r>
            <a:rPr lang="fa-IR" altLang="ja-JP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علی </a:t>
          </a:r>
          <a:r>
            <a:rPr lang="fa-IR" dirty="0" smtClean="0">
              <a:solidFill>
                <a:srgbClr val="FF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اجازة</a:t>
          </a:r>
          <a:r>
            <a:rPr lang="fa-I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"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 custScaleX="119867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fa-IR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لم يتغير من الاستشارة الأولى</a:t>
          </a:r>
          <a:endParaRPr lang="en-US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r" rtl="1">
            <a:buFont typeface="Arial" panose="020B0604020202020204" pitchFamily="34" charset="0"/>
            <a:buChar char="•"/>
          </a:pPr>
          <a:r>
            <a:rPr lang="fa-IR" dirty="0" smtClean="0">
              <a:solidFill>
                <a:schemeClr val="tx1"/>
              </a:solidFill>
              <a:effectLst/>
              <a:latin typeface="Gill Sans MT"/>
              <a:ea typeface="+mn-ea"/>
              <a:cs typeface="+mn-cs"/>
            </a:rPr>
            <a:t>إن مصطلحات مسرد المصطلحات "اجازة (شحنة)" و "إجراء الامتثال (لشحنة)" هما مرادفان تقريبًا ، نظرًا للاتفاق العام على أن الاجازة هو عملية وليست نتيجة لمثل هذه العملية. لذلك فإن مصطلح "اجازة (شحنة)" زائد عن الحاجة ويقترح حذفه من المسرد.</a:t>
          </a:r>
          <a:endParaRPr lang="en-US" i="1" dirty="0">
            <a:effectLst/>
            <a:latin typeface="Gill Sans MT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pPr algn="ctr" rtl="1"/>
          <a:r>
            <a:rPr lang="fa-IR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"اجازة (شحنة)"</a:t>
          </a:r>
          <a:endParaRPr lang="en-US" altLang="ja-JP" sz="2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 rtl="1">
            <a:buNone/>
          </a:pPr>
          <a:r>
            <a:rPr lang="fa-IR" dirty="0" smtClean="0">
              <a:effectLst/>
              <a:latin typeface="Gill Sans MT"/>
            </a:rPr>
            <a:t>"التحقق من الامتثال للوائح الصحة النباتية"</a:t>
          </a:r>
          <a:endParaRPr lang="en-US" i="1" dirty="0">
            <a:effectLst/>
            <a:latin typeface="Gill Sans MT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 custScaleX="139962" custScaleY="53405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fa-IR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التغيير من المراجعة المقترحة مع الاستشارة الأولى</a:t>
          </a:r>
          <a:endParaRPr lang="en-US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r" rtl="1">
            <a:buFont typeface="Arial" panose="020B0604020202020204" pitchFamily="34" charset="0"/>
            <a:buChar char="•"/>
          </a:pPr>
          <a:r>
            <a:rPr lang="fa-IR" dirty="0" smtClean="0">
              <a:latin typeface="Gill Sans MT" panose="020B0502020104020203" pitchFamily="34" charset="0"/>
            </a:rPr>
            <a:t>مع المشاورة الأولى ، اقترحت </a:t>
          </a:r>
          <a:r>
            <a:rPr lang="fa-IR" smtClean="0">
              <a:latin typeface="Gill Sans MT" panose="020B0502020104020203" pitchFamily="34" charset="0"/>
            </a:rPr>
            <a:t>اللجنة المعاییر أن </a:t>
          </a:r>
          <a:r>
            <a:rPr lang="fa-IR" dirty="0" smtClean="0">
              <a:latin typeface="Gill Sans MT" panose="020B0502020104020203" pitchFamily="34" charset="0"/>
            </a:rPr>
            <a:t>توضح أن "الأصول الوراثية" هي مجموعة فرعية من "نباتات الغرس" وبالتالي تمثل عمومًا مخاطر أعلى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8DFE3AD-199C-43B6-8BDD-2ED13BB9EED3}">
      <dgm:prSet/>
      <dgm:spPr/>
      <dgm:t>
        <a:bodyPr/>
        <a:lstStyle/>
        <a:p>
          <a:pPr algn="r" rtl="1"/>
          <a:r>
            <a:rPr lang="fa-IR" dirty="0">
              <a:latin typeface="Gill Sans MT" panose="020B0502020104020203" pitchFamily="34" charset="0"/>
            </a:rPr>
            <a:t>تقترح </a:t>
          </a:r>
          <a:r>
            <a:rPr lang="en-US" dirty="0">
              <a:latin typeface="Gill Sans MT" panose="020B0502020104020203" pitchFamily="34" charset="0"/>
            </a:rPr>
            <a:t>SC-7 </a:t>
          </a:r>
          <a:r>
            <a:rPr lang="fa-IR" dirty="0">
              <a:latin typeface="Gill Sans MT" panose="020B0502020104020203" pitchFamily="34" charset="0"/>
            </a:rPr>
            <a:t>الآن حذف المصطلح والتعريف ، للأسباب التالية: نادرًا ما يستخدم المصطلح في المعايير الدولية لتدابير الصحة النباتية ؛ قد تؤدي المراجعة المقترحة إلى الارتباك بدلاً من الوضوح ؛ لا يختلف التعريف الحالي عن المعنى القاموس العادي ، وليس خاصًا بالاتفاقية الدولية لوقاية النباتات وبالتالي لا حاجة إليه ؛ قامت هيئة تدابير الصحة النباتية مؤخرًا بحذف العديد من المصطلحات والتعريفات الأخرى المتعلقة بالسلع من المسرد</a:t>
          </a:r>
        </a:p>
      </dgm:t>
    </dgm:pt>
    <dgm:pt modelId="{3C5E5BA0-D03F-4616-80EF-EA1C80BCC2F4}" type="parTrans" cxnId="{5D12F7D1-B367-4002-9F69-756C3FB90BCC}">
      <dgm:prSet/>
      <dgm:spPr/>
      <dgm:t>
        <a:bodyPr/>
        <a:lstStyle/>
        <a:p>
          <a:pPr rtl="1"/>
          <a:endParaRPr lang="fa-IR"/>
        </a:p>
      </dgm:t>
    </dgm:pt>
    <dgm:pt modelId="{2B03D3A0-9A11-4FF7-9241-E8BB5017E1A5}" type="sibTrans" cxnId="{5D12F7D1-B367-4002-9F69-756C3FB90BCC}">
      <dgm:prSet/>
      <dgm:spPr/>
      <dgm:t>
        <a:bodyPr/>
        <a:lstStyle/>
        <a:p>
          <a:pPr rtl="1"/>
          <a:endParaRPr lang="fa-IR"/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 custScaleX="134945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5D12F7D1-B367-4002-9F69-756C3FB90BCC}" srcId="{3353E323-CB19-43FF-8D69-18AB74F7A767}" destId="{68DFE3AD-199C-43B6-8BDD-2ED13BB9EED3}" srcOrd="1" destOrd="0" parTransId="{3C5E5BA0-D03F-4616-80EF-EA1C80BCC2F4}" sibTransId="{2B03D3A0-9A11-4FF7-9241-E8BB5017E1A5}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3450EB85-EFCF-42D3-8AAE-BC748D797C69}" type="presOf" srcId="{68DFE3AD-199C-43B6-8BDD-2ED13BB9EED3}" destId="{759842F4-1C5C-4B5F-A3FF-5C139D83B1A7}" srcOrd="0" destOrd="1" presId="urn:microsoft.com/office/officeart/2005/8/layout/list1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pPr algn="ctr" rtl="1"/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"هوية (شحنة)"</a:t>
          </a:r>
          <a:endParaRPr lang="en-US" altLang="ja-JP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 rtl="1">
            <a:buNone/>
          </a:pPr>
          <a:r>
            <a:rPr lang="fa-IR" dirty="0" smtClean="0">
              <a:solidFill>
                <a:schemeClr val="tx1"/>
              </a:solidFill>
              <a:effectLst/>
              <a:latin typeface="Gill Sans MT" panose="020B0502020104020203" pitchFamily="34" charset="0"/>
            </a:rPr>
            <a:t>"مكونات الشحنة كما تغطيها شهادة الصحة النباتية الخاصة بها والموضحة في أقسام" اسم المنتج والكمية المصرح بها "و" الاسم النباتي للنباتات "و" مكان المنشأ "</a:t>
          </a:r>
          <a:endParaRPr lang="en-US" i="1" dirty="0">
            <a:solidFill>
              <a:schemeClr val="tx1"/>
            </a:solidFill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E30C18F-63C0-4F8D-BE81-FE7DDA2A4133}">
      <dgm:prSet phldrT="[Text]"/>
      <dgm:spPr/>
      <dgm:t>
        <a:bodyPr/>
        <a:lstStyle/>
        <a:p>
          <a:pPr algn="ctr" rtl="1">
            <a:buNone/>
          </a:pPr>
          <a:endParaRPr lang="en-US" i="1" dirty="0">
            <a:solidFill>
              <a:schemeClr val="tx1"/>
            </a:solidFill>
            <a:effectLst/>
            <a:latin typeface="Gill Sans MT" panose="020B0502020104020203" pitchFamily="34" charset="0"/>
          </a:endParaRPr>
        </a:p>
      </dgm:t>
    </dgm:pt>
    <dgm:pt modelId="{88A68516-51F1-4DB5-BD93-05768F41FA7C}" type="parTrans" cxnId="{7EF86E0E-ED24-41D1-BA1C-713DB0365929}">
      <dgm:prSet/>
      <dgm:spPr/>
    </dgm:pt>
    <dgm:pt modelId="{B2F7B358-87F4-4CCB-87E5-201B396458A1}" type="sibTrans" cxnId="{7EF86E0E-ED24-41D1-BA1C-713DB0365929}">
      <dgm:prSet/>
      <dgm:spPr/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 custScaleY="12866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AA10DF0F-863A-4C7D-9358-1187AA8CE79E}" type="presOf" srcId="{6E30C18F-63C0-4F8D-BE81-FE7DDA2A4133}" destId="{759842F4-1C5C-4B5F-A3FF-5C139D83B1A7}" srcOrd="0" destOrd="0" presId="urn:microsoft.com/office/officeart/2005/8/layout/list1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7EF86E0E-ED24-41D1-BA1C-713DB0365929}" srcId="{3353E323-CB19-43FF-8D69-18AB74F7A767}" destId="{6E30C18F-63C0-4F8D-BE81-FE7DDA2A4133}" srcOrd="0" destOrd="0" parTransId="{88A68516-51F1-4DB5-BD93-05768F41FA7C}" sibTransId="{B2F7B358-87F4-4CCB-87E5-201B396458A1}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1" presId="urn:microsoft.com/office/officeart/2005/8/layout/list1"/>
    <dgm:cxn modelId="{60B68671-88F2-4643-83C8-C3D446799388}" srcId="{3353E323-CB19-43FF-8D69-18AB74F7A767}" destId="{A57B9EAA-6793-4A99-B15B-68321B8FD190}" srcOrd="1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>
        <a:solidFill>
          <a:schemeClr val="tx2"/>
        </a:solidFill>
      </dgm:spPr>
      <dgm:t>
        <a:bodyPr/>
        <a:lstStyle/>
        <a:p>
          <a:pPr algn="ctr" rtl="1"/>
          <a:r>
            <a:rPr lang="fa-IR" altLang="ja-JP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"مادة وراثية"</a:t>
          </a:r>
        </a:p>
        <a:p>
          <a:pPr algn="ctr" rtl="1"/>
          <a:r>
            <a:rPr lang="en-US" altLang="ja-JP" sz="36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germplasm</a:t>
          </a:r>
          <a:endParaRPr lang="en-US" altLang="ja-JP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 rtl="1">
            <a:buNone/>
          </a:pPr>
          <a:r>
            <a:rPr lang="fa-I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"نباتات تخصص  للاستخدام في برامج التربیه</a:t>
          </a:r>
          <a:r>
            <a:rPr lang="fa-IR" altLang="ja-JP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ة</a:t>
          </a:r>
          <a:r>
            <a:rPr lang="fa-I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 أو الحفظ"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 custScaleX="140799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hierarchy4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pPr rtl="1"/>
          <a:r>
            <a:rPr lang="fa-IR" dirty="0" smtClean="0">
              <a:solidFill>
                <a:schemeClr val="tx1"/>
              </a:solidFill>
            </a:rPr>
            <a:t>لمزيد من المعلومات حول</a:t>
          </a:r>
        </a:p>
        <a:p>
          <a:pPr rtl="1"/>
          <a:r>
            <a:rPr lang="fa-IR" dirty="0" smtClean="0">
              <a:solidFill>
                <a:schemeClr val="tx1"/>
              </a:solidFill>
            </a:rPr>
            <a:t> 2021 مسودة تعديلات المعيار الدولي 5 ، يرجى الرجوع أيضًا إلى:</a:t>
          </a:r>
          <a:endParaRPr lang="en-US" dirty="0">
            <a:solidFill>
              <a:schemeClr val="tx1"/>
            </a:solidFill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/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/>
        </a:p>
      </dgm:t>
    </dgm:pt>
    <dgm:pt modelId="{1621E50D-3B01-4117-A07E-2AE1349B9A0F}">
      <dgm:prSet/>
      <dgm:spPr/>
      <dgm:t>
        <a:bodyPr/>
        <a:lstStyle/>
        <a:p>
          <a:pPr rtl="1"/>
          <a:r>
            <a:rPr lang="en-US" dirty="0" smtClean="0">
              <a:hlinkClick xmlns:r="http://schemas.openxmlformats.org/officeDocument/2006/relationships" r:id="rId1"/>
            </a:rPr>
            <a:t>SC-7 May 2022 </a:t>
          </a:r>
          <a:r>
            <a:rPr lang="fa-IR" dirty="0" smtClean="0">
              <a:hlinkClick xmlns:r="http://schemas.openxmlformats.org/officeDocument/2006/relationships" r:id="rId1"/>
            </a:rPr>
            <a:t>تقرير الاجتماع الافتراضي</a:t>
          </a:r>
          <a:endParaRPr lang="en-US" dirty="0">
            <a:hlinkClick xmlns:r="http://schemas.openxmlformats.org/officeDocument/2006/relationships" r:id="rId2"/>
          </a:endParaRPr>
        </a:p>
      </dgm:t>
    </dgm:pt>
    <dgm:pt modelId="{FACB1F1F-7853-4B79-A4B6-B9CF5EB341CF}" type="parTrans" cxnId="{C0D5096C-51EE-41B5-B52B-3F24F36974EC}">
      <dgm:prSet/>
      <dgm:spPr/>
      <dgm:t>
        <a:bodyPr/>
        <a:lstStyle/>
        <a:p>
          <a:endParaRPr lang="en-US"/>
        </a:p>
      </dgm:t>
    </dgm:pt>
    <dgm:pt modelId="{72963D88-302D-45F4-8833-151E7CA0A485}" type="sibTrans" cxnId="{C0D5096C-51EE-41B5-B52B-3F24F36974EC}">
      <dgm:prSet/>
      <dgm:spPr/>
      <dgm:t>
        <a:bodyPr/>
        <a:lstStyle/>
        <a:p>
          <a:endParaRPr lang="en-US"/>
        </a:p>
      </dgm:t>
    </dgm:pt>
    <dgm:pt modelId="{4C93C938-8C86-47CB-9A4F-E6EF7122FEEF}">
      <dgm:prSet/>
      <dgm:spPr/>
      <dgm:t>
        <a:bodyPr/>
        <a:lstStyle/>
        <a:p>
          <a:pPr rtl="1"/>
          <a:r>
            <a:rPr lang="fa-IR" dirty="0" smtClean="0">
              <a:hlinkClick xmlns:r="http://schemas.openxmlformats.org/officeDocument/2006/relationships" r:id="rId3"/>
            </a:rPr>
            <a:t>تقرير الاجتماع الافتراضي </a:t>
          </a:r>
          <a:r>
            <a:rPr lang="en-US" dirty="0" smtClean="0">
              <a:hlinkClick xmlns:r="http://schemas.openxmlformats.org/officeDocument/2006/relationships" r:id="rId3"/>
            </a:rPr>
            <a:t>TPG </a:t>
          </a:r>
          <a:r>
            <a:rPr lang="fa-IR" dirty="0" smtClean="0">
              <a:hlinkClick xmlns:r="http://schemas.openxmlformats.org/officeDocument/2006/relationships" r:id="rId3"/>
            </a:rPr>
            <a:t>ديسمبر 2021</a:t>
          </a:r>
          <a:endParaRPr lang="en-US" dirty="0"/>
        </a:p>
      </dgm:t>
    </dgm:pt>
    <dgm:pt modelId="{4D860F0D-0525-4111-9D3B-9B4C32ABB10B}" type="parTrans" cxnId="{E9B13C6F-B7B0-472F-9374-1F7714A4C8DC}">
      <dgm:prSet/>
      <dgm:spPr/>
      <dgm:t>
        <a:bodyPr/>
        <a:lstStyle/>
        <a:p>
          <a:endParaRPr lang="en-US"/>
        </a:p>
      </dgm:t>
    </dgm:pt>
    <dgm:pt modelId="{16C05363-9F4E-45A2-B0AC-CCBF55026CB7}" type="sibTrans" cxnId="{E9B13C6F-B7B0-472F-9374-1F7714A4C8DC}">
      <dgm:prSet/>
      <dgm:spPr/>
      <dgm:t>
        <a:bodyPr/>
        <a:lstStyle/>
        <a:p>
          <a:endParaRPr lang="en-US"/>
        </a:p>
      </dgm:t>
    </dgm:pt>
    <dgm:pt modelId="{91FB2A09-69CB-4C36-949D-322B1A90B7BE}" type="pres">
      <dgm:prSet presAssocID="{5E1F010D-719A-4457-87E8-5D7769197D3B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fa-IR"/>
        </a:p>
      </dgm:t>
    </dgm:pt>
    <dgm:pt modelId="{1F4CF21E-691E-4FCE-A589-758C33CC2424}" type="pres">
      <dgm:prSet presAssocID="{3353E323-CB19-43FF-8D69-18AB74F7A767}" presName="vertOne" presStyleCnt="0"/>
      <dgm:spPr/>
    </dgm:pt>
    <dgm:pt modelId="{0E5175B6-35A5-4A6D-BA44-138324B361A9}" type="pres">
      <dgm:prSet presAssocID="{3353E323-CB19-43FF-8D69-18AB74F7A767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DC26705A-9CB6-42DD-993C-87ECAD339D27}" type="pres">
      <dgm:prSet presAssocID="{3353E323-CB19-43FF-8D69-18AB74F7A767}" presName="parTransOne" presStyleCnt="0"/>
      <dgm:spPr/>
    </dgm:pt>
    <dgm:pt modelId="{E148E5DD-FABA-4E7F-B231-74870EDC89B3}" type="pres">
      <dgm:prSet presAssocID="{3353E323-CB19-43FF-8D69-18AB74F7A767}" presName="horzOne" presStyleCnt="0"/>
      <dgm:spPr/>
    </dgm:pt>
    <dgm:pt modelId="{9BE7B44D-B667-4E6C-8A47-4DE5A97FFFBC}" type="pres">
      <dgm:prSet presAssocID="{4C93C938-8C86-47CB-9A4F-E6EF7122FEEF}" presName="vertTwo" presStyleCnt="0"/>
      <dgm:spPr/>
    </dgm:pt>
    <dgm:pt modelId="{067EA067-5216-409A-9CA3-53EF5F52D6AB}" type="pres">
      <dgm:prSet presAssocID="{4C93C938-8C86-47CB-9A4F-E6EF7122FEEF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2A156DC0-8FD5-4D0A-98F1-F4DC34AA7EC6}" type="pres">
      <dgm:prSet presAssocID="{4C93C938-8C86-47CB-9A4F-E6EF7122FEEF}" presName="horzTwo" presStyleCnt="0"/>
      <dgm:spPr/>
    </dgm:pt>
    <dgm:pt modelId="{20B2C23E-FBA5-4B92-B465-0AFA99F30F32}" type="pres">
      <dgm:prSet presAssocID="{16C05363-9F4E-45A2-B0AC-CCBF55026CB7}" presName="sibSpaceTwo" presStyleCnt="0"/>
      <dgm:spPr/>
    </dgm:pt>
    <dgm:pt modelId="{98C6F760-5231-47BB-AA0C-8218D18F42F9}" type="pres">
      <dgm:prSet presAssocID="{1621E50D-3B01-4117-A07E-2AE1349B9A0F}" presName="vertTwo" presStyleCnt="0"/>
      <dgm:spPr/>
    </dgm:pt>
    <dgm:pt modelId="{DB26923C-A4F1-46D6-BC92-3206CCB7A49F}" type="pres">
      <dgm:prSet presAssocID="{1621E50D-3B01-4117-A07E-2AE1349B9A0F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241FF512-5082-4ED1-BD21-8E24828D2123}" type="pres">
      <dgm:prSet presAssocID="{1621E50D-3B01-4117-A07E-2AE1349B9A0F}" presName="horzTwo" presStyleCnt="0"/>
      <dgm:spPr/>
    </dgm:pt>
  </dgm:ptLst>
  <dgm:cxnLst>
    <dgm:cxn modelId="{10A63CBA-8F82-44CF-8625-3C2F3C382976}" type="presOf" srcId="{4C93C938-8C86-47CB-9A4F-E6EF7122FEEF}" destId="{067EA067-5216-409A-9CA3-53EF5F52D6AB}" srcOrd="0" destOrd="0" presId="urn:microsoft.com/office/officeart/2005/8/layout/hierarchy4"/>
    <dgm:cxn modelId="{BFE0844F-2DC8-43E8-97A2-3EFC1D43BBC2}" type="presOf" srcId="{5E1F010D-719A-4457-87E8-5D7769197D3B}" destId="{91FB2A09-69CB-4C36-949D-322B1A90B7BE}" srcOrd="0" destOrd="0" presId="urn:microsoft.com/office/officeart/2005/8/layout/hierarchy4"/>
    <dgm:cxn modelId="{C0D5096C-51EE-41B5-B52B-3F24F36974EC}" srcId="{3353E323-CB19-43FF-8D69-18AB74F7A767}" destId="{1621E50D-3B01-4117-A07E-2AE1349B9A0F}" srcOrd="1" destOrd="0" parTransId="{FACB1F1F-7853-4B79-A4B6-B9CF5EB341CF}" sibTransId="{72963D88-302D-45F4-8833-151E7CA0A485}"/>
    <dgm:cxn modelId="{C1074EDD-C592-4916-868B-EED1109E14BB}" type="presOf" srcId="{1621E50D-3B01-4117-A07E-2AE1349B9A0F}" destId="{DB26923C-A4F1-46D6-BC92-3206CCB7A49F}" srcOrd="0" destOrd="0" presId="urn:microsoft.com/office/officeart/2005/8/layout/hierarchy4"/>
    <dgm:cxn modelId="{AA96515B-18DC-4F99-B0D9-79F98F717E4E}" type="presOf" srcId="{3353E323-CB19-43FF-8D69-18AB74F7A767}" destId="{0E5175B6-35A5-4A6D-BA44-138324B361A9}" srcOrd="0" destOrd="0" presId="urn:microsoft.com/office/officeart/2005/8/layout/hierarchy4"/>
    <dgm:cxn modelId="{E9B13C6F-B7B0-472F-9374-1F7714A4C8DC}" srcId="{3353E323-CB19-43FF-8D69-18AB74F7A767}" destId="{4C93C938-8C86-47CB-9A4F-E6EF7122FEEF}" srcOrd="0" destOrd="0" parTransId="{4D860F0D-0525-4111-9D3B-9B4C32ABB10B}" sibTransId="{16C05363-9F4E-45A2-B0AC-CCBF55026CB7}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CDE85804-6CAC-4EF9-9458-3936DE7753B8}" type="presParOf" srcId="{91FB2A09-69CB-4C36-949D-322B1A90B7BE}" destId="{1F4CF21E-691E-4FCE-A589-758C33CC2424}" srcOrd="0" destOrd="0" presId="urn:microsoft.com/office/officeart/2005/8/layout/hierarchy4"/>
    <dgm:cxn modelId="{D7D03993-6A09-4783-B660-0D72649B4D2A}" type="presParOf" srcId="{1F4CF21E-691E-4FCE-A589-758C33CC2424}" destId="{0E5175B6-35A5-4A6D-BA44-138324B361A9}" srcOrd="0" destOrd="0" presId="urn:microsoft.com/office/officeart/2005/8/layout/hierarchy4"/>
    <dgm:cxn modelId="{F0A68A71-EC55-429E-A599-602332D55130}" type="presParOf" srcId="{1F4CF21E-691E-4FCE-A589-758C33CC2424}" destId="{DC26705A-9CB6-42DD-993C-87ECAD339D27}" srcOrd="1" destOrd="0" presId="urn:microsoft.com/office/officeart/2005/8/layout/hierarchy4"/>
    <dgm:cxn modelId="{3EF1C027-D349-4F1D-8FA3-2A6142DBC376}" type="presParOf" srcId="{1F4CF21E-691E-4FCE-A589-758C33CC2424}" destId="{E148E5DD-FABA-4E7F-B231-74870EDC89B3}" srcOrd="2" destOrd="0" presId="urn:microsoft.com/office/officeart/2005/8/layout/hierarchy4"/>
    <dgm:cxn modelId="{FCC9F92C-0554-422F-9EB4-7B29BD541901}" type="presParOf" srcId="{E148E5DD-FABA-4E7F-B231-74870EDC89B3}" destId="{9BE7B44D-B667-4E6C-8A47-4DE5A97FFFBC}" srcOrd="0" destOrd="0" presId="urn:microsoft.com/office/officeart/2005/8/layout/hierarchy4"/>
    <dgm:cxn modelId="{51ED4333-9667-469D-AB9F-49C2C681C97B}" type="presParOf" srcId="{9BE7B44D-B667-4E6C-8A47-4DE5A97FFFBC}" destId="{067EA067-5216-409A-9CA3-53EF5F52D6AB}" srcOrd="0" destOrd="0" presId="urn:microsoft.com/office/officeart/2005/8/layout/hierarchy4"/>
    <dgm:cxn modelId="{708CCB48-9E87-458F-B632-5FAA5CDBBB18}" type="presParOf" srcId="{9BE7B44D-B667-4E6C-8A47-4DE5A97FFFBC}" destId="{2A156DC0-8FD5-4D0A-98F1-F4DC34AA7EC6}" srcOrd="1" destOrd="0" presId="urn:microsoft.com/office/officeart/2005/8/layout/hierarchy4"/>
    <dgm:cxn modelId="{BA4AA5D6-2C2B-46D2-81DF-43F73F2AB395}" type="presParOf" srcId="{E148E5DD-FABA-4E7F-B231-74870EDC89B3}" destId="{20B2C23E-FBA5-4B92-B465-0AFA99F30F32}" srcOrd="1" destOrd="0" presId="urn:microsoft.com/office/officeart/2005/8/layout/hierarchy4"/>
    <dgm:cxn modelId="{2F6BD7F6-D28C-4DAD-BF55-3FC619711D10}" type="presParOf" srcId="{E148E5DD-FABA-4E7F-B231-74870EDC89B3}" destId="{98C6F760-5231-47BB-AA0C-8218D18F42F9}" srcOrd="2" destOrd="0" presId="urn:microsoft.com/office/officeart/2005/8/layout/hierarchy4"/>
    <dgm:cxn modelId="{49FE41F5-5699-40FC-A72B-9711FC1298C5}" type="presParOf" srcId="{98C6F760-5231-47BB-AA0C-8218D18F42F9}" destId="{DB26923C-A4F1-46D6-BC92-3206CCB7A49F}" srcOrd="0" destOrd="0" presId="urn:microsoft.com/office/officeart/2005/8/layout/hierarchy4"/>
    <dgm:cxn modelId="{E94B7496-64C8-42FF-9045-4F3B1C7A4CD2}" type="presParOf" srcId="{98C6F760-5231-47BB-AA0C-8218D18F42F9}" destId="{241FF512-5082-4ED1-BD21-8E24828D2123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pPr algn="ctr" rtl="1"/>
          <a:r>
            <a:rPr lang="fa-IR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لم يتغير من الاستشارة الأولى</a:t>
          </a:r>
          <a:endParaRPr lang="en-US" altLang="ja-JP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r" rtl="1">
            <a:buFont typeface="Arial" panose="020B0604020202020204" pitchFamily="34" charset="0"/>
            <a:buChar char="•"/>
          </a:pPr>
          <a:r>
            <a:rPr lang="fa-IR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الهدف من "التحقق من الهوية" هو التأكيد على أن عينات النباتات وما إلى ذلك التي سيتم استيرادها هي حصريًا تلك التي تم اعتمادها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20C5108-B1EA-440E-B345-BA874F527C7C}">
      <dgm:prSet/>
      <dgm:spPr/>
      <dgm:t>
        <a:bodyPr/>
        <a:lstStyle/>
        <a:p>
          <a:pPr algn="r" rtl="1"/>
          <a:r>
            <a:rPr lang="fa-IR" dirty="0">
              <a:effectLst/>
              <a:latin typeface="Gill Sans MT" panose="020B0502020104020203" pitchFamily="34" charset="0"/>
              <a:ea typeface="+mn-ea"/>
              <a:cs typeface="+mn-cs"/>
            </a:rPr>
            <a:t>وبالتالي ، فإن "هوية" الشحنة هي: مكوناتها (كونها المحتوى المادي الأساسي) وأصلها (كونها الخاصية الأساسية غير المادية)</a:t>
          </a:r>
        </a:p>
      </dgm:t>
    </dgm:pt>
    <dgm:pt modelId="{CE6EE5C6-3D87-4650-A4B9-6F1DD4062D38}" type="parTrans" cxnId="{8681854E-0B3C-4FDD-AACC-D86B9B3D5F60}">
      <dgm:prSet/>
      <dgm:spPr/>
      <dgm:t>
        <a:bodyPr/>
        <a:lstStyle/>
        <a:p>
          <a:pPr rtl="1"/>
          <a:endParaRPr lang="fa-IR"/>
        </a:p>
      </dgm:t>
    </dgm:pt>
    <dgm:pt modelId="{F116E4B7-81EE-4A38-8EC9-A4ED9FE03AFA}" type="sibTrans" cxnId="{8681854E-0B3C-4FDD-AACC-D86B9B3D5F60}">
      <dgm:prSet/>
      <dgm:spPr/>
      <dgm:t>
        <a:bodyPr/>
        <a:lstStyle/>
        <a:p>
          <a:pPr rtl="1"/>
          <a:endParaRPr lang="fa-IR"/>
        </a:p>
      </dgm:t>
    </dgm:pt>
    <dgm:pt modelId="{3D5D6793-63B4-4697-B59E-8E615E91E0EC}">
      <dgm:prSet/>
      <dgm:spPr/>
      <dgm:t>
        <a:bodyPr/>
        <a:lstStyle/>
        <a:p>
          <a:pPr algn="r" rtl="1"/>
          <a:r>
            <a:rPr lang="fa-IR" dirty="0">
              <a:effectLst/>
              <a:latin typeface="Gill Sans MT" panose="020B0502020104020203" pitchFamily="34" charset="0"/>
              <a:ea typeface="+mn-ea"/>
              <a:cs typeface="+mn-cs"/>
            </a:rPr>
            <a:t>تتوافق "المكونات" مع أقسام شهادة الصحة النباتية حول "اسم المنتج والكمية المعلنة" و "الاسم النباتي للنباتات" ، و "مكان المنشأ" هي الصياغة والمفهوم كما هو موضح في المعيار الدولي لتدابير الصحة النباتية 12</a:t>
          </a:r>
        </a:p>
      </dgm:t>
    </dgm:pt>
    <dgm:pt modelId="{A5704FBE-2787-406F-85F9-593658193E64}" type="parTrans" cxnId="{506E243D-EC01-498E-9A80-C4DD1B4B9FE1}">
      <dgm:prSet/>
      <dgm:spPr/>
      <dgm:t>
        <a:bodyPr/>
        <a:lstStyle/>
        <a:p>
          <a:pPr rtl="1"/>
          <a:endParaRPr lang="fa-IR"/>
        </a:p>
      </dgm:t>
    </dgm:pt>
    <dgm:pt modelId="{55319F95-1100-4327-A3CC-17B482A6C850}" type="sibTrans" cxnId="{506E243D-EC01-498E-9A80-C4DD1B4B9FE1}">
      <dgm:prSet/>
      <dgm:spPr/>
      <dgm:t>
        <a:bodyPr/>
        <a:lstStyle/>
        <a:p>
          <a:pPr rtl="1"/>
          <a:endParaRPr lang="fa-IR"/>
        </a:p>
      </dgm:t>
    </dgm:pt>
    <dgm:pt modelId="{DD3A3981-C589-4BEA-B12A-91FE9644C423}">
      <dgm:prSet/>
      <dgm:spPr/>
      <dgm:t>
        <a:bodyPr/>
        <a:lstStyle/>
        <a:p>
          <a:pPr algn="r" rtl="1"/>
          <a:r>
            <a:rPr lang="fa-IR" dirty="0">
              <a:effectLst/>
              <a:latin typeface="Gill Sans MT" panose="020B0502020104020203" pitchFamily="34" charset="0"/>
              <a:ea typeface="+mn-ea"/>
              <a:cs typeface="+mn-cs"/>
            </a:rPr>
            <a:t>التعبئة والتغليف والأختام وما إلى ذلك ليست عناصر من الشحنة (كما هو محدد) وليست عناصر من هوية الشحنة</a:t>
          </a:r>
        </a:p>
      </dgm:t>
    </dgm:pt>
    <dgm:pt modelId="{FB9D05FE-EEFD-40C1-9C1F-D463A4F56108}" type="parTrans" cxnId="{438149DB-6FDF-4EE5-B722-0D1D31FC79E5}">
      <dgm:prSet/>
      <dgm:spPr/>
      <dgm:t>
        <a:bodyPr/>
        <a:lstStyle/>
        <a:p>
          <a:pPr rtl="1"/>
          <a:endParaRPr lang="fa-IR"/>
        </a:p>
      </dgm:t>
    </dgm:pt>
    <dgm:pt modelId="{6A7937C4-36B5-4456-8944-8E4E8B1C1E6B}" type="sibTrans" cxnId="{438149DB-6FDF-4EE5-B722-0D1D31FC79E5}">
      <dgm:prSet/>
      <dgm:spPr/>
      <dgm:t>
        <a:bodyPr/>
        <a:lstStyle/>
        <a:p>
          <a:pPr rtl="1"/>
          <a:endParaRPr lang="fa-IR"/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5C37BC1-B590-4F06-97CC-344112641C6C}" type="presOf" srcId="{DD3A3981-C589-4BEA-B12A-91FE9644C423}" destId="{759842F4-1C5C-4B5F-A3FF-5C139D83B1A7}" srcOrd="0" destOrd="3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506E243D-EC01-498E-9A80-C4DD1B4B9FE1}" srcId="{3353E323-CB19-43FF-8D69-18AB74F7A767}" destId="{3D5D6793-63B4-4697-B59E-8E615E91E0EC}" srcOrd="2" destOrd="0" parTransId="{A5704FBE-2787-406F-85F9-593658193E64}" sibTransId="{55319F95-1100-4327-A3CC-17B482A6C850}"/>
    <dgm:cxn modelId="{438149DB-6FDF-4EE5-B722-0D1D31FC79E5}" srcId="{3353E323-CB19-43FF-8D69-18AB74F7A767}" destId="{DD3A3981-C589-4BEA-B12A-91FE9644C423}" srcOrd="3" destOrd="0" parTransId="{FB9D05FE-EEFD-40C1-9C1F-D463A4F56108}" sibTransId="{6A7937C4-36B5-4456-8944-8E4E8B1C1E6B}"/>
    <dgm:cxn modelId="{FEE23CE4-107C-400F-9C60-4FE4EFE2EF02}" type="presOf" srcId="{3D5D6793-63B4-4697-B59E-8E615E91E0EC}" destId="{759842F4-1C5C-4B5F-A3FF-5C139D83B1A7}" srcOrd="0" destOrd="2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27A0FF28-BE7D-4C0C-AB4E-5E6131B5383C}" type="presOf" srcId="{A20C5108-B1EA-440E-B345-BA874F527C7C}" destId="{759842F4-1C5C-4B5F-A3FF-5C139D83B1A7}" srcOrd="0" destOrd="1" presId="urn:microsoft.com/office/officeart/2005/8/layout/list1"/>
    <dgm:cxn modelId="{8681854E-0B3C-4FDD-AACC-D86B9B3D5F60}" srcId="{3353E323-CB19-43FF-8D69-18AB74F7A767}" destId="{A20C5108-B1EA-440E-B345-BA874F527C7C}" srcOrd="1" destOrd="0" parTransId="{CE6EE5C6-3D87-4650-A4B9-6F1DD4062D38}" sibTransId="{F116E4B7-81EE-4A38-8EC9-A4ED9FE03AFA}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pPr rtl="1"/>
          <a:r>
            <a:rPr lang="fa-IR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التغيير من الاستشارة الأولى</a:t>
          </a:r>
          <a:endParaRPr lang="en-US" altLang="ja-JP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r" rtl="1">
            <a:buFont typeface="Arial" panose="020B0604020202020204" pitchFamily="34" charset="0"/>
            <a:buChar char="•"/>
          </a:pPr>
          <a:r>
            <a:rPr lang="fa-IR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بالإشارة إلى "</a:t>
          </a:r>
          <a:r>
            <a:rPr lang="fa-IR" altLang="ja-JP" b="1" dirty="0" smtClean="0">
              <a:solidFill>
                <a:schemeClr val="accent5"/>
              </a:solidFill>
              <a:effectLst/>
              <a:latin typeface="Gill Sans MT" panose="020B0502020104020203" pitchFamily="34" charset="0"/>
              <a:cs typeface="Arial" pitchFamily="34" charset="0"/>
            </a:rPr>
            <a:t>لا تتغير هويتها</a:t>
          </a:r>
          <a:r>
            <a:rPr lang="fa-IR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" ، يتم توضيح العلاقة بين المفهومين ، وتبسيط تعريف «السلامة " ، والتأكيد على الاهتمام الأساسي بالصحة النباتية ، أي: بالضبط تلك العينات من النباتات ، التي على وشك أن يتم استيرادها هي حصرا تلك التي تم اعتمادها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EE8797E-5B07-40F3-9582-AE076FD5C656}">
      <dgm:prSet/>
      <dgm:spPr/>
      <dgm:t>
        <a:bodyPr/>
        <a:lstStyle/>
        <a:p>
          <a:pPr algn="r" rtl="1"/>
          <a:r>
            <a:rPr lang="fa-IR" dirty="0">
              <a:effectLst/>
              <a:latin typeface="Gill Sans MT" panose="020B0502020104020203" pitchFamily="34" charset="0"/>
              <a:ea typeface="+mn-ea"/>
              <a:cs typeface="+mn-cs"/>
            </a:rPr>
            <a:t>تعتبر المخاوف من أن </a:t>
          </a:r>
          <a:r>
            <a:rPr lang="fa-IR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"</a:t>
          </a:r>
          <a:r>
            <a:rPr lang="fa-IR" altLang="ja-JP" b="1" dirty="0" smtClean="0">
              <a:solidFill>
                <a:srgbClr val="00B050"/>
              </a:solidFill>
              <a:effectLst/>
              <a:latin typeface="Gill Sans MT" panose="020B0502020104020203" pitchFamily="34" charset="0"/>
              <a:cs typeface="Arial" pitchFamily="34" charset="0"/>
            </a:rPr>
            <a:t>وتكون عبوتها غير تالفة ولا تظهر عليها أي علامات أخرى للتلاعب </a:t>
          </a:r>
          <a:r>
            <a:rPr lang="fa-IR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" </a:t>
          </a:r>
          <a:r>
            <a:rPr lang="fa-IR" dirty="0">
              <a:effectLst/>
              <a:latin typeface="Gill Sans MT" panose="020B0502020104020203" pitchFamily="34" charset="0"/>
              <a:ea typeface="+mn-ea"/>
              <a:cs typeface="+mn-cs"/>
            </a:rPr>
            <a:t>عناصر مهمة </a:t>
          </a:r>
          <a:r>
            <a:rPr lang="fa-IR" b="1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للسلامة</a:t>
          </a:r>
          <a:endParaRPr lang="fa-IR" b="1" dirty="0">
            <a:effectLst/>
            <a:latin typeface="Gill Sans MT" panose="020B0502020104020203" pitchFamily="34" charset="0"/>
            <a:ea typeface="+mn-ea"/>
            <a:cs typeface="+mn-cs"/>
          </a:endParaRPr>
        </a:p>
      </dgm:t>
    </dgm:pt>
    <dgm:pt modelId="{EE26F03A-7DF5-4C10-A5E5-72F05B51E66A}" type="parTrans" cxnId="{47F5E221-3B4C-4642-BB53-9F1EC1910F1B}">
      <dgm:prSet/>
      <dgm:spPr/>
      <dgm:t>
        <a:bodyPr/>
        <a:lstStyle/>
        <a:p>
          <a:pPr rtl="1"/>
          <a:endParaRPr lang="fa-IR"/>
        </a:p>
      </dgm:t>
    </dgm:pt>
    <dgm:pt modelId="{7291B416-D49A-484C-9D6C-AE798BC25FA6}" type="sibTrans" cxnId="{47F5E221-3B4C-4642-BB53-9F1EC1910F1B}">
      <dgm:prSet/>
      <dgm:spPr/>
      <dgm:t>
        <a:bodyPr/>
        <a:lstStyle/>
        <a:p>
          <a:pPr rtl="1"/>
          <a:endParaRPr lang="fa-IR"/>
        </a:p>
      </dgm:t>
    </dgm:pt>
    <dgm:pt modelId="{5A56834C-A983-40A1-A680-B46EA4B6CCF2}">
      <dgm:prSet/>
      <dgm:spPr/>
      <dgm:t>
        <a:bodyPr/>
        <a:lstStyle/>
        <a:p>
          <a:pPr algn="r" rtl="1"/>
          <a:r>
            <a:rPr lang="fa-IR" dirty="0">
              <a:effectLst/>
              <a:latin typeface="Gill Sans MT" panose="020B0502020104020203" pitchFamily="34" charset="0"/>
              <a:ea typeface="+mn-ea"/>
              <a:cs typeface="+mn-cs"/>
            </a:rPr>
            <a:t>تمت إضافة الصياغة التمهيدية "</a:t>
          </a:r>
          <a:r>
            <a:rPr lang="fa-IR" b="1" dirty="0">
              <a:solidFill>
                <a:srgbClr val="FFC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حالة</a:t>
          </a:r>
          <a:r>
            <a:rPr lang="fa-IR" dirty="0">
              <a:effectLst/>
              <a:latin typeface="Gill Sans MT" panose="020B0502020104020203" pitchFamily="34" charset="0"/>
              <a:ea typeface="+mn-ea"/>
              <a:cs typeface="+mn-cs"/>
            </a:rPr>
            <a:t>" للتأكيد على أن السلامة هي حالة (مرغوب فيها) للشحنة ، وليست إجراءً للشحنة.</a:t>
          </a:r>
        </a:p>
      </dgm:t>
    </dgm:pt>
    <dgm:pt modelId="{7C58EC17-527E-404B-BA48-65E166C9B4B4}" type="parTrans" cxnId="{26CE7F8F-58E2-40E3-BA31-71B85070905F}">
      <dgm:prSet/>
      <dgm:spPr/>
      <dgm:t>
        <a:bodyPr/>
        <a:lstStyle/>
        <a:p>
          <a:pPr rtl="1"/>
          <a:endParaRPr lang="fa-IR"/>
        </a:p>
      </dgm:t>
    </dgm:pt>
    <dgm:pt modelId="{6AE36A69-B099-43D4-9ACE-67FDCA26F5B8}" type="sibTrans" cxnId="{26CE7F8F-58E2-40E3-BA31-71B85070905F}">
      <dgm:prSet/>
      <dgm:spPr/>
      <dgm:t>
        <a:bodyPr/>
        <a:lstStyle/>
        <a:p>
          <a:pPr rtl="1"/>
          <a:endParaRPr lang="fa-IR"/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47F5E221-3B4C-4642-BB53-9F1EC1910F1B}" srcId="{3353E323-CB19-43FF-8D69-18AB74F7A767}" destId="{4EE8797E-5B07-40F3-9582-AE076FD5C656}" srcOrd="1" destOrd="0" parTransId="{EE26F03A-7DF5-4C10-A5E5-72F05B51E66A}" sibTransId="{7291B416-D49A-484C-9D6C-AE798BC25FA6}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6DF6C151-0708-423F-B71E-DDC897C131F4}" type="presOf" srcId="{4EE8797E-5B07-40F3-9582-AE076FD5C656}" destId="{759842F4-1C5C-4B5F-A3FF-5C139D83B1A7}" srcOrd="0" destOrd="1" presId="urn:microsoft.com/office/officeart/2005/8/layout/list1"/>
    <dgm:cxn modelId="{26CE7F8F-58E2-40E3-BA31-71B85070905F}" srcId="{3353E323-CB19-43FF-8D69-18AB74F7A767}" destId="{5A56834C-A983-40A1-A680-B46EA4B6CCF2}" srcOrd="2" destOrd="0" parTransId="{7C58EC17-527E-404B-BA48-65E166C9B4B4}" sibTransId="{6AE36A69-B099-43D4-9ACE-67FDCA26F5B8}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5B5CB6EF-8318-4B01-BE95-4C67A8D9968C}" type="presOf" srcId="{5A56834C-A983-40A1-A680-B46EA4B6CCF2}" destId="{759842F4-1C5C-4B5F-A3FF-5C139D83B1A7}" srcOrd="0" destOrd="2" presId="urn:microsoft.com/office/officeart/2005/8/layout/list1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pPr algn="ctr" rtl="1"/>
          <a:r>
            <a:rPr lang="fa-IR" altLang="ja-JP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"سلامة (شحنة)"</a:t>
          </a:r>
          <a:endParaRPr lang="en-US" altLang="ja-JP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>
            <a:buNone/>
          </a:pPr>
          <a:r>
            <a:rPr lang="fa-IR" altLang="ja-JP" dirty="0" smtClean="0">
              <a:solidFill>
                <a:schemeClr val="tx1"/>
              </a:solidFill>
              <a:effectLst/>
              <a:latin typeface="Gill Sans MT" panose="020B0502020104020203" pitchFamily="34" charset="0"/>
              <a:cs typeface="Arial" pitchFamily="34" charset="0"/>
            </a:rPr>
            <a:t>"</a:t>
          </a:r>
          <a:r>
            <a:rPr lang="fa-IR" altLang="ja-JP" b="1" dirty="0" smtClean="0">
              <a:solidFill>
                <a:srgbClr val="FFC000"/>
              </a:solidFill>
              <a:effectLst/>
              <a:latin typeface="Gill Sans MT" panose="020B0502020104020203" pitchFamily="34" charset="0"/>
              <a:cs typeface="Arial" pitchFamily="34" charset="0"/>
            </a:rPr>
            <a:t>حالة</a:t>
          </a:r>
          <a:r>
            <a:rPr lang="fa-IR" altLang="ja-JP" dirty="0" smtClean="0">
              <a:solidFill>
                <a:schemeClr val="tx1"/>
              </a:solidFill>
              <a:effectLst/>
              <a:latin typeface="Gill Sans MT" panose="020B0502020104020203" pitchFamily="34" charset="0"/>
              <a:cs typeface="Arial" pitchFamily="34" charset="0"/>
            </a:rPr>
            <a:t> تكوين الشحنة عندما </a:t>
          </a:r>
          <a:r>
            <a:rPr lang="fa-IR" altLang="ja-JP" b="1" dirty="0" smtClean="0">
              <a:solidFill>
                <a:schemeClr val="accent5"/>
              </a:solidFill>
              <a:effectLst/>
              <a:latin typeface="Gill Sans MT" panose="020B0502020104020203" pitchFamily="34" charset="0"/>
              <a:cs typeface="Arial" pitchFamily="34" charset="0"/>
            </a:rPr>
            <a:t>لا تتغير هويتها</a:t>
          </a:r>
          <a:r>
            <a:rPr lang="fa-IR" altLang="ja-JP" dirty="0" smtClean="0">
              <a:solidFill>
                <a:schemeClr val="tx1"/>
              </a:solidFill>
              <a:effectLst/>
              <a:latin typeface="Gill Sans MT" panose="020B0502020104020203" pitchFamily="34" charset="0"/>
              <a:cs typeface="Arial" pitchFamily="34" charset="0"/>
            </a:rPr>
            <a:t> ، </a:t>
          </a:r>
          <a:r>
            <a:rPr lang="fa-IR" altLang="ja-JP" b="1" dirty="0" smtClean="0">
              <a:solidFill>
                <a:srgbClr val="00B050"/>
              </a:solidFill>
              <a:effectLst/>
              <a:latin typeface="Gill Sans MT" panose="020B0502020104020203" pitchFamily="34" charset="0"/>
              <a:cs typeface="Arial" pitchFamily="34" charset="0"/>
            </a:rPr>
            <a:t>وتكون عبوتها غير تالفة ولا تظهر عليها أي علامات أخرى للتلاعب </a:t>
          </a:r>
          <a:r>
            <a:rPr lang="fa-IR" altLang="ja-JP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كما هو موضح في شهادة الصحة النباتية أو أي مستند آخر مقبول رسميًا ، يتم الاحتفاظ به دون فقد أو إضافة أو استبدال"</a:t>
          </a:r>
          <a:endParaRPr lang="en-US" i="1" dirty="0">
            <a:solidFill>
              <a:srgbClr val="FF0000"/>
            </a:solidFill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fa-IR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لم يتغير من الاستشارة الأولى</a:t>
          </a:r>
          <a:endParaRPr lang="en-US" altLang="ja-JP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r" rtl="1">
            <a:buFont typeface="Arial" panose="020B0604020202020204" pitchFamily="34" charset="0"/>
            <a:buChar char="•"/>
          </a:pPr>
          <a:r>
            <a:rPr lang="fa-IR" dirty="0" smtClean="0">
              <a:latin typeface="Gill Sans MT" panose="020B0502020104020203" pitchFamily="34" charset="0"/>
            </a:rPr>
            <a:t>بدون تغيير المعنى الجوهري ، تهدف المراجعة إلى توفير القواعد الصحيحة والتبسيط والاتساق مع تعريفات الهوية والسلامة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4D8DF90-908E-4315-8B5E-2F209C1E64E1}">
      <dgm:prSet/>
      <dgm:spPr/>
      <dgm:t>
        <a:bodyPr/>
        <a:lstStyle/>
        <a:p>
          <a:pPr algn="r" rtl="1"/>
          <a:r>
            <a:rPr lang="fa-IR" dirty="0">
              <a:latin typeface="Gill Sans MT" panose="020B0502020104020203" pitchFamily="34" charset="0"/>
            </a:rPr>
            <a:t>تم استبدال عبارة "</a:t>
          </a:r>
          <a:r>
            <a:rPr lang="fa-IR" dirty="0">
              <a:solidFill>
                <a:srgbClr val="FF0000"/>
              </a:solidFill>
              <a:latin typeface="Gill Sans MT" panose="020B0502020104020203" pitchFamily="34" charset="0"/>
            </a:rPr>
            <a:t>الحفاظ </a:t>
          </a:r>
          <a:r>
            <a:rPr lang="fa-IR" dirty="0" smtClean="0">
              <a:solidFill>
                <a:srgbClr val="FF0000"/>
              </a:solidFill>
              <a:latin typeface="Gill Sans MT" panose="020B0502020104020203" pitchFamily="34" charset="0"/>
            </a:rPr>
            <a:t>على السلامة</a:t>
          </a:r>
          <a:r>
            <a:rPr lang="fa-IR" dirty="0" smtClean="0">
              <a:latin typeface="Gill Sans MT" panose="020B0502020104020203" pitchFamily="34" charset="0"/>
            </a:rPr>
            <a:t>" </a:t>
          </a:r>
          <a:r>
            <a:rPr lang="fa-IR" dirty="0">
              <a:latin typeface="Gill Sans MT" panose="020B0502020104020203" pitchFamily="34" charset="0"/>
            </a:rPr>
            <a:t>بعبارة </a:t>
          </a:r>
          <a:r>
            <a:rPr lang="fa-IR" dirty="0" smtClean="0">
              <a:latin typeface="Gill Sans MT" panose="020B0502020104020203" pitchFamily="34" charset="0"/>
            </a:rPr>
            <a:t> </a:t>
          </a:r>
          <a:r>
            <a:rPr lang="fa-IR" altLang="ja-JP" dirty="0" smtClean="0">
              <a:solidFill>
                <a:schemeClr val="tx1"/>
              </a:solidFill>
              <a:effectLst/>
              <a:latin typeface="Gill Sans MT" panose="020B0502020104020203" pitchFamily="34" charset="0"/>
              <a:cs typeface="Arial" pitchFamily="34" charset="0"/>
            </a:rPr>
            <a:t>"</a:t>
          </a:r>
          <a:r>
            <a:rPr lang="fa-IR" altLang="ja-JP" b="1" dirty="0" smtClean="0">
              <a:solidFill>
                <a:srgbClr val="00B050"/>
              </a:solidFill>
              <a:effectLst/>
              <a:latin typeface="Gill Sans MT" panose="020B0502020104020203" pitchFamily="34" charset="0"/>
              <a:cs typeface="Arial" pitchFamily="34" charset="0"/>
            </a:rPr>
            <a:t>حالة الشحنة عندما يتم الحفاظ على سلامتها </a:t>
          </a:r>
          <a:r>
            <a:rPr lang="fa-IR" dirty="0" smtClean="0">
              <a:latin typeface="Gill Sans MT" panose="020B0502020104020203" pitchFamily="34" charset="0"/>
            </a:rPr>
            <a:t>لتعكس أن أمن الصحة النباتية هو حالة وليس إجراءً</a:t>
          </a:r>
          <a:endParaRPr lang="fa-IR" dirty="0">
            <a:latin typeface="Gill Sans MT" panose="020B0502020104020203" pitchFamily="34" charset="0"/>
          </a:endParaRPr>
        </a:p>
      </dgm:t>
    </dgm:pt>
    <dgm:pt modelId="{53876BBF-A467-49D6-AD71-431378181015}" type="parTrans" cxnId="{7FF40236-C8AC-4295-923B-CF872F8774EC}">
      <dgm:prSet/>
      <dgm:spPr/>
      <dgm:t>
        <a:bodyPr/>
        <a:lstStyle/>
        <a:p>
          <a:pPr rtl="1"/>
          <a:endParaRPr lang="fa-IR"/>
        </a:p>
      </dgm:t>
    </dgm:pt>
    <dgm:pt modelId="{D05A726E-3DC0-4F33-9926-3114C6924443}" type="sibTrans" cxnId="{7FF40236-C8AC-4295-923B-CF872F8774EC}">
      <dgm:prSet/>
      <dgm:spPr/>
      <dgm:t>
        <a:bodyPr/>
        <a:lstStyle/>
        <a:p>
          <a:pPr rtl="1"/>
          <a:endParaRPr lang="fa-IR"/>
        </a:p>
      </dgm:t>
    </dgm:pt>
    <dgm:pt modelId="{36EAE436-D607-4F92-BEC9-07717964F6C8}">
      <dgm:prSet/>
      <dgm:spPr/>
      <dgm:t>
        <a:bodyPr/>
        <a:lstStyle/>
        <a:p>
          <a:pPr algn="r" rtl="1"/>
          <a:r>
            <a:rPr lang="fa-IR" dirty="0">
              <a:latin typeface="Gill Sans MT" panose="020B0502020104020203" pitchFamily="34" charset="0"/>
            </a:rPr>
            <a:t>إن الكلمة المحذوفة "المناسبة" التي تصف "تدابير الصحة النباتية" غير ضرورية وغير مناسبة للتعريف</a:t>
          </a:r>
        </a:p>
      </dgm:t>
    </dgm:pt>
    <dgm:pt modelId="{BF2B912A-E5F6-4785-A6EB-5EF9DAC3B395}" type="parTrans" cxnId="{64820F12-1CF2-4726-AF22-A11E07BD5183}">
      <dgm:prSet/>
      <dgm:spPr/>
      <dgm:t>
        <a:bodyPr/>
        <a:lstStyle/>
        <a:p>
          <a:pPr rtl="1"/>
          <a:endParaRPr lang="fa-IR"/>
        </a:p>
      </dgm:t>
    </dgm:pt>
    <dgm:pt modelId="{54B86522-02D4-495A-AE6E-7CFA71F36C0F}" type="sibTrans" cxnId="{64820F12-1CF2-4726-AF22-A11E07BD5183}">
      <dgm:prSet/>
      <dgm:spPr/>
      <dgm:t>
        <a:bodyPr/>
        <a:lstStyle/>
        <a:p>
          <a:pPr rtl="1"/>
          <a:endParaRPr lang="fa-IR"/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6651C63B-760A-47AA-BC64-6AE0F64A0EB6}" type="presOf" srcId="{36EAE436-D607-4F92-BEC9-07717964F6C8}" destId="{759842F4-1C5C-4B5F-A3FF-5C139D83B1A7}" srcOrd="0" destOrd="2" presId="urn:microsoft.com/office/officeart/2005/8/layout/list1"/>
    <dgm:cxn modelId="{64820F12-1CF2-4726-AF22-A11E07BD5183}" srcId="{3353E323-CB19-43FF-8D69-18AB74F7A767}" destId="{36EAE436-D607-4F92-BEC9-07717964F6C8}" srcOrd="2" destOrd="0" parTransId="{BF2B912A-E5F6-4785-A6EB-5EF9DAC3B395}" sibTransId="{54B86522-02D4-495A-AE6E-7CFA71F36C0F}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7FF40236-C8AC-4295-923B-CF872F8774EC}" srcId="{3353E323-CB19-43FF-8D69-18AB74F7A767}" destId="{04D8DF90-908E-4315-8B5E-2F209C1E64E1}" srcOrd="1" destOrd="0" parTransId="{53876BBF-A467-49D6-AD71-431378181015}" sibTransId="{D05A726E-3DC0-4F33-9926-3114C6924443}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EB1682EB-411D-42D5-88A4-9E30DD9F92EE}" type="presOf" srcId="{04D8DF90-908E-4315-8B5E-2F209C1E64E1}" destId="{759842F4-1C5C-4B5F-A3FF-5C139D83B1A7}" srcOrd="0" destOrd="1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pPr algn="ctr" rtl="1"/>
          <a:r>
            <a:rPr lang="fa-IR" altLang="ja-JP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"أمن الصحة النباتية (لشحنة)"</a:t>
          </a:r>
          <a:endParaRPr lang="en-US" altLang="ja-JP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 rtl="1">
            <a:buNone/>
          </a:pPr>
          <a:r>
            <a:rPr lang="fa-IR" altLang="ja-JP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الحفاظ على السلامة </a:t>
          </a:r>
          <a:r>
            <a:rPr lang="fa-IR" altLang="ja-JP" dirty="0" smtClean="0">
              <a:solidFill>
                <a:schemeClr val="tx1"/>
              </a:solidFill>
              <a:effectLst/>
              <a:latin typeface="Gill Sans MT" panose="020B0502020104020203" pitchFamily="34" charset="0"/>
              <a:cs typeface="Arial" pitchFamily="34" charset="0"/>
            </a:rPr>
            <a:t>"</a:t>
          </a:r>
          <a:r>
            <a:rPr lang="fa-IR" altLang="ja-JP" b="1" dirty="0" smtClean="0">
              <a:solidFill>
                <a:srgbClr val="00B050"/>
              </a:solidFill>
              <a:effectLst/>
              <a:latin typeface="Gill Sans MT" panose="020B0502020104020203" pitchFamily="34" charset="0"/>
              <a:cs typeface="Arial" pitchFamily="34" charset="0"/>
            </a:rPr>
            <a:t>حالة الشحنة عندما يتم الحفاظ على سلامتها</a:t>
          </a:r>
          <a:r>
            <a:rPr lang="fa-IR" altLang="ja-JP" dirty="0" smtClean="0">
              <a:solidFill>
                <a:schemeClr val="tx1"/>
              </a:solidFill>
              <a:effectLst/>
              <a:latin typeface="Gill Sans MT" panose="020B0502020104020203" pitchFamily="34" charset="0"/>
              <a:cs typeface="Arial" pitchFamily="34" charset="0"/>
            </a:rPr>
            <a:t> ومنع غزوها وتلوثها بالآفات الخاضعة للوائح ، من خلال تطبيق تدابير الصحة النباتية </a:t>
          </a:r>
          <a:r>
            <a:rPr lang="fa-IR" altLang="ja-JP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المناسبة</a:t>
          </a:r>
          <a:r>
            <a:rPr lang="fa-IR" altLang="ja-JP" dirty="0" smtClean="0">
              <a:solidFill>
                <a:schemeClr val="tx1"/>
              </a:solidFill>
              <a:effectLst/>
              <a:latin typeface="Gill Sans MT" panose="020B0502020104020203" pitchFamily="34" charset="0"/>
              <a:cs typeface="Arial" pitchFamily="34" charset="0"/>
            </a:rPr>
            <a:t>"</a:t>
          </a:r>
          <a:endParaRPr lang="en-US" b="0" i="1" dirty="0">
            <a:solidFill>
              <a:schemeClr val="tx1"/>
            </a:solidFill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pPr rtl="1"/>
          <a:r>
            <a:rPr lang="fa-IR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التغيير من الاستشارة الأولى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496333F-73E3-4416-ACEB-781E2589BD07}">
      <dgm:prSet/>
      <dgm:spPr/>
      <dgm:t>
        <a:bodyPr/>
        <a:lstStyle/>
        <a:p>
          <a:pPr algn="r" rtl="1">
            <a:buFont typeface="Arial" panose="020B0604020202020204" pitchFamily="34" charset="0"/>
            <a:buChar char="•"/>
          </a:pPr>
          <a:r>
            <a:rPr lang="fa-IR" i="0" smtClean="0">
              <a:effectLst/>
              <a:latin typeface="Gill Sans MT" panose="020B0502020104020203" pitchFamily="34" charset="0"/>
              <a:ea typeface="+mn-ea"/>
              <a:cs typeface="+mn-cs"/>
            </a:rPr>
            <a:t>عملية المراقبة الشاملة ، سواء كانت عامة أو محددة ، هي عملية رسمية ، في حين أن "المصادر المختلفة" للبيانات يمكن أن تكون رسمية أو غير رسمية.</a:t>
          </a:r>
          <a:endParaRPr lang="en-US" i="1" dirty="0">
            <a:latin typeface="Gill Sans MT" panose="020B0502020104020203" pitchFamily="34" charset="0"/>
          </a:endParaRPr>
        </a:p>
      </dgm:t>
    </dgm:pt>
    <dgm:pt modelId="{BC3CBCD1-CCD9-460D-9DFB-CA683E81789A}" type="parTrans" cxnId="{2B8586C5-FD8B-4F00-B66B-98C4E2B0D5B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6AC4126-B89A-4BFA-8A25-48F82BF7B59E}" type="sibTrans" cxnId="{2B8586C5-FD8B-4F00-B66B-98C4E2B0D5B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B880013-F556-4A04-B354-7612608159E6}">
      <dgm:prSet/>
      <dgm:spPr/>
      <dgm:t>
        <a:bodyPr/>
        <a:lstStyle/>
        <a:p>
          <a:pPr algn="r" rtl="1"/>
          <a:r>
            <a:rPr lang="fa-IR" i="0" dirty="0">
              <a:effectLst/>
              <a:latin typeface="Gill Sans MT" panose="020B0502020104020203" pitchFamily="34" charset="0"/>
              <a:ea typeface="+mn-ea"/>
              <a:cs typeface="+mn-cs"/>
            </a:rPr>
            <a:t>تشير "البيانات" إلى المواد الخام التي تم جمعها ، والتي تصبح بعد ذلك "معلومات" بمجرد تحليلها والتحقق منها</a:t>
          </a:r>
        </a:p>
      </dgm:t>
    </dgm:pt>
    <dgm:pt modelId="{B03DD510-C4ED-4855-96E5-57D7A916DC0D}" type="parTrans" cxnId="{8C770CE7-9A1E-49C7-A015-94CFE16B166D}">
      <dgm:prSet/>
      <dgm:spPr/>
      <dgm:t>
        <a:bodyPr/>
        <a:lstStyle/>
        <a:p>
          <a:pPr rtl="1"/>
          <a:endParaRPr lang="fa-IR"/>
        </a:p>
      </dgm:t>
    </dgm:pt>
    <dgm:pt modelId="{BB8D93E1-015C-45E8-9A60-174B41D676E4}" type="sibTrans" cxnId="{8C770CE7-9A1E-49C7-A015-94CFE16B166D}">
      <dgm:prSet/>
      <dgm:spPr/>
      <dgm:t>
        <a:bodyPr/>
        <a:lstStyle/>
        <a:p>
          <a:pPr rtl="1"/>
          <a:endParaRPr lang="fa-IR"/>
        </a:p>
      </dgm:t>
    </dgm:pt>
    <dgm:pt modelId="{ED6D01FD-8921-45F8-9B4C-D1425A9915A8}">
      <dgm:prSet/>
      <dgm:spPr/>
      <dgm:t>
        <a:bodyPr/>
        <a:lstStyle/>
        <a:p>
          <a:pPr algn="r" rtl="1"/>
          <a:r>
            <a:rPr lang="fa-IR" i="0" dirty="0">
              <a:effectLst/>
              <a:latin typeface="Gill Sans MT" panose="020B0502020104020203" pitchFamily="34" charset="0"/>
              <a:ea typeface="+mn-ea"/>
              <a:cs typeface="+mn-cs"/>
            </a:rPr>
            <a:t>البيانات التي يتم جمعها من خلال المراقبة العامة ليست رسمية حتى تتم الموافقة عليها من قبل المنظمة الوطنية لوقاية النباتات ؛ لذلك ، لا تتوقف العملية عند جمع البيانات ، لأن التحليل والتحقق هما أيضًا جزءان مهمان أساسيان من العملية عند استخدام مصادر البيانات غير الرسمية</a:t>
          </a:r>
        </a:p>
      </dgm:t>
    </dgm:pt>
    <dgm:pt modelId="{1A22E2F5-2B35-48C3-89F5-45E41473DBA8}" type="parTrans" cxnId="{FB8BF4AF-33EF-4886-8B08-6E1A4C9DC748}">
      <dgm:prSet/>
      <dgm:spPr/>
      <dgm:t>
        <a:bodyPr/>
        <a:lstStyle/>
        <a:p>
          <a:pPr rtl="1"/>
          <a:endParaRPr lang="fa-IR"/>
        </a:p>
      </dgm:t>
    </dgm:pt>
    <dgm:pt modelId="{CCA02F11-A5B9-4422-83D8-9FE1A5B35F73}" type="sibTrans" cxnId="{FB8BF4AF-33EF-4886-8B08-6E1A4C9DC748}">
      <dgm:prSet/>
      <dgm:spPr/>
      <dgm:t>
        <a:bodyPr/>
        <a:lstStyle/>
        <a:p>
          <a:pPr rtl="1"/>
          <a:endParaRPr lang="fa-IR"/>
        </a:p>
      </dgm:t>
    </dgm:pt>
    <dgm:pt modelId="{4FA4BD56-E444-48FA-9601-D920817C7DD0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B2D7ED52-1B6A-4B79-86CE-3BAF4AA27D45}" type="pres">
      <dgm:prSet presAssocID="{3353E323-CB19-43FF-8D69-18AB74F7A767}" presName="parentLin" presStyleCnt="0"/>
      <dgm:spPr/>
    </dgm:pt>
    <dgm:pt modelId="{BF191993-0602-4647-8D9F-D133BD8A56F7}" type="pres">
      <dgm:prSet presAssocID="{3353E323-CB19-43FF-8D69-18AB74F7A767}" presName="parentLeftMargin" presStyleLbl="node1" presStyleIdx="0" presStyleCnt="1"/>
      <dgm:spPr/>
      <dgm:t>
        <a:bodyPr/>
        <a:lstStyle/>
        <a:p>
          <a:pPr rtl="1"/>
          <a:endParaRPr lang="fa-IR"/>
        </a:p>
      </dgm:t>
    </dgm:pt>
    <dgm:pt modelId="{6572EBB2-FC9F-4732-AC23-321926A29CC6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9ED4F66-DCFE-4F79-9F88-9EB8A6E4A9C1}" type="pres">
      <dgm:prSet presAssocID="{3353E323-CB19-43FF-8D69-18AB74F7A767}" presName="negativeSpace" presStyleCnt="0"/>
      <dgm:spPr/>
    </dgm:pt>
    <dgm:pt modelId="{718E8048-1CB6-4E01-A155-3A133892AA6E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2B8586C5-FD8B-4F00-B66B-98C4E2B0D5BE}" srcId="{3353E323-CB19-43FF-8D69-18AB74F7A767}" destId="{E496333F-73E3-4416-ACEB-781E2589BD07}" srcOrd="0" destOrd="0" parTransId="{BC3CBCD1-CCD9-460D-9DFB-CA683E81789A}" sibTransId="{86AC4126-B89A-4BFA-8A25-48F82BF7B59E}"/>
    <dgm:cxn modelId="{8C770CE7-9A1E-49C7-A015-94CFE16B166D}" srcId="{3353E323-CB19-43FF-8D69-18AB74F7A767}" destId="{8B880013-F556-4A04-B354-7612608159E6}" srcOrd="1" destOrd="0" parTransId="{B03DD510-C4ED-4855-96E5-57D7A916DC0D}" sibTransId="{BB8D93E1-015C-45E8-9A60-174B41D676E4}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80331480-EC4A-46A2-8A56-46D79B3BDB27}" type="presOf" srcId="{E496333F-73E3-4416-ACEB-781E2589BD07}" destId="{718E8048-1CB6-4E01-A155-3A133892AA6E}" srcOrd="0" destOrd="0" presId="urn:microsoft.com/office/officeart/2005/8/layout/list1"/>
    <dgm:cxn modelId="{948A5124-E666-4BCA-9998-310D9A7A7C6A}" type="presOf" srcId="{5E1F010D-719A-4457-87E8-5D7769197D3B}" destId="{4FA4BD56-E444-48FA-9601-D920817C7DD0}" srcOrd="0" destOrd="0" presId="urn:microsoft.com/office/officeart/2005/8/layout/list1"/>
    <dgm:cxn modelId="{B65154F8-292F-404C-B747-1B5E454E77BF}" type="presOf" srcId="{3353E323-CB19-43FF-8D69-18AB74F7A767}" destId="{6572EBB2-FC9F-4732-AC23-321926A29CC6}" srcOrd="1" destOrd="0" presId="urn:microsoft.com/office/officeart/2005/8/layout/list1"/>
    <dgm:cxn modelId="{5967E29A-F662-4815-B6C6-E608FC7AD9D0}" type="presOf" srcId="{ED6D01FD-8921-45F8-9B4C-D1425A9915A8}" destId="{718E8048-1CB6-4E01-A155-3A133892AA6E}" srcOrd="0" destOrd="2" presId="urn:microsoft.com/office/officeart/2005/8/layout/list1"/>
    <dgm:cxn modelId="{54293B67-CF0E-43D5-9F8A-94942BE424C8}" type="presOf" srcId="{8B880013-F556-4A04-B354-7612608159E6}" destId="{718E8048-1CB6-4E01-A155-3A133892AA6E}" srcOrd="0" destOrd="1" presId="urn:microsoft.com/office/officeart/2005/8/layout/list1"/>
    <dgm:cxn modelId="{FB8BF4AF-33EF-4886-8B08-6E1A4C9DC748}" srcId="{3353E323-CB19-43FF-8D69-18AB74F7A767}" destId="{ED6D01FD-8921-45F8-9B4C-D1425A9915A8}" srcOrd="2" destOrd="0" parTransId="{1A22E2F5-2B35-48C3-89F5-45E41473DBA8}" sibTransId="{CCA02F11-A5B9-4422-83D8-9FE1A5B35F73}"/>
    <dgm:cxn modelId="{F0CE411F-B441-42C8-9B18-5091144772AB}" type="presOf" srcId="{3353E323-CB19-43FF-8D69-18AB74F7A767}" destId="{BF191993-0602-4647-8D9F-D133BD8A56F7}" srcOrd="0" destOrd="0" presId="urn:microsoft.com/office/officeart/2005/8/layout/list1"/>
    <dgm:cxn modelId="{6839F6C4-A615-466F-B26D-D1C805752838}" type="presParOf" srcId="{4FA4BD56-E444-48FA-9601-D920817C7DD0}" destId="{B2D7ED52-1B6A-4B79-86CE-3BAF4AA27D45}" srcOrd="0" destOrd="0" presId="urn:microsoft.com/office/officeart/2005/8/layout/list1"/>
    <dgm:cxn modelId="{BE835055-4507-4ABD-AA3D-5365FE4E53D9}" type="presParOf" srcId="{B2D7ED52-1B6A-4B79-86CE-3BAF4AA27D45}" destId="{BF191993-0602-4647-8D9F-D133BD8A56F7}" srcOrd="0" destOrd="0" presId="urn:microsoft.com/office/officeart/2005/8/layout/list1"/>
    <dgm:cxn modelId="{59233BCA-0F81-4C6E-A619-956910C54734}" type="presParOf" srcId="{B2D7ED52-1B6A-4B79-86CE-3BAF4AA27D45}" destId="{6572EBB2-FC9F-4732-AC23-321926A29CC6}" srcOrd="1" destOrd="0" presId="urn:microsoft.com/office/officeart/2005/8/layout/list1"/>
    <dgm:cxn modelId="{3825A56B-D9A2-4F88-855D-8B9927EB1FFE}" type="presParOf" srcId="{4FA4BD56-E444-48FA-9601-D920817C7DD0}" destId="{59ED4F66-DCFE-4F79-9F88-9EB8A6E4A9C1}" srcOrd="1" destOrd="0" presId="urn:microsoft.com/office/officeart/2005/8/layout/list1"/>
    <dgm:cxn modelId="{2815696F-6896-4077-9970-4145C0A53E13}" type="presParOf" srcId="{4FA4BD56-E444-48FA-9601-D920817C7DD0}" destId="{718E8048-1CB6-4E01-A155-3A133892AA6E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872525-E1CC-425C-842C-F807BF0B51C2}">
      <dsp:nvSpPr>
        <dsp:cNvPr id="0" name=""/>
        <dsp:cNvSpPr/>
      </dsp:nvSpPr>
      <dsp:spPr>
        <a:xfrm>
          <a:off x="236275" y="1300663"/>
          <a:ext cx="3005068" cy="150253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000" b="1" kern="1200" dirty="0" smtClean="0">
              <a:effectLst/>
              <a:latin typeface="Gill Sans MT" panose="020B0502020104020203" pitchFamily="34" charset="0"/>
            </a:rPr>
            <a:t>يتم تحديث المسرد باستمرار.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000" b="1" kern="1200" dirty="0" smtClean="0">
              <a:effectLst/>
              <a:latin typeface="Gill Sans MT" panose="020B0502020104020203" pitchFamily="34" charset="0"/>
            </a:rPr>
            <a:t>يمكن أن يشمل ذلك: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000" b="1" kern="1200" dirty="0" smtClean="0">
              <a:effectLst/>
              <a:latin typeface="Gill Sans MT" panose="020B0502020104020203" pitchFamily="34" charset="0"/>
            </a:rPr>
            <a:t>الإضافات والمراجعات والحذف</a:t>
          </a:r>
          <a:endParaRPr lang="en-US" sz="2000" kern="1200" dirty="0">
            <a:effectLst/>
            <a:latin typeface="Gill Sans MT" panose="020B0502020104020203" pitchFamily="34" charset="0"/>
          </a:endParaRPr>
        </a:p>
      </dsp:txBody>
      <dsp:txXfrm>
        <a:off x="280283" y="1344671"/>
        <a:ext cx="2917052" cy="1414518"/>
      </dsp:txXfrm>
    </dsp:sp>
    <dsp:sp modelId="{295138B0-3D65-4FC0-AF51-872FF4860F65}">
      <dsp:nvSpPr>
        <dsp:cNvPr id="0" name=""/>
        <dsp:cNvSpPr/>
      </dsp:nvSpPr>
      <dsp:spPr>
        <a:xfrm rot="18857752">
          <a:off x="2996123" y="1443361"/>
          <a:ext cx="1625936" cy="53385"/>
        </a:xfrm>
        <a:custGeom>
          <a:avLst/>
          <a:gdLst/>
          <a:ahLst/>
          <a:cxnLst/>
          <a:rect l="0" t="0" r="0" b="0"/>
          <a:pathLst>
            <a:path>
              <a:moveTo>
                <a:pt x="0" y="26692"/>
              </a:moveTo>
              <a:lnTo>
                <a:pt x="1625936" y="26692"/>
              </a:lnTo>
            </a:path>
          </a:pathLst>
        </a:custGeom>
        <a:noFill/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b="1" kern="1200">
            <a:effectLst/>
            <a:latin typeface="Gill Sans MT" panose="020B0502020104020203" pitchFamily="34" charset="0"/>
          </a:endParaRPr>
        </a:p>
      </dsp:txBody>
      <dsp:txXfrm>
        <a:off x="3768443" y="1429406"/>
        <a:ext cx="81296" cy="81296"/>
      </dsp:txXfrm>
    </dsp:sp>
    <dsp:sp modelId="{948E97DA-5092-4A8E-B0BD-C4306F57F928}">
      <dsp:nvSpPr>
        <dsp:cNvPr id="0" name=""/>
        <dsp:cNvSpPr/>
      </dsp:nvSpPr>
      <dsp:spPr>
        <a:xfrm>
          <a:off x="4376839" y="0"/>
          <a:ext cx="3479147" cy="177635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000" kern="1200" dirty="0" smtClean="0">
              <a:effectLst/>
              <a:latin typeface="Gill Sans MT" panose="020B0502020104020203" pitchFamily="34" charset="0"/>
            </a:rPr>
            <a:t>لهذا السبب ، تأكد من استخدام أحدث إصدار من المسرد فقط!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000" kern="1200" dirty="0" smtClean="0">
              <a:effectLst/>
              <a:latin typeface="Gill Sans MT" panose="020B0502020104020203" pitchFamily="34" charset="0"/>
            </a:rPr>
            <a:t>متاح على </a:t>
          </a:r>
          <a:r>
            <a:rPr lang="en-US" altLang="ja-JP" sz="2000" kern="1200" dirty="0" smtClean="0">
              <a:effectLst/>
              <a:latin typeface="Gill Sans MT" panose="020B0502020104020203" pitchFamily="34" charset="0"/>
              <a:hlinkClick xmlns:r="http://schemas.openxmlformats.org/officeDocument/2006/relationships" r:id="rId1"/>
            </a:rPr>
            <a:t>www.ippc.int</a:t>
          </a:r>
          <a:r>
            <a:rPr lang="en-US" altLang="ja-JP" sz="2000" kern="1200" dirty="0" smtClean="0">
              <a:effectLst/>
              <a:latin typeface="Gill Sans MT" panose="020B0502020104020203" pitchFamily="34" charset="0"/>
            </a:rPr>
            <a:t>)</a:t>
          </a:r>
          <a:r>
            <a:rPr lang="fa-IR" altLang="ja-JP" sz="2000" kern="1200" dirty="0" smtClean="0">
              <a:effectLst/>
              <a:latin typeface="Gill Sans MT" panose="020B0502020104020203" pitchFamily="34" charset="0"/>
            </a:rPr>
            <a:t>)</a:t>
          </a:r>
          <a:endParaRPr lang="en-US" altLang="ja-JP" sz="2000" kern="1200" dirty="0" smtClean="0">
            <a:effectLst/>
            <a:latin typeface="Gill Sans MT" panose="020B0502020104020203" pitchFamily="34" charset="0"/>
          </a:endParaRP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>
            <a:effectLst/>
            <a:latin typeface="Gill Sans MT" panose="020B0502020104020203" pitchFamily="34" charset="0"/>
          </a:endParaRPr>
        </a:p>
      </dsp:txBody>
      <dsp:txXfrm>
        <a:off x="4428867" y="52028"/>
        <a:ext cx="3375091" cy="1672299"/>
      </dsp:txXfrm>
    </dsp:sp>
    <dsp:sp modelId="{C70170B5-CD17-484F-A7AB-8F1E3C12F71B}">
      <dsp:nvSpPr>
        <dsp:cNvPr id="0" name=""/>
        <dsp:cNvSpPr/>
      </dsp:nvSpPr>
      <dsp:spPr>
        <a:xfrm rot="3159116">
          <a:off x="2894191" y="2726846"/>
          <a:ext cx="1765130" cy="53385"/>
        </a:xfrm>
        <a:custGeom>
          <a:avLst/>
          <a:gdLst/>
          <a:ahLst/>
          <a:cxnLst/>
          <a:rect l="0" t="0" r="0" b="0"/>
          <a:pathLst>
            <a:path>
              <a:moveTo>
                <a:pt x="0" y="26692"/>
              </a:moveTo>
              <a:lnTo>
                <a:pt x="1765130" y="26692"/>
              </a:lnTo>
            </a:path>
          </a:pathLst>
        </a:custGeom>
        <a:noFill/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effectLst/>
            <a:latin typeface="Gill Sans MT" panose="020B0502020104020203" pitchFamily="34" charset="0"/>
          </a:endParaRPr>
        </a:p>
      </dsp:txBody>
      <dsp:txXfrm>
        <a:off x="3732628" y="2709411"/>
        <a:ext cx="88256" cy="88256"/>
      </dsp:txXfrm>
    </dsp:sp>
    <dsp:sp modelId="{16711AAC-BB07-4838-A16B-E028CC592491}">
      <dsp:nvSpPr>
        <dsp:cNvPr id="0" name=""/>
        <dsp:cNvSpPr/>
      </dsp:nvSpPr>
      <dsp:spPr>
        <a:xfrm>
          <a:off x="4312169" y="2305355"/>
          <a:ext cx="3604459" cy="229958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000" kern="1200" dirty="0" smtClean="0">
              <a:effectLst/>
              <a:latin typeface="Gill Sans MT" panose="020B0502020104020203" pitchFamily="34" charset="0"/>
            </a:rPr>
            <a:t>في مسودة تعديلات 2022 على المعيار الدولي 5 لتدابير الصحة النباتية ،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000" kern="1200" dirty="0" smtClean="0">
              <a:effectLst/>
              <a:latin typeface="Gill Sans MT" panose="020B0502020104020203" pitchFamily="34" charset="0"/>
            </a:rPr>
            <a:t>المقترحات هي: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000" kern="1200" dirty="0" smtClean="0">
              <a:effectLst/>
              <a:latin typeface="Gill Sans MT" panose="020B0502020104020203" pitchFamily="34" charset="0"/>
            </a:rPr>
            <a:t>3 اضافات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000" kern="1200" dirty="0" smtClean="0">
              <a:effectLst/>
              <a:latin typeface="Gill Sans MT" panose="020B0502020104020203" pitchFamily="34" charset="0"/>
            </a:rPr>
            <a:t>9 مراجعات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000" kern="1200" dirty="0" smtClean="0">
              <a:effectLst/>
              <a:latin typeface="Gill Sans MT" panose="020B0502020104020203" pitchFamily="34" charset="0"/>
            </a:rPr>
            <a:t>2 حذف</a:t>
          </a:r>
          <a:endParaRPr lang="en-US" altLang="ja-JP" sz="2000" b="1" u="none" kern="1200" dirty="0">
            <a:solidFill>
              <a:srgbClr val="C00000"/>
            </a:solidFill>
            <a:effectLst/>
            <a:latin typeface="Gill Sans MT" panose="020B0502020104020203" pitchFamily="34" charset="0"/>
          </a:endParaRPr>
        </a:p>
      </dsp:txBody>
      <dsp:txXfrm>
        <a:off x="4379521" y="2372707"/>
        <a:ext cx="3469755" cy="2164879"/>
      </dsp:txXfrm>
    </dsp:sp>
    <dsp:sp modelId="{3D4EA6FB-E6D3-404E-B6A5-4B5E873D1126}">
      <dsp:nvSpPr>
        <dsp:cNvPr id="0" name=""/>
        <dsp:cNvSpPr/>
      </dsp:nvSpPr>
      <dsp:spPr>
        <a:xfrm rot="18591364">
          <a:off x="7684964" y="2933272"/>
          <a:ext cx="1290114" cy="53385"/>
        </a:xfrm>
        <a:custGeom>
          <a:avLst/>
          <a:gdLst/>
          <a:ahLst/>
          <a:cxnLst/>
          <a:rect l="0" t="0" r="0" b="0"/>
          <a:pathLst>
            <a:path>
              <a:moveTo>
                <a:pt x="0" y="26692"/>
              </a:moveTo>
              <a:lnTo>
                <a:pt x="1290114" y="26692"/>
              </a:lnTo>
            </a:path>
          </a:pathLst>
        </a:custGeom>
        <a:noFill/>
        <a:ln w="12700" cap="flat" cmpd="sng" algn="ctr">
          <a:solidFill>
            <a:schemeClr val="accent1"/>
          </a:solidFill>
          <a:prstDash val="solid"/>
          <a:round/>
          <a:headEnd type="none" w="med" len="med"/>
          <a:tailEnd type="arrow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b="0" kern="1200">
            <a:effectLst/>
            <a:latin typeface="Gill Sans MT" panose="020B0502020104020203" pitchFamily="34" charset="0"/>
          </a:endParaRPr>
        </a:p>
      </dsp:txBody>
      <dsp:txXfrm>
        <a:off x="8297768" y="2927712"/>
        <a:ext cx="64505" cy="64505"/>
      </dsp:txXfrm>
    </dsp:sp>
    <dsp:sp modelId="{A8A313BF-199A-4A24-ADC7-AF3A2F28FCAA}">
      <dsp:nvSpPr>
        <dsp:cNvPr id="0" name=""/>
        <dsp:cNvSpPr/>
      </dsp:nvSpPr>
      <dsp:spPr>
        <a:xfrm>
          <a:off x="8743413" y="1713515"/>
          <a:ext cx="3005068" cy="150253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ja-JP" sz="20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TPG: </a:t>
          </a:r>
          <a:r>
            <a:rPr lang="fa-IR" altLang="ja-JP" sz="20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ديسمبر 2021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ja-JP" sz="20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SC-7: </a:t>
          </a:r>
          <a:r>
            <a:rPr lang="fa-IR" altLang="ja-JP" sz="20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مايو 2022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0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الاستشارة الثانية: من 1 يوليو إلى 30 سبتمبر 2022</a:t>
          </a:r>
          <a:endParaRPr lang="en-US" sz="2000" kern="1200" dirty="0">
            <a:effectLst/>
            <a:latin typeface="Gill Sans MT" panose="020B0502020104020203" pitchFamily="34" charset="0"/>
          </a:endParaRPr>
        </a:p>
      </dsp:txBody>
      <dsp:txXfrm>
        <a:off x="8787421" y="1757523"/>
        <a:ext cx="2917052" cy="141451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8E8048-1CB6-4E01-A155-3A133892AA6E}">
      <dsp:nvSpPr>
        <dsp:cNvPr id="0" name=""/>
        <dsp:cNvSpPr/>
      </dsp:nvSpPr>
      <dsp:spPr>
        <a:xfrm>
          <a:off x="0" y="533789"/>
          <a:ext cx="4800600" cy="3534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687324" rIns="372580" bIns="234696" numCol="1" spcCol="1270" anchor="t" anchorCtr="0">
          <a:noAutofit/>
        </a:bodyPr>
        <a:lstStyle/>
        <a:p>
          <a:pPr marL="285750" lvl="1" indent="-285750" algn="ctr" defTabSz="14668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330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</a:rPr>
            <a:t>"عملية رسمية يتم بموجبها تحليل البيانات عن الآفات في منطقة ما ، والتي يتم جمعها من مصادر مختلفة غير المسوحات ، والتحقق منها"</a:t>
          </a:r>
          <a:endParaRPr lang="en-US" sz="3300" i="1" kern="1200" dirty="0">
            <a:solidFill>
              <a:schemeClr val="tx1"/>
            </a:solidFill>
            <a:latin typeface="Gill Sans MT" panose="020B0502020104020203" pitchFamily="34" charset="0"/>
          </a:endParaRPr>
        </a:p>
      </dsp:txBody>
      <dsp:txXfrm>
        <a:off x="0" y="533789"/>
        <a:ext cx="4800600" cy="3534300"/>
      </dsp:txXfrm>
    </dsp:sp>
    <dsp:sp modelId="{6572EBB2-FC9F-4732-AC23-321926A29CC6}">
      <dsp:nvSpPr>
        <dsp:cNvPr id="0" name=""/>
        <dsp:cNvSpPr/>
      </dsp:nvSpPr>
      <dsp:spPr>
        <a:xfrm>
          <a:off x="240030" y="46709"/>
          <a:ext cx="3360420" cy="97416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ctr" defTabSz="1466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3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"المراقبة العامة"</a:t>
          </a:r>
          <a:endParaRPr lang="en-US" sz="33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87585" y="94264"/>
        <a:ext cx="3265310" cy="87905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8E8048-1CB6-4E01-A155-3A133892AA6E}">
      <dsp:nvSpPr>
        <dsp:cNvPr id="0" name=""/>
        <dsp:cNvSpPr/>
      </dsp:nvSpPr>
      <dsp:spPr>
        <a:xfrm>
          <a:off x="0" y="433010"/>
          <a:ext cx="6318325" cy="44919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372" tIns="479044" rIns="490372" bIns="163576" numCol="1" spcCol="1270" anchor="t" anchorCtr="0">
          <a:noAutofit/>
        </a:bodyPr>
        <a:lstStyle/>
        <a:p>
          <a:pPr marL="228600" lvl="1" indent="-228600" algn="r" defTabSz="102235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fa-IR" sz="230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أدى المعيار الدولي لتدابير الصحة النباتية رقم 6 (المراقبة) إلى تغيير طفيف في معنى المراقبة العامة والمحددة ، حيث تشير النسخة السابقة من المعيار الدولي رقم 6 إلى "دراسات استقصائية محددة" لما يسمى الآن "مراقبة محددة"</a:t>
          </a:r>
          <a:endParaRPr lang="en-US" sz="2300" i="1" kern="1200" dirty="0">
            <a:latin typeface="Gill Sans MT" panose="020B0502020104020203" pitchFamily="34" charset="0"/>
          </a:endParaRPr>
        </a:p>
        <a:p>
          <a:pPr marL="228600" lvl="1" indent="-228600" algn="r" defTabSz="10223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300" kern="1200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التمييز الوحيد بين المراقبة العامة </a:t>
          </a:r>
          <a:r>
            <a:rPr lang="fa-IR" sz="230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والمحددة </a:t>
          </a:r>
          <a:r>
            <a:rPr lang="fa-IR" sz="2300" kern="1200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هو مصدر البيانات ، حيث يمكن توجيه كلا النوعين من المراقبة إلى آفات معينة.</a:t>
          </a:r>
        </a:p>
        <a:p>
          <a:pPr marL="228600" lvl="1" indent="-228600" algn="r" defTabSz="10223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300" kern="1200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يتم تحقيق "مراقبة محددة" من خلال "المسوحات"</a:t>
          </a:r>
        </a:p>
        <a:p>
          <a:pPr marL="228600" lvl="1" indent="-228600" algn="r" defTabSz="10223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300" kern="1200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في حين يتم استخدام "البيانات" للمواد الخام التي تم جمعها من "المراقبة العامة" ، فإن "المعلومات" هي الكلمة المناسبة في سياق "المراقبة المحددة"</a:t>
          </a:r>
        </a:p>
      </dsp:txBody>
      <dsp:txXfrm>
        <a:off x="0" y="433010"/>
        <a:ext cx="6318325" cy="4491900"/>
      </dsp:txXfrm>
    </dsp:sp>
    <dsp:sp modelId="{6572EBB2-FC9F-4732-AC23-321926A29CC6}">
      <dsp:nvSpPr>
        <dsp:cNvPr id="0" name=""/>
        <dsp:cNvSpPr/>
      </dsp:nvSpPr>
      <dsp:spPr>
        <a:xfrm>
          <a:off x="1579581" y="93530"/>
          <a:ext cx="4422827" cy="67896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172" tIns="0" rIns="167172" bIns="0" numCol="1" spcCol="1270" anchor="ctr" anchorCtr="0">
          <a:noAutofit/>
        </a:bodyPr>
        <a:lstStyle/>
        <a:p>
          <a:pPr lvl="0" algn="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fa-IR" sz="23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لم يتغير من الاستشارة الأولى</a:t>
          </a:r>
          <a:endParaRPr lang="en-US" sz="23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1612725" y="126674"/>
        <a:ext cx="4356539" cy="61267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8E8048-1CB6-4E01-A155-3A133892AA6E}">
      <dsp:nvSpPr>
        <dsp:cNvPr id="0" name=""/>
        <dsp:cNvSpPr/>
      </dsp:nvSpPr>
      <dsp:spPr>
        <a:xfrm>
          <a:off x="0" y="582210"/>
          <a:ext cx="4800600" cy="3496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770636" rIns="372580" bIns="263144" numCol="1" spcCol="1270" anchor="t" anchorCtr="0">
          <a:noAutofit/>
        </a:bodyPr>
        <a:lstStyle/>
        <a:p>
          <a:pPr marL="285750" lvl="1" indent="-285750" algn="ctr" defTabSz="16446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3700" kern="1200" dirty="0" smtClean="0">
              <a:solidFill>
                <a:schemeClr val="tx1"/>
              </a:solidFill>
              <a:effectLst/>
            </a:rPr>
            <a:t>"عملية رسمية يتم بموجبها الحصول على معلومات عن الآفات في منطقة ما من خلال المسوحات"</a:t>
          </a:r>
          <a:endParaRPr lang="en-US" sz="3700" i="1" kern="1200" dirty="0">
            <a:solidFill>
              <a:schemeClr val="tx1"/>
            </a:solidFill>
            <a:effectLst/>
            <a:latin typeface="Gill Sans MT" panose="020B0502020104020203" pitchFamily="34" charset="0"/>
          </a:endParaRPr>
        </a:p>
      </dsp:txBody>
      <dsp:txXfrm>
        <a:off x="0" y="582210"/>
        <a:ext cx="4800600" cy="3496500"/>
      </dsp:txXfrm>
    </dsp:sp>
    <dsp:sp modelId="{6572EBB2-FC9F-4732-AC23-321926A29CC6}">
      <dsp:nvSpPr>
        <dsp:cNvPr id="0" name=""/>
        <dsp:cNvSpPr/>
      </dsp:nvSpPr>
      <dsp:spPr>
        <a:xfrm>
          <a:off x="240030" y="36089"/>
          <a:ext cx="3360420" cy="109224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l" defTabSz="1644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7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"مراقبة المحددة"</a:t>
          </a:r>
          <a:endParaRPr lang="en-US" sz="37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93349" y="89408"/>
        <a:ext cx="3253782" cy="98560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628787"/>
          <a:ext cx="6447416" cy="41769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0391" tIns="541528" rIns="500391" bIns="184912" numCol="1" spcCol="1270" anchor="t" anchorCtr="0">
          <a:noAutofit/>
        </a:bodyPr>
        <a:lstStyle/>
        <a:p>
          <a:pPr marL="228600" lvl="1" indent="-228600" algn="r" defTabSz="115570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fa-IR" sz="2600" kern="1200" dirty="0" smtClean="0">
              <a:latin typeface="Gill Sans MT" panose="020B0502020104020203" pitchFamily="34" charset="0"/>
            </a:rPr>
            <a:t>يذكر التعريف الحالي لـ "المراقبة" بشكل غير واضح طرقًا مختلفة ويقصر هدف المراقبة على "وجود أو عدم وجود الآفات" فقط. يميز التعريفان الجديدان لـ "المراقبة العامة" و "المراقبة الخاصة" هذين النوعين من أنواع المراقبة المنفصلة. تظل السمة العامة لـ "المراقبة" الشاملة "عملية رسمية يتم بموجبها الحصول على معلومات عن الآفات في منطقة ما ..." ، ويتم تحديد العلاقة المفاهيمية بين المصطلحات من خلال "... من خلال المراقبة العامة ، المراقبة المحددة أو مزيج من الاثنين معا"</a:t>
          </a:r>
          <a:endParaRPr lang="en-US" sz="2600" i="1" kern="1200" dirty="0">
            <a:effectLst/>
            <a:latin typeface="Gill Sans MT" panose="020B0502020104020203" pitchFamily="34" charset="0"/>
          </a:endParaRPr>
        </a:p>
      </dsp:txBody>
      <dsp:txXfrm>
        <a:off x="0" y="628787"/>
        <a:ext cx="6447416" cy="4176900"/>
      </dsp:txXfrm>
    </dsp:sp>
    <dsp:sp modelId="{3FC65156-527F-4E59-95F4-0814ED0C6D49}">
      <dsp:nvSpPr>
        <dsp:cNvPr id="0" name=""/>
        <dsp:cNvSpPr/>
      </dsp:nvSpPr>
      <dsp:spPr>
        <a:xfrm>
          <a:off x="1766598" y="245027"/>
          <a:ext cx="4513191" cy="76752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588" tIns="0" rIns="170588" bIns="0" numCol="1" spcCol="1270" anchor="ctr" anchorCtr="0">
          <a:noAutofit/>
        </a:bodyPr>
        <a:lstStyle/>
        <a:p>
          <a:pPr lvl="0" algn="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التغيير من الاستشارة الأولى</a:t>
          </a:r>
          <a:endParaRPr lang="en-US" altLang="ja-JP" sz="26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804065" y="282494"/>
        <a:ext cx="4438257" cy="692586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599535"/>
          <a:ext cx="4800600" cy="36571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562356" rIns="372580" bIns="192024" numCol="1" spcCol="1270" anchor="t" anchorCtr="0">
          <a:noAutofit/>
        </a:bodyPr>
        <a:lstStyle/>
        <a:p>
          <a:pPr marL="228600" lvl="1" indent="-228600" algn="ctr" defTabSz="12001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altLang="ja-JP" sz="2700" b="1" kern="1200" dirty="0" smtClean="0">
              <a:solidFill>
                <a:srgbClr val="00B050"/>
              </a:solidFill>
              <a:effectLst/>
              <a:latin typeface="Gill Sans MT" panose="020B0502020104020203" pitchFamily="34" charset="0"/>
              <a:cs typeface="Arial" pitchFamily="34" charset="0"/>
            </a:rPr>
            <a:t>"عملية رسمية يتم بموجبها الحصول على معلومات عن الآفات في منطقة ما من خلال المراقبة العامة أو المراقبة المحددة أو مزيج من الاثنين معا</a:t>
          </a:r>
          <a:r>
            <a:rPr lang="fa-IR" altLang="ja-JP" sz="27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 </a:t>
          </a:r>
          <a:r>
            <a:rPr lang="fa-IR" altLang="ja-JP" sz="2700" kern="1200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يجمع ويسجل البيانات عن وجود الآفات أو غيابها عن طريق المسح أو الرصد أو غير ذلك من الإجراءات"</a:t>
          </a:r>
          <a:endParaRPr lang="en-US" sz="2700" i="1" kern="1200" dirty="0">
            <a:solidFill>
              <a:srgbClr val="FF0000"/>
            </a:solidFill>
            <a:effectLst/>
            <a:latin typeface="Gill Sans MT" panose="020B0502020104020203" pitchFamily="34" charset="0"/>
          </a:endParaRPr>
        </a:p>
      </dsp:txBody>
      <dsp:txXfrm>
        <a:off x="0" y="599535"/>
        <a:ext cx="4800600" cy="3657150"/>
      </dsp:txXfrm>
    </dsp:sp>
    <dsp:sp modelId="{3FC65156-527F-4E59-95F4-0814ED0C6D49}">
      <dsp:nvSpPr>
        <dsp:cNvPr id="0" name=""/>
        <dsp:cNvSpPr/>
      </dsp:nvSpPr>
      <dsp:spPr>
        <a:xfrm>
          <a:off x="240030" y="201015"/>
          <a:ext cx="3360420" cy="79704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"مراقبة"</a:t>
          </a:r>
          <a:endParaRPr lang="en-US" altLang="ja-JP" sz="2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278938" y="239923"/>
        <a:ext cx="3282604" cy="71922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375162"/>
          <a:ext cx="6329081" cy="461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1207" tIns="499872" rIns="491207" bIns="170688" numCol="1" spcCol="1270" anchor="t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fa-IR" sz="2400" kern="120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إن استخدام "تدبير الصحة النباتية" في التعريف الحالي يعني أن تدبير الطوارئ لا يمكن استخدامه إلا ضد آفة خاضعة للوائح ، وهو ما يتعارض مع اتفاقية المادة. </a:t>
          </a:r>
          <a:r>
            <a:rPr lang="en-US" sz="2400" kern="120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VII.6 </a:t>
          </a:r>
          <a:r>
            <a:rPr lang="fa-IR" sz="2400" kern="120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والمعايير الدولية لتدابير الصحة النباتية. يمكن تطبيق تدبير طارئ ضد الآفة ، لم يتم تنظيمه بعد ولكن يمكن أن يشكل تهديدًا محتملاً</a:t>
          </a:r>
          <a:endParaRPr lang="en-US" sz="2400" i="1" kern="1200" dirty="0">
            <a:effectLst/>
            <a:latin typeface="Gill Sans MT" panose="020B0502020104020203" pitchFamily="34" charset="0"/>
          </a:endParaRP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kern="1200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ولذلك يتم استبدال عبارة "إجراء صحة نباتية تم وضعه" بعبارة "قاعدة أو إجراء رسمي تم وضعه لمنع دخول أو </a:t>
          </a:r>
          <a:r>
            <a:rPr lang="fa-IR" sz="240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استقرار </a:t>
          </a:r>
          <a:r>
            <a:rPr lang="fa-IR" sz="2400" kern="1200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أو انتشار آفة"</a:t>
          </a: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kern="1200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إضافة "لم تعالجها تدابير الصحة النباتية الحالية" تؤكد أن "تدبير الطوارئ" و "تدابير الصحة النباتية" مفهومان منفصلان.</a:t>
          </a:r>
        </a:p>
      </dsp:txBody>
      <dsp:txXfrm>
        <a:off x="0" y="375162"/>
        <a:ext cx="6329081" cy="4611600"/>
      </dsp:txXfrm>
    </dsp:sp>
    <dsp:sp modelId="{3FC65156-527F-4E59-95F4-0814ED0C6D49}">
      <dsp:nvSpPr>
        <dsp:cNvPr id="0" name=""/>
        <dsp:cNvSpPr/>
      </dsp:nvSpPr>
      <dsp:spPr>
        <a:xfrm>
          <a:off x="1582270" y="20922"/>
          <a:ext cx="4430357" cy="70848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457" tIns="0" rIns="167457" bIns="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تغيير تحريري من الاستشارة الأولى</a:t>
          </a:r>
          <a:endParaRPr lang="en-US" altLang="ja-JP" sz="24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616855" y="55507"/>
        <a:ext cx="4361187" cy="63931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599535"/>
          <a:ext cx="4800600" cy="36571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562356" rIns="372580" bIns="192024" numCol="1" spcCol="1270" anchor="t" anchorCtr="0">
          <a:noAutofit/>
        </a:bodyPr>
        <a:lstStyle/>
        <a:p>
          <a:pPr marL="228600" lvl="1" indent="-228600" algn="r" defTabSz="12001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altLang="ja-JP" sz="27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"قاعدة أو إجراء رسمي </a:t>
          </a:r>
          <a:r>
            <a:rPr lang="fa-IR" altLang="ja-JP" sz="2700" kern="1200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لتدبير الصحة النباتية</a:t>
          </a:r>
          <a:r>
            <a:rPr lang="fa-IR" altLang="ja-JP" sz="27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 يتم وضعه على وجه السرعة </a:t>
          </a:r>
          <a:r>
            <a:rPr lang="fa-IR" altLang="ja-JP" sz="2700" kern="1200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كمسألة عاجلة </a:t>
          </a:r>
          <a:r>
            <a:rPr lang="fa-IR" altLang="ja-JP" sz="27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لمنع دخول أو إستقرار أو انتشار آفة في حالة </a:t>
          </a:r>
          <a:r>
            <a:rPr lang="fa-IR" altLang="ja-JP" sz="2700" kern="1200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صحة نباتية </a:t>
          </a:r>
          <a:r>
            <a:rPr lang="fa-IR" altLang="ja-JP" sz="27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جديدة أو غير متوقعة لم تعالجها تدابير الصحة النباتية الحالية. "التدبير الطارئ قد يكون أو لا يكون تدبيرا مؤقتا"</a:t>
          </a:r>
          <a:endParaRPr lang="en-US" sz="2700" i="1" kern="1200" dirty="0">
            <a:effectLst/>
            <a:latin typeface="Gill Sans MT" panose="020B0502020104020203" pitchFamily="34" charset="0"/>
          </a:endParaRPr>
        </a:p>
      </dsp:txBody>
      <dsp:txXfrm>
        <a:off x="0" y="599535"/>
        <a:ext cx="4800600" cy="3657150"/>
      </dsp:txXfrm>
    </dsp:sp>
    <dsp:sp modelId="{3FC65156-527F-4E59-95F4-0814ED0C6D49}">
      <dsp:nvSpPr>
        <dsp:cNvPr id="0" name=""/>
        <dsp:cNvSpPr/>
      </dsp:nvSpPr>
      <dsp:spPr>
        <a:xfrm>
          <a:off x="240030" y="201015"/>
          <a:ext cx="3360420" cy="7970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"تدابير الطوارىء"</a:t>
          </a:r>
          <a:endParaRPr lang="en-US" altLang="ja-JP" sz="2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278938" y="239923"/>
        <a:ext cx="3282604" cy="719224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379799"/>
          <a:ext cx="5486401" cy="441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5806" tIns="520700" rIns="425806" bIns="177800" numCol="1" spcCol="1270" anchor="t" anchorCtr="0">
          <a:noAutofit/>
        </a:bodyPr>
        <a:lstStyle/>
        <a:p>
          <a:pPr marL="228600" lvl="1" indent="-228600" algn="r" defTabSz="111125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fa-IR" sz="2500" i="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للتغلب على التناقض الحالي بين "لوائح الصحة النباتية" والافتقار إلى التبرير التقني الكامل ، استعيض عن "تنظيم الصحة النباتية" بعبارة "قاعدة رسمية مؤقتة" من أجل التأكيد على طبيعتها المؤقتة ؛ القاعدة تشمل التشريع ، النظام الأساسي، وما إلى ذلك ؛ علاوة على ذلك ، فإن القاعدة أو الإجراء رسمي</a:t>
          </a:r>
          <a:endParaRPr lang="en-US" sz="2500" i="1" kern="1200" dirty="0">
            <a:effectLst/>
            <a:latin typeface="Gill Sans MT" panose="020B0502020104020203" pitchFamily="34" charset="0"/>
          </a:endParaRPr>
        </a:p>
        <a:p>
          <a:pPr marL="228600" lvl="1" indent="-228600" algn="r" defTabSz="11112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500" i="0" kern="1200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"... لمنع دخول أو </a:t>
          </a:r>
          <a:r>
            <a:rPr lang="fa-IR" sz="2500" i="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استقرار </a:t>
          </a:r>
          <a:r>
            <a:rPr lang="fa-IR" sz="2500" i="0" kern="1200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أو انتشار آفة" يحدد طبيعة الصحة النباتية والغرض من القاعدة أو الإجراء</a:t>
          </a:r>
        </a:p>
      </dsp:txBody>
      <dsp:txXfrm>
        <a:off x="0" y="379799"/>
        <a:ext cx="5486401" cy="4410000"/>
      </dsp:txXfrm>
    </dsp:sp>
    <dsp:sp modelId="{3FC65156-527F-4E59-95F4-0814ED0C6D49}">
      <dsp:nvSpPr>
        <dsp:cNvPr id="0" name=""/>
        <dsp:cNvSpPr/>
      </dsp:nvSpPr>
      <dsp:spPr>
        <a:xfrm>
          <a:off x="1371600" y="10799"/>
          <a:ext cx="3840480" cy="73800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lvl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تغيير تحريري من الاستشارة الأولى</a:t>
          </a:r>
          <a:endParaRPr lang="en-US" altLang="ja-JP" sz="25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407626" y="46825"/>
        <a:ext cx="3768428" cy="665948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599535"/>
          <a:ext cx="4800600" cy="36571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562356" rIns="372580" bIns="192024" numCol="1" spcCol="1270" anchor="t" anchorCtr="0">
          <a:noAutofit/>
        </a:bodyPr>
        <a:lstStyle/>
        <a:p>
          <a:pPr marL="228600" lvl="1" indent="-228600" algn="ctr" defTabSz="12001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altLang="ja-JP" sz="27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"قاعدة أو إجراء رسمي مؤقت للوائح الصحة النباتية لمنع دخول أو استقرار أو انتشار آفة ، تم إنشاؤها دون مبرر تقني كامل بسبب الافتقار الحالي إلى المعلومات الكافية. ويخضع التدبير المؤقت لمراجعة دورية ولتبرير تقني كامل في أقرب وقت ممكن "</a:t>
          </a:r>
          <a:endParaRPr lang="en-US" sz="2700" i="1" kern="1200" dirty="0">
            <a:effectLst/>
            <a:latin typeface="Gill Sans MT" panose="020B0502020104020203" pitchFamily="34" charset="0"/>
          </a:endParaRPr>
        </a:p>
      </dsp:txBody>
      <dsp:txXfrm>
        <a:off x="0" y="599535"/>
        <a:ext cx="4800600" cy="3657150"/>
      </dsp:txXfrm>
    </dsp:sp>
    <dsp:sp modelId="{3FC65156-527F-4E59-95F4-0814ED0C6D49}">
      <dsp:nvSpPr>
        <dsp:cNvPr id="0" name=""/>
        <dsp:cNvSpPr/>
      </dsp:nvSpPr>
      <dsp:spPr>
        <a:xfrm>
          <a:off x="240030" y="201015"/>
          <a:ext cx="3360420" cy="7970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"تدبير مؤقت"</a:t>
          </a:r>
          <a:endParaRPr lang="en-US" altLang="ja-JP" sz="2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278938" y="239923"/>
        <a:ext cx="3282604" cy="719224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326069"/>
          <a:ext cx="5486401" cy="44289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5806" tIns="395732" rIns="425806" bIns="135128" numCol="1" spcCol="1270" anchor="t" anchorCtr="0">
          <a:noAutofit/>
        </a:bodyPr>
        <a:lstStyle/>
        <a:p>
          <a:pPr marL="171450" lvl="1" indent="-171450" algn="r" defTabSz="84455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fa-IR" sz="190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من خلال نص الاتفاقية. </a:t>
          </a:r>
          <a:r>
            <a:rPr lang="en-US" sz="190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VII.2f </a:t>
          </a:r>
          <a:r>
            <a:rPr lang="fa-IR" sz="190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وتعريف "إجراء الامتثال" ، يرتبط "الامتثال" بالشحنات ، وتنص "التوصيات العامة بشأن استخدام المصطلحات في المعايير الدولية لتدابير الصحة النباتية" على استخدام "المطابقة" في حالات أخرى. نظرًا لأن التفتيش له نطاق أوسع من الشحنات فقط ، فإن "الامتثال" يتم استبداله بكلمة "المطابقة"</a:t>
          </a:r>
          <a:endParaRPr lang="en-US" sz="1900" i="1" kern="1200" dirty="0">
            <a:effectLst/>
            <a:latin typeface="Gill Sans MT" panose="020B0502020104020203" pitchFamily="34" charset="0"/>
          </a:endParaRPr>
        </a:p>
        <a:p>
          <a:pPr marL="171450" lvl="1" indent="-171450" algn="r" defTabSz="8445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1900" kern="1200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يتم استبدال كلمة "تحديد" بكلمة "فحص" لتعكس التغيير من "الامتثال" إلى "المطابقة"</a:t>
          </a:r>
        </a:p>
        <a:p>
          <a:pPr marL="171450" lvl="1" indent="-171450" algn="r" defTabSz="8445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1900" kern="1200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تم استبدال مصطلح "اللوائح" بكلمة "المتطلبات" ، حيث إن لوائح الصحة النباتية في مستوى أعلى وتشير إلى الآفات الخاضعة للوائح. ومع ذلك ، يمكن إجراء التفتيش في سيناريوهات أخرى غير الاستيراد ، مثل مكان الإنتاج أو موقع الإنتاج أو عند التصدير ، وقد لا يكون التفتيش في مثل هذه السيناريوهات دائمًا مرتبطًا بالآفات الخاضعة للوائح</a:t>
          </a:r>
        </a:p>
      </dsp:txBody>
      <dsp:txXfrm>
        <a:off x="0" y="326069"/>
        <a:ext cx="5486401" cy="4428900"/>
      </dsp:txXfrm>
    </dsp:sp>
    <dsp:sp modelId="{3FC65156-527F-4E59-95F4-0814ED0C6D49}">
      <dsp:nvSpPr>
        <dsp:cNvPr id="0" name=""/>
        <dsp:cNvSpPr/>
      </dsp:nvSpPr>
      <dsp:spPr>
        <a:xfrm>
          <a:off x="1371600" y="45629"/>
          <a:ext cx="3840480" cy="56088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lvl="0" algn="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لم يتغير من الاستشارة الأولى</a:t>
          </a:r>
          <a:endParaRPr lang="en-US" altLang="ja-JP" sz="19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398980" y="73009"/>
        <a:ext cx="3785720" cy="5061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E6D078-26E9-4F80-A298-4ADD4455F8DB}">
      <dsp:nvSpPr>
        <dsp:cNvPr id="0" name=""/>
        <dsp:cNvSpPr/>
      </dsp:nvSpPr>
      <dsp:spPr>
        <a:xfrm>
          <a:off x="6603" y="219010"/>
          <a:ext cx="3775731" cy="438016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kern="1200" dirty="0" smtClean="0">
              <a:effectLst/>
            </a:rPr>
            <a:t>الاضافات</a:t>
          </a:r>
          <a:endParaRPr lang="en-US" sz="4800" kern="1200" dirty="0">
            <a:effectLst/>
          </a:endParaRPr>
        </a:p>
      </dsp:txBody>
      <dsp:txXfrm>
        <a:off x="6603" y="219010"/>
        <a:ext cx="3775731" cy="1314049"/>
      </dsp:txXfrm>
    </dsp:sp>
    <dsp:sp modelId="{735BEF97-3A22-42FF-8621-DE2DDE457DCD}">
      <dsp:nvSpPr>
        <dsp:cNvPr id="0" name=""/>
        <dsp:cNvSpPr/>
      </dsp:nvSpPr>
      <dsp:spPr>
        <a:xfrm>
          <a:off x="233146" y="1445867"/>
          <a:ext cx="3322647" cy="946580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هوية (هویه </a:t>
          </a:r>
          <a:r>
            <a:rPr lang="fa-IR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شحنة)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0870" y="1473591"/>
        <a:ext cx="3267199" cy="891132"/>
      </dsp:txXfrm>
    </dsp:sp>
    <dsp:sp modelId="{49B92527-5C7C-4875-BF59-0011BFE7279E}">
      <dsp:nvSpPr>
        <dsp:cNvPr id="0" name=""/>
        <dsp:cNvSpPr/>
      </dsp:nvSpPr>
      <dsp:spPr>
        <a:xfrm>
          <a:off x="233146" y="2538075"/>
          <a:ext cx="3322647" cy="946580"/>
        </a:xfrm>
        <a:prstGeom prst="roundRect">
          <a:avLst>
            <a:gd name="adj" fmla="val 10000"/>
          </a:avLst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المراقبة العامة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0870" y="2565799"/>
        <a:ext cx="3267199" cy="891132"/>
      </dsp:txXfrm>
    </dsp:sp>
    <dsp:sp modelId="{15F87500-79D8-4FBD-8F5E-F49341FF1BDF}">
      <dsp:nvSpPr>
        <dsp:cNvPr id="0" name=""/>
        <dsp:cNvSpPr/>
      </dsp:nvSpPr>
      <dsp:spPr>
        <a:xfrm>
          <a:off x="233146" y="3630283"/>
          <a:ext cx="3322647" cy="946580"/>
        </a:xfrm>
        <a:prstGeom prst="roundRect">
          <a:avLst>
            <a:gd name="adj" fmla="val 10000"/>
          </a:avLst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مراقبة المحددة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0870" y="3658007"/>
        <a:ext cx="3267199" cy="891132"/>
      </dsp:txXfrm>
    </dsp:sp>
    <dsp:sp modelId="{3506B1FA-E64B-495B-A967-61259BB14711}">
      <dsp:nvSpPr>
        <dsp:cNvPr id="0" name=""/>
        <dsp:cNvSpPr/>
      </dsp:nvSpPr>
      <dsp:spPr>
        <a:xfrm>
          <a:off x="4107913" y="219010"/>
          <a:ext cx="3775731" cy="438016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4400" kern="1200" dirty="0" smtClean="0">
            <a:effectLst/>
          </a:endParaRP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kern="1200" dirty="0" smtClean="0">
              <a:effectLst/>
            </a:rPr>
            <a:t>المراجعات 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200" kern="1200" dirty="0">
            <a:effectLst/>
          </a:endParaRPr>
        </a:p>
      </dsp:txBody>
      <dsp:txXfrm>
        <a:off x="4107913" y="219010"/>
        <a:ext cx="3775731" cy="1314049"/>
      </dsp:txXfrm>
    </dsp:sp>
    <dsp:sp modelId="{D5233310-71F2-4A0A-BA42-9131AA861AE9}">
      <dsp:nvSpPr>
        <dsp:cNvPr id="0" name=""/>
        <dsp:cNvSpPr/>
      </dsp:nvSpPr>
      <dsp:spPr>
        <a:xfrm>
          <a:off x="4320376" y="1258466"/>
          <a:ext cx="3322647" cy="292078"/>
        </a:xfrm>
        <a:prstGeom prst="roundRect">
          <a:avLst>
            <a:gd name="adj" fmla="val 10000"/>
          </a:avLst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مراقبة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28931" y="1267021"/>
        <a:ext cx="3305537" cy="274968"/>
      </dsp:txXfrm>
    </dsp:sp>
    <dsp:sp modelId="{3BDF19D4-9D86-48AD-BBF4-C80175A43B41}">
      <dsp:nvSpPr>
        <dsp:cNvPr id="0" name=""/>
        <dsp:cNvSpPr/>
      </dsp:nvSpPr>
      <dsp:spPr>
        <a:xfrm>
          <a:off x="4320376" y="1595480"/>
          <a:ext cx="3322647" cy="292078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سلامة </a:t>
          </a:r>
          <a:r>
            <a:rPr lang="fa-IR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شحنة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28931" y="1604035"/>
        <a:ext cx="3305537" cy="274968"/>
      </dsp:txXfrm>
    </dsp:sp>
    <dsp:sp modelId="{0C0130DD-182D-4B71-A35F-36FD45EEA475}">
      <dsp:nvSpPr>
        <dsp:cNvPr id="0" name=""/>
        <dsp:cNvSpPr/>
      </dsp:nvSpPr>
      <dsp:spPr>
        <a:xfrm>
          <a:off x="4320376" y="1932495"/>
          <a:ext cx="3322647" cy="292078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أمن الصحة النباتية </a:t>
          </a:r>
          <a:r>
            <a:rPr lang="fa-IR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(شحنة)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28931" y="1941050"/>
        <a:ext cx="3305537" cy="274968"/>
      </dsp:txXfrm>
    </dsp:sp>
    <dsp:sp modelId="{5F0EE217-8E7D-43DE-8226-F834D9CFFA1E}">
      <dsp:nvSpPr>
        <dsp:cNvPr id="0" name=""/>
        <dsp:cNvSpPr/>
      </dsp:nvSpPr>
      <dsp:spPr>
        <a:xfrm>
          <a:off x="4320376" y="2269509"/>
          <a:ext cx="3322647" cy="292078"/>
        </a:xfrm>
        <a:prstGeom prst="roundRect">
          <a:avLst>
            <a:gd name="adj" fmla="val 10000"/>
          </a:avLst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تدبير طارئ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28931" y="2278064"/>
        <a:ext cx="3305537" cy="274968"/>
      </dsp:txXfrm>
    </dsp:sp>
    <dsp:sp modelId="{EFDB0D3A-A945-492A-8A8B-96F7E1D79861}">
      <dsp:nvSpPr>
        <dsp:cNvPr id="0" name=""/>
        <dsp:cNvSpPr/>
      </dsp:nvSpPr>
      <dsp:spPr>
        <a:xfrm>
          <a:off x="4320376" y="2606523"/>
          <a:ext cx="3322647" cy="292078"/>
        </a:xfrm>
        <a:prstGeom prst="roundRect">
          <a:avLst>
            <a:gd name="adj" fmla="val 10000"/>
          </a:avLst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تدبير مؤقت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28931" y="2615078"/>
        <a:ext cx="3305537" cy="274968"/>
      </dsp:txXfrm>
    </dsp:sp>
    <dsp:sp modelId="{95ADDDF1-93F3-4EBD-8407-BBB8B842E61C}">
      <dsp:nvSpPr>
        <dsp:cNvPr id="0" name=""/>
        <dsp:cNvSpPr/>
      </dsp:nvSpPr>
      <dsp:spPr>
        <a:xfrm>
          <a:off x="4320376" y="2943537"/>
          <a:ext cx="3322647" cy="2920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تفتيش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28931" y="2952092"/>
        <a:ext cx="3305537" cy="274968"/>
      </dsp:txXfrm>
    </dsp:sp>
    <dsp:sp modelId="{3EAC8109-02B6-4E8E-91E5-449D6741C92C}">
      <dsp:nvSpPr>
        <dsp:cNvPr id="0" name=""/>
        <dsp:cNvSpPr/>
      </dsp:nvSpPr>
      <dsp:spPr>
        <a:xfrm>
          <a:off x="4320376" y="3280551"/>
          <a:ext cx="3322647" cy="2920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اختبار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28931" y="3289106"/>
        <a:ext cx="3305537" cy="274968"/>
      </dsp:txXfrm>
    </dsp:sp>
    <dsp:sp modelId="{5A9F8F98-E512-4FB7-B36C-CA5A203EE6E4}">
      <dsp:nvSpPr>
        <dsp:cNvPr id="0" name=""/>
        <dsp:cNvSpPr/>
      </dsp:nvSpPr>
      <dsp:spPr>
        <a:xfrm>
          <a:off x="4320376" y="3674261"/>
          <a:ext cx="3322647" cy="4341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إجراءات الامتثال</a:t>
          </a:r>
        </a:p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(لشحنة)</a:t>
          </a:r>
          <a:endParaRPr lang="en-US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33091" y="3686976"/>
        <a:ext cx="3297217" cy="408689"/>
      </dsp:txXfrm>
    </dsp:sp>
    <dsp:sp modelId="{94731990-A079-4E73-B87F-85728EEBF64C}">
      <dsp:nvSpPr>
        <dsp:cNvPr id="0" name=""/>
        <dsp:cNvSpPr/>
      </dsp:nvSpPr>
      <dsp:spPr>
        <a:xfrm>
          <a:off x="4320376" y="4190769"/>
          <a:ext cx="3322647" cy="2920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الإفراج عن (شحنة)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28931" y="4199324"/>
        <a:ext cx="3305537" cy="274968"/>
      </dsp:txXfrm>
    </dsp:sp>
    <dsp:sp modelId="{A1B3A30C-2A3B-4B86-835D-A66F006B0CA0}">
      <dsp:nvSpPr>
        <dsp:cNvPr id="0" name=""/>
        <dsp:cNvSpPr/>
      </dsp:nvSpPr>
      <dsp:spPr>
        <a:xfrm>
          <a:off x="8181064" y="219010"/>
          <a:ext cx="3775731" cy="438016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kern="1200" dirty="0" smtClean="0">
              <a:effectLst/>
            </a:rPr>
            <a:t>حذفیات</a:t>
          </a:r>
          <a:endParaRPr lang="en-US" sz="4400" kern="1200" dirty="0">
            <a:effectLst/>
          </a:endParaRPr>
        </a:p>
      </dsp:txBody>
      <dsp:txXfrm>
        <a:off x="8181064" y="219010"/>
        <a:ext cx="3775731" cy="1314049"/>
      </dsp:txXfrm>
    </dsp:sp>
    <dsp:sp modelId="{AB706B4A-0B7D-46EF-8186-238D34135A34}">
      <dsp:nvSpPr>
        <dsp:cNvPr id="0" name=""/>
        <dsp:cNvSpPr/>
      </dsp:nvSpPr>
      <dsp:spPr>
        <a:xfrm>
          <a:off x="8407606" y="1446867"/>
          <a:ext cx="3322647" cy="1452748"/>
        </a:xfrm>
        <a:prstGeom prst="roundRect">
          <a:avLst>
            <a:gd name="adj" fmla="val 10000"/>
          </a:avLst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اجازة (شحنة)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450156" y="1489417"/>
        <a:ext cx="3237547" cy="1367648"/>
      </dsp:txXfrm>
    </dsp:sp>
    <dsp:sp modelId="{17D62B9E-F0A2-4A17-98F5-BD5498E39705}">
      <dsp:nvSpPr>
        <dsp:cNvPr id="0" name=""/>
        <dsp:cNvSpPr/>
      </dsp:nvSpPr>
      <dsp:spPr>
        <a:xfrm>
          <a:off x="8407606" y="3123115"/>
          <a:ext cx="3322647" cy="1452748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الأصول الوراثية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450156" y="3165665"/>
        <a:ext cx="3237547" cy="1367648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499410"/>
          <a:ext cx="4800600" cy="39311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666496" rIns="372580" bIns="227584" numCol="1" spcCol="1270" anchor="t" anchorCtr="0">
          <a:noAutofit/>
        </a:bodyPr>
        <a:lstStyle/>
        <a:p>
          <a:pPr marL="285750" lvl="1" indent="-285750" algn="ctr" defTabSz="14224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altLang="ja-JP" sz="32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الفحص البصري الرسمي للنباتات أو المنتجات النباتية أو غيرها من المواد الخاضعة للوائح لتحديد ما إذا كانت الآفات موجودة </a:t>
          </a:r>
          <a:r>
            <a:rPr lang="fa-IR" altLang="ja-JP" sz="3200" kern="1200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أوتحدید مدی الامتثال</a:t>
          </a:r>
          <a:r>
            <a:rPr lang="fa-IR" altLang="ja-JP" sz="32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 فحص لمطابقة مع متطلبات الصحة النباتية"</a:t>
          </a:r>
          <a:endParaRPr lang="en-US" sz="3200" i="1" kern="1200" dirty="0">
            <a:effectLst/>
            <a:latin typeface="Gill Sans MT" panose="020B0502020104020203" pitchFamily="34" charset="0"/>
          </a:endParaRPr>
        </a:p>
      </dsp:txBody>
      <dsp:txXfrm>
        <a:off x="0" y="499410"/>
        <a:ext cx="4800600" cy="3931199"/>
      </dsp:txXfrm>
    </dsp:sp>
    <dsp:sp modelId="{3FC65156-527F-4E59-95F4-0814ED0C6D49}">
      <dsp:nvSpPr>
        <dsp:cNvPr id="0" name=""/>
        <dsp:cNvSpPr/>
      </dsp:nvSpPr>
      <dsp:spPr>
        <a:xfrm>
          <a:off x="240030" y="27090"/>
          <a:ext cx="3360420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التفتیش</a:t>
          </a:r>
          <a:endParaRPr lang="en-US" altLang="ja-JP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286144" y="73204"/>
        <a:ext cx="3268192" cy="852412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438479"/>
          <a:ext cx="5486401" cy="423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5806" tIns="437388" rIns="425806" bIns="149352" numCol="1" spcCol="1270" anchor="t" anchorCtr="0">
          <a:noAutofit/>
        </a:bodyPr>
        <a:lstStyle/>
        <a:p>
          <a:pPr marL="228600" lvl="1" indent="-228600" algn="r" defTabSz="93345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fa-IR" sz="210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من خلال نص الاتفاقية. </a:t>
          </a:r>
          <a:r>
            <a:rPr lang="en-US" sz="210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VII.2f </a:t>
          </a:r>
          <a:r>
            <a:rPr lang="fa-IR" sz="210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وتعريف "إجراء الامتثال" ، يرتبط "الامتثال" بالشحنات ، وتنص "التوصيات العامة بشأن استخدام المصطلحات في المعايير الدولية لتدابير الصحة النباتية" على استخدام "المطابقة" في حالات أخرى. نظرًا لأن الاختبار له نطاق أوسع من الشحنات فقط ، فإن مصطلح "الامتثال" يتم استبداله بمصطلح "المطابقة"</a:t>
          </a:r>
          <a:endParaRPr lang="en-US" sz="2100" i="1" kern="1200" dirty="0">
            <a:effectLst/>
            <a:latin typeface="Gill Sans MT" panose="020B0502020104020203" pitchFamily="34" charset="0"/>
          </a:endParaRPr>
        </a:p>
        <a:p>
          <a:pPr marL="228600" lvl="1" indent="-228600" algn="r" defTabSz="9334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100" kern="1200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يتم استبدال كلمة "تحديد" بكلمة "تحقق" من أجل إبراز أنه في حالة الاختبار ، فإن استخدام الأساليب والتكنولوجيا المناسبة من شأنه أن يضمن أن نتيجة الاختبار تؤدي إلى اتخاذ قرار. في هذه الحالة ، يعد الاختبار إجراءً حاسمًا ، ويكون استخدام كلمة "تحقق" لوصف الإجراء أكثر ملاءمة</a:t>
          </a:r>
        </a:p>
      </dsp:txBody>
      <dsp:txXfrm>
        <a:off x="0" y="438479"/>
        <a:ext cx="5486401" cy="4233600"/>
      </dsp:txXfrm>
    </dsp:sp>
    <dsp:sp modelId="{3FC65156-527F-4E59-95F4-0814ED0C6D49}">
      <dsp:nvSpPr>
        <dsp:cNvPr id="0" name=""/>
        <dsp:cNvSpPr/>
      </dsp:nvSpPr>
      <dsp:spPr>
        <a:xfrm>
          <a:off x="1371600" y="128519"/>
          <a:ext cx="3840480" cy="61992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lvl="0" algn="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تغيير تحريري من الاستشارة الأولى</a:t>
          </a:r>
          <a:endParaRPr lang="en-US" altLang="ja-JP" sz="21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401862" y="158781"/>
        <a:ext cx="3779956" cy="559396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539190"/>
          <a:ext cx="4800600" cy="3792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583184" rIns="372580" bIns="199136" numCol="1" spcCol="1270" anchor="t" anchorCtr="0">
          <a:noAutofit/>
        </a:bodyPr>
        <a:lstStyle/>
        <a:p>
          <a:pPr marL="285750" lvl="1" indent="-285750" algn="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altLang="ja-JP" sz="28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"الفحص الرسمي غير المرئي للنباتات أو المنتجات النباتية أو غيرها من المواد الخاضعة للوائح </a:t>
          </a:r>
          <a:r>
            <a:rPr lang="fa-IR" altLang="ja-JP" sz="2800" kern="1200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،بخلاف الفحص البصری، </a:t>
          </a:r>
          <a:r>
            <a:rPr lang="fa-IR" altLang="ja-JP" sz="28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لتحديد ما إذا كانت الآفات موجودة ، أو تحديد الآفات  أو </a:t>
          </a:r>
          <a:r>
            <a:rPr lang="fa-IR" altLang="ja-JP" sz="2800" kern="1200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تحدید مدی الامتثال </a:t>
          </a:r>
          <a:r>
            <a:rPr lang="fa-IR" altLang="ja-JP" sz="280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  <a:cs typeface="Arial" pitchFamily="34" charset="0"/>
            </a:rPr>
            <a:t>تحقق</a:t>
          </a:r>
          <a:r>
            <a:rPr lang="fa-IR" altLang="ja-JP" sz="28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 لمطابقة مع متطلبات الصحة النباتية المحددة"</a:t>
          </a:r>
          <a:endParaRPr lang="en-US" sz="2800" i="1" kern="1200" dirty="0">
            <a:effectLst/>
            <a:latin typeface="Gill Sans MT" panose="020B0502020104020203" pitchFamily="34" charset="0"/>
          </a:endParaRPr>
        </a:p>
      </dsp:txBody>
      <dsp:txXfrm>
        <a:off x="0" y="539190"/>
        <a:ext cx="4800600" cy="3792600"/>
      </dsp:txXfrm>
    </dsp:sp>
    <dsp:sp modelId="{3FC65156-527F-4E59-95F4-0814ED0C6D49}">
      <dsp:nvSpPr>
        <dsp:cNvPr id="0" name=""/>
        <dsp:cNvSpPr/>
      </dsp:nvSpPr>
      <dsp:spPr>
        <a:xfrm>
          <a:off x="240030" y="125910"/>
          <a:ext cx="3360420" cy="82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"اختبار"</a:t>
          </a:r>
          <a:endParaRPr lang="en-US" altLang="ja-JP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280379" y="166259"/>
        <a:ext cx="3279722" cy="745862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372329"/>
          <a:ext cx="5486401" cy="43659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5806" tIns="437388" rIns="425806" bIns="149352" numCol="1" spcCol="1270" anchor="t" anchorCtr="0">
          <a:noAutofit/>
        </a:bodyPr>
        <a:lstStyle/>
        <a:p>
          <a:pPr marL="228600" lvl="1" indent="-228600" algn="r" defTabSz="93345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fa-IR" sz="2100" i="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تؤدي إضافة "... الفحص من المستندات ، والتحقق من سلامة الشحنة ، والتفتيش أو الاختبار" </a:t>
          </a:r>
          <a:r>
            <a:rPr lang="fa-IR" sz="2100" kern="1200" dirty="0" smtClean="0"/>
            <a:t>"ينشئ رابطًا مفاهيميًا للعناصر التی قد تتکون منها  إجراءات الامتثال ويوضحها</a:t>
          </a:r>
          <a:endParaRPr lang="en-US" sz="2100" i="1" kern="1200" dirty="0">
            <a:effectLst/>
            <a:latin typeface="Gill Sans MT" panose="020B0502020104020203" pitchFamily="34" charset="0"/>
          </a:endParaRPr>
        </a:p>
        <a:p>
          <a:pPr marL="228600" lvl="1" indent="-228600" algn="r" defTabSz="9334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100" i="0" kern="1200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يتم استبدال "الإجراء" بـ "العملية" لإبراز أنها سلسلة من الخطوات أو الإجراءات التي يتم تنفيذها</a:t>
          </a:r>
        </a:p>
        <a:p>
          <a:pPr marL="228600" lvl="1" indent="-228600" algn="r" defTabSz="9334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100" i="0" kern="1200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في الصياغة الحالية ، من المحتمل أن تكون "تدابير الصحة النباتية" مربكة حيث يشير المصطلح في المعيار الدولي رقم 25 بشكل أساسي إلى التدابير التي قد يطبقها بلد العبور نفسه على الشحنة العابرة ؛ يوضح التغيير إلى "المتطلبات" أن إجراء الامتثال في حالة العبور يهدف إلى التحقق من أن الشحنة العابرة تفي بمتطلبات الصحة النباتية المحددة</a:t>
          </a:r>
        </a:p>
      </dsp:txBody>
      <dsp:txXfrm>
        <a:off x="0" y="372329"/>
        <a:ext cx="5486401" cy="4365900"/>
      </dsp:txXfrm>
    </dsp:sp>
    <dsp:sp modelId="{3FC65156-527F-4E59-95F4-0814ED0C6D49}">
      <dsp:nvSpPr>
        <dsp:cNvPr id="0" name=""/>
        <dsp:cNvSpPr/>
      </dsp:nvSpPr>
      <dsp:spPr>
        <a:xfrm>
          <a:off x="1371600" y="62369"/>
          <a:ext cx="3840480" cy="61992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lvl="0" algn="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التغيير من الاستشارة الأولى</a:t>
          </a:r>
          <a:endParaRPr lang="en-US" altLang="ja-JP" sz="21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401862" y="92631"/>
        <a:ext cx="3779956" cy="559396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539190"/>
          <a:ext cx="4800600" cy="3792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583184" rIns="372580" bIns="199136" numCol="1" spcCol="1270" anchor="t" anchorCtr="0">
          <a:noAutofit/>
        </a:bodyPr>
        <a:lstStyle/>
        <a:p>
          <a:pPr marL="285750" lvl="1" indent="-285750" algn="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altLang="ja-JP" sz="28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"</a:t>
          </a:r>
          <a:r>
            <a:rPr lang="fa-IR" altLang="ja-JP" sz="2800" kern="1200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الإجراء الرسمي تستخدم للتحقق </a:t>
          </a:r>
          <a:r>
            <a:rPr lang="fa-IR" sz="2800" kern="1200" dirty="0" smtClean="0"/>
            <a:t>العملية الرسمية لفحص المستندات ، والتحقق من سلامة الشحنة ، والتفتيش </a:t>
          </a:r>
          <a:r>
            <a:rPr lang="fa-IR" altLang="ja-JP" sz="28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أو الاختبار للتحقق مما إذا كانت الشحنة تتوافق مع متطلبات استيراد الصحة النباتية أو متطلبات </a:t>
          </a:r>
          <a:r>
            <a:rPr lang="fa-IR" altLang="ja-JP" sz="2800" kern="1200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تدابير</a:t>
          </a:r>
          <a:r>
            <a:rPr lang="fa-IR" altLang="ja-JP" sz="28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 الصحة النباتية المتعلقة بالعبور"</a:t>
          </a:r>
          <a:endParaRPr lang="en-US" sz="2800" i="1" kern="1200" dirty="0">
            <a:effectLst/>
            <a:latin typeface="Gill Sans MT" panose="020B0502020104020203" pitchFamily="34" charset="0"/>
          </a:endParaRPr>
        </a:p>
      </dsp:txBody>
      <dsp:txXfrm>
        <a:off x="0" y="539190"/>
        <a:ext cx="4800600" cy="3792600"/>
      </dsp:txXfrm>
    </dsp:sp>
    <dsp:sp modelId="{3FC65156-527F-4E59-95F4-0814ED0C6D49}">
      <dsp:nvSpPr>
        <dsp:cNvPr id="0" name=""/>
        <dsp:cNvSpPr/>
      </dsp:nvSpPr>
      <dsp:spPr>
        <a:xfrm>
          <a:off x="240030" y="125910"/>
          <a:ext cx="3360420" cy="82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"إجراءات الامتثال (للشحنة)"</a:t>
          </a:r>
          <a:endParaRPr lang="en-US" altLang="ja-JP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280379" y="166259"/>
        <a:ext cx="3279722" cy="745862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471673"/>
          <a:ext cx="6096001" cy="438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604012" rIns="473117" bIns="206248" numCol="1" spcCol="1270" anchor="t" anchorCtr="0">
          <a:noAutofit/>
        </a:bodyPr>
        <a:lstStyle/>
        <a:p>
          <a:pPr marL="285750" lvl="1" indent="-285750" algn="r" defTabSz="128905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fa-IR" sz="290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لا يغير التنقيح جوهر التعريف ولكنه يربط فقط "الإفراج" بـ "إجراء الامتثال" بدلاً من «اجازة" (كما هو مقترح للحذف)</a:t>
          </a:r>
          <a:endParaRPr lang="en-US" sz="2900" i="1" kern="1200" dirty="0">
            <a:effectLst/>
            <a:latin typeface="Gill Sans MT" panose="020B0502020104020203" pitchFamily="34" charset="0"/>
          </a:endParaRPr>
        </a:p>
        <a:p>
          <a:pPr marL="285750" lvl="1" indent="-285750" algn="r" defTabSz="12890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900" kern="1200" dirty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بالنظر إلى صفة "(شحنة)" للمصطلح ، فإن الإدراج المقترح لـ "شحنة" يعتبر زائدًا عن الحاجة بالمعنى الدقيق للكلمة ، ولكنه يجعل الصياغة كتعريف مستقل أكثر وضوحًا على النقيض من مصطلح وتعريف "الإفراج ( في البيئة) "</a:t>
          </a:r>
        </a:p>
      </dsp:txBody>
      <dsp:txXfrm>
        <a:off x="0" y="471673"/>
        <a:ext cx="6096001" cy="4384800"/>
      </dsp:txXfrm>
    </dsp:sp>
    <dsp:sp modelId="{3FC65156-527F-4E59-95F4-0814ED0C6D49}">
      <dsp:nvSpPr>
        <dsp:cNvPr id="0" name=""/>
        <dsp:cNvSpPr/>
      </dsp:nvSpPr>
      <dsp:spPr>
        <a:xfrm>
          <a:off x="1524000" y="43633"/>
          <a:ext cx="4267200" cy="85608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9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تغيير تحريري من الاستشارة الأولى</a:t>
          </a:r>
          <a:endParaRPr lang="en-US" altLang="ja-JP" sz="29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565790" y="85423"/>
        <a:ext cx="4183620" cy="772500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684629"/>
          <a:ext cx="4800600" cy="3767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958088" rIns="372580" bIns="327152" numCol="1" spcCol="1270" anchor="t" anchorCtr="0">
          <a:noAutofit/>
        </a:bodyPr>
        <a:lstStyle/>
        <a:p>
          <a:pPr marL="285750" lvl="1" indent="-285750" algn="ctr" defTabSz="20447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altLang="ja-JP" sz="46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"إذن بدخول شحنة بعد الانتهاء إجراءات</a:t>
          </a:r>
          <a:r>
            <a:rPr lang="fa-IR" sz="460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 الامتثال</a:t>
          </a:r>
          <a:r>
            <a:rPr lang="fa-IR" altLang="ja-JP" sz="46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 </a:t>
          </a:r>
          <a:r>
            <a:rPr lang="fa-IR" altLang="ja-JP" sz="4600" kern="1200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علی </a:t>
          </a:r>
          <a:r>
            <a:rPr lang="fa-IR" sz="4600" kern="1200" dirty="0" smtClean="0">
              <a:solidFill>
                <a:srgbClr val="FF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اجازة</a:t>
          </a:r>
          <a:r>
            <a:rPr lang="fa-IR" altLang="ja-JP" sz="46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"</a:t>
          </a:r>
          <a:endParaRPr lang="en-US" sz="4600" i="1" kern="1200" dirty="0">
            <a:effectLst/>
            <a:latin typeface="Gill Sans MT" panose="020B0502020104020203" pitchFamily="34" charset="0"/>
          </a:endParaRPr>
        </a:p>
      </dsp:txBody>
      <dsp:txXfrm>
        <a:off x="0" y="684629"/>
        <a:ext cx="4800600" cy="3767400"/>
      </dsp:txXfrm>
    </dsp:sp>
    <dsp:sp modelId="{3FC65156-527F-4E59-95F4-0814ED0C6D49}">
      <dsp:nvSpPr>
        <dsp:cNvPr id="0" name=""/>
        <dsp:cNvSpPr/>
      </dsp:nvSpPr>
      <dsp:spPr>
        <a:xfrm>
          <a:off x="240030" y="5669"/>
          <a:ext cx="4028034" cy="1357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"الإفراج (عن شحنة)"</a:t>
          </a:r>
          <a:endParaRPr lang="en-US" altLang="ja-JP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306318" y="71957"/>
        <a:ext cx="3895458" cy="1225344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529604"/>
          <a:ext cx="5486401" cy="41989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5806" tIns="645668" rIns="425806" bIns="220472" numCol="1" spcCol="1270" anchor="t" anchorCtr="0">
          <a:noAutofit/>
        </a:bodyPr>
        <a:lstStyle/>
        <a:p>
          <a:pPr marL="285750" lvl="1" indent="-285750" algn="r" defTabSz="137795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fa-IR" sz="3100" kern="1200" dirty="0" smtClean="0">
              <a:solidFill>
                <a:schemeClr val="tx1"/>
              </a:solidFill>
              <a:effectLst/>
              <a:latin typeface="Gill Sans MT"/>
              <a:ea typeface="+mn-ea"/>
              <a:cs typeface="+mn-cs"/>
            </a:rPr>
            <a:t>إن مصطلحات مسرد المصطلحات "اجازة (شحنة)" و "إجراء الامتثال (لشحنة)" هما مرادفان تقريبًا ، نظرًا للاتفاق العام على أن الاجازة هو عملية وليست نتيجة لمثل هذه العملية. لذلك فإن مصطلح "اجازة (شحنة)" زائد عن الحاجة ويقترح حذفه من المسرد.</a:t>
          </a:r>
          <a:endParaRPr lang="en-US" sz="3100" i="1" kern="1200" dirty="0">
            <a:effectLst/>
            <a:latin typeface="Gill Sans MT"/>
          </a:endParaRPr>
        </a:p>
      </dsp:txBody>
      <dsp:txXfrm>
        <a:off x="0" y="529604"/>
        <a:ext cx="5486401" cy="4198950"/>
      </dsp:txXfrm>
    </dsp:sp>
    <dsp:sp modelId="{3FC65156-527F-4E59-95F4-0814ED0C6D49}">
      <dsp:nvSpPr>
        <dsp:cNvPr id="0" name=""/>
        <dsp:cNvSpPr/>
      </dsp:nvSpPr>
      <dsp:spPr>
        <a:xfrm>
          <a:off x="1371600" y="72044"/>
          <a:ext cx="3840480" cy="91512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lvl="0" algn="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1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لم يتغير من الاستشارة الأولى</a:t>
          </a:r>
          <a:endParaRPr lang="en-US" sz="31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/>
          </a:endParaRPr>
        </a:p>
      </dsp:txBody>
      <dsp:txXfrm>
        <a:off x="1416272" y="116716"/>
        <a:ext cx="3751136" cy="825776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193894"/>
          <a:ext cx="4800600" cy="41312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1270508" rIns="372580" bIns="433832" numCol="1" spcCol="1270" anchor="t" anchorCtr="0">
          <a:noAutofit/>
        </a:bodyPr>
        <a:lstStyle/>
        <a:p>
          <a:pPr marL="285750" lvl="1" indent="-285750" algn="ctr" defTabSz="27114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6100" kern="1200" dirty="0" smtClean="0">
              <a:effectLst/>
              <a:latin typeface="Gill Sans MT"/>
            </a:rPr>
            <a:t>"التحقق من الامتثال للوائح الصحة النباتية"</a:t>
          </a:r>
          <a:endParaRPr lang="en-US" sz="6100" i="1" kern="1200" dirty="0">
            <a:effectLst/>
            <a:latin typeface="Gill Sans MT"/>
          </a:endParaRPr>
        </a:p>
      </dsp:txBody>
      <dsp:txXfrm>
        <a:off x="0" y="193894"/>
        <a:ext cx="4800600" cy="4131225"/>
      </dsp:txXfrm>
    </dsp:sp>
    <dsp:sp modelId="{3FC65156-527F-4E59-95F4-0814ED0C6D49}">
      <dsp:nvSpPr>
        <dsp:cNvPr id="0" name=""/>
        <dsp:cNvSpPr/>
      </dsp:nvSpPr>
      <dsp:spPr>
        <a:xfrm>
          <a:off x="232997" y="132580"/>
          <a:ext cx="4565518" cy="9616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"اجازة (شحنة)"</a:t>
          </a:r>
          <a:endParaRPr lang="en-US" altLang="ja-JP" sz="28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/>
            <a:cs typeface="Arial" pitchFamily="34" charset="0"/>
          </a:endParaRPr>
        </a:p>
      </dsp:txBody>
      <dsp:txXfrm>
        <a:off x="279942" y="179525"/>
        <a:ext cx="4471628" cy="867784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562997"/>
          <a:ext cx="6096001" cy="415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458216" rIns="473117" bIns="156464" numCol="1" spcCol="1270" anchor="t" anchorCtr="0">
          <a:noAutofit/>
        </a:bodyPr>
        <a:lstStyle/>
        <a:p>
          <a:pPr marL="228600" lvl="1" indent="-228600" algn="r" defTabSz="97790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fa-IR" sz="2200" kern="1200" dirty="0" smtClean="0">
              <a:latin typeface="Gill Sans MT" panose="020B0502020104020203" pitchFamily="34" charset="0"/>
            </a:rPr>
            <a:t>مع المشاورة الأولى ، اقترحت </a:t>
          </a:r>
          <a:r>
            <a:rPr lang="fa-IR" sz="2200" kern="1200" smtClean="0">
              <a:latin typeface="Gill Sans MT" panose="020B0502020104020203" pitchFamily="34" charset="0"/>
            </a:rPr>
            <a:t>اللجنة المعاییر أن </a:t>
          </a:r>
          <a:r>
            <a:rPr lang="fa-IR" sz="2200" kern="1200" dirty="0" smtClean="0">
              <a:latin typeface="Gill Sans MT" panose="020B0502020104020203" pitchFamily="34" charset="0"/>
            </a:rPr>
            <a:t>توضح أن "الأصول الوراثية" هي مجموعة فرعية من "نباتات الغرس" وبالتالي تمثل عمومًا مخاطر أعلى</a:t>
          </a:r>
          <a:endParaRPr lang="en-US" sz="2200" i="1" kern="1200" dirty="0">
            <a:effectLst/>
            <a:latin typeface="Gill Sans MT" panose="020B0502020104020203" pitchFamily="34" charset="0"/>
          </a:endParaRPr>
        </a:p>
        <a:p>
          <a:pPr marL="228600" lvl="1" indent="-228600" algn="r" defTabSz="9779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200" kern="1200" dirty="0">
              <a:latin typeface="Gill Sans MT" panose="020B0502020104020203" pitchFamily="34" charset="0"/>
            </a:rPr>
            <a:t>تقترح </a:t>
          </a:r>
          <a:r>
            <a:rPr lang="en-US" sz="2200" kern="1200" dirty="0">
              <a:latin typeface="Gill Sans MT" panose="020B0502020104020203" pitchFamily="34" charset="0"/>
            </a:rPr>
            <a:t>SC-7 </a:t>
          </a:r>
          <a:r>
            <a:rPr lang="fa-IR" sz="2200" kern="1200" dirty="0">
              <a:latin typeface="Gill Sans MT" panose="020B0502020104020203" pitchFamily="34" charset="0"/>
            </a:rPr>
            <a:t>الآن حذف المصطلح والتعريف ، للأسباب التالية: نادرًا ما يستخدم المصطلح في المعايير الدولية لتدابير الصحة النباتية ؛ قد تؤدي المراجعة المقترحة إلى الارتباك بدلاً من الوضوح ؛ لا يختلف التعريف الحالي عن المعنى القاموس العادي ، وليس خاصًا بالاتفاقية الدولية لوقاية النباتات وبالتالي لا حاجة إليه ؛ قامت هيئة تدابير الصحة النباتية مؤخرًا بحذف العديد من المصطلحات والتعريفات الأخرى المتعلقة بالسلع من المسرد</a:t>
          </a:r>
        </a:p>
      </dsp:txBody>
      <dsp:txXfrm>
        <a:off x="0" y="562997"/>
        <a:ext cx="6096001" cy="4158000"/>
      </dsp:txXfrm>
    </dsp:sp>
    <dsp:sp modelId="{3FC65156-527F-4E59-95F4-0814ED0C6D49}">
      <dsp:nvSpPr>
        <dsp:cNvPr id="0" name=""/>
        <dsp:cNvSpPr/>
      </dsp:nvSpPr>
      <dsp:spPr>
        <a:xfrm>
          <a:off x="32826" y="238277"/>
          <a:ext cx="5758373" cy="64944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التغيير من المراجعة المقترحة مع الاستشارة الأولى</a:t>
          </a:r>
          <a:endParaRPr lang="en-US" sz="22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64529" y="269980"/>
        <a:ext cx="5694967" cy="58603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449592"/>
          <a:ext cx="4800600" cy="397179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583184" rIns="372580" bIns="199136" numCol="1" spcCol="1270" anchor="t" anchorCtr="0">
          <a:noAutofit/>
        </a:bodyPr>
        <a:lstStyle/>
        <a:p>
          <a:pPr marL="285750" lvl="1" indent="-285750" algn="ct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800" i="1" kern="1200" dirty="0">
            <a:solidFill>
              <a:schemeClr val="tx1"/>
            </a:solidFill>
            <a:effectLst/>
            <a:latin typeface="Gill Sans MT" panose="020B0502020104020203" pitchFamily="34" charset="0"/>
          </a:endParaRPr>
        </a:p>
        <a:p>
          <a:pPr marL="285750" lvl="1" indent="-285750" algn="ct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80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</a:rPr>
            <a:t>"مكونات الشحنة كما تغطيها شهادة الصحة النباتية الخاصة بها والموضحة في أقسام" اسم المنتج والكمية المصرح بها "و" الاسم النباتي للنباتات "و" مكان المنشأ "</a:t>
          </a:r>
          <a:endParaRPr lang="en-US" sz="2800" i="1" kern="1200" dirty="0">
            <a:solidFill>
              <a:schemeClr val="tx1"/>
            </a:solidFill>
            <a:effectLst/>
            <a:latin typeface="Gill Sans MT" panose="020B0502020104020203" pitchFamily="34" charset="0"/>
          </a:endParaRPr>
        </a:p>
      </dsp:txBody>
      <dsp:txXfrm>
        <a:off x="0" y="449592"/>
        <a:ext cx="4800600" cy="3971795"/>
      </dsp:txXfrm>
    </dsp:sp>
    <dsp:sp modelId="{3FC65156-527F-4E59-95F4-0814ED0C6D49}">
      <dsp:nvSpPr>
        <dsp:cNvPr id="0" name=""/>
        <dsp:cNvSpPr/>
      </dsp:nvSpPr>
      <dsp:spPr>
        <a:xfrm>
          <a:off x="240030" y="36312"/>
          <a:ext cx="3360420" cy="8265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"هوية (شحنة)"</a:t>
          </a:r>
          <a:endParaRPr lang="en-US" altLang="ja-JP" sz="280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80379" y="76661"/>
        <a:ext cx="3279722" cy="745862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984172"/>
          <a:ext cx="4800600" cy="31830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978916" rIns="372580" bIns="334264" numCol="1" spcCol="1270" anchor="t" anchorCtr="0">
          <a:noAutofit/>
        </a:bodyPr>
        <a:lstStyle/>
        <a:p>
          <a:pPr marL="285750" lvl="1" indent="-285750" algn="ctr" defTabSz="20891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altLang="ja-JP" sz="47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"نباتات تخصص  للاستخدام في برامج التربیه</a:t>
          </a:r>
          <a:r>
            <a:rPr lang="fa-IR" altLang="ja-JP" sz="4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ة</a:t>
          </a:r>
          <a:r>
            <a:rPr lang="fa-IR" altLang="ja-JP" sz="47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 أو الحفظ"</a:t>
          </a:r>
          <a:endParaRPr lang="en-US" sz="4700" i="1" kern="1200" dirty="0">
            <a:effectLst/>
            <a:latin typeface="Gill Sans MT" panose="020B0502020104020203" pitchFamily="34" charset="0"/>
          </a:endParaRPr>
        </a:p>
      </dsp:txBody>
      <dsp:txXfrm>
        <a:off x="0" y="984172"/>
        <a:ext cx="4800600" cy="3183075"/>
      </dsp:txXfrm>
    </dsp:sp>
    <dsp:sp modelId="{3FC65156-527F-4E59-95F4-0814ED0C6D49}">
      <dsp:nvSpPr>
        <dsp:cNvPr id="0" name=""/>
        <dsp:cNvSpPr/>
      </dsp:nvSpPr>
      <dsp:spPr>
        <a:xfrm>
          <a:off x="231591" y="290452"/>
          <a:ext cx="4565098" cy="1387440"/>
        </a:xfrm>
        <a:prstGeom prst="roundRect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"مادة وراثية"</a:t>
          </a:r>
        </a:p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ja-JP" sz="36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germplasm</a:t>
          </a:r>
          <a:endParaRPr lang="en-US" altLang="ja-JP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299320" y="358181"/>
        <a:ext cx="4429640" cy="1251982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5175B6-35A5-4A6D-BA44-138324B361A9}">
      <dsp:nvSpPr>
        <dsp:cNvPr id="0" name=""/>
        <dsp:cNvSpPr/>
      </dsp:nvSpPr>
      <dsp:spPr>
        <a:xfrm>
          <a:off x="3909" y="1298"/>
          <a:ext cx="10583980" cy="131159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100" kern="1200" dirty="0" smtClean="0">
              <a:solidFill>
                <a:schemeClr val="tx1"/>
              </a:solidFill>
            </a:rPr>
            <a:t>لمزيد من المعلومات حول</a:t>
          </a:r>
        </a:p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100" kern="1200" dirty="0" smtClean="0">
              <a:solidFill>
                <a:schemeClr val="tx1"/>
              </a:solidFill>
            </a:rPr>
            <a:t> 2021 مسودة تعديلات المعيار الدولي 5 ، يرجى الرجوع أيضًا إلى:</a:t>
          </a:r>
          <a:endParaRPr lang="en-US" sz="3100" kern="1200" dirty="0">
            <a:solidFill>
              <a:schemeClr val="tx1"/>
            </a:solidFill>
          </a:endParaRPr>
        </a:p>
      </dsp:txBody>
      <dsp:txXfrm>
        <a:off x="42324" y="39713"/>
        <a:ext cx="10507150" cy="1234765"/>
      </dsp:txXfrm>
    </dsp:sp>
    <dsp:sp modelId="{067EA067-5216-409A-9CA3-53EF5F52D6AB}">
      <dsp:nvSpPr>
        <dsp:cNvPr id="0" name=""/>
        <dsp:cNvSpPr/>
      </dsp:nvSpPr>
      <dsp:spPr>
        <a:xfrm>
          <a:off x="3909" y="1581661"/>
          <a:ext cx="5078685" cy="131159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100" kern="1200" dirty="0" smtClean="0">
              <a:hlinkClick xmlns:r="http://schemas.openxmlformats.org/officeDocument/2006/relationships" r:id="rId1"/>
            </a:rPr>
            <a:t>تقرير الاجتماع الافتراضي </a:t>
          </a:r>
          <a:r>
            <a:rPr lang="en-US" sz="3100" kern="1200" dirty="0" smtClean="0">
              <a:hlinkClick xmlns:r="http://schemas.openxmlformats.org/officeDocument/2006/relationships" r:id="rId1"/>
            </a:rPr>
            <a:t>TPG </a:t>
          </a:r>
          <a:r>
            <a:rPr lang="fa-IR" sz="3100" kern="1200" dirty="0" smtClean="0">
              <a:hlinkClick xmlns:r="http://schemas.openxmlformats.org/officeDocument/2006/relationships" r:id="rId1"/>
            </a:rPr>
            <a:t>ديسمبر 2021</a:t>
          </a:r>
          <a:endParaRPr lang="en-US" sz="3100" kern="1200" dirty="0"/>
        </a:p>
      </dsp:txBody>
      <dsp:txXfrm>
        <a:off x="42324" y="1620076"/>
        <a:ext cx="5001855" cy="1234765"/>
      </dsp:txXfrm>
    </dsp:sp>
    <dsp:sp modelId="{DB26923C-A4F1-46D6-BC92-3206CCB7A49F}">
      <dsp:nvSpPr>
        <dsp:cNvPr id="0" name=""/>
        <dsp:cNvSpPr/>
      </dsp:nvSpPr>
      <dsp:spPr>
        <a:xfrm>
          <a:off x="5509204" y="1581661"/>
          <a:ext cx="5078685" cy="131159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hlinkClick xmlns:r="http://schemas.openxmlformats.org/officeDocument/2006/relationships" r:id="rId2"/>
            </a:rPr>
            <a:t>SC-7 May 2022 </a:t>
          </a:r>
          <a:r>
            <a:rPr lang="fa-IR" sz="3100" kern="1200" dirty="0" smtClean="0">
              <a:hlinkClick xmlns:r="http://schemas.openxmlformats.org/officeDocument/2006/relationships" r:id="rId2"/>
            </a:rPr>
            <a:t>تقرير الاجتماع الافتراضي</a:t>
          </a:r>
          <a:endParaRPr lang="en-US" sz="3100" kern="1200" dirty="0">
            <a:hlinkClick xmlns:r="http://schemas.openxmlformats.org/officeDocument/2006/relationships" r:id="rId3"/>
          </a:endParaRPr>
        </a:p>
      </dsp:txBody>
      <dsp:txXfrm>
        <a:off x="5547619" y="1620076"/>
        <a:ext cx="5001855" cy="123476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517902"/>
          <a:ext cx="6096001" cy="4296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458216" rIns="473117" bIns="156464" numCol="1" spcCol="1270" anchor="t" anchorCtr="0">
          <a:noAutofit/>
        </a:bodyPr>
        <a:lstStyle/>
        <a:p>
          <a:pPr marL="228600" lvl="1" indent="-228600" algn="r" defTabSz="97790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fa-IR" sz="2200" kern="120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الهدف من "التحقق من الهوية" هو التأكيد على أن عينات النباتات وما إلى ذلك التي سيتم استيرادها هي حصريًا تلك التي تم اعتمادها</a:t>
          </a:r>
          <a:endParaRPr lang="en-US" sz="2200" i="1" kern="1200" dirty="0">
            <a:effectLst/>
            <a:latin typeface="Gill Sans MT" panose="020B0502020104020203" pitchFamily="34" charset="0"/>
          </a:endParaRPr>
        </a:p>
        <a:p>
          <a:pPr marL="228600" lvl="1" indent="-228600" algn="r" defTabSz="9779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200" kern="1200" dirty="0">
              <a:effectLst/>
              <a:latin typeface="Gill Sans MT" panose="020B0502020104020203" pitchFamily="34" charset="0"/>
              <a:ea typeface="+mn-ea"/>
              <a:cs typeface="+mn-cs"/>
            </a:rPr>
            <a:t>وبالتالي ، فإن "هوية" الشحنة هي: مكوناتها (كونها المحتوى المادي الأساسي) وأصلها (كونها الخاصية الأساسية غير المادية)</a:t>
          </a:r>
        </a:p>
        <a:p>
          <a:pPr marL="228600" lvl="1" indent="-228600" algn="r" defTabSz="9779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200" kern="1200" dirty="0">
              <a:effectLst/>
              <a:latin typeface="Gill Sans MT" panose="020B0502020104020203" pitchFamily="34" charset="0"/>
              <a:ea typeface="+mn-ea"/>
              <a:cs typeface="+mn-cs"/>
            </a:rPr>
            <a:t>تتوافق "المكونات" مع أقسام شهادة الصحة النباتية حول "اسم المنتج والكمية المعلنة" و "الاسم النباتي للنباتات" ، و "مكان المنشأ" هي الصياغة والمفهوم كما هو موضح في المعيار الدولي لتدابير الصحة النباتية 12</a:t>
          </a:r>
        </a:p>
        <a:p>
          <a:pPr marL="228600" lvl="1" indent="-228600" algn="r" defTabSz="9779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200" kern="1200" dirty="0">
              <a:effectLst/>
              <a:latin typeface="Gill Sans MT" panose="020B0502020104020203" pitchFamily="34" charset="0"/>
              <a:ea typeface="+mn-ea"/>
              <a:cs typeface="+mn-cs"/>
            </a:rPr>
            <a:t>التعبئة والتغليف والأختام وما إلى ذلك ليست عناصر من الشحنة (كما هو محدد) وليست عناصر من هوية الشحنة</a:t>
          </a:r>
        </a:p>
      </dsp:txBody>
      <dsp:txXfrm>
        <a:off x="0" y="517902"/>
        <a:ext cx="6096001" cy="4296600"/>
      </dsp:txXfrm>
    </dsp:sp>
    <dsp:sp modelId="{3FC65156-527F-4E59-95F4-0814ED0C6D49}">
      <dsp:nvSpPr>
        <dsp:cNvPr id="0" name=""/>
        <dsp:cNvSpPr/>
      </dsp:nvSpPr>
      <dsp:spPr>
        <a:xfrm>
          <a:off x="1524000" y="193182"/>
          <a:ext cx="4267200" cy="64944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2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لم يتغير من الاستشارة الأولى</a:t>
          </a:r>
          <a:endParaRPr lang="en-US" altLang="ja-JP" sz="22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555703" y="224885"/>
        <a:ext cx="4203794" cy="58603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402056"/>
          <a:ext cx="6096001" cy="461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499872" rIns="473117" bIns="170688" numCol="1" spcCol="1270" anchor="t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fa-IR" sz="2400" kern="120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بالإشارة إلى "</a:t>
          </a:r>
          <a:r>
            <a:rPr lang="fa-IR" altLang="ja-JP" sz="2400" b="1" kern="1200" dirty="0" smtClean="0">
              <a:solidFill>
                <a:schemeClr val="accent5"/>
              </a:solidFill>
              <a:effectLst/>
              <a:latin typeface="Gill Sans MT" panose="020B0502020104020203" pitchFamily="34" charset="0"/>
              <a:cs typeface="Arial" pitchFamily="34" charset="0"/>
            </a:rPr>
            <a:t>لا تتغير هويتها</a:t>
          </a:r>
          <a:r>
            <a:rPr lang="fa-IR" sz="2400" kern="120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" ، يتم توضيح العلاقة بين المفهومين ، وتبسيط تعريف «السلامة " ، والتأكيد على الاهتمام الأساسي بالصحة النباتية ، أي: بالضبط تلك العينات من النباتات ، التي على وشك أن يتم استيرادها هي حصرا تلك التي تم اعتمادها</a:t>
          </a:r>
          <a:endParaRPr lang="en-US" sz="2400" i="1" kern="1200" dirty="0">
            <a:effectLst/>
            <a:latin typeface="Gill Sans MT" panose="020B0502020104020203" pitchFamily="34" charset="0"/>
          </a:endParaRP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kern="1200" dirty="0">
              <a:effectLst/>
              <a:latin typeface="Gill Sans MT" panose="020B0502020104020203" pitchFamily="34" charset="0"/>
              <a:ea typeface="+mn-ea"/>
              <a:cs typeface="+mn-cs"/>
            </a:rPr>
            <a:t>تعتبر المخاوف من أن </a:t>
          </a:r>
          <a:r>
            <a:rPr lang="fa-IR" sz="2400" kern="120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"</a:t>
          </a:r>
          <a:r>
            <a:rPr lang="fa-IR" altLang="ja-JP" sz="2400" b="1" kern="1200" dirty="0" smtClean="0">
              <a:solidFill>
                <a:srgbClr val="00B050"/>
              </a:solidFill>
              <a:effectLst/>
              <a:latin typeface="Gill Sans MT" panose="020B0502020104020203" pitchFamily="34" charset="0"/>
              <a:cs typeface="Arial" pitchFamily="34" charset="0"/>
            </a:rPr>
            <a:t>وتكون عبوتها غير تالفة ولا تظهر عليها أي علامات أخرى للتلاعب </a:t>
          </a:r>
          <a:r>
            <a:rPr lang="fa-IR" sz="2400" kern="120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" </a:t>
          </a:r>
          <a:r>
            <a:rPr lang="fa-IR" sz="2400" kern="1200" dirty="0">
              <a:effectLst/>
              <a:latin typeface="Gill Sans MT" panose="020B0502020104020203" pitchFamily="34" charset="0"/>
              <a:ea typeface="+mn-ea"/>
              <a:cs typeface="+mn-cs"/>
            </a:rPr>
            <a:t>عناصر مهمة </a:t>
          </a:r>
          <a:r>
            <a:rPr lang="fa-IR" sz="2400" b="1" kern="120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للسلامة</a:t>
          </a:r>
          <a:endParaRPr lang="fa-IR" sz="2400" b="1" kern="1200" dirty="0">
            <a:effectLst/>
            <a:latin typeface="Gill Sans MT" panose="020B0502020104020203" pitchFamily="34" charset="0"/>
            <a:ea typeface="+mn-ea"/>
            <a:cs typeface="+mn-cs"/>
          </a:endParaRP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kern="1200" dirty="0">
              <a:effectLst/>
              <a:latin typeface="Gill Sans MT" panose="020B0502020104020203" pitchFamily="34" charset="0"/>
              <a:ea typeface="+mn-ea"/>
              <a:cs typeface="+mn-cs"/>
            </a:rPr>
            <a:t>تمت إضافة الصياغة التمهيدية "</a:t>
          </a:r>
          <a:r>
            <a:rPr lang="fa-IR" sz="2400" b="1" kern="1200" dirty="0">
              <a:solidFill>
                <a:srgbClr val="FFC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حالة</a:t>
          </a:r>
          <a:r>
            <a:rPr lang="fa-IR" sz="2400" kern="1200" dirty="0">
              <a:effectLst/>
              <a:latin typeface="Gill Sans MT" panose="020B0502020104020203" pitchFamily="34" charset="0"/>
              <a:ea typeface="+mn-ea"/>
              <a:cs typeface="+mn-cs"/>
            </a:rPr>
            <a:t>" للتأكيد على أن السلامة هي حالة (مرغوب فيها) للشحنة ، وليست إجراءً للشحنة.</a:t>
          </a:r>
        </a:p>
      </dsp:txBody>
      <dsp:txXfrm>
        <a:off x="0" y="402056"/>
        <a:ext cx="6096001" cy="4611600"/>
      </dsp:txXfrm>
    </dsp:sp>
    <dsp:sp modelId="{3FC65156-527F-4E59-95F4-0814ED0C6D49}">
      <dsp:nvSpPr>
        <dsp:cNvPr id="0" name=""/>
        <dsp:cNvSpPr/>
      </dsp:nvSpPr>
      <dsp:spPr>
        <a:xfrm>
          <a:off x="1524000" y="47816"/>
          <a:ext cx="4267200" cy="70848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4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التغيير من الاستشارة الأولى</a:t>
          </a:r>
          <a:endParaRPr lang="en-US" altLang="ja-JP" sz="24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558585" y="82401"/>
        <a:ext cx="4198030" cy="63931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478844"/>
          <a:ext cx="4800600" cy="39280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604012" rIns="372580" bIns="206248" numCol="1" spcCol="1270" anchor="t" anchorCtr="0">
          <a:noAutofit/>
        </a:bodyPr>
        <a:lstStyle/>
        <a:p>
          <a:pPr marL="285750" lvl="1" indent="-285750" algn="ctr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altLang="ja-JP" sz="290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  <a:cs typeface="Arial" pitchFamily="34" charset="0"/>
            </a:rPr>
            <a:t>"</a:t>
          </a:r>
          <a:r>
            <a:rPr lang="fa-IR" altLang="ja-JP" sz="2900" b="1" kern="1200" dirty="0" smtClean="0">
              <a:solidFill>
                <a:srgbClr val="FFC000"/>
              </a:solidFill>
              <a:effectLst/>
              <a:latin typeface="Gill Sans MT" panose="020B0502020104020203" pitchFamily="34" charset="0"/>
              <a:cs typeface="Arial" pitchFamily="34" charset="0"/>
            </a:rPr>
            <a:t>حالة</a:t>
          </a:r>
          <a:r>
            <a:rPr lang="fa-IR" altLang="ja-JP" sz="290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  <a:cs typeface="Arial" pitchFamily="34" charset="0"/>
            </a:rPr>
            <a:t> تكوين الشحنة عندما </a:t>
          </a:r>
          <a:r>
            <a:rPr lang="fa-IR" altLang="ja-JP" sz="2900" b="1" kern="1200" dirty="0" smtClean="0">
              <a:solidFill>
                <a:schemeClr val="accent5"/>
              </a:solidFill>
              <a:effectLst/>
              <a:latin typeface="Gill Sans MT" panose="020B0502020104020203" pitchFamily="34" charset="0"/>
              <a:cs typeface="Arial" pitchFamily="34" charset="0"/>
            </a:rPr>
            <a:t>لا تتغير هويتها</a:t>
          </a:r>
          <a:r>
            <a:rPr lang="fa-IR" altLang="ja-JP" sz="290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  <a:cs typeface="Arial" pitchFamily="34" charset="0"/>
            </a:rPr>
            <a:t> ، </a:t>
          </a:r>
          <a:r>
            <a:rPr lang="fa-IR" altLang="ja-JP" sz="2900" b="1" kern="1200" dirty="0" smtClean="0">
              <a:solidFill>
                <a:srgbClr val="00B050"/>
              </a:solidFill>
              <a:effectLst/>
              <a:latin typeface="Gill Sans MT" panose="020B0502020104020203" pitchFamily="34" charset="0"/>
              <a:cs typeface="Arial" pitchFamily="34" charset="0"/>
            </a:rPr>
            <a:t>وتكون عبوتها غير تالفة ولا تظهر عليها أي علامات أخرى للتلاعب </a:t>
          </a:r>
          <a:r>
            <a:rPr lang="fa-IR" altLang="ja-JP" sz="2900" kern="1200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كما هو موضح في شهادة الصحة النباتية أو أي مستند آخر مقبول رسميًا ، يتم الاحتفاظ به دون فقد أو إضافة أو استبدال"</a:t>
          </a:r>
          <a:endParaRPr lang="en-US" sz="2900" i="1" kern="1200" dirty="0">
            <a:solidFill>
              <a:srgbClr val="FF0000"/>
            </a:solidFill>
            <a:effectLst/>
            <a:latin typeface="Gill Sans MT" panose="020B0502020104020203" pitchFamily="34" charset="0"/>
          </a:endParaRPr>
        </a:p>
      </dsp:txBody>
      <dsp:txXfrm>
        <a:off x="0" y="478844"/>
        <a:ext cx="4800600" cy="3928050"/>
      </dsp:txXfrm>
    </dsp:sp>
    <dsp:sp modelId="{3FC65156-527F-4E59-95F4-0814ED0C6D49}">
      <dsp:nvSpPr>
        <dsp:cNvPr id="0" name=""/>
        <dsp:cNvSpPr/>
      </dsp:nvSpPr>
      <dsp:spPr>
        <a:xfrm>
          <a:off x="240030" y="50804"/>
          <a:ext cx="3360420" cy="8560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ct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"سلامة (شحنة)"</a:t>
          </a:r>
          <a:endParaRPr lang="en-US" altLang="ja-JP" sz="290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81820" y="92594"/>
        <a:ext cx="3276840" cy="7725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525372"/>
          <a:ext cx="6096001" cy="43407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541528" rIns="473117" bIns="184912" numCol="1" spcCol="1270" anchor="t" anchorCtr="0">
          <a:noAutofit/>
        </a:bodyPr>
        <a:lstStyle/>
        <a:p>
          <a:pPr marL="228600" lvl="1" indent="-228600" algn="r" defTabSz="115570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fa-IR" sz="2600" kern="1200" dirty="0" smtClean="0">
              <a:latin typeface="Gill Sans MT" panose="020B0502020104020203" pitchFamily="34" charset="0"/>
            </a:rPr>
            <a:t>بدون تغيير المعنى الجوهري ، تهدف المراجعة إلى توفير القواعد الصحيحة والتبسيط والاتساق مع تعريفات الهوية والسلامة</a:t>
          </a:r>
          <a:endParaRPr lang="en-US" sz="2600" i="1" kern="1200" dirty="0">
            <a:effectLst/>
            <a:latin typeface="Gill Sans MT" panose="020B0502020104020203" pitchFamily="34" charset="0"/>
          </a:endParaRPr>
        </a:p>
        <a:p>
          <a:pPr marL="228600" lvl="1" indent="-228600" algn="r" defTabSz="11557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600" kern="1200" dirty="0">
              <a:latin typeface="Gill Sans MT" panose="020B0502020104020203" pitchFamily="34" charset="0"/>
            </a:rPr>
            <a:t>تم استبدال عبارة "</a:t>
          </a:r>
          <a:r>
            <a:rPr lang="fa-IR" sz="2600" kern="1200" dirty="0">
              <a:solidFill>
                <a:srgbClr val="FF0000"/>
              </a:solidFill>
              <a:latin typeface="Gill Sans MT" panose="020B0502020104020203" pitchFamily="34" charset="0"/>
            </a:rPr>
            <a:t>الحفاظ </a:t>
          </a:r>
          <a:r>
            <a:rPr lang="fa-IR" sz="2600" kern="1200" dirty="0" smtClean="0">
              <a:solidFill>
                <a:srgbClr val="FF0000"/>
              </a:solidFill>
              <a:latin typeface="Gill Sans MT" panose="020B0502020104020203" pitchFamily="34" charset="0"/>
            </a:rPr>
            <a:t>على السلامة</a:t>
          </a:r>
          <a:r>
            <a:rPr lang="fa-IR" sz="2600" kern="1200" dirty="0" smtClean="0">
              <a:latin typeface="Gill Sans MT" panose="020B0502020104020203" pitchFamily="34" charset="0"/>
            </a:rPr>
            <a:t>" </a:t>
          </a:r>
          <a:r>
            <a:rPr lang="fa-IR" sz="2600" kern="1200" dirty="0">
              <a:latin typeface="Gill Sans MT" panose="020B0502020104020203" pitchFamily="34" charset="0"/>
            </a:rPr>
            <a:t>بعبارة </a:t>
          </a:r>
          <a:r>
            <a:rPr lang="fa-IR" sz="2600" kern="1200" dirty="0" smtClean="0">
              <a:latin typeface="Gill Sans MT" panose="020B0502020104020203" pitchFamily="34" charset="0"/>
            </a:rPr>
            <a:t> </a:t>
          </a:r>
          <a:r>
            <a:rPr lang="fa-IR" altLang="ja-JP" sz="260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  <a:cs typeface="Arial" pitchFamily="34" charset="0"/>
            </a:rPr>
            <a:t>"</a:t>
          </a:r>
          <a:r>
            <a:rPr lang="fa-IR" altLang="ja-JP" sz="2600" b="1" kern="1200" dirty="0" smtClean="0">
              <a:solidFill>
                <a:srgbClr val="00B050"/>
              </a:solidFill>
              <a:effectLst/>
              <a:latin typeface="Gill Sans MT" panose="020B0502020104020203" pitchFamily="34" charset="0"/>
              <a:cs typeface="Arial" pitchFamily="34" charset="0"/>
            </a:rPr>
            <a:t>حالة الشحنة عندما يتم الحفاظ على سلامتها </a:t>
          </a:r>
          <a:r>
            <a:rPr lang="fa-IR" sz="2600" kern="1200" dirty="0" smtClean="0">
              <a:latin typeface="Gill Sans MT" panose="020B0502020104020203" pitchFamily="34" charset="0"/>
            </a:rPr>
            <a:t>لتعكس أن أمن الصحة النباتية هو حالة وليس إجراءً</a:t>
          </a:r>
          <a:endParaRPr lang="fa-IR" sz="2600" kern="1200" dirty="0">
            <a:latin typeface="Gill Sans MT" panose="020B0502020104020203" pitchFamily="34" charset="0"/>
          </a:endParaRPr>
        </a:p>
        <a:p>
          <a:pPr marL="228600" lvl="1" indent="-228600" algn="r" defTabSz="11557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600" kern="1200" dirty="0">
              <a:latin typeface="Gill Sans MT" panose="020B0502020104020203" pitchFamily="34" charset="0"/>
            </a:rPr>
            <a:t>إن الكلمة المحذوفة "المناسبة" التي تصف "تدابير الصحة النباتية" غير ضرورية وغير مناسبة للتعريف</a:t>
          </a:r>
        </a:p>
      </dsp:txBody>
      <dsp:txXfrm>
        <a:off x="0" y="525372"/>
        <a:ext cx="6096001" cy="4340700"/>
      </dsp:txXfrm>
    </dsp:sp>
    <dsp:sp modelId="{3FC65156-527F-4E59-95F4-0814ED0C6D49}">
      <dsp:nvSpPr>
        <dsp:cNvPr id="0" name=""/>
        <dsp:cNvSpPr/>
      </dsp:nvSpPr>
      <dsp:spPr>
        <a:xfrm>
          <a:off x="1524000" y="141612"/>
          <a:ext cx="4267200" cy="76752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26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لم يتغير من الاستشارة الأولى</a:t>
          </a:r>
          <a:endParaRPr lang="en-US" altLang="ja-JP" sz="26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561467" y="179079"/>
        <a:ext cx="4192266" cy="69258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499410"/>
          <a:ext cx="4800600" cy="39311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666496" rIns="372580" bIns="227584" numCol="1" spcCol="1270" anchor="t" anchorCtr="0">
          <a:noAutofit/>
        </a:bodyPr>
        <a:lstStyle/>
        <a:p>
          <a:pPr marL="285750" lvl="1" indent="-285750" algn="ctr" defTabSz="14224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altLang="ja-JP" sz="3200" kern="1200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الحفاظ على السلامة </a:t>
          </a:r>
          <a:r>
            <a:rPr lang="fa-IR" altLang="ja-JP" sz="320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  <a:cs typeface="Arial" pitchFamily="34" charset="0"/>
            </a:rPr>
            <a:t>"</a:t>
          </a:r>
          <a:r>
            <a:rPr lang="fa-IR" altLang="ja-JP" sz="3200" b="1" kern="1200" dirty="0" smtClean="0">
              <a:solidFill>
                <a:srgbClr val="00B050"/>
              </a:solidFill>
              <a:effectLst/>
              <a:latin typeface="Gill Sans MT" panose="020B0502020104020203" pitchFamily="34" charset="0"/>
              <a:cs typeface="Arial" pitchFamily="34" charset="0"/>
            </a:rPr>
            <a:t>حالة الشحنة عندما يتم الحفاظ على سلامتها</a:t>
          </a:r>
          <a:r>
            <a:rPr lang="fa-IR" altLang="ja-JP" sz="320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  <a:cs typeface="Arial" pitchFamily="34" charset="0"/>
            </a:rPr>
            <a:t> ومنع غزوها وتلوثها بالآفات الخاضعة للوائح ، من خلال تطبيق تدابير الصحة النباتية </a:t>
          </a:r>
          <a:r>
            <a:rPr lang="fa-IR" altLang="ja-JP" sz="3200" kern="1200" dirty="0" smtClean="0">
              <a:solidFill>
                <a:srgbClr val="FF0000"/>
              </a:solidFill>
              <a:effectLst/>
              <a:latin typeface="Gill Sans MT" panose="020B0502020104020203" pitchFamily="34" charset="0"/>
              <a:cs typeface="Arial" pitchFamily="34" charset="0"/>
            </a:rPr>
            <a:t>المناسبة</a:t>
          </a:r>
          <a:r>
            <a:rPr lang="fa-IR" altLang="ja-JP" sz="320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  <a:cs typeface="Arial" pitchFamily="34" charset="0"/>
            </a:rPr>
            <a:t>"</a:t>
          </a:r>
          <a:endParaRPr lang="en-US" sz="3200" b="0" i="1" kern="1200" dirty="0">
            <a:solidFill>
              <a:schemeClr val="tx1"/>
            </a:solidFill>
            <a:effectLst/>
            <a:latin typeface="Gill Sans MT" panose="020B0502020104020203" pitchFamily="34" charset="0"/>
          </a:endParaRPr>
        </a:p>
      </dsp:txBody>
      <dsp:txXfrm>
        <a:off x="0" y="499410"/>
        <a:ext cx="4800600" cy="3931199"/>
      </dsp:txXfrm>
    </dsp:sp>
    <dsp:sp modelId="{3FC65156-527F-4E59-95F4-0814ED0C6D49}">
      <dsp:nvSpPr>
        <dsp:cNvPr id="0" name=""/>
        <dsp:cNvSpPr/>
      </dsp:nvSpPr>
      <dsp:spPr>
        <a:xfrm>
          <a:off x="240030" y="27090"/>
          <a:ext cx="3360420" cy="9446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ja-JP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"أمن الصحة النباتية (لشحنة)"</a:t>
          </a:r>
          <a:endParaRPr lang="en-US" altLang="ja-JP" sz="320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86144" y="73204"/>
        <a:ext cx="3268192" cy="85241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8E8048-1CB6-4E01-A155-3A133892AA6E}">
      <dsp:nvSpPr>
        <dsp:cNvPr id="0" name=""/>
        <dsp:cNvSpPr/>
      </dsp:nvSpPr>
      <dsp:spPr>
        <a:xfrm>
          <a:off x="0" y="463857"/>
          <a:ext cx="6096000" cy="44194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479044" rIns="473117" bIns="163576" numCol="1" spcCol="1270" anchor="t" anchorCtr="0">
          <a:noAutofit/>
        </a:bodyPr>
        <a:lstStyle/>
        <a:p>
          <a:pPr marL="228600" lvl="1" indent="-228600" algn="r" defTabSz="102235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fa-IR" sz="2300" i="0" kern="1200" smtClean="0">
              <a:effectLst/>
              <a:latin typeface="Gill Sans MT" panose="020B0502020104020203" pitchFamily="34" charset="0"/>
              <a:ea typeface="+mn-ea"/>
              <a:cs typeface="+mn-cs"/>
            </a:rPr>
            <a:t>عملية المراقبة الشاملة ، سواء كانت عامة أو محددة ، هي عملية رسمية ، في حين أن "المصادر المختلفة" للبيانات يمكن أن تكون رسمية أو غير رسمية.</a:t>
          </a:r>
          <a:endParaRPr lang="en-US" sz="2300" i="1" kern="1200" dirty="0">
            <a:latin typeface="Gill Sans MT" panose="020B0502020104020203" pitchFamily="34" charset="0"/>
          </a:endParaRPr>
        </a:p>
        <a:p>
          <a:pPr marL="228600" lvl="1" indent="-228600" algn="r" defTabSz="10223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300" i="0" kern="1200" dirty="0">
              <a:effectLst/>
              <a:latin typeface="Gill Sans MT" panose="020B0502020104020203" pitchFamily="34" charset="0"/>
              <a:ea typeface="+mn-ea"/>
              <a:cs typeface="+mn-cs"/>
            </a:rPr>
            <a:t>تشير "البيانات" إلى المواد الخام التي تم جمعها ، والتي تصبح بعد ذلك "معلومات" بمجرد تحليلها والتحقق منها</a:t>
          </a:r>
        </a:p>
        <a:p>
          <a:pPr marL="228600" lvl="1" indent="-228600" algn="r" defTabSz="10223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300" i="0" kern="1200" dirty="0">
              <a:effectLst/>
              <a:latin typeface="Gill Sans MT" panose="020B0502020104020203" pitchFamily="34" charset="0"/>
              <a:ea typeface="+mn-ea"/>
              <a:cs typeface="+mn-cs"/>
            </a:rPr>
            <a:t>البيانات التي يتم جمعها من خلال المراقبة العامة ليست رسمية حتى تتم الموافقة عليها من قبل المنظمة الوطنية لوقاية النباتات ؛ لذلك ، لا تتوقف العملية عند جمع البيانات ، لأن التحليل والتحقق هما أيضًا جزءان مهمان أساسيان من العملية عند استخدام مصادر البيانات غير الرسمية</a:t>
          </a:r>
        </a:p>
      </dsp:txBody>
      <dsp:txXfrm>
        <a:off x="0" y="463857"/>
        <a:ext cx="6096000" cy="4419450"/>
      </dsp:txXfrm>
    </dsp:sp>
    <dsp:sp modelId="{6572EBB2-FC9F-4732-AC23-321926A29CC6}">
      <dsp:nvSpPr>
        <dsp:cNvPr id="0" name=""/>
        <dsp:cNvSpPr/>
      </dsp:nvSpPr>
      <dsp:spPr>
        <a:xfrm>
          <a:off x="1523999" y="124377"/>
          <a:ext cx="4267200" cy="67896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التغيير من الاستشارة الأولى</a:t>
          </a:r>
          <a:endParaRPr lang="en-US" sz="2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1557143" y="157521"/>
        <a:ext cx="4200912" cy="6126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9197" cy="3393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30995" y="0"/>
            <a:ext cx="4309197" cy="3393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28/07/2022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6421808"/>
            <a:ext cx="4309197" cy="3393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30995" y="6421808"/>
            <a:ext cx="4309197" cy="3393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4309197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0997" y="1"/>
            <a:ext cx="4309197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28/07/2022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16213" y="506413"/>
            <a:ext cx="4510087" cy="2536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4252" y="3211554"/>
            <a:ext cx="7954010" cy="304252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6422023"/>
            <a:ext cx="4309197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0997" y="6422023"/>
            <a:ext cx="4309197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89895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5683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44264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2129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6966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03524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18259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90977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3009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-456514">
              <a:spcAft>
                <a:spcPts val="600"/>
              </a:spcAft>
            </a:pPr>
            <a:r>
              <a:rPr lang="en-US" altLang="ja-JP" sz="1600" dirty="0"/>
              <a:t>The Glossary is constantly being updated. This can involve additions, revisions or deletions.</a:t>
            </a:r>
          </a:p>
          <a:p>
            <a:pPr indent="-456514">
              <a:spcAft>
                <a:spcPts val="600"/>
              </a:spcAft>
            </a:pPr>
            <a:r>
              <a:rPr lang="en-US" altLang="ja-JP" sz="1600" dirty="0"/>
              <a:t>Because of this, make sure you only use the latest version of the Glossary! Available on IPP, under adopted standards page: https://www.ippc.int/en/core-activities/standards-setting/ispms/ .</a:t>
            </a:r>
          </a:p>
          <a:p>
            <a:pPr indent="-456514">
              <a:spcAft>
                <a:spcPts val="600"/>
              </a:spcAft>
            </a:pPr>
            <a:r>
              <a:rPr lang="en-US" altLang="ja-JP" sz="1600" dirty="0">
                <a:solidFill>
                  <a:srgbClr val="FF0000"/>
                </a:solidFill>
              </a:rPr>
              <a:t>In the Draft 2021 Amendments to ISPM 5, the proposals are</a:t>
            </a:r>
            <a:r>
              <a:rPr lang="en-US" altLang="ja-JP" sz="1600" baseline="0" dirty="0">
                <a:solidFill>
                  <a:schemeClr val="tx1"/>
                </a:solidFill>
              </a:rPr>
              <a:t> </a:t>
            </a:r>
            <a:r>
              <a:rPr lang="en-US" altLang="ja-JP" sz="1600" dirty="0"/>
              <a:t>3 additions, 3 revisions and 1 deletion. </a:t>
            </a:r>
            <a:endParaRPr lang="en-US" altLang="ja-JP" sz="1600" dirty="0">
              <a:solidFill>
                <a:srgbClr val="FF0000"/>
              </a:solidFill>
            </a:endParaRPr>
          </a:p>
          <a:p>
            <a:pPr indent="-456514">
              <a:spcAft>
                <a:spcPts val="600"/>
              </a:spcAft>
            </a:pPr>
            <a:r>
              <a:rPr lang="en-US" altLang="ja-JP" sz="1600" dirty="0">
                <a:solidFill>
                  <a:srgbClr val="FF0000"/>
                </a:solidFill>
              </a:rPr>
              <a:t>The Technical Panel for the Glossary (TPG)</a:t>
            </a:r>
            <a:r>
              <a:rPr lang="en-US" altLang="ja-JP" sz="1600" baseline="0" dirty="0">
                <a:solidFill>
                  <a:srgbClr val="FF0000"/>
                </a:solidFill>
              </a:rPr>
              <a:t> proposed the 2021 amendments at its January 2021 virtual meeting.</a:t>
            </a:r>
          </a:p>
          <a:p>
            <a:pPr indent="-456514">
              <a:spcAft>
                <a:spcPts val="600"/>
              </a:spcAft>
            </a:pPr>
            <a:r>
              <a:rPr lang="en-US" altLang="ja-JP" sz="1600" dirty="0">
                <a:solidFill>
                  <a:srgbClr val="FF0000"/>
                </a:solidFill>
              </a:rPr>
              <a:t>The Standards Committee (SC) revised </a:t>
            </a:r>
            <a:r>
              <a:rPr lang="en-US" altLang="ja-JP" sz="1600" baseline="0" dirty="0">
                <a:solidFill>
                  <a:srgbClr val="FF0000"/>
                </a:solidFill>
              </a:rPr>
              <a:t>the 2021 amendments via the Online Comment System and </a:t>
            </a:r>
            <a:r>
              <a:rPr lang="en-US" altLang="ja-JP" sz="1600" dirty="0">
                <a:solidFill>
                  <a:srgbClr val="FF0000"/>
                </a:solidFill>
              </a:rPr>
              <a:t>approved them </a:t>
            </a:r>
            <a:r>
              <a:rPr lang="en-US" altLang="ja-JP" sz="1600" baseline="0" dirty="0">
                <a:solidFill>
                  <a:srgbClr val="FF0000"/>
                </a:solidFill>
              </a:rPr>
              <a:t>for first consultation at its May 2021 virtual meeting.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7413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draft 2021 Amendments to the Glossary, certain terms and definitions are being proposed as a ‘package’ in the sense that the proposals are interlinked. Therefore, in this presentation,</a:t>
            </a:r>
            <a:r>
              <a:rPr lang="en-US" sz="16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proposals within each ‘package’ are presented in conjunction. ‘Packages’ are:</a:t>
            </a:r>
            <a:endParaRPr lang="fr-FR" sz="16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inter-linked definitions of the terms (in orange</a:t>
            </a:r>
            <a:r>
              <a:rPr lang="en-US" sz="16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the slide):</a:t>
            </a:r>
            <a:r>
              <a:rPr lang="en-US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“</a:t>
            </a:r>
            <a:r>
              <a:rPr lang="en-US" sz="16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identity (of a consignment)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”, “</a:t>
            </a:r>
            <a:r>
              <a:rPr lang="en-US" sz="16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integrity (of a consignment)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 and “</a:t>
            </a:r>
            <a:r>
              <a:rPr lang="en-US" sz="16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phytosanitary security (of a consignment)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60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</a:t>
            </a:r>
            <a:endParaRPr lang="fr-FR" sz="16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inter-linked definitions of the terms (in green</a:t>
            </a:r>
            <a:r>
              <a:rPr lang="en-US" sz="160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the slide):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6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“general surveillance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”, “</a:t>
            </a:r>
            <a:r>
              <a:rPr lang="en-US" sz="16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specific surveillance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 and “</a:t>
            </a:r>
            <a:r>
              <a:rPr lang="en-US" sz="16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surveillance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”;</a:t>
            </a:r>
            <a:endParaRPr lang="fr-FR" sz="16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inter-linked definitions of the terms </a:t>
            </a:r>
            <a:r>
              <a:rPr lang="en-US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(in light blue</a:t>
            </a:r>
            <a:r>
              <a:rPr lang="en-US" sz="16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the slide):</a:t>
            </a:r>
            <a:r>
              <a:rPr lang="en-US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</a:t>
            </a:r>
            <a:r>
              <a:rPr lang="en-US" sz="16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emergency measure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 and “</a:t>
            </a:r>
            <a:r>
              <a:rPr lang="en-US" sz="16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provisional measure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”;</a:t>
            </a:r>
            <a:endParaRPr lang="fr-FR" sz="16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inter-linked definitions of the terms </a:t>
            </a:r>
            <a:r>
              <a:rPr lang="en-US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(in dark blue</a:t>
            </a:r>
            <a:r>
              <a:rPr lang="en-US" sz="16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the slide):</a:t>
            </a:r>
            <a:r>
              <a:rPr lang="en-US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</a:t>
            </a:r>
            <a:r>
              <a:rPr lang="en-US" sz="16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inspection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”, “</a:t>
            </a:r>
            <a:r>
              <a:rPr lang="en-US" sz="16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test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”, “</a:t>
            </a:r>
            <a:r>
              <a:rPr lang="en-US" sz="16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compliance procedure (for a consignment)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”, “</a:t>
            </a:r>
            <a:r>
              <a:rPr lang="en-US" sz="16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clearance (of a consignment)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 and “</a:t>
            </a:r>
            <a:r>
              <a:rPr lang="en-US" sz="16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release (of a consignment)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”.</a:t>
            </a:r>
            <a:endParaRPr lang="fr-FR" sz="16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8360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4842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93817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06192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3857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2556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2828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8C01E-949B-4081-9A28-4BF989B3A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69CF9-D1CD-4100-AD8B-E6C01BC08A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AD3BB9-7674-47B3-BCDC-3131FA98D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A2DC66-B5B3-4DB5-BDF6-FDC2054C2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F59E17-4E8D-4D2C-8520-EFB67CA6B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13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4AFD9-3625-4755-B235-109CBB992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AC0B1A-9543-438A-85E7-96DC690E38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9BA962-B61B-434D-BD0E-5ACD4F04E5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99C29F-F51C-497A-AA3B-216048C7D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BD1340-49CF-4733-B3D0-6D16F8258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C84A4D-E9C6-460D-990B-D75D81EE8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225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BD660-FC8D-49E2-AE3C-584DE4A04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4C123-A267-4791-96A4-B9B8CD809A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21EB16-96AF-481A-9CE8-8FBFB4271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09CDA4-3951-4984-B088-93497EDEF8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90A2F9-4EEE-4C99-9CEE-AAA4722498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E34385-46FD-413E-BE5A-E651924BE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16BE7C-2D50-4B3F-9172-F3A08208A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73CAA6-7D82-4FC4-9186-2B5CCC8E0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5369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84E18-4620-4BB1-845A-1F7C5044B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77C1FB-E778-4F28-8FB5-0FAAF3831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9C4A34-F3AB-45A3-BCA7-393B12589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D1856B-4F01-4F44-AB9F-DD2FEA968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958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1EEA71-246C-45AA-AF69-F37C8822D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BB0E38-E908-40F5-ABF1-C9517CD2F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BA8FF7-674E-41C7-A7F1-F9D2E7050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0887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99DAE9-73F3-4ED9-B1C8-9BEA385EF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3D8F53-C57B-4D87-9F5E-553314742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6AFAE8-5A85-486C-BC8D-6E366D43F9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3A5EFD-7852-45B7-8B7D-8CE54EC6E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604337-5DD5-47BB-9C69-AF164FD18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DF8F62-5466-40B1-A9CF-A103F4532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2779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7AB59-F9F7-4601-AB5A-4B2ECDD61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75577B8-2FC9-4581-A734-CAABEFCF0D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A6FF64-02FD-413F-A3B6-B3000C8BA8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BBA651-3B2F-4CEC-95F1-5A4743F47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094073-E66B-40AE-A2C9-677F00C4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38F23F-61C2-4074-8071-9056CA06B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850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F4E61-6EEC-4AF3-A53B-5A29FC3CE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A7923F-1D49-4583-9483-C57020866D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C09179-BB68-40A4-B57E-79968C830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8AA0F-4FB0-498E-A969-0D608AAAA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D149B6-11BF-42C4-B02D-1C214624B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4998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0AD44F-035E-499E-A4F8-D02B97FF8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B9BDF0-BFCC-493F-8935-891F9DD2CB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65895C-0A3D-4120-8AA8-A01B988E3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501B8F-42D6-455E-BB6A-DE4413E8F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C19A57-0C15-4EFD-9840-AA9E0D50A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076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681875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B663E-CAEB-4D2C-9EA0-D649A25688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FCFD40-DD54-45C8-B586-C01F63162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1A56B9-1AAD-4A38-8985-936AF5C98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D2523-D65C-4FA3-AF07-81DF6E560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EAB67A-D76D-4BB4-9E7E-716433039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41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BD771-31C8-4F26-A2AC-D191FF64C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757C54-D980-4D6A-A16C-668A257A9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B6E39E-30EC-4580-B909-EB523F8CF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F039C2-F1FC-47A3-B35D-910600D84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A9760-05A7-411A-A736-F7EB7EF39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436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5"/>
            <a:ext cx="75438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2022 IPPC Regional Workshops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  <a:latin typeface="Gill Sans MT" panose="020B0502020104020203" pitchFamily="34" charset="0"/>
              </a:rPr>
              <a:t>Draft 2022 Amendments to ISPM 5 (</a:t>
            </a:r>
            <a:r>
              <a:rPr lang="en-US" i="1">
                <a:solidFill>
                  <a:srgbClr val="00825F"/>
                </a:solidFill>
                <a:latin typeface="Gill Sans MT" panose="020B0502020104020203" pitchFamily="34" charset="0"/>
              </a:rPr>
              <a:t>Glossary of phytosanitary terms</a:t>
            </a:r>
            <a:r>
              <a:rPr lang="en-US">
                <a:solidFill>
                  <a:srgbClr val="00825F"/>
                </a:solidFill>
                <a:latin typeface="Gill Sans MT" panose="020B0502020104020203" pitchFamily="34" charset="0"/>
              </a:rPr>
              <a:t>) (1994-001), Priority 1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5F4E449-8FFD-484F-980B-71A1B91CFED3}"/>
              </a:ext>
            </a:extLst>
          </p:cNvPr>
          <p:cNvSpPr txBox="1">
            <a:spLocks/>
          </p:cNvSpPr>
          <p:nvPr userDrawn="1"/>
        </p:nvSpPr>
        <p:spPr>
          <a:xfrm>
            <a:off x="10896600" y="6452842"/>
            <a:ext cx="12954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5C4090-D552-4FDE-8F99-0B3016212E9A}" type="slidenum">
              <a:rPr lang="en-US" smtClean="0">
                <a:solidFill>
                  <a:schemeClr val="tx1"/>
                </a:solidFill>
                <a:latin typeface="Gill Sans MT" panose="020B0502020104020203" pitchFamily="34" charset="0"/>
              </a:rPr>
              <a:t>‹#›</a:t>
            </a:fld>
            <a:endParaRPr lang="en-US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A22D0E-43EF-413F-A1DD-C2DE8BFB9F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AA4454-05A6-4DBC-99D1-1D3ABF084E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21CE8-8EC4-4281-8A14-2135E6026369}" type="datetimeFigureOut">
              <a:rPr lang="en-US" smtClean="0"/>
              <a:t>7/28/2022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392FAB-9F34-4D22-987F-94023E627F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3E9A24-C69B-48F6-AFB5-31F5A462EA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05E754-0EAE-499D-8F97-E62C7059DC7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8" name="Connettore 1 31">
            <a:extLst>
              <a:ext uri="{FF2B5EF4-FFF2-40B4-BE49-F238E27FC236}">
                <a16:creationId xmlns:a16="http://schemas.microsoft.com/office/drawing/2014/main" id="{8E067D0B-1D1F-4FCB-996E-CCADFB29482A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F98EDF4-8F8E-4568-9F26-21006D0D3B0C}"/>
              </a:ext>
            </a:extLst>
          </p:cNvPr>
          <p:cNvSpPr txBox="1">
            <a:spLocks/>
          </p:cNvSpPr>
          <p:nvPr userDrawn="1"/>
        </p:nvSpPr>
        <p:spPr>
          <a:xfrm>
            <a:off x="0" y="6453865"/>
            <a:ext cx="75438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2022 IPPC Regional Workshops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D66CDF5-D827-4B10-91FE-05A60BB699F4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  <a:latin typeface="Gill Sans MT" panose="020B0502020104020203" pitchFamily="34" charset="0"/>
              </a:rPr>
              <a:t>Draft 202</a:t>
            </a:r>
            <a:r>
              <a:rPr lang="ru-RU">
                <a:solidFill>
                  <a:srgbClr val="00825F"/>
                </a:solidFill>
                <a:latin typeface="Gill Sans MT" panose="020B0502020104020203" pitchFamily="34" charset="0"/>
              </a:rPr>
              <a:t>2</a:t>
            </a:r>
            <a:r>
              <a:rPr lang="en-US">
                <a:solidFill>
                  <a:srgbClr val="00825F"/>
                </a:solidFill>
                <a:latin typeface="Gill Sans MT" panose="020B0502020104020203" pitchFamily="34" charset="0"/>
              </a:rPr>
              <a:t> Amendments to ISPM 5 (</a:t>
            </a:r>
            <a:r>
              <a:rPr lang="en-US" i="1">
                <a:solidFill>
                  <a:srgbClr val="00825F"/>
                </a:solidFill>
                <a:latin typeface="Gill Sans MT" panose="020B0502020104020203" pitchFamily="34" charset="0"/>
              </a:rPr>
              <a:t>Glossary of phytosanitary terms</a:t>
            </a:r>
            <a:r>
              <a:rPr lang="en-US">
                <a:solidFill>
                  <a:srgbClr val="00825F"/>
                </a:solidFill>
                <a:latin typeface="Gill Sans MT" panose="020B0502020104020203" pitchFamily="34" charset="0"/>
              </a:rPr>
              <a:t>) (1994-001), Priority 1</a:t>
            </a:r>
          </a:p>
        </p:txBody>
      </p:sp>
      <p:pic>
        <p:nvPicPr>
          <p:cNvPr id="11" name="Immagine 9">
            <a:extLst>
              <a:ext uri="{FF2B5EF4-FFF2-40B4-BE49-F238E27FC236}">
                <a16:creationId xmlns:a16="http://schemas.microsoft.com/office/drawing/2014/main" id="{E7C15819-C4CE-4768-A3D8-14C256F2D1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C37D28C-9310-491C-86DC-FF0C35F855BD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4DC0FCD-395E-4B57-84DF-C78A8A6B526D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BF510E1F-835E-4E47-885B-E1120A50A65B}"/>
              </a:ext>
            </a:extLst>
          </p:cNvPr>
          <p:cNvSpPr txBox="1">
            <a:spLocks/>
          </p:cNvSpPr>
          <p:nvPr userDrawn="1"/>
        </p:nvSpPr>
        <p:spPr>
          <a:xfrm>
            <a:off x="10896600" y="6452842"/>
            <a:ext cx="12954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5C4090-D552-4FDE-8F99-0B3016212E9A}" type="slidenum">
              <a:rPr lang="en-US" smtClean="0">
                <a:solidFill>
                  <a:schemeClr val="tx1"/>
                </a:solidFill>
              </a:r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196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  <p:sldLayoutId id="21474839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6.xml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12" Type="http://schemas.microsoft.com/office/2007/relationships/diagramDrawing" Target="../diagrams/drawing1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5.xml"/><Relationship Id="rId11" Type="http://schemas.openxmlformats.org/officeDocument/2006/relationships/diagramColors" Target="../diagrams/colors16.xml"/><Relationship Id="rId5" Type="http://schemas.openxmlformats.org/officeDocument/2006/relationships/diagramQuickStyle" Target="../diagrams/quickStyle15.xml"/><Relationship Id="rId10" Type="http://schemas.openxmlformats.org/officeDocument/2006/relationships/diagramQuickStyle" Target="../diagrams/quickStyle16.xml"/><Relationship Id="rId4" Type="http://schemas.openxmlformats.org/officeDocument/2006/relationships/diagramLayout" Target="../diagrams/layout15.xml"/><Relationship Id="rId9" Type="http://schemas.openxmlformats.org/officeDocument/2006/relationships/diagramLayout" Target="../diagrams/layout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8.xml"/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12" Type="http://schemas.microsoft.com/office/2007/relationships/diagramDrawing" Target="../diagrams/drawing1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7.xml"/><Relationship Id="rId11" Type="http://schemas.openxmlformats.org/officeDocument/2006/relationships/diagramColors" Target="../diagrams/colors18.xml"/><Relationship Id="rId5" Type="http://schemas.openxmlformats.org/officeDocument/2006/relationships/diagramQuickStyle" Target="../diagrams/quickStyle17.xml"/><Relationship Id="rId10" Type="http://schemas.openxmlformats.org/officeDocument/2006/relationships/diagramQuickStyle" Target="../diagrams/quickStyle18.xml"/><Relationship Id="rId4" Type="http://schemas.openxmlformats.org/officeDocument/2006/relationships/diagramLayout" Target="../diagrams/layout17.xml"/><Relationship Id="rId9" Type="http://schemas.openxmlformats.org/officeDocument/2006/relationships/diagramLayout" Target="../diagrams/layout1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0.xml"/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12" Type="http://schemas.microsoft.com/office/2007/relationships/diagramDrawing" Target="../diagrams/drawing2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9.xml"/><Relationship Id="rId11" Type="http://schemas.openxmlformats.org/officeDocument/2006/relationships/diagramColors" Target="../diagrams/colors20.xml"/><Relationship Id="rId5" Type="http://schemas.openxmlformats.org/officeDocument/2006/relationships/diagramQuickStyle" Target="../diagrams/quickStyle19.xml"/><Relationship Id="rId10" Type="http://schemas.openxmlformats.org/officeDocument/2006/relationships/diagramQuickStyle" Target="../diagrams/quickStyle20.xml"/><Relationship Id="rId4" Type="http://schemas.openxmlformats.org/officeDocument/2006/relationships/diagramLayout" Target="../diagrams/layout19.xml"/><Relationship Id="rId9" Type="http://schemas.openxmlformats.org/officeDocument/2006/relationships/diagramLayout" Target="../diagrams/layout2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2.xml"/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12" Type="http://schemas.microsoft.com/office/2007/relationships/diagramDrawing" Target="../diagrams/drawing2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1.xml"/><Relationship Id="rId11" Type="http://schemas.openxmlformats.org/officeDocument/2006/relationships/diagramColors" Target="../diagrams/colors22.xml"/><Relationship Id="rId5" Type="http://schemas.openxmlformats.org/officeDocument/2006/relationships/diagramQuickStyle" Target="../diagrams/quickStyle21.xml"/><Relationship Id="rId10" Type="http://schemas.openxmlformats.org/officeDocument/2006/relationships/diagramQuickStyle" Target="../diagrams/quickStyle22.xml"/><Relationship Id="rId4" Type="http://schemas.openxmlformats.org/officeDocument/2006/relationships/diagramLayout" Target="../diagrams/layout21.xml"/><Relationship Id="rId9" Type="http://schemas.openxmlformats.org/officeDocument/2006/relationships/diagramLayout" Target="../diagrams/layout2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4.xml"/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12" Type="http://schemas.microsoft.com/office/2007/relationships/diagramDrawing" Target="../diagrams/drawing2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3.xml"/><Relationship Id="rId11" Type="http://schemas.openxmlformats.org/officeDocument/2006/relationships/diagramColors" Target="../diagrams/colors24.xml"/><Relationship Id="rId5" Type="http://schemas.openxmlformats.org/officeDocument/2006/relationships/diagramQuickStyle" Target="../diagrams/quickStyle23.xml"/><Relationship Id="rId10" Type="http://schemas.openxmlformats.org/officeDocument/2006/relationships/diagramQuickStyle" Target="../diagrams/quickStyle24.xml"/><Relationship Id="rId4" Type="http://schemas.openxmlformats.org/officeDocument/2006/relationships/diagramLayout" Target="../diagrams/layout23.xml"/><Relationship Id="rId9" Type="http://schemas.openxmlformats.org/officeDocument/2006/relationships/diagramLayout" Target="../diagrams/layout2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6.xml"/><Relationship Id="rId3" Type="http://schemas.openxmlformats.org/officeDocument/2006/relationships/diagramData" Target="../diagrams/data25.xml"/><Relationship Id="rId7" Type="http://schemas.microsoft.com/office/2007/relationships/diagramDrawing" Target="../diagrams/drawing25.xml"/><Relationship Id="rId12" Type="http://schemas.microsoft.com/office/2007/relationships/diagramDrawing" Target="../diagrams/drawing2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5.xml"/><Relationship Id="rId11" Type="http://schemas.openxmlformats.org/officeDocument/2006/relationships/diagramColors" Target="../diagrams/colors26.xml"/><Relationship Id="rId5" Type="http://schemas.openxmlformats.org/officeDocument/2006/relationships/diagramQuickStyle" Target="../diagrams/quickStyle25.xml"/><Relationship Id="rId10" Type="http://schemas.openxmlformats.org/officeDocument/2006/relationships/diagramQuickStyle" Target="../diagrams/quickStyle26.xml"/><Relationship Id="rId4" Type="http://schemas.openxmlformats.org/officeDocument/2006/relationships/diagramLayout" Target="../diagrams/layout25.xml"/><Relationship Id="rId9" Type="http://schemas.openxmlformats.org/officeDocument/2006/relationships/diagramLayout" Target="../diagrams/layout2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8.xml"/><Relationship Id="rId3" Type="http://schemas.openxmlformats.org/officeDocument/2006/relationships/diagramData" Target="../diagrams/data27.xml"/><Relationship Id="rId7" Type="http://schemas.microsoft.com/office/2007/relationships/diagramDrawing" Target="../diagrams/drawing27.xml"/><Relationship Id="rId12" Type="http://schemas.microsoft.com/office/2007/relationships/diagramDrawing" Target="../diagrams/drawing2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7.xml"/><Relationship Id="rId11" Type="http://schemas.openxmlformats.org/officeDocument/2006/relationships/diagramColors" Target="../diagrams/colors28.xml"/><Relationship Id="rId5" Type="http://schemas.openxmlformats.org/officeDocument/2006/relationships/diagramQuickStyle" Target="../diagrams/quickStyle27.xml"/><Relationship Id="rId10" Type="http://schemas.openxmlformats.org/officeDocument/2006/relationships/diagramQuickStyle" Target="../diagrams/quickStyle28.xml"/><Relationship Id="rId4" Type="http://schemas.openxmlformats.org/officeDocument/2006/relationships/diagramLayout" Target="../diagrams/layout27.xml"/><Relationship Id="rId9" Type="http://schemas.openxmlformats.org/officeDocument/2006/relationships/diagramLayout" Target="../diagrams/layout2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0.xml"/><Relationship Id="rId3" Type="http://schemas.openxmlformats.org/officeDocument/2006/relationships/diagramData" Target="../diagrams/data29.xml"/><Relationship Id="rId7" Type="http://schemas.microsoft.com/office/2007/relationships/diagramDrawing" Target="../diagrams/drawing29.xml"/><Relationship Id="rId12" Type="http://schemas.microsoft.com/office/2007/relationships/diagramDrawing" Target="../diagrams/drawing30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9.xml"/><Relationship Id="rId11" Type="http://schemas.openxmlformats.org/officeDocument/2006/relationships/diagramColors" Target="../diagrams/colors30.xml"/><Relationship Id="rId5" Type="http://schemas.openxmlformats.org/officeDocument/2006/relationships/diagramQuickStyle" Target="../diagrams/quickStyle29.xml"/><Relationship Id="rId10" Type="http://schemas.openxmlformats.org/officeDocument/2006/relationships/diagramQuickStyle" Target="../diagrams/quickStyle30.xml"/><Relationship Id="rId4" Type="http://schemas.openxmlformats.org/officeDocument/2006/relationships/diagramLayout" Target="../diagrams/layout29.xml"/><Relationship Id="rId9" Type="http://schemas.openxmlformats.org/officeDocument/2006/relationships/diagramLayout" Target="../diagrams/layout3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12" Type="http://schemas.microsoft.com/office/2007/relationships/diagramDrawing" Target="../diagrams/drawing10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9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9.xml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9.xml"/><Relationship Id="rId9" Type="http://schemas.openxmlformats.org/officeDocument/2006/relationships/diagramLayout" Target="../diagrams/layout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2.xml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12" Type="http://schemas.microsoft.com/office/2007/relationships/diagramDrawing" Target="../diagrams/drawing1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1.xml"/><Relationship Id="rId11" Type="http://schemas.openxmlformats.org/officeDocument/2006/relationships/diagramColors" Target="../diagrams/colors12.xml"/><Relationship Id="rId5" Type="http://schemas.openxmlformats.org/officeDocument/2006/relationships/diagramQuickStyle" Target="../diagrams/quickStyle11.xml"/><Relationship Id="rId10" Type="http://schemas.openxmlformats.org/officeDocument/2006/relationships/diagramQuickStyle" Target="../diagrams/quickStyle12.xml"/><Relationship Id="rId4" Type="http://schemas.openxmlformats.org/officeDocument/2006/relationships/diagramLayout" Target="../diagrams/layout11.xml"/><Relationship Id="rId9" Type="http://schemas.openxmlformats.org/officeDocument/2006/relationships/diagramLayout" Target="../diagrams/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4.xml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12" Type="http://schemas.microsoft.com/office/2007/relationships/diagramDrawing" Target="../diagrams/drawing1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3.xml"/><Relationship Id="rId11" Type="http://schemas.openxmlformats.org/officeDocument/2006/relationships/diagramColors" Target="../diagrams/colors14.xml"/><Relationship Id="rId5" Type="http://schemas.openxmlformats.org/officeDocument/2006/relationships/diagramQuickStyle" Target="../diagrams/quickStyle13.xml"/><Relationship Id="rId10" Type="http://schemas.openxmlformats.org/officeDocument/2006/relationships/diagramQuickStyle" Target="../diagrams/quickStyle14.xml"/><Relationship Id="rId4" Type="http://schemas.openxmlformats.org/officeDocument/2006/relationships/diagramLayout" Target="../diagrams/layout13.xml"/><Relationship Id="rId9" Type="http://schemas.openxmlformats.org/officeDocument/2006/relationships/diagramLayout" Target="../diagrams/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1200" y="4306975"/>
            <a:ext cx="12192000" cy="1561512"/>
          </a:xfrm>
        </p:spPr>
        <p:txBody>
          <a:bodyPr anchor="ctr"/>
          <a:lstStyle/>
          <a:p>
            <a:pPr lvl="0" algn="ctr" rtl="1"/>
            <a:r>
              <a:rPr lang="fa-IR" sz="3200" b="1" dirty="0">
                <a:latin typeface="Gill Sans MT" panose="020B0502020104020203" pitchFamily="34" charset="0"/>
              </a:rPr>
              <a:t>مسودة تعديلات 2021 للمعيار الدولي لتدابير الصحة النباتية 5 </a:t>
            </a:r>
            <a:r>
              <a:rPr lang="fa-IR" sz="3200" b="1" dirty="0" smtClean="0">
                <a:latin typeface="Gill Sans MT" panose="020B0502020104020203" pitchFamily="34" charset="0"/>
              </a:rPr>
              <a:t/>
            </a:r>
            <a:br>
              <a:rPr lang="fa-IR" sz="3200" b="1" dirty="0" smtClean="0">
                <a:latin typeface="Gill Sans MT" panose="020B0502020104020203" pitchFamily="34" charset="0"/>
              </a:rPr>
            </a:br>
            <a:r>
              <a:rPr lang="fa-IR" sz="3200" b="1" dirty="0" smtClean="0">
                <a:latin typeface="Gill Sans MT" panose="020B0502020104020203" pitchFamily="34" charset="0"/>
              </a:rPr>
              <a:t>(</a:t>
            </a:r>
            <a:r>
              <a:rPr lang="fa-IR" sz="3200" b="1" dirty="0">
                <a:latin typeface="Gill Sans MT" panose="020B0502020104020203" pitchFamily="34" charset="0"/>
              </a:rPr>
              <a:t>مسرد مصطلحات الصحة النباتية) (1994-001) </a:t>
            </a:r>
            <a:br>
              <a:rPr lang="fa-IR" sz="3200" b="1" dirty="0">
                <a:latin typeface="Gill Sans MT" panose="020B0502020104020203" pitchFamily="34" charset="0"/>
              </a:rPr>
            </a:br>
            <a:r>
              <a:rPr lang="fa-IR" sz="3200" b="1" dirty="0" smtClean="0">
                <a:latin typeface="Gill Sans MT" panose="020B0502020104020203" pitchFamily="34" charset="0"/>
              </a:rPr>
              <a:t>الأولوية 1- </a:t>
            </a:r>
            <a:r>
              <a:rPr lang="fa-IR" sz="3200" b="1" dirty="0">
                <a:latin typeface="Gill Sans MT" panose="020B0502020104020203" pitchFamily="34" charset="0"/>
              </a:rPr>
              <a:t>المشاورة الثانية للاتفاقية الدولية لوقاية </a:t>
            </a:r>
            <a:r>
              <a:rPr lang="fa-IR" sz="3200" b="1" dirty="0" smtClean="0">
                <a:latin typeface="Gill Sans MT" panose="020B0502020104020203" pitchFamily="34" charset="0"/>
              </a:rPr>
              <a:t>النباتات</a:t>
            </a:r>
            <a:br>
              <a:rPr lang="fa-IR" sz="3200" b="1" dirty="0" smtClean="0">
                <a:latin typeface="Gill Sans MT" panose="020B0502020104020203" pitchFamily="34" charset="0"/>
              </a:rPr>
            </a:br>
            <a:r>
              <a:rPr lang="fa-IR" sz="3200" b="1" dirty="0" smtClean="0">
                <a:latin typeface="Gill Sans MT" panose="020B0502020104020203" pitchFamily="34" charset="0"/>
              </a:rPr>
              <a:t> </a:t>
            </a:r>
            <a:r>
              <a:rPr lang="fa-IR" sz="3200" b="1" dirty="0">
                <a:latin typeface="Gill Sans MT" panose="020B0502020104020203" pitchFamily="34" charset="0"/>
              </a:rPr>
              <a:t>(1 يوليو إلى 30 سبتمبر 2022)</a:t>
            </a:r>
            <a:endParaRPr lang="en-US" sz="3200" b="1" i="0" dirty="0">
              <a:latin typeface="Gill Sans MT" panose="020B0502020104020203" pitchFamily="34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-1200" y="6400800"/>
            <a:ext cx="12192000" cy="245913"/>
          </a:xfrm>
        </p:spPr>
        <p:txBody>
          <a:bodyPr/>
          <a:lstStyle/>
          <a:p>
            <a:pPr algn="ctr" rtl="1"/>
            <a:r>
              <a:rPr lang="fa-IR" dirty="0">
                <a:latin typeface="Gill Sans MT" panose="020B0502020104020203" pitchFamily="34" charset="0"/>
              </a:rPr>
              <a:t>ورشة العمل الإقليمية ٢٠٢٢ للاتفاقية الدولية لوقاية النباتات</a:t>
            </a: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>
          <a:xfrm>
            <a:off x="10297" y="1604318"/>
            <a:ext cx="12193200" cy="2672259"/>
          </a:xfrm>
        </p:spPr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03385"/>
            <a:ext cx="12192000" cy="548640"/>
          </a:xfrm>
          <a:solidFill>
            <a:schemeClr val="bg2"/>
          </a:solidFill>
        </p:spPr>
        <p:txBody>
          <a:bodyPr anchor="ctr"/>
          <a:lstStyle/>
          <a:p>
            <a:pPr algn="ctr"/>
            <a:r>
              <a:rPr lang="fa-IR" sz="3200" dirty="0">
                <a:latin typeface="Gill Sans MT" panose="020B0502020104020203" pitchFamily="34" charset="0"/>
              </a:rPr>
              <a:t>مراجعة "تدبير الطوارئ"</a:t>
            </a:r>
            <a:endParaRPr lang="x-none" sz="320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97CE1CA-6107-4B91-8A96-119A3C6EDB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5780785"/>
              </p:ext>
            </p:extLst>
          </p:nvPr>
        </p:nvGraphicFramePr>
        <p:xfrm>
          <a:off x="5647766" y="1333949"/>
          <a:ext cx="6329082" cy="50076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3EB433E-BD18-4050-B655-7C13147613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5779795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8474" y="6368199"/>
            <a:ext cx="1209352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fa-IR" dirty="0" smtClean="0"/>
              <a:t>10 من 19               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8096400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59654"/>
            <a:ext cx="12192000" cy="576775"/>
          </a:xfrm>
          <a:solidFill>
            <a:schemeClr val="bg2"/>
          </a:solidFill>
        </p:spPr>
        <p:txBody>
          <a:bodyPr anchor="ctr"/>
          <a:lstStyle/>
          <a:p>
            <a:pPr algn="ctr" rtl="1"/>
            <a:r>
              <a:rPr lang="fa-IR" sz="3200" dirty="0" smtClean="0">
                <a:latin typeface="Gill Sans MT" panose="020B0502020104020203" pitchFamily="34" charset="0"/>
              </a:rPr>
              <a:t> مراجعة "</a:t>
            </a:r>
            <a:r>
              <a:rPr lang="fa-IR" sz="3200" dirty="0">
                <a:latin typeface="Gill Sans MT" panose="020B0502020104020203" pitchFamily="34" charset="0"/>
              </a:rPr>
              <a:t>تدبير مؤقت"</a:t>
            </a:r>
            <a:endParaRPr lang="x-none" sz="320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97CE1CA-6107-4B91-8A96-119A3C6EDB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5183052"/>
              </p:ext>
            </p:extLst>
          </p:nvPr>
        </p:nvGraphicFramePr>
        <p:xfrm>
          <a:off x="6095999" y="1371600"/>
          <a:ext cx="5486401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3EB433E-BD18-4050-B655-7C13147613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1392465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6400800"/>
            <a:ext cx="1219199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fa-IR" dirty="0" smtClean="0"/>
              <a:t>11 من 19            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5153685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59655"/>
            <a:ext cx="12192000" cy="506437"/>
          </a:xfrm>
          <a:solidFill>
            <a:schemeClr val="bg2"/>
          </a:solidFill>
        </p:spPr>
        <p:txBody>
          <a:bodyPr anchor="ctr"/>
          <a:lstStyle/>
          <a:p>
            <a:pPr algn="ctr"/>
            <a:r>
              <a:rPr lang="fa-IR" sz="2800" dirty="0">
                <a:latin typeface="Gill Sans MT" panose="020B0502020104020203" pitchFamily="34" charset="0"/>
              </a:rPr>
              <a:t>مراجعة "التفتيش"</a:t>
            </a:r>
            <a:endParaRPr lang="x-none" sz="280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97CE1CA-6107-4B91-8A96-119A3C6EDB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9316654"/>
              </p:ext>
            </p:extLst>
          </p:nvPr>
        </p:nvGraphicFramePr>
        <p:xfrm>
          <a:off x="6095999" y="1371600"/>
          <a:ext cx="5486401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3EB433E-BD18-4050-B655-7C13147613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3277762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6396335"/>
            <a:ext cx="121920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fa-IR" dirty="0" smtClean="0"/>
              <a:t>12 من 19                 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02503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72196"/>
            <a:ext cx="12192000" cy="422031"/>
          </a:xfrm>
          <a:solidFill>
            <a:schemeClr val="bg2"/>
          </a:solidFill>
        </p:spPr>
        <p:txBody>
          <a:bodyPr anchor="ctr"/>
          <a:lstStyle/>
          <a:p>
            <a:pPr algn="ctr"/>
            <a:r>
              <a:rPr lang="fa-IR" sz="3200" dirty="0">
                <a:latin typeface="Gill Sans MT" panose="020B0502020104020203" pitchFamily="34" charset="0"/>
              </a:rPr>
              <a:t>مراجعة "اختبار"</a:t>
            </a:r>
            <a:endParaRPr lang="x-none" sz="320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97CE1CA-6107-4B91-8A96-119A3C6EDB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1795017"/>
              </p:ext>
            </p:extLst>
          </p:nvPr>
        </p:nvGraphicFramePr>
        <p:xfrm>
          <a:off x="6095999" y="1371600"/>
          <a:ext cx="5486401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3EB433E-BD18-4050-B655-7C13147613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1665806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6344529"/>
            <a:ext cx="121920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fa-IR" dirty="0" smtClean="0"/>
              <a:t>13 من 19               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5779302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72197"/>
            <a:ext cx="12192000" cy="506437"/>
          </a:xfrm>
          <a:solidFill>
            <a:schemeClr val="bg2"/>
          </a:solidFill>
        </p:spPr>
        <p:txBody>
          <a:bodyPr anchor="ctr"/>
          <a:lstStyle/>
          <a:p>
            <a:pPr algn="ctr"/>
            <a:r>
              <a:rPr lang="fa-IR" sz="2800" dirty="0">
                <a:latin typeface="Gill Sans MT" panose="020B0502020104020203" pitchFamily="34" charset="0"/>
              </a:rPr>
              <a:t>مراجعة "إجراءات الامتثال (للشحنة)"</a:t>
            </a:r>
            <a:endParaRPr lang="x-none" sz="280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97CE1CA-6107-4B91-8A96-119A3C6EDB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0765292"/>
              </p:ext>
            </p:extLst>
          </p:nvPr>
        </p:nvGraphicFramePr>
        <p:xfrm>
          <a:off x="6095999" y="1371600"/>
          <a:ext cx="5486401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3EB433E-BD18-4050-B655-7C13147613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3991224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6372665"/>
            <a:ext cx="121920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fa-IR" dirty="0" smtClean="0"/>
              <a:t>14 من 19              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3713983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00333"/>
            <a:ext cx="12192000" cy="436098"/>
          </a:xfrm>
          <a:solidFill>
            <a:schemeClr val="bg2"/>
          </a:solidFill>
        </p:spPr>
        <p:txBody>
          <a:bodyPr anchor="ctr"/>
          <a:lstStyle/>
          <a:p>
            <a:pPr algn="ctr" rtl="1"/>
            <a:r>
              <a:rPr lang="fa-IR" sz="2800" dirty="0" smtClean="0">
                <a:latin typeface="Gill Sans MT" panose="020B0502020104020203" pitchFamily="34" charset="0"/>
              </a:rPr>
              <a:t>مراجعة "</a:t>
            </a:r>
            <a:r>
              <a:rPr lang="fa-IR" sz="2800" dirty="0">
                <a:latin typeface="Gill Sans MT" panose="020B0502020104020203" pitchFamily="34" charset="0"/>
              </a:rPr>
              <a:t>الإفراج (عن شحنة)"</a:t>
            </a:r>
            <a:endParaRPr lang="x-none" sz="280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97CE1CA-6107-4B91-8A96-119A3C6EDB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8131381"/>
              </p:ext>
            </p:extLst>
          </p:nvPr>
        </p:nvGraphicFramePr>
        <p:xfrm>
          <a:off x="5870088" y="1371600"/>
          <a:ext cx="6096001" cy="4900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3EB433E-BD18-4050-B655-7C13147613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2867742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6428935"/>
            <a:ext cx="121920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fa-IR" dirty="0" smtClean="0"/>
              <a:t>15 من 19                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847236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780757"/>
            <a:ext cx="12192000" cy="590843"/>
          </a:xfrm>
          <a:solidFill>
            <a:schemeClr val="bg2"/>
          </a:solidFill>
        </p:spPr>
        <p:txBody>
          <a:bodyPr anchor="ctr"/>
          <a:lstStyle/>
          <a:p>
            <a:pPr lvl="0" algn="ctr"/>
            <a:r>
              <a:rPr lang="fa-IR" sz="2400" dirty="0">
                <a:latin typeface="Gill Sans MT" panose="020B0502020104020203" pitchFamily="34" charset="0"/>
              </a:rPr>
              <a:t>حذف "اجازة</a:t>
            </a:r>
            <a:r>
              <a:rPr lang="en-US" sz="2400" dirty="0">
                <a:latin typeface="Gill Sans MT" panose="020B0502020104020203" pitchFamily="34" charset="0"/>
              </a:rPr>
              <a:t/>
            </a:r>
            <a:br>
              <a:rPr lang="en-US" sz="2400" dirty="0">
                <a:latin typeface="Gill Sans MT" panose="020B0502020104020203" pitchFamily="34" charset="0"/>
              </a:rPr>
            </a:br>
            <a:r>
              <a:rPr lang="fa-IR" sz="2400" dirty="0" smtClean="0">
                <a:latin typeface="Gill Sans MT" panose="020B0502020104020203" pitchFamily="34" charset="0"/>
              </a:rPr>
              <a:t> (شحنة)"</a:t>
            </a:r>
            <a:endParaRPr lang="x-none" sz="2400" dirty="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97CE1CA-6107-4B91-8A96-119A3C6EDB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3757959"/>
              </p:ext>
            </p:extLst>
          </p:nvPr>
        </p:nvGraphicFramePr>
        <p:xfrm>
          <a:off x="6095999" y="1371600"/>
          <a:ext cx="5486401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3EB433E-BD18-4050-B655-7C13147613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4853965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6344529"/>
            <a:ext cx="121920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fa-IR" dirty="0" smtClean="0"/>
              <a:t>16 من 19             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6120637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29994"/>
            <a:ext cx="12192000" cy="534572"/>
          </a:xfrm>
          <a:solidFill>
            <a:schemeClr val="bg2"/>
          </a:solidFill>
        </p:spPr>
        <p:txBody>
          <a:bodyPr anchor="ctr"/>
          <a:lstStyle/>
          <a:p>
            <a:pPr algn="ctr"/>
            <a:r>
              <a:rPr lang="fa-IR" sz="3200" dirty="0">
                <a:latin typeface="Gill Sans MT" panose="020B0502020104020203" pitchFamily="34" charset="0"/>
              </a:rPr>
              <a:t>حذف "الأصول الوراثية"</a:t>
            </a:r>
            <a:endParaRPr lang="x-none" sz="3200" dirty="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97CE1CA-6107-4B91-8A96-119A3C6EDB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0961119"/>
              </p:ext>
            </p:extLst>
          </p:nvPr>
        </p:nvGraphicFramePr>
        <p:xfrm>
          <a:off x="5859330" y="1355464"/>
          <a:ext cx="6096001" cy="4959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3EB433E-BD18-4050-B655-7C13147613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0645611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6414868"/>
            <a:ext cx="121920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fa-IR" dirty="0" smtClean="0"/>
              <a:t>17 من 19                 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689929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86264"/>
            <a:ext cx="12192000" cy="534572"/>
          </a:xfrm>
          <a:solidFill>
            <a:schemeClr val="bg2"/>
          </a:solidFill>
        </p:spPr>
        <p:txBody>
          <a:bodyPr anchor="ctr"/>
          <a:lstStyle/>
          <a:p>
            <a:pPr algn="ctr"/>
            <a:r>
              <a:rPr lang="fa-IR" dirty="0">
                <a:latin typeface="Gill Sans MT" panose="020B0502020104020203" pitchFamily="34" charset="0"/>
              </a:rPr>
              <a:t>الروابط</a:t>
            </a:r>
            <a:endParaRPr lang="x-none">
              <a:latin typeface="Gill Sans MT" panose="020B0502020104020203" pitchFamily="34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5EE2FBF-A347-4DFA-B044-6213BEBAA7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3716021"/>
              </p:ext>
            </p:extLst>
          </p:nvPr>
        </p:nvGraphicFramePr>
        <p:xfrm>
          <a:off x="800100" y="2362200"/>
          <a:ext cx="10591800" cy="28945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6393766"/>
            <a:ext cx="121920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fa-IR" dirty="0" smtClean="0"/>
              <a:t>18 من 19                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7994644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>
                <a:latin typeface="Gill Sans MT" panose="020B0502020104020203" pitchFamily="34" charset="0"/>
              </a:rPr>
              <a:t>شكرا جزیلا</a:t>
            </a:r>
            <a:endParaRPr lang="it-IT" dirty="0">
              <a:latin typeface="Gill Sans MT" panose="020B0502020104020203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139261" y="4616988"/>
            <a:ext cx="421202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en-US" sz="1600" b="1" dirty="0" smtClean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سکرتاریه الاتفاقية </a:t>
            </a:r>
            <a:r>
              <a:rPr lang="fa-I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الدولية لوقاية النباتات</a:t>
            </a:r>
            <a:br>
              <a:rPr lang="fa-I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a-I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a-I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a-I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منظمة الأغذية والزراعة للأمم المتحدة (الفاو)</a:t>
            </a:r>
            <a:br>
              <a:rPr lang="fa-I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 smtClean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 smtClean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x-none" dirty="0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58130"/>
            <a:ext cx="12192000" cy="548640"/>
          </a:xfrm>
          <a:solidFill>
            <a:schemeClr val="bg2"/>
          </a:solidFill>
        </p:spPr>
        <p:txBody>
          <a:bodyPr anchor="ctr"/>
          <a:lstStyle/>
          <a:p>
            <a:pPr algn="ctr"/>
            <a:r>
              <a:rPr lang="fa-IR" sz="3200" dirty="0">
                <a:latin typeface="Gill Sans MT" panose="020B0502020104020203" pitchFamily="34" charset="0"/>
              </a:rPr>
              <a:t>خلفية</a:t>
            </a:r>
            <a:endParaRPr lang="x-none" sz="3200">
              <a:latin typeface="Gill Sans MT" panose="020B0502020104020203" pitchFamily="34" charset="0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39D4934C-286B-4DFC-ADF7-0D880A7F31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7298317"/>
              </p:ext>
            </p:extLst>
          </p:nvPr>
        </p:nvGraphicFramePr>
        <p:xfrm>
          <a:off x="0" y="1660639"/>
          <a:ext cx="12039600" cy="50661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00332"/>
            <a:ext cx="12192000" cy="520505"/>
          </a:xfrm>
          <a:solidFill>
            <a:schemeClr val="bg2"/>
          </a:solidFill>
        </p:spPr>
        <p:txBody>
          <a:bodyPr anchor="ctr"/>
          <a:lstStyle/>
          <a:p>
            <a:pPr algn="ctr"/>
            <a:r>
              <a:rPr lang="fa-IR" dirty="0">
                <a:latin typeface="Gill Sans MT" panose="020B0502020104020203" pitchFamily="34" charset="0"/>
              </a:rPr>
              <a:t>قائمة التعديلات</a:t>
            </a:r>
            <a:endParaRPr lang="x-none">
              <a:latin typeface="Gill Sans MT" panose="020B0502020104020203" pitchFamily="34" charset="0"/>
            </a:endParaRPr>
          </a:p>
        </p:txBody>
      </p:sp>
      <p:graphicFrame>
        <p:nvGraphicFramePr>
          <p:cNvPr id="4" name="Content Placeholder 5">
            <a:extLst>
              <a:ext uri="{FF2B5EF4-FFF2-40B4-BE49-F238E27FC236}">
                <a16:creationId xmlns:a16="http://schemas.microsoft.com/office/drawing/2014/main" id="{6F8E5CC3-2005-44B2-975B-F0A60A99D9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6727962"/>
              </p:ext>
            </p:extLst>
          </p:nvPr>
        </p:nvGraphicFramePr>
        <p:xfrm>
          <a:off x="114300" y="1371600"/>
          <a:ext cx="11963400" cy="48181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62957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73723"/>
            <a:ext cx="12192000" cy="661182"/>
          </a:xfrm>
          <a:solidFill>
            <a:schemeClr val="bg2"/>
          </a:solidFill>
        </p:spPr>
        <p:txBody>
          <a:bodyPr anchor="ctr"/>
          <a:lstStyle/>
          <a:p>
            <a:pPr algn="ctr"/>
            <a:r>
              <a:rPr lang="fa-IR" dirty="0">
                <a:latin typeface="Gill Sans MT" panose="020B0502020104020203" pitchFamily="34" charset="0"/>
              </a:rPr>
              <a:t>إضافة "هوية (شحنة)"</a:t>
            </a:r>
            <a:endParaRPr lang="x-none">
              <a:latin typeface="Gill Sans MT" panose="020B0502020104020203" pitchFamily="34" charset="0"/>
            </a:endParaRP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B8B1A4BE-30F5-47CF-8075-2B45151AEF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696573"/>
              </p:ext>
            </p:extLst>
          </p:nvPr>
        </p:nvGraphicFramePr>
        <p:xfrm>
          <a:off x="679938" y="1652954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4165095E-1154-4378-A611-BFEFDE7EC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5597899"/>
              </p:ext>
            </p:extLst>
          </p:nvPr>
        </p:nvGraphicFramePr>
        <p:xfrm>
          <a:off x="5762512" y="1371600"/>
          <a:ext cx="6096001" cy="50076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4572" y="6396335"/>
            <a:ext cx="114511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fa-IR" dirty="0" smtClean="0"/>
              <a:t>4 من 19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668086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01857"/>
            <a:ext cx="12192000" cy="464235"/>
          </a:xfrm>
          <a:solidFill>
            <a:schemeClr val="bg2"/>
          </a:solidFill>
        </p:spPr>
        <p:txBody>
          <a:bodyPr anchor="ctr"/>
          <a:lstStyle/>
          <a:p>
            <a:pPr algn="ctr"/>
            <a:r>
              <a:rPr lang="fa-IR" sz="2800" dirty="0" smtClean="0">
                <a:latin typeface="Gill Sans MT" panose="020B0502020104020203" pitchFamily="34" charset="0"/>
              </a:rPr>
              <a:t>مراجعة "</a:t>
            </a:r>
            <a:r>
              <a:rPr lang="fa-IR" sz="2800" dirty="0">
                <a:latin typeface="Gill Sans MT" panose="020B0502020104020203" pitchFamily="34" charset="0"/>
              </a:rPr>
              <a:t>سلامة (شحنة)"</a:t>
            </a:r>
            <a:endParaRPr lang="x-none" sz="2800">
              <a:latin typeface="Gill Sans MT" panose="020B0502020104020203" pitchFamily="34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90631A4-377F-4491-94A5-BB8D18EA7E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612146"/>
              </p:ext>
            </p:extLst>
          </p:nvPr>
        </p:nvGraphicFramePr>
        <p:xfrm>
          <a:off x="5805543" y="1264023"/>
          <a:ext cx="6096001" cy="50614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100416DD-59B1-4DC4-8CAB-7FC8FF91A4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9338193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159152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15927"/>
            <a:ext cx="12192000" cy="633046"/>
          </a:xfrm>
          <a:solidFill>
            <a:schemeClr val="bg2"/>
          </a:solidFill>
        </p:spPr>
        <p:txBody>
          <a:bodyPr anchor="ctr"/>
          <a:lstStyle/>
          <a:p>
            <a:pPr algn="ctr"/>
            <a:r>
              <a:rPr lang="fa-IR" dirty="0">
                <a:latin typeface="Gill Sans MT" panose="020B0502020104020203" pitchFamily="34" charset="0"/>
              </a:rPr>
              <a:t>مراجعة</a:t>
            </a:r>
            <a:br>
              <a:rPr lang="fa-IR" dirty="0">
                <a:latin typeface="Gill Sans MT" panose="020B0502020104020203" pitchFamily="34" charset="0"/>
              </a:rPr>
            </a:br>
            <a:r>
              <a:rPr lang="fa-IR" dirty="0">
                <a:latin typeface="Gill Sans MT" panose="020B0502020104020203" pitchFamily="34" charset="0"/>
              </a:rPr>
              <a:t>"أمن الصحة النباتية (شحنة)".</a:t>
            </a:r>
            <a:endParaRPr lang="x-none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97CE1CA-6107-4B91-8A96-119A3C6EDB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1896359"/>
              </p:ext>
            </p:extLst>
          </p:nvPr>
        </p:nvGraphicFramePr>
        <p:xfrm>
          <a:off x="5816300" y="1371599"/>
          <a:ext cx="6096001" cy="50076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3EB433E-BD18-4050-B655-7C13147613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5507431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6396335"/>
            <a:ext cx="121920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fa-IR" dirty="0" smtClean="0"/>
              <a:t>6 من  19          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007248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14400"/>
            <a:ext cx="12192000" cy="407963"/>
          </a:xfrm>
          <a:solidFill>
            <a:schemeClr val="bg2"/>
          </a:solidFill>
        </p:spPr>
        <p:txBody>
          <a:bodyPr anchor="ctr"/>
          <a:lstStyle/>
          <a:p>
            <a:pPr algn="ctr"/>
            <a:r>
              <a:rPr lang="fa-IR" dirty="0">
                <a:latin typeface="Gill Sans MT" panose="020B0502020104020203" pitchFamily="34" charset="0"/>
              </a:rPr>
              <a:t>إضافة "المراقبة العامة"</a:t>
            </a:r>
            <a:endParaRPr lang="x-none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68993D4D-80F7-4D3C-BE6A-8B9FF71E4D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6753915"/>
              </p:ext>
            </p:extLst>
          </p:nvPr>
        </p:nvGraphicFramePr>
        <p:xfrm>
          <a:off x="5891605" y="1328570"/>
          <a:ext cx="6096000" cy="5007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4216A96-05EF-439E-843C-9451836348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358663"/>
              </p:ext>
            </p:extLst>
          </p:nvPr>
        </p:nvGraphicFramePr>
        <p:xfrm>
          <a:off x="609600" y="1714500"/>
          <a:ext cx="48006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81354" y="6414868"/>
            <a:ext cx="1167618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fa-IR" dirty="0" smtClean="0"/>
              <a:t>      7 من 19              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032717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29994"/>
            <a:ext cx="12192000" cy="534572"/>
          </a:xfrm>
          <a:solidFill>
            <a:schemeClr val="bg2"/>
          </a:solidFill>
        </p:spPr>
        <p:txBody>
          <a:bodyPr anchor="ctr"/>
          <a:lstStyle/>
          <a:p>
            <a:pPr algn="ctr"/>
            <a:r>
              <a:rPr lang="fa-IR" dirty="0">
                <a:latin typeface="Gill Sans MT" panose="020B0502020104020203" pitchFamily="34" charset="0"/>
              </a:rPr>
              <a:t>إضافة "مراقبة </a:t>
            </a:r>
            <a:r>
              <a:rPr lang="fa-IR" dirty="0" smtClean="0">
                <a:latin typeface="Gill Sans MT" panose="020B0502020104020203" pitchFamily="34" charset="0"/>
              </a:rPr>
              <a:t>المحددة</a:t>
            </a:r>
            <a:r>
              <a:rPr lang="fa-IR" dirty="0">
                <a:latin typeface="Gill Sans MT" panose="020B0502020104020203" pitchFamily="34" charset="0"/>
              </a:rPr>
              <a:t>"</a:t>
            </a:r>
            <a:endParaRPr lang="x-none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68993D4D-80F7-4D3C-BE6A-8B9FF71E4D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4721265"/>
              </p:ext>
            </p:extLst>
          </p:nvPr>
        </p:nvGraphicFramePr>
        <p:xfrm>
          <a:off x="5669279" y="1371600"/>
          <a:ext cx="6318325" cy="50184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4216A96-05EF-439E-843C-9451836348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6027144"/>
              </p:ext>
            </p:extLst>
          </p:nvPr>
        </p:nvGraphicFramePr>
        <p:xfrm>
          <a:off x="609600" y="1714500"/>
          <a:ext cx="48006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" y="6344529"/>
            <a:ext cx="121920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fa-IR" dirty="0" smtClean="0"/>
              <a:t>8 من 19         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5267838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72197"/>
            <a:ext cx="12192000" cy="478302"/>
          </a:xfrm>
          <a:solidFill>
            <a:schemeClr val="bg2"/>
          </a:solidFill>
        </p:spPr>
        <p:txBody>
          <a:bodyPr anchor="ctr"/>
          <a:lstStyle/>
          <a:p>
            <a:pPr algn="ctr"/>
            <a:r>
              <a:rPr lang="fa-IR" dirty="0">
                <a:latin typeface="Gill Sans MT" panose="020B0502020104020203" pitchFamily="34" charset="0"/>
              </a:rPr>
              <a:t>مراجعة "المراقبة"</a:t>
            </a:r>
            <a:endParaRPr lang="x-none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97CE1CA-6107-4B91-8A96-119A3C6EDB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7037899"/>
              </p:ext>
            </p:extLst>
          </p:nvPr>
        </p:nvGraphicFramePr>
        <p:xfrm>
          <a:off x="5583220" y="1371599"/>
          <a:ext cx="6447416" cy="50507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3EB433E-BD18-4050-B655-7C13147613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36327981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" y="6268441"/>
            <a:ext cx="121920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fa-IR" dirty="0" smtClean="0"/>
              <a:t>9 من 19          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969944290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EF18125CD9D79439536EE3330CAD274" ma:contentTypeVersion="10" ma:contentTypeDescription="Creare un nuovo documento." ma:contentTypeScope="" ma:versionID="e93abb5f67d534a384e6d75bfd1e70f2">
  <xsd:schema xmlns:xsd="http://www.w3.org/2001/XMLSchema" xmlns:xs="http://www.w3.org/2001/XMLSchema" xmlns:p="http://schemas.microsoft.com/office/2006/metadata/properties" xmlns:ns2="33662d1b-c74c-40c0-aad6-8dff1200e3c9" xmlns:ns3="73bcefb5-f3e9-4fd5-813f-79c75885bbda" targetNamespace="http://schemas.microsoft.com/office/2006/metadata/properties" ma:root="true" ma:fieldsID="4d737eb2d184ebb7eaffaa3cc7f5c3c1" ns2:_="" ns3:_="">
    <xsd:import namespace="33662d1b-c74c-40c0-aad6-8dff1200e3c9"/>
    <xsd:import namespace="73bcefb5-f3e9-4fd5-813f-79c75885bb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662d1b-c74c-40c0-aad6-8dff1200e3c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bcefb5-f3e9-4fd5-813f-79c75885bbd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B6D1CDB-15D1-4C85-BFBF-7D1270C6F64A}">
  <ds:schemaRefs>
    <ds:schemaRef ds:uri="33662d1b-c74c-40c0-aad6-8dff1200e3c9"/>
    <ds:schemaRef ds:uri="http://purl.org/dc/terms/"/>
    <ds:schemaRef ds:uri="http://schemas.microsoft.com/office/2006/metadata/properties"/>
    <ds:schemaRef ds:uri="http://purl.org/dc/dcmitype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73bcefb5-f3e9-4fd5-813f-79c75885bbd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5BD3362-11E6-4401-972D-A4D32D64D2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3662d1b-c74c-40c0-aad6-8dff1200e3c9"/>
    <ds:schemaRef ds:uri="73bcefb5-f3e9-4fd5-813f-79c75885bb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1111</TotalTime>
  <Words>2448</Words>
  <Application>Microsoft Office PowerPoint</Application>
  <PresentationFormat>Widescreen</PresentationFormat>
  <Paragraphs>177</Paragraphs>
  <Slides>19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19</vt:i4>
      </vt:variant>
    </vt:vector>
  </HeadingPairs>
  <TitlesOfParts>
    <vt:vector size="33" baseType="lpstr">
      <vt:lpstr>Arial Unicode MS</vt:lpstr>
      <vt:lpstr>ＭＳ Ｐゴシック</vt:lpstr>
      <vt:lpstr>.AppleSystemUIFont</vt:lpstr>
      <vt:lpstr>Arial</vt:lpstr>
      <vt:lpstr>Calibri</vt:lpstr>
      <vt:lpstr>Calibri Light</vt:lpstr>
      <vt:lpstr>Georgia</vt:lpstr>
      <vt:lpstr>Gill Sans MT</vt:lpstr>
      <vt:lpstr>Times New Roman</vt:lpstr>
      <vt:lpstr>Wingdings</vt:lpstr>
      <vt:lpstr>COVER</vt:lpstr>
      <vt:lpstr>1_COVER</vt:lpstr>
      <vt:lpstr>Internal screen</vt:lpstr>
      <vt:lpstr>Office Theme</vt:lpstr>
      <vt:lpstr>مسودة تعديلات 2021 للمعيار الدولي لتدابير الصحة النباتية 5  (مسرد مصطلحات الصحة النباتية) (1994-001)  الأولوية 1- المشاورة الثانية للاتفاقية الدولية لوقاية النباتات  (1 يوليو إلى 30 سبتمبر 2022)</vt:lpstr>
      <vt:lpstr>خلفية</vt:lpstr>
      <vt:lpstr>قائمة التعديلات</vt:lpstr>
      <vt:lpstr>إضافة "هوية (شحنة)"</vt:lpstr>
      <vt:lpstr>مراجعة "سلامة (شحنة)"</vt:lpstr>
      <vt:lpstr>مراجعة "أمن الصحة النباتية (شحنة)".</vt:lpstr>
      <vt:lpstr>إضافة "المراقبة العامة"</vt:lpstr>
      <vt:lpstr>إضافة "مراقبة المحددة"</vt:lpstr>
      <vt:lpstr>مراجعة "المراقبة"</vt:lpstr>
      <vt:lpstr>مراجعة "تدبير الطوارئ"</vt:lpstr>
      <vt:lpstr> مراجعة "تدبير مؤقت"</vt:lpstr>
      <vt:lpstr>مراجعة "التفتيش"</vt:lpstr>
      <vt:lpstr>مراجعة "اختبار"</vt:lpstr>
      <vt:lpstr>مراجعة "إجراءات الامتثال (للشحنة)"</vt:lpstr>
      <vt:lpstr>مراجعة "الإفراج (عن شحنة)"</vt:lpstr>
      <vt:lpstr>حذف "اجازة  (شحنة)"</vt:lpstr>
      <vt:lpstr>حذف "الأصول الوراثية"</vt:lpstr>
      <vt:lpstr>الروابط</vt:lpstr>
      <vt:lpstr>شكرا جزیلا</vt:lpstr>
    </vt:vector>
  </TitlesOfParts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Giovannini, Cristiana (AGAH)</dc:creator>
  <cp:lastModifiedBy>asus</cp:lastModifiedBy>
  <cp:revision>87</cp:revision>
  <cp:lastPrinted>2022-07-22T17:47:59Z</cp:lastPrinted>
  <dcterms:created xsi:type="dcterms:W3CDTF">2019-07-18T08:44:31Z</dcterms:created>
  <dcterms:modified xsi:type="dcterms:W3CDTF">2022-07-27T21:30:21Z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0x010100AEF18125CD9D79439536EE3330CAD274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