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06_56C6A1BF.xml" ContentType="application/vnd.ms-powerpoint.comments+xml"/>
  <Override PartName="/ppt/notesSlides/notesSlide1.xml" ContentType="application/vnd.openxmlformats-officedocument.presentationml.notesSlide+xml"/>
  <Override PartName="/ppt/comments/modernComment_11B_F11089DF.xml" ContentType="application/vnd.ms-powerpoint.comments+xml"/>
  <Override PartName="/ppt/notesSlides/notesSlide2.xml" ContentType="application/vnd.openxmlformats-officedocument.presentationml.notesSlide+xml"/>
  <Override PartName="/ppt/comments/modernComment_119_5A998C1C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11D_283DCD5A.xml" ContentType="application/vnd.ms-powerpoint.comments+xml"/>
  <Override PartName="/ppt/notesSlides/notesSlide5.xml" ContentType="application/vnd.openxmlformats-officedocument.presentationml.notesSlide+xml"/>
  <Override PartName="/ppt/comments/modernComment_11E_5BD87BE1.xml" ContentType="application/vnd.ms-powerpoint.comment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9"/>
  </p:notesMasterIdLst>
  <p:handoutMasterIdLst>
    <p:handoutMasterId r:id="rId20"/>
  </p:handoutMasterIdLst>
  <p:sldIdLst>
    <p:sldId id="263" r:id="rId6"/>
    <p:sldId id="262" r:id="rId7"/>
    <p:sldId id="278" r:id="rId8"/>
    <p:sldId id="283" r:id="rId9"/>
    <p:sldId id="281" r:id="rId10"/>
    <p:sldId id="287" r:id="rId11"/>
    <p:sldId id="285" r:id="rId12"/>
    <p:sldId id="286" r:id="rId13"/>
    <p:sldId id="277" r:id="rId14"/>
    <p:sldId id="279" r:id="rId15"/>
    <p:sldId id="280" r:id="rId16"/>
    <p:sldId id="282" r:id="rId17"/>
    <p:sldId id="288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47B583"/>
    <a:srgbClr val="EFA91F"/>
    <a:srgbClr val="00825F"/>
    <a:srgbClr val="5EE739"/>
    <a:srgbClr val="EF791F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778405-AC62-071D-0274-12FE6DEC6B95}" v="8" dt="2022-06-21T14:03:07.348"/>
    <p1510:client id="{20DCB60B-0020-F5B2-4199-D01FB018E8D1}" v="1" dt="2022-06-17T11:58:35.271"/>
    <p1510:client id="{2DC292B0-3FE2-4E43-9F97-DE3D4879F006}" v="2" dt="2022-05-19T08:24:00.088"/>
    <p1510:client id="{5503DAB9-9A2B-A002-885D-663BD0ED6606}" v="31" dt="2022-06-21T12:02:35.007"/>
    <p1510:client id="{6049DC91-D079-E767-45F2-CD93A817204A}" v="3" dt="2022-06-21T17:58:36.795"/>
    <p1510:client id="{82B1D098-F9E7-B779-BECC-B40498B00B05}" v="1" dt="2022-06-21T15:53:14.545"/>
    <p1510:client id="{880139F0-B2E3-2A48-E7C6-73D8B8258EAB}" v="37" dt="2022-06-20T20:24:39.437"/>
    <p1510:client id="{90802E6A-55CD-9D3B-442F-26A2C284D07D}" v="18" dt="2022-06-21T17:47:09.559"/>
    <p1510:client id="{AA522EE9-E4C2-BD51-15A1-1473CD206B35}" v="1" dt="2022-06-21T15:35:37.354"/>
    <p1510:client id="{AFF55125-C7BF-7EBC-397C-F4BC8169E9EE}" v="16" dt="2022-06-17T14:06:16.765"/>
    <p1510:client id="{B1073F46-F161-9A02-0FE1-44E3A448E920}" v="70" dt="2022-06-21T11:51:43.772"/>
    <p1510:client id="{B57C13BA-FE9E-320A-5E2A-2A1E6C50D5CE}" v="1" dt="2022-06-17T14:09:13.840"/>
    <p1510:client id="{BAE9E0AF-850A-6AFA-B084-D5AC7E9B9B1E}" v="1" dt="2022-06-22T13:31:08.329"/>
    <p1510:client id="{BC4D4EDD-239B-F127-32D3-8AE0FAB78D73}" v="132" dt="2022-06-21T07:58:40.597"/>
    <p1510:client id="{EB390D5F-C85C-769D-F86A-56CB02DF9DF3}" v="27" dt="2022-06-21T17:42:11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65"/>
    <p:restoredTop sz="94402"/>
  </p:normalViewPr>
  <p:slideViewPr>
    <p:cSldViewPr snapToGrid="0">
      <p:cViewPr varScale="1">
        <p:scale>
          <a:sx n="88" d="100"/>
          <a:sy n="88" d="100"/>
        </p:scale>
        <p:origin x="200" y="5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AFF55125-C7BF-7EBC-397C-F4BC8169E9EE}"/>
    <pc:docChg chg="modSld">
      <pc:chgData name="MangiliAndre, Erika (NSPD)" userId="S::erika.mangiliandre@fao.org::5d76165a-6ecd-4164-8676-25542b342780" providerId="AD" clId="Web-{AFF55125-C7BF-7EBC-397C-F4BC8169E9EE}" dt="2022-06-17T14:06:16.765" v="13" actId="20577"/>
      <pc:docMkLst>
        <pc:docMk/>
      </pc:docMkLst>
      <pc:sldChg chg="modSp">
        <pc:chgData name="MangiliAndre, Erika (NSPD)" userId="S::erika.mangiliandre@fao.org::5d76165a-6ecd-4164-8676-25542b342780" providerId="AD" clId="Web-{AFF55125-C7BF-7EBC-397C-F4BC8169E9EE}" dt="2022-06-17T14:06:16.765" v="13" actId="20577"/>
        <pc:sldMkLst>
          <pc:docMk/>
          <pc:sldMk cId="1055005216" sldId="274"/>
        </pc:sldMkLst>
        <pc:spChg chg="mod">
          <ac:chgData name="MangiliAndre, Erika (NSPD)" userId="S::erika.mangiliandre@fao.org::5d76165a-6ecd-4164-8676-25542b342780" providerId="AD" clId="Web-{AFF55125-C7BF-7EBC-397C-F4BC8169E9EE}" dt="2022-06-17T14:02:55.104" v="4" actId="1076"/>
          <ac:spMkLst>
            <pc:docMk/>
            <pc:sldMk cId="1055005216" sldId="274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6:16.765" v="13" actId="20577"/>
          <ac:spMkLst>
            <pc:docMk/>
            <pc:sldMk cId="1055005216" sldId="274"/>
            <ac:spMk id="5" creationId="{0DFC2E89-AF2B-4B77-8AD9-74B4003CA501}"/>
          </ac:spMkLst>
        </pc:spChg>
      </pc:sldChg>
      <pc:sldChg chg="modSp">
        <pc:chgData name="MangiliAndre, Erika (NSPD)" userId="S::erika.mangiliandre@fao.org::5d76165a-6ecd-4164-8676-25542b342780" providerId="AD" clId="Web-{AFF55125-C7BF-7EBC-397C-F4BC8169E9EE}" dt="2022-06-17T14:04:53.670" v="11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AFF55125-C7BF-7EBC-397C-F4BC8169E9EE}" dt="2022-06-17T14:04:53.670" v="11" actId="20577"/>
          <ac:spMkLst>
            <pc:docMk/>
            <pc:sldMk cId="1520012316" sldId="281"/>
            <ac:spMk id="5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0.418" v="7" actId="14100"/>
          <ac:spMkLst>
            <pc:docMk/>
            <pc:sldMk cId="1520012316" sldId="281"/>
            <ac:spMk id="7" creationId="{07BFF91D-ED6F-4D95-8115-4D5320CB0019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6.559" v="9" actId="14100"/>
          <ac:spMkLst>
            <pc:docMk/>
            <pc:sldMk cId="1520012316" sldId="281"/>
            <ac:spMk id="8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3:54.199" v="5" actId="14100"/>
          <ac:spMkLst>
            <pc:docMk/>
            <pc:sldMk cId="1520012316" sldId="281"/>
            <ac:spMk id="9" creationId="{D3A7FD46-512F-449D-8BE1-C46C1F389395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3.137" v="8" actId="14100"/>
          <ac:spMkLst>
            <pc:docMk/>
            <pc:sldMk cId="1520012316" sldId="281"/>
            <ac:spMk id="10" creationId="{A3EAB366-73FA-47E2-9E4B-3B4D8D1C50D6}"/>
          </ac:spMkLst>
        </pc:spChg>
      </pc:sldChg>
    </pc:docChg>
  </pc:docChgLst>
  <pc:docChgLst>
    <pc:chgData name="Peterson, Barbara (NSP)" userId="S::barbara.peterson@fao.org::4a3c5689-ce26-4a0b-ba79-9ffb1c0b9846" providerId="AD" clId="Web-{880139F0-B2E3-2A48-E7C6-73D8B8258EAB}"/>
    <pc:docChg chg="mod modSld">
      <pc:chgData name="Peterson, Barbara (NSP)" userId="S::barbara.peterson@fao.org::4a3c5689-ce26-4a0b-ba79-9ffb1c0b9846" providerId="AD" clId="Web-{880139F0-B2E3-2A48-E7C6-73D8B8258EAB}" dt="2022-06-20T20:24:39.437" v="23"/>
      <pc:docMkLst>
        <pc:docMk/>
      </pc:docMkLst>
      <pc:sldChg chg="addCm">
        <pc:chgData name="Peterson, Barbara (NSP)" userId="S::barbara.peterson@fao.org::4a3c5689-ce26-4a0b-ba79-9ffb1c0b9846" providerId="AD" clId="Web-{880139F0-B2E3-2A48-E7C6-73D8B8258EAB}" dt="2022-06-20T18:34:07.086" v="1"/>
        <pc:sldMkLst>
          <pc:docMk/>
          <pc:sldMk cId="1455858111" sldId="262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8:42.015" v="3"/>
        <pc:sldMkLst>
          <pc:docMk/>
          <pc:sldMk cId="1520012316" sldId="281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5:30.213" v="2"/>
        <pc:sldMkLst>
          <pc:docMk/>
          <pc:sldMk cId="4044392927" sldId="283"/>
        </pc:sldMkLst>
      </pc:sldChg>
      <pc:sldChg chg="modSp addCm">
        <pc:chgData name="Peterson, Barbara (NSP)" userId="S::barbara.peterson@fao.org::4a3c5689-ce26-4a0b-ba79-9ffb1c0b9846" providerId="AD" clId="Web-{880139F0-B2E3-2A48-E7C6-73D8B8258EAB}" dt="2022-06-20T20:24:03.921" v="22"/>
        <pc:sldMkLst>
          <pc:docMk/>
          <pc:sldMk cId="675138906" sldId="285"/>
        </pc:sldMkLst>
        <pc:spChg chg="mod">
          <ac:chgData name="Peterson, Barbara (NSP)" userId="S::barbara.peterson@fao.org::4a3c5689-ce26-4a0b-ba79-9ffb1c0b9846" providerId="AD" clId="Web-{880139F0-B2E3-2A48-E7C6-73D8B8258EAB}" dt="2022-06-20T20:23:35.671" v="21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Cm modCm">
        <pc:chgData name="Peterson, Barbara (NSP)" userId="S::barbara.peterson@fao.org::4a3c5689-ce26-4a0b-ba79-9ffb1c0b9846" providerId="AD" clId="Web-{880139F0-B2E3-2A48-E7C6-73D8B8258EAB}" dt="2022-06-20T20:24:39.437" v="23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82B1D098-F9E7-B779-BECC-B40498B00B05}"/>
    <pc:docChg chg="">
      <pc:chgData name="MangiliAndre, Erika (NSPD)" userId="S::erika.mangiliandre@fao.org::5d76165a-6ecd-4164-8676-25542b342780" providerId="AD" clId="Web-{82B1D098-F9E7-B779-BECC-B40498B00B05}" dt="2022-06-21T15:53:14.545" v="0"/>
      <pc:docMkLst>
        <pc:docMk/>
      </pc:docMkLst>
      <pc:sldChg chg="modCm">
        <pc:chgData name="MangiliAndre, Erika (NSPD)" userId="S::erika.mangiliandre@fao.org::5d76165a-6ecd-4164-8676-25542b342780" providerId="AD" clId="Web-{82B1D098-F9E7-B779-BECC-B40498B00B05}" dt="2022-06-21T15:53:14.545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90802E6A-55CD-9D3B-442F-26A2C284D07D}"/>
    <pc:docChg chg="modSld">
      <pc:chgData name="MangiliAndre, Erika (NSPD)" userId="S::erika.mangiliandre@fao.org::5d76165a-6ecd-4164-8676-25542b342780" providerId="AD" clId="Web-{90802E6A-55CD-9D3B-442F-26A2C284D07D}" dt="2022-06-21T17:47:08.559" v="6" actId="20577"/>
      <pc:docMkLst>
        <pc:docMk/>
      </pc:docMkLst>
      <pc:sldChg chg="modSp">
        <pc:chgData name="MangiliAndre, Erika (NSPD)" userId="S::erika.mangiliandre@fao.org::5d76165a-6ecd-4164-8676-25542b342780" providerId="AD" clId="Web-{90802E6A-55CD-9D3B-442F-26A2C284D07D}" dt="2022-06-21T17:47:08.559" v="6" actId="20577"/>
        <pc:sldMkLst>
          <pc:docMk/>
          <pc:sldMk cId="70147670" sldId="279"/>
        </pc:sldMkLst>
        <pc:spChg chg="mod">
          <ac:chgData name="MangiliAndre, Erika (NSPD)" userId="S::erika.mangiliandre@fao.org::5d76165a-6ecd-4164-8676-25542b342780" providerId="AD" clId="Web-{90802E6A-55CD-9D3B-442F-26A2C284D07D}" dt="2022-06-21T17:47:08.559" v="6" actId="20577"/>
          <ac:spMkLst>
            <pc:docMk/>
            <pc:sldMk cId="70147670" sldId="279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90802E6A-55CD-9D3B-442F-26A2C284D07D}" dt="2022-06-21T17:46:37.731" v="1" actId="20577"/>
          <ac:spMkLst>
            <pc:docMk/>
            <pc:sldMk cId="70147670" sldId="279"/>
            <ac:spMk id="65" creationId="{86507F11-6040-4BFD-83EF-961F9E69EA11}"/>
          </ac:spMkLst>
        </pc:spChg>
      </pc:sldChg>
    </pc:docChg>
  </pc:docChgLst>
  <pc:docChgLst>
    <pc:chgData name="MangiliAndre, Erika (NSPD)" userId="S::erika.mangiliandre@fao.org::5d76165a-6ecd-4164-8676-25542b342780" providerId="AD" clId="Web-{BC4D4EDD-239B-F127-32D3-8AE0FAB78D73}"/>
    <pc:docChg chg="mod modSld">
      <pc:chgData name="MangiliAndre, Erika (NSPD)" userId="S::erika.mangiliandre@fao.org::5d76165a-6ecd-4164-8676-25542b342780" providerId="AD" clId="Web-{BC4D4EDD-239B-F127-32D3-8AE0FAB78D73}" dt="2022-06-21T07:58:40.597" v="125" actId="1076"/>
      <pc:docMkLst>
        <pc:docMk/>
      </pc:docMkLst>
      <pc:sldChg chg="modSp modCm">
        <pc:chgData name="MangiliAndre, Erika (NSPD)" userId="S::erika.mangiliandre@fao.org::5d76165a-6ecd-4164-8676-25542b342780" providerId="AD" clId="Web-{BC4D4EDD-239B-F127-32D3-8AE0FAB78D73}" dt="2022-06-21T07:48:21.045" v="5" actId="20577"/>
        <pc:sldMkLst>
          <pc:docMk/>
          <pc:sldMk cId="1455858111" sldId="262"/>
        </pc:sldMkLst>
        <pc:spChg chg="mod">
          <ac:chgData name="MangiliAndre, Erika (NSPD)" userId="S::erika.mangiliandre@fao.org::5d76165a-6ecd-4164-8676-25542b342780" providerId="AD" clId="Web-{BC4D4EDD-239B-F127-32D3-8AE0FAB78D73}" dt="2022-06-21T07:48:21.045" v="5" actId="20577"/>
          <ac:spMkLst>
            <pc:docMk/>
            <pc:sldMk cId="1455858111" sldId="262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1:17.801" v="56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BC4D4EDD-239B-F127-32D3-8AE0FAB78D73}" dt="2022-06-21T07:51:17.801" v="56" actId="20577"/>
          <ac:spMkLst>
            <pc:docMk/>
            <pc:sldMk cId="1520012316" sldId="281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48:54.937" v="10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C4D4EDD-239B-F127-32D3-8AE0FAB78D73}" dt="2022-06-21T07:48:54.937" v="10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2:52.148" v="62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C4D4EDD-239B-F127-32D3-8AE0FAB78D73}" dt="2022-06-21T07:52:52.148" v="62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8:40.597" v="125" actId="1076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BC4D4EDD-239B-F127-32D3-8AE0FAB78D73}" dt="2022-06-21T07:58:28.784" v="122" actId="1076"/>
          <ac:spMkLst>
            <pc:docMk/>
            <pc:sldMk cId="1540914145" sldId="286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C4D4EDD-239B-F127-32D3-8AE0FAB78D73}" dt="2022-06-21T07:58:37.175" v="124" actId="1076"/>
          <ac:spMkLst>
            <pc:docMk/>
            <pc:sldMk cId="1540914145" sldId="286"/>
            <ac:spMk id="16" creationId="{3F7D58E8-07C6-466E-A977-5D258B13705B}"/>
          </ac:spMkLst>
        </pc:spChg>
        <pc:grpChg chg="mod">
          <ac:chgData name="MangiliAndre, Erika (NSPD)" userId="S::erika.mangiliandre@fao.org::5d76165a-6ecd-4164-8676-25542b342780" providerId="AD" clId="Web-{BC4D4EDD-239B-F127-32D3-8AE0FAB78D73}" dt="2022-06-21T07:58:40.597" v="125" actId="1076"/>
          <ac:grpSpMkLst>
            <pc:docMk/>
            <pc:sldMk cId="1540914145" sldId="286"/>
            <ac:grpSpMk id="10" creationId="{449105BE-F543-47E6-B1E7-FC06F4D07556}"/>
          </ac:grpSpMkLst>
        </pc:grpChg>
      </pc:sldChg>
    </pc:docChg>
  </pc:docChgLst>
  <pc:docChgLst>
    <pc:chgData name="MangiliAndre, Erika (NSPD)" userId="S::erika.mangiliandre@fao.org::5d76165a-6ecd-4164-8676-25542b342780" providerId="AD" clId="Web-{BAE9E0AF-850A-6AFA-B084-D5AC7E9B9B1E}"/>
    <pc:docChg chg="">
      <pc:chgData name="MangiliAndre, Erika (NSPD)" userId="S::erika.mangiliandre@fao.org::5d76165a-6ecd-4164-8676-25542b342780" providerId="AD" clId="Web-{BAE9E0AF-850A-6AFA-B084-D5AC7E9B9B1E}" dt="2022-06-22T13:31:08.329" v="0"/>
      <pc:docMkLst>
        <pc:docMk/>
      </pc:docMkLst>
      <pc:sldChg chg="modCm">
        <pc:chgData name="MangiliAndre, Erika (NSPD)" userId="S::erika.mangiliandre@fao.org::5d76165a-6ecd-4164-8676-25542b342780" providerId="AD" clId="Web-{BAE9E0AF-850A-6AFA-B084-D5AC7E9B9B1E}" dt="2022-06-22T13:31:08.329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20DCB60B-0020-F5B2-4199-D01FB018E8D1}"/>
    <pc:docChg chg="modSld">
      <pc:chgData name="MangiliAndre, Erika (NSPD)" userId="S::erika.mangiliandre@fao.org::5d76165a-6ecd-4164-8676-25542b342780" providerId="AD" clId="Web-{20DCB60B-0020-F5B2-4199-D01FB018E8D1}" dt="2022-06-17T11:58:35.271" v="0"/>
      <pc:docMkLst>
        <pc:docMk/>
      </pc:docMkLst>
      <pc:sldChg chg="modSp">
        <pc:chgData name="MangiliAndre, Erika (NSPD)" userId="S::erika.mangiliandre@fao.org::5d76165a-6ecd-4164-8676-25542b342780" providerId="AD" clId="Web-{20DCB60B-0020-F5B2-4199-D01FB018E8D1}" dt="2022-06-17T11:58:35.271" v="0"/>
        <pc:sldMkLst>
          <pc:docMk/>
          <pc:sldMk cId="2298326437" sldId="278"/>
        </pc:sldMkLst>
        <pc:spChg chg="ord">
          <ac:chgData name="MangiliAndre, Erika (NSPD)" userId="S::erika.mangiliandre@fao.org::5d76165a-6ecd-4164-8676-25542b342780" providerId="AD" clId="Web-{20DCB60B-0020-F5B2-4199-D01FB018E8D1}" dt="2022-06-17T11:58:35.271" v="0"/>
          <ac:spMkLst>
            <pc:docMk/>
            <pc:sldMk cId="2298326437" sldId="278"/>
            <ac:spMk id="7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B1073F46-F161-9A02-0FE1-44E3A448E920}"/>
    <pc:docChg chg="addSld modSld">
      <pc:chgData name="MangiliAndre, Erika (NSPD)" userId="S::erika.mangiliandre@fao.org::5d76165a-6ecd-4164-8676-25542b342780" providerId="AD" clId="Web-{B1073F46-F161-9A02-0FE1-44E3A448E920}" dt="2022-06-21T11:51:42.225" v="45" actId="20577"/>
      <pc:docMkLst>
        <pc:docMk/>
      </pc:docMkLst>
      <pc:sldChg chg="modSp modCm">
        <pc:chgData name="MangiliAndre, Erika (NSPD)" userId="S::erika.mangiliandre@fao.org::5d76165a-6ecd-4164-8676-25542b342780" providerId="AD" clId="Web-{B1073F46-F161-9A02-0FE1-44E3A448E920}" dt="2022-06-21T11:46:54.279" v="2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1073F46-F161-9A02-0FE1-44E3A448E920}" dt="2022-06-21T11:46:54.279" v="2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">
        <pc:chgData name="MangiliAndre, Erika (NSPD)" userId="S::erika.mangiliandre@fao.org::5d76165a-6ecd-4164-8676-25542b342780" providerId="AD" clId="Web-{B1073F46-F161-9A02-0FE1-44E3A448E920}" dt="2022-06-21T11:51:42.225" v="45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1073F46-F161-9A02-0FE1-44E3A448E920}" dt="2022-06-21T11:51:42.225" v="45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Sp delSp modSp">
        <pc:chgData name="MangiliAndre, Erika (NSPD)" userId="S::erika.mangiliandre@fao.org::5d76165a-6ecd-4164-8676-25542b342780" providerId="AD" clId="Web-{B1073F46-F161-9A02-0FE1-44E3A448E920}" dt="2022-06-21T11:47:37.359" v="5"/>
        <pc:sldMkLst>
          <pc:docMk/>
          <pc:sldMk cId="1540914145" sldId="286"/>
        </pc:sldMkLst>
        <pc:spChg chg="add del mod">
          <ac:chgData name="MangiliAndre, Erika (NSPD)" userId="S::erika.mangiliandre@fao.org::5d76165a-6ecd-4164-8676-25542b342780" providerId="AD" clId="Web-{B1073F46-F161-9A02-0FE1-44E3A448E920}" dt="2022-06-21T11:47:37.359" v="5"/>
          <ac:spMkLst>
            <pc:docMk/>
            <pc:sldMk cId="1540914145" sldId="286"/>
            <ac:spMk id="4" creationId="{D690F9FA-B879-5B43-480A-63B446307799}"/>
          </ac:spMkLst>
        </pc:spChg>
      </pc:sldChg>
      <pc:sldChg chg="modSp add replId">
        <pc:chgData name="MangiliAndre, Erika (NSPD)" userId="S::erika.mangiliandre@fao.org::5d76165a-6ecd-4164-8676-25542b342780" providerId="AD" clId="Web-{B1073F46-F161-9A02-0FE1-44E3A448E920}" dt="2022-06-21T11:49:47.722" v="44"/>
        <pc:sldMkLst>
          <pc:docMk/>
          <pc:sldMk cId="890666133" sldId="287"/>
        </pc:sldMkLst>
        <pc:spChg chg="mod">
          <ac:chgData name="MangiliAndre, Erika (NSPD)" userId="S::erika.mangiliandre@fao.org::5d76165a-6ecd-4164-8676-25542b342780" providerId="AD" clId="Web-{B1073F46-F161-9A02-0FE1-44E3A448E920}" dt="2022-06-21T11:49:02.095" v="24" actId="20577"/>
          <ac:spMkLst>
            <pc:docMk/>
            <pc:sldMk cId="890666133" sldId="287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59" v="40"/>
          <ac:spMkLst>
            <pc:docMk/>
            <pc:sldMk cId="890666133" sldId="287"/>
            <ac:spMk id="25" creationId="{2B12C55B-DAD1-42C8-AE72-6E77C12BEF3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75" v="41"/>
          <ac:spMkLst>
            <pc:docMk/>
            <pc:sldMk cId="890666133" sldId="287"/>
            <ac:spMk id="26" creationId="{5B0F908D-3889-415C-9E20-F43ADD206661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91" v="42"/>
          <ac:spMkLst>
            <pc:docMk/>
            <pc:sldMk cId="890666133" sldId="287"/>
            <ac:spMk id="27" creationId="{472DEF72-18E2-46E2-AE15-BA6408AFE777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06" v="43"/>
          <ac:spMkLst>
            <pc:docMk/>
            <pc:sldMk cId="890666133" sldId="287"/>
            <ac:spMk id="28" creationId="{F491845F-DEA3-4377-BAAE-4A2570EAA035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22" v="44"/>
          <ac:spMkLst>
            <pc:docMk/>
            <pc:sldMk cId="890666133" sldId="287"/>
            <ac:spMk id="29" creationId="{D4060725-D7CD-4E2C-9735-90EE478FFD14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36.925" v="29"/>
          <ac:spMkLst>
            <pc:docMk/>
            <pc:sldMk cId="890666133" sldId="287"/>
            <ac:spMk id="30" creationId="{3F7D58E8-07C6-466E-A977-5D258B13705B}"/>
          </ac:spMkLst>
        </pc:spChg>
      </pc:sldChg>
    </pc:docChg>
  </pc:docChgLst>
  <pc:docChgLst>
    <pc:chgData name="Peterson, Barbara (NSP)" userId="S::barbara.peterson@fao.org::4a3c5689-ce26-4a0b-ba79-9ffb1c0b9846" providerId="AD" clId="Web-{AA522EE9-E4C2-BD51-15A1-1473CD206B35}"/>
    <pc:docChg chg="">
      <pc:chgData name="Peterson, Barbara (NSP)" userId="S::barbara.peterson@fao.org::4a3c5689-ce26-4a0b-ba79-9ffb1c0b9846" providerId="AD" clId="Web-{AA522EE9-E4C2-BD51-15A1-1473CD206B35}" dt="2022-06-21T15:35:37.354" v="0"/>
      <pc:docMkLst>
        <pc:docMk/>
      </pc:docMkLst>
      <pc:sldChg chg="addCm">
        <pc:chgData name="Peterson, Barbara (NSP)" userId="S::barbara.peterson@fao.org::4a3c5689-ce26-4a0b-ba79-9ffb1c0b9846" providerId="AD" clId="Web-{AA522EE9-E4C2-BD51-15A1-1473CD206B35}" dt="2022-06-21T15:35:37.354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6049DC91-D079-E767-45F2-CD93A817204A}"/>
    <pc:docChg chg="modSld">
      <pc:chgData name="MangiliAndre, Erika (NSPD)" userId="S::erika.mangiliandre@fao.org::5d76165a-6ecd-4164-8676-25542b342780" providerId="AD" clId="Web-{6049DC91-D079-E767-45F2-CD93A817204A}" dt="2022-06-21T17:58:36.780" v="2"/>
      <pc:docMkLst>
        <pc:docMk/>
      </pc:docMkLst>
      <pc:sldChg chg="addAnim delAnim modAnim">
        <pc:chgData name="MangiliAndre, Erika (NSPD)" userId="S::erika.mangiliandre@fao.org::5d76165a-6ecd-4164-8676-25542b342780" providerId="AD" clId="Web-{6049DC91-D079-E767-45F2-CD93A817204A}" dt="2022-06-21T17:58:36.780" v="2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EB390D5F-C85C-769D-F86A-56CB02DF9DF3}"/>
    <pc:docChg chg="modSld">
      <pc:chgData name="MangiliAndre, Erika (NSPD)" userId="S::erika.mangiliandre@fao.org::5d76165a-6ecd-4164-8676-25542b342780" providerId="AD" clId="Web-{EB390D5F-C85C-769D-F86A-56CB02DF9DF3}" dt="2022-06-21T17:42:11.161" v="22"/>
      <pc:docMkLst>
        <pc:docMk/>
      </pc:docMkLst>
      <pc:sldChg chg="addSp modSp modCm">
        <pc:chgData name="MangiliAndre, Erika (NSPD)" userId="S::erika.mangiliandre@fao.org::5d76165a-6ecd-4164-8676-25542b342780" providerId="AD" clId="Web-{EB390D5F-C85C-769D-F86A-56CB02DF9DF3}" dt="2022-06-21T17:42:11.161" v="22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EB390D5F-C85C-769D-F86A-56CB02DF9DF3}" dt="2022-06-21T17:41:15.688" v="21" actId="20577"/>
          <ac:spMkLst>
            <pc:docMk/>
            <pc:sldMk cId="1540914145" sldId="286"/>
            <ac:spMk id="2" creationId="{00000000-0000-0000-0000-000000000000}"/>
          </ac:spMkLst>
        </pc:spChg>
        <pc:picChg chg="add mod">
          <ac:chgData name="MangiliAndre, Erika (NSPD)" userId="S::erika.mangiliandre@fao.org::5d76165a-6ecd-4164-8676-25542b342780" providerId="AD" clId="Web-{EB390D5F-C85C-769D-F86A-56CB02DF9DF3}" dt="2022-06-21T17:41:07.219" v="20" actId="14100"/>
          <ac:picMkLst>
            <pc:docMk/>
            <pc:sldMk cId="1540914145" sldId="286"/>
            <ac:picMk id="4" creationId="{D7B98B29-CA3C-97F6-52CB-C77DF9461107}"/>
          </ac:picMkLst>
        </pc:picChg>
        <pc:picChg chg="add mod">
          <ac:chgData name="MangiliAndre, Erika (NSPD)" userId="S::erika.mangiliandre@fao.org::5d76165a-6ecd-4164-8676-25542b342780" providerId="AD" clId="Web-{EB390D5F-C85C-769D-F86A-56CB02DF9DF3}" dt="2022-06-21T17:40:46.436" v="19" actId="1076"/>
          <ac:picMkLst>
            <pc:docMk/>
            <pc:sldMk cId="1540914145" sldId="286"/>
            <ac:picMk id="5" creationId="{8C7726FE-7978-D81D-1D8A-67E1B94A8050}"/>
          </ac:picMkLst>
        </pc:picChg>
      </pc:sldChg>
    </pc:docChg>
  </pc:docChgLst>
  <pc:docChgLst>
    <pc:chgData name="Moreira, Adriana (NSP)" userId="S::adriana.moreira@fao.org::47c2bc3d-984a-4d3c-9ba2-255a42491b08" providerId="AD" clId="Web-{B57C13BA-FE9E-320A-5E2A-2A1E6C50D5CE}"/>
    <pc:docChg chg="modSld">
      <pc:chgData name="Moreira, Adriana (NSP)" userId="S::adriana.moreira@fao.org::47c2bc3d-984a-4d3c-9ba2-255a42491b08" providerId="AD" clId="Web-{B57C13BA-FE9E-320A-5E2A-2A1E6C50D5CE}" dt="2022-06-17T14:09:13.840" v="0" actId="14100"/>
      <pc:docMkLst>
        <pc:docMk/>
      </pc:docMkLst>
      <pc:sldChg chg="modSp">
        <pc:chgData name="Moreira, Adriana (NSP)" userId="S::adriana.moreira@fao.org::47c2bc3d-984a-4d3c-9ba2-255a42491b08" providerId="AD" clId="Web-{B57C13BA-FE9E-320A-5E2A-2A1E6C50D5CE}" dt="2022-06-17T14:09:13.840" v="0" actId="14100"/>
        <pc:sldMkLst>
          <pc:docMk/>
          <pc:sldMk cId="1520012316" sldId="281"/>
        </pc:sldMkLst>
        <pc:spChg chg="mod">
          <ac:chgData name="Moreira, Adriana (NSP)" userId="S::adriana.moreira@fao.org::47c2bc3d-984a-4d3c-9ba2-255a42491b08" providerId="AD" clId="Web-{B57C13BA-FE9E-320A-5E2A-2A1E6C50D5CE}" dt="2022-06-17T14:09:13.840" v="0" actId="14100"/>
          <ac:spMkLst>
            <pc:docMk/>
            <pc:sldMk cId="1520012316" sldId="281"/>
            <ac:spMk id="11" creationId="{07BFF91D-ED6F-4D95-8115-4D5320CB0019}"/>
          </ac:spMkLst>
        </pc:spChg>
      </pc:sldChg>
    </pc:docChg>
  </pc:docChgLst>
  <pc:docChgLst>
    <pc:chgData name="Moreira, Adriana (NSP)" userId="S::adriana.moreira@fao.org::47c2bc3d-984a-4d3c-9ba2-255a42491b08" providerId="AD" clId="Web-{5503DAB9-9A2B-A002-885D-663BD0ED6606}"/>
    <pc:docChg chg="modSld">
      <pc:chgData name="Moreira, Adriana (NSP)" userId="S::adriana.moreira@fao.org::47c2bc3d-984a-4d3c-9ba2-255a42491b08" providerId="AD" clId="Web-{5503DAB9-9A2B-A002-885D-663BD0ED6606}" dt="2022-06-21T12:02:33.882" v="7"/>
      <pc:docMkLst>
        <pc:docMk/>
      </pc:docMkLst>
      <pc:sldChg chg="modSp">
        <pc:chgData name="Moreira, Adriana (NSP)" userId="S::adriana.moreira@fao.org::47c2bc3d-984a-4d3c-9ba2-255a42491b08" providerId="AD" clId="Web-{5503DAB9-9A2B-A002-885D-663BD0ED6606}" dt="2022-06-21T12:02:33.882" v="7"/>
        <pc:sldMkLst>
          <pc:docMk/>
          <pc:sldMk cId="2605307989" sldId="282"/>
        </pc:sldMkLst>
        <pc:graphicFrameChg chg="mod modGraphic">
          <ac:chgData name="Moreira, Adriana (NSP)" userId="S::adriana.moreira@fao.org::47c2bc3d-984a-4d3c-9ba2-255a42491b08" providerId="AD" clId="Web-{5503DAB9-9A2B-A002-885D-663BD0ED6606}" dt="2022-06-21T12:02:33.882" v="7"/>
          <ac:graphicFrameMkLst>
            <pc:docMk/>
            <pc:sldMk cId="2605307989" sldId="282"/>
            <ac:graphicFrameMk id="23" creationId="{00000000-0000-0000-0000-000000000000}"/>
          </ac:graphicFrameMkLst>
        </pc:graphicFrameChg>
      </pc:sldChg>
      <pc:sldChg chg="modSp modCm">
        <pc:chgData name="Moreira, Adriana (NSP)" userId="S::adriana.moreira@fao.org::47c2bc3d-984a-4d3c-9ba2-255a42491b08" providerId="AD" clId="Web-{5503DAB9-9A2B-A002-885D-663BD0ED6606}" dt="2022-06-21T12:01:44.067" v="5" actId="20577"/>
        <pc:sldMkLst>
          <pc:docMk/>
          <pc:sldMk cId="1540914145" sldId="286"/>
        </pc:sldMkLst>
        <pc:spChg chg="mod">
          <ac:chgData name="Moreira, Adriana (NSP)" userId="S::adriana.moreira@fao.org::47c2bc3d-984a-4d3c-9ba2-255a42491b08" providerId="AD" clId="Web-{5503DAB9-9A2B-A002-885D-663BD0ED6606}" dt="2022-06-21T12:01:44.067" v="5" actId="20577"/>
          <ac:spMkLst>
            <pc:docMk/>
            <pc:sldMk cId="1540914145" sldId="286"/>
            <ac:spMk id="2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1C778405-AC62-071D-0274-12FE6DEC6B95}"/>
    <pc:docChg chg="modSld">
      <pc:chgData name="MangiliAndre, Erika (NSPD)" userId="S::erika.mangiliandre@fao.org::5d76165a-6ecd-4164-8676-25542b342780" providerId="AD" clId="Web-{1C778405-AC62-071D-0274-12FE6DEC6B95}" dt="2022-06-21T14:03:43.255" v="10" actId="1076"/>
      <pc:docMkLst>
        <pc:docMk/>
      </pc:docMkLst>
      <pc:sldChg chg="modCm">
        <pc:chgData name="MangiliAndre, Erika (NSPD)" userId="S::erika.mangiliandre@fao.org::5d76165a-6ecd-4164-8676-25542b342780" providerId="AD" clId="Web-{1C778405-AC62-071D-0274-12FE6DEC6B95}" dt="2022-06-21T14:01:53.627" v="1"/>
        <pc:sldMkLst>
          <pc:docMk/>
          <pc:sldMk cId="1455858111" sldId="262"/>
        </pc:sldMkLst>
      </pc:sldChg>
      <pc:sldChg chg="modSp">
        <pc:chgData name="MangiliAndre, Erika (NSPD)" userId="S::erika.mangiliandre@fao.org::5d76165a-6ecd-4164-8676-25542b342780" providerId="AD" clId="Web-{1C778405-AC62-071D-0274-12FE6DEC6B95}" dt="2022-06-21T14:03:43.255" v="10" actId="1076"/>
        <pc:sldMkLst>
          <pc:docMk/>
          <pc:sldMk cId="4292115839" sldId="277"/>
        </pc:sldMkLst>
        <pc:graphicFrameChg chg="mod">
          <ac:chgData name="MangiliAndre, Erika (NSPD)" userId="S::erika.mangiliandre@fao.org::5d76165a-6ecd-4164-8676-25542b342780" providerId="AD" clId="Web-{1C778405-AC62-071D-0274-12FE6DEC6B95}" dt="2022-06-21T14:03:43.255" v="10" actId="1076"/>
          <ac:graphicFrameMkLst>
            <pc:docMk/>
            <pc:sldMk cId="4292115839" sldId="277"/>
            <ac:graphicFrameMk id="23" creationId="{00000000-0000-0000-0000-000000000000}"/>
          </ac:graphicFrameMkLst>
        </pc:graphicFrameChg>
      </pc:sldChg>
      <pc:sldChg chg="modCm">
        <pc:chgData name="MangiliAndre, Erika (NSPD)" userId="S::erika.mangiliandre@fao.org::5d76165a-6ecd-4164-8676-25542b342780" providerId="AD" clId="Web-{1C778405-AC62-071D-0274-12FE6DEC6B95}" dt="2022-06-21T14:02:00.893" v="2"/>
        <pc:sldMkLst>
          <pc:docMk/>
          <pc:sldMk cId="1520012316" sldId="281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1:46.377" v="0"/>
        <pc:sldMkLst>
          <pc:docMk/>
          <pc:sldMk cId="4044392927" sldId="283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2:26.612" v="4"/>
        <pc:sldMkLst>
          <pc:docMk/>
          <pc:sldMk cId="675138906" sldId="285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3:07.348" v="7"/>
        <pc:sldMkLst>
          <pc:docMk/>
          <pc:sldMk cId="1540914145" sldId="286"/>
        </pc:sldMkLst>
      </pc:sldChg>
    </pc:docChg>
  </pc:docChgLst>
</pc:chgInfo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F20B6-C6B8-4DCD-943E-50EB296598F5}" authorId="{95230D79-A227-B1DC-B2C9-B7B2C9E77826}" status="resolved" created="2022-06-20T18:34:07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00000000-0000-0000-0000-000000000000}"/>
      <ac:txMk cp="0">
        <ac:context len="44" hash="3493484066"/>
      </ac:txMk>
    </ac:txMkLst>
    <p188:pos x="752928" y="526142"/>
    <p188:replyLst>
      <p188:reply id="{4F2B765E-E3EF-4ECF-95B6-73F2771DE080}" authorId="{0A063B6D-7070-110E-6326-43138E44D06B}" created="2022-06-21T07:48:13.358">
        <p188:txBody>
          <a:bodyPr/>
          <a:lstStyle/>
          <a:p>
            <a:r>
              <a:rPr lang="en-US"/>
              <a:t>Thanks</a:t>
            </a:r>
          </a:p>
        </p188:txBody>
      </p188:reply>
    </p188:replyLst>
    <p188:txBody>
      <a:bodyPr/>
      <a:lstStyle/>
      <a:p>
        <a:r>
          <a:rPr lang="en-US"/>
          <a:t>these objectives?</a:t>
        </a:r>
      </a:p>
    </p188:txBody>
  </p188:cm>
</p188:cmLst>
</file>

<file path=ppt/comments/modernComment_119_5A998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DACE6D-BE69-419A-A633-EBE27331E7CF}" authorId="{95230D79-A227-B1DC-B2C9-B7B2C9E77826}" status="resolved" created="2022-06-20T18:38:42.01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20012316" sldId="281"/>
      <ac:spMk id="2" creationId="{00000000-0000-0000-0000-000000000000}"/>
      <ac:txMk cp="0">
        <ac:context len="320" hash="433041230"/>
      </ac:txMk>
    </ac:txMkLst>
    <p188:pos x="822613" y="216477"/>
    <p188:replyLst>
      <p188:reply id="{65D3D11B-DA46-4813-BB4F-06D2716EC975}" authorId="{0A063B6D-7070-110E-6326-43138E44D06B}" created="2022-06-21T07:49:25.626">
        <p188:txBody>
          <a:bodyPr/>
          <a:lstStyle/>
          <a:p>
            <a:r>
              <a:rPr lang="en-US"/>
              <a:t>Better, thanks</a:t>
            </a:r>
          </a:p>
        </p188:txBody>
      </p188:reply>
    </p188:replyLst>
    <p188:txBody>
      <a:bodyPr/>
      <a:lstStyle/>
      <a:p>
        <a:r>
          <a:rPr lang="en-US"/>
          <a:t>or "The CPM FG on C &amp; P Standards presented their report to CPM- 14 (2019)."</a:t>
        </a:r>
      </a:p>
    </p188:txBody>
  </p188:cm>
</p188:cmLst>
</file>

<file path=ppt/comments/modernComment_11B_F11089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557B1BF-BED3-4F5B-A91E-885CAAB594BC}" authorId="{95230D79-A227-B1DC-B2C9-B7B2C9E77826}" status="resolved" created="2022-06-20T18:35:30.21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44392927" sldId="283"/>
      <ac:spMk id="8" creationId="{00000000-0000-0000-0000-000000000000}"/>
      <ac:txMk cp="61">
        <ac:context len="229" hash="3546306895"/>
      </ac:txMk>
    </ac:txMkLst>
    <p188:pos x="3546928" y="1487714"/>
    <p188:replyLst>
      <p188:reply id="{E122E5FF-8EED-4C4B-B931-6E456458E88C}" authorId="{0A063B6D-7070-110E-6326-43138E44D06B}" created="2022-06-21T07:48:40.562">
        <p188:txBody>
          <a:bodyPr/>
          <a:lstStyle/>
          <a:p>
            <a:r>
              <a:rPr lang="en-US"/>
              <a:t>OK, thanks</a:t>
            </a:r>
          </a:p>
        </p188:txBody>
      </p188:reply>
    </p188:replyLst>
    <p188:txBody>
      <a:bodyPr/>
      <a:lstStyle/>
      <a:p>
        <a:r>
          <a:rPr lang="en-US"/>
          <a:t>Shorten to "optimize efficiency of"</a:t>
        </a:r>
      </a:p>
    </p188:txBody>
  </p188:cm>
</p188:cmLst>
</file>

<file path=ppt/comments/modernComment_11D_283DCD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1F0DC-AE00-4070-B212-3D093B78FC91}" authorId="{95230D79-A227-B1DC-B2C9-B7B2C9E77826}" status="resolved" created="2022-06-20T20:21:00.731" complete="100000">
    <pc:sldMkLst xmlns:pc="http://schemas.microsoft.com/office/powerpoint/2013/main/command">
      <pc:docMk/>
      <pc:sldMk cId="675138906" sldId="285"/>
    </pc:sldMkLst>
    <p188:replyLst>
      <p188:reply id="{DBD313FC-3CA6-44B7-8F36-D2BE6ADF53C5}" authorId="{0A063B6D-7070-110E-6326-43138E44D06B}" created="2022-06-21T07:52:03.834">
        <p188:txBody>
          <a:bodyPr/>
          <a:lstStyle/>
          <a:p>
            <a:r>
              <a:rPr lang="en-US"/>
              <a:t>2021. In 2020 the CPM was cancelled. I'll add a slide to clarify it. </a:t>
            </a:r>
          </a:p>
        </p188:txBody>
      </p188:reply>
    </p188:replyLst>
    <p188:txBody>
      <a:bodyPr/>
      <a:lstStyle/>
      <a:p>
        <a:r>
          <a:rPr lang="en-US"/>
          <a:t>In 2020 or 2021? </a:t>
        </a:r>
      </a:p>
    </p188:txBody>
  </p188:cm>
  <p188:cm id="{7A021881-B3BF-42EC-A815-48AE930B0041}" authorId="{95230D79-A227-B1DC-B2C9-B7B2C9E77826}" status="resolved" created="2022-06-20T20:24:03.9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75138906" sldId="285"/>
      <ac:spMk id="4" creationId="{00000000-0000-0000-0000-000000000000}"/>
    </ac:deMkLst>
    <p188:replyLst>
      <p188:reply id="{17AD2951-5A87-4754-9807-3F076485FFC9}" authorId="{0A063B6D-7070-110E-6326-43138E44D06B}" created="2022-06-21T07:52:41.210">
        <p188:txBody>
          <a:bodyPr/>
          <a:lstStyle/>
          <a:p>
            <a:r>
              <a:rPr lang="en-US"/>
              <a:t>Agree</a:t>
            </a:r>
          </a:p>
        </p188:txBody>
      </p188:reply>
    </p188:replyLst>
    <p188:txBody>
      <a:bodyPr/>
      <a:lstStyle/>
      <a:p>
        <a:r>
          <a:rPr lang="en-US"/>
          <a:t>Perhaps this bullet could be deleted from this slide and the next slide could state that the topic was added to the LOT with a priority level of 1?</a:t>
        </a:r>
      </a:p>
    </p188:txBody>
  </p188:cm>
</p188:cmLst>
</file>

<file path=ppt/comments/modernComment_11E_5BD87BE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7DFB375-48CC-42D0-BB4B-B21D8755264A}" authorId="{95230D79-A227-B1DC-B2C9-B7B2C9E77826}" status="resolved" created="2022-06-20T20:21:15.82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96" hash="1759963336"/>
      </ac:txMk>
    </ac:txMkLst>
    <p188:pos x="8617857" y="172357"/>
    <p188:replyLst>
      <p188:reply id="{CCE17ADF-CDB9-429C-B606-5173BB76BF65}" authorId="{0A063B6D-7070-110E-6326-43138E44D06B}" created="2022-06-21T14:02:59.066">
        <p188:txBody>
          <a:bodyPr/>
          <a:lstStyle/>
          <a:p>
            <a:r>
              <a:rPr lang="en-US"/>
              <a:t>It doesn't have a QR code</a:t>
            </a:r>
          </a:p>
        </p188:txBody>
      </p188:reply>
    </p188:replyLst>
    <p188:txBody>
      <a:bodyPr/>
      <a:lstStyle/>
      <a:p>
        <a:r>
          <a:rPr lang="en-US"/>
          <a:t>or a QR code?</a:t>
        </a:r>
      </a:p>
    </p188:txBody>
  </p188:cm>
  <p188:cm id="{01D5F783-B365-45C8-B73D-0734C353410B}" authorId="{95230D79-A227-B1DC-B2C9-B7B2C9E77826}" status="resolved" created="2022-06-20T20:22:13.60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94">
        <ac:context len="796" hash="1759963336"/>
      </ac:txMk>
    </ac:txMkLst>
    <p188:pos x="1850571" y="952499"/>
    <p188:replyLst>
      <p188:reply id="{198F5E08-B832-4133-B1A2-1FA1A3724CBD}" authorId="{0A063B6D-7070-110E-6326-43138E44D06B}" created="2022-06-21T07:57:22.829">
        <p188:txBody>
          <a:bodyPr/>
          <a:lstStyle/>
          <a:p>
            <a:r>
              <a:rPr lang="en-US"/>
              <a:t>Yes, done. Thanks</a:t>
            </a:r>
          </a:p>
        </p188:txBody>
      </p188:reply>
    </p188:replyLst>
    <p188:txBody>
      <a:bodyPr/>
      <a:lstStyle/>
      <a:p>
        <a:r>
          <a:rPr lang="en-US"/>
          <a:t>CPM 16 also added the mango topic to the LOT and made it a priority level 1</a:t>
        </a:r>
      </a:p>
    </p188:txBody>
  </p188:cm>
  <p188:cm id="{100601FB-BFF7-42E7-910F-0225AC3F9181}" authorId="{95230D79-A227-B1DC-B2C9-B7B2C9E77826}" status="resolved" created="2022-06-21T15:35:37.35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96" hash="1759963336"/>
      </ac:txMk>
    </ac:txMkLst>
    <p188:pos x="8617857" y="172357"/>
    <p188:replyLst>
      <p188:reply id="{D61532EB-57AC-4A4B-A470-AE0AAA7564F7}" authorId="{0A063B6D-7070-110E-6326-43138E44D06B}" created="2022-06-21T15:53:14.545">
        <p188:txBody>
          <a:bodyPr/>
          <a:lstStyle/>
          <a:p>
            <a:r>
              <a:rPr lang="en-US"/>
              <a:t>I intend to mention that there is a link (like in the last bullet), but I can delete this </a:t>
            </a:r>
          </a:p>
        </p188:txBody>
      </p188:reply>
      <p188:reply id="{9637D1C3-D6FF-4254-A84B-3D1B45E0CB8A}" authorId="{0A063B6D-7070-110E-6326-43138E44D06B}" created="2022-06-21T17:42:11.161">
        <p188:txBody>
          <a:bodyPr/>
          <a:lstStyle/>
          <a:p>
            <a:r>
              <a:rPr lang="en-US"/>
              <a:t>[@Peterson, Barbara (NSP)], thanks. I'll leave both (links and QR codes) just in case.  </a:t>
            </a:r>
          </a:p>
        </p188:txBody>
      </p188:reply>
    </p188:replyLst>
    <p188:txBody>
      <a:bodyPr/>
      <a:lstStyle/>
      <a:p>
        <a:r>
          <a:rPr lang="en-US"/>
          <a:t>delete?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15/07/2022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15/07/2022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118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1219170" rtl="1" eaLnBrk="1" latinLnBrk="0" hangingPunct="1"/>
            <a:endParaRPr lang="en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413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250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391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ISPM 46: 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Commodity-specific standards for phytosanitary measures</a:t>
            </a:r>
            <a:endParaRPr lang="en-US" sz="16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50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5319" y="1379728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6519" y="2362254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2654" y="20574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141371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452480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Commodity</a:t>
            </a:r>
            <a:r>
              <a:rPr lang="en-US" baseline="0">
                <a:solidFill>
                  <a:srgbClr val="00825F"/>
                </a:solidFill>
              </a:rPr>
              <a:t> Standards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06_56C6A1BF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B_F11089DF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9_5A998C1C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D_283DCD5A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E_5BD87B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ippc.int/en/core-activities/standards-setting/expert-drafting-groups/technical-panels/technical-panel-on-commodity-standards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8453" y="1708485"/>
            <a:ext cx="12192000" cy="449180"/>
          </a:xfrm>
        </p:spPr>
        <p:txBody>
          <a:bodyPr/>
          <a:lstStyle/>
          <a:p>
            <a:pPr algn="ctr"/>
            <a:r>
              <a:rPr lang="ar-EG" sz="2800" b="1" dirty="0"/>
              <a:t>معايير السلع للاتفاقية الدولية لوقاية النباتات: البداية وبعض وجهات النظر 
</a:t>
            </a:r>
            <a:endParaRPr lang="en-US" sz="28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771842"/>
            <a:ext cx="12192000" cy="787984"/>
          </a:xfrm>
        </p:spPr>
        <p:txBody>
          <a:bodyPr/>
          <a:lstStyle/>
          <a:p>
            <a:pPr algn="ctr"/>
            <a:r>
              <a:rPr lang="ar-SA" sz="2400" dirty="0"/>
              <a:t>أمانة الاتفاقية الدولية لوقاية النباتات</a:t>
            </a:r>
            <a:endParaRPr lang="en-GB" sz="2400" dirty="0"/>
          </a:p>
          <a:p>
            <a:pPr algn="ctr"/>
            <a:r>
              <a:rPr lang="ar-SA" sz="2400" dirty="0"/>
              <a:t>ورشة العمل الإقليمية ٢٠٢٢ للاتفاقية الدولية لوقاية النباتات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0" y="152400"/>
            <a:ext cx="6934200" cy="901700"/>
          </a:xfrm>
        </p:spPr>
        <p:txBody>
          <a:bodyPr/>
          <a:lstStyle/>
          <a:p>
            <a:pPr algn="ctr"/>
            <a:r>
              <a:rPr lang="ar-EG" sz="2800" dirty="0"/>
              <a:t>الخطوات التالية - المنظمات الوطنية والمنظمات الإقليمية لوقاية النباتات</a:t>
            </a:r>
            <a:endParaRPr lang="en-US" sz="28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2286000" y="1447800"/>
            <a:ext cx="7526353" cy="27084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 rtl="1"/>
            <a:r>
              <a:rPr lang="ar-EG" altLang="ko-KR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١ تموز/يوليه إلى ٣٠ أيلول/سبتمبر
</a:t>
            </a:r>
          </a:p>
          <a:p>
            <a:pPr marL="342900" indent="-342900" algn="just" defTabSz="914400" rtl="1">
              <a:buFont typeface="Wingdings" pitchFamily="2" charset="2"/>
              <a:buChar char="Ø"/>
            </a:pPr>
            <a:r>
              <a:rPr lang="ar-EG" b="1" dirty="0">
                <a:solidFill>
                  <a:schemeClr val="accent4"/>
                </a:solidFill>
              </a:rPr>
              <a:t>فترة المشاورات:</a:t>
            </a:r>
            <a:r>
              <a:rPr lang="ar-EG" dirty="0"/>
              <a:t> مشروع مواصفات بشأن الحركة الدولية لثمار المانجو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i="1" dirty="0"/>
              <a:t>Mangifera indica</a:t>
            </a:r>
            <a:r>
              <a:rPr lang="ar-SA" dirty="0"/>
              <a:t>)</a:t>
            </a:r>
            <a:endParaRPr lang="en-GB" altLang="ko-KR" b="1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US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164">
            <a:extLst>
              <a:ext uri="{FF2B5EF4-FFF2-40B4-BE49-F238E27FC236}">
                <a16:creationId xmlns:a16="http://schemas.microsoft.com/office/drawing/2014/main" id="{B48E4F15-C2C0-4518-8B22-34D0D4D25B0B}"/>
              </a:ext>
            </a:extLst>
          </p:cNvPr>
          <p:cNvSpPr/>
          <p:nvPr/>
        </p:nvSpPr>
        <p:spPr>
          <a:xfrm>
            <a:off x="457200" y="1573981"/>
            <a:ext cx="1524000" cy="2845619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rgbClr val="0680C3"/>
          </a:solidFill>
          <a:ln w="1698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Freeform: Shape 163">
            <a:extLst>
              <a:ext uri="{FF2B5EF4-FFF2-40B4-BE49-F238E27FC236}">
                <a16:creationId xmlns:a16="http://schemas.microsoft.com/office/drawing/2014/main" id="{58F03227-2D02-41CB-B77C-FE693393F184}"/>
              </a:ext>
            </a:extLst>
          </p:cNvPr>
          <p:cNvSpPr/>
          <p:nvPr/>
        </p:nvSpPr>
        <p:spPr>
          <a:xfrm>
            <a:off x="10058400" y="3276600"/>
            <a:ext cx="1666352" cy="2882320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rgbClr val="07A398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276600"/>
            <a:ext cx="7307036" cy="304698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algn="just" defTabSz="914400" rtl="1">
              <a:buClr>
                <a:srgbClr val="00B050"/>
              </a:buClr>
            </a:pPr>
            <a:r>
              <a:rPr lang="ar-EG" altLang="ko-KR" b="1" u="sng" dirty="0">
                <a:solidFill>
                  <a:srgbClr val="0082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طلب للحصول على معلومات حول ثمار المانجو
</a:t>
            </a:r>
            <a:endParaRPr lang="ar-SA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defTabSz="914400" rtl="1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ar-EG" altLang="ko-KR" dirty="0"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تحليل حالي لمخاطر الآفات، وتدابير الصحة النباتية والمعلومات ذات الصلة (مثل المعايير الإقليمية والوطنية) بشأن ثمار المانجو، إلى جانب ممارسات الإنتاج؛</a:t>
            </a:r>
          </a:p>
          <a:p>
            <a:pPr marL="342900" lvl="0" indent="-342900" algn="just" defTabSz="914400" rtl="1">
              <a:buClr>
                <a:srgbClr val="00B050"/>
              </a:buClr>
              <a:buFont typeface="Arial" panose="020B0604020202020204" pitchFamily="34" charset="0"/>
              <a:buChar char="•"/>
            </a:pPr>
            <a:endParaRPr lang="ar-EG" altLang="ko-KR" dirty="0"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  <a:p>
            <a:pPr marL="342900" lvl="0" indent="-342900" algn="just" defTabSz="914400" rtl="1">
              <a:buFont typeface="Arial" panose="020B0604020202020204" pitchFamily="34" charset="0"/>
              <a:buChar char="•"/>
            </a:pPr>
            <a:r>
              <a:rPr lang="ar-EG" altLang="ko-KR" dirty="0">
                <a:latin typeface="Arial" panose="020B0604020202020204" pitchFamily="34" charset="0"/>
                <a:cs typeface="Arial" panose="020B0604020202020204" pitchFamily="34" charset="0"/>
              </a:rPr>
              <a:t>معلومات تقني</a:t>
            </a:r>
            <a:r>
              <a:rPr lang="ar-EG" altLang="ko-KR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ة عن السلع (ثمار المانجو) والآفات ذات الصلة وتدابير الصحة النباتية</a:t>
            </a:r>
            <a:endParaRPr lang="en-US" altLang="ko-KR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ar-SA" sz="3200" dirty="0">
                <a:cs typeface="+mn-cs"/>
              </a:rPr>
              <a:t>الخطوات التالية – معايير السلع</a:t>
            </a:r>
            <a:endParaRPr lang="en-US" sz="3200" dirty="0"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353022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rtl="1"/>
            <a:r>
              <a:rPr lang="ar-EG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ملحق مسودة معيار </a:t>
            </a:r>
            <a:r>
              <a:rPr lang="ar-EG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الحركة الدولية لثمار المانجو (</a:t>
            </a:r>
            <a:r>
              <a:rPr lang="en-US" altLang="ko-KR" sz="2000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Mangifera indica</a:t>
            </a:r>
            <a:r>
              <a:rPr lang="ar-SA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)</a:t>
            </a:r>
            <a:r>
              <a:rPr lang="ar-SA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 والحاقها كمرفق </a:t>
            </a:r>
            <a:r>
              <a:rPr lang="ar-EG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للمعيار الدولي لتدابير الصحة النباتية رقم ٤٦ (المعايير الخاصة بالسلع لتدابير الصحة النباتية)</a:t>
            </a:r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3E37BC-09F1-4654-A995-506F50C33760}"/>
              </a:ext>
            </a:extLst>
          </p:cNvPr>
          <p:cNvSpPr/>
          <p:nvPr/>
        </p:nvSpPr>
        <p:spPr>
          <a:xfrm>
            <a:off x="5648967" y="243021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76DB45-1989-4327-A3A8-D2DD4177AADC}"/>
              </a:ext>
            </a:extLst>
          </p:cNvPr>
          <p:cNvSpPr txBox="1"/>
          <p:nvPr/>
        </p:nvSpPr>
        <p:spPr>
          <a:xfrm>
            <a:off x="5216919" y="3427636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altLang="ko-KR" sz="5400" b="1">
                <a:solidFill>
                  <a:srgbClr val="FBA200"/>
                </a:solidFill>
                <a:latin typeface="Arial"/>
              </a:rPr>
              <a:t>2</a:t>
            </a:r>
            <a:endParaRPr lang="ko-KR" altLang="en-US" sz="5400" b="1">
              <a:solidFill>
                <a:srgbClr val="FBA200"/>
              </a:solidFill>
              <a:latin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190B212-C691-43BB-BFC1-37E0E653FE24}"/>
              </a:ext>
            </a:extLst>
          </p:cNvPr>
          <p:cNvSpPr/>
          <p:nvPr/>
        </p:nvSpPr>
        <p:spPr>
          <a:xfrm>
            <a:off x="5702967" y="358875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C7C24-AE47-4B5C-90D8-803BC2186131}"/>
              </a:ext>
            </a:extLst>
          </p:cNvPr>
          <p:cNvSpPr txBox="1"/>
          <p:nvPr/>
        </p:nvSpPr>
        <p:spPr>
          <a:xfrm>
            <a:off x="5181600" y="228600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GB" altLang="ko-KR" sz="5400" b="1" dirty="0">
                <a:solidFill>
                  <a:srgbClr val="90C221"/>
                </a:solidFill>
                <a:latin typeface="Arial"/>
              </a:rPr>
              <a:t>1</a:t>
            </a:r>
            <a:endParaRPr lang="ko-KR" altLang="en-US" sz="5400" b="1" dirty="0">
              <a:solidFill>
                <a:srgbClr val="90C221"/>
              </a:solidFill>
              <a:latin typeface="Arial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885E9C1-321A-45EB-89D5-AA780F8195D6}"/>
              </a:ext>
            </a:extLst>
          </p:cNvPr>
          <p:cNvSpPr/>
          <p:nvPr/>
        </p:nvSpPr>
        <p:spPr>
          <a:xfrm>
            <a:off x="2914461" y="2840121"/>
            <a:ext cx="1886139" cy="710886"/>
          </a:xfrm>
          <a:prstGeom prst="rect">
            <a:avLst/>
          </a:prstGeom>
          <a:solidFill>
            <a:srgbClr val="90C221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معايير</a:t>
            </a:r>
            <a:endParaRPr kumimoji="0" lang="ko-KR" altLang="en-US" sz="2701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19E1323-262D-4F28-B16C-219440D97567}"/>
              </a:ext>
            </a:extLst>
          </p:cNvPr>
          <p:cNvSpPr/>
          <p:nvPr/>
        </p:nvSpPr>
        <p:spPr>
          <a:xfrm>
            <a:off x="685800" y="3272518"/>
            <a:ext cx="1849250" cy="710886"/>
          </a:xfrm>
          <a:prstGeom prst="rect">
            <a:avLst/>
          </a:prstGeom>
          <a:solidFill>
            <a:srgbClr val="FBA2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  </a:t>
            </a:r>
            <a:r>
              <a:rPr kumimoji="0" lang="ar-SA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ملحق</a:t>
            </a:r>
            <a:endParaRPr kumimoji="0" lang="ko-KR" altLang="en-US" sz="2701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1301854" y="1613096"/>
            <a:ext cx="2743053" cy="3783853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6096000" y="2494992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rtl="1"/>
            <a:r>
              <a:rPr lang="ar-EG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</a:rPr>
              <a:t>وضع معايير لإدراجها بتدابير الصحة النباتية في معايير السلع 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ar-SA" sz="3200" dirty="0"/>
              <a:t>الخطوات التالية – الخط الزمني العام</a:t>
            </a:r>
            <a:endParaRPr lang="en-US" sz="3200" dirty="0"/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90714" y="1352483"/>
            <a:ext cx="1030908" cy="1451196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477450"/>
              </p:ext>
            </p:extLst>
          </p:nvPr>
        </p:nvGraphicFramePr>
        <p:xfrm>
          <a:off x="1254636" y="1264253"/>
          <a:ext cx="10576492" cy="514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5927">
                  <a:extLst>
                    <a:ext uri="{9D8B030D-6E8A-4147-A177-3AD203B41FA5}">
                      <a16:colId xmlns:a16="http://schemas.microsoft.com/office/drawing/2014/main" val="3861036961"/>
                    </a:ext>
                  </a:extLst>
                </a:gridCol>
                <a:gridCol w="1440565">
                  <a:extLst>
                    <a:ext uri="{9D8B030D-6E8A-4147-A177-3AD203B41FA5}">
                      <a16:colId xmlns:a16="http://schemas.microsoft.com/office/drawing/2014/main" val="1344423760"/>
                    </a:ext>
                  </a:extLst>
                </a:gridCol>
              </a:tblGrid>
              <a:tr h="3703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اعتماد المعيار الدولي رقم ٤٦ لتدابير الصحة النباتية: المعايير الخاصة بالسلع لتدابير الصحة النباتية</a:t>
                      </a:r>
                      <a:endParaRPr lang="en-US" sz="1800" dirty="0">
                        <a:solidFill>
                          <a:schemeClr val="bg1"/>
                        </a:solidFill>
                        <a:cs typeface="+mj-cs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ابريل ٢٠٢٢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39282"/>
                  </a:ext>
                </a:extLst>
              </a:tr>
              <a:tr h="37033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فترة المداولة: مسودة مواصفات ثمار المانجو</a:t>
                      </a:r>
                      <a:endParaRPr lang="en-US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يوليو ٢٠٢٢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62825"/>
                  </a:ext>
                </a:extLst>
              </a:tr>
              <a:tr h="37033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لجنة المعايير في نوفمبر: ستتم المراجعة مع إمكانية الموافقة على اعتماد المواصفة لثمار المانجو</a:t>
                      </a:r>
                      <a:endParaRPr lang="en-US" sz="1800" u="sng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نوفمبر ٢٠٢٢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246963"/>
                  </a:ext>
                </a:extLst>
              </a:tr>
              <a:tr h="37033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سيصوغ الفريق الفني المعني </a:t>
                      </a:r>
                      <a:r>
                        <a:rPr lang="en-GB" sz="1800" dirty="0">
                          <a:cs typeface="+mj-cs"/>
                        </a:rPr>
                        <a:t>TPCS</a:t>
                      </a:r>
                      <a:r>
                        <a:rPr lang="ar-SA" sz="1800" dirty="0">
                          <a:cs typeface="+mj-cs"/>
                        </a:rPr>
                        <a:t> </a:t>
                      </a:r>
                      <a:r>
                        <a:rPr lang="ar-EG" sz="1800" dirty="0">
                          <a:cs typeface="+mj-cs"/>
                        </a:rPr>
                        <a:t>معيار السلع المحددة لثمار المانجو</a:t>
                      </a:r>
                      <a:endParaRPr lang="en-US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b="1" dirty="0">
                          <a:cs typeface="+mj-cs"/>
                        </a:rPr>
                        <a:t>يناير ٢٠٢٣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26498"/>
                  </a:ext>
                </a:extLst>
              </a:tr>
              <a:tr h="52626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اجتماع لجنة المعايير بدورة مايو: تنقيح مسودة المعيار الدولي لتدابير الصحة النباتية لثمار المانجو وعمل التوصية المحتملة له ثم احالته لفترة المداولة الأولى</a:t>
                      </a:r>
                      <a:endParaRPr lang="en-US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مايو ٢٠٢٣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237789"/>
                  </a:ext>
                </a:extLst>
              </a:tr>
              <a:tr h="21440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u="sng" dirty="0">
                          <a:cs typeface="+mj-cs"/>
                        </a:rPr>
                        <a:t>المداولة الأولى لمسودة المعيار الدولي لتدابير الصحة النباتية لثمار المانجو</a:t>
                      </a:r>
                      <a:endParaRPr lang="en-US" sz="1800" u="sng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يوليو ٢٠٢٣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256097"/>
                  </a:ext>
                </a:extLst>
              </a:tr>
              <a:tr h="52626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اجتماع السبعة أعضاء للجنة المعايير: تنقيح وتوصية محتملة لمسودة المعيار الدولي لتدابير الصحة النباتية لثمار المانجو واحالتها لفترة التداول الثانية</a:t>
                      </a:r>
                      <a:endParaRPr lang="en-US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مايو ٢٠٢٤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483048"/>
                  </a:ext>
                </a:extLst>
              </a:tr>
              <a:tr h="37033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u="sng" dirty="0">
                          <a:cs typeface="+mj-cs"/>
                        </a:rPr>
                        <a:t>المداولة الثانية لمسودة المعيار الدولي لتدابير الصحة النباتية لثمار المانجو</a:t>
                      </a:r>
                      <a:endParaRPr lang="en-US" sz="1800" u="sng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يوليو ٢٠٢٤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200571"/>
                  </a:ext>
                </a:extLst>
              </a:tr>
              <a:tr h="52626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لجنة المعايير في نوفمبر: تنقيح مسودة المعيار الدولي لتدابير الصحة النباتية لثمار المانجو (الملحق ١ للمعيار رقم ٤٦) والتوصية المحتملة بأن تعتمدها هيئة تدابير الصحة النباتية في دورتها القادمة.</a:t>
                      </a:r>
                      <a:endParaRPr lang="en-US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نوفمبر ٢٠٢٤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684474"/>
                  </a:ext>
                </a:extLst>
              </a:tr>
              <a:tr h="526264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1800" dirty="0">
                          <a:cs typeface="+mj-cs"/>
                        </a:rPr>
                        <a:t>هيئة تدابير الصحة النباتية في دورتها ١٩: احتمال </a:t>
                      </a:r>
                      <a:r>
                        <a:rPr lang="ar-EG" sz="1800" b="1" dirty="0">
                          <a:cs typeface="+mj-cs"/>
                        </a:rPr>
                        <a:t>اعتماد الملحق ١ للمعيار الدولي لتدابير الصحة النباتية ٤٦</a:t>
                      </a:r>
                      <a:r>
                        <a:rPr lang="ar-EG" sz="1800" dirty="0">
                          <a:cs typeface="+mj-cs"/>
                        </a:rPr>
                        <a:t>: معيار تدابير الصحة النباتية لثمار المانجو</a:t>
                      </a:r>
                      <a:endParaRPr lang="ar-SA" sz="1800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b="1" dirty="0">
                          <a:cs typeface="+mj-cs"/>
                        </a:rPr>
                        <a:t>ابريل ٢٠٢٥</a:t>
                      </a:r>
                      <a:endParaRPr lang="en-US" sz="1800" b="1" dirty="0">
                        <a:cs typeface="+mj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861903"/>
                  </a:ext>
                </a:extLst>
              </a:tr>
              <a:tr h="370334">
                <a:tc>
                  <a:txBody>
                    <a:bodyPr/>
                    <a:lstStyle/>
                    <a:p>
                      <a:pPr algn="just" rtl="1"/>
                      <a:r>
                        <a:rPr lang="ar-EG" sz="1800" baseline="0" dirty="0">
                          <a:solidFill>
                            <a:schemeClr val="tx1"/>
                          </a:solidFill>
                          <a:cs typeface="+mj-cs"/>
                        </a:rPr>
                        <a:t>تدعو الاتفاقية الدولية لوقاية النباتات إلى المواضيع: للمعايير وللتنفيذ والتي ستتكرر مرة أخرى في عام ٢٠٢٣!</a:t>
                      </a:r>
                      <a:endParaRPr lang="en-US" sz="18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i="1" dirty="0">
                          <a:solidFill>
                            <a:schemeClr val="tx1"/>
                          </a:solidFill>
                          <a:cs typeface="+mj-cs"/>
                        </a:rPr>
                        <a:t>ملاحظات</a:t>
                      </a:r>
                      <a:endParaRPr lang="en-US" sz="1800" i="1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9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ar-SA" dirty="0"/>
              <a:t>شكرا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533395" y="4699647"/>
            <a:ext cx="31796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أمانة الاتفاقية الدولية لوقاية النباتات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ar-SA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منظمة الأغذية والزراعة للأمم المتحدة (الفاو)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endParaRPr lang="en-IT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35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ar-SA" sz="3200" dirty="0"/>
              <a:t>الغرض</a:t>
            </a:r>
            <a:endParaRPr lang="en-IT" sz="3200"/>
          </a:p>
        </p:txBody>
      </p:sp>
      <p:sp>
        <p:nvSpPr>
          <p:cNvPr id="6" name="Rectangle 5"/>
          <p:cNvSpPr/>
          <p:nvPr/>
        </p:nvSpPr>
        <p:spPr>
          <a:xfrm>
            <a:off x="5446642" y="2209800"/>
            <a:ext cx="62881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sz="2800" dirty="0"/>
              <a:t>تتمثل العناصر الرئيسية لعمل </a:t>
            </a:r>
            <a:r>
              <a:rPr lang="ar-EG" sz="2800" b="1" dirty="0"/>
              <a:t>الاتفاقية الدولية لوقاية النباتات</a:t>
            </a:r>
            <a:r>
              <a:rPr lang="ar-EG" sz="2800" dirty="0"/>
              <a:t> في </a:t>
            </a:r>
            <a:r>
              <a:rPr lang="ar-EG" sz="2800" dirty="0">
                <a:solidFill>
                  <a:srgbClr val="009900"/>
                </a:solidFill>
              </a:rPr>
              <a:t>حماية المزروعات النباتية </a:t>
            </a:r>
            <a:r>
              <a:rPr lang="ar-EG" sz="2800" dirty="0">
                <a:solidFill>
                  <a:schemeClr val="accent4"/>
                </a:solidFill>
              </a:rPr>
              <a:t>وحماية البيئة والموارد الطبيعية</a:t>
            </a:r>
            <a:r>
              <a:rPr lang="ar-EG" sz="2800" dirty="0"/>
              <a:t> من الآفات الغازية </a:t>
            </a:r>
            <a:r>
              <a:rPr lang="ar-EG" sz="2800" dirty="0">
                <a:solidFill>
                  <a:schemeClr val="accent2"/>
                </a:solidFill>
              </a:rPr>
              <a:t>وتسهيل التجارة الآمنة</a:t>
            </a:r>
            <a:r>
              <a:rPr lang="ar-EG" sz="2800" dirty="0"/>
              <a:t>.</a:t>
            </a:r>
            <a:endParaRPr lang="en-US" sz="2800" b="1" dirty="0"/>
          </a:p>
          <a:p>
            <a:pPr algn="just" rtl="1"/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9800"/>
            <a:ext cx="4816911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38800" y="4381252"/>
            <a:ext cx="6096000" cy="52322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 rtl="1"/>
            <a:r>
              <a:rPr lang="ar-EG" sz="2800" dirty="0"/>
              <a:t>وتعد </a:t>
            </a:r>
            <a:r>
              <a:rPr lang="ar-EG" sz="2800" b="1" dirty="0"/>
              <a:t>معايير السلع </a:t>
            </a:r>
            <a:r>
              <a:rPr lang="ar-EG" sz="2800" dirty="0"/>
              <a:t>حاسمة لتحقيق هذه الأهداف.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ar-SA" sz="3200" dirty="0"/>
              <a:t>الغرض</a:t>
            </a:r>
            <a:endParaRPr lang="en-IT" sz="3200"/>
          </a:p>
        </p:txBody>
      </p:sp>
      <p:sp>
        <p:nvSpPr>
          <p:cNvPr id="6" name="Rectangle 5"/>
          <p:cNvSpPr/>
          <p:nvPr/>
        </p:nvSpPr>
        <p:spPr>
          <a:xfrm>
            <a:off x="5175210" y="1675534"/>
            <a:ext cx="6460671" cy="483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ar-EG" sz="2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وستستند المعايير الخاصة بالسلع إلى </a:t>
            </a:r>
            <a:r>
              <a:rPr lang="ar-EG" sz="2500" u="sng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الأساليب والأدلة العلمية</a:t>
            </a:r>
            <a:r>
              <a:rPr lang="ar-EG" sz="2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500" dirty="0"/>
          </a:p>
        </p:txBody>
      </p:sp>
      <p:sp>
        <p:nvSpPr>
          <p:cNvPr id="7" name="Rectangle 6"/>
          <p:cNvSpPr/>
          <p:nvPr/>
        </p:nvSpPr>
        <p:spPr>
          <a:xfrm>
            <a:off x="152400" y="4661217"/>
            <a:ext cx="1967205" cy="240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900" dirty="0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Credit: FAO/ Vyacheslav </a:t>
            </a:r>
            <a:r>
              <a:rPr lang="en-US" sz="900" dirty="0" err="1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Oseledko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Responsive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9017"/>
            <a:ext cx="4516755" cy="2259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52707" y="2642356"/>
            <a:ext cx="6389564" cy="1306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ar-EG" sz="2500" dirty="0"/>
              <a:t>وهي توفر قيمة استراتيجية، </a:t>
            </a:r>
            <a:r>
              <a:rPr lang="ar-EG" sz="2500" b="1" dirty="0"/>
              <a:t>وتنسق تدابير الصحة النباتية</a:t>
            </a:r>
            <a:r>
              <a:rPr lang="ar-EG" sz="2500" dirty="0"/>
              <a:t>، وتحسن كفاءة الموارد، وتوفر </a:t>
            </a:r>
            <a:r>
              <a:rPr lang="ar-SA" sz="2500" dirty="0"/>
              <a:t>التوافق والاتساق</a:t>
            </a:r>
            <a:r>
              <a:rPr lang="ar-EG" sz="2500" dirty="0"/>
              <a:t> للأطراف المتعاقدة.</a:t>
            </a:r>
            <a:endParaRPr lang="en-US" sz="25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52707" y="4427970"/>
            <a:ext cx="6389564" cy="141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</a:pPr>
            <a:r>
              <a:rPr lang="ar-EG" sz="2500" b="1" u="sng" dirty="0"/>
              <a:t>ولا تفرض أي التزامات إضافية</a:t>
            </a:r>
            <a:r>
              <a:rPr lang="ar-EG" sz="2500" b="1" dirty="0"/>
              <a:t> </a:t>
            </a:r>
            <a:r>
              <a:rPr lang="ar-EG" sz="2500" dirty="0"/>
              <a:t>على البلدان المستوردة وفقا لمعايير السلع الأساسية. </a:t>
            </a:r>
            <a:r>
              <a:rPr lang="ar-EG" sz="2500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
</a:t>
            </a:r>
            <a:endParaRPr lang="en-US" sz="25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ar-SA" sz="3200" dirty="0"/>
              <a:t>الغرض</a:t>
            </a:r>
            <a:endParaRPr lang="en-IT" sz="3200"/>
          </a:p>
        </p:txBody>
      </p:sp>
      <p:sp>
        <p:nvSpPr>
          <p:cNvPr id="8" name="TextBox 7"/>
          <p:cNvSpPr txBox="1"/>
          <p:nvPr/>
        </p:nvSpPr>
        <p:spPr>
          <a:xfrm>
            <a:off x="2334643" y="1457265"/>
            <a:ext cx="9516622" cy="2334806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lvl="0" algn="r" defTabSz="914400" rtl="1">
              <a:lnSpc>
                <a:spcPct val="107000"/>
              </a:lnSpc>
            </a:pP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شملت ا</a:t>
            </a:r>
            <a:r>
              <a:rPr lang="ar-EG" sz="2000" dirty="0">
                <a:solidFill>
                  <a:schemeClr val="accent4"/>
                </a:solidFill>
                <a:ea typeface="Calibri" panose="020F0502020204030204" pitchFamily="34" charset="0"/>
                <a:cs typeface="Times New Roman"/>
              </a:rPr>
              <a:t>لقيمة الاستراتيجية </a:t>
            </a:r>
            <a:r>
              <a:rPr lang="ar-EG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لمعايير السلع 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والغرض منها ما يلي: 
</a:t>
            </a:r>
            <a:endParaRPr lang="en-US" sz="2000" dirty="0">
              <a:cs typeface="Calibri"/>
            </a:endParaRPr>
          </a:p>
          <a:p>
            <a:pPr marL="342900" indent="-342900" algn="r" defTabSz="914400" rt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ar-EG" sz="2000" dirty="0"/>
              <a:t>تيسير التجارة الآمنة
مواءمة التدابير
تحسين كفاءة استخدام الموارد
تقديم الدعم والمساعدة إلى البلدان النامية
الحفاظ على أهمية الاتفاقية الدولية لوقاية النباتات وتأثيرها</a:t>
            </a:r>
            <a:r>
              <a:rPr lang="en-US" sz="2000" dirty="0"/>
              <a:t> </a:t>
            </a:r>
            <a:endParaRPr lang="en-GB" sz="2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Freeform: Shape 572">
            <a:extLst>
              <a:ext uri="{FF2B5EF4-FFF2-40B4-BE49-F238E27FC236}">
                <a16:creationId xmlns:a16="http://schemas.microsoft.com/office/drawing/2014/main" id="{C6AED25A-6C77-45C8-8D7B-EE5DEDCF8895}"/>
              </a:ext>
            </a:extLst>
          </p:cNvPr>
          <p:cNvSpPr/>
          <p:nvPr/>
        </p:nvSpPr>
        <p:spPr>
          <a:xfrm rot="1373641">
            <a:off x="1656975" y="3023636"/>
            <a:ext cx="1053378" cy="1176492"/>
          </a:xfrm>
          <a:custGeom>
            <a:avLst/>
            <a:gdLst>
              <a:gd name="connsiteX0" fmla="*/ 768582 w 1354293"/>
              <a:gd name="connsiteY0" fmla="*/ 0 h 1414242"/>
              <a:gd name="connsiteX1" fmla="*/ 881205 w 1354293"/>
              <a:gd name="connsiteY1" fmla="*/ 123916 h 1414242"/>
              <a:gd name="connsiteX2" fmla="*/ 1345176 w 1354293"/>
              <a:gd name="connsiteY2" fmla="*/ 1233698 h 1414242"/>
              <a:gd name="connsiteX3" fmla="*/ 1354293 w 1354293"/>
              <a:gd name="connsiteY3" fmla="*/ 1414242 h 1414242"/>
              <a:gd name="connsiteX4" fmla="*/ 268893 w 1354293"/>
              <a:gd name="connsiteY4" fmla="*/ 1414242 h 1414242"/>
              <a:gd name="connsiteX5" fmla="*/ 265380 w 1354293"/>
              <a:gd name="connsiteY5" fmla="*/ 1344673 h 1414242"/>
              <a:gd name="connsiteX6" fmla="*/ 100846 w 1354293"/>
              <a:gd name="connsiteY6" fmla="*/ 890809 h 1414242"/>
              <a:gd name="connsiteX7" fmla="*/ 0 w 1354293"/>
              <a:gd name="connsiteY7" fmla="*/ 768583 h 1414242"/>
              <a:gd name="connsiteX8" fmla="*/ 768582 w 1354293"/>
              <a:gd name="connsiteY8" fmla="*/ 0 h 141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4293" h="1414242">
                <a:moveTo>
                  <a:pt x="768582" y="0"/>
                </a:moveTo>
                <a:lnTo>
                  <a:pt x="881205" y="123916"/>
                </a:lnTo>
                <a:cubicBezTo>
                  <a:pt x="1135397" y="431926"/>
                  <a:pt x="1302594" y="814392"/>
                  <a:pt x="1345176" y="1233698"/>
                </a:cubicBezTo>
                <a:lnTo>
                  <a:pt x="1354293" y="1414242"/>
                </a:lnTo>
                <a:lnTo>
                  <a:pt x="268893" y="1414242"/>
                </a:lnTo>
                <a:lnTo>
                  <a:pt x="265380" y="1344673"/>
                </a:lnTo>
                <a:cubicBezTo>
                  <a:pt x="248422" y="1177692"/>
                  <a:pt x="190110" y="1022936"/>
                  <a:pt x="100846" y="890809"/>
                </a:cubicBezTo>
                <a:lnTo>
                  <a:pt x="0" y="768583"/>
                </a:lnTo>
                <a:lnTo>
                  <a:pt x="768582" y="0"/>
                </a:lnTo>
                <a:close/>
              </a:path>
            </a:pathLst>
          </a:cu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Freeform: Shape 574">
            <a:extLst>
              <a:ext uri="{FF2B5EF4-FFF2-40B4-BE49-F238E27FC236}">
                <a16:creationId xmlns:a16="http://schemas.microsoft.com/office/drawing/2014/main" id="{862C95ED-9E04-400A-9B50-81E74A833199}"/>
              </a:ext>
            </a:extLst>
          </p:cNvPr>
          <p:cNvSpPr/>
          <p:nvPr/>
        </p:nvSpPr>
        <p:spPr>
          <a:xfrm rot="1525870">
            <a:off x="485018" y="4596860"/>
            <a:ext cx="1148309" cy="1029073"/>
          </a:xfrm>
          <a:custGeom>
            <a:avLst/>
            <a:gdLst>
              <a:gd name="connsiteX0" fmla="*/ 645660 w 1414242"/>
              <a:gd name="connsiteY0" fmla="*/ 0 h 1354292"/>
              <a:gd name="connsiteX1" fmla="*/ 1414242 w 1414242"/>
              <a:gd name="connsiteY1" fmla="*/ 768582 h 1354292"/>
              <a:gd name="connsiteX2" fmla="*/ 1290327 w 1414242"/>
              <a:gd name="connsiteY2" fmla="*/ 881204 h 1354292"/>
              <a:gd name="connsiteX3" fmla="*/ 180545 w 1414242"/>
              <a:gd name="connsiteY3" fmla="*/ 1345175 h 1354292"/>
              <a:gd name="connsiteX4" fmla="*/ 0 w 1414242"/>
              <a:gd name="connsiteY4" fmla="*/ 1354292 h 1354292"/>
              <a:gd name="connsiteX5" fmla="*/ 0 w 1414242"/>
              <a:gd name="connsiteY5" fmla="*/ 268892 h 1354292"/>
              <a:gd name="connsiteX6" fmla="*/ 69570 w 1414242"/>
              <a:gd name="connsiteY6" fmla="*/ 265379 h 1354292"/>
              <a:gd name="connsiteX7" fmla="*/ 523434 w 1414242"/>
              <a:gd name="connsiteY7" fmla="*/ 100845 h 1354292"/>
              <a:gd name="connsiteX8" fmla="*/ 645660 w 1414242"/>
              <a:gd name="connsiteY8" fmla="*/ 0 h 135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4242" h="1354292">
                <a:moveTo>
                  <a:pt x="645660" y="0"/>
                </a:moveTo>
                <a:lnTo>
                  <a:pt x="1414242" y="768582"/>
                </a:lnTo>
                <a:lnTo>
                  <a:pt x="1290327" y="881204"/>
                </a:lnTo>
                <a:cubicBezTo>
                  <a:pt x="982318" y="1135396"/>
                  <a:pt x="599851" y="1302593"/>
                  <a:pt x="180545" y="1345175"/>
                </a:cubicBezTo>
                <a:lnTo>
                  <a:pt x="0" y="1354292"/>
                </a:lnTo>
                <a:lnTo>
                  <a:pt x="0" y="268892"/>
                </a:lnTo>
                <a:lnTo>
                  <a:pt x="69570" y="265379"/>
                </a:lnTo>
                <a:cubicBezTo>
                  <a:pt x="236551" y="248421"/>
                  <a:pt x="391307" y="190109"/>
                  <a:pt x="523434" y="100845"/>
                </a:cubicBezTo>
                <a:lnTo>
                  <a:pt x="645660" y="0"/>
                </a:lnTo>
                <a:close/>
              </a:path>
            </a:pathLst>
          </a:cu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6710" y="2267938"/>
            <a:ext cx="2135234" cy="3107718"/>
            <a:chOff x="346709" y="2267938"/>
            <a:chExt cx="2661280" cy="3588017"/>
          </a:xfrm>
        </p:grpSpPr>
        <p:sp>
          <p:nvSpPr>
            <p:cNvPr id="9" name="Freeform: Shape 570">
              <a:extLst>
                <a:ext uri="{FF2B5EF4-FFF2-40B4-BE49-F238E27FC236}">
                  <a16:creationId xmlns:a16="http://schemas.microsoft.com/office/drawing/2014/main" id="{99AB3563-A30F-4BD6-A641-9CF7390F9927}"/>
                </a:ext>
              </a:extLst>
            </p:cNvPr>
            <p:cNvSpPr/>
            <p:nvPr/>
          </p:nvSpPr>
          <p:spPr>
            <a:xfrm rot="1373641">
              <a:off x="1593747" y="2298915"/>
              <a:ext cx="1414242" cy="1354292"/>
            </a:xfrm>
            <a:custGeom>
              <a:avLst/>
              <a:gdLst>
                <a:gd name="connsiteX0" fmla="*/ 0 w 1414242"/>
                <a:gd name="connsiteY0" fmla="*/ 0 h 1354292"/>
                <a:gd name="connsiteX1" fmla="*/ 180545 w 1414242"/>
                <a:gd name="connsiteY1" fmla="*/ 9117 h 1354292"/>
                <a:gd name="connsiteX2" fmla="*/ 1290327 w 1414242"/>
                <a:gd name="connsiteY2" fmla="*/ 473088 h 1354292"/>
                <a:gd name="connsiteX3" fmla="*/ 1414242 w 1414242"/>
                <a:gd name="connsiteY3" fmla="*/ 585710 h 1354292"/>
                <a:gd name="connsiteX4" fmla="*/ 645659 w 1414242"/>
                <a:gd name="connsiteY4" fmla="*/ 1354292 h 1354292"/>
                <a:gd name="connsiteX5" fmla="*/ 523434 w 1414242"/>
                <a:gd name="connsiteY5" fmla="*/ 1253447 h 1354292"/>
                <a:gd name="connsiteX6" fmla="*/ 69570 w 1414242"/>
                <a:gd name="connsiteY6" fmla="*/ 1088913 h 1354292"/>
                <a:gd name="connsiteX7" fmla="*/ 0 w 1414242"/>
                <a:gd name="connsiteY7" fmla="*/ 1085400 h 1354292"/>
                <a:gd name="connsiteX8" fmla="*/ 0 w 1414242"/>
                <a:gd name="connsiteY8" fmla="*/ 0 h 13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242" h="1354292">
                  <a:moveTo>
                    <a:pt x="0" y="0"/>
                  </a:moveTo>
                  <a:lnTo>
                    <a:pt x="180545" y="9117"/>
                  </a:lnTo>
                  <a:cubicBezTo>
                    <a:pt x="599851" y="51700"/>
                    <a:pt x="982318" y="218896"/>
                    <a:pt x="1290327" y="473088"/>
                  </a:cubicBezTo>
                  <a:lnTo>
                    <a:pt x="1414242" y="585710"/>
                  </a:lnTo>
                  <a:lnTo>
                    <a:pt x="645659" y="1354292"/>
                  </a:lnTo>
                  <a:lnTo>
                    <a:pt x="523434" y="1253447"/>
                  </a:lnTo>
                  <a:cubicBezTo>
                    <a:pt x="391307" y="1164183"/>
                    <a:pt x="236551" y="1105871"/>
                    <a:pt x="69570" y="1088913"/>
                  </a:cubicBezTo>
                  <a:lnTo>
                    <a:pt x="0" y="1085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Freeform: Shape 573">
              <a:extLst>
                <a:ext uri="{FF2B5EF4-FFF2-40B4-BE49-F238E27FC236}">
                  <a16:creationId xmlns:a16="http://schemas.microsoft.com/office/drawing/2014/main" id="{0D0D4C61-698A-4450-99A5-AA7F639ED0B3}"/>
                </a:ext>
              </a:extLst>
            </p:cNvPr>
            <p:cNvSpPr/>
            <p:nvPr/>
          </p:nvSpPr>
          <p:spPr>
            <a:xfrm rot="1202455">
              <a:off x="1469165" y="4494694"/>
              <a:ext cx="1236611" cy="1361261"/>
            </a:xfrm>
            <a:custGeom>
              <a:avLst/>
              <a:gdLst>
                <a:gd name="connsiteX0" fmla="*/ 268893 w 1354293"/>
                <a:gd name="connsiteY0" fmla="*/ 0 h 1414242"/>
                <a:gd name="connsiteX1" fmla="*/ 1354293 w 1354293"/>
                <a:gd name="connsiteY1" fmla="*/ 0 h 1414242"/>
                <a:gd name="connsiteX2" fmla="*/ 1345176 w 1354293"/>
                <a:gd name="connsiteY2" fmla="*/ 180544 h 1414242"/>
                <a:gd name="connsiteX3" fmla="*/ 881205 w 1354293"/>
                <a:gd name="connsiteY3" fmla="*/ 1290326 h 1414242"/>
                <a:gd name="connsiteX4" fmla="*/ 768583 w 1354293"/>
                <a:gd name="connsiteY4" fmla="*/ 1414242 h 1414242"/>
                <a:gd name="connsiteX5" fmla="*/ 0 w 1354293"/>
                <a:gd name="connsiteY5" fmla="*/ 645659 h 1414242"/>
                <a:gd name="connsiteX6" fmla="*/ 100846 w 1354293"/>
                <a:gd name="connsiteY6" fmla="*/ 523433 h 1414242"/>
                <a:gd name="connsiteX7" fmla="*/ 265380 w 1354293"/>
                <a:gd name="connsiteY7" fmla="*/ 69569 h 1414242"/>
                <a:gd name="connsiteX8" fmla="*/ 268893 w 1354293"/>
                <a:gd name="connsiteY8" fmla="*/ 0 h 1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4293" h="1414242">
                  <a:moveTo>
                    <a:pt x="268893" y="0"/>
                  </a:moveTo>
                  <a:lnTo>
                    <a:pt x="1354293" y="0"/>
                  </a:lnTo>
                  <a:lnTo>
                    <a:pt x="1345176" y="180544"/>
                  </a:lnTo>
                  <a:cubicBezTo>
                    <a:pt x="1302594" y="599850"/>
                    <a:pt x="1135397" y="982317"/>
                    <a:pt x="881205" y="1290326"/>
                  </a:cubicBezTo>
                  <a:lnTo>
                    <a:pt x="768583" y="1414242"/>
                  </a:lnTo>
                  <a:lnTo>
                    <a:pt x="0" y="645659"/>
                  </a:lnTo>
                  <a:lnTo>
                    <a:pt x="100846" y="523433"/>
                  </a:lnTo>
                  <a:cubicBezTo>
                    <a:pt x="190110" y="391306"/>
                    <a:pt x="248422" y="236550"/>
                    <a:pt x="265380" y="69569"/>
                  </a:cubicBezTo>
                  <a:lnTo>
                    <a:pt x="268893" y="0"/>
                  </a:lnTo>
                  <a:close/>
                </a:path>
              </a:pathLst>
            </a:cu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BA0A1-8B4C-482C-89E3-49299A2FEB40}"/>
                </a:ext>
              </a:extLst>
            </p:cNvPr>
            <p:cNvSpPr/>
            <p:nvPr/>
          </p:nvSpPr>
          <p:spPr>
            <a:xfrm>
              <a:off x="346709" y="3274793"/>
              <a:ext cx="1407018" cy="1407018"/>
            </a:xfrm>
            <a:prstGeom prst="ellipse">
              <a:avLst/>
            </a:prstGeom>
            <a:solidFill>
              <a:srgbClr val="2C2F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A1B8DA-8BC6-4296-A6AD-2FCA6552EDF0}"/>
                </a:ext>
              </a:extLst>
            </p:cNvPr>
            <p:cNvSpPr/>
            <p:nvPr/>
          </p:nvSpPr>
          <p:spPr>
            <a:xfrm>
              <a:off x="855029" y="3084553"/>
              <a:ext cx="410020" cy="410020"/>
            </a:xfrm>
            <a:prstGeom prst="ellipse">
              <a:avLst/>
            </a:pr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1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CBF6921-A7A3-4D0D-B6D7-474F83C2B08D}"/>
                </a:ext>
              </a:extLst>
            </p:cNvPr>
            <p:cNvSpPr/>
            <p:nvPr/>
          </p:nvSpPr>
          <p:spPr>
            <a:xfrm>
              <a:off x="855029" y="4476801"/>
              <a:ext cx="410020" cy="410020"/>
            </a:xfrm>
            <a:prstGeom prst="ellipse">
              <a:avLst/>
            </a:prstGeom>
            <a:solidFill>
              <a:srgbClr val="E626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73E3EB6-3A5C-44D4-9E23-1538116C4D14}"/>
                </a:ext>
              </a:extLst>
            </p:cNvPr>
            <p:cNvSpPr/>
            <p:nvPr/>
          </p:nvSpPr>
          <p:spPr>
            <a:xfrm>
              <a:off x="1325025" y="4234682"/>
              <a:ext cx="410020" cy="410020"/>
            </a:xfrm>
            <a:prstGeom prst="ellipse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4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E9E1A1F-A08E-499D-BA79-33A85CD93102}"/>
                </a:ext>
              </a:extLst>
            </p:cNvPr>
            <p:cNvSpPr/>
            <p:nvPr/>
          </p:nvSpPr>
          <p:spPr>
            <a:xfrm>
              <a:off x="1548717" y="3788374"/>
              <a:ext cx="410020" cy="410020"/>
            </a:xfrm>
            <a:prstGeom prst="ellipse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0DBEB2-523B-4B23-AA43-C8AAFE1333CF}"/>
                </a:ext>
              </a:extLst>
            </p:cNvPr>
            <p:cNvSpPr/>
            <p:nvPr/>
          </p:nvSpPr>
          <p:spPr>
            <a:xfrm>
              <a:off x="1325025" y="3313947"/>
              <a:ext cx="410020" cy="410020"/>
            </a:xfrm>
            <a:prstGeom prst="ellipse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</a:t>
              </a:r>
            </a:p>
          </p:txBody>
        </p:sp>
        <p:sp>
          <p:nvSpPr>
            <p:cNvPr id="19" name="Rounded Rectangle 32">
              <a:extLst>
                <a:ext uri="{FF2B5EF4-FFF2-40B4-BE49-F238E27FC236}">
                  <a16:creationId xmlns:a16="http://schemas.microsoft.com/office/drawing/2014/main" id="{1D26EFBD-F2F6-4669-BB1F-6A28BB5B9063}"/>
                </a:ext>
              </a:extLst>
            </p:cNvPr>
            <p:cNvSpPr/>
            <p:nvPr/>
          </p:nvSpPr>
          <p:spPr>
            <a:xfrm>
              <a:off x="1936867" y="4847542"/>
              <a:ext cx="420280" cy="42027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Parallelogram 15">
              <a:extLst>
                <a:ext uri="{FF2B5EF4-FFF2-40B4-BE49-F238E27FC236}">
                  <a16:creationId xmlns:a16="http://schemas.microsoft.com/office/drawing/2014/main" id="{27CA4949-780F-4D9B-9D5A-0114684C956C}"/>
                </a:ext>
              </a:extLst>
            </p:cNvPr>
            <p:cNvSpPr/>
            <p:nvPr/>
          </p:nvSpPr>
          <p:spPr>
            <a:xfrm flipH="1">
              <a:off x="2328638" y="3774558"/>
              <a:ext cx="465914" cy="465914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E535382F-E6C6-4040-BF08-F686938B3A3D}"/>
                </a:ext>
              </a:extLst>
            </p:cNvPr>
            <p:cNvSpPr/>
            <p:nvPr/>
          </p:nvSpPr>
          <p:spPr>
            <a:xfrm rot="2700000">
              <a:off x="899874" y="2130625"/>
              <a:ext cx="346394" cy="6210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758C7EEF-F3C0-4261-9427-39C78A690D5E}"/>
                </a:ext>
              </a:extLst>
            </p:cNvPr>
            <p:cNvSpPr/>
            <p:nvPr/>
          </p:nvSpPr>
          <p:spPr>
            <a:xfrm>
              <a:off x="845455" y="5300886"/>
              <a:ext cx="429168" cy="40173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Frame 17">
              <a:extLst>
                <a:ext uri="{FF2B5EF4-FFF2-40B4-BE49-F238E27FC236}">
                  <a16:creationId xmlns:a16="http://schemas.microsoft.com/office/drawing/2014/main" id="{2D3FEE6C-7DDD-4AC2-80C5-1A0CAE7F9192}"/>
                </a:ext>
              </a:extLst>
            </p:cNvPr>
            <p:cNvSpPr/>
            <p:nvPr/>
          </p:nvSpPr>
          <p:spPr>
            <a:xfrm>
              <a:off x="2006313" y="2720262"/>
              <a:ext cx="430613" cy="43061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1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382842" y="3971635"/>
            <a:ext cx="83392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إن وضع معايير السلع واعتمادها وتنفيذها </a:t>
            </a:r>
            <a:r>
              <a:rPr lang="ar-EG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لن</a:t>
            </a:r>
            <a:r>
              <a:rPr lang="ar-EG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يغير الحقوق السيادية</a:t>
            </a: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 و</a:t>
            </a:r>
            <a:r>
              <a:rPr lang="ar-EG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الالتزامات الأساسية</a:t>
            </a: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 بموجب الاتفاقية الدولية لوقاية النباتات واتفاق منظمة التجارة العالمية بشأن تدابير الصحة والصحة النباتية.</a:t>
            </a:r>
          </a:p>
          <a:p>
            <a:pPr marL="342900" indent="-342900" algn="just" rtl="1">
              <a:buFont typeface="Wingdings" pitchFamily="2" charset="2"/>
              <a:buChar char="Ø"/>
            </a:pPr>
            <a:endParaRPr lang="en-EG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buFont typeface="Wingdings" pitchFamily="2" charset="2"/>
              <a:buChar char="Ø"/>
            </a:pP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ستظل </a:t>
            </a:r>
            <a:r>
              <a:rPr lang="ar-EG" sz="2000" b="1" dirty="0">
                <a:latin typeface="Arial" panose="020B0604020202020204" pitchFamily="34" charset="0"/>
                <a:cs typeface="Arial" panose="020B0604020202020204" pitchFamily="34" charset="0"/>
              </a:rPr>
              <a:t>الآفات الخاضعه </a:t>
            </a: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قائمه بشكل راسخ على </a:t>
            </a:r>
            <a:r>
              <a:rPr lang="ar-EG" sz="2000" b="1" dirty="0">
                <a:latin typeface="Arial" panose="020B0604020202020204" pitchFamily="34" charset="0"/>
                <a:cs typeface="Arial" panose="020B0604020202020204" pitchFamily="34" charset="0"/>
              </a:rPr>
              <a:t>تحليل مخاطر الآفات </a:t>
            </a: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ويخضع </a:t>
            </a:r>
            <a:r>
              <a:rPr lang="ar-EG" sz="2000" u="sng" dirty="0">
                <a:latin typeface="Arial" panose="020B0604020202020204" pitchFamily="34" charset="0"/>
                <a:cs typeface="Arial" panose="020B0604020202020204" pitchFamily="34" charset="0"/>
              </a:rPr>
              <a:t>لمبرر تقني وعلمي</a:t>
            </a:r>
            <a:r>
              <a:rPr lang="ar-EG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rtl="1">
              <a:buFont typeface="Wingdings" panose="05000000000000000000" pitchFamily="2" charset="2"/>
              <a:buChar char="Ø"/>
            </a:pPr>
            <a:r>
              <a:rPr lang="ar-EG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لن</a:t>
            </a:r>
            <a:r>
              <a:rPr lang="ar-EG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يتم فرض </a:t>
            </a:r>
            <a:r>
              <a:rPr lang="ar-EG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التزامات على البلدان المستوردة.</a:t>
            </a:r>
            <a:endParaRPr lang="en-GB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3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ar-EG" sz="3200" dirty="0"/>
              <a:t>الخط الزمني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693866" y="2524341"/>
            <a:ext cx="10990133" cy="26776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 rtl="1">
              <a:buFont typeface="Wingdings" pitchFamily="2" charset="2"/>
              <a:buChar char="Ø"/>
            </a:pPr>
            <a:r>
              <a:rPr lang="ar-EG" dirty="0"/>
              <a:t>قدم </a:t>
            </a:r>
            <a:r>
              <a:rPr lang="ar-EG" u="sng" dirty="0"/>
              <a:t>الفريق المتخصص </a:t>
            </a:r>
            <a:r>
              <a:rPr lang="ar-SA" u="sng" dirty="0"/>
              <a:t>لهيئة تدابير الصحة النباتية </a:t>
            </a:r>
            <a:r>
              <a:rPr lang="ar-EG" u="sng" dirty="0"/>
              <a:t>المعني بمعايير السلع والمسارات </a:t>
            </a:r>
            <a:r>
              <a:rPr lang="ar-EG" dirty="0"/>
              <a:t>تقريره إلى هيئة تدابير الصحة النباتية (</a:t>
            </a:r>
            <a:r>
              <a:rPr lang="ar-EG" b="1" dirty="0"/>
              <a:t>الدورة - ١٤</a:t>
            </a:r>
            <a:r>
              <a:rPr lang="ar-EG" dirty="0"/>
              <a:t>)</a:t>
            </a:r>
            <a:endParaRPr lang="ar-SA" dirty="0"/>
          </a:p>
          <a:p>
            <a:pPr marL="342900" indent="-342900" algn="just" rtl="1">
              <a:buFont typeface="Wingdings" pitchFamily="2" charset="2"/>
              <a:buChar char="Ø"/>
            </a:pPr>
            <a:endParaRPr lang="ar-SA" dirty="0"/>
          </a:p>
          <a:p>
            <a:pPr marL="342900" indent="-342900" algn="just" rtl="1">
              <a:buFont typeface="Wingdings" pitchFamily="2" charset="2"/>
              <a:buChar char="Ø"/>
            </a:pPr>
            <a:r>
              <a:rPr lang="ar-EG" dirty="0"/>
              <a:t>تم انشاء </a:t>
            </a:r>
            <a:r>
              <a:rPr lang="ar-EG" b="1" dirty="0"/>
              <a:t>الفريق التقني المعني بمعايير السلع (</a:t>
            </a:r>
            <a:r>
              <a:rPr lang="en-US" b="1" dirty="0"/>
              <a:t>TPCS</a:t>
            </a:r>
            <a:r>
              <a:rPr lang="ar-EG" b="1" dirty="0"/>
              <a:t>)</a:t>
            </a:r>
            <a:r>
              <a:rPr lang="ar-EG" dirty="0"/>
              <a:t> في اجتماع هيئة تدابير الصحة النباتية (</a:t>
            </a:r>
            <a:r>
              <a:rPr lang="ar-EG" b="1" dirty="0"/>
              <a:t>الدورة - ١٤</a:t>
            </a:r>
            <a:r>
              <a:rPr lang="ar-EG" dirty="0"/>
              <a:t>)</a:t>
            </a:r>
          </a:p>
          <a:p>
            <a:pPr algn="just" rtl="1"/>
            <a:endParaRPr lang="ar-SA" dirty="0"/>
          </a:p>
          <a:p>
            <a:pPr algn="just" rtl="1"/>
            <a:r>
              <a:rPr lang="ar-EG" dirty="0"/>
              <a:t>من المتوقع أن تقوم </a:t>
            </a:r>
            <a:r>
              <a:rPr lang="en-US" dirty="0"/>
              <a:t>TPCS</a:t>
            </a:r>
            <a:r>
              <a:rPr lang="ar-SA" dirty="0"/>
              <a:t> </a:t>
            </a:r>
            <a:r>
              <a:rPr lang="ar-EG" dirty="0"/>
              <a:t>بما يلي:</a:t>
            </a:r>
          </a:p>
          <a:p>
            <a:pPr marL="342900" indent="-342900" algn="just" rtl="1">
              <a:buFont typeface="Wingdings" pitchFamily="2" charset="2"/>
              <a:buChar char="Ø"/>
            </a:pPr>
            <a:r>
              <a:rPr lang="ar-EG" b="1" dirty="0"/>
              <a:t>مسودات المعايير الخاصة بالسلع لتدابير الصحة النباتية</a:t>
            </a:r>
            <a:endParaRPr lang="en-US" b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0680C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2019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0680C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ar-EG" sz="3200" dirty="0"/>
              <a:t>الخط الزمني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45089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r" defTabSz="914400" rtl="1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ar-EG" altLang="ko-KR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تم إلغاء اجتماع هيئة تدابير الصحة النباتية بسبب الجائحة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Covid-19 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kern="0" dirty="0">
                <a:solidFill>
                  <a:srgbClr val="C00000"/>
                </a:solidFill>
                <a:latin typeface="Arial"/>
                <a:ea typeface="Arial Unicode MS"/>
              </a:rPr>
              <a:t>2020</a:t>
            </a:r>
            <a:endParaRPr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맑은 고딕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ar-EG" sz="3200" dirty="0"/>
              <a:t>الخط الزمني</a:t>
            </a:r>
            <a:endParaRPr lang="en-IT" sz="3200"/>
          </a:p>
        </p:txBody>
      </p:sp>
      <p:sp>
        <p:nvSpPr>
          <p:cNvPr id="4" name="Rectangle 3"/>
          <p:cNvSpPr/>
          <p:nvPr/>
        </p:nvSpPr>
        <p:spPr>
          <a:xfrm>
            <a:off x="1634247" y="2276368"/>
            <a:ext cx="9622739" cy="405046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defTabSz="914400" rtl="1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اعتمدت </a:t>
            </a:r>
            <a:r>
              <a:rPr lang="ar-EG" b="1" dirty="0">
                <a:solidFill>
                  <a:srgbClr val="000000"/>
                </a:solidFill>
                <a:ea typeface="Calibri" panose="020F0502020204030204" pitchFamily="34" charset="0"/>
              </a:rPr>
              <a:t>هيئة تدابير الصحة النباتية بدورتها ١٥ الإطار الاستراتيجي للاتفاقية الدولية لوقاية النباتات </a:t>
            </a:r>
            <a:r>
              <a:rPr lang="en-US" b="1" dirty="0">
                <a:solidFill>
                  <a:srgbClr val="000000"/>
                </a:solidFill>
                <a:ea typeface="Calibri" panose="020F0502020204030204" pitchFamily="34" charset="0"/>
              </a:rPr>
              <a:t>SF20-30</a:t>
            </a:r>
            <a:endParaRPr lang="ar-SA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algn="just" defTabSz="914400" rtl="1">
              <a:lnSpc>
                <a:spcPts val="3000"/>
              </a:lnSpc>
              <a:spcAft>
                <a:spcPts val="800"/>
              </a:spcAft>
            </a:pPr>
            <a:r>
              <a:rPr lang="ar-EG" b="1" dirty="0">
                <a:solidFill>
                  <a:srgbClr val="000000"/>
                </a:solidFill>
                <a:ea typeface="Calibri" panose="020F0502020204030204" pitchFamily="34" charset="0"/>
              </a:rPr>
              <a:t>معايير السلع 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هي واحدة من </a:t>
            </a:r>
            <a:r>
              <a:rPr lang="ar-EG" u="sng" dirty="0">
                <a:solidFill>
                  <a:srgbClr val="000000"/>
                </a:solidFill>
                <a:ea typeface="Calibri" panose="020F0502020204030204" pitchFamily="34" charset="0"/>
              </a:rPr>
              <a:t>بنود جدول أعمال التنمية 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الثمانية للاتفاقية الدولية لوقاية النباتات </a:t>
            </a: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</a:rPr>
              <a:t>SF20-30</a:t>
            </a:r>
            <a:endParaRPr lang="en-US" dirty="0">
              <a:solidFill>
                <a:srgbClr val="000000"/>
              </a:solidFill>
              <a:latin typeface="Calibri"/>
              <a:ea typeface="Calibri" panose="020F0502020204030204" pitchFamily="34" charset="0"/>
            </a:endParaRPr>
          </a:p>
          <a:p>
            <a:pPr lvl="0" algn="just" defTabSz="914400">
              <a:lnSpc>
                <a:spcPts val="3000"/>
              </a:lnSpc>
              <a:spcAft>
                <a:spcPts val="800"/>
              </a:spcAft>
            </a:pP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 algn="just" defTabSz="914400" rtl="1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تم تقديم الموضوع الخاص </a:t>
            </a:r>
            <a:r>
              <a:rPr lang="ar-EG" b="1" dirty="0">
                <a:solidFill>
                  <a:srgbClr val="000000"/>
                </a:solidFill>
                <a:ea typeface="Calibri" panose="020F0502020204030204" pitchFamily="34" charset="0"/>
              </a:rPr>
              <a:t>بالحركة الدولية لثمار المانجو</a:t>
            </a:r>
            <a:r>
              <a:rPr lang="en-US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ar-SA" b="1" dirty="0">
                <a:solidFill>
                  <a:srgbClr val="000000"/>
                </a:solidFill>
                <a:ea typeface="Calibri" panose="020F0502020204030204" pitchFamily="34" charset="0"/>
              </a:rPr>
              <a:t>(</a:t>
            </a:r>
            <a:r>
              <a:rPr lang="en-US" b="1" i="1" dirty="0">
                <a:solidFill>
                  <a:srgbClr val="000000"/>
                </a:solidFill>
                <a:ea typeface="Calibri" panose="020F0502020204030204" pitchFamily="34" charset="0"/>
              </a:rPr>
              <a:t>Mangifera indica</a:t>
            </a:r>
            <a:r>
              <a:rPr lang="ar-SA" b="1" dirty="0">
                <a:solidFill>
                  <a:srgbClr val="000000"/>
                </a:solidFill>
                <a:ea typeface="Calibri" panose="020F0502020204030204" pitchFamily="34" charset="0"/>
              </a:rPr>
              <a:t>) </a:t>
            </a:r>
            <a:r>
              <a:rPr lang="ar-SA" dirty="0">
                <a:solidFill>
                  <a:srgbClr val="000000"/>
                </a:solidFill>
                <a:ea typeface="Calibri" panose="020F0502020204030204" pitchFamily="34" charset="0"/>
              </a:rPr>
              <a:t>من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 خلال دعوة </a:t>
            </a:r>
            <a:r>
              <a:rPr lang="ar-EG" u="sng" dirty="0">
                <a:solidFill>
                  <a:srgbClr val="000000"/>
                </a:solidFill>
                <a:ea typeface="Calibri" panose="020F0502020204030204" pitchFamily="34" charset="0"/>
              </a:rPr>
              <a:t>المواضيع المطروحة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 من قبل الاتفاقية الدولية لوقاية النباتات لعام </a:t>
            </a:r>
            <a:r>
              <a:rPr lang="ar-EG" u="sng" dirty="0">
                <a:solidFill>
                  <a:srgbClr val="000000"/>
                </a:solidFill>
                <a:ea typeface="Calibri" panose="020F0502020204030204" pitchFamily="34" charset="0"/>
              </a:rPr>
              <a:t>٢٠٢١</a:t>
            </a:r>
          </a:p>
          <a:p>
            <a:pPr marL="285750" indent="-285750" algn="just" defTabSz="914400" rtl="1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lvl="0" indent="-285750" algn="just" defTabSz="914400" rtl="1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ar-EG" dirty="0">
                <a:solidFill>
                  <a:srgbClr val="000000"/>
                </a:solidFill>
                <a:ea typeface="Calibri" panose="020F0502020204030204" pitchFamily="34" charset="0"/>
              </a:rPr>
              <a:t>وافقت لجنة المعايير على النص النهائي </a:t>
            </a:r>
            <a:r>
              <a:rPr lang="ar-EG" b="1" dirty="0">
                <a:solidFill>
                  <a:srgbClr val="000000"/>
                </a:solidFill>
                <a:ea typeface="Calibri" panose="020F0502020204030204" pitchFamily="34" charset="0"/>
              </a:rPr>
              <a:t>للتوصية رقم ٦ </a:t>
            </a:r>
            <a:r>
              <a:rPr lang="ar-SA" b="1" dirty="0">
                <a:solidFill>
                  <a:srgbClr val="000000"/>
                </a:solidFill>
                <a:ea typeface="Calibri" panose="020F0502020204030204" pitchFamily="34" charset="0"/>
              </a:rPr>
              <a:t>(</a:t>
            </a:r>
            <a:r>
              <a:rPr lang="en-GB" b="1" dirty="0">
                <a:solidFill>
                  <a:srgbClr val="000000"/>
                </a:solidFill>
                <a:ea typeface="Calibri" panose="020F0502020204030204" pitchFamily="34" charset="0"/>
              </a:rPr>
              <a:t>TP 06</a:t>
            </a:r>
            <a:r>
              <a:rPr lang="ar-SA" b="1" dirty="0">
                <a:solidFill>
                  <a:srgbClr val="000000"/>
                </a:solidFill>
                <a:ea typeface="Calibri" panose="020F0502020204030204" pitchFamily="34" charset="0"/>
              </a:rPr>
              <a:t>)</a:t>
            </a:r>
            <a:r>
              <a:rPr lang="en-GB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ar-EG" b="1" dirty="0">
                <a:solidFill>
                  <a:srgbClr val="000000"/>
                </a:solidFill>
                <a:ea typeface="Calibri" panose="020F0502020204030204" pitchFamily="34" charset="0"/>
              </a:rPr>
              <a:t>للفريق الفني </a:t>
            </a:r>
            <a:r>
              <a:rPr lang="en-GB" b="1" dirty="0">
                <a:solidFill>
                  <a:srgbClr val="000000"/>
                </a:solidFill>
                <a:ea typeface="Calibri" panose="020F0502020204030204" pitchFamily="34" charset="0"/>
              </a:rPr>
              <a:t>TPCS</a:t>
            </a:r>
            <a:endParaRPr lang="en-US" b="1" dirty="0">
              <a:solidFill>
                <a:srgbClr val="000000"/>
              </a:solidFill>
              <a:latin typeface="Calibri"/>
              <a:ea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47B583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47B58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2021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47B58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ar-EG" sz="3200" dirty="0"/>
              <a:t>الخط الزمني</a:t>
            </a:r>
            <a:endParaRPr lang="en-IT" sz="3200"/>
          </a:p>
        </p:txBody>
      </p:sp>
      <p:sp>
        <p:nvSpPr>
          <p:cNvPr id="2" name="Rectangle 1"/>
          <p:cNvSpPr/>
          <p:nvPr/>
        </p:nvSpPr>
        <p:spPr>
          <a:xfrm>
            <a:off x="1799771" y="2089098"/>
            <a:ext cx="9798051" cy="41469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defTabSz="914400" rtl="1">
              <a:lnSpc>
                <a:spcPct val="107000"/>
              </a:lnSpc>
              <a:spcAft>
                <a:spcPts val="800"/>
              </a:spcAft>
            </a:pPr>
            <a:r>
              <a:rPr lang="ar-EG" sz="2000" b="1" u="sng" dirty="0">
                <a:cs typeface="+mj-cs"/>
              </a:rPr>
              <a:t>في فبراير</a:t>
            </a:r>
            <a:r>
              <a:rPr lang="ar-EG" sz="2000" dirty="0">
                <a:cs typeface="+mj-cs"/>
              </a:rPr>
              <a:t>: نظمت أمانة الاتفاقية الدولية لوقاية النباتات </a:t>
            </a:r>
            <a:r>
              <a:rPr lang="ar-EG" sz="2000" b="1" u="sng" dirty="0">
                <a:solidFill>
                  <a:srgbClr val="009900"/>
                </a:solidFill>
                <a:cs typeface="+mj-cs"/>
              </a:rPr>
              <a:t>ندوة عبر الإنترنت </a:t>
            </a:r>
            <a:r>
              <a:rPr lang="ar-EG" sz="2000" dirty="0">
                <a:cs typeface="+mj-cs"/>
              </a:rPr>
              <a:t>حول </a:t>
            </a:r>
            <a:r>
              <a:rPr lang="ar-EG" sz="2000" b="1" u="sng" dirty="0">
                <a:solidFill>
                  <a:srgbClr val="009900"/>
                </a:solidFill>
                <a:cs typeface="+mj-cs"/>
              </a:rPr>
              <a:t>معايير السلع</a:t>
            </a:r>
            <a:endParaRPr lang="en-GB" sz="2000" b="1" u="sng" dirty="0">
              <a:solidFill>
                <a:srgbClr val="009900"/>
              </a:solidFill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lvl="0" algn="just" defTabSz="914400" rtl="1">
              <a:lnSpc>
                <a:spcPct val="107000"/>
              </a:lnSpc>
              <a:spcAft>
                <a:spcPts val="800"/>
              </a:spcAft>
            </a:pPr>
            <a:r>
              <a:rPr lang="ar-EG" sz="2000" b="1" u="sng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في أبريل</a:t>
            </a:r>
            <a:r>
              <a:rPr lang="ar-EG" sz="2000" b="1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: 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اعتمدت هيئة تدابير الصحة النباتية</a:t>
            </a:r>
            <a:r>
              <a:rPr lang="ar-SA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 في دورتها ١٦ </a:t>
            </a:r>
            <a:r>
              <a:rPr lang="ar-SA" sz="2000" dirty="0" err="1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ا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لمعيار الدولي ٤٦ (المعايير الخاصة بالسلع لتدابير الصحة النباتية)</a:t>
            </a:r>
            <a:endParaRPr lang="en-US" sz="2000" dirty="0">
              <a:solidFill>
                <a:srgbClr val="000000"/>
              </a:solidFill>
              <a:ea typeface="Calibri" panose="020F0502020204030204" pitchFamily="34" charset="0"/>
              <a:cs typeface="+mj-cs"/>
            </a:endParaRPr>
          </a:p>
          <a:p>
            <a:pPr marL="285750" lvl="0" indent="-285750" algn="just" defTabSz="914400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ar-EG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وستصدر معايير خاصة بالسلع </a:t>
            </a:r>
            <a:r>
              <a:rPr lang="ar-EG" sz="20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كملاحق (مرفقات)</a:t>
            </a:r>
            <a:r>
              <a:rPr lang="ar-EG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للمعيار الدولي لتدابير الصحة النباتية </a:t>
            </a:r>
            <a:r>
              <a:rPr lang="ar-SA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٤٦</a:t>
            </a:r>
            <a:r>
              <a:rPr lang="ar-EG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
</a:t>
            </a:r>
            <a:r>
              <a:rPr lang="ar-EG" sz="2000" dirty="0">
                <a:solidFill>
                  <a:srgbClr val="000000"/>
                </a:solidFill>
                <a:ea typeface="+mn-lt"/>
                <a:cs typeface="+mj-cs"/>
              </a:rPr>
              <a:t>أضافت هيئة تدابير الصحة النباتية في دورتها رقم ١٦موضوع ثمار المانجو إلى </a:t>
            </a:r>
            <a:r>
              <a:rPr lang="ar-EG" sz="2000" b="1" dirty="0">
                <a:solidFill>
                  <a:srgbClr val="000000"/>
                </a:solidFill>
                <a:ea typeface="+mn-lt"/>
                <a:cs typeface="+mj-cs"/>
              </a:rPr>
              <a:t>قائمة الموضوعات (</a:t>
            </a:r>
            <a:r>
              <a:rPr lang="en-US" sz="2000" b="1" dirty="0">
                <a:solidFill>
                  <a:srgbClr val="000000"/>
                </a:solidFill>
                <a:ea typeface="+mn-lt"/>
                <a:cs typeface="+mj-cs"/>
              </a:rPr>
              <a:t>LOT</a:t>
            </a:r>
            <a:r>
              <a:rPr lang="ar-EG" sz="2000" b="1" dirty="0">
                <a:solidFill>
                  <a:srgbClr val="000000"/>
                </a:solidFill>
                <a:ea typeface="+mn-lt"/>
                <a:cs typeface="+mj-cs"/>
              </a:rPr>
              <a:t>) </a:t>
            </a:r>
            <a:r>
              <a:rPr lang="ar-EG" sz="2000" dirty="0">
                <a:solidFill>
                  <a:srgbClr val="000000"/>
                </a:solidFill>
                <a:ea typeface="+mn-lt"/>
                <a:cs typeface="+mj-cs"/>
              </a:rPr>
              <a:t>الخاصة بمعايير الاتفاقية الدولية لوقاية النباتات كأولوية أولي</a:t>
            </a:r>
            <a:r>
              <a:rPr lang="ar-EG" sz="1800" dirty="0">
                <a:solidFill>
                  <a:srgbClr val="000000"/>
                </a:solidFill>
                <a:ea typeface="+mn-lt"/>
                <a:cs typeface="Calibri"/>
              </a:rPr>
              <a:t>.</a:t>
            </a:r>
            <a:endParaRPr lang="en-GB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just" defTabSz="914400" rtl="1"/>
            <a:r>
              <a:rPr lang="ar-EG" sz="2000" b="1" u="sng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مايو: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 وافقت لجنة المعايير</a:t>
            </a:r>
            <a:r>
              <a:rPr lang="en-US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 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على مسودة المواصفات الخاصة </a:t>
            </a:r>
            <a:r>
              <a:rPr lang="ar-EG" sz="2000" b="1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بالحركة الدولية لثمار المانجو</a:t>
            </a:r>
            <a:r>
              <a:rPr lang="en-US" sz="2000" b="1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 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لفترة التداول. </a:t>
            </a:r>
            <a:r>
              <a:rPr lang="ar-EG" sz="2000" u="sng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ولا يوجد حاليا سوى هذا الموضوع 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في برنامج عمل الفريق التقني لمعايير السلع </a:t>
            </a:r>
            <a:r>
              <a:rPr lang="en-US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TPCS</a:t>
            </a:r>
            <a:r>
              <a:rPr lang="ar-EG" sz="2000" dirty="0">
                <a:solidFill>
                  <a:srgbClr val="000000"/>
                </a:solidFill>
                <a:ea typeface="Calibri" panose="020F0502020204030204" pitchFamily="34" charset="0"/>
                <a:cs typeface="+mj-cs"/>
              </a:rPr>
              <a:t>.</a:t>
            </a:r>
            <a:r>
              <a:rPr lang="en-US" sz="2000" dirty="0">
                <a:latin typeface="Calibri"/>
                <a:ea typeface="Calibri" panose="020F0502020204030204" pitchFamily="34" charset="0"/>
                <a:cs typeface="+mj-cs"/>
              </a:rPr>
              <a:t> </a:t>
            </a:r>
          </a:p>
          <a:p>
            <a:pPr lvl="0" algn="just" defTabSz="914400" rtl="1"/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285750" lvl="0" indent="-285750" algn="just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ar-EG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تم اختيار عضو ممثل من </a:t>
            </a:r>
            <a:r>
              <a:rPr lang="ar-EG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لجنة المعايير</a:t>
            </a:r>
            <a:r>
              <a:rPr lang="ar-EG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في الفريق الفني لمعايير السلع
تم </a:t>
            </a:r>
            <a:r>
              <a:rPr lang="ar-EG" sz="2000" dirty="0">
                <a:ea typeface="Calibri" panose="020F0502020204030204" pitchFamily="34" charset="0"/>
                <a:cs typeface="+mj-cs"/>
              </a:rPr>
              <a:t>عقد الاجتماع الافتراضي الأول ل</a:t>
            </a:r>
            <a:r>
              <a:rPr lang="en-GB" sz="2000" dirty="0">
                <a:ea typeface="Calibri" panose="020F0502020204030204" pitchFamily="34" charset="0"/>
                <a:cs typeface="+mj-cs"/>
              </a:rPr>
              <a:t>TPCS</a:t>
            </a:r>
            <a:r>
              <a:rPr lang="ar-SA" sz="2000" dirty="0">
                <a:ea typeface="Calibri" panose="020F0502020204030204" pitchFamily="34" charset="0"/>
                <a:cs typeface="+mj-cs"/>
              </a:rPr>
              <a:t> </a:t>
            </a:r>
            <a:r>
              <a:rPr lang="ar-EG" sz="2000" dirty="0">
                <a:ea typeface="Calibri" panose="020F0502020204030204" pitchFamily="34" charset="0"/>
                <a:cs typeface="+mj-cs"/>
              </a:rPr>
              <a:t>في ٣١ مايو ٢٠٢٢ (رابط إلى صفحة الويب الخاصة</a:t>
            </a:r>
            <a:r>
              <a:rPr lang="en-GB" sz="20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TPCS webpage </a:t>
            </a:r>
            <a:r>
              <a:rPr lang="ar-SA" sz="2000" dirty="0">
                <a:ea typeface="Calibri" panose="020F0502020204030204" pitchFamily="34" charset="0"/>
                <a:cs typeface="Times New Roman"/>
              </a:rPr>
              <a:t>)</a:t>
            </a:r>
            <a:r>
              <a:rPr lang="en-GB" sz="2000" dirty="0">
                <a:ea typeface="Calibri" panose="020F0502020204030204" pitchFamily="34" charset="0"/>
                <a:cs typeface="Times New Roman"/>
              </a:rPr>
              <a:t> </a:t>
            </a:r>
            <a:endParaRPr lang="en-US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551964" y="1330404"/>
            <a:ext cx="1915672" cy="548640"/>
            <a:chOff x="1801153" y="3586358"/>
            <a:chExt cx="2346663" cy="672074"/>
          </a:xfrm>
          <a:solidFill>
            <a:srgbClr val="EFA91F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80451" y="1283748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EFA91F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2022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EFA91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D7B98B29-CA3C-97F6-52CB-C77DF94611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51" y="2089098"/>
            <a:ext cx="833120" cy="1041705"/>
          </a:xfrm>
          <a:prstGeom prst="rect">
            <a:avLst/>
          </a:prstGeom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:a16="http://schemas.microsoft.com/office/drawing/2014/main" id="{8C7726FE-7978-D81D-1D8A-67E1B94A80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48" y="4931252"/>
            <a:ext cx="843280" cy="10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 rtl="1"/>
            <a:r>
              <a:rPr lang="ar-SA" sz="3200" dirty="0"/>
              <a:t>عضويات الفريق الفني للسلع</a:t>
            </a:r>
            <a:r>
              <a:rPr lang="en-GB" sz="3200" dirty="0"/>
              <a:t>TPCS </a:t>
            </a:r>
            <a:r>
              <a:rPr lang="ar-SA" sz="3200" dirty="0"/>
              <a:t> </a:t>
            </a:r>
            <a:endParaRPr lang="en-US" sz="32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069704"/>
              </p:ext>
            </p:extLst>
          </p:nvPr>
        </p:nvGraphicFramePr>
        <p:xfrm>
          <a:off x="2032001" y="1402441"/>
          <a:ext cx="8737600" cy="5114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" name="Document" r:id="rId3" imgW="8864600" imgH="5181600" progId="Word.Document.12">
                  <p:embed/>
                </p:oleObj>
              </mc:Choice>
              <mc:Fallback>
                <p:oleObj name="Document" r:id="rId3" imgW="8864600" imgH="5181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1" y="1402441"/>
                        <a:ext cx="8737600" cy="5114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115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F18125CD9D79439536EE3330CAD274" ma:contentTypeVersion="10" ma:contentTypeDescription="Create a new document." ma:contentTypeScope="" ma:versionID="1208356c11a549c6a6ed4d8af9ffda3f">
  <xsd:schema xmlns:xsd="http://www.w3.org/2001/XMLSchema" xmlns:xs="http://www.w3.org/2001/XMLSchema" xmlns:p="http://schemas.microsoft.com/office/2006/metadata/properties" xmlns:ns2="33662d1b-c74c-40c0-aad6-8dff1200e3c9" xmlns:ns3="73bcefb5-f3e9-4fd5-813f-79c75885bbda" targetNamespace="http://schemas.microsoft.com/office/2006/metadata/properties" ma:root="true" ma:fieldsID="891409d799d8c320e96b5da25be95125" ns2:_="" ns3:_="">
    <xsd:import namespace="33662d1b-c74c-40c0-aad6-8dff1200e3c9"/>
    <xsd:import namespace="73bcefb5-f3e9-4fd5-813f-79c75885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662d1b-c74c-40c0-aad6-8dff1200e3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cefb5-f3e9-4fd5-813f-79c75885b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D8B5AA-389A-476D-AA77-D8E1DA4B13CE}"/>
</file>

<file path=customXml/itemProps2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http://purl.org/dc/terms/"/>
    <ds:schemaRef ds:uri="ea6feb38-a85a-45e8-92e9-814486bbe375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4989</TotalTime>
  <Words>888</Words>
  <Application>Microsoft Macintosh PowerPoint</Application>
  <PresentationFormat>Widescreen</PresentationFormat>
  <Paragraphs>100</Paragraphs>
  <Slides>13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.AppleSystemUIFont</vt:lpstr>
      <vt:lpstr>Arial</vt:lpstr>
      <vt:lpstr>Calibri</vt:lpstr>
      <vt:lpstr>Georgia</vt:lpstr>
      <vt:lpstr>Wingdings</vt:lpstr>
      <vt:lpstr>COVER</vt:lpstr>
      <vt:lpstr>Internal screen</vt:lpstr>
      <vt:lpstr>Document</vt:lpstr>
      <vt:lpstr>معايير السلع للاتفاقية الدولية لوقاية النباتات: البداية وبعض وجهات النظر 
</vt:lpstr>
      <vt:lpstr>الغرض</vt:lpstr>
      <vt:lpstr>الغرض</vt:lpstr>
      <vt:lpstr>الغرض</vt:lpstr>
      <vt:lpstr>الخط الزمني</vt:lpstr>
      <vt:lpstr>الخط الزمني</vt:lpstr>
      <vt:lpstr>الخط الزمني</vt:lpstr>
      <vt:lpstr>الخط الزمني</vt:lpstr>
      <vt:lpstr>عضويات الفريق الفني للسلعTPCS  </vt:lpstr>
      <vt:lpstr>الخطوات التالية - المنظمات الوطنية والمنظمات الإقليمية لوقاية النباتات</vt:lpstr>
      <vt:lpstr>الخطوات التالية – معايير السلع</vt:lpstr>
      <vt:lpstr>الخطوات التالية – الخط الزمني العام</vt:lpstr>
      <vt:lpstr>شكرا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ElBadry, Nader (NSPD)</cp:lastModifiedBy>
  <cp:revision>194</cp:revision>
  <cp:lastPrinted>2018-12-10T09:55:32Z</cp:lastPrinted>
  <dcterms:created xsi:type="dcterms:W3CDTF">2019-07-18T08:44:31Z</dcterms:created>
  <dcterms:modified xsi:type="dcterms:W3CDTF">2022-07-17T23:37:32Z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0x010100AEF18125CD9D79439536EE3330CAD274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