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comments/modernComment_101_72EF25F.xml" ContentType="application/vnd.ms-powerpoint.comments+xml"/>
  <Override PartName="/ppt/comments/modernComment_11A_81F07B1A.xml" ContentType="application/vnd.ms-powerpoint.comments+xml"/>
  <Override PartName="/ppt/notesSlides/notesSlide2.xml" ContentType="application/vnd.openxmlformats-officedocument.presentationml.notesSlide+xml"/>
  <Override PartName="/ppt/comments/modernComment_122_D2EDBB5A.xml" ContentType="application/vnd.ms-powerpoint.comments+xml"/>
  <Override PartName="/ppt/notesSlides/notesSlide3.xml" ContentType="application/vnd.openxmlformats-officedocument.presentationml.notesSlide+xml"/>
  <Override PartName="/ppt/notesSlides/notesSlide4.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12" r:id="rId4"/>
    <p:sldMasterId id="2147483957" r:id="rId5"/>
    <p:sldMasterId id="2147483944" r:id="rId6"/>
  </p:sldMasterIdLst>
  <p:notesMasterIdLst>
    <p:notesMasterId r:id="rId20"/>
  </p:notesMasterIdLst>
  <p:handoutMasterIdLst>
    <p:handoutMasterId r:id="rId21"/>
  </p:handoutMasterIdLst>
  <p:sldIdLst>
    <p:sldId id="285" r:id="rId7"/>
    <p:sldId id="257" r:id="rId8"/>
    <p:sldId id="282" r:id="rId9"/>
    <p:sldId id="290" r:id="rId10"/>
    <p:sldId id="291" r:id="rId11"/>
    <p:sldId id="298" r:id="rId12"/>
    <p:sldId id="297" r:id="rId13"/>
    <p:sldId id="299" r:id="rId14"/>
    <p:sldId id="300" r:id="rId15"/>
    <p:sldId id="301" r:id="rId16"/>
    <p:sldId id="304" r:id="rId17"/>
    <p:sldId id="303" r:id="rId18"/>
    <p:sldId id="267" r:id="rId19"/>
  </p:sldIdLst>
  <p:sldSz cx="12192000" cy="6858000"/>
  <p:notesSz cx="9931400" cy="6794500"/>
  <p:defaultText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9BB5F3F9-348E-AED9-6146-011F4CFE7F56}" name="Brunel, Sarah (NSP)" initials="B(" userId="S::sarah.brunel@fao.org::d48083b2-f685-49d9-8ae3-609a02bbcea6"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0" name="NRC" initials="NRC" lastIdx="4" clrIdx="0"/>
  <p:cmAuthor id="1" name="Nicole Franz" initials="NF" lastIdx="1" clrIdx="1"/>
  <p:cmAuthor id="2" name="Walter Williams (ESA)" initials="WW" lastIdx="1" clrIdx="2"/>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825F"/>
    <a:srgbClr val="FFFFCC"/>
    <a:srgbClr val="5792C9"/>
    <a:srgbClr val="AB967C"/>
    <a:srgbClr val="A81E3B"/>
    <a:srgbClr val="79B9CF"/>
    <a:srgbClr val="DDA63A"/>
    <a:srgbClr val="1A648C"/>
    <a:srgbClr val="EFA91F"/>
    <a:srgbClr val="EF791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4504" autoAdjust="0"/>
    <p:restoredTop sz="92923" autoAdjust="0"/>
  </p:normalViewPr>
  <p:slideViewPr>
    <p:cSldViewPr snapToGrid="0">
      <p:cViewPr>
        <p:scale>
          <a:sx n="60" d="100"/>
          <a:sy n="60" d="100"/>
        </p:scale>
        <p:origin x="476" y="20"/>
      </p:cViewPr>
      <p:guideLst>
        <p:guide orient="horz" pos="2160"/>
        <p:guide pos="3840"/>
      </p:guideLst>
    </p:cSldViewPr>
  </p:slideViewPr>
  <p:outlineViewPr>
    <p:cViewPr>
      <p:scale>
        <a:sx n="33" d="100"/>
        <a:sy n="33" d="100"/>
      </p:scale>
      <p:origin x="0" y="-7876"/>
    </p:cViewPr>
  </p:outlineViewPr>
  <p:notesTextViewPr>
    <p:cViewPr>
      <p:scale>
        <a:sx n="1" d="1"/>
        <a:sy n="1" d="1"/>
      </p:scale>
      <p:origin x="0" y="0"/>
    </p:cViewPr>
  </p:notesTextViewPr>
  <p:sorterViewPr>
    <p:cViewPr>
      <p:scale>
        <a:sx n="100" d="100"/>
        <a:sy n="100" d="100"/>
      </p:scale>
      <p:origin x="0" y="-9700"/>
    </p:cViewPr>
  </p:sorter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tableStyles" Target="tableStyles.xml"/><Relationship Id="rId3" Type="http://schemas.openxmlformats.org/officeDocument/2006/relationships/customXml" Target="../customXml/item3.xml"/><Relationship Id="rId21" Type="http://schemas.openxmlformats.org/officeDocument/2006/relationships/handoutMaster" Target="handoutMasters/handoutMaster1.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5.xml"/><Relationship Id="rId24" Type="http://schemas.openxmlformats.org/officeDocument/2006/relationships/viewProps" Target="viewProps.xml"/><Relationship Id="rId5" Type="http://schemas.openxmlformats.org/officeDocument/2006/relationships/slideMaster" Target="slideMasters/slideMaster2.xml"/><Relationship Id="rId15" Type="http://schemas.openxmlformats.org/officeDocument/2006/relationships/slide" Target="slides/slide9.xml"/><Relationship Id="rId23" Type="http://schemas.openxmlformats.org/officeDocument/2006/relationships/presProps" Target="presProps.xml"/><Relationship Id="rId10" Type="http://schemas.openxmlformats.org/officeDocument/2006/relationships/slide" Target="slides/slide4.xml"/><Relationship Id="rId19" Type="http://schemas.openxmlformats.org/officeDocument/2006/relationships/slide" Target="slides/slide13.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commentAuthors" Target="commentAuthors.xml"/><Relationship Id="rId27" Type="http://schemas.microsoft.com/office/2018/10/relationships/authors" Target="authors.xml"/></Relationships>
</file>

<file path=ppt/comments/modernComment_101_72EF25F.xml><?xml version="1.0" encoding="utf-8"?>
<p188:cmLst xmlns:a="http://schemas.openxmlformats.org/drawingml/2006/main" xmlns:r="http://schemas.openxmlformats.org/officeDocument/2006/relationships" xmlns:p188="http://schemas.microsoft.com/office/powerpoint/2018/8/main">
  <p188:cm id="{15B177FC-767A-4531-9C4B-A0065A0B3F8F}" authorId="{9BB5F3F9-348E-AED9-6146-011F4CFE7F56}" status="resolved" created="2022-05-17T13:14:42.400" complete="100000">
    <pc:sldMkLst xmlns:pc="http://schemas.microsoft.com/office/powerpoint/2013/main/command">
      <pc:docMk/>
      <pc:sldMk cId="120517215" sldId="257"/>
    </pc:sldMkLst>
    <p188:txBody>
      <a:bodyPr/>
      <a:lstStyle/>
      <a:p>
        <a:r>
          <a:rPr lang="en-US"/>
          <a:t>[@BeltranMontoya, Camilo (NSP)] I would do a big 1 for FAW with sub points and a big 2 for TR4 with sub points.</a:t>
        </a:r>
      </a:p>
    </p188:txBody>
  </p188:cm>
</p188:cmLst>
</file>

<file path=ppt/comments/modernComment_11A_81F07B1A.xml><?xml version="1.0" encoding="utf-8"?>
<p188:cmLst xmlns:a="http://schemas.openxmlformats.org/drawingml/2006/main" xmlns:r="http://schemas.openxmlformats.org/officeDocument/2006/relationships" xmlns:p188="http://schemas.microsoft.com/office/powerpoint/2018/8/main">
  <p188:cm id="{AB7894EC-D7B2-4A7E-90EA-5BEE336FE496}" authorId="{9BB5F3F9-348E-AED9-6146-011F4CFE7F56}" created="2022-05-17T13:15:22.260">
    <pc:sldMkLst xmlns:pc="http://schemas.microsoft.com/office/powerpoint/2013/main/command">
      <pc:docMk/>
      <pc:sldMk cId="2180021018" sldId="282"/>
    </pc:sldMkLst>
    <p188:txBody>
      <a:bodyPr/>
      <a:lstStyle/>
      <a:p>
        <a:r>
          <a:rPr lang="en-US"/>
          <a:t>could you illustrate with pics of the pest/symptomes?</a:t>
        </a:r>
      </a:p>
    </p188:txBody>
  </p188:cm>
</p188:cmLst>
</file>

<file path=ppt/comments/modernComment_122_D2EDBB5A.xml><?xml version="1.0" encoding="utf-8"?>
<p188:cmLst xmlns:a="http://schemas.openxmlformats.org/drawingml/2006/main" xmlns:r="http://schemas.openxmlformats.org/officeDocument/2006/relationships" xmlns:p188="http://schemas.microsoft.com/office/powerpoint/2018/8/main">
  <p188:cm id="{2FA879A5-F188-4C2A-8CE9-C0FEC9A10744}" authorId="{9BB5F3F9-348E-AED9-6146-011F4CFE7F56}" status="resolved" created="2022-05-17T13:15:42.901">
    <pc:sldMkLst xmlns:pc="http://schemas.microsoft.com/office/powerpoint/2013/main/command">
      <pc:docMk/>
      <pc:sldMk cId="3757962459" sldId="270"/>
    </pc:sldMkLst>
    <p188:txBody>
      <a:bodyPr/>
      <a:lstStyle/>
      <a:p>
        <a:r>
          <a:rPr lang="en-US"/>
          <a:t>please include the link to this slide.</a:t>
        </a:r>
      </a:p>
    </p188:txBody>
  </p188:cm>
</p188:cmLst>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0"/>
            <a:ext cx="4304381" cy="34102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sz="quarter" idx="1"/>
          </p:nvPr>
        </p:nvSpPr>
        <p:spPr>
          <a:xfrm>
            <a:off x="5624700" y="0"/>
            <a:ext cx="4304381" cy="341028"/>
          </a:xfrm>
          <a:prstGeom prst="rect">
            <a:avLst/>
          </a:prstGeom>
        </p:spPr>
        <p:txBody>
          <a:bodyPr vert="horz" lIns="91440" tIns="45720" rIns="91440" bIns="45720" rtlCol="0"/>
          <a:lstStyle>
            <a:lvl1pPr algn="r">
              <a:defRPr sz="1200"/>
            </a:lvl1pPr>
          </a:lstStyle>
          <a:p>
            <a:fld id="{349C3301-FBA6-4D31-97D9-BCD2FD7EDC48}" type="datetimeFigureOut">
              <a:rPr lang="en-GB" smtClean="0"/>
              <a:t>27/07/2022</a:t>
            </a:fld>
            <a:endParaRPr lang="en-GB"/>
          </a:p>
        </p:txBody>
      </p:sp>
      <p:sp>
        <p:nvSpPr>
          <p:cNvPr id="4" name="Footer Placeholder 3"/>
          <p:cNvSpPr>
            <a:spLocks noGrp="1"/>
          </p:cNvSpPr>
          <p:nvPr>
            <p:ph type="ftr" sz="quarter" idx="2"/>
          </p:nvPr>
        </p:nvSpPr>
        <p:spPr>
          <a:xfrm>
            <a:off x="1" y="6453472"/>
            <a:ext cx="4304381" cy="341028"/>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p:cNvSpPr>
            <a:spLocks noGrp="1"/>
          </p:cNvSpPr>
          <p:nvPr>
            <p:ph type="sldNum" sz="quarter" idx="3"/>
          </p:nvPr>
        </p:nvSpPr>
        <p:spPr>
          <a:xfrm>
            <a:off x="5624700" y="6453472"/>
            <a:ext cx="4304381" cy="341028"/>
          </a:xfrm>
          <a:prstGeom prst="rect">
            <a:avLst/>
          </a:prstGeom>
        </p:spPr>
        <p:txBody>
          <a:bodyPr vert="horz" lIns="91440" tIns="45720" rIns="91440" bIns="45720" rtlCol="0" anchor="b"/>
          <a:lstStyle>
            <a:lvl1pPr algn="r">
              <a:defRPr sz="1200"/>
            </a:lvl1pPr>
          </a:lstStyle>
          <a:p>
            <a:fld id="{6CD4DACB-0303-4FDD-AF82-44848239193E}" type="slidenum">
              <a:rPr lang="en-GB" smtClean="0"/>
              <a:t>‹#›</a:t>
            </a:fld>
            <a:endParaRPr lang="en-GB"/>
          </a:p>
        </p:txBody>
      </p:sp>
    </p:spTree>
    <p:extLst>
      <p:ext uri="{BB962C8B-B14F-4D97-AF65-F5344CB8AC3E}">
        <p14:creationId xmlns:p14="http://schemas.microsoft.com/office/powerpoint/2010/main" val="223143238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2" y="0"/>
            <a:ext cx="4304381" cy="339725"/>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5624702" y="0"/>
            <a:ext cx="4304381" cy="339725"/>
          </a:xfrm>
          <a:prstGeom prst="rect">
            <a:avLst/>
          </a:prstGeom>
        </p:spPr>
        <p:txBody>
          <a:bodyPr vert="horz" lIns="91440" tIns="45720" rIns="91440" bIns="45720" rtlCol="0"/>
          <a:lstStyle>
            <a:lvl1pPr algn="r">
              <a:defRPr sz="1200"/>
            </a:lvl1pPr>
          </a:lstStyle>
          <a:p>
            <a:fld id="{C7CBEB2F-6753-475F-B25C-75A91B99AD33}" type="datetimeFigureOut">
              <a:rPr lang="en-GB" smtClean="0"/>
              <a:pPr/>
              <a:t>27/07/2022</a:t>
            </a:fld>
            <a:endParaRPr lang="en-GB"/>
          </a:p>
        </p:txBody>
      </p:sp>
      <p:sp>
        <p:nvSpPr>
          <p:cNvPr id="4" name="Slide Image Placeholder 3"/>
          <p:cNvSpPr>
            <a:spLocks noGrp="1" noRot="1" noChangeAspect="1"/>
          </p:cNvSpPr>
          <p:nvPr>
            <p:ph type="sldImg" idx="2"/>
          </p:nvPr>
        </p:nvSpPr>
        <p:spPr>
          <a:xfrm>
            <a:off x="2700338" y="509588"/>
            <a:ext cx="4530725" cy="2547937"/>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993140" y="3227388"/>
            <a:ext cx="7945120" cy="3057525"/>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2" y="6453687"/>
            <a:ext cx="4304381" cy="339725"/>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5624702" y="6453687"/>
            <a:ext cx="4304381" cy="339725"/>
          </a:xfrm>
          <a:prstGeom prst="rect">
            <a:avLst/>
          </a:prstGeom>
        </p:spPr>
        <p:txBody>
          <a:bodyPr vert="horz" lIns="91440" tIns="45720" rIns="91440" bIns="45720" rtlCol="0" anchor="b"/>
          <a:lstStyle>
            <a:lvl1pPr algn="r">
              <a:defRPr sz="1200"/>
            </a:lvl1pPr>
          </a:lstStyle>
          <a:p>
            <a:fld id="{F181C075-0A87-4D04-85DC-C41B8B8D094E}" type="slidenum">
              <a:rPr lang="en-GB" smtClean="0"/>
              <a:pPr/>
              <a:t>‹#›</a:t>
            </a:fld>
            <a:endParaRPr lang="en-GB"/>
          </a:p>
        </p:txBody>
      </p:sp>
    </p:spTree>
    <p:extLst>
      <p:ext uri="{BB962C8B-B14F-4D97-AF65-F5344CB8AC3E}">
        <p14:creationId xmlns:p14="http://schemas.microsoft.com/office/powerpoint/2010/main" val="2016825931"/>
      </p:ext>
    </p:extLst>
  </p:cSld>
  <p:clrMap bg1="lt1" tx1="dk1" bg2="lt2" tx2="dk2" accent1="accent1" accent2="accent2" accent3="accent3" accent4="accent4" accent5="accent5" accent6="accent6" hlink="hlink" folHlink="folHlink"/>
  <p:notesStyle>
    <a:lvl1pPr marL="0" algn="l" defTabSz="1219170" rtl="0" eaLnBrk="1" latinLnBrk="0" hangingPunct="1">
      <a:defRPr sz="1600" kern="1200">
        <a:solidFill>
          <a:schemeClr val="tx1"/>
        </a:solidFill>
        <a:latin typeface="+mn-lt"/>
        <a:ea typeface="+mn-ea"/>
        <a:cs typeface="+mn-cs"/>
      </a:defRPr>
    </a:lvl1pPr>
    <a:lvl2pPr marL="609585" algn="l" defTabSz="1219170" rtl="0" eaLnBrk="1" latinLnBrk="0" hangingPunct="1">
      <a:defRPr sz="1600" kern="1200">
        <a:solidFill>
          <a:schemeClr val="tx1"/>
        </a:solidFill>
        <a:latin typeface="+mn-lt"/>
        <a:ea typeface="+mn-ea"/>
        <a:cs typeface="+mn-cs"/>
      </a:defRPr>
    </a:lvl2pPr>
    <a:lvl3pPr marL="1219170" algn="l" defTabSz="1219170" rtl="0" eaLnBrk="1" latinLnBrk="0" hangingPunct="1">
      <a:defRPr sz="1600" kern="1200">
        <a:solidFill>
          <a:schemeClr val="tx1"/>
        </a:solidFill>
        <a:latin typeface="+mn-lt"/>
        <a:ea typeface="+mn-ea"/>
        <a:cs typeface="+mn-cs"/>
      </a:defRPr>
    </a:lvl3pPr>
    <a:lvl4pPr marL="1828754" algn="l" defTabSz="1219170" rtl="0" eaLnBrk="1" latinLnBrk="0" hangingPunct="1">
      <a:defRPr sz="1600" kern="1200">
        <a:solidFill>
          <a:schemeClr val="tx1"/>
        </a:solidFill>
        <a:latin typeface="+mn-lt"/>
        <a:ea typeface="+mn-ea"/>
        <a:cs typeface="+mn-cs"/>
      </a:defRPr>
    </a:lvl4pPr>
    <a:lvl5pPr marL="2438339" algn="l" defTabSz="1219170" rtl="0" eaLnBrk="1" latinLnBrk="0" hangingPunct="1">
      <a:defRPr sz="1600" kern="1200">
        <a:solidFill>
          <a:schemeClr val="tx1"/>
        </a:solidFill>
        <a:latin typeface="+mn-lt"/>
        <a:ea typeface="+mn-ea"/>
        <a:cs typeface="+mn-cs"/>
      </a:defRPr>
    </a:lvl5pPr>
    <a:lvl6pPr marL="3047924" algn="l" defTabSz="1219170" rtl="0" eaLnBrk="1" latinLnBrk="0" hangingPunct="1">
      <a:defRPr sz="1600" kern="1200">
        <a:solidFill>
          <a:schemeClr val="tx1"/>
        </a:solidFill>
        <a:latin typeface="+mn-lt"/>
        <a:ea typeface="+mn-ea"/>
        <a:cs typeface="+mn-cs"/>
      </a:defRPr>
    </a:lvl6pPr>
    <a:lvl7pPr marL="3657509" algn="l" defTabSz="1219170" rtl="0" eaLnBrk="1" latinLnBrk="0" hangingPunct="1">
      <a:defRPr sz="1600" kern="1200">
        <a:solidFill>
          <a:schemeClr val="tx1"/>
        </a:solidFill>
        <a:latin typeface="+mn-lt"/>
        <a:ea typeface="+mn-ea"/>
        <a:cs typeface="+mn-cs"/>
      </a:defRPr>
    </a:lvl7pPr>
    <a:lvl8pPr marL="4267093" algn="l" defTabSz="1219170" rtl="0" eaLnBrk="1" latinLnBrk="0" hangingPunct="1">
      <a:defRPr sz="1600" kern="1200">
        <a:solidFill>
          <a:schemeClr val="tx1"/>
        </a:solidFill>
        <a:latin typeface="+mn-lt"/>
        <a:ea typeface="+mn-ea"/>
        <a:cs typeface="+mn-cs"/>
      </a:defRPr>
    </a:lvl8pPr>
    <a:lvl9pPr marL="4876678" algn="l" defTabSz="1219170"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ar-OM" dirty="0"/>
              <a:t>لجنة التنفيذ وتنمية القدرات (</a:t>
            </a:r>
            <a:r>
              <a:rPr lang="en-US" dirty="0"/>
              <a:t>IC)</a:t>
            </a:r>
          </a:p>
        </p:txBody>
      </p:sp>
      <p:sp>
        <p:nvSpPr>
          <p:cNvPr id="4" name="Slide Number Placeholder 3"/>
          <p:cNvSpPr>
            <a:spLocks noGrp="1"/>
          </p:cNvSpPr>
          <p:nvPr>
            <p:ph type="sldNum" sz="quarter" idx="5"/>
          </p:nvPr>
        </p:nvSpPr>
        <p:spPr/>
        <p:txBody>
          <a:bodyPr/>
          <a:lstStyle/>
          <a:p>
            <a:fld id="{F181C075-0A87-4D04-85DC-C41B8B8D094E}" type="slidenum">
              <a:rPr lang="en-GB" smtClean="0"/>
              <a:pPr/>
              <a:t>2</a:t>
            </a:fld>
            <a:endParaRPr lang="en-GB"/>
          </a:p>
        </p:txBody>
      </p:sp>
    </p:spTree>
    <p:extLst>
      <p:ext uri="{BB962C8B-B14F-4D97-AF65-F5344CB8AC3E}">
        <p14:creationId xmlns:p14="http://schemas.microsoft.com/office/powerpoint/2010/main" val="78750024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F181C075-0A87-4D04-85DC-C41B8B8D094E}" type="slidenum">
              <a:rPr lang="en-GB" smtClean="0"/>
              <a:pPr/>
              <a:t>4</a:t>
            </a:fld>
            <a:endParaRPr lang="en-GB"/>
          </a:p>
        </p:txBody>
      </p:sp>
    </p:spTree>
    <p:extLst>
      <p:ext uri="{BB962C8B-B14F-4D97-AF65-F5344CB8AC3E}">
        <p14:creationId xmlns:p14="http://schemas.microsoft.com/office/powerpoint/2010/main" val="412997094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000" dirty="0">
                <a:solidFill>
                  <a:schemeClr val="tx1"/>
                </a:solidFill>
                <a:latin typeface="+mn-lt"/>
                <a:cs typeface="Arial"/>
              </a:rPr>
              <a:t>The guidelines have been developed by </a:t>
            </a:r>
            <a:r>
              <a:rPr lang="en-US" sz="1000" b="1" dirty="0">
                <a:solidFill>
                  <a:srgbClr val="00B050"/>
                </a:solidFill>
                <a:latin typeface="+mn-lt"/>
                <a:cs typeface="Arial"/>
              </a:rPr>
              <a:t>experts of the FAO-IPPC Fall Armyworm Technical Working Group </a:t>
            </a:r>
            <a:r>
              <a:rPr lang="en-US" sz="1000" dirty="0">
                <a:solidFill>
                  <a:schemeClr val="tx1"/>
                </a:solidFill>
                <a:latin typeface="+mn-lt"/>
                <a:cs typeface="Arial"/>
              </a:rPr>
              <a:t>on “Quarantine </a:t>
            </a:r>
            <a:r>
              <a:rPr lang="en-US" sz="1000" b="0" dirty="0">
                <a:solidFill>
                  <a:schemeClr val="tx1"/>
                </a:solidFill>
                <a:latin typeface="+mn-lt"/>
                <a:cs typeface="Arial"/>
              </a:rPr>
              <a:t>and Phytosanitary </a:t>
            </a:r>
            <a:r>
              <a:rPr lang="en-US" sz="1000" dirty="0">
                <a:solidFill>
                  <a:schemeClr val="tx1"/>
                </a:solidFill>
                <a:latin typeface="+mn-lt"/>
                <a:cs typeface="Arial"/>
              </a:rPr>
              <a:t>Measures”. </a:t>
            </a:r>
          </a:p>
          <a:p>
            <a:endParaRPr lang="en-US" sz="1000" dirty="0">
              <a:solidFill>
                <a:schemeClr val="tx1"/>
              </a:solidFill>
              <a:latin typeface="+mn-lt"/>
              <a:cs typeface="Arial"/>
            </a:endParaRPr>
          </a:p>
          <a:p>
            <a:r>
              <a:rPr lang="en-US" sz="1000" dirty="0">
                <a:solidFill>
                  <a:schemeClr val="tx1"/>
                </a:solidFill>
                <a:latin typeface="+mn-lt"/>
                <a:cs typeface="Arial"/>
              </a:rPr>
              <a:t>were open to consultation through the IPPC Online Commenting System”. </a:t>
            </a:r>
          </a:p>
          <a:p>
            <a:endParaRPr lang="en-US" sz="1000" dirty="0">
              <a:solidFill>
                <a:schemeClr val="tx1"/>
              </a:solidFill>
              <a:latin typeface="+mn-lt"/>
              <a:cs typeface="Arial"/>
            </a:endParaRPr>
          </a:p>
          <a:p>
            <a:r>
              <a:rPr lang="en-US" sz="1000" dirty="0">
                <a:solidFill>
                  <a:schemeClr val="tx1"/>
                </a:solidFill>
                <a:latin typeface="+mn-lt"/>
                <a:cs typeface="Arial"/>
              </a:rPr>
              <a:t>are available in English and soon will also be available in Arabic, French, and Russian</a:t>
            </a:r>
            <a:endParaRPr lang="en-US" sz="1000" dirty="0">
              <a:solidFill>
                <a:schemeClr val="tx1"/>
              </a:solidFill>
              <a:latin typeface="+mn-lt"/>
              <a:cs typeface="Arial" panose="020B0604020202020204" pitchFamily="34" charset="0"/>
            </a:endParaRPr>
          </a:p>
          <a:p>
            <a:endParaRPr lang="en-US" dirty="0"/>
          </a:p>
        </p:txBody>
      </p:sp>
      <p:sp>
        <p:nvSpPr>
          <p:cNvPr id="4" name="Slide Number Placeholder 3"/>
          <p:cNvSpPr>
            <a:spLocks noGrp="1"/>
          </p:cNvSpPr>
          <p:nvPr>
            <p:ph type="sldNum" sz="quarter" idx="5"/>
          </p:nvPr>
        </p:nvSpPr>
        <p:spPr/>
        <p:txBody>
          <a:bodyPr/>
          <a:lstStyle/>
          <a:p>
            <a:fld id="{F181C075-0A87-4D04-85DC-C41B8B8D094E}" type="slidenum">
              <a:rPr lang="en-GB" smtClean="0"/>
              <a:pPr/>
              <a:t>7</a:t>
            </a:fld>
            <a:endParaRPr lang="en-GB"/>
          </a:p>
        </p:txBody>
      </p:sp>
    </p:spTree>
    <p:extLst>
      <p:ext uri="{BB962C8B-B14F-4D97-AF65-F5344CB8AC3E}">
        <p14:creationId xmlns:p14="http://schemas.microsoft.com/office/powerpoint/2010/main" val="3072895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F181C075-0A87-4D04-85DC-C41B8B8D094E}" type="slidenum">
              <a:rPr lang="en-GB" smtClean="0"/>
              <a:pPr/>
              <a:t>8</a:t>
            </a:fld>
            <a:endParaRPr lang="en-GB"/>
          </a:p>
        </p:txBody>
      </p:sp>
    </p:spTree>
    <p:extLst>
      <p:ext uri="{BB962C8B-B14F-4D97-AF65-F5344CB8AC3E}">
        <p14:creationId xmlns:p14="http://schemas.microsoft.com/office/powerpoint/2010/main" val="159625071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Option 2 - photo cover">
    <p:spTree>
      <p:nvGrpSpPr>
        <p:cNvPr id="1" name=""/>
        <p:cNvGrpSpPr/>
        <p:nvPr/>
      </p:nvGrpSpPr>
      <p:grpSpPr>
        <a:xfrm>
          <a:off x="0" y="0"/>
          <a:ext cx="0" cy="0"/>
          <a:chOff x="0" y="0"/>
          <a:chExt cx="0" cy="0"/>
        </a:xfrm>
      </p:grpSpPr>
      <p:sp>
        <p:nvSpPr>
          <p:cNvPr id="12" name="Picture Placeholder 9"/>
          <p:cNvSpPr>
            <a:spLocks noGrp="1"/>
          </p:cNvSpPr>
          <p:nvPr>
            <p:ph type="pic" sz="quarter" idx="10" hasCustomPrompt="1"/>
          </p:nvPr>
        </p:nvSpPr>
        <p:spPr>
          <a:xfrm>
            <a:off x="10297" y="1604319"/>
            <a:ext cx="12193200" cy="3048000"/>
          </a:xfrm>
          <a:prstGeom prst="rect">
            <a:avLst/>
          </a:prstGeom>
          <a:solidFill>
            <a:schemeClr val="bg1">
              <a:lumMod val="95000"/>
            </a:schemeClr>
          </a:solidFill>
        </p:spPr>
        <p:txBody>
          <a:bodyPr anchor="ctr" anchorCtr="1"/>
          <a:lstStyle>
            <a:lvl1pPr>
              <a:defRPr sz="2000" b="0">
                <a:solidFill>
                  <a:schemeClr val="tx1"/>
                </a:solidFill>
              </a:defRPr>
            </a:lvl1pPr>
          </a:lstStyle>
          <a:p>
            <a:r>
              <a:rPr lang="en-US"/>
              <a:t>Picture</a:t>
            </a:r>
          </a:p>
        </p:txBody>
      </p:sp>
      <p:sp>
        <p:nvSpPr>
          <p:cNvPr id="4" name="Title 1"/>
          <p:cNvSpPr>
            <a:spLocks noGrp="1"/>
          </p:cNvSpPr>
          <p:nvPr>
            <p:ph type="ctrTitle" hasCustomPrompt="1"/>
          </p:nvPr>
        </p:nvSpPr>
        <p:spPr>
          <a:xfrm>
            <a:off x="-1200" y="5088624"/>
            <a:ext cx="12192000" cy="449180"/>
          </a:xfrm>
          <a:prstGeom prst="rect">
            <a:avLst/>
          </a:prstGeom>
          <a:noFill/>
        </p:spPr>
        <p:txBody>
          <a:bodyPr lIns="1224000" tIns="46800" rIns="1224000" bIns="0" anchor="t" anchorCtr="0"/>
          <a:lstStyle>
            <a:lvl1pPr algn="l">
              <a:defRPr sz="3800">
                <a:solidFill>
                  <a:srgbClr val="00825F"/>
                </a:solidFill>
              </a:defRPr>
            </a:lvl1pPr>
          </a:lstStyle>
          <a:p>
            <a:r>
              <a:rPr lang="en-US"/>
              <a:t>Click to edit Master title style </a:t>
            </a:r>
          </a:p>
        </p:txBody>
      </p:sp>
      <p:sp>
        <p:nvSpPr>
          <p:cNvPr id="5" name="Subtitle 2"/>
          <p:cNvSpPr>
            <a:spLocks noGrp="1"/>
          </p:cNvSpPr>
          <p:nvPr>
            <p:ph type="subTitle" idx="1"/>
          </p:nvPr>
        </p:nvSpPr>
        <p:spPr>
          <a:xfrm>
            <a:off x="-1200" y="5943600"/>
            <a:ext cx="12192000" cy="245913"/>
          </a:xfrm>
          <a:prstGeom prst="rect">
            <a:avLst/>
          </a:prstGeom>
        </p:spPr>
        <p:txBody>
          <a:bodyPr lIns="1224000" tIns="0" rIns="2160000" anchor="t" anchorCtr="0"/>
          <a:lstStyle>
            <a:lvl1pPr marL="0" indent="0" algn="l">
              <a:buNone/>
              <a:defRPr sz="22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99008965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Photo back cover">
    <p:spTree>
      <p:nvGrpSpPr>
        <p:cNvPr id="1" name=""/>
        <p:cNvGrpSpPr/>
        <p:nvPr/>
      </p:nvGrpSpPr>
      <p:grpSpPr>
        <a:xfrm>
          <a:off x="0" y="0"/>
          <a:ext cx="0" cy="0"/>
          <a:chOff x="0" y="0"/>
          <a:chExt cx="0" cy="0"/>
        </a:xfrm>
      </p:grpSpPr>
      <p:sp>
        <p:nvSpPr>
          <p:cNvPr id="8" name="Title 1"/>
          <p:cNvSpPr>
            <a:spLocks noGrp="1"/>
          </p:cNvSpPr>
          <p:nvPr>
            <p:ph type="ctrTitle" hasCustomPrompt="1"/>
          </p:nvPr>
        </p:nvSpPr>
        <p:spPr>
          <a:xfrm>
            <a:off x="0" y="2276872"/>
            <a:ext cx="12192000" cy="2448272"/>
          </a:xfrm>
          <a:prstGeom prst="rect">
            <a:avLst/>
          </a:prstGeom>
        </p:spPr>
        <p:txBody>
          <a:bodyPr lIns="2160000" tIns="46800" rIns="2160000" anchor="t"/>
          <a:lstStyle>
            <a:lvl1pPr algn="ctr">
              <a:defRPr sz="4400" baseline="0">
                <a:solidFill>
                  <a:srgbClr val="00825F"/>
                </a:solidFill>
                <a:latin typeface="Georgia" charset="0"/>
                <a:ea typeface="Georgia" charset="0"/>
                <a:cs typeface="Georgia" charset="0"/>
              </a:defRPr>
            </a:lvl1pPr>
          </a:lstStyle>
          <a:p>
            <a:r>
              <a:rPr lang="en-US"/>
              <a:t>Click to edit </a:t>
            </a:r>
            <a:br>
              <a:rPr lang="en-US"/>
            </a:br>
            <a:r>
              <a:rPr lang="en-US"/>
              <a:t>Thank you</a:t>
            </a:r>
          </a:p>
        </p:txBody>
      </p:sp>
      <p:sp>
        <p:nvSpPr>
          <p:cNvPr id="2" name="Rectangle 1">
            <a:extLst>
              <a:ext uri="{FF2B5EF4-FFF2-40B4-BE49-F238E27FC236}">
                <a16:creationId xmlns:a16="http://schemas.microsoft.com/office/drawing/2014/main" id="{E5861B36-1297-EC44-ABCC-CDB48C29ECD5}"/>
              </a:ext>
            </a:extLst>
          </p:cNvPr>
          <p:cNvSpPr/>
          <p:nvPr userDrawn="1"/>
        </p:nvSpPr>
        <p:spPr>
          <a:xfrm>
            <a:off x="-1200" y="3810000"/>
            <a:ext cx="12192000" cy="3048000"/>
          </a:xfrm>
          <a:prstGeom prst="rect">
            <a:avLst/>
          </a:prstGeom>
          <a:solidFill>
            <a:srgbClr val="0082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T"/>
          </a:p>
        </p:txBody>
      </p:sp>
    </p:spTree>
    <p:extLst>
      <p:ext uri="{BB962C8B-B14F-4D97-AF65-F5344CB8AC3E}">
        <p14:creationId xmlns:p14="http://schemas.microsoft.com/office/powerpoint/2010/main" val="69741878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Option 2 - photo cover">
    <p:spTree>
      <p:nvGrpSpPr>
        <p:cNvPr id="1" name=""/>
        <p:cNvGrpSpPr/>
        <p:nvPr/>
      </p:nvGrpSpPr>
      <p:grpSpPr>
        <a:xfrm>
          <a:off x="0" y="0"/>
          <a:ext cx="0" cy="0"/>
          <a:chOff x="0" y="0"/>
          <a:chExt cx="0" cy="0"/>
        </a:xfrm>
      </p:grpSpPr>
      <p:sp>
        <p:nvSpPr>
          <p:cNvPr id="4" name="Title 1"/>
          <p:cNvSpPr>
            <a:spLocks noGrp="1"/>
          </p:cNvSpPr>
          <p:nvPr>
            <p:ph type="ctrTitle" hasCustomPrompt="1"/>
          </p:nvPr>
        </p:nvSpPr>
        <p:spPr>
          <a:xfrm>
            <a:off x="-1200" y="2040624"/>
            <a:ext cx="12192000" cy="449180"/>
          </a:xfrm>
          <a:prstGeom prst="rect">
            <a:avLst/>
          </a:prstGeom>
          <a:noFill/>
        </p:spPr>
        <p:txBody>
          <a:bodyPr lIns="1224000" tIns="46800" rIns="1224000" bIns="0" anchor="t" anchorCtr="0"/>
          <a:lstStyle>
            <a:lvl1pPr algn="l">
              <a:defRPr sz="3800">
                <a:solidFill>
                  <a:srgbClr val="00825F"/>
                </a:solidFill>
              </a:defRPr>
            </a:lvl1pPr>
          </a:lstStyle>
          <a:p>
            <a:r>
              <a:rPr lang="en-US"/>
              <a:t>Click to edit Master title style </a:t>
            </a:r>
          </a:p>
        </p:txBody>
      </p:sp>
      <p:sp>
        <p:nvSpPr>
          <p:cNvPr id="5" name="Subtitle 2"/>
          <p:cNvSpPr>
            <a:spLocks noGrp="1"/>
          </p:cNvSpPr>
          <p:nvPr>
            <p:ph type="subTitle" idx="1"/>
          </p:nvPr>
        </p:nvSpPr>
        <p:spPr>
          <a:xfrm>
            <a:off x="-1200" y="2895600"/>
            <a:ext cx="12192000" cy="245913"/>
          </a:xfrm>
          <a:prstGeom prst="rect">
            <a:avLst/>
          </a:prstGeom>
        </p:spPr>
        <p:txBody>
          <a:bodyPr lIns="1224000" tIns="0" rIns="2160000" anchor="t" anchorCtr="0"/>
          <a:lstStyle>
            <a:lvl1pPr marL="0" indent="0" algn="l">
              <a:buNone/>
              <a:defRPr sz="22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13098803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Option 2">
    <p:spTree>
      <p:nvGrpSpPr>
        <p:cNvPr id="1" name=""/>
        <p:cNvGrpSpPr/>
        <p:nvPr/>
      </p:nvGrpSpPr>
      <p:grpSpPr>
        <a:xfrm>
          <a:off x="0" y="0"/>
          <a:ext cx="0" cy="0"/>
          <a:chOff x="0" y="0"/>
          <a:chExt cx="0" cy="0"/>
        </a:xfrm>
      </p:grpSpPr>
      <p:sp>
        <p:nvSpPr>
          <p:cNvPr id="17" name="Subtitle 2">
            <a:extLst>
              <a:ext uri="{FF2B5EF4-FFF2-40B4-BE49-F238E27FC236}">
                <a16:creationId xmlns:a16="http://schemas.microsoft.com/office/drawing/2014/main" id="{59165581-3D98-B54C-B922-370C4A15168F}"/>
              </a:ext>
            </a:extLst>
          </p:cNvPr>
          <p:cNvSpPr>
            <a:spLocks noGrp="1"/>
          </p:cNvSpPr>
          <p:nvPr>
            <p:ph type="subTitle" idx="1" hasCustomPrompt="1"/>
          </p:nvPr>
        </p:nvSpPr>
        <p:spPr>
          <a:xfrm>
            <a:off x="0" y="1980000"/>
            <a:ext cx="7104112" cy="4176457"/>
          </a:xfrm>
          <a:prstGeom prst="rect">
            <a:avLst/>
          </a:prstGeom>
        </p:spPr>
        <p:txBody>
          <a:bodyPr lIns="540000" tIns="0" rIns="360000" anchor="t" anchorCtr="0"/>
          <a:lstStyle>
            <a:lvl1pPr marL="0" indent="0" algn="l">
              <a:buNone/>
              <a:defRPr sz="2000"/>
            </a:lvl1pPr>
            <a:lvl2pPr marL="180000" indent="-180000" algn="l">
              <a:buClr>
                <a:srgbClr val="5792C9"/>
              </a:buClr>
              <a:buFont typeface="Wingdings" charset="2"/>
              <a:buChar char="§"/>
              <a:defRPr sz="2000"/>
            </a:lvl2pPr>
            <a:lvl3pPr marL="360000" indent="-180000" algn="l">
              <a:buClr>
                <a:srgbClr val="5792C9"/>
              </a:buClr>
              <a:buSzPct val="110000"/>
              <a:buFont typeface="Arial" charset="0"/>
              <a:buChar char="•"/>
              <a:defRPr sz="2000"/>
            </a:lvl3pPr>
            <a:lvl4pPr marL="576000" indent="-216000" algn="l">
              <a:buClr>
                <a:srgbClr val="5792C9"/>
              </a:buClr>
              <a:buFont typeface=".AppleSystemUIFont" charset="-120"/>
              <a:buChar char="–"/>
              <a:defRPr sz="2000"/>
            </a:lvl4pPr>
            <a:lvl5pPr marL="792000" indent="-216000" algn="l">
              <a:buFont typeface=".AppleSystemUIFont" charset="-120"/>
              <a:buChar char="–"/>
              <a:defRPr sz="2000"/>
            </a:lvl5pPr>
            <a:lvl6pPr marL="1044000" indent="-216000" algn="l">
              <a:buClr>
                <a:schemeClr val="bg2">
                  <a:lumMod val="50000"/>
                </a:schemeClr>
              </a:buClr>
              <a:buFont typeface=".AppleSystemUIFont" charset="-120"/>
              <a:buChar char="–"/>
              <a:defRPr sz="2000">
                <a:solidFill>
                  <a:schemeClr val="bg2">
                    <a:lumMod val="50000"/>
                  </a:schemeClr>
                </a:solidFill>
              </a:defRPr>
            </a:lvl6pPr>
            <a:lvl7pPr marL="2743200" indent="0" algn="ctr">
              <a:buNone/>
              <a:defRPr sz="1600"/>
            </a:lvl7pPr>
            <a:lvl8pPr marL="3200400" indent="0" algn="ctr">
              <a:buNone/>
              <a:defRPr sz="1600"/>
            </a:lvl8pPr>
            <a:lvl9pPr marL="3657600" indent="0" algn="ctr">
              <a:buNone/>
              <a:defRPr sz="1600"/>
            </a:lvl9pPr>
          </a:lstStyle>
          <a:p>
            <a:pPr lvl="1"/>
            <a:r>
              <a:rPr lang="en-US"/>
              <a:t>Click to edit txt</a:t>
            </a:r>
          </a:p>
          <a:p>
            <a:pPr lvl="2"/>
            <a:r>
              <a:rPr lang="en-US"/>
              <a:t>List 2</a:t>
            </a:r>
          </a:p>
          <a:p>
            <a:pPr lvl="3"/>
            <a:r>
              <a:rPr lang="en-US"/>
              <a:t>List 3</a:t>
            </a:r>
          </a:p>
          <a:p>
            <a:pPr lvl="4"/>
            <a:r>
              <a:rPr lang="en-US"/>
              <a:t>List 4</a:t>
            </a:r>
          </a:p>
          <a:p>
            <a:pPr lvl="5"/>
            <a:r>
              <a:rPr lang="en-US"/>
              <a:t>List 5</a:t>
            </a:r>
          </a:p>
        </p:txBody>
      </p:sp>
      <p:sp>
        <p:nvSpPr>
          <p:cNvPr id="20" name="Title Placeholder 1">
            <a:extLst>
              <a:ext uri="{FF2B5EF4-FFF2-40B4-BE49-F238E27FC236}">
                <a16:creationId xmlns:a16="http://schemas.microsoft.com/office/drawing/2014/main" id="{72C484F6-8A17-3C44-9437-D5EC134F6314}"/>
              </a:ext>
            </a:extLst>
          </p:cNvPr>
          <p:cNvSpPr>
            <a:spLocks noGrp="1"/>
          </p:cNvSpPr>
          <p:nvPr>
            <p:ph type="title" hasCustomPrompt="1"/>
          </p:nvPr>
        </p:nvSpPr>
        <p:spPr>
          <a:xfrm>
            <a:off x="-10800" y="1620000"/>
            <a:ext cx="7120246" cy="296840"/>
          </a:xfrm>
          <a:prstGeom prst="rect">
            <a:avLst/>
          </a:prstGeom>
          <a:noFill/>
        </p:spPr>
        <p:txBody>
          <a:bodyPr vert="horz" lIns="540000" tIns="0" rIns="360000" bIns="45720" rtlCol="0" anchor="t" anchorCtr="0">
            <a:noAutofit/>
          </a:bodyPr>
          <a:lstStyle>
            <a:lvl1pPr>
              <a:defRPr sz="2200" b="1">
                <a:solidFill>
                  <a:srgbClr val="00825F"/>
                </a:solidFill>
                <a:latin typeface="+mn-lt"/>
              </a:defRPr>
            </a:lvl1pPr>
          </a:lstStyle>
          <a:p>
            <a:r>
              <a:rPr lang="en-US"/>
              <a:t>Click to edit title</a:t>
            </a:r>
          </a:p>
        </p:txBody>
      </p:sp>
      <p:sp>
        <p:nvSpPr>
          <p:cNvPr id="9" name="Picture Placeholder 9"/>
          <p:cNvSpPr>
            <a:spLocks noGrp="1"/>
          </p:cNvSpPr>
          <p:nvPr>
            <p:ph type="pic" sz="quarter" idx="10" hasCustomPrompt="1"/>
          </p:nvPr>
        </p:nvSpPr>
        <p:spPr>
          <a:xfrm>
            <a:off x="7376179" y="1616933"/>
            <a:ext cx="4320000" cy="2902967"/>
          </a:xfrm>
          <a:prstGeom prst="rect">
            <a:avLst/>
          </a:prstGeom>
          <a:solidFill>
            <a:schemeClr val="bg1">
              <a:lumMod val="95000"/>
            </a:schemeClr>
          </a:solidFill>
        </p:spPr>
        <p:txBody>
          <a:bodyPr anchor="ctr" anchorCtr="1"/>
          <a:lstStyle>
            <a:lvl1pPr>
              <a:defRPr sz="2000">
                <a:solidFill>
                  <a:schemeClr val="tx1"/>
                </a:solidFill>
              </a:defRPr>
            </a:lvl1pPr>
          </a:lstStyle>
          <a:p>
            <a:r>
              <a:rPr lang="en-US"/>
              <a:t>Picture/Figure</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Option 2">
    <p:spTree>
      <p:nvGrpSpPr>
        <p:cNvPr id="1" name=""/>
        <p:cNvGrpSpPr/>
        <p:nvPr/>
      </p:nvGrpSpPr>
      <p:grpSpPr>
        <a:xfrm>
          <a:off x="0" y="0"/>
          <a:ext cx="0" cy="0"/>
          <a:chOff x="0" y="0"/>
          <a:chExt cx="0" cy="0"/>
        </a:xfrm>
      </p:grpSpPr>
      <p:sp>
        <p:nvSpPr>
          <p:cNvPr id="44" name="Picture Placeholder 9"/>
          <p:cNvSpPr>
            <a:spLocks noGrp="1"/>
          </p:cNvSpPr>
          <p:nvPr>
            <p:ph type="pic" sz="quarter" idx="10" hasCustomPrompt="1"/>
          </p:nvPr>
        </p:nvSpPr>
        <p:spPr>
          <a:xfrm>
            <a:off x="8256240" y="1620000"/>
            <a:ext cx="3384376" cy="1984113"/>
          </a:xfrm>
          <a:prstGeom prst="rect">
            <a:avLst/>
          </a:prstGeom>
          <a:solidFill>
            <a:schemeClr val="bg1">
              <a:lumMod val="95000"/>
            </a:schemeClr>
          </a:solidFill>
        </p:spPr>
        <p:txBody>
          <a:bodyPr anchor="ctr" anchorCtr="1"/>
          <a:lstStyle>
            <a:lvl1pPr>
              <a:defRPr sz="2000">
                <a:solidFill>
                  <a:schemeClr val="tx1"/>
                </a:solidFill>
              </a:defRPr>
            </a:lvl1pPr>
          </a:lstStyle>
          <a:p>
            <a:r>
              <a:rPr lang="en-US"/>
              <a:t>Picture</a:t>
            </a:r>
          </a:p>
        </p:txBody>
      </p:sp>
      <p:sp>
        <p:nvSpPr>
          <p:cNvPr id="46" name="Picture Placeholder 9"/>
          <p:cNvSpPr>
            <a:spLocks noGrp="1"/>
          </p:cNvSpPr>
          <p:nvPr>
            <p:ph type="pic" sz="quarter" idx="11" hasCustomPrompt="1"/>
          </p:nvPr>
        </p:nvSpPr>
        <p:spPr>
          <a:xfrm>
            <a:off x="8256240" y="3884359"/>
            <a:ext cx="3384376" cy="1984113"/>
          </a:xfrm>
          <a:prstGeom prst="rect">
            <a:avLst/>
          </a:prstGeom>
          <a:solidFill>
            <a:schemeClr val="bg1">
              <a:lumMod val="95000"/>
            </a:schemeClr>
          </a:solidFill>
        </p:spPr>
        <p:txBody>
          <a:bodyPr anchor="ctr" anchorCtr="1"/>
          <a:lstStyle>
            <a:lvl1pPr>
              <a:defRPr sz="2000">
                <a:solidFill>
                  <a:schemeClr val="tx1"/>
                </a:solidFill>
              </a:defRPr>
            </a:lvl1pPr>
          </a:lstStyle>
          <a:p>
            <a:r>
              <a:rPr lang="en-US"/>
              <a:t>Picture</a:t>
            </a:r>
          </a:p>
        </p:txBody>
      </p:sp>
      <p:sp>
        <p:nvSpPr>
          <p:cNvPr id="17" name="Subtitle 2">
            <a:extLst>
              <a:ext uri="{FF2B5EF4-FFF2-40B4-BE49-F238E27FC236}">
                <a16:creationId xmlns:a16="http://schemas.microsoft.com/office/drawing/2014/main" id="{59165581-3D98-B54C-B922-370C4A15168F}"/>
              </a:ext>
            </a:extLst>
          </p:cNvPr>
          <p:cNvSpPr>
            <a:spLocks noGrp="1"/>
          </p:cNvSpPr>
          <p:nvPr>
            <p:ph type="subTitle" idx="1" hasCustomPrompt="1"/>
          </p:nvPr>
        </p:nvSpPr>
        <p:spPr>
          <a:xfrm>
            <a:off x="0" y="1980000"/>
            <a:ext cx="7968208" cy="4176457"/>
          </a:xfrm>
          <a:prstGeom prst="rect">
            <a:avLst/>
          </a:prstGeom>
        </p:spPr>
        <p:txBody>
          <a:bodyPr lIns="540000" tIns="0" rIns="360000" anchor="t" anchorCtr="0"/>
          <a:lstStyle>
            <a:lvl1pPr marL="0" indent="0" algn="l">
              <a:buNone/>
              <a:defRPr sz="2000"/>
            </a:lvl1pPr>
            <a:lvl2pPr marL="180000" indent="-180000" algn="l">
              <a:buClr>
                <a:srgbClr val="5792C9"/>
              </a:buClr>
              <a:buFont typeface="Wingdings" charset="2"/>
              <a:buChar char="§"/>
              <a:defRPr sz="2000"/>
            </a:lvl2pPr>
            <a:lvl3pPr marL="360000" indent="-180000" algn="l">
              <a:buClr>
                <a:srgbClr val="5792C9"/>
              </a:buClr>
              <a:buSzPct val="110000"/>
              <a:buFont typeface="Arial" charset="0"/>
              <a:buChar char="•"/>
              <a:defRPr sz="2000"/>
            </a:lvl3pPr>
            <a:lvl4pPr marL="576000" indent="-216000" algn="l">
              <a:buClr>
                <a:srgbClr val="5792C9"/>
              </a:buClr>
              <a:buFont typeface=".AppleSystemUIFont" charset="-120"/>
              <a:buChar char="–"/>
              <a:defRPr sz="2000"/>
            </a:lvl4pPr>
            <a:lvl5pPr marL="792000" indent="-216000" algn="l">
              <a:buFont typeface=".AppleSystemUIFont" charset="-120"/>
              <a:buChar char="–"/>
              <a:defRPr sz="2000"/>
            </a:lvl5pPr>
            <a:lvl6pPr marL="1044000" indent="-216000" algn="l">
              <a:buClr>
                <a:schemeClr val="bg2">
                  <a:lumMod val="50000"/>
                </a:schemeClr>
              </a:buClr>
              <a:buFont typeface=".AppleSystemUIFont" charset="-120"/>
              <a:buChar char="–"/>
              <a:defRPr sz="2000">
                <a:solidFill>
                  <a:schemeClr val="bg2">
                    <a:lumMod val="50000"/>
                  </a:schemeClr>
                </a:solidFill>
              </a:defRPr>
            </a:lvl6pPr>
            <a:lvl7pPr marL="2743200" indent="0" algn="ctr">
              <a:buNone/>
              <a:defRPr sz="1600"/>
            </a:lvl7pPr>
            <a:lvl8pPr marL="3200400" indent="0" algn="ctr">
              <a:buNone/>
              <a:defRPr sz="1600"/>
            </a:lvl8pPr>
            <a:lvl9pPr marL="3657600" indent="0" algn="ctr">
              <a:buNone/>
              <a:defRPr sz="1600"/>
            </a:lvl9pPr>
          </a:lstStyle>
          <a:p>
            <a:pPr lvl="1"/>
            <a:r>
              <a:rPr lang="en-US"/>
              <a:t>Click to edit txt</a:t>
            </a:r>
          </a:p>
          <a:p>
            <a:pPr lvl="2"/>
            <a:r>
              <a:rPr lang="en-US"/>
              <a:t>List 2</a:t>
            </a:r>
          </a:p>
          <a:p>
            <a:pPr lvl="3"/>
            <a:r>
              <a:rPr lang="en-US"/>
              <a:t>List 3</a:t>
            </a:r>
          </a:p>
          <a:p>
            <a:pPr lvl="4"/>
            <a:r>
              <a:rPr lang="en-US"/>
              <a:t>List 4</a:t>
            </a:r>
          </a:p>
          <a:p>
            <a:pPr lvl="5"/>
            <a:r>
              <a:rPr lang="en-US"/>
              <a:t>List 5</a:t>
            </a:r>
          </a:p>
        </p:txBody>
      </p:sp>
      <p:sp>
        <p:nvSpPr>
          <p:cNvPr id="20" name="Title Placeholder 1">
            <a:extLst>
              <a:ext uri="{FF2B5EF4-FFF2-40B4-BE49-F238E27FC236}">
                <a16:creationId xmlns:a16="http://schemas.microsoft.com/office/drawing/2014/main" id="{72C484F6-8A17-3C44-9437-D5EC134F6314}"/>
              </a:ext>
            </a:extLst>
          </p:cNvPr>
          <p:cNvSpPr>
            <a:spLocks noGrp="1"/>
          </p:cNvSpPr>
          <p:nvPr>
            <p:ph type="title" hasCustomPrompt="1"/>
          </p:nvPr>
        </p:nvSpPr>
        <p:spPr>
          <a:xfrm>
            <a:off x="-10800" y="1620000"/>
            <a:ext cx="7986304" cy="296840"/>
          </a:xfrm>
          <a:prstGeom prst="rect">
            <a:avLst/>
          </a:prstGeom>
          <a:noFill/>
        </p:spPr>
        <p:txBody>
          <a:bodyPr vert="horz" lIns="540000" tIns="0" rIns="360000" bIns="45720" rtlCol="0" anchor="t" anchorCtr="0">
            <a:noAutofit/>
          </a:bodyPr>
          <a:lstStyle>
            <a:lvl1pPr>
              <a:defRPr sz="2200" b="1">
                <a:solidFill>
                  <a:srgbClr val="00825F"/>
                </a:solidFill>
                <a:latin typeface="+mn-lt"/>
              </a:defRPr>
            </a:lvl1pPr>
          </a:lstStyle>
          <a:p>
            <a:r>
              <a:rPr lang="en-US"/>
              <a:t>Click to edit title</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Option 3">
    <p:spTree>
      <p:nvGrpSpPr>
        <p:cNvPr id="1" name=""/>
        <p:cNvGrpSpPr/>
        <p:nvPr/>
      </p:nvGrpSpPr>
      <p:grpSpPr>
        <a:xfrm>
          <a:off x="0" y="0"/>
          <a:ext cx="0" cy="0"/>
          <a:chOff x="0" y="0"/>
          <a:chExt cx="0" cy="0"/>
        </a:xfrm>
      </p:grpSpPr>
      <p:sp>
        <p:nvSpPr>
          <p:cNvPr id="9" name="Subtitle 2">
            <a:extLst>
              <a:ext uri="{FF2B5EF4-FFF2-40B4-BE49-F238E27FC236}">
                <a16:creationId xmlns:a16="http://schemas.microsoft.com/office/drawing/2014/main" id="{EA26912F-EE60-0E4E-8A8F-95B31547CC81}"/>
              </a:ext>
            </a:extLst>
          </p:cNvPr>
          <p:cNvSpPr>
            <a:spLocks noGrp="1"/>
          </p:cNvSpPr>
          <p:nvPr>
            <p:ph type="subTitle" idx="1" hasCustomPrompt="1"/>
          </p:nvPr>
        </p:nvSpPr>
        <p:spPr>
          <a:xfrm>
            <a:off x="-1" y="1980000"/>
            <a:ext cx="12192001" cy="4113296"/>
          </a:xfrm>
          <a:prstGeom prst="rect">
            <a:avLst/>
          </a:prstGeom>
        </p:spPr>
        <p:txBody>
          <a:bodyPr lIns="540000" tIns="0" rIns="540000" bIns="360000" numCol="2" spcCol="720000" anchor="t" anchorCtr="0"/>
          <a:lstStyle>
            <a:lvl1pPr marL="162000" indent="-180000" algn="l">
              <a:buClr>
                <a:srgbClr val="5792C9"/>
              </a:buClr>
              <a:buFont typeface="Wingdings" charset="2"/>
              <a:buChar char="§"/>
              <a:defRPr sz="2000">
                <a:solidFill>
                  <a:schemeClr val="tx1"/>
                </a:solidFill>
                <a:latin typeface="Calibri" charset="0"/>
                <a:ea typeface="Calibri" charset="0"/>
                <a:cs typeface="Calibri" charset="0"/>
              </a:defRPr>
            </a:lvl1pPr>
            <a:lvl2pPr marL="432000" indent="-180000" algn="l">
              <a:buClr>
                <a:srgbClr val="5792C9"/>
              </a:buClr>
              <a:buSzPct val="110000"/>
              <a:buFont typeface="Arial" charset="0"/>
              <a:buChar char="•"/>
              <a:defRPr sz="2000">
                <a:solidFill>
                  <a:schemeClr val="tx1"/>
                </a:solidFill>
                <a:latin typeface="Calibri" charset="0"/>
                <a:ea typeface="Calibri" charset="0"/>
                <a:cs typeface="Calibri" charset="0"/>
              </a:defRPr>
            </a:lvl2pPr>
            <a:lvl3pPr marL="684000" indent="-216000" algn="l">
              <a:buClr>
                <a:srgbClr val="5792C9"/>
              </a:buClr>
              <a:buFont typeface=".AppleSystemUIFont" charset="-120"/>
              <a:buChar char="–"/>
              <a:defRPr sz="2000"/>
            </a:lvl3pPr>
            <a:lvl4pPr marL="936000" indent="-216000" algn="l">
              <a:buFont typeface=".AppleSystemUIFont" charset="-120"/>
              <a:buChar char="–"/>
              <a:defRPr sz="2000"/>
            </a:lvl4pPr>
            <a:lvl5pPr marL="1188000" indent="-216000" algn="l">
              <a:buClr>
                <a:schemeClr val="bg2">
                  <a:lumMod val="50000"/>
                </a:schemeClr>
              </a:buClr>
              <a:buFont typeface=".AppleSystemUIFont" charset="-120"/>
              <a:buChar char="–"/>
              <a:defRPr sz="2000">
                <a:solidFill>
                  <a:schemeClr val="bg2">
                    <a:lumMod val="50000"/>
                  </a:schemeClr>
                </a:solidFill>
              </a:defRPr>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lvl="0"/>
            <a:r>
              <a:rPr lang="en-US"/>
              <a:t>Txt 2 columns</a:t>
            </a:r>
          </a:p>
          <a:p>
            <a:pPr lvl="1"/>
            <a:r>
              <a:rPr lang="en-US"/>
              <a:t>List 2</a:t>
            </a:r>
          </a:p>
          <a:p>
            <a:pPr lvl="2"/>
            <a:r>
              <a:rPr lang="en-US"/>
              <a:t>List 3</a:t>
            </a:r>
          </a:p>
          <a:p>
            <a:pPr lvl="3"/>
            <a:r>
              <a:rPr lang="en-US"/>
              <a:t>List 4</a:t>
            </a:r>
          </a:p>
          <a:p>
            <a:pPr lvl="4"/>
            <a:r>
              <a:rPr lang="en-US"/>
              <a:t>List 5</a:t>
            </a:r>
            <a:endParaRPr lang="it-IT"/>
          </a:p>
        </p:txBody>
      </p:sp>
      <p:sp>
        <p:nvSpPr>
          <p:cNvPr id="11" name="Title Placeholder 1">
            <a:extLst>
              <a:ext uri="{FF2B5EF4-FFF2-40B4-BE49-F238E27FC236}">
                <a16:creationId xmlns:a16="http://schemas.microsoft.com/office/drawing/2014/main" id="{B3766441-E5F4-154E-B3C0-A66B6AA9E9B6}"/>
              </a:ext>
            </a:extLst>
          </p:cNvPr>
          <p:cNvSpPr>
            <a:spLocks noGrp="1"/>
          </p:cNvSpPr>
          <p:nvPr>
            <p:ph type="title" hasCustomPrompt="1"/>
          </p:nvPr>
        </p:nvSpPr>
        <p:spPr>
          <a:xfrm>
            <a:off x="-12537" y="1620000"/>
            <a:ext cx="12204522" cy="360040"/>
          </a:xfrm>
          <a:prstGeom prst="rect">
            <a:avLst/>
          </a:prstGeom>
          <a:noFill/>
        </p:spPr>
        <p:txBody>
          <a:bodyPr vert="horz" lIns="540000" tIns="0" rIns="2880000" bIns="45720" rtlCol="0" anchor="t" anchorCtr="0">
            <a:noAutofit/>
          </a:bodyPr>
          <a:lstStyle>
            <a:lvl1pPr>
              <a:defRPr sz="2200" b="1">
                <a:solidFill>
                  <a:srgbClr val="00825F"/>
                </a:solidFill>
                <a:latin typeface="+mn-lt"/>
              </a:defRPr>
            </a:lvl1pPr>
          </a:lstStyle>
          <a:p>
            <a:r>
              <a:rPr lang="en-US"/>
              <a:t>Click to edit title</a:t>
            </a:r>
          </a:p>
        </p:txBody>
      </p:sp>
    </p:spTree>
    <p:extLst>
      <p:ext uri="{BB962C8B-B14F-4D97-AF65-F5344CB8AC3E}">
        <p14:creationId xmlns:p14="http://schemas.microsoft.com/office/powerpoint/2010/main" val="153816711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Option 4">
    <p:spTree>
      <p:nvGrpSpPr>
        <p:cNvPr id="1" name=""/>
        <p:cNvGrpSpPr/>
        <p:nvPr/>
      </p:nvGrpSpPr>
      <p:grpSpPr>
        <a:xfrm>
          <a:off x="0" y="0"/>
          <a:ext cx="0" cy="0"/>
          <a:chOff x="0" y="0"/>
          <a:chExt cx="0" cy="0"/>
        </a:xfrm>
      </p:grpSpPr>
      <p:sp>
        <p:nvSpPr>
          <p:cNvPr id="16" name="Title Placeholder 1"/>
          <p:cNvSpPr>
            <a:spLocks noGrp="1"/>
          </p:cNvSpPr>
          <p:nvPr>
            <p:ph type="title" hasCustomPrompt="1"/>
          </p:nvPr>
        </p:nvSpPr>
        <p:spPr>
          <a:xfrm>
            <a:off x="8030729" y="1620000"/>
            <a:ext cx="3681895" cy="4473296"/>
          </a:xfrm>
          <a:prstGeom prst="rect">
            <a:avLst/>
          </a:prstGeom>
          <a:solidFill>
            <a:srgbClr val="92D050">
              <a:alpha val="21000"/>
            </a:srgbClr>
          </a:solidFill>
        </p:spPr>
        <p:txBody>
          <a:bodyPr vert="horz" lIns="180000" tIns="180000" rIns="180000" bIns="180000" rtlCol="0" anchor="t" anchorCtr="0">
            <a:normAutofit/>
          </a:bodyPr>
          <a:lstStyle>
            <a:lvl1pPr>
              <a:defRPr sz="1800" b="1" baseline="0">
                <a:solidFill>
                  <a:schemeClr val="tx1"/>
                </a:solidFill>
                <a:latin typeface="Calibri" charset="0"/>
                <a:ea typeface="Calibri" charset="0"/>
                <a:cs typeface="Calibri" charset="0"/>
              </a:defRPr>
            </a:lvl1pPr>
          </a:lstStyle>
          <a:p>
            <a:r>
              <a:rPr lang="en-US"/>
              <a:t>Click to edit txt</a:t>
            </a:r>
            <a:br>
              <a:rPr lang="en-US"/>
            </a:br>
            <a:endParaRPr lang="en-US"/>
          </a:p>
        </p:txBody>
      </p:sp>
      <p:sp>
        <p:nvSpPr>
          <p:cNvPr id="20" name="Subtitle 2">
            <a:extLst>
              <a:ext uri="{FF2B5EF4-FFF2-40B4-BE49-F238E27FC236}">
                <a16:creationId xmlns:a16="http://schemas.microsoft.com/office/drawing/2014/main" id="{623DA365-03D8-D643-90D3-767234578272}"/>
              </a:ext>
            </a:extLst>
          </p:cNvPr>
          <p:cNvSpPr>
            <a:spLocks noGrp="1"/>
          </p:cNvSpPr>
          <p:nvPr>
            <p:ph type="subTitle" idx="1" hasCustomPrompt="1"/>
          </p:nvPr>
        </p:nvSpPr>
        <p:spPr>
          <a:xfrm>
            <a:off x="0" y="1620000"/>
            <a:ext cx="7680176" cy="4473296"/>
          </a:xfrm>
          <a:prstGeom prst="rect">
            <a:avLst/>
          </a:prstGeom>
        </p:spPr>
        <p:txBody>
          <a:bodyPr lIns="540000" tIns="0" rIns="360000" anchor="t" anchorCtr="0"/>
          <a:lstStyle>
            <a:lvl1pPr marL="162000" indent="-180000" algn="l">
              <a:buClr>
                <a:srgbClr val="5792C9"/>
              </a:buClr>
              <a:buFont typeface="Wingdings" charset="2"/>
              <a:buChar char="§"/>
              <a:defRPr sz="2000" baseline="0">
                <a:latin typeface="Calibri" charset="0"/>
                <a:ea typeface="Calibri" charset="0"/>
                <a:cs typeface="Calibri" charset="0"/>
              </a:defRPr>
            </a:lvl1pPr>
            <a:lvl2pPr marL="432000" indent="-180000" algn="l">
              <a:buClr>
                <a:srgbClr val="5792C9"/>
              </a:buClr>
              <a:buSzPct val="110000"/>
              <a:buFont typeface="Arial" charset="0"/>
              <a:buChar char="•"/>
              <a:defRPr sz="2000"/>
            </a:lvl2pPr>
            <a:lvl3pPr marL="684000" indent="-216000" algn="l">
              <a:buClr>
                <a:srgbClr val="5792C9"/>
              </a:buClr>
              <a:buFont typeface=".AppleSystemUIFont" charset="-120"/>
              <a:buChar char="–"/>
              <a:defRPr sz="2000">
                <a:latin typeface="Calibri" charset="0"/>
                <a:ea typeface="Calibri" charset="0"/>
                <a:cs typeface="Calibri" charset="0"/>
              </a:defRPr>
            </a:lvl3pPr>
            <a:lvl4pPr marL="936000" indent="-216000" algn="l">
              <a:buFont typeface=".AppleSystemUIFont" charset="-120"/>
              <a:buChar char="–"/>
              <a:defRPr sz="2000">
                <a:latin typeface="Calibri" charset="0"/>
                <a:ea typeface="Calibri" charset="0"/>
                <a:cs typeface="Calibri" charset="0"/>
              </a:defRPr>
            </a:lvl4pPr>
            <a:lvl5pPr marL="1188000" indent="-216000" algn="l">
              <a:buClr>
                <a:schemeClr val="bg2">
                  <a:lumMod val="50000"/>
                </a:schemeClr>
              </a:buClr>
              <a:buFont typeface=".AppleSystemUIFont" charset="-120"/>
              <a:buChar char="–"/>
              <a:defRPr sz="2000">
                <a:solidFill>
                  <a:schemeClr val="bg2">
                    <a:lumMod val="50000"/>
                  </a:schemeClr>
                </a:solidFill>
              </a:defRPr>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lvl="0"/>
            <a:r>
              <a:rPr lang="en-US"/>
              <a:t>Click to edit txt</a:t>
            </a:r>
          </a:p>
          <a:p>
            <a:pPr lvl="1"/>
            <a:r>
              <a:rPr lang="en-US"/>
              <a:t>List 2</a:t>
            </a:r>
          </a:p>
          <a:p>
            <a:pPr lvl="2"/>
            <a:r>
              <a:rPr lang="en-US"/>
              <a:t>List 3</a:t>
            </a:r>
          </a:p>
          <a:p>
            <a:pPr lvl="3"/>
            <a:r>
              <a:rPr lang="en-US"/>
              <a:t>List 4</a:t>
            </a:r>
          </a:p>
          <a:p>
            <a:pPr lvl="4"/>
            <a:r>
              <a:rPr lang="en-US"/>
              <a:t>List 5</a:t>
            </a:r>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3.emf"/><Relationship Id="rId5" Type="http://schemas.openxmlformats.org/officeDocument/2006/relationships/image" Target="../media/image2.emf"/><Relationship Id="rId4" Type="http://schemas.openxmlformats.org/officeDocument/2006/relationships/image" Target="../media/image1.emf"/></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theme" Target="../theme/theme2.xml"/><Relationship Id="rId1" Type="http://schemas.openxmlformats.org/officeDocument/2006/relationships/slideLayout" Target="../slideLayouts/slideLayout3.xml"/><Relationship Id="rId5" Type="http://schemas.openxmlformats.org/officeDocument/2006/relationships/image" Target="../media/image4.jpeg"/><Relationship Id="rId4" Type="http://schemas.openxmlformats.org/officeDocument/2006/relationships/image" Target="../media/image3.emf"/></Relationships>
</file>

<file path=ppt/slideMasters/_rels/slideMaster3.xml.rels><?xml version="1.0" encoding="UTF-8" standalone="yes"?>
<Relationships xmlns="http://schemas.openxmlformats.org/package/2006/relationships"><Relationship Id="rId8" Type="http://schemas.openxmlformats.org/officeDocument/2006/relationships/image" Target="../media/image3.emf"/><Relationship Id="rId3" Type="http://schemas.openxmlformats.org/officeDocument/2006/relationships/slideLayout" Target="../slideLayouts/slideLayout6.xml"/><Relationship Id="rId7" Type="http://schemas.openxmlformats.org/officeDocument/2006/relationships/image" Target="../media/image2.emf"/><Relationship Id="rId2" Type="http://schemas.openxmlformats.org/officeDocument/2006/relationships/slideLayout" Target="../slideLayouts/slideLayout5.xml"/><Relationship Id="rId1" Type="http://schemas.openxmlformats.org/officeDocument/2006/relationships/slideLayout" Target="../slideLayouts/slideLayout4.xml"/><Relationship Id="rId6" Type="http://schemas.openxmlformats.org/officeDocument/2006/relationships/image" Target="../media/image1.emf"/><Relationship Id="rId5" Type="http://schemas.openxmlformats.org/officeDocument/2006/relationships/theme" Target="../theme/theme3.xml"/><Relationship Id="rId4" Type="http://schemas.openxmlformats.org/officeDocument/2006/relationships/slideLayout" Target="../slideLayouts/slideLayout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263352" y="233708"/>
            <a:ext cx="4176465" cy="963044"/>
          </a:xfrm>
          <a:prstGeom prst="rect">
            <a:avLst/>
          </a:prstGeom>
        </p:spPr>
      </p:pic>
      <p:pic>
        <p:nvPicPr>
          <p:cNvPr id="7" name="Immagine 6">
            <a:extLst>
              <a:ext uri="{FF2B5EF4-FFF2-40B4-BE49-F238E27FC236}">
                <a16:creationId xmlns:a16="http://schemas.microsoft.com/office/drawing/2014/main" id="{F5941514-6A3A-7E4E-8480-6FB87E586C6C}"/>
              </a:ext>
            </a:extLst>
          </p:cNvPr>
          <p:cNvPicPr>
            <a:picLocks noChangeAspect="1"/>
          </p:cNvPicPr>
          <p:nvPr userDrawn="1"/>
        </p:nvPicPr>
        <p:blipFill rotWithShape="1">
          <a:blip r:embed="rId5"/>
          <a:srcRect r="29216"/>
          <a:stretch/>
        </p:blipFill>
        <p:spPr>
          <a:xfrm>
            <a:off x="615797" y="432546"/>
            <a:ext cx="2660803" cy="710454"/>
          </a:xfrm>
          <a:prstGeom prst="rect">
            <a:avLst/>
          </a:prstGeom>
        </p:spPr>
      </p:pic>
      <p:pic>
        <p:nvPicPr>
          <p:cNvPr id="5" name="Picture 4">
            <a:extLst>
              <a:ext uri="{FF2B5EF4-FFF2-40B4-BE49-F238E27FC236}">
                <a16:creationId xmlns:a16="http://schemas.microsoft.com/office/drawing/2014/main" id="{24D43C4A-D199-2340-A53A-D845A4878334}"/>
              </a:ext>
            </a:extLst>
          </p:cNvPr>
          <p:cNvPicPr>
            <a:picLocks noChangeAspect="1"/>
          </p:cNvPicPr>
          <p:nvPr userDrawn="1"/>
        </p:nvPicPr>
        <p:blipFill>
          <a:blip r:embed="rId6"/>
          <a:stretch>
            <a:fillRect/>
          </a:stretch>
        </p:blipFill>
        <p:spPr>
          <a:xfrm>
            <a:off x="9011558" y="449606"/>
            <a:ext cx="2564645" cy="656427"/>
          </a:xfrm>
          <a:prstGeom prst="rect">
            <a:avLst/>
          </a:prstGeom>
        </p:spPr>
      </p:pic>
      <p:sp>
        <p:nvSpPr>
          <p:cNvPr id="4" name="Rectangle 3">
            <a:extLst>
              <a:ext uri="{FF2B5EF4-FFF2-40B4-BE49-F238E27FC236}">
                <a16:creationId xmlns:a16="http://schemas.microsoft.com/office/drawing/2014/main" id="{69EFE691-790D-6248-8B26-94860EBAF4EF}"/>
              </a:ext>
            </a:extLst>
          </p:cNvPr>
          <p:cNvSpPr/>
          <p:nvPr userDrawn="1"/>
        </p:nvSpPr>
        <p:spPr>
          <a:xfrm>
            <a:off x="0" y="-66798"/>
            <a:ext cx="12192000" cy="76200"/>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T"/>
          </a:p>
        </p:txBody>
      </p:sp>
    </p:spTree>
    <p:extLst>
      <p:ext uri="{BB962C8B-B14F-4D97-AF65-F5344CB8AC3E}">
        <p14:creationId xmlns:p14="http://schemas.microsoft.com/office/powerpoint/2010/main" val="721018584"/>
      </p:ext>
    </p:extLst>
  </p:cSld>
  <p:clrMap bg1="lt1" tx1="dk1" bg2="lt2" tx2="dk2" accent1="accent1" accent2="accent2" accent3="accent3" accent4="accent4" accent5="accent5" accent6="accent6" hlink="hlink" folHlink="folHlink"/>
  <p:sldLayoutIdLst>
    <p:sldLayoutId id="2147483955" r:id="rId1"/>
    <p:sldLayoutId id="2147483954" r:id="rId2"/>
  </p:sldLayoutIdLst>
  <p:txStyles>
    <p:titleStyle>
      <a:lvl1pPr algn="l" defTabSz="914400" rtl="0" eaLnBrk="1" latinLnBrk="0" hangingPunct="1">
        <a:lnSpc>
          <a:spcPct val="90000"/>
        </a:lnSpc>
        <a:spcBef>
          <a:spcPct val="0"/>
        </a:spcBef>
        <a:buNone/>
        <a:defRPr sz="4600" kern="1200">
          <a:solidFill>
            <a:srgbClr val="5792C9"/>
          </a:solidFill>
          <a:latin typeface="Georgia" charset="0"/>
          <a:ea typeface="Georgia" charset="0"/>
          <a:cs typeface="Georgia" charset="0"/>
        </a:defRPr>
      </a:lvl1pPr>
    </p:titleStyle>
    <p:bodyStyle>
      <a:lvl1pPr marL="0" indent="0" algn="l" defTabSz="914400" rtl="0" eaLnBrk="1" latinLnBrk="0" hangingPunct="1">
        <a:lnSpc>
          <a:spcPct val="90000"/>
        </a:lnSpc>
        <a:spcBef>
          <a:spcPts val="1000"/>
        </a:spcBef>
        <a:buFontTx/>
        <a:buNone/>
        <a:defRPr sz="2200" b="1" kern="1200">
          <a:solidFill>
            <a:srgbClr val="5792C9"/>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 name="Immagine 6">
            <a:extLst>
              <a:ext uri="{FF2B5EF4-FFF2-40B4-BE49-F238E27FC236}">
                <a16:creationId xmlns:a16="http://schemas.microsoft.com/office/drawing/2014/main" id="{F5941514-6A3A-7E4E-8480-6FB87E586C6C}"/>
              </a:ext>
            </a:extLst>
          </p:cNvPr>
          <p:cNvPicPr>
            <a:picLocks noChangeAspect="1"/>
          </p:cNvPicPr>
          <p:nvPr userDrawn="1"/>
        </p:nvPicPr>
        <p:blipFill rotWithShape="1">
          <a:blip r:embed="rId3"/>
          <a:srcRect r="29216"/>
          <a:stretch/>
        </p:blipFill>
        <p:spPr>
          <a:xfrm>
            <a:off x="615797" y="432546"/>
            <a:ext cx="2660803" cy="710454"/>
          </a:xfrm>
          <a:prstGeom prst="rect">
            <a:avLst/>
          </a:prstGeom>
        </p:spPr>
      </p:pic>
      <p:pic>
        <p:nvPicPr>
          <p:cNvPr id="5" name="Picture 4">
            <a:extLst>
              <a:ext uri="{FF2B5EF4-FFF2-40B4-BE49-F238E27FC236}">
                <a16:creationId xmlns:a16="http://schemas.microsoft.com/office/drawing/2014/main" id="{24D43C4A-D199-2340-A53A-D845A4878334}"/>
              </a:ext>
            </a:extLst>
          </p:cNvPr>
          <p:cNvPicPr>
            <a:picLocks noChangeAspect="1"/>
          </p:cNvPicPr>
          <p:nvPr userDrawn="1"/>
        </p:nvPicPr>
        <p:blipFill>
          <a:blip r:embed="rId4"/>
          <a:stretch>
            <a:fillRect/>
          </a:stretch>
        </p:blipFill>
        <p:spPr>
          <a:xfrm>
            <a:off x="9011558" y="449606"/>
            <a:ext cx="2564645" cy="656427"/>
          </a:xfrm>
          <a:prstGeom prst="rect">
            <a:avLst/>
          </a:prstGeom>
        </p:spPr>
      </p:pic>
      <p:sp>
        <p:nvSpPr>
          <p:cNvPr id="4" name="Rectangle 3">
            <a:extLst>
              <a:ext uri="{FF2B5EF4-FFF2-40B4-BE49-F238E27FC236}">
                <a16:creationId xmlns:a16="http://schemas.microsoft.com/office/drawing/2014/main" id="{69EFE691-790D-6248-8B26-94860EBAF4EF}"/>
              </a:ext>
            </a:extLst>
          </p:cNvPr>
          <p:cNvSpPr/>
          <p:nvPr userDrawn="1"/>
        </p:nvSpPr>
        <p:spPr>
          <a:xfrm>
            <a:off x="0" y="-66798"/>
            <a:ext cx="12192000" cy="76200"/>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T"/>
          </a:p>
        </p:txBody>
      </p:sp>
      <p:pic>
        <p:nvPicPr>
          <p:cNvPr id="6" name="Picture 5"/>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0" y="1981200"/>
            <a:ext cx="12192000" cy="4876800"/>
          </a:xfrm>
          <a:prstGeom prst="rect">
            <a:avLst/>
          </a:prstGeom>
        </p:spPr>
      </p:pic>
    </p:spTree>
    <p:extLst>
      <p:ext uri="{BB962C8B-B14F-4D97-AF65-F5344CB8AC3E}">
        <p14:creationId xmlns:p14="http://schemas.microsoft.com/office/powerpoint/2010/main" val="4084399036"/>
      </p:ext>
    </p:extLst>
  </p:cSld>
  <p:clrMap bg1="lt1" tx1="dk1" bg2="lt2" tx2="dk2" accent1="accent1" accent2="accent2" accent3="accent3" accent4="accent4" accent5="accent5" accent6="accent6" hlink="hlink" folHlink="folHlink"/>
  <p:sldLayoutIdLst>
    <p:sldLayoutId id="2147483960" r:id="rId1"/>
  </p:sldLayoutIdLst>
  <p:txStyles>
    <p:titleStyle>
      <a:lvl1pPr algn="l" defTabSz="914400" rtl="0" eaLnBrk="1" latinLnBrk="0" hangingPunct="1">
        <a:lnSpc>
          <a:spcPct val="90000"/>
        </a:lnSpc>
        <a:spcBef>
          <a:spcPct val="0"/>
        </a:spcBef>
        <a:buNone/>
        <a:defRPr sz="4600" kern="1200">
          <a:solidFill>
            <a:srgbClr val="5792C9"/>
          </a:solidFill>
          <a:latin typeface="Georgia" charset="0"/>
          <a:ea typeface="Georgia" charset="0"/>
          <a:cs typeface="Georgia" charset="0"/>
        </a:defRPr>
      </a:lvl1pPr>
    </p:titleStyle>
    <p:bodyStyle>
      <a:lvl1pPr marL="0" indent="0" algn="l" defTabSz="914400" rtl="0" eaLnBrk="1" latinLnBrk="0" hangingPunct="1">
        <a:lnSpc>
          <a:spcPct val="90000"/>
        </a:lnSpc>
        <a:spcBef>
          <a:spcPts val="1000"/>
        </a:spcBef>
        <a:buFontTx/>
        <a:buNone/>
        <a:defRPr sz="2200" b="1" kern="1200">
          <a:solidFill>
            <a:srgbClr val="5792C9"/>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369157" y="61200"/>
            <a:ext cx="3278571" cy="756000"/>
          </a:xfrm>
          <a:prstGeom prst="rect">
            <a:avLst/>
          </a:prstGeom>
        </p:spPr>
      </p:pic>
      <p:cxnSp>
        <p:nvCxnSpPr>
          <p:cNvPr id="7" name="Connettore 1 31">
            <a:extLst>
              <a:ext uri="{FF2B5EF4-FFF2-40B4-BE49-F238E27FC236}">
                <a16:creationId xmlns:a16="http://schemas.microsoft.com/office/drawing/2014/main" id="{5D12CE36-5E1D-9348-80C5-AEFF3E6CC0EC}"/>
              </a:ext>
            </a:extLst>
          </p:cNvPr>
          <p:cNvCxnSpPr>
            <a:cxnSpLocks/>
          </p:cNvCxnSpPr>
          <p:nvPr userDrawn="1"/>
        </p:nvCxnSpPr>
        <p:spPr>
          <a:xfrm>
            <a:off x="0" y="6381328"/>
            <a:ext cx="12192000" cy="0"/>
          </a:xfrm>
          <a:prstGeom prst="line">
            <a:avLst/>
          </a:prstGeom>
          <a:ln w="12700">
            <a:solidFill>
              <a:srgbClr val="00825F"/>
            </a:solidFill>
          </a:ln>
        </p:spPr>
        <p:style>
          <a:lnRef idx="1">
            <a:schemeClr val="accent1"/>
          </a:lnRef>
          <a:fillRef idx="0">
            <a:schemeClr val="accent1"/>
          </a:fillRef>
          <a:effectRef idx="0">
            <a:schemeClr val="accent1"/>
          </a:effectRef>
          <a:fontRef idx="minor">
            <a:schemeClr val="tx1"/>
          </a:fontRef>
        </p:style>
      </p:cxnSp>
      <p:sp>
        <p:nvSpPr>
          <p:cNvPr id="11" name="Text Placeholder 5">
            <a:extLst>
              <a:ext uri="{FF2B5EF4-FFF2-40B4-BE49-F238E27FC236}">
                <a16:creationId xmlns:a16="http://schemas.microsoft.com/office/drawing/2014/main" id="{A133ADE3-A5A0-2645-9D97-F63324C4A172}"/>
              </a:ext>
            </a:extLst>
          </p:cNvPr>
          <p:cNvSpPr txBox="1">
            <a:spLocks/>
          </p:cNvSpPr>
          <p:nvPr userDrawn="1"/>
        </p:nvSpPr>
        <p:spPr>
          <a:xfrm>
            <a:off x="0" y="6453866"/>
            <a:ext cx="12192000" cy="323462"/>
          </a:xfrm>
          <a:prstGeom prst="rect">
            <a:avLst/>
          </a:prstGeom>
        </p:spPr>
        <p:txBody>
          <a:bodyPr lIns="540000" rIns="540000" anchor="ctr" anchorCtr="0"/>
          <a:lstStyle>
            <a:lvl1pPr marL="0" indent="0" algn="l" defTabSz="914400" rtl="0" eaLnBrk="1" latinLnBrk="0" hangingPunct="1">
              <a:lnSpc>
                <a:spcPct val="90000"/>
              </a:lnSpc>
              <a:spcBef>
                <a:spcPts val="1000"/>
              </a:spcBef>
              <a:buFontTx/>
              <a:buNone/>
              <a:defRPr sz="1400" b="0" kern="1200">
                <a:solidFill>
                  <a:srgbClr val="5792C9"/>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US">
                <a:solidFill>
                  <a:schemeClr val="tx1"/>
                </a:solidFill>
              </a:rPr>
              <a:t>2022 IPPC Regional Workshops </a:t>
            </a:r>
          </a:p>
        </p:txBody>
      </p:sp>
      <p:sp>
        <p:nvSpPr>
          <p:cNvPr id="12" name="Text Placeholder 5">
            <a:extLst>
              <a:ext uri="{FF2B5EF4-FFF2-40B4-BE49-F238E27FC236}">
                <a16:creationId xmlns:a16="http://schemas.microsoft.com/office/drawing/2014/main" id="{93A70C91-02C0-F544-835F-4CAE731E29B0}"/>
              </a:ext>
            </a:extLst>
          </p:cNvPr>
          <p:cNvSpPr txBox="1">
            <a:spLocks/>
          </p:cNvSpPr>
          <p:nvPr userDrawn="1"/>
        </p:nvSpPr>
        <p:spPr>
          <a:xfrm>
            <a:off x="0" y="884975"/>
            <a:ext cx="12192000" cy="410425"/>
          </a:xfrm>
          <a:prstGeom prst="rect">
            <a:avLst/>
          </a:prstGeom>
          <a:solidFill>
            <a:schemeClr val="bg2">
              <a:alpha val="42000"/>
            </a:schemeClr>
          </a:solidFill>
        </p:spPr>
        <p:txBody>
          <a:bodyPr lIns="540000" rIns="540000" anchor="ctr" anchorCtr="0"/>
          <a:lstStyle>
            <a:lvl1pPr marL="0" indent="0" algn="r" defTabSz="914400" rtl="0" eaLnBrk="1" latinLnBrk="0" hangingPunct="1">
              <a:lnSpc>
                <a:spcPct val="90000"/>
              </a:lnSpc>
              <a:spcBef>
                <a:spcPts val="1000"/>
              </a:spcBef>
              <a:buFontTx/>
              <a:buNone/>
              <a:defRPr sz="1400" b="1" kern="1200">
                <a:solidFill>
                  <a:srgbClr val="5792C9"/>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ar-OM" dirty="0">
                <a:solidFill>
                  <a:srgbClr val="00825F"/>
                </a:solidFill>
              </a:rPr>
              <a:t>الآفات الناشئة </a:t>
            </a:r>
            <a:endParaRPr lang="en-US" dirty="0">
              <a:solidFill>
                <a:srgbClr val="00825F"/>
              </a:solidFill>
            </a:endParaRPr>
          </a:p>
        </p:txBody>
      </p:sp>
      <p:pic>
        <p:nvPicPr>
          <p:cNvPr id="10" name="Immagine 9">
            <a:extLst>
              <a:ext uri="{FF2B5EF4-FFF2-40B4-BE49-F238E27FC236}">
                <a16:creationId xmlns:a16="http://schemas.microsoft.com/office/drawing/2014/main" id="{7234DD0C-95AB-7940-8105-0A1AE1800F5F}"/>
              </a:ext>
            </a:extLst>
          </p:cNvPr>
          <p:cNvPicPr>
            <a:picLocks noChangeAspect="1"/>
          </p:cNvPicPr>
          <p:nvPr userDrawn="1"/>
        </p:nvPicPr>
        <p:blipFill rotWithShape="1">
          <a:blip r:embed="rId7"/>
          <a:srcRect r="29216"/>
          <a:stretch/>
        </p:blipFill>
        <p:spPr>
          <a:xfrm>
            <a:off x="539598" y="218898"/>
            <a:ext cx="1877238" cy="516014"/>
          </a:xfrm>
          <a:prstGeom prst="rect">
            <a:avLst/>
          </a:prstGeom>
        </p:spPr>
      </p:pic>
      <p:pic>
        <p:nvPicPr>
          <p:cNvPr id="3" name="Picture 2">
            <a:extLst>
              <a:ext uri="{FF2B5EF4-FFF2-40B4-BE49-F238E27FC236}">
                <a16:creationId xmlns:a16="http://schemas.microsoft.com/office/drawing/2014/main" id="{2C4EF50D-19C0-874B-B58B-28F04C603057}"/>
              </a:ext>
            </a:extLst>
          </p:cNvPr>
          <p:cNvPicPr>
            <a:picLocks noChangeAspect="1"/>
          </p:cNvPicPr>
          <p:nvPr userDrawn="1"/>
        </p:nvPicPr>
        <p:blipFill>
          <a:blip r:embed="rId8"/>
          <a:stretch>
            <a:fillRect/>
          </a:stretch>
        </p:blipFill>
        <p:spPr>
          <a:xfrm>
            <a:off x="9806784" y="233705"/>
            <a:ext cx="2016059" cy="516015"/>
          </a:xfrm>
          <a:prstGeom prst="rect">
            <a:avLst/>
          </a:prstGeom>
        </p:spPr>
      </p:pic>
      <p:sp>
        <p:nvSpPr>
          <p:cNvPr id="14" name="Rectangle 13">
            <a:extLst>
              <a:ext uri="{FF2B5EF4-FFF2-40B4-BE49-F238E27FC236}">
                <a16:creationId xmlns:a16="http://schemas.microsoft.com/office/drawing/2014/main" id="{CBFAA4C8-8DDB-DA4C-9D66-A6C43971E9D1}"/>
              </a:ext>
            </a:extLst>
          </p:cNvPr>
          <p:cNvSpPr/>
          <p:nvPr userDrawn="1"/>
        </p:nvSpPr>
        <p:spPr>
          <a:xfrm>
            <a:off x="0" y="-66798"/>
            <a:ext cx="12192000" cy="76200"/>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T"/>
          </a:p>
        </p:txBody>
      </p:sp>
    </p:spTree>
    <p:extLst>
      <p:ext uri="{BB962C8B-B14F-4D97-AF65-F5344CB8AC3E}">
        <p14:creationId xmlns:p14="http://schemas.microsoft.com/office/powerpoint/2010/main" val="333290649"/>
      </p:ext>
    </p:extLst>
  </p:cSld>
  <p:clrMap bg1="lt1" tx1="dk1" bg2="lt2" tx2="dk2" accent1="accent1" accent2="accent2" accent3="accent3" accent4="accent4" accent5="accent5" accent6="accent6" hlink="hlink" folHlink="folHlink"/>
  <p:sldLayoutIdLst>
    <p:sldLayoutId id="2147483948" r:id="rId1"/>
    <p:sldLayoutId id="2147483953" r:id="rId2"/>
    <p:sldLayoutId id="2147483949" r:id="rId3"/>
    <p:sldLayoutId id="2147483950" r:id="rId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hyperlink" Target="https://www.ippc.int/es/news/workshops-events/webinars/workshop-series-fusarium-tr4-diagnostic-surveillance-inspection-and-simulation-exercise/" TargetMode="External"/><Relationship Id="rId2" Type="http://schemas.openxmlformats.org/officeDocument/2006/relationships/image" Target="../media/image12.jpeg"/><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3" Type="http://schemas.openxmlformats.org/officeDocument/2006/relationships/hyperlink" Target="http://www.ippc.int/" TargetMode="External"/><Relationship Id="rId2" Type="http://schemas.openxmlformats.org/officeDocument/2006/relationships/hyperlink" Target="mailto:ippc@fao.org" TargetMode="External"/><Relationship Id="rId1" Type="http://schemas.openxmlformats.org/officeDocument/2006/relationships/slideLayout" Target="../slideLayouts/slideLayout2.xml"/><Relationship Id="rId4" Type="http://schemas.openxmlformats.org/officeDocument/2006/relationships/image" Target="../media/image5.jpeg"/></Relationships>
</file>

<file path=ppt/slides/_rels/slide2.xml.rels><?xml version="1.0" encoding="UTF-8" standalone="yes"?>
<Relationships xmlns="http://schemas.openxmlformats.org/package/2006/relationships"><Relationship Id="rId3" Type="http://schemas.microsoft.com/office/2018/10/relationships/comments" Target="../comments/modernComment_101_72EF25F.xml"/><Relationship Id="rId2" Type="http://schemas.openxmlformats.org/officeDocument/2006/relationships/notesSlide" Target="../notesSlides/notesSlide1.xml"/><Relationship Id="rId1" Type="http://schemas.openxmlformats.org/officeDocument/2006/relationships/slideLayout" Target="../slideLayouts/slideLayout5.xml"/><Relationship Id="rId4" Type="http://schemas.openxmlformats.org/officeDocument/2006/relationships/image" Target="../media/image6.png"/></Relationships>
</file>

<file path=ppt/slides/_rels/slide3.xml.rels><?xml version="1.0" encoding="UTF-8" standalone="yes"?>
<Relationships xmlns="http://schemas.openxmlformats.org/package/2006/relationships"><Relationship Id="rId2" Type="http://schemas.microsoft.com/office/2018/10/relationships/comments" Target="../comments/modernComment_11A_81F07B1A.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microsoft.com/office/2018/10/relationships/comments" Target="../comments/modernComment_122_D2EDBB5A.xml"/><Relationship Id="rId2" Type="http://schemas.openxmlformats.org/officeDocument/2006/relationships/notesSlide" Target="../notesSlides/notesSlide2.xml"/><Relationship Id="rId1" Type="http://schemas.openxmlformats.org/officeDocument/2006/relationships/slideLayout" Target="../slideLayouts/slideLayout5.xml"/><Relationship Id="rId5" Type="http://schemas.openxmlformats.org/officeDocument/2006/relationships/hyperlink" Target="http://www.fao.org/fall-armyworm/global-action/en" TargetMode="External"/><Relationship Id="rId4" Type="http://schemas.openxmlformats.org/officeDocument/2006/relationships/image" Target="../media/image7.png"/></Relationships>
</file>

<file path=ppt/slides/_rels/slide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4.xml"/><Relationship Id="rId1" Type="http://schemas.openxmlformats.org/officeDocument/2006/relationships/slideLayout" Target="../slideLayouts/slideLayout4.xml"/><Relationship Id="rId4" Type="http://schemas.openxmlformats.org/officeDocument/2006/relationships/hyperlink" Target="https://www.ippc.int/en/news/workshops-events/webinars/fall-armyworm-faw-training-part-1-22-october-part-2-19-november-and-part-3-10-december/" TargetMode="Externa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a:xfrm>
            <a:off x="11497" y="5105400"/>
            <a:ext cx="12192000" cy="449180"/>
          </a:xfrm>
        </p:spPr>
        <p:txBody>
          <a:bodyPr/>
          <a:lstStyle/>
          <a:p>
            <a:pPr algn="r"/>
            <a:r>
              <a:rPr lang="ar-OM" dirty="0"/>
              <a:t>الآفات الناشئة </a:t>
            </a:r>
            <a:endParaRPr lang="en-US" dirty="0"/>
          </a:p>
        </p:txBody>
      </p:sp>
      <p:sp>
        <p:nvSpPr>
          <p:cNvPr id="7" name="Subtitle 6"/>
          <p:cNvSpPr>
            <a:spLocks noGrp="1"/>
          </p:cNvSpPr>
          <p:nvPr>
            <p:ph type="subTitle" idx="1"/>
          </p:nvPr>
        </p:nvSpPr>
        <p:spPr>
          <a:xfrm>
            <a:off x="2811440" y="5730274"/>
            <a:ext cx="10263116" cy="554773"/>
          </a:xfrm>
        </p:spPr>
        <p:txBody>
          <a:bodyPr/>
          <a:lstStyle/>
          <a:p>
            <a:pPr algn="r" rtl="1"/>
            <a:r>
              <a:rPr lang="ar-OM" dirty="0"/>
              <a:t>حالات دودة الحشد الخريفية والسلالة الاستوائية الرابعة لفطر </a:t>
            </a:r>
            <a:r>
              <a:rPr lang="ar-OM" dirty="0" err="1"/>
              <a:t>الفيوزاريوم</a:t>
            </a:r>
            <a:endParaRPr lang="ar-OM" dirty="0"/>
          </a:p>
          <a:p>
            <a:pPr algn="r"/>
            <a:endParaRPr lang="en-US" dirty="0"/>
          </a:p>
        </p:txBody>
      </p:sp>
      <p:pic>
        <p:nvPicPr>
          <p:cNvPr id="10" name="Picture Placeholder 9"/>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t="2658" b="2658"/>
          <a:stretch>
            <a:fillRect/>
          </a:stretch>
        </p:blipFill>
        <p:spPr/>
      </p:pic>
    </p:spTree>
    <p:extLst>
      <p:ext uri="{BB962C8B-B14F-4D97-AF65-F5344CB8AC3E}">
        <p14:creationId xmlns:p14="http://schemas.microsoft.com/office/powerpoint/2010/main" val="81377857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Rounded Corners 6">
            <a:extLst>
              <a:ext uri="{FF2B5EF4-FFF2-40B4-BE49-F238E27FC236}">
                <a16:creationId xmlns:a16="http://schemas.microsoft.com/office/drawing/2014/main" id="{77ED7D5D-BB1B-49A2-BEC1-F45D14E42E7B}"/>
              </a:ext>
            </a:extLst>
          </p:cNvPr>
          <p:cNvSpPr/>
          <p:nvPr/>
        </p:nvSpPr>
        <p:spPr>
          <a:xfrm>
            <a:off x="9780747" y="3470588"/>
            <a:ext cx="2191990" cy="1279731"/>
          </a:xfrm>
          <a:prstGeom prst="roundRect">
            <a:avLst/>
          </a:prstGeom>
          <a:solidFill>
            <a:srgbClr val="FFFF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Title 1">
            <a:extLst>
              <a:ext uri="{FF2B5EF4-FFF2-40B4-BE49-F238E27FC236}">
                <a16:creationId xmlns:a16="http://schemas.microsoft.com/office/drawing/2014/main" id="{5AB12A33-AB7D-45A8-9530-6719B9A33FF0}"/>
              </a:ext>
            </a:extLst>
          </p:cNvPr>
          <p:cNvSpPr txBox="1">
            <a:spLocks/>
          </p:cNvSpPr>
          <p:nvPr/>
        </p:nvSpPr>
        <p:spPr>
          <a:xfrm>
            <a:off x="9024347" y="1930919"/>
            <a:ext cx="3071595" cy="1384433"/>
          </a:xfrm>
          <a:prstGeom prst="rect">
            <a:avLst/>
          </a:prstGeom>
          <a:noFill/>
        </p:spPr>
        <p:txBody>
          <a:bodyPr vert="horz" lIns="540000" tIns="0" rIns="360000" bIns="45720" rtlCol="0" anchor="t" anchorCtr="0">
            <a:noAutofit/>
          </a:bodyPr>
          <a:lstStyle>
            <a:lvl1pPr algn="l" defTabSz="914400" rtl="0" eaLnBrk="1" latinLnBrk="0" hangingPunct="1">
              <a:lnSpc>
                <a:spcPct val="90000"/>
              </a:lnSpc>
              <a:spcBef>
                <a:spcPct val="0"/>
              </a:spcBef>
              <a:buNone/>
              <a:defRPr sz="2200" b="1" kern="1200">
                <a:solidFill>
                  <a:srgbClr val="00825F"/>
                </a:solidFill>
                <a:latin typeface="+mn-lt"/>
                <a:ea typeface="+mj-ea"/>
                <a:cs typeface="+mj-cs"/>
              </a:defRPr>
            </a:lvl1pPr>
          </a:lstStyle>
          <a:p>
            <a:pPr algn="just" rtl="1"/>
            <a:r>
              <a:rPr lang="ar-OM" dirty="0"/>
              <a:t>صياغة إرشادات للوقاية والتأهب والاستجابة لـ </a:t>
            </a:r>
            <a:r>
              <a:rPr lang="en-US" dirty="0"/>
              <a:t>Fusarium TR4</a:t>
            </a:r>
            <a:endParaRPr lang="en-IT" dirty="0"/>
          </a:p>
        </p:txBody>
      </p:sp>
      <p:sp>
        <p:nvSpPr>
          <p:cNvPr id="34" name="CuadroTexto 8">
            <a:extLst>
              <a:ext uri="{FF2B5EF4-FFF2-40B4-BE49-F238E27FC236}">
                <a16:creationId xmlns:a16="http://schemas.microsoft.com/office/drawing/2014/main" id="{41DE08ED-B1B1-4576-B0F6-78C59378C442}"/>
              </a:ext>
            </a:extLst>
          </p:cNvPr>
          <p:cNvSpPr txBox="1"/>
          <p:nvPr/>
        </p:nvSpPr>
        <p:spPr>
          <a:xfrm>
            <a:off x="9780747" y="3531709"/>
            <a:ext cx="2286000" cy="1070871"/>
          </a:xfrm>
          <a:prstGeom prst="rect">
            <a:avLst/>
          </a:prstGeom>
          <a:noFill/>
        </p:spPr>
        <p:txBody>
          <a:bodyPr wrap="square" lIns="91440" tIns="45720" rIns="91440" bIns="45720" anchor="t">
            <a:spAutoFit/>
          </a:bodyPr>
          <a:lstStyle/>
          <a:p>
            <a:pPr algn="ctr" fontAlgn="base">
              <a:lnSpc>
                <a:spcPct val="107000"/>
              </a:lnSpc>
              <a:spcAft>
                <a:spcPts val="800"/>
              </a:spcAft>
            </a:pPr>
            <a:r>
              <a:rPr lang="ar-OM" sz="1800" dirty="0">
                <a:effectLst/>
                <a:latin typeface="Calibri"/>
                <a:ea typeface="Calibri" panose="020F0502020204030204" pitchFamily="34" charset="0"/>
                <a:cs typeface="Calibri"/>
              </a:rPr>
              <a:t>عملية </a:t>
            </a:r>
            <a:r>
              <a:rPr lang="ar-OM" sz="1800" dirty="0">
                <a:latin typeface="Calibri"/>
                <a:ea typeface="Calibri" panose="020F0502020204030204" pitchFamily="34" charset="0"/>
                <a:cs typeface="Calibri"/>
              </a:rPr>
              <a:t> المراجعة </a:t>
            </a:r>
          </a:p>
          <a:p>
            <a:pPr algn="ctr" rtl="1" fontAlgn="base">
              <a:lnSpc>
                <a:spcPct val="107000"/>
              </a:lnSpc>
              <a:spcAft>
                <a:spcPts val="800"/>
              </a:spcAft>
            </a:pPr>
            <a:r>
              <a:rPr lang="ar-OM" sz="1800" dirty="0">
                <a:effectLst/>
                <a:latin typeface="Calibri"/>
                <a:ea typeface="Calibri" panose="020F0502020204030204" pitchFamily="34" charset="0"/>
                <a:cs typeface="Calibri"/>
              </a:rPr>
              <a:t>49 مراجعًا من جميع أنحاء العالم + </a:t>
            </a:r>
            <a:r>
              <a:rPr lang="es-AR" sz="1800" dirty="0">
                <a:effectLst/>
                <a:latin typeface="Calibri"/>
                <a:ea typeface="Calibri" panose="020F0502020204030204" pitchFamily="34" charset="0"/>
                <a:cs typeface="Calibri"/>
              </a:rPr>
              <a:t>IC</a:t>
            </a:r>
            <a:endParaRPr lang="es-AR"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TextBox 3">
            <a:extLst>
              <a:ext uri="{FF2B5EF4-FFF2-40B4-BE49-F238E27FC236}">
                <a16:creationId xmlns:a16="http://schemas.microsoft.com/office/drawing/2014/main" id="{3BB13C08-1804-44E6-94E8-5374BDCB1465}"/>
              </a:ext>
            </a:extLst>
          </p:cNvPr>
          <p:cNvSpPr txBox="1"/>
          <p:nvPr/>
        </p:nvSpPr>
        <p:spPr>
          <a:xfrm>
            <a:off x="6388100" y="1732594"/>
            <a:ext cx="3048000" cy="600164"/>
          </a:xfrm>
          <a:prstGeom prst="rect">
            <a:avLst/>
          </a:prstGeom>
        </p:spPr>
        <p:txBody>
          <a:bodyPr wrap="square" lIns="540000" tIns="0" rIns="360000" rtlCol="0" anchor="t" anchorCtr="0">
            <a:spAutoFit/>
          </a:bodyPr>
          <a:lstStyle/>
          <a:p>
            <a:pPr algn="ctr"/>
            <a:r>
              <a:rPr lang="ar-OM" sz="1800" dirty="0">
                <a:solidFill>
                  <a:srgbClr val="5792C9"/>
                </a:solidFill>
              </a:rPr>
              <a:t>التوزيع والمعلومات البيولوجية</a:t>
            </a:r>
            <a:endParaRPr lang="en-US" sz="1800" dirty="0"/>
          </a:p>
        </p:txBody>
      </p:sp>
      <p:sp>
        <p:nvSpPr>
          <p:cNvPr id="27" name="TextBox 26">
            <a:extLst>
              <a:ext uri="{FF2B5EF4-FFF2-40B4-BE49-F238E27FC236}">
                <a16:creationId xmlns:a16="http://schemas.microsoft.com/office/drawing/2014/main" id="{5F39A0B3-F431-4C31-924D-78EA907AEDFE}"/>
              </a:ext>
            </a:extLst>
          </p:cNvPr>
          <p:cNvSpPr txBox="1"/>
          <p:nvPr/>
        </p:nvSpPr>
        <p:spPr>
          <a:xfrm>
            <a:off x="6734241" y="3638820"/>
            <a:ext cx="3288360" cy="600164"/>
          </a:xfrm>
          <a:prstGeom prst="rect">
            <a:avLst/>
          </a:prstGeom>
        </p:spPr>
        <p:txBody>
          <a:bodyPr wrap="square" lIns="540000" tIns="0" rIns="360000" rtlCol="0" anchor="t" anchorCtr="0">
            <a:spAutoFit/>
          </a:bodyPr>
          <a:lstStyle/>
          <a:p>
            <a:pPr algn="ctr"/>
            <a:r>
              <a:rPr lang="ar-OM" sz="1800" dirty="0">
                <a:solidFill>
                  <a:srgbClr val="5792C9"/>
                </a:solidFill>
              </a:rPr>
              <a:t>خطة الوقاية والتأهب:</a:t>
            </a:r>
          </a:p>
          <a:p>
            <a:pPr algn="ctr"/>
            <a:r>
              <a:rPr lang="ar-OM" sz="1800" b="1" dirty="0">
                <a:solidFill>
                  <a:srgbClr val="5792C9"/>
                </a:solidFill>
              </a:rPr>
              <a:t>عند غياب المرض </a:t>
            </a:r>
            <a:endParaRPr lang="en-US" sz="1800" b="1" dirty="0">
              <a:solidFill>
                <a:srgbClr val="5792C9"/>
              </a:solidFill>
            </a:endParaRPr>
          </a:p>
        </p:txBody>
      </p:sp>
      <p:sp>
        <p:nvSpPr>
          <p:cNvPr id="35" name="TextBox 34">
            <a:extLst>
              <a:ext uri="{FF2B5EF4-FFF2-40B4-BE49-F238E27FC236}">
                <a16:creationId xmlns:a16="http://schemas.microsoft.com/office/drawing/2014/main" id="{867E7363-0CF2-415A-8170-3AE4E83A7C67}"/>
              </a:ext>
            </a:extLst>
          </p:cNvPr>
          <p:cNvSpPr txBox="1"/>
          <p:nvPr/>
        </p:nvSpPr>
        <p:spPr>
          <a:xfrm>
            <a:off x="6770040" y="5421149"/>
            <a:ext cx="3288360" cy="877163"/>
          </a:xfrm>
          <a:prstGeom prst="rect">
            <a:avLst/>
          </a:prstGeom>
        </p:spPr>
        <p:txBody>
          <a:bodyPr wrap="square" lIns="540000" tIns="0" rIns="360000" rtlCol="0" anchor="t" anchorCtr="0">
            <a:spAutoFit/>
          </a:bodyPr>
          <a:lstStyle/>
          <a:p>
            <a:pPr algn="ctr"/>
            <a:r>
              <a:rPr lang="ar-OM" sz="1800" dirty="0">
                <a:solidFill>
                  <a:srgbClr val="5792C9"/>
                </a:solidFill>
              </a:rPr>
              <a:t>خطة الاستجابة:</a:t>
            </a:r>
          </a:p>
          <a:p>
            <a:pPr algn="ctr"/>
            <a:r>
              <a:rPr lang="ar-OM" sz="1800" b="1" dirty="0">
                <a:solidFill>
                  <a:srgbClr val="5792C9"/>
                </a:solidFill>
              </a:rPr>
              <a:t>عندما يتم اكتشاف الآفة وتأكيدها رسميًا</a:t>
            </a:r>
            <a:endParaRPr lang="en-US" sz="1800" b="1" dirty="0">
              <a:solidFill>
                <a:srgbClr val="5792C9"/>
              </a:solidFill>
            </a:endParaRPr>
          </a:p>
        </p:txBody>
      </p:sp>
      <p:sp>
        <p:nvSpPr>
          <p:cNvPr id="14" name="Rectangle: Rounded Corners 13">
            <a:extLst>
              <a:ext uri="{FF2B5EF4-FFF2-40B4-BE49-F238E27FC236}">
                <a16:creationId xmlns:a16="http://schemas.microsoft.com/office/drawing/2014/main" id="{9398A57A-311D-5AA2-C613-89523D719962}"/>
              </a:ext>
            </a:extLst>
          </p:cNvPr>
          <p:cNvSpPr/>
          <p:nvPr/>
        </p:nvSpPr>
        <p:spPr>
          <a:xfrm>
            <a:off x="130478" y="5437394"/>
            <a:ext cx="6892622" cy="898811"/>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Rounded Corners 14">
            <a:extLst>
              <a:ext uri="{FF2B5EF4-FFF2-40B4-BE49-F238E27FC236}">
                <a16:creationId xmlns:a16="http://schemas.microsoft.com/office/drawing/2014/main" id="{05D666D0-ACD6-F468-22F9-322B54DBC700}"/>
              </a:ext>
            </a:extLst>
          </p:cNvPr>
          <p:cNvSpPr/>
          <p:nvPr/>
        </p:nvSpPr>
        <p:spPr>
          <a:xfrm>
            <a:off x="130478" y="3048458"/>
            <a:ext cx="6892622" cy="2297297"/>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Rounded Corners 15">
            <a:extLst>
              <a:ext uri="{FF2B5EF4-FFF2-40B4-BE49-F238E27FC236}">
                <a16:creationId xmlns:a16="http://schemas.microsoft.com/office/drawing/2014/main" id="{B4424E94-0BC5-5F6D-0C70-36BBD9EFCC58}"/>
              </a:ext>
            </a:extLst>
          </p:cNvPr>
          <p:cNvSpPr/>
          <p:nvPr/>
        </p:nvSpPr>
        <p:spPr>
          <a:xfrm>
            <a:off x="130478" y="1339382"/>
            <a:ext cx="6892622" cy="1617437"/>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TextBox 16">
            <a:extLst>
              <a:ext uri="{FF2B5EF4-FFF2-40B4-BE49-F238E27FC236}">
                <a16:creationId xmlns:a16="http://schemas.microsoft.com/office/drawing/2014/main" id="{76CB355E-9BB8-EADC-AD29-24932E06D4A9}"/>
              </a:ext>
            </a:extLst>
          </p:cNvPr>
          <p:cNvSpPr txBox="1"/>
          <p:nvPr/>
        </p:nvSpPr>
        <p:spPr>
          <a:xfrm>
            <a:off x="-174322" y="1339840"/>
            <a:ext cx="7273622" cy="1431161"/>
          </a:xfrm>
          <a:prstGeom prst="rect">
            <a:avLst/>
          </a:prstGeom>
        </p:spPr>
        <p:txBody>
          <a:bodyPr wrap="square" lIns="540000" tIns="0" rIns="360000" rtlCol="0" anchor="t" anchorCtr="0">
            <a:spAutoFit/>
          </a:bodyPr>
          <a:lstStyle/>
          <a:p>
            <a:pPr marL="285750" indent="-285750" algn="r" rtl="1">
              <a:buFont typeface="Arial" panose="020B0604020202020204" pitchFamily="34" charset="0"/>
              <a:buChar char="•"/>
            </a:pPr>
            <a:r>
              <a:rPr lang="ar-OM" sz="1800" dirty="0">
                <a:latin typeface="Calibri"/>
                <a:cs typeface="Calibri"/>
              </a:rPr>
              <a:t>توزيع السلالة الاستوائية الرابعة </a:t>
            </a:r>
            <a:r>
              <a:rPr lang="ar-OM" sz="1800" dirty="0" err="1">
                <a:latin typeface="Calibri"/>
                <a:cs typeface="Calibri"/>
              </a:rPr>
              <a:t>للفيوزاريوم</a:t>
            </a:r>
            <a:r>
              <a:rPr lang="ar-OM" sz="1800" dirty="0">
                <a:latin typeface="Calibri"/>
                <a:cs typeface="Calibri"/>
              </a:rPr>
              <a:t> </a:t>
            </a:r>
            <a:r>
              <a:rPr lang="en-US" sz="1800" dirty="0">
                <a:latin typeface="Calibri"/>
                <a:cs typeface="Calibri"/>
              </a:rPr>
              <a:t>Fusarium TR4</a:t>
            </a:r>
          </a:p>
          <a:p>
            <a:pPr marL="285750" indent="-285750" algn="r" rtl="1">
              <a:buFont typeface="Arial" panose="020B0604020202020204" pitchFamily="34" charset="0"/>
              <a:buChar char="•"/>
            </a:pPr>
            <a:r>
              <a:rPr lang="ar-OM" sz="1800" dirty="0">
                <a:latin typeface="Calibri"/>
                <a:cs typeface="Calibri"/>
              </a:rPr>
              <a:t>المعلومات البيولوجية للفطر</a:t>
            </a:r>
          </a:p>
          <a:p>
            <a:pPr marL="285750" indent="-285750" algn="r" rtl="1">
              <a:buFont typeface="Arial" panose="020B0604020202020204" pitchFamily="34" charset="0"/>
              <a:buChar char="•"/>
            </a:pPr>
            <a:r>
              <a:rPr lang="ar-OM" sz="1800" dirty="0">
                <a:latin typeface="Calibri"/>
                <a:cs typeface="Calibri"/>
              </a:rPr>
              <a:t>المسبب المرضي </a:t>
            </a:r>
            <a:r>
              <a:rPr lang="en-US" sz="1800" dirty="0">
                <a:latin typeface="Calibri"/>
                <a:cs typeface="Calibri"/>
              </a:rPr>
              <a:t>: Fusarium TR4 </a:t>
            </a:r>
            <a:r>
              <a:rPr lang="ar-OM" sz="1800" dirty="0">
                <a:latin typeface="Calibri"/>
                <a:cs typeface="Calibri"/>
              </a:rPr>
              <a:t> التصنيف والتسمية والاعتبارات البيولوجية والمورفولوجية</a:t>
            </a:r>
          </a:p>
          <a:p>
            <a:pPr marL="285750" indent="-285750" algn="r" rtl="1">
              <a:buFont typeface="Arial" panose="020B0604020202020204" pitchFamily="34" charset="0"/>
              <a:buChar char="•"/>
            </a:pPr>
            <a:r>
              <a:rPr lang="ar-OM" sz="1800" dirty="0">
                <a:latin typeface="Calibri"/>
                <a:cs typeface="Calibri"/>
              </a:rPr>
              <a:t>عوائل الموز: العناصر الأساسية للتعرف على وبائية الذبول </a:t>
            </a:r>
            <a:r>
              <a:rPr lang="ar-OM" sz="1800" dirty="0" err="1">
                <a:latin typeface="Calibri"/>
                <a:cs typeface="Calibri"/>
              </a:rPr>
              <a:t>الفيوزاريومي</a:t>
            </a:r>
            <a:r>
              <a:rPr lang="ar-OM" sz="1800" dirty="0">
                <a:latin typeface="Calibri"/>
                <a:cs typeface="Calibri"/>
              </a:rPr>
              <a:t> في الموز</a:t>
            </a:r>
          </a:p>
        </p:txBody>
      </p:sp>
      <p:sp>
        <p:nvSpPr>
          <p:cNvPr id="18" name="TextBox 17">
            <a:extLst>
              <a:ext uri="{FF2B5EF4-FFF2-40B4-BE49-F238E27FC236}">
                <a16:creationId xmlns:a16="http://schemas.microsoft.com/office/drawing/2014/main" id="{5833BB73-EBDE-9954-38B3-38E950A68059}"/>
              </a:ext>
            </a:extLst>
          </p:cNvPr>
          <p:cNvSpPr txBox="1"/>
          <p:nvPr/>
        </p:nvSpPr>
        <p:spPr>
          <a:xfrm>
            <a:off x="-174322" y="3079106"/>
            <a:ext cx="7273622" cy="2508379"/>
          </a:xfrm>
          <a:prstGeom prst="rect">
            <a:avLst/>
          </a:prstGeom>
        </p:spPr>
        <p:txBody>
          <a:bodyPr wrap="square" lIns="540000" tIns="0" rIns="360000" rtlCol="0" anchor="t" anchorCtr="0">
            <a:spAutoFit/>
          </a:bodyPr>
          <a:lstStyle/>
          <a:p>
            <a:pPr marR="0" indent="-285750" algn="just" rtl="1">
              <a:spcBef>
                <a:spcPts val="0"/>
              </a:spcBef>
              <a:buFont typeface="Arial" panose="020B0604020202020204" pitchFamily="34" charset="0"/>
              <a:buChar char="•"/>
            </a:pPr>
            <a:r>
              <a:rPr lang="ar-SA" sz="1800" dirty="0">
                <a:latin typeface="Calibri"/>
                <a:cs typeface="Calibri"/>
              </a:rPr>
              <a:t>تحليل مخاطر الآفات</a:t>
            </a:r>
            <a:endParaRPr lang="en-US" sz="1800" dirty="0">
              <a:latin typeface="Calibri"/>
              <a:cs typeface="Calibri"/>
            </a:endParaRPr>
          </a:p>
          <a:p>
            <a:pPr marR="0" indent="-285750" algn="just" rtl="1">
              <a:spcBef>
                <a:spcPts val="0"/>
              </a:spcBef>
              <a:buFont typeface="Arial" panose="020B0604020202020204" pitchFamily="34" charset="0"/>
              <a:buChar char="•"/>
            </a:pPr>
            <a:r>
              <a:rPr lang="ar-SA" sz="1800" dirty="0">
                <a:latin typeface="Calibri"/>
                <a:cs typeface="Calibri"/>
              </a:rPr>
              <a:t>لوائح الصحة النباتية</a:t>
            </a:r>
            <a:endParaRPr lang="en-US" sz="1800" dirty="0">
              <a:latin typeface="Calibri"/>
              <a:cs typeface="Calibri"/>
            </a:endParaRPr>
          </a:p>
          <a:p>
            <a:pPr marR="0" indent="-285750" algn="just" rtl="1">
              <a:spcBef>
                <a:spcPts val="0"/>
              </a:spcBef>
              <a:buFont typeface="Arial" panose="020B0604020202020204" pitchFamily="34" charset="0"/>
              <a:buChar char="•"/>
            </a:pPr>
            <a:r>
              <a:rPr lang="ar-SA" sz="1800" dirty="0">
                <a:latin typeface="Calibri"/>
                <a:cs typeface="Calibri"/>
              </a:rPr>
              <a:t>تدابير للمزارع التجارية الواسعة النطاق (التصدير أساسا)</a:t>
            </a:r>
            <a:endParaRPr lang="en-US" sz="1800" dirty="0">
              <a:latin typeface="Calibri"/>
              <a:cs typeface="Calibri"/>
            </a:endParaRPr>
          </a:p>
          <a:p>
            <a:pPr marR="0" indent="-285750" algn="r" rtl="1">
              <a:spcBef>
                <a:spcPts val="0"/>
              </a:spcBef>
              <a:buFont typeface="Arial" panose="020B0604020202020204" pitchFamily="34" charset="0"/>
              <a:buChar char="•"/>
            </a:pPr>
            <a:r>
              <a:rPr lang="ar-SA" sz="1800" dirty="0">
                <a:latin typeface="Calibri"/>
                <a:cs typeface="Calibri"/>
              </a:rPr>
              <a:t>تدابير لأصحاب الحيازات الصغيرة من زراعات الموز</a:t>
            </a:r>
            <a:endParaRPr lang="en-US" sz="1800" dirty="0">
              <a:latin typeface="Calibri"/>
              <a:cs typeface="Calibri"/>
            </a:endParaRPr>
          </a:p>
          <a:p>
            <a:pPr marR="0" indent="-285750" algn="r" rtl="1">
              <a:spcBef>
                <a:spcPts val="0"/>
              </a:spcBef>
              <a:buFont typeface="Arial" panose="020B0604020202020204" pitchFamily="34" charset="0"/>
              <a:buChar char="•"/>
            </a:pPr>
            <a:r>
              <a:rPr lang="ar-SA" sz="1800" dirty="0">
                <a:latin typeface="Calibri"/>
                <a:cs typeface="Calibri"/>
              </a:rPr>
              <a:t>تشخيص </a:t>
            </a:r>
            <a:r>
              <a:rPr lang="ar-SA" sz="1800" dirty="0" err="1">
                <a:latin typeface="Calibri"/>
                <a:cs typeface="Calibri"/>
              </a:rPr>
              <a:t>فيوزاريوم</a:t>
            </a:r>
            <a:r>
              <a:rPr lang="ar-SA" sz="1800" dirty="0">
                <a:latin typeface="Calibri"/>
                <a:cs typeface="Calibri"/>
              </a:rPr>
              <a:t>  </a:t>
            </a:r>
            <a:r>
              <a:rPr lang="en-US" sz="1800" dirty="0">
                <a:latin typeface="Calibri"/>
                <a:cs typeface="Calibri"/>
              </a:rPr>
              <a:t> Fusarium TR4</a:t>
            </a:r>
          </a:p>
          <a:p>
            <a:pPr marR="0" indent="-285750" algn="r" rtl="1">
              <a:spcBef>
                <a:spcPts val="0"/>
              </a:spcBef>
              <a:buFont typeface="Arial" panose="020B0604020202020204" pitchFamily="34" charset="0"/>
              <a:buChar char="•"/>
            </a:pPr>
            <a:r>
              <a:rPr lang="ar-SA" sz="1800" dirty="0">
                <a:latin typeface="Calibri"/>
                <a:cs typeface="Calibri"/>
              </a:rPr>
              <a:t>المراقبة: </a:t>
            </a:r>
            <a:r>
              <a:rPr lang="ar-OM" sz="1800" dirty="0">
                <a:latin typeface="Calibri"/>
                <a:cs typeface="Calibri"/>
              </a:rPr>
              <a:t>مسوحات </a:t>
            </a:r>
            <a:r>
              <a:rPr lang="ar-SA" sz="1800" dirty="0">
                <a:latin typeface="Calibri"/>
                <a:cs typeface="Calibri"/>
              </a:rPr>
              <a:t>لتحديد حالة</a:t>
            </a:r>
            <a:r>
              <a:rPr lang="en-US" sz="1800" dirty="0">
                <a:latin typeface="Calibri"/>
                <a:cs typeface="Calibri"/>
              </a:rPr>
              <a:t> Fusarium TR4 </a:t>
            </a:r>
          </a:p>
          <a:p>
            <a:pPr marR="0" indent="-285750" algn="r" rtl="1">
              <a:spcBef>
                <a:spcPts val="0"/>
              </a:spcBef>
              <a:buFont typeface="Arial" panose="020B0604020202020204" pitchFamily="34" charset="0"/>
              <a:buChar char="•"/>
            </a:pPr>
            <a:r>
              <a:rPr lang="ar-SA" sz="1800" dirty="0">
                <a:latin typeface="Calibri"/>
                <a:cs typeface="Calibri"/>
              </a:rPr>
              <a:t>التواصل وتبادل المعلومات مع أصحاب المصلحة</a:t>
            </a:r>
            <a:endParaRPr lang="en-US" sz="1800" dirty="0">
              <a:latin typeface="Calibri"/>
              <a:cs typeface="Calibri"/>
            </a:endParaRPr>
          </a:p>
          <a:p>
            <a:pPr marR="0" indent="-285750" algn="r" rtl="1">
              <a:spcBef>
                <a:spcPts val="0"/>
              </a:spcBef>
              <a:buFont typeface="Arial" panose="020B0604020202020204" pitchFamily="34" charset="0"/>
              <a:buChar char="•"/>
            </a:pPr>
            <a:r>
              <a:rPr lang="ar-SA" sz="1800" dirty="0">
                <a:latin typeface="Calibri"/>
                <a:cs typeface="Calibri"/>
              </a:rPr>
              <a:t>رؤى لأداء تمارين المحاكاة</a:t>
            </a:r>
            <a:endParaRPr lang="en-US" sz="1800" dirty="0">
              <a:latin typeface="Calibri"/>
              <a:cs typeface="Calibri"/>
            </a:endParaRPr>
          </a:p>
          <a:p>
            <a:pPr marR="0" indent="-285750" algn="r" rtl="1">
              <a:spcBef>
                <a:spcPts val="0"/>
              </a:spcBef>
              <a:buFont typeface="Arial" panose="020B0604020202020204" pitchFamily="34" charset="0"/>
              <a:buChar char="•"/>
            </a:pPr>
            <a:endParaRPr lang="en-US" sz="1600" dirty="0">
              <a:effectLst/>
              <a:latin typeface="Calibri" panose="020F0502020204030204" pitchFamily="34" charset="0"/>
              <a:ea typeface="Calibri" panose="020F0502020204030204" pitchFamily="34" charset="0"/>
            </a:endParaRPr>
          </a:p>
        </p:txBody>
      </p:sp>
      <p:sp>
        <p:nvSpPr>
          <p:cNvPr id="19" name="TextBox 18">
            <a:extLst>
              <a:ext uri="{FF2B5EF4-FFF2-40B4-BE49-F238E27FC236}">
                <a16:creationId xmlns:a16="http://schemas.microsoft.com/office/drawing/2014/main" id="{8B8E1748-DDD3-9D14-D91E-B191362E1DB8}"/>
              </a:ext>
            </a:extLst>
          </p:cNvPr>
          <p:cNvSpPr txBox="1"/>
          <p:nvPr/>
        </p:nvSpPr>
        <p:spPr>
          <a:xfrm>
            <a:off x="-174322" y="5475238"/>
            <a:ext cx="7273622" cy="877163"/>
          </a:xfrm>
          <a:prstGeom prst="rect">
            <a:avLst/>
          </a:prstGeom>
        </p:spPr>
        <p:txBody>
          <a:bodyPr wrap="square" lIns="540000" tIns="0" rIns="360000" rtlCol="0" anchor="t" anchorCtr="0">
            <a:spAutoFit/>
          </a:bodyPr>
          <a:lstStyle/>
          <a:p>
            <a:pPr marL="285750" indent="-285750" algn="r" rtl="1">
              <a:buFont typeface="Arial" panose="020B0604020202020204" pitchFamily="34" charset="0"/>
              <a:buChar char="•"/>
            </a:pPr>
            <a:r>
              <a:rPr lang="ar-OM" sz="1800" dirty="0">
                <a:latin typeface="Calibri"/>
                <a:cs typeface="Calibri"/>
              </a:rPr>
              <a:t>عمل مسح لتعيين حدود المناطق المصابة</a:t>
            </a:r>
            <a:endParaRPr lang="en-US" sz="1800" dirty="0">
              <a:latin typeface="Calibri"/>
              <a:cs typeface="Calibri"/>
            </a:endParaRPr>
          </a:p>
          <a:p>
            <a:pPr marL="285750" marR="0" indent="-285750" algn="r" rtl="1">
              <a:spcBef>
                <a:spcPts val="0"/>
              </a:spcBef>
              <a:buFont typeface="Arial" panose="020B0604020202020204" pitchFamily="34" charset="0"/>
              <a:buChar char="•"/>
            </a:pPr>
            <a:r>
              <a:rPr lang="ar-SA" sz="1800" dirty="0">
                <a:latin typeface="Calibri"/>
                <a:cs typeface="Calibri"/>
              </a:rPr>
              <a:t>تدابير الصحة النباتية: السيطرة والاحتواء</a:t>
            </a:r>
            <a:endParaRPr lang="en-US" sz="1800" dirty="0">
              <a:latin typeface="Calibri"/>
              <a:cs typeface="Calibri"/>
            </a:endParaRPr>
          </a:p>
          <a:p>
            <a:pPr marL="285750" marR="0" indent="-285750" algn="r" rtl="1">
              <a:spcBef>
                <a:spcPts val="0"/>
              </a:spcBef>
              <a:buFont typeface="Arial" panose="020B0604020202020204" pitchFamily="34" charset="0"/>
              <a:buChar char="•"/>
            </a:pPr>
            <a:r>
              <a:rPr lang="ar-SA" sz="1800" dirty="0">
                <a:latin typeface="Calibri"/>
                <a:cs typeface="Calibri"/>
              </a:rPr>
              <a:t>التواصل وتبادل المعلومات مع أصحاب المصلحة</a:t>
            </a:r>
            <a:endParaRPr lang="en-US" sz="1800" dirty="0">
              <a:latin typeface="Calibri"/>
              <a:cs typeface="Calibri"/>
            </a:endParaRPr>
          </a:p>
        </p:txBody>
      </p:sp>
    </p:spTree>
    <p:extLst>
      <p:ext uri="{BB962C8B-B14F-4D97-AF65-F5344CB8AC3E}">
        <p14:creationId xmlns:p14="http://schemas.microsoft.com/office/powerpoint/2010/main" val="6288270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a:extLst>
              <a:ext uri="{FF2B5EF4-FFF2-40B4-BE49-F238E27FC236}">
                <a16:creationId xmlns:a16="http://schemas.microsoft.com/office/drawing/2014/main" id="{28C4A56B-7941-4E80-BFF3-3660610100A2}"/>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38098" t="33102" r="13152" b="14553"/>
          <a:stretch/>
        </p:blipFill>
        <p:spPr bwMode="auto">
          <a:xfrm>
            <a:off x="7801346" y="1993041"/>
            <a:ext cx="3792619" cy="1338828"/>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a:extLst>
              <a:ext uri="{FF2B5EF4-FFF2-40B4-BE49-F238E27FC236}">
                <a16:creationId xmlns:a16="http://schemas.microsoft.com/office/drawing/2014/main" id="{BF8A079D-71DF-49E2-8973-894C4798305E}"/>
              </a:ext>
            </a:extLst>
          </p:cNvPr>
          <p:cNvSpPr txBox="1"/>
          <p:nvPr/>
        </p:nvSpPr>
        <p:spPr>
          <a:xfrm>
            <a:off x="7182498" y="3551087"/>
            <a:ext cx="4411467" cy="907941"/>
          </a:xfrm>
          <a:prstGeom prst="rect">
            <a:avLst/>
          </a:prstGeom>
          <a:noFill/>
        </p:spPr>
        <p:txBody>
          <a:bodyPr wrap="square" lIns="540000" tIns="0" rIns="360000" rtlCol="0" anchor="t" anchorCtr="0">
            <a:spAutoFit/>
          </a:bodyPr>
          <a:lstStyle/>
          <a:p>
            <a:pPr marL="285750" indent="-285750" algn="just" rtl="1">
              <a:buFont typeface="Arial" panose="020B0604020202020204" pitchFamily="34" charset="0"/>
              <a:buChar char="•"/>
            </a:pPr>
            <a:r>
              <a:rPr lang="ar-OM" sz="1400" dirty="0">
                <a:solidFill>
                  <a:schemeClr val="bg1">
                    <a:lumMod val="50000"/>
                  </a:schemeClr>
                </a:solidFill>
                <a:effectLst/>
                <a:ea typeface="Times New Roman" panose="02020603050405020304" pitchFamily="18" charset="0"/>
              </a:rPr>
              <a:t>وثيقة الأسئلة والأجوبة ،</a:t>
            </a:r>
          </a:p>
          <a:p>
            <a:pPr marL="285750" indent="-285750" algn="just" rtl="1">
              <a:buFont typeface="Arial" panose="020B0604020202020204" pitchFamily="34" charset="0"/>
              <a:buChar char="•"/>
            </a:pPr>
            <a:r>
              <a:rPr lang="ar-OM" sz="1400" dirty="0">
                <a:solidFill>
                  <a:schemeClr val="bg1">
                    <a:lumMod val="50000"/>
                  </a:schemeClr>
                </a:solidFill>
                <a:effectLst/>
                <a:ea typeface="Times New Roman" panose="02020603050405020304" pitchFamily="18" charset="0"/>
              </a:rPr>
              <a:t>سجل</a:t>
            </a:r>
          </a:p>
          <a:p>
            <a:pPr marL="285750" indent="-285750" algn="just" rtl="1">
              <a:buFont typeface="Arial" panose="020B0604020202020204" pitchFamily="34" charset="0"/>
              <a:buChar char="•"/>
            </a:pPr>
            <a:r>
              <a:rPr lang="ar-OM" sz="1400" dirty="0">
                <a:solidFill>
                  <a:schemeClr val="bg1">
                    <a:lumMod val="50000"/>
                  </a:schemeClr>
                </a:solidFill>
                <a:effectLst/>
                <a:ea typeface="Times New Roman" panose="02020603050405020304" pitchFamily="18" charset="0"/>
              </a:rPr>
              <a:t>العروض التقديمية</a:t>
            </a:r>
          </a:p>
          <a:p>
            <a:pPr marL="285750" indent="-285750" algn="just" rtl="1">
              <a:buFont typeface="Arial" panose="020B0604020202020204" pitchFamily="34" charset="0"/>
              <a:buChar char="•"/>
            </a:pPr>
            <a:r>
              <a:rPr lang="ar-OM" sz="1400" dirty="0">
                <a:solidFill>
                  <a:schemeClr val="bg1">
                    <a:lumMod val="50000"/>
                  </a:schemeClr>
                </a:solidFill>
                <a:effectLst/>
                <a:ea typeface="Times New Roman" panose="02020603050405020304" pitchFamily="18" charset="0"/>
              </a:rPr>
              <a:t>متاح على الموقع</a:t>
            </a:r>
            <a:endParaRPr lang="en-US" sz="1400" dirty="0">
              <a:solidFill>
                <a:schemeClr val="bg1">
                  <a:lumMod val="50000"/>
                </a:schemeClr>
              </a:solidFill>
            </a:endParaRPr>
          </a:p>
        </p:txBody>
      </p:sp>
      <p:sp>
        <p:nvSpPr>
          <p:cNvPr id="8" name="Title 2">
            <a:extLst>
              <a:ext uri="{FF2B5EF4-FFF2-40B4-BE49-F238E27FC236}">
                <a16:creationId xmlns:a16="http://schemas.microsoft.com/office/drawing/2014/main" id="{3388814C-D927-4421-89B9-467C051E8DEA}"/>
              </a:ext>
            </a:extLst>
          </p:cNvPr>
          <p:cNvSpPr>
            <a:spLocks noGrp="1"/>
          </p:cNvSpPr>
          <p:nvPr>
            <p:ph type="title"/>
          </p:nvPr>
        </p:nvSpPr>
        <p:spPr>
          <a:xfrm>
            <a:off x="6684263" y="1418639"/>
            <a:ext cx="5314287" cy="469040"/>
          </a:xfrm>
        </p:spPr>
        <p:txBody>
          <a:bodyPr/>
          <a:lstStyle/>
          <a:p>
            <a:pPr algn="r" rtl="1"/>
            <a:r>
              <a:rPr lang="ar-OM" dirty="0">
                <a:solidFill>
                  <a:srgbClr val="00825F"/>
                </a:solidFill>
                <a:ea typeface="Roboto Slab"/>
                <a:cs typeface="Roboto Slab"/>
              </a:rPr>
              <a:t>سلسلة ورش عمل حول </a:t>
            </a:r>
            <a:r>
              <a:rPr lang="en-US" dirty="0">
                <a:solidFill>
                  <a:srgbClr val="00825F"/>
                </a:solidFill>
                <a:ea typeface="Roboto Slab"/>
                <a:cs typeface="Roboto Slab"/>
              </a:rPr>
              <a:t>Fusarium TR4</a:t>
            </a:r>
            <a:endParaRPr lang="en-US" dirty="0"/>
          </a:p>
        </p:txBody>
      </p:sp>
      <p:sp>
        <p:nvSpPr>
          <p:cNvPr id="15" name="TextBox 14">
            <a:extLst>
              <a:ext uri="{FF2B5EF4-FFF2-40B4-BE49-F238E27FC236}">
                <a16:creationId xmlns:a16="http://schemas.microsoft.com/office/drawing/2014/main" id="{46ADEA76-F9A5-4418-B6EA-984E83DC4A23}"/>
              </a:ext>
            </a:extLst>
          </p:cNvPr>
          <p:cNvSpPr txBox="1"/>
          <p:nvPr/>
        </p:nvSpPr>
        <p:spPr>
          <a:xfrm>
            <a:off x="-18273" y="6143581"/>
            <a:ext cx="12105685" cy="261610"/>
          </a:xfrm>
          <a:prstGeom prst="rect">
            <a:avLst/>
          </a:prstGeom>
        </p:spPr>
        <p:txBody>
          <a:bodyPr wrap="square" lIns="540000" tIns="0" rIns="360000" rtlCol="0" anchor="t" anchorCtr="0">
            <a:spAutoFit/>
          </a:bodyPr>
          <a:lstStyle/>
          <a:p>
            <a:r>
              <a:rPr lang="en-US" sz="1400">
                <a:hlinkClick r:id="rId3"/>
              </a:rPr>
              <a:t>https://www.ippc.int/es/news/workshops-events/webinars/workshop-series-fusarium-tr4-diagnostic-surveillance-inspection-and-simulation-exercise/</a:t>
            </a:r>
            <a:r>
              <a:rPr lang="en-US" sz="1400"/>
              <a:t> </a:t>
            </a:r>
          </a:p>
        </p:txBody>
      </p:sp>
      <p:sp>
        <p:nvSpPr>
          <p:cNvPr id="13" name="Subtitle 1">
            <a:extLst>
              <a:ext uri="{FF2B5EF4-FFF2-40B4-BE49-F238E27FC236}">
                <a16:creationId xmlns:a16="http://schemas.microsoft.com/office/drawing/2014/main" id="{3C3392FC-D011-80B5-3F6E-DCEE96BA836E}"/>
              </a:ext>
            </a:extLst>
          </p:cNvPr>
          <p:cNvSpPr txBox="1">
            <a:spLocks/>
          </p:cNvSpPr>
          <p:nvPr/>
        </p:nvSpPr>
        <p:spPr>
          <a:xfrm>
            <a:off x="24259" y="1435580"/>
            <a:ext cx="7521584" cy="1295401"/>
          </a:xfrm>
          <a:prstGeom prst="rect">
            <a:avLst/>
          </a:prstGeom>
        </p:spPr>
        <p:txBody>
          <a:bodyPr lIns="540000" tIns="0" rIns="360000" bIns="45720" anchor="t" anchorCtr="0"/>
          <a:lstStyle>
            <a:lvl1pPr marL="0" indent="0" algn="l" defTabSz="914400" rtl="0" eaLnBrk="1" latinLnBrk="0" hangingPunct="1">
              <a:lnSpc>
                <a:spcPct val="90000"/>
              </a:lnSpc>
              <a:spcBef>
                <a:spcPts val="1000"/>
              </a:spcBef>
              <a:buFont typeface="Arial"/>
              <a:buNone/>
              <a:defRPr sz="2000" kern="1200">
                <a:solidFill>
                  <a:schemeClr val="tx1"/>
                </a:solidFill>
                <a:latin typeface="+mn-lt"/>
                <a:ea typeface="+mn-ea"/>
                <a:cs typeface="+mn-cs"/>
              </a:defRPr>
            </a:lvl1pPr>
            <a:lvl2pPr marL="180000" indent="-180000" algn="l" defTabSz="914400" rtl="0" eaLnBrk="1" latinLnBrk="0" hangingPunct="1">
              <a:lnSpc>
                <a:spcPct val="90000"/>
              </a:lnSpc>
              <a:spcBef>
                <a:spcPts val="500"/>
              </a:spcBef>
              <a:buClr>
                <a:srgbClr val="5792C9"/>
              </a:buClr>
              <a:buFont typeface="Wingdings" charset="2"/>
              <a:buChar char="§"/>
              <a:defRPr sz="2000" kern="1200">
                <a:solidFill>
                  <a:schemeClr val="tx1"/>
                </a:solidFill>
                <a:latin typeface="+mn-lt"/>
                <a:ea typeface="+mn-ea"/>
                <a:cs typeface="+mn-cs"/>
              </a:defRPr>
            </a:lvl2pPr>
            <a:lvl3pPr marL="360000" indent="-180000" algn="l" defTabSz="914400" rtl="0" eaLnBrk="1" latinLnBrk="0" hangingPunct="1">
              <a:lnSpc>
                <a:spcPct val="90000"/>
              </a:lnSpc>
              <a:spcBef>
                <a:spcPts val="500"/>
              </a:spcBef>
              <a:buClr>
                <a:srgbClr val="5792C9"/>
              </a:buClr>
              <a:buSzPct val="110000"/>
              <a:buFont typeface="Arial" charset="0"/>
              <a:buChar char="•"/>
              <a:defRPr sz="2000" kern="1200">
                <a:solidFill>
                  <a:schemeClr val="tx1"/>
                </a:solidFill>
                <a:latin typeface="+mn-lt"/>
                <a:ea typeface="+mn-ea"/>
                <a:cs typeface="+mn-cs"/>
              </a:defRPr>
            </a:lvl3pPr>
            <a:lvl4pPr marL="576000" indent="-216000" algn="l" defTabSz="914400" rtl="0" eaLnBrk="1" latinLnBrk="0" hangingPunct="1">
              <a:lnSpc>
                <a:spcPct val="90000"/>
              </a:lnSpc>
              <a:spcBef>
                <a:spcPts val="500"/>
              </a:spcBef>
              <a:buClr>
                <a:srgbClr val="5792C9"/>
              </a:buClr>
              <a:buFont typeface=".AppleSystemUIFont" charset="-120"/>
              <a:buChar char="–"/>
              <a:defRPr sz="2000" kern="1200">
                <a:solidFill>
                  <a:schemeClr val="tx1"/>
                </a:solidFill>
                <a:latin typeface="+mn-lt"/>
                <a:ea typeface="+mn-ea"/>
                <a:cs typeface="+mn-cs"/>
              </a:defRPr>
            </a:lvl4pPr>
            <a:lvl5pPr marL="792000" indent="-216000" algn="l" defTabSz="914400" rtl="0" eaLnBrk="1" latinLnBrk="0" hangingPunct="1">
              <a:lnSpc>
                <a:spcPct val="90000"/>
              </a:lnSpc>
              <a:spcBef>
                <a:spcPts val="500"/>
              </a:spcBef>
              <a:buFont typeface=".AppleSystemUIFont" charset="-120"/>
              <a:buChar char="–"/>
              <a:defRPr sz="2000" kern="1200">
                <a:solidFill>
                  <a:schemeClr val="tx1"/>
                </a:solidFill>
                <a:latin typeface="+mn-lt"/>
                <a:ea typeface="+mn-ea"/>
                <a:cs typeface="+mn-cs"/>
              </a:defRPr>
            </a:lvl5pPr>
            <a:lvl6pPr marL="1044000" indent="-216000" algn="l" defTabSz="914400" rtl="0" eaLnBrk="1" latinLnBrk="0" hangingPunct="1">
              <a:lnSpc>
                <a:spcPct val="90000"/>
              </a:lnSpc>
              <a:spcBef>
                <a:spcPts val="500"/>
              </a:spcBef>
              <a:buClr>
                <a:schemeClr val="bg2">
                  <a:lumMod val="50000"/>
                </a:schemeClr>
              </a:buClr>
              <a:buFont typeface=".AppleSystemUIFont" charset="-120"/>
              <a:buChar char="–"/>
              <a:defRPr sz="2000" kern="1200">
                <a:solidFill>
                  <a:schemeClr val="bg2">
                    <a:lumMod val="50000"/>
                  </a:schemeClr>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pPr algn="r" rtl="1">
              <a:lnSpc>
                <a:spcPct val="100000"/>
              </a:lnSpc>
              <a:spcBef>
                <a:spcPts val="0"/>
              </a:spcBef>
            </a:pPr>
            <a:r>
              <a:rPr lang="ar-OM" sz="1800" b="1" dirty="0">
                <a:solidFill>
                  <a:srgbClr val="0070C0"/>
                </a:solidFill>
                <a:ea typeface="Times New Roman" panose="02020603050405020304" pitchFamily="18" charset="0"/>
              </a:rPr>
              <a:t>الجلسة الأولى - تشخيص </a:t>
            </a:r>
            <a:r>
              <a:rPr lang="en-US" sz="1800" b="1" dirty="0">
                <a:solidFill>
                  <a:srgbClr val="0070C0"/>
                </a:solidFill>
                <a:ea typeface="Times New Roman" panose="02020603050405020304" pitchFamily="18" charset="0"/>
              </a:rPr>
              <a:t>Fusarium TR4 </a:t>
            </a:r>
            <a:r>
              <a:rPr lang="ar-OM" sz="1800" b="1" dirty="0">
                <a:solidFill>
                  <a:srgbClr val="0070C0"/>
                </a:solidFill>
                <a:ea typeface="Times New Roman" panose="02020603050405020304" pitchFamily="18" charset="0"/>
              </a:rPr>
              <a:t> في الموز</a:t>
            </a:r>
          </a:p>
          <a:p>
            <a:pPr algn="r" rtl="1">
              <a:lnSpc>
                <a:spcPct val="100000"/>
              </a:lnSpc>
              <a:spcBef>
                <a:spcPts val="0"/>
              </a:spcBef>
            </a:pPr>
            <a:r>
              <a:rPr lang="ar-OM" sz="1200" dirty="0">
                <a:solidFill>
                  <a:schemeClr val="bg1">
                    <a:lumMod val="50000"/>
                  </a:schemeClr>
                </a:solidFill>
                <a:ea typeface="Times New Roman" panose="02020603050405020304" pitchFamily="18" charset="0"/>
              </a:rPr>
              <a:t>(</a:t>
            </a:r>
            <a:r>
              <a:rPr lang="ar-OM" sz="1600" dirty="0"/>
              <a:t>مكتمل) (24 مارس 2022</a:t>
            </a:r>
            <a:r>
              <a:rPr lang="ar-OM" sz="1200" dirty="0">
                <a:solidFill>
                  <a:schemeClr val="bg1">
                    <a:lumMod val="50000"/>
                  </a:schemeClr>
                </a:solidFill>
                <a:ea typeface="Times New Roman" panose="02020603050405020304" pitchFamily="18" charset="0"/>
              </a:rPr>
              <a:t>)</a:t>
            </a:r>
          </a:p>
          <a:p>
            <a:pPr algn="just" rtl="1">
              <a:lnSpc>
                <a:spcPct val="100000"/>
              </a:lnSpc>
              <a:spcBef>
                <a:spcPts val="0"/>
              </a:spcBef>
            </a:pPr>
            <a:r>
              <a:rPr lang="ar-OM" sz="1600" dirty="0"/>
              <a:t>التواصل ونشر المعلومات حول الجوانب الحرجة التي يجب مراعاتها عند إجراء التشخيص المعملي ، والتعرف على النباتات المشبوهة في الحقل</a:t>
            </a:r>
          </a:p>
          <a:p>
            <a:pPr algn="r" rtl="1">
              <a:lnSpc>
                <a:spcPct val="100000"/>
              </a:lnSpc>
              <a:spcBef>
                <a:spcPts val="0"/>
              </a:spcBef>
            </a:pPr>
            <a:r>
              <a:rPr lang="ar-OM" sz="1400" dirty="0">
                <a:solidFill>
                  <a:schemeClr val="bg1">
                    <a:lumMod val="50000"/>
                  </a:schemeClr>
                </a:solidFill>
                <a:ea typeface="Times New Roman" panose="02020603050405020304" pitchFamily="18" charset="0"/>
              </a:rPr>
              <a:t>(300 مشارك من 120 دولة ، من إفريقيا وآسيا والمحيط الهادئ وأمريكا اللاتينية والشرق الأدنى وشمال إفريقيا.)</a:t>
            </a:r>
            <a:endParaRPr lang="en-US" sz="1400" dirty="0">
              <a:solidFill>
                <a:schemeClr val="bg1">
                  <a:lumMod val="50000"/>
                </a:schemeClr>
              </a:solidFill>
              <a:ea typeface="Times New Roman" panose="02020603050405020304" pitchFamily="18" charset="0"/>
            </a:endParaRPr>
          </a:p>
        </p:txBody>
      </p:sp>
      <p:sp>
        <p:nvSpPr>
          <p:cNvPr id="17" name="Subtitle 1">
            <a:extLst>
              <a:ext uri="{FF2B5EF4-FFF2-40B4-BE49-F238E27FC236}">
                <a16:creationId xmlns:a16="http://schemas.microsoft.com/office/drawing/2014/main" id="{6B948253-2149-C045-4354-9023DF0E4FC5}"/>
              </a:ext>
            </a:extLst>
          </p:cNvPr>
          <p:cNvSpPr txBox="1">
            <a:spLocks/>
          </p:cNvSpPr>
          <p:nvPr/>
        </p:nvSpPr>
        <p:spPr>
          <a:xfrm>
            <a:off x="141377" y="2918424"/>
            <a:ext cx="7521584" cy="1573752"/>
          </a:xfrm>
          <a:prstGeom prst="rect">
            <a:avLst/>
          </a:prstGeom>
        </p:spPr>
        <p:txBody>
          <a:bodyPr lIns="540000" tIns="0" rIns="360000" bIns="45720" anchor="t" anchorCtr="0"/>
          <a:lstStyle>
            <a:lvl1pPr marL="0" indent="0" algn="l" defTabSz="914400" rtl="0" eaLnBrk="1" latinLnBrk="0" hangingPunct="1">
              <a:lnSpc>
                <a:spcPct val="90000"/>
              </a:lnSpc>
              <a:spcBef>
                <a:spcPts val="1000"/>
              </a:spcBef>
              <a:buFont typeface="Arial"/>
              <a:buNone/>
              <a:defRPr sz="2000" kern="1200">
                <a:solidFill>
                  <a:schemeClr val="tx1"/>
                </a:solidFill>
                <a:latin typeface="+mn-lt"/>
                <a:ea typeface="+mn-ea"/>
                <a:cs typeface="+mn-cs"/>
              </a:defRPr>
            </a:lvl1pPr>
            <a:lvl2pPr marL="180000" indent="-180000" algn="l" defTabSz="914400" rtl="0" eaLnBrk="1" latinLnBrk="0" hangingPunct="1">
              <a:lnSpc>
                <a:spcPct val="90000"/>
              </a:lnSpc>
              <a:spcBef>
                <a:spcPts val="500"/>
              </a:spcBef>
              <a:buClr>
                <a:srgbClr val="5792C9"/>
              </a:buClr>
              <a:buFont typeface="Wingdings" charset="2"/>
              <a:buChar char="§"/>
              <a:defRPr sz="2000" kern="1200">
                <a:solidFill>
                  <a:schemeClr val="tx1"/>
                </a:solidFill>
                <a:latin typeface="+mn-lt"/>
                <a:ea typeface="+mn-ea"/>
                <a:cs typeface="+mn-cs"/>
              </a:defRPr>
            </a:lvl2pPr>
            <a:lvl3pPr marL="360000" indent="-180000" algn="l" defTabSz="914400" rtl="0" eaLnBrk="1" latinLnBrk="0" hangingPunct="1">
              <a:lnSpc>
                <a:spcPct val="90000"/>
              </a:lnSpc>
              <a:spcBef>
                <a:spcPts val="500"/>
              </a:spcBef>
              <a:buClr>
                <a:srgbClr val="5792C9"/>
              </a:buClr>
              <a:buSzPct val="110000"/>
              <a:buFont typeface="Arial" charset="0"/>
              <a:buChar char="•"/>
              <a:defRPr sz="2000" kern="1200">
                <a:solidFill>
                  <a:schemeClr val="tx1"/>
                </a:solidFill>
                <a:latin typeface="+mn-lt"/>
                <a:ea typeface="+mn-ea"/>
                <a:cs typeface="+mn-cs"/>
              </a:defRPr>
            </a:lvl3pPr>
            <a:lvl4pPr marL="576000" indent="-216000" algn="l" defTabSz="914400" rtl="0" eaLnBrk="1" latinLnBrk="0" hangingPunct="1">
              <a:lnSpc>
                <a:spcPct val="90000"/>
              </a:lnSpc>
              <a:spcBef>
                <a:spcPts val="500"/>
              </a:spcBef>
              <a:buClr>
                <a:srgbClr val="5792C9"/>
              </a:buClr>
              <a:buFont typeface=".AppleSystemUIFont" charset="-120"/>
              <a:buChar char="–"/>
              <a:defRPr sz="2000" kern="1200">
                <a:solidFill>
                  <a:schemeClr val="tx1"/>
                </a:solidFill>
                <a:latin typeface="+mn-lt"/>
                <a:ea typeface="+mn-ea"/>
                <a:cs typeface="+mn-cs"/>
              </a:defRPr>
            </a:lvl4pPr>
            <a:lvl5pPr marL="792000" indent="-216000" algn="l" defTabSz="914400" rtl="0" eaLnBrk="1" latinLnBrk="0" hangingPunct="1">
              <a:lnSpc>
                <a:spcPct val="90000"/>
              </a:lnSpc>
              <a:spcBef>
                <a:spcPts val="500"/>
              </a:spcBef>
              <a:buFont typeface=".AppleSystemUIFont" charset="-120"/>
              <a:buChar char="–"/>
              <a:defRPr sz="2000" kern="1200">
                <a:solidFill>
                  <a:schemeClr val="tx1"/>
                </a:solidFill>
                <a:latin typeface="+mn-lt"/>
                <a:ea typeface="+mn-ea"/>
                <a:cs typeface="+mn-cs"/>
              </a:defRPr>
            </a:lvl5pPr>
            <a:lvl6pPr marL="1044000" indent="-216000" algn="l" defTabSz="914400" rtl="0" eaLnBrk="1" latinLnBrk="0" hangingPunct="1">
              <a:lnSpc>
                <a:spcPct val="90000"/>
              </a:lnSpc>
              <a:spcBef>
                <a:spcPts val="500"/>
              </a:spcBef>
              <a:buClr>
                <a:schemeClr val="bg2">
                  <a:lumMod val="50000"/>
                </a:schemeClr>
              </a:buClr>
              <a:buFont typeface=".AppleSystemUIFont" charset="-120"/>
              <a:buChar char="–"/>
              <a:defRPr sz="2000" kern="1200">
                <a:solidFill>
                  <a:schemeClr val="bg2">
                    <a:lumMod val="50000"/>
                  </a:schemeClr>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pPr algn="r" rtl="1">
              <a:lnSpc>
                <a:spcPct val="100000"/>
              </a:lnSpc>
              <a:spcBef>
                <a:spcPts val="0"/>
              </a:spcBef>
            </a:pPr>
            <a:r>
              <a:rPr lang="ar-OM" sz="1800" b="1" dirty="0">
                <a:solidFill>
                  <a:srgbClr val="0070C0"/>
                </a:solidFill>
                <a:ea typeface="Times New Roman" panose="02020603050405020304" pitchFamily="18" charset="0"/>
              </a:rPr>
              <a:t>الجلسة الثانية - المراقبة والإنذار المبكر لفطر  </a:t>
            </a:r>
            <a:r>
              <a:rPr lang="en-US" sz="1800" b="1" dirty="0">
                <a:solidFill>
                  <a:srgbClr val="0070C0"/>
                </a:solidFill>
                <a:ea typeface="Times New Roman" panose="02020603050405020304" pitchFamily="18" charset="0"/>
              </a:rPr>
              <a:t>  Fusarium TR4 </a:t>
            </a:r>
            <a:r>
              <a:rPr lang="ar-OM" sz="1800" b="1" dirty="0">
                <a:solidFill>
                  <a:srgbClr val="0070C0"/>
                </a:solidFill>
                <a:ea typeface="Times New Roman" panose="02020603050405020304" pitchFamily="18" charset="0"/>
              </a:rPr>
              <a:t>في الموز</a:t>
            </a:r>
          </a:p>
          <a:p>
            <a:pPr algn="r" rtl="1">
              <a:lnSpc>
                <a:spcPct val="100000"/>
              </a:lnSpc>
              <a:spcBef>
                <a:spcPts val="0"/>
              </a:spcBef>
            </a:pPr>
            <a:r>
              <a:rPr lang="ar-OM" sz="1600" dirty="0"/>
              <a:t>(مكتمل) (19 أبريل 2022)</a:t>
            </a:r>
          </a:p>
          <a:p>
            <a:pPr algn="just" rtl="1">
              <a:lnSpc>
                <a:spcPct val="100000"/>
              </a:lnSpc>
              <a:spcBef>
                <a:spcPts val="0"/>
              </a:spcBef>
            </a:pPr>
            <a:r>
              <a:rPr lang="ar-OM" sz="1600" dirty="0"/>
              <a:t>شرح عملية المراقبة العامة ، والمعلومات التي يجب مراعاتها لإجراء مسوحات الكشف وتحديد الحدود ، والاستشعار عن بعد المطبق على صحة النبات.</a:t>
            </a:r>
          </a:p>
          <a:p>
            <a:pPr algn="just" rtl="1">
              <a:lnSpc>
                <a:spcPct val="100000"/>
              </a:lnSpc>
              <a:spcBef>
                <a:spcPts val="0"/>
              </a:spcBef>
            </a:pPr>
            <a:r>
              <a:rPr lang="ar-OM" sz="1400" dirty="0">
                <a:solidFill>
                  <a:schemeClr val="bg1">
                    <a:lumMod val="50000"/>
                  </a:schemeClr>
                </a:solidFill>
              </a:rPr>
              <a:t>(135 مشاركًا من 120 دولة ، من إفريقيا وآسيا والمحيط الهادئ وأمريكا اللاتينية والشرق الأدنى وشمال إفريقيا). </a:t>
            </a:r>
            <a:endParaRPr lang="en-US" sz="1400" dirty="0">
              <a:solidFill>
                <a:schemeClr val="bg1">
                  <a:lumMod val="50000"/>
                </a:schemeClr>
              </a:solidFill>
            </a:endParaRPr>
          </a:p>
        </p:txBody>
      </p:sp>
      <p:sp>
        <p:nvSpPr>
          <p:cNvPr id="18" name="Subtitle 1">
            <a:extLst>
              <a:ext uri="{FF2B5EF4-FFF2-40B4-BE49-F238E27FC236}">
                <a16:creationId xmlns:a16="http://schemas.microsoft.com/office/drawing/2014/main" id="{A0F06154-7EA7-1DF9-DF62-12A8C0A090DF}"/>
              </a:ext>
            </a:extLst>
          </p:cNvPr>
          <p:cNvSpPr txBox="1">
            <a:spLocks/>
          </p:cNvSpPr>
          <p:nvPr/>
        </p:nvSpPr>
        <p:spPr>
          <a:xfrm>
            <a:off x="279762" y="4459028"/>
            <a:ext cx="7521584" cy="1573752"/>
          </a:xfrm>
          <a:prstGeom prst="rect">
            <a:avLst/>
          </a:prstGeom>
        </p:spPr>
        <p:txBody>
          <a:bodyPr lIns="540000" tIns="0" rIns="360000" bIns="45720" anchor="t" anchorCtr="0"/>
          <a:lstStyle>
            <a:lvl1pPr marL="0" indent="0" algn="l" defTabSz="914400" rtl="0" eaLnBrk="1" latinLnBrk="0" hangingPunct="1">
              <a:lnSpc>
                <a:spcPct val="90000"/>
              </a:lnSpc>
              <a:spcBef>
                <a:spcPts val="1000"/>
              </a:spcBef>
              <a:buFont typeface="Arial"/>
              <a:buNone/>
              <a:defRPr sz="2000" kern="1200">
                <a:solidFill>
                  <a:schemeClr val="tx1"/>
                </a:solidFill>
                <a:latin typeface="+mn-lt"/>
                <a:ea typeface="+mn-ea"/>
                <a:cs typeface="+mn-cs"/>
              </a:defRPr>
            </a:lvl1pPr>
            <a:lvl2pPr marL="180000" indent="-180000" algn="l" defTabSz="914400" rtl="0" eaLnBrk="1" latinLnBrk="0" hangingPunct="1">
              <a:lnSpc>
                <a:spcPct val="90000"/>
              </a:lnSpc>
              <a:spcBef>
                <a:spcPts val="500"/>
              </a:spcBef>
              <a:buClr>
                <a:srgbClr val="5792C9"/>
              </a:buClr>
              <a:buFont typeface="Wingdings" charset="2"/>
              <a:buChar char="§"/>
              <a:defRPr sz="2000" kern="1200">
                <a:solidFill>
                  <a:schemeClr val="tx1"/>
                </a:solidFill>
                <a:latin typeface="+mn-lt"/>
                <a:ea typeface="+mn-ea"/>
                <a:cs typeface="+mn-cs"/>
              </a:defRPr>
            </a:lvl2pPr>
            <a:lvl3pPr marL="360000" indent="-180000" algn="l" defTabSz="914400" rtl="0" eaLnBrk="1" latinLnBrk="0" hangingPunct="1">
              <a:lnSpc>
                <a:spcPct val="90000"/>
              </a:lnSpc>
              <a:spcBef>
                <a:spcPts val="500"/>
              </a:spcBef>
              <a:buClr>
                <a:srgbClr val="5792C9"/>
              </a:buClr>
              <a:buSzPct val="110000"/>
              <a:buFont typeface="Arial" charset="0"/>
              <a:buChar char="•"/>
              <a:defRPr sz="2000" kern="1200">
                <a:solidFill>
                  <a:schemeClr val="tx1"/>
                </a:solidFill>
                <a:latin typeface="+mn-lt"/>
                <a:ea typeface="+mn-ea"/>
                <a:cs typeface="+mn-cs"/>
              </a:defRPr>
            </a:lvl3pPr>
            <a:lvl4pPr marL="576000" indent="-216000" algn="l" defTabSz="914400" rtl="0" eaLnBrk="1" latinLnBrk="0" hangingPunct="1">
              <a:lnSpc>
                <a:spcPct val="90000"/>
              </a:lnSpc>
              <a:spcBef>
                <a:spcPts val="500"/>
              </a:spcBef>
              <a:buClr>
                <a:srgbClr val="5792C9"/>
              </a:buClr>
              <a:buFont typeface=".AppleSystemUIFont" charset="-120"/>
              <a:buChar char="–"/>
              <a:defRPr sz="2000" kern="1200">
                <a:solidFill>
                  <a:schemeClr val="tx1"/>
                </a:solidFill>
                <a:latin typeface="+mn-lt"/>
                <a:ea typeface="+mn-ea"/>
                <a:cs typeface="+mn-cs"/>
              </a:defRPr>
            </a:lvl4pPr>
            <a:lvl5pPr marL="792000" indent="-216000" algn="l" defTabSz="914400" rtl="0" eaLnBrk="1" latinLnBrk="0" hangingPunct="1">
              <a:lnSpc>
                <a:spcPct val="90000"/>
              </a:lnSpc>
              <a:spcBef>
                <a:spcPts val="500"/>
              </a:spcBef>
              <a:buFont typeface=".AppleSystemUIFont" charset="-120"/>
              <a:buChar char="–"/>
              <a:defRPr sz="2000" kern="1200">
                <a:solidFill>
                  <a:schemeClr val="tx1"/>
                </a:solidFill>
                <a:latin typeface="+mn-lt"/>
                <a:ea typeface="+mn-ea"/>
                <a:cs typeface="+mn-cs"/>
              </a:defRPr>
            </a:lvl5pPr>
            <a:lvl6pPr marL="1044000" indent="-216000" algn="l" defTabSz="914400" rtl="0" eaLnBrk="1" latinLnBrk="0" hangingPunct="1">
              <a:lnSpc>
                <a:spcPct val="90000"/>
              </a:lnSpc>
              <a:spcBef>
                <a:spcPts val="500"/>
              </a:spcBef>
              <a:buClr>
                <a:schemeClr val="bg2">
                  <a:lumMod val="50000"/>
                </a:schemeClr>
              </a:buClr>
              <a:buFont typeface=".AppleSystemUIFont" charset="-120"/>
              <a:buChar char="–"/>
              <a:defRPr sz="2000" kern="1200">
                <a:solidFill>
                  <a:schemeClr val="bg2">
                    <a:lumMod val="50000"/>
                  </a:schemeClr>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pPr algn="r" rtl="1">
              <a:lnSpc>
                <a:spcPct val="100000"/>
              </a:lnSpc>
              <a:spcBef>
                <a:spcPts val="0"/>
              </a:spcBef>
            </a:pPr>
            <a:r>
              <a:rPr lang="ar-OM" sz="1800" b="1" dirty="0">
                <a:solidFill>
                  <a:srgbClr val="0070C0"/>
                </a:solidFill>
                <a:ea typeface="Times New Roman" panose="02020603050405020304" pitchFamily="18" charset="0"/>
              </a:rPr>
              <a:t>الجلسة الثالثة -  تمارين الفحص والمحاكاة</a:t>
            </a:r>
          </a:p>
          <a:p>
            <a:pPr algn="r" rtl="1">
              <a:lnSpc>
                <a:spcPct val="100000"/>
              </a:lnSpc>
              <a:spcBef>
                <a:spcPts val="0"/>
              </a:spcBef>
            </a:pPr>
            <a:r>
              <a:rPr lang="ar-OM" sz="1800" b="1" dirty="0">
                <a:solidFill>
                  <a:srgbClr val="0070C0"/>
                </a:solidFill>
                <a:ea typeface="Times New Roman" panose="02020603050405020304" pitchFamily="18" charset="0"/>
              </a:rPr>
              <a:t>(مكتمل) (10 مايو 2022)</a:t>
            </a:r>
          </a:p>
          <a:p>
            <a:pPr algn="just" rtl="1">
              <a:lnSpc>
                <a:spcPct val="100000"/>
              </a:lnSpc>
              <a:spcBef>
                <a:spcPts val="0"/>
              </a:spcBef>
            </a:pPr>
            <a:r>
              <a:rPr lang="ar-OM" sz="1600" dirty="0"/>
              <a:t>المسارات والسلع ذات الأهمية الكبيرة ، تمارين المحاكاة كنهج يجب إعداده لحالات تفشي </a:t>
            </a:r>
            <a:r>
              <a:rPr lang="en-US" sz="1600" dirty="0"/>
              <a:t>Fusarium TR4</a:t>
            </a:r>
          </a:p>
          <a:p>
            <a:pPr algn="r" rtl="1">
              <a:lnSpc>
                <a:spcPct val="100000"/>
              </a:lnSpc>
              <a:spcBef>
                <a:spcPts val="0"/>
              </a:spcBef>
            </a:pPr>
            <a:r>
              <a:rPr lang="ar-OM" sz="1400" dirty="0">
                <a:solidFill>
                  <a:schemeClr val="bg1">
                    <a:lumMod val="50000"/>
                  </a:schemeClr>
                </a:solidFill>
              </a:rPr>
              <a:t>(130 مشاركًا من 120 دولة ، من إفريقيا وآسيا والمحيط الهادئ وأمريكا اللاتينية والشرق الأدنى وشمال إفريقيا.)</a:t>
            </a:r>
            <a:endParaRPr lang="en-US" sz="1400" dirty="0">
              <a:solidFill>
                <a:schemeClr val="bg1">
                  <a:lumMod val="50000"/>
                </a:schemeClr>
              </a:solidFill>
            </a:endParaRPr>
          </a:p>
        </p:txBody>
      </p:sp>
    </p:spTree>
    <p:extLst>
      <p:ext uri="{BB962C8B-B14F-4D97-AF65-F5344CB8AC3E}">
        <p14:creationId xmlns:p14="http://schemas.microsoft.com/office/powerpoint/2010/main" val="414984822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16EAFCE7-6214-4CE1-A70B-1879122E4D24}"/>
              </a:ext>
            </a:extLst>
          </p:cNvPr>
          <p:cNvSpPr>
            <a:spLocks noGrp="1"/>
          </p:cNvSpPr>
          <p:nvPr>
            <p:ph type="title"/>
          </p:nvPr>
        </p:nvSpPr>
        <p:spPr>
          <a:xfrm>
            <a:off x="5412391" y="1400082"/>
            <a:ext cx="6705600" cy="592492"/>
          </a:xfrm>
        </p:spPr>
        <p:txBody>
          <a:bodyPr/>
          <a:lstStyle/>
          <a:p>
            <a:pPr algn="r" rtl="1"/>
            <a:r>
              <a:rPr lang="ar-OM" sz="2400" dirty="0">
                <a:ea typeface="SimSun"/>
                <a:cs typeface="Calibri"/>
              </a:rPr>
              <a:t>تقييم قدرات البلدان على الاستجابة </a:t>
            </a:r>
            <a:r>
              <a:rPr lang="ar-OM" sz="2400" dirty="0" err="1">
                <a:ea typeface="SimSun"/>
                <a:cs typeface="Calibri"/>
              </a:rPr>
              <a:t>لفوزاريوم</a:t>
            </a:r>
            <a:r>
              <a:rPr lang="ar-OM" sz="2400" dirty="0">
                <a:ea typeface="SimSun"/>
                <a:cs typeface="Calibri"/>
              </a:rPr>
              <a:t> </a:t>
            </a:r>
            <a:r>
              <a:rPr lang="en-US" sz="2400" dirty="0">
                <a:ea typeface="SimSun"/>
                <a:cs typeface="Calibri"/>
              </a:rPr>
              <a:t>TR4</a:t>
            </a:r>
          </a:p>
        </p:txBody>
      </p:sp>
      <p:sp>
        <p:nvSpPr>
          <p:cNvPr id="9" name="TextBox 8">
            <a:extLst>
              <a:ext uri="{FF2B5EF4-FFF2-40B4-BE49-F238E27FC236}">
                <a16:creationId xmlns:a16="http://schemas.microsoft.com/office/drawing/2014/main" id="{10C4C3E8-6C03-498B-9401-2D2D412CB99B}"/>
              </a:ext>
            </a:extLst>
          </p:cNvPr>
          <p:cNvSpPr txBox="1"/>
          <p:nvPr/>
        </p:nvSpPr>
        <p:spPr>
          <a:xfrm>
            <a:off x="7219508" y="1902836"/>
            <a:ext cx="4736438" cy="877163"/>
          </a:xfrm>
          <a:prstGeom prst="rect">
            <a:avLst/>
          </a:prstGeom>
        </p:spPr>
        <p:txBody>
          <a:bodyPr wrap="square" lIns="540000" tIns="0" rIns="360000" rtlCol="0" anchor="t" anchorCtr="0">
            <a:spAutoFit/>
          </a:bodyPr>
          <a:lstStyle/>
          <a:p>
            <a:pPr marL="285750" indent="-285750" algn="r" rtl="1">
              <a:buFont typeface="Arial" panose="020B0604020202020204" pitchFamily="34" charset="0"/>
              <a:buChar char="•"/>
            </a:pPr>
            <a:r>
              <a:rPr lang="ar-OM" sz="1800" dirty="0">
                <a:ea typeface="SimSun"/>
                <a:cs typeface="Calibri"/>
              </a:rPr>
              <a:t>نتائج الاستبيان الذي وضعه فريق </a:t>
            </a:r>
            <a:r>
              <a:rPr lang="en-US" sz="1800" dirty="0">
                <a:ea typeface="SimSun"/>
                <a:cs typeface="Calibri"/>
              </a:rPr>
              <a:t>IC </a:t>
            </a:r>
            <a:r>
              <a:rPr lang="ar-OM" sz="1800" dirty="0">
                <a:ea typeface="SimSun"/>
                <a:cs typeface="Calibri"/>
              </a:rPr>
              <a:t>على </a:t>
            </a:r>
            <a:r>
              <a:rPr lang="en-US" sz="1800" dirty="0">
                <a:ea typeface="SimSun"/>
                <a:cs typeface="Calibri"/>
              </a:rPr>
              <a:t>Fusarium TR4</a:t>
            </a:r>
          </a:p>
          <a:p>
            <a:pPr marL="285750" indent="-285750" algn="r" rtl="1">
              <a:buFont typeface="Arial" panose="020B0604020202020204" pitchFamily="34" charset="0"/>
              <a:buChar char="•"/>
            </a:pPr>
            <a:r>
              <a:rPr lang="ar-OM" sz="1800" dirty="0">
                <a:ea typeface="SimSun"/>
                <a:cs typeface="Calibri"/>
              </a:rPr>
              <a:t>الدول المستجيبة = 20</a:t>
            </a:r>
            <a:endParaRPr lang="en-US" sz="1800" dirty="0">
              <a:ea typeface="SimSun"/>
              <a:cs typeface="Calibri"/>
            </a:endParaRPr>
          </a:p>
        </p:txBody>
      </p:sp>
      <p:sp>
        <p:nvSpPr>
          <p:cNvPr id="2" name="Rectangle: Rounded Corners 1">
            <a:extLst>
              <a:ext uri="{FF2B5EF4-FFF2-40B4-BE49-F238E27FC236}">
                <a16:creationId xmlns:a16="http://schemas.microsoft.com/office/drawing/2014/main" id="{3BF6A787-97A1-4DB9-9520-DBCE39EB1D0B}"/>
              </a:ext>
            </a:extLst>
          </p:cNvPr>
          <p:cNvSpPr/>
          <p:nvPr/>
        </p:nvSpPr>
        <p:spPr>
          <a:xfrm>
            <a:off x="7566950" y="3128193"/>
            <a:ext cx="4367179" cy="2329725"/>
          </a:xfrm>
          <a:prstGeom prst="round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algn="just" rtl="1">
              <a:lnSpc>
                <a:spcPct val="200000"/>
              </a:lnSpc>
            </a:pPr>
            <a:r>
              <a:rPr lang="ar-OM" sz="1800" dirty="0">
                <a:solidFill>
                  <a:schemeClr val="tx1"/>
                </a:solidFill>
                <a:ea typeface="SimSun"/>
                <a:cs typeface="Calibri"/>
              </a:rPr>
              <a:t>مخرجات هذا الاستبيان ستوجه فريق </a:t>
            </a:r>
            <a:r>
              <a:rPr lang="en-US" sz="1800" dirty="0">
                <a:solidFill>
                  <a:schemeClr val="tx1"/>
                </a:solidFill>
                <a:ea typeface="SimSun"/>
                <a:cs typeface="Calibri"/>
              </a:rPr>
              <a:t> IC </a:t>
            </a:r>
            <a:r>
              <a:rPr lang="ar-OM" sz="1800" dirty="0">
                <a:solidFill>
                  <a:schemeClr val="tx1"/>
                </a:solidFill>
                <a:ea typeface="SimSun"/>
                <a:cs typeface="Calibri"/>
              </a:rPr>
              <a:t>بشأن </a:t>
            </a:r>
            <a:r>
              <a:rPr lang="en-US" sz="1800" dirty="0">
                <a:solidFill>
                  <a:schemeClr val="tx1"/>
                </a:solidFill>
                <a:ea typeface="SimSun"/>
                <a:cs typeface="Calibri"/>
              </a:rPr>
              <a:t>Fusarium TR4   </a:t>
            </a:r>
            <a:r>
              <a:rPr lang="ar-OM" sz="1800" dirty="0">
                <a:solidFill>
                  <a:schemeClr val="tx1"/>
                </a:solidFill>
                <a:ea typeface="SimSun"/>
                <a:cs typeface="Calibri"/>
              </a:rPr>
              <a:t> تحديد أولويات البلدان والثغرات في استجابتها والسماح بتطوير وتقديم حلول ملموسة للمنظمات القطرية لوقاية النباتات. </a:t>
            </a:r>
            <a:endParaRPr lang="en-US" sz="1800" dirty="0">
              <a:solidFill>
                <a:schemeClr val="tx1"/>
              </a:solidFill>
              <a:ea typeface="SimSun"/>
              <a:cs typeface="Calibri"/>
            </a:endParaRPr>
          </a:p>
        </p:txBody>
      </p:sp>
      <p:grpSp>
        <p:nvGrpSpPr>
          <p:cNvPr id="4" name="Group 3">
            <a:extLst>
              <a:ext uri="{FF2B5EF4-FFF2-40B4-BE49-F238E27FC236}">
                <a16:creationId xmlns:a16="http://schemas.microsoft.com/office/drawing/2014/main" id="{7E4E5413-81B2-4D59-8269-B0FF29C09C2F}"/>
              </a:ext>
            </a:extLst>
          </p:cNvPr>
          <p:cNvGrpSpPr/>
          <p:nvPr/>
        </p:nvGrpSpPr>
        <p:grpSpPr>
          <a:xfrm>
            <a:off x="-1095742" y="1902836"/>
            <a:ext cx="7823996" cy="4361499"/>
            <a:chOff x="-1095742" y="1902836"/>
            <a:chExt cx="7823996" cy="4361499"/>
          </a:xfrm>
        </p:grpSpPr>
        <p:pic>
          <p:nvPicPr>
            <p:cNvPr id="6" name="Picture 5">
              <a:extLst>
                <a:ext uri="{FF2B5EF4-FFF2-40B4-BE49-F238E27FC236}">
                  <a16:creationId xmlns:a16="http://schemas.microsoft.com/office/drawing/2014/main" id="{B2B633F6-7499-4095-8F0B-B8805AD71F5E}"/>
                </a:ext>
              </a:extLst>
            </p:cNvPr>
            <p:cNvPicPr>
              <a:picLocks noChangeAspect="1"/>
            </p:cNvPicPr>
            <p:nvPr/>
          </p:nvPicPr>
          <p:blipFill>
            <a:blip r:embed="rId2"/>
            <a:stretch>
              <a:fillRect/>
            </a:stretch>
          </p:blipFill>
          <p:spPr>
            <a:xfrm>
              <a:off x="236054" y="1902836"/>
              <a:ext cx="6492200" cy="4361499"/>
            </a:xfrm>
            <a:prstGeom prst="roundRect">
              <a:avLst>
                <a:gd name="adj" fmla="val 8594"/>
              </a:avLst>
            </a:prstGeom>
            <a:solidFill>
              <a:srgbClr val="FFFFFF">
                <a:shade val="85000"/>
              </a:srgbClr>
            </a:solidFill>
            <a:ln>
              <a:solidFill>
                <a:srgbClr val="5792C9"/>
              </a:solidFill>
            </a:ln>
            <a:effectLst/>
          </p:spPr>
        </p:pic>
        <p:sp>
          <p:nvSpPr>
            <p:cNvPr id="3" name="TextBox 2">
              <a:extLst>
                <a:ext uri="{FF2B5EF4-FFF2-40B4-BE49-F238E27FC236}">
                  <a16:creationId xmlns:a16="http://schemas.microsoft.com/office/drawing/2014/main" id="{4012DA37-D7C3-AB1D-0903-C4A7D3FC5395}"/>
                </a:ext>
              </a:extLst>
            </p:cNvPr>
            <p:cNvSpPr txBox="1"/>
            <p:nvPr/>
          </p:nvSpPr>
          <p:spPr>
            <a:xfrm>
              <a:off x="-520859" y="1947136"/>
              <a:ext cx="4433104" cy="215444"/>
            </a:xfrm>
            <a:prstGeom prst="rect">
              <a:avLst/>
            </a:prstGeom>
          </p:spPr>
          <p:txBody>
            <a:bodyPr wrap="square" lIns="540000" tIns="0" rIns="360000" rtlCol="0" anchor="t" anchorCtr="0">
              <a:spAutoFit/>
            </a:bodyPr>
            <a:lstStyle/>
            <a:p>
              <a:pPr algn="ctr" rtl="1"/>
              <a:r>
                <a:rPr lang="ar-OM" sz="1100" b="1" dirty="0"/>
                <a:t>مختبرات تشخيص اعتمادا علي البيولوجيا الجزيئية</a:t>
              </a:r>
              <a:endParaRPr lang="en-US" sz="1100" b="1" dirty="0"/>
            </a:p>
          </p:txBody>
        </p:sp>
        <p:sp>
          <p:nvSpPr>
            <p:cNvPr id="7" name="TextBox 6">
              <a:extLst>
                <a:ext uri="{FF2B5EF4-FFF2-40B4-BE49-F238E27FC236}">
                  <a16:creationId xmlns:a16="http://schemas.microsoft.com/office/drawing/2014/main" id="{6740F9C0-F58F-F1B5-0E75-A23D2B3BBE96}"/>
                </a:ext>
              </a:extLst>
            </p:cNvPr>
            <p:cNvSpPr txBox="1"/>
            <p:nvPr/>
          </p:nvSpPr>
          <p:spPr>
            <a:xfrm>
              <a:off x="-368459" y="2376626"/>
              <a:ext cx="4433104" cy="215444"/>
            </a:xfrm>
            <a:prstGeom prst="rect">
              <a:avLst/>
            </a:prstGeom>
          </p:spPr>
          <p:txBody>
            <a:bodyPr wrap="square" lIns="540000" tIns="0" rIns="360000" rtlCol="0" anchor="t" anchorCtr="0">
              <a:spAutoFit/>
            </a:bodyPr>
            <a:lstStyle/>
            <a:p>
              <a:pPr algn="ctr" rtl="1"/>
              <a:r>
                <a:rPr lang="ar-OM" sz="1100" b="1" dirty="0"/>
                <a:t>مختبرات تشخيص اعتمادا علي الطرق التقليدية </a:t>
              </a:r>
              <a:endParaRPr lang="en-US" sz="1100" b="1" dirty="0"/>
            </a:p>
          </p:txBody>
        </p:sp>
        <p:sp>
          <p:nvSpPr>
            <p:cNvPr id="10" name="TextBox 9">
              <a:extLst>
                <a:ext uri="{FF2B5EF4-FFF2-40B4-BE49-F238E27FC236}">
                  <a16:creationId xmlns:a16="http://schemas.microsoft.com/office/drawing/2014/main" id="{4DB2246B-EF0C-4B54-76EE-FBF42B44CA8B}"/>
                </a:ext>
              </a:extLst>
            </p:cNvPr>
            <p:cNvSpPr txBox="1"/>
            <p:nvPr/>
          </p:nvSpPr>
          <p:spPr>
            <a:xfrm>
              <a:off x="-435984" y="2738782"/>
              <a:ext cx="4433104" cy="215444"/>
            </a:xfrm>
            <a:prstGeom prst="rect">
              <a:avLst/>
            </a:prstGeom>
          </p:spPr>
          <p:txBody>
            <a:bodyPr wrap="square" lIns="540000" tIns="0" rIns="360000" rtlCol="0" anchor="t" anchorCtr="0">
              <a:spAutoFit/>
            </a:bodyPr>
            <a:lstStyle/>
            <a:p>
              <a:pPr algn="ctr" rtl="1"/>
              <a:r>
                <a:rPr lang="ar-OM" sz="1100" b="1" dirty="0"/>
                <a:t>مختبرات لتطوير الطرق التشخيصية </a:t>
              </a:r>
              <a:endParaRPr lang="en-US" sz="1100" b="1" dirty="0"/>
            </a:p>
          </p:txBody>
        </p:sp>
        <p:sp>
          <p:nvSpPr>
            <p:cNvPr id="11" name="TextBox 10">
              <a:extLst>
                <a:ext uri="{FF2B5EF4-FFF2-40B4-BE49-F238E27FC236}">
                  <a16:creationId xmlns:a16="http://schemas.microsoft.com/office/drawing/2014/main" id="{8B4B6758-11BF-4698-726A-1B499FE4EC4A}"/>
                </a:ext>
              </a:extLst>
            </p:cNvPr>
            <p:cNvSpPr txBox="1"/>
            <p:nvPr/>
          </p:nvSpPr>
          <p:spPr>
            <a:xfrm>
              <a:off x="-501573" y="3122687"/>
              <a:ext cx="4433104" cy="215444"/>
            </a:xfrm>
            <a:prstGeom prst="rect">
              <a:avLst/>
            </a:prstGeom>
          </p:spPr>
          <p:txBody>
            <a:bodyPr wrap="square" lIns="540000" tIns="0" rIns="360000" rtlCol="0" anchor="t" anchorCtr="0">
              <a:spAutoFit/>
            </a:bodyPr>
            <a:lstStyle/>
            <a:p>
              <a:pPr algn="ctr" rtl="1"/>
              <a:r>
                <a:rPr lang="ar-OM" sz="1100" b="1" dirty="0"/>
                <a:t>قواعد لإجراء التطهير </a:t>
              </a:r>
              <a:endParaRPr lang="en-US" sz="1100" b="1" dirty="0"/>
            </a:p>
          </p:txBody>
        </p:sp>
        <p:sp>
          <p:nvSpPr>
            <p:cNvPr id="12" name="TextBox 11">
              <a:extLst>
                <a:ext uri="{FF2B5EF4-FFF2-40B4-BE49-F238E27FC236}">
                  <a16:creationId xmlns:a16="http://schemas.microsoft.com/office/drawing/2014/main" id="{060C3CD0-7A79-E8A4-880E-0B7622C5D37B}"/>
                </a:ext>
              </a:extLst>
            </p:cNvPr>
            <p:cNvSpPr txBox="1"/>
            <p:nvPr/>
          </p:nvSpPr>
          <p:spPr>
            <a:xfrm>
              <a:off x="-501573" y="3471857"/>
              <a:ext cx="4433104" cy="230832"/>
            </a:xfrm>
            <a:prstGeom prst="rect">
              <a:avLst/>
            </a:prstGeom>
          </p:spPr>
          <p:txBody>
            <a:bodyPr wrap="square" lIns="540000" tIns="0" rIns="360000" rtlCol="0" anchor="t" anchorCtr="0">
              <a:spAutoFit/>
            </a:bodyPr>
            <a:lstStyle/>
            <a:p>
              <a:pPr algn="ctr" rtl="1"/>
              <a:r>
                <a:rPr lang="ar-OM" sz="1200" b="1" dirty="0"/>
                <a:t>قواعد استيراد مواد الاكثار</a:t>
              </a:r>
              <a:endParaRPr lang="en-US" sz="1200" b="1" dirty="0"/>
            </a:p>
          </p:txBody>
        </p:sp>
        <p:sp>
          <p:nvSpPr>
            <p:cNvPr id="13" name="TextBox 12">
              <a:extLst>
                <a:ext uri="{FF2B5EF4-FFF2-40B4-BE49-F238E27FC236}">
                  <a16:creationId xmlns:a16="http://schemas.microsoft.com/office/drawing/2014/main" id="{C4BD8D2D-6997-02CF-82A1-7AED20BD328A}"/>
                </a:ext>
              </a:extLst>
            </p:cNvPr>
            <p:cNvSpPr txBox="1"/>
            <p:nvPr/>
          </p:nvSpPr>
          <p:spPr>
            <a:xfrm>
              <a:off x="-1032076" y="4006231"/>
              <a:ext cx="4433104" cy="230832"/>
            </a:xfrm>
            <a:prstGeom prst="rect">
              <a:avLst/>
            </a:prstGeom>
          </p:spPr>
          <p:txBody>
            <a:bodyPr wrap="square" lIns="540000" tIns="0" rIns="360000" rtlCol="0" anchor="t" anchorCtr="0">
              <a:spAutoFit/>
            </a:bodyPr>
            <a:lstStyle/>
            <a:p>
              <a:pPr algn="ctr" rtl="1"/>
              <a:r>
                <a:rPr lang="ar-OM" sz="1200" b="1" dirty="0"/>
                <a:t>خطط  المراقبة </a:t>
              </a:r>
              <a:endParaRPr lang="en-US" sz="1200" b="1" dirty="0"/>
            </a:p>
          </p:txBody>
        </p:sp>
        <p:sp>
          <p:nvSpPr>
            <p:cNvPr id="14" name="TextBox 13">
              <a:extLst>
                <a:ext uri="{FF2B5EF4-FFF2-40B4-BE49-F238E27FC236}">
                  <a16:creationId xmlns:a16="http://schemas.microsoft.com/office/drawing/2014/main" id="{41D16C98-220D-17CC-9209-40D5D60BA619}"/>
                </a:ext>
              </a:extLst>
            </p:cNvPr>
            <p:cNvSpPr txBox="1"/>
            <p:nvPr/>
          </p:nvSpPr>
          <p:spPr>
            <a:xfrm>
              <a:off x="-960699" y="4355399"/>
              <a:ext cx="4433104" cy="230832"/>
            </a:xfrm>
            <a:prstGeom prst="rect">
              <a:avLst/>
            </a:prstGeom>
          </p:spPr>
          <p:txBody>
            <a:bodyPr wrap="square" lIns="540000" tIns="0" rIns="360000" rtlCol="0" anchor="t" anchorCtr="0">
              <a:spAutoFit/>
            </a:bodyPr>
            <a:lstStyle/>
            <a:p>
              <a:pPr algn="ctr" rtl="1"/>
              <a:r>
                <a:rPr lang="ar-OM" sz="1200" b="1" dirty="0"/>
                <a:t>خطط  الطوارئ </a:t>
              </a:r>
              <a:endParaRPr lang="en-US" sz="1200" b="1" dirty="0"/>
            </a:p>
          </p:txBody>
        </p:sp>
        <p:sp>
          <p:nvSpPr>
            <p:cNvPr id="15" name="TextBox 14">
              <a:extLst>
                <a:ext uri="{FF2B5EF4-FFF2-40B4-BE49-F238E27FC236}">
                  <a16:creationId xmlns:a16="http://schemas.microsoft.com/office/drawing/2014/main" id="{1066B25D-B605-4F8C-2C6D-177D7FAD5CE3}"/>
                </a:ext>
              </a:extLst>
            </p:cNvPr>
            <p:cNvSpPr txBox="1"/>
            <p:nvPr/>
          </p:nvSpPr>
          <p:spPr>
            <a:xfrm>
              <a:off x="-854599" y="4739294"/>
              <a:ext cx="4433104" cy="230832"/>
            </a:xfrm>
            <a:prstGeom prst="rect">
              <a:avLst/>
            </a:prstGeom>
          </p:spPr>
          <p:txBody>
            <a:bodyPr wrap="square" lIns="540000" tIns="0" rIns="360000" rtlCol="0" anchor="t" anchorCtr="0">
              <a:spAutoFit/>
            </a:bodyPr>
            <a:lstStyle/>
            <a:p>
              <a:pPr algn="ctr" rtl="1"/>
              <a:r>
                <a:rPr lang="ar-OM" sz="1200" b="1" dirty="0"/>
                <a:t>افة تخضع للوائح</a:t>
              </a:r>
              <a:endParaRPr lang="en-US" sz="1200" b="1" dirty="0"/>
            </a:p>
          </p:txBody>
        </p:sp>
        <p:sp>
          <p:nvSpPr>
            <p:cNvPr id="16" name="TextBox 15">
              <a:extLst>
                <a:ext uri="{FF2B5EF4-FFF2-40B4-BE49-F238E27FC236}">
                  <a16:creationId xmlns:a16="http://schemas.microsoft.com/office/drawing/2014/main" id="{B90AEE8A-318F-AE9B-0822-23ED1126EAE4}"/>
                </a:ext>
              </a:extLst>
            </p:cNvPr>
            <p:cNvSpPr txBox="1"/>
            <p:nvPr/>
          </p:nvSpPr>
          <p:spPr>
            <a:xfrm>
              <a:off x="-1095742" y="5088464"/>
              <a:ext cx="4433104" cy="230832"/>
            </a:xfrm>
            <a:prstGeom prst="rect">
              <a:avLst/>
            </a:prstGeom>
          </p:spPr>
          <p:txBody>
            <a:bodyPr wrap="square" lIns="540000" tIns="0" rIns="360000" rtlCol="0" anchor="t" anchorCtr="0">
              <a:spAutoFit/>
            </a:bodyPr>
            <a:lstStyle/>
            <a:p>
              <a:pPr algn="ctr" rtl="1"/>
              <a:r>
                <a:rPr lang="ar-OM" sz="1200" b="1" dirty="0"/>
                <a:t>تحليل مخاطر الآفات</a:t>
              </a:r>
              <a:endParaRPr lang="en-US" sz="1200" b="1" dirty="0"/>
            </a:p>
          </p:txBody>
        </p:sp>
      </p:grpSp>
    </p:spTree>
    <p:extLst>
      <p:ext uri="{BB962C8B-B14F-4D97-AF65-F5344CB8AC3E}">
        <p14:creationId xmlns:p14="http://schemas.microsoft.com/office/powerpoint/2010/main" val="403607549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olo 5">
            <a:extLst>
              <a:ext uri="{FF2B5EF4-FFF2-40B4-BE49-F238E27FC236}">
                <a16:creationId xmlns:a16="http://schemas.microsoft.com/office/drawing/2014/main" id="{58A43A09-91A0-0B4E-A1B9-69205A0FA910}"/>
              </a:ext>
            </a:extLst>
          </p:cNvPr>
          <p:cNvSpPr>
            <a:spLocks noGrp="1"/>
          </p:cNvSpPr>
          <p:nvPr>
            <p:ph type="ctrTitle"/>
          </p:nvPr>
        </p:nvSpPr>
        <p:spPr/>
        <p:txBody>
          <a:bodyPr/>
          <a:lstStyle/>
          <a:p>
            <a:pPr algn="ctr">
              <a:defRPr/>
            </a:pPr>
            <a:r>
              <a:rPr lang="ar-MA" dirty="0"/>
              <a:t>شكرًا 
</a:t>
            </a:r>
            <a:endParaRPr lang="it-IT" dirty="0"/>
          </a:p>
        </p:txBody>
      </p:sp>
      <p:sp>
        <p:nvSpPr>
          <p:cNvPr id="3" name="Rectangle 2">
            <a:extLst>
              <a:ext uri="{FF2B5EF4-FFF2-40B4-BE49-F238E27FC236}">
                <a16:creationId xmlns:a16="http://schemas.microsoft.com/office/drawing/2014/main" id="{A5343FCF-8DD9-BC48-8DE5-A30633EF8F93}"/>
              </a:ext>
            </a:extLst>
          </p:cNvPr>
          <p:cNvSpPr/>
          <p:nvPr/>
        </p:nvSpPr>
        <p:spPr>
          <a:xfrm>
            <a:off x="685800" y="4699647"/>
            <a:ext cx="4953000" cy="1938992"/>
          </a:xfrm>
          <a:prstGeom prst="rect">
            <a:avLst/>
          </a:prstGeom>
        </p:spPr>
        <p:txBody>
          <a:bodyPr wrap="square">
            <a:spAutoFit/>
          </a:bodyPr>
          <a:lstStyle/>
          <a:p>
            <a:r>
              <a:rPr lang="fr-FR" altLang="en-US" sz="1600" b="1">
                <a:solidFill>
                  <a:schemeClr val="bg1"/>
                </a:solidFill>
                <a:ea typeface="Arial Unicode MS" panose="020B0604020202020204" pitchFamily="34" charset="-128"/>
                <a:cs typeface="Arial" panose="020B0604020202020204" pitchFamily="34" charset="0"/>
              </a:rPr>
              <a:t>IPPC </a:t>
            </a:r>
            <a:r>
              <a:rPr lang="fr-FR" altLang="en-US" sz="1600" b="1" err="1">
                <a:solidFill>
                  <a:schemeClr val="bg1"/>
                </a:solidFill>
                <a:ea typeface="Arial Unicode MS" panose="020B0604020202020204" pitchFamily="34" charset="-128"/>
                <a:cs typeface="Arial" panose="020B0604020202020204" pitchFamily="34" charset="0"/>
              </a:rPr>
              <a:t>Secretariat</a:t>
            </a:r>
            <a:br>
              <a:rPr lang="fr-FR" altLang="en-US" sz="1600" b="1">
                <a:solidFill>
                  <a:schemeClr val="bg1"/>
                </a:solidFill>
                <a:ea typeface="Arial Unicode MS" panose="020B0604020202020204" pitchFamily="34" charset="-128"/>
                <a:cs typeface="Arial" panose="020B0604020202020204" pitchFamily="34" charset="0"/>
              </a:rPr>
            </a:br>
            <a:br>
              <a:rPr lang="fr-FR" altLang="en-US" sz="1600" b="1">
                <a:solidFill>
                  <a:schemeClr val="bg1"/>
                </a:solidFill>
                <a:ea typeface="Arial Unicode MS" panose="020B0604020202020204" pitchFamily="34" charset="-128"/>
                <a:cs typeface="Arial" panose="020B0604020202020204" pitchFamily="34" charset="0"/>
              </a:rPr>
            </a:br>
            <a:r>
              <a:rPr lang="fr-FR" altLang="en-US" sz="1600">
                <a:solidFill>
                  <a:schemeClr val="bg1"/>
                </a:solidFill>
                <a:ea typeface="Arial Unicode MS" panose="020B0604020202020204" pitchFamily="34" charset="-128"/>
                <a:cs typeface="Arial" panose="020B0604020202020204" pitchFamily="34" charset="0"/>
              </a:rPr>
              <a:t>Food and Agriculture </a:t>
            </a:r>
            <a:r>
              <a:rPr lang="fr-FR" altLang="en-US" sz="1600" err="1">
                <a:solidFill>
                  <a:schemeClr val="bg1"/>
                </a:solidFill>
                <a:ea typeface="Arial Unicode MS" panose="020B0604020202020204" pitchFamily="34" charset="-128"/>
                <a:cs typeface="Arial" panose="020B0604020202020204" pitchFamily="34" charset="0"/>
              </a:rPr>
              <a:t>Organization</a:t>
            </a:r>
            <a:r>
              <a:rPr lang="fr-FR" altLang="en-US" sz="1600">
                <a:solidFill>
                  <a:schemeClr val="bg1"/>
                </a:solidFill>
                <a:ea typeface="Arial Unicode MS" panose="020B0604020202020204" pitchFamily="34" charset="-128"/>
                <a:cs typeface="Arial" panose="020B0604020202020204" pitchFamily="34" charset="0"/>
              </a:rPr>
              <a:t> </a:t>
            </a:r>
            <a:br>
              <a:rPr lang="fr-FR" altLang="en-US" sz="1600">
                <a:solidFill>
                  <a:schemeClr val="bg1"/>
                </a:solidFill>
                <a:ea typeface="Arial Unicode MS" panose="020B0604020202020204" pitchFamily="34" charset="-128"/>
                <a:cs typeface="Arial" panose="020B0604020202020204" pitchFamily="34" charset="0"/>
              </a:rPr>
            </a:br>
            <a:r>
              <a:rPr lang="fr-FR" altLang="en-US" sz="1600">
                <a:solidFill>
                  <a:schemeClr val="bg1"/>
                </a:solidFill>
                <a:ea typeface="Arial Unicode MS" panose="020B0604020202020204" pitchFamily="34" charset="-128"/>
                <a:cs typeface="Arial" panose="020B0604020202020204" pitchFamily="34" charset="0"/>
              </a:rPr>
              <a:t>of the United Nations (FAO)</a:t>
            </a:r>
            <a:br>
              <a:rPr lang="fr-FR" altLang="en-US" sz="1600">
                <a:solidFill>
                  <a:schemeClr val="bg1"/>
                </a:solidFill>
                <a:ea typeface="Arial Unicode MS" panose="020B0604020202020204" pitchFamily="34" charset="-128"/>
                <a:cs typeface="Arial" panose="020B0604020202020204" pitchFamily="34" charset="0"/>
              </a:rPr>
            </a:br>
            <a:br>
              <a:rPr lang="fr-FR" altLang="en-US" sz="1600">
                <a:solidFill>
                  <a:schemeClr val="bg1"/>
                </a:solidFill>
                <a:ea typeface="Arial Unicode MS" panose="020B0604020202020204" pitchFamily="34" charset="-128"/>
                <a:cs typeface="Arial" panose="020B0604020202020204" pitchFamily="34" charset="0"/>
              </a:rPr>
            </a:br>
            <a:r>
              <a:rPr lang="fr-FR" altLang="en-US" sz="1600">
                <a:solidFill>
                  <a:srgbClr val="FFFF00"/>
                </a:solidFill>
                <a:ea typeface="Arial Unicode MS" panose="020B0604020202020204" pitchFamily="34" charset="-128"/>
                <a:cs typeface="Arial" panose="020B0604020202020204" pitchFamily="34" charset="0"/>
                <a:hlinkClick r:id="rId2">
                  <a:extLst>
                    <a:ext uri="{A12FA001-AC4F-418D-AE19-62706E023703}">
                      <ahyp:hlinkClr xmlns:ahyp="http://schemas.microsoft.com/office/drawing/2018/hyperlinkcolor" val="tx"/>
                    </a:ext>
                  </a:extLst>
                </a:hlinkClick>
              </a:rPr>
              <a:t>ippc@fao.org</a:t>
            </a:r>
            <a:r>
              <a:rPr lang="fr-FR" altLang="en-US" sz="1600">
                <a:solidFill>
                  <a:srgbClr val="FFFF00"/>
                </a:solidFill>
                <a:ea typeface="Arial Unicode MS" panose="020B0604020202020204" pitchFamily="34" charset="-128"/>
                <a:cs typeface="Arial" panose="020B0604020202020204" pitchFamily="34" charset="0"/>
              </a:rPr>
              <a:t> | </a:t>
            </a:r>
            <a:r>
              <a:rPr lang="fr-FR" altLang="en-US" sz="1600">
                <a:solidFill>
                  <a:srgbClr val="FFFF00"/>
                </a:solidFill>
                <a:ea typeface="Arial Unicode MS" panose="020B0604020202020204" pitchFamily="34" charset="-128"/>
                <a:cs typeface="Arial" panose="020B0604020202020204" pitchFamily="34" charset="0"/>
                <a:hlinkClick r:id="rId3">
                  <a:extLst>
                    <a:ext uri="{A12FA001-AC4F-418D-AE19-62706E023703}">
                      <ahyp:hlinkClr xmlns:ahyp="http://schemas.microsoft.com/office/drawing/2018/hyperlinkcolor" val="tx"/>
                    </a:ext>
                  </a:extLst>
                </a:hlinkClick>
              </a:rPr>
              <a:t>www.ippc.int</a:t>
            </a:r>
            <a:br>
              <a:rPr lang="en-US" sz="5400">
                <a:solidFill>
                  <a:schemeClr val="bg1"/>
                </a:solidFill>
              </a:rPr>
            </a:br>
            <a:endParaRPr lang="en-IT">
              <a:solidFill>
                <a:schemeClr val="bg1"/>
              </a:solidFill>
            </a:endParaRPr>
          </a:p>
        </p:txBody>
      </p:sp>
      <p:pic>
        <p:nvPicPr>
          <p:cNvPr id="5" name="Picture Placeholder 9"/>
          <p:cNvPicPr>
            <a:picLocks noChangeAspect="1"/>
          </p:cNvPicPr>
          <p:nvPr/>
        </p:nvPicPr>
        <p:blipFill rotWithShape="1">
          <a:blip r:embed="rId4">
            <a:extLst>
              <a:ext uri="{28A0092B-C50C-407E-A947-70E740481C1C}">
                <a14:useLocalDpi xmlns:a14="http://schemas.microsoft.com/office/drawing/2010/main" val="0"/>
              </a:ext>
            </a:extLst>
          </a:blip>
          <a:srcRect t="2658" r="32506" b="2658"/>
          <a:stretch/>
        </p:blipFill>
        <p:spPr>
          <a:xfrm>
            <a:off x="3962400" y="3816263"/>
            <a:ext cx="8229600" cy="3048000"/>
          </a:xfrm>
          <a:prstGeom prst="rect">
            <a:avLst/>
          </a:prstGeom>
        </p:spPr>
      </p:pic>
    </p:spTree>
    <p:extLst>
      <p:ext uri="{BB962C8B-B14F-4D97-AF65-F5344CB8AC3E}">
        <p14:creationId xmlns:p14="http://schemas.microsoft.com/office/powerpoint/2010/main" val="184808917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Picture 16">
            <a:extLst>
              <a:ext uri="{FF2B5EF4-FFF2-40B4-BE49-F238E27FC236}">
                <a16:creationId xmlns:a16="http://schemas.microsoft.com/office/drawing/2014/main" id="{036E7592-68F3-43D4-B480-D9B8926A15C0}"/>
              </a:ext>
            </a:extLst>
          </p:cNvPr>
          <p:cNvPicPr>
            <a:picLocks noChangeAspect="1"/>
          </p:cNvPicPr>
          <p:nvPr/>
        </p:nvPicPr>
        <p:blipFill rotWithShape="1">
          <a:blip r:embed="rId4">
            <a:extLst>
              <a:ext uri="{28A0092B-C50C-407E-A947-70E740481C1C}">
                <a14:useLocalDpi xmlns:a14="http://schemas.microsoft.com/office/drawing/2010/main" val="0"/>
              </a:ext>
            </a:extLst>
          </a:blip>
          <a:srcRect t="50000" b="1111"/>
          <a:stretch/>
        </p:blipFill>
        <p:spPr>
          <a:xfrm>
            <a:off x="69850" y="1230264"/>
            <a:ext cx="12192000" cy="3352800"/>
          </a:xfrm>
          <a:prstGeom prst="rect">
            <a:avLst/>
          </a:prstGeom>
        </p:spPr>
      </p:pic>
      <p:sp>
        <p:nvSpPr>
          <p:cNvPr id="11" name="Rectangle: Rounded Corners 10">
            <a:extLst>
              <a:ext uri="{FF2B5EF4-FFF2-40B4-BE49-F238E27FC236}">
                <a16:creationId xmlns:a16="http://schemas.microsoft.com/office/drawing/2014/main" id="{373CB4A3-E479-4573-B0E6-368A51D05F04}"/>
              </a:ext>
            </a:extLst>
          </p:cNvPr>
          <p:cNvSpPr/>
          <p:nvPr/>
        </p:nvSpPr>
        <p:spPr>
          <a:xfrm>
            <a:off x="622300" y="2197100"/>
            <a:ext cx="2362200" cy="83820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BF13C2C3-3C27-6748-B8C5-8E7FB4480433}"/>
              </a:ext>
            </a:extLst>
          </p:cNvPr>
          <p:cNvSpPr>
            <a:spLocks noGrp="1"/>
          </p:cNvSpPr>
          <p:nvPr>
            <p:ph type="title"/>
          </p:nvPr>
        </p:nvSpPr>
        <p:spPr>
          <a:xfrm>
            <a:off x="596900" y="2362200"/>
            <a:ext cx="2209800" cy="438919"/>
          </a:xfrm>
        </p:spPr>
        <p:txBody>
          <a:bodyPr/>
          <a:lstStyle/>
          <a:p>
            <a:r>
              <a:rPr lang="ar-OM" dirty="0"/>
              <a:t>الخطوط العريضة</a:t>
            </a:r>
            <a:endParaRPr lang="en-IT" dirty="0"/>
          </a:p>
        </p:txBody>
      </p:sp>
      <p:sp>
        <p:nvSpPr>
          <p:cNvPr id="7" name="TextBox 6">
            <a:extLst>
              <a:ext uri="{FF2B5EF4-FFF2-40B4-BE49-F238E27FC236}">
                <a16:creationId xmlns:a16="http://schemas.microsoft.com/office/drawing/2014/main" id="{EDE0F630-3161-5E63-8611-50DB19F6F374}"/>
              </a:ext>
            </a:extLst>
          </p:cNvPr>
          <p:cNvSpPr txBox="1"/>
          <p:nvPr/>
        </p:nvSpPr>
        <p:spPr>
          <a:xfrm>
            <a:off x="5689600" y="3471882"/>
            <a:ext cx="5873750" cy="2862322"/>
          </a:xfrm>
          <a:prstGeom prst="rect">
            <a:avLst/>
          </a:prstGeom>
          <a:noFill/>
        </p:spPr>
        <p:txBody>
          <a:bodyPr wrap="square">
            <a:spAutoFit/>
          </a:bodyPr>
          <a:lstStyle/>
          <a:p>
            <a:pPr marL="457200" indent="-457200" algn="r" rtl="1">
              <a:buFont typeface="+mj-lt"/>
              <a:buAutoNum type="arabicPeriod"/>
            </a:pPr>
            <a:r>
              <a:rPr lang="ar-OM" b="1" dirty="0">
                <a:latin typeface="Calibri "/>
                <a:cs typeface="Calibri"/>
              </a:rPr>
              <a:t>الخلفية</a:t>
            </a:r>
            <a:r>
              <a:rPr lang="ar-OM" b="1" dirty="0"/>
              <a:t> </a:t>
            </a:r>
          </a:p>
          <a:p>
            <a:pPr marL="457200" indent="-457200" algn="r" rtl="1">
              <a:buFont typeface="+mj-lt"/>
              <a:buAutoNum type="arabicPeriod"/>
            </a:pPr>
            <a:r>
              <a:rPr lang="ar-OM" b="1" dirty="0">
                <a:latin typeface="Calibri "/>
                <a:cs typeface="Calibri"/>
              </a:rPr>
              <a:t>خطة الحراك العالمي لدودة الحشد الخريفية: 2020-2022</a:t>
            </a:r>
            <a:endParaRPr lang="en-US" b="1" dirty="0">
              <a:latin typeface="Calibri "/>
              <a:cs typeface="Calibri"/>
            </a:endParaRPr>
          </a:p>
          <a:p>
            <a:pPr marL="285750" indent="-285750" algn="just" rtl="1">
              <a:buFont typeface="Arial" panose="020B0604020202020204" pitchFamily="34" charset="0"/>
              <a:buChar char="•"/>
            </a:pPr>
            <a:r>
              <a:rPr lang="ar-OM" sz="1800" dirty="0">
                <a:latin typeface="Calibri "/>
                <a:cs typeface="Calibri"/>
              </a:rPr>
              <a:t>مجموعة العمل الفنية التابعة لمنظمة الأغذية والزراعة / الاتفاقية الدولية لوقاية النباتات والمعنية بتدابير الحجر والصحة النباتية للحراك العالمي لمكافحة دودة الحشد الخريفية</a:t>
            </a:r>
          </a:p>
          <a:p>
            <a:pPr marL="285750" indent="-285750" algn="just" rtl="1">
              <a:buFont typeface="Arial" panose="020B0604020202020204" pitchFamily="34" charset="0"/>
              <a:buChar char="•"/>
            </a:pPr>
            <a:r>
              <a:rPr lang="ar-OM" sz="1800" dirty="0">
                <a:latin typeface="Calibri "/>
                <a:cs typeface="Calibri"/>
              </a:rPr>
              <a:t>الدلائل الارشادية  لدودة الحشد الخريفية</a:t>
            </a:r>
          </a:p>
          <a:p>
            <a:pPr marL="285750" indent="-285750" algn="just" rtl="1">
              <a:buFont typeface="Arial" panose="020B0604020202020204" pitchFamily="34" charset="0"/>
              <a:buChar char="•"/>
            </a:pPr>
            <a:r>
              <a:rPr lang="ar-OM" sz="1800" dirty="0">
                <a:latin typeface="Calibri "/>
                <a:cs typeface="Calibri"/>
              </a:rPr>
              <a:t>سلسلة البرامج التعليمية على الويب: دودة الحشد الخريفية ، تهديد عالمي يجب منعه</a:t>
            </a:r>
          </a:p>
        </p:txBody>
      </p:sp>
      <p:sp>
        <p:nvSpPr>
          <p:cNvPr id="6" name="TextBox 5">
            <a:extLst>
              <a:ext uri="{FF2B5EF4-FFF2-40B4-BE49-F238E27FC236}">
                <a16:creationId xmlns:a16="http://schemas.microsoft.com/office/drawing/2014/main" id="{93B9396D-F43C-278B-4FB5-568BE211624A}"/>
              </a:ext>
            </a:extLst>
          </p:cNvPr>
          <p:cNvSpPr txBox="1"/>
          <p:nvPr/>
        </p:nvSpPr>
        <p:spPr>
          <a:xfrm>
            <a:off x="120650" y="3827480"/>
            <a:ext cx="5149850" cy="2034531"/>
          </a:xfrm>
          <a:prstGeom prst="rect">
            <a:avLst/>
          </a:prstGeom>
          <a:noFill/>
        </p:spPr>
        <p:txBody>
          <a:bodyPr wrap="square">
            <a:spAutoFit/>
          </a:bodyPr>
          <a:lstStyle/>
          <a:p>
            <a:pPr marL="457200" indent="-457200" algn="just" rtl="1">
              <a:buFont typeface="+mj-lt"/>
              <a:buAutoNum type="arabicPeriod" startAt="3"/>
            </a:pPr>
            <a:r>
              <a:rPr lang="ar-OM" b="1" dirty="0">
                <a:latin typeface="Calibri "/>
                <a:cs typeface="Calibri"/>
              </a:rPr>
              <a:t>فريق لجنة التنفيذ وتنمية القدرات </a:t>
            </a:r>
            <a:r>
              <a:rPr lang="en-US" b="1" dirty="0">
                <a:latin typeface="Calibri "/>
                <a:cs typeface="Calibri"/>
              </a:rPr>
              <a:t>IC)</a:t>
            </a:r>
            <a:r>
              <a:rPr lang="ar-OM" b="1" dirty="0">
                <a:latin typeface="Calibri "/>
                <a:cs typeface="Calibri"/>
              </a:rPr>
              <a:t> </a:t>
            </a:r>
            <a:r>
              <a:rPr lang="en-US" b="1" dirty="0">
                <a:latin typeface="Calibri "/>
                <a:cs typeface="Calibri"/>
              </a:rPr>
              <a:t> </a:t>
            </a:r>
            <a:r>
              <a:rPr lang="ar-OM" b="1" dirty="0">
                <a:latin typeface="Calibri "/>
                <a:cs typeface="Calibri"/>
              </a:rPr>
              <a:t> الخاص بأنشطة  </a:t>
            </a:r>
            <a:r>
              <a:rPr lang="en-US" b="1" dirty="0">
                <a:latin typeface="Calibri "/>
                <a:cs typeface="Calibri"/>
              </a:rPr>
              <a:t>Fusarium TR4</a:t>
            </a:r>
          </a:p>
          <a:p>
            <a:pPr marL="285750" indent="-285750" algn="just" rtl="1">
              <a:lnSpc>
                <a:spcPct val="150000"/>
              </a:lnSpc>
              <a:buFont typeface="Arial" panose="020B0604020202020204" pitchFamily="34" charset="0"/>
              <a:buChar char="•"/>
            </a:pPr>
            <a:r>
              <a:rPr lang="ar-OM" sz="1800" dirty="0">
                <a:latin typeface="Calibri "/>
                <a:cs typeface="Calibri"/>
              </a:rPr>
              <a:t>إرشادات الوقاية والتأهب والاستجابة لـ </a:t>
            </a:r>
            <a:r>
              <a:rPr lang="en-US" sz="1800" dirty="0">
                <a:latin typeface="Calibri "/>
                <a:cs typeface="Calibri"/>
              </a:rPr>
              <a:t>Fusarium TR4</a:t>
            </a:r>
          </a:p>
          <a:p>
            <a:pPr marL="285750" indent="-285750" algn="just" rtl="1">
              <a:lnSpc>
                <a:spcPct val="150000"/>
              </a:lnSpc>
              <a:buFont typeface="Arial" panose="020B0604020202020204" pitchFamily="34" charset="0"/>
              <a:buChar char="•"/>
            </a:pPr>
            <a:r>
              <a:rPr lang="ar-OM" sz="1800" dirty="0">
                <a:latin typeface="Calibri "/>
                <a:cs typeface="Calibri"/>
              </a:rPr>
              <a:t>سلسلة ورش عمل حول </a:t>
            </a:r>
            <a:r>
              <a:rPr lang="en-US" sz="1800" dirty="0">
                <a:latin typeface="Calibri "/>
                <a:cs typeface="Calibri"/>
              </a:rPr>
              <a:t>Fusarium TR4</a:t>
            </a:r>
          </a:p>
          <a:p>
            <a:pPr marL="285750" indent="-285750" algn="just" rtl="1">
              <a:lnSpc>
                <a:spcPct val="150000"/>
              </a:lnSpc>
              <a:buFont typeface="Arial" panose="020B0604020202020204" pitchFamily="34" charset="0"/>
              <a:buChar char="•"/>
            </a:pPr>
            <a:r>
              <a:rPr lang="ar-OM" sz="1800" dirty="0">
                <a:latin typeface="Calibri "/>
                <a:cs typeface="Calibri"/>
              </a:rPr>
              <a:t>تقييم قدرات البلدان على الاستجابة </a:t>
            </a:r>
            <a:r>
              <a:rPr lang="ar-OM" sz="1800" dirty="0" err="1">
                <a:latin typeface="Calibri "/>
                <a:cs typeface="Calibri"/>
              </a:rPr>
              <a:t>لفوزاريوم</a:t>
            </a:r>
            <a:r>
              <a:rPr lang="ar-OM" sz="1800" dirty="0">
                <a:latin typeface="Calibri "/>
                <a:cs typeface="Calibri"/>
              </a:rPr>
              <a:t> </a:t>
            </a:r>
            <a:r>
              <a:rPr lang="en-US" sz="1800" dirty="0">
                <a:latin typeface="Calibri "/>
                <a:cs typeface="Calibri"/>
              </a:rPr>
              <a:t>TR4</a:t>
            </a:r>
            <a:endParaRPr lang="ar-OM" sz="1800" dirty="0">
              <a:latin typeface="Calibri "/>
              <a:cs typeface="Calibri"/>
            </a:endParaRPr>
          </a:p>
        </p:txBody>
      </p:sp>
    </p:spTree>
    <p:extLst>
      <p:ext uri="{BB962C8B-B14F-4D97-AF65-F5344CB8AC3E}">
        <p14:creationId xmlns:p14="http://schemas.microsoft.com/office/powerpoint/2010/main" val="120517215"/>
      </p:ext>
    </p:extLst>
  </p:cSld>
  <p:clrMapOvr>
    <a:masterClrMapping/>
  </p:clrMapOvr>
  <p:extLst>
    <p:ext uri="{6950BFC3-D8DA-4A85-94F7-54DA5524770B}">
      <p188:commentRel xmlns:p188="http://schemas.microsoft.com/office/powerpoint/2018/8/main" r:id="rId3"/>
    </p:ext>
  </p:extLs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Rectangle: Rounded Corners 18">
            <a:extLst>
              <a:ext uri="{FF2B5EF4-FFF2-40B4-BE49-F238E27FC236}">
                <a16:creationId xmlns:a16="http://schemas.microsoft.com/office/drawing/2014/main" id="{F6A33D35-7C5F-4BE2-A17C-4E73DB2021F8}"/>
              </a:ext>
            </a:extLst>
          </p:cNvPr>
          <p:cNvSpPr/>
          <p:nvPr/>
        </p:nvSpPr>
        <p:spPr>
          <a:xfrm>
            <a:off x="2332796" y="4157893"/>
            <a:ext cx="9455933" cy="2057401"/>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TextBox 24">
            <a:extLst>
              <a:ext uri="{FF2B5EF4-FFF2-40B4-BE49-F238E27FC236}">
                <a16:creationId xmlns:a16="http://schemas.microsoft.com/office/drawing/2014/main" id="{3EA574CA-7475-421C-94F5-6B2FA4FF1F95}"/>
              </a:ext>
            </a:extLst>
          </p:cNvPr>
          <p:cNvSpPr txBox="1"/>
          <p:nvPr/>
        </p:nvSpPr>
        <p:spPr>
          <a:xfrm>
            <a:off x="2131869" y="4327537"/>
            <a:ext cx="8923633" cy="1700466"/>
          </a:xfrm>
          <a:prstGeom prst="rect">
            <a:avLst/>
          </a:prstGeom>
        </p:spPr>
        <p:txBody>
          <a:bodyPr wrap="square" lIns="540000" tIns="0" rIns="360000" rtlCol="0" anchor="t" anchorCtr="0">
            <a:spAutoFit/>
          </a:bodyPr>
          <a:lstStyle/>
          <a:p>
            <a:pPr algn="just" rtl="1">
              <a:spcAft>
                <a:spcPts val="900"/>
              </a:spcAft>
              <a:buClr>
                <a:srgbClr val="0000FF"/>
              </a:buClr>
              <a:buSzPts val="800"/>
            </a:pPr>
            <a:r>
              <a:rPr lang="ar-OM" sz="2000" dirty="0">
                <a:effectLst/>
                <a:ea typeface="DengXian" panose="02010600030101010101" pitchFamily="2" charset="-122"/>
                <a:cs typeface="Arial" panose="020B0604020202020204" pitchFamily="34" charset="0"/>
              </a:rPr>
              <a:t>مجموعة العمل الفنية التابعة لمنظمة الأغذية والزراعة / الاتفاقية الدولية لوقاية النباتات والمعنية بتدابير الحجر</a:t>
            </a:r>
            <a:r>
              <a:rPr lang="en-US" sz="2000" dirty="0">
                <a:effectLst/>
                <a:ea typeface="DengXian" panose="02010600030101010101" pitchFamily="2" charset="-122"/>
                <a:cs typeface="Arial" panose="020B0604020202020204" pitchFamily="34" charset="0"/>
              </a:rPr>
              <a:t> </a:t>
            </a:r>
            <a:r>
              <a:rPr lang="ar-OM" sz="2000" dirty="0">
                <a:effectLst/>
                <a:ea typeface="DengXian" panose="02010600030101010101" pitchFamily="2" charset="-122"/>
                <a:cs typeface="Arial" panose="020B0604020202020204" pitchFamily="34" charset="0"/>
              </a:rPr>
              <a:t>والصحة النباتية للحراك العالمي لمكافحة دودة الحشد الخريفية </a:t>
            </a:r>
            <a:r>
              <a:rPr lang="en-US" sz="2000" i="1" dirty="0">
                <a:effectLst/>
                <a:ea typeface="DengXian" panose="02010600030101010101" pitchFamily="2" charset="-122"/>
                <a:cs typeface="Arial" panose="020B0604020202020204" pitchFamily="34" charset="0"/>
              </a:rPr>
              <a:t>S</a:t>
            </a:r>
            <a:r>
              <a:rPr lang="en-GB" sz="2000" i="1" dirty="0" err="1">
                <a:effectLst/>
                <a:ea typeface="DengXian" panose="02010600030101010101" pitchFamily="2" charset="-122"/>
                <a:cs typeface="Arial" panose="020B0604020202020204" pitchFamily="34" charset="0"/>
              </a:rPr>
              <a:t>podoptera</a:t>
            </a:r>
            <a:r>
              <a:rPr lang="en-GB" sz="2000" i="1" dirty="0">
                <a:effectLst/>
                <a:ea typeface="DengXian" panose="02010600030101010101" pitchFamily="2" charset="-122"/>
                <a:cs typeface="Arial" panose="020B0604020202020204" pitchFamily="34" charset="0"/>
              </a:rPr>
              <a:t> </a:t>
            </a:r>
            <a:r>
              <a:rPr lang="en-GB" sz="2000" i="1" dirty="0" err="1">
                <a:effectLst/>
                <a:ea typeface="DengXian" panose="02010600030101010101" pitchFamily="2" charset="-122"/>
                <a:cs typeface="Arial" panose="020B0604020202020204" pitchFamily="34" charset="0"/>
              </a:rPr>
              <a:t>frugiperda</a:t>
            </a:r>
            <a:endParaRPr lang="en-GB" sz="2000" i="1" dirty="0">
              <a:effectLst/>
              <a:ea typeface="DengXian" panose="02010600030101010101" pitchFamily="2" charset="-122"/>
              <a:cs typeface="Arial" panose="020B0604020202020204" pitchFamily="34" charset="0"/>
            </a:endParaRPr>
          </a:p>
          <a:p>
            <a:pPr algn="just" rtl="1">
              <a:spcAft>
                <a:spcPts val="900"/>
              </a:spcAft>
              <a:buClr>
                <a:srgbClr val="0000FF"/>
              </a:buClr>
              <a:buSzPts val="800"/>
            </a:pPr>
            <a:r>
              <a:rPr lang="ar-SA" sz="2000" dirty="0">
                <a:ea typeface="DengXian" panose="02010600030101010101" pitchFamily="2" charset="-122"/>
                <a:cs typeface="Arial" panose="020B0604020202020204" pitchFamily="34" charset="0"/>
              </a:rPr>
              <a:t>فريق لجنة التنفيذ وتنمية القدرات</a:t>
            </a:r>
            <a:r>
              <a:rPr lang="en-US" sz="2000" dirty="0">
                <a:ea typeface="DengXian" panose="02010600030101010101" pitchFamily="2" charset="-122"/>
                <a:cs typeface="Arial" panose="020B0604020202020204" pitchFamily="34" charset="0"/>
              </a:rPr>
              <a:t> (IC) </a:t>
            </a:r>
            <a:r>
              <a:rPr lang="ar-SA" sz="2000" dirty="0">
                <a:ea typeface="DengXian" panose="02010600030101010101" pitchFamily="2" charset="-122"/>
                <a:cs typeface="Arial" panose="020B0604020202020204" pitchFamily="34" charset="0"/>
              </a:rPr>
              <a:t>الخاص بالسلالة الاستوائية الرابعة لفطر </a:t>
            </a:r>
            <a:r>
              <a:rPr lang="en-US" sz="2000" i="1" dirty="0">
                <a:ea typeface="DengXian" panose="02010600030101010101" pitchFamily="2" charset="-122"/>
                <a:cs typeface="Arial" panose="020B0604020202020204" pitchFamily="34" charset="0"/>
              </a:rPr>
              <a:t>Fusarium</a:t>
            </a:r>
            <a:r>
              <a:rPr lang="en-US" sz="2000" dirty="0">
                <a:ea typeface="DengXian" panose="02010600030101010101" pitchFamily="2" charset="-122"/>
                <a:cs typeface="Arial" panose="020B0604020202020204" pitchFamily="34" charset="0"/>
              </a:rPr>
              <a:t> </a:t>
            </a:r>
            <a:r>
              <a:rPr lang="en-US" sz="2000" i="1" dirty="0" err="1">
                <a:ea typeface="DengXian" panose="02010600030101010101" pitchFamily="2" charset="-122"/>
                <a:cs typeface="Arial" panose="020B0604020202020204" pitchFamily="34" charset="0"/>
              </a:rPr>
              <a:t>oxysporum</a:t>
            </a:r>
            <a:r>
              <a:rPr lang="en-US" sz="2000" dirty="0">
                <a:ea typeface="DengXian" panose="02010600030101010101" pitchFamily="2" charset="-122"/>
                <a:cs typeface="Arial" panose="020B0604020202020204" pitchFamily="34" charset="0"/>
              </a:rPr>
              <a:t> f. </a:t>
            </a:r>
            <a:r>
              <a:rPr lang="en-US" sz="2000" dirty="0" err="1">
                <a:ea typeface="DengXian" panose="02010600030101010101" pitchFamily="2" charset="-122"/>
                <a:cs typeface="Arial" panose="020B0604020202020204" pitchFamily="34" charset="0"/>
              </a:rPr>
              <a:t>sp.</a:t>
            </a:r>
            <a:r>
              <a:rPr lang="en-US" sz="1800" i="1" dirty="0" err="1">
                <a:latin typeface="Calibri" panose="020F0502020204030204" pitchFamily="34" charset="0"/>
                <a:ea typeface="DengXian" panose="02010600030101010101" pitchFamily="2" charset="-122"/>
                <a:cs typeface="Arial" panose="020B0604020202020204" pitchFamily="34" charset="0"/>
              </a:rPr>
              <a:t>c</a:t>
            </a:r>
            <a:r>
              <a:rPr lang="en-US" sz="1800" i="1" dirty="0" err="1">
                <a:effectLst/>
                <a:latin typeface="Calibri" panose="020F0502020204030204" pitchFamily="34" charset="0"/>
                <a:ea typeface="Calibri" panose="020F0502020204030204" pitchFamily="34" charset="0"/>
                <a:cs typeface="Arial" panose="020B0604020202020204" pitchFamily="34" charset="0"/>
              </a:rPr>
              <a:t>ubense</a:t>
            </a:r>
            <a:r>
              <a:rPr lang="en-US" sz="1800" dirty="0">
                <a:effectLst/>
                <a:latin typeface="Calibri" panose="020F0502020204030204" pitchFamily="34" charset="0"/>
                <a:ea typeface="Calibri" panose="020F0502020204030204" pitchFamily="34" charset="0"/>
                <a:cs typeface="Arial" panose="020B0604020202020204" pitchFamily="34" charset="0"/>
              </a:rPr>
              <a:t> (TR4)</a:t>
            </a:r>
            <a:r>
              <a:rPr lang="en-US" sz="1800" dirty="0">
                <a:effectLst/>
                <a:latin typeface="Arial" panose="020B0604020202020204" pitchFamily="34" charset="0"/>
                <a:ea typeface="Calibri" panose="020F0502020204030204" pitchFamily="34" charset="0"/>
                <a:cs typeface="Arial" panose="020B0604020202020204" pitchFamily="34" charset="0"/>
              </a:rPr>
              <a:t> </a:t>
            </a:r>
            <a:endParaRPr lang="ar-OM" sz="2000" i="1" dirty="0">
              <a:effectLst/>
              <a:ea typeface="DengXian" panose="02010600030101010101" pitchFamily="2" charset="-122"/>
              <a:cs typeface="Arial" panose="020B0604020202020204" pitchFamily="34" charset="0"/>
            </a:endParaRPr>
          </a:p>
        </p:txBody>
      </p:sp>
      <p:grpSp>
        <p:nvGrpSpPr>
          <p:cNvPr id="2" name="Group 1">
            <a:extLst>
              <a:ext uri="{FF2B5EF4-FFF2-40B4-BE49-F238E27FC236}">
                <a16:creationId xmlns:a16="http://schemas.microsoft.com/office/drawing/2014/main" id="{8C207524-64AF-A570-7BB3-9D6BD6561A9B}"/>
              </a:ext>
            </a:extLst>
          </p:cNvPr>
          <p:cNvGrpSpPr/>
          <p:nvPr/>
        </p:nvGrpSpPr>
        <p:grpSpPr>
          <a:xfrm>
            <a:off x="10617970" y="4327537"/>
            <a:ext cx="1066800" cy="659351"/>
            <a:chOff x="2515700" y="4491310"/>
            <a:chExt cx="1066800" cy="659351"/>
          </a:xfrm>
        </p:grpSpPr>
        <p:sp>
          <p:nvSpPr>
            <p:cNvPr id="23" name="Rectangle: Rounded Corners 22">
              <a:extLst>
                <a:ext uri="{FF2B5EF4-FFF2-40B4-BE49-F238E27FC236}">
                  <a16:creationId xmlns:a16="http://schemas.microsoft.com/office/drawing/2014/main" id="{1A5D51AE-E075-4A64-BF94-81DD46258F0A}"/>
                </a:ext>
              </a:extLst>
            </p:cNvPr>
            <p:cNvSpPr/>
            <p:nvPr/>
          </p:nvSpPr>
          <p:spPr>
            <a:xfrm>
              <a:off x="2849273" y="4491310"/>
              <a:ext cx="602693" cy="659351"/>
            </a:xfrm>
            <a:prstGeom prst="roundRect">
              <a:avLst/>
            </a:prstGeom>
            <a:solidFill>
              <a:srgbClr val="5792C9"/>
            </a:solidFill>
            <a:ln>
              <a:solidFill>
                <a:srgbClr val="5792C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sp>
          <p:nvSpPr>
            <p:cNvPr id="26" name="TextBox 25">
              <a:extLst>
                <a:ext uri="{FF2B5EF4-FFF2-40B4-BE49-F238E27FC236}">
                  <a16:creationId xmlns:a16="http://schemas.microsoft.com/office/drawing/2014/main" id="{00CA3014-01A5-4983-874E-03E7D8898129}"/>
                </a:ext>
              </a:extLst>
            </p:cNvPr>
            <p:cNvSpPr txBox="1"/>
            <p:nvPr/>
          </p:nvSpPr>
          <p:spPr>
            <a:xfrm>
              <a:off x="2515700" y="4596392"/>
              <a:ext cx="1066800" cy="477054"/>
            </a:xfrm>
            <a:prstGeom prst="rect">
              <a:avLst/>
            </a:prstGeom>
          </p:spPr>
          <p:txBody>
            <a:bodyPr wrap="square" lIns="540000" tIns="0" rIns="360000" rtlCol="0" anchor="t" anchorCtr="0">
              <a:spAutoFit/>
            </a:bodyPr>
            <a:lstStyle/>
            <a:p>
              <a:r>
                <a:rPr lang="en-US" sz="2800" b="1" dirty="0">
                  <a:solidFill>
                    <a:schemeClr val="bg1"/>
                  </a:solidFill>
                </a:rPr>
                <a:t>1</a:t>
              </a:r>
            </a:p>
          </p:txBody>
        </p:sp>
      </p:grpSp>
      <p:sp>
        <p:nvSpPr>
          <p:cNvPr id="3" name="TextBox 2">
            <a:extLst>
              <a:ext uri="{FF2B5EF4-FFF2-40B4-BE49-F238E27FC236}">
                <a16:creationId xmlns:a16="http://schemas.microsoft.com/office/drawing/2014/main" id="{7F9D343C-D489-4460-9B90-DB0221D368BE}"/>
              </a:ext>
            </a:extLst>
          </p:cNvPr>
          <p:cNvSpPr txBox="1"/>
          <p:nvPr/>
        </p:nvSpPr>
        <p:spPr>
          <a:xfrm>
            <a:off x="1003300" y="1526362"/>
            <a:ext cx="9601200" cy="2200602"/>
          </a:xfrm>
          <a:prstGeom prst="rect">
            <a:avLst/>
          </a:prstGeom>
        </p:spPr>
        <p:txBody>
          <a:bodyPr wrap="square" lIns="540000" tIns="0" rIns="360000" rtlCol="0" anchor="t" anchorCtr="0">
            <a:spAutoFit/>
          </a:bodyPr>
          <a:lstStyle/>
          <a:p>
            <a:pPr algn="just" rtl="1"/>
            <a:r>
              <a:rPr lang="ar-OM" sz="2000" b="0" i="0" dirty="0">
                <a:solidFill>
                  <a:srgbClr val="000000"/>
                </a:solidFill>
                <a:effectLst/>
              </a:rPr>
              <a:t>في الدورة الرابعة عشرة لهيئة تدابير الصحة النباتية (2019) ، تم دمج القضايا المتعلقة بـ "الآفات الناشئة" مع أنشطة بند جدول أعمال تنمية </a:t>
            </a:r>
            <a:r>
              <a:rPr lang="ar-OM" sz="2000" dirty="0">
                <a:solidFill>
                  <a:srgbClr val="000000"/>
                </a:solidFill>
              </a:rPr>
              <a:t>ا</a:t>
            </a:r>
            <a:r>
              <a:rPr lang="ar-OM" sz="2000" b="0" i="0" dirty="0">
                <a:solidFill>
                  <a:srgbClr val="000000"/>
                </a:solidFill>
                <a:effectLst/>
              </a:rPr>
              <a:t>لإطار الاستراتيجي للاتفاقية الدولية لوقاية النباتات (2020-2030) بشأن "تعزيز أنظمة الإنذار بتفشي الآفات والاستجابة لها".</a:t>
            </a:r>
          </a:p>
          <a:p>
            <a:pPr algn="r" rtl="1"/>
            <a:endParaRPr lang="en-US" sz="2000" dirty="0">
              <a:solidFill>
                <a:srgbClr val="000000"/>
              </a:solidFill>
            </a:endParaRPr>
          </a:p>
          <a:p>
            <a:pPr algn="just" rtl="1"/>
            <a:r>
              <a:rPr lang="ar-OM" sz="2000" b="0" i="0" dirty="0">
                <a:solidFill>
                  <a:srgbClr val="000000"/>
                </a:solidFill>
                <a:effectLst/>
              </a:rPr>
              <a:t>وقد خضعت آفتان من الآفات التي تحظى باهتمام مجتمع الاتفاقية الدولية لوقاية النباتات لجهود عالمية وأدمجت الأنشطة الرامية إلى المساعدة في التصدي لهذه الآفات في خطة عمل أمانة الاتفاقية الدولية لوقاية النباتات:</a:t>
            </a:r>
          </a:p>
        </p:txBody>
      </p:sp>
      <p:sp>
        <p:nvSpPr>
          <p:cNvPr id="14" name="Title 2">
            <a:extLst>
              <a:ext uri="{FF2B5EF4-FFF2-40B4-BE49-F238E27FC236}">
                <a16:creationId xmlns:a16="http://schemas.microsoft.com/office/drawing/2014/main" id="{A32B31A3-EC89-441A-9CC3-C84974953519}"/>
              </a:ext>
            </a:extLst>
          </p:cNvPr>
          <p:cNvSpPr>
            <a:spLocks noGrp="1"/>
          </p:cNvSpPr>
          <p:nvPr>
            <p:ph type="title"/>
          </p:nvPr>
        </p:nvSpPr>
        <p:spPr>
          <a:xfrm>
            <a:off x="8394700" y="1539787"/>
            <a:ext cx="3646561" cy="511969"/>
          </a:xfrm>
        </p:spPr>
        <p:txBody>
          <a:bodyPr/>
          <a:lstStyle/>
          <a:p>
            <a:pPr algn="r" rtl="1"/>
            <a:r>
              <a:rPr lang="ar-OM" sz="2400" dirty="0"/>
              <a:t>الخلفية:</a:t>
            </a:r>
            <a:endParaRPr lang="en-US" sz="2400" dirty="0"/>
          </a:p>
        </p:txBody>
      </p:sp>
      <p:grpSp>
        <p:nvGrpSpPr>
          <p:cNvPr id="12" name="Group 11">
            <a:extLst>
              <a:ext uri="{FF2B5EF4-FFF2-40B4-BE49-F238E27FC236}">
                <a16:creationId xmlns:a16="http://schemas.microsoft.com/office/drawing/2014/main" id="{DC078A7E-1F59-375B-56F6-716EB3868EC8}"/>
              </a:ext>
            </a:extLst>
          </p:cNvPr>
          <p:cNvGrpSpPr/>
          <p:nvPr/>
        </p:nvGrpSpPr>
        <p:grpSpPr>
          <a:xfrm>
            <a:off x="10631662" y="5373708"/>
            <a:ext cx="1066800" cy="659351"/>
            <a:chOff x="2515700" y="4491310"/>
            <a:chExt cx="1066800" cy="659351"/>
          </a:xfrm>
        </p:grpSpPr>
        <p:sp>
          <p:nvSpPr>
            <p:cNvPr id="13" name="Rectangle: Rounded Corners 12">
              <a:extLst>
                <a:ext uri="{FF2B5EF4-FFF2-40B4-BE49-F238E27FC236}">
                  <a16:creationId xmlns:a16="http://schemas.microsoft.com/office/drawing/2014/main" id="{16412A93-9FBC-F551-0525-4CA8952BCBDB}"/>
                </a:ext>
              </a:extLst>
            </p:cNvPr>
            <p:cNvSpPr/>
            <p:nvPr/>
          </p:nvSpPr>
          <p:spPr>
            <a:xfrm>
              <a:off x="2849273" y="4491310"/>
              <a:ext cx="602693" cy="659351"/>
            </a:xfrm>
            <a:prstGeom prst="roundRect">
              <a:avLst/>
            </a:prstGeom>
            <a:solidFill>
              <a:srgbClr val="5792C9"/>
            </a:solidFill>
            <a:ln>
              <a:solidFill>
                <a:srgbClr val="5792C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sp>
          <p:nvSpPr>
            <p:cNvPr id="16" name="TextBox 15">
              <a:extLst>
                <a:ext uri="{FF2B5EF4-FFF2-40B4-BE49-F238E27FC236}">
                  <a16:creationId xmlns:a16="http://schemas.microsoft.com/office/drawing/2014/main" id="{8E14A22E-FAE8-A17C-63D2-FB5DC90F6BE7}"/>
                </a:ext>
              </a:extLst>
            </p:cNvPr>
            <p:cNvSpPr txBox="1"/>
            <p:nvPr/>
          </p:nvSpPr>
          <p:spPr>
            <a:xfrm>
              <a:off x="2515700" y="4596392"/>
              <a:ext cx="1066800" cy="477054"/>
            </a:xfrm>
            <a:prstGeom prst="rect">
              <a:avLst/>
            </a:prstGeom>
          </p:spPr>
          <p:txBody>
            <a:bodyPr wrap="square" lIns="540000" tIns="0" rIns="360000" rtlCol="0" anchor="t" anchorCtr="0">
              <a:spAutoFit/>
            </a:bodyPr>
            <a:lstStyle/>
            <a:p>
              <a:r>
                <a:rPr lang="ar-OM" sz="2800" b="1" dirty="0">
                  <a:solidFill>
                    <a:schemeClr val="bg1"/>
                  </a:solidFill>
                </a:rPr>
                <a:t>2</a:t>
              </a:r>
              <a:endParaRPr lang="en-US" sz="2800" b="1" dirty="0">
                <a:solidFill>
                  <a:schemeClr val="bg1"/>
                </a:solidFill>
              </a:endParaRPr>
            </a:p>
          </p:txBody>
        </p:sp>
      </p:grpSp>
    </p:spTree>
    <p:extLst>
      <p:ext uri="{BB962C8B-B14F-4D97-AF65-F5344CB8AC3E}">
        <p14:creationId xmlns:p14="http://schemas.microsoft.com/office/powerpoint/2010/main" val="2180021018"/>
      </p:ext>
    </p:extLst>
  </p:cSld>
  <p:clrMapOvr>
    <a:masterClrMapping/>
  </p:clrMapOvr>
  <p:extLst>
    <p:ext uri="{6950BFC3-D8DA-4A85-94F7-54DA5524770B}">
      <p188:commentRel xmlns:p188="http://schemas.microsoft.com/office/powerpoint/2018/8/main" r:id="rId2"/>
    </p:ext>
  </p:extLs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Image 7">
            <a:extLst>
              <a:ext uri="{FF2B5EF4-FFF2-40B4-BE49-F238E27FC236}">
                <a16:creationId xmlns:a16="http://schemas.microsoft.com/office/drawing/2014/main" id="{C926AE5A-5E26-4843-BA2B-55A1F93F0409}"/>
              </a:ext>
            </a:extLst>
          </p:cNvPr>
          <p:cNvPicPr>
            <a:picLocks noChangeAspect="1"/>
          </p:cNvPicPr>
          <p:nvPr/>
        </p:nvPicPr>
        <p:blipFill rotWithShape="1">
          <a:blip r:embed="rId4"/>
          <a:srcRect l="15822" t="12182" r="16926" b="12182"/>
          <a:stretch/>
        </p:blipFill>
        <p:spPr>
          <a:xfrm>
            <a:off x="163774" y="1463319"/>
            <a:ext cx="6390247" cy="4040545"/>
          </a:xfrm>
          <a:prstGeom prst="roundRect">
            <a:avLst>
              <a:gd name="adj" fmla="val 8594"/>
            </a:avLst>
          </a:prstGeom>
          <a:solidFill>
            <a:srgbClr val="FFFFFF">
              <a:shade val="85000"/>
            </a:srgbClr>
          </a:solidFill>
          <a:ln>
            <a:noFill/>
          </a:ln>
          <a:effectLst/>
        </p:spPr>
      </p:pic>
      <p:sp>
        <p:nvSpPr>
          <p:cNvPr id="16" name="ZoneTexte 5">
            <a:extLst>
              <a:ext uri="{FF2B5EF4-FFF2-40B4-BE49-F238E27FC236}">
                <a16:creationId xmlns:a16="http://schemas.microsoft.com/office/drawing/2014/main" id="{B8004180-D1B1-4ABF-A9CF-F4AA94A3D577}"/>
              </a:ext>
            </a:extLst>
          </p:cNvPr>
          <p:cNvSpPr txBox="1"/>
          <p:nvPr/>
        </p:nvSpPr>
        <p:spPr>
          <a:xfrm>
            <a:off x="244202" y="5570396"/>
            <a:ext cx="5181600" cy="369332"/>
          </a:xfrm>
          <a:prstGeom prst="rect">
            <a:avLst/>
          </a:prstGeom>
          <a:noFill/>
        </p:spPr>
        <p:txBody>
          <a:bodyPr wrap="square">
            <a:spAutoFit/>
          </a:bodyPr>
          <a:lstStyle/>
          <a:p>
            <a:r>
              <a:rPr lang="en-GB" sz="1800">
                <a:solidFill>
                  <a:srgbClr val="00825F"/>
                </a:solidFill>
                <a:latin typeface="+mj-lt"/>
                <a:hlinkClick r:id="rId5">
                  <a:extLst>
                    <a:ext uri="{A12FA001-AC4F-418D-AE19-62706E023703}">
                      <ahyp:hlinkClr xmlns:ahyp="http://schemas.microsoft.com/office/drawing/2018/hyperlinkcolor" val="tx"/>
                    </a:ext>
                  </a:extLst>
                </a:hlinkClick>
              </a:rPr>
              <a:t>http://www.fao.org/fall-armyworm/global-action/en</a:t>
            </a:r>
            <a:r>
              <a:rPr lang="en-GB" sz="1800">
                <a:solidFill>
                  <a:srgbClr val="00825F"/>
                </a:solidFill>
                <a:latin typeface="+mj-lt"/>
              </a:rPr>
              <a:t> </a:t>
            </a:r>
          </a:p>
        </p:txBody>
      </p:sp>
      <p:sp>
        <p:nvSpPr>
          <p:cNvPr id="9" name="Rectangle: Rounded Corners 8">
            <a:extLst>
              <a:ext uri="{FF2B5EF4-FFF2-40B4-BE49-F238E27FC236}">
                <a16:creationId xmlns:a16="http://schemas.microsoft.com/office/drawing/2014/main" id="{E3D6BCC1-DAEF-1D81-150E-54502EE51FE7}"/>
              </a:ext>
            </a:extLst>
          </p:cNvPr>
          <p:cNvSpPr/>
          <p:nvPr/>
        </p:nvSpPr>
        <p:spPr>
          <a:xfrm>
            <a:off x="6766198" y="2326062"/>
            <a:ext cx="5181600" cy="342900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2">
            <a:extLst>
              <a:ext uri="{FF2B5EF4-FFF2-40B4-BE49-F238E27FC236}">
                <a16:creationId xmlns:a16="http://schemas.microsoft.com/office/drawing/2014/main" id="{7A033721-66F6-567B-EE91-977C6811A9BC}"/>
              </a:ext>
            </a:extLst>
          </p:cNvPr>
          <p:cNvSpPr>
            <a:spLocks noGrp="1"/>
          </p:cNvSpPr>
          <p:nvPr>
            <p:ph type="title"/>
          </p:nvPr>
        </p:nvSpPr>
        <p:spPr>
          <a:xfrm>
            <a:off x="6170431" y="1561723"/>
            <a:ext cx="5982212" cy="369332"/>
          </a:xfrm>
        </p:spPr>
        <p:txBody>
          <a:bodyPr/>
          <a:lstStyle/>
          <a:p>
            <a:pPr algn="r" rtl="1"/>
            <a:r>
              <a:rPr lang="ar-OM" sz="2400" dirty="0">
                <a:ea typeface="DengXian" panose="02010600030101010101" pitchFamily="2" charset="-122"/>
                <a:cs typeface="Arial" panose="020B0604020202020204" pitchFamily="34" charset="0"/>
              </a:rPr>
              <a:t>خطة ا</a:t>
            </a:r>
            <a:r>
              <a:rPr lang="ar-OM" sz="2400" dirty="0">
                <a:effectLst/>
                <a:ea typeface="DengXian" panose="02010600030101010101" pitchFamily="2" charset="-122"/>
                <a:cs typeface="Arial" panose="020B0604020202020204" pitchFamily="34" charset="0"/>
              </a:rPr>
              <a:t>لحراك العالمي لمكافحة دودة الحشد الخريفية</a:t>
            </a:r>
            <a:endParaRPr lang="en-IT" dirty="0"/>
          </a:p>
        </p:txBody>
      </p:sp>
      <p:sp>
        <p:nvSpPr>
          <p:cNvPr id="11" name="TextBox 10">
            <a:extLst>
              <a:ext uri="{FF2B5EF4-FFF2-40B4-BE49-F238E27FC236}">
                <a16:creationId xmlns:a16="http://schemas.microsoft.com/office/drawing/2014/main" id="{E6B72D3D-59BC-0516-1FAA-F1F563E7A3F8}"/>
              </a:ext>
            </a:extLst>
          </p:cNvPr>
          <p:cNvSpPr txBox="1"/>
          <p:nvPr/>
        </p:nvSpPr>
        <p:spPr>
          <a:xfrm>
            <a:off x="6390247" y="2459603"/>
            <a:ext cx="5872304" cy="2877711"/>
          </a:xfrm>
          <a:prstGeom prst="rect">
            <a:avLst/>
          </a:prstGeom>
        </p:spPr>
        <p:txBody>
          <a:bodyPr wrap="square" lIns="540000" tIns="0" rIns="360000" rtlCol="0" anchor="t" anchorCtr="0">
            <a:spAutoFit/>
          </a:bodyPr>
          <a:lstStyle/>
          <a:p>
            <a:pPr marL="285756" indent="-285756" algn="just" rtl="1">
              <a:spcBef>
                <a:spcPts val="360"/>
              </a:spcBef>
              <a:buFont typeface="Arial" panose="020B0604020202020204" pitchFamily="34" charset="0"/>
              <a:buChar char="•"/>
            </a:pPr>
            <a:r>
              <a:rPr lang="ar-SA" sz="2200" b="1" dirty="0">
                <a:solidFill>
                  <a:srgbClr val="00825F"/>
                </a:solidFill>
                <a:latin typeface="Calibri"/>
                <a:ea typeface="黑体"/>
                <a:cs typeface="Calibri"/>
              </a:rPr>
              <a:t>تقليل فقدان المحص</a:t>
            </a:r>
            <a:r>
              <a:rPr lang="ar-OM" sz="2200" b="1" dirty="0">
                <a:solidFill>
                  <a:srgbClr val="00825F"/>
                </a:solidFill>
                <a:latin typeface="Calibri"/>
                <a:ea typeface="黑体"/>
                <a:cs typeface="Calibri"/>
              </a:rPr>
              <a:t>و</a:t>
            </a:r>
            <a:r>
              <a:rPr lang="ar-SA" sz="2200" b="1" dirty="0">
                <a:solidFill>
                  <a:srgbClr val="00825F"/>
                </a:solidFill>
                <a:latin typeface="Calibri"/>
                <a:ea typeface="黑体"/>
                <a:cs typeface="Calibri"/>
              </a:rPr>
              <a:t>ل بنسبة 5-10٪ </a:t>
            </a:r>
            <a:r>
              <a:rPr lang="en-US" sz="2200" b="1" dirty="0">
                <a:solidFill>
                  <a:srgbClr val="00825F"/>
                </a:solidFill>
                <a:latin typeface="Calibri"/>
                <a:ea typeface="黑体"/>
                <a:cs typeface="Calibri"/>
              </a:rPr>
              <a:t>         </a:t>
            </a:r>
          </a:p>
          <a:p>
            <a:pPr marL="233363" algn="just" rtl="1">
              <a:spcBef>
                <a:spcPts val="360"/>
              </a:spcBef>
            </a:pPr>
            <a:r>
              <a:rPr lang="ar-SA" sz="1800" dirty="0">
                <a:latin typeface="Calibri" panose="020F0502020204030204" pitchFamily="34" charset="0"/>
                <a:ea typeface="Calibri" panose="020F0502020204030204" pitchFamily="34" charset="0"/>
              </a:rPr>
              <a:t>من خلال تطبيق استراتيجيات المكافحة المتكاملة </a:t>
            </a:r>
            <a:r>
              <a:rPr lang="ar-SA" sz="1800" dirty="0" err="1">
                <a:latin typeface="Calibri" panose="020F0502020204030204" pitchFamily="34" charset="0"/>
                <a:ea typeface="Calibri" panose="020F0502020204030204" pitchFamily="34" charset="0"/>
              </a:rPr>
              <a:t>للآف</a:t>
            </a:r>
            <a:r>
              <a:rPr lang="ar-OM" sz="1800" dirty="0">
                <a:latin typeface="Calibri" panose="020F0502020204030204" pitchFamily="34" charset="0"/>
                <a:ea typeface="Calibri" panose="020F0502020204030204" pitchFamily="34" charset="0"/>
              </a:rPr>
              <a:t>ة</a:t>
            </a:r>
            <a:r>
              <a:rPr lang="ar-SA" sz="1800" dirty="0">
                <a:latin typeface="Calibri" panose="020F0502020204030204" pitchFamily="34" charset="0"/>
                <a:ea typeface="Calibri" panose="020F0502020204030204" pitchFamily="34" charset="0"/>
              </a:rPr>
              <a:t> في </a:t>
            </a:r>
            <a:r>
              <a:rPr lang="ar-SA" sz="1800" dirty="0">
                <a:effectLst/>
                <a:latin typeface="Calibri" panose="020F0502020204030204" pitchFamily="34" charset="0"/>
                <a:ea typeface="Calibri" panose="020F0502020204030204" pitchFamily="34" charset="0"/>
                <a:cs typeface="Arial" panose="020B0604020202020204" pitchFamily="34" charset="0"/>
              </a:rPr>
              <a:t>البلدان المستهدفة</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285756" indent="-285756">
              <a:spcBef>
                <a:spcPts val="360"/>
              </a:spcBef>
              <a:buFont typeface="Arial" panose="020B0604020202020204" pitchFamily="34" charset="0"/>
              <a:buChar char="•"/>
            </a:pPr>
            <a:endParaRPr lang="en-GB" altLang="zh-CN" sz="2200" dirty="0">
              <a:latin typeface="Calibri"/>
              <a:ea typeface="黑体"/>
              <a:cs typeface="Calibri"/>
            </a:endParaRPr>
          </a:p>
          <a:p>
            <a:pPr marL="285756" indent="-285756" algn="r" rtl="1">
              <a:spcBef>
                <a:spcPts val="360"/>
              </a:spcBef>
              <a:buFont typeface="Arial" panose="020B0604020202020204" pitchFamily="34" charset="0"/>
              <a:buChar char="•"/>
            </a:pPr>
            <a:r>
              <a:rPr lang="ar-SA" sz="2200" b="1" dirty="0">
                <a:solidFill>
                  <a:srgbClr val="00825F"/>
                </a:solidFill>
                <a:latin typeface="Calibri"/>
                <a:cs typeface="Calibri"/>
              </a:rPr>
              <a:t>منع المزيد من الانتشار إلى مناطق جديدة</a:t>
            </a:r>
            <a:endParaRPr lang="en-US" sz="2200" b="1" dirty="0">
              <a:solidFill>
                <a:srgbClr val="00825F"/>
              </a:solidFill>
              <a:latin typeface="Calibri"/>
              <a:cs typeface="Calibri"/>
            </a:endParaRPr>
          </a:p>
          <a:p>
            <a:pPr algn="r" rtl="1">
              <a:spcBef>
                <a:spcPts val="360"/>
              </a:spcBef>
            </a:pPr>
            <a:r>
              <a:rPr lang="ar-SA" sz="1800" dirty="0">
                <a:effectLst/>
                <a:latin typeface="Calibri" panose="020F0502020204030204" pitchFamily="34" charset="0"/>
                <a:ea typeface="Calibri" panose="020F0502020204030204" pitchFamily="34" charset="0"/>
                <a:cs typeface="Arial" panose="020B0604020202020204" pitchFamily="34" charset="0"/>
              </a:rPr>
              <a:t> </a:t>
            </a:r>
            <a:r>
              <a:rPr lang="en-US" sz="1800" dirty="0">
                <a:effectLst/>
                <a:latin typeface="Calibri" panose="020F0502020204030204" pitchFamily="34" charset="0"/>
                <a:ea typeface="Calibri" panose="020F0502020204030204" pitchFamily="34" charset="0"/>
                <a:cs typeface="Arial" panose="020B0604020202020204" pitchFamily="34" charset="0"/>
              </a:rPr>
              <a:t>    </a:t>
            </a:r>
            <a:r>
              <a:rPr lang="ar-SA" sz="1800" dirty="0">
                <a:effectLst/>
                <a:latin typeface="Calibri" panose="020F0502020204030204" pitchFamily="34" charset="0"/>
                <a:ea typeface="Calibri" panose="020F0502020204030204" pitchFamily="34" charset="0"/>
                <a:cs typeface="Arial" panose="020B0604020202020204" pitchFamily="34" charset="0"/>
              </a:rPr>
              <a:t>من خلال تطبيق تدابير الصحة النباتية</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285756" indent="-285756">
              <a:spcBef>
                <a:spcPts val="360"/>
              </a:spcBef>
              <a:buFont typeface="Arial" panose="020B0604020202020204" pitchFamily="34" charset="0"/>
              <a:buChar char="•"/>
            </a:pPr>
            <a:endParaRPr lang="en-GB" sz="2200" b="1" dirty="0">
              <a:solidFill>
                <a:srgbClr val="00825F"/>
              </a:solidFill>
              <a:latin typeface="Calibri"/>
              <a:cs typeface="Calibri"/>
            </a:endParaRPr>
          </a:p>
          <a:p>
            <a:pPr marL="285756" indent="-285756" algn="r" rtl="1">
              <a:spcBef>
                <a:spcPts val="360"/>
              </a:spcBef>
              <a:buFont typeface="Arial" panose="020B0604020202020204" pitchFamily="34" charset="0"/>
              <a:buChar char="•"/>
            </a:pPr>
            <a:r>
              <a:rPr lang="ar-OM" altLang="zh-CN" sz="2200" b="1" dirty="0">
                <a:solidFill>
                  <a:srgbClr val="00825F"/>
                </a:solidFill>
                <a:latin typeface="Calibri"/>
                <a:ea typeface="黑体"/>
                <a:cs typeface="Calibri"/>
              </a:rPr>
              <a:t>إجراء تنسيق عالمي</a:t>
            </a:r>
            <a:endParaRPr lang="en-US" sz="22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538795354"/>
      </p:ext>
    </p:extLst>
  </p:cSld>
  <p:clrMapOvr>
    <a:masterClrMapping/>
  </p:clrMapOvr>
  <p:extLst>
    <p:ext uri="{6950BFC3-D8DA-4A85-94F7-54DA5524770B}">
      <p188:commentRel xmlns:p188="http://schemas.microsoft.com/office/powerpoint/2018/8/main" r:id="rId3"/>
    </p:ext>
  </p:extLs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a:extLst>
              <a:ext uri="{FF2B5EF4-FFF2-40B4-BE49-F238E27FC236}">
                <a16:creationId xmlns:a16="http://schemas.microsoft.com/office/drawing/2014/main" id="{129E5BB2-52C3-434C-9543-ACC242BF9F31}"/>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4921" t="2588" r="12790" b="4522"/>
          <a:stretch/>
        </p:blipFill>
        <p:spPr bwMode="auto">
          <a:xfrm>
            <a:off x="445584" y="1796720"/>
            <a:ext cx="2719625" cy="3871372"/>
          </a:xfrm>
          <a:prstGeom prst="roundRect">
            <a:avLst>
              <a:gd name="adj" fmla="val 8594"/>
            </a:avLst>
          </a:prstGeom>
          <a:solidFill>
            <a:srgbClr val="FFFFFF">
              <a:shade val="85000"/>
            </a:srgbClr>
          </a:solidFill>
          <a:ln>
            <a:noFill/>
          </a:ln>
          <a:effectLst/>
        </p:spPr>
      </p:pic>
      <p:sp>
        <p:nvSpPr>
          <p:cNvPr id="4" name="CuadroTexto 3">
            <a:extLst>
              <a:ext uri="{FF2B5EF4-FFF2-40B4-BE49-F238E27FC236}">
                <a16:creationId xmlns:a16="http://schemas.microsoft.com/office/drawing/2014/main" id="{A2A3135B-10EE-4C24-871D-1356C65C09D3}"/>
              </a:ext>
            </a:extLst>
          </p:cNvPr>
          <p:cNvSpPr txBox="1"/>
          <p:nvPr/>
        </p:nvSpPr>
        <p:spPr>
          <a:xfrm>
            <a:off x="5791200" y="2171847"/>
            <a:ext cx="6184398" cy="832407"/>
          </a:xfrm>
          <a:prstGeom prst="rect">
            <a:avLst/>
          </a:prstGeom>
        </p:spPr>
        <p:txBody>
          <a:bodyPr wrap="square" lIns="540000" tIns="0" rIns="360000" rtlCol="0" anchor="t" anchorCtr="0">
            <a:spAutoFit/>
          </a:bodyPr>
          <a:lstStyle/>
          <a:p>
            <a:pPr algn="just" rtl="1" fontAlgn="base">
              <a:lnSpc>
                <a:spcPct val="150000"/>
              </a:lnSpc>
            </a:pPr>
            <a:r>
              <a:rPr lang="ar-OM" sz="1800" b="0" i="0" u="none" strike="noStrike" dirty="0">
                <a:solidFill>
                  <a:srgbClr val="000000"/>
                </a:solidFill>
                <a:effectLst/>
                <a:latin typeface="Arial" panose="020B0604020202020204" pitchFamily="34" charset="0"/>
              </a:rPr>
              <a:t>إنشاء وتنفيذ نظام منسق عالميًا من شأنه أن </a:t>
            </a:r>
            <a:r>
              <a:rPr lang="ar-OM" sz="1800" b="1" i="0" strike="noStrike" dirty="0">
                <a:solidFill>
                  <a:srgbClr val="0070C0"/>
                </a:solidFill>
                <a:effectLst/>
                <a:latin typeface="Arial" panose="020B0604020202020204" pitchFamily="34" charset="0"/>
              </a:rPr>
              <a:t>يربط جهود استجابة </a:t>
            </a:r>
            <a:r>
              <a:rPr lang="ar-OM" sz="1800" b="0" i="0" u="none" strike="noStrike" dirty="0">
                <a:solidFill>
                  <a:srgbClr val="000000"/>
                </a:solidFill>
                <a:effectLst/>
                <a:latin typeface="Arial" panose="020B0604020202020204" pitchFamily="34" charset="0"/>
              </a:rPr>
              <a:t>دودة الحشد الخريفية الوطنية مباشرةً بالدعم على الصعيد العالمي والسياسي.</a:t>
            </a:r>
            <a:endParaRPr lang="es-419" sz="1800" dirty="0"/>
          </a:p>
        </p:txBody>
      </p:sp>
      <p:sp>
        <p:nvSpPr>
          <p:cNvPr id="10" name="CuadroTexto 9">
            <a:extLst>
              <a:ext uri="{FF2B5EF4-FFF2-40B4-BE49-F238E27FC236}">
                <a16:creationId xmlns:a16="http://schemas.microsoft.com/office/drawing/2014/main" id="{AD27C404-8F57-4893-89BC-B057C62158C0}"/>
              </a:ext>
            </a:extLst>
          </p:cNvPr>
          <p:cNvSpPr txBox="1"/>
          <p:nvPr/>
        </p:nvSpPr>
        <p:spPr>
          <a:xfrm>
            <a:off x="2985971" y="2214900"/>
            <a:ext cx="3092124" cy="723275"/>
          </a:xfrm>
          <a:prstGeom prst="rect">
            <a:avLst/>
          </a:prstGeom>
        </p:spPr>
        <p:txBody>
          <a:bodyPr wrap="square" lIns="540000" tIns="0" rIns="360000" rtlCol="0" anchor="t" anchorCtr="0">
            <a:spAutoFit/>
          </a:bodyPr>
          <a:lstStyle/>
          <a:p>
            <a:pPr algn="ctr"/>
            <a:r>
              <a:rPr lang="ar-OM" altLang="zh-CN" sz="2200" b="1" dirty="0">
                <a:solidFill>
                  <a:srgbClr val="00825F"/>
                </a:solidFill>
                <a:latin typeface="Calibri"/>
                <a:ea typeface="黑体"/>
                <a:cs typeface="Calibri"/>
              </a:rPr>
              <a:t>التنسيق عالمي</a:t>
            </a:r>
            <a:endParaRPr lang="en-US" sz="2200" dirty="0">
              <a:latin typeface="Arial" panose="020B0604020202020204" pitchFamily="34" charset="0"/>
              <a:cs typeface="Arial" panose="020B0604020202020204" pitchFamily="34" charset="0"/>
            </a:endParaRPr>
          </a:p>
          <a:p>
            <a:r>
              <a:rPr lang="en-AU" sz="2200" b="1" i="0" u="none" strike="noStrike" dirty="0">
                <a:solidFill>
                  <a:srgbClr val="00825F"/>
                </a:solidFill>
                <a:effectLst/>
                <a:latin typeface="Arial" panose="020B0604020202020204" pitchFamily="34" charset="0"/>
              </a:rPr>
              <a:t> </a:t>
            </a:r>
          </a:p>
        </p:txBody>
      </p:sp>
      <p:sp>
        <p:nvSpPr>
          <p:cNvPr id="22" name="CuadroTexto 21">
            <a:extLst>
              <a:ext uri="{FF2B5EF4-FFF2-40B4-BE49-F238E27FC236}">
                <a16:creationId xmlns:a16="http://schemas.microsoft.com/office/drawing/2014/main" id="{EA338A20-8412-48CF-91BC-988357AD48E2}"/>
              </a:ext>
            </a:extLst>
          </p:cNvPr>
          <p:cNvSpPr txBox="1"/>
          <p:nvPr/>
        </p:nvSpPr>
        <p:spPr>
          <a:xfrm>
            <a:off x="3000659" y="3423903"/>
            <a:ext cx="3230014" cy="723275"/>
          </a:xfrm>
          <a:prstGeom prst="rect">
            <a:avLst/>
          </a:prstGeom>
        </p:spPr>
        <p:txBody>
          <a:bodyPr wrap="square" lIns="540000" tIns="0" rIns="360000" rtlCol="0" anchor="t" anchorCtr="0">
            <a:spAutoFit/>
          </a:bodyPr>
          <a:lstStyle/>
          <a:p>
            <a:pPr algn="ctr"/>
            <a:r>
              <a:rPr lang="ar-OM" sz="2200" b="1" i="0" u="none" strike="noStrike" dirty="0">
                <a:solidFill>
                  <a:srgbClr val="00825F"/>
                </a:solidFill>
                <a:effectLst/>
                <a:latin typeface="Arial" panose="020B0604020202020204" pitchFamily="34" charset="0"/>
              </a:rPr>
              <a:t>رفع مستوى تنمية القدرات</a:t>
            </a:r>
            <a:endParaRPr lang="es-419" sz="2200" dirty="0">
              <a:solidFill>
                <a:srgbClr val="00825F"/>
              </a:solidFill>
            </a:endParaRPr>
          </a:p>
        </p:txBody>
      </p:sp>
      <p:sp>
        <p:nvSpPr>
          <p:cNvPr id="23" name="CuadroTexto 22">
            <a:extLst>
              <a:ext uri="{FF2B5EF4-FFF2-40B4-BE49-F238E27FC236}">
                <a16:creationId xmlns:a16="http://schemas.microsoft.com/office/drawing/2014/main" id="{59F647BF-8E06-4693-93F4-51BCF5BB6551}"/>
              </a:ext>
            </a:extLst>
          </p:cNvPr>
          <p:cNvSpPr txBox="1"/>
          <p:nvPr/>
        </p:nvSpPr>
        <p:spPr>
          <a:xfrm>
            <a:off x="3182642" y="4752537"/>
            <a:ext cx="4061792" cy="384721"/>
          </a:xfrm>
          <a:prstGeom prst="rect">
            <a:avLst/>
          </a:prstGeom>
        </p:spPr>
        <p:txBody>
          <a:bodyPr wrap="square" lIns="540000" tIns="0" rIns="360000" rtlCol="0" anchor="t" anchorCtr="0">
            <a:spAutoFit/>
          </a:bodyPr>
          <a:lstStyle/>
          <a:p>
            <a:pPr algn="ctr"/>
            <a:r>
              <a:rPr lang="ar-OM" sz="2200" b="1" i="0" u="none" strike="noStrike" dirty="0">
                <a:solidFill>
                  <a:srgbClr val="00825F"/>
                </a:solidFill>
                <a:effectLst/>
                <a:latin typeface="Arial" panose="020B0604020202020204" pitchFamily="34" charset="0"/>
              </a:rPr>
              <a:t>                تقليل المخاطر</a:t>
            </a:r>
            <a:endParaRPr lang="es-419" sz="2200" dirty="0">
              <a:solidFill>
                <a:srgbClr val="00825F"/>
              </a:solidFill>
            </a:endParaRPr>
          </a:p>
        </p:txBody>
      </p:sp>
      <p:sp>
        <p:nvSpPr>
          <p:cNvPr id="12" name="Rectángulo 11">
            <a:extLst>
              <a:ext uri="{FF2B5EF4-FFF2-40B4-BE49-F238E27FC236}">
                <a16:creationId xmlns:a16="http://schemas.microsoft.com/office/drawing/2014/main" id="{21E21119-861E-4284-B829-D1DB013AC747}"/>
              </a:ext>
            </a:extLst>
          </p:cNvPr>
          <p:cNvSpPr/>
          <p:nvPr/>
        </p:nvSpPr>
        <p:spPr>
          <a:xfrm>
            <a:off x="3429000" y="1897677"/>
            <a:ext cx="8382000" cy="105098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p>
        </p:txBody>
      </p:sp>
      <p:sp>
        <p:nvSpPr>
          <p:cNvPr id="29" name="CuadroTexto 28">
            <a:extLst>
              <a:ext uri="{FF2B5EF4-FFF2-40B4-BE49-F238E27FC236}">
                <a16:creationId xmlns:a16="http://schemas.microsoft.com/office/drawing/2014/main" id="{95334F78-C27C-4257-AF05-9E5B86530A95}"/>
              </a:ext>
            </a:extLst>
          </p:cNvPr>
          <p:cNvSpPr txBox="1"/>
          <p:nvPr/>
        </p:nvSpPr>
        <p:spPr>
          <a:xfrm>
            <a:off x="5791200" y="3381371"/>
            <a:ext cx="6184398" cy="1241365"/>
          </a:xfrm>
          <a:prstGeom prst="rect">
            <a:avLst/>
          </a:prstGeom>
        </p:spPr>
        <p:txBody>
          <a:bodyPr wrap="square" lIns="540000" tIns="0" rIns="360000" bIns="45720" rtlCol="0" anchor="t" anchorCtr="0">
            <a:spAutoFit/>
          </a:bodyPr>
          <a:lstStyle/>
          <a:p>
            <a:pPr algn="just" rtl="1" fontAlgn="base">
              <a:lnSpc>
                <a:spcPct val="150000"/>
              </a:lnSpc>
            </a:pPr>
            <a:r>
              <a:rPr lang="ar-OM" sz="1800" b="0" i="0" dirty="0">
                <a:solidFill>
                  <a:srgbClr val="000000"/>
                </a:solidFill>
                <a:effectLst/>
                <a:latin typeface="Arial"/>
                <a:cs typeface="Arial"/>
              </a:rPr>
              <a:t>بشأن الإدارة المتكاملة لدودة الحشد الخريفية في البلدان المتضررة في أفريقيا وآسيا والشرق الأدنى، لإدارة دودة الحشد الخريفية </a:t>
            </a:r>
            <a:r>
              <a:rPr lang="ar-OM" sz="1800" b="1" dirty="0">
                <a:solidFill>
                  <a:srgbClr val="0070C0"/>
                </a:solidFill>
                <a:latin typeface="Arial" panose="020B0604020202020204" pitchFamily="34" charset="0"/>
              </a:rPr>
              <a:t>بشكل مستدام والحد من الخسائر في المحصول.</a:t>
            </a:r>
            <a:endParaRPr lang="en-US" sz="1800" b="1" dirty="0">
              <a:solidFill>
                <a:srgbClr val="0070C0"/>
              </a:solidFill>
              <a:latin typeface="Arial" panose="020B0604020202020204" pitchFamily="34" charset="0"/>
            </a:endParaRPr>
          </a:p>
        </p:txBody>
      </p:sp>
      <p:sp>
        <p:nvSpPr>
          <p:cNvPr id="30" name="CuadroTexto 29">
            <a:extLst>
              <a:ext uri="{FF2B5EF4-FFF2-40B4-BE49-F238E27FC236}">
                <a16:creationId xmlns:a16="http://schemas.microsoft.com/office/drawing/2014/main" id="{D24985E3-3196-40F3-B674-96BD88A69EF3}"/>
              </a:ext>
            </a:extLst>
          </p:cNvPr>
          <p:cNvSpPr txBox="1"/>
          <p:nvPr/>
        </p:nvSpPr>
        <p:spPr>
          <a:xfrm>
            <a:off x="6111959" y="4800600"/>
            <a:ext cx="5837423" cy="877163"/>
          </a:xfrm>
          <a:prstGeom prst="rect">
            <a:avLst/>
          </a:prstGeom>
        </p:spPr>
        <p:txBody>
          <a:bodyPr wrap="square" lIns="540000" tIns="0" rIns="360000" rtlCol="0" anchor="t" anchorCtr="0">
            <a:spAutoFit/>
          </a:bodyPr>
          <a:lstStyle/>
          <a:p>
            <a:pPr algn="just" rtl="1" fontAlgn="base"/>
            <a:r>
              <a:rPr lang="ar-SA" sz="1800" dirty="0">
                <a:effectLst/>
                <a:latin typeface="Calibri" panose="020F0502020204030204" pitchFamily="34" charset="0"/>
                <a:ea typeface="Calibri" panose="020F0502020204030204" pitchFamily="34" charset="0"/>
                <a:cs typeface="Arial" panose="020B0604020202020204" pitchFamily="34" charset="0"/>
              </a:rPr>
              <a:t>التأكد من تقليل مخاطر </a:t>
            </a:r>
            <a:r>
              <a:rPr lang="ar-OM" sz="1800" dirty="0">
                <a:effectLst/>
                <a:latin typeface="Calibri" panose="020F0502020204030204" pitchFamily="34" charset="0"/>
                <a:ea typeface="Calibri" panose="020F0502020204030204" pitchFamily="34" charset="0"/>
                <a:cs typeface="Arial" panose="020B0604020202020204" pitchFamily="34" charset="0"/>
              </a:rPr>
              <a:t>دخول</a:t>
            </a:r>
            <a:r>
              <a:rPr lang="ar-SA" sz="1800" dirty="0">
                <a:effectLst/>
                <a:latin typeface="Calibri" panose="020F0502020204030204" pitchFamily="34" charset="0"/>
                <a:ea typeface="Calibri" panose="020F0502020204030204" pitchFamily="34" charset="0"/>
                <a:cs typeface="Arial" panose="020B0604020202020204" pitchFamily="34" charset="0"/>
              </a:rPr>
              <a:t> </a:t>
            </a:r>
            <a:r>
              <a:rPr lang="ar-SA" sz="1800" b="1" dirty="0">
                <a:solidFill>
                  <a:srgbClr val="0070C0"/>
                </a:solidFill>
                <a:effectLst/>
                <a:latin typeface="Calibri" panose="020F0502020204030204" pitchFamily="34" charset="0"/>
                <a:ea typeface="Calibri" panose="020F0502020204030204" pitchFamily="34" charset="0"/>
                <a:cs typeface="Arial" panose="020B0604020202020204" pitchFamily="34" charset="0"/>
              </a:rPr>
              <a:t>وانتشار دودة الحشد الخريفية في مناطق جديدة.</a:t>
            </a:r>
            <a:endParaRPr lang="en-US" sz="1800" b="1" dirty="0">
              <a:solidFill>
                <a:srgbClr val="0070C0"/>
              </a:solidFill>
              <a:effectLst/>
              <a:latin typeface="Calibri" panose="020F0502020204030204" pitchFamily="34" charset="0"/>
              <a:ea typeface="Calibri" panose="020F0502020204030204" pitchFamily="34" charset="0"/>
              <a:cs typeface="Arial" panose="020B0604020202020204" pitchFamily="34" charset="0"/>
            </a:endParaRPr>
          </a:p>
          <a:p>
            <a:pPr algn="just" rtl="1" fontAlgn="base"/>
            <a:endParaRPr lang="es-419" sz="1800" dirty="0"/>
          </a:p>
        </p:txBody>
      </p:sp>
      <p:sp>
        <p:nvSpPr>
          <p:cNvPr id="18" name="CuadroTexto 17">
            <a:extLst>
              <a:ext uri="{FF2B5EF4-FFF2-40B4-BE49-F238E27FC236}">
                <a16:creationId xmlns:a16="http://schemas.microsoft.com/office/drawing/2014/main" id="{E7BDF7E3-4ACA-4E9E-90DC-C1585E8AE150}"/>
              </a:ext>
            </a:extLst>
          </p:cNvPr>
          <p:cNvSpPr txBox="1"/>
          <p:nvPr/>
        </p:nvSpPr>
        <p:spPr>
          <a:xfrm>
            <a:off x="318396" y="5789434"/>
            <a:ext cx="5065643" cy="307777"/>
          </a:xfrm>
          <a:prstGeom prst="rect">
            <a:avLst/>
          </a:prstGeom>
          <a:noFill/>
          <a:ln>
            <a:noFill/>
          </a:ln>
        </p:spPr>
        <p:txBody>
          <a:bodyPr wrap="square">
            <a:spAutoFit/>
          </a:bodyPr>
          <a:lstStyle/>
          <a:p>
            <a:r>
              <a:rPr lang="es-419" sz="1400" dirty="0">
                <a:solidFill>
                  <a:srgbClr val="00825F"/>
                </a:solidFill>
              </a:rPr>
              <a:t>http://www.fao.org/3/ca9252en/ca9252en.pdf</a:t>
            </a:r>
          </a:p>
        </p:txBody>
      </p:sp>
      <p:sp>
        <p:nvSpPr>
          <p:cNvPr id="15" name="Title 2">
            <a:extLst>
              <a:ext uri="{FF2B5EF4-FFF2-40B4-BE49-F238E27FC236}">
                <a16:creationId xmlns:a16="http://schemas.microsoft.com/office/drawing/2014/main" id="{051C62C6-BE29-05F1-FDDD-B70FEC53C112}"/>
              </a:ext>
            </a:extLst>
          </p:cNvPr>
          <p:cNvSpPr txBox="1">
            <a:spLocks/>
          </p:cNvSpPr>
          <p:nvPr/>
        </p:nvSpPr>
        <p:spPr>
          <a:xfrm>
            <a:off x="4136077" y="1426478"/>
            <a:ext cx="8055923" cy="280019"/>
          </a:xfrm>
          <a:prstGeom prst="rect">
            <a:avLst/>
          </a:prstGeom>
          <a:noFill/>
        </p:spPr>
        <p:txBody>
          <a:bodyPr vert="horz" lIns="540000" tIns="0" rIns="360000" bIns="45720" rtlCol="0" anchor="t" anchorCtr="0">
            <a:noAutofit/>
          </a:bodyPr>
          <a:lstStyle>
            <a:lvl1pPr algn="l" defTabSz="914400" rtl="0" eaLnBrk="1" latinLnBrk="0" hangingPunct="1">
              <a:lnSpc>
                <a:spcPct val="90000"/>
              </a:lnSpc>
              <a:spcBef>
                <a:spcPct val="0"/>
              </a:spcBef>
              <a:buNone/>
              <a:defRPr sz="2200" b="1" kern="1200">
                <a:solidFill>
                  <a:srgbClr val="00825F"/>
                </a:solidFill>
                <a:latin typeface="+mn-lt"/>
                <a:ea typeface="+mj-ea"/>
                <a:cs typeface="+mj-cs"/>
              </a:defRPr>
            </a:lvl1pPr>
          </a:lstStyle>
          <a:p>
            <a:pPr algn="just" rtl="1"/>
            <a:r>
              <a:rPr lang="ar-OM" dirty="0">
                <a:ea typeface="DengXian" panose="02010600030101010101" pitchFamily="2" charset="-122"/>
                <a:cs typeface="Arial" panose="020B0604020202020204" pitchFamily="34" charset="0"/>
              </a:rPr>
              <a:t>خطة ا</a:t>
            </a:r>
            <a:r>
              <a:rPr lang="ar-OM" dirty="0">
                <a:effectLst/>
                <a:ea typeface="DengXian" panose="02010600030101010101" pitchFamily="2" charset="-122"/>
                <a:cs typeface="Arial" panose="020B0604020202020204" pitchFamily="34" charset="0"/>
              </a:rPr>
              <a:t>لحراك العالمي لمكافحة دودة الحشد الخريفية (2020-2022)</a:t>
            </a:r>
            <a:endParaRPr lang="en-US" dirty="0"/>
          </a:p>
        </p:txBody>
      </p:sp>
    </p:spTree>
    <p:extLst>
      <p:ext uri="{BB962C8B-B14F-4D97-AF65-F5344CB8AC3E}">
        <p14:creationId xmlns:p14="http://schemas.microsoft.com/office/powerpoint/2010/main" val="307169580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Rectangle: Rounded Corners 47">
            <a:extLst>
              <a:ext uri="{FF2B5EF4-FFF2-40B4-BE49-F238E27FC236}">
                <a16:creationId xmlns:a16="http://schemas.microsoft.com/office/drawing/2014/main" id="{DAC1F0C4-9D5E-4CDE-890E-DD854C2884C0}"/>
              </a:ext>
            </a:extLst>
          </p:cNvPr>
          <p:cNvSpPr/>
          <p:nvPr/>
        </p:nvSpPr>
        <p:spPr>
          <a:xfrm>
            <a:off x="4641346" y="4826142"/>
            <a:ext cx="2501174" cy="1271507"/>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Rectangle: Rounded Corners 46">
            <a:extLst>
              <a:ext uri="{FF2B5EF4-FFF2-40B4-BE49-F238E27FC236}">
                <a16:creationId xmlns:a16="http://schemas.microsoft.com/office/drawing/2014/main" id="{4CB0AC78-5CC5-41D1-BF1F-5D4D6391AE57}"/>
              </a:ext>
            </a:extLst>
          </p:cNvPr>
          <p:cNvSpPr/>
          <p:nvPr/>
        </p:nvSpPr>
        <p:spPr>
          <a:xfrm>
            <a:off x="4527046" y="3219936"/>
            <a:ext cx="2501174" cy="1271507"/>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Rounded Corners 7">
            <a:extLst>
              <a:ext uri="{FF2B5EF4-FFF2-40B4-BE49-F238E27FC236}">
                <a16:creationId xmlns:a16="http://schemas.microsoft.com/office/drawing/2014/main" id="{C6FDC1F0-61BB-4FCA-B3D1-E0D156A31C3F}"/>
              </a:ext>
            </a:extLst>
          </p:cNvPr>
          <p:cNvSpPr/>
          <p:nvPr/>
        </p:nvSpPr>
        <p:spPr>
          <a:xfrm>
            <a:off x="4530194" y="1547893"/>
            <a:ext cx="2501174" cy="1271507"/>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49">
            <a:extLst>
              <a:ext uri="{FF2B5EF4-FFF2-40B4-BE49-F238E27FC236}">
                <a16:creationId xmlns:a16="http://schemas.microsoft.com/office/drawing/2014/main" id="{D3768D0D-1DBA-4422-806C-6AC012F81030}"/>
              </a:ext>
            </a:extLst>
          </p:cNvPr>
          <p:cNvSpPr/>
          <p:nvPr/>
        </p:nvSpPr>
        <p:spPr>
          <a:xfrm>
            <a:off x="266643" y="1586484"/>
            <a:ext cx="4057172" cy="82274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rtl="1" fontAlgn="base"/>
            <a:r>
              <a:rPr lang="en-US" sz="2000" i="0" dirty="0">
                <a:solidFill>
                  <a:srgbClr val="000000"/>
                </a:solidFill>
                <a:effectLst/>
                <a:latin typeface="Arial" panose="020B0604020202020204" pitchFamily="34" charset="0"/>
              </a:rPr>
              <a:t>​</a:t>
            </a:r>
            <a:r>
              <a:rPr lang="ar-OM" sz="2000" dirty="0">
                <a:solidFill>
                  <a:srgbClr val="000000"/>
                </a:solidFill>
                <a:latin typeface="Arial" panose="020B0604020202020204" pitchFamily="34" charset="0"/>
              </a:rPr>
              <a:t>تنفيذ وتعزيز تدابير </a:t>
            </a:r>
            <a:r>
              <a:rPr lang="ar-OM" sz="2000" b="1" dirty="0">
                <a:solidFill>
                  <a:srgbClr val="0070C0"/>
                </a:solidFill>
                <a:latin typeface="Arial" panose="020B0604020202020204" pitchFamily="34" charset="0"/>
              </a:rPr>
              <a:t>منسقة عالمياً </a:t>
            </a:r>
            <a:r>
              <a:rPr lang="ar-OM" sz="2000" dirty="0">
                <a:solidFill>
                  <a:srgbClr val="000000"/>
                </a:solidFill>
                <a:latin typeface="Arial" panose="020B0604020202020204" pitchFamily="34" charset="0"/>
              </a:rPr>
              <a:t>في مجالي الحجر والصحة النباتية</a:t>
            </a:r>
            <a:endParaRPr lang="en-GB" sz="2000" b="1" i="0" dirty="0">
              <a:solidFill>
                <a:srgbClr val="000000"/>
              </a:solidFill>
              <a:effectLst/>
              <a:latin typeface="Arial" panose="020B0604020202020204" pitchFamily="34" charset="0"/>
            </a:endParaRPr>
          </a:p>
        </p:txBody>
      </p:sp>
      <p:sp>
        <p:nvSpPr>
          <p:cNvPr id="3" name="CuadroTexto 2">
            <a:extLst>
              <a:ext uri="{FF2B5EF4-FFF2-40B4-BE49-F238E27FC236}">
                <a16:creationId xmlns:a16="http://schemas.microsoft.com/office/drawing/2014/main" id="{7C1C8A3B-F37D-49FC-8FC8-5A79D05E5EA9}"/>
              </a:ext>
            </a:extLst>
          </p:cNvPr>
          <p:cNvSpPr txBox="1"/>
          <p:nvPr/>
        </p:nvSpPr>
        <p:spPr>
          <a:xfrm>
            <a:off x="4433083" y="1945119"/>
            <a:ext cx="3624222" cy="477054"/>
          </a:xfrm>
          <a:prstGeom prst="rect">
            <a:avLst/>
          </a:prstGeom>
        </p:spPr>
        <p:txBody>
          <a:bodyPr wrap="square" lIns="540000" tIns="0" rIns="360000" rtlCol="0" anchor="t" anchorCtr="0">
            <a:spAutoFit/>
          </a:bodyPr>
          <a:lstStyle/>
          <a:p>
            <a:pPr algn="ctr"/>
            <a:r>
              <a:rPr lang="ar-OM" sz="2800" b="1" i="0" dirty="0">
                <a:solidFill>
                  <a:srgbClr val="00825F"/>
                </a:solidFill>
                <a:latin typeface="Arial" panose="020B0604020202020204" pitchFamily="34" charset="0"/>
              </a:rPr>
              <a:t>       المنع</a:t>
            </a:r>
            <a:endParaRPr lang="es-419" sz="2800" dirty="0">
              <a:solidFill>
                <a:srgbClr val="00825F"/>
              </a:solidFill>
            </a:endParaRPr>
          </a:p>
        </p:txBody>
      </p:sp>
      <p:sp>
        <p:nvSpPr>
          <p:cNvPr id="19" name="CuadroTexto 18">
            <a:extLst>
              <a:ext uri="{FF2B5EF4-FFF2-40B4-BE49-F238E27FC236}">
                <a16:creationId xmlns:a16="http://schemas.microsoft.com/office/drawing/2014/main" id="{798AB2FA-C31B-4CAF-9FCE-E4047A773F00}"/>
              </a:ext>
            </a:extLst>
          </p:cNvPr>
          <p:cNvSpPr txBox="1"/>
          <p:nvPr/>
        </p:nvSpPr>
        <p:spPr>
          <a:xfrm>
            <a:off x="4241800" y="3579422"/>
            <a:ext cx="3950234" cy="477054"/>
          </a:xfrm>
          <a:prstGeom prst="rect">
            <a:avLst/>
          </a:prstGeom>
        </p:spPr>
        <p:txBody>
          <a:bodyPr wrap="square" lIns="540000" tIns="0" rIns="360000" rtlCol="0" anchor="t" anchorCtr="0">
            <a:spAutoFit/>
          </a:bodyPr>
          <a:lstStyle/>
          <a:p>
            <a:pPr algn="ctr" rtl="0" fontAlgn="base"/>
            <a:r>
              <a:rPr lang="ar-OM" sz="2800" b="1" dirty="0">
                <a:solidFill>
                  <a:srgbClr val="00825F"/>
                </a:solidFill>
                <a:latin typeface="Arial" panose="020B0604020202020204" pitchFamily="34" charset="0"/>
              </a:rPr>
              <a:t>     الاستعداد</a:t>
            </a:r>
            <a:r>
              <a:rPr lang="en-US" sz="2800" b="1" i="0" dirty="0">
                <a:solidFill>
                  <a:srgbClr val="00825F"/>
                </a:solidFill>
                <a:effectLst/>
                <a:latin typeface="Arial" panose="020B0604020202020204" pitchFamily="34" charset="0"/>
              </a:rPr>
              <a:t>​</a:t>
            </a:r>
          </a:p>
        </p:txBody>
      </p:sp>
      <p:sp>
        <p:nvSpPr>
          <p:cNvPr id="25" name="CuadroTexto 24">
            <a:extLst>
              <a:ext uri="{FF2B5EF4-FFF2-40B4-BE49-F238E27FC236}">
                <a16:creationId xmlns:a16="http://schemas.microsoft.com/office/drawing/2014/main" id="{498F0ABC-D5A6-4078-9C67-A5F4A015C505}"/>
              </a:ext>
            </a:extLst>
          </p:cNvPr>
          <p:cNvSpPr txBox="1"/>
          <p:nvPr/>
        </p:nvSpPr>
        <p:spPr>
          <a:xfrm>
            <a:off x="4483100" y="5213725"/>
            <a:ext cx="3198549" cy="477054"/>
          </a:xfrm>
          <a:prstGeom prst="rect">
            <a:avLst/>
          </a:prstGeom>
        </p:spPr>
        <p:txBody>
          <a:bodyPr wrap="square" lIns="540000" tIns="0" rIns="360000" rtlCol="0" anchor="t" anchorCtr="0">
            <a:spAutoFit/>
          </a:bodyPr>
          <a:lstStyle/>
          <a:p>
            <a:pPr algn="ctr" rtl="0" fontAlgn="base"/>
            <a:r>
              <a:rPr lang="ar-OM" sz="2800" b="1" i="0" dirty="0">
                <a:solidFill>
                  <a:srgbClr val="00825F"/>
                </a:solidFill>
                <a:effectLst/>
                <a:latin typeface="Arial" panose="020B0604020202020204" pitchFamily="34" charset="0"/>
              </a:rPr>
              <a:t>   الاستجابة</a:t>
            </a:r>
            <a:r>
              <a:rPr lang="en-US" sz="2800" b="1" i="0" dirty="0">
                <a:solidFill>
                  <a:srgbClr val="00825F"/>
                </a:solidFill>
                <a:effectLst/>
                <a:latin typeface="Arial" panose="020B0604020202020204" pitchFamily="34" charset="0"/>
              </a:rPr>
              <a:t>​</a:t>
            </a:r>
          </a:p>
        </p:txBody>
      </p:sp>
      <p:sp>
        <p:nvSpPr>
          <p:cNvPr id="26" name="Rectangle 49">
            <a:extLst>
              <a:ext uri="{FF2B5EF4-FFF2-40B4-BE49-F238E27FC236}">
                <a16:creationId xmlns:a16="http://schemas.microsoft.com/office/drawing/2014/main" id="{A9CDF83D-E6DA-457B-86AD-7EAA5F6D2A1C}"/>
              </a:ext>
            </a:extLst>
          </p:cNvPr>
          <p:cNvSpPr/>
          <p:nvPr/>
        </p:nvSpPr>
        <p:spPr>
          <a:xfrm>
            <a:off x="412364" y="4662044"/>
            <a:ext cx="3822726" cy="127732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rtl="1" fontAlgn="base"/>
            <a:r>
              <a:rPr lang="ar-OM" sz="2000" dirty="0">
                <a:solidFill>
                  <a:srgbClr val="000000"/>
                </a:solidFill>
                <a:latin typeface="Arial" panose="020B0604020202020204" pitchFamily="34" charset="0"/>
              </a:rPr>
              <a:t>تعزيز موارد </a:t>
            </a:r>
            <a:r>
              <a:rPr lang="ar-OM" sz="2000" b="1" dirty="0">
                <a:solidFill>
                  <a:srgbClr val="0070C0"/>
                </a:solidFill>
                <a:latin typeface="Arial" panose="020B0604020202020204" pitchFamily="34" charset="0"/>
              </a:rPr>
              <a:t>الطوارئ</a:t>
            </a:r>
            <a:r>
              <a:rPr lang="ar-OM" sz="2000" dirty="0">
                <a:solidFill>
                  <a:srgbClr val="000000"/>
                </a:solidFill>
                <a:latin typeface="Arial" panose="020B0604020202020204" pitchFamily="34" charset="0"/>
              </a:rPr>
              <a:t> </a:t>
            </a:r>
            <a:r>
              <a:rPr lang="ar-OM" sz="2000" b="1" dirty="0">
                <a:solidFill>
                  <a:srgbClr val="0070C0"/>
                </a:solidFill>
                <a:latin typeface="Arial" panose="020B0604020202020204" pitchFamily="34" charset="0"/>
              </a:rPr>
              <a:t>والاستجابة</a:t>
            </a:r>
            <a:r>
              <a:rPr lang="ar-OM" sz="2000" dirty="0">
                <a:solidFill>
                  <a:srgbClr val="000000"/>
                </a:solidFill>
                <a:latin typeface="Arial" panose="020B0604020202020204" pitchFamily="34" charset="0"/>
              </a:rPr>
              <a:t> والمواد التدريبية </a:t>
            </a:r>
            <a:r>
              <a:rPr lang="ar-OM" sz="2000" b="1" dirty="0">
                <a:solidFill>
                  <a:srgbClr val="0070C0"/>
                </a:solidFill>
                <a:latin typeface="Arial" panose="020B0604020202020204" pitchFamily="34" charset="0"/>
              </a:rPr>
              <a:t>متوائمة على الصعيد العالمي</a:t>
            </a:r>
            <a:endParaRPr lang="en-GB" sz="2000" b="1" i="0" dirty="0">
              <a:solidFill>
                <a:srgbClr val="0070C0"/>
              </a:solidFill>
              <a:effectLst/>
              <a:latin typeface="Arial" panose="020B0604020202020204" pitchFamily="34" charset="0"/>
            </a:endParaRPr>
          </a:p>
        </p:txBody>
      </p:sp>
      <p:sp>
        <p:nvSpPr>
          <p:cNvPr id="34" name="Rectangle 49">
            <a:extLst>
              <a:ext uri="{FF2B5EF4-FFF2-40B4-BE49-F238E27FC236}">
                <a16:creationId xmlns:a16="http://schemas.microsoft.com/office/drawing/2014/main" id="{27DD2B39-8168-470D-874B-B163B2C02D83}"/>
              </a:ext>
            </a:extLst>
          </p:cNvPr>
          <p:cNvSpPr/>
          <p:nvPr/>
        </p:nvSpPr>
        <p:spPr>
          <a:xfrm>
            <a:off x="266643" y="3087628"/>
            <a:ext cx="4064057" cy="98169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rtl="1" fontAlgn="base">
              <a:lnSpc>
                <a:spcPct val="150000"/>
              </a:lnSpc>
            </a:pPr>
            <a:r>
              <a:rPr lang="ar-OM" sz="2000" b="1" i="0" u="none" strike="noStrike" dirty="0">
                <a:solidFill>
                  <a:srgbClr val="0070C0"/>
                </a:solidFill>
                <a:effectLst/>
                <a:latin typeface="Arial" panose="020B0604020202020204" pitchFamily="34" charset="0"/>
              </a:rPr>
              <a:t>تنفيذ وتعزيز نظم مراقبة وإدارة و موارد مشاركة </a:t>
            </a:r>
            <a:r>
              <a:rPr lang="ar-OM" sz="2000" b="0" i="0" u="none" strike="noStrike" dirty="0">
                <a:solidFill>
                  <a:srgbClr val="000000"/>
                </a:solidFill>
                <a:effectLst/>
                <a:latin typeface="Arial" panose="020B0604020202020204" pitchFamily="34" charset="0"/>
              </a:rPr>
              <a:t>لدودة الحشد الخريفية </a:t>
            </a:r>
            <a:r>
              <a:rPr lang="ar-OM" sz="2000" b="1" i="0" u="none" strike="noStrike" dirty="0">
                <a:solidFill>
                  <a:srgbClr val="0070C0"/>
                </a:solidFill>
                <a:effectLst/>
                <a:latin typeface="Arial" panose="020B0604020202020204" pitchFamily="34" charset="0"/>
              </a:rPr>
              <a:t>منسقة عالمياً</a:t>
            </a:r>
            <a:endParaRPr lang="en-GB" sz="2000" b="1" i="0" dirty="0">
              <a:solidFill>
                <a:srgbClr val="0070C0"/>
              </a:solidFill>
              <a:effectLst/>
              <a:latin typeface="Arial" panose="020B0604020202020204" pitchFamily="34" charset="0"/>
            </a:endParaRPr>
          </a:p>
        </p:txBody>
      </p:sp>
      <p:sp>
        <p:nvSpPr>
          <p:cNvPr id="31" name="CuadroTexto 30">
            <a:extLst>
              <a:ext uri="{FF2B5EF4-FFF2-40B4-BE49-F238E27FC236}">
                <a16:creationId xmlns:a16="http://schemas.microsoft.com/office/drawing/2014/main" id="{E8268258-E251-4F4B-94E4-AEE33E7FC6BB}"/>
              </a:ext>
            </a:extLst>
          </p:cNvPr>
          <p:cNvSpPr txBox="1"/>
          <p:nvPr/>
        </p:nvSpPr>
        <p:spPr>
          <a:xfrm>
            <a:off x="109614" y="6142109"/>
            <a:ext cx="6705600" cy="265518"/>
          </a:xfrm>
          <a:prstGeom prst="rect">
            <a:avLst/>
          </a:prstGeom>
          <a:noFill/>
        </p:spPr>
        <p:txBody>
          <a:bodyPr wrap="square">
            <a:spAutoFit/>
          </a:bodyPr>
          <a:lstStyle/>
          <a:p>
            <a:r>
              <a:rPr lang="es-419" sz="1100" dirty="0"/>
              <a:t>https://www.ippc.int/en/the-global-action-for-fall-armyworm-control/faoippc-faw-technical-working-group/</a:t>
            </a:r>
          </a:p>
        </p:txBody>
      </p:sp>
      <p:sp>
        <p:nvSpPr>
          <p:cNvPr id="17" name="Title 2">
            <a:extLst>
              <a:ext uri="{FF2B5EF4-FFF2-40B4-BE49-F238E27FC236}">
                <a16:creationId xmlns:a16="http://schemas.microsoft.com/office/drawing/2014/main" id="{633B8F0F-8FB0-DDE8-4BC7-3F41CA531071}"/>
              </a:ext>
            </a:extLst>
          </p:cNvPr>
          <p:cNvSpPr>
            <a:spLocks noGrp="1"/>
          </p:cNvSpPr>
          <p:nvPr>
            <p:ph type="title"/>
          </p:nvPr>
        </p:nvSpPr>
        <p:spPr>
          <a:xfrm>
            <a:off x="6815214" y="1648749"/>
            <a:ext cx="5468051" cy="1380620"/>
          </a:xfrm>
        </p:spPr>
        <p:txBody>
          <a:bodyPr/>
          <a:lstStyle/>
          <a:p>
            <a:pPr algn="just" rtl="1"/>
            <a:r>
              <a:rPr lang="ar-OM" dirty="0">
                <a:effectLst/>
                <a:latin typeface="Calibri" panose="020F0502020204030204" pitchFamily="34" charset="0"/>
                <a:ea typeface="Calibri" panose="020F0502020204030204" pitchFamily="34" charset="0"/>
              </a:rPr>
              <a:t>مجموعة العمل الفنية التابعة لمنظمة الأغذية والزراعة / الاتفاقية الدولية لوقاية النباتات والمعنية بتدابير الحجر والصحة النباتية للحراك العالمي لمكافحة دودة الحشد الخريفية</a:t>
            </a:r>
            <a:endParaRPr lang="en-IT" dirty="0"/>
          </a:p>
        </p:txBody>
      </p:sp>
      <p:sp>
        <p:nvSpPr>
          <p:cNvPr id="18" name="TextBox 17">
            <a:extLst>
              <a:ext uri="{FF2B5EF4-FFF2-40B4-BE49-F238E27FC236}">
                <a16:creationId xmlns:a16="http://schemas.microsoft.com/office/drawing/2014/main" id="{5FE3E6F3-462F-2D81-5B3A-9125092C6371}"/>
              </a:ext>
            </a:extLst>
          </p:cNvPr>
          <p:cNvSpPr txBox="1"/>
          <p:nvPr/>
        </p:nvSpPr>
        <p:spPr>
          <a:xfrm>
            <a:off x="7303262" y="6019456"/>
            <a:ext cx="4559762" cy="261610"/>
          </a:xfrm>
          <a:prstGeom prst="rect">
            <a:avLst/>
          </a:prstGeom>
        </p:spPr>
        <p:txBody>
          <a:bodyPr wrap="square" lIns="540000" tIns="0" rIns="360000" rtlCol="0" anchor="t" anchorCtr="0">
            <a:spAutoFit/>
          </a:bodyPr>
          <a:lstStyle/>
          <a:p>
            <a:pPr algn="ctr"/>
            <a:r>
              <a:rPr lang="ar-OM" sz="1400" b="0" i="0" dirty="0">
                <a:effectLst/>
                <a:cs typeface="Arial" panose="020B0604020202020204" pitchFamily="34" charset="0"/>
              </a:rPr>
              <a:t>الصورة: الاجتماع الافتراضي الأول 03 أغسطس 2020</a:t>
            </a:r>
            <a:endParaRPr lang="es-419" sz="1400" dirty="0">
              <a:cs typeface="Arial" panose="020B0604020202020204" pitchFamily="34" charset="0"/>
            </a:endParaRPr>
          </a:p>
        </p:txBody>
      </p:sp>
      <p:pic>
        <p:nvPicPr>
          <p:cNvPr id="20" name="Picture 4" descr="The first virtual meeting of the newly established FAO/IPPC Technical  Working Group of the Global Action for FAW control - International Plant  Protection Convention">
            <a:extLst>
              <a:ext uri="{FF2B5EF4-FFF2-40B4-BE49-F238E27FC236}">
                <a16:creationId xmlns:a16="http://schemas.microsoft.com/office/drawing/2014/main" id="{7220ED2B-68B8-5B90-5434-039A03A52505}"/>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40070" t="3594" r="-1" b="25732"/>
          <a:stretch/>
        </p:blipFill>
        <p:spPr bwMode="auto">
          <a:xfrm>
            <a:off x="7568330" y="3209115"/>
            <a:ext cx="4294694" cy="2701207"/>
          </a:xfrm>
          <a:prstGeom prst="roundRect">
            <a:avLst>
              <a:gd name="adj" fmla="val 8594"/>
            </a:avLst>
          </a:prstGeom>
          <a:solidFill>
            <a:srgbClr val="FFFFFF">
              <a:shade val="85000"/>
            </a:srgbClr>
          </a:solidFill>
          <a:ln>
            <a:solidFill>
              <a:srgbClr val="5792C9"/>
            </a:solidFill>
          </a:ln>
          <a:effectLst/>
        </p:spPr>
      </p:pic>
    </p:spTree>
    <p:extLst>
      <p:ext uri="{BB962C8B-B14F-4D97-AF65-F5344CB8AC3E}">
        <p14:creationId xmlns:p14="http://schemas.microsoft.com/office/powerpoint/2010/main" val="383573353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2">
            <a:extLst>
              <a:ext uri="{FF2B5EF4-FFF2-40B4-BE49-F238E27FC236}">
                <a16:creationId xmlns:a16="http://schemas.microsoft.com/office/drawing/2014/main" id="{B965FFC3-E7AD-4171-930B-E14590F4BCB1}"/>
              </a:ext>
            </a:extLst>
          </p:cNvPr>
          <p:cNvSpPr>
            <a:spLocks noGrp="1"/>
          </p:cNvSpPr>
          <p:nvPr>
            <p:ph type="title"/>
          </p:nvPr>
        </p:nvSpPr>
        <p:spPr>
          <a:xfrm>
            <a:off x="8362797" y="1347463"/>
            <a:ext cx="3785191" cy="465496"/>
          </a:xfrm>
        </p:spPr>
        <p:txBody>
          <a:bodyPr/>
          <a:lstStyle/>
          <a:p>
            <a:pPr algn="r" rtl="1"/>
            <a:r>
              <a:rPr lang="ar-OM" dirty="0">
                <a:effectLst/>
                <a:latin typeface="Calibri" panose="020F0502020204030204" pitchFamily="34" charset="0"/>
                <a:ea typeface="Calibri" panose="020F0502020204030204" pitchFamily="34" charset="0"/>
                <a:cs typeface="Arial" panose="020B0604020202020204" pitchFamily="34" charset="0"/>
              </a:rPr>
              <a:t>إرشادات دودة الحشد الخريفية:</a:t>
            </a:r>
            <a:endParaRPr lang="en-IT" dirty="0"/>
          </a:p>
        </p:txBody>
      </p:sp>
      <p:sp>
        <p:nvSpPr>
          <p:cNvPr id="6" name="Subtitle 3">
            <a:extLst>
              <a:ext uri="{FF2B5EF4-FFF2-40B4-BE49-F238E27FC236}">
                <a16:creationId xmlns:a16="http://schemas.microsoft.com/office/drawing/2014/main" id="{E63145B4-99AD-4034-A26E-787AAEFB6F4D}"/>
              </a:ext>
            </a:extLst>
          </p:cNvPr>
          <p:cNvSpPr>
            <a:spLocks noGrp="1"/>
          </p:cNvSpPr>
          <p:nvPr>
            <p:ph type="subTitle" idx="1"/>
          </p:nvPr>
        </p:nvSpPr>
        <p:spPr>
          <a:xfrm>
            <a:off x="5612974" y="1665752"/>
            <a:ext cx="3049313" cy="508000"/>
          </a:xfrm>
        </p:spPr>
        <p:txBody>
          <a:bodyPr/>
          <a:lstStyle/>
          <a:p>
            <a:pPr algn="ctr"/>
            <a:r>
              <a:rPr lang="ar-OM" sz="2200" dirty="0">
                <a:solidFill>
                  <a:srgbClr val="00825F"/>
                </a:solidFill>
                <a:latin typeface="Calibri" panose="020F0502020204030204" pitchFamily="34" charset="0"/>
                <a:cs typeface="Times New Roman" panose="02020603050405020304" pitchFamily="18" charset="0"/>
              </a:rPr>
              <a:t>توزيع و وبيولوجي الآفة</a:t>
            </a:r>
          </a:p>
        </p:txBody>
      </p:sp>
      <p:sp>
        <p:nvSpPr>
          <p:cNvPr id="7" name="Subtitle 3">
            <a:extLst>
              <a:ext uri="{FF2B5EF4-FFF2-40B4-BE49-F238E27FC236}">
                <a16:creationId xmlns:a16="http://schemas.microsoft.com/office/drawing/2014/main" id="{888B500F-0A85-4F5B-A84A-BCCE0BE3E5EA}"/>
              </a:ext>
            </a:extLst>
          </p:cNvPr>
          <p:cNvSpPr txBox="1">
            <a:spLocks/>
          </p:cNvSpPr>
          <p:nvPr/>
        </p:nvSpPr>
        <p:spPr>
          <a:xfrm>
            <a:off x="5502042" y="2715374"/>
            <a:ext cx="3002245" cy="927604"/>
          </a:xfrm>
          <a:prstGeom prst="rect">
            <a:avLst/>
          </a:prstGeom>
        </p:spPr>
        <p:txBody>
          <a:bodyPr lIns="540000" tIns="0" rIns="360000" anchor="t" anchorCtr="0"/>
          <a:lstStyle>
            <a:lvl1pPr marL="0" indent="0" algn="l" defTabSz="914400" rtl="0" eaLnBrk="1" latinLnBrk="0" hangingPunct="1">
              <a:lnSpc>
                <a:spcPct val="90000"/>
              </a:lnSpc>
              <a:spcBef>
                <a:spcPts val="1000"/>
              </a:spcBef>
              <a:buFont typeface="Arial"/>
              <a:buNone/>
              <a:defRPr sz="2000" kern="1200">
                <a:solidFill>
                  <a:schemeClr val="tx1"/>
                </a:solidFill>
                <a:latin typeface="+mn-lt"/>
                <a:ea typeface="+mn-ea"/>
                <a:cs typeface="+mn-cs"/>
              </a:defRPr>
            </a:lvl1pPr>
            <a:lvl2pPr marL="180000" indent="-180000" algn="l" defTabSz="914400" rtl="0" eaLnBrk="1" latinLnBrk="0" hangingPunct="1">
              <a:lnSpc>
                <a:spcPct val="90000"/>
              </a:lnSpc>
              <a:spcBef>
                <a:spcPts val="500"/>
              </a:spcBef>
              <a:buClr>
                <a:srgbClr val="5792C9"/>
              </a:buClr>
              <a:buFont typeface="Wingdings" charset="2"/>
              <a:buChar char="§"/>
              <a:defRPr sz="2000" kern="1200">
                <a:solidFill>
                  <a:schemeClr val="tx1"/>
                </a:solidFill>
                <a:latin typeface="+mn-lt"/>
                <a:ea typeface="+mn-ea"/>
                <a:cs typeface="+mn-cs"/>
              </a:defRPr>
            </a:lvl2pPr>
            <a:lvl3pPr marL="360000" indent="-180000" algn="l" defTabSz="914400" rtl="0" eaLnBrk="1" latinLnBrk="0" hangingPunct="1">
              <a:lnSpc>
                <a:spcPct val="90000"/>
              </a:lnSpc>
              <a:spcBef>
                <a:spcPts val="500"/>
              </a:spcBef>
              <a:buClr>
                <a:srgbClr val="5792C9"/>
              </a:buClr>
              <a:buSzPct val="110000"/>
              <a:buFont typeface="Arial" charset="0"/>
              <a:buChar char="•"/>
              <a:defRPr sz="2000" kern="1200">
                <a:solidFill>
                  <a:schemeClr val="tx1"/>
                </a:solidFill>
                <a:latin typeface="+mn-lt"/>
                <a:ea typeface="+mn-ea"/>
                <a:cs typeface="+mn-cs"/>
              </a:defRPr>
            </a:lvl3pPr>
            <a:lvl4pPr marL="576000" indent="-216000" algn="l" defTabSz="914400" rtl="0" eaLnBrk="1" latinLnBrk="0" hangingPunct="1">
              <a:lnSpc>
                <a:spcPct val="90000"/>
              </a:lnSpc>
              <a:spcBef>
                <a:spcPts val="500"/>
              </a:spcBef>
              <a:buClr>
                <a:srgbClr val="5792C9"/>
              </a:buClr>
              <a:buFont typeface=".AppleSystemUIFont" charset="-120"/>
              <a:buChar char="–"/>
              <a:defRPr sz="2000" kern="1200">
                <a:solidFill>
                  <a:schemeClr val="tx1"/>
                </a:solidFill>
                <a:latin typeface="+mn-lt"/>
                <a:ea typeface="+mn-ea"/>
                <a:cs typeface="+mn-cs"/>
              </a:defRPr>
            </a:lvl4pPr>
            <a:lvl5pPr marL="792000" indent="-216000" algn="l" defTabSz="914400" rtl="0" eaLnBrk="1" latinLnBrk="0" hangingPunct="1">
              <a:lnSpc>
                <a:spcPct val="90000"/>
              </a:lnSpc>
              <a:spcBef>
                <a:spcPts val="500"/>
              </a:spcBef>
              <a:buFont typeface=".AppleSystemUIFont" charset="-120"/>
              <a:buChar char="–"/>
              <a:defRPr sz="2000" kern="1200">
                <a:solidFill>
                  <a:schemeClr val="tx1"/>
                </a:solidFill>
                <a:latin typeface="+mn-lt"/>
                <a:ea typeface="+mn-ea"/>
                <a:cs typeface="+mn-cs"/>
              </a:defRPr>
            </a:lvl5pPr>
            <a:lvl6pPr marL="1044000" indent="-216000" algn="l" defTabSz="914400" rtl="0" eaLnBrk="1" latinLnBrk="0" hangingPunct="1">
              <a:lnSpc>
                <a:spcPct val="90000"/>
              </a:lnSpc>
              <a:spcBef>
                <a:spcPts val="500"/>
              </a:spcBef>
              <a:buClr>
                <a:schemeClr val="bg2">
                  <a:lumMod val="50000"/>
                </a:schemeClr>
              </a:buClr>
              <a:buFont typeface=".AppleSystemUIFont" charset="-120"/>
              <a:buChar char="–"/>
              <a:defRPr sz="2000" kern="1200">
                <a:solidFill>
                  <a:schemeClr val="bg2">
                    <a:lumMod val="50000"/>
                  </a:schemeClr>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pPr algn="ctr"/>
            <a:r>
              <a:rPr lang="ar-OM" sz="2200" dirty="0">
                <a:solidFill>
                  <a:srgbClr val="00825F"/>
                </a:solidFill>
                <a:latin typeface="Calibri" panose="020F0502020204030204" pitchFamily="34" charset="0"/>
                <a:cs typeface="Times New Roman" panose="02020603050405020304" pitchFamily="18" charset="0"/>
              </a:rPr>
              <a:t>خطة الوقاية والتأهب: عندما تكون </a:t>
            </a:r>
            <a:r>
              <a:rPr lang="ar-OM" sz="2200" b="1" dirty="0">
                <a:solidFill>
                  <a:srgbClr val="00825F"/>
                </a:solidFill>
                <a:latin typeface="Calibri" panose="020F0502020204030204" pitchFamily="34" charset="0"/>
                <a:cs typeface="Times New Roman" panose="02020603050405020304" pitchFamily="18" charset="0"/>
              </a:rPr>
              <a:t>الآفة        لا تزال غائبة</a:t>
            </a:r>
          </a:p>
          <a:p>
            <a:endParaRPr lang="en-US" sz="2200" b="1" dirty="0">
              <a:solidFill>
                <a:srgbClr val="00825F"/>
              </a:solidFill>
              <a:latin typeface="Calibri" panose="020F0502020204030204" pitchFamily="34" charset="0"/>
              <a:cs typeface="Times New Roman" panose="02020603050405020304" pitchFamily="18" charset="0"/>
            </a:endParaRPr>
          </a:p>
        </p:txBody>
      </p:sp>
      <p:sp>
        <p:nvSpPr>
          <p:cNvPr id="16" name="Subtitle 3">
            <a:extLst>
              <a:ext uri="{FF2B5EF4-FFF2-40B4-BE49-F238E27FC236}">
                <a16:creationId xmlns:a16="http://schemas.microsoft.com/office/drawing/2014/main" id="{7CE96C87-C0AB-42ED-8A00-D0C84497BF9F}"/>
              </a:ext>
            </a:extLst>
          </p:cNvPr>
          <p:cNvSpPr txBox="1">
            <a:spLocks/>
          </p:cNvSpPr>
          <p:nvPr/>
        </p:nvSpPr>
        <p:spPr>
          <a:xfrm>
            <a:off x="5560309" y="4683632"/>
            <a:ext cx="3154645" cy="1044068"/>
          </a:xfrm>
          <a:prstGeom prst="rect">
            <a:avLst/>
          </a:prstGeom>
        </p:spPr>
        <p:txBody>
          <a:bodyPr lIns="540000" tIns="0" rIns="360000" anchor="t" anchorCtr="0"/>
          <a:lstStyle>
            <a:lvl1pPr marL="0" indent="0" algn="l" defTabSz="914400" rtl="0" eaLnBrk="1" latinLnBrk="0" hangingPunct="1">
              <a:lnSpc>
                <a:spcPct val="90000"/>
              </a:lnSpc>
              <a:spcBef>
                <a:spcPts val="1000"/>
              </a:spcBef>
              <a:buFont typeface="Arial"/>
              <a:buNone/>
              <a:defRPr sz="2000" kern="1200">
                <a:solidFill>
                  <a:schemeClr val="tx1"/>
                </a:solidFill>
                <a:latin typeface="+mn-lt"/>
                <a:ea typeface="+mn-ea"/>
                <a:cs typeface="+mn-cs"/>
              </a:defRPr>
            </a:lvl1pPr>
            <a:lvl2pPr marL="180000" indent="-180000" algn="l" defTabSz="914400" rtl="0" eaLnBrk="1" latinLnBrk="0" hangingPunct="1">
              <a:lnSpc>
                <a:spcPct val="90000"/>
              </a:lnSpc>
              <a:spcBef>
                <a:spcPts val="500"/>
              </a:spcBef>
              <a:buClr>
                <a:srgbClr val="5792C9"/>
              </a:buClr>
              <a:buFont typeface="Wingdings" charset="2"/>
              <a:buChar char="§"/>
              <a:defRPr sz="2000" kern="1200">
                <a:solidFill>
                  <a:schemeClr val="tx1"/>
                </a:solidFill>
                <a:latin typeface="+mn-lt"/>
                <a:ea typeface="+mn-ea"/>
                <a:cs typeface="+mn-cs"/>
              </a:defRPr>
            </a:lvl2pPr>
            <a:lvl3pPr marL="360000" indent="-180000" algn="l" defTabSz="914400" rtl="0" eaLnBrk="1" latinLnBrk="0" hangingPunct="1">
              <a:lnSpc>
                <a:spcPct val="90000"/>
              </a:lnSpc>
              <a:spcBef>
                <a:spcPts val="500"/>
              </a:spcBef>
              <a:buClr>
                <a:srgbClr val="5792C9"/>
              </a:buClr>
              <a:buSzPct val="110000"/>
              <a:buFont typeface="Arial" charset="0"/>
              <a:buChar char="•"/>
              <a:defRPr sz="2000" kern="1200">
                <a:solidFill>
                  <a:schemeClr val="tx1"/>
                </a:solidFill>
                <a:latin typeface="+mn-lt"/>
                <a:ea typeface="+mn-ea"/>
                <a:cs typeface="+mn-cs"/>
              </a:defRPr>
            </a:lvl3pPr>
            <a:lvl4pPr marL="576000" indent="-216000" algn="l" defTabSz="914400" rtl="0" eaLnBrk="1" latinLnBrk="0" hangingPunct="1">
              <a:lnSpc>
                <a:spcPct val="90000"/>
              </a:lnSpc>
              <a:spcBef>
                <a:spcPts val="500"/>
              </a:spcBef>
              <a:buClr>
                <a:srgbClr val="5792C9"/>
              </a:buClr>
              <a:buFont typeface=".AppleSystemUIFont" charset="-120"/>
              <a:buChar char="–"/>
              <a:defRPr sz="2000" kern="1200">
                <a:solidFill>
                  <a:schemeClr val="tx1"/>
                </a:solidFill>
                <a:latin typeface="+mn-lt"/>
                <a:ea typeface="+mn-ea"/>
                <a:cs typeface="+mn-cs"/>
              </a:defRPr>
            </a:lvl4pPr>
            <a:lvl5pPr marL="792000" indent="-216000" algn="l" defTabSz="914400" rtl="0" eaLnBrk="1" latinLnBrk="0" hangingPunct="1">
              <a:lnSpc>
                <a:spcPct val="90000"/>
              </a:lnSpc>
              <a:spcBef>
                <a:spcPts val="500"/>
              </a:spcBef>
              <a:buFont typeface=".AppleSystemUIFont" charset="-120"/>
              <a:buChar char="–"/>
              <a:defRPr sz="2000" kern="1200">
                <a:solidFill>
                  <a:schemeClr val="tx1"/>
                </a:solidFill>
                <a:latin typeface="+mn-lt"/>
                <a:ea typeface="+mn-ea"/>
                <a:cs typeface="+mn-cs"/>
              </a:defRPr>
            </a:lvl5pPr>
            <a:lvl6pPr marL="1044000" indent="-216000" algn="l" defTabSz="914400" rtl="0" eaLnBrk="1" latinLnBrk="0" hangingPunct="1">
              <a:lnSpc>
                <a:spcPct val="90000"/>
              </a:lnSpc>
              <a:spcBef>
                <a:spcPts val="500"/>
              </a:spcBef>
              <a:buClr>
                <a:schemeClr val="bg2">
                  <a:lumMod val="50000"/>
                </a:schemeClr>
              </a:buClr>
              <a:buFont typeface=".AppleSystemUIFont" charset="-120"/>
              <a:buChar char="–"/>
              <a:defRPr sz="2000" kern="1200">
                <a:solidFill>
                  <a:schemeClr val="bg2">
                    <a:lumMod val="50000"/>
                  </a:schemeClr>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pPr algn="ctr"/>
            <a:r>
              <a:rPr lang="ar-OM" sz="2200" dirty="0">
                <a:solidFill>
                  <a:srgbClr val="00825F"/>
                </a:solidFill>
                <a:latin typeface="Calibri" panose="020F0502020204030204" pitchFamily="34" charset="0"/>
                <a:cs typeface="Times New Roman" panose="02020603050405020304" pitchFamily="18" charset="0"/>
              </a:rPr>
              <a:t>خطة الاستجابة: عندما يتم </a:t>
            </a:r>
            <a:r>
              <a:rPr lang="ar-OM" sz="2200" b="1" dirty="0">
                <a:solidFill>
                  <a:srgbClr val="00825F"/>
                </a:solidFill>
                <a:latin typeface="Calibri" panose="020F0502020204030204" pitchFamily="34" charset="0"/>
                <a:cs typeface="Times New Roman" panose="02020603050405020304" pitchFamily="18" charset="0"/>
              </a:rPr>
              <a:t>اكتشاف الآفة وتأكيدها رسميًا</a:t>
            </a:r>
          </a:p>
        </p:txBody>
      </p:sp>
      <p:pic>
        <p:nvPicPr>
          <p:cNvPr id="12" name="Picture 8">
            <a:extLst>
              <a:ext uri="{FF2B5EF4-FFF2-40B4-BE49-F238E27FC236}">
                <a16:creationId xmlns:a16="http://schemas.microsoft.com/office/drawing/2014/main" id="{9C945A6F-F142-4DD0-A5B3-42BD86292235}"/>
              </a:ext>
            </a:extLst>
          </p:cNvPr>
          <p:cNvPicPr>
            <a:picLocks noChangeAspect="1"/>
          </p:cNvPicPr>
          <p:nvPr/>
        </p:nvPicPr>
        <p:blipFill>
          <a:blip r:embed="rId3"/>
          <a:stretch>
            <a:fillRect/>
          </a:stretch>
        </p:blipFill>
        <p:spPr>
          <a:xfrm>
            <a:off x="8869133" y="1812959"/>
            <a:ext cx="3083841" cy="4320548"/>
          </a:xfrm>
          <a:prstGeom prst="roundRect">
            <a:avLst>
              <a:gd name="adj" fmla="val 8594"/>
            </a:avLst>
          </a:prstGeom>
          <a:solidFill>
            <a:srgbClr val="FFFFFF">
              <a:shade val="85000"/>
            </a:srgbClr>
          </a:solidFill>
          <a:ln>
            <a:noFill/>
          </a:ln>
          <a:effectLst/>
        </p:spPr>
      </p:pic>
      <p:sp>
        <p:nvSpPr>
          <p:cNvPr id="19" name="CuadroTexto 9">
            <a:extLst>
              <a:ext uri="{FF2B5EF4-FFF2-40B4-BE49-F238E27FC236}">
                <a16:creationId xmlns:a16="http://schemas.microsoft.com/office/drawing/2014/main" id="{E9EE9E35-E071-4E85-B565-0E941E886369}"/>
              </a:ext>
            </a:extLst>
          </p:cNvPr>
          <p:cNvSpPr txBox="1"/>
          <p:nvPr/>
        </p:nvSpPr>
        <p:spPr>
          <a:xfrm>
            <a:off x="6656520" y="6405868"/>
            <a:ext cx="5531572" cy="307777"/>
          </a:xfrm>
          <a:prstGeom prst="rect">
            <a:avLst/>
          </a:prstGeom>
          <a:noFill/>
          <a:ln>
            <a:noFill/>
          </a:ln>
        </p:spPr>
        <p:txBody>
          <a:bodyPr wrap="square">
            <a:spAutoFit/>
          </a:bodyPr>
          <a:lstStyle/>
          <a:p>
            <a:pPr algn="r"/>
            <a:r>
              <a:rPr lang="es-419" sz="1400"/>
              <a:t>http://www.fao.org/documents/card/en/c/cb5880en</a:t>
            </a:r>
          </a:p>
        </p:txBody>
      </p:sp>
      <p:sp>
        <p:nvSpPr>
          <p:cNvPr id="20" name="Rectangle: Rounded Corners 19">
            <a:extLst>
              <a:ext uri="{FF2B5EF4-FFF2-40B4-BE49-F238E27FC236}">
                <a16:creationId xmlns:a16="http://schemas.microsoft.com/office/drawing/2014/main" id="{0D95649F-6155-7462-BF0F-46DFE08A40D6}"/>
              </a:ext>
            </a:extLst>
          </p:cNvPr>
          <p:cNvSpPr/>
          <p:nvPr/>
        </p:nvSpPr>
        <p:spPr>
          <a:xfrm>
            <a:off x="151421" y="2298989"/>
            <a:ext cx="5420146" cy="1900911"/>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Rounded Corners 20">
            <a:extLst>
              <a:ext uri="{FF2B5EF4-FFF2-40B4-BE49-F238E27FC236}">
                <a16:creationId xmlns:a16="http://schemas.microsoft.com/office/drawing/2014/main" id="{2559BC4A-3D82-2C43-1486-C72FBB0ED083}"/>
              </a:ext>
            </a:extLst>
          </p:cNvPr>
          <p:cNvSpPr/>
          <p:nvPr/>
        </p:nvSpPr>
        <p:spPr>
          <a:xfrm>
            <a:off x="187053" y="1425403"/>
            <a:ext cx="5420146" cy="771682"/>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Subtitle 3">
            <a:extLst>
              <a:ext uri="{FF2B5EF4-FFF2-40B4-BE49-F238E27FC236}">
                <a16:creationId xmlns:a16="http://schemas.microsoft.com/office/drawing/2014/main" id="{607D24BF-6A7A-2C09-DF73-C9210F86DD8D}"/>
              </a:ext>
            </a:extLst>
          </p:cNvPr>
          <p:cNvSpPr txBox="1">
            <a:spLocks/>
          </p:cNvSpPr>
          <p:nvPr/>
        </p:nvSpPr>
        <p:spPr>
          <a:xfrm>
            <a:off x="-224168" y="1476094"/>
            <a:ext cx="5669543" cy="733706"/>
          </a:xfrm>
          <a:prstGeom prst="rect">
            <a:avLst/>
          </a:prstGeom>
        </p:spPr>
        <p:txBody>
          <a:bodyPr lIns="540000" tIns="0" rIns="360000" anchor="t" anchorCtr="0"/>
          <a:lstStyle>
            <a:lvl1pPr marL="0" indent="0" algn="l" defTabSz="914400" rtl="0" eaLnBrk="1" latinLnBrk="0" hangingPunct="1">
              <a:lnSpc>
                <a:spcPct val="90000"/>
              </a:lnSpc>
              <a:spcBef>
                <a:spcPts val="1000"/>
              </a:spcBef>
              <a:buFont typeface="Arial"/>
              <a:buNone/>
              <a:defRPr sz="2000" kern="1200">
                <a:solidFill>
                  <a:schemeClr val="tx1"/>
                </a:solidFill>
                <a:latin typeface="+mn-lt"/>
                <a:ea typeface="+mn-ea"/>
                <a:cs typeface="+mn-cs"/>
              </a:defRPr>
            </a:lvl1pPr>
            <a:lvl2pPr marL="180000" indent="-180000" algn="l" defTabSz="914400" rtl="0" eaLnBrk="1" latinLnBrk="0" hangingPunct="1">
              <a:lnSpc>
                <a:spcPct val="90000"/>
              </a:lnSpc>
              <a:spcBef>
                <a:spcPts val="500"/>
              </a:spcBef>
              <a:buClr>
                <a:srgbClr val="5792C9"/>
              </a:buClr>
              <a:buFont typeface="Wingdings" charset="2"/>
              <a:buChar char="§"/>
              <a:defRPr sz="2000" kern="1200">
                <a:solidFill>
                  <a:schemeClr val="tx1"/>
                </a:solidFill>
                <a:latin typeface="+mn-lt"/>
                <a:ea typeface="+mn-ea"/>
                <a:cs typeface="+mn-cs"/>
              </a:defRPr>
            </a:lvl2pPr>
            <a:lvl3pPr marL="360000" indent="-180000" algn="l" defTabSz="914400" rtl="0" eaLnBrk="1" latinLnBrk="0" hangingPunct="1">
              <a:lnSpc>
                <a:spcPct val="90000"/>
              </a:lnSpc>
              <a:spcBef>
                <a:spcPts val="500"/>
              </a:spcBef>
              <a:buClr>
                <a:srgbClr val="5792C9"/>
              </a:buClr>
              <a:buSzPct val="110000"/>
              <a:buFont typeface="Arial" charset="0"/>
              <a:buChar char="•"/>
              <a:defRPr sz="2000" kern="1200">
                <a:solidFill>
                  <a:schemeClr val="tx1"/>
                </a:solidFill>
                <a:latin typeface="+mn-lt"/>
                <a:ea typeface="+mn-ea"/>
                <a:cs typeface="+mn-cs"/>
              </a:defRPr>
            </a:lvl3pPr>
            <a:lvl4pPr marL="576000" indent="-216000" algn="l" defTabSz="914400" rtl="0" eaLnBrk="1" latinLnBrk="0" hangingPunct="1">
              <a:lnSpc>
                <a:spcPct val="90000"/>
              </a:lnSpc>
              <a:spcBef>
                <a:spcPts val="500"/>
              </a:spcBef>
              <a:buClr>
                <a:srgbClr val="5792C9"/>
              </a:buClr>
              <a:buFont typeface=".AppleSystemUIFont" charset="-120"/>
              <a:buChar char="–"/>
              <a:defRPr sz="2000" kern="1200">
                <a:solidFill>
                  <a:schemeClr val="tx1"/>
                </a:solidFill>
                <a:latin typeface="+mn-lt"/>
                <a:ea typeface="+mn-ea"/>
                <a:cs typeface="+mn-cs"/>
              </a:defRPr>
            </a:lvl4pPr>
            <a:lvl5pPr marL="792000" indent="-216000" algn="l" defTabSz="914400" rtl="0" eaLnBrk="1" latinLnBrk="0" hangingPunct="1">
              <a:lnSpc>
                <a:spcPct val="90000"/>
              </a:lnSpc>
              <a:spcBef>
                <a:spcPts val="500"/>
              </a:spcBef>
              <a:buFont typeface=".AppleSystemUIFont" charset="-120"/>
              <a:buChar char="–"/>
              <a:defRPr sz="2000" kern="1200">
                <a:solidFill>
                  <a:schemeClr val="tx1"/>
                </a:solidFill>
                <a:latin typeface="+mn-lt"/>
                <a:ea typeface="+mn-ea"/>
                <a:cs typeface="+mn-cs"/>
              </a:defRPr>
            </a:lvl5pPr>
            <a:lvl6pPr marL="1044000" indent="-216000" algn="l" defTabSz="914400" rtl="0" eaLnBrk="1" latinLnBrk="0" hangingPunct="1">
              <a:lnSpc>
                <a:spcPct val="90000"/>
              </a:lnSpc>
              <a:spcBef>
                <a:spcPts val="500"/>
              </a:spcBef>
              <a:buClr>
                <a:schemeClr val="bg2">
                  <a:lumMod val="50000"/>
                </a:schemeClr>
              </a:buClr>
              <a:buFont typeface=".AppleSystemUIFont" charset="-120"/>
              <a:buChar char="–"/>
              <a:defRPr sz="2000" kern="1200">
                <a:solidFill>
                  <a:schemeClr val="bg2">
                    <a:lumMod val="50000"/>
                  </a:schemeClr>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pPr marL="285750" indent="-285750" algn="just" rtl="1">
              <a:lnSpc>
                <a:spcPct val="100000"/>
              </a:lnSpc>
              <a:spcBef>
                <a:spcPts val="0"/>
              </a:spcBef>
              <a:buFont typeface="Arial" panose="020B0604020202020204" pitchFamily="34" charset="0"/>
              <a:buChar char="•"/>
            </a:pPr>
            <a:r>
              <a:rPr lang="ar-OM" dirty="0"/>
              <a:t>توزيع الآفة</a:t>
            </a:r>
          </a:p>
          <a:p>
            <a:pPr marL="342900" indent="-342900" algn="r" rtl="1">
              <a:buFont typeface="Arial" panose="020B0604020202020204" pitchFamily="34" charset="0"/>
              <a:buChar char="•"/>
            </a:pPr>
            <a:r>
              <a:rPr lang="ar-OM" dirty="0"/>
              <a:t>بيولوجي الآفة </a:t>
            </a:r>
          </a:p>
        </p:txBody>
      </p:sp>
      <p:sp>
        <p:nvSpPr>
          <p:cNvPr id="23" name="Subtitle 3">
            <a:extLst>
              <a:ext uri="{FF2B5EF4-FFF2-40B4-BE49-F238E27FC236}">
                <a16:creationId xmlns:a16="http://schemas.microsoft.com/office/drawing/2014/main" id="{5400818D-ED97-0962-794B-184C63B9F81D}"/>
              </a:ext>
            </a:extLst>
          </p:cNvPr>
          <p:cNvSpPr txBox="1">
            <a:spLocks/>
          </p:cNvSpPr>
          <p:nvPr/>
        </p:nvSpPr>
        <p:spPr>
          <a:xfrm>
            <a:off x="-266699" y="2362200"/>
            <a:ext cx="5943600" cy="1777758"/>
          </a:xfrm>
          <a:prstGeom prst="rect">
            <a:avLst/>
          </a:prstGeom>
        </p:spPr>
        <p:txBody>
          <a:bodyPr lIns="540000" tIns="0" rIns="360000" anchor="t" anchorCtr="0"/>
          <a:lstStyle>
            <a:lvl1pPr marL="0" indent="0" algn="l" defTabSz="914400" rtl="0" eaLnBrk="1" latinLnBrk="0" hangingPunct="1">
              <a:lnSpc>
                <a:spcPct val="90000"/>
              </a:lnSpc>
              <a:spcBef>
                <a:spcPts val="1000"/>
              </a:spcBef>
              <a:buFont typeface="Arial"/>
              <a:buNone/>
              <a:defRPr sz="2000" kern="1200">
                <a:solidFill>
                  <a:schemeClr val="tx1"/>
                </a:solidFill>
                <a:latin typeface="+mn-lt"/>
                <a:ea typeface="+mn-ea"/>
                <a:cs typeface="+mn-cs"/>
              </a:defRPr>
            </a:lvl1pPr>
            <a:lvl2pPr marL="180000" indent="-180000" algn="l" defTabSz="914400" rtl="0" eaLnBrk="1" latinLnBrk="0" hangingPunct="1">
              <a:lnSpc>
                <a:spcPct val="90000"/>
              </a:lnSpc>
              <a:spcBef>
                <a:spcPts val="500"/>
              </a:spcBef>
              <a:buClr>
                <a:srgbClr val="5792C9"/>
              </a:buClr>
              <a:buFont typeface="Wingdings" charset="2"/>
              <a:buChar char="§"/>
              <a:defRPr sz="2000" kern="1200">
                <a:solidFill>
                  <a:schemeClr val="tx1"/>
                </a:solidFill>
                <a:latin typeface="+mn-lt"/>
                <a:ea typeface="+mn-ea"/>
                <a:cs typeface="+mn-cs"/>
              </a:defRPr>
            </a:lvl2pPr>
            <a:lvl3pPr marL="360000" indent="-180000" algn="l" defTabSz="914400" rtl="0" eaLnBrk="1" latinLnBrk="0" hangingPunct="1">
              <a:lnSpc>
                <a:spcPct val="90000"/>
              </a:lnSpc>
              <a:spcBef>
                <a:spcPts val="500"/>
              </a:spcBef>
              <a:buClr>
                <a:srgbClr val="5792C9"/>
              </a:buClr>
              <a:buSzPct val="110000"/>
              <a:buFont typeface="Arial" charset="0"/>
              <a:buChar char="•"/>
              <a:defRPr sz="2000" kern="1200">
                <a:solidFill>
                  <a:schemeClr val="tx1"/>
                </a:solidFill>
                <a:latin typeface="+mn-lt"/>
                <a:ea typeface="+mn-ea"/>
                <a:cs typeface="+mn-cs"/>
              </a:defRPr>
            </a:lvl3pPr>
            <a:lvl4pPr marL="576000" indent="-216000" algn="l" defTabSz="914400" rtl="0" eaLnBrk="1" latinLnBrk="0" hangingPunct="1">
              <a:lnSpc>
                <a:spcPct val="90000"/>
              </a:lnSpc>
              <a:spcBef>
                <a:spcPts val="500"/>
              </a:spcBef>
              <a:buClr>
                <a:srgbClr val="5792C9"/>
              </a:buClr>
              <a:buFont typeface=".AppleSystemUIFont" charset="-120"/>
              <a:buChar char="–"/>
              <a:defRPr sz="2000" kern="1200">
                <a:solidFill>
                  <a:schemeClr val="tx1"/>
                </a:solidFill>
                <a:latin typeface="+mn-lt"/>
                <a:ea typeface="+mn-ea"/>
                <a:cs typeface="+mn-cs"/>
              </a:defRPr>
            </a:lvl4pPr>
            <a:lvl5pPr marL="792000" indent="-216000" algn="l" defTabSz="914400" rtl="0" eaLnBrk="1" latinLnBrk="0" hangingPunct="1">
              <a:lnSpc>
                <a:spcPct val="90000"/>
              </a:lnSpc>
              <a:spcBef>
                <a:spcPts val="500"/>
              </a:spcBef>
              <a:buFont typeface=".AppleSystemUIFont" charset="-120"/>
              <a:buChar char="–"/>
              <a:defRPr sz="2000" kern="1200">
                <a:solidFill>
                  <a:schemeClr val="tx1"/>
                </a:solidFill>
                <a:latin typeface="+mn-lt"/>
                <a:ea typeface="+mn-ea"/>
                <a:cs typeface="+mn-cs"/>
              </a:defRPr>
            </a:lvl5pPr>
            <a:lvl6pPr marL="1044000" indent="-216000" algn="l" defTabSz="914400" rtl="0" eaLnBrk="1" latinLnBrk="0" hangingPunct="1">
              <a:lnSpc>
                <a:spcPct val="90000"/>
              </a:lnSpc>
              <a:spcBef>
                <a:spcPts val="500"/>
              </a:spcBef>
              <a:buClr>
                <a:schemeClr val="bg2">
                  <a:lumMod val="50000"/>
                </a:schemeClr>
              </a:buClr>
              <a:buFont typeface=".AppleSystemUIFont" charset="-120"/>
              <a:buChar char="–"/>
              <a:defRPr sz="2000" kern="1200">
                <a:solidFill>
                  <a:schemeClr val="bg2">
                    <a:lumMod val="50000"/>
                  </a:schemeClr>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pPr marL="285750" marR="0" indent="-285750" algn="r" rtl="1">
              <a:lnSpc>
                <a:spcPct val="107000"/>
              </a:lnSpc>
              <a:spcBef>
                <a:spcPts val="0"/>
              </a:spcBef>
              <a:spcAft>
                <a:spcPts val="800"/>
              </a:spcAft>
              <a:buFont typeface="Arial" panose="020B0604020202020204" pitchFamily="34" charset="0"/>
              <a:buChar char="•"/>
            </a:pPr>
            <a:r>
              <a:rPr lang="ar-SA" sz="1800" dirty="0">
                <a:effectLst/>
                <a:latin typeface="Calibri" panose="020F0502020204030204" pitchFamily="34" charset="0"/>
                <a:ea typeface="Calibri" panose="020F0502020204030204" pitchFamily="34" charset="0"/>
                <a:cs typeface="Arial" panose="020B0604020202020204" pitchFamily="34" charset="0"/>
              </a:rPr>
              <a:t> تحليل مخاطر الآفات</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285750" marR="0" indent="-285750" algn="r" rtl="1">
              <a:lnSpc>
                <a:spcPct val="107000"/>
              </a:lnSpc>
              <a:spcBef>
                <a:spcPts val="0"/>
              </a:spcBef>
              <a:spcAft>
                <a:spcPts val="800"/>
              </a:spcAft>
              <a:buFont typeface="Arial" panose="020B0604020202020204" pitchFamily="34" charset="0"/>
              <a:buChar char="•"/>
            </a:pPr>
            <a:r>
              <a:rPr lang="ar-OM" sz="1800" dirty="0">
                <a:effectLst/>
                <a:latin typeface="Calibri" panose="020F0502020204030204" pitchFamily="34" charset="0"/>
                <a:ea typeface="Calibri" panose="020F0502020204030204" pitchFamily="34" charset="0"/>
                <a:cs typeface="Arial" panose="020B0604020202020204" pitchFamily="34" charset="0"/>
              </a:rPr>
              <a:t>اجراءات</a:t>
            </a:r>
            <a:r>
              <a:rPr lang="ar-SA" sz="1800" dirty="0">
                <a:effectLst/>
                <a:latin typeface="Calibri" panose="020F0502020204030204" pitchFamily="34" charset="0"/>
                <a:ea typeface="Calibri" panose="020F0502020204030204" pitchFamily="34" charset="0"/>
                <a:cs typeface="Arial" panose="020B0604020202020204" pitchFamily="34" charset="0"/>
              </a:rPr>
              <a:t> الصحة النباتية</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285750" marR="0" indent="-285750" algn="r" rtl="1">
              <a:lnSpc>
                <a:spcPct val="107000"/>
              </a:lnSpc>
              <a:spcBef>
                <a:spcPts val="0"/>
              </a:spcBef>
              <a:spcAft>
                <a:spcPts val="800"/>
              </a:spcAft>
              <a:buFont typeface="Arial" panose="020B0604020202020204" pitchFamily="34" charset="0"/>
              <a:buChar char="•"/>
            </a:pPr>
            <a:r>
              <a:rPr lang="ar-SA" sz="1800" dirty="0">
                <a:effectLst/>
                <a:latin typeface="Calibri" panose="020F0502020204030204" pitchFamily="34" charset="0"/>
                <a:ea typeface="Calibri" panose="020F0502020204030204" pitchFamily="34" charset="0"/>
                <a:cs typeface="Arial" panose="020B0604020202020204" pitchFamily="34" charset="0"/>
              </a:rPr>
              <a:t>الفحص والتشخيص</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285750" marR="0" indent="-285750" algn="r" rtl="1">
              <a:lnSpc>
                <a:spcPct val="107000"/>
              </a:lnSpc>
              <a:spcBef>
                <a:spcPts val="0"/>
              </a:spcBef>
              <a:spcAft>
                <a:spcPts val="800"/>
              </a:spcAft>
              <a:buFont typeface="Arial" panose="020B0604020202020204" pitchFamily="34" charset="0"/>
              <a:buChar char="•"/>
            </a:pPr>
            <a:r>
              <a:rPr lang="ar-SA" sz="1800" dirty="0">
                <a:effectLst/>
                <a:latin typeface="Calibri" panose="020F0502020204030204" pitchFamily="34" charset="0"/>
                <a:ea typeface="Calibri" panose="020F0502020204030204" pitchFamily="34" charset="0"/>
                <a:cs typeface="Arial" panose="020B0604020202020204" pitchFamily="34" charset="0"/>
              </a:rPr>
              <a:t>المراقبة</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285750" marR="0" indent="-285750" algn="r" rtl="1">
              <a:lnSpc>
                <a:spcPct val="107000"/>
              </a:lnSpc>
              <a:spcBef>
                <a:spcPts val="0"/>
              </a:spcBef>
              <a:spcAft>
                <a:spcPts val="800"/>
              </a:spcAft>
              <a:buFont typeface="Arial" panose="020B0604020202020204" pitchFamily="34" charset="0"/>
              <a:buChar char="•"/>
            </a:pPr>
            <a:r>
              <a:rPr lang="ar-SA" sz="1800" dirty="0">
                <a:effectLst/>
                <a:latin typeface="Calibri" panose="020F0502020204030204" pitchFamily="34" charset="0"/>
                <a:ea typeface="Calibri" panose="020F0502020204030204" pitchFamily="34" charset="0"/>
                <a:cs typeface="Arial" panose="020B0604020202020204" pitchFamily="34" charset="0"/>
              </a:rPr>
              <a:t>التواصل وتبادل المعلومات مع أصحاب المصلحة</a:t>
            </a:r>
            <a:endParaRPr lang="en-US" sz="1800" dirty="0">
              <a:effectLst/>
              <a:latin typeface="Calibri" panose="020F0502020204030204" pitchFamily="34" charset="0"/>
              <a:ea typeface="Calibri" panose="020F0502020204030204" pitchFamily="34" charset="0"/>
              <a:cs typeface="Arial" panose="020B0604020202020204" pitchFamily="34" charset="0"/>
            </a:endParaRPr>
          </a:p>
        </p:txBody>
      </p:sp>
      <p:grpSp>
        <p:nvGrpSpPr>
          <p:cNvPr id="3" name="Group 2">
            <a:extLst>
              <a:ext uri="{FF2B5EF4-FFF2-40B4-BE49-F238E27FC236}">
                <a16:creationId xmlns:a16="http://schemas.microsoft.com/office/drawing/2014/main" id="{7CD3A0EE-9BC4-3315-1E04-69F060F1E0D5}"/>
              </a:ext>
            </a:extLst>
          </p:cNvPr>
          <p:cNvGrpSpPr/>
          <p:nvPr/>
        </p:nvGrpSpPr>
        <p:grpSpPr>
          <a:xfrm>
            <a:off x="-158483" y="4388348"/>
            <a:ext cx="5949462" cy="1666863"/>
            <a:chOff x="-173004" y="4389265"/>
            <a:chExt cx="5949462" cy="1666863"/>
          </a:xfrm>
        </p:grpSpPr>
        <p:sp>
          <p:nvSpPr>
            <p:cNvPr id="18" name="Rectangle: Rounded Corners 17">
              <a:extLst>
                <a:ext uri="{FF2B5EF4-FFF2-40B4-BE49-F238E27FC236}">
                  <a16:creationId xmlns:a16="http://schemas.microsoft.com/office/drawing/2014/main" id="{85F9099B-3AC4-90B2-BB4E-B0083CEC8DBF}"/>
                </a:ext>
              </a:extLst>
            </p:cNvPr>
            <p:cNvSpPr/>
            <p:nvPr/>
          </p:nvSpPr>
          <p:spPr>
            <a:xfrm>
              <a:off x="138721" y="4389265"/>
              <a:ext cx="5420146" cy="1641796"/>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Subtitle 3">
              <a:extLst>
                <a:ext uri="{FF2B5EF4-FFF2-40B4-BE49-F238E27FC236}">
                  <a16:creationId xmlns:a16="http://schemas.microsoft.com/office/drawing/2014/main" id="{25B9A9CB-4A70-DF36-23B9-BA3F370669A7}"/>
                </a:ext>
              </a:extLst>
            </p:cNvPr>
            <p:cNvSpPr txBox="1">
              <a:spLocks/>
            </p:cNvSpPr>
            <p:nvPr/>
          </p:nvSpPr>
          <p:spPr>
            <a:xfrm>
              <a:off x="-173004" y="4540374"/>
              <a:ext cx="5949462" cy="1515754"/>
            </a:xfrm>
            <a:prstGeom prst="rect">
              <a:avLst/>
            </a:prstGeom>
          </p:spPr>
          <p:txBody>
            <a:bodyPr lIns="540000" tIns="0" rIns="360000" anchor="t" anchorCtr="0"/>
            <a:lstStyle>
              <a:lvl1pPr marL="0" indent="0" algn="l" defTabSz="914400" rtl="0" eaLnBrk="1" latinLnBrk="0" hangingPunct="1">
                <a:lnSpc>
                  <a:spcPct val="90000"/>
                </a:lnSpc>
                <a:spcBef>
                  <a:spcPts val="1000"/>
                </a:spcBef>
                <a:buFont typeface="Arial"/>
                <a:buNone/>
                <a:defRPr sz="2000" kern="1200">
                  <a:solidFill>
                    <a:schemeClr val="tx1"/>
                  </a:solidFill>
                  <a:latin typeface="+mn-lt"/>
                  <a:ea typeface="+mn-ea"/>
                  <a:cs typeface="+mn-cs"/>
                </a:defRPr>
              </a:lvl1pPr>
              <a:lvl2pPr marL="180000" indent="-180000" algn="l" defTabSz="914400" rtl="0" eaLnBrk="1" latinLnBrk="0" hangingPunct="1">
                <a:lnSpc>
                  <a:spcPct val="90000"/>
                </a:lnSpc>
                <a:spcBef>
                  <a:spcPts val="500"/>
                </a:spcBef>
                <a:buClr>
                  <a:srgbClr val="5792C9"/>
                </a:buClr>
                <a:buFont typeface="Wingdings" charset="2"/>
                <a:buChar char="§"/>
                <a:defRPr sz="2000" kern="1200">
                  <a:solidFill>
                    <a:schemeClr val="tx1"/>
                  </a:solidFill>
                  <a:latin typeface="+mn-lt"/>
                  <a:ea typeface="+mn-ea"/>
                  <a:cs typeface="+mn-cs"/>
                </a:defRPr>
              </a:lvl2pPr>
              <a:lvl3pPr marL="360000" indent="-180000" algn="l" defTabSz="914400" rtl="0" eaLnBrk="1" latinLnBrk="0" hangingPunct="1">
                <a:lnSpc>
                  <a:spcPct val="90000"/>
                </a:lnSpc>
                <a:spcBef>
                  <a:spcPts val="500"/>
                </a:spcBef>
                <a:buClr>
                  <a:srgbClr val="5792C9"/>
                </a:buClr>
                <a:buSzPct val="110000"/>
                <a:buFont typeface="Arial" charset="0"/>
                <a:buChar char="•"/>
                <a:defRPr sz="2000" kern="1200">
                  <a:solidFill>
                    <a:schemeClr val="tx1"/>
                  </a:solidFill>
                  <a:latin typeface="+mn-lt"/>
                  <a:ea typeface="+mn-ea"/>
                  <a:cs typeface="+mn-cs"/>
                </a:defRPr>
              </a:lvl3pPr>
              <a:lvl4pPr marL="576000" indent="-216000" algn="l" defTabSz="914400" rtl="0" eaLnBrk="1" latinLnBrk="0" hangingPunct="1">
                <a:lnSpc>
                  <a:spcPct val="90000"/>
                </a:lnSpc>
                <a:spcBef>
                  <a:spcPts val="500"/>
                </a:spcBef>
                <a:buClr>
                  <a:srgbClr val="5792C9"/>
                </a:buClr>
                <a:buFont typeface=".AppleSystemUIFont" charset="-120"/>
                <a:buChar char="–"/>
                <a:defRPr sz="2000" kern="1200">
                  <a:solidFill>
                    <a:schemeClr val="tx1"/>
                  </a:solidFill>
                  <a:latin typeface="+mn-lt"/>
                  <a:ea typeface="+mn-ea"/>
                  <a:cs typeface="+mn-cs"/>
                </a:defRPr>
              </a:lvl4pPr>
              <a:lvl5pPr marL="792000" indent="-216000" algn="l" defTabSz="914400" rtl="0" eaLnBrk="1" latinLnBrk="0" hangingPunct="1">
                <a:lnSpc>
                  <a:spcPct val="90000"/>
                </a:lnSpc>
                <a:spcBef>
                  <a:spcPts val="500"/>
                </a:spcBef>
                <a:buFont typeface=".AppleSystemUIFont" charset="-120"/>
                <a:buChar char="–"/>
                <a:defRPr sz="2000" kern="1200">
                  <a:solidFill>
                    <a:schemeClr val="tx1"/>
                  </a:solidFill>
                  <a:latin typeface="+mn-lt"/>
                  <a:ea typeface="+mn-ea"/>
                  <a:cs typeface="+mn-cs"/>
                </a:defRPr>
              </a:lvl5pPr>
              <a:lvl6pPr marL="1044000" indent="-216000" algn="l" defTabSz="914400" rtl="0" eaLnBrk="1" latinLnBrk="0" hangingPunct="1">
                <a:lnSpc>
                  <a:spcPct val="90000"/>
                </a:lnSpc>
                <a:spcBef>
                  <a:spcPts val="500"/>
                </a:spcBef>
                <a:buClr>
                  <a:schemeClr val="bg2">
                    <a:lumMod val="50000"/>
                  </a:schemeClr>
                </a:buClr>
                <a:buFont typeface=".AppleSystemUIFont" charset="-120"/>
                <a:buChar char="–"/>
                <a:defRPr sz="2000" kern="1200">
                  <a:solidFill>
                    <a:schemeClr val="bg2">
                      <a:lumMod val="50000"/>
                    </a:schemeClr>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pPr marL="285750" indent="-285750" algn="just" rtl="1">
                <a:spcBef>
                  <a:spcPts val="0"/>
                </a:spcBef>
                <a:buFont typeface="Arial" panose="020B0604020202020204" pitchFamily="34" charset="0"/>
                <a:buChar char="•"/>
              </a:pPr>
              <a:r>
                <a:rPr lang="ar-OM" sz="1800" dirty="0"/>
                <a:t>عمل مسح لتعيين حدود المناطق المصابة</a:t>
              </a:r>
              <a:endParaRPr lang="en-US" sz="1800" dirty="0"/>
            </a:p>
            <a:p>
              <a:pPr marL="285750" indent="-285750" algn="just" rtl="1">
                <a:spcBef>
                  <a:spcPts val="0"/>
                </a:spcBef>
                <a:buFont typeface="Arial" panose="020B0604020202020204" pitchFamily="34" charset="0"/>
                <a:buChar char="•"/>
              </a:pPr>
              <a:r>
                <a:rPr lang="ar-OM" sz="1800" dirty="0"/>
                <a:t>تنفيذ تدابير الصحة النباتية بمجرد الكشف رسمياً عن تفشي الاصابة</a:t>
              </a:r>
            </a:p>
            <a:p>
              <a:pPr marL="285750" indent="-285750" algn="just" rtl="1">
                <a:spcBef>
                  <a:spcPts val="0"/>
                </a:spcBef>
                <a:buFont typeface="Arial" panose="020B0604020202020204" pitchFamily="34" charset="0"/>
                <a:buChar char="•"/>
              </a:pPr>
              <a:r>
                <a:rPr lang="ar-OM" sz="1800" dirty="0"/>
                <a:t>قمع الآفة للحد من تعدادها</a:t>
              </a:r>
            </a:p>
            <a:p>
              <a:pPr marL="285750" marR="0" indent="-285750" algn="r" rtl="1">
                <a:lnSpc>
                  <a:spcPct val="107000"/>
                </a:lnSpc>
                <a:spcBef>
                  <a:spcPts val="0"/>
                </a:spcBef>
                <a:spcAft>
                  <a:spcPts val="800"/>
                </a:spcAft>
                <a:buFont typeface="Arial" panose="020B0604020202020204" pitchFamily="34" charset="0"/>
                <a:buChar char="•"/>
              </a:pPr>
              <a:r>
                <a:rPr lang="ar-SA" sz="1800" dirty="0">
                  <a:effectLst/>
                  <a:latin typeface="Calibri" panose="020F0502020204030204" pitchFamily="34" charset="0"/>
                  <a:ea typeface="Calibri" panose="020F0502020204030204" pitchFamily="34" charset="0"/>
                  <a:cs typeface="Arial" panose="020B0604020202020204" pitchFamily="34" charset="0"/>
                </a:rPr>
                <a:t>التواصل وتبادل المعلومات مع أصحاب المصلحة</a:t>
              </a:r>
              <a:endParaRPr lang="en-US" sz="1800" dirty="0">
                <a:effectLst/>
                <a:latin typeface="Calibri" panose="020F0502020204030204" pitchFamily="34" charset="0"/>
                <a:ea typeface="Calibri" panose="020F0502020204030204" pitchFamily="34" charset="0"/>
                <a:cs typeface="Arial" panose="020B0604020202020204" pitchFamily="34" charset="0"/>
              </a:endParaRPr>
            </a:p>
          </p:txBody>
        </p:sp>
      </p:grpSp>
    </p:spTree>
    <p:extLst>
      <p:ext uri="{BB962C8B-B14F-4D97-AF65-F5344CB8AC3E}">
        <p14:creationId xmlns:p14="http://schemas.microsoft.com/office/powerpoint/2010/main" val="330300828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526C355C-9BF3-4AF9-8A7B-098B25A33064}"/>
              </a:ext>
            </a:extLst>
          </p:cNvPr>
          <p:cNvSpPr txBox="1"/>
          <p:nvPr/>
        </p:nvSpPr>
        <p:spPr>
          <a:xfrm>
            <a:off x="8509000" y="2861351"/>
            <a:ext cx="3387779" cy="907941"/>
          </a:xfrm>
          <a:prstGeom prst="rect">
            <a:avLst/>
          </a:prstGeom>
          <a:noFill/>
        </p:spPr>
        <p:txBody>
          <a:bodyPr wrap="square" lIns="540000" tIns="0" rIns="360000" rtlCol="0" anchor="t" anchorCtr="0">
            <a:spAutoFit/>
          </a:bodyPr>
          <a:lstStyle/>
          <a:p>
            <a:pPr marL="285750" indent="-285750" algn="just" rtl="1">
              <a:buFont typeface="Arial" panose="020B0604020202020204" pitchFamily="34" charset="0"/>
              <a:buChar char="•"/>
            </a:pPr>
            <a:r>
              <a:rPr lang="ar-OM" sz="1400" dirty="0">
                <a:solidFill>
                  <a:schemeClr val="bg1">
                    <a:lumMod val="50000"/>
                  </a:schemeClr>
                </a:solidFill>
                <a:effectLst/>
                <a:latin typeface="Calibri "/>
                <a:ea typeface="Times New Roman" panose="02020603050405020304" pitchFamily="18" charset="0"/>
              </a:rPr>
              <a:t>وثيقة الأسئلة والأجوبة </a:t>
            </a:r>
          </a:p>
          <a:p>
            <a:pPr marL="285750" indent="-285750" algn="just" rtl="1">
              <a:buFont typeface="Arial" panose="020B0604020202020204" pitchFamily="34" charset="0"/>
              <a:buChar char="•"/>
            </a:pPr>
            <a:r>
              <a:rPr lang="ar-OM" sz="1400" dirty="0">
                <a:solidFill>
                  <a:schemeClr val="bg1">
                    <a:lumMod val="50000"/>
                  </a:schemeClr>
                </a:solidFill>
                <a:effectLst/>
                <a:latin typeface="Calibri "/>
                <a:ea typeface="Times New Roman" panose="02020603050405020304" pitchFamily="18" charset="0"/>
              </a:rPr>
              <a:t>سجل</a:t>
            </a:r>
          </a:p>
          <a:p>
            <a:pPr marL="285750" indent="-285750" algn="just" rtl="1">
              <a:buFont typeface="Arial" panose="020B0604020202020204" pitchFamily="34" charset="0"/>
              <a:buChar char="•"/>
            </a:pPr>
            <a:r>
              <a:rPr lang="ar-OM" sz="1400" dirty="0">
                <a:solidFill>
                  <a:schemeClr val="bg1">
                    <a:lumMod val="50000"/>
                  </a:schemeClr>
                </a:solidFill>
                <a:effectLst/>
                <a:latin typeface="Calibri "/>
                <a:ea typeface="Times New Roman" panose="02020603050405020304" pitchFamily="18" charset="0"/>
              </a:rPr>
              <a:t>العروض التقديمية</a:t>
            </a:r>
          </a:p>
          <a:p>
            <a:pPr marL="285750" indent="-285750" algn="just" rtl="1">
              <a:buFont typeface="Arial" panose="020B0604020202020204" pitchFamily="34" charset="0"/>
              <a:buChar char="•"/>
            </a:pPr>
            <a:r>
              <a:rPr lang="ar-OM" sz="1400" dirty="0">
                <a:solidFill>
                  <a:schemeClr val="bg1">
                    <a:lumMod val="50000"/>
                  </a:schemeClr>
                </a:solidFill>
                <a:effectLst/>
                <a:latin typeface="Calibri "/>
                <a:ea typeface="Times New Roman" panose="02020603050405020304" pitchFamily="18" charset="0"/>
              </a:rPr>
              <a:t>متاح على صفحة </a:t>
            </a:r>
            <a:r>
              <a:rPr lang="ar-OM" sz="1400" dirty="0" err="1">
                <a:solidFill>
                  <a:schemeClr val="bg1">
                    <a:lumMod val="50000"/>
                  </a:schemeClr>
                </a:solidFill>
                <a:effectLst/>
                <a:latin typeface="Calibri "/>
                <a:ea typeface="Times New Roman" panose="02020603050405020304" pitchFamily="18" charset="0"/>
              </a:rPr>
              <a:t>الويبينار</a:t>
            </a:r>
            <a:endParaRPr lang="en-US" sz="1400" dirty="0">
              <a:solidFill>
                <a:schemeClr val="bg1">
                  <a:lumMod val="50000"/>
                </a:schemeClr>
              </a:solidFill>
              <a:latin typeface="Calibri "/>
            </a:endParaRPr>
          </a:p>
        </p:txBody>
      </p:sp>
      <p:sp>
        <p:nvSpPr>
          <p:cNvPr id="60" name="Title 2">
            <a:extLst>
              <a:ext uri="{FF2B5EF4-FFF2-40B4-BE49-F238E27FC236}">
                <a16:creationId xmlns:a16="http://schemas.microsoft.com/office/drawing/2014/main" id="{0B8AE025-2475-4636-A6FA-32F4A2FDF994}"/>
              </a:ext>
            </a:extLst>
          </p:cNvPr>
          <p:cNvSpPr>
            <a:spLocks noGrp="1"/>
          </p:cNvSpPr>
          <p:nvPr>
            <p:ph type="title"/>
          </p:nvPr>
        </p:nvSpPr>
        <p:spPr>
          <a:xfrm>
            <a:off x="7966887" y="1547451"/>
            <a:ext cx="4020661" cy="469040"/>
          </a:xfrm>
        </p:spPr>
        <p:txBody>
          <a:bodyPr/>
          <a:lstStyle/>
          <a:p>
            <a:pPr algn="r" rtl="1">
              <a:lnSpc>
                <a:spcPct val="150000"/>
              </a:lnSpc>
            </a:pPr>
            <a:r>
              <a:rPr lang="ar-OM" dirty="0">
                <a:solidFill>
                  <a:srgbClr val="00825F"/>
                </a:solidFill>
                <a:latin typeface="Calibri "/>
                <a:ea typeface="Roboto Slab"/>
                <a:cs typeface="Roboto Slab"/>
              </a:rPr>
              <a:t>سلسلة </a:t>
            </a:r>
            <a:r>
              <a:rPr lang="ar-OM" dirty="0" err="1">
                <a:solidFill>
                  <a:srgbClr val="00825F"/>
                </a:solidFill>
                <a:latin typeface="Calibri "/>
                <a:ea typeface="Roboto Slab"/>
                <a:cs typeface="Roboto Slab"/>
              </a:rPr>
              <a:t>ويبينارات</a:t>
            </a:r>
            <a:r>
              <a:rPr lang="ar-OM" dirty="0">
                <a:solidFill>
                  <a:srgbClr val="00825F"/>
                </a:solidFill>
                <a:latin typeface="Calibri "/>
                <a:ea typeface="Roboto Slab"/>
                <a:cs typeface="Roboto Slab"/>
              </a:rPr>
              <a:t> : دودة الحشد الخريفية ، تهديد عالمي يجب منعه</a:t>
            </a:r>
            <a:endParaRPr lang="en-US" dirty="0">
              <a:latin typeface="Calibri "/>
            </a:endParaRPr>
          </a:p>
        </p:txBody>
      </p:sp>
      <p:pic>
        <p:nvPicPr>
          <p:cNvPr id="17" name="Picture 16">
            <a:extLst>
              <a:ext uri="{FF2B5EF4-FFF2-40B4-BE49-F238E27FC236}">
                <a16:creationId xmlns:a16="http://schemas.microsoft.com/office/drawing/2014/main" id="{963304D1-83EE-AAB5-600E-34B76C4E9639}"/>
              </a:ext>
            </a:extLst>
          </p:cNvPr>
          <p:cNvPicPr>
            <a:picLocks noChangeAspect="1"/>
          </p:cNvPicPr>
          <p:nvPr/>
        </p:nvPicPr>
        <p:blipFill rotWithShape="1">
          <a:blip r:embed="rId3"/>
          <a:srcRect t="14246"/>
          <a:stretch/>
        </p:blipFill>
        <p:spPr>
          <a:xfrm>
            <a:off x="8055531" y="4028883"/>
            <a:ext cx="3994507" cy="1651469"/>
          </a:xfrm>
          <a:prstGeom prst="roundRect">
            <a:avLst>
              <a:gd name="adj" fmla="val 8594"/>
            </a:avLst>
          </a:prstGeom>
          <a:solidFill>
            <a:srgbClr val="FFFFFF">
              <a:shade val="85000"/>
            </a:srgbClr>
          </a:solidFill>
          <a:ln>
            <a:noFill/>
          </a:ln>
          <a:effectLst/>
        </p:spPr>
      </p:pic>
      <p:sp>
        <p:nvSpPr>
          <p:cNvPr id="9" name="Subtitle 1">
            <a:extLst>
              <a:ext uri="{FF2B5EF4-FFF2-40B4-BE49-F238E27FC236}">
                <a16:creationId xmlns:a16="http://schemas.microsoft.com/office/drawing/2014/main" id="{B3443C32-A5C1-0B88-43BF-A3888D9D7125}"/>
              </a:ext>
            </a:extLst>
          </p:cNvPr>
          <p:cNvSpPr txBox="1">
            <a:spLocks/>
          </p:cNvSpPr>
          <p:nvPr/>
        </p:nvSpPr>
        <p:spPr>
          <a:xfrm>
            <a:off x="39717" y="1325621"/>
            <a:ext cx="8015814" cy="1436560"/>
          </a:xfrm>
          <a:prstGeom prst="rect">
            <a:avLst/>
          </a:prstGeom>
        </p:spPr>
        <p:txBody>
          <a:bodyPr lIns="540000" tIns="0" rIns="360000" bIns="45720" anchor="t" anchorCtr="0"/>
          <a:lstStyle>
            <a:lvl1pPr marL="0" indent="0" algn="l" defTabSz="914400" rtl="0" eaLnBrk="1" latinLnBrk="0" hangingPunct="1">
              <a:lnSpc>
                <a:spcPct val="90000"/>
              </a:lnSpc>
              <a:spcBef>
                <a:spcPts val="1000"/>
              </a:spcBef>
              <a:buFont typeface="Arial"/>
              <a:buNone/>
              <a:defRPr sz="2000" kern="1200">
                <a:solidFill>
                  <a:schemeClr val="tx1"/>
                </a:solidFill>
                <a:latin typeface="+mn-lt"/>
                <a:ea typeface="+mn-ea"/>
                <a:cs typeface="+mn-cs"/>
              </a:defRPr>
            </a:lvl1pPr>
            <a:lvl2pPr marL="180000" indent="-180000" algn="l" defTabSz="914400" rtl="0" eaLnBrk="1" latinLnBrk="0" hangingPunct="1">
              <a:lnSpc>
                <a:spcPct val="90000"/>
              </a:lnSpc>
              <a:spcBef>
                <a:spcPts val="500"/>
              </a:spcBef>
              <a:buClr>
                <a:srgbClr val="5792C9"/>
              </a:buClr>
              <a:buFont typeface="Wingdings" charset="2"/>
              <a:buChar char="§"/>
              <a:defRPr sz="2000" kern="1200">
                <a:solidFill>
                  <a:schemeClr val="tx1"/>
                </a:solidFill>
                <a:latin typeface="+mn-lt"/>
                <a:ea typeface="+mn-ea"/>
                <a:cs typeface="+mn-cs"/>
              </a:defRPr>
            </a:lvl2pPr>
            <a:lvl3pPr marL="360000" indent="-180000" algn="l" defTabSz="914400" rtl="0" eaLnBrk="1" latinLnBrk="0" hangingPunct="1">
              <a:lnSpc>
                <a:spcPct val="90000"/>
              </a:lnSpc>
              <a:spcBef>
                <a:spcPts val="500"/>
              </a:spcBef>
              <a:buClr>
                <a:srgbClr val="5792C9"/>
              </a:buClr>
              <a:buSzPct val="110000"/>
              <a:buFont typeface="Arial" charset="0"/>
              <a:buChar char="•"/>
              <a:defRPr sz="2000" kern="1200">
                <a:solidFill>
                  <a:schemeClr val="tx1"/>
                </a:solidFill>
                <a:latin typeface="+mn-lt"/>
                <a:ea typeface="+mn-ea"/>
                <a:cs typeface="+mn-cs"/>
              </a:defRPr>
            </a:lvl3pPr>
            <a:lvl4pPr marL="576000" indent="-216000" algn="l" defTabSz="914400" rtl="0" eaLnBrk="1" latinLnBrk="0" hangingPunct="1">
              <a:lnSpc>
                <a:spcPct val="90000"/>
              </a:lnSpc>
              <a:spcBef>
                <a:spcPts val="500"/>
              </a:spcBef>
              <a:buClr>
                <a:srgbClr val="5792C9"/>
              </a:buClr>
              <a:buFont typeface=".AppleSystemUIFont" charset="-120"/>
              <a:buChar char="–"/>
              <a:defRPr sz="2000" kern="1200">
                <a:solidFill>
                  <a:schemeClr val="tx1"/>
                </a:solidFill>
                <a:latin typeface="+mn-lt"/>
                <a:ea typeface="+mn-ea"/>
                <a:cs typeface="+mn-cs"/>
              </a:defRPr>
            </a:lvl4pPr>
            <a:lvl5pPr marL="792000" indent="-216000" algn="l" defTabSz="914400" rtl="0" eaLnBrk="1" latinLnBrk="0" hangingPunct="1">
              <a:lnSpc>
                <a:spcPct val="90000"/>
              </a:lnSpc>
              <a:spcBef>
                <a:spcPts val="500"/>
              </a:spcBef>
              <a:buFont typeface=".AppleSystemUIFont" charset="-120"/>
              <a:buChar char="–"/>
              <a:defRPr sz="2000" kern="1200">
                <a:solidFill>
                  <a:schemeClr val="tx1"/>
                </a:solidFill>
                <a:latin typeface="+mn-lt"/>
                <a:ea typeface="+mn-ea"/>
                <a:cs typeface="+mn-cs"/>
              </a:defRPr>
            </a:lvl5pPr>
            <a:lvl6pPr marL="1044000" indent="-216000" algn="l" defTabSz="914400" rtl="0" eaLnBrk="1" latinLnBrk="0" hangingPunct="1">
              <a:lnSpc>
                <a:spcPct val="90000"/>
              </a:lnSpc>
              <a:spcBef>
                <a:spcPts val="500"/>
              </a:spcBef>
              <a:buClr>
                <a:schemeClr val="bg2">
                  <a:lumMod val="50000"/>
                </a:schemeClr>
              </a:buClr>
              <a:buFont typeface=".AppleSystemUIFont" charset="-120"/>
              <a:buChar char="–"/>
              <a:defRPr sz="2000" kern="1200">
                <a:solidFill>
                  <a:schemeClr val="bg2">
                    <a:lumMod val="50000"/>
                  </a:schemeClr>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pPr marL="0" marR="0" algn="just" rtl="1">
              <a:lnSpc>
                <a:spcPct val="107000"/>
              </a:lnSpc>
              <a:spcBef>
                <a:spcPts val="0"/>
              </a:spcBef>
              <a:spcAft>
                <a:spcPts val="800"/>
              </a:spcAft>
            </a:pPr>
            <a:r>
              <a:rPr lang="ar-SA" sz="1800" b="1" dirty="0" err="1">
                <a:solidFill>
                  <a:srgbClr val="0070C0"/>
                </a:solidFill>
                <a:effectLst/>
                <a:latin typeface="Calibri "/>
                <a:ea typeface="Calibri" panose="020F0502020204030204" pitchFamily="34" charset="0"/>
                <a:cs typeface="Arial" panose="020B0604020202020204" pitchFamily="34" charset="0"/>
              </a:rPr>
              <a:t>الويبنار</a:t>
            </a:r>
            <a:r>
              <a:rPr lang="ar-SA" sz="1800" b="1" dirty="0">
                <a:solidFill>
                  <a:srgbClr val="0070C0"/>
                </a:solidFill>
                <a:effectLst/>
                <a:latin typeface="Calibri "/>
                <a:ea typeface="Calibri" panose="020F0502020204030204" pitchFamily="34" charset="0"/>
                <a:cs typeface="Arial" panose="020B0604020202020204" pitchFamily="34" charset="0"/>
              </a:rPr>
              <a:t> الاول - برنامج الوقاية من دودة الحشد الخريفية</a:t>
            </a:r>
            <a:r>
              <a:rPr lang="en-US" sz="1800" b="1" dirty="0">
                <a:solidFill>
                  <a:srgbClr val="0070C0"/>
                </a:solidFill>
                <a:effectLst/>
                <a:latin typeface="Calibri "/>
                <a:ea typeface="Calibri" panose="020F0502020204030204" pitchFamily="34" charset="0"/>
                <a:cs typeface="Arial" panose="020B0604020202020204" pitchFamily="34" charset="0"/>
              </a:rPr>
              <a:t> IPPC</a:t>
            </a:r>
          </a:p>
          <a:p>
            <a:pPr marL="0" marR="0" algn="just" rtl="1">
              <a:lnSpc>
                <a:spcPct val="100000"/>
              </a:lnSpc>
              <a:spcBef>
                <a:spcPts val="0"/>
              </a:spcBef>
              <a:spcAft>
                <a:spcPts val="800"/>
              </a:spcAft>
            </a:pPr>
            <a:r>
              <a:rPr lang="ar-SA" sz="1800" dirty="0">
                <a:effectLst/>
                <a:latin typeface="Calibri "/>
                <a:ea typeface="Calibri" panose="020F0502020204030204" pitchFamily="34" charset="0"/>
                <a:cs typeface="Arial" panose="020B0604020202020204" pitchFamily="34" charset="0"/>
              </a:rPr>
              <a:t>(</a:t>
            </a:r>
            <a:r>
              <a:rPr lang="ar-SA" sz="1600" dirty="0">
                <a:effectLst/>
                <a:latin typeface="Calibri "/>
                <a:ea typeface="Calibri" panose="020F0502020204030204" pitchFamily="34" charset="0"/>
                <a:cs typeface="Arial" panose="020B0604020202020204" pitchFamily="34" charset="0"/>
              </a:rPr>
              <a:t>مكتمل) (22 أكتوبر 2021)</a:t>
            </a:r>
            <a:endParaRPr lang="en-US" sz="1600" dirty="0">
              <a:effectLst/>
              <a:latin typeface="Calibri "/>
              <a:ea typeface="Calibri" panose="020F0502020204030204" pitchFamily="34" charset="0"/>
              <a:cs typeface="Arial" panose="020B0604020202020204" pitchFamily="34" charset="0"/>
            </a:endParaRPr>
          </a:p>
          <a:p>
            <a:pPr marL="0" marR="0" algn="just" rtl="1">
              <a:lnSpc>
                <a:spcPct val="100000"/>
              </a:lnSpc>
              <a:spcBef>
                <a:spcPts val="0"/>
              </a:spcBef>
              <a:spcAft>
                <a:spcPts val="800"/>
              </a:spcAft>
            </a:pPr>
            <a:r>
              <a:rPr lang="ar-SA" sz="1600" dirty="0">
                <a:effectLst/>
                <a:latin typeface="Calibri "/>
                <a:ea typeface="Calibri" panose="020F0502020204030204" pitchFamily="34" charset="0"/>
                <a:cs typeface="Arial" panose="020B0604020202020204" pitchFamily="34" charset="0"/>
              </a:rPr>
              <a:t>نظرة عامة على إرشادات دودة الحشد الخريفية، بيولوجيي دودة الحشد الخريفية، وتوزيع الافة، وحلقة نقاش الخبراء.</a:t>
            </a:r>
            <a:r>
              <a:rPr lang="en-US" sz="1600" dirty="0">
                <a:effectLst/>
                <a:latin typeface="Calibri "/>
                <a:ea typeface="Calibri" panose="020F0502020204030204" pitchFamily="34" charset="0"/>
                <a:cs typeface="Arial" panose="020B0604020202020204" pitchFamily="34" charset="0"/>
              </a:rPr>
              <a:t> </a:t>
            </a:r>
            <a:r>
              <a:rPr lang="ar-SA" sz="1600" dirty="0">
                <a:effectLst/>
                <a:latin typeface="Calibri "/>
                <a:ea typeface="Calibri" panose="020F0502020204030204" pitchFamily="34" charset="0"/>
                <a:cs typeface="Arial" panose="020B0604020202020204" pitchFamily="34" charset="0"/>
              </a:rPr>
              <a:t> (120 حضورًا من آسيا وإفريقيا وأوروبا ودول المحيط الهادئ)</a:t>
            </a:r>
            <a:r>
              <a:rPr lang="ar-OM" sz="1600" dirty="0">
                <a:effectLst/>
                <a:latin typeface="Calibri "/>
                <a:ea typeface="Calibri" panose="020F0502020204030204" pitchFamily="34" charset="0"/>
                <a:cs typeface="Arial" panose="020B0604020202020204" pitchFamily="34" charset="0"/>
              </a:rPr>
              <a:t>.</a:t>
            </a:r>
            <a:endParaRPr lang="en-US" sz="1600" dirty="0">
              <a:effectLst/>
              <a:latin typeface="Calibri "/>
              <a:ea typeface="Calibri" panose="020F0502020204030204" pitchFamily="34" charset="0"/>
              <a:cs typeface="Arial" panose="020B0604020202020204" pitchFamily="34" charset="0"/>
            </a:endParaRPr>
          </a:p>
        </p:txBody>
      </p:sp>
      <p:sp>
        <p:nvSpPr>
          <p:cNvPr id="10" name="TextBox 9">
            <a:extLst>
              <a:ext uri="{FF2B5EF4-FFF2-40B4-BE49-F238E27FC236}">
                <a16:creationId xmlns:a16="http://schemas.microsoft.com/office/drawing/2014/main" id="{9265C3B0-E1D9-132F-431A-4AB38B7ECEBB}"/>
              </a:ext>
            </a:extLst>
          </p:cNvPr>
          <p:cNvSpPr txBox="1"/>
          <p:nvPr/>
        </p:nvSpPr>
        <p:spPr>
          <a:xfrm>
            <a:off x="39718" y="2878224"/>
            <a:ext cx="8131913" cy="1551963"/>
          </a:xfrm>
          <a:prstGeom prst="rect">
            <a:avLst/>
          </a:prstGeom>
        </p:spPr>
        <p:txBody>
          <a:bodyPr wrap="square" lIns="540000" tIns="0" rIns="360000" bIns="45720" rtlCol="0" anchor="t" anchorCtr="0">
            <a:spAutoFit/>
          </a:bodyPr>
          <a:lstStyle/>
          <a:p>
            <a:pPr marL="0" marR="0" algn="just" rtl="1">
              <a:lnSpc>
                <a:spcPct val="107000"/>
              </a:lnSpc>
              <a:spcBef>
                <a:spcPts val="0"/>
              </a:spcBef>
              <a:spcAft>
                <a:spcPts val="800"/>
              </a:spcAft>
            </a:pPr>
            <a:r>
              <a:rPr lang="ar-SA" sz="1800" b="1" dirty="0" err="1">
                <a:solidFill>
                  <a:srgbClr val="0070C0"/>
                </a:solidFill>
                <a:effectLst/>
                <a:latin typeface="Calibri "/>
                <a:ea typeface="Calibri" panose="020F0502020204030204" pitchFamily="34" charset="0"/>
                <a:cs typeface="Arial" panose="020B0604020202020204" pitchFamily="34" charset="0"/>
              </a:rPr>
              <a:t>الويبنار</a:t>
            </a:r>
            <a:r>
              <a:rPr lang="ar-SA" sz="1800" b="1" dirty="0">
                <a:solidFill>
                  <a:srgbClr val="0070C0"/>
                </a:solidFill>
                <a:effectLst/>
                <a:latin typeface="Calibri "/>
                <a:ea typeface="Calibri" panose="020F0502020204030204" pitchFamily="34" charset="0"/>
                <a:cs typeface="Arial" panose="020B0604020202020204" pitchFamily="34" charset="0"/>
              </a:rPr>
              <a:t> الثاني - الوقاية من دودة الحشد الخريفية والاستعداد لها</a:t>
            </a:r>
            <a:endParaRPr lang="ar-OM" sz="1800" b="1" dirty="0">
              <a:solidFill>
                <a:srgbClr val="0070C0"/>
              </a:solidFill>
              <a:effectLst/>
              <a:latin typeface="Calibri "/>
              <a:ea typeface="Calibri" panose="020F0502020204030204" pitchFamily="34" charset="0"/>
              <a:cs typeface="Arial" panose="020B0604020202020204" pitchFamily="34" charset="0"/>
            </a:endParaRPr>
          </a:p>
          <a:p>
            <a:pPr marL="0" marR="0" algn="just" rtl="1">
              <a:lnSpc>
                <a:spcPct val="107000"/>
              </a:lnSpc>
              <a:spcBef>
                <a:spcPts val="0"/>
              </a:spcBef>
              <a:spcAft>
                <a:spcPts val="800"/>
              </a:spcAft>
            </a:pPr>
            <a:r>
              <a:rPr lang="ar-SA" sz="1800" dirty="0">
                <a:effectLst/>
                <a:latin typeface="Calibri "/>
                <a:ea typeface="Calibri" panose="020F0502020204030204" pitchFamily="34" charset="0"/>
                <a:cs typeface="Arial" panose="020B0604020202020204" pitchFamily="34" charset="0"/>
              </a:rPr>
              <a:t>(</a:t>
            </a:r>
            <a:r>
              <a:rPr lang="ar-SA" sz="1600" dirty="0">
                <a:effectLst/>
                <a:latin typeface="Calibri "/>
                <a:ea typeface="Calibri" panose="020F0502020204030204" pitchFamily="34" charset="0"/>
                <a:cs typeface="Arial" panose="020B0604020202020204" pitchFamily="34" charset="0"/>
              </a:rPr>
              <a:t>مكتمل) (19 نوفمبر 2021)</a:t>
            </a:r>
            <a:endParaRPr lang="en-US" sz="1600" dirty="0">
              <a:effectLst/>
              <a:latin typeface="Calibri "/>
              <a:ea typeface="Calibri" panose="020F0502020204030204" pitchFamily="34" charset="0"/>
              <a:cs typeface="Arial" panose="020B0604020202020204" pitchFamily="34" charset="0"/>
            </a:endParaRPr>
          </a:p>
          <a:p>
            <a:pPr algn="just" rtl="1"/>
            <a:r>
              <a:rPr lang="ar-SA" sz="1600" dirty="0">
                <a:effectLst/>
                <a:latin typeface="Calibri "/>
                <a:ea typeface="Calibri" panose="020F0502020204030204" pitchFamily="34" charset="0"/>
                <a:cs typeface="Arial" panose="020B0604020202020204" pitchFamily="34" charset="0"/>
              </a:rPr>
              <a:t>نظرة عامة على تدابير الوقاية والتأهب لدودة الحشد الخريفية (للبلدان التي تغيب فيها دودة الحشد الخريفية)، مع التركيز على إدارة ومراقبة مسارات مخاطر دودة الحشد الخريفية المنظمة والطبيعية</a:t>
            </a:r>
            <a:r>
              <a:rPr lang="ar-OM" sz="1600" dirty="0">
                <a:latin typeface="Calibri "/>
                <a:ea typeface="Calibri" panose="020F0502020204030204" pitchFamily="34" charset="0"/>
                <a:cs typeface="Arial" panose="020B0604020202020204" pitchFamily="34" charset="0"/>
              </a:rPr>
              <a:t>.</a:t>
            </a:r>
            <a:r>
              <a:rPr lang="en-US" sz="1600" dirty="0">
                <a:latin typeface="Calibri "/>
                <a:ea typeface="Calibri" panose="020F0502020204030204" pitchFamily="34" charset="0"/>
                <a:cs typeface="Arial" panose="020B0604020202020204" pitchFamily="34" charset="0"/>
              </a:rPr>
              <a:t> </a:t>
            </a:r>
            <a:r>
              <a:rPr lang="ar-SA" sz="1400" dirty="0">
                <a:effectLst/>
                <a:latin typeface="Calibri "/>
                <a:ea typeface="Calibri" panose="020F0502020204030204" pitchFamily="34" charset="0"/>
                <a:cs typeface="Arial" panose="020B0604020202020204" pitchFamily="34" charset="0"/>
              </a:rPr>
              <a:t> (12</a:t>
            </a:r>
            <a:r>
              <a:rPr lang="ar-OM" sz="1400" dirty="0">
                <a:effectLst/>
                <a:latin typeface="Calibri "/>
                <a:ea typeface="Calibri" panose="020F0502020204030204" pitchFamily="34" charset="0"/>
                <a:cs typeface="Arial" panose="020B0604020202020204" pitchFamily="34" charset="0"/>
              </a:rPr>
              <a:t>2</a:t>
            </a:r>
            <a:r>
              <a:rPr lang="ar-SA" sz="1400" dirty="0">
                <a:effectLst/>
                <a:latin typeface="Calibri "/>
                <a:ea typeface="Calibri" panose="020F0502020204030204" pitchFamily="34" charset="0"/>
                <a:cs typeface="Arial" panose="020B0604020202020204" pitchFamily="34" charset="0"/>
              </a:rPr>
              <a:t> حضورًا من آسيا وإفريقيا وأوروبا ودول المحيط الهادئ)</a:t>
            </a:r>
            <a:endParaRPr lang="en-US" sz="1400" dirty="0">
              <a:effectLst/>
              <a:latin typeface="Calibri "/>
              <a:ea typeface="Calibri" panose="020F0502020204030204" pitchFamily="34" charset="0"/>
              <a:cs typeface="Arial" panose="020B0604020202020204" pitchFamily="34" charset="0"/>
            </a:endParaRPr>
          </a:p>
        </p:txBody>
      </p:sp>
      <p:sp>
        <p:nvSpPr>
          <p:cNvPr id="11" name="TextBox 10">
            <a:extLst>
              <a:ext uri="{FF2B5EF4-FFF2-40B4-BE49-F238E27FC236}">
                <a16:creationId xmlns:a16="http://schemas.microsoft.com/office/drawing/2014/main" id="{8EDB3A87-F3A1-4DE9-0C1A-9CBE2573E74F}"/>
              </a:ext>
            </a:extLst>
          </p:cNvPr>
          <p:cNvSpPr txBox="1"/>
          <p:nvPr/>
        </p:nvSpPr>
        <p:spPr>
          <a:xfrm>
            <a:off x="204451" y="4488934"/>
            <a:ext cx="7967179" cy="1588255"/>
          </a:xfrm>
          <a:prstGeom prst="rect">
            <a:avLst/>
          </a:prstGeom>
        </p:spPr>
        <p:txBody>
          <a:bodyPr wrap="square" lIns="540000" tIns="0" rIns="360000" bIns="45720" rtlCol="0" anchor="t" anchorCtr="0">
            <a:spAutoFit/>
          </a:bodyPr>
          <a:lstStyle/>
          <a:p>
            <a:pPr marL="0" marR="0" algn="just" rtl="1">
              <a:lnSpc>
                <a:spcPct val="107000"/>
              </a:lnSpc>
              <a:spcBef>
                <a:spcPts val="0"/>
              </a:spcBef>
              <a:spcAft>
                <a:spcPts val="800"/>
              </a:spcAft>
            </a:pPr>
            <a:r>
              <a:rPr lang="ar-SA" sz="1800" b="1" dirty="0" err="1">
                <a:solidFill>
                  <a:srgbClr val="0070C0"/>
                </a:solidFill>
                <a:effectLst/>
                <a:latin typeface="Calibri "/>
                <a:ea typeface="Calibri" panose="020F0502020204030204" pitchFamily="34" charset="0"/>
                <a:cs typeface="Arial" panose="020B0604020202020204" pitchFamily="34" charset="0"/>
              </a:rPr>
              <a:t>الويبنار</a:t>
            </a:r>
            <a:r>
              <a:rPr lang="ar-SA" sz="1800" b="1" dirty="0">
                <a:solidFill>
                  <a:srgbClr val="0070C0"/>
                </a:solidFill>
                <a:effectLst/>
                <a:latin typeface="Calibri "/>
                <a:ea typeface="Calibri" panose="020F0502020204030204" pitchFamily="34" charset="0"/>
                <a:cs typeface="Arial" panose="020B0604020202020204" pitchFamily="34" charset="0"/>
              </a:rPr>
              <a:t> الثالث - استجابة دودة الحشد الخريفية والتواصل </a:t>
            </a:r>
            <a:endParaRPr lang="en-US" sz="1800" b="1" dirty="0">
              <a:solidFill>
                <a:srgbClr val="0070C0"/>
              </a:solidFill>
              <a:effectLst/>
              <a:latin typeface="Calibri "/>
              <a:ea typeface="Calibri" panose="020F0502020204030204" pitchFamily="34" charset="0"/>
              <a:cs typeface="Arial" panose="020B0604020202020204" pitchFamily="34" charset="0"/>
            </a:endParaRPr>
          </a:p>
          <a:p>
            <a:pPr marL="0" marR="0" algn="just" rtl="1">
              <a:lnSpc>
                <a:spcPct val="107000"/>
              </a:lnSpc>
              <a:spcBef>
                <a:spcPts val="0"/>
              </a:spcBef>
              <a:spcAft>
                <a:spcPts val="800"/>
              </a:spcAft>
            </a:pPr>
            <a:r>
              <a:rPr lang="ar-SA" sz="1600" dirty="0">
                <a:effectLst/>
                <a:latin typeface="Calibri "/>
                <a:ea typeface="Calibri" panose="020F0502020204030204" pitchFamily="34" charset="0"/>
                <a:cs typeface="Arial" panose="020B0604020202020204" pitchFamily="34" charset="0"/>
              </a:rPr>
              <a:t>(مكتمل) (10 ديسمبر 2021) </a:t>
            </a:r>
            <a:endParaRPr lang="en-US" sz="1600" dirty="0">
              <a:effectLst/>
              <a:latin typeface="Calibri "/>
              <a:ea typeface="Calibri" panose="020F0502020204030204" pitchFamily="34" charset="0"/>
              <a:cs typeface="Arial" panose="020B0604020202020204" pitchFamily="34" charset="0"/>
            </a:endParaRPr>
          </a:p>
          <a:p>
            <a:pPr marL="0" marR="0" algn="just" rtl="1">
              <a:lnSpc>
                <a:spcPct val="107000"/>
              </a:lnSpc>
              <a:spcBef>
                <a:spcPts val="0"/>
              </a:spcBef>
              <a:spcAft>
                <a:spcPts val="800"/>
              </a:spcAft>
            </a:pPr>
            <a:r>
              <a:rPr lang="ar-SA" sz="1600" dirty="0">
                <a:effectLst/>
                <a:latin typeface="Calibri "/>
                <a:ea typeface="Calibri" panose="020F0502020204030204" pitchFamily="34" charset="0"/>
                <a:cs typeface="Arial" panose="020B0604020202020204" pitchFamily="34" charset="0"/>
              </a:rPr>
              <a:t>نظرة عامة على استجابة طوارئ دودة الحشد الخريفية وتدابير التواصل والمشاركة (للبلدان التي تم فيها اكتشاف دودة الحشد الخريفية رسميًا وتأكيدها) مع التركيز على التنسيق والتواصل والمشاركة في مرحلة ما بعد الكشف</a:t>
            </a:r>
            <a:r>
              <a:rPr lang="en-US" sz="1600" dirty="0">
                <a:effectLst/>
                <a:latin typeface="Calibri "/>
                <a:ea typeface="Calibri" panose="020F0502020204030204" pitchFamily="34" charset="0"/>
                <a:cs typeface="Arial" panose="020B0604020202020204" pitchFamily="34" charset="0"/>
              </a:rPr>
              <a:t>. </a:t>
            </a:r>
            <a:r>
              <a:rPr lang="ar-SA" sz="1600" dirty="0">
                <a:effectLst/>
                <a:latin typeface="Calibri "/>
                <a:ea typeface="Calibri" panose="020F0502020204030204" pitchFamily="34" charset="0"/>
                <a:cs typeface="Arial" panose="020B0604020202020204" pitchFamily="34" charset="0"/>
              </a:rPr>
              <a:t> (12</a:t>
            </a:r>
            <a:r>
              <a:rPr lang="ar-OM" sz="1600" dirty="0">
                <a:effectLst/>
                <a:latin typeface="Calibri "/>
                <a:ea typeface="Calibri" panose="020F0502020204030204" pitchFamily="34" charset="0"/>
                <a:cs typeface="Arial" panose="020B0604020202020204" pitchFamily="34" charset="0"/>
              </a:rPr>
              <a:t>2</a:t>
            </a:r>
            <a:r>
              <a:rPr lang="ar-SA" sz="1600" dirty="0">
                <a:effectLst/>
                <a:latin typeface="Calibri "/>
                <a:ea typeface="Calibri" panose="020F0502020204030204" pitchFamily="34" charset="0"/>
                <a:cs typeface="Arial" panose="020B0604020202020204" pitchFamily="34" charset="0"/>
              </a:rPr>
              <a:t> حضورًا من آسيا وإفريقيا وأوروبا ودول المحيط الهادئ)</a:t>
            </a:r>
            <a:endParaRPr lang="en-US" sz="1600" dirty="0">
              <a:effectLst/>
              <a:latin typeface="Calibri "/>
              <a:ea typeface="Calibri" panose="020F0502020204030204" pitchFamily="34" charset="0"/>
              <a:cs typeface="Arial" panose="020B0604020202020204" pitchFamily="34" charset="0"/>
            </a:endParaRPr>
          </a:p>
        </p:txBody>
      </p:sp>
      <p:sp>
        <p:nvSpPr>
          <p:cNvPr id="13" name="TextBox 12">
            <a:extLst>
              <a:ext uri="{FF2B5EF4-FFF2-40B4-BE49-F238E27FC236}">
                <a16:creationId xmlns:a16="http://schemas.microsoft.com/office/drawing/2014/main" id="{686A4076-B164-9048-8193-3DDFE0E6514F}"/>
              </a:ext>
            </a:extLst>
          </p:cNvPr>
          <p:cNvSpPr txBox="1"/>
          <p:nvPr/>
        </p:nvSpPr>
        <p:spPr>
          <a:xfrm>
            <a:off x="204451" y="6077328"/>
            <a:ext cx="11783097" cy="307777"/>
          </a:xfrm>
          <a:prstGeom prst="rect">
            <a:avLst/>
          </a:prstGeom>
          <a:noFill/>
        </p:spPr>
        <p:txBody>
          <a:bodyPr wrap="square">
            <a:spAutoFit/>
          </a:bodyPr>
          <a:lstStyle/>
          <a:p>
            <a:r>
              <a:rPr lang="en-US" sz="1400" dirty="0">
                <a:solidFill>
                  <a:srgbClr val="5792C9"/>
                </a:solidFill>
                <a:latin typeface="Calibri "/>
                <a:hlinkClick r:id="rId4">
                  <a:extLst>
                    <a:ext uri="{A12FA001-AC4F-418D-AE19-62706E023703}">
                      <ahyp:hlinkClr xmlns:ahyp="http://schemas.microsoft.com/office/drawing/2018/hyperlinkcolor" val="tx"/>
                    </a:ext>
                  </a:extLst>
                </a:hlinkClick>
              </a:rPr>
              <a:t>https://www.ippc.int/en/news/workshops-events/webinars/fall-armyworm-faw-training-part-1-22-october-part-2-19-november-and-part-3-10-december/</a:t>
            </a:r>
            <a:r>
              <a:rPr lang="en-US" sz="1400" dirty="0">
                <a:solidFill>
                  <a:srgbClr val="5792C9"/>
                </a:solidFill>
                <a:latin typeface="Calibri "/>
              </a:rPr>
              <a:t> </a:t>
            </a:r>
          </a:p>
        </p:txBody>
      </p:sp>
    </p:spTree>
    <p:extLst>
      <p:ext uri="{BB962C8B-B14F-4D97-AF65-F5344CB8AC3E}">
        <p14:creationId xmlns:p14="http://schemas.microsoft.com/office/powerpoint/2010/main" val="228943977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itle 1">
            <a:extLst>
              <a:ext uri="{FF2B5EF4-FFF2-40B4-BE49-F238E27FC236}">
                <a16:creationId xmlns:a16="http://schemas.microsoft.com/office/drawing/2014/main" id="{5AB12A33-AB7D-45A8-9530-6719B9A33FF0}"/>
              </a:ext>
            </a:extLst>
          </p:cNvPr>
          <p:cNvSpPr txBox="1">
            <a:spLocks/>
          </p:cNvSpPr>
          <p:nvPr/>
        </p:nvSpPr>
        <p:spPr>
          <a:xfrm>
            <a:off x="4013200" y="1486439"/>
            <a:ext cx="7986304" cy="296840"/>
          </a:xfrm>
          <a:prstGeom prst="rect">
            <a:avLst/>
          </a:prstGeom>
          <a:noFill/>
        </p:spPr>
        <p:txBody>
          <a:bodyPr vert="horz" lIns="540000" tIns="0" rIns="360000" bIns="45720" rtlCol="0" anchor="t" anchorCtr="0">
            <a:noAutofit/>
          </a:bodyPr>
          <a:lstStyle>
            <a:lvl1pPr algn="l" defTabSz="914400" rtl="0" eaLnBrk="1" latinLnBrk="0" hangingPunct="1">
              <a:lnSpc>
                <a:spcPct val="90000"/>
              </a:lnSpc>
              <a:spcBef>
                <a:spcPct val="0"/>
              </a:spcBef>
              <a:buNone/>
              <a:defRPr sz="2200" b="1" kern="1200">
                <a:solidFill>
                  <a:srgbClr val="00825F"/>
                </a:solidFill>
                <a:latin typeface="+mn-lt"/>
                <a:ea typeface="+mj-ea"/>
                <a:cs typeface="+mj-cs"/>
              </a:defRPr>
            </a:lvl1pPr>
          </a:lstStyle>
          <a:p>
            <a:pPr algn="just" rtl="1">
              <a:spcAft>
                <a:spcPts val="900"/>
              </a:spcAft>
              <a:buClr>
                <a:srgbClr val="0000FF"/>
              </a:buClr>
              <a:buSzPts val="800"/>
            </a:pPr>
            <a:r>
              <a:rPr lang="ar-SA" sz="2400" dirty="0">
                <a:latin typeface="Calibri "/>
                <a:ea typeface="DengXian" panose="02010600030101010101" pitchFamily="2" charset="-122"/>
                <a:cs typeface="Arial" panose="020B0604020202020204" pitchFamily="34" charset="0"/>
              </a:rPr>
              <a:t>فريق لجنة التنفيذ وتنمية القدرات</a:t>
            </a:r>
            <a:r>
              <a:rPr lang="en-US" sz="2400" dirty="0">
                <a:latin typeface="Calibri "/>
                <a:ea typeface="DengXian" panose="02010600030101010101" pitchFamily="2" charset="-122"/>
                <a:cs typeface="Arial" panose="020B0604020202020204" pitchFamily="34" charset="0"/>
              </a:rPr>
              <a:t> (IC) </a:t>
            </a:r>
            <a:r>
              <a:rPr lang="ar-SA" sz="2400" dirty="0">
                <a:latin typeface="Calibri "/>
                <a:ea typeface="DengXian" panose="02010600030101010101" pitchFamily="2" charset="-122"/>
                <a:cs typeface="Arial" panose="020B0604020202020204" pitchFamily="34" charset="0"/>
              </a:rPr>
              <a:t>الخاص</a:t>
            </a:r>
            <a:r>
              <a:rPr lang="ar-OM" sz="2400" dirty="0">
                <a:latin typeface="Calibri "/>
                <a:ea typeface="DengXian" panose="02010600030101010101" pitchFamily="2" charset="-122"/>
                <a:cs typeface="Arial" panose="020B0604020202020204" pitchFamily="34" charset="0"/>
              </a:rPr>
              <a:t> </a:t>
            </a:r>
            <a:r>
              <a:rPr lang="en-US" sz="2400" dirty="0">
                <a:latin typeface="Calibri "/>
                <a:ea typeface="DengXian" panose="02010600030101010101" pitchFamily="2" charset="-122"/>
                <a:cs typeface="Arial" panose="020B0604020202020204" pitchFamily="34" charset="0"/>
              </a:rPr>
              <a:t>Fusarium TR4</a:t>
            </a:r>
            <a:endParaRPr lang="ar-OM" sz="2400" i="1" dirty="0">
              <a:effectLst/>
              <a:latin typeface="Calibri "/>
              <a:ea typeface="DengXian" panose="02010600030101010101" pitchFamily="2" charset="-122"/>
              <a:cs typeface="Arial" panose="020B0604020202020204" pitchFamily="34" charset="0"/>
            </a:endParaRPr>
          </a:p>
        </p:txBody>
      </p:sp>
      <p:sp>
        <p:nvSpPr>
          <p:cNvPr id="23" name="Oval 22">
            <a:extLst>
              <a:ext uri="{FF2B5EF4-FFF2-40B4-BE49-F238E27FC236}">
                <a16:creationId xmlns:a16="http://schemas.microsoft.com/office/drawing/2014/main" id="{B84C977A-CA4D-4374-BE05-02E33338493C}"/>
              </a:ext>
            </a:extLst>
          </p:cNvPr>
          <p:cNvSpPr/>
          <p:nvPr/>
        </p:nvSpPr>
        <p:spPr>
          <a:xfrm>
            <a:off x="7341550" y="3200400"/>
            <a:ext cx="1192851" cy="1166834"/>
          </a:xfrm>
          <a:prstGeom prst="ellipse">
            <a:avLst/>
          </a:pr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ar-OM" sz="4800" dirty="0">
                <a:latin typeface="Calibri "/>
              </a:rPr>
              <a:t>أ</a:t>
            </a:r>
            <a:endParaRPr lang="es-419" sz="4800" dirty="0">
              <a:latin typeface="Calibri "/>
            </a:endParaRPr>
          </a:p>
        </p:txBody>
      </p:sp>
      <p:grpSp>
        <p:nvGrpSpPr>
          <p:cNvPr id="4" name="Group 3">
            <a:extLst>
              <a:ext uri="{FF2B5EF4-FFF2-40B4-BE49-F238E27FC236}">
                <a16:creationId xmlns:a16="http://schemas.microsoft.com/office/drawing/2014/main" id="{5C100177-6D9D-A995-EA43-8CDC603EFB52}"/>
              </a:ext>
            </a:extLst>
          </p:cNvPr>
          <p:cNvGrpSpPr/>
          <p:nvPr/>
        </p:nvGrpSpPr>
        <p:grpSpPr>
          <a:xfrm>
            <a:off x="6137567" y="3176566"/>
            <a:ext cx="1192851" cy="1166834"/>
            <a:chOff x="4899076" y="3176566"/>
            <a:chExt cx="1192851" cy="1166834"/>
          </a:xfrm>
        </p:grpSpPr>
        <p:sp>
          <p:nvSpPr>
            <p:cNvPr id="15" name="Oval 14">
              <a:extLst>
                <a:ext uri="{FF2B5EF4-FFF2-40B4-BE49-F238E27FC236}">
                  <a16:creationId xmlns:a16="http://schemas.microsoft.com/office/drawing/2014/main" id="{C68A1B6A-AD3A-41F7-96B1-C1B74CBA2EC8}"/>
                </a:ext>
              </a:extLst>
            </p:cNvPr>
            <p:cNvSpPr/>
            <p:nvPr/>
          </p:nvSpPr>
          <p:spPr>
            <a:xfrm>
              <a:off x="4899076" y="3176566"/>
              <a:ext cx="1192851" cy="1166834"/>
            </a:xfrm>
            <a:prstGeom prst="ellipse">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latin typeface="Calibri "/>
              </a:endParaRPr>
            </a:p>
          </p:txBody>
        </p:sp>
        <p:sp>
          <p:nvSpPr>
            <p:cNvPr id="29" name="TextBox 28">
              <a:extLst>
                <a:ext uri="{FF2B5EF4-FFF2-40B4-BE49-F238E27FC236}">
                  <a16:creationId xmlns:a16="http://schemas.microsoft.com/office/drawing/2014/main" id="{9426E47B-CB63-4DEC-AFBD-977F0469CE08}"/>
                </a:ext>
              </a:extLst>
            </p:cNvPr>
            <p:cNvSpPr txBox="1"/>
            <p:nvPr/>
          </p:nvSpPr>
          <p:spPr>
            <a:xfrm>
              <a:off x="5235664" y="3344484"/>
              <a:ext cx="609600" cy="830997"/>
            </a:xfrm>
            <a:prstGeom prst="rect">
              <a:avLst/>
            </a:prstGeom>
            <a:noFill/>
          </p:spPr>
          <p:txBody>
            <a:bodyPr wrap="square" rtlCol="0">
              <a:spAutoFit/>
            </a:bodyPr>
            <a:lstStyle/>
            <a:p>
              <a:r>
                <a:rPr lang="ar-OM" sz="4800" b="1" dirty="0">
                  <a:solidFill>
                    <a:schemeClr val="bg1"/>
                  </a:solidFill>
                  <a:latin typeface="Calibri "/>
                </a:rPr>
                <a:t>ب</a:t>
              </a:r>
              <a:endParaRPr lang="es-419" sz="4800" b="1" dirty="0">
                <a:solidFill>
                  <a:schemeClr val="bg1"/>
                </a:solidFill>
                <a:latin typeface="Calibri "/>
              </a:endParaRPr>
            </a:p>
          </p:txBody>
        </p:sp>
      </p:grpSp>
      <p:grpSp>
        <p:nvGrpSpPr>
          <p:cNvPr id="3" name="Group 2">
            <a:extLst>
              <a:ext uri="{FF2B5EF4-FFF2-40B4-BE49-F238E27FC236}">
                <a16:creationId xmlns:a16="http://schemas.microsoft.com/office/drawing/2014/main" id="{D4D350F6-7DD2-3A3A-97FC-59B288BF61C7}"/>
              </a:ext>
            </a:extLst>
          </p:cNvPr>
          <p:cNvGrpSpPr/>
          <p:nvPr/>
        </p:nvGrpSpPr>
        <p:grpSpPr>
          <a:xfrm>
            <a:off x="4697964" y="3150027"/>
            <a:ext cx="1192851" cy="1166834"/>
            <a:chOff x="6121641" y="3138452"/>
            <a:chExt cx="1192851" cy="1166834"/>
          </a:xfrm>
        </p:grpSpPr>
        <p:sp>
          <p:nvSpPr>
            <p:cNvPr id="16" name="Oval 15">
              <a:extLst>
                <a:ext uri="{FF2B5EF4-FFF2-40B4-BE49-F238E27FC236}">
                  <a16:creationId xmlns:a16="http://schemas.microsoft.com/office/drawing/2014/main" id="{4A0D73C9-FF8E-4718-9B23-8A2EFCFE34D6}"/>
                </a:ext>
              </a:extLst>
            </p:cNvPr>
            <p:cNvSpPr/>
            <p:nvPr/>
          </p:nvSpPr>
          <p:spPr>
            <a:xfrm>
              <a:off x="6121641" y="3138452"/>
              <a:ext cx="1192851" cy="1166834"/>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latin typeface="Calibri "/>
              </a:endParaRPr>
            </a:p>
          </p:txBody>
        </p:sp>
        <p:sp>
          <p:nvSpPr>
            <p:cNvPr id="31" name="TextBox 30">
              <a:extLst>
                <a:ext uri="{FF2B5EF4-FFF2-40B4-BE49-F238E27FC236}">
                  <a16:creationId xmlns:a16="http://schemas.microsoft.com/office/drawing/2014/main" id="{A62906E0-907C-40D4-B358-3B7741693F3E}"/>
                </a:ext>
              </a:extLst>
            </p:cNvPr>
            <p:cNvSpPr txBox="1"/>
            <p:nvPr/>
          </p:nvSpPr>
          <p:spPr>
            <a:xfrm>
              <a:off x="6417600" y="3306369"/>
              <a:ext cx="609600" cy="830997"/>
            </a:xfrm>
            <a:prstGeom prst="rect">
              <a:avLst/>
            </a:prstGeom>
            <a:noFill/>
          </p:spPr>
          <p:txBody>
            <a:bodyPr wrap="square" rtlCol="0">
              <a:spAutoFit/>
            </a:bodyPr>
            <a:lstStyle/>
            <a:p>
              <a:r>
                <a:rPr lang="ar-OM" sz="4800" b="1" dirty="0">
                  <a:solidFill>
                    <a:schemeClr val="bg1"/>
                  </a:solidFill>
                  <a:latin typeface="Calibri "/>
                </a:rPr>
                <a:t>ث</a:t>
              </a:r>
              <a:endParaRPr lang="es-419" sz="4800" b="1" dirty="0">
                <a:solidFill>
                  <a:schemeClr val="bg1"/>
                </a:solidFill>
                <a:latin typeface="Calibri "/>
              </a:endParaRPr>
            </a:p>
          </p:txBody>
        </p:sp>
      </p:grpSp>
      <p:grpSp>
        <p:nvGrpSpPr>
          <p:cNvPr id="2" name="Group 1">
            <a:extLst>
              <a:ext uri="{FF2B5EF4-FFF2-40B4-BE49-F238E27FC236}">
                <a16:creationId xmlns:a16="http://schemas.microsoft.com/office/drawing/2014/main" id="{8531D3D3-F4AA-06A7-24E6-65A5DF0AA0F9}"/>
              </a:ext>
            </a:extLst>
          </p:cNvPr>
          <p:cNvGrpSpPr/>
          <p:nvPr/>
        </p:nvGrpSpPr>
        <p:grpSpPr>
          <a:xfrm>
            <a:off x="3333090" y="3138452"/>
            <a:ext cx="1192851" cy="1166834"/>
            <a:chOff x="7349507" y="3138452"/>
            <a:chExt cx="1192851" cy="1166834"/>
          </a:xfrm>
        </p:grpSpPr>
        <p:sp>
          <p:nvSpPr>
            <p:cNvPr id="17" name="Oval 16">
              <a:extLst>
                <a:ext uri="{FF2B5EF4-FFF2-40B4-BE49-F238E27FC236}">
                  <a16:creationId xmlns:a16="http://schemas.microsoft.com/office/drawing/2014/main" id="{ACA73840-8068-4D20-9234-913CB312C651}"/>
                </a:ext>
              </a:extLst>
            </p:cNvPr>
            <p:cNvSpPr/>
            <p:nvPr/>
          </p:nvSpPr>
          <p:spPr>
            <a:xfrm>
              <a:off x="7349507" y="3138452"/>
              <a:ext cx="1192851" cy="1166834"/>
            </a:xfrm>
            <a:prstGeom prst="ellipse">
              <a:avLst/>
            </a:prstGeom>
            <a:solidFill>
              <a:srgbClr val="AB96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latin typeface="Calibri "/>
              </a:endParaRPr>
            </a:p>
          </p:txBody>
        </p:sp>
        <p:sp>
          <p:nvSpPr>
            <p:cNvPr id="18" name="TextBox 17">
              <a:extLst>
                <a:ext uri="{FF2B5EF4-FFF2-40B4-BE49-F238E27FC236}">
                  <a16:creationId xmlns:a16="http://schemas.microsoft.com/office/drawing/2014/main" id="{761364D0-3E61-4A31-8049-011425D2FD88}"/>
                </a:ext>
              </a:extLst>
            </p:cNvPr>
            <p:cNvSpPr txBox="1"/>
            <p:nvPr/>
          </p:nvSpPr>
          <p:spPr>
            <a:xfrm>
              <a:off x="7696200" y="3306370"/>
              <a:ext cx="609600" cy="830997"/>
            </a:xfrm>
            <a:prstGeom prst="rect">
              <a:avLst/>
            </a:prstGeom>
            <a:noFill/>
          </p:spPr>
          <p:txBody>
            <a:bodyPr wrap="square" rtlCol="0">
              <a:spAutoFit/>
            </a:bodyPr>
            <a:lstStyle/>
            <a:p>
              <a:r>
                <a:rPr lang="ar-OM" sz="4800" b="1" dirty="0">
                  <a:solidFill>
                    <a:schemeClr val="bg1"/>
                  </a:solidFill>
                  <a:latin typeface="Calibri "/>
                </a:rPr>
                <a:t>د</a:t>
              </a:r>
              <a:endParaRPr lang="es-419" sz="4800" b="1" dirty="0">
                <a:solidFill>
                  <a:schemeClr val="bg1"/>
                </a:solidFill>
                <a:latin typeface="Calibri "/>
              </a:endParaRPr>
            </a:p>
          </p:txBody>
        </p:sp>
      </p:grpSp>
      <p:grpSp>
        <p:nvGrpSpPr>
          <p:cNvPr id="24" name="Group 23">
            <a:extLst>
              <a:ext uri="{FF2B5EF4-FFF2-40B4-BE49-F238E27FC236}">
                <a16:creationId xmlns:a16="http://schemas.microsoft.com/office/drawing/2014/main" id="{70B64766-D15C-F86D-4B11-0DDB6919F66B}"/>
              </a:ext>
            </a:extLst>
          </p:cNvPr>
          <p:cNvGrpSpPr/>
          <p:nvPr/>
        </p:nvGrpSpPr>
        <p:grpSpPr>
          <a:xfrm>
            <a:off x="8743569" y="2144530"/>
            <a:ext cx="2985453" cy="841411"/>
            <a:chOff x="398213" y="2144530"/>
            <a:chExt cx="2985453" cy="841411"/>
          </a:xfrm>
        </p:grpSpPr>
        <p:sp>
          <p:nvSpPr>
            <p:cNvPr id="26" name="CuadroTexto 8">
              <a:extLst>
                <a:ext uri="{FF2B5EF4-FFF2-40B4-BE49-F238E27FC236}">
                  <a16:creationId xmlns:a16="http://schemas.microsoft.com/office/drawing/2014/main" id="{D47697F6-93B5-5C06-43ED-56BBC32B6C34}"/>
                </a:ext>
              </a:extLst>
            </p:cNvPr>
            <p:cNvSpPr txBox="1"/>
            <p:nvPr/>
          </p:nvSpPr>
          <p:spPr>
            <a:xfrm>
              <a:off x="398213" y="2144530"/>
              <a:ext cx="2951584" cy="736355"/>
            </a:xfrm>
            <a:prstGeom prst="rect">
              <a:avLst/>
            </a:prstGeom>
            <a:noFill/>
          </p:spPr>
          <p:txBody>
            <a:bodyPr wrap="square" lIns="91440" tIns="45720" rIns="91440" bIns="45720" anchor="t">
              <a:spAutoFit/>
            </a:bodyPr>
            <a:lstStyle/>
            <a:p>
              <a:pPr algn="just" rtl="1" fontAlgn="base">
                <a:lnSpc>
                  <a:spcPct val="107000"/>
                </a:lnSpc>
                <a:spcAft>
                  <a:spcPts val="800"/>
                </a:spcAft>
              </a:pPr>
              <a:r>
                <a:rPr lang="ar-OM" sz="2000" dirty="0">
                  <a:latin typeface="Calibri "/>
                  <a:cs typeface="Calibri"/>
                </a:rPr>
                <a:t>دعم مراجعة الموارد المساهمة في برامج  </a:t>
              </a:r>
              <a:r>
                <a:rPr lang="es-AR" sz="2000" dirty="0">
                  <a:latin typeface="Calibri "/>
                  <a:cs typeface="Calibri"/>
                </a:rPr>
                <a:t>Fusarium TR4</a:t>
              </a:r>
            </a:p>
          </p:txBody>
        </p:sp>
        <p:cxnSp>
          <p:nvCxnSpPr>
            <p:cNvPr id="27" name="Straight Connector 26">
              <a:extLst>
                <a:ext uri="{FF2B5EF4-FFF2-40B4-BE49-F238E27FC236}">
                  <a16:creationId xmlns:a16="http://schemas.microsoft.com/office/drawing/2014/main" id="{A9DE408F-2810-3CD8-2ACC-310FB1BEF941}"/>
                </a:ext>
              </a:extLst>
            </p:cNvPr>
            <p:cNvCxnSpPr/>
            <p:nvPr/>
          </p:nvCxnSpPr>
          <p:spPr>
            <a:xfrm>
              <a:off x="3383666" y="2147741"/>
              <a:ext cx="0" cy="838200"/>
            </a:xfrm>
            <a:prstGeom prst="line">
              <a:avLst/>
            </a:prstGeom>
            <a:ln w="3810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grpSp>
      <p:grpSp>
        <p:nvGrpSpPr>
          <p:cNvPr id="32" name="Group 31">
            <a:extLst>
              <a:ext uri="{FF2B5EF4-FFF2-40B4-BE49-F238E27FC236}">
                <a16:creationId xmlns:a16="http://schemas.microsoft.com/office/drawing/2014/main" id="{971CFD2A-7A52-E204-7165-D6ACD64C463A}"/>
              </a:ext>
            </a:extLst>
          </p:cNvPr>
          <p:cNvGrpSpPr/>
          <p:nvPr/>
        </p:nvGrpSpPr>
        <p:grpSpPr>
          <a:xfrm>
            <a:off x="8450592" y="4740923"/>
            <a:ext cx="3317877" cy="1065676"/>
            <a:chOff x="413028" y="4957433"/>
            <a:chExt cx="3317877" cy="1065676"/>
          </a:xfrm>
        </p:grpSpPr>
        <p:sp>
          <p:nvSpPr>
            <p:cNvPr id="35" name="CuadroTexto 8">
              <a:extLst>
                <a:ext uri="{FF2B5EF4-FFF2-40B4-BE49-F238E27FC236}">
                  <a16:creationId xmlns:a16="http://schemas.microsoft.com/office/drawing/2014/main" id="{2F7626FB-EB09-8BAD-2E56-44FA2B9A0A43}"/>
                </a:ext>
              </a:extLst>
            </p:cNvPr>
            <p:cNvSpPr txBox="1"/>
            <p:nvPr/>
          </p:nvSpPr>
          <p:spPr>
            <a:xfrm>
              <a:off x="413028" y="4957433"/>
              <a:ext cx="3194876" cy="1065676"/>
            </a:xfrm>
            <a:prstGeom prst="rect">
              <a:avLst/>
            </a:prstGeom>
            <a:noFill/>
          </p:spPr>
          <p:txBody>
            <a:bodyPr wrap="square" lIns="91440" tIns="45720" rIns="91440" bIns="45720" anchor="t">
              <a:spAutoFit/>
            </a:bodyPr>
            <a:lstStyle/>
            <a:p>
              <a:pPr algn="just" rtl="1" fontAlgn="base">
                <a:lnSpc>
                  <a:spcPct val="107000"/>
                </a:lnSpc>
                <a:spcAft>
                  <a:spcPts val="800"/>
                </a:spcAft>
              </a:pPr>
              <a:r>
                <a:rPr lang="ar-OM" sz="2000" dirty="0">
                  <a:effectLst/>
                  <a:latin typeface="Calibri "/>
                  <a:ea typeface="Calibri" panose="020F0502020204030204" pitchFamily="34" charset="0"/>
                  <a:cs typeface="Calibri"/>
                </a:rPr>
                <a:t>صياغة إرشادات توجيهية للوقاية والتأهب والاستجابة لـ </a:t>
              </a:r>
              <a:r>
                <a:rPr lang="en-US" sz="2000" dirty="0">
                  <a:effectLst/>
                  <a:latin typeface="Calibri "/>
                  <a:ea typeface="Calibri" panose="020F0502020204030204" pitchFamily="34" charset="0"/>
                  <a:cs typeface="Calibri"/>
                </a:rPr>
                <a:t>Fusarium TR4</a:t>
              </a:r>
              <a:endParaRPr lang="es-AR" sz="2000" dirty="0">
                <a:effectLst/>
                <a:latin typeface="Calibri "/>
                <a:ea typeface="Calibri" panose="020F0502020204030204" pitchFamily="34" charset="0"/>
                <a:cs typeface="Times New Roman" panose="02020603050405020304" pitchFamily="18" charset="0"/>
              </a:endParaRPr>
            </a:p>
          </p:txBody>
        </p:sp>
        <p:cxnSp>
          <p:nvCxnSpPr>
            <p:cNvPr id="36" name="Straight Connector 35">
              <a:extLst>
                <a:ext uri="{FF2B5EF4-FFF2-40B4-BE49-F238E27FC236}">
                  <a16:creationId xmlns:a16="http://schemas.microsoft.com/office/drawing/2014/main" id="{F0E4E122-FEC5-952E-95E1-D26DAFCF6A3F}"/>
                </a:ext>
              </a:extLst>
            </p:cNvPr>
            <p:cNvCxnSpPr/>
            <p:nvPr/>
          </p:nvCxnSpPr>
          <p:spPr>
            <a:xfrm>
              <a:off x="3730905" y="4960959"/>
              <a:ext cx="0" cy="838200"/>
            </a:xfrm>
            <a:prstGeom prst="line">
              <a:avLst/>
            </a:prstGeom>
            <a:ln w="38100">
              <a:solidFill>
                <a:srgbClr val="00B050"/>
              </a:solidFill>
            </a:ln>
          </p:spPr>
          <p:style>
            <a:lnRef idx="1">
              <a:schemeClr val="accent1"/>
            </a:lnRef>
            <a:fillRef idx="0">
              <a:schemeClr val="accent1"/>
            </a:fillRef>
            <a:effectRef idx="0">
              <a:schemeClr val="accent1"/>
            </a:effectRef>
            <a:fontRef idx="minor">
              <a:schemeClr val="tx1"/>
            </a:fontRef>
          </p:style>
        </p:cxnSp>
      </p:grpSp>
      <p:grpSp>
        <p:nvGrpSpPr>
          <p:cNvPr id="39" name="Group 38">
            <a:extLst>
              <a:ext uri="{FF2B5EF4-FFF2-40B4-BE49-F238E27FC236}">
                <a16:creationId xmlns:a16="http://schemas.microsoft.com/office/drawing/2014/main" id="{2B0ACC06-7E8C-581B-1233-114BF7C62705}"/>
              </a:ext>
            </a:extLst>
          </p:cNvPr>
          <p:cNvGrpSpPr/>
          <p:nvPr/>
        </p:nvGrpSpPr>
        <p:grpSpPr>
          <a:xfrm>
            <a:off x="304799" y="1979869"/>
            <a:ext cx="3374981" cy="1065676"/>
            <a:chOff x="9108841" y="1952042"/>
            <a:chExt cx="2763074" cy="1065676"/>
          </a:xfrm>
        </p:grpSpPr>
        <p:sp>
          <p:nvSpPr>
            <p:cNvPr id="40" name="CuadroTexto 8">
              <a:extLst>
                <a:ext uri="{FF2B5EF4-FFF2-40B4-BE49-F238E27FC236}">
                  <a16:creationId xmlns:a16="http://schemas.microsoft.com/office/drawing/2014/main" id="{3F5A8A4D-A53B-394B-34AC-0E480D29CBC2}"/>
                </a:ext>
              </a:extLst>
            </p:cNvPr>
            <p:cNvSpPr txBox="1"/>
            <p:nvPr/>
          </p:nvSpPr>
          <p:spPr>
            <a:xfrm>
              <a:off x="9108841" y="1952042"/>
              <a:ext cx="2684946" cy="1065676"/>
            </a:xfrm>
            <a:prstGeom prst="rect">
              <a:avLst/>
            </a:prstGeom>
            <a:noFill/>
          </p:spPr>
          <p:txBody>
            <a:bodyPr wrap="square" lIns="91440" tIns="45720" rIns="91440" bIns="45720" anchor="t">
              <a:spAutoFit/>
            </a:bodyPr>
            <a:lstStyle/>
            <a:p>
              <a:pPr algn="just" rtl="1" fontAlgn="base">
                <a:lnSpc>
                  <a:spcPct val="107000"/>
                </a:lnSpc>
                <a:spcAft>
                  <a:spcPts val="800"/>
                </a:spcAft>
              </a:pPr>
              <a:r>
                <a:rPr lang="ar-OM" sz="2000" dirty="0">
                  <a:latin typeface="Calibri "/>
                  <a:cs typeface="Calibri"/>
                </a:rPr>
                <a:t>استبيان لتقييم قدرات البلدان على الاستجابة </a:t>
              </a:r>
              <a:r>
                <a:rPr lang="en-US" sz="2000" dirty="0">
                  <a:latin typeface="Calibri "/>
                  <a:cs typeface="Calibri"/>
                </a:rPr>
                <a:t>Fusarium TR4 </a:t>
              </a:r>
              <a:endParaRPr lang="es-AR" sz="2000" dirty="0">
                <a:latin typeface="Calibri "/>
                <a:cs typeface="Calibri"/>
              </a:endParaRPr>
            </a:p>
          </p:txBody>
        </p:sp>
        <p:cxnSp>
          <p:nvCxnSpPr>
            <p:cNvPr id="41" name="Straight Connector 40">
              <a:extLst>
                <a:ext uri="{FF2B5EF4-FFF2-40B4-BE49-F238E27FC236}">
                  <a16:creationId xmlns:a16="http://schemas.microsoft.com/office/drawing/2014/main" id="{B3D1DECE-15EC-50D3-C59F-5EE445BD734A}"/>
                </a:ext>
              </a:extLst>
            </p:cNvPr>
            <p:cNvCxnSpPr/>
            <p:nvPr/>
          </p:nvCxnSpPr>
          <p:spPr>
            <a:xfrm>
              <a:off x="11871915" y="2034003"/>
              <a:ext cx="0" cy="838200"/>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grpSp>
      <p:grpSp>
        <p:nvGrpSpPr>
          <p:cNvPr id="42" name="Group 41">
            <a:extLst>
              <a:ext uri="{FF2B5EF4-FFF2-40B4-BE49-F238E27FC236}">
                <a16:creationId xmlns:a16="http://schemas.microsoft.com/office/drawing/2014/main" id="{E13616F9-9260-F943-BCB6-4CB41DE4D304}"/>
              </a:ext>
            </a:extLst>
          </p:cNvPr>
          <p:cNvGrpSpPr/>
          <p:nvPr/>
        </p:nvGrpSpPr>
        <p:grpSpPr>
          <a:xfrm>
            <a:off x="304800" y="4854661"/>
            <a:ext cx="3572719" cy="1091675"/>
            <a:chOff x="8001000" y="4888308"/>
            <a:chExt cx="3912614" cy="1091675"/>
          </a:xfrm>
        </p:grpSpPr>
        <p:sp>
          <p:nvSpPr>
            <p:cNvPr id="43" name="CuadroTexto 8">
              <a:extLst>
                <a:ext uri="{FF2B5EF4-FFF2-40B4-BE49-F238E27FC236}">
                  <a16:creationId xmlns:a16="http://schemas.microsoft.com/office/drawing/2014/main" id="{004C46D2-1BA4-BF6F-1CD5-27C4A0E29C44}"/>
                </a:ext>
              </a:extLst>
            </p:cNvPr>
            <p:cNvSpPr txBox="1"/>
            <p:nvPr/>
          </p:nvSpPr>
          <p:spPr>
            <a:xfrm>
              <a:off x="8001000" y="4914307"/>
              <a:ext cx="3870915" cy="1065676"/>
            </a:xfrm>
            <a:prstGeom prst="rect">
              <a:avLst/>
            </a:prstGeom>
            <a:noFill/>
          </p:spPr>
          <p:txBody>
            <a:bodyPr wrap="square" lIns="91440" tIns="45720" rIns="91440" bIns="45720" anchor="t">
              <a:spAutoFit/>
            </a:bodyPr>
            <a:lstStyle/>
            <a:p>
              <a:pPr algn="just" rtl="1" fontAlgn="base">
                <a:lnSpc>
                  <a:spcPct val="107000"/>
                </a:lnSpc>
                <a:spcAft>
                  <a:spcPts val="800"/>
                </a:spcAft>
              </a:pPr>
              <a:r>
                <a:rPr lang="ar-SA" sz="2000" dirty="0">
                  <a:latin typeface="Calibri "/>
                  <a:cs typeface="Calibri"/>
                </a:rPr>
                <a:t>دعم ورش العمل التدريبية الافتراضية حول المراقبة والتشخيص والتفتيش وتمارين المحاكاة </a:t>
              </a:r>
              <a:r>
                <a:rPr lang="ar-OM" sz="2000" dirty="0">
                  <a:latin typeface="Calibri "/>
                  <a:cs typeface="Calibri"/>
                </a:rPr>
                <a:t>علي </a:t>
              </a:r>
              <a:r>
                <a:rPr lang="en-US" sz="2000" dirty="0">
                  <a:latin typeface="Calibri "/>
                  <a:cs typeface="Calibri"/>
                </a:rPr>
                <a:t>Fusarium TR4 </a:t>
              </a:r>
              <a:endParaRPr lang="es-AR" sz="2000" dirty="0">
                <a:latin typeface="Calibri "/>
                <a:cs typeface="Calibri"/>
              </a:endParaRPr>
            </a:p>
          </p:txBody>
        </p:sp>
        <p:cxnSp>
          <p:nvCxnSpPr>
            <p:cNvPr id="44" name="Straight Connector 43">
              <a:extLst>
                <a:ext uri="{FF2B5EF4-FFF2-40B4-BE49-F238E27FC236}">
                  <a16:creationId xmlns:a16="http://schemas.microsoft.com/office/drawing/2014/main" id="{A697EF7F-71CF-9EB3-73AB-9D3BFF96CD7D}"/>
                </a:ext>
              </a:extLst>
            </p:cNvPr>
            <p:cNvCxnSpPr/>
            <p:nvPr/>
          </p:nvCxnSpPr>
          <p:spPr>
            <a:xfrm>
              <a:off x="11913614" y="4888308"/>
              <a:ext cx="0" cy="838200"/>
            </a:xfrm>
            <a:prstGeom prst="line">
              <a:avLst/>
            </a:prstGeom>
            <a:ln w="38100">
              <a:solidFill>
                <a:srgbClr val="AB967C"/>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484063216"/>
      </p:ext>
    </p:extLst>
  </p:cSld>
  <p:clrMapOvr>
    <a:masterClrMapping/>
  </p:clrMapOvr>
</p:sld>
</file>

<file path=ppt/theme/theme1.xml><?xml version="1.0" encoding="utf-8"?>
<a:theme xmlns:a="http://schemas.openxmlformats.org/drawingml/2006/main" name="COVER">
  <a:themeElements>
    <a:clrScheme name="Red Violet">
      <a:dk1>
        <a:sysClr val="windowText" lastClr="000000"/>
      </a:dk1>
      <a:lt1>
        <a:sysClr val="window" lastClr="FFFFFF"/>
      </a:lt1>
      <a:dk2>
        <a:srgbClr val="454551"/>
      </a:dk2>
      <a:lt2>
        <a:srgbClr val="D8D9DC"/>
      </a:lt2>
      <a:accent1>
        <a:srgbClr val="E32D91"/>
      </a:accent1>
      <a:accent2>
        <a:srgbClr val="C830CC"/>
      </a:accent2>
      <a:accent3>
        <a:srgbClr val="4EA6DC"/>
      </a:accent3>
      <a:accent4>
        <a:srgbClr val="4775E7"/>
      </a:accent4>
      <a:accent5>
        <a:srgbClr val="8971E1"/>
      </a:accent5>
      <a:accent6>
        <a:srgbClr val="D54773"/>
      </a:accent6>
      <a:hlink>
        <a:srgbClr val="6B9F25"/>
      </a:hlink>
      <a:folHlink>
        <a:srgbClr val="8C8C8C"/>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1" id="{CAB0C303-AD70-AA45-B95F-BD78E5B9B257}" vid="{5F113010-637E-E748-8631-09046E636BC9}"/>
    </a:ext>
  </a:extLst>
</a:theme>
</file>

<file path=ppt/theme/theme2.xml><?xml version="1.0" encoding="utf-8"?>
<a:theme xmlns:a="http://schemas.openxmlformats.org/drawingml/2006/main" name="1_COVER">
  <a:themeElements>
    <a:clrScheme name="Red Violet">
      <a:dk1>
        <a:sysClr val="windowText" lastClr="000000"/>
      </a:dk1>
      <a:lt1>
        <a:sysClr val="window" lastClr="FFFFFF"/>
      </a:lt1>
      <a:dk2>
        <a:srgbClr val="454551"/>
      </a:dk2>
      <a:lt2>
        <a:srgbClr val="D8D9DC"/>
      </a:lt2>
      <a:accent1>
        <a:srgbClr val="E32D91"/>
      </a:accent1>
      <a:accent2>
        <a:srgbClr val="C830CC"/>
      </a:accent2>
      <a:accent3>
        <a:srgbClr val="4EA6DC"/>
      </a:accent3>
      <a:accent4>
        <a:srgbClr val="4775E7"/>
      </a:accent4>
      <a:accent5>
        <a:srgbClr val="8971E1"/>
      </a:accent5>
      <a:accent6>
        <a:srgbClr val="D54773"/>
      </a:accent6>
      <a:hlink>
        <a:srgbClr val="6B9F25"/>
      </a:hlink>
      <a:folHlink>
        <a:srgbClr val="8C8C8C"/>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1" id="{CAB0C303-AD70-AA45-B95F-BD78E5B9B257}" vid="{5F113010-637E-E748-8631-09046E636BC9}"/>
    </a:ext>
  </a:extLst>
</a:theme>
</file>

<file path=ppt/theme/theme3.xml><?xml version="1.0" encoding="utf-8"?>
<a:theme xmlns:a="http://schemas.openxmlformats.org/drawingml/2006/main" name="Internal screen">
  <a:themeElements>
    <a:clrScheme name="Red Violet">
      <a:dk1>
        <a:sysClr val="windowText" lastClr="000000"/>
      </a:dk1>
      <a:lt1>
        <a:sysClr val="window" lastClr="FFFFFF"/>
      </a:lt1>
      <a:dk2>
        <a:srgbClr val="454551"/>
      </a:dk2>
      <a:lt2>
        <a:srgbClr val="D8D9DC"/>
      </a:lt2>
      <a:accent1>
        <a:srgbClr val="E32D91"/>
      </a:accent1>
      <a:accent2>
        <a:srgbClr val="C830CC"/>
      </a:accent2>
      <a:accent3>
        <a:srgbClr val="4EA6DC"/>
      </a:accent3>
      <a:accent4>
        <a:srgbClr val="4775E7"/>
      </a:accent4>
      <a:accent5>
        <a:srgbClr val="8971E1"/>
      </a:accent5>
      <a:accent6>
        <a:srgbClr val="D54773"/>
      </a:accent6>
      <a:hlink>
        <a:srgbClr val="6B9F25"/>
      </a:hlink>
      <a:folHlink>
        <a:srgbClr val="8C8C8C"/>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bodyPr lIns="540000" tIns="0" rIns="360000" anchor="t" anchorCtr="0"/>
      <a:lstStyle>
        <a:defPPr>
          <a:defRPr dirty="0" smtClean="0"/>
        </a:defPPr>
      </a:lstStyle>
    </a:txDef>
  </a:objectDefaults>
  <a:extraClrSchemeLst/>
  <a:extLst>
    <a:ext uri="{05A4C25C-085E-4340-85A3-A5531E510DB2}">
      <thm15:themeFamily xmlns:thm15="http://schemas.microsoft.com/office/thememl/2012/main" name="Presentation1" id="{CAB0C303-AD70-AA45-B95F-BD78E5B9B257}" vid="{E00B94CF-E6FD-9B42-B4BF-556E0F24491F}"/>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AEF18125CD9D79439536EE3330CAD274" ma:contentTypeVersion="12" ma:contentTypeDescription="Create a new document." ma:contentTypeScope="" ma:versionID="90daaf92c58e53400155729a07f376d2">
  <xsd:schema xmlns:xsd="http://www.w3.org/2001/XMLSchema" xmlns:xs="http://www.w3.org/2001/XMLSchema" xmlns:p="http://schemas.microsoft.com/office/2006/metadata/properties" xmlns:ns2="33662d1b-c74c-40c0-aad6-8dff1200e3c9" xmlns:ns3="73bcefb5-f3e9-4fd5-813f-79c75885bbda" targetNamespace="http://schemas.microsoft.com/office/2006/metadata/properties" ma:root="true" ma:fieldsID="32717800e90703d12bcc921f942564ba" ns2:_="" ns3:_="">
    <xsd:import namespace="33662d1b-c74c-40c0-aad6-8dff1200e3c9"/>
    <xsd:import namespace="73bcefb5-f3e9-4fd5-813f-79c75885bbda"/>
    <xsd:element name="properties">
      <xsd:complexType>
        <xsd:sequence>
          <xsd:element name="documentManagement">
            <xsd:complexType>
              <xsd:all>
                <xsd:element ref="ns2:MediaServiceMetadata" minOccurs="0"/>
                <xsd:element ref="ns2:MediaServiceFastMetadata" minOccurs="0"/>
                <xsd:element ref="ns2:MediaServiceOCR" minOccurs="0"/>
                <xsd:element ref="ns2:MediaServiceGenerationTime" minOccurs="0"/>
                <xsd:element ref="ns2:MediaServiceEventHashCode" minOccurs="0"/>
                <xsd:element ref="ns2:MediaServiceAutoKeyPoints" minOccurs="0"/>
                <xsd:element ref="ns2:MediaServiceKeyPoints" minOccurs="0"/>
                <xsd:element ref="ns3:SharedWithUsers" minOccurs="0"/>
                <xsd:element ref="ns3:SharedWithDetails" minOccurs="0"/>
                <xsd:element ref="ns2:MediaServiceDateTaken" minOccurs="0"/>
                <xsd:element ref="ns2: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33662d1b-c74c-40c0-aad6-8dff1200e3c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CR" ma:index="11" nillable="true" ma:displayName="Extracted Text" ma:internalName="MediaServiceOCR" ma:readOnly="true">
      <xsd:simpleType>
        <xsd:restriction base="dms:Note">
          <xsd:maxLength value="255"/>
        </xsd:restriction>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AutoKeyPoints" ma:index="14" nillable="true" ma:displayName="MediaServiceAutoKeyPoints" ma:hidden="true" ma:internalName="MediaServiceAutoKeyPoints" ma:readOnly="true">
      <xsd:simpleType>
        <xsd:restriction base="dms:Note"/>
      </xsd:simpleType>
    </xsd:element>
    <xsd:element name="MediaServiceKeyPoints" ma:index="15" nillable="true" ma:displayName="KeyPoints" ma:internalName="MediaServiceKeyPoints" ma:readOnly="true">
      <xsd:simpleType>
        <xsd:restriction base="dms:Note">
          <xsd:maxLength value="255"/>
        </xsd:restriction>
      </xsd:simpleType>
    </xsd:element>
    <xsd:element name="MediaServiceDateTaken" ma:index="18" nillable="true" ma:displayName="MediaServiceDateTaken" ma:hidden="true" ma:internalName="MediaServiceDateTaken" ma:readOnly="true">
      <xsd:simpleType>
        <xsd:restriction base="dms:Text"/>
      </xsd:simpleType>
    </xsd:element>
    <xsd:element name="MediaLengthInSeconds" ma:index="19" nillable="true" ma:displayName="MediaLengthInSeconds" ma:hidden="true"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73bcefb5-f3e9-4fd5-813f-79c75885bbda" elementFormDefault="qualified">
    <xsd:import namespace="http://schemas.microsoft.com/office/2006/documentManagement/types"/>
    <xsd:import namespace="http://schemas.microsoft.com/office/infopath/2007/PartnerControls"/>
    <xsd:element name="SharedWithUsers" ma:index="16"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7"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817D6E9B-5D26-4766-B035-13FA946D2854}">
  <ds:schemaRefs>
    <ds:schemaRef ds:uri="http://schemas.microsoft.com/sharepoint/v3/contenttype/forms"/>
  </ds:schemaRefs>
</ds:datastoreItem>
</file>

<file path=customXml/itemProps2.xml><?xml version="1.0" encoding="utf-8"?>
<ds:datastoreItem xmlns:ds="http://schemas.openxmlformats.org/officeDocument/2006/customXml" ds:itemID="{8B6D1CDB-15D1-4C85-BFBF-7D1270C6F64A}">
  <ds:schemaRefs>
    <ds:schemaRef ds:uri="http://purl.org/dc/dcmitype/"/>
    <ds:schemaRef ds:uri="33662d1b-c74c-40c0-aad6-8dff1200e3c9"/>
    <ds:schemaRef ds:uri="http://schemas.microsoft.com/office/2006/metadata/properties"/>
    <ds:schemaRef ds:uri="http://schemas.microsoft.com/office/2006/documentManagement/types"/>
    <ds:schemaRef ds:uri="http://purl.org/dc/elements/1.1/"/>
    <ds:schemaRef ds:uri="http://schemas.microsoft.com/office/infopath/2007/PartnerControls"/>
    <ds:schemaRef ds:uri="http://schemas.openxmlformats.org/package/2006/metadata/core-properties"/>
    <ds:schemaRef ds:uri="http://www.w3.org/XML/1998/namespace"/>
    <ds:schemaRef ds:uri="http://purl.org/dc/terms/"/>
  </ds:schemaRefs>
</ds:datastoreItem>
</file>

<file path=customXml/itemProps3.xml><?xml version="1.0" encoding="utf-8"?>
<ds:datastoreItem xmlns:ds="http://schemas.openxmlformats.org/officeDocument/2006/customXml" ds:itemID="{E2167ADE-1B3C-4114-A013-A265BA5A2B52}"/>
</file>

<file path=docProps/app.xml><?xml version="1.0" encoding="utf-8"?>
<Properties xmlns="http://schemas.openxmlformats.org/officeDocument/2006/extended-properties" xmlns:vt="http://schemas.openxmlformats.org/officeDocument/2006/docPropsVTypes">
  <Template>FAO_SDGs_PPT_template_16_9</Template>
  <TotalTime>419</TotalTime>
  <Words>1325</Words>
  <Application>Microsoft Office PowerPoint</Application>
  <PresentationFormat>Widescreen</PresentationFormat>
  <Paragraphs>153</Paragraphs>
  <Slides>13</Slides>
  <Notes>4</Notes>
  <HiddenSlides>0</HiddenSlides>
  <MMClips>0</MMClips>
  <ScaleCrop>false</ScaleCrop>
  <HeadingPairs>
    <vt:vector size="6" baseType="variant">
      <vt:variant>
        <vt:lpstr>Fonts Used</vt:lpstr>
      </vt:variant>
      <vt:variant>
        <vt:i4>7</vt:i4>
      </vt:variant>
      <vt:variant>
        <vt:lpstr>Theme</vt:lpstr>
      </vt:variant>
      <vt:variant>
        <vt:i4>3</vt:i4>
      </vt:variant>
      <vt:variant>
        <vt:lpstr>Slide Titles</vt:lpstr>
      </vt:variant>
      <vt:variant>
        <vt:i4>13</vt:i4>
      </vt:variant>
    </vt:vector>
  </HeadingPairs>
  <TitlesOfParts>
    <vt:vector size="23" baseType="lpstr">
      <vt:lpstr>.AppleSystemUIFont</vt:lpstr>
      <vt:lpstr>Arial</vt:lpstr>
      <vt:lpstr>Calibri</vt:lpstr>
      <vt:lpstr>Calibri </vt:lpstr>
      <vt:lpstr>Calibri Light</vt:lpstr>
      <vt:lpstr>Georgia</vt:lpstr>
      <vt:lpstr>Wingdings</vt:lpstr>
      <vt:lpstr>COVER</vt:lpstr>
      <vt:lpstr>1_COVER</vt:lpstr>
      <vt:lpstr>Internal screen</vt:lpstr>
      <vt:lpstr>الآفات الناشئة </vt:lpstr>
      <vt:lpstr>الخطوط العريضة</vt:lpstr>
      <vt:lpstr>الخلفية:</vt:lpstr>
      <vt:lpstr>خطة الحراك العالمي لمكافحة دودة الحشد الخريفية</vt:lpstr>
      <vt:lpstr>PowerPoint Presentation</vt:lpstr>
      <vt:lpstr>مجموعة العمل الفنية التابعة لمنظمة الأغذية والزراعة / الاتفاقية الدولية لوقاية النباتات والمعنية بتدابير الحجر والصحة النباتية للحراك العالمي لمكافحة دودة الحشد الخريفية</vt:lpstr>
      <vt:lpstr>إرشادات دودة الحشد الخريفية:</vt:lpstr>
      <vt:lpstr>سلسلة ويبينارات : دودة الحشد الخريفية ، تهديد عالمي يجب منعه</vt:lpstr>
      <vt:lpstr>PowerPoint Presentation</vt:lpstr>
      <vt:lpstr>PowerPoint Presentation</vt:lpstr>
      <vt:lpstr>سلسلة ورش عمل حول Fusarium TR4</vt:lpstr>
      <vt:lpstr>تقييم قدرات البلدان على الاستجابة لفوزاريوم TR4</vt:lpstr>
      <vt:lpstr>شكرًا 
</vt:lpstr>
    </vt:vector>
  </TitlesOfParts>
  <Manager/>
  <Company>FAO of the UN</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subject/>
  <dc:creator>Giovannini, Cristiana (AGAH)</dc:creator>
  <cp:keywords/>
  <dc:description/>
  <cp:lastModifiedBy>Yosra Ahmed</cp:lastModifiedBy>
  <cp:revision>21</cp:revision>
  <cp:lastPrinted>2018-12-10T09:55:32Z</cp:lastPrinted>
  <dcterms:created xsi:type="dcterms:W3CDTF">2019-07-18T08:44:31Z</dcterms:created>
  <dcterms:modified xsi:type="dcterms:W3CDTF">2022-07-27T22:10:42Z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0x010100AEF18125CD9D79439536EE3330CAD274</vt:lpwstr>
  </property>
  <property fmtid="{D5CDD505-2E9C-101B-9397-08002B2CF9AE}" pid="3" name="_dlc_DocIdItemGuid">
    <vt:lpwstr>2b97710e-f571-49d3-b24f-8a77402fddbd</vt:lpwstr>
  </property>
  <property fmtid="{D5CDD505-2E9C-101B-9397-08002B2CF9AE}" pid="4" name="TaxKeyword">
    <vt:lpwstr/>
  </property>
  <property fmtid="{D5CDD505-2E9C-101B-9397-08002B2CF9AE}" pid="5" name="FAO Tags">
    <vt:lpwstr/>
  </property>
</Properties>
</file>