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omments/modernComment_11B_A7534033.xml" ContentType="application/vnd.ms-powerpoint.comment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</p:sldMasterIdLst>
  <p:notesMasterIdLst>
    <p:notesMasterId r:id="rId20"/>
  </p:notesMasterIdLst>
  <p:handoutMasterIdLst>
    <p:handoutMasterId r:id="rId21"/>
  </p:handoutMasterIdLst>
  <p:sldIdLst>
    <p:sldId id="263" r:id="rId7"/>
    <p:sldId id="279" r:id="rId8"/>
    <p:sldId id="257" r:id="rId9"/>
    <p:sldId id="276" r:id="rId10"/>
    <p:sldId id="289" r:id="rId11"/>
    <p:sldId id="283" r:id="rId12"/>
    <p:sldId id="287" r:id="rId13"/>
    <p:sldId id="273" r:id="rId14"/>
    <p:sldId id="286" r:id="rId15"/>
    <p:sldId id="285" r:id="rId16"/>
    <p:sldId id="284" r:id="rId17"/>
    <p:sldId id="277" r:id="rId18"/>
    <p:sldId id="267" r:id="rId19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BB5F3F9-348E-AED9-6146-011F4CFE7F56}" name="Brunel, Sarah (NSP)" initials="B(" userId="S::sarah.brunel@fao.org::d48083b2-f685-49d9-8ae3-609a02bbcea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  <a:srgbClr val="5792C9"/>
    <a:srgbClr val="66FFCC"/>
    <a:srgbClr val="99FFCC"/>
    <a:srgbClr val="1A648C"/>
    <a:srgbClr val="AB967C"/>
    <a:srgbClr val="A81E3B"/>
    <a:srgbClr val="79B9CF"/>
    <a:srgbClr val="DDA63A"/>
    <a:srgbClr val="EFA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068DC1-2D86-07E5-32BD-0FF243359427}" v="1" dt="2022-07-19T23:31:52.0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12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der.badry@gmail.com" userId="S::urn:spo:guest#nader.badry@gmail.com::" providerId="AD" clId="Web-{25068DC1-2D86-07E5-32BD-0FF243359427}"/>
    <pc:docChg chg="modSld">
      <pc:chgData name="nader.badry@gmail.com" userId="S::urn:spo:guest#nader.badry@gmail.com::" providerId="AD" clId="Web-{25068DC1-2D86-07E5-32BD-0FF243359427}" dt="2022-07-19T23:31:52.041" v="0"/>
      <pc:docMkLst>
        <pc:docMk/>
      </pc:docMkLst>
      <pc:sldChg chg="delSp">
        <pc:chgData name="nader.badry@gmail.com" userId="S::urn:spo:guest#nader.badry@gmail.com::" providerId="AD" clId="Web-{25068DC1-2D86-07E5-32BD-0FF243359427}" dt="2022-07-19T23:31:52.041" v="0"/>
        <pc:sldMkLst>
          <pc:docMk/>
          <pc:sldMk cId="329187455" sldId="277"/>
        </pc:sldMkLst>
        <pc:graphicFrameChg chg="del">
          <ac:chgData name="nader.badry@gmail.com" userId="S::urn:spo:guest#nader.badry@gmail.com::" providerId="AD" clId="Web-{25068DC1-2D86-07E5-32BD-0FF243359427}" dt="2022-07-19T23:31:52.041" v="0"/>
          <ac:graphicFrameMkLst>
            <pc:docMk/>
            <pc:sldMk cId="329187455" sldId="277"/>
            <ac:graphicFrameMk id="4" creationId="{57615AB2-EBDF-4731-A1F1-B83B4738AB59}"/>
          </ac:graphicFrameMkLst>
        </pc:graphicFrameChg>
      </pc:sldChg>
    </pc:docChg>
  </pc:docChgLst>
</pc:chgInfo>
</file>

<file path=ppt/comments/modernComment_11B_A753403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23DCC2A4-F667-4F78-94A4-D7B263D92B59}" authorId="{9BB5F3F9-348E-AED9-6146-011F4CFE7F56}" created="2022-05-13T13:19:52.300">
    <pc:sldMkLst xmlns:pc="http://schemas.microsoft.com/office/powerpoint/2013/main/command">
      <pc:docMk/>
      <pc:sldMk cId="2360898823" sldId="268"/>
    </pc:sldMkLst>
    <p188:txBody>
      <a:bodyPr/>
      <a:lstStyle/>
      <a:p>
        <a:r>
          <a:rPr lang="en-US"/>
          <a:t>[@White, Fitzroy (NSPD)] the last of the initial presentation with the current situation and where to arrive was clearer.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19/07/2022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19/07/2022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8347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0" indent="0" algn="l">
              <a:buClr>
                <a:srgbClr val="5792C9"/>
              </a:buClr>
              <a:buFont typeface="Wingdings" charset="2"/>
              <a:buNone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endParaRPr lang="en-US"/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0" indent="0" algn="l">
              <a:buClr>
                <a:srgbClr val="5792C9"/>
              </a:buClr>
              <a:buFont typeface="Wingdings" charset="2"/>
              <a:buNone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endParaRPr lang="en-US"/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05A53D9-1D12-486B-BF99-6D92CE231E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29600" y="1066800"/>
            <a:ext cx="3467100" cy="76200"/>
          </a:xfrm>
        </p:spPr>
        <p:txBody>
          <a:bodyPr/>
          <a:lstStyle/>
          <a:p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796429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ar-MA" dirty="0">
                <a:solidFill>
                  <a:srgbClr val="00825F"/>
                </a:solidFill>
              </a:rPr>
              <a:t>ورشة العمل الإقليمية للاتفاقية الدولية لوقاية النباتات 20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  <p:sldLayoutId id="214748396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core-activities/capacity-development/phytosanitary-capacity-evaluation/#a" TargetMode="External"/><Relationship Id="rId2" Type="http://schemas.openxmlformats.org/officeDocument/2006/relationships/hyperlink" Target="mailto:sarah.brunel@fao.org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microsoft.com/office/2018/10/relationships/comments" Target="../comments/modernComment_11B_A753403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381000" y="4776589"/>
            <a:ext cx="12192000" cy="449180"/>
          </a:xfrm>
        </p:spPr>
        <p:txBody>
          <a:bodyPr/>
          <a:lstStyle/>
          <a:p>
            <a:pPr algn="r" rtl="1"/>
            <a:r>
              <a:rPr lang="ar-MA" sz="4000" b="1" dirty="0">
                <a:solidFill>
                  <a:srgbClr val="002060"/>
                </a:solidFill>
                <a:latin typeface="Arial"/>
                <a:ea typeface="Calibri" panose="020F0502020204030204" pitchFamily="34" charset="0"/>
              </a:rPr>
              <a:t>فوائد إجراء تقييم قدرات الصحة النباتية </a:t>
            </a:r>
            <a:r>
              <a:rPr lang="en-US" sz="4000" b="1" dirty="0">
                <a:solidFill>
                  <a:srgbClr val="002060"/>
                </a:solidFill>
                <a:latin typeface="Arial"/>
                <a:ea typeface="Calibri" panose="020F0502020204030204" pitchFamily="34" charset="0"/>
              </a:rPr>
              <a:t>
</a:t>
            </a:r>
            <a:endParaRPr lang="en-US" dirty="0">
              <a:latin typeface="Arial"/>
            </a:endParaRP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A group of people in a room&#10;&#10;Description automatically generated">
            <a:extLst>
              <a:ext uri="{FF2B5EF4-FFF2-40B4-BE49-F238E27FC236}">
                <a16:creationId xmlns:a16="http://schemas.microsoft.com/office/drawing/2014/main" id="{6F554D57-83C5-69ED-16F4-C73BE941A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777" y="951078"/>
            <a:ext cx="5747230" cy="44161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666B5474-5605-45D6-92CF-79683F22F462}"/>
              </a:ext>
            </a:extLst>
          </p:cNvPr>
          <p:cNvGrpSpPr/>
          <p:nvPr/>
        </p:nvGrpSpPr>
        <p:grpSpPr>
          <a:xfrm>
            <a:off x="5905973" y="854579"/>
            <a:ext cx="6063656" cy="4819828"/>
            <a:chOff x="5905973" y="854579"/>
            <a:chExt cx="6063656" cy="4819828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C6119B70-E918-4EE6-BE6C-071533499F88}"/>
                </a:ext>
              </a:extLst>
            </p:cNvPr>
            <p:cNvSpPr/>
            <p:nvPr/>
          </p:nvSpPr>
          <p:spPr>
            <a:xfrm>
              <a:off x="5914007" y="854579"/>
              <a:ext cx="6055622" cy="4819828"/>
            </a:xfrm>
            <a:prstGeom prst="roundRect">
              <a:avLst/>
            </a:prstGeom>
            <a:solidFill>
              <a:srgbClr val="008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3CC1670D-7D9B-4F86-A420-25D05B3F39D2}"/>
                </a:ext>
              </a:extLst>
            </p:cNvPr>
            <p:cNvSpPr/>
            <p:nvPr/>
          </p:nvSpPr>
          <p:spPr>
            <a:xfrm>
              <a:off x="5905973" y="948584"/>
              <a:ext cx="5936125" cy="454678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C55A7DA-7B93-4CD9-A43B-E8AA79081A81}"/>
              </a:ext>
            </a:extLst>
          </p:cNvPr>
          <p:cNvSpPr txBox="1"/>
          <p:nvPr/>
        </p:nvSpPr>
        <p:spPr>
          <a:xfrm>
            <a:off x="5742288" y="1659878"/>
            <a:ext cx="6135131" cy="3093154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ar-MA" sz="2200" dirty="0"/>
              <a:t>تقييم لقدرات الصحة النباتية سنة 2019 كجزء من منظمة الأغذية والزراعة (</a:t>
            </a:r>
            <a:r>
              <a:rPr lang="en-US" sz="2200" dirty="0"/>
              <a:t>TCP/NIC/3702/C2-TCPF)
</a:t>
            </a:r>
            <a:r>
              <a:rPr lang="ar-MA" sz="2200" dirty="0">
                <a:solidFill>
                  <a:srgbClr val="1B1E24"/>
                </a:solidFill>
              </a:rPr>
              <a:t>الموافقة على مراجعة </a:t>
            </a:r>
            <a:r>
              <a:rPr lang="ar-MA" sz="2200" b="1" dirty="0">
                <a:solidFill>
                  <a:srgbClr val="00825F"/>
                </a:solidFill>
              </a:rPr>
              <a:t>قانون الصحة النباتية </a:t>
            </a:r>
            <a:r>
              <a:rPr lang="ar-MA" sz="2200" b="1" dirty="0" err="1">
                <a:solidFill>
                  <a:srgbClr val="00825F"/>
                </a:solidFill>
              </a:rPr>
              <a:t>النيكاراغوي</a:t>
            </a:r>
            <a:r>
              <a:rPr lang="ar-MA" sz="2200" b="1" dirty="0">
                <a:solidFill>
                  <a:srgbClr val="00825F"/>
                </a:solidFill>
              </a:rPr>
              <a:t>، بعد أقل من 3 أشهر من تقييم لقدرات الصحة النباتية </a:t>
            </a:r>
            <a:r>
              <a:rPr lang="en-US" sz="2200" dirty="0">
                <a:solidFill>
                  <a:srgbClr val="1B1E24"/>
                </a:solidFill>
              </a:rPr>
              <a:t>
</a:t>
            </a:r>
            <a:r>
              <a:rPr lang="ar-MA" sz="2200" b="1" dirty="0">
                <a:solidFill>
                  <a:srgbClr val="00825F"/>
                </a:solidFill>
              </a:rPr>
              <a:t>قانون الصحة النباتية الجديد </a:t>
            </a:r>
            <a:r>
              <a:rPr lang="ar-MA" sz="2200" dirty="0"/>
              <a:t>بما في ذلك الأحكام الحديثة للتجارة الإلكترونية و </a:t>
            </a:r>
            <a:r>
              <a:rPr lang="en-US" sz="2200" dirty="0"/>
              <a:t>ePhyto</a:t>
            </a:r>
            <a:r>
              <a:rPr lang="en-US" sz="2200" b="1" dirty="0">
                <a:solidFill>
                  <a:srgbClr val="00825F"/>
                </a:solidFill>
              </a:rPr>
              <a:t> 
</a:t>
            </a:r>
            <a:r>
              <a:rPr lang="ar-MA" sz="2200" dirty="0"/>
              <a:t>الاستراتيجية الوطنية لتنمية قدرات الصحة النباتية</a:t>
            </a:r>
            <a:endParaRPr lang="en-JM" sz="2200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DF05B8-4516-467C-BD03-BD37F2B6AE68}"/>
              </a:ext>
            </a:extLst>
          </p:cNvPr>
          <p:cNvGrpSpPr/>
          <p:nvPr/>
        </p:nvGrpSpPr>
        <p:grpSpPr>
          <a:xfrm>
            <a:off x="248009" y="4209620"/>
            <a:ext cx="4009000" cy="1080382"/>
            <a:chOff x="195531" y="1090404"/>
            <a:chExt cx="4009000" cy="1080382"/>
          </a:xfrm>
          <a:solidFill>
            <a:schemeClr val="bg1">
              <a:alpha val="83000"/>
            </a:schemeClr>
          </a:solidFill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77D9C5A6-A8AD-489A-BB12-A1DBC79613DF}"/>
                </a:ext>
              </a:extLst>
            </p:cNvPr>
            <p:cNvSpPr/>
            <p:nvPr/>
          </p:nvSpPr>
          <p:spPr>
            <a:xfrm>
              <a:off x="195531" y="1090404"/>
              <a:ext cx="4009000" cy="10803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5E1B26DE-FBA3-4E44-A325-32EBBCE7CE1C}"/>
                </a:ext>
              </a:extLst>
            </p:cNvPr>
            <p:cNvSpPr/>
            <p:nvPr/>
          </p:nvSpPr>
          <p:spPr>
            <a:xfrm>
              <a:off x="263387" y="1170773"/>
              <a:ext cx="1086849" cy="931491"/>
            </a:xfrm>
            <a:prstGeom prst="roundRect">
              <a:avLst/>
            </a:prstGeom>
            <a:grpFill/>
            <a:ln>
              <a:solidFill>
                <a:srgbClr val="008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8ED2C76-14CE-B88A-8D6E-41F594836D9F}"/>
              </a:ext>
            </a:extLst>
          </p:cNvPr>
          <p:cNvSpPr txBox="1"/>
          <p:nvPr/>
        </p:nvSpPr>
        <p:spPr>
          <a:xfrm>
            <a:off x="1286938" y="4609939"/>
            <a:ext cx="3946122" cy="4154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Arial"/>
              </a:rPr>
              <a:t>Nicaragua (2019)</a:t>
            </a:r>
            <a:endParaRPr lang="en-US">
              <a:solidFill>
                <a:srgbClr val="00825F"/>
              </a:solidFill>
            </a:endParaRP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FBDD67F1-0284-43B5-9311-B1C15ED51A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4" r="6672" b="37799"/>
          <a:stretch/>
        </p:blipFill>
        <p:spPr>
          <a:xfrm>
            <a:off x="248009" y="4315626"/>
            <a:ext cx="1168478" cy="926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8781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4AF668A1-A1DB-2EEF-6983-BF0867FFB8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97" b="2"/>
          <a:stretch/>
        </p:blipFill>
        <p:spPr>
          <a:xfrm>
            <a:off x="0" y="870939"/>
            <a:ext cx="5778442" cy="52131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D371921D-8EDE-421D-B40B-56186C2D86CE}"/>
              </a:ext>
            </a:extLst>
          </p:cNvPr>
          <p:cNvGrpSpPr/>
          <p:nvPr/>
        </p:nvGrpSpPr>
        <p:grpSpPr>
          <a:xfrm>
            <a:off x="5905973" y="922946"/>
            <a:ext cx="6063656" cy="5360305"/>
            <a:chOff x="5905973" y="854579"/>
            <a:chExt cx="6063656" cy="4819828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8D8FB0B3-56FF-4FB7-8446-E79ED0C62877}"/>
                </a:ext>
              </a:extLst>
            </p:cNvPr>
            <p:cNvSpPr/>
            <p:nvPr/>
          </p:nvSpPr>
          <p:spPr>
            <a:xfrm>
              <a:off x="5914007" y="854579"/>
              <a:ext cx="6055622" cy="4819828"/>
            </a:xfrm>
            <a:prstGeom prst="roundRect">
              <a:avLst/>
            </a:prstGeom>
            <a:solidFill>
              <a:srgbClr val="008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D919EE64-AEB6-430B-ADD4-84DA429E4A7F}"/>
                </a:ext>
              </a:extLst>
            </p:cNvPr>
            <p:cNvSpPr/>
            <p:nvPr/>
          </p:nvSpPr>
          <p:spPr>
            <a:xfrm>
              <a:off x="5905973" y="948584"/>
              <a:ext cx="5936125" cy="454678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C55A7DA-7B93-4CD9-A43B-E8AA79081A81}"/>
              </a:ext>
            </a:extLst>
          </p:cNvPr>
          <p:cNvSpPr txBox="1"/>
          <p:nvPr/>
        </p:nvSpPr>
        <p:spPr>
          <a:xfrm>
            <a:off x="5597495" y="1158772"/>
            <a:ext cx="6422573" cy="4108817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ar-MA" sz="2200" dirty="0"/>
              <a:t>ممول بموجب خطاب الاعتماد/047/2019/</a:t>
            </a:r>
            <a:r>
              <a:rPr lang="en-JM" sz="2200" dirty="0"/>
              <a:t> (PCEs </a:t>
            </a:r>
            <a:r>
              <a:rPr lang="ar-MA" sz="2200" dirty="0"/>
              <a:t>تقييم لقدرات الصحة النباتية في 4 بلدان كاريبية) 
اول تقييم قدرات الصحة النباتية </a:t>
            </a:r>
            <a:r>
              <a:rPr lang="ar-MA" sz="2200" b="1" dirty="0">
                <a:solidFill>
                  <a:srgbClr val="00825F"/>
                </a:solidFill>
              </a:rPr>
              <a:t>افتراضي بالكامل</a:t>
            </a:r>
            <a:r>
              <a:rPr lang="en-JM" sz="2200" b="1" dirty="0">
                <a:solidFill>
                  <a:srgbClr val="00825F"/>
                </a:solidFill>
              </a:rPr>
              <a:t> </a:t>
            </a:r>
            <a:endParaRPr lang="en-JM" sz="2200" b="1" dirty="0">
              <a:solidFill>
                <a:srgbClr val="00825F"/>
              </a:solidFill>
              <a:ea typeface="Calibri"/>
              <a:cs typeface="Calibri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ar-MA" sz="2200" dirty="0"/>
              <a:t>أربع وحدات مختارة (ا</a:t>
            </a:r>
            <a:r>
              <a:rPr lang="ar-MA" sz="2200" b="1" dirty="0">
                <a:solidFill>
                  <a:srgbClr val="00825F"/>
                </a:solidFill>
              </a:rPr>
              <a:t>ولويات الهيئة الوطنية لوقاية النباتات)</a:t>
            </a:r>
            <a:r>
              <a:rPr lang="en-JM" sz="2200" dirty="0"/>
              <a:t>  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ar-MA" sz="2200" dirty="0"/>
              <a:t>تحديات المشاركة المستمرة بسبب الوباء
حاجة الاقتصادات الصغرى إلى تنفيذ نظم لجعلها ذات صلة بالبيئة التجارية الدولية</a:t>
            </a:r>
            <a:endParaRPr lang="en-JM" sz="2200" dirty="0"/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ar-MA" sz="2200" dirty="0"/>
              <a:t>الأولويات التي تدعمها الخطة الاستراتيجية لنفقات الاستهلاك الشخصي</a:t>
            </a:r>
          </a:p>
          <a:p>
            <a:pPr marL="952485" lvl="1" indent="-342900" algn="r" rtl="1">
              <a:buFont typeface="Arial" panose="020B0604020202020204" pitchFamily="34" charset="0"/>
              <a:buChar char="•"/>
            </a:pPr>
            <a:r>
              <a:rPr lang="ar-MA" sz="2200" dirty="0"/>
              <a:t>مشروع لتعزيز الاتصالات وإدارة البيانات </a:t>
            </a:r>
            <a:endParaRPr lang="en-JM" sz="2200" dirty="0">
              <a:ea typeface="Calibri" panose="020F0502020204030204"/>
              <a:cs typeface="Calibri" panose="020F0502020204030204"/>
            </a:endParaRPr>
          </a:p>
          <a:p>
            <a:pPr marL="951865" lvl="1" indent="-342900" algn="r" rtl="1">
              <a:buFont typeface="Arial" panose="020B0604020202020204" pitchFamily="34" charset="0"/>
              <a:buChar char="•"/>
            </a:pPr>
            <a:r>
              <a:rPr lang="ar-MA" sz="2200" dirty="0"/>
              <a:t>مشاريع لدعم تحسين نظم الاستيراد والتصدير </a:t>
            </a:r>
            <a:endParaRPr lang="en-JM" sz="2200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1425941-4425-43D1-99FA-EC13766E56A3}"/>
              </a:ext>
            </a:extLst>
          </p:cNvPr>
          <p:cNvGrpSpPr/>
          <p:nvPr/>
        </p:nvGrpSpPr>
        <p:grpSpPr>
          <a:xfrm>
            <a:off x="101528" y="4859101"/>
            <a:ext cx="4009000" cy="1080382"/>
            <a:chOff x="195531" y="1090404"/>
            <a:chExt cx="4009000" cy="1080382"/>
          </a:xfrm>
          <a:solidFill>
            <a:schemeClr val="bg1">
              <a:alpha val="83000"/>
            </a:schemeClr>
          </a:solidFill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37947CF2-18BB-4393-B2D7-E65CA4549157}"/>
                </a:ext>
              </a:extLst>
            </p:cNvPr>
            <p:cNvSpPr/>
            <p:nvPr/>
          </p:nvSpPr>
          <p:spPr>
            <a:xfrm>
              <a:off x="195531" y="1090404"/>
              <a:ext cx="4009000" cy="10803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1A20EFD4-B6D0-4AF6-9000-506605F7BB28}"/>
                </a:ext>
              </a:extLst>
            </p:cNvPr>
            <p:cNvSpPr/>
            <p:nvPr/>
          </p:nvSpPr>
          <p:spPr>
            <a:xfrm>
              <a:off x="263387" y="1170773"/>
              <a:ext cx="1086849" cy="931491"/>
            </a:xfrm>
            <a:prstGeom prst="roundRect">
              <a:avLst/>
            </a:prstGeom>
            <a:grpFill/>
            <a:ln>
              <a:solidFill>
                <a:srgbClr val="008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8ED2C76-14CE-B88A-8D6E-41F594836D9F}"/>
              </a:ext>
            </a:extLst>
          </p:cNvPr>
          <p:cNvSpPr txBox="1"/>
          <p:nvPr/>
        </p:nvSpPr>
        <p:spPr>
          <a:xfrm>
            <a:off x="979260" y="5214156"/>
            <a:ext cx="4020682" cy="4154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Arial"/>
              </a:rPr>
              <a:t>St Lucia (2020-2021)</a:t>
            </a:r>
            <a:endParaRPr lang="en-US">
              <a:solidFill>
                <a:srgbClr val="00825F"/>
              </a:solidFill>
            </a:endParaRP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AD5771C6-28BE-42F4-A754-BB8DC7E5D4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7" t="46484" r="66603" b="-4250"/>
          <a:stretch/>
        </p:blipFill>
        <p:spPr>
          <a:xfrm>
            <a:off x="194603" y="4949736"/>
            <a:ext cx="1086849" cy="97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24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0CC85C5-5373-45EF-BDD3-0BF282859E87}"/>
              </a:ext>
            </a:extLst>
          </p:cNvPr>
          <p:cNvSpPr txBox="1"/>
          <p:nvPr/>
        </p:nvSpPr>
        <p:spPr>
          <a:xfrm>
            <a:off x="718457" y="1838559"/>
            <a:ext cx="9677400" cy="3739485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algn="r" rtl="1"/>
            <a:r>
              <a:rPr lang="ar-MA" b="1" dirty="0">
                <a:solidFill>
                  <a:srgbClr val="00825F"/>
                </a:solidFill>
              </a:rPr>
              <a:t>لمزيد من المعلومات حول إجراء تقييم قدرات الصحة النباتية </a:t>
            </a:r>
            <a:r>
              <a:rPr lang="en-JM" b="1" dirty="0">
                <a:solidFill>
                  <a:srgbClr val="00825F"/>
                </a:solidFill>
              </a:rPr>
              <a:t>، </a:t>
            </a:r>
            <a:r>
              <a:rPr lang="ar-MA" b="1" dirty="0">
                <a:solidFill>
                  <a:srgbClr val="00825F"/>
                </a:solidFill>
              </a:rPr>
              <a:t>يرجى الاتصال</a:t>
            </a:r>
            <a:r>
              <a:rPr lang="en-JM" b="1" dirty="0">
                <a:solidFill>
                  <a:srgbClr val="00825F"/>
                </a:solidFill>
              </a:rPr>
              <a:t>: </a:t>
            </a:r>
            <a:endParaRPr lang="en-JM" b="1" dirty="0">
              <a:solidFill>
                <a:srgbClr val="00825F"/>
              </a:solidFill>
              <a:cs typeface="Calibri"/>
            </a:endParaRPr>
          </a:p>
          <a:p>
            <a:endParaRPr lang="en-JM" b="1" dirty="0">
              <a:solidFill>
                <a:srgbClr val="000000"/>
              </a:solidFill>
              <a:latin typeface="Calibri" panose="020F0502020204030204"/>
              <a:ea typeface="Calibri" panose="020F0502020204030204" pitchFamily="34" charset="0"/>
              <a:cs typeface="Calibri"/>
            </a:endParaRPr>
          </a:p>
          <a:p>
            <a:pPr algn="r" rtl="1"/>
            <a:r>
              <a:rPr lang="en-US" b="1" dirty="0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</a:rPr>
              <a:t>Sarah Brunel</a:t>
            </a:r>
            <a:endParaRPr lang="en-JM" dirty="0">
              <a:effectLst/>
              <a:ea typeface="Calibri" panose="020F0502020204030204" pitchFamily="34" charset="0"/>
              <a:cs typeface="Calibri"/>
            </a:endParaRPr>
          </a:p>
          <a:p>
            <a:pPr algn="r" rtl="1"/>
            <a:r>
              <a:rPr lang="ar-MA" dirty="0">
                <a:solidFill>
                  <a:srgbClr val="1F497D"/>
                </a:solidFill>
                <a:ea typeface="Calibri" panose="020F0502020204030204" pitchFamily="34" charset="0"/>
                <a:cs typeface="Calibri"/>
              </a:rPr>
              <a:t>الموظف المسؤول عن وحدة تيسير التنفيذ - المسائل اليومية
أمانة الاتفاقية الدولية لوقاية النباتات       </a:t>
            </a:r>
            <a:r>
              <a:rPr lang="en-US" dirty="0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</a:rPr>
              <a:t>       </a:t>
            </a:r>
            <a:r>
              <a:rPr lang="en-US" dirty="0">
                <a:solidFill>
                  <a:srgbClr val="1F497D"/>
                </a:solidFill>
                <a:ea typeface="Calibri" panose="020F0502020204030204" pitchFamily="34" charset="0"/>
                <a:cs typeface="Calibri"/>
              </a:rPr>
              <a:t> </a:t>
            </a:r>
            <a:endParaRPr lang="en-JM" dirty="0">
              <a:solidFill>
                <a:srgbClr val="000000"/>
              </a:solidFill>
              <a:ea typeface="Calibri" panose="020F0502020204030204" pitchFamily="34" charset="0"/>
            </a:endParaRPr>
          </a:p>
          <a:p>
            <a:pPr algn="r" rtl="1"/>
            <a:r>
              <a:rPr lang="en-US" dirty="0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</a:rPr>
              <a:t>Email/Skype: </a:t>
            </a:r>
            <a:r>
              <a:rPr lang="en-US" u="sng" dirty="0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  <a:hlinkClick r:id="rId2"/>
              </a:rPr>
              <a:t>sarah.brunel@fao.org</a:t>
            </a:r>
            <a:r>
              <a:rPr lang="en-US" dirty="0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</a:rPr>
              <a:t> </a:t>
            </a:r>
            <a:r>
              <a:rPr lang="en-US" dirty="0">
                <a:solidFill>
                  <a:srgbClr val="1F497D"/>
                </a:solidFill>
                <a:ea typeface="Calibri" panose="020F0502020204030204" pitchFamily="34" charset="0"/>
                <a:cs typeface="Calibri"/>
              </a:rPr>
              <a:t> </a:t>
            </a:r>
            <a:endParaRPr lang="en-JM" dirty="0">
              <a:effectLst/>
              <a:ea typeface="Calibri" panose="020F0502020204030204" pitchFamily="34" charset="0"/>
            </a:endParaRPr>
          </a:p>
          <a:p>
            <a:pPr algn="r" rtl="1"/>
            <a:r>
              <a:rPr lang="en-JM" dirty="0"/>
              <a:t> </a:t>
            </a:r>
            <a:r>
              <a:rPr lang="ar-MA" dirty="0"/>
              <a:t>وقم بزيارة الصفحة الرئيسية لتقييم قدرات الصحة النباتية</a:t>
            </a:r>
            <a:r>
              <a:rPr lang="en-JM" dirty="0"/>
              <a:t> </a:t>
            </a:r>
            <a:r>
              <a:rPr lang="ar-MA" dirty="0"/>
              <a:t>على: 
</a:t>
            </a:r>
            <a:r>
              <a:rPr lang="en-JM" dirty="0"/>
              <a:t> </a:t>
            </a:r>
            <a:r>
              <a:rPr lang="en-US" dirty="0">
                <a:hlinkClick r:id="rId3"/>
              </a:rPr>
              <a:t>https://www.ippc.int/en/core-activities/capacity-development/phytosanitary-capacity-evaluation/#a</a:t>
            </a:r>
            <a:endParaRPr lang="en-US" dirty="0"/>
          </a:p>
          <a:p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291874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ar-MA"/>
              <a:t>شكرًا </a:t>
            </a:r>
            <a:r>
              <a:rPr lang="ar-MA" dirty="0"/>
              <a:t>
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685800" y="4699647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br>
              <a:rPr lang="en-US" sz="5400">
                <a:solidFill>
                  <a:schemeClr val="bg1"/>
                </a:solidFill>
              </a:rPr>
            </a:br>
            <a:endParaRPr lang="en-IT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1BE196A-F660-4AD5-865A-42AF6FDDD433}"/>
              </a:ext>
            </a:extLst>
          </p:cNvPr>
          <p:cNvSpPr/>
          <p:nvPr/>
        </p:nvSpPr>
        <p:spPr>
          <a:xfrm>
            <a:off x="9139795" y="4276909"/>
            <a:ext cx="2854295" cy="101694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4DA50050-BE73-132B-96DF-FE8ACE2AA2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609137" y="4099804"/>
            <a:ext cx="8592931" cy="4176457"/>
          </a:xfrm>
        </p:spPr>
        <p:txBody>
          <a:bodyPr lIns="540000" tIns="0" rIns="360000" bIns="45720" anchor="t" anchorCtr="0"/>
          <a:lstStyle/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ar-MA" sz="2400" dirty="0">
                <a:cs typeface="Calibri"/>
              </a:rPr>
              <a:t>ما هو تقييم قدرات الصحة النباتية (</a:t>
            </a:r>
            <a:r>
              <a:rPr lang="en-US" sz="2400" dirty="0">
                <a:cs typeface="Calibri"/>
              </a:rPr>
              <a:t>PCE </a:t>
            </a:r>
            <a:r>
              <a:rPr lang="ar-MA" sz="2400" dirty="0">
                <a:cs typeface="Calibri"/>
              </a:rPr>
              <a:t>)</a:t>
            </a:r>
            <a:r>
              <a:rPr lang="en-US" sz="2400" dirty="0">
                <a:cs typeface="Calibri"/>
              </a:rPr>
              <a:t>
</a:t>
            </a:r>
            <a:r>
              <a:rPr lang="ar-MA" sz="2400" dirty="0">
                <a:cs typeface="Calibri"/>
              </a:rPr>
              <a:t>لمحة عن تقييم قدرات الصحة النباتية التي أجريت او قيد التنفيذ
فوائد تقييم قدرات الصحة النباتية </a:t>
            </a:r>
            <a:endParaRPr lang="en-US" sz="2400" dirty="0">
              <a:cs typeface="Calibri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ar-MA" sz="2400" dirty="0">
                <a:cs typeface="Calibri"/>
              </a:rPr>
              <a:t>موجز عن تقييم قدرات الصحة النباتية</a:t>
            </a:r>
            <a:r>
              <a:rPr lang="en-US" sz="2400" dirty="0">
                <a:cs typeface="Calibri"/>
              </a:rPr>
              <a:t> </a:t>
            </a:r>
            <a:r>
              <a:rPr lang="ar-MA" sz="2400" dirty="0">
                <a:cs typeface="Calibri"/>
              </a:rPr>
              <a:t>التي تم الانتهاء منها مؤخرا</a:t>
            </a:r>
            <a:r>
              <a:rPr lang="en-US" sz="2400" dirty="0">
                <a:cs typeface="Calibri"/>
              </a:rPr>
              <a:t> 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5AC646-E413-DE72-418A-D79204090D0D}"/>
              </a:ext>
            </a:extLst>
          </p:cNvPr>
          <p:cNvSpPr txBox="1"/>
          <p:nvPr/>
        </p:nvSpPr>
        <p:spPr>
          <a:xfrm>
            <a:off x="9378003" y="4546857"/>
            <a:ext cx="2519030" cy="4770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ar-MA" sz="2800" b="1" dirty="0">
                <a:solidFill>
                  <a:srgbClr val="00825F"/>
                </a:solidFill>
              </a:rPr>
              <a:t>خط</a:t>
            </a:r>
            <a:endParaRPr lang="en-US" sz="2800" b="1" dirty="0">
              <a:solidFill>
                <a:srgbClr val="00825F"/>
              </a:solidFill>
            </a:endParaRPr>
          </a:p>
        </p:txBody>
      </p:sp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3E7ACCFF-CAEA-4509-A695-8B19EDC263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88"/>
          <a:stretch/>
        </p:blipFill>
        <p:spPr>
          <a:xfrm>
            <a:off x="0" y="1049042"/>
            <a:ext cx="12192000" cy="2764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559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Nepal PCEA group of people in a room&#10;&#10;Description automatically generated with medium confidence">
            <a:extLst>
              <a:ext uri="{FF2B5EF4-FFF2-40B4-BE49-F238E27FC236}">
                <a16:creationId xmlns:a16="http://schemas.microsoft.com/office/drawing/2014/main" id="{27805693-9E0C-42C3-8BD9-B8DC663FE59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3" b="10913"/>
          <a:stretch>
            <a:fillRect/>
          </a:stretch>
        </p:blipFill>
        <p:spPr>
          <a:xfrm rot="5400000">
            <a:off x="589199" y="2182555"/>
            <a:ext cx="3629599" cy="31054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175" cap="sq">
            <a:noFill/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contourClr>
              <a:srgbClr val="C0C0C0"/>
            </a:contourClr>
          </a:sp3d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9C2F1E0B-3284-3849-950E-32EC44C1C2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75770" y="2012632"/>
            <a:ext cx="7640514" cy="4176457"/>
          </a:xfrm>
        </p:spPr>
        <p:txBody>
          <a:bodyPr lIns="540000" tIns="0" rIns="360000" bIns="45720" anchor="t" anchorCtr="0"/>
          <a:lstStyle/>
          <a:p>
            <a:pPr algn="just" rtl="1"/>
            <a:r>
              <a:rPr lang="ar-MA" sz="2400" b="1" dirty="0">
                <a:solidFill>
                  <a:srgbClr val="002060"/>
                </a:solidFill>
                <a:cs typeface="Arial"/>
              </a:rPr>
              <a:t>تقييم قدرات الصحة النباتية</a:t>
            </a:r>
            <a:r>
              <a:rPr lang="en-US" sz="2400" b="1" dirty="0">
                <a:solidFill>
                  <a:srgbClr val="002060"/>
                </a:solidFill>
                <a:cs typeface="Arial"/>
              </a:rPr>
              <a:t> </a:t>
            </a:r>
            <a:r>
              <a:rPr lang="ar-MA" sz="2400" dirty="0">
                <a:solidFill>
                  <a:srgbClr val="1B1E24"/>
                </a:solidFill>
                <a:cs typeface="Arial"/>
              </a:rPr>
              <a:t>هي </a:t>
            </a:r>
            <a:r>
              <a:rPr lang="ar-MA" sz="2400" b="1" dirty="0">
                <a:solidFill>
                  <a:srgbClr val="1B1E24"/>
                </a:solidFill>
                <a:cs typeface="Arial"/>
              </a:rPr>
              <a:t>عملية شاملة تماما بقيادة الهيئة الوطنية لوقاية النباتات</a:t>
            </a:r>
            <a:r>
              <a:rPr lang="en-US" sz="2400" b="1" dirty="0">
                <a:solidFill>
                  <a:srgbClr val="1B1E24"/>
                </a:solidFill>
                <a:cs typeface="Arial"/>
              </a:rPr>
              <a:t>، </a:t>
            </a:r>
            <a:r>
              <a:rPr lang="ar-MA" sz="2400" b="1" dirty="0">
                <a:solidFill>
                  <a:srgbClr val="1B1E24"/>
                </a:solidFill>
                <a:cs typeface="Arial"/>
              </a:rPr>
              <a:t>وميسر متمكن</a:t>
            </a:r>
            <a:r>
              <a:rPr lang="ar-MA" sz="2400" dirty="0">
                <a:solidFill>
                  <a:srgbClr val="1B1E24"/>
                </a:solidFill>
                <a:cs typeface="Arial"/>
              </a:rPr>
              <a:t>، تدعمها أمانة الاتفاقية الدولية لوقاية النباتات من مراحل متعددة، مع مجموعة واسعة من الفوائد، لمساعدة البلدان على تقييم قدراتها في مجال الصحة النباتية.
</a:t>
            </a:r>
            <a:endParaRPr lang="en-US" sz="2400" dirty="0">
              <a:solidFill>
                <a:srgbClr val="1B1E24"/>
              </a:solidFill>
            </a:endParaRPr>
          </a:p>
          <a:p>
            <a:pPr algn="just" rtl="1"/>
            <a:r>
              <a:rPr lang="ar-MA" sz="2400" dirty="0">
                <a:solidFill>
                  <a:srgbClr val="1B1E24"/>
                </a:solidFill>
                <a:cs typeface="Arial"/>
              </a:rPr>
              <a:t>ويمكن </a:t>
            </a:r>
            <a:r>
              <a:rPr lang="ar-MA" sz="2400" b="1" dirty="0">
                <a:solidFill>
                  <a:srgbClr val="002060"/>
                </a:solidFill>
                <a:cs typeface="Arial"/>
              </a:rPr>
              <a:t>تقييم قدرات الصحة النباتية</a:t>
            </a:r>
            <a:r>
              <a:rPr lang="en-US" sz="2400" b="1" dirty="0">
                <a:solidFill>
                  <a:srgbClr val="002060"/>
                </a:solidFill>
                <a:cs typeface="Arial"/>
              </a:rPr>
              <a:t> </a:t>
            </a:r>
            <a:r>
              <a:rPr lang="ar-MA" sz="2400" dirty="0">
                <a:solidFill>
                  <a:srgbClr val="1B1E24"/>
                </a:solidFill>
                <a:cs typeface="Arial"/>
              </a:rPr>
              <a:t>المنظمات من وضع </a:t>
            </a:r>
            <a:r>
              <a:rPr lang="ar-MA" sz="2400" b="1" dirty="0">
                <a:solidFill>
                  <a:srgbClr val="1B1E24"/>
                </a:solidFill>
                <a:cs typeface="Arial"/>
              </a:rPr>
              <a:t>خطة سيادية حول </a:t>
            </a:r>
            <a:r>
              <a:rPr lang="ar-MA" sz="2400" dirty="0">
                <a:solidFill>
                  <a:srgbClr val="1B1E24"/>
                </a:solidFill>
                <a:cs typeface="Arial"/>
              </a:rPr>
              <a:t>كيفية رغبتهم في معالجة أي ثغرات يتم تحديدها، لتعزيز أمنهم الغذائي والتجارة الدولية.</a:t>
            </a:r>
            <a:endParaRPr lang="en-US" sz="2400" b="0" i="0" dirty="0">
              <a:solidFill>
                <a:srgbClr val="1B1E24"/>
              </a:solidFill>
              <a:effectLst/>
              <a:cs typeface="Arial"/>
            </a:endParaRPr>
          </a:p>
          <a:p>
            <a:pPr algn="just"/>
            <a:endParaRPr lang="en-IT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729980" y="890514"/>
            <a:ext cx="7986304" cy="296840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pPr algn="r" rtl="1"/>
            <a:r>
              <a:rPr lang="ar-MA" sz="2400" b="1" dirty="0">
                <a:solidFill>
                  <a:srgbClr val="00825F"/>
                </a:solidFill>
                <a:latin typeface="+mn-lt"/>
                <a:cs typeface="Arial"/>
              </a:rPr>
              <a:t>ما هو تقييم قدرات الصحة النباتية </a:t>
            </a:r>
            <a:r>
              <a:rPr lang="en-JM" sz="2400" b="1" dirty="0">
                <a:solidFill>
                  <a:srgbClr val="00825F"/>
                </a:solidFill>
                <a:latin typeface="+mn-lt"/>
                <a:cs typeface="Arial"/>
              </a:rPr>
              <a:t>؟</a:t>
            </a:r>
            <a:r>
              <a:rPr lang="en-JM" sz="2400" b="1" dirty="0">
                <a:solidFill>
                  <a:srgbClr val="00825F"/>
                </a:solidFill>
                <a:latin typeface="+mn-lt"/>
              </a:rPr>
              <a:t> </a:t>
            </a:r>
            <a:endParaRPr lang="en-IT" sz="2400" b="1" dirty="0">
              <a:solidFill>
                <a:srgbClr val="00825F"/>
              </a:solidFill>
              <a:latin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CCCC44-754F-4B99-BBF5-B66AFD35193B}"/>
              </a:ext>
            </a:extLst>
          </p:cNvPr>
          <p:cNvSpPr txBox="1"/>
          <p:nvPr/>
        </p:nvSpPr>
        <p:spPr>
          <a:xfrm>
            <a:off x="382321" y="5858992"/>
            <a:ext cx="4162425" cy="261610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n-JM" sz="1400"/>
              <a:t>Nepal PCE March  2022</a:t>
            </a:r>
          </a:p>
        </p:txBody>
      </p:sp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879782" y="878795"/>
            <a:ext cx="7120246" cy="400079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pPr algn="r" rtl="1"/>
            <a:r>
              <a:rPr lang="ar-MA" sz="2400" b="1" dirty="0">
                <a:solidFill>
                  <a:srgbClr val="00825F"/>
                </a:solidFill>
                <a:latin typeface="Arial"/>
                <a:cs typeface="Arial"/>
              </a:rPr>
              <a:t>وحدات </a:t>
            </a:r>
            <a:r>
              <a:rPr lang="ar-MA" sz="2400" b="1" dirty="0">
                <a:solidFill>
                  <a:srgbClr val="00825F"/>
                </a:solidFill>
                <a:cs typeface="Arial"/>
              </a:rPr>
              <a:t>تقييم قدرات الصحة النباتية</a:t>
            </a:r>
            <a:r>
              <a:rPr lang="en-JM" sz="2400" b="1" dirty="0">
                <a:solidFill>
                  <a:srgbClr val="00825F"/>
                </a:solidFill>
                <a:latin typeface="Arial"/>
                <a:cs typeface="Arial"/>
              </a:rPr>
              <a:t> 
</a:t>
            </a:r>
            <a:endParaRPr lang="en-IT" sz="2400" b="1" dirty="0">
              <a:solidFill>
                <a:srgbClr val="00825F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235DF0-CA20-4072-B063-378E1EBBA7B7}"/>
              </a:ext>
            </a:extLst>
          </p:cNvPr>
          <p:cNvSpPr txBox="1"/>
          <p:nvPr/>
        </p:nvSpPr>
        <p:spPr>
          <a:xfrm>
            <a:off x="4383995" y="1278874"/>
            <a:ext cx="7378690" cy="1184940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algn="r" rtl="1"/>
            <a:r>
              <a:rPr lang="ar-MA" sz="1800" b="1" dirty="0">
                <a:solidFill>
                  <a:srgbClr val="C00000"/>
                </a:solidFill>
              </a:rPr>
              <a:t>مستوى</a:t>
            </a:r>
            <a:r>
              <a:rPr lang="ar-MA" sz="2000" b="1" dirty="0">
                <a:solidFill>
                  <a:srgbClr val="C00000"/>
                </a:solidFill>
              </a:rPr>
              <a:t> </a:t>
            </a:r>
            <a:r>
              <a:rPr lang="ar-MA" sz="1800" b="1" dirty="0">
                <a:solidFill>
                  <a:srgbClr val="C00000"/>
                </a:solidFill>
              </a:rPr>
              <a:t>النظام</a:t>
            </a:r>
            <a:br>
              <a:rPr lang="en-US" sz="1800" dirty="0">
                <a:solidFill>
                  <a:srgbClr val="C00000"/>
                </a:solidFill>
              </a:rPr>
            </a:br>
            <a:r>
              <a:rPr lang="ar-MA" sz="1800" b="0" i="0" dirty="0">
                <a:solidFill>
                  <a:srgbClr val="1B1E24"/>
                </a:solidFill>
                <a:effectLst/>
              </a:rPr>
              <a:t>1: </a:t>
            </a:r>
            <a:r>
              <a:rPr lang="ar-MA" sz="1800" dirty="0">
                <a:solidFill>
                  <a:srgbClr val="1B1E24"/>
                </a:solidFill>
              </a:rPr>
              <a:t>الموجز القطري</a:t>
            </a:r>
            <a:br>
              <a:rPr lang="en-US" sz="1800" dirty="0"/>
            </a:br>
            <a:r>
              <a:rPr lang="ar-MA" sz="1800" b="0" i="0" dirty="0">
                <a:solidFill>
                  <a:srgbClr val="1B1E24"/>
                </a:solidFill>
                <a:effectLst/>
              </a:rPr>
              <a:t>2:</a:t>
            </a:r>
            <a:r>
              <a:rPr lang="en-US" sz="1800" b="0" i="0" dirty="0">
                <a:solidFill>
                  <a:srgbClr val="1B1E24"/>
                </a:solidFill>
                <a:effectLst/>
              </a:rPr>
              <a:t> </a:t>
            </a:r>
            <a:r>
              <a:rPr lang="ar-MA" sz="1800" dirty="0">
                <a:solidFill>
                  <a:srgbClr val="1B1E24"/>
                </a:solidFill>
              </a:rPr>
              <a:t>التشريعات الوطنية للصحة النباتية</a:t>
            </a:r>
            <a:br>
              <a:rPr lang="en-US" sz="1800" dirty="0"/>
            </a:br>
            <a:r>
              <a:rPr lang="ar-MA" sz="1800" b="0" i="0" dirty="0">
                <a:solidFill>
                  <a:srgbClr val="1B1E24"/>
                </a:solidFill>
                <a:effectLst/>
              </a:rPr>
              <a:t>3: </a:t>
            </a:r>
            <a:r>
              <a:rPr lang="ar-MA" sz="1800" dirty="0">
                <a:solidFill>
                  <a:srgbClr val="1B1E24"/>
                </a:solidFill>
              </a:rPr>
              <a:t>تقييم القوى البيئية</a:t>
            </a:r>
            <a:endParaRPr lang="en-US" sz="2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B2C58B-44BA-4776-894A-C97FF038E100}"/>
              </a:ext>
            </a:extLst>
          </p:cNvPr>
          <p:cNvSpPr txBox="1"/>
          <p:nvPr/>
        </p:nvSpPr>
        <p:spPr>
          <a:xfrm>
            <a:off x="4375448" y="2581975"/>
            <a:ext cx="7375631" cy="1184940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algn="r" rtl="1"/>
            <a:r>
              <a:rPr lang="ar-MA" sz="1800" b="1" dirty="0">
                <a:solidFill>
                  <a:srgbClr val="C00000"/>
                </a:solidFill>
              </a:rPr>
              <a:t>مستوى المنظمة</a:t>
            </a:r>
            <a:br>
              <a:rPr lang="en-US" sz="1800" dirty="0">
                <a:effectLst/>
              </a:rPr>
            </a:br>
            <a:r>
              <a:rPr lang="ar-MA" sz="1800" dirty="0">
                <a:effectLst/>
              </a:rPr>
              <a:t>4: </a:t>
            </a:r>
            <a:r>
              <a:rPr lang="ar-MA" sz="1800" dirty="0"/>
              <a:t>مهمة واستراتيجية المنظمات الوطنية لوقاية  النباتات</a:t>
            </a:r>
            <a:br>
              <a:rPr lang="en-US" sz="1800" dirty="0">
                <a:effectLst/>
              </a:rPr>
            </a:br>
            <a:r>
              <a:rPr lang="ar-MA" sz="1800" dirty="0">
                <a:effectLst/>
              </a:rPr>
              <a:t>5:</a:t>
            </a:r>
            <a:r>
              <a:rPr lang="en-US" sz="1800" dirty="0">
                <a:effectLst/>
              </a:rPr>
              <a:t> </a:t>
            </a:r>
            <a:r>
              <a:rPr lang="ar-MA" sz="1800" dirty="0"/>
              <a:t>هيكل وعمليات المنظمات الوطنية لوقاية النباتات</a:t>
            </a:r>
            <a:br>
              <a:rPr lang="en-US" sz="1800" dirty="0"/>
            </a:br>
            <a:r>
              <a:rPr lang="ar-MA" sz="1800" dirty="0">
                <a:effectLst/>
              </a:rPr>
              <a:t>6: </a:t>
            </a:r>
            <a:r>
              <a:rPr lang="ar-MA" sz="1800" dirty="0"/>
              <a:t>موارد المنظمات الوطنية لوقاية النباتات</a:t>
            </a:r>
            <a:endParaRPr lang="en-US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D8EA86-C210-4E89-896D-836A63422E1D}"/>
              </a:ext>
            </a:extLst>
          </p:cNvPr>
          <p:cNvSpPr txBox="1"/>
          <p:nvPr/>
        </p:nvSpPr>
        <p:spPr>
          <a:xfrm>
            <a:off x="4383995" y="3902168"/>
            <a:ext cx="7543088" cy="2539157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algn="r" rtl="1"/>
            <a:r>
              <a:rPr lang="ar-MA" sz="1800" b="1" dirty="0">
                <a:solidFill>
                  <a:srgbClr val="C00000"/>
                </a:solidFill>
              </a:rPr>
              <a:t>الأنشطة الأساسية</a:t>
            </a:r>
            <a:br>
              <a:rPr lang="en-US" sz="1800" b="1" dirty="0"/>
            </a:br>
            <a:r>
              <a:rPr lang="ar-MA" sz="1800" b="0" i="0" dirty="0">
                <a:solidFill>
                  <a:srgbClr val="1B1E24"/>
                </a:solidFill>
                <a:effectLst/>
              </a:rPr>
              <a:t>7:</a:t>
            </a:r>
            <a:r>
              <a:rPr lang="en-US" sz="1800" b="0" i="0" dirty="0">
                <a:solidFill>
                  <a:srgbClr val="1B1E24"/>
                </a:solidFill>
                <a:effectLst/>
              </a:rPr>
              <a:t> </a:t>
            </a:r>
            <a:r>
              <a:rPr lang="ar-MA" sz="1800" dirty="0">
                <a:solidFill>
                  <a:srgbClr val="1B1E24"/>
                </a:solidFill>
              </a:rPr>
              <a:t>القدرة على تشخيص الآفات</a:t>
            </a:r>
            <a:br>
              <a:rPr lang="en-US" sz="1800" dirty="0"/>
            </a:br>
            <a:r>
              <a:rPr lang="ar-MA" sz="1800" b="0" i="0" dirty="0">
                <a:solidFill>
                  <a:srgbClr val="1B1E24"/>
                </a:solidFill>
                <a:effectLst/>
              </a:rPr>
              <a:t>8:</a:t>
            </a:r>
            <a:r>
              <a:rPr lang="en-US" sz="1800" b="0" i="0" dirty="0">
                <a:solidFill>
                  <a:srgbClr val="1B1E24"/>
                </a:solidFill>
                <a:effectLst/>
              </a:rPr>
              <a:t> </a:t>
            </a:r>
            <a:r>
              <a:rPr lang="ar-MA" sz="1800" dirty="0">
                <a:solidFill>
                  <a:srgbClr val="1B1E24"/>
                </a:solidFill>
              </a:rPr>
              <a:t>قدرة </a:t>
            </a:r>
            <a:r>
              <a:rPr lang="ar-MA" sz="1800" dirty="0"/>
              <a:t>المنظمات الوطنية لوقاية  النباتات</a:t>
            </a:r>
            <a:r>
              <a:rPr lang="en-US" sz="1800" dirty="0">
                <a:solidFill>
                  <a:srgbClr val="1B1E24"/>
                </a:solidFill>
              </a:rPr>
              <a:t> </a:t>
            </a:r>
            <a:r>
              <a:rPr lang="ar-MA" sz="1800" dirty="0">
                <a:solidFill>
                  <a:srgbClr val="1B1E24"/>
                </a:solidFill>
              </a:rPr>
              <a:t>على مراقبة الآفات والإبلاغ عنها</a:t>
            </a:r>
            <a:br>
              <a:rPr lang="en-US" sz="1800" dirty="0"/>
            </a:br>
            <a:r>
              <a:rPr lang="ar-MA" sz="1800" b="0" i="0" dirty="0">
                <a:solidFill>
                  <a:srgbClr val="1B1E24"/>
                </a:solidFill>
                <a:effectLst/>
              </a:rPr>
              <a:t>9:</a:t>
            </a:r>
            <a:r>
              <a:rPr lang="en-US" sz="1800" b="0" i="0" dirty="0">
                <a:solidFill>
                  <a:srgbClr val="1B1E24"/>
                </a:solidFill>
                <a:effectLst/>
              </a:rPr>
              <a:t> </a:t>
            </a:r>
            <a:r>
              <a:rPr lang="ar-MA" sz="1800" dirty="0">
                <a:solidFill>
                  <a:srgbClr val="1B1E24"/>
                </a:solidFill>
              </a:rPr>
              <a:t>القدرة على القضاء على الآفات</a:t>
            </a:r>
            <a:br>
              <a:rPr lang="en-US" sz="1800" dirty="0"/>
            </a:br>
            <a:r>
              <a:rPr lang="ar-MA" sz="1800" dirty="0">
                <a:solidFill>
                  <a:srgbClr val="1B1E24"/>
                </a:solidFill>
              </a:rPr>
              <a:t>10 نظام لوائح الصحة النباتية على الواردات</a:t>
            </a:r>
            <a:br>
              <a:rPr lang="en-US" sz="1800" dirty="0"/>
            </a:br>
            <a:r>
              <a:rPr lang="ar-MA" sz="1800" b="0" i="0" dirty="0">
                <a:solidFill>
                  <a:srgbClr val="1B1E24"/>
                </a:solidFill>
                <a:effectLst/>
              </a:rPr>
              <a:t>11:</a:t>
            </a:r>
            <a:r>
              <a:rPr lang="en-US" sz="1800" b="0" i="0" dirty="0">
                <a:solidFill>
                  <a:srgbClr val="1B1E24"/>
                </a:solidFill>
                <a:effectLst/>
              </a:rPr>
              <a:t> </a:t>
            </a:r>
            <a:r>
              <a:rPr lang="ar-MA" sz="1800" dirty="0">
                <a:solidFill>
                  <a:srgbClr val="1B1E24"/>
                </a:solidFill>
              </a:rPr>
              <a:t>تقييم مخاطر الآفات</a:t>
            </a:r>
            <a:br>
              <a:rPr lang="en-US" sz="1800" dirty="0"/>
            </a:br>
            <a:r>
              <a:rPr lang="ar-MA" sz="1800" b="0" i="0" dirty="0">
                <a:solidFill>
                  <a:srgbClr val="1B1E24"/>
                </a:solidFill>
                <a:effectLst/>
              </a:rPr>
              <a:t>12:</a:t>
            </a:r>
            <a:r>
              <a:rPr lang="ar-MA" sz="1800" dirty="0">
                <a:solidFill>
                  <a:srgbClr val="1B1E24"/>
                </a:solidFill>
              </a:rPr>
              <a:t>المناطق والأماكن والمواقع الخالية من الآفات ، والمناطق التي تنتشر فيها الآفات بمستوى منخفض</a:t>
            </a:r>
            <a:br>
              <a:rPr lang="en-US" sz="1800" dirty="0"/>
            </a:br>
            <a:r>
              <a:rPr lang="ar-MA" sz="1800" b="0" i="0" dirty="0">
                <a:solidFill>
                  <a:srgbClr val="1B1E24"/>
                </a:solidFill>
                <a:effectLst/>
              </a:rPr>
              <a:t>13:</a:t>
            </a:r>
            <a:r>
              <a:rPr lang="ar-MA" sz="1800" dirty="0">
                <a:solidFill>
                  <a:srgbClr val="1B1E24"/>
                </a:solidFill>
              </a:rPr>
              <a:t>شهادة التصدير وإعادة التصدير والعبور</a:t>
            </a:r>
            <a:endParaRPr lang="en-US" sz="2000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E085573-663E-4F72-8BD3-9290BE410FD8}"/>
              </a:ext>
            </a:extLst>
          </p:cNvPr>
          <p:cNvCxnSpPr/>
          <p:nvPr/>
        </p:nvCxnSpPr>
        <p:spPr>
          <a:xfrm flipV="1">
            <a:off x="4357688" y="1402164"/>
            <a:ext cx="284268" cy="3594"/>
          </a:xfrm>
          <a:prstGeom prst="line">
            <a:avLst/>
          </a:prstGeom>
          <a:ln>
            <a:solidFill>
              <a:srgbClr val="5792C9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370B1A5-A05B-482E-80E8-B50685AB3183}"/>
              </a:ext>
            </a:extLst>
          </p:cNvPr>
          <p:cNvCxnSpPr/>
          <p:nvPr/>
        </p:nvCxnSpPr>
        <p:spPr>
          <a:xfrm>
            <a:off x="4357688" y="2736175"/>
            <a:ext cx="330994" cy="0"/>
          </a:xfrm>
          <a:prstGeom prst="line">
            <a:avLst/>
          </a:prstGeom>
          <a:ln>
            <a:solidFill>
              <a:srgbClr val="5792C9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6912515-BBDB-4A88-A305-084004951804}"/>
              </a:ext>
            </a:extLst>
          </p:cNvPr>
          <p:cNvCxnSpPr/>
          <p:nvPr/>
        </p:nvCxnSpPr>
        <p:spPr>
          <a:xfrm>
            <a:off x="4357688" y="4081925"/>
            <a:ext cx="330994" cy="0"/>
          </a:xfrm>
          <a:prstGeom prst="line">
            <a:avLst/>
          </a:prstGeom>
          <a:ln>
            <a:solidFill>
              <a:srgbClr val="5792C9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FE9F5D1-3178-43F1-8C04-3D5824A41EA4}"/>
              </a:ext>
            </a:extLst>
          </p:cNvPr>
          <p:cNvSpPr/>
          <p:nvPr/>
        </p:nvSpPr>
        <p:spPr>
          <a:xfrm>
            <a:off x="423201" y="1479107"/>
            <a:ext cx="3137216" cy="4628707"/>
          </a:xfrm>
          <a:prstGeom prst="roundRect">
            <a:avLst/>
          </a:prstGeom>
          <a:noFill/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6707890F-0E08-110C-ED6E-CEBED50C6E0F}"/>
              </a:ext>
            </a:extLst>
          </p:cNvPr>
          <p:cNvSpPr/>
          <p:nvPr/>
        </p:nvSpPr>
        <p:spPr>
          <a:xfrm>
            <a:off x="831897" y="2851484"/>
            <a:ext cx="2074014" cy="1993803"/>
          </a:xfrm>
          <a:prstGeom prst="ellipse">
            <a:avLst/>
          </a:prstGeom>
          <a:noFill/>
          <a:ln w="12700">
            <a:solidFill>
              <a:srgbClr val="4472C4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A06A8B-D358-499E-901E-62DA2CA1D8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618" t="7508" r="21039" b="67017"/>
          <a:stretch/>
        </p:blipFill>
        <p:spPr>
          <a:xfrm>
            <a:off x="1429264" y="2557155"/>
            <a:ext cx="940852" cy="922193"/>
          </a:xfrm>
          <a:prstGeom prst="ellipse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D441312-0171-4D26-ACF7-A464BB95E0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115" t="67419" r="21039" b="3915"/>
          <a:stretch/>
        </p:blipFill>
        <p:spPr>
          <a:xfrm>
            <a:off x="644347" y="3992217"/>
            <a:ext cx="940874" cy="919496"/>
          </a:xfrm>
          <a:prstGeom prst="ellipse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31609C0-583E-4D54-8B90-CC26D64C0D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419" t="31903" r="21039" b="39493"/>
          <a:stretch/>
        </p:blipFill>
        <p:spPr>
          <a:xfrm>
            <a:off x="2382143" y="3992217"/>
            <a:ext cx="947110" cy="918909"/>
          </a:xfrm>
          <a:prstGeom prst="ellipse">
            <a:avLst/>
          </a:prstGeom>
        </p:spPr>
      </p:pic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883A70FB-7CD7-4305-BC64-B6A6554AF377}"/>
              </a:ext>
            </a:extLst>
          </p:cNvPr>
          <p:cNvCxnSpPr>
            <a:cxnSpLocks/>
          </p:cNvCxnSpPr>
          <p:nvPr/>
        </p:nvCxnSpPr>
        <p:spPr>
          <a:xfrm flipH="1" flipV="1">
            <a:off x="4374337" y="1401488"/>
            <a:ext cx="3057" cy="3521453"/>
          </a:xfrm>
          <a:prstGeom prst="bentConnector3">
            <a:avLst>
              <a:gd name="adj1" fmla="val -817"/>
            </a:avLst>
          </a:prstGeom>
          <a:ln>
            <a:solidFill>
              <a:srgbClr val="5792C9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54A1798-9750-F3DF-42F7-EB754F307E1E}"/>
              </a:ext>
            </a:extLst>
          </p:cNvPr>
          <p:cNvCxnSpPr/>
          <p:nvPr/>
        </p:nvCxnSpPr>
        <p:spPr>
          <a:xfrm flipV="1">
            <a:off x="3554640" y="4924426"/>
            <a:ext cx="834571" cy="9071"/>
          </a:xfrm>
          <a:prstGeom prst="straightConnector1">
            <a:avLst/>
          </a:prstGeom>
          <a:ln>
            <a:solidFill>
              <a:srgbClr val="5792C9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6075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F60EDC9-690C-40D5-BF9C-AB4A51514D6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832171" y="764425"/>
            <a:ext cx="13447723" cy="5994489"/>
            <a:chOff x="-832171" y="764425"/>
            <a:chExt cx="13447723" cy="599448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62660E22-DB23-4D85-BAF3-D552512EC25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124" r="7728" b="11792"/>
            <a:stretch/>
          </p:blipFill>
          <p:spPr>
            <a:xfrm>
              <a:off x="290509" y="764425"/>
              <a:ext cx="10360411" cy="5912599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8B620D4-8E34-4D1E-979A-D2B9C5622E61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741713" y="4317642"/>
              <a:ext cx="2512889" cy="1163204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lv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Sri Lanka </a:t>
              </a:r>
            </a:p>
            <a:p>
              <a:pPr lvl="0">
                <a:lnSpc>
                  <a:spcPct val="107000"/>
                </a:lnSpc>
                <a:spcAft>
                  <a:spcPts val="800"/>
                </a:spcAft>
              </a:pPr>
              <a:r>
                <a:rPr lang="ar-MA" sz="1400" dirty="0">
                  <a:ea typeface="Calibri"/>
                  <a:cs typeface="Calibri"/>
                </a:rPr>
                <a:t>منجز</a:t>
              </a:r>
              <a:r>
                <a:rPr lang="ar-MA" sz="14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؛ ترقية نقاط التفتيش الحدودية
</a:t>
              </a:r>
              <a:endParaRPr lang="en-JM" sz="1400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BCB0559-F278-463A-8D5C-ED0ECDC45062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199015" y="5077146"/>
              <a:ext cx="1773535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/>
              <a:r>
                <a:rPr lang="en-US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Madagascar</a:t>
              </a:r>
            </a:p>
            <a:p>
              <a:pPr lvl="0"/>
              <a:r>
                <a:rPr lang="ar-MA" sz="14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جميع الوحدات </a:t>
              </a:r>
              <a:r>
                <a:rPr lang="ar-MA" sz="1400" dirty="0">
                  <a:ea typeface="Calibri"/>
                  <a:cs typeface="Calibri"/>
                </a:rPr>
                <a:t>منجزة</a:t>
              </a:r>
              <a:r>
                <a:rPr lang="ar-MA" sz="14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؛  مشروع ممول من الاتحاد الأوروبي
</a:t>
              </a:r>
              <a:endPara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1507293-5D1F-45E6-956E-86F5F9FA82DE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333750" y="1963709"/>
              <a:ext cx="1551098" cy="954107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lvl="0" algn="r"/>
              <a:r>
                <a:rPr lang="en-US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Tunisia</a:t>
              </a:r>
            </a:p>
            <a:p>
              <a:pPr algn="r"/>
              <a:r>
                <a:rPr lang="en-US" sz="1400" dirty="0">
                  <a:latin typeface="Calibri"/>
                  <a:ea typeface="Calibri"/>
                  <a:cs typeface="Calibri"/>
                </a:rPr>
                <a:t> </a:t>
              </a:r>
              <a:r>
                <a:rPr lang="ar-MA" sz="1400" dirty="0">
                  <a:ea typeface="Calibri"/>
                  <a:cs typeface="Calibri"/>
                </a:rPr>
                <a:t>(مشروع ممول من الاتحاد الأوروبي) منجز
</a:t>
              </a:r>
              <a:endParaRPr lang="en-US" sz="1400" dirty="0"/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6A7D0153-2218-4FF6-B560-0DEF22FECDF8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6638925" y="5077146"/>
              <a:ext cx="508000" cy="180929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1B37166-C169-403A-934B-355F73A78DB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410756" y="4292724"/>
              <a:ext cx="2570979" cy="6457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b="1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Comoros </a:t>
              </a:r>
              <a:endParaRPr lang="en-JM" sz="1400" b="1">
                <a:solidFill>
                  <a:srgbClr val="00825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lvl="0">
                <a:lnSpc>
                  <a:spcPct val="107000"/>
                </a:lnSpc>
                <a:spcAft>
                  <a:spcPts val="800"/>
                </a:spcAft>
              </a:pPr>
              <a:endParaRPr lang="en-US" sz="1400" b="1">
                <a:solidFill>
                  <a:srgbClr val="00825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3FD05B3-1BE6-47B8-8AE9-64089AA81E7D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6749325" y="4480171"/>
              <a:ext cx="575400" cy="0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F2924BA-E9D9-4E0F-91AA-4AD0161D543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3683" y="4425997"/>
              <a:ext cx="257097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r"/>
              <a:r>
                <a:rPr lang="en-US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Sierra Leone</a:t>
              </a:r>
            </a:p>
            <a:p>
              <a:pPr lvl="0" algn="r"/>
              <a:r>
                <a:rPr lang="ar-MA" sz="14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قيد التنفيذ</a:t>
              </a:r>
              <a:endParaRPr lang="en-JM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18F734FA-2B89-4974-B9A3-58EE67BDA9C8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V="1">
              <a:off x="4404662" y="4032704"/>
              <a:ext cx="219210" cy="569877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C212AA3-4EAF-4DBF-9E8E-A7E2AB117EE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838450" y="2943316"/>
              <a:ext cx="1288405" cy="1004186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lvl="0" algn="r">
                <a:lnSpc>
                  <a:spcPct val="107000"/>
                </a:lnSpc>
              </a:pPr>
              <a:r>
                <a:rPr lang="en-US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Guinea</a:t>
              </a:r>
            </a:p>
            <a:p>
              <a:pPr algn="r" rtl="1">
                <a:lnSpc>
                  <a:spcPct val="107000"/>
                </a:lnSpc>
              </a:pPr>
              <a:r>
                <a:rPr lang="en-US" sz="1400" dirty="0">
                  <a:latin typeface="Calibri"/>
                  <a:ea typeface="Calibri"/>
                  <a:cs typeface="Calibri"/>
                </a:rPr>
                <a:t> </a:t>
              </a:r>
              <a:r>
                <a:rPr lang="ar-MA" sz="1400" dirty="0">
                  <a:ea typeface="Calibri"/>
                  <a:cs typeface="Calibri"/>
                </a:rPr>
                <a:t>مشروع ممول من قبل </a:t>
              </a:r>
              <a:r>
                <a:rPr lang="en-US" sz="1400" dirty="0">
                  <a:ea typeface="Calibri"/>
                  <a:cs typeface="Calibri"/>
                </a:rPr>
                <a:t>STDF)</a:t>
              </a:r>
              <a:r>
                <a:rPr lang="ar-MA" sz="1400" dirty="0">
                  <a:ea typeface="Calibri"/>
                  <a:cs typeface="Calibri"/>
                </a:rPr>
                <a:t>) </a:t>
              </a:r>
              <a:r>
                <a:rPr lang="en-US" sz="1400" dirty="0">
                  <a:latin typeface="Calibri"/>
                  <a:ea typeface="Calibri"/>
                  <a:cs typeface="Calibri"/>
                </a:rPr>
                <a:t> </a:t>
              </a:r>
              <a:r>
                <a:rPr lang="ar-MA" sz="1400" dirty="0">
                  <a:ea typeface="Calibri"/>
                  <a:cs typeface="Calibri"/>
                </a:rPr>
                <a:t>منجز</a:t>
              </a:r>
              <a:endPara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/>
              </a:endParaRP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5DE83E8A-EA59-4281-A55E-0D4D4EC8D5C3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4126855" y="3140075"/>
              <a:ext cx="562226" cy="730823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D5C08B3-EA83-459C-AC75-B5EC7D7F2BD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4884848" y="2116818"/>
              <a:ext cx="463898" cy="901869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27E1CAA-15A2-493C-9FC8-50C1365418CE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704708" y="1690176"/>
              <a:ext cx="2811142" cy="958019"/>
            </a:xfrm>
            <a:prstGeom prst="rect">
              <a:avLst/>
            </a:prstGeom>
          </p:spPr>
          <p:txBody>
            <a:bodyPr wrap="square" lIns="540000" tIns="0" rIns="360000" bIns="45720" rtlCol="0" anchor="t" anchorCtr="0">
              <a:spAutoFit/>
            </a:bodyPr>
            <a:lstStyle/>
            <a:p>
              <a:pPr lvl="0">
                <a:lnSpc>
                  <a:spcPct val="107000"/>
                </a:lnSpc>
              </a:pPr>
              <a:r>
                <a:rPr lang="ar-MA" sz="1400" b="1" dirty="0">
                  <a:solidFill>
                    <a:srgbClr val="00825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منغوليا</a:t>
              </a:r>
              <a:endParaRPr lang="en-US" sz="1400" b="1" dirty="0">
                <a:solidFill>
                  <a:srgbClr val="00825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 algn="r" rtl="1">
                <a:lnSpc>
                  <a:spcPct val="107000"/>
                </a:lnSpc>
              </a:pPr>
              <a:r>
                <a:rPr lang="ar-MA" sz="1400" dirty="0">
                  <a:ea typeface="Calibri"/>
                  <a:cs typeface="Calibri"/>
                </a:rPr>
                <a:t>منجز، تنقيح  مشروع تشريعات الصحة النباتية
</a:t>
              </a:r>
              <a:endParaRPr lang="en-JM" sz="1400" dirty="0">
                <a:latin typeface="Calibri"/>
                <a:ea typeface="Calibri"/>
                <a:cs typeface="Calibri"/>
              </a:endParaRP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1E172678-0E52-4067-9315-213BB59A00CC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V="1">
              <a:off x="8258811" y="1838325"/>
              <a:ext cx="1909795" cy="729427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AF92B81-C89E-4AE1-A958-18594EB07560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704708" y="2795892"/>
              <a:ext cx="2611117" cy="1419043"/>
            </a:xfrm>
            <a:prstGeom prst="rect">
              <a:avLst/>
            </a:prstGeom>
          </p:spPr>
          <p:txBody>
            <a:bodyPr wrap="square" lIns="540000" tIns="0" rIns="360000" bIns="45720" rtlCol="0" anchor="t" anchorCtr="0">
              <a:spAutoFit/>
            </a:bodyPr>
            <a:lstStyle/>
            <a:p>
              <a:pPr lvl="0">
                <a:lnSpc>
                  <a:spcPct val="107000"/>
                </a:lnSpc>
              </a:pPr>
              <a:r>
                <a:rPr lang="ar-MA" sz="1400" b="1" dirty="0">
                  <a:solidFill>
                    <a:srgbClr val="00825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نيبال</a:t>
              </a:r>
              <a:endParaRPr lang="en-US" sz="1400" b="1" dirty="0">
                <a:solidFill>
                  <a:srgbClr val="00825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</a:pPr>
              <a:r>
                <a:rPr lang="ar-MA" sz="1400" dirty="0">
                  <a:ea typeface="Calibri"/>
                  <a:cs typeface="Calibri"/>
                </a:rPr>
                <a:t>منجز؛ تحديد أولويات المشاريع قيد التطوير من أجل تمويلها؛ بتمويل من البنك الدولي
</a:t>
              </a:r>
              <a:endParaRPr lang="en-JM" sz="1400" dirty="0"/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7CBD2569-58C1-4769-88AF-10687794A3CB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V="1">
              <a:off x="7870825" y="2918371"/>
              <a:ext cx="2297781" cy="326479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70304DBC-8A87-48B0-A47A-858F868822F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7830943" y="4055194"/>
              <a:ext cx="2337663" cy="87655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03DDA49D-1ADC-47DD-AE6D-C3C654C840D6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>
              <a:off x="1833683" y="3827315"/>
              <a:ext cx="275564" cy="0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A5A21DA1-3576-4B76-8DCC-C09BF9007DF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368621" y="3687540"/>
              <a:ext cx="2395826" cy="2200602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lvl="0" algn="r"/>
              <a:r>
                <a:rPr lang="en-US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Nicaragua</a:t>
              </a:r>
              <a:r>
                <a:rPr lang="en-US" sz="14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</a:p>
            <a:p>
              <a:pPr lvl="0" algn="r"/>
              <a:r>
                <a:rPr lang="ar-MA" sz="1400" dirty="0">
                  <a:ea typeface="Calibri"/>
                  <a:cs typeface="Calibri"/>
                </a:rPr>
                <a:t>منجز</a:t>
              </a:r>
              <a:r>
                <a:rPr lang="ar-MA" sz="14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
</a:t>
              </a:r>
              <a:r>
                <a:rPr lang="ar-MA" sz="1400" b="1" dirty="0">
                  <a:solidFill>
                    <a:srgbClr val="5792C9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قانون الصحة النباتية الجديد بعد 3 أشهر </a:t>
              </a:r>
              <a:r>
                <a:rPr lang="en-US" sz="1400" b="1" dirty="0">
                  <a:solidFill>
                    <a:srgbClr val="00825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Lucia </a:t>
              </a:r>
            </a:p>
            <a:p>
              <a:pPr lvl="0" algn="r" rtl="1"/>
              <a:r>
                <a:rPr lang="ar-MA" sz="1400" dirty="0">
                  <a:ea typeface="Calibri"/>
                  <a:cs typeface="Calibri"/>
                </a:rPr>
                <a:t>منجز</a:t>
              </a:r>
              <a:r>
                <a:rPr lang="ar-MA" sz="14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؛ مشاريع نظم المعلومات الإدارية والإجراءات التشغيلية الموحدة في </a:t>
              </a:r>
              <a:r>
                <a:rPr lang="ar-MA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إطار تقييم قدرات الصحة النباتية </a:t>
              </a:r>
              <a:r>
                <a:rPr lang="en-US" sz="1400" b="1" dirty="0">
                  <a:solidFill>
                    <a:srgbClr val="5792C9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.</a:t>
              </a:r>
              <a:endParaRPr lang="en-JM" sz="1800" b="1" dirty="0">
                <a:solidFill>
                  <a:srgbClr val="5792C9"/>
                </a:solidFill>
              </a:endParaRPr>
            </a:p>
          </p:txBody>
        </p: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E48DB40A-7781-460D-A81C-B23119346D4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1924002" y="3033827"/>
              <a:ext cx="504333" cy="395712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468ABFFE-4C48-4B9F-8D2D-E40EA70F877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832171" y="2917816"/>
              <a:ext cx="2876549" cy="477054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algn="r"/>
              <a:r>
                <a:rPr lang="en-US" sz="1400" b="1" dirty="0">
                  <a:solidFill>
                    <a:srgbClr val="00825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Bahamas</a:t>
              </a:r>
            </a:p>
            <a:p>
              <a:pPr algn="r"/>
              <a:r>
                <a:rPr lang="en-US" sz="1400" b="1" dirty="0">
                  <a:solidFill>
                    <a:srgbClr val="00825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ar-MA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(قيد التنفيذ) </a:t>
              </a:r>
              <a:endParaRPr lang="en-JM" sz="14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E3BDAA7D-86C9-43FE-AAC1-5FEFD31C15BD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744030" y="2410294"/>
              <a:ext cx="2876549" cy="477054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algn="r"/>
              <a:r>
                <a:rPr lang="en-US" sz="1400" b="1" dirty="0">
                  <a:solidFill>
                    <a:srgbClr val="00825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Trinidad and Tobago </a:t>
              </a:r>
            </a:p>
            <a:p>
              <a:pPr algn="r"/>
              <a:r>
                <a:rPr lang="ar-MA" sz="14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قيد التنفيذ)</a:t>
              </a:r>
              <a:r>
                <a: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)</a:t>
              </a:r>
              <a:endPara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5BA66BB6-31EE-4062-A00E-B11DCF44D8C9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1836426" y="1741124"/>
              <a:ext cx="868162" cy="1678971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CD18C322-809E-4FB7-A4CB-3F154D65900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>
              <a:off x="2829375" y="1495840"/>
              <a:ext cx="597411" cy="2064824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52E0B020-ED0E-4E2E-88DD-670D03A1871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828778" y="2567752"/>
              <a:ext cx="750554" cy="827118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ED28BBF4-2DAD-47CB-BDE9-1001C574D5E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312505" y="1515696"/>
              <a:ext cx="2414063" cy="261610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lvl="0" algn="r"/>
              <a:r>
                <a:rPr lang="en-US" sz="1400" b="1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St </a:t>
              </a:r>
              <a:r>
                <a:rPr lang="en-US" sz="140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evelopment</a:t>
              </a:r>
              <a:endParaRPr lang="en-US" sz="14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DAEB186E-46DE-43D2-A831-CC0DD3281C8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891504" y="1383107"/>
              <a:ext cx="4664273" cy="692497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lvl="0"/>
              <a:r>
                <a:rPr lang="en-US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Dominica </a:t>
              </a:r>
            </a:p>
            <a:p>
              <a:pPr lvl="0"/>
              <a:r>
                <a:rPr lang="ar-MA" sz="14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(قيد التنفيذ)
</a:t>
              </a:r>
              <a:endPara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F787E1C1-C53E-40E3-A66F-49674803A36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>
              <a:off x="10131425" y="5520461"/>
              <a:ext cx="37181" cy="42139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755724F-64F1-4A65-B4E7-418F55FFAF19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739003" y="5420086"/>
              <a:ext cx="2876549" cy="1338828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r>
                <a:rPr lang="en-US" sz="1400" b="1" dirty="0">
                  <a:solidFill>
                    <a:srgbClr val="00825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Fiji </a:t>
              </a:r>
            </a:p>
            <a:p>
              <a:r>
                <a:rPr lang="ar-MA" sz="1400" dirty="0">
                  <a:ea typeface="Calibri"/>
                  <a:cs typeface="Calibri"/>
                </a:rPr>
                <a:t>منجز </a:t>
              </a:r>
              <a:r>
                <a:rPr lang="ar-MA" sz="14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
 </a:t>
              </a:r>
              <a:r>
                <a:rPr lang="ar-MA" sz="1400" dirty="0">
                  <a:solidFill>
                    <a:schemeClr val="accent3">
                      <a:lumMod val="75000"/>
                    </a:schemeClr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مشروع تنقيح قانون الصحة النباتية</a:t>
              </a:r>
              <a:r>
                <a:rPr lang="ar-MA" sz="14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
</a:t>
              </a:r>
              <a:endParaRPr lang="en-JM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lvl="0"/>
              <a:endPara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85" name="Title 5">
            <a:extLst>
              <a:ext uri="{FF2B5EF4-FFF2-40B4-BE49-F238E27FC236}">
                <a16:creationId xmlns:a16="http://schemas.microsoft.com/office/drawing/2014/main" id="{EAE03789-8B5A-46A0-ADFE-A15CE40C5695}"/>
              </a:ext>
            </a:extLst>
          </p:cNvPr>
          <p:cNvSpPr txBox="1">
            <a:spLocks/>
          </p:cNvSpPr>
          <p:nvPr/>
        </p:nvSpPr>
        <p:spPr>
          <a:xfrm>
            <a:off x="4463139" y="882985"/>
            <a:ext cx="7120246" cy="2968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ar-MA" sz="2200" b="1" dirty="0">
                <a:solidFill>
                  <a:srgbClr val="00825F"/>
                </a:solidFill>
                <a:latin typeface="+mn-lt"/>
              </a:rPr>
              <a:t>لمحة من تقييم قدرات الصحة النباتية </a:t>
            </a:r>
            <a:r>
              <a:rPr lang="en-JM" sz="2200" b="1" dirty="0">
                <a:solidFill>
                  <a:srgbClr val="00825F"/>
                </a:solidFill>
                <a:latin typeface="+mn-lt"/>
              </a:rPr>
              <a:t>2020 – 2022
</a:t>
            </a:r>
          </a:p>
        </p:txBody>
      </p:sp>
    </p:spTree>
    <p:extLst>
      <p:ext uri="{BB962C8B-B14F-4D97-AF65-F5344CB8AC3E}">
        <p14:creationId xmlns:p14="http://schemas.microsoft.com/office/powerpoint/2010/main" val="41853237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26A9CC8-925D-4008-89E4-3407DA2DFC9E}"/>
              </a:ext>
            </a:extLst>
          </p:cNvPr>
          <p:cNvSpPr/>
          <p:nvPr/>
        </p:nvSpPr>
        <p:spPr>
          <a:xfrm>
            <a:off x="1159465" y="1461328"/>
            <a:ext cx="2785140" cy="4230169"/>
          </a:xfrm>
          <a:prstGeom prst="roundRect">
            <a:avLst/>
          </a:prstGeom>
          <a:solidFill>
            <a:srgbClr val="5792C9"/>
          </a:solidFill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374BC6B-FD53-4350-8240-B800B4F579A7}"/>
              </a:ext>
            </a:extLst>
          </p:cNvPr>
          <p:cNvSpPr/>
          <p:nvPr/>
        </p:nvSpPr>
        <p:spPr>
          <a:xfrm>
            <a:off x="4868908" y="1461328"/>
            <a:ext cx="2785140" cy="4230169"/>
          </a:xfrm>
          <a:prstGeom prst="roundRect">
            <a:avLst/>
          </a:prstGeom>
          <a:solidFill>
            <a:srgbClr val="5792C9"/>
          </a:solidFill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044BC31-B038-41CF-8BBB-0254A0A5A6F9}"/>
              </a:ext>
            </a:extLst>
          </p:cNvPr>
          <p:cNvSpPr/>
          <p:nvPr/>
        </p:nvSpPr>
        <p:spPr>
          <a:xfrm>
            <a:off x="8906241" y="1461328"/>
            <a:ext cx="2785140" cy="4230169"/>
          </a:xfrm>
          <a:prstGeom prst="roundRect">
            <a:avLst/>
          </a:prstGeom>
          <a:solidFill>
            <a:srgbClr val="5792C9"/>
          </a:solidFill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76104" y="907333"/>
            <a:ext cx="7120246" cy="296840"/>
          </a:xfrm>
          <a:prstGeom prst="rect">
            <a:avLst/>
          </a:prstGeom>
        </p:spPr>
        <p:txBody>
          <a:bodyPr/>
          <a:lstStyle/>
          <a:p>
            <a:pPr algn="r" rtl="1"/>
            <a:r>
              <a:rPr lang="en-JM" sz="2400" dirty="0">
                <a:latin typeface="Calibri" panose="020F0502020204030204"/>
              </a:rPr>
              <a:t> </a:t>
            </a:r>
            <a:r>
              <a:rPr lang="ar-MA" sz="2400" dirty="0">
                <a:cs typeface="Calibri"/>
              </a:rPr>
              <a:t>فوائد تقييم قدرات الصحة النباتية</a:t>
            </a:r>
            <a:endParaRPr lang="en-IT" sz="2400" dirty="0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09C5B83C-75C0-4B91-B0B8-BC9A024F13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99" t="9731" r="66561" b="19666"/>
          <a:stretch/>
        </p:blipFill>
        <p:spPr>
          <a:xfrm>
            <a:off x="10171715" y="4578963"/>
            <a:ext cx="1724635" cy="1966068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1D9C5804-57BE-441E-8CDA-C134F5359A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38" t="678" r="33793" b="35872"/>
          <a:stretch/>
        </p:blipFill>
        <p:spPr>
          <a:xfrm>
            <a:off x="6495295" y="4708464"/>
            <a:ext cx="1607345" cy="1766887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C5EF2D57-32B1-40DA-B56C-C02D67FA50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95" t="10249" r="-859" b="19148"/>
          <a:stretch/>
        </p:blipFill>
        <p:spPr>
          <a:xfrm>
            <a:off x="2670400" y="4608874"/>
            <a:ext cx="1686321" cy="196606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926CC8-52E1-4CFF-94F2-E8D82A9F779F}"/>
              </a:ext>
            </a:extLst>
          </p:cNvPr>
          <p:cNvSpPr txBox="1"/>
          <p:nvPr/>
        </p:nvSpPr>
        <p:spPr>
          <a:xfrm>
            <a:off x="8874612" y="1791267"/>
            <a:ext cx="3021738" cy="2200602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marL="342900" lvl="0" indent="-342900" algn="r" rtl="1">
              <a:buFont typeface="Arial" panose="020B0604020202020204" pitchFamily="34" charset="0"/>
              <a:buChar char="•"/>
            </a:pPr>
            <a:r>
              <a:rPr lang="ar-MA" sz="2000" dirty="0">
                <a:solidFill>
                  <a:schemeClr val="bg1"/>
                </a:solidFill>
              </a:rPr>
              <a:t>بناء الثقة بين المنظمات الوطنية لوقاية النباتات المستوردة
تركيز الجهات المانحة على الخطة الاستراتيجية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669D364-67CD-4B93-9563-01AE5BE34050}"/>
              </a:ext>
            </a:extLst>
          </p:cNvPr>
          <p:cNvSpPr txBox="1"/>
          <p:nvPr/>
        </p:nvSpPr>
        <p:spPr>
          <a:xfrm rot="16200000">
            <a:off x="6476584" y="3368662"/>
            <a:ext cx="4443813" cy="415498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algn="r"/>
            <a:r>
              <a:rPr lang="ar-MA" b="1" dirty="0">
                <a:solidFill>
                  <a:srgbClr val="002060"/>
                </a:solidFill>
              </a:rPr>
              <a:t>دولي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5D24BBB-040C-4FE9-BACA-D1D4860EB191}"/>
              </a:ext>
            </a:extLst>
          </p:cNvPr>
          <p:cNvSpPr txBox="1"/>
          <p:nvPr/>
        </p:nvSpPr>
        <p:spPr>
          <a:xfrm rot="16200000">
            <a:off x="2481400" y="3263981"/>
            <a:ext cx="4443813" cy="415498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algn="r"/>
            <a:r>
              <a:rPr lang="ar-MA" b="1" dirty="0">
                <a:solidFill>
                  <a:srgbClr val="002060"/>
                </a:solidFill>
              </a:rPr>
              <a:t>وطني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B5E259-2DC0-47DA-804F-D31E0448F3EF}"/>
              </a:ext>
            </a:extLst>
          </p:cNvPr>
          <p:cNvSpPr txBox="1"/>
          <p:nvPr/>
        </p:nvSpPr>
        <p:spPr>
          <a:xfrm rot="16200000">
            <a:off x="-1327194" y="3368664"/>
            <a:ext cx="4443813" cy="415498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algn="r"/>
            <a:r>
              <a:rPr lang="ar-MA" b="1" dirty="0">
                <a:solidFill>
                  <a:srgbClr val="002060"/>
                </a:solidFill>
              </a:rPr>
              <a:t>أصحاب المصلحة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CFAD3D4-D6DE-4D88-9754-4E31C26A1F58}"/>
              </a:ext>
            </a:extLst>
          </p:cNvPr>
          <p:cNvSpPr txBox="1"/>
          <p:nvPr/>
        </p:nvSpPr>
        <p:spPr>
          <a:xfrm>
            <a:off x="4328476" y="1626252"/>
            <a:ext cx="3257268" cy="2200602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marL="342900" lvl="0" indent="-342900" algn="r" rtl="1">
              <a:buFont typeface="Arial" panose="020B0604020202020204" pitchFamily="34" charset="0"/>
              <a:buChar char="•"/>
            </a:pPr>
            <a:r>
              <a:rPr lang="ar-MA" sz="2000" dirty="0">
                <a:solidFill>
                  <a:schemeClr val="bg1"/>
                </a:solidFill>
              </a:rPr>
              <a:t>تمكين وبناء قدرات الأفراد والمؤسسات
</a:t>
            </a:r>
            <a:endParaRPr lang="en-JM" sz="2000" dirty="0">
              <a:solidFill>
                <a:schemeClr val="bg1"/>
              </a:solidFill>
            </a:endParaRPr>
          </a:p>
          <a:p>
            <a:pPr marL="342900" lvl="0" indent="-342900" algn="r" rtl="1">
              <a:buFont typeface="Arial" panose="020B0604020202020204" pitchFamily="34" charset="0"/>
              <a:buChar char="•"/>
            </a:pPr>
            <a:r>
              <a:rPr lang="ar-MA" sz="2000" dirty="0">
                <a:solidFill>
                  <a:schemeClr val="bg1"/>
                </a:solidFill>
              </a:rPr>
              <a:t>الحوار حول قضايا الصحة النباتية مع أصحاب المصلحة المعنيين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29164C5-9177-4BE7-8473-EFB3507C286A}"/>
              </a:ext>
            </a:extLst>
          </p:cNvPr>
          <p:cNvSpPr txBox="1"/>
          <p:nvPr/>
        </p:nvSpPr>
        <p:spPr>
          <a:xfrm>
            <a:off x="908953" y="1742647"/>
            <a:ext cx="3035652" cy="1585049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marL="342900" lvl="0" indent="-342900" algn="r" rtl="1">
              <a:buFont typeface="Arial" panose="020B0604020202020204" pitchFamily="34" charset="0"/>
              <a:buChar char="•"/>
            </a:pPr>
            <a:r>
              <a:rPr lang="ar-MA" sz="2000" dirty="0">
                <a:solidFill>
                  <a:schemeClr val="bg1"/>
                </a:solidFill>
              </a:rPr>
              <a:t>يعزز ملكية التغييرات في أنظمة الصحة النباتية
روابط أقوى بين وكالات حماية الحدود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25099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160374E-844F-42F6-82FC-8C77D5ABD56E}"/>
              </a:ext>
            </a:extLst>
          </p:cNvPr>
          <p:cNvSpPr/>
          <p:nvPr/>
        </p:nvSpPr>
        <p:spPr>
          <a:xfrm>
            <a:off x="8958512" y="1564796"/>
            <a:ext cx="3105033" cy="105058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Diagram&#10;&#10;Description automatically generated with low confidence">
            <a:extLst>
              <a:ext uri="{FF2B5EF4-FFF2-40B4-BE49-F238E27FC236}">
                <a16:creationId xmlns:a16="http://schemas.microsoft.com/office/drawing/2014/main" id="{199EC878-0670-44BF-943B-EB8D6C3BE2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7" t="20374" r="24694" b="2679"/>
          <a:stretch/>
        </p:blipFill>
        <p:spPr>
          <a:xfrm>
            <a:off x="2052682" y="1967651"/>
            <a:ext cx="5094121" cy="4422283"/>
          </a:xfrm>
          <a:prstGeom prst="rect">
            <a:avLst/>
          </a:prstGeom>
        </p:spPr>
      </p:pic>
      <p:sp>
        <p:nvSpPr>
          <p:cNvPr id="4" name="Subtitle 3">
            <a:extLst>
              <a:ext uri="{FF2B5EF4-FFF2-40B4-BE49-F238E27FC236}">
                <a16:creationId xmlns:a16="http://schemas.microsoft.com/office/drawing/2014/main" id="{22431184-16C5-7004-160F-6B6E65704E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893" y="3003256"/>
            <a:ext cx="2750817" cy="900219"/>
          </a:xfrm>
        </p:spPr>
        <p:txBody>
          <a:bodyPr lIns="540000" tIns="0" rIns="360000" bIns="45720" anchor="t" anchorCtr="0"/>
          <a:lstStyle/>
          <a:p>
            <a:pPr algn="ctr" rtl="1"/>
            <a:r>
              <a:rPr lang="en-US" sz="1800" dirty="0"/>
              <a:t> </a:t>
            </a:r>
            <a:r>
              <a:rPr lang="ar-MA" sz="1800" dirty="0"/>
              <a:t>الاسر</a:t>
            </a:r>
            <a:endParaRPr lang="en-US" sz="1800" dirty="0"/>
          </a:p>
          <a:p>
            <a:endParaRPr lang="en-US" dirty="0"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1B19B2-986F-6E9B-80D7-AE1E68377315}"/>
              </a:ext>
            </a:extLst>
          </p:cNvPr>
          <p:cNvSpPr txBox="1"/>
          <p:nvPr/>
        </p:nvSpPr>
        <p:spPr>
          <a:xfrm>
            <a:off x="8925471" y="1682549"/>
            <a:ext cx="3292727" cy="7848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ar-MA" b="1" dirty="0">
                <a:solidFill>
                  <a:srgbClr val="00825F"/>
                </a:solidFill>
              </a:rPr>
              <a:t>من المستفيد من تقييم قدرات الصحة النباتية </a:t>
            </a:r>
            <a:r>
              <a:rPr lang="en-US" b="1" dirty="0">
                <a:solidFill>
                  <a:srgbClr val="00825F"/>
                </a:solidFill>
              </a:rPr>
              <a:t> </a:t>
            </a:r>
            <a:endParaRPr lang="en-US" b="1" dirty="0">
              <a:solidFill>
                <a:srgbClr val="00825F"/>
              </a:solidFill>
              <a:ea typeface="Calibri"/>
              <a:cs typeface="Calibri"/>
            </a:endParaRPr>
          </a:p>
        </p:txBody>
      </p:sp>
      <p:sp>
        <p:nvSpPr>
          <p:cNvPr id="23" name="Subtitle 3">
            <a:extLst>
              <a:ext uri="{FF2B5EF4-FFF2-40B4-BE49-F238E27FC236}">
                <a16:creationId xmlns:a16="http://schemas.microsoft.com/office/drawing/2014/main" id="{713E7F12-29CF-49D3-853D-AFF78627606F}"/>
              </a:ext>
            </a:extLst>
          </p:cNvPr>
          <p:cNvSpPr txBox="1">
            <a:spLocks/>
          </p:cNvSpPr>
          <p:nvPr/>
        </p:nvSpPr>
        <p:spPr>
          <a:xfrm>
            <a:off x="3158557" y="1442731"/>
            <a:ext cx="2721035" cy="623814"/>
          </a:xfrm>
          <a:prstGeom prst="rect">
            <a:avLst/>
          </a:prstGeom>
        </p:spPr>
        <p:txBody>
          <a:bodyPr lIns="540000" tIns="0" rIns="360000" bIns="4572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ar-MA" sz="1800" dirty="0"/>
              <a:t>الهيئات الوطنية لوقاية  النباتات المصدرة</a:t>
            </a:r>
            <a:endParaRPr lang="en-US" sz="1800" dirty="0">
              <a:ea typeface="Calibri"/>
              <a:cs typeface="Calibri"/>
            </a:endParaRPr>
          </a:p>
        </p:txBody>
      </p:sp>
      <p:sp>
        <p:nvSpPr>
          <p:cNvPr id="24" name="Subtitle 3">
            <a:extLst>
              <a:ext uri="{FF2B5EF4-FFF2-40B4-BE49-F238E27FC236}">
                <a16:creationId xmlns:a16="http://schemas.microsoft.com/office/drawing/2014/main" id="{EDC5EC1B-0062-4ECB-98D0-761906FDBDBD}"/>
              </a:ext>
            </a:extLst>
          </p:cNvPr>
          <p:cNvSpPr txBox="1">
            <a:spLocks/>
          </p:cNvSpPr>
          <p:nvPr/>
        </p:nvSpPr>
        <p:spPr>
          <a:xfrm>
            <a:off x="6483096" y="2785998"/>
            <a:ext cx="2068082" cy="900219"/>
          </a:xfrm>
          <a:prstGeom prst="rect">
            <a:avLst/>
          </a:prstGeom>
        </p:spPr>
        <p:txBody>
          <a:bodyPr lIns="540000" tIns="0" rIns="360000" bIns="4572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ar-MA" sz="1800" dirty="0"/>
              <a:t>المصدرون</a:t>
            </a:r>
            <a:r>
              <a:rPr lang="ar-MA" dirty="0">
                <a:ea typeface="Calibri"/>
                <a:cs typeface="Calibri"/>
              </a:rPr>
              <a:t> </a:t>
            </a:r>
            <a:r>
              <a:rPr lang="ar-MA" sz="1800" dirty="0"/>
              <a:t>والمستوردون</a:t>
            </a:r>
            <a:endParaRPr lang="en-US" sz="1800" dirty="0"/>
          </a:p>
        </p:txBody>
      </p:sp>
      <p:sp>
        <p:nvSpPr>
          <p:cNvPr id="25" name="Subtitle 3">
            <a:extLst>
              <a:ext uri="{FF2B5EF4-FFF2-40B4-BE49-F238E27FC236}">
                <a16:creationId xmlns:a16="http://schemas.microsoft.com/office/drawing/2014/main" id="{A7ECA3D2-A642-47D0-96A4-827982898F3F}"/>
              </a:ext>
            </a:extLst>
          </p:cNvPr>
          <p:cNvSpPr txBox="1">
            <a:spLocks/>
          </p:cNvSpPr>
          <p:nvPr/>
        </p:nvSpPr>
        <p:spPr>
          <a:xfrm>
            <a:off x="118872" y="4405026"/>
            <a:ext cx="2208104" cy="900219"/>
          </a:xfrm>
          <a:prstGeom prst="rect">
            <a:avLst/>
          </a:prstGeom>
        </p:spPr>
        <p:txBody>
          <a:bodyPr lIns="540000" tIns="0" rIns="360000" bIns="4572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ea typeface="Calibri"/>
                <a:cs typeface="Calibri"/>
              </a:rPr>
              <a:t> </a:t>
            </a:r>
            <a:r>
              <a:rPr lang="ar-MA" sz="1800" dirty="0"/>
              <a:t>الهيئات الوطنية لوقاية  النباتات المستوردة</a:t>
            </a:r>
            <a:endParaRPr lang="en-US" sz="1800" dirty="0"/>
          </a:p>
        </p:txBody>
      </p:sp>
      <p:sp>
        <p:nvSpPr>
          <p:cNvPr id="26" name="Subtitle 3">
            <a:extLst>
              <a:ext uri="{FF2B5EF4-FFF2-40B4-BE49-F238E27FC236}">
                <a16:creationId xmlns:a16="http://schemas.microsoft.com/office/drawing/2014/main" id="{66B59096-15B9-4D0C-8528-BE38DFC1AF74}"/>
              </a:ext>
            </a:extLst>
          </p:cNvPr>
          <p:cNvSpPr txBox="1">
            <a:spLocks/>
          </p:cNvSpPr>
          <p:nvPr/>
        </p:nvSpPr>
        <p:spPr>
          <a:xfrm>
            <a:off x="6112762" y="4523592"/>
            <a:ext cx="2068082" cy="297428"/>
          </a:xfrm>
          <a:prstGeom prst="rect">
            <a:avLst/>
          </a:prstGeom>
        </p:spPr>
        <p:txBody>
          <a:bodyPr lIns="540000" tIns="0" rIns="360000" bIns="4572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en-US" dirty="0">
                <a:ea typeface="Calibri"/>
                <a:cs typeface="Calibri"/>
              </a:rPr>
              <a:t> </a:t>
            </a:r>
            <a:r>
              <a:rPr lang="ar-MA" sz="1800" dirty="0"/>
              <a:t>المزارعون</a:t>
            </a:r>
            <a:endParaRPr lang="en-US" sz="1800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9C9AD22-DA9C-41C2-AFD0-2304B706F8E7}"/>
              </a:ext>
            </a:extLst>
          </p:cNvPr>
          <p:cNvSpPr/>
          <p:nvPr/>
        </p:nvSpPr>
        <p:spPr>
          <a:xfrm>
            <a:off x="296254" y="1396182"/>
            <a:ext cx="8562886" cy="5108126"/>
          </a:xfrm>
          <a:prstGeom prst="roundRect">
            <a:avLst/>
          </a:prstGeom>
          <a:noFill/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1713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hand&#10;&#10;Description automatically generated">
            <a:extLst>
              <a:ext uri="{FF2B5EF4-FFF2-40B4-BE49-F238E27FC236}">
                <a16:creationId xmlns:a16="http://schemas.microsoft.com/office/drawing/2014/main" id="{411806B4-DDDD-4DA2-9D6A-79328F7592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8" t="11340" r="16448" b="10903"/>
          <a:stretch/>
        </p:blipFill>
        <p:spPr>
          <a:xfrm>
            <a:off x="538384" y="1995970"/>
            <a:ext cx="6221339" cy="407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22EC05A-0582-42ED-9508-A2AEBD70C7BB}"/>
              </a:ext>
            </a:extLst>
          </p:cNvPr>
          <p:cNvSpPr/>
          <p:nvPr/>
        </p:nvSpPr>
        <p:spPr>
          <a:xfrm rot="16200000">
            <a:off x="4115172" y="-1838967"/>
            <a:ext cx="4392538" cy="11762256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"/>
                  <a:lumOff val="95000"/>
                  <a:alpha val="65000"/>
                </a:schemeClr>
              </a:gs>
              <a:gs pos="40000">
                <a:schemeClr val="bg1">
                  <a:lumMod val="95000"/>
                </a:schemeClr>
              </a:gs>
              <a:gs pos="65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D00A58C-22FF-40AB-87C0-B989F78A5E5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903690" y="888143"/>
            <a:ext cx="9448800" cy="457200"/>
          </a:xfrm>
          <a:prstGeom prst="rect">
            <a:avLst/>
          </a:prstGeom>
        </p:spPr>
        <p:txBody>
          <a:bodyPr/>
          <a:lstStyle/>
          <a:p>
            <a:pPr algn="r" rtl="1"/>
            <a:r>
              <a:rPr lang="ar-MA" sz="2400" b="1" dirty="0">
                <a:solidFill>
                  <a:srgbClr val="00825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فوائد إجراء تقييم لقدرات الصحة النباتية </a:t>
            </a:r>
            <a:r>
              <a:rPr lang="en-US" sz="2400" b="1" dirty="0">
                <a:solidFill>
                  <a:srgbClr val="00825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(PCE)</a:t>
            </a:r>
            <a:endParaRPr lang="en-JM" sz="2400" dirty="0">
              <a:solidFill>
                <a:srgbClr val="00825F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D7E277-5B27-4C22-8E63-02C97C245EE1}"/>
              </a:ext>
            </a:extLst>
          </p:cNvPr>
          <p:cNvSpPr txBox="1"/>
          <p:nvPr/>
        </p:nvSpPr>
        <p:spPr>
          <a:xfrm>
            <a:off x="4926699" y="2997067"/>
            <a:ext cx="6654862" cy="1154162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algn="just" rtl="1"/>
            <a:r>
              <a:rPr lang="ar-MA" dirty="0">
                <a:solidFill>
                  <a:srgbClr val="1B1E24"/>
                </a:solidFill>
              </a:rPr>
              <a:t>تخضع عملية </a:t>
            </a:r>
            <a:r>
              <a:rPr lang="ar-MA" dirty="0">
                <a:cs typeface="Calibri"/>
              </a:rPr>
              <a:t>تقييم قدرات الصحة النباتية </a:t>
            </a:r>
            <a:r>
              <a:rPr lang="ar-MA" dirty="0">
                <a:solidFill>
                  <a:srgbClr val="1B1E24"/>
                </a:solidFill>
              </a:rPr>
              <a:t>برمتها لسيطرة البلد؛ إنه ليس شيئا يتم القيام به لبلد ما ، بل هو إطار يعتمده البلد لأغراضه وفوائده الخاصة</a:t>
            </a:r>
            <a:r>
              <a:rPr lang="en-US" b="1" i="0" dirty="0">
                <a:solidFill>
                  <a:srgbClr val="002060"/>
                </a:solidFill>
                <a:effectLst/>
              </a:rPr>
              <a:t>.</a:t>
            </a:r>
            <a:endParaRPr lang="en-JM" b="1" dirty="0">
              <a:solidFill>
                <a:srgbClr val="002060"/>
              </a:solidFill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418961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713EF9EA-3059-D0E6-C074-AAF6C0503A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41" y="948584"/>
            <a:ext cx="5718476" cy="45467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3E757018-C8E5-4B16-935B-0A03203746AB}"/>
              </a:ext>
            </a:extLst>
          </p:cNvPr>
          <p:cNvGrpSpPr/>
          <p:nvPr/>
        </p:nvGrpSpPr>
        <p:grpSpPr>
          <a:xfrm>
            <a:off x="5905973" y="854579"/>
            <a:ext cx="6063656" cy="4819828"/>
            <a:chOff x="5905973" y="854579"/>
            <a:chExt cx="6063656" cy="481982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80532E7C-B39B-49D6-A05B-CBCBD75AB371}"/>
                </a:ext>
              </a:extLst>
            </p:cNvPr>
            <p:cNvSpPr/>
            <p:nvPr/>
          </p:nvSpPr>
          <p:spPr>
            <a:xfrm>
              <a:off x="5914007" y="854579"/>
              <a:ext cx="6055622" cy="4819828"/>
            </a:xfrm>
            <a:prstGeom prst="roundRect">
              <a:avLst/>
            </a:prstGeom>
            <a:solidFill>
              <a:srgbClr val="008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0B734BAB-C1D1-4316-B43E-CAE17C671EAA}"/>
                </a:ext>
              </a:extLst>
            </p:cNvPr>
            <p:cNvSpPr/>
            <p:nvPr/>
          </p:nvSpPr>
          <p:spPr>
            <a:xfrm>
              <a:off x="5905973" y="948584"/>
              <a:ext cx="5936125" cy="454678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C55A7DA-7B93-4CD9-A43B-E8AA79081A81}"/>
              </a:ext>
            </a:extLst>
          </p:cNvPr>
          <p:cNvSpPr txBox="1"/>
          <p:nvPr/>
        </p:nvSpPr>
        <p:spPr>
          <a:xfrm>
            <a:off x="5914007" y="1713145"/>
            <a:ext cx="5827554" cy="3431709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ar-MA" sz="2200" dirty="0"/>
              <a:t>بتمويل من البنك الدولي
اول تقييم قدرات الصحة النباتية بمشاركة مباشرة من الجهات المانحة</a:t>
            </a:r>
            <a:endParaRPr lang="en-JM" sz="2200" dirty="0"/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ar-MA" sz="2200" dirty="0"/>
              <a:t>بدأت الجلسات افتراضيا، وانتهى تقييم قدرات الصحة النباتية باجتماع حضوري</a:t>
            </a:r>
            <a:r>
              <a:rPr lang="en-JM" sz="2200" dirty="0"/>
              <a:t> </a:t>
            </a:r>
            <a:r>
              <a:rPr lang="ar-MA" sz="2200" dirty="0"/>
              <a:t>
أكثر من 15 من أصحاب المصلحة بما في ذلك صناع السياسة</a:t>
            </a:r>
            <a:endParaRPr lang="en-JM" sz="2200" dirty="0"/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ar-MA" sz="2200" dirty="0"/>
              <a:t>تتضمن الخطة الاستراتيجية مشروعا محتملا يكون لدى المانح معلومات مباشرة عنه</a:t>
            </a:r>
            <a:r>
              <a:rPr lang="en-JM" sz="2200" dirty="0"/>
              <a:t>.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JM" sz="2200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C72C03D-FC97-4FE9-B115-ECCECA021D0D}"/>
              </a:ext>
            </a:extLst>
          </p:cNvPr>
          <p:cNvSpPr/>
          <p:nvPr/>
        </p:nvSpPr>
        <p:spPr>
          <a:xfrm>
            <a:off x="222371" y="4329262"/>
            <a:ext cx="4009000" cy="1080382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D8EEBE7-C060-4B2B-92FD-DBBEED4196C3}"/>
              </a:ext>
            </a:extLst>
          </p:cNvPr>
          <p:cNvSpPr/>
          <p:nvPr/>
        </p:nvSpPr>
        <p:spPr>
          <a:xfrm>
            <a:off x="290227" y="4409631"/>
            <a:ext cx="1086849" cy="93149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008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ED2C76-14CE-B88A-8D6E-41F594836D9F}"/>
              </a:ext>
            </a:extLst>
          </p:cNvPr>
          <p:cNvSpPr txBox="1"/>
          <p:nvPr/>
        </p:nvSpPr>
        <p:spPr>
          <a:xfrm>
            <a:off x="626375" y="4708761"/>
            <a:ext cx="4319999" cy="4154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>
                <a:solidFill>
                  <a:srgbClr val="00825F"/>
                </a:solidFill>
                <a:cs typeface="Arial"/>
              </a:rPr>
              <a:t>Nepal  (2021-2022)</a:t>
            </a:r>
            <a:endParaRPr lang="en-US">
              <a:solidFill>
                <a:srgbClr val="00825F"/>
              </a:solidFill>
            </a:endParaRP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9E474EBE-30AB-49CA-855F-91305CE38F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17" b="51028"/>
          <a:stretch/>
        </p:blipFill>
        <p:spPr>
          <a:xfrm>
            <a:off x="290227" y="4460292"/>
            <a:ext cx="1154703" cy="81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909280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EF18125CD9D79439536EE3330CAD274" ma:contentTypeVersion="10" ma:contentTypeDescription="Creare un nuovo documento." ma:contentTypeScope="" ma:versionID="e93abb5f67d534a384e6d75bfd1e70f2">
  <xsd:schema xmlns:xsd="http://www.w3.org/2001/XMLSchema" xmlns:xs="http://www.w3.org/2001/XMLSchema" xmlns:p="http://schemas.microsoft.com/office/2006/metadata/properties" xmlns:ns2="33662d1b-c74c-40c0-aad6-8dff1200e3c9" xmlns:ns3="73bcefb5-f3e9-4fd5-813f-79c75885bbda" targetNamespace="http://schemas.microsoft.com/office/2006/metadata/properties" ma:root="true" ma:fieldsID="4d737eb2d184ebb7eaffaa3cc7f5c3c1" ns2:_="" ns3:_="">
    <xsd:import namespace="33662d1b-c74c-40c0-aad6-8dff1200e3c9"/>
    <xsd:import namespace="73bcefb5-f3e9-4fd5-813f-79c75885bb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662d1b-c74c-40c0-aad6-8dff1200e3c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bcefb5-f3e9-4fd5-813f-79c75885bbd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B6D1CDB-15D1-4C85-BFBF-7D1270C6F64A}">
  <ds:schemaRefs>
    <ds:schemaRef ds:uri="33662d1b-c74c-40c0-aad6-8dff1200e3c9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elements/1.1/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FEDB4B8-3456-443C-83B8-C6C4E3B123A7}"/>
</file>

<file path=customXml/itemProps3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136</TotalTime>
  <Words>834</Words>
  <Application>Microsoft Office PowerPoint</Application>
  <PresentationFormat>Widescreen</PresentationFormat>
  <Paragraphs>78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COVER</vt:lpstr>
      <vt:lpstr>1_COVER</vt:lpstr>
      <vt:lpstr>Internal screen</vt:lpstr>
      <vt:lpstr>فوائد إجراء تقييم قدرات الصحة النباتية 
</vt:lpstr>
      <vt:lpstr>PowerPoint Presentation</vt:lpstr>
      <vt:lpstr>ما هو تقييم قدرات الصحة النباتية ؟ </vt:lpstr>
      <vt:lpstr>وحدات تقييم قدرات الصحة النباتية 
</vt:lpstr>
      <vt:lpstr>PowerPoint Presentation</vt:lpstr>
      <vt:lpstr> فوائد تقييم قدرات الصحة النباتية</vt:lpstr>
      <vt:lpstr>PowerPoint Presentation</vt:lpstr>
      <vt:lpstr>فوائد إجراء تقييم لقدرات الصحة النباتية (PCE)</vt:lpstr>
      <vt:lpstr>PowerPoint Presentation</vt:lpstr>
      <vt:lpstr>PowerPoint Presentation</vt:lpstr>
      <vt:lpstr>PowerPoint Presentation</vt:lpstr>
      <vt:lpstr>PowerPoint Presentation</vt:lpstr>
      <vt:lpstr>شكرًا 
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NEPPO</cp:lastModifiedBy>
  <cp:revision>10</cp:revision>
  <cp:lastPrinted>2018-12-10T09:55:32Z</cp:lastPrinted>
  <dcterms:created xsi:type="dcterms:W3CDTF">2019-07-18T08:44:31Z</dcterms:created>
  <dcterms:modified xsi:type="dcterms:W3CDTF">2022-07-19T23:31:52Z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0x010100AEF18125CD9D79439536EE3330CAD274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