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5"/>
    <p:sldMasterId id="2147483944" r:id="rId6"/>
  </p:sldMasterIdLst>
  <p:notesMasterIdLst>
    <p:notesMasterId r:id="rId20"/>
  </p:notesMasterIdLst>
  <p:handoutMasterIdLst>
    <p:handoutMasterId r:id="rId21"/>
  </p:handoutMasterIdLst>
  <p:sldIdLst>
    <p:sldId id="263" r:id="rId7"/>
    <p:sldId id="262" r:id="rId8"/>
    <p:sldId id="269" r:id="rId9"/>
    <p:sldId id="268" r:id="rId10"/>
    <p:sldId id="267" r:id="rId11"/>
    <p:sldId id="265" r:id="rId12"/>
    <p:sldId id="277" r:id="rId13"/>
    <p:sldId id="271" r:id="rId14"/>
    <p:sldId id="272" r:id="rId15"/>
    <p:sldId id="273" r:id="rId16"/>
    <p:sldId id="274" r:id="rId17"/>
    <p:sldId id="275" r:id="rId18"/>
    <p:sldId id="264" r:id="rId19"/>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F"/>
    <a:srgbClr val="518932"/>
    <a:srgbClr val="5792C9"/>
    <a:srgbClr val="A81E3B"/>
    <a:srgbClr val="AB967C"/>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17C29F-81D4-415C-8535-F04B311AC325}" v="18" dt="2021-10-18T07:54:22.272"/>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69" autoAdjust="0"/>
    <p:restoredTop sz="94249" autoAdjust="0"/>
  </p:normalViewPr>
  <p:slideViewPr>
    <p:cSldViewPr>
      <p:cViewPr varScale="1">
        <p:scale>
          <a:sx n="85" d="100"/>
          <a:sy n="85" d="100"/>
        </p:scale>
        <p:origin x="211" y="8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runel" userId="RjIUIPTkZmnodQ9abSsPVxTPyAve52HcJJonqAnz4Cw=" providerId="None" clId="Web-{4F17C29F-81D4-415C-8535-F04B311AC325}"/>
    <pc:docChg chg="modSld">
      <pc:chgData name="Sarah Brunel" userId="RjIUIPTkZmnodQ9abSsPVxTPyAve52HcJJonqAnz4Cw=" providerId="None" clId="Web-{4F17C29F-81D4-415C-8535-F04B311AC325}" dt="2021-10-18T07:54:22.272" v="17"/>
      <pc:docMkLst>
        <pc:docMk/>
      </pc:docMkLst>
      <pc:sldChg chg="delSp modSp">
        <pc:chgData name="Sarah Brunel" userId="RjIUIPTkZmnodQ9abSsPVxTPyAve52HcJJonqAnz4Cw=" providerId="None" clId="Web-{4F17C29F-81D4-415C-8535-F04B311AC325}" dt="2021-10-18T07:54:22.272" v="17"/>
        <pc:sldMkLst>
          <pc:docMk/>
          <pc:sldMk cId="1455858111" sldId="262"/>
        </pc:sldMkLst>
        <pc:spChg chg="del mod">
          <ac:chgData name="Sarah Brunel" userId="RjIUIPTkZmnodQ9abSsPVxTPyAve52HcJJonqAnz4Cw=" providerId="None" clId="Web-{4F17C29F-81D4-415C-8535-F04B311AC325}" dt="2021-10-18T07:54:22.272" v="17"/>
          <ac:spMkLst>
            <pc:docMk/>
            <pc:sldMk cId="1455858111" sldId="262"/>
            <ac:spMk id="5" creationId="{7E9CD49D-B8F4-4976-A697-09CFF5BCB078}"/>
          </ac:spMkLst>
        </pc:spChg>
      </pc:sldChg>
      <pc:sldChg chg="modSp">
        <pc:chgData name="Sarah Brunel" userId="RjIUIPTkZmnodQ9abSsPVxTPyAve52HcJJonqAnz4Cw=" providerId="None" clId="Web-{4F17C29F-81D4-415C-8535-F04B311AC325}" dt="2021-10-18T07:54:06.709" v="15" actId="1076"/>
        <pc:sldMkLst>
          <pc:docMk/>
          <pc:sldMk cId="2518539011" sldId="263"/>
        </pc:sldMkLst>
        <pc:spChg chg="mod">
          <ac:chgData name="Sarah Brunel" userId="RjIUIPTkZmnodQ9abSsPVxTPyAve52HcJJonqAnz4Cw=" providerId="None" clId="Web-{4F17C29F-81D4-415C-8535-F04B311AC325}" dt="2021-10-18T07:54:06.709" v="15" actId="1076"/>
          <ac:spMkLst>
            <pc:docMk/>
            <pc:sldMk cId="2518539011" sldId="263"/>
            <ac:spMk id="7" creationId="{7F00055F-E0E9-4F4D-B87B-8E8D531A57DF}"/>
          </ac:spMkLst>
        </pc:spChg>
        <pc:spChg chg="mod">
          <ac:chgData name="Sarah Brunel" userId="RjIUIPTkZmnodQ9abSsPVxTPyAve52HcJJonqAnz4Cw=" providerId="None" clId="Web-{4F17C29F-81D4-415C-8535-F04B311AC325}" dt="2021-10-18T07:53:44.412" v="13" actId="20577"/>
          <ac:spMkLst>
            <pc:docMk/>
            <pc:sldMk cId="2518539011" sldId="263"/>
            <ac:spMk id="9" creationId="{B80FD00C-FDF7-C641-83A3-7A869D10956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19/10/2021</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19/10/2021</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ature.com/articles/s41597-020-00586-z"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In  December 2020, the CPM Bureau selected sixteen experts including representatives from the CPM Bureau itself, the SC, the IC, experts from each FAO region (with the exception of the Near-East region as no nominations were submitted), an expert from a regional plant protection organization, and experts from several international organizations (Center for Agriculture and Bioscience International (CABI), Food and Agriculture Organization (FAO), World Animal Health Organization (OIE), and International Atomic Energy Agency (IAEA)), as well as from two networks of researchers: Centre de </a:t>
            </a:r>
            <a:r>
              <a:rPr lang="en-US" sz="1600" b="0" i="0" kern="1200" dirty="0" err="1">
                <a:solidFill>
                  <a:schemeClr val="tx1"/>
                </a:solidFill>
                <a:effectLst/>
                <a:latin typeface="+mn-lt"/>
                <a:ea typeface="+mn-ea"/>
                <a:cs typeface="+mn-cs"/>
              </a:rPr>
              <a:t>Coopération</a:t>
            </a:r>
            <a:r>
              <a:rPr lang="en-US" sz="1600" b="0" i="0" kern="1200" dirty="0">
                <a:solidFill>
                  <a:schemeClr val="tx1"/>
                </a:solidFill>
                <a:effectLst/>
                <a:latin typeface="+mn-lt"/>
                <a:ea typeface="+mn-ea"/>
                <a:cs typeface="+mn-cs"/>
              </a:rPr>
              <a:t> International en </a:t>
            </a:r>
            <a:r>
              <a:rPr lang="en-US" sz="1600" b="0" i="0" kern="1200" dirty="0" err="1">
                <a:solidFill>
                  <a:schemeClr val="tx1"/>
                </a:solidFill>
                <a:effectLst/>
                <a:latin typeface="+mn-lt"/>
                <a:ea typeface="+mn-ea"/>
                <a:cs typeface="+mn-cs"/>
              </a:rPr>
              <a:t>Recherche</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Agronomique</a:t>
            </a:r>
            <a:r>
              <a:rPr lang="en-US" sz="1600" b="0" i="0" kern="1200" dirty="0">
                <a:solidFill>
                  <a:schemeClr val="tx1"/>
                </a:solidFill>
                <a:effectLst/>
                <a:latin typeface="+mn-lt"/>
                <a:ea typeface="+mn-ea"/>
                <a:cs typeface="+mn-cs"/>
              </a:rPr>
              <a:t> pour le </a:t>
            </a:r>
            <a:r>
              <a:rPr lang="en-US" sz="1600" b="0" i="0" kern="1200" dirty="0" err="1">
                <a:solidFill>
                  <a:schemeClr val="tx1"/>
                </a:solidFill>
                <a:effectLst/>
                <a:latin typeface="+mn-lt"/>
                <a:ea typeface="+mn-ea"/>
                <a:cs typeface="+mn-cs"/>
              </a:rPr>
              <a:t>Développement</a:t>
            </a:r>
            <a:r>
              <a:rPr lang="en-US" sz="1600" b="0" i="0" kern="1200" dirty="0">
                <a:solidFill>
                  <a:schemeClr val="tx1"/>
                </a:solidFill>
                <a:effectLst/>
                <a:latin typeface="+mn-lt"/>
                <a:ea typeface="+mn-ea"/>
                <a:cs typeface="+mn-cs"/>
              </a:rPr>
              <a:t> (CIRAD) and International Society for Plant Pathology (ISPP). </a:t>
            </a:r>
          </a:p>
          <a:p>
            <a:endParaRPr lang="en-US"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From January to September 2021, the FG met virtually monthly as well as through more than 15 sub-meetings to address consistently the twelve tasks defined in the </a:t>
            </a:r>
            <a:r>
              <a:rPr lang="en-US" sz="1600" b="0" i="0" kern="1200" dirty="0" err="1">
                <a:solidFill>
                  <a:schemeClr val="tx1"/>
                </a:solidFill>
                <a:effectLst/>
                <a:latin typeface="+mn-lt"/>
                <a:ea typeface="+mn-ea"/>
                <a:cs typeface="+mn-cs"/>
              </a:rPr>
              <a:t>ToRs</a:t>
            </a:r>
            <a:r>
              <a:rPr lang="en-US" sz="1600" b="0" i="0" kern="1200" dirty="0">
                <a:solidFill>
                  <a:schemeClr val="tx1"/>
                </a:solidFill>
                <a:effectLst/>
                <a:latin typeface="+mn-lt"/>
                <a:ea typeface="+mn-ea"/>
                <a:cs typeface="+mn-cs"/>
              </a:rPr>
              <a:t> of the Focus Group. For each of the twelve tasks, a Lead volunteered as well as members and met and discussed extensively the topic, in correlation with related other tasks. All decisions were based on the experience of the experts and on knowledge and analysis of existing alert and response systems captured in a related study. Presentation sessions were also organized whereby managers of those existing systems presented them. The following systems were present: FAO Emergency Prevention System (EMPRES), European and Mediterranean Plant Protection Organization (EPPO), European Food Safety Authority (EFSA), European Union Notification System for Plant Health Interceptions (EUROPHYT), the French epidemiological platform, the FAO use of the Epidemic Intelligence from Open Sources (EIOS) for Animal Health, </a:t>
            </a:r>
            <a:r>
              <a:rPr lang="en-US" sz="1600" b="0" i="0" kern="1200" dirty="0" err="1">
                <a:solidFill>
                  <a:schemeClr val="tx1"/>
                </a:solidFill>
                <a:effectLst/>
                <a:latin typeface="+mn-lt"/>
                <a:ea typeface="+mn-ea"/>
                <a:cs typeface="+mn-cs"/>
              </a:rPr>
              <a:t>Organismo</a:t>
            </a:r>
            <a:r>
              <a:rPr lang="en-US" sz="1600" b="0" i="0" kern="1200" dirty="0">
                <a:solidFill>
                  <a:schemeClr val="tx1"/>
                </a:solidFill>
                <a:effectLst/>
                <a:latin typeface="+mn-lt"/>
                <a:ea typeface="+mn-ea"/>
                <a:cs typeface="+mn-cs"/>
              </a:rPr>
              <a:t> </a:t>
            </a:r>
            <a:r>
              <a:rPr lang="en-US" sz="1600" b="0" i="0" kern="1200" dirty="0" err="1">
                <a:solidFill>
                  <a:schemeClr val="tx1"/>
                </a:solidFill>
                <a:effectLst/>
                <a:latin typeface="+mn-lt"/>
                <a:ea typeface="+mn-ea"/>
                <a:cs typeface="+mn-cs"/>
              </a:rPr>
              <a:t>Internacional</a:t>
            </a:r>
            <a:r>
              <a:rPr lang="en-US" sz="1600" b="0" i="0" kern="1200" dirty="0">
                <a:solidFill>
                  <a:schemeClr val="tx1"/>
                </a:solidFill>
                <a:effectLst/>
                <a:latin typeface="+mn-lt"/>
                <a:ea typeface="+mn-ea"/>
                <a:cs typeface="+mn-cs"/>
              </a:rPr>
              <a:t> Regional de Sanidad </a:t>
            </a:r>
            <a:r>
              <a:rPr lang="en-US" sz="1600" b="0" i="0" kern="1200" dirty="0" err="1">
                <a:solidFill>
                  <a:schemeClr val="tx1"/>
                </a:solidFill>
                <a:effectLst/>
                <a:latin typeface="+mn-lt"/>
                <a:ea typeface="+mn-ea"/>
                <a:cs typeface="+mn-cs"/>
              </a:rPr>
              <a:t>Agropecuaria</a:t>
            </a:r>
            <a:r>
              <a:rPr lang="en-US" sz="1600" b="0" i="0" kern="1200" dirty="0">
                <a:solidFill>
                  <a:schemeClr val="tx1"/>
                </a:solidFill>
                <a:effectLst/>
                <a:latin typeface="+mn-lt"/>
                <a:ea typeface="+mn-ea"/>
                <a:cs typeface="+mn-cs"/>
              </a:rPr>
              <a:t> (OIRSA), Centre for Agricultural Bioscience International (CABI), </a:t>
            </a:r>
            <a:r>
              <a:rPr lang="en-US" sz="1600" b="0" i="0" kern="1200" dirty="0" err="1">
                <a:solidFill>
                  <a:schemeClr val="tx1"/>
                </a:solidFill>
                <a:effectLst/>
                <a:latin typeface="+mn-lt"/>
                <a:ea typeface="+mn-ea"/>
                <a:cs typeface="+mn-cs"/>
              </a:rPr>
              <a:t>Cropwatch</a:t>
            </a:r>
            <a:r>
              <a:rPr lang="en-US" sz="1600" b="0" i="0" kern="1200" dirty="0">
                <a:solidFill>
                  <a:schemeClr val="tx1"/>
                </a:solidFill>
                <a:effectLst/>
                <a:latin typeface="+mn-lt"/>
                <a:ea typeface="+mn-ea"/>
                <a:cs typeface="+mn-cs"/>
              </a:rPr>
              <a:t>, the Pacific Community (SPC), the Australian system, North America Plant Protection Organization (NAPPO), the USA systems, </a:t>
            </a:r>
            <a:r>
              <a:rPr lang="en-US" sz="1600" b="0" i="0" kern="1200" dirty="0" err="1">
                <a:solidFill>
                  <a:schemeClr val="tx1"/>
                </a:solidFill>
                <a:effectLst/>
                <a:latin typeface="+mn-lt"/>
                <a:ea typeface="+mn-ea"/>
                <a:cs typeface="+mn-cs"/>
              </a:rPr>
              <a:t>theWorld</a:t>
            </a:r>
            <a:r>
              <a:rPr lang="en-US" sz="1600" b="0" i="0" kern="1200" dirty="0">
                <a:solidFill>
                  <a:schemeClr val="tx1"/>
                </a:solidFill>
                <a:effectLst/>
                <a:latin typeface="+mn-lt"/>
                <a:ea typeface="+mn-ea"/>
                <a:cs typeface="+mn-cs"/>
              </a:rPr>
              <a:t> Organization for Animal Health (OIE) EIOS, Pest Lens, the Argentinian Network of Experts and the FAO Emergency Management Center for Animal Health and related tools. A study describing all most prominent alert and response systems was drafted and shall be published in 2022, as well as detailed direction for each task formulated by the Focus Group.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3</a:t>
            </a:fld>
            <a:endParaRPr lang="en-GB"/>
          </a:p>
        </p:txBody>
      </p:sp>
    </p:spTree>
    <p:extLst>
      <p:ext uri="{BB962C8B-B14F-4D97-AF65-F5344CB8AC3E}">
        <p14:creationId xmlns:p14="http://schemas.microsoft.com/office/powerpoint/2010/main" val="3980239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The POARS must build synergies and avoid duplication with activities conducted by other organizations. The system must facilitate the interconnection and activities of international, regional, and national organizations and stakeholders and will support activities against emerging pests at global, regional and national levels. The system must be closely interconnected at all levels through clear communication channels. The FG considers the establishment of a global system framework (as described in Figure 2) imperative. The framework presents the participating organizations and stakeholders and shows the interconnections at the global, regional and national levels. The proposed POARS Committee would provide direction and oversight to the POARS.  </a:t>
            </a:r>
          </a:p>
          <a:p>
            <a:endParaRPr lang="fr-FR" sz="1600" b="0" i="0" kern="1200" dirty="0">
              <a:solidFill>
                <a:schemeClr val="tx1"/>
              </a:solidFill>
              <a:effectLst/>
              <a:latin typeface="+mn-lt"/>
              <a:ea typeface="+mn-ea"/>
              <a:cs typeface="+mn-cs"/>
            </a:endParaRPr>
          </a:p>
          <a:p>
            <a:r>
              <a:rPr lang="en-US" sz="1600" b="0" i="0" kern="1200" dirty="0">
                <a:solidFill>
                  <a:schemeClr val="tx1"/>
                </a:solidFill>
                <a:effectLst/>
                <a:latin typeface="+mn-lt"/>
                <a:ea typeface="+mn-ea"/>
                <a:cs typeface="+mn-cs"/>
              </a:rPr>
              <a:t>As happens for parallel systems in animal health, stakeholders’ meetings would be periodically organized to get information on the situation of individual emerging pests. Stakeholders would include FAO offices, donors and countries.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6</a:t>
            </a:fld>
            <a:endParaRPr lang="en-GB"/>
          </a:p>
        </p:txBody>
      </p:sp>
    </p:spTree>
    <p:extLst>
      <p:ext uri="{BB962C8B-B14F-4D97-AF65-F5344CB8AC3E}">
        <p14:creationId xmlns:p14="http://schemas.microsoft.com/office/powerpoint/2010/main" val="3540185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342900" indent="-342900" fontAlgn="base">
              <a:buFontTx/>
              <a:buChar char="-"/>
            </a:pPr>
            <a:r>
              <a:rPr lang="en-US" b="1" dirty="0"/>
              <a:t>The webpage should provide access to a toolbox to include:</a:t>
            </a:r>
            <a:r>
              <a:rPr lang="en-US" dirty="0"/>
              <a:t> </a:t>
            </a:r>
          </a:p>
          <a:p>
            <a:pPr fontAlgn="base"/>
            <a:r>
              <a:rPr lang="en-US" b="1" dirty="0"/>
              <a:t>	- automated processes to scan media and scientific sources for information</a:t>
            </a:r>
            <a:r>
              <a:rPr lang="en-US" dirty="0"/>
              <a:t> on emerging pests,;</a:t>
            </a:r>
          </a:p>
          <a:p>
            <a:pPr fontAlgn="base"/>
            <a:r>
              <a:rPr lang="en-US" dirty="0"/>
              <a:t>	- data visualization of the geographic distribution of emerging pests, and their progressive spread. </a:t>
            </a:r>
          </a:p>
          <a:p>
            <a:pPr fontAlgn="base"/>
            <a:r>
              <a:rPr lang="en-US" dirty="0"/>
              <a:t>	- tools for the collection and sharing of surveillance data for emerging pests.  </a:t>
            </a:r>
          </a:p>
          <a:p>
            <a:pPr fontAlgn="base"/>
            <a:r>
              <a:rPr lang="en-US" dirty="0"/>
              <a:t>	- tools to facilitate access more readily to expertise on diagnostics, surveillance and eradication.</a:t>
            </a:r>
          </a:p>
          <a:p>
            <a:pPr fontAlgn="base"/>
            <a:r>
              <a:rPr lang="en-US" dirty="0"/>
              <a:t>	- specific webpages may be created for selected emerging pests (e.g. as per for FAW). </a:t>
            </a:r>
          </a:p>
          <a:p>
            <a:pPr fontAlgn="base"/>
            <a:r>
              <a:rPr lang="en-US" dirty="0"/>
              <a:t>- POARS must include capacity building for NPPOs and pest reports need to be submitted in a timely and transparent manner.</a:t>
            </a:r>
          </a:p>
          <a:p>
            <a:pPr fontAlgn="base"/>
            <a:r>
              <a:rPr lang="en-US" dirty="0"/>
              <a:t>- The information system must be legally supported (e.g., ensure no liabilities issues for the IPPC Secretariat). </a:t>
            </a:r>
          </a:p>
          <a:p>
            <a:endParaRPr lang="es-CO" dirty="0"/>
          </a:p>
        </p:txBody>
      </p:sp>
      <p:sp>
        <p:nvSpPr>
          <p:cNvPr id="4" name="Marcador de número de diapositiva 3"/>
          <p:cNvSpPr>
            <a:spLocks noGrp="1"/>
          </p:cNvSpPr>
          <p:nvPr>
            <p:ph type="sldNum" sz="quarter" idx="5"/>
          </p:nvPr>
        </p:nvSpPr>
        <p:spPr/>
        <p:txBody>
          <a:bodyPr/>
          <a:lstStyle/>
          <a:p>
            <a:fld id="{F181C075-0A87-4D04-85DC-C41B8B8D094E}" type="slidenum">
              <a:rPr lang="en-GB" smtClean="0"/>
              <a:pPr/>
              <a:t>7</a:t>
            </a:fld>
            <a:endParaRPr lang="en-GB"/>
          </a:p>
        </p:txBody>
      </p:sp>
    </p:spTree>
    <p:extLst>
      <p:ext uri="{BB962C8B-B14F-4D97-AF65-F5344CB8AC3E}">
        <p14:creationId xmlns:p14="http://schemas.microsoft.com/office/powerpoint/2010/main" val="921768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600" b="0" i="0" kern="1200" dirty="0">
                <a:solidFill>
                  <a:schemeClr val="tx1"/>
                </a:solidFill>
                <a:effectLst/>
                <a:latin typeface="+mn-lt"/>
                <a:ea typeface="+mn-ea"/>
                <a:cs typeface="+mn-cs"/>
              </a:rPr>
              <a:t>There are several reasons for this consideration: </a:t>
            </a:r>
          </a:p>
          <a:p>
            <a:pPr rtl="0" fontAlgn="base"/>
            <a:r>
              <a:rPr lang="en-US" sz="1600" b="0" i="0" kern="1200" dirty="0">
                <a:solidFill>
                  <a:schemeClr val="tx1"/>
                </a:solidFill>
                <a:effectLst/>
                <a:latin typeface="+mn-lt"/>
                <a:ea typeface="+mn-ea"/>
                <a:cs typeface="+mn-cs"/>
              </a:rPr>
              <a:t>The establishment of POARS is envisaged as a major endeavor that will make a significant contribution to the objectives of the Convention. It touches on many aspects of the work of contracting parties, and therefore merits a dedicated subsidiary body.  </a:t>
            </a:r>
          </a:p>
          <a:p>
            <a:pPr rtl="0" fontAlgn="base"/>
            <a:r>
              <a:rPr lang="en-US" sz="1600" b="0" i="0" kern="1200" dirty="0">
                <a:solidFill>
                  <a:schemeClr val="tx1"/>
                </a:solidFill>
                <a:effectLst/>
                <a:latin typeface="+mn-lt"/>
                <a:ea typeface="+mn-ea"/>
                <a:cs typeface="+mn-cs"/>
              </a:rPr>
              <a:t>From contracting parties’ concerns expressed at recent CPMs, particularly in the light of their experience with several emerging pests such as Fall Armyworm, it is clear that contracting parties want to see improved institutional arrangements and responses for addressing emerging pests. Establishing a new subsidiary body would be a clear and visible way to address these concerns. </a:t>
            </a:r>
          </a:p>
          <a:p>
            <a:pPr rtl="0" fontAlgn="base"/>
            <a:r>
              <a:rPr lang="en-US" sz="1600" b="0" i="0" kern="1200" dirty="0">
                <a:solidFill>
                  <a:schemeClr val="tx1"/>
                </a:solidFill>
                <a:effectLst/>
                <a:latin typeface="+mn-lt"/>
                <a:ea typeface="+mn-ea"/>
                <a:cs typeface="+mn-cs"/>
              </a:rPr>
              <a:t>Current work in relation to pest outbreaks and responses is currently under the oversight of the IC. The IC has made major progress since its establishment, but its Terms of Reference are broad and the FG understands that the workload of the IC is already  very heavy. Implementing POARS through an IC Sub-group would merely add to the IC’s already heavy workload. </a:t>
            </a:r>
          </a:p>
          <a:p>
            <a:pPr rtl="0" fontAlgn="base"/>
            <a:r>
              <a:rPr lang="en-US" sz="1600" b="0" i="0" kern="1200" dirty="0">
                <a:solidFill>
                  <a:schemeClr val="tx1"/>
                </a:solidFill>
                <a:effectLst/>
                <a:latin typeface="+mn-lt"/>
                <a:ea typeface="+mn-ea"/>
                <a:cs typeface="+mn-cs"/>
              </a:rPr>
              <a:t>By establishing the POARS as a subsidiary body, a clear signal is provided that this is recognized as a top priority for contracting parties, and one that therefore needs to be well-resourced. Similar systems in other areas are well supported and it is less likely that the necessary resources would be mobilized if the POARS was established as an IC Sub-group. </a:t>
            </a:r>
          </a:p>
          <a:p>
            <a:pPr rtl="0" fontAlgn="base"/>
            <a:r>
              <a:rPr lang="en-US" sz="1600" b="0" i="0" kern="1200" dirty="0">
                <a:solidFill>
                  <a:schemeClr val="tx1"/>
                </a:solidFill>
                <a:effectLst/>
                <a:latin typeface="+mn-lt"/>
                <a:ea typeface="+mn-ea"/>
                <a:cs typeface="+mn-cs"/>
              </a:rPr>
              <a:t>Furthermore, NROs are currently under the oversight of the IC and the FG agreed that the oversight of the pest reporting obligation should  be transferred to POARS, while the rest of the NROs would remain under the IC (IC Sub-group on NROs).  Pest reporting is very important in identifying emerging problems, and timely reports will facilitate early response to these emerging problems.   The good functioning of POARS would rely on swift response, capacity building, networking and cooperation between different actors. Having these activities related to emerging pests under one umbrella structure would ensure faster coordination and better use of resources. In most cases operational procedures are in place and can be used for POARS as well. Some adaptations might be needed though to enable swift actions in case of emergency responses. </a:t>
            </a:r>
          </a:p>
          <a:p>
            <a:pPr rtl="0" fontAlgn="base"/>
            <a:endParaRPr lang="fr-FR" sz="1600" b="0" i="0" kern="1200" dirty="0">
              <a:solidFill>
                <a:schemeClr val="tx1"/>
              </a:solidFill>
              <a:effectLst/>
              <a:latin typeface="+mn-lt"/>
              <a:ea typeface="+mn-ea"/>
              <a:cs typeface="+mn-cs"/>
            </a:endParaRPr>
          </a:p>
          <a:p>
            <a:pPr rtl="0" fontAlgn="base"/>
            <a:r>
              <a:rPr lang="en-US" sz="1600" b="0" i="0" kern="1200" dirty="0">
                <a:solidFill>
                  <a:schemeClr val="tx1"/>
                </a:solidFill>
                <a:effectLst/>
                <a:latin typeface="+mn-lt"/>
                <a:ea typeface="+mn-ea"/>
                <a:cs typeface="+mn-cs"/>
              </a:rPr>
              <a:t>POARSC collaborates with the IC which in turn will coordinate with the Standard Committee to make standard setting and implementation complementary and effective on the basis of aligned priorities for the implementation of the IPPC POARS. This collaboration will take place at a number of levels (e.g. Secretariat, chairs, members, stewards and Sub-groups). The POARSC Chair will be responsible to ensure coordination with the IC and the SC Chairs POARSC, IC and SC collaboration will include:  </a:t>
            </a:r>
          </a:p>
          <a:p>
            <a:pPr rtl="0" fontAlgn="base"/>
            <a:r>
              <a:rPr lang="en-US" sz="1600" b="0" i="0" kern="1200" dirty="0">
                <a:solidFill>
                  <a:schemeClr val="tx1"/>
                </a:solidFill>
                <a:effectLst/>
                <a:latin typeface="+mn-lt"/>
                <a:ea typeface="+mn-ea"/>
                <a:cs typeface="+mn-cs"/>
              </a:rPr>
              <a:t>Alignment of priorities  </a:t>
            </a:r>
          </a:p>
          <a:p>
            <a:pPr rtl="0" fontAlgn="base"/>
            <a:r>
              <a:rPr lang="en-US" sz="1600" b="0" i="0" kern="1200" dirty="0">
                <a:solidFill>
                  <a:schemeClr val="tx1"/>
                </a:solidFill>
                <a:effectLst/>
                <a:latin typeface="+mn-lt"/>
                <a:ea typeface="+mn-ea"/>
                <a:cs typeface="+mn-cs"/>
              </a:rPr>
              <a:t>Development of implementation plans related to alert and response systems  </a:t>
            </a:r>
          </a:p>
          <a:p>
            <a:pPr rtl="0" fontAlgn="base"/>
            <a:r>
              <a:rPr lang="en-US" sz="1600" b="0" i="0" kern="1200" dirty="0">
                <a:solidFill>
                  <a:schemeClr val="tx1"/>
                </a:solidFill>
                <a:effectLst/>
                <a:latin typeface="+mn-lt"/>
                <a:ea typeface="+mn-ea"/>
                <a:cs typeface="+mn-cs"/>
              </a:rPr>
              <a:t>Analysis of responses to calls for topics and issues to be addressed   </a:t>
            </a:r>
          </a:p>
          <a:p>
            <a:pPr rtl="0" fontAlgn="base"/>
            <a:r>
              <a:rPr lang="en-US" sz="1600" b="0" i="0" kern="1200" dirty="0">
                <a:solidFill>
                  <a:schemeClr val="tx1"/>
                </a:solidFill>
                <a:effectLst/>
                <a:latin typeface="+mn-lt"/>
                <a:ea typeface="+mn-ea"/>
                <a:cs typeface="+mn-cs"/>
              </a:rPr>
              <a:t>Review of the Framework for Standards and Implementation jointly and make recommendations to the CPM for endorsement via the SPG. </a:t>
            </a:r>
          </a:p>
          <a:p>
            <a:pPr rtl="0" fontAlgn="base"/>
            <a:r>
              <a:rPr lang="en-US" sz="1600" b="0" i="0" kern="1200" dirty="0">
                <a:solidFill>
                  <a:schemeClr val="tx1"/>
                </a:solidFill>
                <a:effectLst/>
                <a:latin typeface="+mn-lt"/>
                <a:ea typeface="+mn-ea"/>
                <a:cs typeface="+mn-cs"/>
              </a:rPr>
              <a:t> </a:t>
            </a:r>
          </a:p>
          <a:p>
            <a:pPr rtl="0" fontAlgn="base"/>
            <a:endParaRPr lang="en-US" sz="16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8</a:t>
            </a:fld>
            <a:endParaRPr lang="en-GB"/>
          </a:p>
        </p:txBody>
      </p:sp>
    </p:spTree>
    <p:extLst>
      <p:ext uri="{BB962C8B-B14F-4D97-AF65-F5344CB8AC3E}">
        <p14:creationId xmlns:p14="http://schemas.microsoft.com/office/powerpoint/2010/main" val="1508718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9</a:t>
            </a:fld>
            <a:endParaRPr lang="en-GB"/>
          </a:p>
        </p:txBody>
      </p:sp>
    </p:spTree>
    <p:extLst>
      <p:ext uri="{BB962C8B-B14F-4D97-AF65-F5344CB8AC3E}">
        <p14:creationId xmlns:p14="http://schemas.microsoft.com/office/powerpoint/2010/main" val="4280595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0" i="0" kern="1200" dirty="0">
                <a:solidFill>
                  <a:schemeClr val="tx1"/>
                </a:solidFill>
                <a:effectLst/>
                <a:latin typeface="+mn-lt"/>
                <a:ea typeface="+mn-ea"/>
                <a:cs typeface="+mn-cs"/>
              </a:rPr>
              <a:t>The work plan with main activities as was presented in the Strategic Framework DA implementation for 2020-2024 documented noted by CPM in 2019 remains valid. Table 1 below list these activities and their status. </a:t>
            </a:r>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10</a:t>
            </a:fld>
            <a:endParaRPr lang="en-GB"/>
          </a:p>
        </p:txBody>
      </p:sp>
    </p:spTree>
    <p:extLst>
      <p:ext uri="{BB962C8B-B14F-4D97-AF65-F5344CB8AC3E}">
        <p14:creationId xmlns:p14="http://schemas.microsoft.com/office/powerpoint/2010/main" val="3724072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600" b="0" i="0" kern="1200" dirty="0">
                <a:solidFill>
                  <a:schemeClr val="tx1"/>
                </a:solidFill>
                <a:effectLst/>
                <a:latin typeface="+mn-lt"/>
                <a:ea typeface="+mn-ea"/>
                <a:cs typeface="+mn-cs"/>
              </a:rPr>
              <a:t>The FG considered that cost will be higher on the first year due to all the new development needed. It is expected that the cost for the following years would be lower. On the other hand, if the system works well and that there is demand for support, the cost may also increase. </a:t>
            </a:r>
          </a:p>
          <a:p>
            <a:pPr rtl="0" fontAlgn="base"/>
            <a:r>
              <a:rPr lang="en-US" sz="1600" b="0" i="0" kern="1200" dirty="0">
                <a:solidFill>
                  <a:schemeClr val="tx1"/>
                </a:solidFill>
                <a:effectLst/>
                <a:latin typeface="+mn-lt"/>
                <a:ea typeface="+mn-ea"/>
                <a:cs typeface="+mn-cs"/>
              </a:rPr>
              <a:t>The IPPC Secretariat would manage the daily activities of the </a:t>
            </a:r>
            <a:r>
              <a:rPr lang="en-US" sz="1600" b="0" i="0" kern="1200" dirty="0" err="1">
                <a:solidFill>
                  <a:schemeClr val="tx1"/>
                </a:solidFill>
                <a:effectLst/>
                <a:latin typeface="+mn-lt"/>
                <a:ea typeface="+mn-ea"/>
                <a:cs typeface="+mn-cs"/>
              </a:rPr>
              <a:t>programme</a:t>
            </a:r>
            <a:r>
              <a:rPr lang="en-US" sz="1600" b="0" i="0" kern="1200" dirty="0">
                <a:solidFill>
                  <a:schemeClr val="tx1"/>
                </a:solidFill>
                <a:effectLst/>
                <a:latin typeface="+mn-lt"/>
                <a:ea typeface="+mn-ea"/>
                <a:cs typeface="+mn-cs"/>
              </a:rPr>
              <a:t>, governed through the POARSC. Preventing pests is very cost effective. A recent synthesis has shown that invasions of insects alone cost a minimum of US$76.0 billion per year globally (</a:t>
            </a:r>
            <a:r>
              <a:rPr lang="en-US" sz="1600" b="0" i="0" kern="1200" dirty="0" err="1">
                <a:solidFill>
                  <a:schemeClr val="tx1"/>
                </a:solidFill>
                <a:effectLst/>
                <a:latin typeface="+mn-lt"/>
                <a:ea typeface="+mn-ea"/>
                <a:cs typeface="+mn-cs"/>
              </a:rPr>
              <a:t>InvaCost</a:t>
            </a:r>
            <a:r>
              <a:rPr lang="en-US" sz="1600" b="0" i="0" kern="1200" dirty="0">
                <a:solidFill>
                  <a:schemeClr val="tx1"/>
                </a:solidFill>
                <a:effectLst/>
                <a:latin typeface="+mn-lt"/>
                <a:ea typeface="+mn-ea"/>
                <a:cs typeface="+mn-cs"/>
              </a:rPr>
              <a:t>, a public database of the economic costs of biological invasions worldwide </a:t>
            </a:r>
            <a:r>
              <a:rPr lang="en-US" sz="1600" b="0" i="0" u="none" strike="noStrike" kern="1200" dirty="0">
                <a:solidFill>
                  <a:schemeClr val="tx1"/>
                </a:solidFill>
                <a:effectLst/>
                <a:latin typeface="+mn-lt"/>
                <a:ea typeface="+mn-ea"/>
                <a:cs typeface="+mn-cs"/>
                <a:hlinkClick r:id="rId3"/>
              </a:rPr>
              <a:t>https://www.nature.com/articles/s41597-020-00586-z</a:t>
            </a:r>
            <a:r>
              <a:rPr lang="en-US" sz="1600" b="0" i="0" kern="1200" dirty="0">
                <a:solidFill>
                  <a:schemeClr val="tx1"/>
                </a:solidFill>
                <a:effectLst/>
                <a:latin typeface="+mn-lt"/>
                <a:ea typeface="+mn-ea"/>
                <a:cs typeface="+mn-cs"/>
              </a:rPr>
              <a:t>).  </a:t>
            </a:r>
          </a:p>
          <a:p>
            <a:pPr rtl="0" fontAlgn="base"/>
            <a:r>
              <a:rPr lang="en-US" sz="1600" b="0" i="0" kern="1200" dirty="0">
                <a:solidFill>
                  <a:schemeClr val="tx1"/>
                </a:solidFill>
                <a:effectLst/>
                <a:latin typeface="+mn-lt"/>
                <a:ea typeface="+mn-ea"/>
                <a:cs typeface="+mn-cs"/>
              </a:rPr>
              <a:t>At minimum, half time of a staff should be dedicated to this activity from the regular budget for the first year. Meetings could be held virtually. </a:t>
            </a:r>
          </a:p>
          <a:p>
            <a:endParaRPr lang="en-US" dirty="0"/>
          </a:p>
        </p:txBody>
      </p:sp>
      <p:sp>
        <p:nvSpPr>
          <p:cNvPr id="4" name="Slide Number Placeholder 3"/>
          <p:cNvSpPr>
            <a:spLocks noGrp="1"/>
          </p:cNvSpPr>
          <p:nvPr>
            <p:ph type="sldNum" sz="quarter" idx="10"/>
          </p:nvPr>
        </p:nvSpPr>
        <p:spPr/>
        <p:txBody>
          <a:bodyPr/>
          <a:lstStyle/>
          <a:p>
            <a:fld id="{F181C075-0A87-4D04-85DC-C41B8B8D094E}" type="slidenum">
              <a:rPr lang="en-GB" smtClean="0"/>
              <a:pPr/>
              <a:t>11</a:t>
            </a:fld>
            <a:endParaRPr lang="en-GB"/>
          </a:p>
        </p:txBody>
      </p:sp>
    </p:spTree>
    <p:extLst>
      <p:ext uri="{BB962C8B-B14F-4D97-AF65-F5344CB8AC3E}">
        <p14:creationId xmlns:p14="http://schemas.microsoft.com/office/powerpoint/2010/main" val="1033123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12" name="Picture Placeholder 9"/>
          <p:cNvSpPr>
            <a:spLocks noGrp="1"/>
          </p:cNvSpPr>
          <p:nvPr>
            <p:ph type="pic" sz="quarter" idx="10" hasCustomPrompt="1"/>
          </p:nvPr>
        </p:nvSpPr>
        <p:spPr>
          <a:xfrm>
            <a:off x="-1200" y="3810000"/>
            <a:ext cx="12193200" cy="3048000"/>
          </a:xfrm>
          <a:prstGeom prst="rect">
            <a:avLst/>
          </a:prstGeom>
          <a:solidFill>
            <a:schemeClr val="bg1">
              <a:lumMod val="95000"/>
            </a:schemeClr>
          </a:solidFill>
        </p:spPr>
        <p:txBody>
          <a:bodyPr anchor="ctr" anchorCtr="1"/>
          <a:lstStyle>
            <a:lvl1pPr>
              <a:defRPr sz="2000" b="0">
                <a:solidFill>
                  <a:schemeClr val="tx1"/>
                </a:solidFill>
              </a:defRPr>
            </a:lvl1pPr>
          </a:lstStyle>
          <a:p>
            <a:r>
              <a:rPr lang="en-US" dirty="0"/>
              <a:t>Picture</a:t>
            </a:r>
          </a:p>
        </p:txBody>
      </p:sp>
      <p:sp>
        <p:nvSpPr>
          <p:cNvPr id="4" name="Title 1"/>
          <p:cNvSpPr>
            <a:spLocks noGrp="1"/>
          </p:cNvSpPr>
          <p:nvPr>
            <p:ph type="ctrTitle" hasCustomPrompt="1"/>
          </p:nvPr>
        </p:nvSpPr>
        <p:spPr>
          <a:xfrm>
            <a:off x="-1200" y="2057400"/>
            <a:ext cx="12192000" cy="1066800"/>
          </a:xfrm>
          <a:prstGeom prst="rect">
            <a:avLst/>
          </a:prstGeom>
          <a:noFill/>
        </p:spPr>
        <p:txBody>
          <a:bodyPr lIns="1224000" tIns="46800" rIns="1224000" bIns="0" anchor="t" anchorCtr="0"/>
          <a:lstStyle>
            <a:lvl1pPr algn="l">
              <a:defRPr sz="3800">
                <a:solidFill>
                  <a:srgbClr val="00825F"/>
                </a:solidFill>
              </a:defRPr>
            </a:lvl1pPr>
          </a:lstStyle>
          <a:p>
            <a:r>
              <a:rPr lang="en-US" dirty="0"/>
              <a:t>Click to edit Master title style </a:t>
            </a:r>
            <a:br>
              <a:rPr lang="en-US" dirty="0"/>
            </a:br>
            <a:r>
              <a:rPr lang="en-US" dirty="0"/>
              <a:t>Long title in two lines</a:t>
            </a:r>
          </a:p>
        </p:txBody>
      </p:sp>
      <p:sp>
        <p:nvSpPr>
          <p:cNvPr id="5" name="Subtitle 2"/>
          <p:cNvSpPr>
            <a:spLocks noGrp="1"/>
          </p:cNvSpPr>
          <p:nvPr>
            <p:ph type="subTitle" idx="1"/>
          </p:nvPr>
        </p:nvSpPr>
        <p:spPr>
          <a:xfrm>
            <a:off x="-4513" y="3395870"/>
            <a:ext cx="12192000" cy="245913"/>
          </a:xfrm>
          <a:prstGeom prst="rect">
            <a:avLst/>
          </a:prstGeom>
        </p:spPr>
        <p:txBody>
          <a:bodyPr lIns="1224000" tIns="0" rIns="2160000" anchor="t" anchorCtr="0"/>
          <a:lstStyle>
            <a:lvl1pPr marL="0" indent="0" algn="l">
              <a:buNone/>
              <a:defRPr sz="22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276872"/>
            <a:ext cx="12192000" cy="2448272"/>
          </a:xfrm>
          <a:prstGeom prst="rect">
            <a:avLst/>
          </a:prstGeom>
        </p:spPr>
        <p:txBody>
          <a:bodyPr lIns="2160000" tIns="46800" rIns="2160000" anchor="t"/>
          <a:lstStyle>
            <a:lvl1pPr algn="ctr">
              <a:defRPr sz="4400" baseline="0">
                <a:solidFill>
                  <a:srgbClr val="00825F"/>
                </a:solidFill>
                <a:latin typeface="Georgia" charset="0"/>
                <a:ea typeface="Georgia" charset="0"/>
                <a:cs typeface="Georgia" charset="0"/>
              </a:defRPr>
            </a:lvl1pPr>
          </a:lstStyle>
          <a:p>
            <a:r>
              <a:rPr lang="en-US" dirty="0"/>
              <a:t>Click to edit </a:t>
            </a:r>
            <a:br>
              <a:rPr lang="en-US" dirty="0"/>
            </a:br>
            <a:r>
              <a:rPr lang="en-US" dirty="0"/>
              <a:t>Thank you</a:t>
            </a:r>
          </a:p>
        </p:txBody>
      </p:sp>
      <p:sp>
        <p:nvSpPr>
          <p:cNvPr id="2" name="Rectangle 1">
            <a:extLst>
              <a:ext uri="{FF2B5EF4-FFF2-40B4-BE49-F238E27FC236}">
                <a16:creationId xmlns:a16="http://schemas.microsoft.com/office/drawing/2014/main" id="{E5861B36-1297-EC44-ABCC-CDB48C29ECD5}"/>
              </a:ext>
            </a:extLst>
          </p:cNvPr>
          <p:cNvSpPr/>
          <p:nvPr userDrawn="1"/>
        </p:nvSpPr>
        <p:spPr>
          <a:xfrm>
            <a:off x="-1200" y="3810000"/>
            <a:ext cx="12192000" cy="3048000"/>
          </a:xfrm>
          <a:prstGeom prst="rect">
            <a:avLst/>
          </a:prstGeom>
          <a:solidFill>
            <a:srgbClr val="0082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69741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120246"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76179" y="1616933"/>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620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884359"/>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980000"/>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10800" y="1620000"/>
            <a:ext cx="7986304" cy="296840"/>
          </a:xfrm>
          <a:prstGeom prst="rect">
            <a:avLst/>
          </a:prstGeom>
          <a:noFill/>
        </p:spPr>
        <p:txBody>
          <a:bodyPr vert="horz" lIns="540000" tIns="0" rIns="360000" bIns="45720" rtlCol="0" anchor="t" anchorCtr="0">
            <a:noAutofit/>
          </a:bodyPr>
          <a:lstStyle>
            <a:lvl1pPr>
              <a:defRPr sz="2200" b="1">
                <a:solidFill>
                  <a:srgbClr val="00825F"/>
                </a:solidFill>
                <a:latin typeface="+mn-lt"/>
              </a:defRPr>
            </a:lvl1pPr>
          </a:lstStyle>
          <a:p>
            <a:r>
              <a:rPr lang="en-US" dirty="0"/>
              <a:t>Click to edit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11" name="Title Placeholder 1">
            <a:extLst>
              <a:ext uri="{FF2B5EF4-FFF2-40B4-BE49-F238E27FC236}">
                <a16:creationId xmlns:a16="http://schemas.microsoft.com/office/drawing/2014/main" id="{B3766441-E5F4-154E-B3C0-A66B6AA9E9B6}"/>
              </a:ext>
            </a:extLst>
          </p:cNvPr>
          <p:cNvSpPr>
            <a:spLocks noGrp="1"/>
          </p:cNvSpPr>
          <p:nvPr>
            <p:ph type="title" hasCustomPrompt="1"/>
          </p:nvPr>
        </p:nvSpPr>
        <p:spPr>
          <a:xfrm>
            <a:off x="-12537" y="1620000"/>
            <a:ext cx="12204522" cy="360040"/>
          </a:xfrm>
          <a:prstGeom prst="rect">
            <a:avLst/>
          </a:prstGeom>
          <a:noFill/>
        </p:spPr>
        <p:txBody>
          <a:bodyPr vert="horz" lIns="540000" tIns="0" rIns="2880000" bIns="45720" rtlCol="0" anchor="t" anchorCtr="0">
            <a:noAutofit/>
          </a:bodyPr>
          <a:lstStyle>
            <a:lvl1pPr>
              <a:defRPr sz="2200" b="1">
                <a:solidFill>
                  <a:srgbClr val="00825F"/>
                </a:solidFill>
                <a:latin typeface="+mn-lt"/>
              </a:defRPr>
            </a:lvl1pPr>
          </a:lstStyle>
          <a:p>
            <a:r>
              <a:rPr lang="en-US" dirty="0"/>
              <a:t>Click to edit title</a:t>
            </a:r>
          </a:p>
        </p:txBody>
      </p:sp>
    </p:spTree>
    <p:extLst>
      <p:ext uri="{BB962C8B-B14F-4D97-AF65-F5344CB8AC3E}">
        <p14:creationId xmlns:p14="http://schemas.microsoft.com/office/powerpoint/2010/main" val="153816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emf"/><Relationship Id="rId3" Type="http://schemas.openxmlformats.org/officeDocument/2006/relationships/slideLayout" Target="../slideLayouts/slideLayout5.xml"/><Relationship Id="rId7" Type="http://schemas.openxmlformats.org/officeDocument/2006/relationships/image" Target="../media/image2.emf"/><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63352" y="233708"/>
            <a:ext cx="4176465" cy="963044"/>
          </a:xfrm>
          <a:prstGeom prst="rect">
            <a:avLst/>
          </a:prstGeom>
        </p:spPr>
      </p:pic>
      <p:pic>
        <p:nvPicPr>
          <p:cNvPr id="7" name="Immagine 6">
            <a:extLst>
              <a:ext uri="{FF2B5EF4-FFF2-40B4-BE49-F238E27FC236}">
                <a16:creationId xmlns:a16="http://schemas.microsoft.com/office/drawing/2014/main" id="{F5941514-6A3A-7E4E-8480-6FB87E586C6C}"/>
              </a:ext>
            </a:extLst>
          </p:cNvPr>
          <p:cNvPicPr>
            <a:picLocks noChangeAspect="1"/>
          </p:cNvPicPr>
          <p:nvPr userDrawn="1"/>
        </p:nvPicPr>
        <p:blipFill rotWithShape="1">
          <a:blip r:embed="rId5"/>
          <a:srcRect r="29216"/>
          <a:stretch/>
        </p:blipFill>
        <p:spPr>
          <a:xfrm>
            <a:off x="615797" y="432546"/>
            <a:ext cx="2660803" cy="710454"/>
          </a:xfrm>
          <a:prstGeom prst="rect">
            <a:avLst/>
          </a:prstGeom>
        </p:spPr>
      </p:pic>
      <p:pic>
        <p:nvPicPr>
          <p:cNvPr id="5" name="Picture 4">
            <a:extLst>
              <a:ext uri="{FF2B5EF4-FFF2-40B4-BE49-F238E27FC236}">
                <a16:creationId xmlns:a16="http://schemas.microsoft.com/office/drawing/2014/main" id="{24D43C4A-D199-2340-A53A-D845A4878334}"/>
              </a:ext>
            </a:extLst>
          </p:cNvPr>
          <p:cNvPicPr>
            <a:picLocks noChangeAspect="1"/>
          </p:cNvPicPr>
          <p:nvPr userDrawn="1"/>
        </p:nvPicPr>
        <p:blipFill>
          <a:blip r:embed="rId6"/>
          <a:stretch>
            <a:fillRect/>
          </a:stretch>
        </p:blipFill>
        <p:spPr>
          <a:xfrm>
            <a:off x="9011558" y="449606"/>
            <a:ext cx="2564645" cy="656427"/>
          </a:xfrm>
          <a:prstGeom prst="rect">
            <a:avLst/>
          </a:prstGeom>
        </p:spPr>
      </p:pic>
      <p:sp>
        <p:nvSpPr>
          <p:cNvPr id="4" name="Rectangle 3">
            <a:extLst>
              <a:ext uri="{FF2B5EF4-FFF2-40B4-BE49-F238E27FC236}">
                <a16:creationId xmlns:a16="http://schemas.microsoft.com/office/drawing/2014/main" id="{69EFE691-790D-6248-8B26-94860EBAF4EF}"/>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 id="2147483954" r:id="rId2"/>
  </p:sldLayoutIdLst>
  <p:hf hdr="0" dt="0"/>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9157" y="61200"/>
            <a:ext cx="3278571" cy="756000"/>
          </a:xfrm>
          <a:prstGeom prst="rect">
            <a:avLst/>
          </a:prstGeom>
        </p:spPr>
      </p:pic>
      <p:cxnSp>
        <p:nvCxnSpPr>
          <p:cNvPr id="7" name="Connettore 1 31">
            <a:extLst>
              <a:ext uri="{FF2B5EF4-FFF2-40B4-BE49-F238E27FC236}">
                <a16:creationId xmlns:a16="http://schemas.microsoft.com/office/drawing/2014/main" id="{5D12CE36-5E1D-9348-80C5-AEFF3E6CC0EC}"/>
              </a:ext>
            </a:extLst>
          </p:cNvPr>
          <p:cNvCxnSpPr>
            <a:cxnSpLocks/>
          </p:cNvCxnSpPr>
          <p:nvPr userDrawn="1"/>
        </p:nvCxnSpPr>
        <p:spPr>
          <a:xfrm>
            <a:off x="0" y="6381328"/>
            <a:ext cx="12192000" cy="0"/>
          </a:xfrm>
          <a:prstGeom prst="line">
            <a:avLst/>
          </a:prstGeom>
          <a:ln w="12700">
            <a:solidFill>
              <a:srgbClr val="00825F"/>
            </a:solidFill>
          </a:ln>
        </p:spPr>
        <p:style>
          <a:lnRef idx="1">
            <a:schemeClr val="accent1"/>
          </a:lnRef>
          <a:fillRef idx="0">
            <a:schemeClr val="accent1"/>
          </a:fillRef>
          <a:effectRef idx="0">
            <a:schemeClr val="accent1"/>
          </a:effectRef>
          <a:fontRef idx="minor">
            <a:schemeClr val="tx1"/>
          </a:fontRef>
        </p:style>
      </p:cxnSp>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884975"/>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400" b="1" cap="none" dirty="0"/>
              <a:t>Preliminary outcomes and directions to CPM from the CPM FG on POARS</a:t>
            </a:r>
            <a:endParaRPr lang="en-US" dirty="0">
              <a:solidFill>
                <a:srgbClr val="00825F"/>
              </a:solidFill>
            </a:endParaRPr>
          </a:p>
        </p:txBody>
      </p:sp>
      <p:pic>
        <p:nvPicPr>
          <p:cNvPr id="10" name="Immagine 9">
            <a:extLst>
              <a:ext uri="{FF2B5EF4-FFF2-40B4-BE49-F238E27FC236}">
                <a16:creationId xmlns:a16="http://schemas.microsoft.com/office/drawing/2014/main" id="{7234DD0C-95AB-7940-8105-0A1AE1800F5F}"/>
              </a:ext>
            </a:extLst>
          </p:cNvPr>
          <p:cNvPicPr>
            <a:picLocks noChangeAspect="1"/>
          </p:cNvPicPr>
          <p:nvPr userDrawn="1"/>
        </p:nvPicPr>
        <p:blipFill rotWithShape="1">
          <a:blip r:embed="rId7"/>
          <a:srcRect r="29216"/>
          <a:stretch/>
        </p:blipFill>
        <p:spPr>
          <a:xfrm>
            <a:off x="539598" y="218898"/>
            <a:ext cx="1877238" cy="516014"/>
          </a:xfrm>
          <a:prstGeom prst="rect">
            <a:avLst/>
          </a:prstGeom>
        </p:spPr>
      </p:pic>
      <p:pic>
        <p:nvPicPr>
          <p:cNvPr id="3" name="Picture 2">
            <a:extLst>
              <a:ext uri="{FF2B5EF4-FFF2-40B4-BE49-F238E27FC236}">
                <a16:creationId xmlns:a16="http://schemas.microsoft.com/office/drawing/2014/main" id="{2C4EF50D-19C0-874B-B58B-28F04C603057}"/>
              </a:ext>
            </a:extLst>
          </p:cNvPr>
          <p:cNvPicPr>
            <a:picLocks noChangeAspect="1"/>
          </p:cNvPicPr>
          <p:nvPr userDrawn="1"/>
        </p:nvPicPr>
        <p:blipFill>
          <a:blip r:embed="rId8"/>
          <a:stretch>
            <a:fillRect/>
          </a:stretch>
        </p:blipFill>
        <p:spPr>
          <a:xfrm>
            <a:off x="9806784" y="233705"/>
            <a:ext cx="2016059" cy="516015"/>
          </a:xfrm>
          <a:prstGeom prst="rect">
            <a:avLst/>
          </a:prstGeom>
        </p:spPr>
      </p:pic>
      <p:sp>
        <p:nvSpPr>
          <p:cNvPr id="14" name="Rectangle 13">
            <a:extLst>
              <a:ext uri="{FF2B5EF4-FFF2-40B4-BE49-F238E27FC236}">
                <a16:creationId xmlns:a16="http://schemas.microsoft.com/office/drawing/2014/main" id="{CBFAA4C8-8DDB-DA4C-9D66-A6C43971E9D1}"/>
              </a:ext>
            </a:extLst>
          </p:cNvPr>
          <p:cNvSpPr/>
          <p:nvPr userDrawn="1"/>
        </p:nvSpPr>
        <p:spPr>
          <a:xfrm>
            <a:off x="0" y="-66798"/>
            <a:ext cx="12192000" cy="762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T"/>
          </a:p>
        </p:txBody>
      </p:sp>
      <p:sp>
        <p:nvSpPr>
          <p:cNvPr id="2" name="TextBox 1">
            <a:extLst>
              <a:ext uri="{FF2B5EF4-FFF2-40B4-BE49-F238E27FC236}">
                <a16:creationId xmlns:a16="http://schemas.microsoft.com/office/drawing/2014/main" id="{1EBFC24B-5A00-3A48-A356-A78F1A7ABB14}"/>
              </a:ext>
            </a:extLst>
          </p:cNvPr>
          <p:cNvSpPr txBox="1"/>
          <p:nvPr userDrawn="1"/>
        </p:nvSpPr>
        <p:spPr>
          <a:xfrm>
            <a:off x="10744200" y="6413091"/>
            <a:ext cx="1447800" cy="353943"/>
          </a:xfrm>
          <a:prstGeom prst="rect">
            <a:avLst/>
          </a:prstGeom>
        </p:spPr>
        <p:txBody>
          <a:bodyPr wrap="square" lIns="540000" tIns="0" rIns="360000" rtlCol="0" anchor="t" anchorCtr="0">
            <a:spAutoFit/>
          </a:bodyPr>
          <a:lstStyle/>
          <a:p>
            <a:fld id="{B782F2B3-BF2A-3042-AED2-C560A5FC06BC}" type="slidenum">
              <a:rPr lang="en-IT" sz="2000" smtClean="0">
                <a:solidFill>
                  <a:srgbClr val="A81E3B"/>
                </a:solidFill>
              </a:rPr>
              <a:t>‹#›</a:t>
            </a:fld>
            <a:endParaRPr lang="en-IT" dirty="0">
              <a:solidFill>
                <a:srgbClr val="A81E3B"/>
              </a:solidFill>
            </a:endParaRP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yellow flower with green leaves&#10;&#10;Description automatically generated with low confidence">
            <a:extLst>
              <a:ext uri="{FF2B5EF4-FFF2-40B4-BE49-F238E27FC236}">
                <a16:creationId xmlns:a16="http://schemas.microsoft.com/office/drawing/2014/main" id="{81B27332-5712-094F-8972-6FC711E18B0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t="2296" b="2296"/>
          <a:stretch/>
        </p:blipFill>
        <p:spPr/>
      </p:pic>
      <p:sp>
        <p:nvSpPr>
          <p:cNvPr id="7" name="Title 6">
            <a:extLst>
              <a:ext uri="{FF2B5EF4-FFF2-40B4-BE49-F238E27FC236}">
                <a16:creationId xmlns:a16="http://schemas.microsoft.com/office/drawing/2014/main" id="{7F00055F-E0E9-4F4D-B87B-8E8D531A57DF}"/>
              </a:ext>
            </a:extLst>
          </p:cNvPr>
          <p:cNvSpPr>
            <a:spLocks noGrp="1"/>
          </p:cNvSpPr>
          <p:nvPr>
            <p:ph type="ctrTitle"/>
          </p:nvPr>
        </p:nvSpPr>
        <p:spPr>
          <a:xfrm>
            <a:off x="-304800" y="2209800"/>
            <a:ext cx="12192000" cy="1676400"/>
          </a:xfrm>
        </p:spPr>
        <p:txBody>
          <a:bodyPr/>
          <a:lstStyle/>
          <a:p>
            <a:r>
              <a:rPr lang="en-US" sz="3100" b="1" cap="all" dirty="0">
                <a:latin typeface="Georgia"/>
              </a:rPr>
              <a:t>PRELIMINARY OUTCOMES AND DIRECTIONS TO CPM FROM THE CPM FG ON PEST OUTBREAK ALERT AND RESPONSE SYSTEMS</a:t>
            </a:r>
            <a:endParaRPr lang="fr-FR" sz="3100" dirty="0">
              <a:latin typeface="Georgia"/>
            </a:endParaRPr>
          </a:p>
        </p:txBody>
      </p:sp>
      <p:sp>
        <p:nvSpPr>
          <p:cNvPr id="9" name="Subtitle 8">
            <a:extLst>
              <a:ext uri="{FF2B5EF4-FFF2-40B4-BE49-F238E27FC236}">
                <a16:creationId xmlns:a16="http://schemas.microsoft.com/office/drawing/2014/main" id="{B80FD00C-FDF7-C641-83A3-7A869D10956B}"/>
              </a:ext>
            </a:extLst>
          </p:cNvPr>
          <p:cNvSpPr>
            <a:spLocks noGrp="1"/>
          </p:cNvSpPr>
          <p:nvPr>
            <p:ph type="subTitle" idx="1"/>
          </p:nvPr>
        </p:nvSpPr>
        <p:spPr>
          <a:xfrm>
            <a:off x="2209800" y="3962400"/>
            <a:ext cx="12192000" cy="245913"/>
          </a:xfrm>
        </p:spPr>
        <p:txBody>
          <a:bodyPr lIns="1224000" tIns="0" rIns="2160000" bIns="45720" anchor="t" anchorCtr="0"/>
          <a:lstStyle/>
          <a:p>
            <a:r>
              <a:rPr lang="fr-FR" dirty="0"/>
              <a:t>Mireille MARCOTTE, Chair of the CPM Focus Group on Pest </a:t>
            </a:r>
            <a:r>
              <a:rPr lang="fr-FR" dirty="0" err="1"/>
              <a:t>Outbreak</a:t>
            </a:r>
            <a:r>
              <a:rPr lang="fr-FR" dirty="0"/>
              <a:t> </a:t>
            </a:r>
            <a:r>
              <a:rPr lang="fr-FR" dirty="0" err="1"/>
              <a:t>Alert</a:t>
            </a:r>
            <a:r>
              <a:rPr lang="fr-FR" dirty="0"/>
              <a:t> and </a:t>
            </a:r>
            <a:r>
              <a:rPr lang="fr-FR" dirty="0" err="1"/>
              <a:t>Response</a:t>
            </a:r>
            <a:r>
              <a:rPr lang="fr-FR" dirty="0"/>
              <a:t> </a:t>
            </a:r>
            <a:r>
              <a:rPr lang="fr-FR" dirty="0" err="1"/>
              <a:t>Systems</a:t>
            </a:r>
          </a:p>
          <a:p>
            <a:endParaRPr lang="fr-FR" dirty="0">
              <a:cs typeface="Calibri"/>
            </a:endParaRPr>
          </a:p>
          <a:p>
            <a:r>
              <a:rPr lang="fr-FR" dirty="0" err="1">
                <a:cs typeface="Calibri"/>
              </a:rPr>
              <a:t>Prepared</a:t>
            </a:r>
            <a:r>
              <a:rPr lang="fr-FR" dirty="0">
                <a:cs typeface="Calibri"/>
              </a:rPr>
              <a:t> by the IPPC </a:t>
            </a:r>
            <a:r>
              <a:rPr lang="fr-FR" dirty="0" err="1">
                <a:cs typeface="Calibri"/>
              </a:rPr>
              <a:t>Secretariat</a:t>
            </a:r>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152400" y="914400"/>
            <a:ext cx="5029200" cy="742200"/>
          </a:xfrm>
        </p:spPr>
        <p:txBody>
          <a:bodyPr/>
          <a:lstStyle/>
          <a:p>
            <a:r>
              <a:rPr lang="fr-FR" sz="2600" dirty="0"/>
              <a:t>7. </a:t>
            </a:r>
            <a:r>
              <a:rPr lang="en-US" sz="2600" dirty="0"/>
              <a:t>Work plan for </a:t>
            </a:r>
            <a:r>
              <a:rPr lang="en-US" sz="2600" dirty="0" smtClean="0"/>
              <a:t>POARS</a:t>
            </a:r>
            <a:r>
              <a:rPr lang="en-US" sz="2600" dirty="0"/>
              <a:t> </a:t>
            </a:r>
            <a:r>
              <a:rPr lang="fr-FR" dirty="0"/>
              <a:t/>
            </a:r>
            <a:br>
              <a:rPr lang="fr-FR" dirty="0"/>
            </a:br>
            <a:endParaRPr lang="en-IT" dirty="0"/>
          </a:p>
        </p:txBody>
      </p:sp>
      <p:graphicFrame>
        <p:nvGraphicFramePr>
          <p:cNvPr id="2" name="Table 1"/>
          <p:cNvGraphicFramePr>
            <a:graphicFrameLocks noGrp="1"/>
          </p:cNvGraphicFramePr>
          <p:nvPr>
            <p:extLst>
              <p:ext uri="{D42A27DB-BD31-4B8C-83A1-F6EECF244321}">
                <p14:modId xmlns:p14="http://schemas.microsoft.com/office/powerpoint/2010/main" val="3942901514"/>
              </p:ext>
            </p:extLst>
          </p:nvPr>
        </p:nvGraphicFramePr>
        <p:xfrm>
          <a:off x="381000" y="1447800"/>
          <a:ext cx="11430000" cy="4873825"/>
        </p:xfrm>
        <a:graphic>
          <a:graphicData uri="http://schemas.openxmlformats.org/drawingml/2006/table">
            <a:tbl>
              <a:tblPr>
                <a:tableStyleId>{5940675A-B579-460E-94D1-54222C63F5DA}</a:tableStyleId>
              </a:tblPr>
              <a:tblGrid>
                <a:gridCol w="5715000">
                  <a:extLst>
                    <a:ext uri="{9D8B030D-6E8A-4147-A177-3AD203B41FA5}">
                      <a16:colId xmlns:a16="http://schemas.microsoft.com/office/drawing/2014/main" val="1374801998"/>
                    </a:ext>
                  </a:extLst>
                </a:gridCol>
                <a:gridCol w="5715000">
                  <a:extLst>
                    <a:ext uri="{9D8B030D-6E8A-4147-A177-3AD203B41FA5}">
                      <a16:colId xmlns:a16="http://schemas.microsoft.com/office/drawing/2014/main" val="1250880036"/>
                    </a:ext>
                  </a:extLst>
                </a:gridCol>
              </a:tblGrid>
              <a:tr h="432786">
                <a:tc>
                  <a:txBody>
                    <a:bodyPr/>
                    <a:lstStyle/>
                    <a:p>
                      <a:pPr algn="ctr" rtl="0" fontAlgn="base"/>
                      <a:r>
                        <a:rPr lang="en-GB" sz="1400" b="1" dirty="0">
                          <a:solidFill>
                            <a:srgbClr val="5792C9"/>
                          </a:solidFill>
                          <a:effectLst/>
                        </a:rPr>
                        <a:t>Activities and tasks</a:t>
                      </a:r>
                      <a:r>
                        <a:rPr lang="en-GB" sz="1400" b="0" dirty="0">
                          <a:solidFill>
                            <a:srgbClr val="5792C9"/>
                          </a:solidFill>
                          <a:effectLst/>
                        </a:rPr>
                        <a:t> </a:t>
                      </a:r>
                    </a:p>
                  </a:txBody>
                  <a:tcPr marL="73751" marR="73751" marT="36876" marB="36876" anchor="ctr">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ctr" rtl="0" fontAlgn="base"/>
                      <a:r>
                        <a:rPr lang="en-GB" sz="1400" b="1" dirty="0">
                          <a:solidFill>
                            <a:srgbClr val="5792C9"/>
                          </a:solidFill>
                          <a:effectLst/>
                        </a:rPr>
                        <a:t>Status of the activity</a:t>
                      </a:r>
                      <a:r>
                        <a:rPr lang="en-GB" sz="1400" b="0" dirty="0">
                          <a:solidFill>
                            <a:srgbClr val="5792C9"/>
                          </a:solidFill>
                          <a:effectLst/>
                        </a:rPr>
                        <a:t>  </a:t>
                      </a:r>
                      <a:endParaRPr lang="en-GB" sz="1400" b="0" i="0" dirty="0">
                        <a:solidFill>
                          <a:srgbClr val="5792C9"/>
                        </a:solidFill>
                        <a:effectLst/>
                      </a:endParaRPr>
                    </a:p>
                  </a:txBody>
                  <a:tcPr marL="73751" marR="73751" marT="36876" marB="36876" anchor="ctr">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61531024"/>
                  </a:ext>
                </a:extLst>
              </a:tr>
              <a:tr h="612867">
                <a:tc>
                  <a:txBody>
                    <a:bodyPr/>
                    <a:lstStyle/>
                    <a:p>
                      <a:pPr algn="just" rtl="0" fontAlgn="base"/>
                      <a:r>
                        <a:rPr lang="en-US" sz="1400" b="0" dirty="0">
                          <a:solidFill>
                            <a:srgbClr val="000000"/>
                          </a:solidFill>
                          <a:effectLst/>
                        </a:rPr>
                        <a:t>1. </a:t>
                      </a:r>
                      <a:r>
                        <a:rPr lang="en-US" sz="1400" b="1" dirty="0">
                          <a:solidFill>
                            <a:srgbClr val="00B050"/>
                          </a:solidFill>
                          <a:effectLst/>
                        </a:rPr>
                        <a:t>Analysis and report </a:t>
                      </a:r>
                      <a:r>
                        <a:rPr lang="en-US" sz="1400" b="0" dirty="0">
                          <a:solidFill>
                            <a:srgbClr val="000000"/>
                          </a:solidFill>
                          <a:effectLst/>
                        </a:rPr>
                        <a:t>– global state of emerging pest risk scanning and reporting, impediments to reporting   </a:t>
                      </a:r>
                      <a:endParaRPr lang="en-US" sz="1400" b="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effectLst/>
                        </a:rPr>
                        <a:t>Underway-mostly completed, study to be published early 2022. </a:t>
                      </a:r>
                    </a:p>
                    <a:p>
                      <a:pPr algn="just" rtl="0" fontAlgn="base"/>
                      <a:r>
                        <a:rPr lang="en-US" sz="1400" b="0" dirty="0">
                          <a:effectLst/>
                        </a:rPr>
                        <a:t>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1172875"/>
                  </a:ext>
                </a:extLst>
              </a:tr>
              <a:tr h="432786">
                <a:tc>
                  <a:txBody>
                    <a:bodyPr/>
                    <a:lstStyle/>
                    <a:p>
                      <a:pPr algn="just" rtl="0" fontAlgn="base"/>
                      <a:r>
                        <a:rPr lang="en-US" sz="1400" b="0" dirty="0">
                          <a:solidFill>
                            <a:srgbClr val="000000"/>
                          </a:solidFill>
                          <a:effectLst/>
                        </a:rPr>
                        <a:t>2. Definition of </a:t>
                      </a:r>
                      <a:r>
                        <a:rPr lang="en-US" sz="1400" b="1" dirty="0">
                          <a:solidFill>
                            <a:srgbClr val="00B050"/>
                          </a:solidFill>
                          <a:effectLst/>
                        </a:rPr>
                        <a:t>organizational structure and user requirements </a:t>
                      </a:r>
                      <a:r>
                        <a:rPr lang="en-US" sz="1400" b="0" dirty="0">
                          <a:solidFill>
                            <a:srgbClr val="000000"/>
                          </a:solidFill>
                          <a:effectLst/>
                        </a:rPr>
                        <a:t>needing to be in place for an enhanced scanning and reporting system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effectLst/>
                        </a:rPr>
                        <a:t>CPM FG POARS developed initial proposals.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9347420"/>
                  </a:ext>
                </a:extLst>
              </a:tr>
              <a:tr h="775267">
                <a:tc>
                  <a:txBody>
                    <a:bodyPr/>
                    <a:lstStyle/>
                    <a:p>
                      <a:pPr algn="just" rtl="0" fontAlgn="base"/>
                      <a:r>
                        <a:rPr lang="en-US" sz="1400" b="0" dirty="0">
                          <a:solidFill>
                            <a:srgbClr val="000000"/>
                          </a:solidFill>
                          <a:effectLst/>
                        </a:rPr>
                        <a:t>3. Development and </a:t>
                      </a:r>
                      <a:r>
                        <a:rPr lang="en-US" sz="1400" b="1" dirty="0">
                          <a:solidFill>
                            <a:srgbClr val="00B050"/>
                          </a:solidFill>
                          <a:effectLst/>
                        </a:rPr>
                        <a:t>global adoption of enabling policies </a:t>
                      </a:r>
                      <a:r>
                        <a:rPr lang="en-US" sz="1400" b="0" dirty="0">
                          <a:solidFill>
                            <a:srgbClr val="000000"/>
                          </a:solidFill>
                          <a:effectLst/>
                        </a:rPr>
                        <a:t>to encourage and optimize reporting including IPPC mandate and operating structures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effectLst/>
                        </a:rPr>
                        <a:t>CPM FG POARS to formulate recommendations to the IC Sub-group on </a:t>
                      </a:r>
                      <a:r>
                        <a:rPr lang="en-US" sz="1400" b="0" dirty="0" smtClean="0">
                          <a:effectLst/>
                        </a:rPr>
                        <a:t>NROs.</a:t>
                      </a:r>
                      <a:r>
                        <a:rPr lang="en-US" sz="1400" b="0" baseline="0" dirty="0">
                          <a:effectLst/>
                        </a:rPr>
                        <a:t> </a:t>
                      </a:r>
                      <a:r>
                        <a:rPr lang="en-US" sz="1400" b="0" dirty="0" smtClean="0">
                          <a:effectLst/>
                        </a:rPr>
                        <a:t>CPM </a:t>
                      </a:r>
                      <a:r>
                        <a:rPr lang="en-US" sz="1400" b="0" dirty="0">
                          <a:effectLst/>
                        </a:rPr>
                        <a:t>FG POARS recommends to set on Epidemic Intelligence from Open Sources (EIOS).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96894972"/>
                  </a:ext>
                </a:extLst>
              </a:tr>
              <a:tr h="612867">
                <a:tc>
                  <a:txBody>
                    <a:bodyPr/>
                    <a:lstStyle/>
                    <a:p>
                      <a:pPr algn="just" rtl="0" fontAlgn="base"/>
                      <a:r>
                        <a:rPr lang="en-US" sz="1400" b="0" dirty="0">
                          <a:solidFill>
                            <a:srgbClr val="000000"/>
                          </a:solidFill>
                          <a:effectLst/>
                        </a:rPr>
                        <a:t>4. Establishment of a </a:t>
                      </a:r>
                      <a:r>
                        <a:rPr lang="en-US" sz="1400" b="1" dirty="0">
                          <a:solidFill>
                            <a:srgbClr val="00B050"/>
                          </a:solidFill>
                          <a:effectLst/>
                        </a:rPr>
                        <a:t>network of phytosanitary emergency response </a:t>
                      </a:r>
                      <a:r>
                        <a:rPr lang="en-US" sz="1400" b="0" dirty="0">
                          <a:solidFill>
                            <a:srgbClr val="000000"/>
                          </a:solidFill>
                          <a:effectLst/>
                        </a:rPr>
                        <a:t>expertise/tools and making it available to all NPPOs via a global platform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effectLst/>
                        </a:rPr>
                        <a:t>CPM FG POARS to formulate recommendation to the CPM on the way forward. </a:t>
                      </a: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32350986"/>
                  </a:ext>
                </a:extLst>
              </a:tr>
              <a:tr h="612867">
                <a:tc>
                  <a:txBody>
                    <a:bodyPr/>
                    <a:lstStyle/>
                    <a:p>
                      <a:pPr algn="just" rtl="0" fontAlgn="base"/>
                      <a:r>
                        <a:rPr lang="en-US" sz="1400" b="0" dirty="0">
                          <a:solidFill>
                            <a:srgbClr val="000000"/>
                          </a:solidFill>
                          <a:effectLst/>
                        </a:rPr>
                        <a:t>5. Development, adoption and application of </a:t>
                      </a:r>
                      <a:r>
                        <a:rPr lang="en-US" sz="1400" b="1" dirty="0">
                          <a:solidFill>
                            <a:srgbClr val="00B050"/>
                          </a:solidFill>
                          <a:effectLst/>
                        </a:rPr>
                        <a:t>processes for rapidly engaging expertise and response resources   </a:t>
                      </a:r>
                      <a:endParaRPr lang="en-US" sz="1400" b="1" i="0" dirty="0">
                        <a:solidFill>
                          <a:srgbClr val="00B050"/>
                        </a:solidFill>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solidFill>
                            <a:srgbClr val="000000"/>
                          </a:solidFill>
                          <a:effectLst/>
                        </a:rPr>
                        <a:t>CPM FG POARS to formulate recommendation to the CPM on how to conduct this activity through the POARSC. </a:t>
                      </a:r>
                      <a:endParaRPr lang="en-US" sz="1400" b="0" dirty="0">
                        <a:effectLst/>
                      </a:endParaRPr>
                    </a:p>
                    <a:p>
                      <a:pPr algn="just" rtl="0" fontAlgn="base"/>
                      <a:r>
                        <a:rPr lang="en-US" sz="1400" b="0" dirty="0">
                          <a:effectLst/>
                        </a:rPr>
                        <a:t>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39254127"/>
                  </a:ext>
                </a:extLst>
              </a:tr>
              <a:tr h="612867">
                <a:tc>
                  <a:txBody>
                    <a:bodyPr/>
                    <a:lstStyle/>
                    <a:p>
                      <a:pPr algn="just" rtl="0" fontAlgn="base"/>
                      <a:r>
                        <a:rPr lang="en-US" sz="1400" b="0" dirty="0">
                          <a:solidFill>
                            <a:srgbClr val="000000"/>
                          </a:solidFill>
                          <a:effectLst/>
                        </a:rPr>
                        <a:t>6. Establishment of a POARS </a:t>
                      </a:r>
                      <a:r>
                        <a:rPr lang="en-US" sz="1400" b="1" dirty="0">
                          <a:solidFill>
                            <a:srgbClr val="00B050"/>
                          </a:solidFill>
                          <a:effectLst/>
                        </a:rPr>
                        <a:t>toolbox </a:t>
                      </a:r>
                      <a:endParaRPr lang="en-US" sz="1400" b="1" i="0" dirty="0">
                        <a:solidFill>
                          <a:srgbClr val="00B050"/>
                        </a:solidFill>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solidFill>
                            <a:srgbClr val="000000"/>
                          </a:solidFill>
                          <a:effectLst/>
                        </a:rPr>
                        <a:t>CPM FG POARS to formulate recommendations to the CPM on tools to be developed as well as on the governance to be set to develop these tools.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3102230"/>
                  </a:ext>
                </a:extLst>
              </a:tr>
              <a:tr h="612867">
                <a:tc>
                  <a:txBody>
                    <a:bodyPr/>
                    <a:lstStyle/>
                    <a:p>
                      <a:pPr algn="just" rtl="0" fontAlgn="base"/>
                      <a:r>
                        <a:rPr lang="en-US" sz="1400" b="0" dirty="0">
                          <a:solidFill>
                            <a:srgbClr val="000000"/>
                          </a:solidFill>
                          <a:effectLst/>
                        </a:rPr>
                        <a:t>7. Facilitation of adoption of the POARS globally and </a:t>
                      </a:r>
                      <a:r>
                        <a:rPr lang="en-US" sz="1400" b="1" dirty="0">
                          <a:solidFill>
                            <a:srgbClr val="00B050"/>
                          </a:solidFill>
                          <a:effectLst/>
                        </a:rPr>
                        <a:t>advocacy with potential fund providers </a:t>
                      </a: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tc>
                  <a:txBody>
                    <a:bodyPr/>
                    <a:lstStyle/>
                    <a:p>
                      <a:pPr algn="just" rtl="0" fontAlgn="base"/>
                      <a:r>
                        <a:rPr lang="en-US" sz="1400" b="0" dirty="0">
                          <a:effectLst/>
                        </a:rPr>
                        <a:t>Discussions are being held to mutualize activities with the Emergency Animal Health Unit within FAO. </a:t>
                      </a:r>
                      <a:endParaRPr lang="en-US" sz="1400" b="0" i="0" dirty="0">
                        <a:effectLst/>
                      </a:endParaRPr>
                    </a:p>
                  </a:txBody>
                  <a:tcPr marL="73751" marR="73751" marT="36876" marB="36876">
                    <a:lnL w="9525" cap="flat" cmpd="sng" algn="ctr">
                      <a:solidFill>
                        <a:schemeClr val="tx1">
                          <a:lumMod val="95000"/>
                          <a:lumOff val="5000"/>
                        </a:schemeClr>
                      </a:solidFill>
                      <a:prstDash val="sysDot"/>
                      <a:round/>
                      <a:headEnd type="none" w="med" len="med"/>
                      <a:tailEnd type="none" w="med" len="med"/>
                    </a:lnL>
                    <a:lnR w="9525" cap="flat" cmpd="sng" algn="ctr">
                      <a:solidFill>
                        <a:schemeClr val="tx1">
                          <a:lumMod val="95000"/>
                          <a:lumOff val="5000"/>
                        </a:schemeClr>
                      </a:solidFill>
                      <a:prstDash val="sysDot"/>
                      <a:round/>
                      <a:headEnd type="none" w="med" len="med"/>
                      <a:tailEnd type="none" w="med" len="med"/>
                    </a:lnR>
                    <a:lnT w="9525" cap="flat" cmpd="sng" algn="ctr">
                      <a:solidFill>
                        <a:schemeClr val="tx1">
                          <a:lumMod val="95000"/>
                          <a:lumOff val="5000"/>
                        </a:schemeClr>
                      </a:solidFill>
                      <a:prstDash val="sysDot"/>
                      <a:round/>
                      <a:headEnd type="none" w="med" len="med"/>
                      <a:tailEnd type="none" w="med" len="med"/>
                    </a:lnT>
                    <a:lnB w="9525" cap="flat" cmpd="sng" algn="ctr">
                      <a:solidFill>
                        <a:schemeClr val="tx1">
                          <a:lumMod val="95000"/>
                          <a:lumOff val="5000"/>
                        </a:schemeClr>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0093428"/>
                  </a:ext>
                </a:extLst>
              </a:tr>
            </a:tbl>
          </a:graphicData>
        </a:graphic>
      </p:graphicFrame>
    </p:spTree>
    <p:extLst>
      <p:ext uri="{BB962C8B-B14F-4D97-AF65-F5344CB8AC3E}">
        <p14:creationId xmlns:p14="http://schemas.microsoft.com/office/powerpoint/2010/main" val="3068347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7A1AEDE-2AF2-4E5F-97C6-B3BBC614A122}"/>
              </a:ext>
            </a:extLst>
          </p:cNvPr>
          <p:cNvSpPr/>
          <p:nvPr/>
        </p:nvSpPr>
        <p:spPr>
          <a:xfrm>
            <a:off x="526142" y="5036929"/>
            <a:ext cx="11361058" cy="111857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5" name="Title 4"/>
          <p:cNvSpPr>
            <a:spLocks noGrp="1"/>
          </p:cNvSpPr>
          <p:nvPr>
            <p:ph type="title"/>
          </p:nvPr>
        </p:nvSpPr>
        <p:spPr>
          <a:xfrm>
            <a:off x="0" y="1447800"/>
            <a:ext cx="11811000" cy="227058"/>
          </a:xfrm>
        </p:spPr>
        <p:txBody>
          <a:bodyPr/>
          <a:lstStyle/>
          <a:p>
            <a:r>
              <a:rPr lang="fr-FR" sz="2800" dirty="0"/>
              <a:t>8. </a:t>
            </a:r>
            <a:r>
              <a:rPr lang="en-US" sz="2800" dirty="0"/>
              <a:t>Budget to conduct the POARS activities within the IPPC Secretariat</a:t>
            </a:r>
            <a:br>
              <a:rPr lang="en-US" sz="2800" dirty="0"/>
            </a:br>
            <a:endParaRPr lang="en-US" sz="2800" dirty="0"/>
          </a:p>
        </p:txBody>
      </p:sp>
      <p:sp>
        <p:nvSpPr>
          <p:cNvPr id="6" name="Subtitle 5"/>
          <p:cNvSpPr>
            <a:spLocks noGrp="1"/>
          </p:cNvSpPr>
          <p:nvPr>
            <p:ph type="subTitle" idx="1"/>
          </p:nvPr>
        </p:nvSpPr>
        <p:spPr>
          <a:xfrm>
            <a:off x="946596" y="5151819"/>
            <a:ext cx="11734799" cy="646332"/>
          </a:xfrm>
        </p:spPr>
        <p:txBody>
          <a:bodyPr/>
          <a:lstStyle/>
          <a:p>
            <a:pPr fontAlgn="base"/>
            <a:r>
              <a:rPr lang="en-US" b="1" dirty="0"/>
              <a:t>800 k/year for </a:t>
            </a:r>
            <a:r>
              <a:rPr lang="en-US" dirty="0"/>
              <a:t>the staff, including </a:t>
            </a:r>
            <a:r>
              <a:rPr lang="en-US" dirty="0" smtClean="0"/>
              <a:t>equipment </a:t>
            </a:r>
            <a:r>
              <a:rPr lang="en-US" dirty="0"/>
              <a:t>(estimated). </a:t>
            </a:r>
          </a:p>
          <a:p>
            <a:pPr fontAlgn="base"/>
            <a:r>
              <a:rPr lang="en-US" b="1" dirty="0"/>
              <a:t>100 k/year</a:t>
            </a:r>
            <a:r>
              <a:rPr lang="en-US" dirty="0"/>
              <a:t> for the procurement of external services (translation, IT support and experts meetings) (estimated).</a:t>
            </a:r>
          </a:p>
        </p:txBody>
      </p:sp>
      <p:sp>
        <p:nvSpPr>
          <p:cNvPr id="7" name="TextBox 6">
            <a:extLst>
              <a:ext uri="{FF2B5EF4-FFF2-40B4-BE49-F238E27FC236}">
                <a16:creationId xmlns:a16="http://schemas.microsoft.com/office/drawing/2014/main" id="{CBDE2EC9-A75B-4FA5-B7B1-92FD51B8B86C}"/>
              </a:ext>
            </a:extLst>
          </p:cNvPr>
          <p:cNvSpPr txBox="1"/>
          <p:nvPr/>
        </p:nvSpPr>
        <p:spPr>
          <a:xfrm>
            <a:off x="526142" y="1940029"/>
            <a:ext cx="10827658" cy="1107996"/>
          </a:xfrm>
          <a:prstGeom prst="rect">
            <a:avLst/>
          </a:prstGeom>
          <a:solidFill>
            <a:srgbClr val="00B050"/>
          </a:solidFill>
        </p:spPr>
        <p:txBody>
          <a:bodyPr wrap="square">
            <a:spAutoFit/>
          </a:bodyPr>
          <a:lstStyle/>
          <a:p>
            <a:pPr fontAlgn="base"/>
            <a:r>
              <a:rPr lang="en-US" sz="2200" dirty="0">
                <a:solidFill>
                  <a:schemeClr val="bg1"/>
                </a:solidFill>
              </a:rPr>
              <a:t>To have a continuous operating capacity, regular budget funds would have to be made available. As a fallback alternative, extrabudgetary funds would be mobilized for this activity through projects and voluntary contributions.</a:t>
            </a:r>
          </a:p>
        </p:txBody>
      </p:sp>
      <p:pic>
        <p:nvPicPr>
          <p:cNvPr id="8" name="Imagen 17">
            <a:extLst>
              <a:ext uri="{FF2B5EF4-FFF2-40B4-BE49-F238E27FC236}">
                <a16:creationId xmlns:a16="http://schemas.microsoft.com/office/drawing/2014/main" id="{10FCFD23-A42B-4BFD-A6D0-5F87BAA37B0D}"/>
              </a:ext>
            </a:extLst>
          </p:cNvPr>
          <p:cNvPicPr>
            <a:picLocks noChangeAspect="1"/>
          </p:cNvPicPr>
          <p:nvPr/>
        </p:nvPicPr>
        <p:blipFill rotWithShape="1">
          <a:blip r:embed="rId3"/>
          <a:srcRect l="24583" r="24310" b="9484"/>
          <a:stretch/>
        </p:blipFill>
        <p:spPr>
          <a:xfrm>
            <a:off x="10972800" y="1597772"/>
            <a:ext cx="635411" cy="633028"/>
          </a:xfrm>
          <a:prstGeom prst="rect">
            <a:avLst/>
          </a:prstGeom>
        </p:spPr>
      </p:pic>
      <p:sp>
        <p:nvSpPr>
          <p:cNvPr id="9" name="TextBox 8">
            <a:extLst>
              <a:ext uri="{FF2B5EF4-FFF2-40B4-BE49-F238E27FC236}">
                <a16:creationId xmlns:a16="http://schemas.microsoft.com/office/drawing/2014/main" id="{0A13881F-E1C4-40DC-AB48-1DE706036EDB}"/>
              </a:ext>
            </a:extLst>
          </p:cNvPr>
          <p:cNvSpPr txBox="1"/>
          <p:nvPr/>
        </p:nvSpPr>
        <p:spPr>
          <a:xfrm>
            <a:off x="496325" y="3201441"/>
            <a:ext cx="9749972" cy="430887"/>
          </a:xfrm>
          <a:prstGeom prst="rect">
            <a:avLst/>
          </a:prstGeom>
          <a:noFill/>
        </p:spPr>
        <p:txBody>
          <a:bodyPr wrap="square">
            <a:spAutoFit/>
          </a:bodyPr>
          <a:lstStyle/>
          <a:p>
            <a:pPr fontAlgn="base"/>
            <a:r>
              <a:rPr lang="en-US" sz="2200" dirty="0"/>
              <a:t>In a first phase, the human resources dedicated to POARS could be as follows: </a:t>
            </a:r>
          </a:p>
        </p:txBody>
      </p:sp>
      <p:sp>
        <p:nvSpPr>
          <p:cNvPr id="4" name="TextBox 3">
            <a:extLst>
              <a:ext uri="{FF2B5EF4-FFF2-40B4-BE49-F238E27FC236}">
                <a16:creationId xmlns:a16="http://schemas.microsoft.com/office/drawing/2014/main" id="{6AD3B5A6-2345-402A-86C8-44B1047DA0FD}"/>
              </a:ext>
            </a:extLst>
          </p:cNvPr>
          <p:cNvSpPr txBox="1"/>
          <p:nvPr/>
        </p:nvSpPr>
        <p:spPr>
          <a:xfrm>
            <a:off x="-201679" y="3952280"/>
            <a:ext cx="4343400" cy="707886"/>
          </a:xfrm>
          <a:prstGeom prst="rect">
            <a:avLst/>
          </a:prstGeom>
        </p:spPr>
        <p:txBody>
          <a:bodyPr wrap="square" lIns="540000" tIns="0" rIns="360000" rtlCol="0" anchor="t" anchorCtr="0">
            <a:spAutoFit/>
          </a:bodyPr>
          <a:lstStyle/>
          <a:p>
            <a:r>
              <a:rPr lang="en-US" sz="4200" b="1" dirty="0">
                <a:solidFill>
                  <a:srgbClr val="5792C9"/>
                </a:solidFill>
              </a:rPr>
              <a:t>One manager</a:t>
            </a:r>
            <a:endParaRPr lang="es-419" sz="4200" b="1" dirty="0">
              <a:solidFill>
                <a:srgbClr val="5792C9"/>
              </a:solidFill>
            </a:endParaRPr>
          </a:p>
        </p:txBody>
      </p:sp>
      <p:sp>
        <p:nvSpPr>
          <p:cNvPr id="11" name="TextBox 10">
            <a:extLst>
              <a:ext uri="{FF2B5EF4-FFF2-40B4-BE49-F238E27FC236}">
                <a16:creationId xmlns:a16="http://schemas.microsoft.com/office/drawing/2014/main" id="{425CA4A6-352C-4870-A10F-6C8533679B99}"/>
              </a:ext>
            </a:extLst>
          </p:cNvPr>
          <p:cNvSpPr txBox="1"/>
          <p:nvPr/>
        </p:nvSpPr>
        <p:spPr>
          <a:xfrm>
            <a:off x="7620000" y="3738774"/>
            <a:ext cx="4488542" cy="1261884"/>
          </a:xfrm>
          <a:prstGeom prst="rect">
            <a:avLst/>
          </a:prstGeom>
          <a:noFill/>
        </p:spPr>
        <p:txBody>
          <a:bodyPr wrap="square">
            <a:spAutoFit/>
          </a:bodyPr>
          <a:lstStyle/>
          <a:p>
            <a:pPr marL="285750" indent="-285750" fontAlgn="base">
              <a:buFont typeface="Arial" panose="020B0604020202020204" pitchFamily="34" charset="0"/>
              <a:buChar char="•"/>
            </a:pPr>
            <a:r>
              <a:rPr lang="en-US" sz="1900" b="1" dirty="0"/>
              <a:t>dedicated IT developer (1)</a:t>
            </a:r>
          </a:p>
          <a:p>
            <a:pPr marL="285750" indent="-285750" fontAlgn="base">
              <a:buFont typeface="Arial" panose="020B0604020202020204" pitchFamily="34" charset="0"/>
              <a:buChar char="•"/>
            </a:pPr>
            <a:r>
              <a:rPr lang="en-US" sz="1900" b="1" dirty="0" smtClean="0"/>
              <a:t>Relation person* </a:t>
            </a:r>
            <a:r>
              <a:rPr lang="en-US" sz="1900" b="1" dirty="0"/>
              <a:t>(1)</a:t>
            </a:r>
          </a:p>
          <a:p>
            <a:pPr marL="285750" indent="-285750" fontAlgn="base">
              <a:buFont typeface="Arial" panose="020B0604020202020204" pitchFamily="34" charset="0"/>
              <a:buChar char="•"/>
            </a:pPr>
            <a:r>
              <a:rPr lang="en-US" sz="1900" b="1" dirty="0"/>
              <a:t>part time administrative person (1/2) </a:t>
            </a:r>
          </a:p>
          <a:p>
            <a:pPr marL="285750" indent="-285750" fontAlgn="base">
              <a:buFont typeface="Arial" panose="020B0604020202020204" pitchFamily="34" charset="0"/>
              <a:buChar char="•"/>
            </a:pPr>
            <a:r>
              <a:rPr lang="en-US" sz="1900" b="1" dirty="0"/>
              <a:t>part time communication expert (1/2)</a:t>
            </a:r>
          </a:p>
        </p:txBody>
      </p:sp>
      <p:sp>
        <p:nvSpPr>
          <p:cNvPr id="12" name="TextBox 11">
            <a:extLst>
              <a:ext uri="{FF2B5EF4-FFF2-40B4-BE49-F238E27FC236}">
                <a16:creationId xmlns:a16="http://schemas.microsoft.com/office/drawing/2014/main" id="{E0F6BBB2-E52F-4734-8052-5A3161FA7AED}"/>
              </a:ext>
            </a:extLst>
          </p:cNvPr>
          <p:cNvSpPr txBox="1"/>
          <p:nvPr/>
        </p:nvSpPr>
        <p:spPr>
          <a:xfrm>
            <a:off x="2985426" y="3936718"/>
            <a:ext cx="1219200" cy="784830"/>
          </a:xfrm>
          <a:prstGeom prst="rect">
            <a:avLst/>
          </a:prstGeom>
        </p:spPr>
        <p:txBody>
          <a:bodyPr wrap="square" lIns="540000" tIns="0" rIns="360000" rtlCol="0" anchor="t" anchorCtr="0">
            <a:spAutoFit/>
          </a:bodyPr>
          <a:lstStyle/>
          <a:p>
            <a:r>
              <a:rPr lang="en-US" sz="4800" b="1" dirty="0">
                <a:solidFill>
                  <a:srgbClr val="00B050"/>
                </a:solidFill>
              </a:rPr>
              <a:t>+</a:t>
            </a:r>
            <a:endParaRPr lang="es-419" sz="4800" b="1" dirty="0">
              <a:solidFill>
                <a:srgbClr val="00B050"/>
              </a:solidFill>
            </a:endParaRPr>
          </a:p>
        </p:txBody>
      </p:sp>
      <p:sp>
        <p:nvSpPr>
          <p:cNvPr id="13" name="TextBox 12">
            <a:extLst>
              <a:ext uri="{FF2B5EF4-FFF2-40B4-BE49-F238E27FC236}">
                <a16:creationId xmlns:a16="http://schemas.microsoft.com/office/drawing/2014/main" id="{DA633EF9-CE53-4D53-B7CE-9B4AC3D24E08}"/>
              </a:ext>
            </a:extLst>
          </p:cNvPr>
          <p:cNvSpPr txBox="1"/>
          <p:nvPr/>
        </p:nvSpPr>
        <p:spPr>
          <a:xfrm>
            <a:off x="6084114" y="4005153"/>
            <a:ext cx="2347873" cy="692497"/>
          </a:xfrm>
          <a:prstGeom prst="rect">
            <a:avLst/>
          </a:prstGeom>
        </p:spPr>
        <p:txBody>
          <a:bodyPr wrap="square" lIns="540000" tIns="0" rIns="360000" rtlCol="0" anchor="t" anchorCtr="0">
            <a:spAutoFit/>
          </a:bodyPr>
          <a:lstStyle/>
          <a:p>
            <a:r>
              <a:rPr lang="en-US" sz="4200" b="1" dirty="0">
                <a:solidFill>
                  <a:srgbClr val="5792C9"/>
                </a:solidFill>
              </a:rPr>
              <a:t>One:</a:t>
            </a:r>
            <a:endParaRPr lang="es-419" sz="4200" b="1" dirty="0">
              <a:solidFill>
                <a:srgbClr val="5792C9"/>
              </a:solidFill>
            </a:endParaRPr>
          </a:p>
        </p:txBody>
      </p:sp>
      <p:sp>
        <p:nvSpPr>
          <p:cNvPr id="15" name="TextBox 14">
            <a:extLst>
              <a:ext uri="{FF2B5EF4-FFF2-40B4-BE49-F238E27FC236}">
                <a16:creationId xmlns:a16="http://schemas.microsoft.com/office/drawing/2014/main" id="{8CA9BD1F-3A8E-4AB1-955A-D0BB742522D7}"/>
              </a:ext>
            </a:extLst>
          </p:cNvPr>
          <p:cNvSpPr txBox="1"/>
          <p:nvPr/>
        </p:nvSpPr>
        <p:spPr>
          <a:xfrm>
            <a:off x="23191" y="6494787"/>
            <a:ext cx="7010400" cy="276999"/>
          </a:xfrm>
          <a:prstGeom prst="rect">
            <a:avLst/>
          </a:prstGeom>
          <a:noFill/>
        </p:spPr>
        <p:txBody>
          <a:bodyPr wrap="square">
            <a:spAutoFit/>
          </a:bodyPr>
          <a:lstStyle/>
          <a:p>
            <a:r>
              <a:rPr lang="en-US" sz="1200" dirty="0"/>
              <a:t>*for relations with the regions and the RPPOs, the One Health nexus, WHO and other relevant organizations </a:t>
            </a:r>
            <a:endParaRPr lang="es-419" sz="1200" dirty="0"/>
          </a:p>
        </p:txBody>
      </p:sp>
      <p:sp>
        <p:nvSpPr>
          <p:cNvPr id="16" name="TextBox 15">
            <a:extLst>
              <a:ext uri="{FF2B5EF4-FFF2-40B4-BE49-F238E27FC236}">
                <a16:creationId xmlns:a16="http://schemas.microsoft.com/office/drawing/2014/main" id="{6B37E0E6-7DC5-4F4B-B050-74EBB672E6CE}"/>
              </a:ext>
            </a:extLst>
          </p:cNvPr>
          <p:cNvSpPr txBox="1"/>
          <p:nvPr/>
        </p:nvSpPr>
        <p:spPr>
          <a:xfrm>
            <a:off x="5610926" y="3963991"/>
            <a:ext cx="1219200" cy="784830"/>
          </a:xfrm>
          <a:prstGeom prst="rect">
            <a:avLst/>
          </a:prstGeom>
        </p:spPr>
        <p:txBody>
          <a:bodyPr wrap="square" lIns="540000" tIns="0" rIns="360000" rtlCol="0" anchor="t" anchorCtr="0">
            <a:spAutoFit/>
          </a:bodyPr>
          <a:lstStyle/>
          <a:p>
            <a:r>
              <a:rPr lang="en-US" sz="4800" b="1" dirty="0">
                <a:solidFill>
                  <a:srgbClr val="00B050"/>
                </a:solidFill>
              </a:rPr>
              <a:t>+</a:t>
            </a:r>
            <a:endParaRPr lang="es-419" sz="4800" b="1" dirty="0">
              <a:solidFill>
                <a:srgbClr val="00B050"/>
              </a:solidFill>
            </a:endParaRPr>
          </a:p>
        </p:txBody>
      </p:sp>
      <p:sp>
        <p:nvSpPr>
          <p:cNvPr id="17" name="TextBox 16">
            <a:extLst>
              <a:ext uri="{FF2B5EF4-FFF2-40B4-BE49-F238E27FC236}">
                <a16:creationId xmlns:a16="http://schemas.microsoft.com/office/drawing/2014/main" id="{9C41BB64-D2B6-461F-927F-5786C24C0B1E}"/>
              </a:ext>
            </a:extLst>
          </p:cNvPr>
          <p:cNvSpPr txBox="1"/>
          <p:nvPr/>
        </p:nvSpPr>
        <p:spPr>
          <a:xfrm>
            <a:off x="3372132" y="3988380"/>
            <a:ext cx="2183408" cy="692497"/>
          </a:xfrm>
          <a:prstGeom prst="rect">
            <a:avLst/>
          </a:prstGeom>
        </p:spPr>
        <p:txBody>
          <a:bodyPr wrap="square" lIns="540000" tIns="0" rIns="360000" rtlCol="0" anchor="t" anchorCtr="0">
            <a:spAutoFit/>
          </a:bodyPr>
          <a:lstStyle/>
          <a:p>
            <a:r>
              <a:rPr lang="en-US" sz="4200" b="1" dirty="0">
                <a:solidFill>
                  <a:srgbClr val="5792C9"/>
                </a:solidFill>
              </a:rPr>
              <a:t>Two: </a:t>
            </a:r>
            <a:endParaRPr lang="es-419" sz="4200" b="1" dirty="0">
              <a:solidFill>
                <a:srgbClr val="5792C9"/>
              </a:solidFill>
            </a:endParaRPr>
          </a:p>
        </p:txBody>
      </p:sp>
      <p:sp>
        <p:nvSpPr>
          <p:cNvPr id="19" name="TextBox 18">
            <a:extLst>
              <a:ext uri="{FF2B5EF4-FFF2-40B4-BE49-F238E27FC236}">
                <a16:creationId xmlns:a16="http://schemas.microsoft.com/office/drawing/2014/main" id="{1326F02C-0EB0-46A4-B11C-0BFF16024539}"/>
              </a:ext>
            </a:extLst>
          </p:cNvPr>
          <p:cNvSpPr txBox="1"/>
          <p:nvPr/>
        </p:nvSpPr>
        <p:spPr>
          <a:xfrm>
            <a:off x="4974987" y="3958986"/>
            <a:ext cx="1540113" cy="738664"/>
          </a:xfrm>
          <a:prstGeom prst="rect">
            <a:avLst/>
          </a:prstGeom>
          <a:noFill/>
        </p:spPr>
        <p:txBody>
          <a:bodyPr wrap="square">
            <a:spAutoFit/>
          </a:bodyPr>
          <a:lstStyle/>
          <a:p>
            <a:r>
              <a:rPr lang="en-US" sz="2100" b="1" dirty="0"/>
              <a:t>scientific officers </a:t>
            </a:r>
            <a:endParaRPr lang="es-419" sz="2100" b="1" dirty="0"/>
          </a:p>
        </p:txBody>
      </p:sp>
      <p:sp>
        <p:nvSpPr>
          <p:cNvPr id="24" name="TextBox 23">
            <a:extLst>
              <a:ext uri="{FF2B5EF4-FFF2-40B4-BE49-F238E27FC236}">
                <a16:creationId xmlns:a16="http://schemas.microsoft.com/office/drawing/2014/main" id="{4C4774AA-F673-4C15-94B4-AE4D834F13A7}"/>
              </a:ext>
            </a:extLst>
          </p:cNvPr>
          <p:cNvSpPr txBox="1"/>
          <p:nvPr/>
        </p:nvSpPr>
        <p:spPr>
          <a:xfrm>
            <a:off x="304800" y="5082570"/>
            <a:ext cx="1219200" cy="784830"/>
          </a:xfrm>
          <a:prstGeom prst="rect">
            <a:avLst/>
          </a:prstGeom>
        </p:spPr>
        <p:txBody>
          <a:bodyPr wrap="square" lIns="540000" tIns="0" rIns="360000" rtlCol="0" anchor="t" anchorCtr="0">
            <a:spAutoFit/>
          </a:bodyPr>
          <a:lstStyle/>
          <a:p>
            <a:r>
              <a:rPr lang="en-US" sz="4800" b="1" dirty="0">
                <a:solidFill>
                  <a:srgbClr val="00B050"/>
                </a:solidFill>
              </a:rPr>
              <a:t>=</a:t>
            </a:r>
            <a:endParaRPr lang="es-419" sz="4800" b="1" dirty="0">
              <a:solidFill>
                <a:srgbClr val="00B050"/>
              </a:solidFill>
            </a:endParaRPr>
          </a:p>
        </p:txBody>
      </p:sp>
    </p:spTree>
    <p:extLst>
      <p:ext uri="{BB962C8B-B14F-4D97-AF65-F5344CB8AC3E}">
        <p14:creationId xmlns:p14="http://schemas.microsoft.com/office/powerpoint/2010/main" val="14617388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1600" y="1476508"/>
            <a:ext cx="10983600" cy="337545"/>
          </a:xfrm>
        </p:spPr>
        <p:txBody>
          <a:bodyPr/>
          <a:lstStyle/>
          <a:p>
            <a:r>
              <a:rPr lang="fr-FR" sz="3200" dirty="0"/>
              <a:t>9. Budget for </a:t>
            </a:r>
            <a:r>
              <a:rPr lang="en-US" sz="3200" dirty="0"/>
              <a:t>Emergency Response on the ground</a:t>
            </a:r>
            <a:r>
              <a:rPr lang="fr-FR" sz="3200" dirty="0"/>
              <a:t/>
            </a:r>
            <a:br>
              <a:rPr lang="fr-FR" sz="3200" dirty="0"/>
            </a:br>
            <a:r>
              <a:rPr lang="fr-FR" dirty="0"/>
              <a:t> </a:t>
            </a:r>
            <a:endParaRPr lang="en-US" dirty="0"/>
          </a:p>
        </p:txBody>
      </p:sp>
      <p:sp>
        <p:nvSpPr>
          <p:cNvPr id="6" name="Subtitle 3"/>
          <p:cNvSpPr>
            <a:spLocks noGrp="1"/>
          </p:cNvSpPr>
          <p:nvPr>
            <p:ph type="subTitle" idx="1"/>
          </p:nvPr>
        </p:nvSpPr>
        <p:spPr>
          <a:xfrm>
            <a:off x="-374752" y="2558162"/>
            <a:ext cx="5110748" cy="207357"/>
          </a:xfrm>
        </p:spPr>
        <p:txBody>
          <a:bodyPr/>
          <a:lstStyle/>
          <a:p>
            <a:r>
              <a:rPr lang="en-US" sz="3200" b="1" dirty="0">
                <a:solidFill>
                  <a:srgbClr val="5792C9"/>
                </a:solidFill>
              </a:rPr>
              <a:t>During CPM 14 (2019), the CPM:</a:t>
            </a:r>
            <a:endParaRPr lang="fr-FR" sz="3200" b="1" dirty="0">
              <a:solidFill>
                <a:srgbClr val="5792C9"/>
              </a:solidFill>
            </a:endParaRPr>
          </a:p>
          <a:p>
            <a:endParaRPr lang="en-US" sz="3200" b="1" dirty="0">
              <a:solidFill>
                <a:srgbClr val="5792C9"/>
              </a:solidFill>
            </a:endParaRPr>
          </a:p>
        </p:txBody>
      </p:sp>
      <p:sp>
        <p:nvSpPr>
          <p:cNvPr id="7" name="TextBox 6">
            <a:extLst>
              <a:ext uri="{FF2B5EF4-FFF2-40B4-BE49-F238E27FC236}">
                <a16:creationId xmlns:a16="http://schemas.microsoft.com/office/drawing/2014/main" id="{A6BFD3A4-E8AA-4E43-8982-5E3AF794B899}"/>
              </a:ext>
            </a:extLst>
          </p:cNvPr>
          <p:cNvSpPr txBox="1"/>
          <p:nvPr/>
        </p:nvSpPr>
        <p:spPr>
          <a:xfrm>
            <a:off x="4983843" y="2571642"/>
            <a:ext cx="6720114" cy="3108543"/>
          </a:xfrm>
          <a:prstGeom prst="rect">
            <a:avLst/>
          </a:prstGeom>
          <a:noFill/>
        </p:spPr>
        <p:txBody>
          <a:bodyPr wrap="square">
            <a:spAutoFit/>
          </a:bodyPr>
          <a:lstStyle/>
          <a:p>
            <a:r>
              <a:rPr lang="en-US" sz="2800" i="1" dirty="0"/>
              <a:t>called on the IPPC Secretariat to establish an emergency trust fund to support addressing issues related to emerging pests and emergency issues”. These funds should be </a:t>
            </a:r>
            <a:r>
              <a:rPr lang="en-US" sz="2800" b="1" i="1" dirty="0"/>
              <a:t>complementary</a:t>
            </a:r>
            <a:r>
              <a:rPr lang="en-US" sz="2800" i="1" dirty="0"/>
              <a:t> to the financial resources that the NPPOs (and potentially RPPOs) will invest.”</a:t>
            </a:r>
          </a:p>
        </p:txBody>
      </p:sp>
      <p:sp>
        <p:nvSpPr>
          <p:cNvPr id="8" name="TextBox 7">
            <a:extLst>
              <a:ext uri="{FF2B5EF4-FFF2-40B4-BE49-F238E27FC236}">
                <a16:creationId xmlns:a16="http://schemas.microsoft.com/office/drawing/2014/main" id="{84B81E01-AF41-4F15-8EEA-FE6B9E17B023}"/>
              </a:ext>
            </a:extLst>
          </p:cNvPr>
          <p:cNvSpPr txBox="1"/>
          <p:nvPr/>
        </p:nvSpPr>
        <p:spPr>
          <a:xfrm>
            <a:off x="3629" y="6119336"/>
            <a:ext cx="11811000" cy="738664"/>
          </a:xfrm>
          <a:prstGeom prst="rect">
            <a:avLst/>
          </a:prstGeom>
          <a:solidFill>
            <a:srgbClr val="00B050"/>
          </a:solidFill>
        </p:spPr>
        <p:txBody>
          <a:bodyPr wrap="square">
            <a:spAutoFit/>
          </a:bodyPr>
          <a:lstStyle/>
          <a:p>
            <a:r>
              <a:rPr lang="en-US" sz="1400" dirty="0">
                <a:solidFill>
                  <a:schemeClr val="bg1"/>
                </a:solidFill>
              </a:rPr>
              <a:t>Exploratory discussions have already begun with the Emergency Animal Health Unit within FAO to explore the feasibility of working together on a joint </a:t>
            </a:r>
            <a:r>
              <a:rPr lang="en-US" sz="1400" dirty="0" err="1">
                <a:solidFill>
                  <a:schemeClr val="bg1"/>
                </a:solidFill>
              </a:rPr>
              <a:t>programme</a:t>
            </a:r>
            <a:r>
              <a:rPr lang="en-US" sz="1400" dirty="0">
                <a:solidFill>
                  <a:schemeClr val="bg1"/>
                </a:solidFill>
              </a:rPr>
              <a:t> that could be set to help address emergency activities for both animal and plant health, in order to mutualize resources and to build on experience. This activity is placed under the FAO Emergency unit (OIR) in FAO.  </a:t>
            </a:r>
          </a:p>
        </p:txBody>
      </p:sp>
      <p:sp>
        <p:nvSpPr>
          <p:cNvPr id="4" name="TextBox 3">
            <a:extLst>
              <a:ext uri="{FF2B5EF4-FFF2-40B4-BE49-F238E27FC236}">
                <a16:creationId xmlns:a16="http://schemas.microsoft.com/office/drawing/2014/main" id="{B7CF3B8C-800E-49CE-B67D-7DDB6F0F82DB}"/>
              </a:ext>
            </a:extLst>
          </p:cNvPr>
          <p:cNvSpPr txBox="1"/>
          <p:nvPr/>
        </p:nvSpPr>
        <p:spPr>
          <a:xfrm>
            <a:off x="3962400" y="2110689"/>
            <a:ext cx="533400" cy="1815882"/>
          </a:xfrm>
          <a:prstGeom prst="rect">
            <a:avLst/>
          </a:prstGeom>
        </p:spPr>
        <p:txBody>
          <a:bodyPr wrap="square" lIns="540000" tIns="0" rIns="360000" rtlCol="0" anchor="t" anchorCtr="0">
            <a:spAutoFit/>
          </a:bodyPr>
          <a:lstStyle/>
          <a:p>
            <a:r>
              <a:rPr lang="en-US" sz="11500" b="1" dirty="0">
                <a:solidFill>
                  <a:srgbClr val="00B050"/>
                </a:solidFill>
              </a:rPr>
              <a:t>“</a:t>
            </a:r>
            <a:endParaRPr lang="es-419" sz="11500" b="1" dirty="0">
              <a:solidFill>
                <a:srgbClr val="00B050"/>
              </a:solidFill>
            </a:endParaRPr>
          </a:p>
        </p:txBody>
      </p:sp>
      <p:cxnSp>
        <p:nvCxnSpPr>
          <p:cNvPr id="10" name="Straight Connector 9">
            <a:extLst>
              <a:ext uri="{FF2B5EF4-FFF2-40B4-BE49-F238E27FC236}">
                <a16:creationId xmlns:a16="http://schemas.microsoft.com/office/drawing/2014/main" id="{B1D8E4EE-6504-4DBC-84CC-6B08F48D1086}"/>
              </a:ext>
            </a:extLst>
          </p:cNvPr>
          <p:cNvCxnSpPr/>
          <p:nvPr/>
        </p:nvCxnSpPr>
        <p:spPr>
          <a:xfrm>
            <a:off x="5486400" y="5334000"/>
            <a:ext cx="5715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11" name="Imagen 17">
            <a:extLst>
              <a:ext uri="{FF2B5EF4-FFF2-40B4-BE49-F238E27FC236}">
                <a16:creationId xmlns:a16="http://schemas.microsoft.com/office/drawing/2014/main" id="{2EAB1891-A5C8-4497-9A99-5B4812355F5A}"/>
              </a:ext>
            </a:extLst>
          </p:cNvPr>
          <p:cNvPicPr>
            <a:picLocks noChangeAspect="1"/>
          </p:cNvPicPr>
          <p:nvPr/>
        </p:nvPicPr>
        <p:blipFill rotWithShape="1">
          <a:blip r:embed="rId2"/>
          <a:srcRect l="24583" r="24310" b="9484"/>
          <a:stretch/>
        </p:blipFill>
        <p:spPr>
          <a:xfrm>
            <a:off x="11203008" y="5802822"/>
            <a:ext cx="635411" cy="633028"/>
          </a:xfrm>
          <a:prstGeom prst="rect">
            <a:avLst/>
          </a:prstGeom>
        </p:spPr>
      </p:pic>
    </p:spTree>
    <p:extLst>
      <p:ext uri="{BB962C8B-B14F-4D97-AF65-F5344CB8AC3E}">
        <p14:creationId xmlns:p14="http://schemas.microsoft.com/office/powerpoint/2010/main" val="672778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5">
            <a:extLst>
              <a:ext uri="{FF2B5EF4-FFF2-40B4-BE49-F238E27FC236}">
                <a16:creationId xmlns:a16="http://schemas.microsoft.com/office/drawing/2014/main" id="{58A43A09-91A0-0B4E-A1B9-69205A0FA910}"/>
              </a:ext>
            </a:extLst>
          </p:cNvPr>
          <p:cNvSpPr>
            <a:spLocks noGrp="1"/>
          </p:cNvSpPr>
          <p:nvPr>
            <p:ph type="ctrTitle"/>
          </p:nvPr>
        </p:nvSpPr>
        <p:spPr/>
        <p:txBody>
          <a:bodyPr/>
          <a:lstStyle/>
          <a:p>
            <a:pPr algn="ctr">
              <a:defRPr/>
            </a:pPr>
            <a:r>
              <a:rPr lang="it-IT" dirty="0" err="1"/>
              <a:t>Thank</a:t>
            </a:r>
            <a:r>
              <a:rPr lang="it-IT" dirty="0"/>
              <a:t> </a:t>
            </a:r>
            <a:r>
              <a:rPr lang="it-IT" dirty="0" err="1"/>
              <a:t>you</a:t>
            </a:r>
            <a:endParaRPr lang="it-IT" dirty="0"/>
          </a:p>
        </p:txBody>
      </p:sp>
      <p:sp>
        <p:nvSpPr>
          <p:cNvPr id="3" name="Rectangle 2">
            <a:extLst>
              <a:ext uri="{FF2B5EF4-FFF2-40B4-BE49-F238E27FC236}">
                <a16:creationId xmlns:a16="http://schemas.microsoft.com/office/drawing/2014/main" id="{A5343FCF-8DD9-BC48-8DE5-A30633EF8F93}"/>
              </a:ext>
            </a:extLst>
          </p:cNvPr>
          <p:cNvSpPr/>
          <p:nvPr/>
        </p:nvSpPr>
        <p:spPr>
          <a:xfrm>
            <a:off x="4800600" y="4495800"/>
            <a:ext cx="4953000" cy="1938992"/>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IPPC </a:t>
            </a:r>
            <a:r>
              <a:rPr lang="fr-FR" altLang="en-US" sz="1600" b="1" dirty="0" err="1">
                <a:solidFill>
                  <a:schemeClr val="bg1"/>
                </a:solidFill>
                <a:ea typeface="Arial Unicode MS" panose="020B0604020202020204" pitchFamily="34" charset="-128"/>
                <a:cs typeface="Arial" panose="020B0604020202020204" pitchFamily="34" charset="0"/>
              </a:rPr>
              <a:t>Secretariat</a:t>
            </a: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Food and Agriculture </a:t>
            </a:r>
            <a:r>
              <a:rPr lang="fr-FR" altLang="en-US" sz="1600" dirty="0" err="1">
                <a:solidFill>
                  <a:schemeClr val="bg1"/>
                </a:solidFill>
                <a:ea typeface="Arial Unicode MS" panose="020B0604020202020204" pitchFamily="34" charset="-128"/>
                <a:cs typeface="Arial" panose="020B0604020202020204" pitchFamily="34" charset="0"/>
              </a:rPr>
              <a:t>Organization</a:t>
            </a:r>
            <a:r>
              <a:rPr lang="fr-FR" altLang="en-US" sz="1600" dirty="0">
                <a:solidFill>
                  <a:schemeClr val="bg1"/>
                </a:solidFill>
                <a:ea typeface="Arial Unicode MS" panose="020B0604020202020204" pitchFamily="34" charset="-128"/>
                <a:cs typeface="Arial" panose="020B0604020202020204" pitchFamily="34" charset="0"/>
              </a:rPr>
              <a:t>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of the United Nations (FAO)</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dirty="0">
                <a:solidFill>
                  <a:schemeClr val="bg1"/>
                </a:solidFill>
                <a:ea typeface="Arial Unicode MS" panose="020B0604020202020204" pitchFamily="34" charset="-128"/>
                <a:cs typeface="Arial" panose="020B0604020202020204" pitchFamily="34" charset="0"/>
              </a:rPr>
              <a:t/>
            </a:r>
            <a:br>
              <a:rPr lang="fr-FR" altLang="en-US" sz="1600" dirty="0">
                <a:solidFill>
                  <a:schemeClr val="bg1"/>
                </a:solidFill>
                <a:ea typeface="Arial Unicode MS" panose="020B0604020202020204" pitchFamily="34" charset="-128"/>
                <a:cs typeface="Arial" panose="020B0604020202020204" pitchFamily="34" charset="0"/>
              </a:rPr>
            </a:br>
            <a:r>
              <a:rPr lang="fr-FR" altLang="en-US" sz="1600" b="1" dirty="0">
                <a:solidFill>
                  <a:schemeClr val="bg1"/>
                </a:solidFill>
                <a:ea typeface="Arial Unicode MS" panose="020B0604020202020204" pitchFamily="34" charset="-128"/>
                <a:cs typeface="Arial" panose="020B0604020202020204" pitchFamily="34" charset="0"/>
              </a:rPr>
              <a:t>ippc@fao.org | www.ippc.int</a:t>
            </a:r>
            <a:r>
              <a:rPr lang="en-US" sz="5400" dirty="0">
                <a:solidFill>
                  <a:schemeClr val="bg1"/>
                </a:solidFill>
              </a:rPr>
              <a:t/>
            </a:r>
            <a:br>
              <a:rPr lang="en-US" sz="5400" dirty="0">
                <a:solidFill>
                  <a:schemeClr val="bg1"/>
                </a:solidFill>
              </a:rPr>
            </a:br>
            <a:endParaRPr lang="en-IT" dirty="0">
              <a:solidFill>
                <a:schemeClr val="bg1"/>
              </a:solidFill>
            </a:endParaRPr>
          </a:p>
        </p:txBody>
      </p:sp>
    </p:spTree>
    <p:extLst>
      <p:ext uri="{BB962C8B-B14F-4D97-AF65-F5344CB8AC3E}">
        <p14:creationId xmlns:p14="http://schemas.microsoft.com/office/powerpoint/2010/main" val="260204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6CAE4D8-B039-0649-BDEF-444210836B94}"/>
              </a:ext>
            </a:extLst>
          </p:cNvPr>
          <p:cNvSpPr>
            <a:spLocks noGrp="1"/>
          </p:cNvSpPr>
          <p:nvPr>
            <p:ph type="subTitle" idx="1"/>
          </p:nvPr>
        </p:nvSpPr>
        <p:spPr>
          <a:xfrm>
            <a:off x="304800" y="2438400"/>
            <a:ext cx="11353800" cy="2590799"/>
          </a:xfrm>
        </p:spPr>
        <p:txBody>
          <a:bodyPr numCol="2"/>
          <a:lstStyle/>
          <a:p>
            <a:pPr marL="457200" indent="-457200">
              <a:buAutoNum type="arabicPeriod"/>
            </a:pPr>
            <a:r>
              <a:rPr lang="en-US" sz="2600" dirty="0"/>
              <a:t>Background</a:t>
            </a:r>
          </a:p>
          <a:p>
            <a:pPr marL="457200" indent="-457200">
              <a:buAutoNum type="arabicPeriod"/>
            </a:pPr>
            <a:r>
              <a:rPr lang="en-US" sz="2600" dirty="0"/>
              <a:t>Considerations on definitions</a:t>
            </a:r>
          </a:p>
          <a:p>
            <a:pPr marL="457200" indent="-457200">
              <a:buAutoNum type="arabicPeriod"/>
            </a:pPr>
            <a:r>
              <a:rPr lang="en-US" sz="2600" dirty="0"/>
              <a:t>POARS overarching components</a:t>
            </a:r>
          </a:p>
          <a:p>
            <a:pPr marL="457200" indent="-457200">
              <a:buAutoNum type="arabicPeriod"/>
            </a:pPr>
            <a:r>
              <a:rPr lang="en-US" sz="2600" dirty="0"/>
              <a:t>Considerations related to relations with other bodies and stakeholders</a:t>
            </a:r>
          </a:p>
          <a:p>
            <a:pPr marL="457200" indent="-457200">
              <a:buAutoNum type="arabicPeriod"/>
            </a:pPr>
            <a:r>
              <a:rPr lang="en-US" sz="2600" dirty="0"/>
              <a:t>Considerations related to the information systems and tools available through the POARS</a:t>
            </a:r>
          </a:p>
          <a:p>
            <a:pPr marL="457200" indent="-457200">
              <a:buAutoNum type="arabicPeriod"/>
            </a:pPr>
            <a:endParaRPr lang="en-US" sz="2600" dirty="0"/>
          </a:p>
          <a:p>
            <a:pPr marL="457200" indent="-457200">
              <a:buAutoNum type="arabicPeriod"/>
            </a:pPr>
            <a:r>
              <a:rPr lang="en-US" sz="2600" dirty="0"/>
              <a:t>Considerations related to the governance of the </a:t>
            </a:r>
            <a:r>
              <a:rPr lang="en-US" sz="2600" dirty="0" smtClean="0"/>
              <a:t>POARS</a:t>
            </a:r>
            <a:endParaRPr lang="en-US" sz="2600" dirty="0"/>
          </a:p>
          <a:p>
            <a:pPr marL="457200" indent="-457200">
              <a:buAutoNum type="arabicPeriod"/>
            </a:pPr>
            <a:r>
              <a:rPr lang="en-US" sz="2600" dirty="0"/>
              <a:t>Work plan for </a:t>
            </a:r>
            <a:r>
              <a:rPr lang="en-US" sz="2600" dirty="0" smtClean="0"/>
              <a:t>POARS</a:t>
            </a:r>
            <a:r>
              <a:rPr lang="en-US" sz="2600" dirty="0"/>
              <a:t> </a:t>
            </a:r>
          </a:p>
          <a:p>
            <a:pPr marL="457200" indent="-457200">
              <a:buAutoNum type="arabicPeriod"/>
            </a:pPr>
            <a:r>
              <a:rPr lang="en-US" sz="2600" dirty="0"/>
              <a:t>Budget to conduct the POARS activities within the IPPC Secretariat</a:t>
            </a:r>
          </a:p>
          <a:p>
            <a:pPr marL="457200" indent="-457200">
              <a:buAutoNum type="arabicPeriod"/>
            </a:pPr>
            <a:r>
              <a:rPr lang="en-US" sz="2600" dirty="0"/>
              <a:t>Budget for Emergency Response on the ground</a:t>
            </a:r>
          </a:p>
          <a:p>
            <a:pPr marL="457200" indent="-457200">
              <a:buAutoNum type="arabicPeriod"/>
            </a:pPr>
            <a:endParaRPr lang="en-US" sz="1800" dirty="0"/>
          </a:p>
          <a:p>
            <a:pPr marL="457200" indent="-457200">
              <a:buAutoNum type="arabicPeriod"/>
            </a:pPr>
            <a:endParaRPr lang="en-US" sz="1800" dirty="0"/>
          </a:p>
        </p:txBody>
      </p:sp>
      <p:sp>
        <p:nvSpPr>
          <p:cNvPr id="3" name="Title 2">
            <a:extLst>
              <a:ext uri="{FF2B5EF4-FFF2-40B4-BE49-F238E27FC236}">
                <a16:creationId xmlns:a16="http://schemas.microsoft.com/office/drawing/2014/main" id="{0CE68BB7-DD3C-664A-AC9D-74A5FE280DD9}"/>
              </a:ext>
            </a:extLst>
          </p:cNvPr>
          <p:cNvSpPr>
            <a:spLocks noGrp="1"/>
          </p:cNvSpPr>
          <p:nvPr>
            <p:ph type="title"/>
          </p:nvPr>
        </p:nvSpPr>
        <p:spPr>
          <a:xfrm>
            <a:off x="304800" y="1447800"/>
            <a:ext cx="7120246" cy="296840"/>
          </a:xfrm>
        </p:spPr>
        <p:txBody>
          <a:bodyPr numCol="2"/>
          <a:lstStyle/>
          <a:p>
            <a:r>
              <a:rPr lang="en-US" sz="3600" dirty="0"/>
              <a:t>Outline:</a:t>
            </a:r>
          </a:p>
        </p:txBody>
      </p:sp>
      <p:sp>
        <p:nvSpPr>
          <p:cNvPr id="4" name="Rectangle 3"/>
          <p:cNvSpPr/>
          <p:nvPr/>
        </p:nvSpPr>
        <p:spPr>
          <a:xfrm>
            <a:off x="304800" y="2133600"/>
            <a:ext cx="11506200" cy="4038600"/>
          </a:xfrm>
          <a:prstGeom prst="rect">
            <a:avLst/>
          </a:prstGeom>
          <a:noFill/>
          <a:ln w="28575">
            <a:solidFill>
              <a:srgbClr val="5189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58581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CDED64A6-527B-489C-976A-60AF4E45C66A}"/>
              </a:ext>
            </a:extLst>
          </p:cNvPr>
          <p:cNvSpPr/>
          <p:nvPr/>
        </p:nvSpPr>
        <p:spPr>
          <a:xfrm>
            <a:off x="3288115" y="534673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E3A406F2-9619-465F-B764-44BA785D3ED3}"/>
              </a:ext>
            </a:extLst>
          </p:cNvPr>
          <p:cNvSpPr/>
          <p:nvPr/>
        </p:nvSpPr>
        <p:spPr>
          <a:xfrm>
            <a:off x="3288115" y="4154566"/>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6882D998-B453-40F4-AE88-4284A57A3E2D}"/>
              </a:ext>
            </a:extLst>
          </p:cNvPr>
          <p:cNvSpPr/>
          <p:nvPr/>
        </p:nvSpPr>
        <p:spPr>
          <a:xfrm>
            <a:off x="3288115" y="2840449"/>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ubtitle 3">
            <a:extLst>
              <a:ext uri="{FF2B5EF4-FFF2-40B4-BE49-F238E27FC236}">
                <a16:creationId xmlns:a16="http://schemas.microsoft.com/office/drawing/2014/main" id="{384526E0-5F33-284D-8013-D1D7B10E733D}"/>
              </a:ext>
            </a:extLst>
          </p:cNvPr>
          <p:cNvSpPr>
            <a:spLocks noGrp="1"/>
          </p:cNvSpPr>
          <p:nvPr>
            <p:ph type="subTitle" idx="1"/>
          </p:nvPr>
        </p:nvSpPr>
        <p:spPr>
          <a:xfrm>
            <a:off x="3975847" y="5360427"/>
            <a:ext cx="8229600" cy="581280"/>
          </a:xfrm>
        </p:spPr>
        <p:txBody>
          <a:bodyPr/>
          <a:lstStyle/>
          <a:p>
            <a:r>
              <a:rPr lang="en-US" dirty="0"/>
              <a:t>A Focus Group was set and met virtually every month from January to September 2021.</a:t>
            </a:r>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411752" y="1602171"/>
            <a:ext cx="7986304" cy="296840"/>
          </a:xfrm>
        </p:spPr>
        <p:txBody>
          <a:bodyPr/>
          <a:lstStyle/>
          <a:p>
            <a:r>
              <a:rPr lang="en-US" sz="3600" dirty="0"/>
              <a:t>1. Background</a:t>
            </a:r>
          </a:p>
        </p:txBody>
      </p:sp>
      <p:sp>
        <p:nvSpPr>
          <p:cNvPr id="2" name="Rectangle 1">
            <a:extLst>
              <a:ext uri="{FF2B5EF4-FFF2-40B4-BE49-F238E27FC236}">
                <a16:creationId xmlns:a16="http://schemas.microsoft.com/office/drawing/2014/main" id="{3304FE07-80A6-4773-9419-ED10CEB25CAA}"/>
              </a:ext>
            </a:extLst>
          </p:cNvPr>
          <p:cNvSpPr/>
          <p:nvPr/>
        </p:nvSpPr>
        <p:spPr>
          <a:xfrm>
            <a:off x="3265714" y="1600200"/>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3D9FBE2-0970-43B7-96AB-B75B8E93525D}"/>
              </a:ext>
            </a:extLst>
          </p:cNvPr>
          <p:cNvSpPr txBox="1"/>
          <p:nvPr/>
        </p:nvSpPr>
        <p:spPr>
          <a:xfrm>
            <a:off x="4419600" y="1524000"/>
            <a:ext cx="7620000" cy="1015663"/>
          </a:xfrm>
          <a:prstGeom prst="rect">
            <a:avLst/>
          </a:prstGeom>
          <a:noFill/>
        </p:spPr>
        <p:txBody>
          <a:bodyPr wrap="square">
            <a:spAutoFit/>
          </a:bodyPr>
          <a:lstStyle/>
          <a:p>
            <a:r>
              <a:rPr lang="en-US" sz="2000" dirty="0"/>
              <a:t>During CPM-14 (2019), the concept of emerging pests and emergency issues was discussed, and several countries expressed their concern regarding the situation with </a:t>
            </a:r>
            <a:r>
              <a:rPr lang="en-US" sz="2000" i="1" dirty="0" err="1"/>
              <a:t>Spodoptera</a:t>
            </a:r>
            <a:r>
              <a:rPr lang="en-US" sz="2000" i="1" dirty="0"/>
              <a:t> </a:t>
            </a:r>
            <a:r>
              <a:rPr lang="en-US" sz="2000" i="1" dirty="0" err="1"/>
              <a:t>frugiperda</a:t>
            </a:r>
            <a:r>
              <a:rPr lang="en-US" sz="2000" i="1" dirty="0"/>
              <a:t>.</a:t>
            </a:r>
          </a:p>
        </p:txBody>
      </p:sp>
      <p:sp>
        <p:nvSpPr>
          <p:cNvPr id="7" name="TextBox 6">
            <a:extLst>
              <a:ext uri="{FF2B5EF4-FFF2-40B4-BE49-F238E27FC236}">
                <a16:creationId xmlns:a16="http://schemas.microsoft.com/office/drawing/2014/main" id="{58E6781E-4C8E-4E77-A1DB-7C375D5015A3}"/>
              </a:ext>
            </a:extLst>
          </p:cNvPr>
          <p:cNvSpPr txBox="1"/>
          <p:nvPr/>
        </p:nvSpPr>
        <p:spPr>
          <a:xfrm>
            <a:off x="3048000" y="1653570"/>
            <a:ext cx="1066800" cy="784830"/>
          </a:xfrm>
          <a:prstGeom prst="rect">
            <a:avLst/>
          </a:prstGeom>
        </p:spPr>
        <p:txBody>
          <a:bodyPr wrap="square" lIns="540000" tIns="0" rIns="360000" rtlCol="0" anchor="t" anchorCtr="0">
            <a:spAutoFit/>
          </a:bodyPr>
          <a:lstStyle/>
          <a:p>
            <a:r>
              <a:rPr lang="en-US" sz="4800" b="1" dirty="0">
                <a:solidFill>
                  <a:schemeClr val="bg1"/>
                </a:solidFill>
              </a:rPr>
              <a:t>1</a:t>
            </a:r>
          </a:p>
        </p:txBody>
      </p:sp>
      <p:sp>
        <p:nvSpPr>
          <p:cNvPr id="9" name="TextBox 8">
            <a:extLst>
              <a:ext uri="{FF2B5EF4-FFF2-40B4-BE49-F238E27FC236}">
                <a16:creationId xmlns:a16="http://schemas.microsoft.com/office/drawing/2014/main" id="{0EA6FE94-F816-4F38-9BE4-B4EABE6A0A44}"/>
              </a:ext>
            </a:extLst>
          </p:cNvPr>
          <p:cNvSpPr txBox="1"/>
          <p:nvPr/>
        </p:nvSpPr>
        <p:spPr>
          <a:xfrm>
            <a:off x="3048000" y="2921756"/>
            <a:ext cx="1066800" cy="784830"/>
          </a:xfrm>
          <a:prstGeom prst="rect">
            <a:avLst/>
          </a:prstGeom>
        </p:spPr>
        <p:txBody>
          <a:bodyPr wrap="square" lIns="540000" tIns="0" rIns="360000" rtlCol="0" anchor="t" anchorCtr="0">
            <a:spAutoFit/>
          </a:bodyPr>
          <a:lstStyle/>
          <a:p>
            <a:r>
              <a:rPr lang="en-US" sz="4800" b="1" dirty="0">
                <a:solidFill>
                  <a:schemeClr val="bg1"/>
                </a:solidFill>
              </a:rPr>
              <a:t>2</a:t>
            </a:r>
          </a:p>
        </p:txBody>
      </p:sp>
      <p:sp>
        <p:nvSpPr>
          <p:cNvPr id="13" name="TextBox 12">
            <a:extLst>
              <a:ext uri="{FF2B5EF4-FFF2-40B4-BE49-F238E27FC236}">
                <a16:creationId xmlns:a16="http://schemas.microsoft.com/office/drawing/2014/main" id="{1F6DCD12-6516-4031-AFDF-B8AADB05A00D}"/>
              </a:ext>
            </a:extLst>
          </p:cNvPr>
          <p:cNvSpPr txBox="1"/>
          <p:nvPr/>
        </p:nvSpPr>
        <p:spPr>
          <a:xfrm>
            <a:off x="4419600" y="2846071"/>
            <a:ext cx="7174315" cy="1015663"/>
          </a:xfrm>
          <a:prstGeom prst="rect">
            <a:avLst/>
          </a:prstGeom>
          <a:noFill/>
        </p:spPr>
        <p:txBody>
          <a:bodyPr wrap="square">
            <a:spAutoFit/>
          </a:bodyPr>
          <a:lstStyle/>
          <a:p>
            <a:r>
              <a:rPr lang="en-US" sz="2000" dirty="0"/>
              <a:t>The concept of emerging pests was aligned with the development agenda </a:t>
            </a:r>
            <a:r>
              <a:rPr lang="en-US" sz="2000" dirty="0" smtClean="0"/>
              <a:t>item </a:t>
            </a:r>
            <a:r>
              <a:rPr lang="en-US" sz="2000" dirty="0"/>
              <a:t>listed in the IPPC Strategic Framework (2020-2030) entitled “Strengthening Pest Outbreak Alert and Response System</a:t>
            </a:r>
            <a:r>
              <a:rPr lang="en-US" sz="2000" dirty="0" smtClean="0"/>
              <a:t>”</a:t>
            </a:r>
            <a:endParaRPr lang="en-US" sz="2000" i="1" dirty="0"/>
          </a:p>
        </p:txBody>
      </p:sp>
      <p:sp>
        <p:nvSpPr>
          <p:cNvPr id="15" name="TextBox 14">
            <a:extLst>
              <a:ext uri="{FF2B5EF4-FFF2-40B4-BE49-F238E27FC236}">
                <a16:creationId xmlns:a16="http://schemas.microsoft.com/office/drawing/2014/main" id="{8E262B6F-7A22-4E94-AA21-F13A98A267C2}"/>
              </a:ext>
            </a:extLst>
          </p:cNvPr>
          <p:cNvSpPr txBox="1"/>
          <p:nvPr/>
        </p:nvSpPr>
        <p:spPr>
          <a:xfrm>
            <a:off x="3048000" y="4208827"/>
            <a:ext cx="1066800" cy="784830"/>
          </a:xfrm>
          <a:prstGeom prst="rect">
            <a:avLst/>
          </a:prstGeom>
        </p:spPr>
        <p:txBody>
          <a:bodyPr wrap="square" lIns="540000" tIns="0" rIns="360000" rtlCol="0" anchor="t" anchorCtr="0">
            <a:spAutoFit/>
          </a:bodyPr>
          <a:lstStyle/>
          <a:p>
            <a:r>
              <a:rPr lang="en-US" sz="4800" b="1" dirty="0">
                <a:solidFill>
                  <a:schemeClr val="bg1"/>
                </a:solidFill>
              </a:rPr>
              <a:t>3</a:t>
            </a:r>
          </a:p>
        </p:txBody>
      </p:sp>
      <p:sp>
        <p:nvSpPr>
          <p:cNvPr id="17" name="TextBox 16">
            <a:extLst>
              <a:ext uri="{FF2B5EF4-FFF2-40B4-BE49-F238E27FC236}">
                <a16:creationId xmlns:a16="http://schemas.microsoft.com/office/drawing/2014/main" id="{84F80D2B-6D42-4FBB-BAD2-ED0AB569CE3B}"/>
              </a:ext>
            </a:extLst>
          </p:cNvPr>
          <p:cNvSpPr txBox="1"/>
          <p:nvPr/>
        </p:nvSpPr>
        <p:spPr>
          <a:xfrm>
            <a:off x="4419600" y="4154566"/>
            <a:ext cx="7467600" cy="707886"/>
          </a:xfrm>
          <a:prstGeom prst="rect">
            <a:avLst/>
          </a:prstGeom>
          <a:noFill/>
        </p:spPr>
        <p:txBody>
          <a:bodyPr wrap="square">
            <a:spAutoFit/>
          </a:bodyPr>
          <a:lstStyle/>
          <a:p>
            <a:r>
              <a:rPr lang="en-US" sz="2000" dirty="0"/>
              <a:t>The scope would be </a:t>
            </a:r>
            <a:r>
              <a:rPr lang="en-US" sz="2000" b="1" u="sng" dirty="0">
                <a:solidFill>
                  <a:srgbClr val="00825F"/>
                </a:solidFill>
              </a:rPr>
              <a:t>limited to quarantine or potential quarantine pests.</a:t>
            </a:r>
            <a:r>
              <a:rPr lang="en-US" sz="2000" b="1" dirty="0">
                <a:solidFill>
                  <a:srgbClr val="00825F"/>
                </a:solidFill>
              </a:rPr>
              <a:t> </a:t>
            </a:r>
          </a:p>
        </p:txBody>
      </p:sp>
      <p:sp>
        <p:nvSpPr>
          <p:cNvPr id="19" name="TextBox 18">
            <a:extLst>
              <a:ext uri="{FF2B5EF4-FFF2-40B4-BE49-F238E27FC236}">
                <a16:creationId xmlns:a16="http://schemas.microsoft.com/office/drawing/2014/main" id="{B19AEC2F-6260-43A3-928A-19269AAE6BE9}"/>
              </a:ext>
            </a:extLst>
          </p:cNvPr>
          <p:cNvSpPr txBox="1"/>
          <p:nvPr/>
        </p:nvSpPr>
        <p:spPr>
          <a:xfrm>
            <a:off x="3048000" y="5441815"/>
            <a:ext cx="1066800" cy="784830"/>
          </a:xfrm>
          <a:prstGeom prst="rect">
            <a:avLst/>
          </a:prstGeom>
        </p:spPr>
        <p:txBody>
          <a:bodyPr wrap="square" lIns="540000" tIns="0" rIns="360000" rtlCol="0" anchor="t" anchorCtr="0">
            <a:spAutoFit/>
          </a:bodyPr>
          <a:lstStyle/>
          <a:p>
            <a:r>
              <a:rPr lang="en-US" sz="4800" b="1">
                <a:solidFill>
                  <a:schemeClr val="bg1"/>
                </a:solidFill>
              </a:rPr>
              <a:t>4</a:t>
            </a:r>
          </a:p>
        </p:txBody>
      </p:sp>
    </p:spTree>
    <p:extLst>
      <p:ext uri="{BB962C8B-B14F-4D97-AF65-F5344CB8AC3E}">
        <p14:creationId xmlns:p14="http://schemas.microsoft.com/office/powerpoint/2010/main" val="1095314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384526E0-5F33-284D-8013-D1D7B10E733D}"/>
              </a:ext>
            </a:extLst>
          </p:cNvPr>
          <p:cNvSpPr>
            <a:spLocks noGrp="1"/>
          </p:cNvSpPr>
          <p:nvPr>
            <p:ph type="subTitle" idx="1"/>
          </p:nvPr>
        </p:nvSpPr>
        <p:spPr>
          <a:xfrm>
            <a:off x="11778" y="2330020"/>
            <a:ext cx="12180222" cy="609600"/>
          </a:xfrm>
        </p:spPr>
        <p:txBody>
          <a:bodyPr/>
          <a:lstStyle/>
          <a:p>
            <a:pPr fontAlgn="base"/>
            <a:r>
              <a:rPr lang="en-US" sz="2800" dirty="0"/>
              <a:t>The FG advises the Standard Committee to request the Technical Panel on the Glossary (TPG) to consider the term ‘emerging pest’ and a definition to be included in ISPM 5 (Glossary of Phytosanitary Terms):</a:t>
            </a:r>
          </a:p>
          <a:p>
            <a:endParaRPr lang="en-US" sz="1600" dirty="0"/>
          </a:p>
        </p:txBody>
      </p:sp>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0" y="1559890"/>
            <a:ext cx="7986304" cy="296840"/>
          </a:xfrm>
        </p:spPr>
        <p:txBody>
          <a:bodyPr/>
          <a:lstStyle/>
          <a:p>
            <a:r>
              <a:rPr lang="en-US" sz="3600" dirty="0"/>
              <a:t>2. Definitions</a:t>
            </a:r>
          </a:p>
        </p:txBody>
      </p:sp>
      <p:sp>
        <p:nvSpPr>
          <p:cNvPr id="7" name="TextBox 6">
            <a:extLst>
              <a:ext uri="{FF2B5EF4-FFF2-40B4-BE49-F238E27FC236}">
                <a16:creationId xmlns:a16="http://schemas.microsoft.com/office/drawing/2014/main" id="{CBB314ED-9245-4352-AA35-DF9E182683C1}"/>
              </a:ext>
            </a:extLst>
          </p:cNvPr>
          <p:cNvSpPr txBox="1"/>
          <p:nvPr/>
        </p:nvSpPr>
        <p:spPr>
          <a:xfrm>
            <a:off x="2819400" y="3886200"/>
            <a:ext cx="8096250" cy="2246769"/>
          </a:xfrm>
          <a:prstGeom prst="rect">
            <a:avLst/>
          </a:prstGeom>
          <a:noFill/>
        </p:spPr>
        <p:txBody>
          <a:bodyPr wrap="square">
            <a:spAutoFit/>
          </a:bodyPr>
          <a:lstStyle/>
          <a:p>
            <a:pPr algn="just" fontAlgn="base"/>
            <a:r>
              <a:rPr lang="en-US" sz="2800" i="1" dirty="0"/>
              <a:t>A pest qualifying as a quarantine pest for which the pest risk or impact for an area has recently increased substantially, due to changes in pest-intrinsic factors, hosts, pathways or environment related factors with potential damage reaching epidemic proportions”.</a:t>
            </a:r>
          </a:p>
        </p:txBody>
      </p:sp>
      <p:sp>
        <p:nvSpPr>
          <p:cNvPr id="9" name="TextBox 8">
            <a:extLst>
              <a:ext uri="{FF2B5EF4-FFF2-40B4-BE49-F238E27FC236}">
                <a16:creationId xmlns:a16="http://schemas.microsoft.com/office/drawing/2014/main" id="{0D905455-7954-49AB-9EA4-A5C0461E6046}"/>
              </a:ext>
            </a:extLst>
          </p:cNvPr>
          <p:cNvSpPr txBox="1"/>
          <p:nvPr/>
        </p:nvSpPr>
        <p:spPr>
          <a:xfrm>
            <a:off x="1905000" y="3352800"/>
            <a:ext cx="583389" cy="2215991"/>
          </a:xfrm>
          <a:prstGeom prst="rect">
            <a:avLst/>
          </a:prstGeom>
          <a:noFill/>
        </p:spPr>
        <p:txBody>
          <a:bodyPr wrap="square">
            <a:spAutoFit/>
          </a:bodyPr>
          <a:lstStyle/>
          <a:p>
            <a:r>
              <a:rPr lang="en-US" sz="13800" b="1" i="1" dirty="0">
                <a:solidFill>
                  <a:srgbClr val="00825F"/>
                </a:solidFill>
              </a:rPr>
              <a:t>“</a:t>
            </a:r>
            <a:endParaRPr lang="es-419" sz="13800" b="1" dirty="0">
              <a:solidFill>
                <a:srgbClr val="00825F"/>
              </a:solidFill>
            </a:endParaRPr>
          </a:p>
        </p:txBody>
      </p:sp>
    </p:spTree>
    <p:extLst>
      <p:ext uri="{BB962C8B-B14F-4D97-AF65-F5344CB8AC3E}">
        <p14:creationId xmlns:p14="http://schemas.microsoft.com/office/powerpoint/2010/main" val="1710667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7868C5D5-9D83-4B75-BFC9-3C6F37FB07C8}"/>
              </a:ext>
            </a:extLst>
          </p:cNvPr>
          <p:cNvSpPr/>
          <p:nvPr/>
        </p:nvSpPr>
        <p:spPr>
          <a:xfrm>
            <a:off x="8225365" y="5012543"/>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29C8DF16-25F2-48DF-8EEC-B0CE0400348F}"/>
              </a:ext>
            </a:extLst>
          </p:cNvPr>
          <p:cNvSpPr/>
          <p:nvPr/>
        </p:nvSpPr>
        <p:spPr>
          <a:xfrm>
            <a:off x="4923321" y="5006509"/>
            <a:ext cx="3128762"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AA3509CE-0826-478D-9540-AC652B69DE98}"/>
              </a:ext>
            </a:extLst>
          </p:cNvPr>
          <p:cNvSpPr/>
          <p:nvPr/>
        </p:nvSpPr>
        <p:spPr>
          <a:xfrm>
            <a:off x="2792338" y="4737097"/>
            <a:ext cx="1901825" cy="108626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BACB4BC5-DBA8-4133-8ABD-1E53294EE6D8}"/>
              </a:ext>
            </a:extLst>
          </p:cNvPr>
          <p:cNvSpPr/>
          <p:nvPr/>
        </p:nvSpPr>
        <p:spPr>
          <a:xfrm>
            <a:off x="2754355" y="3570054"/>
            <a:ext cx="1901825" cy="703787"/>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768FCC9-C1DA-4215-A3B3-90F727F24106}"/>
              </a:ext>
            </a:extLst>
          </p:cNvPr>
          <p:cNvSpPr/>
          <p:nvPr/>
        </p:nvSpPr>
        <p:spPr>
          <a:xfrm>
            <a:off x="450621" y="5704376"/>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4F433A-89E2-463F-B5CA-93701E0D28D7}"/>
              </a:ext>
            </a:extLst>
          </p:cNvPr>
          <p:cNvSpPr/>
          <p:nvPr/>
        </p:nvSpPr>
        <p:spPr>
          <a:xfrm>
            <a:off x="450621" y="4528167"/>
            <a:ext cx="1901825" cy="915396"/>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D00DE11-E9EC-4483-A1EA-6F07C2D1078C}"/>
              </a:ext>
            </a:extLst>
          </p:cNvPr>
          <p:cNvSpPr/>
          <p:nvPr/>
        </p:nvSpPr>
        <p:spPr>
          <a:xfrm>
            <a:off x="461962" y="384336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4A37330E-06D9-4631-AF53-A388ACC70EF5}"/>
              </a:ext>
            </a:extLst>
          </p:cNvPr>
          <p:cNvSpPr/>
          <p:nvPr/>
        </p:nvSpPr>
        <p:spPr>
          <a:xfrm>
            <a:off x="461962" y="3178038"/>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AutoShape 8" descr="C:\Users\marcottemj\AppData\Local\Microsoft\Windows\INetCache\Content.MSO\D3C61994.tm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3" name="Title 12"/>
          <p:cNvSpPr>
            <a:spLocks noGrp="1"/>
          </p:cNvSpPr>
          <p:nvPr>
            <p:ph type="title"/>
          </p:nvPr>
        </p:nvSpPr>
        <p:spPr>
          <a:xfrm>
            <a:off x="-21772" y="895290"/>
            <a:ext cx="6270171" cy="400110"/>
          </a:xfrm>
        </p:spPr>
        <p:txBody>
          <a:bodyPr/>
          <a:lstStyle/>
          <a:p>
            <a:r>
              <a:rPr lang="en-US" sz="2800" dirty="0"/>
              <a:t>3. POARS overarching components </a:t>
            </a:r>
          </a:p>
        </p:txBody>
      </p:sp>
      <p:sp>
        <p:nvSpPr>
          <p:cNvPr id="15" name="Rectangle 14"/>
          <p:cNvSpPr/>
          <p:nvPr/>
        </p:nvSpPr>
        <p:spPr>
          <a:xfrm>
            <a:off x="129476" y="6479553"/>
            <a:ext cx="10553700"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1. Basic components of an alert and response system </a:t>
            </a:r>
            <a:endParaRPr lang="en-US" sz="1400" dirty="0"/>
          </a:p>
        </p:txBody>
      </p:sp>
      <p:sp>
        <p:nvSpPr>
          <p:cNvPr id="2" name="Rectangle 1">
            <a:extLst>
              <a:ext uri="{FF2B5EF4-FFF2-40B4-BE49-F238E27FC236}">
                <a16:creationId xmlns:a16="http://schemas.microsoft.com/office/drawing/2014/main" id="{2199C165-38A4-49B2-BE83-97BFBFD6D2E4}"/>
              </a:ext>
            </a:extLst>
          </p:cNvPr>
          <p:cNvSpPr/>
          <p:nvPr/>
        </p:nvSpPr>
        <p:spPr>
          <a:xfrm>
            <a:off x="288473" y="1524001"/>
            <a:ext cx="11598728" cy="4800600"/>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t>
            </a:r>
          </a:p>
        </p:txBody>
      </p:sp>
      <p:sp>
        <p:nvSpPr>
          <p:cNvPr id="3" name="TextBox 2">
            <a:extLst>
              <a:ext uri="{FF2B5EF4-FFF2-40B4-BE49-F238E27FC236}">
                <a16:creationId xmlns:a16="http://schemas.microsoft.com/office/drawing/2014/main" id="{FD75A6F7-9225-41A4-8D6F-0E0C93000D7D}"/>
              </a:ext>
            </a:extLst>
          </p:cNvPr>
          <p:cNvSpPr txBox="1"/>
          <p:nvPr/>
        </p:nvSpPr>
        <p:spPr>
          <a:xfrm>
            <a:off x="-76200" y="1673723"/>
            <a:ext cx="9067800" cy="661720"/>
          </a:xfrm>
          <a:prstGeom prst="rect">
            <a:avLst/>
          </a:prstGeom>
        </p:spPr>
        <p:txBody>
          <a:bodyPr wrap="square" lIns="540000" tIns="0" rIns="360000" rtlCol="0" anchor="t" anchorCtr="0">
            <a:spAutoFit/>
          </a:bodyPr>
          <a:lstStyle/>
          <a:p>
            <a:r>
              <a:rPr lang="en-US" sz="4000" b="1" dirty="0">
                <a:solidFill>
                  <a:srgbClr val="5792C9"/>
                </a:solidFill>
              </a:rPr>
              <a:t>Over arching components</a:t>
            </a:r>
          </a:p>
        </p:txBody>
      </p:sp>
      <p:sp>
        <p:nvSpPr>
          <p:cNvPr id="11" name="Rectangle 10">
            <a:extLst>
              <a:ext uri="{FF2B5EF4-FFF2-40B4-BE49-F238E27FC236}">
                <a16:creationId xmlns:a16="http://schemas.microsoft.com/office/drawing/2014/main" id="{4B3DCD73-0D8B-4532-ABD9-033F37DBB786}"/>
              </a:ext>
            </a:extLst>
          </p:cNvPr>
          <p:cNvSpPr/>
          <p:nvPr/>
        </p:nvSpPr>
        <p:spPr>
          <a:xfrm>
            <a:off x="2670174" y="2542124"/>
            <a:ext cx="9061449" cy="3531890"/>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82CC0D29-4A9D-4195-A684-45A1A7BAE881}"/>
              </a:ext>
            </a:extLst>
          </p:cNvPr>
          <p:cNvSpPr txBox="1"/>
          <p:nvPr/>
        </p:nvSpPr>
        <p:spPr>
          <a:xfrm>
            <a:off x="2305501" y="2618603"/>
            <a:ext cx="6934200" cy="661720"/>
          </a:xfrm>
          <a:prstGeom prst="rect">
            <a:avLst/>
          </a:prstGeom>
        </p:spPr>
        <p:txBody>
          <a:bodyPr wrap="square" lIns="540000" tIns="0" rIns="360000" rtlCol="0" anchor="t" anchorCtr="0">
            <a:spAutoFit/>
          </a:bodyPr>
          <a:lstStyle/>
          <a:p>
            <a:r>
              <a:rPr lang="en-US" sz="4000" b="1" dirty="0">
                <a:solidFill>
                  <a:srgbClr val="5792C9"/>
                </a:solidFill>
              </a:rPr>
              <a:t>Pre-presence to detection</a:t>
            </a:r>
          </a:p>
        </p:txBody>
      </p:sp>
      <p:sp>
        <p:nvSpPr>
          <p:cNvPr id="16" name="Rectangle 15">
            <a:extLst>
              <a:ext uri="{FF2B5EF4-FFF2-40B4-BE49-F238E27FC236}">
                <a16:creationId xmlns:a16="http://schemas.microsoft.com/office/drawing/2014/main" id="{BE0E04B9-8822-458B-9C5B-2A74F45C2068}"/>
              </a:ext>
            </a:extLst>
          </p:cNvPr>
          <p:cNvSpPr/>
          <p:nvPr/>
        </p:nvSpPr>
        <p:spPr>
          <a:xfrm>
            <a:off x="4811758" y="3552548"/>
            <a:ext cx="6693169" cy="2270815"/>
          </a:xfrm>
          <a:prstGeom prst="rect">
            <a:avLst/>
          </a:prstGeom>
          <a:noFill/>
          <a:ln w="38100">
            <a:solidFill>
              <a:srgbClr val="0082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8F1E1F36-9D54-48D9-A23E-78ADA6FC0ADF}"/>
              </a:ext>
            </a:extLst>
          </p:cNvPr>
          <p:cNvSpPr txBox="1"/>
          <p:nvPr/>
        </p:nvSpPr>
        <p:spPr>
          <a:xfrm>
            <a:off x="162606" y="3229383"/>
            <a:ext cx="2514600" cy="323165"/>
          </a:xfrm>
          <a:prstGeom prst="rect">
            <a:avLst/>
          </a:prstGeom>
        </p:spPr>
        <p:txBody>
          <a:bodyPr wrap="square" lIns="540000" tIns="0" rIns="360000" rtlCol="0" anchor="t" anchorCtr="0">
            <a:spAutoFit/>
          </a:bodyPr>
          <a:lstStyle/>
          <a:p>
            <a:r>
              <a:rPr lang="en-US" sz="1800" dirty="0">
                <a:solidFill>
                  <a:schemeClr val="bg1"/>
                </a:solidFill>
              </a:rPr>
              <a:t>Legal framework</a:t>
            </a:r>
          </a:p>
        </p:txBody>
      </p:sp>
      <p:sp>
        <p:nvSpPr>
          <p:cNvPr id="18" name="TextBox 17">
            <a:extLst>
              <a:ext uri="{FF2B5EF4-FFF2-40B4-BE49-F238E27FC236}">
                <a16:creationId xmlns:a16="http://schemas.microsoft.com/office/drawing/2014/main" id="{CFF98397-C848-406D-99DD-237F6AEA9C6F}"/>
              </a:ext>
            </a:extLst>
          </p:cNvPr>
          <p:cNvSpPr txBox="1"/>
          <p:nvPr/>
        </p:nvSpPr>
        <p:spPr>
          <a:xfrm>
            <a:off x="155575" y="3901198"/>
            <a:ext cx="2514600" cy="323165"/>
          </a:xfrm>
          <a:prstGeom prst="rect">
            <a:avLst/>
          </a:prstGeom>
        </p:spPr>
        <p:txBody>
          <a:bodyPr wrap="square" lIns="540000" tIns="0" rIns="360000" rtlCol="0" anchor="t" anchorCtr="0">
            <a:spAutoFit/>
          </a:bodyPr>
          <a:lstStyle/>
          <a:p>
            <a:r>
              <a:rPr lang="en-US" sz="1800" dirty="0">
                <a:solidFill>
                  <a:schemeClr val="bg1"/>
                </a:solidFill>
              </a:rPr>
              <a:t>Financial model</a:t>
            </a:r>
          </a:p>
        </p:txBody>
      </p:sp>
      <p:sp>
        <p:nvSpPr>
          <p:cNvPr id="19" name="TextBox 18">
            <a:extLst>
              <a:ext uri="{FF2B5EF4-FFF2-40B4-BE49-F238E27FC236}">
                <a16:creationId xmlns:a16="http://schemas.microsoft.com/office/drawing/2014/main" id="{94F377D9-80BA-445D-846A-CF4C10C56227}"/>
              </a:ext>
            </a:extLst>
          </p:cNvPr>
          <p:cNvSpPr txBox="1"/>
          <p:nvPr/>
        </p:nvSpPr>
        <p:spPr>
          <a:xfrm>
            <a:off x="-76200" y="4495800"/>
            <a:ext cx="2775961" cy="877163"/>
          </a:xfrm>
          <a:prstGeom prst="rect">
            <a:avLst/>
          </a:prstGeom>
        </p:spPr>
        <p:txBody>
          <a:bodyPr wrap="square" lIns="540000" tIns="0" rIns="360000" rtlCol="0" anchor="t" anchorCtr="0">
            <a:spAutoFit/>
          </a:bodyPr>
          <a:lstStyle/>
          <a:p>
            <a:pPr algn="ctr"/>
            <a:r>
              <a:rPr lang="en-US" sz="1800" dirty="0">
                <a:solidFill>
                  <a:schemeClr val="bg1"/>
                </a:solidFill>
              </a:rPr>
              <a:t>Data management and communication system </a:t>
            </a:r>
          </a:p>
        </p:txBody>
      </p:sp>
      <p:sp>
        <p:nvSpPr>
          <p:cNvPr id="20" name="TextBox 19">
            <a:extLst>
              <a:ext uri="{FF2B5EF4-FFF2-40B4-BE49-F238E27FC236}">
                <a16:creationId xmlns:a16="http://schemas.microsoft.com/office/drawing/2014/main" id="{738A2BD9-5ED1-4AB8-99AE-76A8D44E9DA0}"/>
              </a:ext>
            </a:extLst>
          </p:cNvPr>
          <p:cNvSpPr txBox="1"/>
          <p:nvPr/>
        </p:nvSpPr>
        <p:spPr>
          <a:xfrm>
            <a:off x="34142" y="5744646"/>
            <a:ext cx="2643064" cy="323165"/>
          </a:xfrm>
          <a:prstGeom prst="rect">
            <a:avLst/>
          </a:prstGeom>
        </p:spPr>
        <p:txBody>
          <a:bodyPr wrap="square" lIns="540000" tIns="0" rIns="360000" rtlCol="0" anchor="t" anchorCtr="0">
            <a:spAutoFit/>
          </a:bodyPr>
          <a:lstStyle/>
          <a:p>
            <a:pPr algn="ctr"/>
            <a:r>
              <a:rPr lang="en-US" sz="1800" dirty="0">
                <a:solidFill>
                  <a:schemeClr val="bg1"/>
                </a:solidFill>
              </a:rPr>
              <a:t>Oversight</a:t>
            </a:r>
          </a:p>
        </p:txBody>
      </p:sp>
      <p:sp>
        <p:nvSpPr>
          <p:cNvPr id="5" name="Rectangle 4">
            <a:extLst>
              <a:ext uri="{FF2B5EF4-FFF2-40B4-BE49-F238E27FC236}">
                <a16:creationId xmlns:a16="http://schemas.microsoft.com/office/drawing/2014/main" id="{788BFE29-519F-4689-A403-0DF6F8C32F40}"/>
              </a:ext>
            </a:extLst>
          </p:cNvPr>
          <p:cNvSpPr/>
          <p:nvPr/>
        </p:nvSpPr>
        <p:spPr>
          <a:xfrm>
            <a:off x="441778" y="2567843"/>
            <a:ext cx="1901825" cy="391624"/>
          </a:xfrm>
          <a:prstGeom prst="rect">
            <a:avLst/>
          </a:prstGeom>
          <a:solidFill>
            <a:srgbClr val="00825F"/>
          </a:solidFill>
          <a:ln>
            <a:solidFill>
              <a:srgbClr val="0082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11117DC3-B0F8-4D2B-8949-6FFCDF08971E}"/>
              </a:ext>
            </a:extLst>
          </p:cNvPr>
          <p:cNvSpPr txBox="1"/>
          <p:nvPr/>
        </p:nvSpPr>
        <p:spPr>
          <a:xfrm>
            <a:off x="288472" y="2623777"/>
            <a:ext cx="2226124" cy="323165"/>
          </a:xfrm>
          <a:prstGeom prst="rect">
            <a:avLst/>
          </a:prstGeom>
        </p:spPr>
        <p:txBody>
          <a:bodyPr wrap="square" lIns="540000" tIns="0" rIns="360000" rtlCol="0" anchor="t" anchorCtr="0">
            <a:spAutoFit/>
          </a:bodyPr>
          <a:lstStyle/>
          <a:p>
            <a:r>
              <a:rPr lang="en-US" sz="1800" dirty="0">
                <a:solidFill>
                  <a:schemeClr val="bg1"/>
                </a:solidFill>
              </a:rPr>
              <a:t>Policy model</a:t>
            </a:r>
          </a:p>
        </p:txBody>
      </p:sp>
      <p:sp>
        <p:nvSpPr>
          <p:cNvPr id="25" name="TextBox 24">
            <a:extLst>
              <a:ext uri="{FF2B5EF4-FFF2-40B4-BE49-F238E27FC236}">
                <a16:creationId xmlns:a16="http://schemas.microsoft.com/office/drawing/2014/main" id="{702A0E79-FFFC-4225-BC35-D3EA54A8C593}"/>
              </a:ext>
            </a:extLst>
          </p:cNvPr>
          <p:cNvSpPr txBox="1"/>
          <p:nvPr/>
        </p:nvSpPr>
        <p:spPr>
          <a:xfrm>
            <a:off x="4395561" y="3635614"/>
            <a:ext cx="5103813" cy="661720"/>
          </a:xfrm>
          <a:prstGeom prst="rect">
            <a:avLst/>
          </a:prstGeom>
        </p:spPr>
        <p:txBody>
          <a:bodyPr wrap="square" lIns="540000" tIns="0" rIns="360000" rtlCol="0" anchor="t" anchorCtr="0">
            <a:spAutoFit/>
          </a:bodyPr>
          <a:lstStyle/>
          <a:p>
            <a:r>
              <a:rPr lang="en-US" sz="4000" b="1" dirty="0">
                <a:solidFill>
                  <a:srgbClr val="5792C9"/>
                </a:solidFill>
              </a:rPr>
              <a:t>Post detection</a:t>
            </a:r>
          </a:p>
        </p:txBody>
      </p:sp>
      <p:sp>
        <p:nvSpPr>
          <p:cNvPr id="6" name="TextBox 5">
            <a:extLst>
              <a:ext uri="{FF2B5EF4-FFF2-40B4-BE49-F238E27FC236}">
                <a16:creationId xmlns:a16="http://schemas.microsoft.com/office/drawing/2014/main" id="{A98B1BF3-14FC-4621-AD2A-FE3310B7487B}"/>
              </a:ext>
            </a:extLst>
          </p:cNvPr>
          <p:cNvSpPr txBox="1"/>
          <p:nvPr/>
        </p:nvSpPr>
        <p:spPr>
          <a:xfrm>
            <a:off x="2800233" y="3702955"/>
            <a:ext cx="1733093" cy="477054"/>
          </a:xfrm>
          <a:prstGeom prst="rect">
            <a:avLst/>
          </a:prstGeom>
          <a:ln>
            <a:noFill/>
          </a:ln>
        </p:spPr>
        <p:txBody>
          <a:bodyPr wrap="square" lIns="540000" tIns="0" rIns="360000" rtlCol="0" anchor="t" anchorCtr="0">
            <a:spAutoFit/>
          </a:bodyPr>
          <a:lstStyle/>
          <a:p>
            <a:r>
              <a:rPr lang="en-US" sz="2800" b="1" dirty="0">
                <a:solidFill>
                  <a:schemeClr val="bg1"/>
                </a:solidFill>
              </a:rPr>
              <a:t>Alert</a:t>
            </a:r>
          </a:p>
        </p:txBody>
      </p:sp>
      <p:sp>
        <p:nvSpPr>
          <p:cNvPr id="26" name="TextBox 25">
            <a:extLst>
              <a:ext uri="{FF2B5EF4-FFF2-40B4-BE49-F238E27FC236}">
                <a16:creationId xmlns:a16="http://schemas.microsoft.com/office/drawing/2014/main" id="{852D9267-31EF-48B2-A8C6-ABCF469444F3}"/>
              </a:ext>
            </a:extLst>
          </p:cNvPr>
          <p:cNvSpPr txBox="1"/>
          <p:nvPr/>
        </p:nvSpPr>
        <p:spPr>
          <a:xfrm>
            <a:off x="2323610" y="4815977"/>
            <a:ext cx="2643064" cy="907941"/>
          </a:xfrm>
          <a:prstGeom prst="rect">
            <a:avLst/>
          </a:prstGeom>
        </p:spPr>
        <p:txBody>
          <a:bodyPr wrap="square" lIns="540000" tIns="0" rIns="360000" rtlCol="0" anchor="t" anchorCtr="0">
            <a:spAutoFit/>
          </a:bodyPr>
          <a:lstStyle/>
          <a:p>
            <a:pPr algn="ctr"/>
            <a:r>
              <a:rPr lang="en-US" sz="2800" b="1" dirty="0">
                <a:solidFill>
                  <a:schemeClr val="bg1"/>
                </a:solidFill>
              </a:rPr>
              <a:t>Early Detection</a:t>
            </a:r>
          </a:p>
        </p:txBody>
      </p:sp>
      <p:sp>
        <p:nvSpPr>
          <p:cNvPr id="28" name="TextBox 27">
            <a:extLst>
              <a:ext uri="{FF2B5EF4-FFF2-40B4-BE49-F238E27FC236}">
                <a16:creationId xmlns:a16="http://schemas.microsoft.com/office/drawing/2014/main" id="{E7A35F13-6041-4395-A833-D6B951E96EE8}"/>
              </a:ext>
            </a:extLst>
          </p:cNvPr>
          <p:cNvSpPr txBox="1"/>
          <p:nvPr/>
        </p:nvSpPr>
        <p:spPr>
          <a:xfrm>
            <a:off x="7899502" y="4991725"/>
            <a:ext cx="4196794" cy="600164"/>
          </a:xfrm>
          <a:prstGeom prst="rect">
            <a:avLst/>
          </a:prstGeom>
        </p:spPr>
        <p:txBody>
          <a:bodyPr wrap="square" lIns="540000" tIns="0" rIns="360000" rtlCol="0" anchor="t" anchorCtr="0">
            <a:spAutoFit/>
          </a:bodyPr>
          <a:lstStyle/>
          <a:p>
            <a:r>
              <a:rPr lang="en-US" sz="3600" b="1" dirty="0">
                <a:solidFill>
                  <a:schemeClr val="bg1"/>
                </a:solidFill>
              </a:rPr>
              <a:t>Notification</a:t>
            </a:r>
          </a:p>
        </p:txBody>
      </p:sp>
      <p:sp>
        <p:nvSpPr>
          <p:cNvPr id="27" name="TextBox 26">
            <a:extLst>
              <a:ext uri="{FF2B5EF4-FFF2-40B4-BE49-F238E27FC236}">
                <a16:creationId xmlns:a16="http://schemas.microsoft.com/office/drawing/2014/main" id="{A883CCE7-6FDD-4DDF-9CF5-8CBC5DCE3D1D}"/>
              </a:ext>
            </a:extLst>
          </p:cNvPr>
          <p:cNvSpPr txBox="1"/>
          <p:nvPr/>
        </p:nvSpPr>
        <p:spPr>
          <a:xfrm>
            <a:off x="4801722" y="5008072"/>
            <a:ext cx="4291490" cy="600164"/>
          </a:xfrm>
          <a:prstGeom prst="rect">
            <a:avLst/>
          </a:prstGeom>
        </p:spPr>
        <p:txBody>
          <a:bodyPr wrap="square" lIns="540000" tIns="0" rIns="360000" rtlCol="0" anchor="t" anchorCtr="0">
            <a:spAutoFit/>
          </a:bodyPr>
          <a:lstStyle/>
          <a:p>
            <a:r>
              <a:rPr lang="en-US" sz="3600" b="1" dirty="0">
                <a:solidFill>
                  <a:schemeClr val="bg1"/>
                </a:solidFill>
              </a:rPr>
              <a:t>Response</a:t>
            </a:r>
          </a:p>
        </p:txBody>
      </p:sp>
    </p:spTree>
    <p:extLst>
      <p:ext uri="{BB962C8B-B14F-4D97-AF65-F5344CB8AC3E}">
        <p14:creationId xmlns:p14="http://schemas.microsoft.com/office/powerpoint/2010/main" val="874469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193017" y="1451113"/>
            <a:ext cx="3698217" cy="742200"/>
          </a:xfrm>
        </p:spPr>
        <p:txBody>
          <a:bodyPr/>
          <a:lstStyle/>
          <a:p>
            <a:r>
              <a:rPr lang="fr-FR" sz="3000" dirty="0"/>
              <a:t>4. </a:t>
            </a:r>
            <a:r>
              <a:rPr lang="en-US" sz="3000" dirty="0"/>
              <a:t>Considerations related to relations with other bodies and stakeholders </a:t>
            </a:r>
            <a:r>
              <a:rPr lang="fr-FR" dirty="0"/>
              <a:t/>
            </a:r>
            <a:br>
              <a:rPr lang="fr-FR" dirty="0"/>
            </a:br>
            <a:endParaRPr lang="en-IT" dirty="0"/>
          </a:p>
        </p:txBody>
      </p:sp>
      <p:pic>
        <p:nvPicPr>
          <p:cNvPr id="6" name="Picture 5" descr="C:\Users\BRUNEL\AppData\Local\Microsoft\Windows\INetCache\Content.MSO\9131A675.tmp"/>
          <p:cNvPicPr/>
          <p:nvPr/>
        </p:nvPicPr>
        <p:blipFill>
          <a:blip r:embed="rId3">
            <a:extLst>
              <a:ext uri="{28A0092B-C50C-407E-A947-70E740481C1C}">
                <a14:useLocalDpi xmlns:a14="http://schemas.microsoft.com/office/drawing/2010/main" val="0"/>
              </a:ext>
            </a:extLst>
          </a:blip>
          <a:srcRect/>
          <a:stretch>
            <a:fillRect/>
          </a:stretch>
        </p:blipFill>
        <p:spPr bwMode="auto">
          <a:xfrm>
            <a:off x="3276600" y="1524000"/>
            <a:ext cx="8610600" cy="4648200"/>
          </a:xfrm>
          <a:prstGeom prst="rect">
            <a:avLst/>
          </a:prstGeom>
          <a:noFill/>
          <a:ln>
            <a:noFill/>
          </a:ln>
        </p:spPr>
      </p:pic>
      <p:sp>
        <p:nvSpPr>
          <p:cNvPr id="7" name="Rectangle 6"/>
          <p:cNvSpPr/>
          <p:nvPr/>
        </p:nvSpPr>
        <p:spPr>
          <a:xfrm>
            <a:off x="144300" y="6457890"/>
            <a:ext cx="11219404"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2. Proposed framework for the Pest Outbreak Alert and Response System (POARS). </a:t>
            </a:r>
          </a:p>
        </p:txBody>
      </p:sp>
      <p:sp>
        <p:nvSpPr>
          <p:cNvPr id="2" name="Rectangle 1">
            <a:extLst>
              <a:ext uri="{FF2B5EF4-FFF2-40B4-BE49-F238E27FC236}">
                <a16:creationId xmlns:a16="http://schemas.microsoft.com/office/drawing/2014/main" id="{8C561C99-48BB-4504-B01F-44457888A93A}"/>
              </a:ext>
            </a:extLst>
          </p:cNvPr>
          <p:cNvSpPr/>
          <p:nvPr/>
        </p:nvSpPr>
        <p:spPr>
          <a:xfrm>
            <a:off x="3200400" y="1447800"/>
            <a:ext cx="8763000" cy="4800600"/>
          </a:xfrm>
          <a:prstGeom prst="rect">
            <a:avLst/>
          </a:prstGeom>
          <a:noFill/>
          <a:ln w="3175">
            <a:solidFill>
              <a:srgbClr val="00B05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6011180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Conector recto 16">
            <a:extLst>
              <a:ext uri="{FF2B5EF4-FFF2-40B4-BE49-F238E27FC236}">
                <a16:creationId xmlns:a16="http://schemas.microsoft.com/office/drawing/2014/main" id="{7AB1C27C-DADA-477E-9271-603E1A071590}"/>
              </a:ext>
            </a:extLst>
          </p:cNvPr>
          <p:cNvCxnSpPr/>
          <p:nvPr/>
        </p:nvCxnSpPr>
        <p:spPr>
          <a:xfrm>
            <a:off x="0" y="3341783"/>
            <a:ext cx="12192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7" name="Forma libre: forma 36">
            <a:extLst>
              <a:ext uri="{FF2B5EF4-FFF2-40B4-BE49-F238E27FC236}">
                <a16:creationId xmlns:a16="http://schemas.microsoft.com/office/drawing/2014/main" id="{9CD2FED7-1432-472B-AE40-F84CF27CC0AE}"/>
              </a:ext>
            </a:extLst>
          </p:cNvPr>
          <p:cNvSpPr/>
          <p:nvPr/>
        </p:nvSpPr>
        <p:spPr>
          <a:xfrm>
            <a:off x="37338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chemeClr val="accent4">
                <a:lumMod val="60000"/>
                <a:lumOff val="40000"/>
              </a:schemeClr>
            </a:solidFill>
          </a:ln>
        </p:spPr>
        <p:style>
          <a:lnRef idx="2">
            <a:schemeClr val="lt1">
              <a:hueOff val="0"/>
              <a:satOff val="0"/>
              <a:lumOff val="0"/>
              <a:alphaOff val="0"/>
            </a:schemeClr>
          </a:lnRef>
          <a:fillRef idx="1">
            <a:schemeClr val="accent2">
              <a:hueOff val="-1434668"/>
              <a:satOff val="1269"/>
              <a:lumOff val="2255"/>
              <a:alphaOff val="0"/>
            </a:schemeClr>
          </a:fillRef>
          <a:effectRef idx="0">
            <a:schemeClr val="accent2">
              <a:hueOff val="-1434668"/>
              <a:satOff val="1269"/>
              <a:lumOff val="2255"/>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38" name="Forma libre: forma 37">
            <a:extLst>
              <a:ext uri="{FF2B5EF4-FFF2-40B4-BE49-F238E27FC236}">
                <a16:creationId xmlns:a16="http://schemas.microsoft.com/office/drawing/2014/main" id="{BD45EE43-C63E-485B-8850-5C2EA60489AD}"/>
              </a:ext>
            </a:extLst>
          </p:cNvPr>
          <p:cNvSpPr/>
          <p:nvPr/>
        </p:nvSpPr>
        <p:spPr>
          <a:xfrm>
            <a:off x="838200" y="2514600"/>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00825F"/>
            </a:solid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solidFill>
                <a:srgbClr val="00B050"/>
              </a:solidFill>
            </a:endParaRPr>
          </a:p>
        </p:txBody>
      </p:sp>
      <p:sp>
        <p:nvSpPr>
          <p:cNvPr id="48" name="Forma libre: forma 47">
            <a:extLst>
              <a:ext uri="{FF2B5EF4-FFF2-40B4-BE49-F238E27FC236}">
                <a16:creationId xmlns:a16="http://schemas.microsoft.com/office/drawing/2014/main" id="{150D17AA-8C13-46CD-8E87-7E95A988FECA}"/>
              </a:ext>
            </a:extLst>
          </p:cNvPr>
          <p:cNvSpPr/>
          <p:nvPr/>
        </p:nvSpPr>
        <p:spPr>
          <a:xfrm>
            <a:off x="6583492"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C000"/>
            </a:solidFill>
          </a:ln>
        </p:spPr>
        <p:style>
          <a:lnRef idx="2">
            <a:schemeClr val="lt1">
              <a:hueOff val="0"/>
              <a:satOff val="0"/>
              <a:lumOff val="0"/>
              <a:alphaOff val="0"/>
            </a:schemeClr>
          </a:lnRef>
          <a:fillRef idx="1">
            <a:schemeClr val="accent2">
              <a:hueOff val="-2869335"/>
              <a:satOff val="2538"/>
              <a:lumOff val="4510"/>
              <a:alphaOff val="0"/>
            </a:schemeClr>
          </a:fillRef>
          <a:effectRef idx="0">
            <a:schemeClr val="accent2">
              <a:hueOff val="-2869335"/>
              <a:satOff val="2538"/>
              <a:lumOff val="4510"/>
              <a:alphaOff val="0"/>
            </a:schemeClr>
          </a:effectRef>
          <a:fontRef idx="minor">
            <a:schemeClr val="lt1"/>
          </a:fontRef>
        </p:style>
        <p:txBody>
          <a:bodyPr spcFirstLastPara="0" vert="horz" wrap="square" lIns="99102" tIns="99102" rIns="99102" bIns="99102" numCol="1" spcCol="1270" anchor="ctr" anchorCtr="0">
            <a:noAutofit/>
          </a:bodyPr>
          <a:lstStyle/>
          <a:p>
            <a:pPr marL="0" lvl="0" indent="0" algn="ctr" defTabSz="533400">
              <a:lnSpc>
                <a:spcPct val="90000"/>
              </a:lnSpc>
              <a:spcBef>
                <a:spcPct val="0"/>
              </a:spcBef>
              <a:spcAft>
                <a:spcPct val="35000"/>
              </a:spcAft>
              <a:buNone/>
            </a:pPr>
            <a:endParaRPr lang="en-US" sz="1200" kern="1200"/>
          </a:p>
        </p:txBody>
      </p:sp>
      <p:sp>
        <p:nvSpPr>
          <p:cNvPr id="50" name="Forma libre: forma 49">
            <a:extLst>
              <a:ext uri="{FF2B5EF4-FFF2-40B4-BE49-F238E27FC236}">
                <a16:creationId xmlns:a16="http://schemas.microsoft.com/office/drawing/2014/main" id="{DB34FEC8-841A-4A85-AF5A-0BAE13C9C375}"/>
              </a:ext>
            </a:extLst>
          </p:cNvPr>
          <p:cNvSpPr/>
          <p:nvPr/>
        </p:nvSpPr>
        <p:spPr>
          <a:xfrm>
            <a:off x="9325848" y="2514601"/>
            <a:ext cx="1723152" cy="1611211"/>
          </a:xfrm>
          <a:custGeom>
            <a:avLst/>
            <a:gdLst>
              <a:gd name="connsiteX0" fmla="*/ 0 w 624681"/>
              <a:gd name="connsiteY0" fmla="*/ 312341 h 624681"/>
              <a:gd name="connsiteX1" fmla="*/ 312341 w 624681"/>
              <a:gd name="connsiteY1" fmla="*/ 0 h 624681"/>
              <a:gd name="connsiteX2" fmla="*/ 624682 w 624681"/>
              <a:gd name="connsiteY2" fmla="*/ 312341 h 624681"/>
              <a:gd name="connsiteX3" fmla="*/ 312341 w 624681"/>
              <a:gd name="connsiteY3" fmla="*/ 624682 h 624681"/>
              <a:gd name="connsiteX4" fmla="*/ 0 w 624681"/>
              <a:gd name="connsiteY4" fmla="*/ 312341 h 624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4681" h="624681">
                <a:moveTo>
                  <a:pt x="0" y="312341"/>
                </a:moveTo>
                <a:cubicBezTo>
                  <a:pt x="0" y="139840"/>
                  <a:pt x="139840" y="0"/>
                  <a:pt x="312341" y="0"/>
                </a:cubicBezTo>
                <a:cubicBezTo>
                  <a:pt x="484842" y="0"/>
                  <a:pt x="624682" y="139840"/>
                  <a:pt x="624682" y="312341"/>
                </a:cubicBezTo>
                <a:cubicBezTo>
                  <a:pt x="624682" y="484842"/>
                  <a:pt x="484842" y="624682"/>
                  <a:pt x="312341" y="624682"/>
                </a:cubicBezTo>
                <a:cubicBezTo>
                  <a:pt x="139840" y="624682"/>
                  <a:pt x="0" y="484842"/>
                  <a:pt x="0" y="312341"/>
                </a:cubicBezTo>
                <a:close/>
              </a:path>
            </a:pathLst>
          </a:custGeom>
          <a:solidFill>
            <a:schemeClr val="bg1"/>
          </a:solidFill>
          <a:ln w="57150">
            <a:solidFill>
              <a:srgbClr val="FF0000"/>
            </a:solidFill>
          </a:ln>
        </p:spPr>
        <p:style>
          <a:lnRef idx="2">
            <a:schemeClr val="lt1">
              <a:hueOff val="0"/>
              <a:satOff val="0"/>
              <a:lumOff val="0"/>
              <a:alphaOff val="0"/>
            </a:schemeClr>
          </a:lnRef>
          <a:fillRef idx="1">
            <a:schemeClr val="accent2">
              <a:hueOff val="-5738671"/>
              <a:satOff val="5077"/>
              <a:lumOff val="9020"/>
              <a:alphaOff val="0"/>
            </a:schemeClr>
          </a:fillRef>
          <a:effectRef idx="0">
            <a:schemeClr val="accent2">
              <a:hueOff val="-5738671"/>
              <a:satOff val="5077"/>
              <a:lumOff val="9020"/>
              <a:alphaOff val="0"/>
            </a:schemeClr>
          </a:effectRef>
          <a:fontRef idx="minor">
            <a:schemeClr val="lt1"/>
          </a:fontRef>
        </p:style>
        <p:txBody>
          <a:bodyPr spcFirstLastPara="0" vert="horz" wrap="square" lIns="109897" tIns="109897" rIns="109897" bIns="109897" numCol="1" spcCol="1270" anchor="ctr" anchorCtr="0">
            <a:noAutofit/>
          </a:bodyPr>
          <a:lstStyle/>
          <a:p>
            <a:pPr marL="0" lvl="0" indent="0" algn="ctr" defTabSz="1289050">
              <a:lnSpc>
                <a:spcPct val="90000"/>
              </a:lnSpc>
              <a:spcBef>
                <a:spcPct val="0"/>
              </a:spcBef>
              <a:spcAft>
                <a:spcPct val="35000"/>
              </a:spcAft>
              <a:buNone/>
            </a:pPr>
            <a:r>
              <a:rPr lang="en-US" sz="2900" kern="1200" dirty="0"/>
              <a:t>00</a:t>
            </a:r>
          </a:p>
        </p:txBody>
      </p:sp>
      <p:sp>
        <p:nvSpPr>
          <p:cNvPr id="20" name="CuadroTexto 19">
            <a:extLst>
              <a:ext uri="{FF2B5EF4-FFF2-40B4-BE49-F238E27FC236}">
                <a16:creationId xmlns:a16="http://schemas.microsoft.com/office/drawing/2014/main" id="{42AC09CD-0031-4E99-A078-0AFE4BFD0605}"/>
              </a:ext>
            </a:extLst>
          </p:cNvPr>
          <p:cNvSpPr txBox="1"/>
          <p:nvPr/>
        </p:nvSpPr>
        <p:spPr>
          <a:xfrm>
            <a:off x="40970" y="4326690"/>
            <a:ext cx="4912030" cy="600164"/>
          </a:xfrm>
          <a:prstGeom prst="rect">
            <a:avLst/>
          </a:prstGeom>
        </p:spPr>
        <p:txBody>
          <a:bodyPr wrap="square" lIns="540000" tIns="0" rIns="360000" rtlCol="0" anchor="t" anchorCtr="0">
            <a:spAutoFit/>
          </a:bodyPr>
          <a:lstStyle/>
          <a:p>
            <a:r>
              <a:rPr lang="en-US" sz="1800" b="1" dirty="0"/>
              <a:t>to scan media and scientific sources for information</a:t>
            </a:r>
            <a:r>
              <a:rPr lang="en-US" sz="1800" dirty="0"/>
              <a:t> on emerging pests.</a:t>
            </a:r>
          </a:p>
        </p:txBody>
      </p:sp>
      <p:sp>
        <p:nvSpPr>
          <p:cNvPr id="51" name="CuadroTexto 50">
            <a:extLst>
              <a:ext uri="{FF2B5EF4-FFF2-40B4-BE49-F238E27FC236}">
                <a16:creationId xmlns:a16="http://schemas.microsoft.com/office/drawing/2014/main" id="{2C0231D4-5CCE-4F65-AFAF-09E425B01F73}"/>
              </a:ext>
            </a:extLst>
          </p:cNvPr>
          <p:cNvSpPr txBox="1"/>
          <p:nvPr/>
        </p:nvSpPr>
        <p:spPr>
          <a:xfrm>
            <a:off x="0" y="5312400"/>
            <a:ext cx="5359183" cy="877163"/>
          </a:xfrm>
          <a:prstGeom prst="rect">
            <a:avLst/>
          </a:prstGeom>
        </p:spPr>
        <p:txBody>
          <a:bodyPr wrap="square" lIns="540000" tIns="0" rIns="360000" rtlCol="0" anchor="t" anchorCtr="0">
            <a:spAutoFit/>
          </a:bodyPr>
          <a:lstStyle/>
          <a:p>
            <a:r>
              <a:rPr lang="en-US" sz="1800" dirty="0"/>
              <a:t>of the geographic distribution of emerging pests, and their progressive spread.</a:t>
            </a:r>
            <a:r>
              <a:rPr lang="en-US" sz="1600" dirty="0"/>
              <a:t> </a:t>
            </a:r>
          </a:p>
        </p:txBody>
      </p:sp>
      <p:sp>
        <p:nvSpPr>
          <p:cNvPr id="52" name="CuadroTexto 51">
            <a:extLst>
              <a:ext uri="{FF2B5EF4-FFF2-40B4-BE49-F238E27FC236}">
                <a16:creationId xmlns:a16="http://schemas.microsoft.com/office/drawing/2014/main" id="{6B4A275D-4F1F-4F3B-A7DC-2E786C853CC2}"/>
              </a:ext>
            </a:extLst>
          </p:cNvPr>
          <p:cNvSpPr txBox="1"/>
          <p:nvPr/>
        </p:nvSpPr>
        <p:spPr>
          <a:xfrm>
            <a:off x="5565120" y="4313878"/>
            <a:ext cx="6585909" cy="877163"/>
          </a:xfrm>
          <a:prstGeom prst="rect">
            <a:avLst/>
          </a:prstGeom>
        </p:spPr>
        <p:txBody>
          <a:bodyPr wrap="square" lIns="540000" tIns="0" rIns="360000" rtlCol="0" anchor="t" anchorCtr="0">
            <a:spAutoFit/>
          </a:bodyPr>
          <a:lstStyle/>
          <a:p>
            <a:r>
              <a:rPr lang="en-US" sz="1800" dirty="0"/>
              <a:t>for the collection and sharing of surveillance data for emerging pests and facilitate access more readily to expertise on diagnostics, surveillance and eradication.</a:t>
            </a:r>
          </a:p>
        </p:txBody>
      </p:sp>
      <p:sp>
        <p:nvSpPr>
          <p:cNvPr id="53" name="CuadroTexto 52">
            <a:extLst>
              <a:ext uri="{FF2B5EF4-FFF2-40B4-BE49-F238E27FC236}">
                <a16:creationId xmlns:a16="http://schemas.microsoft.com/office/drawing/2014/main" id="{3B983098-7244-42FC-997B-CB3E52150CED}"/>
              </a:ext>
            </a:extLst>
          </p:cNvPr>
          <p:cNvSpPr txBox="1"/>
          <p:nvPr/>
        </p:nvSpPr>
        <p:spPr>
          <a:xfrm>
            <a:off x="5595397" y="5352699"/>
            <a:ext cx="5359183" cy="600164"/>
          </a:xfrm>
          <a:prstGeom prst="rect">
            <a:avLst/>
          </a:prstGeom>
        </p:spPr>
        <p:txBody>
          <a:bodyPr wrap="square" lIns="540000" tIns="0" rIns="360000" rtlCol="0" anchor="t" anchorCtr="0">
            <a:spAutoFit/>
          </a:bodyPr>
          <a:lstStyle/>
          <a:p>
            <a:r>
              <a:rPr lang="en-US" sz="1800" dirty="0"/>
              <a:t>Simple, Timely (up to date</a:t>
            </a:r>
            <a:r>
              <a:rPr lang="en-US" sz="1800" dirty="0" smtClean="0"/>
              <a:t>) and Accurate pest specific pages on emerging pests.</a:t>
            </a:r>
            <a:endParaRPr lang="en-US" sz="1800" dirty="0"/>
          </a:p>
        </p:txBody>
      </p:sp>
      <p:sp>
        <p:nvSpPr>
          <p:cNvPr id="28" name="Title 4">
            <a:extLst>
              <a:ext uri="{FF2B5EF4-FFF2-40B4-BE49-F238E27FC236}">
                <a16:creationId xmlns:a16="http://schemas.microsoft.com/office/drawing/2014/main" id="{C76DCCC8-940C-4F61-A6F0-08FFC2B3F95A}"/>
              </a:ext>
            </a:extLst>
          </p:cNvPr>
          <p:cNvSpPr>
            <a:spLocks noGrp="1"/>
          </p:cNvSpPr>
          <p:nvPr>
            <p:ph type="title"/>
          </p:nvPr>
        </p:nvSpPr>
        <p:spPr>
          <a:xfrm>
            <a:off x="-228600" y="1336721"/>
            <a:ext cx="12344400" cy="273782"/>
          </a:xfrm>
        </p:spPr>
        <p:txBody>
          <a:bodyPr/>
          <a:lstStyle/>
          <a:p>
            <a:r>
              <a:rPr lang="en-US" sz="2300" dirty="0"/>
              <a:t>5. Considerations related to the information systems and tools available through the POARS</a:t>
            </a:r>
            <a:r>
              <a:rPr lang="en-US" sz="2400" dirty="0"/>
              <a:t> </a:t>
            </a:r>
            <a:br>
              <a:rPr lang="en-US" sz="2400" dirty="0"/>
            </a:br>
            <a:r>
              <a:rPr lang="en-US" sz="2400" dirty="0"/>
              <a:t> </a:t>
            </a:r>
            <a:br>
              <a:rPr lang="en-US" sz="2400" dirty="0"/>
            </a:br>
            <a:endParaRPr lang="en-US" sz="2400" dirty="0"/>
          </a:p>
        </p:txBody>
      </p:sp>
      <p:sp>
        <p:nvSpPr>
          <p:cNvPr id="30" name="TextBox 29">
            <a:extLst>
              <a:ext uri="{FF2B5EF4-FFF2-40B4-BE49-F238E27FC236}">
                <a16:creationId xmlns:a16="http://schemas.microsoft.com/office/drawing/2014/main" id="{A5152879-5BC9-4B6F-B10E-1C00DFE155CC}"/>
              </a:ext>
            </a:extLst>
          </p:cNvPr>
          <p:cNvSpPr txBox="1"/>
          <p:nvPr/>
        </p:nvSpPr>
        <p:spPr>
          <a:xfrm>
            <a:off x="548493" y="1789428"/>
            <a:ext cx="10877214" cy="892552"/>
          </a:xfrm>
          <a:prstGeom prst="rect">
            <a:avLst/>
          </a:prstGeom>
          <a:noFill/>
        </p:spPr>
        <p:txBody>
          <a:bodyPr wrap="square">
            <a:spAutoFit/>
          </a:bodyPr>
          <a:lstStyle/>
          <a:p>
            <a:pPr fontAlgn="base"/>
            <a:r>
              <a:rPr lang="en-US" sz="1800" dirty="0"/>
              <a:t>A </a:t>
            </a:r>
            <a:r>
              <a:rPr lang="en-US" sz="1800" b="1" dirty="0">
                <a:solidFill>
                  <a:srgbClr val="5792C9"/>
                </a:solidFill>
              </a:rPr>
              <a:t>dedicated webpage</a:t>
            </a:r>
            <a:r>
              <a:rPr lang="en-US" sz="1800" dirty="0">
                <a:solidFill>
                  <a:srgbClr val="5792C9"/>
                </a:solidFill>
              </a:rPr>
              <a:t> </a:t>
            </a:r>
            <a:r>
              <a:rPr lang="en-US" sz="1800" dirty="0"/>
              <a:t>should be set up and connections with links to RPPOs’ websites. The webpage should provide access to a toolbox to include</a:t>
            </a:r>
            <a:r>
              <a:rPr lang="en-US" sz="1800" b="1" dirty="0"/>
              <a:t>:</a:t>
            </a:r>
            <a:r>
              <a:rPr lang="en-US" sz="1800" dirty="0"/>
              <a:t> </a:t>
            </a:r>
          </a:p>
          <a:p>
            <a:pPr fontAlgn="base"/>
            <a:r>
              <a:rPr lang="en-US" sz="1600" dirty="0"/>
              <a:t> </a:t>
            </a:r>
          </a:p>
        </p:txBody>
      </p:sp>
      <p:sp>
        <p:nvSpPr>
          <p:cNvPr id="18" name="CuadroTexto 17">
            <a:extLst>
              <a:ext uri="{FF2B5EF4-FFF2-40B4-BE49-F238E27FC236}">
                <a16:creationId xmlns:a16="http://schemas.microsoft.com/office/drawing/2014/main" id="{ACE96B75-0C2B-492E-A101-ABDEFEDA6FE8}"/>
              </a:ext>
            </a:extLst>
          </p:cNvPr>
          <p:cNvSpPr txBox="1"/>
          <p:nvPr/>
        </p:nvSpPr>
        <p:spPr>
          <a:xfrm>
            <a:off x="304800" y="3057436"/>
            <a:ext cx="2620136" cy="600164"/>
          </a:xfrm>
          <a:prstGeom prst="rect">
            <a:avLst/>
          </a:prstGeom>
        </p:spPr>
        <p:txBody>
          <a:bodyPr wrap="square" lIns="540000" tIns="0" rIns="360000" rtlCol="0" anchor="t" anchorCtr="0">
            <a:spAutoFit/>
          </a:bodyPr>
          <a:lstStyle/>
          <a:p>
            <a:pPr algn="ctr"/>
            <a:r>
              <a:rPr lang="en-US" sz="1800" b="1" dirty="0">
                <a:solidFill>
                  <a:srgbClr val="5792C9"/>
                </a:solidFill>
              </a:rPr>
              <a:t>Automated processes</a:t>
            </a:r>
          </a:p>
        </p:txBody>
      </p:sp>
      <p:sp>
        <p:nvSpPr>
          <p:cNvPr id="33" name="CuadroTexto 32">
            <a:extLst>
              <a:ext uri="{FF2B5EF4-FFF2-40B4-BE49-F238E27FC236}">
                <a16:creationId xmlns:a16="http://schemas.microsoft.com/office/drawing/2014/main" id="{D2AD8315-E406-44E5-8921-5F21D8CBE94D}"/>
              </a:ext>
            </a:extLst>
          </p:cNvPr>
          <p:cNvSpPr txBox="1"/>
          <p:nvPr/>
        </p:nvSpPr>
        <p:spPr>
          <a:xfrm>
            <a:off x="3429000" y="3002353"/>
            <a:ext cx="2078668" cy="600164"/>
          </a:xfrm>
          <a:prstGeom prst="rect">
            <a:avLst/>
          </a:prstGeom>
        </p:spPr>
        <p:txBody>
          <a:bodyPr wrap="square" lIns="540000" tIns="0" rIns="360000" rtlCol="0" anchor="t" anchorCtr="0">
            <a:spAutoFit/>
          </a:bodyPr>
          <a:lstStyle/>
          <a:p>
            <a:pPr algn="ctr"/>
            <a:r>
              <a:rPr lang="en-US" sz="1800" b="1" dirty="0">
                <a:solidFill>
                  <a:srgbClr val="5792C9"/>
                </a:solidFill>
              </a:rPr>
              <a:t>Data visualization </a:t>
            </a:r>
          </a:p>
        </p:txBody>
      </p:sp>
      <p:sp>
        <p:nvSpPr>
          <p:cNvPr id="34" name="CuadroTexto 33">
            <a:extLst>
              <a:ext uri="{FF2B5EF4-FFF2-40B4-BE49-F238E27FC236}">
                <a16:creationId xmlns:a16="http://schemas.microsoft.com/office/drawing/2014/main" id="{4818198B-ECA0-489F-AE55-709F5C14C6FF}"/>
              </a:ext>
            </a:extLst>
          </p:cNvPr>
          <p:cNvSpPr txBox="1"/>
          <p:nvPr/>
        </p:nvSpPr>
        <p:spPr>
          <a:xfrm>
            <a:off x="6145236" y="3158622"/>
            <a:ext cx="2374439" cy="323165"/>
          </a:xfrm>
          <a:prstGeom prst="rect">
            <a:avLst/>
          </a:prstGeom>
        </p:spPr>
        <p:txBody>
          <a:bodyPr wrap="square" lIns="540000" tIns="0" rIns="360000" rtlCol="0" anchor="t" anchorCtr="0">
            <a:spAutoFit/>
          </a:bodyPr>
          <a:lstStyle/>
          <a:p>
            <a:pPr algn="ctr"/>
            <a:r>
              <a:rPr lang="en-US" sz="1800" b="1" dirty="0">
                <a:solidFill>
                  <a:srgbClr val="5792C9"/>
                </a:solidFill>
              </a:rPr>
              <a:t>Tools</a:t>
            </a:r>
          </a:p>
        </p:txBody>
      </p:sp>
      <p:sp>
        <p:nvSpPr>
          <p:cNvPr id="35" name="CuadroTexto 34">
            <a:extLst>
              <a:ext uri="{FF2B5EF4-FFF2-40B4-BE49-F238E27FC236}">
                <a16:creationId xmlns:a16="http://schemas.microsoft.com/office/drawing/2014/main" id="{AA0C969E-FBE2-4E0B-93BA-8150A879EA10}"/>
              </a:ext>
            </a:extLst>
          </p:cNvPr>
          <p:cNvSpPr txBox="1"/>
          <p:nvPr/>
        </p:nvSpPr>
        <p:spPr>
          <a:xfrm>
            <a:off x="9003838" y="3002353"/>
            <a:ext cx="2273762" cy="600164"/>
          </a:xfrm>
          <a:prstGeom prst="rect">
            <a:avLst/>
          </a:prstGeom>
        </p:spPr>
        <p:txBody>
          <a:bodyPr wrap="square" lIns="540000" tIns="0" rIns="360000" rtlCol="0" anchor="t" anchorCtr="0">
            <a:spAutoFit/>
          </a:bodyPr>
          <a:lstStyle/>
          <a:p>
            <a:pPr algn="ctr"/>
            <a:r>
              <a:rPr lang="en-US" sz="1800" b="1" dirty="0">
                <a:solidFill>
                  <a:srgbClr val="5792C9"/>
                </a:solidFill>
              </a:rPr>
              <a:t>Specific webpages </a:t>
            </a:r>
          </a:p>
        </p:txBody>
      </p:sp>
      <p:cxnSp>
        <p:nvCxnSpPr>
          <p:cNvPr id="6" name="Straight Connector 5">
            <a:extLst>
              <a:ext uri="{FF2B5EF4-FFF2-40B4-BE49-F238E27FC236}">
                <a16:creationId xmlns:a16="http://schemas.microsoft.com/office/drawing/2014/main" id="{3A4FBDB9-A9F1-47D2-A5B8-5E950EC4CCFE}"/>
              </a:ext>
            </a:extLst>
          </p:cNvPr>
          <p:cNvCxnSpPr/>
          <p:nvPr/>
        </p:nvCxnSpPr>
        <p:spPr>
          <a:xfrm>
            <a:off x="391737" y="4318520"/>
            <a:ext cx="0" cy="523294"/>
          </a:xfrm>
          <a:prstGeom prst="line">
            <a:avLst/>
          </a:prstGeom>
          <a:ln w="762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7A52B5B-A7F9-47A6-85CE-788A3C4F3222}"/>
              </a:ext>
            </a:extLst>
          </p:cNvPr>
          <p:cNvCxnSpPr/>
          <p:nvPr/>
        </p:nvCxnSpPr>
        <p:spPr>
          <a:xfrm>
            <a:off x="381000" y="5344106"/>
            <a:ext cx="0" cy="523294"/>
          </a:xfrm>
          <a:prstGeom prst="line">
            <a:avLst/>
          </a:prstGeom>
          <a:ln w="76200">
            <a:solidFill>
              <a:srgbClr val="5792C9"/>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4CFABBB-3827-45F3-B5EC-16E725EF39A3}"/>
              </a:ext>
            </a:extLst>
          </p:cNvPr>
          <p:cNvCxnSpPr/>
          <p:nvPr/>
        </p:nvCxnSpPr>
        <p:spPr>
          <a:xfrm>
            <a:off x="5943600" y="4342005"/>
            <a:ext cx="0" cy="52329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4E50F8F-F441-4D38-96EF-21C9D5D69029}"/>
              </a:ext>
            </a:extLst>
          </p:cNvPr>
          <p:cNvCxnSpPr/>
          <p:nvPr/>
        </p:nvCxnSpPr>
        <p:spPr>
          <a:xfrm>
            <a:off x="5943600" y="5344106"/>
            <a:ext cx="0" cy="5232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E6FD0700-FCD0-4B1E-8D49-C03BE3123456}"/>
              </a:ext>
            </a:extLst>
          </p:cNvPr>
          <p:cNvSpPr txBox="1"/>
          <p:nvPr/>
        </p:nvSpPr>
        <p:spPr>
          <a:xfrm>
            <a:off x="1" y="6334780"/>
            <a:ext cx="9003838" cy="523220"/>
          </a:xfrm>
          <a:prstGeom prst="rect">
            <a:avLst/>
          </a:prstGeom>
          <a:solidFill>
            <a:srgbClr val="00B050"/>
          </a:solidFill>
        </p:spPr>
        <p:txBody>
          <a:bodyPr wrap="square">
            <a:spAutoFit/>
          </a:bodyPr>
          <a:lstStyle/>
          <a:p>
            <a:pPr fontAlgn="base"/>
            <a:r>
              <a:rPr lang="en-US" sz="1400" dirty="0">
                <a:solidFill>
                  <a:schemeClr val="bg1"/>
                </a:solidFill>
                <a:latin typeface="+mj-lt"/>
              </a:rPr>
              <a:t>POARS must include capacity building for NPPOs and pest reports need to be submitted in a timely and transparent manner.</a:t>
            </a:r>
          </a:p>
          <a:p>
            <a:pPr fontAlgn="base"/>
            <a:r>
              <a:rPr lang="en-US" sz="1400" dirty="0">
                <a:solidFill>
                  <a:schemeClr val="bg1"/>
                </a:solidFill>
                <a:latin typeface="+mj-lt"/>
              </a:rPr>
              <a:t>The information system must be legally supported (e.g., ensure no liabilities issues for the IPPC Secretariat). </a:t>
            </a:r>
          </a:p>
        </p:txBody>
      </p:sp>
      <p:pic>
        <p:nvPicPr>
          <p:cNvPr id="43" name="Imagen 17">
            <a:extLst>
              <a:ext uri="{FF2B5EF4-FFF2-40B4-BE49-F238E27FC236}">
                <a16:creationId xmlns:a16="http://schemas.microsoft.com/office/drawing/2014/main" id="{6142ED92-54BA-4D79-BC3F-7C83F21A03F1}"/>
              </a:ext>
            </a:extLst>
          </p:cNvPr>
          <p:cNvPicPr>
            <a:picLocks noChangeAspect="1"/>
          </p:cNvPicPr>
          <p:nvPr/>
        </p:nvPicPr>
        <p:blipFill rotWithShape="1">
          <a:blip r:embed="rId3"/>
          <a:srcRect l="24583" r="24310" b="9484"/>
          <a:stretch/>
        </p:blipFill>
        <p:spPr>
          <a:xfrm>
            <a:off x="8716941" y="5893275"/>
            <a:ext cx="635411" cy="633028"/>
          </a:xfrm>
          <a:prstGeom prst="rect">
            <a:avLst/>
          </a:prstGeom>
        </p:spPr>
      </p:pic>
    </p:spTree>
    <p:extLst>
      <p:ext uri="{BB962C8B-B14F-4D97-AF65-F5344CB8AC3E}">
        <p14:creationId xmlns:p14="http://schemas.microsoft.com/office/powerpoint/2010/main" val="2465520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2A4614-CE1F-2D43-ADAF-8920D991DFC6}"/>
              </a:ext>
            </a:extLst>
          </p:cNvPr>
          <p:cNvSpPr>
            <a:spLocks noGrp="1"/>
          </p:cNvSpPr>
          <p:nvPr>
            <p:ph type="title"/>
          </p:nvPr>
        </p:nvSpPr>
        <p:spPr>
          <a:xfrm>
            <a:off x="-43500" y="1421172"/>
            <a:ext cx="11974200" cy="742200"/>
          </a:xfrm>
        </p:spPr>
        <p:txBody>
          <a:bodyPr/>
          <a:lstStyle/>
          <a:p>
            <a:r>
              <a:rPr lang="fr-FR" sz="3200" dirty="0"/>
              <a:t>6. </a:t>
            </a:r>
            <a:r>
              <a:rPr lang="en-US" sz="3200" dirty="0"/>
              <a:t>Considerations related to the governance of the POARS</a:t>
            </a:r>
            <a:r>
              <a:rPr lang="fr-FR" dirty="0"/>
              <a:t/>
            </a:r>
            <a:br>
              <a:rPr lang="fr-FR" dirty="0"/>
            </a:br>
            <a:r>
              <a:rPr lang="en-US" dirty="0"/>
              <a:t> </a:t>
            </a:r>
            <a:r>
              <a:rPr lang="fr-FR" dirty="0"/>
              <a:t/>
            </a:r>
            <a:br>
              <a:rPr lang="fr-FR" dirty="0"/>
            </a:br>
            <a:r>
              <a:rPr lang="en-US" dirty="0"/>
              <a:t> </a:t>
            </a:r>
            <a:r>
              <a:rPr lang="fr-FR" dirty="0"/>
              <a:t/>
            </a:r>
            <a:br>
              <a:rPr lang="fr-FR" dirty="0"/>
            </a:br>
            <a:endParaRPr lang="en-IT" dirty="0"/>
          </a:p>
        </p:txBody>
      </p:sp>
      <p:sp>
        <p:nvSpPr>
          <p:cNvPr id="2" name="Subtitle 1"/>
          <p:cNvSpPr>
            <a:spLocks noGrp="1"/>
          </p:cNvSpPr>
          <p:nvPr>
            <p:ph type="subTitle" idx="1"/>
          </p:nvPr>
        </p:nvSpPr>
        <p:spPr>
          <a:xfrm>
            <a:off x="-184756" y="2669014"/>
            <a:ext cx="6029223" cy="1447800"/>
          </a:xfrm>
        </p:spPr>
        <p:txBody>
          <a:bodyPr/>
          <a:lstStyle/>
          <a:p>
            <a:r>
              <a:rPr lang="en-US" sz="2300" b="1" dirty="0"/>
              <a:t>T</a:t>
            </a:r>
            <a:r>
              <a:rPr lang="en-US" sz="2300" dirty="0"/>
              <a:t>he FG considered whether POARS should be established as part of the IC, or whether a new subsidiary body should be established. </a:t>
            </a:r>
            <a:r>
              <a:rPr lang="en-US" sz="2300" b="1" dirty="0">
                <a:solidFill>
                  <a:srgbClr val="5792C9"/>
                </a:solidFill>
              </a:rPr>
              <a:t>The FG recommends that a new subsidiary body is established, provisionally </a:t>
            </a:r>
            <a:r>
              <a:rPr lang="en-US" sz="2300" b="1" dirty="0" smtClean="0">
                <a:solidFill>
                  <a:srgbClr val="5792C9"/>
                </a:solidFill>
              </a:rPr>
              <a:t>named </a:t>
            </a:r>
            <a:r>
              <a:rPr lang="en-US" sz="2300" b="1" dirty="0">
                <a:solidFill>
                  <a:srgbClr val="5792C9"/>
                </a:solidFill>
              </a:rPr>
              <a:t>the Pest Outbreak Alert and Response Systems Committee (POARSC).  </a:t>
            </a:r>
          </a:p>
        </p:txBody>
      </p:sp>
      <p:sp>
        <p:nvSpPr>
          <p:cNvPr id="6" name="TextBox 5">
            <a:extLst>
              <a:ext uri="{FF2B5EF4-FFF2-40B4-BE49-F238E27FC236}">
                <a16:creationId xmlns:a16="http://schemas.microsoft.com/office/drawing/2014/main" id="{913A4CAC-1C4D-4184-96CF-47538FDA100B}"/>
              </a:ext>
            </a:extLst>
          </p:cNvPr>
          <p:cNvSpPr txBox="1"/>
          <p:nvPr/>
        </p:nvSpPr>
        <p:spPr>
          <a:xfrm>
            <a:off x="6235148" y="2133600"/>
            <a:ext cx="6109252" cy="461665"/>
          </a:xfrm>
          <a:prstGeom prst="rect">
            <a:avLst/>
          </a:prstGeom>
          <a:noFill/>
        </p:spPr>
        <p:txBody>
          <a:bodyPr wrap="square">
            <a:spAutoFit/>
          </a:bodyPr>
          <a:lstStyle/>
          <a:p>
            <a:r>
              <a:rPr lang="en-US" dirty="0" smtClean="0"/>
              <a:t>The</a:t>
            </a:r>
            <a:r>
              <a:rPr lang="en-US" dirty="0"/>
              <a:t> </a:t>
            </a:r>
            <a:r>
              <a:rPr lang="en-US" b="1" dirty="0" smtClean="0">
                <a:solidFill>
                  <a:srgbClr val="00B050"/>
                </a:solidFill>
              </a:rPr>
              <a:t>POARS </a:t>
            </a:r>
            <a:r>
              <a:rPr lang="en-US" b="1" dirty="0">
                <a:solidFill>
                  <a:srgbClr val="00B050"/>
                </a:solidFill>
              </a:rPr>
              <a:t>Committee should:</a:t>
            </a:r>
            <a:endParaRPr lang="en-US" dirty="0">
              <a:solidFill>
                <a:srgbClr val="00B050"/>
              </a:solidFill>
            </a:endParaRPr>
          </a:p>
        </p:txBody>
      </p:sp>
      <p:sp>
        <p:nvSpPr>
          <p:cNvPr id="7" name="TextBox 6">
            <a:extLst>
              <a:ext uri="{FF2B5EF4-FFF2-40B4-BE49-F238E27FC236}">
                <a16:creationId xmlns:a16="http://schemas.microsoft.com/office/drawing/2014/main" id="{C0050D17-C07A-4A9A-A890-8146E2B933F1}"/>
              </a:ext>
            </a:extLst>
          </p:cNvPr>
          <p:cNvSpPr txBox="1"/>
          <p:nvPr/>
        </p:nvSpPr>
        <p:spPr>
          <a:xfrm>
            <a:off x="0" y="6119336"/>
            <a:ext cx="10482470" cy="738664"/>
          </a:xfrm>
          <a:prstGeom prst="rect">
            <a:avLst/>
          </a:prstGeom>
          <a:solidFill>
            <a:srgbClr val="00B050"/>
          </a:solidFill>
        </p:spPr>
        <p:txBody>
          <a:bodyPr wrap="square">
            <a:spAutoFit/>
          </a:bodyPr>
          <a:lstStyle/>
          <a:p>
            <a:r>
              <a:rPr lang="en-US" sz="1400" dirty="0">
                <a:solidFill>
                  <a:schemeClr val="bg1"/>
                </a:solidFill>
              </a:rPr>
              <a:t>This Committee could be composed of nine members with relevant skills and experience in Alert and Response Systems, among which there will be at least a RPPO representative. The </a:t>
            </a:r>
            <a:r>
              <a:rPr lang="en-US" sz="1400" dirty="0" smtClean="0">
                <a:solidFill>
                  <a:schemeClr val="bg1"/>
                </a:solidFill>
              </a:rPr>
              <a:t>term </a:t>
            </a:r>
            <a:r>
              <a:rPr lang="en-US" sz="1400" dirty="0">
                <a:solidFill>
                  <a:schemeClr val="bg1"/>
                </a:solidFill>
              </a:rPr>
              <a:t>of the FG members could be extended until the creation of the POARS Committee in order to address any needs that may arise.  </a:t>
            </a:r>
          </a:p>
        </p:txBody>
      </p:sp>
      <p:pic>
        <p:nvPicPr>
          <p:cNvPr id="8" name="Imagen 17">
            <a:extLst>
              <a:ext uri="{FF2B5EF4-FFF2-40B4-BE49-F238E27FC236}">
                <a16:creationId xmlns:a16="http://schemas.microsoft.com/office/drawing/2014/main" id="{DD832DB1-2F24-4266-86C6-AD26BC783FF8}"/>
              </a:ext>
            </a:extLst>
          </p:cNvPr>
          <p:cNvPicPr>
            <a:picLocks noChangeAspect="1"/>
          </p:cNvPicPr>
          <p:nvPr/>
        </p:nvPicPr>
        <p:blipFill rotWithShape="1">
          <a:blip r:embed="rId3"/>
          <a:srcRect l="24583" r="24310" b="9484"/>
          <a:stretch/>
        </p:blipFill>
        <p:spPr>
          <a:xfrm>
            <a:off x="10184989" y="5943601"/>
            <a:ext cx="635411" cy="633028"/>
          </a:xfrm>
          <a:prstGeom prst="rect">
            <a:avLst/>
          </a:prstGeom>
        </p:spPr>
      </p:pic>
      <p:sp>
        <p:nvSpPr>
          <p:cNvPr id="9" name="Rectangle 8">
            <a:extLst>
              <a:ext uri="{FF2B5EF4-FFF2-40B4-BE49-F238E27FC236}">
                <a16:creationId xmlns:a16="http://schemas.microsoft.com/office/drawing/2014/main" id="{B8DC2EDE-C07C-4DE0-AEF0-A16D64385E4D}"/>
              </a:ext>
            </a:extLst>
          </p:cNvPr>
          <p:cNvSpPr/>
          <p:nvPr/>
        </p:nvSpPr>
        <p:spPr>
          <a:xfrm>
            <a:off x="6260705" y="2700171"/>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2B68A66-E783-4286-B704-6B13365B5125}"/>
              </a:ext>
            </a:extLst>
          </p:cNvPr>
          <p:cNvSpPr txBox="1"/>
          <p:nvPr/>
        </p:nvSpPr>
        <p:spPr>
          <a:xfrm>
            <a:off x="6029975" y="2777261"/>
            <a:ext cx="1066800" cy="784830"/>
          </a:xfrm>
          <a:prstGeom prst="rect">
            <a:avLst/>
          </a:prstGeom>
        </p:spPr>
        <p:txBody>
          <a:bodyPr wrap="square" lIns="540000" tIns="0" rIns="360000" rtlCol="0" anchor="t" anchorCtr="0">
            <a:spAutoFit/>
          </a:bodyPr>
          <a:lstStyle/>
          <a:p>
            <a:r>
              <a:rPr lang="en-US" sz="4800" b="1" dirty="0">
                <a:solidFill>
                  <a:schemeClr val="bg1"/>
                </a:solidFill>
              </a:rPr>
              <a:t>1</a:t>
            </a:r>
          </a:p>
        </p:txBody>
      </p:sp>
      <p:sp>
        <p:nvSpPr>
          <p:cNvPr id="11" name="Rectangle 10">
            <a:extLst>
              <a:ext uri="{FF2B5EF4-FFF2-40B4-BE49-F238E27FC236}">
                <a16:creationId xmlns:a16="http://schemas.microsoft.com/office/drawing/2014/main" id="{113EDA0C-8641-428C-8BF3-0D2580309D68}"/>
              </a:ext>
            </a:extLst>
          </p:cNvPr>
          <p:cNvSpPr/>
          <p:nvPr/>
        </p:nvSpPr>
        <p:spPr>
          <a:xfrm>
            <a:off x="6264018" y="3762868"/>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6A7CBDB-239F-4D52-9550-EC4E7A754965}"/>
              </a:ext>
            </a:extLst>
          </p:cNvPr>
          <p:cNvSpPr txBox="1"/>
          <p:nvPr/>
        </p:nvSpPr>
        <p:spPr>
          <a:xfrm>
            <a:off x="6029975" y="3842923"/>
            <a:ext cx="1066800" cy="784830"/>
          </a:xfrm>
          <a:prstGeom prst="rect">
            <a:avLst/>
          </a:prstGeom>
        </p:spPr>
        <p:txBody>
          <a:bodyPr wrap="square" lIns="540000" tIns="0" rIns="360000" rtlCol="0" anchor="t" anchorCtr="0">
            <a:spAutoFit/>
          </a:bodyPr>
          <a:lstStyle/>
          <a:p>
            <a:r>
              <a:rPr lang="en-US" sz="4800" b="1" dirty="0">
                <a:solidFill>
                  <a:schemeClr val="bg1"/>
                </a:solidFill>
              </a:rPr>
              <a:t>2</a:t>
            </a:r>
          </a:p>
        </p:txBody>
      </p:sp>
      <p:sp>
        <p:nvSpPr>
          <p:cNvPr id="13" name="Rectangle 12">
            <a:extLst>
              <a:ext uri="{FF2B5EF4-FFF2-40B4-BE49-F238E27FC236}">
                <a16:creationId xmlns:a16="http://schemas.microsoft.com/office/drawing/2014/main" id="{C001C1F9-5912-4D7D-81DB-5BB7BD1A22F2}"/>
              </a:ext>
            </a:extLst>
          </p:cNvPr>
          <p:cNvSpPr/>
          <p:nvPr/>
        </p:nvSpPr>
        <p:spPr>
          <a:xfrm>
            <a:off x="6260705" y="4855215"/>
            <a:ext cx="914400" cy="893351"/>
          </a:xfrm>
          <a:prstGeom prst="rect">
            <a:avLst/>
          </a:prstGeom>
          <a:solidFill>
            <a:srgbClr val="00825F"/>
          </a:solidFill>
          <a:ln w="9525">
            <a:solidFill>
              <a:srgbClr val="00825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614504E-61FE-4893-8221-71AD89C2B8C5}"/>
              </a:ext>
            </a:extLst>
          </p:cNvPr>
          <p:cNvSpPr txBox="1"/>
          <p:nvPr/>
        </p:nvSpPr>
        <p:spPr>
          <a:xfrm>
            <a:off x="6029975" y="4946083"/>
            <a:ext cx="1066800" cy="784830"/>
          </a:xfrm>
          <a:prstGeom prst="rect">
            <a:avLst/>
          </a:prstGeom>
        </p:spPr>
        <p:txBody>
          <a:bodyPr wrap="square" lIns="540000" tIns="0" rIns="360000" rtlCol="0" anchor="t" anchorCtr="0">
            <a:spAutoFit/>
          </a:bodyPr>
          <a:lstStyle/>
          <a:p>
            <a:r>
              <a:rPr lang="en-US" sz="4800" b="1" dirty="0">
                <a:solidFill>
                  <a:schemeClr val="bg1"/>
                </a:solidFill>
              </a:rPr>
              <a:t>3</a:t>
            </a:r>
          </a:p>
        </p:txBody>
      </p:sp>
      <p:sp>
        <p:nvSpPr>
          <p:cNvPr id="16" name="TextBox 15">
            <a:extLst>
              <a:ext uri="{FF2B5EF4-FFF2-40B4-BE49-F238E27FC236}">
                <a16:creationId xmlns:a16="http://schemas.microsoft.com/office/drawing/2014/main" id="{1220DE7E-4436-48D9-8EF9-0505C48F3531}"/>
              </a:ext>
            </a:extLst>
          </p:cNvPr>
          <p:cNvSpPr txBox="1"/>
          <p:nvPr/>
        </p:nvSpPr>
        <p:spPr>
          <a:xfrm>
            <a:off x="7324664" y="4994887"/>
            <a:ext cx="4115746" cy="446276"/>
          </a:xfrm>
          <a:prstGeom prst="rect">
            <a:avLst/>
          </a:prstGeom>
          <a:noFill/>
        </p:spPr>
        <p:txBody>
          <a:bodyPr wrap="square">
            <a:spAutoFit/>
          </a:bodyPr>
          <a:lstStyle/>
          <a:p>
            <a:r>
              <a:rPr lang="en-US" sz="2300" dirty="0" smtClean="0"/>
              <a:t>drive </a:t>
            </a:r>
            <a:r>
              <a:rPr lang="en-US" sz="2300" dirty="0"/>
              <a:t>resource mobilization. </a:t>
            </a:r>
          </a:p>
        </p:txBody>
      </p:sp>
      <p:sp>
        <p:nvSpPr>
          <p:cNvPr id="18" name="TextBox 17">
            <a:extLst>
              <a:ext uri="{FF2B5EF4-FFF2-40B4-BE49-F238E27FC236}">
                <a16:creationId xmlns:a16="http://schemas.microsoft.com/office/drawing/2014/main" id="{FFF59E5E-7381-4C26-BF0E-8CF8F3B2B9EF}"/>
              </a:ext>
            </a:extLst>
          </p:cNvPr>
          <p:cNvSpPr txBox="1"/>
          <p:nvPr/>
        </p:nvSpPr>
        <p:spPr>
          <a:xfrm>
            <a:off x="7327505" y="2634159"/>
            <a:ext cx="4430486" cy="830997"/>
          </a:xfrm>
          <a:prstGeom prst="rect">
            <a:avLst/>
          </a:prstGeom>
          <a:noFill/>
        </p:spPr>
        <p:txBody>
          <a:bodyPr wrap="square">
            <a:spAutoFit/>
          </a:bodyPr>
          <a:lstStyle/>
          <a:p>
            <a:r>
              <a:rPr lang="en-US" sz="2300" dirty="0"/>
              <a:t>be established to provide general direction to the POARS; </a:t>
            </a:r>
          </a:p>
        </p:txBody>
      </p:sp>
      <p:sp>
        <p:nvSpPr>
          <p:cNvPr id="20" name="TextBox 19">
            <a:extLst>
              <a:ext uri="{FF2B5EF4-FFF2-40B4-BE49-F238E27FC236}">
                <a16:creationId xmlns:a16="http://schemas.microsoft.com/office/drawing/2014/main" id="{6E6167C8-94D9-444A-84C3-47C1A2F803F5}"/>
              </a:ext>
            </a:extLst>
          </p:cNvPr>
          <p:cNvSpPr txBox="1"/>
          <p:nvPr/>
        </p:nvSpPr>
        <p:spPr>
          <a:xfrm>
            <a:off x="7324664" y="3635173"/>
            <a:ext cx="4714936" cy="1154162"/>
          </a:xfrm>
          <a:prstGeom prst="rect">
            <a:avLst/>
          </a:prstGeom>
          <a:noFill/>
        </p:spPr>
        <p:txBody>
          <a:bodyPr wrap="square">
            <a:spAutoFit/>
          </a:bodyPr>
          <a:lstStyle/>
          <a:p>
            <a:r>
              <a:rPr lang="en-US" sz="2300" dirty="0"/>
              <a:t>ensure overall coordination between stakeholders’ organizations globally; and,</a:t>
            </a:r>
          </a:p>
        </p:txBody>
      </p:sp>
      <p:sp>
        <p:nvSpPr>
          <p:cNvPr id="21" name="Rectangle 20">
            <a:extLst>
              <a:ext uri="{FF2B5EF4-FFF2-40B4-BE49-F238E27FC236}">
                <a16:creationId xmlns:a16="http://schemas.microsoft.com/office/drawing/2014/main" id="{3C5B6069-5297-4FAF-B00D-A394263D0EAA}"/>
              </a:ext>
            </a:extLst>
          </p:cNvPr>
          <p:cNvSpPr/>
          <p:nvPr/>
        </p:nvSpPr>
        <p:spPr>
          <a:xfrm>
            <a:off x="152401" y="2376889"/>
            <a:ext cx="5562600" cy="3064274"/>
          </a:xfrm>
          <a:prstGeom prst="rect">
            <a:avLst/>
          </a:prstGeom>
          <a:noFill/>
          <a:ln w="28575">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20861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6477000"/>
            <a:ext cx="10157791" cy="307777"/>
          </a:xfrm>
          <a:prstGeom prst="rect">
            <a:avLst/>
          </a:prstGeom>
        </p:spPr>
        <p:txBody>
          <a:bodyPr wrap="square">
            <a:spAutoFit/>
          </a:bodyPr>
          <a:lstStyle/>
          <a:p>
            <a:r>
              <a:rPr lang="en-US" sz="1400" dirty="0">
                <a:solidFill>
                  <a:srgbClr val="000000"/>
                </a:solidFill>
                <a:latin typeface="Times New Roman" panose="02020603050405020304" pitchFamily="18" charset="0"/>
              </a:rPr>
              <a:t>Figure 3: Organigramme of the POARS Committee as a subsidiary body under the CPM </a:t>
            </a:r>
          </a:p>
        </p:txBody>
      </p:sp>
      <p:sp>
        <p:nvSpPr>
          <p:cNvPr id="2" name="Rectangle 1">
            <a:extLst>
              <a:ext uri="{FF2B5EF4-FFF2-40B4-BE49-F238E27FC236}">
                <a16:creationId xmlns:a16="http://schemas.microsoft.com/office/drawing/2014/main" id="{A390537E-5706-4E9F-A34E-E704244B3AFF}"/>
              </a:ext>
            </a:extLst>
          </p:cNvPr>
          <p:cNvSpPr/>
          <p:nvPr/>
        </p:nvSpPr>
        <p:spPr>
          <a:xfrm>
            <a:off x="4114799" y="1447800"/>
            <a:ext cx="7739743" cy="679007"/>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7" name="Rectangle 6">
            <a:extLst>
              <a:ext uri="{FF2B5EF4-FFF2-40B4-BE49-F238E27FC236}">
                <a16:creationId xmlns:a16="http://schemas.microsoft.com/office/drawing/2014/main" id="{0571DF64-6F2C-4E23-A127-70690ECBD8AF}"/>
              </a:ext>
            </a:extLst>
          </p:cNvPr>
          <p:cNvSpPr/>
          <p:nvPr/>
        </p:nvSpPr>
        <p:spPr>
          <a:xfrm>
            <a:off x="4114800" y="2311864"/>
            <a:ext cx="2438400" cy="88174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Rectangle 8">
            <a:extLst>
              <a:ext uri="{FF2B5EF4-FFF2-40B4-BE49-F238E27FC236}">
                <a16:creationId xmlns:a16="http://schemas.microsoft.com/office/drawing/2014/main" id="{B512BB04-0C2A-4E8A-B9F7-CEE415E2757D}"/>
              </a:ext>
            </a:extLst>
          </p:cNvPr>
          <p:cNvSpPr/>
          <p:nvPr/>
        </p:nvSpPr>
        <p:spPr>
          <a:xfrm>
            <a:off x="6781800" y="2311864"/>
            <a:ext cx="2438400" cy="88174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0" name="Rectangle 9">
            <a:extLst>
              <a:ext uri="{FF2B5EF4-FFF2-40B4-BE49-F238E27FC236}">
                <a16:creationId xmlns:a16="http://schemas.microsoft.com/office/drawing/2014/main" id="{63907DA4-8FBA-41BC-AE8E-DF2812CFFB1E}"/>
              </a:ext>
            </a:extLst>
          </p:cNvPr>
          <p:cNvSpPr/>
          <p:nvPr/>
        </p:nvSpPr>
        <p:spPr>
          <a:xfrm>
            <a:off x="9416143" y="2298931"/>
            <a:ext cx="2438400" cy="881743"/>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1" name="Rectangle 10">
            <a:extLst>
              <a:ext uri="{FF2B5EF4-FFF2-40B4-BE49-F238E27FC236}">
                <a16:creationId xmlns:a16="http://schemas.microsoft.com/office/drawing/2014/main" id="{594F8DFA-90EE-484F-A5F5-4BD973915B2A}"/>
              </a:ext>
            </a:extLst>
          </p:cNvPr>
          <p:cNvSpPr/>
          <p:nvPr/>
        </p:nvSpPr>
        <p:spPr>
          <a:xfrm>
            <a:off x="2057400" y="3727007"/>
            <a:ext cx="2438400" cy="62411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2" name="Rectangle 11">
            <a:extLst>
              <a:ext uri="{FF2B5EF4-FFF2-40B4-BE49-F238E27FC236}">
                <a16:creationId xmlns:a16="http://schemas.microsoft.com/office/drawing/2014/main" id="{38EA49D1-97FC-44FE-80E8-25BF01459B3E}"/>
              </a:ext>
            </a:extLst>
          </p:cNvPr>
          <p:cNvSpPr/>
          <p:nvPr/>
        </p:nvSpPr>
        <p:spPr>
          <a:xfrm>
            <a:off x="5334000" y="3727007"/>
            <a:ext cx="2438400" cy="624114"/>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3" name="Rectangle 12">
            <a:extLst>
              <a:ext uri="{FF2B5EF4-FFF2-40B4-BE49-F238E27FC236}">
                <a16:creationId xmlns:a16="http://schemas.microsoft.com/office/drawing/2014/main" id="{601BC194-C6FF-4BE2-8097-EBEF0E59C24E}"/>
              </a:ext>
            </a:extLst>
          </p:cNvPr>
          <p:cNvSpPr/>
          <p:nvPr/>
        </p:nvSpPr>
        <p:spPr>
          <a:xfrm>
            <a:off x="8534400" y="3727007"/>
            <a:ext cx="2590800" cy="792379"/>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4" name="Rectangle 13">
            <a:extLst>
              <a:ext uri="{FF2B5EF4-FFF2-40B4-BE49-F238E27FC236}">
                <a16:creationId xmlns:a16="http://schemas.microsoft.com/office/drawing/2014/main" id="{1454C896-A96B-4DA9-80B2-B88CFA7AAD9B}"/>
              </a:ext>
            </a:extLst>
          </p:cNvPr>
          <p:cNvSpPr/>
          <p:nvPr/>
        </p:nvSpPr>
        <p:spPr>
          <a:xfrm>
            <a:off x="2302327" y="4611512"/>
            <a:ext cx="2438400" cy="62411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5" name="Rectangle 14">
            <a:extLst>
              <a:ext uri="{FF2B5EF4-FFF2-40B4-BE49-F238E27FC236}">
                <a16:creationId xmlns:a16="http://schemas.microsoft.com/office/drawing/2014/main" id="{17E17A2D-B9D9-42DE-82B8-AD3578442144}"/>
              </a:ext>
            </a:extLst>
          </p:cNvPr>
          <p:cNvSpPr/>
          <p:nvPr/>
        </p:nvSpPr>
        <p:spPr>
          <a:xfrm>
            <a:off x="2334984" y="5403407"/>
            <a:ext cx="2438400" cy="624114"/>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6" name="TextBox 15">
            <a:extLst>
              <a:ext uri="{FF2B5EF4-FFF2-40B4-BE49-F238E27FC236}">
                <a16:creationId xmlns:a16="http://schemas.microsoft.com/office/drawing/2014/main" id="{C3478A17-7456-46F1-96F3-427DA4FB2F49}"/>
              </a:ext>
            </a:extLst>
          </p:cNvPr>
          <p:cNvSpPr txBox="1"/>
          <p:nvPr/>
        </p:nvSpPr>
        <p:spPr>
          <a:xfrm>
            <a:off x="4572000" y="1608677"/>
            <a:ext cx="7010400" cy="784830"/>
          </a:xfrm>
          <a:prstGeom prst="rect">
            <a:avLst/>
          </a:prstGeom>
        </p:spPr>
        <p:txBody>
          <a:bodyPr wrap="square" lIns="540000" tIns="0" rIns="360000" rtlCol="0" anchor="t" anchorCtr="0">
            <a:spAutoFit/>
          </a:bodyPr>
          <a:lstStyle/>
          <a:p>
            <a:r>
              <a:rPr lang="en-US" b="1" dirty="0">
                <a:solidFill>
                  <a:srgbClr val="00B050"/>
                </a:solidFill>
              </a:rPr>
              <a:t>Commission on Phytosanitary Measures (CPM) 		</a:t>
            </a:r>
            <a:endParaRPr lang="es-419" b="1" dirty="0">
              <a:solidFill>
                <a:srgbClr val="00B050"/>
              </a:solidFill>
            </a:endParaRPr>
          </a:p>
        </p:txBody>
      </p:sp>
      <p:sp>
        <p:nvSpPr>
          <p:cNvPr id="17" name="TextBox 16">
            <a:extLst>
              <a:ext uri="{FF2B5EF4-FFF2-40B4-BE49-F238E27FC236}">
                <a16:creationId xmlns:a16="http://schemas.microsoft.com/office/drawing/2014/main" id="{8BF60B59-D9FE-488B-975A-7066939FB1BA}"/>
              </a:ext>
            </a:extLst>
          </p:cNvPr>
          <p:cNvSpPr txBox="1"/>
          <p:nvPr/>
        </p:nvSpPr>
        <p:spPr>
          <a:xfrm>
            <a:off x="1752600" y="3738982"/>
            <a:ext cx="2933699" cy="877163"/>
          </a:xfrm>
          <a:prstGeom prst="rect">
            <a:avLst/>
          </a:prstGeom>
        </p:spPr>
        <p:txBody>
          <a:bodyPr wrap="square" lIns="540000" tIns="0" rIns="360000" rtlCol="0" anchor="t" anchorCtr="0">
            <a:spAutoFit/>
          </a:bodyPr>
          <a:lstStyle/>
          <a:p>
            <a:pPr algn="ctr"/>
            <a:r>
              <a:rPr lang="en-US" sz="1800" dirty="0" smtClean="0">
                <a:solidFill>
                  <a:schemeClr val="bg1"/>
                </a:solidFill>
              </a:rPr>
              <a:t>POARSC sub-group </a:t>
            </a:r>
            <a:r>
              <a:rPr lang="en-US" sz="1800" dirty="0">
                <a:solidFill>
                  <a:schemeClr val="bg1"/>
                </a:solidFill>
              </a:rPr>
              <a:t>on species assessment</a:t>
            </a:r>
            <a:endParaRPr lang="es-419" sz="1800" dirty="0">
              <a:solidFill>
                <a:schemeClr val="bg1"/>
              </a:solidFill>
            </a:endParaRPr>
          </a:p>
        </p:txBody>
      </p:sp>
      <p:sp>
        <p:nvSpPr>
          <p:cNvPr id="18" name="TextBox 17">
            <a:extLst>
              <a:ext uri="{FF2B5EF4-FFF2-40B4-BE49-F238E27FC236}">
                <a16:creationId xmlns:a16="http://schemas.microsoft.com/office/drawing/2014/main" id="{819C9666-3C68-46FF-8BEC-9A13B6AD28B2}"/>
              </a:ext>
            </a:extLst>
          </p:cNvPr>
          <p:cNvSpPr txBox="1"/>
          <p:nvPr/>
        </p:nvSpPr>
        <p:spPr>
          <a:xfrm>
            <a:off x="5219700" y="3750957"/>
            <a:ext cx="2667000" cy="600164"/>
          </a:xfrm>
          <a:prstGeom prst="rect">
            <a:avLst/>
          </a:prstGeom>
        </p:spPr>
        <p:txBody>
          <a:bodyPr wrap="square" lIns="540000" tIns="0" rIns="360000" rtlCol="0" anchor="t" anchorCtr="0">
            <a:spAutoFit/>
          </a:bodyPr>
          <a:lstStyle/>
          <a:p>
            <a:pPr algn="ctr"/>
            <a:r>
              <a:rPr lang="en-US" sz="1800" dirty="0" smtClean="0">
                <a:solidFill>
                  <a:schemeClr val="bg1"/>
                </a:solidFill>
              </a:rPr>
              <a:t>POARSC sub-group </a:t>
            </a:r>
            <a:r>
              <a:rPr lang="en-US" sz="1800" dirty="0">
                <a:solidFill>
                  <a:schemeClr val="bg1"/>
                </a:solidFill>
              </a:rPr>
              <a:t>on tools</a:t>
            </a:r>
            <a:endParaRPr lang="es-419" sz="1800" dirty="0">
              <a:solidFill>
                <a:schemeClr val="bg1"/>
              </a:solidFill>
            </a:endParaRPr>
          </a:p>
        </p:txBody>
      </p:sp>
      <p:sp>
        <p:nvSpPr>
          <p:cNvPr id="19" name="TextBox 18">
            <a:extLst>
              <a:ext uri="{FF2B5EF4-FFF2-40B4-BE49-F238E27FC236}">
                <a16:creationId xmlns:a16="http://schemas.microsoft.com/office/drawing/2014/main" id="{A77FA29F-EC8F-405A-B3A9-AA5AF2B223C4}"/>
              </a:ext>
            </a:extLst>
          </p:cNvPr>
          <p:cNvSpPr txBox="1"/>
          <p:nvPr/>
        </p:nvSpPr>
        <p:spPr>
          <a:xfrm>
            <a:off x="8381999" y="3789333"/>
            <a:ext cx="2971801" cy="600164"/>
          </a:xfrm>
          <a:prstGeom prst="rect">
            <a:avLst/>
          </a:prstGeom>
        </p:spPr>
        <p:txBody>
          <a:bodyPr wrap="square" lIns="540000" tIns="0" rIns="360000" rtlCol="0" anchor="t" anchorCtr="0">
            <a:spAutoFit/>
          </a:bodyPr>
          <a:lstStyle/>
          <a:p>
            <a:pPr algn="ctr"/>
            <a:r>
              <a:rPr lang="en-US" sz="1800" dirty="0" smtClean="0">
                <a:solidFill>
                  <a:schemeClr val="bg1"/>
                </a:solidFill>
              </a:rPr>
              <a:t>POARSC sub-group </a:t>
            </a:r>
            <a:r>
              <a:rPr lang="en-US" sz="1800" dirty="0">
                <a:solidFill>
                  <a:schemeClr val="bg1"/>
                </a:solidFill>
              </a:rPr>
              <a:t>on </a:t>
            </a:r>
            <a:r>
              <a:rPr lang="en-US" sz="1800" dirty="0" smtClean="0">
                <a:solidFill>
                  <a:schemeClr val="bg1"/>
                </a:solidFill>
              </a:rPr>
              <a:t>NROs/Pest reports</a:t>
            </a:r>
            <a:endParaRPr lang="es-419" sz="1800" dirty="0">
              <a:solidFill>
                <a:schemeClr val="bg1"/>
              </a:solidFill>
            </a:endParaRPr>
          </a:p>
        </p:txBody>
      </p:sp>
      <p:sp>
        <p:nvSpPr>
          <p:cNvPr id="20" name="TextBox 19">
            <a:extLst>
              <a:ext uri="{FF2B5EF4-FFF2-40B4-BE49-F238E27FC236}">
                <a16:creationId xmlns:a16="http://schemas.microsoft.com/office/drawing/2014/main" id="{C2BD34EE-0C33-4F98-B808-FED3942103BD}"/>
              </a:ext>
            </a:extLst>
          </p:cNvPr>
          <p:cNvSpPr txBox="1"/>
          <p:nvPr/>
        </p:nvSpPr>
        <p:spPr>
          <a:xfrm>
            <a:off x="3769179" y="2474541"/>
            <a:ext cx="2933699" cy="600164"/>
          </a:xfrm>
          <a:prstGeom prst="rect">
            <a:avLst/>
          </a:prstGeom>
        </p:spPr>
        <p:txBody>
          <a:bodyPr wrap="square" lIns="540000" tIns="0" rIns="360000" rtlCol="0" anchor="t" anchorCtr="0">
            <a:spAutoFit/>
          </a:bodyPr>
          <a:lstStyle/>
          <a:p>
            <a:pPr algn="ctr"/>
            <a:r>
              <a:rPr lang="en-US" sz="1800" b="1" dirty="0">
                <a:solidFill>
                  <a:srgbClr val="5792C9"/>
                </a:solidFill>
              </a:rPr>
              <a:t>Standard Committee (SC)</a:t>
            </a:r>
            <a:endParaRPr lang="es-419" sz="1800" b="1" dirty="0">
              <a:solidFill>
                <a:srgbClr val="5792C9"/>
              </a:solidFill>
            </a:endParaRPr>
          </a:p>
        </p:txBody>
      </p:sp>
      <p:sp>
        <p:nvSpPr>
          <p:cNvPr id="21" name="TextBox 20">
            <a:extLst>
              <a:ext uri="{FF2B5EF4-FFF2-40B4-BE49-F238E27FC236}">
                <a16:creationId xmlns:a16="http://schemas.microsoft.com/office/drawing/2014/main" id="{02AF30B7-48A6-4B7C-928D-EDC37DDEC64B}"/>
              </a:ext>
            </a:extLst>
          </p:cNvPr>
          <p:cNvSpPr txBox="1"/>
          <p:nvPr/>
        </p:nvSpPr>
        <p:spPr>
          <a:xfrm>
            <a:off x="6214381" y="2308670"/>
            <a:ext cx="3388179" cy="877163"/>
          </a:xfrm>
          <a:prstGeom prst="rect">
            <a:avLst/>
          </a:prstGeom>
        </p:spPr>
        <p:txBody>
          <a:bodyPr wrap="square" lIns="540000" tIns="0" rIns="360000" rtlCol="0" anchor="t" anchorCtr="0">
            <a:spAutoFit/>
          </a:bodyPr>
          <a:lstStyle/>
          <a:p>
            <a:pPr algn="ctr"/>
            <a:r>
              <a:rPr lang="en-US" sz="1800" b="1" dirty="0">
                <a:solidFill>
                  <a:srgbClr val="5792C9"/>
                </a:solidFill>
              </a:rPr>
              <a:t>Implementation and Capacity Development Committee (IC)</a:t>
            </a:r>
            <a:endParaRPr lang="es-419" sz="1800" b="1" dirty="0">
              <a:solidFill>
                <a:srgbClr val="5792C9"/>
              </a:solidFill>
            </a:endParaRPr>
          </a:p>
        </p:txBody>
      </p:sp>
      <p:sp>
        <p:nvSpPr>
          <p:cNvPr id="22" name="TextBox 21">
            <a:extLst>
              <a:ext uri="{FF2B5EF4-FFF2-40B4-BE49-F238E27FC236}">
                <a16:creationId xmlns:a16="http://schemas.microsoft.com/office/drawing/2014/main" id="{E04E3B5F-823A-4A39-9012-891EBB5CEDE4}"/>
              </a:ext>
            </a:extLst>
          </p:cNvPr>
          <p:cNvSpPr txBox="1"/>
          <p:nvPr/>
        </p:nvSpPr>
        <p:spPr>
          <a:xfrm>
            <a:off x="8881836" y="2332323"/>
            <a:ext cx="3388179" cy="877163"/>
          </a:xfrm>
          <a:prstGeom prst="rect">
            <a:avLst/>
          </a:prstGeom>
        </p:spPr>
        <p:txBody>
          <a:bodyPr wrap="square" lIns="540000" tIns="0" rIns="360000" rtlCol="0" anchor="t" anchorCtr="0">
            <a:spAutoFit/>
          </a:bodyPr>
          <a:lstStyle/>
          <a:p>
            <a:pPr algn="ctr"/>
            <a:r>
              <a:rPr lang="en-US" sz="1800" b="1" dirty="0">
                <a:solidFill>
                  <a:srgbClr val="5792C9"/>
                </a:solidFill>
              </a:rPr>
              <a:t>Pest Outbreak Alert and Response </a:t>
            </a:r>
            <a:r>
              <a:rPr lang="en-US" sz="1800" b="1" dirty="0" smtClean="0">
                <a:solidFill>
                  <a:srgbClr val="5792C9"/>
                </a:solidFill>
              </a:rPr>
              <a:t>Systems Committee </a:t>
            </a:r>
            <a:r>
              <a:rPr lang="en-US" sz="1800" b="1" dirty="0">
                <a:solidFill>
                  <a:srgbClr val="5792C9"/>
                </a:solidFill>
              </a:rPr>
              <a:t>(</a:t>
            </a:r>
            <a:r>
              <a:rPr lang="en-US" sz="1800" b="1" dirty="0" smtClean="0">
                <a:solidFill>
                  <a:srgbClr val="5792C9"/>
                </a:solidFill>
              </a:rPr>
              <a:t>POARSC)</a:t>
            </a:r>
            <a:endParaRPr lang="es-419" sz="1800" b="1" dirty="0">
              <a:solidFill>
                <a:srgbClr val="5792C9"/>
              </a:solidFill>
            </a:endParaRPr>
          </a:p>
        </p:txBody>
      </p:sp>
      <p:cxnSp>
        <p:nvCxnSpPr>
          <p:cNvPr id="24" name="Connector: Elbow 23">
            <a:extLst>
              <a:ext uri="{FF2B5EF4-FFF2-40B4-BE49-F238E27FC236}">
                <a16:creationId xmlns:a16="http://schemas.microsoft.com/office/drawing/2014/main" id="{5CE87DAE-7D48-4AC1-8D8C-107F72446B14}"/>
              </a:ext>
            </a:extLst>
          </p:cNvPr>
          <p:cNvCxnSpPr>
            <a:stCxn id="22" idx="2"/>
            <a:endCxn id="17" idx="0"/>
          </p:cNvCxnSpPr>
          <p:nvPr/>
        </p:nvCxnSpPr>
        <p:spPr>
          <a:xfrm rot="5400000">
            <a:off x="6632940" y="-204004"/>
            <a:ext cx="529496" cy="7356476"/>
          </a:xfrm>
          <a:prstGeom prst="bentConnector3">
            <a:avLst/>
          </a:prstGeom>
          <a:ln>
            <a:solidFill>
              <a:srgbClr val="5792C9"/>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91AF5B6E-B280-4BE9-86C1-6621ED0EC69E}"/>
              </a:ext>
            </a:extLst>
          </p:cNvPr>
          <p:cNvCxnSpPr>
            <a:stCxn id="22" idx="2"/>
            <a:endCxn id="12" idx="0"/>
          </p:cNvCxnSpPr>
          <p:nvPr/>
        </p:nvCxnSpPr>
        <p:spPr>
          <a:xfrm rot="5400000">
            <a:off x="8305803" y="1456883"/>
            <a:ext cx="517521" cy="4022726"/>
          </a:xfrm>
          <a:prstGeom prst="bentConnector3">
            <a:avLst/>
          </a:prstGeom>
          <a:ln>
            <a:solidFill>
              <a:srgbClr val="5792C9"/>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B5FF5052-26E8-44FD-BA99-16C9EDC6F3CD}"/>
              </a:ext>
            </a:extLst>
          </p:cNvPr>
          <p:cNvCxnSpPr>
            <a:cxnSpLocks/>
            <a:stCxn id="22" idx="2"/>
            <a:endCxn id="13" idx="0"/>
          </p:cNvCxnSpPr>
          <p:nvPr/>
        </p:nvCxnSpPr>
        <p:spPr>
          <a:xfrm rot="5400000">
            <a:off x="9944103" y="3095183"/>
            <a:ext cx="517521" cy="746126"/>
          </a:xfrm>
          <a:prstGeom prst="bentConnector3">
            <a:avLst>
              <a:gd name="adj1" fmla="val 50000"/>
            </a:avLst>
          </a:prstGeom>
          <a:ln>
            <a:solidFill>
              <a:srgbClr val="5792C9"/>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39A8EE19-D5AE-476C-AE49-0EEE9432C2B6}"/>
              </a:ext>
            </a:extLst>
          </p:cNvPr>
          <p:cNvSpPr txBox="1"/>
          <p:nvPr/>
        </p:nvSpPr>
        <p:spPr>
          <a:xfrm>
            <a:off x="2012750" y="4805629"/>
            <a:ext cx="2933699" cy="323165"/>
          </a:xfrm>
          <a:prstGeom prst="rect">
            <a:avLst/>
          </a:prstGeom>
        </p:spPr>
        <p:txBody>
          <a:bodyPr wrap="square" lIns="540000" tIns="0" rIns="360000" rtlCol="0" anchor="t" anchorCtr="0">
            <a:spAutoFit/>
          </a:bodyPr>
          <a:lstStyle/>
          <a:p>
            <a:pPr algn="ctr"/>
            <a:r>
              <a:rPr lang="en-US" sz="1800" dirty="0">
                <a:solidFill>
                  <a:srgbClr val="5792C9"/>
                </a:solidFill>
              </a:rPr>
              <a:t>POARS Team on TR4</a:t>
            </a:r>
            <a:endParaRPr lang="es-419" sz="1800" dirty="0">
              <a:solidFill>
                <a:srgbClr val="5792C9"/>
              </a:solidFill>
            </a:endParaRPr>
          </a:p>
        </p:txBody>
      </p:sp>
      <p:sp>
        <p:nvSpPr>
          <p:cNvPr id="36" name="TextBox 35">
            <a:extLst>
              <a:ext uri="{FF2B5EF4-FFF2-40B4-BE49-F238E27FC236}">
                <a16:creationId xmlns:a16="http://schemas.microsoft.com/office/drawing/2014/main" id="{12E5F05F-6137-461E-96F8-CFE329AC8A1A}"/>
              </a:ext>
            </a:extLst>
          </p:cNvPr>
          <p:cNvSpPr txBox="1"/>
          <p:nvPr/>
        </p:nvSpPr>
        <p:spPr>
          <a:xfrm>
            <a:off x="2012749" y="5431644"/>
            <a:ext cx="2933699" cy="600164"/>
          </a:xfrm>
          <a:prstGeom prst="rect">
            <a:avLst/>
          </a:prstGeom>
        </p:spPr>
        <p:txBody>
          <a:bodyPr wrap="square" lIns="540000" tIns="0" rIns="360000" rtlCol="0" anchor="t" anchorCtr="0">
            <a:spAutoFit/>
          </a:bodyPr>
          <a:lstStyle/>
          <a:p>
            <a:pPr algn="ctr"/>
            <a:r>
              <a:rPr lang="en-US" sz="1800" dirty="0">
                <a:solidFill>
                  <a:srgbClr val="5792C9"/>
                </a:solidFill>
              </a:rPr>
              <a:t>POARS team on species x</a:t>
            </a:r>
            <a:endParaRPr lang="es-419" sz="1800" dirty="0">
              <a:solidFill>
                <a:srgbClr val="5792C9"/>
              </a:solidFill>
            </a:endParaRPr>
          </a:p>
        </p:txBody>
      </p:sp>
      <p:cxnSp>
        <p:nvCxnSpPr>
          <p:cNvPr id="38" name="Connector: Elbow 37">
            <a:extLst>
              <a:ext uri="{FF2B5EF4-FFF2-40B4-BE49-F238E27FC236}">
                <a16:creationId xmlns:a16="http://schemas.microsoft.com/office/drawing/2014/main" id="{57F32861-1C0C-473C-87A5-217715781C1D}"/>
              </a:ext>
            </a:extLst>
          </p:cNvPr>
          <p:cNvCxnSpPr>
            <a:stCxn id="11" idx="1"/>
            <a:endCxn id="14" idx="1"/>
          </p:cNvCxnSpPr>
          <p:nvPr/>
        </p:nvCxnSpPr>
        <p:spPr>
          <a:xfrm rot="10800000" flipH="1" flipV="1">
            <a:off x="2057399" y="4039063"/>
            <a:ext cx="244927" cy="884505"/>
          </a:xfrm>
          <a:prstGeom prst="bentConnector3">
            <a:avLst>
              <a:gd name="adj1" fmla="val -93334"/>
            </a:avLst>
          </a:prstGeom>
          <a:ln>
            <a:solidFill>
              <a:srgbClr val="5792C9"/>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A5791FCB-D14F-4B6A-9934-7A9CD852025D}"/>
              </a:ext>
            </a:extLst>
          </p:cNvPr>
          <p:cNvCxnSpPr>
            <a:stCxn id="11" idx="1"/>
            <a:endCxn id="15" idx="1"/>
          </p:cNvCxnSpPr>
          <p:nvPr/>
        </p:nvCxnSpPr>
        <p:spPr>
          <a:xfrm rot="10800000" flipH="1" flipV="1">
            <a:off x="2057400" y="4039064"/>
            <a:ext cx="277584" cy="1676400"/>
          </a:xfrm>
          <a:prstGeom prst="bentConnector3">
            <a:avLst>
              <a:gd name="adj1" fmla="val -82353"/>
            </a:avLst>
          </a:prstGeom>
          <a:ln>
            <a:solidFill>
              <a:srgbClr val="5792C9"/>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63129505"/>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CBDC8CD110D04ABC7511BE938A72AA" ma:contentTypeVersion="0" ma:contentTypeDescription="Create a new document." ma:contentTypeScope="" ma:versionID="e50e8d7655074db856c56969a59add03">
  <xsd:schema xmlns:xsd="http://www.w3.org/2001/XMLSchema" xmlns:xs="http://www.w3.org/2001/XMLSchema" xmlns:p="http://schemas.microsoft.com/office/2006/metadata/properties" xmlns:ns2="a3b9c205-ff93-4b66-a73e-1385ea8adb4a" targetNamespace="http://schemas.microsoft.com/office/2006/metadata/properties" ma:root="true" ma:fieldsID="9c741031a58b53a13146b7fc8cce4652" ns2:_="">
    <xsd:import namespace="a3b9c205-ff93-4b66-a73e-1385ea8adb4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b9c205-ff93-4b66-a73e-1385ea8adb4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a3b9c205-ff93-4b66-a73e-1385ea8adb4a">FAO42-1499232794-14</_dlc_DocId>
    <_dlc_DocIdUrl xmlns="a3b9c205-ff93-4b66-a73e-1385ea8adb4a">
      <Url>https://workspace.fao.org/so/so1/_layouts/15/DocIdRedir.aspx?ID=FAO42-1499232794-14</Url>
      <Description>FAO42-1499232794-14</Description>
    </_dlc_DocIdUrl>
  </documentManagement>
</p:properties>
</file>

<file path=customXml/itemProps1.xml><?xml version="1.0" encoding="utf-8"?>
<ds:datastoreItem xmlns:ds="http://schemas.openxmlformats.org/officeDocument/2006/customXml" ds:itemID="{D2323DA9-710D-4C08-8632-E1243AEA8C25}">
  <ds:schemaRefs>
    <ds:schemaRef ds:uri="http://schemas.microsoft.com/sharepoint/events"/>
  </ds:schemaRefs>
</ds:datastoreItem>
</file>

<file path=customXml/itemProps2.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3.xml><?xml version="1.0" encoding="utf-8"?>
<ds:datastoreItem xmlns:ds="http://schemas.openxmlformats.org/officeDocument/2006/customXml" ds:itemID="{706D7DBF-6A2A-4301-9E2D-71C73E514E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b9c205-ff93-4b66-a73e-1385ea8ad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B6D1CDB-15D1-4C85-BFBF-7D1270C6F64A}">
  <ds:schemaRefs>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a3b9c205-ff93-4b66-a73e-1385ea8adb4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1275</TotalTime>
  <Words>3281</Words>
  <Application>Microsoft Office PowerPoint</Application>
  <PresentationFormat>Widescreen</PresentationFormat>
  <Paragraphs>160</Paragraphs>
  <Slides>13</Slides>
  <Notes>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.AppleSystemUIFont</vt:lpstr>
      <vt:lpstr>Arial</vt:lpstr>
      <vt:lpstr>Arial Unicode MS</vt:lpstr>
      <vt:lpstr>Calibri</vt:lpstr>
      <vt:lpstr>Calibri Light</vt:lpstr>
      <vt:lpstr>Georgia</vt:lpstr>
      <vt:lpstr>Times New Roman</vt:lpstr>
      <vt:lpstr>Wingdings</vt:lpstr>
      <vt:lpstr>COVER</vt:lpstr>
      <vt:lpstr>Internal screen</vt:lpstr>
      <vt:lpstr>PRELIMINARY OUTCOMES AND DIRECTIONS TO CPM FROM THE CPM FG ON PEST OUTBREAK ALERT AND RESPONSE SYSTEMS</vt:lpstr>
      <vt:lpstr>Outline:</vt:lpstr>
      <vt:lpstr>1. Background</vt:lpstr>
      <vt:lpstr>2. Definitions</vt:lpstr>
      <vt:lpstr>3. POARS overarching components </vt:lpstr>
      <vt:lpstr>4. Considerations related to relations with other bodies and stakeholders  </vt:lpstr>
      <vt:lpstr>5. Considerations related to the information systems and tools available through the POARS    </vt:lpstr>
      <vt:lpstr>6. Considerations related to the governance of the POARS     </vt:lpstr>
      <vt:lpstr>PowerPoint Presentation</vt:lpstr>
      <vt:lpstr>7. Work plan for POARS  </vt:lpstr>
      <vt:lpstr>8. Budget to conduct the POARS activities within the IPPC Secretariat </vt:lpstr>
      <vt:lpstr>9. Budget for Emergency Response on the ground  </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Brunel, Sarah (NSP)</cp:lastModifiedBy>
  <cp:revision>43</cp:revision>
  <cp:lastPrinted>2018-12-10T09:55:32Z</cp:lastPrinted>
  <dcterms:created xsi:type="dcterms:W3CDTF">2019-07-18T08:44:31Z</dcterms:created>
  <dcterms:modified xsi:type="dcterms:W3CDTF">2021-10-19T06:19:46Z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0x01010079CBDC8CD110D04ABC7511BE938A72AA</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