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2" r:id="rId8"/>
    <p:sldId id="266" r:id="rId9"/>
    <p:sldId id="267" r:id="rId10"/>
    <p:sldId id="265" r:id="rId11"/>
    <p:sldId id="269" r:id="rId12"/>
    <p:sldId id="270" r:id="rId13"/>
    <p:sldId id="271" r:id="rId14"/>
    <p:sldId id="272" r:id="rId15"/>
    <p:sldId id="273" r:id="rId16"/>
    <p:sldId id="274" r:id="rId17"/>
    <p:sldId id="268" r:id="rId18"/>
    <p:sldId id="275" r:id="rId19"/>
    <p:sldId id="276" r:id="rId20"/>
    <p:sldId id="277" r:id="rId21"/>
    <p:sldId id="278" r:id="rId22"/>
    <p:sldId id="279" r:id="rId23"/>
    <p:sldId id="280" r:id="rId24"/>
    <p:sldId id="281"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8" d="100"/>
          <a:sy n="88" d="100"/>
        </p:scale>
        <p:origin x="90" y="1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342736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4.xml"/><Relationship Id="rId7" Type="http://schemas.openxmlformats.org/officeDocument/2006/relationships/image" Target="../media/image1.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4"/>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5"/>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defRPr/>
            </a:pPr>
            <a:r>
              <a:rPr lang="en-GB" sz="1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UPDATE</a:t>
            </a:r>
            <a:r>
              <a:rPr lang="en-GB" sz="1400" b="1" baseline="0"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 </a:t>
            </a:r>
            <a:r>
              <a:rPr lang="en-GB" sz="1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IPPC GOVERNANCE AND STRATEGY</a:t>
            </a:r>
            <a:endParaRPr lang="en-US" sz="1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p:txBody>
          <a:bodyPr/>
          <a:lstStyle/>
          <a:p>
            <a:r>
              <a:rPr lang="en-GB" dirty="0"/>
              <a:t>UPDATE</a:t>
            </a:r>
            <a:br>
              <a:rPr lang="en-GB" dirty="0"/>
            </a:br>
            <a:r>
              <a:rPr lang="en-GB" dirty="0"/>
              <a:t>IPPC GOVERNANCE AND STRATEGY</a:t>
            </a:r>
            <a:br>
              <a:rPr lang="en-GB" dirty="0"/>
            </a:br>
            <a:endParaRPr lang="x-none" dirty="0"/>
          </a:p>
        </p:txBody>
      </p:sp>
      <p:sp>
        <p:nvSpPr>
          <p:cNvPr id="9" name="Subtitle 8">
            <a:extLst>
              <a:ext uri="{FF2B5EF4-FFF2-40B4-BE49-F238E27FC236}">
                <a16:creationId xmlns:a16="http://schemas.microsoft.com/office/drawing/2014/main" xmlns="" id="{B80FD00C-FDF7-C641-83A3-7A869D10956B}"/>
              </a:ext>
            </a:extLst>
          </p:cNvPr>
          <p:cNvSpPr>
            <a:spLocks noGrp="1"/>
          </p:cNvSpPr>
          <p:nvPr>
            <p:ph type="subTitle" idx="1"/>
          </p:nvPr>
        </p:nvSpPr>
        <p:spPr/>
        <p:txBody>
          <a:bodyPr/>
          <a:lstStyle/>
          <a:p>
            <a:pPr algn="ctr"/>
            <a:r>
              <a:rPr lang="en-US" sz="2000" dirty="0">
                <a:latin typeface="Calibri (Body)"/>
              </a:rPr>
              <a:t>IPPC Regional Workshops 2021 </a:t>
            </a:r>
            <a:r>
              <a:rPr lang="en-US" sz="2000" dirty="0" smtClean="0">
                <a:latin typeface="Calibri (Body)"/>
              </a:rPr>
              <a:t>- IPPC </a:t>
            </a:r>
            <a:r>
              <a:rPr lang="en-US" sz="2000" dirty="0">
                <a:latin typeface="Calibri (Body)"/>
              </a:rPr>
              <a:t>Secretariat  </a:t>
            </a:r>
          </a:p>
          <a:p>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0" y="1423575"/>
            <a:ext cx="12192000" cy="685800"/>
          </a:xfrm>
        </p:spPr>
        <p:txBody>
          <a:bodyPr/>
          <a:lstStyle/>
          <a:p>
            <a:r>
              <a:rPr lang="en-GB" sz="40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2.1 Meetings</a:t>
            </a:r>
            <a:endParaRPr lang="en-GB" dirty="0"/>
          </a:p>
        </p:txBody>
      </p:sp>
      <p:sp>
        <p:nvSpPr>
          <p:cNvPr id="10" name="Segnaposto testo 3">
            <a:extLst>
              <a:ext uri="{FF2B5EF4-FFF2-40B4-BE49-F238E27FC236}">
                <a16:creationId xmlns:a16="http://schemas.microsoft.com/office/drawing/2014/main" xmlns="" id="{65D6FA7A-5FA6-6C42-99FF-B18CE1592F25}"/>
              </a:ext>
            </a:extLst>
          </p:cNvPr>
          <p:cNvSpPr txBox="1">
            <a:spLocks/>
          </p:cNvSpPr>
          <p:nvPr/>
        </p:nvSpPr>
        <p:spPr>
          <a:xfrm>
            <a:off x="304800" y="2288948"/>
            <a:ext cx="7908359" cy="49144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600" dirty="0" smtClean="0">
                <a:latin typeface="Calibri (Body)"/>
                <a:cs typeface="Calibri"/>
              </a:rPr>
              <a:t>First historic </a:t>
            </a:r>
            <a:r>
              <a:rPr lang="en-US" sz="1600" b="1" dirty="0" smtClean="0">
                <a:latin typeface="Calibri (Body)"/>
                <a:cs typeface="Calibri"/>
              </a:rPr>
              <a:t>virtual CPM-15</a:t>
            </a:r>
            <a:r>
              <a:rPr lang="en-US" sz="1600" dirty="0">
                <a:latin typeface="Calibri (Body)"/>
                <a:cs typeface="Calibri"/>
              </a:rPr>
              <a:t> </a:t>
            </a:r>
            <a:r>
              <a:rPr lang="en-US" sz="1600" dirty="0" smtClean="0">
                <a:latin typeface="Calibri (Body)"/>
                <a:cs typeface="Calibri"/>
              </a:rPr>
              <a:t>with over 350 participants from 122 contracting parties and 40 partner organizations.</a:t>
            </a:r>
          </a:p>
          <a:p>
            <a:pPr algn="just"/>
            <a:r>
              <a:rPr lang="en-GB" sz="1600" dirty="0" smtClean="0">
                <a:latin typeface="Calibri (Body)"/>
                <a:ea typeface="+mn-lt"/>
                <a:cs typeface="Calibri"/>
              </a:rPr>
              <a:t>Two historic virtual </a:t>
            </a:r>
            <a:r>
              <a:rPr lang="en-GB" sz="1600" b="1" dirty="0" smtClean="0">
                <a:latin typeface="Calibri (Body)"/>
                <a:ea typeface="+mn-lt"/>
                <a:cs typeface="Calibri"/>
              </a:rPr>
              <a:t>IPPC Strategic Planning Group (SPG)</a:t>
            </a:r>
            <a:r>
              <a:rPr lang="en-GB" sz="1600" dirty="0">
                <a:latin typeface="Calibri (Body)"/>
                <a:ea typeface="+mn-lt"/>
                <a:cs typeface="Calibri"/>
              </a:rPr>
              <a:t> </a:t>
            </a:r>
            <a:r>
              <a:rPr lang="en-GB" sz="1600" dirty="0" smtClean="0">
                <a:latin typeface="Calibri (Body)"/>
                <a:ea typeface="+mn-lt"/>
                <a:cs typeface="Calibri"/>
              </a:rPr>
              <a:t>last year attended by over 60 participants from 30 NPPOs, 6 RPPOS and IPPC Secretariat and now preparing for one in October 2021.</a:t>
            </a:r>
          </a:p>
          <a:p>
            <a:pPr algn="just"/>
            <a:r>
              <a:rPr lang="en-GB" sz="1600" dirty="0" smtClean="0">
                <a:latin typeface="Calibri (Body)"/>
                <a:ea typeface="+mn-lt"/>
                <a:cs typeface="Calibri"/>
              </a:rPr>
              <a:t>Ten </a:t>
            </a:r>
            <a:r>
              <a:rPr lang="en-GB" sz="1600" b="1" dirty="0" smtClean="0">
                <a:latin typeface="Calibri (Body)"/>
                <a:ea typeface="+mn-lt"/>
                <a:cs typeface="Calibri"/>
              </a:rPr>
              <a:t>CPM Bureau </a:t>
            </a:r>
            <a:r>
              <a:rPr lang="en-GB" sz="1600" dirty="0" smtClean="0">
                <a:latin typeface="Calibri (Body)"/>
                <a:ea typeface="+mn-lt"/>
                <a:cs typeface="Calibri"/>
              </a:rPr>
              <a:t>meetings were held in 2020 and four in 2021 (as of May 2021) to ensure continuity of IPPC work plan.</a:t>
            </a:r>
          </a:p>
          <a:p>
            <a:pPr algn="just"/>
            <a:r>
              <a:rPr lang="en-GB" sz="1600" dirty="0">
                <a:latin typeface="Calibri (Body)"/>
                <a:ea typeface="+mn-lt"/>
                <a:cs typeface="Calibri"/>
              </a:rPr>
              <a:t>I</a:t>
            </a:r>
            <a:r>
              <a:rPr lang="en-GB" sz="1600" dirty="0" smtClean="0">
                <a:latin typeface="Calibri (Body)"/>
                <a:ea typeface="+mn-lt"/>
                <a:cs typeface="Calibri"/>
              </a:rPr>
              <a:t>n 2020, the </a:t>
            </a:r>
            <a:r>
              <a:rPr lang="en-GB" sz="1600" b="1" dirty="0" smtClean="0">
                <a:latin typeface="Calibri (Body)"/>
                <a:ea typeface="+mn-lt"/>
                <a:cs typeface="Calibri"/>
              </a:rPr>
              <a:t>Standards Committee </a:t>
            </a:r>
            <a:r>
              <a:rPr lang="en-GB" sz="1600" dirty="0" smtClean="0">
                <a:latin typeface="Calibri (Body)"/>
                <a:ea typeface="+mn-lt"/>
                <a:cs typeface="Calibri"/>
              </a:rPr>
              <a:t>convened 5 times (2 regular in May and November, and three additional virtual meetings), plus the SC-7, while in 2021 the SC met twice so far (May and focused meeting in April).</a:t>
            </a:r>
          </a:p>
          <a:p>
            <a:pPr algn="just"/>
            <a:r>
              <a:rPr lang="en-GB" sz="1600" dirty="0" smtClean="0">
                <a:latin typeface="Calibri (Body)"/>
                <a:ea typeface="+mn-lt"/>
                <a:cs typeface="Calibri"/>
              </a:rPr>
              <a:t>In 2020, the </a:t>
            </a:r>
            <a:r>
              <a:rPr lang="en-GB" sz="1600" b="1" dirty="0" smtClean="0">
                <a:latin typeface="Calibri (Body)"/>
                <a:ea typeface="+mn-lt"/>
                <a:cs typeface="Calibri"/>
              </a:rPr>
              <a:t>Implementation and Capacity Development Committee </a:t>
            </a:r>
            <a:r>
              <a:rPr lang="en-GB" sz="1600" dirty="0" smtClean="0">
                <a:latin typeface="Calibri (Body)"/>
                <a:ea typeface="+mn-lt"/>
                <a:cs typeface="Calibri"/>
              </a:rPr>
              <a:t>(IC) met 9 times virtually, and 6 times in 2021. </a:t>
            </a:r>
          </a:p>
        </p:txBody>
      </p:sp>
      <p:pic>
        <p:nvPicPr>
          <p:cNvPr id="11" name="Content Placeholder 4"/>
          <p:cNvPicPr>
            <a:picLocks noChangeAspect="1"/>
          </p:cNvPicPr>
          <p:nvPr/>
        </p:nvPicPr>
        <p:blipFill rotWithShape="1">
          <a:blip r:embed="rId2">
            <a:extLst>
              <a:ext uri="{28A0092B-C50C-407E-A947-70E740481C1C}">
                <a14:useLocalDpi xmlns:a14="http://schemas.microsoft.com/office/drawing/2010/main" val="0"/>
              </a:ext>
            </a:extLst>
          </a:blip>
          <a:srcRect l="976" t="1137"/>
          <a:stretch/>
        </p:blipFill>
        <p:spPr>
          <a:xfrm>
            <a:off x="8382811" y="2667000"/>
            <a:ext cx="3835209" cy="2383997"/>
          </a:xfrm>
          <a:prstGeom prst="rect">
            <a:avLst/>
          </a:prstGeom>
          <a:solidFill>
            <a:srgbClr val="CEE0B9"/>
          </a:solidFill>
        </p:spPr>
      </p:pic>
    </p:spTree>
    <p:extLst>
      <p:ext uri="{BB962C8B-B14F-4D97-AF65-F5344CB8AC3E}">
        <p14:creationId xmlns:p14="http://schemas.microsoft.com/office/powerpoint/2010/main" val="42716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10800" y="1620000"/>
            <a:ext cx="8267040" cy="361200"/>
          </a:xfrm>
        </p:spPr>
        <p:txBody>
          <a:bodyPr/>
          <a:lstStyle/>
          <a:p>
            <a:r>
              <a:rPr lang="en-GB" sz="40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Governance (1)</a:t>
            </a:r>
            <a: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en-GB" dirty="0"/>
          </a:p>
        </p:txBody>
      </p:sp>
      <p:pic>
        <p:nvPicPr>
          <p:cNvPr id="6" name="Picture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0820" b="10820"/>
          <a:stretch>
            <a:fillRect/>
          </a:stretch>
        </p:blipFill>
        <p:spPr>
          <a:prstGeom prst="rect">
            <a:avLst/>
          </a:prstGeom>
        </p:spPr>
      </p:pic>
      <p:pic>
        <p:nvPicPr>
          <p:cNvPr id="7" name="Picture 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0944" b="10944"/>
          <a:stretch>
            <a:fillRect/>
          </a:stretch>
        </p:blipFill>
        <p:spPr>
          <a:prstGeom prst="rect">
            <a:avLst/>
          </a:prstGeom>
        </p:spPr>
      </p:pic>
      <p:sp>
        <p:nvSpPr>
          <p:cNvPr id="8" name="Segnaposto testo 3">
            <a:extLst>
              <a:ext uri="{FF2B5EF4-FFF2-40B4-BE49-F238E27FC236}">
                <a16:creationId xmlns:a16="http://schemas.microsoft.com/office/drawing/2014/main" xmlns="" id="{65D6FA7A-5FA6-6C42-99FF-B18CE1592F25}"/>
              </a:ext>
            </a:extLst>
          </p:cNvPr>
          <p:cNvSpPr txBox="1">
            <a:spLocks/>
          </p:cNvSpPr>
          <p:nvPr/>
        </p:nvSpPr>
        <p:spPr>
          <a:xfrm>
            <a:off x="914400" y="2602763"/>
            <a:ext cx="7755038" cy="22050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b="1" dirty="0" smtClean="0">
                <a:solidFill>
                  <a:prstClr val="black"/>
                </a:solidFill>
                <a:latin typeface="Calibri (Body)"/>
                <a:ea typeface="+mn-lt"/>
                <a:cs typeface="Calibri"/>
              </a:rPr>
              <a:t>Adoption of: </a:t>
            </a:r>
            <a:endParaRPr lang="en-GB" sz="2400" dirty="0" smtClean="0">
              <a:solidFill>
                <a:prstClr val="black"/>
              </a:solidFill>
              <a:latin typeface="Calibri (Body)"/>
              <a:ea typeface="+mn-lt"/>
              <a:cs typeface="Calibri"/>
            </a:endParaRPr>
          </a:p>
          <a:p>
            <a:r>
              <a:rPr lang="en-GB" sz="2400" dirty="0" smtClean="0">
                <a:solidFill>
                  <a:prstClr val="black"/>
                </a:solidFill>
                <a:latin typeface="Calibri (Body)"/>
                <a:ea typeface="+mn-lt"/>
                <a:cs typeface="Calibri"/>
              </a:rPr>
              <a:t>IPPC Strategic Framework 2020-2030</a:t>
            </a:r>
          </a:p>
          <a:p>
            <a:r>
              <a:rPr lang="en-GB" sz="2400" dirty="0" smtClean="0">
                <a:solidFill>
                  <a:prstClr val="black"/>
                </a:solidFill>
                <a:latin typeface="Calibri (Body)"/>
                <a:ea typeface="+mn-lt"/>
                <a:cs typeface="Calibri"/>
              </a:rPr>
              <a:t>11 standards (4 ISPMs, 7 PTs) and 1 CPM Recommendation on Food aid</a:t>
            </a:r>
          </a:p>
        </p:txBody>
      </p:sp>
    </p:spTree>
    <p:extLst>
      <p:ext uri="{BB962C8B-B14F-4D97-AF65-F5344CB8AC3E}">
        <p14:creationId xmlns:p14="http://schemas.microsoft.com/office/powerpoint/2010/main" val="3252793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p:cNvPicPr>
            <a:picLocks noChangeAspect="1"/>
          </p:cNvPicPr>
          <p:nvPr/>
        </p:nvPicPr>
        <p:blipFill>
          <a:blip r:embed="rId2"/>
          <a:stretch>
            <a:fillRect/>
          </a:stretch>
        </p:blipFill>
        <p:spPr>
          <a:xfrm>
            <a:off x="7803292" y="3132593"/>
            <a:ext cx="1971675" cy="1733550"/>
          </a:xfrm>
          <a:prstGeom prst="rect">
            <a:avLst/>
          </a:prstGeom>
        </p:spPr>
      </p:pic>
      <p:pic>
        <p:nvPicPr>
          <p:cNvPr id="17" name="Picture 5"/>
          <p:cNvPicPr>
            <a:picLocks noChangeAspect="1"/>
          </p:cNvPicPr>
          <p:nvPr/>
        </p:nvPicPr>
        <p:blipFill>
          <a:blip r:embed="rId3"/>
          <a:stretch>
            <a:fillRect/>
          </a:stretch>
        </p:blipFill>
        <p:spPr>
          <a:xfrm>
            <a:off x="5410200" y="3124200"/>
            <a:ext cx="1781592" cy="1750336"/>
          </a:xfrm>
          <a:prstGeom prst="rect">
            <a:avLst/>
          </a:prstGeom>
        </p:spPr>
      </p:pic>
      <p:pic>
        <p:nvPicPr>
          <p:cNvPr id="18" name="Picture 6"/>
          <p:cNvPicPr>
            <a:picLocks noChangeAspect="1"/>
          </p:cNvPicPr>
          <p:nvPr/>
        </p:nvPicPr>
        <p:blipFill>
          <a:blip r:embed="rId4"/>
          <a:stretch>
            <a:fillRect/>
          </a:stretch>
        </p:blipFill>
        <p:spPr>
          <a:xfrm>
            <a:off x="2924142" y="3165931"/>
            <a:ext cx="1838325" cy="1666875"/>
          </a:xfrm>
          <a:prstGeom prst="rect">
            <a:avLst/>
          </a:prstGeom>
        </p:spPr>
      </p:pic>
      <p:sp>
        <p:nvSpPr>
          <p:cNvPr id="19" name="TextBox 7"/>
          <p:cNvSpPr txBox="1"/>
          <p:nvPr/>
        </p:nvSpPr>
        <p:spPr>
          <a:xfrm>
            <a:off x="2401671" y="5105558"/>
            <a:ext cx="236079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smtClean="0">
                <a:ln>
                  <a:noFill/>
                </a:ln>
                <a:solidFill>
                  <a:prstClr val="black"/>
                </a:solidFill>
                <a:effectLst/>
                <a:uLnTx/>
                <a:uFillTx/>
                <a:latin typeface="Calibri (Body)"/>
                <a:ea typeface="+mn-lt"/>
                <a:cs typeface="Calibri"/>
              </a:rPr>
              <a:t>Implementation of IPPC SF 2020-2030 development agenda</a:t>
            </a:r>
            <a:endParaRPr kumimoji="0" lang="en-US" sz="1600" b="0" i="0" u="none" strike="noStrike" kern="0" cap="none" spc="0" normalizeH="0" baseline="0" noProof="0" dirty="0" smtClean="0">
              <a:ln>
                <a:noFill/>
              </a:ln>
              <a:solidFill>
                <a:prstClr val="black"/>
              </a:solidFill>
              <a:effectLst/>
              <a:uLnTx/>
              <a:uFillTx/>
            </a:endParaRPr>
          </a:p>
        </p:txBody>
      </p:sp>
      <p:sp>
        <p:nvSpPr>
          <p:cNvPr id="20" name="TextBox 8"/>
          <p:cNvSpPr txBox="1"/>
          <p:nvPr/>
        </p:nvSpPr>
        <p:spPr>
          <a:xfrm>
            <a:off x="5247572" y="5197890"/>
            <a:ext cx="21336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latin typeface="Calibri (Body)"/>
                <a:ea typeface="+mn-lt"/>
                <a:cs typeface="Calibri"/>
              </a:rPr>
              <a:t>Climate change and plant pests</a:t>
            </a:r>
            <a:endParaRPr kumimoji="0" lang="en-US" sz="1800" b="0" i="0" u="none" strike="noStrike" kern="0" cap="none" spc="0" normalizeH="0" baseline="0" noProof="0" dirty="0" smtClean="0">
              <a:ln>
                <a:noFill/>
              </a:ln>
              <a:solidFill>
                <a:prstClr val="black"/>
              </a:solidFill>
              <a:effectLst/>
              <a:uLnTx/>
              <a:uFillTx/>
            </a:endParaRPr>
          </a:p>
        </p:txBody>
      </p:sp>
      <p:sp>
        <p:nvSpPr>
          <p:cNvPr id="21" name="TextBox 9"/>
          <p:cNvSpPr txBox="1"/>
          <p:nvPr/>
        </p:nvSpPr>
        <p:spPr>
          <a:xfrm>
            <a:off x="8041243" y="5336389"/>
            <a:ext cx="1762790"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smtClean="0">
                <a:ln>
                  <a:noFill/>
                </a:ln>
                <a:solidFill>
                  <a:prstClr val="black"/>
                </a:solidFill>
                <a:effectLst/>
                <a:uLnTx/>
                <a:uFillTx/>
              </a:rPr>
              <a:t>Communications</a:t>
            </a:r>
            <a:endParaRPr kumimoji="0" lang="en-US" sz="1800" b="0" i="0" u="none" strike="noStrike" kern="0" cap="none" spc="0" normalizeH="0" baseline="0" noProof="0" dirty="0" smtClean="0">
              <a:ln>
                <a:noFill/>
              </a:ln>
              <a:solidFill>
                <a:prstClr val="black"/>
              </a:solidFill>
              <a:effectLst/>
              <a:uLnTx/>
              <a:uFillTx/>
            </a:endParaRPr>
          </a:p>
        </p:txBody>
      </p:sp>
      <p:sp>
        <p:nvSpPr>
          <p:cNvPr id="22" name="Rettangolo 21"/>
          <p:cNvSpPr/>
          <p:nvPr/>
        </p:nvSpPr>
        <p:spPr>
          <a:xfrm>
            <a:off x="2731398" y="2343249"/>
            <a:ext cx="7139196" cy="461665"/>
          </a:xfrm>
          <a:prstGeom prst="rect">
            <a:avLst/>
          </a:prstGeom>
        </p:spPr>
        <p:txBody>
          <a:bodyPr wrap="square">
            <a:spAutoFit/>
          </a:bodyPr>
          <a:lstStyle/>
          <a:p>
            <a:pPr lvl="0" algn="ctr" defTabSz="914400"/>
            <a:r>
              <a:rPr lang="en-GB" dirty="0">
                <a:solidFill>
                  <a:prstClr val="black"/>
                </a:solidFill>
                <a:latin typeface="Calibri (Body)"/>
                <a:ea typeface="+mn-lt"/>
                <a:cs typeface="Calibri"/>
              </a:rPr>
              <a:t>Establishment of three CPM </a:t>
            </a:r>
            <a:r>
              <a:rPr lang="en-GB" b="1" dirty="0">
                <a:solidFill>
                  <a:prstClr val="black"/>
                </a:solidFill>
                <a:latin typeface="Calibri (Body)"/>
                <a:ea typeface="+mn-lt"/>
                <a:cs typeface="Calibri"/>
              </a:rPr>
              <a:t>Focus Groups</a:t>
            </a:r>
            <a:r>
              <a:rPr lang="en-GB" dirty="0">
                <a:solidFill>
                  <a:prstClr val="black"/>
                </a:solidFill>
                <a:latin typeface="Calibri (Body)"/>
                <a:ea typeface="+mn-lt"/>
                <a:cs typeface="Calibri"/>
              </a:rPr>
              <a:t>:</a:t>
            </a:r>
          </a:p>
        </p:txBody>
      </p:sp>
      <p:sp>
        <p:nvSpPr>
          <p:cNvPr id="23" name="Rettangolo 22"/>
          <p:cNvSpPr/>
          <p:nvPr/>
        </p:nvSpPr>
        <p:spPr>
          <a:xfrm>
            <a:off x="2656772" y="1335365"/>
            <a:ext cx="7315200" cy="615553"/>
          </a:xfrm>
          <a:prstGeom prst="rect">
            <a:avLst/>
          </a:prstGeom>
        </p:spPr>
        <p:txBody>
          <a:bodyPr wrap="square">
            <a:spAutoFit/>
          </a:bodyPr>
          <a:lstStyle/>
          <a:p>
            <a:pPr lvl="0" algn="ctr" defTabSz="914400">
              <a:defRPr/>
            </a:pPr>
            <a:r>
              <a:rPr lang="en-GB"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Governance (2)</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82486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stretch>
            <a:fillRect/>
          </a:stretch>
        </p:blipFill>
        <p:spPr>
          <a:xfrm>
            <a:off x="152400" y="1828800"/>
            <a:ext cx="2520285" cy="4490023"/>
          </a:xfrm>
          <a:prstGeom prst="rect">
            <a:avLst/>
          </a:prstGeom>
        </p:spPr>
      </p:pic>
      <p:sp>
        <p:nvSpPr>
          <p:cNvPr id="5" name="Rettangolo 4"/>
          <p:cNvSpPr/>
          <p:nvPr/>
        </p:nvSpPr>
        <p:spPr>
          <a:xfrm>
            <a:off x="3276600" y="1521023"/>
            <a:ext cx="7924800" cy="615553"/>
          </a:xfrm>
          <a:prstGeom prst="rect">
            <a:avLst/>
          </a:prstGeom>
        </p:spPr>
        <p:txBody>
          <a:bodyPr wrap="square">
            <a:spAutoFit/>
          </a:bodyPr>
          <a:lstStyle/>
          <a:p>
            <a:pPr lvl="0" algn="ctr" defTabSz="914400">
              <a:defRPr/>
            </a:pPr>
            <a:r>
              <a:rPr lang="en-GB"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Governance (3)</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7" name="Segnaposto testo 3">
            <a:extLst>
              <a:ext uri="{FF2B5EF4-FFF2-40B4-BE49-F238E27FC236}">
                <a16:creationId xmlns:a16="http://schemas.microsoft.com/office/drawing/2014/main" xmlns="" id="{65D6FA7A-5FA6-6C42-99FF-B18CE1592F25}"/>
              </a:ext>
            </a:extLst>
          </p:cNvPr>
          <p:cNvSpPr txBox="1">
            <a:spLocks/>
          </p:cNvSpPr>
          <p:nvPr/>
        </p:nvSpPr>
        <p:spPr>
          <a:xfrm>
            <a:off x="3505200" y="2445835"/>
            <a:ext cx="8153399" cy="38804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1" u="none" strike="noStrike" kern="1200" cap="none" spc="0" normalizeH="0" baseline="0" noProof="0" dirty="0">
                <a:ln>
                  <a:noFill/>
                </a:ln>
                <a:solidFill>
                  <a:prstClr val="black"/>
                </a:solidFill>
                <a:effectLst/>
                <a:uLnTx/>
                <a:uFillTx/>
                <a:latin typeface="Calibri" panose="020F0502020204030204"/>
                <a:ea typeface="+mn-ea"/>
                <a:cs typeface="+mn-cs"/>
              </a:rPr>
              <a:t>Establish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electronic mechanism and</a:t>
            </a:r>
            <a:r>
              <a:rPr kumimoji="0" lang="en-GB" sz="2400" b="0" i="1" u="none" strike="noStrike" kern="1200" cap="none" spc="0" normalizeH="0" baseline="0" noProof="0" dirty="0">
                <a:ln>
                  <a:noFill/>
                </a:ln>
                <a:solidFill>
                  <a:prstClr val="black"/>
                </a:solidFill>
                <a:effectLst/>
                <a:uLnTx/>
                <a:uFillTx/>
                <a:latin typeface="Calibri" panose="020F0502020204030204"/>
                <a:ea typeface="+mn-ea"/>
                <a:cs typeface="+mn-cs"/>
              </a:rPr>
              <a:t> seek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CPM concurrence electronically on decisions or issues that the Chairperson of the CPM Bureau may consider sufficiently important or sensitive to require CPM awareness and engagement (using a four-week silence consent procedure). </a:t>
            </a:r>
            <a:endPar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CPM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authorization of CPM Bureau to operate on its behalf during </a:t>
            </a: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2021.</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5615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testo 3">
            <a:extLst>
              <a:ext uri="{FF2B5EF4-FFF2-40B4-BE49-F238E27FC236}">
                <a16:creationId xmlns:a16="http://schemas.microsoft.com/office/drawing/2014/main" xmlns="" id="{65D6FA7A-5FA6-6C42-99FF-B18CE1592F25}"/>
              </a:ext>
            </a:extLst>
          </p:cNvPr>
          <p:cNvSpPr txBox="1">
            <a:spLocks/>
          </p:cNvSpPr>
          <p:nvPr/>
        </p:nvSpPr>
        <p:spPr>
          <a:xfrm>
            <a:off x="685800" y="2807836"/>
            <a:ext cx="8053804" cy="39412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Develop a new IPPC Communications Strategy 2022–2030 under the auspices of the CPM Focus Group on </a:t>
            </a: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Communications.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Encourage contracting parties to continuously report on national level activities, which may be advertised via the IPPC Secretariat’s communication channels</a:t>
            </a: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4"/>
          <p:cNvPicPr>
            <a:picLocks noChangeAspect="1"/>
          </p:cNvPicPr>
          <p:nvPr/>
        </p:nvPicPr>
        <p:blipFill>
          <a:blip r:embed="rId2"/>
          <a:stretch>
            <a:fillRect/>
          </a:stretch>
        </p:blipFill>
        <p:spPr>
          <a:xfrm>
            <a:off x="9220200" y="1752600"/>
            <a:ext cx="2725641" cy="4092835"/>
          </a:xfrm>
          <a:prstGeom prst="rect">
            <a:avLst/>
          </a:prstGeom>
        </p:spPr>
      </p:pic>
      <p:sp>
        <p:nvSpPr>
          <p:cNvPr id="9" name="Title 1"/>
          <p:cNvSpPr txBox="1">
            <a:spLocks/>
          </p:cNvSpPr>
          <p:nvPr/>
        </p:nvSpPr>
        <p:spPr>
          <a:xfrm>
            <a:off x="22302" y="149690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2.2 </a:t>
            </a:r>
            <a:r>
              <a:rPr lang="en-GB" sz="34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CPM Decisions: Communication </a:t>
            </a:r>
            <a:endPar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281652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780" r="50202"/>
          <a:stretch/>
        </p:blipFill>
        <p:spPr>
          <a:xfrm>
            <a:off x="228600" y="2209800"/>
            <a:ext cx="4044462" cy="3925439"/>
          </a:xfrm>
          <a:prstGeom prst="rect">
            <a:avLst/>
          </a:prstGeom>
        </p:spPr>
      </p:pic>
      <p:sp>
        <p:nvSpPr>
          <p:cNvPr id="8" name="Rettangolo 7"/>
          <p:cNvSpPr/>
          <p:nvPr/>
        </p:nvSpPr>
        <p:spPr>
          <a:xfrm>
            <a:off x="2234104" y="1447800"/>
            <a:ext cx="8001000" cy="615553"/>
          </a:xfrm>
          <a:prstGeom prst="rect">
            <a:avLst/>
          </a:prstGeom>
        </p:spPr>
        <p:txBody>
          <a:bodyPr wrap="square">
            <a:spAutoFit/>
          </a:bodyPr>
          <a:lstStyle/>
          <a:p>
            <a:pPr lvl="0" algn="ctr" defTabSz="914400">
              <a:defRPr/>
            </a:pPr>
            <a:r>
              <a:rPr lang="en-GB"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IYPH Legacy (1)</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9" name="Segnaposto testo 3">
            <a:extLst>
              <a:ext uri="{FF2B5EF4-FFF2-40B4-BE49-F238E27FC236}">
                <a16:creationId xmlns:a16="http://schemas.microsoft.com/office/drawing/2014/main" xmlns="" id="{65D6FA7A-5FA6-6C42-99FF-B18CE1592F25}"/>
              </a:ext>
            </a:extLst>
          </p:cNvPr>
          <p:cNvSpPr txBox="1">
            <a:spLocks/>
          </p:cNvSpPr>
          <p:nvPr/>
        </p:nvSpPr>
        <p:spPr>
          <a:xfrm>
            <a:off x="4495800" y="2514600"/>
            <a:ext cx="7458115" cy="38080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1" u="none" strike="noStrike" kern="1200" cap="none" spc="0" normalizeH="0" baseline="0" noProof="0" dirty="0" smtClean="0">
                <a:ln>
                  <a:noFill/>
                </a:ln>
                <a:solidFill>
                  <a:prstClr val="black"/>
                </a:solidFill>
                <a:effectLst/>
                <a:uLnTx/>
                <a:uFillTx/>
                <a:latin typeface="Calibri" panose="020F0502020204030204"/>
                <a:ea typeface="+mn-ea"/>
                <a:cs typeface="+mn-cs"/>
              </a:rPr>
              <a:t>Operationalize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the IYPH 2020 Technical Advisory Body to function as the IPPC preparatory body for the planning and organization of the First International Plant Health Conference and the webinars leading to it</a:t>
            </a: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400" b="0" i="1" u="none" strike="noStrike" kern="1200" cap="none" spc="0" normalizeH="0" baseline="0" noProof="0" dirty="0">
                <a:ln>
                  <a:noFill/>
                </a:ln>
                <a:solidFill>
                  <a:prstClr val="black"/>
                </a:solidFill>
                <a:effectLst/>
                <a:uLnTx/>
                <a:uFillTx/>
                <a:latin typeface="Calibri" panose="020F0502020204030204"/>
                <a:ea typeface="+mn-ea"/>
                <a:cs typeface="+mn-cs"/>
              </a:rPr>
              <a:t>Call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upon IPPC contracting parties to volunteer for hosting the First International Plant Health Conference in 2022</a:t>
            </a: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5968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447800" y="1524000"/>
            <a:ext cx="8534400" cy="615553"/>
          </a:xfrm>
          <a:prstGeom prst="rect">
            <a:avLst/>
          </a:prstGeom>
        </p:spPr>
        <p:txBody>
          <a:bodyPr wrap="square">
            <a:spAutoFit/>
          </a:bodyPr>
          <a:lstStyle/>
          <a:p>
            <a:pPr lvl="0" algn="ctr" defTabSz="914400">
              <a:defRPr/>
            </a:pPr>
            <a:r>
              <a:rPr lang="en-GB"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IYPH Legacy (2)</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5" name="Segnaposto testo 3">
            <a:extLst>
              <a:ext uri="{FF2B5EF4-FFF2-40B4-BE49-F238E27FC236}">
                <a16:creationId xmlns:a16="http://schemas.microsoft.com/office/drawing/2014/main" xmlns="" id="{65D6FA7A-5FA6-6C42-99FF-B18CE1592F25}"/>
              </a:ext>
            </a:extLst>
          </p:cNvPr>
          <p:cNvSpPr txBox="1">
            <a:spLocks/>
          </p:cNvSpPr>
          <p:nvPr/>
        </p:nvSpPr>
        <p:spPr>
          <a:xfrm>
            <a:off x="304800" y="2590800"/>
            <a:ext cx="8458200" cy="39065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dirty="0" smtClean="0">
                <a:ln>
                  <a:noFill/>
                </a:ln>
                <a:solidFill>
                  <a:prstClr val="black"/>
                </a:solidFill>
                <a:effectLst/>
                <a:uLnTx/>
                <a:uFillTx/>
                <a:latin typeface="Calibri" panose="020F0502020204030204"/>
                <a:ea typeface="+mn-ea"/>
                <a:cs typeface="+mn-cs"/>
              </a:rPr>
              <a:t>Support </a:t>
            </a:r>
            <a:r>
              <a:rPr kumimoji="0" lang="en-GB" sz="2200" b="0" i="0" u="none" strike="noStrike" kern="1200" cap="none" spc="0" normalizeH="0" baseline="0" noProof="0" dirty="0">
                <a:ln>
                  <a:noFill/>
                </a:ln>
                <a:solidFill>
                  <a:prstClr val="black"/>
                </a:solidFill>
                <a:effectLst/>
                <a:uLnTx/>
                <a:uFillTx/>
                <a:latin typeface="Calibri" panose="020F0502020204030204"/>
                <a:ea typeface="+mn-ea"/>
                <a:cs typeface="+mn-cs"/>
              </a:rPr>
              <a:t>the process to establish the observance by the United Nations system of an “International Day of Plant Health” on 12 May every year</a:t>
            </a:r>
            <a:r>
              <a:rPr kumimoji="0" lang="en-GB" sz="2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200" b="0" i="1" u="none" strike="noStrike" kern="1200" cap="none" spc="0" normalizeH="0" baseline="0" noProof="0" dirty="0">
                <a:ln>
                  <a:noFill/>
                </a:ln>
                <a:solidFill>
                  <a:prstClr val="black"/>
                </a:solidFill>
                <a:effectLst/>
                <a:uLnTx/>
                <a:uFillTx/>
                <a:latin typeface="Calibri" panose="020F0502020204030204"/>
                <a:ea typeface="+mn-ea"/>
                <a:cs typeface="+mn-cs"/>
              </a:rPr>
              <a:t>Encourage </a:t>
            </a:r>
            <a:r>
              <a:rPr kumimoji="0" lang="en-GB" sz="2200" b="0" i="0" u="none" strike="noStrike" kern="1200" cap="none" spc="0" normalizeH="0" baseline="0" noProof="0" dirty="0">
                <a:ln>
                  <a:noFill/>
                </a:ln>
                <a:solidFill>
                  <a:prstClr val="black"/>
                </a:solidFill>
                <a:effectLst/>
                <a:uLnTx/>
                <a:uFillTx/>
                <a:latin typeface="Calibri" panose="020F0502020204030204"/>
                <a:ea typeface="+mn-ea"/>
                <a:cs typeface="+mn-cs"/>
              </a:rPr>
              <a:t>the IPPC contracting parties to support the proposal to establish the observance by the United Nations system of an “International Day of Plant Health” on 12 May every year by considering pledges to support the implementation of the occurrence and liaising with their counterparts in the FAO Conference and at the United Nations General Assembly to facilitate their final endorsement.</a:t>
            </a: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4"/>
          <p:cNvPicPr>
            <a:picLocks noChangeAspect="1"/>
          </p:cNvPicPr>
          <p:nvPr/>
        </p:nvPicPr>
        <p:blipFill>
          <a:blip r:embed="rId2"/>
          <a:stretch>
            <a:fillRect/>
          </a:stretch>
        </p:blipFill>
        <p:spPr>
          <a:xfrm>
            <a:off x="9067800" y="2362200"/>
            <a:ext cx="2905125" cy="3906564"/>
          </a:xfrm>
          <a:prstGeom prst="rect">
            <a:avLst/>
          </a:prstGeom>
        </p:spPr>
      </p:pic>
    </p:spTree>
    <p:extLst>
      <p:ext uri="{BB962C8B-B14F-4D97-AF65-F5344CB8AC3E}">
        <p14:creationId xmlns:p14="http://schemas.microsoft.com/office/powerpoint/2010/main" val="1320988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717" y="1524000"/>
            <a:ext cx="12192000" cy="615553"/>
          </a:xfrm>
          <a:prstGeom prst="rect">
            <a:avLst/>
          </a:prstGeom>
        </p:spPr>
        <p:txBody>
          <a:bodyPr wrap="square">
            <a:spAutoFit/>
          </a:bodyPr>
          <a:lstStyle/>
          <a:p>
            <a:pPr lvl="0" algn="ctr" defTabSz="914400">
              <a:defRPr/>
            </a:pPr>
            <a:r>
              <a:rPr lang="en-GB"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2.2 CPM Decisions: International Cooperation &amp; Networks</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304800" y="2438400"/>
            <a:ext cx="3038475" cy="3714750"/>
          </a:xfrm>
          <a:prstGeom prst="rect">
            <a:avLst/>
          </a:prstGeom>
        </p:spPr>
      </p:pic>
      <p:sp>
        <p:nvSpPr>
          <p:cNvPr id="6" name="Segnaposto testo 3">
            <a:extLst>
              <a:ext uri="{FF2B5EF4-FFF2-40B4-BE49-F238E27FC236}">
                <a16:creationId xmlns:a16="http://schemas.microsoft.com/office/drawing/2014/main" xmlns="" id="{65D6FA7A-5FA6-6C42-99FF-B18CE1592F25}"/>
              </a:ext>
            </a:extLst>
          </p:cNvPr>
          <p:cNvSpPr txBox="1">
            <a:spLocks/>
          </p:cNvSpPr>
          <p:nvPr/>
        </p:nvSpPr>
        <p:spPr>
          <a:xfrm>
            <a:off x="3962400" y="2666584"/>
            <a:ext cx="7360640" cy="32583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smtClean="0">
                <a:ln>
                  <a:noFill/>
                </a:ln>
                <a:solidFill>
                  <a:prstClr val="black"/>
                </a:solidFill>
                <a:effectLst/>
                <a:uLnTx/>
                <a:uFillTx/>
                <a:latin typeface="Calibri" panose="020F0502020204030204"/>
                <a:ea typeface="+mn-ea"/>
                <a:cs typeface="+mn-cs"/>
              </a:rPr>
              <a:t>Supported </a:t>
            </a: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the request that the agenda of the next SPG include consideration of the extent of involvement of the plant health community in the One Health approach, and the role of plant health in biosecurity, biosafety and environmental protection.</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396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56676" y="1295400"/>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3. Future plans </a:t>
            </a:r>
          </a:p>
        </p:txBody>
      </p:sp>
      <p:sp>
        <p:nvSpPr>
          <p:cNvPr id="6" name="Segnaposto testo 3">
            <a:extLst>
              <a:ext uri="{FF2B5EF4-FFF2-40B4-BE49-F238E27FC236}">
                <a16:creationId xmlns:a16="http://schemas.microsoft.com/office/drawing/2014/main" xmlns="" id="{65D6FA7A-5FA6-6C42-99FF-B18CE1592F25}"/>
              </a:ext>
            </a:extLst>
          </p:cNvPr>
          <p:cNvSpPr txBox="1">
            <a:spLocks/>
          </p:cNvSpPr>
          <p:nvPr/>
        </p:nvSpPr>
        <p:spPr>
          <a:xfrm>
            <a:off x="-11151" y="1876063"/>
            <a:ext cx="12192000" cy="37529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US" sz="1600" b="1" i="0" u="none" strike="noStrike" kern="1200" cap="none" spc="0" normalizeH="0" baseline="0" noProof="0" dirty="0" smtClean="0">
              <a:ln>
                <a:noFill/>
              </a:ln>
              <a:solidFill>
                <a:prstClr val="black"/>
              </a:solidFill>
              <a:effectLst/>
              <a:uLnTx/>
              <a:uFillTx/>
              <a:latin typeface="Calibri (Body)"/>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3.1 Organizing meetings of governing bodies</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CPM Bureau, 2021 SPG, initiate organization of CPM-16.</a:t>
            </a: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3.2 Establishing the three CPM Focus Groups and developing new IPPC communication strategy.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1600" b="0" i="1"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3.3 IYPH Legacy (IDPH &amp; IPHC)</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Support Zambia in the proclamation process for the IDPH.</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Organize the IDPH as an IYPH 2020 legacy.</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Lobby for and identify a volunteer CP to host the 1</a:t>
            </a:r>
            <a:r>
              <a:rPr kumimoji="0" lang="en-GB" sz="1600" b="0" i="0" u="none" strike="noStrike" kern="1200" cap="none" spc="0" normalizeH="0" baseline="30000" noProof="0" dirty="0" smtClean="0">
                <a:ln>
                  <a:noFill/>
                </a:ln>
                <a:solidFill>
                  <a:prstClr val="black"/>
                </a:solidFill>
                <a:effectLst/>
                <a:uLnTx/>
                <a:uFillTx/>
                <a:latin typeface="Calibri" panose="020F0502020204030204"/>
                <a:ea typeface="+mn-ea"/>
                <a:cs typeface="+mn-cs"/>
              </a:rPr>
              <a:t>st</a:t>
            </a: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 IPHC.</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Support the host country (CP) to organize </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the First </a:t>
            </a: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IPHC </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as an IPPC event </a:t>
            </a: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on </a:t>
            </a: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the week of 12 May 2022</a:t>
            </a: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GB" sz="16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3.4 Partnership and networks</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Update and re-introduce partnership strategy to October 2021 SPG as requested by 2020 SPG.</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prstClr val="black"/>
                </a:solidFill>
                <a:effectLst/>
                <a:uLnTx/>
                <a:uFillTx/>
                <a:latin typeface="Calibri" panose="020F0502020204030204"/>
                <a:ea typeface="+mn-ea"/>
                <a:cs typeface="+mn-cs"/>
              </a:rPr>
              <a:t>Coordinate organization of TC-RPPOs and IPPC Regional Workshops.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2621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390136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148170" y="2133600"/>
            <a:ext cx="7104112" cy="4176457"/>
          </a:xfrm>
        </p:spPr>
        <p:txBody>
          <a:bodyPr/>
          <a:lstStyle/>
          <a:p>
            <a:endParaRPr lang="en-US" sz="3000" dirty="0">
              <a:latin typeface="Calibri (Body)"/>
            </a:endParaRPr>
          </a:p>
          <a:p>
            <a:pPr marL="514350" indent="-514350">
              <a:buFont typeface="+mj-lt"/>
              <a:buAutoNum type="arabicPeriod"/>
            </a:pPr>
            <a:r>
              <a:rPr lang="en-US" sz="3000" dirty="0" smtClean="0">
                <a:latin typeface="Calibri (Body)"/>
              </a:rPr>
              <a:t>An </a:t>
            </a:r>
            <a:r>
              <a:rPr lang="en-US" sz="3000" dirty="0">
                <a:latin typeface="Calibri (Body)"/>
              </a:rPr>
              <a:t>overview of the IPPC</a:t>
            </a:r>
          </a:p>
          <a:p>
            <a:pPr marL="514350" indent="-514350">
              <a:buFont typeface="+mj-lt"/>
              <a:buAutoNum type="arabicPeriod"/>
            </a:pPr>
            <a:r>
              <a:rPr lang="en-US" sz="3000" dirty="0">
                <a:latin typeface="Calibri (Body)"/>
              </a:rPr>
              <a:t>Governance and strategy 2021 Achievements</a:t>
            </a:r>
          </a:p>
          <a:p>
            <a:pPr marL="514350" indent="-514350">
              <a:buFont typeface="+mj-lt"/>
              <a:buAutoNum type="arabicPeriod"/>
            </a:pPr>
            <a:r>
              <a:rPr lang="en-US" sz="3000" dirty="0">
                <a:latin typeface="Calibri (Body)"/>
              </a:rPr>
              <a:t>Future plans</a:t>
            </a:r>
          </a:p>
          <a:p>
            <a:endParaRPr lang="x-none" dirty="0"/>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59321" y="1608849"/>
            <a:ext cx="7120246" cy="296840"/>
          </a:xfrm>
        </p:spPr>
        <p:txBody>
          <a:bodyPr/>
          <a:lstStyle/>
          <a:p>
            <a:r>
              <a:rPr lang="en-GB" sz="40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Outline</a:t>
            </a:r>
            <a:r>
              <a:rPr lang="en-US" sz="24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x-none" dirty="0"/>
          </a:p>
        </p:txBody>
      </p:sp>
      <p:pic>
        <p:nvPicPr>
          <p:cNvPr id="5" name="Segnaposto immagine 4"/>
          <p:cNvPicPr>
            <a:picLocks noGrp="1" noChangeAspect="1"/>
          </p:cNvPicPr>
          <p:nvPr>
            <p:ph type="pic" sz="quarter" idx="10"/>
          </p:nvPr>
        </p:nvPicPr>
        <p:blipFill>
          <a:blip r:embed="rId2"/>
          <a:srcRect t="14044" b="14044"/>
          <a:stretch>
            <a:fillRect/>
          </a:stretch>
        </p:blipFill>
        <p:spPr>
          <a:xfrm>
            <a:off x="7467600" y="2172595"/>
            <a:ext cx="4320000" cy="2902967"/>
          </a:xfrm>
          <a:prstGeom prst="rect">
            <a:avLst/>
          </a:prstGeom>
        </p:spPr>
      </p:pic>
    </p:spTree>
    <p:extLst>
      <p:ext uri="{BB962C8B-B14F-4D97-AF65-F5344CB8AC3E}">
        <p14:creationId xmlns:p14="http://schemas.microsoft.com/office/powerpoint/2010/main" val="1455858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stretch>
            <a:fillRect/>
          </a:stretch>
        </p:blipFill>
        <p:spPr>
          <a:xfrm>
            <a:off x="2117693" y="2766816"/>
            <a:ext cx="1747694" cy="1683182"/>
          </a:xfrm>
          <a:prstGeom prst="rect">
            <a:avLst/>
          </a:prstGeom>
        </p:spPr>
      </p:pic>
      <p:pic>
        <p:nvPicPr>
          <p:cNvPr id="5" name="Picture 5"/>
          <p:cNvPicPr>
            <a:picLocks noChangeAspect="1"/>
          </p:cNvPicPr>
          <p:nvPr/>
        </p:nvPicPr>
        <p:blipFill>
          <a:blip r:embed="rId3"/>
          <a:stretch>
            <a:fillRect/>
          </a:stretch>
        </p:blipFill>
        <p:spPr>
          <a:xfrm>
            <a:off x="4267200" y="2743200"/>
            <a:ext cx="1730754" cy="1706798"/>
          </a:xfrm>
          <a:prstGeom prst="rect">
            <a:avLst/>
          </a:prstGeom>
        </p:spPr>
      </p:pic>
      <p:pic>
        <p:nvPicPr>
          <p:cNvPr id="6" name="Picture 6"/>
          <p:cNvPicPr>
            <a:picLocks noChangeAspect="1"/>
          </p:cNvPicPr>
          <p:nvPr/>
        </p:nvPicPr>
        <p:blipFill>
          <a:blip r:embed="rId4"/>
          <a:stretch>
            <a:fillRect/>
          </a:stretch>
        </p:blipFill>
        <p:spPr>
          <a:xfrm>
            <a:off x="6380926" y="2752312"/>
            <a:ext cx="1683616" cy="1683616"/>
          </a:xfrm>
          <a:prstGeom prst="rect">
            <a:avLst/>
          </a:prstGeom>
        </p:spPr>
      </p:pic>
      <p:pic>
        <p:nvPicPr>
          <p:cNvPr id="7" name="Picture 7"/>
          <p:cNvPicPr>
            <a:picLocks noChangeAspect="1"/>
          </p:cNvPicPr>
          <p:nvPr/>
        </p:nvPicPr>
        <p:blipFill>
          <a:blip r:embed="rId5"/>
          <a:stretch>
            <a:fillRect/>
          </a:stretch>
        </p:blipFill>
        <p:spPr>
          <a:xfrm>
            <a:off x="8491451" y="2799236"/>
            <a:ext cx="1706798" cy="1706798"/>
          </a:xfrm>
          <a:prstGeom prst="rect">
            <a:avLst/>
          </a:prstGeom>
        </p:spPr>
      </p:pic>
      <p:sp>
        <p:nvSpPr>
          <p:cNvPr id="8" name="TextBox 9"/>
          <p:cNvSpPr txBox="1"/>
          <p:nvPr/>
        </p:nvSpPr>
        <p:spPr>
          <a:xfrm>
            <a:off x="1880902" y="4668367"/>
            <a:ext cx="1444626" cy="984885"/>
          </a:xfrm>
          <a:prstGeom prst="rect">
            <a:avLst/>
          </a:prstGeom>
          <a:noFill/>
        </p:spPr>
        <p:txBody>
          <a:bodyPr wrap="none" rtlCol="0">
            <a:spAutoFit/>
          </a:bodyPr>
          <a:lstStyle/>
          <a:p>
            <a:pPr lvl="1" algn="ctr"/>
            <a:r>
              <a:rPr lang="en-GB" dirty="0">
                <a:latin typeface="Calibri (Body)"/>
              </a:rPr>
              <a:t>1.1</a:t>
            </a:r>
            <a:r>
              <a:rPr lang="en-GB" sz="2000" i="1" dirty="0">
                <a:latin typeface="Calibri (Body)"/>
              </a:rPr>
              <a:t> </a:t>
            </a:r>
          </a:p>
          <a:p>
            <a:pPr lvl="1" algn="ctr"/>
            <a:r>
              <a:rPr lang="en-GB" dirty="0">
                <a:latin typeface="Calibri (Body)"/>
              </a:rPr>
              <a:t>History</a:t>
            </a:r>
          </a:p>
          <a:p>
            <a:endParaRPr lang="en-US" dirty="0"/>
          </a:p>
        </p:txBody>
      </p:sp>
      <p:sp>
        <p:nvSpPr>
          <p:cNvPr id="9" name="TextBox 10"/>
          <p:cNvSpPr txBox="1"/>
          <p:nvPr/>
        </p:nvSpPr>
        <p:spPr>
          <a:xfrm>
            <a:off x="4039166" y="4668367"/>
            <a:ext cx="2171877" cy="1200329"/>
          </a:xfrm>
          <a:prstGeom prst="rect">
            <a:avLst/>
          </a:prstGeom>
          <a:noFill/>
        </p:spPr>
        <p:txBody>
          <a:bodyPr wrap="none" rtlCol="0">
            <a:spAutoFit/>
          </a:bodyPr>
          <a:lstStyle/>
          <a:p>
            <a:pPr algn="ctr"/>
            <a:r>
              <a:rPr lang="en-GB" dirty="0">
                <a:latin typeface="Calibri (Body)"/>
              </a:rPr>
              <a:t>1.2 </a:t>
            </a:r>
            <a:endParaRPr lang="en-GB" dirty="0" smtClean="0">
              <a:latin typeface="Calibri (Body)"/>
            </a:endParaRPr>
          </a:p>
          <a:p>
            <a:pPr algn="ctr"/>
            <a:r>
              <a:rPr lang="en-GB" dirty="0" smtClean="0">
                <a:latin typeface="Calibri (Body)"/>
              </a:rPr>
              <a:t>Vision</a:t>
            </a:r>
            <a:r>
              <a:rPr lang="en-GB" dirty="0">
                <a:latin typeface="Calibri (Body)"/>
              </a:rPr>
              <a:t>, mission </a:t>
            </a:r>
            <a:endParaRPr lang="en-GB" dirty="0" smtClean="0">
              <a:latin typeface="Calibri (Body)"/>
            </a:endParaRPr>
          </a:p>
          <a:p>
            <a:pPr algn="ctr"/>
            <a:r>
              <a:rPr lang="en-GB" dirty="0" smtClean="0">
                <a:latin typeface="Calibri (Body)"/>
              </a:rPr>
              <a:t>and </a:t>
            </a:r>
            <a:r>
              <a:rPr lang="en-GB" dirty="0">
                <a:latin typeface="Calibri (Body)"/>
              </a:rPr>
              <a:t>objectives</a:t>
            </a:r>
          </a:p>
          <a:p>
            <a:endParaRPr lang="en-US" dirty="0"/>
          </a:p>
        </p:txBody>
      </p:sp>
      <p:sp>
        <p:nvSpPr>
          <p:cNvPr id="10" name="TextBox 11"/>
          <p:cNvSpPr txBox="1"/>
          <p:nvPr/>
        </p:nvSpPr>
        <p:spPr>
          <a:xfrm>
            <a:off x="6384823" y="4668367"/>
            <a:ext cx="1633781" cy="646331"/>
          </a:xfrm>
          <a:prstGeom prst="rect">
            <a:avLst/>
          </a:prstGeom>
          <a:noFill/>
        </p:spPr>
        <p:txBody>
          <a:bodyPr wrap="none" rtlCol="0">
            <a:spAutoFit/>
          </a:bodyPr>
          <a:lstStyle/>
          <a:p>
            <a:pPr algn="ctr"/>
            <a:r>
              <a:rPr lang="en-GB" dirty="0" smtClean="0">
                <a:latin typeface="Calibri (Body)"/>
              </a:rPr>
              <a:t>1.3</a:t>
            </a:r>
          </a:p>
          <a:p>
            <a:pPr algn="ctr"/>
            <a:r>
              <a:rPr lang="en-GB" dirty="0" smtClean="0">
                <a:latin typeface="Calibri (Body)"/>
              </a:rPr>
              <a:t>Core activities</a:t>
            </a:r>
            <a:endParaRPr lang="en-GB" dirty="0">
              <a:latin typeface="Calibri (Body)"/>
            </a:endParaRPr>
          </a:p>
        </p:txBody>
      </p:sp>
      <p:sp>
        <p:nvSpPr>
          <p:cNvPr id="11" name="TextBox 12"/>
          <p:cNvSpPr txBox="1"/>
          <p:nvPr/>
        </p:nvSpPr>
        <p:spPr>
          <a:xfrm>
            <a:off x="8449052" y="4699144"/>
            <a:ext cx="1749197" cy="923330"/>
          </a:xfrm>
          <a:prstGeom prst="rect">
            <a:avLst/>
          </a:prstGeom>
          <a:noFill/>
        </p:spPr>
        <p:txBody>
          <a:bodyPr wrap="none" rtlCol="0">
            <a:spAutoFit/>
          </a:bodyPr>
          <a:lstStyle/>
          <a:p>
            <a:pPr algn="ctr"/>
            <a:r>
              <a:rPr lang="en-GB" dirty="0">
                <a:latin typeface="Calibri (Body)"/>
              </a:rPr>
              <a:t>1.4 </a:t>
            </a:r>
            <a:endParaRPr lang="en-GB" dirty="0" smtClean="0">
              <a:latin typeface="Calibri (Body)"/>
            </a:endParaRPr>
          </a:p>
          <a:p>
            <a:pPr algn="ctr"/>
            <a:r>
              <a:rPr lang="en-GB" dirty="0" smtClean="0">
                <a:latin typeface="Calibri (Body)"/>
              </a:rPr>
              <a:t>Governance </a:t>
            </a:r>
          </a:p>
          <a:p>
            <a:pPr algn="ctr"/>
            <a:r>
              <a:rPr lang="en-GB" dirty="0" smtClean="0">
                <a:latin typeface="Calibri (Body)"/>
              </a:rPr>
              <a:t>and community</a:t>
            </a:r>
            <a:endParaRPr lang="en-US" dirty="0">
              <a:latin typeface="Calibri (Body)"/>
            </a:endParaRPr>
          </a:p>
        </p:txBody>
      </p:sp>
      <p:sp>
        <p:nvSpPr>
          <p:cNvPr id="12" name="Rettangolo 11"/>
          <p:cNvSpPr/>
          <p:nvPr/>
        </p:nvSpPr>
        <p:spPr>
          <a:xfrm>
            <a:off x="3348386" y="1565163"/>
            <a:ext cx="5186484" cy="707886"/>
          </a:xfrm>
          <a:prstGeom prst="rect">
            <a:avLst/>
          </a:prstGeom>
        </p:spPr>
        <p:txBody>
          <a:bodyPr wrap="none">
            <a:spAutoFit/>
          </a:bodyPr>
          <a:lstStyle/>
          <a:p>
            <a:pPr marL="514350" indent="-514350" algn="ctr">
              <a:buFont typeface="+mj-lt"/>
              <a:buAutoNum type="arabicPeriod"/>
            </a:pPr>
            <a:r>
              <a:rPr lang="en-US" sz="40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Overview of the IPPC</a:t>
            </a:r>
          </a:p>
        </p:txBody>
      </p:sp>
    </p:spTree>
    <p:extLst>
      <p:ext uri="{BB962C8B-B14F-4D97-AF65-F5344CB8AC3E}">
        <p14:creationId xmlns:p14="http://schemas.microsoft.com/office/powerpoint/2010/main" val="3688008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p:cNvPicPr>
          <p:nvPr/>
        </p:nvPicPr>
        <p:blipFill>
          <a:blip r:embed="rId2"/>
          <a:stretch>
            <a:fillRect/>
          </a:stretch>
        </p:blipFill>
        <p:spPr>
          <a:xfrm rot="5400000">
            <a:off x="-1738726" y="3454151"/>
            <a:ext cx="4927600" cy="688149"/>
          </a:xfrm>
          <a:prstGeom prst="rect">
            <a:avLst/>
          </a:prstGeom>
        </p:spPr>
      </p:pic>
      <p:sp>
        <p:nvSpPr>
          <p:cNvPr id="5" name="Rettangolo 4"/>
          <p:cNvSpPr/>
          <p:nvPr/>
        </p:nvSpPr>
        <p:spPr>
          <a:xfrm>
            <a:off x="1388327" y="1674566"/>
            <a:ext cx="10820400" cy="4247317"/>
          </a:xfrm>
          <a:prstGeom prst="rect">
            <a:avLst/>
          </a:prstGeom>
        </p:spPr>
        <p:txBody>
          <a:bodyPr wrap="square">
            <a:spAutoFit/>
          </a:bodyPr>
          <a:lstStyle/>
          <a:p>
            <a:r>
              <a:rPr lang="en-US" sz="1800" b="1" dirty="0">
                <a:cs typeface="Calibri" panose="020F0502020204030204" pitchFamily="34" charset="0"/>
              </a:rPr>
              <a:t>Stage 1- 1881: IPPC precursors </a:t>
            </a:r>
            <a:r>
              <a:rPr lang="en-US" sz="1800" dirty="0">
                <a:cs typeface="Calibri" panose="020F0502020204030204" pitchFamily="34" charset="0"/>
              </a:rPr>
              <a:t>Convention on </a:t>
            </a:r>
            <a:r>
              <a:rPr lang="en-US" sz="1800" i="1" dirty="0" err="1">
                <a:cs typeface="Calibri" panose="020F0502020204030204" pitchFamily="34" charset="0"/>
              </a:rPr>
              <a:t>Phylloxera</a:t>
            </a:r>
            <a:r>
              <a:rPr lang="en-US" sz="1800" i="1" dirty="0">
                <a:cs typeface="Calibri" panose="020F0502020204030204" pitchFamily="34" charset="0"/>
              </a:rPr>
              <a:t> </a:t>
            </a:r>
            <a:r>
              <a:rPr lang="en-US" sz="1800" i="1" dirty="0" err="1">
                <a:cs typeface="Calibri" panose="020F0502020204030204" pitchFamily="34" charset="0"/>
              </a:rPr>
              <a:t>vastatrix</a:t>
            </a:r>
            <a:r>
              <a:rPr lang="en-US" sz="1800" i="1" dirty="0">
                <a:cs typeface="Calibri" panose="020F0502020204030204" pitchFamily="34" charset="0"/>
              </a:rPr>
              <a:t> </a:t>
            </a:r>
          </a:p>
          <a:p>
            <a:endParaRPr lang="en-US" sz="1800" i="1" dirty="0">
              <a:cs typeface="Calibri" panose="020F0502020204030204" pitchFamily="34" charset="0"/>
            </a:endParaRPr>
          </a:p>
          <a:p>
            <a:r>
              <a:rPr lang="en-US" sz="1800" b="1" dirty="0">
                <a:cs typeface="Calibri" panose="020F0502020204030204" pitchFamily="34" charset="0"/>
              </a:rPr>
              <a:t>Stage 2- 1951: </a:t>
            </a:r>
          </a:p>
          <a:p>
            <a:pPr lvl="1"/>
            <a:r>
              <a:rPr lang="en-US" sz="1800" b="1" dirty="0">
                <a:cs typeface="Calibri" panose="020F0502020204030204" pitchFamily="34" charset="0"/>
              </a:rPr>
              <a:t>1951</a:t>
            </a:r>
            <a:r>
              <a:rPr lang="en-US" sz="1800" dirty="0">
                <a:cs typeface="Calibri" panose="020F0502020204030204" pitchFamily="34" charset="0"/>
              </a:rPr>
              <a:t> IPPC original text adopted</a:t>
            </a:r>
          </a:p>
          <a:p>
            <a:pPr lvl="1"/>
            <a:r>
              <a:rPr lang="en-US" sz="1800" b="1" dirty="0">
                <a:cs typeface="Calibri" panose="020F0502020204030204" pitchFamily="34" charset="0"/>
              </a:rPr>
              <a:t>3</a:t>
            </a:r>
            <a:r>
              <a:rPr lang="en-US" sz="1800" b="1" baseline="30000" dirty="0">
                <a:cs typeface="Calibri" panose="020F0502020204030204" pitchFamily="34" charset="0"/>
              </a:rPr>
              <a:t>rd</a:t>
            </a:r>
            <a:r>
              <a:rPr lang="en-US" sz="1800" b="1" dirty="0">
                <a:cs typeface="Calibri" panose="020F0502020204030204" pitchFamily="34" charset="0"/>
              </a:rPr>
              <a:t> April 1952 </a:t>
            </a:r>
            <a:r>
              <a:rPr lang="en-US" sz="1800" dirty="0">
                <a:cs typeface="Calibri" panose="020F0502020204030204" pitchFamily="34" charset="0"/>
              </a:rPr>
              <a:t>plant health agreement entered into force</a:t>
            </a:r>
          </a:p>
          <a:p>
            <a:pPr marL="457200" lvl="1" indent="0">
              <a:buNone/>
            </a:pPr>
            <a:endParaRPr lang="en-US" sz="1800" b="1" dirty="0">
              <a:cs typeface="Calibri" panose="020F0502020204030204" pitchFamily="34" charset="0"/>
            </a:endParaRPr>
          </a:p>
          <a:p>
            <a:r>
              <a:rPr lang="en-US" sz="1800" b="1" dirty="0">
                <a:cs typeface="Calibri" panose="020F0502020204030204" pitchFamily="34" charset="0"/>
              </a:rPr>
              <a:t>Stage 3- 1979: IPPC text revised</a:t>
            </a:r>
            <a:r>
              <a:rPr lang="en-US" sz="1800" dirty="0">
                <a:cs typeface="Calibri" panose="020F0502020204030204" pitchFamily="34" charset="0"/>
              </a:rPr>
              <a:t>: </a:t>
            </a:r>
          </a:p>
          <a:p>
            <a:pPr lvl="1"/>
            <a:r>
              <a:rPr lang="en-US" sz="1800" dirty="0">
                <a:cs typeface="Calibri" panose="020F0502020204030204" pitchFamily="34" charset="0"/>
              </a:rPr>
              <a:t>First amendments leading to standard setting </a:t>
            </a:r>
            <a:r>
              <a:rPr lang="en-US" sz="1800" dirty="0" err="1">
                <a:cs typeface="Calibri" panose="020F0502020204030204" pitchFamily="34" charset="0"/>
              </a:rPr>
              <a:t>programme</a:t>
            </a:r>
            <a:r>
              <a:rPr lang="en-US" sz="1800" dirty="0">
                <a:cs typeface="Calibri" panose="020F0502020204030204" pitchFamily="34" charset="0"/>
              </a:rPr>
              <a:t> and</a:t>
            </a:r>
          </a:p>
          <a:p>
            <a:pPr lvl="1"/>
            <a:r>
              <a:rPr lang="en-US" sz="1800" b="1" dirty="0">
                <a:cs typeface="Calibri" panose="020F0502020204030204" pitchFamily="34" charset="0"/>
              </a:rPr>
              <a:t>1992</a:t>
            </a:r>
            <a:r>
              <a:rPr lang="en-US" sz="1800" dirty="0">
                <a:cs typeface="Calibri" panose="020F0502020204030204" pitchFamily="34" charset="0"/>
              </a:rPr>
              <a:t> establishment of IPPC Secretariat</a:t>
            </a:r>
          </a:p>
          <a:p>
            <a:pPr lvl="1"/>
            <a:r>
              <a:rPr lang="en-US" sz="1800" b="1" dirty="0">
                <a:cs typeface="Calibri" panose="020F0502020204030204" pitchFamily="34" charset="0"/>
              </a:rPr>
              <a:t>1995: </a:t>
            </a:r>
            <a:r>
              <a:rPr lang="en-US" sz="1800" dirty="0">
                <a:cs typeface="Calibri" panose="020F0502020204030204" pitchFamily="34" charset="0"/>
              </a:rPr>
              <a:t>Recognized by the </a:t>
            </a:r>
            <a:r>
              <a:rPr lang="en-US" sz="1800" b="1" dirty="0">
                <a:cs typeface="Calibri" panose="020F0502020204030204" pitchFamily="34" charset="0"/>
              </a:rPr>
              <a:t>WTO SPS Agreement </a:t>
            </a:r>
            <a:r>
              <a:rPr lang="en-US" sz="1800" dirty="0">
                <a:cs typeface="Calibri" panose="020F0502020204030204" pitchFamily="34" charset="0"/>
              </a:rPr>
              <a:t>as standard setting organization for plant health.</a:t>
            </a:r>
          </a:p>
          <a:p>
            <a:pPr marL="457200" lvl="1" indent="0">
              <a:buNone/>
            </a:pPr>
            <a:endParaRPr lang="en-US" sz="1800" dirty="0">
              <a:cs typeface="Calibri" panose="020F0502020204030204" pitchFamily="34" charset="0"/>
            </a:endParaRPr>
          </a:p>
          <a:p>
            <a:r>
              <a:rPr lang="en-GB" sz="1800" b="1" dirty="0">
                <a:cs typeface="Calibri" panose="020F0502020204030204" pitchFamily="34" charset="0"/>
              </a:rPr>
              <a:t>Stage 4- 1997: IPPC subsequent revisions </a:t>
            </a:r>
            <a:endParaRPr lang="en-US" sz="1800" b="1" dirty="0">
              <a:cs typeface="Calibri" panose="020F0502020204030204" pitchFamily="34" charset="0"/>
            </a:endParaRPr>
          </a:p>
          <a:p>
            <a:pPr lvl="1"/>
            <a:r>
              <a:rPr lang="it-IT" sz="1800" b="1" dirty="0">
                <a:cs typeface="Calibri" panose="020F0502020204030204" pitchFamily="34" charset="0"/>
              </a:rPr>
              <a:t>1997: </a:t>
            </a:r>
            <a:r>
              <a:rPr lang="it-IT" sz="1800" dirty="0">
                <a:cs typeface="Calibri" panose="020F0502020204030204" pitchFamily="34" charset="0"/>
              </a:rPr>
              <a:t>FAO Conference </a:t>
            </a:r>
            <a:r>
              <a:rPr lang="it-IT" sz="1800" dirty="0" err="1">
                <a:cs typeface="Calibri" panose="020F0502020204030204" pitchFamily="34" charset="0"/>
              </a:rPr>
              <a:t>adopted</a:t>
            </a:r>
            <a:r>
              <a:rPr lang="it-IT" sz="1800" dirty="0">
                <a:cs typeface="Calibri" panose="020F0502020204030204" pitchFamily="34" charset="0"/>
              </a:rPr>
              <a:t> new </a:t>
            </a:r>
            <a:r>
              <a:rPr lang="it-IT" sz="1800" dirty="0" err="1">
                <a:cs typeface="Calibri" panose="020F0502020204030204" pitchFamily="34" charset="0"/>
              </a:rPr>
              <a:t>revised</a:t>
            </a:r>
            <a:r>
              <a:rPr lang="it-IT" sz="1800" dirty="0">
                <a:cs typeface="Calibri" panose="020F0502020204030204" pitchFamily="34" charset="0"/>
              </a:rPr>
              <a:t> </a:t>
            </a:r>
            <a:r>
              <a:rPr lang="it-IT" sz="1800" dirty="0">
                <a:latin typeface="Calibri" panose="020F0502020204030204" pitchFamily="34" charset="0"/>
                <a:cs typeface="Calibri" panose="020F0502020204030204" pitchFamily="34" charset="0"/>
              </a:rPr>
              <a:t>text of the IPPC and </a:t>
            </a:r>
            <a:r>
              <a:rPr lang="it-IT" sz="1800" dirty="0" err="1">
                <a:latin typeface="Calibri" panose="020F0502020204030204" pitchFamily="34" charset="0"/>
                <a:cs typeface="Calibri" panose="020F0502020204030204" pitchFamily="34" charset="0"/>
              </a:rPr>
              <a:t>established</a:t>
            </a:r>
            <a:r>
              <a:rPr lang="it-IT" sz="1800" dirty="0">
                <a:latin typeface="Calibri" panose="020F0502020204030204" pitchFamily="34" charset="0"/>
                <a:cs typeface="Calibri" panose="020F0502020204030204" pitchFamily="34" charset="0"/>
              </a:rPr>
              <a:t> Interim CPM.</a:t>
            </a:r>
          </a:p>
          <a:p>
            <a:pPr lvl="1"/>
            <a:r>
              <a:rPr lang="it-IT" sz="1800" b="1" dirty="0">
                <a:latin typeface="Calibri" panose="020F0502020204030204" pitchFamily="34" charset="0"/>
                <a:cs typeface="Calibri" panose="020F0502020204030204" pitchFamily="34" charset="0"/>
              </a:rPr>
              <a:t>2015</a:t>
            </a:r>
            <a:r>
              <a:rPr lang="it-IT" sz="1800" dirty="0">
                <a:latin typeface="Calibri" panose="020F0502020204030204" pitchFamily="34" charset="0"/>
                <a:cs typeface="Calibri" panose="020F0502020204030204" pitchFamily="34" charset="0"/>
              </a:rPr>
              <a:t>: CBD </a:t>
            </a:r>
            <a:r>
              <a:rPr lang="it-IT" sz="1800" dirty="0" err="1">
                <a:latin typeface="Calibri" panose="020F0502020204030204" pitchFamily="34" charset="0"/>
                <a:cs typeface="Calibri" panose="020F0502020204030204" pitchFamily="34" charset="0"/>
              </a:rPr>
              <a:t>recognized</a:t>
            </a:r>
            <a:r>
              <a:rPr lang="it-IT" sz="1800" dirty="0">
                <a:latin typeface="Calibri" panose="020F0502020204030204" pitchFamily="34" charset="0"/>
                <a:cs typeface="Calibri" panose="020F0502020204030204" pitchFamily="34" charset="0"/>
              </a:rPr>
              <a:t> IPPC </a:t>
            </a:r>
            <a:r>
              <a:rPr lang="it-IT" sz="1800" dirty="0" err="1">
                <a:latin typeface="Calibri" panose="020F0502020204030204" pitchFamily="34" charset="0"/>
                <a:cs typeface="Calibri" panose="020F0502020204030204" pitchFamily="34" charset="0"/>
              </a:rPr>
              <a:t>as</a:t>
            </a:r>
            <a:r>
              <a:rPr lang="it-IT" sz="1800" dirty="0">
                <a:latin typeface="Calibri" panose="020F0502020204030204" pitchFamily="34" charset="0"/>
                <a:cs typeface="Calibri" panose="020F0502020204030204" pitchFamily="34" charset="0"/>
              </a:rPr>
              <a:t> the </a:t>
            </a:r>
            <a:r>
              <a:rPr lang="it-IT" sz="1800" dirty="0" err="1">
                <a:latin typeface="Calibri" panose="020F0502020204030204" pitchFamily="34" charset="0"/>
                <a:cs typeface="Calibri" panose="020F0502020204030204" pitchFamily="34" charset="0"/>
              </a:rPr>
              <a:t>only</a:t>
            </a:r>
            <a:r>
              <a:rPr lang="it-IT" sz="1800" dirty="0">
                <a:latin typeface="Calibri" panose="020F0502020204030204" pitchFamily="34" charset="0"/>
                <a:cs typeface="Calibri" panose="020F0502020204030204" pitchFamily="34" charset="0"/>
              </a:rPr>
              <a:t> </a:t>
            </a:r>
            <a:r>
              <a:rPr lang="it-IT" sz="1800" dirty="0" err="1">
                <a:latin typeface="Calibri" panose="020F0502020204030204" pitchFamily="34" charset="0"/>
                <a:cs typeface="Calibri" panose="020F0502020204030204" pitchFamily="34" charset="0"/>
              </a:rPr>
              <a:t>plant</a:t>
            </a:r>
            <a:r>
              <a:rPr lang="it-IT" sz="1800" dirty="0">
                <a:latin typeface="Calibri" panose="020F0502020204030204" pitchFamily="34" charset="0"/>
                <a:cs typeface="Calibri" panose="020F0502020204030204" pitchFamily="34" charset="0"/>
              </a:rPr>
              <a:t> </a:t>
            </a:r>
            <a:r>
              <a:rPr lang="it-IT" sz="1800" dirty="0" err="1">
                <a:latin typeface="Calibri" panose="020F0502020204030204" pitchFamily="34" charset="0"/>
                <a:cs typeface="Calibri" panose="020F0502020204030204" pitchFamily="34" charset="0"/>
              </a:rPr>
              <a:t>health</a:t>
            </a:r>
            <a:r>
              <a:rPr lang="it-IT" sz="1800" dirty="0">
                <a:latin typeface="Calibri" panose="020F0502020204030204" pitchFamily="34" charset="0"/>
                <a:cs typeface="Calibri" panose="020F0502020204030204" pitchFamily="34" charset="0"/>
              </a:rPr>
              <a:t> standard </a:t>
            </a:r>
            <a:r>
              <a:rPr lang="it-IT" sz="1800" dirty="0" err="1">
                <a:latin typeface="Calibri" panose="020F0502020204030204" pitchFamily="34" charset="0"/>
                <a:cs typeface="Calibri" panose="020F0502020204030204" pitchFamily="34" charset="0"/>
              </a:rPr>
              <a:t>setting</a:t>
            </a:r>
            <a:r>
              <a:rPr lang="it-IT" sz="1800" dirty="0">
                <a:latin typeface="Calibri" panose="020F0502020204030204" pitchFamily="34" charset="0"/>
                <a:cs typeface="Calibri" panose="020F0502020204030204" pitchFamily="34" charset="0"/>
              </a:rPr>
              <a:t> body </a:t>
            </a:r>
          </a:p>
          <a:p>
            <a:pPr lvl="1"/>
            <a:r>
              <a:rPr lang="it-IT" sz="1800" b="1" dirty="0">
                <a:latin typeface="Calibri" panose="020F0502020204030204" pitchFamily="34" charset="0"/>
                <a:cs typeface="Calibri" panose="020F0502020204030204" pitchFamily="34" charset="0"/>
              </a:rPr>
              <a:t>2018</a:t>
            </a:r>
            <a:r>
              <a:rPr lang="it-IT" sz="1800" dirty="0">
                <a:latin typeface="Calibri" panose="020F0502020204030204" pitchFamily="34" charset="0"/>
                <a:cs typeface="Calibri" panose="020F0502020204030204" pitchFamily="34" charset="0"/>
              </a:rPr>
              <a:t>: UNGA </a:t>
            </a:r>
            <a:r>
              <a:rPr lang="it-IT" sz="1800" dirty="0" err="1">
                <a:latin typeface="Calibri" panose="020F0502020204030204" pitchFamily="34" charset="0"/>
                <a:cs typeface="Calibri" panose="020F0502020204030204" pitchFamily="34" charset="0"/>
              </a:rPr>
              <a:t>proclaimed</a:t>
            </a:r>
            <a:r>
              <a:rPr lang="it-IT" sz="1800" dirty="0">
                <a:latin typeface="Calibri" panose="020F0502020204030204" pitchFamily="34" charset="0"/>
                <a:cs typeface="Calibri" panose="020F0502020204030204" pitchFamily="34" charset="0"/>
              </a:rPr>
              <a:t> 2020 </a:t>
            </a:r>
            <a:r>
              <a:rPr lang="it-IT" sz="1800" dirty="0" err="1">
                <a:latin typeface="Calibri" panose="020F0502020204030204" pitchFamily="34" charset="0"/>
                <a:cs typeface="Calibri" panose="020F0502020204030204" pitchFamily="34" charset="0"/>
              </a:rPr>
              <a:t>as</a:t>
            </a:r>
            <a:r>
              <a:rPr lang="it-IT" sz="1800" dirty="0">
                <a:latin typeface="Calibri" panose="020F0502020204030204" pitchFamily="34" charset="0"/>
                <a:cs typeface="Calibri" panose="020F0502020204030204" pitchFamily="34" charset="0"/>
              </a:rPr>
              <a:t> IYPH.</a:t>
            </a:r>
          </a:p>
        </p:txBody>
      </p:sp>
    </p:spTree>
    <p:extLst>
      <p:ext uri="{BB962C8B-B14F-4D97-AF65-F5344CB8AC3E}">
        <p14:creationId xmlns:p14="http://schemas.microsoft.com/office/powerpoint/2010/main" val="1596381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xmlns="" id="{384526E0-5F33-284D-8013-D1D7B10E733D}"/>
              </a:ext>
            </a:extLst>
          </p:cNvPr>
          <p:cNvSpPr>
            <a:spLocks noGrp="1"/>
          </p:cNvSpPr>
          <p:nvPr>
            <p:ph type="subTitle" idx="1"/>
          </p:nvPr>
        </p:nvSpPr>
        <p:spPr>
          <a:xfrm>
            <a:off x="-10800" y="2362200"/>
            <a:ext cx="12192000" cy="4176457"/>
          </a:xfrm>
        </p:spPr>
        <p:txBody>
          <a:bodyPr/>
          <a:lstStyle/>
          <a:p>
            <a:pPr marL="214313" indent="-214313" algn="just">
              <a:buFont typeface="Arial" panose="020B0604020202020204" pitchFamily="34" charset="0"/>
              <a:buChar char="•"/>
            </a:pPr>
            <a:r>
              <a:rPr lang="en-US" b="1" dirty="0">
                <a:latin typeface="Calibri (Body)"/>
              </a:rPr>
              <a:t>IPPC Mission: </a:t>
            </a:r>
            <a:r>
              <a:rPr lang="en-US" dirty="0">
                <a:latin typeface="Calibri (Body)"/>
              </a:rPr>
              <a:t>Protect global plant resources </a:t>
            </a:r>
            <a:r>
              <a:rPr lang="en-GB" dirty="0">
                <a:latin typeface="Calibri (Body)"/>
              </a:rPr>
              <a:t>and facilitate safe trade.</a:t>
            </a:r>
            <a:endParaRPr lang="en-US" b="1" dirty="0">
              <a:latin typeface="Calibri (Body)"/>
            </a:endParaRPr>
          </a:p>
          <a:p>
            <a:pPr marL="214313" indent="-214313" algn="just">
              <a:buFont typeface="Arial" panose="020B0604020202020204" pitchFamily="34" charset="0"/>
              <a:buChar char="•"/>
            </a:pPr>
            <a:r>
              <a:rPr lang="en-US" b="1" dirty="0">
                <a:latin typeface="Calibri (Body)"/>
              </a:rPr>
              <a:t>IPPC Vision: </a:t>
            </a:r>
            <a:r>
              <a:rPr lang="en-GB" dirty="0">
                <a:latin typeface="Calibri (Body)"/>
              </a:rPr>
              <a:t>The spread of plant pests is minimized and their impacts within countries are effectively managed.</a:t>
            </a:r>
            <a:endParaRPr lang="en-GB" b="1" dirty="0">
              <a:latin typeface="Calibri (Body)"/>
            </a:endParaRPr>
          </a:p>
          <a:p>
            <a:pPr marL="214313" indent="-214313" algn="just">
              <a:buFont typeface="Arial" panose="020B0604020202020204" pitchFamily="34" charset="0"/>
              <a:buChar char="•"/>
            </a:pPr>
            <a:r>
              <a:rPr lang="en-GB" b="1" dirty="0">
                <a:latin typeface="Calibri (Body)"/>
              </a:rPr>
              <a:t>IPPC goal: </a:t>
            </a:r>
            <a:r>
              <a:rPr lang="en-GB" dirty="0">
                <a:latin typeface="Calibri (Body)"/>
              </a:rPr>
              <a:t>All countries have the capacity to implement harmonized measures to reduce pest spread and minimize the impact of pests on food security, trade, economic growth, and the environment.</a:t>
            </a:r>
          </a:p>
          <a:p>
            <a:endParaRPr lang="x-none" dirty="0"/>
          </a:p>
        </p:txBody>
      </p:sp>
      <p:sp>
        <p:nvSpPr>
          <p:cNvPr id="5" name="Title 4">
            <a:extLst>
              <a:ext uri="{FF2B5EF4-FFF2-40B4-BE49-F238E27FC236}">
                <a16:creationId xmlns:a16="http://schemas.microsoft.com/office/drawing/2014/main" xmlns="" id="{5F2A4614-CE1F-2D43-ADAF-8920D991DFC6}"/>
              </a:ext>
            </a:extLst>
          </p:cNvPr>
          <p:cNvSpPr>
            <a:spLocks noGrp="1"/>
          </p:cNvSpPr>
          <p:nvPr>
            <p:ph type="title"/>
          </p:nvPr>
        </p:nvSpPr>
        <p:spPr>
          <a:xfrm>
            <a:off x="-10800" y="1466943"/>
            <a:ext cx="7986304" cy="296840"/>
          </a:xfrm>
        </p:spPr>
        <p:txBody>
          <a:bodyPr/>
          <a:lstStyle/>
          <a:p>
            <a:pPr>
              <a:defRPr/>
            </a:pPr>
            <a:r>
              <a:rPr lang="en-GB" sz="40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1.2 Vision, mission and goal</a:t>
            </a:r>
            <a:endParaRPr lang="en-US" sz="40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pic>
        <p:nvPicPr>
          <p:cNvPr id="6" name="Picture 6"/>
          <p:cNvPicPr>
            <a:picLocks noChangeAspect="1"/>
          </p:cNvPicPr>
          <p:nvPr/>
        </p:nvPicPr>
        <p:blipFill rotWithShape="1">
          <a:blip r:embed="rId2"/>
          <a:srcRect b="14041"/>
          <a:stretch/>
        </p:blipFill>
        <p:spPr>
          <a:xfrm>
            <a:off x="6875851" y="5438983"/>
            <a:ext cx="4898767" cy="714947"/>
          </a:xfrm>
          <a:prstGeom prst="rect">
            <a:avLst/>
          </a:prstGeom>
        </p:spPr>
      </p:pic>
      <p:pic>
        <p:nvPicPr>
          <p:cNvPr id="7" name="Picture 4" descr="World Forestry Congress | Food and Agriculture Organization of the United  Nation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317" t="8881" r="3133" b="18984"/>
          <a:stretch/>
        </p:blipFill>
        <p:spPr bwMode="auto">
          <a:xfrm>
            <a:off x="2190277" y="5206084"/>
            <a:ext cx="1480800" cy="9173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TextBox 9"/>
          <p:cNvSpPr txBox="1"/>
          <p:nvPr/>
        </p:nvSpPr>
        <p:spPr>
          <a:xfrm>
            <a:off x="2161481" y="5582878"/>
            <a:ext cx="1509595" cy="430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rPr>
              <a:t>Protect forests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rPr>
              <a:t>and the environment </a:t>
            </a:r>
            <a:endParaRPr kumimoji="0" lang="en-US"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endParaRPr>
          </a:p>
        </p:txBody>
      </p:sp>
      <p:pic>
        <p:nvPicPr>
          <p:cNvPr id="9"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622" y="5206084"/>
            <a:ext cx="1381489" cy="9209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11"/>
          <p:cNvSpPr txBox="1"/>
          <p:nvPr/>
        </p:nvSpPr>
        <p:spPr>
          <a:xfrm>
            <a:off x="381000" y="5637698"/>
            <a:ext cx="1642860" cy="430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rPr>
              <a:t>Enhance global food security and increase </a:t>
            </a:r>
            <a:endParaRPr kumimoji="0" lang="en-US"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endParaRPr>
          </a:p>
        </p:txBody>
      </p:sp>
      <p:pic>
        <p:nvPicPr>
          <p:cNvPr id="11" name="Picture 2" descr="FAO - News Article: A floating threat: sea containers spread pests and  diseases"/>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colorTemperature colorTemp="7116"/>
                    </a14:imgEffect>
                    <a14:imgEffect>
                      <a14:saturation sat="289000"/>
                    </a14:imgEffect>
                  </a14:imgLayer>
                </a14:imgProps>
              </a:ext>
              <a:ext uri="{28A0092B-C50C-407E-A947-70E740481C1C}">
                <a14:useLocalDpi xmlns:a14="http://schemas.microsoft.com/office/drawing/2010/main" val="0"/>
              </a:ext>
            </a:extLst>
          </a:blip>
          <a:srcRect t="21046" r="7962"/>
          <a:stretch/>
        </p:blipFill>
        <p:spPr bwMode="auto">
          <a:xfrm>
            <a:off x="3915286" y="5199193"/>
            <a:ext cx="1435129" cy="9242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2" name="TextBox 13"/>
          <p:cNvSpPr txBox="1"/>
          <p:nvPr/>
        </p:nvSpPr>
        <p:spPr>
          <a:xfrm>
            <a:off x="3866551" y="5498239"/>
            <a:ext cx="1532598" cy="6001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rPr>
              <a:t>Facilitate safe trade development and economic growth</a:t>
            </a:r>
            <a:endParaRPr kumimoji="0" lang="en-US" sz="1100" b="1" i="1" u="none" strike="noStrike" kern="0" cap="none" spc="0" normalizeH="0" baseline="0" noProof="0" dirty="0" smtClean="0">
              <a:ln>
                <a:noFill/>
              </a:ln>
              <a:solidFill>
                <a:prstClr val="white">
                  <a:lumMod val="95000"/>
                </a:prstClr>
              </a:solidFill>
              <a:effectLst>
                <a:outerShdw blurRad="38100" dist="38100" dir="2700000" algn="tl">
                  <a:srgbClr val="000000">
                    <a:alpha val="43137"/>
                  </a:srgbClr>
                </a:outerShdw>
              </a:effectLst>
              <a:uLnTx/>
              <a:uFillTx/>
            </a:endParaRPr>
          </a:p>
        </p:txBody>
      </p:sp>
      <p:sp>
        <p:nvSpPr>
          <p:cNvPr id="13" name="Segnaposto testo 1">
            <a:extLst>
              <a:ext uri="{FF2B5EF4-FFF2-40B4-BE49-F238E27FC236}">
                <a16:creationId xmlns:a16="http://schemas.microsoft.com/office/drawing/2014/main" xmlns="" id="{DB59F07A-379B-5844-98A2-2B87B2CAC395}"/>
              </a:ext>
            </a:extLst>
          </p:cNvPr>
          <p:cNvSpPr txBox="1">
            <a:spLocks/>
          </p:cNvSpPr>
          <p:nvPr/>
        </p:nvSpPr>
        <p:spPr>
          <a:xfrm>
            <a:off x="381000" y="4641667"/>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smtClean="0">
                <a:ln>
                  <a:noFill/>
                </a:ln>
                <a:solidFill>
                  <a:prstClr val="black"/>
                </a:solidFill>
                <a:effectLst/>
                <a:uLnTx/>
                <a:uFillTx/>
                <a:latin typeface="Calibri" panose="020F0502020204030204"/>
                <a:ea typeface="+mn-ea"/>
                <a:cs typeface="+mn-cs"/>
              </a:rPr>
              <a:t>Strategic Objectives</a:t>
            </a:r>
          </a:p>
        </p:txBody>
      </p:sp>
    </p:spTree>
    <p:extLst>
      <p:ext uri="{BB962C8B-B14F-4D97-AF65-F5344CB8AC3E}">
        <p14:creationId xmlns:p14="http://schemas.microsoft.com/office/powerpoint/2010/main" val="360111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 calcmode="lin" valueType="num">
                                      <p:cBhvr additive="base">
                                        <p:cTn id="3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593501" y="1676400"/>
            <a:ext cx="4786763" cy="685800"/>
          </a:xfrm>
        </p:spPr>
        <p:txBody>
          <a:bodyPr/>
          <a:lstStyle/>
          <a:p>
            <a:r>
              <a:rPr lang="en-GB" sz="40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1.3 Core activities</a:t>
            </a:r>
            <a: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en-GB" dirty="0"/>
          </a:p>
        </p:txBody>
      </p:sp>
      <p:pic>
        <p:nvPicPr>
          <p:cNvPr id="6" name="Picture 4" descr="Latest Implementation of ISPM 15 - International Plant Protection Convention"/>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588" t="20517" r="20494" b="22344"/>
          <a:stretch/>
        </p:blipFill>
        <p:spPr bwMode="auto">
          <a:xfrm rot="10800000">
            <a:off x="2092629" y="3038907"/>
            <a:ext cx="1583182" cy="1094237"/>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2">
            <a:extLst>
              <a:ext uri="{FF2B5EF4-FFF2-40B4-BE49-F238E27FC236}">
                <a16:creationId xmlns:a16="http://schemas.microsoft.com/office/drawing/2014/main" xmlns="" id="{4B355BAB-8086-47A2-8CCB-D91161CC8F63}"/>
              </a:ext>
            </a:extLst>
          </p:cNvPr>
          <p:cNvPicPr>
            <a:picLocks noChangeAspect="1"/>
          </p:cNvPicPr>
          <p:nvPr/>
        </p:nvPicPr>
        <p:blipFill>
          <a:blip r:embed="rId3"/>
          <a:stretch>
            <a:fillRect/>
          </a:stretch>
        </p:blipFill>
        <p:spPr>
          <a:xfrm>
            <a:off x="4267200" y="2895600"/>
            <a:ext cx="1319550" cy="1380766"/>
          </a:xfrm>
          <a:prstGeom prst="rect">
            <a:avLst/>
          </a:prstGeom>
        </p:spPr>
      </p:pic>
      <p:pic>
        <p:nvPicPr>
          <p:cNvPr id="8" name="Immagine 13">
            <a:extLst>
              <a:ext uri="{FF2B5EF4-FFF2-40B4-BE49-F238E27FC236}">
                <a16:creationId xmlns:a16="http://schemas.microsoft.com/office/drawing/2014/main" xmlns="" id="{FDF19D3E-C44F-4DA9-823F-8D3CAA86BC45}"/>
              </a:ext>
            </a:extLst>
          </p:cNvPr>
          <p:cNvPicPr>
            <a:picLocks noChangeAspect="1"/>
          </p:cNvPicPr>
          <p:nvPr/>
        </p:nvPicPr>
        <p:blipFill>
          <a:blip r:embed="rId4"/>
          <a:stretch>
            <a:fillRect/>
          </a:stretch>
        </p:blipFill>
        <p:spPr>
          <a:xfrm>
            <a:off x="6167018" y="3088378"/>
            <a:ext cx="1812860" cy="1187988"/>
          </a:xfrm>
          <a:prstGeom prst="rect">
            <a:avLst/>
          </a:prstGeom>
        </p:spPr>
      </p:pic>
      <p:pic>
        <p:nvPicPr>
          <p:cNvPr id="9" name="Picture 4" descr="The IPPC ePhyto Hub is now open for use! - International Plant Protection  Convention"/>
          <p:cNvPicPr>
            <a:picLocks noChangeAspect="1" noChangeArrowheads="1"/>
          </p:cNvPicPr>
          <p:nvPr/>
        </p:nvPicPr>
        <p:blipFill rotWithShape="1">
          <a:blip r:embed="rId5">
            <a:extLst>
              <a:ext uri="{28A0092B-C50C-407E-A947-70E740481C1C}">
                <a14:useLocalDpi xmlns:a14="http://schemas.microsoft.com/office/drawing/2010/main" val="0"/>
              </a:ext>
            </a:extLst>
          </a:blip>
          <a:srcRect t="-4019" b="9504"/>
          <a:stretch/>
        </p:blipFill>
        <p:spPr bwMode="auto">
          <a:xfrm>
            <a:off x="8158462" y="3038907"/>
            <a:ext cx="1951612" cy="13208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7"/>
          <p:cNvGraphicFramePr>
            <a:graphicFrameLocks noGrp="1"/>
          </p:cNvGraphicFramePr>
          <p:nvPr>
            <p:extLst>
              <p:ext uri="{D42A27DB-BD31-4B8C-83A1-F6EECF244321}">
                <p14:modId xmlns:p14="http://schemas.microsoft.com/office/powerpoint/2010/main" val="1921941924"/>
              </p:ext>
            </p:extLst>
          </p:nvPr>
        </p:nvGraphicFramePr>
        <p:xfrm>
          <a:off x="1781709" y="4481214"/>
          <a:ext cx="8419096" cy="914400"/>
        </p:xfrm>
        <a:graphic>
          <a:graphicData uri="http://schemas.openxmlformats.org/drawingml/2006/table">
            <a:tbl>
              <a:tblPr firstRow="1" bandRow="1"/>
              <a:tblGrid>
                <a:gridCol w="2104774">
                  <a:extLst>
                    <a:ext uri="{9D8B030D-6E8A-4147-A177-3AD203B41FA5}">
                      <a16:colId xmlns:a16="http://schemas.microsoft.com/office/drawing/2014/main" xmlns="" val="263749864"/>
                    </a:ext>
                  </a:extLst>
                </a:gridCol>
                <a:gridCol w="2104774">
                  <a:extLst>
                    <a:ext uri="{9D8B030D-6E8A-4147-A177-3AD203B41FA5}">
                      <a16:colId xmlns:a16="http://schemas.microsoft.com/office/drawing/2014/main" xmlns="" val="938547080"/>
                    </a:ext>
                  </a:extLst>
                </a:gridCol>
                <a:gridCol w="2104774">
                  <a:extLst>
                    <a:ext uri="{9D8B030D-6E8A-4147-A177-3AD203B41FA5}">
                      <a16:colId xmlns:a16="http://schemas.microsoft.com/office/drawing/2014/main" xmlns="" val="2478204484"/>
                    </a:ext>
                  </a:extLst>
                </a:gridCol>
                <a:gridCol w="2104774">
                  <a:extLst>
                    <a:ext uri="{9D8B030D-6E8A-4147-A177-3AD203B41FA5}">
                      <a16:colId xmlns:a16="http://schemas.microsoft.com/office/drawing/2014/main" xmlns="" val="3719965034"/>
                    </a:ext>
                  </a:extLst>
                </a:gridCol>
              </a:tblGrid>
              <a:tr h="87181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GB" sz="1800" b="1" noProof="0" dirty="0" smtClean="0"/>
                        <a:t>Standard Setting</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GB" sz="1800" b="1" noProof="0" dirty="0" smtClean="0"/>
                        <a:t>Implementation and Capacity Development</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GB" sz="1800" b="1" noProof="0" dirty="0" smtClean="0"/>
                        <a:t>Communication </a:t>
                      </a:r>
                    </a:p>
                    <a:p>
                      <a:pPr algn="ctr"/>
                      <a:r>
                        <a:rPr lang="en-GB" sz="1800" b="1" noProof="0" dirty="0" smtClean="0"/>
                        <a:t>and</a:t>
                      </a:r>
                      <a:r>
                        <a:rPr lang="en-GB" sz="1800" b="1" baseline="0" noProof="0" dirty="0" smtClean="0"/>
                        <a:t> International Cooperation</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GB" sz="1800" b="1" noProof="0" dirty="0" smtClean="0"/>
                        <a:t>Trade</a:t>
                      </a:r>
                      <a:r>
                        <a:rPr lang="en-GB" sz="1800" b="1" baseline="0" noProof="0" dirty="0" smtClean="0"/>
                        <a:t> facilitation / </a:t>
                      </a:r>
                      <a:r>
                        <a:rPr lang="en-GB" sz="1800" b="1" baseline="0" noProof="0" dirty="0" err="1" smtClean="0"/>
                        <a:t>ePhyto</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174842037"/>
                  </a:ext>
                </a:extLst>
              </a:tr>
            </a:tbl>
          </a:graphicData>
        </a:graphic>
      </p:graphicFrame>
    </p:spTree>
    <p:extLst>
      <p:ext uri="{BB962C8B-B14F-4D97-AF65-F5344CB8AC3E}">
        <p14:creationId xmlns:p14="http://schemas.microsoft.com/office/powerpoint/2010/main" val="1390856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3429000" y="1447800"/>
            <a:ext cx="5779099" cy="685800"/>
          </a:xfrm>
        </p:spPr>
        <p:txBody>
          <a:bodyPr/>
          <a:lstStyle/>
          <a:p>
            <a:r>
              <a:rPr lang="en-GB" sz="40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1.4 IPPC Governance</a:t>
            </a:r>
            <a: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en-GB" dirty="0"/>
          </a:p>
        </p:txBody>
      </p:sp>
      <p:sp>
        <p:nvSpPr>
          <p:cNvPr id="11" name="Rectangle 19"/>
          <p:cNvSpPr/>
          <p:nvPr/>
        </p:nvSpPr>
        <p:spPr>
          <a:xfrm>
            <a:off x="9442042" y="3640091"/>
            <a:ext cx="1854000" cy="1003823"/>
          </a:xfrm>
          <a:prstGeom prst="rect">
            <a:avLst/>
          </a:prstGeom>
          <a:solidFill>
            <a:srgbClr val="279B48"/>
          </a:solidFill>
          <a:ln w="17145" cap="flat" cmpd="sng" algn="ctr">
            <a:solidFill>
              <a:srgbClr val="279B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2" name="Rectangle 20"/>
          <p:cNvSpPr/>
          <p:nvPr/>
        </p:nvSpPr>
        <p:spPr>
          <a:xfrm>
            <a:off x="9438037" y="4717162"/>
            <a:ext cx="1872873" cy="833993"/>
          </a:xfrm>
          <a:prstGeom prst="rect">
            <a:avLst/>
          </a:prstGeom>
          <a:solidFill>
            <a:srgbClr val="279B48"/>
          </a:solidFill>
          <a:ln w="17145" cap="flat" cmpd="sng" algn="ctr">
            <a:solidFill>
              <a:srgbClr val="279B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3" name="Rectangle 18"/>
          <p:cNvSpPr/>
          <p:nvPr/>
        </p:nvSpPr>
        <p:spPr>
          <a:xfrm>
            <a:off x="9430282" y="2568731"/>
            <a:ext cx="1872874" cy="949101"/>
          </a:xfrm>
          <a:prstGeom prst="rect">
            <a:avLst/>
          </a:prstGeom>
          <a:solidFill>
            <a:srgbClr val="279B48"/>
          </a:solidFill>
          <a:ln w="17145" cap="flat" cmpd="sng" algn="ctr">
            <a:solidFill>
              <a:srgbClr val="279B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14" name="TextBox 5">
            <a:extLst>
              <a:ext uri="{FF2B5EF4-FFF2-40B4-BE49-F238E27FC236}">
                <a16:creationId xmlns:a16="http://schemas.microsoft.com/office/drawing/2014/main" xmlns="" id="{F3E8FD2E-CA94-48FB-86C0-3F18CEA847A5}"/>
              </a:ext>
            </a:extLst>
          </p:cNvPr>
          <p:cNvSpPr txBox="1"/>
          <p:nvPr/>
        </p:nvSpPr>
        <p:spPr>
          <a:xfrm>
            <a:off x="9525000" y="2590800"/>
            <a:ext cx="1712064" cy="949101"/>
          </a:xfrm>
          <a:prstGeom prst="rect">
            <a:avLst/>
          </a:prstGeom>
          <a:noFill/>
          <a:ln>
            <a:noFill/>
          </a:ln>
          <a:effectLst/>
        </p:spPr>
        <p:txBody>
          <a:bodyPr spcFirstLastPara="0" vert="horz" wrap="square" lIns="8890" tIns="8890" rIns="8890" bIns="8890" numCol="1" spcCol="1270" anchor="ctr" anchorCtr="0">
            <a:noAutofit/>
          </a:bodyPr>
          <a:lstStyle/>
          <a:p>
            <a:pPr marL="0" marR="0" lvl="0" indent="0" algn="ctr" defTabSz="622300" eaLnBrk="1" fontAlgn="auto" latinLnBrk="0" hangingPunct="1">
              <a:lnSpc>
                <a:spcPct val="90000"/>
              </a:lnSpc>
              <a:spcBef>
                <a:spcPct val="0"/>
              </a:spcBef>
              <a:spcAft>
                <a:spcPct val="35000"/>
              </a:spcAft>
              <a:buClrTx/>
              <a:buSzTx/>
              <a:buFontTx/>
              <a:buNone/>
              <a:tabLst/>
              <a:defRPr/>
            </a:pPr>
            <a:r>
              <a:rPr kumimoji="0" lang="en-US" sz="1400" b="1" i="0" u="none" strike="noStrike" kern="0" cap="none" spc="0" normalizeH="0" baseline="0" noProof="0" dirty="0" smtClean="0">
                <a:ln>
                  <a:noFill/>
                </a:ln>
                <a:solidFill>
                  <a:prstClr val="white">
                    <a:lumMod val="95000"/>
                  </a:prstClr>
                </a:solidFill>
                <a:effectLst/>
                <a:uLnTx/>
                <a:uFillTx/>
                <a:latin typeface="Calibri" panose="020F0502020204030204"/>
                <a:ea typeface="+mn-ea"/>
                <a:cs typeface="+mn-cs"/>
              </a:rPr>
              <a:t>184 National Plant Protection Organizations</a:t>
            </a:r>
            <a:endParaRPr kumimoji="0" lang="en-US" sz="1400" b="0" i="0" u="none" strike="noStrike" kern="0" cap="none" spc="0" normalizeH="0" baseline="0" noProof="0" dirty="0" smtClean="0">
              <a:ln>
                <a:noFill/>
              </a:ln>
              <a:solidFill>
                <a:prstClr val="white">
                  <a:lumMod val="95000"/>
                </a:prstClr>
              </a:solidFill>
              <a:effectLst/>
              <a:highlight>
                <a:srgbClr val="FFFF00"/>
              </a:highlight>
              <a:uLnTx/>
              <a:uFillTx/>
              <a:latin typeface="Calibri" panose="020F0502020204030204"/>
              <a:ea typeface="+mn-ea"/>
              <a:cs typeface="+mn-cs"/>
            </a:endParaRPr>
          </a:p>
        </p:txBody>
      </p:sp>
      <p:sp>
        <p:nvSpPr>
          <p:cNvPr id="15" name="TextBox 15"/>
          <p:cNvSpPr txBox="1"/>
          <p:nvPr/>
        </p:nvSpPr>
        <p:spPr>
          <a:xfrm>
            <a:off x="9406572" y="4839421"/>
            <a:ext cx="1896583"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lumMod val="95000"/>
                  </a:prstClr>
                </a:solidFill>
                <a:effectLst/>
                <a:uLnTx/>
                <a:uFillTx/>
              </a:rPr>
              <a:t>40+ IPPC partner organizations</a:t>
            </a:r>
            <a:endParaRPr kumimoji="0" lang="en-US" sz="1400" b="0" i="0" u="none" strike="noStrike" kern="0" cap="none" spc="0" normalizeH="0" baseline="0" noProof="0" dirty="0" smtClean="0">
              <a:ln>
                <a:noFill/>
              </a:ln>
              <a:solidFill>
                <a:prstClr val="white">
                  <a:lumMod val="95000"/>
                </a:prstClr>
              </a:solidFill>
              <a:effectLst/>
              <a:highlight>
                <a:srgbClr val="FFFF00"/>
              </a:highlight>
              <a:uLnTx/>
              <a:uFillTx/>
            </a:endParaRPr>
          </a:p>
        </p:txBody>
      </p:sp>
      <p:pic>
        <p:nvPicPr>
          <p:cNvPr id="16" name="Picture 6"/>
          <p:cNvPicPr>
            <a:picLocks noChangeAspect="1"/>
          </p:cNvPicPr>
          <p:nvPr/>
        </p:nvPicPr>
        <p:blipFill>
          <a:blip r:embed="rId2"/>
          <a:stretch>
            <a:fillRect/>
          </a:stretch>
        </p:blipFill>
        <p:spPr>
          <a:xfrm>
            <a:off x="1524000" y="2297151"/>
            <a:ext cx="7158874" cy="3801614"/>
          </a:xfrm>
          <a:prstGeom prst="rect">
            <a:avLst/>
          </a:prstGeom>
        </p:spPr>
      </p:pic>
      <p:sp>
        <p:nvSpPr>
          <p:cNvPr id="17" name="Rectangle 4"/>
          <p:cNvSpPr/>
          <p:nvPr/>
        </p:nvSpPr>
        <p:spPr>
          <a:xfrm>
            <a:off x="9280523" y="3674292"/>
            <a:ext cx="2127123" cy="749436"/>
          </a:xfrm>
          <a:prstGeom prst="rect">
            <a:avLst/>
          </a:prstGeom>
        </p:spPr>
        <p:txBody>
          <a:bodyPr wrap="square">
            <a:spAutoFit/>
          </a:bodyPr>
          <a:lstStyle/>
          <a:p>
            <a:pPr marL="0" marR="0" lvl="0" indent="0" algn="ctr" defTabSz="622300" eaLnBrk="1" fontAlgn="auto" latinLnBrk="0" hangingPunct="1">
              <a:lnSpc>
                <a:spcPct val="90000"/>
              </a:lnSpc>
              <a:spcBef>
                <a:spcPct val="0"/>
              </a:spcBef>
              <a:spcAft>
                <a:spcPct val="35000"/>
              </a:spcAft>
              <a:buClrTx/>
              <a:buSzTx/>
              <a:buFontTx/>
              <a:buNone/>
              <a:tabLst/>
              <a:defRPr/>
            </a:pPr>
            <a:r>
              <a:rPr kumimoji="0" lang="en-US" sz="1400" b="1" i="0" u="none" strike="noStrike" kern="0" cap="none" spc="0" normalizeH="0" baseline="0" noProof="0" dirty="0" smtClean="0">
                <a:ln>
                  <a:noFill/>
                </a:ln>
                <a:solidFill>
                  <a:prstClr val="white">
                    <a:lumMod val="95000"/>
                  </a:prstClr>
                </a:solidFill>
                <a:effectLst/>
                <a:uLnTx/>
                <a:uFillTx/>
              </a:rPr>
              <a:t>10 Regional Plant Protection</a:t>
            </a:r>
          </a:p>
          <a:p>
            <a:pPr marL="0" marR="0" lvl="0" indent="0" algn="ctr" defTabSz="622300" eaLnBrk="1" fontAlgn="auto" latinLnBrk="0" hangingPunct="1">
              <a:lnSpc>
                <a:spcPct val="90000"/>
              </a:lnSpc>
              <a:spcBef>
                <a:spcPct val="0"/>
              </a:spcBef>
              <a:spcAft>
                <a:spcPct val="35000"/>
              </a:spcAft>
              <a:buClrTx/>
              <a:buSzTx/>
              <a:buFontTx/>
              <a:buNone/>
              <a:tabLst/>
              <a:defRPr/>
            </a:pPr>
            <a:r>
              <a:rPr kumimoji="0" lang="en-US" sz="1400" b="1" i="0" u="none" strike="noStrike" kern="0" cap="none" spc="0" normalizeH="0" baseline="0" noProof="0" dirty="0" smtClean="0">
                <a:ln>
                  <a:noFill/>
                </a:ln>
                <a:solidFill>
                  <a:prstClr val="white">
                    <a:lumMod val="95000"/>
                  </a:prstClr>
                </a:solidFill>
                <a:effectLst/>
                <a:uLnTx/>
                <a:uFillTx/>
              </a:rPr>
              <a:t> Organizations</a:t>
            </a:r>
            <a:endParaRPr kumimoji="0" lang="en-US" sz="1400" b="0" i="0" u="none" strike="noStrike" kern="0" cap="none" spc="0" normalizeH="0" baseline="0" noProof="0" dirty="0" smtClean="0">
              <a:ln>
                <a:noFill/>
              </a:ln>
              <a:solidFill>
                <a:prstClr val="white">
                  <a:lumMod val="95000"/>
                </a:prstClr>
              </a:solidFill>
              <a:effectLst/>
              <a:highlight>
                <a:srgbClr val="FFFF00"/>
              </a:highlight>
              <a:uLnTx/>
              <a:uFillTx/>
            </a:endParaRPr>
          </a:p>
        </p:txBody>
      </p:sp>
    </p:spTree>
    <p:extLst>
      <p:ext uri="{BB962C8B-B14F-4D97-AF65-F5344CB8AC3E}">
        <p14:creationId xmlns:p14="http://schemas.microsoft.com/office/powerpoint/2010/main" val="2008764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2514600" y="1524000"/>
            <a:ext cx="7696200" cy="685800"/>
          </a:xfrm>
        </p:spPr>
        <p:txBody>
          <a:bodyPr/>
          <a:lstStyle/>
          <a:p>
            <a:r>
              <a:rPr lang="en-GB" sz="40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1.4 IPPC Secretariat Structure</a:t>
            </a:r>
            <a: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en-GB" dirty="0"/>
          </a:p>
        </p:txBody>
      </p:sp>
      <p:pic>
        <p:nvPicPr>
          <p:cNvPr id="3" name="Immagine 2"/>
          <p:cNvPicPr>
            <a:picLocks noChangeAspect="1"/>
          </p:cNvPicPr>
          <p:nvPr/>
        </p:nvPicPr>
        <p:blipFill rotWithShape="1">
          <a:blip r:embed="rId2"/>
          <a:srcRect b="3298"/>
          <a:stretch/>
        </p:blipFill>
        <p:spPr>
          <a:xfrm>
            <a:off x="3048000" y="3048000"/>
            <a:ext cx="6725319" cy="3276600"/>
          </a:xfrm>
          <a:prstGeom prst="rect">
            <a:avLst/>
          </a:prstGeom>
        </p:spPr>
      </p:pic>
      <p:pic>
        <p:nvPicPr>
          <p:cNvPr id="2" name="Immagine 1"/>
          <p:cNvPicPr>
            <a:picLocks noChangeAspect="1"/>
          </p:cNvPicPr>
          <p:nvPr/>
        </p:nvPicPr>
        <p:blipFill>
          <a:blip r:embed="rId3"/>
          <a:stretch>
            <a:fillRect/>
          </a:stretch>
        </p:blipFill>
        <p:spPr>
          <a:xfrm>
            <a:off x="4606900" y="2282908"/>
            <a:ext cx="3511600" cy="1085182"/>
          </a:xfrm>
          <a:prstGeom prst="rect">
            <a:avLst/>
          </a:prstGeom>
        </p:spPr>
      </p:pic>
    </p:spTree>
    <p:extLst>
      <p:ext uri="{BB962C8B-B14F-4D97-AF65-F5344CB8AC3E}">
        <p14:creationId xmlns:p14="http://schemas.microsoft.com/office/powerpoint/2010/main" val="3501434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0" y="1423575"/>
            <a:ext cx="12192000" cy="685800"/>
          </a:xfrm>
        </p:spPr>
        <p:txBody>
          <a:bodyPr/>
          <a:lstStyle/>
          <a:p>
            <a:r>
              <a:rPr lang="en-GB" sz="4000"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2</a:t>
            </a:r>
            <a:r>
              <a:rPr lang="en-GB" sz="40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IPPC Governance and strategy 2021 Achievements</a:t>
            </a:r>
            <a:r>
              <a:rPr lang="en-US" sz="24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2400"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en-GB" dirty="0"/>
          </a:p>
        </p:txBody>
      </p:sp>
      <p:pic>
        <p:nvPicPr>
          <p:cNvPr id="6" name="Picture 4"/>
          <p:cNvPicPr>
            <a:picLocks noChangeAspect="1"/>
          </p:cNvPicPr>
          <p:nvPr/>
        </p:nvPicPr>
        <p:blipFill>
          <a:blip r:embed="rId2"/>
          <a:stretch>
            <a:fillRect/>
          </a:stretch>
        </p:blipFill>
        <p:spPr>
          <a:xfrm>
            <a:off x="2743200" y="2209800"/>
            <a:ext cx="1888438" cy="1847273"/>
          </a:xfrm>
          <a:prstGeom prst="rect">
            <a:avLst/>
          </a:prstGeom>
        </p:spPr>
      </p:pic>
      <p:pic>
        <p:nvPicPr>
          <p:cNvPr id="7" name="Picture 5"/>
          <p:cNvPicPr>
            <a:picLocks noChangeAspect="1"/>
          </p:cNvPicPr>
          <p:nvPr/>
        </p:nvPicPr>
        <p:blipFill>
          <a:blip r:embed="rId3"/>
          <a:stretch>
            <a:fillRect/>
          </a:stretch>
        </p:blipFill>
        <p:spPr>
          <a:xfrm>
            <a:off x="2859383" y="4490351"/>
            <a:ext cx="1772255" cy="1757924"/>
          </a:xfrm>
          <a:prstGeom prst="rect">
            <a:avLst/>
          </a:prstGeom>
        </p:spPr>
      </p:pic>
      <p:sp>
        <p:nvSpPr>
          <p:cNvPr id="8" name="TextBox 6"/>
          <p:cNvSpPr txBox="1"/>
          <p:nvPr/>
        </p:nvSpPr>
        <p:spPr>
          <a:xfrm>
            <a:off x="4444936" y="4393080"/>
            <a:ext cx="6039427" cy="2123658"/>
          </a:xfrm>
          <a:prstGeom prst="rect">
            <a:avLst/>
          </a:prstGeom>
          <a:noFill/>
        </p:spPr>
        <p:txBody>
          <a:bodyPr wrap="square" rtlCol="0">
            <a:spAutoFit/>
          </a:bodyPr>
          <a:lstStyle/>
          <a:p>
            <a:pPr marL="457200" marR="0" lvl="1" indent="0"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smtClean="0">
                <a:ln>
                  <a:noFill/>
                </a:ln>
                <a:solidFill>
                  <a:prstClr val="black"/>
                </a:solidFill>
                <a:effectLst/>
                <a:uLnTx/>
                <a:uFillTx/>
                <a:latin typeface="Calibri (Body)"/>
              </a:rPr>
              <a:t>2.2 </a:t>
            </a:r>
          </a:p>
          <a:p>
            <a:pPr marL="457200" marR="0" lvl="1" indent="0"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smtClean="0">
                <a:ln>
                  <a:noFill/>
                </a:ln>
                <a:solidFill>
                  <a:prstClr val="black"/>
                </a:solidFill>
                <a:effectLst/>
                <a:uLnTx/>
                <a:uFillTx/>
                <a:latin typeface="Calibri (Body)"/>
              </a:rPr>
              <a:t>CPM decisions</a:t>
            </a:r>
          </a:p>
          <a:p>
            <a:pPr marL="1257300" marR="0" lvl="2"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smtClean="0">
                <a:ln>
                  <a:noFill/>
                </a:ln>
                <a:solidFill>
                  <a:prstClr val="black"/>
                </a:solidFill>
                <a:effectLst/>
                <a:uLnTx/>
                <a:uFillTx/>
                <a:latin typeface="Calibri (Body)"/>
              </a:rPr>
              <a:t>Core activities</a:t>
            </a:r>
          </a:p>
          <a:p>
            <a:pPr marL="1257300" marR="0" lvl="2"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smtClean="0">
                <a:ln>
                  <a:noFill/>
                </a:ln>
                <a:solidFill>
                  <a:prstClr val="black"/>
                </a:solidFill>
                <a:effectLst/>
                <a:uLnTx/>
                <a:uFillTx/>
                <a:latin typeface="Calibri (Body)"/>
              </a:rPr>
              <a:t>Governance and community</a:t>
            </a:r>
            <a:endParaRPr kumimoji="0" lang="en-US" sz="1800" b="1" i="0" u="none" strike="noStrike" kern="0" cap="none" spc="0" normalizeH="0" baseline="0" noProof="0" dirty="0" smtClean="0">
              <a:ln>
                <a:noFill/>
              </a:ln>
              <a:solidFill>
                <a:prstClr val="black"/>
              </a:solidFill>
              <a:effectLst/>
              <a:uLnTx/>
              <a:uFillTx/>
              <a:latin typeface="Calibri (Body)"/>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smtClean="0">
              <a:ln>
                <a:noFill/>
              </a:ln>
              <a:solidFill>
                <a:prstClr val="black"/>
              </a:solidFill>
              <a:effectLst/>
              <a:uLnTx/>
              <a:uFillTx/>
            </a:endParaRPr>
          </a:p>
        </p:txBody>
      </p:sp>
      <p:sp>
        <p:nvSpPr>
          <p:cNvPr id="9" name="TextBox 7"/>
          <p:cNvSpPr txBox="1"/>
          <p:nvPr/>
        </p:nvSpPr>
        <p:spPr>
          <a:xfrm>
            <a:off x="4914012" y="2515778"/>
            <a:ext cx="1744388" cy="123110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smtClean="0">
                <a:ln>
                  <a:noFill/>
                </a:ln>
                <a:solidFill>
                  <a:prstClr val="black"/>
                </a:solidFill>
                <a:effectLst/>
                <a:uLnTx/>
                <a:uFillTx/>
                <a:latin typeface="Calibri (Body)"/>
              </a:rPr>
              <a:t>2.1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smtClean="0">
                <a:ln>
                  <a:noFill/>
                </a:ln>
                <a:solidFill>
                  <a:prstClr val="black"/>
                </a:solidFill>
                <a:effectLst/>
                <a:uLnTx/>
                <a:uFillTx/>
                <a:latin typeface="Calibri (Body)"/>
              </a:rPr>
              <a:t>Meetings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319909617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B6D1CDB-15D1-4C85-BFBF-7D1270C6F64A}">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a3b9c205-ff93-4b66-a73e-1385ea8adb4a"/>
    <ds:schemaRef ds:uri="http://www.w3.org/XML/1998/namespace"/>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321</TotalTime>
  <Words>849</Words>
  <Application>Microsoft Office PowerPoint</Application>
  <PresentationFormat>Widescreen</PresentationFormat>
  <Paragraphs>112</Paragraphs>
  <Slides>19</Slides>
  <Notes>0</Notes>
  <HiddenSlides>0</HiddenSlides>
  <MMClips>0</MMClips>
  <ScaleCrop>false</ScaleCrop>
  <HeadingPairs>
    <vt:vector size="6" baseType="variant">
      <vt:variant>
        <vt:lpstr>Caratteri utilizzati</vt:lpstr>
      </vt:variant>
      <vt:variant>
        <vt:i4>7</vt:i4>
      </vt:variant>
      <vt:variant>
        <vt:lpstr>Tema</vt:lpstr>
      </vt:variant>
      <vt:variant>
        <vt:i4>2</vt:i4>
      </vt:variant>
      <vt:variant>
        <vt:lpstr>Titoli diapositive</vt:lpstr>
      </vt:variant>
      <vt:variant>
        <vt:i4>19</vt:i4>
      </vt:variant>
    </vt:vector>
  </HeadingPairs>
  <TitlesOfParts>
    <vt:vector size="28" baseType="lpstr">
      <vt:lpstr>.AppleSystemUIFont</vt:lpstr>
      <vt:lpstr>Arial Unicode MS</vt:lpstr>
      <vt:lpstr>Calibri (Body)</vt:lpstr>
      <vt:lpstr>Arial</vt:lpstr>
      <vt:lpstr>Calibri</vt:lpstr>
      <vt:lpstr>Georgia</vt:lpstr>
      <vt:lpstr>Wingdings</vt:lpstr>
      <vt:lpstr>COVER</vt:lpstr>
      <vt:lpstr>Internal screen</vt:lpstr>
      <vt:lpstr>UPDATE IPPC GOVERNANCE AND STRATEGY </vt:lpstr>
      <vt:lpstr>Outline </vt:lpstr>
      <vt:lpstr>Presentazione standard di PowerPoint</vt:lpstr>
      <vt:lpstr>Presentazione standard di PowerPoint</vt:lpstr>
      <vt:lpstr>1.2 Vision, mission and goal</vt:lpstr>
      <vt:lpstr>1.3 Core activities </vt:lpstr>
      <vt:lpstr>1.4 IPPC Governance </vt:lpstr>
      <vt:lpstr>1.4 IPPC Secretariat Structure </vt:lpstr>
      <vt:lpstr>2 IPPC Governance and strategy 2021 Achievements </vt:lpstr>
      <vt:lpstr>2.1 Meetings</vt:lpstr>
      <vt:lpstr>2.2 CPM Decisions: Governance (1)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19</cp:revision>
  <cp:lastPrinted>2018-12-10T09:55:32Z</cp:lastPrinted>
  <dcterms:created xsi:type="dcterms:W3CDTF">2019-07-18T08:44:31Z</dcterms:created>
  <dcterms:modified xsi:type="dcterms:W3CDTF">2021-06-25T13:42:05Z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