
<file path=[Content_Types].xml><?xml version="1.0" encoding="utf-8"?>
<Types xmlns="http://schemas.openxmlformats.org/package/2006/content-types">
  <Default Extension="mp3" ContentType="audio/mpeg"/>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6" r:id="rId5"/>
  </p:sldMasterIdLst>
  <p:notesMasterIdLst>
    <p:notesMasterId r:id="rId29"/>
  </p:notesMasterIdLst>
  <p:sldIdLst>
    <p:sldId id="301" r:id="rId6"/>
    <p:sldId id="265" r:id="rId7"/>
    <p:sldId id="263" r:id="rId8"/>
    <p:sldId id="287" r:id="rId9"/>
    <p:sldId id="303" r:id="rId10"/>
    <p:sldId id="269" r:id="rId11"/>
    <p:sldId id="283" r:id="rId12"/>
    <p:sldId id="285" r:id="rId13"/>
    <p:sldId id="286" r:id="rId14"/>
    <p:sldId id="288" r:id="rId15"/>
    <p:sldId id="289" r:id="rId16"/>
    <p:sldId id="290" r:id="rId17"/>
    <p:sldId id="275" r:id="rId18"/>
    <p:sldId id="294" r:id="rId19"/>
    <p:sldId id="300" r:id="rId20"/>
    <p:sldId id="296" r:id="rId21"/>
    <p:sldId id="299" r:id="rId22"/>
    <p:sldId id="291" r:id="rId23"/>
    <p:sldId id="292" r:id="rId24"/>
    <p:sldId id="277" r:id="rId25"/>
    <p:sldId id="278" r:id="rId26"/>
    <p:sldId id="280" r:id="rId27"/>
    <p:sldId id="302" r:id="rId28"/>
  </p:sldIdLst>
  <p:sldSz cx="12192000" cy="6858000"/>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hegyan, Edgar (NSP)" initials="ME(" lastIdx="11" clrIdx="0">
    <p:extLst>
      <p:ext uri="{19B8F6BF-5375-455C-9EA6-DF929625EA0E}">
        <p15:presenceInfo xmlns:p15="http://schemas.microsoft.com/office/powerpoint/2012/main" userId="Mushegyan, Edgar (NSP)" providerId="None"/>
      </p:ext>
    </p:extLst>
  </p:cmAuthor>
  <p:cmAuthor id="2" name="Kiss, Janka (NSP)" initials="KJ(" lastIdx="11" clrIdx="1">
    <p:extLst>
      <p:ext uri="{19B8F6BF-5375-455C-9EA6-DF929625EA0E}">
        <p15:presenceInfo xmlns:p15="http://schemas.microsoft.com/office/powerpoint/2012/main" userId="S-1-5-21-2107199734-1002509562-578033828-916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CCCC00"/>
    <a:srgbClr val="00682F"/>
    <a:srgbClr val="CC9900"/>
    <a:srgbClr val="CC3300"/>
    <a:srgbClr val="996633"/>
    <a:srgbClr val="FF9900"/>
    <a:srgbClr val="FF3300"/>
    <a:srgbClr val="99CC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9FFFB-7A0C-4C5C-ACE6-551347E329CE}" v="15" dt="2021-07-13T19:23:00.6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326" autoAdjust="0"/>
  </p:normalViewPr>
  <p:slideViewPr>
    <p:cSldViewPr snapToGrid="0">
      <p:cViewPr varScale="1">
        <p:scale>
          <a:sx n="63" d="100"/>
          <a:sy n="63" d="100"/>
        </p:scale>
        <p:origin x="804" y="6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hegyan, Edgar (NSP)" userId="c092e9be-0227-40a4-980f-f9eff733bb40" providerId="ADAL" clId="{0029FFFB-7A0C-4C5C-ACE6-551347E329CE}"/>
    <pc:docChg chg="undo custSel modSld">
      <pc:chgData name="Mushegyan, Edgar (NSP)" userId="c092e9be-0227-40a4-980f-f9eff733bb40" providerId="ADAL" clId="{0029FFFB-7A0C-4C5C-ACE6-551347E329CE}" dt="2021-07-13T19:23:00.666" v="46"/>
      <pc:docMkLst>
        <pc:docMk/>
      </pc:docMkLst>
      <pc:sldChg chg="addCm modCm">
        <pc:chgData name="Mushegyan, Edgar (NSP)" userId="c092e9be-0227-40a4-980f-f9eff733bb40" providerId="ADAL" clId="{0029FFFB-7A0C-4C5C-ACE6-551347E329CE}" dt="2021-07-13T19:19:32.037" v="27"/>
        <pc:sldMkLst>
          <pc:docMk/>
          <pc:sldMk cId="3937891920" sldId="263"/>
        </pc:sldMkLst>
      </pc:sldChg>
      <pc:sldChg chg="addCm modCm">
        <pc:chgData name="Mushegyan, Edgar (NSP)" userId="c092e9be-0227-40a4-980f-f9eff733bb40" providerId="ADAL" clId="{0029FFFB-7A0C-4C5C-ACE6-551347E329CE}" dt="2021-07-13T19:19:15.173" v="25"/>
        <pc:sldMkLst>
          <pc:docMk/>
          <pc:sldMk cId="412187574" sldId="265"/>
        </pc:sldMkLst>
      </pc:sldChg>
      <pc:sldChg chg="addCm modCm">
        <pc:chgData name="Mushegyan, Edgar (NSP)" userId="c092e9be-0227-40a4-980f-f9eff733bb40" providerId="ADAL" clId="{0029FFFB-7A0C-4C5C-ACE6-551347E329CE}" dt="2021-07-13T19:19:42.726" v="29"/>
        <pc:sldMkLst>
          <pc:docMk/>
          <pc:sldMk cId="1371202435" sldId="269"/>
        </pc:sldMkLst>
      </pc:sldChg>
      <pc:sldChg chg="modSp mod addCm modCm">
        <pc:chgData name="Mushegyan, Edgar (NSP)" userId="c092e9be-0227-40a4-980f-f9eff733bb40" providerId="ADAL" clId="{0029FFFB-7A0C-4C5C-ACE6-551347E329CE}" dt="2021-07-13T19:22:21.027" v="42"/>
        <pc:sldMkLst>
          <pc:docMk/>
          <pc:sldMk cId="3801042578" sldId="277"/>
        </pc:sldMkLst>
        <pc:grpChg chg="mod">
          <ac:chgData name="Mushegyan, Edgar (NSP)" userId="c092e9be-0227-40a4-980f-f9eff733bb40" providerId="ADAL" clId="{0029FFFB-7A0C-4C5C-ACE6-551347E329CE}" dt="2021-07-13T19:15:24.557" v="14" actId="1076"/>
          <ac:grpSpMkLst>
            <pc:docMk/>
            <pc:sldMk cId="3801042578" sldId="277"/>
            <ac:grpSpMk id="6" creationId="{00000000-0000-0000-0000-000000000000}"/>
          </ac:grpSpMkLst>
        </pc:grpChg>
        <pc:picChg chg="mod modCrop">
          <ac:chgData name="Mushegyan, Edgar (NSP)" userId="c092e9be-0227-40a4-980f-f9eff733bb40" providerId="ADAL" clId="{0029FFFB-7A0C-4C5C-ACE6-551347E329CE}" dt="2021-07-13T19:15:21.328" v="11" actId="208"/>
          <ac:picMkLst>
            <pc:docMk/>
            <pc:sldMk cId="3801042578" sldId="277"/>
            <ac:picMk id="2" creationId="{00000000-0000-0000-0000-000000000000}"/>
          </ac:picMkLst>
        </pc:picChg>
        <pc:cxnChg chg="mod">
          <ac:chgData name="Mushegyan, Edgar (NSP)" userId="c092e9be-0227-40a4-980f-f9eff733bb40" providerId="ADAL" clId="{0029FFFB-7A0C-4C5C-ACE6-551347E329CE}" dt="2021-07-13T19:15:21.328" v="11" actId="208"/>
          <ac:cxnSpMkLst>
            <pc:docMk/>
            <pc:sldMk cId="3801042578" sldId="277"/>
            <ac:cxnSpMk id="5" creationId="{00000000-0000-0000-0000-000000000000}"/>
          </ac:cxnSpMkLst>
        </pc:cxnChg>
      </pc:sldChg>
      <pc:sldChg chg="modSp mod addCm modCm">
        <pc:chgData name="Mushegyan, Edgar (NSP)" userId="c092e9be-0227-40a4-980f-f9eff733bb40" providerId="ADAL" clId="{0029FFFB-7A0C-4C5C-ACE6-551347E329CE}" dt="2021-07-13T19:22:26.487" v="44"/>
        <pc:sldMkLst>
          <pc:docMk/>
          <pc:sldMk cId="3833880232" sldId="278"/>
        </pc:sldMkLst>
        <pc:picChg chg="mod modCrop">
          <ac:chgData name="Mushegyan, Edgar (NSP)" userId="c092e9be-0227-40a4-980f-f9eff733bb40" providerId="ADAL" clId="{0029FFFB-7A0C-4C5C-ACE6-551347E329CE}" dt="2021-07-13T19:15:34.735" v="16" actId="208"/>
          <ac:picMkLst>
            <pc:docMk/>
            <pc:sldMk cId="3833880232" sldId="278"/>
            <ac:picMk id="2" creationId="{00000000-0000-0000-0000-000000000000}"/>
          </ac:picMkLst>
        </pc:picChg>
      </pc:sldChg>
      <pc:sldChg chg="addCm modCm">
        <pc:chgData name="Mushegyan, Edgar (NSP)" userId="c092e9be-0227-40a4-980f-f9eff733bb40" providerId="ADAL" clId="{0029FFFB-7A0C-4C5C-ACE6-551347E329CE}" dt="2021-07-13T19:20:35.328" v="31"/>
        <pc:sldMkLst>
          <pc:docMk/>
          <pc:sldMk cId="841089693" sldId="289"/>
        </pc:sldMkLst>
      </pc:sldChg>
      <pc:sldChg chg="modSp mod addCm modCm">
        <pc:chgData name="Mushegyan, Edgar (NSP)" userId="c092e9be-0227-40a4-980f-f9eff733bb40" providerId="ADAL" clId="{0029FFFB-7A0C-4C5C-ACE6-551347E329CE}" dt="2021-07-13T19:20:51.959" v="33"/>
        <pc:sldMkLst>
          <pc:docMk/>
          <pc:sldMk cId="228384679" sldId="290"/>
        </pc:sldMkLst>
        <pc:picChg chg="mod modCrop">
          <ac:chgData name="Mushegyan, Edgar (NSP)" userId="c092e9be-0227-40a4-980f-f9eff733bb40" providerId="ADAL" clId="{0029FFFB-7A0C-4C5C-ACE6-551347E329CE}" dt="2021-07-13T19:17:04.267" v="23" actId="14100"/>
          <ac:picMkLst>
            <pc:docMk/>
            <pc:sldMk cId="228384679" sldId="290"/>
            <ac:picMk id="13" creationId="{00000000-0000-0000-0000-000000000000}"/>
          </ac:picMkLst>
        </pc:picChg>
      </pc:sldChg>
      <pc:sldChg chg="addCm modCm">
        <pc:chgData name="Mushegyan, Edgar (NSP)" userId="c092e9be-0227-40a4-980f-f9eff733bb40" providerId="ADAL" clId="{0029FFFB-7A0C-4C5C-ACE6-551347E329CE}" dt="2021-07-13T19:23:00.666" v="46"/>
        <pc:sldMkLst>
          <pc:docMk/>
          <pc:sldMk cId="2440774783" sldId="291"/>
        </pc:sldMkLst>
      </pc:sldChg>
      <pc:sldChg chg="modSp mod">
        <pc:chgData name="Mushegyan, Edgar (NSP)" userId="c092e9be-0227-40a4-980f-f9eff733bb40" providerId="ADAL" clId="{0029FFFB-7A0C-4C5C-ACE6-551347E329CE}" dt="2021-07-13T19:16:15.408" v="18" actId="208"/>
        <pc:sldMkLst>
          <pc:docMk/>
          <pc:sldMk cId="1296449854" sldId="294"/>
        </pc:sldMkLst>
        <pc:picChg chg="mod">
          <ac:chgData name="Mushegyan, Edgar (NSP)" userId="c092e9be-0227-40a4-980f-f9eff733bb40" providerId="ADAL" clId="{0029FFFB-7A0C-4C5C-ACE6-551347E329CE}" dt="2021-07-13T19:16:15.408" v="18" actId="208"/>
          <ac:picMkLst>
            <pc:docMk/>
            <pc:sldMk cId="1296449854" sldId="294"/>
            <ac:picMk id="14" creationId="{00000000-0000-0000-0000-000000000000}"/>
          </ac:picMkLst>
        </pc:picChg>
      </pc:sldChg>
      <pc:sldChg chg="modSp mod addCm modCm">
        <pc:chgData name="Mushegyan, Edgar (NSP)" userId="c092e9be-0227-40a4-980f-f9eff733bb40" providerId="ADAL" clId="{0029FFFB-7A0C-4C5C-ACE6-551347E329CE}" dt="2021-07-13T19:22:00.844" v="40"/>
        <pc:sldMkLst>
          <pc:docMk/>
          <pc:sldMk cId="3730307727" sldId="300"/>
        </pc:sldMkLst>
        <pc:spChg chg="mod">
          <ac:chgData name="Mushegyan, Edgar (NSP)" userId="c092e9be-0227-40a4-980f-f9eff733bb40" providerId="ADAL" clId="{0029FFFB-7A0C-4C5C-ACE6-551347E329CE}" dt="2021-07-13T19:14:15.790" v="0" actId="1076"/>
          <ac:spMkLst>
            <pc:docMk/>
            <pc:sldMk cId="3730307727" sldId="300"/>
            <ac:spMk id="2" creationId="{00000000-0000-0000-0000-000000000000}"/>
          </ac:spMkLst>
        </pc:spChg>
        <pc:spChg chg="mod">
          <ac:chgData name="Mushegyan, Edgar (NSP)" userId="c092e9be-0227-40a4-980f-f9eff733bb40" providerId="ADAL" clId="{0029FFFB-7A0C-4C5C-ACE6-551347E329CE}" dt="2021-07-13T19:14:42.775" v="8" actId="1076"/>
          <ac:spMkLst>
            <pc:docMk/>
            <pc:sldMk cId="3730307727" sldId="300"/>
            <ac:spMk id="5"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7"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8"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9"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4"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5"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6"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7"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8"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9" creationId="{00000000-0000-0000-0000-000000000000}"/>
          </ac:spMkLst>
        </pc:spChg>
        <pc:picChg chg="mod">
          <ac:chgData name="Mushegyan, Edgar (NSP)" userId="c092e9be-0227-40a4-980f-f9eff733bb40" providerId="ADAL" clId="{0029FFFB-7A0C-4C5C-ACE6-551347E329CE}" dt="2021-07-13T19:14:47.540" v="9" actId="208"/>
          <ac:picMkLst>
            <pc:docMk/>
            <pc:sldMk cId="3730307727" sldId="300"/>
            <ac:picMk id="20" creationId="{00000000-0000-0000-0000-000000000000}"/>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7-13T21:21:00.894" idx="6">
    <p:pos x="4903" y="866"/>
    <p:text>Boxes and bubbles were moved</p:text>
    <p:extLst>
      <p:ext uri="{C676402C-5697-4E1C-873F-D02D1690AC5C}">
        <p15:threadingInfo xmlns:p15="http://schemas.microsoft.com/office/powerpoint/2012/main" timeZoneBias="-120"/>
      </p:ext>
    </p:extLst>
  </p:cm>
  <p:cm authorId="1" dt="2021-07-13T21:21:18.867" idx="7">
    <p:pos x="5300" y="2233"/>
    <p:text>Text was reduced in its size and moved</p:text>
    <p:extLst>
      <p:ext uri="{C676402C-5697-4E1C-873F-D02D1690AC5C}">
        <p15:threadingInfo xmlns:p15="http://schemas.microsoft.com/office/powerpoint/2012/main" timeZoneBias="-120"/>
      </p:ext>
    </p:extLst>
  </p:cm>
  <p:cm authorId="1" dt="2021-07-13T21:21:54.462" idx="8">
    <p:pos x="7596" y="182"/>
    <p:text>Shape outline was added</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3T21:22:16.799" idx="9">
    <p:pos x="10" y="10"/>
    <p:text>To add title?</p:text>
    <p:extLst>
      <p:ext uri="{C676402C-5697-4E1C-873F-D02D1690AC5C}">
        <p15:threadingInfo xmlns:p15="http://schemas.microsoft.com/office/powerpoint/2012/main"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7-13T21:22:22.252" idx="10">
    <p:pos x="10" y="10"/>
    <p:text>To add title?</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3_2" csCatId="accent3" phldr="1"/>
      <dgm:spPr/>
    </dgm:pt>
    <dgm:pt modelId="{6BCBAFBF-3665-4771-8FCA-625B883902B0}">
      <dgm:prSet custT="1"/>
      <dgm:spPr>
        <a:solidFill>
          <a:schemeClr val="accent3"/>
        </a:solidFill>
      </dgm:spPr>
      <dgm:t>
        <a:bodyPr/>
        <a:lstStyle/>
        <a:p>
          <a:r>
            <a:rPr lang="en-US" sz="2000" b="1" dirty="0" smtClean="0">
              <a:solidFill>
                <a:srgbClr val="FFFF00"/>
              </a:solidFill>
            </a:rPr>
            <a:t>CPs and RPPOs</a:t>
          </a:r>
        </a:p>
        <a:p>
          <a:r>
            <a:rPr lang="en-US" sz="1800" b="1" dirty="0" smtClean="0">
              <a:solidFill>
                <a:schemeClr val="bg1"/>
              </a:solidFill>
            </a:rPr>
            <a:t>Submit topics</a:t>
          </a:r>
          <a:endParaRPr lang="en-US" sz="1800" b="1" dirty="0">
            <a:solidFill>
              <a:schemeClr val="bg1"/>
            </a:solidFill>
          </a:endParaRPr>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dgm:t>
        <a:bodyPr/>
        <a:lstStyle/>
        <a:p>
          <a:r>
            <a:rPr lang="en-US" sz="2000" b="1" dirty="0" smtClean="0">
              <a:solidFill>
                <a:srgbClr val="FFFF00"/>
              </a:solidFill>
            </a:rPr>
            <a:t>SC</a:t>
          </a:r>
        </a:p>
        <a:p>
          <a:r>
            <a:rPr lang="en-US" sz="1800" b="1" dirty="0" smtClean="0">
              <a:solidFill>
                <a:schemeClr val="bg1"/>
              </a:solidFill>
            </a:rPr>
            <a:t>Reviews topics submitted</a:t>
          </a:r>
        </a:p>
        <a:p>
          <a:r>
            <a:rPr lang="en-US" sz="1800" b="1" dirty="0" smtClean="0">
              <a:solidFill>
                <a:schemeClr val="bg1"/>
              </a:solidFill>
            </a:rPr>
            <a:t>Recommend priorities and submit to CPM</a:t>
          </a:r>
          <a:endParaRPr lang="en-US" sz="1800" b="1" dirty="0">
            <a:solidFill>
              <a:schemeClr val="bg1"/>
            </a:solidFill>
          </a:endParaRPr>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dgm:t>
        <a:bodyPr/>
        <a:lstStyle/>
        <a:p>
          <a:r>
            <a:rPr lang="en-US" sz="2000" b="1" dirty="0" smtClean="0">
              <a:solidFill>
                <a:srgbClr val="FFFF00"/>
              </a:solidFill>
            </a:rPr>
            <a:t>CPM </a:t>
          </a:r>
        </a:p>
        <a:p>
          <a:r>
            <a:rPr lang="en-US" sz="1800" b="1" dirty="0" smtClean="0">
              <a:solidFill>
                <a:schemeClr val="bg1"/>
              </a:solidFill>
            </a:rPr>
            <a:t>Reviews, changes and adopts List of topics (LOT) for IPPC standards </a:t>
          </a:r>
          <a:endParaRPr lang="en-US" sz="1800" b="1" dirty="0">
            <a:solidFill>
              <a:schemeClr val="bg1"/>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647" custLinFactNeighborX="4366"/>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91580" custScaleY="115299" custLinFactNeighborX="45874" custLinFactNeighborY="-866">
        <dgm:presLayoutVars>
          <dgm:bulletEnabled val="1"/>
        </dgm:presLayoutVars>
      </dgm:prSet>
      <dgm:spPr/>
      <dgm:t>
        <a:bodyPr/>
        <a:lstStyle/>
        <a:p>
          <a:endParaRPr lang="en-US"/>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134659" custScaleY="113567" custLinFactNeighborX="-16751">
        <dgm:presLayoutVars>
          <dgm:bulletEnabled val="1"/>
        </dgm:presLayoutVars>
      </dgm:prSet>
      <dgm:spPr/>
      <dgm:t>
        <a:bodyPr/>
        <a:lstStyle/>
        <a:p>
          <a:endParaRPr lang="en-US"/>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119576" custScaleY="114755" custLinFactNeighborX="-86367" custLinFactNeighborY="-594">
        <dgm:presLayoutVars>
          <dgm:bulletEnabled val="1"/>
        </dgm:presLayoutVars>
      </dgm:prSet>
      <dgm:spPr/>
      <dgm:t>
        <a:bodyPr/>
        <a:lstStyle/>
        <a:p>
          <a:endParaRPr lang="en-US"/>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a:effectLst>
      <a:outerShdw blurRad="50800" dist="50800" dir="5400000" algn="ctr" rotWithShape="0">
        <a:schemeClr val="accent3"/>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1_2" csCatId="accent1" phldr="1"/>
      <dgm:spPr/>
    </dgm:pt>
    <dgm:pt modelId="{6BCBAFBF-3665-4771-8FCA-625B883902B0}">
      <dgm:prSet custT="1"/>
      <dgm:spPr>
        <a:solidFill>
          <a:schemeClr val="accent3"/>
        </a:solidFill>
      </dgm:spPr>
      <dgm:t>
        <a:bodyPr/>
        <a:lstStyle/>
        <a:p>
          <a:pPr>
            <a:lnSpc>
              <a:spcPct val="90000"/>
            </a:lnSpc>
          </a:pPr>
          <a:endParaRPr lang="en-US" sz="1800" b="1" dirty="0">
            <a:solidFill>
              <a:schemeClr val="accent4">
                <a:lumMod val="20000"/>
                <a:lumOff val="80000"/>
              </a:schemeClr>
            </a:solidFill>
          </a:endParaRPr>
        </a:p>
        <a:p>
          <a:pPr>
            <a:lnSpc>
              <a:spcPct val="90000"/>
            </a:lnSpc>
          </a:pPr>
          <a:r>
            <a:rPr lang="en-US" sz="2000" b="1" dirty="0">
              <a:solidFill>
                <a:srgbClr val="FFFF00"/>
              </a:solidFill>
            </a:rPr>
            <a:t>SC </a:t>
          </a:r>
        </a:p>
        <a:p>
          <a:pPr>
            <a:lnSpc>
              <a:spcPct val="100000"/>
            </a:lnSpc>
          </a:pPr>
          <a:r>
            <a:rPr lang="en-US" sz="1800" b="1" dirty="0">
              <a:solidFill>
                <a:schemeClr val="bg1"/>
              </a:solidFill>
            </a:rPr>
            <a:t>recommends </a:t>
          </a:r>
          <a:r>
            <a:rPr lang="en-US" sz="1800" b="1" dirty="0" smtClean="0">
              <a:solidFill>
                <a:schemeClr val="bg1"/>
              </a:solidFill>
            </a:rPr>
            <a:t>               draft </a:t>
          </a:r>
          <a:r>
            <a:rPr lang="en-US" sz="1800" b="1" dirty="0">
              <a:solidFill>
                <a:schemeClr val="bg1"/>
              </a:solidFill>
            </a:rPr>
            <a:t>ISPM to </a:t>
          </a:r>
          <a:r>
            <a:rPr lang="en-US" sz="1800" b="1" dirty="0" smtClean="0">
              <a:solidFill>
                <a:schemeClr val="bg1"/>
              </a:solidFill>
            </a:rPr>
            <a:t>CPM          for </a:t>
          </a:r>
          <a:r>
            <a:rPr lang="en-US" sz="1800" b="1" dirty="0">
              <a:solidFill>
                <a:schemeClr val="bg1"/>
              </a:solidFill>
            </a:rPr>
            <a:t>adoption </a:t>
          </a:r>
        </a:p>
        <a:p>
          <a:pPr>
            <a:lnSpc>
              <a:spcPct val="90000"/>
            </a:lnSpc>
          </a:pPr>
          <a:endParaRPr lang="en-US" sz="1800" b="1" dirty="0"/>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a:solidFill>
          <a:schemeClr val="accent3"/>
        </a:solidFill>
      </dgm:spPr>
      <dgm:t>
        <a:bodyPr/>
        <a:lstStyle/>
        <a:p>
          <a:r>
            <a:rPr lang="en-US" sz="1800" b="1" dirty="0">
              <a:solidFill>
                <a:schemeClr val="bg1"/>
              </a:solidFill>
            </a:rPr>
            <a:t>Draft ISPM  </a:t>
          </a:r>
          <a:r>
            <a:rPr lang="en-US" sz="1800" b="1" dirty="0" smtClean="0">
              <a:solidFill>
                <a:schemeClr val="bg1"/>
              </a:solidFill>
            </a:rPr>
            <a:t>posted on webpage of            </a:t>
          </a:r>
          <a:r>
            <a:rPr lang="en-US" sz="2000" b="1" dirty="0" smtClean="0">
              <a:solidFill>
                <a:srgbClr val="FFFF00"/>
              </a:solidFill>
            </a:rPr>
            <a:t>CPM session</a:t>
          </a:r>
          <a:endParaRPr lang="en-US" sz="2000" b="1" dirty="0"/>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a:solidFill>
          <a:schemeClr val="accent3"/>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2000" b="1" dirty="0" smtClean="0">
            <a:solidFill>
              <a:schemeClr val="bg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b="1" dirty="0" smtClean="0">
              <a:solidFill>
                <a:schemeClr val="bg1"/>
              </a:solidFill>
            </a:rPr>
            <a:t>If </a:t>
          </a:r>
          <a:r>
            <a:rPr lang="en-US" sz="2000" b="1" dirty="0" smtClean="0">
              <a:solidFill>
                <a:srgbClr val="FFFF00"/>
              </a:solidFill>
            </a:rPr>
            <a:t>CP</a:t>
          </a:r>
          <a:r>
            <a:rPr lang="en-US" sz="2000" b="1" dirty="0" smtClean="0"/>
            <a:t> </a:t>
          </a:r>
          <a:r>
            <a:rPr lang="en-US" sz="1800" b="1" dirty="0">
              <a:solidFill>
                <a:schemeClr val="bg1"/>
              </a:solidFill>
            </a:rPr>
            <a:t>does not support </a:t>
          </a:r>
          <a:r>
            <a:rPr lang="en-US" sz="1800" b="1" dirty="0" smtClean="0">
              <a:solidFill>
                <a:schemeClr val="bg1"/>
              </a:solidFill>
            </a:rPr>
            <a:t>adoption </a:t>
          </a:r>
          <a:r>
            <a:rPr lang="en-US" sz="1800" b="1" dirty="0">
              <a:solidFill>
                <a:schemeClr val="bg1"/>
              </a:solidFill>
            </a:rPr>
            <a:t>of </a:t>
          </a:r>
          <a:r>
            <a:rPr lang="en-US" sz="1800" b="1" dirty="0" smtClean="0">
              <a:solidFill>
                <a:schemeClr val="bg1"/>
              </a:solidFill>
            </a:rPr>
            <a:t>draft </a:t>
          </a:r>
          <a:r>
            <a:rPr lang="en-US" sz="1800" b="1" dirty="0">
              <a:solidFill>
                <a:schemeClr val="bg1"/>
              </a:solidFill>
            </a:rPr>
            <a:t>ISPM </a:t>
          </a:r>
          <a:r>
            <a:rPr lang="en-US" sz="1800" b="1" dirty="0" smtClean="0">
              <a:solidFill>
                <a:schemeClr val="bg1"/>
              </a:solidFill>
            </a:rPr>
            <a:t>       </a:t>
          </a:r>
          <a:r>
            <a:rPr lang="en-US" sz="1800" b="1" dirty="0" smtClean="0">
              <a:solidFill>
                <a:srgbClr val="FF0000"/>
              </a:solidFill>
              <a:latin typeface="Calibri" panose="020F0502020204030204" pitchFamily="34" charset="0"/>
              <a:cs typeface="Calibri" panose="020F0502020204030204" pitchFamily="34" charset="0"/>
            </a:rPr>
            <a:t>→ OBJECTION                           </a:t>
          </a:r>
          <a:r>
            <a:rPr lang="en-US" sz="1800" b="1" dirty="0" smtClean="0">
              <a:solidFill>
                <a:schemeClr val="bg1"/>
              </a:solidFill>
            </a:rPr>
            <a:t>(up to 3 weeks before     CPM session)</a:t>
          </a:r>
        </a:p>
        <a:p>
          <a:pPr lvl="0" defTabSz="800100">
            <a:lnSpc>
              <a:spcPct val="90000"/>
            </a:lnSpc>
            <a:spcBef>
              <a:spcPct val="0"/>
            </a:spcBef>
            <a:spcAft>
              <a:spcPct val="35000"/>
            </a:spcAft>
          </a:pPr>
          <a:endParaRPr lang="en-US" sz="1800" b="1" dirty="0">
            <a:solidFill>
              <a:srgbClr val="C00000"/>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345" custLinFactNeighborY="-238"/>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43309" custScaleY="110178" custLinFactNeighborX="22558" custLinFactNeighborY="-1496">
        <dgm:presLayoutVars>
          <dgm:bulletEnabled val="1"/>
        </dgm:presLayoutVars>
      </dgm:prSet>
      <dgm:spPr/>
      <dgm:t>
        <a:bodyPr/>
        <a:lstStyle/>
        <a:p>
          <a:endParaRPr lang="en-US"/>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47795" custScaleY="106091" custLinFactNeighborX="-43252" custLinFactNeighborY="-559">
        <dgm:presLayoutVars>
          <dgm:bulletEnabled val="1"/>
        </dgm:presLayoutVars>
      </dgm:prSet>
      <dgm:spPr/>
      <dgm:t>
        <a:bodyPr/>
        <a:lstStyle/>
        <a:p>
          <a:endParaRPr lang="en-US"/>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58550" custScaleY="107609" custLinFactX="-350" custLinFactNeighborX="-100000" custLinFactNeighborY="-594">
        <dgm:presLayoutVars>
          <dgm:bulletEnabled val="1"/>
        </dgm:presLayoutVars>
      </dgm:prSet>
      <dgm:spPr/>
      <dgm:t>
        <a:bodyPr/>
        <a:lstStyle/>
        <a:p>
          <a:endParaRPr lang="en-US"/>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3" y="0"/>
          <a:ext cx="7987865"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144956" y="981547"/>
          <a:ext cx="1949821" cy="1702222"/>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CPs and RPPOs</a:t>
          </a:r>
        </a:p>
        <a:p>
          <a:pPr lvl="0" algn="ctr" defTabSz="889000">
            <a:lnSpc>
              <a:spcPct val="90000"/>
            </a:lnSpc>
            <a:spcBef>
              <a:spcPct val="0"/>
            </a:spcBef>
            <a:spcAft>
              <a:spcPct val="35000"/>
            </a:spcAft>
          </a:pPr>
          <a:r>
            <a:rPr lang="en-US" sz="1800" b="1" kern="1200" dirty="0" smtClean="0">
              <a:solidFill>
                <a:schemeClr val="bg1"/>
              </a:solidFill>
            </a:rPr>
            <a:t>Submit topics</a:t>
          </a:r>
          <a:endParaRPr lang="en-US" sz="1800" b="1" kern="1200" dirty="0">
            <a:solidFill>
              <a:schemeClr val="bg1"/>
            </a:solidFill>
          </a:endParaRPr>
        </a:p>
      </dsp:txBody>
      <dsp:txXfrm>
        <a:off x="228052" y="1064643"/>
        <a:ext cx="1783629" cy="1536030"/>
      </dsp:txXfrm>
    </dsp:sp>
    <dsp:sp modelId="{66EB6B12-62E6-43AF-B729-1F11B54020C6}">
      <dsp:nvSpPr>
        <dsp:cNvPr id="0" name=""/>
        <dsp:cNvSpPr/>
      </dsp:nvSpPr>
      <dsp:spPr>
        <a:xfrm>
          <a:off x="2210522" y="1007117"/>
          <a:ext cx="2867012" cy="167665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SC</a:t>
          </a:r>
        </a:p>
        <a:p>
          <a:pPr lvl="0" algn="ctr" defTabSz="889000">
            <a:lnSpc>
              <a:spcPct val="90000"/>
            </a:lnSpc>
            <a:spcBef>
              <a:spcPct val="0"/>
            </a:spcBef>
            <a:spcAft>
              <a:spcPct val="35000"/>
            </a:spcAft>
          </a:pPr>
          <a:r>
            <a:rPr lang="en-US" sz="1800" b="1" kern="1200" dirty="0" smtClean="0">
              <a:solidFill>
                <a:schemeClr val="bg1"/>
              </a:solidFill>
            </a:rPr>
            <a:t>Reviews topics submitted</a:t>
          </a:r>
        </a:p>
        <a:p>
          <a:pPr lvl="0" algn="ctr" defTabSz="889000">
            <a:lnSpc>
              <a:spcPct val="90000"/>
            </a:lnSpc>
            <a:spcBef>
              <a:spcPct val="0"/>
            </a:spcBef>
            <a:spcAft>
              <a:spcPct val="35000"/>
            </a:spcAft>
          </a:pPr>
          <a:r>
            <a:rPr lang="en-US" sz="1800" b="1" kern="1200" dirty="0" smtClean="0">
              <a:solidFill>
                <a:schemeClr val="bg1"/>
              </a:solidFill>
            </a:rPr>
            <a:t>Recommend priorities and submit to CPM</a:t>
          </a:r>
          <a:endParaRPr lang="en-US" sz="1800" b="1" kern="1200" dirty="0">
            <a:solidFill>
              <a:schemeClr val="bg1"/>
            </a:solidFill>
          </a:endParaRPr>
        </a:p>
      </dsp:txBody>
      <dsp:txXfrm>
        <a:off x="2292369" y="1088964"/>
        <a:ext cx="2703318" cy="1512957"/>
      </dsp:txXfrm>
    </dsp:sp>
    <dsp:sp modelId="{4EB85D67-C0AB-4F95-B4E2-073026A9C521}">
      <dsp:nvSpPr>
        <dsp:cNvPr id="0" name=""/>
        <dsp:cNvSpPr/>
      </dsp:nvSpPr>
      <dsp:spPr>
        <a:xfrm>
          <a:off x="5171630" y="989578"/>
          <a:ext cx="2545881" cy="169419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FF00"/>
              </a:solidFill>
            </a:rPr>
            <a:t>CPM </a:t>
          </a:r>
        </a:p>
        <a:p>
          <a:pPr lvl="0" algn="ctr" defTabSz="889000">
            <a:lnSpc>
              <a:spcPct val="90000"/>
            </a:lnSpc>
            <a:spcBef>
              <a:spcPct val="0"/>
            </a:spcBef>
            <a:spcAft>
              <a:spcPct val="35000"/>
            </a:spcAft>
          </a:pPr>
          <a:r>
            <a:rPr lang="en-US" sz="1800" b="1" kern="1200" dirty="0" smtClean="0">
              <a:solidFill>
                <a:schemeClr val="bg1"/>
              </a:solidFill>
            </a:rPr>
            <a:t>Reviews, changes and adopts List of topics (LOT) for IPPC standards </a:t>
          </a:r>
          <a:endParaRPr lang="en-US" sz="1800" b="1" kern="1200" dirty="0">
            <a:solidFill>
              <a:schemeClr val="bg1"/>
            </a:solidFill>
          </a:endParaRPr>
        </a:p>
      </dsp:txBody>
      <dsp:txXfrm>
        <a:off x="5254334" y="1072282"/>
        <a:ext cx="2380473" cy="15287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10524" y="0"/>
          <a:ext cx="8177285"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51997" y="1010048"/>
          <a:ext cx="2250342" cy="1626618"/>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dirty="0">
            <a:solidFill>
              <a:schemeClr val="accent4">
                <a:lumMod val="20000"/>
                <a:lumOff val="80000"/>
              </a:schemeClr>
            </a:solidFill>
          </a:endParaRPr>
        </a:p>
        <a:p>
          <a:pPr lvl="0" algn="ctr" defTabSz="800100">
            <a:lnSpc>
              <a:spcPct val="90000"/>
            </a:lnSpc>
            <a:spcBef>
              <a:spcPct val="0"/>
            </a:spcBef>
            <a:spcAft>
              <a:spcPct val="35000"/>
            </a:spcAft>
          </a:pPr>
          <a:r>
            <a:rPr lang="en-US" sz="2000" b="1" kern="1200" dirty="0">
              <a:solidFill>
                <a:srgbClr val="FFFF00"/>
              </a:solidFill>
            </a:rPr>
            <a:t>SC </a:t>
          </a:r>
        </a:p>
        <a:p>
          <a:pPr lvl="0" algn="ctr" defTabSz="800100">
            <a:lnSpc>
              <a:spcPct val="100000"/>
            </a:lnSpc>
            <a:spcBef>
              <a:spcPct val="0"/>
            </a:spcBef>
            <a:spcAft>
              <a:spcPct val="35000"/>
            </a:spcAft>
          </a:pPr>
          <a:r>
            <a:rPr lang="en-US" sz="1800" b="1" kern="1200" dirty="0">
              <a:solidFill>
                <a:schemeClr val="bg1"/>
              </a:solidFill>
            </a:rPr>
            <a:t>recommends </a:t>
          </a:r>
          <a:r>
            <a:rPr lang="en-US" sz="1800" b="1" kern="1200" dirty="0" smtClean="0">
              <a:solidFill>
                <a:schemeClr val="bg1"/>
              </a:solidFill>
            </a:rPr>
            <a:t>               draft </a:t>
          </a:r>
          <a:r>
            <a:rPr lang="en-US" sz="1800" b="1" kern="1200" dirty="0">
              <a:solidFill>
                <a:schemeClr val="bg1"/>
              </a:solidFill>
            </a:rPr>
            <a:t>ISPM to </a:t>
          </a:r>
          <a:r>
            <a:rPr lang="en-US" sz="1800" b="1" kern="1200" dirty="0" smtClean="0">
              <a:solidFill>
                <a:schemeClr val="bg1"/>
              </a:solidFill>
            </a:rPr>
            <a:t>CPM          for </a:t>
          </a:r>
          <a:r>
            <a:rPr lang="en-US" sz="1800" b="1" kern="1200" dirty="0">
              <a:solidFill>
                <a:schemeClr val="bg1"/>
              </a:solidFill>
            </a:rPr>
            <a:t>adoption </a:t>
          </a:r>
        </a:p>
        <a:p>
          <a:pPr lvl="0" algn="ctr" defTabSz="800100">
            <a:lnSpc>
              <a:spcPct val="90000"/>
            </a:lnSpc>
            <a:spcBef>
              <a:spcPct val="0"/>
            </a:spcBef>
            <a:spcAft>
              <a:spcPct val="35000"/>
            </a:spcAft>
          </a:pPr>
          <a:endParaRPr lang="en-US" sz="1800" b="1" kern="1200" dirty="0"/>
        </a:p>
      </dsp:txBody>
      <dsp:txXfrm>
        <a:off x="131402" y="1089453"/>
        <a:ext cx="2091532" cy="1467808"/>
      </dsp:txXfrm>
    </dsp:sp>
    <dsp:sp modelId="{66EB6B12-62E6-43AF-B729-1F11B54020C6}">
      <dsp:nvSpPr>
        <dsp:cNvPr id="0" name=""/>
        <dsp:cNvSpPr/>
      </dsp:nvSpPr>
      <dsp:spPr>
        <a:xfrm>
          <a:off x="2372601" y="1054050"/>
          <a:ext cx="2483435" cy="1566279"/>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a:solidFill>
                <a:schemeClr val="bg1"/>
              </a:solidFill>
            </a:rPr>
            <a:t>Draft ISPM  </a:t>
          </a:r>
          <a:r>
            <a:rPr lang="en-US" sz="1800" b="1" kern="1200" dirty="0" smtClean="0">
              <a:solidFill>
                <a:schemeClr val="bg1"/>
              </a:solidFill>
            </a:rPr>
            <a:t>posted on webpage of            </a:t>
          </a:r>
          <a:r>
            <a:rPr lang="en-US" sz="2000" b="1" kern="1200" dirty="0" smtClean="0">
              <a:solidFill>
                <a:srgbClr val="FFFF00"/>
              </a:solidFill>
            </a:rPr>
            <a:t>CPM session</a:t>
          </a:r>
          <a:endParaRPr lang="en-US" sz="2000" b="1" kern="1200" dirty="0"/>
        </a:p>
      </dsp:txBody>
      <dsp:txXfrm>
        <a:off x="2449060" y="1130509"/>
        <a:ext cx="2330517" cy="1413361"/>
      </dsp:txXfrm>
    </dsp:sp>
    <dsp:sp modelId="{4EB85D67-C0AB-4F95-B4E2-073026A9C521}">
      <dsp:nvSpPr>
        <dsp:cNvPr id="0" name=""/>
        <dsp:cNvSpPr/>
      </dsp:nvSpPr>
      <dsp:spPr>
        <a:xfrm>
          <a:off x="4926736" y="1042328"/>
          <a:ext cx="3042266" cy="1588690"/>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n-US" sz="2000" b="1" kern="1200" dirty="0" smtClean="0">
            <a:solidFill>
              <a:schemeClr val="bg1"/>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en-US" sz="1800" b="1" kern="1200" dirty="0" smtClean="0">
              <a:solidFill>
                <a:schemeClr val="bg1"/>
              </a:solidFill>
            </a:rPr>
            <a:t>If </a:t>
          </a:r>
          <a:r>
            <a:rPr lang="en-US" sz="2000" b="1" kern="1200" dirty="0" smtClean="0">
              <a:solidFill>
                <a:srgbClr val="FFFF00"/>
              </a:solidFill>
            </a:rPr>
            <a:t>CP</a:t>
          </a:r>
          <a:r>
            <a:rPr lang="en-US" sz="2000" b="1" kern="1200" dirty="0" smtClean="0"/>
            <a:t> </a:t>
          </a:r>
          <a:r>
            <a:rPr lang="en-US" sz="1800" b="1" kern="1200" dirty="0">
              <a:solidFill>
                <a:schemeClr val="bg1"/>
              </a:solidFill>
            </a:rPr>
            <a:t>does not support </a:t>
          </a:r>
          <a:r>
            <a:rPr lang="en-US" sz="1800" b="1" kern="1200" dirty="0" smtClean="0">
              <a:solidFill>
                <a:schemeClr val="bg1"/>
              </a:solidFill>
            </a:rPr>
            <a:t>adoption </a:t>
          </a:r>
          <a:r>
            <a:rPr lang="en-US" sz="1800" b="1" kern="1200" dirty="0">
              <a:solidFill>
                <a:schemeClr val="bg1"/>
              </a:solidFill>
            </a:rPr>
            <a:t>of </a:t>
          </a:r>
          <a:r>
            <a:rPr lang="en-US" sz="1800" b="1" kern="1200" dirty="0" smtClean="0">
              <a:solidFill>
                <a:schemeClr val="bg1"/>
              </a:solidFill>
            </a:rPr>
            <a:t>draft </a:t>
          </a:r>
          <a:r>
            <a:rPr lang="en-US" sz="1800" b="1" kern="1200" dirty="0">
              <a:solidFill>
                <a:schemeClr val="bg1"/>
              </a:solidFill>
            </a:rPr>
            <a:t>ISPM </a:t>
          </a:r>
          <a:r>
            <a:rPr lang="en-US" sz="1800" b="1" kern="1200" dirty="0" smtClean="0">
              <a:solidFill>
                <a:schemeClr val="bg1"/>
              </a:solidFill>
            </a:rPr>
            <a:t>       </a:t>
          </a:r>
          <a:r>
            <a:rPr lang="en-US" sz="1800" b="1" kern="1200" dirty="0" smtClean="0">
              <a:solidFill>
                <a:srgbClr val="FF0000"/>
              </a:solidFill>
              <a:latin typeface="Calibri" panose="020F0502020204030204" pitchFamily="34" charset="0"/>
              <a:cs typeface="Calibri" panose="020F0502020204030204" pitchFamily="34" charset="0"/>
            </a:rPr>
            <a:t>→ OBJECTION                           </a:t>
          </a:r>
          <a:r>
            <a:rPr lang="en-US" sz="1800" b="1" kern="1200" dirty="0" smtClean="0">
              <a:solidFill>
                <a:schemeClr val="bg1"/>
              </a:solidFill>
            </a:rPr>
            <a:t>(up to 3 weeks before     CPM session)</a:t>
          </a:r>
        </a:p>
        <a:p>
          <a:pPr lvl="0" algn="ctr" defTabSz="800100">
            <a:lnSpc>
              <a:spcPct val="90000"/>
            </a:lnSpc>
            <a:spcBef>
              <a:spcPct val="0"/>
            </a:spcBef>
            <a:spcAft>
              <a:spcPct val="35000"/>
            </a:spcAft>
          </a:pPr>
          <a:endParaRPr lang="en-US" sz="1800" b="1" kern="1200" dirty="0">
            <a:solidFill>
              <a:srgbClr val="C00000"/>
            </a:solidFill>
          </a:endParaRPr>
        </a:p>
      </dsp:txBody>
      <dsp:txXfrm>
        <a:off x="5004289" y="1119881"/>
        <a:ext cx="2887160" cy="143358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63253-E01F-4F30-942D-058B9B5ADCAE}" type="datetimeFigureOut">
              <a:rPr lang="en-US" smtClean="0"/>
              <a:t>7/19/2021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29A532-2D81-4F03-8319-AA83D4B15FFD}" type="slidenum">
              <a:rPr lang="en-US" smtClean="0"/>
              <a:t>‹#›</a:t>
            </a:fld>
            <a:endParaRPr lang="en-US" dirty="0"/>
          </a:p>
        </p:txBody>
      </p:sp>
    </p:spTree>
    <p:extLst>
      <p:ext uri="{BB962C8B-B14F-4D97-AF65-F5344CB8AC3E}">
        <p14:creationId xmlns:p14="http://schemas.microsoft.com/office/powerpoint/2010/main" val="2442814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2</a:t>
            </a:fld>
            <a:endParaRPr lang="ru-RU" dirty="0"/>
          </a:p>
        </p:txBody>
      </p:sp>
    </p:spTree>
    <p:extLst>
      <p:ext uri="{BB962C8B-B14F-4D97-AF65-F5344CB8AC3E}">
        <p14:creationId xmlns:p14="http://schemas.microsoft.com/office/powerpoint/2010/main" val="384905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smtClean="0"/>
              <a:t>ISPM</a:t>
            </a:r>
            <a:r>
              <a:rPr lang="en-GB" baseline="0" dirty="0" smtClean="0"/>
              <a:t> 1 adopted in 1993</a:t>
            </a:r>
          </a:p>
          <a:p>
            <a:pPr marL="171450" indent="-171450">
              <a:buFontTx/>
              <a:buChar char="-"/>
            </a:pPr>
            <a:r>
              <a:rPr lang="en-GB" baseline="0" dirty="0" smtClean="0"/>
              <a:t>1995: </a:t>
            </a:r>
            <a:r>
              <a:rPr lang="en-US" sz="1200" b="0" i="0" kern="1200" dirty="0" smtClean="0">
                <a:solidFill>
                  <a:schemeClr val="tx1"/>
                </a:solidFill>
                <a:effectLst/>
                <a:latin typeface="+mn-lt"/>
                <a:ea typeface="+mn-ea"/>
                <a:cs typeface="+mn-cs"/>
              </a:rPr>
              <a:t>the Agreement on the Application of Sanitary and Phytosanitary Measures (SPS) of the WTO was established on 1 January 1995. At that time the SPS agreement came into force. The WTO-SPS Agreement recognizes the IPPC as the relevant international standard setting organization for the elaboration of international standards to help ensure that phytosanitary measures are not used as unjustified barriers to trade.</a:t>
            </a:r>
            <a:endParaRPr lang="en-US" dirty="0"/>
          </a:p>
        </p:txBody>
      </p:sp>
      <p:sp>
        <p:nvSpPr>
          <p:cNvPr id="4" name="Slide Number Placeholder 3"/>
          <p:cNvSpPr>
            <a:spLocks noGrp="1"/>
          </p:cNvSpPr>
          <p:nvPr>
            <p:ph type="sldNum" sz="quarter" idx="10"/>
          </p:nvPr>
        </p:nvSpPr>
        <p:spPr/>
        <p:txBody>
          <a:bodyPr/>
          <a:lstStyle/>
          <a:p>
            <a:fld id="{F9C197C8-4B5C-4A18-BEBB-5D8B3E1340EB}" type="slidenum">
              <a:rPr lang="en-US" smtClean="0"/>
              <a:t>3</a:t>
            </a:fld>
            <a:endParaRPr lang="en-US" dirty="0"/>
          </a:p>
        </p:txBody>
      </p:sp>
    </p:spTree>
    <p:extLst>
      <p:ext uri="{BB962C8B-B14F-4D97-AF65-F5344CB8AC3E}">
        <p14:creationId xmlns:p14="http://schemas.microsoft.com/office/powerpoint/2010/main" val="3647997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4</a:t>
            </a:fld>
            <a:endParaRPr lang="en-US" dirty="0"/>
          </a:p>
        </p:txBody>
      </p:sp>
    </p:spTree>
    <p:extLst>
      <p:ext uri="{BB962C8B-B14F-4D97-AF65-F5344CB8AC3E}">
        <p14:creationId xmlns:p14="http://schemas.microsoft.com/office/powerpoint/2010/main" val="1115223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13</a:t>
            </a:fld>
            <a:endParaRPr lang="ru-RU" dirty="0"/>
          </a:p>
        </p:txBody>
      </p:sp>
    </p:spTree>
    <p:extLst>
      <p:ext uri="{BB962C8B-B14F-4D97-AF65-F5344CB8AC3E}">
        <p14:creationId xmlns:p14="http://schemas.microsoft.com/office/powerpoint/2010/main" val="536647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Is there ways to speed up the process? </a:t>
            </a:r>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16</a:t>
            </a:fld>
            <a:endParaRPr lang="en-US" dirty="0"/>
          </a:p>
        </p:txBody>
      </p:sp>
    </p:spTree>
    <p:extLst>
      <p:ext uri="{BB962C8B-B14F-4D97-AF65-F5344CB8AC3E}">
        <p14:creationId xmlns:p14="http://schemas.microsoft.com/office/powerpoint/2010/main" val="736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19</a:t>
            </a:fld>
            <a:endParaRPr lang="en-US" dirty="0"/>
          </a:p>
        </p:txBody>
      </p:sp>
    </p:spTree>
    <p:extLst>
      <p:ext uri="{BB962C8B-B14F-4D97-AF65-F5344CB8AC3E}">
        <p14:creationId xmlns:p14="http://schemas.microsoft.com/office/powerpoint/2010/main" val="582956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409447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2473666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7E2947-C302-4DA2-ABC1-99FAD1F6B412}" type="datetimeFigureOut">
              <a:rPr lang="en-US" smtClean="0"/>
              <a:t>7/19/2021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C9F7F2-D199-49E2-AB51-0CBDF04029A3}" type="slidenum">
              <a:rPr lang="en-US" smtClean="0"/>
              <a:t>‹#›</a:t>
            </a:fld>
            <a:endParaRPr lang="en-US" dirty="0"/>
          </a:p>
        </p:txBody>
      </p:sp>
    </p:spTree>
    <p:extLst>
      <p:ext uri="{BB962C8B-B14F-4D97-AF65-F5344CB8AC3E}">
        <p14:creationId xmlns:p14="http://schemas.microsoft.com/office/powerpoint/2010/main" val="342836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7E2947-C302-4DA2-ABC1-99FAD1F6B412}" type="datetimeFigureOut">
              <a:rPr lang="en-US" smtClean="0"/>
              <a:t>7/19/2021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2C9F7F2-D199-49E2-AB51-0CBDF04029A3}" type="slidenum">
              <a:rPr lang="en-US" smtClean="0"/>
              <a:t>‹#›</a:t>
            </a:fld>
            <a:endParaRPr lang="en-US" dirty="0"/>
          </a:p>
        </p:txBody>
      </p:sp>
    </p:spTree>
    <p:extLst>
      <p:ext uri="{BB962C8B-B14F-4D97-AF65-F5344CB8AC3E}">
        <p14:creationId xmlns:p14="http://schemas.microsoft.com/office/powerpoint/2010/main" val="3879049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Picture/Figure</a:t>
            </a:r>
          </a:p>
        </p:txBody>
      </p:sp>
    </p:spTree>
    <p:extLst>
      <p:ext uri="{BB962C8B-B14F-4D97-AF65-F5344CB8AC3E}">
        <p14:creationId xmlns:p14="http://schemas.microsoft.com/office/powerpoint/2010/main" val="3224901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18255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580630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988610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7.xml"/><Relationship Id="rId7" Type="http://schemas.openxmlformats.org/officeDocument/2006/relationships/image" Target="../media/image2.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1626806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Tree>
    <p:extLst>
      <p:ext uri="{BB962C8B-B14F-4D97-AF65-F5344CB8AC3E}">
        <p14:creationId xmlns:p14="http://schemas.microsoft.com/office/powerpoint/2010/main" val="246258950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diagramLayout" Target="../diagrams/layout2.xml"/><Relationship Id="rId7" Type="http://schemas.openxmlformats.org/officeDocument/2006/relationships/image" Target="../media/image1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21.jpeg"/><Relationship Id="rId12" Type="http://schemas.openxmlformats.org/officeDocument/2006/relationships/image" Target="../media/image15.png"/><Relationship Id="rId2" Type="http://schemas.openxmlformats.org/officeDocument/2006/relationships/notesSlide" Target="../notesSlides/notesSlide4.xml"/><Relationship Id="rId16" Type="http://schemas.openxmlformats.org/officeDocument/2006/relationships/image" Target="../media/image6.svg"/><Relationship Id="rId1" Type="http://schemas.openxmlformats.org/officeDocument/2006/relationships/slideLayout" Target="../slideLayouts/slideLayout3.xml"/><Relationship Id="rId11" Type="http://schemas.openxmlformats.org/officeDocument/2006/relationships/image" Target="../media/image14.png"/><Relationship Id="rId5" Type="http://schemas.openxmlformats.org/officeDocument/2006/relationships/image" Target="../media/image17.png"/><Relationship Id="rId15" Type="http://schemas.openxmlformats.org/officeDocument/2006/relationships/image" Target="../media/image16.png"/><Relationship Id="rId10" Type="http://schemas.openxmlformats.org/officeDocument/2006/relationships/image" Target="../media/image8.svg"/><Relationship Id="rId4" Type="http://schemas.openxmlformats.org/officeDocument/2006/relationships/image" Target="../media/image22.jpg"/><Relationship Id="rId14" Type="http://schemas.openxmlformats.org/officeDocument/2006/relationships/image" Target="../media/image10.sv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1.png"/><Relationship Id="rId18" Type="http://schemas.openxmlformats.org/officeDocument/2006/relationships/image" Target="../media/image26.svg"/><Relationship Id="rId3" Type="http://schemas.openxmlformats.org/officeDocument/2006/relationships/image" Target="../media/image6.png"/><Relationship Id="rId7" Type="http://schemas.openxmlformats.org/officeDocument/2006/relationships/image" Target="../media/image8.png"/><Relationship Id="rId12" Type="http://schemas.openxmlformats.org/officeDocument/2006/relationships/image" Target="../media/image21.svg"/><Relationship Id="rId17" Type="http://schemas.openxmlformats.org/officeDocument/2006/relationships/image" Target="../media/image12.png"/><Relationship Id="rId2" Type="http://schemas.openxmlformats.org/officeDocument/2006/relationships/notesSlide" Target="../notesSlides/notesSlide1.xml"/><Relationship Id="rId16" Type="http://schemas.openxmlformats.org/officeDocument/2006/relationships/image" Target="../media/image24.svg"/><Relationship Id="rId1" Type="http://schemas.openxmlformats.org/officeDocument/2006/relationships/slideLayout" Target="../slideLayouts/slideLayout3.xml"/><Relationship Id="rId6" Type="http://schemas.openxmlformats.org/officeDocument/2006/relationships/image" Target="../media/image15.svg"/><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hyperlink" Target="https://www.ippc.int/en/core-activities/standards-setting/" TargetMode="External"/><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comments" Target="../comments/commen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hyperlink" Target="https://www.ippc.int/en/core-activities/standards-setting/" TargetMode="External"/><Relationship Id="rId3" Type="http://schemas.openxmlformats.org/officeDocument/2006/relationships/hyperlink" Target="https://creativecommons.org/licenses/by/3.0/" TargetMode="External"/><Relationship Id="rId7" Type="http://schemas.openxmlformats.org/officeDocument/2006/relationships/hyperlink" Target="https://www.ippc.int/en/core-activities/standards-setting/standards-committee/" TargetMode="External"/><Relationship Id="rId2" Type="http://schemas.openxmlformats.org/officeDocument/2006/relationships/hyperlink" Target="https://soundcloud.com/liqwyd/" TargetMode="External"/><Relationship Id="rId1" Type="http://schemas.openxmlformats.org/officeDocument/2006/relationships/slideLayout" Target="../slideLayouts/slideLayout4.xml"/><Relationship Id="rId6" Type="http://schemas.openxmlformats.org/officeDocument/2006/relationships/hyperlink" Target="https://www.ippc.int/en/core-activities/governance/cpm/" TargetMode="External"/><Relationship Id="rId11" Type="http://schemas.openxmlformats.org/officeDocument/2006/relationships/image" Target="../media/image30.png"/><Relationship Id="rId5" Type="http://schemas.openxmlformats.org/officeDocument/2006/relationships/hyperlink" Target="https://www.ippc.int/en/core-activities/standards-setting/ispms/" TargetMode="External"/><Relationship Id="rId10" Type="http://schemas.openxmlformats.org/officeDocument/2006/relationships/image" Target="../media/image29.png"/><Relationship Id="rId4" Type="http://schemas.openxmlformats.org/officeDocument/2006/relationships/hyperlink" Target="https://www.ippc.int/en/" TargetMode="External"/><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15.png"/><Relationship Id="rId10" Type="http://schemas.openxmlformats.org/officeDocument/2006/relationships/image" Target="../media/image8.svg"/><Relationship Id="rId4" Type="http://schemas.openxmlformats.org/officeDocument/2006/relationships/image" Target="../media/image4.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svg"/><Relationship Id="rId7" Type="http://schemas.openxmlformats.org/officeDocument/2006/relationships/image" Target="../media/image6.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15.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diagramLayout" Target="../diagrams/layout1.xml"/><Relationship Id="rId7" Type="http://schemas.openxmlformats.org/officeDocument/2006/relationships/image" Target="../media/image14.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10.svg"/></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ippc.int/en/online-comment-system/" TargetMode="External"/><Relationship Id="rId1" Type="http://schemas.openxmlformats.org/officeDocument/2006/relationships/slideLayout" Target="../slideLayouts/slideLayout4.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123823" y="1812363"/>
            <a:ext cx="12068175" cy="1351228"/>
          </a:xfrm>
        </p:spPr>
        <p:txBody>
          <a:bodyPr/>
          <a:lstStyle/>
          <a:p>
            <a:pPr algn="ctr"/>
            <a:r>
              <a:rPr lang="en-US" sz="3000" dirty="0"/>
              <a:t>IPPC Standard Setting Process </a:t>
            </a:r>
            <a:r>
              <a:rPr lang="en-US" sz="3000" dirty="0" smtClean="0"/>
              <a:t>for International </a:t>
            </a:r>
            <a:r>
              <a:rPr lang="en-US" sz="3000" dirty="0"/>
              <a:t>Standards for Phytosanitary Measures (ISPMs) and Diagnostic Protocols (DPs)</a:t>
            </a:r>
            <a:br>
              <a:rPr lang="en-US" sz="3000" dirty="0"/>
            </a:br>
            <a:endParaRPr lang="en-IT" sz="3000"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a:xfrm>
            <a:off x="61911" y="3363839"/>
            <a:ext cx="12192000" cy="245913"/>
          </a:xfrm>
        </p:spPr>
        <p:txBody>
          <a:bodyPr/>
          <a:lstStyle/>
          <a:p>
            <a:pPr algn="ctr"/>
            <a:r>
              <a:rPr lang="en-GB" dirty="0" smtClean="0"/>
              <a:t>Standard Setting Unit (SSU) - IPPC Secretariat</a:t>
            </a:r>
            <a:endParaRPr lang="en-IT" dirty="0"/>
          </a:p>
        </p:txBody>
      </p:sp>
      <p:pic>
        <p:nvPicPr>
          <p:cNvPr id="11" name="Swe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26350" y="6256977"/>
            <a:ext cx="487363" cy="487363"/>
          </a:xfrm>
          <a:prstGeom prst="rect">
            <a:avLst/>
          </a:prstGeom>
        </p:spPr>
      </p:pic>
    </p:spTree>
    <p:extLst>
      <p:ext uri="{BB962C8B-B14F-4D97-AF65-F5344CB8AC3E}">
        <p14:creationId xmlns:p14="http://schemas.microsoft.com/office/powerpoint/2010/main" val="3980786642"/>
      </p:ext>
    </p:extLst>
  </p:cSld>
  <p:clrMapOvr>
    <a:masterClrMapping/>
  </p:clrMapOvr>
  <mc:AlternateContent xmlns:mc="http://schemas.openxmlformats.org/markup-compatibility/2006" xmlns:p14="http://schemas.microsoft.com/office/powerpoint/2010/main">
    <mc:Choice Requires="p14">
      <p:transition p14:dur="10" advTm="8000"/>
    </mc:Choice>
    <mc:Fallback xmlns="">
      <p:transition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
                                      <p:cBhvr>
                                        <p:cTn id="6" dur="1" fill="hold"/>
                                        <p:tgtEl>
                                          <p:spTgt spid="11"/>
                                        </p:tgtEl>
                                      </p:cBhvr>
                                    </p:cmd>
                                  </p:childTnLst>
                                </p:cTn>
                              </p:par>
                              <p:par>
                                <p:cTn id="7" presetID="6" presetClass="entr" presetSubtype="16"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circle(in)">
                                      <p:cBhvr>
                                        <p:cTn id="9" dur="2000"/>
                                        <p:tgtEl>
                                          <p:spTgt spid="6"/>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circle(in)">
                                      <p:cBhvr>
                                        <p:cTn id="15"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hold" display="0">
                  <p:stCondLst>
                    <p:cond delay="indefinite"/>
                  </p:stCondLst>
                  <p:endCondLst>
                    <p:cond evt="onStopAudio" delay="0">
                      <p:tgtEl>
                        <p:sldTgt/>
                      </p:tgtEl>
                    </p:cond>
                  </p:endCondLst>
                </p:cTn>
                <p:tgtEl>
                  <p:spTgt spid="11"/>
                </p:tgtEl>
              </p:cMediaNode>
            </p:audio>
          </p:childTnLst>
        </p:cTn>
      </p:par>
    </p:tnLst>
    <p:bldLst>
      <p:bldP spid="7" grpId="0"/>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368312" y="1312983"/>
            <a:ext cx="7470648" cy="1461477"/>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00" b="1" dirty="0" smtClean="0">
                <a:solidFill>
                  <a:schemeClr val="accent4">
                    <a:lumMod val="50000"/>
                  </a:schemeClr>
                </a:solidFill>
              </a:rPr>
              <a:t>Solicits </a:t>
            </a:r>
            <a:r>
              <a:rPr lang="en-GB" sz="1800" b="1" dirty="0">
                <a:solidFill>
                  <a:schemeClr val="accent4">
                    <a:lumMod val="50000"/>
                  </a:schemeClr>
                </a:solidFill>
              </a:rPr>
              <a:t>comments through </a:t>
            </a:r>
            <a:r>
              <a:rPr lang="en-GB" sz="1800" b="1" dirty="0" smtClean="0">
                <a:hlinkClick r:id="rId2"/>
              </a:rPr>
              <a:t>Online </a:t>
            </a:r>
            <a:r>
              <a:rPr lang="en-GB" sz="1800" b="1" dirty="0">
                <a:hlinkClick r:id="rId2"/>
              </a:rPr>
              <a:t>Comment System</a:t>
            </a:r>
            <a:r>
              <a:rPr lang="en-GB" sz="1800" b="1" dirty="0"/>
              <a:t> </a:t>
            </a:r>
            <a:r>
              <a:rPr lang="en-GB" sz="1800" b="1" dirty="0">
                <a:solidFill>
                  <a:schemeClr val="accent4">
                    <a:lumMod val="50000"/>
                  </a:schemeClr>
                </a:solidFill>
              </a:rPr>
              <a:t>(OCS)</a:t>
            </a:r>
            <a:endParaRPr lang="en-US" sz="1800" dirty="0">
              <a:solidFill>
                <a:schemeClr val="accent4">
                  <a:lumMod val="50000"/>
                </a:schemeClr>
              </a:solidFill>
            </a:endParaRPr>
          </a:p>
          <a:p>
            <a:pPr fontAlgn="t"/>
            <a:endParaRPr lang="en-US" sz="1800" b="1" dirty="0">
              <a:solidFill>
                <a:schemeClr val="tx1"/>
              </a:solidFill>
            </a:endParaRPr>
          </a:p>
          <a:p>
            <a:pPr fontAlgn="t"/>
            <a:r>
              <a:rPr lang="en-US" sz="1800" b="1" dirty="0">
                <a:solidFill>
                  <a:schemeClr val="accent4">
                    <a:lumMod val="50000"/>
                  </a:schemeClr>
                </a:solidFill>
              </a:rPr>
              <a:t>Compiles </a:t>
            </a:r>
            <a:r>
              <a:rPr lang="en-US" sz="1800" b="1" dirty="0" smtClean="0">
                <a:solidFill>
                  <a:schemeClr val="accent4">
                    <a:lumMod val="50000"/>
                  </a:schemeClr>
                </a:solidFill>
              </a:rPr>
              <a:t>comments and </a:t>
            </a:r>
            <a:r>
              <a:rPr lang="en-US" sz="1800" b="1" dirty="0">
                <a:solidFill>
                  <a:schemeClr val="accent4">
                    <a:lumMod val="50000"/>
                  </a:schemeClr>
                </a:solidFill>
              </a:rPr>
              <a:t>makes </a:t>
            </a:r>
            <a:r>
              <a:rPr lang="en-US" sz="1800" b="1" dirty="0" smtClean="0">
                <a:solidFill>
                  <a:schemeClr val="accent4">
                    <a:lumMod val="50000"/>
                  </a:schemeClr>
                </a:solidFill>
              </a:rPr>
              <a:t>publicly </a:t>
            </a:r>
            <a:r>
              <a:rPr lang="en-US" sz="1800" b="1" dirty="0">
                <a:solidFill>
                  <a:schemeClr val="accent4">
                    <a:lumMod val="50000"/>
                  </a:schemeClr>
                </a:solidFill>
              </a:rPr>
              <a:t>available </a:t>
            </a:r>
            <a:r>
              <a:rPr lang="en-US" sz="1800" b="1" dirty="0" smtClean="0">
                <a:solidFill>
                  <a:schemeClr val="accent4">
                    <a:lumMod val="50000"/>
                  </a:schemeClr>
                </a:solidFill>
                <a:latin typeface="Calibri" panose="020F0502020204030204" pitchFamily="34" charset="0"/>
                <a:cs typeface="Calibri" panose="020F0502020204030204" pitchFamily="34" charset="0"/>
              </a:rPr>
              <a:t>→</a:t>
            </a:r>
            <a:r>
              <a:rPr lang="en-US" sz="1800" b="1" dirty="0" smtClean="0">
                <a:solidFill>
                  <a:schemeClr val="accent4">
                    <a:lumMod val="50000"/>
                  </a:schemeClr>
                </a:solidFill>
              </a:rPr>
              <a:t> </a:t>
            </a:r>
            <a:r>
              <a:rPr lang="en-US" sz="1800" b="1" dirty="0">
                <a:solidFill>
                  <a:schemeClr val="accent4">
                    <a:lumMod val="50000"/>
                  </a:schemeClr>
                </a:solidFill>
              </a:rPr>
              <a:t>submits </a:t>
            </a:r>
            <a:r>
              <a:rPr lang="en-US" sz="1800" b="1" dirty="0" smtClean="0">
                <a:solidFill>
                  <a:schemeClr val="accent4">
                    <a:lumMod val="50000"/>
                  </a:schemeClr>
                </a:solidFill>
              </a:rPr>
              <a:t>to Steward </a:t>
            </a:r>
            <a:r>
              <a:rPr lang="en-US" sz="1800" b="1" dirty="0">
                <a:solidFill>
                  <a:schemeClr val="accent4">
                    <a:lumMod val="50000"/>
                  </a:schemeClr>
                </a:solidFill>
              </a:rPr>
              <a:t>for consideration</a:t>
            </a:r>
            <a:endParaRPr lang="en-US" sz="1800" dirty="0">
              <a:solidFill>
                <a:schemeClr val="accent4">
                  <a:lumMod val="50000"/>
                </a:schemeClr>
              </a:solidFill>
            </a:endParaRPr>
          </a:p>
        </p:txBody>
      </p:sp>
      <p:sp>
        <p:nvSpPr>
          <p:cNvPr id="3" name="Rounded Rectangle 2"/>
          <p:cNvSpPr/>
          <p:nvPr/>
        </p:nvSpPr>
        <p:spPr>
          <a:xfrm>
            <a:off x="4372034" y="3040185"/>
            <a:ext cx="7486650"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Reviews </a:t>
            </a:r>
            <a:r>
              <a:rPr lang="en-US" sz="1800" b="1" dirty="0" smtClean="0">
                <a:solidFill>
                  <a:schemeClr val="bg1"/>
                </a:solidFill>
              </a:rPr>
              <a:t>and </a:t>
            </a:r>
            <a:r>
              <a:rPr lang="en-US" sz="1800" b="1" dirty="0">
                <a:solidFill>
                  <a:schemeClr val="bg1"/>
                </a:solidFill>
              </a:rPr>
              <a:t>prepares responses to </a:t>
            </a:r>
            <a:r>
              <a:rPr lang="en-US" sz="1800" b="1" dirty="0" smtClean="0">
                <a:solidFill>
                  <a:schemeClr val="bg1"/>
                </a:solidFill>
              </a:rPr>
              <a:t>comments + revises draft ISPM </a:t>
            </a:r>
            <a:r>
              <a:rPr lang="en-US" sz="1800" b="1" dirty="0" smtClean="0">
                <a:solidFill>
                  <a:schemeClr val="bg1"/>
                </a:solidFill>
                <a:latin typeface="Calibri" panose="020F0502020204030204" pitchFamily="34" charset="0"/>
                <a:cs typeface="Calibri" panose="020F0502020204030204" pitchFamily="34" charset="0"/>
              </a:rPr>
              <a:t>→</a:t>
            </a:r>
            <a:r>
              <a:rPr lang="en-US" sz="1800" b="1" dirty="0" smtClean="0">
                <a:solidFill>
                  <a:schemeClr val="bg1"/>
                </a:solidFill>
              </a:rPr>
              <a:t> submits to IPPC </a:t>
            </a:r>
            <a:r>
              <a:rPr lang="en-US" sz="1800" b="1" dirty="0">
                <a:solidFill>
                  <a:schemeClr val="bg1"/>
                </a:solidFill>
              </a:rPr>
              <a:t>Secretariat</a:t>
            </a:r>
          </a:p>
        </p:txBody>
      </p:sp>
      <p:sp>
        <p:nvSpPr>
          <p:cNvPr id="4" name="Rounded Rectangle 3"/>
          <p:cNvSpPr/>
          <p:nvPr/>
        </p:nvSpPr>
        <p:spPr>
          <a:xfrm>
            <a:off x="4388036" y="4077057"/>
            <a:ext cx="7470648" cy="2199002"/>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smtClean="0">
                <a:solidFill>
                  <a:srgbClr val="002060"/>
                </a:solidFill>
              </a:rPr>
              <a:t>Reviews: comments + steward </a:t>
            </a:r>
            <a:r>
              <a:rPr lang="en-US" sz="1800" b="1" dirty="0">
                <a:solidFill>
                  <a:srgbClr val="002060"/>
                </a:solidFill>
              </a:rPr>
              <a:t>responses to </a:t>
            </a:r>
            <a:r>
              <a:rPr lang="en-US" sz="1800" b="1" dirty="0" smtClean="0">
                <a:solidFill>
                  <a:srgbClr val="002060"/>
                </a:solidFill>
              </a:rPr>
              <a:t>comments + draft </a:t>
            </a:r>
            <a:r>
              <a:rPr lang="en-US" sz="1800" b="1" dirty="0">
                <a:solidFill>
                  <a:srgbClr val="002060"/>
                </a:solidFill>
              </a:rPr>
              <a:t>ISPM </a:t>
            </a:r>
          </a:p>
          <a:p>
            <a:endParaRPr lang="en-GB" sz="1800" b="1" dirty="0">
              <a:solidFill>
                <a:srgbClr val="002060"/>
              </a:solidFill>
            </a:endParaRPr>
          </a:p>
          <a:p>
            <a:r>
              <a:rPr lang="en-US" sz="1800" b="1" dirty="0">
                <a:solidFill>
                  <a:srgbClr val="002060"/>
                </a:solidFill>
              </a:rPr>
              <a:t>Provides </a:t>
            </a:r>
            <a:r>
              <a:rPr lang="en-US" sz="1800" b="1" dirty="0" smtClean="0">
                <a:solidFill>
                  <a:srgbClr val="002060"/>
                </a:solidFill>
              </a:rPr>
              <a:t>summary </a:t>
            </a:r>
            <a:r>
              <a:rPr lang="en-US" sz="1800" b="1" dirty="0">
                <a:solidFill>
                  <a:srgbClr val="002060"/>
                </a:solidFill>
              </a:rPr>
              <a:t>of the major issues discussed as </a:t>
            </a:r>
            <a:r>
              <a:rPr lang="en-US" sz="1800" b="1" dirty="0" smtClean="0">
                <a:solidFill>
                  <a:srgbClr val="002060"/>
                </a:solidFill>
              </a:rPr>
              <a:t>part </a:t>
            </a:r>
            <a:r>
              <a:rPr lang="en-US" sz="1800" b="1" dirty="0">
                <a:solidFill>
                  <a:srgbClr val="002060"/>
                </a:solidFill>
              </a:rPr>
              <a:t>of </a:t>
            </a:r>
            <a:r>
              <a:rPr lang="en-US" sz="1800" b="1" dirty="0" smtClean="0">
                <a:solidFill>
                  <a:srgbClr val="002060"/>
                </a:solidFill>
              </a:rPr>
              <a:t>SC </a:t>
            </a:r>
            <a:r>
              <a:rPr lang="en-US" sz="1800" b="1" dirty="0">
                <a:solidFill>
                  <a:srgbClr val="002060"/>
                </a:solidFill>
              </a:rPr>
              <a:t>meeting report </a:t>
            </a:r>
          </a:p>
          <a:p>
            <a:endParaRPr lang="en-GB" sz="1800" b="1" dirty="0">
              <a:solidFill>
                <a:srgbClr val="002060"/>
              </a:solidFill>
            </a:endParaRPr>
          </a:p>
          <a:p>
            <a:r>
              <a:rPr lang="en-GB" sz="1800" b="1" dirty="0">
                <a:solidFill>
                  <a:srgbClr val="002060"/>
                </a:solidFill>
              </a:rPr>
              <a:t>Recommends </a:t>
            </a:r>
            <a:r>
              <a:rPr lang="en-GB" sz="1800" b="1" dirty="0" smtClean="0">
                <a:solidFill>
                  <a:srgbClr val="002060"/>
                </a:solidFill>
              </a:rPr>
              <a:t>draft </a:t>
            </a:r>
            <a:r>
              <a:rPr lang="en-GB" sz="1800" b="1" dirty="0">
                <a:solidFill>
                  <a:srgbClr val="002060"/>
                </a:solidFill>
              </a:rPr>
              <a:t>ISPM to </a:t>
            </a:r>
            <a:r>
              <a:rPr lang="en-GB" sz="1800" b="1" dirty="0" smtClean="0">
                <a:solidFill>
                  <a:srgbClr val="002060"/>
                </a:solidFill>
              </a:rPr>
              <a:t>CPM </a:t>
            </a:r>
            <a:r>
              <a:rPr lang="en-GB" sz="1800" b="1" dirty="0">
                <a:solidFill>
                  <a:srgbClr val="002060"/>
                </a:solidFill>
              </a:rPr>
              <a:t>for adoption</a:t>
            </a:r>
            <a:endParaRPr lang="en-US" sz="1800" b="1" dirty="0">
              <a:solidFill>
                <a:srgbClr val="002060"/>
              </a:solidFill>
            </a:endParaRPr>
          </a:p>
        </p:txBody>
      </p:sp>
      <p:sp>
        <p:nvSpPr>
          <p:cNvPr id="10" name="Rounded Rectangle 9"/>
          <p:cNvSpPr/>
          <p:nvPr/>
        </p:nvSpPr>
        <p:spPr>
          <a:xfrm>
            <a:off x="3390901" y="311237"/>
            <a:ext cx="5486400"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Second consultation </a:t>
            </a:r>
            <a:r>
              <a:rPr lang="en-US" sz="2400" b="1" dirty="0">
                <a:solidFill>
                  <a:srgbClr val="00682F"/>
                </a:solidFill>
              </a:rPr>
              <a:t>– </a:t>
            </a:r>
            <a:r>
              <a:rPr lang="en-US" sz="2400" b="1" dirty="0">
                <a:solidFill>
                  <a:srgbClr val="C00000"/>
                </a:solidFill>
              </a:rPr>
              <a:t>90 days</a:t>
            </a:r>
          </a:p>
        </p:txBody>
      </p:sp>
      <p:sp>
        <p:nvSpPr>
          <p:cNvPr id="13" name="Down Arrow Callout 12"/>
          <p:cNvSpPr/>
          <p:nvPr/>
        </p:nvSpPr>
        <p:spPr>
          <a:xfrm>
            <a:off x="2699240" y="1364056"/>
            <a:ext cx="1524000" cy="1597975"/>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IPPC Secretariat</a:t>
            </a:r>
            <a:endParaRPr lang="en-US" sz="2000" b="1" dirty="0">
              <a:solidFill>
                <a:srgbClr val="CC9900"/>
              </a:solidFill>
            </a:endParaRPr>
          </a:p>
        </p:txBody>
      </p:sp>
      <p:sp>
        <p:nvSpPr>
          <p:cNvPr id="14" name="Down Arrow Callout 13"/>
          <p:cNvSpPr/>
          <p:nvPr/>
        </p:nvSpPr>
        <p:spPr>
          <a:xfrm>
            <a:off x="2684952" y="3083068"/>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Steward</a:t>
            </a:r>
            <a:endParaRPr lang="en-US" sz="2000" b="1" dirty="0">
              <a:solidFill>
                <a:srgbClr val="CC9900"/>
              </a:solidFill>
            </a:endParaRPr>
          </a:p>
        </p:txBody>
      </p:sp>
      <p:sp>
        <p:nvSpPr>
          <p:cNvPr id="16" name="Rectangle 15"/>
          <p:cNvSpPr/>
          <p:nvPr/>
        </p:nvSpPr>
        <p:spPr>
          <a:xfrm>
            <a:off x="2670665" y="4157844"/>
            <a:ext cx="1552575" cy="2118215"/>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dirty="0">
              <a:solidFill>
                <a:srgbClr val="CC9900"/>
              </a:solidFill>
            </a:endParaRPr>
          </a:p>
        </p:txBody>
      </p:sp>
      <p:grpSp>
        <p:nvGrpSpPr>
          <p:cNvPr id="17" name="Group 16"/>
          <p:cNvGrpSpPr/>
          <p:nvPr/>
        </p:nvGrpSpPr>
        <p:grpSpPr>
          <a:xfrm>
            <a:off x="179750" y="1364056"/>
            <a:ext cx="2286000" cy="2601856"/>
            <a:chOff x="5981526" y="1989200"/>
            <a:chExt cx="2875771" cy="3551363"/>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588019" y="1989200"/>
              <a:ext cx="2269278" cy="1767418"/>
            </a:xfrm>
            <a:prstGeom prst="rect">
              <a:avLst/>
            </a:prstGeom>
          </p:spPr>
        </p:pic>
        <p:sp>
          <p:nvSpPr>
            <p:cNvPr id="19" name="Rectangle 18"/>
            <p:cNvSpPr/>
            <p:nvPr/>
          </p:nvSpPr>
          <p:spPr>
            <a:xfrm>
              <a:off x="5981526" y="3818174"/>
              <a:ext cx="2875771" cy="1722389"/>
            </a:xfrm>
            <a:prstGeom prst="rect">
              <a:avLst/>
            </a:prstGeom>
          </p:spPr>
          <p:txBody>
            <a:bodyPr wrap="square">
              <a:spAutoFit/>
            </a:bodyPr>
            <a:lstStyle/>
            <a:p>
              <a:pPr algn="ctr"/>
              <a:r>
                <a:rPr lang="en-US" sz="2000" b="1" dirty="0">
                  <a:solidFill>
                    <a:srgbClr val="0F405B"/>
                  </a:solidFill>
                  <a:latin typeface="Roboto Slab"/>
                </a:rPr>
                <a:t>Consultation and </a:t>
              </a:r>
              <a:r>
                <a:rPr lang="en-US" sz="2000" b="1" dirty="0" smtClean="0">
                  <a:solidFill>
                    <a:srgbClr val="0F405B"/>
                  </a:solidFill>
                  <a:latin typeface="Roboto Slab"/>
                </a:rPr>
                <a:t>review</a:t>
              </a:r>
            </a:p>
            <a:p>
              <a:pPr algn="ctr"/>
              <a:endParaRPr lang="en-US" sz="2000" b="1" dirty="0">
                <a:solidFill>
                  <a:srgbClr val="0F405B"/>
                </a:solidFill>
                <a:latin typeface="Roboto Slab"/>
              </a:endParaRPr>
            </a:p>
            <a:p>
              <a:pPr algn="ctr"/>
              <a:r>
                <a:rPr lang="en-GB" sz="1600" b="1" dirty="0" smtClean="0">
                  <a:solidFill>
                    <a:srgbClr val="0F405B"/>
                  </a:solidFill>
                  <a:latin typeface="Roboto Slab"/>
                </a:rPr>
                <a:t>(</a:t>
              </a:r>
              <a:r>
                <a:rPr lang="en-GB" sz="1600" b="1" dirty="0">
                  <a:solidFill>
                    <a:srgbClr val="0F405B"/>
                  </a:solidFill>
                  <a:latin typeface="Roboto Slab"/>
                </a:rPr>
                <a:t>Stage 3)</a:t>
              </a:r>
              <a:endParaRPr lang="en-US" sz="1600" b="1" dirty="0">
                <a:solidFill>
                  <a:srgbClr val="0F405B"/>
                </a:solidFill>
                <a:latin typeface="Roboto Slab"/>
              </a:endParaRPr>
            </a:p>
          </p:txBody>
        </p:sp>
      </p:grpSp>
    </p:spTree>
    <p:extLst>
      <p:ext uri="{BB962C8B-B14F-4D97-AF65-F5344CB8AC3E}">
        <p14:creationId xmlns:p14="http://schemas.microsoft.com/office/powerpoint/2010/main" val="2874973463"/>
      </p:ext>
    </p:extLst>
  </p:cSld>
  <p:clrMapOvr>
    <a:masterClrMapping/>
  </p:clrMapOvr>
  <mc:AlternateContent xmlns:mc="http://schemas.openxmlformats.org/markup-compatibility/2006" xmlns:p14="http://schemas.microsoft.com/office/powerpoint/2010/main">
    <mc:Choice Requires="p14">
      <p:transition p14:dur="10" advTm="30000"/>
    </mc:Choice>
    <mc:Fallback xmlns="">
      <p:transition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4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7000"/>
                            </p:stCondLst>
                            <p:childTnLst>
                              <p:par>
                                <p:cTn id="28" presetID="22" presetClass="entr" presetSubtype="4" fill="hold" grpId="0" nodeType="afterEffect">
                                  <p:stCondLst>
                                    <p:cond delay="500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par>
                          <p:cTn id="31" fill="hold">
                            <p:stCondLst>
                              <p:cond delay="12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55062" y="3690887"/>
            <a:ext cx="7613270" cy="3785652"/>
          </a:xfrm>
          <a:prstGeom prst="rect">
            <a:avLst/>
          </a:prstGeom>
          <a:noFill/>
        </p:spPr>
        <p:txBody>
          <a:bodyPr wrap="square" rtlCol="0">
            <a:spAutoFit/>
          </a:bodyPr>
          <a:lstStyle/>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endParaRPr lang="en-US" sz="2400" b="1" dirty="0">
              <a:solidFill>
                <a:srgbClr val="00B050"/>
              </a:solidFill>
            </a:endParaRPr>
          </a:p>
        </p:txBody>
      </p:sp>
      <p:graphicFrame>
        <p:nvGraphicFramePr>
          <p:cNvPr id="8" name="Diagram 7"/>
          <p:cNvGraphicFramePr/>
          <p:nvPr>
            <p:extLst>
              <p:ext uri="{D42A27DB-BD31-4B8C-83A1-F6EECF244321}">
                <p14:modId xmlns:p14="http://schemas.microsoft.com/office/powerpoint/2010/main" val="1402117265"/>
              </p:ext>
            </p:extLst>
          </p:nvPr>
        </p:nvGraphicFramePr>
        <p:xfrm>
          <a:off x="2298214" y="610629"/>
          <a:ext cx="8198335"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571875" y="546013"/>
            <a:ext cx="488518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Adoption</a:t>
            </a:r>
          </a:p>
        </p:txBody>
      </p:sp>
      <p:sp>
        <p:nvSpPr>
          <p:cNvPr id="10" name="Rounded Rectangle 9"/>
          <p:cNvSpPr/>
          <p:nvPr/>
        </p:nvSpPr>
        <p:spPr>
          <a:xfrm>
            <a:off x="3904034" y="4326683"/>
            <a:ext cx="3385678" cy="799721"/>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GB" sz="2000" b="1" dirty="0">
                <a:solidFill>
                  <a:srgbClr val="C00000"/>
                </a:solidFill>
              </a:rPr>
              <a:t>Technical justification </a:t>
            </a:r>
            <a:endParaRPr lang="en-US" sz="2000" dirty="0">
              <a:solidFill>
                <a:srgbClr val="C00000"/>
              </a:solidFill>
            </a:endParaRPr>
          </a:p>
        </p:txBody>
      </p:sp>
      <p:sp>
        <p:nvSpPr>
          <p:cNvPr id="11" name="Rounded Rectangle 10"/>
          <p:cNvSpPr/>
          <p:nvPr/>
        </p:nvSpPr>
        <p:spPr>
          <a:xfrm>
            <a:off x="3904034" y="5312791"/>
            <a:ext cx="3773116" cy="76622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r>
              <a:rPr lang="en-GB" sz="2000" b="1" dirty="0">
                <a:solidFill>
                  <a:srgbClr val="C00000"/>
                </a:solidFill>
              </a:rPr>
              <a:t>Suggestions for improvement </a:t>
            </a:r>
            <a:endParaRPr lang="en-US" sz="2000" dirty="0">
              <a:solidFill>
                <a:srgbClr val="C00000"/>
              </a:solidFill>
            </a:endParaRPr>
          </a:p>
        </p:txBody>
      </p:sp>
      <p:sp>
        <p:nvSpPr>
          <p:cNvPr id="13" name="Oval 12"/>
          <p:cNvSpPr/>
          <p:nvPr/>
        </p:nvSpPr>
        <p:spPr>
          <a:xfrm>
            <a:off x="8007115" y="4301516"/>
            <a:ext cx="3901943" cy="195862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00B050"/>
                </a:solidFill>
              </a:rPr>
              <a:t>If no objection,  </a:t>
            </a:r>
            <a:r>
              <a:rPr lang="en-GB" sz="2400" b="1" dirty="0">
                <a:solidFill>
                  <a:srgbClr val="00B050"/>
                </a:solidFill>
              </a:rPr>
              <a:t>CPM adopts </a:t>
            </a:r>
            <a:r>
              <a:rPr lang="en-GB" sz="2400" b="1" dirty="0" smtClean="0">
                <a:solidFill>
                  <a:srgbClr val="00B050"/>
                </a:solidFill>
              </a:rPr>
              <a:t>ISPMs </a:t>
            </a:r>
            <a:r>
              <a:rPr lang="en-GB" sz="2400" b="1" dirty="0">
                <a:solidFill>
                  <a:srgbClr val="00B050"/>
                </a:solidFill>
              </a:rPr>
              <a:t>without discussion</a:t>
            </a:r>
          </a:p>
        </p:txBody>
      </p:sp>
      <p:grpSp>
        <p:nvGrpSpPr>
          <p:cNvPr id="17" name="Group 16"/>
          <p:cNvGrpSpPr/>
          <p:nvPr/>
        </p:nvGrpSpPr>
        <p:grpSpPr>
          <a:xfrm>
            <a:off x="182751" y="1438274"/>
            <a:ext cx="2377440" cy="2513944"/>
            <a:chOff x="8802619" y="2006976"/>
            <a:chExt cx="2783287" cy="3466197"/>
          </a:xfrm>
        </p:grpSpPr>
        <p:pic>
          <p:nvPicPr>
            <p:cNvPr id="1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286738" y="2006976"/>
              <a:ext cx="1806896" cy="1806898"/>
            </a:xfrm>
            <a:prstGeom prst="rect">
              <a:avLst/>
            </a:prstGeom>
          </p:spPr>
        </p:pic>
        <p:sp>
          <p:nvSpPr>
            <p:cNvPr id="19" name="Rectangle 18"/>
            <p:cNvSpPr/>
            <p:nvPr/>
          </p:nvSpPr>
          <p:spPr>
            <a:xfrm>
              <a:off x="8802619" y="3818173"/>
              <a:ext cx="2783287" cy="1655000"/>
            </a:xfrm>
            <a:prstGeom prst="rect">
              <a:avLst/>
            </a:prstGeom>
          </p:spPr>
          <p:txBody>
            <a:bodyPr wrap="square">
              <a:spAutoFit/>
            </a:bodyPr>
            <a:lstStyle/>
            <a:p>
              <a:pPr algn="ctr"/>
              <a:r>
                <a:rPr lang="en-US" sz="2000" b="1" dirty="0">
                  <a:solidFill>
                    <a:srgbClr val="0F405B"/>
                  </a:solidFill>
                  <a:latin typeface="Roboto Slab"/>
                </a:rPr>
                <a:t>Adopting and publication</a:t>
              </a:r>
            </a:p>
            <a:p>
              <a:pPr algn="ctr"/>
              <a:endParaRPr lang="en-GB" sz="1600" b="1" dirty="0" smtClean="0">
                <a:solidFill>
                  <a:srgbClr val="0F405B"/>
                </a:solidFill>
                <a:latin typeface="Roboto Slab"/>
              </a:endParaRPr>
            </a:p>
            <a:p>
              <a:pPr algn="ctr"/>
              <a:r>
                <a:rPr lang="en-GB" sz="1600" b="1" dirty="0" smtClean="0">
                  <a:solidFill>
                    <a:srgbClr val="0F405B"/>
                  </a:solidFill>
                  <a:latin typeface="Roboto Slab"/>
                </a:rPr>
                <a:t>(</a:t>
              </a:r>
              <a:r>
                <a:rPr lang="en-GB" sz="1600" b="1" dirty="0">
                  <a:solidFill>
                    <a:srgbClr val="0F405B"/>
                  </a:solidFill>
                  <a:latin typeface="Roboto Slab"/>
                </a:rPr>
                <a:t>Stage 4)</a:t>
              </a:r>
              <a:endParaRPr lang="en-US" sz="1600" b="1" dirty="0">
                <a:solidFill>
                  <a:srgbClr val="0F405B"/>
                </a:solidFill>
                <a:latin typeface="Roboto Slab"/>
              </a:endParaRPr>
            </a:p>
          </p:txBody>
        </p:sp>
      </p:grpSp>
      <p:grpSp>
        <p:nvGrpSpPr>
          <p:cNvPr id="3" name="Group 2"/>
          <p:cNvGrpSpPr/>
          <p:nvPr/>
        </p:nvGrpSpPr>
        <p:grpSpPr>
          <a:xfrm>
            <a:off x="902708" y="4287818"/>
            <a:ext cx="2824995" cy="1762402"/>
            <a:chOff x="947925" y="3831032"/>
            <a:chExt cx="2824995" cy="1762402"/>
          </a:xfrm>
        </p:grpSpPr>
        <p:sp>
          <p:nvSpPr>
            <p:cNvPr id="9" name="Rounded Rectangle 8"/>
            <p:cNvSpPr/>
            <p:nvPr/>
          </p:nvSpPr>
          <p:spPr>
            <a:xfrm>
              <a:off x="947925" y="3831032"/>
              <a:ext cx="2824995" cy="176240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solidFill>
                  <a:srgbClr val="C00000"/>
                </a:solidFill>
              </a:endParaRPr>
            </a:p>
            <a:p>
              <a:pPr algn="ctr"/>
              <a:endParaRPr lang="en-GB" sz="2000" b="1" dirty="0">
                <a:solidFill>
                  <a:srgbClr val="C00000"/>
                </a:solidFill>
              </a:endParaRPr>
            </a:p>
            <a:p>
              <a:pPr algn="ctr"/>
              <a:endParaRPr lang="en-GB" sz="2000" b="1" dirty="0">
                <a:solidFill>
                  <a:srgbClr val="C00000"/>
                </a:solidFill>
              </a:endParaRPr>
            </a:p>
            <a:p>
              <a:pPr algn="ctr"/>
              <a:r>
                <a:rPr lang="en-GB" sz="2000" b="1" dirty="0">
                  <a:solidFill>
                    <a:srgbClr val="C00000"/>
                  </a:solidFill>
                </a:rPr>
                <a:t>To submit an objection</a:t>
              </a:r>
              <a:endParaRPr lang="en-US" sz="2000" b="1" dirty="0">
                <a:solidFill>
                  <a:srgbClr val="C00000"/>
                </a:solidFill>
              </a:endParaRPr>
            </a:p>
          </p:txBody>
        </p:sp>
        <p:pic>
          <p:nvPicPr>
            <p:cNvPr id="2" name="Picture 1"/>
            <p:cNvPicPr>
              <a:picLocks noChangeAspect="1"/>
            </p:cNvPicPr>
            <p:nvPr/>
          </p:nvPicPr>
          <p:blipFill>
            <a:blip r:embed="rId9"/>
            <a:stretch>
              <a:fillRect/>
            </a:stretch>
          </p:blipFill>
          <p:spPr>
            <a:xfrm>
              <a:off x="1786377" y="3874211"/>
              <a:ext cx="1036410" cy="1054699"/>
            </a:xfrm>
            <a:prstGeom prst="rect">
              <a:avLst/>
            </a:prstGeom>
          </p:spPr>
        </p:pic>
      </p:grpSp>
    </p:spTree>
    <p:extLst>
      <p:ext uri="{BB962C8B-B14F-4D97-AF65-F5344CB8AC3E}">
        <p14:creationId xmlns:p14="http://schemas.microsoft.com/office/powerpoint/2010/main" val="841089693"/>
      </p:ext>
    </p:extLst>
  </p:cSld>
  <p:clrMapOvr>
    <a:masterClrMapping/>
  </p:clrMapOvr>
  <mc:AlternateContent xmlns:mc="http://schemas.openxmlformats.org/markup-compatibility/2006" xmlns:p14="http://schemas.microsoft.com/office/powerpoint/2010/main">
    <mc:Choice Requires="p14">
      <p:transition spd="slow" p14:dur="3000" advTm="32000">
        <p14:reveal/>
      </p:transition>
    </mc:Choice>
    <mc:Fallback xmlns="">
      <p:transition spd="slow" advTm="3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500"/>
                                        <p:tgtEl>
                                          <p:spTgt spid="6"/>
                                        </p:tgtEl>
                                      </p:cBhvr>
                                    </p:animEffect>
                                  </p:childTnLst>
                                </p:cTn>
                              </p:par>
                            </p:childTnLst>
                          </p:cTn>
                        </p:par>
                        <p:par>
                          <p:cTn id="11" fill="hold">
                            <p:stCondLst>
                              <p:cond delay="1000"/>
                            </p:stCondLst>
                            <p:childTnLst>
                              <p:par>
                                <p:cTn id="12" presetID="22" presetClass="entr" presetSubtype="1" fill="hold" grpId="0" nodeType="afterEffect">
                                  <p:stCondLst>
                                    <p:cond delay="15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3000"/>
                            </p:stCondLst>
                            <p:childTnLst>
                              <p:par>
                                <p:cTn id="16" presetID="22" presetClass="entr" presetSubtype="1" fill="hold" grpId="0" nodeType="afterEffect">
                                  <p:stCondLst>
                                    <p:cond delay="15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500"/>
                                        <p:tgtEl>
                                          <p:spTgt spid="8">
                                            <p:graphicEl>
                                              <a:dgm id="{A2FB552F-2116-4416-BE0C-838761EA1C90}"/>
                                            </p:graphicEl>
                                          </p:spTgt>
                                        </p:tgtEl>
                                      </p:cBhvr>
                                    </p:animEffect>
                                  </p:childTnLst>
                                </p:cTn>
                              </p:par>
                            </p:childTnLst>
                          </p:cTn>
                        </p:par>
                        <p:par>
                          <p:cTn id="19" fill="hold">
                            <p:stCondLst>
                              <p:cond delay="5000"/>
                            </p:stCondLst>
                            <p:childTnLst>
                              <p:par>
                                <p:cTn id="20" presetID="22" presetClass="entr" presetSubtype="1" fill="hold" grpId="0" nodeType="afterEffect">
                                  <p:stCondLst>
                                    <p:cond delay="150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500"/>
                                        <p:tgtEl>
                                          <p:spTgt spid="8">
                                            <p:graphicEl>
                                              <a:dgm id="{66EB6B12-62E6-43AF-B729-1F11B54020C6}"/>
                                            </p:graphicEl>
                                          </p:spTgt>
                                        </p:tgtEl>
                                      </p:cBhvr>
                                    </p:animEffect>
                                  </p:childTnLst>
                                </p:cTn>
                              </p:par>
                            </p:childTnLst>
                          </p:cTn>
                        </p:par>
                        <p:par>
                          <p:cTn id="23" fill="hold">
                            <p:stCondLst>
                              <p:cond delay="7000"/>
                            </p:stCondLst>
                            <p:childTnLst>
                              <p:par>
                                <p:cTn id="24" presetID="22" presetClass="entr" presetSubtype="1" fill="hold" grpId="0" nodeType="afterEffect">
                                  <p:stCondLst>
                                    <p:cond delay="150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500"/>
                                        <p:tgtEl>
                                          <p:spTgt spid="8">
                                            <p:graphicEl>
                                              <a:dgm id="{4EB85D67-C0AB-4F95-B4E2-073026A9C521}"/>
                                            </p:graphicEl>
                                          </p:spTgt>
                                        </p:tgtEl>
                                      </p:cBhvr>
                                    </p:animEffect>
                                  </p:childTnLst>
                                </p:cTn>
                              </p:par>
                            </p:childTnLst>
                          </p:cTn>
                        </p:par>
                        <p:par>
                          <p:cTn id="27" fill="hold">
                            <p:stCondLst>
                              <p:cond delay="9000"/>
                            </p:stCondLst>
                            <p:childTnLst>
                              <p:par>
                                <p:cTn id="28" presetID="31" presetClass="entr" presetSubtype="0" fill="hold" nodeType="afterEffect">
                                  <p:stCondLst>
                                    <p:cond delay="200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style.rotation</p:attrName>
                                        </p:attrNameLst>
                                      </p:cBhvr>
                                      <p:tavLst>
                                        <p:tav tm="0">
                                          <p:val>
                                            <p:fltVal val="90"/>
                                          </p:val>
                                        </p:tav>
                                        <p:tav tm="100000">
                                          <p:val>
                                            <p:fltVal val="0"/>
                                          </p:val>
                                        </p:tav>
                                      </p:tavLst>
                                    </p:anim>
                                    <p:animEffect transition="in" filter="fade">
                                      <p:cBhvr>
                                        <p:cTn id="33" dur="500"/>
                                        <p:tgtEl>
                                          <p:spTgt spid="3"/>
                                        </p:tgtEl>
                                      </p:cBhvr>
                                    </p:animEffect>
                                  </p:childTnLst>
                                </p:cTn>
                              </p:par>
                            </p:childTnLst>
                          </p:cTn>
                        </p:par>
                        <p:par>
                          <p:cTn id="34" fill="hold">
                            <p:stCondLst>
                              <p:cond delay="11500"/>
                            </p:stCondLst>
                            <p:childTnLst>
                              <p:par>
                                <p:cTn id="35" presetID="22" presetClass="entr" presetSubtype="1" fill="hold" grpId="0" nodeType="afterEffect">
                                  <p:stCondLst>
                                    <p:cond delay="25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14500"/>
                            </p:stCondLst>
                            <p:childTnLst>
                              <p:par>
                                <p:cTn id="39" presetID="22" presetClass="entr" presetSubtype="1" fill="hold" grpId="0" nodeType="afterEffect">
                                  <p:stCondLst>
                                    <p:cond delay="250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17500"/>
                            </p:stCondLst>
                            <p:childTnLst>
                              <p:par>
                                <p:cTn id="43" presetID="22" presetClass="entr" presetSubtype="1" fill="hold" grpId="0" nodeType="afterEffect">
                                  <p:stCondLst>
                                    <p:cond delay="250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6" grpId="0" animBg="1"/>
      <p:bldP spid="10"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94743" y="1275911"/>
            <a:ext cx="2315107" cy="2483947"/>
            <a:chOff x="8802619" y="2006976"/>
            <a:chExt cx="2783287" cy="3504875"/>
          </a:xfrm>
        </p:grpSpPr>
        <p:pic>
          <p:nvPicPr>
            <p:cNvPr id="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9286738" y="2006976"/>
              <a:ext cx="1767418" cy="1767418"/>
            </a:xfrm>
            <a:prstGeom prst="rect">
              <a:avLst/>
            </a:prstGeom>
          </p:spPr>
        </p:pic>
        <p:sp>
          <p:nvSpPr>
            <p:cNvPr id="9" name="Rectangle 8"/>
            <p:cNvSpPr/>
            <p:nvPr/>
          </p:nvSpPr>
          <p:spPr>
            <a:xfrm>
              <a:off x="8802619" y="3818174"/>
              <a:ext cx="2783287" cy="1693677"/>
            </a:xfrm>
            <a:prstGeom prst="rect">
              <a:avLst/>
            </a:prstGeom>
          </p:spPr>
          <p:txBody>
            <a:bodyPr wrap="square">
              <a:spAutoFit/>
            </a:bodyPr>
            <a:lstStyle/>
            <a:p>
              <a:pPr algn="ctr"/>
              <a:r>
                <a:rPr lang="en-US" sz="2000" b="1" dirty="0">
                  <a:solidFill>
                    <a:srgbClr val="0F405B"/>
                  </a:solidFill>
                  <a:latin typeface="Roboto Slab"/>
                </a:rPr>
                <a:t>Adopting and </a:t>
              </a:r>
              <a:r>
                <a:rPr lang="en-US" sz="2000" b="1" dirty="0" smtClean="0">
                  <a:solidFill>
                    <a:srgbClr val="0F405B"/>
                  </a:solidFill>
                  <a:latin typeface="Roboto Slab"/>
                </a:rPr>
                <a:t>publication</a:t>
              </a:r>
            </a:p>
            <a:p>
              <a:pPr algn="ctr"/>
              <a:endParaRPr lang="en-GB" sz="1600" b="1" dirty="0" smtClean="0">
                <a:solidFill>
                  <a:srgbClr val="0F405B"/>
                </a:solidFill>
                <a:latin typeface="Roboto Slab"/>
              </a:endParaRPr>
            </a:p>
            <a:p>
              <a:pPr algn="ctr"/>
              <a:r>
                <a:rPr lang="en-GB" sz="1600" b="1" dirty="0" smtClean="0">
                  <a:solidFill>
                    <a:srgbClr val="0F405B"/>
                  </a:solidFill>
                  <a:latin typeface="Roboto Slab"/>
                </a:rPr>
                <a:t>(</a:t>
              </a:r>
              <a:r>
                <a:rPr lang="en-GB" sz="1600" b="1" dirty="0">
                  <a:solidFill>
                    <a:srgbClr val="0F405B"/>
                  </a:solidFill>
                  <a:latin typeface="Roboto Slab"/>
                </a:rPr>
                <a:t>Stage 4)</a:t>
              </a:r>
              <a:endParaRPr lang="en-US" sz="1600" b="1" dirty="0">
                <a:solidFill>
                  <a:srgbClr val="0F405B"/>
                </a:solidFill>
                <a:latin typeface="Roboto Slab"/>
              </a:endParaRPr>
            </a:p>
          </p:txBody>
        </p:sp>
      </p:grpSp>
      <p:grpSp>
        <p:nvGrpSpPr>
          <p:cNvPr id="11" name="Group 10"/>
          <p:cNvGrpSpPr/>
          <p:nvPr/>
        </p:nvGrpSpPr>
        <p:grpSpPr>
          <a:xfrm>
            <a:off x="2699240" y="1261793"/>
            <a:ext cx="7801656" cy="1895633"/>
            <a:chOff x="3456833" y="511713"/>
            <a:chExt cx="7285698" cy="1895633"/>
          </a:xfrm>
        </p:grpSpPr>
        <p:sp>
          <p:nvSpPr>
            <p:cNvPr id="4" name="Rounded Rectangle 3"/>
            <p:cNvSpPr/>
            <p:nvPr/>
          </p:nvSpPr>
          <p:spPr>
            <a:xfrm>
              <a:off x="4642620" y="724843"/>
              <a:ext cx="6099911" cy="1682503"/>
            </a:xfrm>
            <a:prstGeom prst="roundRect">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70C0"/>
                  </a:solidFill>
                </a:rPr>
                <a:t>       </a:t>
              </a:r>
              <a:r>
                <a:rPr lang="en-US" sz="2000" b="1" dirty="0" smtClean="0">
                  <a:solidFill>
                    <a:srgbClr val="0070C0"/>
                  </a:solidFill>
                </a:rPr>
                <a:t>Adopted </a:t>
              </a:r>
              <a:r>
                <a:rPr lang="en-US" sz="2000" b="1" dirty="0">
                  <a:solidFill>
                    <a:srgbClr val="0070C0"/>
                  </a:solidFill>
                </a:rPr>
                <a:t>ISPM, PT or DP is made publicly available</a:t>
              </a:r>
              <a:endParaRPr lang="en-US" sz="2000" dirty="0">
                <a:solidFill>
                  <a:srgbClr val="0070C0"/>
                </a:solidFill>
              </a:endParaRPr>
            </a:p>
          </p:txBody>
        </p:sp>
        <p:pic>
          <p:nvPicPr>
            <p:cNvPr id="10" name="Picture 9"/>
            <p:cNvPicPr>
              <a:picLocks noChangeAspect="1"/>
            </p:cNvPicPr>
            <p:nvPr/>
          </p:nvPicPr>
          <p:blipFill>
            <a:blip r:embed="rId4"/>
            <a:stretch>
              <a:fillRect/>
            </a:stretch>
          </p:blipFill>
          <p:spPr>
            <a:xfrm>
              <a:off x="3456833" y="511713"/>
              <a:ext cx="1257948" cy="1895633"/>
            </a:xfrm>
            <a:prstGeom prst="rect">
              <a:avLst/>
            </a:prstGeom>
          </p:spPr>
        </p:pic>
      </p:grpSp>
      <p:sp>
        <p:nvSpPr>
          <p:cNvPr id="12" name="Rounded Rectangle 11"/>
          <p:cNvSpPr/>
          <p:nvPr/>
        </p:nvSpPr>
        <p:spPr>
          <a:xfrm>
            <a:off x="3638644" y="364265"/>
            <a:ext cx="5276803"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682F"/>
                </a:solidFill>
              </a:rPr>
              <a:t>Publication</a:t>
            </a:r>
            <a:endParaRPr lang="en-US" sz="2800" b="1" dirty="0">
              <a:solidFill>
                <a:srgbClr val="00682F"/>
              </a:solidFill>
            </a:endParaRPr>
          </a:p>
        </p:txBody>
      </p:sp>
      <p:grpSp>
        <p:nvGrpSpPr>
          <p:cNvPr id="15" name="Group 14"/>
          <p:cNvGrpSpPr/>
          <p:nvPr/>
        </p:nvGrpSpPr>
        <p:grpSpPr>
          <a:xfrm>
            <a:off x="697428" y="3370555"/>
            <a:ext cx="10924740" cy="2913014"/>
            <a:chOff x="738554" y="3477053"/>
            <a:chExt cx="10883819" cy="2806517"/>
          </a:xfrm>
        </p:grpSpPr>
        <p:pic>
          <p:nvPicPr>
            <p:cNvPr id="13" name="Picture 12"/>
            <p:cNvPicPr>
              <a:picLocks noChangeAspect="1"/>
            </p:cNvPicPr>
            <p:nvPr/>
          </p:nvPicPr>
          <p:blipFill rotWithShape="1">
            <a:blip r:embed="rId5"/>
            <a:srcRect b="11051"/>
            <a:stretch/>
          </p:blipFill>
          <p:spPr>
            <a:xfrm>
              <a:off x="6099517" y="3477053"/>
              <a:ext cx="5522856" cy="2763313"/>
            </a:xfrm>
            <a:prstGeom prst="rect">
              <a:avLst/>
            </a:prstGeom>
            <a:ln>
              <a:solidFill>
                <a:schemeClr val="tx1"/>
              </a:solidFill>
            </a:ln>
          </p:spPr>
        </p:pic>
        <p:sp>
          <p:nvSpPr>
            <p:cNvPr id="14" name="Rounded Rectangle 13"/>
            <p:cNvSpPr/>
            <p:nvPr/>
          </p:nvSpPr>
          <p:spPr>
            <a:xfrm>
              <a:off x="738554" y="4062319"/>
              <a:ext cx="5263661" cy="2221251"/>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dirty="0">
                  <a:solidFill>
                    <a:srgbClr val="FFFF00"/>
                  </a:solidFill>
                </a:rPr>
                <a:t>CPs</a:t>
              </a:r>
              <a:r>
                <a:rPr lang="en-US" sz="2000" b="1" dirty="0"/>
                <a:t> and </a:t>
              </a:r>
              <a:r>
                <a:rPr lang="en-US" sz="2000" b="1" dirty="0">
                  <a:solidFill>
                    <a:srgbClr val="FFFF00"/>
                  </a:solidFill>
                </a:rPr>
                <a:t>RPPOs</a:t>
              </a:r>
              <a:r>
                <a:rPr lang="en-US" sz="2000" b="1" dirty="0"/>
                <a:t> may form a </a:t>
              </a:r>
              <a:r>
                <a:rPr lang="en-US" sz="2000" b="1" dirty="0">
                  <a:solidFill>
                    <a:srgbClr val="FFFF00"/>
                  </a:solidFill>
                </a:rPr>
                <a:t>Language Review Group (LRG) </a:t>
              </a:r>
              <a:r>
                <a:rPr lang="en-US" sz="2000" b="1" dirty="0" smtClean="0">
                  <a:solidFill>
                    <a:schemeClr val="bg1"/>
                  </a:solidFill>
                  <a:latin typeface="Calibri" panose="020F0502020204030204" pitchFamily="34" charset="0"/>
                  <a:cs typeface="Calibri" panose="020F0502020204030204" pitchFamily="34" charset="0"/>
                </a:rPr>
                <a:t>→</a:t>
              </a:r>
              <a:r>
                <a:rPr lang="en-US" sz="2000" b="1" dirty="0" smtClean="0"/>
                <a:t> proposes </a:t>
              </a:r>
              <a:r>
                <a:rPr lang="en-US" sz="2000" b="1" dirty="0"/>
                <a:t>modifications to translations of adopted ISPMs</a:t>
              </a:r>
            </a:p>
          </p:txBody>
        </p:sp>
      </p:grpSp>
    </p:spTree>
    <p:extLst>
      <p:ext uri="{BB962C8B-B14F-4D97-AF65-F5344CB8AC3E}">
        <p14:creationId xmlns:p14="http://schemas.microsoft.com/office/powerpoint/2010/main" val="22838467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500"/>
                                        <p:tgtEl>
                                          <p:spTgt spid="12"/>
                                        </p:tgtEl>
                                      </p:cBhvr>
                                    </p:animEffect>
                                  </p:childTnLst>
                                </p:cTn>
                              </p:par>
                            </p:childTnLst>
                          </p:cTn>
                        </p:par>
                        <p:par>
                          <p:cTn id="11" fill="hold">
                            <p:stCondLst>
                              <p:cond delay="1000"/>
                            </p:stCondLst>
                            <p:childTnLst>
                              <p:par>
                                <p:cTn id="12" presetID="47" presetClass="entr" presetSubtype="0" fill="hold" nodeType="afterEffect">
                                  <p:stCondLst>
                                    <p:cond delay="20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42" presetClass="entr" presetSubtype="0" fill="hold" nodeType="afterEffect">
                                  <p:stCondLst>
                                    <p:cond delay="4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a:extLst>
              <a:ext uri="{FF2B5EF4-FFF2-40B4-BE49-F238E27FC236}">
                <a16:creationId xmlns:a16="http://schemas.microsoft.com/office/drawing/2014/main" id="{4768CDD2-1711-4B68-9150-A8FC57D032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67" t="15569"/>
          <a:stretch/>
        </p:blipFill>
        <p:spPr>
          <a:xfrm>
            <a:off x="79635" y="6017619"/>
            <a:ext cx="2076168" cy="737718"/>
          </a:xfrm>
          <a:prstGeom prst="rect">
            <a:avLst/>
          </a:prstGeom>
          <a:ln>
            <a:noFill/>
          </a:ln>
        </p:spPr>
      </p:pic>
      <p:pic>
        <p:nvPicPr>
          <p:cNvPr id="15" name="Рисунок 14">
            <a:extLst>
              <a:ext uri="{FF2B5EF4-FFF2-40B4-BE49-F238E27FC236}">
                <a16:creationId xmlns:a16="http://schemas.microsoft.com/office/drawing/2014/main" id="{F2F4C730-69BD-4AC6-94DD-C0E5B59912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5569" r="3172"/>
          <a:stretch/>
        </p:blipFill>
        <p:spPr>
          <a:xfrm>
            <a:off x="9985203" y="6120282"/>
            <a:ext cx="2076168" cy="737718"/>
          </a:xfrm>
          <a:prstGeom prst="rect">
            <a:avLst/>
          </a:prstGeom>
          <a:ln>
            <a:noFill/>
          </a:ln>
        </p:spPr>
      </p:pic>
      <p:sp>
        <p:nvSpPr>
          <p:cNvPr id="7" name="Заголовок 6">
            <a:extLst>
              <a:ext uri="{FF2B5EF4-FFF2-40B4-BE49-F238E27FC236}">
                <a16:creationId xmlns:a16="http://schemas.microsoft.com/office/drawing/2014/main" id="{AE4DC67C-F018-4400-BD52-0EF58D132FBA}"/>
              </a:ext>
            </a:extLst>
          </p:cNvPr>
          <p:cNvSpPr>
            <a:spLocks noGrp="1"/>
          </p:cNvSpPr>
          <p:nvPr>
            <p:ph type="title"/>
          </p:nvPr>
        </p:nvSpPr>
        <p:spPr>
          <a:xfrm>
            <a:off x="3128096" y="2980052"/>
            <a:ext cx="7729729" cy="2618135"/>
          </a:xfrm>
          <a:noFill/>
          <a:ln>
            <a:solidFill>
              <a:schemeClr val="bg1"/>
            </a:solidFill>
          </a:ln>
        </p:spPr>
        <p:txBody>
          <a:bodyPr vert="horz" lIns="182880" tIns="182880" rIns="182880" bIns="182880" rtlCol="0" anchor="ctr">
            <a:normAutofit/>
          </a:bodyPr>
          <a:lstStyle/>
          <a:p>
            <a:r>
              <a:rPr lang="en-US" b="1" dirty="0">
                <a:solidFill>
                  <a:srgbClr val="0070C0"/>
                </a:solidFill>
                <a:latin typeface="+mn-lt"/>
              </a:rPr>
              <a:t>Diagnostic Protocols (DPs)</a:t>
            </a:r>
            <a:endParaRPr lang="en-US" dirty="0">
              <a:solidFill>
                <a:srgbClr val="0070C0"/>
              </a:solidFill>
              <a:latin typeface="+mn-lt"/>
            </a:endParaRPr>
          </a:p>
        </p:txBody>
      </p:sp>
      <p:pic>
        <p:nvPicPr>
          <p:cNvPr id="30" name="Рисунок 29">
            <a:extLst>
              <a:ext uri="{FF2B5EF4-FFF2-40B4-BE49-F238E27FC236}">
                <a16:creationId xmlns:a16="http://schemas.microsoft.com/office/drawing/2014/main" id="{C19731FD-0C18-4253-A1A8-1795630A2C15}"/>
              </a:ext>
            </a:extLst>
          </p:cNvPr>
          <p:cNvPicPr>
            <a:picLocks noChangeAspect="1"/>
          </p:cNvPicPr>
          <p:nvPr/>
        </p:nvPicPr>
        <p:blipFill>
          <a:blip r:embed="rId5">
            <a:extLst>
              <a:ext uri="{96DAC541-7B7A-43D3-8B79-37D633B846F1}">
                <asvg:svgBlip xmlns:asvg="http://schemas.microsoft.com/office/drawing/2016/SVG/main" xmlns="" r:embed="rId10"/>
              </a:ext>
            </a:extLst>
          </a:blip>
          <a:stretch>
            <a:fillRect/>
          </a:stretch>
        </p:blipFill>
        <p:spPr>
          <a:xfrm>
            <a:off x="8675035" y="1781649"/>
            <a:ext cx="1767418" cy="1767418"/>
          </a:xfrm>
          <a:prstGeom prst="rect">
            <a:avLst/>
          </a:prstGeom>
        </p:spPr>
      </p:pic>
      <p:pic>
        <p:nvPicPr>
          <p:cNvPr id="9"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11">
            <a:extLst>
              <a:ext uri="{96DAC541-7B7A-43D3-8B79-37D633B846F1}">
                <asvg:svgBlip xmlns:asvg="http://schemas.microsoft.com/office/drawing/2016/SVG/main" xmlns="" r:embed="rId8"/>
              </a:ext>
            </a:extLst>
          </a:blip>
          <a:stretch>
            <a:fillRect/>
          </a:stretch>
        </p:blipFill>
        <p:spPr>
          <a:xfrm>
            <a:off x="1477854" y="1861763"/>
            <a:ext cx="2230687" cy="1737360"/>
          </a:xfrm>
          <a:prstGeom prst="rect">
            <a:avLst/>
          </a:prstGeom>
        </p:spPr>
      </p:pic>
      <p:pic>
        <p:nvPicPr>
          <p:cNvPr id="10"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12">
            <a:extLst>
              <a:ext uri="{96DAC541-7B7A-43D3-8B79-37D633B846F1}">
                <asvg:svgBlip xmlns:asvg="http://schemas.microsoft.com/office/drawing/2016/SVG/main" xmlns="" r:embed="rId14"/>
              </a:ext>
            </a:extLst>
          </a:blip>
          <a:stretch>
            <a:fillRect/>
          </a:stretch>
        </p:blipFill>
        <p:spPr>
          <a:xfrm>
            <a:off x="3887243" y="1873486"/>
            <a:ext cx="2230683" cy="1737360"/>
          </a:xfrm>
          <a:prstGeom prst="rect">
            <a:avLst/>
          </a:prstGeom>
        </p:spPr>
      </p:pic>
      <p:pic>
        <p:nvPicPr>
          <p:cNvPr id="11"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6323352" y="1839844"/>
            <a:ext cx="2230687" cy="1737360"/>
          </a:xfrm>
          <a:prstGeom prst="rect">
            <a:avLst/>
          </a:prstGeom>
        </p:spPr>
      </p:pic>
    </p:spTree>
    <p:extLst>
      <p:ext uri="{BB962C8B-B14F-4D97-AF65-F5344CB8AC3E}">
        <p14:creationId xmlns:p14="http://schemas.microsoft.com/office/powerpoint/2010/main" val="540297289"/>
      </p:ext>
    </p:extLst>
  </p:cSld>
  <p:clrMapOvr>
    <a:masterClrMapping/>
  </p:clrMapOvr>
  <mc:AlternateContent xmlns:mc="http://schemas.openxmlformats.org/markup-compatibility/2006" xmlns:p14="http://schemas.microsoft.com/office/powerpoint/2010/main">
    <mc:Choice Requires="p14">
      <p:transition spd="slow" p14:dur="3400" advTm="5000">
        <p14:revea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9"/>
                                        </p:tgtEl>
                                        <p:attrNameLst>
                                          <p:attrName>r</p:attrName>
                                        </p:attrNameLst>
                                      </p:cBhvr>
                                    </p:animRot>
                                  </p:childTnLst>
                                </p:cTn>
                              </p:par>
                            </p:childTnLst>
                          </p:cTn>
                        </p:par>
                        <p:par>
                          <p:cTn id="7" fill="hold">
                            <p:stCondLst>
                              <p:cond delay="500"/>
                            </p:stCondLst>
                            <p:childTnLst>
                              <p:par>
                                <p:cTn id="8" presetID="8" presetClass="emph" presetSubtype="0" fill="hold" nodeType="afterEffect">
                                  <p:stCondLst>
                                    <p:cond delay="0"/>
                                  </p:stCondLst>
                                  <p:childTnLst>
                                    <p:animRot by="21600000">
                                      <p:cBhvr>
                                        <p:cTn id="9" dur="500" fill="hold"/>
                                        <p:tgtEl>
                                          <p:spTgt spid="9"/>
                                        </p:tgtEl>
                                        <p:attrNameLst>
                                          <p:attrName>r</p:attrName>
                                        </p:attrNameLst>
                                      </p:cBhvr>
                                    </p:animRo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500" fill="hold"/>
                                        <p:tgtEl>
                                          <p:spTgt spid="10"/>
                                        </p:tgtEl>
                                        <p:attrNameLst>
                                          <p:attrName>r</p:attrName>
                                        </p:attrNameLst>
                                      </p:cBhvr>
                                    </p:animRot>
                                  </p:childTnLst>
                                </p:cTn>
                              </p:par>
                            </p:childTnLst>
                          </p:cTn>
                        </p:par>
                        <p:par>
                          <p:cTn id="13" fill="hold">
                            <p:stCondLst>
                              <p:cond delay="1500"/>
                            </p:stCondLst>
                            <p:childTnLst>
                              <p:par>
                                <p:cTn id="14" presetID="8" presetClass="emph" presetSubtype="0" fill="hold" nodeType="afterEffect">
                                  <p:stCondLst>
                                    <p:cond delay="0"/>
                                  </p:stCondLst>
                                  <p:childTnLst>
                                    <p:animRot by="21600000">
                                      <p:cBhvr>
                                        <p:cTn id="15" dur="500" fill="hold"/>
                                        <p:tgtEl>
                                          <p:spTgt spid="11"/>
                                        </p:tgtEl>
                                        <p:attrNameLst>
                                          <p:attrName>r</p:attrName>
                                        </p:attrNameLst>
                                      </p:cBhvr>
                                    </p:animRot>
                                  </p:childTnLst>
                                </p:cTn>
                              </p:par>
                            </p:childTnLst>
                          </p:cTn>
                        </p:par>
                        <p:par>
                          <p:cTn id="16" fill="hold">
                            <p:stCondLst>
                              <p:cond delay="2000"/>
                            </p:stCondLst>
                            <p:childTnLst>
                              <p:par>
                                <p:cTn id="17" presetID="8" presetClass="emph" presetSubtype="0" fill="hold" nodeType="afterEffect">
                                  <p:stCondLst>
                                    <p:cond delay="0"/>
                                  </p:stCondLst>
                                  <p:childTnLst>
                                    <p:animRot by="21600000">
                                      <p:cBhvr>
                                        <p:cTn id="18"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7890413" y="1475066"/>
            <a:ext cx="4030247" cy="4100513"/>
          </a:xfrm>
          <a:prstGeom prst="rect">
            <a:avLst/>
          </a:prstGeom>
        </p:spPr>
      </p:pic>
      <p:sp>
        <p:nvSpPr>
          <p:cNvPr id="3" name="Rounded Rectangle 2"/>
          <p:cNvSpPr/>
          <p:nvPr/>
        </p:nvSpPr>
        <p:spPr>
          <a:xfrm>
            <a:off x="419066" y="3962133"/>
            <a:ext cx="7344591" cy="568344"/>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Accurate pest diagnosis (basis of an effective pest surveillance)</a:t>
            </a:r>
          </a:p>
        </p:txBody>
      </p:sp>
      <p:sp>
        <p:nvSpPr>
          <p:cNvPr id="4" name="Rounded Rectangle 3"/>
          <p:cNvSpPr/>
          <p:nvPr/>
        </p:nvSpPr>
        <p:spPr>
          <a:xfrm>
            <a:off x="460575" y="4894676"/>
            <a:ext cx="7344591" cy="52917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Fundamental to national plant pest surveillance system </a:t>
            </a:r>
          </a:p>
        </p:txBody>
      </p:sp>
      <p:sp>
        <p:nvSpPr>
          <p:cNvPr id="12" name="Rounded Rectangle 11"/>
          <p:cNvSpPr/>
          <p:nvPr/>
        </p:nvSpPr>
        <p:spPr>
          <a:xfrm>
            <a:off x="455303" y="3119338"/>
            <a:ext cx="7298829" cy="602421"/>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Minimum requirements for reliable diagnosis of regulated pests</a:t>
            </a:r>
          </a:p>
        </p:txBody>
      </p:sp>
      <p:sp>
        <p:nvSpPr>
          <p:cNvPr id="15" name="Rounded Rectangle 14"/>
          <p:cNvSpPr/>
          <p:nvPr/>
        </p:nvSpPr>
        <p:spPr>
          <a:xfrm>
            <a:off x="451472" y="2260423"/>
            <a:ext cx="7298829" cy="602421"/>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Adopted as annexes to ISPM 27 </a:t>
            </a:r>
          </a:p>
        </p:txBody>
      </p:sp>
      <p:sp>
        <p:nvSpPr>
          <p:cNvPr id="16" name="Rounded Rectangle 15"/>
          <p:cNvSpPr/>
          <p:nvPr/>
        </p:nvSpPr>
        <p:spPr>
          <a:xfrm>
            <a:off x="451472" y="1419652"/>
            <a:ext cx="7298829" cy="602421"/>
          </a:xfrm>
          <a:prstGeom prst="roundRect">
            <a:avLst/>
          </a:prstGeom>
          <a:ln w="3175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Considered international standards – not scientific publications</a:t>
            </a:r>
          </a:p>
        </p:txBody>
      </p:sp>
      <p:sp>
        <p:nvSpPr>
          <p:cNvPr id="19" name="Rounded Rectangle 18"/>
          <p:cNvSpPr/>
          <p:nvPr/>
        </p:nvSpPr>
        <p:spPr>
          <a:xfrm>
            <a:off x="3352799" y="290617"/>
            <a:ext cx="546735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Diagnostic Protocols for Regulated Pests</a:t>
            </a:r>
            <a:endParaRPr lang="en-US" sz="2400" b="1" dirty="0">
              <a:solidFill>
                <a:schemeClr val="bg1"/>
              </a:solidFill>
            </a:endParaRPr>
          </a:p>
        </p:txBody>
      </p:sp>
    </p:spTree>
    <p:extLst>
      <p:ext uri="{BB962C8B-B14F-4D97-AF65-F5344CB8AC3E}">
        <p14:creationId xmlns:p14="http://schemas.microsoft.com/office/powerpoint/2010/main" val="129644985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2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3000"/>
                            </p:stCondLst>
                            <p:childTnLst>
                              <p:par>
                                <p:cTn id="13" presetID="22" presetClass="entr" presetSubtype="1" fill="hold" grpId="0" nodeType="after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6500"/>
                            </p:stCondLst>
                            <p:childTnLst>
                              <p:par>
                                <p:cTn id="17" presetID="22" presetClass="entr" presetSubtype="1" fill="hold" grpId="0" nodeType="afterEffect">
                                  <p:stCondLst>
                                    <p:cond delay="300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0000"/>
                            </p:stCondLst>
                            <p:childTnLst>
                              <p:par>
                                <p:cTn id="21" presetID="22" presetClass="entr" presetSubtype="1" fill="hold" grpId="0" nodeType="afterEffect">
                                  <p:stCondLst>
                                    <p:cond delay="300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3500"/>
                            </p:stCondLst>
                            <p:childTnLst>
                              <p:par>
                                <p:cTn id="25" presetID="22" presetClass="entr" presetSubtype="1" fill="hold" grpId="0" nodeType="afterEffect">
                                  <p:stCondLst>
                                    <p:cond delay="300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2" grpId="0" animBg="1"/>
      <p:bldP spid="15" grpId="0" animBg="1"/>
      <p:bldP spid="16"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stretch>
            <a:fillRect/>
          </a:stretch>
        </p:blipFill>
        <p:spPr>
          <a:xfrm>
            <a:off x="8821890" y="1266617"/>
            <a:ext cx="3327530" cy="5569041"/>
          </a:xfrm>
          <a:prstGeom prst="rect">
            <a:avLst/>
          </a:prstGeom>
          <a:ln>
            <a:solidFill>
              <a:schemeClr val="tx1"/>
            </a:solidFill>
          </a:ln>
        </p:spPr>
      </p:pic>
      <p:sp>
        <p:nvSpPr>
          <p:cNvPr id="2" name="Rounded Rectangle 1"/>
          <p:cNvSpPr/>
          <p:nvPr/>
        </p:nvSpPr>
        <p:spPr>
          <a:xfrm>
            <a:off x="3409951" y="289621"/>
            <a:ext cx="5368794"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FFFF00"/>
                </a:solidFill>
              </a:rPr>
              <a:t>Technical Panel on Diagnostic Protocols (TPDP) </a:t>
            </a:r>
            <a:r>
              <a:rPr lang="en-GB" sz="2000" b="1" dirty="0" smtClean="0">
                <a:solidFill>
                  <a:srgbClr val="FFFF00"/>
                </a:solidFill>
              </a:rPr>
              <a:t> </a:t>
            </a:r>
            <a:r>
              <a:rPr lang="en-GB" sz="2000" b="1" dirty="0">
                <a:solidFill>
                  <a:schemeClr val="bg1"/>
                </a:solidFill>
              </a:rPr>
              <a:t>10 members + 1 Steward</a:t>
            </a:r>
            <a:endParaRPr lang="en-US" sz="2000" b="1" dirty="0">
              <a:solidFill>
                <a:schemeClr val="bg1"/>
              </a:solidFill>
            </a:endParaRPr>
          </a:p>
        </p:txBody>
      </p:sp>
      <p:sp>
        <p:nvSpPr>
          <p:cNvPr id="5" name="Rounded Rectangle 4"/>
          <p:cNvSpPr/>
          <p:nvPr/>
        </p:nvSpPr>
        <p:spPr>
          <a:xfrm>
            <a:off x="601723" y="3544594"/>
            <a:ext cx="7812124" cy="602421"/>
          </a:xfrm>
          <a:prstGeom prst="roundRect">
            <a:avLst/>
          </a:prstGeom>
          <a:solidFill>
            <a:schemeClr val="bg1"/>
          </a:solidFill>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r>
              <a:rPr lang="en-US" sz="1800" b="1" dirty="0">
                <a:solidFill>
                  <a:schemeClr val="tx1"/>
                </a:solidFill>
              </a:rPr>
              <a:t>Ensures that draft texts meet the requirements set for IPPC Diagnostic Protocols</a:t>
            </a:r>
          </a:p>
        </p:txBody>
      </p:sp>
      <p:sp>
        <p:nvSpPr>
          <p:cNvPr id="17" name="Oval 16"/>
          <p:cNvSpPr/>
          <p:nvPr/>
        </p:nvSpPr>
        <p:spPr>
          <a:xfrm>
            <a:off x="4702353" y="4230598"/>
            <a:ext cx="3062859" cy="1210079"/>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0070C0"/>
                </a:solidFill>
              </a:rPr>
              <a:t>23 DPs in </a:t>
            </a:r>
            <a:r>
              <a:rPr lang="en-GB" sz="1800" b="1" dirty="0" smtClean="0">
                <a:solidFill>
                  <a:srgbClr val="0070C0"/>
                </a:solidFill>
              </a:rPr>
              <a:t>current </a:t>
            </a:r>
            <a:r>
              <a:rPr lang="en-GB" sz="1800" b="1" dirty="0">
                <a:solidFill>
                  <a:srgbClr val="0070C0"/>
                </a:solidFill>
              </a:rPr>
              <a:t>working programme</a:t>
            </a:r>
            <a:endParaRPr lang="en-US" sz="1800" b="1" dirty="0">
              <a:solidFill>
                <a:srgbClr val="0070C0"/>
              </a:solidFill>
            </a:endParaRPr>
          </a:p>
        </p:txBody>
      </p:sp>
      <p:sp>
        <p:nvSpPr>
          <p:cNvPr id="18" name="Oval 17"/>
          <p:cNvSpPr/>
          <p:nvPr/>
        </p:nvSpPr>
        <p:spPr>
          <a:xfrm>
            <a:off x="3128770" y="5419111"/>
            <a:ext cx="3267455" cy="992683"/>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0070C0"/>
                </a:solidFill>
              </a:rPr>
              <a:t>29 DPs adopted since 2010</a:t>
            </a:r>
            <a:endParaRPr lang="en-US" sz="1800" b="1" dirty="0">
              <a:solidFill>
                <a:srgbClr val="0070C0"/>
              </a:solidFill>
            </a:endParaRPr>
          </a:p>
        </p:txBody>
      </p:sp>
      <p:sp>
        <p:nvSpPr>
          <p:cNvPr id="19" name="Oval 18"/>
          <p:cNvSpPr/>
          <p:nvPr/>
        </p:nvSpPr>
        <p:spPr>
          <a:xfrm>
            <a:off x="1264331" y="4388600"/>
            <a:ext cx="3312797" cy="953816"/>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rgbClr val="0070C0"/>
                </a:solidFill>
              </a:rPr>
              <a:t>ISPM 27 adopted in 2006</a:t>
            </a:r>
            <a:endParaRPr lang="en-US" sz="1800" b="1" dirty="0">
              <a:solidFill>
                <a:srgbClr val="0070C0"/>
              </a:solidFill>
            </a:endParaRPr>
          </a:p>
        </p:txBody>
      </p:sp>
      <p:sp>
        <p:nvSpPr>
          <p:cNvPr id="27" name="Oval 26"/>
          <p:cNvSpPr/>
          <p:nvPr/>
        </p:nvSpPr>
        <p:spPr>
          <a:xfrm>
            <a:off x="3246442" y="1470542"/>
            <a:ext cx="1887548" cy="1315459"/>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Mycology (2)</a:t>
            </a:r>
            <a:endParaRPr lang="en-US" sz="1800" b="1" dirty="0"/>
          </a:p>
        </p:txBody>
      </p:sp>
      <p:sp>
        <p:nvSpPr>
          <p:cNvPr id="29" name="Oval 28"/>
          <p:cNvSpPr/>
          <p:nvPr/>
        </p:nvSpPr>
        <p:spPr>
          <a:xfrm>
            <a:off x="6788312" y="1470542"/>
            <a:ext cx="1887548" cy="120988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Entomology(2)</a:t>
            </a:r>
            <a:endParaRPr lang="en-US" sz="1800" b="1" dirty="0"/>
          </a:p>
        </p:txBody>
      </p:sp>
      <p:sp>
        <p:nvSpPr>
          <p:cNvPr id="25" name="Oval 24"/>
          <p:cNvSpPr/>
          <p:nvPr/>
        </p:nvSpPr>
        <p:spPr>
          <a:xfrm>
            <a:off x="1673207" y="1936625"/>
            <a:ext cx="1938197" cy="1372799"/>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Bacteriology (1)</a:t>
            </a:r>
            <a:endParaRPr lang="en-US" sz="1800" b="1" dirty="0"/>
          </a:p>
        </p:txBody>
      </p:sp>
      <p:sp>
        <p:nvSpPr>
          <p:cNvPr id="24" name="Oval 23"/>
          <p:cNvSpPr/>
          <p:nvPr/>
        </p:nvSpPr>
        <p:spPr>
          <a:xfrm>
            <a:off x="455727" y="1276142"/>
            <a:ext cx="1938197" cy="116911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Nematology (1)</a:t>
            </a:r>
            <a:endParaRPr lang="en-US" sz="1800" b="1" dirty="0"/>
          </a:p>
        </p:txBody>
      </p:sp>
      <p:sp>
        <p:nvSpPr>
          <p:cNvPr id="26" name="Oval 25"/>
          <p:cNvSpPr/>
          <p:nvPr/>
        </p:nvSpPr>
        <p:spPr>
          <a:xfrm>
            <a:off x="4734027" y="1116890"/>
            <a:ext cx="1938197" cy="1278240"/>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Botany </a:t>
            </a:r>
            <a:r>
              <a:rPr lang="en-GB" sz="1800" b="1" dirty="0" smtClean="0"/>
              <a:t>     (</a:t>
            </a:r>
            <a:r>
              <a:rPr lang="en-GB" sz="1800" b="1" dirty="0"/>
              <a:t>2)</a:t>
            </a:r>
            <a:endParaRPr lang="en-US" sz="1800" b="1" dirty="0"/>
          </a:p>
        </p:txBody>
      </p:sp>
      <p:sp>
        <p:nvSpPr>
          <p:cNvPr id="28" name="Oval 27"/>
          <p:cNvSpPr/>
          <p:nvPr/>
        </p:nvSpPr>
        <p:spPr>
          <a:xfrm>
            <a:off x="5316439" y="2075483"/>
            <a:ext cx="1887548" cy="1233941"/>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Virology (2)</a:t>
            </a:r>
            <a:endParaRPr lang="en-US" sz="1800" b="1" dirty="0"/>
          </a:p>
        </p:txBody>
      </p:sp>
      <p:sp>
        <p:nvSpPr>
          <p:cNvPr id="3" name="TextBox 2"/>
          <p:cNvSpPr txBox="1"/>
          <p:nvPr/>
        </p:nvSpPr>
        <p:spPr>
          <a:xfrm>
            <a:off x="55304" y="3133451"/>
            <a:ext cx="1423788" cy="338554"/>
          </a:xfrm>
          <a:prstGeom prst="rect">
            <a:avLst/>
          </a:prstGeom>
          <a:noFill/>
        </p:spPr>
        <p:txBody>
          <a:bodyPr wrap="none" rtlCol="0">
            <a:spAutoFit/>
          </a:bodyPr>
          <a:lstStyle/>
          <a:p>
            <a:r>
              <a:rPr lang="en-GB" sz="1600" dirty="0" smtClean="0"/>
              <a:t>As of July 2021</a:t>
            </a:r>
            <a:endParaRPr lang="en-US" sz="1600" dirty="0"/>
          </a:p>
        </p:txBody>
      </p:sp>
    </p:spTree>
    <p:extLst>
      <p:ext uri="{BB962C8B-B14F-4D97-AF65-F5344CB8AC3E}">
        <p14:creationId xmlns:p14="http://schemas.microsoft.com/office/powerpoint/2010/main" val="3730307727"/>
      </p:ext>
    </p:extLst>
  </p:cSld>
  <p:clrMapOvr>
    <a:masterClrMapping/>
  </p:clrMapOvr>
  <mc:AlternateContent xmlns:mc="http://schemas.openxmlformats.org/markup-compatibility/2006" xmlns:p14="http://schemas.microsoft.com/office/powerpoint/2010/main">
    <mc:Choice Requires="p14">
      <p:transition p14:dur="10" advTm="30000"/>
    </mc:Choice>
    <mc:Fallback xmlns="">
      <p:transition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100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anim calcmode="lin" valueType="num">
                                      <p:cBhvr>
                                        <p:cTn id="12" dur="500" fill="hold"/>
                                        <p:tgtEl>
                                          <p:spTgt spid="24"/>
                                        </p:tgtEl>
                                        <p:attrNameLst>
                                          <p:attrName>ppt_x</p:attrName>
                                        </p:attrNameLst>
                                      </p:cBhvr>
                                      <p:tavLst>
                                        <p:tav tm="0">
                                          <p:val>
                                            <p:strVal val="#ppt_x"/>
                                          </p:val>
                                        </p:tav>
                                        <p:tav tm="100000">
                                          <p:val>
                                            <p:strVal val="#ppt_x"/>
                                          </p:val>
                                        </p:tav>
                                      </p:tavLst>
                                    </p:anim>
                                    <p:anim calcmode="lin" valueType="num">
                                      <p:cBhvr>
                                        <p:cTn id="13" dur="5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1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1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6000"/>
                            </p:stCondLst>
                            <p:childTnLst>
                              <p:par>
                                <p:cTn id="27" presetID="42" presetClass="entr" presetSubtype="0" fill="hold" grpId="0" nodeType="afterEffect">
                                  <p:stCondLst>
                                    <p:cond delay="15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grpId="0" nodeType="afterEffect">
                                  <p:stCondLst>
                                    <p:cond delay="15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10000"/>
                            </p:stCondLst>
                            <p:childTnLst>
                              <p:par>
                                <p:cTn id="39" presetID="42" presetClass="entr" presetSubtype="0" fill="hold" grpId="0" nodeType="after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12000"/>
                            </p:stCondLst>
                            <p:childTnLst>
                              <p:par>
                                <p:cTn id="45" presetID="22" presetClass="entr" presetSubtype="1" fill="hold" grpId="0" nodeType="afterEffect">
                                  <p:stCondLst>
                                    <p:cond delay="300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15500"/>
                            </p:stCondLst>
                            <p:childTnLst>
                              <p:par>
                                <p:cTn id="49" presetID="42" presetClass="entr" presetSubtype="0" fill="hold" grpId="0" nodeType="afterEffect">
                                  <p:stCondLst>
                                    <p:cond delay="2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anim calcmode="lin" valueType="num">
                                      <p:cBhvr>
                                        <p:cTn id="52" dur="500" fill="hold"/>
                                        <p:tgtEl>
                                          <p:spTgt spid="19"/>
                                        </p:tgtEl>
                                        <p:attrNameLst>
                                          <p:attrName>ppt_x</p:attrName>
                                        </p:attrNameLst>
                                      </p:cBhvr>
                                      <p:tavLst>
                                        <p:tav tm="0">
                                          <p:val>
                                            <p:strVal val="#ppt_x"/>
                                          </p:val>
                                        </p:tav>
                                        <p:tav tm="100000">
                                          <p:val>
                                            <p:strVal val="#ppt_x"/>
                                          </p:val>
                                        </p:tav>
                                      </p:tavLst>
                                    </p:anim>
                                    <p:anim calcmode="lin" valueType="num">
                                      <p:cBhvr>
                                        <p:cTn id="53" dur="5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18500"/>
                            </p:stCondLst>
                            <p:childTnLst>
                              <p:par>
                                <p:cTn id="55" presetID="42" presetClass="entr" presetSubtype="0" fill="hold" grpId="0" nodeType="afterEffect">
                                  <p:stCondLst>
                                    <p:cond delay="20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21000"/>
                            </p:stCondLst>
                            <p:childTnLst>
                              <p:par>
                                <p:cTn id="61" presetID="42" presetClass="entr" presetSubtype="0" fill="hold" grpId="0" nodeType="afterEffect">
                                  <p:stCondLst>
                                    <p:cond delay="2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7" grpId="0" animBg="1"/>
      <p:bldP spid="18" grpId="0" animBg="1"/>
      <p:bldP spid="19" grpId="0" animBg="1"/>
      <p:bldP spid="27" grpId="0" animBg="1"/>
      <p:bldP spid="29" grpId="0" animBg="1"/>
      <p:bldP spid="25" grpId="0" animBg="1"/>
      <p:bldP spid="24" grpId="0" animBg="1"/>
      <p:bldP spid="26"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7468151" y="1286305"/>
            <a:ext cx="4557005" cy="34687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ounded Rectangle 3"/>
          <p:cNvSpPr/>
          <p:nvPr/>
        </p:nvSpPr>
        <p:spPr>
          <a:xfrm>
            <a:off x="691309" y="1214838"/>
            <a:ext cx="7052516" cy="64766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a:solidFill>
                  <a:srgbClr val="0070C0"/>
                </a:solidFill>
              </a:rPr>
              <a:t>Developed by a DP drafting group</a:t>
            </a:r>
          </a:p>
        </p:txBody>
      </p:sp>
      <p:sp>
        <p:nvSpPr>
          <p:cNvPr id="6" name="Rounded Rectangle 5"/>
          <p:cNvSpPr/>
          <p:nvPr/>
        </p:nvSpPr>
        <p:spPr>
          <a:xfrm>
            <a:off x="1891458" y="3020687"/>
            <a:ext cx="4528391" cy="644427"/>
          </a:xfrm>
          <a:prstGeom prst="roundRect">
            <a:avLst/>
          </a:prstGeom>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smtClean="0"/>
              <a:t>4-5 </a:t>
            </a:r>
            <a:r>
              <a:rPr lang="en-US" sz="2000" b="1" dirty="0"/>
              <a:t>years from development to adoption </a:t>
            </a:r>
          </a:p>
        </p:txBody>
      </p:sp>
      <p:sp>
        <p:nvSpPr>
          <p:cNvPr id="12" name="Rounded Rectangle 11"/>
          <p:cNvSpPr/>
          <p:nvPr/>
        </p:nvSpPr>
        <p:spPr>
          <a:xfrm>
            <a:off x="3470030" y="289621"/>
            <a:ext cx="5350119"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Development of Diagnostic Protocols (DPs)</a:t>
            </a:r>
            <a:endParaRPr lang="en-US" sz="2400" b="1" dirty="0">
              <a:solidFill>
                <a:schemeClr val="bg1"/>
              </a:solidFill>
            </a:endParaRPr>
          </a:p>
        </p:txBody>
      </p:sp>
      <p:sp>
        <p:nvSpPr>
          <p:cNvPr id="13" name="Rounded Rectangle 12"/>
          <p:cNvSpPr/>
          <p:nvPr/>
        </p:nvSpPr>
        <p:spPr>
          <a:xfrm>
            <a:off x="691309" y="2035551"/>
            <a:ext cx="1540281"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Lead author</a:t>
            </a:r>
          </a:p>
        </p:txBody>
      </p:sp>
      <p:sp>
        <p:nvSpPr>
          <p:cNvPr id="14" name="Rounded Rectangle 13"/>
          <p:cNvSpPr/>
          <p:nvPr/>
        </p:nvSpPr>
        <p:spPr>
          <a:xfrm>
            <a:off x="2723269" y="2058083"/>
            <a:ext cx="1432385"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n-US" sz="2000" b="1" dirty="0"/>
              <a:t>Co-authors</a:t>
            </a:r>
          </a:p>
        </p:txBody>
      </p:sp>
      <p:sp>
        <p:nvSpPr>
          <p:cNvPr id="15" name="Rounded Rectangle 14"/>
          <p:cNvSpPr/>
          <p:nvPr/>
        </p:nvSpPr>
        <p:spPr>
          <a:xfrm>
            <a:off x="4544695" y="2004567"/>
            <a:ext cx="2762250" cy="864973"/>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a:t>  TPDP member                    (discipline lead)</a:t>
            </a:r>
          </a:p>
        </p:txBody>
      </p:sp>
      <p:sp>
        <p:nvSpPr>
          <p:cNvPr id="16" name="Rounded Rectangle 15"/>
          <p:cNvSpPr/>
          <p:nvPr/>
        </p:nvSpPr>
        <p:spPr>
          <a:xfrm>
            <a:off x="491560" y="3922418"/>
            <a:ext cx="7176341" cy="538048"/>
          </a:xfrm>
          <a:prstGeom prst="roundRect">
            <a:avLst/>
          </a:prstGeom>
          <a:solidFill>
            <a:srgbClr val="00B050"/>
          </a:solidFill>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dirty="0">
                <a:solidFill>
                  <a:schemeClr val="bg1"/>
                </a:solidFill>
              </a:rPr>
              <a:t>How to get involved?</a:t>
            </a:r>
            <a:endParaRPr lang="en-US" sz="2000" dirty="0">
              <a:solidFill>
                <a:schemeClr val="bg1"/>
              </a:solidFill>
            </a:endParaRPr>
          </a:p>
        </p:txBody>
      </p:sp>
      <p:sp>
        <p:nvSpPr>
          <p:cNvPr id="17" name="Rounded Rectangle 16"/>
          <p:cNvSpPr/>
          <p:nvPr/>
        </p:nvSpPr>
        <p:spPr>
          <a:xfrm>
            <a:off x="600802" y="5223907"/>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GB" sz="2000" b="1" dirty="0">
                <a:solidFill>
                  <a:srgbClr val="00B050"/>
                </a:solidFill>
              </a:rPr>
              <a:t>NPPOs, RPPOs: indicating experts to be DP authors </a:t>
            </a:r>
            <a:endParaRPr lang="en-US" sz="2000" b="1" dirty="0">
              <a:solidFill>
                <a:srgbClr val="00B050"/>
              </a:solidFill>
            </a:endParaRPr>
          </a:p>
        </p:txBody>
      </p:sp>
      <p:sp>
        <p:nvSpPr>
          <p:cNvPr id="18" name="Rounded Rectangle 17"/>
          <p:cNvSpPr/>
          <p:nvPr/>
        </p:nvSpPr>
        <p:spPr>
          <a:xfrm>
            <a:off x="6682495" y="5196629"/>
            <a:ext cx="501420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US" sz="2000" b="1" dirty="0">
                <a:solidFill>
                  <a:srgbClr val="00B050"/>
                </a:solidFill>
              </a:rPr>
              <a:t>Participating in </a:t>
            </a:r>
            <a:r>
              <a:rPr lang="en-US" sz="2000" b="1" dirty="0" smtClean="0">
                <a:solidFill>
                  <a:srgbClr val="00B050"/>
                </a:solidFill>
              </a:rPr>
              <a:t>expert </a:t>
            </a:r>
            <a:r>
              <a:rPr lang="en-US" sz="2000" b="1" dirty="0">
                <a:solidFill>
                  <a:srgbClr val="00B050"/>
                </a:solidFill>
              </a:rPr>
              <a:t>consultation </a:t>
            </a:r>
          </a:p>
        </p:txBody>
      </p:sp>
      <p:sp>
        <p:nvSpPr>
          <p:cNvPr id="19" name="Rounded Rectangle 18"/>
          <p:cNvSpPr/>
          <p:nvPr/>
        </p:nvSpPr>
        <p:spPr>
          <a:xfrm>
            <a:off x="600802" y="5931984"/>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GB" sz="2000" b="1" dirty="0">
                <a:solidFill>
                  <a:srgbClr val="00B050"/>
                </a:solidFill>
              </a:rPr>
              <a:t>Interacting with </a:t>
            </a:r>
            <a:r>
              <a:rPr lang="en-GB" sz="2000" b="1" dirty="0" smtClean="0">
                <a:solidFill>
                  <a:srgbClr val="00B050"/>
                </a:solidFill>
              </a:rPr>
              <a:t>SC </a:t>
            </a:r>
            <a:r>
              <a:rPr lang="en-GB" sz="2000" b="1" dirty="0">
                <a:solidFill>
                  <a:srgbClr val="00B050"/>
                </a:solidFill>
              </a:rPr>
              <a:t>member from your region</a:t>
            </a:r>
            <a:endParaRPr lang="en-US" sz="2000" b="1" dirty="0">
              <a:solidFill>
                <a:srgbClr val="00B050"/>
              </a:solidFill>
            </a:endParaRPr>
          </a:p>
        </p:txBody>
      </p:sp>
      <p:sp>
        <p:nvSpPr>
          <p:cNvPr id="20" name="Rounded Rectangle 19"/>
          <p:cNvSpPr/>
          <p:nvPr/>
        </p:nvSpPr>
        <p:spPr>
          <a:xfrm>
            <a:off x="6682495" y="5949968"/>
            <a:ext cx="5080880"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US" sz="2000" b="1" dirty="0" smtClean="0">
                <a:solidFill>
                  <a:srgbClr val="00B050"/>
                </a:solidFill>
              </a:rPr>
              <a:t>Nominating experts to the Technical Panel</a:t>
            </a:r>
            <a:endParaRPr lang="en-US" sz="2000" b="1" dirty="0">
              <a:solidFill>
                <a:srgbClr val="00B050"/>
              </a:solidFill>
            </a:endParaRPr>
          </a:p>
        </p:txBody>
      </p:sp>
      <p:sp>
        <p:nvSpPr>
          <p:cNvPr id="21" name="Rounded Rectangle 20"/>
          <p:cNvSpPr/>
          <p:nvPr/>
        </p:nvSpPr>
        <p:spPr>
          <a:xfrm>
            <a:off x="600802" y="4547986"/>
            <a:ext cx="2884226"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buFont typeface="Wingdings" panose="05000000000000000000" pitchFamily="2" charset="2"/>
              <a:buChar char="ü"/>
            </a:pPr>
            <a:r>
              <a:rPr lang="en-US" sz="2000" b="1" dirty="0" smtClean="0">
                <a:solidFill>
                  <a:srgbClr val="00B050"/>
                </a:solidFill>
              </a:rPr>
              <a:t>Submitting topics</a:t>
            </a:r>
            <a:endParaRPr lang="en-US" sz="2000" b="1" dirty="0">
              <a:solidFill>
                <a:srgbClr val="00B050"/>
              </a:solidFill>
            </a:endParaRPr>
          </a:p>
        </p:txBody>
      </p:sp>
    </p:spTree>
    <p:extLst>
      <p:ext uri="{BB962C8B-B14F-4D97-AF65-F5344CB8AC3E}">
        <p14:creationId xmlns:p14="http://schemas.microsoft.com/office/powerpoint/2010/main" val="4258357699"/>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4000"/>
                            </p:stCondLst>
                            <p:childTnLst>
                              <p:par>
                                <p:cTn id="17" presetID="22" presetClass="entr" presetSubtype="1" fill="hold" grpId="0" nodeType="after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6000"/>
                            </p:stCondLst>
                            <p:childTnLst>
                              <p:par>
                                <p:cTn id="21" presetID="22" presetClass="entr" presetSubtype="2" fill="hold" grpId="0" nodeType="after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8000"/>
                            </p:stCondLst>
                            <p:childTnLst>
                              <p:par>
                                <p:cTn id="25" presetID="22" presetClass="entr" presetSubtype="1" fill="hold" grpId="0" nodeType="afterEffect">
                                  <p:stCondLst>
                                    <p:cond delay="25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1000"/>
                            </p:stCondLst>
                            <p:childTnLst>
                              <p:par>
                                <p:cTn id="29" presetID="22" presetClass="entr" presetSubtype="4" fill="hold" grpId="0" nodeType="afterEffect">
                                  <p:stCondLst>
                                    <p:cond delay="25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14000"/>
                            </p:stCondLst>
                            <p:childTnLst>
                              <p:par>
                                <p:cTn id="33" presetID="22" presetClass="entr" presetSubtype="8" fill="hold" grpId="0" nodeType="afterEffect">
                                  <p:stCondLst>
                                    <p:cond delay="25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17000"/>
                            </p:stCondLst>
                            <p:childTnLst>
                              <p:par>
                                <p:cTn id="37" presetID="22" presetClass="entr" presetSubtype="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childTnLst>
                          </p:cTn>
                        </p:par>
                        <p:par>
                          <p:cTn id="40" fill="hold">
                            <p:stCondLst>
                              <p:cond delay="17500"/>
                            </p:stCondLst>
                            <p:childTnLst>
                              <p:par>
                                <p:cTn id="41" presetID="22" presetClass="entr" presetSubtype="2" fill="hold" grpId="0" nodeType="after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20500"/>
                            </p:stCondLst>
                            <p:childTnLst>
                              <p:par>
                                <p:cTn id="45" presetID="22" presetClass="entr" presetSubtype="8" fill="hold" grpId="0" nodeType="afterEffect">
                                  <p:stCondLst>
                                    <p:cond delay="25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23500"/>
                            </p:stCondLst>
                            <p:childTnLst>
                              <p:par>
                                <p:cTn id="49" presetID="22" presetClass="entr" presetSubtype="2" fill="hold" grpId="0" nodeType="afterEffect">
                                  <p:stCondLst>
                                    <p:cond delay="250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324224" y="736661"/>
            <a:ext cx="560070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Methods selected for the DPs</a:t>
            </a:r>
            <a:endParaRPr lang="en-US" sz="2000" b="1" dirty="0">
              <a:solidFill>
                <a:schemeClr val="bg1"/>
              </a:solidFill>
            </a:endParaRPr>
          </a:p>
        </p:txBody>
      </p:sp>
      <p:sp>
        <p:nvSpPr>
          <p:cNvPr id="3" name="Rounded Rectangle 2"/>
          <p:cNvSpPr/>
          <p:nvPr/>
        </p:nvSpPr>
        <p:spPr>
          <a:xfrm>
            <a:off x="2371726" y="1782532"/>
            <a:ext cx="7181850" cy="70164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According to their sensitivity, specificity, and reproducibility  </a:t>
            </a:r>
            <a:endParaRPr lang="en-US" sz="2000" dirty="0">
              <a:solidFill>
                <a:srgbClr val="0070C0"/>
              </a:solidFill>
            </a:endParaRPr>
          </a:p>
        </p:txBody>
      </p:sp>
      <p:sp>
        <p:nvSpPr>
          <p:cNvPr id="4" name="Rounded Rectangle 3"/>
          <p:cNvSpPr/>
          <p:nvPr/>
        </p:nvSpPr>
        <p:spPr>
          <a:xfrm>
            <a:off x="6844041" y="2612184"/>
            <a:ext cx="2700009"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For surveillance</a:t>
            </a:r>
            <a:endParaRPr lang="en-US" sz="2000" dirty="0">
              <a:solidFill>
                <a:srgbClr val="0070C0"/>
              </a:solidFill>
            </a:endParaRPr>
          </a:p>
        </p:txBody>
      </p:sp>
      <p:sp>
        <p:nvSpPr>
          <p:cNvPr id="5" name="Rounded Rectangle 4"/>
          <p:cNvSpPr/>
          <p:nvPr/>
        </p:nvSpPr>
        <p:spPr>
          <a:xfrm>
            <a:off x="1050649" y="3496415"/>
            <a:ext cx="4251353" cy="61820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To detect a pest in a consignment</a:t>
            </a:r>
            <a:endParaRPr lang="en-US" sz="2000" dirty="0">
              <a:solidFill>
                <a:srgbClr val="0070C0"/>
              </a:solidFill>
            </a:endParaRPr>
          </a:p>
        </p:txBody>
      </p:sp>
      <p:sp>
        <p:nvSpPr>
          <p:cNvPr id="6" name="Rounded Rectangle 5"/>
          <p:cNvSpPr/>
          <p:nvPr/>
        </p:nvSpPr>
        <p:spPr>
          <a:xfrm>
            <a:off x="2381251" y="2575294"/>
            <a:ext cx="2917106"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For routine diagnosis</a:t>
            </a:r>
            <a:endParaRPr lang="en-US" sz="2000" dirty="0">
              <a:solidFill>
                <a:srgbClr val="0070C0"/>
              </a:solidFill>
            </a:endParaRPr>
          </a:p>
        </p:txBody>
      </p:sp>
      <p:sp>
        <p:nvSpPr>
          <p:cNvPr id="10" name="Oval 9"/>
          <p:cNvSpPr/>
          <p:nvPr/>
        </p:nvSpPr>
        <p:spPr>
          <a:xfrm>
            <a:off x="721955" y="4646857"/>
            <a:ext cx="4031019" cy="1117953"/>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t>Availability of equipment</a:t>
            </a:r>
            <a:endParaRPr lang="en-US" sz="2000" b="1" dirty="0"/>
          </a:p>
        </p:txBody>
      </p:sp>
      <p:sp>
        <p:nvSpPr>
          <p:cNvPr id="11" name="Oval 10"/>
          <p:cNvSpPr/>
          <p:nvPr/>
        </p:nvSpPr>
        <p:spPr>
          <a:xfrm>
            <a:off x="4957194" y="4685409"/>
            <a:ext cx="3211060" cy="1064668"/>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t>Expertise required</a:t>
            </a:r>
            <a:endParaRPr lang="en-US" sz="2000" b="1" dirty="0"/>
          </a:p>
        </p:txBody>
      </p:sp>
      <p:sp>
        <p:nvSpPr>
          <p:cNvPr id="12" name="Oval 11"/>
          <p:cNvSpPr/>
          <p:nvPr/>
        </p:nvSpPr>
        <p:spPr>
          <a:xfrm>
            <a:off x="8451294" y="4646857"/>
            <a:ext cx="3211060" cy="1084120"/>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t>Practicability</a:t>
            </a:r>
            <a:endParaRPr lang="en-US" sz="2000" b="1" dirty="0"/>
          </a:p>
        </p:txBody>
      </p:sp>
      <p:sp>
        <p:nvSpPr>
          <p:cNvPr id="13" name="Rounded Rectangle 12"/>
          <p:cNvSpPr/>
          <p:nvPr/>
        </p:nvSpPr>
        <p:spPr>
          <a:xfrm>
            <a:off x="6124574" y="3496415"/>
            <a:ext cx="5231457" cy="64451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To detect a pest in an area for the first time </a:t>
            </a:r>
            <a:endParaRPr lang="en-US" sz="2000" dirty="0">
              <a:solidFill>
                <a:srgbClr val="0070C0"/>
              </a:solidFill>
            </a:endParaRPr>
          </a:p>
        </p:txBody>
      </p:sp>
    </p:spTree>
    <p:extLst>
      <p:ext uri="{BB962C8B-B14F-4D97-AF65-F5344CB8AC3E}">
        <p14:creationId xmlns:p14="http://schemas.microsoft.com/office/powerpoint/2010/main" val="3265149663"/>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22" presetClass="entr" presetSubtype="1" fill="hold" grpId="0" nodeType="afterEffect">
                                  <p:stCondLst>
                                    <p:cond delay="2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5000"/>
                            </p:stCondLst>
                            <p:childTnLst>
                              <p:par>
                                <p:cTn id="17" presetID="22" presetClass="entr" presetSubtype="1" fill="hold" grpId="0" nodeType="afterEffect">
                                  <p:stCondLst>
                                    <p:cond delay="25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8000"/>
                            </p:stCondLst>
                            <p:childTnLst>
                              <p:par>
                                <p:cTn id="21" presetID="22" presetClass="entr" presetSubtype="1" fill="hold" grpId="0" nodeType="afterEffect">
                                  <p:stCondLst>
                                    <p:cond delay="25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1000"/>
                            </p:stCondLst>
                            <p:childTnLst>
                              <p:par>
                                <p:cTn id="25" presetID="22" presetClass="entr" presetSubtype="1" fill="hold" grpId="0" nodeType="after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14000"/>
                            </p:stCondLst>
                            <p:childTnLst>
                              <p:par>
                                <p:cTn id="29" presetID="22" presetClass="entr" presetSubtype="8" fill="hold" grpId="0" nodeType="afterEffect">
                                  <p:stCondLst>
                                    <p:cond delay="25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17000"/>
                            </p:stCondLst>
                            <p:childTnLst>
                              <p:par>
                                <p:cTn id="33" presetID="22" presetClass="entr" presetSubtype="8" fill="hold" grpId="0" nodeType="afterEffect">
                                  <p:stCondLst>
                                    <p:cond delay="20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19500"/>
                            </p:stCondLst>
                            <p:childTnLst>
                              <p:par>
                                <p:cTn id="37" presetID="22" presetClass="entr" presetSubtype="8" fill="hold" grpId="0" nodeType="afterEffect">
                                  <p:stCondLst>
                                    <p:cond delay="20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8"/>
          <p:cNvSpPr/>
          <p:nvPr/>
        </p:nvSpPr>
        <p:spPr>
          <a:xfrm>
            <a:off x="610173" y="1235984"/>
            <a:ext cx="5467351"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t>1. DP added to work </a:t>
            </a:r>
            <a:r>
              <a:rPr lang="en-US" sz="1800" b="1" dirty="0" smtClean="0"/>
              <a:t>programme</a:t>
            </a:r>
            <a:endParaRPr lang="en-US" sz="1800" b="1" dirty="0"/>
          </a:p>
        </p:txBody>
      </p:sp>
      <p:sp>
        <p:nvSpPr>
          <p:cNvPr id="3" name="Rounded Rectangle 35"/>
          <p:cNvSpPr/>
          <p:nvPr/>
        </p:nvSpPr>
        <p:spPr>
          <a:xfrm>
            <a:off x="6518710" y="1520662"/>
            <a:ext cx="5320287" cy="43020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2. </a:t>
            </a:r>
            <a:r>
              <a:rPr lang="en-US" sz="1800" b="1" dirty="0">
                <a:solidFill>
                  <a:srgbClr val="996633"/>
                </a:solidFill>
              </a:rPr>
              <a:t>Call for Authors </a:t>
            </a:r>
            <a:r>
              <a:rPr lang="en-US" sz="1800" b="1" dirty="0">
                <a:solidFill>
                  <a:srgbClr val="0070C0"/>
                </a:solidFill>
              </a:rPr>
              <a:t>for the DP drafting group</a:t>
            </a:r>
          </a:p>
        </p:txBody>
      </p:sp>
      <p:sp>
        <p:nvSpPr>
          <p:cNvPr id="4" name="Rounded Rectangle 29"/>
          <p:cNvSpPr/>
          <p:nvPr/>
        </p:nvSpPr>
        <p:spPr>
          <a:xfrm>
            <a:off x="610173" y="1876095"/>
            <a:ext cx="5478105"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dirty="0"/>
              <a:t>3. </a:t>
            </a:r>
            <a:r>
              <a:rPr lang="en-US" sz="1800" b="1" dirty="0" smtClean="0"/>
              <a:t>Selection of authors by TPDP </a:t>
            </a:r>
            <a:endParaRPr lang="en-US" sz="1800" dirty="0"/>
          </a:p>
        </p:txBody>
      </p:sp>
      <p:sp>
        <p:nvSpPr>
          <p:cNvPr id="5" name="Rounded Rectangle 36"/>
          <p:cNvSpPr/>
          <p:nvPr/>
        </p:nvSpPr>
        <p:spPr>
          <a:xfrm>
            <a:off x="6518710" y="2070628"/>
            <a:ext cx="5320287" cy="53773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4. </a:t>
            </a:r>
            <a:r>
              <a:rPr lang="en-US" sz="1800" b="1" dirty="0" smtClean="0">
                <a:solidFill>
                  <a:srgbClr val="0070C0"/>
                </a:solidFill>
              </a:rPr>
              <a:t>DP </a:t>
            </a:r>
            <a:r>
              <a:rPr lang="en-US" sz="1800" b="1" dirty="0">
                <a:solidFill>
                  <a:srgbClr val="0070C0"/>
                </a:solidFill>
              </a:rPr>
              <a:t>drafting </a:t>
            </a:r>
            <a:r>
              <a:rPr lang="en-US" sz="1800" b="1" dirty="0" smtClean="0">
                <a:solidFill>
                  <a:srgbClr val="0070C0"/>
                </a:solidFill>
              </a:rPr>
              <a:t>group </a:t>
            </a:r>
            <a:r>
              <a:rPr lang="en-US" sz="1800" b="1" dirty="0">
                <a:solidFill>
                  <a:srgbClr val="0070C0"/>
                </a:solidFill>
              </a:rPr>
              <a:t>develops </a:t>
            </a:r>
            <a:r>
              <a:rPr lang="en-US" sz="1800" b="1" dirty="0" smtClean="0">
                <a:solidFill>
                  <a:srgbClr val="0070C0"/>
                </a:solidFill>
              </a:rPr>
              <a:t>draft </a:t>
            </a:r>
            <a:r>
              <a:rPr lang="en-US" sz="1800" b="1" dirty="0">
                <a:solidFill>
                  <a:srgbClr val="0070C0"/>
                </a:solidFill>
              </a:rPr>
              <a:t>DP</a:t>
            </a:r>
          </a:p>
        </p:txBody>
      </p:sp>
      <p:sp>
        <p:nvSpPr>
          <p:cNvPr id="6" name="Rounded Rectangle 31"/>
          <p:cNvSpPr/>
          <p:nvPr/>
        </p:nvSpPr>
        <p:spPr>
          <a:xfrm>
            <a:off x="620927" y="2525061"/>
            <a:ext cx="5467351" cy="53237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5. </a:t>
            </a:r>
            <a:r>
              <a:rPr lang="en-US" sz="1800" b="1" dirty="0">
                <a:solidFill>
                  <a:srgbClr val="FFFF00"/>
                </a:solidFill>
              </a:rPr>
              <a:t>Expert consultation </a:t>
            </a:r>
            <a:r>
              <a:rPr lang="en-US" sz="1800" b="1" dirty="0">
                <a:solidFill>
                  <a:schemeClr val="bg1"/>
                </a:solidFill>
              </a:rPr>
              <a:t>on draft DPs </a:t>
            </a:r>
          </a:p>
        </p:txBody>
      </p:sp>
      <p:sp>
        <p:nvSpPr>
          <p:cNvPr id="7" name="Rounded Rectangle 37"/>
          <p:cNvSpPr/>
          <p:nvPr/>
        </p:nvSpPr>
        <p:spPr>
          <a:xfrm>
            <a:off x="6538701" y="2721630"/>
            <a:ext cx="5320287" cy="47500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6. Lead author reviews draft </a:t>
            </a:r>
            <a:r>
              <a:rPr lang="en-US" sz="1800" b="1" dirty="0" smtClean="0">
                <a:solidFill>
                  <a:srgbClr val="0070C0"/>
                </a:solidFill>
              </a:rPr>
              <a:t>DP</a:t>
            </a:r>
            <a:endParaRPr lang="en-US" sz="1800" b="1" dirty="0">
              <a:solidFill>
                <a:srgbClr val="0070C0"/>
              </a:solidFill>
            </a:endParaRPr>
          </a:p>
        </p:txBody>
      </p:sp>
      <p:sp>
        <p:nvSpPr>
          <p:cNvPr id="8" name="Rounded Rectangle 32"/>
          <p:cNvSpPr/>
          <p:nvPr/>
        </p:nvSpPr>
        <p:spPr>
          <a:xfrm>
            <a:off x="629685" y="3173702"/>
            <a:ext cx="5467351" cy="49674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b="1" dirty="0"/>
          </a:p>
          <a:p>
            <a:pPr lvl="0">
              <a:defRPr/>
            </a:pPr>
            <a:r>
              <a:rPr lang="en-US" sz="1800" b="1" dirty="0"/>
              <a:t>7. D</a:t>
            </a:r>
            <a:r>
              <a:rPr lang="en-US" sz="1800" b="1" dirty="0" smtClean="0"/>
              <a:t>iscipline lead </a:t>
            </a:r>
            <a:r>
              <a:rPr lang="en-US" sz="1800" b="1" dirty="0" smtClean="0">
                <a:latin typeface="Calibri" panose="020F0502020204030204" pitchFamily="34" charset="0"/>
                <a:cs typeface="Calibri" panose="020F0502020204030204" pitchFamily="34" charset="0"/>
              </a:rPr>
              <a:t>→</a:t>
            </a:r>
            <a:r>
              <a:rPr lang="en-US" sz="1800" b="1" dirty="0" smtClean="0"/>
              <a:t> referee </a:t>
            </a:r>
            <a:r>
              <a:rPr lang="en-US" sz="1800" b="1" dirty="0" smtClean="0">
                <a:latin typeface="Calibri" panose="020F0502020204030204" pitchFamily="34" charset="0"/>
                <a:cs typeface="Calibri" panose="020F0502020204030204" pitchFamily="34" charset="0"/>
              </a:rPr>
              <a:t>→ </a:t>
            </a:r>
            <a:r>
              <a:rPr lang="en-US" sz="1800" b="1" dirty="0" smtClean="0"/>
              <a:t>TPDP reviews draft DP </a:t>
            </a:r>
            <a:endParaRPr lang="en-US" sz="1800" b="1" dirty="0"/>
          </a:p>
          <a:p>
            <a:r>
              <a:rPr lang="en-US" b="1" dirty="0">
                <a:solidFill>
                  <a:schemeClr val="bg1"/>
                </a:solidFill>
              </a:rPr>
              <a:t>    </a:t>
            </a:r>
          </a:p>
        </p:txBody>
      </p:sp>
      <p:sp>
        <p:nvSpPr>
          <p:cNvPr id="9" name="Rounded Rectangle 38"/>
          <p:cNvSpPr/>
          <p:nvPr/>
        </p:nvSpPr>
        <p:spPr>
          <a:xfrm>
            <a:off x="6547860" y="3282234"/>
            <a:ext cx="5320287" cy="49066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8. </a:t>
            </a:r>
            <a:r>
              <a:rPr lang="en-US" sz="1800" b="1" dirty="0" smtClean="0">
                <a:solidFill>
                  <a:srgbClr val="0070C0"/>
                </a:solidFill>
              </a:rPr>
              <a:t>Standards Committee (SC) reviews draft DP</a:t>
            </a:r>
            <a:endParaRPr lang="en-US" sz="1800" b="1" dirty="0">
              <a:solidFill>
                <a:srgbClr val="0070C0"/>
              </a:solidFill>
            </a:endParaRPr>
          </a:p>
        </p:txBody>
      </p:sp>
      <p:sp>
        <p:nvSpPr>
          <p:cNvPr id="10" name="Rounded Rectangle 33"/>
          <p:cNvSpPr/>
          <p:nvPr/>
        </p:nvSpPr>
        <p:spPr>
          <a:xfrm>
            <a:off x="639976" y="3817335"/>
            <a:ext cx="5467351" cy="43020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bg1"/>
                </a:solidFill>
              </a:rPr>
              <a:t>9. </a:t>
            </a:r>
            <a:r>
              <a:rPr lang="en-US" sz="1800" b="1" dirty="0">
                <a:solidFill>
                  <a:srgbClr val="FFFF00"/>
                </a:solidFill>
              </a:rPr>
              <a:t>Consultation period </a:t>
            </a:r>
            <a:r>
              <a:rPr lang="en-US" sz="1800" b="1" dirty="0">
                <a:solidFill>
                  <a:schemeClr val="bg1"/>
                </a:solidFill>
              </a:rPr>
              <a:t>on draft DPs</a:t>
            </a:r>
          </a:p>
        </p:txBody>
      </p:sp>
      <p:sp>
        <p:nvSpPr>
          <p:cNvPr id="11" name="Rounded Rectangle 39"/>
          <p:cNvSpPr/>
          <p:nvPr/>
        </p:nvSpPr>
        <p:spPr>
          <a:xfrm>
            <a:off x="6538701" y="3852644"/>
            <a:ext cx="5320287" cy="6315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10. DP drafting group </a:t>
            </a:r>
            <a:r>
              <a:rPr lang="en-US" sz="1800" b="1" dirty="0" smtClean="0">
                <a:solidFill>
                  <a:srgbClr val="0070C0"/>
                </a:solidFill>
              </a:rPr>
              <a:t>responds </a:t>
            </a:r>
            <a:r>
              <a:rPr lang="en-US" sz="1800" b="1" dirty="0">
                <a:solidFill>
                  <a:srgbClr val="0070C0"/>
                </a:solidFill>
              </a:rPr>
              <a:t>to consultation comments</a:t>
            </a:r>
          </a:p>
        </p:txBody>
      </p:sp>
      <p:sp>
        <p:nvSpPr>
          <p:cNvPr id="12" name="Rounded Rectangle 34"/>
          <p:cNvSpPr/>
          <p:nvPr/>
        </p:nvSpPr>
        <p:spPr>
          <a:xfrm>
            <a:off x="651348" y="4372471"/>
            <a:ext cx="5467351" cy="441807"/>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t>11. TPDP reviews draft DP and </a:t>
            </a:r>
            <a:r>
              <a:rPr lang="en-US" sz="1800" b="1" dirty="0" smtClean="0"/>
              <a:t>responses</a:t>
            </a:r>
            <a:endParaRPr lang="en-US" sz="1800" b="1" dirty="0"/>
          </a:p>
        </p:txBody>
      </p:sp>
      <p:sp>
        <p:nvSpPr>
          <p:cNvPr id="13" name="Rounded Rectangle 40"/>
          <p:cNvSpPr/>
          <p:nvPr/>
        </p:nvSpPr>
        <p:spPr>
          <a:xfrm>
            <a:off x="6547860" y="4577882"/>
            <a:ext cx="5320287" cy="4791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rgbClr val="0070C0"/>
                </a:solidFill>
              </a:rPr>
              <a:t>12. </a:t>
            </a:r>
            <a:r>
              <a:rPr lang="en-US" sz="1800" b="1" dirty="0">
                <a:solidFill>
                  <a:srgbClr val="996633"/>
                </a:solidFill>
              </a:rPr>
              <a:t>SC approves </a:t>
            </a:r>
            <a:r>
              <a:rPr lang="en-US" sz="1800" b="1" dirty="0" smtClean="0">
                <a:solidFill>
                  <a:srgbClr val="996633"/>
                </a:solidFill>
              </a:rPr>
              <a:t>DP </a:t>
            </a:r>
            <a:r>
              <a:rPr lang="en-US" sz="1800" b="1" dirty="0" smtClean="0">
                <a:solidFill>
                  <a:srgbClr val="0070C0"/>
                </a:solidFill>
              </a:rPr>
              <a:t>(on behalf of CPM)</a:t>
            </a:r>
            <a:endParaRPr lang="en-US" sz="1800" b="1" dirty="0">
              <a:solidFill>
                <a:srgbClr val="0070C0"/>
              </a:solidFill>
            </a:endParaRPr>
          </a:p>
        </p:txBody>
      </p:sp>
      <p:sp>
        <p:nvSpPr>
          <p:cNvPr id="14" name="Rectangle 13"/>
          <p:cNvSpPr/>
          <p:nvPr/>
        </p:nvSpPr>
        <p:spPr>
          <a:xfrm>
            <a:off x="2558549" y="5157146"/>
            <a:ext cx="7236823" cy="444137"/>
          </a:xfrm>
          <a:prstGeom prst="rect">
            <a:avLst/>
          </a:prstGeom>
          <a:solidFill>
            <a:srgbClr val="CC9900"/>
          </a:solidFill>
          <a:ln>
            <a:solidFill>
              <a:srgbClr val="CC9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800" b="1" dirty="0"/>
              <a:t>45 – days DP notification period</a:t>
            </a:r>
            <a:endParaRPr lang="en-US" sz="1800" b="1" dirty="0"/>
          </a:p>
        </p:txBody>
      </p:sp>
      <p:sp>
        <p:nvSpPr>
          <p:cNvPr id="15" name="Rectangle 14"/>
          <p:cNvSpPr/>
          <p:nvPr/>
        </p:nvSpPr>
        <p:spPr>
          <a:xfrm>
            <a:off x="1519374" y="5661374"/>
            <a:ext cx="2995748" cy="4480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bg1"/>
                </a:solidFill>
              </a:rPr>
              <a:t>Objection</a:t>
            </a:r>
            <a:endParaRPr lang="en-US" sz="1800" b="1" dirty="0">
              <a:solidFill>
                <a:schemeClr val="bg1"/>
              </a:solidFill>
            </a:endParaRPr>
          </a:p>
        </p:txBody>
      </p:sp>
      <p:sp>
        <p:nvSpPr>
          <p:cNvPr id="16" name="Rectangle 15"/>
          <p:cNvSpPr/>
          <p:nvPr/>
        </p:nvSpPr>
        <p:spPr>
          <a:xfrm>
            <a:off x="7526382" y="5668202"/>
            <a:ext cx="2995748" cy="453611"/>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solidFill>
                  <a:schemeClr val="bg1"/>
                </a:solidFill>
              </a:rPr>
              <a:t>No objection</a:t>
            </a:r>
            <a:endParaRPr lang="en-US" sz="1800" b="1" dirty="0">
              <a:solidFill>
                <a:schemeClr val="bg1"/>
              </a:solidFill>
            </a:endParaRPr>
          </a:p>
        </p:txBody>
      </p:sp>
      <p:sp>
        <p:nvSpPr>
          <p:cNvPr id="17" name="Rectangle 16"/>
          <p:cNvSpPr/>
          <p:nvPr/>
        </p:nvSpPr>
        <p:spPr>
          <a:xfrm>
            <a:off x="2653051" y="6214292"/>
            <a:ext cx="7236823" cy="444137"/>
          </a:xfrm>
          <a:prstGeom prst="rect">
            <a:avLst/>
          </a:prstGeom>
          <a:solidFill>
            <a:srgbClr val="996633"/>
          </a:solidFill>
          <a:ln>
            <a:solidFill>
              <a:srgbClr val="996633"/>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2000" b="1" dirty="0">
                <a:solidFill>
                  <a:schemeClr val="bg1"/>
                </a:solidFill>
              </a:rPr>
              <a:t>Draft DP adopted</a:t>
            </a:r>
            <a:endParaRPr lang="en-US" sz="2000" b="1" dirty="0">
              <a:solidFill>
                <a:schemeClr val="bg1"/>
              </a:solidFill>
            </a:endParaRPr>
          </a:p>
        </p:txBody>
      </p:sp>
      <p:sp>
        <p:nvSpPr>
          <p:cNvPr id="18" name="Down Arrow 17"/>
          <p:cNvSpPr/>
          <p:nvPr/>
        </p:nvSpPr>
        <p:spPr>
          <a:xfrm>
            <a:off x="6176961" y="1177369"/>
            <a:ext cx="223839" cy="3927300"/>
          </a:xfrm>
          <a:prstGeom prst="downArrow">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a:off x="3560494" y="211866"/>
            <a:ext cx="5276803" cy="801189"/>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1"/>
                </a:solidFill>
              </a:rPr>
              <a:t>Diagnostic Protocols (DPs)</a:t>
            </a:r>
            <a:endParaRPr lang="en-US" sz="2400" b="1" dirty="0">
              <a:solidFill>
                <a:schemeClr val="tx1"/>
              </a:solidFill>
            </a:endParaRPr>
          </a:p>
        </p:txBody>
      </p:sp>
    </p:spTree>
    <p:extLst>
      <p:ext uri="{BB962C8B-B14F-4D97-AF65-F5344CB8AC3E}">
        <p14:creationId xmlns:p14="http://schemas.microsoft.com/office/powerpoint/2010/main" val="2440774783"/>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2000"/>
                            </p:stCondLst>
                            <p:childTnLst>
                              <p:par>
                                <p:cTn id="13" presetID="22" presetClass="entr" presetSubtype="1" fill="hold" grpId="0" nodeType="afterEffect">
                                  <p:stCondLst>
                                    <p:cond delay="40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6500"/>
                            </p:stCondLst>
                            <p:childTnLst>
                              <p:par>
                                <p:cTn id="17" presetID="22" presetClass="entr" presetSubtype="1" fill="hold" grpId="0" nodeType="afterEffect">
                                  <p:stCondLst>
                                    <p:cond delay="40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11000"/>
                            </p:stCondLst>
                            <p:childTnLst>
                              <p:par>
                                <p:cTn id="21" presetID="22" presetClass="entr" presetSubtype="1" fill="hold" grpId="0" nodeType="afterEffect">
                                  <p:stCondLst>
                                    <p:cond delay="4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5500"/>
                            </p:stCondLst>
                            <p:childTnLst>
                              <p:par>
                                <p:cTn id="25" presetID="22" presetClass="entr" presetSubtype="1" fill="hold" grpId="0" nodeType="afterEffect">
                                  <p:stCondLst>
                                    <p:cond delay="50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1000"/>
                            </p:stCondLst>
                            <p:childTnLst>
                              <p:par>
                                <p:cTn id="29" presetID="22" presetClass="entr" presetSubtype="1" fill="hold" grpId="0" nodeType="afterEffect">
                                  <p:stCondLst>
                                    <p:cond delay="400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25500"/>
                            </p:stCondLst>
                            <p:childTnLst>
                              <p:par>
                                <p:cTn id="33" presetID="22" presetClass="entr" presetSubtype="1" fill="hold" grpId="0" nodeType="afterEffect">
                                  <p:stCondLst>
                                    <p:cond delay="50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1000"/>
                            </p:stCondLst>
                            <p:childTnLst>
                              <p:par>
                                <p:cTn id="37" presetID="22" presetClass="entr" presetSubtype="1" fill="hold" grpId="0" nodeType="afterEffect">
                                  <p:stCondLst>
                                    <p:cond delay="40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35500"/>
                            </p:stCondLst>
                            <p:childTnLst>
                              <p:par>
                                <p:cTn id="41" presetID="22" presetClass="entr" presetSubtype="1" fill="hold" grpId="0" nodeType="afterEffect">
                                  <p:stCondLst>
                                    <p:cond delay="400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0000"/>
                            </p:stCondLst>
                            <p:childTnLst>
                              <p:par>
                                <p:cTn id="45" presetID="22" presetClass="entr" presetSubtype="1" fill="hold" grpId="0" nodeType="afterEffect">
                                  <p:stCondLst>
                                    <p:cond delay="400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4500"/>
                            </p:stCondLst>
                            <p:childTnLst>
                              <p:par>
                                <p:cTn id="49" presetID="22" presetClass="entr" presetSubtype="1" fill="hold" grpId="0" nodeType="afterEffect">
                                  <p:stCondLst>
                                    <p:cond delay="500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50000"/>
                            </p:stCondLst>
                            <p:childTnLst>
                              <p:par>
                                <p:cTn id="53" presetID="22" presetClass="entr" presetSubtype="1" fill="hold" grpId="0" nodeType="afterEffect">
                                  <p:stCondLst>
                                    <p:cond delay="500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5500"/>
                            </p:stCondLst>
                            <p:childTnLst>
                              <p:par>
                                <p:cTn id="57" presetID="22" presetClass="entr" presetSubtype="4" fill="hold" grpId="0" nodeType="afterEffect">
                                  <p:stCondLst>
                                    <p:cond delay="400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0000"/>
                            </p:stCondLst>
                            <p:childTnLst>
                              <p:par>
                                <p:cTn id="61" presetID="22" presetClass="entr" presetSubtype="8" fill="hold" grpId="0" nodeType="afterEffect">
                                  <p:stCondLst>
                                    <p:cond delay="200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2500"/>
                            </p:stCondLst>
                            <p:childTnLst>
                              <p:par>
                                <p:cTn id="65" presetID="22" presetClass="entr" presetSubtype="2" fill="hold" grpId="0" nodeType="afterEffect">
                                  <p:stCondLst>
                                    <p:cond delay="200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childTnLst>
                          </p:cTn>
                        </p:par>
                        <p:par>
                          <p:cTn id="68" fill="hold">
                            <p:stCondLst>
                              <p:cond delay="65000"/>
                            </p:stCondLst>
                            <p:childTnLst>
                              <p:par>
                                <p:cTn id="69" presetID="22" presetClass="entr" presetSubtype="1" fill="hold" grpId="0" nodeType="afterEffect">
                                  <p:stCondLst>
                                    <p:cond delay="200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33458284"/>
              </p:ext>
            </p:extLst>
          </p:nvPr>
        </p:nvGraphicFramePr>
        <p:xfrm>
          <a:off x="1233568" y="1198608"/>
          <a:ext cx="10441578" cy="5064760"/>
        </p:xfrm>
        <a:graphic>
          <a:graphicData uri="http://schemas.openxmlformats.org/drawingml/2006/table">
            <a:tbl>
              <a:tblPr firstRow="1" bandRow="1">
                <a:tableStyleId>{8799B23B-EC83-4686-B30A-512413B5E67A}</a:tableStyleId>
              </a:tblPr>
              <a:tblGrid>
                <a:gridCol w="2429693">
                  <a:extLst>
                    <a:ext uri="{9D8B030D-6E8A-4147-A177-3AD203B41FA5}">
                      <a16:colId xmlns:a16="http://schemas.microsoft.com/office/drawing/2014/main" val="119651695"/>
                    </a:ext>
                  </a:extLst>
                </a:gridCol>
                <a:gridCol w="2264228">
                  <a:extLst>
                    <a:ext uri="{9D8B030D-6E8A-4147-A177-3AD203B41FA5}">
                      <a16:colId xmlns:a16="http://schemas.microsoft.com/office/drawing/2014/main" val="3642492988"/>
                    </a:ext>
                  </a:extLst>
                </a:gridCol>
                <a:gridCol w="2699657">
                  <a:extLst>
                    <a:ext uri="{9D8B030D-6E8A-4147-A177-3AD203B41FA5}">
                      <a16:colId xmlns:a16="http://schemas.microsoft.com/office/drawing/2014/main" val="1983198245"/>
                    </a:ext>
                  </a:extLst>
                </a:gridCol>
                <a:gridCol w="3048000">
                  <a:extLst>
                    <a:ext uri="{9D8B030D-6E8A-4147-A177-3AD203B41FA5}">
                      <a16:colId xmlns:a16="http://schemas.microsoft.com/office/drawing/2014/main" val="3665172007"/>
                    </a:ext>
                  </a:extLst>
                </a:gridCol>
              </a:tblGrid>
              <a:tr h="370840">
                <a:tc gridSpan="4">
                  <a:txBody>
                    <a:bodyPr/>
                    <a:lstStyle/>
                    <a:p>
                      <a:pPr algn="ctr"/>
                      <a:r>
                        <a:rPr lang="en-GB" dirty="0" smtClean="0">
                          <a:solidFill>
                            <a:schemeClr val="bg1"/>
                          </a:solidFill>
                        </a:rPr>
                        <a:t>Steps </a:t>
                      </a:r>
                      <a:r>
                        <a:rPr lang="en-GB" dirty="0">
                          <a:solidFill>
                            <a:schemeClr val="bg1"/>
                          </a:solidFill>
                        </a:rPr>
                        <a:t>and particularities in the development of ISPMs, DPs</a:t>
                      </a:r>
                      <a:r>
                        <a:rPr lang="en-GB" baseline="0" dirty="0">
                          <a:solidFill>
                            <a:schemeClr val="bg1"/>
                          </a:solidFill>
                        </a:rPr>
                        <a:t> and </a:t>
                      </a:r>
                      <a:r>
                        <a:rPr lang="en-GB" baseline="0" dirty="0" smtClean="0">
                          <a:solidFill>
                            <a:schemeClr val="bg1"/>
                          </a:solidFill>
                        </a:rPr>
                        <a:t>PTs</a:t>
                      </a:r>
                      <a:endParaRPr lang="en-US" b="0" dirty="0">
                        <a:solidFill>
                          <a:schemeClr val="bg1"/>
                        </a:solidFill>
                      </a:endParaRPr>
                    </a:p>
                  </a:txBody>
                  <a:tcPr>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07009768"/>
                  </a:ext>
                </a:extLst>
              </a:tr>
              <a:tr h="741680">
                <a:tc>
                  <a:txBody>
                    <a:bodyPr/>
                    <a:lstStyle/>
                    <a:p>
                      <a:r>
                        <a:rPr lang="en-GB" b="1" dirty="0"/>
                        <a:t>Steps</a:t>
                      </a:r>
                      <a:endParaRPr lang="en-US" b="1" dirty="0">
                        <a:solidFill>
                          <a:schemeClr val="bg1"/>
                        </a:solidFill>
                      </a:endParaRPr>
                    </a:p>
                  </a:txBody>
                  <a:tcPr anchor="ctr">
                    <a:solidFill>
                      <a:schemeClr val="accent4">
                        <a:lumMod val="50000"/>
                        <a:alpha val="20000"/>
                      </a:schemeClr>
                    </a:solidFill>
                  </a:tcPr>
                </a:tc>
                <a:tc>
                  <a:txBody>
                    <a:bodyPr/>
                    <a:lstStyle/>
                    <a:p>
                      <a:pPr algn="ctr"/>
                      <a:r>
                        <a:rPr lang="en-GB" b="1" dirty="0" smtClean="0"/>
                        <a:t>ISPM</a:t>
                      </a:r>
                      <a:endParaRPr lang="en-US" b="1" dirty="0">
                        <a:solidFill>
                          <a:schemeClr val="bg1"/>
                        </a:solidFill>
                      </a:endParaRPr>
                    </a:p>
                  </a:txBody>
                  <a:tcPr anchor="ctr">
                    <a:solidFill>
                      <a:schemeClr val="accent4">
                        <a:lumMod val="50000"/>
                        <a:alpha val="20000"/>
                      </a:schemeClr>
                    </a:solidFill>
                  </a:tcPr>
                </a:tc>
                <a:tc>
                  <a:txBody>
                    <a:bodyPr/>
                    <a:lstStyle/>
                    <a:p>
                      <a:pPr algn="ctr"/>
                      <a:r>
                        <a:rPr lang="en-GB" b="1" dirty="0"/>
                        <a:t>Diagnostic</a:t>
                      </a:r>
                      <a:r>
                        <a:rPr lang="en-GB" b="1" baseline="0" dirty="0"/>
                        <a:t> Protocol (DP)</a:t>
                      </a:r>
                      <a:endParaRPr lang="en-US" b="1" dirty="0">
                        <a:solidFill>
                          <a:schemeClr val="bg1"/>
                        </a:solidFill>
                      </a:endParaRPr>
                    </a:p>
                    <a:p>
                      <a:pPr algn="ctr"/>
                      <a:r>
                        <a:rPr lang="en-GB" dirty="0"/>
                        <a:t>Annex to ISPM 27</a:t>
                      </a:r>
                      <a:endParaRPr lang="en-US" dirty="0"/>
                    </a:p>
                  </a:txBody>
                  <a:tcPr>
                    <a:solidFill>
                      <a:schemeClr val="accent4">
                        <a:lumMod val="50000"/>
                        <a:alpha val="20000"/>
                      </a:schemeClr>
                    </a:solidFill>
                  </a:tcPr>
                </a:tc>
                <a:tc>
                  <a:txBody>
                    <a:bodyPr/>
                    <a:lstStyle/>
                    <a:p>
                      <a:pPr algn="ctr"/>
                      <a:r>
                        <a:rPr lang="en-GB" b="1" dirty="0"/>
                        <a:t>Phytosanitary treatment (PT)</a:t>
                      </a:r>
                      <a:endParaRPr lang="en-US" b="1" dirty="0">
                        <a:solidFill>
                          <a:schemeClr val="bg1"/>
                        </a:solidFill>
                      </a:endParaRPr>
                    </a:p>
                    <a:p>
                      <a:pPr algn="ctr"/>
                      <a:r>
                        <a:rPr lang="en-GB" dirty="0"/>
                        <a:t>Annex to ISPM 28</a:t>
                      </a:r>
                      <a:endParaRPr lang="en-US" dirty="0"/>
                    </a:p>
                  </a:txBody>
                  <a:tcPr>
                    <a:solidFill>
                      <a:schemeClr val="accent4">
                        <a:lumMod val="50000"/>
                        <a:alpha val="20000"/>
                      </a:schemeClr>
                    </a:solidFill>
                  </a:tcPr>
                </a:tc>
                <a:extLst>
                  <a:ext uri="{0D108BD9-81ED-4DB2-BD59-A6C34878D82A}">
                    <a16:rowId xmlns:a16="http://schemas.microsoft.com/office/drawing/2014/main" val="1701066178"/>
                  </a:ext>
                </a:extLst>
              </a:tr>
              <a:tr h="370840">
                <a:tc>
                  <a:txBody>
                    <a:bodyPr/>
                    <a:lstStyle/>
                    <a:p>
                      <a:r>
                        <a:rPr lang="en-GB" b="1" dirty="0"/>
                        <a:t>Call for topics</a:t>
                      </a:r>
                      <a:endParaRPr lang="en-US" b="1" dirty="0"/>
                    </a:p>
                  </a:txBody>
                  <a:tcPr/>
                </a:tc>
                <a:tc>
                  <a:txBody>
                    <a:bodyPr/>
                    <a:lstStyle/>
                    <a:p>
                      <a:pPr algn="ctr"/>
                      <a:r>
                        <a:rPr lang="en-GB" dirty="0"/>
                        <a:t>Every 2 years</a:t>
                      </a:r>
                      <a:endParaRPr lang="en-US" dirty="0"/>
                    </a:p>
                  </a:txBody>
                  <a:tcPr/>
                </a:tc>
                <a:tc>
                  <a:txBody>
                    <a:bodyPr/>
                    <a:lstStyle/>
                    <a:p>
                      <a:pPr algn="ctr"/>
                      <a:r>
                        <a:rPr lang="en-GB" dirty="0"/>
                        <a:t>Every 2 years</a:t>
                      </a:r>
                      <a:endParaRPr lang="en-US" dirty="0"/>
                    </a:p>
                  </a:txBody>
                  <a:tcPr/>
                </a:tc>
                <a:tc>
                  <a:txBody>
                    <a:bodyPr/>
                    <a:lstStyle/>
                    <a:p>
                      <a:pPr algn="ctr"/>
                      <a:r>
                        <a:rPr lang="en-GB" dirty="0"/>
                        <a:t>Ongoing process</a:t>
                      </a:r>
                      <a:endParaRPr lang="en-US" dirty="0"/>
                    </a:p>
                  </a:txBody>
                  <a:tcPr/>
                </a:tc>
                <a:extLst>
                  <a:ext uri="{0D108BD9-81ED-4DB2-BD59-A6C34878D82A}">
                    <a16:rowId xmlns:a16="http://schemas.microsoft.com/office/drawing/2014/main" val="2533282069"/>
                  </a:ext>
                </a:extLst>
              </a:tr>
              <a:tr h="370840">
                <a:tc>
                  <a:txBody>
                    <a:bodyPr/>
                    <a:lstStyle/>
                    <a:p>
                      <a:r>
                        <a:rPr lang="en-GB" b="1" dirty="0"/>
                        <a:t>Submit the topic</a:t>
                      </a:r>
                      <a:endParaRPr lang="en-US" b="1" dirty="0"/>
                    </a:p>
                  </a:txBody>
                  <a:tcPr/>
                </a:tc>
                <a:tc>
                  <a:txBody>
                    <a:bodyPr/>
                    <a:lstStyle/>
                    <a:p>
                      <a:pPr algn="ctr"/>
                      <a:r>
                        <a:rPr lang="en-GB" b="1" dirty="0">
                          <a:solidFill>
                            <a:srgbClr val="CC9900"/>
                          </a:solidFill>
                        </a:rPr>
                        <a:t>Draft Specification</a:t>
                      </a:r>
                    </a:p>
                    <a:p>
                      <a:pPr algn="ctr"/>
                      <a:r>
                        <a:rPr lang="en-GB" dirty="0"/>
                        <a:t>Literature Review</a:t>
                      </a:r>
                    </a:p>
                    <a:p>
                      <a:pPr algn="ctr"/>
                      <a:r>
                        <a:rPr lang="en-GB" dirty="0"/>
                        <a:t>Justification</a:t>
                      </a:r>
                      <a:endParaRPr lang="en-US" dirty="0"/>
                    </a:p>
                  </a:txBody>
                  <a:tcPr/>
                </a:tc>
                <a:tc>
                  <a:txBody>
                    <a:bodyPr/>
                    <a:lstStyle/>
                    <a:p>
                      <a:pPr algn="ctr"/>
                      <a:endParaRPr lang="en-GB" dirty="0"/>
                    </a:p>
                    <a:p>
                      <a:pPr algn="ctr"/>
                      <a:r>
                        <a:rPr lang="en-GB" dirty="0"/>
                        <a:t>Literature Review</a:t>
                      </a:r>
                    </a:p>
                    <a:p>
                      <a:pPr algn="ctr"/>
                      <a:r>
                        <a:rPr lang="en-GB" dirty="0"/>
                        <a:t>Justification</a:t>
                      </a:r>
                      <a:endParaRPr lang="en-US" dirty="0"/>
                    </a:p>
                  </a:txBody>
                  <a:tcPr/>
                </a:tc>
                <a:tc>
                  <a:txBody>
                    <a:bodyPr/>
                    <a:lstStyle/>
                    <a:p>
                      <a:pPr algn="ctr"/>
                      <a:r>
                        <a:rPr lang="en-US" b="1" dirty="0">
                          <a:solidFill>
                            <a:srgbClr val="CC9900"/>
                          </a:solidFill>
                        </a:rPr>
                        <a:t>Draft Specification</a:t>
                      </a:r>
                    </a:p>
                    <a:p>
                      <a:pPr algn="ctr"/>
                      <a:r>
                        <a:rPr lang="en-US" dirty="0"/>
                        <a:t>Literature Review</a:t>
                      </a:r>
                    </a:p>
                    <a:p>
                      <a:pPr algn="ctr"/>
                      <a:r>
                        <a:rPr lang="en-US" dirty="0"/>
                        <a:t>Justification</a:t>
                      </a:r>
                    </a:p>
                  </a:txBody>
                  <a:tcPr/>
                </a:tc>
                <a:extLst>
                  <a:ext uri="{0D108BD9-81ED-4DB2-BD59-A6C34878D82A}">
                    <a16:rowId xmlns:a16="http://schemas.microsoft.com/office/drawing/2014/main" val="3678502975"/>
                  </a:ext>
                </a:extLst>
              </a:tr>
              <a:tr h="370840">
                <a:tc>
                  <a:txBody>
                    <a:bodyPr/>
                    <a:lstStyle/>
                    <a:p>
                      <a:r>
                        <a:rPr lang="en-GB" b="1" dirty="0"/>
                        <a:t>Call for authors</a:t>
                      </a:r>
                      <a:endParaRPr lang="en-US" b="1" dirty="0">
                        <a:solidFill>
                          <a:schemeClr val="tx1"/>
                        </a:solidFill>
                      </a:endParaRPr>
                    </a:p>
                  </a:txBody>
                  <a:tcPr/>
                </a:tc>
                <a:tc>
                  <a:txBody>
                    <a:bodyPr/>
                    <a:lstStyle/>
                    <a:p>
                      <a:pPr algn="ctr"/>
                      <a:r>
                        <a:rPr lang="en-GB" b="1" dirty="0">
                          <a:solidFill>
                            <a:srgbClr val="C00000"/>
                          </a:solidFill>
                        </a:rPr>
                        <a:t>No</a:t>
                      </a:r>
                      <a:endParaRPr lang="en-US" b="1" dirty="0">
                        <a:solidFill>
                          <a:srgbClr val="C00000"/>
                        </a:solidFill>
                      </a:endParaRPr>
                    </a:p>
                  </a:txBody>
                  <a:tcPr/>
                </a:tc>
                <a:tc>
                  <a:txBody>
                    <a:bodyPr/>
                    <a:lstStyle/>
                    <a:p>
                      <a:pPr algn="ctr"/>
                      <a:r>
                        <a:rPr lang="en-GB" b="1" dirty="0">
                          <a:solidFill>
                            <a:srgbClr val="009900"/>
                          </a:solidFill>
                        </a:rPr>
                        <a:t>Yes</a:t>
                      </a:r>
                      <a:endParaRPr lang="en-US" b="1" dirty="0">
                        <a:solidFill>
                          <a:srgbClr val="009900"/>
                        </a:solidFill>
                      </a:endParaRPr>
                    </a:p>
                  </a:txBody>
                  <a:tcPr/>
                </a:tc>
                <a:tc>
                  <a:txBody>
                    <a:bodyPr/>
                    <a:lstStyle/>
                    <a:p>
                      <a:pPr algn="ctr"/>
                      <a:r>
                        <a:rPr lang="en-GB" b="1" dirty="0">
                          <a:solidFill>
                            <a:srgbClr val="C00000"/>
                          </a:solidFill>
                        </a:rPr>
                        <a:t>No</a:t>
                      </a:r>
                      <a:endParaRPr lang="en-US" b="1" dirty="0">
                        <a:solidFill>
                          <a:srgbClr val="C00000"/>
                        </a:solidFill>
                      </a:endParaRPr>
                    </a:p>
                  </a:txBody>
                  <a:tcPr/>
                </a:tc>
                <a:extLst>
                  <a:ext uri="{0D108BD9-81ED-4DB2-BD59-A6C34878D82A}">
                    <a16:rowId xmlns:a16="http://schemas.microsoft.com/office/drawing/2014/main" val="4094226091"/>
                  </a:ext>
                </a:extLst>
              </a:tr>
              <a:tr h="370840">
                <a:tc>
                  <a:txBody>
                    <a:bodyPr/>
                    <a:lstStyle/>
                    <a:p>
                      <a:r>
                        <a:rPr lang="en-GB" b="1" dirty="0"/>
                        <a:t>Call for experts (EWG)</a:t>
                      </a:r>
                      <a:endParaRPr lang="en-US" b="1" dirty="0"/>
                    </a:p>
                  </a:txBody>
                  <a:tcPr/>
                </a:tc>
                <a:tc>
                  <a:txBody>
                    <a:bodyPr/>
                    <a:lstStyle/>
                    <a:p>
                      <a:pPr algn="ctr"/>
                      <a:r>
                        <a:rPr lang="en-GB" b="1" dirty="0">
                          <a:solidFill>
                            <a:srgbClr val="009900"/>
                          </a:solidFill>
                        </a:rPr>
                        <a:t>Yes</a:t>
                      </a:r>
                      <a:endParaRPr lang="en-US" b="1" dirty="0">
                        <a:solidFill>
                          <a:srgbClr val="009900"/>
                        </a:solidFill>
                      </a:endParaRPr>
                    </a:p>
                  </a:txBody>
                  <a:tcPr/>
                </a:tc>
                <a:tc>
                  <a:txBody>
                    <a:bodyPr/>
                    <a:lstStyle/>
                    <a:p>
                      <a:pPr algn="ctr"/>
                      <a:r>
                        <a:rPr lang="en-GB" b="1" dirty="0">
                          <a:solidFill>
                            <a:srgbClr val="C00000"/>
                          </a:solidFill>
                        </a:rPr>
                        <a:t>No</a:t>
                      </a:r>
                      <a:endParaRPr lang="en-US" b="1" dirty="0">
                        <a:solidFill>
                          <a:srgbClr val="C00000"/>
                        </a:solidFill>
                      </a:endParaRPr>
                    </a:p>
                  </a:txBody>
                  <a:tcPr/>
                </a:tc>
                <a:tc>
                  <a:txBody>
                    <a:bodyPr/>
                    <a:lstStyle/>
                    <a:p>
                      <a:pPr algn="ctr"/>
                      <a:r>
                        <a:rPr lang="en-GB" b="1" dirty="0">
                          <a:solidFill>
                            <a:srgbClr val="C00000"/>
                          </a:solidFill>
                        </a:rPr>
                        <a:t>No</a:t>
                      </a:r>
                      <a:endParaRPr lang="en-US" b="1" dirty="0">
                        <a:solidFill>
                          <a:srgbClr val="C00000"/>
                        </a:solidFill>
                      </a:endParaRPr>
                    </a:p>
                  </a:txBody>
                  <a:tcPr/>
                </a:tc>
                <a:extLst>
                  <a:ext uri="{0D108BD9-81ED-4DB2-BD59-A6C34878D82A}">
                    <a16:rowId xmlns:a16="http://schemas.microsoft.com/office/drawing/2014/main" val="4167656485"/>
                  </a:ext>
                </a:extLst>
              </a:tr>
              <a:tr h="370840">
                <a:tc>
                  <a:txBody>
                    <a:bodyPr/>
                    <a:lstStyle/>
                    <a:p>
                      <a:r>
                        <a:rPr lang="en-GB" b="1" dirty="0"/>
                        <a:t>Preparation and </a:t>
                      </a:r>
                      <a:r>
                        <a:rPr lang="en-GB" b="1" dirty="0" smtClean="0"/>
                        <a:t>development</a:t>
                      </a:r>
                      <a:endParaRPr lang="en-US" b="1" dirty="0"/>
                    </a:p>
                  </a:txBody>
                  <a:tcPr/>
                </a:tc>
                <a:tc>
                  <a:txBody>
                    <a:bodyPr/>
                    <a:lstStyle/>
                    <a:p>
                      <a:pPr algn="ctr"/>
                      <a:r>
                        <a:rPr lang="en-GB" dirty="0"/>
                        <a:t>Expert Working Group (EWG</a:t>
                      </a:r>
                      <a:r>
                        <a:rPr lang="en-GB" dirty="0" smtClean="0"/>
                        <a:t>) or        Technical Panel (TP)</a:t>
                      </a:r>
                      <a:endParaRPr lang="en-US" dirty="0"/>
                    </a:p>
                  </a:txBody>
                  <a:tcPr/>
                </a:tc>
                <a:tc>
                  <a:txBody>
                    <a:bodyPr/>
                    <a:lstStyle/>
                    <a:p>
                      <a:pPr algn="ctr"/>
                      <a:r>
                        <a:rPr lang="en-GB" dirty="0"/>
                        <a:t>Drafting group                      (DP authors + TPDP)</a:t>
                      </a:r>
                      <a:endParaRPr lang="en-US" dirty="0"/>
                    </a:p>
                  </a:txBody>
                  <a:tcPr/>
                </a:tc>
                <a:tc>
                  <a:txBody>
                    <a:bodyPr/>
                    <a:lstStyle/>
                    <a:p>
                      <a:pPr algn="ctr"/>
                      <a:r>
                        <a:rPr lang="en-GB" dirty="0"/>
                        <a:t>Technical Panel on</a:t>
                      </a:r>
                      <a:r>
                        <a:rPr lang="en-GB" baseline="0" dirty="0"/>
                        <a:t> </a:t>
                      </a:r>
                      <a:r>
                        <a:rPr lang="en-GB" dirty="0"/>
                        <a:t>Phytosanitary Treatments (TPPT)</a:t>
                      </a:r>
                      <a:endParaRPr lang="en-US" dirty="0"/>
                    </a:p>
                  </a:txBody>
                  <a:tcPr/>
                </a:tc>
                <a:extLst>
                  <a:ext uri="{0D108BD9-81ED-4DB2-BD59-A6C34878D82A}">
                    <a16:rowId xmlns:a16="http://schemas.microsoft.com/office/drawing/2014/main" val="855381578"/>
                  </a:ext>
                </a:extLst>
              </a:tr>
              <a:tr h="370840">
                <a:tc>
                  <a:txBody>
                    <a:bodyPr/>
                    <a:lstStyle/>
                    <a:p>
                      <a:r>
                        <a:rPr lang="en-GB" b="1" dirty="0"/>
                        <a:t>Expert consultation</a:t>
                      </a:r>
                      <a:endParaRPr lang="en-US"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C00000"/>
                          </a:solidFill>
                        </a:rPr>
                        <a:t>No</a:t>
                      </a:r>
                      <a:endParaRPr lang="en-US" b="1" dirty="0">
                        <a:solidFill>
                          <a:srgbClr val="C00000"/>
                        </a:solidFill>
                      </a:endParaRPr>
                    </a:p>
                  </a:txBody>
                  <a:tcPr/>
                </a:tc>
                <a:tc>
                  <a:txBody>
                    <a:bodyPr/>
                    <a:lstStyle/>
                    <a:p>
                      <a:pPr algn="ctr"/>
                      <a:r>
                        <a:rPr lang="en-GB" b="1" dirty="0">
                          <a:solidFill>
                            <a:srgbClr val="009900"/>
                          </a:solidFill>
                        </a:rPr>
                        <a:t>Yes</a:t>
                      </a:r>
                      <a:endParaRPr lang="en-US" b="1" dirty="0">
                        <a:solidFill>
                          <a:srgbClr val="0099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C00000"/>
                          </a:solidFill>
                        </a:rPr>
                        <a:t>No</a:t>
                      </a:r>
                      <a:endParaRPr lang="en-US" b="1" dirty="0">
                        <a:solidFill>
                          <a:srgbClr val="C00000"/>
                        </a:solidFill>
                      </a:endParaRPr>
                    </a:p>
                  </a:txBody>
                  <a:tcPr/>
                </a:tc>
                <a:extLst>
                  <a:ext uri="{0D108BD9-81ED-4DB2-BD59-A6C34878D82A}">
                    <a16:rowId xmlns:a16="http://schemas.microsoft.com/office/drawing/2014/main" val="1360298826"/>
                  </a:ext>
                </a:extLst>
              </a:tr>
              <a:tr h="370840">
                <a:tc>
                  <a:txBody>
                    <a:bodyPr/>
                    <a:lstStyle/>
                    <a:p>
                      <a:r>
                        <a:rPr lang="en-GB" b="1" dirty="0"/>
                        <a:t>Adoption</a:t>
                      </a:r>
                      <a:endParaRPr lang="en-US" b="1" dirty="0"/>
                    </a:p>
                  </a:txBody>
                  <a:tcPr/>
                </a:tc>
                <a:tc>
                  <a:txBody>
                    <a:bodyPr/>
                    <a:lstStyle/>
                    <a:p>
                      <a:pPr algn="ctr"/>
                      <a:r>
                        <a:rPr lang="en-GB" dirty="0"/>
                        <a:t>CPM</a:t>
                      </a:r>
                      <a:endParaRPr lang="en-US" dirty="0"/>
                    </a:p>
                  </a:txBody>
                  <a:tcPr/>
                </a:tc>
                <a:tc>
                  <a:txBody>
                    <a:bodyPr/>
                    <a:lstStyle/>
                    <a:p>
                      <a:pPr algn="ctr"/>
                      <a:r>
                        <a:rPr lang="en-GB" dirty="0"/>
                        <a:t>Standards</a:t>
                      </a:r>
                      <a:r>
                        <a:rPr lang="en-GB" baseline="0" dirty="0"/>
                        <a:t> Committee (SC) on behalf of the CPM</a:t>
                      </a:r>
                      <a:endParaRPr lang="en-US" dirty="0"/>
                    </a:p>
                  </a:txBody>
                  <a:tcPr/>
                </a:tc>
                <a:tc>
                  <a:txBody>
                    <a:bodyPr/>
                    <a:lstStyle/>
                    <a:p>
                      <a:pPr algn="ctr"/>
                      <a:r>
                        <a:rPr lang="en-US" dirty="0" smtClean="0"/>
                        <a:t>CPM</a:t>
                      </a:r>
                      <a:endParaRPr lang="en-US" dirty="0"/>
                    </a:p>
                  </a:txBody>
                  <a:tcPr/>
                </a:tc>
                <a:extLst>
                  <a:ext uri="{0D108BD9-81ED-4DB2-BD59-A6C34878D82A}">
                    <a16:rowId xmlns:a16="http://schemas.microsoft.com/office/drawing/2014/main" val="3949381061"/>
                  </a:ext>
                </a:extLst>
              </a:tr>
            </a:tbl>
          </a:graphicData>
        </a:graphic>
      </p:graphicFrame>
    </p:spTree>
    <p:extLst>
      <p:ext uri="{BB962C8B-B14F-4D97-AF65-F5344CB8AC3E}">
        <p14:creationId xmlns:p14="http://schemas.microsoft.com/office/powerpoint/2010/main" val="2579270785"/>
      </p:ext>
    </p:extLst>
  </p:cSld>
  <p:clrMapOvr>
    <a:masterClrMapping/>
  </p:clrMapOvr>
  <mc:AlternateContent xmlns:mc="http://schemas.openxmlformats.org/markup-compatibility/2006" xmlns:p14="http://schemas.microsoft.com/office/powerpoint/2010/main">
    <mc:Choice Requires="p14">
      <p:transition spd="slow" advTm="25000">
        <p14:flash/>
      </p:transition>
    </mc:Choice>
    <mc:Fallback xmlns="">
      <p:transition spd="slow"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50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рямоугольник 41">
            <a:extLst>
              <a:ext uri="{FF2B5EF4-FFF2-40B4-BE49-F238E27FC236}">
                <a16:creationId xmlns:a16="http://schemas.microsoft.com/office/drawing/2014/main" id="{2AC0FBE6-7696-4D0C-BB46-946A4F807268}"/>
              </a:ext>
            </a:extLst>
          </p:cNvPr>
          <p:cNvSpPr/>
          <p:nvPr/>
        </p:nvSpPr>
        <p:spPr>
          <a:xfrm>
            <a:off x="910112" y="1222357"/>
            <a:ext cx="9985634" cy="5276082"/>
          </a:xfrm>
          <a:custGeom>
            <a:avLst/>
            <a:gdLst>
              <a:gd name="connsiteX0" fmla="*/ 0 w 11497253"/>
              <a:gd name="connsiteY0" fmla="*/ 0 h 5494489"/>
              <a:gd name="connsiteX1" fmla="*/ 11497253 w 11497253"/>
              <a:gd name="connsiteY1" fmla="*/ 0 h 5494489"/>
              <a:gd name="connsiteX2" fmla="*/ 11497253 w 11497253"/>
              <a:gd name="connsiteY2" fmla="*/ 5494489 h 5494489"/>
              <a:gd name="connsiteX3" fmla="*/ 0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1497253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2190307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9360109 w 11497253"/>
              <a:gd name="connsiteY2" fmla="*/ 5494489 h 5494489"/>
              <a:gd name="connsiteX3" fmla="*/ 2190307 w 11497253"/>
              <a:gd name="connsiteY3" fmla="*/ 5494489 h 5494489"/>
              <a:gd name="connsiteX4" fmla="*/ 0 w 11497253"/>
              <a:gd name="connsiteY4" fmla="*/ 0 h 5494489"/>
              <a:gd name="connsiteX0" fmla="*/ 0 w 10774239"/>
              <a:gd name="connsiteY0" fmla="*/ 0 h 5494489"/>
              <a:gd name="connsiteX1" fmla="*/ 10774239 w 10774239"/>
              <a:gd name="connsiteY1" fmla="*/ 0 h 5494489"/>
              <a:gd name="connsiteX2" fmla="*/ 8637095 w 10774239"/>
              <a:gd name="connsiteY2" fmla="*/ 5494489 h 5494489"/>
              <a:gd name="connsiteX3" fmla="*/ 1467293 w 10774239"/>
              <a:gd name="connsiteY3" fmla="*/ 5494489 h 5494489"/>
              <a:gd name="connsiteX4" fmla="*/ 0 w 10774239"/>
              <a:gd name="connsiteY4" fmla="*/ 0 h 5494489"/>
              <a:gd name="connsiteX0" fmla="*/ 0 w 10093755"/>
              <a:gd name="connsiteY0" fmla="*/ 10632 h 5505121"/>
              <a:gd name="connsiteX1" fmla="*/ 10093755 w 10093755"/>
              <a:gd name="connsiteY1" fmla="*/ 0 h 5505121"/>
              <a:gd name="connsiteX2" fmla="*/ 8637095 w 10093755"/>
              <a:gd name="connsiteY2" fmla="*/ 5505121 h 5505121"/>
              <a:gd name="connsiteX3" fmla="*/ 1467293 w 10093755"/>
              <a:gd name="connsiteY3" fmla="*/ 5505121 h 5505121"/>
              <a:gd name="connsiteX4" fmla="*/ 0 w 10093755"/>
              <a:gd name="connsiteY4" fmla="*/ 10632 h 550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3755" h="5505121">
                <a:moveTo>
                  <a:pt x="0" y="10632"/>
                </a:moveTo>
                <a:lnTo>
                  <a:pt x="10093755" y="0"/>
                </a:lnTo>
                <a:lnTo>
                  <a:pt x="8637095" y="5505121"/>
                </a:lnTo>
                <a:lnTo>
                  <a:pt x="1467293" y="5505121"/>
                </a:lnTo>
                <a:lnTo>
                  <a:pt x="0" y="10632"/>
                </a:lnTo>
                <a:close/>
              </a:path>
            </a:pathLst>
          </a:custGeom>
          <a:solidFill>
            <a:srgbClr val="FDF7FF"/>
          </a:solidFill>
          <a:ln w="19050">
            <a:solidFill>
              <a:srgbClr val="B4579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dirty="0"/>
          </a:p>
        </p:txBody>
      </p:sp>
      <p:cxnSp>
        <p:nvCxnSpPr>
          <p:cNvPr id="46" name="Прямая соединительная линия 45">
            <a:extLst>
              <a:ext uri="{FF2B5EF4-FFF2-40B4-BE49-F238E27FC236}">
                <a16:creationId xmlns:a16="http://schemas.microsoft.com/office/drawing/2014/main" id="{A08BB56A-10F9-425E-9C37-AABAE2AE622E}"/>
              </a:ext>
            </a:extLst>
          </p:cNvPr>
          <p:cNvCxnSpPr>
            <a:cxnSpLocks/>
          </p:cNvCxnSpPr>
          <p:nvPr/>
        </p:nvCxnSpPr>
        <p:spPr>
          <a:xfrm>
            <a:off x="1637797" y="3845385"/>
            <a:ext cx="8530264" cy="15013"/>
          </a:xfrm>
          <a:prstGeom prst="line">
            <a:avLst/>
          </a:prstGeom>
          <a:ln w="19050">
            <a:solidFill>
              <a:srgbClr val="B45796"/>
            </a:solidFill>
          </a:ln>
        </p:spPr>
        <p:style>
          <a:lnRef idx="1">
            <a:schemeClr val="accent1"/>
          </a:lnRef>
          <a:fillRef idx="0">
            <a:schemeClr val="accent1"/>
          </a:fillRef>
          <a:effectRef idx="0">
            <a:schemeClr val="accent1"/>
          </a:effectRef>
          <a:fontRef idx="minor">
            <a:schemeClr val="tx1"/>
          </a:fontRef>
        </p:style>
      </p:cxnSp>
      <p:pic>
        <p:nvPicPr>
          <p:cNvPr id="25" name="Рисунок 24">
            <a:extLst>
              <a:ext uri="{FF2B5EF4-FFF2-40B4-BE49-F238E27FC236}">
                <a16:creationId xmlns:a16="http://schemas.microsoft.com/office/drawing/2014/main" id="{BB62477E-02D6-41F2-9313-539CF74C2C6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30540" y="1487190"/>
            <a:ext cx="1426058" cy="1402680"/>
          </a:xfrm>
          <a:prstGeom prst="rect">
            <a:avLst/>
          </a:prstGeom>
        </p:spPr>
      </p:pic>
      <p:grpSp>
        <p:nvGrpSpPr>
          <p:cNvPr id="3" name="Group 2"/>
          <p:cNvGrpSpPr/>
          <p:nvPr/>
        </p:nvGrpSpPr>
        <p:grpSpPr>
          <a:xfrm>
            <a:off x="4671675" y="1616058"/>
            <a:ext cx="2793055" cy="2113656"/>
            <a:chOff x="4795052" y="1453549"/>
            <a:chExt cx="2793055" cy="2113656"/>
          </a:xfrm>
        </p:grpSpPr>
        <p:sp>
          <p:nvSpPr>
            <p:cNvPr id="13" name="Прямоугольник 12">
              <a:extLst>
                <a:ext uri="{FF2B5EF4-FFF2-40B4-BE49-F238E27FC236}">
                  <a16:creationId xmlns:a16="http://schemas.microsoft.com/office/drawing/2014/main" id="{3B88706D-C42F-4619-9F2A-221224F0C847}"/>
                </a:ext>
              </a:extLst>
            </p:cNvPr>
            <p:cNvSpPr/>
            <p:nvPr/>
          </p:nvSpPr>
          <p:spPr>
            <a:xfrm>
              <a:off x="4795052" y="2859319"/>
              <a:ext cx="2793055" cy="707886"/>
            </a:xfrm>
            <a:prstGeom prst="rect">
              <a:avLst/>
            </a:prstGeom>
          </p:spPr>
          <p:txBody>
            <a:bodyPr wrap="square">
              <a:spAutoFit/>
            </a:bodyPr>
            <a:lstStyle/>
            <a:p>
              <a:pPr algn="ctr"/>
              <a:r>
                <a:rPr lang="en-US" sz="2000" dirty="0">
                  <a:latin typeface="Quay Sans ITC Std Book" panose="02000406050003020004" pitchFamily="50" charset="0"/>
                </a:rPr>
                <a:t>Protect the environment,</a:t>
              </a:r>
            </a:p>
            <a:p>
              <a:pPr algn="ctr"/>
              <a:r>
                <a:rPr lang="en-US" sz="2000" dirty="0">
                  <a:latin typeface="Quay Sans ITC Std Book" panose="02000406050003020004" pitchFamily="50" charset="0"/>
                </a:rPr>
                <a:t>forests and biodiversity</a:t>
              </a:r>
              <a:endParaRPr lang="ru-RU" sz="2000" dirty="0"/>
            </a:p>
          </p:txBody>
        </p:sp>
        <p:pic>
          <p:nvPicPr>
            <p:cNvPr id="24" name="Рисунок 23">
              <a:extLst>
                <a:ext uri="{FF2B5EF4-FFF2-40B4-BE49-F238E27FC236}">
                  <a16:creationId xmlns:a16="http://schemas.microsoft.com/office/drawing/2014/main" id="{5C5C22E8-858C-45EC-91A6-6182C7E600E3}"/>
                </a:ext>
              </a:extLst>
            </p:cNvPr>
            <p:cNvPicPr>
              <a:picLocks noChangeAspect="1"/>
            </p:cNvPicPr>
            <p:nvPr/>
          </p:nvPicPr>
          <p:blipFill rotWithShape="1">
            <a:blip r:embed="rId5">
              <a:extLst>
                <a:ext uri="{96DAC541-7B7A-43D3-8B79-37D633B846F1}">
                  <asvg:svgBlip xmlns:asvg="http://schemas.microsoft.com/office/drawing/2016/SVG/main" xmlns="" r:embed="rId6"/>
                </a:ext>
              </a:extLst>
            </a:blip>
            <a:srcRect l="43323" r="38033" b="83759"/>
            <a:stretch/>
          </p:blipFill>
          <p:spPr>
            <a:xfrm>
              <a:off x="5460462" y="1453549"/>
              <a:ext cx="1901755" cy="1765391"/>
            </a:xfrm>
            <a:prstGeom prst="rect">
              <a:avLst/>
            </a:prstGeom>
          </p:spPr>
        </p:pic>
      </p:grpSp>
      <p:pic>
        <p:nvPicPr>
          <p:cNvPr id="40" name="Рисунок 39">
            <a:extLst>
              <a:ext uri="{FF2B5EF4-FFF2-40B4-BE49-F238E27FC236}">
                <a16:creationId xmlns:a16="http://schemas.microsoft.com/office/drawing/2014/main" id="{DF781ECD-ADD9-49FC-A23E-23A59DBE1867}"/>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902929" y="4670376"/>
            <a:ext cx="1147437" cy="1094480"/>
          </a:xfrm>
          <a:prstGeom prst="rect">
            <a:avLst/>
          </a:prstGeom>
        </p:spPr>
      </p:pic>
      <p:grpSp>
        <p:nvGrpSpPr>
          <p:cNvPr id="15" name="Group 14"/>
          <p:cNvGrpSpPr/>
          <p:nvPr/>
        </p:nvGrpSpPr>
        <p:grpSpPr>
          <a:xfrm>
            <a:off x="6997801" y="1506604"/>
            <a:ext cx="3413985" cy="2202179"/>
            <a:chOff x="7050366" y="1167131"/>
            <a:chExt cx="3605530" cy="2360745"/>
          </a:xfrm>
        </p:grpSpPr>
        <p:sp>
          <p:nvSpPr>
            <p:cNvPr id="14" name="Прямоугольник 13">
              <a:extLst>
                <a:ext uri="{FF2B5EF4-FFF2-40B4-BE49-F238E27FC236}">
                  <a16:creationId xmlns:a16="http://schemas.microsoft.com/office/drawing/2014/main" id="{8AD048A4-ACA9-4740-865D-0F6CCC379993}"/>
                </a:ext>
              </a:extLst>
            </p:cNvPr>
            <p:cNvSpPr/>
            <p:nvPr/>
          </p:nvSpPr>
          <p:spPr>
            <a:xfrm>
              <a:off x="7050366" y="2819990"/>
              <a:ext cx="3605530" cy="707886"/>
            </a:xfrm>
            <a:prstGeom prst="rect">
              <a:avLst/>
            </a:prstGeom>
          </p:spPr>
          <p:txBody>
            <a:bodyPr wrap="square">
              <a:spAutoFit/>
            </a:bodyPr>
            <a:lstStyle/>
            <a:p>
              <a:pPr algn="ctr"/>
              <a:r>
                <a:rPr lang="en-US" sz="2000" dirty="0">
                  <a:latin typeface="Quay Sans ITC Std Book" panose="02000406050003020004" pitchFamily="50" charset="0"/>
                </a:rPr>
                <a:t>Facilitate economic</a:t>
              </a:r>
            </a:p>
            <a:p>
              <a:pPr algn="ctr"/>
              <a:r>
                <a:rPr lang="en-US" sz="2000" dirty="0">
                  <a:latin typeface="Quay Sans ITC Std Book" panose="02000406050003020004" pitchFamily="50" charset="0"/>
                </a:rPr>
                <a:t>and trade development</a:t>
              </a:r>
              <a:endParaRPr lang="ru-RU" sz="2000" dirty="0"/>
            </a:p>
          </p:txBody>
        </p:sp>
        <p:pic>
          <p:nvPicPr>
            <p:cNvPr id="21" name="Рисунок 20">
              <a:extLst>
                <a:ext uri="{FF2B5EF4-FFF2-40B4-BE49-F238E27FC236}">
                  <a16:creationId xmlns:a16="http://schemas.microsoft.com/office/drawing/2014/main" id="{D30E1721-86CB-4F95-B4D1-001553963A0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8046341" y="1167131"/>
              <a:ext cx="1736417" cy="1599331"/>
            </a:xfrm>
            <a:prstGeom prst="rect">
              <a:avLst/>
            </a:prstGeom>
          </p:spPr>
        </p:pic>
      </p:grpSp>
      <p:pic>
        <p:nvPicPr>
          <p:cNvPr id="41" name="Рисунок 40">
            <a:extLst>
              <a:ext uri="{FF2B5EF4-FFF2-40B4-BE49-F238E27FC236}">
                <a16:creationId xmlns:a16="http://schemas.microsoft.com/office/drawing/2014/main" id="{FACC6D7A-9724-4CC4-A0B3-85921DEC881D}"/>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7782428" y="3955139"/>
            <a:ext cx="1147438" cy="2365488"/>
          </a:xfrm>
          <a:prstGeom prst="rect">
            <a:avLst/>
          </a:prstGeom>
        </p:spPr>
      </p:pic>
      <p:sp>
        <p:nvSpPr>
          <p:cNvPr id="27" name="Заголовок 6">
            <a:extLst>
              <a:ext uri="{FF2B5EF4-FFF2-40B4-BE49-F238E27FC236}">
                <a16:creationId xmlns:a16="http://schemas.microsoft.com/office/drawing/2014/main" id="{E08F75EA-FF4F-4A57-9845-C12E64EFFF3E}"/>
              </a:ext>
            </a:extLst>
          </p:cNvPr>
          <p:cNvSpPr txBox="1">
            <a:spLocks/>
          </p:cNvSpPr>
          <p:nvPr/>
        </p:nvSpPr>
        <p:spPr bwMode="black">
          <a:xfrm>
            <a:off x="3219938" y="247033"/>
            <a:ext cx="5634893" cy="873755"/>
          </a:xfrm>
          <a:prstGeom prst="rect">
            <a:avLst/>
          </a:prstGeom>
          <a:solidFill>
            <a:schemeClr val="bg1"/>
          </a:solidFill>
          <a:ln w="31750" cap="sq">
            <a:noFill/>
            <a:miter lim="800000"/>
          </a:ln>
        </p:spPr>
        <p:txBody>
          <a:bodyPr vert="horz" lIns="182880" tIns="182880" rIns="182880" bIns="182880" rtlCol="0" anchor="ctr">
            <a:no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en-US" b="1" cap="none" dirty="0">
                <a:solidFill>
                  <a:schemeClr val="accent5">
                    <a:lumMod val="50000"/>
                  </a:schemeClr>
                </a:solidFill>
                <a:latin typeface="+mn-lt"/>
              </a:rPr>
              <a:t>Contribution of ISPMs to </a:t>
            </a:r>
            <a:br>
              <a:rPr lang="en-US" b="1" cap="none" dirty="0">
                <a:solidFill>
                  <a:schemeClr val="accent5">
                    <a:lumMod val="50000"/>
                  </a:schemeClr>
                </a:solidFill>
                <a:latin typeface="+mn-lt"/>
              </a:rPr>
            </a:br>
            <a:r>
              <a:rPr lang="en-US" b="1" cap="none" dirty="0">
                <a:solidFill>
                  <a:schemeClr val="accent5">
                    <a:lumMod val="50000"/>
                  </a:schemeClr>
                </a:solidFill>
                <a:latin typeface="+mn-lt"/>
              </a:rPr>
              <a:t>UN 2030 Agenda and UN SDGs</a:t>
            </a:r>
          </a:p>
        </p:txBody>
      </p:sp>
      <p:grpSp>
        <p:nvGrpSpPr>
          <p:cNvPr id="6" name="Group 5"/>
          <p:cNvGrpSpPr/>
          <p:nvPr/>
        </p:nvGrpSpPr>
        <p:grpSpPr>
          <a:xfrm>
            <a:off x="2007648" y="1544117"/>
            <a:ext cx="2593357" cy="2185597"/>
            <a:chOff x="2161746" y="1591305"/>
            <a:chExt cx="3676599" cy="2963765"/>
          </a:xfrm>
        </p:grpSpPr>
        <p:sp>
          <p:nvSpPr>
            <p:cNvPr id="12" name="Прямоугольник 11">
              <a:extLst>
                <a:ext uri="{FF2B5EF4-FFF2-40B4-BE49-F238E27FC236}">
                  <a16:creationId xmlns:a16="http://schemas.microsoft.com/office/drawing/2014/main" id="{1D93F1C2-C733-4CD2-86E4-CBB8F046B5E1}"/>
                </a:ext>
              </a:extLst>
            </p:cNvPr>
            <p:cNvSpPr/>
            <p:nvPr/>
          </p:nvSpPr>
          <p:spPr>
            <a:xfrm>
              <a:off x="2161746" y="2676956"/>
              <a:ext cx="3676599" cy="1878114"/>
            </a:xfrm>
            <a:prstGeom prst="rect">
              <a:avLst/>
            </a:prstGeom>
          </p:spPr>
          <p:txBody>
            <a:bodyPr wrap="square">
              <a:spAutoFit/>
            </a:bodyPr>
            <a:lstStyle/>
            <a:p>
              <a:pPr algn="ctr"/>
              <a:endParaRPr lang="en-US" dirty="0">
                <a:latin typeface="Quay Sans ITC Std Book" panose="02000406050003020004" pitchFamily="50" charset="0"/>
              </a:endParaRPr>
            </a:p>
            <a:p>
              <a:pPr algn="ctr"/>
              <a:r>
                <a:rPr lang="en-US" sz="2000" dirty="0">
                  <a:latin typeface="Quay Sans ITC Std Book" panose="02000406050003020004" pitchFamily="50" charset="0"/>
                </a:rPr>
                <a:t>Protect sustainable agriculture and enhance global food security</a:t>
              </a:r>
              <a:endParaRPr lang="ru-RU" sz="2000" dirty="0"/>
            </a:p>
          </p:txBody>
        </p:sp>
        <p:pic>
          <p:nvPicPr>
            <p:cNvPr id="19" name="Рисунок 18">
              <a:extLst>
                <a:ext uri="{FF2B5EF4-FFF2-40B4-BE49-F238E27FC236}">
                  <a16:creationId xmlns:a16="http://schemas.microsoft.com/office/drawing/2014/main" id="{E0EB9D0E-2554-468F-8D83-C733BAD6E4E4}"/>
                </a:ext>
              </a:extLst>
            </p:cNvPr>
            <p:cNvPicPr>
              <a:picLocks noChangeAspect="1"/>
            </p:cNvPicPr>
            <p:nvPr/>
          </p:nvPicPr>
          <p:blipFill>
            <a:blip r:embed="rId13">
              <a:extLst>
                <a:ext uri="{96DAC541-7B7A-43D3-8B79-37D633B846F1}">
                  <asvg:svgBlip xmlns:asvg="http://schemas.microsoft.com/office/drawing/2016/SVG/main" xmlns="" r:embed="rId16"/>
                </a:ext>
              </a:extLst>
            </a:blip>
            <a:stretch>
              <a:fillRect/>
            </a:stretch>
          </p:blipFill>
          <p:spPr>
            <a:xfrm>
              <a:off x="3064267" y="1591305"/>
              <a:ext cx="1456188" cy="1478942"/>
            </a:xfrm>
            <a:prstGeom prst="rect">
              <a:avLst/>
            </a:prstGeom>
          </p:spPr>
        </p:pic>
      </p:grpSp>
      <p:pic>
        <p:nvPicPr>
          <p:cNvPr id="22" name="Рисунок 38">
            <a:extLst>
              <a:ext uri="{FF2B5EF4-FFF2-40B4-BE49-F238E27FC236}">
                <a16:creationId xmlns:a16="http://schemas.microsoft.com/office/drawing/2014/main" id="{89A41713-C3AA-4CC9-86A7-C1F057F75F13}"/>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2980634" y="4033864"/>
            <a:ext cx="2352158" cy="2335709"/>
          </a:xfrm>
          <a:prstGeom prst="rect">
            <a:avLst/>
          </a:prstGeom>
        </p:spPr>
      </p:pic>
    </p:spTree>
    <p:extLst>
      <p:ext uri="{BB962C8B-B14F-4D97-AF65-F5344CB8AC3E}">
        <p14:creationId xmlns:p14="http://schemas.microsoft.com/office/powerpoint/2010/main" val="412187574"/>
      </p:ext>
    </p:extLst>
  </p:cSld>
  <p:clrMapOvr>
    <a:masterClrMapping/>
  </p:clrMapOvr>
  <mc:AlternateContent xmlns:mc="http://schemas.openxmlformats.org/markup-compatibility/2006" xmlns:p14="http://schemas.microsoft.com/office/powerpoint/2010/main">
    <mc:Choice Requires="p14">
      <p:transition spd="slow" p14:dur="3400" advTm="25000">
        <p14:reveal/>
      </p:transition>
    </mc:Choice>
    <mc:Fallback xmlns="">
      <p:transition spd="slow"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15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2500"/>
                            </p:stCondLst>
                            <p:childTnLst>
                              <p:par>
                                <p:cTn id="13" presetID="22" presetClass="entr" presetSubtype="4" fill="hold" nodeType="afterEffect">
                                  <p:stCondLst>
                                    <p:cond delay="250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5500"/>
                            </p:stCondLst>
                            <p:childTnLst>
                              <p:par>
                                <p:cTn id="17" presetID="22" presetClass="entr" presetSubtype="1" fill="hold" nodeType="afterEffect">
                                  <p:stCondLst>
                                    <p:cond delay="250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8500"/>
                            </p:stCondLst>
                            <p:childTnLst>
                              <p:par>
                                <p:cTn id="21" presetID="22" presetClass="entr" presetSubtype="8" fill="hold" nodeType="afterEffect">
                                  <p:stCondLst>
                                    <p:cond delay="250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1500"/>
                            </p:stCondLst>
                            <p:childTnLst>
                              <p:par>
                                <p:cTn id="25" presetID="22" presetClass="entr" presetSubtype="4" fill="hold" nodeType="afterEffect">
                                  <p:stCondLst>
                                    <p:cond delay="250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14500"/>
                            </p:stCondLst>
                            <p:childTnLst>
                              <p:par>
                                <p:cTn id="29" presetID="22" presetClass="entr" presetSubtype="2" fill="hold" nodeType="afterEffect">
                                  <p:stCondLst>
                                    <p:cond delay="250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968675" y="1807759"/>
            <a:ext cx="9784593" cy="4752089"/>
            <a:chOff x="1219199" y="818606"/>
            <a:chExt cx="9908419" cy="4948872"/>
          </a:xfrm>
        </p:grpSpPr>
        <p:pic>
          <p:nvPicPr>
            <p:cNvPr id="2" name="Picture 1"/>
            <p:cNvPicPr>
              <a:picLocks noChangeAspect="1"/>
            </p:cNvPicPr>
            <p:nvPr/>
          </p:nvPicPr>
          <p:blipFill rotWithShape="1">
            <a:blip r:embed="rId2"/>
            <a:srcRect b="11207"/>
            <a:stretch/>
          </p:blipFill>
          <p:spPr>
            <a:xfrm>
              <a:off x="1219199" y="818606"/>
              <a:ext cx="9908419" cy="4948872"/>
            </a:xfrm>
            <a:prstGeom prst="rect">
              <a:avLst/>
            </a:prstGeom>
            <a:ln>
              <a:solidFill>
                <a:schemeClr val="tx1"/>
              </a:solidFill>
            </a:ln>
          </p:spPr>
        </p:pic>
        <p:cxnSp>
          <p:nvCxnSpPr>
            <p:cNvPr id="5" name="Straight Arrow Connector 4"/>
            <p:cNvCxnSpPr/>
            <p:nvPr/>
          </p:nvCxnSpPr>
          <p:spPr>
            <a:xfrm>
              <a:off x="5800725" y="1514475"/>
              <a:ext cx="38100" cy="809625"/>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2781301" y="1289689"/>
            <a:ext cx="6474721" cy="769441"/>
          </a:xfrm>
          <a:prstGeom prst="rect">
            <a:avLst/>
          </a:prstGeom>
        </p:spPr>
        <p:txBody>
          <a:bodyPr wrap="none">
            <a:spAutoFit/>
          </a:bodyPr>
          <a:lstStyle/>
          <a:p>
            <a:r>
              <a:rPr lang="en-US" sz="2000" b="1" dirty="0">
                <a:solidFill>
                  <a:schemeClr val="accent6">
                    <a:lumMod val="75000"/>
                  </a:schemeClr>
                </a:solidFill>
                <a:hlinkClick r:id="rId3"/>
              </a:rPr>
              <a:t>https://www.ippc.int/en/core-activities/standards-setting</a:t>
            </a:r>
            <a:r>
              <a:rPr lang="en-US" sz="2000" dirty="0">
                <a:hlinkClick r:id="rId3"/>
              </a:rPr>
              <a:t>/</a:t>
            </a:r>
            <a:endParaRPr lang="en-US" sz="2000" dirty="0"/>
          </a:p>
          <a:p>
            <a:endParaRPr lang="en-US" dirty="0"/>
          </a:p>
        </p:txBody>
      </p:sp>
      <p:sp>
        <p:nvSpPr>
          <p:cNvPr id="10" name="Rounded Rectangle 9"/>
          <p:cNvSpPr/>
          <p:nvPr/>
        </p:nvSpPr>
        <p:spPr>
          <a:xfrm>
            <a:off x="3362326" y="44664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682F"/>
                </a:solidFill>
              </a:rPr>
              <a:t>Standard Setting subpage</a:t>
            </a:r>
            <a:endParaRPr lang="en-US" sz="2800" b="1" dirty="0">
              <a:solidFill>
                <a:srgbClr val="00682F"/>
              </a:solidFill>
            </a:endParaRPr>
          </a:p>
        </p:txBody>
      </p:sp>
    </p:spTree>
    <p:extLst>
      <p:ext uri="{BB962C8B-B14F-4D97-AF65-F5344CB8AC3E}">
        <p14:creationId xmlns:p14="http://schemas.microsoft.com/office/powerpoint/2010/main" val="3801042578"/>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4959"/>
          <a:stretch/>
        </p:blipFill>
        <p:spPr>
          <a:xfrm>
            <a:off x="1447801" y="1372851"/>
            <a:ext cx="9277350" cy="4959709"/>
          </a:xfrm>
          <a:prstGeom prst="rect">
            <a:avLst/>
          </a:prstGeom>
          <a:ln>
            <a:solidFill>
              <a:schemeClr val="tx1"/>
            </a:solidFill>
          </a:ln>
        </p:spPr>
      </p:pic>
      <p:sp>
        <p:nvSpPr>
          <p:cNvPr id="4" name="Rounded Rectangle 3"/>
          <p:cNvSpPr/>
          <p:nvPr/>
        </p:nvSpPr>
        <p:spPr>
          <a:xfrm>
            <a:off x="3354999" y="513317"/>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00682F"/>
                </a:solidFill>
              </a:rPr>
              <a:t>Standard Setting subpage</a:t>
            </a:r>
            <a:endParaRPr lang="en-US" sz="2800" b="1" dirty="0">
              <a:solidFill>
                <a:srgbClr val="00682F"/>
              </a:solidFill>
            </a:endParaRPr>
          </a:p>
        </p:txBody>
      </p:sp>
      <p:sp>
        <p:nvSpPr>
          <p:cNvPr id="3" name="Oval 2"/>
          <p:cNvSpPr/>
          <p:nvPr/>
        </p:nvSpPr>
        <p:spPr>
          <a:xfrm>
            <a:off x="1447801" y="1447800"/>
            <a:ext cx="7286625" cy="340995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3880232"/>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9199" y="5900877"/>
            <a:ext cx="5032801" cy="938719"/>
          </a:xfrm>
          <a:prstGeom prst="rect">
            <a:avLst/>
          </a:prstGeom>
        </p:spPr>
        <p:txBody>
          <a:bodyPr wrap="square">
            <a:spAutoFit/>
          </a:bodyPr>
          <a:lstStyle/>
          <a:p>
            <a:r>
              <a:rPr lang="en-US" sz="1100" i="1" u="sng" dirty="0" smtClean="0">
                <a:solidFill>
                  <a:srgbClr val="000000"/>
                </a:solidFill>
                <a:latin typeface="Helvetica" panose="020B0604020202020204" pitchFamily="34" charset="0"/>
              </a:rPr>
              <a:t>Music credits</a:t>
            </a:r>
            <a:r>
              <a:rPr lang="en-US" sz="1100" i="1" dirty="0" smtClean="0">
                <a:solidFill>
                  <a:srgbClr val="000000"/>
                </a:solidFill>
                <a:latin typeface="Helvetica" panose="020B0604020202020204" pitchFamily="34" charset="0"/>
              </a:rPr>
              <a:t>: Sweet </a:t>
            </a:r>
            <a:r>
              <a:rPr lang="en-US" sz="1100" i="1" dirty="0">
                <a:solidFill>
                  <a:srgbClr val="000000"/>
                </a:solidFill>
                <a:latin typeface="Helvetica" panose="020B0604020202020204" pitchFamily="34" charset="0"/>
              </a:rPr>
              <a:t>by LiQWYD | </a:t>
            </a:r>
            <a:r>
              <a:rPr lang="en-US" sz="1100" i="1" dirty="0">
                <a:solidFill>
                  <a:srgbClr val="000000"/>
                </a:solidFill>
                <a:latin typeface="Helvetica" panose="020B0604020202020204" pitchFamily="34" charset="0"/>
                <a:hlinkClick r:id="rId2"/>
              </a:rPr>
              <a:t>https://soundcloud.com/liqwyd</a:t>
            </a:r>
            <a:r>
              <a:rPr lang="en-US" sz="1100" i="1" dirty="0" smtClean="0">
                <a:solidFill>
                  <a:srgbClr val="000000"/>
                </a:solidFill>
                <a:latin typeface="Helvetica" panose="020B0604020202020204" pitchFamily="34" charset="0"/>
                <a:hlinkClick r:id="rId2"/>
              </a:rPr>
              <a:t>/</a:t>
            </a:r>
            <a:endParaRPr lang="en-US" sz="1100" i="1" dirty="0" smtClean="0">
              <a:solidFill>
                <a:srgbClr val="000000"/>
              </a:solidFill>
              <a:latin typeface="Helvetica" panose="020B0604020202020204" pitchFamily="34" charset="0"/>
            </a:endParaRPr>
          </a:p>
          <a:p>
            <a:r>
              <a:rPr lang="en-US" sz="1100" i="1" dirty="0" smtClean="0">
                <a:solidFill>
                  <a:srgbClr val="000000"/>
                </a:solidFill>
                <a:latin typeface="Helvetica" panose="020B0604020202020204" pitchFamily="34" charset="0"/>
              </a:rPr>
              <a:t>Music </a:t>
            </a:r>
            <a:r>
              <a:rPr lang="en-US" sz="1100" i="1" dirty="0">
                <a:solidFill>
                  <a:srgbClr val="000000"/>
                </a:solidFill>
                <a:latin typeface="Helvetica" panose="020B0604020202020204" pitchFamily="34" charset="0"/>
              </a:rPr>
              <a:t>promoted by https://www.chosic.com/</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rPr>
              <a:t>Licensed under Creative Commons: Attribution 3.0 Unported (CC BY 3.0)</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hlinkClick r:id="rId3"/>
              </a:rPr>
              <a:t>https://creativecommons.org/licenses/by/3.0</a:t>
            </a:r>
            <a:r>
              <a:rPr lang="en-US" sz="1100" i="1" dirty="0" smtClean="0">
                <a:solidFill>
                  <a:srgbClr val="000000"/>
                </a:solidFill>
                <a:latin typeface="Helvetica" panose="020B0604020202020204" pitchFamily="34" charset="0"/>
                <a:hlinkClick r:id="rId3"/>
              </a:rPr>
              <a:t>/</a:t>
            </a:r>
            <a:endParaRPr lang="en-US" sz="1100" i="1" dirty="0" smtClean="0">
              <a:solidFill>
                <a:srgbClr val="000000"/>
              </a:solidFill>
              <a:latin typeface="Helvetica" panose="020B0604020202020204" pitchFamily="34" charset="0"/>
            </a:endParaRPr>
          </a:p>
          <a:p>
            <a:endParaRPr lang="en-US" sz="1100" dirty="0"/>
          </a:p>
        </p:txBody>
      </p:sp>
      <p:sp>
        <p:nvSpPr>
          <p:cNvPr id="5" name="Rectangle 4"/>
          <p:cNvSpPr/>
          <p:nvPr/>
        </p:nvSpPr>
        <p:spPr>
          <a:xfrm>
            <a:off x="402426" y="1336217"/>
            <a:ext cx="11099253" cy="3200876"/>
          </a:xfrm>
          <a:prstGeom prst="rect">
            <a:avLst/>
          </a:prstGeom>
          <a:ln w="19050">
            <a:solidFill>
              <a:schemeClr val="tx1"/>
            </a:solidFill>
            <a:prstDash val="sysDot"/>
          </a:ln>
        </p:spPr>
        <p:txBody>
          <a:bodyPr wrap="square">
            <a:spAutoFit/>
          </a:bodyPr>
          <a:lstStyle/>
          <a:p>
            <a:r>
              <a:rPr lang="en-US" sz="1800" b="1" dirty="0"/>
              <a:t>Internet</a:t>
            </a:r>
          </a:p>
          <a:p>
            <a:endParaRPr lang="en-US" sz="1800" dirty="0"/>
          </a:p>
          <a:p>
            <a:r>
              <a:rPr lang="en-US" sz="1800" dirty="0"/>
              <a:t>International Phytosanitary Portal: </a:t>
            </a:r>
            <a:r>
              <a:rPr lang="en-US" sz="1800" dirty="0">
                <a:hlinkClick r:id="rId4"/>
              </a:rPr>
              <a:t>https://www.ippc.int/en/</a:t>
            </a:r>
            <a:endParaRPr lang="en-US" sz="1800" dirty="0"/>
          </a:p>
          <a:p>
            <a:endParaRPr lang="en-GB" sz="1800" dirty="0"/>
          </a:p>
          <a:p>
            <a:r>
              <a:rPr lang="en-US" sz="1800" dirty="0"/>
              <a:t>Adopted standards: </a:t>
            </a:r>
            <a:r>
              <a:rPr lang="en-US" sz="1800" dirty="0">
                <a:hlinkClick r:id="rId5"/>
              </a:rPr>
              <a:t>https://www.ippc.int/en/core-activities/standards-setting/ispms/</a:t>
            </a:r>
            <a:endParaRPr lang="en-US" sz="1800" dirty="0"/>
          </a:p>
          <a:p>
            <a:endParaRPr lang="en-US" sz="1800" dirty="0"/>
          </a:p>
          <a:p>
            <a:r>
              <a:rPr lang="en-US" sz="1800" dirty="0"/>
              <a:t>Commission on Phytosanitary Measures: </a:t>
            </a:r>
            <a:r>
              <a:rPr lang="en-US" sz="1800" dirty="0">
                <a:hlinkClick r:id="rId6"/>
              </a:rPr>
              <a:t>https://www.ippc.int/en/core-activities/governance/cpm/</a:t>
            </a:r>
            <a:endParaRPr lang="en-US" sz="1800" dirty="0"/>
          </a:p>
          <a:p>
            <a:endParaRPr lang="en-US" sz="1800" dirty="0"/>
          </a:p>
          <a:p>
            <a:r>
              <a:rPr lang="en-US" sz="1800" dirty="0"/>
              <a:t>Standards Committee: </a:t>
            </a:r>
            <a:r>
              <a:rPr lang="en-US" sz="1800" dirty="0">
                <a:hlinkClick r:id="rId7"/>
              </a:rPr>
              <a:t>https://www.ippc.int/en/core-activities/standards-setting/standards-committee/</a:t>
            </a:r>
            <a:endParaRPr lang="en-US" sz="1800" dirty="0"/>
          </a:p>
          <a:p>
            <a:endParaRPr lang="en-US" sz="1800" dirty="0"/>
          </a:p>
          <a:p>
            <a:r>
              <a:rPr lang="en-US" sz="1800" dirty="0"/>
              <a:t>IPP standard setting page: </a:t>
            </a:r>
            <a:r>
              <a:rPr lang="en-US" sz="1800" dirty="0">
                <a:solidFill>
                  <a:schemeClr val="accent6">
                    <a:lumMod val="75000"/>
                  </a:schemeClr>
                </a:solidFill>
                <a:hlinkClick r:id="rId8"/>
              </a:rPr>
              <a:t>https://www.ippc.int/en/core-activities/standards-setting</a:t>
            </a:r>
            <a:endParaRPr lang="en-US" sz="1800" dirty="0"/>
          </a:p>
        </p:txBody>
      </p:sp>
      <p:sp>
        <p:nvSpPr>
          <p:cNvPr id="7" name="Rounded Rectangle 6"/>
          <p:cNvSpPr/>
          <p:nvPr/>
        </p:nvSpPr>
        <p:spPr>
          <a:xfrm>
            <a:off x="3381376" y="45901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Contacts</a:t>
            </a:r>
          </a:p>
        </p:txBody>
      </p:sp>
      <p:grpSp>
        <p:nvGrpSpPr>
          <p:cNvPr id="16" name="Group 15"/>
          <p:cNvGrpSpPr/>
          <p:nvPr/>
        </p:nvGrpSpPr>
        <p:grpSpPr>
          <a:xfrm>
            <a:off x="402426" y="4766661"/>
            <a:ext cx="3718833" cy="1621159"/>
            <a:chOff x="3762374" y="4555633"/>
            <a:chExt cx="3718833" cy="1621159"/>
          </a:xfrm>
        </p:grpSpPr>
        <p:grpSp>
          <p:nvGrpSpPr>
            <p:cNvPr id="14" name="Group 13"/>
            <p:cNvGrpSpPr/>
            <p:nvPr/>
          </p:nvGrpSpPr>
          <p:grpSpPr>
            <a:xfrm>
              <a:off x="3762374" y="4555633"/>
              <a:ext cx="3718833" cy="1621159"/>
              <a:chOff x="4451837" y="4632139"/>
              <a:chExt cx="3306097" cy="1497139"/>
            </a:xfrm>
          </p:grpSpPr>
          <p:sp>
            <p:nvSpPr>
              <p:cNvPr id="6" name="Rectangle 5"/>
              <p:cNvSpPr/>
              <p:nvPr/>
            </p:nvSpPr>
            <p:spPr>
              <a:xfrm>
                <a:off x="4451837" y="4632139"/>
                <a:ext cx="3306097" cy="1497139"/>
              </a:xfrm>
              <a:prstGeom prst="rect">
                <a:avLst/>
              </a:prstGeom>
              <a:ln w="19050">
                <a:solidFill>
                  <a:schemeClr val="tx1"/>
                </a:solidFill>
                <a:prstDash val="sysDot"/>
              </a:ln>
            </p:spPr>
            <p:txBody>
              <a:bodyPr wrap="square">
                <a:spAutoFit/>
              </a:bodyPr>
              <a:lstStyle/>
              <a:p>
                <a:r>
                  <a:rPr lang="en-US" sz="1800" b="1" dirty="0"/>
                  <a:t>Social Media</a:t>
                </a:r>
              </a:p>
              <a:p>
                <a:pPr lvl="1">
                  <a:lnSpc>
                    <a:spcPct val="150000"/>
                  </a:lnSpc>
                </a:pPr>
                <a:r>
                  <a:rPr lang="en-US" sz="1800" dirty="0" smtClean="0"/>
                  <a:t>@ippcnews                                                  </a:t>
                </a:r>
              </a:p>
              <a:p>
                <a:pPr lvl="1">
                  <a:lnSpc>
                    <a:spcPct val="150000"/>
                  </a:lnSpc>
                </a:pPr>
                <a:r>
                  <a:rPr lang="en-US" sz="1800" dirty="0" smtClean="0"/>
                  <a:t>facebook.com/ippcheadlines</a:t>
                </a:r>
                <a:r>
                  <a:rPr lang="en-US" sz="1800" dirty="0"/>
                  <a:t>/                                            </a:t>
                </a:r>
                <a:endParaRPr lang="en-US" sz="1800" dirty="0" smtClean="0"/>
              </a:p>
              <a:p>
                <a:pPr lvl="1">
                  <a:lnSpc>
                    <a:spcPct val="150000"/>
                  </a:lnSpc>
                </a:pPr>
                <a:r>
                  <a:rPr lang="en-US" sz="1800" dirty="0" smtClean="0"/>
                  <a:t>linkedin.com/groups/3175642</a:t>
                </a:r>
                <a:endParaRPr lang="en-US" sz="1800" dirty="0"/>
              </a:p>
            </p:txBody>
          </p:sp>
          <p:pic>
            <p:nvPicPr>
              <p:cNvPr id="10" name="Picture 9"/>
              <p:cNvPicPr>
                <a:picLocks noChangeAspect="1"/>
              </p:cNvPicPr>
              <p:nvPr/>
            </p:nvPicPr>
            <p:blipFill>
              <a:blip r:embed="rId9"/>
              <a:stretch>
                <a:fillRect/>
              </a:stretch>
            </p:blipFill>
            <p:spPr>
              <a:xfrm>
                <a:off x="4651482" y="5405267"/>
                <a:ext cx="274320" cy="274320"/>
              </a:xfrm>
              <a:prstGeom prst="rect">
                <a:avLst/>
              </a:prstGeom>
            </p:spPr>
          </p:pic>
        </p:grpSp>
        <p:pic>
          <p:nvPicPr>
            <p:cNvPr id="11" name="Picture 10"/>
            <p:cNvPicPr>
              <a:picLocks noChangeAspect="1"/>
            </p:cNvPicPr>
            <p:nvPr/>
          </p:nvPicPr>
          <p:blipFill>
            <a:blip r:embed="rId10"/>
            <a:stretch>
              <a:fillRect/>
            </a:stretch>
          </p:blipFill>
          <p:spPr>
            <a:xfrm>
              <a:off x="3998546" y="5807981"/>
              <a:ext cx="274320" cy="274320"/>
            </a:xfrm>
            <a:prstGeom prst="rect">
              <a:avLst/>
            </a:prstGeom>
          </p:spPr>
        </p:pic>
        <p:pic>
          <p:nvPicPr>
            <p:cNvPr id="13" name="Picture 12"/>
            <p:cNvPicPr>
              <a:picLocks noChangeAspect="1"/>
            </p:cNvPicPr>
            <p:nvPr/>
          </p:nvPicPr>
          <p:blipFill>
            <a:blip r:embed="rId11"/>
            <a:stretch>
              <a:fillRect/>
            </a:stretch>
          </p:blipFill>
          <p:spPr>
            <a:xfrm>
              <a:off x="3966894" y="4977433"/>
              <a:ext cx="337625" cy="274320"/>
            </a:xfrm>
            <a:prstGeom prst="rect">
              <a:avLst/>
            </a:prstGeom>
          </p:spPr>
        </p:pic>
      </p:grpSp>
    </p:spTree>
    <p:extLst>
      <p:ext uri="{BB962C8B-B14F-4D97-AF65-F5344CB8AC3E}">
        <p14:creationId xmlns:p14="http://schemas.microsoft.com/office/powerpoint/2010/main" val="3720927408"/>
      </p:ext>
    </p:extLst>
  </p:cSld>
  <p:clrMapOvr>
    <a:masterClrMapping/>
  </p:clrMapOvr>
  <mc:AlternateContent xmlns:mc="http://schemas.openxmlformats.org/markup-compatibility/2006" xmlns:p14="http://schemas.microsoft.com/office/powerpoint/2010/main">
    <mc:Choice Requires="p14">
      <p:transition spd="slow" p14:dur="2000" advTm="10000">
        <p14:reveal/>
      </p:transition>
    </mc:Choice>
    <mc:Fallback xmlns="">
      <p:transition spd="slow" advTm="10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Secretariat</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en-GB" altLang="en-US" sz="1600" dirty="0" smtClean="0">
                <a:solidFill>
                  <a:schemeClr val="bg1"/>
                </a:solidFill>
                <a:ea typeface="Arial Unicode MS" panose="020B0604020202020204" pitchFamily="34" charset="-128"/>
                <a:cs typeface="Arial" panose="020B0604020202020204" pitchFamily="34" charset="0"/>
              </a:rPr>
              <a:t>Organization</a:t>
            </a:r>
            <a:r>
              <a:rPr lang="fr-FR" altLang="en-US" sz="1600" dirty="0" smtClean="0">
                <a:solidFill>
                  <a:schemeClr val="bg1"/>
                </a:solidFill>
                <a:ea typeface="Arial Unicode MS" panose="020B0604020202020204" pitchFamily="34" charset="-128"/>
                <a:cs typeface="Arial" panose="020B0604020202020204" pitchFamily="34" charset="0"/>
              </a:rPr>
              <a:t> </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smtClean="0">
                <a:solidFill>
                  <a:schemeClr val="bg1"/>
                </a:solidFill>
                <a:ea typeface="Arial Unicode MS" panose="020B0604020202020204" pitchFamily="34" charset="-128"/>
                <a:cs typeface="Arial" panose="020B0604020202020204" pitchFamily="34" charset="0"/>
                <a:hlinkClick r:id="rId2"/>
              </a:rPr>
              <a:t>ippc@fao.org</a:t>
            </a:r>
            <a:r>
              <a:rPr lang="fr-FR" altLang="en-US" sz="1600" dirty="0" smtClean="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en-IT" dirty="0">
              <a:solidFill>
                <a:schemeClr val="bg1"/>
              </a:solidFill>
            </a:endParaRPr>
          </a:p>
        </p:txBody>
      </p:sp>
    </p:spTree>
    <p:extLst>
      <p:ext uri="{BB962C8B-B14F-4D97-AF65-F5344CB8AC3E}">
        <p14:creationId xmlns:p14="http://schemas.microsoft.com/office/powerpoint/2010/main" val="3770396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2278269" y="1081681"/>
            <a:ext cx="4193703" cy="4193703"/>
          </a:xfrm>
          <a:prstGeom prst="blockArc">
            <a:avLst>
              <a:gd name="adj1" fmla="val 9000000"/>
              <a:gd name="adj2" fmla="val 16200000"/>
              <a:gd name="adj3" fmla="val 4639"/>
            </a:avLst>
          </a:prstGeom>
          <a:solidFill>
            <a:schemeClr val="accent6">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9" name="Block Arc 8"/>
          <p:cNvSpPr/>
          <p:nvPr/>
        </p:nvSpPr>
        <p:spPr>
          <a:xfrm>
            <a:off x="2327525" y="1172177"/>
            <a:ext cx="4193703" cy="4193703"/>
          </a:xfrm>
          <a:prstGeom prst="blockArc">
            <a:avLst>
              <a:gd name="adj1" fmla="val 1627034"/>
              <a:gd name="adj2" fmla="val 9172949"/>
              <a:gd name="adj3" fmla="val 4639"/>
            </a:avLst>
          </a:prstGeom>
          <a:solidFill>
            <a:schemeClr val="accent4">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0" name="Block Arc 9"/>
          <p:cNvSpPr/>
          <p:nvPr/>
        </p:nvSpPr>
        <p:spPr>
          <a:xfrm>
            <a:off x="2378190" y="1079242"/>
            <a:ext cx="4193703" cy="4193703"/>
          </a:xfrm>
          <a:prstGeom prst="blockArc">
            <a:avLst>
              <a:gd name="adj1" fmla="val 16032225"/>
              <a:gd name="adj2" fmla="val 1804711"/>
              <a:gd name="adj3" fmla="val 4639"/>
            </a:avLst>
          </a:prstGeom>
          <a:solidFill>
            <a:schemeClr val="accent1">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Freeform 10"/>
          <p:cNvSpPr/>
          <p:nvPr/>
        </p:nvSpPr>
        <p:spPr>
          <a:xfrm>
            <a:off x="3277293" y="2028366"/>
            <a:ext cx="2201636" cy="2183339"/>
          </a:xfrm>
          <a:custGeom>
            <a:avLst/>
            <a:gdLst>
              <a:gd name="connsiteX0" fmla="*/ 0 w 2201636"/>
              <a:gd name="connsiteY0" fmla="*/ 1091670 h 2183339"/>
              <a:gd name="connsiteX1" fmla="*/ 1100818 w 2201636"/>
              <a:gd name="connsiteY1" fmla="*/ 0 h 2183339"/>
              <a:gd name="connsiteX2" fmla="*/ 2201636 w 2201636"/>
              <a:gd name="connsiteY2" fmla="*/ 1091670 h 2183339"/>
              <a:gd name="connsiteX3" fmla="*/ 1100818 w 2201636"/>
              <a:gd name="connsiteY3" fmla="*/ 2183340 h 2183339"/>
              <a:gd name="connsiteX4" fmla="*/ 0 w 2201636"/>
              <a:gd name="connsiteY4" fmla="*/ 1091670 h 2183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636" h="2183339">
                <a:moveTo>
                  <a:pt x="0" y="1091670"/>
                </a:moveTo>
                <a:cubicBezTo>
                  <a:pt x="0" y="488757"/>
                  <a:pt x="492853" y="0"/>
                  <a:pt x="1100818" y="0"/>
                </a:cubicBezTo>
                <a:cubicBezTo>
                  <a:pt x="1708783" y="0"/>
                  <a:pt x="2201636" y="488757"/>
                  <a:pt x="2201636" y="1091670"/>
                </a:cubicBezTo>
                <a:cubicBezTo>
                  <a:pt x="2201636" y="1694583"/>
                  <a:pt x="1708783" y="2183340"/>
                  <a:pt x="1100818" y="2183340"/>
                </a:cubicBezTo>
                <a:cubicBezTo>
                  <a:pt x="492853" y="2183340"/>
                  <a:pt x="0" y="1694583"/>
                  <a:pt x="0" y="1091670"/>
                </a:cubicBezTo>
                <a:close/>
              </a:path>
            </a:pathLst>
          </a:custGeom>
          <a:solidFill>
            <a:srgbClr val="9E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5282" tIns="342603" rIns="345282" bIns="342603" numCol="1" spcCol="1270" anchor="ctr" anchorCtr="0">
            <a:noAutofit/>
          </a:bodyPr>
          <a:lstStyle/>
          <a:p>
            <a:pPr lvl="0" algn="ctr" defTabSz="800100">
              <a:lnSpc>
                <a:spcPct val="90000"/>
              </a:lnSpc>
              <a:spcBef>
                <a:spcPct val="0"/>
              </a:spcBef>
              <a:spcAft>
                <a:spcPct val="35000"/>
              </a:spcAft>
            </a:pPr>
            <a:r>
              <a:rPr lang="en-GB" sz="1800" b="1" kern="1200" dirty="0"/>
              <a:t>International Standards for Phytosanitary Measures (ISPMs)</a:t>
            </a:r>
            <a:endParaRPr lang="en-US" sz="1800" b="1" kern="1200" dirty="0"/>
          </a:p>
        </p:txBody>
      </p:sp>
      <p:sp>
        <p:nvSpPr>
          <p:cNvPr id="12" name="Freeform 11"/>
          <p:cNvSpPr/>
          <p:nvPr/>
        </p:nvSpPr>
        <p:spPr>
          <a:xfrm>
            <a:off x="3541834" y="221122"/>
            <a:ext cx="1866414" cy="1677927"/>
          </a:xfrm>
          <a:custGeom>
            <a:avLst/>
            <a:gdLst>
              <a:gd name="connsiteX0" fmla="*/ 0 w 1866414"/>
              <a:gd name="connsiteY0" fmla="*/ 838964 h 1677927"/>
              <a:gd name="connsiteX1" fmla="*/ 933207 w 1866414"/>
              <a:gd name="connsiteY1" fmla="*/ 0 h 1677927"/>
              <a:gd name="connsiteX2" fmla="*/ 1866414 w 1866414"/>
              <a:gd name="connsiteY2" fmla="*/ 838964 h 1677927"/>
              <a:gd name="connsiteX3" fmla="*/ 933207 w 1866414"/>
              <a:gd name="connsiteY3" fmla="*/ 1677928 h 1677927"/>
              <a:gd name="connsiteX4" fmla="*/ 0 w 1866414"/>
              <a:gd name="connsiteY4" fmla="*/ 838964 h 167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414" h="1677927">
                <a:moveTo>
                  <a:pt x="0" y="838964"/>
                </a:moveTo>
                <a:cubicBezTo>
                  <a:pt x="0" y="375617"/>
                  <a:pt x="417811" y="0"/>
                  <a:pt x="933207" y="0"/>
                </a:cubicBezTo>
                <a:cubicBezTo>
                  <a:pt x="1448603" y="0"/>
                  <a:pt x="1866414" y="375617"/>
                  <a:pt x="1866414" y="838964"/>
                </a:cubicBezTo>
                <a:cubicBezTo>
                  <a:pt x="1866414" y="1302311"/>
                  <a:pt x="1448603" y="1677928"/>
                  <a:pt x="933207" y="1677928"/>
                </a:cubicBezTo>
                <a:cubicBezTo>
                  <a:pt x="417811" y="1677928"/>
                  <a:pt x="0" y="1302311"/>
                  <a:pt x="0" y="83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6190" tIns="268587" rIns="296190" bIns="268587" numCol="1" spcCol="1270" anchor="ctr" anchorCtr="0">
            <a:noAutofit/>
          </a:bodyPr>
          <a:lstStyle/>
          <a:p>
            <a:pPr lvl="0" algn="ctr" defTabSz="800100">
              <a:lnSpc>
                <a:spcPct val="90000"/>
              </a:lnSpc>
              <a:spcBef>
                <a:spcPct val="0"/>
              </a:spcBef>
              <a:spcAft>
                <a:spcPct val="35000"/>
              </a:spcAft>
            </a:pPr>
            <a:r>
              <a:rPr lang="en-GB" sz="1800" b="1" kern="1200" dirty="0" smtClean="0"/>
              <a:t>45 </a:t>
            </a:r>
            <a:r>
              <a:rPr lang="en-GB" sz="1800" b="1" kern="1200" dirty="0"/>
              <a:t>adopted ISPMs</a:t>
            </a:r>
            <a:endParaRPr lang="en-US" sz="1800" b="1" kern="1200" dirty="0"/>
          </a:p>
        </p:txBody>
      </p:sp>
      <p:sp>
        <p:nvSpPr>
          <p:cNvPr id="13" name="Freeform 12"/>
          <p:cNvSpPr/>
          <p:nvPr/>
        </p:nvSpPr>
        <p:spPr>
          <a:xfrm>
            <a:off x="5308328" y="3388613"/>
            <a:ext cx="2013910" cy="1529837"/>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rgbClr val="EC772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800" b="1" kern="1200" dirty="0"/>
              <a:t>39 Phytosanitary Treatments (PTs)</a:t>
            </a:r>
            <a:endParaRPr lang="en-US" sz="1800" b="1" kern="1200" dirty="0"/>
          </a:p>
        </p:txBody>
      </p:sp>
      <p:sp>
        <p:nvSpPr>
          <p:cNvPr id="14" name="Freeform 13"/>
          <p:cNvSpPr/>
          <p:nvPr/>
        </p:nvSpPr>
        <p:spPr>
          <a:xfrm>
            <a:off x="1516183" y="3414334"/>
            <a:ext cx="1856794" cy="1723890"/>
          </a:xfrm>
          <a:custGeom>
            <a:avLst/>
            <a:gdLst>
              <a:gd name="connsiteX0" fmla="*/ 0 w 1856794"/>
              <a:gd name="connsiteY0" fmla="*/ 861945 h 1723890"/>
              <a:gd name="connsiteX1" fmla="*/ 928397 w 1856794"/>
              <a:gd name="connsiteY1" fmla="*/ 0 h 1723890"/>
              <a:gd name="connsiteX2" fmla="*/ 1856794 w 1856794"/>
              <a:gd name="connsiteY2" fmla="*/ 861945 h 1723890"/>
              <a:gd name="connsiteX3" fmla="*/ 928397 w 1856794"/>
              <a:gd name="connsiteY3" fmla="*/ 1723890 h 1723890"/>
              <a:gd name="connsiteX4" fmla="*/ 0 w 1856794"/>
              <a:gd name="connsiteY4" fmla="*/ 861945 h 172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794" h="1723890">
                <a:moveTo>
                  <a:pt x="0" y="861945"/>
                </a:moveTo>
                <a:cubicBezTo>
                  <a:pt x="0" y="385906"/>
                  <a:pt x="415657" y="0"/>
                  <a:pt x="928397" y="0"/>
                </a:cubicBezTo>
                <a:cubicBezTo>
                  <a:pt x="1441137" y="0"/>
                  <a:pt x="1856794" y="385906"/>
                  <a:pt x="1856794" y="861945"/>
                </a:cubicBezTo>
                <a:cubicBezTo>
                  <a:pt x="1856794" y="1337984"/>
                  <a:pt x="1441137" y="1723890"/>
                  <a:pt x="928397" y="1723890"/>
                </a:cubicBezTo>
                <a:cubicBezTo>
                  <a:pt x="415657" y="1723890"/>
                  <a:pt x="0" y="1337984"/>
                  <a:pt x="0" y="861945"/>
                </a:cubicBezTo>
                <a:close/>
              </a:path>
            </a:pathLst>
          </a:cu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94781" tIns="275318" rIns="294781" bIns="275318" numCol="1" spcCol="1270" anchor="ctr" anchorCtr="0">
            <a:noAutofit/>
          </a:bodyPr>
          <a:lstStyle/>
          <a:p>
            <a:pPr lvl="0" algn="ctr" defTabSz="800100">
              <a:lnSpc>
                <a:spcPct val="90000"/>
              </a:lnSpc>
              <a:spcBef>
                <a:spcPct val="0"/>
              </a:spcBef>
              <a:spcAft>
                <a:spcPct val="35000"/>
              </a:spcAft>
            </a:pPr>
            <a:r>
              <a:rPr lang="en-GB" sz="1800" b="1" kern="1200" dirty="0"/>
              <a:t>29 Diagnostic Protocols (DPs)</a:t>
            </a:r>
            <a:endParaRPr lang="en-US" sz="1800" b="1" kern="1200" dirty="0"/>
          </a:p>
        </p:txBody>
      </p:sp>
      <p:sp>
        <p:nvSpPr>
          <p:cNvPr id="4" name="Rectangle 3"/>
          <p:cNvSpPr/>
          <p:nvPr/>
        </p:nvSpPr>
        <p:spPr>
          <a:xfrm>
            <a:off x="7991443" y="1362075"/>
            <a:ext cx="4164340" cy="5456547"/>
          </a:xfrm>
          <a:prstGeom prst="rect">
            <a:avLst/>
          </a:prstGeom>
          <a:blipFill>
            <a:blip r:embed="rId3" cstate="print">
              <a:extLst>
                <a:ext uri="{28A0092B-C50C-407E-A947-70E740481C1C}">
                  <a14:useLocalDpi xmlns:a14="http://schemas.microsoft.com/office/drawing/2010/main" val="0"/>
                </a:ext>
              </a:extLst>
            </a:blip>
            <a:srcRect/>
            <a:stretch>
              <a:fillRect t="-2000" b="-2000"/>
            </a:stretch>
          </a:blipFill>
          <a:ln>
            <a:solidFill>
              <a:srgbClr val="694E96"/>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 name="TextBox 1"/>
          <p:cNvSpPr txBox="1"/>
          <p:nvPr/>
        </p:nvSpPr>
        <p:spPr>
          <a:xfrm>
            <a:off x="379409" y="6154860"/>
            <a:ext cx="3021874" cy="338554"/>
          </a:xfrm>
          <a:prstGeom prst="rect">
            <a:avLst/>
          </a:prstGeom>
          <a:noFill/>
        </p:spPr>
        <p:txBody>
          <a:bodyPr wrap="square" rtlCol="0">
            <a:spAutoFit/>
          </a:bodyPr>
          <a:lstStyle/>
          <a:p>
            <a:r>
              <a:rPr lang="en-GB" sz="1600" dirty="0" smtClean="0"/>
              <a:t>As of July, </a:t>
            </a:r>
            <a:r>
              <a:rPr lang="en-GB" sz="1600" dirty="0"/>
              <a:t>2021</a:t>
            </a:r>
            <a:endParaRPr lang="en-US" sz="1600" dirty="0"/>
          </a:p>
        </p:txBody>
      </p:sp>
      <p:sp>
        <p:nvSpPr>
          <p:cNvPr id="8" name="Oval 7"/>
          <p:cNvSpPr/>
          <p:nvPr/>
        </p:nvSpPr>
        <p:spPr>
          <a:xfrm>
            <a:off x="8898203" y="4501760"/>
            <a:ext cx="2941371" cy="1272927"/>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70C0"/>
                </a:solidFill>
              </a:rPr>
              <a:t>First ISPM adopted: 1993</a:t>
            </a:r>
            <a:endParaRPr lang="en-US" b="1" dirty="0"/>
          </a:p>
        </p:txBody>
      </p:sp>
      <p:sp>
        <p:nvSpPr>
          <p:cNvPr id="15" name="Freeform 14"/>
          <p:cNvSpPr/>
          <p:nvPr/>
        </p:nvSpPr>
        <p:spPr>
          <a:xfrm>
            <a:off x="4475041" y="5311259"/>
            <a:ext cx="2591944" cy="1302430"/>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en-GB" sz="1800" b="1" dirty="0">
                <a:solidFill>
                  <a:schemeClr val="tx1"/>
                </a:solidFill>
              </a:rPr>
              <a:t>9</a:t>
            </a:r>
            <a:r>
              <a:rPr lang="en-GB" sz="1800" b="1" kern="1200" dirty="0">
                <a:solidFill>
                  <a:schemeClr val="tx1"/>
                </a:solidFill>
              </a:rPr>
              <a:t> CPM Recommendations</a:t>
            </a:r>
            <a:endParaRPr lang="en-US" sz="1800" b="1" kern="1200" dirty="0">
              <a:solidFill>
                <a:schemeClr val="tx1"/>
              </a:solidFill>
            </a:endParaRPr>
          </a:p>
        </p:txBody>
      </p:sp>
    </p:spTree>
    <p:extLst>
      <p:ext uri="{BB962C8B-B14F-4D97-AF65-F5344CB8AC3E}">
        <p14:creationId xmlns:p14="http://schemas.microsoft.com/office/powerpoint/2010/main" val="3937891920"/>
      </p:ext>
    </p:extLst>
  </p:cSld>
  <p:clrMapOvr>
    <a:masterClrMapping/>
  </p:clrMapOvr>
  <mc:AlternateContent xmlns:mc="http://schemas.openxmlformats.org/markup-compatibility/2006" xmlns:p14="http://schemas.microsoft.com/office/powerpoint/2010/main">
    <mc:Choice Requires="p14">
      <p:transition spd="slow" p14:dur="3400" advTm="20000">
        <p14:reveal/>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21" presetClass="entr" presetSubtype="1" fill="hold" grpId="0" nodeType="afterEffect">
                                  <p:stCondLst>
                                    <p:cond delay="200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500"/>
                                        <p:tgtEl>
                                          <p:spTgt spid="12"/>
                                        </p:tgtEl>
                                      </p:cBhvr>
                                    </p:animEffect>
                                  </p:childTnLst>
                                </p:cTn>
                              </p:par>
                            </p:childTnLst>
                          </p:cTn>
                        </p:par>
                        <p:par>
                          <p:cTn id="12" fill="hold">
                            <p:stCondLst>
                              <p:cond delay="3000"/>
                            </p:stCondLst>
                            <p:childTnLst>
                              <p:par>
                                <p:cTn id="13" presetID="21" presetClass="entr" presetSubtype="1" fill="hold" grpId="0" nodeType="afterEffect">
                                  <p:stCondLst>
                                    <p:cond delay="200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500"/>
                                        <p:tgtEl>
                                          <p:spTgt spid="13"/>
                                        </p:tgtEl>
                                      </p:cBhvr>
                                    </p:animEffect>
                                  </p:childTnLst>
                                </p:cTn>
                              </p:par>
                            </p:childTnLst>
                          </p:cTn>
                        </p:par>
                        <p:par>
                          <p:cTn id="16" fill="hold">
                            <p:stCondLst>
                              <p:cond delay="5500"/>
                            </p:stCondLst>
                            <p:childTnLst>
                              <p:par>
                                <p:cTn id="17" presetID="21" presetClass="entr" presetSubtype="1" fill="hold" grpId="0" nodeType="afterEffect">
                                  <p:stCondLst>
                                    <p:cond delay="200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8000"/>
                            </p:stCondLst>
                            <p:childTnLst>
                              <p:par>
                                <p:cTn id="21" presetID="21" presetClass="entr" presetSubtype="1" fill="hold" grpId="0" nodeType="afterEffect">
                                  <p:stCondLst>
                                    <p:cond delay="200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500"/>
                                        <p:tgtEl>
                                          <p:spTgt spid="15"/>
                                        </p:tgtEl>
                                      </p:cBhvr>
                                    </p:animEffect>
                                  </p:childTnLst>
                                </p:cTn>
                              </p:par>
                            </p:childTnLst>
                          </p:cTn>
                        </p:par>
                        <p:par>
                          <p:cTn id="24" fill="hold">
                            <p:stCondLst>
                              <p:cond delay="10500"/>
                            </p:stCondLst>
                            <p:childTnLst>
                              <p:par>
                                <p:cTn id="25" presetID="6" presetClass="entr" presetSubtype="32" fill="hold" nodeType="afterEffect">
                                  <p:stCondLst>
                                    <p:cond delay="750"/>
                                  </p:stCondLst>
                                  <p:childTnLst>
                                    <p:set>
                                      <p:cBhvr>
                                        <p:cTn id="26" dur="1" fill="hold">
                                          <p:stCondLst>
                                            <p:cond delay="0"/>
                                          </p:stCondLst>
                                        </p:cTn>
                                        <p:tgtEl>
                                          <p:spTgt spid="4"/>
                                        </p:tgtEl>
                                        <p:attrNameLst>
                                          <p:attrName>style.visibility</p:attrName>
                                        </p:attrNameLst>
                                      </p:cBhvr>
                                      <p:to>
                                        <p:strVal val="visible"/>
                                      </p:to>
                                    </p:set>
                                    <p:animEffect transition="in" filter="circle(out)">
                                      <p:cBhvr>
                                        <p:cTn id="27" dur="2000"/>
                                        <p:tgtEl>
                                          <p:spTgt spid="4"/>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8"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21794" y="2406888"/>
            <a:ext cx="2269278" cy="2699457"/>
            <a:chOff x="1216714" y="1989200"/>
            <a:chExt cx="2269278" cy="2699457"/>
          </a:xfrm>
        </p:grpSpPr>
        <p:pic>
          <p:nvPicPr>
            <p:cNvPr id="2"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16714" y="1989200"/>
              <a:ext cx="2269278" cy="1767418"/>
            </a:xfrm>
            <a:prstGeom prst="rect">
              <a:avLst/>
            </a:prstGeom>
          </p:spPr>
        </p:pic>
        <p:sp>
          <p:nvSpPr>
            <p:cNvPr id="3" name="Rectangle 2"/>
            <p:cNvSpPr/>
            <p:nvPr/>
          </p:nvSpPr>
          <p:spPr>
            <a:xfrm>
              <a:off x="1306283" y="3765327"/>
              <a:ext cx="1660852" cy="923330"/>
            </a:xfrm>
            <a:prstGeom prst="rect">
              <a:avLst/>
            </a:prstGeom>
          </p:spPr>
          <p:txBody>
            <a:bodyPr wrap="square">
              <a:spAutoFit/>
            </a:bodyPr>
            <a:lstStyle/>
            <a:p>
              <a:pPr algn="ctr"/>
              <a:r>
                <a:rPr lang="en-US" b="1" dirty="0">
                  <a:solidFill>
                    <a:srgbClr val="0F405B"/>
                  </a:solidFill>
                  <a:latin typeface="Roboto Slab"/>
                </a:rPr>
                <a:t>List of topics</a:t>
              </a:r>
            </a:p>
            <a:p>
              <a:endParaRPr lang="en-US" b="1" dirty="0">
                <a:solidFill>
                  <a:srgbClr val="0F405B"/>
                </a:solidFill>
                <a:latin typeface="Roboto Slab"/>
              </a:endParaRPr>
            </a:p>
            <a:p>
              <a:r>
                <a:rPr lang="en-GB" b="1" dirty="0">
                  <a:solidFill>
                    <a:srgbClr val="0F405B"/>
                  </a:solidFill>
                  <a:latin typeface="Roboto Slab"/>
                </a:rPr>
                <a:t>   </a:t>
              </a:r>
              <a:r>
                <a:rPr lang="en-GB" sz="1600" b="1" dirty="0">
                  <a:solidFill>
                    <a:srgbClr val="0F405B"/>
                  </a:solidFill>
                  <a:latin typeface="Roboto Slab"/>
                </a:rPr>
                <a:t>(Stage 1)</a:t>
              </a:r>
              <a:endParaRPr lang="en-US" sz="1600" b="1" dirty="0">
                <a:solidFill>
                  <a:srgbClr val="0F405B"/>
                </a:solidFill>
                <a:latin typeface="Roboto Slab"/>
              </a:endParaRPr>
            </a:p>
          </p:txBody>
        </p:sp>
      </p:grpSp>
      <p:grpSp>
        <p:nvGrpSpPr>
          <p:cNvPr id="12" name="Group 11"/>
          <p:cNvGrpSpPr/>
          <p:nvPr/>
        </p:nvGrpSpPr>
        <p:grpSpPr>
          <a:xfrm>
            <a:off x="3550668" y="2406888"/>
            <a:ext cx="2430858" cy="2690749"/>
            <a:chOff x="3649337" y="1989199"/>
            <a:chExt cx="2430858" cy="2690749"/>
          </a:xfrm>
        </p:grpSpPr>
        <p:pic>
          <p:nvPicPr>
            <p:cNvPr id="4"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810918" y="1989199"/>
              <a:ext cx="2269277" cy="1767418"/>
            </a:xfrm>
            <a:prstGeom prst="rect">
              <a:avLst/>
            </a:prstGeom>
          </p:spPr>
        </p:pic>
        <p:sp>
          <p:nvSpPr>
            <p:cNvPr id="7" name="Rectangle 6"/>
            <p:cNvSpPr/>
            <p:nvPr/>
          </p:nvSpPr>
          <p:spPr>
            <a:xfrm>
              <a:off x="3649337" y="3787396"/>
              <a:ext cx="2281646" cy="892552"/>
            </a:xfrm>
            <a:prstGeom prst="rect">
              <a:avLst/>
            </a:prstGeom>
          </p:spPr>
          <p:txBody>
            <a:bodyPr wrap="square">
              <a:spAutoFit/>
            </a:bodyPr>
            <a:lstStyle/>
            <a:p>
              <a:pPr algn="ctr"/>
              <a:r>
                <a:rPr lang="en-US" b="1" dirty="0">
                  <a:solidFill>
                    <a:srgbClr val="0F405B"/>
                  </a:solidFill>
                  <a:latin typeface="Roboto Slab"/>
                </a:rPr>
                <a:t>Drafting standards</a:t>
              </a:r>
            </a:p>
            <a:p>
              <a:pPr algn="ctr"/>
              <a:endParaRPr lang="en-GB" b="1" dirty="0">
                <a:solidFill>
                  <a:srgbClr val="0F405B"/>
                </a:solidFill>
                <a:latin typeface="Roboto Slab"/>
              </a:endParaRPr>
            </a:p>
            <a:p>
              <a:pPr algn="ctr"/>
              <a:r>
                <a:rPr lang="en-GB" sz="1600" b="1" dirty="0">
                  <a:solidFill>
                    <a:srgbClr val="0F405B"/>
                  </a:solidFill>
                  <a:latin typeface="Roboto Slab"/>
                </a:rPr>
                <a:t>(Stage 2)</a:t>
              </a:r>
              <a:endParaRPr lang="en-US" sz="1600" b="1" dirty="0">
                <a:solidFill>
                  <a:srgbClr val="0F405B"/>
                </a:solidFill>
                <a:latin typeface="Roboto Slab"/>
              </a:endParaRPr>
            </a:p>
          </p:txBody>
        </p:sp>
      </p:grpSp>
      <p:grpSp>
        <p:nvGrpSpPr>
          <p:cNvPr id="13" name="Group 12"/>
          <p:cNvGrpSpPr/>
          <p:nvPr/>
        </p:nvGrpSpPr>
        <p:grpSpPr>
          <a:xfrm>
            <a:off x="5831798" y="2406888"/>
            <a:ext cx="2875771" cy="3275524"/>
            <a:chOff x="5981526" y="1989200"/>
            <a:chExt cx="2875771" cy="3275524"/>
          </a:xfrm>
        </p:grpSpPr>
        <p:pic>
          <p:nvPicPr>
            <p:cNvPr id="5"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6588019" y="1989200"/>
              <a:ext cx="2269278" cy="1767418"/>
            </a:xfrm>
            <a:prstGeom prst="rect">
              <a:avLst/>
            </a:prstGeom>
          </p:spPr>
        </p:pic>
        <p:sp>
          <p:nvSpPr>
            <p:cNvPr id="9" name="Rectangle 8"/>
            <p:cNvSpPr/>
            <p:nvPr/>
          </p:nvSpPr>
          <p:spPr>
            <a:xfrm>
              <a:off x="5981526" y="3818174"/>
              <a:ext cx="2840256" cy="1446550"/>
            </a:xfrm>
            <a:prstGeom prst="rect">
              <a:avLst/>
            </a:prstGeom>
          </p:spPr>
          <p:txBody>
            <a:bodyPr wrap="square">
              <a:spAutoFit/>
            </a:bodyPr>
            <a:lstStyle/>
            <a:p>
              <a:pPr algn="ctr"/>
              <a:r>
                <a:rPr lang="en-US" b="1" dirty="0">
                  <a:solidFill>
                    <a:srgbClr val="0F405B"/>
                  </a:solidFill>
                  <a:latin typeface="Roboto Slab"/>
                </a:rPr>
                <a:t>Consultation and review</a:t>
              </a:r>
            </a:p>
            <a:p>
              <a:endParaRPr lang="en-GB" b="1" dirty="0">
                <a:solidFill>
                  <a:srgbClr val="0F405B"/>
                </a:solidFill>
                <a:latin typeface="Roboto Slab"/>
              </a:endParaRPr>
            </a:p>
            <a:p>
              <a:pPr algn="ctr"/>
              <a:r>
                <a:rPr lang="en-GB" sz="1600" b="1" dirty="0">
                  <a:solidFill>
                    <a:srgbClr val="0F405B"/>
                  </a:solidFill>
                  <a:latin typeface="Roboto Slab"/>
                </a:rPr>
                <a:t>(Stage 3)</a:t>
              </a:r>
              <a:endParaRPr lang="en-US" sz="1600" b="1" dirty="0">
                <a:solidFill>
                  <a:srgbClr val="0F405B"/>
                </a:solidFill>
                <a:latin typeface="Roboto Slab"/>
              </a:endParaRPr>
            </a:p>
          </p:txBody>
        </p:sp>
      </p:grpSp>
      <p:grpSp>
        <p:nvGrpSpPr>
          <p:cNvPr id="14" name="Group 13"/>
          <p:cNvGrpSpPr/>
          <p:nvPr/>
        </p:nvGrpSpPr>
        <p:grpSpPr>
          <a:xfrm>
            <a:off x="8707569" y="2406888"/>
            <a:ext cx="2971370" cy="3257748"/>
            <a:chOff x="8802619" y="2006976"/>
            <a:chExt cx="2971370" cy="3257748"/>
          </a:xfrm>
        </p:grpSpPr>
        <p:pic>
          <p:nvPicPr>
            <p:cNvPr id="6"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9286738" y="2006976"/>
              <a:ext cx="1767418" cy="1767418"/>
            </a:xfrm>
            <a:prstGeom prst="rect">
              <a:avLst/>
            </a:prstGeom>
          </p:spPr>
        </p:pic>
        <p:sp>
          <p:nvSpPr>
            <p:cNvPr id="10" name="Rectangle 9"/>
            <p:cNvSpPr/>
            <p:nvPr/>
          </p:nvSpPr>
          <p:spPr>
            <a:xfrm>
              <a:off x="8802619" y="3818174"/>
              <a:ext cx="2971370" cy="1446550"/>
            </a:xfrm>
            <a:prstGeom prst="rect">
              <a:avLst/>
            </a:prstGeom>
          </p:spPr>
          <p:txBody>
            <a:bodyPr wrap="square">
              <a:spAutoFit/>
            </a:bodyPr>
            <a:lstStyle/>
            <a:p>
              <a:pPr algn="ctr"/>
              <a:r>
                <a:rPr lang="en-US" b="1" dirty="0">
                  <a:solidFill>
                    <a:srgbClr val="0F405B"/>
                  </a:solidFill>
                  <a:latin typeface="Roboto Slab"/>
                </a:rPr>
                <a:t>Adopting and publication</a:t>
              </a:r>
            </a:p>
            <a:p>
              <a:endParaRPr lang="en-GB" b="1" dirty="0">
                <a:solidFill>
                  <a:srgbClr val="0F405B"/>
                </a:solidFill>
                <a:latin typeface="Roboto Slab"/>
              </a:endParaRPr>
            </a:p>
            <a:p>
              <a:pPr algn="ctr"/>
              <a:r>
                <a:rPr lang="en-GB" sz="1600" b="1" dirty="0">
                  <a:solidFill>
                    <a:srgbClr val="0F405B"/>
                  </a:solidFill>
                  <a:latin typeface="Roboto Slab"/>
                </a:rPr>
                <a:t>(Stage 4)</a:t>
              </a:r>
              <a:endParaRPr lang="en-US" sz="1600" b="1" dirty="0">
                <a:solidFill>
                  <a:srgbClr val="0F405B"/>
                </a:solidFill>
                <a:latin typeface="Roboto Slab"/>
              </a:endParaRPr>
            </a:p>
          </p:txBody>
        </p:sp>
      </p:grpSp>
      <p:sp>
        <p:nvSpPr>
          <p:cNvPr id="15" name="Rounded Rectangle 14"/>
          <p:cNvSpPr/>
          <p:nvPr/>
        </p:nvSpPr>
        <p:spPr>
          <a:xfrm>
            <a:off x="3538161" y="359680"/>
            <a:ext cx="5169408"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0682F"/>
                </a:solidFill>
              </a:rPr>
              <a:t>Standard Setting Process</a:t>
            </a:r>
          </a:p>
        </p:txBody>
      </p:sp>
    </p:spTree>
    <p:extLst>
      <p:ext uri="{BB962C8B-B14F-4D97-AF65-F5344CB8AC3E}">
        <p14:creationId xmlns:p14="http://schemas.microsoft.com/office/powerpoint/2010/main" val="3817603447"/>
      </p:ext>
    </p:extLst>
  </p:cSld>
  <p:clrMapOvr>
    <a:masterClrMapping/>
  </p:clrMapOvr>
  <mc:AlternateContent xmlns:mc="http://schemas.openxmlformats.org/markup-compatibility/2006" xmlns:p14="http://schemas.microsoft.com/office/powerpoint/2010/main">
    <mc:Choice Requires="p14">
      <p:transition spd="slow" advTm="10000">
        <p14:flash/>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childTnLst>
                          </p:cTn>
                        </p:par>
                        <p:par>
                          <p:cTn id="8" fill="hold">
                            <p:stCondLst>
                              <p:cond delay="500"/>
                            </p:stCondLst>
                            <p:childTnLst>
                              <p:par>
                                <p:cTn id="9" presetID="8" presetClass="emph" presetSubtype="0" fill="hold" nodeType="afterEffect">
                                  <p:stCondLst>
                                    <p:cond delay="1000"/>
                                  </p:stCondLst>
                                  <p:childTnLst>
                                    <p:animRot by="21600000">
                                      <p:cBhvr>
                                        <p:cTn id="10" dur="500" fill="hold"/>
                                        <p:tgtEl>
                                          <p:spTgt spid="11"/>
                                        </p:tgtEl>
                                        <p:attrNameLst>
                                          <p:attrName>r</p:attrName>
                                        </p:attrNameLst>
                                      </p:cBhvr>
                                    </p:animRot>
                                  </p:childTnLst>
                                </p:cTn>
                              </p:par>
                            </p:childTnLst>
                          </p:cTn>
                        </p:par>
                        <p:par>
                          <p:cTn id="11" fill="hold">
                            <p:stCondLst>
                              <p:cond delay="2000"/>
                            </p:stCondLst>
                            <p:childTnLst>
                              <p:par>
                                <p:cTn id="12" presetID="8" presetClass="emph" presetSubtype="0" fill="hold" nodeType="afterEffect">
                                  <p:stCondLst>
                                    <p:cond delay="1000"/>
                                  </p:stCondLst>
                                  <p:childTnLst>
                                    <p:animRot by="21600000">
                                      <p:cBhvr>
                                        <p:cTn id="13" dur="500" fill="hold"/>
                                        <p:tgtEl>
                                          <p:spTgt spid="12"/>
                                        </p:tgtEl>
                                        <p:attrNameLst>
                                          <p:attrName>r</p:attrName>
                                        </p:attrNameLst>
                                      </p:cBhvr>
                                    </p:animRot>
                                  </p:childTnLst>
                                </p:cTn>
                              </p:par>
                            </p:childTnLst>
                          </p:cTn>
                        </p:par>
                        <p:par>
                          <p:cTn id="14" fill="hold">
                            <p:stCondLst>
                              <p:cond delay="3500"/>
                            </p:stCondLst>
                            <p:childTnLst>
                              <p:par>
                                <p:cTn id="15" presetID="8" presetClass="emph" presetSubtype="0" fill="hold" nodeType="afterEffect">
                                  <p:stCondLst>
                                    <p:cond delay="1000"/>
                                  </p:stCondLst>
                                  <p:childTnLst>
                                    <p:animRot by="21600000">
                                      <p:cBhvr>
                                        <p:cTn id="16" dur="500" fill="hold"/>
                                        <p:tgtEl>
                                          <p:spTgt spid="13"/>
                                        </p:tgtEl>
                                        <p:attrNameLst>
                                          <p:attrName>r</p:attrName>
                                        </p:attrNameLst>
                                      </p:cBhvr>
                                    </p:animRot>
                                  </p:childTnLst>
                                </p:cTn>
                              </p:par>
                            </p:childTnLst>
                          </p:cTn>
                        </p:par>
                        <p:par>
                          <p:cTn id="17" fill="hold">
                            <p:stCondLst>
                              <p:cond delay="5000"/>
                            </p:stCondLst>
                            <p:childTnLst>
                              <p:par>
                                <p:cTn id="18" presetID="8" presetClass="emph" presetSubtype="0" fill="hold" nodeType="afterEffect">
                                  <p:stCondLst>
                                    <p:cond delay="1000"/>
                                  </p:stCondLst>
                                  <p:childTnLst>
                                    <p:animRot by="21600000">
                                      <p:cBhvr>
                                        <p:cTn id="19"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66325" y="1666876"/>
            <a:ext cx="4052055" cy="3787636"/>
            <a:chOff x="666326" y="1990318"/>
            <a:chExt cx="2971773" cy="3320087"/>
          </a:xfrm>
        </p:grpSpPr>
        <p:pic>
          <p:nvPicPr>
            <p:cNvPr id="3"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93319" y="1990318"/>
              <a:ext cx="886379" cy="655586"/>
            </a:xfrm>
            <a:prstGeom prst="rect">
              <a:avLst/>
            </a:prstGeom>
          </p:spPr>
        </p:pic>
        <p:sp>
          <p:nvSpPr>
            <p:cNvPr id="4" name="Rectangle 3"/>
            <p:cNvSpPr/>
            <p:nvPr/>
          </p:nvSpPr>
          <p:spPr>
            <a:xfrm>
              <a:off x="1579698" y="2064195"/>
              <a:ext cx="1268296" cy="539569"/>
            </a:xfrm>
            <a:prstGeom prst="rect">
              <a:avLst/>
            </a:prstGeom>
          </p:spPr>
          <p:txBody>
            <a:bodyPr wrap="square">
              <a:spAutoFit/>
            </a:bodyPr>
            <a:lstStyle/>
            <a:p>
              <a:pPr algn="ctr"/>
              <a:r>
                <a:rPr lang="en-US" sz="1800" b="1" dirty="0">
                  <a:solidFill>
                    <a:srgbClr val="0F405B"/>
                  </a:solidFill>
                  <a:latin typeface="Roboto Slab"/>
                </a:rPr>
                <a:t>List of topics</a:t>
              </a:r>
            </a:p>
            <a:p>
              <a:pPr algn="ctr"/>
              <a:r>
                <a:rPr lang="en-GB" sz="1600" b="1" dirty="0" smtClean="0">
                  <a:solidFill>
                    <a:srgbClr val="0F405B"/>
                  </a:solidFill>
                  <a:latin typeface="Roboto Slab"/>
                </a:rPr>
                <a:t>   </a:t>
              </a:r>
              <a:r>
                <a:rPr lang="en-GB" sz="1600" b="1" dirty="0">
                  <a:solidFill>
                    <a:srgbClr val="0F405B"/>
                  </a:solidFill>
                  <a:latin typeface="Roboto Slab"/>
                </a:rPr>
                <a:t>(Stage 1)</a:t>
              </a:r>
              <a:endParaRPr lang="en-US" sz="1600" b="1" dirty="0">
                <a:solidFill>
                  <a:srgbClr val="0F405B"/>
                </a:solidFill>
                <a:latin typeface="Roboto Slab"/>
              </a:endParaRPr>
            </a:p>
          </p:txBody>
        </p:sp>
        <p:pic>
          <p:nvPicPr>
            <p:cNvPr id="6"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66326" y="2842229"/>
              <a:ext cx="886378" cy="688101"/>
            </a:xfrm>
            <a:prstGeom prst="rect">
              <a:avLst/>
            </a:prstGeom>
          </p:spPr>
        </p:pic>
        <p:sp>
          <p:nvSpPr>
            <p:cNvPr id="7" name="Rectangle 6"/>
            <p:cNvSpPr/>
            <p:nvPr/>
          </p:nvSpPr>
          <p:spPr>
            <a:xfrm>
              <a:off x="1579697" y="2894705"/>
              <a:ext cx="1657649" cy="539569"/>
            </a:xfrm>
            <a:prstGeom prst="rect">
              <a:avLst/>
            </a:prstGeom>
          </p:spPr>
          <p:txBody>
            <a:bodyPr wrap="square">
              <a:spAutoFit/>
            </a:bodyPr>
            <a:lstStyle/>
            <a:p>
              <a:pPr algn="ctr"/>
              <a:r>
                <a:rPr lang="en-US" sz="1800" b="1" dirty="0" smtClean="0">
                  <a:solidFill>
                    <a:srgbClr val="0F405B"/>
                  </a:solidFill>
                  <a:latin typeface="Roboto Slab"/>
                </a:rPr>
                <a:t>Drafting standards</a:t>
              </a:r>
              <a:endParaRPr lang="en-US" sz="1800" b="1" dirty="0">
                <a:solidFill>
                  <a:srgbClr val="0F405B"/>
                </a:solidFill>
                <a:latin typeface="Roboto Slab"/>
              </a:endParaRPr>
            </a:p>
            <a:p>
              <a:pPr algn="ctr"/>
              <a:r>
                <a:rPr lang="en-GB" sz="1600" b="1" dirty="0" smtClean="0">
                  <a:solidFill>
                    <a:srgbClr val="0F405B"/>
                  </a:solidFill>
                  <a:latin typeface="Roboto Slab"/>
                </a:rPr>
                <a:t>(</a:t>
              </a:r>
              <a:r>
                <a:rPr lang="en-GB" sz="1600" b="1" dirty="0">
                  <a:solidFill>
                    <a:srgbClr val="0F405B"/>
                  </a:solidFill>
                  <a:latin typeface="Roboto Slab"/>
                </a:rPr>
                <a:t>Stage 2</a:t>
              </a:r>
              <a:r>
                <a:rPr lang="en-GB" sz="1600" b="1" dirty="0" smtClean="0">
                  <a:solidFill>
                    <a:srgbClr val="0F405B"/>
                  </a:solidFill>
                  <a:latin typeface="Roboto Slab"/>
                </a:rPr>
                <a:t>)</a:t>
              </a:r>
              <a:endParaRPr lang="en-US" sz="1600" b="1" dirty="0">
                <a:solidFill>
                  <a:srgbClr val="0F405B"/>
                </a:solidFill>
                <a:latin typeface="Roboto Slab"/>
              </a:endParaRPr>
            </a:p>
          </p:txBody>
        </p:sp>
        <p:pic>
          <p:nvPicPr>
            <p:cNvPr id="9"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669547" y="3763912"/>
              <a:ext cx="883157" cy="709679"/>
            </a:xfrm>
            <a:prstGeom prst="rect">
              <a:avLst/>
            </a:prstGeom>
          </p:spPr>
        </p:pic>
        <p:sp>
          <p:nvSpPr>
            <p:cNvPr id="10" name="Rectangle 9"/>
            <p:cNvSpPr/>
            <p:nvPr/>
          </p:nvSpPr>
          <p:spPr>
            <a:xfrm>
              <a:off x="1502729" y="3833150"/>
              <a:ext cx="2135370" cy="539569"/>
            </a:xfrm>
            <a:prstGeom prst="rect">
              <a:avLst/>
            </a:prstGeom>
          </p:spPr>
          <p:txBody>
            <a:bodyPr wrap="square">
              <a:spAutoFit/>
            </a:bodyPr>
            <a:lstStyle/>
            <a:p>
              <a:pPr algn="ctr"/>
              <a:r>
                <a:rPr lang="en-US" sz="1800" b="1" dirty="0">
                  <a:solidFill>
                    <a:srgbClr val="0F405B"/>
                  </a:solidFill>
                  <a:latin typeface="Roboto Slab"/>
                </a:rPr>
                <a:t>Consultation and review</a:t>
              </a:r>
            </a:p>
            <a:p>
              <a:pPr algn="ctr"/>
              <a:r>
                <a:rPr lang="en-GB" sz="1600" b="1" dirty="0" smtClean="0">
                  <a:solidFill>
                    <a:srgbClr val="0F405B"/>
                  </a:solidFill>
                  <a:latin typeface="Roboto Slab"/>
                </a:rPr>
                <a:t>(</a:t>
              </a:r>
              <a:r>
                <a:rPr lang="en-GB" sz="1600" b="1" dirty="0">
                  <a:solidFill>
                    <a:srgbClr val="0F405B"/>
                  </a:solidFill>
                  <a:latin typeface="Roboto Slab"/>
                </a:rPr>
                <a:t>Stage 3</a:t>
              </a:r>
              <a:r>
                <a:rPr lang="en-GB" sz="1600" b="1" dirty="0" smtClean="0">
                  <a:solidFill>
                    <a:srgbClr val="0F405B"/>
                  </a:solidFill>
                  <a:latin typeface="Roboto Slab"/>
                </a:rPr>
                <a:t>)</a:t>
              </a:r>
              <a:endParaRPr lang="en-US" sz="1600" b="1" dirty="0">
                <a:solidFill>
                  <a:srgbClr val="0F405B"/>
                </a:solidFill>
                <a:latin typeface="Roboto Slab"/>
              </a:endParaRPr>
            </a:p>
          </p:txBody>
        </p:sp>
        <p:pic>
          <p:nvPicPr>
            <p:cNvPr id="12"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693319" y="4628609"/>
              <a:ext cx="676254" cy="681796"/>
            </a:xfrm>
            <a:prstGeom prst="rect">
              <a:avLst/>
            </a:prstGeom>
          </p:spPr>
        </p:pic>
        <p:sp>
          <p:nvSpPr>
            <p:cNvPr id="13" name="Rectangle 12"/>
            <p:cNvSpPr/>
            <p:nvPr/>
          </p:nvSpPr>
          <p:spPr>
            <a:xfrm>
              <a:off x="1369573" y="4702089"/>
              <a:ext cx="2175143" cy="539569"/>
            </a:xfrm>
            <a:prstGeom prst="rect">
              <a:avLst/>
            </a:prstGeom>
          </p:spPr>
          <p:txBody>
            <a:bodyPr wrap="square">
              <a:spAutoFit/>
            </a:bodyPr>
            <a:lstStyle/>
            <a:p>
              <a:pPr algn="ctr"/>
              <a:r>
                <a:rPr lang="en-US" sz="1800" b="1" dirty="0">
                  <a:solidFill>
                    <a:srgbClr val="0F405B"/>
                  </a:solidFill>
                  <a:latin typeface="Roboto Slab"/>
                </a:rPr>
                <a:t>Adopting and publication</a:t>
              </a:r>
            </a:p>
            <a:p>
              <a:pPr algn="ctr"/>
              <a:r>
                <a:rPr lang="en-GB" sz="1600" b="1" dirty="0" smtClean="0">
                  <a:solidFill>
                    <a:srgbClr val="0F405B"/>
                  </a:solidFill>
                  <a:latin typeface="Roboto Slab"/>
                </a:rPr>
                <a:t>(</a:t>
              </a:r>
              <a:r>
                <a:rPr lang="en-GB" sz="1600" b="1" dirty="0">
                  <a:solidFill>
                    <a:srgbClr val="0F405B"/>
                  </a:solidFill>
                  <a:latin typeface="Roboto Slab"/>
                </a:rPr>
                <a:t>Stage 4</a:t>
              </a:r>
              <a:r>
                <a:rPr lang="en-GB" sz="1600" b="1" dirty="0" smtClean="0">
                  <a:solidFill>
                    <a:srgbClr val="0F405B"/>
                  </a:solidFill>
                  <a:latin typeface="Roboto Slab"/>
                </a:rPr>
                <a:t>)</a:t>
              </a:r>
              <a:endParaRPr lang="en-US" sz="1600" b="1" dirty="0">
                <a:solidFill>
                  <a:srgbClr val="0F405B"/>
                </a:solidFill>
                <a:latin typeface="Roboto Slab"/>
              </a:endParaRPr>
            </a:p>
          </p:txBody>
        </p:sp>
      </p:grpSp>
      <p:sp>
        <p:nvSpPr>
          <p:cNvPr id="14" name="Rounded Rectangle 13"/>
          <p:cNvSpPr/>
          <p:nvPr/>
        </p:nvSpPr>
        <p:spPr>
          <a:xfrm>
            <a:off x="3538161" y="359680"/>
            <a:ext cx="5169408"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0682F"/>
                </a:solidFill>
              </a:rPr>
              <a:t>Standard Setting Process</a:t>
            </a:r>
          </a:p>
        </p:txBody>
      </p:sp>
      <p:grpSp>
        <p:nvGrpSpPr>
          <p:cNvPr id="21" name="Group 20"/>
          <p:cNvGrpSpPr/>
          <p:nvPr/>
        </p:nvGrpSpPr>
        <p:grpSpPr>
          <a:xfrm>
            <a:off x="4733710" y="1636857"/>
            <a:ext cx="1355297" cy="3856924"/>
            <a:chOff x="3925371" y="1688177"/>
            <a:chExt cx="1355297" cy="3605904"/>
          </a:xfrm>
        </p:grpSpPr>
        <p:cxnSp>
          <p:nvCxnSpPr>
            <p:cNvPr id="19" name="Straight Connector 18"/>
            <p:cNvCxnSpPr/>
            <p:nvPr/>
          </p:nvCxnSpPr>
          <p:spPr>
            <a:xfrm>
              <a:off x="3925371" y="1688177"/>
              <a:ext cx="18106" cy="3605904"/>
            </a:xfrm>
            <a:prstGeom prst="line">
              <a:avLst/>
            </a:prstGeom>
            <a:ln w="19050">
              <a:solidFill>
                <a:srgbClr val="00682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05575" y="3152575"/>
              <a:ext cx="1275093" cy="400110"/>
            </a:xfrm>
            <a:prstGeom prst="rect">
              <a:avLst/>
            </a:prstGeom>
            <a:noFill/>
            <a:ln w="19050">
              <a:solidFill>
                <a:schemeClr val="tx1"/>
              </a:solidFill>
              <a:prstDash val="sysDot"/>
            </a:ln>
          </p:spPr>
          <p:txBody>
            <a:bodyPr wrap="none" rtlCol="0">
              <a:spAutoFit/>
            </a:bodyPr>
            <a:lstStyle/>
            <a:p>
              <a:r>
                <a:rPr lang="en-GB" sz="2000" b="1" dirty="0" smtClean="0"/>
                <a:t>~6-8 years</a:t>
              </a:r>
              <a:endParaRPr lang="en-US" sz="2000" b="1" dirty="0"/>
            </a:p>
          </p:txBody>
        </p:sp>
      </p:grpSp>
      <p:sp>
        <p:nvSpPr>
          <p:cNvPr id="22" name="Right Arrow 21"/>
          <p:cNvSpPr/>
          <p:nvPr/>
        </p:nvSpPr>
        <p:spPr>
          <a:xfrm>
            <a:off x="6222645" y="3003944"/>
            <a:ext cx="941561" cy="796705"/>
          </a:xfrm>
          <a:prstGeom prst="rightArrow">
            <a:avLst/>
          </a:prstGeom>
          <a:solidFill>
            <a:srgbClr val="00682F"/>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293185" y="2228594"/>
            <a:ext cx="4656938" cy="2708434"/>
          </a:xfrm>
          <a:prstGeom prst="rect">
            <a:avLst/>
          </a:prstGeom>
          <a:noFill/>
        </p:spPr>
        <p:txBody>
          <a:bodyPr wrap="square" rtlCol="0">
            <a:spAutoFit/>
          </a:bodyPr>
          <a:lstStyle/>
          <a:p>
            <a:pPr marL="342900" indent="-342900">
              <a:spcBef>
                <a:spcPts val="1800"/>
              </a:spcBef>
              <a:spcAft>
                <a:spcPts val="1200"/>
              </a:spcAft>
              <a:buFont typeface="Wingdings" panose="05000000000000000000" pitchFamily="2" charset="2"/>
              <a:buChar char="ü"/>
            </a:pPr>
            <a:r>
              <a:rPr lang="en-GB" sz="3200" b="1" dirty="0" smtClean="0">
                <a:solidFill>
                  <a:srgbClr val="00682F"/>
                </a:solidFill>
                <a:latin typeface="Arial Black" panose="020B0A04020102020204" pitchFamily="34" charset="0"/>
              </a:rPr>
              <a:t>T</a:t>
            </a:r>
            <a:r>
              <a:rPr lang="en-GB" b="1" dirty="0" smtClean="0"/>
              <a:t>ransparent process</a:t>
            </a:r>
          </a:p>
          <a:p>
            <a:pPr marL="342900" indent="-342900">
              <a:spcBef>
                <a:spcPts val="1800"/>
              </a:spcBef>
              <a:spcAft>
                <a:spcPts val="1200"/>
              </a:spcAft>
              <a:buFont typeface="Wingdings" panose="05000000000000000000" pitchFamily="2" charset="2"/>
              <a:buChar char="ü"/>
            </a:pPr>
            <a:r>
              <a:rPr lang="en-GB" sz="3200" b="1" dirty="0" smtClean="0">
                <a:solidFill>
                  <a:srgbClr val="00682F"/>
                </a:solidFill>
                <a:latin typeface="Arial Black" panose="020B0A04020102020204" pitchFamily="34" charset="0"/>
              </a:rPr>
              <a:t>I</a:t>
            </a:r>
            <a:r>
              <a:rPr lang="en-GB" b="1" dirty="0" smtClean="0"/>
              <a:t>nclusive process</a:t>
            </a:r>
          </a:p>
          <a:p>
            <a:pPr marL="342900" indent="-342900">
              <a:spcBef>
                <a:spcPts val="1800"/>
              </a:spcBef>
              <a:spcAft>
                <a:spcPts val="1200"/>
              </a:spcAft>
              <a:buFont typeface="Wingdings" panose="05000000000000000000" pitchFamily="2" charset="2"/>
              <a:buChar char="ü"/>
            </a:pPr>
            <a:r>
              <a:rPr lang="en-GB" sz="3200" b="1" dirty="0" smtClean="0">
                <a:solidFill>
                  <a:srgbClr val="00682F"/>
                </a:solidFill>
                <a:latin typeface="Arial Black" panose="020B0A04020102020204" pitchFamily="34" charset="0"/>
              </a:rPr>
              <a:t>A</a:t>
            </a:r>
            <a:r>
              <a:rPr lang="en-GB" b="1" dirty="0" smtClean="0"/>
              <a:t>ll contracting parties can participate in all steps</a:t>
            </a:r>
            <a:endParaRPr lang="en-US" b="1" dirty="0"/>
          </a:p>
        </p:txBody>
      </p:sp>
    </p:spTree>
    <p:extLst>
      <p:ext uri="{BB962C8B-B14F-4D97-AF65-F5344CB8AC3E}">
        <p14:creationId xmlns:p14="http://schemas.microsoft.com/office/powerpoint/2010/main" val="2846170450"/>
      </p:ext>
    </p:extLst>
  </p:cSld>
  <p:clrMapOvr>
    <a:masterClrMapping/>
  </p:clrMapOvr>
  <mc:AlternateContent xmlns:mc="http://schemas.openxmlformats.org/markup-compatibility/2006" xmlns:p14="http://schemas.microsoft.com/office/powerpoint/2010/main">
    <mc:Choice Requires="p14">
      <p:transition spd="slow" p14:dur="1750" advClick="0" advTm="15000">
        <p:circle/>
      </p:transition>
    </mc:Choice>
    <mc:Fallback xmlns="">
      <p:transition spd="slow" advClick="0" advTm="1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25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par>
                          <p:cTn id="8" fill="hold">
                            <p:stCondLst>
                              <p:cond delay="1250"/>
                            </p:stCondLst>
                            <p:childTnLst>
                              <p:par>
                                <p:cTn id="9" presetID="10"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childTnLst>
                          </p:cTn>
                        </p:par>
                        <p:par>
                          <p:cTn id="12" fill="hold">
                            <p:stCondLst>
                              <p:cond delay="3000"/>
                            </p:stCondLst>
                            <p:childTnLst>
                              <p:par>
                                <p:cTn id="13" presetID="14" presetClass="entr" presetSubtype="10" fill="hold" grpId="0" nodeType="afterEffect">
                                  <p:stCondLst>
                                    <p:cond delay="100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4500"/>
                            </p:stCondLst>
                            <p:childTnLst>
                              <p:par>
                                <p:cTn id="17" presetID="14" presetClass="entr" presetSubtype="10" fill="hold" grpId="0" nodeType="after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62799374"/>
              </p:ext>
            </p:extLst>
          </p:nvPr>
        </p:nvGraphicFramePr>
        <p:xfrm>
          <a:off x="2512100" y="577572"/>
          <a:ext cx="7987869"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442921" y="518849"/>
            <a:ext cx="4552217"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Call for topics: every 2 years</a:t>
            </a:r>
          </a:p>
        </p:txBody>
      </p:sp>
      <p:sp>
        <p:nvSpPr>
          <p:cNvPr id="9" name="Rounded Rectangle 8"/>
          <p:cNvSpPr/>
          <p:nvPr/>
        </p:nvSpPr>
        <p:spPr>
          <a:xfrm>
            <a:off x="977136" y="4136381"/>
            <a:ext cx="2786394" cy="1762402"/>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0070C0"/>
                </a:solidFill>
              </a:rPr>
              <a:t>To submit the topics</a:t>
            </a:r>
            <a:endParaRPr lang="en-US" sz="2000" b="1" dirty="0">
              <a:solidFill>
                <a:srgbClr val="0070C0"/>
              </a:solidFill>
            </a:endParaRPr>
          </a:p>
        </p:txBody>
      </p:sp>
      <p:sp>
        <p:nvSpPr>
          <p:cNvPr id="10" name="Rounded Rectangle 9"/>
          <p:cNvSpPr/>
          <p:nvPr/>
        </p:nvSpPr>
        <p:spPr>
          <a:xfrm>
            <a:off x="3964692" y="3960720"/>
            <a:ext cx="2873770" cy="591544"/>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Draft</a:t>
            </a:r>
            <a:r>
              <a:rPr lang="en-US" sz="2000" dirty="0">
                <a:solidFill>
                  <a:srgbClr val="0070C0"/>
                </a:solidFill>
              </a:rPr>
              <a:t> </a:t>
            </a:r>
            <a:r>
              <a:rPr lang="en-US" sz="2000" b="1" dirty="0">
                <a:solidFill>
                  <a:srgbClr val="0070C0"/>
                </a:solidFill>
              </a:rPr>
              <a:t>specification</a:t>
            </a:r>
            <a:r>
              <a:rPr lang="en-US" sz="2000" dirty="0">
                <a:solidFill>
                  <a:srgbClr val="0070C0"/>
                </a:solidFill>
              </a:rPr>
              <a:t> </a:t>
            </a:r>
          </a:p>
        </p:txBody>
      </p:sp>
      <p:sp>
        <p:nvSpPr>
          <p:cNvPr id="11" name="Rounded Rectangle 10"/>
          <p:cNvSpPr/>
          <p:nvPr/>
        </p:nvSpPr>
        <p:spPr>
          <a:xfrm>
            <a:off x="3964692" y="4738574"/>
            <a:ext cx="2873770" cy="55801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Literature review </a:t>
            </a:r>
          </a:p>
        </p:txBody>
      </p:sp>
      <p:sp>
        <p:nvSpPr>
          <p:cNvPr id="12" name="Rounded Rectangle 11"/>
          <p:cNvSpPr/>
          <p:nvPr/>
        </p:nvSpPr>
        <p:spPr>
          <a:xfrm>
            <a:off x="3964692" y="5508219"/>
            <a:ext cx="2873770" cy="53486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en-US" sz="2000" b="1" dirty="0">
                <a:solidFill>
                  <a:srgbClr val="0070C0"/>
                </a:solidFill>
              </a:rPr>
              <a:t>Justification</a:t>
            </a:r>
          </a:p>
        </p:txBody>
      </p:sp>
      <p:sp>
        <p:nvSpPr>
          <p:cNvPr id="13" name="Oval 12"/>
          <p:cNvSpPr/>
          <p:nvPr/>
        </p:nvSpPr>
        <p:spPr>
          <a:xfrm>
            <a:off x="7240786" y="4318956"/>
            <a:ext cx="3743325" cy="195862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B050"/>
                </a:solidFill>
              </a:rPr>
              <a:t>SC and CPM review </a:t>
            </a:r>
            <a:r>
              <a:rPr lang="en-US" sz="2400" b="1" dirty="0" smtClean="0">
                <a:solidFill>
                  <a:srgbClr val="00B050"/>
                </a:solidFill>
              </a:rPr>
              <a:t>LOT </a:t>
            </a:r>
            <a:r>
              <a:rPr lang="en-US" sz="2400" b="1" dirty="0">
                <a:solidFill>
                  <a:srgbClr val="00B050"/>
                </a:solidFill>
              </a:rPr>
              <a:t>annually</a:t>
            </a:r>
          </a:p>
        </p:txBody>
      </p:sp>
      <p:grpSp>
        <p:nvGrpSpPr>
          <p:cNvPr id="2" name="Group 1"/>
          <p:cNvGrpSpPr/>
          <p:nvPr/>
        </p:nvGrpSpPr>
        <p:grpSpPr>
          <a:xfrm>
            <a:off x="291212" y="1465962"/>
            <a:ext cx="2377440" cy="2639026"/>
            <a:chOff x="517612" y="1465962"/>
            <a:chExt cx="2335222" cy="2855266"/>
          </a:xfrm>
        </p:grpSpPr>
        <p:pic>
          <p:nvPicPr>
            <p:cNvPr id="15"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19939" y="1465962"/>
              <a:ext cx="2132895" cy="1463040"/>
            </a:xfrm>
            <a:prstGeom prst="rect">
              <a:avLst/>
            </a:prstGeom>
          </p:spPr>
        </p:pic>
        <p:sp>
          <p:nvSpPr>
            <p:cNvPr id="16" name="Rectangle 15"/>
            <p:cNvSpPr/>
            <p:nvPr/>
          </p:nvSpPr>
          <p:spPr>
            <a:xfrm>
              <a:off x="517612" y="3022545"/>
              <a:ext cx="2257178" cy="1298683"/>
            </a:xfrm>
            <a:prstGeom prst="rect">
              <a:avLst/>
            </a:prstGeom>
          </p:spPr>
          <p:txBody>
            <a:bodyPr wrap="square">
              <a:spAutoFit/>
            </a:bodyPr>
            <a:lstStyle/>
            <a:p>
              <a:pPr algn="ctr"/>
              <a:r>
                <a:rPr lang="en-US" sz="2000" b="1" dirty="0">
                  <a:solidFill>
                    <a:srgbClr val="0F405B"/>
                  </a:solidFill>
                  <a:latin typeface="Roboto Slab"/>
                </a:rPr>
                <a:t>List of </a:t>
              </a:r>
              <a:r>
                <a:rPr lang="en-US" sz="2000" b="1" dirty="0" smtClean="0">
                  <a:solidFill>
                    <a:srgbClr val="0F405B"/>
                  </a:solidFill>
                  <a:latin typeface="Roboto Slab"/>
                </a:rPr>
                <a:t>topics </a:t>
              </a:r>
            </a:p>
            <a:p>
              <a:pPr algn="ctr"/>
              <a:endParaRPr lang="en-US" sz="1600" b="1" dirty="0" smtClean="0">
                <a:solidFill>
                  <a:srgbClr val="0F405B"/>
                </a:solidFill>
                <a:latin typeface="Roboto Slab"/>
              </a:endParaRPr>
            </a:p>
            <a:p>
              <a:pPr algn="ctr"/>
              <a:r>
                <a:rPr lang="en-US" sz="1600" b="1" dirty="0" smtClean="0">
                  <a:solidFill>
                    <a:srgbClr val="0F405B"/>
                  </a:solidFill>
                  <a:latin typeface="Roboto Slab"/>
                </a:rPr>
                <a:t>(Stage 1)</a:t>
              </a:r>
              <a:endParaRPr lang="en-US" sz="1600" b="1" dirty="0">
                <a:solidFill>
                  <a:srgbClr val="0F405B"/>
                </a:solidFill>
                <a:latin typeface="Roboto Slab"/>
              </a:endParaRPr>
            </a:p>
            <a:p>
              <a:endParaRPr lang="en-US" sz="2000" b="1" dirty="0">
                <a:solidFill>
                  <a:srgbClr val="0F405B"/>
                </a:solidFill>
                <a:latin typeface="Roboto Slab"/>
              </a:endParaRPr>
            </a:p>
          </p:txBody>
        </p:sp>
      </p:grpSp>
    </p:spTree>
    <p:extLst>
      <p:ext uri="{BB962C8B-B14F-4D97-AF65-F5344CB8AC3E}">
        <p14:creationId xmlns:p14="http://schemas.microsoft.com/office/powerpoint/2010/main" val="1371202435"/>
      </p:ext>
    </p:extLst>
  </p:cSld>
  <p:clrMapOvr>
    <a:masterClrMapping/>
  </p:clrMapOvr>
  <mc:AlternateContent xmlns:mc="http://schemas.openxmlformats.org/markup-compatibility/2006" xmlns:p14="http://schemas.microsoft.com/office/powerpoint/2010/main">
    <mc:Choice Requires="p14">
      <p:transition spd="slow" p14:dur="3400" advTm="30000">
        <p14:reveal/>
      </p:transition>
    </mc:Choice>
    <mc:Fallback xmlns="">
      <p:transition spd="slow" advTm="3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2"/>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1000"/>
                                        <p:tgtEl>
                                          <p:spTgt spid="6"/>
                                        </p:tgtEl>
                                      </p:cBhvr>
                                    </p:animEffect>
                                  </p:childTnLst>
                                </p:cTn>
                              </p:par>
                            </p:childTnLst>
                          </p:cTn>
                        </p:par>
                        <p:par>
                          <p:cTn id="11" fill="hold">
                            <p:stCondLst>
                              <p:cond delay="1500"/>
                            </p:stCondLst>
                            <p:childTnLst>
                              <p:par>
                                <p:cTn id="12" presetID="22" presetClass="entr" presetSubtype="1" fill="hold" grpId="0" nodeType="afterEffect">
                                  <p:stCondLst>
                                    <p:cond delay="4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2400"/>
                            </p:stCondLst>
                            <p:childTnLst>
                              <p:par>
                                <p:cTn id="16" presetID="22" presetClass="entr" presetSubtype="1" fill="hold" grpId="0" nodeType="afterEffect">
                                  <p:stCondLst>
                                    <p:cond delay="10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1000"/>
                                        <p:tgtEl>
                                          <p:spTgt spid="8">
                                            <p:graphicEl>
                                              <a:dgm id="{A2FB552F-2116-4416-BE0C-838761EA1C90}"/>
                                            </p:graphicEl>
                                          </p:spTgt>
                                        </p:tgtEl>
                                      </p:cBhvr>
                                    </p:animEffect>
                                  </p:childTnLst>
                                </p:cTn>
                              </p:par>
                            </p:childTnLst>
                          </p:cTn>
                        </p:par>
                        <p:par>
                          <p:cTn id="19" fill="hold">
                            <p:stCondLst>
                              <p:cond delay="4400"/>
                            </p:stCondLst>
                            <p:childTnLst>
                              <p:par>
                                <p:cTn id="20" presetID="22" presetClass="entr" presetSubtype="1" fill="hold" grpId="0" nodeType="afterEffect">
                                  <p:stCondLst>
                                    <p:cond delay="275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1000"/>
                                        <p:tgtEl>
                                          <p:spTgt spid="8">
                                            <p:graphicEl>
                                              <a:dgm id="{66EB6B12-62E6-43AF-B729-1F11B54020C6}"/>
                                            </p:graphicEl>
                                          </p:spTgt>
                                        </p:tgtEl>
                                      </p:cBhvr>
                                    </p:animEffect>
                                  </p:childTnLst>
                                </p:cTn>
                              </p:par>
                            </p:childTnLst>
                          </p:cTn>
                        </p:par>
                        <p:par>
                          <p:cTn id="23" fill="hold">
                            <p:stCondLst>
                              <p:cond delay="8150"/>
                            </p:stCondLst>
                            <p:childTnLst>
                              <p:par>
                                <p:cTn id="24" presetID="22" presetClass="entr" presetSubtype="1" fill="hold" grpId="0" nodeType="afterEffect">
                                  <p:stCondLst>
                                    <p:cond delay="275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1000"/>
                                        <p:tgtEl>
                                          <p:spTgt spid="8">
                                            <p:graphicEl>
                                              <a:dgm id="{4EB85D67-C0AB-4F95-B4E2-073026A9C521}"/>
                                            </p:graphicEl>
                                          </p:spTgt>
                                        </p:tgtEl>
                                      </p:cBhvr>
                                    </p:animEffect>
                                  </p:childTnLst>
                                </p:cTn>
                              </p:par>
                            </p:childTnLst>
                          </p:cTn>
                        </p:par>
                        <p:par>
                          <p:cTn id="27" fill="hold">
                            <p:stCondLst>
                              <p:cond delay="11900"/>
                            </p:stCondLst>
                            <p:childTnLst>
                              <p:par>
                                <p:cTn id="28" presetID="22" presetClass="entr" presetSubtype="1" fill="hold" grpId="0" nodeType="afterEffect">
                                  <p:stCondLst>
                                    <p:cond delay="27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par>
                          <p:cTn id="31" fill="hold">
                            <p:stCondLst>
                              <p:cond delay="15150"/>
                            </p:stCondLst>
                            <p:childTnLst>
                              <p:par>
                                <p:cTn id="32" presetID="22" presetClass="entr" presetSubtype="1" fill="hold" grpId="0" nodeType="afterEffect">
                                  <p:stCondLst>
                                    <p:cond delay="250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18150"/>
                            </p:stCondLst>
                            <p:childTnLst>
                              <p:par>
                                <p:cTn id="36" presetID="22" presetClass="entr" presetSubtype="1" fill="hold" grpId="0" nodeType="afterEffect">
                                  <p:stCondLst>
                                    <p:cond delay="250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1150"/>
                            </p:stCondLst>
                            <p:childTnLst>
                              <p:par>
                                <p:cTn id="40" presetID="22" presetClass="entr" presetSubtype="1" fill="hold" grpId="0" nodeType="afterEffect">
                                  <p:stCondLst>
                                    <p:cond delay="250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24150"/>
                            </p:stCondLst>
                            <p:childTnLst>
                              <p:par>
                                <p:cTn id="44" presetID="22" presetClass="entr" presetSubtype="1" fill="hold" grpId="0" nodeType="afterEffect">
                                  <p:stCondLst>
                                    <p:cond delay="250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P spid="6"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38650" y="1189859"/>
            <a:ext cx="7470648" cy="1287359"/>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en-US" sz="1800" b="1" dirty="0"/>
              <a:t>Assigns a lead </a:t>
            </a:r>
            <a:r>
              <a:rPr lang="en-US" sz="1800" b="1" dirty="0" smtClean="0"/>
              <a:t>Steward </a:t>
            </a:r>
            <a:r>
              <a:rPr lang="en-US" sz="1800" b="1" dirty="0"/>
              <a:t>and assistant(s) for each topic</a:t>
            </a:r>
          </a:p>
          <a:p>
            <a:pPr lvl="0">
              <a:lnSpc>
                <a:spcPct val="150000"/>
              </a:lnSpc>
            </a:pPr>
            <a:r>
              <a:rPr lang="en-US" sz="1800" b="1" dirty="0"/>
              <a:t>Reviews </a:t>
            </a:r>
            <a:r>
              <a:rPr lang="en-US" sz="1800" b="1" dirty="0" smtClean="0"/>
              <a:t>draft </a:t>
            </a:r>
            <a:r>
              <a:rPr lang="en-US" sz="1800" b="1" dirty="0"/>
              <a:t>S</a:t>
            </a:r>
            <a:r>
              <a:rPr lang="en-US" sz="1800" b="1" dirty="0" smtClean="0"/>
              <a:t>pecification</a:t>
            </a:r>
            <a:endParaRPr lang="en-US" sz="1800" b="1" dirty="0"/>
          </a:p>
          <a:p>
            <a:pPr lvl="0">
              <a:lnSpc>
                <a:spcPct val="150000"/>
              </a:lnSpc>
            </a:pPr>
            <a:r>
              <a:rPr lang="en-US" sz="1800" b="1" dirty="0"/>
              <a:t>Approves </a:t>
            </a:r>
            <a:r>
              <a:rPr lang="en-US" sz="1800" b="1" dirty="0" smtClean="0"/>
              <a:t>draft </a:t>
            </a:r>
            <a:r>
              <a:rPr lang="en-US" sz="1800" b="1" dirty="0"/>
              <a:t>S</a:t>
            </a:r>
            <a:r>
              <a:rPr lang="en-US" sz="1800" b="1" dirty="0" smtClean="0"/>
              <a:t>pecification </a:t>
            </a:r>
            <a:r>
              <a:rPr lang="en-US" sz="1800" b="1" dirty="0"/>
              <a:t>for consultation </a:t>
            </a:r>
          </a:p>
        </p:txBody>
      </p:sp>
      <p:sp>
        <p:nvSpPr>
          <p:cNvPr id="3" name="Rounded Rectangle 2"/>
          <p:cNvSpPr/>
          <p:nvPr/>
        </p:nvSpPr>
        <p:spPr>
          <a:xfrm>
            <a:off x="4438650" y="2599371"/>
            <a:ext cx="7486650" cy="1797643"/>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800" b="1" dirty="0">
                <a:solidFill>
                  <a:schemeClr val="tx1"/>
                </a:solidFill>
              </a:rPr>
              <a:t>Makes </a:t>
            </a:r>
            <a:r>
              <a:rPr lang="en-US" sz="1800" b="1" dirty="0" smtClean="0">
                <a:solidFill>
                  <a:schemeClr val="tx1"/>
                </a:solidFill>
              </a:rPr>
              <a:t>draft </a:t>
            </a:r>
            <a:r>
              <a:rPr lang="en-US" sz="1800" b="1" dirty="0">
                <a:solidFill>
                  <a:schemeClr val="tx1"/>
                </a:solidFill>
              </a:rPr>
              <a:t>S</a:t>
            </a:r>
            <a:r>
              <a:rPr lang="en-US" sz="1800" b="1" dirty="0" smtClean="0">
                <a:solidFill>
                  <a:schemeClr val="tx1"/>
                </a:solidFill>
              </a:rPr>
              <a:t>pecification </a:t>
            </a:r>
            <a:r>
              <a:rPr lang="en-US" sz="1800" b="1" dirty="0">
                <a:solidFill>
                  <a:schemeClr val="tx1"/>
                </a:solidFill>
              </a:rPr>
              <a:t>publicly available </a:t>
            </a:r>
          </a:p>
          <a:p>
            <a:pPr lvl="0"/>
            <a:endParaRPr lang="en-US" sz="1800" b="1" dirty="0">
              <a:solidFill>
                <a:schemeClr val="tx1"/>
              </a:solidFill>
            </a:endParaRPr>
          </a:p>
          <a:p>
            <a:pPr lvl="0" fontAlgn="t"/>
            <a:r>
              <a:rPr lang="en-US" sz="1800" b="1" dirty="0">
                <a:solidFill>
                  <a:schemeClr val="tx1"/>
                </a:solidFill>
              </a:rPr>
              <a:t>Solicits comments through </a:t>
            </a:r>
            <a:r>
              <a:rPr lang="en-GB" sz="1800" b="1" dirty="0" smtClean="0">
                <a:solidFill>
                  <a:srgbClr val="0070C0"/>
                </a:solidFill>
                <a:hlinkClick r:id="rId2"/>
              </a:rPr>
              <a:t>Online </a:t>
            </a:r>
            <a:r>
              <a:rPr lang="en-GB" sz="1800" b="1" dirty="0">
                <a:solidFill>
                  <a:srgbClr val="0070C0"/>
                </a:solidFill>
                <a:hlinkClick r:id="rId2"/>
              </a:rPr>
              <a:t>Comment System</a:t>
            </a:r>
            <a:r>
              <a:rPr lang="en-GB" sz="1800" b="1" dirty="0">
                <a:solidFill>
                  <a:srgbClr val="0070C0"/>
                </a:solidFill>
              </a:rPr>
              <a:t> </a:t>
            </a:r>
            <a:r>
              <a:rPr lang="en-GB" sz="1800" b="1" dirty="0">
                <a:solidFill>
                  <a:schemeClr val="tx1"/>
                </a:solidFill>
              </a:rPr>
              <a:t>(OCS) </a:t>
            </a:r>
            <a:r>
              <a:rPr lang="en-US" sz="1800" b="1" dirty="0">
                <a:solidFill>
                  <a:srgbClr val="FF0000"/>
                </a:solidFill>
              </a:rPr>
              <a:t>– 60 days</a:t>
            </a:r>
          </a:p>
          <a:p>
            <a:pPr lvl="0"/>
            <a:endParaRPr lang="en-US" sz="1800" b="1" dirty="0">
              <a:solidFill>
                <a:schemeClr val="tx1"/>
              </a:solidFill>
            </a:endParaRPr>
          </a:p>
          <a:p>
            <a:pPr lvl="0"/>
            <a:r>
              <a:rPr lang="en-US" sz="1800" b="1" dirty="0" smtClean="0">
                <a:solidFill>
                  <a:schemeClr val="tx1"/>
                </a:solidFill>
              </a:rPr>
              <a:t>Comments received: compiles  </a:t>
            </a:r>
            <a:r>
              <a:rPr lang="en-US" sz="1800" b="1" dirty="0" smtClean="0">
                <a:solidFill>
                  <a:schemeClr val="tx1"/>
                </a:solidFill>
                <a:latin typeface="Calibri" panose="020F0502020204030204" pitchFamily="34" charset="0"/>
                <a:cs typeface="Calibri" panose="020F0502020204030204" pitchFamily="34" charset="0"/>
              </a:rPr>
              <a:t>→</a:t>
            </a:r>
            <a:r>
              <a:rPr lang="en-US" sz="1800" b="1" dirty="0" smtClean="0">
                <a:solidFill>
                  <a:schemeClr val="tx1"/>
                </a:solidFill>
              </a:rPr>
              <a:t> </a:t>
            </a:r>
            <a:r>
              <a:rPr lang="en-US" sz="1800" b="1" dirty="0">
                <a:solidFill>
                  <a:schemeClr val="tx1"/>
                </a:solidFill>
              </a:rPr>
              <a:t>makes </a:t>
            </a:r>
            <a:r>
              <a:rPr lang="en-US" sz="1800" b="1" dirty="0" smtClean="0">
                <a:solidFill>
                  <a:schemeClr val="tx1"/>
                </a:solidFill>
              </a:rPr>
              <a:t>publicly </a:t>
            </a:r>
            <a:r>
              <a:rPr lang="en-US" sz="1800" b="1" dirty="0">
                <a:solidFill>
                  <a:schemeClr val="tx1"/>
                </a:solidFill>
              </a:rPr>
              <a:t>available </a:t>
            </a:r>
            <a:r>
              <a:rPr lang="en-US" sz="1800" b="1" dirty="0" smtClean="0">
                <a:solidFill>
                  <a:schemeClr val="tx1"/>
                </a:solidFill>
                <a:latin typeface="Calibri" panose="020F0502020204030204" pitchFamily="34" charset="0"/>
                <a:cs typeface="Calibri" panose="020F0502020204030204" pitchFamily="34" charset="0"/>
              </a:rPr>
              <a:t>→</a:t>
            </a:r>
            <a:r>
              <a:rPr lang="en-US" sz="1800" b="1" dirty="0" smtClean="0">
                <a:solidFill>
                  <a:schemeClr val="tx1"/>
                </a:solidFill>
              </a:rPr>
              <a:t> </a:t>
            </a:r>
            <a:r>
              <a:rPr lang="en-US" sz="1800" b="1" dirty="0">
                <a:solidFill>
                  <a:schemeClr val="tx1"/>
                </a:solidFill>
              </a:rPr>
              <a:t>submits </a:t>
            </a:r>
            <a:r>
              <a:rPr lang="en-US" sz="1800" b="1" dirty="0" smtClean="0">
                <a:solidFill>
                  <a:schemeClr val="tx1"/>
                </a:solidFill>
              </a:rPr>
              <a:t>to Steward </a:t>
            </a:r>
            <a:r>
              <a:rPr lang="en-US" sz="1800" b="1" dirty="0">
                <a:solidFill>
                  <a:schemeClr val="tx1"/>
                </a:solidFill>
              </a:rPr>
              <a:t>and to </a:t>
            </a:r>
            <a:r>
              <a:rPr lang="en-US" sz="1800" b="1" dirty="0" smtClean="0">
                <a:solidFill>
                  <a:schemeClr val="tx1"/>
                </a:solidFill>
              </a:rPr>
              <a:t>SC </a:t>
            </a:r>
            <a:r>
              <a:rPr lang="en-US" sz="1800" b="1" dirty="0">
                <a:solidFill>
                  <a:schemeClr val="tx1"/>
                </a:solidFill>
              </a:rPr>
              <a:t>for consideration </a:t>
            </a:r>
          </a:p>
        </p:txBody>
      </p:sp>
      <p:sp>
        <p:nvSpPr>
          <p:cNvPr id="4" name="Rounded Rectangle 3"/>
          <p:cNvSpPr/>
          <p:nvPr/>
        </p:nvSpPr>
        <p:spPr>
          <a:xfrm>
            <a:off x="4514850" y="4566792"/>
            <a:ext cx="7394448" cy="694944"/>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dirty="0">
                <a:solidFill>
                  <a:schemeClr val="bg1"/>
                </a:solidFill>
              </a:rPr>
              <a:t>Revises and approves </a:t>
            </a:r>
            <a:r>
              <a:rPr lang="en-US" sz="1800" b="1" dirty="0" smtClean="0">
                <a:solidFill>
                  <a:schemeClr val="bg1"/>
                </a:solidFill>
              </a:rPr>
              <a:t>Specification</a:t>
            </a:r>
            <a:endParaRPr lang="en-US" sz="1800" b="1" dirty="0">
              <a:solidFill>
                <a:schemeClr val="bg1"/>
              </a:solidFill>
            </a:endParaRPr>
          </a:p>
        </p:txBody>
      </p:sp>
      <p:sp>
        <p:nvSpPr>
          <p:cNvPr id="5" name="Rounded Rectangle 4"/>
          <p:cNvSpPr/>
          <p:nvPr/>
        </p:nvSpPr>
        <p:spPr>
          <a:xfrm>
            <a:off x="4514850" y="5644842"/>
            <a:ext cx="7394448" cy="694944"/>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dirty="0">
                <a:solidFill>
                  <a:schemeClr val="tx1"/>
                </a:solidFill>
              </a:rPr>
              <a:t>Makes </a:t>
            </a:r>
            <a:r>
              <a:rPr lang="en-US" sz="1800" b="1" dirty="0" smtClean="0">
                <a:solidFill>
                  <a:schemeClr val="tx1"/>
                </a:solidFill>
              </a:rPr>
              <a:t>Specification </a:t>
            </a:r>
            <a:r>
              <a:rPr lang="en-US" sz="1800" b="1" dirty="0">
                <a:solidFill>
                  <a:schemeClr val="tx1"/>
                </a:solidFill>
              </a:rPr>
              <a:t>publicly available</a:t>
            </a:r>
          </a:p>
        </p:txBody>
      </p:sp>
      <p:grpSp>
        <p:nvGrpSpPr>
          <p:cNvPr id="7" name="Group 6"/>
          <p:cNvGrpSpPr/>
          <p:nvPr/>
        </p:nvGrpSpPr>
        <p:grpSpPr>
          <a:xfrm>
            <a:off x="100341" y="1432156"/>
            <a:ext cx="2377440" cy="2377440"/>
            <a:chOff x="3649337" y="1989199"/>
            <a:chExt cx="2430858" cy="2690749"/>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892552"/>
            </a:xfrm>
            <a:prstGeom prst="rect">
              <a:avLst/>
            </a:prstGeom>
          </p:spPr>
          <p:txBody>
            <a:bodyPr wrap="square">
              <a:spAutoFit/>
            </a:bodyPr>
            <a:lstStyle/>
            <a:p>
              <a:pPr algn="ctr"/>
              <a:r>
                <a:rPr lang="en-US" b="1" dirty="0">
                  <a:solidFill>
                    <a:srgbClr val="0F405B"/>
                  </a:solidFill>
                  <a:latin typeface="Roboto Slab"/>
                </a:rPr>
                <a:t>Drafting standards</a:t>
              </a:r>
            </a:p>
            <a:p>
              <a:pPr algn="ctr"/>
              <a:endParaRPr lang="en-GB" b="1" dirty="0">
                <a:solidFill>
                  <a:srgbClr val="0F405B"/>
                </a:solidFill>
                <a:latin typeface="Roboto Slab"/>
              </a:endParaRPr>
            </a:p>
            <a:p>
              <a:pPr algn="ctr"/>
              <a:r>
                <a:rPr lang="en-GB" sz="1600" b="1" dirty="0">
                  <a:solidFill>
                    <a:srgbClr val="0F405B"/>
                  </a:solidFill>
                  <a:latin typeface="Roboto Slab"/>
                </a:rPr>
                <a:t>(Stage 2)</a:t>
              </a:r>
              <a:endParaRPr lang="en-US" sz="1600" b="1" dirty="0">
                <a:solidFill>
                  <a:srgbClr val="0F405B"/>
                </a:solidFill>
                <a:latin typeface="Roboto Slab"/>
              </a:endParaRPr>
            </a:p>
          </p:txBody>
        </p:sp>
      </p:grpSp>
      <p:sp>
        <p:nvSpPr>
          <p:cNvPr id="10" name="Rounded Rectangle 9"/>
          <p:cNvSpPr/>
          <p:nvPr/>
        </p:nvSpPr>
        <p:spPr>
          <a:xfrm>
            <a:off x="3373394" y="167551"/>
            <a:ext cx="5486401"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Development of a specification</a:t>
            </a:r>
          </a:p>
        </p:txBody>
      </p:sp>
      <p:sp>
        <p:nvSpPr>
          <p:cNvPr id="13" name="Down Arrow Callout 12"/>
          <p:cNvSpPr/>
          <p:nvPr/>
        </p:nvSpPr>
        <p:spPr>
          <a:xfrm>
            <a:off x="2790825" y="1255912"/>
            <a:ext cx="1524000" cy="129678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dirty="0">
              <a:solidFill>
                <a:srgbClr val="CC9900"/>
              </a:solidFill>
            </a:endParaRPr>
          </a:p>
        </p:txBody>
      </p:sp>
      <p:sp>
        <p:nvSpPr>
          <p:cNvPr id="14" name="Down Arrow Callout 13"/>
          <p:cNvSpPr/>
          <p:nvPr/>
        </p:nvSpPr>
        <p:spPr>
          <a:xfrm>
            <a:off x="2752726" y="2697094"/>
            <a:ext cx="1552575" cy="176864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IPPC Secretariat</a:t>
            </a:r>
            <a:endParaRPr lang="en-US" sz="2000" b="1" dirty="0">
              <a:solidFill>
                <a:srgbClr val="CC9900"/>
              </a:solidFill>
            </a:endParaRPr>
          </a:p>
        </p:txBody>
      </p:sp>
      <p:sp>
        <p:nvSpPr>
          <p:cNvPr id="15" name="Down Arrow Callout 14"/>
          <p:cNvSpPr/>
          <p:nvPr/>
        </p:nvSpPr>
        <p:spPr>
          <a:xfrm>
            <a:off x="2781300" y="4566792"/>
            <a:ext cx="1552575" cy="980568"/>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a:t>
            </a:r>
            <a:endParaRPr lang="en-US" sz="2000" b="1" dirty="0">
              <a:solidFill>
                <a:srgbClr val="CC9900"/>
              </a:solidFill>
            </a:endParaRPr>
          </a:p>
        </p:txBody>
      </p:sp>
      <p:sp>
        <p:nvSpPr>
          <p:cNvPr id="16" name="Rectangle 15"/>
          <p:cNvSpPr/>
          <p:nvPr/>
        </p:nvSpPr>
        <p:spPr>
          <a:xfrm>
            <a:off x="2790825" y="5648409"/>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IPPC Secretariat</a:t>
            </a:r>
            <a:endParaRPr lang="en-US" sz="2000" b="1" dirty="0">
              <a:solidFill>
                <a:srgbClr val="CC9900"/>
              </a:solidFill>
            </a:endParaRPr>
          </a:p>
        </p:txBody>
      </p:sp>
    </p:spTree>
    <p:extLst>
      <p:ext uri="{BB962C8B-B14F-4D97-AF65-F5344CB8AC3E}">
        <p14:creationId xmlns:p14="http://schemas.microsoft.com/office/powerpoint/2010/main" val="2943903849"/>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5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500"/>
                            </p:stCondLst>
                            <p:childTnLst>
                              <p:par>
                                <p:cTn id="28" presetID="22" presetClass="entr" presetSubtype="4" fill="hold" grpId="0" nodeType="afterEffect">
                                  <p:stCondLst>
                                    <p:cond delay="5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55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652" y="1249385"/>
            <a:ext cx="7470648" cy="95880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smtClean="0"/>
              <a:t>Issues call for experts – Nominations for EWG members from NPPOs and RPPOs  </a:t>
            </a:r>
            <a:endParaRPr lang="en-US" sz="2000" b="1" dirty="0"/>
          </a:p>
        </p:txBody>
      </p:sp>
      <p:sp>
        <p:nvSpPr>
          <p:cNvPr id="3" name="Rounded Rectangle 2"/>
          <p:cNvSpPr/>
          <p:nvPr/>
        </p:nvSpPr>
        <p:spPr>
          <a:xfrm>
            <a:off x="4454652" y="2473041"/>
            <a:ext cx="7486650" cy="109213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schemeClr val="tx1"/>
                </a:solidFill>
              </a:rPr>
              <a:t>Drafts or revises </a:t>
            </a:r>
            <a:r>
              <a:rPr lang="en-US" sz="2000" b="1" dirty="0" smtClean="0">
                <a:solidFill>
                  <a:schemeClr val="tx1"/>
                </a:solidFill>
              </a:rPr>
              <a:t>draft </a:t>
            </a:r>
            <a:r>
              <a:rPr lang="en-US" sz="2000" b="1" dirty="0">
                <a:solidFill>
                  <a:schemeClr val="tx1"/>
                </a:solidFill>
              </a:rPr>
              <a:t>ISPM in accordance with </a:t>
            </a:r>
            <a:r>
              <a:rPr lang="en-US" sz="2000" b="1" dirty="0" smtClean="0">
                <a:solidFill>
                  <a:schemeClr val="tx1"/>
                </a:solidFill>
              </a:rPr>
              <a:t>Specification</a:t>
            </a:r>
            <a:endParaRPr lang="en-US" sz="2000" b="1" dirty="0">
              <a:solidFill>
                <a:schemeClr val="tx1"/>
              </a:solidFill>
            </a:endParaRPr>
          </a:p>
        </p:txBody>
      </p:sp>
      <p:sp>
        <p:nvSpPr>
          <p:cNvPr id="4" name="Rounded Rectangle 3"/>
          <p:cNvSpPr/>
          <p:nvPr/>
        </p:nvSpPr>
        <p:spPr>
          <a:xfrm>
            <a:off x="4446651" y="3982720"/>
            <a:ext cx="7609188" cy="260343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2000" b="1" dirty="0">
                <a:solidFill>
                  <a:schemeClr val="bg1"/>
                </a:solidFill>
              </a:rPr>
              <a:t>R</a:t>
            </a:r>
            <a:r>
              <a:rPr lang="en-US" sz="2000" b="1" dirty="0">
                <a:solidFill>
                  <a:schemeClr val="bg1"/>
                </a:solidFill>
              </a:rPr>
              <a:t>eviews </a:t>
            </a:r>
            <a:r>
              <a:rPr lang="en-US" sz="2000" b="1" dirty="0" smtClean="0">
                <a:solidFill>
                  <a:schemeClr val="bg1"/>
                </a:solidFill>
              </a:rPr>
              <a:t>draft </a:t>
            </a:r>
            <a:r>
              <a:rPr lang="en-US" sz="2000" b="1" dirty="0">
                <a:solidFill>
                  <a:schemeClr val="bg1"/>
                </a:solidFill>
              </a:rPr>
              <a:t>ISPM at the meetings  </a:t>
            </a:r>
            <a:r>
              <a:rPr lang="en-US" sz="2000" b="1" dirty="0" smtClean="0">
                <a:solidFill>
                  <a:schemeClr val="bg1"/>
                </a:solidFill>
              </a:rPr>
              <a:t>(for DP </a:t>
            </a:r>
            <a:r>
              <a:rPr lang="en-US" sz="2000" b="1" dirty="0">
                <a:solidFill>
                  <a:schemeClr val="bg1"/>
                </a:solidFill>
              </a:rPr>
              <a:t>or PT, electronically)                                                                                                               </a:t>
            </a:r>
          </a:p>
          <a:p>
            <a:pPr lvl="0"/>
            <a:endParaRPr lang="en-US" sz="2000" b="1" dirty="0">
              <a:solidFill>
                <a:schemeClr val="bg1"/>
              </a:solidFill>
            </a:endParaRPr>
          </a:p>
          <a:p>
            <a:pPr lvl="0"/>
            <a:r>
              <a:rPr lang="en-GB" sz="2000" b="1" dirty="0">
                <a:solidFill>
                  <a:schemeClr val="bg1"/>
                </a:solidFill>
              </a:rPr>
              <a:t>D</a:t>
            </a:r>
            <a:r>
              <a:rPr lang="en-US" sz="2000" b="1" dirty="0">
                <a:solidFill>
                  <a:schemeClr val="bg1"/>
                </a:solidFill>
              </a:rPr>
              <a:t>ecides:                                                                                </a:t>
            </a:r>
          </a:p>
          <a:p>
            <a:pPr lvl="0">
              <a:lnSpc>
                <a:spcPct val="150000"/>
              </a:lnSpc>
            </a:pPr>
            <a:r>
              <a:rPr lang="en-US" sz="2000" b="1" dirty="0">
                <a:solidFill>
                  <a:srgbClr val="92D050"/>
                </a:solidFill>
              </a:rPr>
              <a:t>- to approve the ISPM for consultation                         </a:t>
            </a:r>
            <a:r>
              <a:rPr lang="en-US" sz="2000" b="1" dirty="0">
                <a:solidFill>
                  <a:schemeClr val="accent6">
                    <a:lumMod val="40000"/>
                    <a:lumOff val="60000"/>
                  </a:schemeClr>
                </a:solidFill>
              </a:rPr>
              <a:t>                                                     </a:t>
            </a:r>
            <a:r>
              <a:rPr lang="en-US" sz="2000" b="1" dirty="0">
                <a:solidFill>
                  <a:schemeClr val="bg1"/>
                </a:solidFill>
              </a:rPr>
              <a:t>- </a:t>
            </a:r>
            <a:r>
              <a:rPr lang="en-US" sz="2000" b="1" dirty="0">
                <a:solidFill>
                  <a:srgbClr val="FF0000"/>
                </a:solidFill>
              </a:rPr>
              <a:t>to return it to </a:t>
            </a:r>
            <a:r>
              <a:rPr lang="en-US" sz="2000" b="1" dirty="0" smtClean="0">
                <a:solidFill>
                  <a:srgbClr val="FF0000"/>
                </a:solidFill>
              </a:rPr>
              <a:t>Steward </a:t>
            </a:r>
            <a:r>
              <a:rPr lang="en-US" sz="2000" b="1" dirty="0">
                <a:solidFill>
                  <a:srgbClr val="FF0000"/>
                </a:solidFill>
              </a:rPr>
              <a:t>or </a:t>
            </a:r>
            <a:r>
              <a:rPr lang="en-US" sz="2000" b="1" dirty="0" smtClean="0">
                <a:solidFill>
                  <a:srgbClr val="FF0000"/>
                </a:solidFill>
              </a:rPr>
              <a:t>EDG </a:t>
            </a:r>
            <a:r>
              <a:rPr lang="en-US" sz="2000" b="1" dirty="0">
                <a:solidFill>
                  <a:schemeClr val="bg1"/>
                </a:solidFill>
              </a:rPr>
              <a:t>or</a:t>
            </a:r>
            <a:r>
              <a:rPr lang="en-US" sz="2000" b="1" dirty="0">
                <a:solidFill>
                  <a:srgbClr val="FF0000"/>
                </a:solidFill>
              </a:rPr>
              <a:t>                       </a:t>
            </a:r>
          </a:p>
          <a:p>
            <a:pPr lvl="0">
              <a:lnSpc>
                <a:spcPct val="150000"/>
              </a:lnSpc>
            </a:pPr>
            <a:r>
              <a:rPr lang="en-US" sz="2000" b="1" dirty="0">
                <a:solidFill>
                  <a:schemeClr val="bg1"/>
                </a:solidFill>
              </a:rPr>
              <a:t>- </a:t>
            </a:r>
            <a:r>
              <a:rPr lang="en-US" sz="2000" b="1" dirty="0">
                <a:solidFill>
                  <a:srgbClr val="FFC000"/>
                </a:solidFill>
              </a:rPr>
              <a:t>to put it on hold</a:t>
            </a:r>
          </a:p>
        </p:txBody>
      </p:sp>
      <p:grpSp>
        <p:nvGrpSpPr>
          <p:cNvPr id="7" name="Group 6"/>
          <p:cNvGrpSpPr/>
          <p:nvPr/>
        </p:nvGrpSpPr>
        <p:grpSpPr>
          <a:xfrm>
            <a:off x="127502" y="1356149"/>
            <a:ext cx="2430858" cy="2286000"/>
            <a:chOff x="3649337" y="1989199"/>
            <a:chExt cx="2430858" cy="2690749"/>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892552"/>
            </a:xfrm>
            <a:prstGeom prst="rect">
              <a:avLst/>
            </a:prstGeom>
          </p:spPr>
          <p:txBody>
            <a:bodyPr wrap="square">
              <a:spAutoFit/>
            </a:bodyPr>
            <a:lstStyle/>
            <a:p>
              <a:pPr algn="ctr"/>
              <a:r>
                <a:rPr lang="en-US" b="1" dirty="0">
                  <a:solidFill>
                    <a:srgbClr val="0F405B"/>
                  </a:solidFill>
                  <a:latin typeface="Roboto Slab"/>
                </a:rPr>
                <a:t>Drafting standards</a:t>
              </a:r>
            </a:p>
            <a:p>
              <a:pPr algn="ctr"/>
              <a:endParaRPr lang="en-GB" b="1" dirty="0">
                <a:solidFill>
                  <a:srgbClr val="0F405B"/>
                </a:solidFill>
                <a:latin typeface="Roboto Slab"/>
              </a:endParaRPr>
            </a:p>
            <a:p>
              <a:pPr algn="ctr"/>
              <a:r>
                <a:rPr lang="en-GB" sz="1600" b="1" dirty="0">
                  <a:solidFill>
                    <a:srgbClr val="0F405B"/>
                  </a:solidFill>
                  <a:latin typeface="Roboto Slab"/>
                </a:rPr>
                <a:t>(Stage 2)</a:t>
              </a:r>
              <a:endParaRPr lang="en-US" sz="1600" b="1" dirty="0">
                <a:solidFill>
                  <a:srgbClr val="0F405B"/>
                </a:solidFill>
                <a:latin typeface="Roboto Slab"/>
              </a:endParaRPr>
            </a:p>
          </p:txBody>
        </p:sp>
      </p:grpSp>
      <p:sp>
        <p:nvSpPr>
          <p:cNvPr id="10" name="Rounded Rectangle 9"/>
          <p:cNvSpPr/>
          <p:nvPr/>
        </p:nvSpPr>
        <p:spPr>
          <a:xfrm>
            <a:off x="3505200" y="183346"/>
            <a:ext cx="5267325"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Preparation of a draft ISPM</a:t>
            </a:r>
          </a:p>
        </p:txBody>
      </p:sp>
      <p:sp>
        <p:nvSpPr>
          <p:cNvPr id="13" name="Down Arrow Callout 12"/>
          <p:cNvSpPr/>
          <p:nvPr/>
        </p:nvSpPr>
        <p:spPr>
          <a:xfrm>
            <a:off x="2707791" y="2487722"/>
            <a:ext cx="1524000" cy="164739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smtClean="0">
                <a:solidFill>
                  <a:srgbClr val="CC9900"/>
                </a:solidFill>
              </a:rPr>
              <a:t>Expert Drafting Group (EDG)      </a:t>
            </a:r>
            <a:r>
              <a:rPr lang="en-GB" sz="1800" b="1" dirty="0">
                <a:solidFill>
                  <a:srgbClr val="CC9900"/>
                </a:solidFill>
              </a:rPr>
              <a:t>(EWG or TP)</a:t>
            </a:r>
            <a:endParaRPr lang="en-US" sz="1800" b="1" dirty="0">
              <a:solidFill>
                <a:srgbClr val="CC9900"/>
              </a:solidFill>
            </a:endParaRPr>
          </a:p>
        </p:txBody>
      </p:sp>
      <p:sp>
        <p:nvSpPr>
          <p:cNvPr id="14" name="Down Arrow Callout 13"/>
          <p:cNvSpPr/>
          <p:nvPr/>
        </p:nvSpPr>
        <p:spPr>
          <a:xfrm>
            <a:off x="2708530" y="1294365"/>
            <a:ext cx="1552575" cy="1120590"/>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IPPC Secretariat</a:t>
            </a:r>
            <a:endParaRPr lang="en-US" sz="2000" b="1" dirty="0">
              <a:solidFill>
                <a:srgbClr val="CC9900"/>
              </a:solidFill>
            </a:endParaRPr>
          </a:p>
        </p:txBody>
      </p:sp>
      <p:sp>
        <p:nvSpPr>
          <p:cNvPr id="17" name="Rectangle 16"/>
          <p:cNvSpPr/>
          <p:nvPr/>
        </p:nvSpPr>
        <p:spPr>
          <a:xfrm>
            <a:off x="2667598" y="4135120"/>
            <a:ext cx="1552575" cy="2451031"/>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rgbClr val="CC9900"/>
                </a:solidFill>
              </a:rPr>
              <a:t>SC</a:t>
            </a:r>
            <a:endParaRPr lang="en-US" sz="2000" b="1" strike="sngStrike" dirty="0">
              <a:solidFill>
                <a:srgbClr val="CC9900"/>
              </a:solidFill>
            </a:endParaRPr>
          </a:p>
        </p:txBody>
      </p:sp>
    </p:spTree>
    <p:extLst>
      <p:ext uri="{BB962C8B-B14F-4D97-AF65-F5344CB8AC3E}">
        <p14:creationId xmlns:p14="http://schemas.microsoft.com/office/powerpoint/2010/main" val="1237057996"/>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00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5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000"/>
                            </p:stCondLst>
                            <p:childTnLst>
                              <p:par>
                                <p:cTn id="28" presetID="22" presetClass="entr" presetSubtype="4" fill="hold" grpId="0" nodeType="afterEffect">
                                  <p:stCondLst>
                                    <p:cond delay="300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par>
                          <p:cTn id="31" fill="hold">
                            <p:stCondLst>
                              <p:cond delay="9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117493" y="1260388"/>
            <a:ext cx="7721467" cy="203886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r>
              <a:rPr lang="en-GB" sz="1800" b="1" dirty="0" smtClean="0">
                <a:solidFill>
                  <a:srgbClr val="002060"/>
                </a:solidFill>
              </a:rPr>
              <a:t>Draft </a:t>
            </a:r>
            <a:r>
              <a:rPr lang="en-GB" sz="1800" b="1" dirty="0">
                <a:solidFill>
                  <a:srgbClr val="002060"/>
                </a:solidFill>
              </a:rPr>
              <a:t>ISPM approved by </a:t>
            </a:r>
            <a:r>
              <a:rPr lang="en-GB" sz="1800" b="1" dirty="0" smtClean="0">
                <a:solidFill>
                  <a:srgbClr val="002060"/>
                </a:solidFill>
              </a:rPr>
              <a:t>SC for 1st </a:t>
            </a:r>
            <a:r>
              <a:rPr lang="en-GB" sz="1800" b="1" dirty="0">
                <a:solidFill>
                  <a:srgbClr val="002060"/>
                </a:solidFill>
              </a:rPr>
              <a:t>consultation </a:t>
            </a:r>
            <a:r>
              <a:rPr lang="en-GB" sz="1800" b="1" dirty="0" smtClean="0">
                <a:solidFill>
                  <a:srgbClr val="002060"/>
                </a:solidFill>
                <a:latin typeface="Calibri" panose="020F0502020204030204" pitchFamily="34" charset="0"/>
                <a:cs typeface="Calibri" panose="020F0502020204030204" pitchFamily="34" charset="0"/>
              </a:rPr>
              <a:t>→ makes </a:t>
            </a:r>
            <a:r>
              <a:rPr lang="en-GB" sz="1800" b="1" dirty="0" smtClean="0">
                <a:solidFill>
                  <a:srgbClr val="002060"/>
                </a:solidFill>
              </a:rPr>
              <a:t>publicly available</a:t>
            </a:r>
          </a:p>
          <a:p>
            <a:pPr fontAlgn="t"/>
            <a:endParaRPr lang="en-GB" sz="1800" b="1" dirty="0">
              <a:solidFill>
                <a:srgbClr val="002060"/>
              </a:solidFill>
            </a:endParaRPr>
          </a:p>
          <a:p>
            <a:pPr fontAlgn="t"/>
            <a:r>
              <a:rPr lang="en-GB" sz="1800" b="1" dirty="0" smtClean="0">
                <a:solidFill>
                  <a:srgbClr val="002060"/>
                </a:solidFill>
              </a:rPr>
              <a:t>Solicits </a:t>
            </a:r>
            <a:r>
              <a:rPr lang="en-GB" sz="1800" b="1" dirty="0">
                <a:solidFill>
                  <a:srgbClr val="002060"/>
                </a:solidFill>
              </a:rPr>
              <a:t>comments through the </a:t>
            </a:r>
            <a:r>
              <a:rPr lang="en-GB" sz="1800" b="1" dirty="0">
                <a:solidFill>
                  <a:srgbClr val="002060"/>
                </a:solidFill>
                <a:hlinkClick r:id="rId2"/>
              </a:rPr>
              <a:t>Online Comment System</a:t>
            </a:r>
            <a:r>
              <a:rPr lang="en-GB" sz="1800" b="1" dirty="0">
                <a:solidFill>
                  <a:srgbClr val="002060"/>
                </a:solidFill>
              </a:rPr>
              <a:t> </a:t>
            </a:r>
            <a:r>
              <a:rPr lang="en-GB" sz="1800" b="1" dirty="0">
                <a:solidFill>
                  <a:schemeClr val="accent3">
                    <a:lumMod val="50000"/>
                  </a:schemeClr>
                </a:solidFill>
              </a:rPr>
              <a:t>(OCS</a:t>
            </a:r>
            <a:r>
              <a:rPr lang="en-GB" sz="1800" b="1" dirty="0" smtClean="0">
                <a:solidFill>
                  <a:schemeClr val="accent3">
                    <a:lumMod val="50000"/>
                  </a:schemeClr>
                </a:solidFill>
              </a:rPr>
              <a:t>)</a:t>
            </a:r>
          </a:p>
          <a:p>
            <a:pPr fontAlgn="t"/>
            <a:endParaRPr lang="en-US" sz="1800" dirty="0">
              <a:solidFill>
                <a:schemeClr val="accent5"/>
              </a:solidFill>
            </a:endParaRPr>
          </a:p>
          <a:p>
            <a:pPr fontAlgn="t"/>
            <a:r>
              <a:rPr lang="en-US" sz="1800" b="1" dirty="0" smtClean="0">
                <a:solidFill>
                  <a:srgbClr val="002060"/>
                </a:solidFill>
              </a:rPr>
              <a:t>Compiles comments and </a:t>
            </a:r>
            <a:r>
              <a:rPr lang="en-US" sz="1800" b="1" dirty="0">
                <a:solidFill>
                  <a:srgbClr val="002060"/>
                </a:solidFill>
              </a:rPr>
              <a:t>makes </a:t>
            </a:r>
            <a:r>
              <a:rPr lang="en-US" sz="1800" b="1" dirty="0" smtClean="0">
                <a:solidFill>
                  <a:srgbClr val="002060"/>
                </a:solidFill>
              </a:rPr>
              <a:t>publicly </a:t>
            </a:r>
            <a:r>
              <a:rPr lang="en-US" sz="1800" b="1" dirty="0">
                <a:solidFill>
                  <a:srgbClr val="002060"/>
                </a:solidFill>
              </a:rPr>
              <a:t>available </a:t>
            </a:r>
            <a:r>
              <a:rPr lang="en-US" sz="1800" b="1" dirty="0" smtClean="0">
                <a:solidFill>
                  <a:srgbClr val="002060"/>
                </a:solidFill>
                <a:latin typeface="Calibri" panose="020F0502020204030204" pitchFamily="34" charset="0"/>
                <a:cs typeface="Calibri" panose="020F0502020204030204" pitchFamily="34" charset="0"/>
              </a:rPr>
              <a:t>→</a:t>
            </a:r>
            <a:r>
              <a:rPr lang="en-US" sz="1800" b="1" dirty="0" smtClean="0">
                <a:solidFill>
                  <a:srgbClr val="002060"/>
                </a:solidFill>
              </a:rPr>
              <a:t> </a:t>
            </a:r>
            <a:r>
              <a:rPr lang="en-US" sz="1800" b="1" dirty="0">
                <a:solidFill>
                  <a:srgbClr val="002060"/>
                </a:solidFill>
              </a:rPr>
              <a:t>submits </a:t>
            </a:r>
            <a:r>
              <a:rPr lang="en-US" sz="1800" b="1" dirty="0" smtClean="0">
                <a:solidFill>
                  <a:srgbClr val="002060"/>
                </a:solidFill>
              </a:rPr>
              <a:t>to  Steward </a:t>
            </a:r>
            <a:r>
              <a:rPr lang="en-US" sz="1800" b="1" dirty="0">
                <a:solidFill>
                  <a:srgbClr val="002060"/>
                </a:solidFill>
              </a:rPr>
              <a:t>for consideration</a:t>
            </a:r>
            <a:endParaRPr lang="en-US" sz="1800" dirty="0">
              <a:solidFill>
                <a:srgbClr val="002060"/>
              </a:solidFill>
            </a:endParaRPr>
          </a:p>
        </p:txBody>
      </p:sp>
      <p:sp>
        <p:nvSpPr>
          <p:cNvPr id="3" name="Rounded Rectangle 2"/>
          <p:cNvSpPr/>
          <p:nvPr/>
        </p:nvSpPr>
        <p:spPr>
          <a:xfrm>
            <a:off x="4117493" y="3399058"/>
            <a:ext cx="7749192"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dirty="0">
              <a:solidFill>
                <a:schemeClr val="bg1"/>
              </a:solidFill>
            </a:endParaRPr>
          </a:p>
          <a:p>
            <a:r>
              <a:rPr lang="en-US" sz="1800" b="1" dirty="0">
                <a:solidFill>
                  <a:schemeClr val="bg1"/>
                </a:solidFill>
              </a:rPr>
              <a:t>Reviews </a:t>
            </a:r>
            <a:r>
              <a:rPr lang="en-US" sz="1800" b="1" dirty="0" smtClean="0">
                <a:solidFill>
                  <a:schemeClr val="bg1"/>
                </a:solidFill>
              </a:rPr>
              <a:t>and prepares </a:t>
            </a:r>
            <a:r>
              <a:rPr lang="en-US" sz="1800" b="1" dirty="0">
                <a:solidFill>
                  <a:schemeClr val="bg1"/>
                </a:solidFill>
              </a:rPr>
              <a:t>responses to </a:t>
            </a:r>
            <a:r>
              <a:rPr lang="en-US" sz="1800" b="1" dirty="0" smtClean="0">
                <a:solidFill>
                  <a:schemeClr val="bg1"/>
                </a:solidFill>
              </a:rPr>
              <a:t>comments</a:t>
            </a:r>
            <a:r>
              <a:rPr lang="en-US" sz="1800" b="1" dirty="0">
                <a:solidFill>
                  <a:schemeClr val="bg1"/>
                </a:solidFill>
              </a:rPr>
              <a:t> </a:t>
            </a:r>
            <a:r>
              <a:rPr lang="en-US" sz="1800" b="1" dirty="0" smtClean="0">
                <a:solidFill>
                  <a:schemeClr val="bg1"/>
                </a:solidFill>
              </a:rPr>
              <a:t>+ </a:t>
            </a:r>
            <a:r>
              <a:rPr lang="en-US" sz="1800" b="1" dirty="0">
                <a:solidFill>
                  <a:schemeClr val="bg1"/>
                </a:solidFill>
              </a:rPr>
              <a:t>revises </a:t>
            </a:r>
            <a:r>
              <a:rPr lang="en-US" sz="1800" b="1" dirty="0" smtClean="0">
                <a:solidFill>
                  <a:schemeClr val="bg1"/>
                </a:solidFill>
              </a:rPr>
              <a:t>draft </a:t>
            </a:r>
            <a:r>
              <a:rPr lang="en-US" sz="1800" b="1" dirty="0">
                <a:solidFill>
                  <a:schemeClr val="bg1"/>
                </a:solidFill>
              </a:rPr>
              <a:t>ISPM </a:t>
            </a:r>
            <a:r>
              <a:rPr lang="en-US" sz="1800" b="1" dirty="0" smtClean="0">
                <a:solidFill>
                  <a:schemeClr val="bg1"/>
                </a:solidFill>
                <a:latin typeface="Calibri" panose="020F0502020204030204" pitchFamily="34" charset="0"/>
                <a:cs typeface="Calibri" panose="020F0502020204030204" pitchFamily="34" charset="0"/>
              </a:rPr>
              <a:t>→</a:t>
            </a:r>
            <a:r>
              <a:rPr lang="en-US" sz="1800" b="1" dirty="0" smtClean="0">
                <a:solidFill>
                  <a:schemeClr val="bg1"/>
                </a:solidFill>
              </a:rPr>
              <a:t> </a:t>
            </a:r>
            <a:r>
              <a:rPr lang="en-US" sz="1800" b="1" dirty="0">
                <a:solidFill>
                  <a:schemeClr val="bg1"/>
                </a:solidFill>
              </a:rPr>
              <a:t>submits </a:t>
            </a:r>
            <a:r>
              <a:rPr lang="en-US" sz="1800" b="1" dirty="0" smtClean="0">
                <a:solidFill>
                  <a:schemeClr val="bg1"/>
                </a:solidFill>
              </a:rPr>
              <a:t>to IPPC </a:t>
            </a:r>
            <a:r>
              <a:rPr lang="en-US" sz="1800" b="1" dirty="0">
                <a:solidFill>
                  <a:schemeClr val="bg1"/>
                </a:solidFill>
              </a:rPr>
              <a:t>Secretariat</a:t>
            </a:r>
          </a:p>
          <a:p>
            <a:endParaRPr lang="en-US" b="1" dirty="0">
              <a:solidFill>
                <a:schemeClr val="bg1"/>
              </a:solidFill>
            </a:endParaRPr>
          </a:p>
        </p:txBody>
      </p:sp>
      <p:sp>
        <p:nvSpPr>
          <p:cNvPr id="4" name="Rounded Rectangle 3"/>
          <p:cNvSpPr/>
          <p:nvPr/>
        </p:nvSpPr>
        <p:spPr>
          <a:xfrm>
            <a:off x="4117493" y="4466973"/>
            <a:ext cx="7733190" cy="1171825"/>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1800" b="1" dirty="0">
                <a:solidFill>
                  <a:srgbClr val="002060"/>
                </a:solidFill>
              </a:rPr>
              <a:t>Records </a:t>
            </a:r>
            <a:r>
              <a:rPr lang="en-US" sz="1800" b="1" dirty="0" smtClean="0">
                <a:solidFill>
                  <a:srgbClr val="002060"/>
                </a:solidFill>
              </a:rPr>
              <a:t>responses </a:t>
            </a:r>
            <a:r>
              <a:rPr lang="en-US" sz="1800" b="1" dirty="0">
                <a:solidFill>
                  <a:srgbClr val="002060"/>
                </a:solidFill>
              </a:rPr>
              <a:t>to </a:t>
            </a:r>
            <a:r>
              <a:rPr lang="en-US" sz="1800" b="1" dirty="0" smtClean="0">
                <a:solidFill>
                  <a:srgbClr val="002060"/>
                </a:solidFill>
              </a:rPr>
              <a:t>major </a:t>
            </a:r>
            <a:r>
              <a:rPr lang="en-US" sz="1800" b="1" dirty="0">
                <a:solidFill>
                  <a:srgbClr val="002060"/>
                </a:solidFill>
              </a:rPr>
              <a:t>issues </a:t>
            </a:r>
            <a:r>
              <a:rPr lang="en-US" sz="1800" b="1" dirty="0" smtClean="0">
                <a:solidFill>
                  <a:srgbClr val="002060"/>
                </a:solidFill>
              </a:rPr>
              <a:t>in SC-7 meeting report</a:t>
            </a:r>
            <a:endParaRPr lang="en-US" sz="1800" b="1" dirty="0">
              <a:solidFill>
                <a:srgbClr val="002060"/>
              </a:solidFill>
            </a:endParaRPr>
          </a:p>
          <a:p>
            <a:pPr lvl="0">
              <a:defRPr/>
            </a:pPr>
            <a:endParaRPr lang="en-US" sz="1800" b="1" dirty="0">
              <a:solidFill>
                <a:schemeClr val="tx1"/>
              </a:solidFill>
            </a:endParaRPr>
          </a:p>
          <a:p>
            <a:pPr lvl="0">
              <a:defRPr/>
            </a:pPr>
            <a:r>
              <a:rPr lang="en-US" sz="1800" b="1" dirty="0" smtClean="0">
                <a:solidFill>
                  <a:srgbClr val="002060"/>
                </a:solidFill>
              </a:rPr>
              <a:t>Approves draft </a:t>
            </a:r>
            <a:r>
              <a:rPr lang="en-US" sz="1800" b="1" dirty="0">
                <a:solidFill>
                  <a:srgbClr val="002060"/>
                </a:solidFill>
              </a:rPr>
              <a:t>ISPM </a:t>
            </a:r>
            <a:r>
              <a:rPr lang="en-US" sz="1800" b="1" dirty="0" smtClean="0">
                <a:solidFill>
                  <a:srgbClr val="002060"/>
                </a:solidFill>
              </a:rPr>
              <a:t>for 2nd consultation</a:t>
            </a:r>
            <a:endParaRPr lang="en-US" sz="1800" b="1" dirty="0">
              <a:solidFill>
                <a:srgbClr val="002060"/>
              </a:solidFill>
            </a:endParaRPr>
          </a:p>
        </p:txBody>
      </p:sp>
      <p:sp>
        <p:nvSpPr>
          <p:cNvPr id="5" name="Rounded Rectangle 4"/>
          <p:cNvSpPr/>
          <p:nvPr/>
        </p:nvSpPr>
        <p:spPr>
          <a:xfrm>
            <a:off x="4117493" y="5815349"/>
            <a:ext cx="7756636" cy="64260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dirty="0">
              <a:solidFill>
                <a:schemeClr val="bg1"/>
              </a:solidFill>
            </a:endParaRPr>
          </a:p>
          <a:p>
            <a:r>
              <a:rPr lang="en-US" sz="1800" b="1" dirty="0">
                <a:solidFill>
                  <a:schemeClr val="bg1"/>
                </a:solidFill>
              </a:rPr>
              <a:t>D</a:t>
            </a:r>
            <a:r>
              <a:rPr lang="en-US" sz="1800" b="1" dirty="0" smtClean="0">
                <a:solidFill>
                  <a:schemeClr val="bg1"/>
                </a:solidFill>
              </a:rPr>
              <a:t>raft ISPM approved by SC for 2nd consultation </a:t>
            </a:r>
            <a:r>
              <a:rPr lang="en-US" sz="1800" b="1" dirty="0" smtClean="0">
                <a:solidFill>
                  <a:schemeClr val="bg1"/>
                </a:solidFill>
                <a:latin typeface="Calibri" panose="020F0502020204030204" pitchFamily="34" charset="0"/>
                <a:cs typeface="Calibri" panose="020F0502020204030204" pitchFamily="34" charset="0"/>
              </a:rPr>
              <a:t>→ makes </a:t>
            </a:r>
            <a:r>
              <a:rPr lang="en-US" sz="1800" b="1" dirty="0" smtClean="0">
                <a:solidFill>
                  <a:schemeClr val="bg1"/>
                </a:solidFill>
              </a:rPr>
              <a:t>publicly </a:t>
            </a:r>
            <a:r>
              <a:rPr lang="en-US" sz="1800" b="1" dirty="0">
                <a:solidFill>
                  <a:schemeClr val="bg1"/>
                </a:solidFill>
              </a:rPr>
              <a:t>available</a:t>
            </a:r>
          </a:p>
          <a:p>
            <a:endParaRPr lang="en-US" b="1" dirty="0">
              <a:solidFill>
                <a:schemeClr val="bg1"/>
              </a:solidFill>
            </a:endParaRPr>
          </a:p>
        </p:txBody>
      </p:sp>
      <p:sp>
        <p:nvSpPr>
          <p:cNvPr id="10" name="Rounded Rectangle 9"/>
          <p:cNvSpPr/>
          <p:nvPr/>
        </p:nvSpPr>
        <p:spPr>
          <a:xfrm>
            <a:off x="3461240" y="233325"/>
            <a:ext cx="532576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682F"/>
                </a:solidFill>
              </a:rPr>
              <a:t>First consultation </a:t>
            </a:r>
            <a:r>
              <a:rPr lang="en-US" sz="2400" b="1" dirty="0">
                <a:solidFill>
                  <a:srgbClr val="00682F"/>
                </a:solidFill>
              </a:rPr>
              <a:t>- </a:t>
            </a:r>
            <a:r>
              <a:rPr lang="en-US" sz="2400" b="1" dirty="0">
                <a:solidFill>
                  <a:srgbClr val="C00000"/>
                </a:solidFill>
              </a:rPr>
              <a:t>90 days</a:t>
            </a:r>
          </a:p>
        </p:txBody>
      </p:sp>
      <p:sp>
        <p:nvSpPr>
          <p:cNvPr id="13" name="Down Arrow Callout 12"/>
          <p:cNvSpPr/>
          <p:nvPr/>
        </p:nvSpPr>
        <p:spPr>
          <a:xfrm>
            <a:off x="2402676" y="1346886"/>
            <a:ext cx="1524000" cy="1938400"/>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IPPC Secretariat</a:t>
            </a:r>
            <a:endParaRPr lang="en-US" sz="2000" b="1" dirty="0">
              <a:solidFill>
                <a:srgbClr val="CC9900"/>
              </a:solidFill>
            </a:endParaRPr>
          </a:p>
        </p:txBody>
      </p:sp>
      <p:sp>
        <p:nvSpPr>
          <p:cNvPr id="14" name="Down Arrow Callout 13"/>
          <p:cNvSpPr/>
          <p:nvPr/>
        </p:nvSpPr>
        <p:spPr>
          <a:xfrm>
            <a:off x="2380793" y="3440291"/>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Steward</a:t>
            </a:r>
            <a:endParaRPr lang="en-US" sz="2000" b="1" dirty="0">
              <a:solidFill>
                <a:srgbClr val="CC9900"/>
              </a:solidFill>
            </a:endParaRPr>
          </a:p>
        </p:txBody>
      </p:sp>
      <p:sp>
        <p:nvSpPr>
          <p:cNvPr id="15" name="Down Arrow Callout 14"/>
          <p:cNvSpPr/>
          <p:nvPr/>
        </p:nvSpPr>
        <p:spPr>
          <a:xfrm>
            <a:off x="2389682" y="4549035"/>
            <a:ext cx="1552575" cy="1089764"/>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SC-7</a:t>
            </a:r>
            <a:endParaRPr lang="en-US" sz="2000" b="1" dirty="0">
              <a:solidFill>
                <a:srgbClr val="CC9900"/>
              </a:solidFill>
            </a:endParaRPr>
          </a:p>
        </p:txBody>
      </p:sp>
      <p:sp>
        <p:nvSpPr>
          <p:cNvPr id="16" name="Rectangle 15"/>
          <p:cNvSpPr/>
          <p:nvPr/>
        </p:nvSpPr>
        <p:spPr>
          <a:xfrm>
            <a:off x="2398573" y="5753100"/>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CC9900"/>
                </a:solidFill>
              </a:rPr>
              <a:t>IPPC Secretariat</a:t>
            </a:r>
            <a:endParaRPr lang="en-US" sz="2000" b="1" dirty="0">
              <a:solidFill>
                <a:srgbClr val="CC9900"/>
              </a:solidFill>
            </a:endParaRPr>
          </a:p>
        </p:txBody>
      </p:sp>
      <p:grpSp>
        <p:nvGrpSpPr>
          <p:cNvPr id="17" name="Group 16"/>
          <p:cNvGrpSpPr/>
          <p:nvPr/>
        </p:nvGrpSpPr>
        <p:grpSpPr>
          <a:xfrm>
            <a:off x="105510" y="1438095"/>
            <a:ext cx="2106349" cy="2694189"/>
            <a:chOff x="5981527" y="1989200"/>
            <a:chExt cx="2875770" cy="3677391"/>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588019" y="1989200"/>
              <a:ext cx="2269278" cy="1767418"/>
            </a:xfrm>
            <a:prstGeom prst="rect">
              <a:avLst/>
            </a:prstGeom>
          </p:spPr>
        </p:pic>
        <p:sp>
          <p:nvSpPr>
            <p:cNvPr id="19" name="Rectangle 18"/>
            <p:cNvSpPr/>
            <p:nvPr/>
          </p:nvSpPr>
          <p:spPr>
            <a:xfrm>
              <a:off x="5981527" y="3818174"/>
              <a:ext cx="2840258" cy="1848417"/>
            </a:xfrm>
            <a:prstGeom prst="rect">
              <a:avLst/>
            </a:prstGeom>
          </p:spPr>
          <p:txBody>
            <a:bodyPr wrap="square">
              <a:spAutoFit/>
            </a:bodyPr>
            <a:lstStyle/>
            <a:p>
              <a:pPr algn="ctr"/>
              <a:r>
                <a:rPr lang="en-US" sz="2000" b="1" dirty="0">
                  <a:solidFill>
                    <a:srgbClr val="0F405B"/>
                  </a:solidFill>
                  <a:latin typeface="Roboto Slab"/>
                </a:rPr>
                <a:t>Consultation and review</a:t>
              </a:r>
            </a:p>
            <a:p>
              <a:endParaRPr lang="en-GB" b="1" dirty="0">
                <a:solidFill>
                  <a:srgbClr val="0F405B"/>
                </a:solidFill>
                <a:latin typeface="Roboto Slab"/>
              </a:endParaRPr>
            </a:p>
            <a:p>
              <a:pPr algn="ctr"/>
              <a:r>
                <a:rPr lang="en-GB" sz="1600" b="1" dirty="0">
                  <a:solidFill>
                    <a:srgbClr val="0F405B"/>
                  </a:solidFill>
                  <a:latin typeface="Roboto Slab"/>
                </a:rPr>
                <a:t>(Stage 3)</a:t>
              </a:r>
              <a:endParaRPr lang="en-US" sz="1600" b="1" dirty="0">
                <a:solidFill>
                  <a:srgbClr val="0F405B"/>
                </a:solidFill>
                <a:latin typeface="Roboto Slab"/>
              </a:endParaRPr>
            </a:p>
          </p:txBody>
        </p:sp>
      </p:grpSp>
    </p:spTree>
    <p:extLst>
      <p:ext uri="{BB962C8B-B14F-4D97-AF65-F5344CB8AC3E}">
        <p14:creationId xmlns:p14="http://schemas.microsoft.com/office/powerpoint/2010/main" val="3158971534"/>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5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7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8000"/>
                            </p:stCondLst>
                            <p:childTnLst>
                              <p:par>
                                <p:cTn id="28" presetID="22" presetClass="entr" presetSubtype="4" fill="hold" grpId="0" nodeType="afterEffect">
                                  <p:stCondLst>
                                    <p:cond delay="3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10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30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60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theme/theme1.xml><?xml version="1.0" encoding="utf-8"?>
<a:theme xmlns:a="http://schemas.openxmlformats.org/drawingml/2006/main" name="Theme2">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AA2064D9-3298-4411-AA93-B2E591BF2C1C}" vid="{FD6A598B-975C-4FD8-9233-4E6E2A5FF897}"/>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BD0429AE8DB8F499923929AD5E18047" ma:contentTypeVersion="12" ma:contentTypeDescription="Creare un nuovo documento." ma:contentTypeScope="" ma:versionID="d459041d72f89507b1bf647c1baea088">
  <xsd:schema xmlns:xsd="http://www.w3.org/2001/XMLSchema" xmlns:xs="http://www.w3.org/2001/XMLSchema" xmlns:p="http://schemas.microsoft.com/office/2006/metadata/properties" xmlns:ns3="76105e0c-327b-433a-9e75-53728691b749" xmlns:ns4="51ab70a9-5969-41e5-973a-d34a556b0a1b" targetNamespace="http://schemas.microsoft.com/office/2006/metadata/properties" ma:root="true" ma:fieldsID="a9f11d43a7988ea1e2d3b11f2ecfebe4" ns3:_="" ns4:_="">
    <xsd:import namespace="76105e0c-327b-433a-9e75-53728691b749"/>
    <xsd:import namespace="51ab70a9-5969-41e5-973a-d34a556b0a1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05e0c-327b-433a-9e75-53728691b7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ab70a9-5969-41e5-973a-d34a556b0a1b"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SharingHintHash" ma:index="14"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EE72D0-2A9B-45DC-B101-05FD1A9E00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05e0c-327b-433a-9e75-53728691b749"/>
    <ds:schemaRef ds:uri="51ab70a9-5969-41e5-973a-d34a556b0a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43AC342-61A5-44A0-A410-3E594C65574B}">
  <ds:schemaRefs>
    <ds:schemaRef ds:uri="http://purl.org/dc/terms/"/>
    <ds:schemaRef ds:uri="http://schemas.openxmlformats.org/package/2006/metadata/core-properties"/>
    <ds:schemaRef ds:uri="76105e0c-327b-433a-9e75-53728691b749"/>
    <ds:schemaRef ds:uri="http://purl.org/dc/dcmitype/"/>
    <ds:schemaRef ds:uri="51ab70a9-5969-41e5-973a-d34a556b0a1b"/>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9CD019C6-4C82-4A16-80C9-1F1C63FE48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Theme2</Template>
  <TotalTime>2317</TotalTime>
  <Words>1346</Words>
  <Application>Microsoft Office PowerPoint</Application>
  <PresentationFormat>Widescreen</PresentationFormat>
  <Paragraphs>289</Paragraphs>
  <Slides>23</Slides>
  <Notes>6</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23</vt:i4>
      </vt:variant>
    </vt:vector>
  </HeadingPairs>
  <TitlesOfParts>
    <vt:vector size="35" baseType="lpstr">
      <vt:lpstr>.AppleSystemUIFont</vt:lpstr>
      <vt:lpstr>Arial</vt:lpstr>
      <vt:lpstr>Arial Black</vt:lpstr>
      <vt:lpstr>Arial Unicode MS</vt:lpstr>
      <vt:lpstr>Calibri</vt:lpstr>
      <vt:lpstr>Georgia</vt:lpstr>
      <vt:lpstr>Helvetica</vt:lpstr>
      <vt:lpstr>Quay Sans ITC Std Book</vt:lpstr>
      <vt:lpstr>Roboto Slab</vt:lpstr>
      <vt:lpstr>Wingdings</vt:lpstr>
      <vt:lpstr>Theme2</vt:lpstr>
      <vt:lpstr>Internal screen</vt:lpstr>
      <vt:lpstr>IPPC Standard Setting Process for International Standards for Phytosanitary Measures (ISPMs) and Diagnostic Protocols (DPs)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Diagnostic Protocols (DPs)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MangiliAndre, Erika (NSPD)</dc:creator>
  <cp:lastModifiedBy>Nicora, Natalie (NSP)</cp:lastModifiedBy>
  <cp:revision>318</cp:revision>
  <dcterms:created xsi:type="dcterms:W3CDTF">2021-06-04T14:49:54Z</dcterms:created>
  <dcterms:modified xsi:type="dcterms:W3CDTF">2021-07-19T08:19:48Z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0x0101001BD0429AE8DB8F499923929AD5E18047</vt:lpwstr>
  </property>
</Properties>
</file>