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64" r:id="rId2"/>
    <p:sldId id="260" r:id="rId3"/>
    <p:sldId id="263" r:id="rId4"/>
    <p:sldId id="266" r:id="rId5"/>
    <p:sldId id="283" r:id="rId6"/>
    <p:sldId id="288" r:id="rId7"/>
    <p:sldId id="289" r:id="rId8"/>
    <p:sldId id="276" r:id="rId9"/>
    <p:sldId id="278" r:id="rId10"/>
    <p:sldId id="287" r:id="rId11"/>
    <p:sldId id="286" r:id="rId12"/>
    <p:sldId id="284" r:id="rId13"/>
    <p:sldId id="285" r:id="rId14"/>
    <p:sldId id="271" r:id="rId15"/>
    <p:sldId id="272" r:id="rId16"/>
    <p:sldId id="273" r:id="rId17"/>
    <p:sldId id="274" r:id="rId18"/>
    <p:sldId id="275" r:id="rId19"/>
    <p:sldId id="265" r:id="rId20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FA572C-DEAB-443D-9808-9AF4D206305F}" v="412" dt="2021-06-16T15:31:48.627"/>
    <p1510:client id="{8B28D642-B5C6-4EEE-99FE-54642D563AF2}" v="2" dt="2021-07-01T14:28:41.563"/>
    <p1510:client id="{D2B96E02-0590-463B-81EA-AD3CA0C242DB}" v="45" dt="2021-06-15T10:19:00.6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0"/>
    <p:restoredTop sz="94645"/>
  </p:normalViewPr>
  <p:slideViewPr>
    <p:cSldViewPr snapToGrid="0" showGuides="1">
      <p:cViewPr varScale="1">
        <p:scale>
          <a:sx n="106" d="100"/>
          <a:sy n="106" d="100"/>
        </p:scale>
        <p:origin x="7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alie nicora" userId="s/IoucM/xRKNhCBwKmvd39K2/549HGcB3itwphovlCY=" providerId="None" clId="Web-{D2B96E02-0590-463B-81EA-AD3CA0C242DB}"/>
    <pc:docChg chg="modSld">
      <pc:chgData name="Natalie nicora" userId="s/IoucM/xRKNhCBwKmvd39K2/549HGcB3itwphovlCY=" providerId="None" clId="Web-{D2B96E02-0590-463B-81EA-AD3CA0C242DB}" dt="2021-06-15T10:18:58.613" v="23" actId="20577"/>
      <pc:docMkLst>
        <pc:docMk/>
      </pc:docMkLst>
      <pc:sldChg chg="modSp">
        <pc:chgData name="Natalie nicora" userId="s/IoucM/xRKNhCBwKmvd39K2/549HGcB3itwphovlCY=" providerId="None" clId="Web-{D2B96E02-0590-463B-81EA-AD3CA0C242DB}" dt="2021-06-15T10:18:46.675" v="22" actId="20577"/>
        <pc:sldMkLst>
          <pc:docMk/>
          <pc:sldMk cId="3244712278" sldId="265"/>
        </pc:sldMkLst>
        <pc:spChg chg="mod">
          <ac:chgData name="Natalie nicora" userId="s/IoucM/xRKNhCBwKmvd39K2/549HGcB3itwphovlCY=" providerId="None" clId="Web-{D2B96E02-0590-463B-81EA-AD3CA0C242DB}" dt="2021-06-15T10:18:46.675" v="22" actId="20577"/>
          <ac:spMkLst>
            <pc:docMk/>
            <pc:sldMk cId="3244712278" sldId="265"/>
            <ac:spMk id="2" creationId="{00000000-0000-0000-0000-000000000000}"/>
          </ac:spMkLst>
        </pc:spChg>
      </pc:sldChg>
      <pc:sldChg chg="modSp">
        <pc:chgData name="Natalie nicora" userId="s/IoucM/xRKNhCBwKmvd39K2/549HGcB3itwphovlCY=" providerId="None" clId="Web-{D2B96E02-0590-463B-81EA-AD3CA0C242DB}" dt="2021-06-15T10:18:58.613" v="23" actId="20577"/>
        <pc:sldMkLst>
          <pc:docMk/>
          <pc:sldMk cId="2736921949" sldId="272"/>
        </pc:sldMkLst>
        <pc:spChg chg="mod">
          <ac:chgData name="Natalie nicora" userId="s/IoucM/xRKNhCBwKmvd39K2/549HGcB3itwphovlCY=" providerId="None" clId="Web-{D2B96E02-0590-463B-81EA-AD3CA0C242DB}" dt="2021-06-15T10:18:58.613" v="23" actId="20577"/>
          <ac:spMkLst>
            <pc:docMk/>
            <pc:sldMk cId="2736921949" sldId="272"/>
            <ac:spMk id="4" creationId="{00000000-0000-0000-0000-000000000000}"/>
          </ac:spMkLst>
        </pc:spChg>
      </pc:sldChg>
    </pc:docChg>
  </pc:docChgLst>
  <pc:docChgLst>
    <pc:chgData name="Descartes Koumba" clId="Web-{8B28D642-B5C6-4EEE-99FE-54642D563AF2}"/>
    <pc:docChg chg="modSld modMainMaster">
      <pc:chgData name="Descartes Koumba" userId="" providerId="" clId="Web-{8B28D642-B5C6-4EEE-99FE-54642D563AF2}" dt="2021-07-01T14:28:41.563" v="1"/>
      <pc:docMkLst>
        <pc:docMk/>
      </pc:docMkLst>
      <pc:sldMasterChg chg="mod modSldLayout">
        <pc:chgData name="Descartes Koumba" userId="" providerId="" clId="Web-{8B28D642-B5C6-4EEE-99FE-54642D563AF2}" dt="2021-07-01T14:28:41.563" v="1"/>
        <pc:sldMasterMkLst>
          <pc:docMk/>
          <pc:sldMasterMk cId="0" sldId="2147483648"/>
        </pc:sldMasterMkLst>
        <pc:sldLayoutChg chg="mod">
          <pc:chgData name="Descartes Koumba" userId="" providerId="" clId="Web-{8B28D642-B5C6-4EEE-99FE-54642D563AF2}" dt="2021-07-01T14:28:41.563" v="1"/>
          <pc:sldLayoutMkLst>
            <pc:docMk/>
            <pc:sldMasterMk cId="0" sldId="2147483648"/>
            <pc:sldLayoutMk cId="1316915008" sldId="2147483661"/>
          </pc:sldLayoutMkLst>
        </pc:sldLayoutChg>
        <pc:sldLayoutChg chg="mod">
          <pc:chgData name="Descartes Koumba" userId="" providerId="" clId="Web-{8B28D642-B5C6-4EEE-99FE-54642D563AF2}" dt="2021-07-01T14:28:41.563" v="1"/>
          <pc:sldLayoutMkLst>
            <pc:docMk/>
            <pc:sldMasterMk cId="0" sldId="2147483648"/>
            <pc:sldLayoutMk cId="1424073474" sldId="2147483662"/>
          </pc:sldLayoutMkLst>
        </pc:sldLayoutChg>
        <pc:sldLayoutChg chg="mod">
          <pc:chgData name="Descartes Koumba" userId="" providerId="" clId="Web-{8B28D642-B5C6-4EEE-99FE-54642D563AF2}" dt="2021-07-01T14:28:41.563" v="1"/>
          <pc:sldLayoutMkLst>
            <pc:docMk/>
            <pc:sldMasterMk cId="0" sldId="2147483648"/>
            <pc:sldLayoutMk cId="697631703" sldId="2147483663"/>
          </pc:sldLayoutMkLst>
        </pc:sldLayoutChg>
        <pc:sldLayoutChg chg="mod">
          <pc:chgData name="Descartes Koumba" userId="" providerId="" clId="Web-{8B28D642-B5C6-4EEE-99FE-54642D563AF2}" dt="2021-07-01T14:28:41.563" v="1"/>
          <pc:sldLayoutMkLst>
            <pc:docMk/>
            <pc:sldMasterMk cId="0" sldId="2147483648"/>
            <pc:sldLayoutMk cId="1982803348" sldId="2147483664"/>
          </pc:sldLayoutMkLst>
        </pc:sldLayoutChg>
        <pc:sldLayoutChg chg="mod">
          <pc:chgData name="Descartes Koumba" userId="" providerId="" clId="Web-{8B28D642-B5C6-4EEE-99FE-54642D563AF2}" dt="2021-07-01T14:28:41.563" v="1"/>
          <pc:sldLayoutMkLst>
            <pc:docMk/>
            <pc:sldMasterMk cId="0" sldId="2147483648"/>
            <pc:sldLayoutMk cId="324635690" sldId="2147483665"/>
          </pc:sldLayoutMkLst>
        </pc:sldLayoutChg>
        <pc:sldLayoutChg chg="mod">
          <pc:chgData name="Descartes Koumba" userId="" providerId="" clId="Web-{8B28D642-B5C6-4EEE-99FE-54642D563AF2}" dt="2021-07-01T14:28:41.563" v="1"/>
          <pc:sldLayoutMkLst>
            <pc:docMk/>
            <pc:sldMasterMk cId="0" sldId="2147483648"/>
            <pc:sldLayoutMk cId="760552297" sldId="2147483666"/>
          </pc:sldLayoutMkLst>
        </pc:sldLayoutChg>
        <pc:sldLayoutChg chg="mod">
          <pc:chgData name="Descartes Koumba" userId="" providerId="" clId="Web-{8B28D642-B5C6-4EEE-99FE-54642D563AF2}" dt="2021-07-01T14:28:41.563" v="1"/>
          <pc:sldLayoutMkLst>
            <pc:docMk/>
            <pc:sldMasterMk cId="0" sldId="2147483648"/>
            <pc:sldLayoutMk cId="1015489912" sldId="2147483667"/>
          </pc:sldLayoutMkLst>
        </pc:sldLayoutChg>
      </pc:sldMasterChg>
    </pc:docChg>
  </pc:docChgLst>
  <pc:docChgLst>
    <pc:chgData name="Sarah Brunel" userId="RjIUIPTkZmnodQ9abSsPVxTPyAve52HcJJonqAnz4Cw=" providerId="None" clId="Web-{6AFA572C-DEAB-443D-9808-9AF4D206305F}"/>
    <pc:docChg chg="mod modSld modMainMaster">
      <pc:chgData name="Sarah Brunel" userId="RjIUIPTkZmnodQ9abSsPVxTPyAve52HcJJonqAnz4Cw=" providerId="None" clId="Web-{6AFA572C-DEAB-443D-9808-9AF4D206305F}" dt="2021-06-16T15:31:48.627" v="226"/>
      <pc:docMkLst>
        <pc:docMk/>
      </pc:docMkLst>
      <pc:sldChg chg="modSp">
        <pc:chgData name="Sarah Brunel" userId="RjIUIPTkZmnodQ9abSsPVxTPyAve52HcJJonqAnz4Cw=" providerId="None" clId="Web-{6AFA572C-DEAB-443D-9808-9AF4D206305F}" dt="2021-06-16T15:30:37.345" v="225" actId="1076"/>
        <pc:sldMkLst>
          <pc:docMk/>
          <pc:sldMk cId="1072853151" sldId="266"/>
        </pc:sldMkLst>
        <pc:spChg chg="mod">
          <ac:chgData name="Sarah Brunel" userId="RjIUIPTkZmnodQ9abSsPVxTPyAve52HcJJonqAnz4Cw=" providerId="None" clId="Web-{6AFA572C-DEAB-443D-9808-9AF4D206305F}" dt="2021-06-16T15:30:37.345" v="225" actId="1076"/>
          <ac:spMkLst>
            <pc:docMk/>
            <pc:sldMk cId="1072853151" sldId="266"/>
            <ac:spMk id="2" creationId="{750A0549-F6AF-4632-AF98-32538E54A8D5}"/>
          </ac:spMkLst>
        </pc:spChg>
        <pc:spChg chg="mod">
          <ac:chgData name="Sarah Brunel" userId="RjIUIPTkZmnodQ9abSsPVxTPyAve52HcJJonqAnz4Cw=" providerId="None" clId="Web-{6AFA572C-DEAB-443D-9808-9AF4D206305F}" dt="2021-06-16T15:28:53.017" v="173" actId="20577"/>
          <ac:spMkLst>
            <pc:docMk/>
            <pc:sldMk cId="1072853151" sldId="266"/>
            <ac:spMk id="4" creationId="{30C5B4F2-343F-439E-987A-C1E31EE52EB0}"/>
          </ac:spMkLst>
        </pc:spChg>
      </pc:sldChg>
      <pc:sldChg chg="modSp">
        <pc:chgData name="Sarah Brunel" userId="RjIUIPTkZmnodQ9abSsPVxTPyAve52HcJJonqAnz4Cw=" providerId="None" clId="Web-{6AFA572C-DEAB-443D-9808-9AF4D206305F}" dt="2021-06-16T15:27:19.189" v="53" actId="20577"/>
        <pc:sldMkLst>
          <pc:docMk/>
          <pc:sldMk cId="2451567610" sldId="268"/>
        </pc:sldMkLst>
        <pc:spChg chg="mod">
          <ac:chgData name="Sarah Brunel" userId="RjIUIPTkZmnodQ9abSsPVxTPyAve52HcJJonqAnz4Cw=" providerId="None" clId="Web-{6AFA572C-DEAB-443D-9808-9AF4D206305F}" dt="2021-06-16T15:27:19.189" v="53" actId="20577"/>
          <ac:spMkLst>
            <pc:docMk/>
            <pc:sldMk cId="2451567610" sldId="268"/>
            <ac:spMk id="6" creationId="{85E546DD-B640-4FBE-9B42-B9B750B3EA19}"/>
          </ac:spMkLst>
        </pc:spChg>
      </pc:sldChg>
      <pc:sldChg chg="addSp delSp modSp">
        <pc:chgData name="Sarah Brunel" userId="RjIUIPTkZmnodQ9abSsPVxTPyAve52HcJJonqAnz4Cw=" providerId="None" clId="Web-{6AFA572C-DEAB-443D-9808-9AF4D206305F}" dt="2021-06-16T15:26:47.908" v="49" actId="1076"/>
        <pc:sldMkLst>
          <pc:docMk/>
          <pc:sldMk cId="1388210507" sldId="270"/>
        </pc:sldMkLst>
        <pc:spChg chg="add mod">
          <ac:chgData name="Sarah Brunel" userId="RjIUIPTkZmnodQ9abSsPVxTPyAve52HcJJonqAnz4Cw=" providerId="None" clId="Web-{6AFA572C-DEAB-443D-9808-9AF4D206305F}" dt="2021-06-16T15:24:53.048" v="40" actId="1076"/>
          <ac:spMkLst>
            <pc:docMk/>
            <pc:sldMk cId="1388210507" sldId="270"/>
            <ac:spMk id="4" creationId="{0BB131EF-9388-4CC6-838A-1CFBF36EC73E}"/>
          </ac:spMkLst>
        </pc:spChg>
        <pc:spChg chg="mod">
          <ac:chgData name="Sarah Brunel" userId="RjIUIPTkZmnodQ9abSsPVxTPyAve52HcJJonqAnz4Cw=" providerId="None" clId="Web-{6AFA572C-DEAB-443D-9808-9AF4D206305F}" dt="2021-06-16T15:26:36.017" v="46" actId="14100"/>
          <ac:spMkLst>
            <pc:docMk/>
            <pc:sldMk cId="1388210507" sldId="270"/>
            <ac:spMk id="6" creationId="{85E546DD-B640-4FBE-9B42-B9B750B3EA19}"/>
          </ac:spMkLst>
        </pc:spChg>
        <pc:spChg chg="mod">
          <ac:chgData name="Sarah Brunel" userId="RjIUIPTkZmnodQ9abSsPVxTPyAve52HcJJonqAnz4Cw=" providerId="None" clId="Web-{6AFA572C-DEAB-443D-9808-9AF4D206305F}" dt="2021-06-16T15:23:43.407" v="14" actId="14100"/>
          <ac:spMkLst>
            <pc:docMk/>
            <pc:sldMk cId="1388210507" sldId="270"/>
            <ac:spMk id="9" creationId="{00000000-0000-0000-0000-000000000000}"/>
          </ac:spMkLst>
        </pc:spChg>
        <pc:picChg chg="add mod">
          <ac:chgData name="Sarah Brunel" userId="RjIUIPTkZmnodQ9abSsPVxTPyAve52HcJJonqAnz4Cw=" providerId="None" clId="Web-{6AFA572C-DEAB-443D-9808-9AF4D206305F}" dt="2021-06-16T15:23:26.095" v="10" actId="1076"/>
          <ac:picMkLst>
            <pc:docMk/>
            <pc:sldMk cId="1388210507" sldId="270"/>
            <ac:picMk id="2" creationId="{3089BEB7-6F35-4C31-8A43-281276104193}"/>
          </ac:picMkLst>
        </pc:picChg>
        <pc:picChg chg="add mod">
          <ac:chgData name="Sarah Brunel" userId="RjIUIPTkZmnodQ9abSsPVxTPyAve52HcJJonqAnz4Cw=" providerId="None" clId="Web-{6AFA572C-DEAB-443D-9808-9AF4D206305F}" dt="2021-06-16T15:26:41.173" v="48" actId="14100"/>
          <ac:picMkLst>
            <pc:docMk/>
            <pc:sldMk cId="1388210507" sldId="270"/>
            <ac:picMk id="3" creationId="{EE9856AF-7527-49DA-9695-6963595C5055}"/>
          </ac:picMkLst>
        </pc:picChg>
        <pc:picChg chg="add mod">
          <ac:chgData name="Sarah Brunel" userId="RjIUIPTkZmnodQ9abSsPVxTPyAve52HcJJonqAnz4Cw=" providerId="None" clId="Web-{6AFA572C-DEAB-443D-9808-9AF4D206305F}" dt="2021-06-16T15:26:47.908" v="49" actId="1076"/>
          <ac:picMkLst>
            <pc:docMk/>
            <pc:sldMk cId="1388210507" sldId="270"/>
            <ac:picMk id="5" creationId="{CAEA16C9-2945-45EB-B556-5F2AE877BE10}"/>
          </ac:picMkLst>
        </pc:picChg>
        <pc:picChg chg="del">
          <ac:chgData name="Sarah Brunel" userId="RjIUIPTkZmnodQ9abSsPVxTPyAve52HcJJonqAnz4Cw=" providerId="None" clId="Web-{6AFA572C-DEAB-443D-9808-9AF4D206305F}" dt="2021-06-16T15:22:40.813" v="5"/>
          <ac:picMkLst>
            <pc:docMk/>
            <pc:sldMk cId="1388210507" sldId="270"/>
            <ac:picMk id="7" creationId="{00000000-0000-0000-0000-000000000000}"/>
          </ac:picMkLst>
        </pc:picChg>
        <pc:picChg chg="del">
          <ac:chgData name="Sarah Brunel" userId="RjIUIPTkZmnodQ9abSsPVxTPyAve52HcJJonqAnz4Cw=" providerId="None" clId="Web-{6AFA572C-DEAB-443D-9808-9AF4D206305F}" dt="2021-06-16T15:22:42.610" v="6"/>
          <ac:picMkLst>
            <pc:docMk/>
            <pc:sldMk cId="1388210507" sldId="270"/>
            <ac:picMk id="8" creationId="{00000000-0000-0000-0000-000000000000}"/>
          </ac:picMkLst>
        </pc:picChg>
      </pc:sldChg>
      <pc:sldMasterChg chg="mod modSldLayout">
        <pc:chgData name="Sarah Brunel" userId="RjIUIPTkZmnodQ9abSsPVxTPyAve52HcJJonqAnz4Cw=" providerId="None" clId="Web-{6AFA572C-DEAB-443D-9808-9AF4D206305F}" dt="2021-06-16T15:31:48.627" v="226"/>
        <pc:sldMasterMkLst>
          <pc:docMk/>
          <pc:sldMasterMk cId="0" sldId="2147483648"/>
        </pc:sldMasterMkLst>
        <pc:sldLayoutChg chg="mod">
          <pc:chgData name="Sarah Brunel" userId="RjIUIPTkZmnodQ9abSsPVxTPyAve52HcJJonqAnz4Cw=" providerId="None" clId="Web-{6AFA572C-DEAB-443D-9808-9AF4D206305F}" dt="2021-06-16T15:31:48.627" v="226"/>
          <pc:sldLayoutMkLst>
            <pc:docMk/>
            <pc:sldMasterMk cId="0" sldId="2147483648"/>
            <pc:sldLayoutMk cId="1316915008" sldId="2147483661"/>
          </pc:sldLayoutMkLst>
        </pc:sldLayoutChg>
        <pc:sldLayoutChg chg="mod">
          <pc:chgData name="Sarah Brunel" userId="RjIUIPTkZmnodQ9abSsPVxTPyAve52HcJJonqAnz4Cw=" providerId="None" clId="Web-{6AFA572C-DEAB-443D-9808-9AF4D206305F}" dt="2021-06-16T15:31:48.627" v="226"/>
          <pc:sldLayoutMkLst>
            <pc:docMk/>
            <pc:sldMasterMk cId="0" sldId="2147483648"/>
            <pc:sldLayoutMk cId="1424073474" sldId="2147483662"/>
          </pc:sldLayoutMkLst>
        </pc:sldLayoutChg>
        <pc:sldLayoutChg chg="mod">
          <pc:chgData name="Sarah Brunel" userId="RjIUIPTkZmnodQ9abSsPVxTPyAve52HcJJonqAnz4Cw=" providerId="None" clId="Web-{6AFA572C-DEAB-443D-9808-9AF4D206305F}" dt="2021-06-16T15:31:48.627" v="226"/>
          <pc:sldLayoutMkLst>
            <pc:docMk/>
            <pc:sldMasterMk cId="0" sldId="2147483648"/>
            <pc:sldLayoutMk cId="697631703" sldId="2147483663"/>
          </pc:sldLayoutMkLst>
        </pc:sldLayoutChg>
        <pc:sldLayoutChg chg="mod">
          <pc:chgData name="Sarah Brunel" userId="RjIUIPTkZmnodQ9abSsPVxTPyAve52HcJJonqAnz4Cw=" providerId="None" clId="Web-{6AFA572C-DEAB-443D-9808-9AF4D206305F}" dt="2021-06-16T15:31:48.627" v="226"/>
          <pc:sldLayoutMkLst>
            <pc:docMk/>
            <pc:sldMasterMk cId="0" sldId="2147483648"/>
            <pc:sldLayoutMk cId="1982803348" sldId="2147483664"/>
          </pc:sldLayoutMkLst>
        </pc:sldLayoutChg>
        <pc:sldLayoutChg chg="mod">
          <pc:chgData name="Sarah Brunel" userId="RjIUIPTkZmnodQ9abSsPVxTPyAve52HcJJonqAnz4Cw=" providerId="None" clId="Web-{6AFA572C-DEAB-443D-9808-9AF4D206305F}" dt="2021-06-16T15:31:48.627" v="226"/>
          <pc:sldLayoutMkLst>
            <pc:docMk/>
            <pc:sldMasterMk cId="0" sldId="2147483648"/>
            <pc:sldLayoutMk cId="324635690" sldId="2147483665"/>
          </pc:sldLayoutMkLst>
        </pc:sldLayoutChg>
        <pc:sldLayoutChg chg="mod">
          <pc:chgData name="Sarah Brunel" userId="RjIUIPTkZmnodQ9abSsPVxTPyAve52HcJJonqAnz4Cw=" providerId="None" clId="Web-{6AFA572C-DEAB-443D-9808-9AF4D206305F}" dt="2021-06-16T15:31:48.627" v="226"/>
          <pc:sldLayoutMkLst>
            <pc:docMk/>
            <pc:sldMasterMk cId="0" sldId="2147483648"/>
            <pc:sldLayoutMk cId="760552297" sldId="2147483666"/>
          </pc:sldLayoutMkLst>
        </pc:sldLayoutChg>
        <pc:sldLayoutChg chg="mod">
          <pc:chgData name="Sarah Brunel" userId="RjIUIPTkZmnodQ9abSsPVxTPyAve52HcJJonqAnz4Cw=" providerId="None" clId="Web-{6AFA572C-DEAB-443D-9808-9AF4D206305F}" dt="2021-06-16T15:31:48.627" v="226"/>
          <pc:sldLayoutMkLst>
            <pc:docMk/>
            <pc:sldMasterMk cId="0" sldId="2147483648"/>
            <pc:sldLayoutMk cId="1015489912" sldId="214748366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29A921-3486-4F8C-AF16-2600239AB0BD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B564BC-9551-49D0-AE4B-397D98AEA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27497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E58EDD-03FF-477C-AB47-C2525345160C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42C96C-BF02-4966-B37A-E3B1EE7BD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9519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6503670" y="3440430"/>
            <a:ext cx="487680" cy="31242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5911850" y="2205673"/>
            <a:ext cx="1920240" cy="292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374035" y="199594"/>
            <a:ext cx="6451917" cy="650989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123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5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  <p:sldLayoutId id="2147483668" r:id="rId8"/>
  </p:sldLayoutIdLst>
  <p:hf hdr="0" dt="0"/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o.org/documents/card/en/c/cb5880en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mYE8zaIEFw" TargetMode="External"/><Relationship Id="rId2" Type="http://schemas.openxmlformats.org/officeDocument/2006/relationships/hyperlink" Target="https://www.ippc.int/en/core-activities/capacity-development/phytosanitary-capacity-evaluation/" TargetMode="Externa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ippcnews" TargetMode="External"/><Relationship Id="rId13" Type="http://schemas.openxmlformats.org/officeDocument/2006/relationships/image" Target="../media/image24.png"/><Relationship Id="rId3" Type="http://schemas.openxmlformats.org/officeDocument/2006/relationships/hyperlink" Target="http://www.ippc.int/" TargetMode="External"/><Relationship Id="rId7" Type="http://schemas.openxmlformats.org/officeDocument/2006/relationships/image" Target="../media/image21.jpeg"/><Relationship Id="rId12" Type="http://schemas.openxmlformats.org/officeDocument/2006/relationships/hyperlink" Target="https://www.youtube.com/playlist?list=PLzp5NgJ2-dK4T7GE2fsGujftlxSX1rCTC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facebook.com/ippcheadlines/" TargetMode="External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0" Type="http://schemas.openxmlformats.org/officeDocument/2006/relationships/hyperlink" Target="https://www.linkedin.com/groups/3175642" TargetMode="External"/><Relationship Id="rId4" Type="http://schemas.openxmlformats.org/officeDocument/2006/relationships/hyperlink" Target="http://www.fao.org/plant-health-2020" TargetMode="External"/><Relationship Id="rId9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governance/cpm/cpm-focus-group-reports/strengthening-pest-outbreak-alert-and-response-systems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o.org/fall-armyworm/global-action/en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hyperlink" Target="https://www.ippc.int/en/the-global-action-for-fall-armyworm-control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88758-224C-8C4A-95DC-98A2199C6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7276" y="1359114"/>
            <a:ext cx="3894268" cy="612819"/>
          </a:xfrm>
        </p:spPr>
        <p:txBody>
          <a:bodyPr/>
          <a:lstStyle/>
          <a:p>
            <a:r>
              <a:rPr lang="it-IT" dirty="0"/>
              <a:t>PREPAREDNESS IN EFFECTIVELY HANDLING PEST OUTBREAKS</a:t>
            </a:r>
            <a:br>
              <a:rPr lang="it-IT" dirty="0"/>
            </a:br>
            <a:r>
              <a:rPr lang="it-IT" dirty="0"/>
              <a:t/>
            </a:r>
            <a:br>
              <a:rPr lang="it-IT" dirty="0"/>
            </a:br>
            <a:r>
              <a:rPr lang="it-IT" sz="1300" b="0" dirty="0"/>
              <a:t>Sarah Brunel, Implementation Facilitation unit deputy lead</a:t>
            </a: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74035" y="179917"/>
            <a:ext cx="4727858" cy="448124"/>
          </a:xfrm>
        </p:spPr>
        <p:txBody>
          <a:bodyPr/>
          <a:lstStyle/>
          <a:p>
            <a:pPr algn="ctr"/>
            <a:r>
              <a:rPr lang="en-US" sz="1800" b="1" smtClean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FAO/IPPC Prevention and preparedeness guidelines for </a:t>
            </a:r>
            <a:r>
              <a:rPr lang="en-US" sz="1800" b="1" i="1" smtClean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Spodoptera frugiperda</a:t>
            </a:r>
            <a:endParaRPr lang="en-US" sz="1800" b="1" i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46405" t="15402" r="27986" b="20272"/>
          <a:stretch/>
        </p:blipFill>
        <p:spPr>
          <a:xfrm>
            <a:off x="162686" y="908399"/>
            <a:ext cx="1856848" cy="262360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86852" y="947192"/>
            <a:ext cx="5144201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700" dirty="0" err="1" smtClean="0"/>
              <a:t>Freely</a:t>
            </a:r>
            <a:r>
              <a:rPr lang="fr-FR" sz="1700" dirty="0" smtClean="0"/>
              <a:t> </a:t>
            </a:r>
            <a:r>
              <a:rPr lang="fr-FR" sz="1700" dirty="0" err="1" smtClean="0"/>
              <a:t>available</a:t>
            </a:r>
            <a:r>
              <a:rPr lang="fr-FR" sz="1700" dirty="0" smtClean="0"/>
              <a:t> in English at </a:t>
            </a:r>
            <a:r>
              <a:rPr lang="en-US" sz="1700" dirty="0">
                <a:hlinkClick r:id="rId3"/>
              </a:rPr>
              <a:t>http://</a:t>
            </a:r>
            <a:r>
              <a:rPr lang="en-US" sz="1700" dirty="0" smtClean="0">
                <a:hlinkClick r:id="rId3"/>
              </a:rPr>
              <a:t>www.fao.org/documents/card/en/c/cb5880en</a:t>
            </a:r>
            <a:endParaRPr lang="en-US" sz="1700" dirty="0" smtClean="0"/>
          </a:p>
          <a:p>
            <a:endParaRPr lang="en-US" sz="17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700" dirty="0"/>
              <a:t>Will </a:t>
            </a:r>
            <a:r>
              <a:rPr lang="fr-FR" sz="1700" dirty="0" err="1"/>
              <a:t>soon</a:t>
            </a:r>
            <a:r>
              <a:rPr lang="fr-FR" sz="1700" dirty="0"/>
              <a:t> </a:t>
            </a:r>
            <a:r>
              <a:rPr lang="fr-FR" sz="1700" dirty="0" err="1"/>
              <a:t>be</a:t>
            </a:r>
            <a:r>
              <a:rPr lang="fr-FR" sz="1700" dirty="0"/>
              <a:t> </a:t>
            </a:r>
            <a:r>
              <a:rPr lang="fr-FR" sz="1700" dirty="0" err="1"/>
              <a:t>available</a:t>
            </a:r>
            <a:r>
              <a:rPr lang="fr-FR" sz="1700" dirty="0"/>
              <a:t> in French and </a:t>
            </a:r>
            <a:r>
              <a:rPr lang="fr-FR" sz="1700" dirty="0" err="1"/>
              <a:t>Arabic</a:t>
            </a:r>
            <a:endParaRPr lang="fr-FR" sz="1700" dirty="0"/>
          </a:p>
          <a:p>
            <a:endParaRPr lang="fr-FR" sz="17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700" kern="100" dirty="0" smtClean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fr-FR" sz="1700" kern="100" dirty="0" err="1">
                <a:latin typeface="Calibri" panose="020F0502020204030204" pitchFamily="34" charset="0"/>
                <a:cs typeface="Calibri" panose="020F0502020204030204" pitchFamily="34" charset="0"/>
              </a:rPr>
              <a:t>series</a:t>
            </a:r>
            <a:r>
              <a:rPr lang="fr-FR" sz="1700" kern="100" dirty="0"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fr-FR" sz="1700" b="1" kern="100" dirty="0">
                <a:latin typeface="Calibri" panose="020F0502020204030204" pitchFamily="34" charset="0"/>
                <a:cs typeface="Calibri" panose="020F0502020204030204" pitchFamily="34" charset="0"/>
              </a:rPr>
              <a:t>global </a:t>
            </a:r>
            <a:r>
              <a:rPr lang="fr-FR" sz="1700" b="1" kern="100" dirty="0" err="1">
                <a:latin typeface="Calibri" panose="020F0502020204030204" pitchFamily="34" charset="0"/>
                <a:cs typeface="Calibri" panose="020F0502020204030204" pitchFamily="34" charset="0"/>
              </a:rPr>
              <a:t>webinars</a:t>
            </a:r>
            <a:r>
              <a:rPr lang="fr-FR" sz="1700" b="1" kern="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700" kern="100" dirty="0"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fr-FR" sz="1700" kern="100" dirty="0" err="1">
                <a:latin typeface="Calibri" panose="020F0502020204030204" pitchFamily="34" charset="0"/>
                <a:cs typeface="Calibri" panose="020F0502020204030204" pitchFamily="34" charset="0"/>
              </a:rPr>
              <a:t>be</a:t>
            </a:r>
            <a:r>
              <a:rPr lang="fr-FR" sz="1700" kern="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700" kern="100" dirty="0" err="1">
                <a:latin typeface="Calibri" panose="020F0502020204030204" pitchFamily="34" charset="0"/>
                <a:cs typeface="Calibri" panose="020F0502020204030204" pitchFamily="34" charset="0"/>
              </a:rPr>
              <a:t>organized</a:t>
            </a:r>
            <a:r>
              <a:rPr lang="fr-FR" sz="1700" kern="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700" kern="100" dirty="0" smtClean="0">
                <a:latin typeface="Calibri" panose="020F0502020204030204" pitchFamily="34" charset="0"/>
                <a:cs typeface="Calibri" panose="020F0502020204030204" pitchFamily="34" charset="0"/>
              </a:rPr>
              <a:t>for </a:t>
            </a:r>
            <a:r>
              <a:rPr lang="fr-FR" sz="1700" kern="100" dirty="0" err="1">
                <a:latin typeface="Calibri" panose="020F0502020204030204" pitchFamily="34" charset="0"/>
                <a:cs typeface="Calibri" panose="020F0502020204030204" pitchFamily="34" charset="0"/>
              </a:rPr>
              <a:t>target</a:t>
            </a:r>
            <a:r>
              <a:rPr lang="fr-FR" sz="1700" kern="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700" kern="100" dirty="0" smtClean="0">
                <a:latin typeface="Calibri" panose="020F0502020204030204" pitchFamily="34" charset="0"/>
                <a:cs typeface="Calibri" panose="020F0502020204030204" pitchFamily="34" charset="0"/>
              </a:rPr>
              <a:t>countries</a:t>
            </a:r>
            <a:r>
              <a:rPr lang="fr-FR" sz="1700" kern="1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fr-FR" sz="1700" kern="1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1700" kern="1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fr-FR" sz="1700" kern="100" dirty="0" smtClean="0">
                <a:latin typeface="Calibri" panose="020F0502020204030204" pitchFamily="34" charset="0"/>
                <a:cs typeface="Calibri" panose="020F0502020204030204" pitchFamily="34" charset="0"/>
              </a:rPr>
              <a:t>-     21st of </a:t>
            </a:r>
            <a:r>
              <a:rPr lang="fr-FR" sz="1700" kern="1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October</a:t>
            </a:r>
            <a:endParaRPr lang="fr-FR" sz="1700" kern="1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000125" lvl="2" indent="-285750">
              <a:buFontTx/>
              <a:buChar char="-"/>
            </a:pPr>
            <a:r>
              <a:rPr lang="fr-FR" sz="1700" kern="100" dirty="0" smtClean="0">
                <a:latin typeface="Calibri" panose="020F0502020204030204" pitchFamily="34" charset="0"/>
                <a:cs typeface="Calibri" panose="020F0502020204030204" pitchFamily="34" charset="0"/>
              </a:rPr>
              <a:t>19th </a:t>
            </a:r>
            <a:r>
              <a:rPr lang="fr-FR" sz="1700" kern="100" dirty="0">
                <a:latin typeface="Calibri" panose="020F0502020204030204" pitchFamily="34" charset="0"/>
                <a:cs typeface="Calibri" panose="020F0502020204030204" pitchFamily="34" charset="0"/>
              </a:rPr>
              <a:t>of </a:t>
            </a:r>
            <a:r>
              <a:rPr lang="fr-FR" sz="1700" kern="100" dirty="0" err="1">
                <a:latin typeface="Calibri" panose="020F0502020204030204" pitchFamily="34" charset="0"/>
                <a:cs typeface="Calibri" panose="020F0502020204030204" pitchFamily="34" charset="0"/>
              </a:rPr>
              <a:t>November</a:t>
            </a:r>
            <a:endParaRPr lang="fr-FR" sz="1700" kern="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000125" lvl="2" indent="-285750">
              <a:buFontTx/>
              <a:buChar char="-"/>
            </a:pPr>
            <a:r>
              <a:rPr lang="fr-FR" sz="1700" kern="100" dirty="0">
                <a:latin typeface="Calibri" panose="020F0502020204030204" pitchFamily="34" charset="0"/>
                <a:cs typeface="Calibri" panose="020F0502020204030204" pitchFamily="34" charset="0"/>
              </a:rPr>
              <a:t>10th of </a:t>
            </a:r>
            <a:r>
              <a:rPr lang="fr-FR" sz="1700" kern="100" dirty="0" err="1">
                <a:latin typeface="Calibri" panose="020F0502020204030204" pitchFamily="34" charset="0"/>
                <a:cs typeface="Calibri" panose="020F0502020204030204" pitchFamily="34" charset="0"/>
              </a:rPr>
              <a:t>December</a:t>
            </a:r>
            <a:endParaRPr lang="fr-FR" sz="1700" kern="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0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4035" y="179917"/>
            <a:ext cx="4727858" cy="448124"/>
          </a:xfrm>
        </p:spPr>
        <p:txBody>
          <a:bodyPr/>
          <a:lstStyle/>
          <a:p>
            <a:pPr algn="ctr"/>
            <a:r>
              <a:rPr lang="en-US" sz="18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FAO/IPPC Prevention and </a:t>
            </a:r>
            <a:r>
              <a:rPr lang="en-US" sz="1800" b="1" dirty="0" err="1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preparedeness</a:t>
            </a:r>
            <a:r>
              <a:rPr lang="en-US" sz="18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guidelines for </a:t>
            </a:r>
            <a:r>
              <a:rPr lang="en-US" sz="1800" b="1" i="1" dirty="0" err="1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Spodoptera</a:t>
            </a:r>
            <a:r>
              <a:rPr lang="en-US" sz="1800" b="1" i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b="1" i="1" dirty="0" err="1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frugiperda</a:t>
            </a:r>
            <a:endParaRPr lang="en-US" sz="1800" b="1" i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563" y="978251"/>
            <a:ext cx="6754217" cy="1817716"/>
          </a:xfrm>
        </p:spPr>
        <p:txBody>
          <a:bodyPr/>
          <a:lstStyle/>
          <a:p>
            <a:pPr marL="205740" indent="-205740">
              <a:buFont typeface="Arial" panose="020B0604020202020204" pitchFamily="34" charset="0"/>
              <a:buChar char="•"/>
            </a:pP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Content of the guidelines</a:t>
            </a:r>
            <a:endParaRPr lang="fr-FR" sz="18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information on the pest and on its </a:t>
            </a:r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biology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fr-FR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Prevention</a:t>
            </a: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fr-FR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preparedeness</a:t>
            </a: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 plan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when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pest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still</a:t>
            </a:r>
            <a:r>
              <a:rPr lang="fr-FR" sz="1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absent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Contingency plan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: when the pest is </a:t>
            </a:r>
            <a:r>
              <a:rPr lang="en-US" sz="1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officially detected and confirmed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, the NPPO immediately implements official control measures to contain the spread of the pest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APPENDIX: FAW preparedness and contingency plans check list.</a:t>
            </a:r>
          </a:p>
          <a:p>
            <a:pPr marL="0" lvl="1" indent="0">
              <a:spcBef>
                <a:spcPts val="0"/>
              </a:spcBef>
              <a:buNone/>
            </a:pPr>
            <a:endParaRPr lang="fr-FR" sz="1450" b="1" kern="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US" sz="138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fr-FR" sz="1004" dirty="0"/>
          </a:p>
          <a:p>
            <a:endParaRPr lang="en-US" sz="1680" dirty="0"/>
          </a:p>
          <a:p>
            <a:r>
              <a:rPr lang="en-US" sz="1680" dirty="0"/>
              <a:t> </a:t>
            </a:r>
          </a:p>
          <a:p>
            <a:pPr marL="584375" lvl="1" indent="-205740">
              <a:buFont typeface="Arial" panose="020B0604020202020204" pitchFamily="34" charset="0"/>
              <a:buChar char="•"/>
            </a:pPr>
            <a:endParaRPr lang="en-GB" sz="1004" b="1" u="sng" dirty="0"/>
          </a:p>
          <a:p>
            <a:pPr marL="205740" indent="-205740"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sp>
        <p:nvSpPr>
          <p:cNvPr id="4" name="Rectangle 3"/>
          <p:cNvSpPr/>
          <p:nvPr/>
        </p:nvSpPr>
        <p:spPr>
          <a:xfrm>
            <a:off x="3363969" y="3686884"/>
            <a:ext cx="67463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1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 </a:t>
            </a:r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016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3D906-861C-3347-9BDC-44A44F441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977" y="1178458"/>
            <a:ext cx="6241073" cy="685800"/>
          </a:xfrm>
        </p:spPr>
        <p:txBody>
          <a:bodyPr/>
          <a:lstStyle/>
          <a:p>
            <a:r>
              <a:rPr lang="it-IT" dirty="0"/>
              <a:t>Handling </a:t>
            </a:r>
            <a:r>
              <a:rPr lang="it-IT" i="1" dirty="0"/>
              <a:t>Fusarium oxysporum </a:t>
            </a:r>
            <a:r>
              <a:rPr lang="it-IT" dirty="0"/>
              <a:t>f. sp. </a:t>
            </a:r>
            <a:r>
              <a:rPr lang="it-IT" i="1" dirty="0"/>
              <a:t>cubense</a:t>
            </a:r>
            <a:r>
              <a:rPr lang="it-IT" dirty="0"/>
              <a:t> Tropical Race 4</a:t>
            </a:r>
          </a:p>
        </p:txBody>
      </p:sp>
    </p:spTree>
    <p:extLst>
      <p:ext uri="{BB962C8B-B14F-4D97-AF65-F5344CB8AC3E}">
        <p14:creationId xmlns:p14="http://schemas.microsoft.com/office/powerpoint/2010/main" val="253685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245" y="1101346"/>
            <a:ext cx="7068367" cy="2080026"/>
          </a:xfrm>
        </p:spPr>
        <p:txBody>
          <a:bodyPr/>
          <a:lstStyle/>
          <a:p>
            <a:pPr marL="274320" indent="-274320">
              <a:buFontTx/>
              <a:buChar char="-"/>
            </a:pPr>
            <a:r>
              <a:rPr lang="fr-FR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Soil</a:t>
            </a: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 borne </a:t>
            </a:r>
            <a:r>
              <a:rPr lang="fr-FR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fungus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when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establishes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cannot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be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eradicated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there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are no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resistant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banana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varieties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74320" indent="-274320">
              <a:buFontTx/>
              <a:buChar char="-"/>
            </a:pP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Originates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Asia, spread to Latin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America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Africa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where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still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fr-FR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quarantine</a:t>
            </a: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pest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74320" indent="-274320">
              <a:buFontTx/>
              <a:buChar char="-"/>
            </a:pPr>
            <a:r>
              <a:rPr lang="fr-FR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Potential</a:t>
            </a: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 of entry </a:t>
            </a:r>
            <a:r>
              <a:rPr lang="fr-FR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 HIGH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through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vitroplants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and plants.</a:t>
            </a:r>
          </a:p>
          <a:p>
            <a:pPr marL="274320" indent="-274320">
              <a:buFontTx/>
              <a:buChar char="-"/>
            </a:pP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Spread </a:t>
            </a:r>
            <a:r>
              <a:rPr lang="fr-FR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potential</a:t>
            </a: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 HIGH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through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irrigation water,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movement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soil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and of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contaminated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plants</a:t>
            </a:r>
          </a:p>
          <a:p>
            <a:pPr marL="274320" indent="-274320">
              <a:buFontTx/>
              <a:buChar char="-"/>
            </a:pPr>
            <a:r>
              <a:rPr lang="fr-FR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Potential</a:t>
            </a: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economic</a:t>
            </a: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 impact </a:t>
            </a:r>
            <a:r>
              <a:rPr lang="fr-FR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 VERY HIGH.</a:t>
            </a:r>
          </a:p>
          <a:p>
            <a:pPr marL="274320" indent="-274320">
              <a:buFontTx/>
              <a:buChar char="-"/>
            </a:pP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40245" y="420432"/>
            <a:ext cx="6967391" cy="448124"/>
          </a:xfrm>
          <a:prstGeom prst="rect">
            <a:avLst/>
          </a:prstGeom>
        </p:spPr>
        <p:txBody>
          <a:bodyPr/>
          <a:lstStyle>
            <a:lvl1pPr algn="l" defTabSz="778017" rtl="0" eaLnBrk="0" fontAlgn="base" hangingPunct="0">
              <a:spcBef>
                <a:spcPct val="0"/>
              </a:spcBef>
              <a:spcAft>
                <a:spcPct val="0"/>
              </a:spcAft>
              <a:defRPr sz="370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778017" rtl="0" eaLnBrk="0" fontAlgn="base" hangingPunct="0">
              <a:spcBef>
                <a:spcPct val="0"/>
              </a:spcBef>
              <a:spcAft>
                <a:spcPct val="0"/>
              </a:spcAft>
              <a:defRPr sz="3703">
                <a:solidFill>
                  <a:schemeClr val="tx1"/>
                </a:solidFill>
                <a:latin typeface="Calibri" pitchFamily="34" charset="0"/>
              </a:defRPr>
            </a:lvl2pPr>
            <a:lvl3pPr algn="ctr" defTabSz="778017" rtl="0" eaLnBrk="0" fontAlgn="base" hangingPunct="0">
              <a:spcBef>
                <a:spcPct val="0"/>
              </a:spcBef>
              <a:spcAft>
                <a:spcPct val="0"/>
              </a:spcAft>
              <a:defRPr sz="3703">
                <a:solidFill>
                  <a:schemeClr val="tx1"/>
                </a:solidFill>
                <a:latin typeface="Calibri" pitchFamily="34" charset="0"/>
              </a:defRPr>
            </a:lvl3pPr>
            <a:lvl4pPr algn="ctr" defTabSz="778017" rtl="0" eaLnBrk="0" fontAlgn="base" hangingPunct="0">
              <a:spcBef>
                <a:spcPct val="0"/>
              </a:spcBef>
              <a:spcAft>
                <a:spcPct val="0"/>
              </a:spcAft>
              <a:defRPr sz="3703">
                <a:solidFill>
                  <a:schemeClr val="tx1"/>
                </a:solidFill>
                <a:latin typeface="Calibri" pitchFamily="34" charset="0"/>
              </a:defRPr>
            </a:lvl4pPr>
            <a:lvl5pPr algn="ctr" defTabSz="778017" rtl="0" eaLnBrk="0" fontAlgn="base" hangingPunct="0">
              <a:spcBef>
                <a:spcPct val="0"/>
              </a:spcBef>
              <a:spcAft>
                <a:spcPct val="0"/>
              </a:spcAft>
              <a:defRPr sz="3703">
                <a:solidFill>
                  <a:schemeClr val="tx1"/>
                </a:solidFill>
                <a:latin typeface="Calibri" pitchFamily="34" charset="0"/>
              </a:defRPr>
            </a:lvl5pPr>
            <a:lvl6pPr marL="497932" algn="ctr" defTabSz="778017" rtl="0" fontAlgn="base">
              <a:spcBef>
                <a:spcPct val="0"/>
              </a:spcBef>
              <a:spcAft>
                <a:spcPct val="0"/>
              </a:spcAft>
              <a:defRPr sz="3703">
                <a:solidFill>
                  <a:schemeClr val="tx1"/>
                </a:solidFill>
                <a:latin typeface="Calibri" pitchFamily="34" charset="0"/>
              </a:defRPr>
            </a:lvl6pPr>
            <a:lvl7pPr marL="995862" algn="ctr" defTabSz="778017" rtl="0" fontAlgn="base">
              <a:spcBef>
                <a:spcPct val="0"/>
              </a:spcBef>
              <a:spcAft>
                <a:spcPct val="0"/>
              </a:spcAft>
              <a:defRPr sz="3703">
                <a:solidFill>
                  <a:schemeClr val="tx1"/>
                </a:solidFill>
                <a:latin typeface="Calibri" pitchFamily="34" charset="0"/>
              </a:defRPr>
            </a:lvl7pPr>
            <a:lvl8pPr marL="1493793" algn="ctr" defTabSz="778017" rtl="0" fontAlgn="base">
              <a:spcBef>
                <a:spcPct val="0"/>
              </a:spcBef>
              <a:spcAft>
                <a:spcPct val="0"/>
              </a:spcAft>
              <a:defRPr sz="3703">
                <a:solidFill>
                  <a:schemeClr val="tx1"/>
                </a:solidFill>
                <a:latin typeface="Calibri" pitchFamily="34" charset="0"/>
              </a:defRPr>
            </a:lvl8pPr>
            <a:lvl9pPr marL="1991723" algn="ctr" defTabSz="778017" rtl="0" fontAlgn="base">
              <a:spcBef>
                <a:spcPct val="0"/>
              </a:spcBef>
              <a:spcAft>
                <a:spcPct val="0"/>
              </a:spcAft>
              <a:defRPr sz="3703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2000" b="1" i="1" dirty="0" err="1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Fusarium</a:t>
            </a:r>
            <a:r>
              <a:rPr lang="en-US" sz="2000" b="1" i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en-US" sz="2000" b="1" i="1" dirty="0" err="1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oxysporum</a:t>
            </a:r>
            <a:r>
              <a:rPr lang="en-US" sz="2000" b="1" i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f. sp. </a:t>
            </a:r>
            <a:r>
              <a:rPr lang="en-US" sz="2000" b="1" i="1" dirty="0" err="1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cubense</a:t>
            </a:r>
            <a:r>
              <a:rPr lang="en-US" sz="20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Tropical Race 4</a:t>
            </a:r>
            <a:br>
              <a:rPr lang="en-US" sz="20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AutoShape 2" descr="blob:https://web.whatsapp.com/b671e78b-4e35-4db2-8e39-7f1e9a0171d7"/>
          <p:cNvSpPr>
            <a:spLocks noChangeAspect="1" noChangeArrowheads="1"/>
          </p:cNvSpPr>
          <p:nvPr/>
        </p:nvSpPr>
        <p:spPr bwMode="auto">
          <a:xfrm>
            <a:off x="1007745" y="-86678"/>
            <a:ext cx="182880" cy="18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4864" tIns="27432" rIns="54864" bIns="27432" numCol="1" anchor="t" anchorCtr="0" compatLnSpc="1">
            <a:prstTxWarp prst="textNoShape">
              <a:avLst/>
            </a:prstTxWarp>
          </a:bodyPr>
          <a:lstStyle/>
          <a:p>
            <a:endParaRPr lang="en-US" sz="840"/>
          </a:p>
        </p:txBody>
      </p:sp>
      <p:sp>
        <p:nvSpPr>
          <p:cNvPr id="6" name="AutoShape 4" descr="blob:https://web.whatsapp.com/b671e78b-4e35-4db2-8e39-7f1e9a0171d7"/>
          <p:cNvSpPr>
            <a:spLocks noChangeAspect="1" noChangeArrowheads="1"/>
          </p:cNvSpPr>
          <p:nvPr/>
        </p:nvSpPr>
        <p:spPr bwMode="auto">
          <a:xfrm>
            <a:off x="1099185" y="4762"/>
            <a:ext cx="182880" cy="18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4864" tIns="27432" rIns="54864" bIns="27432" numCol="1" anchor="t" anchorCtr="0" compatLnSpc="1">
            <a:prstTxWarp prst="textNoShape">
              <a:avLst/>
            </a:prstTxWarp>
          </a:bodyPr>
          <a:lstStyle/>
          <a:p>
            <a:endParaRPr lang="en-US" sz="840"/>
          </a:p>
        </p:txBody>
      </p:sp>
      <p:sp>
        <p:nvSpPr>
          <p:cNvPr id="7" name="AutoShape 6" descr="blob:https://web.whatsapp.com/b671e78b-4e35-4db2-8e39-7f1e9a0171d7"/>
          <p:cNvSpPr>
            <a:spLocks noChangeAspect="1" noChangeArrowheads="1"/>
          </p:cNvSpPr>
          <p:nvPr/>
        </p:nvSpPr>
        <p:spPr bwMode="auto">
          <a:xfrm>
            <a:off x="1190625" y="96202"/>
            <a:ext cx="182880" cy="18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4864" tIns="27432" rIns="54864" bIns="27432" numCol="1" anchor="t" anchorCtr="0" compatLnSpc="1">
            <a:prstTxWarp prst="textNoShape">
              <a:avLst/>
            </a:prstTxWarp>
          </a:bodyPr>
          <a:lstStyle/>
          <a:p>
            <a:endParaRPr lang="en-US" sz="840"/>
          </a:p>
        </p:txBody>
      </p:sp>
      <p:sp>
        <p:nvSpPr>
          <p:cNvPr id="8" name="Rectangle 7"/>
          <p:cNvSpPr/>
          <p:nvPr/>
        </p:nvSpPr>
        <p:spPr>
          <a:xfrm>
            <a:off x="3363969" y="3686884"/>
            <a:ext cx="67463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1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 </a:t>
            </a:r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03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5" y="407742"/>
            <a:ext cx="5309062" cy="448124"/>
          </a:xfrm>
        </p:spPr>
        <p:txBody>
          <a:bodyPr/>
          <a:lstStyle/>
          <a:p>
            <a:pPr algn="ctr"/>
            <a:r>
              <a:rPr lang="en-US" sz="1560" b="1" i="1" dirty="0" err="1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Fusarium</a:t>
            </a:r>
            <a:r>
              <a:rPr lang="en-US" sz="1560" b="1" i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en-US" sz="1560" b="1" i="1" dirty="0" err="1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oxysporum</a:t>
            </a:r>
            <a:r>
              <a:rPr lang="en-US" sz="1560" b="1" i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56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f. sp. </a:t>
            </a:r>
            <a:r>
              <a:rPr lang="en-US" sz="1560" b="1" i="1" dirty="0" err="1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cubense</a:t>
            </a:r>
            <a:r>
              <a:rPr lang="en-US" sz="156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Tropical Race 4</a:t>
            </a:r>
            <a:br>
              <a:rPr lang="en-US" sz="156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56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Fungi, </a:t>
            </a:r>
            <a:r>
              <a:rPr lang="en-US" sz="156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Ascomyceta</a:t>
            </a:r>
            <a:r>
              <a:rPr lang="en-US" sz="156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56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56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quarantine pest in many countries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7" t="12479" r="4405" b="5317"/>
          <a:stretch/>
        </p:blipFill>
        <p:spPr>
          <a:xfrm>
            <a:off x="1569898" y="1225015"/>
            <a:ext cx="4164320" cy="21846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95084" y="3400439"/>
            <a:ext cx="4572000" cy="22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40" dirty="0"/>
              <a:t>Global distribution </a:t>
            </a:r>
            <a:r>
              <a:rPr lang="fr-FR" sz="840" dirty="0" err="1"/>
              <a:t>from</a:t>
            </a:r>
            <a:r>
              <a:rPr lang="fr-FR" sz="840" dirty="0"/>
              <a:t> the EPPO Global </a:t>
            </a:r>
            <a:r>
              <a:rPr lang="fr-FR" sz="840" dirty="0" err="1"/>
              <a:t>database</a:t>
            </a:r>
            <a:r>
              <a:rPr lang="fr-FR" sz="840" dirty="0"/>
              <a:t> for FUSAC4 </a:t>
            </a:r>
            <a:endParaRPr lang="en-US" sz="840" dirty="0"/>
          </a:p>
        </p:txBody>
      </p:sp>
      <p:sp>
        <p:nvSpPr>
          <p:cNvPr id="7" name="AutoShape 2" descr="blob:https://web.whatsapp.com/b671e78b-4e35-4db2-8e39-7f1e9a0171d7"/>
          <p:cNvSpPr>
            <a:spLocks noChangeAspect="1" noChangeArrowheads="1"/>
          </p:cNvSpPr>
          <p:nvPr/>
        </p:nvSpPr>
        <p:spPr bwMode="auto">
          <a:xfrm>
            <a:off x="1007745" y="-86678"/>
            <a:ext cx="182880" cy="18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4864" tIns="27432" rIns="54864" bIns="27432" numCol="1" anchor="t" anchorCtr="0" compatLnSpc="1">
            <a:prstTxWarp prst="textNoShape">
              <a:avLst/>
            </a:prstTxWarp>
          </a:bodyPr>
          <a:lstStyle/>
          <a:p>
            <a:endParaRPr lang="en-US" sz="84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625" y="2540670"/>
            <a:ext cx="1416680" cy="7972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43520" y="2367395"/>
            <a:ext cx="559724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60" dirty="0"/>
              <a:t>©CAN</a:t>
            </a:r>
            <a:endParaRPr lang="en-US" sz="960" dirty="0"/>
          </a:p>
        </p:txBody>
      </p:sp>
      <p:sp>
        <p:nvSpPr>
          <p:cNvPr id="10" name="Rectangle 9"/>
          <p:cNvSpPr/>
          <p:nvPr/>
        </p:nvSpPr>
        <p:spPr>
          <a:xfrm>
            <a:off x="3363969" y="3686884"/>
            <a:ext cx="67463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13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1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 </a:t>
            </a:r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002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898" y="1159725"/>
            <a:ext cx="6810317" cy="2080026"/>
          </a:xfrm>
        </p:spPr>
        <p:txBody>
          <a:bodyPr/>
          <a:lstStyle/>
          <a:p>
            <a:pPr marL="274320" indent="-274320">
              <a:buFontTx/>
              <a:buChar char="-"/>
            </a:pPr>
            <a:r>
              <a:rPr lang="fr-FR" sz="1800" kern="1200" dirty="0" err="1">
                <a:latin typeface="Calibri" charset="0"/>
                <a:ea typeface="Arial" charset="0"/>
                <a:cs typeface="Arial" charset="0"/>
              </a:rPr>
              <a:t>Preventive</a:t>
            </a:r>
            <a:r>
              <a:rPr lang="fr-FR" sz="1800" kern="1200" dirty="0">
                <a:latin typeface="Calibri" charset="0"/>
                <a:ea typeface="Arial" charset="0"/>
                <a:cs typeface="Arial" charset="0"/>
              </a:rPr>
              <a:t> action </a:t>
            </a:r>
            <a:r>
              <a:rPr lang="fr-FR" sz="1800" kern="1200" dirty="0" err="1">
                <a:latin typeface="Calibri" charset="0"/>
                <a:ea typeface="Arial" charset="0"/>
                <a:cs typeface="Arial" charset="0"/>
              </a:rPr>
              <a:t>is</a:t>
            </a:r>
            <a:r>
              <a:rPr lang="fr-FR" sz="1800" kern="1200" dirty="0">
                <a:latin typeface="Calibri" charset="0"/>
                <a:ea typeface="Arial" charset="0"/>
                <a:cs typeface="Arial" charset="0"/>
              </a:rPr>
              <a:t> </a:t>
            </a:r>
            <a:r>
              <a:rPr lang="fr-FR" sz="1800" kern="1200" dirty="0" err="1">
                <a:latin typeface="Calibri" charset="0"/>
                <a:ea typeface="Arial" charset="0"/>
                <a:cs typeface="Arial" charset="0"/>
              </a:rPr>
              <a:t>needed</a:t>
            </a:r>
            <a:r>
              <a:rPr lang="fr-FR" sz="1800" kern="1200" dirty="0">
                <a:latin typeface="Calibri" charset="0"/>
                <a:ea typeface="Arial" charset="0"/>
                <a:cs typeface="Arial" charset="0"/>
              </a:rPr>
              <a:t> </a:t>
            </a:r>
            <a:r>
              <a:rPr lang="fr-FR" sz="1800" b="1" kern="1200" dirty="0" err="1">
                <a:latin typeface="Calibri" charset="0"/>
                <a:ea typeface="Arial" charset="0"/>
                <a:cs typeface="Arial" charset="0"/>
              </a:rPr>
              <a:t>immediatly</a:t>
            </a:r>
            <a:r>
              <a:rPr lang="fr-FR" sz="1800" kern="1200" dirty="0">
                <a:latin typeface="Calibri" charset="0"/>
                <a:ea typeface="Arial" charset="0"/>
                <a:cs typeface="Arial" charset="0"/>
              </a:rPr>
              <a:t>.</a:t>
            </a:r>
          </a:p>
          <a:p>
            <a:pPr marL="274320" indent="-274320">
              <a:buFontTx/>
              <a:buChar char="-"/>
            </a:pPr>
            <a:r>
              <a:rPr lang="fr-FR" sz="1800" kern="1200" dirty="0">
                <a:latin typeface="Calibri" charset="0"/>
                <a:ea typeface="Arial" charset="0"/>
                <a:cs typeface="Arial" charset="0"/>
              </a:rPr>
              <a:t>The Fall </a:t>
            </a:r>
            <a:r>
              <a:rPr lang="fr-FR" sz="1800" kern="1200" dirty="0" err="1">
                <a:latin typeface="Calibri" charset="0"/>
                <a:ea typeface="Arial" charset="0"/>
                <a:cs typeface="Arial" charset="0"/>
              </a:rPr>
              <a:t>Armyworm</a:t>
            </a:r>
            <a:r>
              <a:rPr lang="fr-FR" sz="1800" kern="1200" dirty="0">
                <a:latin typeface="Calibri" charset="0"/>
                <a:ea typeface="Arial" charset="0"/>
                <a:cs typeface="Arial" charset="0"/>
              </a:rPr>
              <a:t> </a:t>
            </a:r>
            <a:r>
              <a:rPr lang="fr-FR" sz="1800" kern="1200" dirty="0" err="1">
                <a:latin typeface="Calibri" charset="0"/>
                <a:ea typeface="Arial" charset="0"/>
                <a:cs typeface="Arial" charset="0"/>
              </a:rPr>
              <a:t>Technical</a:t>
            </a:r>
            <a:r>
              <a:rPr lang="fr-FR" sz="1800" kern="1200" dirty="0">
                <a:latin typeface="Calibri" charset="0"/>
                <a:ea typeface="Arial" charset="0"/>
                <a:cs typeface="Arial" charset="0"/>
              </a:rPr>
              <a:t> </a:t>
            </a:r>
            <a:r>
              <a:rPr lang="fr-FR" sz="1800" kern="1200" dirty="0" err="1">
                <a:latin typeface="Calibri" charset="0"/>
                <a:ea typeface="Arial" charset="0"/>
                <a:cs typeface="Arial" charset="0"/>
              </a:rPr>
              <a:t>Working</a:t>
            </a:r>
            <a:r>
              <a:rPr lang="fr-FR" sz="1800" kern="1200" dirty="0">
                <a:latin typeface="Calibri" charset="0"/>
                <a:ea typeface="Arial" charset="0"/>
                <a:cs typeface="Arial" charset="0"/>
              </a:rPr>
              <a:t> Group as </a:t>
            </a:r>
            <a:r>
              <a:rPr lang="fr-FR" sz="1800" b="1" kern="1200" dirty="0">
                <a:latin typeface="Calibri" charset="0"/>
                <a:ea typeface="Arial" charset="0"/>
                <a:cs typeface="Arial" charset="0"/>
              </a:rPr>
              <a:t>a </a:t>
            </a:r>
            <a:r>
              <a:rPr lang="fr-FR" sz="1800" b="1" kern="1200" dirty="0" err="1">
                <a:latin typeface="Calibri" charset="0"/>
                <a:ea typeface="Arial" charset="0"/>
                <a:cs typeface="Arial" charset="0"/>
              </a:rPr>
              <a:t>successful</a:t>
            </a:r>
            <a:r>
              <a:rPr lang="fr-FR" sz="1800" b="1" kern="1200" dirty="0">
                <a:latin typeface="Calibri" charset="0"/>
                <a:ea typeface="Arial" charset="0"/>
                <a:cs typeface="Arial" charset="0"/>
              </a:rPr>
              <a:t> </a:t>
            </a:r>
            <a:r>
              <a:rPr lang="fr-FR" sz="1800" b="1" kern="1200" dirty="0" err="1">
                <a:latin typeface="Calibri" charset="0"/>
                <a:ea typeface="Arial" charset="0"/>
                <a:cs typeface="Arial" charset="0"/>
              </a:rPr>
              <a:t>example</a:t>
            </a:r>
            <a:r>
              <a:rPr lang="fr-FR" sz="1800" b="1" kern="1200" dirty="0">
                <a:latin typeface="Calibri" charset="0"/>
                <a:ea typeface="Arial" charset="0"/>
                <a:cs typeface="Arial" charset="0"/>
              </a:rPr>
              <a:t> to </a:t>
            </a:r>
            <a:r>
              <a:rPr lang="fr-FR" sz="1800" b="1" kern="1200" dirty="0" err="1">
                <a:latin typeface="Calibri" charset="0"/>
                <a:ea typeface="Arial" charset="0"/>
                <a:cs typeface="Arial" charset="0"/>
              </a:rPr>
              <a:t>be</a:t>
            </a:r>
            <a:r>
              <a:rPr lang="fr-FR" sz="1800" b="1" kern="1200" dirty="0">
                <a:latin typeface="Calibri" charset="0"/>
                <a:ea typeface="Arial" charset="0"/>
                <a:cs typeface="Arial" charset="0"/>
              </a:rPr>
              <a:t> </a:t>
            </a:r>
            <a:r>
              <a:rPr lang="fr-FR" sz="1800" b="1" kern="1200" dirty="0" err="1">
                <a:latin typeface="Calibri" charset="0"/>
                <a:ea typeface="Arial" charset="0"/>
                <a:cs typeface="Arial" charset="0"/>
              </a:rPr>
              <a:t>inspired</a:t>
            </a:r>
            <a:r>
              <a:rPr lang="fr-FR" sz="1800" b="1" kern="1200" dirty="0">
                <a:latin typeface="Calibri" charset="0"/>
                <a:ea typeface="Arial" charset="0"/>
                <a:cs typeface="Arial" charset="0"/>
              </a:rPr>
              <a:t> </a:t>
            </a:r>
            <a:r>
              <a:rPr lang="fr-FR" sz="1800" b="1" kern="1200" dirty="0" err="1">
                <a:latin typeface="Calibri" charset="0"/>
                <a:ea typeface="Arial" charset="0"/>
                <a:cs typeface="Arial" charset="0"/>
              </a:rPr>
              <a:t>from</a:t>
            </a:r>
            <a:r>
              <a:rPr lang="fr-FR" sz="1800" kern="1200" dirty="0">
                <a:latin typeface="Calibri" charset="0"/>
                <a:ea typeface="Arial" charset="0"/>
                <a:cs typeface="Arial" charset="0"/>
              </a:rPr>
              <a:t>.</a:t>
            </a:r>
          </a:p>
          <a:p>
            <a:pPr marL="274320" indent="-274320">
              <a:buFontTx/>
              <a:buChar char="-"/>
            </a:pPr>
            <a:r>
              <a:rPr lang="fr-FR" sz="1800" kern="1200" dirty="0">
                <a:latin typeface="Calibri" charset="0"/>
                <a:ea typeface="Arial" charset="0"/>
                <a:cs typeface="Arial" charset="0"/>
              </a:rPr>
              <a:t>IPPC </a:t>
            </a:r>
            <a:r>
              <a:rPr lang="fr-FR" sz="1800" kern="1200" dirty="0" err="1">
                <a:latin typeface="Calibri" charset="0"/>
                <a:ea typeface="Arial" charset="0"/>
                <a:cs typeface="Arial" charset="0"/>
              </a:rPr>
              <a:t>Development</a:t>
            </a:r>
            <a:r>
              <a:rPr lang="fr-FR" sz="1800" kern="1200" dirty="0">
                <a:latin typeface="Calibri" charset="0"/>
                <a:ea typeface="Arial" charset="0"/>
                <a:cs typeface="Arial" charset="0"/>
              </a:rPr>
              <a:t> Agenda on </a:t>
            </a:r>
            <a:r>
              <a:rPr lang="fr-FR" sz="1800" kern="1200" dirty="0" err="1">
                <a:latin typeface="Calibri" charset="0"/>
                <a:ea typeface="Arial" charset="0"/>
                <a:cs typeface="Arial" charset="0"/>
              </a:rPr>
              <a:t>Strengthening</a:t>
            </a:r>
            <a:r>
              <a:rPr lang="fr-FR" sz="1800" kern="1200" dirty="0">
                <a:latin typeface="Calibri" charset="0"/>
                <a:ea typeface="Arial" charset="0"/>
                <a:cs typeface="Arial" charset="0"/>
              </a:rPr>
              <a:t> Pest </a:t>
            </a:r>
            <a:r>
              <a:rPr lang="fr-FR" sz="1800" kern="1200" dirty="0" err="1">
                <a:latin typeface="Calibri" charset="0"/>
                <a:ea typeface="Arial" charset="0"/>
                <a:cs typeface="Arial" charset="0"/>
              </a:rPr>
              <a:t>Outbreaks</a:t>
            </a:r>
            <a:r>
              <a:rPr lang="fr-FR" sz="1800" kern="1200" dirty="0">
                <a:latin typeface="Calibri" charset="0"/>
                <a:ea typeface="Arial" charset="0"/>
                <a:cs typeface="Arial" charset="0"/>
              </a:rPr>
              <a:t> </a:t>
            </a:r>
            <a:r>
              <a:rPr lang="fr-FR" sz="1800" kern="1200" dirty="0" err="1">
                <a:latin typeface="Calibri" charset="0"/>
                <a:ea typeface="Arial" charset="0"/>
                <a:cs typeface="Arial" charset="0"/>
              </a:rPr>
              <a:t>Alert</a:t>
            </a:r>
            <a:r>
              <a:rPr lang="fr-FR" sz="1800" kern="1200" dirty="0">
                <a:latin typeface="Calibri" charset="0"/>
                <a:ea typeface="Arial" charset="0"/>
                <a:cs typeface="Arial" charset="0"/>
              </a:rPr>
              <a:t> and </a:t>
            </a:r>
            <a:r>
              <a:rPr lang="fr-FR" sz="1800" kern="1200" dirty="0" err="1">
                <a:latin typeface="Calibri" charset="0"/>
                <a:ea typeface="Arial" charset="0"/>
                <a:cs typeface="Arial" charset="0"/>
              </a:rPr>
              <a:t>Response</a:t>
            </a:r>
            <a:r>
              <a:rPr lang="fr-FR" sz="1800" kern="1200" dirty="0">
                <a:latin typeface="Calibri" charset="0"/>
                <a:ea typeface="Arial" charset="0"/>
                <a:cs typeface="Arial" charset="0"/>
              </a:rPr>
              <a:t> </a:t>
            </a:r>
            <a:r>
              <a:rPr lang="fr-FR" sz="1800" kern="1200" dirty="0" err="1">
                <a:latin typeface="Calibri" charset="0"/>
                <a:ea typeface="Arial" charset="0"/>
                <a:cs typeface="Arial" charset="0"/>
              </a:rPr>
              <a:t>Systems</a:t>
            </a:r>
            <a:r>
              <a:rPr lang="fr-FR" sz="1800" kern="1200" dirty="0">
                <a:latin typeface="Calibri" charset="0"/>
                <a:ea typeface="Arial" charset="0"/>
                <a:cs typeface="Arial" charset="0"/>
              </a:rPr>
              <a:t>.</a:t>
            </a:r>
            <a:endParaRPr lang="fr-FR" sz="1800" dirty="0"/>
          </a:p>
          <a:p>
            <a:pPr marL="274320" indent="-274320">
              <a:buFontTx/>
              <a:buChar char="-"/>
            </a:pP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The IPPC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Implementation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Capacity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Development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Committee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(IC)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agreed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on the setting of an </a:t>
            </a: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IC Team 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on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this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pest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74320" indent="-274320">
              <a:buFontTx/>
              <a:buChar char="-"/>
            </a:pP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Call for experts </a:t>
            </a:r>
            <a:r>
              <a:rPr lang="fr-FR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was</a:t>
            </a: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 open </a:t>
            </a:r>
            <a:r>
              <a:rPr lang="fr-FR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until</a:t>
            </a: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 11 </a:t>
            </a:r>
            <a:r>
              <a:rPr lang="fr-FR" sz="1800" b="1" dirty="0" err="1">
                <a:latin typeface="Calibri" panose="020F0502020204030204" pitchFamily="34" charset="0"/>
                <a:cs typeface="Calibri" panose="020F0502020204030204" pitchFamily="34" charset="0"/>
              </a:rPr>
              <a:t>June</a:t>
            </a:r>
            <a:r>
              <a:rPr lang="fr-FR" sz="18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fr-FR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97525" y="484138"/>
            <a:ext cx="5309062" cy="448124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778017" rtl="0" eaLnBrk="0" fontAlgn="base" hangingPunct="0">
              <a:spcBef>
                <a:spcPct val="0"/>
              </a:spcBef>
              <a:spcAft>
                <a:spcPct val="0"/>
              </a:spcAft>
              <a:defRPr sz="370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778017" rtl="0" eaLnBrk="0" fontAlgn="base" hangingPunct="0">
              <a:spcBef>
                <a:spcPct val="0"/>
              </a:spcBef>
              <a:spcAft>
                <a:spcPct val="0"/>
              </a:spcAft>
              <a:defRPr sz="3703">
                <a:solidFill>
                  <a:schemeClr val="tx1"/>
                </a:solidFill>
                <a:latin typeface="Calibri" pitchFamily="34" charset="0"/>
              </a:defRPr>
            </a:lvl2pPr>
            <a:lvl3pPr algn="ctr" defTabSz="778017" rtl="0" eaLnBrk="0" fontAlgn="base" hangingPunct="0">
              <a:spcBef>
                <a:spcPct val="0"/>
              </a:spcBef>
              <a:spcAft>
                <a:spcPct val="0"/>
              </a:spcAft>
              <a:defRPr sz="3703">
                <a:solidFill>
                  <a:schemeClr val="tx1"/>
                </a:solidFill>
                <a:latin typeface="Calibri" pitchFamily="34" charset="0"/>
              </a:defRPr>
            </a:lvl3pPr>
            <a:lvl4pPr algn="ctr" defTabSz="778017" rtl="0" eaLnBrk="0" fontAlgn="base" hangingPunct="0">
              <a:spcBef>
                <a:spcPct val="0"/>
              </a:spcBef>
              <a:spcAft>
                <a:spcPct val="0"/>
              </a:spcAft>
              <a:defRPr sz="3703">
                <a:solidFill>
                  <a:schemeClr val="tx1"/>
                </a:solidFill>
                <a:latin typeface="Calibri" pitchFamily="34" charset="0"/>
              </a:defRPr>
            </a:lvl4pPr>
            <a:lvl5pPr algn="ctr" defTabSz="778017" rtl="0" eaLnBrk="0" fontAlgn="base" hangingPunct="0">
              <a:spcBef>
                <a:spcPct val="0"/>
              </a:spcBef>
              <a:spcAft>
                <a:spcPct val="0"/>
              </a:spcAft>
              <a:defRPr sz="3703">
                <a:solidFill>
                  <a:schemeClr val="tx1"/>
                </a:solidFill>
                <a:latin typeface="Calibri" pitchFamily="34" charset="0"/>
              </a:defRPr>
            </a:lvl5pPr>
            <a:lvl6pPr marL="497932" algn="ctr" defTabSz="778017" rtl="0" fontAlgn="base">
              <a:spcBef>
                <a:spcPct val="0"/>
              </a:spcBef>
              <a:spcAft>
                <a:spcPct val="0"/>
              </a:spcAft>
              <a:defRPr sz="3703">
                <a:solidFill>
                  <a:schemeClr val="tx1"/>
                </a:solidFill>
                <a:latin typeface="Calibri" pitchFamily="34" charset="0"/>
              </a:defRPr>
            </a:lvl6pPr>
            <a:lvl7pPr marL="995862" algn="ctr" defTabSz="778017" rtl="0" fontAlgn="base">
              <a:spcBef>
                <a:spcPct val="0"/>
              </a:spcBef>
              <a:spcAft>
                <a:spcPct val="0"/>
              </a:spcAft>
              <a:defRPr sz="3703">
                <a:solidFill>
                  <a:schemeClr val="tx1"/>
                </a:solidFill>
                <a:latin typeface="Calibri" pitchFamily="34" charset="0"/>
              </a:defRPr>
            </a:lvl7pPr>
            <a:lvl8pPr marL="1493793" algn="ctr" defTabSz="778017" rtl="0" fontAlgn="base">
              <a:spcBef>
                <a:spcPct val="0"/>
              </a:spcBef>
              <a:spcAft>
                <a:spcPct val="0"/>
              </a:spcAft>
              <a:defRPr sz="3703">
                <a:solidFill>
                  <a:schemeClr val="tx1"/>
                </a:solidFill>
                <a:latin typeface="Calibri" pitchFamily="34" charset="0"/>
              </a:defRPr>
            </a:lvl8pPr>
            <a:lvl9pPr marL="1991723" algn="ctr" defTabSz="778017" rtl="0" fontAlgn="base">
              <a:spcBef>
                <a:spcPct val="0"/>
              </a:spcBef>
              <a:spcAft>
                <a:spcPct val="0"/>
              </a:spcAft>
              <a:defRPr sz="3703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need to act fast on this pest!</a:t>
            </a:r>
          </a:p>
        </p:txBody>
      </p:sp>
      <p:sp>
        <p:nvSpPr>
          <p:cNvPr id="5" name="Rectangle 4"/>
          <p:cNvSpPr/>
          <p:nvPr/>
        </p:nvSpPr>
        <p:spPr>
          <a:xfrm>
            <a:off x="3363969" y="3686884"/>
            <a:ext cx="67463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14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1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 </a:t>
            </a:r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692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152911" y="309657"/>
            <a:ext cx="5064370" cy="409965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52425" eaLnBrk="0" hangingPunct="0">
              <a:defRPr/>
            </a:pPr>
            <a:r>
              <a:rPr lang="en-US" altLang="en-US" sz="21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 Team on Banana wilt TR4</a:t>
            </a:r>
            <a:endParaRPr lang="en-US" sz="210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07563" y="895047"/>
            <a:ext cx="7107637" cy="1524816"/>
          </a:xfrm>
        </p:spPr>
        <p:txBody>
          <a:bodyPr/>
          <a:lstStyle/>
          <a:p>
            <a:r>
              <a:rPr lang="fr-FR" sz="1500" b="1" dirty="0">
                <a:latin typeface="Calibri" panose="020F0502020204030204" pitchFamily="34" charset="0"/>
                <a:cs typeface="Calibri" panose="020F0502020204030204" pitchFamily="34" charset="0"/>
              </a:rPr>
              <a:t>Experts:</a:t>
            </a:r>
          </a:p>
          <a:p>
            <a:pPr marL="274320" lvl="1" indent="-274320">
              <a:spcBef>
                <a:spcPts val="0"/>
              </a:spcBef>
              <a:buFontTx/>
              <a:buChar char="-"/>
            </a:pPr>
            <a:r>
              <a:rPr lang="en-US" sz="1380" dirty="0">
                <a:latin typeface="Calibri" charset="0"/>
                <a:ea typeface="Arial" charset="0"/>
                <a:cs typeface="Arial" charset="0"/>
              </a:rPr>
              <a:t>experts from </a:t>
            </a:r>
            <a:r>
              <a:rPr lang="en-US" sz="1380" b="1" dirty="0">
                <a:latin typeface="Calibri" charset="0"/>
                <a:ea typeface="Arial" charset="0"/>
                <a:cs typeface="Arial" charset="0"/>
              </a:rPr>
              <a:t>Africa, Near-East and North Africa and Latin America</a:t>
            </a:r>
            <a:r>
              <a:rPr lang="en-US" sz="1380" dirty="0">
                <a:latin typeface="Calibri" charset="0"/>
                <a:ea typeface="Arial" charset="0"/>
                <a:cs typeface="Arial" charset="0"/>
              </a:rPr>
              <a:t>, </a:t>
            </a:r>
          </a:p>
          <a:p>
            <a:pPr marL="274320" lvl="1" indent="-274320">
              <a:spcBef>
                <a:spcPts val="0"/>
              </a:spcBef>
              <a:buFontTx/>
              <a:buChar char="-"/>
            </a:pPr>
            <a:r>
              <a:rPr lang="en-US" sz="1380" dirty="0">
                <a:latin typeface="Calibri" charset="0"/>
                <a:ea typeface="Arial" charset="0"/>
                <a:cs typeface="Arial" charset="0"/>
              </a:rPr>
              <a:t>at least one expert from an </a:t>
            </a:r>
            <a:r>
              <a:rPr lang="en-US" sz="1380" b="1" dirty="0">
                <a:latin typeface="Calibri" charset="0"/>
                <a:ea typeface="Arial" charset="0"/>
                <a:cs typeface="Arial" charset="0"/>
              </a:rPr>
              <a:t>RPPO</a:t>
            </a:r>
            <a:r>
              <a:rPr lang="en-US" sz="1380" dirty="0">
                <a:latin typeface="Calibri" charset="0"/>
                <a:ea typeface="Arial" charset="0"/>
                <a:cs typeface="Arial" charset="0"/>
              </a:rPr>
              <a:t>, </a:t>
            </a:r>
          </a:p>
          <a:p>
            <a:pPr marL="274320" lvl="1" indent="-274320">
              <a:spcBef>
                <a:spcPts val="0"/>
              </a:spcBef>
              <a:buFontTx/>
              <a:buChar char="-"/>
            </a:pPr>
            <a:r>
              <a:rPr lang="en-US" sz="1380" dirty="0">
                <a:latin typeface="Calibri" charset="0"/>
                <a:ea typeface="Arial" charset="0"/>
                <a:cs typeface="Arial" charset="0"/>
              </a:rPr>
              <a:t>at least two experts from </a:t>
            </a:r>
            <a:r>
              <a:rPr lang="en-US" sz="1380" b="1" dirty="0">
                <a:latin typeface="Calibri" charset="0"/>
                <a:ea typeface="Arial" charset="0"/>
                <a:cs typeface="Arial" charset="0"/>
              </a:rPr>
              <a:t>international organizations, the academia and the private sector</a:t>
            </a:r>
            <a:r>
              <a:rPr lang="en-US" sz="1380" dirty="0">
                <a:latin typeface="Calibri" charset="0"/>
                <a:ea typeface="Arial" charset="0"/>
                <a:cs typeface="Arial" charset="0"/>
              </a:rPr>
              <a:t>, </a:t>
            </a:r>
          </a:p>
          <a:p>
            <a:pPr marL="274320" lvl="1" indent="-274320">
              <a:spcBef>
                <a:spcPts val="0"/>
              </a:spcBef>
              <a:buFontTx/>
              <a:buChar char="-"/>
            </a:pPr>
            <a:r>
              <a:rPr lang="en-US" sz="1380" dirty="0">
                <a:latin typeface="Calibri" charset="0"/>
                <a:ea typeface="Arial" charset="0"/>
                <a:cs typeface="Arial" charset="0"/>
              </a:rPr>
              <a:t>one representative from the IC, in addition to the IC Lead.</a:t>
            </a:r>
            <a:endParaRPr lang="fr-FR" sz="1380" dirty="0">
              <a:latin typeface="Calibri" charset="0"/>
              <a:ea typeface="Arial" charset="0"/>
              <a:cs typeface="Arial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07564" y="2085679"/>
            <a:ext cx="6370576" cy="1524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42893" tIns="21446" rIns="42893" bIns="21446" numCol="1" anchor="t" anchorCtr="0" compatLnSpc="1">
            <a:prstTxWarp prst="textNoShape">
              <a:avLst/>
            </a:prstTxWarp>
          </a:bodyPr>
          <a:lstStyle>
            <a:lvl1pPr marL="0" marR="0" indent="0" algn="l" defTabSz="778017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sz="2723" b="0" i="0" kern="1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31059" indent="-242049" algn="l" defTabSz="77801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3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71657" indent="-193640" algn="l" defTabSz="77801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6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2395" indent="-193640" algn="l" defTabSz="77801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51404" indent="-193640" algn="l" defTabSz="77801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1053" indent="-194641" algn="l" defTabSz="77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30335" indent="-194641" algn="l" defTabSz="77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19619" indent="-194641" algn="l" defTabSz="77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08900" indent="-194641" algn="l" defTabSz="77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500" b="1" dirty="0" err="1">
                <a:latin typeface="Calibri" panose="020F0502020204030204" pitchFamily="34" charset="0"/>
                <a:cs typeface="Calibri" panose="020F0502020204030204" pitchFamily="34" charset="0"/>
              </a:rPr>
              <a:t>Tasks</a:t>
            </a:r>
            <a:r>
              <a:rPr lang="fr-FR" sz="1500" b="1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274320" lvl="1" indent="-274320">
              <a:spcBef>
                <a:spcPts val="0"/>
              </a:spcBef>
              <a:buFontTx/>
              <a:buChar char="-"/>
            </a:pPr>
            <a:r>
              <a:rPr lang="en-US" sz="1380" dirty="0">
                <a:latin typeface="Calibri" charset="0"/>
                <a:ea typeface="Arial" charset="0"/>
                <a:cs typeface="Arial" charset="0"/>
              </a:rPr>
              <a:t>Develop a </a:t>
            </a:r>
            <a:r>
              <a:rPr lang="en-US" sz="1380" b="1" dirty="0">
                <a:latin typeface="Calibri" charset="0"/>
                <a:ea typeface="Arial" charset="0"/>
                <a:cs typeface="Arial" charset="0"/>
              </a:rPr>
              <a:t>work plan</a:t>
            </a:r>
            <a:r>
              <a:rPr lang="en-US" sz="1380" dirty="0">
                <a:latin typeface="Calibri" charset="0"/>
                <a:ea typeface="Arial" charset="0"/>
                <a:cs typeface="Arial" charset="0"/>
              </a:rPr>
              <a:t>,</a:t>
            </a:r>
          </a:p>
          <a:p>
            <a:pPr marL="274320" lvl="1" indent="-274320">
              <a:spcBef>
                <a:spcPts val="0"/>
              </a:spcBef>
              <a:buFontTx/>
              <a:buChar char="-"/>
            </a:pPr>
            <a:r>
              <a:rPr lang="fr-FR" sz="1380" dirty="0" err="1">
                <a:latin typeface="Calibri" charset="0"/>
                <a:ea typeface="Arial" charset="0"/>
                <a:cs typeface="Arial" charset="0"/>
              </a:rPr>
              <a:t>Aggregate</a:t>
            </a:r>
            <a:r>
              <a:rPr lang="fr-FR" sz="1380" dirty="0">
                <a:latin typeface="Calibri" charset="0"/>
                <a:ea typeface="Arial" charset="0"/>
                <a:cs typeface="Arial" charset="0"/>
              </a:rPr>
              <a:t> and </a:t>
            </a:r>
            <a:r>
              <a:rPr lang="fr-FR" sz="1380" dirty="0" err="1">
                <a:latin typeface="Calibri" charset="0"/>
                <a:ea typeface="Arial" charset="0"/>
                <a:cs typeface="Arial" charset="0"/>
              </a:rPr>
              <a:t>review</a:t>
            </a:r>
            <a:r>
              <a:rPr lang="fr-FR" sz="1380" dirty="0">
                <a:latin typeface="Calibri" charset="0"/>
                <a:ea typeface="Arial" charset="0"/>
                <a:cs typeface="Arial" charset="0"/>
              </a:rPr>
              <a:t> </a:t>
            </a:r>
            <a:r>
              <a:rPr lang="fr-FR" sz="1380" b="1" dirty="0" err="1">
                <a:latin typeface="Calibri" charset="0"/>
                <a:ea typeface="Arial" charset="0"/>
                <a:cs typeface="Arial" charset="0"/>
              </a:rPr>
              <a:t>existing</a:t>
            </a:r>
            <a:r>
              <a:rPr lang="fr-FR" sz="1380" dirty="0">
                <a:latin typeface="Calibri" charset="0"/>
                <a:ea typeface="Arial" charset="0"/>
                <a:cs typeface="Arial" charset="0"/>
              </a:rPr>
              <a:t> guidelines and training </a:t>
            </a:r>
            <a:r>
              <a:rPr lang="fr-FR" sz="1380" dirty="0" err="1">
                <a:latin typeface="Calibri" charset="0"/>
                <a:ea typeface="Arial" charset="0"/>
                <a:cs typeface="Arial" charset="0"/>
              </a:rPr>
              <a:t>materials</a:t>
            </a:r>
            <a:r>
              <a:rPr lang="fr-FR" sz="1380" dirty="0">
                <a:latin typeface="Calibri" charset="0"/>
                <a:ea typeface="Arial" charset="0"/>
                <a:cs typeface="Arial" charset="0"/>
              </a:rPr>
              <a:t>,</a:t>
            </a:r>
          </a:p>
          <a:p>
            <a:pPr marL="274320" lvl="1" indent="-274320">
              <a:spcBef>
                <a:spcPts val="0"/>
              </a:spcBef>
              <a:buFontTx/>
              <a:buChar char="-"/>
            </a:pPr>
            <a:r>
              <a:rPr lang="en-US" sz="1380" dirty="0">
                <a:latin typeface="Calibri" charset="0"/>
                <a:ea typeface="Arial" charset="0"/>
                <a:cs typeface="Arial" charset="0"/>
              </a:rPr>
              <a:t>Develop relevant </a:t>
            </a:r>
            <a:r>
              <a:rPr lang="en-US" sz="1380" b="1" dirty="0">
                <a:latin typeface="Calibri" charset="0"/>
                <a:ea typeface="Arial" charset="0"/>
                <a:cs typeface="Arial" charset="0"/>
              </a:rPr>
              <a:t>global</a:t>
            </a:r>
            <a:r>
              <a:rPr lang="en-US" sz="1380" dirty="0">
                <a:latin typeface="Calibri" charset="0"/>
                <a:ea typeface="Arial" charset="0"/>
                <a:cs typeface="Arial" charset="0"/>
              </a:rPr>
              <a:t> prevention, preparedness and response materials for implementation and capacity development,</a:t>
            </a:r>
          </a:p>
          <a:p>
            <a:pPr marL="274320" lvl="1" indent="-274320">
              <a:spcBef>
                <a:spcPts val="0"/>
              </a:spcBef>
              <a:buFontTx/>
              <a:buChar char="-"/>
            </a:pPr>
            <a:r>
              <a:rPr lang="en-US" sz="1380" dirty="0">
                <a:latin typeface="Calibri" charset="0"/>
                <a:ea typeface="Arial" charset="0"/>
                <a:cs typeface="Arial" charset="0"/>
              </a:rPr>
              <a:t>Establish and maintain linkages with other relevant areas within FAO, IPPC Community, RPPOs, International Trade Organizations.</a:t>
            </a:r>
            <a:endParaRPr lang="fr-FR" sz="1380" dirty="0">
              <a:latin typeface="Calibri" charset="0"/>
              <a:ea typeface="Arial" charset="0"/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63969" y="3686884"/>
            <a:ext cx="67463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15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1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 </a:t>
            </a:r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4222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40878" y="282628"/>
            <a:ext cx="4975219" cy="448124"/>
          </a:xfrm>
        </p:spPr>
        <p:txBody>
          <a:bodyPr/>
          <a:lstStyle/>
          <a:p>
            <a:pPr algn="ctr"/>
            <a:r>
              <a:rPr lang="en-US" sz="20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Building on existing IPPC materials and networks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7075" y="1092832"/>
            <a:ext cx="550898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5740" indent="-205740">
              <a:buFontTx/>
              <a:buChar char="-"/>
            </a:pPr>
            <a:r>
              <a:rPr lang="fr-FR" sz="1600" b="1" dirty="0"/>
              <a:t>New e-learning courses </a:t>
            </a:r>
            <a:r>
              <a:rPr lang="fr-FR" sz="1600" dirty="0"/>
              <a:t>on Pest </a:t>
            </a:r>
            <a:r>
              <a:rPr lang="fr-FR" sz="1600" dirty="0" err="1"/>
              <a:t>Risk</a:t>
            </a:r>
            <a:r>
              <a:rPr lang="fr-FR" sz="1600" dirty="0"/>
              <a:t> </a:t>
            </a:r>
            <a:r>
              <a:rPr lang="fr-FR" sz="1600" dirty="0" err="1"/>
              <a:t>Analysis</a:t>
            </a:r>
            <a:r>
              <a:rPr lang="fr-FR" sz="1600" dirty="0"/>
              <a:t>, Export Certification, Surveillance and Inspection </a:t>
            </a:r>
            <a:r>
              <a:rPr lang="fr-FR" sz="1600" dirty="0" err="1"/>
              <a:t>developed</a:t>
            </a:r>
            <a:r>
              <a:rPr lang="fr-FR" sz="1600" dirty="0"/>
              <a:t> </a:t>
            </a:r>
            <a:r>
              <a:rPr lang="fr-FR" sz="1600" dirty="0" err="1"/>
              <a:t>with</a:t>
            </a:r>
            <a:r>
              <a:rPr lang="fr-FR" sz="1600" dirty="0"/>
              <a:t> the Comité de Liaison Europe-Afrique-Caraïbes et Pacifique, in English and French </a:t>
            </a:r>
            <a:r>
              <a:rPr lang="fr-FR" sz="1600" dirty="0" err="1"/>
              <a:t>under</a:t>
            </a:r>
            <a:r>
              <a:rPr lang="fr-FR" sz="1600" dirty="0"/>
              <a:t> the IC </a:t>
            </a:r>
            <a:r>
              <a:rPr lang="fr-FR" sz="1600" dirty="0" err="1"/>
              <a:t>oversight</a:t>
            </a:r>
            <a:r>
              <a:rPr lang="fr-FR" sz="1600" dirty="0"/>
              <a:t>.</a:t>
            </a:r>
          </a:p>
          <a:p>
            <a:endParaRPr lang="fr-FR" sz="1600" dirty="0"/>
          </a:p>
          <a:p>
            <a:pPr marL="205740" indent="-205740">
              <a:buFontTx/>
              <a:buChar char="-"/>
            </a:pPr>
            <a:r>
              <a:rPr lang="fr-FR" sz="1600" dirty="0"/>
              <a:t>Over 20 </a:t>
            </a:r>
            <a:r>
              <a:rPr lang="fr-FR" sz="1600" b="1" dirty="0"/>
              <a:t>IPPC Guides </a:t>
            </a:r>
            <a:r>
              <a:rPr lang="fr-FR" sz="1600" dirty="0" err="1"/>
              <a:t>available</a:t>
            </a:r>
            <a:r>
              <a:rPr lang="fr-FR" sz="1600" dirty="0"/>
              <a:t> on </a:t>
            </a:r>
            <a:r>
              <a:rPr lang="fr-FR" sz="1600" dirty="0" err="1"/>
              <a:t>phytosanitary</a:t>
            </a:r>
            <a:r>
              <a:rPr lang="fr-FR" sz="1600" dirty="0"/>
              <a:t> topics, in </a:t>
            </a:r>
            <a:r>
              <a:rPr lang="fr-FR" sz="1600" dirty="0" err="1"/>
              <a:t>various</a:t>
            </a:r>
            <a:r>
              <a:rPr lang="fr-FR" sz="1600" dirty="0"/>
              <a:t> </a:t>
            </a:r>
            <a:r>
              <a:rPr lang="fr-FR" sz="1600" dirty="0" err="1"/>
              <a:t>languages</a:t>
            </a:r>
            <a:r>
              <a:rPr lang="fr-FR" sz="1600" dirty="0"/>
              <a:t>.</a:t>
            </a:r>
          </a:p>
          <a:p>
            <a:endParaRPr lang="fr-FR" sz="1600" dirty="0"/>
          </a:p>
          <a:p>
            <a:pPr marL="205740" indent="-205740">
              <a:buFontTx/>
              <a:buChar char="-"/>
            </a:pPr>
            <a:r>
              <a:rPr lang="fr-FR" sz="1600" dirty="0"/>
              <a:t>Coordination of the </a:t>
            </a:r>
            <a:r>
              <a:rPr lang="fr-FR" sz="1600" b="1" dirty="0" err="1"/>
              <a:t>Technical</a:t>
            </a:r>
            <a:r>
              <a:rPr lang="fr-FR" sz="1600" b="1" dirty="0"/>
              <a:t> Consultation of Regional Plant Protection </a:t>
            </a:r>
            <a:r>
              <a:rPr lang="fr-FR" sz="1600" b="1" dirty="0" err="1"/>
              <a:t>Organizations</a:t>
            </a:r>
            <a:r>
              <a:rPr lang="fr-FR" sz="1600" b="1" dirty="0"/>
              <a:t>.</a:t>
            </a:r>
          </a:p>
        </p:txBody>
      </p:sp>
      <p:pic>
        <p:nvPicPr>
          <p:cNvPr id="2050" name="Picture 2" descr="Homepage - COLEACP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056" y="880515"/>
            <a:ext cx="1228834" cy="875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066" t="15105" r="23971" b="4784"/>
          <a:stretch/>
        </p:blipFill>
        <p:spPr>
          <a:xfrm>
            <a:off x="5743032" y="2016134"/>
            <a:ext cx="1151858" cy="15282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3363969" y="3686884"/>
            <a:ext cx="67463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16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1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 </a:t>
            </a:r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556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63316" y="454355"/>
            <a:ext cx="5230837" cy="409965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52425" eaLnBrk="0" hangingPunct="0">
              <a:defRPr/>
            </a:pPr>
            <a:r>
              <a:rPr lang="en-US" altLang="en-US" sz="20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IPPC Phytosanitary Capacity Evaluation (PCE)</a:t>
            </a:r>
            <a:endParaRPr lang="en-US" sz="200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818" y="1004565"/>
            <a:ext cx="699955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800" dirty="0"/>
          </a:p>
          <a:p>
            <a:pPr marL="205740" indent="-205740">
              <a:buFontTx/>
              <a:buChar char="-"/>
            </a:pPr>
            <a:r>
              <a:rPr lang="fr-FR" sz="1800" dirty="0"/>
              <a:t>The IPPC PCE </a:t>
            </a:r>
            <a:r>
              <a:rPr lang="en-US" sz="1800" dirty="0"/>
              <a:t>is a management tool that helps countries rapidly improve their NPPOs and entire </a:t>
            </a:r>
            <a:r>
              <a:rPr lang="en-US" sz="1800" dirty="0" err="1"/>
              <a:t>phytosanitary</a:t>
            </a:r>
            <a:r>
              <a:rPr lang="en-US" sz="1800" dirty="0"/>
              <a:t> system</a:t>
            </a:r>
          </a:p>
          <a:p>
            <a:pPr marL="205740" indent="-205740">
              <a:buFontTx/>
              <a:buChar char="-"/>
            </a:pPr>
            <a:r>
              <a:rPr lang="fr-FR" sz="1800" dirty="0"/>
              <a:t>It </a:t>
            </a:r>
            <a:r>
              <a:rPr lang="fr-FR" sz="1800" dirty="0" err="1"/>
              <a:t>allows</a:t>
            </a:r>
            <a:r>
              <a:rPr lang="fr-FR" sz="1800" dirty="0"/>
              <a:t> </a:t>
            </a:r>
            <a:r>
              <a:rPr lang="fr-FR" sz="1800" b="1" dirty="0"/>
              <a:t>to </a:t>
            </a:r>
            <a:r>
              <a:rPr lang="fr-FR" sz="1800" b="1" dirty="0" err="1"/>
              <a:t>revise</a:t>
            </a:r>
            <a:r>
              <a:rPr lang="fr-FR" sz="1800" b="1" dirty="0"/>
              <a:t> the </a:t>
            </a:r>
            <a:r>
              <a:rPr lang="fr-FR" sz="1800" b="1" dirty="0" err="1"/>
              <a:t>phytosanitary</a:t>
            </a:r>
            <a:r>
              <a:rPr lang="fr-FR" sz="1800" b="1" dirty="0"/>
              <a:t> </a:t>
            </a:r>
            <a:r>
              <a:rPr lang="fr-FR" sz="1800" b="1" dirty="0" err="1"/>
              <a:t>legislation</a:t>
            </a:r>
            <a:r>
              <a:rPr lang="fr-FR" sz="1800" b="1" dirty="0"/>
              <a:t> </a:t>
            </a:r>
            <a:r>
              <a:rPr lang="fr-FR" sz="1800" dirty="0"/>
              <a:t>and to </a:t>
            </a:r>
            <a:r>
              <a:rPr lang="fr-FR" sz="1800" dirty="0" err="1"/>
              <a:t>draft</a:t>
            </a:r>
            <a:r>
              <a:rPr lang="fr-FR" sz="1800" dirty="0"/>
              <a:t> by consensus </a:t>
            </a:r>
            <a:r>
              <a:rPr lang="fr-FR" sz="1800" dirty="0" err="1"/>
              <a:t>with</a:t>
            </a:r>
            <a:r>
              <a:rPr lang="fr-FR" sz="1800" dirty="0"/>
              <a:t> all relevant </a:t>
            </a:r>
            <a:r>
              <a:rPr lang="fr-FR" sz="1800" dirty="0" err="1"/>
              <a:t>stakeholders</a:t>
            </a:r>
            <a:r>
              <a:rPr lang="fr-FR" sz="1800" dirty="0"/>
              <a:t> a </a:t>
            </a:r>
            <a:r>
              <a:rPr lang="fr-FR" sz="1800" b="1" dirty="0"/>
              <a:t>national </a:t>
            </a:r>
            <a:r>
              <a:rPr lang="fr-FR" sz="1800" b="1" dirty="0" err="1"/>
              <a:t>capacity</a:t>
            </a:r>
            <a:r>
              <a:rPr lang="fr-FR" sz="1800" b="1" dirty="0"/>
              <a:t> </a:t>
            </a:r>
            <a:r>
              <a:rPr lang="fr-FR" sz="1800" b="1" dirty="0" err="1"/>
              <a:t>development</a:t>
            </a:r>
            <a:r>
              <a:rPr lang="fr-FR" sz="1800" b="1" dirty="0"/>
              <a:t> </a:t>
            </a:r>
            <a:r>
              <a:rPr lang="fr-FR" sz="1800" b="1" dirty="0" err="1"/>
              <a:t>strategy</a:t>
            </a:r>
            <a:endParaRPr lang="fr-FR" sz="1800" dirty="0"/>
          </a:p>
          <a:p>
            <a:pPr marL="205740" indent="-205740">
              <a:buFontTx/>
              <a:buChar char="-"/>
            </a:pPr>
            <a:r>
              <a:rPr lang="fr-FR" sz="1800" dirty="0"/>
              <a:t>It </a:t>
            </a:r>
            <a:r>
              <a:rPr lang="fr-FR" sz="1800" dirty="0" err="1"/>
              <a:t>was</a:t>
            </a:r>
            <a:r>
              <a:rPr lang="fr-FR" sz="1800" dirty="0"/>
              <a:t> </a:t>
            </a:r>
            <a:r>
              <a:rPr lang="fr-FR" sz="1800" dirty="0" err="1"/>
              <a:t>implemented</a:t>
            </a:r>
            <a:r>
              <a:rPr lang="fr-FR" sz="1800" dirty="0"/>
              <a:t> in </a:t>
            </a:r>
            <a:r>
              <a:rPr lang="fr-FR" sz="1800" b="1" dirty="0"/>
              <a:t>more </a:t>
            </a:r>
            <a:r>
              <a:rPr lang="fr-FR" sz="1800" b="1" dirty="0" err="1"/>
              <a:t>than</a:t>
            </a:r>
            <a:r>
              <a:rPr lang="fr-FR" sz="1800" b="1" dirty="0"/>
              <a:t> 70 countries </a:t>
            </a:r>
            <a:r>
              <a:rPr lang="fr-FR" sz="1800" dirty="0"/>
              <a:t>to date</a:t>
            </a:r>
          </a:p>
          <a:p>
            <a:pPr marL="205740" indent="-205740">
              <a:buFontTx/>
              <a:buChar char="-"/>
            </a:pPr>
            <a:r>
              <a:rPr lang="fr-FR" sz="1800" dirty="0" err="1"/>
              <a:t>Learn</a:t>
            </a:r>
            <a:r>
              <a:rPr lang="fr-FR" sz="1800" dirty="0"/>
              <a:t> more about the PCE </a:t>
            </a:r>
            <a:r>
              <a:rPr lang="fr-FR" sz="1800" dirty="0">
                <a:hlinkClick r:id="rId2"/>
              </a:rPr>
              <a:t>on the IPP</a:t>
            </a:r>
            <a:endParaRPr lang="fr-FR" sz="1800" dirty="0"/>
          </a:p>
          <a:p>
            <a:pPr marL="205740" indent="-205740">
              <a:buFontTx/>
              <a:buChar char="-"/>
            </a:pPr>
            <a:r>
              <a:rPr lang="fr-FR" sz="1800" dirty="0">
                <a:hlinkClick r:id="rId3"/>
              </a:rPr>
              <a:t>Watch the </a:t>
            </a:r>
            <a:r>
              <a:rPr lang="fr-FR" sz="1800" dirty="0" err="1">
                <a:hlinkClick r:id="rId3"/>
              </a:rPr>
              <a:t>experience</a:t>
            </a:r>
            <a:r>
              <a:rPr lang="fr-FR" sz="1800" dirty="0">
                <a:hlinkClick r:id="rId3"/>
              </a:rPr>
              <a:t> </a:t>
            </a:r>
            <a:r>
              <a:rPr lang="fr-FR" sz="1800" dirty="0" err="1">
                <a:hlinkClick r:id="rId3"/>
              </a:rPr>
              <a:t>from</a:t>
            </a:r>
            <a:r>
              <a:rPr lang="fr-FR" sz="1800" dirty="0">
                <a:hlinkClick r:id="rId3"/>
              </a:rPr>
              <a:t> Nicaragua</a:t>
            </a:r>
            <a:r>
              <a:rPr lang="fr-FR" sz="1800" dirty="0"/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3363969" y="3686884"/>
            <a:ext cx="67463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17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1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 </a:t>
            </a:r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229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57567" y="1027245"/>
            <a:ext cx="1952849" cy="201901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fr-FR" altLang="en-US" sz="10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/>
                <a:cs typeface="Arial"/>
              </a:rPr>
              <a:t>Sarah.Brunel@fao.org</a:t>
            </a:r>
          </a:p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Food and Agriculture Organization 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</a:p>
          <a:p>
            <a:pPr>
              <a:buFont typeface="Arial" charset="0"/>
              <a:buNone/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Email: </a:t>
            </a: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Web: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www.ippc.int</a:t>
            </a:r>
            <a:endParaRPr lang="fr-FR" altLang="en-US" sz="960" dirty="0">
              <a:solidFill>
                <a:srgbClr val="002060"/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" dirty="0">
                <a:latin typeface="+mj-lt"/>
                <a:hlinkClick r:id="rId4"/>
              </a:rPr>
              <a:t>www.fao.org/plant-health-2020</a:t>
            </a:r>
            <a:endParaRPr lang="en-US" sz="960" dirty="0">
              <a:latin typeface="+mj-lt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57567" y="470935"/>
            <a:ext cx="1575522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sz="264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Contacts</a:t>
            </a:r>
            <a:endParaRPr lang="en-US" sz="264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15" y="1050269"/>
            <a:ext cx="1961577" cy="19615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760394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en-US" sz="840" b="1"/>
                <a:t>  </a:t>
              </a:r>
              <a:endParaRPr lang="fr-FR" altLang="en-US" sz="840" b="1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2"/>
              </p:cNvPr>
              <p:cNvPicPr>
                <a:picLocks noChangeAspect="1"/>
              </p:cNvPicPr>
              <p:nvPr/>
            </p:nvPicPr>
            <p:blipFill>
              <a:blip r:embed="rId1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894" y="1395442"/>
            <a:ext cx="6716888" cy="712018"/>
          </a:xfrm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1742" b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1. CPM Focus group on pest outbreak alert and response systems</a:t>
            </a:r>
            <a:br>
              <a:rPr lang="en-US" sz="1742" b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en-US" sz="1742" b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/>
            </a:r>
            <a:br>
              <a:rPr lang="en-US" sz="1742" b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en-US" sz="1742" b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2. Handling </a:t>
            </a:r>
            <a:r>
              <a:rPr lang="en-US" sz="1742" b="0" i="1" dirty="0" err="1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Spodoptera</a:t>
            </a:r>
            <a:r>
              <a:rPr lang="en-US" sz="1742" b="0" i="1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742" b="0" i="1" dirty="0" err="1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frugiperda</a:t>
            </a:r>
            <a:r>
              <a:rPr lang="en-US" sz="1742" b="0" i="1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742" b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</a:t>
            </a:r>
            <a:r>
              <a:rPr lang="en-US" sz="1742" b="0" dirty="0" smtClean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FALL ARMYWORM)</a:t>
            </a:r>
            <a:r>
              <a:rPr lang="en-US" sz="1742" b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/>
            </a:r>
            <a:br>
              <a:rPr lang="en-US" sz="1742" b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en-US" sz="1742" b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/>
            </a:r>
            <a:br>
              <a:rPr lang="en-US" sz="1742" b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en-US" sz="1742" b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3. Handling </a:t>
            </a:r>
            <a:r>
              <a:rPr lang="en-US" sz="1742" b="0" i="1" dirty="0" err="1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Fusarium</a:t>
            </a:r>
            <a:r>
              <a:rPr lang="en-US" sz="1742" b="0" i="1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742" b="0" i="1" dirty="0" err="1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oxysporum</a:t>
            </a:r>
            <a:r>
              <a:rPr lang="en-US" sz="1742" b="0" i="1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742" b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f. sp. </a:t>
            </a:r>
            <a:r>
              <a:rPr lang="en-US" sz="1742" b="0" i="1" dirty="0" err="1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cubense</a:t>
            </a:r>
            <a:r>
              <a:rPr lang="en-US" sz="1742" b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Tropical Race 4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4895" y="270938"/>
            <a:ext cx="6217920" cy="900112"/>
          </a:xfrm>
        </p:spPr>
        <p:txBody>
          <a:bodyPr/>
          <a:lstStyle/>
          <a:p>
            <a:r>
              <a:rPr lang="en-US" sz="2701" b="1" cap="all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Table of contents</a:t>
            </a:r>
          </a:p>
        </p:txBody>
      </p:sp>
      <p:sp>
        <p:nvSpPr>
          <p:cNvPr id="4" name="Rectangle 3"/>
          <p:cNvSpPr/>
          <p:nvPr/>
        </p:nvSpPr>
        <p:spPr>
          <a:xfrm>
            <a:off x="3363969" y="3686884"/>
            <a:ext cx="58726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1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 </a:t>
            </a:r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831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3D906-861C-3347-9BDC-44A44F441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564" y="1240165"/>
            <a:ext cx="6241073" cy="685800"/>
          </a:xfrm>
        </p:spPr>
        <p:txBody>
          <a:bodyPr/>
          <a:lstStyle/>
          <a:p>
            <a:r>
              <a:rPr lang="en-US" sz="3200" dirty="0"/>
              <a:t>CPM Focus group on pest outbreak alert and response systems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512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50A0549-F6AF-4632-AF98-32538E54A8D5}"/>
              </a:ext>
            </a:extLst>
          </p:cNvPr>
          <p:cNvSpPr txBox="1"/>
          <p:nvPr/>
        </p:nvSpPr>
        <p:spPr>
          <a:xfrm>
            <a:off x="69392" y="1187467"/>
            <a:ext cx="7104524" cy="26684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864" tIns="27432" rIns="54864" bIns="27432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1300" dirty="0" err="1">
                <a:latin typeface="Calibri"/>
                <a:cs typeface="Arial"/>
              </a:rPr>
              <a:t>Aims</a:t>
            </a:r>
            <a:r>
              <a:rPr lang="fr-FR" sz="1300" dirty="0">
                <a:latin typeface="Calibri"/>
                <a:cs typeface="Arial"/>
              </a:rPr>
              <a:t> to </a:t>
            </a:r>
            <a:r>
              <a:rPr lang="fr-FR" sz="1300" dirty="0" err="1">
                <a:latin typeface="Calibri"/>
                <a:cs typeface="Arial"/>
              </a:rPr>
              <a:t>develop</a:t>
            </a:r>
            <a:r>
              <a:rPr lang="fr-FR" sz="1300" dirty="0">
                <a:latin typeface="Calibri"/>
                <a:cs typeface="Arial"/>
              </a:rPr>
              <a:t> synergies </a:t>
            </a:r>
            <a:r>
              <a:rPr lang="fr-FR" sz="1300" dirty="0" err="1">
                <a:latin typeface="Calibri"/>
                <a:cs typeface="Arial"/>
              </a:rPr>
              <a:t>with</a:t>
            </a:r>
            <a:r>
              <a:rPr lang="fr-FR" sz="1300" dirty="0">
                <a:latin typeface="Calibri"/>
                <a:cs typeface="Arial"/>
              </a:rPr>
              <a:t> </a:t>
            </a:r>
            <a:r>
              <a:rPr lang="fr-FR" sz="1300" dirty="0" err="1">
                <a:latin typeface="Calibri"/>
                <a:cs typeface="Arial"/>
              </a:rPr>
              <a:t>existing</a:t>
            </a:r>
            <a:r>
              <a:rPr lang="fr-FR" sz="1300" dirty="0">
                <a:latin typeface="Calibri"/>
                <a:cs typeface="Arial"/>
              </a:rPr>
              <a:t> initiatives and </a:t>
            </a:r>
            <a:r>
              <a:rPr lang="fr-FR" sz="1300" dirty="0" err="1">
                <a:latin typeface="Calibri"/>
                <a:cs typeface="Arial"/>
              </a:rPr>
              <a:t>avoid</a:t>
            </a:r>
            <a:r>
              <a:rPr lang="fr-FR" sz="1300" dirty="0">
                <a:latin typeface="Calibri"/>
                <a:cs typeface="Arial"/>
              </a:rPr>
              <a:t> duplications, </a:t>
            </a:r>
            <a:r>
              <a:rPr lang="fr-FR" sz="1300" b="1" dirty="0" err="1">
                <a:latin typeface="Calibri"/>
                <a:cs typeface="Arial"/>
              </a:rPr>
              <a:t>will</a:t>
            </a:r>
            <a:r>
              <a:rPr lang="fr-FR" sz="1300" b="1" dirty="0">
                <a:latin typeface="Calibri"/>
                <a:cs typeface="Arial"/>
              </a:rPr>
              <a:t> </a:t>
            </a:r>
            <a:r>
              <a:rPr lang="fr-FR" sz="1300" b="1" dirty="0" err="1">
                <a:latin typeface="Calibri"/>
                <a:cs typeface="Arial"/>
              </a:rPr>
              <a:t>provide</a:t>
            </a:r>
            <a:r>
              <a:rPr lang="fr-FR" sz="1300" b="1" dirty="0">
                <a:latin typeface="Calibri"/>
                <a:cs typeface="Arial"/>
              </a:rPr>
              <a:t> </a:t>
            </a:r>
            <a:r>
              <a:rPr lang="fr-FR" sz="1300" b="1" dirty="0" err="1">
                <a:latin typeface="Calibri"/>
                <a:cs typeface="Arial"/>
              </a:rPr>
              <a:t>recommendations</a:t>
            </a:r>
            <a:r>
              <a:rPr lang="fr-FR" sz="1300" b="1" dirty="0">
                <a:latin typeface="Calibri"/>
                <a:cs typeface="Arial"/>
              </a:rPr>
              <a:t> on how to set a global system</a:t>
            </a:r>
            <a:r>
              <a:rPr lang="fr-FR" sz="1300" dirty="0">
                <a:latin typeface="Calibri"/>
                <a:cs typeface="Arial"/>
              </a:rPr>
              <a:t> </a:t>
            </a:r>
            <a:r>
              <a:rPr lang="fr-FR" sz="1300" b="1" dirty="0">
                <a:latin typeface="Calibri"/>
                <a:cs typeface="Arial"/>
              </a:rPr>
              <a:t>to the Strategic Planning Group in </a:t>
            </a:r>
            <a:r>
              <a:rPr lang="fr-FR" sz="1300" b="1" dirty="0" err="1">
                <a:latin typeface="Calibri"/>
                <a:cs typeface="Arial"/>
              </a:rPr>
              <a:t>October</a:t>
            </a:r>
            <a:r>
              <a:rPr lang="fr-FR" sz="1300" b="1" dirty="0">
                <a:latin typeface="Calibri"/>
                <a:cs typeface="Arial"/>
              </a:rPr>
              <a:t> 2021</a:t>
            </a:r>
            <a:r>
              <a:rPr lang="fr-FR" sz="1300" dirty="0">
                <a:latin typeface="Calibri"/>
                <a:cs typeface="Arial"/>
              </a:rPr>
              <a:t>.</a:t>
            </a:r>
            <a:endParaRPr lang="en-US" sz="1300" dirty="0">
              <a:latin typeface="Calibri"/>
              <a:cs typeface="Arial"/>
            </a:endParaRPr>
          </a:p>
          <a:p>
            <a:pPr marL="285750" indent="-285750">
              <a:buFontTx/>
              <a:buChar char="-"/>
            </a:pPr>
            <a:endParaRPr lang="fr-FR" sz="1300" dirty="0">
              <a:latin typeface="Calibri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fr-FR" sz="1300" dirty="0" err="1">
                <a:latin typeface="Calibri"/>
                <a:cs typeface="Arial"/>
              </a:rPr>
              <a:t>ToRs</a:t>
            </a:r>
            <a:r>
              <a:rPr lang="fr-FR" sz="1300" dirty="0">
                <a:latin typeface="Calibri"/>
                <a:cs typeface="Arial"/>
              </a:rPr>
              <a:t>, </a:t>
            </a:r>
            <a:r>
              <a:rPr lang="fr-FR" sz="1300" dirty="0" err="1">
                <a:latin typeface="Calibri"/>
                <a:cs typeface="Arial"/>
              </a:rPr>
              <a:t>membership</a:t>
            </a:r>
            <a:r>
              <a:rPr lang="fr-FR" sz="1300" dirty="0">
                <a:latin typeface="Calibri"/>
                <a:cs typeface="Arial"/>
              </a:rPr>
              <a:t> and minutes </a:t>
            </a:r>
            <a:r>
              <a:rPr lang="fr-FR" sz="1300" dirty="0" err="1">
                <a:latin typeface="Calibri"/>
                <a:cs typeface="Arial"/>
              </a:rPr>
              <a:t>available</a:t>
            </a:r>
            <a:r>
              <a:rPr lang="fr-FR" sz="1300" dirty="0">
                <a:latin typeface="Calibri"/>
                <a:cs typeface="Arial"/>
              </a:rPr>
              <a:t> </a:t>
            </a:r>
            <a:r>
              <a:rPr lang="fr-FR" sz="1300" dirty="0">
                <a:latin typeface="Calibri"/>
                <a:cs typeface="Arial"/>
                <a:hlinkClick r:id="rId2"/>
              </a:rPr>
              <a:t>on the IPP</a:t>
            </a:r>
            <a:r>
              <a:rPr lang="fr-FR" sz="1300" dirty="0">
                <a:latin typeface="Calibri"/>
                <a:cs typeface="Arial"/>
              </a:rPr>
              <a:t>.</a:t>
            </a:r>
          </a:p>
          <a:p>
            <a:endParaRPr lang="fr-FR" sz="1300" dirty="0">
              <a:latin typeface="Calibri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fr-FR" sz="1300" dirty="0">
                <a:latin typeface="Calibri"/>
                <a:cs typeface="Arial"/>
              </a:rPr>
              <a:t>High-</a:t>
            </a:r>
            <a:r>
              <a:rPr lang="fr-FR" sz="1300" dirty="0" err="1">
                <a:latin typeface="Calibri"/>
                <a:cs typeface="Arial"/>
              </a:rPr>
              <a:t>level</a:t>
            </a:r>
            <a:r>
              <a:rPr lang="fr-FR" sz="1300" dirty="0">
                <a:latin typeface="Calibri"/>
                <a:cs typeface="Arial"/>
              </a:rPr>
              <a:t> experts </a:t>
            </a:r>
            <a:r>
              <a:rPr lang="fr-FR" sz="1300" dirty="0" err="1">
                <a:latin typeface="Calibri"/>
                <a:cs typeface="Arial"/>
              </a:rPr>
              <a:t>from</a:t>
            </a:r>
            <a:r>
              <a:rPr lang="fr-FR" sz="1300" dirty="0">
                <a:latin typeface="Calibri"/>
                <a:cs typeface="Arial"/>
              </a:rPr>
              <a:t> the </a:t>
            </a:r>
            <a:r>
              <a:rPr lang="fr-FR" sz="1300" dirty="0" err="1">
                <a:latin typeface="Calibri"/>
                <a:cs typeface="Arial"/>
              </a:rPr>
              <a:t>regions</a:t>
            </a:r>
            <a:r>
              <a:rPr lang="fr-FR" sz="1300" dirty="0">
                <a:latin typeface="Calibri"/>
                <a:cs typeface="Arial"/>
              </a:rPr>
              <a:t>, </a:t>
            </a:r>
            <a:r>
              <a:rPr lang="fr-FR" sz="1300" dirty="0" err="1">
                <a:latin typeface="Calibri"/>
                <a:cs typeface="Arial"/>
              </a:rPr>
              <a:t>from</a:t>
            </a:r>
            <a:r>
              <a:rPr lang="fr-FR" sz="1300" dirty="0">
                <a:latin typeface="Calibri"/>
                <a:cs typeface="Arial"/>
              </a:rPr>
              <a:t> the IC, SC, CPM Bureau, an RPPO and </a:t>
            </a:r>
            <a:r>
              <a:rPr lang="fr-FR" sz="1300" dirty="0" err="1">
                <a:latin typeface="Calibri"/>
                <a:cs typeface="Arial"/>
              </a:rPr>
              <a:t>from</a:t>
            </a:r>
            <a:r>
              <a:rPr lang="fr-FR" sz="1300" dirty="0">
                <a:latin typeface="Calibri"/>
                <a:cs typeface="Arial"/>
              </a:rPr>
              <a:t> </a:t>
            </a:r>
            <a:r>
              <a:rPr lang="fr-FR" sz="1300" dirty="0" err="1">
                <a:latin typeface="Calibri"/>
                <a:cs typeface="Arial"/>
              </a:rPr>
              <a:t>research</a:t>
            </a:r>
            <a:r>
              <a:rPr lang="fr-FR" sz="1300" dirty="0">
                <a:latin typeface="Calibri"/>
                <a:cs typeface="Arial"/>
              </a:rPr>
              <a:t> or international </a:t>
            </a:r>
            <a:r>
              <a:rPr lang="fr-FR" sz="1300" dirty="0" err="1">
                <a:latin typeface="Calibri"/>
                <a:cs typeface="Arial"/>
              </a:rPr>
              <a:t>organizations</a:t>
            </a:r>
            <a:r>
              <a:rPr lang="fr-FR" sz="1300" dirty="0">
                <a:latin typeface="Calibri"/>
                <a:cs typeface="Arial"/>
              </a:rPr>
              <a:t> (CABI, </a:t>
            </a:r>
            <a:r>
              <a:rPr lang="fr-FR" sz="1300" dirty="0" smtClean="0">
                <a:latin typeface="Calibri"/>
                <a:cs typeface="Arial"/>
              </a:rPr>
              <a:t>Centre </a:t>
            </a:r>
            <a:r>
              <a:rPr lang="fr-FR" sz="1300" dirty="0">
                <a:latin typeface="Calibri"/>
                <a:cs typeface="Arial"/>
              </a:rPr>
              <a:t>de coopération international en recherche agronomique pour le développement (CIRAD), IAEA, </a:t>
            </a:r>
            <a:r>
              <a:rPr lang="en-US" sz="1300" dirty="0">
                <a:latin typeface="Calibri"/>
                <a:cs typeface="Arial"/>
              </a:rPr>
              <a:t>International Society for Plant Pathology, </a:t>
            </a:r>
            <a:r>
              <a:rPr lang="fr-FR" sz="1300" dirty="0">
                <a:latin typeface="Calibri"/>
                <a:cs typeface="Arial"/>
              </a:rPr>
              <a:t>OIE, WHO).</a:t>
            </a:r>
          </a:p>
          <a:p>
            <a:endParaRPr lang="fr-FR" sz="1300" dirty="0">
              <a:latin typeface="Calibri"/>
              <a:cs typeface="Arial"/>
            </a:endParaRPr>
          </a:p>
          <a:p>
            <a:pPr marL="285750" indent="-285750">
              <a:buFontTx/>
              <a:buChar char="-"/>
            </a:pPr>
            <a:r>
              <a:rPr lang="fr-FR" sz="1300" dirty="0" err="1">
                <a:latin typeface="Calibri"/>
                <a:cs typeface="Arial"/>
              </a:rPr>
              <a:t>Tasked</a:t>
            </a:r>
            <a:r>
              <a:rPr lang="fr-FR" sz="1300" dirty="0">
                <a:latin typeface="Calibri"/>
                <a:cs typeface="Arial"/>
              </a:rPr>
              <a:t> to </a:t>
            </a:r>
            <a:r>
              <a:rPr lang="fr-FR" sz="1300" dirty="0" err="1">
                <a:latin typeface="Calibri"/>
                <a:cs typeface="Arial"/>
              </a:rPr>
              <a:t>aggregate</a:t>
            </a:r>
            <a:r>
              <a:rPr lang="fr-FR" sz="1300" dirty="0">
                <a:latin typeface="Calibri"/>
                <a:cs typeface="Arial"/>
              </a:rPr>
              <a:t> information on </a:t>
            </a:r>
            <a:r>
              <a:rPr lang="fr-FR" sz="1300" dirty="0" err="1">
                <a:latin typeface="Calibri"/>
                <a:cs typeface="Arial"/>
              </a:rPr>
              <a:t>existing</a:t>
            </a:r>
            <a:r>
              <a:rPr lang="fr-FR" sz="1300" dirty="0">
                <a:latin typeface="Calibri"/>
                <a:cs typeface="Arial"/>
              </a:rPr>
              <a:t> </a:t>
            </a:r>
            <a:r>
              <a:rPr lang="fr-FR" sz="1300" dirty="0" err="1">
                <a:latin typeface="Calibri"/>
                <a:cs typeface="Arial"/>
              </a:rPr>
              <a:t>systems</a:t>
            </a:r>
            <a:r>
              <a:rPr lang="fr-FR" sz="1300" dirty="0">
                <a:latin typeface="Calibri"/>
                <a:cs typeface="Arial"/>
              </a:rPr>
              <a:t>, to </a:t>
            </a:r>
            <a:r>
              <a:rPr lang="fr-FR" sz="1300" dirty="0" err="1">
                <a:latin typeface="Calibri"/>
                <a:cs typeface="Arial"/>
              </a:rPr>
              <a:t>identify</a:t>
            </a:r>
            <a:r>
              <a:rPr lang="fr-FR" sz="1300" dirty="0">
                <a:latin typeface="Calibri"/>
                <a:cs typeface="Arial"/>
              </a:rPr>
              <a:t> </a:t>
            </a:r>
            <a:r>
              <a:rPr lang="fr-FR" sz="1300" b="1" dirty="0">
                <a:latin typeface="Calibri"/>
                <a:cs typeface="Arial"/>
              </a:rPr>
              <a:t>the components </a:t>
            </a:r>
            <a:r>
              <a:rPr lang="fr-FR" sz="1300" dirty="0">
                <a:latin typeface="Calibri"/>
                <a:cs typeface="Arial"/>
              </a:rPr>
              <a:t>of a global system, the </a:t>
            </a:r>
            <a:r>
              <a:rPr lang="fr-FR" sz="1300" b="1" dirty="0" err="1">
                <a:latin typeface="Calibri"/>
                <a:cs typeface="Arial"/>
              </a:rPr>
              <a:t>roles</a:t>
            </a:r>
            <a:r>
              <a:rPr lang="fr-FR" sz="1300" dirty="0">
                <a:latin typeface="Calibri"/>
                <a:cs typeface="Arial"/>
              </a:rPr>
              <a:t> of </a:t>
            </a:r>
            <a:r>
              <a:rPr lang="fr-FR" sz="1300" dirty="0" err="1">
                <a:latin typeface="Calibri"/>
                <a:cs typeface="Arial"/>
              </a:rPr>
              <a:t>various</a:t>
            </a:r>
            <a:r>
              <a:rPr lang="fr-FR" sz="1300" dirty="0">
                <a:latin typeface="Calibri"/>
                <a:cs typeface="Arial"/>
              </a:rPr>
              <a:t> institutions, the </a:t>
            </a:r>
            <a:r>
              <a:rPr lang="fr-FR" sz="1300" b="1" dirty="0" err="1">
                <a:latin typeface="Calibri"/>
                <a:cs typeface="Arial"/>
              </a:rPr>
              <a:t>needs</a:t>
            </a:r>
            <a:r>
              <a:rPr lang="fr-FR" sz="1300" dirty="0">
                <a:latin typeface="Calibri"/>
                <a:cs typeface="Arial"/>
              </a:rPr>
              <a:t> for National </a:t>
            </a:r>
            <a:r>
              <a:rPr lang="fr-FR" sz="1300" dirty="0" err="1">
                <a:latin typeface="Calibri"/>
                <a:cs typeface="Arial"/>
              </a:rPr>
              <a:t>Reporting</a:t>
            </a:r>
            <a:r>
              <a:rPr lang="fr-FR" sz="1300" dirty="0">
                <a:latin typeface="Calibri"/>
                <a:cs typeface="Arial"/>
              </a:rPr>
              <a:t> Obligations, the </a:t>
            </a:r>
            <a:r>
              <a:rPr lang="fr-FR" sz="1300" b="1" dirty="0" err="1">
                <a:latin typeface="Calibri"/>
                <a:cs typeface="Arial"/>
              </a:rPr>
              <a:t>necessary</a:t>
            </a:r>
            <a:r>
              <a:rPr lang="fr-FR" sz="1300" b="1" dirty="0">
                <a:latin typeface="Calibri"/>
                <a:cs typeface="Arial"/>
              </a:rPr>
              <a:t> budget and </a:t>
            </a:r>
            <a:r>
              <a:rPr lang="fr-FR" sz="1300" b="1" dirty="0" err="1">
                <a:latin typeface="Calibri"/>
                <a:cs typeface="Arial"/>
              </a:rPr>
              <a:t>work</a:t>
            </a:r>
            <a:r>
              <a:rPr lang="fr-FR" sz="1300" b="1" dirty="0">
                <a:latin typeface="Calibri"/>
                <a:cs typeface="Arial"/>
              </a:rPr>
              <a:t> plan</a:t>
            </a:r>
            <a:r>
              <a:rPr lang="fr-FR" sz="1300" dirty="0">
                <a:latin typeface="Calibri"/>
                <a:cs typeface="Arial"/>
              </a:rPr>
              <a:t>.</a:t>
            </a:r>
          </a:p>
          <a:p>
            <a:pPr marL="285750" indent="-285750">
              <a:buFontTx/>
              <a:buChar char="-"/>
            </a:pPr>
            <a:endParaRPr lang="fr-FR" sz="1380" dirty="0">
              <a:latin typeface="Calibri"/>
              <a:cs typeface="Calibri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C5B4F2-343F-439E-987A-C1E31EE52EB0}"/>
              </a:ext>
            </a:extLst>
          </p:cNvPr>
          <p:cNvSpPr txBox="1">
            <a:spLocks/>
          </p:cNvSpPr>
          <p:nvPr/>
        </p:nvSpPr>
        <p:spPr>
          <a:xfrm>
            <a:off x="1122446" y="449641"/>
            <a:ext cx="5064443" cy="548640"/>
          </a:xfrm>
          <a:prstGeom prst="rect">
            <a:avLst/>
          </a:prstGeom>
        </p:spPr>
        <p:txBody>
          <a:bodyPr lIns="54864" tIns="27432" rIns="54864" bIns="27432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19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/>
                <a:cs typeface="Arial"/>
              </a:rPr>
              <a:t>CPM Focus Group on Pest Outbreak Alert and Response Systems</a:t>
            </a:r>
            <a:endParaRPr lang="en-GB" sz="1900" b="1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63969" y="3686884"/>
            <a:ext cx="58726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1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 </a:t>
            </a:r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285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3D906-861C-3347-9BDC-44A44F441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076" y="1324312"/>
            <a:ext cx="6241073" cy="685800"/>
          </a:xfrm>
        </p:spPr>
        <p:txBody>
          <a:bodyPr/>
          <a:lstStyle/>
          <a:p>
            <a:r>
              <a:rPr lang="it-IT" dirty="0"/>
              <a:t>Handling </a:t>
            </a:r>
            <a:r>
              <a:rPr lang="it-IT" i="1" dirty="0"/>
              <a:t>Spodoptera </a:t>
            </a:r>
            <a:r>
              <a:rPr lang="it-IT" i="1" dirty="0" smtClean="0"/>
              <a:t>frugiperda</a:t>
            </a:r>
            <a:r>
              <a:rPr lang="it-IT" dirty="0" smtClean="0"/>
              <a:t> (Fall Armyworm)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9194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all armyworm, Spodoptera frugiperda (J.E. Smith)">
            <a:extLst>
              <a:ext uri="{FF2B5EF4-FFF2-40B4-BE49-F238E27FC236}">
                <a16:creationId xmlns:a16="http://schemas.microsoft.com/office/drawing/2014/main" id="{8C7C16C8-F890-4FC7-9C21-CB311FF473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4" r="6992" b="3"/>
          <a:stretch/>
        </p:blipFill>
        <p:spPr bwMode="auto">
          <a:xfrm>
            <a:off x="416304" y="1447940"/>
            <a:ext cx="1433072" cy="98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838A76B8-A6AE-4EFC-8291-A5D7604301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6" r="1" b="1"/>
          <a:stretch/>
        </p:blipFill>
        <p:spPr bwMode="auto">
          <a:xfrm>
            <a:off x="416304" y="2607583"/>
            <a:ext cx="1433072" cy="98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A411D4E-73F8-4FF7-9A29-BC09D495E1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289" y="820828"/>
            <a:ext cx="4137633" cy="2241904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endParaRPr lang="en-GB" sz="1080" dirty="0">
              <a:latin typeface="+mj-lt"/>
            </a:endParaRPr>
          </a:p>
          <a:p>
            <a:pPr>
              <a:lnSpc>
                <a:spcPct val="90000"/>
              </a:lnSpc>
            </a:pPr>
            <a:endParaRPr lang="en-GB" sz="1080" dirty="0" smtClean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GB" sz="140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Polyphagous insect</a:t>
            </a:r>
          </a:p>
          <a:p>
            <a:pPr>
              <a:lnSpc>
                <a:spcPct val="90000"/>
              </a:lnSpc>
            </a:pPr>
            <a:r>
              <a:rPr lang="en-GB" sz="140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Transboundary pest</a:t>
            </a:r>
          </a:p>
          <a:p>
            <a:pPr>
              <a:lnSpc>
                <a:spcPct val="90000"/>
              </a:lnSpc>
            </a:pPr>
            <a:r>
              <a:rPr lang="en-GB" sz="140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Native of Americas</a:t>
            </a:r>
          </a:p>
          <a:p>
            <a:pPr>
              <a:lnSpc>
                <a:spcPct val="90000"/>
              </a:lnSpc>
            </a:pPr>
            <a:r>
              <a:rPr lang="en-GB" sz="140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 major threat to food production, impacting food security and livelihood.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FF131F3-37B9-4791-9058-2866939E48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289" y="2387935"/>
            <a:ext cx="3153838" cy="1278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D1BE6180-5BC6-4981-8F8E-DC2DF4299AFB}"/>
              </a:ext>
            </a:extLst>
          </p:cNvPr>
          <p:cNvSpPr txBox="1"/>
          <p:nvPr/>
        </p:nvSpPr>
        <p:spPr>
          <a:xfrm>
            <a:off x="4428776" y="3666518"/>
            <a:ext cx="963725" cy="1938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60" i="1" dirty="0">
                <a:latin typeface="+mj-lt"/>
              </a:rPr>
              <a:t>Source: FAO – IPPC</a:t>
            </a:r>
          </a:p>
        </p:txBody>
      </p:sp>
      <p:sp>
        <p:nvSpPr>
          <p:cNvPr id="12" name="Title 8"/>
          <p:cNvSpPr txBox="1">
            <a:spLocks/>
          </p:cNvSpPr>
          <p:nvPr/>
        </p:nvSpPr>
        <p:spPr bwMode="auto">
          <a:xfrm>
            <a:off x="449795" y="366618"/>
            <a:ext cx="6625332" cy="710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ts val="360"/>
              </a:spcBef>
              <a:spcAft>
                <a:spcPts val="360"/>
              </a:spcAft>
            </a:pPr>
            <a:r>
              <a:rPr lang="en-GB" sz="1900" b="1" dirty="0" smtClean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/>
                <a:cs typeface="Arial"/>
              </a:rPr>
              <a:t>FAW is known as one of the top 10 devastating plant pests affecting global food and agriculture (CABI, 2018)</a:t>
            </a:r>
            <a:endParaRPr lang="en-US" sz="190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7112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984F6-D6AE-42F7-A231-EB875DAAC0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260" t="34166" r="22184" b="19953"/>
          <a:stretch/>
        </p:blipFill>
        <p:spPr>
          <a:xfrm>
            <a:off x="4107221" y="2100725"/>
            <a:ext cx="3014632" cy="142604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ADDA0742-E086-4255-9DC1-CF40F28F1CEA}"/>
              </a:ext>
            </a:extLst>
          </p:cNvPr>
          <p:cNvSpPr txBox="1">
            <a:spLocks/>
          </p:cNvSpPr>
          <p:nvPr/>
        </p:nvSpPr>
        <p:spPr>
          <a:xfrm>
            <a:off x="161544" y="1926809"/>
            <a:ext cx="3456384" cy="695813"/>
          </a:xfrm>
          <a:prstGeom prst="rect">
            <a:avLst/>
          </a:prstGeom>
        </p:spPr>
        <p:txBody>
          <a:bodyPr vert="horz" lIns="32918" tIns="16459" rIns="32918" bIns="16459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1450" indent="-171450">
              <a:spcBef>
                <a:spcPts val="216"/>
              </a:spcBef>
              <a:buFont typeface="Arial" panose="020B0604020202020204" pitchFamily="34" charset="0"/>
              <a:buChar char="•"/>
            </a:pPr>
            <a:r>
              <a:rPr lang="en-US" altLang="zh-CN" sz="1700" b="1" i="1" dirty="0">
                <a:latin typeface="Calibri"/>
                <a:ea typeface="黑体"/>
                <a:cs typeface="Calibri"/>
              </a:rPr>
              <a:t>Reduce </a:t>
            </a:r>
            <a:r>
              <a:rPr lang="en-GB" altLang="zh-CN" sz="1700" b="1" i="1" dirty="0">
                <a:latin typeface="Calibri"/>
                <a:ea typeface="黑体"/>
                <a:cs typeface="Calibri"/>
              </a:rPr>
              <a:t>Crop yield loss of 5-10%</a:t>
            </a:r>
            <a:r>
              <a:rPr lang="en-GB" altLang="zh-CN" sz="1700" b="1" dirty="0">
                <a:latin typeface="Calibri"/>
                <a:ea typeface="黑体"/>
                <a:cs typeface="Calibri"/>
              </a:rPr>
              <a:t> </a:t>
            </a:r>
            <a:r>
              <a:rPr lang="en-GB" altLang="zh-CN" sz="1700" dirty="0">
                <a:latin typeface="Calibri"/>
                <a:ea typeface="黑体"/>
                <a:cs typeface="Calibri"/>
              </a:rPr>
              <a:t>by applying </a:t>
            </a:r>
            <a:r>
              <a:rPr lang="en-US" altLang="zh-CN" sz="1700" dirty="0">
                <a:latin typeface="Calibri"/>
                <a:ea typeface="黑体"/>
                <a:cs typeface="Calibri"/>
              </a:rPr>
              <a:t>area-specific IPM strategies in target countries</a:t>
            </a:r>
            <a:endParaRPr lang="en-GB" altLang="zh-CN" sz="1700" dirty="0">
              <a:latin typeface="Calibri"/>
              <a:ea typeface="黑体"/>
              <a:cs typeface="Calibri"/>
            </a:endParaRPr>
          </a:p>
          <a:p>
            <a:pPr marL="171450" indent="-171450">
              <a:spcBef>
                <a:spcPts val="216"/>
              </a:spcBef>
              <a:buFont typeface="Arial" panose="020B0604020202020204" pitchFamily="34" charset="0"/>
              <a:buChar char="•"/>
            </a:pPr>
            <a:r>
              <a:rPr lang="en-GB" sz="1700" b="1" i="1" dirty="0">
                <a:latin typeface="Calibri"/>
                <a:cs typeface="Calibri"/>
              </a:rPr>
              <a:t>Prevent further spread to new areas </a:t>
            </a:r>
            <a:r>
              <a:rPr lang="en-GB" sz="1700" dirty="0">
                <a:latin typeface="Calibri"/>
                <a:cs typeface="Calibri"/>
              </a:rPr>
              <a:t>by </a:t>
            </a:r>
            <a:r>
              <a:rPr lang="en-US" sz="1700" dirty="0">
                <a:latin typeface="Calibri"/>
                <a:cs typeface="Calibri"/>
              </a:rPr>
              <a:t>a</a:t>
            </a:r>
            <a:r>
              <a:rPr lang="en-US" altLang="zh-CN" sz="1700" dirty="0">
                <a:latin typeface="Calibri"/>
                <a:ea typeface="黑体"/>
                <a:cs typeface="Calibri"/>
              </a:rPr>
              <a:t>pplying phytosanitary measures</a:t>
            </a:r>
            <a:endParaRPr lang="en-GB" altLang="zh-CN" sz="1700" dirty="0">
              <a:latin typeface="Calibri"/>
              <a:ea typeface="黑体"/>
              <a:cs typeface="Calibri"/>
            </a:endParaRPr>
          </a:p>
          <a:p>
            <a:pPr marL="171450" indent="-171450">
              <a:spcBef>
                <a:spcPts val="216"/>
              </a:spcBef>
              <a:buFont typeface="Arial" panose="020B0604020202020204" pitchFamily="34" charset="0"/>
              <a:buChar char="•"/>
            </a:pPr>
            <a:r>
              <a:rPr lang="en-US" altLang="zh-CN" sz="1700" b="1" i="1" dirty="0">
                <a:latin typeface="Calibri"/>
                <a:ea typeface="黑体"/>
                <a:cs typeface="Calibri"/>
              </a:rPr>
              <a:t>Conduct a global coordination:</a:t>
            </a:r>
            <a:endParaRPr lang="en-US" altLang="zh-CN" sz="1700" dirty="0">
              <a:latin typeface="Calibri"/>
              <a:ea typeface="黑体"/>
              <a:cs typeface="Calibri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7520D2-D8F9-4A9C-A48D-EE593788323A}"/>
              </a:ext>
            </a:extLst>
          </p:cNvPr>
          <p:cNvSpPr txBox="1">
            <a:spLocks/>
          </p:cNvSpPr>
          <p:nvPr/>
        </p:nvSpPr>
        <p:spPr>
          <a:xfrm>
            <a:off x="1088801" y="115216"/>
            <a:ext cx="5257800" cy="822960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480"/>
              </a:spcAft>
            </a:pPr>
            <a:r>
              <a:rPr lang="en-GB" altLang="zh-CN" sz="19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/>
                <a:cs typeface="Arial"/>
              </a:rPr>
              <a:t>FAO Global Action for FAW Control</a:t>
            </a:r>
          </a:p>
        </p:txBody>
      </p:sp>
      <p:sp>
        <p:nvSpPr>
          <p:cNvPr id="5" name="矩形 1">
            <a:extLst>
              <a:ext uri="{FF2B5EF4-FFF2-40B4-BE49-F238E27FC236}">
                <a16:creationId xmlns:a16="http://schemas.microsoft.com/office/drawing/2014/main" id="{654FC07C-AD61-4C9B-9B2E-D0C23638DD3E}"/>
              </a:ext>
            </a:extLst>
          </p:cNvPr>
          <p:cNvSpPr/>
          <p:nvPr/>
        </p:nvSpPr>
        <p:spPr>
          <a:xfrm>
            <a:off x="-270851" y="1020443"/>
            <a:ext cx="2377440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zh-CN" sz="1700" b="1" i="1" dirty="0">
                <a:latin typeface="Calibri"/>
                <a:ea typeface="黑体"/>
                <a:cs typeface="Calibri"/>
              </a:rPr>
              <a:t>Main Objectives: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8B0F48B-8BDB-4945-8BAF-FB354A5599F3}"/>
              </a:ext>
            </a:extLst>
          </p:cNvPr>
          <p:cNvSpPr txBox="1"/>
          <p:nvPr/>
        </p:nvSpPr>
        <p:spPr>
          <a:xfrm>
            <a:off x="2100" y="3234385"/>
            <a:ext cx="3931920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300" dirty="0">
                <a:solidFill>
                  <a:schemeClr val="accent1">
                    <a:lumMod val="75000"/>
                  </a:schemeClr>
                </a:solidFill>
                <a:latin typeface="+mj-lt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http://www.fao.org/fall-armyworm/global-action/en</a:t>
            </a:r>
            <a:r>
              <a:rPr lang="en-GB" sz="13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76262E4-3D8B-4A1C-AFAE-C01B466CF5B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822" t="12182" r="16926" b="12182"/>
          <a:stretch/>
        </p:blipFill>
        <p:spPr>
          <a:xfrm>
            <a:off x="5328813" y="765434"/>
            <a:ext cx="1734232" cy="1096553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2B99F767-866C-4FFF-A8EA-DE4EC6BEFC2D}"/>
              </a:ext>
            </a:extLst>
          </p:cNvPr>
          <p:cNvSpPr/>
          <p:nvPr/>
        </p:nvSpPr>
        <p:spPr>
          <a:xfrm>
            <a:off x="4107221" y="2988755"/>
            <a:ext cx="875471" cy="6000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840"/>
          </a:p>
        </p:txBody>
      </p:sp>
    </p:spTree>
    <p:extLst>
      <p:ext uri="{BB962C8B-B14F-4D97-AF65-F5344CB8AC3E}">
        <p14:creationId xmlns:p14="http://schemas.microsoft.com/office/powerpoint/2010/main" val="338266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mappa&#10;&#10;Descrizione generata automaticamente">
            <a:extLst>
              <a:ext uri="{FF2B5EF4-FFF2-40B4-BE49-F238E27FC236}">
                <a16:creationId xmlns:a16="http://schemas.microsoft.com/office/drawing/2014/main" id="{3EF793CC-2564-4E4D-92D3-921B8EEAEA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387" y="1174053"/>
            <a:ext cx="3899080" cy="251929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C2A9DD8-4B22-F94D-8F8A-35F22B884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474" y="537984"/>
            <a:ext cx="7146906" cy="365760"/>
          </a:xfrm>
        </p:spPr>
        <p:txBody>
          <a:bodyPr/>
          <a:lstStyle/>
          <a:p>
            <a:r>
              <a:rPr lang="en-GB" sz="20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/>
                <a:cs typeface="Arial"/>
              </a:rPr>
              <a:t>IPPC FAW Prevention activities</a:t>
            </a:r>
            <a:r>
              <a:rPr lang="it-IT" sz="20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/>
                <a:cs typeface="Arial"/>
              </a:rPr>
              <a:t>: 21 countries involved</a:t>
            </a:r>
            <a:endParaRPr lang="en-GB" sz="200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62469" y="1090671"/>
            <a:ext cx="2328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 err="1">
                <a:solidFill>
                  <a:srgbClr val="002060"/>
                </a:solidFill>
              </a:rPr>
              <a:t>European</a:t>
            </a:r>
            <a:r>
              <a:rPr lang="fr-FR" sz="1000" b="1" dirty="0">
                <a:solidFill>
                  <a:srgbClr val="002060"/>
                </a:solidFill>
              </a:rPr>
              <a:t> </a:t>
            </a:r>
            <a:r>
              <a:rPr lang="fr-FR" sz="1000" b="1" dirty="0" err="1">
                <a:solidFill>
                  <a:srgbClr val="002060"/>
                </a:solidFill>
              </a:rPr>
              <a:t>region</a:t>
            </a:r>
            <a:r>
              <a:rPr lang="fr-FR" sz="1000" b="1" dirty="0">
                <a:solidFill>
                  <a:srgbClr val="002060"/>
                </a:solidFill>
              </a:rPr>
              <a:t>, </a:t>
            </a:r>
            <a:r>
              <a:rPr lang="fr-FR" sz="1000" b="1" dirty="0" err="1">
                <a:solidFill>
                  <a:srgbClr val="002060"/>
                </a:solidFill>
              </a:rPr>
              <a:t>European</a:t>
            </a:r>
            <a:r>
              <a:rPr lang="fr-FR" sz="1000" b="1" dirty="0">
                <a:solidFill>
                  <a:srgbClr val="002060"/>
                </a:solidFill>
              </a:rPr>
              <a:t> and </a:t>
            </a:r>
            <a:r>
              <a:rPr lang="fr-FR" sz="1000" b="1" dirty="0" err="1">
                <a:solidFill>
                  <a:srgbClr val="002060"/>
                </a:solidFill>
              </a:rPr>
              <a:t>Mediterranean</a:t>
            </a:r>
            <a:r>
              <a:rPr lang="fr-FR" sz="1000" b="1" dirty="0">
                <a:solidFill>
                  <a:srgbClr val="002060"/>
                </a:solidFill>
              </a:rPr>
              <a:t> Plant Protection </a:t>
            </a:r>
            <a:r>
              <a:rPr lang="fr-FR" sz="1000" b="1" dirty="0" err="1">
                <a:solidFill>
                  <a:srgbClr val="002060"/>
                </a:solidFill>
              </a:rPr>
              <a:t>Organization</a:t>
            </a:r>
            <a:r>
              <a:rPr lang="fr-FR" sz="1000" b="1" dirty="0">
                <a:solidFill>
                  <a:srgbClr val="002060"/>
                </a:solidFill>
              </a:rPr>
              <a:t> (EPPO)</a:t>
            </a:r>
            <a:endParaRPr lang="en-US" sz="1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38106" y="3291840"/>
            <a:ext cx="18527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rgbClr val="002060"/>
                </a:solidFill>
              </a:rPr>
              <a:t>Pacific </a:t>
            </a:r>
            <a:r>
              <a:rPr lang="fr-FR" sz="1000" b="1" dirty="0" err="1">
                <a:solidFill>
                  <a:srgbClr val="002060"/>
                </a:solidFill>
              </a:rPr>
              <a:t>region</a:t>
            </a:r>
            <a:r>
              <a:rPr lang="fr-FR" sz="1000" b="1" dirty="0">
                <a:solidFill>
                  <a:srgbClr val="002060"/>
                </a:solidFill>
              </a:rPr>
              <a:t>, Pacific Plant Protection </a:t>
            </a:r>
            <a:r>
              <a:rPr lang="fr-FR" sz="1000" b="1" dirty="0" err="1">
                <a:solidFill>
                  <a:srgbClr val="002060"/>
                </a:solidFill>
              </a:rPr>
              <a:t>Organization</a:t>
            </a:r>
            <a:r>
              <a:rPr lang="fr-FR" sz="1000" b="1" dirty="0">
                <a:solidFill>
                  <a:srgbClr val="002060"/>
                </a:solidFill>
              </a:rPr>
              <a:t> (PPPO)</a:t>
            </a:r>
            <a:endParaRPr lang="en-US" sz="10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294" y="2715151"/>
            <a:ext cx="17670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rgbClr val="002060"/>
                </a:solidFill>
              </a:rPr>
              <a:t>Near East and </a:t>
            </a:r>
            <a:r>
              <a:rPr lang="fr-FR" sz="1000" b="1" dirty="0" err="1">
                <a:solidFill>
                  <a:srgbClr val="002060"/>
                </a:solidFill>
              </a:rPr>
              <a:t>North</a:t>
            </a:r>
            <a:r>
              <a:rPr lang="fr-FR" sz="1000" b="1" dirty="0">
                <a:solidFill>
                  <a:srgbClr val="002060"/>
                </a:solidFill>
              </a:rPr>
              <a:t> </a:t>
            </a:r>
            <a:r>
              <a:rPr lang="fr-FR" sz="1000" b="1" dirty="0" err="1">
                <a:solidFill>
                  <a:srgbClr val="002060"/>
                </a:solidFill>
              </a:rPr>
              <a:t>Africa</a:t>
            </a:r>
            <a:r>
              <a:rPr lang="fr-FR" sz="1000" b="1" dirty="0">
                <a:solidFill>
                  <a:srgbClr val="002060"/>
                </a:solidFill>
              </a:rPr>
              <a:t> </a:t>
            </a:r>
            <a:r>
              <a:rPr lang="fr-FR" sz="1000" b="1" dirty="0" err="1">
                <a:solidFill>
                  <a:srgbClr val="002060"/>
                </a:solidFill>
              </a:rPr>
              <a:t>region</a:t>
            </a:r>
            <a:r>
              <a:rPr lang="fr-FR" sz="1000" b="1" dirty="0">
                <a:solidFill>
                  <a:srgbClr val="002060"/>
                </a:solidFill>
              </a:rPr>
              <a:t>, Near East Plant Protection </a:t>
            </a:r>
            <a:r>
              <a:rPr lang="fr-FR" sz="1000" b="1" dirty="0" err="1">
                <a:solidFill>
                  <a:srgbClr val="002060"/>
                </a:solidFill>
              </a:rPr>
              <a:t>Organization</a:t>
            </a:r>
            <a:r>
              <a:rPr lang="fr-FR" sz="1000" b="1" dirty="0">
                <a:solidFill>
                  <a:srgbClr val="002060"/>
                </a:solidFill>
              </a:rPr>
              <a:t> (NEPPO)</a:t>
            </a:r>
            <a:endParaRPr lang="en-US" sz="1000" b="1" dirty="0">
              <a:solidFill>
                <a:srgbClr val="00206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63969" y="3686884"/>
            <a:ext cx="58726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1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 </a:t>
            </a:r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308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615" y="363279"/>
            <a:ext cx="72366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/>
                <a:cs typeface="Arial"/>
              </a:rPr>
              <a:t>FAO-IPPC Fall </a:t>
            </a:r>
            <a:r>
              <a:rPr lang="fr-FR" sz="2000" b="1" dirty="0" err="1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/>
                <a:cs typeface="Arial"/>
              </a:rPr>
              <a:t>Armyworm</a:t>
            </a:r>
            <a:r>
              <a:rPr lang="fr-FR" sz="20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/>
                <a:cs typeface="Arial"/>
              </a:rPr>
              <a:t> </a:t>
            </a:r>
            <a:r>
              <a:rPr lang="fr-FR" sz="2000" b="1" dirty="0" err="1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/>
                <a:cs typeface="Arial"/>
              </a:rPr>
              <a:t>Technical</a:t>
            </a:r>
            <a:r>
              <a:rPr lang="fr-FR" sz="20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/>
                <a:cs typeface="Arial"/>
              </a:rPr>
              <a:t> </a:t>
            </a:r>
            <a:r>
              <a:rPr lang="fr-FR" sz="2000" b="1" dirty="0" err="1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/>
                <a:cs typeface="Arial"/>
              </a:rPr>
              <a:t>Working</a:t>
            </a:r>
            <a:r>
              <a:rPr lang="fr-FR" sz="20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/>
                <a:cs typeface="Arial"/>
              </a:rPr>
              <a:t> Group on «Quarantine and P</a:t>
            </a:r>
            <a:r>
              <a:rPr lang="fr-FR" sz="2000" b="1" dirty="0" smtClean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/>
                <a:cs typeface="Arial"/>
              </a:rPr>
              <a:t>hytosanitary </a:t>
            </a:r>
            <a:r>
              <a:rPr lang="fr-FR" sz="2000" b="1" dirty="0" err="1" smtClean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/>
                <a:cs typeface="Arial"/>
              </a:rPr>
              <a:t>Measures</a:t>
            </a:r>
            <a:r>
              <a:rPr lang="fr-FR" sz="2000" b="1" dirty="0" smtClean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/>
                <a:cs typeface="Arial"/>
              </a:rPr>
              <a:t>»</a:t>
            </a:r>
            <a:endParaRPr lang="en-US" sz="200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/>
              <a:cs typeface="Arial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47592" y="1220485"/>
            <a:ext cx="7167608" cy="88635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500" dirty="0" err="1">
                <a:latin typeface="Calibri"/>
                <a:ea typeface="黑体"/>
                <a:cs typeface="Calibri"/>
              </a:rPr>
              <a:t>Established</a:t>
            </a:r>
            <a:r>
              <a:rPr lang="fr-FR" sz="1500" dirty="0">
                <a:latin typeface="Calibri"/>
                <a:ea typeface="黑体"/>
                <a:cs typeface="Calibri"/>
              </a:rPr>
              <a:t> in July 2020 </a:t>
            </a:r>
            <a:r>
              <a:rPr lang="fr-FR" sz="1500" dirty="0" err="1">
                <a:latin typeface="Calibri"/>
                <a:ea typeface="黑体"/>
                <a:cs typeface="Calibri"/>
              </a:rPr>
              <a:t>with</a:t>
            </a:r>
            <a:r>
              <a:rPr lang="fr-FR" sz="1500" dirty="0">
                <a:latin typeface="Calibri"/>
                <a:ea typeface="黑体"/>
                <a:cs typeface="Calibri"/>
              </a:rPr>
              <a:t> </a:t>
            </a:r>
            <a:r>
              <a:rPr lang="fr-FR" sz="1500" dirty="0" err="1">
                <a:latin typeface="Calibri"/>
                <a:ea typeface="黑体"/>
                <a:cs typeface="Calibri"/>
              </a:rPr>
              <a:t>representatives</a:t>
            </a:r>
            <a:r>
              <a:rPr lang="fr-FR" sz="1500" dirty="0">
                <a:latin typeface="Calibri"/>
                <a:ea typeface="黑体"/>
                <a:cs typeface="Calibri"/>
              </a:rPr>
              <a:t> of:</a:t>
            </a:r>
          </a:p>
          <a:p>
            <a:pPr lvl="1" fontAlgn="base">
              <a:buFontTx/>
              <a:buChar char="-"/>
            </a:pPr>
            <a:r>
              <a:rPr lang="fr-FR" sz="1500" dirty="0">
                <a:latin typeface="Calibri"/>
                <a:ea typeface="黑体"/>
                <a:cs typeface="Calibri"/>
              </a:rPr>
              <a:t>IPPC </a:t>
            </a:r>
            <a:r>
              <a:rPr lang="fr-FR" sz="1500" dirty="0" err="1">
                <a:latin typeface="Calibri"/>
                <a:ea typeface="黑体"/>
                <a:cs typeface="Calibri"/>
              </a:rPr>
              <a:t>Secretariat</a:t>
            </a:r>
            <a:r>
              <a:rPr lang="fr-FR" sz="1500" dirty="0">
                <a:latin typeface="Calibri"/>
                <a:ea typeface="黑体"/>
                <a:cs typeface="Calibri"/>
              </a:rPr>
              <a:t>;</a:t>
            </a:r>
          </a:p>
          <a:p>
            <a:pPr lvl="1" fontAlgn="base">
              <a:buFontTx/>
              <a:buChar char="-"/>
            </a:pPr>
            <a:r>
              <a:rPr lang="fr-FR" sz="1500" dirty="0">
                <a:latin typeface="Calibri"/>
                <a:ea typeface="黑体"/>
                <a:cs typeface="Calibri"/>
              </a:rPr>
              <a:t>National Plant Protection Organizations;</a:t>
            </a:r>
          </a:p>
          <a:p>
            <a:pPr lvl="1" fontAlgn="base">
              <a:buFontTx/>
              <a:buChar char="-"/>
            </a:pPr>
            <a:r>
              <a:rPr lang="fr-FR" sz="1500" dirty="0">
                <a:latin typeface="Calibri"/>
                <a:ea typeface="黑体"/>
                <a:cs typeface="Calibri"/>
              </a:rPr>
              <a:t>Regional Plant Protection </a:t>
            </a:r>
            <a:r>
              <a:rPr lang="fr-FR" sz="1500" dirty="0" err="1">
                <a:latin typeface="Calibri"/>
                <a:ea typeface="黑体"/>
                <a:cs typeface="Calibri"/>
              </a:rPr>
              <a:t>Organizations</a:t>
            </a:r>
            <a:r>
              <a:rPr lang="fr-FR" sz="1500" dirty="0">
                <a:latin typeface="Calibri"/>
                <a:ea typeface="黑体"/>
                <a:cs typeface="Calibri"/>
              </a:rPr>
              <a:t> </a:t>
            </a:r>
          </a:p>
          <a:p>
            <a:pPr marL="457200" lvl="1" indent="0" fontAlgn="base">
              <a:buNone/>
            </a:pPr>
            <a:r>
              <a:rPr lang="fr-FR" sz="1500" dirty="0">
                <a:latin typeface="Calibri"/>
                <a:ea typeface="黑体"/>
                <a:cs typeface="Calibri"/>
              </a:rPr>
              <a:t>(EPPO, NEPPO, and PPPO);</a:t>
            </a:r>
          </a:p>
          <a:p>
            <a:pPr lvl="1" fontAlgn="base">
              <a:buFontTx/>
              <a:buChar char="-"/>
            </a:pPr>
            <a:r>
              <a:rPr lang="fr-FR" sz="1500" dirty="0">
                <a:latin typeface="Calibri"/>
                <a:ea typeface="黑体"/>
                <a:cs typeface="Calibri"/>
              </a:rPr>
              <a:t>Academia and the </a:t>
            </a:r>
            <a:r>
              <a:rPr lang="fr-FR" sz="1500" dirty="0" err="1">
                <a:latin typeface="Calibri"/>
                <a:ea typeface="黑体"/>
                <a:cs typeface="Calibri"/>
              </a:rPr>
              <a:t>private</a:t>
            </a:r>
            <a:r>
              <a:rPr lang="fr-FR" sz="1500" dirty="0">
                <a:latin typeface="Calibri"/>
                <a:ea typeface="黑体"/>
                <a:cs typeface="Calibri"/>
              </a:rPr>
              <a:t> </a:t>
            </a:r>
            <a:r>
              <a:rPr lang="fr-FR" sz="1500" dirty="0" err="1">
                <a:latin typeface="Calibri"/>
                <a:ea typeface="黑体"/>
                <a:cs typeface="Calibri"/>
              </a:rPr>
              <a:t>sector</a:t>
            </a:r>
            <a:r>
              <a:rPr lang="fr-FR" sz="1500" dirty="0">
                <a:latin typeface="Calibri"/>
                <a:ea typeface="黑体"/>
                <a:cs typeface="Calibri"/>
              </a:rPr>
              <a:t>.</a:t>
            </a:r>
          </a:p>
          <a:p>
            <a:pPr marL="457200" lvl="1" indent="0" fontAlgn="base">
              <a:buNone/>
            </a:pPr>
            <a:endParaRPr lang="fr-FR" sz="14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indent="0">
              <a:spcBef>
                <a:spcPts val="600"/>
              </a:spcBef>
              <a:buNone/>
            </a:pPr>
            <a:r>
              <a:rPr lang="fr-FR" sz="1500" dirty="0" smtClean="0">
                <a:latin typeface="Calibri"/>
                <a:ea typeface="黑体"/>
                <a:cs typeface="Calibri"/>
              </a:rPr>
              <a:t>More information </a:t>
            </a:r>
            <a:r>
              <a:rPr lang="fr-FR" sz="1500" dirty="0" err="1">
                <a:latin typeface="Calibri"/>
                <a:ea typeface="黑体"/>
                <a:cs typeface="Calibri"/>
              </a:rPr>
              <a:t>available</a:t>
            </a:r>
            <a:r>
              <a:rPr lang="fr-FR" sz="1500" dirty="0">
                <a:latin typeface="Calibri"/>
                <a:ea typeface="黑体"/>
                <a:cs typeface="Calibri"/>
              </a:rPr>
              <a:t> at </a:t>
            </a:r>
            <a:r>
              <a:rPr lang="fr-FR" sz="15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https://www.ippc.int/en/the-global-action-for-fall-armyworm-control/</a:t>
            </a:r>
            <a:r>
              <a:rPr lang="fr-FR" sz="15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1" fontAlgn="base">
              <a:buFontTx/>
              <a:buChar char="-"/>
            </a:pPr>
            <a:endParaRPr lang="fr-FR" sz="1400" dirty="0">
              <a:solidFill>
                <a:schemeClr val="accent1">
                  <a:lumMod val="50000"/>
                </a:schemeClr>
              </a:solidFill>
              <a:latin typeface="Calibri (body)"/>
            </a:endParaRPr>
          </a:p>
          <a:p>
            <a:endParaRPr lang="en-GB" sz="1140" dirty="0">
              <a:solidFill>
                <a:schemeClr val="accent1">
                  <a:lumMod val="50000"/>
                </a:schemeClr>
              </a:solidFill>
              <a:latin typeface="Calibri (body)"/>
            </a:endParaRPr>
          </a:p>
          <a:p>
            <a:endParaRPr lang="en-GB" sz="1200" dirty="0">
              <a:solidFill>
                <a:schemeClr val="accent1">
                  <a:lumMod val="50000"/>
                </a:schemeClr>
              </a:solidFill>
              <a:latin typeface="Calibri (body)"/>
            </a:endParaRPr>
          </a:p>
          <a:p>
            <a:endParaRPr lang="en-US" sz="1200" dirty="0">
              <a:solidFill>
                <a:schemeClr val="accent1">
                  <a:lumMod val="50000"/>
                </a:schemeClr>
              </a:solidFill>
              <a:latin typeface="Calibri (body)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24662" y="2429863"/>
            <a:ext cx="1870096" cy="189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30" dirty="0">
                <a:solidFill>
                  <a:srgbClr val="00B050"/>
                </a:solidFill>
                <a:latin typeface="+mj-lt"/>
                <a:ea typeface="+mj-ea"/>
                <a:cs typeface="Calibri Light" panose="020F0302020204030204" pitchFamily="34" charset="0"/>
              </a:rPr>
              <a:t>3rd Virtual Meeting of the IPPC FAW TWG</a:t>
            </a:r>
            <a:endParaRPr lang="en-US" sz="630" dirty="0">
              <a:solidFill>
                <a:srgbClr val="00B050"/>
              </a:solidFill>
              <a:latin typeface="+mj-l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9" name="Immagine 8" descr="Immagine che contiene fotografia, mostrando, diverso, uomo&#10;&#10;Descrizione generata automaticamente">
            <a:extLst>
              <a:ext uri="{FF2B5EF4-FFF2-40B4-BE49-F238E27FC236}">
                <a16:creationId xmlns:a16="http://schemas.microsoft.com/office/drawing/2014/main" id="{7F1F8485-51A5-48EC-8269-64D14C0E1B8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624" y="1353862"/>
            <a:ext cx="3054380" cy="10760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363969" y="3686884"/>
            <a:ext cx="587261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1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11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 </a:t>
            </a:r>
            <a:endParaRPr lang="en-US" sz="11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091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2145</TotalTime>
  <Words>1027</Words>
  <Application>Microsoft Office PowerPoint</Application>
  <PresentationFormat>Custom</PresentationFormat>
  <Paragraphs>129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Arial Unicode MS</vt:lpstr>
      <vt:lpstr>Calibri</vt:lpstr>
      <vt:lpstr>Calibri (body)</vt:lpstr>
      <vt:lpstr>Calibri Light</vt:lpstr>
      <vt:lpstr>黑体</vt:lpstr>
      <vt:lpstr>Office Theme</vt:lpstr>
      <vt:lpstr>PREPAREDNESS IN EFFECTIVELY HANDLING PEST OUTBREAKS  Sarah Brunel, Implementation Facilitation unit deputy lead</vt:lpstr>
      <vt:lpstr>1. CPM Focus group on pest outbreak alert and response systems  2. Handling Spodoptera frugiperda (FALL ARMYWORM)  3. Handling Fusarium oxysporum f. sp. cubense Tropical Race 4</vt:lpstr>
      <vt:lpstr>CPM Focus group on pest outbreak alert and response systems</vt:lpstr>
      <vt:lpstr>PowerPoint Presentation</vt:lpstr>
      <vt:lpstr>Handling Spodoptera frugiperda (Fall Armyworm)</vt:lpstr>
      <vt:lpstr>PowerPoint Presentation</vt:lpstr>
      <vt:lpstr>PowerPoint Presentation</vt:lpstr>
      <vt:lpstr>IPPC FAW Prevention activities: 21 countries involved</vt:lpstr>
      <vt:lpstr>PowerPoint Presentation</vt:lpstr>
      <vt:lpstr>FAO/IPPC Prevention and preparedeness guidelines for Spodoptera frugiperda</vt:lpstr>
      <vt:lpstr>FAO/IPPC Prevention and preparedeness guidelines for Spodoptera frugiperda</vt:lpstr>
      <vt:lpstr>Handling Fusarium oxysporum f. sp. cubense Tropical Race 4</vt:lpstr>
      <vt:lpstr>PowerPoint Presentation</vt:lpstr>
      <vt:lpstr>Fusarium oxysporum f. sp. cubense Tropical Race 4 Fungi, Ascomyceta A quarantine pest in many countries</vt:lpstr>
      <vt:lpstr>PowerPoint Presentation</vt:lpstr>
      <vt:lpstr>PowerPoint Presentation</vt:lpstr>
      <vt:lpstr>Building on existing IPPC materials and networks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Nicora, Natalie (NSP)</cp:lastModifiedBy>
  <cp:revision>121</cp:revision>
  <dcterms:created xsi:type="dcterms:W3CDTF">2015-09-25T08:23:42Z</dcterms:created>
  <dcterms:modified xsi:type="dcterms:W3CDTF">2021-09-22T12:06:10Z</dcterms:modified>
</cp:coreProperties>
</file>