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5"/>
  </p:notesMasterIdLst>
  <p:handoutMasterIdLst>
    <p:handoutMasterId r:id="rId26"/>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2" r:id="rId22"/>
    <p:sldId id="283" r:id="rId23"/>
    <p:sldId id="264" r:id="rId2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69" d="100"/>
          <a:sy n="69" d="100"/>
        </p:scale>
        <p:origin x="596"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28/06/2021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presentation will provide an overview of the main stages in the </a:t>
            </a:r>
            <a:r>
              <a:rPr lang="en-US" dirty="0"/>
              <a:t>process for the development of IPPC Guides and Training Materials.</a:t>
            </a:r>
          </a:p>
          <a:p>
            <a:endParaRPr lang="en-US" dirty="0"/>
          </a:p>
          <a:p>
            <a:r>
              <a:rPr lang="en-US" dirty="0"/>
              <a:t>It</a:t>
            </a:r>
            <a:r>
              <a:rPr lang="en-US" baseline="0" dirty="0"/>
              <a:t> will also highlight that topics for new implementation resources may be submitted during the </a:t>
            </a:r>
            <a:r>
              <a:rPr lang="en-US" dirty="0"/>
              <a:t>2021 Call for Topics and will describe the six draft Specifications for IPPC Guides and training materials</a:t>
            </a:r>
            <a:r>
              <a:rPr lang="en-US" baseline="0" dirty="0"/>
              <a:t> that are part of the </a:t>
            </a:r>
            <a:endParaRPr lang="en-US" dirty="0"/>
          </a:p>
          <a:p>
            <a:r>
              <a:rPr lang="en-US" dirty="0"/>
              <a:t>2021 Consultation.</a:t>
            </a:r>
          </a:p>
          <a:p>
            <a:endParaRPr lang="en-US" dirty="0"/>
          </a:p>
          <a:p>
            <a:r>
              <a:rPr lang="en-US" dirty="0"/>
              <a:t>Finally the presentation will encourage</a:t>
            </a:r>
            <a:r>
              <a:rPr lang="en-US" baseline="0" dirty="0"/>
              <a:t> N</a:t>
            </a:r>
            <a:r>
              <a:rPr lang="en-US" dirty="0"/>
              <a:t>PPOs</a:t>
            </a:r>
            <a:r>
              <a:rPr lang="en-US" baseline="0" dirty="0"/>
              <a:t> and RPPOs to </a:t>
            </a:r>
            <a:r>
              <a:rPr lang="en-US" dirty="0"/>
              <a:t>get involved and highlight how they might contribute to the development of new IPPC Guides and Training Materials.</a:t>
            </a:r>
          </a:p>
          <a:p>
            <a:endParaRPr lang="en-US"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2</a:t>
            </a:fld>
            <a:endParaRPr lang="en-CA"/>
          </a:p>
        </p:txBody>
      </p:sp>
    </p:spTree>
    <p:extLst>
      <p:ext uri="{BB962C8B-B14F-4D97-AF65-F5344CB8AC3E}">
        <p14:creationId xmlns:p14="http://schemas.microsoft.com/office/powerpoint/2010/main" val="1996037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(Content for</a:t>
            </a:r>
            <a:r>
              <a:rPr lang="en-CA" baseline="0" dirty="0" smtClean="0"/>
              <a:t> this </a:t>
            </a:r>
            <a:r>
              <a:rPr lang="en-CA" dirty="0" smtClean="0"/>
              <a:t>slide was provided by Qingpo)</a:t>
            </a:r>
          </a:p>
          <a:p>
            <a:endParaRPr lang="en-CA" dirty="0" smtClean="0"/>
          </a:p>
          <a:p>
            <a:r>
              <a:rPr lang="en-US" dirty="0" smtClean="0"/>
              <a:t>NRO is under the oversight of the IC. A new NRO sub-group is expected to replace the current NRO team.</a:t>
            </a:r>
          </a:p>
          <a:p>
            <a:r>
              <a:rPr lang="en-US" dirty="0" smtClean="0"/>
              <a:t>The draft TOR for the SG have been approved by the IC and are open for consultation until 31 August</a:t>
            </a:r>
          </a:p>
          <a:p>
            <a:r>
              <a:rPr lang="en-US" dirty="0" smtClean="0"/>
              <a:t>The IC will revise the SG-</a:t>
            </a:r>
            <a:r>
              <a:rPr lang="en-US" dirty="0" err="1" smtClean="0"/>
              <a:t>ToR</a:t>
            </a:r>
            <a:r>
              <a:rPr lang="en-US" dirty="0" smtClean="0"/>
              <a:t> based on the comments received.</a:t>
            </a:r>
          </a:p>
          <a:p>
            <a:r>
              <a:rPr lang="en-US" dirty="0" smtClean="0"/>
              <a:t>The </a:t>
            </a:r>
            <a:r>
              <a:rPr lang="en-US" dirty="0" err="1" smtClean="0"/>
              <a:t>ToR</a:t>
            </a:r>
            <a:r>
              <a:rPr lang="en-US" dirty="0" smtClean="0"/>
              <a:t> will be presented to CPM-16 for approval.</a:t>
            </a:r>
          </a:p>
          <a:p>
            <a:r>
              <a:rPr lang="en-US" dirty="0" smtClean="0"/>
              <a:t>The call for members for the SG is expected to open in the 2nd quarter of 2022.</a:t>
            </a:r>
          </a:p>
          <a:p>
            <a:endParaRPr lang="en-US" dirty="0" smtClean="0"/>
          </a:p>
          <a:p>
            <a:r>
              <a:rPr lang="en-US" dirty="0" smtClean="0"/>
              <a:t>IC VM 09 agreed to establish an IC Sub-group on national reporting obligations, and approved the terms of reference  to be submitted for country consultation Members may be drawn from contracting parties, RPPOs and international organizations as follows: </a:t>
            </a:r>
          </a:p>
          <a:p>
            <a:pPr marL="171450" indent="-171450">
              <a:buFont typeface="Arial" panose="020B0604020202020204" pitchFamily="34" charset="0"/>
              <a:buChar char="•"/>
            </a:pPr>
            <a:r>
              <a:rPr lang="en-US" dirty="0" smtClean="0"/>
              <a:t>Up to three representatives of contracting parties </a:t>
            </a:r>
          </a:p>
          <a:p>
            <a:pPr marL="171450" indent="-171450">
              <a:buFont typeface="Arial" panose="020B0604020202020204" pitchFamily="34" charset="0"/>
              <a:buChar char="•"/>
            </a:pPr>
            <a:r>
              <a:rPr lang="en-US" dirty="0" smtClean="0"/>
              <a:t>One representative from the CPM Bureau (Optional) </a:t>
            </a:r>
          </a:p>
          <a:p>
            <a:pPr marL="171450" indent="-171450">
              <a:buFont typeface="Arial" panose="020B0604020202020204" pitchFamily="34" charset="0"/>
              <a:buChar char="•"/>
            </a:pPr>
            <a:r>
              <a:rPr lang="en-US" dirty="0" smtClean="0"/>
              <a:t>One Lead and another representative from IC - One representative of the SC </a:t>
            </a:r>
          </a:p>
          <a:p>
            <a:pPr marL="171450" indent="-171450">
              <a:buFont typeface="Arial" panose="020B0604020202020204" pitchFamily="34" charset="0"/>
              <a:buChar char="•"/>
            </a:pPr>
            <a:r>
              <a:rPr lang="en-US" dirty="0" smtClean="0"/>
              <a:t>Up to three representatives from the RPPOs </a:t>
            </a:r>
          </a:p>
          <a:p>
            <a:pPr marL="171450" indent="-171450">
              <a:buFont typeface="Arial" panose="020B0604020202020204" pitchFamily="34" charset="0"/>
              <a:buChar char="•"/>
            </a:pPr>
            <a:r>
              <a:rPr lang="en-US" dirty="0" smtClean="0"/>
              <a:t>At least two experts representing entities having national reporting obligations systems such as the CBD, FAO, OIE, UNEP, CABI, World Health Organization, etc. </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11</a:t>
            </a:fld>
            <a:endParaRPr lang="en-CA"/>
          </a:p>
        </p:txBody>
      </p:sp>
    </p:spTree>
    <p:extLst>
      <p:ext uri="{BB962C8B-B14F-4D97-AF65-F5344CB8AC3E}">
        <p14:creationId xmlns:p14="http://schemas.microsoft.com/office/powerpoint/2010/main" val="17274808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After the consultation period the Specification will be finalized and work on the guide</a:t>
            </a:r>
            <a:r>
              <a:rPr lang="en-CA" baseline="0" dirty="0"/>
              <a:t> or training materials may commence as soon as </a:t>
            </a:r>
            <a:r>
              <a:rPr lang="en-US" baseline="0" dirty="0"/>
              <a:t>sufficient financial and human resources are available. </a:t>
            </a:r>
          </a:p>
          <a:p>
            <a:endParaRPr lang="en-US" baseline="0" dirty="0"/>
          </a:p>
          <a:p>
            <a:r>
              <a:rPr lang="en-US" baseline="0" dirty="0"/>
              <a:t>Resources are allocated to the highest priority topics on the Implementation and Capacity Development List of Topics (ICD LOT) first.</a:t>
            </a:r>
          </a:p>
          <a:p>
            <a:endParaRPr lang="en-US" baseline="0" dirty="0"/>
          </a:p>
          <a:p>
            <a:r>
              <a:rPr lang="en-US" baseline="0" dirty="0"/>
              <a:t>Financial resources for the development of IPPC guides and training materials may come from: </a:t>
            </a:r>
          </a:p>
          <a:p>
            <a:pPr marL="171450" indent="-171450">
              <a:buFont typeface="Arial" panose="020B0604020202020204" pitchFamily="34" charset="0"/>
              <a:buChar char="•"/>
            </a:pPr>
            <a:r>
              <a:rPr lang="en-US" baseline="0" dirty="0"/>
              <a:t>regular IPPC Secretariat programme funds; </a:t>
            </a:r>
          </a:p>
          <a:p>
            <a:pPr marL="171450" indent="-171450">
              <a:buFont typeface="Arial" panose="020B0604020202020204" pitchFamily="34" charset="0"/>
              <a:buChar char="•"/>
            </a:pPr>
            <a:r>
              <a:rPr lang="en-US" baseline="0" dirty="0"/>
              <a:t>funds contributed to the IPPC Multi-donor trust fund by contracting parties, donors and international organizations; </a:t>
            </a:r>
          </a:p>
          <a:p>
            <a:pPr marL="171450" indent="-171450">
              <a:buFont typeface="Arial" panose="020B0604020202020204" pitchFamily="34" charset="0"/>
              <a:buChar char="•"/>
            </a:pPr>
            <a:r>
              <a:rPr lang="en-US" baseline="0" dirty="0"/>
              <a:t>FAO or STDF projects or programmes; </a:t>
            </a:r>
          </a:p>
          <a:p>
            <a:pPr marL="171450" indent="-171450">
              <a:buFont typeface="Arial" panose="020B0604020202020204" pitchFamily="34" charset="0"/>
              <a:buChar char="•"/>
            </a:pPr>
            <a:r>
              <a:rPr lang="en-US" baseline="0" dirty="0"/>
              <a:t>national regional and international projects or initiatives;</a:t>
            </a:r>
          </a:p>
          <a:p>
            <a:pPr marL="171450" indent="-171450">
              <a:buFont typeface="Arial" panose="020B0604020202020204" pitchFamily="34" charset="0"/>
              <a:buChar char="•"/>
            </a:pPr>
            <a:r>
              <a:rPr lang="en-US" baseline="0" dirty="0"/>
              <a:t>in-kind contributions from contracting parties and partners.</a:t>
            </a:r>
          </a:p>
          <a:p>
            <a:endParaRPr lang="en-US" baseline="0" dirty="0"/>
          </a:p>
          <a:p>
            <a:endParaRPr lang="en-US" baseline="0"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12</a:t>
            </a:fld>
            <a:endParaRPr lang="en-CA"/>
          </a:p>
        </p:txBody>
      </p:sp>
    </p:spTree>
    <p:extLst>
      <p:ext uri="{BB962C8B-B14F-4D97-AF65-F5344CB8AC3E}">
        <p14:creationId xmlns:p14="http://schemas.microsoft.com/office/powerpoint/2010/main" val="771565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Financial resources have already been identified for 4 out of the 6 topics that I have described today. Once these 4 Specifications have been finalized, work to develop these implementation resources can be initiated. </a:t>
            </a:r>
          </a:p>
          <a:p>
            <a:endParaRPr lang="en-CA" dirty="0"/>
          </a:p>
          <a:p>
            <a:r>
              <a:rPr lang="en-CA" dirty="0"/>
              <a:t>The two e-learning</a:t>
            </a:r>
            <a:r>
              <a:rPr lang="en-CA" baseline="0" dirty="0"/>
              <a:t> courses and the Guide on Contingency planning are funded through the COMESA Trade Facilitation Project and are expected to be published in 2022. </a:t>
            </a:r>
          </a:p>
          <a:p>
            <a:endParaRPr lang="en-CA" baseline="0" dirty="0"/>
          </a:p>
          <a:p>
            <a:r>
              <a:rPr lang="en-CA" baseline="0" dirty="0"/>
              <a:t>The development of the Plant Health Officer training curricula is funded by the </a:t>
            </a:r>
            <a:r>
              <a:rPr lang="en-US" baseline="0" dirty="0"/>
              <a:t>Republic of Korea through the Multi-donor Trust Fund and is </a:t>
            </a:r>
            <a:r>
              <a:rPr lang="en-CA" baseline="0" dirty="0"/>
              <a:t>expected to be available in 2023.</a:t>
            </a:r>
          </a:p>
          <a:p>
            <a:endParaRPr lang="en-CA" baseline="0" dirty="0"/>
          </a:p>
          <a:p>
            <a:r>
              <a:rPr lang="en-CA" baseline="0" dirty="0"/>
              <a:t>The Guide on Phytosanitary Security Procedures and the Guide on </a:t>
            </a:r>
            <a:r>
              <a:rPr lang="en-US" baseline="0" dirty="0"/>
              <a:t>Regulations and legislation to manage phytosanitary risks on regulated articles are not yet funded and it is still uncertain when the work on these two topics may begin.</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13</a:t>
            </a:fld>
            <a:endParaRPr lang="en-CA"/>
          </a:p>
        </p:txBody>
      </p:sp>
    </p:spTree>
    <p:extLst>
      <p:ext uri="{BB962C8B-B14F-4D97-AF65-F5344CB8AC3E}">
        <p14:creationId xmlns:p14="http://schemas.microsoft.com/office/powerpoint/2010/main" val="3012297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both financial and human resources are available, the work to develop the product may begin.</a:t>
            </a:r>
          </a:p>
          <a:p>
            <a:endParaRPr lang="en-US" dirty="0"/>
          </a:p>
          <a:p>
            <a:r>
              <a:rPr lang="en-US" dirty="0"/>
              <a:t>This generally includes:</a:t>
            </a:r>
          </a:p>
          <a:p>
            <a:endParaRPr lang="en-US" dirty="0"/>
          </a:p>
          <a:p>
            <a:pPr marL="171450" indent="-171450">
              <a:buFont typeface="Arial" panose="020B0604020202020204" pitchFamily="34" charset="0"/>
              <a:buChar char="•"/>
            </a:pPr>
            <a:r>
              <a:rPr lang="en-US" dirty="0"/>
              <a:t>Establishing the working group who will develop the product and help prepare an implementation plan.</a:t>
            </a:r>
          </a:p>
          <a:p>
            <a:pPr marL="171450" indent="-171450">
              <a:buFont typeface="Arial" panose="020B0604020202020204" pitchFamily="34" charset="0"/>
              <a:buChar char="•"/>
            </a:pPr>
            <a:r>
              <a:rPr lang="en-US" dirty="0"/>
              <a:t>The implementation plan is intended to raise awareness</a:t>
            </a:r>
            <a:r>
              <a:rPr lang="en-US" baseline="0" dirty="0"/>
              <a:t> and encourage the use of the product by the IPPC community and should be set in motion when the product is published.</a:t>
            </a:r>
            <a:endParaRPr lang="en-US" dirty="0"/>
          </a:p>
          <a:p>
            <a:pPr marL="171450" indent="-171450">
              <a:buFont typeface="Arial" panose="020B0604020202020204" pitchFamily="34" charset="0"/>
              <a:buChar char="•"/>
            </a:pPr>
            <a:r>
              <a:rPr lang="en-US" dirty="0"/>
              <a:t>Generally the product is published in English and additional language versions are provided when resources for translation are available. </a:t>
            </a:r>
          </a:p>
          <a:p>
            <a:endParaRPr lang="en-CA" dirty="0"/>
          </a:p>
          <a:p>
            <a:r>
              <a:rPr lang="en-US" dirty="0"/>
              <a:t>A copy of the </a:t>
            </a:r>
            <a:r>
              <a:rPr lang="en-US" i="1" dirty="0"/>
              <a:t>Process for the development of IPPC Guides and training materials </a:t>
            </a:r>
            <a:r>
              <a:rPr lang="en-US" dirty="0"/>
              <a:t>may be found on the IPP:</a:t>
            </a:r>
          </a:p>
          <a:p>
            <a:r>
              <a:rPr lang="en-US" dirty="0"/>
              <a:t>https://www.ippc.int/en/publications/88591/ </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14</a:t>
            </a:fld>
            <a:endParaRPr lang="en-CA"/>
          </a:p>
        </p:txBody>
      </p:sp>
    </p:spTree>
    <p:extLst>
      <p:ext uri="{BB962C8B-B14F-4D97-AF65-F5344CB8AC3E}">
        <p14:creationId xmlns:p14="http://schemas.microsoft.com/office/powerpoint/2010/main" val="1551479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There are several ways that NPPOs and RPPOs may get involved in the development of IPPC guides and training materials.</a:t>
            </a:r>
          </a:p>
          <a:p>
            <a:endParaRPr lang="en-CA" dirty="0"/>
          </a:p>
          <a:p>
            <a:r>
              <a:rPr lang="en-CA" dirty="0"/>
              <a:t>You may: </a:t>
            </a:r>
          </a:p>
          <a:p>
            <a:pPr marL="171450" indent="-171450">
              <a:buFont typeface="Arial" panose="020B0604020202020204" pitchFamily="34" charset="0"/>
              <a:buChar char="•"/>
            </a:pPr>
            <a:r>
              <a:rPr lang="en-US" dirty="0"/>
              <a:t>Submit a topic proposal for guides and training materials during the 2021 Call for Topics</a:t>
            </a:r>
            <a:r>
              <a:rPr lang="en-US" baseline="0" dirty="0"/>
              <a:t> prior to 15 September</a:t>
            </a:r>
            <a:endParaRPr lang="en-US" dirty="0"/>
          </a:p>
          <a:p>
            <a:pPr marL="171450" indent="-171450">
              <a:buFont typeface="Arial" panose="020B0604020202020204" pitchFamily="34" charset="0"/>
              <a:buChar char="•"/>
            </a:pPr>
            <a:r>
              <a:rPr lang="en-US" dirty="0"/>
              <a:t>Review the draft Specifications for Guides and training</a:t>
            </a:r>
            <a:r>
              <a:rPr lang="en-US" baseline="0" dirty="0"/>
              <a:t> materials </a:t>
            </a:r>
            <a:r>
              <a:rPr lang="en-US" dirty="0"/>
              <a:t>using OCS. The 2021 deadline is 31 August.</a:t>
            </a:r>
          </a:p>
          <a:p>
            <a:pPr marL="171450" indent="-171450">
              <a:buFont typeface="Arial" panose="020B0604020202020204" pitchFamily="34" charset="0"/>
              <a:buChar char="•"/>
            </a:pPr>
            <a:r>
              <a:rPr lang="en-US" dirty="0"/>
              <a:t>Contact the IPPC</a:t>
            </a:r>
            <a:r>
              <a:rPr lang="en-US" baseline="0" dirty="0"/>
              <a:t> Secretariat if you are able to contribute </a:t>
            </a:r>
            <a:r>
              <a:rPr lang="en-US" dirty="0"/>
              <a:t>resources to support the development of implementation resources or to facilitate their translation.</a:t>
            </a:r>
          </a:p>
          <a:p>
            <a:pPr marL="171450" indent="-171450">
              <a:buFont typeface="Arial" panose="020B0604020202020204" pitchFamily="34" charset="0"/>
              <a:buChar char="•"/>
            </a:pPr>
            <a:r>
              <a:rPr lang="en-US" dirty="0"/>
              <a:t>Respond to the calls for experts to participate in working groups.</a:t>
            </a:r>
          </a:p>
          <a:p>
            <a:pPr marL="171450" indent="-171450">
              <a:buFont typeface="Arial" panose="020B0604020202020204" pitchFamily="34" charset="0"/>
              <a:buChar char="•"/>
            </a:pPr>
            <a:r>
              <a:rPr lang="en-US" dirty="0"/>
              <a:t>Submit a relevant case study when there a call is issued.</a:t>
            </a:r>
          </a:p>
          <a:p>
            <a:endParaRPr lang="en-US" dirty="0"/>
          </a:p>
          <a:p>
            <a:r>
              <a:rPr lang="en-US" dirty="0"/>
              <a:t>NPPOs and RPPOs are </a:t>
            </a:r>
            <a:r>
              <a:rPr lang="en-US" baseline="0" dirty="0"/>
              <a:t>encouraged to participate in these activities!</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15</a:t>
            </a:fld>
            <a:endParaRPr lang="en-CA"/>
          </a:p>
        </p:txBody>
      </p:sp>
    </p:spTree>
    <p:extLst>
      <p:ext uri="{BB962C8B-B14F-4D97-AF65-F5344CB8AC3E}">
        <p14:creationId xmlns:p14="http://schemas.microsoft.com/office/powerpoint/2010/main" val="3102607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provide comments on your preference to the timing of future consultations on draft Specifications for IPPC Guides and training materials. </a:t>
            </a:r>
          </a:p>
          <a:p>
            <a:endParaRPr lang="en-US" dirty="0"/>
          </a:p>
          <a:p>
            <a:r>
              <a:rPr lang="en-US" dirty="0"/>
              <a:t>Would you prefer a single fixed consultation period each year, two fixed consultation periods per year or ad-hoc consultations? </a:t>
            </a:r>
          </a:p>
          <a:p>
            <a:endParaRPr lang="en-US" baseline="0" dirty="0"/>
          </a:p>
          <a:p>
            <a:endParaRPr lang="en-US" baseline="0" dirty="0"/>
          </a:p>
          <a:p>
            <a:r>
              <a:rPr lang="en-CA" dirty="0"/>
              <a:t>Recall from Slide </a:t>
            </a:r>
          </a:p>
          <a:p>
            <a:endParaRPr lang="en-CA" dirty="0"/>
          </a:p>
          <a:p>
            <a:r>
              <a:rPr lang="en-CA" dirty="0"/>
              <a:t>The 2021 consultation includes 23 items:  </a:t>
            </a:r>
          </a:p>
          <a:p>
            <a:r>
              <a:rPr lang="en-CA" dirty="0"/>
              <a:t>8 ISPMs</a:t>
            </a:r>
          </a:p>
          <a:p>
            <a:r>
              <a:rPr lang="en-CA" dirty="0"/>
              <a:t>1 CPM recommendation</a:t>
            </a:r>
          </a:p>
          <a:p>
            <a:r>
              <a:rPr lang="en-CA" b="1" dirty="0"/>
              <a:t>6 Specifications for IPPC guides and training materials </a:t>
            </a:r>
          </a:p>
          <a:p>
            <a:r>
              <a:rPr lang="en-CA" b="1" dirty="0"/>
              <a:t>1 Terms of reference: IC subgroup on National Reporting Obligations (NRO)</a:t>
            </a:r>
          </a:p>
          <a:p>
            <a:r>
              <a:rPr lang="en-CA" dirty="0"/>
              <a:t>6 phytosanitary treatments </a:t>
            </a:r>
          </a:p>
          <a:p>
            <a:r>
              <a:rPr lang="en-CA" dirty="0"/>
              <a:t>1 diagnostic protocol</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16</a:t>
            </a:fld>
            <a:endParaRPr lang="en-CA"/>
          </a:p>
        </p:txBody>
      </p:sp>
    </p:spTree>
    <p:extLst>
      <p:ext uri="{BB962C8B-B14F-4D97-AF65-F5344CB8AC3E}">
        <p14:creationId xmlns:p14="http://schemas.microsoft.com/office/powerpoint/2010/main" val="3301031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IC consultation periods are open for 60 days. Would you prefer that the consultation period for IPPC Guides and training materials and other IC matters align with other IPPC consultation activities?</a:t>
            </a:r>
            <a:endParaRPr lang="en-US" baseline="0" dirty="0"/>
          </a:p>
          <a:p>
            <a:endParaRPr lang="en-US" baseline="0" dirty="0"/>
          </a:p>
          <a:p>
            <a:pPr marL="228600" indent="-228600">
              <a:buFont typeface="Arial" panose="020B0604020202020204" pitchFamily="34" charset="0"/>
              <a:buChar char="•"/>
            </a:pPr>
            <a:r>
              <a:rPr lang="en-US" dirty="0"/>
              <a:t>Please rank your preferences for the timing of future consultations on draft Specifications for IPPC Guides and training materials (1 is your most preferred option)</a:t>
            </a:r>
          </a:p>
          <a:p>
            <a:pPr marL="228600" indent="-228600">
              <a:buFont typeface="Arial" panose="020B0604020202020204" pitchFamily="34" charset="0"/>
              <a:buChar char="•"/>
            </a:pPr>
            <a:r>
              <a:rPr lang="en-US" dirty="0"/>
              <a:t>Please note any comments</a:t>
            </a:r>
          </a:p>
          <a:p>
            <a:pPr marL="228600" indent="-228600">
              <a:buFont typeface="Arial" panose="020B0604020202020204" pitchFamily="34" charset="0"/>
              <a:buChar char="•"/>
            </a:pPr>
            <a:endParaRPr lang="en-US" dirty="0"/>
          </a:p>
          <a:p>
            <a:pPr marL="0" indent="0">
              <a:buFont typeface="Arial" panose="020B0604020202020204" pitchFamily="34" charset="0"/>
              <a:buNone/>
            </a:pPr>
            <a:endParaRPr lang="en-US" dirty="0"/>
          </a:p>
          <a:p>
            <a:pPr marL="228600" indent="-228600">
              <a:buAutoNum type="arabicPeriod" startAt="2"/>
            </a:pPr>
            <a:endParaRPr lang="en-US" dirty="0"/>
          </a:p>
          <a:p>
            <a:pPr marL="228600" indent="-228600">
              <a:buAutoNum type="arabicPeriod" startAt="2"/>
            </a:pPr>
            <a:endParaRPr lang="en-US"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17</a:t>
            </a:fld>
            <a:endParaRPr lang="en-CA"/>
          </a:p>
        </p:txBody>
      </p:sp>
    </p:spTree>
    <p:extLst>
      <p:ext uri="{BB962C8B-B14F-4D97-AF65-F5344CB8AC3E}">
        <p14:creationId xmlns:p14="http://schemas.microsoft.com/office/powerpoint/2010/main" val="429638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Guides and training materials are tools that assist national plant protection organizations (NPPOs) to implement the International Plant Protection Convention (IPPC), its international standards for phytosanitary measures (ISPMs) and recommendations of the Commission on Phytosanitary Measures (CPM).</a:t>
            </a:r>
          </a:p>
          <a:p>
            <a:endParaRPr lang="en-US" dirty="0"/>
          </a:p>
          <a:p>
            <a:r>
              <a:rPr lang="en-US" dirty="0"/>
              <a:t>IPPC Guides and Training Materials are developed under the auspices of the IPPC Secretariat with the oversight of the Implementation and Capacity Development Committee (IC) and with the participation of selected international experts. </a:t>
            </a:r>
          </a:p>
          <a:p>
            <a:endParaRPr lang="en-US" dirty="0"/>
          </a:p>
          <a:p>
            <a:r>
              <a:rPr lang="en-US" dirty="0"/>
              <a:t>The development of IPPC guides and training materials follows a documented process that is designed to be open, transparent and inclusive. </a:t>
            </a:r>
          </a:p>
          <a:p>
            <a:endParaRPr lang="en-US" dirty="0"/>
          </a:p>
          <a:p>
            <a:r>
              <a:rPr lang="en-US" dirty="0"/>
              <a:t>This process leads to the development of high quality and consistent guides and training materials that are targeted to meet specific needs identified by the IPPC community.</a:t>
            </a:r>
          </a:p>
          <a:p>
            <a:endParaRPr lang="en-US" dirty="0"/>
          </a:p>
          <a:p>
            <a:r>
              <a:rPr lang="en-US" dirty="0"/>
              <a:t>Today’s presentation will focus on the first three stages of the process.</a:t>
            </a:r>
          </a:p>
        </p:txBody>
      </p:sp>
      <p:sp>
        <p:nvSpPr>
          <p:cNvPr id="4" name="Slide Number Placeholder 3"/>
          <p:cNvSpPr>
            <a:spLocks noGrp="1"/>
          </p:cNvSpPr>
          <p:nvPr>
            <p:ph type="sldNum" sz="quarter" idx="10"/>
          </p:nvPr>
        </p:nvSpPr>
        <p:spPr/>
        <p:txBody>
          <a:bodyPr/>
          <a:lstStyle/>
          <a:p>
            <a:fld id="{D332320E-14F5-4297-A759-5CB62EFA747F}" type="slidenum">
              <a:rPr lang="en-CA" smtClean="0"/>
              <a:t>3</a:t>
            </a:fld>
            <a:endParaRPr lang="en-CA"/>
          </a:p>
        </p:txBody>
      </p:sp>
    </p:spTree>
    <p:extLst>
      <p:ext uri="{BB962C8B-B14F-4D97-AF65-F5344CB8AC3E}">
        <p14:creationId xmlns:p14="http://schemas.microsoft.com/office/powerpoint/2010/main" val="4134334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Topics for Guides and training materials are generally submitted by NPPOs and RPPOs during the Call for Topics</a:t>
            </a:r>
          </a:p>
          <a:p>
            <a:r>
              <a:rPr lang="en-US" dirty="0"/>
              <a:t>These proposals are reviewed by the Task Force for Topics and by the Implementation and Capacity Development Committee (IC) before going to CPM</a:t>
            </a:r>
          </a:p>
          <a:p>
            <a:r>
              <a:rPr lang="en-US" dirty="0"/>
              <a:t>However, topics can</a:t>
            </a:r>
            <a:r>
              <a:rPr lang="en-US" baseline="0" dirty="0"/>
              <a:t> only be </a:t>
            </a:r>
            <a:r>
              <a:rPr lang="en-US" dirty="0"/>
              <a:t>added to the Implementation and Capacity Development List of Topics (ICD LOT) by CPM.</a:t>
            </a:r>
          </a:p>
          <a:p>
            <a:r>
              <a:rPr lang="en-US" dirty="0"/>
              <a:t>Implementation and Capacity Development Committee (IC) is responsible for setting the relative priority of the topics on the ICD LOT and selects an IC member is identified to lead the development of the product</a:t>
            </a:r>
          </a:p>
          <a:p>
            <a:endParaRPr lang="en-US" dirty="0"/>
          </a:p>
          <a:p>
            <a:r>
              <a:rPr lang="en-US" dirty="0"/>
              <a:t>At a later stage, the SC is also invited to assign someone to follow the development of the product</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4</a:t>
            </a:fld>
            <a:endParaRPr lang="en-CA"/>
          </a:p>
        </p:txBody>
      </p:sp>
    </p:spTree>
    <p:extLst>
      <p:ext uri="{BB962C8B-B14F-4D97-AF65-F5344CB8AC3E}">
        <p14:creationId xmlns:p14="http://schemas.microsoft.com/office/powerpoint/2010/main" val="810255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Call for Topics (CFT) is generally launched once every 2 years. However, the last CFT was in 2018 and the next CFT is planned for 2023.</a:t>
            </a:r>
          </a:p>
          <a:p>
            <a:r>
              <a:rPr lang="en-US" dirty="0"/>
              <a:t>The 2021 CFT is currently open and Contracting Parties and regional plant protection organizations are invited to submit topic proposals by 15 September 2021.</a:t>
            </a:r>
          </a:p>
          <a:p>
            <a:r>
              <a:rPr lang="en-US" dirty="0"/>
              <a:t>Proposals may include topics related to International Standards for Phytosanitary Measures (ISPMs) or to IPPC guides and training materials.</a:t>
            </a:r>
          </a:p>
          <a:p>
            <a:r>
              <a:rPr lang="en-US" dirty="0"/>
              <a:t>New electronic forms have been developed for the 2021 CFT. Please use these new electronic forms to submit your topic proposals!</a:t>
            </a:r>
          </a:p>
          <a:p>
            <a:r>
              <a:rPr lang="en-US" dirty="0"/>
              <a:t>More information on the Call for Topics may be found on the IPP</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5</a:t>
            </a:fld>
            <a:endParaRPr lang="en-CA"/>
          </a:p>
        </p:txBody>
      </p:sp>
    </p:spTree>
    <p:extLst>
      <p:ext uri="{BB962C8B-B14F-4D97-AF65-F5344CB8AC3E}">
        <p14:creationId xmlns:p14="http://schemas.microsoft.com/office/powerpoint/2010/main" val="3580218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One of the key elements of a topic submission is a draft Specification. The draft Specification</a:t>
            </a:r>
            <a:r>
              <a:rPr lang="en-CA" baseline="0" dirty="0"/>
              <a:t> should clearly </a:t>
            </a:r>
            <a:r>
              <a:rPr lang="en-CA" dirty="0"/>
              <a:t>describe the purpose, scope and content of the proposed guide or training material and list relevant references and supporting materials. </a:t>
            </a:r>
            <a:r>
              <a:rPr lang="en-CA" baseline="0" dirty="0"/>
              <a:t> </a:t>
            </a:r>
          </a:p>
          <a:p>
            <a:r>
              <a:rPr lang="en-US" dirty="0"/>
              <a:t>The IC reviews the draft Specification and approves it for consultation</a:t>
            </a:r>
          </a:p>
          <a:p>
            <a:r>
              <a:rPr lang="en-US" dirty="0"/>
              <a:t>NPPOs and RPPOs have 60 days to submit comments on the draft Specification</a:t>
            </a:r>
          </a:p>
          <a:p>
            <a:r>
              <a:rPr lang="en-US" dirty="0"/>
              <a:t>The IC revises the draft Specification considering the comments from the consultation</a:t>
            </a:r>
          </a:p>
          <a:p>
            <a:r>
              <a:rPr lang="en-US" dirty="0"/>
              <a:t>The IC then approves the Specification and the final Specification is posted on the IPP</a:t>
            </a:r>
          </a:p>
          <a:p>
            <a:endParaRPr lang="en-CA"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6</a:t>
            </a:fld>
            <a:endParaRPr lang="en-CA"/>
          </a:p>
        </p:txBody>
      </p:sp>
    </p:spTree>
    <p:extLst>
      <p:ext uri="{BB962C8B-B14F-4D97-AF65-F5344CB8AC3E}">
        <p14:creationId xmlns:p14="http://schemas.microsoft.com/office/powerpoint/2010/main" val="798150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2021 Consultation opened on 01 July and will close on 31 August.</a:t>
            </a:r>
          </a:p>
          <a:p>
            <a:endParaRPr lang="en-CA" dirty="0"/>
          </a:p>
          <a:p>
            <a:r>
              <a:rPr lang="en-CA" dirty="0"/>
              <a:t>This is an opportunity for NPPOs and RPPOs to review and provide comments and</a:t>
            </a:r>
            <a:r>
              <a:rPr lang="en-CA" baseline="0" dirty="0"/>
              <a:t> help </a:t>
            </a:r>
            <a:r>
              <a:rPr lang="en-CA" dirty="0"/>
              <a:t>shape the standard</a:t>
            </a:r>
            <a:r>
              <a:rPr lang="en-CA" baseline="0" dirty="0"/>
              <a:t> setting process and the development of implementation resources</a:t>
            </a:r>
            <a:endParaRPr lang="en-CA" dirty="0"/>
          </a:p>
          <a:p>
            <a:endParaRPr lang="en-CA" dirty="0"/>
          </a:p>
          <a:p>
            <a:r>
              <a:rPr lang="en-CA" dirty="0"/>
              <a:t>There are 23 items included</a:t>
            </a:r>
            <a:r>
              <a:rPr lang="en-CA" baseline="0" dirty="0"/>
              <a:t> in the 2021 Consultation. Seven of these are under the oversight of the IC – the 6 specifications for IPPC G&amp;TM and the TOR for NRO.</a:t>
            </a:r>
          </a:p>
          <a:p>
            <a:endParaRPr lang="en-CA" baseline="0" dirty="0"/>
          </a:p>
          <a:p>
            <a:r>
              <a:rPr lang="en-CA" baseline="0" dirty="0"/>
              <a:t>This includes: </a:t>
            </a:r>
          </a:p>
          <a:p>
            <a:pPr marL="171450" indent="-171450">
              <a:buFont typeface="Arial" panose="020B0604020202020204" pitchFamily="34" charset="0"/>
              <a:buChar char="•"/>
            </a:pPr>
            <a:r>
              <a:rPr lang="en-US" dirty="0"/>
              <a:t>8 ISPMs</a:t>
            </a:r>
          </a:p>
          <a:p>
            <a:pPr marL="171450" indent="-171450">
              <a:buFont typeface="Arial" panose="020B0604020202020204" pitchFamily="34" charset="0"/>
              <a:buChar char="•"/>
            </a:pPr>
            <a:r>
              <a:rPr lang="en-US" dirty="0"/>
              <a:t>1 CPM recommendation</a:t>
            </a:r>
          </a:p>
          <a:p>
            <a:pPr marL="171450" indent="-171450">
              <a:buFont typeface="Arial" panose="020B0604020202020204" pitchFamily="34" charset="0"/>
              <a:buChar char="•"/>
            </a:pPr>
            <a:r>
              <a:rPr lang="en-US" b="1" dirty="0"/>
              <a:t>6 Specifications for IPPC guides and training materials </a:t>
            </a:r>
          </a:p>
          <a:p>
            <a:pPr marL="171450" indent="-171450">
              <a:buFont typeface="Arial" panose="020B0604020202020204" pitchFamily="34" charset="0"/>
              <a:buChar char="•"/>
            </a:pPr>
            <a:r>
              <a:rPr lang="en-US" b="1" dirty="0"/>
              <a:t>1 Terms of reference: IC subgroup on National Reporting Obligations (NRO)</a:t>
            </a:r>
          </a:p>
          <a:p>
            <a:pPr marL="171450" indent="-171450">
              <a:buFont typeface="Arial" panose="020B0604020202020204" pitchFamily="34" charset="0"/>
              <a:buChar char="•"/>
            </a:pPr>
            <a:r>
              <a:rPr lang="en-US" dirty="0"/>
              <a:t>6 phytosanitary treatments </a:t>
            </a:r>
          </a:p>
          <a:p>
            <a:pPr marL="171450" indent="-171450">
              <a:buFont typeface="Arial" panose="020B0604020202020204" pitchFamily="34" charset="0"/>
              <a:buChar char="•"/>
            </a:pPr>
            <a:r>
              <a:rPr lang="en-US" dirty="0"/>
              <a:t>1 diagnostic protocol</a:t>
            </a:r>
          </a:p>
          <a:p>
            <a:endParaRPr lang="en-US" dirty="0"/>
          </a:p>
          <a:p>
            <a:r>
              <a:rPr lang="en-US" dirty="0"/>
              <a:t>The remainder of this presentation </a:t>
            </a:r>
            <a:r>
              <a:rPr lang="en-US" baseline="0" dirty="0"/>
              <a:t>is focused on implementation resources and providing additional information on the 6 draft Specifications that are open for NPPO/RPPO comment in 2021.</a:t>
            </a:r>
            <a:endParaRPr lang="en-US" dirty="0"/>
          </a:p>
          <a:p>
            <a:endParaRPr lang="en-CA" dirty="0"/>
          </a:p>
          <a:p>
            <a:r>
              <a:rPr lang="en-US" dirty="0"/>
              <a:t>*** Recognizing that there are a lot of items for review during</a:t>
            </a:r>
            <a:r>
              <a:rPr lang="en-US" baseline="0" dirty="0"/>
              <a:t> t</a:t>
            </a:r>
            <a:r>
              <a:rPr lang="en-US" dirty="0"/>
              <a:t>he 2021 consultation period, this year’s evaluation of the RWs will include a couple </a:t>
            </a:r>
            <a:r>
              <a:rPr lang="en-US" baseline="0" dirty="0"/>
              <a:t>questions aimed at identifying the CPs </a:t>
            </a:r>
            <a:r>
              <a:rPr lang="en-US" dirty="0"/>
              <a:t>preferences for the timing of future consultations on draft Specifications for IPPC Guides and training materials and other Implementation</a:t>
            </a:r>
            <a:r>
              <a:rPr lang="en-US" baseline="0" dirty="0"/>
              <a:t> and Capacity Development </a:t>
            </a:r>
            <a:r>
              <a:rPr lang="en-US" dirty="0"/>
              <a:t>matters. (see slide 16 &amp; 17)</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7</a:t>
            </a:fld>
            <a:endParaRPr lang="en-CA"/>
          </a:p>
        </p:txBody>
      </p:sp>
    </p:spTree>
    <p:extLst>
      <p:ext uri="{BB962C8B-B14F-4D97-AF65-F5344CB8AC3E}">
        <p14:creationId xmlns:p14="http://schemas.microsoft.com/office/powerpoint/2010/main" val="2488650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As mentioned, there are six draft</a:t>
            </a:r>
            <a:r>
              <a:rPr lang="en-CA" baseline="0" dirty="0"/>
              <a:t> specifications for implementation resources, which are open for NPPO and RPPO review until the end of August.</a:t>
            </a:r>
          </a:p>
          <a:p>
            <a:endParaRPr lang="en-CA" baseline="0" dirty="0"/>
          </a:p>
          <a:p>
            <a:r>
              <a:rPr lang="en-CA" baseline="0" dirty="0"/>
              <a:t>These include: 3 guides, 2 e-learning courses and a set of training curricula</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8</a:t>
            </a:fld>
            <a:endParaRPr lang="en-CA"/>
          </a:p>
        </p:txBody>
      </p:sp>
    </p:spTree>
    <p:extLst>
      <p:ext uri="{BB962C8B-B14F-4D97-AF65-F5344CB8AC3E}">
        <p14:creationId xmlns:p14="http://schemas.microsoft.com/office/powerpoint/2010/main" val="1009583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slide lists the 3 IPPC Guides which have draft</a:t>
            </a:r>
            <a:r>
              <a:rPr lang="en-CA" baseline="0" dirty="0"/>
              <a:t> Specifications out for consultation this year. I would like to provide some additional information about the proposed scope of each of these guides:</a:t>
            </a:r>
          </a:p>
          <a:p>
            <a:endParaRPr lang="en-CA" dirty="0"/>
          </a:p>
          <a:p>
            <a:pPr marL="228600" indent="-228600">
              <a:buAutoNum type="arabicPeriod"/>
            </a:pPr>
            <a:r>
              <a:rPr lang="en-CA" dirty="0"/>
              <a:t>The Guide on Contingency planning</a:t>
            </a:r>
            <a:r>
              <a:rPr lang="en-US" dirty="0"/>
              <a:t> is intended to provide practical guidance</a:t>
            </a:r>
            <a:r>
              <a:rPr lang="en-US" baseline="0" dirty="0"/>
              <a:t> to assist NPPOs in developing and </a:t>
            </a:r>
            <a:r>
              <a:rPr lang="en-US" dirty="0"/>
              <a:t>implementing effective contingency plans to address incursions or outbreaks of quarantine pests. The draft Specification suggests that the guide </a:t>
            </a:r>
            <a:r>
              <a:rPr lang="en-US" baseline="0" dirty="0"/>
              <a:t>include how to </a:t>
            </a:r>
            <a:r>
              <a:rPr lang="en-US" dirty="0"/>
              <a:t>prepare for and prevent plant health emergencies, as well as, how to detect incursions and effectively respond when they occur.</a:t>
            </a:r>
          </a:p>
          <a:p>
            <a:pPr marL="228600" indent="-228600">
              <a:buAutoNum type="arabicPeriod"/>
            </a:pPr>
            <a:endParaRPr lang="en-US" dirty="0"/>
          </a:p>
          <a:p>
            <a:pPr marL="228600" indent="-228600">
              <a:buAutoNum type="arabicPeriod"/>
            </a:pPr>
            <a:r>
              <a:rPr lang="en-US" dirty="0"/>
              <a:t>The 2</a:t>
            </a:r>
            <a:r>
              <a:rPr lang="en-US" baseline="30000" dirty="0"/>
              <a:t>nd</a:t>
            </a:r>
            <a:r>
              <a:rPr lang="en-US" dirty="0"/>
              <a:t> draft Specification on this list is for a guide that will focus on the regulations and legislation needed to manage phytosanitary risks on regulated articles, other than plants and plant products. The Guide will consider regulated articles such as storage facilities, packaging, aircrafts, vessels and other conveyances, shipping containers, soil and any other organism, object or material capable of harboring or spreading plant pests. The draft Specification proposes that the guide should also provide model legislation and guidance to assist NPPOs to work with border agencies and provide recommendations to harmonize the use of phytosanitary measures across non-commodity regulated articles.</a:t>
            </a:r>
          </a:p>
          <a:p>
            <a:pPr marL="228600" indent="-228600">
              <a:buAutoNum type="arabicPeriod"/>
            </a:pPr>
            <a:endParaRPr lang="en-US" dirty="0"/>
          </a:p>
          <a:p>
            <a:pPr marL="228600" indent="-228600">
              <a:buAutoNum type="arabicPeriod"/>
            </a:pPr>
            <a:r>
              <a:rPr lang="en-US" dirty="0"/>
              <a:t>The 3</a:t>
            </a:r>
            <a:r>
              <a:rPr lang="en-US" baseline="30000" dirty="0"/>
              <a:t>rd</a:t>
            </a:r>
            <a:r>
              <a:rPr lang="en-US" dirty="0"/>
              <a:t> draft Specification describes the proposed content for a guide that will provide guidance on phytosanitary security procedures and the best practices for maintaining the phytosanitary integrity and pest free status of consignments of plant products prior to export. </a:t>
            </a:r>
          </a:p>
        </p:txBody>
      </p:sp>
      <p:sp>
        <p:nvSpPr>
          <p:cNvPr id="4" name="Slide Number Placeholder 3"/>
          <p:cNvSpPr>
            <a:spLocks noGrp="1"/>
          </p:cNvSpPr>
          <p:nvPr>
            <p:ph type="sldNum" sz="quarter" idx="10"/>
          </p:nvPr>
        </p:nvSpPr>
        <p:spPr/>
        <p:txBody>
          <a:bodyPr/>
          <a:lstStyle/>
          <a:p>
            <a:fld id="{D332320E-14F5-4297-A759-5CB62EFA747F}" type="slidenum">
              <a:rPr lang="en-CA" smtClean="0"/>
              <a:t>9</a:t>
            </a:fld>
            <a:endParaRPr lang="en-CA"/>
          </a:p>
        </p:txBody>
      </p:sp>
    </p:spTree>
    <p:extLst>
      <p:ext uri="{BB962C8B-B14F-4D97-AF65-F5344CB8AC3E}">
        <p14:creationId xmlns:p14="http://schemas.microsoft.com/office/powerpoint/2010/main" val="93863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200" b="0" i="0" u="none" strike="noStrike" kern="1200" cap="none" spc="0" normalizeH="0" baseline="0" noProof="0" dirty="0">
                <a:ln>
                  <a:noFill/>
                </a:ln>
                <a:solidFill>
                  <a:prstClr val="black"/>
                </a:solidFill>
                <a:effectLst/>
                <a:uLnTx/>
                <a:uFillTx/>
                <a:latin typeface="+mn-lt"/>
                <a:ea typeface="+mn-ea"/>
                <a:cs typeface="+mn-cs"/>
              </a:rPr>
              <a:t>This slide lists the 3 IPPC training materials which have draft Specifications out for consultation this year:</a:t>
            </a:r>
            <a:endParaRPr lang="en-US" dirty="0"/>
          </a:p>
          <a:p>
            <a:pPr marL="228600" indent="-228600">
              <a:buFont typeface="+mj-lt"/>
              <a:buAutoNum type="arabicPeriod" startAt="4"/>
            </a:pPr>
            <a:endParaRPr lang="en-US" dirty="0"/>
          </a:p>
          <a:p>
            <a:pPr marL="228600" indent="-228600">
              <a:buFont typeface="+mj-lt"/>
              <a:buAutoNum type="arabicPeriod" startAt="4"/>
            </a:pPr>
            <a:r>
              <a:rPr lang="en-US" dirty="0"/>
              <a:t>The e-Learning course on inspection and diagnostics is intended to enhance the capacity of NPPO staff and authorized entities to carry out phytosanitary inspections of consignments of plants, plant products and other regulated articles at import and export. The draft Specification proposes that the course provide guidance on using visual examination to detect pests and regulated articles and also focus on sampling methodologies and preparing specimens for submission to a diagnostic laboratory to support the inspection. </a:t>
            </a:r>
          </a:p>
          <a:p>
            <a:pPr marL="228600" indent="-228600">
              <a:buFont typeface="+mj-lt"/>
              <a:buAutoNum type="arabicPeriod" startAt="4"/>
            </a:pPr>
            <a:endParaRPr lang="en-US" dirty="0"/>
          </a:p>
          <a:p>
            <a:pPr marL="228600" indent="-228600">
              <a:buFont typeface="+mj-lt"/>
              <a:buAutoNum type="arabicPeriod" startAt="4"/>
            </a:pPr>
            <a:r>
              <a:rPr lang="en-US" dirty="0"/>
              <a:t>The Surveillance and reporting obligations e-Learning course is expected to introduce key concepts related to surveillance, pest status determination and pest reporting, particularly as it relates to new pest detections and emerging pests.  It will provide practical recommendations to assist NPPOs in strengthening their national surveillance systems and surveillance activities to support early pest detection, pest monitoring and pest status determination. It will also provide specific guidance to help NPPOs to develop a national reporting system for reporting the occurrence, outbreak and spread of pests. </a:t>
            </a:r>
          </a:p>
          <a:p>
            <a:pPr marL="228600" indent="-228600">
              <a:buFont typeface="+mj-lt"/>
              <a:buAutoNum type="arabicPeriod" startAt="4"/>
            </a:pPr>
            <a:endParaRPr lang="en-US" dirty="0"/>
          </a:p>
          <a:p>
            <a:pPr marL="228600" indent="-228600">
              <a:buFont typeface="+mj-lt"/>
              <a:buAutoNum type="arabicPeriod" startAt="4"/>
            </a:pPr>
            <a:r>
              <a:rPr lang="en-US" dirty="0"/>
              <a:t>The final draft Specification describes the</a:t>
            </a:r>
            <a:r>
              <a:rPr lang="en-US" baseline="0" dirty="0"/>
              <a:t> proposal to develop a</a:t>
            </a:r>
            <a:r>
              <a:rPr lang="en-US" dirty="0"/>
              <a:t> set of training curricula to assist National Plant Protection Organizations (NPPOs), and the IPPC Secretariat to develop appropriate training programmes to enhance the knowledge and skills of plant health officers. These curricula could be used as the basis for training plant health officers working in NPPOs, in the IPPC Secretariat, or as Phytosanitary Capacity Evaluation (PCE) facilitators, as well as members of the Commission on Phytosanitary Measures (CPM) subsidiary bodies and related groups. </a:t>
            </a:r>
          </a:p>
          <a:p>
            <a:pPr marL="228600" indent="-228600">
              <a:buAutoNum type="arabicPeriod" startAt="2"/>
            </a:pPr>
            <a:endParaRPr lang="en-US" dirty="0"/>
          </a:p>
          <a:p>
            <a:pPr marL="228600" indent="-228600">
              <a:buAutoNum type="arabicPeriod" startAt="2"/>
            </a:pP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10</a:t>
            </a:fld>
            <a:endParaRPr lang="en-CA"/>
          </a:p>
        </p:txBody>
      </p:sp>
    </p:spTree>
    <p:extLst>
      <p:ext uri="{BB962C8B-B14F-4D97-AF65-F5344CB8AC3E}">
        <p14:creationId xmlns:p14="http://schemas.microsoft.com/office/powerpoint/2010/main" val="1768958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5"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2314179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Draft</a:t>
            </a:r>
            <a:r>
              <a:rPr lang="en-US" baseline="0" dirty="0" smtClean="0">
                <a:solidFill>
                  <a:srgbClr val="00825F"/>
                </a:solidFill>
              </a:rPr>
              <a:t> Specifications for new IPPC Guides and Training Materials</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439400" y="6413091"/>
            <a:ext cx="17526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ippc.int/en/publications/88591/"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ippc.int/en/core-activities/standards-and-implementation/call-for-topics-standards-and-implementation/"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it-IT" dirty="0" err="1" smtClean="0"/>
              <a:t>Draft</a:t>
            </a:r>
            <a:r>
              <a:rPr lang="it-IT" dirty="0" smtClean="0"/>
              <a:t> </a:t>
            </a:r>
            <a:r>
              <a:rPr lang="it-IT" dirty="0" err="1" smtClean="0"/>
              <a:t>Specifications</a:t>
            </a:r>
            <a:r>
              <a:rPr lang="it-IT" dirty="0" smtClean="0"/>
              <a:t> for new IPPC </a:t>
            </a:r>
            <a:r>
              <a:rPr lang="it-IT" dirty="0" err="1" smtClean="0"/>
              <a:t>Guides</a:t>
            </a:r>
            <a:r>
              <a:rPr lang="it-IT" dirty="0" smtClean="0"/>
              <a:t> and Training </a:t>
            </a:r>
            <a:r>
              <a:rPr lang="it-IT" dirty="0" err="1" smtClean="0"/>
              <a:t>Materials</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it-IT" dirty="0" smtClean="0"/>
              <a:t>IPPC </a:t>
            </a:r>
            <a:r>
              <a:rPr lang="it-IT" dirty="0" err="1" smtClean="0"/>
              <a:t>Regional</a:t>
            </a:r>
            <a:r>
              <a:rPr lang="it-IT" dirty="0" smtClean="0"/>
              <a:t> Workshops 2021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0"/>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2021 draft Specifications for IPPC </a:t>
            </a:r>
            <a:endParaRPr lang="en-US"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a:p>
            <a:pPr algn="ctr">
              <a:defRPr/>
            </a:pPr>
            <a:r>
              <a:rPr lang="en-US"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training </a:t>
            </a: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materials</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3822844" y="1983685"/>
            <a:ext cx="6146628" cy="3662541"/>
          </a:xfrm>
          <a:prstGeom prst="rect">
            <a:avLst/>
          </a:prstGeom>
        </p:spPr>
        <p:txBody>
          <a:bodyPr wrap="square">
            <a:spAutoFit/>
          </a:bodyPr>
          <a:lstStyle/>
          <a:p>
            <a:pPr marL="914400" lvl="1" indent="-457200">
              <a:spcAft>
                <a:spcPts val="1200"/>
              </a:spcAft>
              <a:buFont typeface="+mj-lt"/>
              <a:buAutoNum type="arabicPeriod" startAt="4"/>
            </a:pPr>
            <a:r>
              <a:rPr lang="en-US" b="1" i="1" dirty="0">
                <a:solidFill>
                  <a:prstClr val="black"/>
                </a:solidFill>
                <a:cs typeface="Calibri" panose="020F0502020204030204" pitchFamily="34" charset="0"/>
              </a:rPr>
              <a:t>Inspection and diagnostics</a:t>
            </a:r>
            <a:r>
              <a:rPr lang="en-US" dirty="0">
                <a:solidFill>
                  <a:prstClr val="black"/>
                </a:solidFill>
                <a:cs typeface="Calibri" panose="020F0502020204030204" pitchFamily="34" charset="0"/>
              </a:rPr>
              <a:t>, e-Learning course (2020-011)</a:t>
            </a:r>
          </a:p>
          <a:p>
            <a:pPr marL="914400" lvl="1" indent="-457200">
              <a:spcAft>
                <a:spcPts val="1200"/>
              </a:spcAft>
              <a:buFont typeface="+mj-lt"/>
              <a:buAutoNum type="arabicPeriod" startAt="4"/>
            </a:pPr>
            <a:endParaRPr lang="en-US" dirty="0">
              <a:solidFill>
                <a:prstClr val="black"/>
              </a:solidFill>
              <a:cs typeface="Calibri" panose="020F0502020204030204" pitchFamily="34" charset="0"/>
            </a:endParaRPr>
          </a:p>
          <a:p>
            <a:pPr marL="914400" lvl="1" indent="-457200">
              <a:spcAft>
                <a:spcPts val="1200"/>
              </a:spcAft>
              <a:buFont typeface="+mj-lt"/>
              <a:buAutoNum type="arabicPeriod" startAt="4"/>
            </a:pPr>
            <a:r>
              <a:rPr lang="en-US" b="1" i="1" dirty="0">
                <a:solidFill>
                  <a:prstClr val="black"/>
                </a:solidFill>
                <a:cs typeface="Calibri" panose="020F0502020204030204" pitchFamily="34" charset="0"/>
              </a:rPr>
              <a:t>Surveillance and reporting obligations</a:t>
            </a:r>
            <a:r>
              <a:rPr lang="en-US" i="1" dirty="0">
                <a:solidFill>
                  <a:prstClr val="black"/>
                </a:solidFill>
                <a:cs typeface="Calibri" panose="020F0502020204030204" pitchFamily="34" charset="0"/>
              </a:rPr>
              <a:t>, </a:t>
            </a:r>
            <a:r>
              <a:rPr lang="en-US" dirty="0">
                <a:solidFill>
                  <a:prstClr val="black"/>
                </a:solidFill>
                <a:cs typeface="Calibri" panose="020F0502020204030204" pitchFamily="34" charset="0"/>
              </a:rPr>
              <a:t>e-Learning course</a:t>
            </a:r>
            <a:r>
              <a:rPr lang="en-US" i="1" dirty="0">
                <a:solidFill>
                  <a:prstClr val="black"/>
                </a:solidFill>
                <a:cs typeface="Calibri" panose="020F0502020204030204" pitchFamily="34" charset="0"/>
              </a:rPr>
              <a:t> </a:t>
            </a:r>
            <a:r>
              <a:rPr lang="en-US" dirty="0">
                <a:solidFill>
                  <a:prstClr val="black"/>
                </a:solidFill>
                <a:cs typeface="Calibri" panose="020F0502020204030204" pitchFamily="34" charset="0"/>
              </a:rPr>
              <a:t>(2020-012) </a:t>
            </a:r>
          </a:p>
          <a:p>
            <a:pPr marL="914400" lvl="1" indent="-457200">
              <a:spcAft>
                <a:spcPts val="1200"/>
              </a:spcAft>
              <a:buFont typeface="+mj-lt"/>
              <a:buAutoNum type="arabicPeriod" startAt="4"/>
            </a:pPr>
            <a:endParaRPr lang="en-US" dirty="0">
              <a:solidFill>
                <a:prstClr val="black"/>
              </a:solidFill>
              <a:cs typeface="Calibri" panose="020F0502020204030204" pitchFamily="34" charset="0"/>
            </a:endParaRPr>
          </a:p>
          <a:p>
            <a:pPr marL="914400" lvl="1" indent="-457200">
              <a:spcAft>
                <a:spcPts val="1200"/>
              </a:spcAft>
              <a:buFont typeface="+mj-lt"/>
              <a:buAutoNum type="arabicPeriod" startAt="4"/>
            </a:pPr>
            <a:r>
              <a:rPr lang="en-US" b="1" i="1" dirty="0">
                <a:solidFill>
                  <a:prstClr val="black"/>
                </a:solidFill>
                <a:cs typeface="Calibri" panose="020F0502020204030204" pitchFamily="34" charset="0"/>
              </a:rPr>
              <a:t>Plant Health officer training</a:t>
            </a:r>
            <a:r>
              <a:rPr lang="en-US" dirty="0">
                <a:solidFill>
                  <a:prstClr val="black"/>
                </a:solidFill>
                <a:cs typeface="Calibri" panose="020F0502020204030204" pitchFamily="34" charset="0"/>
              </a:rPr>
              <a:t>, Curricula (2017-054)	</a:t>
            </a:r>
          </a:p>
        </p:txBody>
      </p:sp>
      <p:pic>
        <p:nvPicPr>
          <p:cNvPr id="5" name="Picture 4"/>
          <p:cNvPicPr>
            <a:picLocks noChangeAspect="1"/>
          </p:cNvPicPr>
          <p:nvPr/>
        </p:nvPicPr>
        <p:blipFill>
          <a:blip r:embed="rId3"/>
          <a:stretch>
            <a:fillRect/>
          </a:stretch>
        </p:blipFill>
        <p:spPr>
          <a:xfrm>
            <a:off x="2373476" y="1807612"/>
            <a:ext cx="1140051" cy="1140051"/>
          </a:xfrm>
          <a:prstGeom prst="rect">
            <a:avLst/>
          </a:prstGeom>
        </p:spPr>
      </p:pic>
      <p:pic>
        <p:nvPicPr>
          <p:cNvPr id="6" name="Picture 5"/>
          <p:cNvPicPr>
            <a:picLocks noChangeAspect="1"/>
          </p:cNvPicPr>
          <p:nvPr/>
        </p:nvPicPr>
        <p:blipFill>
          <a:blip r:embed="rId3"/>
          <a:stretch>
            <a:fillRect/>
          </a:stretch>
        </p:blipFill>
        <p:spPr>
          <a:xfrm>
            <a:off x="2373475" y="3175975"/>
            <a:ext cx="1140051" cy="1140051"/>
          </a:xfrm>
          <a:prstGeom prst="rect">
            <a:avLst/>
          </a:prstGeom>
        </p:spPr>
      </p:pic>
      <p:pic>
        <p:nvPicPr>
          <p:cNvPr id="7" name="Picture 6"/>
          <p:cNvPicPr>
            <a:picLocks noChangeAspect="1"/>
          </p:cNvPicPr>
          <p:nvPr/>
        </p:nvPicPr>
        <p:blipFill>
          <a:blip r:embed="rId4"/>
          <a:stretch>
            <a:fillRect/>
          </a:stretch>
        </p:blipFill>
        <p:spPr>
          <a:xfrm>
            <a:off x="2373477" y="4545608"/>
            <a:ext cx="1261981" cy="1261981"/>
          </a:xfrm>
          <a:prstGeom prst="rect">
            <a:avLst/>
          </a:prstGeom>
        </p:spPr>
      </p:pic>
    </p:spTree>
    <p:extLst>
      <p:ext uri="{BB962C8B-B14F-4D97-AF65-F5344CB8AC3E}">
        <p14:creationId xmlns:p14="http://schemas.microsoft.com/office/powerpoint/2010/main" val="4198668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D63FE5C-14A7-42D6-A681-E416B88371AA}"/>
              </a:ext>
            </a:extLst>
          </p:cNvPr>
          <p:cNvSpPr txBox="1">
            <a:spLocks/>
          </p:cNvSpPr>
          <p:nvPr/>
        </p:nvSpPr>
        <p:spPr>
          <a:xfrm>
            <a:off x="1929956" y="631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a:cs typeface="Arial"/>
              </a:rPr>
              <a:t>Draft </a:t>
            </a:r>
            <a:r>
              <a:rPr lang="en-US" sz="3400" b="1" dirty="0">
                <a:solidFill>
                  <a:srgbClr val="165A30"/>
                </a:solidFill>
                <a:effectLst>
                  <a:outerShdw blurRad="38100" dist="38100" dir="2700000" algn="tl">
                    <a:srgbClr val="000000">
                      <a:alpha val="43137"/>
                    </a:srgbClr>
                  </a:outerShdw>
                </a:effectLst>
                <a:latin typeface="Calibri"/>
                <a:ea typeface="Arial Unicode MS"/>
                <a:cs typeface="Arial"/>
              </a:rPr>
              <a:t>Terms of reference: IC subgroup on National Reporting Obligations (NROs)</a:t>
            </a:r>
            <a:endParaRPr lang="en-US" sz="3400" dirty="0">
              <a:solidFill>
                <a:srgbClr val="000000"/>
              </a:solidFill>
              <a:effectLst>
                <a:outerShdw blurRad="38100" dist="38100" dir="2700000" algn="tl">
                  <a:srgbClr val="000000">
                    <a:alpha val="43137"/>
                  </a:srgbClr>
                </a:outerShdw>
              </a:effectLst>
              <a:latin typeface="Calibri Light"/>
              <a:ea typeface="Arial Unicode MS" panose="020B0604020202020204" pitchFamily="34" charset="-128"/>
              <a:cs typeface="Calibri Light"/>
            </a:endParaRPr>
          </a:p>
        </p:txBody>
      </p:sp>
      <p:sp>
        <p:nvSpPr>
          <p:cNvPr id="1898" name="TextBox 1897">
            <a:extLst>
              <a:ext uri="{FF2B5EF4-FFF2-40B4-BE49-F238E27FC236}">
                <a16:creationId xmlns:a16="http://schemas.microsoft.com/office/drawing/2014/main" id="{74879C44-2703-43CA-8F7C-049E7FC883D0}"/>
              </a:ext>
            </a:extLst>
          </p:cNvPr>
          <p:cNvSpPr txBox="1"/>
          <p:nvPr/>
        </p:nvSpPr>
        <p:spPr>
          <a:xfrm>
            <a:off x="1960774" y="2823242"/>
            <a:ext cx="8378981" cy="35086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Aft>
                <a:spcPts val="1200"/>
              </a:spcAft>
              <a:buFont typeface="Arial" panose="020B0604020202020204" pitchFamily="34" charset="0"/>
              <a:buChar char="•"/>
            </a:pPr>
            <a:r>
              <a:rPr lang="en-US" dirty="0">
                <a:latin typeface="Calibri (body)"/>
                <a:ea typeface="+mn-lt"/>
                <a:cs typeface="+mn-lt"/>
              </a:rPr>
              <a:t>The draft TOR for this new IC Sub-group is open for consultation until 31 August;</a:t>
            </a:r>
          </a:p>
          <a:p>
            <a:pPr marL="342900" indent="-342900">
              <a:spcAft>
                <a:spcPts val="1200"/>
              </a:spcAft>
              <a:buFont typeface="Arial" panose="020B0604020202020204" pitchFamily="34" charset="0"/>
              <a:buChar char="•"/>
            </a:pPr>
            <a:r>
              <a:rPr lang="en-US" dirty="0">
                <a:latin typeface="Calibri (body)"/>
                <a:ea typeface="+mn-lt"/>
                <a:cs typeface="+mn-lt"/>
              </a:rPr>
              <a:t>The TOR will be revised based on the comments received and presented to CPM-16 for approval;</a:t>
            </a:r>
          </a:p>
          <a:p>
            <a:pPr marL="342900" indent="-342900">
              <a:spcAft>
                <a:spcPts val="1200"/>
              </a:spcAft>
              <a:buFont typeface="Arial" panose="020B0604020202020204" pitchFamily="34" charset="0"/>
              <a:buChar char="•"/>
            </a:pPr>
            <a:r>
              <a:rPr lang="en-US" dirty="0">
                <a:latin typeface="Calibri (body)"/>
                <a:ea typeface="+mn-lt"/>
                <a:cs typeface="+mn-lt"/>
              </a:rPr>
              <a:t>A call for nominations is expected to open in 2022;</a:t>
            </a:r>
          </a:p>
          <a:p>
            <a:pPr marL="342900" indent="-342900">
              <a:spcAft>
                <a:spcPts val="1200"/>
              </a:spcAft>
              <a:buFont typeface="Arial" panose="020B0604020202020204" pitchFamily="34" charset="0"/>
              <a:buChar char="•"/>
            </a:pPr>
            <a:r>
              <a:rPr lang="en-GB" dirty="0">
                <a:latin typeface="Calibri (body)"/>
                <a:ea typeface="+mn-lt"/>
                <a:cs typeface="+mn-lt"/>
              </a:rPr>
              <a:t>Membership is expected to include: representatives from contracting parties, RPPOs, subsidiary bodies and international organizations.</a:t>
            </a:r>
          </a:p>
        </p:txBody>
      </p:sp>
      <p:sp>
        <p:nvSpPr>
          <p:cNvPr id="1909" name="Scroll: Horizontal 1908">
            <a:extLst>
              <a:ext uri="{FF2B5EF4-FFF2-40B4-BE49-F238E27FC236}">
                <a16:creationId xmlns:a16="http://schemas.microsoft.com/office/drawing/2014/main" id="{FF37E33C-D7D5-4EF5-9664-4ABE4FB12760}"/>
              </a:ext>
            </a:extLst>
          </p:cNvPr>
          <p:cNvSpPr/>
          <p:nvPr/>
        </p:nvSpPr>
        <p:spPr>
          <a:xfrm>
            <a:off x="1768728" y="1793413"/>
            <a:ext cx="8713958" cy="1029831"/>
          </a:xfrm>
          <a:prstGeom prst="horizontalScroll">
            <a:avLst/>
          </a:prstGeom>
          <a:solidFill>
            <a:schemeClr val="accent5">
              <a:lumMod val="60000"/>
              <a:lumOff val="4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10" name="TextBox 1">
            <a:extLst>
              <a:ext uri="{FF2B5EF4-FFF2-40B4-BE49-F238E27FC236}">
                <a16:creationId xmlns:a16="http://schemas.microsoft.com/office/drawing/2014/main" id="{9C66B750-09FF-431D-9DCD-17F7D222BA17}"/>
              </a:ext>
            </a:extLst>
          </p:cNvPr>
          <p:cNvSpPr txBox="1"/>
          <p:nvPr/>
        </p:nvSpPr>
        <p:spPr>
          <a:xfrm>
            <a:off x="2169513" y="1892829"/>
            <a:ext cx="8944822" cy="83099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dirty="0">
                <a:ea typeface="+mn-lt"/>
                <a:cs typeface="+mn-lt"/>
              </a:rPr>
              <a:t>A new IC Sub-group on national reporting obligations will be established, replacing the existing IC Team on NRO.</a:t>
            </a:r>
            <a:endParaRPr lang="en-US" sz="2400" b="1" dirty="0"/>
          </a:p>
        </p:txBody>
      </p:sp>
    </p:spTree>
    <p:extLst>
      <p:ext uri="{BB962C8B-B14F-4D97-AF65-F5344CB8AC3E}">
        <p14:creationId xmlns:p14="http://schemas.microsoft.com/office/powerpoint/2010/main" val="595630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0"/>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Stage 3: Identify resources</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61077" y="1361301"/>
            <a:ext cx="8030094" cy="6155531"/>
          </a:xfrm>
          <a:prstGeom prst="rect">
            <a:avLst/>
          </a:prstGeom>
        </p:spPr>
        <p:txBody>
          <a:bodyPr wrap="square" lIns="91440" tIns="45720" rIns="91440" bIns="45720" anchor="t">
            <a:spAutoFit/>
          </a:bodyPr>
          <a:lstStyle/>
          <a:p>
            <a:pPr marL="457200" indent="-457200">
              <a:spcAft>
                <a:spcPts val="1200"/>
              </a:spcAft>
              <a:buFont typeface="Arial" panose="020B0604020202020204" pitchFamily="34" charset="0"/>
              <a:buChar char="•"/>
            </a:pPr>
            <a:r>
              <a:rPr lang="en-US" dirty="0">
                <a:solidFill>
                  <a:prstClr val="black"/>
                </a:solidFill>
                <a:cs typeface="Calibri" panose="020F0502020204030204" pitchFamily="34" charset="0"/>
              </a:rPr>
              <a:t>Work may only proceed when sufficient financial and human resources are available. </a:t>
            </a:r>
          </a:p>
          <a:p>
            <a:pPr marL="457200" indent="-457200">
              <a:buFont typeface="Arial" panose="020B0604020202020204" pitchFamily="34" charset="0"/>
              <a:buChar char="•"/>
            </a:pPr>
            <a:r>
              <a:rPr lang="en-US" dirty="0">
                <a:solidFill>
                  <a:prstClr val="black"/>
                </a:solidFill>
                <a:cs typeface="Calibri" panose="020F0502020204030204" pitchFamily="34" charset="0"/>
              </a:rPr>
              <a:t>Financial resources may come from: </a:t>
            </a:r>
          </a:p>
          <a:p>
            <a:pPr marL="914400" lvl="1" indent="-457200">
              <a:buFont typeface="Wingdings" panose="05000000000000000000" pitchFamily="2" charset="2"/>
              <a:buChar char="ü"/>
            </a:pPr>
            <a:r>
              <a:rPr lang="en-US" dirty="0">
                <a:solidFill>
                  <a:prstClr val="black"/>
                </a:solidFill>
                <a:cs typeface="Calibri" panose="020F0502020204030204" pitchFamily="34" charset="0"/>
              </a:rPr>
              <a:t>regular IPPC Secretariat programme funds; </a:t>
            </a:r>
          </a:p>
          <a:p>
            <a:pPr marL="914400" lvl="1" indent="-457200">
              <a:buFont typeface="Wingdings" panose="05000000000000000000" pitchFamily="2" charset="2"/>
              <a:buChar char="ü"/>
            </a:pPr>
            <a:r>
              <a:rPr lang="en-US" dirty="0">
                <a:solidFill>
                  <a:prstClr val="black"/>
                </a:solidFill>
                <a:cs typeface="Calibri" panose="020F0502020204030204" pitchFamily="34" charset="0"/>
              </a:rPr>
              <a:t>funds contributed to the IPPC Multi-donor trust fund by contracting parties, donors and international organizations; </a:t>
            </a:r>
          </a:p>
          <a:p>
            <a:pPr marL="914400" lvl="1" indent="-457200">
              <a:buFont typeface="Wingdings" panose="05000000000000000000" pitchFamily="2" charset="2"/>
              <a:buChar char="ü"/>
            </a:pPr>
            <a:r>
              <a:rPr lang="en-US" dirty="0">
                <a:solidFill>
                  <a:prstClr val="black"/>
                </a:solidFill>
                <a:cs typeface="Calibri" panose="020F0502020204030204" pitchFamily="34" charset="0"/>
              </a:rPr>
              <a:t>FAO or STDF projects or programmes; </a:t>
            </a:r>
          </a:p>
          <a:p>
            <a:pPr marL="914400" lvl="1" indent="-457200">
              <a:buFont typeface="Wingdings" panose="05000000000000000000" pitchFamily="2" charset="2"/>
              <a:buChar char="ü"/>
            </a:pPr>
            <a:r>
              <a:rPr lang="en-US" dirty="0">
                <a:cs typeface="Calibri"/>
              </a:rPr>
              <a:t>national regional and international projects or initiatives;</a:t>
            </a:r>
          </a:p>
          <a:p>
            <a:pPr marL="914400" lvl="1" indent="-457200">
              <a:buFont typeface="Wingdings" panose="05000000000000000000" pitchFamily="2" charset="2"/>
              <a:buChar char="ü"/>
            </a:pPr>
            <a:r>
              <a:rPr lang="en-US" dirty="0">
                <a:cs typeface="Calibri"/>
              </a:rPr>
              <a:t>in-kind contributions from contracting parties and partners.</a:t>
            </a: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2714953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2242458" y="1554479"/>
          <a:ext cx="7903029" cy="4598126"/>
        </p:xfrm>
        <a:graphic>
          <a:graphicData uri="http://schemas.openxmlformats.org/drawingml/2006/table">
            <a:tbl>
              <a:tblPr/>
              <a:tblGrid>
                <a:gridCol w="3984546">
                  <a:extLst>
                    <a:ext uri="{9D8B030D-6E8A-4147-A177-3AD203B41FA5}">
                      <a16:colId xmlns:a16="http://schemas.microsoft.com/office/drawing/2014/main" val="4286066994"/>
                    </a:ext>
                  </a:extLst>
                </a:gridCol>
                <a:gridCol w="2559946">
                  <a:extLst>
                    <a:ext uri="{9D8B030D-6E8A-4147-A177-3AD203B41FA5}">
                      <a16:colId xmlns:a16="http://schemas.microsoft.com/office/drawing/2014/main" val="1618688433"/>
                    </a:ext>
                  </a:extLst>
                </a:gridCol>
                <a:gridCol w="1358537">
                  <a:extLst>
                    <a:ext uri="{9D8B030D-6E8A-4147-A177-3AD203B41FA5}">
                      <a16:colId xmlns:a16="http://schemas.microsoft.com/office/drawing/2014/main" val="2398304425"/>
                    </a:ext>
                  </a:extLst>
                </a:gridCol>
              </a:tblGrid>
              <a:tr h="864876">
                <a:tc>
                  <a:txBody>
                    <a:bodyPr/>
                    <a:lstStyle/>
                    <a:p>
                      <a:pPr algn="ctr" fontAlgn="ctr"/>
                      <a:r>
                        <a:rPr lang="en-CA" sz="2000" b="1" i="0" u="none" strike="noStrike" dirty="0">
                          <a:solidFill>
                            <a:srgbClr val="000000"/>
                          </a:solidFill>
                          <a:effectLst/>
                          <a:latin typeface="Calibri" panose="020F0502020204030204" pitchFamily="34" charset="0"/>
                        </a:rPr>
                        <a:t>IPPC Guide or training material</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CA" sz="2000" b="1" i="0" u="none" strike="noStrike" dirty="0">
                          <a:solidFill>
                            <a:srgbClr val="000000"/>
                          </a:solidFill>
                          <a:effectLst/>
                          <a:latin typeface="Calibri" panose="020F0502020204030204" pitchFamily="34" charset="0"/>
                        </a:rPr>
                        <a:t>Funding source</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CA" sz="2000" b="1" i="0" u="none" strike="noStrike" dirty="0">
                          <a:solidFill>
                            <a:srgbClr val="000000"/>
                          </a:solidFill>
                          <a:effectLst/>
                          <a:latin typeface="Calibri" panose="020F0502020204030204" pitchFamily="34" charset="0"/>
                        </a:rPr>
                        <a:t>Expected publication</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72682565"/>
                  </a:ext>
                </a:extLst>
              </a:tr>
              <a:tr h="565490">
                <a:tc>
                  <a:txBody>
                    <a:bodyPr/>
                    <a:lstStyle/>
                    <a:p>
                      <a:pPr marL="228600" lvl="1" algn="l" fontAlgn="ctr"/>
                      <a:r>
                        <a:rPr lang="en-US" sz="1700" b="0" i="0" u="none" strike="noStrike" dirty="0">
                          <a:solidFill>
                            <a:srgbClr val="000000"/>
                          </a:solidFill>
                          <a:effectLst/>
                          <a:latin typeface="Calibri" panose="020F0502020204030204" pitchFamily="34" charset="0"/>
                        </a:rPr>
                        <a:t>Surveillance and reporting obligations, e-Learning course</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228600" lvl="1" algn="l" fontAlgn="ctr"/>
                      <a:r>
                        <a:rPr lang="en-CA" sz="1700" b="0" i="0" u="none" strike="noStrike" dirty="0">
                          <a:solidFill>
                            <a:srgbClr val="000000"/>
                          </a:solidFill>
                          <a:effectLst/>
                          <a:latin typeface="Calibri" panose="020F0502020204030204" pitchFamily="34" charset="0"/>
                        </a:rPr>
                        <a:t>COMESA Trade Facilitation Project</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ctr"/>
                      <a:r>
                        <a:rPr lang="en-CA" sz="1700" b="0" i="0" u="none" strike="noStrike" dirty="0">
                          <a:solidFill>
                            <a:srgbClr val="000000"/>
                          </a:solidFill>
                          <a:effectLst/>
                          <a:latin typeface="Calibri" panose="020F0502020204030204" pitchFamily="34" charset="0"/>
                        </a:rPr>
                        <a:t>2022</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7529475"/>
                  </a:ext>
                </a:extLst>
              </a:tr>
              <a:tr h="565490">
                <a:tc>
                  <a:txBody>
                    <a:bodyPr/>
                    <a:lstStyle/>
                    <a:p>
                      <a:pPr marL="228600" lvl="1" algn="l" fontAlgn="ctr"/>
                      <a:r>
                        <a:rPr lang="en-CA" sz="1700" b="0" i="0" u="none" strike="noStrike" dirty="0">
                          <a:solidFill>
                            <a:srgbClr val="000000"/>
                          </a:solidFill>
                          <a:effectLst/>
                          <a:latin typeface="Calibri" panose="020F0502020204030204" pitchFamily="34" charset="0"/>
                        </a:rPr>
                        <a:t>Inspection, e-Learning course</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lvl="1" algn="l"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4149105"/>
                  </a:ext>
                </a:extLst>
              </a:tr>
              <a:tr h="565490">
                <a:tc>
                  <a:txBody>
                    <a:bodyPr/>
                    <a:lstStyle/>
                    <a:p>
                      <a:pPr marL="228600" lvl="1" algn="l" fontAlgn="ctr"/>
                      <a:r>
                        <a:rPr lang="en-CA" sz="1700" b="0" i="0" u="none" strike="noStrike" dirty="0">
                          <a:solidFill>
                            <a:srgbClr val="000000"/>
                          </a:solidFill>
                          <a:effectLst/>
                          <a:latin typeface="Calibri" panose="020F0502020204030204" pitchFamily="34" charset="0"/>
                        </a:rPr>
                        <a:t>Contingency planning, Guide</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lvl="1" algn="l"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1590801"/>
                  </a:ext>
                </a:extLst>
              </a:tr>
              <a:tr h="565490">
                <a:tc>
                  <a:txBody>
                    <a:bodyPr/>
                    <a:lstStyle/>
                    <a:p>
                      <a:pPr marL="228600" lvl="1" algn="l" fontAlgn="ctr"/>
                      <a:r>
                        <a:rPr lang="en-US" sz="1700" b="0" i="0" u="none" strike="noStrike" dirty="0">
                          <a:solidFill>
                            <a:srgbClr val="000000"/>
                          </a:solidFill>
                          <a:effectLst/>
                          <a:latin typeface="Calibri" panose="020F0502020204030204" pitchFamily="34" charset="0"/>
                        </a:rPr>
                        <a:t>Plant health officer training, Curricula</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lvl="1" algn="l" fontAlgn="ctr"/>
                      <a:r>
                        <a:rPr lang="en-US" sz="1700" b="0" i="0" u="none" strike="noStrike" dirty="0">
                          <a:solidFill>
                            <a:srgbClr val="000000"/>
                          </a:solidFill>
                          <a:effectLst/>
                          <a:latin typeface="Calibri" panose="020F0502020204030204" pitchFamily="34" charset="0"/>
                        </a:rPr>
                        <a:t>Republic of Korea </a:t>
                      </a:r>
                    </a:p>
                    <a:p>
                      <a:pPr marL="228600" lvl="1" algn="l" fontAlgn="ctr"/>
                      <a:r>
                        <a:rPr lang="en-US" sz="1700" b="0" i="0" u="none" strike="noStrike" dirty="0">
                          <a:solidFill>
                            <a:srgbClr val="000000"/>
                          </a:solidFill>
                          <a:effectLst/>
                          <a:latin typeface="Calibri" panose="020F0502020204030204" pitchFamily="34" charset="0"/>
                        </a:rPr>
                        <a:t>(Multi-donor Trust</a:t>
                      </a:r>
                      <a:r>
                        <a:rPr lang="en-US" sz="1700" b="0" i="0" u="none" strike="noStrike" baseline="0" dirty="0">
                          <a:solidFill>
                            <a:srgbClr val="000000"/>
                          </a:solidFill>
                          <a:effectLst/>
                          <a:latin typeface="Calibri" panose="020F0502020204030204" pitchFamily="34" charset="0"/>
                        </a:rPr>
                        <a:t> </a:t>
                      </a:r>
                      <a:r>
                        <a:rPr lang="en-US" sz="1700" b="0" i="0" u="none" strike="noStrike" dirty="0">
                          <a:solidFill>
                            <a:srgbClr val="000000"/>
                          </a:solidFill>
                          <a:effectLst/>
                          <a:latin typeface="Calibri" panose="020F0502020204030204" pitchFamily="34" charset="0"/>
                        </a:rPr>
                        <a:t>Fund)</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CA" sz="1700" b="0" i="0" u="none" strike="noStrike" dirty="0">
                          <a:solidFill>
                            <a:srgbClr val="000000"/>
                          </a:solidFill>
                          <a:effectLst/>
                          <a:latin typeface="Calibri" panose="020F0502020204030204" pitchFamily="34" charset="0"/>
                        </a:rPr>
                        <a:t>2023</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6040583"/>
                  </a:ext>
                </a:extLst>
              </a:tr>
              <a:tr h="565490">
                <a:tc>
                  <a:txBody>
                    <a:bodyPr/>
                    <a:lstStyle/>
                    <a:p>
                      <a:pPr marL="228600" lvl="1" algn="l" fontAlgn="ctr"/>
                      <a:r>
                        <a:rPr lang="en-US" sz="1700" b="0" i="0" u="none" strike="noStrike" dirty="0">
                          <a:solidFill>
                            <a:srgbClr val="000000"/>
                          </a:solidFill>
                          <a:effectLst/>
                          <a:latin typeface="Calibri" panose="020F0502020204030204" pitchFamily="34" charset="0"/>
                        </a:rPr>
                        <a:t>Developing Phytosanitary Security Procedures, Guide</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lvl="1" algn="l" fontAlgn="ctr"/>
                      <a:r>
                        <a:rPr lang="en-CA" sz="1700" b="0" i="0" u="none" strike="noStrike" dirty="0">
                          <a:solidFill>
                            <a:srgbClr val="000000"/>
                          </a:solidFill>
                          <a:effectLst/>
                          <a:latin typeface="Calibri" panose="020F0502020204030204" pitchFamily="34" charset="0"/>
                        </a:rPr>
                        <a:t> Unfunded</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CA" sz="1700" b="0" i="0" u="none" strike="noStrike" dirty="0">
                          <a:solidFill>
                            <a:srgbClr val="000000"/>
                          </a:solidFill>
                          <a:effectLst/>
                          <a:latin typeface="Calibri" panose="020F0502020204030204" pitchFamily="34" charset="0"/>
                        </a:rPr>
                        <a:t> ?</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9123408"/>
                  </a:ext>
                </a:extLst>
              </a:tr>
              <a:tr h="905800">
                <a:tc>
                  <a:txBody>
                    <a:bodyPr/>
                    <a:lstStyle/>
                    <a:p>
                      <a:pPr marL="228600" lvl="1" algn="l" fontAlgn="ctr"/>
                      <a:r>
                        <a:rPr lang="en-US" sz="1700" b="0" i="0" u="none" strike="noStrike" dirty="0">
                          <a:solidFill>
                            <a:srgbClr val="000000"/>
                          </a:solidFill>
                          <a:effectLst/>
                          <a:latin typeface="Calibri" panose="020F0502020204030204" pitchFamily="34" charset="0"/>
                        </a:rPr>
                        <a:t>Regulations and legislation to manage phytosanitary risks on regulated articles, Guide</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lvl="1" algn="l" fontAlgn="ctr"/>
                      <a:r>
                        <a:rPr lang="en-CA" sz="1700" b="0" i="0" u="none" strike="noStrike" dirty="0">
                          <a:solidFill>
                            <a:srgbClr val="000000"/>
                          </a:solidFill>
                          <a:effectLst/>
                          <a:latin typeface="Calibri" panose="020F0502020204030204" pitchFamily="34" charset="0"/>
                        </a:rPr>
                        <a:t> Unfunded</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CA" sz="1700" b="0" i="0" u="none" strike="noStrike" dirty="0">
                          <a:solidFill>
                            <a:srgbClr val="000000"/>
                          </a:solidFill>
                          <a:effectLst/>
                          <a:latin typeface="Calibri" panose="020F0502020204030204" pitchFamily="34" charset="0"/>
                        </a:rPr>
                        <a:t> ?</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5067246"/>
                  </a:ext>
                </a:extLst>
              </a:tr>
            </a:tbl>
          </a:graphicData>
        </a:graphic>
      </p:graphicFrame>
      <p:sp>
        <p:nvSpPr>
          <p:cNvPr id="6" name="Rectangle 5"/>
          <p:cNvSpPr/>
          <p:nvPr/>
        </p:nvSpPr>
        <p:spPr>
          <a:xfrm>
            <a:off x="3657600" y="152400"/>
            <a:ext cx="4895314" cy="615553"/>
          </a:xfrm>
          <a:prstGeom prst="rect">
            <a:avLst/>
          </a:prstGeom>
        </p:spPr>
        <p:txBody>
          <a:bodyPr wrap="none">
            <a:spAutoFit/>
          </a:bodyPr>
          <a:lstStyle/>
          <a:p>
            <a:pPr lvl="0" algn="ctr">
              <a:defRPr/>
            </a:pPr>
            <a:r>
              <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Identified funding sources</a:t>
            </a:r>
          </a:p>
        </p:txBody>
      </p:sp>
    </p:spTree>
    <p:extLst>
      <p:ext uri="{BB962C8B-B14F-4D97-AF65-F5344CB8AC3E}">
        <p14:creationId xmlns:p14="http://schemas.microsoft.com/office/powerpoint/2010/main" val="1714812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13792" y="53906"/>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US"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Financial and human resources</a:t>
            </a: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a16="http://schemas.microsoft.com/office/drawing/2014/main" id="{65D6FA7A-5FA6-6C42-99FF-B18CE1592F25}"/>
              </a:ext>
            </a:extLst>
          </p:cNvPr>
          <p:cNvSpPr txBox="1">
            <a:spLocks/>
          </p:cNvSpPr>
          <p:nvPr/>
        </p:nvSpPr>
        <p:spPr>
          <a:xfrm>
            <a:off x="3462348" y="1514235"/>
            <a:ext cx="7176345" cy="44358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prstClr val="black"/>
                </a:solidFill>
                <a:cs typeface="Calibri" panose="020F0502020204030204" pitchFamily="34" charset="0"/>
              </a:rPr>
              <a:t>When both financial and human resources are available, work may continue to:  </a:t>
            </a:r>
          </a:p>
          <a:p>
            <a:pPr lvl="0">
              <a:buFont typeface="Wingdings" panose="05000000000000000000" pitchFamily="2" charset="2"/>
              <a:buChar char="Ø"/>
            </a:pPr>
            <a:r>
              <a:rPr lang="en-US" sz="2400" dirty="0">
                <a:solidFill>
                  <a:prstClr val="black"/>
                </a:solidFill>
                <a:cs typeface="Calibri" panose="020F0502020204030204" pitchFamily="34" charset="0"/>
              </a:rPr>
              <a:t>Establish the working group</a:t>
            </a:r>
          </a:p>
          <a:p>
            <a:pPr lvl="0">
              <a:buFont typeface="Wingdings" panose="05000000000000000000" pitchFamily="2" charset="2"/>
              <a:buChar char="Ø"/>
            </a:pPr>
            <a:r>
              <a:rPr lang="en-US" sz="2400" dirty="0">
                <a:solidFill>
                  <a:prstClr val="black"/>
                </a:solidFill>
                <a:cs typeface="Calibri" panose="020F0502020204030204" pitchFamily="34" charset="0"/>
              </a:rPr>
              <a:t>Develop the product</a:t>
            </a:r>
          </a:p>
          <a:p>
            <a:pPr lvl="0">
              <a:buFont typeface="Wingdings" panose="05000000000000000000" pitchFamily="2" charset="2"/>
              <a:buChar char="Ø"/>
            </a:pPr>
            <a:r>
              <a:rPr lang="en-US" sz="2400" dirty="0">
                <a:solidFill>
                  <a:prstClr val="black"/>
                </a:solidFill>
                <a:cs typeface="Calibri" panose="020F0502020204030204" pitchFamily="34" charset="0"/>
              </a:rPr>
              <a:t>Prepare an implementation plan</a:t>
            </a:r>
          </a:p>
          <a:p>
            <a:pPr lvl="0">
              <a:buFont typeface="Wingdings" panose="05000000000000000000" pitchFamily="2" charset="2"/>
              <a:buChar char="Ø"/>
            </a:pPr>
            <a:r>
              <a:rPr lang="en-US" sz="2400" dirty="0">
                <a:solidFill>
                  <a:prstClr val="black"/>
                </a:solidFill>
                <a:cs typeface="Calibri" panose="020F0502020204030204" pitchFamily="34" charset="0"/>
              </a:rPr>
              <a:t>Publish the product </a:t>
            </a:r>
          </a:p>
          <a:p>
            <a:pPr lvl="0">
              <a:buFont typeface="Wingdings" panose="05000000000000000000" pitchFamily="2" charset="2"/>
              <a:buChar char="Ø"/>
            </a:pPr>
            <a:r>
              <a:rPr lang="en-US" sz="2400" dirty="0">
                <a:solidFill>
                  <a:prstClr val="black"/>
                </a:solidFill>
                <a:cs typeface="Calibri" panose="020F0502020204030204" pitchFamily="34" charset="0"/>
              </a:rPr>
              <a:t>Publish additional language versions</a:t>
            </a:r>
          </a:p>
          <a:p>
            <a:pPr marL="457200" indent="-457200">
              <a:buFont typeface="+mj-lt"/>
              <a:buAutoNum type="arabicPeriod" startAt="4"/>
            </a:pPr>
            <a:endParaRPr lang="en-US" sz="2400" dirty="0">
              <a:solidFill>
                <a:prstClr val="black"/>
              </a:solidFill>
              <a:cs typeface="Calibri" panose="020F0502020204030204" pitchFamily="34" charset="0"/>
            </a:endParaRPr>
          </a:p>
          <a:p>
            <a:pPr marL="0" indent="0">
              <a:buNone/>
            </a:pPr>
            <a:r>
              <a:rPr lang="en-US" sz="2400" dirty="0">
                <a:solidFill>
                  <a:prstClr val="black"/>
                </a:solidFill>
                <a:cs typeface="Calibri" panose="020F0502020204030204" pitchFamily="34" charset="0"/>
              </a:rPr>
              <a:t>Additional information on the process:</a:t>
            </a:r>
            <a:endParaRPr lang="en-US" sz="2400" dirty="0">
              <a:solidFill>
                <a:prstClr val="black"/>
              </a:solidFill>
              <a:cs typeface="Calibri" panose="020F0502020204030204" pitchFamily="34" charset="0"/>
              <a:hlinkClick r:id="rId3"/>
            </a:endParaRPr>
          </a:p>
          <a:p>
            <a:pPr marL="0" indent="0">
              <a:buNone/>
            </a:pPr>
            <a:r>
              <a:rPr lang="en-US" sz="2400" dirty="0">
                <a:solidFill>
                  <a:prstClr val="black"/>
                </a:solidFill>
                <a:cs typeface="Calibri" panose="020F0502020204030204" pitchFamily="34" charset="0"/>
                <a:hlinkClick r:id="rId3"/>
              </a:rPr>
              <a:t>https://www.ippc.int/en/publications/88591/</a:t>
            </a:r>
            <a:r>
              <a:rPr lang="en-US" sz="2400" dirty="0">
                <a:solidFill>
                  <a:prstClr val="black"/>
                </a:solidFill>
                <a:cs typeface="Calibri" panose="020F0502020204030204" pitchFamily="34" charset="0"/>
              </a:rPr>
              <a:t> </a:t>
            </a:r>
          </a:p>
        </p:txBody>
      </p:sp>
      <p:sp>
        <p:nvSpPr>
          <p:cNvPr id="7" name="Content Placeholder 2"/>
          <p:cNvSpPr txBox="1">
            <a:spLocks/>
          </p:cNvSpPr>
          <p:nvPr/>
        </p:nvSpPr>
        <p:spPr>
          <a:xfrm>
            <a:off x="1724891"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pic>
        <p:nvPicPr>
          <p:cNvPr id="6" name="Picture 5"/>
          <p:cNvPicPr>
            <a:picLocks noChangeAspect="1"/>
          </p:cNvPicPr>
          <p:nvPr/>
        </p:nvPicPr>
        <p:blipFill>
          <a:blip r:embed="rId4"/>
          <a:stretch>
            <a:fillRect/>
          </a:stretch>
        </p:blipFill>
        <p:spPr>
          <a:xfrm rot="5400000">
            <a:off x="133795" y="3477324"/>
            <a:ext cx="5072189" cy="708342"/>
          </a:xfrm>
          <a:prstGeom prst="rect">
            <a:avLst/>
          </a:prstGeom>
        </p:spPr>
      </p:pic>
    </p:spTree>
    <p:extLst>
      <p:ext uri="{BB962C8B-B14F-4D97-AF65-F5344CB8AC3E}">
        <p14:creationId xmlns:p14="http://schemas.microsoft.com/office/powerpoint/2010/main" val="3178913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9" y="43580"/>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Ways to get involved</a:t>
            </a:r>
            <a:endParaRPr lang="en-US"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a16="http://schemas.microsoft.com/office/drawing/2014/main" id="{65D6FA7A-5FA6-6C42-99FF-B18CE1592F25}"/>
              </a:ext>
            </a:extLst>
          </p:cNvPr>
          <p:cNvSpPr txBox="1">
            <a:spLocks/>
          </p:cNvSpPr>
          <p:nvPr/>
        </p:nvSpPr>
        <p:spPr>
          <a:xfrm>
            <a:off x="6033375" y="1620455"/>
            <a:ext cx="4281815" cy="4356762"/>
          </a:xfrm>
          <a:prstGeom prst="rect">
            <a:avLst/>
          </a:prstGeom>
        </p:spPr>
        <p:txBody>
          <a:bodyPr lIns="91440" tIns="45720" rIns="91440" bIns="45720" anchor="t">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defRPr/>
            </a:pPr>
            <a:endParaRPr lang="en-US" sz="2400" b="1" dirty="0">
              <a:solidFill>
                <a:prstClr val="black"/>
              </a:solidFill>
              <a:latin typeface="Calibri (Body)"/>
            </a:endParaRPr>
          </a:p>
          <a:p>
            <a:pPr marL="514350" indent="-514350">
              <a:lnSpc>
                <a:spcPct val="120000"/>
              </a:lnSpc>
              <a:buAutoNum type="arabicPeriod"/>
              <a:defRPr/>
            </a:pPr>
            <a:r>
              <a:rPr lang="en-US" sz="7200" dirty="0">
                <a:latin typeface="Arial"/>
                <a:cs typeface="Arial"/>
              </a:rPr>
              <a:t>Submit a topic proposal for a guide or training materials during the 2021 Call for Topics. </a:t>
            </a:r>
          </a:p>
          <a:p>
            <a:pPr marL="514350" indent="-514350">
              <a:lnSpc>
                <a:spcPct val="120000"/>
              </a:lnSpc>
              <a:buAutoNum type="arabicPeriod"/>
              <a:defRPr/>
            </a:pPr>
            <a:r>
              <a:rPr lang="en-US" sz="7200" dirty="0">
                <a:latin typeface="Arial"/>
                <a:cs typeface="Arial"/>
              </a:rPr>
              <a:t>Review the draft Specifications using OCS.</a:t>
            </a:r>
          </a:p>
          <a:p>
            <a:pPr marL="514350" indent="-514350">
              <a:lnSpc>
                <a:spcPct val="120000"/>
              </a:lnSpc>
              <a:buAutoNum type="arabicPeriod"/>
              <a:defRPr/>
            </a:pPr>
            <a:r>
              <a:rPr lang="en-US" sz="7200" dirty="0">
                <a:latin typeface="Arial"/>
                <a:cs typeface="Arial"/>
              </a:rPr>
              <a:t>Provide resources to support the development of implementation resources or to facilitate their translation.</a:t>
            </a:r>
          </a:p>
          <a:p>
            <a:pPr marL="514350" indent="-514350">
              <a:lnSpc>
                <a:spcPct val="120000"/>
              </a:lnSpc>
              <a:buAutoNum type="arabicPeriod"/>
              <a:defRPr/>
            </a:pPr>
            <a:r>
              <a:rPr lang="en-US" sz="7200" dirty="0">
                <a:latin typeface="Calibri (Body)"/>
              </a:rPr>
              <a:t>Respond to the calls for experts to participate in working groups.</a:t>
            </a:r>
          </a:p>
          <a:p>
            <a:pPr marL="514350" indent="-514350">
              <a:lnSpc>
                <a:spcPct val="120000"/>
              </a:lnSpc>
              <a:buAutoNum type="arabicPeriod"/>
              <a:defRPr/>
            </a:pPr>
            <a:r>
              <a:rPr lang="en-US" sz="7200" dirty="0">
                <a:latin typeface="Calibri (Body)"/>
              </a:rPr>
              <a:t>Submit a case study when there is a call.</a:t>
            </a:r>
          </a:p>
          <a:p>
            <a:pPr marL="0" indent="0">
              <a:buNone/>
              <a:defRPr/>
            </a:pPr>
            <a:endParaRPr lang="en-US" sz="2400" b="1" dirty="0">
              <a:solidFill>
                <a:prstClr val="black"/>
              </a:solidFill>
              <a:latin typeface="Calibri (Body)"/>
            </a:endParaRPr>
          </a:p>
        </p:txBody>
      </p:sp>
      <p:pic>
        <p:nvPicPr>
          <p:cNvPr id="6" name="Picture 5"/>
          <p:cNvPicPr>
            <a:picLocks noChangeAspect="1"/>
          </p:cNvPicPr>
          <p:nvPr/>
        </p:nvPicPr>
        <p:blipFill>
          <a:blip r:embed="rId3"/>
          <a:stretch>
            <a:fillRect/>
          </a:stretch>
        </p:blipFill>
        <p:spPr>
          <a:xfrm>
            <a:off x="1899139" y="1919607"/>
            <a:ext cx="3781425" cy="3524250"/>
          </a:xfrm>
          <a:prstGeom prst="rect">
            <a:avLst/>
          </a:prstGeom>
        </p:spPr>
      </p:pic>
    </p:spTree>
    <p:extLst>
      <p:ext uri="{BB962C8B-B14F-4D97-AF65-F5344CB8AC3E}">
        <p14:creationId xmlns:p14="http://schemas.microsoft.com/office/powerpoint/2010/main" val="989255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21771"/>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Timing of future ICD consultations</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61077" y="1361301"/>
            <a:ext cx="8030094" cy="5816977"/>
          </a:xfrm>
          <a:prstGeom prst="rect">
            <a:avLst/>
          </a:prstGeom>
        </p:spPr>
        <p:txBody>
          <a:bodyPr wrap="square" lIns="91440" tIns="45720" rIns="91440" bIns="45720" anchor="t">
            <a:spAutoFit/>
          </a:bodyPr>
          <a:lstStyle/>
          <a:p>
            <a:pPr>
              <a:spcAft>
                <a:spcPts val="1200"/>
              </a:spcAft>
            </a:pPr>
            <a:r>
              <a:rPr lang="en-US" dirty="0">
                <a:solidFill>
                  <a:prstClr val="black"/>
                </a:solidFill>
                <a:cs typeface="Calibri" panose="020F0502020204030204" pitchFamily="34" charset="0"/>
              </a:rPr>
              <a:t>Please indicate your preference for the timing of future consultations on draft Specifications for IPPC Guides and training materials and other ICD matters. </a:t>
            </a:r>
          </a:p>
          <a:p>
            <a:pPr>
              <a:spcAft>
                <a:spcPts val="1200"/>
              </a:spcAft>
            </a:pPr>
            <a:r>
              <a:rPr lang="en-US" b="1" dirty="0">
                <a:solidFill>
                  <a:prstClr val="black"/>
                </a:solidFill>
                <a:cs typeface="Calibri" panose="020F0502020204030204" pitchFamily="34" charset="0"/>
              </a:rPr>
              <a:t>1.  Please select one option: </a:t>
            </a:r>
          </a:p>
          <a:p>
            <a:pPr marL="342900" indent="-342900">
              <a:spcAft>
                <a:spcPts val="1200"/>
              </a:spcAft>
              <a:buFont typeface="Wingdings" panose="05000000000000000000" pitchFamily="2" charset="2"/>
              <a:buChar char="q"/>
            </a:pPr>
            <a:r>
              <a:rPr lang="en-US" dirty="0">
                <a:solidFill>
                  <a:prstClr val="black"/>
                </a:solidFill>
                <a:cs typeface="Calibri" panose="020F0502020204030204" pitchFamily="34" charset="0"/>
              </a:rPr>
              <a:t>One fixed consultation period per year. </a:t>
            </a:r>
          </a:p>
          <a:p>
            <a:pPr marL="342900" indent="-342900">
              <a:spcAft>
                <a:spcPts val="1200"/>
              </a:spcAft>
              <a:buFont typeface="Wingdings" panose="05000000000000000000" pitchFamily="2" charset="2"/>
              <a:buChar char="q"/>
            </a:pPr>
            <a:r>
              <a:rPr lang="en-US" dirty="0">
                <a:solidFill>
                  <a:prstClr val="black"/>
                </a:solidFill>
                <a:cs typeface="Calibri" panose="020F0502020204030204" pitchFamily="34" charset="0"/>
              </a:rPr>
              <a:t>One fixed consultation period per year with the option of a second consultation at another fixed time. </a:t>
            </a:r>
          </a:p>
          <a:p>
            <a:pPr marL="342900" indent="-342900">
              <a:spcAft>
                <a:spcPts val="1200"/>
              </a:spcAft>
              <a:buFont typeface="Wingdings" panose="05000000000000000000" pitchFamily="2" charset="2"/>
              <a:buChar char="q"/>
            </a:pPr>
            <a:r>
              <a:rPr lang="en-US" dirty="0">
                <a:solidFill>
                  <a:prstClr val="black"/>
                </a:solidFill>
                <a:cs typeface="Calibri" panose="020F0502020204030204" pitchFamily="34" charset="0"/>
              </a:rPr>
              <a:t>Consultations on an as needed basis (no fixed annual consultation period) </a:t>
            </a:r>
          </a:p>
          <a:p>
            <a:pPr marL="342900" indent="-342900">
              <a:spcAft>
                <a:spcPts val="1200"/>
              </a:spcAft>
              <a:buFont typeface="Wingdings" panose="05000000000000000000" pitchFamily="2" charset="2"/>
              <a:buChar char="q"/>
            </a:pPr>
            <a:r>
              <a:rPr lang="en-US" dirty="0">
                <a:solidFill>
                  <a:prstClr val="black"/>
                </a:solidFill>
                <a:cs typeface="Calibri" panose="020F0502020204030204" pitchFamily="34" charset="0"/>
              </a:rPr>
              <a:t>No preference</a:t>
            </a: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1510705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54109"/>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defRPr/>
            </a:pPr>
            <a:r>
              <a:rPr lang="en-US"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Timing of future ICD consultations</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61077" y="1361301"/>
            <a:ext cx="8030094" cy="4632037"/>
          </a:xfrm>
          <a:prstGeom prst="rect">
            <a:avLst/>
          </a:prstGeom>
        </p:spPr>
        <p:txBody>
          <a:bodyPr wrap="square" lIns="91440" tIns="45720" rIns="91440" bIns="45720" anchor="t">
            <a:spAutoFit/>
          </a:bodyPr>
          <a:lstStyle/>
          <a:p>
            <a:pPr>
              <a:spcAft>
                <a:spcPts val="1200"/>
              </a:spcAft>
            </a:pPr>
            <a:r>
              <a:rPr lang="en-US" b="1" dirty="0">
                <a:solidFill>
                  <a:prstClr val="black"/>
                </a:solidFill>
                <a:cs typeface="Calibri" panose="020F0502020204030204" pitchFamily="34" charset="0"/>
              </a:rPr>
              <a:t>2.  Please identify your preference(s)  for the timing of future consultations on draft Specifications for IPPC Guides and training materials:</a:t>
            </a:r>
          </a:p>
          <a:p>
            <a:pPr marL="342900" indent="-342900">
              <a:spcAft>
                <a:spcPts val="1200"/>
              </a:spcAft>
              <a:buFont typeface="Wingdings" panose="05000000000000000000" pitchFamily="2" charset="2"/>
              <a:buChar char="q"/>
            </a:pPr>
            <a:r>
              <a:rPr lang="en-US" dirty="0">
                <a:solidFill>
                  <a:prstClr val="black"/>
                </a:solidFill>
                <a:cs typeface="Calibri" panose="020F0502020204030204" pitchFamily="34" charset="0"/>
              </a:rPr>
              <a:t>01 July to 31 August (to align with the consultation on draft Specifications for ISPMs)</a:t>
            </a:r>
          </a:p>
          <a:p>
            <a:pPr marL="342900" indent="-342900">
              <a:spcAft>
                <a:spcPts val="1200"/>
              </a:spcAft>
              <a:buFont typeface="Wingdings" panose="05000000000000000000" pitchFamily="2" charset="2"/>
              <a:buChar char="q"/>
            </a:pPr>
            <a:r>
              <a:rPr lang="en-US" dirty="0">
                <a:solidFill>
                  <a:prstClr val="black"/>
                </a:solidFill>
                <a:cs typeface="Calibri" panose="020F0502020204030204" pitchFamily="34" charset="0"/>
              </a:rPr>
              <a:t>05 January to 07 March (to align with the start of the notification period for Diagnostic Protocols)    </a:t>
            </a:r>
          </a:p>
          <a:p>
            <a:pPr marL="342900" indent="-342900">
              <a:spcAft>
                <a:spcPts val="1200"/>
              </a:spcAft>
              <a:buFont typeface="Wingdings" panose="05000000000000000000" pitchFamily="2" charset="2"/>
              <a:buChar char="q"/>
            </a:pPr>
            <a:r>
              <a:rPr lang="en-US" dirty="0">
                <a:solidFill>
                  <a:prstClr val="black"/>
                </a:solidFill>
                <a:cs typeface="Calibri" panose="020F0502020204030204" pitchFamily="34" charset="0"/>
              </a:rPr>
              <a:t>Alternate suggested dates  ____________________</a:t>
            </a:r>
          </a:p>
          <a:p>
            <a:pPr marL="342900" indent="-342900">
              <a:spcAft>
                <a:spcPts val="1800"/>
              </a:spcAft>
              <a:buFont typeface="Wingdings" panose="05000000000000000000" pitchFamily="2" charset="2"/>
              <a:buChar char="q"/>
            </a:pPr>
            <a:r>
              <a:rPr lang="en-US" dirty="0">
                <a:solidFill>
                  <a:prstClr val="black"/>
                </a:solidFill>
                <a:cs typeface="Calibri" panose="020F0502020204030204" pitchFamily="34" charset="0"/>
              </a:rPr>
              <a:t>No preference</a:t>
            </a:r>
          </a:p>
          <a:p>
            <a:pPr>
              <a:spcAft>
                <a:spcPts val="1200"/>
              </a:spcAft>
            </a:pPr>
            <a:r>
              <a:rPr lang="en-US" b="1" dirty="0">
                <a:solidFill>
                  <a:prstClr val="black"/>
                </a:solidFill>
                <a:cs typeface="Calibri" panose="020F0502020204030204" pitchFamily="34" charset="0"/>
              </a:rPr>
              <a:t>3. Comments:</a:t>
            </a:r>
          </a:p>
        </p:txBody>
      </p:sp>
    </p:spTree>
    <p:extLst>
      <p:ext uri="{BB962C8B-B14F-4D97-AF65-F5344CB8AC3E}">
        <p14:creationId xmlns:p14="http://schemas.microsoft.com/office/powerpoint/2010/main" val="2657002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58844" y="0"/>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Outline</a:t>
            </a:r>
            <a:endParaRPr lang="en-US"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a16="http://schemas.microsoft.com/office/drawing/2014/main" id="{65D6FA7A-5FA6-6C42-99FF-B18CE1592F25}"/>
              </a:ext>
            </a:extLst>
          </p:cNvPr>
          <p:cNvSpPr txBox="1">
            <a:spLocks/>
          </p:cNvSpPr>
          <p:nvPr/>
        </p:nvSpPr>
        <p:spPr>
          <a:xfrm>
            <a:off x="6033375" y="1818007"/>
            <a:ext cx="4281815" cy="4042610"/>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defRPr/>
            </a:pPr>
            <a:endParaRPr lang="en-US" sz="2400" b="1" dirty="0">
              <a:solidFill>
                <a:prstClr val="black"/>
              </a:solidFill>
              <a:latin typeface="Calibri (Body)"/>
            </a:endParaRPr>
          </a:p>
          <a:p>
            <a:r>
              <a:rPr lang="en-US" dirty="0">
                <a:solidFill>
                  <a:prstClr val="black"/>
                </a:solidFill>
                <a:latin typeface="Calibri (Body)"/>
              </a:rPr>
              <a:t>Process for the development of IPPC Guides and Training Materials</a:t>
            </a:r>
          </a:p>
          <a:p>
            <a:r>
              <a:rPr lang="en-US" dirty="0">
                <a:solidFill>
                  <a:prstClr val="black"/>
                </a:solidFill>
                <a:latin typeface="Calibri (Body)"/>
              </a:rPr>
              <a:t>2021 Call for Topics</a:t>
            </a:r>
          </a:p>
          <a:p>
            <a:r>
              <a:rPr lang="en-US" dirty="0">
                <a:solidFill>
                  <a:prstClr val="black"/>
                </a:solidFill>
                <a:latin typeface="Calibri (Body)"/>
              </a:rPr>
              <a:t>2021 Consultation on draft Specifications</a:t>
            </a:r>
          </a:p>
          <a:p>
            <a:r>
              <a:rPr lang="en-US" dirty="0">
                <a:solidFill>
                  <a:prstClr val="black"/>
                </a:solidFill>
                <a:latin typeface="Calibri (Body)"/>
              </a:rPr>
              <a:t>Other ways to get involved</a:t>
            </a:r>
          </a:p>
          <a:p>
            <a:pPr marL="0" indent="0">
              <a:buNone/>
              <a:defRPr/>
            </a:pPr>
            <a:endParaRPr lang="en-US" sz="2400" b="1" dirty="0">
              <a:solidFill>
                <a:prstClr val="black"/>
              </a:solidFill>
              <a:latin typeface="Calibri (Body)"/>
            </a:endParaRPr>
          </a:p>
        </p:txBody>
      </p:sp>
      <p:pic>
        <p:nvPicPr>
          <p:cNvPr id="5" name="Picture 4"/>
          <p:cNvPicPr>
            <a:picLocks noChangeAspect="1"/>
          </p:cNvPicPr>
          <p:nvPr/>
        </p:nvPicPr>
        <p:blipFill>
          <a:blip r:embed="rId3"/>
          <a:stretch>
            <a:fillRect/>
          </a:stretch>
        </p:blipFill>
        <p:spPr>
          <a:xfrm>
            <a:off x="2638611" y="1818008"/>
            <a:ext cx="2908044" cy="3907875"/>
          </a:xfrm>
          <a:prstGeom prst="rect">
            <a:avLst/>
          </a:prstGeom>
        </p:spPr>
      </p:pic>
    </p:spTree>
    <p:extLst>
      <p:ext uri="{BB962C8B-B14F-4D97-AF65-F5344CB8AC3E}">
        <p14:creationId xmlns:p14="http://schemas.microsoft.com/office/powerpoint/2010/main" val="2156258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50775" y="64792"/>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US" sz="3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Process for the Development of IPPC Guides </a:t>
            </a:r>
            <a:endParaRPr lang="en-US" sz="30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a:p>
            <a:pPr lvl="0" algn="ctr">
              <a:defRPr/>
            </a:pPr>
            <a:r>
              <a:rPr lang="en-US" sz="300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and </a:t>
            </a:r>
            <a:r>
              <a:rPr lang="en-US" sz="3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Training Materials</a:t>
            </a: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a16="http://schemas.microsoft.com/office/drawing/2014/main" id="{65D6FA7A-5FA6-6C42-99FF-B18CE1592F25}"/>
              </a:ext>
            </a:extLst>
          </p:cNvPr>
          <p:cNvSpPr txBox="1">
            <a:spLocks/>
          </p:cNvSpPr>
          <p:nvPr/>
        </p:nvSpPr>
        <p:spPr>
          <a:xfrm>
            <a:off x="3247703" y="1715052"/>
            <a:ext cx="7176345" cy="44358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prstClr val="black"/>
                </a:solidFill>
                <a:cs typeface="Calibri" panose="020F0502020204030204" pitchFamily="34" charset="0"/>
              </a:rPr>
              <a:t>Main Stages</a:t>
            </a:r>
          </a:p>
          <a:p>
            <a:pPr marL="457200" indent="-457200">
              <a:buFont typeface="+mj-lt"/>
              <a:buAutoNum type="arabicPeriod"/>
            </a:pPr>
            <a:r>
              <a:rPr lang="en-US" sz="2400" b="1" dirty="0">
                <a:solidFill>
                  <a:prstClr val="black"/>
                </a:solidFill>
                <a:cs typeface="Calibri" panose="020F0502020204030204" pitchFamily="34" charset="0"/>
              </a:rPr>
              <a:t>Topic submission, selection and prioritization</a:t>
            </a:r>
          </a:p>
          <a:p>
            <a:pPr marL="457200" indent="-457200">
              <a:buFont typeface="+mj-lt"/>
              <a:buAutoNum type="arabicPeriod"/>
            </a:pPr>
            <a:r>
              <a:rPr lang="en-US" sz="2400" b="1" dirty="0">
                <a:solidFill>
                  <a:prstClr val="black"/>
                </a:solidFill>
                <a:cs typeface="Calibri" panose="020F0502020204030204" pitchFamily="34" charset="0"/>
              </a:rPr>
              <a:t>Finalize the Specification for the guide or training material</a:t>
            </a:r>
          </a:p>
          <a:p>
            <a:pPr marL="457200" indent="-457200">
              <a:buFont typeface="+mj-lt"/>
              <a:buAutoNum type="arabicPeriod"/>
            </a:pPr>
            <a:r>
              <a:rPr lang="en-US" sz="2400" b="1" dirty="0">
                <a:solidFill>
                  <a:prstClr val="black"/>
                </a:solidFill>
                <a:cs typeface="Calibri" panose="020F0502020204030204" pitchFamily="34" charset="0"/>
              </a:rPr>
              <a:t>Identify resources </a:t>
            </a:r>
          </a:p>
          <a:p>
            <a:pPr marL="457200" indent="-457200">
              <a:buFont typeface="+mj-lt"/>
              <a:buAutoNum type="arabicPeriod"/>
            </a:pPr>
            <a:r>
              <a:rPr lang="en-US" sz="2400" dirty="0">
                <a:solidFill>
                  <a:prstClr val="black"/>
                </a:solidFill>
                <a:cs typeface="Calibri" panose="020F0502020204030204" pitchFamily="34" charset="0"/>
              </a:rPr>
              <a:t>Establish the working group</a:t>
            </a:r>
          </a:p>
          <a:p>
            <a:pPr marL="457200" indent="-457200">
              <a:buFont typeface="+mj-lt"/>
              <a:buAutoNum type="arabicPeriod"/>
            </a:pPr>
            <a:r>
              <a:rPr lang="en-US" sz="2400" dirty="0">
                <a:solidFill>
                  <a:prstClr val="black"/>
                </a:solidFill>
                <a:cs typeface="Calibri" panose="020F0502020204030204" pitchFamily="34" charset="0"/>
              </a:rPr>
              <a:t>Develop the product</a:t>
            </a:r>
          </a:p>
          <a:p>
            <a:pPr marL="457200" indent="-457200">
              <a:buFont typeface="+mj-lt"/>
              <a:buAutoNum type="arabicPeriod"/>
            </a:pPr>
            <a:r>
              <a:rPr lang="en-US" sz="2400" dirty="0">
                <a:solidFill>
                  <a:prstClr val="black"/>
                </a:solidFill>
                <a:cs typeface="Calibri" panose="020F0502020204030204" pitchFamily="34" charset="0"/>
              </a:rPr>
              <a:t>Prepare an implementation plan</a:t>
            </a:r>
          </a:p>
          <a:p>
            <a:pPr marL="457200" indent="-457200">
              <a:buFont typeface="+mj-lt"/>
              <a:buAutoNum type="arabicPeriod"/>
            </a:pPr>
            <a:r>
              <a:rPr lang="en-US" sz="2400" dirty="0">
                <a:solidFill>
                  <a:prstClr val="black"/>
                </a:solidFill>
                <a:cs typeface="Calibri" panose="020F0502020204030204" pitchFamily="34" charset="0"/>
              </a:rPr>
              <a:t>Publish the product </a:t>
            </a:r>
          </a:p>
          <a:p>
            <a:pPr marL="457200" indent="-457200">
              <a:buFont typeface="+mj-lt"/>
              <a:buAutoNum type="arabicPeriod"/>
            </a:pPr>
            <a:r>
              <a:rPr lang="en-US" sz="2400" dirty="0">
                <a:solidFill>
                  <a:prstClr val="black"/>
                </a:solidFill>
                <a:cs typeface="Calibri" panose="020F0502020204030204" pitchFamily="34" charset="0"/>
              </a:rPr>
              <a:t>Publish additional language versions</a:t>
            </a:r>
          </a:p>
        </p:txBody>
      </p:sp>
      <p:sp>
        <p:nvSpPr>
          <p:cNvPr id="7" name="Content Placeholder 2"/>
          <p:cNvSpPr txBox="1">
            <a:spLocks/>
          </p:cNvSpPr>
          <p:nvPr/>
        </p:nvSpPr>
        <p:spPr>
          <a:xfrm>
            <a:off x="1724891"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pic>
        <p:nvPicPr>
          <p:cNvPr id="6" name="Picture 5"/>
          <p:cNvPicPr>
            <a:picLocks noChangeAspect="1"/>
          </p:cNvPicPr>
          <p:nvPr/>
        </p:nvPicPr>
        <p:blipFill>
          <a:blip r:embed="rId3"/>
          <a:stretch>
            <a:fillRect/>
          </a:stretch>
        </p:blipFill>
        <p:spPr>
          <a:xfrm rot="5400000">
            <a:off x="152455" y="3516294"/>
            <a:ext cx="5003800" cy="698791"/>
          </a:xfrm>
          <a:prstGeom prst="rect">
            <a:avLst/>
          </a:prstGeom>
        </p:spPr>
      </p:pic>
    </p:spTree>
    <p:extLst>
      <p:ext uri="{BB962C8B-B14F-4D97-AF65-F5344CB8AC3E}">
        <p14:creationId xmlns:p14="http://schemas.microsoft.com/office/powerpoint/2010/main" val="3024298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10886"/>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Stage 1: Topic submission, </a:t>
            </a:r>
            <a:r>
              <a:rPr lang="en-US"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selection</a:t>
            </a:r>
          </a:p>
          <a:p>
            <a:pPr algn="ctr">
              <a:defRPr/>
            </a:pPr>
            <a:r>
              <a:rPr lang="en-US"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and prioritization</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5262979"/>
          </a:xfrm>
          <a:prstGeom prst="rect">
            <a:avLst/>
          </a:prstGeom>
        </p:spPr>
        <p:txBody>
          <a:bodyPr wrap="square">
            <a:spAutoFit/>
          </a:bodyPr>
          <a:lstStyle/>
          <a:p>
            <a:pPr marL="457200" indent="-457200">
              <a:buFont typeface="Arial" panose="020B0604020202020204" pitchFamily="34" charset="0"/>
              <a:buChar char="•"/>
            </a:pPr>
            <a:r>
              <a:rPr lang="en-US" dirty="0">
                <a:solidFill>
                  <a:prstClr val="black"/>
                </a:solidFill>
                <a:cs typeface="Calibri" panose="020F0502020204030204" pitchFamily="34" charset="0"/>
              </a:rPr>
              <a:t>Topics for Guides and training materials are generally submitted during the </a:t>
            </a:r>
            <a:r>
              <a:rPr lang="en-US" b="1" dirty="0">
                <a:solidFill>
                  <a:srgbClr val="165A30"/>
                </a:solidFill>
                <a:cs typeface="Calibri" panose="020F0502020204030204" pitchFamily="34" charset="0"/>
              </a:rPr>
              <a:t>Call for Topics</a:t>
            </a:r>
          </a:p>
          <a:p>
            <a:pPr marL="457200" indent="-457200">
              <a:buFont typeface="Arial" panose="020B0604020202020204" pitchFamily="34" charset="0"/>
              <a:buChar char="•"/>
            </a:pPr>
            <a:r>
              <a:rPr lang="en-US" dirty="0">
                <a:solidFill>
                  <a:prstClr val="black"/>
                </a:solidFill>
                <a:cs typeface="Calibri" panose="020F0502020204030204" pitchFamily="34" charset="0"/>
              </a:rPr>
              <a:t>Submissions include a draft Specification for the guide or training material </a:t>
            </a:r>
          </a:p>
          <a:p>
            <a:pPr marL="457200" indent="-457200">
              <a:buFont typeface="Arial" panose="020B0604020202020204" pitchFamily="34" charset="0"/>
              <a:buChar char="•"/>
            </a:pPr>
            <a:r>
              <a:rPr lang="en-US" dirty="0">
                <a:solidFill>
                  <a:prstClr val="black"/>
                </a:solidFill>
                <a:cs typeface="Calibri" panose="020F0502020204030204" pitchFamily="34" charset="0"/>
              </a:rPr>
              <a:t>Topic proposals are reviewed by the Task Force for Topics and the Implementation and Capacity Development Committee (IC) then recommended for approval by CPM</a:t>
            </a:r>
          </a:p>
          <a:p>
            <a:pPr marL="457200" indent="-457200">
              <a:buFont typeface="Arial" panose="020B0604020202020204" pitchFamily="34" charset="0"/>
              <a:buChar char="•"/>
            </a:pPr>
            <a:r>
              <a:rPr lang="en-US" dirty="0">
                <a:solidFill>
                  <a:prstClr val="black"/>
                </a:solidFill>
                <a:cs typeface="Calibri" panose="020F0502020204030204" pitchFamily="34" charset="0"/>
              </a:rPr>
              <a:t>CPM selects the topics that will be added to the Implementation and Capacity Development List of Topics </a:t>
            </a:r>
          </a:p>
          <a:p>
            <a:pPr marL="457200" indent="-457200">
              <a:buFont typeface="Arial" panose="020B0604020202020204" pitchFamily="34" charset="0"/>
              <a:buChar char="•"/>
            </a:pPr>
            <a:r>
              <a:rPr lang="en-US" dirty="0">
                <a:solidFill>
                  <a:prstClr val="black"/>
                </a:solidFill>
                <a:cs typeface="Calibri" panose="020F0502020204030204" pitchFamily="34" charset="0"/>
              </a:rPr>
              <a:t>IC determines the relative priority of the topics on the list</a:t>
            </a:r>
          </a:p>
          <a:p>
            <a:pPr marL="457200" indent="-457200">
              <a:buFont typeface="Arial" panose="020B0604020202020204" pitchFamily="34" charset="0"/>
              <a:buChar char="•"/>
            </a:pPr>
            <a:r>
              <a:rPr lang="en-US" dirty="0">
                <a:solidFill>
                  <a:prstClr val="black"/>
                </a:solidFill>
                <a:cs typeface="Calibri" panose="020F0502020204030204" pitchFamily="34" charset="0"/>
              </a:rPr>
              <a:t>An IC member is identified to lead the development of the product</a:t>
            </a: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3797171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49489"/>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a:cs typeface="Arial"/>
              </a:rPr>
              <a:t>2021 Call for Topics</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4893647"/>
          </a:xfrm>
          <a:prstGeom prst="rect">
            <a:avLst/>
          </a:prstGeom>
        </p:spPr>
        <p:txBody>
          <a:bodyPr wrap="square">
            <a:spAutoFit/>
          </a:bodyPr>
          <a:lstStyle/>
          <a:p>
            <a:pPr marL="457200" indent="-457200">
              <a:buFont typeface="Arial" panose="020B0604020202020204" pitchFamily="34" charset="0"/>
              <a:buChar char="•"/>
            </a:pPr>
            <a:r>
              <a:rPr lang="en-US" dirty="0">
                <a:solidFill>
                  <a:prstClr val="black"/>
                </a:solidFill>
                <a:cs typeface="Calibri" panose="020F0502020204030204" pitchFamily="34" charset="0"/>
              </a:rPr>
              <a:t>Contracting Parties and regional plant protection organizations are invited to submit topic proposals by </a:t>
            </a:r>
            <a:r>
              <a:rPr lang="en-US" b="1" dirty="0">
                <a:solidFill>
                  <a:prstClr val="black"/>
                </a:solidFill>
                <a:cs typeface="Calibri" panose="020F0502020204030204" pitchFamily="34" charset="0"/>
              </a:rPr>
              <a:t>15 September 2021</a:t>
            </a:r>
            <a:r>
              <a:rPr lang="en-US" dirty="0">
                <a:solidFill>
                  <a:prstClr val="black"/>
                </a:solidFill>
                <a:cs typeface="Calibri" panose="020F0502020204030204" pitchFamily="34" charset="0"/>
              </a:rPr>
              <a:t>.</a:t>
            </a:r>
          </a:p>
          <a:p>
            <a:pPr marL="457200" indent="-457200">
              <a:buFont typeface="Arial" panose="020B0604020202020204" pitchFamily="34" charset="0"/>
              <a:buChar char="•"/>
            </a:pPr>
            <a:r>
              <a:rPr lang="en-US" dirty="0">
                <a:solidFill>
                  <a:prstClr val="black"/>
                </a:solidFill>
                <a:cs typeface="Calibri" panose="020F0502020204030204" pitchFamily="34" charset="0"/>
              </a:rPr>
              <a:t>Proposals may include topics related to International Standards for Phytosanitary Measures (ISPMs) or to IPPC guides and training materials</a:t>
            </a:r>
          </a:p>
          <a:p>
            <a:pPr marL="457200" indent="-457200">
              <a:buFont typeface="Arial" panose="020B0604020202020204" pitchFamily="34" charset="0"/>
              <a:buChar char="•"/>
            </a:pPr>
            <a:r>
              <a:rPr lang="en-US" dirty="0">
                <a:solidFill>
                  <a:prstClr val="black"/>
                </a:solidFill>
                <a:cs typeface="Calibri" panose="020F0502020204030204" pitchFamily="34" charset="0"/>
              </a:rPr>
              <a:t>New electronic forms!</a:t>
            </a:r>
          </a:p>
          <a:p>
            <a:pPr marL="457200" indent="-457200">
              <a:buFont typeface="Arial" panose="020B0604020202020204" pitchFamily="34" charset="0"/>
              <a:buChar char="•"/>
            </a:pPr>
            <a:r>
              <a:rPr lang="en-US" dirty="0">
                <a:solidFill>
                  <a:prstClr val="black"/>
                </a:solidFill>
                <a:cs typeface="Calibri" panose="020F0502020204030204" pitchFamily="34" charset="0"/>
              </a:rPr>
              <a:t>More information on the Call for Topics: </a:t>
            </a:r>
            <a:r>
              <a:rPr lang="en-US" dirty="0">
                <a:solidFill>
                  <a:prstClr val="black"/>
                </a:solidFill>
                <a:cs typeface="Calibri" panose="020F0502020204030204" pitchFamily="34" charset="0"/>
                <a:hlinkClick r:id="rId3"/>
              </a:rPr>
              <a:t>http://www.ippc.int/en/core-activities/standards-and-implementation/call-for-topics-standards-and-implementation/</a:t>
            </a:r>
            <a:r>
              <a:rPr lang="en-US" dirty="0">
                <a:solidFill>
                  <a:prstClr val="black"/>
                </a:solidFill>
                <a:cs typeface="Calibri" panose="020F0502020204030204" pitchFamily="34" charset="0"/>
              </a:rPr>
              <a:t> </a:t>
            </a: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2277805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0"/>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Stage 2: Finalize the Specification </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6001643"/>
          </a:xfrm>
          <a:prstGeom prst="rect">
            <a:avLst/>
          </a:prstGeom>
        </p:spPr>
        <p:txBody>
          <a:bodyPr wrap="square">
            <a:spAutoFit/>
          </a:bodyPr>
          <a:lstStyle/>
          <a:p>
            <a:pPr marL="457200" indent="-457200">
              <a:buFont typeface="Arial" panose="020B0604020202020204" pitchFamily="34" charset="0"/>
              <a:buChar char="•"/>
            </a:pPr>
            <a:r>
              <a:rPr lang="en-US" dirty="0">
                <a:solidFill>
                  <a:prstClr val="black"/>
                </a:solidFill>
                <a:cs typeface="Calibri" panose="020F0502020204030204" pitchFamily="34" charset="0"/>
              </a:rPr>
              <a:t>A draft Specification for the guide or training materials should be provided with each topic proposal when it is submitted;</a:t>
            </a:r>
          </a:p>
          <a:p>
            <a:pPr marL="457200" indent="-457200">
              <a:buFont typeface="Arial" panose="020B0604020202020204" pitchFamily="34" charset="0"/>
              <a:buChar char="•"/>
            </a:pPr>
            <a:r>
              <a:rPr lang="en-US" dirty="0">
                <a:solidFill>
                  <a:prstClr val="black"/>
                </a:solidFill>
                <a:cs typeface="Calibri" panose="020F0502020204030204" pitchFamily="34" charset="0"/>
              </a:rPr>
              <a:t>The IC Lead reviews and if necessary revises the draft Specification; </a:t>
            </a:r>
          </a:p>
          <a:p>
            <a:pPr marL="457200" indent="-457200">
              <a:buFont typeface="Arial" panose="020B0604020202020204" pitchFamily="34" charset="0"/>
              <a:buChar char="•"/>
            </a:pPr>
            <a:r>
              <a:rPr lang="en-US" dirty="0">
                <a:solidFill>
                  <a:prstClr val="black"/>
                </a:solidFill>
                <a:cs typeface="Calibri" panose="020F0502020204030204" pitchFamily="34" charset="0"/>
              </a:rPr>
              <a:t>The IC reviews the draft Specification and approves it for </a:t>
            </a:r>
            <a:r>
              <a:rPr lang="en-US" b="1" dirty="0">
                <a:solidFill>
                  <a:srgbClr val="165A30"/>
                </a:solidFill>
                <a:cs typeface="Calibri" panose="020F0502020204030204" pitchFamily="34" charset="0"/>
              </a:rPr>
              <a:t>consultation;</a:t>
            </a:r>
          </a:p>
          <a:p>
            <a:pPr marL="457200" indent="-457200">
              <a:buFont typeface="Arial" panose="020B0604020202020204" pitchFamily="34" charset="0"/>
              <a:buChar char="•"/>
            </a:pPr>
            <a:r>
              <a:rPr lang="en-US" dirty="0">
                <a:solidFill>
                  <a:prstClr val="black"/>
                </a:solidFill>
                <a:cs typeface="Calibri" panose="020F0502020204030204" pitchFamily="34" charset="0"/>
              </a:rPr>
              <a:t>NPPOs and RPPOs have </a:t>
            </a:r>
            <a:r>
              <a:rPr lang="en-US" b="1" dirty="0">
                <a:solidFill>
                  <a:prstClr val="black"/>
                </a:solidFill>
                <a:cs typeface="Calibri" panose="020F0502020204030204" pitchFamily="34" charset="0"/>
              </a:rPr>
              <a:t>60 days to submit comments </a:t>
            </a:r>
            <a:r>
              <a:rPr lang="en-US" dirty="0">
                <a:solidFill>
                  <a:prstClr val="black"/>
                </a:solidFill>
                <a:cs typeface="Calibri" panose="020F0502020204030204" pitchFamily="34" charset="0"/>
              </a:rPr>
              <a:t>on the draft Specification;</a:t>
            </a:r>
          </a:p>
          <a:p>
            <a:pPr marL="457200" indent="-457200">
              <a:buFont typeface="Arial" panose="020B0604020202020204" pitchFamily="34" charset="0"/>
              <a:buChar char="•"/>
            </a:pPr>
            <a:r>
              <a:rPr lang="en-US" dirty="0">
                <a:solidFill>
                  <a:prstClr val="black"/>
                </a:solidFill>
                <a:cs typeface="Calibri" panose="020F0502020204030204" pitchFamily="34" charset="0"/>
              </a:rPr>
              <a:t>The IC revises the draft Specification considering the comments from the consultation and approves it;</a:t>
            </a:r>
          </a:p>
          <a:p>
            <a:pPr marL="457200" indent="-457200">
              <a:buFont typeface="Arial" panose="020B0604020202020204" pitchFamily="34" charset="0"/>
              <a:buChar char="•"/>
            </a:pPr>
            <a:r>
              <a:rPr lang="en-US" dirty="0">
                <a:solidFill>
                  <a:prstClr val="black"/>
                </a:solidFill>
                <a:cs typeface="Calibri" panose="020F0502020204030204" pitchFamily="34" charset="0"/>
              </a:rPr>
              <a:t>The final Specification is posted on the IPP.</a:t>
            </a: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457200" indent="-457200">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3006182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6037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2021 Consultation</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4893647"/>
          </a:xfrm>
          <a:prstGeom prst="rect">
            <a:avLst/>
          </a:prstGeom>
        </p:spPr>
        <p:txBody>
          <a:bodyPr wrap="square">
            <a:spAutoFit/>
          </a:bodyPr>
          <a:lstStyle/>
          <a:p>
            <a:pPr lvl="0"/>
            <a:r>
              <a:rPr lang="en-US" dirty="0">
                <a:solidFill>
                  <a:prstClr val="black"/>
                </a:solidFill>
                <a:cs typeface="Calibri" panose="020F0502020204030204" pitchFamily="34" charset="0"/>
              </a:rPr>
              <a:t>The 2021 Consultation is open from 01 July to 31 August</a:t>
            </a:r>
          </a:p>
          <a:p>
            <a:pPr lvl="0"/>
            <a:endParaRPr lang="en-US" dirty="0">
              <a:solidFill>
                <a:prstClr val="black"/>
              </a:solidFill>
              <a:cs typeface="Calibri" panose="020F0502020204030204" pitchFamily="34" charset="0"/>
            </a:endParaRPr>
          </a:p>
          <a:p>
            <a:pPr lvl="0"/>
            <a:r>
              <a:rPr lang="en-US" dirty="0">
                <a:solidFill>
                  <a:prstClr val="black"/>
                </a:solidFill>
                <a:cs typeface="Calibri" panose="020F0502020204030204" pitchFamily="34" charset="0"/>
              </a:rPr>
              <a:t>This year’s consultation includes 24 items:  </a:t>
            </a:r>
          </a:p>
          <a:p>
            <a:pPr marL="800100" lvl="1" indent="-342900">
              <a:buFont typeface="Arial" panose="020B0604020202020204" pitchFamily="34" charset="0"/>
              <a:buChar char="•"/>
            </a:pPr>
            <a:r>
              <a:rPr lang="en-US" dirty="0">
                <a:solidFill>
                  <a:prstClr val="black"/>
                </a:solidFill>
                <a:cs typeface="Calibri" panose="020F0502020204030204" pitchFamily="34" charset="0"/>
              </a:rPr>
              <a:t>8 draft ISPMs</a:t>
            </a:r>
          </a:p>
          <a:p>
            <a:pPr marL="800100" lvl="1" indent="-342900">
              <a:buFont typeface="Arial" panose="020B0604020202020204" pitchFamily="34" charset="0"/>
              <a:buChar char="•"/>
            </a:pPr>
            <a:r>
              <a:rPr lang="en-US">
                <a:solidFill>
                  <a:prstClr val="black"/>
                </a:solidFill>
                <a:cs typeface="Calibri" panose="020F0502020204030204" pitchFamily="34" charset="0"/>
              </a:rPr>
              <a:t>1 draft CPM </a:t>
            </a:r>
            <a:r>
              <a:rPr lang="en-US" dirty="0">
                <a:solidFill>
                  <a:prstClr val="black"/>
                </a:solidFill>
                <a:cs typeface="Calibri" panose="020F0502020204030204" pitchFamily="34" charset="0"/>
              </a:rPr>
              <a:t>recommendation</a:t>
            </a:r>
          </a:p>
          <a:p>
            <a:pPr marL="800100" lvl="1" indent="-342900">
              <a:buFont typeface="Arial" panose="020B0604020202020204" pitchFamily="34" charset="0"/>
              <a:buChar char="•"/>
            </a:pPr>
            <a:r>
              <a:rPr lang="en-US" dirty="0">
                <a:solidFill>
                  <a:prstClr val="black"/>
                </a:solidFill>
                <a:cs typeface="Calibri" panose="020F0502020204030204" pitchFamily="34" charset="0"/>
              </a:rPr>
              <a:t>1 draft Specification for a standard</a:t>
            </a:r>
          </a:p>
          <a:p>
            <a:pPr marL="800100" lvl="1" indent="-342900">
              <a:buFont typeface="Arial" panose="020B0604020202020204" pitchFamily="34" charset="0"/>
              <a:buChar char="•"/>
            </a:pPr>
            <a:r>
              <a:rPr lang="en-US" b="1" dirty="0">
                <a:solidFill>
                  <a:prstClr val="black"/>
                </a:solidFill>
                <a:cs typeface="Calibri" panose="020F0502020204030204" pitchFamily="34" charset="0"/>
              </a:rPr>
              <a:t>6 draft Specifications for IPPC guides and training materials </a:t>
            </a:r>
          </a:p>
          <a:p>
            <a:pPr marL="800100" lvl="1" indent="-342900">
              <a:buFont typeface="Arial" panose="020B0604020202020204" pitchFamily="34" charset="0"/>
              <a:buChar char="•"/>
            </a:pPr>
            <a:r>
              <a:rPr lang="en-US" b="1" dirty="0">
                <a:solidFill>
                  <a:prstClr val="black"/>
                </a:solidFill>
                <a:cs typeface="Calibri" panose="020F0502020204030204" pitchFamily="34" charset="0"/>
              </a:rPr>
              <a:t>1 Terms of reference: IC subgroup on National Reporting Obligations (NRO)</a:t>
            </a:r>
          </a:p>
          <a:p>
            <a:pPr marL="800100" lvl="1" indent="-342900">
              <a:buFont typeface="Arial" panose="020B0604020202020204" pitchFamily="34" charset="0"/>
              <a:buChar char="•"/>
            </a:pPr>
            <a:r>
              <a:rPr lang="en-US" dirty="0">
                <a:solidFill>
                  <a:prstClr val="black"/>
                </a:solidFill>
                <a:cs typeface="Calibri" panose="020F0502020204030204" pitchFamily="34" charset="0"/>
              </a:rPr>
              <a:t>6 phytosanitary treatments </a:t>
            </a:r>
          </a:p>
          <a:p>
            <a:pPr marL="800100" lvl="1" indent="-342900">
              <a:buFont typeface="Arial" panose="020B0604020202020204" pitchFamily="34" charset="0"/>
              <a:buChar char="•"/>
            </a:pPr>
            <a:r>
              <a:rPr lang="en-US" dirty="0">
                <a:solidFill>
                  <a:prstClr val="black"/>
                </a:solidFill>
                <a:cs typeface="Calibri" panose="020F0502020204030204" pitchFamily="34" charset="0"/>
              </a:rPr>
              <a:t>1 diagnostic protocol</a:t>
            </a:r>
          </a:p>
          <a:p>
            <a:pPr lvl="1"/>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2527799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21771"/>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Six draft Specifications for IPPC Guides </a:t>
            </a:r>
            <a:endParaRPr lang="en-US"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a:p>
            <a:pPr algn="ctr">
              <a:defRPr/>
            </a:pPr>
            <a:r>
              <a:rPr lang="en-US" sz="3400" b="1" dirty="0" smtClean="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and </a:t>
            </a: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training materials</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830997"/>
          </a:xfrm>
          <a:prstGeom prst="rect">
            <a:avLst/>
          </a:prstGeom>
        </p:spPr>
        <p:txBody>
          <a:bodyPr wrap="square">
            <a:spAutoFit/>
          </a:bodyPr>
          <a:lstStyle/>
          <a:p>
            <a:pPr marL="914400" lvl="1" indent="-457200">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dirty="0">
              <a:solidFill>
                <a:prstClr val="black"/>
              </a:solidFill>
              <a:cs typeface="Calibri" panose="020F050202020403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3862" y="1612649"/>
            <a:ext cx="1212351" cy="121235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4837" y="3140248"/>
            <a:ext cx="1140431" cy="1140431"/>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43862" y="4595927"/>
            <a:ext cx="1262379" cy="1262379"/>
          </a:xfrm>
          <a:prstGeom prst="rect">
            <a:avLst/>
          </a:prstGeom>
        </p:spPr>
      </p:pic>
      <p:sp>
        <p:nvSpPr>
          <p:cNvPr id="8" name="TextBox 7"/>
          <p:cNvSpPr txBox="1"/>
          <p:nvPr/>
        </p:nvSpPr>
        <p:spPr>
          <a:xfrm>
            <a:off x="5304277" y="1783124"/>
            <a:ext cx="5208997" cy="3539430"/>
          </a:xfrm>
          <a:prstGeom prst="rect">
            <a:avLst/>
          </a:prstGeom>
          <a:noFill/>
        </p:spPr>
        <p:txBody>
          <a:bodyPr wrap="square" rtlCol="0">
            <a:spAutoFit/>
          </a:bodyPr>
          <a:lstStyle/>
          <a:p>
            <a:pPr marL="800100" lvl="1" indent="-342900">
              <a:buFont typeface="Arial" panose="020B0604020202020204" pitchFamily="34" charset="0"/>
              <a:buChar char="•"/>
            </a:pPr>
            <a:r>
              <a:rPr lang="en-US" sz="3200" dirty="0">
                <a:solidFill>
                  <a:prstClr val="black"/>
                </a:solidFill>
                <a:cs typeface="Calibri" panose="020F0502020204030204" pitchFamily="34" charset="0"/>
              </a:rPr>
              <a:t>3 guides</a:t>
            </a:r>
          </a:p>
          <a:p>
            <a:pPr marL="800100" lvl="1" indent="-342900">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buFont typeface="Arial" panose="020B0604020202020204" pitchFamily="34" charset="0"/>
              <a:buChar char="•"/>
            </a:pPr>
            <a:r>
              <a:rPr lang="en-US" sz="3200" dirty="0">
                <a:solidFill>
                  <a:prstClr val="black"/>
                </a:solidFill>
                <a:cs typeface="Calibri" panose="020F0502020204030204" pitchFamily="34" charset="0"/>
              </a:rPr>
              <a:t>2 e-learning courses </a:t>
            </a:r>
          </a:p>
          <a:p>
            <a:pPr marL="800100" lvl="1" indent="-342900">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buFont typeface="Arial" panose="020B0604020202020204" pitchFamily="34" charset="0"/>
              <a:buChar char="•"/>
            </a:pPr>
            <a:r>
              <a:rPr lang="en-US" sz="3200" dirty="0">
                <a:solidFill>
                  <a:prstClr val="black"/>
                </a:solidFill>
                <a:cs typeface="Calibri" panose="020F0502020204030204" pitchFamily="34" charset="0"/>
              </a:rPr>
              <a:t>1 set of training curricula </a:t>
            </a:r>
            <a:endParaRPr lang="en-CA" sz="3200" dirty="0">
              <a:solidFill>
                <a:prstClr val="black"/>
              </a:solidFill>
              <a:cs typeface="Calibri" panose="020F0502020204030204" pitchFamily="34" charset="0"/>
            </a:endParaRPr>
          </a:p>
        </p:txBody>
      </p:sp>
      <p:pic>
        <p:nvPicPr>
          <p:cNvPr id="9" name="Picture 8"/>
          <p:cNvPicPr>
            <a:picLocks noChangeAspect="1"/>
          </p:cNvPicPr>
          <p:nvPr/>
        </p:nvPicPr>
        <p:blipFill>
          <a:blip r:embed="rId6"/>
          <a:stretch>
            <a:fillRect/>
          </a:stretch>
        </p:blipFill>
        <p:spPr>
          <a:xfrm>
            <a:off x="4421044" y="1612649"/>
            <a:ext cx="1213209" cy="1207113"/>
          </a:xfrm>
          <a:prstGeom prst="rect">
            <a:avLst/>
          </a:prstGeom>
        </p:spPr>
      </p:pic>
      <p:pic>
        <p:nvPicPr>
          <p:cNvPr id="10" name="Picture 9"/>
          <p:cNvPicPr>
            <a:picLocks noChangeAspect="1"/>
          </p:cNvPicPr>
          <p:nvPr/>
        </p:nvPicPr>
        <p:blipFill>
          <a:blip r:embed="rId6"/>
          <a:stretch>
            <a:fillRect/>
          </a:stretch>
        </p:blipFill>
        <p:spPr>
          <a:xfrm>
            <a:off x="3350659" y="1612649"/>
            <a:ext cx="1213209" cy="1207113"/>
          </a:xfrm>
          <a:prstGeom prst="rect">
            <a:avLst/>
          </a:prstGeom>
        </p:spPr>
      </p:pic>
      <p:pic>
        <p:nvPicPr>
          <p:cNvPr id="11" name="Picture 10"/>
          <p:cNvPicPr>
            <a:picLocks noChangeAspect="1"/>
          </p:cNvPicPr>
          <p:nvPr/>
        </p:nvPicPr>
        <p:blipFill>
          <a:blip r:embed="rId7"/>
          <a:stretch>
            <a:fillRect/>
          </a:stretch>
        </p:blipFill>
        <p:spPr>
          <a:xfrm>
            <a:off x="3697175" y="3137819"/>
            <a:ext cx="1140051" cy="1140051"/>
          </a:xfrm>
          <a:prstGeom prst="rect">
            <a:avLst/>
          </a:prstGeom>
        </p:spPr>
      </p:pic>
    </p:spTree>
    <p:extLst>
      <p:ext uri="{BB962C8B-B14F-4D97-AF65-F5344CB8AC3E}">
        <p14:creationId xmlns:p14="http://schemas.microsoft.com/office/powerpoint/2010/main" val="2116145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0"/>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2021 draft Specifications for IPPC guides</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3285880" y="1976706"/>
            <a:ext cx="5898357" cy="4247317"/>
          </a:xfrm>
          <a:prstGeom prst="rect">
            <a:avLst/>
          </a:prstGeom>
        </p:spPr>
        <p:txBody>
          <a:bodyPr wrap="square">
            <a:spAutoFit/>
          </a:bodyPr>
          <a:lstStyle/>
          <a:p>
            <a:pPr marL="914400" lvl="1" indent="-457200">
              <a:spcAft>
                <a:spcPts val="1200"/>
              </a:spcAft>
              <a:buFont typeface="+mj-lt"/>
              <a:buAutoNum type="arabicPeriod"/>
            </a:pPr>
            <a:r>
              <a:rPr lang="en-US" b="1" i="1" dirty="0">
                <a:solidFill>
                  <a:prstClr val="black"/>
                </a:solidFill>
                <a:cs typeface="Calibri" panose="020F0502020204030204" pitchFamily="34" charset="0"/>
              </a:rPr>
              <a:t>Contingency planning</a:t>
            </a:r>
            <a:r>
              <a:rPr lang="en-US" dirty="0">
                <a:solidFill>
                  <a:prstClr val="black"/>
                </a:solidFill>
                <a:cs typeface="Calibri" panose="020F0502020204030204" pitchFamily="34" charset="0"/>
              </a:rPr>
              <a:t>, Guide (2019-012)	</a:t>
            </a:r>
          </a:p>
          <a:p>
            <a:pPr marL="914400" lvl="1" indent="-457200">
              <a:spcAft>
                <a:spcPts val="1200"/>
              </a:spcAft>
              <a:buFont typeface="+mj-lt"/>
              <a:buAutoNum type="arabicPeriod"/>
            </a:pPr>
            <a:r>
              <a:rPr lang="en-US" b="1" i="1" dirty="0">
                <a:solidFill>
                  <a:prstClr val="black"/>
                </a:solidFill>
                <a:cs typeface="Calibri" panose="020F0502020204030204" pitchFamily="34" charset="0"/>
              </a:rPr>
              <a:t>Development and implementation of regulations and legislation to manage phytosanitary risks on regulated articles for NPPOs</a:t>
            </a:r>
            <a:r>
              <a:rPr lang="en-US" dirty="0">
                <a:solidFill>
                  <a:prstClr val="black"/>
                </a:solidFill>
                <a:cs typeface="Calibri" panose="020F0502020204030204" pitchFamily="34" charset="0"/>
              </a:rPr>
              <a:t>, Guide (2018-008)	</a:t>
            </a:r>
          </a:p>
          <a:p>
            <a:pPr marL="914400" lvl="1" indent="-457200">
              <a:spcAft>
                <a:spcPts val="1200"/>
              </a:spcAft>
              <a:buFont typeface="+mj-lt"/>
              <a:buAutoNum type="arabicPeriod"/>
            </a:pPr>
            <a:r>
              <a:rPr lang="en-US" b="1" i="1" dirty="0">
                <a:solidFill>
                  <a:prstClr val="black"/>
                </a:solidFill>
                <a:cs typeface="Calibri" panose="020F0502020204030204" pitchFamily="34" charset="0"/>
              </a:rPr>
              <a:t>Developing phytosanitary security procedures</a:t>
            </a:r>
            <a:r>
              <a:rPr lang="en-US" dirty="0">
                <a:solidFill>
                  <a:prstClr val="black"/>
                </a:solidFill>
                <a:cs typeface="Calibri" panose="020F0502020204030204" pitchFamily="34" charset="0"/>
              </a:rPr>
              <a:t>, Guide (2018-028)</a:t>
            </a:r>
          </a:p>
          <a:p>
            <a:pPr lvl="1">
              <a:spcAft>
                <a:spcPts val="1200"/>
              </a:spcAft>
            </a:pPr>
            <a:r>
              <a:rPr lang="en-US" dirty="0">
                <a:solidFill>
                  <a:prstClr val="black"/>
                </a:solidFill>
                <a:cs typeface="Calibri" panose="020F0502020204030204" pitchFamily="34" charset="0"/>
              </a:rPr>
              <a:t>	</a:t>
            </a:r>
          </a:p>
        </p:txBody>
      </p:sp>
      <p:pic>
        <p:nvPicPr>
          <p:cNvPr id="5" name="Picture 4"/>
          <p:cNvPicPr>
            <a:picLocks noChangeAspect="1"/>
          </p:cNvPicPr>
          <p:nvPr/>
        </p:nvPicPr>
        <p:blipFill>
          <a:blip r:embed="rId3"/>
          <a:stretch>
            <a:fillRect/>
          </a:stretch>
        </p:blipFill>
        <p:spPr>
          <a:xfrm>
            <a:off x="2322317" y="1976705"/>
            <a:ext cx="884008" cy="879566"/>
          </a:xfrm>
          <a:prstGeom prst="rect">
            <a:avLst/>
          </a:prstGeom>
        </p:spPr>
      </p:pic>
      <p:pic>
        <p:nvPicPr>
          <p:cNvPr id="6" name="Picture 5"/>
          <p:cNvPicPr>
            <a:picLocks noChangeAspect="1"/>
          </p:cNvPicPr>
          <p:nvPr/>
        </p:nvPicPr>
        <p:blipFill>
          <a:blip r:embed="rId4"/>
          <a:stretch>
            <a:fillRect/>
          </a:stretch>
        </p:blipFill>
        <p:spPr>
          <a:xfrm>
            <a:off x="2322098" y="3220793"/>
            <a:ext cx="884012" cy="879570"/>
          </a:xfrm>
          <a:prstGeom prst="rect">
            <a:avLst/>
          </a:prstGeom>
        </p:spPr>
      </p:pic>
      <p:pic>
        <p:nvPicPr>
          <p:cNvPr id="7" name="Picture 6"/>
          <p:cNvPicPr>
            <a:picLocks noChangeAspect="1"/>
          </p:cNvPicPr>
          <p:nvPr/>
        </p:nvPicPr>
        <p:blipFill>
          <a:blip r:embed="rId4"/>
          <a:stretch>
            <a:fillRect/>
          </a:stretch>
        </p:blipFill>
        <p:spPr>
          <a:xfrm>
            <a:off x="2306334" y="4562829"/>
            <a:ext cx="915540" cy="910940"/>
          </a:xfrm>
          <a:prstGeom prst="rect">
            <a:avLst/>
          </a:prstGeom>
        </p:spPr>
      </p:pic>
    </p:spTree>
    <p:extLst>
      <p:ext uri="{BB962C8B-B14F-4D97-AF65-F5344CB8AC3E}">
        <p14:creationId xmlns:p14="http://schemas.microsoft.com/office/powerpoint/2010/main" val="512527202"/>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6D1CDB-15D1-4C85-BFBF-7D1270C6F64A}">
  <ds:schemaRefs>
    <ds:schemaRef ds:uri="http://schemas.openxmlformats.org/package/2006/metadata/core-properties"/>
    <ds:schemaRef ds:uri="http://purl.org/dc/terms/"/>
    <ds:schemaRef ds:uri="a3b9c205-ff93-4b66-a73e-1385ea8adb4a"/>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www.w3.org/XML/1998/namespace"/>
    <ds:schemaRef ds:uri="http://purl.org/dc/dcmitype/"/>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274</TotalTime>
  <Words>3235</Words>
  <Application>Microsoft Office PowerPoint</Application>
  <PresentationFormat>Widescreen</PresentationFormat>
  <Paragraphs>296</Paragraphs>
  <Slides>18</Slides>
  <Notes>16</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18</vt:i4>
      </vt:variant>
    </vt:vector>
  </HeadingPairs>
  <TitlesOfParts>
    <vt:vector size="29" baseType="lpstr">
      <vt:lpstr>.AppleSystemUIFont</vt:lpstr>
      <vt:lpstr>Arial</vt:lpstr>
      <vt:lpstr>Arial Unicode MS</vt:lpstr>
      <vt:lpstr>Calibri</vt:lpstr>
      <vt:lpstr>Calibri (Body)</vt:lpstr>
      <vt:lpstr>Calibri (Body)</vt:lpstr>
      <vt:lpstr>Calibri Light</vt:lpstr>
      <vt:lpstr>Georgia</vt:lpstr>
      <vt:lpstr>Wingdings</vt:lpstr>
      <vt:lpstr>COVER</vt:lpstr>
      <vt:lpstr>Internal screen</vt:lpstr>
      <vt:lpstr>Draft Specifications for new IPPC Guides and Training Materials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12</cp:revision>
  <cp:lastPrinted>2018-12-10T09:55:32Z</cp:lastPrinted>
  <dcterms:created xsi:type="dcterms:W3CDTF">2019-07-18T08:44:31Z</dcterms:created>
  <dcterms:modified xsi:type="dcterms:W3CDTF">2021-06-28T09:43:31Z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