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1"/>
  </p:notesMasterIdLst>
  <p:handoutMasterIdLst>
    <p:handoutMasterId r:id="rId22"/>
  </p:handoutMasterIdLst>
  <p:sldIdLst>
    <p:sldId id="263" r:id="rId7"/>
    <p:sldId id="277" r:id="rId8"/>
    <p:sldId id="266" r:id="rId9"/>
    <p:sldId id="267" r:id="rId10"/>
    <p:sldId id="278" r:id="rId11"/>
    <p:sldId id="279" r:id="rId12"/>
    <p:sldId id="280" r:id="rId13"/>
    <p:sldId id="281" r:id="rId14"/>
    <p:sldId id="282" r:id="rId15"/>
    <p:sldId id="273" r:id="rId16"/>
    <p:sldId id="283" r:id="rId17"/>
    <p:sldId id="284" r:id="rId18"/>
    <p:sldId id="285" r:id="rId19"/>
    <p:sldId id="264" r:id="rId2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ppc.int/en/core-activities/governance/cpm/scientific-sessions-during-commission-phytosanitary-measures/2016-special-topic-session-sea-container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ippc.int/en/publications/82487/"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The following outline is a brief summary of the events in the development of the draft ISPM on Minimizing pest movement by sea containers. In April 2016, CPM-11 (2016) agreed that the status of the topic on Minimizing Pest Movement by Sea Containers (2008-001) should be changed to pending. Thus, events are listed below in chronological order up to April 2016.</a:t>
            </a:r>
          </a:p>
          <a:p>
            <a:r>
              <a:rPr lang="en-GB" sz="1200" kern="1200" dirty="0" smtClean="0">
                <a:solidFill>
                  <a:schemeClr val="tx1"/>
                </a:solidFill>
                <a:effectLst/>
                <a:latin typeface="+mn-lt"/>
                <a:ea typeface="+mn-ea"/>
                <a:cs typeface="+mn-cs"/>
              </a:rPr>
              <a:t>A special topics session (agenda item 14) was held on the issue of sea containers during CPM-11 (2016). Presentations given by NPPOs, relevant international organizations and stakeholders outlined the complex logistics of the movement of sea containers and the potential risks of the spread of pests. All presentations and discussion papers presented to the CPM are available at </a:t>
            </a:r>
            <a:r>
              <a:rPr lang="en-GB" sz="1200" u="sng" kern="1200" dirty="0" smtClean="0">
                <a:solidFill>
                  <a:schemeClr val="tx1"/>
                </a:solidFill>
                <a:effectLst/>
                <a:latin typeface="+mn-lt"/>
                <a:ea typeface="+mn-ea"/>
                <a:cs typeface="+mn-cs"/>
                <a:hlinkClick r:id="rId3"/>
              </a:rPr>
              <a:t>this link</a:t>
            </a:r>
            <a:r>
              <a:rPr lang="en-GB"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CPM-11 (2016) decisions are listed below (please refer to </a:t>
            </a:r>
            <a:r>
              <a:rPr lang="en-GB" sz="1200" u="sng" kern="1200" dirty="0" smtClean="0">
                <a:solidFill>
                  <a:schemeClr val="tx1"/>
                </a:solidFill>
                <a:effectLst/>
                <a:latin typeface="+mn-lt"/>
                <a:ea typeface="+mn-ea"/>
                <a:cs typeface="+mn-cs"/>
                <a:hlinkClick r:id="rId4"/>
              </a:rPr>
              <a:t>CPM-11 (2016) report</a:t>
            </a:r>
            <a:r>
              <a:rPr lang="en-GB" sz="1200" kern="1200" dirty="0" smtClean="0">
                <a:solidFill>
                  <a:schemeClr val="tx1"/>
                </a:solidFill>
                <a:effectLst/>
                <a:latin typeface="+mn-lt"/>
                <a:ea typeface="+mn-ea"/>
                <a:cs typeface="+mn-cs"/>
              </a:rPr>
              <a:t> for more information):</a:t>
            </a:r>
            <a:endParaRPr lang="en-US"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The CPM: </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Recognized the risk of pests and regulated articles, other than cargo, that can be moved with sea containers.</a:t>
            </a:r>
          </a:p>
          <a:p>
            <a:pPr lvl="0"/>
            <a:r>
              <a:rPr lang="en-US" sz="1200" kern="1200" dirty="0" smtClean="0">
                <a:solidFill>
                  <a:schemeClr val="tx1"/>
                </a:solidFill>
                <a:effectLst/>
                <a:latin typeface="+mn-lt"/>
                <a:ea typeface="+mn-ea"/>
                <a:cs typeface="+mn-cs"/>
              </a:rPr>
              <a:t>Agreed that the harmonization of requirements through the development of a draft ISPM on minimizing pest movement by sea containers (2008-001) is considered as complex to achieve. </a:t>
            </a:r>
          </a:p>
          <a:p>
            <a:pPr lvl="0"/>
            <a:r>
              <a:rPr lang="en-US" sz="1200" kern="1200" dirty="0" smtClean="0">
                <a:solidFill>
                  <a:schemeClr val="tx1"/>
                </a:solidFill>
                <a:effectLst/>
                <a:latin typeface="+mn-lt"/>
                <a:ea typeface="+mn-ea"/>
                <a:cs typeface="+mn-cs"/>
              </a:rPr>
              <a:t>Recognized that the implementation of the IMO/ILO/UNECE CTU Code, and of the Recommendation CPM 10/2015_01 on Sea Containers would help address the risks of sea containers being contaminated.</a:t>
            </a:r>
          </a:p>
          <a:p>
            <a:pPr lvl="0"/>
            <a:r>
              <a:rPr lang="en-US" sz="1200" kern="1200" dirty="0" smtClean="0">
                <a:solidFill>
                  <a:schemeClr val="tx1"/>
                </a:solidFill>
                <a:effectLst/>
                <a:latin typeface="+mn-lt"/>
                <a:ea typeface="+mn-ea"/>
                <a:cs typeface="+mn-cs"/>
              </a:rPr>
              <a:t>Agreed that the status of the topic on Minimizing Pest Movement by Sea Containers (2008-001) should be changed to pending and reconsidered by the CPM, in maximum five years, to allow for the implementation of the CTU Code and Recommendation CPM 10/2015_01 and an analysis of their impact on reducing pest movement by sea containers. </a:t>
            </a:r>
          </a:p>
          <a:p>
            <a:pPr lvl="0"/>
            <a:r>
              <a:rPr lang="en-US" sz="1200" kern="1200" dirty="0" smtClean="0">
                <a:solidFill>
                  <a:schemeClr val="tx1"/>
                </a:solidFill>
                <a:effectLst/>
                <a:latin typeface="+mn-lt"/>
                <a:ea typeface="+mn-ea"/>
                <a:cs typeface="+mn-cs"/>
              </a:rPr>
              <a:t>Agreed that some coordinated actions should be considered for assessing and addressing the pest risks associated with sea containers. </a:t>
            </a:r>
          </a:p>
          <a:p>
            <a:pPr lvl="0"/>
            <a:r>
              <a:rPr lang="en-US" sz="1200" kern="1200" dirty="0" smtClean="0">
                <a:solidFill>
                  <a:schemeClr val="tx1"/>
                </a:solidFill>
                <a:effectLst/>
                <a:latin typeface="+mn-lt"/>
                <a:ea typeface="+mn-ea"/>
                <a:cs typeface="+mn-cs"/>
              </a:rPr>
              <a:t>Encouraged NPPOs to gather information on the movement of pests via the sea containers to help clarify the risk.</a:t>
            </a:r>
          </a:p>
          <a:p>
            <a:pPr lvl="0"/>
            <a:r>
              <a:rPr lang="en-US" sz="1200" kern="1200" dirty="0" smtClean="0">
                <a:solidFill>
                  <a:schemeClr val="tx1"/>
                </a:solidFill>
                <a:effectLst/>
                <a:latin typeface="+mn-lt"/>
                <a:ea typeface="+mn-ea"/>
                <a:cs typeface="+mn-cs"/>
              </a:rPr>
              <a:t>Requested the Bureau (at its June 2016 meeting) to consider the development of a "set of complimentary actions" which, combined, may offer some value in assessing and managing the pests threats associated with sea containers and to propose such a possible program of complimentary actions to CPM-12 (2017). </a:t>
            </a:r>
          </a:p>
          <a:p>
            <a:pPr lvl="0"/>
            <a:r>
              <a:rPr lang="en-US" sz="1200" kern="1200" dirty="0" smtClean="0">
                <a:solidFill>
                  <a:schemeClr val="tx1"/>
                </a:solidFill>
                <a:effectLst/>
                <a:latin typeface="+mn-lt"/>
                <a:ea typeface="+mn-ea"/>
                <a:cs typeface="+mn-cs"/>
              </a:rPr>
              <a:t>Encouraged interested parties and CPs to submit discussion papers by 15 May 2016 to the IPPC Secretariat for the CPM Bureau to consider.</a:t>
            </a:r>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3</a:t>
            </a:fld>
            <a:endParaRPr lang="en-US"/>
          </a:p>
        </p:txBody>
      </p:sp>
    </p:spTree>
    <p:extLst>
      <p:ext uri="{BB962C8B-B14F-4D97-AF65-F5344CB8AC3E}">
        <p14:creationId xmlns:p14="http://schemas.microsoft.com/office/powerpoint/2010/main" val="2833275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10</a:t>
            </a:fld>
            <a:endParaRPr lang="en-US"/>
          </a:p>
        </p:txBody>
      </p:sp>
    </p:spTree>
    <p:extLst>
      <p:ext uri="{BB962C8B-B14F-4D97-AF65-F5344CB8AC3E}">
        <p14:creationId xmlns:p14="http://schemas.microsoft.com/office/powerpoint/2010/main" val="2176774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9913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42286373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Sea Container</a:t>
            </a:r>
            <a:r>
              <a:rPr lang="en-US" baseline="0" dirty="0" smtClean="0">
                <a:solidFill>
                  <a:srgbClr val="00825F"/>
                </a:solidFill>
              </a:rPr>
              <a:t> Regional Workshop</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/14</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 id="2147483958"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ippc.int/publications/specification-51-minimizing-pest-movement-sea-containers-and-conveyances-international"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hyperlink" Target="https://www.ippc.int/sites/default/files/documents/1262705885_2009-SC-Nov-Report-With_Appendic.pdf" TargetMode="External"/><Relationship Id="rId4" Type="http://schemas.openxmlformats.org/officeDocument/2006/relationships/hyperlink" Target="https://www.ippc.int/core-activities/governance/cp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fao.org/documents/card/en/c/I8960EN" TargetMode="External"/><Relationship Id="rId2" Type="http://schemas.openxmlformats.org/officeDocument/2006/relationships/hyperlink" Target="https://www.ippc.int/en/publications/87069/" TargetMode="External"/><Relationship Id="rId1" Type="http://schemas.openxmlformats.org/officeDocument/2006/relationships/slideLayout" Target="../slideLayouts/slideLayout7.xml"/><Relationship Id="rId5" Type="http://schemas.openxmlformats.org/officeDocument/2006/relationships/hyperlink" Target="http://www.fao.org/documents/card/en/c/ca7963en" TargetMode="External"/><Relationship Id="rId4" Type="http://schemas.openxmlformats.org/officeDocument/2006/relationships/hyperlink" Target="http://www.fao.org/documents/card/en/c/ca7670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0" y="1711562"/>
            <a:ext cx="12192000" cy="1066800"/>
          </a:xfrm>
        </p:spPr>
        <p:txBody>
          <a:bodyPr/>
          <a:lstStyle/>
          <a:p>
            <a:r>
              <a:rPr lang="it-IT" dirty="0" err="1" smtClean="0"/>
              <a:t>Coordinating</a:t>
            </a:r>
            <a:r>
              <a:rPr lang="it-IT" dirty="0" smtClean="0"/>
              <a:t> the global </a:t>
            </a:r>
            <a:r>
              <a:rPr lang="it-IT" dirty="0" err="1" smtClean="0"/>
              <a:t>effort</a:t>
            </a:r>
            <a:r>
              <a:rPr lang="it-IT" dirty="0" smtClean="0"/>
              <a:t> to reduce the </a:t>
            </a:r>
            <a:r>
              <a:rPr lang="it-IT" dirty="0" err="1" smtClean="0"/>
              <a:t>introduction</a:t>
            </a:r>
            <a:r>
              <a:rPr lang="it-IT" dirty="0" smtClean="0"/>
              <a:t> of </a:t>
            </a:r>
            <a:r>
              <a:rPr lang="it-IT" dirty="0" err="1" smtClean="0"/>
              <a:t>pests</a:t>
            </a:r>
            <a:r>
              <a:rPr lang="it-IT" dirty="0" smtClean="0"/>
              <a:t> </a:t>
            </a:r>
            <a:r>
              <a:rPr lang="it-IT" dirty="0" err="1" smtClean="0"/>
              <a:t>through</a:t>
            </a:r>
            <a:r>
              <a:rPr lang="it-IT" dirty="0" smtClean="0"/>
              <a:t> the Sea Container </a:t>
            </a:r>
            <a:r>
              <a:rPr lang="it-IT" dirty="0" err="1" smtClean="0"/>
              <a:t>Pathway</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0ABE4-5C91-FA4D-9764-B9CFC4B0247F}"/>
              </a:ext>
            </a:extLst>
          </p:cNvPr>
          <p:cNvSpPr txBox="1">
            <a:spLocks/>
          </p:cNvSpPr>
          <p:nvPr/>
        </p:nvSpPr>
        <p:spPr>
          <a:xfrm>
            <a:off x="1981199" y="228600"/>
            <a:ext cx="8229600" cy="609600"/>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eaLnBrk="1" hangingPunct="1">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rgbClr val="165A30"/>
                </a:solidFill>
                <a:latin typeface="Calibri (body)"/>
              </a:rPr>
              <a:t>Additional guidance from CPM-15 (2021)</a:t>
            </a:r>
          </a:p>
        </p:txBody>
      </p:sp>
      <p:sp>
        <p:nvSpPr>
          <p:cNvPr id="5" name="TextBox 4"/>
          <p:cNvSpPr txBox="1"/>
          <p:nvPr/>
        </p:nvSpPr>
        <p:spPr>
          <a:xfrm>
            <a:off x="1852961" y="1828800"/>
            <a:ext cx="8486077" cy="4093428"/>
          </a:xfrm>
          <a:prstGeom prst="rect">
            <a:avLst/>
          </a:prstGeom>
          <a:noFill/>
        </p:spPr>
        <p:txBody>
          <a:bodyPr wrap="square" rtlCol="0">
            <a:spAutoFit/>
          </a:bodyPr>
          <a:lstStyle/>
          <a:p>
            <a:pPr marL="285750" indent="-285750">
              <a:buFont typeface="Arial" panose="020B0604020202020204" pitchFamily="34" charset="0"/>
              <a:buChar char="•"/>
            </a:pPr>
            <a:r>
              <a:rPr lang="en-US" sz="2000" dirty="0"/>
              <a:t>Consider and communicate viewpoints on the potential value of an international workshop (or open-ended technical consultation) that could be held in late 2022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Develop a draft Terms of Reference (</a:t>
            </a:r>
            <a:r>
              <a:rPr lang="en-US" sz="2000" dirty="0" err="1"/>
              <a:t>ToR</a:t>
            </a:r>
            <a:r>
              <a:rPr lang="en-US" sz="2000" dirty="0"/>
              <a:t>) for a prospective CPM Focus Group which would be charged with arranging a possible 2022 workshop/consultation and/or recommendations for subsequent communication to CPM-17 (2023)</a:t>
            </a:r>
          </a:p>
          <a:p>
            <a:pPr marL="285750" indent="-285750">
              <a:buFont typeface="Arial" panose="020B0604020202020204" pitchFamily="34" charset="0"/>
              <a:buChar char="•"/>
            </a:pPr>
            <a:r>
              <a:rPr lang="en-US" sz="2000" dirty="0"/>
              <a:t>Outline potential core aspects that the SCTF would consider important for inclusion in: </a:t>
            </a:r>
          </a:p>
          <a:p>
            <a:pPr marL="742950" lvl="1" indent="-285750">
              <a:buFont typeface="Arial" panose="020B0604020202020204" pitchFamily="34" charset="0"/>
              <a:buChar char="•"/>
            </a:pPr>
            <a:r>
              <a:rPr lang="en-US" sz="2000" dirty="0"/>
              <a:t>a) a potential revision of CPM Recommendation No. 6 on Sea Containers; and</a:t>
            </a:r>
          </a:p>
          <a:p>
            <a:pPr marL="742950" lvl="1" indent="-285750">
              <a:buFont typeface="Arial" panose="020B0604020202020204" pitchFamily="34" charset="0"/>
              <a:buChar char="•"/>
            </a:pPr>
            <a:r>
              <a:rPr lang="en-US" sz="2000" dirty="0"/>
              <a:t> b) a potential ISPM on sea containers</a:t>
            </a:r>
          </a:p>
        </p:txBody>
      </p:sp>
    </p:spTree>
    <p:extLst>
      <p:ext uri="{BB962C8B-B14F-4D97-AF65-F5344CB8AC3E}">
        <p14:creationId xmlns:p14="http://schemas.microsoft.com/office/powerpoint/2010/main" val="4253815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hytosanitary.info/sites/phytosanitary.info/files/styles/large/public/Aproceros-leucopoda_Schroeder_1.jpg?itok=at-PrJa7"/>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932761" y="1524000"/>
            <a:ext cx="3735418" cy="438474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457200" y="1524000"/>
            <a:ext cx="7010400" cy="4602163"/>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mtClean="0"/>
              <a:t>NPPO Surveys: Data on the degree of interior and exterior contamination of a subset of empty and packed (with cargo) sea containers, as well as their cargoes, utilizing a uniform approach.</a:t>
            </a:r>
          </a:p>
          <a:p>
            <a:r>
              <a:rPr lang="en-US" smtClean="0"/>
              <a:t>Coordination with CPs, RPPOs, industry and other organizations: Enhanced collaboration on identification of pest risks and on possible international actions as well as consistency of relevant regulations with the CPM Recommendation related to sea containers.</a:t>
            </a:r>
          </a:p>
          <a:p>
            <a:endParaRPr lang="en-US" smtClean="0"/>
          </a:p>
          <a:p>
            <a:endParaRPr lang="en-US" dirty="0"/>
          </a:p>
        </p:txBody>
      </p:sp>
      <p:sp>
        <p:nvSpPr>
          <p:cNvPr id="7" name="Title 1"/>
          <p:cNvSpPr txBox="1">
            <a:spLocks/>
          </p:cNvSpPr>
          <p:nvPr/>
        </p:nvSpPr>
        <p:spPr>
          <a:xfrm>
            <a:off x="1981200" y="0"/>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800" b="1" i="0" u="none" strike="noStrike" kern="1200" cap="none" spc="0" normalizeH="0" baseline="0" noProof="0" smtClean="0">
                <a:ln>
                  <a:noFill/>
                </a:ln>
                <a:solidFill>
                  <a:srgbClr val="165A30"/>
                </a:solidFill>
                <a:effectLst/>
                <a:uLnTx/>
                <a:uFillTx/>
                <a:latin typeface="Calibri (body)"/>
                <a:ea typeface="+mj-ea"/>
                <a:cs typeface="+mj-cs"/>
              </a:rPr>
              <a:t>SCTF final work plan</a:t>
            </a:r>
            <a:endParaRPr kumimoji="0" lang="en-US" sz="3600" b="1" i="0" u="none" strike="noStrike" kern="1200" cap="none" spc="0" normalizeH="0" baseline="0" noProof="0" dirty="0">
              <a:ln>
                <a:noFill/>
              </a:ln>
              <a:solidFill>
                <a:sysClr val="windowText" lastClr="000000"/>
              </a:solidFill>
              <a:effectLst/>
              <a:uLnTx/>
              <a:uFillTx/>
              <a:latin typeface="Calibri (body)"/>
              <a:ea typeface="+mj-ea"/>
              <a:cs typeface="+mj-cs"/>
            </a:endParaRPr>
          </a:p>
        </p:txBody>
      </p:sp>
    </p:spTree>
    <p:extLst>
      <p:ext uri="{BB962C8B-B14F-4D97-AF65-F5344CB8AC3E}">
        <p14:creationId xmlns:p14="http://schemas.microsoft.com/office/powerpoint/2010/main" val="4283880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Brunel\Desktop\00112039.jpg"/>
          <p:cNvPicPr>
            <a:picLocks noChangeAspect="1" noChangeArrowheads="1"/>
          </p:cNvPicPr>
          <p:nvPr/>
        </p:nvPicPr>
        <p:blipFill>
          <a:blip r:embed="rId2" cstate="print"/>
          <a:srcRect/>
          <a:stretch>
            <a:fillRect/>
          </a:stretch>
        </p:blipFill>
        <p:spPr bwMode="auto">
          <a:xfrm>
            <a:off x="8003596" y="1676400"/>
            <a:ext cx="3664583" cy="4228170"/>
          </a:xfrm>
          <a:prstGeom prst="rect">
            <a:avLst/>
          </a:prstGeom>
          <a:noFill/>
          <a:ln w="38100">
            <a:solidFill>
              <a:srgbClr val="000000"/>
            </a:solidFill>
            <a:miter lim="800000"/>
            <a:headEnd/>
            <a:tailEnd/>
          </a:ln>
        </p:spPr>
      </p:pic>
      <p:sp>
        <p:nvSpPr>
          <p:cNvPr id="4" name="Content Placeholder 2"/>
          <p:cNvSpPr txBox="1">
            <a:spLocks/>
          </p:cNvSpPr>
          <p:nvPr/>
        </p:nvSpPr>
        <p:spPr>
          <a:xfrm>
            <a:off x="457200" y="1981200"/>
            <a:ext cx="7162800" cy="4602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Communication and awareness raising: </a:t>
            </a: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Increased awareness of different stakeholders on sea container pest risks through provision of information and possible risk management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Recommendations:</a:t>
            </a:r>
            <a:r>
              <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to CPM how address the risks of sea containers elaborated and final report of the SCTF submitted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 name="Title 1"/>
          <p:cNvSpPr txBox="1">
            <a:spLocks/>
          </p:cNvSpPr>
          <p:nvPr/>
        </p:nvSpPr>
        <p:spPr>
          <a:xfrm>
            <a:off x="1905000" y="20444"/>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800" b="1" i="0" u="none" strike="noStrike" kern="1200" cap="none" spc="0" normalizeH="0" baseline="0" noProof="0" smtClean="0">
                <a:ln>
                  <a:noFill/>
                </a:ln>
                <a:solidFill>
                  <a:srgbClr val="165A30"/>
                </a:solidFill>
                <a:effectLst/>
                <a:uLnTx/>
                <a:uFillTx/>
                <a:latin typeface="Calibri (body)"/>
                <a:ea typeface="+mj-ea"/>
                <a:cs typeface="+mj-cs"/>
              </a:rPr>
              <a:t>SCTF final work plan (cont.)</a:t>
            </a:r>
            <a:endParaRPr kumimoji="0" lang="en-US" sz="3600" b="1" i="0" u="none" strike="noStrike" kern="1200" cap="none" spc="0" normalizeH="0" baseline="0" noProof="0" dirty="0">
              <a:ln>
                <a:noFill/>
              </a:ln>
              <a:solidFill>
                <a:sysClr val="windowText" lastClr="000000"/>
              </a:solidFill>
              <a:effectLst/>
              <a:uLnTx/>
              <a:uFillTx/>
              <a:latin typeface="Calibri (body)"/>
              <a:ea typeface="+mj-ea"/>
              <a:cs typeface="+mj-cs"/>
            </a:endParaRPr>
          </a:p>
        </p:txBody>
      </p:sp>
    </p:spTree>
    <p:extLst>
      <p:ext uri="{BB962C8B-B14F-4D97-AF65-F5344CB8AC3E}">
        <p14:creationId xmlns:p14="http://schemas.microsoft.com/office/powerpoint/2010/main" val="334839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752B27FF-FAB0-40D1-80D1-96A0DB7ECFA2}" type="slidenum">
              <a:rPr lang="en-GB" smtClean="0"/>
              <a:t>13</a:t>
            </a:fld>
            <a:endParaRPr lang="en-GB"/>
          </a:p>
        </p:txBody>
      </p:sp>
      <p:sp>
        <p:nvSpPr>
          <p:cNvPr id="3" name="Content Placeholder 2"/>
          <p:cNvSpPr txBox="1">
            <a:spLocks/>
          </p:cNvSpPr>
          <p:nvPr/>
        </p:nvSpPr>
        <p:spPr>
          <a:xfrm>
            <a:off x="457200" y="1981200"/>
            <a:ext cx="11722608" cy="4602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Create CPM Focus Group on Sea containers</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Consider value of an international workshop (or open-ended technical consultation) that could be held in late 2022. The outcomes of the workshop would be expected to be presented to CPM-17 in 2023. </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Whether proceed with: </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lphaLcParenR"/>
              <a:tabLst/>
              <a:defRPr/>
            </a:pPr>
            <a:r>
              <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a potential revision of CPM Recommendation No. 6 on Sea Containers; </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lphaLcParenR"/>
              <a:tabLst/>
              <a:defRPr/>
            </a:pPr>
            <a:r>
              <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 a potential ISPM on sea containers; </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4" name="Title 1"/>
          <p:cNvSpPr txBox="1">
            <a:spLocks/>
          </p:cNvSpPr>
          <p:nvPr/>
        </p:nvSpPr>
        <p:spPr>
          <a:xfrm>
            <a:off x="2203704" y="88069"/>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What kind of decisions are expected </a:t>
            </a: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from CPM-16 (2022)</a:t>
            </a:r>
            <a:endParaRPr kumimoji="0" lang="en-GB" sz="28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3473681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BC72CB-2DA0-DF42-A9A9-8679DF49371D}"/>
              </a:ext>
            </a:extLst>
          </p:cNvPr>
          <p:cNvSpPr txBox="1">
            <a:spLocks/>
          </p:cNvSpPr>
          <p:nvPr/>
        </p:nvSpPr>
        <p:spPr>
          <a:xfrm>
            <a:off x="1066800" y="1035050"/>
            <a:ext cx="10134600" cy="914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smtClean="0"/>
              <a:t/>
            </a:r>
            <a:br>
              <a:rPr lang="en-US" sz="2800" dirty="0" smtClean="0"/>
            </a:br>
            <a:r>
              <a:rPr lang="en-US" sz="2800" dirty="0" smtClean="0">
                <a:solidFill>
                  <a:srgbClr val="165A30"/>
                </a:solidFill>
              </a:rPr>
              <a:t>Risks Associated with Movement of Sea Containers and their Cargoes</a:t>
            </a:r>
            <a:br>
              <a:rPr lang="en-US" sz="2800" dirty="0" smtClean="0">
                <a:solidFill>
                  <a:srgbClr val="165A30"/>
                </a:solidFill>
              </a:rPr>
            </a:br>
            <a:r>
              <a:rPr lang="en-US" sz="2800" dirty="0" smtClean="0"/>
              <a:t> </a:t>
            </a:r>
            <a:endParaRPr lang="en-US" sz="2800" dirty="0"/>
          </a:p>
        </p:txBody>
      </p:sp>
      <p:sp>
        <p:nvSpPr>
          <p:cNvPr id="5" name="Content Placeholder 2">
            <a:extLst>
              <a:ext uri="{FF2B5EF4-FFF2-40B4-BE49-F238E27FC236}">
                <a16:creationId xmlns:a16="http://schemas.microsoft.com/office/drawing/2014/main" id="{9EC58194-F3A6-6348-A98C-E8CEC719760A}"/>
              </a:ext>
            </a:extLst>
          </p:cNvPr>
          <p:cNvSpPr txBox="1">
            <a:spLocks/>
          </p:cNvSpPr>
          <p:nvPr/>
        </p:nvSpPr>
        <p:spPr>
          <a:xfrm>
            <a:off x="1849776" y="1949450"/>
            <a:ext cx="8568647" cy="4419600"/>
          </a:xfrm>
          <a:prstGeom prst="rect">
            <a:avLst/>
          </a:prstGeom>
        </p:spPr>
        <p:txBody>
          <a:bodyPr vert="horz" lIns="91440" tIns="45720" rIns="91440" bIns="45720" rtlCol="0" anchor="t">
            <a:normAutofit fontScale="85000" lnSpcReduction="20000"/>
          </a:bodyPr>
          <a:lstStyle>
            <a:lvl1pPr marL="0" indent="0" algn="ctr" defTabSz="914400" rtl="0" eaLnBrk="1" latinLnBrk="0" hangingPunct="1">
              <a:lnSpc>
                <a:spcPct val="90000"/>
              </a:lnSpc>
              <a:spcBef>
                <a:spcPts val="1000"/>
              </a:spcBef>
              <a:buFont typeface="Arial"/>
              <a:buNone/>
              <a:defRPr sz="28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9pPr>
          </a:lstStyle>
          <a:p>
            <a:pPr marL="457200" indent="-457200">
              <a:spcBef>
                <a:spcPts val="1200"/>
              </a:spcBef>
              <a:buFont typeface="Arial" panose="020B0604020202020204" pitchFamily="34" charset="0"/>
              <a:buChar char="•"/>
            </a:pPr>
            <a:r>
              <a:rPr lang="en-US" sz="2700" dirty="0" smtClean="0">
                <a:solidFill>
                  <a:schemeClr val="tx1"/>
                </a:solidFill>
              </a:rPr>
              <a:t>Sea containers (Cargo Transport Units (CTUs)) and their cargoes - potential pest pathway;</a:t>
            </a:r>
          </a:p>
          <a:p>
            <a:pPr>
              <a:spcBef>
                <a:spcPts val="1200"/>
              </a:spcBef>
            </a:pPr>
            <a:endParaRPr lang="en-US" sz="100" dirty="0" smtClean="0">
              <a:solidFill>
                <a:schemeClr val="tx1"/>
              </a:solidFill>
            </a:endParaRPr>
          </a:p>
          <a:p>
            <a:pPr marL="457200" indent="-457200">
              <a:spcBef>
                <a:spcPts val="1200"/>
              </a:spcBef>
              <a:buFont typeface="Arial" panose="020B0604020202020204" pitchFamily="34" charset="0"/>
              <a:buChar char="•"/>
            </a:pPr>
            <a:r>
              <a:rPr lang="en-US" sz="2700" dirty="0" smtClean="0">
                <a:solidFill>
                  <a:schemeClr val="tx1"/>
                </a:solidFill>
              </a:rPr>
              <a:t>High level of risk - once introduced, pests are very difficult and expensive to control or eradicate;</a:t>
            </a:r>
          </a:p>
          <a:p>
            <a:pPr marL="457200" indent="-457200">
              <a:spcBef>
                <a:spcPts val="1200"/>
              </a:spcBef>
              <a:buFont typeface="Arial" panose="020B0604020202020204" pitchFamily="34" charset="0"/>
              <a:buChar char="•"/>
            </a:pPr>
            <a:endParaRPr lang="en-US" sz="100" dirty="0" smtClean="0">
              <a:solidFill>
                <a:schemeClr val="tx1"/>
              </a:solidFill>
            </a:endParaRPr>
          </a:p>
          <a:p>
            <a:pPr marL="457200" indent="-457200">
              <a:spcBef>
                <a:spcPts val="1200"/>
              </a:spcBef>
              <a:buFont typeface="Arial" panose="020B0604020202020204" pitchFamily="34" charset="0"/>
              <a:buChar char="•"/>
            </a:pPr>
            <a:r>
              <a:rPr lang="en-US" sz="2700" dirty="0" smtClean="0">
                <a:solidFill>
                  <a:schemeClr val="tx1"/>
                </a:solidFill>
              </a:rPr>
              <a:t>Many different kinds of stakeholders involved. </a:t>
            </a:r>
          </a:p>
          <a:p>
            <a:pPr marL="457200" indent="-457200">
              <a:spcBef>
                <a:spcPts val="1200"/>
              </a:spcBef>
              <a:buFont typeface="Arial" panose="020B0604020202020204" pitchFamily="34" charset="0"/>
              <a:buChar char="•"/>
            </a:pPr>
            <a:r>
              <a:rPr lang="en-GB" altLang="en-US" sz="2700" dirty="0" smtClean="0">
                <a:solidFill>
                  <a:schemeClr val="tx1"/>
                </a:solidFill>
              </a:rPr>
              <a:t>When pests are introduced in larger numbers, or more frequently, they are more likely to become established </a:t>
            </a:r>
          </a:p>
          <a:p>
            <a:pPr marL="914400" lvl="1" indent="-457200">
              <a:spcBef>
                <a:spcPts val="1200"/>
              </a:spcBef>
            </a:pPr>
            <a:r>
              <a:rPr lang="en-GB" altLang="en-US" sz="2300" dirty="0" smtClean="0">
                <a:solidFill>
                  <a:schemeClr val="tx1"/>
                </a:solidFill>
              </a:rPr>
              <a:t>2019 25 CTU in the world with 217 million trips, even low % contamination posses risks </a:t>
            </a:r>
          </a:p>
          <a:p>
            <a:pPr marL="457200" indent="-457200">
              <a:spcBef>
                <a:spcPts val="1200"/>
              </a:spcBef>
              <a:buFont typeface="Arial" panose="020B0604020202020204" pitchFamily="34" charset="0"/>
              <a:buChar char="•"/>
            </a:pPr>
            <a:r>
              <a:rPr lang="en-AU" altLang="en-US" sz="2700" dirty="0" smtClean="0">
                <a:solidFill>
                  <a:schemeClr val="tx1"/>
                </a:solidFill>
              </a:rPr>
              <a:t>Pest contamination is the focus, as contents fall under additional regulation</a:t>
            </a:r>
            <a:endParaRPr lang="en-GB" altLang="en-US" sz="2700" dirty="0" smtClean="0">
              <a:solidFill>
                <a:schemeClr val="tx1"/>
              </a:solidFill>
            </a:endParaRPr>
          </a:p>
          <a:p>
            <a:pPr marL="457200" indent="-457200">
              <a:spcBef>
                <a:spcPts val="1200"/>
              </a:spcBef>
              <a:buFont typeface="Arial" panose="020B0604020202020204" pitchFamily="34" charset="0"/>
              <a:buChar char="•"/>
            </a:pPr>
            <a:r>
              <a:rPr lang="en-US" altLang="en-US" sz="2700" dirty="0" smtClean="0">
                <a:solidFill>
                  <a:schemeClr val="tx1"/>
                </a:solidFill>
              </a:rPr>
              <a:t>Empty containers also pose risk of contamination by pests</a:t>
            </a:r>
            <a:endParaRPr lang="en-US" altLang="en-US" sz="2700" dirty="0" smtClean="0">
              <a:solidFill>
                <a:schemeClr val="tx1"/>
              </a:solidFill>
              <a:cs typeface="Calibri"/>
            </a:endParaRPr>
          </a:p>
          <a:p>
            <a:pPr marL="457200" indent="-457200">
              <a:spcBef>
                <a:spcPts val="1200"/>
              </a:spcBef>
              <a:buFont typeface="Arial" panose="020B0604020202020204" pitchFamily="34" charset="0"/>
              <a:buChar char="•"/>
            </a:pPr>
            <a:endParaRPr lang="en-GB" sz="1800" dirty="0" smtClean="0"/>
          </a:p>
          <a:p>
            <a:pPr>
              <a:spcBef>
                <a:spcPts val="1200"/>
              </a:spcBef>
            </a:pPr>
            <a:endParaRPr lang="en-US" sz="2400" i="1" dirty="0"/>
          </a:p>
        </p:txBody>
      </p:sp>
    </p:spTree>
    <p:extLst>
      <p:ext uri="{BB962C8B-B14F-4D97-AF65-F5344CB8AC3E}">
        <p14:creationId xmlns:p14="http://schemas.microsoft.com/office/powerpoint/2010/main" val="2124310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241355"/>
            <a:ext cx="1981200" cy="696410"/>
          </a:xfrm>
        </p:spPr>
        <p:txBody>
          <a:bodyPr>
            <a:normAutofit/>
          </a:bodyPr>
          <a:lstStyle/>
          <a:p>
            <a:r>
              <a:rPr lang="en-GB" sz="2800" dirty="0">
                <a:solidFill>
                  <a:srgbClr val="165A30"/>
                </a:solidFill>
              </a:rPr>
              <a:t>Draft ISPM</a:t>
            </a:r>
          </a:p>
        </p:txBody>
      </p:sp>
      <p:sp>
        <p:nvSpPr>
          <p:cNvPr id="3" name="Subtitle 2"/>
          <p:cNvSpPr>
            <a:spLocks noGrp="1"/>
          </p:cNvSpPr>
          <p:nvPr>
            <p:ph type="subTitle" idx="1"/>
          </p:nvPr>
        </p:nvSpPr>
        <p:spPr>
          <a:xfrm>
            <a:off x="1635512" y="1403255"/>
            <a:ext cx="8720255" cy="2146611"/>
          </a:xfrm>
        </p:spPr>
        <p:txBody>
          <a:bodyPr>
            <a:noAutofit/>
          </a:bodyPr>
          <a:lstStyle/>
          <a:p>
            <a:pPr algn="l"/>
            <a:r>
              <a:rPr lang="en-GB" sz="1200" b="1" dirty="0">
                <a:solidFill>
                  <a:schemeClr val="tx1"/>
                </a:solidFill>
                <a:latin typeface="Arial" charset="0"/>
              </a:rPr>
              <a:t>2016-04 CPM-11 decisions (special topics session)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2015-11 Selection of EWG members on Sea containers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2015-04 CPM-10 decisions: special topics session to be held at CPM-11 (2016) and adoption of CPM recommendations on sea containers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2014-12: IMO/ILO/UNECE Code of Practice for Packing of Cargo Transport Units (CTU Code)</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2014-11: SC agreed TORs for a new EWG</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2014-05: SC discussion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2014-04 CPM-9 (2014) decisions on the topic Minimizing pest movement by sea containers (</a:t>
            </a:r>
            <a:r>
              <a:rPr lang="en-GB" sz="1600" b="1" dirty="0">
                <a:solidFill>
                  <a:schemeClr val="tx1"/>
                </a:solidFill>
                <a:latin typeface="Arial" charset="0"/>
              </a:rPr>
              <a:t>2008-001</a:t>
            </a:r>
            <a:r>
              <a:rPr lang="en-GB" sz="1200" b="1" dirty="0">
                <a:solidFill>
                  <a:schemeClr val="tx1"/>
                </a:solidFill>
                <a:latin typeface="Arial" charset="0"/>
              </a:rPr>
              <a:t>)</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2014-02 - Draft industry guidance - IMO/ILO/UNECE Code of Practice for Packing of Cargo Transport Units (CTU Code)</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2013-12 Compiled comments on the 2013 member consultation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2013-11 SC discussion and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2013-05 SC discussion and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2013-04 CPM-8 (2013)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2012-10 Strategic Planning Group (SPG) meeting </a:t>
            </a:r>
            <a:endParaRPr lang="en-US" sz="1200" b="1" dirty="0">
              <a:solidFill>
                <a:schemeClr val="tx1"/>
              </a:solidFill>
              <a:latin typeface="Arial" charset="0"/>
            </a:endParaRPr>
          </a:p>
        </p:txBody>
      </p:sp>
      <p:sp>
        <p:nvSpPr>
          <p:cNvPr id="4" name="Rectangle 3"/>
          <p:cNvSpPr/>
          <p:nvPr/>
        </p:nvSpPr>
        <p:spPr>
          <a:xfrm>
            <a:off x="1635512" y="4048013"/>
            <a:ext cx="8887523" cy="2292935"/>
          </a:xfrm>
          <a:prstGeom prst="rect">
            <a:avLst/>
          </a:prstGeom>
        </p:spPr>
        <p:txBody>
          <a:bodyPr wrap="square">
            <a:spAutoFit/>
          </a:bodyPr>
          <a:lstStyle/>
          <a:p>
            <a:r>
              <a:rPr lang="en-GB" sz="1100" b="1" dirty="0"/>
              <a:t>2012-09 Annual Cool Logistics Global Conference, Antwerp, Belgium</a:t>
            </a:r>
            <a:endParaRPr lang="en-US" sz="1100" b="1" dirty="0"/>
          </a:p>
          <a:p>
            <a:r>
              <a:rPr lang="en-GB" sz="1100" b="1" dirty="0"/>
              <a:t>2012-06 10th Container Owner's Association (COA) meeting</a:t>
            </a:r>
            <a:endParaRPr lang="en-US" sz="1100" b="1" dirty="0"/>
          </a:p>
          <a:p>
            <a:r>
              <a:rPr lang="en-GB" sz="1100" b="1" dirty="0"/>
              <a:t>2012-05 Expert Working Group (EWG) meeting in Malaysia</a:t>
            </a:r>
            <a:endParaRPr lang="en-US" sz="1100" b="1" dirty="0"/>
          </a:p>
          <a:p>
            <a:r>
              <a:rPr lang="en-GB" sz="1100" b="1" dirty="0"/>
              <a:t>2012-04 SC April 2012</a:t>
            </a:r>
            <a:endParaRPr lang="en-US" sz="1100" b="1" dirty="0"/>
          </a:p>
          <a:p>
            <a:r>
              <a:rPr lang="en-GB" sz="1100" b="1" dirty="0"/>
              <a:t>2012-03 CPM-7 (2012) decision and side event</a:t>
            </a:r>
            <a:endParaRPr lang="en-US" sz="1100" b="1" dirty="0"/>
          </a:p>
          <a:p>
            <a:r>
              <a:rPr lang="en-GB" sz="1100" b="1" dirty="0"/>
              <a:t>2011-11 Steering Committee on Sea Containers (SCSC)</a:t>
            </a:r>
            <a:endParaRPr lang="en-US" sz="1100" b="1" dirty="0"/>
          </a:p>
          <a:p>
            <a:r>
              <a:rPr lang="en-GB" sz="1100" b="1" dirty="0"/>
              <a:t>2011-11 SC November 2011</a:t>
            </a:r>
            <a:endParaRPr lang="en-US" sz="1100" b="1" dirty="0"/>
          </a:p>
          <a:p>
            <a:r>
              <a:rPr lang="en-GB" sz="1100" b="1" dirty="0"/>
              <a:t>2011-03 SC selected experts for Expert Working Group (EWG)</a:t>
            </a:r>
            <a:endParaRPr lang="en-US" sz="1100" b="1" dirty="0"/>
          </a:p>
          <a:p>
            <a:r>
              <a:rPr lang="en-GB" sz="1100" b="1" dirty="0"/>
              <a:t>2010-04 SC approved </a:t>
            </a:r>
            <a:r>
              <a:rPr lang="en-GB" sz="1100" b="1" u="sng" dirty="0">
                <a:hlinkClick r:id="rId3"/>
              </a:rPr>
              <a:t>Specification 51 </a:t>
            </a:r>
            <a:r>
              <a:rPr lang="en-GB" sz="1100" b="1" i="1" u="sng" dirty="0">
                <a:hlinkClick r:id="rId3"/>
              </a:rPr>
              <a:t>Minimizing pest movement by sea containers and conveyances in international trade</a:t>
            </a:r>
            <a:endParaRPr lang="en-US" sz="1100" b="1" dirty="0"/>
          </a:p>
          <a:p>
            <a:r>
              <a:rPr lang="en-GB" sz="1100" b="1" dirty="0"/>
              <a:t>2010-03 </a:t>
            </a:r>
            <a:r>
              <a:rPr lang="en-GB" sz="1100" b="1" u="sng" dirty="0">
                <a:hlinkClick r:id="rId4"/>
              </a:rPr>
              <a:t>CPM-5</a:t>
            </a:r>
            <a:r>
              <a:rPr lang="en-GB" sz="1100" b="1" dirty="0"/>
              <a:t> recommended this topic be worked on as a matter of urgency</a:t>
            </a:r>
            <a:endParaRPr lang="en-US" sz="1100" b="1" dirty="0"/>
          </a:p>
          <a:p>
            <a:r>
              <a:rPr lang="en-GB" sz="1100" b="1" u="sng" dirty="0">
                <a:hlinkClick r:id="rId5"/>
              </a:rPr>
              <a:t>2009-11 Standards Committee (SC)</a:t>
            </a:r>
            <a:r>
              <a:rPr lang="en-GB" sz="1100" b="1" dirty="0"/>
              <a:t> approved draft specification for MC</a:t>
            </a:r>
            <a:endParaRPr lang="en-US" sz="1100" b="1" dirty="0"/>
          </a:p>
          <a:p>
            <a:r>
              <a:rPr lang="en-GB" sz="1100" b="1" dirty="0"/>
              <a:t>2008-03 Third meeting of the Commission on </a:t>
            </a:r>
            <a:r>
              <a:rPr lang="en-GB" sz="1100" b="1" dirty="0" err="1"/>
              <a:t>Phytosanitary</a:t>
            </a:r>
            <a:r>
              <a:rPr lang="en-GB" sz="1100" b="1" dirty="0"/>
              <a:t> Measures (</a:t>
            </a:r>
            <a:r>
              <a:rPr lang="en-GB" sz="1100" b="1" u="sng" dirty="0">
                <a:hlinkClick r:id="rId4"/>
              </a:rPr>
              <a:t>CPM-3</a:t>
            </a:r>
            <a:r>
              <a:rPr lang="en-GB" sz="1100" b="1" dirty="0"/>
              <a:t>) added topic </a:t>
            </a:r>
            <a:r>
              <a:rPr lang="en-GB" sz="1100" b="1" i="1" dirty="0"/>
              <a:t>Minimizing pest movement by sea containers and conveyances</a:t>
            </a:r>
            <a:r>
              <a:rPr lang="en-GB" sz="1100" b="1" dirty="0"/>
              <a:t> (2008-001) to the </a:t>
            </a:r>
            <a:r>
              <a:rPr lang="en-GB" sz="1100" b="1" i="1" dirty="0"/>
              <a:t>List of topics for IPPC standards</a:t>
            </a:r>
            <a:r>
              <a:rPr lang="en-GB" sz="1100" b="1" dirty="0"/>
              <a:t>.</a:t>
            </a:r>
            <a:endParaRPr lang="en-US" sz="1100" b="1" dirty="0"/>
          </a:p>
        </p:txBody>
      </p:sp>
      <p:pic>
        <p:nvPicPr>
          <p:cNvPr id="5" name="Picture 4" descr="http://www.phytosanitary.info/sites/phytosanitary.info/files/styles/large/public/Ready%20to%20attack%20%28Tuta%20absoluta%29.jpg?itok=GWAlVJik"/>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31982" y="3367935"/>
            <a:ext cx="2194661" cy="1938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561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24200" y="228600"/>
            <a:ext cx="7772400" cy="969615"/>
          </a:xfrm>
        </p:spPr>
        <p:txBody>
          <a:bodyPr>
            <a:normAutofit/>
          </a:bodyPr>
          <a:lstStyle/>
          <a:p>
            <a:r>
              <a:rPr lang="en-GB" sz="2800" dirty="0">
                <a:solidFill>
                  <a:srgbClr val="165A30"/>
                </a:solidFill>
              </a:rPr>
              <a:t>CPM Recommendation: Sea containers</a:t>
            </a:r>
            <a:br>
              <a:rPr lang="en-GB" sz="2800" dirty="0">
                <a:solidFill>
                  <a:srgbClr val="165A30"/>
                </a:solidFill>
              </a:rPr>
            </a:br>
            <a:endParaRPr lang="en-GB" sz="2800" dirty="0">
              <a:solidFill>
                <a:srgbClr val="165A30"/>
              </a:solidFill>
            </a:endParaRPr>
          </a:p>
        </p:txBody>
      </p:sp>
      <p:sp>
        <p:nvSpPr>
          <p:cNvPr id="3" name="Subtitle 2"/>
          <p:cNvSpPr>
            <a:spLocks noGrp="1"/>
          </p:cNvSpPr>
          <p:nvPr>
            <p:ph type="subTitle" idx="1"/>
          </p:nvPr>
        </p:nvSpPr>
        <p:spPr>
          <a:xfrm>
            <a:off x="1905000" y="1295400"/>
            <a:ext cx="4343401" cy="1752600"/>
          </a:xfrm>
        </p:spPr>
        <p:txBody>
          <a:bodyPr>
            <a:noAutofit/>
          </a:bodyPr>
          <a:lstStyle/>
          <a:p>
            <a:pPr marL="457200" indent="-457200" algn="l">
              <a:buFont typeface="Arial" panose="020B0604020202020204" pitchFamily="34" charset="0"/>
              <a:buChar char="•"/>
            </a:pPr>
            <a:r>
              <a:rPr lang="en-US" sz="1800" dirty="0">
                <a:solidFill>
                  <a:schemeClr val="tx1"/>
                </a:solidFill>
              </a:rPr>
              <a:t>CPM-9 (2014) requested the Secretariat in association with the EU, USA, Japan, Argentina and Gabon to prepare a draft recommendation for possible adoption at CPM-10 (2015). </a:t>
            </a:r>
          </a:p>
          <a:p>
            <a:pPr marL="457200" indent="-457200" algn="l" fontAlgn="base">
              <a:buFont typeface="Arial" panose="020B0604020202020204" pitchFamily="34" charset="0"/>
              <a:buChar char="•"/>
            </a:pPr>
            <a:r>
              <a:rPr lang="en-US" sz="1800" dirty="0">
                <a:solidFill>
                  <a:schemeClr val="tx1"/>
                </a:solidFill>
              </a:rPr>
              <a:t>The CPM received a proposal  for a CPM Recommendation on sea containers, developed by: Argentina, Denmark, Gabon, Japan, the Netherlands and USA, and circulated for comments. </a:t>
            </a:r>
          </a:p>
          <a:p>
            <a:pPr marL="457200" indent="-457200" algn="l" fontAlgn="base">
              <a:buFont typeface="Arial" panose="020B0604020202020204" pitchFamily="34" charset="0"/>
              <a:buChar char="•"/>
            </a:pPr>
            <a:r>
              <a:rPr lang="en-US" sz="1800" dirty="0">
                <a:solidFill>
                  <a:schemeClr val="tx1"/>
                </a:solidFill>
              </a:rPr>
              <a:t>Comments were considered by the Secretariat and the draft CPM Recommendation revised. </a:t>
            </a:r>
          </a:p>
          <a:p>
            <a:pPr marL="457200" indent="-457200" algn="l" fontAlgn="base">
              <a:buFont typeface="Arial" panose="020B0604020202020204" pitchFamily="34" charset="0"/>
              <a:buChar char="•"/>
            </a:pPr>
            <a:r>
              <a:rPr lang="en-US" sz="1800" dirty="0">
                <a:solidFill>
                  <a:schemeClr val="tx1"/>
                </a:solidFill>
              </a:rPr>
              <a:t>The Bureau then further revised the draft which was presented to CPM. </a:t>
            </a:r>
          </a:p>
          <a:p>
            <a:pPr marL="457200" indent="-457200" algn="l" fontAlgn="base">
              <a:buFont typeface="Arial" panose="020B0604020202020204" pitchFamily="34" charset="0"/>
              <a:buChar char="•"/>
            </a:pPr>
            <a:r>
              <a:rPr lang="en-US" sz="1800" dirty="0">
                <a:solidFill>
                  <a:schemeClr val="tx1"/>
                </a:solidFill>
              </a:rPr>
              <a:t>Proposed changes were presented and the CPM agreed. </a:t>
            </a:r>
          </a:p>
        </p:txBody>
      </p:sp>
      <p:sp>
        <p:nvSpPr>
          <p:cNvPr id="4" name="Rectangle 3"/>
          <p:cNvSpPr/>
          <p:nvPr/>
        </p:nvSpPr>
        <p:spPr>
          <a:xfrm>
            <a:off x="6858000" y="1524000"/>
            <a:ext cx="3692180" cy="4360126"/>
          </a:xfrm>
          <a:prstGeom prst="rect">
            <a:avLst/>
          </a:prstGeom>
          <a:blipFill rotWithShape="1">
            <a:blip r:embed="rId2" cstate="hqprint">
              <a:extLst>
                <a:ext uri="{28A0092B-C50C-407E-A947-70E740481C1C}">
                  <a14:useLocalDpi xmlns:a14="http://schemas.microsoft.com/office/drawing/2010/main" val="0"/>
                </a:ext>
              </a:extLst>
            </a:blip>
            <a:srcRect/>
            <a:stretch>
              <a:fillRect t="-5000" b="-5000"/>
            </a:stretch>
          </a:blipFill>
          <a:ln w="19050" cap="flat" cmpd="sng" algn="ctr">
            <a:solidFill>
              <a:srgbClr val="000000"/>
            </a:solidFill>
            <a:prstDash val="solid"/>
          </a:ln>
          <a:effectLst/>
        </p:spPr>
      </p:sp>
    </p:spTree>
    <p:extLst>
      <p:ext uri="{BB962C8B-B14F-4D97-AF65-F5344CB8AC3E}">
        <p14:creationId xmlns:p14="http://schemas.microsoft.com/office/powerpoint/2010/main" val="13129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BC72CB-2DA0-DF42-A9A9-8679DF49371D}"/>
              </a:ext>
            </a:extLst>
          </p:cNvPr>
          <p:cNvSpPr txBox="1">
            <a:spLocks/>
          </p:cNvSpPr>
          <p:nvPr/>
        </p:nvSpPr>
        <p:spPr>
          <a:xfrm>
            <a:off x="645530" y="457200"/>
            <a:ext cx="11531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sz="2800" b="1" i="0" u="none" strike="noStrike" kern="1200" cap="none" spc="0" normalizeH="0" baseline="0" noProof="0" dirty="0" smtClean="0">
                <a:ln>
                  <a:noFill/>
                </a:ln>
                <a:solidFill>
                  <a:srgbClr val="165A30"/>
                </a:solidFill>
                <a:effectLst/>
                <a:uLnTx/>
                <a:uFillTx/>
                <a:latin typeface="Calibri (body)"/>
                <a:ea typeface="+mj-ea"/>
                <a:cs typeface="+mj-cs"/>
              </a:rPr>
              <a:t>Sea Containers Task Force (SCTF)</a:t>
            </a: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it-IT" sz="2800" dirty="0">
              <a:solidFill>
                <a:srgbClr val="165A30"/>
              </a:solidFill>
            </a:endParaRP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US" sz="2800" b="1" i="0" u="none" strike="noStrike" kern="1200" cap="none" spc="0" normalizeH="0" baseline="0" noProof="0" dirty="0">
              <a:ln>
                <a:noFill/>
              </a:ln>
              <a:solidFill>
                <a:srgbClr val="165A30"/>
              </a:solidFill>
              <a:effectLst/>
              <a:uLnTx/>
              <a:uFillTx/>
              <a:latin typeface="Calibri (body)"/>
              <a:ea typeface="+mj-ea"/>
              <a:cs typeface="+mj-cs"/>
            </a:endParaRPr>
          </a:p>
        </p:txBody>
      </p:sp>
      <p:sp>
        <p:nvSpPr>
          <p:cNvPr id="5" name="Content Placeholder 2">
            <a:extLst>
              <a:ext uri="{FF2B5EF4-FFF2-40B4-BE49-F238E27FC236}">
                <a16:creationId xmlns:a16="http://schemas.microsoft.com/office/drawing/2014/main" id="{9EC58194-F3A6-6348-A98C-E8CEC719760A}"/>
              </a:ext>
            </a:extLst>
          </p:cNvPr>
          <p:cNvSpPr txBox="1">
            <a:spLocks/>
          </p:cNvSpPr>
          <p:nvPr/>
        </p:nvSpPr>
        <p:spPr>
          <a:xfrm>
            <a:off x="638096" y="1600200"/>
            <a:ext cx="11531600" cy="3124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The SCTF is an IC Sub-group; </a:t>
            </a:r>
          </a:p>
          <a:p>
            <a:pPr marL="457200" marR="0" lvl="0" indent="-45720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The SCTF purpose is to supervise and direct the implementation of the Sea Containers Complementary Action Plan </a:t>
            </a:r>
            <a:r>
              <a:rPr kumimoji="0" lang="en-GB"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endorsed by CPM 12, overseen by the IC;</a:t>
            </a:r>
          </a:p>
          <a:p>
            <a:pPr marL="457200" marR="0" lvl="0" indent="-45720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The SCTF will operate for a temporary period, at the latest until December 2021 and report will be submitted to the CPM-16 in 2022.</a:t>
            </a:r>
          </a:p>
          <a:p>
            <a:pPr marL="228600" marR="0" lvl="0" indent="-22860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6" name="Picture 3"/>
          <p:cNvPicPr>
            <a:picLocks noChangeAspect="1"/>
          </p:cNvPicPr>
          <p:nvPr/>
        </p:nvPicPr>
        <p:blipFill>
          <a:blip r:embed="rId2"/>
          <a:stretch>
            <a:fillRect/>
          </a:stretch>
        </p:blipFill>
        <p:spPr>
          <a:xfrm>
            <a:off x="651107" y="4495800"/>
            <a:ext cx="11531599" cy="1697625"/>
          </a:xfrm>
          <a:prstGeom prst="rect">
            <a:avLst/>
          </a:prstGeom>
        </p:spPr>
      </p:pic>
    </p:spTree>
    <p:extLst>
      <p:ext uri="{BB962C8B-B14F-4D97-AF65-F5344CB8AC3E}">
        <p14:creationId xmlns:p14="http://schemas.microsoft.com/office/powerpoint/2010/main" val="3801618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A154FB8-D34E-F649-87F3-227E331D84BF}"/>
              </a:ext>
            </a:extLst>
          </p:cNvPr>
          <p:cNvSpPr txBox="1">
            <a:spLocks/>
          </p:cNvSpPr>
          <p:nvPr/>
        </p:nvSpPr>
        <p:spPr>
          <a:xfrm>
            <a:off x="285750" y="1676400"/>
            <a:ext cx="11906250" cy="487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110000"/>
              </a:lnSpc>
              <a:spcBef>
                <a:spcPts val="0"/>
              </a:spcBef>
              <a:spcAft>
                <a:spcPts val="0"/>
              </a:spcAft>
              <a:buClrTx/>
              <a:buSzTx/>
              <a:buFont typeface="+mj-lt"/>
              <a:buAutoNum type="arabicPeriod"/>
              <a:tabLst/>
              <a:defRPr/>
            </a:pPr>
            <a:r>
              <a:rPr kumimoji="0" lang="en-GB"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Measuring</a:t>
            </a:r>
            <a:r>
              <a:rPr kumimoji="0" lang="en-US"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 the impact of the</a:t>
            </a:r>
            <a:r>
              <a:rPr kumimoji="0" lang="en-GB"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 CTU Code by:</a:t>
            </a:r>
            <a:endParaRPr kumimoji="0" lang="en-US"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85725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The development of a joint IPPC/IMO/Industry protocol for the collection of data related to contamination of sea containers;</a:t>
            </a:r>
          </a:p>
          <a:p>
            <a:pPr marL="85725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Monitoring the uptake and implementation of the  CTU Code;</a:t>
            </a:r>
          </a:p>
          <a:p>
            <a:pPr marL="400050" marR="0" lvl="1" indent="0" algn="l" defTabSz="914400" rtl="0" eaLnBrk="1" fontAlgn="auto" latinLnBrk="0" hangingPunct="1">
              <a:lnSpc>
                <a:spcPct val="90000"/>
              </a:lnSpc>
              <a:spcBef>
                <a:spcPts val="500"/>
              </a:spcBef>
              <a:spcAft>
                <a:spcPts val="0"/>
              </a:spcAft>
              <a:buClrTx/>
              <a:buSzTx/>
              <a:buNone/>
              <a:tabLst/>
              <a:defRPr/>
            </a:pPr>
            <a:endParaRPr kumimoji="0" lang="en-GB" sz="24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2.    Increasing awareness of pest risks of sea containers through:</a:t>
            </a:r>
          </a:p>
          <a:p>
            <a:pPr marL="85725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Calling for and publication of pest risk management guidance material for sea containers;</a:t>
            </a:r>
          </a:p>
          <a:p>
            <a:pPr marL="85725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Encouraging NPPOs to inform industry on the risks and possible international actions to manage pest risks associated with sea containers;</a:t>
            </a:r>
            <a:endParaRPr kumimoji="0" lang="en-SG" sz="2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85725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SG" sz="2400" b="0" i="0" u="none" strike="noStrike" kern="1200" cap="none" spc="0" normalizeH="0" baseline="0" noProof="0" dirty="0" smtClean="0">
              <a:ln>
                <a:noFill/>
              </a:ln>
              <a:solidFill>
                <a:srgbClr val="FF0000"/>
              </a:solidFill>
              <a:effectLst/>
              <a:uLnTx/>
              <a:uFillTx/>
              <a:latin typeface="Calibri" panose="020F0502020204030204"/>
              <a:ea typeface="+mn-ea"/>
              <a:cs typeface="+mn-cs"/>
            </a:endParaRPr>
          </a:p>
          <a:p>
            <a:pPr marL="40005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 name="Rettangolo 6"/>
          <p:cNvSpPr/>
          <p:nvPr/>
        </p:nvSpPr>
        <p:spPr>
          <a:xfrm>
            <a:off x="3573433" y="228600"/>
            <a:ext cx="533088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rgbClr val="165A30"/>
                </a:solidFill>
                <a:effectLst/>
                <a:uLnTx/>
                <a:uFillTx/>
                <a:latin typeface="Calibri (body)"/>
                <a:ea typeface="+mj-ea"/>
                <a:cs typeface="+mj-cs"/>
              </a:rPr>
              <a:t>SCTF original key Tasks were </a:t>
            </a:r>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3225431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D5B427A-B08A-F641-87CC-D3742D4890A4}"/>
              </a:ext>
            </a:extLst>
          </p:cNvPr>
          <p:cNvSpPr txBox="1">
            <a:spLocks/>
          </p:cNvSpPr>
          <p:nvPr/>
        </p:nvSpPr>
        <p:spPr>
          <a:xfrm>
            <a:off x="1143000" y="2057400"/>
            <a:ext cx="6019800" cy="5209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Increased awareness of pest risks of sea containers through publication of the data on contamination as well as pest risk management guidance material for sea containers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Provided information on pest risks of sea containers and their  management</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Coordinated  with contracting parties, regional plant protection organizations (RPPOs), industry and other international organizations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Ensured the mechanism for contracting parties to report to CPM on their progress and achievements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9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rPr>
              <a:t> </a:t>
            </a:r>
            <a:endParaRPr kumimoji="0" lang="en-SG" sz="19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startAt="3"/>
              <a:tabLst/>
              <a:defRPr/>
            </a:pPr>
            <a:endParaRPr kumimoji="0" lang="en-US" sz="2000" b="0" i="0" u="none" strike="noStrike" kern="1200" cap="none" spc="0" normalizeH="0" baseline="0" noProof="0" dirty="0" smtClean="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 name="Rectangle 3"/>
          <p:cNvSpPr/>
          <p:nvPr/>
        </p:nvSpPr>
        <p:spPr>
          <a:xfrm>
            <a:off x="7772400" y="1447800"/>
            <a:ext cx="3546087" cy="4774581"/>
          </a:xfrm>
          <a:prstGeom prst="rect">
            <a:avLst/>
          </a:prstGeom>
          <a:blipFill rotWithShape="1">
            <a:blip r:embed="rId2" cstate="hqprint">
              <a:extLst>
                <a:ext uri="{28A0092B-C50C-407E-A947-70E740481C1C}">
                  <a14:useLocalDpi xmlns:a14="http://schemas.microsoft.com/office/drawing/2010/main" val="0"/>
                </a:ext>
              </a:extLst>
            </a:blip>
            <a:srcRect/>
            <a:stretch>
              <a:fillRect l="-34000" r="-34000"/>
            </a:stretch>
          </a:blipFill>
          <a:ln w="19050" cap="flat" cmpd="sng" algn="ctr">
            <a:solidFill>
              <a:srgbClr val="000000"/>
            </a:solidFill>
            <a:prstDash val="solid"/>
          </a:ln>
          <a:effectLst/>
        </p:spPr>
      </p:sp>
      <p:sp>
        <p:nvSpPr>
          <p:cNvPr id="6" name="Title 1">
            <a:extLst>
              <a:ext uri="{FF2B5EF4-FFF2-40B4-BE49-F238E27FC236}">
                <a16:creationId xmlns:a16="http://schemas.microsoft.com/office/drawing/2014/main" id="{857DEAEE-DCCF-144F-A371-6EE15737F0E9}"/>
              </a:ext>
            </a:extLst>
          </p:cNvPr>
          <p:cNvSpPr txBox="1">
            <a:spLocks/>
          </p:cNvSpPr>
          <p:nvPr/>
        </p:nvSpPr>
        <p:spPr>
          <a:xfrm>
            <a:off x="1600200" y="0"/>
            <a:ext cx="8603065"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400" b="1" i="0" u="none" strike="noStrike" kern="1200" cap="none" spc="0" normalizeH="0" baseline="0" noProof="0" dirty="0" smtClean="0">
                <a:ln>
                  <a:noFill/>
                </a:ln>
                <a:solidFill>
                  <a:srgbClr val="165A30"/>
                </a:solidFill>
                <a:effectLst/>
                <a:uLnTx/>
                <a:uFillTx/>
                <a:latin typeface="Calibri (body)"/>
                <a:ea typeface="+mj-ea"/>
                <a:cs typeface="+mj-cs"/>
              </a:rPr>
              <a:t>A little about what has been done </a:t>
            </a: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400" b="1" i="0" u="none" strike="noStrike" kern="1200" cap="none" spc="0" normalizeH="0" baseline="0" noProof="0" dirty="0" smtClean="0">
                <a:ln>
                  <a:noFill/>
                </a:ln>
                <a:solidFill>
                  <a:srgbClr val="165A30"/>
                </a:solidFill>
                <a:effectLst/>
                <a:uLnTx/>
                <a:uFillTx/>
                <a:latin typeface="Calibri (body)"/>
                <a:ea typeface="+mj-ea"/>
                <a:cs typeface="+mj-cs"/>
              </a:rPr>
              <a:t>during 5 years of SCTF</a:t>
            </a:r>
            <a:endParaRPr kumimoji="0" lang="en-US" sz="24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1482815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72400" y="1447800"/>
            <a:ext cx="3787494" cy="4685370"/>
          </a:xfrm>
          <a:prstGeom prst="rect">
            <a:avLst/>
          </a:prstGeom>
          <a:blipFill rotWithShape="1">
            <a:blip r:embed="rId2"/>
            <a:stretch>
              <a:fillRect/>
            </a:stretch>
          </a:blipFill>
          <a:ln w="19050" cap="flat" cmpd="sng" algn="ctr">
            <a:solidFill>
              <a:srgbClr val="000000"/>
            </a:solidFill>
            <a:prstDash val="solid"/>
          </a:ln>
          <a:effectLst/>
        </p:spPr>
      </p:sp>
      <p:sp>
        <p:nvSpPr>
          <p:cNvPr id="5" name="Content Placeholder 2">
            <a:extLst>
              <a:ext uri="{FF2B5EF4-FFF2-40B4-BE49-F238E27FC236}">
                <a16:creationId xmlns:a16="http://schemas.microsoft.com/office/drawing/2014/main" id="{2D5B427A-B08A-F641-87CC-D3742D4890A4}"/>
              </a:ext>
            </a:extLst>
          </p:cNvPr>
          <p:cNvSpPr txBox="1">
            <a:spLocks/>
          </p:cNvSpPr>
          <p:nvPr/>
        </p:nvSpPr>
        <p:spPr>
          <a:xfrm>
            <a:off x="381000" y="2362200"/>
            <a:ext cx="7082884" cy="5209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Provided advice on how the Cargo Transport Unit (CTU) Code or any other instrument could be updated.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Encouraging NPPOs to inform industry on the risks and possible international actions to manage pest risks associated with sea containers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Strengthened Communication through social media, Factsheets, sharing best practice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Donor agency support pilot for developing countries</a:t>
            </a:r>
            <a:r>
              <a:rPr kumimoji="0" lang="en-SG" sz="20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a:t>
            </a:r>
            <a:endParaRPr kumimoji="0" lang="en-SG"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a:t>
            </a:r>
            <a:endParaRPr kumimoji="0" lang="en-SG"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startAt="3"/>
              <a:tabLst/>
              <a:defRPr/>
            </a:pPr>
            <a:endParaRPr kumimoji="0" lang="en-US" sz="2400" b="0" i="0" u="none"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857DEAEE-DCCF-144F-A371-6EE15737F0E9}"/>
              </a:ext>
            </a:extLst>
          </p:cNvPr>
          <p:cNvSpPr txBox="1">
            <a:spLocks/>
          </p:cNvSpPr>
          <p:nvPr/>
        </p:nvSpPr>
        <p:spPr>
          <a:xfrm>
            <a:off x="2133600" y="1859"/>
            <a:ext cx="8603065"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400" b="1" i="0" u="none" strike="noStrike" kern="1200" cap="none" spc="0" normalizeH="0" baseline="0" noProof="0" dirty="0" smtClean="0">
                <a:ln>
                  <a:noFill/>
                </a:ln>
                <a:solidFill>
                  <a:srgbClr val="165A30"/>
                </a:solidFill>
                <a:effectLst/>
                <a:uLnTx/>
                <a:uFillTx/>
                <a:latin typeface="Calibri (body)"/>
                <a:ea typeface="+mj-ea"/>
                <a:cs typeface="+mj-cs"/>
              </a:rPr>
              <a:t>A little about what has been done</a:t>
            </a: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2400" b="1" i="0" u="none" strike="noStrike" kern="1200" cap="none" spc="0" normalizeH="0" baseline="0" noProof="0" dirty="0" smtClean="0">
                <a:ln>
                  <a:noFill/>
                </a:ln>
                <a:solidFill>
                  <a:srgbClr val="165A30"/>
                </a:solidFill>
                <a:effectLst/>
                <a:uLnTx/>
                <a:uFillTx/>
                <a:latin typeface="Calibri (body)"/>
                <a:ea typeface="+mj-ea"/>
                <a:cs typeface="+mj-cs"/>
              </a:rPr>
              <a:t> during 5 years of SCTF (cont.)</a:t>
            </a:r>
            <a:endParaRPr kumimoji="0" lang="en-US" sz="24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3206141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438400" y="2133600"/>
            <a:ext cx="8229600" cy="38397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1"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Sea Container Questionnaire</a:t>
            </a:r>
            <a:endParaRPr kumimoji="0" lang="en-US" sz="2800" b="1" i="0" u="none"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1" i="0" u="sng"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2"/>
              </a:rPr>
              <a:t>Guidelines on Sea Container Surveys for National Plant Protection Organizations</a:t>
            </a:r>
            <a:endParaRPr kumimoji="0" lang="en-US" sz="2800" b="1" i="0" u="none"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1" i="0" u="sng"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3"/>
              </a:rPr>
              <a:t>IPPC Guidance on Sea Container Cleanliness</a:t>
            </a:r>
            <a:endParaRPr kumimoji="0" lang="en-US" sz="2800" b="1" i="0" u="sng" strike="noStrike" kern="1200" cap="none" spc="0" normalizeH="0" baseline="0" noProof="0" smtClean="0">
              <a:ln>
                <a:noFill/>
              </a:ln>
              <a:solidFill>
                <a:sysClr val="windowText" lastClr="000000"/>
              </a:solidFill>
              <a:effectLst/>
              <a:uLnTx/>
              <a:uFillTx/>
              <a:latin typeface="Calibri" panose="020F0502020204030204"/>
              <a:ea typeface="+mn-ea"/>
              <a:cs typeface="+mn-cs"/>
            </a:endParaRP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1" i="0" u="sng"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4"/>
              </a:rPr>
              <a:t>Reducing the spread of invasive pests by sea containers</a:t>
            </a:r>
            <a:r>
              <a:rPr kumimoji="0" lang="en-US" sz="2800" b="1" i="0" u="none" strike="noStrike" kern="1200" cap="none" spc="0" normalizeH="0" baseline="0" noProof="0" smtClean="0">
                <a:ln>
                  <a:noFill/>
                </a:ln>
                <a:solidFill>
                  <a:sysClr val="windowText" lastClr="000000"/>
                </a:solidFill>
                <a:effectLst/>
                <a:uLnTx/>
                <a:uFillTx/>
                <a:latin typeface="Calibri" panose="020F0502020204030204"/>
                <a:ea typeface="+mn-ea"/>
                <a:cs typeface="+mn-cs"/>
              </a:rPr>
              <a:t>, IPPC Factsheet</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1" i="0" u="sng" strike="noStrike" kern="1200" cap="none" spc="0" normalizeH="0" baseline="0" noProof="0" smtClean="0">
                <a:ln>
                  <a:noFill/>
                </a:ln>
                <a:solidFill>
                  <a:sysClr val="windowText" lastClr="000000"/>
                </a:solidFill>
                <a:effectLst/>
                <a:uLnTx/>
                <a:uFillTx/>
                <a:latin typeface="Calibri" panose="020F0502020204030204"/>
                <a:ea typeface="+mn-ea"/>
                <a:cs typeface="+mn-cs"/>
                <a:hlinkClick r:id="rId5"/>
              </a:rPr>
              <a:t>Sea container supply chains and cleanliness: an IPPC best practice guide on measures to minimize pest contamination</a:t>
            </a: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 name="Title 1"/>
          <p:cNvSpPr txBox="1">
            <a:spLocks/>
          </p:cNvSpPr>
          <p:nvPr/>
        </p:nvSpPr>
        <p:spPr>
          <a:xfrm>
            <a:off x="2057400" y="-228600"/>
            <a:ext cx="8229600" cy="914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087375" eaLnBrk="0" fontAlgn="base" hangingPunct="0">
              <a:lnSpc>
                <a:spcPct val="100000"/>
              </a:lnSpc>
              <a:spcAft>
                <a:spcPct val="0"/>
              </a:spcAft>
              <a:defRPr/>
            </a:pP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r>
            <a:b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b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Outputs of the work of the </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SCTF</a:t>
            </a:r>
          </a:p>
          <a:p>
            <a:pPr algn="ctr" defTabSz="1087375" eaLnBrk="0" fontAlgn="base" hangingPunct="0">
              <a:lnSpc>
                <a:spcPct val="100000"/>
              </a:lnSpc>
              <a:spcAft>
                <a:spcPct val="0"/>
              </a:spcAft>
              <a:defRPr/>
            </a:pP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t>
            </a: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to help address </a:t>
            </a:r>
            <a:endPar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endParaRPr>
          </a:p>
          <a:p>
            <a:pPr algn="ctr" defTabSz="1087375" eaLnBrk="0" fontAlgn="base" hangingPunct="0">
              <a:lnSpc>
                <a:spcPct val="100000"/>
              </a:lnSpc>
              <a:spcAft>
                <a:spcPct val="0"/>
              </a:spcAft>
              <a:defRPr/>
            </a:pP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the </a:t>
            </a: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pest </a:t>
            </a:r>
            <a:r>
              <a:rPr lang="en-US" sz="3200" dirty="0" smtClean="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risks </a:t>
            </a: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associated with CTU?</a:t>
            </a:r>
            <a:endParaRPr lang="en-US" sz="3200" dirty="0"/>
          </a:p>
        </p:txBody>
      </p:sp>
    </p:spTree>
    <p:extLst>
      <p:ext uri="{BB962C8B-B14F-4D97-AF65-F5344CB8AC3E}">
        <p14:creationId xmlns:p14="http://schemas.microsoft.com/office/powerpoint/2010/main" val="395213546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a3b9c205-ff93-4b66-a73e-1385ea8adb4a"/>
    <ds:schemaRef ds:uri="http://www.w3.org/XML/1998/namespace"/>
    <ds:schemaRef ds:uri="http://purl.org/dc/dcmityp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282</TotalTime>
  <Words>1680</Words>
  <Application>Microsoft Office PowerPoint</Application>
  <PresentationFormat>Widescreen</PresentationFormat>
  <Paragraphs>114</Paragraphs>
  <Slides>14</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.AppleSystemUIFont</vt:lpstr>
      <vt:lpstr>Arial</vt:lpstr>
      <vt:lpstr>Arial Unicode MS</vt:lpstr>
      <vt:lpstr>Calibri</vt:lpstr>
      <vt:lpstr>Calibri (body)</vt:lpstr>
      <vt:lpstr>Calibri Light</vt:lpstr>
      <vt:lpstr>Georgia</vt:lpstr>
      <vt:lpstr>Wingdings</vt:lpstr>
      <vt:lpstr>COVER</vt:lpstr>
      <vt:lpstr>Internal screen</vt:lpstr>
      <vt:lpstr>Coordinating the global effort to reduce the introduction of pests through the Sea Container Pathway</vt:lpstr>
      <vt:lpstr>PowerPoint Presentation</vt:lpstr>
      <vt:lpstr>Draft ISPM</vt:lpstr>
      <vt:lpstr>CPM Recommendation: Sea containers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13</cp:revision>
  <cp:lastPrinted>2018-12-10T09:55:32Z</cp:lastPrinted>
  <dcterms:created xsi:type="dcterms:W3CDTF">2019-07-18T08:44:31Z</dcterms:created>
  <dcterms:modified xsi:type="dcterms:W3CDTF">2021-06-28T09:46:03Z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