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3"/>
  </p:notesMasterIdLst>
  <p:handoutMasterIdLst>
    <p:handoutMasterId r:id="rId24"/>
  </p:handoutMasterIdLst>
  <p:sldIdLst>
    <p:sldId id="263"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64" r:id="rId22"/>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1" dt="2021-06-24T09:16:10.060"/>
    <p1510:client id="{EE79A5B0-00A3-EC44-8CFB-CCA18BC320C9}" v="41" dt="2021-06-23T13:16:45.0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69" autoAdjust="0"/>
    <p:restoredTop sz="86408" autoAdjust="0"/>
  </p:normalViewPr>
  <p:slideViewPr>
    <p:cSldViewPr>
      <p:cViewPr varScale="1">
        <p:scale>
          <a:sx n="69" d="100"/>
          <a:sy n="69" d="100"/>
        </p:scale>
        <p:origin x="596" y="5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handoutMaster" Target="handoutMasters/handoutMaster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4T09:16:48.332" v="121" actId="207"/>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28/06/2021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28/06/2021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dirty="0">
              <a:solidFill>
                <a:srgbClr val="002060"/>
              </a:solidFill>
              <a:latin typeface="Calibri (body)" charset="-122"/>
            </a:endParaRPr>
          </a:p>
        </p:txBody>
      </p:sp>
      <p:sp>
        <p:nvSpPr>
          <p:cNvPr id="4" name="Slide Number Placeholder 3"/>
          <p:cNvSpPr>
            <a:spLocks noGrp="1"/>
          </p:cNvSpPr>
          <p:nvPr>
            <p:ph type="sldNum" sz="quarter" idx="10"/>
          </p:nvPr>
        </p:nvSpPr>
        <p:spPr/>
        <p:txBody>
          <a:bodyPr/>
          <a:lstStyle/>
          <a:p>
            <a:fld id="{83AA6AB3-E88D-4E81-AF7C-46B4269701E2}" type="slidenum">
              <a:rPr lang="en-US" smtClean="0"/>
              <a:t>3</a:t>
            </a:fld>
            <a:endParaRPr lang="en-US"/>
          </a:p>
        </p:txBody>
      </p:sp>
    </p:spTree>
    <p:extLst>
      <p:ext uri="{BB962C8B-B14F-4D97-AF65-F5344CB8AC3E}">
        <p14:creationId xmlns:p14="http://schemas.microsoft.com/office/powerpoint/2010/main" val="1196034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12</a:t>
            </a:fld>
            <a:endParaRPr lang="it-IT"/>
          </a:p>
        </p:txBody>
      </p:sp>
    </p:spTree>
    <p:extLst>
      <p:ext uri="{BB962C8B-B14F-4D97-AF65-F5344CB8AC3E}">
        <p14:creationId xmlns:p14="http://schemas.microsoft.com/office/powerpoint/2010/main" val="40065842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13</a:t>
            </a:fld>
            <a:endParaRPr lang="it-IT"/>
          </a:p>
        </p:txBody>
      </p:sp>
    </p:spTree>
    <p:extLst>
      <p:ext uri="{BB962C8B-B14F-4D97-AF65-F5344CB8AC3E}">
        <p14:creationId xmlns:p14="http://schemas.microsoft.com/office/powerpoint/2010/main" val="19166035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14</a:t>
            </a:fld>
            <a:endParaRPr lang="it-IT"/>
          </a:p>
        </p:txBody>
      </p:sp>
    </p:spTree>
    <p:extLst>
      <p:ext uri="{BB962C8B-B14F-4D97-AF65-F5344CB8AC3E}">
        <p14:creationId xmlns:p14="http://schemas.microsoft.com/office/powerpoint/2010/main" val="325567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smtClean="0"/>
              <a:t>Due to the</a:t>
            </a:r>
            <a:r>
              <a:rPr lang="en-GB" baseline="0" dirty="0" smtClean="0"/>
              <a:t> COVID-19 pandemic, several key activities in the context of the IYPH were postponed into the first half of 2021. Subsequently, the IYPH was de facto extended until 1 July 2021, when the IYPH closing ceremony will take place.</a:t>
            </a:r>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4</a:t>
            </a:fld>
            <a:endParaRPr lang="it-IT"/>
          </a:p>
        </p:txBody>
      </p:sp>
    </p:spTree>
    <p:extLst>
      <p:ext uri="{BB962C8B-B14F-4D97-AF65-F5344CB8AC3E}">
        <p14:creationId xmlns:p14="http://schemas.microsoft.com/office/powerpoint/2010/main" val="1808462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smtClean="0"/>
              <a:t>After the</a:t>
            </a:r>
            <a:r>
              <a:rPr lang="en-GB" baseline="0" dirty="0" smtClean="0"/>
              <a:t> IYPH launch event in December 2019, CPM-15 was postponed to March/April 2021, while the International Plant Protection Convention in Helsinki was cancelled and its convening postponed to May 2022. Other key initiatives took place in the context of World Food Day, the Human Rights Day and the CFS47 (cooperation between the IPPC Secretariat and the Right to Food Team). Three webinars are planned on 1, 29 and 30 June, respectively on the launch of the global study on climate change impacts on plant health, on plant health and food systems, and again on climate change, biodiversity and plant health, followed by the IYPH closing ceremony on 1 July.</a:t>
            </a:r>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5</a:t>
            </a:fld>
            <a:endParaRPr lang="it-IT"/>
          </a:p>
        </p:txBody>
      </p:sp>
    </p:spTree>
    <p:extLst>
      <p:ext uri="{BB962C8B-B14F-4D97-AF65-F5344CB8AC3E}">
        <p14:creationId xmlns:p14="http://schemas.microsoft.com/office/powerpoint/2010/main" val="1453057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baseline="0" dirty="0" smtClean="0"/>
              <a:t>-IYPH art and drawing competition.</a:t>
            </a:r>
          </a:p>
          <a:p>
            <a:r>
              <a:rPr lang="en-GB" baseline="0" dirty="0" smtClean="0"/>
              <a:t>-IYPH photo contest.</a:t>
            </a:r>
          </a:p>
          <a:p>
            <a:pPr marL="0" marR="0" lvl="0" indent="0" algn="l" defTabSz="1392265" rtl="0" eaLnBrk="1" fontAlgn="auto" latinLnBrk="0" hangingPunct="1">
              <a:lnSpc>
                <a:spcPct val="100000"/>
              </a:lnSpc>
              <a:spcBef>
                <a:spcPts val="0"/>
              </a:spcBef>
              <a:spcAft>
                <a:spcPts val="0"/>
              </a:spcAft>
              <a:buClrTx/>
              <a:buSzTx/>
              <a:buFontTx/>
              <a:buNone/>
              <a:tabLst/>
              <a:defRPr/>
            </a:pPr>
            <a:r>
              <a:rPr lang="en-GB" baseline="0" dirty="0" smtClean="0"/>
              <a:t>-IYPH video contest by CIHEAM and </a:t>
            </a:r>
            <a:r>
              <a:rPr lang="en-GB" baseline="0" dirty="0" err="1" smtClean="0"/>
              <a:t>Euphresco</a:t>
            </a:r>
            <a:r>
              <a:rPr lang="en-GB" baseline="0" dirty="0" smtClean="0"/>
              <a:t>.</a:t>
            </a:r>
          </a:p>
          <a:p>
            <a:pPr marL="0" marR="0" lvl="0" indent="0" algn="l" defTabSz="1392265" rtl="0" eaLnBrk="1" fontAlgn="auto" latinLnBrk="0" hangingPunct="1">
              <a:lnSpc>
                <a:spcPct val="100000"/>
              </a:lnSpc>
              <a:spcBef>
                <a:spcPts val="0"/>
              </a:spcBef>
              <a:spcAft>
                <a:spcPts val="0"/>
              </a:spcAft>
              <a:buClrTx/>
              <a:buSzTx/>
              <a:buFontTx/>
              <a:buNone/>
              <a:tabLst/>
              <a:defRPr/>
            </a:pPr>
            <a:r>
              <a:rPr lang="en-GB" baseline="0" dirty="0" smtClean="0"/>
              <a:t>(awards for the three to be provided at IYPH closing ceremony.</a:t>
            </a:r>
            <a:endParaRPr lang="en-US" baseline="0" dirty="0" smtClean="0"/>
          </a:p>
          <a:p>
            <a:r>
              <a:rPr lang="en-GB" baseline="0" dirty="0" smtClean="0"/>
              <a:t>-IYPH friends and events pages constantly updated.</a:t>
            </a:r>
          </a:p>
          <a:p>
            <a:r>
              <a:rPr lang="en-US" sz="2000" u="sng" dirty="0" smtClean="0">
                <a:solidFill>
                  <a:schemeClr val="tx2">
                    <a:lumMod val="50000"/>
                  </a:schemeClr>
                </a:solidFill>
              </a:rPr>
              <a:t>-Events and</a:t>
            </a:r>
            <a:r>
              <a:rPr lang="en-US" sz="2000" u="sng" baseline="0" dirty="0" smtClean="0">
                <a:solidFill>
                  <a:schemeClr val="tx2">
                    <a:lumMod val="50000"/>
                  </a:schemeClr>
                </a:solidFill>
              </a:rPr>
              <a:t> </a:t>
            </a:r>
            <a:r>
              <a:rPr lang="en-US" sz="2000" u="sng" dirty="0" smtClean="0">
                <a:solidFill>
                  <a:schemeClr val="tx2">
                    <a:lumMod val="50000"/>
                  </a:schemeClr>
                </a:solidFill>
              </a:rPr>
              <a:t>Webinars.</a:t>
            </a:r>
          </a:p>
          <a:p>
            <a:r>
              <a:rPr lang="en-GB" sz="2000" u="sng" dirty="0" smtClean="0">
                <a:solidFill>
                  <a:schemeClr val="tx2">
                    <a:lumMod val="50000"/>
                  </a:schemeClr>
                </a:solidFill>
              </a:rPr>
              <a:t>-4 podcasts on UN News</a:t>
            </a:r>
            <a:r>
              <a:rPr lang="en-GB" sz="2000" u="sng" baseline="0" dirty="0" smtClean="0">
                <a:solidFill>
                  <a:schemeClr val="tx2">
                    <a:lumMod val="50000"/>
                  </a:schemeClr>
                </a:solidFill>
              </a:rPr>
              <a:t>, FAO and Vatican News channels.</a:t>
            </a:r>
            <a:endParaRPr lang="en-US" sz="2000" u="sng" dirty="0" smtClean="0">
              <a:solidFill>
                <a:schemeClr val="tx2">
                  <a:lumMod val="50000"/>
                </a:schemeClr>
              </a:solidFill>
            </a:endParaRPr>
          </a:p>
          <a:p>
            <a:r>
              <a:rPr lang="en-US" sz="2000" u="sng" dirty="0" smtClean="0">
                <a:solidFill>
                  <a:schemeClr val="tx2">
                    <a:lumMod val="50000"/>
                  </a:schemeClr>
                </a:solidFill>
              </a:rPr>
              <a:t>-Articles and news.</a:t>
            </a:r>
          </a:p>
          <a:p>
            <a:r>
              <a:rPr lang="en-US" sz="2000" u="sng" dirty="0" smtClean="0">
                <a:solidFill>
                  <a:schemeClr val="tx2">
                    <a:lumMod val="50000"/>
                  </a:schemeClr>
                </a:solidFill>
              </a:rPr>
              <a:t>-Interviews.</a:t>
            </a:r>
          </a:p>
          <a:p>
            <a:r>
              <a:rPr lang="en-US" sz="2000" u="sng" dirty="0" smtClean="0">
                <a:solidFill>
                  <a:schemeClr val="tx2">
                    <a:lumMod val="50000"/>
                  </a:schemeClr>
                </a:solidFill>
              </a:rPr>
              <a:t>-Study on impact of climate change</a:t>
            </a:r>
            <a:r>
              <a:rPr lang="en-US" sz="2000" u="none" baseline="0" dirty="0" smtClean="0">
                <a:solidFill>
                  <a:schemeClr val="tx2">
                    <a:lumMod val="50000"/>
                  </a:schemeClr>
                </a:solidFill>
              </a:rPr>
              <a:t> on plant health.</a:t>
            </a:r>
            <a:endParaRPr lang="en-US" sz="2000" dirty="0" smtClean="0">
              <a:solidFill>
                <a:schemeClr val="tx2">
                  <a:lumMod val="50000"/>
                </a:schemeClr>
              </a:solidFill>
            </a:endParaRPr>
          </a:p>
          <a:p>
            <a:r>
              <a:rPr lang="en-US" sz="2000" dirty="0" smtClean="0">
                <a:solidFill>
                  <a:schemeClr val="tx2">
                    <a:lumMod val="50000"/>
                  </a:schemeClr>
                </a:solidFill>
              </a:rPr>
              <a:t>-Publication of </a:t>
            </a:r>
            <a:r>
              <a:rPr lang="en-US" sz="2000" u="sng" dirty="0" smtClean="0">
                <a:solidFill>
                  <a:schemeClr val="tx2">
                    <a:lumMod val="50000"/>
                  </a:schemeClr>
                </a:solidFill>
              </a:rPr>
              <a:t>phytosanitary research coordination</a:t>
            </a:r>
            <a:r>
              <a:rPr lang="en-US" sz="2000" dirty="0" smtClean="0">
                <a:solidFill>
                  <a:schemeClr val="tx2">
                    <a:lumMod val="50000"/>
                  </a:schemeClr>
                </a:solidFill>
              </a:rPr>
              <a:t> paper with </a:t>
            </a:r>
            <a:r>
              <a:rPr lang="en-US" sz="2000" dirty="0" err="1" smtClean="0">
                <a:solidFill>
                  <a:schemeClr val="tx2">
                    <a:lumMod val="50000"/>
                  </a:schemeClr>
                </a:solidFill>
              </a:rPr>
              <a:t>Euphresco</a:t>
            </a:r>
            <a:r>
              <a:rPr lang="en-US" sz="2000" dirty="0" smtClean="0">
                <a:solidFill>
                  <a:schemeClr val="tx2">
                    <a:lumMod val="50000"/>
                  </a:schemeClr>
                </a:solidFill>
              </a:rPr>
              <a:t>, followed by establishment of coordination mechanism.</a:t>
            </a:r>
          </a:p>
        </p:txBody>
      </p:sp>
      <p:sp>
        <p:nvSpPr>
          <p:cNvPr id="4" name="Slide Number Placeholder 3"/>
          <p:cNvSpPr>
            <a:spLocks noGrp="1"/>
          </p:cNvSpPr>
          <p:nvPr>
            <p:ph type="sldNum" sz="quarter" idx="10"/>
          </p:nvPr>
        </p:nvSpPr>
        <p:spPr/>
        <p:txBody>
          <a:bodyPr/>
          <a:lstStyle/>
          <a:p>
            <a:fld id="{A1D8A1CB-5492-D248-AAAB-D3DF051C3286}" type="slidenum">
              <a:rPr lang="it-IT" smtClean="0"/>
              <a:t>6</a:t>
            </a:fld>
            <a:endParaRPr lang="it-IT"/>
          </a:p>
        </p:txBody>
      </p:sp>
    </p:spTree>
    <p:extLst>
      <p:ext uri="{BB962C8B-B14F-4D97-AF65-F5344CB8AC3E}">
        <p14:creationId xmlns:p14="http://schemas.microsoft.com/office/powerpoint/2010/main" val="29984582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smtClean="0"/>
              <a:t>-IYPH website in 6 languages.</a:t>
            </a:r>
          </a:p>
          <a:p>
            <a:r>
              <a:rPr lang="en-GB" dirty="0" smtClean="0"/>
              <a:t>-IYPH logo in 35+ languages.</a:t>
            </a:r>
          </a:p>
          <a:p>
            <a:r>
              <a:rPr lang="en-GB" dirty="0" smtClean="0"/>
              <a:t>-IYPH communications toolkit:</a:t>
            </a:r>
            <a:r>
              <a:rPr lang="en-GB" baseline="0" dirty="0" smtClean="0"/>
              <a:t> get started, brochure, communications guide, activity book, video, social media board and visual materials.</a:t>
            </a:r>
          </a:p>
          <a:p>
            <a:pPr marL="0" indent="0">
              <a:buFontTx/>
              <a:buNone/>
            </a:pPr>
            <a:r>
              <a:rPr lang="en-GB" baseline="0" dirty="0" smtClean="0"/>
              <a:t>-Podcasts.</a:t>
            </a:r>
          </a:p>
          <a:p>
            <a:r>
              <a:rPr lang="en-GB" baseline="0" dirty="0" smtClean="0"/>
              <a:t>-Activity book translated into 11 languages so far (others are being translated).</a:t>
            </a:r>
          </a:p>
          <a:p>
            <a:r>
              <a:rPr lang="en-GB" baseline="0" dirty="0" smtClean="0"/>
              <a:t>-Animation “Can you imagine a world without plants?”</a:t>
            </a:r>
          </a:p>
          <a:p>
            <a:r>
              <a:rPr lang="en-GB" baseline="0" dirty="0" smtClean="0"/>
              <a:t>-Drawing contest for kids and pre teens.</a:t>
            </a:r>
          </a:p>
          <a:p>
            <a:r>
              <a:rPr lang="en-GB" baseline="0" dirty="0" smtClean="0"/>
              <a:t>-Youth Declaration.</a:t>
            </a:r>
          </a:p>
          <a:p>
            <a:r>
              <a:rPr lang="en-GB" baseline="0" dirty="0" smtClean="0"/>
              <a:t>-Social media campaigns.</a:t>
            </a:r>
          </a:p>
          <a:p>
            <a:r>
              <a:rPr lang="en-GB" baseline="0" dirty="0" smtClean="0"/>
              <a:t>-IYPH newsletter (first issue in June 2020).</a:t>
            </a:r>
          </a:p>
          <a:p>
            <a:r>
              <a:rPr lang="en-GB" baseline="0" dirty="0" smtClean="0"/>
              <a:t>-3 IYPH advocates.</a:t>
            </a:r>
          </a:p>
          <a:p>
            <a:pPr marL="0" marR="0" lvl="0" indent="0" algn="l" defTabSz="1392265" rtl="0" eaLnBrk="1" fontAlgn="auto" latinLnBrk="0" hangingPunct="1">
              <a:lnSpc>
                <a:spcPct val="100000"/>
              </a:lnSpc>
              <a:spcBef>
                <a:spcPts val="0"/>
              </a:spcBef>
              <a:spcAft>
                <a:spcPts val="0"/>
              </a:spcAft>
              <a:buClrTx/>
              <a:buSzTx/>
              <a:buFontTx/>
              <a:buNone/>
              <a:tabLst/>
              <a:defRPr/>
            </a:pPr>
            <a:r>
              <a:rPr lang="en-GB" baseline="0" dirty="0" smtClean="0"/>
              <a:t>- 12 human interest stories on plant health were selected from all regions and published on the IYPH website.</a:t>
            </a:r>
          </a:p>
          <a:p>
            <a:r>
              <a:rPr lang="en-GB" baseline="0" dirty="0" smtClean="0"/>
              <a:t>-IYPH ambassadors and champion: Rodrigo Pacheco, Monty Don, </a:t>
            </a:r>
            <a:r>
              <a:rPr lang="en-GB" baseline="0" dirty="0" err="1" smtClean="0"/>
              <a:t>Diarmuid</a:t>
            </a:r>
            <a:r>
              <a:rPr lang="en-GB" baseline="0" dirty="0" smtClean="0"/>
              <a:t> Gavin.</a:t>
            </a:r>
          </a:p>
          <a:p>
            <a:r>
              <a:rPr lang="en-GB" baseline="0" dirty="0" smtClean="0"/>
              <a:t>-Talking plant health with Janet Ellis.</a:t>
            </a:r>
          </a:p>
          <a:p>
            <a:pPr marL="0" indent="0">
              <a:buFontTx/>
              <a:buNone/>
            </a:pPr>
            <a:r>
              <a:rPr lang="en-GB" baseline="0" dirty="0" smtClean="0"/>
              <a:t>-Gavin and Monty’s interviews with UN Regional Information Centre for Western Europe.</a:t>
            </a:r>
          </a:p>
          <a:p>
            <a:r>
              <a:rPr lang="en-GB" baseline="0" dirty="0" smtClean="0"/>
              <a:t>-Gavin’s short videos on plant health.</a:t>
            </a:r>
          </a:p>
          <a:p>
            <a:r>
              <a:rPr lang="en-GB" baseline="0" dirty="0" smtClean="0"/>
              <a:t>-Webinar with ISF and European advocates.</a:t>
            </a:r>
          </a:p>
          <a:p>
            <a:r>
              <a:rPr lang="en-GB" baseline="0" dirty="0" smtClean="0"/>
              <a:t>-Other videos and interviews being planned.</a:t>
            </a:r>
          </a:p>
          <a:p>
            <a:r>
              <a:rPr lang="en-GB" baseline="0" dirty="0" smtClean="0"/>
              <a:t>-Participation in IYPH closing ceremony.</a:t>
            </a:r>
          </a:p>
        </p:txBody>
      </p:sp>
      <p:sp>
        <p:nvSpPr>
          <p:cNvPr id="4" name="Slide Number Placeholder 3"/>
          <p:cNvSpPr>
            <a:spLocks noGrp="1"/>
          </p:cNvSpPr>
          <p:nvPr>
            <p:ph type="sldNum" sz="quarter" idx="10"/>
          </p:nvPr>
        </p:nvSpPr>
        <p:spPr/>
        <p:txBody>
          <a:bodyPr/>
          <a:lstStyle/>
          <a:p>
            <a:fld id="{A1D8A1CB-5492-D248-AAAB-D3DF051C3286}" type="slidenum">
              <a:rPr lang="it-IT" smtClean="0"/>
              <a:t>7</a:t>
            </a:fld>
            <a:endParaRPr lang="it-IT"/>
          </a:p>
        </p:txBody>
      </p:sp>
    </p:spTree>
    <p:extLst>
      <p:ext uri="{BB962C8B-B14F-4D97-AF65-F5344CB8AC3E}">
        <p14:creationId xmlns:p14="http://schemas.microsoft.com/office/powerpoint/2010/main" val="1273195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41D68E-A746-4579-8D2E-BCF13B62CD87}" type="slidenum">
              <a:rPr lang="en-US" smtClean="0"/>
              <a:t>8</a:t>
            </a:fld>
            <a:endParaRPr lang="en-US"/>
          </a:p>
        </p:txBody>
      </p:sp>
    </p:spTree>
    <p:extLst>
      <p:ext uri="{BB962C8B-B14F-4D97-AF65-F5344CB8AC3E}">
        <p14:creationId xmlns:p14="http://schemas.microsoft.com/office/powerpoint/2010/main" val="17522684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pPr marL="0" marR="0" lvl="0" indent="0" algn="r" defTabSz="714375" rtl="0" eaLnBrk="0" fontAlgn="base" latinLnBrk="0" hangingPunct="0">
              <a:lnSpc>
                <a:spcPct val="100000"/>
              </a:lnSpc>
              <a:spcBef>
                <a:spcPct val="0"/>
              </a:spcBef>
              <a:spcAft>
                <a:spcPct val="0"/>
              </a:spcAft>
              <a:buClrTx/>
              <a:buSzTx/>
              <a:buFontTx/>
              <a:buNone/>
              <a:tabLst/>
              <a:defRPr/>
            </a:pPr>
            <a:fld id="{1541D68E-A746-4579-8D2E-BCF13B62CD87}" type="slidenum">
              <a:rPr kumimoji="0" lang="en-US" sz="1200" b="0" i="0" u="none" strike="noStrike" kern="1200" cap="none" spc="0" normalizeH="0" baseline="0" noProof="0" smtClean="0">
                <a:ln>
                  <a:noFill/>
                </a:ln>
                <a:solidFill>
                  <a:prstClr val="black"/>
                </a:solidFill>
                <a:effectLst/>
                <a:uLnTx/>
                <a:uFillTx/>
                <a:latin typeface="Calibri" charset="0"/>
                <a:cs typeface="Arial" charset="0"/>
              </a:rPr>
              <a:pPr marL="0" marR="0" lvl="0" indent="0" algn="r" defTabSz="714375" rtl="0" eaLnBrk="0" fontAlgn="base" latinLnBrk="0" hangingPunct="0">
                <a:lnSpc>
                  <a:spcPct val="100000"/>
                </a:lnSpc>
                <a:spcBef>
                  <a:spcPct val="0"/>
                </a:spcBef>
                <a:spcAft>
                  <a:spcPct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charset="0"/>
              <a:cs typeface="Arial" charset="0"/>
            </a:endParaRPr>
          </a:p>
        </p:txBody>
      </p:sp>
    </p:spTree>
    <p:extLst>
      <p:ext uri="{BB962C8B-B14F-4D97-AF65-F5344CB8AC3E}">
        <p14:creationId xmlns:p14="http://schemas.microsoft.com/office/powerpoint/2010/main" val="1235735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smtClean="0"/>
              <a:t>-Outreach initiatives like trams branded with the IYPH visual identity (photo</a:t>
            </a:r>
            <a:r>
              <a:rPr lang="en-GB" baseline="0" dirty="0" smtClean="0"/>
              <a:t> taken in Milan).</a:t>
            </a:r>
            <a:endParaRPr lang="en-GB" dirty="0" smtClean="0"/>
          </a:p>
          <a:p>
            <a:r>
              <a:rPr lang="en-GB" dirty="0" smtClean="0"/>
              <a:t>-IYPH flags</a:t>
            </a:r>
            <a:r>
              <a:rPr lang="en-GB" baseline="0" dirty="0" smtClean="0"/>
              <a:t> waving in the Republic of Korea (many gadgets like bags, pens, pins, notebooks also produced) </a:t>
            </a:r>
          </a:p>
          <a:p>
            <a:r>
              <a:rPr lang="en-GB" baseline="0" dirty="0" smtClean="0"/>
              <a:t>-Current invasive pests awareness month in North America, with lighting of public buildings and Niagara Falls.</a:t>
            </a:r>
          </a:p>
          <a:p>
            <a:r>
              <a:rPr lang="en-GB" baseline="0" dirty="0" smtClean="0"/>
              <a:t>-Coins (2 EUR by Belgium, 5 EUR by Italy, coin by Mexico).</a:t>
            </a:r>
          </a:p>
          <a:p>
            <a:r>
              <a:rPr lang="en-GB" baseline="0" dirty="0" smtClean="0"/>
              <a:t>-Many stamps being produced by countries (22 as of December 2020).</a:t>
            </a:r>
            <a:endParaRPr lang="en-GB" baseline="0" dirty="0"/>
          </a:p>
        </p:txBody>
      </p:sp>
      <p:sp>
        <p:nvSpPr>
          <p:cNvPr id="4" name="Slide Number Placeholder 3"/>
          <p:cNvSpPr>
            <a:spLocks noGrp="1"/>
          </p:cNvSpPr>
          <p:nvPr>
            <p:ph type="sldNum" sz="quarter" idx="10"/>
          </p:nvPr>
        </p:nvSpPr>
        <p:spPr/>
        <p:txBody>
          <a:bodyPr/>
          <a:lstStyle/>
          <a:p>
            <a:fld id="{83AA6AB3-E88D-4E81-AF7C-46B4269701E2}" type="slidenum">
              <a:rPr lang="en-US" smtClean="0"/>
              <a:t>10</a:t>
            </a:fld>
            <a:endParaRPr lang="en-US"/>
          </a:p>
        </p:txBody>
      </p:sp>
    </p:spTree>
    <p:extLst>
      <p:ext uri="{BB962C8B-B14F-4D97-AF65-F5344CB8AC3E}">
        <p14:creationId xmlns:p14="http://schemas.microsoft.com/office/powerpoint/2010/main" val="244853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smtClean="0"/>
              <a:t>Next steps: review by the FAO Conference in July</a:t>
            </a:r>
            <a:r>
              <a:rPr lang="en-GB" baseline="0" dirty="0" smtClean="0"/>
              <a:t> 2021 and the UN General Assembly in September – December 2021.</a:t>
            </a:r>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11</a:t>
            </a:fld>
            <a:endParaRPr lang="it-IT"/>
          </a:p>
        </p:txBody>
      </p:sp>
    </p:spTree>
    <p:extLst>
      <p:ext uri="{BB962C8B-B14F-4D97-AF65-F5344CB8AC3E}">
        <p14:creationId xmlns:p14="http://schemas.microsoft.com/office/powerpoint/2010/main" val="33389005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9901" y="1036993"/>
            <a:ext cx="10506351" cy="1143000"/>
          </a:xfrm>
          <a:prstGeom prst="rect">
            <a:avLst/>
          </a:prstGeom>
        </p:spPr>
        <p:txBody>
          <a:bodyPr lIns="91428" tIns="45714" rIns="91428" bIns="45714"/>
          <a:lstStyle>
            <a:lvl1pPr algn="l">
              <a:defRPr/>
            </a:lvl1pPr>
          </a:lstStyle>
          <a:p>
            <a:r>
              <a:rPr lang="en-US"/>
              <a:t>Click to edit Master title style</a:t>
            </a:r>
          </a:p>
        </p:txBody>
      </p:sp>
      <p:sp>
        <p:nvSpPr>
          <p:cNvPr id="3" name="Content Placeholder 2"/>
          <p:cNvSpPr>
            <a:spLocks noGrp="1"/>
          </p:cNvSpPr>
          <p:nvPr>
            <p:ph idx="1" hasCustomPrompt="1"/>
          </p:nvPr>
        </p:nvSpPr>
        <p:spPr>
          <a:xfrm>
            <a:off x="461969" y="2362562"/>
            <a:ext cx="10454284" cy="3466710"/>
          </a:xfrm>
          <a:prstGeom prst="rect">
            <a:avLst/>
          </a:prstGeom>
        </p:spPr>
        <p:txBody>
          <a:bodyPr/>
          <a:lstStyle>
            <a:lvl1pPr marL="0" marR="0" indent="0" algn="l" defTabSz="777924"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290424" marR="0" lvl="0" indent="-290424" algn="l" defTabSz="777924" rtl="0" eaLnBrk="0" fontAlgn="base" latinLnBrk="0" hangingPunct="0">
              <a:lnSpc>
                <a:spcPct val="100000"/>
              </a:lnSpc>
              <a:spcBef>
                <a:spcPct val="20000"/>
              </a:spcBef>
              <a:spcAft>
                <a:spcPct val="0"/>
              </a:spcAft>
              <a:buClrTx/>
              <a:buSzTx/>
              <a:buFont typeface="Arial" charset="0"/>
              <a:buNone/>
              <a:tabLst/>
              <a:defRPr/>
            </a:pPr>
            <a:r>
              <a:rPr lang="en-US" sz="1700" baseline="0"/>
              <a:t>Lorem </a:t>
            </a:r>
            <a:r>
              <a:rPr lang="en-US" sz="1700" baseline="0" err="1"/>
              <a:t>Ipsum</a:t>
            </a:r>
            <a:endParaRPr lang="en-US" sz="1700" baseline="0"/>
          </a:p>
        </p:txBody>
      </p:sp>
    </p:spTree>
    <p:extLst>
      <p:ext uri="{BB962C8B-B14F-4D97-AF65-F5344CB8AC3E}">
        <p14:creationId xmlns:p14="http://schemas.microsoft.com/office/powerpoint/2010/main" val="91102767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42034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3.emf"/><Relationship Id="rId4" Type="http://schemas.openxmlformats.org/officeDocument/2006/relationships/slideLayout" Target="../slideLayouts/slideLayout6.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solidFill>
                  <a:srgbClr val="00825F"/>
                </a:solidFill>
              </a:rPr>
              <a:t>The International Year of Plant Health</a:t>
            </a:r>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9"/>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10"/>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515600" y="6413091"/>
            <a:ext cx="16764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a:t>
            </a:fld>
            <a:r>
              <a:rPr lang="it-IT" sz="2000" dirty="0" smtClean="0">
                <a:solidFill>
                  <a:srgbClr val="A81E3B"/>
                </a:solidFill>
              </a:rPr>
              <a:t>/16</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 id="2147483957" r:id="rId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www.fao.org/iyph" TargetMode="External"/><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jpeg"/><Relationship Id="rId9" Type="http://schemas.openxmlformats.org/officeDocument/2006/relationships/image" Target="../media/image17.jpe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hyperlink" Target="http://www.fao.org/plant-health-2020" TargetMode="External"/><Relationship Id="rId7"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7.png"/><Relationship Id="rId11" Type="http://schemas.openxmlformats.org/officeDocument/2006/relationships/image" Target="../media/image32.jpeg"/><Relationship Id="rId5" Type="http://schemas.openxmlformats.org/officeDocument/2006/relationships/image" Target="../media/image26.png"/><Relationship Id="rId10" Type="http://schemas.openxmlformats.org/officeDocument/2006/relationships/image" Target="../media/image31.jpeg"/><Relationship Id="rId4" Type="http://schemas.openxmlformats.org/officeDocument/2006/relationships/image" Target="../media/image25.png"/><Relationship Id="rId9" Type="http://schemas.openxmlformats.org/officeDocument/2006/relationships/image" Target="../media/image30.jpeg"/></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p:txBody>
          <a:bodyPr/>
          <a:lstStyle/>
          <a:p>
            <a:r>
              <a:rPr lang="it-IT" dirty="0" smtClean="0"/>
              <a:t>The International </a:t>
            </a:r>
            <a:r>
              <a:rPr lang="it-IT" dirty="0" err="1" smtClean="0"/>
              <a:t>Year</a:t>
            </a:r>
            <a:r>
              <a:rPr lang="it-IT" dirty="0" smtClean="0"/>
              <a:t> of </a:t>
            </a:r>
            <a:r>
              <a:rPr lang="it-IT" dirty="0" err="1" smtClean="0"/>
              <a:t>Plant</a:t>
            </a:r>
            <a:r>
              <a:rPr lang="it-IT" dirty="0" smtClean="0"/>
              <a:t> </a:t>
            </a:r>
            <a:r>
              <a:rPr lang="it-IT" dirty="0" err="1" smtClean="0"/>
              <a:t>Health</a:t>
            </a:r>
            <a:endParaRPr lang="x-none"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p:txBody>
          <a:bodyPr/>
          <a:lstStyle/>
          <a:p>
            <a:r>
              <a:rPr lang="it-IT" dirty="0" err="1" smtClean="0"/>
              <a:t>June</a:t>
            </a:r>
            <a:r>
              <a:rPr lang="it-IT" dirty="0" smtClean="0"/>
              <a:t> 2021</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905000" y="27092"/>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IYPH national and regional initiatives</a:t>
            </a: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7364" y="4612780"/>
            <a:ext cx="1425190" cy="1386322"/>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2782" t="14064" r="6004" b="10808"/>
          <a:stretch/>
        </p:blipFill>
        <p:spPr>
          <a:xfrm>
            <a:off x="3366449" y="4677503"/>
            <a:ext cx="3042069" cy="1409399"/>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l="10868" t="20014" r="13985" b="26905"/>
          <a:stretch/>
        </p:blipFill>
        <p:spPr>
          <a:xfrm>
            <a:off x="6676306" y="4708445"/>
            <a:ext cx="3509929" cy="1378456"/>
          </a:xfrm>
          <a:prstGeom prst="rect">
            <a:avLst/>
          </a:prstGeom>
        </p:spPr>
      </p:pic>
      <p:pic>
        <p:nvPicPr>
          <p:cNvPr id="10" name="Picture 9"/>
          <p:cNvPicPr>
            <a:picLocks noChangeAspect="1"/>
          </p:cNvPicPr>
          <p:nvPr/>
        </p:nvPicPr>
        <p:blipFill rotWithShape="1">
          <a:blip r:embed="rId6" cstate="print">
            <a:extLst>
              <a:ext uri="{28A0092B-C50C-407E-A947-70E740481C1C}">
                <a14:useLocalDpi xmlns:a14="http://schemas.microsoft.com/office/drawing/2010/main" val="0"/>
              </a:ext>
            </a:extLst>
          </a:blip>
          <a:srcRect t="2802" b="22524"/>
          <a:stretch/>
        </p:blipFill>
        <p:spPr>
          <a:xfrm>
            <a:off x="6636588" y="2900797"/>
            <a:ext cx="3474729" cy="1654518"/>
          </a:xfrm>
          <a:prstGeom prst="rect">
            <a:avLst/>
          </a:prstGeom>
        </p:spPr>
      </p:pic>
      <p:pic>
        <p:nvPicPr>
          <p:cNvPr id="4" name="Picture 3"/>
          <p:cNvPicPr>
            <a:picLocks noChangeAspect="1"/>
          </p:cNvPicPr>
          <p:nvPr/>
        </p:nvPicPr>
        <p:blipFill rotWithShape="1">
          <a:blip r:embed="rId7" cstate="print">
            <a:extLst>
              <a:ext uri="{28A0092B-C50C-407E-A947-70E740481C1C}">
                <a14:useLocalDpi xmlns:a14="http://schemas.microsoft.com/office/drawing/2010/main" val="0"/>
              </a:ext>
            </a:extLst>
          </a:blip>
          <a:srcRect r="37486"/>
          <a:stretch/>
        </p:blipFill>
        <p:spPr>
          <a:xfrm>
            <a:off x="1807365" y="1678633"/>
            <a:ext cx="4653679" cy="2746835"/>
          </a:xfrm>
          <a:prstGeom prst="rect">
            <a:avLst/>
          </a:prstGeom>
        </p:spPr>
      </p:pic>
      <p:pic>
        <p:nvPicPr>
          <p:cNvPr id="1026" name="Picture 2" descr="Images are from USDA and Reuters/Carlos Jasso"/>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36588" y="1394842"/>
            <a:ext cx="3474729" cy="1492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27169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887204" y="228600"/>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IYPH legacy: 1. International Day of </a:t>
            </a:r>
          </a:p>
          <a:p>
            <a:pPr algn="ctr">
              <a:defRPr/>
            </a:pP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Plant Health  </a:t>
            </a: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40349" y="3628766"/>
            <a:ext cx="5334448" cy="2053848"/>
          </a:xfrm>
          <a:prstGeom prst="rect">
            <a:avLst/>
          </a:prstGeom>
        </p:spPr>
      </p:pic>
      <p:sp>
        <p:nvSpPr>
          <p:cNvPr id="3" name="TextBox 2"/>
          <p:cNvSpPr txBox="1"/>
          <p:nvPr/>
        </p:nvSpPr>
        <p:spPr>
          <a:xfrm>
            <a:off x="2878238" y="2240150"/>
            <a:ext cx="6458673" cy="1200316"/>
          </a:xfrm>
          <a:prstGeom prst="rect">
            <a:avLst/>
          </a:prstGeom>
          <a:noFill/>
        </p:spPr>
        <p:txBody>
          <a:bodyPr wrap="square" lIns="91428" tIns="45714" rIns="91428" bIns="45714" rtlCol="0">
            <a:spAutoFit/>
          </a:bodyPr>
          <a:lstStyle/>
          <a:p>
            <a:pPr algn="ctr"/>
            <a:r>
              <a:rPr lang="en-GB" dirty="0">
                <a:latin typeface="Calibri (body)"/>
              </a:rPr>
              <a:t>In December 2020, the FAO Council endorsed Zambia’s proposal to proclaim </a:t>
            </a:r>
            <a:r>
              <a:rPr lang="en-GB" b="1" dirty="0">
                <a:latin typeface="Calibri (body)"/>
              </a:rPr>
              <a:t>12 May </a:t>
            </a:r>
            <a:r>
              <a:rPr lang="en-GB" dirty="0">
                <a:latin typeface="Calibri (body)"/>
              </a:rPr>
              <a:t>as the International Day of Plant Health.</a:t>
            </a:r>
            <a:endParaRPr lang="en-US" dirty="0">
              <a:latin typeface="Calibri (body)"/>
            </a:endParaRPr>
          </a:p>
        </p:txBody>
      </p:sp>
    </p:spTree>
    <p:extLst>
      <p:ext uri="{BB962C8B-B14F-4D97-AF65-F5344CB8AC3E}">
        <p14:creationId xmlns:p14="http://schemas.microsoft.com/office/powerpoint/2010/main" val="27412794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887205" y="533400"/>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IYPH legacy: 2. First International Plant Health </a:t>
            </a:r>
            <a:endParaRPr lang="en-GB" sz="3600" b="1" dirty="0" smtClean="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a:p>
            <a:pPr algn="ctr">
              <a:defRPr/>
            </a:pPr>
            <a:r>
              <a:rPr lang="en-GB" sz="3600" b="1" dirty="0" smtClean="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Conference</a:t>
            </a:r>
            <a:endPar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TextBox 2"/>
          <p:cNvSpPr txBox="1"/>
          <p:nvPr/>
        </p:nvSpPr>
        <p:spPr>
          <a:xfrm>
            <a:off x="2878238" y="2240151"/>
            <a:ext cx="6458673" cy="830985"/>
          </a:xfrm>
          <a:prstGeom prst="rect">
            <a:avLst/>
          </a:prstGeom>
          <a:noFill/>
        </p:spPr>
        <p:txBody>
          <a:bodyPr wrap="square" lIns="91428" tIns="45714" rIns="91428" bIns="45714" rtlCol="0">
            <a:spAutoFit/>
          </a:bodyPr>
          <a:lstStyle/>
          <a:p>
            <a:pPr marL="342859" indent="-342859" algn="ctr">
              <a:buFont typeface="Arial" panose="020B0604020202020204" pitchFamily="34" charset="0"/>
              <a:buChar char="•"/>
            </a:pPr>
            <a:r>
              <a:rPr lang="en-GB" dirty="0">
                <a:latin typeface="Calibri (body)"/>
              </a:rPr>
              <a:t>In the week of 12 May 2022.</a:t>
            </a:r>
          </a:p>
          <a:p>
            <a:pPr marL="342859" indent="-342859" algn="ctr">
              <a:buFont typeface="Arial" panose="020B0604020202020204" pitchFamily="34" charset="0"/>
              <a:buChar char="•"/>
            </a:pPr>
            <a:r>
              <a:rPr lang="en-GB" dirty="0">
                <a:latin typeface="Calibri (body)"/>
              </a:rPr>
              <a:t>Host country being identified.</a:t>
            </a:r>
            <a:endParaRPr lang="en-US" dirty="0">
              <a:latin typeface="Calibri (body)"/>
            </a:endParaRPr>
          </a:p>
        </p:txBody>
      </p:sp>
      <p:pic>
        <p:nvPicPr>
          <p:cNvPr id="1028" name="Picture 4" descr="IPPC - International Plant Protection Conven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7376" y="3433611"/>
            <a:ext cx="4938501" cy="221894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9464486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634171" y="609600"/>
            <a:ext cx="9144000"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IYPH legacy: 3. Scientific Review </a:t>
            </a:r>
            <a:endParaRPr lang="en-GB" sz="3600" b="1" dirty="0" smtClean="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a:p>
            <a:pPr algn="ctr">
              <a:defRPr/>
            </a:pPr>
            <a:r>
              <a:rPr lang="en-GB" sz="3600" b="1" dirty="0" smtClean="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of </a:t>
            </a: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Impact </a:t>
            </a:r>
            <a:r>
              <a:rPr lang="en-GB" sz="3600" b="1" dirty="0" smtClean="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of</a:t>
            </a:r>
          </a:p>
          <a:p>
            <a:pPr algn="ctr">
              <a:defRPr/>
            </a:pPr>
            <a:r>
              <a:rPr lang="en-GB" sz="3600" b="1" dirty="0" smtClean="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climate change on plant pests</a:t>
            </a:r>
          </a:p>
        </p:txBody>
      </p:sp>
      <p:sp>
        <p:nvSpPr>
          <p:cNvPr id="3" name="TextBox 2"/>
          <p:cNvSpPr txBox="1"/>
          <p:nvPr/>
        </p:nvSpPr>
        <p:spPr>
          <a:xfrm>
            <a:off x="2537554" y="2240149"/>
            <a:ext cx="7337234" cy="1569648"/>
          </a:xfrm>
          <a:prstGeom prst="rect">
            <a:avLst/>
          </a:prstGeom>
          <a:noFill/>
        </p:spPr>
        <p:txBody>
          <a:bodyPr wrap="square" lIns="91428" tIns="45714" rIns="91428" bIns="45714" rtlCol="0">
            <a:spAutoFit/>
          </a:bodyPr>
          <a:lstStyle/>
          <a:p>
            <a:pPr marL="342859" indent="-342859" algn="ctr">
              <a:buFont typeface="Arial" panose="020B0604020202020204" pitchFamily="34" charset="0"/>
              <a:buChar char="•"/>
            </a:pPr>
            <a:r>
              <a:rPr lang="en-GB" dirty="0">
                <a:latin typeface="Calibri (body)"/>
              </a:rPr>
              <a:t>Publication and Summary for Policy Makers planned on 1 June.</a:t>
            </a:r>
          </a:p>
          <a:p>
            <a:pPr marL="342859" indent="-342859" algn="ctr">
              <a:buFont typeface="Arial" panose="020B0604020202020204" pitchFamily="34" charset="0"/>
              <a:buChar char="•"/>
            </a:pPr>
            <a:r>
              <a:rPr lang="en-GB" dirty="0">
                <a:latin typeface="Calibri (body)"/>
              </a:rPr>
              <a:t>High-level presentation with FAO DG on 1 June.</a:t>
            </a:r>
          </a:p>
          <a:p>
            <a:pPr marL="342859" indent="-342859" algn="ctr">
              <a:buFont typeface="Arial" panose="020B0604020202020204" pitchFamily="34" charset="0"/>
              <a:buChar char="•"/>
            </a:pPr>
            <a:r>
              <a:rPr lang="en-GB" dirty="0">
                <a:latin typeface="Calibri (body)"/>
              </a:rPr>
              <a:t>Subsequent IYPH webinar on 30 June.</a:t>
            </a:r>
            <a:endParaRPr lang="en-US" dirty="0">
              <a:latin typeface="Calibri (body)"/>
            </a:endParaRPr>
          </a:p>
        </p:txBody>
      </p:sp>
      <p:pic>
        <p:nvPicPr>
          <p:cNvPr id="7" name="Picture 6"/>
          <p:cNvPicPr>
            <a:picLocks noChangeAspect="1"/>
          </p:cNvPicPr>
          <p:nvPr/>
        </p:nvPicPr>
        <p:blipFill>
          <a:blip r:embed="rId3"/>
          <a:stretch>
            <a:fillRect/>
          </a:stretch>
        </p:blipFill>
        <p:spPr>
          <a:xfrm>
            <a:off x="4474455" y="3936982"/>
            <a:ext cx="3771900" cy="1914525"/>
          </a:xfrm>
          <a:prstGeom prst="rect">
            <a:avLst/>
          </a:prstGeom>
        </p:spPr>
      </p:pic>
    </p:spTree>
    <p:extLst>
      <p:ext uri="{BB962C8B-B14F-4D97-AF65-F5344CB8AC3E}">
        <p14:creationId xmlns:p14="http://schemas.microsoft.com/office/powerpoint/2010/main" val="11035165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887204" y="0"/>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IYPH legacy: 4. IYPH Final Report</a:t>
            </a:r>
          </a:p>
        </p:txBody>
      </p:sp>
      <p:sp>
        <p:nvSpPr>
          <p:cNvPr id="3" name="TextBox 2"/>
          <p:cNvSpPr txBox="1"/>
          <p:nvPr/>
        </p:nvSpPr>
        <p:spPr>
          <a:xfrm>
            <a:off x="2878237" y="1927524"/>
            <a:ext cx="6458673" cy="1569648"/>
          </a:xfrm>
          <a:prstGeom prst="rect">
            <a:avLst/>
          </a:prstGeom>
          <a:noFill/>
        </p:spPr>
        <p:txBody>
          <a:bodyPr wrap="square" lIns="91428" tIns="45714" rIns="91428" bIns="45714" rtlCol="0">
            <a:spAutoFit/>
          </a:bodyPr>
          <a:lstStyle/>
          <a:p>
            <a:pPr marL="342859" indent="-342859" algn="ctr">
              <a:buFont typeface="Arial" panose="020B0604020202020204" pitchFamily="34" charset="0"/>
              <a:buChar char="•"/>
            </a:pPr>
            <a:r>
              <a:rPr lang="en-GB" dirty="0">
                <a:latin typeface="Calibri (body)"/>
              </a:rPr>
              <a:t>To be published in all FAO languages.</a:t>
            </a:r>
          </a:p>
          <a:p>
            <a:pPr marL="342859" indent="-342859" algn="ctr">
              <a:buFont typeface="Arial" panose="020B0604020202020204" pitchFamily="34" charset="0"/>
              <a:buChar char="•"/>
            </a:pPr>
            <a:r>
              <a:rPr lang="en-GB" dirty="0">
                <a:latin typeface="Calibri (body)"/>
              </a:rPr>
              <a:t>Planned for August/September 2021.</a:t>
            </a:r>
          </a:p>
          <a:p>
            <a:pPr marL="342859" indent="-342859" algn="ctr">
              <a:buFont typeface="Arial" panose="020B0604020202020204" pitchFamily="34" charset="0"/>
              <a:buChar char="•"/>
            </a:pPr>
            <a:r>
              <a:rPr lang="en-GB" dirty="0">
                <a:latin typeface="Calibri (body)"/>
              </a:rPr>
              <a:t>To include IYPH youth declaration.</a:t>
            </a:r>
          </a:p>
          <a:p>
            <a:pPr marL="342859" indent="-342859" algn="ctr">
              <a:buFont typeface="Arial" panose="020B0604020202020204" pitchFamily="34" charset="0"/>
              <a:buChar char="•"/>
            </a:pPr>
            <a:r>
              <a:rPr lang="en-GB" dirty="0">
                <a:latin typeface="Calibri (body)"/>
              </a:rPr>
              <a:t>Contributions are welcome.</a:t>
            </a:r>
          </a:p>
        </p:txBody>
      </p:sp>
      <p:pic>
        <p:nvPicPr>
          <p:cNvPr id="6" name="Picture 5"/>
          <p:cNvPicPr>
            <a:picLocks noChangeAspect="1"/>
          </p:cNvPicPr>
          <p:nvPr/>
        </p:nvPicPr>
        <p:blipFill>
          <a:blip r:embed="rId3"/>
          <a:stretch>
            <a:fillRect/>
          </a:stretch>
        </p:blipFill>
        <p:spPr>
          <a:xfrm>
            <a:off x="3876164" y="3793594"/>
            <a:ext cx="4462818" cy="1790058"/>
          </a:xfrm>
          <a:prstGeom prst="rect">
            <a:avLst/>
          </a:prstGeom>
        </p:spPr>
      </p:pic>
    </p:spTree>
    <p:extLst>
      <p:ext uri="{BB962C8B-B14F-4D97-AF65-F5344CB8AC3E}">
        <p14:creationId xmlns:p14="http://schemas.microsoft.com/office/powerpoint/2010/main" val="41713736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718605" y="0"/>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How can I contribute?</a:t>
            </a: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2" name="Picture 1"/>
          <p:cNvPicPr>
            <a:picLocks noChangeAspect="1"/>
          </p:cNvPicPr>
          <p:nvPr/>
        </p:nvPicPr>
        <p:blipFill>
          <a:blip r:embed="rId2"/>
          <a:stretch>
            <a:fillRect/>
          </a:stretch>
        </p:blipFill>
        <p:spPr>
          <a:xfrm>
            <a:off x="7253470" y="1408186"/>
            <a:ext cx="3224685" cy="2122087"/>
          </a:xfrm>
          <a:prstGeom prst="rect">
            <a:avLst/>
          </a:prstGeom>
        </p:spPr>
      </p:pic>
      <p:sp>
        <p:nvSpPr>
          <p:cNvPr id="4" name="Rectangle 3"/>
          <p:cNvSpPr/>
          <p:nvPr/>
        </p:nvSpPr>
        <p:spPr>
          <a:xfrm>
            <a:off x="1933374" y="1744089"/>
            <a:ext cx="4784138" cy="3785640"/>
          </a:xfrm>
          <a:prstGeom prst="rect">
            <a:avLst/>
          </a:prstGeom>
        </p:spPr>
        <p:txBody>
          <a:bodyPr wrap="square" lIns="91428" tIns="45714" rIns="91428" bIns="45714">
            <a:spAutoFit/>
          </a:bodyPr>
          <a:lstStyle/>
          <a:p>
            <a:pPr marL="457200" indent="-457200" algn="just">
              <a:buFont typeface="+mj-lt"/>
              <a:buAutoNum type="arabicPeriod"/>
            </a:pPr>
            <a:r>
              <a:rPr lang="en-US" sz="2000" dirty="0">
                <a:latin typeface="Calibri (body)"/>
              </a:rPr>
              <a:t>Use and share the IYPH logo and materials (</a:t>
            </a:r>
            <a:r>
              <a:rPr lang="en-US" sz="2000" dirty="0">
                <a:latin typeface="Calibri (body)"/>
                <a:hlinkClick r:id="rId3"/>
              </a:rPr>
              <a:t>www.fao.org/iyph</a:t>
            </a:r>
            <a:r>
              <a:rPr lang="en-US" sz="2000" dirty="0">
                <a:latin typeface="Calibri (body)"/>
              </a:rPr>
              <a:t>).</a:t>
            </a:r>
          </a:p>
          <a:p>
            <a:pPr marL="457200" indent="-457200" algn="just">
              <a:buFont typeface="+mj-lt"/>
              <a:buAutoNum type="arabicPeriod"/>
            </a:pPr>
            <a:r>
              <a:rPr lang="en-US" sz="2000" dirty="0">
                <a:latin typeface="Calibri (body)"/>
              </a:rPr>
              <a:t>Propose, promote and attend IYPH activities and webinars.</a:t>
            </a:r>
          </a:p>
          <a:p>
            <a:pPr marL="457200" indent="-457200" algn="just">
              <a:buFont typeface="+mj-lt"/>
              <a:buAutoNum type="arabicPeriod"/>
            </a:pPr>
            <a:r>
              <a:rPr lang="en-US" sz="2000" dirty="0">
                <a:latin typeface="Calibri (body)"/>
              </a:rPr>
              <a:t>Suggest online events for the IYPH calendar and contents for the IYPH final report.</a:t>
            </a:r>
          </a:p>
          <a:p>
            <a:pPr marL="457200" indent="-457200" algn="just">
              <a:buFont typeface="+mj-lt"/>
              <a:buAutoNum type="arabicPeriod"/>
            </a:pPr>
            <a:r>
              <a:rPr lang="en-US" sz="2000" dirty="0">
                <a:latin typeface="Calibri (body)"/>
              </a:rPr>
              <a:t>Interact with the IYPH Secretariat.</a:t>
            </a:r>
          </a:p>
          <a:p>
            <a:pPr marL="457200" indent="-457200" algn="just">
              <a:buFont typeface="+mj-lt"/>
              <a:buAutoNum type="arabicPeriod"/>
            </a:pPr>
            <a:r>
              <a:rPr lang="en-US" sz="2000" dirty="0">
                <a:latin typeface="Calibri (body)"/>
              </a:rPr>
              <a:t>Be active on social media! Use the hashtags #</a:t>
            </a:r>
            <a:r>
              <a:rPr lang="en-US" sz="2000" dirty="0" err="1">
                <a:latin typeface="Calibri (body)"/>
              </a:rPr>
              <a:t>PlantHealth</a:t>
            </a:r>
            <a:r>
              <a:rPr lang="en-US" sz="2000" dirty="0">
                <a:latin typeface="Calibri (body)"/>
              </a:rPr>
              <a:t> and #IYPH.</a:t>
            </a:r>
          </a:p>
          <a:p>
            <a:pPr marL="457200" indent="-457200" algn="just">
              <a:buFont typeface="+mj-lt"/>
              <a:buAutoNum type="arabicPeriod"/>
            </a:pPr>
            <a:r>
              <a:rPr lang="en-GB" sz="2000" dirty="0">
                <a:latin typeface="Calibri (body)"/>
              </a:rPr>
              <a:t>Subscribe to IYPH (soon IPPC) newsletter.</a:t>
            </a:r>
            <a:endParaRPr lang="en-US" sz="2000" dirty="0">
              <a:latin typeface="Calibri (body)"/>
            </a:endParaRPr>
          </a:p>
        </p:txBody>
      </p:sp>
      <p:pic>
        <p:nvPicPr>
          <p:cNvPr id="3" name="Picture 2"/>
          <p:cNvPicPr>
            <a:picLocks noChangeAspect="1"/>
          </p:cNvPicPr>
          <p:nvPr/>
        </p:nvPicPr>
        <p:blipFill>
          <a:blip r:embed="rId4"/>
          <a:stretch>
            <a:fillRect/>
          </a:stretch>
        </p:blipFill>
        <p:spPr>
          <a:xfrm>
            <a:off x="7253469" y="3636910"/>
            <a:ext cx="3224684" cy="2178263"/>
          </a:xfrm>
          <a:prstGeom prst="rect">
            <a:avLst/>
          </a:prstGeom>
        </p:spPr>
      </p:pic>
    </p:spTree>
    <p:extLst>
      <p:ext uri="{BB962C8B-B14F-4D97-AF65-F5344CB8AC3E}">
        <p14:creationId xmlns:p14="http://schemas.microsoft.com/office/powerpoint/2010/main" val="1130204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hlinkClick r:id="rId2">
                  <a:extLst>
                    <a:ext uri="{A12FA001-AC4F-418D-AE19-62706E023703}">
                      <ahyp:hlinkClr xmlns="" xmlns:ahyp="http://schemas.microsoft.com/office/drawing/2018/hyperlinkcolor" val="tx"/>
                    </a:ext>
                  </a:extLst>
                </a:hlinkClick>
              </a:rPr>
              <a:t>ippc@fao.org</a:t>
            </a:r>
            <a:r>
              <a:rPr lang="fr-FR" altLang="en-US" sz="1600" dirty="0">
                <a:solidFill>
                  <a:schemeClr val="bg1"/>
                </a:solidFill>
                <a:ea typeface="Arial Unicode MS" panose="020B0604020202020204" pitchFamily="34" charset="-128"/>
                <a:cs typeface="Arial" panose="020B0604020202020204" pitchFamily="34" charset="0"/>
              </a:rPr>
              <a:t> | </a:t>
            </a:r>
            <a:r>
              <a:rPr lang="fr-FR" altLang="en-US" sz="1600" dirty="0">
                <a:solidFill>
                  <a:schemeClr val="bg1"/>
                </a:solidFill>
                <a:ea typeface="Arial Unicode MS" panose="020B0604020202020204" pitchFamily="34" charset="-128"/>
                <a:cs typeface="Arial" panose="020B0604020202020204" pitchFamily="34" charset="0"/>
                <a:hlinkClick r:id="rId3">
                  <a:extLst>
                    <a:ext uri="{A12FA001-AC4F-418D-AE19-62706E023703}">
                      <ahyp:hlinkClr xmlns="" xmlns:ahyp="http://schemas.microsoft.com/office/drawing/2018/hyperlinkcolor" val="tx"/>
                    </a:ext>
                  </a:extLst>
                </a:hlinkClick>
              </a:rPr>
              <a:t>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893" y="1462927"/>
            <a:ext cx="9144000" cy="746873"/>
          </a:xfrm>
        </p:spPr>
        <p:txBody>
          <a:bodyPr>
            <a:noAutofit/>
          </a:bodyPr>
          <a:lstStyle/>
          <a:p>
            <a:pPr algn="ctr"/>
            <a:r>
              <a:rPr lang="en-GB" sz="3400" b="1" dirty="0">
                <a:solidFill>
                  <a:srgbClr val="3E9D51"/>
                </a:solidFill>
                <a:effectLst>
                  <a:outerShdw blurRad="38100" dist="38100" dir="2700000" algn="tl">
                    <a:srgbClr val="000000">
                      <a:alpha val="43137"/>
                    </a:srgbClr>
                  </a:outerShdw>
                </a:effectLst>
              </a:rPr>
              <a:t>2020: the International Year of Plant Health</a:t>
            </a:r>
            <a:endParaRPr lang="en-US" sz="3400" b="1" dirty="0">
              <a:solidFill>
                <a:srgbClr val="3E9D5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286000" y="2209800"/>
            <a:ext cx="7780370" cy="1628170"/>
          </a:xfrm>
        </p:spPr>
        <p:txBody>
          <a:bodyPr>
            <a:normAutofit fontScale="92500" lnSpcReduction="20000"/>
          </a:bodyPr>
          <a:lstStyle/>
          <a:p>
            <a:pPr algn="ctr"/>
            <a:r>
              <a:rPr lang="en-US" sz="2000" i="1" dirty="0">
                <a:latin typeface="Calibri (body)"/>
              </a:rPr>
              <a:t>“As with human or animal health, prevention in plant health is better than cure. […] </a:t>
            </a:r>
          </a:p>
          <a:p>
            <a:pPr algn="ctr"/>
            <a:endParaRPr lang="en-US" sz="2000" i="1" dirty="0">
              <a:latin typeface="Calibri (body)"/>
            </a:endParaRPr>
          </a:p>
          <a:p>
            <a:pPr algn="ctr"/>
            <a:r>
              <a:rPr lang="en-US" sz="2000" i="1" dirty="0">
                <a:latin typeface="Calibri (body)"/>
              </a:rPr>
              <a:t>Much still needs to be done to secure plant health.”</a:t>
            </a:r>
          </a:p>
          <a:p>
            <a:endParaRPr lang="en-US" sz="2000" dirty="0">
              <a:latin typeface="Calibri (body)"/>
            </a:endParaRPr>
          </a:p>
          <a:p>
            <a:pPr algn="ctr"/>
            <a:r>
              <a:rPr lang="en-US" sz="2000" dirty="0">
                <a:latin typeface="Calibri (body)"/>
              </a:rPr>
              <a:t>Qu </a:t>
            </a:r>
            <a:r>
              <a:rPr lang="en-US" sz="2000" dirty="0" err="1">
                <a:latin typeface="Calibri (body)"/>
              </a:rPr>
              <a:t>Dongyu</a:t>
            </a:r>
            <a:r>
              <a:rPr lang="en-US" sz="2000" dirty="0">
                <a:latin typeface="Calibri (body)"/>
              </a:rPr>
              <a:t>, FAO Director-General, 2 December 2019</a:t>
            </a:r>
          </a:p>
        </p:txBody>
      </p:sp>
      <p:pic>
        <p:nvPicPr>
          <p:cNvPr id="5" name="Picture 2" descr="Photo: ©FAO/Giuseppe Carotenuto"/>
          <p:cNvPicPr>
            <a:picLocks noChangeAspect="1" noChangeArrowheads="1"/>
          </p:cNvPicPr>
          <p:nvPr/>
        </p:nvPicPr>
        <p:blipFill rotWithShape="1">
          <a:blip r:embed="rId2">
            <a:extLst>
              <a:ext uri="{28A0092B-C50C-407E-A947-70E740481C1C}">
                <a14:useLocalDpi xmlns:a14="http://schemas.microsoft.com/office/drawing/2010/main" val="0"/>
              </a:ext>
            </a:extLst>
          </a:blip>
          <a:srcRect b="43691"/>
          <a:stretch/>
        </p:blipFill>
        <p:spPr bwMode="auto">
          <a:xfrm>
            <a:off x="3500249" y="3967416"/>
            <a:ext cx="5345288" cy="200940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0560545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828800" y="32657"/>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IYPH objectives</a:t>
            </a: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4" name="Picture 3"/>
          <p:cNvPicPr>
            <a:picLocks noChangeAspect="1"/>
          </p:cNvPicPr>
          <p:nvPr/>
        </p:nvPicPr>
        <p:blipFill>
          <a:blip r:embed="rId3"/>
          <a:stretch>
            <a:fillRect/>
          </a:stretch>
        </p:blipFill>
        <p:spPr>
          <a:xfrm>
            <a:off x="2031568" y="1551664"/>
            <a:ext cx="1354691" cy="1347185"/>
          </a:xfrm>
          <a:prstGeom prst="rect">
            <a:avLst/>
          </a:prstGeom>
        </p:spPr>
      </p:pic>
      <p:pic>
        <p:nvPicPr>
          <p:cNvPr id="5" name="Picture 4"/>
          <p:cNvPicPr>
            <a:picLocks noChangeAspect="1"/>
          </p:cNvPicPr>
          <p:nvPr/>
        </p:nvPicPr>
        <p:blipFill>
          <a:blip r:embed="rId4"/>
          <a:stretch>
            <a:fillRect/>
          </a:stretch>
        </p:blipFill>
        <p:spPr>
          <a:xfrm>
            <a:off x="1915927" y="4802262"/>
            <a:ext cx="1408296" cy="1164492"/>
          </a:xfrm>
          <a:prstGeom prst="rect">
            <a:avLst/>
          </a:prstGeom>
        </p:spPr>
      </p:pic>
      <p:pic>
        <p:nvPicPr>
          <p:cNvPr id="6" name="Picture 5"/>
          <p:cNvPicPr>
            <a:picLocks noChangeAspect="1"/>
          </p:cNvPicPr>
          <p:nvPr/>
        </p:nvPicPr>
        <p:blipFill>
          <a:blip r:embed="rId5"/>
          <a:stretch>
            <a:fillRect/>
          </a:stretch>
        </p:blipFill>
        <p:spPr>
          <a:xfrm>
            <a:off x="1926798" y="3195032"/>
            <a:ext cx="1386553" cy="1311047"/>
          </a:xfrm>
          <a:prstGeom prst="rect">
            <a:avLst/>
          </a:prstGeom>
        </p:spPr>
      </p:pic>
      <p:sp>
        <p:nvSpPr>
          <p:cNvPr id="7" name="TextBox 6"/>
          <p:cNvSpPr txBox="1"/>
          <p:nvPr/>
        </p:nvSpPr>
        <p:spPr>
          <a:xfrm>
            <a:off x="3810000" y="1905000"/>
            <a:ext cx="6055145" cy="707874"/>
          </a:xfrm>
          <a:prstGeom prst="rect">
            <a:avLst/>
          </a:prstGeom>
          <a:noFill/>
        </p:spPr>
        <p:txBody>
          <a:bodyPr wrap="square" lIns="91428" tIns="45714" rIns="91428" bIns="45714" rtlCol="0">
            <a:spAutoFit/>
          </a:bodyPr>
          <a:lstStyle/>
          <a:p>
            <a:pPr algn="just"/>
            <a:r>
              <a:rPr lang="en-US" sz="2000" dirty="0">
                <a:latin typeface="Calibri (body)"/>
              </a:rPr>
              <a:t>Raising public awareness of the importance of plant health to achieve SDGs and for daily life.</a:t>
            </a:r>
          </a:p>
        </p:txBody>
      </p:sp>
      <p:sp>
        <p:nvSpPr>
          <p:cNvPr id="8" name="TextBox 7"/>
          <p:cNvSpPr txBox="1"/>
          <p:nvPr/>
        </p:nvSpPr>
        <p:spPr>
          <a:xfrm>
            <a:off x="3809999" y="3445003"/>
            <a:ext cx="5950974" cy="400097"/>
          </a:xfrm>
          <a:prstGeom prst="rect">
            <a:avLst/>
          </a:prstGeom>
          <a:noFill/>
        </p:spPr>
        <p:txBody>
          <a:bodyPr wrap="square" lIns="91428" tIns="45714" rIns="91428" bIns="45714" rtlCol="0">
            <a:spAutoFit/>
          </a:bodyPr>
          <a:lstStyle/>
          <a:p>
            <a:pPr algn="just"/>
            <a:r>
              <a:rPr lang="en-US" sz="2000" dirty="0">
                <a:latin typeface="Calibri (body)"/>
              </a:rPr>
              <a:t>Increase resources dedicated to plant health.</a:t>
            </a:r>
          </a:p>
        </p:txBody>
      </p:sp>
      <p:sp>
        <p:nvSpPr>
          <p:cNvPr id="9" name="TextBox 8"/>
          <p:cNvSpPr txBox="1"/>
          <p:nvPr/>
        </p:nvSpPr>
        <p:spPr>
          <a:xfrm>
            <a:off x="3810001" y="4951521"/>
            <a:ext cx="5950973" cy="707874"/>
          </a:xfrm>
          <a:prstGeom prst="rect">
            <a:avLst/>
          </a:prstGeom>
          <a:noFill/>
        </p:spPr>
        <p:txBody>
          <a:bodyPr wrap="square" lIns="91428" tIns="45714" rIns="91428" bIns="45714" rtlCol="0">
            <a:spAutoFit/>
          </a:bodyPr>
          <a:lstStyle/>
          <a:p>
            <a:pPr algn="just"/>
            <a:r>
              <a:rPr lang="en-US" sz="2000" dirty="0">
                <a:latin typeface="Calibri (body)"/>
              </a:rPr>
              <a:t>Promote good practices, knowledge, research and partnerships.</a:t>
            </a:r>
            <a:endParaRPr lang="en-US" altLang="en-US" sz="2000" dirty="0">
              <a:latin typeface="Calibri (body)"/>
            </a:endParaRPr>
          </a:p>
        </p:txBody>
      </p:sp>
    </p:spTree>
    <p:extLst>
      <p:ext uri="{BB962C8B-B14F-4D97-AF65-F5344CB8AC3E}">
        <p14:creationId xmlns:p14="http://schemas.microsoft.com/office/powerpoint/2010/main" val="19388505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0"/>
            <a:ext cx="8763000" cy="762000"/>
          </a:xfrm>
        </p:spPr>
        <p:txBody>
          <a:bodyPr>
            <a:noAutofit/>
          </a:bodyPr>
          <a:lstStyle/>
          <a:p>
            <a:pPr algn="ctr"/>
            <a:r>
              <a:rPr lang="en-GB" sz="3200" b="1" dirty="0">
                <a:solidFill>
                  <a:srgbClr val="3E9D51"/>
                </a:solidFill>
                <a:effectLst>
                  <a:outerShdw blurRad="38100" dist="38100" dir="2700000" algn="tl">
                    <a:srgbClr val="000000">
                      <a:alpha val="43137"/>
                    </a:srgbClr>
                  </a:outerShdw>
                </a:effectLst>
              </a:rPr>
              <a:t>Extension of the International </a:t>
            </a:r>
            <a:br>
              <a:rPr lang="en-GB" sz="3200" b="1" dirty="0">
                <a:solidFill>
                  <a:srgbClr val="3E9D51"/>
                </a:solidFill>
                <a:effectLst>
                  <a:outerShdw blurRad="38100" dist="38100" dir="2700000" algn="tl">
                    <a:srgbClr val="000000">
                      <a:alpha val="43137"/>
                    </a:srgbClr>
                  </a:outerShdw>
                </a:effectLst>
              </a:rPr>
            </a:br>
            <a:r>
              <a:rPr lang="en-GB" sz="3200" b="1" dirty="0">
                <a:solidFill>
                  <a:srgbClr val="3E9D51"/>
                </a:solidFill>
                <a:effectLst>
                  <a:outerShdw blurRad="38100" dist="38100" dir="2700000" algn="tl">
                    <a:srgbClr val="000000">
                      <a:alpha val="43137"/>
                    </a:srgbClr>
                  </a:outerShdw>
                </a:effectLst>
              </a:rPr>
              <a:t>Year of Plant Health to 2021</a:t>
            </a:r>
            <a:endParaRPr lang="en-US" sz="3200" b="1" dirty="0">
              <a:solidFill>
                <a:srgbClr val="3E9D51"/>
              </a:solidFill>
              <a:effectLst>
                <a:outerShdw blurRad="38100" dist="38100" dir="2700000" algn="tl">
                  <a:srgbClr val="000000">
                    <a:alpha val="43137"/>
                  </a:srgbClr>
                </a:outerShdw>
              </a:effectLst>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52262" y="2369315"/>
            <a:ext cx="5960963" cy="3353043"/>
          </a:xfrm>
          <a:prstGeom prst="rect">
            <a:avLst/>
          </a:prstGeom>
        </p:spPr>
      </p:pic>
      <p:pic>
        <p:nvPicPr>
          <p:cNvPr id="10" name="Picture 9"/>
          <p:cNvPicPr>
            <a:picLocks noChangeAspect="1"/>
          </p:cNvPicPr>
          <p:nvPr/>
        </p:nvPicPr>
        <p:blipFill>
          <a:blip r:embed="rId4"/>
          <a:stretch>
            <a:fillRect/>
          </a:stretch>
        </p:blipFill>
        <p:spPr>
          <a:xfrm>
            <a:off x="8157161" y="2998083"/>
            <a:ext cx="2152650" cy="2095500"/>
          </a:xfrm>
          <a:prstGeom prst="rect">
            <a:avLst/>
          </a:prstGeom>
        </p:spPr>
      </p:pic>
    </p:spTree>
    <p:extLst>
      <p:ext uri="{BB962C8B-B14F-4D97-AF65-F5344CB8AC3E}">
        <p14:creationId xmlns:p14="http://schemas.microsoft.com/office/powerpoint/2010/main" val="37635936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883273" y="72168"/>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IYPH key initiatives</a:t>
            </a: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8" name="Picture 2" descr="Risultati immagini per commission on phytosanitary measures"/>
          <p:cNvPicPr>
            <a:picLocks noChangeAspect="1" noChangeArrowheads="1"/>
          </p:cNvPicPr>
          <p:nvPr/>
        </p:nvPicPr>
        <p:blipFill rotWithShape="1">
          <a:blip r:embed="rId3">
            <a:extLst>
              <a:ext uri="{28A0092B-C50C-407E-A947-70E740481C1C}">
                <a14:useLocalDpi xmlns:a14="http://schemas.microsoft.com/office/drawing/2010/main" val="0"/>
              </a:ext>
            </a:extLst>
          </a:blip>
          <a:srcRect l="27737" t="-485" r="1715" b="-1"/>
          <a:stretch/>
        </p:blipFill>
        <p:spPr bwMode="auto">
          <a:xfrm>
            <a:off x="7765949" y="1987336"/>
            <a:ext cx="2573441" cy="1700282"/>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4" descr="Responsive image"/>
          <p:cNvPicPr>
            <a:picLocks noChangeAspect="1" noChangeArrowheads="1"/>
          </p:cNvPicPr>
          <p:nvPr/>
        </p:nvPicPr>
        <p:blipFill rotWithShape="1">
          <a:blip r:embed="rId4">
            <a:extLst>
              <a:ext uri="{28A0092B-C50C-407E-A947-70E740481C1C}">
                <a14:useLocalDpi xmlns:a14="http://schemas.microsoft.com/office/drawing/2010/main" val="0"/>
              </a:ext>
            </a:extLst>
          </a:blip>
          <a:srcRect l="1708" t="5250" r="2667"/>
          <a:stretch/>
        </p:blipFill>
        <p:spPr bwMode="auto">
          <a:xfrm>
            <a:off x="1855074" y="2003092"/>
            <a:ext cx="2822545" cy="1606102"/>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Rectangle 11"/>
          <p:cNvSpPr/>
          <p:nvPr/>
        </p:nvSpPr>
        <p:spPr>
          <a:xfrm>
            <a:off x="2209283" y="1295514"/>
            <a:ext cx="2121069" cy="707874"/>
          </a:xfrm>
          <a:prstGeom prst="rect">
            <a:avLst/>
          </a:prstGeom>
        </p:spPr>
        <p:txBody>
          <a:bodyPr wrap="none" lIns="91428" tIns="45714" rIns="91428" bIns="45714">
            <a:spAutoFit/>
          </a:bodyPr>
          <a:lstStyle/>
          <a:p>
            <a:r>
              <a:rPr lang="en-GB" sz="2000" b="1" dirty="0">
                <a:solidFill>
                  <a:srgbClr val="3E9D51"/>
                </a:solidFill>
                <a:effectLst>
                  <a:outerShdw blurRad="38100" dist="38100" dir="2700000" algn="tl">
                    <a:srgbClr val="000000">
                      <a:alpha val="43137"/>
                    </a:srgbClr>
                  </a:outerShdw>
                </a:effectLst>
              </a:rPr>
              <a:t>IYPH launch event</a:t>
            </a:r>
          </a:p>
          <a:p>
            <a:pPr algn="ctr"/>
            <a:r>
              <a:rPr lang="en-GB" sz="2000" dirty="0">
                <a:solidFill>
                  <a:srgbClr val="3E9D51"/>
                </a:solidFill>
              </a:rPr>
              <a:t>2 Dec 2019</a:t>
            </a:r>
            <a:endParaRPr lang="en-US" sz="2000" dirty="0"/>
          </a:p>
        </p:txBody>
      </p:sp>
      <p:sp>
        <p:nvSpPr>
          <p:cNvPr id="15" name="Rectangle 14"/>
          <p:cNvSpPr/>
          <p:nvPr/>
        </p:nvSpPr>
        <p:spPr>
          <a:xfrm>
            <a:off x="7781970" y="3857109"/>
            <a:ext cx="2595658" cy="707874"/>
          </a:xfrm>
          <a:prstGeom prst="rect">
            <a:avLst/>
          </a:prstGeom>
        </p:spPr>
        <p:txBody>
          <a:bodyPr wrap="none" lIns="91428" tIns="45714" rIns="91428" bIns="45714">
            <a:spAutoFit/>
          </a:bodyPr>
          <a:lstStyle/>
          <a:p>
            <a:pPr algn="ctr"/>
            <a:r>
              <a:rPr lang="en-GB" sz="2000" b="1" dirty="0">
                <a:solidFill>
                  <a:srgbClr val="3E9D51"/>
                </a:solidFill>
                <a:effectLst>
                  <a:outerShdw blurRad="38100" dist="38100" dir="2700000" algn="tl">
                    <a:srgbClr val="000000">
                      <a:alpha val="43137"/>
                    </a:srgbClr>
                  </a:outerShdw>
                </a:effectLst>
              </a:rPr>
              <a:t>IYPH closing ceremony</a:t>
            </a:r>
          </a:p>
          <a:p>
            <a:pPr algn="ctr"/>
            <a:r>
              <a:rPr lang="en-GB" sz="2000" dirty="0">
                <a:solidFill>
                  <a:srgbClr val="3E9D51"/>
                </a:solidFill>
              </a:rPr>
              <a:t>1 July 2021</a:t>
            </a:r>
            <a:endParaRPr lang="en-US" sz="2000" dirty="0"/>
          </a:p>
        </p:txBody>
      </p:sp>
      <p:pic>
        <p:nvPicPr>
          <p:cNvPr id="2" name="Picture 1"/>
          <p:cNvPicPr>
            <a:picLocks noChangeAspect="1"/>
          </p:cNvPicPr>
          <p:nvPr/>
        </p:nvPicPr>
        <p:blipFill>
          <a:blip r:embed="rId5"/>
          <a:stretch>
            <a:fillRect/>
          </a:stretch>
        </p:blipFill>
        <p:spPr>
          <a:xfrm>
            <a:off x="5024989" y="1996654"/>
            <a:ext cx="2393588" cy="1681648"/>
          </a:xfrm>
          <a:prstGeom prst="rect">
            <a:avLst/>
          </a:prstGeom>
        </p:spPr>
      </p:pic>
      <p:sp>
        <p:nvSpPr>
          <p:cNvPr id="18" name="Rectangle 17"/>
          <p:cNvSpPr/>
          <p:nvPr/>
        </p:nvSpPr>
        <p:spPr>
          <a:xfrm>
            <a:off x="4650900" y="1314639"/>
            <a:ext cx="3228469" cy="707874"/>
          </a:xfrm>
          <a:prstGeom prst="rect">
            <a:avLst/>
          </a:prstGeom>
        </p:spPr>
        <p:txBody>
          <a:bodyPr wrap="none" lIns="91428" tIns="45714" rIns="91428" bIns="45714">
            <a:spAutoFit/>
          </a:bodyPr>
          <a:lstStyle/>
          <a:p>
            <a:pPr algn="ctr"/>
            <a:r>
              <a:rPr lang="en-GB" sz="2000" b="1" dirty="0">
                <a:solidFill>
                  <a:srgbClr val="3E9D51"/>
                </a:solidFill>
                <a:effectLst>
                  <a:outerShdw blurRad="38100" dist="38100" dir="2700000" algn="tl">
                    <a:srgbClr val="000000">
                      <a:alpha val="43137"/>
                    </a:srgbClr>
                  </a:outerShdw>
                </a:effectLst>
              </a:rPr>
              <a:t>Plant Health &amp; Right to Food</a:t>
            </a:r>
          </a:p>
          <a:p>
            <a:pPr algn="ctr"/>
            <a:r>
              <a:rPr lang="en-GB" sz="2000" dirty="0">
                <a:solidFill>
                  <a:srgbClr val="3E9D51"/>
                </a:solidFill>
              </a:rPr>
              <a:t>Oct 2020 – Feb 2021</a:t>
            </a:r>
            <a:endParaRPr lang="en-US" sz="2000" dirty="0"/>
          </a:p>
        </p:txBody>
      </p:sp>
      <p:sp>
        <p:nvSpPr>
          <p:cNvPr id="19" name="Rectangle 18"/>
          <p:cNvSpPr/>
          <p:nvPr/>
        </p:nvSpPr>
        <p:spPr>
          <a:xfrm>
            <a:off x="5380812" y="3860594"/>
            <a:ext cx="1897976" cy="707874"/>
          </a:xfrm>
          <a:prstGeom prst="rect">
            <a:avLst/>
          </a:prstGeom>
        </p:spPr>
        <p:txBody>
          <a:bodyPr wrap="none" lIns="91428" tIns="45714" rIns="91428" bIns="45714">
            <a:spAutoFit/>
          </a:bodyPr>
          <a:lstStyle/>
          <a:p>
            <a:pPr algn="ctr"/>
            <a:r>
              <a:rPr lang="en-GB" sz="2000" b="1" dirty="0">
                <a:solidFill>
                  <a:srgbClr val="3E9D51"/>
                </a:solidFill>
                <a:effectLst>
                  <a:outerShdw blurRad="38100" dist="38100" dir="2700000" algn="tl">
                    <a:srgbClr val="000000">
                      <a:alpha val="43137"/>
                    </a:srgbClr>
                  </a:outerShdw>
                </a:effectLst>
              </a:rPr>
              <a:t>IYPH webinars </a:t>
            </a:r>
          </a:p>
          <a:p>
            <a:pPr algn="ctr"/>
            <a:r>
              <a:rPr lang="en-GB" sz="2000" dirty="0">
                <a:solidFill>
                  <a:srgbClr val="3E9D51"/>
                </a:solidFill>
              </a:rPr>
              <a:t>29-30 June 2021</a:t>
            </a:r>
            <a:endParaRPr lang="en-US" sz="2000" dirty="0"/>
          </a:p>
        </p:txBody>
      </p:sp>
      <p:sp>
        <p:nvSpPr>
          <p:cNvPr id="20" name="Rectangle 19"/>
          <p:cNvSpPr/>
          <p:nvPr/>
        </p:nvSpPr>
        <p:spPr>
          <a:xfrm>
            <a:off x="1666055" y="3857109"/>
            <a:ext cx="3263818" cy="707874"/>
          </a:xfrm>
          <a:prstGeom prst="rect">
            <a:avLst/>
          </a:prstGeom>
        </p:spPr>
        <p:txBody>
          <a:bodyPr wrap="none" lIns="91428" tIns="45714" rIns="91428" bIns="45714">
            <a:spAutoFit/>
          </a:bodyPr>
          <a:lstStyle/>
          <a:p>
            <a:pPr algn="ctr"/>
            <a:r>
              <a:rPr lang="en-GB" sz="2000" b="1" dirty="0">
                <a:solidFill>
                  <a:srgbClr val="3E9D51"/>
                </a:solidFill>
                <a:effectLst>
                  <a:outerShdw blurRad="38100" dist="38100" dir="2700000" algn="tl">
                    <a:srgbClr val="000000">
                      <a:alpha val="43137"/>
                    </a:srgbClr>
                  </a:outerShdw>
                </a:effectLst>
              </a:rPr>
              <a:t>PH &amp; Climate Change Review</a:t>
            </a:r>
          </a:p>
          <a:p>
            <a:pPr algn="ctr"/>
            <a:r>
              <a:rPr lang="en-GB" sz="2000" dirty="0">
                <a:solidFill>
                  <a:srgbClr val="3E9D51"/>
                </a:solidFill>
              </a:rPr>
              <a:t>1 June 2021</a:t>
            </a:r>
            <a:endParaRPr lang="en-US" sz="2000" dirty="0"/>
          </a:p>
        </p:txBody>
      </p:sp>
      <p:sp>
        <p:nvSpPr>
          <p:cNvPr id="21" name="Rectangle 20"/>
          <p:cNvSpPr/>
          <p:nvPr/>
        </p:nvSpPr>
        <p:spPr>
          <a:xfrm>
            <a:off x="7764420" y="1295514"/>
            <a:ext cx="2559591" cy="707874"/>
          </a:xfrm>
          <a:prstGeom prst="rect">
            <a:avLst/>
          </a:prstGeom>
        </p:spPr>
        <p:txBody>
          <a:bodyPr wrap="none" lIns="91428" tIns="45714" rIns="91428" bIns="45714">
            <a:spAutoFit/>
          </a:bodyPr>
          <a:lstStyle/>
          <a:p>
            <a:pPr algn="ctr"/>
            <a:r>
              <a:rPr lang="en-GB" sz="2000" b="1" dirty="0">
                <a:solidFill>
                  <a:srgbClr val="3E9D51"/>
                </a:solidFill>
                <a:effectLst>
                  <a:outerShdw blurRad="38100" dist="38100" dir="2700000" algn="tl">
                    <a:srgbClr val="000000">
                      <a:alpha val="43137"/>
                    </a:srgbClr>
                  </a:outerShdw>
                </a:effectLst>
              </a:rPr>
              <a:t>CPM-15 </a:t>
            </a:r>
          </a:p>
          <a:p>
            <a:pPr algn="ctr"/>
            <a:r>
              <a:rPr lang="en-GB" sz="2000" dirty="0">
                <a:solidFill>
                  <a:srgbClr val="3E9D51"/>
                </a:solidFill>
              </a:rPr>
              <a:t>16 March – 1 Apr 2021</a:t>
            </a:r>
            <a:endParaRPr lang="en-US" sz="2000" dirty="0"/>
          </a:p>
        </p:txBody>
      </p:sp>
      <p:pic>
        <p:nvPicPr>
          <p:cNvPr id="22" name="Picture 8" descr="IPPC | International Plant Protection Convention on Twitter ..."/>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55074" y="4564996"/>
            <a:ext cx="2822545" cy="1411273"/>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2"/>
          <p:cNvPicPr>
            <a:picLocks noChangeAspect="1"/>
          </p:cNvPicPr>
          <p:nvPr/>
        </p:nvPicPr>
        <p:blipFill>
          <a:blip r:embed="rId7"/>
          <a:stretch>
            <a:fillRect/>
          </a:stretch>
        </p:blipFill>
        <p:spPr>
          <a:xfrm>
            <a:off x="2561688" y="5292547"/>
            <a:ext cx="2115930" cy="683722"/>
          </a:xfrm>
          <a:prstGeom prst="rect">
            <a:avLst/>
          </a:prstGeom>
        </p:spPr>
      </p:pic>
      <p:pic>
        <p:nvPicPr>
          <p:cNvPr id="4" name="Picture 3"/>
          <p:cNvPicPr>
            <a:picLocks noChangeAspect="1"/>
          </p:cNvPicPr>
          <p:nvPr/>
        </p:nvPicPr>
        <p:blipFill>
          <a:blip r:embed="rId8"/>
          <a:stretch>
            <a:fillRect/>
          </a:stretch>
        </p:blipFill>
        <p:spPr>
          <a:xfrm>
            <a:off x="5024988" y="4513251"/>
            <a:ext cx="2480290" cy="1435267"/>
          </a:xfrm>
          <a:prstGeom prst="rect">
            <a:avLst/>
          </a:prstGeom>
        </p:spPr>
      </p:pic>
      <p:pic>
        <p:nvPicPr>
          <p:cNvPr id="2050" name="Picture 2" descr="SAVE FOOD: Global Initiative on Food Loss and Waste Reduction | Food and  Agriculture Organization of the United Nations"/>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84959" y="4513251"/>
            <a:ext cx="2554431" cy="143526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952297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8"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890589" y="19206"/>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IYPH global activities</a:t>
            </a: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5" name="Picture 4"/>
          <p:cNvPicPr>
            <a:picLocks noChangeAspect="1"/>
          </p:cNvPicPr>
          <p:nvPr/>
        </p:nvPicPr>
        <p:blipFill>
          <a:blip r:embed="rId3"/>
          <a:stretch>
            <a:fillRect/>
          </a:stretch>
        </p:blipFill>
        <p:spPr>
          <a:xfrm>
            <a:off x="4647039" y="3919705"/>
            <a:ext cx="2578254" cy="1275140"/>
          </a:xfrm>
          <a:prstGeom prst="rect">
            <a:avLst/>
          </a:prstGeom>
        </p:spPr>
      </p:pic>
      <p:pic>
        <p:nvPicPr>
          <p:cNvPr id="7" name="Picture 6"/>
          <p:cNvPicPr>
            <a:picLocks noChangeAspect="1"/>
          </p:cNvPicPr>
          <p:nvPr/>
        </p:nvPicPr>
        <p:blipFill>
          <a:blip r:embed="rId4"/>
          <a:stretch>
            <a:fillRect/>
          </a:stretch>
        </p:blipFill>
        <p:spPr>
          <a:xfrm>
            <a:off x="6310436" y="1724710"/>
            <a:ext cx="4166786" cy="1961227"/>
          </a:xfrm>
          <a:prstGeom prst="rect">
            <a:avLst/>
          </a:prstGeom>
        </p:spPr>
      </p:pic>
      <p:pic>
        <p:nvPicPr>
          <p:cNvPr id="8" name="Picture 7"/>
          <p:cNvPicPr>
            <a:picLocks noChangeAspect="1"/>
          </p:cNvPicPr>
          <p:nvPr/>
        </p:nvPicPr>
        <p:blipFill>
          <a:blip r:embed="rId5"/>
          <a:stretch>
            <a:fillRect/>
          </a:stretch>
        </p:blipFill>
        <p:spPr>
          <a:xfrm>
            <a:off x="1742925" y="1490938"/>
            <a:ext cx="2259558" cy="2194998"/>
          </a:xfrm>
          <a:prstGeom prst="rect">
            <a:avLst/>
          </a:prstGeom>
        </p:spPr>
      </p:pic>
      <p:pic>
        <p:nvPicPr>
          <p:cNvPr id="9" name="Picture 8"/>
          <p:cNvPicPr>
            <a:picLocks noChangeAspect="1"/>
          </p:cNvPicPr>
          <p:nvPr/>
        </p:nvPicPr>
        <p:blipFill>
          <a:blip r:embed="rId6"/>
          <a:stretch>
            <a:fillRect/>
          </a:stretch>
        </p:blipFill>
        <p:spPr>
          <a:xfrm>
            <a:off x="4223997" y="1490938"/>
            <a:ext cx="1886961" cy="2194998"/>
          </a:xfrm>
          <a:prstGeom prst="rect">
            <a:avLst/>
          </a:prstGeom>
        </p:spPr>
      </p:pic>
      <p:pic>
        <p:nvPicPr>
          <p:cNvPr id="10" name="Picture 9"/>
          <p:cNvPicPr>
            <a:picLocks noChangeAspect="1"/>
          </p:cNvPicPr>
          <p:nvPr/>
        </p:nvPicPr>
        <p:blipFill>
          <a:blip r:embed="rId7"/>
          <a:stretch>
            <a:fillRect/>
          </a:stretch>
        </p:blipFill>
        <p:spPr>
          <a:xfrm>
            <a:off x="7391400" y="3886200"/>
            <a:ext cx="3085823" cy="2203200"/>
          </a:xfrm>
          <a:prstGeom prst="rect">
            <a:avLst/>
          </a:prstGeom>
        </p:spPr>
      </p:pic>
      <p:pic>
        <p:nvPicPr>
          <p:cNvPr id="11" name="Picture 10"/>
          <p:cNvPicPr>
            <a:picLocks noChangeAspect="1"/>
          </p:cNvPicPr>
          <p:nvPr/>
        </p:nvPicPr>
        <p:blipFill>
          <a:blip r:embed="rId8"/>
          <a:stretch>
            <a:fillRect/>
          </a:stretch>
        </p:blipFill>
        <p:spPr>
          <a:xfrm>
            <a:off x="1742926" y="3886200"/>
            <a:ext cx="2766333" cy="2220530"/>
          </a:xfrm>
          <a:prstGeom prst="rect">
            <a:avLst/>
          </a:prstGeom>
        </p:spPr>
      </p:pic>
      <p:pic>
        <p:nvPicPr>
          <p:cNvPr id="13" name="Picture 12"/>
          <p:cNvPicPr>
            <a:picLocks noChangeAspect="1"/>
          </p:cNvPicPr>
          <p:nvPr/>
        </p:nvPicPr>
        <p:blipFill>
          <a:blip r:embed="rId9"/>
          <a:stretch>
            <a:fillRect/>
          </a:stretch>
        </p:blipFill>
        <p:spPr>
          <a:xfrm>
            <a:off x="5403713" y="5194846"/>
            <a:ext cx="1269756" cy="919858"/>
          </a:xfrm>
          <a:prstGeom prst="rect">
            <a:avLst/>
          </a:prstGeom>
        </p:spPr>
      </p:pic>
    </p:spTree>
    <p:extLst>
      <p:ext uri="{BB962C8B-B14F-4D97-AF65-F5344CB8AC3E}">
        <p14:creationId xmlns:p14="http://schemas.microsoft.com/office/powerpoint/2010/main" val="33185938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8" name="Picture 3">
            <a:hlinkClick r:id="rId3"/>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25669" y="1210368"/>
            <a:ext cx="2786700" cy="27154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itle 1"/>
          <p:cNvSpPr txBox="1">
            <a:spLocks/>
          </p:cNvSpPr>
          <p:nvPr/>
        </p:nvSpPr>
        <p:spPr>
          <a:xfrm>
            <a:off x="1898650" y="-48859"/>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IYPH communications</a:t>
            </a: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1026" name="Picture 2" descr="http://www.fao.org/fileadmin/templates/IYPH2020/images/homepage/05_Communication_Guide/IYPH2020_CommGuide_EN.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8608" t="11057" r="20835" b="6297"/>
          <a:stretch/>
        </p:blipFill>
        <p:spPr bwMode="auto">
          <a:xfrm>
            <a:off x="5953388" y="3935827"/>
            <a:ext cx="2288680" cy="2089665"/>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http://www.fao.org/fileadmin/templates/IYPH2020/images/communication_guide/Activitybook/IYPH_mock-up_Activity_Book_EN.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1959" t="10691" r="14182" b="11650"/>
          <a:stretch/>
        </p:blipFill>
        <p:spPr bwMode="auto">
          <a:xfrm rot="895478">
            <a:off x="1833383" y="1634938"/>
            <a:ext cx="2957559" cy="1813970"/>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http://www.fao.org/fileadmin/templates/IYPH2020/images/IYPH2020_Brochure.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8926" t="27284" r="20404" b="18614"/>
          <a:stretch/>
        </p:blipFill>
        <p:spPr bwMode="auto">
          <a:xfrm>
            <a:off x="7911249" y="4102139"/>
            <a:ext cx="2571610" cy="1719918"/>
          </a:xfrm>
          <a:prstGeom prst="rect">
            <a:avLst/>
          </a:prstGeom>
          <a:noFill/>
          <a:extLst>
            <a:ext uri="{909E8E84-426E-40dd-AFC4-6F175D3DCCD1}">
              <a14:hiddenFill xmlns:a14="http://schemas.microsoft.com/office/drawing/2010/main" xmlns="">
                <a:solidFill>
                  <a:srgbClr val="FFFFFF"/>
                </a:solidFill>
              </a14:hiddenFill>
            </a:ext>
          </a:extLst>
        </p:spPr>
      </p:pic>
      <p:pic>
        <p:nvPicPr>
          <p:cNvPr id="1032" name="Picture 8" descr="http://www.fao.org/fileadmin/templates/IYPH2020/images/communication_guide/Poster/IYPH_mock-up_poster_EN.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6290" r="26048" b="7125"/>
          <a:stretch/>
        </p:blipFill>
        <p:spPr bwMode="auto">
          <a:xfrm>
            <a:off x="7768033" y="1453223"/>
            <a:ext cx="1544839" cy="2229780"/>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23892" y="3463171"/>
            <a:ext cx="2079666" cy="1277937"/>
          </a:xfrm>
          <a:prstGeom prst="rect">
            <a:avLst/>
          </a:prstGeom>
        </p:spPr>
      </p:pic>
      <p:pic>
        <p:nvPicPr>
          <p:cNvPr id="11" name="Picture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99290" y="4841841"/>
            <a:ext cx="2104269" cy="1183652"/>
          </a:xfrm>
          <a:prstGeom prst="rect">
            <a:avLst/>
          </a:prstGeom>
        </p:spPr>
      </p:pic>
      <p:pic>
        <p:nvPicPr>
          <p:cNvPr id="12" name="Picture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969273" y="3718899"/>
            <a:ext cx="1903163" cy="2306592"/>
          </a:xfrm>
          <a:prstGeom prst="rect">
            <a:avLst/>
          </a:prstGeom>
        </p:spPr>
      </p:pic>
    </p:spTree>
    <p:extLst>
      <p:ext uri="{BB962C8B-B14F-4D97-AF65-F5344CB8AC3E}">
        <p14:creationId xmlns:p14="http://schemas.microsoft.com/office/powerpoint/2010/main" val="40341358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6427963" y="1676399"/>
            <a:ext cx="3724294" cy="4363992"/>
          </a:xfrm>
          <a:prstGeom prst="rect">
            <a:avLst/>
          </a:prstGeom>
          <a:ln>
            <a:solidFill>
              <a:schemeClr val="bg1">
                <a:lumMod val="65000"/>
              </a:schemeClr>
            </a:solidFill>
          </a:ln>
        </p:spPr>
      </p:pic>
      <p:sp>
        <p:nvSpPr>
          <p:cNvPr id="2" name="Title 1"/>
          <p:cNvSpPr>
            <a:spLocks noGrp="1"/>
          </p:cNvSpPr>
          <p:nvPr>
            <p:ph type="title"/>
          </p:nvPr>
        </p:nvSpPr>
        <p:spPr>
          <a:xfrm>
            <a:off x="2305151" y="152400"/>
            <a:ext cx="7879763" cy="1143000"/>
          </a:xfrm>
        </p:spPr>
        <p:txBody>
          <a:bodyPr/>
          <a:lstStyle/>
          <a:p>
            <a:pPr algn="ctr">
              <a:defRPr/>
            </a:pPr>
            <a:r>
              <a:rPr lang="en-US"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DIGITAL – Social media</a:t>
            </a:r>
          </a:p>
        </p:txBody>
      </p:sp>
      <p:sp>
        <p:nvSpPr>
          <p:cNvPr id="6" name="Rectangle 5">
            <a:extLst>
              <a:ext uri="{FF2B5EF4-FFF2-40B4-BE49-F238E27FC236}">
                <a16:creationId xmlns:a16="http://schemas.microsoft.com/office/drawing/2014/main" id="{2B83BB9F-98EB-3143-AD2C-2A8495EFC673}"/>
              </a:ext>
            </a:extLst>
          </p:cNvPr>
          <p:cNvSpPr/>
          <p:nvPr/>
        </p:nvSpPr>
        <p:spPr>
          <a:xfrm>
            <a:off x="1798770" y="1676400"/>
            <a:ext cx="4629194" cy="4270357"/>
          </a:xfrm>
          <a:prstGeom prst="rect">
            <a:avLst/>
          </a:prstGeom>
        </p:spPr>
        <p:txBody>
          <a:bodyPr wrap="square" lIns="127970" tIns="63987" rIns="127970" bIns="63987">
            <a:spAutoFit/>
          </a:bodyPr>
          <a:lstStyle/>
          <a:p>
            <a:pPr defTabSz="999767">
              <a:lnSpc>
                <a:spcPct val="115000"/>
              </a:lnSpc>
              <a:defRPr/>
            </a:pPr>
            <a:r>
              <a:rPr lang="en-GB" sz="1800" b="1" dirty="0">
                <a:solidFill>
                  <a:srgbClr val="000000"/>
                </a:solidFill>
                <a:latin typeface="Calibri (body)"/>
                <a:ea typeface="Arial" panose="020B0604020202020204" pitchFamily="34" charset="0"/>
              </a:rPr>
              <a:t>Cumulative social media reach</a:t>
            </a:r>
          </a:p>
          <a:p>
            <a:pPr marL="285750" indent="-285750" defTabSz="999767">
              <a:lnSpc>
                <a:spcPct val="115000"/>
              </a:lnSpc>
              <a:buFont typeface="Arial" panose="020B0604020202020204" pitchFamily="34" charset="0"/>
              <a:buChar char="•"/>
              <a:defRPr/>
            </a:pPr>
            <a:r>
              <a:rPr lang="en-US" sz="1800" dirty="0">
                <a:solidFill>
                  <a:srgbClr val="000000"/>
                </a:solidFill>
                <a:latin typeface="Calibri (body)"/>
              </a:rPr>
              <a:t>1 350 plant health related posts.</a:t>
            </a:r>
          </a:p>
          <a:p>
            <a:pPr marL="285750" indent="-285750" defTabSz="999767">
              <a:lnSpc>
                <a:spcPct val="115000"/>
              </a:lnSpc>
              <a:buFont typeface="Arial" panose="020B0604020202020204" pitchFamily="34" charset="0"/>
              <a:buChar char="•"/>
              <a:defRPr/>
            </a:pPr>
            <a:r>
              <a:rPr lang="en-US" sz="1800" dirty="0">
                <a:solidFill>
                  <a:srgbClr val="000000"/>
                </a:solidFill>
                <a:latin typeface="Calibri (body)"/>
              </a:rPr>
              <a:t>Mentioned nearly 24 000 times from other social media accounts. </a:t>
            </a:r>
          </a:p>
          <a:p>
            <a:pPr marL="285750" indent="-285750" defTabSz="999767">
              <a:lnSpc>
                <a:spcPct val="115000"/>
              </a:lnSpc>
              <a:buFont typeface="Arial" panose="020B0604020202020204" pitchFamily="34" charset="0"/>
              <a:buChar char="•"/>
              <a:defRPr/>
            </a:pPr>
            <a:r>
              <a:rPr lang="en-US" sz="1800" dirty="0">
                <a:solidFill>
                  <a:srgbClr val="000000"/>
                </a:solidFill>
                <a:latin typeface="Calibri (body)"/>
              </a:rPr>
              <a:t>Potential views: over 300 million social media accounts in their feed.</a:t>
            </a:r>
          </a:p>
          <a:p>
            <a:pPr marL="899790" lvl="1" indent="-399904">
              <a:lnSpc>
                <a:spcPct val="115000"/>
              </a:lnSpc>
              <a:buFont typeface="Wingdings" panose="05000000000000000000" pitchFamily="2" charset="2"/>
              <a:buChar char="§"/>
              <a:defRPr/>
            </a:pPr>
            <a:endParaRPr lang="en-US" sz="1800" dirty="0">
              <a:solidFill>
                <a:srgbClr val="000000"/>
              </a:solidFill>
              <a:latin typeface="Calibri (body)"/>
              <a:ea typeface="Arial" panose="020B0604020202020204" pitchFamily="34" charset="0"/>
            </a:endParaRPr>
          </a:p>
          <a:p>
            <a:pPr defTabSz="999767">
              <a:lnSpc>
                <a:spcPct val="115000"/>
              </a:lnSpc>
              <a:defRPr/>
            </a:pPr>
            <a:r>
              <a:rPr lang="en-US" sz="1800" b="1" dirty="0">
                <a:solidFill>
                  <a:srgbClr val="000000"/>
                </a:solidFill>
                <a:latin typeface="Calibri (body)"/>
                <a:ea typeface="Arial" panose="020B0604020202020204" pitchFamily="34" charset="0"/>
              </a:rPr>
              <a:t>March 2021 Social media outreach</a:t>
            </a:r>
          </a:p>
          <a:p>
            <a:pPr marL="285750" indent="-285750" defTabSz="999767">
              <a:lnSpc>
                <a:spcPct val="115000"/>
              </a:lnSpc>
              <a:buFont typeface="Arial" panose="020B0604020202020204" pitchFamily="34" charset="0"/>
              <a:buChar char="•"/>
              <a:defRPr/>
            </a:pPr>
            <a:r>
              <a:rPr lang="en-US" sz="1800" dirty="0">
                <a:solidFill>
                  <a:srgbClr val="000000"/>
                </a:solidFill>
                <a:latin typeface="Calibri (body)"/>
                <a:ea typeface="Arial" panose="020B0604020202020204" pitchFamily="34" charset="0"/>
              </a:rPr>
              <a:t>147 plant health related posts. </a:t>
            </a:r>
          </a:p>
          <a:p>
            <a:pPr marL="285750" indent="-285750" defTabSz="999767">
              <a:lnSpc>
                <a:spcPct val="115000"/>
              </a:lnSpc>
              <a:buFont typeface="Arial" panose="020B0604020202020204" pitchFamily="34" charset="0"/>
              <a:buChar char="•"/>
              <a:defRPr/>
            </a:pPr>
            <a:r>
              <a:rPr lang="en-US" sz="1800" dirty="0">
                <a:solidFill>
                  <a:srgbClr val="000000"/>
                </a:solidFill>
                <a:latin typeface="Calibri (body)"/>
                <a:ea typeface="Arial" panose="020B0604020202020204" pitchFamily="34" charset="0"/>
              </a:rPr>
              <a:t>Mentioned over 1 690 times from other social media accounts. </a:t>
            </a:r>
          </a:p>
          <a:p>
            <a:pPr marL="285750" indent="-285750" defTabSz="999767">
              <a:lnSpc>
                <a:spcPct val="115000"/>
              </a:lnSpc>
              <a:buFont typeface="Arial" panose="020B0604020202020204" pitchFamily="34" charset="0"/>
              <a:buChar char="•"/>
              <a:defRPr/>
            </a:pPr>
            <a:r>
              <a:rPr lang="en-US" sz="1800" dirty="0">
                <a:solidFill>
                  <a:srgbClr val="000000"/>
                </a:solidFill>
                <a:latin typeface="Calibri (body)"/>
                <a:ea typeface="Arial" panose="020B0604020202020204" pitchFamily="34" charset="0"/>
              </a:rPr>
              <a:t>Potential views: over 16 million social media accounts in their feed.</a:t>
            </a:r>
            <a:endParaRPr lang="en-GB" sz="1800" dirty="0">
              <a:solidFill>
                <a:srgbClr val="000000"/>
              </a:solidFill>
              <a:latin typeface="Calibri (body)"/>
            </a:endParaRPr>
          </a:p>
        </p:txBody>
      </p:sp>
    </p:spTree>
    <p:extLst>
      <p:ext uri="{BB962C8B-B14F-4D97-AF65-F5344CB8AC3E}">
        <p14:creationId xmlns:p14="http://schemas.microsoft.com/office/powerpoint/2010/main" val="212332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800" y="107531"/>
            <a:ext cx="7235620" cy="1143000"/>
          </a:xfrm>
        </p:spPr>
        <p:txBody>
          <a:bodyPr/>
          <a:lstStyle/>
          <a:p>
            <a:r>
              <a:rPr lang="en-US" b="1" dirty="0" smtClean="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DIGITAL - </a:t>
            </a:r>
            <a:r>
              <a:rPr lang="en-US"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Website highlights</a:t>
            </a:r>
            <a:r>
              <a:rPr lang="en-US" sz="2800" b="1" dirty="0">
                <a:solidFill>
                  <a:srgbClr val="00B050"/>
                </a:solidFill>
              </a:rPr>
              <a:t/>
            </a:r>
            <a:br>
              <a:rPr lang="en-US" sz="2800" b="1" dirty="0">
                <a:solidFill>
                  <a:srgbClr val="00B050"/>
                </a:solidFill>
              </a:rPr>
            </a:br>
            <a:endParaRPr lang="en-US" sz="2800" b="1" dirty="0">
              <a:solidFill>
                <a:srgbClr val="00B050"/>
              </a:solidFill>
            </a:endParaRPr>
          </a:p>
        </p:txBody>
      </p:sp>
      <p:sp>
        <p:nvSpPr>
          <p:cNvPr id="5" name="Content Placeholder 2">
            <a:extLst>
              <a:ext uri="{FF2B5EF4-FFF2-40B4-BE49-F238E27FC236}">
                <a16:creationId xmlns:a16="http://schemas.microsoft.com/office/drawing/2014/main" id="{2BF21F16-FAA6-3146-8156-E3A4EB46B2D7}"/>
              </a:ext>
            </a:extLst>
          </p:cNvPr>
          <p:cNvSpPr txBox="1">
            <a:spLocks/>
          </p:cNvSpPr>
          <p:nvPr/>
        </p:nvSpPr>
        <p:spPr bwMode="auto">
          <a:xfrm>
            <a:off x="2205074" y="2169062"/>
            <a:ext cx="4909820" cy="299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00059" tIns="50030" rIns="100059" bIns="50030" numCol="1" anchor="t" anchorCtr="0" compatLnSpc="1">
            <a:prstTxWarp prst="textNoShape">
              <a:avLst/>
            </a:prstTxWarp>
          </a:bodyPr>
          <a:lstStyle>
            <a:lvl1pPr marL="0" marR="0" indent="0" algn="l" defTabSz="622364" rtl="0" eaLnBrk="0" fontAlgn="base" latinLnBrk="0" hangingPunct="0">
              <a:lnSpc>
                <a:spcPct val="100000"/>
              </a:lnSpc>
              <a:spcBef>
                <a:spcPts val="0"/>
              </a:spcBef>
              <a:spcAft>
                <a:spcPct val="0"/>
              </a:spcAft>
              <a:buClrTx/>
              <a:buSzTx/>
              <a:buFont typeface="Arial" charset="0"/>
              <a:buNone/>
              <a:tabLst/>
              <a:defRPr lang="en-US" sz="2178" b="0" i="0" kern="100" baseline="0" smtClean="0">
                <a:solidFill>
                  <a:schemeClr val="tx1"/>
                </a:solidFill>
                <a:effectLst/>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917" kern="120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a:lstStyle>
          <a:p>
            <a:pPr defTabSz="999886">
              <a:lnSpc>
                <a:spcPct val="115000"/>
              </a:lnSpc>
              <a:spcBef>
                <a:spcPct val="0"/>
              </a:spcBef>
              <a:spcAft>
                <a:spcPts val="0"/>
              </a:spcAft>
              <a:defRPr/>
            </a:pPr>
            <a:r>
              <a:rPr lang="en-US" sz="1800" b="1" dirty="0">
                <a:solidFill>
                  <a:srgbClr val="000000"/>
                </a:solidFill>
                <a:latin typeface="Calibri (body)"/>
                <a:cs typeface="Arial" charset="0"/>
              </a:rPr>
              <a:t>Cumulative/lifetime stats IYPH website</a:t>
            </a:r>
          </a:p>
          <a:p>
            <a:pPr marL="285750" indent="-285750" defTabSz="999886">
              <a:lnSpc>
                <a:spcPct val="115000"/>
              </a:lnSpc>
              <a:spcBef>
                <a:spcPct val="0"/>
              </a:spcBef>
              <a:spcAft>
                <a:spcPts val="0"/>
              </a:spcAft>
              <a:buFont typeface="Arial" panose="020B0604020202020204" pitchFamily="34" charset="0"/>
              <a:buChar char="•"/>
              <a:defRPr/>
            </a:pPr>
            <a:r>
              <a:rPr lang="en-US" sz="1800" dirty="0">
                <a:solidFill>
                  <a:srgbClr val="000000"/>
                </a:solidFill>
                <a:latin typeface="Calibri (body)"/>
                <a:cs typeface="Arial" charset="0"/>
              </a:rPr>
              <a:t>135 000 users and 347 000 page views</a:t>
            </a:r>
            <a:r>
              <a:rPr lang="en-GB" sz="1800" dirty="0">
                <a:solidFill>
                  <a:srgbClr val="000000"/>
                </a:solidFill>
                <a:latin typeface="Calibri (body)"/>
                <a:cs typeface="Arial" charset="0"/>
              </a:rPr>
              <a:t>.</a:t>
            </a:r>
            <a:r>
              <a:rPr lang="en-GB" sz="1800" dirty="0">
                <a:solidFill>
                  <a:srgbClr val="000000"/>
                </a:solidFill>
                <a:latin typeface="Calibri (body)"/>
                <a:ea typeface="Calibri" panose="020F0502020204030204" pitchFamily="34" charset="0"/>
                <a:cs typeface="Times New Roman" panose="02020603050405020304" pitchFamily="18" charset="0"/>
              </a:rPr>
              <a:t> </a:t>
            </a:r>
          </a:p>
          <a:p>
            <a:pPr marL="479945" indent="-479945" defTabSz="871101">
              <a:lnSpc>
                <a:spcPct val="115000"/>
              </a:lnSpc>
              <a:spcAft>
                <a:spcPts val="0"/>
              </a:spcAft>
              <a:buFont typeface="Symbol" panose="05050102010706020507" pitchFamily="18" charset="2"/>
              <a:buChar char=""/>
              <a:defRPr/>
            </a:pPr>
            <a:endParaRPr lang="en-GB" sz="1800" b="1" dirty="0">
              <a:solidFill>
                <a:srgbClr val="000000"/>
              </a:solidFill>
              <a:latin typeface="Calibri (body)"/>
              <a:ea typeface="Calibri" panose="020F0502020204030204" pitchFamily="34" charset="0"/>
              <a:cs typeface="Times New Roman" panose="02020603050405020304" pitchFamily="18" charset="0"/>
            </a:endParaRPr>
          </a:p>
          <a:p>
            <a:pPr defTabSz="871101">
              <a:lnSpc>
                <a:spcPct val="115000"/>
              </a:lnSpc>
              <a:spcAft>
                <a:spcPts val="0"/>
              </a:spcAft>
              <a:defRPr/>
            </a:pPr>
            <a:r>
              <a:rPr lang="en-GB" sz="1800" b="1" dirty="0">
                <a:solidFill>
                  <a:srgbClr val="000000"/>
                </a:solidFill>
                <a:latin typeface="Calibri (body)"/>
                <a:ea typeface="Calibri" panose="020F0502020204030204" pitchFamily="34" charset="0"/>
                <a:cs typeface="Times New Roman" panose="02020603050405020304" pitchFamily="18" charset="0"/>
              </a:rPr>
              <a:t>Website highlights </a:t>
            </a:r>
            <a:r>
              <a:rPr lang="en-GB" sz="1800" dirty="0">
                <a:solidFill>
                  <a:srgbClr val="000000"/>
                </a:solidFill>
                <a:latin typeface="Calibri (body)"/>
                <a:ea typeface="Calibri" panose="020F0502020204030204" pitchFamily="34" charset="0"/>
                <a:cs typeface="Times New Roman" panose="02020603050405020304" pitchFamily="18" charset="0"/>
              </a:rPr>
              <a:t>(Feb 2021)</a:t>
            </a:r>
          </a:p>
          <a:p>
            <a:pPr marL="285750" indent="-285750" defTabSz="871101">
              <a:lnSpc>
                <a:spcPct val="115000"/>
              </a:lnSpc>
              <a:spcAft>
                <a:spcPts val="0"/>
              </a:spcAft>
              <a:buFont typeface="Arial" panose="020B0604020202020204" pitchFamily="34" charset="0"/>
              <a:buChar char="•"/>
              <a:defRPr/>
            </a:pPr>
            <a:r>
              <a:rPr lang="en-US" sz="1800" dirty="0">
                <a:solidFill>
                  <a:srgbClr val="000000"/>
                </a:solidFill>
                <a:latin typeface="Calibri (body)"/>
              </a:rPr>
              <a:t>3 800 users </a:t>
            </a:r>
          </a:p>
          <a:p>
            <a:pPr marL="285750" indent="-285750" defTabSz="871101">
              <a:lnSpc>
                <a:spcPct val="115000"/>
              </a:lnSpc>
              <a:spcAft>
                <a:spcPts val="0"/>
              </a:spcAft>
              <a:buFont typeface="Arial" panose="020B0604020202020204" pitchFamily="34" charset="0"/>
              <a:buChar char="•"/>
              <a:defRPr/>
            </a:pPr>
            <a:r>
              <a:rPr lang="en-US" sz="1800" dirty="0">
                <a:solidFill>
                  <a:srgbClr val="000000"/>
                </a:solidFill>
                <a:latin typeface="Calibri (body)"/>
              </a:rPr>
              <a:t>7 800 page views</a:t>
            </a:r>
          </a:p>
          <a:p>
            <a:pPr marL="285750" indent="-285750" defTabSz="871101">
              <a:lnSpc>
                <a:spcPct val="115000"/>
              </a:lnSpc>
              <a:spcAft>
                <a:spcPts val="0"/>
              </a:spcAft>
              <a:buFont typeface="Arial" panose="020B0604020202020204" pitchFamily="34" charset="0"/>
              <a:buChar char="•"/>
              <a:defRPr/>
            </a:pPr>
            <a:r>
              <a:rPr lang="en-US" sz="1800" dirty="0">
                <a:solidFill>
                  <a:srgbClr val="000000"/>
                </a:solidFill>
                <a:latin typeface="Calibri (body)"/>
              </a:rPr>
              <a:t>An average of 02:00 minutes</a:t>
            </a:r>
            <a:r>
              <a:rPr lang="en-US" sz="1700" b="1" dirty="0">
                <a:solidFill>
                  <a:srgbClr val="000000"/>
                </a:solidFill>
              </a:rPr>
              <a:t> </a:t>
            </a:r>
            <a:endParaRPr lang="en-GB" sz="1700" b="1" dirty="0">
              <a:solidFill>
                <a:srgbClr val="000000"/>
              </a:solidFill>
              <a:latin typeface="Arial" panose="020B0604020202020204"/>
            </a:endParaRPr>
          </a:p>
          <a:p>
            <a:pPr marL="706558" lvl="1" indent="0" defTabSz="871101">
              <a:lnSpc>
                <a:spcPct val="115000"/>
              </a:lnSpc>
              <a:spcAft>
                <a:spcPts val="0"/>
              </a:spcAft>
              <a:buNone/>
              <a:defRPr/>
            </a:pPr>
            <a:r>
              <a:rPr lang="x-none" sz="800" dirty="0">
                <a:solidFill>
                  <a:srgbClr val="000000"/>
                </a:solidFill>
                <a:latin typeface="Arial" panose="020B0604020202020204"/>
              </a:rPr>
              <a:t> </a:t>
            </a:r>
            <a:r>
              <a:rPr lang="en-GB" sz="8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 </a:t>
            </a:r>
            <a:endParaRPr lang="en-GB" sz="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2" name="Picture 11" descr="A screenshot of a computer screen&#10;&#10;Description automatically generated">
            <a:extLst>
              <a:ext uri="{FF2B5EF4-FFF2-40B4-BE49-F238E27FC236}">
                <a16:creationId xmlns:a16="http://schemas.microsoft.com/office/drawing/2014/main" id="{294D6D54-0540-EB4E-B5F1-D8AFD66FBA8E}"/>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505747" y="1937708"/>
            <a:ext cx="7869868" cy="2895459"/>
          </a:xfrm>
          <a:prstGeom prst="rect">
            <a:avLst/>
          </a:prstGeom>
        </p:spPr>
      </p:pic>
    </p:spTree>
    <p:extLst>
      <p:ext uri="{BB962C8B-B14F-4D97-AF65-F5344CB8AC3E}">
        <p14:creationId xmlns:p14="http://schemas.microsoft.com/office/powerpoint/2010/main" val="2921813240"/>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B6D1CDB-15D1-4C85-BFBF-7D1270C6F64A}">
  <ds:schemaRefs>
    <ds:schemaRef ds:uri="http://purl.org/dc/elements/1.1/"/>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a3b9c205-ff93-4b66-a73e-1385ea8adb4a"/>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4.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275</TotalTime>
  <Words>1072</Words>
  <Application>Microsoft Office PowerPoint</Application>
  <PresentationFormat>Widescreen</PresentationFormat>
  <Paragraphs>125</Paragraphs>
  <Slides>16</Slides>
  <Notes>12</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16</vt:i4>
      </vt:variant>
    </vt:vector>
  </HeadingPairs>
  <TitlesOfParts>
    <vt:vector size="29" baseType="lpstr">
      <vt:lpstr>.AppleSystemUIFont</vt:lpstr>
      <vt:lpstr>Arial</vt:lpstr>
      <vt:lpstr>Arial Unicode MS</vt:lpstr>
      <vt:lpstr>Calibri</vt:lpstr>
      <vt:lpstr>Calibri (body)</vt:lpstr>
      <vt:lpstr>Calibri Light</vt:lpstr>
      <vt:lpstr>Georgia</vt:lpstr>
      <vt:lpstr>Segoe UI</vt:lpstr>
      <vt:lpstr>Symbol</vt:lpstr>
      <vt:lpstr>Times New Roman</vt:lpstr>
      <vt:lpstr>Wingdings</vt:lpstr>
      <vt:lpstr>COVER</vt:lpstr>
      <vt:lpstr>Internal screen</vt:lpstr>
      <vt:lpstr>The International Year of Plant Health</vt:lpstr>
      <vt:lpstr>2020: the International Year of Plant Health</vt:lpstr>
      <vt:lpstr>PowerPoint Presentation</vt:lpstr>
      <vt:lpstr>Extension of the International  Year of Plant Health to 2021</vt:lpstr>
      <vt:lpstr>PowerPoint Presentation</vt:lpstr>
      <vt:lpstr>PowerPoint Presentation</vt:lpstr>
      <vt:lpstr>PowerPoint Presentation</vt:lpstr>
      <vt:lpstr>DIGITAL – Social media</vt:lpstr>
      <vt:lpstr>DIGITAL - Website highlights </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Nicora, Natalie (NSP)</cp:lastModifiedBy>
  <cp:revision>12</cp:revision>
  <cp:lastPrinted>2018-12-10T09:55:32Z</cp:lastPrinted>
  <dcterms:created xsi:type="dcterms:W3CDTF">2019-07-18T08:44:31Z</dcterms:created>
  <dcterms:modified xsi:type="dcterms:W3CDTF">2021-06-28T09:39:57Z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