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18_6C3A3C64.xml" ContentType="application/vnd.ms-powerpoint.comments+xml"/>
  <Override PartName="/ppt/comments/modernComment_106_650D4182.xml" ContentType="application/vnd.ms-powerpoint.comments+xml"/>
  <Override PartName="/ppt/comments/modernComment_10B_240AEA56.xml" ContentType="application/vnd.ms-powerpoint.comments+xml"/>
  <Override PartName="/ppt/comments/modernComment_11A_3CCD422C.xml" ContentType="application/vnd.ms-powerpoint.comments+xml"/>
  <Override PartName="/ppt/comments/modernComment_10C_E4FBC5B7.xml" ContentType="application/vnd.ms-powerpoint.comments+xml"/>
  <Override PartName="/ppt/comments/modernComment_114_FF4FAF58.xml" ContentType="application/vnd.ms-powerpoint.comments+xml"/>
  <Override PartName="/ppt/comments/modernComment_117_D75F9724.xml" ContentType="application/vnd.ms-powerpoint.comments+xml"/>
  <Override PartName="/ppt/comments/modernComment_119_145E6142.xml" ContentType="application/vnd.ms-powerpoint.comments+xml"/>
  <Override PartName="/ppt/comments/modernComment_115_9E3AB83F.xml" ContentType="application/vnd.ms-powerpoint.comments+xml"/>
  <Override PartName="/ppt/comments/modernComment_112_50D6F944.xml" ContentType="application/vnd.ms-powerpoint.comment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2"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64" r:id="rId2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 id="3" name="Leonardo Scarton - leonardo.scarton@studio.unibo.it" initials="LS-l" lastIdx="1" clrIdx="3">
    <p:extLst>
      <p:ext uri="{19B8F6BF-5375-455C-9EA6-DF929625EA0E}">
        <p15:presenceInfo xmlns:p15="http://schemas.microsoft.com/office/powerpoint/2012/main" userId="Leonardo Scarton - leonardo.scarton@studio.unibo.i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a:tblStyle styleId="{775DCB02-9BB8-47FD-8907-85C794F793BA}" styleName="Stile con tema 1 - Color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113A9D2-9D6B-4929-AA2D-F23B5EE8CBE7}" styleName="Stile con tema 2 - Colore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Stile con tema 1 - Colore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7B26C5-4107-4FEC-AEDC-1716B250A1EF}" styleName="Stile chi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C083E6E3-FA7D-4D7B-A595-EF9225AFEA82}" styleName="Stile chiaro 1 - Colore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Stile chiaro 1 - Colore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88" d="100"/>
          <a:sy n="88" d="100"/>
        </p:scale>
        <p:origin x="90" y="15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comments/modernComment_106_650D4182.xml><?xml version="1.0" encoding="utf-8"?>
<p188:cmLst xmlns:a="http://schemas.openxmlformats.org/drawingml/2006/main" xmlns:r="http://schemas.openxmlformats.org/officeDocument/2006/relationships" xmlns:p188="http://schemas.microsoft.com/office/powerpoint/2018/8/main">
  <p188:cm id="{03E11DA9-E3F9-4B59-9603-EAA1222201D9}" authorId="{EB0C4F6B-9387-3D2F-5580-224C15786E80}" created="2021-06-15T21:04:19.896">
    <ac:deMkLst xmlns:ac="http://schemas.microsoft.com/office/drawing/2013/main/command">
      <pc:docMk xmlns:pc="http://schemas.microsoft.com/office/powerpoint/2013/main/command"/>
      <pc:sldMk xmlns:pc="http://schemas.microsoft.com/office/powerpoint/2013/main/command" cId="1695367554" sldId="262"/>
      <ac:graphicFrameMk id="7" creationId="{00000000-0000-0000-0000-000000000000}"/>
    </ac:deMkLst>
    <p188:replyLst/>
    <p188:txBody>
      <a:bodyPr/>
      <a:lstStyle/>
      <a:p>
        <a:r>
          <a:rPr lang="en-US"/>
          <a:t>Update with Ringolds information?</a:t>
        </a:r>
      </a:p>
    </p188:txBody>
  </p188:cm>
</p188:cmLst>
</file>

<file path=ppt/comments/modernComment_10B_240AEA56.xml><?xml version="1.0" encoding="utf-8"?>
<p188:cmLst xmlns:a="http://schemas.openxmlformats.org/drawingml/2006/main" xmlns:r="http://schemas.openxmlformats.org/officeDocument/2006/relationships" xmlns:p188="http://schemas.microsoft.com/office/powerpoint/2018/8/main">
  <p188:cm id="{4B0E26CE-E9CB-4397-B545-EF2C797D80A5}" authorId="{EB0C4F6B-9387-3D2F-5580-224C15786E80}" created="2021-06-15T20:48:52.073">
    <ac:deMkLst xmlns:ac="http://schemas.microsoft.com/office/drawing/2013/main/command">
      <pc:docMk xmlns:pc="http://schemas.microsoft.com/office/powerpoint/2013/main/command"/>
      <pc:sldMk xmlns:pc="http://schemas.microsoft.com/office/powerpoint/2013/main/command" cId="604695126" sldId="267"/>
      <ac:graphicFrameMk id="5" creationId="{00000000-0000-0000-0000-000000000000}"/>
    </ac:deMkLst>
    <p188:txBody>
      <a:bodyPr/>
      <a:lstStyle/>
      <a:p>
        <a:r>
          <a:rPr lang="en-US"/>
          <a:t>There are also active IC Teams on:  Guides and training materials and Contributed resources. 
I don't think there actually is a DAS SG these days. Perhaps it should be removed or moved to the bottom of the list?</a:t>
        </a:r>
      </a:p>
    </p188:txBody>
  </p188:cm>
</p188:cmLst>
</file>

<file path=ppt/comments/modernComment_10C_E4FBC5B7.xml><?xml version="1.0" encoding="utf-8"?>
<p188:cmLst xmlns:a="http://schemas.openxmlformats.org/drawingml/2006/main" xmlns:r="http://schemas.openxmlformats.org/officeDocument/2006/relationships" xmlns:p188="http://schemas.microsoft.com/office/powerpoint/2018/8/main">
  <p188:cm id="{6155F28F-9C6E-4587-ABD6-3FCC40F77433}" authorId="{EB0C4F6B-9387-3D2F-5580-224C15786E80}" created="2021-06-15T20:10:53.703">
    <ac:deMkLst xmlns:ac="http://schemas.microsoft.com/office/drawing/2013/main/command">
      <pc:docMk xmlns:pc="http://schemas.microsoft.com/office/powerpoint/2013/main/command"/>
      <pc:sldMk xmlns:pc="http://schemas.microsoft.com/office/powerpoint/2013/main/command" cId="3841705399" sldId="268"/>
      <ac:spMk id="4" creationId="{BEB40CB4-ABBC-4C5A-B976-260109FC890F}"/>
    </ac:deMkLst>
    <p188:txBody>
      <a:bodyPr/>
      <a:lstStyle/>
      <a:p>
        <a:r>
          <a:rPr lang="en-US"/>
          <a:t>Groups together all relevant materials (and counting) concerning specific... (and counting) has been deleted</a:t>
        </a:r>
      </a:p>
    </p188:txBody>
  </p188:cm>
  <p188:cm id="{5D6FDA3E-699B-4782-9319-28F8112B93DC}" authorId="{EB0C4F6B-9387-3D2F-5580-224C15786E80}" created="2021-06-15T20:12:48.486">
    <ac:deMkLst xmlns:ac="http://schemas.microsoft.com/office/drawing/2013/main/command">
      <pc:docMk xmlns:pc="http://schemas.microsoft.com/office/powerpoint/2013/main/command"/>
      <pc:sldMk xmlns:pc="http://schemas.microsoft.com/office/powerpoint/2013/main/command" cId="3841705399" sldId="268"/>
      <ac:spMk id="4" creationId="{BEB40CB4-ABBC-4C5A-B976-260109FC890F}"/>
    </ac:deMkLst>
    <p188:txBody>
      <a:bodyPr/>
      <a:lstStyle/>
      <a:p>
        <a:r>
          <a:rPr lang="en-US"/>
          <a:t>Related guides, manuals, contributed resources.​ changed to "Relevant IPPC Guides and training materials" and a new bullet, "Relevant contributed resources"</a:t>
        </a:r>
      </a:p>
    </p188:txBody>
  </p188:cm>
  <p188:cm id="{7CFD772A-120B-4180-AA57-3D3966A2F21C}" authorId="{EB0C4F6B-9387-3D2F-5580-224C15786E80}" created="2021-06-15T20:14:49.753">
    <ac:deMkLst xmlns:ac="http://schemas.microsoft.com/office/drawing/2013/main/command">
      <pc:docMk xmlns:pc="http://schemas.microsoft.com/office/powerpoint/2013/main/command"/>
      <pc:sldMk xmlns:pc="http://schemas.microsoft.com/office/powerpoint/2013/main/command" cId="3841705399" sldId="268"/>
      <ac:spMk id="4" creationId="{BEB40CB4-ABBC-4C5A-B976-260109FC890F}"/>
    </ac:deMkLst>
    <p188:txBody>
      <a:bodyPr/>
      <a:lstStyle/>
      <a:p>
        <a:r>
          <a:rPr lang="en-US"/>
          <a:t>Love the addition of QR codes! Is the web link still needed?</a:t>
        </a:r>
      </a:p>
    </p188:txBody>
  </p188:cm>
</p188:cmLst>
</file>

<file path=ppt/comments/modernComment_112_50D6F944.xml><?xml version="1.0" encoding="utf-8"?>
<p188:cmLst xmlns:a="http://schemas.openxmlformats.org/drawingml/2006/main" xmlns:r="http://schemas.openxmlformats.org/officeDocument/2006/relationships" xmlns:p188="http://schemas.microsoft.com/office/powerpoint/2018/8/main">
  <p188:cm id="{72EA6891-A2E9-48F3-BA04-1C0A2F099482}" authorId="{1091926F-67D4-3BC5-A5F0-DAF61CF50C3C}" created="2021-06-16T09:18:47.413">
    <ac:deMkLst xmlns:ac="http://schemas.microsoft.com/office/drawing/2013/main/command">
      <pc:docMk xmlns:pc="http://schemas.microsoft.com/office/powerpoint/2013/main/command"/>
      <pc:sldMk xmlns:pc="http://schemas.microsoft.com/office/powerpoint/2013/main/command" cId="1356265796" sldId="274"/>
      <ac:spMk id="3" creationId="{00000000-0000-0000-0000-000000000000}"/>
    </ac:deMkLst>
    <p188:txBody>
      <a:bodyPr/>
      <a:lstStyle/>
      <a:p>
        <a:r>
          <a:rPr lang="en-US"/>
          <a:t>Page number is missing.</a:t>
        </a:r>
      </a:p>
    </p188:txBody>
  </p188:cm>
</p188:cmLst>
</file>

<file path=ppt/comments/modernComment_114_FF4FAF58.xml><?xml version="1.0" encoding="utf-8"?>
<p188:cmLst xmlns:a="http://schemas.openxmlformats.org/drawingml/2006/main" xmlns:r="http://schemas.openxmlformats.org/officeDocument/2006/relationships" xmlns:p188="http://schemas.microsoft.com/office/powerpoint/2018/8/main">
  <p188:cm id="{662E6F64-F059-4D6C-8890-4DBCB2475F70}" authorId="{EB0C4F6B-9387-3D2F-5580-224C15786E80}" created="2021-06-15T20:16:50.582">
    <ac:deMkLst xmlns:ac="http://schemas.microsoft.com/office/drawing/2013/main/command">
      <pc:docMk xmlns:pc="http://schemas.microsoft.com/office/powerpoint/2013/main/command"/>
      <pc:sldMk xmlns:pc="http://schemas.microsoft.com/office/powerpoint/2013/main/command" cId="4283412312" sldId="276"/>
      <ac:spMk id="3" creationId="{00000000-0000-0000-0000-000000000000}"/>
    </ac:deMkLst>
    <p188:replyLst>
      <p188:reply id="{152437C2-0649-4972-B6AD-6552DB7DD9E3}" authorId="{24CC5248-DA85-724F-2C80-9F47FDB18887}" created="2021-06-22T09:26:07.455">
        <p188:txBody>
          <a:bodyPr/>
          <a:lstStyle/>
          <a:p>
            <a:r>
              <a:rPr lang="en-GB"/>
              <a:t>Thanks, Barbar. it is oK for me to delete it </a:t>
            </a:r>
          </a:p>
        </p188:txBody>
      </p188:reply>
    </p188:replyLst>
    <p188:txBody>
      <a:bodyPr/>
      <a:lstStyle/>
      <a:p>
        <a:r>
          <a:rPr lang="en-US"/>
          <a:t>Does it really matter how many meetings? I suggest removing this bullet.</a:t>
        </a:r>
      </a:p>
    </p188:txBody>
  </p188:cm>
  <p188:cm id="{CEC73F9F-F752-405D-8208-2F75360D48E4}" authorId="{EB0C4F6B-9387-3D2F-5580-224C15786E80}" created="2021-06-15T20:19:28.006">
    <ac:deMkLst xmlns:ac="http://schemas.microsoft.com/office/drawing/2013/main/command">
      <pc:docMk xmlns:pc="http://schemas.microsoft.com/office/powerpoint/2013/main/command"/>
      <pc:sldMk xmlns:pc="http://schemas.microsoft.com/office/powerpoint/2013/main/command" cId="4283412312" sldId="276"/>
      <ac:spMk id="3" creationId="{00000000-0000-0000-0000-000000000000}"/>
    </ac:deMkLst>
    <p188:replyLst>
      <p188:reply id="{106944BA-9397-44D0-AA0D-24A47CF71140}" authorId="{24CC5248-DA85-724F-2C80-9F47FDB18887}" created="2021-06-22T09:21:06.008">
        <p188:txBody>
          <a:bodyPr/>
          <a:lstStyle/>
          <a:p>
            <a:r>
              <a:rPr lang="en-GB"/>
              <a:t>Thanks , Barbara.  there are two issues: one is update values, the other is map the old value and new values.  So i prefer keep the content after "and"</a:t>
            </a:r>
          </a:p>
        </p188:txBody>
      </p188:reply>
    </p188:replyLst>
    <p188:txBody>
      <a:bodyPr/>
      <a:lstStyle/>
      <a:p>
        <a:r>
          <a:rPr lang="en-US"/>
          <a:t>suggest revising to:
"Update the pest status categories on the IPP country page to align with the revised ISPM 8 that was adopted by CPM 15."</a:t>
        </a:r>
      </a:p>
    </p188:txBody>
  </p188:cm>
  <p188:cm id="{4924B709-673F-47F4-BA8B-47AF670D2969}" authorId="{EB0C4F6B-9387-3D2F-5580-224C15786E80}" created="2021-06-15T20:23:52.587">
    <ac:deMkLst xmlns:ac="http://schemas.microsoft.com/office/drawing/2013/main/command">
      <pc:docMk xmlns:pc="http://schemas.microsoft.com/office/powerpoint/2013/main/command"/>
      <pc:sldMk xmlns:pc="http://schemas.microsoft.com/office/powerpoint/2013/main/command" cId="4283412312" sldId="276"/>
      <ac:spMk id="3" creationId="{00000000-0000-0000-0000-000000000000}"/>
    </ac:deMkLst>
    <p188:replyLst>
      <p188:reply id="{4EE15B57-1B55-4ABF-9915-6B45364E96A5}" authorId="{24CC5248-DA85-724F-2C80-9F47FDB18887}" created="2021-06-22T09:21:43.743">
        <p188:txBody>
          <a:bodyPr/>
          <a:lstStyle/>
          <a:p>
            <a:r>
              <a:rPr lang="en-GB"/>
              <a:t>agree</a:t>
            </a:r>
          </a:p>
        </p188:txBody>
      </p188:reply>
    </p188:replyLst>
    <p188:txBody>
      <a:bodyPr/>
      <a:lstStyle/>
      <a:p>
        <a:r>
          <a:rPr lang="en-US"/>
          <a:t>Suggest revising to; 
"Existing IC Team on NRO is expected to be replaced by an IC Subgroup in 2022."
The speaking notes could include additional information like: The ToR for the new sub-group are currently out for consultation and are expected to be presented to CPM-16 for approval. A call for nominations to participate in the sub-group will be issued next year. Encourage interested individuals to submit their candidature.</a:t>
        </a:r>
      </a:p>
    </p188:txBody>
  </p188:cm>
  <p188:cm id="{FD64D805-69DC-4B88-BFA6-10B969AD24BA}" authorId="{EB0C4F6B-9387-3D2F-5580-224C15786E80}" created="2021-06-15T20:24:49.744">
    <ac:deMkLst xmlns:ac="http://schemas.microsoft.com/office/drawing/2013/main/command">
      <pc:docMk xmlns:pc="http://schemas.microsoft.com/office/powerpoint/2013/main/command"/>
      <pc:sldMk xmlns:pc="http://schemas.microsoft.com/office/powerpoint/2013/main/command" cId="4283412312" sldId="276"/>
      <ac:spMk id="3" creationId="{00000000-0000-0000-0000-000000000000}"/>
    </ac:deMkLst>
    <p188:replyLst>
      <p188:reply id="{5C189363-44DE-4468-8A0E-08A0340A724E}" authorId="{24CC5248-DA85-724F-2C80-9F47FDB18887}" created="2021-06-22T09:25:39.282">
        <p188:txBody>
          <a:bodyPr/>
          <a:lstStyle/>
          <a:p>
            <a:r>
              <a:rPr lang="en-GB"/>
              <a:t>This one just to be in accordance with the NROs presentation for RW 2021</a:t>
            </a:r>
          </a:p>
        </p188:txBody>
      </p188:reply>
    </p188:replyLst>
    <p188:txBody>
      <a:bodyPr/>
      <a:lstStyle/>
      <a:p>
        <a:r>
          <a:rPr lang="en-US"/>
          <a:t>"present pest reports visually using maps"</a:t>
        </a:r>
      </a:p>
    </p188:txBody>
  </p188:cm>
</p188:cmLst>
</file>

<file path=ppt/comments/modernComment_115_9E3AB83F.xml><?xml version="1.0" encoding="utf-8"?>
<p188:cmLst xmlns:a="http://schemas.openxmlformats.org/drawingml/2006/main" xmlns:r="http://schemas.openxmlformats.org/officeDocument/2006/relationships" xmlns:p188="http://schemas.microsoft.com/office/powerpoint/2018/8/main">
  <p188:cm id="{39753A15-37B5-434A-94CE-EB8E6EA8C7CB}" authorId="{EB0C4F6B-9387-3D2F-5580-224C15786E80}" created="2021-06-15T20:37:18.643">
    <ac:deMkLst xmlns:ac="http://schemas.microsoft.com/office/drawing/2013/main/command">
      <pc:docMk xmlns:pc="http://schemas.microsoft.com/office/powerpoint/2013/main/command"/>
      <pc:sldMk xmlns:pc="http://schemas.microsoft.com/office/powerpoint/2013/main/command" cId="2654648383" sldId="277"/>
      <ac:spMk id="3" creationId="{00000000-0000-0000-0000-000000000000}"/>
    </ac:deMkLst>
    <p188:txBody>
      <a:bodyPr/>
      <a:lstStyle/>
      <a:p>
        <a:r>
          <a:rPr lang="en-US"/>
          <a:t>A survey on PFAs is being used to evaluate the impact of the PFA guide and PFA symposium on the use of PFAs?
It isn't very clear in the slide.</a:t>
        </a:r>
      </a:p>
    </p188:txBody>
  </p188:cm>
  <p188:cm id="{DA0EF8D8-0CF2-4DEF-9382-242793D6B982}" authorId="{EB0C4F6B-9387-3D2F-5580-224C15786E80}" created="2021-06-15T20:39:34.879">
    <ac:deMkLst xmlns:ac="http://schemas.microsoft.com/office/drawing/2013/main/command">
      <pc:docMk xmlns:pc="http://schemas.microsoft.com/office/powerpoint/2013/main/command"/>
      <pc:sldMk xmlns:pc="http://schemas.microsoft.com/office/powerpoint/2013/main/command" cId="2654648383" sldId="277"/>
      <ac:spMk id="3" creationId="{00000000-0000-0000-0000-000000000000}"/>
    </ac:deMkLst>
    <p188:txBody>
      <a:bodyPr/>
      <a:lstStyle/>
      <a:p>
        <a:r>
          <a:rPr lang="en-US"/>
          <a:t>what does this mean? to identify areas where additional implementation support and capacity development is needed?</a:t>
        </a:r>
      </a:p>
    </p188:txBody>
  </p188:cm>
  <p188:cm id="{963CB81A-9937-458A-8280-3D8FF88C5BC4}" authorId="{EB0C4F6B-9387-3D2F-5580-224C15786E80}" created="2021-06-15T20:41:00.865">
    <ac:deMkLst xmlns:ac="http://schemas.microsoft.com/office/drawing/2013/main/command">
      <pc:docMk xmlns:pc="http://schemas.microsoft.com/office/powerpoint/2013/main/command"/>
      <pc:sldMk xmlns:pc="http://schemas.microsoft.com/office/powerpoint/2013/main/command" cId="2654648383" sldId="277"/>
      <ac:spMk id="3" creationId="{00000000-0000-0000-0000-000000000000}"/>
    </ac:deMkLst>
    <p188:txBody>
      <a:bodyPr/>
      <a:lstStyle/>
      <a:p>
        <a:r>
          <a:rPr lang="en-US"/>
          <a:t>and the 1st call for IRSS topics closed in June 2021. 
Presumably the submissions will be evaluated and priority topics will be  added to the IRSS workplan</a:t>
        </a:r>
      </a:p>
    </p188:txBody>
  </p188:cm>
  <p188:cm id="{82D55811-15B8-4137-A2DA-A79BD7AB2E85}" authorId="{EB0C4F6B-9387-3D2F-5580-224C15786E80}" created="2021-06-15T20:53:31.186">
    <ac:deMkLst xmlns:ac="http://schemas.microsoft.com/office/drawing/2013/main/command">
      <pc:docMk xmlns:pc="http://schemas.microsoft.com/office/powerpoint/2013/main/command"/>
      <pc:sldMk xmlns:pc="http://schemas.microsoft.com/office/powerpoint/2013/main/command" cId="2654648383" sldId="277"/>
      <ac:spMk id="2" creationId="{00000000-0000-0000-0000-000000000000}"/>
    </ac:deMkLst>
    <p188:txBody>
      <a:bodyPr/>
      <a:lstStyle/>
      <a:p>
        <a:r>
          <a:rPr lang="en-US"/>
          <a:t>spell out IRSS</a:t>
        </a:r>
      </a:p>
    </p188:txBody>
  </p188:cm>
  <p188:cm id="{D82BEFD6-8A28-4AA4-AAB6-63D63CDE524C}" authorId="{1091926F-67D4-3BC5-A5F0-DAF61CF50C3C}" created="2021-06-16T09:18:37.851">
    <ac:deMkLst xmlns:ac="http://schemas.microsoft.com/office/drawing/2013/main/command">
      <pc:docMk xmlns:pc="http://schemas.microsoft.com/office/powerpoint/2013/main/command"/>
      <pc:sldMk xmlns:pc="http://schemas.microsoft.com/office/powerpoint/2013/main/command" cId="2654648383" sldId="277"/>
      <ac:spMk id="3" creationId="{00000000-0000-0000-0000-000000000000}"/>
    </ac:deMkLst>
    <p188:txBody>
      <a:bodyPr/>
      <a:lstStyle/>
      <a:p>
        <a:r>
          <a:rPr lang="en-US"/>
          <a:t>Page number is missing.</a:t>
        </a:r>
      </a:p>
    </p188:txBody>
  </p188:cm>
</p188:cmLst>
</file>

<file path=ppt/comments/modernComment_117_D75F9724.xml><?xml version="1.0" encoding="utf-8"?>
<p188:cmLst xmlns:a="http://schemas.openxmlformats.org/drawingml/2006/main" xmlns:r="http://schemas.openxmlformats.org/officeDocument/2006/relationships" xmlns:p188="http://schemas.microsoft.com/office/powerpoint/2018/8/main">
  <p188:cm id="{8AEEAC82-1A12-43FD-872D-5AF3A99F0E24}" authorId="{EB0C4F6B-9387-3D2F-5580-224C15786E80}" created="2021-06-15T20:53:14.639">
    <ac:deMkLst xmlns:ac="http://schemas.microsoft.com/office/drawing/2013/main/command">
      <pc:docMk xmlns:pc="http://schemas.microsoft.com/office/powerpoint/2013/main/command"/>
      <pc:sldMk xmlns:pc="http://schemas.microsoft.com/office/powerpoint/2013/main/command" cId="3613366052" sldId="279"/>
      <ac:spMk id="2" creationId="{00000000-0000-0000-0000-000000000000}"/>
    </ac:deMkLst>
    <p188:txBody>
      <a:bodyPr/>
      <a:lstStyle/>
      <a:p>
        <a:r>
          <a:rPr lang="en-US"/>
          <a:t>spell out PCE</a:t>
        </a:r>
      </a:p>
    </p188:txBody>
  </p188:cm>
</p188:cmLst>
</file>

<file path=ppt/comments/modernComment_118_6C3A3C64.xml><?xml version="1.0" encoding="utf-8"?>
<p188:cmLst xmlns:a="http://schemas.openxmlformats.org/drawingml/2006/main" xmlns:r="http://schemas.openxmlformats.org/officeDocument/2006/relationships" xmlns:p188="http://schemas.microsoft.com/office/powerpoint/2018/8/main">
  <p188:cm id="{CC7D5A62-5494-4CFC-BD29-77184F7DC86B}" authorId="{EB0C4F6B-9387-3D2F-5580-224C15786E80}" created="2021-06-15T21:05:25.350">
    <ac:deMkLst xmlns:ac="http://schemas.microsoft.com/office/drawing/2013/main/command">
      <pc:docMk xmlns:pc="http://schemas.microsoft.com/office/powerpoint/2013/main/command"/>
      <pc:sldMk xmlns:pc="http://schemas.microsoft.com/office/powerpoint/2013/main/command" cId="1815755876" sldId="280"/>
      <ac:spMk id="4" creationId="{00000000-0000-0000-0000-000000000000}"/>
    </ac:deMkLst>
    <p188:txBody>
      <a:bodyPr/>
      <a:lstStyle/>
      <a:p>
        <a:r>
          <a:rPr lang="en-US"/>
          <a:t>Is this a quote? Will there be some context in the speaking notes for other presenters?</a:t>
        </a:r>
      </a:p>
    </p188:txBody>
  </p188:cm>
</p188:cmLst>
</file>

<file path=ppt/comments/modernComment_119_145E6142.xml><?xml version="1.0" encoding="utf-8"?>
<p188:cmLst xmlns:a="http://schemas.openxmlformats.org/drawingml/2006/main" xmlns:r="http://schemas.openxmlformats.org/officeDocument/2006/relationships" xmlns:p188="http://schemas.microsoft.com/office/powerpoint/2018/8/main">
  <p188:cm id="{FC9B2935-9E57-487E-BBC8-10F833724562}" authorId="{1091926F-67D4-3BC5-A5F0-DAF61CF50C3C}" created="2021-06-16T09:18:16.209">
    <ac:deMkLst xmlns:ac="http://schemas.microsoft.com/office/drawing/2013/main/command">
      <pc:docMk xmlns:pc="http://schemas.microsoft.com/office/powerpoint/2013/main/command"/>
      <pc:sldMk xmlns:pc="http://schemas.microsoft.com/office/powerpoint/2013/main/command" cId="341729602" sldId="281"/>
      <ac:spMk id="3" creationId="{00000000-0000-0000-0000-000000000000}"/>
    </ac:deMkLst>
    <p188:txBody>
      <a:bodyPr/>
      <a:lstStyle/>
      <a:p>
        <a:r>
          <a:rPr lang="en-US"/>
          <a:t>Page number is missing.</a:t>
        </a:r>
      </a:p>
    </p188:txBody>
  </p188:cm>
</p188:cmLst>
</file>

<file path=ppt/comments/modernComment_11A_3CCD422C.xml><?xml version="1.0" encoding="utf-8"?>
<p188:cmLst xmlns:a="http://schemas.openxmlformats.org/drawingml/2006/main" xmlns:r="http://schemas.openxmlformats.org/officeDocument/2006/relationships" xmlns:p188="http://schemas.microsoft.com/office/powerpoint/2018/8/main">
  <p188:cm id="{835E479A-19EE-4D4C-BF8C-FA58EC64BF89}" authorId="{EB0C4F6B-9387-3D2F-5580-224C15786E80}" created="2021-06-15T17:26:29.432">
    <ac:deMkLst xmlns:ac="http://schemas.microsoft.com/office/drawing/2013/main/command">
      <pc:docMk xmlns:pc="http://schemas.microsoft.com/office/powerpoint/2013/main/command"/>
      <pc:sldMk xmlns:pc="http://schemas.microsoft.com/office/powerpoint/2013/main/command" cId="1020084780" sldId="282"/>
      <ac:spMk id="7" creationId="{00000000-0000-0000-0000-000000000000}"/>
    </ac:deMkLst>
    <p188:txBody>
      <a:bodyPr/>
      <a:lstStyle/>
      <a:p>
        <a:r>
          <a:rPr lang="en-US"/>
          <a:t>Information has been updated to align with IC VM15.
The numbering in the 2nd column should start at 1 or at 7 (but not 10).
Authorization, risk-based inspection and PCE training kit should be added as remaining high priority topics.
The two Xylella topics and the seed topic are priority 1 but pending so I moved them to the bottom of the list. 
The IC recommends that the Plant health surveillance, Portal be submitted as a contributed resources and deleted from the LOT. Perhaps it should be removed from this slide?</a:t>
        </a:r>
      </a:p>
    </p188:txBody>
  </p188:cm>
  <p188:cm id="{34A631FD-26AC-4EF1-8AE1-694A60B9DAE0}" authorId="{EB0C4F6B-9387-3D2F-5580-224C15786E80}" created="2021-06-15T21:12:20.258">
    <ac:deMkLst xmlns:ac="http://schemas.microsoft.com/office/drawing/2013/main/command">
      <pc:docMk xmlns:pc="http://schemas.microsoft.com/office/powerpoint/2013/main/command"/>
      <pc:sldMk xmlns:pc="http://schemas.microsoft.com/office/powerpoint/2013/main/command" cId="1020084780" sldId="282"/>
      <ac:spMk id="3" creationId="{00000000-0000-0000-0000-000000000000}"/>
    </ac:deMkLst>
    <p188:txBody>
      <a:bodyPr/>
      <a:lstStyle/>
      <a:p>
        <a:r>
          <a:rPr lang="en-US"/>
          <a:t>Speaking notes should highlight that these 6 draft Specifications are out for consultation until the end of August 2021 and that these will be the next ones to be developed. Also, there is a separate RW presentation on the development of IPPC Guides and training materials. (Agenda item 7.4)</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25/06/2021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25/06/2021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2020</a:t>
            </a:r>
            <a:endParaRPr lang="en-CA"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VM07_ IC Sub-group: IRSS and Programme</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VM08_ Elections of IC Chairperson and Vice-Chairperson / Review of list of ICD topics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VM09_ IC Sub-group and Team &amp; 2021 IFU work plan</a:t>
            </a:r>
          </a:p>
          <a:p>
            <a:pPr lvl="0"/>
            <a:endParaRPr lang="en-CA"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2021</a:t>
            </a:r>
            <a:endParaRPr lang="en-CA"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VM10_ Presentation of the results of the Design Thinking study/ Review of IC e-decisions summary for 2020/ Selection of Observers to invite for discussions on Projects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VM11_ Sea Containers Task Force work plan / Design Thinking study/ Beyond Compliance/ e- Commerce work plan.</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VM12_ Development of Guides and Training Materials / Update from the Standards Committee / NROs work plan.</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VM13_ IPPC Regional workshops / IST update / ePhyto Solution / ICD web resources.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VM14_ Projects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VM15_ Contributes resources / Review of ICD list of topics / Framework for implementation and standards.</a:t>
            </a:r>
            <a:endParaRPr lang="en-CA"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CA" dirty="0"/>
          </a:p>
        </p:txBody>
      </p:sp>
      <p:sp>
        <p:nvSpPr>
          <p:cNvPr id="4" name="Slide Number Placeholder 3"/>
          <p:cNvSpPr>
            <a:spLocks noGrp="1"/>
          </p:cNvSpPr>
          <p:nvPr>
            <p:ph type="sldNum" sz="quarter" idx="10"/>
          </p:nvPr>
        </p:nvSpPr>
        <p:spPr/>
        <p:txBody>
          <a:bodyPr/>
          <a:lstStyle/>
          <a:p>
            <a:fld id="{E45AA9BB-807A-4561-87A7-BC99D2019E94}" type="slidenum">
              <a:rPr lang="en-CA" smtClean="0"/>
              <a:t>5</a:t>
            </a:fld>
            <a:endParaRPr lang="en-CA"/>
          </a:p>
        </p:txBody>
      </p:sp>
    </p:spTree>
    <p:extLst>
      <p:ext uri="{BB962C8B-B14F-4D97-AF65-F5344CB8AC3E}">
        <p14:creationId xmlns:p14="http://schemas.microsoft.com/office/powerpoint/2010/main" val="3415188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IPPC Secretariat maintains the Implementation and Capacity Development (ICD) List of Topics (LOT). </a:t>
            </a:r>
          </a:p>
          <a:p>
            <a:endParaRPr lang="en-US" dirty="0"/>
          </a:p>
          <a:p>
            <a:r>
              <a:rPr lang="en-US" dirty="0"/>
              <a:t>The topics on the LOT generally originate from the Call for Topics, but they may also arise out of projects where the IPPC Secretariat</a:t>
            </a:r>
            <a:r>
              <a:rPr lang="en-US" baseline="0" dirty="0"/>
              <a:t> provides technical support or the IC may recommend that an existing Guide or training materials should be updated (such as if there is a revision to an ISPM)</a:t>
            </a:r>
            <a:endParaRPr lang="en-US" dirty="0"/>
          </a:p>
          <a:p>
            <a:endParaRPr lang="en-US" dirty="0"/>
          </a:p>
          <a:p>
            <a:r>
              <a:rPr lang="en-US" dirty="0"/>
              <a:t>The IC nominates an IC lead for each topic to help facilitate the development of the guide or training material.</a:t>
            </a:r>
          </a:p>
          <a:p>
            <a:endParaRPr lang="en-US" dirty="0"/>
          </a:p>
          <a:p>
            <a:r>
              <a:rPr lang="en-US" dirty="0"/>
              <a:t>The IC reviews the LOT as needed, normally once a year, and recommends adjustments, including the addition, deletion, splitting or combining of topics. </a:t>
            </a:r>
          </a:p>
          <a:p>
            <a:endParaRPr lang="en-US" dirty="0"/>
          </a:p>
          <a:p>
            <a:r>
              <a:rPr lang="en-US" dirty="0"/>
              <a:t>The IC sets the priority level of the topics and recommends changes to the LOT to CPM such as adding new topics, merging topics or removing topics when they are completed.</a:t>
            </a:r>
          </a:p>
          <a:p>
            <a:endParaRPr lang="en-US" dirty="0"/>
          </a:p>
          <a:p>
            <a:r>
              <a:rPr lang="en-US" dirty="0"/>
              <a:t>CPM is requested to adopt the topics on the LOT and to note the priority levels assigned by the IC. </a:t>
            </a:r>
          </a:p>
          <a:p>
            <a:endParaRPr lang="en-US" dirty="0"/>
          </a:p>
          <a:p>
            <a:r>
              <a:rPr lang="en-US" dirty="0"/>
              <a:t>The CPM-adopted LOT is posted on the IPP.</a:t>
            </a:r>
          </a:p>
          <a:p>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7</a:t>
            </a:fld>
            <a:endParaRPr lang="en-CA"/>
          </a:p>
        </p:txBody>
      </p:sp>
    </p:spTree>
    <p:extLst>
      <p:ext uri="{BB962C8B-B14F-4D97-AF65-F5344CB8AC3E}">
        <p14:creationId xmlns:p14="http://schemas.microsoft.com/office/powerpoint/2010/main" val="1345664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solidFill>
                  <a:srgbClr val="FF0000"/>
                </a:solidFill>
              </a:rPr>
              <a:t>Update this slide following IC_VM15 (right-hand</a:t>
            </a:r>
            <a:r>
              <a:rPr lang="en-CA" b="1" baseline="0" dirty="0">
                <a:solidFill>
                  <a:srgbClr val="FF0000"/>
                </a:solidFill>
              </a:rPr>
              <a:t> list)</a:t>
            </a:r>
            <a:endParaRPr lang="en-CA" b="1" dirty="0">
              <a:solidFill>
                <a:srgbClr val="FF0000"/>
              </a:solidFill>
            </a:endParaRPr>
          </a:p>
          <a:p>
            <a:endParaRPr lang="en-CA" dirty="0"/>
          </a:p>
          <a:p>
            <a:r>
              <a:rPr lang="en-CA" dirty="0"/>
              <a:t>The</a:t>
            </a:r>
            <a:r>
              <a:rPr lang="en-CA" baseline="0" dirty="0"/>
              <a:t> d</a:t>
            </a:r>
            <a:r>
              <a:rPr lang="en-CA" dirty="0"/>
              <a:t>raft Specifications for the</a:t>
            </a:r>
            <a:r>
              <a:rPr lang="en-CA" baseline="0" dirty="0"/>
              <a:t> 6 topics listed on the left side of the slide are available for NPPO and RPPO during the 2021 consultation period. The deadline for comments in 31 August.</a:t>
            </a:r>
          </a:p>
          <a:p>
            <a:endParaRPr lang="en-CA" baseline="0" dirty="0"/>
          </a:p>
          <a:p>
            <a:r>
              <a:rPr lang="en-CA" baseline="0" dirty="0"/>
              <a:t>The topics listed on the right-hand side have been identified as high priorities by the IC and are next in the queue for development, contingent on securing the necessary funding and when adequate human resources are available.</a:t>
            </a:r>
          </a:p>
          <a:p>
            <a:endParaRPr lang="en-CA" baseline="0" dirty="0"/>
          </a:p>
          <a:p>
            <a:r>
              <a:rPr lang="en-CA" baseline="0" dirty="0"/>
              <a:t>Additional topics may arise from the 2021 Call for Topics, but these would only be added to the List of Topics following approval by CPM.</a:t>
            </a:r>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8</a:t>
            </a:fld>
            <a:endParaRPr lang="en-CA"/>
          </a:p>
        </p:txBody>
      </p:sp>
    </p:spTree>
    <p:extLst>
      <p:ext uri="{BB962C8B-B14F-4D97-AF65-F5344CB8AC3E}">
        <p14:creationId xmlns:p14="http://schemas.microsoft.com/office/powerpoint/2010/main" val="2526714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highlights </a:t>
            </a:r>
            <a:r>
              <a:rPr lang="en-US" baseline="0" dirty="0"/>
              <a:t>the IPPC </a:t>
            </a:r>
            <a:r>
              <a:rPr lang="en-US" dirty="0"/>
              <a:t>Guides and training materials that were published in the last year – since the 2020 Regional Workshops</a:t>
            </a:r>
          </a:p>
          <a:p>
            <a:endParaRPr lang="en-US" dirty="0"/>
          </a:p>
          <a:p>
            <a:r>
              <a:rPr lang="en-US" dirty="0"/>
              <a:t>The Pest Status Guide to support the implementation of the revision to ISPM 8 is now available on the IPP.  (The</a:t>
            </a:r>
            <a:r>
              <a:rPr lang="en-US" baseline="0" dirty="0"/>
              <a:t> </a:t>
            </a:r>
            <a:r>
              <a:rPr lang="en-US" dirty="0"/>
              <a:t>expected publication date for the PSG is the end of July)</a:t>
            </a:r>
          </a:p>
          <a:p>
            <a:endParaRPr lang="en-US" dirty="0"/>
          </a:p>
          <a:p>
            <a:r>
              <a:rPr lang="en-US" dirty="0"/>
              <a:t>A video on fruit fly standards was also completed and posted on the IPPC YouTube channel in 2021</a:t>
            </a:r>
          </a:p>
          <a:p>
            <a:endParaRPr lang="en-US" dirty="0"/>
          </a:p>
          <a:p>
            <a:r>
              <a:rPr lang="en-US" dirty="0"/>
              <a:t>French translations of eight IPPC Guides were published in 2020 in collaboration with the Europe-Africa-Caribbean-Pacific Liaison Committee (COLEACP). </a:t>
            </a:r>
          </a:p>
          <a:p>
            <a:endParaRPr lang="en-US" dirty="0"/>
          </a:p>
          <a:p>
            <a:r>
              <a:rPr lang="en-US" dirty="0"/>
              <a:t>1. Establishing a National Plant Protection Organization</a:t>
            </a:r>
          </a:p>
          <a:p>
            <a:r>
              <a:rPr lang="en-US" dirty="0"/>
              <a:t>2. Operation of a National Plant Protection Organization</a:t>
            </a:r>
          </a:p>
          <a:p>
            <a:r>
              <a:rPr lang="en-US" dirty="0"/>
              <a:t>3. Managing Relationships with Stakeholders</a:t>
            </a:r>
          </a:p>
          <a:p>
            <a:r>
              <a:rPr lang="en-US" dirty="0"/>
              <a:t>4. Import Verification</a:t>
            </a:r>
          </a:p>
          <a:p>
            <a:r>
              <a:rPr lang="en-US" dirty="0"/>
              <a:t>5. Export Certification</a:t>
            </a:r>
          </a:p>
          <a:p>
            <a:r>
              <a:rPr lang="en-US" dirty="0"/>
              <a:t>6. Plant Pest Surveillance</a:t>
            </a:r>
          </a:p>
          <a:p>
            <a:r>
              <a:rPr lang="en-US" dirty="0"/>
              <a:t>7. Guide to Delivering Phytosanitary Diagnostic Services</a:t>
            </a:r>
          </a:p>
          <a:p>
            <a:r>
              <a:rPr lang="en-US" dirty="0"/>
              <a:t>8. Guide to Pest Risk Communication</a:t>
            </a:r>
          </a:p>
          <a:p>
            <a:endParaRPr lang="en-CA" dirty="0"/>
          </a:p>
          <a:p>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9</a:t>
            </a:fld>
            <a:endParaRPr lang="en-CA"/>
          </a:p>
        </p:txBody>
      </p:sp>
    </p:spTree>
    <p:extLst>
      <p:ext uri="{BB962C8B-B14F-4D97-AF65-F5344CB8AC3E}">
        <p14:creationId xmlns:p14="http://schemas.microsoft.com/office/powerpoint/2010/main" val="741392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Plant pest surveillance guide is being revised to align with the revision to ISPM 6 and to include country case studies. It</a:t>
            </a:r>
            <a:r>
              <a:rPr lang="en-CA" baseline="0" dirty="0"/>
              <a:t> </a:t>
            </a:r>
            <a:r>
              <a:rPr lang="en-CA" dirty="0"/>
              <a:t>will be published later this year.</a:t>
            </a:r>
          </a:p>
          <a:p>
            <a:endParaRPr lang="en-CA" dirty="0"/>
          </a:p>
          <a:p>
            <a:r>
              <a:rPr lang="en-CA" dirty="0"/>
              <a:t>There is also a FAW training kit</a:t>
            </a:r>
            <a:r>
              <a:rPr lang="en-CA" baseline="0" dirty="0"/>
              <a:t> and two e-learning courses that are scheduled to be completed this year.</a:t>
            </a:r>
          </a:p>
          <a:p>
            <a:endParaRPr lang="en-CA" baseline="0" dirty="0"/>
          </a:p>
          <a:p>
            <a:r>
              <a:rPr lang="en-CA" baseline="0" dirty="0"/>
              <a:t>The ISPM 15 Guide and the e-Commerce Guide are under development and expected to be published in 2022.</a:t>
            </a:r>
          </a:p>
          <a:p>
            <a:endParaRPr lang="en-CA" baseline="0" dirty="0"/>
          </a:p>
          <a:p>
            <a:r>
              <a:rPr lang="en-CA" baseline="0" dirty="0"/>
              <a:t>More information on the development of IPPC guides and training materials can be found on this webpage: https://www.ippc.int/en/core-activities/capacity-development/guides-and-training-materials/development-guides-and-training-materials/ </a:t>
            </a:r>
          </a:p>
          <a:p>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10</a:t>
            </a:fld>
            <a:endParaRPr lang="en-CA"/>
          </a:p>
        </p:txBody>
      </p:sp>
    </p:spTree>
    <p:extLst>
      <p:ext uri="{BB962C8B-B14F-4D97-AF65-F5344CB8AC3E}">
        <p14:creationId xmlns:p14="http://schemas.microsoft.com/office/powerpoint/2010/main" val="278723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e-Commerce has been identified as one of 8 developmental agenda items that</a:t>
            </a:r>
            <a:r>
              <a:rPr lang="en-CA" baseline="0" dirty="0"/>
              <a:t> make up the IPPC Strategic Framework for 2020 to 2030</a:t>
            </a:r>
          </a:p>
          <a:p>
            <a:endParaRPr lang="en-CA" baseline="0" dirty="0"/>
          </a:p>
          <a:p>
            <a:r>
              <a:rPr lang="en-CA" baseline="0" dirty="0"/>
              <a:t>The IC approved a workplan for e-Commerce. This workplan includes the following elements: </a:t>
            </a:r>
          </a:p>
          <a:p>
            <a:endParaRPr lang="en-CA" baseline="0" dirty="0"/>
          </a:p>
          <a:p>
            <a:pPr marL="171450" indent="-171450">
              <a:buFont typeface="Arial" panose="020B0604020202020204" pitchFamily="34" charset="0"/>
              <a:buChar char="•"/>
            </a:pPr>
            <a:r>
              <a:rPr lang="en-US" dirty="0"/>
              <a:t>A</a:t>
            </a:r>
            <a:r>
              <a:rPr lang="en-US" baseline="0" dirty="0"/>
              <a:t>n </a:t>
            </a:r>
            <a:r>
              <a:rPr lang="en-US" dirty="0"/>
              <a:t>informal network of e-Commerce experts which is a</a:t>
            </a:r>
            <a:r>
              <a:rPr lang="en-US" baseline="0" dirty="0"/>
              <a:t> </a:t>
            </a:r>
            <a:r>
              <a:rPr lang="en-US" dirty="0"/>
              <a:t>discussion forum</a:t>
            </a:r>
            <a:r>
              <a:rPr lang="en-US" baseline="0" dirty="0"/>
              <a:t> for experts from </a:t>
            </a:r>
            <a:endParaRPr lang="en-US" dirty="0"/>
          </a:p>
          <a:p>
            <a:pPr marL="171450" indent="-171450">
              <a:buFont typeface="Arial" panose="020B0604020202020204" pitchFamily="34" charset="0"/>
              <a:buChar char="•"/>
            </a:pPr>
            <a:r>
              <a:rPr lang="en-US" dirty="0"/>
              <a:t>Increasing collaboration between the IPPC Secretariat and other key international organizations that have responsibilities related to e-Commerce, such as the World Customs Organization and the Universal Postal Union</a:t>
            </a:r>
          </a:p>
          <a:p>
            <a:pPr marL="171450" indent="-171450">
              <a:buFont typeface="Arial" panose="020B0604020202020204" pitchFamily="34" charset="0"/>
              <a:buChar char="•"/>
            </a:pPr>
            <a:r>
              <a:rPr lang="en-US" dirty="0"/>
              <a:t>Creating a new</a:t>
            </a:r>
            <a:r>
              <a:rPr lang="en-US" baseline="0" dirty="0"/>
              <a:t> e-Commerce webpage on the International Phytosanitary Portal </a:t>
            </a:r>
            <a:r>
              <a:rPr lang="en-US" dirty="0"/>
              <a:t>for sharing information and relevant contributed resources with the IPPC community </a:t>
            </a:r>
          </a:p>
          <a:p>
            <a:pPr marL="171450" indent="-171450">
              <a:buFont typeface="Arial" panose="020B0604020202020204" pitchFamily="34" charset="0"/>
              <a:buChar char="•"/>
            </a:pPr>
            <a:r>
              <a:rPr lang="en-US" dirty="0"/>
              <a:t>The</a:t>
            </a:r>
            <a:r>
              <a:rPr lang="en-US" baseline="0" dirty="0"/>
              <a:t> draft Specification for the </a:t>
            </a:r>
            <a:r>
              <a:rPr lang="en-US" dirty="0"/>
              <a:t>e-Commerce Guide went for consultation in 2020.</a:t>
            </a:r>
            <a:r>
              <a:rPr lang="en-US" baseline="0" dirty="0"/>
              <a:t> A </a:t>
            </a:r>
            <a:r>
              <a:rPr lang="en-US" dirty="0"/>
              <a:t>WG has been established and has started drafting the guide, which is expected to be published in 2022.</a:t>
            </a:r>
          </a:p>
          <a:p>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15</a:t>
            </a:fld>
            <a:endParaRPr lang="en-CA"/>
          </a:p>
        </p:txBody>
      </p:sp>
    </p:spTree>
    <p:extLst>
      <p:ext uri="{BB962C8B-B14F-4D97-AF65-F5344CB8AC3E}">
        <p14:creationId xmlns:p14="http://schemas.microsoft.com/office/powerpoint/2010/main" val="2169870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Plant Pest Surveillance Guide:</a:t>
            </a:r>
            <a:r>
              <a:rPr lang="fr-CA" baseline="0" dirty="0"/>
              <a:t> </a:t>
            </a:r>
            <a:r>
              <a:rPr lang="en-US" sz="1200" kern="1200" dirty="0">
                <a:solidFill>
                  <a:schemeClr val="tx1"/>
                </a:solidFill>
                <a:effectLst/>
                <a:latin typeface="+mn-lt"/>
                <a:ea typeface="+mn-ea"/>
                <a:cs typeface="+mn-cs"/>
              </a:rPr>
              <a:t>The draft will be sent to the designer as soon as the editing is finished, its expected to be published before the RWs.</a:t>
            </a:r>
            <a:endParaRPr lang="en-CA" sz="1200" kern="1200" dirty="0">
              <a:solidFill>
                <a:schemeClr val="tx1"/>
              </a:solidFill>
              <a:effectLst/>
              <a:latin typeface="+mn-lt"/>
              <a:ea typeface="+mn-ea"/>
              <a:cs typeface="+mn-cs"/>
            </a:endParaRPr>
          </a:p>
          <a:p>
            <a:endParaRPr lang="en-CA" dirty="0"/>
          </a:p>
        </p:txBody>
      </p:sp>
      <p:sp>
        <p:nvSpPr>
          <p:cNvPr id="4" name="Slide Number Placeholder 3"/>
          <p:cNvSpPr>
            <a:spLocks noGrp="1"/>
          </p:cNvSpPr>
          <p:nvPr>
            <p:ph type="sldNum" sz="quarter" idx="10"/>
          </p:nvPr>
        </p:nvSpPr>
        <p:spPr/>
        <p:txBody>
          <a:bodyPr/>
          <a:lstStyle/>
          <a:p>
            <a:fld id="{E45AA9BB-807A-4561-87A7-BC99D2019E94}" type="slidenum">
              <a:rPr lang="en-CA" smtClean="0"/>
              <a:t>17</a:t>
            </a:fld>
            <a:endParaRPr lang="en-CA"/>
          </a:p>
        </p:txBody>
      </p:sp>
    </p:spTree>
    <p:extLst>
      <p:ext uri="{BB962C8B-B14F-4D97-AF65-F5344CB8AC3E}">
        <p14:creationId xmlns:p14="http://schemas.microsoft.com/office/powerpoint/2010/main" val="2742802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047803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xmlns=""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ICD Update to the 2021 Regional Workshops</a:t>
            </a:r>
            <a:endParaRPr lang="en-US" dirty="0">
              <a:solidFill>
                <a:srgbClr val="00825F"/>
              </a:solidFill>
            </a:endParaRP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xmlns="" id="{1EBFC24B-5A00-3A48-A356-A78F1A7ABB14}"/>
              </a:ext>
            </a:extLst>
          </p:cNvPr>
          <p:cNvSpPr txBox="1"/>
          <p:nvPr userDrawn="1"/>
        </p:nvSpPr>
        <p:spPr>
          <a:xfrm>
            <a:off x="10287000" y="6413091"/>
            <a:ext cx="19050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ippc.int/en/core-activities/capacity-development/phytosanitary-system/" TargetMode="External"/><Relationship Id="rId1" Type="http://schemas.openxmlformats.org/officeDocument/2006/relationships/slideLayout" Target="../slideLayouts/slideLayout7.xml"/><Relationship Id="rId5" Type="http://schemas.microsoft.com/office/2018/10/relationships/comments" Target="../comments/modernComment_10C_E4FBC5B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microsoft.com/office/2018/10/relationships/comments" Target="../comments/modernComment_114_FF4FAF58.xml"/><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117_D75F9724.xml"/><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18/10/relationships/comments" Target="../comments/modernComment_119_145E6142.xml"/></Relationships>
</file>

<file path=ppt/slides/_rels/slide16.xml.rels><?xml version="1.0" encoding="UTF-8" standalone="yes"?>
<Relationships xmlns="http://schemas.openxmlformats.org/package/2006/relationships"><Relationship Id="rId3" Type="http://schemas.microsoft.com/office/2018/10/relationships/comments" Target="../comments/modernComment_115_9E3AB83F.xml"/><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18/10/relationships/comments" Target="../comments/modernComment_112_50D6F944.xml"/></Relationships>
</file>

<file path=ppt/slides/_rels/slide18.xml.rels><?xml version="1.0" encoding="UTF-8" standalone="yes"?>
<Relationships xmlns="http://schemas.openxmlformats.org/package/2006/relationships"><Relationship Id="rId3" Type="http://schemas.openxmlformats.org/officeDocument/2006/relationships/hyperlink" Target="https://www.ippc.int/fr/core-activities/capacity-development/capacity-development-committee/" TargetMode="External"/><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microsoft.com/office/2018/10/relationships/comments" Target="../comments/modernComment_118_6C3A3C6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microsoft.com/office/2018/10/relationships/comments" Target="../comments/modernComment_106_650D418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microsoft.com/office/2018/10/relationships/comments" Target="../comments/modernComment_10B_240AEA5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18/10/relationships/comments" Target="../comments/modernComment_11A_3CCD422C.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xmlns=""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xmlns="" id="{7F00055F-E0E9-4F4D-B87B-8E8D531A57DF}"/>
              </a:ext>
            </a:extLst>
          </p:cNvPr>
          <p:cNvSpPr>
            <a:spLocks noGrp="1"/>
          </p:cNvSpPr>
          <p:nvPr>
            <p:ph type="ctrTitle"/>
          </p:nvPr>
        </p:nvSpPr>
        <p:spPr/>
        <p:txBody>
          <a:bodyPr/>
          <a:lstStyle/>
          <a:p>
            <a:r>
              <a:rPr lang="fr-CA" dirty="0"/>
              <a:t>2021 </a:t>
            </a:r>
            <a:r>
              <a:rPr lang="et-EE" dirty="0"/>
              <a:t>Update </a:t>
            </a:r>
            <a:r>
              <a:rPr lang="fr-CA" dirty="0"/>
              <a:t>o</a:t>
            </a:r>
            <a:r>
              <a:rPr lang="et-EE" dirty="0"/>
              <a:t>f </a:t>
            </a:r>
            <a:r>
              <a:rPr lang="fr-CA" dirty="0"/>
              <a:t>t</a:t>
            </a:r>
            <a:r>
              <a:rPr lang="et-EE" dirty="0"/>
              <a:t>he Implementation </a:t>
            </a:r>
            <a:r>
              <a:rPr lang="fr-CA" dirty="0"/>
              <a:t>a</a:t>
            </a:r>
            <a:r>
              <a:rPr lang="et-EE" dirty="0"/>
              <a:t>nd Capacity Development Comm</a:t>
            </a:r>
            <a:r>
              <a:rPr lang="en-GB" dirty="0" err="1"/>
              <a:t>i</a:t>
            </a:r>
            <a:r>
              <a:rPr lang="et-EE" dirty="0"/>
              <a:t>t</a:t>
            </a:r>
            <a:r>
              <a:rPr lang="en-GB" dirty="0"/>
              <a:t>t</a:t>
            </a:r>
            <a:r>
              <a:rPr lang="et-EE" dirty="0"/>
              <a:t>ee</a:t>
            </a:r>
            <a:r>
              <a:rPr lang="fr-CA" dirty="0"/>
              <a:t> (IC)</a:t>
            </a:r>
            <a:r>
              <a:rPr lang="it-IT" dirty="0"/>
              <a:t/>
            </a:r>
            <a:br>
              <a:rPr lang="it-IT" dirty="0"/>
            </a:b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90011"/>
            <a:ext cx="10506350" cy="1143000"/>
          </a:xfrm>
        </p:spPr>
        <p:txBody>
          <a:bodyPr/>
          <a:lstStyle/>
          <a:p>
            <a:r>
              <a:rPr lang="fr-CA" dirty="0"/>
              <a:t>Guides and Training </a:t>
            </a:r>
            <a:r>
              <a:rPr lang="en-CA" dirty="0"/>
              <a:t>Materials</a:t>
            </a:r>
          </a:p>
        </p:txBody>
      </p:sp>
      <p:sp>
        <p:nvSpPr>
          <p:cNvPr id="3" name="Content Placeholder 2"/>
          <p:cNvSpPr>
            <a:spLocks noGrp="1"/>
          </p:cNvSpPr>
          <p:nvPr>
            <p:ph idx="1"/>
          </p:nvPr>
        </p:nvSpPr>
        <p:spPr>
          <a:xfrm>
            <a:off x="7930167" y="2271276"/>
            <a:ext cx="3857023" cy="1562538"/>
          </a:xfrm>
          <a:ln w="28575">
            <a:solidFill>
              <a:schemeClr val="accent2"/>
            </a:solidFill>
          </a:ln>
        </p:spPr>
        <p:txBody>
          <a:bodyPr/>
          <a:lstStyle/>
          <a:p>
            <a:pPr marL="0" indent="0">
              <a:buNone/>
            </a:pPr>
            <a:r>
              <a:rPr lang="en-CA" sz="2333" b="1" dirty="0"/>
              <a:t>Expected publication</a:t>
            </a:r>
          </a:p>
          <a:p>
            <a:pPr lvl="1"/>
            <a:r>
              <a:rPr lang="en-CA" sz="2333" b="1" dirty="0">
                <a:solidFill>
                  <a:schemeClr val="accent3">
                    <a:lumMod val="75000"/>
                  </a:schemeClr>
                </a:solidFill>
              </a:rPr>
              <a:t>2021</a:t>
            </a:r>
          </a:p>
          <a:p>
            <a:pPr lvl="1"/>
            <a:r>
              <a:rPr lang="en-CA" sz="2333" b="1" dirty="0">
                <a:solidFill>
                  <a:schemeClr val="accent5">
                    <a:lumMod val="75000"/>
                  </a:schemeClr>
                </a:solidFill>
              </a:rPr>
              <a:t>2022</a:t>
            </a:r>
          </a:p>
          <a:p>
            <a:pPr lvl="1"/>
            <a:endParaRPr lang="en-CA" sz="2000" dirty="0"/>
          </a:p>
        </p:txBody>
      </p:sp>
      <p:sp>
        <p:nvSpPr>
          <p:cNvPr id="4" name="Content Placeholder 2"/>
          <p:cNvSpPr txBox="1">
            <a:spLocks/>
          </p:cNvSpPr>
          <p:nvPr/>
        </p:nvSpPr>
        <p:spPr bwMode="auto">
          <a:xfrm>
            <a:off x="590177" y="2271276"/>
            <a:ext cx="7994230" cy="3410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19147" tIns="59573" rIns="119147" bIns="59573" numCol="1" anchor="t" anchorCtr="0" compatLnSpc="1">
            <a:prstTxWarp prst="textNoShape">
              <a:avLst/>
            </a:prstTxWarp>
          </a:bodyPr>
          <a:lstStyle>
            <a:lvl1pPr marL="232349" indent="-232349" algn="l" defTabSz="622364" rtl="0" eaLnBrk="0" fontAlgn="base" hangingPunct="0">
              <a:spcBef>
                <a:spcPct val="20000"/>
              </a:spcBef>
              <a:spcAft>
                <a:spcPct val="0"/>
              </a:spcAft>
              <a:buFont typeface="Arial" charset="0"/>
              <a:buChar char="•"/>
              <a:defRPr sz="1742" kern="1200" baseline="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568" kern="1200" baseline="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marL="0" indent="0">
              <a:buNone/>
            </a:pPr>
            <a:r>
              <a:rPr lang="en-US" sz="2333" b="1" dirty="0"/>
              <a:t>Under development</a:t>
            </a:r>
          </a:p>
          <a:p>
            <a:pPr marL="840333" lvl="1" indent="-321740"/>
            <a:r>
              <a:rPr lang="en-US" sz="2333" b="1" dirty="0">
                <a:solidFill>
                  <a:schemeClr val="accent3">
                    <a:lumMod val="75000"/>
                  </a:schemeClr>
                </a:solidFill>
              </a:rPr>
              <a:t>Plant pest surveillance guide </a:t>
            </a:r>
            <a:r>
              <a:rPr lang="en-US" sz="2333" b="1" i="1" dirty="0">
                <a:solidFill>
                  <a:schemeClr val="accent3">
                    <a:lumMod val="75000"/>
                  </a:schemeClr>
                </a:solidFill>
              </a:rPr>
              <a:t>(revision) </a:t>
            </a:r>
            <a:endParaRPr lang="en-US" sz="2333" b="1" i="1" dirty="0">
              <a:solidFill>
                <a:schemeClr val="accent3">
                  <a:lumMod val="75000"/>
                </a:schemeClr>
              </a:solidFill>
              <a:cs typeface="Arial"/>
            </a:endParaRPr>
          </a:p>
          <a:p>
            <a:pPr marL="840333" lvl="1" indent="-321740"/>
            <a:r>
              <a:rPr lang="en-US" sz="2333" b="1" dirty="0">
                <a:solidFill>
                  <a:schemeClr val="accent3">
                    <a:lumMod val="75000"/>
                  </a:schemeClr>
                </a:solidFill>
              </a:rPr>
              <a:t>Fall armyworm prevention training kit</a:t>
            </a:r>
            <a:endParaRPr lang="en-US" sz="2333" b="1" dirty="0">
              <a:solidFill>
                <a:schemeClr val="accent3">
                  <a:lumMod val="75000"/>
                </a:schemeClr>
              </a:solidFill>
              <a:cs typeface="Arial"/>
            </a:endParaRPr>
          </a:p>
          <a:p>
            <a:pPr marL="840333" lvl="1" indent="-321740"/>
            <a:r>
              <a:rPr lang="en-US" sz="2333" b="1" dirty="0">
                <a:solidFill>
                  <a:schemeClr val="accent3">
                    <a:lumMod val="75000"/>
                  </a:schemeClr>
                </a:solidFill>
              </a:rPr>
              <a:t>Pest risk analysis e-learning course</a:t>
            </a:r>
            <a:endParaRPr lang="en-US" sz="2333" b="1" dirty="0">
              <a:solidFill>
                <a:schemeClr val="accent3">
                  <a:lumMod val="75000"/>
                </a:schemeClr>
              </a:solidFill>
              <a:cs typeface="Arial"/>
            </a:endParaRPr>
          </a:p>
          <a:p>
            <a:pPr marL="840333" lvl="1" indent="-321740"/>
            <a:r>
              <a:rPr lang="en-US" sz="2333" b="1" dirty="0">
                <a:solidFill>
                  <a:schemeClr val="accent3">
                    <a:lumMod val="75000"/>
                  </a:schemeClr>
                </a:solidFill>
              </a:rPr>
              <a:t>Phytosanitary export certification e-learning course</a:t>
            </a:r>
            <a:endParaRPr lang="en-US" sz="2333" b="1" dirty="0">
              <a:solidFill>
                <a:schemeClr val="accent3">
                  <a:lumMod val="75000"/>
                </a:schemeClr>
              </a:solidFill>
              <a:cs typeface="Arial"/>
            </a:endParaRPr>
          </a:p>
          <a:p>
            <a:pPr marL="840333" lvl="1" indent="-321740"/>
            <a:r>
              <a:rPr lang="en-US" sz="2333" b="1" dirty="0">
                <a:solidFill>
                  <a:schemeClr val="accent5">
                    <a:lumMod val="75000"/>
                  </a:schemeClr>
                </a:solidFill>
              </a:rPr>
              <a:t>Guide to support the implementation of ISPM 15 </a:t>
            </a:r>
            <a:endParaRPr lang="en-US" sz="2333" b="1" dirty="0">
              <a:solidFill>
                <a:schemeClr val="accent5">
                  <a:lumMod val="75000"/>
                </a:schemeClr>
              </a:solidFill>
              <a:cs typeface="Arial"/>
            </a:endParaRPr>
          </a:p>
          <a:p>
            <a:pPr marL="840333" lvl="1" indent="-321740"/>
            <a:r>
              <a:rPr lang="en-US" sz="2333" b="1" dirty="0">
                <a:solidFill>
                  <a:schemeClr val="accent5">
                    <a:lumMod val="75000"/>
                  </a:schemeClr>
                </a:solidFill>
              </a:rPr>
              <a:t>e-Commerce guide</a:t>
            </a:r>
            <a:endParaRPr lang="en-US" sz="2333" b="1" dirty="0">
              <a:solidFill>
                <a:schemeClr val="accent5">
                  <a:lumMod val="75000"/>
                </a:schemeClr>
              </a:solidFill>
              <a:cs typeface="Arial"/>
            </a:endParaRPr>
          </a:p>
          <a:p>
            <a:pPr lvl="1"/>
            <a:endParaRPr lang="en-CA" sz="2000" dirty="0"/>
          </a:p>
        </p:txBody>
      </p:sp>
      <p:pic>
        <p:nvPicPr>
          <p:cNvPr id="5" name="Picture 4"/>
          <p:cNvPicPr>
            <a:picLocks noChangeAspect="1"/>
          </p:cNvPicPr>
          <p:nvPr/>
        </p:nvPicPr>
        <p:blipFill>
          <a:blip r:embed="rId3"/>
          <a:stretch>
            <a:fillRect/>
          </a:stretch>
        </p:blipFill>
        <p:spPr>
          <a:xfrm>
            <a:off x="10385017" y="4253345"/>
            <a:ext cx="1402173" cy="1800000"/>
          </a:xfrm>
          <a:prstGeom prst="rect">
            <a:avLst/>
          </a:prstGeom>
        </p:spPr>
      </p:pic>
    </p:spTree>
    <p:extLst>
      <p:ext uri="{BB962C8B-B14F-4D97-AF65-F5344CB8AC3E}">
        <p14:creationId xmlns:p14="http://schemas.microsoft.com/office/powerpoint/2010/main" val="3128730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57" y="1258760"/>
            <a:ext cx="10506350" cy="845595"/>
          </a:xfrm>
        </p:spPr>
        <p:txBody>
          <a:bodyPr/>
          <a:lstStyle/>
          <a:p>
            <a:r>
              <a:rPr lang="en-US" sz="4000" dirty="0"/>
              <a:t>Phytosanitary Systems – component pages</a:t>
            </a:r>
            <a:endParaRPr lang="et-EE" sz="4000" dirty="0"/>
          </a:p>
        </p:txBody>
      </p:sp>
      <p:sp>
        <p:nvSpPr>
          <p:cNvPr id="4" name="Subtitle 2">
            <a:extLst>
              <a:ext uri="{FF2B5EF4-FFF2-40B4-BE49-F238E27FC236}">
                <a16:creationId xmlns:a16="http://schemas.microsoft.com/office/drawing/2014/main" xmlns="" id="{BEB40CB4-ABBC-4C5A-B976-260109FC890F}"/>
              </a:ext>
            </a:extLst>
          </p:cNvPr>
          <p:cNvSpPr>
            <a:spLocks noGrp="1"/>
          </p:cNvSpPr>
          <p:nvPr>
            <p:ph idx="1"/>
          </p:nvPr>
        </p:nvSpPr>
        <p:spPr>
          <a:xfrm>
            <a:off x="0" y="2061188"/>
            <a:ext cx="8112934" cy="4841705"/>
          </a:xfrm>
        </p:spPr>
        <p:txBody>
          <a:bodyPr>
            <a:normAutofit fontScale="47500" lnSpcReduction="20000"/>
          </a:bodyPr>
          <a:lstStyle/>
          <a:p>
            <a:pPr marL="571511" indent="-571511">
              <a:lnSpc>
                <a:spcPct val="120000"/>
              </a:lnSpc>
              <a:buFont typeface="Arial" panose="020B0604020202020204" pitchFamily="34" charset="0"/>
              <a:buChar char="•"/>
            </a:pPr>
            <a:r>
              <a:rPr lang="en-US" sz="4667" dirty="0"/>
              <a:t>Groups together </a:t>
            </a:r>
            <a:r>
              <a:rPr lang="en-US" sz="4667" u="sng" dirty="0"/>
              <a:t>all relevant materials</a:t>
            </a:r>
            <a:r>
              <a:rPr lang="en-US" sz="4667" dirty="0"/>
              <a:t> concerning specific Phytosanitary Systems to help contracting parties and other IPPC stakeholders locate and efficiently use these materials.</a:t>
            </a:r>
          </a:p>
          <a:p>
            <a:pPr marL="571511" indent="-571511">
              <a:lnSpc>
                <a:spcPct val="120000"/>
              </a:lnSpc>
              <a:buFont typeface="Arial" panose="020B0604020202020204" pitchFamily="34" charset="0"/>
              <a:buChar char="•"/>
            </a:pPr>
            <a:r>
              <a:rPr lang="en-US" sz="4667" dirty="0"/>
              <a:t>Examples of Phytosanitary Systems include Pest Risk Analysis (PRA), surveillance, pest reporting, inspection, etc.</a:t>
            </a:r>
          </a:p>
          <a:p>
            <a:pPr marL="571511" indent="-571511">
              <a:lnSpc>
                <a:spcPct val="120000"/>
              </a:lnSpc>
              <a:buFont typeface="Arial" panose="020B0604020202020204" pitchFamily="34" charset="0"/>
              <a:buChar char="•"/>
            </a:pPr>
            <a:r>
              <a:rPr lang="en-US" sz="4667" dirty="0"/>
              <a:t>Each component page includes:</a:t>
            </a:r>
          </a:p>
          <a:p>
            <a:pPr marL="1412872" lvl="1" indent="-571511">
              <a:lnSpc>
                <a:spcPct val="120000"/>
              </a:lnSpc>
              <a:buFont typeface="Arial" panose="020B0604020202020204" pitchFamily="34" charset="0"/>
              <a:buChar char="•"/>
            </a:pPr>
            <a:r>
              <a:rPr lang="en-US" sz="3565" dirty="0"/>
              <a:t>Related ISPMs</a:t>
            </a:r>
          </a:p>
          <a:p>
            <a:pPr marL="1411845" lvl="1" indent="-571511">
              <a:lnSpc>
                <a:spcPct val="120000"/>
              </a:lnSpc>
              <a:buFont typeface="Arial" panose="020B0604020202020204" pitchFamily="34" charset="0"/>
              <a:buChar char="•"/>
            </a:pPr>
            <a:r>
              <a:rPr lang="en-US" sz="3500" dirty="0"/>
              <a:t>Relevant IPPC Guides and training materials </a:t>
            </a:r>
          </a:p>
          <a:p>
            <a:pPr marL="1411845" lvl="1" indent="-571511">
              <a:lnSpc>
                <a:spcPct val="120000"/>
              </a:lnSpc>
              <a:buFont typeface="Arial" panose="020B0604020202020204" pitchFamily="34" charset="0"/>
              <a:buChar char="•"/>
            </a:pPr>
            <a:r>
              <a:rPr lang="en-US" sz="3500" dirty="0"/>
              <a:t>Relevant contributed resources.</a:t>
            </a:r>
            <a:endParaRPr lang="en-US" sz="3500" dirty="0">
              <a:cs typeface="Arial"/>
            </a:endParaRPr>
          </a:p>
          <a:p>
            <a:pPr marL="571511" indent="-571511">
              <a:lnSpc>
                <a:spcPct val="120000"/>
              </a:lnSpc>
              <a:buFont typeface="Arial" panose="020B0604020202020204" pitchFamily="34" charset="0"/>
              <a:buChar char="•"/>
            </a:pPr>
            <a:r>
              <a:rPr lang="en-US" sz="4000" dirty="0">
                <a:hlinkClick r:id="rId2"/>
              </a:rPr>
              <a:t>https://www.ippc.int/en/core-activities/capacity-development/phytosanitary-system/</a:t>
            </a:r>
            <a:endParaRPr lang="en-US" sz="4000" dirty="0"/>
          </a:p>
        </p:txBody>
      </p:sp>
      <p:sp>
        <p:nvSpPr>
          <p:cNvPr id="5" name="TextBox 4"/>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11</a:t>
            </a:fld>
            <a:r>
              <a:rPr lang="en-GB" sz="1667" dirty="0"/>
              <a:t> of 13</a:t>
            </a:r>
            <a:endParaRPr lang="en-US" sz="1667" dirty="0"/>
          </a:p>
        </p:txBody>
      </p:sp>
      <p:pic>
        <p:nvPicPr>
          <p:cNvPr id="3" name="Picture 2"/>
          <p:cNvPicPr>
            <a:picLocks noChangeAspect="1"/>
          </p:cNvPicPr>
          <p:nvPr/>
        </p:nvPicPr>
        <p:blipFill>
          <a:blip r:embed="rId3"/>
          <a:stretch>
            <a:fillRect/>
          </a:stretch>
        </p:blipFill>
        <p:spPr>
          <a:xfrm>
            <a:off x="8588966" y="2061188"/>
            <a:ext cx="3409437" cy="2196355"/>
          </a:xfrm>
          <a:prstGeom prst="rect">
            <a:avLst/>
          </a:prstGeom>
        </p:spPr>
      </p:pic>
      <p:pic>
        <p:nvPicPr>
          <p:cNvPr id="7" name="Picture 6"/>
          <p:cNvPicPr>
            <a:picLocks noChangeAspect="1"/>
          </p:cNvPicPr>
          <p:nvPr/>
        </p:nvPicPr>
        <p:blipFill>
          <a:blip r:embed="rId4"/>
          <a:stretch>
            <a:fillRect/>
          </a:stretch>
        </p:blipFill>
        <p:spPr>
          <a:xfrm>
            <a:off x="10619678" y="4451026"/>
            <a:ext cx="1378725" cy="1800000"/>
          </a:xfrm>
          <a:prstGeom prst="rect">
            <a:avLst/>
          </a:prstGeom>
        </p:spPr>
      </p:pic>
    </p:spTree>
    <p:extLst>
      <p:ext uri="{BB962C8B-B14F-4D97-AF65-F5344CB8AC3E}">
        <p14:creationId xmlns:p14="http://schemas.microsoft.com/office/powerpoint/2010/main" val="695088093"/>
      </p:ext>
    </p:extLst>
  </p:cSld>
  <p:clrMapOvr>
    <a:masterClrMapping/>
  </p:clrMapOvr>
  <p:extLst mod="1">
    <p:ext uri="{6950BFC3-D8DA-4A85-94F7-54DA5524770B}">
      <p188:commentRel xmlns:p188="http://schemas.microsoft.com/office/powerpoint/2018/8/main" xmlns="" r:id="rId5"/>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150" y="1218011"/>
            <a:ext cx="10506350" cy="852132"/>
          </a:xfrm>
        </p:spPr>
        <p:txBody>
          <a:bodyPr/>
          <a:lstStyle/>
          <a:p>
            <a:r>
              <a:rPr lang="en-CA" sz="4000" dirty="0"/>
              <a:t>National Reporting Obligations Programme</a:t>
            </a:r>
          </a:p>
        </p:txBody>
      </p:sp>
      <p:sp>
        <p:nvSpPr>
          <p:cNvPr id="3" name="Content Placeholder 2"/>
          <p:cNvSpPr>
            <a:spLocks noGrp="1"/>
          </p:cNvSpPr>
          <p:nvPr>
            <p:ph idx="1"/>
          </p:nvPr>
        </p:nvSpPr>
        <p:spPr>
          <a:xfrm>
            <a:off x="452321" y="2060850"/>
            <a:ext cx="10008092" cy="4393485"/>
          </a:xfrm>
        </p:spPr>
        <p:txBody>
          <a:bodyPr/>
          <a:lstStyle/>
          <a:p>
            <a:pPr marL="571511" indent="-571511">
              <a:buFont typeface="Arial" panose="020B0604020202020204" pitchFamily="34" charset="0"/>
              <a:buChar char="•"/>
            </a:pPr>
            <a:r>
              <a:rPr lang="en-US" sz="2333" dirty="0"/>
              <a:t>5 Virtual meetings (as of July 2021)</a:t>
            </a:r>
            <a:endParaRPr lang="en-CA" sz="2333" dirty="0"/>
          </a:p>
          <a:p>
            <a:pPr marL="571511" indent="-571511">
              <a:buFont typeface="Arial" panose="020B0604020202020204" pitchFamily="34" charset="0"/>
              <a:buChar char="•"/>
            </a:pPr>
            <a:r>
              <a:rPr lang="en-US" sz="2333" dirty="0"/>
              <a:t>Update values of pest status according to new ISPM 8 on IPP and map the pest status values in pest report database from the revoked ISPM8 to new 8.</a:t>
            </a:r>
            <a:endParaRPr lang="en-CA" sz="2333" dirty="0"/>
          </a:p>
          <a:p>
            <a:pPr marL="571511" indent="-571511">
              <a:buFont typeface="Arial" panose="020B0604020202020204" pitchFamily="34" charset="0"/>
              <a:buChar char="•"/>
            </a:pPr>
            <a:r>
              <a:rPr lang="en-US" sz="2333" dirty="0"/>
              <a:t>Activate IC Subgroup on NROs</a:t>
            </a:r>
            <a:endParaRPr lang="en-CA" sz="2333" dirty="0"/>
          </a:p>
          <a:p>
            <a:pPr marL="571511" indent="-571511">
              <a:buFont typeface="Arial" panose="020B0604020202020204" pitchFamily="34" charset="0"/>
              <a:buChar char="•"/>
            </a:pPr>
            <a:r>
              <a:rPr lang="en-US" sz="2333" dirty="0"/>
              <a:t>Explore ways to visualize pest reports</a:t>
            </a:r>
            <a:endParaRPr lang="en-CA" sz="2333" dirty="0"/>
          </a:p>
          <a:p>
            <a:pPr marL="571511" indent="-571511">
              <a:buFont typeface="Arial" panose="020B0604020202020204" pitchFamily="34" charset="0"/>
              <a:buChar char="•"/>
            </a:pPr>
            <a:r>
              <a:rPr lang="en-US" sz="2333" dirty="0"/>
              <a:t>Assist IPPC contact points and facilitate reporting through the IPP; </a:t>
            </a:r>
            <a:endParaRPr lang="en-CA" sz="2333" dirty="0"/>
          </a:p>
          <a:p>
            <a:pPr marL="571511" indent="-571511">
              <a:buFont typeface="Arial" panose="020B0604020202020204" pitchFamily="34" charset="0"/>
              <a:buChar char="•"/>
            </a:pPr>
            <a:r>
              <a:rPr lang="en-US" sz="2333" dirty="0"/>
              <a:t>Maintain pest report bulletin.</a:t>
            </a:r>
            <a:endParaRPr lang="en-CA" sz="2333" dirty="0">
              <a:cs typeface="Arial"/>
            </a:endParaRPr>
          </a:p>
          <a:p>
            <a:pPr marL="571511" indent="-571511">
              <a:buFont typeface="Arial" panose="020B0604020202020204" pitchFamily="34" charset="0"/>
              <a:buChar char="•"/>
            </a:pPr>
            <a:r>
              <a:rPr lang="en-US" sz="2333" dirty="0"/>
              <a:t>NRO e-learning course was finalized &amp; made available on the IPP in 2020.</a:t>
            </a:r>
            <a:endParaRPr lang="en-CA" dirty="0"/>
          </a:p>
        </p:txBody>
      </p:sp>
      <p:pic>
        <p:nvPicPr>
          <p:cNvPr id="4" name="Picture 3"/>
          <p:cNvPicPr>
            <a:picLocks noChangeAspect="1"/>
          </p:cNvPicPr>
          <p:nvPr/>
        </p:nvPicPr>
        <p:blipFill>
          <a:blip r:embed="rId2"/>
          <a:stretch>
            <a:fillRect/>
          </a:stretch>
        </p:blipFill>
        <p:spPr>
          <a:xfrm>
            <a:off x="10460413" y="4257593"/>
            <a:ext cx="1387155" cy="1800000"/>
          </a:xfrm>
          <a:prstGeom prst="rect">
            <a:avLst/>
          </a:prstGeom>
        </p:spPr>
      </p:pic>
    </p:spTree>
    <p:extLst>
      <p:ext uri="{BB962C8B-B14F-4D97-AF65-F5344CB8AC3E}">
        <p14:creationId xmlns:p14="http://schemas.microsoft.com/office/powerpoint/2010/main" val="965987054"/>
      </p:ext>
    </p:extLst>
  </p:cSld>
  <p:clrMapOvr>
    <a:masterClrMapping/>
  </p:clrMapOvr>
  <p:extLst mod="1">
    <p:ext uri="{6950BFC3-D8DA-4A85-94F7-54DA5524770B}">
      <p188:commentRel xmlns:p188="http://schemas.microsoft.com/office/powerpoint/2018/8/main" xmlns=""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908" y="1447800"/>
            <a:ext cx="10506350" cy="1143000"/>
          </a:xfrm>
        </p:spPr>
        <p:txBody>
          <a:bodyPr lIns="152400" tIns="76200" rIns="152400" bIns="76200" anchor="t"/>
          <a:lstStyle/>
          <a:p>
            <a:r>
              <a:rPr lang="fr-CA" sz="4000" dirty="0" err="1"/>
              <a:t>Phytosanitary</a:t>
            </a:r>
            <a:r>
              <a:rPr lang="fr-CA" sz="4000" dirty="0"/>
              <a:t> </a:t>
            </a:r>
            <a:r>
              <a:rPr lang="fr-CA" sz="4000" dirty="0" err="1"/>
              <a:t>Capacity</a:t>
            </a:r>
            <a:r>
              <a:rPr lang="fr-CA" sz="4000" dirty="0"/>
              <a:t> </a:t>
            </a:r>
            <a:r>
              <a:rPr lang="fr-CA" sz="4000" dirty="0" err="1"/>
              <a:t>Evaluation</a:t>
            </a:r>
            <a:r>
              <a:rPr lang="fr-CA" sz="4000" dirty="0"/>
              <a:t> (PCE)</a:t>
            </a:r>
            <a:endParaRPr lang="en-CA" sz="4000" dirty="0"/>
          </a:p>
        </p:txBody>
      </p:sp>
      <p:sp>
        <p:nvSpPr>
          <p:cNvPr id="3" name="Content Placeholder 2"/>
          <p:cNvSpPr>
            <a:spLocks noGrp="1"/>
          </p:cNvSpPr>
          <p:nvPr>
            <p:ph idx="1"/>
          </p:nvPr>
        </p:nvSpPr>
        <p:spPr>
          <a:xfrm>
            <a:off x="422908" y="2590800"/>
            <a:ext cx="10235917" cy="3649275"/>
          </a:xfrm>
        </p:spPr>
        <p:txBody>
          <a:bodyPr/>
          <a:lstStyle/>
          <a:p>
            <a:r>
              <a:rPr lang="en-US" dirty="0"/>
              <a:t>IC approved a PCE Strategy for 2020-2030.</a:t>
            </a:r>
          </a:p>
          <a:p>
            <a:r>
              <a:rPr lang="en-US" dirty="0"/>
              <a:t>Dedicated IPP webpage to provide information on that tool.</a:t>
            </a:r>
          </a:p>
          <a:p>
            <a:r>
              <a:rPr lang="en-US" dirty="0"/>
              <a:t>In the past 2 years, PCEs were completed in Nicaragua, and were initiated in Sri Lanka, Sierra Leone, the Bahamas, Dominica, St Lucia, &amp; Trinidad and Tobago. </a:t>
            </a:r>
          </a:p>
          <a:p>
            <a:r>
              <a:rPr lang="en-US" dirty="0"/>
              <a:t>New PCEs in: Belarus, Cambodia and Nepal.</a:t>
            </a:r>
          </a:p>
          <a:p>
            <a:endParaRPr lang="en-CA" dirty="0"/>
          </a:p>
        </p:txBody>
      </p:sp>
      <p:pic>
        <p:nvPicPr>
          <p:cNvPr id="4" name="Picture 3"/>
          <p:cNvPicPr>
            <a:picLocks noChangeAspect="1"/>
          </p:cNvPicPr>
          <p:nvPr/>
        </p:nvPicPr>
        <p:blipFill>
          <a:blip r:embed="rId2"/>
          <a:stretch>
            <a:fillRect/>
          </a:stretch>
        </p:blipFill>
        <p:spPr>
          <a:xfrm>
            <a:off x="10452472" y="4211833"/>
            <a:ext cx="1409907" cy="1800000"/>
          </a:xfrm>
          <a:prstGeom prst="rect">
            <a:avLst/>
          </a:prstGeom>
        </p:spPr>
      </p:pic>
    </p:spTree>
    <p:extLst>
      <p:ext uri="{BB962C8B-B14F-4D97-AF65-F5344CB8AC3E}">
        <p14:creationId xmlns:p14="http://schemas.microsoft.com/office/powerpoint/2010/main" val="2963447349"/>
      </p:ext>
    </p:extLst>
  </p:cSld>
  <p:clrMapOvr>
    <a:masterClrMapping/>
  </p:clrMapOvr>
  <p:extLst mod="1">
    <p:ext uri="{6950BFC3-D8DA-4A85-94F7-54DA5524770B}">
      <p188:commentRel xmlns:p188="http://schemas.microsoft.com/office/powerpoint/2018/8/main" xmlns=""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899" y="1415458"/>
            <a:ext cx="10506350" cy="1143000"/>
          </a:xfrm>
        </p:spPr>
        <p:txBody>
          <a:bodyPr lIns="152400" tIns="76200" rIns="152400" bIns="76200" anchor="t"/>
          <a:lstStyle/>
          <a:p>
            <a:r>
              <a:rPr lang="en-US" sz="4667" dirty="0"/>
              <a:t>Sea Containers Task Force - SCTF</a:t>
            </a:r>
            <a:endParaRPr lang="et-EE" sz="4667" dirty="0"/>
          </a:p>
        </p:txBody>
      </p:sp>
      <p:sp>
        <p:nvSpPr>
          <p:cNvPr id="4" name="Subtitle 2">
            <a:extLst>
              <a:ext uri="{FF2B5EF4-FFF2-40B4-BE49-F238E27FC236}">
                <a16:creationId xmlns:a16="http://schemas.microsoft.com/office/drawing/2014/main" xmlns="" id="{BEB40CB4-ABBC-4C5A-B976-260109FC890F}"/>
              </a:ext>
            </a:extLst>
          </p:cNvPr>
          <p:cNvSpPr>
            <a:spLocks noGrp="1"/>
          </p:cNvSpPr>
          <p:nvPr>
            <p:ph idx="1"/>
          </p:nvPr>
        </p:nvSpPr>
        <p:spPr bwMode="auto">
          <a:xfrm>
            <a:off x="170936" y="2360901"/>
            <a:ext cx="5946588" cy="4044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lIns="152400" tIns="76200" rIns="152400" bIns="7620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11" indent="-571511" algn="l" defTabSz="1524030">
              <a:spcBef>
                <a:spcPts val="1667"/>
              </a:spcBef>
              <a:buFont typeface="Arial" panose="020B0604020202020204" pitchFamily="34" charset="0"/>
              <a:buChar char="•"/>
              <a:defRPr/>
            </a:pPr>
            <a:r>
              <a:rPr lang="en-US" sz="2333" dirty="0">
                <a:solidFill>
                  <a:sysClr val="windowText" lastClr="000000"/>
                </a:solidFill>
                <a:latin typeface="Calibri" panose="020F0502020204030204"/>
              </a:rPr>
              <a:t>A separate presentation updating on activities by the SCTF will be provided during the IPPC Regional Workshops</a:t>
            </a:r>
          </a:p>
          <a:p>
            <a:pPr marL="571511" indent="-571511" algn="l" defTabSz="1524030">
              <a:spcBef>
                <a:spcPts val="1667"/>
              </a:spcBef>
              <a:buFont typeface="Arial" panose="020B0604020202020204" pitchFamily="34" charset="0"/>
              <a:buChar char="•"/>
              <a:defRPr/>
            </a:pPr>
            <a:r>
              <a:rPr lang="en-US" sz="2333" dirty="0">
                <a:solidFill>
                  <a:sysClr val="windowText" lastClr="000000"/>
                </a:solidFill>
                <a:latin typeface="Calibri" panose="020F0502020204030204"/>
              </a:rPr>
              <a:t>The Bureau </a:t>
            </a:r>
            <a:r>
              <a:rPr lang="en-US" sz="2333" dirty="0" err="1">
                <a:solidFill>
                  <a:sysClr val="windowText" lastClr="000000"/>
                </a:solidFill>
                <a:latin typeface="Calibri" panose="020F0502020204030204"/>
              </a:rPr>
              <a:t>granted</a:t>
            </a:r>
            <a:r>
              <a:rPr lang="en-US" sz="2333" dirty="0">
                <a:solidFill>
                  <a:sysClr val="windowText" lastClr="000000"/>
                </a:solidFill>
                <a:latin typeface="Calibri" panose="020F0502020204030204"/>
              </a:rPr>
              <a:t> a one-year extension to the SCTF mandate (December 2021)</a:t>
            </a:r>
          </a:p>
          <a:p>
            <a:pPr marL="571511" indent="-571511" algn="l" defTabSz="1524030">
              <a:spcBef>
                <a:spcPts val="1667"/>
              </a:spcBef>
              <a:buFont typeface="Arial" panose="020B0604020202020204" pitchFamily="34" charset="0"/>
              <a:buChar char="•"/>
              <a:defRPr/>
            </a:pPr>
            <a:r>
              <a:rPr lang="en-US" sz="2333" dirty="0">
                <a:solidFill>
                  <a:sysClr val="windowText" lastClr="000000"/>
                </a:solidFill>
                <a:latin typeface="Calibri" panose="020F0502020204030204"/>
              </a:rPr>
              <a:t>CPM adopted a more focused work programme to assist the SCTF in reaching conclusions, including revision of CPM recommendation, an international workshop in late 2021, ISPM (?)</a:t>
            </a:r>
          </a:p>
        </p:txBody>
      </p:sp>
      <p:pic>
        <p:nvPicPr>
          <p:cNvPr id="5" name="Picture 4"/>
          <p:cNvPicPr>
            <a:picLocks noChangeAspect="1"/>
          </p:cNvPicPr>
          <p:nvPr/>
        </p:nvPicPr>
        <p:blipFill>
          <a:blip r:embed="rId2"/>
          <a:stretch>
            <a:fillRect/>
          </a:stretch>
        </p:blipFill>
        <p:spPr>
          <a:xfrm>
            <a:off x="6368757" y="2783006"/>
            <a:ext cx="3894210" cy="2963782"/>
          </a:xfrm>
          <a:prstGeom prst="rect">
            <a:avLst/>
          </a:prstGeom>
        </p:spPr>
      </p:pic>
      <p:sp>
        <p:nvSpPr>
          <p:cNvPr id="6" name="TextBox 5"/>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14</a:t>
            </a:fld>
            <a:r>
              <a:rPr lang="en-GB" sz="1667" dirty="0"/>
              <a:t> of 13</a:t>
            </a:r>
            <a:endParaRPr lang="en-US" sz="1667" dirty="0"/>
          </a:p>
        </p:txBody>
      </p:sp>
      <p:pic>
        <p:nvPicPr>
          <p:cNvPr id="3" name="Picture 2"/>
          <p:cNvPicPr>
            <a:picLocks noChangeAspect="1"/>
          </p:cNvPicPr>
          <p:nvPr/>
        </p:nvPicPr>
        <p:blipFill>
          <a:blip r:embed="rId3"/>
          <a:stretch>
            <a:fillRect/>
          </a:stretch>
        </p:blipFill>
        <p:spPr>
          <a:xfrm>
            <a:off x="10514200" y="4264897"/>
            <a:ext cx="1382927" cy="1800000"/>
          </a:xfrm>
          <a:prstGeom prst="rect">
            <a:avLst/>
          </a:prstGeom>
        </p:spPr>
      </p:pic>
    </p:spTree>
    <p:extLst>
      <p:ext uri="{BB962C8B-B14F-4D97-AF65-F5344CB8AC3E}">
        <p14:creationId xmlns:p14="http://schemas.microsoft.com/office/powerpoint/2010/main" val="127730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965" y="1273462"/>
            <a:ext cx="10506350" cy="883882"/>
          </a:xfrm>
        </p:spPr>
        <p:txBody>
          <a:bodyPr lIns="152400" tIns="76200" rIns="152400" bIns="76200" anchor="t"/>
          <a:lstStyle/>
          <a:p>
            <a:r>
              <a:rPr lang="fr-CA" sz="4667" dirty="0"/>
              <a:t>e-Commerce Programme</a:t>
            </a:r>
            <a:endParaRPr lang="en-CA" sz="4667" dirty="0"/>
          </a:p>
        </p:txBody>
      </p:sp>
      <p:sp>
        <p:nvSpPr>
          <p:cNvPr id="3" name="Content Placeholder 2"/>
          <p:cNvSpPr>
            <a:spLocks noGrp="1"/>
          </p:cNvSpPr>
          <p:nvPr>
            <p:ph idx="1"/>
          </p:nvPr>
        </p:nvSpPr>
        <p:spPr>
          <a:xfrm>
            <a:off x="461965" y="2157344"/>
            <a:ext cx="9988455" cy="4072938"/>
          </a:xfrm>
        </p:spPr>
        <p:txBody>
          <a:bodyPr/>
          <a:lstStyle/>
          <a:p>
            <a:pPr marL="571511" indent="-571511">
              <a:buFont typeface="Arial" panose="020B0604020202020204" pitchFamily="34" charset="0"/>
              <a:buChar char="•"/>
            </a:pPr>
            <a:r>
              <a:rPr lang="en-CA" sz="2667" dirty="0"/>
              <a:t>One of eight development agendas in the IPPC Strategic Framework (2020-2030)</a:t>
            </a:r>
          </a:p>
          <a:p>
            <a:pPr marL="571511" indent="-571511">
              <a:buFont typeface="Arial" panose="020B0604020202020204" pitchFamily="34" charset="0"/>
              <a:buChar char="•"/>
            </a:pPr>
            <a:r>
              <a:rPr lang="en-CA" sz="2667" dirty="0"/>
              <a:t>Work plan:</a:t>
            </a:r>
          </a:p>
          <a:p>
            <a:pPr marL="1412872" lvl="1" indent="-571511">
              <a:spcBef>
                <a:spcPts val="1000"/>
              </a:spcBef>
              <a:buFont typeface="Arial" panose="020B0604020202020204" pitchFamily="34" charset="0"/>
              <a:buChar char="•"/>
            </a:pPr>
            <a:r>
              <a:rPr lang="en-CA" sz="2333" dirty="0"/>
              <a:t>informal network of e-Commerce experts – </a:t>
            </a:r>
            <a:r>
              <a:rPr lang="en-CA" sz="2333" i="1" dirty="0"/>
              <a:t>ongoing</a:t>
            </a:r>
          </a:p>
          <a:p>
            <a:pPr marL="1412872" lvl="1" indent="-571511">
              <a:spcBef>
                <a:spcPts val="1000"/>
              </a:spcBef>
              <a:buFont typeface="Arial" panose="020B0604020202020204" pitchFamily="34" charset="0"/>
              <a:buChar char="•"/>
            </a:pPr>
            <a:r>
              <a:rPr lang="en-CA" sz="2333" dirty="0"/>
              <a:t>increase collaboration with other key international organizations – </a:t>
            </a:r>
            <a:r>
              <a:rPr lang="en-CA" sz="2333" i="1" dirty="0"/>
              <a:t>ongoing </a:t>
            </a:r>
          </a:p>
          <a:p>
            <a:pPr marL="1412872" lvl="1" indent="-571511">
              <a:spcBef>
                <a:spcPts val="1000"/>
              </a:spcBef>
              <a:buFont typeface="Arial" panose="020B0604020202020204" pitchFamily="34" charset="0"/>
              <a:buChar char="•"/>
            </a:pPr>
            <a:r>
              <a:rPr lang="en-CA" sz="2333" dirty="0"/>
              <a:t>gathering &amp; sharing relevant contributed resources with the IPPC community – </a:t>
            </a:r>
            <a:r>
              <a:rPr lang="en-CA" sz="2333" i="1" dirty="0"/>
              <a:t>ongoing </a:t>
            </a:r>
          </a:p>
          <a:p>
            <a:pPr marL="1412872" lvl="1" indent="-571511">
              <a:spcBef>
                <a:spcPts val="1000"/>
              </a:spcBef>
              <a:buFont typeface="Arial" panose="020B0604020202020204" pitchFamily="34" charset="0"/>
              <a:buChar char="•"/>
            </a:pPr>
            <a:r>
              <a:rPr lang="en-CA" sz="2333" dirty="0"/>
              <a:t>e-Commerce Guide – </a:t>
            </a:r>
            <a:r>
              <a:rPr lang="en-CA" sz="2333" i="1" dirty="0"/>
              <a:t>under development</a:t>
            </a:r>
          </a:p>
          <a:p>
            <a:pPr marL="1412872" lvl="1" indent="-571511">
              <a:spcBef>
                <a:spcPts val="1000"/>
              </a:spcBef>
              <a:buFont typeface="Arial" panose="020B0604020202020204" pitchFamily="34" charset="0"/>
              <a:buChar char="•"/>
            </a:pPr>
            <a:endParaRPr lang="en-US" sz="2333" dirty="0"/>
          </a:p>
          <a:p>
            <a:pPr marL="1412872" lvl="1" indent="-571511">
              <a:spcBef>
                <a:spcPts val="1000"/>
              </a:spcBef>
              <a:buFont typeface="Arial" panose="020B0604020202020204" pitchFamily="34" charset="0"/>
              <a:buChar char="•"/>
            </a:pPr>
            <a:endParaRPr lang="en-CA" sz="2333" dirty="0"/>
          </a:p>
        </p:txBody>
      </p:sp>
      <p:pic>
        <p:nvPicPr>
          <p:cNvPr id="4" name="Picture 3"/>
          <p:cNvPicPr>
            <a:picLocks noChangeAspect="1"/>
          </p:cNvPicPr>
          <p:nvPr/>
        </p:nvPicPr>
        <p:blipFill>
          <a:blip r:embed="rId3"/>
          <a:stretch>
            <a:fillRect/>
          </a:stretch>
        </p:blipFill>
        <p:spPr>
          <a:xfrm>
            <a:off x="10450420" y="4193813"/>
            <a:ext cx="1385890" cy="1800000"/>
          </a:xfrm>
          <a:prstGeom prst="rect">
            <a:avLst/>
          </a:prstGeom>
        </p:spPr>
      </p:pic>
    </p:spTree>
    <p:extLst>
      <p:ext uri="{BB962C8B-B14F-4D97-AF65-F5344CB8AC3E}">
        <p14:creationId xmlns:p14="http://schemas.microsoft.com/office/powerpoint/2010/main" val="4158753455"/>
      </p:ext>
    </p:extLst>
  </p:cSld>
  <p:clrMapOvr>
    <a:masterClrMapping/>
  </p:clrMapOvr>
  <p:extLst mod="1">
    <p:ext uri="{6950BFC3-D8DA-4A85-94F7-54DA5524770B}">
      <p188:commentRel xmlns:p188="http://schemas.microsoft.com/office/powerpoint/2018/8/main" xmlns="" r:id="rId4"/>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313" y="1298440"/>
            <a:ext cx="10506350" cy="1143000"/>
          </a:xfrm>
        </p:spPr>
        <p:txBody>
          <a:bodyPr lIns="152400" tIns="76200" rIns="152400" bIns="76200" anchor="t"/>
          <a:lstStyle/>
          <a:p>
            <a:r>
              <a:rPr lang="fr-CA" sz="3333" dirty="0" err="1"/>
              <a:t>Implementation</a:t>
            </a:r>
            <a:r>
              <a:rPr lang="fr-CA" sz="3333" dirty="0"/>
              <a:t> </a:t>
            </a:r>
            <a:r>
              <a:rPr lang="fr-CA" sz="3333" dirty="0" err="1"/>
              <a:t>Review</a:t>
            </a:r>
            <a:r>
              <a:rPr lang="fr-CA" sz="3333" dirty="0"/>
              <a:t> &amp; Support System (IRSS)</a:t>
            </a:r>
            <a:endParaRPr lang="en-CA" sz="3333" dirty="0">
              <a:cs typeface="Arial"/>
            </a:endParaRPr>
          </a:p>
        </p:txBody>
      </p:sp>
      <p:sp>
        <p:nvSpPr>
          <p:cNvPr id="3" name="Content Placeholder 2"/>
          <p:cNvSpPr>
            <a:spLocks noGrp="1"/>
          </p:cNvSpPr>
          <p:nvPr>
            <p:ph idx="1"/>
          </p:nvPr>
        </p:nvSpPr>
        <p:spPr>
          <a:xfrm>
            <a:off x="411757" y="2017050"/>
            <a:ext cx="10030123" cy="4458463"/>
          </a:xfrm>
        </p:spPr>
        <p:txBody>
          <a:bodyPr/>
          <a:lstStyle/>
          <a:p>
            <a:r>
              <a:rPr lang="en-US" sz="2333" dirty="0"/>
              <a:t>Established to monitor the implementation of the IPPC and its standards and to provide support where needed.</a:t>
            </a:r>
          </a:p>
          <a:p>
            <a:pPr marL="386299" indent="-386299"/>
            <a:r>
              <a:rPr lang="en-US" sz="2333" dirty="0"/>
              <a:t>Last of three EU-funded cycles ended in 2021, an extension was granted until 2022.</a:t>
            </a:r>
            <a:endParaRPr lang="en-US" sz="2333" dirty="0">
              <a:cs typeface="Arial"/>
            </a:endParaRPr>
          </a:p>
          <a:p>
            <a:r>
              <a:rPr lang="en-US" sz="2333" dirty="0"/>
              <a:t>Adoption of an IRSS topic submission procedure in 2019.</a:t>
            </a:r>
          </a:p>
          <a:p>
            <a:pPr marL="386299" indent="-386299"/>
            <a:r>
              <a:rPr lang="en-US" sz="2333" dirty="0"/>
              <a:t>Publication of a study on the use of third-party authorization by NPPOs (presented during webinar in Oct 2020).</a:t>
            </a:r>
            <a:endParaRPr lang="en-US" sz="2333" dirty="0">
              <a:cs typeface="Arial"/>
            </a:endParaRPr>
          </a:p>
          <a:p>
            <a:r>
              <a:rPr lang="en-US" sz="2333" dirty="0"/>
              <a:t>Evaluation of the 2 previous general surveys and design of the 3</a:t>
            </a:r>
            <a:r>
              <a:rPr lang="en-US" sz="2333" baseline="30000" dirty="0"/>
              <a:t>rd</a:t>
            </a:r>
            <a:r>
              <a:rPr lang="en-US" sz="2333" dirty="0"/>
              <a:t> survey.</a:t>
            </a:r>
          </a:p>
          <a:p>
            <a:r>
              <a:rPr lang="en-US" sz="2333" dirty="0"/>
              <a:t>Evaluation of the survey on PFAs to assess the impact of the guide on PFAs and Japan Symposium.</a:t>
            </a:r>
          </a:p>
          <a:p>
            <a:endParaRPr lang="en-CA" sz="2333" dirty="0"/>
          </a:p>
        </p:txBody>
      </p:sp>
      <p:pic>
        <p:nvPicPr>
          <p:cNvPr id="4" name="Picture 3"/>
          <p:cNvPicPr>
            <a:picLocks noChangeAspect="1"/>
          </p:cNvPicPr>
          <p:nvPr/>
        </p:nvPicPr>
        <p:blipFill>
          <a:blip r:embed="rId2"/>
          <a:stretch>
            <a:fillRect/>
          </a:stretch>
        </p:blipFill>
        <p:spPr>
          <a:xfrm>
            <a:off x="10492089" y="4246282"/>
            <a:ext cx="1395455" cy="1800000"/>
          </a:xfrm>
          <a:prstGeom prst="rect">
            <a:avLst/>
          </a:prstGeom>
        </p:spPr>
      </p:pic>
    </p:spTree>
    <p:extLst>
      <p:ext uri="{BB962C8B-B14F-4D97-AF65-F5344CB8AC3E}">
        <p14:creationId xmlns:p14="http://schemas.microsoft.com/office/powerpoint/2010/main" val="2826680818"/>
      </p:ext>
    </p:extLst>
  </p:cSld>
  <p:clrMapOvr>
    <a:masterClrMapping/>
  </p:clrMapOvr>
  <p:extLst mod="1">
    <p:ext uri="{6950BFC3-D8DA-4A85-94F7-54DA5524770B}">
      <p188:commentRel xmlns:p188="http://schemas.microsoft.com/office/powerpoint/2018/8/main" xmlns=""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088" y="1447184"/>
            <a:ext cx="10506350" cy="820382"/>
          </a:xfrm>
        </p:spPr>
        <p:txBody>
          <a:bodyPr/>
          <a:lstStyle/>
          <a:p>
            <a:r>
              <a:rPr lang="en-US" sz="4000" dirty="0"/>
              <a:t>Global plant health surveillance programme</a:t>
            </a:r>
            <a:endParaRPr lang="en-CA" dirty="0"/>
          </a:p>
        </p:txBody>
      </p:sp>
      <p:sp>
        <p:nvSpPr>
          <p:cNvPr id="3" name="Content Placeholder 2"/>
          <p:cNvSpPr>
            <a:spLocks noGrp="1"/>
          </p:cNvSpPr>
          <p:nvPr>
            <p:ph idx="1"/>
          </p:nvPr>
        </p:nvSpPr>
        <p:spPr>
          <a:xfrm>
            <a:off x="460120" y="2281446"/>
            <a:ext cx="10454285" cy="3813143"/>
          </a:xfrm>
        </p:spPr>
        <p:txBody>
          <a:bodyPr/>
          <a:lstStyle/>
          <a:p>
            <a:pPr marL="476260" indent="-476260">
              <a:buFont typeface="Arial" panose="020B0604020202020204" pitchFamily="34" charset="0"/>
              <a:buChar char="•"/>
            </a:pPr>
            <a:r>
              <a:rPr lang="en-US" sz="2333" dirty="0"/>
              <a:t>Work plan: </a:t>
            </a:r>
          </a:p>
          <a:p>
            <a:pPr marL="1316593" lvl="1" indent="-476260">
              <a:buFont typeface="Arial" panose="020B0604020202020204" pitchFamily="34" charset="0"/>
              <a:buChar char="•"/>
            </a:pPr>
            <a:r>
              <a:rPr lang="en-US" sz="1833" dirty="0"/>
              <a:t>Revision of the Plant Pest Surveillance Guide – </a:t>
            </a:r>
            <a:r>
              <a:rPr lang="en-US" sz="1833" i="1" dirty="0"/>
              <a:t>available soon</a:t>
            </a:r>
            <a:endParaRPr lang="en-US" sz="1833" i="1" dirty="0">
              <a:cs typeface="Arial"/>
            </a:endParaRPr>
          </a:p>
          <a:p>
            <a:pPr marL="1316593" lvl="1" indent="-476260">
              <a:buFont typeface="Arial" panose="020B0604020202020204" pitchFamily="34" charset="0"/>
              <a:buChar char="•"/>
            </a:pPr>
            <a:r>
              <a:rPr lang="en-US" sz="1833" dirty="0"/>
              <a:t>Surveillance component page on the IPP – </a:t>
            </a:r>
            <a:r>
              <a:rPr lang="en-US" sz="1833" i="1" dirty="0"/>
              <a:t>completed </a:t>
            </a:r>
            <a:endParaRPr lang="en-US" sz="1833" i="1" dirty="0">
              <a:cs typeface="Arial"/>
            </a:endParaRPr>
          </a:p>
          <a:p>
            <a:pPr marL="1316593" lvl="1" indent="-476260">
              <a:buFont typeface="Arial" panose="020B0604020202020204" pitchFamily="34" charset="0"/>
              <a:buChar char="•"/>
            </a:pPr>
            <a:r>
              <a:rPr lang="en-US" sz="1833" dirty="0"/>
              <a:t>Global plant health surveillance projects register – </a:t>
            </a:r>
            <a:r>
              <a:rPr lang="en-US" sz="1833" i="1" dirty="0"/>
              <a:t>ongoing </a:t>
            </a:r>
            <a:endParaRPr lang="en-US" sz="1833" i="1" dirty="0">
              <a:cs typeface="Arial"/>
            </a:endParaRPr>
          </a:p>
          <a:p>
            <a:pPr marL="1316593" lvl="1" indent="-476260">
              <a:buFont typeface="Arial" panose="020B0604020202020204" pitchFamily="34" charset="0"/>
              <a:buChar char="•"/>
            </a:pPr>
            <a:r>
              <a:rPr lang="en-US" sz="1833" dirty="0"/>
              <a:t>International Pest Free Area &amp; Surveillance Symposium – </a:t>
            </a:r>
            <a:r>
              <a:rPr lang="en-US" sz="1833" i="1" dirty="0"/>
              <a:t>completed </a:t>
            </a:r>
            <a:endParaRPr lang="en-CA" sz="1898" dirty="0">
              <a:cs typeface="Arial" panose="020B0604020202020204"/>
            </a:endParaRPr>
          </a:p>
          <a:p>
            <a:endParaRPr lang="en-US" sz="2333" dirty="0"/>
          </a:p>
          <a:p>
            <a:pPr marL="476260" indent="-476260">
              <a:buFont typeface="Arial" panose="020B0604020202020204" pitchFamily="34" charset="0"/>
              <a:buChar char="•"/>
            </a:pPr>
            <a:r>
              <a:rPr lang="en-US" sz="2333" dirty="0"/>
              <a:t>Led by Australian NPPO: </a:t>
            </a:r>
          </a:p>
          <a:p>
            <a:pPr marL="1317620" lvl="1" indent="-476260">
              <a:buFont typeface="Arial" panose="020B0604020202020204" pitchFamily="34" charset="0"/>
              <a:buChar char="•"/>
            </a:pPr>
            <a:r>
              <a:rPr lang="en-US" sz="1898" dirty="0"/>
              <a:t>Development &amp; delivery of an online e-learning surveillance training course</a:t>
            </a:r>
          </a:p>
          <a:p>
            <a:pPr marL="1317620" lvl="1" indent="-476260">
              <a:buFont typeface="Arial" panose="020B0604020202020204" pitchFamily="34" charset="0"/>
              <a:buChar char="•"/>
            </a:pPr>
            <a:r>
              <a:rPr lang="en-US" sz="1898" dirty="0"/>
              <a:t>Establishment of a global plant health surveillance experts registry</a:t>
            </a:r>
            <a:endParaRPr lang="en-US" sz="1315" dirty="0"/>
          </a:p>
        </p:txBody>
      </p:sp>
      <p:pic>
        <p:nvPicPr>
          <p:cNvPr id="4" name="Picture 3"/>
          <p:cNvPicPr>
            <a:picLocks noChangeAspect="1"/>
          </p:cNvPicPr>
          <p:nvPr/>
        </p:nvPicPr>
        <p:blipFill>
          <a:blip r:embed="rId3"/>
          <a:stretch>
            <a:fillRect/>
          </a:stretch>
        </p:blipFill>
        <p:spPr>
          <a:xfrm>
            <a:off x="10404574" y="4188018"/>
            <a:ext cx="1380368" cy="1800000"/>
          </a:xfrm>
          <a:prstGeom prst="rect">
            <a:avLst/>
          </a:prstGeom>
        </p:spPr>
      </p:pic>
    </p:spTree>
    <p:extLst>
      <p:ext uri="{BB962C8B-B14F-4D97-AF65-F5344CB8AC3E}">
        <p14:creationId xmlns:p14="http://schemas.microsoft.com/office/powerpoint/2010/main" val="3666782357"/>
      </p:ext>
    </p:extLst>
  </p:cSld>
  <p:clrMapOvr>
    <a:masterClrMapping/>
  </p:clrMapOvr>
  <p:extLst mod="1">
    <p:ext uri="{6950BFC3-D8DA-4A85-94F7-54DA5524770B}">
      <p188:commentRel xmlns:p188="http://schemas.microsoft.com/office/powerpoint/2018/8/main" xmlns="" r:id="rId4"/>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81" y="1432269"/>
            <a:ext cx="11782102" cy="1143000"/>
          </a:xfrm>
        </p:spPr>
        <p:txBody>
          <a:bodyPr/>
          <a:lstStyle/>
          <a:p>
            <a:r>
              <a:rPr lang="en-US" sz="4000" dirty="0"/>
              <a:t>Implementation &amp; Capacity Development home page</a:t>
            </a:r>
            <a:br>
              <a:rPr lang="en-US" sz="4000" dirty="0"/>
            </a:br>
            <a:endParaRPr lang="et-EE" sz="4000" dirty="0"/>
          </a:p>
        </p:txBody>
      </p:sp>
      <p:pic>
        <p:nvPicPr>
          <p:cNvPr id="4" name="Content Placeholder 3"/>
          <p:cNvPicPr>
            <a:picLocks noGrp="1" noChangeAspect="1"/>
          </p:cNvPicPr>
          <p:nvPr>
            <p:ph idx="1"/>
          </p:nvPr>
        </p:nvPicPr>
        <p:blipFill>
          <a:blip r:embed="rId2"/>
          <a:stretch>
            <a:fillRect/>
          </a:stretch>
        </p:blipFill>
        <p:spPr>
          <a:xfrm>
            <a:off x="409898" y="2673951"/>
            <a:ext cx="5898728" cy="3466042"/>
          </a:xfrm>
          <a:prstGeom prst="rect">
            <a:avLst/>
          </a:prstGeom>
        </p:spPr>
      </p:pic>
      <p:sp>
        <p:nvSpPr>
          <p:cNvPr id="5" name="TextBox 4"/>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18</a:t>
            </a:fld>
            <a:r>
              <a:rPr lang="en-GB" sz="1667" dirty="0"/>
              <a:t> of 13</a:t>
            </a:r>
            <a:endParaRPr lang="en-US" sz="1667" dirty="0"/>
          </a:p>
        </p:txBody>
      </p:sp>
      <p:sp>
        <p:nvSpPr>
          <p:cNvPr id="3" name="TextBox 2"/>
          <p:cNvSpPr txBox="1"/>
          <p:nvPr/>
        </p:nvSpPr>
        <p:spPr>
          <a:xfrm>
            <a:off x="7391400" y="2646003"/>
            <a:ext cx="4228353" cy="938527"/>
          </a:xfrm>
          <a:prstGeom prst="rect">
            <a:avLst/>
          </a:prstGeom>
          <a:noFill/>
        </p:spPr>
        <p:txBody>
          <a:bodyPr wrap="square" rtlCol="0">
            <a:spAutoFit/>
          </a:bodyPr>
          <a:lstStyle/>
          <a:p>
            <a:r>
              <a:rPr lang="en-CA" sz="1833" dirty="0">
                <a:hlinkClick r:id="rId3"/>
              </a:rPr>
              <a:t>https://www.ippc.int/fr/core-activities/capacity-development/capacity-development-committee/</a:t>
            </a:r>
            <a:r>
              <a:rPr lang="en-CA" sz="1833" dirty="0"/>
              <a:t> </a:t>
            </a:r>
          </a:p>
        </p:txBody>
      </p:sp>
      <p:pic>
        <p:nvPicPr>
          <p:cNvPr id="8" name="Picture 7"/>
          <p:cNvPicPr>
            <a:picLocks noChangeAspect="1"/>
          </p:cNvPicPr>
          <p:nvPr/>
        </p:nvPicPr>
        <p:blipFill>
          <a:blip r:embed="rId4"/>
          <a:stretch>
            <a:fillRect/>
          </a:stretch>
        </p:blipFill>
        <p:spPr>
          <a:xfrm>
            <a:off x="10442482" y="4276587"/>
            <a:ext cx="1400000" cy="1800000"/>
          </a:xfrm>
          <a:prstGeom prst="rect">
            <a:avLst/>
          </a:prstGeom>
        </p:spPr>
      </p:pic>
    </p:spTree>
    <p:extLst>
      <p:ext uri="{BB962C8B-B14F-4D97-AF65-F5344CB8AC3E}">
        <p14:creationId xmlns:p14="http://schemas.microsoft.com/office/powerpoint/2010/main" val="3019951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xmlns=""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16CAE4D8-B039-0649-BDEF-444210836B94}"/>
              </a:ext>
            </a:extLst>
          </p:cNvPr>
          <p:cNvSpPr>
            <a:spLocks noGrp="1"/>
          </p:cNvSpPr>
          <p:nvPr>
            <p:ph type="subTitle" idx="1"/>
          </p:nvPr>
        </p:nvSpPr>
        <p:spPr>
          <a:xfrm>
            <a:off x="0" y="2286000"/>
            <a:ext cx="12192000" cy="3718057"/>
          </a:xfrm>
        </p:spPr>
        <p:txBody>
          <a:bodyPr/>
          <a:lstStyle/>
          <a:p>
            <a:pPr marL="232349" lvl="0" indent="-232349" defTabSz="622364" eaLnBrk="0" fontAlgn="base" hangingPunct="0">
              <a:lnSpc>
                <a:spcPct val="100000"/>
              </a:lnSpc>
              <a:spcBef>
                <a:spcPct val="20000"/>
              </a:spcBef>
              <a:spcAft>
                <a:spcPts val="300"/>
              </a:spcAft>
              <a:buFont typeface="Arial" charset="0"/>
              <a:buChar char="•"/>
            </a:pPr>
            <a:r>
              <a:rPr lang="en-GB" sz="2200" dirty="0">
                <a:solidFill>
                  <a:srgbClr val="000000"/>
                </a:solidFill>
                <a:latin typeface="Arial" panose="020B0604020202020204"/>
              </a:rPr>
              <a:t>What is the IC</a:t>
            </a:r>
            <a:r>
              <a:rPr lang="fr-CA" sz="2200" dirty="0">
                <a:solidFill>
                  <a:srgbClr val="000000"/>
                </a:solidFill>
                <a:latin typeface="Arial" panose="020B0604020202020204"/>
              </a:rPr>
              <a:t>?</a:t>
            </a:r>
            <a:endParaRPr lang="en-GB" sz="2200" dirty="0">
              <a:solidFill>
                <a:srgbClr val="000000"/>
              </a:solidFill>
              <a:latin typeface="Arial" panose="020B0604020202020204"/>
            </a:endParaRPr>
          </a:p>
          <a:p>
            <a:pPr marL="232349" lvl="0" indent="-232349" defTabSz="622364" eaLnBrk="0" fontAlgn="base" hangingPunct="0">
              <a:lnSpc>
                <a:spcPct val="100000"/>
              </a:lnSpc>
              <a:spcBef>
                <a:spcPct val="20000"/>
              </a:spcBef>
              <a:spcAft>
                <a:spcPts val="300"/>
              </a:spcAft>
              <a:buFont typeface="Arial" charset="0"/>
              <a:buChar char="•"/>
            </a:pPr>
            <a:r>
              <a:rPr lang="en-GB" sz="2200" dirty="0">
                <a:solidFill>
                  <a:srgbClr val="000000"/>
                </a:solidFill>
                <a:latin typeface="Arial" panose="020B0604020202020204"/>
              </a:rPr>
              <a:t>IC membership</a:t>
            </a:r>
            <a:r>
              <a:rPr lang="et-EE" sz="2200" dirty="0">
                <a:solidFill>
                  <a:srgbClr val="000000"/>
                </a:solidFill>
                <a:latin typeface="Arial" panose="020B0604020202020204"/>
              </a:rPr>
              <a:t> </a:t>
            </a:r>
          </a:p>
          <a:p>
            <a:pPr marL="232349" lvl="0" indent="-232349" defTabSz="622364" eaLnBrk="0" fontAlgn="base" hangingPunct="0">
              <a:lnSpc>
                <a:spcPct val="100000"/>
              </a:lnSpc>
              <a:spcBef>
                <a:spcPct val="20000"/>
              </a:spcBef>
              <a:spcAft>
                <a:spcPts val="300"/>
              </a:spcAft>
              <a:buFont typeface="Arial" charset="0"/>
              <a:buChar char="•"/>
            </a:pPr>
            <a:r>
              <a:rPr lang="en-GB" sz="2200" dirty="0">
                <a:solidFill>
                  <a:srgbClr val="000000"/>
                </a:solidFill>
                <a:latin typeface="Arial" panose="020B0604020202020204"/>
              </a:rPr>
              <a:t>IC meetings</a:t>
            </a:r>
            <a:endParaRPr lang="et-EE" sz="2200" dirty="0">
              <a:solidFill>
                <a:srgbClr val="000000"/>
              </a:solidFill>
              <a:latin typeface="Arial" panose="020B0604020202020204"/>
            </a:endParaRPr>
          </a:p>
          <a:p>
            <a:pPr marL="232349" lvl="0" indent="-232349" defTabSz="622364" eaLnBrk="0" fontAlgn="base" hangingPunct="0">
              <a:lnSpc>
                <a:spcPct val="100000"/>
              </a:lnSpc>
              <a:spcBef>
                <a:spcPct val="20000"/>
              </a:spcBef>
              <a:spcAft>
                <a:spcPts val="300"/>
              </a:spcAft>
              <a:buFont typeface="Arial" charset="0"/>
              <a:buChar char="•"/>
            </a:pPr>
            <a:r>
              <a:rPr lang="en-GB" sz="2200" dirty="0">
                <a:solidFill>
                  <a:srgbClr val="000000"/>
                </a:solidFill>
                <a:latin typeface="Arial" panose="020B0604020202020204"/>
              </a:rPr>
              <a:t>IC Sub-groups and teams</a:t>
            </a:r>
            <a:endParaRPr lang="et-EE" sz="2200" dirty="0">
              <a:solidFill>
                <a:srgbClr val="000000"/>
              </a:solidFill>
              <a:latin typeface="Arial" panose="020B0604020202020204"/>
            </a:endParaRPr>
          </a:p>
          <a:p>
            <a:pPr marL="232349" lvl="0" indent="-232349" defTabSz="622364" eaLnBrk="0" fontAlgn="base" hangingPunct="0">
              <a:lnSpc>
                <a:spcPct val="100000"/>
              </a:lnSpc>
              <a:spcBef>
                <a:spcPct val="20000"/>
              </a:spcBef>
              <a:spcAft>
                <a:spcPts val="300"/>
              </a:spcAft>
              <a:buFont typeface="Arial" charset="0"/>
              <a:buChar char="•"/>
            </a:pPr>
            <a:r>
              <a:rPr lang="et-EE" sz="2200" dirty="0">
                <a:solidFill>
                  <a:srgbClr val="000000"/>
                </a:solidFill>
                <a:latin typeface="Arial" panose="020B0604020202020204"/>
              </a:rPr>
              <a:t>ICD</a:t>
            </a:r>
            <a:r>
              <a:rPr lang="en-GB" sz="2200" dirty="0">
                <a:solidFill>
                  <a:srgbClr val="000000"/>
                </a:solidFill>
                <a:latin typeface="Arial" panose="020B0604020202020204"/>
              </a:rPr>
              <a:t> List of Topics</a:t>
            </a:r>
          </a:p>
          <a:p>
            <a:pPr marL="232349" lvl="0" indent="-232349" defTabSz="622364" eaLnBrk="0" fontAlgn="base" hangingPunct="0">
              <a:lnSpc>
                <a:spcPct val="100000"/>
              </a:lnSpc>
              <a:spcBef>
                <a:spcPct val="20000"/>
              </a:spcBef>
              <a:spcAft>
                <a:spcPts val="300"/>
              </a:spcAft>
              <a:buFont typeface="Arial" charset="0"/>
              <a:buChar char="•"/>
            </a:pPr>
            <a:r>
              <a:rPr lang="en-GB" sz="2200" dirty="0">
                <a:solidFill>
                  <a:srgbClr val="000000"/>
                </a:solidFill>
                <a:latin typeface="Arial" panose="020B0604020202020204"/>
              </a:rPr>
              <a:t>Guides and training material </a:t>
            </a:r>
          </a:p>
          <a:p>
            <a:pPr marL="232349" lvl="0" indent="-232349" defTabSz="622364" eaLnBrk="0" fontAlgn="base" hangingPunct="0">
              <a:lnSpc>
                <a:spcPct val="100000"/>
              </a:lnSpc>
              <a:spcBef>
                <a:spcPct val="20000"/>
              </a:spcBef>
              <a:spcAft>
                <a:spcPts val="300"/>
              </a:spcAft>
              <a:buFont typeface="Arial" charset="0"/>
              <a:buChar char="•"/>
            </a:pPr>
            <a:r>
              <a:rPr lang="en-GB" sz="2200" dirty="0">
                <a:solidFill>
                  <a:srgbClr val="000000"/>
                </a:solidFill>
                <a:latin typeface="Arial" panose="020B0604020202020204"/>
              </a:rPr>
              <a:t>Phytosanitary System component pages</a:t>
            </a:r>
          </a:p>
          <a:p>
            <a:pPr marL="231775" lvl="0" indent="-231775" defTabSz="622364" eaLnBrk="0" fontAlgn="base" hangingPunct="0">
              <a:lnSpc>
                <a:spcPct val="100000"/>
              </a:lnSpc>
              <a:spcBef>
                <a:spcPct val="20000"/>
              </a:spcBef>
              <a:spcAft>
                <a:spcPts val="300"/>
              </a:spcAft>
              <a:buFont typeface="Arial" charset="0"/>
              <a:buChar char="•"/>
            </a:pPr>
            <a:r>
              <a:rPr lang="en-GB" sz="2200" dirty="0">
                <a:solidFill>
                  <a:srgbClr val="000000"/>
                </a:solidFill>
                <a:latin typeface="Arial" panose="020B0604020202020204"/>
              </a:rPr>
              <a:t>ICD Programmes (NRO, PCE, SCTF, e-Commerce, </a:t>
            </a:r>
            <a:r>
              <a:rPr lang="en-GB" sz="2200" dirty="0">
                <a:solidFill>
                  <a:srgbClr val="000000"/>
                </a:solidFill>
                <a:latin typeface="Arial" panose="020B0604020202020204"/>
                <a:ea typeface="+mn-lt"/>
                <a:cs typeface="Arial" panose="020B0604020202020204"/>
              </a:rPr>
              <a:t>Pest Surveillance,</a:t>
            </a:r>
            <a:r>
              <a:rPr lang="en-GB" sz="2200" dirty="0">
                <a:solidFill>
                  <a:srgbClr val="000000"/>
                </a:solidFill>
                <a:latin typeface="Arial" panose="020B0604020202020204"/>
              </a:rPr>
              <a:t> IRSS)</a:t>
            </a:r>
            <a:endParaRPr lang="fr-CA" sz="2200" dirty="0">
              <a:solidFill>
                <a:srgbClr val="000000"/>
              </a:solidFill>
              <a:latin typeface="Arial" panose="020B0604020202020204"/>
              <a:cs typeface="Arial" panose="020B0604020202020204"/>
            </a:endParaRPr>
          </a:p>
          <a:p>
            <a:pPr marL="231775" lvl="0" indent="-231775" defTabSz="622364" eaLnBrk="0" fontAlgn="base" hangingPunct="0">
              <a:lnSpc>
                <a:spcPct val="100000"/>
              </a:lnSpc>
              <a:spcBef>
                <a:spcPct val="20000"/>
              </a:spcBef>
              <a:spcAft>
                <a:spcPts val="300"/>
              </a:spcAft>
              <a:buFont typeface="Arial" charset="0"/>
              <a:buChar char="•"/>
            </a:pPr>
            <a:r>
              <a:rPr lang="fr-CA" sz="2200" dirty="0" err="1">
                <a:solidFill>
                  <a:srgbClr val="000000"/>
                </a:solidFill>
                <a:latin typeface="Arial" panose="020B0604020202020204"/>
              </a:rPr>
              <a:t>Next</a:t>
            </a:r>
            <a:r>
              <a:rPr lang="fr-CA" sz="2200" dirty="0">
                <a:solidFill>
                  <a:srgbClr val="000000"/>
                </a:solidFill>
                <a:latin typeface="Arial" panose="020B0604020202020204"/>
              </a:rPr>
              <a:t> </a:t>
            </a:r>
            <a:r>
              <a:rPr lang="fr-CA" sz="2200" dirty="0" err="1">
                <a:solidFill>
                  <a:srgbClr val="000000"/>
                </a:solidFill>
                <a:latin typeface="Arial" panose="020B0604020202020204"/>
              </a:rPr>
              <a:t>steps</a:t>
            </a:r>
            <a:endParaRPr lang="et-EE" sz="2200" dirty="0">
              <a:solidFill>
                <a:srgbClr val="000000"/>
              </a:solidFill>
              <a:latin typeface="Arial" panose="020B0604020202020204"/>
              <a:cs typeface="Arial" panose="020B0604020202020204"/>
            </a:endParaRPr>
          </a:p>
          <a:p>
            <a:endParaRPr lang="x-none" dirty="0"/>
          </a:p>
        </p:txBody>
      </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p:txBody>
          <a:bodyPr/>
          <a:lstStyle/>
          <a:p>
            <a:r>
              <a:rPr lang="it-IT" sz="3200" dirty="0" err="1" smtClean="0"/>
              <a:t>Contents</a:t>
            </a:r>
            <a:endParaRPr lang="x-none" sz="3200" dirty="0"/>
          </a:p>
        </p:txBody>
      </p:sp>
    </p:spTree>
    <p:extLst>
      <p:ext uri="{BB962C8B-B14F-4D97-AF65-F5344CB8AC3E}">
        <p14:creationId xmlns:p14="http://schemas.microsoft.com/office/powerpoint/2010/main" val="1455858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935" y="1408803"/>
            <a:ext cx="4319265" cy="571500"/>
          </a:xfrm>
        </p:spPr>
        <p:txBody>
          <a:bodyPr/>
          <a:lstStyle/>
          <a:p>
            <a:r>
              <a:rPr lang="fr-CA" dirty="0" err="1"/>
              <a:t>What</a:t>
            </a:r>
            <a:r>
              <a:rPr lang="fr-CA" dirty="0"/>
              <a:t> </a:t>
            </a:r>
            <a:r>
              <a:rPr lang="fr-CA" dirty="0" err="1"/>
              <a:t>is</a:t>
            </a:r>
            <a:r>
              <a:rPr lang="fr-CA" dirty="0"/>
              <a:t> the IC?</a:t>
            </a:r>
            <a:endParaRPr lang="en-CA" dirty="0"/>
          </a:p>
        </p:txBody>
      </p:sp>
      <p:sp>
        <p:nvSpPr>
          <p:cNvPr id="3" name="Content Placeholder 2"/>
          <p:cNvSpPr>
            <a:spLocks noGrp="1"/>
          </p:cNvSpPr>
          <p:nvPr>
            <p:ph idx="1"/>
          </p:nvPr>
        </p:nvSpPr>
        <p:spPr>
          <a:xfrm>
            <a:off x="353096" y="2064899"/>
            <a:ext cx="10454285" cy="4133760"/>
          </a:xfrm>
        </p:spPr>
        <p:txBody>
          <a:bodyPr/>
          <a:lstStyle/>
          <a:p>
            <a:r>
              <a:rPr lang="en-US" sz="2333" dirty="0"/>
              <a:t>Subsidiary Body of the CPM </a:t>
            </a:r>
          </a:p>
          <a:p>
            <a:r>
              <a:rPr lang="en-US" sz="2333" dirty="0"/>
              <a:t>12 members (7 regional reps + 5 experts)</a:t>
            </a:r>
          </a:p>
          <a:p>
            <a:pPr marL="386299" indent="-386299"/>
            <a:r>
              <a:rPr lang="en-US" sz="2333" dirty="0"/>
              <a:t>2 Representatives (SC + TC RPPOs)</a:t>
            </a:r>
            <a:endParaRPr lang="en-US" sz="2333" dirty="0">
              <a:cs typeface="Arial"/>
            </a:endParaRPr>
          </a:p>
          <a:p>
            <a:r>
              <a:rPr lang="en-US" sz="2333" dirty="0"/>
              <a:t>Develops, monitors and oversees a programme to:</a:t>
            </a:r>
          </a:p>
          <a:p>
            <a:pPr lvl="1"/>
            <a:r>
              <a:rPr lang="en-US" sz="2000" dirty="0"/>
              <a:t>support the implementation of the IPPC</a:t>
            </a:r>
          </a:p>
          <a:p>
            <a:pPr lvl="1"/>
            <a:r>
              <a:rPr lang="en-US" sz="2000" dirty="0"/>
              <a:t>strengthen the phytosanitary capacity of contracting parties (CPs)</a:t>
            </a:r>
          </a:p>
          <a:p>
            <a:r>
              <a:rPr lang="en-US" sz="2333" dirty="0"/>
              <a:t>Does this by:</a:t>
            </a:r>
          </a:p>
          <a:p>
            <a:pPr lvl="1"/>
            <a:r>
              <a:rPr lang="en-US" sz="2000" dirty="0"/>
              <a:t>Identifying the baseline capacity of contracting parties</a:t>
            </a:r>
          </a:p>
          <a:p>
            <a:pPr lvl="1"/>
            <a:r>
              <a:rPr lang="en-US" sz="2000" dirty="0"/>
              <a:t>Analyzing issues and providing solutions</a:t>
            </a:r>
          </a:p>
          <a:p>
            <a:pPr lvl="1"/>
            <a:r>
              <a:rPr lang="en-US" sz="2000" dirty="0"/>
              <a:t>Developing a support programme to allow CPs to meet the Convention</a:t>
            </a:r>
          </a:p>
          <a:p>
            <a:pPr lvl="1"/>
            <a:r>
              <a:rPr lang="en-US" sz="2000" dirty="0"/>
              <a:t>Monitoring the efficacy of ICD activities</a:t>
            </a:r>
          </a:p>
        </p:txBody>
      </p:sp>
      <p:sp>
        <p:nvSpPr>
          <p:cNvPr id="4" name="TextBox 3"/>
          <p:cNvSpPr txBox="1"/>
          <p:nvPr/>
        </p:nvSpPr>
        <p:spPr>
          <a:xfrm>
            <a:off x="7848600" y="1694553"/>
            <a:ext cx="3773067" cy="1107996"/>
          </a:xfrm>
          <a:prstGeom prst="rect">
            <a:avLst/>
          </a:prstGeom>
          <a:solidFill>
            <a:schemeClr val="accent2">
              <a:lumMod val="40000"/>
              <a:lumOff val="60000"/>
            </a:schemeClr>
          </a:solidFill>
        </p:spPr>
        <p:txBody>
          <a:bodyPr wrap="square" rtlCol="0">
            <a:spAutoFit/>
          </a:bodyPr>
          <a:lstStyle/>
          <a:p>
            <a:r>
              <a:rPr lang="fr-CA" sz="2200" i="1" dirty="0" err="1"/>
              <a:t>Rules</a:t>
            </a:r>
            <a:r>
              <a:rPr lang="fr-CA" sz="2200" i="1" dirty="0"/>
              <a:t> are </a:t>
            </a:r>
            <a:r>
              <a:rPr lang="fr-CA" sz="2200" i="1" dirty="0" err="1"/>
              <a:t>pointless</a:t>
            </a:r>
            <a:r>
              <a:rPr lang="fr-CA" sz="2200" i="1" dirty="0"/>
              <a:t> if no one </a:t>
            </a:r>
            <a:r>
              <a:rPr lang="fr-CA" sz="2200" i="1" dirty="0" err="1"/>
              <a:t>understands</a:t>
            </a:r>
            <a:r>
              <a:rPr lang="fr-CA" sz="2200" i="1" dirty="0"/>
              <a:t> </a:t>
            </a:r>
            <a:r>
              <a:rPr lang="fr-CA" sz="2200" i="1" dirty="0" err="1"/>
              <a:t>them</a:t>
            </a:r>
            <a:r>
              <a:rPr lang="fr-CA" sz="2200" i="1" dirty="0"/>
              <a:t> </a:t>
            </a:r>
            <a:r>
              <a:rPr lang="fr-CA" sz="2200" i="1" dirty="0" err="1"/>
              <a:t>nor</a:t>
            </a:r>
            <a:r>
              <a:rPr lang="fr-CA" sz="2200" i="1" dirty="0"/>
              <a:t> has the </a:t>
            </a:r>
            <a:r>
              <a:rPr lang="fr-CA" sz="2200" i="1" dirty="0" err="1"/>
              <a:t>capacity</a:t>
            </a:r>
            <a:r>
              <a:rPr lang="fr-CA" sz="2200" i="1" dirty="0"/>
              <a:t> to </a:t>
            </a:r>
            <a:r>
              <a:rPr lang="fr-CA" sz="2200" i="1" dirty="0" err="1"/>
              <a:t>implement</a:t>
            </a:r>
            <a:r>
              <a:rPr lang="fr-CA" sz="2200" i="1" dirty="0"/>
              <a:t> </a:t>
            </a:r>
            <a:r>
              <a:rPr lang="fr-CA" sz="2200" i="1" dirty="0" err="1"/>
              <a:t>them</a:t>
            </a:r>
            <a:r>
              <a:rPr lang="fr-CA" sz="2200" i="1" dirty="0"/>
              <a:t>.</a:t>
            </a:r>
            <a:endParaRPr lang="en-CA" sz="2200" i="1" dirty="0"/>
          </a:p>
        </p:txBody>
      </p:sp>
    </p:spTree>
    <p:extLst>
      <p:ext uri="{BB962C8B-B14F-4D97-AF65-F5344CB8AC3E}">
        <p14:creationId xmlns:p14="http://schemas.microsoft.com/office/powerpoint/2010/main" val="3389169042"/>
      </p:ext>
    </p:extLst>
  </p:cSld>
  <p:clrMapOvr>
    <a:masterClrMapping/>
  </p:clrMapOvr>
  <p:extLst mod="1">
    <p:ext uri="{6950BFC3-D8DA-4A85-94F7-54DA5524770B}">
      <p188:commentRel xmlns:p188="http://schemas.microsoft.com/office/powerpoint/2018/8/main" xmlns=""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898" y="9955"/>
            <a:ext cx="10506350" cy="1143000"/>
          </a:xfrm>
        </p:spPr>
        <p:txBody>
          <a:bodyPr/>
          <a:lstStyle/>
          <a:p>
            <a:pPr algn="ctr"/>
            <a:r>
              <a:rPr lang="en-GB" dirty="0"/>
              <a:t>IC membership</a:t>
            </a:r>
            <a:endParaRPr lang="et-EE" dirty="0"/>
          </a:p>
        </p:txBody>
      </p:sp>
      <p:sp>
        <p:nvSpPr>
          <p:cNvPr id="3" name="Content Placeholder 2"/>
          <p:cNvSpPr>
            <a:spLocks noGrp="1"/>
          </p:cNvSpPr>
          <p:nvPr>
            <p:ph idx="1"/>
          </p:nvPr>
        </p:nvSpPr>
        <p:spPr>
          <a:xfrm>
            <a:off x="461966" y="1927412"/>
            <a:ext cx="10454285" cy="3901857"/>
          </a:xfrm>
        </p:spPr>
        <p:txBody>
          <a:bodyPr/>
          <a:lstStyle/>
          <a:p>
            <a:r>
              <a:rPr lang="en-US" sz="2613" dirty="0"/>
              <a:t> </a:t>
            </a:r>
          </a:p>
        </p:txBody>
      </p:sp>
      <p:sp>
        <p:nvSpPr>
          <p:cNvPr id="5" name="TextBox 4"/>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4</a:t>
            </a:fld>
            <a:r>
              <a:rPr lang="en-GB" sz="1667" dirty="0"/>
              <a:t> of 13</a:t>
            </a:r>
            <a:endParaRPr lang="en-US" sz="1667" dirty="0"/>
          </a:p>
        </p:txBody>
      </p:sp>
      <p:graphicFrame>
        <p:nvGraphicFramePr>
          <p:cNvPr id="7" name="Table 6"/>
          <p:cNvGraphicFramePr>
            <a:graphicFrameLocks noGrp="1"/>
          </p:cNvGraphicFramePr>
          <p:nvPr>
            <p:extLst>
              <p:ext uri="{D42A27DB-BD31-4B8C-83A1-F6EECF244321}">
                <p14:modId xmlns:p14="http://schemas.microsoft.com/office/powerpoint/2010/main" val="1662106061"/>
              </p:ext>
            </p:extLst>
          </p:nvPr>
        </p:nvGraphicFramePr>
        <p:xfrm>
          <a:off x="-24048" y="1243865"/>
          <a:ext cx="12192000" cy="5181600"/>
        </p:xfrm>
        <a:graphic>
          <a:graphicData uri="http://schemas.openxmlformats.org/drawingml/2006/table">
            <a:tbl>
              <a:tblPr bandRow="1">
                <a:tableStyleId>{0E3FDE45-AF77-4B5C-9715-49D594BDF05E}</a:tableStyleId>
              </a:tblPr>
              <a:tblGrid>
                <a:gridCol w="3048000">
                  <a:extLst>
                    <a:ext uri="{9D8B030D-6E8A-4147-A177-3AD203B41FA5}">
                      <a16:colId xmlns:a16="http://schemas.microsoft.com/office/drawing/2014/main" xmlns="" val="590541068"/>
                    </a:ext>
                  </a:extLst>
                </a:gridCol>
                <a:gridCol w="3048000">
                  <a:extLst>
                    <a:ext uri="{9D8B030D-6E8A-4147-A177-3AD203B41FA5}">
                      <a16:colId xmlns:a16="http://schemas.microsoft.com/office/drawing/2014/main" xmlns="" val="3175269964"/>
                    </a:ext>
                  </a:extLst>
                </a:gridCol>
                <a:gridCol w="3048000">
                  <a:extLst>
                    <a:ext uri="{9D8B030D-6E8A-4147-A177-3AD203B41FA5}">
                      <a16:colId xmlns:a16="http://schemas.microsoft.com/office/drawing/2014/main" xmlns="" val="2295252377"/>
                    </a:ext>
                  </a:extLst>
                </a:gridCol>
                <a:gridCol w="3048000">
                  <a:extLst>
                    <a:ext uri="{9D8B030D-6E8A-4147-A177-3AD203B41FA5}">
                      <a16:colId xmlns:a16="http://schemas.microsoft.com/office/drawing/2014/main" xmlns="" val="2955850616"/>
                    </a:ext>
                  </a:extLst>
                </a:gridCol>
              </a:tblGrid>
              <a:tr h="451559">
                <a:tc>
                  <a:txBody>
                    <a:bodyPr/>
                    <a:lstStyle/>
                    <a:p>
                      <a:r>
                        <a:rPr lang="fr-CA" sz="1800" dirty="0" err="1"/>
                        <a:t>Africa</a:t>
                      </a:r>
                      <a:endParaRPr lang="en-CA" sz="1800" b="1" dirty="0"/>
                    </a:p>
                  </a:txBody>
                  <a:tcPr marL="152400" marR="152400" marT="76200" marB="76200"/>
                </a:tc>
                <a:tc>
                  <a:txBody>
                    <a:bodyPr/>
                    <a:lstStyle/>
                    <a:p>
                      <a:r>
                        <a:rPr lang="en-CA" sz="1800" dirty="0" err="1"/>
                        <a:t>Ms</a:t>
                      </a:r>
                      <a:r>
                        <a:rPr lang="en-CA" sz="1800" dirty="0"/>
                        <a:t> Faith NDUNGE (Kenya)</a:t>
                      </a:r>
                    </a:p>
                  </a:txBody>
                  <a:tcPr marL="152400" marR="152400" marT="76200" marB="76200"/>
                </a:tc>
                <a:tc>
                  <a:txBody>
                    <a:bodyPr/>
                    <a:lstStyle/>
                    <a:p>
                      <a:r>
                        <a:rPr lang="fr-CA" sz="1800" dirty="0"/>
                        <a:t>Expert</a:t>
                      </a:r>
                      <a:endParaRPr lang="en-CA" sz="1800" b="1" dirty="0"/>
                    </a:p>
                  </a:txBody>
                  <a:tcPr marL="152400" marR="152400" marT="76200" marB="76200"/>
                </a:tc>
                <a:tc>
                  <a:txBody>
                    <a:bodyPr/>
                    <a:lstStyle/>
                    <a:p>
                      <a:r>
                        <a:rPr lang="en-CA" sz="1800" dirty="0" err="1"/>
                        <a:t>Mr</a:t>
                      </a:r>
                      <a:r>
                        <a:rPr lang="en-CA" sz="1800" dirty="0"/>
                        <a:t> Christopher John DALE (Australia)</a:t>
                      </a:r>
                    </a:p>
                  </a:txBody>
                  <a:tcPr marL="152400" marR="152400" marT="76200" marB="76200"/>
                </a:tc>
                <a:extLst>
                  <a:ext uri="{0D108BD9-81ED-4DB2-BD59-A6C34878D82A}">
                    <a16:rowId xmlns:a16="http://schemas.microsoft.com/office/drawing/2014/main" xmlns="" val="3749649757"/>
                  </a:ext>
                </a:extLst>
              </a:tr>
              <a:tr h="451559">
                <a:tc>
                  <a:txBody>
                    <a:bodyPr/>
                    <a:lstStyle/>
                    <a:p>
                      <a:r>
                        <a:rPr lang="fr-CA" sz="1800" dirty="0"/>
                        <a:t>Asia</a:t>
                      </a:r>
                      <a:endParaRPr lang="en-CA" sz="1800" b="1" dirty="0"/>
                    </a:p>
                  </a:txBody>
                  <a:tcPr marL="152400" marR="152400" marT="76200" marB="76200"/>
                </a:tc>
                <a:tc>
                  <a:txBody>
                    <a:bodyPr/>
                    <a:lstStyle/>
                    <a:p>
                      <a:r>
                        <a:rPr lang="fr-CA" sz="1800" dirty="0"/>
                        <a:t>Ms </a:t>
                      </a:r>
                      <a:r>
                        <a:rPr lang="en-CA" sz="1800" dirty="0" err="1"/>
                        <a:t>Kyu-Ock</a:t>
                      </a:r>
                      <a:r>
                        <a:rPr lang="en-CA" sz="1800" dirty="0"/>
                        <a:t> YIM (Republic</a:t>
                      </a:r>
                      <a:r>
                        <a:rPr lang="en-CA" sz="1800" baseline="0" dirty="0"/>
                        <a:t> of Korea)</a:t>
                      </a:r>
                      <a:endParaRPr lang="en-CA" sz="1800" dirty="0"/>
                    </a:p>
                  </a:txBody>
                  <a:tcPr marL="152400" marR="152400" marT="76200" marB="76200"/>
                </a:tc>
                <a:tc>
                  <a:txBody>
                    <a:bodyPr/>
                    <a:lstStyle/>
                    <a:p>
                      <a:r>
                        <a:rPr lang="fr-CA" sz="1800" dirty="0"/>
                        <a:t>Expert</a:t>
                      </a:r>
                      <a:endParaRPr lang="en-CA" sz="1800" b="1" dirty="0"/>
                    </a:p>
                  </a:txBody>
                  <a:tcPr marL="152400" marR="152400" marT="76200" marB="76200"/>
                </a:tc>
                <a:tc>
                  <a:txBody>
                    <a:bodyPr/>
                    <a:lstStyle/>
                    <a:p>
                      <a:r>
                        <a:rPr lang="en-CA" sz="1800" dirty="0" err="1"/>
                        <a:t>Ms</a:t>
                      </a:r>
                      <a:r>
                        <a:rPr lang="en-CA" sz="1800" dirty="0"/>
                        <a:t> Ruth AREVALO MACIAS (Chile)</a:t>
                      </a:r>
                    </a:p>
                  </a:txBody>
                  <a:tcPr marL="152400" marR="152400" marT="76200" marB="76200"/>
                </a:tc>
                <a:extLst>
                  <a:ext uri="{0D108BD9-81ED-4DB2-BD59-A6C34878D82A}">
                    <a16:rowId xmlns:a16="http://schemas.microsoft.com/office/drawing/2014/main" xmlns="" val="3051379972"/>
                  </a:ext>
                </a:extLst>
              </a:tr>
              <a:tr h="561483">
                <a:tc>
                  <a:txBody>
                    <a:bodyPr/>
                    <a:lstStyle/>
                    <a:p>
                      <a:r>
                        <a:rPr lang="fr-CA" sz="1800" dirty="0"/>
                        <a:t>Europe</a:t>
                      </a:r>
                      <a:endParaRPr lang="fr-CA" sz="1800" b="1" dirty="0"/>
                    </a:p>
                  </a:txBody>
                  <a:tcPr marL="152400" marR="152400" marT="76200" marB="76200"/>
                </a:tc>
                <a:tc>
                  <a:txBody>
                    <a:bodyPr/>
                    <a:lstStyle/>
                    <a:p>
                      <a:r>
                        <a:rPr lang="en-CA" sz="1800" dirty="0" err="1"/>
                        <a:t>Ms</a:t>
                      </a:r>
                      <a:r>
                        <a:rPr lang="en-CA" sz="1800" dirty="0"/>
                        <a:t> Olga LAVRENTJEVA (Estonia)</a:t>
                      </a:r>
                    </a:p>
                  </a:txBody>
                  <a:tcPr marL="152400" marR="152400" marT="76200" marB="76200"/>
                </a:tc>
                <a:tc>
                  <a:txBody>
                    <a:bodyPr/>
                    <a:lstStyle/>
                    <a:p>
                      <a:r>
                        <a:rPr lang="fr-CA" sz="1800" dirty="0"/>
                        <a:t>Expert</a:t>
                      </a:r>
                      <a:endParaRPr lang="en-CA" sz="1800" b="1" dirty="0"/>
                    </a:p>
                  </a:txBody>
                  <a:tcPr marL="152400" marR="152400" marT="76200" marB="76200"/>
                </a:tc>
                <a:tc>
                  <a:txBody>
                    <a:bodyPr/>
                    <a:lstStyle/>
                    <a:p>
                      <a:r>
                        <a:rPr lang="en-CA" sz="1800" dirty="0" err="1"/>
                        <a:t>Ms</a:t>
                      </a:r>
                      <a:r>
                        <a:rPr lang="en-CA" sz="1800" dirty="0"/>
                        <a:t> Magda GONZALEZ ARROYO (Costa Rica)</a:t>
                      </a:r>
                    </a:p>
                  </a:txBody>
                  <a:tcPr marL="152400" marR="152400" marT="76200" marB="76200"/>
                </a:tc>
                <a:extLst>
                  <a:ext uri="{0D108BD9-81ED-4DB2-BD59-A6C34878D82A}">
                    <a16:rowId xmlns:a16="http://schemas.microsoft.com/office/drawing/2014/main" xmlns="" val="1354910061"/>
                  </a:ext>
                </a:extLst>
              </a:tr>
              <a:tr h="451559">
                <a:tc>
                  <a:txBody>
                    <a:bodyPr/>
                    <a:lstStyle/>
                    <a:p>
                      <a:r>
                        <a:rPr lang="fr-CA" sz="1800" dirty="0"/>
                        <a:t>Latin </a:t>
                      </a:r>
                      <a:r>
                        <a:rPr lang="fr-CA" sz="1800" dirty="0" err="1"/>
                        <a:t>America</a:t>
                      </a:r>
                      <a:r>
                        <a:rPr lang="fr-CA" sz="1800" baseline="0" dirty="0"/>
                        <a:t> and Caribbean</a:t>
                      </a:r>
                      <a:endParaRPr lang="en-CA" sz="1800" b="1" dirty="0"/>
                    </a:p>
                  </a:txBody>
                  <a:tcPr marL="152400" marR="152400" marT="76200" marB="76200"/>
                </a:tc>
                <a:tc>
                  <a:txBody>
                    <a:bodyPr/>
                    <a:lstStyle/>
                    <a:p>
                      <a:r>
                        <a:rPr lang="en-CA" sz="1800" dirty="0" err="1"/>
                        <a:t>Mr</a:t>
                      </a:r>
                      <a:r>
                        <a:rPr lang="en-CA" sz="1800" dirty="0"/>
                        <a:t> Francisco Adrian GUTIERREZ (Belize)</a:t>
                      </a:r>
                    </a:p>
                  </a:txBody>
                  <a:tcPr marL="152400" marR="152400" marT="76200" marB="76200"/>
                </a:tc>
                <a:tc>
                  <a:txBody>
                    <a:bodyPr/>
                    <a:lstStyle/>
                    <a:p>
                      <a:r>
                        <a:rPr lang="fr-CA" sz="1800" dirty="0"/>
                        <a:t>Expert</a:t>
                      </a:r>
                      <a:endParaRPr lang="en-CA" sz="1800" b="1" dirty="0"/>
                    </a:p>
                  </a:txBody>
                  <a:tcPr marL="152400" marR="152400" marT="76200" marB="76200"/>
                </a:tc>
                <a:tc>
                  <a:txBody>
                    <a:bodyPr/>
                    <a:lstStyle/>
                    <a:p>
                      <a:r>
                        <a:rPr lang="en-CA" sz="1800" dirty="0" err="1"/>
                        <a:t>Mr</a:t>
                      </a:r>
                      <a:r>
                        <a:rPr lang="en-CA" sz="1800" dirty="0"/>
                        <a:t> Thorwald GEUZE (The Netherlands)</a:t>
                      </a:r>
                    </a:p>
                  </a:txBody>
                  <a:tcPr marL="152400" marR="152400" marT="76200" marB="76200"/>
                </a:tc>
                <a:extLst>
                  <a:ext uri="{0D108BD9-81ED-4DB2-BD59-A6C34878D82A}">
                    <a16:rowId xmlns:a16="http://schemas.microsoft.com/office/drawing/2014/main" xmlns="" val="326016471"/>
                  </a:ext>
                </a:extLst>
              </a:tr>
              <a:tr h="804952">
                <a:tc>
                  <a:txBody>
                    <a:bodyPr/>
                    <a:lstStyle/>
                    <a:p>
                      <a:r>
                        <a:rPr lang="fr-CA" sz="1800" dirty="0"/>
                        <a:t>Near East</a:t>
                      </a:r>
                      <a:r>
                        <a:rPr lang="fr-CA" sz="1800" baseline="0" dirty="0"/>
                        <a:t> and </a:t>
                      </a:r>
                      <a:r>
                        <a:rPr lang="fr-CA" sz="1800" baseline="0" dirty="0" err="1"/>
                        <a:t>North</a:t>
                      </a:r>
                      <a:r>
                        <a:rPr lang="fr-CA" sz="1800" baseline="0" dirty="0"/>
                        <a:t> </a:t>
                      </a:r>
                      <a:r>
                        <a:rPr lang="fr-CA" sz="1800" baseline="0" dirty="0" err="1"/>
                        <a:t>Africa</a:t>
                      </a:r>
                      <a:endParaRPr lang="en-CA" sz="1800" b="1" dirty="0"/>
                    </a:p>
                  </a:txBody>
                  <a:tcPr marL="152400" marR="152400" marT="76200" marB="76200"/>
                </a:tc>
                <a:tc>
                  <a:txBody>
                    <a:bodyPr/>
                    <a:lstStyle/>
                    <a:p>
                      <a:r>
                        <a:rPr lang="en-CA" sz="1800" dirty="0" err="1"/>
                        <a:t>Mr</a:t>
                      </a:r>
                      <a:r>
                        <a:rPr lang="en-CA" sz="1800" dirty="0"/>
                        <a:t> Ahmed M. </a:t>
                      </a:r>
                      <a:r>
                        <a:rPr lang="en-CA" sz="1800" dirty="0" err="1"/>
                        <a:t>Abdellah</a:t>
                      </a:r>
                      <a:r>
                        <a:rPr lang="en-CA" sz="1800" dirty="0"/>
                        <a:t> ABDELMOTTALEB (Egypt)</a:t>
                      </a:r>
                    </a:p>
                  </a:txBody>
                  <a:tcPr marL="152400" marR="152400" marT="76200" marB="76200"/>
                </a:tc>
                <a:tc>
                  <a:txBody>
                    <a:bodyPr/>
                    <a:lstStyle/>
                    <a:p>
                      <a:r>
                        <a:rPr lang="fr-CA" sz="1800" dirty="0"/>
                        <a:t>Expert</a:t>
                      </a:r>
                    </a:p>
                    <a:p>
                      <a:endParaRPr lang="en-CA" sz="1800" b="1" dirty="0"/>
                    </a:p>
                  </a:txBody>
                  <a:tcPr marL="152400" marR="152400" marT="76200" marB="76200"/>
                </a:tc>
                <a:tc>
                  <a:txBody>
                    <a:bodyPr/>
                    <a:lstStyle/>
                    <a:p>
                      <a:r>
                        <a:rPr lang="en-CA" sz="1800" dirty="0" err="1"/>
                        <a:t>Mr</a:t>
                      </a:r>
                      <a:r>
                        <a:rPr lang="en-CA" sz="1800" dirty="0"/>
                        <a:t> Lalith </a:t>
                      </a:r>
                      <a:r>
                        <a:rPr lang="en-CA" sz="1800" dirty="0" err="1"/>
                        <a:t>Bandula</a:t>
                      </a:r>
                      <a:r>
                        <a:rPr lang="en-CA" sz="1800" dirty="0"/>
                        <a:t> KUMARASINGHE (New Zealand)</a:t>
                      </a:r>
                    </a:p>
                  </a:txBody>
                  <a:tcPr marL="152400" marR="152400" marT="76200" marB="76200"/>
                </a:tc>
                <a:extLst>
                  <a:ext uri="{0D108BD9-81ED-4DB2-BD59-A6C34878D82A}">
                    <a16:rowId xmlns:a16="http://schemas.microsoft.com/office/drawing/2014/main" xmlns="" val="2480934578"/>
                  </a:ext>
                </a:extLst>
              </a:tr>
              <a:tr h="451559">
                <a:tc>
                  <a:txBody>
                    <a:bodyPr/>
                    <a:lstStyle/>
                    <a:p>
                      <a:r>
                        <a:rPr lang="fr-CA" sz="1800" dirty="0" err="1"/>
                        <a:t>North</a:t>
                      </a:r>
                      <a:r>
                        <a:rPr lang="fr-CA" sz="1800" dirty="0"/>
                        <a:t> </a:t>
                      </a:r>
                      <a:r>
                        <a:rPr lang="fr-CA" sz="1800" dirty="0" err="1"/>
                        <a:t>America</a:t>
                      </a:r>
                      <a:endParaRPr lang="en-CA" sz="1800" b="1" dirty="0"/>
                    </a:p>
                  </a:txBody>
                  <a:tcPr marL="152400" marR="152400" marT="76200" marB="76200"/>
                </a:tc>
                <a:tc>
                  <a:txBody>
                    <a:bodyPr/>
                    <a:lstStyle/>
                    <a:p>
                      <a:r>
                        <a:rPr lang="en-CA" sz="1800" dirty="0" err="1"/>
                        <a:t>Mr</a:t>
                      </a:r>
                      <a:r>
                        <a:rPr lang="en-CA" sz="1800" dirty="0"/>
                        <a:t> Dominique PELLETIER (Canada)</a:t>
                      </a:r>
                    </a:p>
                  </a:txBody>
                  <a:tcPr marL="152400" marR="152400" marT="76200" marB="76200"/>
                </a:tc>
                <a:tc>
                  <a:txBody>
                    <a:bodyPr/>
                    <a:lstStyle/>
                    <a:p>
                      <a:r>
                        <a:rPr lang="fr-CA" sz="1800" dirty="0"/>
                        <a:t>SC </a:t>
                      </a:r>
                      <a:r>
                        <a:rPr lang="fr-CA" sz="1800" dirty="0" err="1"/>
                        <a:t>rep</a:t>
                      </a:r>
                      <a:endParaRPr lang="en-CA" sz="1800" b="1" dirty="0"/>
                    </a:p>
                  </a:txBody>
                  <a:tcPr marL="152400" marR="152400" marT="76200" marB="76200"/>
                </a:tc>
                <a:tc>
                  <a:txBody>
                    <a:bodyPr/>
                    <a:lstStyle/>
                    <a:p>
                      <a:r>
                        <a:rPr lang="en-CA" sz="1800" dirty="0" err="1"/>
                        <a:t>Mr</a:t>
                      </a:r>
                      <a:r>
                        <a:rPr lang="en-CA" sz="1800" dirty="0"/>
                        <a:t> Álvaro SEPÚLVEDA LUQUE (Chile)</a:t>
                      </a:r>
                    </a:p>
                  </a:txBody>
                  <a:tcPr marL="152400" marR="152400" marT="76200" marB="76200"/>
                </a:tc>
                <a:extLst>
                  <a:ext uri="{0D108BD9-81ED-4DB2-BD59-A6C34878D82A}">
                    <a16:rowId xmlns:a16="http://schemas.microsoft.com/office/drawing/2014/main" xmlns="" val="2522846952"/>
                  </a:ext>
                </a:extLst>
              </a:tr>
              <a:tr h="451559">
                <a:tc>
                  <a:txBody>
                    <a:bodyPr/>
                    <a:lstStyle/>
                    <a:p>
                      <a:pPr marL="0" marR="0" lvl="0" indent="0" algn="l" defTabSz="622802" rtl="0" eaLnBrk="1" fontAlgn="auto" latinLnBrk="0" hangingPunct="1">
                        <a:lnSpc>
                          <a:spcPct val="100000"/>
                        </a:lnSpc>
                        <a:spcBef>
                          <a:spcPts val="0"/>
                        </a:spcBef>
                        <a:spcAft>
                          <a:spcPts val="0"/>
                        </a:spcAft>
                        <a:buClrTx/>
                        <a:buSzTx/>
                        <a:buFontTx/>
                        <a:buNone/>
                        <a:tabLst/>
                        <a:defRPr/>
                      </a:pPr>
                      <a:r>
                        <a:rPr lang="fr-CA" sz="1800" dirty="0" err="1"/>
                        <a:t>Southwest</a:t>
                      </a:r>
                      <a:r>
                        <a:rPr lang="fr-CA" sz="1800" dirty="0"/>
                        <a:t> Pacific</a:t>
                      </a:r>
                      <a:endParaRPr lang="en-CA" sz="1800" b="1" dirty="0"/>
                    </a:p>
                  </a:txBody>
                  <a:tcPr marL="152400" marR="152400" marT="76200" marB="76200"/>
                </a:tc>
                <a:tc>
                  <a:txBody>
                    <a:bodyPr/>
                    <a:lstStyle/>
                    <a:p>
                      <a:r>
                        <a:rPr lang="en-CA" sz="1800" dirty="0" err="1"/>
                        <a:t>Mr</a:t>
                      </a:r>
                      <a:r>
                        <a:rPr lang="en-CA" sz="1800" dirty="0"/>
                        <a:t> </a:t>
                      </a:r>
                      <a:r>
                        <a:rPr lang="en-CA" sz="1800" dirty="0" err="1"/>
                        <a:t>Nilesh</a:t>
                      </a:r>
                      <a:r>
                        <a:rPr lang="en-CA" sz="1800" dirty="0"/>
                        <a:t> Ami CHAND (Fiji)</a:t>
                      </a:r>
                    </a:p>
                  </a:txBody>
                  <a:tcPr marL="152400" marR="152400" marT="76200" marB="76200"/>
                </a:tc>
                <a:tc>
                  <a:txBody>
                    <a:bodyPr/>
                    <a:lstStyle/>
                    <a:p>
                      <a:r>
                        <a:rPr lang="fr-CA" sz="1800" dirty="0"/>
                        <a:t>TC </a:t>
                      </a:r>
                      <a:r>
                        <a:rPr lang="fr-CA" sz="1800" dirty="0" err="1"/>
                        <a:t>RPPOs</a:t>
                      </a:r>
                      <a:r>
                        <a:rPr lang="fr-CA" sz="1800" baseline="0" dirty="0"/>
                        <a:t> </a:t>
                      </a:r>
                      <a:r>
                        <a:rPr lang="fr-CA" sz="1800" baseline="0" dirty="0" err="1"/>
                        <a:t>rep</a:t>
                      </a:r>
                      <a:endParaRPr lang="en-CA" sz="1800" b="1" dirty="0"/>
                    </a:p>
                  </a:txBody>
                  <a:tcPr marL="152400" marR="152400" marT="76200" marB="76200"/>
                </a:tc>
                <a:tc>
                  <a:txBody>
                    <a:bodyPr/>
                    <a:lstStyle/>
                    <a:p>
                      <a:r>
                        <a:rPr lang="en-CA" sz="1800" dirty="0" err="1"/>
                        <a:t>Ms</a:t>
                      </a:r>
                      <a:r>
                        <a:rPr lang="en-CA" sz="1800" dirty="0"/>
                        <a:t> Stephanie BLOEM (NAPPO)</a:t>
                      </a:r>
                    </a:p>
                  </a:txBody>
                  <a:tcPr marL="152400" marR="152400" marT="76200" marB="76200"/>
                </a:tc>
                <a:extLst>
                  <a:ext uri="{0D108BD9-81ED-4DB2-BD59-A6C34878D82A}">
                    <a16:rowId xmlns:a16="http://schemas.microsoft.com/office/drawing/2014/main" xmlns="" val="2572028682"/>
                  </a:ext>
                </a:extLst>
              </a:tr>
            </a:tbl>
          </a:graphicData>
        </a:graphic>
      </p:graphicFrame>
    </p:spTree>
    <p:extLst>
      <p:ext uri="{BB962C8B-B14F-4D97-AF65-F5344CB8AC3E}">
        <p14:creationId xmlns:p14="http://schemas.microsoft.com/office/powerpoint/2010/main" val="1669506843"/>
      </p:ext>
    </p:extLst>
  </p:cSld>
  <p:clrMapOvr>
    <a:masterClrMapping/>
  </p:clrMapOvr>
  <p:extLst mod="1">
    <p:ext uri="{6950BFC3-D8DA-4A85-94F7-54DA5524770B}">
      <p188:commentRel xmlns:p188="http://schemas.microsoft.com/office/powerpoint/2018/8/main" xmlns=""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184" y="1543739"/>
            <a:ext cx="10506350" cy="571500"/>
          </a:xfrm>
        </p:spPr>
        <p:txBody>
          <a:bodyPr/>
          <a:lstStyle/>
          <a:p>
            <a:r>
              <a:rPr lang="et-EE" dirty="0"/>
              <a:t>IC Virtual meetings</a:t>
            </a:r>
            <a:br>
              <a:rPr lang="et-EE" dirty="0"/>
            </a:br>
            <a:endParaRPr lang="et-EE" dirty="0"/>
          </a:p>
        </p:txBody>
      </p:sp>
      <p:sp>
        <p:nvSpPr>
          <p:cNvPr id="3" name="Content Placeholder 2"/>
          <p:cNvSpPr>
            <a:spLocks noGrp="1"/>
          </p:cNvSpPr>
          <p:nvPr>
            <p:ph idx="1"/>
          </p:nvPr>
        </p:nvSpPr>
        <p:spPr/>
        <p:txBody>
          <a:bodyPr/>
          <a:lstStyle/>
          <a:p>
            <a:pPr marL="476260" indent="-476260">
              <a:lnSpc>
                <a:spcPct val="150000"/>
              </a:lnSpc>
              <a:buFont typeface="Arial" panose="020B0604020202020204" pitchFamily="34" charset="0"/>
              <a:buChar char="•"/>
            </a:pPr>
            <a:r>
              <a:rPr lang="en-US" sz="3000" dirty="0"/>
              <a:t>9+ VMs in 2020</a:t>
            </a:r>
          </a:p>
          <a:p>
            <a:pPr marL="476260" indent="-476260">
              <a:lnSpc>
                <a:spcPct val="150000"/>
              </a:lnSpc>
              <a:buFont typeface="Arial" panose="020B0604020202020204" pitchFamily="34" charset="0"/>
              <a:buChar char="•"/>
            </a:pPr>
            <a:r>
              <a:rPr lang="en-US" sz="3000" dirty="0"/>
              <a:t>6 VMs in 2021 to date</a:t>
            </a:r>
          </a:p>
          <a:p>
            <a:pPr marL="476260" indent="-476260">
              <a:lnSpc>
                <a:spcPct val="150000"/>
              </a:lnSpc>
              <a:buFont typeface="Arial" panose="020B0604020202020204" pitchFamily="34" charset="0"/>
              <a:buChar char="•"/>
            </a:pPr>
            <a:r>
              <a:rPr lang="en-US" sz="3000" dirty="0"/>
              <a:t>1 Meeting in September</a:t>
            </a:r>
            <a:endParaRPr lang="en-US" sz="3000" dirty="0">
              <a:cs typeface="Arial"/>
            </a:endParaRPr>
          </a:p>
          <a:p>
            <a:pPr marL="476260" indent="-476260">
              <a:lnSpc>
                <a:spcPct val="150000"/>
              </a:lnSpc>
              <a:buFont typeface="Arial" panose="020B0604020202020204" pitchFamily="34" charset="0"/>
              <a:buChar char="•"/>
            </a:pPr>
            <a:r>
              <a:rPr lang="en-US" sz="3000" dirty="0"/>
              <a:t>1 focused meeting in November (4 days over 2 weeks) </a:t>
            </a:r>
          </a:p>
        </p:txBody>
      </p:sp>
      <p:sp>
        <p:nvSpPr>
          <p:cNvPr id="4" name="TextBox 3"/>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5</a:t>
            </a:fld>
            <a:r>
              <a:rPr lang="en-GB" sz="1667" dirty="0"/>
              <a:t> of 13</a:t>
            </a:r>
            <a:endParaRPr lang="en-US" sz="1667" dirty="0"/>
          </a:p>
        </p:txBody>
      </p:sp>
    </p:spTree>
    <p:extLst>
      <p:ext uri="{BB962C8B-B14F-4D97-AF65-F5344CB8AC3E}">
        <p14:creationId xmlns:p14="http://schemas.microsoft.com/office/powerpoint/2010/main" val="1389225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4231" y="1359619"/>
            <a:ext cx="7362502" cy="487007"/>
          </a:xfrm>
        </p:spPr>
        <p:txBody>
          <a:bodyPr/>
          <a:lstStyle/>
          <a:p>
            <a:r>
              <a:rPr lang="en-GB" dirty="0"/>
              <a:t>IC Sub-groups and teams</a:t>
            </a:r>
            <a:endParaRPr lang="et-EE" dirty="0"/>
          </a:p>
        </p:txBody>
      </p:sp>
      <p:sp>
        <p:nvSpPr>
          <p:cNvPr id="3" name="Content Placeholder 2"/>
          <p:cNvSpPr>
            <a:spLocks noGrp="1"/>
          </p:cNvSpPr>
          <p:nvPr>
            <p:ph idx="1"/>
          </p:nvPr>
        </p:nvSpPr>
        <p:spPr>
          <a:xfrm>
            <a:off x="626533" y="5884580"/>
            <a:ext cx="10454285" cy="410368"/>
          </a:xfrm>
        </p:spPr>
        <p:txBody>
          <a:bodyPr/>
          <a:lstStyle/>
          <a:p>
            <a:r>
              <a:rPr lang="en-US" sz="1750" dirty="0"/>
              <a:t>* </a:t>
            </a:r>
            <a:r>
              <a:rPr lang="en-US" sz="1750" dirty="0" err="1"/>
              <a:t>ToR</a:t>
            </a:r>
            <a:r>
              <a:rPr lang="en-US" sz="1750" dirty="0"/>
              <a:t> for NRO SG approved by the IC and posted for country consultation</a:t>
            </a:r>
          </a:p>
        </p:txBody>
      </p:sp>
      <p:sp>
        <p:nvSpPr>
          <p:cNvPr id="4" name="TextBox 3"/>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6</a:t>
            </a:fld>
            <a:r>
              <a:rPr lang="en-GB" sz="1667" dirty="0"/>
              <a:t> of 13</a:t>
            </a:r>
            <a:endParaRPr lang="en-US" sz="1667" dirty="0"/>
          </a:p>
        </p:txBody>
      </p:sp>
      <p:graphicFrame>
        <p:nvGraphicFramePr>
          <p:cNvPr id="5" name="Table 4"/>
          <p:cNvGraphicFramePr>
            <a:graphicFrameLocks noGrp="1"/>
          </p:cNvGraphicFramePr>
          <p:nvPr>
            <p:extLst>
              <p:ext uri="{D42A27DB-BD31-4B8C-83A1-F6EECF244321}">
                <p14:modId xmlns:p14="http://schemas.microsoft.com/office/powerpoint/2010/main" val="718418743"/>
              </p:ext>
            </p:extLst>
          </p:nvPr>
        </p:nvGraphicFramePr>
        <p:xfrm>
          <a:off x="626533" y="2049502"/>
          <a:ext cx="10972800" cy="3632202"/>
        </p:xfrm>
        <a:graphic>
          <a:graphicData uri="http://schemas.openxmlformats.org/drawingml/2006/table">
            <a:tbl>
              <a:tblPr firstRow="1" bandRow="1">
                <a:tableStyleId>{5C22544A-7EE6-4342-B048-85BDC9FD1C3A}</a:tableStyleId>
              </a:tblPr>
              <a:tblGrid>
                <a:gridCol w="5486400">
                  <a:extLst>
                    <a:ext uri="{9D8B030D-6E8A-4147-A177-3AD203B41FA5}">
                      <a16:colId xmlns:a16="http://schemas.microsoft.com/office/drawing/2014/main" xmlns="" val="2635712509"/>
                    </a:ext>
                  </a:extLst>
                </a:gridCol>
                <a:gridCol w="5486400">
                  <a:extLst>
                    <a:ext uri="{9D8B030D-6E8A-4147-A177-3AD203B41FA5}">
                      <a16:colId xmlns:a16="http://schemas.microsoft.com/office/drawing/2014/main" xmlns="" val="2792360989"/>
                    </a:ext>
                  </a:extLst>
                </a:gridCol>
              </a:tblGrid>
              <a:tr h="691938">
                <a:tc>
                  <a:txBody>
                    <a:bodyPr/>
                    <a:lstStyle/>
                    <a:p>
                      <a:r>
                        <a:rPr lang="fr-CA" sz="3000" dirty="0"/>
                        <a:t>IC </a:t>
                      </a:r>
                      <a:r>
                        <a:rPr lang="fr-CA" sz="3000" dirty="0" err="1"/>
                        <a:t>Sub</a:t>
                      </a:r>
                      <a:r>
                        <a:rPr lang="fr-CA" sz="3000" dirty="0"/>
                        <a:t>-Groups</a:t>
                      </a:r>
                      <a:endParaRPr lang="en-CA" sz="3000" dirty="0"/>
                    </a:p>
                  </a:txBody>
                  <a:tcPr marL="152400" marR="152400" marT="76200" marB="76200"/>
                </a:tc>
                <a:tc>
                  <a:txBody>
                    <a:bodyPr/>
                    <a:lstStyle/>
                    <a:p>
                      <a:r>
                        <a:rPr lang="fr-CA" sz="3000" dirty="0"/>
                        <a:t>IC Teams</a:t>
                      </a:r>
                      <a:endParaRPr lang="en-CA" sz="3000" dirty="0"/>
                    </a:p>
                  </a:txBody>
                  <a:tcPr marL="152400" marR="152400" marT="76200" marB="76200"/>
                </a:tc>
                <a:extLst>
                  <a:ext uri="{0D108BD9-81ED-4DB2-BD59-A6C34878D82A}">
                    <a16:rowId xmlns:a16="http://schemas.microsoft.com/office/drawing/2014/main" xmlns="" val="640573333"/>
                  </a:ext>
                </a:extLst>
              </a:tr>
              <a:tr h="691938">
                <a:tc>
                  <a:txBody>
                    <a:bodyPr/>
                    <a:lstStyle/>
                    <a:p>
                      <a:pPr lvl="0"/>
                      <a:r>
                        <a:rPr lang="en-US" sz="2000" kern="1200" dirty="0">
                          <a:solidFill>
                            <a:schemeClr val="dk1"/>
                          </a:solidFill>
                          <a:effectLst/>
                          <a:latin typeface="+mn-lt"/>
                          <a:ea typeface="+mn-ea"/>
                          <a:cs typeface="+mn-cs"/>
                        </a:rPr>
                        <a:t>Dispute Avoidance and Settlement (DAS)</a:t>
                      </a:r>
                      <a:endParaRPr lang="en-CA" sz="2000" kern="1200" dirty="0">
                        <a:solidFill>
                          <a:schemeClr val="dk1"/>
                        </a:solidFill>
                        <a:effectLst/>
                        <a:latin typeface="+mn-lt"/>
                        <a:ea typeface="+mn-ea"/>
                        <a:cs typeface="+mn-cs"/>
                      </a:endParaRPr>
                    </a:p>
                  </a:txBody>
                  <a:tcPr marL="152400" marR="152400" marT="76200" marB="76200"/>
                </a:tc>
                <a:tc>
                  <a:txBody>
                    <a:bodyPr/>
                    <a:lstStyle/>
                    <a:p>
                      <a:pPr lvl="0"/>
                      <a:r>
                        <a:rPr lang="en-US" sz="2000" kern="1200" dirty="0">
                          <a:solidFill>
                            <a:schemeClr val="dk1"/>
                          </a:solidFill>
                          <a:effectLst/>
                          <a:latin typeface="+mn-lt"/>
                          <a:ea typeface="+mn-ea"/>
                          <a:cs typeface="+mn-cs"/>
                        </a:rPr>
                        <a:t>PCE </a:t>
                      </a:r>
                      <a:endParaRPr lang="en-CA" sz="2000" kern="1200">
                        <a:solidFill>
                          <a:schemeClr val="dk1"/>
                        </a:solidFill>
                        <a:effectLst/>
                        <a:latin typeface="+mn-lt"/>
                        <a:ea typeface="+mn-ea"/>
                        <a:cs typeface="+mn-cs"/>
                      </a:endParaRPr>
                    </a:p>
                  </a:txBody>
                  <a:tcPr marL="152400" marR="152400" marT="76200" marB="76200"/>
                </a:tc>
                <a:extLst>
                  <a:ext uri="{0D108BD9-81ED-4DB2-BD59-A6C34878D82A}">
                    <a16:rowId xmlns:a16="http://schemas.microsoft.com/office/drawing/2014/main" xmlns="" val="242570282"/>
                  </a:ext>
                </a:extLst>
              </a:tr>
              <a:tr h="864450">
                <a:tc>
                  <a:txBody>
                    <a:bodyPr/>
                    <a:lstStyle/>
                    <a:p>
                      <a:pPr lvl="0"/>
                      <a:r>
                        <a:rPr lang="en-US" sz="2000" kern="1200" dirty="0">
                          <a:solidFill>
                            <a:schemeClr val="dk1"/>
                          </a:solidFill>
                          <a:effectLst/>
                          <a:latin typeface="+mn-lt"/>
                          <a:ea typeface="+mn-ea"/>
                          <a:cs typeface="+mn-cs"/>
                        </a:rPr>
                        <a:t>Implementation, Review and Support System (IRSS)</a:t>
                      </a:r>
                      <a:endParaRPr lang="en-CA" sz="2000" kern="1200" dirty="0">
                        <a:solidFill>
                          <a:schemeClr val="dk1"/>
                        </a:solidFill>
                        <a:effectLst/>
                        <a:latin typeface="+mn-lt"/>
                        <a:ea typeface="+mn-ea"/>
                        <a:cs typeface="+mn-cs"/>
                      </a:endParaRPr>
                    </a:p>
                  </a:txBody>
                  <a:tcPr marL="152400" marR="152400" marT="76200" marB="76200"/>
                </a:tc>
                <a:tc>
                  <a:txBody>
                    <a:bodyPr/>
                    <a:lstStyle/>
                    <a:p>
                      <a:pPr lvl="0"/>
                      <a:r>
                        <a:rPr lang="en-US" sz="2000" kern="1200" dirty="0">
                          <a:solidFill>
                            <a:schemeClr val="dk1"/>
                          </a:solidFill>
                          <a:effectLst/>
                          <a:latin typeface="+mn-lt"/>
                          <a:ea typeface="+mn-ea"/>
                          <a:cs typeface="+mn-cs"/>
                        </a:rPr>
                        <a:t>Web-based Information</a:t>
                      </a:r>
                      <a:endParaRPr lang="en-CA" sz="2000" kern="1200" dirty="0">
                        <a:solidFill>
                          <a:schemeClr val="dk1"/>
                        </a:solidFill>
                        <a:effectLst/>
                        <a:latin typeface="+mn-lt"/>
                        <a:ea typeface="+mn-ea"/>
                        <a:cs typeface="+mn-cs"/>
                      </a:endParaRPr>
                    </a:p>
                  </a:txBody>
                  <a:tcPr marL="152400" marR="152400" marT="76200" marB="76200"/>
                </a:tc>
                <a:extLst>
                  <a:ext uri="{0D108BD9-81ED-4DB2-BD59-A6C34878D82A}">
                    <a16:rowId xmlns:a16="http://schemas.microsoft.com/office/drawing/2014/main" xmlns="" val="141149433"/>
                  </a:ext>
                </a:extLst>
              </a:tr>
              <a:tr h="691938">
                <a:tc>
                  <a:txBody>
                    <a:bodyPr/>
                    <a:lstStyle/>
                    <a:p>
                      <a:pPr lvl="0"/>
                      <a:r>
                        <a:rPr lang="en-US" sz="2000" kern="1200" dirty="0">
                          <a:solidFill>
                            <a:schemeClr val="dk1"/>
                          </a:solidFill>
                          <a:effectLst/>
                          <a:latin typeface="+mn-lt"/>
                          <a:ea typeface="+mn-ea"/>
                          <a:cs typeface="+mn-cs"/>
                        </a:rPr>
                        <a:t>Sea Container Task Force (SCTF)</a:t>
                      </a:r>
                      <a:endParaRPr lang="en-CA" sz="2000" kern="1200" dirty="0">
                        <a:solidFill>
                          <a:schemeClr val="dk1"/>
                        </a:solidFill>
                        <a:effectLst/>
                        <a:latin typeface="+mn-lt"/>
                        <a:ea typeface="+mn-ea"/>
                        <a:cs typeface="+mn-cs"/>
                      </a:endParaRPr>
                    </a:p>
                  </a:txBody>
                  <a:tcPr marL="152400" marR="152400" marT="76200" marB="76200"/>
                </a:tc>
                <a:tc>
                  <a:txBody>
                    <a:bodyPr/>
                    <a:lstStyle/>
                    <a:p>
                      <a:pPr lvl="0"/>
                      <a:r>
                        <a:rPr lang="en-US" sz="2000" kern="1200" dirty="0">
                          <a:solidFill>
                            <a:schemeClr val="dk1"/>
                          </a:solidFill>
                          <a:effectLst/>
                          <a:latin typeface="+mn-lt"/>
                          <a:ea typeface="+mn-ea"/>
                          <a:cs typeface="+mn-cs"/>
                        </a:rPr>
                        <a:t>Projects</a:t>
                      </a:r>
                      <a:endParaRPr lang="en-CA" sz="2000" kern="1200" dirty="0">
                        <a:solidFill>
                          <a:schemeClr val="dk1"/>
                        </a:solidFill>
                        <a:effectLst/>
                        <a:latin typeface="+mn-lt"/>
                        <a:ea typeface="+mn-ea"/>
                        <a:cs typeface="+mn-cs"/>
                      </a:endParaRPr>
                    </a:p>
                  </a:txBody>
                  <a:tcPr marL="152400" marR="152400" marT="76200" marB="76200"/>
                </a:tc>
                <a:extLst>
                  <a:ext uri="{0D108BD9-81ED-4DB2-BD59-A6C34878D82A}">
                    <a16:rowId xmlns:a16="http://schemas.microsoft.com/office/drawing/2014/main" xmlns="" val="2554171843"/>
                  </a:ext>
                </a:extLst>
              </a:tr>
              <a:tr h="691938">
                <a:tc>
                  <a:txBody>
                    <a:bodyPr/>
                    <a:lstStyle/>
                    <a:p>
                      <a:pPr marL="0" marR="0" lvl="0" indent="0" algn="l" defTabSz="622802" rtl="0" eaLnBrk="1" fontAlgn="auto" latinLnBrk="0" hangingPunct="1">
                        <a:lnSpc>
                          <a:spcPct val="100000"/>
                        </a:lnSpc>
                        <a:spcBef>
                          <a:spcPts val="0"/>
                        </a:spcBef>
                        <a:spcAft>
                          <a:spcPts val="0"/>
                        </a:spcAft>
                        <a:buClrTx/>
                        <a:buSzTx/>
                        <a:buFontTx/>
                        <a:buNone/>
                        <a:tabLst/>
                        <a:defRPr/>
                      </a:pPr>
                      <a:r>
                        <a:rPr lang="en-US" sz="2000" kern="1200" dirty="0">
                          <a:solidFill>
                            <a:schemeClr val="dk1"/>
                          </a:solidFill>
                          <a:effectLst/>
                          <a:latin typeface="+mn-lt"/>
                          <a:ea typeface="+mn-ea"/>
                          <a:cs typeface="+mn-cs"/>
                        </a:rPr>
                        <a:t>National Reporting Obligations (NRO)*</a:t>
                      </a:r>
                      <a:endParaRPr lang="en-CA" sz="2000" kern="1200" dirty="0">
                        <a:solidFill>
                          <a:schemeClr val="dk1"/>
                        </a:solidFill>
                        <a:effectLst/>
                        <a:latin typeface="+mn-lt"/>
                        <a:ea typeface="+mn-ea"/>
                        <a:cs typeface="+mn-cs"/>
                      </a:endParaRPr>
                    </a:p>
                  </a:txBody>
                  <a:tcPr marL="152400" marR="152400" marT="76200" marB="76200"/>
                </a:tc>
                <a:tc>
                  <a:txBody>
                    <a:bodyPr/>
                    <a:lstStyle/>
                    <a:p>
                      <a:pPr lvl="0"/>
                      <a:r>
                        <a:rPr lang="en-US" sz="2000" kern="1200" dirty="0">
                          <a:solidFill>
                            <a:schemeClr val="dk1"/>
                          </a:solidFill>
                          <a:effectLst/>
                          <a:latin typeface="+mn-lt"/>
                          <a:ea typeface="+mn-ea"/>
                          <a:cs typeface="+mn-cs"/>
                        </a:rPr>
                        <a:t>Fusarium </a:t>
                      </a:r>
                      <a:r>
                        <a:rPr lang="en-US" sz="2000" kern="1200" dirty="0" err="1">
                          <a:solidFill>
                            <a:schemeClr val="dk1"/>
                          </a:solidFill>
                          <a:effectLst/>
                          <a:latin typeface="+mn-lt"/>
                          <a:ea typeface="+mn-ea"/>
                          <a:cs typeface="+mn-cs"/>
                        </a:rPr>
                        <a:t>oxysporum</a:t>
                      </a:r>
                      <a:r>
                        <a:rPr lang="en-US" sz="2000" kern="1200" dirty="0">
                          <a:solidFill>
                            <a:schemeClr val="dk1"/>
                          </a:solidFill>
                          <a:effectLst/>
                          <a:latin typeface="+mn-lt"/>
                          <a:ea typeface="+mn-ea"/>
                          <a:cs typeface="+mn-cs"/>
                        </a:rPr>
                        <a:t> TR4</a:t>
                      </a:r>
                      <a:endParaRPr lang="en-CA" sz="2000" kern="1200" dirty="0">
                        <a:solidFill>
                          <a:schemeClr val="dk1"/>
                        </a:solidFill>
                        <a:effectLst/>
                        <a:latin typeface="+mn-lt"/>
                        <a:ea typeface="+mn-ea"/>
                        <a:cs typeface="+mn-cs"/>
                      </a:endParaRPr>
                    </a:p>
                  </a:txBody>
                  <a:tcPr marL="152400" marR="152400" marT="76200" marB="76200"/>
                </a:tc>
                <a:extLst>
                  <a:ext uri="{0D108BD9-81ED-4DB2-BD59-A6C34878D82A}">
                    <a16:rowId xmlns:a16="http://schemas.microsoft.com/office/drawing/2014/main" xmlns="" val="75053749"/>
                  </a:ext>
                </a:extLst>
              </a:tr>
            </a:tbl>
          </a:graphicData>
        </a:graphic>
      </p:graphicFrame>
    </p:spTree>
    <p:extLst>
      <p:ext uri="{BB962C8B-B14F-4D97-AF65-F5344CB8AC3E}">
        <p14:creationId xmlns:p14="http://schemas.microsoft.com/office/powerpoint/2010/main" val="166735351"/>
      </p:ext>
    </p:extLst>
  </p:cSld>
  <p:clrMapOvr>
    <a:masterClrMapping/>
  </p:clrMapOvr>
  <p:extLst mod="1">
    <p:ext uri="{6950BFC3-D8DA-4A85-94F7-54DA5524770B}">
      <p188:commentRel xmlns:p188="http://schemas.microsoft.com/office/powerpoint/2018/8/main" xmlns="" r:id="rId2"/>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899" y="1524000"/>
            <a:ext cx="10506350" cy="729110"/>
          </a:xfrm>
        </p:spPr>
        <p:txBody>
          <a:bodyPr/>
          <a:lstStyle/>
          <a:p>
            <a:r>
              <a:rPr lang="fr-CA" sz="4667" dirty="0"/>
              <a:t>ICD List of Topics</a:t>
            </a:r>
            <a:endParaRPr lang="et-EE" sz="4667" dirty="0"/>
          </a:p>
        </p:txBody>
      </p:sp>
      <p:sp>
        <p:nvSpPr>
          <p:cNvPr id="3" name="Content Placeholder 2"/>
          <p:cNvSpPr>
            <a:spLocks noGrp="1"/>
          </p:cNvSpPr>
          <p:nvPr>
            <p:ph idx="1"/>
          </p:nvPr>
        </p:nvSpPr>
        <p:spPr>
          <a:xfrm>
            <a:off x="461964" y="2455594"/>
            <a:ext cx="10454285" cy="3767387"/>
          </a:xfrm>
        </p:spPr>
        <p:txBody>
          <a:bodyPr/>
          <a:lstStyle/>
          <a:p>
            <a:pPr marL="476260" indent="-476260">
              <a:buFont typeface="Arial" panose="020B0604020202020204" pitchFamily="34" charset="0"/>
              <a:buChar char="•"/>
            </a:pPr>
            <a:r>
              <a:rPr lang="en-US" sz="2667" dirty="0"/>
              <a:t>Topics for IPPC Guides and training materials arise from submissions during the Call for topics or from projects where the IPPC Secretariat provides technical support.</a:t>
            </a:r>
          </a:p>
          <a:p>
            <a:pPr marL="476260" indent="-476260">
              <a:buFont typeface="Arial" panose="020B0604020202020204" pitchFamily="34" charset="0"/>
              <a:buChar char="•"/>
            </a:pPr>
            <a:r>
              <a:rPr lang="en-US" sz="2667" dirty="0"/>
              <a:t>The IC regularly reviews this list to ensure it reflects the needs of Contracting Parties.</a:t>
            </a:r>
          </a:p>
          <a:p>
            <a:pPr marL="476260" indent="-476260">
              <a:buFont typeface="Arial" panose="020B0604020202020204" pitchFamily="34" charset="0"/>
              <a:buChar char="•"/>
            </a:pPr>
            <a:r>
              <a:rPr lang="en-US" sz="2667" dirty="0"/>
              <a:t>The IC adjusts priorities, and recommends additions and deletions to the CPM. </a:t>
            </a:r>
          </a:p>
          <a:p>
            <a:pPr marL="476260" indent="-476260">
              <a:buFont typeface="Arial" panose="020B0604020202020204" pitchFamily="34" charset="0"/>
              <a:buChar char="•"/>
            </a:pPr>
            <a:r>
              <a:rPr lang="en-US" sz="2667" dirty="0"/>
              <a:t>The CPM-adopted List of Topics is posted on the IPP.</a:t>
            </a:r>
          </a:p>
          <a:p>
            <a:pPr marL="476260" indent="-476260">
              <a:buFont typeface="Arial" panose="020B0604020202020204" pitchFamily="34" charset="0"/>
              <a:buChar char="•"/>
            </a:pPr>
            <a:endParaRPr lang="en-US" sz="2667" dirty="0"/>
          </a:p>
          <a:p>
            <a:pPr marL="476260" indent="-476260">
              <a:buFont typeface="Arial" panose="020B0604020202020204" pitchFamily="34" charset="0"/>
              <a:buChar char="•"/>
            </a:pPr>
            <a:endParaRPr lang="et-EE" sz="2667" dirty="0"/>
          </a:p>
        </p:txBody>
      </p:sp>
      <p:sp>
        <p:nvSpPr>
          <p:cNvPr id="4" name="TextBox 3"/>
          <p:cNvSpPr txBox="1"/>
          <p:nvPr/>
        </p:nvSpPr>
        <p:spPr>
          <a:xfrm>
            <a:off x="5663074" y="6076587"/>
            <a:ext cx="184731" cy="348878"/>
          </a:xfrm>
          <a:prstGeom prst="rect">
            <a:avLst/>
          </a:prstGeom>
          <a:noFill/>
        </p:spPr>
        <p:txBody>
          <a:bodyPr wrap="none" rtlCol="0">
            <a:spAutoFit/>
          </a:bodyPr>
          <a:lstStyle/>
          <a:p>
            <a:endParaRPr lang="en-US" sz="1667" dirty="0"/>
          </a:p>
        </p:txBody>
      </p:sp>
    </p:spTree>
    <p:extLst>
      <p:ext uri="{BB962C8B-B14F-4D97-AF65-F5344CB8AC3E}">
        <p14:creationId xmlns:p14="http://schemas.microsoft.com/office/powerpoint/2010/main" val="340783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7663" y="1"/>
            <a:ext cx="10506350" cy="866588"/>
          </a:xfrm>
        </p:spPr>
        <p:txBody>
          <a:bodyPr/>
          <a:lstStyle/>
          <a:p>
            <a:pPr algn="ctr"/>
            <a:r>
              <a:rPr lang="fr-CA" dirty="0"/>
              <a:t>ICD</a:t>
            </a:r>
            <a:r>
              <a:rPr lang="et-EE" dirty="0"/>
              <a:t> Topics – Priority 1</a:t>
            </a:r>
          </a:p>
        </p:txBody>
      </p:sp>
      <p:sp>
        <p:nvSpPr>
          <p:cNvPr id="3" name="Content Placeholder 2"/>
          <p:cNvSpPr>
            <a:spLocks noGrp="1"/>
          </p:cNvSpPr>
          <p:nvPr>
            <p:ph idx="1"/>
          </p:nvPr>
        </p:nvSpPr>
        <p:spPr>
          <a:xfrm>
            <a:off x="105084" y="1440366"/>
            <a:ext cx="6037448" cy="6225090"/>
          </a:xfrm>
        </p:spPr>
        <p:txBody>
          <a:bodyPr/>
          <a:lstStyle/>
          <a:p>
            <a:pPr marL="0" indent="0">
              <a:buNone/>
            </a:pPr>
            <a:r>
              <a:rPr lang="en-CA" sz="2333" b="1" dirty="0"/>
              <a:t>Specifications under development </a:t>
            </a:r>
          </a:p>
          <a:p>
            <a:pPr marL="571511" indent="-571511">
              <a:buFont typeface="+mj-lt"/>
              <a:buAutoNum type="arabicPeriod"/>
            </a:pPr>
            <a:r>
              <a:rPr lang="en-CA" sz="2333" dirty="0"/>
              <a:t>Contingency planning, Guide</a:t>
            </a:r>
          </a:p>
          <a:p>
            <a:pPr marL="571511" indent="-571511">
              <a:buFont typeface="+mj-lt"/>
              <a:buAutoNum type="arabicPeriod"/>
            </a:pPr>
            <a:r>
              <a:rPr lang="en-CA" sz="2333" dirty="0"/>
              <a:t> Inspection e-Learning course </a:t>
            </a:r>
          </a:p>
          <a:p>
            <a:pPr marL="571511" indent="-571511">
              <a:buFont typeface="+mj-lt"/>
              <a:buAutoNum type="arabicPeriod"/>
            </a:pPr>
            <a:r>
              <a:rPr lang="en-US" sz="2333" dirty="0"/>
              <a:t>Surveillance and reporting obligations, e-Learning course </a:t>
            </a:r>
          </a:p>
          <a:p>
            <a:pPr marL="571511" indent="-571511">
              <a:buFont typeface="+mj-lt"/>
              <a:buAutoNum type="arabicPeriod"/>
            </a:pPr>
            <a:r>
              <a:rPr lang="en-US" sz="2333" dirty="0"/>
              <a:t>Plant health officer training, Curriculum </a:t>
            </a:r>
          </a:p>
          <a:p>
            <a:pPr marL="571511" indent="-571511">
              <a:buFont typeface="+mj-lt"/>
              <a:buAutoNum type="arabicPeriod"/>
            </a:pPr>
            <a:r>
              <a:rPr lang="en-US" sz="2333" dirty="0"/>
              <a:t>Development and implementation of regulations and legislation to manage phytosanitary risks on regulated articles for NPPOs, Guide </a:t>
            </a:r>
          </a:p>
          <a:p>
            <a:pPr marL="571511" indent="-571511">
              <a:buFont typeface="+mj-lt"/>
              <a:buAutoNum type="arabicPeriod"/>
            </a:pPr>
            <a:r>
              <a:rPr lang="en-US" sz="2333" dirty="0"/>
              <a:t>Developing Phytosanitary Security Procedures, Guide </a:t>
            </a:r>
          </a:p>
          <a:p>
            <a:pPr marL="571511" indent="-571511">
              <a:buFont typeface="+mj-lt"/>
              <a:buAutoNum type="arabicPeriod"/>
            </a:pPr>
            <a:endParaRPr lang="fr-CA" sz="1833" dirty="0"/>
          </a:p>
          <a:p>
            <a:pPr marL="571511" indent="-571511">
              <a:buFont typeface="+mj-lt"/>
              <a:buAutoNum type="arabicPeriod"/>
            </a:pPr>
            <a:endParaRPr lang="et-EE" sz="1833" dirty="0"/>
          </a:p>
        </p:txBody>
      </p:sp>
      <p:sp>
        <p:nvSpPr>
          <p:cNvPr id="4" name="TextBox 3"/>
          <p:cNvSpPr txBox="1"/>
          <p:nvPr/>
        </p:nvSpPr>
        <p:spPr>
          <a:xfrm>
            <a:off x="5663074" y="6076587"/>
            <a:ext cx="958917" cy="348878"/>
          </a:xfrm>
          <a:prstGeom prst="rect">
            <a:avLst/>
          </a:prstGeom>
          <a:noFill/>
        </p:spPr>
        <p:txBody>
          <a:bodyPr wrap="none" rtlCol="0">
            <a:spAutoFit/>
          </a:bodyPr>
          <a:lstStyle/>
          <a:p>
            <a:fld id="{474CF177-0A0F-4EE3-9ABF-A9EAA7B92E61}" type="slidenum">
              <a:rPr lang="en-GB" sz="1667"/>
              <a:t>8</a:t>
            </a:fld>
            <a:r>
              <a:rPr lang="en-GB" sz="1667" dirty="0"/>
              <a:t> of 13</a:t>
            </a:r>
            <a:endParaRPr lang="en-US" sz="1667" dirty="0"/>
          </a:p>
        </p:txBody>
      </p:sp>
      <p:sp>
        <p:nvSpPr>
          <p:cNvPr id="7" name="Content Placeholder 2"/>
          <p:cNvSpPr txBox="1">
            <a:spLocks/>
          </p:cNvSpPr>
          <p:nvPr/>
        </p:nvSpPr>
        <p:spPr bwMode="auto">
          <a:xfrm>
            <a:off x="6166694" y="1440366"/>
            <a:ext cx="6037448" cy="5209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19147" tIns="59573" rIns="119147" bIns="59573" numCol="1" anchor="t" anchorCtr="0" compatLnSpc="1">
            <a:prstTxWarp prst="textNoShape">
              <a:avLst/>
            </a:prstTxWarp>
          </a:bodyPr>
          <a:lstStyle>
            <a:lvl1pPr marL="232349" indent="-232349" algn="l" defTabSz="622364" rtl="0" eaLnBrk="0" fontAlgn="base" hangingPunct="0">
              <a:spcBef>
                <a:spcPct val="20000"/>
              </a:spcBef>
              <a:spcAft>
                <a:spcPct val="0"/>
              </a:spcAft>
              <a:buFont typeface="Arial" charset="0"/>
              <a:buChar char="•"/>
              <a:defRPr sz="1742" kern="1200" baseline="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568" kern="1200" baseline="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marL="0" indent="0">
              <a:buNone/>
            </a:pPr>
            <a:r>
              <a:rPr lang="en-US" sz="2333" b="1" dirty="0"/>
              <a:t>Remaining high priority topics</a:t>
            </a:r>
          </a:p>
          <a:p>
            <a:pPr marL="571511" indent="-571511">
              <a:buAutoNum type="arabicPeriod"/>
            </a:pPr>
            <a:r>
              <a:rPr lang="en-US" sz="2333" dirty="0">
                <a:ea typeface="+mn-lt"/>
                <a:cs typeface="+mn-lt"/>
              </a:rPr>
              <a:t>Risk based inspection of imported consignments,</a:t>
            </a:r>
            <a:r>
              <a:rPr lang="en-US" sz="2333" dirty="0"/>
              <a:t> Guide</a:t>
            </a:r>
          </a:p>
          <a:p>
            <a:pPr marL="571511" indent="-571511">
              <a:buAutoNum type="arabicPeriod"/>
            </a:pPr>
            <a:r>
              <a:rPr lang="en-US" sz="2333" dirty="0">
                <a:ea typeface="+mn-lt"/>
                <a:cs typeface="+mn-lt"/>
              </a:rPr>
              <a:t>Authorization of entities to perform phytosanitary actions, Guide</a:t>
            </a:r>
          </a:p>
          <a:p>
            <a:pPr marL="571511" indent="-571511">
              <a:buAutoNum type="arabicPeriod"/>
            </a:pPr>
            <a:r>
              <a:rPr lang="en-US" sz="2333" dirty="0">
                <a:ea typeface="+mn-lt"/>
                <a:cs typeface="+mn-lt"/>
              </a:rPr>
              <a:t>PCE facilitators, Training kit</a:t>
            </a:r>
            <a:endParaRPr lang="en-US" sz="2333" dirty="0">
              <a:cs typeface="Arial" panose="020B0604020202020204"/>
            </a:endParaRPr>
          </a:p>
          <a:p>
            <a:pPr marL="571511" indent="-571511">
              <a:buAutoNum type="arabicPeriod"/>
            </a:pPr>
            <a:r>
              <a:rPr lang="en-US" sz="2333" dirty="0"/>
              <a:t>Inspection of consignments for </a:t>
            </a:r>
            <a:r>
              <a:rPr lang="en-US" sz="2333" i="1" dirty="0"/>
              <a:t>Xylella </a:t>
            </a:r>
            <a:r>
              <a:rPr lang="en-US" sz="2333" i="1" dirty="0" err="1"/>
              <a:t>fastidiosa</a:t>
            </a:r>
            <a:r>
              <a:rPr lang="en-US" sz="2333" i="1" dirty="0"/>
              <a:t> </a:t>
            </a:r>
            <a:r>
              <a:rPr lang="en-US" sz="2333" dirty="0"/>
              <a:t>at points of entry, Guide</a:t>
            </a:r>
            <a:endParaRPr lang="en-US" sz="2333" dirty="0">
              <a:cs typeface="Arial"/>
            </a:endParaRPr>
          </a:p>
          <a:p>
            <a:pPr marL="571511" indent="-571511">
              <a:buAutoNum type="arabicPeriod"/>
            </a:pPr>
            <a:r>
              <a:rPr lang="en-CA" sz="2333" dirty="0"/>
              <a:t>Surveillance of </a:t>
            </a:r>
            <a:r>
              <a:rPr lang="en-CA" sz="2333" i="1" dirty="0"/>
              <a:t>Xylella </a:t>
            </a:r>
            <a:r>
              <a:rPr lang="en-CA" sz="2333" i="1" dirty="0" err="1"/>
              <a:t>fastidiosa</a:t>
            </a:r>
            <a:r>
              <a:rPr lang="en-CA" sz="2333" dirty="0"/>
              <a:t>, Guide</a:t>
            </a:r>
            <a:endParaRPr lang="en-US" sz="2833" dirty="0"/>
          </a:p>
          <a:p>
            <a:pPr marL="571511" indent="-571511">
              <a:buAutoNum type="arabicPeriod"/>
            </a:pPr>
            <a:r>
              <a:rPr lang="en-US" sz="2333" dirty="0"/>
              <a:t>Assessing the risk of introduction of pests with seeds, Guide 	</a:t>
            </a:r>
            <a:endParaRPr lang="en-CA" sz="1833" dirty="0"/>
          </a:p>
          <a:p>
            <a:pPr marL="571511" indent="-571511">
              <a:buAutoNum type="arabicPeriod"/>
            </a:pPr>
            <a:endParaRPr lang="en-CA" sz="1833" dirty="0">
              <a:cs typeface="Arial" panose="020B0604020202020204"/>
            </a:endParaRPr>
          </a:p>
        </p:txBody>
      </p:sp>
    </p:spTree>
    <p:extLst>
      <p:ext uri="{BB962C8B-B14F-4D97-AF65-F5344CB8AC3E}">
        <p14:creationId xmlns:p14="http://schemas.microsoft.com/office/powerpoint/2010/main" val="1252269670"/>
      </p:ext>
    </p:extLst>
  </p:cSld>
  <p:clrMapOvr>
    <a:masterClrMapping/>
  </p:clrMapOvr>
  <p:extLst mod="1">
    <p:ext uri="{6950BFC3-D8DA-4A85-94F7-54DA5524770B}">
      <p188:commentRel xmlns:p188="http://schemas.microsoft.com/office/powerpoint/2018/8/main" xmlns=""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898" y="1364199"/>
            <a:ext cx="10506350" cy="1143000"/>
          </a:xfrm>
        </p:spPr>
        <p:txBody>
          <a:bodyPr/>
          <a:lstStyle/>
          <a:p>
            <a:r>
              <a:rPr lang="fr-CA" dirty="0"/>
              <a:t>IPPC Guides and Training </a:t>
            </a:r>
            <a:r>
              <a:rPr lang="en-CA" dirty="0"/>
              <a:t>Materials</a:t>
            </a:r>
          </a:p>
        </p:txBody>
      </p:sp>
      <p:sp>
        <p:nvSpPr>
          <p:cNvPr id="3" name="Content Placeholder 2"/>
          <p:cNvSpPr>
            <a:spLocks noGrp="1"/>
          </p:cNvSpPr>
          <p:nvPr>
            <p:ph idx="1"/>
          </p:nvPr>
        </p:nvSpPr>
        <p:spPr>
          <a:xfrm>
            <a:off x="5663073" y="2329834"/>
            <a:ext cx="5514883" cy="2392007"/>
          </a:xfrm>
        </p:spPr>
        <p:style>
          <a:lnRef idx="2">
            <a:schemeClr val="accent2"/>
          </a:lnRef>
          <a:fillRef idx="1">
            <a:schemeClr val="lt1"/>
          </a:fillRef>
          <a:effectRef idx="0">
            <a:schemeClr val="accent2"/>
          </a:effectRef>
          <a:fontRef idx="minor">
            <a:schemeClr val="dk1"/>
          </a:fontRef>
        </p:style>
        <p:txBody>
          <a:bodyPr/>
          <a:lstStyle/>
          <a:p>
            <a:pPr marL="0" indent="0">
              <a:spcAft>
                <a:spcPts val="1000"/>
              </a:spcAft>
              <a:buNone/>
            </a:pPr>
            <a:r>
              <a:rPr lang="en-CA" sz="3333" dirty="0">
                <a:solidFill>
                  <a:schemeClr val="accent3">
                    <a:lumMod val="75000"/>
                  </a:schemeClr>
                </a:solidFill>
              </a:rPr>
              <a:t>New publications</a:t>
            </a:r>
          </a:p>
          <a:p>
            <a:pPr lvl="1"/>
            <a:r>
              <a:rPr lang="en-CA" sz="2667" dirty="0"/>
              <a:t>Pest Status Guide</a:t>
            </a:r>
          </a:p>
          <a:p>
            <a:pPr lvl="1"/>
            <a:r>
              <a:rPr lang="en-CA" sz="2667" dirty="0"/>
              <a:t>Video on fruit fly standards</a:t>
            </a:r>
          </a:p>
        </p:txBody>
      </p:sp>
      <p:sp>
        <p:nvSpPr>
          <p:cNvPr id="4" name="Content Placeholder 2"/>
          <p:cNvSpPr txBox="1">
            <a:spLocks/>
          </p:cNvSpPr>
          <p:nvPr/>
        </p:nvSpPr>
        <p:spPr bwMode="auto">
          <a:xfrm>
            <a:off x="409898" y="2179993"/>
            <a:ext cx="6393190" cy="360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19147" tIns="59573" rIns="119147" bIns="59573" numCol="1" anchor="t" anchorCtr="0" compatLnSpc="1">
            <a:prstTxWarp prst="textNoShape">
              <a:avLst/>
            </a:prstTxWarp>
          </a:bodyPr>
          <a:lstStyle>
            <a:lvl1pPr marL="232349" indent="-232349" algn="l" defTabSz="622364" rtl="0" eaLnBrk="0" fontAlgn="base" hangingPunct="0">
              <a:spcBef>
                <a:spcPct val="20000"/>
              </a:spcBef>
              <a:spcAft>
                <a:spcPct val="0"/>
              </a:spcAft>
              <a:buFont typeface="Arial" charset="0"/>
              <a:buChar char="•"/>
              <a:defRPr sz="1742" kern="1200" baseline="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568" kern="1200" baseline="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marL="0" indent="0">
              <a:buNone/>
            </a:pPr>
            <a:r>
              <a:rPr lang="en-US" sz="2333" b="1" dirty="0"/>
              <a:t>Recently translated </a:t>
            </a:r>
            <a:r>
              <a:rPr lang="en-US" sz="2333" b="1" i="1" dirty="0"/>
              <a:t>(to French)</a:t>
            </a:r>
          </a:p>
          <a:p>
            <a:pPr marL="899655" lvl="1" indent="-381008">
              <a:buFont typeface="+mj-lt"/>
              <a:buAutoNum type="arabicPeriod"/>
            </a:pPr>
            <a:r>
              <a:rPr lang="en-US" sz="2000" dirty="0"/>
              <a:t>Establishing a NPPO</a:t>
            </a:r>
          </a:p>
          <a:p>
            <a:pPr marL="899655" lvl="1" indent="-381008">
              <a:buFont typeface="+mj-lt"/>
              <a:buAutoNum type="arabicPeriod"/>
            </a:pPr>
            <a:r>
              <a:rPr lang="en-US" sz="2000" dirty="0"/>
              <a:t>Operation of a NPPO</a:t>
            </a:r>
          </a:p>
          <a:p>
            <a:pPr marL="899655" lvl="1" indent="-381008">
              <a:buFont typeface="+mj-lt"/>
              <a:buAutoNum type="arabicPeriod"/>
            </a:pPr>
            <a:r>
              <a:rPr lang="en-US" sz="2000" dirty="0"/>
              <a:t>Import Verification</a:t>
            </a:r>
          </a:p>
          <a:p>
            <a:pPr marL="899655" lvl="1" indent="-381008">
              <a:buFont typeface="+mj-lt"/>
              <a:buAutoNum type="arabicPeriod"/>
            </a:pPr>
            <a:r>
              <a:rPr lang="en-US" sz="2000" dirty="0"/>
              <a:t>Export Certification</a:t>
            </a:r>
          </a:p>
          <a:p>
            <a:pPr marL="899655" lvl="1" indent="-381008">
              <a:buFont typeface="+mj-lt"/>
              <a:buAutoNum type="arabicPeriod"/>
            </a:pPr>
            <a:r>
              <a:rPr lang="en-US" sz="2000" dirty="0"/>
              <a:t>Plant Pest Surveillance</a:t>
            </a:r>
          </a:p>
          <a:p>
            <a:pPr marL="899655" lvl="1" indent="-381008">
              <a:buFont typeface="+mj-lt"/>
              <a:buAutoNum type="arabicPeriod"/>
            </a:pPr>
            <a:r>
              <a:rPr lang="en-US" sz="2000" dirty="0"/>
              <a:t>Pest Risk Communication</a:t>
            </a:r>
          </a:p>
          <a:p>
            <a:pPr marL="899655" lvl="1" indent="-381008">
              <a:buFont typeface="+mj-lt"/>
              <a:buAutoNum type="arabicPeriod"/>
            </a:pPr>
            <a:r>
              <a:rPr lang="en-US" sz="2000" dirty="0"/>
              <a:t>Managing Relationships with Stakeholders</a:t>
            </a:r>
          </a:p>
          <a:p>
            <a:pPr marL="899655" lvl="1" indent="-381008">
              <a:buFont typeface="+mj-lt"/>
              <a:buAutoNum type="arabicPeriod"/>
            </a:pPr>
            <a:r>
              <a:rPr lang="en-US" sz="2000" dirty="0"/>
              <a:t>Delivering Phytosanitary Diagnostic Services</a:t>
            </a:r>
          </a:p>
          <a:p>
            <a:pPr lvl="1"/>
            <a:endParaRPr lang="en-CA" sz="2000" dirty="0"/>
          </a:p>
        </p:txBody>
      </p:sp>
      <p:sp>
        <p:nvSpPr>
          <p:cNvPr id="6" name="TextBox 5"/>
          <p:cNvSpPr txBox="1"/>
          <p:nvPr/>
        </p:nvSpPr>
        <p:spPr>
          <a:xfrm>
            <a:off x="409898" y="5740781"/>
            <a:ext cx="8597625" cy="430887"/>
          </a:xfrm>
          <a:prstGeom prst="rect">
            <a:avLst/>
          </a:prstGeom>
          <a:solidFill>
            <a:schemeClr val="accent2">
              <a:lumMod val="40000"/>
              <a:lumOff val="60000"/>
            </a:schemeClr>
          </a:solidFill>
        </p:spPr>
        <p:txBody>
          <a:bodyPr wrap="square" rtlCol="0">
            <a:spAutoFit/>
          </a:bodyPr>
          <a:lstStyle/>
          <a:p>
            <a:r>
              <a:rPr lang="en-CA" sz="2200" b="1" dirty="0"/>
              <a:t>Thank you to COLEACP for supporting these translations!</a:t>
            </a:r>
          </a:p>
        </p:txBody>
      </p:sp>
      <p:pic>
        <p:nvPicPr>
          <p:cNvPr id="7" name="Picture 6"/>
          <p:cNvPicPr>
            <a:picLocks noChangeAspect="1"/>
          </p:cNvPicPr>
          <p:nvPr/>
        </p:nvPicPr>
        <p:blipFill>
          <a:blip r:embed="rId3"/>
          <a:stretch>
            <a:fillRect/>
          </a:stretch>
        </p:blipFill>
        <p:spPr>
          <a:xfrm>
            <a:off x="10479483" y="4302800"/>
            <a:ext cx="1405555" cy="1800000"/>
          </a:xfrm>
          <a:prstGeom prst="rect">
            <a:avLst/>
          </a:prstGeom>
        </p:spPr>
      </p:pic>
    </p:spTree>
    <p:extLst>
      <p:ext uri="{BB962C8B-B14F-4D97-AF65-F5344CB8AC3E}">
        <p14:creationId xmlns:p14="http://schemas.microsoft.com/office/powerpoint/2010/main" val="2890277873"/>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6D1CDB-15D1-4C85-BFBF-7D1270C6F64A}">
  <ds:schemaRef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a3b9c205-ff93-4b66-a73e-1385ea8adb4a"/>
    <ds:schemaRef ds:uri="http://www.w3.org/XML/1998/namespace"/>
  </ds:schemaRefs>
</ds:datastoreItem>
</file>

<file path=customXml/itemProps2.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4.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284</TotalTime>
  <Words>1791</Words>
  <Application>Microsoft Office PowerPoint</Application>
  <PresentationFormat>Widescreen</PresentationFormat>
  <Paragraphs>247</Paragraphs>
  <Slides>19</Slides>
  <Notes>7</Notes>
  <HiddenSlides>0</HiddenSlides>
  <MMClips>0</MMClips>
  <ScaleCrop>false</ScaleCrop>
  <HeadingPairs>
    <vt:vector size="6" baseType="variant">
      <vt:variant>
        <vt:lpstr>Caratteri utilizzati</vt:lpstr>
      </vt:variant>
      <vt:variant>
        <vt:i4>7</vt:i4>
      </vt:variant>
      <vt:variant>
        <vt:lpstr>Tema</vt:lpstr>
      </vt:variant>
      <vt:variant>
        <vt:i4>2</vt:i4>
      </vt:variant>
      <vt:variant>
        <vt:lpstr>Titoli diapositive</vt:lpstr>
      </vt:variant>
      <vt:variant>
        <vt:i4>19</vt:i4>
      </vt:variant>
    </vt:vector>
  </HeadingPairs>
  <TitlesOfParts>
    <vt:vector size="28" baseType="lpstr">
      <vt:lpstr>.AppleSystemUIFont</vt:lpstr>
      <vt:lpstr>Arial Unicode MS</vt:lpstr>
      <vt:lpstr>Arial</vt:lpstr>
      <vt:lpstr>Calibri</vt:lpstr>
      <vt:lpstr>Calibri Light</vt:lpstr>
      <vt:lpstr>Georgia</vt:lpstr>
      <vt:lpstr>Wingdings</vt:lpstr>
      <vt:lpstr>COVER</vt:lpstr>
      <vt:lpstr>Internal screen</vt:lpstr>
      <vt:lpstr>2021 Update of the Implementation and Capacity Development Committee (IC) </vt:lpstr>
      <vt:lpstr>Contents</vt:lpstr>
      <vt:lpstr>What is the IC?</vt:lpstr>
      <vt:lpstr>IC membership</vt:lpstr>
      <vt:lpstr>IC Virtual meetings </vt:lpstr>
      <vt:lpstr>IC Sub-groups and teams</vt:lpstr>
      <vt:lpstr>ICD List of Topics</vt:lpstr>
      <vt:lpstr>ICD Topics – Priority 1</vt:lpstr>
      <vt:lpstr>IPPC Guides and Training Materials</vt:lpstr>
      <vt:lpstr>Guides and Training Materials</vt:lpstr>
      <vt:lpstr>Phytosanitary Systems – component pages</vt:lpstr>
      <vt:lpstr>National Reporting Obligations Programme</vt:lpstr>
      <vt:lpstr>Phytosanitary Capacity Evaluation (PCE)</vt:lpstr>
      <vt:lpstr>Sea Containers Task Force - SCTF</vt:lpstr>
      <vt:lpstr>e-Commerce Programme</vt:lpstr>
      <vt:lpstr>Implementation Review &amp; Support System (IRSS)</vt:lpstr>
      <vt:lpstr>Global plant health surveillance programme</vt:lpstr>
      <vt:lpstr>Implementation &amp; Capacity Development home page </vt:lpstr>
      <vt:lpstr>Thank you</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Leonardo Scarton - leonardo.scarton@studio.unibo.it</cp:lastModifiedBy>
  <cp:revision>15</cp:revision>
  <cp:lastPrinted>2018-12-10T09:55:32Z</cp:lastPrinted>
  <dcterms:created xsi:type="dcterms:W3CDTF">2019-07-18T08:44:31Z</dcterms:created>
  <dcterms:modified xsi:type="dcterms:W3CDTF">2021-06-25T13:39:47Z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