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57" r:id="rId3"/>
    <p:sldId id="269" r:id="rId4"/>
    <p:sldId id="260" r:id="rId5"/>
    <p:sldId id="270" r:id="rId6"/>
    <p:sldId id="261" r:id="rId7"/>
    <p:sldId id="271" r:id="rId8"/>
    <p:sldId id="266" r:id="rId9"/>
    <p:sldId id="272" r:id="rId10"/>
    <p:sldId id="273" r:id="rId11"/>
    <p:sldId id="274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3" autoAdjust="0"/>
    <p:restoredTop sz="94660" autoAdjust="0"/>
  </p:normalViewPr>
  <p:slideViewPr>
    <p:cSldViewPr snapToGrid="0">
      <p:cViewPr varScale="1">
        <p:scale>
          <a:sx n="69" d="100"/>
          <a:sy n="69" d="100"/>
        </p:scale>
        <p:origin x="524" y="44"/>
      </p:cViewPr>
      <p:guideLst/>
    </p:cSldViewPr>
  </p:slideViewPr>
  <p:outlineViewPr>
    <p:cViewPr>
      <p:scale>
        <a:sx n="33" d="100"/>
        <a:sy n="33" d="100"/>
      </p:scale>
      <p:origin x="0" y="-105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50"/>
    </p:cViewPr>
  </p:sorterViewPr>
  <p:notesViewPr>
    <p:cSldViewPr snapToGrid="0">
      <p:cViewPr varScale="1">
        <p:scale>
          <a:sx n="55" d="100"/>
          <a:sy n="55" d="100"/>
        </p:scale>
        <p:origin x="2868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8051C-7233-44A0-A581-D40562B0E5FA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B7D510-C7AC-4561-A11D-111A30DBE9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20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DC63D-C009-4524-B7D3-8033D6179D2B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CB5CA-49E8-43A4-A619-CCC06E265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120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417AC-4D57-45AA-B309-8CE19033C0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629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CB5CA-49E8-43A4-A619-CCC06E2653E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693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1573898" y="1988840"/>
            <a:ext cx="7786465" cy="1368152"/>
          </a:xfrm>
          <a:prstGeom prst="rect">
            <a:avLst/>
          </a:prstGeom>
        </p:spPr>
        <p:txBody>
          <a:bodyPr lIns="0" tIns="46800" rIns="0" anchor="t"/>
          <a:lstStyle>
            <a:lvl1pPr algn="l">
              <a:defRPr sz="4400" baseline="0">
                <a:solidFill>
                  <a:schemeClr val="bg1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</a:t>
            </a:r>
            <a:r>
              <a:rPr lang="en-US" dirty="0" smtClean="0"/>
              <a:t>title - Option 1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573991" y="3356992"/>
            <a:ext cx="7786372" cy="632268"/>
          </a:xfrm>
          <a:prstGeom prst="rect">
            <a:avLst/>
          </a:prstGeom>
        </p:spPr>
        <p:txBody>
          <a:bodyPr lIns="0" tIns="46800" rIns="0"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574109" y="5589240"/>
            <a:ext cx="6634127" cy="360040"/>
          </a:xfrm>
          <a:prstGeom prst="rect">
            <a:avLst/>
          </a:prstGeom>
        </p:spPr>
        <p:txBody>
          <a:bodyPr lIns="0" tIns="46800" rIns="0"/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Name of the presenter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563454" y="5949280"/>
            <a:ext cx="6642788" cy="288032"/>
          </a:xfrm>
          <a:prstGeom prst="rect">
            <a:avLst/>
          </a:prstGeom>
        </p:spPr>
        <p:txBody>
          <a:bodyPr lIns="0" tIns="46800" rIns="0"/>
          <a:lstStyle>
            <a:lvl1pPr marL="0" indent="0">
              <a:buFontTx/>
              <a:buNone/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Title, Organization</a:t>
            </a:r>
          </a:p>
        </p:txBody>
      </p:sp>
      <p:cxnSp>
        <p:nvCxnSpPr>
          <p:cNvPr id="8" name="Connettore 1 5">
            <a:extLst>
              <a:ext uri="{FF2B5EF4-FFF2-40B4-BE49-F238E27FC236}">
                <a16:creationId xmlns:a16="http://schemas.microsoft.com/office/drawing/2014/main" id="{E0F49708-37C0-0147-AC77-5774DCB79EAE}"/>
              </a:ext>
            </a:extLst>
          </p:cNvPr>
          <p:cNvCxnSpPr>
            <a:cxnSpLocks/>
          </p:cNvCxnSpPr>
          <p:nvPr userDrawn="1"/>
        </p:nvCxnSpPr>
        <p:spPr>
          <a:xfrm>
            <a:off x="1583499" y="5538495"/>
            <a:ext cx="66247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4899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FFCD8-CDE7-443E-84AB-32E458360D0A}" type="datetime1">
              <a:rPr lang="en-GB" smtClean="0"/>
              <a:t>23/09/2021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9F3F-6CF6-4FD8-9FDF-4F43C10CA8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441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3675"/>
            <a:ext cx="12221932" cy="68716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1" y="116632"/>
            <a:ext cx="5568620" cy="96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700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194" y="1415816"/>
            <a:ext cx="10508374" cy="4155928"/>
          </a:xfrm>
        </p:spPr>
        <p:txBody>
          <a:bodyPr/>
          <a:lstStyle/>
          <a:p>
            <a:pPr lvl="0" algn="ctr"/>
            <a:r>
              <a:rPr lang="en-US" sz="24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en-US" sz="24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en-US" sz="2800" b="1" dirty="0" err="1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Phytosanitary</a:t>
            </a:r>
            <a:r>
              <a:rPr lang="en-US" sz="28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capacity development activities in RAF region</a:t>
            </a: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IPPC Regional workshop for Africa</a:t>
            </a:r>
            <a:br>
              <a:rPr lang="en-US" sz="24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en-US" sz="24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en-US" sz="24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en-US" sz="24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en-US" sz="24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Crop </a:t>
            </a:r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Production and Protection </a:t>
            </a:r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Team:</a:t>
            </a:r>
            <a:br>
              <a:rPr lang="en-US" sz="20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en-US" sz="20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en-US" sz="1400" b="1" dirty="0"/>
              <a:t>Jean Baptiste Bahama, RAF</a:t>
            </a:r>
            <a:br>
              <a:rPr lang="en-US" sz="1400" b="1" dirty="0"/>
            </a:br>
            <a:r>
              <a:rPr lang="en-US" sz="1400" b="1" dirty="0"/>
              <a:t>Tristan Nondah, SFC</a:t>
            </a:r>
            <a:br>
              <a:rPr lang="en-US" sz="1400" b="1" dirty="0"/>
            </a:br>
            <a:r>
              <a:rPr lang="en-US" sz="1400" b="1" dirty="0"/>
              <a:t>Orlando Sosa, SFE</a:t>
            </a:r>
            <a:br>
              <a:rPr lang="en-US" sz="1400" b="1" dirty="0"/>
            </a:br>
            <a:r>
              <a:rPr lang="en-US" sz="1400" b="1" dirty="0"/>
              <a:t>Mathew Abang, SFS</a:t>
            </a:r>
            <a:br>
              <a:rPr lang="en-US" sz="1400" b="1" dirty="0"/>
            </a:br>
            <a:r>
              <a:rPr lang="en-US" sz="1400" b="1" dirty="0"/>
              <a:t>Adin </a:t>
            </a:r>
            <a:r>
              <a:rPr lang="en-US" sz="1400" b="1" dirty="0" err="1"/>
              <a:t>Bloukounon</a:t>
            </a:r>
            <a:r>
              <a:rPr lang="en-US" sz="1400" b="1" dirty="0"/>
              <a:t> </a:t>
            </a:r>
            <a:r>
              <a:rPr lang="en-US" sz="1400" b="1" dirty="0" err="1"/>
              <a:t>Goubalan</a:t>
            </a:r>
            <a:r>
              <a:rPr lang="en-US" sz="1400" b="1" dirty="0"/>
              <a:t>, SFW</a:t>
            </a:r>
            <a:br>
              <a:rPr lang="en-US" sz="1400" b="1" dirty="0"/>
            </a:br>
            <a:r>
              <a:rPr lang="en-US" sz="18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i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21-24 September, </a:t>
            </a:r>
            <a:r>
              <a:rPr lang="en-US" sz="1800" b="1" i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2021</a:t>
            </a:r>
            <a:endParaRPr lang="en-US" sz="3600" i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17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9596" y="1170432"/>
            <a:ext cx="8993528" cy="505968"/>
          </a:xfrm>
        </p:spPr>
        <p:txBody>
          <a:bodyPr/>
          <a:lstStyle/>
          <a:p>
            <a:r>
              <a:rPr lang="en-US" sz="3200" b="1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Regulatory and capacity development support ct’d4</a:t>
            </a:r>
            <a:r>
              <a:rPr lang="en-US" sz="3200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  <a:t/>
            </a:r>
            <a:br>
              <a:rPr lang="en-US" sz="3200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endParaRPr lang="en-US" sz="3200" dirty="0"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7620" y="2069940"/>
            <a:ext cx="10317480" cy="4191000"/>
          </a:xfrm>
        </p:spPr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b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Fall Armyworm virtual Conference on the theme “Developing smallholder-oriented integrated pest management (IPM) strategies for Fall Armyworm (</a:t>
            </a:r>
            <a:r>
              <a:rPr lang="en-US" sz="2800" b="0" i="1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Spodoptera</a:t>
            </a:r>
            <a:r>
              <a:rPr lang="en-US" sz="2800" b="0" i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frugiperda</a:t>
            </a:r>
            <a:r>
              <a:rPr lang="en-US" sz="2800" b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Smith) management,” </a:t>
            </a:r>
            <a:endParaRPr lang="en-US" sz="2800" b="0" dirty="0" smtClean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2800" b="0" dirty="0" smtClean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defTabSz="914400">
              <a:spcBef>
                <a:spcPts val="0"/>
              </a:spcBef>
              <a:spcAft>
                <a:spcPts val="130"/>
              </a:spcAft>
              <a:buFont typeface="Symbol" panose="05050102010706020507" pitchFamily="18" charset="2"/>
              <a:buChar char=""/>
            </a:pPr>
            <a:r>
              <a:rPr lang="en-US" sz="2800" b="0" kern="0" dirty="0" smtClean="0">
                <a:solidFill>
                  <a:schemeClr val="bg1">
                    <a:lumMod val="9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Development </a:t>
            </a:r>
            <a:r>
              <a:rPr lang="en-US" sz="2800" b="0" kern="0" dirty="0">
                <a:solidFill>
                  <a:schemeClr val="bg1">
                    <a:lumMod val="9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of a regional roadmap on biological risks in West Africa </a:t>
            </a:r>
            <a:endParaRPr lang="en-US" sz="2800" b="0" kern="0" dirty="0" smtClean="0">
              <a:solidFill>
                <a:schemeClr val="bg1">
                  <a:lumMod val="9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193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9596" y="1170432"/>
            <a:ext cx="8993528" cy="505968"/>
          </a:xfrm>
        </p:spPr>
        <p:txBody>
          <a:bodyPr/>
          <a:lstStyle/>
          <a:p>
            <a:pPr algn="ctr"/>
            <a:r>
              <a:rPr lang="en-US" sz="3200" b="1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Conclusions</a:t>
            </a:r>
            <a:r>
              <a:rPr lang="en-US" sz="3200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  <a:t/>
            </a:r>
            <a:br>
              <a:rPr lang="en-US" sz="3200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endParaRPr lang="en-US" sz="3200" dirty="0"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7620" y="2069940"/>
            <a:ext cx="10317480" cy="4191000"/>
          </a:xfrm>
        </p:spPr>
        <p:txBody>
          <a:bodyPr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/>
              <a:t>Strengthening </a:t>
            </a:r>
            <a:r>
              <a:rPr lang="en-GB" sz="2800" dirty="0" err="1"/>
              <a:t>phytosanitary</a:t>
            </a:r>
            <a:r>
              <a:rPr lang="en-GB" sz="2800" dirty="0"/>
              <a:t> </a:t>
            </a:r>
            <a:r>
              <a:rPr lang="en-GB" sz="2800" dirty="0" smtClean="0"/>
              <a:t>services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Strengthening </a:t>
            </a:r>
            <a:r>
              <a:rPr lang="en-GB" sz="2800" dirty="0"/>
              <a:t>preparedness and response </a:t>
            </a:r>
            <a:r>
              <a:rPr lang="en-GB" sz="2800" dirty="0" smtClean="0"/>
              <a:t>mechanisms</a:t>
            </a:r>
            <a:endParaRPr lang="en-US" sz="2800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Human </a:t>
            </a:r>
            <a:r>
              <a:rPr lang="en-GB" sz="2800" dirty="0"/>
              <a:t>capacity building in </a:t>
            </a:r>
            <a:r>
              <a:rPr lang="en-GB" sz="2800" dirty="0" err="1"/>
              <a:t>phytosanitary</a:t>
            </a:r>
            <a:r>
              <a:rPr lang="en-GB" sz="2800" dirty="0"/>
              <a:t> and pest </a:t>
            </a:r>
            <a:r>
              <a:rPr lang="en-GB" sz="2800" dirty="0" smtClean="0"/>
              <a:t>management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Knowledge/information </a:t>
            </a:r>
            <a:r>
              <a:rPr lang="en-GB" sz="2800" dirty="0"/>
              <a:t>sharing </a:t>
            </a:r>
            <a:endParaRPr lang="en-GB" sz="2800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Development of major pests management strategies and </a:t>
            </a:r>
            <a:r>
              <a:rPr lang="en-GB" sz="2800" dirty="0"/>
              <a:t>promotion of IPM </a:t>
            </a:r>
            <a:r>
              <a:rPr lang="en-GB" sz="2800" dirty="0" smtClean="0"/>
              <a:t>packages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 smtClean="0"/>
              <a:t>Coordination </a:t>
            </a:r>
            <a:r>
              <a:rPr lang="en-GB" sz="2800" dirty="0"/>
              <a:t>of management of emerging pests</a:t>
            </a: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2800" b="0" kern="0" dirty="0" smtClean="0">
              <a:solidFill>
                <a:schemeClr val="bg1">
                  <a:lumMod val="9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963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083184" y="2613873"/>
            <a:ext cx="7786465" cy="1368152"/>
          </a:xfrm>
        </p:spPr>
        <p:txBody>
          <a:bodyPr/>
          <a:lstStyle/>
          <a:p>
            <a:pPr algn="ctr"/>
            <a:r>
              <a:rPr lang="en-US" dirty="0" smtClean="0"/>
              <a:t>THANK YOU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MERCI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379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3898" y="1120739"/>
            <a:ext cx="7786465" cy="462653"/>
          </a:xfrm>
        </p:spPr>
        <p:txBody>
          <a:bodyPr/>
          <a:lstStyle/>
          <a:p>
            <a:pPr algn="ctr"/>
            <a:r>
              <a:rPr lang="en-US" sz="3200" b="1" dirty="0"/>
              <a:t>Introduction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3930" y="1824067"/>
            <a:ext cx="9896354" cy="4518859"/>
          </a:xfrm>
        </p:spPr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Plant pests spread farther and faster than ever before</a:t>
            </a:r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, causing heavy </a:t>
            </a:r>
            <a:r>
              <a:rPr lang="en-US" sz="2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losses due </a:t>
            </a:r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to: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 Increased and rapid movement of people and plants and their products in a globalized world,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Degrading biodiversity and changing agro-ecological conditions,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Inappropriate management practices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vulnerable sanitary and </a:t>
            </a:r>
            <a:r>
              <a:rPr lang="en-US"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phytosanitary</a:t>
            </a:r>
            <a:r>
              <a:rPr lang="en-US"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systems</a:t>
            </a:r>
            <a:r>
              <a:rPr lang="en-US" sz="2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7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1272209"/>
            <a:ext cx="8229600" cy="52180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Focus of FAO’s interventions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578734" y="2027237"/>
            <a:ext cx="10394066" cy="4525963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Plant </a:t>
            </a:r>
            <a:r>
              <a:rPr lang="en-US" sz="2800" b="1" dirty="0">
                <a:solidFill>
                  <a:srgbClr val="FFFF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health support </a:t>
            </a:r>
            <a:r>
              <a:rPr lang="en-US" sz="2800" b="1" dirty="0" err="1" smtClean="0">
                <a:solidFill>
                  <a:srgbClr val="FFFF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programmes</a:t>
            </a:r>
            <a:r>
              <a:rPr lang="en-US" sz="2800" dirty="0" smtClean="0">
                <a:solidFill>
                  <a:schemeClr val="bg1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: prevention and management of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major pests more specifically transboundary ones </a:t>
            </a:r>
            <a:r>
              <a:rPr lang="en-US" sz="2800" dirty="0" err="1">
                <a:solidFill>
                  <a:schemeClr val="bg1"/>
                </a:solidFill>
              </a:rPr>
              <a:t>eg</a:t>
            </a:r>
            <a:r>
              <a:rPr lang="en-US" sz="2800" dirty="0">
                <a:solidFill>
                  <a:schemeClr val="bg1"/>
                </a:solidFill>
              </a:rPr>
              <a:t> FAW, FF, </a:t>
            </a:r>
            <a:r>
              <a:rPr lang="en-US" sz="2800" dirty="0" err="1">
                <a:solidFill>
                  <a:schemeClr val="bg1"/>
                </a:solidFill>
              </a:rPr>
              <a:t>Tuta</a:t>
            </a:r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b="1" dirty="0" smtClean="0">
                <a:solidFill>
                  <a:srgbClr val="FFFF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Regulatory </a:t>
            </a:r>
            <a:r>
              <a:rPr lang="en-US" sz="2800" b="1" dirty="0">
                <a:solidFill>
                  <a:srgbClr val="FFFF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and capacity development </a:t>
            </a:r>
            <a:r>
              <a:rPr lang="en-US" sz="2800" b="1" dirty="0" smtClean="0">
                <a:solidFill>
                  <a:srgbClr val="FFFF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support</a:t>
            </a:r>
            <a:r>
              <a:rPr lang="en-US" sz="2800" dirty="0" smtClean="0">
                <a:solidFill>
                  <a:schemeClr val="bg1"/>
                </a:solidFill>
              </a:rPr>
              <a:t>: </a:t>
            </a:r>
            <a:endParaRPr lang="en-US" sz="2800" dirty="0">
              <a:solidFill>
                <a:schemeClr val="bg1"/>
              </a:solidFill>
            </a:endParaRPr>
          </a:p>
          <a:p>
            <a:pPr marL="342900" lvl="1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- Pest </a:t>
            </a:r>
            <a:r>
              <a:rPr lang="en-US" sz="2800" dirty="0">
                <a:solidFill>
                  <a:schemeClr val="bg1"/>
                </a:solidFill>
              </a:rPr>
              <a:t>diagnostic (identification materials, trainings for lab staff, </a:t>
            </a:r>
            <a:r>
              <a:rPr lang="en-US" sz="2800" dirty="0" err="1">
                <a:solidFill>
                  <a:schemeClr val="bg1"/>
                </a:solidFill>
              </a:rPr>
              <a:t>etc</a:t>
            </a:r>
            <a:r>
              <a:rPr lang="en-US" sz="2800" dirty="0">
                <a:solidFill>
                  <a:schemeClr val="bg1"/>
                </a:solidFill>
              </a:rPr>
              <a:t>) </a:t>
            </a:r>
          </a:p>
          <a:p>
            <a:pPr marL="342900" lvl="1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- pest </a:t>
            </a:r>
            <a:r>
              <a:rPr lang="en-US" sz="2800" dirty="0">
                <a:solidFill>
                  <a:schemeClr val="bg1"/>
                </a:solidFill>
              </a:rPr>
              <a:t>monitoring, surveillance, early warning and response (tools)</a:t>
            </a:r>
          </a:p>
          <a:p>
            <a:pPr marL="342900" lvl="1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- Knowledge/information </a:t>
            </a:r>
            <a:r>
              <a:rPr lang="en-US" sz="2800" dirty="0">
                <a:solidFill>
                  <a:schemeClr val="bg1"/>
                </a:solidFill>
              </a:rPr>
              <a:t>development and sharing 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b="1" dirty="0" smtClean="0">
                <a:solidFill>
                  <a:srgbClr val="FFFF00"/>
                </a:solidFill>
              </a:rPr>
              <a:t>Strengthening </a:t>
            </a:r>
            <a:r>
              <a:rPr lang="en-US" sz="2800" b="1" dirty="0">
                <a:solidFill>
                  <a:srgbClr val="FFFF00"/>
                </a:solidFill>
              </a:rPr>
              <a:t>cooperation/coordination </a:t>
            </a:r>
            <a:r>
              <a:rPr lang="en-US" sz="2800" dirty="0">
                <a:solidFill>
                  <a:schemeClr val="bg1"/>
                </a:solidFill>
              </a:rPr>
              <a:t>with AUC, RECs and other stakeholders </a:t>
            </a:r>
          </a:p>
          <a:p>
            <a:pPr marL="0" indent="0">
              <a:buNone/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79F3F-6CF6-4FD8-9FDF-4F43C10CA869}" type="slidenum">
              <a:rPr lang="en-GB" smtClean="0"/>
              <a:t>3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524001" y="655320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</a:t>
            </a:r>
            <a:endParaRPr lang="en-GB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851" y="1170432"/>
            <a:ext cx="6129217" cy="505968"/>
          </a:xfrm>
        </p:spPr>
        <p:txBody>
          <a:bodyPr/>
          <a:lstStyle/>
          <a:p>
            <a:r>
              <a:rPr lang="en-US" sz="3000" b="1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Plant health support </a:t>
            </a:r>
            <a:r>
              <a:rPr lang="en-US" sz="3000" b="1" dirty="0" err="1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programmes</a:t>
            </a:r>
            <a:endParaRPr lang="en-US" sz="3000" b="1" dirty="0"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19" y="1780572"/>
            <a:ext cx="10317480" cy="4191000"/>
          </a:xfrm>
        </p:spPr>
        <p:txBody>
          <a:bodyPr/>
          <a:lstStyle/>
          <a:p>
            <a:pPr marL="342900" lvl="0" indent="-342900" algn="just" defTabSz="91440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800" b="0" kern="0" dirty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FAW GA support: development of IPM packages for the demonstration and pilot countries (all </a:t>
            </a:r>
            <a:r>
              <a:rPr lang="en-US" sz="2800" b="0" kern="0" dirty="0" err="1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subregions</a:t>
            </a:r>
            <a:r>
              <a:rPr lang="en-US" sz="2800" b="0" kern="0" dirty="0" smtClean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);</a:t>
            </a:r>
          </a:p>
          <a:p>
            <a:pPr marL="342900" indent="-342900" algn="just" defTabSz="91440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800" b="0" dirty="0">
                <a:ea typeface="Calibri" panose="020F0502020204030204" pitchFamily="34" charset="0"/>
                <a:cs typeface="Times New Roman" panose="02020603050405020304" pitchFamily="18" charset="0"/>
              </a:rPr>
              <a:t>FAW </a:t>
            </a:r>
            <a:r>
              <a:rPr lang="en-US" sz="2800" b="0" dirty="0" err="1">
                <a:ea typeface="Calibri" panose="020F0502020204030204" pitchFamily="34" charset="0"/>
                <a:cs typeface="Times New Roman" panose="02020603050405020304" pitchFamily="18" charset="0"/>
              </a:rPr>
              <a:t>programme</a:t>
            </a:r>
            <a:r>
              <a:rPr lang="en-US" sz="2800" b="0" dirty="0">
                <a:ea typeface="Calibri" panose="020F0502020204030204" pitchFamily="34" charset="0"/>
                <a:cs typeface="Times New Roman" panose="02020603050405020304" pitchFamily="18" charset="0"/>
              </a:rPr>
              <a:t> for West Africa (SFW) </a:t>
            </a:r>
          </a:p>
          <a:p>
            <a:pPr marL="342900" lvl="0" indent="-342900" algn="just" defTabSz="91440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800" b="0" kern="0" dirty="0" smtClean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Development </a:t>
            </a:r>
            <a:r>
              <a:rPr lang="en-US" sz="2800" b="0" kern="0" dirty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of a proposal to assess the presence/absence and impact of PCN on potato being done for SFE and SFS</a:t>
            </a:r>
            <a:r>
              <a:rPr lang="en-US" sz="2800" b="0" kern="0" dirty="0" smtClean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.</a:t>
            </a:r>
          </a:p>
          <a:p>
            <a:pPr marL="342900" indent="-342900" algn="just" defTabSz="91440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800" b="0" kern="0" dirty="0" smtClean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Management </a:t>
            </a:r>
            <a:r>
              <a:rPr lang="en-US" sz="2800" b="0" kern="0" dirty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of mango mealybug (Rwanda, Uganda and Burundi) (SFE ongoing)</a:t>
            </a:r>
          </a:p>
          <a:p>
            <a:pPr marL="342900" lvl="0" indent="-342900" algn="just" defTabSz="91440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800" b="0" kern="0" dirty="0" smtClean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Support </a:t>
            </a:r>
            <a:r>
              <a:rPr lang="en-US" sz="2800" b="0" kern="0" dirty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to projects and </a:t>
            </a:r>
            <a:r>
              <a:rPr lang="en-US" sz="2800" b="0" kern="0" dirty="0" err="1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programmes</a:t>
            </a:r>
            <a:r>
              <a:rPr lang="en-US" sz="2800" b="0" kern="0" dirty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 for desert locust control (SFE, Horn of Africa</a:t>
            </a:r>
            <a:r>
              <a:rPr lang="en-US" sz="2800" b="0" kern="0" dirty="0" smtClean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9016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675" y="1170432"/>
            <a:ext cx="6597569" cy="505968"/>
          </a:xfrm>
        </p:spPr>
        <p:txBody>
          <a:bodyPr/>
          <a:lstStyle/>
          <a:p>
            <a:r>
              <a:rPr lang="en-US" sz="3000" b="1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Plant health support </a:t>
            </a:r>
            <a:r>
              <a:rPr lang="en-US" sz="3000" b="1" dirty="0" err="1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programmes</a:t>
            </a:r>
            <a:r>
              <a:rPr lang="en-US" sz="3000" b="1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ct’d</a:t>
            </a:r>
            <a:endParaRPr lang="en-US" sz="3000" b="1" dirty="0"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18" y="1676400"/>
            <a:ext cx="10650253" cy="4191000"/>
          </a:xfrm>
        </p:spPr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 of Strategies </a:t>
            </a: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Management of </a:t>
            </a: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priority pests in Southern </a:t>
            </a: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Africa: Fall </a:t>
            </a: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Armyworm, Tomato Leaf Miner and Fruit </a:t>
            </a: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Fly, Banana </a:t>
            </a:r>
            <a:r>
              <a:rPr lang="en-US" sz="2800" b="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Fusarium</a:t>
            </a: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Wilt </a:t>
            </a: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Tr4, Maize </a:t>
            </a: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Lethal Necrosis </a:t>
            </a: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Disease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b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Strategy </a:t>
            </a:r>
            <a:r>
              <a:rPr lang="en-US" sz="2800" b="0" dirty="0" smtClean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document: </a:t>
            </a:r>
            <a:r>
              <a:rPr lang="en-US" sz="2800" b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“Towards the Adoption of Alternative Integrated Pest Management Options for Pests and Diseases in the SADC Region” </a:t>
            </a:r>
            <a:endParaRPr lang="en-US" sz="2800" dirty="0" smtClean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b="0" kern="0" dirty="0" smtClean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African </a:t>
            </a:r>
            <a:r>
              <a:rPr lang="en-US" sz="2800" b="0" kern="0" dirty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Migratory and Red Locust control (SFS) </a:t>
            </a:r>
            <a:endParaRPr lang="en-US" sz="2800" b="0" kern="0" dirty="0" smtClean="0"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  <a:p>
            <a:pPr marL="342900" lvl="0" indent="-342900" algn="just" defTabSz="91440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800" b="0" kern="0" dirty="0" smtClean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Support </a:t>
            </a:r>
            <a:r>
              <a:rPr lang="en-US" sz="2800" b="0" kern="0" dirty="0"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to surveillance and early warning of Desert Locust in the Western Region (SFW)</a:t>
            </a:r>
            <a:endParaRPr lang="en-US" sz="2800" b="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2800" b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11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8881" y="1170432"/>
            <a:ext cx="7755038" cy="505968"/>
          </a:xfrm>
        </p:spPr>
        <p:txBody>
          <a:bodyPr/>
          <a:lstStyle/>
          <a:p>
            <a:r>
              <a:rPr lang="en-US" sz="3000" b="1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Regulatory and capacity development support</a:t>
            </a:r>
            <a:r>
              <a:rPr lang="en-US" sz="1800" dirty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  <a:t/>
            </a:r>
            <a:br>
              <a:rPr lang="en-US" sz="1800" dirty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" y="1850020"/>
            <a:ext cx="10317480" cy="4191000"/>
          </a:xfrm>
        </p:spPr>
        <p:txBody>
          <a:bodyPr/>
          <a:lstStyle/>
          <a:p>
            <a:pPr marL="342900"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800" b="0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Refresher course on PRA and horizon scanning for SFE countries with </a:t>
            </a:r>
            <a:r>
              <a:rPr lang="en-US" sz="2800" b="0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CABI </a:t>
            </a: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done – a report is ready and currently being published</a:t>
            </a: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lvl="0" algn="just">
              <a:spcBef>
                <a:spcPts val="0"/>
              </a:spcBef>
            </a:pPr>
            <a:endParaRPr lang="en-US" sz="2800" b="0" dirty="0">
              <a:latin typeface="Malgun Gothic" panose="020B0503020000020004" pitchFamily="34" charset="-12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series of consultations at technical and political levels being conducted for supporting </a:t>
            </a: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2800" b="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subregional</a:t>
            </a: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early warning and pest response </a:t>
            </a:r>
            <a:r>
              <a:rPr lang="en-US" sz="2800" b="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programme</a:t>
            </a: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(SFE).</a:t>
            </a:r>
          </a:p>
          <a:p>
            <a:pPr lvl="0" algn="just">
              <a:spcBef>
                <a:spcPts val="0"/>
              </a:spcBef>
            </a:pPr>
            <a:endParaRPr lang="en-US" sz="2800" b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 access training to support Ethiopia to establish a PRA unit (SFE</a:t>
            </a: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marL="342900"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endParaRPr lang="en-US" dirty="0">
              <a:solidFill>
                <a:srgbClr val="92D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defTabSz="914400">
              <a:spcBef>
                <a:spcPts val="0"/>
              </a:spcBef>
            </a:pPr>
            <a:endParaRPr lang="en-US" sz="1800" b="0" kern="0" dirty="0">
              <a:solidFill>
                <a:schemeClr val="bg1">
                  <a:lumMod val="9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815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6487" y="1344052"/>
            <a:ext cx="8437945" cy="505968"/>
          </a:xfrm>
        </p:spPr>
        <p:txBody>
          <a:bodyPr/>
          <a:lstStyle/>
          <a:p>
            <a:r>
              <a:rPr lang="en-US" sz="3000" b="1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Regulatory and capacity development </a:t>
            </a:r>
            <a:r>
              <a:rPr lang="en-US" sz="3000" b="1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support </a:t>
            </a:r>
            <a:r>
              <a:rPr lang="en-US" sz="3000" b="1" dirty="0" err="1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ct’d</a:t>
            </a:r>
            <a:r>
              <a:rPr lang="en-US" sz="1800" dirty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  <a:t/>
            </a:r>
            <a:br>
              <a:rPr lang="en-US" sz="1800" dirty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19" y="2023640"/>
            <a:ext cx="10317480" cy="4191000"/>
          </a:xfrm>
        </p:spPr>
        <p:txBody>
          <a:bodyPr/>
          <a:lstStyle/>
          <a:p>
            <a:pPr marL="342900" lvl="0" indent="-342900" algn="just" defTabSz="914400">
              <a:spcBef>
                <a:spcPts val="0"/>
              </a:spcBef>
              <a:spcAft>
                <a:spcPts val="130"/>
              </a:spcAft>
              <a:buFont typeface="Symbol" panose="05050102010706020507" pitchFamily="18" charset="2"/>
              <a:buChar char=""/>
            </a:pPr>
            <a:r>
              <a:rPr lang="en-US" sz="2800" b="0" kern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Regional </a:t>
            </a:r>
            <a:r>
              <a:rPr lang="en-US" sz="2800" b="0" kern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workshop for border officials (customs, SPS </a:t>
            </a:r>
            <a:r>
              <a:rPr lang="en-US" sz="2800" b="0" kern="0" dirty="0" err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etc</a:t>
            </a:r>
            <a:r>
              <a:rPr lang="en-US" sz="2800" b="0" kern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) at ports of entry (SFS</a:t>
            </a:r>
            <a:r>
              <a:rPr lang="en-US" sz="2800" b="0" kern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)</a:t>
            </a:r>
          </a:p>
          <a:p>
            <a:pPr marL="342900" lvl="0" indent="-342900" algn="just" defTabSz="914400">
              <a:spcBef>
                <a:spcPts val="0"/>
              </a:spcBef>
              <a:spcAft>
                <a:spcPts val="130"/>
              </a:spcAft>
              <a:buFont typeface="Symbol" panose="05050102010706020507" pitchFamily="18" charset="2"/>
              <a:buChar char=""/>
            </a:pPr>
            <a:endParaRPr lang="en-US" sz="2800" b="0" kern="0" dirty="0">
              <a:solidFill>
                <a:schemeClr val="bg1">
                  <a:lumMod val="95000"/>
                </a:schemeClr>
              </a:solidFill>
              <a:latin typeface="Malgun Gothic" panose="020B0503020000020004" pitchFamily="34" charset="-127"/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  <a:p>
            <a:pPr marL="342900" lvl="0" indent="-342900" algn="just" defTabSz="914400">
              <a:spcBef>
                <a:spcPts val="0"/>
              </a:spcBef>
              <a:spcAft>
                <a:spcPts val="130"/>
              </a:spcAft>
              <a:buFont typeface="Symbol" panose="05050102010706020507" pitchFamily="18" charset="2"/>
              <a:buChar char=""/>
            </a:pPr>
            <a:r>
              <a:rPr lang="en-US" sz="2800" b="0" kern="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Strengthening plant pest/disease diagnostic services and surveillance (SFC, SFS</a:t>
            </a:r>
            <a:r>
              <a:rPr lang="en-US" sz="2800" b="0" kern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);</a:t>
            </a:r>
          </a:p>
          <a:p>
            <a:pPr marL="342900" lvl="0" indent="-342900" algn="just" defTabSz="914400">
              <a:spcBef>
                <a:spcPts val="0"/>
              </a:spcBef>
              <a:spcAft>
                <a:spcPts val="130"/>
              </a:spcAft>
              <a:buFont typeface="Symbol" panose="05050102010706020507" pitchFamily="18" charset="2"/>
              <a:buChar char=""/>
            </a:pPr>
            <a:endParaRPr lang="en-US" sz="2800" b="0" kern="0" dirty="0" smtClean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  <a:p>
            <a:pPr marL="342900" indent="-342900" algn="just" defTabSz="914400">
              <a:spcBef>
                <a:spcPts val="0"/>
              </a:spcBef>
              <a:spcAft>
                <a:spcPts val="130"/>
              </a:spcAft>
              <a:buFont typeface="Symbol" panose="05050102010706020507" pitchFamily="18" charset="2"/>
              <a:buChar char=""/>
            </a:pP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Harmonized Guide to </a:t>
            </a:r>
            <a:r>
              <a:rPr lang="en-US" sz="2800" b="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Phytosanitary</a:t>
            </a: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Procedures for the SADC Region </a:t>
            </a:r>
          </a:p>
          <a:p>
            <a:pPr marL="342900" lvl="0" indent="-342900" algn="just" defTabSz="914400">
              <a:spcBef>
                <a:spcPts val="0"/>
              </a:spcBef>
              <a:spcAft>
                <a:spcPts val="130"/>
              </a:spcAft>
              <a:buFont typeface="Symbol" panose="05050102010706020507" pitchFamily="18" charset="2"/>
              <a:buChar char=""/>
            </a:pPr>
            <a:r>
              <a:rPr lang="en-US" sz="2800" b="0" kern="0" dirty="0" smtClean="0">
                <a:solidFill>
                  <a:schemeClr val="bg1">
                    <a:lumMod val="95000"/>
                  </a:schemeClr>
                </a:solidFill>
                <a:sym typeface="Calibri"/>
              </a:rPr>
              <a:t> </a:t>
            </a:r>
            <a:endParaRPr lang="en-US" sz="2800" b="0" kern="0" dirty="0">
              <a:solidFill>
                <a:schemeClr val="bg1">
                  <a:lumMod val="95000"/>
                </a:schemeClr>
              </a:solidFill>
              <a:latin typeface="Malgun Gothic" panose="020B0503020000020004" pitchFamily="34" charset="-127"/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  <a:p>
            <a:pPr marL="342900"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endParaRPr lang="en-US" sz="2800" dirty="0">
              <a:solidFill>
                <a:srgbClr val="92D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defTabSz="914400">
              <a:spcBef>
                <a:spcPts val="0"/>
              </a:spcBef>
            </a:pPr>
            <a:endParaRPr lang="en-US" sz="1800" b="0" kern="0" dirty="0">
              <a:solidFill>
                <a:schemeClr val="bg1">
                  <a:lumMod val="9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01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9596" y="1170432"/>
            <a:ext cx="8646288" cy="505968"/>
          </a:xfrm>
        </p:spPr>
        <p:txBody>
          <a:bodyPr/>
          <a:lstStyle/>
          <a:p>
            <a:r>
              <a:rPr lang="en-US" sz="3000" b="1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Regulatory and capacity development support ct’d2</a:t>
            </a:r>
            <a:r>
              <a:rPr lang="en-US" sz="1800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  <a:t/>
            </a:r>
            <a:br>
              <a:rPr lang="en-US" sz="1800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" y="1861595"/>
            <a:ext cx="10823872" cy="4191000"/>
          </a:xfrm>
        </p:spPr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</a:t>
            </a: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Training Workshop for Border Agencies Involved in Handling of Imports and Exports of Plant and Animal Products at Ports of Entry </a:t>
            </a: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(SFS)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2800" b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Webinars:  </a:t>
            </a: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“Sharing experiences on FAW monitoring and forecasting in Southern African countries and China”. 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b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“Sharing </a:t>
            </a:r>
            <a:r>
              <a:rPr lang="en-US" sz="2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experiences on FAW IPM technologies in Southern African countries and China” </a:t>
            </a:r>
          </a:p>
          <a:p>
            <a:pPr marL="342900" lvl="0" indent="-342900" algn="just" defTabSz="914400">
              <a:spcBef>
                <a:spcPts val="0"/>
              </a:spcBef>
              <a:spcAft>
                <a:spcPts val="130"/>
              </a:spcAft>
              <a:buFont typeface="Symbol" panose="05050102010706020507" pitchFamily="18" charset="2"/>
              <a:buChar char=""/>
            </a:pPr>
            <a:endParaRPr lang="en-US" b="0" kern="0" dirty="0">
              <a:solidFill>
                <a:schemeClr val="bg1">
                  <a:lumMod val="9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  <a:p>
            <a:pPr marL="342900" lvl="0" indent="-342900" algn="just" defTabSz="914400">
              <a:spcBef>
                <a:spcPts val="0"/>
              </a:spcBef>
              <a:buFont typeface="Symbol" panose="05050102010706020507" pitchFamily="18" charset="2"/>
              <a:buChar char=""/>
            </a:pPr>
            <a:endParaRPr lang="en-US" sz="1800" b="0" kern="0" dirty="0">
              <a:solidFill>
                <a:schemeClr val="bg1">
                  <a:lumMod val="9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889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9596" y="1170432"/>
            <a:ext cx="8646288" cy="505968"/>
          </a:xfrm>
        </p:spPr>
        <p:txBody>
          <a:bodyPr/>
          <a:lstStyle/>
          <a:p>
            <a:r>
              <a:rPr lang="en-US" sz="3000" b="1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Regulatory and capacity development support ct’d3</a:t>
            </a:r>
            <a:r>
              <a:rPr lang="en-US" sz="1800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  <a:t/>
            </a:r>
            <a:br>
              <a:rPr lang="en-US" sz="1800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919" y="1861595"/>
            <a:ext cx="10938075" cy="4191000"/>
          </a:xfrm>
        </p:spPr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b="0" dirty="0" smtClean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</a:t>
            </a:r>
            <a:r>
              <a:rPr lang="en-US" sz="2800" b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Workshop for Review of National Pest Management </a:t>
            </a:r>
            <a:r>
              <a:rPr lang="en-US" sz="2800" b="0" dirty="0" smtClean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Strategies (SFS)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b="0" dirty="0" smtClean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Virtual </a:t>
            </a:r>
            <a:r>
              <a:rPr lang="en-US" sz="2800" b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Training Workshop on Pest Risk </a:t>
            </a:r>
            <a:r>
              <a:rPr lang="en-US" sz="2800" b="0" dirty="0" smtClean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Analysis</a:t>
            </a:r>
            <a:r>
              <a:rPr lang="en-US" sz="2800" b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dirty="0" smtClean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(SFS)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b="0" dirty="0" smtClean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Webinars: </a:t>
            </a:r>
            <a:r>
              <a:rPr lang="en-US" sz="2800" b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“Application of integrated </a:t>
            </a:r>
            <a:r>
              <a:rPr lang="en-US" sz="2800" b="0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phytosanitary</a:t>
            </a:r>
            <a:r>
              <a:rPr lang="en-US" sz="2800" b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measures to enhance export market compliance</a:t>
            </a:r>
            <a:r>
              <a:rPr lang="en-US" sz="2800" b="0" dirty="0" smtClean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800" b="0" dirty="0" smtClean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800" b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Feasibility of establishment &amp; maintenance of pest-free areas for market access: Practical application of ISPM 4 on pest-free areas, and ISPM 10 on pest-free places of production and pest free production </a:t>
            </a:r>
            <a:r>
              <a:rPr lang="en-US" sz="2800" b="0" dirty="0" smtClean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sites</a:t>
            </a:r>
            <a:endParaRPr lang="en-US" sz="2800" b="0" kern="0" dirty="0">
              <a:solidFill>
                <a:schemeClr val="bg1">
                  <a:lumMod val="9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  <a:p>
            <a:pPr marL="342900" lvl="0" indent="-342900" algn="just" defTabSz="914400">
              <a:spcBef>
                <a:spcPts val="0"/>
              </a:spcBef>
              <a:buFont typeface="Symbol" panose="05050102010706020507" pitchFamily="18" charset="2"/>
              <a:buChar char=""/>
            </a:pPr>
            <a:endParaRPr lang="en-US" sz="1800" b="0" kern="0" dirty="0">
              <a:solidFill>
                <a:schemeClr val="bg1">
                  <a:lumMod val="9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404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- Option 1">
  <a:themeElements>
    <a:clrScheme name="FAO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791C8"/>
      </a:accent1>
      <a:accent2>
        <a:srgbClr val="1A648C"/>
      </a:accent2>
      <a:accent3>
        <a:srgbClr val="508931"/>
      </a:accent3>
      <a:accent4>
        <a:srgbClr val="EF781F"/>
      </a:accent4>
      <a:accent5>
        <a:srgbClr val="AB957B"/>
      </a:accent5>
      <a:accent6>
        <a:srgbClr val="A81E3B"/>
      </a:accent6>
      <a:hlink>
        <a:srgbClr val="5791C8"/>
      </a:hlink>
      <a:folHlink>
        <a:srgbClr val="797979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O_SDGs_PPT_template_4_3.potx [Read-Only]" id="{E52BA498-D20B-4C4A-B110-978E19317B1E}" vid="{7C9AFEE0-95B7-4A1C-BFB5-ED9B68615F9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698</Words>
  <Application>Microsoft Office PowerPoint</Application>
  <PresentationFormat>Widescreen</PresentationFormat>
  <Paragraphs>64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Malgun Gothic</vt:lpstr>
      <vt:lpstr>Arial</vt:lpstr>
      <vt:lpstr>Calibri</vt:lpstr>
      <vt:lpstr>Calibri Light</vt:lpstr>
      <vt:lpstr>Georgia</vt:lpstr>
      <vt:lpstr>Symbol</vt:lpstr>
      <vt:lpstr>Times New Roman</vt:lpstr>
      <vt:lpstr>COVER - Option 1</vt:lpstr>
      <vt:lpstr> Phytosanitary capacity development activities in RAF region   IPPC Regional workshop for Africa   Crop Production and Protection Team:  Jean Baptiste Bahama, RAF Tristan Nondah, SFC Orlando Sosa, SFE Mathew Abang, SFS Adin Bloukounon Goubalan, SFW     21-24 September, 2021</vt:lpstr>
      <vt:lpstr>Introduction</vt:lpstr>
      <vt:lpstr>Focus of FAO’s interventions</vt:lpstr>
      <vt:lpstr>Plant health support programmes</vt:lpstr>
      <vt:lpstr>Plant health support programmes ct’d</vt:lpstr>
      <vt:lpstr>Regulatory and capacity development support </vt:lpstr>
      <vt:lpstr>Regulatory and capacity development support ct’d </vt:lpstr>
      <vt:lpstr>Regulatory and capacity development support ct’d2 </vt:lpstr>
      <vt:lpstr>Regulatory and capacity development support ct’d3 </vt:lpstr>
      <vt:lpstr>Regulatory and capacity development support ct’d4 </vt:lpstr>
      <vt:lpstr>Conclusions </vt:lpstr>
      <vt:lpstr>THANK YOU  MERCI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Bahama, Jean (FAORAF)</dc:creator>
  <cp:lastModifiedBy>Nicora, Natalie (NSP)</cp:lastModifiedBy>
  <cp:revision>25</cp:revision>
  <dcterms:created xsi:type="dcterms:W3CDTF">2021-09-21T10:55:48Z</dcterms:created>
  <dcterms:modified xsi:type="dcterms:W3CDTF">2021-09-23T06:55:41Z</dcterms:modified>
</cp:coreProperties>
</file>