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64" r:id="rId2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43" d="100"/>
          <a:sy n="43" d="100"/>
        </p:scale>
        <p:origin x="48" y="111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_rels/data16.xml.rels><?xml version="1.0" encoding="UTF-8" standalone="yes"?>
<Relationships xmlns="http://schemas.openxmlformats.org/package/2006/relationships"><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_rels/drawing16.xml.rels><?xml version="1.0" encoding="UTF-8" standalone="yes"?>
<Relationships xmlns="http://schemas.openxmlformats.org/package/2006/relationships"><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3B40FF-085E-4CBF-8166-570464BB6FBF}"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FE99EF26-6CCD-4769-8531-4F66C103D40D}">
      <dgm:prSet phldrT="[Text]" custT="1"/>
      <dgm:spPr>
        <a:solidFill>
          <a:srgbClr val="46DE54"/>
        </a:solidFill>
      </dgm:spPr>
      <dgm:t>
        <a:bodyPr/>
        <a:lstStyle/>
        <a:p>
          <a:r>
            <a:rPr lang="en-US" sz="2500" dirty="0">
              <a:effectLst>
                <a:outerShdw blurRad="38100" dist="38100" dir="2700000" algn="tl">
                  <a:srgbClr val="000000">
                    <a:alpha val="43137"/>
                  </a:srgbClr>
                </a:outerShdw>
              </a:effectLst>
            </a:rPr>
            <a:t>Additions</a:t>
          </a:r>
        </a:p>
      </dgm:t>
    </dgm:pt>
    <dgm:pt modelId="{D51A3CC9-8A5C-4846-874B-EFEBECC60177}" type="parTrans" cxnId="{23F61BC2-6EBA-43D1-AF01-3F21E2A1BF70}">
      <dgm:prSet/>
      <dgm:spPr/>
      <dgm:t>
        <a:bodyPr/>
        <a:lstStyle/>
        <a:p>
          <a:endParaRPr lang="en-US"/>
        </a:p>
      </dgm:t>
    </dgm:pt>
    <dgm:pt modelId="{4B9A4D3E-CF62-4B66-BD29-875C05CE0700}" type="sibTrans" cxnId="{23F61BC2-6EBA-43D1-AF01-3F21E2A1BF70}">
      <dgm:prSet/>
      <dgm:spPr/>
      <dgm:t>
        <a:bodyPr/>
        <a:lstStyle/>
        <a:p>
          <a:endParaRPr lang="en-US"/>
        </a:p>
      </dgm:t>
    </dgm:pt>
    <dgm:pt modelId="{00AED5A9-8184-4CFF-8A96-7136D9E38051}">
      <dgm:prSet phldrT="[Text]" custT="1"/>
      <dgm:spPr>
        <a:solidFill>
          <a:srgbClr val="D4F5D6"/>
        </a:solidFill>
        <a:ln>
          <a:solidFill>
            <a:srgbClr val="D4F5D6">
              <a:alpha val="90000"/>
            </a:srgbClr>
          </a:solidFill>
        </a:ln>
      </dgm:spPr>
      <dgm:t>
        <a:bodyPr/>
        <a:lstStyle/>
        <a:p>
          <a:r>
            <a:rPr lang="en-US" sz="1200" dirty="0">
              <a:solidFill>
                <a:srgbClr val="FF0000"/>
              </a:solidFill>
            </a:rPr>
            <a:t>“Identity (of a consignment)”</a:t>
          </a:r>
        </a:p>
      </dgm:t>
    </dgm:pt>
    <dgm:pt modelId="{D8C7B2AA-F81D-4946-AD10-57F1B9957EC9}" type="parTrans" cxnId="{7C9B3104-7CF8-4C8D-BB6C-D6FA02C25863}">
      <dgm:prSet/>
      <dgm:spPr/>
      <dgm:t>
        <a:bodyPr/>
        <a:lstStyle/>
        <a:p>
          <a:endParaRPr lang="en-US"/>
        </a:p>
      </dgm:t>
    </dgm:pt>
    <dgm:pt modelId="{6C940793-5574-4ADF-ABF2-98DC08869C3B}" type="sibTrans" cxnId="{7C9B3104-7CF8-4C8D-BB6C-D6FA02C25863}">
      <dgm:prSet/>
      <dgm:spPr/>
      <dgm:t>
        <a:bodyPr/>
        <a:lstStyle/>
        <a:p>
          <a:endParaRPr lang="en-US"/>
        </a:p>
      </dgm:t>
    </dgm:pt>
    <dgm:pt modelId="{7906058C-0947-4F64-9E99-6AF81E0601FD}">
      <dgm:prSet phldrT="[Text]" custT="1"/>
      <dgm:spPr>
        <a:solidFill>
          <a:srgbClr val="F6C233"/>
        </a:solidFill>
      </dgm:spPr>
      <dgm:t>
        <a:bodyPr/>
        <a:lstStyle/>
        <a:p>
          <a:r>
            <a:rPr lang="en-US" sz="2500" dirty="0">
              <a:effectLst>
                <a:outerShdw blurRad="38100" dist="38100" dir="2700000" algn="tl">
                  <a:srgbClr val="000000">
                    <a:alpha val="43137"/>
                  </a:srgbClr>
                </a:outerShdw>
              </a:effectLst>
            </a:rPr>
            <a:t>Deletion</a:t>
          </a:r>
        </a:p>
      </dgm:t>
    </dgm:pt>
    <dgm:pt modelId="{D148B3C8-FF80-4841-BEB3-B75B615AC3AB}" type="parTrans" cxnId="{D541FDFE-6A2A-47E0-8AF2-B17968B5B13E}">
      <dgm:prSet/>
      <dgm:spPr/>
      <dgm:t>
        <a:bodyPr/>
        <a:lstStyle/>
        <a:p>
          <a:endParaRPr lang="en-US"/>
        </a:p>
      </dgm:t>
    </dgm:pt>
    <dgm:pt modelId="{5B796CCB-3233-43E8-84ED-8739B86DB271}" type="sibTrans" cxnId="{D541FDFE-6A2A-47E0-8AF2-B17968B5B13E}">
      <dgm:prSet/>
      <dgm:spPr/>
      <dgm:t>
        <a:bodyPr/>
        <a:lstStyle/>
        <a:p>
          <a:endParaRPr lang="en-US"/>
        </a:p>
      </dgm:t>
    </dgm:pt>
    <dgm:pt modelId="{7A9E7785-15FE-4E25-B412-41B49EB36292}">
      <dgm:prSet phldrT="[Text]"/>
      <dgm:spPr>
        <a:solidFill>
          <a:schemeClr val="accent6">
            <a:lumMod val="20000"/>
            <a:lumOff val="80000"/>
            <a:alpha val="90000"/>
          </a:schemeClr>
        </a:solidFill>
        <a:ln>
          <a:solidFill>
            <a:srgbClr val="FDF4DA"/>
          </a:solidFill>
        </a:ln>
      </dgm:spPr>
      <dgm:t>
        <a:bodyPr/>
        <a:lstStyle/>
        <a:p>
          <a:r>
            <a:rPr lang="en-US" dirty="0">
              <a:solidFill>
                <a:srgbClr val="0070C0"/>
              </a:solidFill>
            </a:rPr>
            <a:t>“Clearance (of a consignment)”</a:t>
          </a:r>
        </a:p>
      </dgm:t>
    </dgm:pt>
    <dgm:pt modelId="{0D980F26-1F04-4D57-9D50-2978ABBF197D}" type="parTrans" cxnId="{C0F8FC46-622C-427E-A596-E21F424B6BE6}">
      <dgm:prSet/>
      <dgm:spPr/>
      <dgm:t>
        <a:bodyPr/>
        <a:lstStyle/>
        <a:p>
          <a:endParaRPr lang="en-US"/>
        </a:p>
      </dgm:t>
    </dgm:pt>
    <dgm:pt modelId="{D24079A3-D8B0-48D8-9E7E-7CFF534E71AF}" type="sibTrans" cxnId="{C0F8FC46-622C-427E-A596-E21F424B6BE6}">
      <dgm:prSet/>
      <dgm:spPr/>
      <dgm:t>
        <a:bodyPr/>
        <a:lstStyle/>
        <a:p>
          <a:endParaRPr lang="en-US"/>
        </a:p>
      </dgm:t>
    </dgm:pt>
    <dgm:pt modelId="{0994A572-C769-4166-8D30-C40323D05A18}">
      <dgm:prSet phldrT="[Text]" custT="1"/>
      <dgm:spPr>
        <a:solidFill>
          <a:srgbClr val="5A94C5"/>
        </a:solidFill>
      </dgm:spPr>
      <dgm:t>
        <a:bodyPr/>
        <a:lstStyle/>
        <a:p>
          <a:r>
            <a:rPr lang="en-US" sz="2500" dirty="0">
              <a:effectLst>
                <a:outerShdw blurRad="38100" dist="38100" dir="2700000" algn="tl">
                  <a:srgbClr val="000000">
                    <a:alpha val="43137"/>
                  </a:srgbClr>
                </a:outerShdw>
              </a:effectLst>
            </a:rPr>
            <a:t>Revisions</a:t>
          </a:r>
        </a:p>
      </dgm:t>
    </dgm:pt>
    <dgm:pt modelId="{A0B4CDFC-9EE5-4F96-BEE4-242427634442}" type="parTrans" cxnId="{995943EF-F251-47B6-B0E9-CE91F0E59210}">
      <dgm:prSet/>
      <dgm:spPr/>
      <dgm:t>
        <a:bodyPr/>
        <a:lstStyle/>
        <a:p>
          <a:endParaRPr lang="en-US"/>
        </a:p>
      </dgm:t>
    </dgm:pt>
    <dgm:pt modelId="{E3DD2DE3-B377-4B74-9CE2-C6633C5A59DF}" type="sibTrans" cxnId="{995943EF-F251-47B6-B0E9-CE91F0E59210}">
      <dgm:prSet/>
      <dgm:spPr/>
      <dgm:t>
        <a:bodyPr/>
        <a:lstStyle/>
        <a:p>
          <a:endParaRPr lang="en-US"/>
        </a:p>
      </dgm:t>
    </dgm:pt>
    <dgm:pt modelId="{335943A2-1F56-4186-8905-EBDCEDBB9C01}">
      <dgm:prSet phldrT="[Text]"/>
      <dgm:spPr>
        <a:solidFill>
          <a:srgbClr val="D6DFEC"/>
        </a:solidFill>
        <a:ln>
          <a:solidFill>
            <a:srgbClr val="D6DFEC"/>
          </a:solidFill>
        </a:ln>
      </dgm:spPr>
      <dgm:t>
        <a:bodyPr/>
        <a:lstStyle/>
        <a:p>
          <a:r>
            <a:rPr lang="en-US" dirty="0">
              <a:solidFill>
                <a:schemeClr val="accent1"/>
              </a:solidFill>
            </a:rPr>
            <a:t>“Surveillance”</a:t>
          </a:r>
        </a:p>
      </dgm:t>
    </dgm:pt>
    <dgm:pt modelId="{39040019-1407-4524-A10A-3F6233874EA2}" type="parTrans" cxnId="{79BDCE2C-2968-4FEB-A967-4DB9CB35B077}">
      <dgm:prSet/>
      <dgm:spPr/>
      <dgm:t>
        <a:bodyPr/>
        <a:lstStyle/>
        <a:p>
          <a:endParaRPr lang="en-GB"/>
        </a:p>
      </dgm:t>
    </dgm:pt>
    <dgm:pt modelId="{A54F8956-3C46-4AC3-81A5-8B5115E957E0}" type="sibTrans" cxnId="{79BDCE2C-2968-4FEB-A967-4DB9CB35B077}">
      <dgm:prSet/>
      <dgm:spPr/>
      <dgm:t>
        <a:bodyPr/>
        <a:lstStyle/>
        <a:p>
          <a:endParaRPr lang="en-GB"/>
        </a:p>
      </dgm:t>
    </dgm:pt>
    <dgm:pt modelId="{9EB6A392-0BF4-41D4-8CD1-EA21B2823852}">
      <dgm:prSet phldrT="[Text]"/>
      <dgm:spPr>
        <a:solidFill>
          <a:srgbClr val="D6DFEC"/>
        </a:solidFill>
        <a:ln>
          <a:solidFill>
            <a:srgbClr val="D6DFEC"/>
          </a:solidFill>
        </a:ln>
      </dgm:spPr>
      <dgm:t>
        <a:bodyPr/>
        <a:lstStyle/>
        <a:p>
          <a:r>
            <a:rPr lang="en-US" dirty="0">
              <a:solidFill>
                <a:srgbClr val="0070C0"/>
              </a:solidFill>
            </a:rPr>
            <a:t>“Inspection”</a:t>
          </a:r>
        </a:p>
      </dgm:t>
    </dgm:pt>
    <dgm:pt modelId="{3FFF889B-2896-4B26-AB70-044F568C139F}" type="parTrans" cxnId="{8213EA15-337C-4982-B7A7-EDA7EB9D503C}">
      <dgm:prSet/>
      <dgm:spPr/>
      <dgm:t>
        <a:bodyPr/>
        <a:lstStyle/>
        <a:p>
          <a:endParaRPr lang="fr-FR"/>
        </a:p>
      </dgm:t>
    </dgm:pt>
    <dgm:pt modelId="{11DD4D49-2BAC-41CB-B7EF-647E37A6ED98}" type="sibTrans" cxnId="{8213EA15-337C-4982-B7A7-EDA7EB9D503C}">
      <dgm:prSet/>
      <dgm:spPr/>
      <dgm:t>
        <a:bodyPr/>
        <a:lstStyle/>
        <a:p>
          <a:endParaRPr lang="fr-FR"/>
        </a:p>
      </dgm:t>
    </dgm:pt>
    <dgm:pt modelId="{3D443E1B-CC02-4D80-8D14-51A8AE1BA81E}">
      <dgm:prSet phldrT="[Text]" custT="1"/>
      <dgm:spPr>
        <a:solidFill>
          <a:srgbClr val="D4F5D6"/>
        </a:solidFill>
        <a:ln>
          <a:solidFill>
            <a:srgbClr val="D4F5D6">
              <a:alpha val="90000"/>
            </a:srgbClr>
          </a:solidFill>
        </a:ln>
      </dgm:spPr>
      <dgm:t>
        <a:bodyPr/>
        <a:lstStyle/>
        <a:p>
          <a:r>
            <a:rPr lang="en-US" sz="1200" dirty="0">
              <a:solidFill>
                <a:schemeClr val="accent1"/>
              </a:solidFill>
            </a:rPr>
            <a:t>“General surveillance”</a:t>
          </a:r>
        </a:p>
      </dgm:t>
    </dgm:pt>
    <dgm:pt modelId="{E40591B6-C5DC-4FC3-8C7D-1E32097F20FB}" type="parTrans" cxnId="{7A8D65B8-10F8-4913-B924-B344CF4315E2}">
      <dgm:prSet/>
      <dgm:spPr/>
      <dgm:t>
        <a:bodyPr/>
        <a:lstStyle/>
        <a:p>
          <a:endParaRPr lang="fr-FR"/>
        </a:p>
      </dgm:t>
    </dgm:pt>
    <dgm:pt modelId="{98286D10-1E9B-4CB1-9470-9D417E3F0A6C}" type="sibTrans" cxnId="{7A8D65B8-10F8-4913-B924-B344CF4315E2}">
      <dgm:prSet/>
      <dgm:spPr/>
      <dgm:t>
        <a:bodyPr/>
        <a:lstStyle/>
        <a:p>
          <a:endParaRPr lang="fr-FR"/>
        </a:p>
      </dgm:t>
    </dgm:pt>
    <dgm:pt modelId="{6FD5B869-2A78-4D76-A1DE-1E8AFFB5FC7C}">
      <dgm:prSet phldrT="[Text]" custT="1"/>
      <dgm:spPr>
        <a:solidFill>
          <a:srgbClr val="D4F5D6"/>
        </a:solidFill>
        <a:ln>
          <a:solidFill>
            <a:srgbClr val="D4F5D6">
              <a:alpha val="90000"/>
            </a:srgbClr>
          </a:solidFill>
        </a:ln>
      </dgm:spPr>
      <dgm:t>
        <a:bodyPr/>
        <a:lstStyle/>
        <a:p>
          <a:r>
            <a:rPr lang="en-US" sz="1200" dirty="0">
              <a:solidFill>
                <a:schemeClr val="accent1"/>
              </a:solidFill>
            </a:rPr>
            <a:t>“Specific surveillance”</a:t>
          </a:r>
        </a:p>
      </dgm:t>
    </dgm:pt>
    <dgm:pt modelId="{D4B203E6-50C5-4ED6-8EBF-2044E75FE7F5}" type="parTrans" cxnId="{1F749007-587D-42E0-8C6B-64203EF8CEEA}">
      <dgm:prSet/>
      <dgm:spPr/>
      <dgm:t>
        <a:bodyPr/>
        <a:lstStyle/>
        <a:p>
          <a:endParaRPr lang="fr-FR"/>
        </a:p>
      </dgm:t>
    </dgm:pt>
    <dgm:pt modelId="{8464B77D-7143-4961-B0A5-22040541E729}" type="sibTrans" cxnId="{1F749007-587D-42E0-8C6B-64203EF8CEEA}">
      <dgm:prSet/>
      <dgm:spPr/>
      <dgm:t>
        <a:bodyPr/>
        <a:lstStyle/>
        <a:p>
          <a:endParaRPr lang="fr-FR"/>
        </a:p>
      </dgm:t>
    </dgm:pt>
    <dgm:pt modelId="{20D1C69F-E7BD-415B-80D9-68E5FC0C24CE}">
      <dgm:prSet phldrT="[Text]"/>
      <dgm:spPr>
        <a:solidFill>
          <a:srgbClr val="D6DFEC"/>
        </a:solidFill>
        <a:ln>
          <a:solidFill>
            <a:srgbClr val="D6DFEC"/>
          </a:solidFill>
        </a:ln>
      </dgm:spPr>
      <dgm:t>
        <a:bodyPr/>
        <a:lstStyle/>
        <a:p>
          <a:r>
            <a:rPr lang="en-US" dirty="0">
              <a:solidFill>
                <a:srgbClr val="FF0000"/>
              </a:solidFill>
            </a:rPr>
            <a:t>“Integrity (of a consignment)”</a:t>
          </a:r>
        </a:p>
      </dgm:t>
    </dgm:pt>
    <dgm:pt modelId="{C078B945-89F1-44E0-BD1D-92FEE174F171}" type="parTrans" cxnId="{E41863E0-350C-403C-B3FB-D8A847E41F70}">
      <dgm:prSet/>
      <dgm:spPr/>
      <dgm:t>
        <a:bodyPr/>
        <a:lstStyle/>
        <a:p>
          <a:endParaRPr lang="fr-FR"/>
        </a:p>
      </dgm:t>
    </dgm:pt>
    <dgm:pt modelId="{F8CA9781-1B37-444A-86A7-722EB3EBC171}" type="sibTrans" cxnId="{E41863E0-350C-403C-B3FB-D8A847E41F70}">
      <dgm:prSet/>
      <dgm:spPr/>
      <dgm:t>
        <a:bodyPr/>
        <a:lstStyle/>
        <a:p>
          <a:endParaRPr lang="fr-FR"/>
        </a:p>
      </dgm:t>
    </dgm:pt>
    <dgm:pt modelId="{9A8949AB-68F6-4859-B555-EBAE6D7851D2}">
      <dgm:prSet phldrT="[Text]"/>
      <dgm:spPr>
        <a:solidFill>
          <a:srgbClr val="D6DFEC"/>
        </a:solidFill>
        <a:ln>
          <a:solidFill>
            <a:srgbClr val="D6DFEC"/>
          </a:solidFill>
        </a:ln>
      </dgm:spPr>
      <dgm:t>
        <a:bodyPr/>
        <a:lstStyle/>
        <a:p>
          <a:r>
            <a:rPr lang="en-US" dirty="0"/>
            <a:t>“Germplasm”</a:t>
          </a:r>
          <a:endParaRPr lang="en-US" dirty="0">
            <a:solidFill>
              <a:schemeClr val="accent6">
                <a:lumMod val="50000"/>
              </a:schemeClr>
            </a:solidFill>
          </a:endParaRPr>
        </a:p>
      </dgm:t>
    </dgm:pt>
    <dgm:pt modelId="{80095CC1-B68C-4CEE-B45A-AA520D815167}" type="parTrans" cxnId="{29D2782D-1CE8-4E60-BE9F-15143852A300}">
      <dgm:prSet/>
      <dgm:spPr/>
      <dgm:t>
        <a:bodyPr/>
        <a:lstStyle/>
        <a:p>
          <a:endParaRPr lang="fr-FR"/>
        </a:p>
      </dgm:t>
    </dgm:pt>
    <dgm:pt modelId="{959D7C43-9B23-4D84-91D2-C31034A0AB0E}" type="sibTrans" cxnId="{29D2782D-1CE8-4E60-BE9F-15143852A300}">
      <dgm:prSet/>
      <dgm:spPr/>
      <dgm:t>
        <a:bodyPr/>
        <a:lstStyle/>
        <a:p>
          <a:endParaRPr lang="fr-FR"/>
        </a:p>
      </dgm:t>
    </dgm:pt>
    <dgm:pt modelId="{62C779E7-E833-49C2-BA10-B8AA12C25A70}">
      <dgm:prSet phldrT="[Text]"/>
      <dgm:spPr>
        <a:solidFill>
          <a:srgbClr val="D6DFEC"/>
        </a:solidFill>
        <a:ln>
          <a:solidFill>
            <a:srgbClr val="D6DFEC"/>
          </a:solidFill>
        </a:ln>
      </dgm:spPr>
      <dgm:t>
        <a:bodyPr/>
        <a:lstStyle/>
        <a:p>
          <a:r>
            <a:rPr lang="en-US" dirty="0">
              <a:solidFill>
                <a:srgbClr val="FF0000"/>
              </a:solidFill>
            </a:rPr>
            <a:t>“Phytosanitary security (of a consignment)”</a:t>
          </a:r>
        </a:p>
      </dgm:t>
    </dgm:pt>
    <dgm:pt modelId="{89A051AD-C164-49F6-9054-FD6D123E2EA5}" type="sibTrans" cxnId="{939F9E3E-1950-4629-B543-DCD82987141E}">
      <dgm:prSet/>
      <dgm:spPr/>
      <dgm:t>
        <a:bodyPr/>
        <a:lstStyle/>
        <a:p>
          <a:endParaRPr lang="fr-FR"/>
        </a:p>
      </dgm:t>
    </dgm:pt>
    <dgm:pt modelId="{DD82D9F8-3F27-4BC5-B5B5-23A31C41C42B}" type="parTrans" cxnId="{939F9E3E-1950-4629-B543-DCD82987141E}">
      <dgm:prSet/>
      <dgm:spPr/>
      <dgm:t>
        <a:bodyPr/>
        <a:lstStyle/>
        <a:p>
          <a:endParaRPr lang="fr-FR"/>
        </a:p>
      </dgm:t>
    </dgm:pt>
    <dgm:pt modelId="{9665DE7E-83E5-4991-80E0-01F1BE9532C7}">
      <dgm:prSet phldrT="[Text]"/>
      <dgm:spPr>
        <a:solidFill>
          <a:srgbClr val="D6DFEC"/>
        </a:solidFill>
        <a:ln>
          <a:solidFill>
            <a:srgbClr val="D6DFEC"/>
          </a:solidFill>
        </a:ln>
      </dgm:spPr>
      <dgm:t>
        <a:bodyPr/>
        <a:lstStyle/>
        <a:p>
          <a:r>
            <a:rPr lang="en-US" dirty="0">
              <a:solidFill>
                <a:srgbClr val="0070C0"/>
              </a:solidFill>
            </a:rPr>
            <a:t>“Release (of a consignment)”</a:t>
          </a:r>
        </a:p>
      </dgm:t>
    </dgm:pt>
    <dgm:pt modelId="{7276A4AE-2668-4FE8-B40E-1DEA3C5CA0AC}" type="parTrans" cxnId="{1745BA75-49B4-46CD-8A2E-12D8AD546EA5}">
      <dgm:prSet/>
      <dgm:spPr/>
      <dgm:t>
        <a:bodyPr/>
        <a:lstStyle/>
        <a:p>
          <a:endParaRPr lang="fr-FR"/>
        </a:p>
      </dgm:t>
    </dgm:pt>
    <dgm:pt modelId="{560CAB2F-9AEA-432C-8EA6-9E925AB0C7BE}" type="sibTrans" cxnId="{1745BA75-49B4-46CD-8A2E-12D8AD546EA5}">
      <dgm:prSet/>
      <dgm:spPr/>
      <dgm:t>
        <a:bodyPr/>
        <a:lstStyle/>
        <a:p>
          <a:endParaRPr lang="fr-FR"/>
        </a:p>
      </dgm:t>
    </dgm:pt>
    <dgm:pt modelId="{1226FB58-28C0-4B23-8503-EF176C1AAC09}">
      <dgm:prSet phldrT="[Text]"/>
      <dgm:spPr>
        <a:solidFill>
          <a:srgbClr val="D6DFEC"/>
        </a:solidFill>
        <a:ln>
          <a:solidFill>
            <a:srgbClr val="D6DFEC"/>
          </a:solidFill>
        </a:ln>
      </dgm:spPr>
      <dgm:t>
        <a:bodyPr/>
        <a:lstStyle/>
        <a:p>
          <a:r>
            <a:rPr lang="en-US" dirty="0">
              <a:solidFill>
                <a:schemeClr val="accent6">
                  <a:lumMod val="50000"/>
                </a:schemeClr>
              </a:solidFill>
            </a:rPr>
            <a:t>“Emergency measure”</a:t>
          </a:r>
        </a:p>
      </dgm:t>
    </dgm:pt>
    <dgm:pt modelId="{4419D2BC-7B1F-4AF1-8EEE-DA87CFF9E2F1}" type="parTrans" cxnId="{81BFAD5A-B916-4CC6-A230-2C4F59B87FAB}">
      <dgm:prSet/>
      <dgm:spPr/>
      <dgm:t>
        <a:bodyPr/>
        <a:lstStyle/>
        <a:p>
          <a:endParaRPr lang="fr-FR"/>
        </a:p>
      </dgm:t>
    </dgm:pt>
    <dgm:pt modelId="{CBEA9AA4-7685-4C17-B0FB-1138DA29CB39}" type="sibTrans" cxnId="{81BFAD5A-B916-4CC6-A230-2C4F59B87FAB}">
      <dgm:prSet/>
      <dgm:spPr/>
      <dgm:t>
        <a:bodyPr/>
        <a:lstStyle/>
        <a:p>
          <a:endParaRPr lang="fr-FR"/>
        </a:p>
      </dgm:t>
    </dgm:pt>
    <dgm:pt modelId="{F329C768-1425-4D96-83C5-B6B3BE883168}">
      <dgm:prSet phldrT="[Text]"/>
      <dgm:spPr>
        <a:solidFill>
          <a:srgbClr val="D6DFEC"/>
        </a:solidFill>
        <a:ln>
          <a:solidFill>
            <a:srgbClr val="D6DFEC"/>
          </a:solidFill>
        </a:ln>
      </dgm:spPr>
      <dgm:t>
        <a:bodyPr/>
        <a:lstStyle/>
        <a:p>
          <a:r>
            <a:rPr lang="en-US" dirty="0">
              <a:solidFill>
                <a:schemeClr val="accent6">
                  <a:lumMod val="50000"/>
                </a:schemeClr>
              </a:solidFill>
            </a:rPr>
            <a:t>“Provisional measure”</a:t>
          </a:r>
        </a:p>
      </dgm:t>
    </dgm:pt>
    <dgm:pt modelId="{A15D13C5-FDE3-40EE-94EF-1B58828185B1}" type="parTrans" cxnId="{A2A3C8D2-065E-4E2C-AE27-C10968FA0BA5}">
      <dgm:prSet/>
      <dgm:spPr/>
      <dgm:t>
        <a:bodyPr/>
        <a:lstStyle/>
        <a:p>
          <a:endParaRPr lang="fr-FR"/>
        </a:p>
      </dgm:t>
    </dgm:pt>
    <dgm:pt modelId="{E5F60517-2DA3-46DA-B7B8-C59A0AB00357}" type="sibTrans" cxnId="{A2A3C8D2-065E-4E2C-AE27-C10968FA0BA5}">
      <dgm:prSet/>
      <dgm:spPr/>
      <dgm:t>
        <a:bodyPr/>
        <a:lstStyle/>
        <a:p>
          <a:endParaRPr lang="fr-FR"/>
        </a:p>
      </dgm:t>
    </dgm:pt>
    <dgm:pt modelId="{6A65B3CB-604E-4061-8005-2450E9668686}">
      <dgm:prSet phldrT="[Text]"/>
      <dgm:spPr>
        <a:solidFill>
          <a:srgbClr val="D6DFEC"/>
        </a:solidFill>
        <a:ln>
          <a:solidFill>
            <a:srgbClr val="D6DFEC"/>
          </a:solidFill>
        </a:ln>
      </dgm:spPr>
      <dgm:t>
        <a:bodyPr/>
        <a:lstStyle/>
        <a:p>
          <a:r>
            <a:rPr lang="en-US" dirty="0">
              <a:solidFill>
                <a:srgbClr val="0070C0"/>
              </a:solidFill>
            </a:rPr>
            <a:t>“Test”</a:t>
          </a:r>
        </a:p>
      </dgm:t>
    </dgm:pt>
    <dgm:pt modelId="{7D453A5C-AEBC-4C35-BFB2-06F03E29801B}" type="parTrans" cxnId="{48B0CD39-AC9C-48F2-9BAA-69BD609B5BBF}">
      <dgm:prSet/>
      <dgm:spPr/>
      <dgm:t>
        <a:bodyPr/>
        <a:lstStyle/>
        <a:p>
          <a:endParaRPr lang="fr-FR"/>
        </a:p>
      </dgm:t>
    </dgm:pt>
    <dgm:pt modelId="{8400682F-D9A6-49B0-A7EF-C4B3DE090727}" type="sibTrans" cxnId="{48B0CD39-AC9C-48F2-9BAA-69BD609B5BBF}">
      <dgm:prSet/>
      <dgm:spPr/>
      <dgm:t>
        <a:bodyPr/>
        <a:lstStyle/>
        <a:p>
          <a:endParaRPr lang="fr-FR"/>
        </a:p>
      </dgm:t>
    </dgm:pt>
    <dgm:pt modelId="{0B088854-514E-49B6-9A08-8570F7F55CEC}">
      <dgm:prSet phldrT="[Text]"/>
      <dgm:spPr>
        <a:solidFill>
          <a:srgbClr val="D6DFEC"/>
        </a:solidFill>
        <a:ln>
          <a:solidFill>
            <a:srgbClr val="D6DFEC"/>
          </a:solidFill>
        </a:ln>
      </dgm:spPr>
      <dgm:t>
        <a:bodyPr/>
        <a:lstStyle/>
        <a:p>
          <a:r>
            <a:rPr lang="en-US" dirty="0">
              <a:solidFill>
                <a:srgbClr val="0070C0"/>
              </a:solidFill>
            </a:rPr>
            <a:t>“Compliance procedure (for a consignment)”</a:t>
          </a:r>
        </a:p>
      </dgm:t>
    </dgm:pt>
    <dgm:pt modelId="{CFA6E54D-DF44-46A2-A6E3-D731664277E5}" type="parTrans" cxnId="{0BCBB762-D01F-4156-9ABA-F36EBEE992F0}">
      <dgm:prSet/>
      <dgm:spPr/>
      <dgm:t>
        <a:bodyPr/>
        <a:lstStyle/>
        <a:p>
          <a:endParaRPr lang="fr-FR"/>
        </a:p>
      </dgm:t>
    </dgm:pt>
    <dgm:pt modelId="{B1CA01F8-2610-4CF3-8D56-2FCF74BB5764}" type="sibTrans" cxnId="{0BCBB762-D01F-4156-9ABA-F36EBEE992F0}">
      <dgm:prSet/>
      <dgm:spPr/>
      <dgm:t>
        <a:bodyPr/>
        <a:lstStyle/>
        <a:p>
          <a:endParaRPr lang="fr-FR"/>
        </a:p>
      </dgm:t>
    </dgm:pt>
    <dgm:pt modelId="{49565663-46AC-44FA-8638-0FFF41FFDD94}" type="pres">
      <dgm:prSet presAssocID="{263B40FF-085E-4CBF-8166-570464BB6FBF}" presName="Name0" presStyleCnt="0">
        <dgm:presLayoutVars>
          <dgm:dir/>
          <dgm:animLvl val="lvl"/>
          <dgm:resizeHandles val="exact"/>
        </dgm:presLayoutVars>
      </dgm:prSet>
      <dgm:spPr/>
      <dgm:t>
        <a:bodyPr/>
        <a:lstStyle/>
        <a:p>
          <a:endParaRPr lang="en-GB"/>
        </a:p>
      </dgm:t>
    </dgm:pt>
    <dgm:pt modelId="{A82ABE33-DDDD-46EB-835B-005AD19D9CD4}" type="pres">
      <dgm:prSet presAssocID="{FE99EF26-6CCD-4769-8531-4F66C103D40D}" presName="linNode" presStyleCnt="0"/>
      <dgm:spPr/>
    </dgm:pt>
    <dgm:pt modelId="{794FE69C-B7E3-42EB-9208-B747EE5EFE32}" type="pres">
      <dgm:prSet presAssocID="{FE99EF26-6CCD-4769-8531-4F66C103D40D}" presName="parentText" presStyleLbl="node1" presStyleIdx="0" presStyleCnt="3" custScaleX="75743" custScaleY="101895">
        <dgm:presLayoutVars>
          <dgm:chMax val="1"/>
          <dgm:bulletEnabled val="1"/>
        </dgm:presLayoutVars>
      </dgm:prSet>
      <dgm:spPr/>
      <dgm:t>
        <a:bodyPr/>
        <a:lstStyle/>
        <a:p>
          <a:endParaRPr lang="en-GB"/>
        </a:p>
      </dgm:t>
    </dgm:pt>
    <dgm:pt modelId="{29F17004-E395-4BA1-B9CB-9030D9698BB7}" type="pres">
      <dgm:prSet presAssocID="{FE99EF26-6CCD-4769-8531-4F66C103D40D}" presName="descendantText" presStyleLbl="alignAccFollowNode1" presStyleIdx="0" presStyleCnt="3" custScaleX="120216" custScaleY="123033">
        <dgm:presLayoutVars>
          <dgm:bulletEnabled val="1"/>
        </dgm:presLayoutVars>
      </dgm:prSet>
      <dgm:spPr/>
      <dgm:t>
        <a:bodyPr/>
        <a:lstStyle/>
        <a:p>
          <a:endParaRPr lang="en-GB"/>
        </a:p>
      </dgm:t>
    </dgm:pt>
    <dgm:pt modelId="{D0CFAEBD-8D6B-4E9B-81EA-F34EA0418AAE}" type="pres">
      <dgm:prSet presAssocID="{4B9A4D3E-CF62-4B66-BD29-875C05CE0700}" presName="sp" presStyleCnt="0"/>
      <dgm:spPr/>
    </dgm:pt>
    <dgm:pt modelId="{65F73A1D-9D62-4BDF-ADF4-648B2C9919FA}" type="pres">
      <dgm:prSet presAssocID="{7906058C-0947-4F64-9E99-6AF81E0601FD}" presName="linNode" presStyleCnt="0"/>
      <dgm:spPr/>
    </dgm:pt>
    <dgm:pt modelId="{69BC1975-0D66-45B7-88CA-175D245A8DBA}" type="pres">
      <dgm:prSet presAssocID="{7906058C-0947-4F64-9E99-6AF81E0601FD}" presName="parentText" presStyleLbl="node1" presStyleIdx="1" presStyleCnt="3" custScaleX="73451" custScaleY="53683" custLinFactY="144048" custLinFactNeighborX="47" custLinFactNeighborY="200000">
        <dgm:presLayoutVars>
          <dgm:chMax val="1"/>
          <dgm:bulletEnabled val="1"/>
        </dgm:presLayoutVars>
      </dgm:prSet>
      <dgm:spPr/>
      <dgm:t>
        <a:bodyPr/>
        <a:lstStyle/>
        <a:p>
          <a:endParaRPr lang="en-GB"/>
        </a:p>
      </dgm:t>
    </dgm:pt>
    <dgm:pt modelId="{5FB4D26D-D00D-416C-AD45-DB0FEB807D9A}" type="pres">
      <dgm:prSet presAssocID="{7906058C-0947-4F64-9E99-6AF81E0601FD}" presName="descendantText" presStyleLbl="alignAccFollowNode1" presStyleIdx="1" presStyleCnt="3" custScaleX="115224" custScaleY="46074" custLinFactY="200000" custLinFactNeighborX="-525" custLinFactNeighborY="230743">
        <dgm:presLayoutVars>
          <dgm:bulletEnabled val="1"/>
        </dgm:presLayoutVars>
      </dgm:prSet>
      <dgm:spPr/>
      <dgm:t>
        <a:bodyPr/>
        <a:lstStyle/>
        <a:p>
          <a:endParaRPr lang="en-GB"/>
        </a:p>
      </dgm:t>
    </dgm:pt>
    <dgm:pt modelId="{6ACA61AD-C513-4F6D-9EE0-C0D407235876}" type="pres">
      <dgm:prSet presAssocID="{5B796CCB-3233-43E8-84ED-8739B86DB271}" presName="sp" presStyleCnt="0"/>
      <dgm:spPr/>
    </dgm:pt>
    <dgm:pt modelId="{326502A3-FB72-4A03-A9E9-5175872424D7}" type="pres">
      <dgm:prSet presAssocID="{0994A572-C769-4166-8D30-C40323D05A18}" presName="linNode" presStyleCnt="0"/>
      <dgm:spPr/>
    </dgm:pt>
    <dgm:pt modelId="{29DB553E-68CA-4B04-896F-13CA3904BBAA}" type="pres">
      <dgm:prSet presAssocID="{0994A572-C769-4166-8D30-C40323D05A18}" presName="parentText" presStyleLbl="node1" presStyleIdx="2" presStyleCnt="3" custScaleX="76786" custScaleY="339070" custLinFactNeighborX="-583" custLinFactNeighborY="-53697">
        <dgm:presLayoutVars>
          <dgm:chMax val="1"/>
          <dgm:bulletEnabled val="1"/>
        </dgm:presLayoutVars>
      </dgm:prSet>
      <dgm:spPr/>
      <dgm:t>
        <a:bodyPr/>
        <a:lstStyle/>
        <a:p>
          <a:endParaRPr lang="en-GB"/>
        </a:p>
      </dgm:t>
    </dgm:pt>
    <dgm:pt modelId="{61348FF6-2322-447C-BC8C-117816D4C0D5}" type="pres">
      <dgm:prSet presAssocID="{0994A572-C769-4166-8D30-C40323D05A18}" presName="descendantText" presStyleLbl="alignAccFollowNode1" presStyleIdx="2" presStyleCnt="3" custScaleX="117428" custScaleY="416935" custLinFactNeighborX="581" custLinFactNeighborY="-67128">
        <dgm:presLayoutVars>
          <dgm:bulletEnabled val="1"/>
        </dgm:presLayoutVars>
      </dgm:prSet>
      <dgm:spPr/>
      <dgm:t>
        <a:bodyPr/>
        <a:lstStyle/>
        <a:p>
          <a:endParaRPr lang="en-GB"/>
        </a:p>
      </dgm:t>
    </dgm:pt>
  </dgm:ptLst>
  <dgm:cxnLst>
    <dgm:cxn modelId="{1745BA75-49B4-46CD-8A2E-12D8AD546EA5}" srcId="{0994A572-C769-4166-8D30-C40323D05A18}" destId="{9665DE7E-83E5-4991-80E0-01F1BE9532C7}" srcOrd="9" destOrd="0" parTransId="{7276A4AE-2668-4FE8-B40E-1DEA3C5CA0AC}" sibTransId="{560CAB2F-9AEA-432C-8EA6-9E925AB0C7BE}"/>
    <dgm:cxn modelId="{8213EA15-337C-4982-B7A7-EDA7EB9D503C}" srcId="{0994A572-C769-4166-8D30-C40323D05A18}" destId="{9EB6A392-0BF4-41D4-8CD1-EA21B2823852}" srcOrd="6" destOrd="0" parTransId="{3FFF889B-2896-4B26-AB70-044F568C139F}" sibTransId="{11DD4D49-2BAC-41CB-B7EF-647E37A6ED98}"/>
    <dgm:cxn modelId="{23F61BC2-6EBA-43D1-AF01-3F21E2A1BF70}" srcId="{263B40FF-085E-4CBF-8166-570464BB6FBF}" destId="{FE99EF26-6CCD-4769-8531-4F66C103D40D}" srcOrd="0" destOrd="0" parTransId="{D51A3CC9-8A5C-4846-874B-EFEBECC60177}" sibTransId="{4B9A4D3E-CF62-4B66-BD29-875C05CE0700}"/>
    <dgm:cxn modelId="{7B46FD1E-CBCF-4D13-9A4D-D8DDFCF0C929}" type="presOf" srcId="{7906058C-0947-4F64-9E99-6AF81E0601FD}" destId="{69BC1975-0D66-45B7-88CA-175D245A8DBA}" srcOrd="0" destOrd="0" presId="urn:microsoft.com/office/officeart/2005/8/layout/vList5"/>
    <dgm:cxn modelId="{2109BCCE-6E01-4CFA-B27D-F177F33351D7}" type="presOf" srcId="{00AED5A9-8184-4CFF-8A96-7136D9E38051}" destId="{29F17004-E395-4BA1-B9CB-9030D9698BB7}" srcOrd="0" destOrd="0" presId="urn:microsoft.com/office/officeart/2005/8/layout/vList5"/>
    <dgm:cxn modelId="{9BC450C6-D11A-4F59-8FBF-44F736C331F1}" type="presOf" srcId="{6A65B3CB-604E-4061-8005-2450E9668686}" destId="{61348FF6-2322-447C-BC8C-117816D4C0D5}" srcOrd="0" destOrd="7" presId="urn:microsoft.com/office/officeart/2005/8/layout/vList5"/>
    <dgm:cxn modelId="{28E7477B-1F32-4343-B089-9BBA6D24A3CE}" type="presOf" srcId="{1226FB58-28C0-4B23-8503-EF176C1AAC09}" destId="{61348FF6-2322-447C-BC8C-117816D4C0D5}" srcOrd="0" destOrd="4" presId="urn:microsoft.com/office/officeart/2005/8/layout/vList5"/>
    <dgm:cxn modelId="{50204E9F-BF8C-4ECE-9541-C4959F52C7B0}" type="presOf" srcId="{6FD5B869-2A78-4D76-A1DE-1E8AFFB5FC7C}" destId="{29F17004-E395-4BA1-B9CB-9030D9698BB7}" srcOrd="0" destOrd="2" presId="urn:microsoft.com/office/officeart/2005/8/layout/vList5"/>
    <dgm:cxn modelId="{19204D38-EAAF-4217-8137-41F4BFF995A8}" type="presOf" srcId="{335943A2-1F56-4186-8905-EBDCEDBB9C01}" destId="{61348FF6-2322-447C-BC8C-117816D4C0D5}" srcOrd="0" destOrd="0" presId="urn:microsoft.com/office/officeart/2005/8/layout/vList5"/>
    <dgm:cxn modelId="{79BDCE2C-2968-4FEB-A967-4DB9CB35B077}" srcId="{0994A572-C769-4166-8D30-C40323D05A18}" destId="{335943A2-1F56-4186-8905-EBDCEDBB9C01}" srcOrd="0" destOrd="0" parTransId="{39040019-1407-4524-A10A-3F6233874EA2}" sibTransId="{A54F8956-3C46-4AC3-81A5-8B5115E957E0}"/>
    <dgm:cxn modelId="{48B0CD39-AC9C-48F2-9BAA-69BD609B5BBF}" srcId="{0994A572-C769-4166-8D30-C40323D05A18}" destId="{6A65B3CB-604E-4061-8005-2450E9668686}" srcOrd="7" destOrd="0" parTransId="{7D453A5C-AEBC-4C35-BFB2-06F03E29801B}" sibTransId="{8400682F-D9A6-49B0-A7EF-C4B3DE090727}"/>
    <dgm:cxn modelId="{82B50B7C-A638-4DAC-B72B-B0B3C33FC6FC}" type="presOf" srcId="{FE99EF26-6CCD-4769-8531-4F66C103D40D}" destId="{794FE69C-B7E3-42EB-9208-B747EE5EFE32}" srcOrd="0" destOrd="0" presId="urn:microsoft.com/office/officeart/2005/8/layout/vList5"/>
    <dgm:cxn modelId="{FCB1832B-772A-44DD-9AB7-3293D8259D97}" type="presOf" srcId="{7A9E7785-15FE-4E25-B412-41B49EB36292}" destId="{5FB4D26D-D00D-416C-AD45-DB0FEB807D9A}" srcOrd="0" destOrd="0" presId="urn:microsoft.com/office/officeart/2005/8/layout/vList5"/>
    <dgm:cxn modelId="{A2A3C8D2-065E-4E2C-AE27-C10968FA0BA5}" srcId="{0994A572-C769-4166-8D30-C40323D05A18}" destId="{F329C768-1425-4D96-83C5-B6B3BE883168}" srcOrd="5" destOrd="0" parTransId="{A15D13C5-FDE3-40EE-94EF-1B58828185B1}" sibTransId="{E5F60517-2DA3-46DA-B7B8-C59A0AB00357}"/>
    <dgm:cxn modelId="{985ED2D4-FDF6-4A85-9F6E-A87138D42700}" type="presOf" srcId="{9A8949AB-68F6-4859-B555-EBAE6D7851D2}" destId="{61348FF6-2322-447C-BC8C-117816D4C0D5}" srcOrd="0" destOrd="3" presId="urn:microsoft.com/office/officeart/2005/8/layout/vList5"/>
    <dgm:cxn modelId="{4D0C2E06-1A42-4DD9-BA53-88382B94DE0B}" type="presOf" srcId="{9EB6A392-0BF4-41D4-8CD1-EA21B2823852}" destId="{61348FF6-2322-447C-BC8C-117816D4C0D5}" srcOrd="0" destOrd="6" presId="urn:microsoft.com/office/officeart/2005/8/layout/vList5"/>
    <dgm:cxn modelId="{939F9E3E-1950-4629-B543-DCD82987141E}" srcId="{0994A572-C769-4166-8D30-C40323D05A18}" destId="{62C779E7-E833-49C2-BA10-B8AA12C25A70}" srcOrd="2" destOrd="0" parTransId="{DD82D9F8-3F27-4BC5-B5B5-23A31C41C42B}" sibTransId="{89A051AD-C164-49F6-9054-FD6D123E2EA5}"/>
    <dgm:cxn modelId="{7A8D65B8-10F8-4913-B924-B344CF4315E2}" srcId="{FE99EF26-6CCD-4769-8531-4F66C103D40D}" destId="{3D443E1B-CC02-4D80-8D14-51A8AE1BA81E}" srcOrd="1" destOrd="0" parTransId="{E40591B6-C5DC-4FC3-8C7D-1E32097F20FB}" sibTransId="{98286D10-1E9B-4CB1-9470-9D417E3F0A6C}"/>
    <dgm:cxn modelId="{E41863E0-350C-403C-B3FB-D8A847E41F70}" srcId="{0994A572-C769-4166-8D30-C40323D05A18}" destId="{20D1C69F-E7BD-415B-80D9-68E5FC0C24CE}" srcOrd="1" destOrd="0" parTransId="{C078B945-89F1-44E0-BD1D-92FEE174F171}" sibTransId="{F8CA9781-1B37-444A-86A7-722EB3EBC171}"/>
    <dgm:cxn modelId="{56F29B03-18C3-4B6F-B45C-B0CFFAE0443B}" type="presOf" srcId="{0B088854-514E-49B6-9A08-8570F7F55CEC}" destId="{61348FF6-2322-447C-BC8C-117816D4C0D5}" srcOrd="0" destOrd="8" presId="urn:microsoft.com/office/officeart/2005/8/layout/vList5"/>
    <dgm:cxn modelId="{F7997634-5601-4E2C-87D9-07B607682E46}" type="presOf" srcId="{263B40FF-085E-4CBF-8166-570464BB6FBF}" destId="{49565663-46AC-44FA-8638-0FFF41FFDD94}" srcOrd="0" destOrd="0" presId="urn:microsoft.com/office/officeart/2005/8/layout/vList5"/>
    <dgm:cxn modelId="{81BFAD5A-B916-4CC6-A230-2C4F59B87FAB}" srcId="{0994A572-C769-4166-8D30-C40323D05A18}" destId="{1226FB58-28C0-4B23-8503-EF176C1AAC09}" srcOrd="4" destOrd="0" parTransId="{4419D2BC-7B1F-4AF1-8EEE-DA87CFF9E2F1}" sibTransId="{CBEA9AA4-7685-4C17-B0FB-1138DA29CB39}"/>
    <dgm:cxn modelId="{184F842C-E5FD-453A-964B-97E4DF3ED91C}" type="presOf" srcId="{20D1C69F-E7BD-415B-80D9-68E5FC0C24CE}" destId="{61348FF6-2322-447C-BC8C-117816D4C0D5}" srcOrd="0" destOrd="1" presId="urn:microsoft.com/office/officeart/2005/8/layout/vList5"/>
    <dgm:cxn modelId="{1F749007-587D-42E0-8C6B-64203EF8CEEA}" srcId="{FE99EF26-6CCD-4769-8531-4F66C103D40D}" destId="{6FD5B869-2A78-4D76-A1DE-1E8AFFB5FC7C}" srcOrd="2" destOrd="0" parTransId="{D4B203E6-50C5-4ED6-8EBF-2044E75FE7F5}" sibTransId="{8464B77D-7143-4961-B0A5-22040541E729}"/>
    <dgm:cxn modelId="{D541FDFE-6A2A-47E0-8AF2-B17968B5B13E}" srcId="{263B40FF-085E-4CBF-8166-570464BB6FBF}" destId="{7906058C-0947-4F64-9E99-6AF81E0601FD}" srcOrd="1" destOrd="0" parTransId="{D148B3C8-FF80-4841-BEB3-B75B615AC3AB}" sibTransId="{5B796CCB-3233-43E8-84ED-8739B86DB271}"/>
    <dgm:cxn modelId="{7C9B3104-7CF8-4C8D-BB6C-D6FA02C25863}" srcId="{FE99EF26-6CCD-4769-8531-4F66C103D40D}" destId="{00AED5A9-8184-4CFF-8A96-7136D9E38051}" srcOrd="0" destOrd="0" parTransId="{D8C7B2AA-F81D-4946-AD10-57F1B9957EC9}" sibTransId="{6C940793-5574-4ADF-ABF2-98DC08869C3B}"/>
    <dgm:cxn modelId="{1510DB51-7BA6-442F-BB3A-97D727FE0DBA}" type="presOf" srcId="{0994A572-C769-4166-8D30-C40323D05A18}" destId="{29DB553E-68CA-4B04-896F-13CA3904BBAA}" srcOrd="0" destOrd="0" presId="urn:microsoft.com/office/officeart/2005/8/layout/vList5"/>
    <dgm:cxn modelId="{29D2782D-1CE8-4E60-BE9F-15143852A300}" srcId="{0994A572-C769-4166-8D30-C40323D05A18}" destId="{9A8949AB-68F6-4859-B555-EBAE6D7851D2}" srcOrd="3" destOrd="0" parTransId="{80095CC1-B68C-4CEE-B45A-AA520D815167}" sibTransId="{959D7C43-9B23-4D84-91D2-C31034A0AB0E}"/>
    <dgm:cxn modelId="{995943EF-F251-47B6-B0E9-CE91F0E59210}" srcId="{263B40FF-085E-4CBF-8166-570464BB6FBF}" destId="{0994A572-C769-4166-8D30-C40323D05A18}" srcOrd="2" destOrd="0" parTransId="{A0B4CDFC-9EE5-4F96-BEE4-242427634442}" sibTransId="{E3DD2DE3-B377-4B74-9CE2-C6633C5A59DF}"/>
    <dgm:cxn modelId="{2A7BBB43-756E-4A1A-B9C9-C06ACEFBD953}" type="presOf" srcId="{3D443E1B-CC02-4D80-8D14-51A8AE1BA81E}" destId="{29F17004-E395-4BA1-B9CB-9030D9698BB7}" srcOrd="0" destOrd="1" presId="urn:microsoft.com/office/officeart/2005/8/layout/vList5"/>
    <dgm:cxn modelId="{EBED3C64-5A2C-4F50-A989-D97149FD49A1}" type="presOf" srcId="{62C779E7-E833-49C2-BA10-B8AA12C25A70}" destId="{61348FF6-2322-447C-BC8C-117816D4C0D5}" srcOrd="0" destOrd="2" presId="urn:microsoft.com/office/officeart/2005/8/layout/vList5"/>
    <dgm:cxn modelId="{0BCBB762-D01F-4156-9ABA-F36EBEE992F0}" srcId="{0994A572-C769-4166-8D30-C40323D05A18}" destId="{0B088854-514E-49B6-9A08-8570F7F55CEC}" srcOrd="8" destOrd="0" parTransId="{CFA6E54D-DF44-46A2-A6E3-D731664277E5}" sibTransId="{B1CA01F8-2610-4CF3-8D56-2FCF74BB5764}"/>
    <dgm:cxn modelId="{DF8A6883-3880-464D-8432-B0AFD1550461}" type="presOf" srcId="{9665DE7E-83E5-4991-80E0-01F1BE9532C7}" destId="{61348FF6-2322-447C-BC8C-117816D4C0D5}" srcOrd="0" destOrd="9" presId="urn:microsoft.com/office/officeart/2005/8/layout/vList5"/>
    <dgm:cxn modelId="{E4F8ECE7-4677-46C3-8E6F-F1C1F14D0CCE}" type="presOf" srcId="{F329C768-1425-4D96-83C5-B6B3BE883168}" destId="{61348FF6-2322-447C-BC8C-117816D4C0D5}" srcOrd="0" destOrd="5" presId="urn:microsoft.com/office/officeart/2005/8/layout/vList5"/>
    <dgm:cxn modelId="{C0F8FC46-622C-427E-A596-E21F424B6BE6}" srcId="{7906058C-0947-4F64-9E99-6AF81E0601FD}" destId="{7A9E7785-15FE-4E25-B412-41B49EB36292}" srcOrd="0" destOrd="0" parTransId="{0D980F26-1F04-4D57-9D50-2978ABBF197D}" sibTransId="{D24079A3-D8B0-48D8-9E7E-7CFF534E71AF}"/>
    <dgm:cxn modelId="{645EF8B0-7508-4D0F-9A6F-D48E4F25E6FB}" type="presParOf" srcId="{49565663-46AC-44FA-8638-0FFF41FFDD94}" destId="{A82ABE33-DDDD-46EB-835B-005AD19D9CD4}" srcOrd="0" destOrd="0" presId="urn:microsoft.com/office/officeart/2005/8/layout/vList5"/>
    <dgm:cxn modelId="{55A1F1F5-F586-4373-89C3-FF25E0EC9BAF}" type="presParOf" srcId="{A82ABE33-DDDD-46EB-835B-005AD19D9CD4}" destId="{794FE69C-B7E3-42EB-9208-B747EE5EFE32}" srcOrd="0" destOrd="0" presId="urn:microsoft.com/office/officeart/2005/8/layout/vList5"/>
    <dgm:cxn modelId="{A02A1B31-63CE-4158-8313-F78E7830EF20}" type="presParOf" srcId="{A82ABE33-DDDD-46EB-835B-005AD19D9CD4}" destId="{29F17004-E395-4BA1-B9CB-9030D9698BB7}" srcOrd="1" destOrd="0" presId="urn:microsoft.com/office/officeart/2005/8/layout/vList5"/>
    <dgm:cxn modelId="{9750C8D2-D501-43A6-A03D-5678AECC0ACC}" type="presParOf" srcId="{49565663-46AC-44FA-8638-0FFF41FFDD94}" destId="{D0CFAEBD-8D6B-4E9B-81EA-F34EA0418AAE}" srcOrd="1" destOrd="0" presId="urn:microsoft.com/office/officeart/2005/8/layout/vList5"/>
    <dgm:cxn modelId="{DCBB3EDB-2D86-41F8-A175-64E13CE6E8E5}" type="presParOf" srcId="{49565663-46AC-44FA-8638-0FFF41FFDD94}" destId="{65F73A1D-9D62-4BDF-ADF4-648B2C9919FA}" srcOrd="2" destOrd="0" presId="urn:microsoft.com/office/officeart/2005/8/layout/vList5"/>
    <dgm:cxn modelId="{5881B5BD-C061-4AE5-A246-70D2E309F0EE}" type="presParOf" srcId="{65F73A1D-9D62-4BDF-ADF4-648B2C9919FA}" destId="{69BC1975-0D66-45B7-88CA-175D245A8DBA}" srcOrd="0" destOrd="0" presId="urn:microsoft.com/office/officeart/2005/8/layout/vList5"/>
    <dgm:cxn modelId="{12DAC15A-0BAD-46C3-83FF-BBC175A704D0}" type="presParOf" srcId="{65F73A1D-9D62-4BDF-ADF4-648B2C9919FA}" destId="{5FB4D26D-D00D-416C-AD45-DB0FEB807D9A}" srcOrd="1" destOrd="0" presId="urn:microsoft.com/office/officeart/2005/8/layout/vList5"/>
    <dgm:cxn modelId="{E0031ADD-94DA-41C8-842E-A2C441F2EA94}" type="presParOf" srcId="{49565663-46AC-44FA-8638-0FFF41FFDD94}" destId="{6ACA61AD-C513-4F6D-9EE0-C0D407235876}" srcOrd="3" destOrd="0" presId="urn:microsoft.com/office/officeart/2005/8/layout/vList5"/>
    <dgm:cxn modelId="{3A3F0857-F234-46CE-BA0E-0438F76D0F74}" type="presParOf" srcId="{49565663-46AC-44FA-8638-0FFF41FFDD94}" destId="{326502A3-FB72-4A03-A9E9-5175872424D7}" srcOrd="4" destOrd="0" presId="urn:microsoft.com/office/officeart/2005/8/layout/vList5"/>
    <dgm:cxn modelId="{A533510E-9807-48E7-900A-E79FC9FFC58E}" type="presParOf" srcId="{326502A3-FB72-4A03-A9E9-5175872424D7}" destId="{29DB553E-68CA-4B04-896F-13CA3904BBAA}" srcOrd="0" destOrd="0" presId="urn:microsoft.com/office/officeart/2005/8/layout/vList5"/>
    <dgm:cxn modelId="{361020D8-3BBD-40E8-BAB8-B9C9AD325D8D}" type="presParOf" srcId="{326502A3-FB72-4A03-A9E9-5175872424D7}" destId="{61348FF6-2322-447C-BC8C-117816D4C0D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en-GB" sz="1800" b="1" dirty="0">
              <a:effectLst>
                <a:outerShdw blurRad="38100" dist="38100" dir="2700000" algn="tl">
                  <a:srgbClr val="000000">
                    <a:alpha val="43137"/>
                  </a:srgbClr>
                </a:outerShdw>
              </a:effectLst>
            </a:rPr>
            <a:t>Provisional measure</a:t>
          </a:r>
          <a:r>
            <a:rPr lang="en-US" altLang="ja-JP" sz="18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1800" dirty="0">
              <a:effectLst>
                <a:outerShdw blurRad="38100" dist="38100" dir="2700000" algn="tl">
                  <a:srgbClr val="000000">
                    <a:alpha val="43137"/>
                  </a:srgbClr>
                </a:outerShdw>
              </a:effectLst>
              <a:latin typeface="Arial" pitchFamily="34" charset="0"/>
              <a:cs typeface="Arial" pitchFamily="34" charset="0"/>
            </a:rPr>
            <a:t>“</a:t>
          </a:r>
          <a:r>
            <a:rPr lang="en-GB" sz="1800" dirty="0"/>
            <a:t>A </a:t>
          </a:r>
          <a:r>
            <a:rPr lang="en-GB" sz="1800" b="1" strike="sngStrike" dirty="0"/>
            <a:t>phytosanitary regulation</a:t>
          </a:r>
          <a:r>
            <a:rPr lang="en-GB" sz="1800" b="1" dirty="0"/>
            <a:t> </a:t>
          </a:r>
          <a:r>
            <a:rPr lang="en-GB" sz="1800" u="sng" dirty="0"/>
            <a:t>temporary </a:t>
          </a:r>
          <a:r>
            <a:rPr lang="en-GB" sz="1800" b="1" u="sng" dirty="0"/>
            <a:t>official</a:t>
          </a:r>
          <a:r>
            <a:rPr lang="en-GB" sz="1800" u="sng" dirty="0"/>
            <a:t> rule</a:t>
          </a:r>
          <a:r>
            <a:rPr lang="en-GB" sz="1800" dirty="0"/>
            <a:t> or procedure </a:t>
          </a:r>
          <a:r>
            <a:rPr lang="en-GB" sz="1800" u="sng" dirty="0"/>
            <a:t>to prevent the</a:t>
          </a:r>
          <a:r>
            <a:rPr lang="en-GB" sz="1800" b="1" u="sng" dirty="0"/>
            <a:t> entry</a:t>
          </a:r>
          <a:r>
            <a:rPr lang="en-GB" sz="1800" u="sng" dirty="0"/>
            <a:t>, </a:t>
          </a:r>
          <a:r>
            <a:rPr lang="en-GB" sz="1800" b="1" u="sng" dirty="0"/>
            <a:t>establishment</a:t>
          </a:r>
          <a:r>
            <a:rPr lang="en-GB" sz="1800" u="sng" dirty="0"/>
            <a:t> or </a:t>
          </a:r>
          <a:r>
            <a:rPr lang="en-GB" sz="1800" b="1" u="sng" dirty="0"/>
            <a:t>spread</a:t>
          </a:r>
          <a:r>
            <a:rPr lang="en-GB" sz="1800" u="sng" dirty="0"/>
            <a:t> of a </a:t>
          </a:r>
          <a:r>
            <a:rPr lang="en-GB" sz="1800" b="1" u="sng" dirty="0"/>
            <a:t>pest</a:t>
          </a:r>
          <a:r>
            <a:rPr lang="en-GB" sz="1800" u="sng" dirty="0"/>
            <a:t>, set up</a:t>
          </a:r>
          <a:r>
            <a:rPr lang="en-GB" sz="1800" dirty="0"/>
            <a:t> </a:t>
          </a:r>
          <a:r>
            <a:rPr lang="en-GB" sz="1800" strike="sngStrike" dirty="0"/>
            <a:t>established</a:t>
          </a:r>
          <a:r>
            <a:rPr lang="en-GB" sz="1800" dirty="0"/>
            <a:t> without full </a:t>
          </a:r>
          <a:r>
            <a:rPr lang="en-GB" sz="1800" b="1" dirty="0"/>
            <a:t>technical justification</a:t>
          </a:r>
          <a:r>
            <a:rPr lang="en-GB" sz="1800" dirty="0"/>
            <a:t> owing to current lack of adequate information</a:t>
          </a:r>
          <a:r>
            <a:rPr lang="en-GB" sz="1800" strike="sngStrike" dirty="0"/>
            <a:t>.</a:t>
          </a:r>
          <a:r>
            <a:rPr lang="en-GB" sz="1800" dirty="0"/>
            <a:t> </a:t>
          </a:r>
          <a:r>
            <a:rPr lang="en-GB" sz="1800" u="sng" dirty="0"/>
            <a:t>and</a:t>
          </a:r>
          <a:r>
            <a:rPr lang="en-GB" sz="1800" dirty="0"/>
            <a:t> </a:t>
          </a:r>
          <a:r>
            <a:rPr lang="en-GB" sz="1800" strike="sngStrike" dirty="0"/>
            <a:t>A </a:t>
          </a:r>
          <a:r>
            <a:rPr lang="en-GB" sz="1800" b="1" strike="sngStrike" dirty="0"/>
            <a:t>provisional measure</a:t>
          </a:r>
          <a:r>
            <a:rPr lang="en-GB" sz="1800" dirty="0"/>
            <a:t> is subjected to periodic review and full </a:t>
          </a:r>
          <a:r>
            <a:rPr lang="en-GB" sz="1800" b="1" dirty="0"/>
            <a:t>technical justification</a:t>
          </a:r>
          <a:r>
            <a:rPr lang="en-GB" sz="1800" dirty="0"/>
            <a:t> as soon as possible</a:t>
          </a:r>
          <a:r>
            <a:rPr lang="en-US" altLang="ja-JP" sz="1800" strike="noStrike" dirty="0">
              <a:effectLst>
                <a:outerShdw blurRad="38100" dist="38100" dir="2700000" algn="tl">
                  <a:srgbClr val="000000">
                    <a:alpha val="43137"/>
                  </a:srgbClr>
                </a:outerShdw>
              </a:effectLst>
              <a:latin typeface="Arial" pitchFamily="34" charset="0"/>
              <a:cs typeface="Arial" pitchFamily="34" charset="0"/>
            </a:rPr>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n-US" sz="1800" i="0" dirty="0">
              <a:solidFill>
                <a:schemeClr val="tx1"/>
              </a:solidFill>
              <a:effectLst/>
              <a:latin typeface="+mn-lt"/>
              <a:ea typeface="+mn-ea"/>
              <a:cs typeface="+mn-cs"/>
            </a:rPr>
            <a:t>The term “</a:t>
          </a:r>
          <a:r>
            <a:rPr lang="en-US" sz="1800" i="1" dirty="0">
              <a:solidFill>
                <a:schemeClr val="tx1"/>
              </a:solidFill>
              <a:effectLst/>
              <a:latin typeface="+mn-lt"/>
              <a:ea typeface="+mn-ea"/>
              <a:cs typeface="+mn-cs"/>
            </a:rPr>
            <a:t>phytosanitary regulation</a:t>
          </a:r>
          <a:r>
            <a:rPr lang="en-US" sz="1800" i="0" dirty="0">
              <a:solidFill>
                <a:schemeClr val="tx1"/>
              </a:solidFill>
              <a:effectLst/>
              <a:latin typeface="+mn-lt"/>
              <a:ea typeface="+mn-ea"/>
              <a:cs typeface="+mn-cs"/>
            </a:rPr>
            <a:t>” is replaced by “</a:t>
          </a:r>
          <a:r>
            <a:rPr lang="en-US" sz="1800" i="1" dirty="0">
              <a:solidFill>
                <a:schemeClr val="tx1"/>
              </a:solidFill>
              <a:effectLst/>
              <a:latin typeface="+mn-lt"/>
              <a:ea typeface="+mn-ea"/>
              <a:cs typeface="+mn-cs"/>
            </a:rPr>
            <a:t>temporary official rule</a:t>
          </a:r>
          <a:r>
            <a:rPr lang="en-US" sz="1800" i="0" dirty="0">
              <a:solidFill>
                <a:schemeClr val="tx1"/>
              </a:solidFill>
              <a:effectLst/>
              <a:latin typeface="+mn-lt"/>
              <a:ea typeface="+mn-ea"/>
              <a:cs typeface="+mn-cs"/>
            </a:rPr>
            <a:t>” in order to emphasize that a provisional measure is temporary in nature; rule encompasses legislation, regulation, statute, etc.; furthermore, the rule or procedure is official as it is established, authorized or performed by the NPPO</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4ED7D8B6-E89D-4D26-8179-8D329C298DF7}">
      <dgm:prSet custT="1"/>
      <dgm:spPr/>
      <dgm:t>
        <a:bodyPr/>
        <a:lstStyle/>
        <a:p>
          <a:r>
            <a:rPr lang="en-US" sz="1800" i="0" dirty="0">
              <a:solidFill>
                <a:schemeClr val="tx1"/>
              </a:solidFill>
              <a:effectLst/>
              <a:latin typeface="+mn-lt"/>
              <a:ea typeface="+mn-ea"/>
              <a:cs typeface="+mn-cs"/>
            </a:rPr>
            <a:t>The term “</a:t>
          </a:r>
          <a:r>
            <a:rPr lang="en-US" sz="1800" i="1" dirty="0">
              <a:solidFill>
                <a:schemeClr val="tx1"/>
              </a:solidFill>
              <a:effectLst/>
              <a:latin typeface="+mn-lt"/>
              <a:ea typeface="+mn-ea"/>
              <a:cs typeface="+mn-cs"/>
            </a:rPr>
            <a:t>established</a:t>
          </a:r>
          <a:r>
            <a:rPr lang="en-US" sz="1800" i="0" dirty="0">
              <a:solidFill>
                <a:schemeClr val="tx1"/>
              </a:solidFill>
              <a:effectLst/>
              <a:latin typeface="+mn-lt"/>
              <a:ea typeface="+mn-ea"/>
              <a:cs typeface="+mn-cs"/>
            </a:rPr>
            <a:t>” is replaced by “</a:t>
          </a:r>
          <a:r>
            <a:rPr lang="en-US" sz="1800" i="1" dirty="0">
              <a:solidFill>
                <a:schemeClr val="tx1"/>
              </a:solidFill>
              <a:effectLst/>
              <a:latin typeface="+mn-lt"/>
              <a:ea typeface="+mn-ea"/>
              <a:cs typeface="+mn-cs"/>
            </a:rPr>
            <a:t>set up</a:t>
          </a:r>
          <a:r>
            <a:rPr lang="en-US" sz="1800" i="0" dirty="0">
              <a:solidFill>
                <a:schemeClr val="tx1"/>
              </a:solidFill>
              <a:effectLst/>
              <a:latin typeface="+mn-lt"/>
              <a:ea typeface="+mn-ea"/>
              <a:cs typeface="+mn-cs"/>
            </a:rPr>
            <a:t>” in order to further support the temporary nature of the measure; “</a:t>
          </a:r>
          <a:r>
            <a:rPr lang="en-US" sz="1800" i="1" dirty="0">
              <a:solidFill>
                <a:schemeClr val="tx1"/>
              </a:solidFill>
              <a:effectLst/>
              <a:latin typeface="+mn-lt"/>
              <a:ea typeface="+mn-ea"/>
              <a:cs typeface="+mn-cs"/>
            </a:rPr>
            <a:t>established</a:t>
          </a:r>
          <a:r>
            <a:rPr lang="en-US" sz="1800" i="0" dirty="0">
              <a:solidFill>
                <a:schemeClr val="tx1"/>
              </a:solidFill>
              <a:effectLst/>
              <a:latin typeface="+mn-lt"/>
              <a:ea typeface="+mn-ea"/>
              <a:cs typeface="+mn-cs"/>
            </a:rPr>
            <a:t>” would indicate that a rule is set up on a permanent basis, which is not the case for the provisional measure</a:t>
          </a:r>
          <a:r>
            <a:rPr lang="en-US" sz="1800" dirty="0">
              <a:solidFill>
                <a:schemeClr val="tx1"/>
              </a:solidFill>
              <a:effectLst/>
              <a:latin typeface="+mn-lt"/>
              <a:ea typeface="+mn-ea"/>
              <a:cs typeface="+mn-cs"/>
            </a:rPr>
            <a:t>. </a:t>
          </a:r>
          <a:endParaRPr lang="en-US" sz="1800" dirty="0"/>
        </a:p>
      </dgm:t>
    </dgm:pt>
    <dgm:pt modelId="{BFBB1473-E248-433A-B6A4-49F9636CC091}" type="parTrans" cxnId="{C684E978-072D-499A-AF0A-2FEB114D5A5D}">
      <dgm:prSet/>
      <dgm:spPr/>
      <dgm:t>
        <a:bodyPr/>
        <a:lstStyle/>
        <a:p>
          <a:endParaRPr lang="fr-FR"/>
        </a:p>
      </dgm:t>
    </dgm:pt>
    <dgm:pt modelId="{131C2C30-F854-4C93-9526-47694E30400D}" type="sibTrans" cxnId="{C684E978-072D-499A-AF0A-2FEB114D5A5D}">
      <dgm:prSet/>
      <dgm:spPr/>
      <dgm:t>
        <a:bodyPr/>
        <a:lstStyle/>
        <a:p>
          <a:endParaRPr lang="fr-FR"/>
        </a:p>
      </dgm:t>
    </dgm:pt>
    <dgm:pt modelId="{FEB7D976-E6F0-45D0-AA31-7D1286CA166C}">
      <dgm:prSet custT="1"/>
      <dgm:spPr/>
      <dgm:t>
        <a:bodyPr/>
        <a:lstStyle/>
        <a:p>
          <a:r>
            <a:rPr lang="en-US" sz="1800" i="0" dirty="0">
              <a:solidFill>
                <a:schemeClr val="tx1"/>
              </a:solidFill>
              <a:effectLst/>
              <a:latin typeface="+mn-lt"/>
              <a:ea typeface="+mn-ea"/>
              <a:cs typeface="+mn-cs"/>
            </a:rPr>
            <a:t>The text “</a:t>
          </a:r>
          <a:r>
            <a:rPr lang="en-US" sz="1800" i="1" dirty="0">
              <a:solidFill>
                <a:schemeClr val="tx1"/>
              </a:solidFill>
              <a:effectLst/>
              <a:latin typeface="+mn-lt"/>
              <a:ea typeface="+mn-ea"/>
              <a:cs typeface="+mn-cs"/>
            </a:rPr>
            <a:t>to prevent the entry, establishment or spread of a pest</a:t>
          </a:r>
          <a:r>
            <a:rPr lang="en-US" sz="1800" i="0" dirty="0">
              <a:solidFill>
                <a:schemeClr val="tx1"/>
              </a:solidFill>
              <a:effectLst/>
              <a:latin typeface="+mn-lt"/>
              <a:ea typeface="+mn-ea"/>
              <a:cs typeface="+mn-cs"/>
            </a:rPr>
            <a:t>” qualifies the phytosanitary nature and intent of the rule or procedure</a:t>
          </a:r>
          <a:endParaRPr lang="en-US" sz="1800" dirty="0"/>
        </a:p>
      </dgm:t>
    </dgm:pt>
    <dgm:pt modelId="{22F2D257-53C2-4F76-BD8E-9E4527C29BE0}" type="parTrans" cxnId="{899F9AE3-999B-411E-835C-75E03EC80B83}">
      <dgm:prSet/>
      <dgm:spPr/>
      <dgm:t>
        <a:bodyPr/>
        <a:lstStyle/>
        <a:p>
          <a:endParaRPr lang="fr-FR"/>
        </a:p>
      </dgm:t>
    </dgm:pt>
    <dgm:pt modelId="{9051539C-6DBF-495C-8EB1-BD7DF7D91093}" type="sibTrans" cxnId="{899F9AE3-999B-411E-835C-75E03EC80B83}">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49" custLinFactNeighborY="661">
        <dgm:presLayoutVars>
          <dgm:bulletEnabled val="1"/>
        </dgm:presLayoutVars>
      </dgm:prSet>
      <dgm:spPr/>
      <dgm:t>
        <a:bodyPr/>
        <a:lstStyle/>
        <a:p>
          <a:endParaRPr lang="en-GB"/>
        </a:p>
      </dgm:t>
    </dgm:pt>
  </dgm:ptLst>
  <dgm:cxnLst>
    <dgm:cxn modelId="{C09E3230-DA37-45BA-9E7C-A0D67CF10BD4}" type="presOf" srcId="{E496333F-73E3-4416-ACEB-781E2589BD07}" destId="{43050ECD-A3E9-4C47-8FE6-BEA6034E9946}" srcOrd="0" destOrd="0" presId="urn:microsoft.com/office/officeart/2005/8/layout/hList1"/>
    <dgm:cxn modelId="{F073F54C-836F-467D-8748-B6B65F64BB19}" type="presOf" srcId="{5E1F010D-719A-4457-87E8-5D7769197D3B}" destId="{0BFA647E-92FE-45E0-AE06-ABD504F66826}" srcOrd="0" destOrd="0" presId="urn:microsoft.com/office/officeart/2005/8/layout/hList1"/>
    <dgm:cxn modelId="{C6AC7C37-8BB7-4FD9-B753-9D3B55213F3D}" type="presOf" srcId="{3353E323-CB19-43FF-8D69-18AB74F7A767}" destId="{E930BD52-F34E-4EBD-9A9B-C7DEB21F1E79}" srcOrd="0" destOrd="0" presId="urn:microsoft.com/office/officeart/2005/8/layout/hList1"/>
    <dgm:cxn modelId="{C684E978-072D-499A-AF0A-2FEB114D5A5D}" srcId="{3353E323-CB19-43FF-8D69-18AB74F7A767}" destId="{4ED7D8B6-E89D-4D26-8179-8D329C298DF7}" srcOrd="2" destOrd="0" parTransId="{BFBB1473-E248-433A-B6A4-49F9636CC091}" sibTransId="{131C2C30-F854-4C93-9526-47694E30400D}"/>
    <dgm:cxn modelId="{9518A0D1-C79A-4E4E-A9B5-DCA86F3820AB}" srcId="{5E1F010D-719A-4457-87E8-5D7769197D3B}" destId="{3353E323-CB19-43FF-8D69-18AB74F7A767}" srcOrd="0" destOrd="0" parTransId="{EEC5F49C-8AE3-4E2A-A215-8770DB5B82C1}" sibTransId="{5BC80C2B-A228-4D8A-8A84-A7B9DDD08700}"/>
    <dgm:cxn modelId="{899F9AE3-999B-411E-835C-75E03EC80B83}" srcId="{3353E323-CB19-43FF-8D69-18AB74F7A767}" destId="{FEB7D976-E6F0-45D0-AA31-7D1286CA166C}" srcOrd="1" destOrd="0" parTransId="{22F2D257-53C2-4F76-BD8E-9E4527C29BE0}" sibTransId="{9051539C-6DBF-495C-8EB1-BD7DF7D91093}"/>
    <dgm:cxn modelId="{84E19A7A-F0EA-4FA8-8D02-12CD02AF606A}" type="presOf" srcId="{FEB7D976-E6F0-45D0-AA31-7D1286CA166C}" destId="{43050ECD-A3E9-4C47-8FE6-BEA6034E9946}" srcOrd="0" destOrd="1" presId="urn:microsoft.com/office/officeart/2005/8/layout/hList1"/>
    <dgm:cxn modelId="{D18D7425-8517-48E4-B9A1-F11F64CA6FDB}" type="presOf" srcId="{4ED7D8B6-E89D-4D26-8179-8D329C298DF7}" destId="{43050ECD-A3E9-4C47-8FE6-BEA6034E9946}" srcOrd="0" destOrd="2"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0F2620B3-4E83-4D80-AE6F-9DE22146BBFE}" type="presParOf" srcId="{0BFA647E-92FE-45E0-AE06-ABD504F66826}" destId="{C9D697EF-FE5C-402C-830B-CCDCAD89BBD3}" srcOrd="0" destOrd="0" presId="urn:microsoft.com/office/officeart/2005/8/layout/hList1"/>
    <dgm:cxn modelId="{3A882768-A9AF-452C-8A49-257115E2167B}" type="presParOf" srcId="{C9D697EF-FE5C-402C-830B-CCDCAD89BBD3}" destId="{E930BD52-F34E-4EBD-9A9B-C7DEB21F1E79}" srcOrd="0" destOrd="0" presId="urn:microsoft.com/office/officeart/2005/8/layout/hList1"/>
    <dgm:cxn modelId="{54F3ABF1-A5F2-4164-9903-C7708E08768E}"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en-GB" sz="1800" b="1" dirty="0">
              <a:effectLst>
                <a:outerShdw blurRad="38100" dist="38100" dir="2700000" algn="tl">
                  <a:srgbClr val="000000">
                    <a:alpha val="43137"/>
                  </a:srgbClr>
                </a:outerShdw>
              </a:effectLst>
            </a:rPr>
            <a:t>Inspection</a:t>
          </a:r>
          <a:r>
            <a:rPr lang="en-US" altLang="ja-JP" sz="18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1800" dirty="0">
              <a:effectLst>
                <a:outerShdw blurRad="38100" dist="38100" dir="2700000" algn="tl">
                  <a:srgbClr val="000000">
                    <a:alpha val="43137"/>
                  </a:srgbClr>
                </a:outerShdw>
              </a:effectLst>
              <a:latin typeface="Arial" pitchFamily="34" charset="0"/>
              <a:cs typeface="Arial" pitchFamily="34" charset="0"/>
            </a:rPr>
            <a:t>“</a:t>
          </a:r>
          <a:r>
            <a:rPr lang="en-GB" sz="1800" b="1" dirty="0"/>
            <a:t>Official visual examination</a:t>
          </a:r>
          <a:r>
            <a:rPr lang="en-GB" sz="1800" dirty="0"/>
            <a:t> of </a:t>
          </a:r>
          <a:r>
            <a:rPr lang="en-GB" sz="1800" b="1" dirty="0"/>
            <a:t>plants</a:t>
          </a:r>
          <a:r>
            <a:rPr lang="en-GB" sz="1800" dirty="0"/>
            <a:t>, </a:t>
          </a:r>
          <a:r>
            <a:rPr lang="en-GB" sz="1800" b="1" dirty="0"/>
            <a:t>plant products</a:t>
          </a:r>
          <a:r>
            <a:rPr lang="en-GB" sz="1800" dirty="0"/>
            <a:t> or other </a:t>
          </a:r>
          <a:r>
            <a:rPr lang="en-GB" sz="1800" b="1" dirty="0"/>
            <a:t>regulated articles</a:t>
          </a:r>
          <a:r>
            <a:rPr lang="en-GB" sz="1800" dirty="0"/>
            <a:t> to determine if </a:t>
          </a:r>
          <a:r>
            <a:rPr lang="en-GB" sz="1800" b="1" dirty="0"/>
            <a:t>pests</a:t>
          </a:r>
          <a:r>
            <a:rPr lang="en-GB" sz="1800" dirty="0"/>
            <a:t> are present or to </a:t>
          </a:r>
          <a:r>
            <a:rPr lang="en-GB" sz="1800" strike="sngStrike" dirty="0"/>
            <a:t>determine compliance</a:t>
          </a:r>
          <a:r>
            <a:rPr lang="en-GB" sz="1800" strike="noStrike" dirty="0"/>
            <a:t> </a:t>
          </a:r>
          <a:r>
            <a:rPr lang="en-GB" sz="1800" u="sng" dirty="0"/>
            <a:t>check conformity</a:t>
          </a:r>
          <a:r>
            <a:rPr lang="en-GB" sz="1800" dirty="0"/>
            <a:t> with phytosanitary </a:t>
          </a:r>
          <a:r>
            <a:rPr lang="en-GB" sz="1800" u="sng" dirty="0"/>
            <a:t>requirements</a:t>
          </a:r>
          <a:r>
            <a:rPr lang="en-GB" sz="1800" u="none" dirty="0"/>
            <a:t> </a:t>
          </a:r>
          <a:r>
            <a:rPr lang="en-GB" sz="1800" b="1" strike="sngStrike" dirty="0"/>
            <a:t>regulations</a:t>
          </a:r>
          <a:r>
            <a:rPr lang="en-US" altLang="ja-JP" sz="1800" strike="noStrike" dirty="0">
              <a:effectLst>
                <a:outerShdw blurRad="38100" dist="38100" dir="2700000" algn="tl">
                  <a:srgbClr val="000000">
                    <a:alpha val="43137"/>
                  </a:srgbClr>
                </a:outerShdw>
              </a:effectLst>
              <a:latin typeface="Arial" pitchFamily="34" charset="0"/>
              <a:cs typeface="Arial" pitchFamily="34" charset="0"/>
            </a:rPr>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n-US" sz="1800" dirty="0">
              <a:solidFill>
                <a:schemeClr val="tx1"/>
              </a:solidFill>
              <a:effectLst/>
              <a:latin typeface="+mn-lt"/>
              <a:ea typeface="+mn-ea"/>
              <a:cs typeface="+mn-cs"/>
            </a:rPr>
            <a:t>Through Article VII.2f of the Convention and the definition of “</a:t>
          </a:r>
          <a:r>
            <a:rPr lang="en-US" sz="1800" i="1" dirty="0">
              <a:solidFill>
                <a:schemeClr val="tx1"/>
              </a:solidFill>
              <a:effectLst/>
              <a:latin typeface="+mn-lt"/>
              <a:ea typeface="+mn-ea"/>
              <a:cs typeface="+mn-cs"/>
            </a:rPr>
            <a:t>compliance procedure (for a consignment)</a:t>
          </a:r>
          <a:r>
            <a:rPr lang="en-US" sz="1800" dirty="0">
              <a:solidFill>
                <a:schemeClr val="tx1"/>
              </a:solidFill>
              <a:effectLst/>
              <a:latin typeface="+mn-lt"/>
              <a:ea typeface="+mn-ea"/>
              <a:cs typeface="+mn-cs"/>
            </a:rPr>
            <a:t>”</a:t>
          </a:r>
          <a:r>
            <a:rPr lang="en-US" sz="1800" i="1" dirty="0">
              <a:solidFill>
                <a:schemeClr val="tx1"/>
              </a:solidFill>
              <a:effectLst/>
              <a:latin typeface="+mn-lt"/>
              <a:ea typeface="+mn-ea"/>
              <a:cs typeface="+mn-cs"/>
            </a:rPr>
            <a:t>,</a:t>
          </a:r>
          <a:r>
            <a:rPr lang="en-US" sz="1800" dirty="0">
              <a:solidFill>
                <a:schemeClr val="tx1"/>
              </a:solidFill>
              <a:effectLst/>
              <a:latin typeface="+mn-lt"/>
              <a:ea typeface="+mn-ea"/>
              <a:cs typeface="+mn-cs"/>
            </a:rPr>
            <a:t> the terms “</a:t>
          </a:r>
          <a:r>
            <a:rPr lang="en-US" sz="1800" i="1" dirty="0">
              <a:solidFill>
                <a:schemeClr val="tx1"/>
              </a:solidFill>
              <a:effectLst/>
              <a:latin typeface="+mn-lt"/>
              <a:ea typeface="+mn-ea"/>
              <a:cs typeface="+mn-cs"/>
            </a:rPr>
            <a:t>compliance</a:t>
          </a:r>
          <a:r>
            <a:rPr lang="en-US" sz="1800" dirty="0">
              <a:solidFill>
                <a:schemeClr val="tx1"/>
              </a:solidFill>
              <a:effectLst/>
              <a:latin typeface="+mn-lt"/>
              <a:ea typeface="+mn-ea"/>
              <a:cs typeface="+mn-cs"/>
            </a:rPr>
            <a:t>” is linked with consignments, and the “General recommendations on use of terms in ISPMs” stipulates “</a:t>
          </a:r>
          <a:r>
            <a:rPr lang="en-US" sz="1800" i="1" dirty="0">
              <a:solidFill>
                <a:schemeClr val="tx1"/>
              </a:solidFill>
              <a:effectLst/>
              <a:latin typeface="+mn-lt"/>
              <a:ea typeface="+mn-ea"/>
              <a:cs typeface="+mn-cs"/>
            </a:rPr>
            <a:t>conformity</a:t>
          </a:r>
          <a:r>
            <a:rPr lang="en-US" sz="1800" dirty="0">
              <a:solidFill>
                <a:schemeClr val="tx1"/>
              </a:solidFill>
              <a:effectLst/>
              <a:latin typeface="+mn-lt"/>
              <a:ea typeface="+mn-ea"/>
              <a:cs typeface="+mn-cs"/>
            </a:rPr>
            <a:t>” be used in other cases. As </a:t>
          </a:r>
          <a:r>
            <a:rPr lang="en-US" sz="1800" i="1" dirty="0">
              <a:solidFill>
                <a:schemeClr val="tx1"/>
              </a:solidFill>
              <a:effectLst/>
              <a:latin typeface="+mn-lt"/>
              <a:ea typeface="+mn-ea"/>
              <a:cs typeface="+mn-cs"/>
            </a:rPr>
            <a:t>inspection</a:t>
          </a:r>
          <a:r>
            <a:rPr lang="en-US" sz="1800" dirty="0">
              <a:solidFill>
                <a:schemeClr val="tx1"/>
              </a:solidFill>
              <a:effectLst/>
              <a:latin typeface="+mn-lt"/>
              <a:ea typeface="+mn-ea"/>
              <a:cs typeface="+mn-cs"/>
            </a:rPr>
            <a:t> has a broader scope than only consignments, “</a:t>
          </a:r>
          <a:r>
            <a:rPr lang="en-US" sz="1800" i="1" dirty="0">
              <a:solidFill>
                <a:schemeClr val="tx1"/>
              </a:solidFill>
              <a:effectLst/>
              <a:latin typeface="+mn-lt"/>
              <a:ea typeface="+mn-ea"/>
              <a:cs typeface="+mn-cs"/>
            </a:rPr>
            <a:t>compliance</a:t>
          </a:r>
          <a:r>
            <a:rPr lang="en-US" sz="1800" dirty="0">
              <a:solidFill>
                <a:schemeClr val="tx1"/>
              </a:solidFill>
              <a:effectLst/>
              <a:latin typeface="+mn-lt"/>
              <a:ea typeface="+mn-ea"/>
              <a:cs typeface="+mn-cs"/>
            </a:rPr>
            <a:t>” is therefore substituted by “</a:t>
          </a:r>
          <a:r>
            <a:rPr lang="en-US" sz="1800" i="1" dirty="0">
              <a:solidFill>
                <a:schemeClr val="tx1"/>
              </a:solidFill>
              <a:effectLst/>
              <a:latin typeface="+mn-lt"/>
              <a:ea typeface="+mn-ea"/>
              <a:cs typeface="+mn-cs"/>
            </a:rPr>
            <a:t>conformity</a:t>
          </a:r>
          <a:r>
            <a:rPr lang="en-US" sz="1800" dirty="0">
              <a:solidFill>
                <a:schemeClr val="tx1"/>
              </a:solidFill>
              <a:effectLst/>
              <a:latin typeface="+mn-lt"/>
              <a:ea typeface="+mn-ea"/>
              <a:cs typeface="+mn-cs"/>
            </a:rPr>
            <a:t>”</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1BB82D39-7EF3-4893-B805-AD0826BCB8CA}">
      <dgm:prSet custT="1"/>
      <dgm:spPr/>
      <dgm:t>
        <a:bodyPr/>
        <a:lstStyle/>
        <a:p>
          <a:r>
            <a:rPr lang="en-US" sz="1800" dirty="0">
              <a:solidFill>
                <a:schemeClr val="tx1"/>
              </a:solidFill>
              <a:effectLst/>
              <a:latin typeface="+mn-lt"/>
              <a:ea typeface="+mn-ea"/>
              <a:cs typeface="+mn-cs"/>
            </a:rPr>
            <a:t>The word “</a:t>
          </a:r>
          <a:r>
            <a:rPr lang="en-US" sz="1800" i="1" dirty="0">
              <a:solidFill>
                <a:schemeClr val="tx1"/>
              </a:solidFill>
              <a:effectLst/>
              <a:latin typeface="+mn-lt"/>
              <a:ea typeface="+mn-ea"/>
              <a:cs typeface="+mn-cs"/>
            </a:rPr>
            <a:t>determine</a:t>
          </a:r>
          <a:r>
            <a:rPr lang="en-US" sz="1800" dirty="0">
              <a:solidFill>
                <a:schemeClr val="tx1"/>
              </a:solidFill>
              <a:effectLst/>
              <a:latin typeface="+mn-lt"/>
              <a:ea typeface="+mn-ea"/>
              <a:cs typeface="+mn-cs"/>
            </a:rPr>
            <a:t>” is substituted by “</a:t>
          </a:r>
          <a:r>
            <a:rPr lang="en-US" sz="1800" i="1" dirty="0">
              <a:solidFill>
                <a:schemeClr val="tx1"/>
              </a:solidFill>
              <a:effectLst/>
              <a:latin typeface="+mn-lt"/>
              <a:ea typeface="+mn-ea"/>
              <a:cs typeface="+mn-cs"/>
            </a:rPr>
            <a:t>check</a:t>
          </a:r>
          <a:r>
            <a:rPr lang="en-US" sz="1800" dirty="0">
              <a:solidFill>
                <a:schemeClr val="tx1"/>
              </a:solidFill>
              <a:effectLst/>
              <a:latin typeface="+mn-lt"/>
              <a:ea typeface="+mn-ea"/>
              <a:cs typeface="+mn-cs"/>
            </a:rPr>
            <a:t>” to reflect the change from “</a:t>
          </a:r>
          <a:r>
            <a:rPr lang="en-US" sz="1800" i="1" dirty="0">
              <a:solidFill>
                <a:schemeClr val="tx1"/>
              </a:solidFill>
              <a:effectLst/>
              <a:latin typeface="+mn-lt"/>
              <a:ea typeface="+mn-ea"/>
              <a:cs typeface="+mn-cs"/>
            </a:rPr>
            <a:t>compliance</a:t>
          </a:r>
          <a:r>
            <a:rPr lang="en-US" sz="1800" dirty="0">
              <a:solidFill>
                <a:schemeClr val="tx1"/>
              </a:solidFill>
              <a:effectLst/>
              <a:latin typeface="+mn-lt"/>
              <a:ea typeface="+mn-ea"/>
              <a:cs typeface="+mn-cs"/>
            </a:rPr>
            <a:t>” to “</a:t>
          </a:r>
          <a:r>
            <a:rPr lang="en-US" sz="1800" i="1" dirty="0">
              <a:solidFill>
                <a:schemeClr val="tx1"/>
              </a:solidFill>
              <a:effectLst/>
              <a:latin typeface="+mn-lt"/>
              <a:ea typeface="+mn-ea"/>
              <a:cs typeface="+mn-cs"/>
            </a:rPr>
            <a:t>conformity</a:t>
          </a:r>
          <a:r>
            <a:rPr lang="en-US" sz="1800" dirty="0">
              <a:solidFill>
                <a:schemeClr val="tx1"/>
              </a:solidFill>
              <a:effectLst/>
              <a:latin typeface="+mn-lt"/>
              <a:ea typeface="+mn-ea"/>
              <a:cs typeface="+mn-cs"/>
            </a:rPr>
            <a:t>”</a:t>
          </a:r>
          <a:endParaRPr lang="fr-FR" sz="1800" dirty="0"/>
        </a:p>
      </dgm:t>
    </dgm:pt>
    <dgm:pt modelId="{C31932F0-CBA6-4FC7-913E-0F9AD95DED5B}" type="parTrans" cxnId="{721B0C80-E7C3-4CA5-9E77-A5D3AE7583DB}">
      <dgm:prSet/>
      <dgm:spPr/>
      <dgm:t>
        <a:bodyPr/>
        <a:lstStyle/>
        <a:p>
          <a:endParaRPr lang="fr-FR"/>
        </a:p>
      </dgm:t>
    </dgm:pt>
    <dgm:pt modelId="{FE6A3D9E-162A-4BB9-95CB-392508E8042B}" type="sibTrans" cxnId="{721B0C80-E7C3-4CA5-9E77-A5D3AE7583DB}">
      <dgm:prSet/>
      <dgm:spPr/>
      <dgm:t>
        <a:bodyPr/>
        <a:lstStyle/>
        <a:p>
          <a:endParaRPr lang="fr-FR"/>
        </a:p>
      </dgm:t>
    </dgm:pt>
    <dgm:pt modelId="{BF20CCC6-7D57-49BA-8777-D98487BDB974}">
      <dgm:prSet custT="1"/>
      <dgm:spPr/>
      <dgm:t>
        <a:bodyPr/>
        <a:lstStyle/>
        <a:p>
          <a:r>
            <a:rPr lang="en-US" sz="1800" dirty="0">
              <a:solidFill>
                <a:schemeClr val="tx1"/>
              </a:solidFill>
              <a:effectLst/>
              <a:latin typeface="+mn-lt"/>
              <a:ea typeface="+mn-ea"/>
              <a:cs typeface="+mn-cs"/>
            </a:rPr>
            <a:t>The term “</a:t>
          </a:r>
          <a:r>
            <a:rPr lang="en-US" sz="1800" i="1" dirty="0">
              <a:solidFill>
                <a:schemeClr val="tx1"/>
              </a:solidFill>
              <a:effectLst/>
              <a:latin typeface="+mn-lt"/>
              <a:ea typeface="+mn-ea"/>
              <a:cs typeface="+mn-cs"/>
            </a:rPr>
            <a:t>regulations</a:t>
          </a:r>
          <a:r>
            <a:rPr lang="en-US" sz="1800" dirty="0">
              <a:solidFill>
                <a:schemeClr val="tx1"/>
              </a:solidFill>
              <a:effectLst/>
              <a:latin typeface="+mn-lt"/>
              <a:ea typeface="+mn-ea"/>
              <a:cs typeface="+mn-cs"/>
            </a:rPr>
            <a:t>” is substituted by “</a:t>
          </a:r>
          <a:r>
            <a:rPr lang="en-US" sz="1800" i="1" dirty="0">
              <a:solidFill>
                <a:schemeClr val="tx1"/>
              </a:solidFill>
              <a:effectLst/>
              <a:latin typeface="+mn-lt"/>
              <a:ea typeface="+mn-ea"/>
              <a:cs typeface="+mn-cs"/>
            </a:rPr>
            <a:t>requirements</a:t>
          </a:r>
          <a:r>
            <a:rPr lang="en-US" sz="1800" dirty="0">
              <a:solidFill>
                <a:schemeClr val="tx1"/>
              </a:solidFill>
              <a:effectLst/>
              <a:latin typeface="+mn-lt"/>
              <a:ea typeface="+mn-ea"/>
              <a:cs typeface="+mn-cs"/>
            </a:rPr>
            <a:t>”, as phytosanitary regulations are at a higher level and refer to regulated pests. However, inspection can be carried out in scenarios other than at import, like at place of production or production site or at export, and inspection in such scenarios may not be always be related to regulated pests</a:t>
          </a:r>
          <a:endParaRPr lang="fr-FR" sz="1800" dirty="0"/>
        </a:p>
      </dgm:t>
    </dgm:pt>
    <dgm:pt modelId="{E244CEC8-8D47-4FCB-9CC3-84F6A1A85A92}" type="parTrans" cxnId="{DA13F4F9-0F87-4E7D-950B-2FAF5151F613}">
      <dgm:prSet/>
      <dgm:spPr/>
      <dgm:t>
        <a:bodyPr/>
        <a:lstStyle/>
        <a:p>
          <a:endParaRPr lang="fr-FR"/>
        </a:p>
      </dgm:t>
    </dgm:pt>
    <dgm:pt modelId="{0B46E8F1-87BC-4B18-92CC-A48C21A6C9C1}" type="sibTrans" cxnId="{DA13F4F9-0F87-4E7D-950B-2FAF5151F613}">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507C99DA-CA95-4B02-8D9B-0BB575C2500B}" type="presOf" srcId="{BF20CCC6-7D57-49BA-8777-D98487BDB974}" destId="{43050ECD-A3E9-4C47-8FE6-BEA6034E9946}" srcOrd="0" destOrd="2" presId="urn:microsoft.com/office/officeart/2005/8/layout/hList1"/>
    <dgm:cxn modelId="{721B0C80-E7C3-4CA5-9E77-A5D3AE7583DB}" srcId="{3353E323-CB19-43FF-8D69-18AB74F7A767}" destId="{1BB82D39-7EF3-4893-B805-AD0826BCB8CA}" srcOrd="1" destOrd="0" parTransId="{C31932F0-CBA6-4FC7-913E-0F9AD95DED5B}" sibTransId="{FE6A3D9E-162A-4BB9-95CB-392508E8042B}"/>
    <dgm:cxn modelId="{DA13F4F9-0F87-4E7D-950B-2FAF5151F613}" srcId="{3353E323-CB19-43FF-8D69-18AB74F7A767}" destId="{BF20CCC6-7D57-49BA-8777-D98487BDB974}" srcOrd="2" destOrd="0" parTransId="{E244CEC8-8D47-4FCB-9CC3-84F6A1A85A92}" sibTransId="{0B46E8F1-87BC-4B18-92CC-A48C21A6C9C1}"/>
    <dgm:cxn modelId="{E2159BEB-D391-4A51-8AFC-A3621573C55A}" type="presOf" srcId="{1BB82D39-7EF3-4893-B805-AD0826BCB8CA}" destId="{43050ECD-A3E9-4C47-8FE6-BEA6034E9946}" srcOrd="0" destOrd="1" presId="urn:microsoft.com/office/officeart/2005/8/layout/hList1"/>
    <dgm:cxn modelId="{A3A312FC-7A5D-4CE9-A79B-EA2F66739AC2}" type="presOf" srcId="{E496333F-73E3-4416-ACEB-781E2589BD07}" destId="{43050ECD-A3E9-4C47-8FE6-BEA6034E9946}" srcOrd="0" destOrd="0" presId="urn:microsoft.com/office/officeart/2005/8/layout/hList1"/>
    <dgm:cxn modelId="{67588E79-A125-47D2-8F2D-588491DC7DAD}" type="presOf" srcId="{5E1F010D-719A-4457-87E8-5D7769197D3B}" destId="{0BFA647E-92FE-45E0-AE06-ABD504F66826}" srcOrd="0" destOrd="0" presId="urn:microsoft.com/office/officeart/2005/8/layout/hList1"/>
    <dgm:cxn modelId="{52E017EC-CC03-49C1-85A9-7805048C15CC}" type="presOf" srcId="{3353E323-CB19-43FF-8D69-18AB74F7A767}" destId="{E930BD52-F34E-4EBD-9A9B-C7DEB21F1E79}" srcOrd="0" destOrd="0" presId="urn:microsoft.com/office/officeart/2005/8/layout/hList1"/>
    <dgm:cxn modelId="{5B017FFB-B709-4517-A653-2B822314924D}" type="presParOf" srcId="{0BFA647E-92FE-45E0-AE06-ABD504F66826}" destId="{C9D697EF-FE5C-402C-830B-CCDCAD89BBD3}" srcOrd="0" destOrd="0" presId="urn:microsoft.com/office/officeart/2005/8/layout/hList1"/>
    <dgm:cxn modelId="{AB095694-8C75-4DDF-A041-3F98FA6B720C}" type="presParOf" srcId="{C9D697EF-FE5C-402C-830B-CCDCAD89BBD3}" destId="{E930BD52-F34E-4EBD-9A9B-C7DEB21F1E79}" srcOrd="0" destOrd="0" presId="urn:microsoft.com/office/officeart/2005/8/layout/hList1"/>
    <dgm:cxn modelId="{C964B662-BA6B-42E8-8FE0-B4171C488391}"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en-GB" altLang="ja-JP" sz="1800" b="1" noProof="0" dirty="0">
              <a:effectLst>
                <a:outerShdw blurRad="38100" dist="38100" dir="2700000" algn="tl">
                  <a:srgbClr val="000000">
                    <a:alpha val="43137"/>
                  </a:srgbClr>
                </a:outerShdw>
              </a:effectLst>
              <a:latin typeface="Arial" pitchFamily="34" charset="0"/>
              <a:cs typeface="Arial" pitchFamily="34" charset="0"/>
            </a:rPr>
            <a:t>T</a:t>
          </a:r>
          <a:r>
            <a:rPr lang="en-GB" sz="1800" b="1" noProof="0" dirty="0">
              <a:effectLst>
                <a:outerShdw blurRad="38100" dist="38100" dir="2700000" algn="tl">
                  <a:srgbClr val="000000">
                    <a:alpha val="43137"/>
                  </a:srgbClr>
                </a:outerShdw>
              </a:effectLst>
            </a:rPr>
            <a:t>est</a:t>
          </a:r>
          <a:r>
            <a:rPr lang="en-US" altLang="ja-JP" sz="18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1800" dirty="0">
              <a:effectLst>
                <a:outerShdw blurRad="38100" dist="38100" dir="2700000" algn="tl">
                  <a:srgbClr val="000000">
                    <a:alpha val="43137"/>
                  </a:srgbClr>
                </a:outerShdw>
              </a:effectLst>
              <a:latin typeface="Arial" pitchFamily="34" charset="0"/>
              <a:cs typeface="Arial" pitchFamily="34" charset="0"/>
            </a:rPr>
            <a:t>“</a:t>
          </a:r>
          <a:r>
            <a:rPr lang="en-GB" sz="1800" b="1" dirty="0"/>
            <a:t>Official</a:t>
          </a:r>
          <a:r>
            <a:rPr lang="en-GB" sz="1800" dirty="0"/>
            <a:t> examination of </a:t>
          </a:r>
          <a:r>
            <a:rPr lang="en-GB" sz="1800" b="1" dirty="0"/>
            <a:t>plants</a:t>
          </a:r>
          <a:r>
            <a:rPr lang="en-GB" sz="1800" dirty="0"/>
            <a:t>, </a:t>
          </a:r>
          <a:r>
            <a:rPr lang="en-GB" sz="1800" b="1" dirty="0"/>
            <a:t>plant products</a:t>
          </a:r>
          <a:r>
            <a:rPr lang="en-GB" sz="1800" dirty="0"/>
            <a:t> or other </a:t>
          </a:r>
          <a:r>
            <a:rPr lang="en-GB" sz="1800" b="1" dirty="0"/>
            <a:t>regulated articles</a:t>
          </a:r>
          <a:r>
            <a:rPr lang="en-GB" sz="1800" dirty="0"/>
            <a:t>, other than visual, to determine if </a:t>
          </a:r>
          <a:r>
            <a:rPr lang="en-GB" sz="1800" b="1" dirty="0"/>
            <a:t>pests</a:t>
          </a:r>
          <a:r>
            <a:rPr lang="en-GB" sz="1800" dirty="0"/>
            <a:t> are present, identify </a:t>
          </a:r>
          <a:r>
            <a:rPr lang="en-GB" sz="1800" b="1" dirty="0"/>
            <a:t>pests</a:t>
          </a:r>
          <a:r>
            <a:rPr lang="en-GB" sz="1800" dirty="0"/>
            <a:t> or </a:t>
          </a:r>
          <a:r>
            <a:rPr lang="en-GB" sz="1800" strike="sngStrike" dirty="0"/>
            <a:t>determine compliance</a:t>
          </a:r>
          <a:r>
            <a:rPr lang="en-GB" sz="1800" dirty="0"/>
            <a:t> </a:t>
          </a:r>
          <a:r>
            <a:rPr lang="en-GB" sz="1800" u="sng" dirty="0"/>
            <a:t>verify conformity</a:t>
          </a:r>
          <a:r>
            <a:rPr lang="en-GB" sz="1800" dirty="0"/>
            <a:t> with specific phytosanitary requirements</a:t>
          </a:r>
          <a:r>
            <a:rPr lang="en-US" altLang="ja-JP" sz="1800" strike="noStrike" dirty="0">
              <a:effectLst>
                <a:outerShdw blurRad="38100" dist="38100" dir="2700000" algn="tl">
                  <a:srgbClr val="000000">
                    <a:alpha val="43137"/>
                  </a:srgbClr>
                </a:outerShdw>
              </a:effectLst>
              <a:latin typeface="Arial" pitchFamily="34" charset="0"/>
              <a:cs typeface="Arial" pitchFamily="34" charset="0"/>
            </a:rPr>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n-US" sz="1800" dirty="0">
              <a:solidFill>
                <a:schemeClr val="tx1"/>
              </a:solidFill>
              <a:effectLst/>
              <a:latin typeface="+mn-lt"/>
              <a:ea typeface="+mn-ea"/>
              <a:cs typeface="+mn-cs"/>
            </a:rPr>
            <a:t>Through Article VII.2f of the Convention and the definition of “</a:t>
          </a:r>
          <a:r>
            <a:rPr lang="en-US" sz="1800" i="1" dirty="0">
              <a:solidFill>
                <a:schemeClr val="tx1"/>
              </a:solidFill>
              <a:effectLst/>
              <a:latin typeface="+mn-lt"/>
              <a:ea typeface="+mn-ea"/>
              <a:cs typeface="+mn-cs"/>
            </a:rPr>
            <a:t>compliance procedure (for a consignment)”,</a:t>
          </a:r>
          <a:r>
            <a:rPr lang="en-US" sz="1800" dirty="0">
              <a:solidFill>
                <a:schemeClr val="tx1"/>
              </a:solidFill>
              <a:effectLst/>
              <a:latin typeface="+mn-lt"/>
              <a:ea typeface="+mn-ea"/>
              <a:cs typeface="+mn-cs"/>
            </a:rPr>
            <a:t> the terms “</a:t>
          </a:r>
          <a:r>
            <a:rPr lang="en-US" sz="1800" i="1" dirty="0">
              <a:solidFill>
                <a:schemeClr val="tx1"/>
              </a:solidFill>
              <a:effectLst/>
              <a:latin typeface="+mn-lt"/>
              <a:ea typeface="+mn-ea"/>
              <a:cs typeface="+mn-cs"/>
            </a:rPr>
            <a:t>compliance</a:t>
          </a:r>
          <a:r>
            <a:rPr lang="en-US" sz="1800" dirty="0">
              <a:solidFill>
                <a:schemeClr val="tx1"/>
              </a:solidFill>
              <a:effectLst/>
              <a:latin typeface="+mn-lt"/>
              <a:ea typeface="+mn-ea"/>
              <a:cs typeface="+mn-cs"/>
            </a:rPr>
            <a:t>” and “</a:t>
          </a:r>
          <a:r>
            <a:rPr lang="en-US" sz="1800" i="1" dirty="0">
              <a:solidFill>
                <a:schemeClr val="tx1"/>
              </a:solidFill>
              <a:effectLst/>
              <a:latin typeface="+mn-lt"/>
              <a:ea typeface="+mn-ea"/>
              <a:cs typeface="+mn-cs"/>
            </a:rPr>
            <a:t>non-compliance</a:t>
          </a:r>
          <a:r>
            <a:rPr lang="en-US" sz="1800" dirty="0">
              <a:solidFill>
                <a:schemeClr val="tx1"/>
              </a:solidFill>
              <a:effectLst/>
              <a:latin typeface="+mn-lt"/>
              <a:ea typeface="+mn-ea"/>
              <a:cs typeface="+mn-cs"/>
            </a:rPr>
            <a:t>” are linked with consignments, and the “General recommendations on use of terms in ISPMs” stipulates “</a:t>
          </a:r>
          <a:r>
            <a:rPr lang="en-US" sz="1800" i="1" dirty="0">
              <a:solidFill>
                <a:schemeClr val="tx1"/>
              </a:solidFill>
              <a:effectLst/>
              <a:latin typeface="+mn-lt"/>
              <a:ea typeface="+mn-ea"/>
              <a:cs typeface="+mn-cs"/>
            </a:rPr>
            <a:t>conformity</a:t>
          </a:r>
          <a:r>
            <a:rPr lang="en-US" sz="1800" dirty="0">
              <a:solidFill>
                <a:schemeClr val="tx1"/>
              </a:solidFill>
              <a:effectLst/>
              <a:latin typeface="+mn-lt"/>
              <a:ea typeface="+mn-ea"/>
              <a:cs typeface="+mn-cs"/>
            </a:rPr>
            <a:t>” be used in other cases. As </a:t>
          </a:r>
          <a:r>
            <a:rPr lang="en-US" sz="1800" i="1" dirty="0">
              <a:solidFill>
                <a:schemeClr val="tx1"/>
              </a:solidFill>
              <a:effectLst/>
              <a:latin typeface="+mn-lt"/>
              <a:ea typeface="+mn-ea"/>
              <a:cs typeface="+mn-cs"/>
            </a:rPr>
            <a:t>test</a:t>
          </a:r>
          <a:r>
            <a:rPr lang="en-US" sz="1800" dirty="0">
              <a:solidFill>
                <a:schemeClr val="tx1"/>
              </a:solidFill>
              <a:effectLst/>
              <a:latin typeface="+mn-lt"/>
              <a:ea typeface="+mn-ea"/>
              <a:cs typeface="+mn-cs"/>
            </a:rPr>
            <a:t> has a broader scope than only consignments, the term “</a:t>
          </a:r>
          <a:r>
            <a:rPr lang="en-US" sz="1800" i="1" dirty="0">
              <a:solidFill>
                <a:schemeClr val="tx1"/>
              </a:solidFill>
              <a:effectLst/>
              <a:latin typeface="+mn-lt"/>
              <a:ea typeface="+mn-ea"/>
              <a:cs typeface="+mn-cs"/>
            </a:rPr>
            <a:t>compliance</a:t>
          </a:r>
          <a:r>
            <a:rPr lang="en-US" sz="1800" dirty="0">
              <a:solidFill>
                <a:schemeClr val="tx1"/>
              </a:solidFill>
              <a:effectLst/>
              <a:latin typeface="+mn-lt"/>
              <a:ea typeface="+mn-ea"/>
              <a:cs typeface="+mn-cs"/>
            </a:rPr>
            <a:t>” is therefore substituted by “</a:t>
          </a:r>
          <a:r>
            <a:rPr lang="en-US" sz="1800" i="1" dirty="0">
              <a:solidFill>
                <a:schemeClr val="tx1"/>
              </a:solidFill>
              <a:effectLst/>
              <a:latin typeface="+mn-lt"/>
              <a:ea typeface="+mn-ea"/>
              <a:cs typeface="+mn-cs"/>
            </a:rPr>
            <a:t>conformity</a:t>
          </a:r>
          <a:r>
            <a:rPr lang="en-US" sz="1800" dirty="0">
              <a:solidFill>
                <a:schemeClr val="tx1"/>
              </a:solidFill>
              <a:effectLst/>
              <a:latin typeface="+mn-lt"/>
              <a:ea typeface="+mn-ea"/>
              <a:cs typeface="+mn-cs"/>
            </a:rPr>
            <a:t>”</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1BB82D39-7EF3-4893-B805-AD0826BCB8CA}">
      <dgm:prSet custT="1"/>
      <dgm:spPr/>
      <dgm:t>
        <a:bodyPr/>
        <a:lstStyle/>
        <a:p>
          <a:r>
            <a:rPr lang="en-US" sz="1800" dirty="0">
              <a:solidFill>
                <a:schemeClr val="tx1"/>
              </a:solidFill>
              <a:effectLst/>
              <a:latin typeface="+mn-lt"/>
              <a:ea typeface="+mn-ea"/>
              <a:cs typeface="+mn-cs"/>
            </a:rPr>
            <a:t>The word “</a:t>
          </a:r>
          <a:r>
            <a:rPr lang="en-US" sz="1800" i="1" dirty="0">
              <a:solidFill>
                <a:schemeClr val="tx1"/>
              </a:solidFill>
              <a:effectLst/>
              <a:latin typeface="+mn-lt"/>
              <a:ea typeface="+mn-ea"/>
              <a:cs typeface="+mn-cs"/>
            </a:rPr>
            <a:t>determine</a:t>
          </a:r>
          <a:r>
            <a:rPr lang="en-US" sz="1800" dirty="0">
              <a:solidFill>
                <a:schemeClr val="tx1"/>
              </a:solidFill>
              <a:effectLst/>
              <a:latin typeface="+mn-lt"/>
              <a:ea typeface="+mn-ea"/>
              <a:cs typeface="+mn-cs"/>
            </a:rPr>
            <a:t>” is substituted by “</a:t>
          </a:r>
          <a:r>
            <a:rPr lang="en-US" sz="1800" i="1" dirty="0">
              <a:solidFill>
                <a:schemeClr val="tx1"/>
              </a:solidFill>
              <a:effectLst/>
              <a:latin typeface="+mn-lt"/>
              <a:ea typeface="+mn-ea"/>
              <a:cs typeface="+mn-cs"/>
            </a:rPr>
            <a:t>verify</a:t>
          </a:r>
          <a:r>
            <a:rPr lang="en-US" sz="1800" dirty="0">
              <a:solidFill>
                <a:schemeClr val="tx1"/>
              </a:solidFill>
              <a:effectLst/>
              <a:latin typeface="+mn-lt"/>
              <a:ea typeface="+mn-ea"/>
              <a:cs typeface="+mn-cs"/>
            </a:rPr>
            <a:t>” in order to highlight that in the case of testing, the use of appropriate methods and technology would ensure that the result of the test leads to a decision. In this case, test is a decisive action, and the use of the word “verify” to describe the action would be more appropriate</a:t>
          </a:r>
          <a:endParaRPr lang="fr-FR" sz="1800" dirty="0"/>
        </a:p>
      </dgm:t>
    </dgm:pt>
    <dgm:pt modelId="{C31932F0-CBA6-4FC7-913E-0F9AD95DED5B}" type="parTrans" cxnId="{721B0C80-E7C3-4CA5-9E77-A5D3AE7583DB}">
      <dgm:prSet/>
      <dgm:spPr/>
      <dgm:t>
        <a:bodyPr/>
        <a:lstStyle/>
        <a:p>
          <a:endParaRPr lang="fr-FR"/>
        </a:p>
      </dgm:t>
    </dgm:pt>
    <dgm:pt modelId="{FE6A3D9E-162A-4BB9-95CB-392508E8042B}" type="sibTrans" cxnId="{721B0C80-E7C3-4CA5-9E77-A5D3AE7583DB}">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721B0C80-E7C3-4CA5-9E77-A5D3AE7583DB}" srcId="{3353E323-CB19-43FF-8D69-18AB74F7A767}" destId="{1BB82D39-7EF3-4893-B805-AD0826BCB8CA}" srcOrd="1" destOrd="0" parTransId="{C31932F0-CBA6-4FC7-913E-0F9AD95DED5B}" sibTransId="{FE6A3D9E-162A-4BB9-95CB-392508E8042B}"/>
    <dgm:cxn modelId="{37416E07-5FEC-4878-B11B-BA1F694B1028}" type="presOf" srcId="{1BB82D39-7EF3-4893-B805-AD0826BCB8CA}" destId="{43050ECD-A3E9-4C47-8FE6-BEA6034E9946}" srcOrd="0" destOrd="1"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19197098-A2C5-42E4-8801-118AB6D0A649}" type="presOf" srcId="{5E1F010D-719A-4457-87E8-5D7769197D3B}" destId="{0BFA647E-92FE-45E0-AE06-ABD504F66826}" srcOrd="0" destOrd="0" presId="urn:microsoft.com/office/officeart/2005/8/layout/hList1"/>
    <dgm:cxn modelId="{FD5CC7DB-3E0D-4434-9A8C-B01C8D771A76}" type="presOf" srcId="{3353E323-CB19-43FF-8D69-18AB74F7A767}" destId="{E930BD52-F34E-4EBD-9A9B-C7DEB21F1E79}" srcOrd="0" destOrd="0" presId="urn:microsoft.com/office/officeart/2005/8/layout/hList1"/>
    <dgm:cxn modelId="{19808BA8-7DE4-42CC-96C8-B4ABC7224225}" type="presOf" srcId="{E496333F-73E3-4416-ACEB-781E2589BD07}" destId="{43050ECD-A3E9-4C47-8FE6-BEA6034E9946}"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4813C7F4-6D92-4153-BA86-FAA0D48677AE}" type="presParOf" srcId="{0BFA647E-92FE-45E0-AE06-ABD504F66826}" destId="{C9D697EF-FE5C-402C-830B-CCDCAD89BBD3}" srcOrd="0" destOrd="0" presId="urn:microsoft.com/office/officeart/2005/8/layout/hList1"/>
    <dgm:cxn modelId="{843984C9-1D60-4BA4-AA74-C0223A3F9B7A}" type="presParOf" srcId="{C9D697EF-FE5C-402C-830B-CCDCAD89BBD3}" destId="{E930BD52-F34E-4EBD-9A9B-C7DEB21F1E79}" srcOrd="0" destOrd="0" presId="urn:microsoft.com/office/officeart/2005/8/layout/hList1"/>
    <dgm:cxn modelId="{73416F56-8EB1-47A1-8295-2FD433369342}"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fr-FR" altLang="ja-JP" sz="1800" b="1" dirty="0">
              <a:effectLst>
                <a:outerShdw blurRad="38100" dist="38100" dir="2700000" algn="tl">
                  <a:srgbClr val="000000">
                    <a:alpha val="43137"/>
                  </a:srgbClr>
                </a:outerShdw>
              </a:effectLst>
              <a:latin typeface="Arial" pitchFamily="34" charset="0"/>
              <a:cs typeface="Arial" pitchFamily="34" charset="0"/>
            </a:rPr>
            <a:t>Compliance </a:t>
          </a:r>
          <a:r>
            <a:rPr lang="en-GB" altLang="ja-JP" sz="1800" b="1" noProof="0" dirty="0">
              <a:effectLst>
                <a:outerShdw blurRad="38100" dist="38100" dir="2700000" algn="tl">
                  <a:srgbClr val="000000">
                    <a:alpha val="43137"/>
                  </a:srgbClr>
                </a:outerShdw>
              </a:effectLst>
              <a:latin typeface="Arial" pitchFamily="34" charset="0"/>
              <a:cs typeface="Arial" pitchFamily="34" charset="0"/>
            </a:rPr>
            <a:t>procedure </a:t>
          </a:r>
          <a:r>
            <a:rPr lang="en-GB" altLang="ja-JP" sz="1800" b="0" noProof="0" dirty="0">
              <a:effectLst>
                <a:outerShdw blurRad="38100" dist="38100" dir="2700000" algn="tl">
                  <a:srgbClr val="000000">
                    <a:alpha val="43137"/>
                  </a:srgbClr>
                </a:outerShdw>
              </a:effectLst>
              <a:latin typeface="Arial" pitchFamily="34" charset="0"/>
              <a:cs typeface="Arial" pitchFamily="34" charset="0"/>
            </a:rPr>
            <a:t>(for a </a:t>
          </a:r>
          <a:r>
            <a:rPr lang="en-GB" altLang="ja-JP" sz="1800" b="1" noProof="0" dirty="0">
              <a:effectLst>
                <a:outerShdw blurRad="38100" dist="38100" dir="2700000" algn="tl">
                  <a:srgbClr val="000000">
                    <a:alpha val="43137"/>
                  </a:srgbClr>
                </a:outerShdw>
              </a:effectLst>
              <a:latin typeface="Arial" pitchFamily="34" charset="0"/>
              <a:cs typeface="Arial" pitchFamily="34" charset="0"/>
            </a:rPr>
            <a:t>consignment</a:t>
          </a:r>
          <a:r>
            <a:rPr lang="en-GB" altLang="ja-JP" sz="1800" b="0" noProof="0" dirty="0">
              <a:effectLst>
                <a:outerShdw blurRad="38100" dist="38100" dir="2700000" algn="tl">
                  <a:srgbClr val="000000">
                    <a:alpha val="43137"/>
                  </a:srgbClr>
                </a:outerShdw>
              </a:effectLst>
              <a:latin typeface="Arial" pitchFamily="34" charset="0"/>
              <a:cs typeface="Arial" pitchFamily="34" charset="0"/>
            </a:rPr>
            <a:t>)</a:t>
          </a:r>
          <a:r>
            <a:rPr lang="en-US" altLang="ja-JP" sz="18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1800" dirty="0">
              <a:effectLst>
                <a:outerShdw blurRad="38100" dist="38100" dir="2700000" algn="tl">
                  <a:srgbClr val="000000">
                    <a:alpha val="43137"/>
                  </a:srgbClr>
                </a:outerShdw>
              </a:effectLst>
              <a:latin typeface="Arial" pitchFamily="34" charset="0"/>
              <a:cs typeface="Arial" pitchFamily="34" charset="0"/>
            </a:rPr>
            <a:t>“</a:t>
          </a:r>
          <a:r>
            <a:rPr lang="en-GB" sz="1800" b="1" dirty="0"/>
            <a:t>Official </a:t>
          </a:r>
          <a:r>
            <a:rPr lang="en-GB" sz="1800" strike="sngStrike" dirty="0"/>
            <a:t>procedure used to verify that</a:t>
          </a:r>
          <a:r>
            <a:rPr lang="en-GB" sz="1800" strike="noStrike" dirty="0"/>
            <a:t> </a:t>
          </a:r>
          <a:r>
            <a:rPr lang="en-GB" sz="1800" u="sng" dirty="0"/>
            <a:t>process of document checks, verification of </a:t>
          </a:r>
          <a:r>
            <a:rPr lang="en-GB" sz="1800" b="1" u="sng" dirty="0"/>
            <a:t>consignment integrity</a:t>
          </a:r>
          <a:r>
            <a:rPr lang="en-GB" sz="1800" u="sng" dirty="0"/>
            <a:t>, and</a:t>
          </a:r>
          <a:r>
            <a:rPr lang="en-GB" sz="1800" b="1" u="sng" dirty="0"/>
            <a:t> inspection </a:t>
          </a:r>
          <a:r>
            <a:rPr lang="en-GB" sz="1800" u="sng" dirty="0"/>
            <a:t>or</a:t>
          </a:r>
          <a:r>
            <a:rPr lang="en-GB" sz="1800" b="1" u="sng" dirty="0"/>
            <a:t> testing </a:t>
          </a:r>
          <a:r>
            <a:rPr lang="en-GB" sz="1800" u="sng" dirty="0"/>
            <a:t>of</a:t>
          </a:r>
          <a:r>
            <a:rPr lang="en-GB" sz="1800" b="1" u="sng" dirty="0"/>
            <a:t> plants</a:t>
          </a:r>
          <a:r>
            <a:rPr lang="en-GB" sz="1800" u="sng" dirty="0"/>
            <a:t>,</a:t>
          </a:r>
          <a:r>
            <a:rPr lang="en-GB" sz="1800" b="1" u="sng" dirty="0"/>
            <a:t> plant products </a:t>
          </a:r>
          <a:r>
            <a:rPr lang="en-GB" sz="1800" u="sng" dirty="0"/>
            <a:t>or other</a:t>
          </a:r>
          <a:r>
            <a:rPr lang="en-GB" sz="1800" b="1" u="sng" dirty="0"/>
            <a:t> regulated articles </a:t>
          </a:r>
          <a:r>
            <a:rPr lang="en-GB" sz="1800" u="sng" dirty="0"/>
            <a:t>to check if</a:t>
          </a:r>
          <a:r>
            <a:rPr lang="en-GB" sz="1800" dirty="0"/>
            <a:t> a </a:t>
          </a:r>
          <a:r>
            <a:rPr lang="en-GB" sz="1800" b="1" dirty="0"/>
            <a:t>consignment </a:t>
          </a:r>
          <a:r>
            <a:rPr lang="en-GB" sz="1800" dirty="0"/>
            <a:t>complies with </a:t>
          </a:r>
          <a:r>
            <a:rPr lang="en-GB" sz="1800" b="1" dirty="0"/>
            <a:t>phytosanitary import requirements </a:t>
          </a:r>
          <a:r>
            <a:rPr lang="en-GB" sz="1800" dirty="0"/>
            <a:t>or </a:t>
          </a:r>
          <a:r>
            <a:rPr lang="en-GB" sz="1800" u="sng" dirty="0"/>
            <a:t>if</a:t>
          </a:r>
          <a:r>
            <a:rPr lang="en-GB" sz="1800" dirty="0"/>
            <a:t> </a:t>
          </a:r>
          <a:r>
            <a:rPr lang="en-GB" sz="1800" b="1" dirty="0"/>
            <a:t>phytosanitary measures</a:t>
          </a:r>
          <a:r>
            <a:rPr lang="en-GB" sz="1800" dirty="0"/>
            <a:t> related to </a:t>
          </a:r>
          <a:r>
            <a:rPr lang="en-GB" sz="1800" b="1" dirty="0"/>
            <a:t>transit </a:t>
          </a:r>
          <a:r>
            <a:rPr lang="en-GB" sz="1800" u="sng" dirty="0"/>
            <a:t>have been applied</a:t>
          </a:r>
          <a:r>
            <a:rPr lang="en-US" altLang="ja-JP" sz="1800" strike="noStrike" dirty="0">
              <a:effectLst>
                <a:outerShdw blurRad="38100" dist="38100" dir="2700000" algn="tl">
                  <a:srgbClr val="000000">
                    <a:alpha val="43137"/>
                  </a:srgbClr>
                </a:outerShdw>
              </a:effectLst>
              <a:latin typeface="Arial" pitchFamily="34" charset="0"/>
              <a:cs typeface="Arial" pitchFamily="34" charset="0"/>
            </a:rPr>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n-US" sz="1800" i="0" dirty="0">
              <a:solidFill>
                <a:schemeClr val="tx1"/>
              </a:solidFill>
              <a:effectLst/>
              <a:latin typeface="+mn-lt"/>
              <a:ea typeface="+mn-ea"/>
              <a:cs typeface="+mn-cs"/>
            </a:rPr>
            <a:t>The addition of “</a:t>
          </a:r>
          <a:r>
            <a:rPr lang="en-US" sz="1800" i="1" dirty="0">
              <a:solidFill>
                <a:schemeClr val="tx1"/>
              </a:solidFill>
              <a:effectLst/>
              <a:latin typeface="+mn-lt"/>
              <a:ea typeface="+mn-ea"/>
              <a:cs typeface="+mn-cs"/>
            </a:rPr>
            <a:t>of document checks, verification of consignment integrity, and inspection or testing of plants, plant products or other regulated articles</a:t>
          </a:r>
          <a:r>
            <a:rPr lang="en-US" sz="1800" dirty="0">
              <a:solidFill>
                <a:schemeClr val="tx1"/>
              </a:solidFill>
              <a:effectLst/>
              <a:latin typeface="+mn-lt"/>
              <a:ea typeface="+mn-ea"/>
              <a:cs typeface="+mn-cs"/>
            </a:rPr>
            <a:t>” serves to more specifically explain which elements a compliance procedure may consist of. It is noted that the proposed revised definition of </a:t>
          </a:r>
          <a:r>
            <a:rPr lang="en-US" sz="1800" i="1" dirty="0">
              <a:solidFill>
                <a:schemeClr val="tx1"/>
              </a:solidFill>
              <a:effectLst/>
              <a:latin typeface="+mn-lt"/>
              <a:ea typeface="+mn-ea"/>
              <a:cs typeface="+mn-cs"/>
            </a:rPr>
            <a:t>integrity (of a consignment)</a:t>
          </a:r>
          <a:r>
            <a:rPr lang="en-US" sz="1800" dirty="0">
              <a:solidFill>
                <a:schemeClr val="tx1"/>
              </a:solidFill>
              <a:effectLst/>
              <a:latin typeface="+mn-lt"/>
              <a:ea typeface="+mn-ea"/>
              <a:cs typeface="+mn-cs"/>
            </a:rPr>
            <a:t> includes the “</a:t>
          </a:r>
          <a:r>
            <a:rPr lang="en-US" sz="1800" i="1" dirty="0">
              <a:solidFill>
                <a:schemeClr val="tx1"/>
              </a:solidFill>
              <a:effectLst/>
              <a:latin typeface="+mn-lt"/>
              <a:ea typeface="+mn-ea"/>
              <a:cs typeface="+mn-cs"/>
            </a:rPr>
            <a:t>identity is unchanged</a:t>
          </a:r>
          <a:r>
            <a:rPr lang="en-US" sz="1800" dirty="0">
              <a:solidFill>
                <a:schemeClr val="tx1"/>
              </a:solidFill>
              <a:effectLst/>
              <a:latin typeface="+mn-lt"/>
              <a:ea typeface="+mn-ea"/>
              <a:cs typeface="+mn-cs"/>
            </a:rPr>
            <a:t>” so that verification of integrity includes verification of identity</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1BB82D39-7EF3-4893-B805-AD0826BCB8CA}">
      <dgm:prSet custT="1"/>
      <dgm:spPr/>
      <dgm:t>
        <a:bodyPr/>
        <a:lstStyle/>
        <a:p>
          <a:r>
            <a:rPr lang="en-US" sz="1800" i="0" dirty="0">
              <a:solidFill>
                <a:schemeClr val="tx1"/>
              </a:solidFill>
              <a:effectLst/>
              <a:latin typeface="+mn-lt"/>
              <a:ea typeface="+mn-ea"/>
              <a:cs typeface="+mn-cs"/>
            </a:rPr>
            <a:t>“</a:t>
          </a:r>
          <a:r>
            <a:rPr lang="en-US" sz="1800" i="1" dirty="0">
              <a:solidFill>
                <a:schemeClr val="tx1"/>
              </a:solidFill>
              <a:effectLst/>
              <a:latin typeface="+mn-lt"/>
              <a:ea typeface="+mn-ea"/>
              <a:cs typeface="+mn-cs"/>
            </a:rPr>
            <a:t>Procedure</a:t>
          </a:r>
          <a:r>
            <a:rPr lang="en-US" sz="1800" i="0" dirty="0">
              <a:solidFill>
                <a:schemeClr val="tx1"/>
              </a:solidFill>
              <a:effectLst/>
              <a:latin typeface="+mn-lt"/>
              <a:ea typeface="+mn-ea"/>
              <a:cs typeface="+mn-cs"/>
            </a:rPr>
            <a:t>” is substituted by “</a:t>
          </a:r>
          <a:r>
            <a:rPr lang="en-US" sz="1800" i="1" dirty="0">
              <a:solidFill>
                <a:schemeClr val="tx1"/>
              </a:solidFill>
              <a:effectLst/>
              <a:latin typeface="+mn-lt"/>
              <a:ea typeface="+mn-ea"/>
              <a:cs typeface="+mn-cs"/>
            </a:rPr>
            <a:t>process</a:t>
          </a:r>
          <a:r>
            <a:rPr lang="en-US" sz="1800" i="0" dirty="0">
              <a:solidFill>
                <a:schemeClr val="tx1"/>
              </a:solidFill>
              <a:effectLst/>
              <a:latin typeface="+mn-lt"/>
              <a:ea typeface="+mn-ea"/>
              <a:cs typeface="+mn-cs"/>
            </a:rPr>
            <a:t>” in order to highlight that it is a series of steps or actions that are performed and, when completed, leads to the release of a consignment or transit through a country. The wording “</a:t>
          </a:r>
          <a:r>
            <a:rPr lang="en-US" sz="1800" i="1" dirty="0">
              <a:solidFill>
                <a:schemeClr val="tx1"/>
              </a:solidFill>
              <a:effectLst/>
              <a:latin typeface="+mn-lt"/>
              <a:ea typeface="+mn-ea"/>
              <a:cs typeface="+mn-cs"/>
            </a:rPr>
            <a:t>used to verify</a:t>
          </a:r>
          <a:r>
            <a:rPr lang="en-US" sz="1800" i="0" dirty="0">
              <a:solidFill>
                <a:schemeClr val="tx1"/>
              </a:solidFill>
              <a:effectLst/>
              <a:latin typeface="+mn-lt"/>
              <a:ea typeface="+mn-ea"/>
              <a:cs typeface="+mn-cs"/>
            </a:rPr>
            <a:t>” is therefore substituted by “</a:t>
          </a:r>
          <a:r>
            <a:rPr lang="en-US" sz="1800" i="1" dirty="0">
              <a:solidFill>
                <a:schemeClr val="tx1"/>
              </a:solidFill>
              <a:effectLst/>
              <a:latin typeface="+mn-lt"/>
              <a:ea typeface="+mn-ea"/>
              <a:cs typeface="+mn-cs"/>
            </a:rPr>
            <a:t>to check</a:t>
          </a:r>
          <a:r>
            <a:rPr lang="en-US" sz="1800" i="0" dirty="0">
              <a:solidFill>
                <a:schemeClr val="tx1"/>
              </a:solidFill>
              <a:effectLst/>
              <a:latin typeface="+mn-lt"/>
              <a:ea typeface="+mn-ea"/>
              <a:cs typeface="+mn-cs"/>
            </a:rPr>
            <a:t>”</a:t>
          </a:r>
          <a:endParaRPr lang="fr-FR" sz="1800" dirty="0"/>
        </a:p>
      </dgm:t>
    </dgm:pt>
    <dgm:pt modelId="{C31932F0-CBA6-4FC7-913E-0F9AD95DED5B}" type="parTrans" cxnId="{721B0C80-E7C3-4CA5-9E77-A5D3AE7583DB}">
      <dgm:prSet/>
      <dgm:spPr/>
      <dgm:t>
        <a:bodyPr/>
        <a:lstStyle/>
        <a:p>
          <a:endParaRPr lang="fr-FR"/>
        </a:p>
      </dgm:t>
    </dgm:pt>
    <dgm:pt modelId="{FE6A3D9E-162A-4BB9-95CB-392508E8042B}" type="sibTrans" cxnId="{721B0C80-E7C3-4CA5-9E77-A5D3AE7583DB}">
      <dgm:prSet/>
      <dgm:spPr/>
      <dgm:t>
        <a:bodyPr/>
        <a:lstStyle/>
        <a:p>
          <a:endParaRPr lang="fr-FR"/>
        </a:p>
      </dgm:t>
    </dgm:pt>
    <dgm:pt modelId="{C86A060F-C10C-4FBE-BB6B-E7ACE929C8DB}">
      <dgm:prSet custT="1"/>
      <dgm:spPr/>
      <dgm:t>
        <a:bodyPr/>
        <a:lstStyle/>
        <a:p>
          <a:r>
            <a:rPr lang="en-US" sz="1800" i="0" dirty="0">
              <a:solidFill>
                <a:schemeClr val="tx1"/>
              </a:solidFill>
              <a:effectLst/>
              <a:latin typeface="+mn-lt"/>
              <a:ea typeface="+mn-ea"/>
              <a:cs typeface="+mn-cs"/>
            </a:rPr>
            <a:t>As the definition of “</a:t>
          </a:r>
          <a:r>
            <a:rPr lang="en-US" sz="1800" i="1" dirty="0">
              <a:solidFill>
                <a:schemeClr val="tx1"/>
              </a:solidFill>
              <a:effectLst/>
              <a:latin typeface="+mn-lt"/>
              <a:ea typeface="+mn-ea"/>
              <a:cs typeface="+mn-cs"/>
            </a:rPr>
            <a:t>phytosanitary measure</a:t>
          </a:r>
          <a:r>
            <a:rPr lang="en-US" sz="1800" i="0" dirty="0">
              <a:solidFill>
                <a:schemeClr val="tx1"/>
              </a:solidFill>
              <a:effectLst/>
              <a:latin typeface="+mn-lt"/>
              <a:ea typeface="+mn-ea"/>
              <a:cs typeface="+mn-cs"/>
            </a:rPr>
            <a:t>” includes “</a:t>
          </a:r>
          <a:r>
            <a:rPr lang="en-US" sz="1800" i="1" dirty="0">
              <a:solidFill>
                <a:schemeClr val="tx1"/>
              </a:solidFill>
              <a:effectLst/>
              <a:latin typeface="+mn-lt"/>
              <a:ea typeface="+mn-ea"/>
              <a:cs typeface="+mn-cs"/>
            </a:rPr>
            <a:t>any...official procedure</a:t>
          </a:r>
          <a:r>
            <a:rPr lang="en-US" sz="1800" i="0" dirty="0">
              <a:solidFill>
                <a:schemeClr val="tx1"/>
              </a:solidFill>
              <a:effectLst/>
              <a:latin typeface="+mn-lt"/>
              <a:ea typeface="+mn-ea"/>
              <a:cs typeface="+mn-cs"/>
            </a:rPr>
            <a:t>”, the notion of a consignment complying with phytosanitary measures is inadequate. The wording </a:t>
          </a:r>
          <a:r>
            <a:rPr lang="en-US" sz="1800" i="1" dirty="0">
              <a:solidFill>
                <a:schemeClr val="tx1"/>
              </a:solidFill>
              <a:effectLst/>
              <a:latin typeface="+mn-lt"/>
              <a:ea typeface="+mn-ea"/>
              <a:cs typeface="+mn-cs"/>
            </a:rPr>
            <a:t>“…or phytosanitary measures related to transit</a:t>
          </a:r>
          <a:r>
            <a:rPr lang="en-US" sz="1800" i="0" dirty="0">
              <a:solidFill>
                <a:schemeClr val="tx1"/>
              </a:solidFill>
              <a:effectLst/>
              <a:latin typeface="+mn-lt"/>
              <a:ea typeface="+mn-ea"/>
              <a:cs typeface="+mn-cs"/>
            </a:rPr>
            <a:t>” is therefore changed to “</a:t>
          </a:r>
          <a:r>
            <a:rPr lang="en-US" sz="1800" i="1" dirty="0">
              <a:solidFill>
                <a:schemeClr val="tx1"/>
              </a:solidFill>
              <a:effectLst/>
              <a:latin typeface="+mn-lt"/>
              <a:ea typeface="+mn-ea"/>
              <a:cs typeface="+mn-cs"/>
            </a:rPr>
            <a:t>or if phytosanitary measures related to transit have been applied</a:t>
          </a:r>
          <a:r>
            <a:rPr lang="en-US" sz="1800" i="0" dirty="0">
              <a:solidFill>
                <a:schemeClr val="tx1"/>
              </a:solidFill>
              <a:effectLst/>
              <a:latin typeface="+mn-lt"/>
              <a:ea typeface="+mn-ea"/>
              <a:cs typeface="+mn-cs"/>
            </a:rPr>
            <a:t>”</a:t>
          </a:r>
          <a:endParaRPr lang="fr-FR" sz="1800" dirty="0"/>
        </a:p>
      </dgm:t>
    </dgm:pt>
    <dgm:pt modelId="{34BEA952-A5AE-48F4-B76F-43220E3B8A05}" type="parTrans" cxnId="{B9A96DA2-8A7D-46BC-A2A2-32C6CA865D06}">
      <dgm:prSet/>
      <dgm:spPr/>
      <dgm:t>
        <a:bodyPr/>
        <a:lstStyle/>
        <a:p>
          <a:endParaRPr lang="fr-FR"/>
        </a:p>
      </dgm:t>
    </dgm:pt>
    <dgm:pt modelId="{22342EB6-9619-4A1D-BD85-30EB268E95C8}" type="sibTrans" cxnId="{B9A96DA2-8A7D-46BC-A2A2-32C6CA865D06}">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B9A96DA2-8A7D-46BC-A2A2-32C6CA865D06}" srcId="{3353E323-CB19-43FF-8D69-18AB74F7A767}" destId="{C86A060F-C10C-4FBE-BB6B-E7ACE929C8DB}" srcOrd="2" destOrd="0" parTransId="{34BEA952-A5AE-48F4-B76F-43220E3B8A05}" sibTransId="{22342EB6-9619-4A1D-BD85-30EB268E95C8}"/>
    <dgm:cxn modelId="{9518A0D1-C79A-4E4E-A9B5-DCA86F3820AB}" srcId="{5E1F010D-719A-4457-87E8-5D7769197D3B}" destId="{3353E323-CB19-43FF-8D69-18AB74F7A767}" srcOrd="0" destOrd="0" parTransId="{EEC5F49C-8AE3-4E2A-A215-8770DB5B82C1}" sibTransId="{5BC80C2B-A228-4D8A-8A84-A7B9DDD08700}"/>
    <dgm:cxn modelId="{92A97B1C-7C19-4540-83F2-588C183513BE}" type="presOf" srcId="{5E1F010D-719A-4457-87E8-5D7769197D3B}" destId="{0BFA647E-92FE-45E0-AE06-ABD504F66826}" srcOrd="0" destOrd="0" presId="urn:microsoft.com/office/officeart/2005/8/layout/hList1"/>
    <dgm:cxn modelId="{721B0C80-E7C3-4CA5-9E77-A5D3AE7583DB}" srcId="{3353E323-CB19-43FF-8D69-18AB74F7A767}" destId="{1BB82D39-7EF3-4893-B805-AD0826BCB8CA}" srcOrd="1" destOrd="0" parTransId="{C31932F0-CBA6-4FC7-913E-0F9AD95DED5B}" sibTransId="{FE6A3D9E-162A-4BB9-95CB-392508E8042B}"/>
    <dgm:cxn modelId="{474ED44E-3469-40B2-8C5C-4C562358F3FE}" type="presOf" srcId="{E496333F-73E3-4416-ACEB-781E2589BD07}" destId="{43050ECD-A3E9-4C47-8FE6-BEA6034E9946}" srcOrd="0" destOrd="0" presId="urn:microsoft.com/office/officeart/2005/8/layout/hList1"/>
    <dgm:cxn modelId="{DFD95C63-52F2-4877-90D8-E1F976230CD0}" type="presOf" srcId="{C86A060F-C10C-4FBE-BB6B-E7ACE929C8DB}" destId="{43050ECD-A3E9-4C47-8FE6-BEA6034E9946}" srcOrd="0" destOrd="2" presId="urn:microsoft.com/office/officeart/2005/8/layout/hList1"/>
    <dgm:cxn modelId="{10BF8FFA-1469-4D9A-BCF5-CB6BEA2D47DE}" type="presOf" srcId="{3353E323-CB19-43FF-8D69-18AB74F7A767}" destId="{E930BD52-F34E-4EBD-9A9B-C7DEB21F1E79}" srcOrd="0" destOrd="0" presId="urn:microsoft.com/office/officeart/2005/8/layout/hList1"/>
    <dgm:cxn modelId="{A9E8D3FB-88F7-46B4-9C38-47890BA51F4F}" type="presOf" srcId="{1BB82D39-7EF3-4893-B805-AD0826BCB8CA}" destId="{43050ECD-A3E9-4C47-8FE6-BEA6034E9946}" srcOrd="0" destOrd="1" presId="urn:microsoft.com/office/officeart/2005/8/layout/hList1"/>
    <dgm:cxn modelId="{CA643BE2-2204-4902-808B-29CA91FDB971}" type="presParOf" srcId="{0BFA647E-92FE-45E0-AE06-ABD504F66826}" destId="{C9D697EF-FE5C-402C-830B-CCDCAD89BBD3}" srcOrd="0" destOrd="0" presId="urn:microsoft.com/office/officeart/2005/8/layout/hList1"/>
    <dgm:cxn modelId="{7EE315D7-1AAA-4209-BAE6-DCE54C0A8B75}" type="presParOf" srcId="{C9D697EF-FE5C-402C-830B-CCDCAD89BBD3}" destId="{E930BD52-F34E-4EBD-9A9B-C7DEB21F1E79}" srcOrd="0" destOrd="0" presId="urn:microsoft.com/office/officeart/2005/8/layout/hList1"/>
    <dgm:cxn modelId="{0CD8C8D8-C87F-47CD-A5C3-04308A2F289F}"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fr-FR" altLang="ja-JP" sz="1800" b="1" dirty="0">
              <a:effectLst>
                <a:outerShdw blurRad="38100" dist="38100" dir="2700000" algn="tl">
                  <a:srgbClr val="000000">
                    <a:alpha val="43137"/>
                  </a:srgbClr>
                </a:outerShdw>
              </a:effectLst>
              <a:latin typeface="Arial" pitchFamily="34" charset="0"/>
              <a:cs typeface="Arial" pitchFamily="34" charset="0"/>
            </a:rPr>
            <a:t>Release </a:t>
          </a:r>
          <a:r>
            <a:rPr lang="fr-FR" altLang="ja-JP" sz="1800" b="0" dirty="0">
              <a:effectLst>
                <a:outerShdw blurRad="38100" dist="38100" dir="2700000" algn="tl">
                  <a:srgbClr val="000000">
                    <a:alpha val="43137"/>
                  </a:srgbClr>
                </a:outerShdw>
              </a:effectLst>
              <a:latin typeface="Arial" pitchFamily="34" charset="0"/>
              <a:cs typeface="Arial" pitchFamily="34" charset="0"/>
            </a:rPr>
            <a:t>(of a </a:t>
          </a:r>
          <a:r>
            <a:rPr lang="en-GB" altLang="ja-JP" sz="1800" b="1" noProof="0" dirty="0">
              <a:effectLst>
                <a:outerShdw blurRad="38100" dist="38100" dir="2700000" algn="tl">
                  <a:srgbClr val="000000">
                    <a:alpha val="43137"/>
                  </a:srgbClr>
                </a:outerShdw>
              </a:effectLst>
              <a:latin typeface="Arial" pitchFamily="34" charset="0"/>
              <a:cs typeface="Arial" pitchFamily="34" charset="0"/>
            </a:rPr>
            <a:t>consignment</a:t>
          </a:r>
          <a:r>
            <a:rPr lang="fr-FR" altLang="ja-JP" sz="1800" b="0" dirty="0">
              <a:effectLst>
                <a:outerShdw blurRad="38100" dist="38100" dir="2700000" algn="tl">
                  <a:srgbClr val="000000">
                    <a:alpha val="43137"/>
                  </a:srgbClr>
                </a:outerShdw>
              </a:effectLst>
              <a:latin typeface="Arial" pitchFamily="34" charset="0"/>
              <a:cs typeface="Arial" pitchFamily="34" charset="0"/>
            </a:rPr>
            <a:t>)</a:t>
          </a:r>
          <a:r>
            <a:rPr lang="en-US" altLang="ja-JP" sz="18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1800" dirty="0">
              <a:effectLst>
                <a:outerShdw blurRad="38100" dist="38100" dir="2700000" algn="tl">
                  <a:srgbClr val="000000">
                    <a:alpha val="43137"/>
                  </a:srgbClr>
                </a:outerShdw>
              </a:effectLst>
              <a:latin typeface="Arial" pitchFamily="34" charset="0"/>
              <a:cs typeface="Arial" pitchFamily="34" charset="0"/>
            </a:rPr>
            <a:t>“</a:t>
          </a:r>
          <a:r>
            <a:rPr lang="en-GB" sz="1800" dirty="0"/>
            <a:t>Authorization for </a:t>
          </a:r>
          <a:r>
            <a:rPr lang="en-GB" sz="1800" b="1" dirty="0"/>
            <a:t>entry</a:t>
          </a:r>
          <a:r>
            <a:rPr lang="en-GB" sz="1800" dirty="0"/>
            <a:t> after </a:t>
          </a:r>
          <a:r>
            <a:rPr lang="en-GB" sz="1800" u="sng" dirty="0"/>
            <a:t>completion of the </a:t>
          </a:r>
          <a:r>
            <a:rPr lang="en-GB" sz="1800" b="1" u="sng" dirty="0"/>
            <a:t>compliance procedure</a:t>
          </a:r>
          <a:r>
            <a:rPr lang="en-GB" sz="1800" b="1" u="none" dirty="0"/>
            <a:t> </a:t>
          </a:r>
          <a:r>
            <a:rPr lang="en-GB" sz="1800" b="1" strike="sngStrike" dirty="0"/>
            <a:t>clearance</a:t>
          </a:r>
          <a:r>
            <a:rPr lang="en-US" altLang="ja-JP" sz="1800" strike="noStrike" dirty="0">
              <a:effectLst>
                <a:outerShdw blurRad="38100" dist="38100" dir="2700000" algn="tl">
                  <a:srgbClr val="000000">
                    <a:alpha val="43137"/>
                  </a:srgbClr>
                </a:outerShdw>
              </a:effectLst>
              <a:latin typeface="Arial" pitchFamily="34" charset="0"/>
              <a:cs typeface="Arial" pitchFamily="34" charset="0"/>
            </a:rPr>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n-US" sz="1800" dirty="0">
              <a:solidFill>
                <a:schemeClr val="tx1"/>
              </a:solidFill>
              <a:effectLst/>
              <a:latin typeface="+mn-lt"/>
              <a:ea typeface="+mn-ea"/>
              <a:cs typeface="+mn-cs"/>
            </a:rPr>
            <a:t>The revision does not change the substance of the definition but merely links “</a:t>
          </a:r>
          <a:r>
            <a:rPr lang="en-US" sz="1800" i="1" dirty="0">
              <a:solidFill>
                <a:schemeClr val="tx1"/>
              </a:solidFill>
              <a:effectLst/>
              <a:latin typeface="+mn-lt"/>
              <a:ea typeface="+mn-ea"/>
              <a:cs typeface="+mn-cs"/>
            </a:rPr>
            <a:t>release”</a:t>
          </a:r>
          <a:r>
            <a:rPr lang="en-US" sz="1800" dirty="0">
              <a:solidFill>
                <a:schemeClr val="tx1"/>
              </a:solidFill>
              <a:effectLst/>
              <a:latin typeface="+mn-lt"/>
              <a:ea typeface="+mn-ea"/>
              <a:cs typeface="+mn-cs"/>
            </a:rPr>
            <a:t> to “</a:t>
          </a:r>
          <a:r>
            <a:rPr lang="en-US" sz="1800" i="1" dirty="0">
              <a:solidFill>
                <a:schemeClr val="tx1"/>
              </a:solidFill>
              <a:effectLst/>
              <a:latin typeface="+mn-lt"/>
              <a:ea typeface="+mn-ea"/>
              <a:cs typeface="+mn-cs"/>
            </a:rPr>
            <a:t>compliance procedure”</a:t>
          </a:r>
          <a:r>
            <a:rPr lang="en-US" sz="1800" dirty="0">
              <a:solidFill>
                <a:schemeClr val="tx1"/>
              </a:solidFill>
              <a:effectLst/>
              <a:latin typeface="+mn-lt"/>
              <a:ea typeface="+mn-ea"/>
              <a:cs typeface="+mn-cs"/>
            </a:rPr>
            <a:t> rather than to “</a:t>
          </a:r>
          <a:r>
            <a:rPr lang="en-US" sz="1800" i="1" dirty="0">
              <a:solidFill>
                <a:schemeClr val="tx1"/>
              </a:solidFill>
              <a:effectLst/>
              <a:latin typeface="+mn-lt"/>
              <a:ea typeface="+mn-ea"/>
              <a:cs typeface="+mn-cs"/>
            </a:rPr>
            <a:t>clearance”</a:t>
          </a:r>
          <a:r>
            <a:rPr lang="en-US" sz="1800" dirty="0">
              <a:solidFill>
                <a:schemeClr val="tx1"/>
              </a:solidFill>
              <a:effectLst/>
              <a:latin typeface="+mn-lt"/>
              <a:ea typeface="+mn-ea"/>
              <a:cs typeface="+mn-cs"/>
            </a:rPr>
            <a:t> (as proposed for deletion)</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A8FED4AA-8822-488F-87E5-2185A9D0D8A1}" type="presOf" srcId="{E496333F-73E3-4416-ACEB-781E2589BD07}" destId="{43050ECD-A3E9-4C47-8FE6-BEA6034E9946}" srcOrd="0" destOrd="0" presId="urn:microsoft.com/office/officeart/2005/8/layout/hList1"/>
    <dgm:cxn modelId="{D68ECD93-E686-4BE0-93AF-96C3D8EB14F0}" type="presOf" srcId="{5E1F010D-719A-4457-87E8-5D7769197D3B}" destId="{0BFA647E-92FE-45E0-AE06-ABD504F66826}" srcOrd="0" destOrd="0"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3EFCE3A9-84D1-4E4C-B3BE-BB15BAC8F27D}" type="presOf" srcId="{3353E323-CB19-43FF-8D69-18AB74F7A767}" destId="{E930BD52-F34E-4EBD-9A9B-C7DEB21F1E79}"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EA7EBC21-5CF5-4595-869C-E7FC1A4504DD}" type="presParOf" srcId="{0BFA647E-92FE-45E0-AE06-ABD504F66826}" destId="{C9D697EF-FE5C-402C-830B-CCDCAD89BBD3}" srcOrd="0" destOrd="0" presId="urn:microsoft.com/office/officeart/2005/8/layout/hList1"/>
    <dgm:cxn modelId="{4EB8F5E5-2716-4217-9E64-818CCF3E0CDE}" type="presParOf" srcId="{C9D697EF-FE5C-402C-830B-CCDCAD89BBD3}" destId="{E930BD52-F34E-4EBD-9A9B-C7DEB21F1E79}" srcOrd="0" destOrd="0" presId="urn:microsoft.com/office/officeart/2005/8/layout/hList1"/>
    <dgm:cxn modelId="{610212F4-B5B6-402B-B5BB-FFA09955DEC0}"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custT="1"/>
      <dgm:spPr>
        <a:solidFill>
          <a:srgbClr val="FDF4DA">
            <a:alpha val="90000"/>
          </a:srgbClr>
        </a:solidFill>
        <a:ln>
          <a:solidFill>
            <a:srgbClr val="FDF4DA">
              <a:alpha val="90000"/>
            </a:srgbClr>
          </a:solidFill>
        </a:ln>
      </dgm:spPr>
      <dgm:t>
        <a:bodyPr/>
        <a:lstStyle/>
        <a:p>
          <a:r>
            <a:rPr lang="en-US" sz="1800" dirty="0">
              <a:solidFill>
                <a:schemeClr val="tx1"/>
              </a:solidFill>
              <a:effectLst/>
              <a:latin typeface="+mn-lt"/>
              <a:ea typeface="+mn-ea"/>
              <a:cs typeface="+mn-cs"/>
            </a:rPr>
            <a:t>The Glossary terms “</a:t>
          </a:r>
          <a:r>
            <a:rPr lang="en-US" sz="1800" i="1" dirty="0">
              <a:solidFill>
                <a:schemeClr val="tx1"/>
              </a:solidFill>
              <a:effectLst/>
              <a:latin typeface="+mn-lt"/>
              <a:ea typeface="+mn-ea"/>
              <a:cs typeface="+mn-cs"/>
            </a:rPr>
            <a:t>clearance (of a consignment)</a:t>
          </a:r>
          <a:r>
            <a:rPr lang="en-US" sz="1800" dirty="0">
              <a:solidFill>
                <a:schemeClr val="tx1"/>
              </a:solidFill>
              <a:effectLst/>
              <a:latin typeface="+mn-lt"/>
              <a:ea typeface="+mn-ea"/>
              <a:cs typeface="+mn-cs"/>
            </a:rPr>
            <a:t>” and “</a:t>
          </a:r>
          <a:r>
            <a:rPr lang="en-US" sz="1800" i="1" dirty="0">
              <a:solidFill>
                <a:schemeClr val="tx1"/>
              </a:solidFill>
              <a:effectLst/>
              <a:latin typeface="+mn-lt"/>
              <a:ea typeface="+mn-ea"/>
              <a:cs typeface="+mn-cs"/>
            </a:rPr>
            <a:t>compliance procedure (for a consignment)</a:t>
          </a:r>
          <a:r>
            <a:rPr lang="en-US" sz="1800" dirty="0">
              <a:solidFill>
                <a:schemeClr val="tx1"/>
              </a:solidFill>
              <a:effectLst/>
              <a:latin typeface="+mn-lt"/>
              <a:ea typeface="+mn-ea"/>
              <a:cs typeface="+mn-cs"/>
            </a:rPr>
            <a:t>” are almost synonymous, given the general agreement that clearance is a </a:t>
          </a:r>
          <a:r>
            <a:rPr lang="en-US" sz="1800" i="1" dirty="0">
              <a:solidFill>
                <a:schemeClr val="tx1"/>
              </a:solidFill>
              <a:effectLst/>
              <a:latin typeface="+mn-lt"/>
              <a:ea typeface="+mn-ea"/>
              <a:cs typeface="+mn-cs"/>
            </a:rPr>
            <a:t>process</a:t>
          </a:r>
          <a:r>
            <a:rPr lang="en-US" sz="1800" dirty="0">
              <a:solidFill>
                <a:schemeClr val="tx1"/>
              </a:solidFill>
              <a:effectLst/>
              <a:latin typeface="+mn-lt"/>
              <a:ea typeface="+mn-ea"/>
              <a:cs typeface="+mn-cs"/>
            </a:rPr>
            <a:t> rather than a </a:t>
          </a:r>
          <a:r>
            <a:rPr lang="en-US" sz="1800" i="1" dirty="0">
              <a:solidFill>
                <a:schemeClr val="tx1"/>
              </a:solidFill>
              <a:effectLst/>
              <a:latin typeface="+mn-lt"/>
              <a:ea typeface="+mn-ea"/>
              <a:cs typeface="+mn-cs"/>
            </a:rPr>
            <a:t>result</a:t>
          </a:r>
          <a:r>
            <a:rPr lang="en-US" sz="1800" dirty="0">
              <a:solidFill>
                <a:schemeClr val="tx1"/>
              </a:solidFill>
              <a:effectLst/>
              <a:latin typeface="+mn-lt"/>
              <a:ea typeface="+mn-ea"/>
              <a:cs typeface="+mn-cs"/>
            </a:rPr>
            <a:t> of such process. Therefore the term “</a:t>
          </a:r>
          <a:r>
            <a:rPr lang="en-US" sz="1800" i="1" dirty="0">
              <a:solidFill>
                <a:schemeClr val="tx1"/>
              </a:solidFill>
              <a:effectLst/>
              <a:latin typeface="+mn-lt"/>
              <a:ea typeface="+mn-ea"/>
              <a:cs typeface="+mn-cs"/>
            </a:rPr>
            <a:t>clearance (of a consignment)</a:t>
          </a:r>
          <a:r>
            <a:rPr lang="en-US" sz="1800" dirty="0">
              <a:solidFill>
                <a:schemeClr val="tx1"/>
              </a:solidFill>
              <a:effectLst/>
              <a:latin typeface="+mn-lt"/>
              <a:ea typeface="+mn-ea"/>
              <a:cs typeface="+mn-cs"/>
            </a:rPr>
            <a:t>” is redundant and is proposed to be deleted from the Glossary. </a:t>
          </a:r>
          <a:endParaRPr lang="en-US" sz="180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3353E323-CB19-43FF-8D69-18AB74F7A767}">
      <dgm:prSet phldrT="[Text]" custT="1"/>
      <dgm:spPr>
        <a:solidFill>
          <a:srgbClr val="F6C233"/>
        </a:solidFill>
        <a:ln>
          <a:solidFill>
            <a:srgbClr val="F6C233"/>
          </a:solidFill>
        </a:ln>
      </dgm:spPr>
      <dgm:t>
        <a:bodyPr/>
        <a:lstStyle/>
        <a:p>
          <a:pPr algn="l">
            <a:spcAft>
              <a:spcPts val="588"/>
            </a:spcAft>
          </a:pPr>
          <a:r>
            <a:rPr lang="en-US" sz="1800" b="1" dirty="0">
              <a:solidFill>
                <a:schemeClr val="tx1"/>
              </a:solidFill>
              <a:effectLst>
                <a:outerShdw blurRad="38100" dist="38100" dir="2700000" algn="tl">
                  <a:srgbClr val="000000">
                    <a:alpha val="43137"/>
                  </a:srgbClr>
                </a:outerShdw>
              </a:effectLst>
            </a:rPr>
            <a:t>“Clearance </a:t>
          </a:r>
          <a:r>
            <a:rPr lang="en-US" sz="1800" b="0" dirty="0">
              <a:solidFill>
                <a:schemeClr val="tx1"/>
              </a:solidFill>
              <a:effectLst>
                <a:outerShdw blurRad="38100" dist="38100" dir="2700000" algn="tl">
                  <a:srgbClr val="000000">
                    <a:alpha val="43137"/>
                  </a:srgbClr>
                </a:outerShdw>
              </a:effectLst>
            </a:rPr>
            <a:t>(of a </a:t>
          </a:r>
          <a:r>
            <a:rPr lang="en-US" sz="1800" b="1" dirty="0">
              <a:solidFill>
                <a:schemeClr val="tx1"/>
              </a:solidFill>
              <a:effectLst>
                <a:outerShdw blurRad="38100" dist="38100" dir="2700000" algn="tl">
                  <a:srgbClr val="000000">
                    <a:alpha val="43137"/>
                  </a:srgbClr>
                </a:outerShdw>
              </a:effectLst>
            </a:rPr>
            <a:t>consignment</a:t>
          </a:r>
          <a:r>
            <a:rPr lang="en-US" sz="1800" b="0" dirty="0">
              <a:solidFill>
                <a:schemeClr val="tx1"/>
              </a:solidFill>
              <a:effectLst>
                <a:outerShdw blurRad="38100" dist="38100" dir="2700000" algn="tl">
                  <a:srgbClr val="000000">
                    <a:alpha val="43137"/>
                  </a:srgbClr>
                </a:outerShdw>
              </a:effectLst>
            </a:rPr>
            <a:t>)</a:t>
          </a:r>
          <a:r>
            <a:rPr lang="en-US" sz="1800" b="1" dirty="0">
              <a:solidFill>
                <a:schemeClr val="tx1"/>
              </a:solidFill>
              <a:effectLst>
                <a:outerShdw blurRad="38100" dist="38100" dir="2700000" algn="tl">
                  <a:srgbClr val="000000">
                    <a:alpha val="43137"/>
                  </a:srgbClr>
                </a:outerShdw>
              </a:effectLst>
            </a:rPr>
            <a:t>”:</a:t>
          </a:r>
        </a:p>
        <a:p>
          <a:pPr algn="l">
            <a:spcAft>
              <a:spcPts val="588"/>
            </a:spcAft>
          </a:pPr>
          <a:r>
            <a:rPr lang="en-US" sz="1800" dirty="0">
              <a:solidFill>
                <a:schemeClr val="tx1"/>
              </a:solidFill>
              <a:effectLst/>
            </a:rPr>
            <a:t>“</a:t>
          </a:r>
          <a:r>
            <a:rPr lang="en-GB" sz="1800" dirty="0">
              <a:solidFill>
                <a:schemeClr val="tx1"/>
              </a:solidFill>
            </a:rPr>
            <a:t>Verification of compliance with phytosanitary regulations</a:t>
          </a:r>
          <a:r>
            <a:rPr lang="en-US" sz="1800" dirty="0">
              <a:solidFill>
                <a:schemeClr val="tx1"/>
              </a:solidFill>
              <a:effectLst/>
            </a:rPr>
            <a:t>”</a:t>
          </a: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F19A52CC-2799-4BBB-81A2-7DB7CC0A1305}">
      <dgm:prSet custT="1"/>
      <dgm:spPr>
        <a:solidFill>
          <a:srgbClr val="FDF4DA">
            <a:alpha val="90000"/>
          </a:srgbClr>
        </a:solidFill>
        <a:ln>
          <a:solidFill>
            <a:srgbClr val="FDF4DA">
              <a:alpha val="90000"/>
            </a:srgbClr>
          </a:solidFill>
        </a:ln>
      </dgm:spPr>
      <dgm:t>
        <a:bodyPr/>
        <a:lstStyle/>
        <a:p>
          <a:r>
            <a:rPr lang="en-US" sz="1800" dirty="0">
              <a:solidFill>
                <a:schemeClr val="tx1"/>
              </a:solidFill>
              <a:effectLst/>
              <a:latin typeface="+mn-lt"/>
              <a:ea typeface="+mn-ea"/>
              <a:cs typeface="+mn-cs"/>
            </a:rPr>
            <a:t>Consequential to the proposed deletion, the definition of “</a:t>
          </a:r>
          <a:r>
            <a:rPr lang="en-US" sz="1800" i="1" dirty="0">
              <a:solidFill>
                <a:schemeClr val="tx1"/>
              </a:solidFill>
              <a:effectLst/>
              <a:latin typeface="+mn-lt"/>
              <a:ea typeface="+mn-ea"/>
              <a:cs typeface="+mn-cs"/>
            </a:rPr>
            <a:t>release (of a consignment)</a:t>
          </a:r>
          <a:r>
            <a:rPr lang="en-US" sz="1800" dirty="0">
              <a:solidFill>
                <a:schemeClr val="tx1"/>
              </a:solidFill>
              <a:effectLst/>
              <a:latin typeface="+mn-lt"/>
              <a:ea typeface="+mn-ea"/>
              <a:cs typeface="+mn-cs"/>
            </a:rPr>
            <a:t>” would need a slight revision (as proposed), and some very few ink amendments in adopted ISPMs are recommendable.</a:t>
          </a:r>
          <a:endParaRPr lang="en-US" sz="1800" dirty="0"/>
        </a:p>
      </dgm:t>
    </dgm:pt>
    <dgm:pt modelId="{66DE1767-F7F2-4962-AF96-D0C49A305F3C}" type="parTrans" cxnId="{668D5AF8-E84F-4E46-8D1C-2C46AE6C64FA}">
      <dgm:prSet/>
      <dgm:spPr/>
      <dgm:t>
        <a:bodyPr/>
        <a:lstStyle/>
        <a:p>
          <a:endParaRPr lang="en-GB"/>
        </a:p>
      </dgm:t>
    </dgm:pt>
    <dgm:pt modelId="{1D740521-F544-400C-824B-3687D6172D67}" type="sibTrans" cxnId="{668D5AF8-E84F-4E46-8D1C-2C46AE6C64FA}">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28302948-FBF1-439A-9E12-0B5E3B764D3D}" type="presOf" srcId="{F19A52CC-2799-4BBB-81A2-7DB7CC0A1305}" destId="{43050ECD-A3E9-4C47-8FE6-BEA6034E9946}" srcOrd="0" destOrd="1"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9518A0D1-C79A-4E4E-A9B5-DCA86F3820AB}" srcId="{5E1F010D-719A-4457-87E8-5D7769197D3B}" destId="{3353E323-CB19-43FF-8D69-18AB74F7A767}" srcOrd="0" destOrd="0" parTransId="{EEC5F49C-8AE3-4E2A-A215-8770DB5B82C1}" sibTransId="{5BC80C2B-A228-4D8A-8A84-A7B9DDD08700}"/>
    <dgm:cxn modelId="{46EDC460-5EA6-4D7F-803F-913F2CBF27C6}" type="presOf" srcId="{5E1F010D-719A-4457-87E8-5D7769197D3B}" destId="{0BFA647E-92FE-45E0-AE06-ABD504F66826}" srcOrd="0" destOrd="0" presId="urn:microsoft.com/office/officeart/2005/8/layout/hList1"/>
    <dgm:cxn modelId="{2634BE97-B0A8-4D06-86A6-423A7FE6A194}" type="presOf" srcId="{3353E323-CB19-43FF-8D69-18AB74F7A767}" destId="{E930BD52-F34E-4EBD-9A9B-C7DEB21F1E79}" srcOrd="0" destOrd="0" presId="urn:microsoft.com/office/officeart/2005/8/layout/hList1"/>
    <dgm:cxn modelId="{668D5AF8-E84F-4E46-8D1C-2C46AE6C64FA}" srcId="{3353E323-CB19-43FF-8D69-18AB74F7A767}" destId="{F19A52CC-2799-4BBB-81A2-7DB7CC0A1305}" srcOrd="1" destOrd="0" parTransId="{66DE1767-F7F2-4962-AF96-D0C49A305F3C}" sibTransId="{1D740521-F544-400C-824B-3687D6172D67}"/>
    <dgm:cxn modelId="{B9E117A1-BB36-4BE9-8980-72C8703B4E98}" type="presOf" srcId="{299F6A74-8351-4A4F-B386-3986EE36DA80}" destId="{43050ECD-A3E9-4C47-8FE6-BEA6034E9946}" srcOrd="0" destOrd="0" presId="urn:microsoft.com/office/officeart/2005/8/layout/hList1"/>
    <dgm:cxn modelId="{86E8A704-6B3F-45E2-A146-F57B56AD248E}" type="presParOf" srcId="{0BFA647E-92FE-45E0-AE06-ABD504F66826}" destId="{C9D697EF-FE5C-402C-830B-CCDCAD89BBD3}" srcOrd="0" destOrd="0" presId="urn:microsoft.com/office/officeart/2005/8/layout/hList1"/>
    <dgm:cxn modelId="{CBF5E4D0-D44E-433C-8056-D39C6BB66844}" type="presParOf" srcId="{C9D697EF-FE5C-402C-830B-CCDCAD89BBD3}" destId="{E930BD52-F34E-4EBD-9A9B-C7DEB21F1E79}" srcOrd="0" destOrd="0" presId="urn:microsoft.com/office/officeart/2005/8/layout/hList1"/>
    <dgm:cxn modelId="{613A0839-5EE8-4C3A-AB39-4125B9E9A91A}"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3" csCatId="colorful" phldr="1"/>
      <dgm:spPr/>
      <dgm:t>
        <a:bodyPr/>
        <a:lstStyle/>
        <a:p>
          <a:endParaRPr lang="en-US"/>
        </a:p>
      </dgm:t>
    </dgm:pt>
    <dgm:pt modelId="{3353E323-CB19-43FF-8D69-18AB74F7A767}">
      <dgm:prSet phldrT="[Text]" custT="1"/>
      <dgm:spPr/>
      <dgm:t>
        <a:bodyPr/>
        <a:lstStyle/>
        <a:p>
          <a:pPr algn="ctr"/>
          <a:r>
            <a:rPr lang="en-US" sz="1800" b="1" dirty="0">
              <a:effectLst>
                <a:outerShdw blurRad="38100" dist="38100" dir="2700000" algn="tl">
                  <a:srgbClr val="000000">
                    <a:alpha val="43137"/>
                  </a:srgbClr>
                </a:outerShdw>
              </a:effectLst>
              <a:latin typeface="Calibri (body)"/>
              <a:cs typeface="Arial" pitchFamily="34" charset="0"/>
            </a:rPr>
            <a:t>For more information on the</a:t>
          </a:r>
          <a:br>
            <a:rPr lang="en-US" sz="1800" b="1" dirty="0">
              <a:effectLst>
                <a:outerShdw blurRad="38100" dist="38100" dir="2700000" algn="tl">
                  <a:srgbClr val="000000">
                    <a:alpha val="43137"/>
                  </a:srgbClr>
                </a:outerShdw>
              </a:effectLst>
              <a:latin typeface="Calibri (body)"/>
              <a:cs typeface="Arial" pitchFamily="34" charset="0"/>
            </a:rPr>
          </a:br>
          <a:r>
            <a:rPr lang="en-US" sz="1800" b="1" dirty="0">
              <a:effectLst>
                <a:outerShdw blurRad="38100" dist="38100" dir="2700000" algn="tl">
                  <a:srgbClr val="000000">
                    <a:alpha val="43137"/>
                  </a:srgbClr>
                </a:outerShdw>
              </a:effectLst>
              <a:latin typeface="Calibri (body)"/>
              <a:cs typeface="Arial" pitchFamily="34" charset="0"/>
            </a:rPr>
            <a:t> 2021 Draft Amendments to ISPM 5, please also refer to:</a:t>
          </a:r>
          <a:endParaRPr lang="en-US" sz="1800" b="1"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n-US" sz="1800" dirty="0">
              <a:hlinkClick xmlns:r="http://schemas.openxmlformats.org/officeDocument/2006/relationships" r:id="rId1"/>
            </a:rPr>
            <a:t>The report for the 2021 January TPG meeting</a:t>
          </a:r>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1621E50D-3B01-4117-A07E-2AE1349B9A0F}">
      <dgm:prSet custT="1"/>
      <dgm:spPr/>
      <dgm:t>
        <a:bodyPr/>
        <a:lstStyle/>
        <a:p>
          <a:r>
            <a:rPr lang="en-US" sz="1800" dirty="0">
              <a:hlinkClick xmlns:r="http://schemas.openxmlformats.org/officeDocument/2006/relationships" r:id="rId1"/>
            </a:rPr>
            <a:t>The report for the 2021 May meeting</a:t>
          </a:r>
        </a:p>
      </dgm:t>
    </dgm:pt>
    <dgm:pt modelId="{FACB1F1F-7853-4B79-A4B6-B9CF5EB341CF}" type="parTrans" cxnId="{C0D5096C-51EE-41B5-B52B-3F24F36974EC}">
      <dgm:prSet/>
      <dgm:spPr/>
      <dgm:t>
        <a:bodyPr/>
        <a:lstStyle/>
        <a:p>
          <a:endParaRPr lang="en-US"/>
        </a:p>
      </dgm:t>
    </dgm:pt>
    <dgm:pt modelId="{72963D88-302D-45F4-8833-151E7CA0A485}" type="sibTrans" cxnId="{C0D5096C-51EE-41B5-B52B-3F24F36974EC}">
      <dgm:prSet/>
      <dgm:spPr/>
      <dgm:t>
        <a:bodyPr/>
        <a:lstStyle/>
        <a:p>
          <a:endParaRPr lang="en-US"/>
        </a:p>
      </dgm:t>
    </dgm:pt>
    <dgm:pt modelId="{4C93C938-8C86-47CB-9A4F-E6EF7122FEEF}">
      <dgm:prSet custT="1"/>
      <dgm:spPr/>
      <dgm:t>
        <a:bodyPr/>
        <a:lstStyle/>
        <a:p>
          <a:endParaRPr lang="en-US" sz="1800" dirty="0"/>
        </a:p>
      </dgm:t>
    </dgm:pt>
    <dgm:pt modelId="{4D860F0D-0525-4111-9D3B-9B4C32ABB10B}" type="parTrans" cxnId="{E9B13C6F-B7B0-472F-9374-1F7714A4C8DC}">
      <dgm:prSet/>
      <dgm:spPr/>
    </dgm:pt>
    <dgm:pt modelId="{16C05363-9F4E-45A2-B0AC-CCBF55026CB7}" type="sibTrans" cxnId="{E9B13C6F-B7B0-472F-9374-1F7714A4C8DC}">
      <dgm:prSet/>
      <dgm:spPr/>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E9B13C6F-B7B0-472F-9374-1F7714A4C8DC}" srcId="{3353E323-CB19-43FF-8D69-18AB74F7A767}" destId="{4C93C938-8C86-47CB-9A4F-E6EF7122FEEF}" srcOrd="0" destOrd="0" parTransId="{4D860F0D-0525-4111-9D3B-9B4C32ABB10B}" sibTransId="{16C05363-9F4E-45A2-B0AC-CCBF55026CB7}"/>
    <dgm:cxn modelId="{FE5F4F27-475E-434B-B89F-F5EB2BD0CFC0}" type="presOf" srcId="{3353E323-CB19-43FF-8D69-18AB74F7A767}" destId="{E930BD52-F34E-4EBD-9A9B-C7DEB21F1E79}" srcOrd="0" destOrd="0" presId="urn:microsoft.com/office/officeart/2005/8/layout/hList1"/>
    <dgm:cxn modelId="{6A144E22-E380-42FF-9F14-C42CDE88DA85}" type="presOf" srcId="{4C93C938-8C86-47CB-9A4F-E6EF7122FEEF}" destId="{43050ECD-A3E9-4C47-8FE6-BEA6034E9946}" srcOrd="0" destOrd="0" presId="urn:microsoft.com/office/officeart/2005/8/layout/hList1"/>
    <dgm:cxn modelId="{70BD47C9-66DD-4E5B-A2DD-B5456F8C3741}" type="presOf" srcId="{1621E50D-3B01-4117-A07E-2AE1349B9A0F}" destId="{43050ECD-A3E9-4C47-8FE6-BEA6034E9946}" srcOrd="0" destOrd="2" presId="urn:microsoft.com/office/officeart/2005/8/layout/hList1"/>
    <dgm:cxn modelId="{7BA90CD6-FF36-48FF-AB74-4C047ED2BFFD}" type="presOf" srcId="{E496333F-73E3-4416-ACEB-781E2589BD07}" destId="{43050ECD-A3E9-4C47-8FE6-BEA6034E9946}" srcOrd="0" destOrd="1"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C0D5096C-51EE-41B5-B52B-3F24F36974EC}" srcId="{3353E323-CB19-43FF-8D69-18AB74F7A767}" destId="{1621E50D-3B01-4117-A07E-2AE1349B9A0F}" srcOrd="2" destOrd="0" parTransId="{FACB1F1F-7853-4B79-A4B6-B9CF5EB341CF}" sibTransId="{72963D88-302D-45F4-8833-151E7CA0A485}"/>
    <dgm:cxn modelId="{D395AF16-70A1-42EC-9682-007CBEA2AD37}" type="presOf" srcId="{5E1F010D-719A-4457-87E8-5D7769197D3B}" destId="{0BFA647E-92FE-45E0-AE06-ABD504F66826}" srcOrd="0" destOrd="0" presId="urn:microsoft.com/office/officeart/2005/8/layout/hList1"/>
    <dgm:cxn modelId="{2B8586C5-FD8B-4F00-B66B-98C4E2B0D5BE}" srcId="{3353E323-CB19-43FF-8D69-18AB74F7A767}" destId="{E496333F-73E3-4416-ACEB-781E2589BD07}" srcOrd="1" destOrd="0" parTransId="{BC3CBCD1-CCD9-460D-9DFB-CA683E81789A}" sibTransId="{86AC4126-B89A-4BFA-8A25-48F82BF7B59E}"/>
    <dgm:cxn modelId="{58DD8EDB-B775-4400-8AEE-11FA64C4D0CA}" type="presParOf" srcId="{0BFA647E-92FE-45E0-AE06-ABD504F66826}" destId="{C9D697EF-FE5C-402C-830B-CCDCAD89BBD3}" srcOrd="0" destOrd="0" presId="urn:microsoft.com/office/officeart/2005/8/layout/hList1"/>
    <dgm:cxn modelId="{2E7201AF-150D-4147-9725-89100A5E6B04}" type="presParOf" srcId="{C9D697EF-FE5C-402C-830B-CCDCAD89BBD3}" destId="{E930BD52-F34E-4EBD-9A9B-C7DEB21F1E79}" srcOrd="0" destOrd="0" presId="urn:microsoft.com/office/officeart/2005/8/layout/hList1"/>
    <dgm:cxn modelId="{CFE6F48B-592A-4FFC-935F-05CE3026D783}"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custT="1"/>
      <dgm:spPr>
        <a:solidFill>
          <a:srgbClr val="D4F5D6">
            <a:alpha val="90000"/>
          </a:srgbClr>
        </a:solidFill>
        <a:ln>
          <a:solidFill>
            <a:srgbClr val="FDF4DA">
              <a:alpha val="90000"/>
            </a:srgbClr>
          </a:solidFill>
        </a:ln>
      </dgm:spPr>
      <dgm:t>
        <a:bodyPr/>
        <a:lstStyle/>
        <a:p>
          <a:r>
            <a:rPr lang="en-US" sz="1600" dirty="0">
              <a:solidFill>
                <a:schemeClr val="tx1"/>
              </a:solidFill>
              <a:effectLst/>
              <a:latin typeface="+mn-lt"/>
              <a:ea typeface="+mn-ea"/>
              <a:cs typeface="+mn-cs"/>
            </a:rPr>
            <a:t>The objective of an “</a:t>
          </a:r>
          <a:r>
            <a:rPr lang="en-US" sz="1600" i="1" dirty="0">
              <a:solidFill>
                <a:schemeClr val="tx1"/>
              </a:solidFill>
              <a:effectLst/>
              <a:latin typeface="+mn-lt"/>
              <a:ea typeface="+mn-ea"/>
              <a:cs typeface="+mn-cs"/>
            </a:rPr>
            <a:t>identity check</a:t>
          </a:r>
          <a:r>
            <a:rPr lang="en-US" sz="1600" dirty="0">
              <a:solidFill>
                <a:schemeClr val="tx1"/>
              </a:solidFill>
              <a:effectLst/>
              <a:latin typeface="+mn-lt"/>
              <a:ea typeface="+mn-ea"/>
              <a:cs typeface="+mn-cs"/>
            </a:rPr>
            <a:t>” is to reassure that </a:t>
          </a:r>
          <a:r>
            <a:rPr lang="en-US" sz="1600" i="1" dirty="0">
              <a:solidFill>
                <a:schemeClr val="tx1"/>
              </a:solidFill>
              <a:effectLst/>
              <a:latin typeface="+mn-lt"/>
              <a:ea typeface="+mn-ea"/>
              <a:cs typeface="+mn-cs"/>
            </a:rPr>
            <a:t>exactly those specimens</a:t>
          </a:r>
          <a:r>
            <a:rPr lang="en-US" sz="1600" dirty="0">
              <a:solidFill>
                <a:schemeClr val="tx1"/>
              </a:solidFill>
              <a:effectLst/>
              <a:latin typeface="+mn-lt"/>
              <a:ea typeface="+mn-ea"/>
              <a:cs typeface="+mn-cs"/>
            </a:rPr>
            <a:t> of plants, plant products or other articles (i.e. </a:t>
          </a:r>
          <a:r>
            <a:rPr lang="en-US" sz="1600" i="1" dirty="0">
              <a:solidFill>
                <a:schemeClr val="tx1"/>
              </a:solidFill>
              <a:effectLst/>
              <a:latin typeface="+mn-lt"/>
              <a:ea typeface="+mn-ea"/>
              <a:cs typeface="+mn-cs"/>
            </a:rPr>
            <a:t>components from a particular place of origin</a:t>
          </a:r>
          <a:r>
            <a:rPr lang="en-US" sz="1600" dirty="0">
              <a:solidFill>
                <a:schemeClr val="tx1"/>
              </a:solidFill>
              <a:effectLst/>
              <a:latin typeface="+mn-lt"/>
              <a:ea typeface="+mn-ea"/>
              <a:cs typeface="+mn-cs"/>
            </a:rPr>
            <a:t>) that are about to be imported are </a:t>
          </a:r>
          <a:r>
            <a:rPr lang="en-US" sz="1600" i="1" dirty="0">
              <a:solidFill>
                <a:schemeClr val="tx1"/>
              </a:solidFill>
              <a:effectLst/>
              <a:latin typeface="+mn-lt"/>
              <a:ea typeface="+mn-ea"/>
              <a:cs typeface="+mn-cs"/>
            </a:rPr>
            <a:t>exclusively those that had been certified</a:t>
          </a:r>
          <a:endParaRPr lang="en-US" sz="160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E5FCF360-F033-4285-A5CA-98DE525AEAA1}">
      <dgm:prSet custT="1"/>
      <dgm:spPr>
        <a:solidFill>
          <a:srgbClr val="D4F5D6">
            <a:alpha val="90000"/>
          </a:srgbClr>
        </a:solidFill>
        <a:ln>
          <a:solidFill>
            <a:srgbClr val="FDF4DA">
              <a:alpha val="90000"/>
            </a:srgbClr>
          </a:solidFill>
        </a:ln>
      </dgm:spPr>
      <dgm:t>
        <a:bodyPr/>
        <a:lstStyle/>
        <a:p>
          <a:r>
            <a:rPr lang="en-US" sz="1600" dirty="0">
              <a:solidFill>
                <a:schemeClr val="tx1"/>
              </a:solidFill>
              <a:effectLst/>
              <a:latin typeface="+mn-lt"/>
              <a:ea typeface="+mn-ea"/>
              <a:cs typeface="+mn-cs"/>
            </a:rPr>
            <a:t>Thus, the “</a:t>
          </a:r>
          <a:r>
            <a:rPr lang="en-US" sz="1600" i="1" dirty="0">
              <a:solidFill>
                <a:schemeClr val="tx1"/>
              </a:solidFill>
              <a:effectLst/>
              <a:latin typeface="+mn-lt"/>
              <a:ea typeface="+mn-ea"/>
              <a:cs typeface="+mn-cs"/>
            </a:rPr>
            <a:t>identity</a:t>
          </a:r>
          <a:r>
            <a:rPr lang="en-US" sz="1600" i="0" dirty="0">
              <a:solidFill>
                <a:schemeClr val="tx1"/>
              </a:solidFill>
              <a:effectLst/>
              <a:latin typeface="+mn-lt"/>
              <a:ea typeface="+mn-ea"/>
              <a:cs typeface="+mn-cs"/>
            </a:rPr>
            <a:t>”</a:t>
          </a:r>
          <a:r>
            <a:rPr lang="en-US" sz="1600" i="1" dirty="0">
              <a:solidFill>
                <a:schemeClr val="tx1"/>
              </a:solidFill>
              <a:effectLst/>
              <a:latin typeface="+mn-lt"/>
              <a:ea typeface="+mn-ea"/>
              <a:cs typeface="+mn-cs"/>
            </a:rPr>
            <a:t> </a:t>
          </a:r>
          <a:r>
            <a:rPr lang="en-US" sz="1600" dirty="0">
              <a:solidFill>
                <a:schemeClr val="tx1"/>
              </a:solidFill>
              <a:effectLst/>
              <a:latin typeface="+mn-lt"/>
              <a:ea typeface="+mn-ea"/>
              <a:cs typeface="+mn-cs"/>
            </a:rPr>
            <a:t>of a consignment is: its components (being the core </a:t>
          </a:r>
          <a:r>
            <a:rPr lang="en-US" sz="1600" i="1" dirty="0">
              <a:solidFill>
                <a:schemeClr val="tx1"/>
              </a:solidFill>
              <a:effectLst/>
              <a:latin typeface="+mn-lt"/>
              <a:ea typeface="+mn-ea"/>
              <a:cs typeface="+mn-cs"/>
            </a:rPr>
            <a:t>material</a:t>
          </a:r>
          <a:r>
            <a:rPr lang="en-US" sz="1600" dirty="0">
              <a:solidFill>
                <a:schemeClr val="tx1"/>
              </a:solidFill>
              <a:effectLst/>
              <a:latin typeface="+mn-lt"/>
              <a:ea typeface="+mn-ea"/>
              <a:cs typeface="+mn-cs"/>
            </a:rPr>
            <a:t> content) and its origin (being the core </a:t>
          </a:r>
          <a:r>
            <a:rPr lang="en-US" sz="1600" i="1" dirty="0">
              <a:solidFill>
                <a:schemeClr val="tx1"/>
              </a:solidFill>
              <a:effectLst/>
              <a:latin typeface="+mn-lt"/>
              <a:ea typeface="+mn-ea"/>
              <a:cs typeface="+mn-cs"/>
            </a:rPr>
            <a:t>immaterial</a:t>
          </a:r>
          <a:r>
            <a:rPr lang="en-US" sz="1600" dirty="0">
              <a:solidFill>
                <a:schemeClr val="tx1"/>
              </a:solidFill>
              <a:effectLst/>
              <a:latin typeface="+mn-lt"/>
              <a:ea typeface="+mn-ea"/>
              <a:cs typeface="+mn-cs"/>
            </a:rPr>
            <a:t> characteristic)</a:t>
          </a:r>
          <a:endParaRPr lang="en-US" sz="1600" dirty="0"/>
        </a:p>
      </dgm:t>
    </dgm:pt>
    <dgm:pt modelId="{12F8C3F4-6AAE-4F5B-9462-6F639F63D9BE}" type="parTrans" cxnId="{11F5CF1E-C042-4F66-B77B-70F5A493A8BE}">
      <dgm:prSet/>
      <dgm:spPr/>
      <dgm:t>
        <a:bodyPr/>
        <a:lstStyle/>
        <a:p>
          <a:endParaRPr lang="en-US"/>
        </a:p>
      </dgm:t>
    </dgm:pt>
    <dgm:pt modelId="{E7505D44-C044-4B4D-93C5-0C4A0EA7F6A0}" type="sibTrans" cxnId="{11F5CF1E-C042-4F66-B77B-70F5A493A8BE}">
      <dgm:prSet/>
      <dgm:spPr/>
      <dgm:t>
        <a:bodyPr/>
        <a:lstStyle/>
        <a:p>
          <a:endParaRPr lang="en-US"/>
        </a:p>
      </dgm:t>
    </dgm:pt>
    <dgm:pt modelId="{DB097ACE-C377-4A09-8D3A-F616BC193E64}">
      <dgm:prSet custT="1"/>
      <dgm:spPr>
        <a:solidFill>
          <a:srgbClr val="D4F5D6">
            <a:alpha val="90000"/>
          </a:srgbClr>
        </a:solidFill>
        <a:ln>
          <a:solidFill>
            <a:srgbClr val="FDF4DA">
              <a:alpha val="90000"/>
            </a:srgbClr>
          </a:solidFill>
        </a:ln>
      </dgm:spPr>
      <dgm:t>
        <a:bodyPr/>
        <a:lstStyle/>
        <a:p>
          <a:r>
            <a:rPr lang="en-US" sz="1600" dirty="0">
              <a:solidFill>
                <a:schemeClr val="tx1"/>
              </a:solidFill>
              <a:effectLst/>
              <a:latin typeface="+mn-lt"/>
              <a:ea typeface="+mn-ea"/>
              <a:cs typeface="+mn-cs"/>
            </a:rPr>
            <a:t>In broad terms, the “</a:t>
          </a:r>
          <a:r>
            <a:rPr lang="en-US" sz="1600" i="1" dirty="0">
              <a:solidFill>
                <a:schemeClr val="tx1"/>
              </a:solidFill>
              <a:effectLst/>
              <a:latin typeface="+mn-lt"/>
              <a:ea typeface="+mn-ea"/>
              <a:cs typeface="+mn-cs"/>
            </a:rPr>
            <a:t>components</a:t>
          </a:r>
          <a:r>
            <a:rPr lang="en-US" sz="1600" dirty="0">
              <a:solidFill>
                <a:schemeClr val="tx1"/>
              </a:solidFill>
              <a:effectLst/>
              <a:latin typeface="+mn-lt"/>
              <a:ea typeface="+mn-ea"/>
              <a:cs typeface="+mn-cs"/>
            </a:rPr>
            <a:t>” corresponds to the sections in phytosanitary certificates on </a:t>
          </a:r>
          <a:r>
            <a:rPr lang="en-US" sz="1600" i="0" dirty="0">
              <a:solidFill>
                <a:schemeClr val="tx1"/>
              </a:solidFill>
              <a:effectLst/>
              <a:latin typeface="+mn-lt"/>
              <a:ea typeface="+mn-ea"/>
              <a:cs typeface="+mn-cs"/>
            </a:rPr>
            <a:t>“</a:t>
          </a:r>
          <a:r>
            <a:rPr lang="en-US" sz="1600" i="1" dirty="0">
              <a:solidFill>
                <a:schemeClr val="tx1"/>
              </a:solidFill>
              <a:effectLst/>
              <a:latin typeface="+mn-lt"/>
              <a:ea typeface="+mn-ea"/>
              <a:cs typeface="+mn-cs"/>
            </a:rPr>
            <a:t>Name of produce and quantity declared</a:t>
          </a:r>
          <a:r>
            <a:rPr lang="en-US" sz="1600" i="0" dirty="0">
              <a:solidFill>
                <a:schemeClr val="tx1"/>
              </a:solidFill>
              <a:effectLst/>
              <a:latin typeface="+mn-lt"/>
              <a:ea typeface="+mn-ea"/>
              <a:cs typeface="+mn-cs"/>
            </a:rPr>
            <a:t>”</a:t>
          </a:r>
          <a:r>
            <a:rPr lang="en-US" sz="1600" dirty="0">
              <a:solidFill>
                <a:schemeClr val="tx1"/>
              </a:solidFill>
              <a:effectLst/>
              <a:latin typeface="+mn-lt"/>
              <a:ea typeface="+mn-ea"/>
              <a:cs typeface="+mn-cs"/>
            </a:rPr>
            <a:t> and “</a:t>
          </a:r>
          <a:r>
            <a:rPr lang="en-US" sz="1600" i="1" dirty="0">
              <a:solidFill>
                <a:schemeClr val="tx1"/>
              </a:solidFill>
              <a:effectLst/>
              <a:latin typeface="+mn-lt"/>
              <a:ea typeface="+mn-ea"/>
              <a:cs typeface="+mn-cs"/>
            </a:rPr>
            <a:t>Botanical name of plants</a:t>
          </a:r>
          <a:r>
            <a:rPr lang="en-US" sz="1600" dirty="0">
              <a:solidFill>
                <a:schemeClr val="tx1"/>
              </a:solidFill>
              <a:effectLst/>
              <a:latin typeface="+mn-lt"/>
              <a:ea typeface="+mn-ea"/>
              <a:cs typeface="+mn-cs"/>
            </a:rPr>
            <a:t>”, as expressed in the definition</a:t>
          </a:r>
          <a:endParaRPr lang="en-US" altLang="ja-JP" sz="1600" dirty="0"/>
        </a:p>
      </dgm:t>
    </dgm:pt>
    <dgm:pt modelId="{D1BE61E0-A98F-481E-BB38-072EDA4CAFCE}" type="parTrans" cxnId="{C289065F-4B8A-4ABC-9547-38F5A9815BBB}">
      <dgm:prSet/>
      <dgm:spPr/>
      <dgm:t>
        <a:bodyPr/>
        <a:lstStyle/>
        <a:p>
          <a:endParaRPr lang="en-US"/>
        </a:p>
      </dgm:t>
    </dgm:pt>
    <dgm:pt modelId="{7802A90C-71FB-41FC-9AA2-BC75FDD75069}" type="sibTrans" cxnId="{C289065F-4B8A-4ABC-9547-38F5A9815BBB}">
      <dgm:prSet/>
      <dgm:spPr/>
      <dgm:t>
        <a:bodyPr/>
        <a:lstStyle/>
        <a:p>
          <a:endParaRPr lang="en-US"/>
        </a:p>
      </dgm:t>
    </dgm:pt>
    <dgm:pt modelId="{3353E323-CB19-43FF-8D69-18AB74F7A767}">
      <dgm:prSet phldrT="[Text]" custT="1"/>
      <dgm:spPr>
        <a:solidFill>
          <a:srgbClr val="46DE54"/>
        </a:solidFill>
        <a:ln>
          <a:solidFill>
            <a:srgbClr val="F6C233"/>
          </a:solidFill>
        </a:ln>
      </dgm:spPr>
      <dgm:t>
        <a:bodyPr/>
        <a:lstStyle/>
        <a:p>
          <a:pPr algn="l">
            <a:spcAft>
              <a:spcPts val="588"/>
            </a:spcAft>
          </a:pPr>
          <a:r>
            <a:rPr lang="en-US" sz="1600" b="1" dirty="0">
              <a:solidFill>
                <a:schemeClr val="tx1"/>
              </a:solidFill>
              <a:effectLst>
                <a:outerShdw blurRad="38100" dist="38100" dir="2700000" algn="tl">
                  <a:srgbClr val="000000">
                    <a:alpha val="43137"/>
                  </a:srgbClr>
                </a:outerShdw>
              </a:effectLst>
            </a:rPr>
            <a:t>“I</a:t>
          </a:r>
          <a:r>
            <a:rPr lang="en-US" sz="1600" b="1" i="0" dirty="0">
              <a:solidFill>
                <a:schemeClr val="tx1"/>
              </a:solidFill>
              <a:effectLst>
                <a:outerShdw blurRad="38100" dist="38100" dir="2700000" algn="tl">
                  <a:srgbClr val="000000">
                    <a:alpha val="43137"/>
                  </a:srgbClr>
                </a:outerShdw>
              </a:effectLst>
            </a:rPr>
            <a:t>dentity</a:t>
          </a:r>
          <a:r>
            <a:rPr lang="en-US" sz="1600" i="0" dirty="0">
              <a:solidFill>
                <a:schemeClr val="tx1"/>
              </a:solidFill>
              <a:effectLst>
                <a:outerShdw blurRad="38100" dist="38100" dir="2700000" algn="tl">
                  <a:srgbClr val="000000">
                    <a:alpha val="43137"/>
                  </a:srgbClr>
                </a:outerShdw>
              </a:effectLst>
            </a:rPr>
            <a:t> (of a </a:t>
          </a:r>
          <a:r>
            <a:rPr lang="en-US" sz="1600" b="1" i="0" dirty="0">
              <a:solidFill>
                <a:schemeClr val="tx1"/>
              </a:solidFill>
              <a:effectLst>
                <a:outerShdw blurRad="38100" dist="38100" dir="2700000" algn="tl">
                  <a:srgbClr val="000000">
                    <a:alpha val="43137"/>
                  </a:srgbClr>
                </a:outerShdw>
              </a:effectLst>
            </a:rPr>
            <a:t>consignment</a:t>
          </a:r>
          <a:r>
            <a:rPr lang="en-US" sz="1600" i="0" dirty="0">
              <a:solidFill>
                <a:schemeClr val="tx1"/>
              </a:solidFill>
              <a:effectLst>
                <a:outerShdw blurRad="38100" dist="38100" dir="2700000" algn="tl">
                  <a:srgbClr val="000000">
                    <a:alpha val="43137"/>
                  </a:srgbClr>
                </a:outerShdw>
              </a:effectLst>
            </a:rPr>
            <a:t>)</a:t>
          </a:r>
          <a:r>
            <a:rPr lang="en-US" sz="1600" b="1" dirty="0">
              <a:solidFill>
                <a:schemeClr val="tx1"/>
              </a:solidFill>
              <a:effectLst>
                <a:outerShdw blurRad="38100" dist="38100" dir="2700000" algn="tl">
                  <a:srgbClr val="000000">
                    <a:alpha val="43137"/>
                  </a:srgbClr>
                </a:outerShdw>
              </a:effectLst>
            </a:rPr>
            <a:t>”:</a:t>
          </a:r>
        </a:p>
        <a:p>
          <a:pPr algn="l">
            <a:spcAft>
              <a:spcPts val="588"/>
            </a:spcAft>
          </a:pPr>
          <a:r>
            <a:rPr lang="en-US" sz="1600" dirty="0">
              <a:solidFill>
                <a:schemeClr val="tx1"/>
              </a:solidFill>
              <a:effectLst/>
            </a:rPr>
            <a:t>“</a:t>
          </a:r>
          <a:r>
            <a:rPr lang="en-GB" sz="1600" dirty="0">
              <a:solidFill>
                <a:schemeClr val="tx1"/>
              </a:solidFill>
            </a:rPr>
            <a:t>The components of a </a:t>
          </a:r>
          <a:r>
            <a:rPr lang="en-GB" sz="1600" b="1" dirty="0">
              <a:solidFill>
                <a:schemeClr val="tx1"/>
              </a:solidFill>
            </a:rPr>
            <a:t>consignment</a:t>
          </a:r>
          <a:r>
            <a:rPr lang="en-GB" sz="1600" dirty="0">
              <a:solidFill>
                <a:schemeClr val="tx1"/>
              </a:solidFill>
            </a:rPr>
            <a:t> as covered by its </a:t>
          </a:r>
          <a:r>
            <a:rPr lang="en-GB" sz="1600" b="1" dirty="0">
              <a:solidFill>
                <a:schemeClr val="tx1"/>
              </a:solidFill>
            </a:rPr>
            <a:t>phytosanitary certificate</a:t>
          </a:r>
          <a:r>
            <a:rPr lang="en-GB" sz="1600" dirty="0">
              <a:solidFill>
                <a:schemeClr val="tx1"/>
              </a:solidFill>
            </a:rPr>
            <a:t> and described in the sections “name of produce and quantity declared”, “botanical name of </a:t>
          </a:r>
          <a:r>
            <a:rPr lang="en-GB" sz="1600" b="1" dirty="0">
              <a:solidFill>
                <a:schemeClr val="tx1"/>
              </a:solidFill>
            </a:rPr>
            <a:t>plants</a:t>
          </a:r>
          <a:r>
            <a:rPr lang="en-GB" sz="1600" dirty="0">
              <a:solidFill>
                <a:schemeClr val="tx1"/>
              </a:solidFill>
            </a:rPr>
            <a:t>” and “place of origin</a:t>
          </a:r>
          <a:r>
            <a:rPr lang="en-US" sz="1600" dirty="0">
              <a:solidFill>
                <a:schemeClr val="tx1"/>
              </a:solidFill>
              <a:effectLst/>
            </a:rPr>
            <a:t>”</a:t>
          </a:r>
        </a:p>
        <a:p>
          <a:pPr algn="l"/>
          <a:endParaRPr lang="en-US" sz="1400" dirty="0">
            <a:solidFill>
              <a:schemeClr val="tx1"/>
            </a:solidFill>
            <a:effectLst/>
            <a:latin typeface="Arial" panose="020B0604020202020204"/>
            <a:ea typeface="+mn-ea"/>
            <a:cs typeface="Arial" panose="020B0604020202020204"/>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122DAB36-5387-4A5D-BCAA-B2CB2C02D155}">
      <dgm:prSet custT="1"/>
      <dgm:spPr>
        <a:solidFill>
          <a:srgbClr val="D4F5D6">
            <a:alpha val="90000"/>
          </a:srgbClr>
        </a:solidFill>
        <a:ln>
          <a:solidFill>
            <a:srgbClr val="FDF4DA">
              <a:alpha val="90000"/>
            </a:srgbClr>
          </a:solidFill>
        </a:ln>
      </dgm:spPr>
      <dgm:t>
        <a:bodyPr/>
        <a:lstStyle/>
        <a:p>
          <a:r>
            <a:rPr lang="en-US" sz="1600" dirty="0">
              <a:solidFill>
                <a:schemeClr val="tx1"/>
              </a:solidFill>
              <a:effectLst/>
              <a:latin typeface="+mn-lt"/>
              <a:ea typeface="+mn-ea"/>
              <a:cs typeface="+mn-cs"/>
            </a:rPr>
            <a:t>The consignment’s origin is also an important part of consignment´s identity and it corresponds to the section in phytosanitary certificates on “</a:t>
          </a:r>
          <a:r>
            <a:rPr lang="en-US" sz="1600" i="1" dirty="0">
              <a:solidFill>
                <a:schemeClr val="tx1"/>
              </a:solidFill>
              <a:effectLst/>
              <a:latin typeface="+mn-lt"/>
              <a:ea typeface="+mn-ea"/>
              <a:cs typeface="+mn-cs"/>
            </a:rPr>
            <a:t>Place of origin</a:t>
          </a:r>
          <a:r>
            <a:rPr lang="en-US" sz="1600" dirty="0">
              <a:solidFill>
                <a:schemeClr val="tx1"/>
              </a:solidFill>
              <a:effectLst/>
              <a:latin typeface="+mn-lt"/>
              <a:ea typeface="+mn-ea"/>
              <a:cs typeface="+mn-cs"/>
            </a:rPr>
            <a:t>”, as expressed in the definition and explained in ISPM 12 (</a:t>
          </a:r>
          <a:r>
            <a:rPr lang="en-US" sz="1600" i="1" dirty="0">
              <a:solidFill>
                <a:schemeClr val="tx1"/>
              </a:solidFill>
              <a:effectLst/>
              <a:latin typeface="+mn-lt"/>
              <a:ea typeface="+mn-ea"/>
              <a:cs typeface="+mn-cs"/>
            </a:rPr>
            <a:t>Phytosanitary certificates</a:t>
          </a:r>
          <a:r>
            <a:rPr lang="en-US" sz="1600" dirty="0">
              <a:solidFill>
                <a:schemeClr val="tx1"/>
              </a:solidFill>
              <a:effectLst/>
              <a:latin typeface="+mn-lt"/>
              <a:ea typeface="+mn-ea"/>
              <a:cs typeface="+mn-cs"/>
            </a:rPr>
            <a:t>)</a:t>
          </a:r>
          <a:endParaRPr lang="en-US" altLang="ja-JP" sz="1600" dirty="0"/>
        </a:p>
      </dgm:t>
    </dgm:pt>
    <dgm:pt modelId="{A104601C-C347-41F0-8EBE-C688048E2A9B}" type="parTrans" cxnId="{014C2DCE-4D77-484F-99E8-2241B85FD83E}">
      <dgm:prSet/>
      <dgm:spPr/>
      <dgm:t>
        <a:bodyPr/>
        <a:lstStyle/>
        <a:p>
          <a:endParaRPr lang="fr-FR"/>
        </a:p>
      </dgm:t>
    </dgm:pt>
    <dgm:pt modelId="{1F5D9971-9CF0-47A7-AEBD-91A5C9580C37}" type="sibTrans" cxnId="{014C2DCE-4D77-484F-99E8-2241B85FD83E}">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5702">
        <dgm:presLayoutVars>
          <dgm:bulletEnabled val="1"/>
        </dgm:presLayoutVars>
      </dgm:prSet>
      <dgm:spPr/>
      <dgm:t>
        <a:bodyPr/>
        <a:lstStyle/>
        <a:p>
          <a:endParaRPr lang="en-GB"/>
        </a:p>
      </dgm:t>
    </dgm:pt>
  </dgm:ptLst>
  <dgm:cxnLst>
    <dgm:cxn modelId="{9518A0D1-C79A-4E4E-A9B5-DCA86F3820AB}" srcId="{5E1F010D-719A-4457-87E8-5D7769197D3B}" destId="{3353E323-CB19-43FF-8D69-18AB74F7A767}" srcOrd="0" destOrd="0" parTransId="{EEC5F49C-8AE3-4E2A-A215-8770DB5B82C1}" sibTransId="{5BC80C2B-A228-4D8A-8A84-A7B9DDD08700}"/>
    <dgm:cxn modelId="{90E77364-E9D8-4153-BB4E-71D16F90C1C8}" type="presOf" srcId="{DB097ACE-C377-4A09-8D3A-F616BC193E64}" destId="{43050ECD-A3E9-4C47-8FE6-BEA6034E9946}" srcOrd="0" destOrd="2" presId="urn:microsoft.com/office/officeart/2005/8/layout/hList1"/>
    <dgm:cxn modelId="{79A61FAB-B3A1-43E2-8D5E-4DA8CCB1FDBF}" type="presOf" srcId="{E5FCF360-F033-4285-A5CA-98DE525AEAA1}" destId="{43050ECD-A3E9-4C47-8FE6-BEA6034E9946}" srcOrd="0" destOrd="1" presId="urn:microsoft.com/office/officeart/2005/8/layout/hList1"/>
    <dgm:cxn modelId="{C289065F-4B8A-4ABC-9547-38F5A9815BBB}" srcId="{3353E323-CB19-43FF-8D69-18AB74F7A767}" destId="{DB097ACE-C377-4A09-8D3A-F616BC193E64}" srcOrd="2" destOrd="0" parTransId="{D1BE61E0-A98F-481E-BB38-072EDA4CAFCE}" sibTransId="{7802A90C-71FB-41FC-9AA2-BC75FDD75069}"/>
    <dgm:cxn modelId="{11F5CF1E-C042-4F66-B77B-70F5A493A8BE}" srcId="{3353E323-CB19-43FF-8D69-18AB74F7A767}" destId="{E5FCF360-F033-4285-A5CA-98DE525AEAA1}" srcOrd="1" destOrd="0" parTransId="{12F8C3F4-6AAE-4F5B-9462-6F639F63D9BE}" sibTransId="{E7505D44-C044-4B4D-93C5-0C4A0EA7F6A0}"/>
    <dgm:cxn modelId="{014C2DCE-4D77-484F-99E8-2241B85FD83E}" srcId="{3353E323-CB19-43FF-8D69-18AB74F7A767}" destId="{122DAB36-5387-4A5D-BCAA-B2CB2C02D155}" srcOrd="3" destOrd="0" parTransId="{A104601C-C347-41F0-8EBE-C688048E2A9B}" sibTransId="{1F5D9971-9CF0-47A7-AEBD-91A5C9580C37}"/>
    <dgm:cxn modelId="{8DACA66B-5B87-4862-9744-51C38448C5B0}" type="presOf" srcId="{5E1F010D-719A-4457-87E8-5D7769197D3B}" destId="{0BFA647E-92FE-45E0-AE06-ABD504F66826}" srcOrd="0" destOrd="0" presId="urn:microsoft.com/office/officeart/2005/8/layout/hList1"/>
    <dgm:cxn modelId="{F3121D89-69CD-4CAF-9584-E9DFF55D2F54}" type="presOf" srcId="{3353E323-CB19-43FF-8D69-18AB74F7A767}" destId="{E930BD52-F34E-4EBD-9A9B-C7DEB21F1E79}" srcOrd="0" destOrd="0"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81A2B547-CE40-4E96-AFD5-11FAF9538E42}" type="presOf" srcId="{299F6A74-8351-4A4F-B386-3986EE36DA80}" destId="{43050ECD-A3E9-4C47-8FE6-BEA6034E9946}" srcOrd="0" destOrd="0" presId="urn:microsoft.com/office/officeart/2005/8/layout/hList1"/>
    <dgm:cxn modelId="{9D716360-5B4D-4955-8E0F-D1497CF69CE2}" type="presOf" srcId="{122DAB36-5387-4A5D-BCAA-B2CB2C02D155}" destId="{43050ECD-A3E9-4C47-8FE6-BEA6034E9946}" srcOrd="0" destOrd="3" presId="urn:microsoft.com/office/officeart/2005/8/layout/hList1"/>
    <dgm:cxn modelId="{81594CE6-BA95-4B30-9C4B-0B1BBFB55216}" type="presParOf" srcId="{0BFA647E-92FE-45E0-AE06-ABD504F66826}" destId="{C9D697EF-FE5C-402C-830B-CCDCAD89BBD3}" srcOrd="0" destOrd="0" presId="urn:microsoft.com/office/officeart/2005/8/layout/hList1"/>
    <dgm:cxn modelId="{0EF17737-A468-4B07-80A2-DE5550D9302C}" type="presParOf" srcId="{C9D697EF-FE5C-402C-830B-CCDCAD89BBD3}" destId="{E930BD52-F34E-4EBD-9A9B-C7DEB21F1E79}" srcOrd="0" destOrd="0" presId="urn:microsoft.com/office/officeart/2005/8/layout/hList1"/>
    <dgm:cxn modelId="{30427517-E11C-4C3A-9FDE-2A68FBF69178}"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en-GB" sz="1800" b="1" dirty="0">
              <a:effectLst>
                <a:outerShdw blurRad="38100" dist="38100" dir="2700000" algn="tl">
                  <a:srgbClr val="000000">
                    <a:alpha val="43137"/>
                  </a:srgbClr>
                </a:outerShdw>
              </a:effectLst>
            </a:rPr>
            <a:t>Integrity</a:t>
          </a:r>
          <a:r>
            <a:rPr lang="en-GB" sz="1800" dirty="0">
              <a:effectLst>
                <a:outerShdw blurRad="38100" dist="38100" dir="2700000" algn="tl">
                  <a:srgbClr val="000000">
                    <a:alpha val="43137"/>
                  </a:srgbClr>
                </a:outerShdw>
              </a:effectLst>
            </a:rPr>
            <a:t> (of a </a:t>
          </a:r>
          <a:r>
            <a:rPr lang="en-GB" sz="1800" b="1" dirty="0">
              <a:effectLst>
                <a:outerShdw blurRad="38100" dist="38100" dir="2700000" algn="tl">
                  <a:srgbClr val="000000">
                    <a:alpha val="43137"/>
                  </a:srgbClr>
                </a:outerShdw>
              </a:effectLst>
            </a:rPr>
            <a:t>consignment</a:t>
          </a:r>
          <a:r>
            <a:rPr lang="en-GB" sz="1800" dirty="0">
              <a:effectLst>
                <a:outerShdw blurRad="38100" dist="38100" dir="2700000" algn="tl">
                  <a:srgbClr val="000000">
                    <a:alpha val="43137"/>
                  </a:srgbClr>
                </a:outerShdw>
              </a:effectLst>
            </a:rPr>
            <a:t>)</a:t>
          </a:r>
          <a:r>
            <a:rPr lang="en-US" altLang="ja-JP" sz="18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1800" dirty="0">
              <a:effectLst>
                <a:outerShdw blurRad="38100" dist="38100" dir="2700000" algn="tl">
                  <a:srgbClr val="000000">
                    <a:alpha val="43137"/>
                  </a:srgbClr>
                </a:outerShdw>
              </a:effectLst>
              <a:latin typeface="Arial" pitchFamily="34" charset="0"/>
              <a:cs typeface="Arial" pitchFamily="34" charset="0"/>
            </a:rPr>
            <a:t>“</a:t>
          </a:r>
          <a:r>
            <a:rPr lang="en-GB" sz="1800" strike="sngStrike" dirty="0"/>
            <a:t>Composition</a:t>
          </a:r>
          <a:r>
            <a:rPr lang="en-GB" sz="1800" dirty="0"/>
            <a:t> </a:t>
          </a:r>
          <a:r>
            <a:rPr lang="en-GB" sz="1800" u="sng" dirty="0"/>
            <a:t>State</a:t>
          </a:r>
          <a:r>
            <a:rPr lang="en-GB" sz="1800" dirty="0"/>
            <a:t> of a </a:t>
          </a:r>
          <a:r>
            <a:rPr lang="en-GB" sz="1800" b="1" dirty="0"/>
            <a:t>consignment </a:t>
          </a:r>
          <a:r>
            <a:rPr lang="en-GB" sz="1800" u="sng" dirty="0"/>
            <a:t>when its </a:t>
          </a:r>
          <a:r>
            <a:rPr lang="en-GB" sz="1800" b="1" u="sng" dirty="0"/>
            <a:t>identity</a:t>
          </a:r>
          <a:r>
            <a:rPr lang="en-GB" sz="1800" u="sng" dirty="0"/>
            <a:t> is unchanged and any seals or </a:t>
          </a:r>
          <a:r>
            <a:rPr lang="en-GB" sz="1800" b="1" u="sng" dirty="0"/>
            <a:t>packaging</a:t>
          </a:r>
          <a:r>
            <a:rPr lang="en-GB" sz="1800" u="sng" dirty="0"/>
            <a:t> are undamaged</a:t>
          </a:r>
          <a:r>
            <a:rPr lang="en-GB" sz="1800" dirty="0"/>
            <a:t> </a:t>
          </a:r>
          <a:r>
            <a:rPr lang="en-GB" sz="1800" strike="sngStrike" dirty="0"/>
            <a:t>as described by its </a:t>
          </a:r>
          <a:r>
            <a:rPr lang="en-GB" sz="1800" b="1" strike="sngStrike" dirty="0"/>
            <a:t>phytosanitary certificate</a:t>
          </a:r>
          <a:r>
            <a:rPr lang="en-GB" sz="1800" strike="sngStrike" dirty="0"/>
            <a:t> or other </a:t>
          </a:r>
          <a:r>
            <a:rPr lang="en-GB" sz="1800" b="1" strike="sngStrike" dirty="0"/>
            <a:t>officially</a:t>
          </a:r>
          <a:r>
            <a:rPr lang="en-GB" sz="1800" strike="sngStrike" dirty="0"/>
            <a:t> acceptable document, maintained without loss, addition or substitution</a:t>
          </a:r>
          <a:r>
            <a:rPr lang="en-US" altLang="ja-JP" sz="1800" strike="noStrike" dirty="0">
              <a:effectLst>
                <a:outerShdw blurRad="38100" dist="38100" dir="2700000" algn="tl">
                  <a:srgbClr val="000000">
                    <a:alpha val="43137"/>
                  </a:srgbClr>
                </a:outerShdw>
              </a:effectLst>
              <a:latin typeface="Arial" pitchFamily="34" charset="0"/>
              <a:cs typeface="Arial" pitchFamily="34" charset="0"/>
            </a:rPr>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n-US" sz="1800" dirty="0">
              <a:solidFill>
                <a:schemeClr val="tx1"/>
              </a:solidFill>
              <a:effectLst/>
              <a:latin typeface="+mn-lt"/>
              <a:ea typeface="+mn-ea"/>
              <a:cs typeface="+mn-cs"/>
            </a:rPr>
            <a:t>By referring to the proposed definition of “</a:t>
          </a:r>
          <a:r>
            <a:rPr lang="en-US" sz="1800" i="1" dirty="0">
              <a:solidFill>
                <a:schemeClr val="tx1"/>
              </a:solidFill>
              <a:effectLst/>
              <a:latin typeface="+mn-lt"/>
              <a:ea typeface="+mn-ea"/>
              <a:cs typeface="+mn-cs"/>
            </a:rPr>
            <a:t>identity</a:t>
          </a:r>
          <a:r>
            <a:rPr lang="en-US" sz="1800" i="0" dirty="0">
              <a:solidFill>
                <a:schemeClr val="tx1"/>
              </a:solidFill>
              <a:effectLst/>
              <a:latin typeface="+mn-lt"/>
              <a:ea typeface="+mn-ea"/>
              <a:cs typeface="+mn-cs"/>
            </a:rPr>
            <a:t>”</a:t>
          </a:r>
          <a:r>
            <a:rPr lang="en-US" sz="1800" dirty="0">
              <a:solidFill>
                <a:schemeClr val="tx1"/>
              </a:solidFill>
              <a:effectLst/>
              <a:latin typeface="+mn-lt"/>
              <a:ea typeface="+mn-ea"/>
              <a:cs typeface="+mn-cs"/>
            </a:rPr>
            <a:t>, the relationship between the two concepts is clarified and the definition of “</a:t>
          </a:r>
          <a:r>
            <a:rPr lang="en-US" sz="1800" i="1" dirty="0">
              <a:solidFill>
                <a:schemeClr val="tx1"/>
              </a:solidFill>
              <a:effectLst/>
              <a:latin typeface="+mn-lt"/>
              <a:ea typeface="+mn-ea"/>
              <a:cs typeface="+mn-cs"/>
            </a:rPr>
            <a:t>integrity” </a:t>
          </a:r>
          <a:r>
            <a:rPr lang="en-US" sz="1800" dirty="0">
              <a:solidFill>
                <a:schemeClr val="tx1"/>
              </a:solidFill>
              <a:effectLst/>
              <a:latin typeface="+mn-lt"/>
              <a:ea typeface="+mn-ea"/>
              <a:cs typeface="+mn-cs"/>
            </a:rPr>
            <a:t>simplified</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3F272F52-B6E6-474A-A907-206CEF68C2E7}">
      <dgm:prSet custT="1"/>
      <dgm:spPr/>
      <dgm:t>
        <a:bodyPr/>
        <a:lstStyle/>
        <a:p>
          <a:r>
            <a:rPr lang="en-US" sz="1800" dirty="0">
              <a:solidFill>
                <a:schemeClr val="tx1"/>
              </a:solidFill>
              <a:effectLst/>
              <a:latin typeface="+mn-lt"/>
              <a:ea typeface="+mn-ea"/>
              <a:cs typeface="+mn-cs"/>
            </a:rPr>
            <a:t>The wording “</a:t>
          </a:r>
          <a:r>
            <a:rPr lang="en-US" sz="1800" i="1" dirty="0">
              <a:solidFill>
                <a:schemeClr val="tx1"/>
              </a:solidFill>
              <a:effectLst/>
              <a:latin typeface="+mn-lt"/>
              <a:ea typeface="+mn-ea"/>
              <a:cs typeface="+mn-cs"/>
            </a:rPr>
            <a:t>its identity is unchanged</a:t>
          </a:r>
          <a:r>
            <a:rPr lang="en-US" sz="1800" dirty="0">
              <a:solidFill>
                <a:schemeClr val="tx1"/>
              </a:solidFill>
              <a:effectLst/>
              <a:latin typeface="+mn-lt"/>
              <a:ea typeface="+mn-ea"/>
              <a:cs typeface="+mn-cs"/>
            </a:rPr>
            <a:t>” more strongly emphasizes the core phytosanitary concern, namely: that exactly those specimens of plants, plant products or other articles (i.e. </a:t>
          </a:r>
          <a:r>
            <a:rPr lang="en-US" sz="1800" i="1" dirty="0">
              <a:solidFill>
                <a:schemeClr val="tx1"/>
              </a:solidFill>
              <a:effectLst/>
              <a:latin typeface="+mn-lt"/>
              <a:ea typeface="+mn-ea"/>
              <a:cs typeface="+mn-cs"/>
            </a:rPr>
            <a:t>components from a particular place of origin</a:t>
          </a:r>
          <a:r>
            <a:rPr lang="en-US" sz="1800" dirty="0">
              <a:solidFill>
                <a:schemeClr val="tx1"/>
              </a:solidFill>
              <a:effectLst/>
              <a:latin typeface="+mn-lt"/>
              <a:ea typeface="+mn-ea"/>
              <a:cs typeface="+mn-cs"/>
            </a:rPr>
            <a:t>) that are about to be imported are exclusively those that had been certified</a:t>
          </a:r>
          <a:endParaRPr lang="en-US" sz="1800" dirty="0"/>
        </a:p>
      </dgm:t>
    </dgm:pt>
    <dgm:pt modelId="{020AEC4E-B03C-4271-8794-58CA19022AAB}" type="parTrans" cxnId="{4BCD56A5-A2BE-4B28-BE72-F27E9DEE155A}">
      <dgm:prSet/>
      <dgm:spPr/>
      <dgm:t>
        <a:bodyPr/>
        <a:lstStyle/>
        <a:p>
          <a:endParaRPr lang="fr-FR"/>
        </a:p>
      </dgm:t>
    </dgm:pt>
    <dgm:pt modelId="{216E1BE5-2B57-4BAE-82DF-DE7110AAD8E9}" type="sibTrans" cxnId="{4BCD56A5-A2BE-4B28-BE72-F27E9DEE155A}">
      <dgm:prSet/>
      <dgm:spPr/>
      <dgm:t>
        <a:bodyPr/>
        <a:lstStyle/>
        <a:p>
          <a:endParaRPr lang="fr-FR"/>
        </a:p>
      </dgm:t>
    </dgm:pt>
    <dgm:pt modelId="{4ED7D8B6-E89D-4D26-8179-8D329C298DF7}">
      <dgm:prSet custT="1"/>
      <dgm:spPr/>
      <dgm:t>
        <a:bodyPr/>
        <a:lstStyle/>
        <a:p>
          <a:r>
            <a:rPr lang="en-US" sz="1800" dirty="0">
              <a:solidFill>
                <a:schemeClr val="tx1"/>
              </a:solidFill>
              <a:effectLst/>
              <a:latin typeface="+mn-lt"/>
              <a:ea typeface="+mn-ea"/>
              <a:cs typeface="+mn-cs"/>
            </a:rPr>
            <a:t>The concern that “</a:t>
          </a:r>
          <a:r>
            <a:rPr lang="en-US" sz="1800" i="1" dirty="0">
              <a:solidFill>
                <a:schemeClr val="tx1"/>
              </a:solidFill>
              <a:effectLst/>
              <a:latin typeface="+mn-lt"/>
              <a:ea typeface="+mn-ea"/>
              <a:cs typeface="+mn-cs"/>
            </a:rPr>
            <a:t>any seals or packaging are undamaged</a:t>
          </a:r>
          <a:r>
            <a:rPr lang="en-US" sz="1800" dirty="0">
              <a:solidFill>
                <a:schemeClr val="tx1"/>
              </a:solidFill>
              <a:effectLst/>
              <a:latin typeface="+mn-lt"/>
              <a:ea typeface="+mn-ea"/>
              <a:cs typeface="+mn-cs"/>
            </a:rPr>
            <a:t>” is considered an important element of integrity and is therefore added to the definition</a:t>
          </a:r>
          <a:endParaRPr lang="en-US" sz="1800" dirty="0"/>
        </a:p>
      </dgm:t>
    </dgm:pt>
    <dgm:pt modelId="{BFBB1473-E248-433A-B6A4-49F9636CC091}" type="parTrans" cxnId="{C684E978-072D-499A-AF0A-2FEB114D5A5D}">
      <dgm:prSet/>
      <dgm:spPr/>
      <dgm:t>
        <a:bodyPr/>
        <a:lstStyle/>
        <a:p>
          <a:endParaRPr lang="fr-FR"/>
        </a:p>
      </dgm:t>
    </dgm:pt>
    <dgm:pt modelId="{131C2C30-F854-4C93-9526-47694E30400D}" type="sibTrans" cxnId="{C684E978-072D-499A-AF0A-2FEB114D5A5D}">
      <dgm:prSet/>
      <dgm:spPr/>
      <dgm:t>
        <a:bodyPr/>
        <a:lstStyle/>
        <a:p>
          <a:endParaRPr lang="fr-FR"/>
        </a:p>
      </dgm:t>
    </dgm:pt>
    <dgm:pt modelId="{DBA2F345-9A87-43B6-8985-D6A39835DF93}">
      <dgm:prSet custT="1"/>
      <dgm:spPr/>
      <dgm:t>
        <a:bodyPr/>
        <a:lstStyle/>
        <a:p>
          <a:r>
            <a:rPr lang="en-US" sz="1800" dirty="0">
              <a:solidFill>
                <a:schemeClr val="tx1"/>
              </a:solidFill>
              <a:effectLst/>
              <a:latin typeface="+mn-lt"/>
              <a:ea typeface="+mn-ea"/>
              <a:cs typeface="+mn-cs"/>
            </a:rPr>
            <a:t>The introductory wording “</a:t>
          </a:r>
          <a:r>
            <a:rPr lang="en-US" sz="1800" i="1" dirty="0">
              <a:solidFill>
                <a:schemeClr val="tx1"/>
              </a:solidFill>
              <a:effectLst/>
              <a:latin typeface="+mn-lt"/>
              <a:ea typeface="+mn-ea"/>
              <a:cs typeface="+mn-cs"/>
            </a:rPr>
            <a:t>State of</a:t>
          </a:r>
          <a:r>
            <a:rPr lang="en-US" sz="1800" dirty="0">
              <a:solidFill>
                <a:schemeClr val="tx1"/>
              </a:solidFill>
              <a:effectLst/>
              <a:latin typeface="+mn-lt"/>
              <a:ea typeface="+mn-ea"/>
              <a:cs typeface="+mn-cs"/>
            </a:rPr>
            <a:t>” is added to emphasize that integrity is a (desirable) state of a consignment, not an action to the consignment</a:t>
          </a:r>
          <a:endParaRPr lang="en-US" sz="1800" dirty="0"/>
        </a:p>
      </dgm:t>
    </dgm:pt>
    <dgm:pt modelId="{F6735749-9A0D-47D4-9342-EA7301843D10}" type="parTrans" cxnId="{44CD450D-9A60-4996-B4FA-8C72D26CD2E1}">
      <dgm:prSet/>
      <dgm:spPr/>
      <dgm:t>
        <a:bodyPr/>
        <a:lstStyle/>
        <a:p>
          <a:endParaRPr lang="fr-FR"/>
        </a:p>
      </dgm:t>
    </dgm:pt>
    <dgm:pt modelId="{56C9FE5C-7C62-4B92-BB18-FE3F707D3002}" type="sibTrans" cxnId="{44CD450D-9A60-4996-B4FA-8C72D26CD2E1}">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44CD450D-9A60-4996-B4FA-8C72D26CD2E1}" srcId="{3353E323-CB19-43FF-8D69-18AB74F7A767}" destId="{DBA2F345-9A87-43B6-8985-D6A39835DF93}" srcOrd="3" destOrd="0" parTransId="{F6735749-9A0D-47D4-9342-EA7301843D10}" sibTransId="{56C9FE5C-7C62-4B92-BB18-FE3F707D3002}"/>
    <dgm:cxn modelId="{27EA174C-0EB7-472A-856B-91541427BAD3}" type="presOf" srcId="{E496333F-73E3-4416-ACEB-781E2589BD07}" destId="{43050ECD-A3E9-4C47-8FE6-BEA6034E9946}" srcOrd="0" destOrd="0" presId="urn:microsoft.com/office/officeart/2005/8/layout/hList1"/>
    <dgm:cxn modelId="{359186E3-C039-4AB1-84E2-7ACDC30F2C87}" type="presOf" srcId="{5E1F010D-719A-4457-87E8-5D7769197D3B}" destId="{0BFA647E-92FE-45E0-AE06-ABD504F66826}" srcOrd="0" destOrd="0" presId="urn:microsoft.com/office/officeart/2005/8/layout/hList1"/>
    <dgm:cxn modelId="{4BCD56A5-A2BE-4B28-BE72-F27E9DEE155A}" srcId="{3353E323-CB19-43FF-8D69-18AB74F7A767}" destId="{3F272F52-B6E6-474A-A907-206CEF68C2E7}" srcOrd="1" destOrd="0" parTransId="{020AEC4E-B03C-4271-8794-58CA19022AAB}" sibTransId="{216E1BE5-2B57-4BAE-82DF-DE7110AAD8E9}"/>
    <dgm:cxn modelId="{C684E978-072D-499A-AF0A-2FEB114D5A5D}" srcId="{3353E323-CB19-43FF-8D69-18AB74F7A767}" destId="{4ED7D8B6-E89D-4D26-8179-8D329C298DF7}" srcOrd="2" destOrd="0" parTransId="{BFBB1473-E248-433A-B6A4-49F9636CC091}" sibTransId="{131C2C30-F854-4C93-9526-47694E30400D}"/>
    <dgm:cxn modelId="{CA00A2CB-1FEF-472B-92E7-30B1AD3C72CB}" type="presOf" srcId="{DBA2F345-9A87-43B6-8985-D6A39835DF93}" destId="{43050ECD-A3E9-4C47-8FE6-BEA6034E9946}" srcOrd="0" destOrd="3" presId="urn:microsoft.com/office/officeart/2005/8/layout/hList1"/>
    <dgm:cxn modelId="{F4C88177-2047-4AB0-B460-4765A8F39994}" type="presOf" srcId="{3F272F52-B6E6-474A-A907-206CEF68C2E7}" destId="{43050ECD-A3E9-4C47-8FE6-BEA6034E9946}" srcOrd="0" destOrd="1" presId="urn:microsoft.com/office/officeart/2005/8/layout/hList1"/>
    <dgm:cxn modelId="{4B5BB519-84DD-4226-A40F-B84FC1F35F00}" type="presOf" srcId="{4ED7D8B6-E89D-4D26-8179-8D329C298DF7}" destId="{43050ECD-A3E9-4C47-8FE6-BEA6034E9946}" srcOrd="0" destOrd="2" presId="urn:microsoft.com/office/officeart/2005/8/layout/hList1"/>
    <dgm:cxn modelId="{185EC850-9E58-4056-B8CE-48EF61C1FA0D}" type="presOf" srcId="{3353E323-CB19-43FF-8D69-18AB74F7A767}" destId="{E930BD52-F34E-4EBD-9A9B-C7DEB21F1E79}" srcOrd="0" destOrd="0" presId="urn:microsoft.com/office/officeart/2005/8/layout/hList1"/>
    <dgm:cxn modelId="{BAB3D27C-52E7-4447-9CE9-93D6042D21A8}" type="presParOf" srcId="{0BFA647E-92FE-45E0-AE06-ABD504F66826}" destId="{C9D697EF-FE5C-402C-830B-CCDCAD89BBD3}" srcOrd="0" destOrd="0" presId="urn:microsoft.com/office/officeart/2005/8/layout/hList1"/>
    <dgm:cxn modelId="{58FA9C76-CDAF-4EE6-98F4-FE543D5FBF1F}" type="presParOf" srcId="{C9D697EF-FE5C-402C-830B-CCDCAD89BBD3}" destId="{E930BD52-F34E-4EBD-9A9B-C7DEB21F1E79}" srcOrd="0" destOrd="0" presId="urn:microsoft.com/office/officeart/2005/8/layout/hList1"/>
    <dgm:cxn modelId="{0E5057E4-CC15-406F-BCAA-4257BFA63F80}"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en-GB" sz="1800" b="1" dirty="0">
              <a:effectLst>
                <a:outerShdw blurRad="38100" dist="38100" dir="2700000" algn="tl">
                  <a:srgbClr val="000000">
                    <a:alpha val="43137"/>
                  </a:srgbClr>
                </a:outerShdw>
              </a:effectLst>
            </a:rPr>
            <a:t>Phytosanitary security</a:t>
          </a:r>
          <a:r>
            <a:rPr lang="en-GB" sz="1800" dirty="0">
              <a:effectLst>
                <a:outerShdw blurRad="38100" dist="38100" dir="2700000" algn="tl">
                  <a:srgbClr val="000000">
                    <a:alpha val="43137"/>
                  </a:srgbClr>
                </a:outerShdw>
              </a:effectLst>
            </a:rPr>
            <a:t> (of a </a:t>
          </a:r>
          <a:r>
            <a:rPr lang="en-GB" sz="1800" b="1" dirty="0">
              <a:effectLst>
                <a:outerShdw blurRad="38100" dist="38100" dir="2700000" algn="tl">
                  <a:srgbClr val="000000">
                    <a:alpha val="43137"/>
                  </a:srgbClr>
                </a:outerShdw>
              </a:effectLst>
            </a:rPr>
            <a:t>consignment</a:t>
          </a:r>
          <a:r>
            <a:rPr lang="en-GB" sz="1800" dirty="0">
              <a:effectLst>
                <a:outerShdw blurRad="38100" dist="38100" dir="2700000" algn="tl">
                  <a:srgbClr val="000000">
                    <a:alpha val="43137"/>
                  </a:srgbClr>
                </a:outerShdw>
              </a:effectLst>
            </a:rPr>
            <a:t>)</a:t>
          </a:r>
          <a:r>
            <a:rPr lang="en-US" altLang="ja-JP" sz="18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1800" dirty="0">
              <a:effectLst>
                <a:outerShdw blurRad="38100" dist="38100" dir="2700000" algn="tl">
                  <a:srgbClr val="000000">
                    <a:alpha val="43137"/>
                  </a:srgbClr>
                </a:outerShdw>
              </a:effectLst>
              <a:latin typeface="Arial" pitchFamily="34" charset="0"/>
              <a:cs typeface="Arial" pitchFamily="34" charset="0"/>
            </a:rPr>
            <a:t>“</a:t>
          </a:r>
          <a:r>
            <a:rPr lang="en-GB" sz="1800" strike="sngStrike" dirty="0"/>
            <a:t>Maintenance of the </a:t>
          </a:r>
          <a:r>
            <a:rPr lang="en-GB" sz="1800" b="1" strike="sngStrike" dirty="0"/>
            <a:t>integrity</a:t>
          </a:r>
          <a:r>
            <a:rPr lang="en-GB" sz="1800" b="1" strike="noStrike" dirty="0"/>
            <a:t> </a:t>
          </a:r>
          <a:r>
            <a:rPr lang="en-GB" sz="1800" u="sng" dirty="0"/>
            <a:t>State</a:t>
          </a:r>
          <a:r>
            <a:rPr lang="en-GB" sz="1800" dirty="0"/>
            <a:t> of a </a:t>
          </a:r>
          <a:r>
            <a:rPr lang="en-GB" sz="1800" b="1" dirty="0"/>
            <a:t>consignment </a:t>
          </a:r>
          <a:r>
            <a:rPr lang="en-GB" sz="1800" u="sng" dirty="0"/>
            <a:t>when its </a:t>
          </a:r>
          <a:r>
            <a:rPr lang="en-GB" sz="1800" b="1" u="sng" dirty="0"/>
            <a:t>integrity</a:t>
          </a:r>
          <a:r>
            <a:rPr lang="en-GB" sz="1800" u="sng" dirty="0"/>
            <a:t> has been maintained</a:t>
          </a:r>
          <a:r>
            <a:rPr lang="en-GB" sz="1800" dirty="0"/>
            <a:t> and </a:t>
          </a:r>
          <a:r>
            <a:rPr lang="en-GB" sz="1800" strike="sngStrike" dirty="0"/>
            <a:t>prevention of</a:t>
          </a:r>
          <a:r>
            <a:rPr lang="en-GB" sz="1800" strike="noStrike" dirty="0"/>
            <a:t> </a:t>
          </a:r>
          <a:r>
            <a:rPr lang="en-GB" sz="1800" dirty="0"/>
            <a:t>its </a:t>
          </a:r>
          <a:r>
            <a:rPr lang="en-GB" sz="1800" b="1" dirty="0"/>
            <a:t>infestation</a:t>
          </a:r>
          <a:r>
            <a:rPr lang="en-GB" sz="1800" dirty="0"/>
            <a:t> and </a:t>
          </a:r>
          <a:r>
            <a:rPr lang="en-GB" sz="1800" b="1" dirty="0"/>
            <a:t>contamination</a:t>
          </a:r>
          <a:r>
            <a:rPr lang="en-GB" sz="1800" dirty="0"/>
            <a:t> by </a:t>
          </a:r>
          <a:r>
            <a:rPr lang="en-GB" sz="1800" b="1" dirty="0"/>
            <a:t>regulated pests</a:t>
          </a:r>
          <a:r>
            <a:rPr lang="en-GB" sz="1800" strike="sngStrike" dirty="0"/>
            <a:t>,</a:t>
          </a:r>
          <a:r>
            <a:rPr lang="en-GB" sz="1800" dirty="0"/>
            <a:t> </a:t>
          </a:r>
          <a:r>
            <a:rPr lang="en-GB" sz="1800" u="sng" dirty="0"/>
            <a:t>prevented</a:t>
          </a:r>
          <a:r>
            <a:rPr lang="en-GB" sz="1800" dirty="0"/>
            <a:t> through the application of </a:t>
          </a:r>
          <a:r>
            <a:rPr lang="en-GB" sz="1800" strike="sngStrike" dirty="0"/>
            <a:t>appropriate</a:t>
          </a:r>
          <a:r>
            <a:rPr lang="en-GB" sz="1800" dirty="0"/>
            <a:t> </a:t>
          </a:r>
          <a:r>
            <a:rPr lang="en-GB" sz="1800" b="1" dirty="0"/>
            <a:t>phytosanitary measures</a:t>
          </a:r>
          <a:r>
            <a:rPr lang="en-US" altLang="ja-JP" sz="1800" strike="noStrike" dirty="0">
              <a:effectLst>
                <a:outerShdw blurRad="38100" dist="38100" dir="2700000" algn="tl">
                  <a:srgbClr val="000000">
                    <a:alpha val="43137"/>
                  </a:srgbClr>
                </a:outerShdw>
              </a:effectLst>
              <a:latin typeface="Arial" pitchFamily="34" charset="0"/>
              <a:cs typeface="Arial" pitchFamily="34" charset="0"/>
            </a:rPr>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n-US" sz="1800" dirty="0" smtClean="0">
              <a:solidFill>
                <a:schemeClr val="tx1"/>
              </a:solidFill>
              <a:effectLst/>
              <a:latin typeface="+mn-lt"/>
              <a:ea typeface="+mn-ea"/>
              <a:cs typeface="+mn-cs"/>
            </a:rPr>
            <a:t>“</a:t>
          </a:r>
          <a:r>
            <a:rPr lang="en-US" sz="1800" i="1" dirty="0" smtClean="0">
              <a:solidFill>
                <a:schemeClr val="tx1"/>
              </a:solidFill>
              <a:effectLst/>
              <a:latin typeface="+mn-lt"/>
              <a:ea typeface="+mn-ea"/>
              <a:cs typeface="+mn-cs"/>
            </a:rPr>
            <a:t>Maintenance of the integrity</a:t>
          </a:r>
          <a:r>
            <a:rPr lang="en-US" sz="1800" dirty="0" smtClean="0">
              <a:solidFill>
                <a:schemeClr val="tx1"/>
              </a:solidFill>
              <a:effectLst/>
              <a:latin typeface="+mn-lt"/>
              <a:ea typeface="+mn-ea"/>
              <a:cs typeface="+mn-cs"/>
            </a:rPr>
            <a:t>” has been substituted to “</a:t>
          </a:r>
          <a:r>
            <a:rPr lang="en-US" sz="1800" i="1" dirty="0" smtClean="0">
              <a:solidFill>
                <a:schemeClr val="tx1"/>
              </a:solidFill>
              <a:effectLst/>
              <a:latin typeface="+mn-lt"/>
              <a:ea typeface="+mn-ea"/>
              <a:cs typeface="+mn-cs"/>
            </a:rPr>
            <a:t>State</a:t>
          </a:r>
          <a:r>
            <a:rPr lang="en-US" sz="1800" dirty="0" smtClean="0">
              <a:solidFill>
                <a:schemeClr val="tx1"/>
              </a:solidFill>
              <a:effectLst/>
              <a:latin typeface="+mn-lt"/>
              <a:ea typeface="+mn-ea"/>
              <a:cs typeface="+mn-cs"/>
            </a:rPr>
            <a:t>…</a:t>
          </a:r>
          <a:r>
            <a:rPr lang="en-US" sz="1800" i="1" dirty="0" smtClean="0">
              <a:solidFill>
                <a:schemeClr val="tx1"/>
              </a:solidFill>
              <a:effectLst/>
              <a:latin typeface="+mn-lt"/>
              <a:ea typeface="+mn-ea"/>
              <a:cs typeface="+mn-cs"/>
            </a:rPr>
            <a:t>when</a:t>
          </a:r>
          <a:r>
            <a:rPr lang="en-US" sz="1800" dirty="0" smtClean="0">
              <a:solidFill>
                <a:schemeClr val="tx1"/>
              </a:solidFill>
              <a:effectLst/>
              <a:latin typeface="+mn-lt"/>
              <a:ea typeface="+mn-ea"/>
              <a:cs typeface="+mn-cs"/>
            </a:rPr>
            <a:t>…</a:t>
          </a:r>
          <a:r>
            <a:rPr lang="en-US" sz="1800" i="1" dirty="0" smtClean="0">
              <a:solidFill>
                <a:schemeClr val="tx1"/>
              </a:solidFill>
              <a:effectLst/>
              <a:latin typeface="+mn-lt"/>
              <a:ea typeface="+mn-ea"/>
              <a:cs typeface="+mn-cs"/>
            </a:rPr>
            <a:t>integrity has been maintained</a:t>
          </a:r>
          <a:r>
            <a:rPr lang="en-US" sz="1800" dirty="0" smtClean="0">
              <a:solidFill>
                <a:schemeClr val="tx1"/>
              </a:solidFill>
              <a:effectLst/>
              <a:latin typeface="+mn-lt"/>
              <a:ea typeface="+mn-ea"/>
              <a:cs typeface="+mn-cs"/>
            </a:rPr>
            <a:t>” to correctly reflect that phytosanitary security is a </a:t>
          </a:r>
          <a:r>
            <a:rPr lang="en-US" sz="1800" i="1" dirty="0" smtClean="0">
              <a:solidFill>
                <a:schemeClr val="tx1"/>
              </a:solidFill>
              <a:effectLst/>
              <a:latin typeface="+mn-lt"/>
              <a:ea typeface="+mn-ea"/>
              <a:cs typeface="+mn-cs"/>
            </a:rPr>
            <a:t>state</a:t>
          </a:r>
          <a:r>
            <a:rPr lang="en-US" sz="1800" dirty="0" smtClean="0">
              <a:solidFill>
                <a:schemeClr val="tx1"/>
              </a:solidFill>
              <a:effectLst/>
              <a:latin typeface="+mn-lt"/>
              <a:ea typeface="+mn-ea"/>
              <a:cs typeface="+mn-cs"/>
            </a:rPr>
            <a:t>, not an action</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4ED7D8B6-E89D-4D26-8179-8D329C298DF7}">
      <dgm:prSet custT="1"/>
      <dgm:spPr/>
      <dgm:t>
        <a:bodyPr/>
        <a:lstStyle/>
        <a:p>
          <a:r>
            <a:rPr lang="en-US" sz="1800" dirty="0">
              <a:solidFill>
                <a:schemeClr val="tx1"/>
              </a:solidFill>
              <a:effectLst/>
              <a:latin typeface="+mn-lt"/>
              <a:ea typeface="+mn-ea"/>
              <a:cs typeface="+mn-cs"/>
            </a:rPr>
            <a:t>The word “</a:t>
          </a:r>
          <a:r>
            <a:rPr lang="en-US" sz="1800" i="1" dirty="0">
              <a:solidFill>
                <a:schemeClr val="tx1"/>
              </a:solidFill>
              <a:effectLst/>
              <a:latin typeface="+mn-lt"/>
              <a:ea typeface="+mn-ea"/>
              <a:cs typeface="+mn-cs"/>
            </a:rPr>
            <a:t>appropriate</a:t>
          </a:r>
          <a:r>
            <a:rPr lang="en-US" sz="1800" dirty="0">
              <a:solidFill>
                <a:schemeClr val="tx1"/>
              </a:solidFill>
              <a:effectLst/>
              <a:latin typeface="+mn-lt"/>
              <a:ea typeface="+mn-ea"/>
              <a:cs typeface="+mn-cs"/>
            </a:rPr>
            <a:t>” qualifying the “</a:t>
          </a:r>
          <a:r>
            <a:rPr lang="en-US" sz="1800" i="1" dirty="0">
              <a:solidFill>
                <a:schemeClr val="tx1"/>
              </a:solidFill>
              <a:effectLst/>
              <a:latin typeface="+mn-lt"/>
              <a:ea typeface="+mn-ea"/>
              <a:cs typeface="+mn-cs"/>
            </a:rPr>
            <a:t>phytosanitary measures</a:t>
          </a:r>
          <a:r>
            <a:rPr lang="en-US" sz="1800" dirty="0">
              <a:solidFill>
                <a:schemeClr val="tx1"/>
              </a:solidFill>
              <a:effectLst/>
              <a:latin typeface="+mn-lt"/>
              <a:ea typeface="+mn-ea"/>
              <a:cs typeface="+mn-cs"/>
            </a:rPr>
            <a:t>” in the original definition is considered unnecessary and inappropriate for a definition and is therefore deleted</a:t>
          </a:r>
          <a:endParaRPr lang="en-US" sz="1800" dirty="0"/>
        </a:p>
      </dgm:t>
    </dgm:pt>
    <dgm:pt modelId="{131C2C30-F854-4C93-9526-47694E30400D}" type="sibTrans" cxnId="{C684E978-072D-499A-AF0A-2FEB114D5A5D}">
      <dgm:prSet/>
      <dgm:spPr/>
      <dgm:t>
        <a:bodyPr/>
        <a:lstStyle/>
        <a:p>
          <a:endParaRPr lang="fr-FR"/>
        </a:p>
      </dgm:t>
    </dgm:pt>
    <dgm:pt modelId="{BFBB1473-E248-433A-B6A4-49F9636CC091}" type="parTrans" cxnId="{C684E978-072D-499A-AF0A-2FEB114D5A5D}">
      <dgm:prSet/>
      <dgm:spPr/>
      <dgm:t>
        <a:bodyPr/>
        <a:lstStyle/>
        <a:p>
          <a:endParaRPr lang="fr-FR"/>
        </a:p>
      </dgm:t>
    </dgm:pt>
    <dgm:pt modelId="{FEB7D976-E6F0-45D0-AA31-7D1286CA166C}">
      <dgm:prSet custT="1"/>
      <dgm:spPr/>
      <dgm:t>
        <a:bodyPr/>
        <a:lstStyle/>
        <a:p>
          <a:r>
            <a:rPr lang="en-US" sz="1800" dirty="0">
              <a:solidFill>
                <a:schemeClr val="tx1"/>
              </a:solidFill>
              <a:effectLst/>
              <a:latin typeface="+mn-lt"/>
              <a:ea typeface="+mn-ea"/>
              <a:cs typeface="+mn-cs"/>
            </a:rPr>
            <a:t>Similarly, “</a:t>
          </a:r>
          <a:r>
            <a:rPr lang="en-US" sz="1800" i="1" dirty="0">
              <a:solidFill>
                <a:schemeClr val="tx1"/>
              </a:solidFill>
              <a:effectLst/>
              <a:latin typeface="+mn-lt"/>
              <a:ea typeface="+mn-ea"/>
              <a:cs typeface="+mn-cs"/>
            </a:rPr>
            <a:t>prevention of its infestation and contamination…</a:t>
          </a:r>
          <a:r>
            <a:rPr lang="en-US" sz="1800" dirty="0">
              <a:solidFill>
                <a:schemeClr val="tx1"/>
              </a:solidFill>
              <a:effectLst/>
              <a:latin typeface="+mn-lt"/>
              <a:ea typeface="+mn-ea"/>
              <a:cs typeface="+mn-cs"/>
            </a:rPr>
            <a:t>” has been substituted to “</a:t>
          </a:r>
          <a:r>
            <a:rPr lang="en-US" sz="1800" i="1" dirty="0">
              <a:solidFill>
                <a:schemeClr val="tx1"/>
              </a:solidFill>
              <a:effectLst/>
              <a:latin typeface="+mn-lt"/>
              <a:ea typeface="+mn-ea"/>
              <a:cs typeface="+mn-cs"/>
            </a:rPr>
            <a:t>infestation and contamination…prevented</a:t>
          </a:r>
          <a:r>
            <a:rPr lang="en-US" sz="1800" dirty="0">
              <a:solidFill>
                <a:schemeClr val="tx1"/>
              </a:solidFill>
              <a:effectLst/>
              <a:latin typeface="+mn-lt"/>
              <a:ea typeface="+mn-ea"/>
              <a:cs typeface="+mn-cs"/>
            </a:rPr>
            <a:t>”</a:t>
          </a:r>
          <a:endParaRPr lang="en-US" sz="1800" dirty="0"/>
        </a:p>
      </dgm:t>
    </dgm:pt>
    <dgm:pt modelId="{9051539C-6DBF-495C-8EB1-BD7DF7D91093}" type="sibTrans" cxnId="{899F9AE3-999B-411E-835C-75E03EC80B83}">
      <dgm:prSet/>
      <dgm:spPr/>
      <dgm:t>
        <a:bodyPr/>
        <a:lstStyle/>
        <a:p>
          <a:endParaRPr lang="en-GB"/>
        </a:p>
      </dgm:t>
    </dgm:pt>
    <dgm:pt modelId="{22F2D257-53C2-4F76-BD8E-9E4527C29BE0}" type="parTrans" cxnId="{899F9AE3-999B-411E-835C-75E03EC80B83}">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9518A0D1-C79A-4E4E-A9B5-DCA86F3820AB}" srcId="{5E1F010D-719A-4457-87E8-5D7769197D3B}" destId="{3353E323-CB19-43FF-8D69-18AB74F7A767}" srcOrd="0" destOrd="0" parTransId="{EEC5F49C-8AE3-4E2A-A215-8770DB5B82C1}" sibTransId="{5BC80C2B-A228-4D8A-8A84-A7B9DDD08700}"/>
    <dgm:cxn modelId="{899F9AE3-999B-411E-835C-75E03EC80B83}" srcId="{3353E323-CB19-43FF-8D69-18AB74F7A767}" destId="{FEB7D976-E6F0-45D0-AA31-7D1286CA166C}" srcOrd="1" destOrd="0" parTransId="{22F2D257-53C2-4F76-BD8E-9E4527C29BE0}" sibTransId="{9051539C-6DBF-495C-8EB1-BD7DF7D91093}"/>
    <dgm:cxn modelId="{B56893E2-49CC-4714-8C50-957DD05DD3B7}" type="presOf" srcId="{3353E323-CB19-43FF-8D69-18AB74F7A767}" destId="{E930BD52-F34E-4EBD-9A9B-C7DEB21F1E79}" srcOrd="0" destOrd="0" presId="urn:microsoft.com/office/officeart/2005/8/layout/hList1"/>
    <dgm:cxn modelId="{C684E978-072D-499A-AF0A-2FEB114D5A5D}" srcId="{3353E323-CB19-43FF-8D69-18AB74F7A767}" destId="{4ED7D8B6-E89D-4D26-8179-8D329C298DF7}" srcOrd="2" destOrd="0" parTransId="{BFBB1473-E248-433A-B6A4-49F9636CC091}" sibTransId="{131C2C30-F854-4C93-9526-47694E30400D}"/>
    <dgm:cxn modelId="{270C65C0-99C4-4E40-B48B-DBF2335F3BBB}" type="presOf" srcId="{FEB7D976-E6F0-45D0-AA31-7D1286CA166C}" destId="{43050ECD-A3E9-4C47-8FE6-BEA6034E9946}" srcOrd="0" destOrd="1" presId="urn:microsoft.com/office/officeart/2005/8/layout/hList1"/>
    <dgm:cxn modelId="{7B7865BC-3BAB-4089-A1C7-D0C5A7B3BADC}" type="presOf" srcId="{E496333F-73E3-4416-ACEB-781E2589BD07}" destId="{43050ECD-A3E9-4C47-8FE6-BEA6034E9946}"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556B7E19-2F72-482E-8075-5B53D8958084}" type="presOf" srcId="{5E1F010D-719A-4457-87E8-5D7769197D3B}" destId="{0BFA647E-92FE-45E0-AE06-ABD504F66826}" srcOrd="0" destOrd="0" presId="urn:microsoft.com/office/officeart/2005/8/layout/hList1"/>
    <dgm:cxn modelId="{119FDDF0-5FEC-4A25-BE6E-3928409C1FBE}" type="presOf" srcId="{4ED7D8B6-E89D-4D26-8179-8D329C298DF7}" destId="{43050ECD-A3E9-4C47-8FE6-BEA6034E9946}" srcOrd="0" destOrd="2" presId="urn:microsoft.com/office/officeart/2005/8/layout/hList1"/>
    <dgm:cxn modelId="{19669E50-1424-4114-903B-AA0CE82AA966}" type="presParOf" srcId="{0BFA647E-92FE-45E0-AE06-ABD504F66826}" destId="{C9D697EF-FE5C-402C-830B-CCDCAD89BBD3}" srcOrd="0" destOrd="0" presId="urn:microsoft.com/office/officeart/2005/8/layout/hList1"/>
    <dgm:cxn modelId="{A4E3C5BC-0B39-4E78-B44F-2B09F45B50D8}" type="presParOf" srcId="{C9D697EF-FE5C-402C-830B-CCDCAD89BBD3}" destId="{E930BD52-F34E-4EBD-9A9B-C7DEB21F1E79}" srcOrd="0" destOrd="0" presId="urn:microsoft.com/office/officeart/2005/8/layout/hList1"/>
    <dgm:cxn modelId="{6ABF8893-D993-47AF-BC8E-B02694F84150}"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custT="1"/>
      <dgm:spPr>
        <a:solidFill>
          <a:srgbClr val="D4F5D6">
            <a:alpha val="90000"/>
          </a:srgbClr>
        </a:solidFill>
        <a:ln>
          <a:solidFill>
            <a:srgbClr val="FDF4DA">
              <a:alpha val="90000"/>
            </a:srgbClr>
          </a:solidFill>
        </a:ln>
      </dgm:spPr>
      <dgm:t>
        <a:bodyPr/>
        <a:lstStyle/>
        <a:p>
          <a:r>
            <a:rPr lang="en-US" sz="1600" i="0" dirty="0">
              <a:solidFill>
                <a:schemeClr val="tx1"/>
              </a:solidFill>
              <a:effectLst/>
              <a:latin typeface="+mn-lt"/>
              <a:ea typeface="+mn-ea"/>
              <a:cs typeface="+mn-cs"/>
            </a:rPr>
            <a:t>In the current definition of “</a:t>
          </a:r>
          <a:r>
            <a:rPr lang="en-US" sz="1600" i="1" dirty="0">
              <a:solidFill>
                <a:schemeClr val="tx1"/>
              </a:solidFill>
              <a:effectLst/>
              <a:latin typeface="+mn-lt"/>
              <a:ea typeface="+mn-ea"/>
              <a:cs typeface="+mn-cs"/>
            </a:rPr>
            <a:t>surveillance"</a:t>
          </a:r>
          <a:r>
            <a:rPr lang="en-US" sz="1600" i="0" dirty="0">
              <a:solidFill>
                <a:schemeClr val="tx1"/>
              </a:solidFill>
              <a:effectLst/>
              <a:latin typeface="+mn-lt"/>
              <a:ea typeface="+mn-ea"/>
              <a:cs typeface="+mn-cs"/>
            </a:rPr>
            <a:t>, the “</a:t>
          </a:r>
          <a:r>
            <a:rPr lang="en-US" sz="1600" i="1" dirty="0">
              <a:solidFill>
                <a:schemeClr val="tx1"/>
              </a:solidFill>
              <a:effectLst/>
              <a:latin typeface="+mn-lt"/>
              <a:ea typeface="+mn-ea"/>
              <a:cs typeface="+mn-cs"/>
            </a:rPr>
            <a:t>survey</a:t>
          </a:r>
          <a:r>
            <a:rPr lang="en-US" sz="1600" i="0" dirty="0">
              <a:solidFill>
                <a:schemeClr val="tx1"/>
              </a:solidFill>
              <a:effectLst/>
              <a:latin typeface="+mn-lt"/>
              <a:ea typeface="+mn-ea"/>
              <a:cs typeface="+mn-cs"/>
            </a:rPr>
            <a:t>” and “</a:t>
          </a:r>
          <a:r>
            <a:rPr lang="en-US" sz="1600" i="1" dirty="0">
              <a:solidFill>
                <a:schemeClr val="tx1"/>
              </a:solidFill>
              <a:effectLst/>
              <a:latin typeface="+mn-lt"/>
              <a:ea typeface="+mn-ea"/>
              <a:cs typeface="+mn-cs"/>
            </a:rPr>
            <a:t>monitoring</a:t>
          </a:r>
          <a:r>
            <a:rPr lang="en-US" sz="1600" i="0" dirty="0">
              <a:solidFill>
                <a:schemeClr val="tx1"/>
              </a:solidFill>
              <a:effectLst/>
              <a:latin typeface="+mn-lt"/>
              <a:ea typeface="+mn-ea"/>
              <a:cs typeface="+mn-cs"/>
            </a:rPr>
            <a:t>” </a:t>
          </a:r>
          <a:r>
            <a:rPr lang="en-US" sz="1600" dirty="0">
              <a:solidFill>
                <a:schemeClr val="tx1"/>
              </a:solidFill>
              <a:effectLst/>
              <a:latin typeface="+mn-lt"/>
              <a:ea typeface="+mn-ea"/>
              <a:cs typeface="+mn-cs"/>
            </a:rPr>
            <a:t>refer to specific surveillance and </a:t>
          </a:r>
          <a:r>
            <a:rPr lang="en-US" sz="1600" i="0" dirty="0">
              <a:solidFill>
                <a:schemeClr val="tx1"/>
              </a:solidFill>
              <a:effectLst/>
              <a:latin typeface="+mn-lt"/>
              <a:ea typeface="+mn-ea"/>
              <a:cs typeface="+mn-cs"/>
            </a:rPr>
            <a:t>the “</a:t>
          </a:r>
          <a:r>
            <a:rPr lang="en-US" sz="1600" i="1" dirty="0">
              <a:solidFill>
                <a:schemeClr val="tx1"/>
              </a:solidFill>
              <a:effectLst/>
              <a:latin typeface="+mn-lt"/>
              <a:ea typeface="+mn-ea"/>
              <a:cs typeface="+mn-cs"/>
            </a:rPr>
            <a:t>other procedures</a:t>
          </a:r>
          <a:r>
            <a:rPr lang="en-US" sz="1600" dirty="0">
              <a:solidFill>
                <a:schemeClr val="tx1"/>
              </a:solidFill>
              <a:effectLst/>
              <a:latin typeface="+mn-lt"/>
              <a:ea typeface="+mn-ea"/>
              <a:cs typeface="+mn-cs"/>
            </a:rPr>
            <a:t>” to general surveillance</a:t>
          </a:r>
          <a:endParaRPr lang="en-US" sz="160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DB097ACE-C377-4A09-8D3A-F616BC193E64}">
      <dgm:prSet custT="1"/>
      <dgm:spPr>
        <a:solidFill>
          <a:srgbClr val="D4F5D6">
            <a:alpha val="90000"/>
          </a:srgbClr>
        </a:solidFill>
        <a:ln>
          <a:solidFill>
            <a:srgbClr val="FDF4DA">
              <a:alpha val="90000"/>
            </a:srgbClr>
          </a:solidFill>
        </a:ln>
      </dgm:spPr>
      <dgm:t>
        <a:bodyPr/>
        <a:lstStyle/>
        <a:p>
          <a:r>
            <a:rPr lang="en-US" sz="1600" i="0" dirty="0">
              <a:solidFill>
                <a:schemeClr val="tx1"/>
              </a:solidFill>
              <a:effectLst/>
              <a:latin typeface="+mn-lt"/>
              <a:ea typeface="+mn-ea"/>
              <a:cs typeface="+mn-cs"/>
            </a:rPr>
            <a:t>The proposed definition refers to “</a:t>
          </a:r>
          <a:r>
            <a:rPr lang="en-US" sz="1600" i="1" dirty="0">
              <a:solidFill>
                <a:schemeClr val="tx1"/>
              </a:solidFill>
              <a:effectLst/>
              <a:latin typeface="+mn-lt"/>
              <a:ea typeface="+mn-ea"/>
              <a:cs typeface="+mn-cs"/>
            </a:rPr>
            <a:t>various sources</a:t>
          </a:r>
          <a:r>
            <a:rPr lang="en-US" sz="1600" i="0" dirty="0">
              <a:solidFill>
                <a:schemeClr val="tx1"/>
              </a:solidFill>
              <a:effectLst/>
              <a:latin typeface="+mn-lt"/>
              <a:ea typeface="+mn-ea"/>
              <a:cs typeface="+mn-cs"/>
            </a:rPr>
            <a:t>” rather than “</a:t>
          </a:r>
          <a:r>
            <a:rPr lang="en-US" sz="1600" i="1" dirty="0">
              <a:solidFill>
                <a:schemeClr val="tx1"/>
              </a:solidFill>
              <a:effectLst/>
              <a:latin typeface="+mn-lt"/>
              <a:ea typeface="+mn-ea"/>
              <a:cs typeface="+mn-cs"/>
            </a:rPr>
            <a:t>procedures</a:t>
          </a:r>
          <a:r>
            <a:rPr lang="en-US" sz="1600" i="0" dirty="0">
              <a:solidFill>
                <a:schemeClr val="tx1"/>
              </a:solidFill>
              <a:effectLst/>
              <a:latin typeface="+mn-lt"/>
              <a:ea typeface="+mn-ea"/>
              <a:cs typeface="+mn-cs"/>
            </a:rPr>
            <a:t>” to allow for sources of data that are not procedures. These various sources of data can be official or unofficial, as explained in ISPM 6 (</a:t>
          </a:r>
          <a:r>
            <a:rPr lang="en-US" sz="1600" i="1" dirty="0">
              <a:solidFill>
                <a:schemeClr val="tx1"/>
              </a:solidFill>
              <a:effectLst/>
              <a:latin typeface="+mn-lt"/>
              <a:ea typeface="+mn-ea"/>
              <a:cs typeface="+mn-cs"/>
            </a:rPr>
            <a:t>Surveillance</a:t>
          </a:r>
          <a:r>
            <a:rPr lang="en-US" sz="1600" i="0" dirty="0">
              <a:solidFill>
                <a:schemeClr val="tx1"/>
              </a:solidFill>
              <a:effectLst/>
              <a:latin typeface="+mn-lt"/>
              <a:ea typeface="+mn-ea"/>
              <a:cs typeface="+mn-cs"/>
            </a:rPr>
            <a:t>)</a:t>
          </a:r>
          <a:endParaRPr lang="en-US" altLang="ja-JP" sz="1600" dirty="0"/>
        </a:p>
      </dgm:t>
    </dgm:pt>
    <dgm:pt modelId="{D1BE61E0-A98F-481E-BB38-072EDA4CAFCE}" type="parTrans" cxnId="{C289065F-4B8A-4ABC-9547-38F5A9815BBB}">
      <dgm:prSet/>
      <dgm:spPr/>
      <dgm:t>
        <a:bodyPr/>
        <a:lstStyle/>
        <a:p>
          <a:endParaRPr lang="en-US"/>
        </a:p>
      </dgm:t>
    </dgm:pt>
    <dgm:pt modelId="{7802A90C-71FB-41FC-9AA2-BC75FDD75069}" type="sibTrans" cxnId="{C289065F-4B8A-4ABC-9547-38F5A9815BBB}">
      <dgm:prSet/>
      <dgm:spPr/>
      <dgm:t>
        <a:bodyPr/>
        <a:lstStyle/>
        <a:p>
          <a:endParaRPr lang="en-US"/>
        </a:p>
      </dgm:t>
    </dgm:pt>
    <dgm:pt modelId="{3353E323-CB19-43FF-8D69-18AB74F7A767}">
      <dgm:prSet phldrT="[Text]" custT="1"/>
      <dgm:spPr>
        <a:solidFill>
          <a:srgbClr val="46DE54"/>
        </a:solidFill>
        <a:ln>
          <a:solidFill>
            <a:srgbClr val="F6C233"/>
          </a:solidFill>
        </a:ln>
      </dgm:spPr>
      <dgm:t>
        <a:bodyPr/>
        <a:lstStyle/>
        <a:p>
          <a:pPr algn="l">
            <a:spcAft>
              <a:spcPts val="588"/>
            </a:spcAft>
          </a:pPr>
          <a:r>
            <a:rPr lang="en-US" sz="1600" b="1" dirty="0">
              <a:solidFill>
                <a:schemeClr val="tx1"/>
              </a:solidFill>
              <a:effectLst>
                <a:outerShdw blurRad="38100" dist="38100" dir="2700000" algn="tl">
                  <a:srgbClr val="000000">
                    <a:alpha val="43137"/>
                  </a:srgbClr>
                </a:outerShdw>
              </a:effectLst>
            </a:rPr>
            <a:t>“G</a:t>
          </a:r>
          <a:r>
            <a:rPr lang="en-US" sz="1600" b="1" i="0" dirty="0">
              <a:solidFill>
                <a:schemeClr val="tx1"/>
              </a:solidFill>
              <a:effectLst>
                <a:outerShdw blurRad="38100" dist="38100" dir="2700000" algn="tl">
                  <a:srgbClr val="000000">
                    <a:alpha val="43137"/>
                  </a:srgbClr>
                </a:outerShdw>
              </a:effectLst>
            </a:rPr>
            <a:t>eneral surveillance</a:t>
          </a:r>
          <a:r>
            <a:rPr lang="en-US" sz="1600" b="1" dirty="0">
              <a:solidFill>
                <a:schemeClr val="tx1"/>
              </a:solidFill>
              <a:effectLst>
                <a:outerShdw blurRad="38100" dist="38100" dir="2700000" algn="tl">
                  <a:srgbClr val="000000">
                    <a:alpha val="43137"/>
                  </a:srgbClr>
                </a:outerShdw>
              </a:effectLst>
            </a:rPr>
            <a:t>”:</a:t>
          </a:r>
        </a:p>
        <a:p>
          <a:pPr algn="l">
            <a:spcAft>
              <a:spcPts val="588"/>
            </a:spcAft>
          </a:pPr>
          <a:r>
            <a:rPr lang="en-US" sz="1600" dirty="0">
              <a:solidFill>
                <a:schemeClr val="tx1"/>
              </a:solidFill>
              <a:effectLst/>
            </a:rPr>
            <a:t>“</a:t>
          </a:r>
          <a:r>
            <a:rPr lang="en-GB" sz="1600" dirty="0">
              <a:solidFill>
                <a:schemeClr val="tx1"/>
              </a:solidFill>
            </a:rPr>
            <a:t>An </a:t>
          </a:r>
          <a:r>
            <a:rPr lang="en-GB" sz="1600" b="1" dirty="0">
              <a:solidFill>
                <a:schemeClr val="tx1"/>
              </a:solidFill>
            </a:rPr>
            <a:t>official </a:t>
          </a:r>
          <a:r>
            <a:rPr lang="en-GB" sz="1600" dirty="0">
              <a:solidFill>
                <a:schemeClr val="tx1"/>
              </a:solidFill>
            </a:rPr>
            <a:t>process whereby data on </a:t>
          </a:r>
          <a:r>
            <a:rPr lang="en-GB" sz="1600" b="1" dirty="0">
              <a:solidFill>
                <a:schemeClr val="tx1"/>
              </a:solidFill>
            </a:rPr>
            <a:t>pests</a:t>
          </a:r>
          <a:r>
            <a:rPr lang="en-GB" sz="1600" dirty="0">
              <a:solidFill>
                <a:schemeClr val="tx1"/>
              </a:solidFill>
            </a:rPr>
            <a:t> in an </a:t>
          </a:r>
          <a:r>
            <a:rPr lang="en-GB" sz="1600" b="1" dirty="0">
              <a:solidFill>
                <a:schemeClr val="tx1"/>
              </a:solidFill>
            </a:rPr>
            <a:t>area</a:t>
          </a:r>
          <a:r>
            <a:rPr lang="en-GB" sz="1600" dirty="0">
              <a:solidFill>
                <a:schemeClr val="tx1"/>
              </a:solidFill>
            </a:rPr>
            <a:t> are collected from various sources other than </a:t>
          </a:r>
          <a:r>
            <a:rPr lang="en-GB" sz="1600" b="1" dirty="0">
              <a:solidFill>
                <a:schemeClr val="tx1"/>
              </a:solidFill>
            </a:rPr>
            <a:t>surveys</a:t>
          </a:r>
          <a:r>
            <a:rPr lang="en-GB" sz="1600" dirty="0">
              <a:solidFill>
                <a:schemeClr val="tx1"/>
              </a:solidFill>
            </a:rPr>
            <a:t>, analysed and verified.</a:t>
          </a:r>
          <a:r>
            <a:rPr lang="en-US" sz="1600" dirty="0">
              <a:solidFill>
                <a:schemeClr val="tx1"/>
              </a:solidFill>
              <a:effectLst/>
            </a:rPr>
            <a:t>”</a:t>
          </a: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30D9FD18-181A-406A-A586-DA19CB141490}">
      <dgm:prSet custT="1"/>
      <dgm:spPr>
        <a:solidFill>
          <a:srgbClr val="D4F5D6">
            <a:alpha val="90000"/>
          </a:srgbClr>
        </a:solidFill>
        <a:ln>
          <a:solidFill>
            <a:srgbClr val="FDF4DA">
              <a:alpha val="90000"/>
            </a:srgbClr>
          </a:solidFill>
        </a:ln>
      </dgm:spPr>
      <dgm:t>
        <a:bodyPr/>
        <a:lstStyle/>
        <a:p>
          <a:endParaRPr lang="en-US" altLang="ja-JP" sz="1400" dirty="0"/>
        </a:p>
      </dgm:t>
    </dgm:pt>
    <dgm:pt modelId="{B383B37D-A6B4-4ED0-A33D-D2414B187B1D}" type="parTrans" cxnId="{8A0D8E5B-F1DA-4731-92FD-92A230826348}">
      <dgm:prSet/>
      <dgm:spPr/>
      <dgm:t>
        <a:bodyPr/>
        <a:lstStyle/>
        <a:p>
          <a:endParaRPr lang="fr-FR"/>
        </a:p>
      </dgm:t>
    </dgm:pt>
    <dgm:pt modelId="{70856E5A-C1D1-44C4-B24A-AF1548761CCE}" type="sibTrans" cxnId="{8A0D8E5B-F1DA-4731-92FD-92A230826348}">
      <dgm:prSet/>
      <dgm:spPr/>
      <dgm:t>
        <a:bodyPr/>
        <a:lstStyle/>
        <a:p>
          <a:endParaRPr lang="fr-FR"/>
        </a:p>
      </dgm:t>
    </dgm:pt>
    <dgm:pt modelId="{0CAB1CF7-3C0E-41EE-B30D-8D624881A024}">
      <dgm:prSet custT="1"/>
      <dgm:spPr>
        <a:solidFill>
          <a:srgbClr val="D4F5D6">
            <a:alpha val="90000"/>
          </a:srgbClr>
        </a:solidFill>
        <a:ln>
          <a:solidFill>
            <a:srgbClr val="FDF4DA">
              <a:alpha val="90000"/>
            </a:srgbClr>
          </a:solidFill>
        </a:ln>
      </dgm:spPr>
      <dgm:t>
        <a:bodyPr/>
        <a:lstStyle/>
        <a:p>
          <a:r>
            <a:rPr lang="en-US" sz="1600" i="0" dirty="0">
              <a:solidFill>
                <a:schemeClr val="tx1"/>
              </a:solidFill>
              <a:effectLst/>
              <a:latin typeface="+mn-lt"/>
              <a:ea typeface="+mn-ea"/>
              <a:cs typeface="+mn-cs"/>
            </a:rPr>
            <a:t>With reference to the “</a:t>
          </a:r>
          <a:r>
            <a:rPr lang="en-US" sz="1600" i="1" dirty="0">
              <a:solidFill>
                <a:schemeClr val="tx1"/>
              </a:solidFill>
              <a:effectLst/>
              <a:latin typeface="+mn-lt"/>
              <a:ea typeface="+mn-ea"/>
              <a:cs typeface="+mn-cs"/>
            </a:rPr>
            <a:t>data</a:t>
          </a:r>
          <a:r>
            <a:rPr lang="en-US" sz="1600" i="0" dirty="0">
              <a:solidFill>
                <a:schemeClr val="tx1"/>
              </a:solidFill>
              <a:effectLst/>
              <a:latin typeface="+mn-lt"/>
              <a:ea typeface="+mn-ea"/>
              <a:cs typeface="+mn-cs"/>
            </a:rPr>
            <a:t>” or “</a:t>
          </a:r>
          <a:r>
            <a:rPr lang="en-US" sz="1600" i="1" dirty="0">
              <a:solidFill>
                <a:schemeClr val="tx1"/>
              </a:solidFill>
              <a:effectLst/>
              <a:latin typeface="+mn-lt"/>
              <a:ea typeface="+mn-ea"/>
              <a:cs typeface="+mn-cs"/>
            </a:rPr>
            <a:t>information</a:t>
          </a:r>
          <a:r>
            <a:rPr lang="en-US" sz="1600" i="0" dirty="0">
              <a:solidFill>
                <a:schemeClr val="tx1"/>
              </a:solidFill>
              <a:effectLst/>
              <a:latin typeface="+mn-lt"/>
              <a:ea typeface="+mn-ea"/>
              <a:cs typeface="+mn-cs"/>
            </a:rPr>
            <a:t>” resulting from </a:t>
          </a:r>
          <a:r>
            <a:rPr lang="en-US" sz="1600" dirty="0">
              <a:solidFill>
                <a:schemeClr val="tx1"/>
              </a:solidFill>
              <a:effectLst/>
              <a:latin typeface="+mn-lt"/>
              <a:ea typeface="+mn-ea"/>
              <a:cs typeface="+mn-cs"/>
            </a:rPr>
            <a:t>the surveillance, “</a:t>
          </a:r>
          <a:r>
            <a:rPr lang="en-US" sz="1600" i="1" dirty="0">
              <a:solidFill>
                <a:schemeClr val="tx1"/>
              </a:solidFill>
              <a:effectLst/>
              <a:latin typeface="+mn-lt"/>
              <a:ea typeface="+mn-ea"/>
              <a:cs typeface="+mn-cs"/>
            </a:rPr>
            <a:t>data</a:t>
          </a:r>
          <a:r>
            <a:rPr lang="en-US" sz="1600" dirty="0">
              <a:solidFill>
                <a:schemeClr val="tx1"/>
              </a:solidFill>
              <a:effectLst/>
              <a:latin typeface="+mn-lt"/>
              <a:ea typeface="+mn-ea"/>
              <a:cs typeface="+mn-cs"/>
            </a:rPr>
            <a:t>” refers to the raw collected material, which then becomes “</a:t>
          </a:r>
          <a:r>
            <a:rPr lang="en-US" sz="1600" i="1" dirty="0">
              <a:solidFill>
                <a:schemeClr val="tx1"/>
              </a:solidFill>
              <a:effectLst/>
              <a:latin typeface="+mn-lt"/>
              <a:ea typeface="+mn-ea"/>
              <a:cs typeface="+mn-cs"/>
            </a:rPr>
            <a:t>information</a:t>
          </a:r>
          <a:r>
            <a:rPr lang="en-US" sz="1600" dirty="0">
              <a:solidFill>
                <a:schemeClr val="tx1"/>
              </a:solidFill>
              <a:effectLst/>
              <a:latin typeface="+mn-lt"/>
              <a:ea typeface="+mn-ea"/>
              <a:cs typeface="+mn-cs"/>
            </a:rPr>
            <a:t>” once it has been </a:t>
          </a:r>
          <a:r>
            <a:rPr lang="en-GB" sz="1600" dirty="0">
              <a:solidFill>
                <a:schemeClr val="tx1"/>
              </a:solidFill>
              <a:effectLst/>
              <a:latin typeface="+mn-lt"/>
              <a:ea typeface="+mn-ea"/>
              <a:cs typeface="+mn-cs"/>
            </a:rPr>
            <a:t>analysed and verified</a:t>
          </a:r>
          <a:r>
            <a:rPr lang="en-US" sz="1600" dirty="0">
              <a:solidFill>
                <a:schemeClr val="tx1"/>
              </a:solidFill>
              <a:effectLst/>
              <a:latin typeface="+mn-lt"/>
              <a:ea typeface="+mn-ea"/>
              <a:cs typeface="+mn-cs"/>
            </a:rPr>
            <a:t>. The word “</a:t>
          </a:r>
          <a:r>
            <a:rPr lang="en-US" sz="1600" i="1" dirty="0">
              <a:solidFill>
                <a:schemeClr val="tx1"/>
              </a:solidFill>
              <a:effectLst/>
              <a:latin typeface="+mn-lt"/>
              <a:ea typeface="+mn-ea"/>
              <a:cs typeface="+mn-cs"/>
            </a:rPr>
            <a:t>data</a:t>
          </a:r>
          <a:r>
            <a:rPr lang="en-US" sz="1600" dirty="0">
              <a:solidFill>
                <a:schemeClr val="tx1"/>
              </a:solidFill>
              <a:effectLst/>
              <a:latin typeface="+mn-lt"/>
              <a:ea typeface="+mn-ea"/>
              <a:cs typeface="+mn-cs"/>
            </a:rPr>
            <a:t>” is therefore appropriate in the context of “</a:t>
          </a:r>
          <a:r>
            <a:rPr lang="en-US" sz="1600" i="1" dirty="0">
              <a:solidFill>
                <a:schemeClr val="tx1"/>
              </a:solidFill>
              <a:effectLst/>
              <a:latin typeface="+mn-lt"/>
              <a:ea typeface="+mn-ea"/>
              <a:cs typeface="+mn-cs"/>
            </a:rPr>
            <a:t>general surveillance</a:t>
          </a:r>
          <a:r>
            <a:rPr lang="en-US" sz="1600" i="0" dirty="0">
              <a:solidFill>
                <a:schemeClr val="tx1"/>
              </a:solidFill>
              <a:effectLst/>
              <a:latin typeface="+mn-lt"/>
              <a:ea typeface="+mn-ea"/>
              <a:cs typeface="+mn-cs"/>
            </a:rPr>
            <a:t>”.</a:t>
          </a:r>
          <a:endParaRPr lang="en-US" altLang="ja-JP" sz="1600" dirty="0"/>
        </a:p>
      </dgm:t>
    </dgm:pt>
    <dgm:pt modelId="{B611F8D7-4213-43A1-BC48-1A8EB6F52111}" type="parTrans" cxnId="{5471DAAF-03E2-4A1D-93DA-01734015134D}">
      <dgm:prSet/>
      <dgm:spPr/>
      <dgm:t>
        <a:bodyPr/>
        <a:lstStyle/>
        <a:p>
          <a:endParaRPr lang="fr-FR"/>
        </a:p>
      </dgm:t>
    </dgm:pt>
    <dgm:pt modelId="{515BC1EB-2C2C-43A4-91D3-9970AAD42781}" type="sibTrans" cxnId="{5471DAAF-03E2-4A1D-93DA-01734015134D}">
      <dgm:prSet/>
      <dgm:spPr/>
      <dgm:t>
        <a:bodyPr/>
        <a:lstStyle/>
        <a:p>
          <a:endParaRPr lang="fr-FR"/>
        </a:p>
      </dgm:t>
    </dgm:pt>
    <dgm:pt modelId="{9C680EBF-A4A0-44BE-A97C-87CCA6277305}">
      <dgm:prSet custT="1"/>
      <dgm:spPr>
        <a:solidFill>
          <a:srgbClr val="D4F5D6">
            <a:alpha val="90000"/>
          </a:srgbClr>
        </a:solidFill>
        <a:ln>
          <a:solidFill>
            <a:srgbClr val="FDF4DA">
              <a:alpha val="90000"/>
            </a:srgbClr>
          </a:solidFill>
        </a:ln>
      </dgm:spPr>
      <dgm:t>
        <a:bodyPr/>
        <a:lstStyle/>
        <a:p>
          <a:r>
            <a:rPr lang="en-US" sz="1600" dirty="0">
              <a:solidFill>
                <a:schemeClr val="tx1"/>
              </a:solidFill>
              <a:effectLst/>
              <a:latin typeface="+mn-lt"/>
              <a:ea typeface="+mn-ea"/>
              <a:cs typeface="+mn-cs"/>
            </a:rPr>
            <a:t>Data resulting from general surveillance are not official until they have been approved by the NPPO; therefore, the process does not stop with the collection of data, as analysis and verification are also key important parts of the process when non-official data-sources are being used</a:t>
          </a:r>
          <a:endParaRPr lang="en-US" altLang="ja-JP" sz="1600" dirty="0"/>
        </a:p>
      </dgm:t>
    </dgm:pt>
    <dgm:pt modelId="{0C5C0864-072D-4DA4-A9BD-C81C1157A3CD}" type="parTrans" cxnId="{4680C1F8-DF94-4013-AB93-4E683E865BDB}">
      <dgm:prSet/>
      <dgm:spPr/>
      <dgm:t>
        <a:bodyPr/>
        <a:lstStyle/>
        <a:p>
          <a:endParaRPr lang="fr-FR"/>
        </a:p>
      </dgm:t>
    </dgm:pt>
    <dgm:pt modelId="{43410121-CCA1-4A65-B990-70231F583A66}" type="sibTrans" cxnId="{4680C1F8-DF94-4013-AB93-4E683E865BDB}">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custLinFactNeighborX="0" custLinFactNeighborY="-21335">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5702">
        <dgm:presLayoutVars>
          <dgm:bulletEnabled val="1"/>
        </dgm:presLayoutVars>
      </dgm:prSet>
      <dgm:spPr/>
      <dgm:t>
        <a:bodyPr/>
        <a:lstStyle/>
        <a:p>
          <a:endParaRPr lang="en-GB"/>
        </a:p>
      </dgm:t>
    </dgm:pt>
  </dgm:ptLst>
  <dgm:cxnLst>
    <dgm:cxn modelId="{10FCC26E-2482-4A9B-A70C-15853AAA2549}" type="presOf" srcId="{3353E323-CB19-43FF-8D69-18AB74F7A767}" destId="{E930BD52-F34E-4EBD-9A9B-C7DEB21F1E79}" srcOrd="0" destOrd="0" presId="urn:microsoft.com/office/officeart/2005/8/layout/hList1"/>
    <dgm:cxn modelId="{8A0D8E5B-F1DA-4731-92FD-92A230826348}" srcId="{3353E323-CB19-43FF-8D69-18AB74F7A767}" destId="{30D9FD18-181A-406A-A586-DA19CB141490}" srcOrd="4" destOrd="0" parTransId="{B383B37D-A6B4-4ED0-A33D-D2414B187B1D}" sibTransId="{70856E5A-C1D1-44C4-B24A-AF1548761CCE}"/>
    <dgm:cxn modelId="{1EF587B5-5CA9-4910-B0A3-3B0B99B35D66}" srcId="{3353E323-CB19-43FF-8D69-18AB74F7A767}" destId="{299F6A74-8351-4A4F-B386-3986EE36DA80}" srcOrd="0" destOrd="0" parTransId="{EF6E2C6E-723C-4874-8599-553030CD9EE4}" sibTransId="{326C360D-FFBB-445D-AEC9-622DD3A1709B}"/>
    <dgm:cxn modelId="{72E08F6E-8983-4220-AC26-0C3AA35B6354}" type="presOf" srcId="{30D9FD18-181A-406A-A586-DA19CB141490}" destId="{43050ECD-A3E9-4C47-8FE6-BEA6034E9946}" srcOrd="0" destOrd="4" presId="urn:microsoft.com/office/officeart/2005/8/layout/hList1"/>
    <dgm:cxn modelId="{A55DD266-C2F3-425A-8400-081144CF2EE0}" type="presOf" srcId="{5E1F010D-719A-4457-87E8-5D7769197D3B}" destId="{0BFA647E-92FE-45E0-AE06-ABD504F66826}" srcOrd="0" destOrd="0" presId="urn:microsoft.com/office/officeart/2005/8/layout/hList1"/>
    <dgm:cxn modelId="{C289065F-4B8A-4ABC-9547-38F5A9815BBB}" srcId="{3353E323-CB19-43FF-8D69-18AB74F7A767}" destId="{DB097ACE-C377-4A09-8D3A-F616BC193E64}" srcOrd="1" destOrd="0" parTransId="{D1BE61E0-A98F-481E-BB38-072EDA4CAFCE}" sibTransId="{7802A90C-71FB-41FC-9AA2-BC75FDD75069}"/>
    <dgm:cxn modelId="{4680C1F8-DF94-4013-AB93-4E683E865BDB}" srcId="{3353E323-CB19-43FF-8D69-18AB74F7A767}" destId="{9C680EBF-A4A0-44BE-A97C-87CCA6277305}" srcOrd="3" destOrd="0" parTransId="{0C5C0864-072D-4DA4-A9BD-C81C1157A3CD}" sibTransId="{43410121-CCA1-4A65-B990-70231F583A66}"/>
    <dgm:cxn modelId="{7D23312E-25C0-474B-8D02-6419C1FFDBF8}" type="presOf" srcId="{0CAB1CF7-3C0E-41EE-B30D-8D624881A024}" destId="{43050ECD-A3E9-4C47-8FE6-BEA6034E9946}" srcOrd="0" destOrd="2" presId="urn:microsoft.com/office/officeart/2005/8/layout/hList1"/>
    <dgm:cxn modelId="{C6CDEFCA-BC39-4E29-AD0C-D9FF12B8D47F}" type="presOf" srcId="{299F6A74-8351-4A4F-B386-3986EE36DA80}" destId="{43050ECD-A3E9-4C47-8FE6-BEA6034E9946}" srcOrd="0" destOrd="0" presId="urn:microsoft.com/office/officeart/2005/8/layout/hList1"/>
    <dgm:cxn modelId="{5471DAAF-03E2-4A1D-93DA-01734015134D}" srcId="{3353E323-CB19-43FF-8D69-18AB74F7A767}" destId="{0CAB1CF7-3C0E-41EE-B30D-8D624881A024}" srcOrd="2" destOrd="0" parTransId="{B611F8D7-4213-43A1-BC48-1A8EB6F52111}" sibTransId="{515BC1EB-2C2C-43A4-91D3-9970AAD42781}"/>
    <dgm:cxn modelId="{3973A10B-2823-498B-85ED-44EB229D36D8}" type="presOf" srcId="{9C680EBF-A4A0-44BE-A97C-87CCA6277305}" destId="{43050ECD-A3E9-4C47-8FE6-BEA6034E9946}" srcOrd="0" destOrd="3" presId="urn:microsoft.com/office/officeart/2005/8/layout/hList1"/>
    <dgm:cxn modelId="{D03E7AED-0088-472E-8CF4-1F75F0D63C39}" type="presOf" srcId="{DB097ACE-C377-4A09-8D3A-F616BC193E64}" destId="{43050ECD-A3E9-4C47-8FE6-BEA6034E9946}" srcOrd="0" destOrd="1"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00187AB4-0CCE-4967-88F9-B6E14439899B}" type="presParOf" srcId="{0BFA647E-92FE-45E0-AE06-ABD504F66826}" destId="{C9D697EF-FE5C-402C-830B-CCDCAD89BBD3}" srcOrd="0" destOrd="0" presId="urn:microsoft.com/office/officeart/2005/8/layout/hList1"/>
    <dgm:cxn modelId="{3D7DEC4B-96E6-4154-8D02-75AF539080F0}" type="presParOf" srcId="{C9D697EF-FE5C-402C-830B-CCDCAD89BBD3}" destId="{E930BD52-F34E-4EBD-9A9B-C7DEB21F1E79}" srcOrd="0" destOrd="0" presId="urn:microsoft.com/office/officeart/2005/8/layout/hList1"/>
    <dgm:cxn modelId="{ED53F56E-4194-461A-BA4A-B15C083CCD9C}"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custT="1"/>
      <dgm:spPr>
        <a:solidFill>
          <a:srgbClr val="D4F5D6">
            <a:alpha val="90000"/>
          </a:srgbClr>
        </a:solidFill>
        <a:ln>
          <a:solidFill>
            <a:srgbClr val="FDF4DA">
              <a:alpha val="90000"/>
            </a:srgbClr>
          </a:solidFill>
        </a:ln>
      </dgm:spPr>
      <dgm:t>
        <a:bodyPr/>
        <a:lstStyle/>
        <a:p>
          <a:r>
            <a:rPr lang="en-US" sz="1600" dirty="0">
              <a:solidFill>
                <a:schemeClr val="tx1"/>
              </a:solidFill>
              <a:effectLst/>
              <a:latin typeface="+mn-lt"/>
              <a:ea typeface="+mn-ea"/>
              <a:cs typeface="+mn-cs"/>
            </a:rPr>
            <a:t>The only distinction between general and specific surveillance is the source of the data, as both types of surveillance can be directed to specific pests</a:t>
          </a:r>
          <a:endParaRPr lang="en-US" sz="1600"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E5FCF360-F033-4285-A5CA-98DE525AEAA1}">
      <dgm:prSet custT="1"/>
      <dgm:spPr>
        <a:solidFill>
          <a:srgbClr val="D4F5D6">
            <a:alpha val="90000"/>
          </a:srgbClr>
        </a:solidFill>
        <a:ln>
          <a:solidFill>
            <a:srgbClr val="FDF4DA">
              <a:alpha val="90000"/>
            </a:srgbClr>
          </a:solidFill>
        </a:ln>
      </dgm:spPr>
      <dgm:t>
        <a:bodyPr/>
        <a:lstStyle/>
        <a:p>
          <a:r>
            <a:rPr lang="en-US" sz="1600" dirty="0">
              <a:solidFill>
                <a:schemeClr val="tx1"/>
              </a:solidFill>
              <a:effectLst/>
              <a:latin typeface="+mn-lt"/>
              <a:ea typeface="+mn-ea"/>
              <a:cs typeface="+mn-cs"/>
            </a:rPr>
            <a:t>“</a:t>
          </a:r>
          <a:r>
            <a:rPr lang="en-US" sz="1600" i="1" dirty="0">
              <a:solidFill>
                <a:schemeClr val="tx1"/>
              </a:solidFill>
              <a:effectLst/>
              <a:latin typeface="+mn-lt"/>
              <a:ea typeface="+mn-ea"/>
              <a:cs typeface="+mn-cs"/>
            </a:rPr>
            <a:t>Specific surveillance</a:t>
          </a:r>
          <a:r>
            <a:rPr lang="en-US" sz="1600" dirty="0">
              <a:solidFill>
                <a:schemeClr val="tx1"/>
              </a:solidFill>
              <a:effectLst/>
              <a:latin typeface="+mn-lt"/>
              <a:ea typeface="+mn-ea"/>
              <a:cs typeface="+mn-cs"/>
            </a:rPr>
            <a:t>” is achieved through “</a:t>
          </a:r>
          <a:r>
            <a:rPr lang="en-US" sz="1600" i="1" dirty="0">
              <a:solidFill>
                <a:schemeClr val="tx1"/>
              </a:solidFill>
              <a:effectLst/>
              <a:latin typeface="+mn-lt"/>
              <a:ea typeface="+mn-ea"/>
              <a:cs typeface="+mn-cs"/>
            </a:rPr>
            <a:t>surveys</a:t>
          </a:r>
          <a:r>
            <a:rPr lang="en-US" sz="1600" dirty="0">
              <a:solidFill>
                <a:schemeClr val="tx1"/>
              </a:solidFill>
              <a:effectLst/>
              <a:latin typeface="+mn-lt"/>
              <a:ea typeface="+mn-ea"/>
              <a:cs typeface="+mn-cs"/>
            </a:rPr>
            <a:t>”</a:t>
          </a:r>
          <a:endParaRPr lang="en-US" sz="1600" dirty="0"/>
        </a:p>
      </dgm:t>
    </dgm:pt>
    <dgm:pt modelId="{12F8C3F4-6AAE-4F5B-9462-6F639F63D9BE}" type="parTrans" cxnId="{11F5CF1E-C042-4F66-B77B-70F5A493A8BE}">
      <dgm:prSet/>
      <dgm:spPr/>
      <dgm:t>
        <a:bodyPr/>
        <a:lstStyle/>
        <a:p>
          <a:endParaRPr lang="en-US"/>
        </a:p>
      </dgm:t>
    </dgm:pt>
    <dgm:pt modelId="{E7505D44-C044-4B4D-93C5-0C4A0EA7F6A0}" type="sibTrans" cxnId="{11F5CF1E-C042-4F66-B77B-70F5A493A8BE}">
      <dgm:prSet/>
      <dgm:spPr/>
      <dgm:t>
        <a:bodyPr/>
        <a:lstStyle/>
        <a:p>
          <a:endParaRPr lang="en-US"/>
        </a:p>
      </dgm:t>
    </dgm:pt>
    <dgm:pt modelId="{DB097ACE-C377-4A09-8D3A-F616BC193E64}">
      <dgm:prSet custT="1"/>
      <dgm:spPr>
        <a:solidFill>
          <a:srgbClr val="D4F5D6">
            <a:alpha val="90000"/>
          </a:srgbClr>
        </a:solidFill>
        <a:ln>
          <a:solidFill>
            <a:srgbClr val="FDF4DA">
              <a:alpha val="90000"/>
            </a:srgbClr>
          </a:solidFill>
        </a:ln>
      </dgm:spPr>
      <dgm:t>
        <a:bodyPr/>
        <a:lstStyle/>
        <a:p>
          <a:r>
            <a:rPr lang="en-US" sz="1600" dirty="0">
              <a:solidFill>
                <a:schemeClr val="tx1"/>
              </a:solidFill>
              <a:effectLst/>
              <a:latin typeface="+mn-lt"/>
              <a:ea typeface="+mn-ea"/>
              <a:cs typeface="+mn-cs"/>
            </a:rPr>
            <a:t>With reference to the </a:t>
          </a:r>
          <a:r>
            <a:rPr lang="en-US" sz="1600" i="0" dirty="0">
              <a:solidFill>
                <a:schemeClr val="tx1"/>
              </a:solidFill>
              <a:effectLst/>
              <a:latin typeface="+mn-lt"/>
              <a:ea typeface="+mn-ea"/>
              <a:cs typeface="+mn-cs"/>
            </a:rPr>
            <a:t>“</a:t>
          </a:r>
          <a:r>
            <a:rPr lang="en-US" sz="1600" i="1" dirty="0">
              <a:solidFill>
                <a:schemeClr val="tx1"/>
              </a:solidFill>
              <a:effectLst/>
              <a:latin typeface="+mn-lt"/>
              <a:ea typeface="+mn-ea"/>
              <a:cs typeface="+mn-cs"/>
            </a:rPr>
            <a:t>data</a:t>
          </a:r>
          <a:r>
            <a:rPr lang="en-US" sz="1600" i="0" dirty="0">
              <a:solidFill>
                <a:schemeClr val="tx1"/>
              </a:solidFill>
              <a:effectLst/>
              <a:latin typeface="+mn-lt"/>
              <a:ea typeface="+mn-ea"/>
              <a:cs typeface="+mn-cs"/>
            </a:rPr>
            <a:t>” or “</a:t>
          </a:r>
          <a:r>
            <a:rPr lang="en-US" sz="1600" i="1" dirty="0">
              <a:solidFill>
                <a:schemeClr val="tx1"/>
              </a:solidFill>
              <a:effectLst/>
              <a:latin typeface="+mn-lt"/>
              <a:ea typeface="+mn-ea"/>
              <a:cs typeface="+mn-cs"/>
            </a:rPr>
            <a:t>information</a:t>
          </a:r>
          <a:r>
            <a:rPr lang="en-US" sz="1600" i="0" dirty="0">
              <a:solidFill>
                <a:schemeClr val="tx1"/>
              </a:solidFill>
              <a:effectLst/>
              <a:latin typeface="+mn-lt"/>
              <a:ea typeface="+mn-ea"/>
              <a:cs typeface="+mn-cs"/>
            </a:rPr>
            <a:t>” </a:t>
          </a:r>
          <a:r>
            <a:rPr lang="en-US" sz="1600" dirty="0">
              <a:solidFill>
                <a:schemeClr val="tx1"/>
              </a:solidFill>
              <a:effectLst/>
              <a:latin typeface="+mn-lt"/>
              <a:ea typeface="+mn-ea"/>
              <a:cs typeface="+mn-cs"/>
            </a:rPr>
            <a:t>resulting from the surveillance, “</a:t>
          </a:r>
          <a:r>
            <a:rPr lang="en-US" sz="1600" i="1" dirty="0">
              <a:solidFill>
                <a:schemeClr val="tx1"/>
              </a:solidFill>
              <a:effectLst/>
              <a:latin typeface="+mn-lt"/>
              <a:ea typeface="+mn-ea"/>
              <a:cs typeface="+mn-cs"/>
            </a:rPr>
            <a:t>data</a:t>
          </a:r>
          <a:r>
            <a:rPr lang="en-US" sz="1600" dirty="0">
              <a:solidFill>
                <a:schemeClr val="tx1"/>
              </a:solidFill>
              <a:effectLst/>
              <a:latin typeface="+mn-lt"/>
              <a:ea typeface="+mn-ea"/>
              <a:cs typeface="+mn-cs"/>
            </a:rPr>
            <a:t>” refers to the raw collected material, which then becomes “</a:t>
          </a:r>
          <a:r>
            <a:rPr lang="en-US" sz="1600" i="1" dirty="0">
              <a:solidFill>
                <a:schemeClr val="tx1"/>
              </a:solidFill>
              <a:effectLst/>
              <a:latin typeface="+mn-lt"/>
              <a:ea typeface="+mn-ea"/>
              <a:cs typeface="+mn-cs"/>
            </a:rPr>
            <a:t>information</a:t>
          </a:r>
          <a:r>
            <a:rPr lang="en-US" sz="1600" dirty="0">
              <a:solidFill>
                <a:schemeClr val="tx1"/>
              </a:solidFill>
              <a:effectLst/>
              <a:latin typeface="+mn-lt"/>
              <a:ea typeface="+mn-ea"/>
              <a:cs typeface="+mn-cs"/>
            </a:rPr>
            <a:t>” once it has been processed; data are not official until approved by the NPPO. The word “</a:t>
          </a:r>
          <a:r>
            <a:rPr lang="en-US" sz="1600" i="1" dirty="0">
              <a:solidFill>
                <a:schemeClr val="tx1"/>
              </a:solidFill>
              <a:effectLst/>
              <a:latin typeface="+mn-lt"/>
              <a:ea typeface="+mn-ea"/>
              <a:cs typeface="+mn-cs"/>
            </a:rPr>
            <a:t>information</a:t>
          </a:r>
          <a:r>
            <a:rPr lang="en-US" sz="1600" dirty="0">
              <a:solidFill>
                <a:schemeClr val="tx1"/>
              </a:solidFill>
              <a:effectLst/>
              <a:latin typeface="+mn-lt"/>
              <a:ea typeface="+mn-ea"/>
              <a:cs typeface="+mn-cs"/>
            </a:rPr>
            <a:t>” is therefore appropriate in the context of “</a:t>
          </a:r>
          <a:r>
            <a:rPr lang="en-US" sz="1600" i="1" dirty="0">
              <a:solidFill>
                <a:schemeClr val="tx1"/>
              </a:solidFill>
              <a:effectLst/>
              <a:latin typeface="+mn-lt"/>
              <a:ea typeface="+mn-ea"/>
              <a:cs typeface="+mn-cs"/>
            </a:rPr>
            <a:t>specific surveillance</a:t>
          </a:r>
          <a:r>
            <a:rPr lang="en-US" sz="1600" i="0" dirty="0">
              <a:solidFill>
                <a:schemeClr val="tx1"/>
              </a:solidFill>
              <a:effectLst/>
              <a:latin typeface="+mn-lt"/>
              <a:ea typeface="+mn-ea"/>
              <a:cs typeface="+mn-cs"/>
            </a:rPr>
            <a:t>”</a:t>
          </a:r>
          <a:endParaRPr lang="en-US" altLang="ja-JP" sz="1600" i="1" dirty="0"/>
        </a:p>
      </dgm:t>
    </dgm:pt>
    <dgm:pt modelId="{D1BE61E0-A98F-481E-BB38-072EDA4CAFCE}" type="parTrans" cxnId="{C289065F-4B8A-4ABC-9547-38F5A9815BBB}">
      <dgm:prSet/>
      <dgm:spPr/>
      <dgm:t>
        <a:bodyPr/>
        <a:lstStyle/>
        <a:p>
          <a:endParaRPr lang="en-US"/>
        </a:p>
      </dgm:t>
    </dgm:pt>
    <dgm:pt modelId="{7802A90C-71FB-41FC-9AA2-BC75FDD75069}" type="sibTrans" cxnId="{C289065F-4B8A-4ABC-9547-38F5A9815BBB}">
      <dgm:prSet/>
      <dgm:spPr/>
      <dgm:t>
        <a:bodyPr/>
        <a:lstStyle/>
        <a:p>
          <a:endParaRPr lang="en-US"/>
        </a:p>
      </dgm:t>
    </dgm:pt>
    <dgm:pt modelId="{3353E323-CB19-43FF-8D69-18AB74F7A767}">
      <dgm:prSet phldrT="[Text]" custT="1"/>
      <dgm:spPr>
        <a:solidFill>
          <a:srgbClr val="46DE54"/>
        </a:solidFill>
        <a:ln>
          <a:solidFill>
            <a:srgbClr val="F6C233"/>
          </a:solidFill>
        </a:ln>
      </dgm:spPr>
      <dgm:t>
        <a:bodyPr/>
        <a:lstStyle/>
        <a:p>
          <a:pPr algn="l">
            <a:spcAft>
              <a:spcPts val="588"/>
            </a:spcAft>
          </a:pPr>
          <a:r>
            <a:rPr lang="en-US" sz="1600" b="1" dirty="0">
              <a:solidFill>
                <a:schemeClr val="tx1"/>
              </a:solidFill>
              <a:effectLst>
                <a:outerShdw blurRad="38100" dist="38100" dir="2700000" algn="tl">
                  <a:srgbClr val="000000">
                    <a:alpha val="43137"/>
                  </a:srgbClr>
                </a:outerShdw>
              </a:effectLst>
            </a:rPr>
            <a:t>“S</a:t>
          </a:r>
          <a:r>
            <a:rPr lang="en-US" sz="1600" b="1" i="0" dirty="0">
              <a:solidFill>
                <a:schemeClr val="tx1"/>
              </a:solidFill>
              <a:effectLst>
                <a:outerShdw blurRad="38100" dist="38100" dir="2700000" algn="tl">
                  <a:srgbClr val="000000">
                    <a:alpha val="43137"/>
                  </a:srgbClr>
                </a:outerShdw>
              </a:effectLst>
            </a:rPr>
            <a:t>pecific surveillance</a:t>
          </a:r>
          <a:r>
            <a:rPr lang="en-US" sz="1600" b="1" dirty="0">
              <a:solidFill>
                <a:schemeClr val="tx1"/>
              </a:solidFill>
              <a:effectLst>
                <a:outerShdw blurRad="38100" dist="38100" dir="2700000" algn="tl">
                  <a:srgbClr val="000000">
                    <a:alpha val="43137"/>
                  </a:srgbClr>
                </a:outerShdw>
              </a:effectLst>
            </a:rPr>
            <a:t>”:</a:t>
          </a:r>
        </a:p>
        <a:p>
          <a:pPr algn="l">
            <a:spcAft>
              <a:spcPts val="588"/>
            </a:spcAft>
          </a:pPr>
          <a:r>
            <a:rPr lang="en-US" sz="1600" dirty="0">
              <a:solidFill>
                <a:schemeClr val="tx1"/>
              </a:solidFill>
              <a:effectLst/>
            </a:rPr>
            <a:t>“</a:t>
          </a:r>
          <a:r>
            <a:rPr lang="en-GB" sz="1600" dirty="0">
              <a:solidFill>
                <a:schemeClr val="tx1"/>
              </a:solidFill>
            </a:rPr>
            <a:t>An </a:t>
          </a:r>
          <a:r>
            <a:rPr lang="en-GB" sz="1600" b="1" dirty="0">
              <a:solidFill>
                <a:schemeClr val="tx1"/>
              </a:solidFill>
            </a:rPr>
            <a:t>official</a:t>
          </a:r>
          <a:r>
            <a:rPr lang="en-GB" sz="1600" dirty="0">
              <a:solidFill>
                <a:schemeClr val="tx1"/>
              </a:solidFill>
            </a:rPr>
            <a:t> process whereby information on </a:t>
          </a:r>
          <a:r>
            <a:rPr lang="en-GB" sz="1600" b="1" dirty="0">
              <a:solidFill>
                <a:schemeClr val="tx1"/>
              </a:solidFill>
            </a:rPr>
            <a:t>pests</a:t>
          </a:r>
          <a:r>
            <a:rPr lang="en-GB" sz="1600" dirty="0">
              <a:solidFill>
                <a:schemeClr val="tx1"/>
              </a:solidFill>
            </a:rPr>
            <a:t> in an </a:t>
          </a:r>
          <a:r>
            <a:rPr lang="en-GB" sz="1600" b="1" dirty="0">
              <a:solidFill>
                <a:schemeClr val="tx1"/>
              </a:solidFill>
            </a:rPr>
            <a:t>area</a:t>
          </a:r>
          <a:r>
            <a:rPr lang="en-GB" sz="1600" dirty="0">
              <a:solidFill>
                <a:schemeClr val="tx1"/>
              </a:solidFill>
            </a:rPr>
            <a:t> is obtained through </a:t>
          </a:r>
          <a:r>
            <a:rPr lang="en-GB" sz="1600" b="1" dirty="0">
              <a:solidFill>
                <a:schemeClr val="tx1"/>
              </a:solidFill>
            </a:rPr>
            <a:t>surveys</a:t>
          </a:r>
          <a:r>
            <a:rPr lang="en-GB" sz="1600" dirty="0">
              <a:solidFill>
                <a:schemeClr val="tx1"/>
              </a:solidFill>
            </a:rPr>
            <a:t>.</a:t>
          </a:r>
          <a:r>
            <a:rPr lang="en-US" sz="1600" dirty="0">
              <a:solidFill>
                <a:schemeClr val="tx1"/>
              </a:solidFill>
              <a:effectLst/>
            </a:rPr>
            <a:t>”</a:t>
          </a: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746CFE87-AF7D-49A4-9F77-13A3889C3285}">
      <dgm:prSet custT="1"/>
      <dgm:spPr>
        <a:solidFill>
          <a:srgbClr val="D4F5D6">
            <a:alpha val="90000"/>
          </a:srgbClr>
        </a:solidFill>
        <a:ln>
          <a:solidFill>
            <a:srgbClr val="FDF4DA">
              <a:alpha val="90000"/>
            </a:srgbClr>
          </a:solidFill>
        </a:ln>
      </dgm:spPr>
      <dgm:t>
        <a:bodyPr/>
        <a:lstStyle/>
        <a:p>
          <a:r>
            <a:rPr lang="en-GB" sz="1600" dirty="0">
              <a:solidFill>
                <a:schemeClr val="tx1"/>
              </a:solidFill>
              <a:effectLst/>
              <a:latin typeface="+mn-lt"/>
              <a:ea typeface="+mn-ea"/>
              <a:cs typeface="+mn-cs"/>
            </a:rPr>
            <a:t>The revised ISPM 6 (</a:t>
          </a:r>
          <a:r>
            <a:rPr lang="en-GB" sz="1600" i="1" dirty="0">
              <a:solidFill>
                <a:schemeClr val="tx1"/>
              </a:solidFill>
              <a:effectLst/>
              <a:latin typeface="+mn-lt"/>
              <a:ea typeface="+mn-ea"/>
              <a:cs typeface="+mn-cs"/>
            </a:rPr>
            <a:t>Surveillance</a:t>
          </a:r>
          <a:r>
            <a:rPr lang="en-GB" sz="1600" dirty="0">
              <a:solidFill>
                <a:schemeClr val="tx1"/>
              </a:solidFill>
              <a:effectLst/>
              <a:latin typeface="+mn-lt"/>
              <a:ea typeface="+mn-ea"/>
              <a:cs typeface="+mn-cs"/>
            </a:rPr>
            <a:t>) resulted in a slight change in the meaning of general and specific surveillance, with the previous version of ISPM 6 referring to “</a:t>
          </a:r>
          <a:r>
            <a:rPr lang="en-GB" sz="1600" i="1" dirty="0">
              <a:solidFill>
                <a:schemeClr val="tx1"/>
              </a:solidFill>
              <a:effectLst/>
              <a:latin typeface="+mn-lt"/>
              <a:ea typeface="+mn-ea"/>
              <a:cs typeface="+mn-cs"/>
            </a:rPr>
            <a:t>specific surveys</a:t>
          </a:r>
          <a:r>
            <a:rPr lang="en-GB" sz="1600" dirty="0">
              <a:solidFill>
                <a:schemeClr val="tx1"/>
              </a:solidFill>
              <a:effectLst/>
              <a:latin typeface="+mn-lt"/>
              <a:ea typeface="+mn-ea"/>
              <a:cs typeface="+mn-cs"/>
            </a:rPr>
            <a:t>” for what is now called “</a:t>
          </a:r>
          <a:r>
            <a:rPr lang="en-GB" sz="1600" i="1" dirty="0">
              <a:solidFill>
                <a:schemeClr val="tx1"/>
              </a:solidFill>
              <a:effectLst/>
              <a:latin typeface="+mn-lt"/>
              <a:ea typeface="+mn-ea"/>
              <a:cs typeface="+mn-cs"/>
            </a:rPr>
            <a:t>specific surveillance</a:t>
          </a:r>
          <a:r>
            <a:rPr lang="en-GB" sz="1600" dirty="0">
              <a:solidFill>
                <a:schemeClr val="tx1"/>
              </a:solidFill>
              <a:effectLst/>
              <a:latin typeface="+mn-lt"/>
              <a:ea typeface="+mn-ea"/>
              <a:cs typeface="+mn-cs"/>
            </a:rPr>
            <a:t>”</a:t>
          </a:r>
          <a:endParaRPr lang="en-US" sz="1600" dirty="0"/>
        </a:p>
      </dgm:t>
    </dgm:pt>
    <dgm:pt modelId="{98B4CD0C-0E50-463A-9AE6-249AB51FEF35}" type="parTrans" cxnId="{C6B63B0B-693E-45C2-83EF-07B5A87464BF}">
      <dgm:prSet/>
      <dgm:spPr/>
      <dgm:t>
        <a:bodyPr/>
        <a:lstStyle/>
        <a:p>
          <a:endParaRPr lang="en-GB"/>
        </a:p>
      </dgm:t>
    </dgm:pt>
    <dgm:pt modelId="{F9095EED-0B50-4B3A-B0CC-662CE4255AC0}" type="sibTrans" cxnId="{C6B63B0B-693E-45C2-83EF-07B5A87464BF}">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5702" custLinFactNeighborX="-489" custLinFactNeighborY="-722">
        <dgm:presLayoutVars>
          <dgm:bulletEnabled val="1"/>
        </dgm:presLayoutVars>
      </dgm:prSet>
      <dgm:spPr/>
      <dgm:t>
        <a:bodyPr/>
        <a:lstStyle/>
        <a:p>
          <a:endParaRPr lang="en-GB"/>
        </a:p>
      </dgm:t>
    </dgm:pt>
  </dgm:ptLst>
  <dgm:cxnLst>
    <dgm:cxn modelId="{1233D683-290D-4C0F-B86E-E347BB9A17A0}" type="presOf" srcId="{DB097ACE-C377-4A09-8D3A-F616BC193E64}" destId="{43050ECD-A3E9-4C47-8FE6-BEA6034E9946}" srcOrd="0" destOrd="3"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0941657C-703C-4694-AEC4-83F238121F94}" type="presOf" srcId="{5E1F010D-719A-4457-87E8-5D7769197D3B}" destId="{0BFA647E-92FE-45E0-AE06-ABD504F66826}" srcOrd="0" destOrd="0" presId="urn:microsoft.com/office/officeart/2005/8/layout/hList1"/>
    <dgm:cxn modelId="{C289065F-4B8A-4ABC-9547-38F5A9815BBB}" srcId="{3353E323-CB19-43FF-8D69-18AB74F7A767}" destId="{DB097ACE-C377-4A09-8D3A-F616BC193E64}" srcOrd="3" destOrd="0" parTransId="{D1BE61E0-A98F-481E-BB38-072EDA4CAFCE}" sibTransId="{7802A90C-71FB-41FC-9AA2-BC75FDD75069}"/>
    <dgm:cxn modelId="{11F5CF1E-C042-4F66-B77B-70F5A493A8BE}" srcId="{3353E323-CB19-43FF-8D69-18AB74F7A767}" destId="{E5FCF360-F033-4285-A5CA-98DE525AEAA1}" srcOrd="2" destOrd="0" parTransId="{12F8C3F4-6AAE-4F5B-9462-6F639F63D9BE}" sibTransId="{E7505D44-C044-4B4D-93C5-0C4A0EA7F6A0}"/>
    <dgm:cxn modelId="{014FA385-F92A-45E4-BD1C-DDB5ECA728AD}" type="presOf" srcId="{746CFE87-AF7D-49A4-9F77-13A3889C3285}" destId="{43050ECD-A3E9-4C47-8FE6-BEA6034E9946}" srcOrd="0" destOrd="0" presId="urn:microsoft.com/office/officeart/2005/8/layout/hList1"/>
    <dgm:cxn modelId="{AF5989F7-4126-4970-8FB9-3923A34F82EE}" type="presOf" srcId="{3353E323-CB19-43FF-8D69-18AB74F7A767}" destId="{E930BD52-F34E-4EBD-9A9B-C7DEB21F1E79}" srcOrd="0" destOrd="0" presId="urn:microsoft.com/office/officeart/2005/8/layout/hList1"/>
    <dgm:cxn modelId="{7298377C-E03D-40F9-958E-5F34573B954F}" type="presOf" srcId="{299F6A74-8351-4A4F-B386-3986EE36DA80}" destId="{43050ECD-A3E9-4C47-8FE6-BEA6034E9946}" srcOrd="0" destOrd="1" presId="urn:microsoft.com/office/officeart/2005/8/layout/hList1"/>
    <dgm:cxn modelId="{C6B63B0B-693E-45C2-83EF-07B5A87464BF}" srcId="{3353E323-CB19-43FF-8D69-18AB74F7A767}" destId="{746CFE87-AF7D-49A4-9F77-13A3889C3285}" srcOrd="0" destOrd="0" parTransId="{98B4CD0C-0E50-463A-9AE6-249AB51FEF35}" sibTransId="{F9095EED-0B50-4B3A-B0CC-662CE4255AC0}"/>
    <dgm:cxn modelId="{887DB60F-DA5A-49B2-A29F-18876D3BCAA8}" type="presOf" srcId="{E5FCF360-F033-4285-A5CA-98DE525AEAA1}" destId="{43050ECD-A3E9-4C47-8FE6-BEA6034E9946}" srcOrd="0" destOrd="2" presId="urn:microsoft.com/office/officeart/2005/8/layout/hList1"/>
    <dgm:cxn modelId="{1EF587B5-5CA9-4910-B0A3-3B0B99B35D66}" srcId="{3353E323-CB19-43FF-8D69-18AB74F7A767}" destId="{299F6A74-8351-4A4F-B386-3986EE36DA80}" srcOrd="1" destOrd="0" parTransId="{EF6E2C6E-723C-4874-8599-553030CD9EE4}" sibTransId="{326C360D-FFBB-445D-AEC9-622DD3A1709B}"/>
    <dgm:cxn modelId="{A8A7D988-49BE-458F-B037-881FA5B9B715}" type="presParOf" srcId="{0BFA647E-92FE-45E0-AE06-ABD504F66826}" destId="{C9D697EF-FE5C-402C-830B-CCDCAD89BBD3}" srcOrd="0" destOrd="0" presId="urn:microsoft.com/office/officeart/2005/8/layout/hList1"/>
    <dgm:cxn modelId="{C5BFF953-542A-40E1-90FB-5CF99ACE3E6C}" type="presParOf" srcId="{C9D697EF-FE5C-402C-830B-CCDCAD89BBD3}" destId="{E930BD52-F34E-4EBD-9A9B-C7DEB21F1E79}" srcOrd="0" destOrd="0" presId="urn:microsoft.com/office/officeart/2005/8/layout/hList1"/>
    <dgm:cxn modelId="{17611E05-5407-4D69-944B-D417383425FF}"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en-GB" altLang="ja-JP" sz="1800" b="1" noProof="0" dirty="0">
              <a:effectLst>
                <a:outerShdw blurRad="38100" dist="38100" dir="2700000" algn="tl">
                  <a:srgbClr val="000000">
                    <a:alpha val="43137"/>
                  </a:srgbClr>
                </a:outerShdw>
              </a:effectLst>
              <a:latin typeface="Arial" pitchFamily="34" charset="0"/>
              <a:cs typeface="Arial" pitchFamily="34" charset="0"/>
            </a:rPr>
            <a:t>S</a:t>
          </a:r>
          <a:r>
            <a:rPr lang="en-GB" sz="1800" b="1" noProof="0" dirty="0">
              <a:effectLst>
                <a:outerShdw blurRad="38100" dist="38100" dir="2700000" algn="tl">
                  <a:srgbClr val="000000">
                    <a:alpha val="43137"/>
                  </a:srgbClr>
                </a:outerShdw>
              </a:effectLst>
              <a:latin typeface="Arial" pitchFamily="34" charset="0"/>
              <a:cs typeface="Arial" pitchFamily="34" charset="0"/>
            </a:rPr>
            <a:t>urveillance</a:t>
          </a:r>
          <a:r>
            <a:rPr lang="en-US" altLang="ja-JP" sz="18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1800" dirty="0">
              <a:effectLst>
                <a:outerShdw blurRad="38100" dist="38100" dir="2700000" algn="tl">
                  <a:srgbClr val="000000">
                    <a:alpha val="43137"/>
                  </a:srgbClr>
                </a:outerShdw>
              </a:effectLst>
              <a:latin typeface="Arial" pitchFamily="34" charset="0"/>
              <a:cs typeface="Arial" pitchFamily="34" charset="0"/>
            </a:rPr>
            <a:t>“</a:t>
          </a:r>
          <a:r>
            <a:rPr lang="en-GB" sz="1800" b="1" u="sng" dirty="0"/>
            <a:t>General surveillance</a:t>
          </a:r>
          <a:r>
            <a:rPr lang="en-GB" sz="1800" u="sng" dirty="0"/>
            <a:t>, </a:t>
          </a:r>
          <a:r>
            <a:rPr lang="en-GB" sz="1800" b="1" u="sng" dirty="0"/>
            <a:t>specific surveillance</a:t>
          </a:r>
          <a:r>
            <a:rPr lang="en-GB" sz="1800" u="sng" dirty="0"/>
            <a:t> or a combination of both</a:t>
          </a:r>
          <a:r>
            <a:rPr lang="en-GB" sz="1800" b="1" dirty="0"/>
            <a:t> </a:t>
          </a:r>
          <a:r>
            <a:rPr lang="en-GB" sz="1800" strike="sngStrike" dirty="0"/>
            <a:t>An </a:t>
          </a:r>
          <a:r>
            <a:rPr lang="en-GB" sz="1800" b="1" strike="sngStrike" dirty="0"/>
            <a:t>official</a:t>
          </a:r>
          <a:r>
            <a:rPr lang="en-GB" sz="1800" strike="sngStrike" dirty="0"/>
            <a:t> process which collects and records data on </a:t>
          </a:r>
          <a:r>
            <a:rPr lang="en-GB" sz="1800" b="1" strike="sngStrike" dirty="0"/>
            <a:t>pest</a:t>
          </a:r>
          <a:r>
            <a:rPr lang="en-GB" sz="1800" strike="sngStrike" dirty="0"/>
            <a:t> presence or absence by </a:t>
          </a:r>
          <a:r>
            <a:rPr lang="en-GB" sz="1800" b="1" strike="sngStrike" dirty="0"/>
            <a:t>survey</a:t>
          </a:r>
          <a:r>
            <a:rPr lang="en-GB" sz="1800" strike="sngStrike" dirty="0"/>
            <a:t>, </a:t>
          </a:r>
          <a:r>
            <a:rPr lang="en-GB" sz="1800" b="1" strike="sngStrike" dirty="0"/>
            <a:t>monitoring </a:t>
          </a:r>
          <a:r>
            <a:rPr lang="en-GB" sz="1800" strike="sngStrike" dirty="0"/>
            <a:t>or other procedures</a:t>
          </a:r>
          <a:r>
            <a:rPr lang="en-US" altLang="ja-JP" sz="1800" strike="sngStrike" dirty="0">
              <a:effectLst>
                <a:outerShdw blurRad="38100" dist="38100" dir="2700000" algn="tl">
                  <a:srgbClr val="000000">
                    <a:alpha val="43137"/>
                  </a:srgbClr>
                </a:outerShdw>
              </a:effectLst>
              <a:latin typeface="Arial" pitchFamily="34" charset="0"/>
              <a:cs typeface="Arial" pitchFamily="34" charset="0"/>
            </a:rPr>
            <a:t>”</a:t>
          </a:r>
          <a:endParaRPr lang="en-US" sz="1800" strike="sng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n-GB" sz="1800" i="0" dirty="0">
              <a:solidFill>
                <a:schemeClr val="tx1"/>
              </a:solidFill>
              <a:effectLst/>
              <a:latin typeface="+mn-lt"/>
              <a:ea typeface="+mn-ea"/>
              <a:cs typeface="+mn-cs"/>
            </a:rPr>
            <a:t>The Technical Panel for the Glossary considered various possible modifications of the current Glossary definition of “</a:t>
          </a:r>
          <a:r>
            <a:rPr lang="en-GB" sz="1800" i="1" dirty="0">
              <a:solidFill>
                <a:schemeClr val="tx1"/>
              </a:solidFill>
              <a:effectLst/>
              <a:latin typeface="+mn-lt"/>
              <a:ea typeface="+mn-ea"/>
              <a:cs typeface="+mn-cs"/>
            </a:rPr>
            <a:t>surveillance</a:t>
          </a:r>
          <a:r>
            <a:rPr lang="en-GB" sz="1800" i="0" dirty="0">
              <a:solidFill>
                <a:schemeClr val="tx1"/>
              </a:solidFill>
              <a:effectLst/>
              <a:latin typeface="+mn-lt"/>
              <a:ea typeface="+mn-ea"/>
              <a:cs typeface="+mn-cs"/>
            </a:rPr>
            <a:t>”, but considering the proposed definitions of “</a:t>
          </a:r>
          <a:r>
            <a:rPr lang="en-GB" sz="1800" i="1" dirty="0">
              <a:solidFill>
                <a:schemeClr val="tx1"/>
              </a:solidFill>
              <a:effectLst/>
              <a:latin typeface="+mn-lt"/>
              <a:ea typeface="+mn-ea"/>
              <a:cs typeface="+mn-cs"/>
            </a:rPr>
            <a:t>general surveillance</a:t>
          </a:r>
          <a:r>
            <a:rPr lang="en-GB" sz="1800" i="0" dirty="0">
              <a:solidFill>
                <a:schemeClr val="tx1"/>
              </a:solidFill>
              <a:effectLst/>
              <a:latin typeface="+mn-lt"/>
              <a:ea typeface="+mn-ea"/>
              <a:cs typeface="+mn-cs"/>
            </a:rPr>
            <a:t>” and “</a:t>
          </a:r>
          <a:r>
            <a:rPr lang="en-GB" sz="1800" i="1" dirty="0">
              <a:solidFill>
                <a:schemeClr val="tx1"/>
              </a:solidFill>
              <a:effectLst/>
              <a:latin typeface="+mn-lt"/>
              <a:ea typeface="+mn-ea"/>
              <a:cs typeface="+mn-cs"/>
            </a:rPr>
            <a:t>specific surveillance</a:t>
          </a:r>
          <a:r>
            <a:rPr lang="en-GB" sz="1800" i="0" dirty="0">
              <a:solidFill>
                <a:schemeClr val="tx1"/>
              </a:solidFill>
              <a:effectLst/>
              <a:latin typeface="+mn-lt"/>
              <a:ea typeface="+mn-ea"/>
              <a:cs typeface="+mn-cs"/>
            </a:rPr>
            <a:t>”, is finally proposing a definition that simply says that surveillance is “</a:t>
          </a:r>
          <a:r>
            <a:rPr lang="en-GB" sz="1800" i="1" dirty="0">
              <a:solidFill>
                <a:schemeClr val="tx1"/>
              </a:solidFill>
              <a:effectLst/>
              <a:latin typeface="+mn-lt"/>
              <a:ea typeface="+mn-ea"/>
              <a:cs typeface="+mn-cs"/>
            </a:rPr>
            <a:t>general surveillance, specific surveillance or a combination of both</a:t>
          </a:r>
          <a:r>
            <a:rPr lang="en-GB" sz="1800" i="0" dirty="0">
              <a:solidFill>
                <a:schemeClr val="tx1"/>
              </a:solidFill>
              <a:effectLst/>
              <a:latin typeface="+mn-lt"/>
              <a:ea typeface="+mn-ea"/>
              <a:cs typeface="+mn-cs"/>
            </a:rPr>
            <a:t>”</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9518A0D1-C79A-4E4E-A9B5-DCA86F3820AB}" srcId="{5E1F010D-719A-4457-87E8-5D7769197D3B}" destId="{3353E323-CB19-43FF-8D69-18AB74F7A767}" srcOrd="0" destOrd="0" parTransId="{EEC5F49C-8AE3-4E2A-A215-8770DB5B82C1}" sibTransId="{5BC80C2B-A228-4D8A-8A84-A7B9DDD08700}"/>
    <dgm:cxn modelId="{7B8EA6C1-C133-4175-9A0C-958003316372}" type="presOf" srcId="{E496333F-73E3-4416-ACEB-781E2589BD07}" destId="{43050ECD-A3E9-4C47-8FE6-BEA6034E9946}"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FAEEE06A-E620-4FBF-84FB-F3565754E973}" type="presOf" srcId="{5E1F010D-719A-4457-87E8-5D7769197D3B}" destId="{0BFA647E-92FE-45E0-AE06-ABD504F66826}" srcOrd="0" destOrd="0" presId="urn:microsoft.com/office/officeart/2005/8/layout/hList1"/>
    <dgm:cxn modelId="{44AEB00D-4B1E-4982-BE95-13DF60C15C2C}" type="presOf" srcId="{3353E323-CB19-43FF-8D69-18AB74F7A767}" destId="{E930BD52-F34E-4EBD-9A9B-C7DEB21F1E79}" srcOrd="0" destOrd="0" presId="urn:microsoft.com/office/officeart/2005/8/layout/hList1"/>
    <dgm:cxn modelId="{517083EC-A1D5-4049-A840-BE46CD26B77C}" type="presParOf" srcId="{0BFA647E-92FE-45E0-AE06-ABD504F66826}" destId="{C9D697EF-FE5C-402C-830B-CCDCAD89BBD3}" srcOrd="0" destOrd="0" presId="urn:microsoft.com/office/officeart/2005/8/layout/hList1"/>
    <dgm:cxn modelId="{8D8DE0D8-002C-4DA1-8777-FF6EC6075683}" type="presParOf" srcId="{C9D697EF-FE5C-402C-830B-CCDCAD89BBD3}" destId="{E930BD52-F34E-4EBD-9A9B-C7DEB21F1E79}" srcOrd="0" destOrd="0" presId="urn:microsoft.com/office/officeart/2005/8/layout/hList1"/>
    <dgm:cxn modelId="{11C13588-A01A-4A53-B897-B843ABC2708A}"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en-GB" sz="1800" b="1" dirty="0">
              <a:effectLst>
                <a:outerShdw blurRad="38100" dist="38100" dir="2700000" algn="tl">
                  <a:srgbClr val="000000">
                    <a:alpha val="43137"/>
                  </a:srgbClr>
                </a:outerShdw>
              </a:effectLst>
            </a:rPr>
            <a:t>Germplasm</a:t>
          </a:r>
          <a:r>
            <a:rPr lang="en-US" altLang="ja-JP" sz="18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1800" dirty="0">
              <a:effectLst>
                <a:outerShdw blurRad="38100" dist="38100" dir="2700000" algn="tl">
                  <a:srgbClr val="000000">
                    <a:alpha val="43137"/>
                  </a:srgbClr>
                </a:outerShdw>
              </a:effectLst>
              <a:latin typeface="Arial" pitchFamily="34" charset="0"/>
              <a:cs typeface="Arial" pitchFamily="34" charset="0"/>
            </a:rPr>
            <a:t>“</a:t>
          </a:r>
          <a:r>
            <a:rPr lang="en-GB" sz="1800" b="1" dirty="0"/>
            <a:t>Plants </a:t>
          </a:r>
          <a:r>
            <a:rPr lang="en-GB" sz="1800" b="1" u="sng" dirty="0"/>
            <a:t>for planting</a:t>
          </a:r>
          <a:r>
            <a:rPr lang="en-GB" sz="1800" dirty="0"/>
            <a:t> intended for use in breeding or conservation programmes </a:t>
          </a:r>
          <a:r>
            <a:rPr lang="en-US" altLang="ja-JP" sz="1800" strike="noStrike" dirty="0">
              <a:effectLst>
                <a:outerShdw blurRad="38100" dist="38100" dir="2700000" algn="tl">
                  <a:srgbClr val="000000">
                    <a:alpha val="43137"/>
                  </a:srgbClr>
                </a:outerShdw>
              </a:effectLst>
              <a:latin typeface="Arial" pitchFamily="34" charset="0"/>
              <a:cs typeface="Arial" pitchFamily="34" charset="0"/>
            </a:rPr>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n-US" sz="1800" dirty="0">
              <a:solidFill>
                <a:schemeClr val="tx1"/>
              </a:solidFill>
              <a:effectLst/>
              <a:latin typeface="+mn-lt"/>
              <a:ea typeface="+mn-ea"/>
              <a:cs typeface="+mn-cs"/>
            </a:rPr>
            <a:t>“</a:t>
          </a:r>
          <a:r>
            <a:rPr lang="en-US" sz="1800" i="1" dirty="0">
              <a:solidFill>
                <a:schemeClr val="tx1"/>
              </a:solidFill>
              <a:effectLst/>
              <a:latin typeface="+mn-lt"/>
              <a:ea typeface="+mn-ea"/>
              <a:cs typeface="+mn-cs"/>
            </a:rPr>
            <a:t>Plants for planting</a:t>
          </a:r>
          <a:r>
            <a:rPr lang="en-US" sz="1800" dirty="0">
              <a:solidFill>
                <a:schemeClr val="tx1"/>
              </a:solidFill>
              <a:effectLst/>
              <a:latin typeface="+mn-lt"/>
              <a:ea typeface="+mn-ea"/>
              <a:cs typeface="+mn-cs"/>
            </a:rPr>
            <a:t>” and “</a:t>
          </a:r>
          <a:r>
            <a:rPr lang="en-US" sz="1800" i="1" dirty="0">
              <a:solidFill>
                <a:schemeClr val="tx1"/>
              </a:solidFill>
              <a:effectLst/>
              <a:latin typeface="+mn-lt"/>
              <a:ea typeface="+mn-ea"/>
              <a:cs typeface="+mn-cs"/>
            </a:rPr>
            <a:t>germplasm</a:t>
          </a:r>
          <a:r>
            <a:rPr lang="en-US" sz="1800" dirty="0">
              <a:solidFill>
                <a:schemeClr val="tx1"/>
              </a:solidFill>
              <a:effectLst/>
              <a:latin typeface="+mn-lt"/>
              <a:ea typeface="+mn-ea"/>
              <a:cs typeface="+mn-cs"/>
            </a:rPr>
            <a:t>” have entered the Glossary independently. The distinction between the terms in practice has not been closely considered. “</a:t>
          </a:r>
          <a:r>
            <a:rPr lang="en-US" sz="1800" i="1" dirty="0">
              <a:solidFill>
                <a:schemeClr val="tx1"/>
              </a:solidFill>
              <a:effectLst/>
              <a:latin typeface="+mn-lt"/>
              <a:ea typeface="+mn-ea"/>
              <a:cs typeface="+mn-cs"/>
            </a:rPr>
            <a:t>Germplasm</a:t>
          </a:r>
          <a:r>
            <a:rPr lang="en-US" sz="1800" dirty="0">
              <a:solidFill>
                <a:schemeClr val="tx1"/>
              </a:solidFill>
              <a:effectLst/>
              <a:latin typeface="+mn-lt"/>
              <a:ea typeface="+mn-ea"/>
              <a:cs typeface="+mn-cs"/>
            </a:rPr>
            <a:t>” is considered to present a higher pest risk than other “</a:t>
          </a:r>
          <a:r>
            <a:rPr lang="en-US" sz="1800" i="1" dirty="0">
              <a:solidFill>
                <a:schemeClr val="tx1"/>
              </a:solidFill>
              <a:effectLst/>
              <a:latin typeface="+mn-lt"/>
              <a:ea typeface="+mn-ea"/>
              <a:cs typeface="+mn-cs"/>
            </a:rPr>
            <a:t>plants for planting</a:t>
          </a:r>
          <a:r>
            <a:rPr lang="en-US" sz="1800" dirty="0">
              <a:solidFill>
                <a:schemeClr val="tx1"/>
              </a:solidFill>
              <a:effectLst/>
              <a:latin typeface="+mn-lt"/>
              <a:ea typeface="+mn-ea"/>
              <a:cs typeface="+mn-cs"/>
            </a:rPr>
            <a:t>”, since it may originate relatively recently from wild plants, and information on its possible infestation by pests may be limited and based on a relatively short period of observation</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4ED7D8B6-E89D-4D26-8179-8D329C298DF7}">
      <dgm:prSet custT="1"/>
      <dgm:spPr/>
      <dgm:t>
        <a:bodyPr/>
        <a:lstStyle/>
        <a:p>
          <a:r>
            <a:rPr lang="en-US" sz="1800" dirty="0">
              <a:solidFill>
                <a:schemeClr val="tx1"/>
              </a:solidFill>
              <a:effectLst/>
              <a:latin typeface="+mn-lt"/>
              <a:ea typeface="+mn-ea"/>
              <a:cs typeface="+mn-cs"/>
            </a:rPr>
            <a:t>It is therefore proposed that the revised definition of “</a:t>
          </a:r>
          <a:r>
            <a:rPr lang="en-US" sz="1800" i="1" dirty="0">
              <a:solidFill>
                <a:schemeClr val="tx1"/>
              </a:solidFill>
              <a:effectLst/>
              <a:latin typeface="+mn-lt"/>
              <a:ea typeface="+mn-ea"/>
              <a:cs typeface="+mn-cs"/>
            </a:rPr>
            <a:t>germplasm</a:t>
          </a:r>
          <a:r>
            <a:rPr lang="en-US" sz="1800" dirty="0">
              <a:solidFill>
                <a:schemeClr val="tx1"/>
              </a:solidFill>
              <a:effectLst/>
              <a:latin typeface="+mn-lt"/>
              <a:ea typeface="+mn-ea"/>
              <a:cs typeface="+mn-cs"/>
            </a:rPr>
            <a:t>” refers to “</a:t>
          </a:r>
          <a:r>
            <a:rPr lang="en-US" sz="1800" i="1" dirty="0">
              <a:solidFill>
                <a:schemeClr val="tx1"/>
              </a:solidFill>
              <a:effectLst/>
              <a:latin typeface="+mn-lt"/>
              <a:ea typeface="+mn-ea"/>
              <a:cs typeface="+mn-cs"/>
            </a:rPr>
            <a:t>plants for planting</a:t>
          </a:r>
          <a:r>
            <a:rPr lang="en-US" sz="1800" dirty="0">
              <a:solidFill>
                <a:schemeClr val="tx1"/>
              </a:solidFill>
              <a:effectLst/>
              <a:latin typeface="+mn-lt"/>
              <a:ea typeface="+mn-ea"/>
              <a:cs typeface="+mn-cs"/>
            </a:rPr>
            <a:t>” and not just “</a:t>
          </a:r>
          <a:r>
            <a:rPr lang="en-US" sz="1800" i="1" dirty="0">
              <a:solidFill>
                <a:schemeClr val="tx1"/>
              </a:solidFill>
              <a:effectLst/>
              <a:latin typeface="+mn-lt"/>
              <a:ea typeface="+mn-ea"/>
              <a:cs typeface="+mn-cs"/>
            </a:rPr>
            <a:t>plants</a:t>
          </a:r>
          <a:r>
            <a:rPr lang="en-US" sz="1800" dirty="0">
              <a:solidFill>
                <a:schemeClr val="tx1"/>
              </a:solidFill>
              <a:effectLst/>
              <a:latin typeface="+mn-lt"/>
              <a:ea typeface="+mn-ea"/>
              <a:cs typeface="+mn-cs"/>
            </a:rPr>
            <a:t>”. </a:t>
          </a:r>
          <a:endParaRPr lang="en-US" sz="1800" dirty="0"/>
        </a:p>
      </dgm:t>
    </dgm:pt>
    <dgm:pt modelId="{BFBB1473-E248-433A-B6A4-49F9636CC091}" type="parTrans" cxnId="{C684E978-072D-499A-AF0A-2FEB114D5A5D}">
      <dgm:prSet/>
      <dgm:spPr/>
      <dgm:t>
        <a:bodyPr/>
        <a:lstStyle/>
        <a:p>
          <a:endParaRPr lang="fr-FR"/>
        </a:p>
      </dgm:t>
    </dgm:pt>
    <dgm:pt modelId="{131C2C30-F854-4C93-9526-47694E30400D}" type="sibTrans" cxnId="{C684E978-072D-499A-AF0A-2FEB114D5A5D}">
      <dgm:prSet/>
      <dgm:spPr/>
      <dgm:t>
        <a:bodyPr/>
        <a:lstStyle/>
        <a:p>
          <a:endParaRPr lang="fr-FR"/>
        </a:p>
      </dgm:t>
    </dgm:pt>
    <dgm:pt modelId="{FEB7D976-E6F0-45D0-AA31-7D1286CA166C}">
      <dgm:prSet custT="1"/>
      <dgm:spPr/>
      <dgm:t>
        <a:bodyPr/>
        <a:lstStyle/>
        <a:p>
          <a:r>
            <a:rPr lang="en-US" sz="1800" dirty="0">
              <a:solidFill>
                <a:schemeClr val="tx1"/>
              </a:solidFill>
              <a:effectLst/>
              <a:latin typeface="+mn-lt"/>
              <a:ea typeface="+mn-ea"/>
              <a:cs typeface="+mn-cs"/>
            </a:rPr>
            <a:t>The definition of the term “</a:t>
          </a:r>
          <a:r>
            <a:rPr lang="en-US" sz="1800" i="1" dirty="0">
              <a:solidFill>
                <a:schemeClr val="tx1"/>
              </a:solidFill>
              <a:effectLst/>
              <a:latin typeface="+mn-lt"/>
              <a:ea typeface="+mn-ea"/>
              <a:cs typeface="+mn-cs"/>
            </a:rPr>
            <a:t>germplasm</a:t>
          </a:r>
          <a:r>
            <a:rPr lang="en-US" sz="1800" dirty="0">
              <a:solidFill>
                <a:schemeClr val="tx1"/>
              </a:solidFill>
              <a:effectLst/>
              <a:latin typeface="+mn-lt"/>
              <a:ea typeface="+mn-ea"/>
              <a:cs typeface="+mn-cs"/>
            </a:rPr>
            <a:t>” is completely included within the definition of “</a:t>
          </a:r>
          <a:r>
            <a:rPr lang="en-US" sz="1800" i="1" dirty="0">
              <a:solidFill>
                <a:schemeClr val="tx1"/>
              </a:solidFill>
              <a:effectLst/>
              <a:latin typeface="+mn-lt"/>
              <a:ea typeface="+mn-ea"/>
              <a:cs typeface="+mn-cs"/>
            </a:rPr>
            <a:t>plants for planting</a:t>
          </a:r>
          <a:r>
            <a:rPr lang="en-US" sz="1800" dirty="0">
              <a:solidFill>
                <a:schemeClr val="tx1"/>
              </a:solidFill>
              <a:effectLst/>
              <a:latin typeface="+mn-lt"/>
              <a:ea typeface="+mn-ea"/>
              <a:cs typeface="+mn-cs"/>
            </a:rPr>
            <a:t>” </a:t>
          </a:r>
          <a:endParaRPr lang="en-US" sz="1800" dirty="0"/>
        </a:p>
      </dgm:t>
    </dgm:pt>
    <dgm:pt modelId="{22F2D257-53C2-4F76-BD8E-9E4527C29BE0}" type="parTrans" cxnId="{899F9AE3-999B-411E-835C-75E03EC80B83}">
      <dgm:prSet/>
      <dgm:spPr/>
      <dgm:t>
        <a:bodyPr/>
        <a:lstStyle/>
        <a:p>
          <a:endParaRPr lang="en-GB"/>
        </a:p>
      </dgm:t>
    </dgm:pt>
    <dgm:pt modelId="{9051539C-6DBF-495C-8EB1-BD7DF7D91093}" type="sibTrans" cxnId="{899F9AE3-999B-411E-835C-75E03EC80B83}">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0000" custLinFactNeighborX="281" custLinFactNeighborY="1872">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3B2B27EF-5C4A-4578-81F9-32A9CCA32FDC}" type="presOf" srcId="{4ED7D8B6-E89D-4D26-8179-8D329C298DF7}" destId="{43050ECD-A3E9-4C47-8FE6-BEA6034E9946}" srcOrd="0" destOrd="2" presId="urn:microsoft.com/office/officeart/2005/8/layout/hList1"/>
    <dgm:cxn modelId="{C684E978-072D-499A-AF0A-2FEB114D5A5D}" srcId="{3353E323-CB19-43FF-8D69-18AB74F7A767}" destId="{4ED7D8B6-E89D-4D26-8179-8D329C298DF7}" srcOrd="2" destOrd="0" parTransId="{BFBB1473-E248-433A-B6A4-49F9636CC091}" sibTransId="{131C2C30-F854-4C93-9526-47694E30400D}"/>
    <dgm:cxn modelId="{6CAF571D-C065-42EB-AADF-A463DD6FF333}" type="presOf" srcId="{3353E323-CB19-43FF-8D69-18AB74F7A767}" destId="{E930BD52-F34E-4EBD-9A9B-C7DEB21F1E79}" srcOrd="0" destOrd="0" presId="urn:microsoft.com/office/officeart/2005/8/layout/hList1"/>
    <dgm:cxn modelId="{139A9C0E-9239-4F81-99E4-37976C634638}" type="presOf" srcId="{5E1F010D-719A-4457-87E8-5D7769197D3B}" destId="{0BFA647E-92FE-45E0-AE06-ABD504F66826}" srcOrd="0" destOrd="0" presId="urn:microsoft.com/office/officeart/2005/8/layout/hList1"/>
    <dgm:cxn modelId="{20338C69-F047-456C-8CF4-D407F2E2BD99}" type="presOf" srcId="{FEB7D976-E6F0-45D0-AA31-7D1286CA166C}" destId="{43050ECD-A3E9-4C47-8FE6-BEA6034E9946}" srcOrd="0" destOrd="1" presId="urn:microsoft.com/office/officeart/2005/8/layout/hList1"/>
    <dgm:cxn modelId="{899F9AE3-999B-411E-835C-75E03EC80B83}" srcId="{3353E323-CB19-43FF-8D69-18AB74F7A767}" destId="{FEB7D976-E6F0-45D0-AA31-7D1286CA166C}" srcOrd="1" destOrd="0" parTransId="{22F2D257-53C2-4F76-BD8E-9E4527C29BE0}" sibTransId="{9051539C-6DBF-495C-8EB1-BD7DF7D91093}"/>
    <dgm:cxn modelId="{150D7407-1994-428D-BE56-777B4EEBAA6B}" type="presOf" srcId="{E496333F-73E3-4416-ACEB-781E2589BD07}" destId="{43050ECD-A3E9-4C47-8FE6-BEA6034E9946}" srcOrd="0" destOrd="0" presId="urn:microsoft.com/office/officeart/2005/8/layout/hList1"/>
    <dgm:cxn modelId="{7118D144-91D3-4DE4-AAE7-4377E5F00897}" type="presParOf" srcId="{0BFA647E-92FE-45E0-AE06-ABD504F66826}" destId="{C9D697EF-FE5C-402C-830B-CCDCAD89BBD3}" srcOrd="0" destOrd="0" presId="urn:microsoft.com/office/officeart/2005/8/layout/hList1"/>
    <dgm:cxn modelId="{95F2EF81-11C5-40B7-AD8A-B771F4822F35}" type="presParOf" srcId="{C9D697EF-FE5C-402C-830B-CCDCAD89BBD3}" destId="{E930BD52-F34E-4EBD-9A9B-C7DEB21F1E79}" srcOrd="0" destOrd="0" presId="urn:microsoft.com/office/officeart/2005/8/layout/hList1"/>
    <dgm:cxn modelId="{9969DB2A-DEF0-4947-843F-BEEC364BB95B}"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800" b="1" dirty="0">
              <a:effectLst>
                <a:outerShdw blurRad="38100" dist="38100" dir="2700000" algn="tl">
                  <a:srgbClr val="000000">
                    <a:alpha val="43137"/>
                  </a:srgbClr>
                </a:outerShdw>
              </a:effectLst>
              <a:latin typeface="Arial" pitchFamily="34" charset="0"/>
              <a:cs typeface="Arial" pitchFamily="34" charset="0"/>
            </a:rPr>
            <a:t>“</a:t>
          </a:r>
          <a:r>
            <a:rPr lang="en-GB" sz="1800" b="1" dirty="0">
              <a:effectLst>
                <a:outerShdw blurRad="38100" dist="38100" dir="2700000" algn="tl">
                  <a:srgbClr val="000000">
                    <a:alpha val="43137"/>
                  </a:srgbClr>
                </a:outerShdw>
              </a:effectLst>
            </a:rPr>
            <a:t>Emergency measure</a:t>
          </a:r>
          <a:r>
            <a:rPr lang="en-US" altLang="ja-JP" sz="18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1800" dirty="0">
              <a:effectLst>
                <a:outerShdw blurRad="38100" dist="38100" dir="2700000" algn="tl">
                  <a:srgbClr val="000000">
                    <a:alpha val="43137"/>
                  </a:srgbClr>
                </a:outerShdw>
              </a:effectLst>
              <a:latin typeface="Arial" pitchFamily="34" charset="0"/>
              <a:cs typeface="Arial" pitchFamily="34" charset="0"/>
            </a:rPr>
            <a:t>“</a:t>
          </a:r>
          <a:r>
            <a:rPr lang="en-GB" sz="1800" dirty="0"/>
            <a:t>A</a:t>
          </a:r>
          <a:r>
            <a:rPr lang="en-GB" sz="1800" u="sng" dirty="0"/>
            <a:t>n</a:t>
          </a:r>
          <a:r>
            <a:rPr lang="en-GB" sz="1800" dirty="0"/>
            <a:t> </a:t>
          </a:r>
          <a:r>
            <a:rPr lang="en-GB" sz="1800" b="1" strike="sngStrike" dirty="0"/>
            <a:t>phytosanitary measure</a:t>
          </a:r>
          <a:r>
            <a:rPr lang="en-GB" sz="1800" dirty="0"/>
            <a:t> </a:t>
          </a:r>
          <a:r>
            <a:rPr lang="en-GB" sz="1800" b="1" u="sng" dirty="0"/>
            <a:t>official</a:t>
          </a:r>
          <a:r>
            <a:rPr lang="en-GB" sz="1800" u="sng" dirty="0"/>
            <a:t> rule or procedure</a:t>
          </a:r>
          <a:r>
            <a:rPr lang="en-GB" sz="1800" dirty="0"/>
            <a:t> </a:t>
          </a:r>
          <a:r>
            <a:rPr lang="en-GB" sz="1800" strike="sngStrike" dirty="0"/>
            <a:t>established as a matter of urgency</a:t>
          </a:r>
          <a:r>
            <a:rPr lang="en-GB" sz="1800" dirty="0"/>
            <a:t> </a:t>
          </a:r>
          <a:r>
            <a:rPr lang="en-GB" sz="1800" u="sng" dirty="0"/>
            <a:t>introduced to prevent the</a:t>
          </a:r>
          <a:r>
            <a:rPr lang="en-GB" sz="1800" b="1" u="sng" dirty="0"/>
            <a:t> entry</a:t>
          </a:r>
          <a:r>
            <a:rPr lang="en-GB" sz="1800" u="sng" dirty="0"/>
            <a:t>, </a:t>
          </a:r>
          <a:r>
            <a:rPr lang="en-GB" sz="1800" b="1" u="sng" dirty="0"/>
            <a:t>establishment</a:t>
          </a:r>
          <a:r>
            <a:rPr lang="en-GB" sz="1800" u="sng" dirty="0"/>
            <a:t> or </a:t>
          </a:r>
          <a:r>
            <a:rPr lang="en-GB" sz="1800" b="1" u="sng" dirty="0"/>
            <a:t>spread</a:t>
          </a:r>
          <a:r>
            <a:rPr lang="en-GB" sz="1800" u="sng" dirty="0"/>
            <a:t> of a </a:t>
          </a:r>
          <a:r>
            <a:rPr lang="en-GB" sz="1800" b="1" u="sng" dirty="0"/>
            <a:t>pest</a:t>
          </a:r>
          <a:r>
            <a:rPr lang="en-GB" sz="1800" dirty="0"/>
            <a:t> in a new or unexpected </a:t>
          </a:r>
          <a:r>
            <a:rPr lang="en-GB" sz="1800" strike="sngStrike" dirty="0"/>
            <a:t>phytosanitary</a:t>
          </a:r>
          <a:r>
            <a:rPr lang="en-GB" sz="1800" dirty="0"/>
            <a:t> situation </a:t>
          </a:r>
          <a:r>
            <a:rPr lang="en-GB" sz="1800" u="sng" dirty="0"/>
            <a:t>not addressed by existing </a:t>
          </a:r>
          <a:r>
            <a:rPr lang="en-GB" sz="1800" b="1" u="sng" dirty="0"/>
            <a:t>phytosanitary measures</a:t>
          </a:r>
          <a:r>
            <a:rPr lang="en-GB" sz="1800" dirty="0"/>
            <a:t>. An </a:t>
          </a:r>
          <a:r>
            <a:rPr lang="en-GB" sz="1800" b="1" dirty="0"/>
            <a:t>emergency measure</a:t>
          </a:r>
          <a:r>
            <a:rPr lang="en-GB" sz="1800" dirty="0"/>
            <a:t> may or may not be a </a:t>
          </a:r>
          <a:r>
            <a:rPr lang="en-GB" sz="1800" b="1" dirty="0"/>
            <a:t>provisional measure</a:t>
          </a:r>
          <a:r>
            <a:rPr lang="en-US" altLang="ja-JP" sz="1800" strike="noStrike" dirty="0">
              <a:effectLst>
                <a:outerShdw blurRad="38100" dist="38100" dir="2700000" algn="tl">
                  <a:srgbClr val="000000">
                    <a:alpha val="43137"/>
                  </a:srgbClr>
                </a:outerShdw>
              </a:effectLst>
              <a:latin typeface="Arial" pitchFamily="34" charset="0"/>
              <a:cs typeface="Arial" pitchFamily="34" charset="0"/>
            </a:rPr>
            <a:t>”</a:t>
          </a:r>
          <a:endParaRPr lang="en-US" sz="1800" strike="noStrike"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n-US" sz="1800" dirty="0">
              <a:solidFill>
                <a:schemeClr val="tx1"/>
              </a:solidFill>
              <a:effectLst/>
              <a:latin typeface="+mn-lt"/>
              <a:ea typeface="+mn-ea"/>
              <a:cs typeface="+mn-cs"/>
            </a:rPr>
            <a:t>The use of “</a:t>
          </a:r>
          <a:r>
            <a:rPr lang="en-US" sz="1800" i="1" dirty="0">
              <a:solidFill>
                <a:schemeClr val="tx1"/>
              </a:solidFill>
              <a:effectLst/>
              <a:latin typeface="+mn-lt"/>
              <a:ea typeface="+mn-ea"/>
              <a:cs typeface="+mn-cs"/>
            </a:rPr>
            <a:t>phytosanitary measure</a:t>
          </a:r>
          <a:r>
            <a:rPr lang="en-US" sz="1800" dirty="0">
              <a:solidFill>
                <a:schemeClr val="tx1"/>
              </a:solidFill>
              <a:effectLst/>
              <a:latin typeface="+mn-lt"/>
              <a:ea typeface="+mn-ea"/>
              <a:cs typeface="+mn-cs"/>
            </a:rPr>
            <a:t>” in the current definition of “</a:t>
          </a:r>
          <a:r>
            <a:rPr lang="en-US" sz="1800" i="1" dirty="0">
              <a:solidFill>
                <a:schemeClr val="tx1"/>
              </a:solidFill>
              <a:effectLst/>
              <a:latin typeface="+mn-lt"/>
              <a:ea typeface="+mn-ea"/>
              <a:cs typeface="+mn-cs"/>
            </a:rPr>
            <a:t>emergency measure</a:t>
          </a:r>
          <a:r>
            <a:rPr lang="en-US" sz="1800" dirty="0">
              <a:solidFill>
                <a:schemeClr val="tx1"/>
              </a:solidFill>
              <a:effectLst/>
              <a:latin typeface="+mn-lt"/>
              <a:ea typeface="+mn-ea"/>
              <a:cs typeface="+mn-cs"/>
            </a:rPr>
            <a:t>” would imply that an emergency measure can only be used in relation to a regulated pest, which contradicts the Convention text (Article VII.6) and ISPMs. Emergency measure can be applied on the detection of a pest, not regulated yet but that could pose a potential threat</a:t>
          </a:r>
          <a:endParaRPr lang="en-US" sz="1800"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4ED7D8B6-E89D-4D26-8179-8D329C298DF7}">
      <dgm:prSet custT="1"/>
      <dgm:spPr/>
      <dgm:t>
        <a:bodyPr/>
        <a:lstStyle/>
        <a:p>
          <a:r>
            <a:rPr lang="en-US" sz="1800" dirty="0">
              <a:solidFill>
                <a:schemeClr val="tx1"/>
              </a:solidFill>
              <a:effectLst/>
              <a:latin typeface="+mn-lt"/>
              <a:ea typeface="+mn-ea"/>
              <a:cs typeface="+mn-cs"/>
            </a:rPr>
            <a:t>“</a:t>
          </a:r>
          <a:r>
            <a:rPr lang="en-US" sz="1800" i="1" dirty="0">
              <a:solidFill>
                <a:schemeClr val="tx1"/>
              </a:solidFill>
              <a:effectLst/>
              <a:latin typeface="+mn-lt"/>
              <a:ea typeface="+mn-ea"/>
              <a:cs typeface="+mn-cs"/>
            </a:rPr>
            <a:t>A phytosanitary measure established</a:t>
          </a:r>
          <a:r>
            <a:rPr lang="en-US" sz="1800" dirty="0">
              <a:solidFill>
                <a:schemeClr val="tx1"/>
              </a:solidFill>
              <a:effectLst/>
              <a:latin typeface="+mn-lt"/>
              <a:ea typeface="+mn-ea"/>
              <a:cs typeface="+mn-cs"/>
            </a:rPr>
            <a:t>” is therefore replaced with “</a:t>
          </a:r>
          <a:r>
            <a:rPr lang="en-US" sz="1800" i="1" dirty="0">
              <a:solidFill>
                <a:schemeClr val="tx1"/>
              </a:solidFill>
              <a:effectLst/>
              <a:latin typeface="+mn-lt"/>
              <a:ea typeface="+mn-ea"/>
              <a:cs typeface="+mn-cs"/>
            </a:rPr>
            <a:t>An official rule or procedure introduced to prevent the entry, establishment or spread of a pest</a:t>
          </a:r>
          <a:r>
            <a:rPr lang="en-US" sz="1800" dirty="0">
              <a:solidFill>
                <a:schemeClr val="tx1"/>
              </a:solidFill>
              <a:effectLst/>
              <a:latin typeface="+mn-lt"/>
              <a:ea typeface="+mn-ea"/>
              <a:cs typeface="+mn-cs"/>
            </a:rPr>
            <a:t>”</a:t>
          </a:r>
          <a:endParaRPr lang="en-US" sz="1800" dirty="0"/>
        </a:p>
      </dgm:t>
    </dgm:pt>
    <dgm:pt modelId="{BFBB1473-E248-433A-B6A4-49F9636CC091}" type="parTrans" cxnId="{C684E978-072D-499A-AF0A-2FEB114D5A5D}">
      <dgm:prSet/>
      <dgm:spPr/>
      <dgm:t>
        <a:bodyPr/>
        <a:lstStyle/>
        <a:p>
          <a:endParaRPr lang="fr-FR"/>
        </a:p>
      </dgm:t>
    </dgm:pt>
    <dgm:pt modelId="{131C2C30-F854-4C93-9526-47694E30400D}" type="sibTrans" cxnId="{C684E978-072D-499A-AF0A-2FEB114D5A5D}">
      <dgm:prSet/>
      <dgm:spPr/>
      <dgm:t>
        <a:bodyPr/>
        <a:lstStyle/>
        <a:p>
          <a:endParaRPr lang="fr-FR"/>
        </a:p>
      </dgm:t>
    </dgm:pt>
    <dgm:pt modelId="{DDFBB2AA-A223-4A44-A63B-6EEE6914F69D}">
      <dgm:prSet custT="1"/>
      <dgm:spPr/>
      <dgm:t>
        <a:bodyPr/>
        <a:lstStyle/>
        <a:p>
          <a:r>
            <a:rPr lang="en-US" sz="1800" dirty="0">
              <a:solidFill>
                <a:schemeClr val="tx1"/>
              </a:solidFill>
              <a:effectLst/>
              <a:latin typeface="+mn-lt"/>
              <a:ea typeface="+mn-ea"/>
              <a:cs typeface="+mn-cs"/>
            </a:rPr>
            <a:t>The use of “</a:t>
          </a:r>
          <a:r>
            <a:rPr lang="en-US" sz="1800" i="1" dirty="0">
              <a:solidFill>
                <a:schemeClr val="tx1"/>
              </a:solidFill>
              <a:effectLst/>
              <a:latin typeface="+mn-lt"/>
              <a:ea typeface="+mn-ea"/>
              <a:cs typeface="+mn-cs"/>
            </a:rPr>
            <a:t>emergency measure</a:t>
          </a:r>
          <a:r>
            <a:rPr lang="en-US" sz="1800" dirty="0">
              <a:solidFill>
                <a:schemeClr val="tx1"/>
              </a:solidFill>
              <a:effectLst/>
              <a:latin typeface="+mn-lt"/>
              <a:ea typeface="+mn-ea"/>
              <a:cs typeface="+mn-cs"/>
            </a:rPr>
            <a:t>” in adopted ISPMs is in relation to a new or unexpected phytosanitary situation. The addition of “</a:t>
          </a:r>
          <a:r>
            <a:rPr lang="en-US" sz="1800" i="1" dirty="0">
              <a:solidFill>
                <a:schemeClr val="tx1"/>
              </a:solidFill>
              <a:effectLst/>
              <a:latin typeface="+mn-lt"/>
              <a:ea typeface="+mn-ea"/>
              <a:cs typeface="+mn-cs"/>
            </a:rPr>
            <a:t>not addressed by existing phytosanitary measures</a:t>
          </a:r>
          <a:r>
            <a:rPr lang="en-US" sz="1800" dirty="0">
              <a:solidFill>
                <a:schemeClr val="tx1"/>
              </a:solidFill>
              <a:effectLst/>
              <a:latin typeface="+mn-lt"/>
              <a:ea typeface="+mn-ea"/>
              <a:cs typeface="+mn-cs"/>
            </a:rPr>
            <a:t>” clarifies that the situation is critical from a phytosanitary standpoint and needs to be addressed</a:t>
          </a:r>
          <a:endParaRPr lang="en-US" sz="1800" dirty="0"/>
        </a:p>
      </dgm:t>
    </dgm:pt>
    <dgm:pt modelId="{36D4063E-F83F-4057-9193-F2E3234CEBA4}" type="parTrans" cxnId="{F7FDE5B2-9A23-44DB-A94C-2F43D5AEB93F}">
      <dgm:prSet/>
      <dgm:spPr/>
      <dgm:t>
        <a:bodyPr/>
        <a:lstStyle/>
        <a:p>
          <a:endParaRPr lang="fr-FR"/>
        </a:p>
      </dgm:t>
    </dgm:pt>
    <dgm:pt modelId="{E9257418-04A4-41A8-8C32-C52953F96C6A}" type="sibTrans" cxnId="{F7FDE5B2-9A23-44DB-A94C-2F43D5AEB93F}">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custScaleY="102548" custLinFactNeighborX="-522" custLinFactNeighborY="-2769">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2BCCA7D5-3E86-43AF-911C-0203B1FEEFB2}" type="presOf" srcId="{5E1F010D-719A-4457-87E8-5D7769197D3B}" destId="{0BFA647E-92FE-45E0-AE06-ABD504F66826}" srcOrd="0" destOrd="0" presId="urn:microsoft.com/office/officeart/2005/8/layout/hList1"/>
    <dgm:cxn modelId="{D7C166E9-27BC-49A1-8993-333F2E24486A}" type="presOf" srcId="{DDFBB2AA-A223-4A44-A63B-6EEE6914F69D}" destId="{43050ECD-A3E9-4C47-8FE6-BEA6034E9946}" srcOrd="0" destOrd="2" presId="urn:microsoft.com/office/officeart/2005/8/layout/hList1"/>
    <dgm:cxn modelId="{F7FDE5B2-9A23-44DB-A94C-2F43D5AEB93F}" srcId="{3353E323-CB19-43FF-8D69-18AB74F7A767}" destId="{DDFBB2AA-A223-4A44-A63B-6EEE6914F69D}" srcOrd="2" destOrd="0" parTransId="{36D4063E-F83F-4057-9193-F2E3234CEBA4}" sibTransId="{E9257418-04A4-41A8-8C32-C52953F96C6A}"/>
    <dgm:cxn modelId="{C684E978-072D-499A-AF0A-2FEB114D5A5D}" srcId="{3353E323-CB19-43FF-8D69-18AB74F7A767}" destId="{4ED7D8B6-E89D-4D26-8179-8D329C298DF7}" srcOrd="1" destOrd="0" parTransId="{BFBB1473-E248-433A-B6A4-49F9636CC091}" sibTransId="{131C2C30-F854-4C93-9526-47694E30400D}"/>
    <dgm:cxn modelId="{3EC699B7-2D24-4C35-B31A-A8FE97AAC0F5}" type="presOf" srcId="{E496333F-73E3-4416-ACEB-781E2589BD07}" destId="{43050ECD-A3E9-4C47-8FE6-BEA6034E9946}" srcOrd="0" destOrd="0" presId="urn:microsoft.com/office/officeart/2005/8/layout/hList1"/>
    <dgm:cxn modelId="{B7A60A73-03E6-4D57-B576-72B8235FCE3C}" type="presOf" srcId="{3353E323-CB19-43FF-8D69-18AB74F7A767}" destId="{E930BD52-F34E-4EBD-9A9B-C7DEB21F1E79}" srcOrd="0" destOrd="0" presId="urn:microsoft.com/office/officeart/2005/8/layout/hList1"/>
    <dgm:cxn modelId="{330907B5-E660-4A11-A7F8-7CCDFD7B6126}" type="presOf" srcId="{4ED7D8B6-E89D-4D26-8179-8D329C298DF7}" destId="{43050ECD-A3E9-4C47-8FE6-BEA6034E9946}" srcOrd="0" destOrd="1" presId="urn:microsoft.com/office/officeart/2005/8/layout/hList1"/>
    <dgm:cxn modelId="{DB7E28D6-CEA5-40C2-83C3-57379C304D12}" type="presParOf" srcId="{0BFA647E-92FE-45E0-AE06-ABD504F66826}" destId="{C9D697EF-FE5C-402C-830B-CCDCAD89BBD3}" srcOrd="0" destOrd="0" presId="urn:microsoft.com/office/officeart/2005/8/layout/hList1"/>
    <dgm:cxn modelId="{29309803-5182-4A98-93B5-F21817B81D4E}" type="presParOf" srcId="{C9D697EF-FE5C-402C-830B-CCDCAD89BBD3}" destId="{E930BD52-F34E-4EBD-9A9B-C7DEB21F1E79}" srcOrd="0" destOrd="0" presId="urn:microsoft.com/office/officeart/2005/8/layout/hList1"/>
    <dgm:cxn modelId="{A6967D51-0C28-4247-A69B-7293D266F593}"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17004-E395-4BA1-B9CB-9030D9698BB7}">
      <dsp:nvSpPr>
        <dsp:cNvPr id="0" name=""/>
        <dsp:cNvSpPr/>
      </dsp:nvSpPr>
      <dsp:spPr>
        <a:xfrm rot="5400000">
          <a:off x="6096972" y="-3344984"/>
          <a:ext cx="980514" cy="7709098"/>
        </a:xfrm>
        <a:prstGeom prst="round2SameRect">
          <a:avLst/>
        </a:prstGeom>
        <a:solidFill>
          <a:srgbClr val="D4F5D6"/>
        </a:solidFill>
        <a:ln w="12700" cap="flat" cmpd="sng" algn="ctr">
          <a:solidFill>
            <a:srgbClr val="D4F5D6">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0" tIns="95250" rIns="190500" bIns="9525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solidFill>
                <a:srgbClr val="FF0000"/>
              </a:solidFill>
            </a:rPr>
            <a:t>“Identity (of a consignment)”</a:t>
          </a:r>
        </a:p>
        <a:p>
          <a:pPr marL="114300" lvl="1" indent="-114300" algn="l" defTabSz="533400">
            <a:lnSpc>
              <a:spcPct val="90000"/>
            </a:lnSpc>
            <a:spcBef>
              <a:spcPct val="0"/>
            </a:spcBef>
            <a:spcAft>
              <a:spcPct val="15000"/>
            </a:spcAft>
            <a:buChar char="••"/>
          </a:pPr>
          <a:r>
            <a:rPr lang="en-US" sz="1200" kern="1200" dirty="0">
              <a:solidFill>
                <a:schemeClr val="accent1"/>
              </a:solidFill>
            </a:rPr>
            <a:t>“General surveillance”</a:t>
          </a:r>
        </a:p>
        <a:p>
          <a:pPr marL="114300" lvl="1" indent="-114300" algn="l" defTabSz="533400">
            <a:lnSpc>
              <a:spcPct val="90000"/>
            </a:lnSpc>
            <a:spcBef>
              <a:spcPct val="0"/>
            </a:spcBef>
            <a:spcAft>
              <a:spcPct val="15000"/>
            </a:spcAft>
            <a:buChar char="••"/>
          </a:pPr>
          <a:r>
            <a:rPr lang="en-US" sz="1200" kern="1200" dirty="0">
              <a:solidFill>
                <a:schemeClr val="accent1"/>
              </a:solidFill>
            </a:rPr>
            <a:t>“Specific surveillance”</a:t>
          </a:r>
        </a:p>
      </dsp:txBody>
      <dsp:txXfrm rot="-5400000">
        <a:off x="2732681" y="67172"/>
        <a:ext cx="7661233" cy="884784"/>
      </dsp:txXfrm>
    </dsp:sp>
    <dsp:sp modelId="{794FE69C-B7E3-42EB-9208-B747EE5EFE32}">
      <dsp:nvSpPr>
        <dsp:cNvPr id="0" name=""/>
        <dsp:cNvSpPr/>
      </dsp:nvSpPr>
      <dsp:spPr>
        <a:xfrm>
          <a:off x="520" y="2029"/>
          <a:ext cx="2732161" cy="1015068"/>
        </a:xfrm>
        <a:prstGeom prst="roundRect">
          <a:avLst/>
        </a:prstGeom>
        <a:solidFill>
          <a:srgbClr val="46DE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en-US" sz="2500" kern="1200" dirty="0">
              <a:effectLst>
                <a:outerShdw blurRad="38100" dist="38100" dir="2700000" algn="tl">
                  <a:srgbClr val="000000">
                    <a:alpha val="43137"/>
                  </a:srgbClr>
                </a:outerShdw>
              </a:effectLst>
            </a:rPr>
            <a:t>Additions</a:t>
          </a:r>
        </a:p>
      </dsp:txBody>
      <dsp:txXfrm>
        <a:off x="50072" y="51581"/>
        <a:ext cx="2633057" cy="915964"/>
      </dsp:txXfrm>
    </dsp:sp>
    <dsp:sp modelId="{5FB4D26D-D00D-416C-AD45-DB0FEB807D9A}">
      <dsp:nvSpPr>
        <dsp:cNvPr id="0" name=""/>
        <dsp:cNvSpPr/>
      </dsp:nvSpPr>
      <dsp:spPr>
        <a:xfrm rot="5400000">
          <a:off x="6399600" y="922142"/>
          <a:ext cx="367188" cy="7689952"/>
        </a:xfrm>
        <a:prstGeom prst="round2SameRect">
          <a:avLst/>
        </a:prstGeom>
        <a:solidFill>
          <a:schemeClr val="accent6">
            <a:lumMod val="20000"/>
            <a:lumOff val="80000"/>
            <a:alpha val="90000"/>
          </a:schemeClr>
        </a:solidFill>
        <a:ln w="12700" cap="flat" cmpd="sng" algn="ctr">
          <a:solidFill>
            <a:srgbClr val="FDF4D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solidFill>
                <a:srgbClr val="0070C0"/>
              </a:solidFill>
            </a:rPr>
            <a:t>“Clearance (of a consignment)”</a:t>
          </a:r>
        </a:p>
      </dsp:txBody>
      <dsp:txXfrm rot="-5400000">
        <a:off x="2738219" y="4601449"/>
        <a:ext cx="7672027" cy="331338"/>
      </dsp:txXfrm>
    </dsp:sp>
    <dsp:sp modelId="{69BC1975-0D66-45B7-88CA-175D245A8DBA}">
      <dsp:nvSpPr>
        <dsp:cNvPr id="0" name=""/>
        <dsp:cNvSpPr/>
      </dsp:nvSpPr>
      <dsp:spPr>
        <a:xfrm>
          <a:off x="3656" y="4494282"/>
          <a:ext cx="2757407" cy="534785"/>
        </a:xfrm>
        <a:prstGeom prst="roundRect">
          <a:avLst/>
        </a:prstGeom>
        <a:solidFill>
          <a:srgbClr val="F6C2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en-US" sz="2500" kern="1200" dirty="0">
              <a:effectLst>
                <a:outerShdw blurRad="38100" dist="38100" dir="2700000" algn="tl">
                  <a:srgbClr val="000000">
                    <a:alpha val="43137"/>
                  </a:srgbClr>
                </a:outerShdw>
              </a:effectLst>
            </a:rPr>
            <a:t>Deletion</a:t>
          </a:r>
        </a:p>
      </dsp:txBody>
      <dsp:txXfrm>
        <a:off x="29762" y="4520388"/>
        <a:ext cx="2705195" cy="482573"/>
      </dsp:txXfrm>
    </dsp:sp>
    <dsp:sp modelId="{61348FF6-2322-447C-BC8C-117816D4C0D5}">
      <dsp:nvSpPr>
        <dsp:cNvPr id="0" name=""/>
        <dsp:cNvSpPr/>
      </dsp:nvSpPr>
      <dsp:spPr>
        <a:xfrm rot="5400000">
          <a:off x="4968178" y="-1013417"/>
          <a:ext cx="3322774" cy="7637668"/>
        </a:xfrm>
        <a:prstGeom prst="round2SameRect">
          <a:avLst/>
        </a:prstGeom>
        <a:solidFill>
          <a:srgbClr val="D6DFEC"/>
        </a:solidFill>
        <a:ln w="12700" cap="flat" cmpd="sng" algn="ctr">
          <a:solidFill>
            <a:srgbClr val="D6DFE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solidFill>
                <a:schemeClr val="accent1"/>
              </a:solidFill>
            </a:rPr>
            <a:t>“Surveillance”</a:t>
          </a:r>
        </a:p>
        <a:p>
          <a:pPr marL="171450" lvl="1" indent="-171450" algn="l" defTabSz="800100">
            <a:lnSpc>
              <a:spcPct val="90000"/>
            </a:lnSpc>
            <a:spcBef>
              <a:spcPct val="0"/>
            </a:spcBef>
            <a:spcAft>
              <a:spcPct val="15000"/>
            </a:spcAft>
            <a:buChar char="••"/>
          </a:pPr>
          <a:r>
            <a:rPr lang="en-US" sz="1800" kern="1200" dirty="0">
              <a:solidFill>
                <a:srgbClr val="FF0000"/>
              </a:solidFill>
            </a:rPr>
            <a:t>“Integrity (of a consignment)”</a:t>
          </a:r>
        </a:p>
        <a:p>
          <a:pPr marL="171450" lvl="1" indent="-171450" algn="l" defTabSz="800100">
            <a:lnSpc>
              <a:spcPct val="90000"/>
            </a:lnSpc>
            <a:spcBef>
              <a:spcPct val="0"/>
            </a:spcBef>
            <a:spcAft>
              <a:spcPct val="15000"/>
            </a:spcAft>
            <a:buChar char="••"/>
          </a:pPr>
          <a:r>
            <a:rPr lang="en-US" sz="1800" kern="1200" dirty="0">
              <a:solidFill>
                <a:srgbClr val="FF0000"/>
              </a:solidFill>
            </a:rPr>
            <a:t>“Phytosanitary security (of a consignment)”</a:t>
          </a:r>
        </a:p>
        <a:p>
          <a:pPr marL="171450" lvl="1" indent="-171450" algn="l" defTabSz="800100">
            <a:lnSpc>
              <a:spcPct val="90000"/>
            </a:lnSpc>
            <a:spcBef>
              <a:spcPct val="0"/>
            </a:spcBef>
            <a:spcAft>
              <a:spcPct val="15000"/>
            </a:spcAft>
            <a:buChar char="••"/>
          </a:pPr>
          <a:r>
            <a:rPr lang="en-US" sz="1800" kern="1200" dirty="0"/>
            <a:t>“Germplasm”</a:t>
          </a:r>
          <a:endParaRPr lang="en-US" sz="1800" kern="1200" dirty="0">
            <a:solidFill>
              <a:schemeClr val="accent6">
                <a:lumMod val="50000"/>
              </a:schemeClr>
            </a:solidFill>
          </a:endParaRPr>
        </a:p>
        <a:p>
          <a:pPr marL="171450" lvl="1" indent="-171450" algn="l" defTabSz="800100">
            <a:lnSpc>
              <a:spcPct val="90000"/>
            </a:lnSpc>
            <a:spcBef>
              <a:spcPct val="0"/>
            </a:spcBef>
            <a:spcAft>
              <a:spcPct val="15000"/>
            </a:spcAft>
            <a:buChar char="••"/>
          </a:pPr>
          <a:r>
            <a:rPr lang="en-US" sz="1800" kern="1200" dirty="0">
              <a:solidFill>
                <a:schemeClr val="accent6">
                  <a:lumMod val="50000"/>
                </a:schemeClr>
              </a:solidFill>
            </a:rPr>
            <a:t>“Emergency measure”</a:t>
          </a:r>
        </a:p>
        <a:p>
          <a:pPr marL="171450" lvl="1" indent="-171450" algn="l" defTabSz="800100">
            <a:lnSpc>
              <a:spcPct val="90000"/>
            </a:lnSpc>
            <a:spcBef>
              <a:spcPct val="0"/>
            </a:spcBef>
            <a:spcAft>
              <a:spcPct val="15000"/>
            </a:spcAft>
            <a:buChar char="••"/>
          </a:pPr>
          <a:r>
            <a:rPr lang="en-US" sz="1800" kern="1200" dirty="0">
              <a:solidFill>
                <a:schemeClr val="accent6">
                  <a:lumMod val="50000"/>
                </a:schemeClr>
              </a:solidFill>
            </a:rPr>
            <a:t>“Provisional measure”</a:t>
          </a:r>
        </a:p>
        <a:p>
          <a:pPr marL="171450" lvl="1" indent="-171450" algn="l" defTabSz="800100">
            <a:lnSpc>
              <a:spcPct val="90000"/>
            </a:lnSpc>
            <a:spcBef>
              <a:spcPct val="0"/>
            </a:spcBef>
            <a:spcAft>
              <a:spcPct val="15000"/>
            </a:spcAft>
            <a:buChar char="••"/>
          </a:pPr>
          <a:r>
            <a:rPr lang="en-US" sz="1800" kern="1200" dirty="0">
              <a:solidFill>
                <a:srgbClr val="0070C0"/>
              </a:solidFill>
            </a:rPr>
            <a:t>“Inspection”</a:t>
          </a:r>
        </a:p>
        <a:p>
          <a:pPr marL="171450" lvl="1" indent="-171450" algn="l" defTabSz="800100">
            <a:lnSpc>
              <a:spcPct val="90000"/>
            </a:lnSpc>
            <a:spcBef>
              <a:spcPct val="0"/>
            </a:spcBef>
            <a:spcAft>
              <a:spcPct val="15000"/>
            </a:spcAft>
            <a:buChar char="••"/>
          </a:pPr>
          <a:r>
            <a:rPr lang="en-US" sz="1800" kern="1200" dirty="0">
              <a:solidFill>
                <a:srgbClr val="0070C0"/>
              </a:solidFill>
            </a:rPr>
            <a:t>“Test”</a:t>
          </a:r>
        </a:p>
        <a:p>
          <a:pPr marL="171450" lvl="1" indent="-171450" algn="l" defTabSz="800100">
            <a:lnSpc>
              <a:spcPct val="90000"/>
            </a:lnSpc>
            <a:spcBef>
              <a:spcPct val="0"/>
            </a:spcBef>
            <a:spcAft>
              <a:spcPct val="15000"/>
            </a:spcAft>
            <a:buChar char="••"/>
          </a:pPr>
          <a:r>
            <a:rPr lang="en-US" sz="1800" kern="1200" dirty="0">
              <a:solidFill>
                <a:srgbClr val="0070C0"/>
              </a:solidFill>
            </a:rPr>
            <a:t>“Compliance procedure (for a consignment)”</a:t>
          </a:r>
        </a:p>
        <a:p>
          <a:pPr marL="171450" lvl="1" indent="-171450" algn="l" defTabSz="800100">
            <a:lnSpc>
              <a:spcPct val="90000"/>
            </a:lnSpc>
            <a:spcBef>
              <a:spcPct val="0"/>
            </a:spcBef>
            <a:spcAft>
              <a:spcPct val="15000"/>
            </a:spcAft>
            <a:buChar char="••"/>
          </a:pPr>
          <a:r>
            <a:rPr lang="en-US" sz="1800" kern="1200" dirty="0">
              <a:solidFill>
                <a:srgbClr val="0070C0"/>
              </a:solidFill>
            </a:rPr>
            <a:t>“Release (of a consignment)”</a:t>
          </a:r>
        </a:p>
      </dsp:txBody>
      <dsp:txXfrm rot="-5400000">
        <a:off x="2810731" y="1306234"/>
        <a:ext cx="7475464" cy="2998366"/>
      </dsp:txXfrm>
    </dsp:sp>
    <dsp:sp modelId="{29DB553E-68CA-4B04-896F-13CA3904BBAA}">
      <dsp:nvSpPr>
        <dsp:cNvPr id="0" name=""/>
        <dsp:cNvSpPr/>
      </dsp:nvSpPr>
      <dsp:spPr>
        <a:xfrm>
          <a:off x="0" y="1116578"/>
          <a:ext cx="2809271" cy="3377784"/>
        </a:xfrm>
        <a:prstGeom prst="roundRect">
          <a:avLst/>
        </a:prstGeom>
        <a:solidFill>
          <a:srgbClr val="5A94C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en-US" sz="2500" kern="1200" dirty="0">
              <a:effectLst>
                <a:outerShdw blurRad="38100" dist="38100" dir="2700000" algn="tl">
                  <a:srgbClr val="000000">
                    <a:alpha val="43137"/>
                  </a:srgbClr>
                </a:outerShdw>
              </a:effectLst>
            </a:rPr>
            <a:t>Revisions</a:t>
          </a:r>
        </a:p>
      </dsp:txBody>
      <dsp:txXfrm>
        <a:off x="137137" y="1253715"/>
        <a:ext cx="2534997" cy="31035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68587"/>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en-GB" sz="1800" b="1" kern="1200" dirty="0">
              <a:effectLst>
                <a:outerShdw blurRad="38100" dist="38100" dir="2700000" algn="tl">
                  <a:srgbClr val="000000">
                    <a:alpha val="43137"/>
                  </a:srgbClr>
                </a:outerShdw>
              </a:effectLst>
            </a:rPr>
            <a:t>Provisional measure</a:t>
          </a:r>
          <a:r>
            <a:rPr lang="en-US" altLang="ja-JP" sz="18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800100">
            <a:lnSpc>
              <a:spcPct val="90000"/>
            </a:lnSpc>
            <a:spcBef>
              <a:spcPct val="0"/>
            </a:spcBef>
            <a:spcAft>
              <a:spcPct val="35000"/>
            </a:spcAft>
          </a:pPr>
          <a:r>
            <a:rPr lang="en-US" altLang="ja-JP" sz="1800" kern="1200" dirty="0">
              <a:effectLst>
                <a:outerShdw blurRad="38100" dist="38100" dir="2700000" algn="tl">
                  <a:srgbClr val="000000">
                    <a:alpha val="43137"/>
                  </a:srgbClr>
                </a:outerShdw>
              </a:effectLst>
              <a:latin typeface="Arial" pitchFamily="34" charset="0"/>
              <a:cs typeface="Arial" pitchFamily="34" charset="0"/>
            </a:rPr>
            <a:t>“</a:t>
          </a:r>
          <a:r>
            <a:rPr lang="en-GB" sz="1800" kern="1200" dirty="0"/>
            <a:t>A </a:t>
          </a:r>
          <a:r>
            <a:rPr lang="en-GB" sz="1800" b="1" strike="sngStrike" kern="1200" dirty="0"/>
            <a:t>phytosanitary regulation</a:t>
          </a:r>
          <a:r>
            <a:rPr lang="en-GB" sz="1800" b="1" kern="1200" dirty="0"/>
            <a:t> </a:t>
          </a:r>
          <a:r>
            <a:rPr lang="en-GB" sz="1800" u="sng" kern="1200" dirty="0"/>
            <a:t>temporary </a:t>
          </a:r>
          <a:r>
            <a:rPr lang="en-GB" sz="1800" b="1" u="sng" kern="1200" dirty="0"/>
            <a:t>official</a:t>
          </a:r>
          <a:r>
            <a:rPr lang="en-GB" sz="1800" u="sng" kern="1200" dirty="0"/>
            <a:t> rule</a:t>
          </a:r>
          <a:r>
            <a:rPr lang="en-GB" sz="1800" kern="1200" dirty="0"/>
            <a:t> or procedure </a:t>
          </a:r>
          <a:r>
            <a:rPr lang="en-GB" sz="1800" u="sng" kern="1200" dirty="0"/>
            <a:t>to prevent the</a:t>
          </a:r>
          <a:r>
            <a:rPr lang="en-GB" sz="1800" b="1" u="sng" kern="1200" dirty="0"/>
            <a:t> entry</a:t>
          </a:r>
          <a:r>
            <a:rPr lang="en-GB" sz="1800" u="sng" kern="1200" dirty="0"/>
            <a:t>, </a:t>
          </a:r>
          <a:r>
            <a:rPr lang="en-GB" sz="1800" b="1" u="sng" kern="1200" dirty="0"/>
            <a:t>establishment</a:t>
          </a:r>
          <a:r>
            <a:rPr lang="en-GB" sz="1800" u="sng" kern="1200" dirty="0"/>
            <a:t> or </a:t>
          </a:r>
          <a:r>
            <a:rPr lang="en-GB" sz="1800" b="1" u="sng" kern="1200" dirty="0"/>
            <a:t>spread</a:t>
          </a:r>
          <a:r>
            <a:rPr lang="en-GB" sz="1800" u="sng" kern="1200" dirty="0"/>
            <a:t> of a </a:t>
          </a:r>
          <a:r>
            <a:rPr lang="en-GB" sz="1800" b="1" u="sng" kern="1200" dirty="0"/>
            <a:t>pest</a:t>
          </a:r>
          <a:r>
            <a:rPr lang="en-GB" sz="1800" u="sng" kern="1200" dirty="0"/>
            <a:t>, set up</a:t>
          </a:r>
          <a:r>
            <a:rPr lang="en-GB" sz="1800" kern="1200" dirty="0"/>
            <a:t> </a:t>
          </a:r>
          <a:r>
            <a:rPr lang="en-GB" sz="1800" strike="sngStrike" kern="1200" dirty="0"/>
            <a:t>established</a:t>
          </a:r>
          <a:r>
            <a:rPr lang="en-GB" sz="1800" kern="1200" dirty="0"/>
            <a:t> without full </a:t>
          </a:r>
          <a:r>
            <a:rPr lang="en-GB" sz="1800" b="1" kern="1200" dirty="0"/>
            <a:t>technical justification</a:t>
          </a:r>
          <a:r>
            <a:rPr lang="en-GB" sz="1800" kern="1200" dirty="0"/>
            <a:t> owing to current lack of adequate information</a:t>
          </a:r>
          <a:r>
            <a:rPr lang="en-GB" sz="1800" strike="sngStrike" kern="1200" dirty="0"/>
            <a:t>.</a:t>
          </a:r>
          <a:r>
            <a:rPr lang="en-GB" sz="1800" kern="1200" dirty="0"/>
            <a:t> </a:t>
          </a:r>
          <a:r>
            <a:rPr lang="en-GB" sz="1800" u="sng" kern="1200" dirty="0"/>
            <a:t>and</a:t>
          </a:r>
          <a:r>
            <a:rPr lang="en-GB" sz="1800" kern="1200" dirty="0"/>
            <a:t> </a:t>
          </a:r>
          <a:r>
            <a:rPr lang="en-GB" sz="1800" strike="sngStrike" kern="1200" dirty="0"/>
            <a:t>A </a:t>
          </a:r>
          <a:r>
            <a:rPr lang="en-GB" sz="1800" b="1" strike="sngStrike" kern="1200" dirty="0"/>
            <a:t>provisional measure</a:t>
          </a:r>
          <a:r>
            <a:rPr lang="en-GB" sz="1800" kern="1200" dirty="0"/>
            <a:t> is subjected to periodic review and full </a:t>
          </a:r>
          <a:r>
            <a:rPr lang="en-GB" sz="1800" b="1" kern="1200" dirty="0"/>
            <a:t>technical justification</a:t>
          </a:r>
          <a:r>
            <a:rPr lang="en-GB" sz="1800" kern="1200" dirty="0"/>
            <a:t> as soon as possible</a:t>
          </a:r>
          <a:r>
            <a:rPr lang="en-US" altLang="ja-JP" sz="1800" strike="noStrike" kern="1200" dirty="0">
              <a:effectLst>
                <a:outerShdw blurRad="38100" dist="38100" dir="2700000" algn="tl">
                  <a:srgbClr val="000000">
                    <a:alpha val="43137"/>
                  </a:srgbClr>
                </a:outerShdw>
              </a:effectLst>
              <a:latin typeface="Arial" pitchFamily="34" charset="0"/>
              <a:cs typeface="Arial" pitchFamily="34" charset="0"/>
            </a:rPr>
            <a:t>”</a:t>
          </a:r>
          <a:endParaRPr lang="en-US" sz="1800" strike="noStrike" kern="1200" dirty="0">
            <a:effectLst>
              <a:outerShdw blurRad="38100" dist="38100" dir="2700000" algn="tl">
                <a:srgbClr val="000000">
                  <a:alpha val="43137"/>
                </a:srgbClr>
              </a:outerShdw>
            </a:effectLst>
          </a:endParaRPr>
        </a:p>
      </dsp:txBody>
      <dsp:txXfrm>
        <a:off x="0" y="168587"/>
        <a:ext cx="11310255" cy="1872000"/>
      </dsp:txXfrm>
    </dsp:sp>
    <dsp:sp modelId="{43050ECD-A3E9-4C47-8FE6-BEA6034E9946}">
      <dsp:nvSpPr>
        <dsp:cNvPr id="0" name=""/>
        <dsp:cNvSpPr/>
      </dsp:nvSpPr>
      <dsp:spPr>
        <a:xfrm>
          <a:off x="0" y="2059457"/>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i="0" kern="1200" dirty="0">
              <a:solidFill>
                <a:schemeClr val="tx1"/>
              </a:solidFill>
              <a:effectLst/>
              <a:latin typeface="+mn-lt"/>
              <a:ea typeface="+mn-ea"/>
              <a:cs typeface="+mn-cs"/>
            </a:rPr>
            <a:t>The term “</a:t>
          </a:r>
          <a:r>
            <a:rPr lang="en-US" sz="1800" i="1" kern="1200" dirty="0">
              <a:solidFill>
                <a:schemeClr val="tx1"/>
              </a:solidFill>
              <a:effectLst/>
              <a:latin typeface="+mn-lt"/>
              <a:ea typeface="+mn-ea"/>
              <a:cs typeface="+mn-cs"/>
            </a:rPr>
            <a:t>phytosanitary regulation</a:t>
          </a:r>
          <a:r>
            <a:rPr lang="en-US" sz="1800" i="0" kern="1200" dirty="0">
              <a:solidFill>
                <a:schemeClr val="tx1"/>
              </a:solidFill>
              <a:effectLst/>
              <a:latin typeface="+mn-lt"/>
              <a:ea typeface="+mn-ea"/>
              <a:cs typeface="+mn-cs"/>
            </a:rPr>
            <a:t>” is replaced by “</a:t>
          </a:r>
          <a:r>
            <a:rPr lang="en-US" sz="1800" i="1" kern="1200" dirty="0">
              <a:solidFill>
                <a:schemeClr val="tx1"/>
              </a:solidFill>
              <a:effectLst/>
              <a:latin typeface="+mn-lt"/>
              <a:ea typeface="+mn-ea"/>
              <a:cs typeface="+mn-cs"/>
            </a:rPr>
            <a:t>temporary official rule</a:t>
          </a:r>
          <a:r>
            <a:rPr lang="en-US" sz="1800" i="0" kern="1200" dirty="0">
              <a:solidFill>
                <a:schemeClr val="tx1"/>
              </a:solidFill>
              <a:effectLst/>
              <a:latin typeface="+mn-lt"/>
              <a:ea typeface="+mn-ea"/>
              <a:cs typeface="+mn-cs"/>
            </a:rPr>
            <a:t>” in order to emphasize that a provisional measure is temporary in nature; rule encompasses legislation, regulation, statute, etc.; furthermore, the rule or procedure is official as it is established, authorized or performed by the NPPO</a:t>
          </a:r>
          <a:endParaRPr lang="en-US" sz="1800" kern="1200" dirty="0"/>
        </a:p>
        <a:p>
          <a:pPr marL="171450" lvl="1" indent="-171450" algn="l" defTabSz="800100">
            <a:lnSpc>
              <a:spcPct val="90000"/>
            </a:lnSpc>
            <a:spcBef>
              <a:spcPct val="0"/>
            </a:spcBef>
            <a:spcAft>
              <a:spcPct val="15000"/>
            </a:spcAft>
            <a:buChar char="••"/>
          </a:pPr>
          <a:r>
            <a:rPr lang="en-US" sz="1800" i="0" kern="1200" dirty="0">
              <a:solidFill>
                <a:schemeClr val="tx1"/>
              </a:solidFill>
              <a:effectLst/>
              <a:latin typeface="+mn-lt"/>
              <a:ea typeface="+mn-ea"/>
              <a:cs typeface="+mn-cs"/>
            </a:rPr>
            <a:t>The text “</a:t>
          </a:r>
          <a:r>
            <a:rPr lang="en-US" sz="1800" i="1" kern="1200" dirty="0">
              <a:solidFill>
                <a:schemeClr val="tx1"/>
              </a:solidFill>
              <a:effectLst/>
              <a:latin typeface="+mn-lt"/>
              <a:ea typeface="+mn-ea"/>
              <a:cs typeface="+mn-cs"/>
            </a:rPr>
            <a:t>to prevent the entry, establishment or spread of a pest</a:t>
          </a:r>
          <a:r>
            <a:rPr lang="en-US" sz="1800" i="0" kern="1200" dirty="0">
              <a:solidFill>
                <a:schemeClr val="tx1"/>
              </a:solidFill>
              <a:effectLst/>
              <a:latin typeface="+mn-lt"/>
              <a:ea typeface="+mn-ea"/>
              <a:cs typeface="+mn-cs"/>
            </a:rPr>
            <a:t>” qualifies the phytosanitary nature and intent of the rule or procedure</a:t>
          </a:r>
          <a:endParaRPr lang="en-US" sz="1800" kern="1200" dirty="0"/>
        </a:p>
        <a:p>
          <a:pPr marL="171450" lvl="1" indent="-171450" algn="l" defTabSz="800100">
            <a:lnSpc>
              <a:spcPct val="90000"/>
            </a:lnSpc>
            <a:spcBef>
              <a:spcPct val="0"/>
            </a:spcBef>
            <a:spcAft>
              <a:spcPct val="15000"/>
            </a:spcAft>
            <a:buChar char="••"/>
          </a:pPr>
          <a:r>
            <a:rPr lang="en-US" sz="1800" i="0" kern="1200" dirty="0">
              <a:solidFill>
                <a:schemeClr val="tx1"/>
              </a:solidFill>
              <a:effectLst/>
              <a:latin typeface="+mn-lt"/>
              <a:ea typeface="+mn-ea"/>
              <a:cs typeface="+mn-cs"/>
            </a:rPr>
            <a:t>The term “</a:t>
          </a:r>
          <a:r>
            <a:rPr lang="en-US" sz="1800" i="1" kern="1200" dirty="0">
              <a:solidFill>
                <a:schemeClr val="tx1"/>
              </a:solidFill>
              <a:effectLst/>
              <a:latin typeface="+mn-lt"/>
              <a:ea typeface="+mn-ea"/>
              <a:cs typeface="+mn-cs"/>
            </a:rPr>
            <a:t>established</a:t>
          </a:r>
          <a:r>
            <a:rPr lang="en-US" sz="1800" i="0" kern="1200" dirty="0">
              <a:solidFill>
                <a:schemeClr val="tx1"/>
              </a:solidFill>
              <a:effectLst/>
              <a:latin typeface="+mn-lt"/>
              <a:ea typeface="+mn-ea"/>
              <a:cs typeface="+mn-cs"/>
            </a:rPr>
            <a:t>” is replaced by “</a:t>
          </a:r>
          <a:r>
            <a:rPr lang="en-US" sz="1800" i="1" kern="1200" dirty="0">
              <a:solidFill>
                <a:schemeClr val="tx1"/>
              </a:solidFill>
              <a:effectLst/>
              <a:latin typeface="+mn-lt"/>
              <a:ea typeface="+mn-ea"/>
              <a:cs typeface="+mn-cs"/>
            </a:rPr>
            <a:t>set up</a:t>
          </a:r>
          <a:r>
            <a:rPr lang="en-US" sz="1800" i="0" kern="1200" dirty="0">
              <a:solidFill>
                <a:schemeClr val="tx1"/>
              </a:solidFill>
              <a:effectLst/>
              <a:latin typeface="+mn-lt"/>
              <a:ea typeface="+mn-ea"/>
              <a:cs typeface="+mn-cs"/>
            </a:rPr>
            <a:t>” in order to further support the temporary nature of the measure; “</a:t>
          </a:r>
          <a:r>
            <a:rPr lang="en-US" sz="1800" i="1" kern="1200" dirty="0">
              <a:solidFill>
                <a:schemeClr val="tx1"/>
              </a:solidFill>
              <a:effectLst/>
              <a:latin typeface="+mn-lt"/>
              <a:ea typeface="+mn-ea"/>
              <a:cs typeface="+mn-cs"/>
            </a:rPr>
            <a:t>established</a:t>
          </a:r>
          <a:r>
            <a:rPr lang="en-US" sz="1800" i="0" kern="1200" dirty="0">
              <a:solidFill>
                <a:schemeClr val="tx1"/>
              </a:solidFill>
              <a:effectLst/>
              <a:latin typeface="+mn-lt"/>
              <a:ea typeface="+mn-ea"/>
              <a:cs typeface="+mn-cs"/>
            </a:rPr>
            <a:t>” would indicate that a rule is set up on a permanent basis, which is not the case for the provisional measure</a:t>
          </a:r>
          <a:r>
            <a:rPr lang="en-US" sz="1800" kern="1200" dirty="0">
              <a:solidFill>
                <a:schemeClr val="tx1"/>
              </a:solidFill>
              <a:effectLst/>
              <a:latin typeface="+mn-lt"/>
              <a:ea typeface="+mn-ea"/>
              <a:cs typeface="+mn-cs"/>
            </a:rPr>
            <a:t>. </a:t>
          </a:r>
          <a:endParaRPr lang="en-US" sz="1800" kern="1200" dirty="0"/>
        </a:p>
      </dsp:txBody>
      <dsp:txXfrm>
        <a:off x="0" y="2059457"/>
        <a:ext cx="11310255" cy="28548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4742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en-GB" sz="1800" b="1" kern="1200" dirty="0">
              <a:effectLst>
                <a:outerShdw blurRad="38100" dist="38100" dir="2700000" algn="tl">
                  <a:srgbClr val="000000">
                    <a:alpha val="43137"/>
                  </a:srgbClr>
                </a:outerShdw>
              </a:effectLst>
            </a:rPr>
            <a:t>Inspection</a:t>
          </a:r>
          <a:r>
            <a:rPr lang="en-US" altLang="ja-JP" sz="18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800100">
            <a:lnSpc>
              <a:spcPct val="90000"/>
            </a:lnSpc>
            <a:spcBef>
              <a:spcPct val="0"/>
            </a:spcBef>
            <a:spcAft>
              <a:spcPct val="35000"/>
            </a:spcAft>
          </a:pPr>
          <a:r>
            <a:rPr lang="en-US" altLang="ja-JP" sz="1800" kern="1200" dirty="0">
              <a:effectLst>
                <a:outerShdw blurRad="38100" dist="38100" dir="2700000" algn="tl">
                  <a:srgbClr val="000000">
                    <a:alpha val="43137"/>
                  </a:srgbClr>
                </a:outerShdw>
              </a:effectLst>
              <a:latin typeface="Arial" pitchFamily="34" charset="0"/>
              <a:cs typeface="Arial" pitchFamily="34" charset="0"/>
            </a:rPr>
            <a:t>“</a:t>
          </a:r>
          <a:r>
            <a:rPr lang="en-GB" sz="1800" b="1" kern="1200" dirty="0"/>
            <a:t>Official visual examination</a:t>
          </a:r>
          <a:r>
            <a:rPr lang="en-GB" sz="1800" kern="1200" dirty="0"/>
            <a:t> of </a:t>
          </a:r>
          <a:r>
            <a:rPr lang="en-GB" sz="1800" b="1" kern="1200" dirty="0"/>
            <a:t>plants</a:t>
          </a:r>
          <a:r>
            <a:rPr lang="en-GB" sz="1800" kern="1200" dirty="0"/>
            <a:t>, </a:t>
          </a:r>
          <a:r>
            <a:rPr lang="en-GB" sz="1800" b="1" kern="1200" dirty="0"/>
            <a:t>plant products</a:t>
          </a:r>
          <a:r>
            <a:rPr lang="en-GB" sz="1800" kern="1200" dirty="0"/>
            <a:t> or other </a:t>
          </a:r>
          <a:r>
            <a:rPr lang="en-GB" sz="1800" b="1" kern="1200" dirty="0"/>
            <a:t>regulated articles</a:t>
          </a:r>
          <a:r>
            <a:rPr lang="en-GB" sz="1800" kern="1200" dirty="0"/>
            <a:t> to determine if </a:t>
          </a:r>
          <a:r>
            <a:rPr lang="en-GB" sz="1800" b="1" kern="1200" dirty="0"/>
            <a:t>pests</a:t>
          </a:r>
          <a:r>
            <a:rPr lang="en-GB" sz="1800" kern="1200" dirty="0"/>
            <a:t> are present or to </a:t>
          </a:r>
          <a:r>
            <a:rPr lang="en-GB" sz="1800" strike="sngStrike" kern="1200" dirty="0"/>
            <a:t>determine compliance</a:t>
          </a:r>
          <a:r>
            <a:rPr lang="en-GB" sz="1800" strike="noStrike" kern="1200" dirty="0"/>
            <a:t> </a:t>
          </a:r>
          <a:r>
            <a:rPr lang="en-GB" sz="1800" u="sng" kern="1200" dirty="0"/>
            <a:t>check conformity</a:t>
          </a:r>
          <a:r>
            <a:rPr lang="en-GB" sz="1800" kern="1200" dirty="0"/>
            <a:t> with phytosanitary </a:t>
          </a:r>
          <a:r>
            <a:rPr lang="en-GB" sz="1800" u="sng" kern="1200" dirty="0"/>
            <a:t>requirements</a:t>
          </a:r>
          <a:r>
            <a:rPr lang="en-GB" sz="1800" u="none" kern="1200" dirty="0"/>
            <a:t> </a:t>
          </a:r>
          <a:r>
            <a:rPr lang="en-GB" sz="1800" b="1" strike="sngStrike" kern="1200" dirty="0"/>
            <a:t>regulations</a:t>
          </a:r>
          <a:r>
            <a:rPr lang="en-US" altLang="ja-JP" sz="1800" strike="noStrike" kern="1200" dirty="0">
              <a:effectLst>
                <a:outerShdw blurRad="38100" dist="38100" dir="2700000" algn="tl">
                  <a:srgbClr val="000000">
                    <a:alpha val="43137"/>
                  </a:srgbClr>
                </a:outerShdw>
              </a:effectLst>
              <a:latin typeface="Arial" pitchFamily="34" charset="0"/>
              <a:cs typeface="Arial" pitchFamily="34" charset="0"/>
            </a:rPr>
            <a:t>”</a:t>
          </a:r>
          <a:endParaRPr lang="en-US" sz="1800" strike="noStrike" kern="1200" dirty="0">
            <a:effectLst>
              <a:outerShdw blurRad="38100" dist="38100" dir="2700000" algn="tl">
                <a:srgbClr val="000000">
                  <a:alpha val="43137"/>
                </a:srgbClr>
              </a:outerShdw>
            </a:effectLst>
          </a:endParaRPr>
        </a:p>
      </dsp:txBody>
      <dsp:txXfrm>
        <a:off x="0" y="147420"/>
        <a:ext cx="11310255" cy="1872000"/>
      </dsp:txXfrm>
    </dsp:sp>
    <dsp:sp modelId="{43050ECD-A3E9-4C47-8FE6-BEA6034E9946}">
      <dsp:nvSpPr>
        <dsp:cNvPr id="0" name=""/>
        <dsp:cNvSpPr/>
      </dsp:nvSpPr>
      <dsp:spPr>
        <a:xfrm>
          <a:off x="0" y="207286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Through Article VII.2f of the Convention and the definition of “</a:t>
          </a:r>
          <a:r>
            <a:rPr lang="en-US" sz="1800" i="1" kern="1200" dirty="0">
              <a:solidFill>
                <a:schemeClr val="tx1"/>
              </a:solidFill>
              <a:effectLst/>
              <a:latin typeface="+mn-lt"/>
              <a:ea typeface="+mn-ea"/>
              <a:cs typeface="+mn-cs"/>
            </a:rPr>
            <a:t>compliance procedure (for a consignment)</a:t>
          </a:r>
          <a:r>
            <a:rPr lang="en-US" sz="1800" kern="1200" dirty="0">
              <a:solidFill>
                <a:schemeClr val="tx1"/>
              </a:solidFill>
              <a:effectLst/>
              <a:latin typeface="+mn-lt"/>
              <a:ea typeface="+mn-ea"/>
              <a:cs typeface="+mn-cs"/>
            </a:rPr>
            <a:t>”</a:t>
          </a:r>
          <a:r>
            <a:rPr lang="en-US" sz="1800" i="1" kern="1200" dirty="0">
              <a:solidFill>
                <a:schemeClr val="tx1"/>
              </a:solidFill>
              <a:effectLst/>
              <a:latin typeface="+mn-lt"/>
              <a:ea typeface="+mn-ea"/>
              <a:cs typeface="+mn-cs"/>
            </a:rPr>
            <a:t>,</a:t>
          </a:r>
          <a:r>
            <a:rPr lang="en-US" sz="1800" kern="1200" dirty="0">
              <a:solidFill>
                <a:schemeClr val="tx1"/>
              </a:solidFill>
              <a:effectLst/>
              <a:latin typeface="+mn-lt"/>
              <a:ea typeface="+mn-ea"/>
              <a:cs typeface="+mn-cs"/>
            </a:rPr>
            <a:t> the terms “</a:t>
          </a:r>
          <a:r>
            <a:rPr lang="en-US" sz="1800" i="1" kern="1200" dirty="0">
              <a:solidFill>
                <a:schemeClr val="tx1"/>
              </a:solidFill>
              <a:effectLst/>
              <a:latin typeface="+mn-lt"/>
              <a:ea typeface="+mn-ea"/>
              <a:cs typeface="+mn-cs"/>
            </a:rPr>
            <a:t>compliance</a:t>
          </a:r>
          <a:r>
            <a:rPr lang="en-US" sz="1800" kern="1200" dirty="0">
              <a:solidFill>
                <a:schemeClr val="tx1"/>
              </a:solidFill>
              <a:effectLst/>
              <a:latin typeface="+mn-lt"/>
              <a:ea typeface="+mn-ea"/>
              <a:cs typeface="+mn-cs"/>
            </a:rPr>
            <a:t>” is linked with consignments, and the “General recommendations on use of terms in ISPMs” stipulates “</a:t>
          </a:r>
          <a:r>
            <a:rPr lang="en-US" sz="1800" i="1" kern="1200" dirty="0">
              <a:solidFill>
                <a:schemeClr val="tx1"/>
              </a:solidFill>
              <a:effectLst/>
              <a:latin typeface="+mn-lt"/>
              <a:ea typeface="+mn-ea"/>
              <a:cs typeface="+mn-cs"/>
            </a:rPr>
            <a:t>conformity</a:t>
          </a:r>
          <a:r>
            <a:rPr lang="en-US" sz="1800" kern="1200" dirty="0">
              <a:solidFill>
                <a:schemeClr val="tx1"/>
              </a:solidFill>
              <a:effectLst/>
              <a:latin typeface="+mn-lt"/>
              <a:ea typeface="+mn-ea"/>
              <a:cs typeface="+mn-cs"/>
            </a:rPr>
            <a:t>” be used in other cases. As </a:t>
          </a:r>
          <a:r>
            <a:rPr lang="en-US" sz="1800" i="1" kern="1200" dirty="0">
              <a:solidFill>
                <a:schemeClr val="tx1"/>
              </a:solidFill>
              <a:effectLst/>
              <a:latin typeface="+mn-lt"/>
              <a:ea typeface="+mn-ea"/>
              <a:cs typeface="+mn-cs"/>
            </a:rPr>
            <a:t>inspection</a:t>
          </a:r>
          <a:r>
            <a:rPr lang="en-US" sz="1800" kern="1200" dirty="0">
              <a:solidFill>
                <a:schemeClr val="tx1"/>
              </a:solidFill>
              <a:effectLst/>
              <a:latin typeface="+mn-lt"/>
              <a:ea typeface="+mn-ea"/>
              <a:cs typeface="+mn-cs"/>
            </a:rPr>
            <a:t> has a broader scope than only consignments, “</a:t>
          </a:r>
          <a:r>
            <a:rPr lang="en-US" sz="1800" i="1" kern="1200" dirty="0">
              <a:solidFill>
                <a:schemeClr val="tx1"/>
              </a:solidFill>
              <a:effectLst/>
              <a:latin typeface="+mn-lt"/>
              <a:ea typeface="+mn-ea"/>
              <a:cs typeface="+mn-cs"/>
            </a:rPr>
            <a:t>compliance</a:t>
          </a:r>
          <a:r>
            <a:rPr lang="en-US" sz="1800" kern="1200" dirty="0">
              <a:solidFill>
                <a:schemeClr val="tx1"/>
              </a:solidFill>
              <a:effectLst/>
              <a:latin typeface="+mn-lt"/>
              <a:ea typeface="+mn-ea"/>
              <a:cs typeface="+mn-cs"/>
            </a:rPr>
            <a:t>” is therefore substituted by “</a:t>
          </a:r>
          <a:r>
            <a:rPr lang="en-US" sz="1800" i="1" kern="1200" dirty="0">
              <a:solidFill>
                <a:schemeClr val="tx1"/>
              </a:solidFill>
              <a:effectLst/>
              <a:latin typeface="+mn-lt"/>
              <a:ea typeface="+mn-ea"/>
              <a:cs typeface="+mn-cs"/>
            </a:rPr>
            <a:t>conformity</a:t>
          </a:r>
          <a:r>
            <a:rPr lang="en-US" sz="1800" kern="1200" dirty="0">
              <a:solidFill>
                <a:schemeClr val="tx1"/>
              </a:solidFill>
              <a:effectLst/>
              <a:latin typeface="+mn-lt"/>
              <a:ea typeface="+mn-ea"/>
              <a:cs typeface="+mn-cs"/>
            </a:rPr>
            <a:t>”</a:t>
          </a:r>
          <a:endParaRPr lang="en-US"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The word “</a:t>
          </a:r>
          <a:r>
            <a:rPr lang="en-US" sz="1800" i="1" kern="1200" dirty="0">
              <a:solidFill>
                <a:schemeClr val="tx1"/>
              </a:solidFill>
              <a:effectLst/>
              <a:latin typeface="+mn-lt"/>
              <a:ea typeface="+mn-ea"/>
              <a:cs typeface="+mn-cs"/>
            </a:rPr>
            <a:t>determine</a:t>
          </a:r>
          <a:r>
            <a:rPr lang="en-US" sz="1800" kern="1200" dirty="0">
              <a:solidFill>
                <a:schemeClr val="tx1"/>
              </a:solidFill>
              <a:effectLst/>
              <a:latin typeface="+mn-lt"/>
              <a:ea typeface="+mn-ea"/>
              <a:cs typeface="+mn-cs"/>
            </a:rPr>
            <a:t>” is substituted by “</a:t>
          </a:r>
          <a:r>
            <a:rPr lang="en-US" sz="1800" i="1" kern="1200" dirty="0">
              <a:solidFill>
                <a:schemeClr val="tx1"/>
              </a:solidFill>
              <a:effectLst/>
              <a:latin typeface="+mn-lt"/>
              <a:ea typeface="+mn-ea"/>
              <a:cs typeface="+mn-cs"/>
            </a:rPr>
            <a:t>check</a:t>
          </a:r>
          <a:r>
            <a:rPr lang="en-US" sz="1800" kern="1200" dirty="0">
              <a:solidFill>
                <a:schemeClr val="tx1"/>
              </a:solidFill>
              <a:effectLst/>
              <a:latin typeface="+mn-lt"/>
              <a:ea typeface="+mn-ea"/>
              <a:cs typeface="+mn-cs"/>
            </a:rPr>
            <a:t>” to reflect the change from “</a:t>
          </a:r>
          <a:r>
            <a:rPr lang="en-US" sz="1800" i="1" kern="1200" dirty="0">
              <a:solidFill>
                <a:schemeClr val="tx1"/>
              </a:solidFill>
              <a:effectLst/>
              <a:latin typeface="+mn-lt"/>
              <a:ea typeface="+mn-ea"/>
              <a:cs typeface="+mn-cs"/>
            </a:rPr>
            <a:t>compliance</a:t>
          </a:r>
          <a:r>
            <a:rPr lang="en-US" sz="1800" kern="1200" dirty="0">
              <a:solidFill>
                <a:schemeClr val="tx1"/>
              </a:solidFill>
              <a:effectLst/>
              <a:latin typeface="+mn-lt"/>
              <a:ea typeface="+mn-ea"/>
              <a:cs typeface="+mn-cs"/>
            </a:rPr>
            <a:t>” to “</a:t>
          </a:r>
          <a:r>
            <a:rPr lang="en-US" sz="1800" i="1" kern="1200" dirty="0">
              <a:solidFill>
                <a:schemeClr val="tx1"/>
              </a:solidFill>
              <a:effectLst/>
              <a:latin typeface="+mn-lt"/>
              <a:ea typeface="+mn-ea"/>
              <a:cs typeface="+mn-cs"/>
            </a:rPr>
            <a:t>conformity</a:t>
          </a:r>
          <a:r>
            <a:rPr lang="en-US" sz="1800" kern="1200" dirty="0">
              <a:solidFill>
                <a:schemeClr val="tx1"/>
              </a:solidFill>
              <a:effectLst/>
              <a:latin typeface="+mn-lt"/>
              <a:ea typeface="+mn-ea"/>
              <a:cs typeface="+mn-cs"/>
            </a:rPr>
            <a:t>”</a:t>
          </a:r>
          <a:endParaRPr lang="fr-FR"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The term “</a:t>
          </a:r>
          <a:r>
            <a:rPr lang="en-US" sz="1800" i="1" kern="1200" dirty="0">
              <a:solidFill>
                <a:schemeClr val="tx1"/>
              </a:solidFill>
              <a:effectLst/>
              <a:latin typeface="+mn-lt"/>
              <a:ea typeface="+mn-ea"/>
              <a:cs typeface="+mn-cs"/>
            </a:rPr>
            <a:t>regulations</a:t>
          </a:r>
          <a:r>
            <a:rPr lang="en-US" sz="1800" kern="1200" dirty="0">
              <a:solidFill>
                <a:schemeClr val="tx1"/>
              </a:solidFill>
              <a:effectLst/>
              <a:latin typeface="+mn-lt"/>
              <a:ea typeface="+mn-ea"/>
              <a:cs typeface="+mn-cs"/>
            </a:rPr>
            <a:t>” is substituted by “</a:t>
          </a:r>
          <a:r>
            <a:rPr lang="en-US" sz="1800" i="1" kern="1200" dirty="0">
              <a:solidFill>
                <a:schemeClr val="tx1"/>
              </a:solidFill>
              <a:effectLst/>
              <a:latin typeface="+mn-lt"/>
              <a:ea typeface="+mn-ea"/>
              <a:cs typeface="+mn-cs"/>
            </a:rPr>
            <a:t>requirements</a:t>
          </a:r>
          <a:r>
            <a:rPr lang="en-US" sz="1800" kern="1200" dirty="0">
              <a:solidFill>
                <a:schemeClr val="tx1"/>
              </a:solidFill>
              <a:effectLst/>
              <a:latin typeface="+mn-lt"/>
              <a:ea typeface="+mn-ea"/>
              <a:cs typeface="+mn-cs"/>
            </a:rPr>
            <a:t>”, as phytosanitary regulations are at a higher level and refer to regulated pests. However, inspection can be carried out in scenarios other than at import, like at place of production or production site or at export, and inspection in such scenarios may not be always be related to regulated pests</a:t>
          </a:r>
          <a:endParaRPr lang="fr-FR" sz="1800" kern="1200" dirty="0"/>
        </a:p>
      </dsp:txBody>
      <dsp:txXfrm>
        <a:off x="0" y="2072862"/>
        <a:ext cx="11310255" cy="28548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4742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en-GB" altLang="ja-JP" sz="1800" b="1" kern="1200" noProof="0" dirty="0">
              <a:effectLst>
                <a:outerShdw blurRad="38100" dist="38100" dir="2700000" algn="tl">
                  <a:srgbClr val="000000">
                    <a:alpha val="43137"/>
                  </a:srgbClr>
                </a:outerShdw>
              </a:effectLst>
              <a:latin typeface="Arial" pitchFamily="34" charset="0"/>
              <a:cs typeface="Arial" pitchFamily="34" charset="0"/>
            </a:rPr>
            <a:t>T</a:t>
          </a:r>
          <a:r>
            <a:rPr lang="en-GB" sz="1800" b="1" kern="1200" noProof="0" dirty="0">
              <a:effectLst>
                <a:outerShdw blurRad="38100" dist="38100" dir="2700000" algn="tl">
                  <a:srgbClr val="000000">
                    <a:alpha val="43137"/>
                  </a:srgbClr>
                </a:outerShdw>
              </a:effectLst>
            </a:rPr>
            <a:t>est</a:t>
          </a:r>
          <a:r>
            <a:rPr lang="en-US" altLang="ja-JP" sz="18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800100">
            <a:lnSpc>
              <a:spcPct val="90000"/>
            </a:lnSpc>
            <a:spcBef>
              <a:spcPct val="0"/>
            </a:spcBef>
            <a:spcAft>
              <a:spcPct val="35000"/>
            </a:spcAft>
          </a:pPr>
          <a:r>
            <a:rPr lang="en-US" altLang="ja-JP" sz="1800" kern="1200" dirty="0">
              <a:effectLst>
                <a:outerShdw blurRad="38100" dist="38100" dir="2700000" algn="tl">
                  <a:srgbClr val="000000">
                    <a:alpha val="43137"/>
                  </a:srgbClr>
                </a:outerShdw>
              </a:effectLst>
              <a:latin typeface="Arial" pitchFamily="34" charset="0"/>
              <a:cs typeface="Arial" pitchFamily="34" charset="0"/>
            </a:rPr>
            <a:t>“</a:t>
          </a:r>
          <a:r>
            <a:rPr lang="en-GB" sz="1800" b="1" kern="1200" dirty="0"/>
            <a:t>Official</a:t>
          </a:r>
          <a:r>
            <a:rPr lang="en-GB" sz="1800" kern="1200" dirty="0"/>
            <a:t> examination of </a:t>
          </a:r>
          <a:r>
            <a:rPr lang="en-GB" sz="1800" b="1" kern="1200" dirty="0"/>
            <a:t>plants</a:t>
          </a:r>
          <a:r>
            <a:rPr lang="en-GB" sz="1800" kern="1200" dirty="0"/>
            <a:t>, </a:t>
          </a:r>
          <a:r>
            <a:rPr lang="en-GB" sz="1800" b="1" kern="1200" dirty="0"/>
            <a:t>plant products</a:t>
          </a:r>
          <a:r>
            <a:rPr lang="en-GB" sz="1800" kern="1200" dirty="0"/>
            <a:t> or other </a:t>
          </a:r>
          <a:r>
            <a:rPr lang="en-GB" sz="1800" b="1" kern="1200" dirty="0"/>
            <a:t>regulated articles</a:t>
          </a:r>
          <a:r>
            <a:rPr lang="en-GB" sz="1800" kern="1200" dirty="0"/>
            <a:t>, other than visual, to determine if </a:t>
          </a:r>
          <a:r>
            <a:rPr lang="en-GB" sz="1800" b="1" kern="1200" dirty="0"/>
            <a:t>pests</a:t>
          </a:r>
          <a:r>
            <a:rPr lang="en-GB" sz="1800" kern="1200" dirty="0"/>
            <a:t> are present, identify </a:t>
          </a:r>
          <a:r>
            <a:rPr lang="en-GB" sz="1800" b="1" kern="1200" dirty="0"/>
            <a:t>pests</a:t>
          </a:r>
          <a:r>
            <a:rPr lang="en-GB" sz="1800" kern="1200" dirty="0"/>
            <a:t> or </a:t>
          </a:r>
          <a:r>
            <a:rPr lang="en-GB" sz="1800" strike="sngStrike" kern="1200" dirty="0"/>
            <a:t>determine compliance</a:t>
          </a:r>
          <a:r>
            <a:rPr lang="en-GB" sz="1800" kern="1200" dirty="0"/>
            <a:t> </a:t>
          </a:r>
          <a:r>
            <a:rPr lang="en-GB" sz="1800" u="sng" kern="1200" dirty="0"/>
            <a:t>verify conformity</a:t>
          </a:r>
          <a:r>
            <a:rPr lang="en-GB" sz="1800" kern="1200" dirty="0"/>
            <a:t> with specific phytosanitary requirements</a:t>
          </a:r>
          <a:r>
            <a:rPr lang="en-US" altLang="ja-JP" sz="1800" strike="noStrike" kern="1200" dirty="0">
              <a:effectLst>
                <a:outerShdw blurRad="38100" dist="38100" dir="2700000" algn="tl">
                  <a:srgbClr val="000000">
                    <a:alpha val="43137"/>
                  </a:srgbClr>
                </a:outerShdw>
              </a:effectLst>
              <a:latin typeface="Arial" pitchFamily="34" charset="0"/>
              <a:cs typeface="Arial" pitchFamily="34" charset="0"/>
            </a:rPr>
            <a:t>”</a:t>
          </a:r>
          <a:endParaRPr lang="en-US" sz="1800" strike="noStrike" kern="1200" dirty="0">
            <a:effectLst>
              <a:outerShdw blurRad="38100" dist="38100" dir="2700000" algn="tl">
                <a:srgbClr val="000000">
                  <a:alpha val="43137"/>
                </a:srgbClr>
              </a:outerShdw>
            </a:effectLst>
          </a:endParaRPr>
        </a:p>
      </dsp:txBody>
      <dsp:txXfrm>
        <a:off x="0" y="147420"/>
        <a:ext cx="11310255" cy="1872000"/>
      </dsp:txXfrm>
    </dsp:sp>
    <dsp:sp modelId="{43050ECD-A3E9-4C47-8FE6-BEA6034E9946}">
      <dsp:nvSpPr>
        <dsp:cNvPr id="0" name=""/>
        <dsp:cNvSpPr/>
      </dsp:nvSpPr>
      <dsp:spPr>
        <a:xfrm>
          <a:off x="0" y="207286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Through Article VII.2f of the Convention and the definition of “</a:t>
          </a:r>
          <a:r>
            <a:rPr lang="en-US" sz="1800" i="1" kern="1200" dirty="0">
              <a:solidFill>
                <a:schemeClr val="tx1"/>
              </a:solidFill>
              <a:effectLst/>
              <a:latin typeface="+mn-lt"/>
              <a:ea typeface="+mn-ea"/>
              <a:cs typeface="+mn-cs"/>
            </a:rPr>
            <a:t>compliance procedure (for a consignment)”,</a:t>
          </a:r>
          <a:r>
            <a:rPr lang="en-US" sz="1800" kern="1200" dirty="0">
              <a:solidFill>
                <a:schemeClr val="tx1"/>
              </a:solidFill>
              <a:effectLst/>
              <a:latin typeface="+mn-lt"/>
              <a:ea typeface="+mn-ea"/>
              <a:cs typeface="+mn-cs"/>
            </a:rPr>
            <a:t> the terms “</a:t>
          </a:r>
          <a:r>
            <a:rPr lang="en-US" sz="1800" i="1" kern="1200" dirty="0">
              <a:solidFill>
                <a:schemeClr val="tx1"/>
              </a:solidFill>
              <a:effectLst/>
              <a:latin typeface="+mn-lt"/>
              <a:ea typeface="+mn-ea"/>
              <a:cs typeface="+mn-cs"/>
            </a:rPr>
            <a:t>compliance</a:t>
          </a:r>
          <a:r>
            <a:rPr lang="en-US" sz="1800" kern="1200" dirty="0">
              <a:solidFill>
                <a:schemeClr val="tx1"/>
              </a:solidFill>
              <a:effectLst/>
              <a:latin typeface="+mn-lt"/>
              <a:ea typeface="+mn-ea"/>
              <a:cs typeface="+mn-cs"/>
            </a:rPr>
            <a:t>” and “</a:t>
          </a:r>
          <a:r>
            <a:rPr lang="en-US" sz="1800" i="1" kern="1200" dirty="0">
              <a:solidFill>
                <a:schemeClr val="tx1"/>
              </a:solidFill>
              <a:effectLst/>
              <a:latin typeface="+mn-lt"/>
              <a:ea typeface="+mn-ea"/>
              <a:cs typeface="+mn-cs"/>
            </a:rPr>
            <a:t>non-compliance</a:t>
          </a:r>
          <a:r>
            <a:rPr lang="en-US" sz="1800" kern="1200" dirty="0">
              <a:solidFill>
                <a:schemeClr val="tx1"/>
              </a:solidFill>
              <a:effectLst/>
              <a:latin typeface="+mn-lt"/>
              <a:ea typeface="+mn-ea"/>
              <a:cs typeface="+mn-cs"/>
            </a:rPr>
            <a:t>” are linked with consignments, and the “General recommendations on use of terms in ISPMs” stipulates “</a:t>
          </a:r>
          <a:r>
            <a:rPr lang="en-US" sz="1800" i="1" kern="1200" dirty="0">
              <a:solidFill>
                <a:schemeClr val="tx1"/>
              </a:solidFill>
              <a:effectLst/>
              <a:latin typeface="+mn-lt"/>
              <a:ea typeface="+mn-ea"/>
              <a:cs typeface="+mn-cs"/>
            </a:rPr>
            <a:t>conformity</a:t>
          </a:r>
          <a:r>
            <a:rPr lang="en-US" sz="1800" kern="1200" dirty="0">
              <a:solidFill>
                <a:schemeClr val="tx1"/>
              </a:solidFill>
              <a:effectLst/>
              <a:latin typeface="+mn-lt"/>
              <a:ea typeface="+mn-ea"/>
              <a:cs typeface="+mn-cs"/>
            </a:rPr>
            <a:t>” be used in other cases. As </a:t>
          </a:r>
          <a:r>
            <a:rPr lang="en-US" sz="1800" i="1" kern="1200" dirty="0">
              <a:solidFill>
                <a:schemeClr val="tx1"/>
              </a:solidFill>
              <a:effectLst/>
              <a:latin typeface="+mn-lt"/>
              <a:ea typeface="+mn-ea"/>
              <a:cs typeface="+mn-cs"/>
            </a:rPr>
            <a:t>test</a:t>
          </a:r>
          <a:r>
            <a:rPr lang="en-US" sz="1800" kern="1200" dirty="0">
              <a:solidFill>
                <a:schemeClr val="tx1"/>
              </a:solidFill>
              <a:effectLst/>
              <a:latin typeface="+mn-lt"/>
              <a:ea typeface="+mn-ea"/>
              <a:cs typeface="+mn-cs"/>
            </a:rPr>
            <a:t> has a broader scope than only consignments, the term “</a:t>
          </a:r>
          <a:r>
            <a:rPr lang="en-US" sz="1800" i="1" kern="1200" dirty="0">
              <a:solidFill>
                <a:schemeClr val="tx1"/>
              </a:solidFill>
              <a:effectLst/>
              <a:latin typeface="+mn-lt"/>
              <a:ea typeface="+mn-ea"/>
              <a:cs typeface="+mn-cs"/>
            </a:rPr>
            <a:t>compliance</a:t>
          </a:r>
          <a:r>
            <a:rPr lang="en-US" sz="1800" kern="1200" dirty="0">
              <a:solidFill>
                <a:schemeClr val="tx1"/>
              </a:solidFill>
              <a:effectLst/>
              <a:latin typeface="+mn-lt"/>
              <a:ea typeface="+mn-ea"/>
              <a:cs typeface="+mn-cs"/>
            </a:rPr>
            <a:t>” is therefore substituted by “</a:t>
          </a:r>
          <a:r>
            <a:rPr lang="en-US" sz="1800" i="1" kern="1200" dirty="0">
              <a:solidFill>
                <a:schemeClr val="tx1"/>
              </a:solidFill>
              <a:effectLst/>
              <a:latin typeface="+mn-lt"/>
              <a:ea typeface="+mn-ea"/>
              <a:cs typeface="+mn-cs"/>
            </a:rPr>
            <a:t>conformity</a:t>
          </a:r>
          <a:r>
            <a:rPr lang="en-US" sz="1800" kern="1200" dirty="0">
              <a:solidFill>
                <a:schemeClr val="tx1"/>
              </a:solidFill>
              <a:effectLst/>
              <a:latin typeface="+mn-lt"/>
              <a:ea typeface="+mn-ea"/>
              <a:cs typeface="+mn-cs"/>
            </a:rPr>
            <a:t>”</a:t>
          </a:r>
          <a:endParaRPr lang="en-US"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The word “</a:t>
          </a:r>
          <a:r>
            <a:rPr lang="en-US" sz="1800" i="1" kern="1200" dirty="0">
              <a:solidFill>
                <a:schemeClr val="tx1"/>
              </a:solidFill>
              <a:effectLst/>
              <a:latin typeface="+mn-lt"/>
              <a:ea typeface="+mn-ea"/>
              <a:cs typeface="+mn-cs"/>
            </a:rPr>
            <a:t>determine</a:t>
          </a:r>
          <a:r>
            <a:rPr lang="en-US" sz="1800" kern="1200" dirty="0">
              <a:solidFill>
                <a:schemeClr val="tx1"/>
              </a:solidFill>
              <a:effectLst/>
              <a:latin typeface="+mn-lt"/>
              <a:ea typeface="+mn-ea"/>
              <a:cs typeface="+mn-cs"/>
            </a:rPr>
            <a:t>” is substituted by “</a:t>
          </a:r>
          <a:r>
            <a:rPr lang="en-US" sz="1800" i="1" kern="1200" dirty="0">
              <a:solidFill>
                <a:schemeClr val="tx1"/>
              </a:solidFill>
              <a:effectLst/>
              <a:latin typeface="+mn-lt"/>
              <a:ea typeface="+mn-ea"/>
              <a:cs typeface="+mn-cs"/>
            </a:rPr>
            <a:t>verify</a:t>
          </a:r>
          <a:r>
            <a:rPr lang="en-US" sz="1800" kern="1200" dirty="0">
              <a:solidFill>
                <a:schemeClr val="tx1"/>
              </a:solidFill>
              <a:effectLst/>
              <a:latin typeface="+mn-lt"/>
              <a:ea typeface="+mn-ea"/>
              <a:cs typeface="+mn-cs"/>
            </a:rPr>
            <a:t>” in order to highlight that in the case of testing, the use of appropriate methods and technology would ensure that the result of the test leads to a decision. In this case, test is a decisive action, and the use of the word “verify” to describe the action would be more appropriate</a:t>
          </a:r>
          <a:endParaRPr lang="fr-FR" sz="1800" kern="1200" dirty="0"/>
        </a:p>
      </dsp:txBody>
      <dsp:txXfrm>
        <a:off x="0" y="2072862"/>
        <a:ext cx="11310255" cy="28548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4742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fr-FR" altLang="ja-JP" sz="1800" b="1" kern="1200" dirty="0">
              <a:effectLst>
                <a:outerShdw blurRad="38100" dist="38100" dir="2700000" algn="tl">
                  <a:srgbClr val="000000">
                    <a:alpha val="43137"/>
                  </a:srgbClr>
                </a:outerShdw>
              </a:effectLst>
              <a:latin typeface="Arial" pitchFamily="34" charset="0"/>
              <a:cs typeface="Arial" pitchFamily="34" charset="0"/>
            </a:rPr>
            <a:t>Compliance </a:t>
          </a:r>
          <a:r>
            <a:rPr lang="en-GB" altLang="ja-JP" sz="1800" b="1" kern="1200" noProof="0" dirty="0">
              <a:effectLst>
                <a:outerShdw blurRad="38100" dist="38100" dir="2700000" algn="tl">
                  <a:srgbClr val="000000">
                    <a:alpha val="43137"/>
                  </a:srgbClr>
                </a:outerShdw>
              </a:effectLst>
              <a:latin typeface="Arial" pitchFamily="34" charset="0"/>
              <a:cs typeface="Arial" pitchFamily="34" charset="0"/>
            </a:rPr>
            <a:t>procedure </a:t>
          </a:r>
          <a:r>
            <a:rPr lang="en-GB" altLang="ja-JP" sz="1800" b="0" kern="1200" noProof="0" dirty="0">
              <a:effectLst>
                <a:outerShdw blurRad="38100" dist="38100" dir="2700000" algn="tl">
                  <a:srgbClr val="000000">
                    <a:alpha val="43137"/>
                  </a:srgbClr>
                </a:outerShdw>
              </a:effectLst>
              <a:latin typeface="Arial" pitchFamily="34" charset="0"/>
              <a:cs typeface="Arial" pitchFamily="34" charset="0"/>
            </a:rPr>
            <a:t>(for a </a:t>
          </a:r>
          <a:r>
            <a:rPr lang="en-GB" altLang="ja-JP" sz="1800" b="1" kern="1200" noProof="0" dirty="0">
              <a:effectLst>
                <a:outerShdw blurRad="38100" dist="38100" dir="2700000" algn="tl">
                  <a:srgbClr val="000000">
                    <a:alpha val="43137"/>
                  </a:srgbClr>
                </a:outerShdw>
              </a:effectLst>
              <a:latin typeface="Arial" pitchFamily="34" charset="0"/>
              <a:cs typeface="Arial" pitchFamily="34" charset="0"/>
            </a:rPr>
            <a:t>consignment</a:t>
          </a:r>
          <a:r>
            <a:rPr lang="en-GB" altLang="ja-JP" sz="1800" b="0" kern="1200" noProof="0" dirty="0">
              <a:effectLst>
                <a:outerShdw blurRad="38100" dist="38100" dir="2700000" algn="tl">
                  <a:srgbClr val="000000">
                    <a:alpha val="43137"/>
                  </a:srgbClr>
                </a:outerShdw>
              </a:effectLst>
              <a:latin typeface="Arial" pitchFamily="34" charset="0"/>
              <a:cs typeface="Arial" pitchFamily="34" charset="0"/>
            </a:rPr>
            <a:t>)</a:t>
          </a:r>
          <a:r>
            <a:rPr lang="en-US" altLang="ja-JP" sz="18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800100">
            <a:lnSpc>
              <a:spcPct val="90000"/>
            </a:lnSpc>
            <a:spcBef>
              <a:spcPct val="0"/>
            </a:spcBef>
            <a:spcAft>
              <a:spcPct val="35000"/>
            </a:spcAft>
          </a:pPr>
          <a:r>
            <a:rPr lang="en-US" altLang="ja-JP" sz="1800" kern="1200" dirty="0">
              <a:effectLst>
                <a:outerShdw blurRad="38100" dist="38100" dir="2700000" algn="tl">
                  <a:srgbClr val="000000">
                    <a:alpha val="43137"/>
                  </a:srgbClr>
                </a:outerShdw>
              </a:effectLst>
              <a:latin typeface="Arial" pitchFamily="34" charset="0"/>
              <a:cs typeface="Arial" pitchFamily="34" charset="0"/>
            </a:rPr>
            <a:t>“</a:t>
          </a:r>
          <a:r>
            <a:rPr lang="en-GB" sz="1800" b="1" kern="1200" dirty="0"/>
            <a:t>Official </a:t>
          </a:r>
          <a:r>
            <a:rPr lang="en-GB" sz="1800" strike="sngStrike" kern="1200" dirty="0"/>
            <a:t>procedure used to verify that</a:t>
          </a:r>
          <a:r>
            <a:rPr lang="en-GB" sz="1800" strike="noStrike" kern="1200" dirty="0"/>
            <a:t> </a:t>
          </a:r>
          <a:r>
            <a:rPr lang="en-GB" sz="1800" u="sng" kern="1200" dirty="0"/>
            <a:t>process of document checks, verification of </a:t>
          </a:r>
          <a:r>
            <a:rPr lang="en-GB" sz="1800" b="1" u="sng" kern="1200" dirty="0"/>
            <a:t>consignment integrity</a:t>
          </a:r>
          <a:r>
            <a:rPr lang="en-GB" sz="1800" u="sng" kern="1200" dirty="0"/>
            <a:t>, and</a:t>
          </a:r>
          <a:r>
            <a:rPr lang="en-GB" sz="1800" b="1" u="sng" kern="1200" dirty="0"/>
            <a:t> inspection </a:t>
          </a:r>
          <a:r>
            <a:rPr lang="en-GB" sz="1800" u="sng" kern="1200" dirty="0"/>
            <a:t>or</a:t>
          </a:r>
          <a:r>
            <a:rPr lang="en-GB" sz="1800" b="1" u="sng" kern="1200" dirty="0"/>
            <a:t> testing </a:t>
          </a:r>
          <a:r>
            <a:rPr lang="en-GB" sz="1800" u="sng" kern="1200" dirty="0"/>
            <a:t>of</a:t>
          </a:r>
          <a:r>
            <a:rPr lang="en-GB" sz="1800" b="1" u="sng" kern="1200" dirty="0"/>
            <a:t> plants</a:t>
          </a:r>
          <a:r>
            <a:rPr lang="en-GB" sz="1800" u="sng" kern="1200" dirty="0"/>
            <a:t>,</a:t>
          </a:r>
          <a:r>
            <a:rPr lang="en-GB" sz="1800" b="1" u="sng" kern="1200" dirty="0"/>
            <a:t> plant products </a:t>
          </a:r>
          <a:r>
            <a:rPr lang="en-GB" sz="1800" u="sng" kern="1200" dirty="0"/>
            <a:t>or other</a:t>
          </a:r>
          <a:r>
            <a:rPr lang="en-GB" sz="1800" b="1" u="sng" kern="1200" dirty="0"/>
            <a:t> regulated articles </a:t>
          </a:r>
          <a:r>
            <a:rPr lang="en-GB" sz="1800" u="sng" kern="1200" dirty="0"/>
            <a:t>to check if</a:t>
          </a:r>
          <a:r>
            <a:rPr lang="en-GB" sz="1800" kern="1200" dirty="0"/>
            <a:t> a </a:t>
          </a:r>
          <a:r>
            <a:rPr lang="en-GB" sz="1800" b="1" kern="1200" dirty="0"/>
            <a:t>consignment </a:t>
          </a:r>
          <a:r>
            <a:rPr lang="en-GB" sz="1800" kern="1200" dirty="0"/>
            <a:t>complies with </a:t>
          </a:r>
          <a:r>
            <a:rPr lang="en-GB" sz="1800" b="1" kern="1200" dirty="0"/>
            <a:t>phytosanitary import requirements </a:t>
          </a:r>
          <a:r>
            <a:rPr lang="en-GB" sz="1800" kern="1200" dirty="0"/>
            <a:t>or </a:t>
          </a:r>
          <a:r>
            <a:rPr lang="en-GB" sz="1800" u="sng" kern="1200" dirty="0"/>
            <a:t>if</a:t>
          </a:r>
          <a:r>
            <a:rPr lang="en-GB" sz="1800" kern="1200" dirty="0"/>
            <a:t> </a:t>
          </a:r>
          <a:r>
            <a:rPr lang="en-GB" sz="1800" b="1" kern="1200" dirty="0"/>
            <a:t>phytosanitary measures</a:t>
          </a:r>
          <a:r>
            <a:rPr lang="en-GB" sz="1800" kern="1200" dirty="0"/>
            <a:t> related to </a:t>
          </a:r>
          <a:r>
            <a:rPr lang="en-GB" sz="1800" b="1" kern="1200" dirty="0"/>
            <a:t>transit </a:t>
          </a:r>
          <a:r>
            <a:rPr lang="en-GB" sz="1800" u="sng" kern="1200" dirty="0"/>
            <a:t>have been applied</a:t>
          </a:r>
          <a:r>
            <a:rPr lang="en-US" altLang="ja-JP" sz="1800" strike="noStrike" kern="1200" dirty="0">
              <a:effectLst>
                <a:outerShdw blurRad="38100" dist="38100" dir="2700000" algn="tl">
                  <a:srgbClr val="000000">
                    <a:alpha val="43137"/>
                  </a:srgbClr>
                </a:outerShdw>
              </a:effectLst>
              <a:latin typeface="Arial" pitchFamily="34" charset="0"/>
              <a:cs typeface="Arial" pitchFamily="34" charset="0"/>
            </a:rPr>
            <a:t>”</a:t>
          </a:r>
          <a:endParaRPr lang="en-US" sz="1800" strike="noStrike" kern="1200" dirty="0">
            <a:effectLst>
              <a:outerShdw blurRad="38100" dist="38100" dir="2700000" algn="tl">
                <a:srgbClr val="000000">
                  <a:alpha val="43137"/>
                </a:srgbClr>
              </a:outerShdw>
            </a:effectLst>
          </a:endParaRPr>
        </a:p>
      </dsp:txBody>
      <dsp:txXfrm>
        <a:off x="0" y="147420"/>
        <a:ext cx="11310255" cy="1872000"/>
      </dsp:txXfrm>
    </dsp:sp>
    <dsp:sp modelId="{43050ECD-A3E9-4C47-8FE6-BEA6034E9946}">
      <dsp:nvSpPr>
        <dsp:cNvPr id="0" name=""/>
        <dsp:cNvSpPr/>
      </dsp:nvSpPr>
      <dsp:spPr>
        <a:xfrm>
          <a:off x="0" y="207286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i="0" kern="1200" dirty="0">
              <a:solidFill>
                <a:schemeClr val="tx1"/>
              </a:solidFill>
              <a:effectLst/>
              <a:latin typeface="+mn-lt"/>
              <a:ea typeface="+mn-ea"/>
              <a:cs typeface="+mn-cs"/>
            </a:rPr>
            <a:t>The addition of “</a:t>
          </a:r>
          <a:r>
            <a:rPr lang="en-US" sz="1800" i="1" kern="1200" dirty="0">
              <a:solidFill>
                <a:schemeClr val="tx1"/>
              </a:solidFill>
              <a:effectLst/>
              <a:latin typeface="+mn-lt"/>
              <a:ea typeface="+mn-ea"/>
              <a:cs typeface="+mn-cs"/>
            </a:rPr>
            <a:t>of document checks, verification of consignment integrity, and inspection or testing of plants, plant products or other regulated articles</a:t>
          </a:r>
          <a:r>
            <a:rPr lang="en-US" sz="1800" kern="1200" dirty="0">
              <a:solidFill>
                <a:schemeClr val="tx1"/>
              </a:solidFill>
              <a:effectLst/>
              <a:latin typeface="+mn-lt"/>
              <a:ea typeface="+mn-ea"/>
              <a:cs typeface="+mn-cs"/>
            </a:rPr>
            <a:t>” serves to more specifically explain which elements a compliance procedure may consist of. It is noted that the proposed revised definition of </a:t>
          </a:r>
          <a:r>
            <a:rPr lang="en-US" sz="1800" i="1" kern="1200" dirty="0">
              <a:solidFill>
                <a:schemeClr val="tx1"/>
              </a:solidFill>
              <a:effectLst/>
              <a:latin typeface="+mn-lt"/>
              <a:ea typeface="+mn-ea"/>
              <a:cs typeface="+mn-cs"/>
            </a:rPr>
            <a:t>integrity (of a consignment)</a:t>
          </a:r>
          <a:r>
            <a:rPr lang="en-US" sz="1800" kern="1200" dirty="0">
              <a:solidFill>
                <a:schemeClr val="tx1"/>
              </a:solidFill>
              <a:effectLst/>
              <a:latin typeface="+mn-lt"/>
              <a:ea typeface="+mn-ea"/>
              <a:cs typeface="+mn-cs"/>
            </a:rPr>
            <a:t> includes the “</a:t>
          </a:r>
          <a:r>
            <a:rPr lang="en-US" sz="1800" i="1" kern="1200" dirty="0">
              <a:solidFill>
                <a:schemeClr val="tx1"/>
              </a:solidFill>
              <a:effectLst/>
              <a:latin typeface="+mn-lt"/>
              <a:ea typeface="+mn-ea"/>
              <a:cs typeface="+mn-cs"/>
            </a:rPr>
            <a:t>identity is unchanged</a:t>
          </a:r>
          <a:r>
            <a:rPr lang="en-US" sz="1800" kern="1200" dirty="0">
              <a:solidFill>
                <a:schemeClr val="tx1"/>
              </a:solidFill>
              <a:effectLst/>
              <a:latin typeface="+mn-lt"/>
              <a:ea typeface="+mn-ea"/>
              <a:cs typeface="+mn-cs"/>
            </a:rPr>
            <a:t>” so that verification of integrity includes verification of identity</a:t>
          </a:r>
          <a:endParaRPr lang="en-US" sz="1800" kern="1200" dirty="0"/>
        </a:p>
        <a:p>
          <a:pPr marL="171450" lvl="1" indent="-171450" algn="l" defTabSz="800100">
            <a:lnSpc>
              <a:spcPct val="90000"/>
            </a:lnSpc>
            <a:spcBef>
              <a:spcPct val="0"/>
            </a:spcBef>
            <a:spcAft>
              <a:spcPct val="15000"/>
            </a:spcAft>
            <a:buChar char="••"/>
          </a:pPr>
          <a:r>
            <a:rPr lang="en-US" sz="1800" i="0" kern="1200" dirty="0">
              <a:solidFill>
                <a:schemeClr val="tx1"/>
              </a:solidFill>
              <a:effectLst/>
              <a:latin typeface="+mn-lt"/>
              <a:ea typeface="+mn-ea"/>
              <a:cs typeface="+mn-cs"/>
            </a:rPr>
            <a:t>“</a:t>
          </a:r>
          <a:r>
            <a:rPr lang="en-US" sz="1800" i="1" kern="1200" dirty="0">
              <a:solidFill>
                <a:schemeClr val="tx1"/>
              </a:solidFill>
              <a:effectLst/>
              <a:latin typeface="+mn-lt"/>
              <a:ea typeface="+mn-ea"/>
              <a:cs typeface="+mn-cs"/>
            </a:rPr>
            <a:t>Procedure</a:t>
          </a:r>
          <a:r>
            <a:rPr lang="en-US" sz="1800" i="0" kern="1200" dirty="0">
              <a:solidFill>
                <a:schemeClr val="tx1"/>
              </a:solidFill>
              <a:effectLst/>
              <a:latin typeface="+mn-lt"/>
              <a:ea typeface="+mn-ea"/>
              <a:cs typeface="+mn-cs"/>
            </a:rPr>
            <a:t>” is substituted by “</a:t>
          </a:r>
          <a:r>
            <a:rPr lang="en-US" sz="1800" i="1" kern="1200" dirty="0">
              <a:solidFill>
                <a:schemeClr val="tx1"/>
              </a:solidFill>
              <a:effectLst/>
              <a:latin typeface="+mn-lt"/>
              <a:ea typeface="+mn-ea"/>
              <a:cs typeface="+mn-cs"/>
            </a:rPr>
            <a:t>process</a:t>
          </a:r>
          <a:r>
            <a:rPr lang="en-US" sz="1800" i="0" kern="1200" dirty="0">
              <a:solidFill>
                <a:schemeClr val="tx1"/>
              </a:solidFill>
              <a:effectLst/>
              <a:latin typeface="+mn-lt"/>
              <a:ea typeface="+mn-ea"/>
              <a:cs typeface="+mn-cs"/>
            </a:rPr>
            <a:t>” in order to highlight that it is a series of steps or actions that are performed and, when completed, leads to the release of a consignment or transit through a country. The wording “</a:t>
          </a:r>
          <a:r>
            <a:rPr lang="en-US" sz="1800" i="1" kern="1200" dirty="0">
              <a:solidFill>
                <a:schemeClr val="tx1"/>
              </a:solidFill>
              <a:effectLst/>
              <a:latin typeface="+mn-lt"/>
              <a:ea typeface="+mn-ea"/>
              <a:cs typeface="+mn-cs"/>
            </a:rPr>
            <a:t>used to verify</a:t>
          </a:r>
          <a:r>
            <a:rPr lang="en-US" sz="1800" i="0" kern="1200" dirty="0">
              <a:solidFill>
                <a:schemeClr val="tx1"/>
              </a:solidFill>
              <a:effectLst/>
              <a:latin typeface="+mn-lt"/>
              <a:ea typeface="+mn-ea"/>
              <a:cs typeface="+mn-cs"/>
            </a:rPr>
            <a:t>” is therefore substituted by “</a:t>
          </a:r>
          <a:r>
            <a:rPr lang="en-US" sz="1800" i="1" kern="1200" dirty="0">
              <a:solidFill>
                <a:schemeClr val="tx1"/>
              </a:solidFill>
              <a:effectLst/>
              <a:latin typeface="+mn-lt"/>
              <a:ea typeface="+mn-ea"/>
              <a:cs typeface="+mn-cs"/>
            </a:rPr>
            <a:t>to check</a:t>
          </a:r>
          <a:r>
            <a:rPr lang="en-US" sz="1800" i="0" kern="1200" dirty="0">
              <a:solidFill>
                <a:schemeClr val="tx1"/>
              </a:solidFill>
              <a:effectLst/>
              <a:latin typeface="+mn-lt"/>
              <a:ea typeface="+mn-ea"/>
              <a:cs typeface="+mn-cs"/>
            </a:rPr>
            <a:t>”</a:t>
          </a:r>
          <a:endParaRPr lang="fr-FR" sz="1800" kern="1200" dirty="0"/>
        </a:p>
        <a:p>
          <a:pPr marL="171450" lvl="1" indent="-171450" algn="l" defTabSz="800100">
            <a:lnSpc>
              <a:spcPct val="90000"/>
            </a:lnSpc>
            <a:spcBef>
              <a:spcPct val="0"/>
            </a:spcBef>
            <a:spcAft>
              <a:spcPct val="15000"/>
            </a:spcAft>
            <a:buChar char="••"/>
          </a:pPr>
          <a:r>
            <a:rPr lang="en-US" sz="1800" i="0" kern="1200" dirty="0">
              <a:solidFill>
                <a:schemeClr val="tx1"/>
              </a:solidFill>
              <a:effectLst/>
              <a:latin typeface="+mn-lt"/>
              <a:ea typeface="+mn-ea"/>
              <a:cs typeface="+mn-cs"/>
            </a:rPr>
            <a:t>As the definition of “</a:t>
          </a:r>
          <a:r>
            <a:rPr lang="en-US" sz="1800" i="1" kern="1200" dirty="0">
              <a:solidFill>
                <a:schemeClr val="tx1"/>
              </a:solidFill>
              <a:effectLst/>
              <a:latin typeface="+mn-lt"/>
              <a:ea typeface="+mn-ea"/>
              <a:cs typeface="+mn-cs"/>
            </a:rPr>
            <a:t>phytosanitary measure</a:t>
          </a:r>
          <a:r>
            <a:rPr lang="en-US" sz="1800" i="0" kern="1200" dirty="0">
              <a:solidFill>
                <a:schemeClr val="tx1"/>
              </a:solidFill>
              <a:effectLst/>
              <a:latin typeface="+mn-lt"/>
              <a:ea typeface="+mn-ea"/>
              <a:cs typeface="+mn-cs"/>
            </a:rPr>
            <a:t>” includes “</a:t>
          </a:r>
          <a:r>
            <a:rPr lang="en-US" sz="1800" i="1" kern="1200" dirty="0">
              <a:solidFill>
                <a:schemeClr val="tx1"/>
              </a:solidFill>
              <a:effectLst/>
              <a:latin typeface="+mn-lt"/>
              <a:ea typeface="+mn-ea"/>
              <a:cs typeface="+mn-cs"/>
            </a:rPr>
            <a:t>any...official procedure</a:t>
          </a:r>
          <a:r>
            <a:rPr lang="en-US" sz="1800" i="0" kern="1200" dirty="0">
              <a:solidFill>
                <a:schemeClr val="tx1"/>
              </a:solidFill>
              <a:effectLst/>
              <a:latin typeface="+mn-lt"/>
              <a:ea typeface="+mn-ea"/>
              <a:cs typeface="+mn-cs"/>
            </a:rPr>
            <a:t>”, the notion of a consignment complying with phytosanitary measures is inadequate. The wording </a:t>
          </a:r>
          <a:r>
            <a:rPr lang="en-US" sz="1800" i="1" kern="1200" dirty="0">
              <a:solidFill>
                <a:schemeClr val="tx1"/>
              </a:solidFill>
              <a:effectLst/>
              <a:latin typeface="+mn-lt"/>
              <a:ea typeface="+mn-ea"/>
              <a:cs typeface="+mn-cs"/>
            </a:rPr>
            <a:t>“…or phytosanitary measures related to transit</a:t>
          </a:r>
          <a:r>
            <a:rPr lang="en-US" sz="1800" i="0" kern="1200" dirty="0">
              <a:solidFill>
                <a:schemeClr val="tx1"/>
              </a:solidFill>
              <a:effectLst/>
              <a:latin typeface="+mn-lt"/>
              <a:ea typeface="+mn-ea"/>
              <a:cs typeface="+mn-cs"/>
            </a:rPr>
            <a:t>” is therefore changed to “</a:t>
          </a:r>
          <a:r>
            <a:rPr lang="en-US" sz="1800" i="1" kern="1200" dirty="0">
              <a:solidFill>
                <a:schemeClr val="tx1"/>
              </a:solidFill>
              <a:effectLst/>
              <a:latin typeface="+mn-lt"/>
              <a:ea typeface="+mn-ea"/>
              <a:cs typeface="+mn-cs"/>
            </a:rPr>
            <a:t>or if phytosanitary measures related to transit have been applied</a:t>
          </a:r>
          <a:r>
            <a:rPr lang="en-US" sz="1800" i="0" kern="1200" dirty="0">
              <a:solidFill>
                <a:schemeClr val="tx1"/>
              </a:solidFill>
              <a:effectLst/>
              <a:latin typeface="+mn-lt"/>
              <a:ea typeface="+mn-ea"/>
              <a:cs typeface="+mn-cs"/>
            </a:rPr>
            <a:t>”</a:t>
          </a:r>
          <a:endParaRPr lang="fr-FR" sz="1800" kern="1200" dirty="0"/>
        </a:p>
      </dsp:txBody>
      <dsp:txXfrm>
        <a:off x="0" y="2072862"/>
        <a:ext cx="11310255" cy="285480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4742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fr-FR" altLang="ja-JP" sz="1800" b="1" kern="1200" dirty="0">
              <a:effectLst>
                <a:outerShdw blurRad="38100" dist="38100" dir="2700000" algn="tl">
                  <a:srgbClr val="000000">
                    <a:alpha val="43137"/>
                  </a:srgbClr>
                </a:outerShdw>
              </a:effectLst>
              <a:latin typeface="Arial" pitchFamily="34" charset="0"/>
              <a:cs typeface="Arial" pitchFamily="34" charset="0"/>
            </a:rPr>
            <a:t>Release </a:t>
          </a:r>
          <a:r>
            <a:rPr lang="fr-FR" altLang="ja-JP" sz="1800" b="0" kern="1200" dirty="0">
              <a:effectLst>
                <a:outerShdw blurRad="38100" dist="38100" dir="2700000" algn="tl">
                  <a:srgbClr val="000000">
                    <a:alpha val="43137"/>
                  </a:srgbClr>
                </a:outerShdw>
              </a:effectLst>
              <a:latin typeface="Arial" pitchFamily="34" charset="0"/>
              <a:cs typeface="Arial" pitchFamily="34" charset="0"/>
            </a:rPr>
            <a:t>(of a </a:t>
          </a:r>
          <a:r>
            <a:rPr lang="en-GB" altLang="ja-JP" sz="1800" b="1" kern="1200" noProof="0" dirty="0">
              <a:effectLst>
                <a:outerShdw blurRad="38100" dist="38100" dir="2700000" algn="tl">
                  <a:srgbClr val="000000">
                    <a:alpha val="43137"/>
                  </a:srgbClr>
                </a:outerShdw>
              </a:effectLst>
              <a:latin typeface="Arial" pitchFamily="34" charset="0"/>
              <a:cs typeface="Arial" pitchFamily="34" charset="0"/>
            </a:rPr>
            <a:t>consignment</a:t>
          </a:r>
          <a:r>
            <a:rPr lang="fr-FR" altLang="ja-JP" sz="1800" b="0" kern="1200" dirty="0">
              <a:effectLst>
                <a:outerShdw blurRad="38100" dist="38100" dir="2700000" algn="tl">
                  <a:srgbClr val="000000">
                    <a:alpha val="43137"/>
                  </a:srgbClr>
                </a:outerShdw>
              </a:effectLst>
              <a:latin typeface="Arial" pitchFamily="34" charset="0"/>
              <a:cs typeface="Arial" pitchFamily="34" charset="0"/>
            </a:rPr>
            <a:t>)</a:t>
          </a:r>
          <a:r>
            <a:rPr lang="en-US" altLang="ja-JP" sz="18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800100">
            <a:lnSpc>
              <a:spcPct val="90000"/>
            </a:lnSpc>
            <a:spcBef>
              <a:spcPct val="0"/>
            </a:spcBef>
            <a:spcAft>
              <a:spcPct val="35000"/>
            </a:spcAft>
          </a:pPr>
          <a:r>
            <a:rPr lang="en-US" altLang="ja-JP" sz="1800" kern="1200" dirty="0">
              <a:effectLst>
                <a:outerShdw blurRad="38100" dist="38100" dir="2700000" algn="tl">
                  <a:srgbClr val="000000">
                    <a:alpha val="43137"/>
                  </a:srgbClr>
                </a:outerShdw>
              </a:effectLst>
              <a:latin typeface="Arial" pitchFamily="34" charset="0"/>
              <a:cs typeface="Arial" pitchFamily="34" charset="0"/>
            </a:rPr>
            <a:t>“</a:t>
          </a:r>
          <a:r>
            <a:rPr lang="en-GB" sz="1800" kern="1200" dirty="0"/>
            <a:t>Authorization for </a:t>
          </a:r>
          <a:r>
            <a:rPr lang="en-GB" sz="1800" b="1" kern="1200" dirty="0"/>
            <a:t>entry</a:t>
          </a:r>
          <a:r>
            <a:rPr lang="en-GB" sz="1800" kern="1200" dirty="0"/>
            <a:t> after </a:t>
          </a:r>
          <a:r>
            <a:rPr lang="en-GB" sz="1800" u="sng" kern="1200" dirty="0"/>
            <a:t>completion of the </a:t>
          </a:r>
          <a:r>
            <a:rPr lang="en-GB" sz="1800" b="1" u="sng" kern="1200" dirty="0"/>
            <a:t>compliance procedure</a:t>
          </a:r>
          <a:r>
            <a:rPr lang="en-GB" sz="1800" b="1" u="none" kern="1200" dirty="0"/>
            <a:t> </a:t>
          </a:r>
          <a:r>
            <a:rPr lang="en-GB" sz="1800" b="1" strike="sngStrike" kern="1200" dirty="0"/>
            <a:t>clearance</a:t>
          </a:r>
          <a:r>
            <a:rPr lang="en-US" altLang="ja-JP" sz="1800" strike="noStrike" kern="1200" dirty="0">
              <a:effectLst>
                <a:outerShdw blurRad="38100" dist="38100" dir="2700000" algn="tl">
                  <a:srgbClr val="000000">
                    <a:alpha val="43137"/>
                  </a:srgbClr>
                </a:outerShdw>
              </a:effectLst>
              <a:latin typeface="Arial" pitchFamily="34" charset="0"/>
              <a:cs typeface="Arial" pitchFamily="34" charset="0"/>
            </a:rPr>
            <a:t>”</a:t>
          </a:r>
          <a:endParaRPr lang="en-US" sz="1800" strike="noStrike" kern="1200" dirty="0">
            <a:effectLst>
              <a:outerShdw blurRad="38100" dist="38100" dir="2700000" algn="tl">
                <a:srgbClr val="000000">
                  <a:alpha val="43137"/>
                </a:srgbClr>
              </a:outerShdw>
            </a:effectLst>
          </a:endParaRPr>
        </a:p>
      </dsp:txBody>
      <dsp:txXfrm>
        <a:off x="0" y="147420"/>
        <a:ext cx="11310255" cy="1872000"/>
      </dsp:txXfrm>
    </dsp:sp>
    <dsp:sp modelId="{43050ECD-A3E9-4C47-8FE6-BEA6034E9946}">
      <dsp:nvSpPr>
        <dsp:cNvPr id="0" name=""/>
        <dsp:cNvSpPr/>
      </dsp:nvSpPr>
      <dsp:spPr>
        <a:xfrm>
          <a:off x="0" y="207286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The revision does not change the substance of the definition but merely links “</a:t>
          </a:r>
          <a:r>
            <a:rPr lang="en-US" sz="1800" i="1" kern="1200" dirty="0">
              <a:solidFill>
                <a:schemeClr val="tx1"/>
              </a:solidFill>
              <a:effectLst/>
              <a:latin typeface="+mn-lt"/>
              <a:ea typeface="+mn-ea"/>
              <a:cs typeface="+mn-cs"/>
            </a:rPr>
            <a:t>release”</a:t>
          </a:r>
          <a:r>
            <a:rPr lang="en-US" sz="1800" kern="1200" dirty="0">
              <a:solidFill>
                <a:schemeClr val="tx1"/>
              </a:solidFill>
              <a:effectLst/>
              <a:latin typeface="+mn-lt"/>
              <a:ea typeface="+mn-ea"/>
              <a:cs typeface="+mn-cs"/>
            </a:rPr>
            <a:t> to “</a:t>
          </a:r>
          <a:r>
            <a:rPr lang="en-US" sz="1800" i="1" kern="1200" dirty="0">
              <a:solidFill>
                <a:schemeClr val="tx1"/>
              </a:solidFill>
              <a:effectLst/>
              <a:latin typeface="+mn-lt"/>
              <a:ea typeface="+mn-ea"/>
              <a:cs typeface="+mn-cs"/>
            </a:rPr>
            <a:t>compliance procedure”</a:t>
          </a:r>
          <a:r>
            <a:rPr lang="en-US" sz="1800" kern="1200" dirty="0">
              <a:solidFill>
                <a:schemeClr val="tx1"/>
              </a:solidFill>
              <a:effectLst/>
              <a:latin typeface="+mn-lt"/>
              <a:ea typeface="+mn-ea"/>
              <a:cs typeface="+mn-cs"/>
            </a:rPr>
            <a:t> rather than to “</a:t>
          </a:r>
          <a:r>
            <a:rPr lang="en-US" sz="1800" i="1" kern="1200" dirty="0">
              <a:solidFill>
                <a:schemeClr val="tx1"/>
              </a:solidFill>
              <a:effectLst/>
              <a:latin typeface="+mn-lt"/>
              <a:ea typeface="+mn-ea"/>
              <a:cs typeface="+mn-cs"/>
            </a:rPr>
            <a:t>clearance”</a:t>
          </a:r>
          <a:r>
            <a:rPr lang="en-US" sz="1800" kern="1200" dirty="0">
              <a:solidFill>
                <a:schemeClr val="tx1"/>
              </a:solidFill>
              <a:effectLst/>
              <a:latin typeface="+mn-lt"/>
              <a:ea typeface="+mn-ea"/>
              <a:cs typeface="+mn-cs"/>
            </a:rPr>
            <a:t> (as proposed for deletion)</a:t>
          </a:r>
          <a:endParaRPr lang="en-US" sz="1800" kern="1200" dirty="0"/>
        </a:p>
      </dsp:txBody>
      <dsp:txXfrm>
        <a:off x="0" y="2072862"/>
        <a:ext cx="11310255" cy="28548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20710"/>
          <a:ext cx="11310255" cy="1872000"/>
        </a:xfrm>
        <a:prstGeom prst="rect">
          <a:avLst/>
        </a:prstGeom>
        <a:solidFill>
          <a:srgbClr val="F6C233"/>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ts val="588"/>
            </a:spcAft>
          </a:pPr>
          <a:r>
            <a:rPr lang="en-US" sz="1800" b="1" kern="1200" dirty="0">
              <a:solidFill>
                <a:schemeClr val="tx1"/>
              </a:solidFill>
              <a:effectLst>
                <a:outerShdw blurRad="38100" dist="38100" dir="2700000" algn="tl">
                  <a:srgbClr val="000000">
                    <a:alpha val="43137"/>
                  </a:srgbClr>
                </a:outerShdw>
              </a:effectLst>
            </a:rPr>
            <a:t>“Clearance </a:t>
          </a:r>
          <a:r>
            <a:rPr lang="en-US" sz="1800" b="0" kern="1200" dirty="0">
              <a:solidFill>
                <a:schemeClr val="tx1"/>
              </a:solidFill>
              <a:effectLst>
                <a:outerShdw blurRad="38100" dist="38100" dir="2700000" algn="tl">
                  <a:srgbClr val="000000">
                    <a:alpha val="43137"/>
                  </a:srgbClr>
                </a:outerShdw>
              </a:effectLst>
            </a:rPr>
            <a:t>(of a </a:t>
          </a:r>
          <a:r>
            <a:rPr lang="en-US" sz="1800" b="1" kern="1200" dirty="0">
              <a:solidFill>
                <a:schemeClr val="tx1"/>
              </a:solidFill>
              <a:effectLst>
                <a:outerShdw blurRad="38100" dist="38100" dir="2700000" algn="tl">
                  <a:srgbClr val="000000">
                    <a:alpha val="43137"/>
                  </a:srgbClr>
                </a:outerShdw>
              </a:effectLst>
            </a:rPr>
            <a:t>consignment</a:t>
          </a:r>
          <a:r>
            <a:rPr lang="en-US" sz="1800" b="0" kern="1200" dirty="0">
              <a:solidFill>
                <a:schemeClr val="tx1"/>
              </a:solidFill>
              <a:effectLst>
                <a:outerShdw blurRad="38100" dist="38100" dir="2700000" algn="tl">
                  <a:srgbClr val="000000">
                    <a:alpha val="43137"/>
                  </a:srgbClr>
                </a:outerShdw>
              </a:effectLst>
            </a:rPr>
            <a:t>)</a:t>
          </a:r>
          <a:r>
            <a:rPr lang="en-US" sz="1800" b="1" kern="1200" dirty="0">
              <a:solidFill>
                <a:schemeClr val="tx1"/>
              </a:solidFill>
              <a:effectLst>
                <a:outerShdw blurRad="38100" dist="38100" dir="2700000" algn="tl">
                  <a:srgbClr val="000000">
                    <a:alpha val="43137"/>
                  </a:srgbClr>
                </a:outerShdw>
              </a:effectLst>
            </a:rPr>
            <a:t>”:</a:t>
          </a:r>
        </a:p>
        <a:p>
          <a:pPr lvl="0" algn="l" defTabSz="800100">
            <a:lnSpc>
              <a:spcPct val="90000"/>
            </a:lnSpc>
            <a:spcBef>
              <a:spcPct val="0"/>
            </a:spcBef>
            <a:spcAft>
              <a:spcPts val="588"/>
            </a:spcAft>
          </a:pPr>
          <a:r>
            <a:rPr lang="en-US" sz="1800" kern="1200" dirty="0">
              <a:solidFill>
                <a:schemeClr val="tx1"/>
              </a:solidFill>
              <a:effectLst/>
            </a:rPr>
            <a:t>“</a:t>
          </a:r>
          <a:r>
            <a:rPr lang="en-GB" sz="1800" kern="1200" dirty="0">
              <a:solidFill>
                <a:schemeClr val="tx1"/>
              </a:solidFill>
            </a:rPr>
            <a:t>Verification of compliance with phytosanitary regulations</a:t>
          </a:r>
          <a:r>
            <a:rPr lang="en-US" sz="1800" kern="1200" dirty="0">
              <a:solidFill>
                <a:schemeClr val="tx1"/>
              </a:solidFill>
              <a:effectLst/>
            </a:rPr>
            <a:t>”</a:t>
          </a:r>
        </a:p>
      </dsp:txBody>
      <dsp:txXfrm>
        <a:off x="0" y="220710"/>
        <a:ext cx="11310255" cy="1872000"/>
      </dsp:txXfrm>
    </dsp:sp>
    <dsp:sp modelId="{43050ECD-A3E9-4C47-8FE6-BEA6034E9946}">
      <dsp:nvSpPr>
        <dsp:cNvPr id="0" name=""/>
        <dsp:cNvSpPr/>
      </dsp:nvSpPr>
      <dsp:spPr>
        <a:xfrm>
          <a:off x="0" y="2092710"/>
          <a:ext cx="11310255" cy="2854800"/>
        </a:xfrm>
        <a:prstGeom prst="rect">
          <a:avLst/>
        </a:prstGeom>
        <a:solidFill>
          <a:srgbClr val="FDF4DA">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The Glossary terms “</a:t>
          </a:r>
          <a:r>
            <a:rPr lang="en-US" sz="1800" i="1" kern="1200" dirty="0">
              <a:solidFill>
                <a:schemeClr val="tx1"/>
              </a:solidFill>
              <a:effectLst/>
              <a:latin typeface="+mn-lt"/>
              <a:ea typeface="+mn-ea"/>
              <a:cs typeface="+mn-cs"/>
            </a:rPr>
            <a:t>clearance (of a consignment)</a:t>
          </a:r>
          <a:r>
            <a:rPr lang="en-US" sz="1800" kern="1200" dirty="0">
              <a:solidFill>
                <a:schemeClr val="tx1"/>
              </a:solidFill>
              <a:effectLst/>
              <a:latin typeface="+mn-lt"/>
              <a:ea typeface="+mn-ea"/>
              <a:cs typeface="+mn-cs"/>
            </a:rPr>
            <a:t>” and “</a:t>
          </a:r>
          <a:r>
            <a:rPr lang="en-US" sz="1800" i="1" kern="1200" dirty="0">
              <a:solidFill>
                <a:schemeClr val="tx1"/>
              </a:solidFill>
              <a:effectLst/>
              <a:latin typeface="+mn-lt"/>
              <a:ea typeface="+mn-ea"/>
              <a:cs typeface="+mn-cs"/>
            </a:rPr>
            <a:t>compliance procedure (for a consignment)</a:t>
          </a:r>
          <a:r>
            <a:rPr lang="en-US" sz="1800" kern="1200" dirty="0">
              <a:solidFill>
                <a:schemeClr val="tx1"/>
              </a:solidFill>
              <a:effectLst/>
              <a:latin typeface="+mn-lt"/>
              <a:ea typeface="+mn-ea"/>
              <a:cs typeface="+mn-cs"/>
            </a:rPr>
            <a:t>” are almost synonymous, given the general agreement that clearance is a </a:t>
          </a:r>
          <a:r>
            <a:rPr lang="en-US" sz="1800" i="1" kern="1200" dirty="0">
              <a:solidFill>
                <a:schemeClr val="tx1"/>
              </a:solidFill>
              <a:effectLst/>
              <a:latin typeface="+mn-lt"/>
              <a:ea typeface="+mn-ea"/>
              <a:cs typeface="+mn-cs"/>
            </a:rPr>
            <a:t>process</a:t>
          </a:r>
          <a:r>
            <a:rPr lang="en-US" sz="1800" kern="1200" dirty="0">
              <a:solidFill>
                <a:schemeClr val="tx1"/>
              </a:solidFill>
              <a:effectLst/>
              <a:latin typeface="+mn-lt"/>
              <a:ea typeface="+mn-ea"/>
              <a:cs typeface="+mn-cs"/>
            </a:rPr>
            <a:t> rather than a </a:t>
          </a:r>
          <a:r>
            <a:rPr lang="en-US" sz="1800" i="1" kern="1200" dirty="0">
              <a:solidFill>
                <a:schemeClr val="tx1"/>
              </a:solidFill>
              <a:effectLst/>
              <a:latin typeface="+mn-lt"/>
              <a:ea typeface="+mn-ea"/>
              <a:cs typeface="+mn-cs"/>
            </a:rPr>
            <a:t>result</a:t>
          </a:r>
          <a:r>
            <a:rPr lang="en-US" sz="1800" kern="1200" dirty="0">
              <a:solidFill>
                <a:schemeClr val="tx1"/>
              </a:solidFill>
              <a:effectLst/>
              <a:latin typeface="+mn-lt"/>
              <a:ea typeface="+mn-ea"/>
              <a:cs typeface="+mn-cs"/>
            </a:rPr>
            <a:t> of such process. Therefore the term “</a:t>
          </a:r>
          <a:r>
            <a:rPr lang="en-US" sz="1800" i="1" kern="1200" dirty="0">
              <a:solidFill>
                <a:schemeClr val="tx1"/>
              </a:solidFill>
              <a:effectLst/>
              <a:latin typeface="+mn-lt"/>
              <a:ea typeface="+mn-ea"/>
              <a:cs typeface="+mn-cs"/>
            </a:rPr>
            <a:t>clearance (of a consignment)</a:t>
          </a:r>
          <a:r>
            <a:rPr lang="en-US" sz="1800" kern="1200" dirty="0">
              <a:solidFill>
                <a:schemeClr val="tx1"/>
              </a:solidFill>
              <a:effectLst/>
              <a:latin typeface="+mn-lt"/>
              <a:ea typeface="+mn-ea"/>
              <a:cs typeface="+mn-cs"/>
            </a:rPr>
            <a:t>” is redundant and is proposed to be deleted from the Glossary. </a:t>
          </a:r>
          <a:endParaRPr lang="en-US"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Consequential to the proposed deletion, the definition of “</a:t>
          </a:r>
          <a:r>
            <a:rPr lang="en-US" sz="1800" i="1" kern="1200" dirty="0">
              <a:solidFill>
                <a:schemeClr val="tx1"/>
              </a:solidFill>
              <a:effectLst/>
              <a:latin typeface="+mn-lt"/>
              <a:ea typeface="+mn-ea"/>
              <a:cs typeface="+mn-cs"/>
            </a:rPr>
            <a:t>release (of a consignment)</a:t>
          </a:r>
          <a:r>
            <a:rPr lang="en-US" sz="1800" kern="1200" dirty="0">
              <a:solidFill>
                <a:schemeClr val="tx1"/>
              </a:solidFill>
              <a:effectLst/>
              <a:latin typeface="+mn-lt"/>
              <a:ea typeface="+mn-ea"/>
              <a:cs typeface="+mn-cs"/>
            </a:rPr>
            <a:t>” would need a slight revision (as proposed), and some very few ink amendments in adopted ISPMs are recommendable.</a:t>
          </a:r>
          <a:endParaRPr lang="en-US" sz="1800" kern="1200" dirty="0"/>
        </a:p>
      </dsp:txBody>
      <dsp:txXfrm>
        <a:off x="0" y="2092710"/>
        <a:ext cx="11310255" cy="285480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32997"/>
          <a:ext cx="11310255" cy="16128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en-US" sz="1800" b="1" kern="1200" dirty="0">
              <a:effectLst>
                <a:outerShdw blurRad="38100" dist="38100" dir="2700000" algn="tl">
                  <a:srgbClr val="000000">
                    <a:alpha val="43137"/>
                  </a:srgbClr>
                </a:outerShdw>
              </a:effectLst>
              <a:latin typeface="Calibri (body)"/>
              <a:cs typeface="Arial" pitchFamily="34" charset="0"/>
            </a:rPr>
            <a:t>For more information on the</a:t>
          </a:r>
          <a:br>
            <a:rPr lang="en-US" sz="1800" b="1" kern="1200" dirty="0">
              <a:effectLst>
                <a:outerShdw blurRad="38100" dist="38100" dir="2700000" algn="tl">
                  <a:srgbClr val="000000">
                    <a:alpha val="43137"/>
                  </a:srgbClr>
                </a:outerShdw>
              </a:effectLst>
              <a:latin typeface="Calibri (body)"/>
              <a:cs typeface="Arial" pitchFamily="34" charset="0"/>
            </a:rPr>
          </a:br>
          <a:r>
            <a:rPr lang="en-US" sz="1800" b="1" kern="1200" dirty="0">
              <a:effectLst>
                <a:outerShdw blurRad="38100" dist="38100" dir="2700000" algn="tl">
                  <a:srgbClr val="000000">
                    <a:alpha val="43137"/>
                  </a:srgbClr>
                </a:outerShdw>
              </a:effectLst>
              <a:latin typeface="Calibri (body)"/>
              <a:cs typeface="Arial" pitchFamily="34" charset="0"/>
            </a:rPr>
            <a:t> 2021 Draft Amendments to ISPM 5, please also refer to:</a:t>
          </a:r>
          <a:endParaRPr lang="en-US" sz="1800" b="1" kern="1200" dirty="0">
            <a:effectLst>
              <a:outerShdw blurRad="38100" dist="38100" dir="2700000" algn="tl">
                <a:srgbClr val="000000">
                  <a:alpha val="43137"/>
                </a:srgbClr>
              </a:outerShdw>
            </a:effectLst>
          </a:endParaRPr>
        </a:p>
      </dsp:txBody>
      <dsp:txXfrm>
        <a:off x="0" y="32997"/>
        <a:ext cx="11310255" cy="1612800"/>
      </dsp:txXfrm>
    </dsp:sp>
    <dsp:sp modelId="{43050ECD-A3E9-4C47-8FE6-BEA6034E9946}">
      <dsp:nvSpPr>
        <dsp:cNvPr id="0" name=""/>
        <dsp:cNvSpPr/>
      </dsp:nvSpPr>
      <dsp:spPr>
        <a:xfrm>
          <a:off x="0" y="1645797"/>
          <a:ext cx="11310255" cy="245951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r>
            <a:rPr lang="en-US" sz="1800" kern="1200" dirty="0">
              <a:hlinkClick xmlns:r="http://schemas.openxmlformats.org/officeDocument/2006/relationships" r:id="rId1"/>
            </a:rPr>
            <a:t>The report for the 2021 January TPG meeting</a:t>
          </a:r>
        </a:p>
        <a:p>
          <a:pPr marL="171450" lvl="1" indent="-171450" algn="l" defTabSz="800100">
            <a:lnSpc>
              <a:spcPct val="90000"/>
            </a:lnSpc>
            <a:spcBef>
              <a:spcPct val="0"/>
            </a:spcBef>
            <a:spcAft>
              <a:spcPct val="15000"/>
            </a:spcAft>
            <a:buChar char="••"/>
          </a:pPr>
          <a:r>
            <a:rPr lang="en-US" sz="1800" kern="1200" dirty="0">
              <a:hlinkClick xmlns:r="http://schemas.openxmlformats.org/officeDocument/2006/relationships" r:id="rId1"/>
            </a:rPr>
            <a:t>The report for the 2021 May meeting</a:t>
          </a:r>
        </a:p>
      </dsp:txBody>
      <dsp:txXfrm>
        <a:off x="0" y="1645797"/>
        <a:ext cx="11310255" cy="24595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5522" y="-381144"/>
          <a:ext cx="11299209" cy="1170000"/>
        </a:xfrm>
        <a:prstGeom prst="rect">
          <a:avLst/>
        </a:prstGeom>
        <a:solidFill>
          <a:srgbClr val="46DE54"/>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ts val="588"/>
            </a:spcAft>
          </a:pPr>
          <a:r>
            <a:rPr lang="en-US" sz="1600" b="1" kern="1200" dirty="0">
              <a:solidFill>
                <a:schemeClr val="tx1"/>
              </a:solidFill>
              <a:effectLst>
                <a:outerShdw blurRad="38100" dist="38100" dir="2700000" algn="tl">
                  <a:srgbClr val="000000">
                    <a:alpha val="43137"/>
                  </a:srgbClr>
                </a:outerShdw>
              </a:effectLst>
            </a:rPr>
            <a:t>“I</a:t>
          </a:r>
          <a:r>
            <a:rPr lang="en-US" sz="1600" b="1" i="0" kern="1200" dirty="0">
              <a:solidFill>
                <a:schemeClr val="tx1"/>
              </a:solidFill>
              <a:effectLst>
                <a:outerShdw blurRad="38100" dist="38100" dir="2700000" algn="tl">
                  <a:srgbClr val="000000">
                    <a:alpha val="43137"/>
                  </a:srgbClr>
                </a:outerShdw>
              </a:effectLst>
            </a:rPr>
            <a:t>dentity</a:t>
          </a:r>
          <a:r>
            <a:rPr lang="en-US" sz="1600" i="0" kern="1200" dirty="0">
              <a:solidFill>
                <a:schemeClr val="tx1"/>
              </a:solidFill>
              <a:effectLst>
                <a:outerShdw blurRad="38100" dist="38100" dir="2700000" algn="tl">
                  <a:srgbClr val="000000">
                    <a:alpha val="43137"/>
                  </a:srgbClr>
                </a:outerShdw>
              </a:effectLst>
            </a:rPr>
            <a:t> (of a </a:t>
          </a:r>
          <a:r>
            <a:rPr lang="en-US" sz="1600" b="1" i="0" kern="1200" dirty="0">
              <a:solidFill>
                <a:schemeClr val="tx1"/>
              </a:solidFill>
              <a:effectLst>
                <a:outerShdw blurRad="38100" dist="38100" dir="2700000" algn="tl">
                  <a:srgbClr val="000000">
                    <a:alpha val="43137"/>
                  </a:srgbClr>
                </a:outerShdw>
              </a:effectLst>
            </a:rPr>
            <a:t>consignment</a:t>
          </a:r>
          <a:r>
            <a:rPr lang="en-US" sz="1600" i="0" kern="1200" dirty="0">
              <a:solidFill>
                <a:schemeClr val="tx1"/>
              </a:solidFill>
              <a:effectLst>
                <a:outerShdw blurRad="38100" dist="38100" dir="2700000" algn="tl">
                  <a:srgbClr val="000000">
                    <a:alpha val="43137"/>
                  </a:srgbClr>
                </a:outerShdw>
              </a:effectLst>
            </a:rPr>
            <a:t>)</a:t>
          </a:r>
          <a:r>
            <a:rPr lang="en-US" sz="1600" b="1" kern="1200" dirty="0">
              <a:solidFill>
                <a:schemeClr val="tx1"/>
              </a:solidFill>
              <a:effectLst>
                <a:outerShdw blurRad="38100" dist="38100" dir="2700000" algn="tl">
                  <a:srgbClr val="000000">
                    <a:alpha val="43137"/>
                  </a:srgbClr>
                </a:outerShdw>
              </a:effectLst>
            </a:rPr>
            <a:t>”:</a:t>
          </a:r>
        </a:p>
        <a:p>
          <a:pPr lvl="0" algn="l" defTabSz="711200">
            <a:lnSpc>
              <a:spcPct val="90000"/>
            </a:lnSpc>
            <a:spcBef>
              <a:spcPct val="0"/>
            </a:spcBef>
            <a:spcAft>
              <a:spcPts val="588"/>
            </a:spcAft>
          </a:pPr>
          <a:r>
            <a:rPr lang="en-US" sz="1600" kern="1200" dirty="0">
              <a:solidFill>
                <a:schemeClr val="tx1"/>
              </a:solidFill>
              <a:effectLst/>
            </a:rPr>
            <a:t>“</a:t>
          </a:r>
          <a:r>
            <a:rPr lang="en-GB" sz="1600" kern="1200" dirty="0">
              <a:solidFill>
                <a:schemeClr val="tx1"/>
              </a:solidFill>
            </a:rPr>
            <a:t>The components of a </a:t>
          </a:r>
          <a:r>
            <a:rPr lang="en-GB" sz="1600" b="1" kern="1200" dirty="0">
              <a:solidFill>
                <a:schemeClr val="tx1"/>
              </a:solidFill>
            </a:rPr>
            <a:t>consignment</a:t>
          </a:r>
          <a:r>
            <a:rPr lang="en-GB" sz="1600" kern="1200" dirty="0">
              <a:solidFill>
                <a:schemeClr val="tx1"/>
              </a:solidFill>
            </a:rPr>
            <a:t> as covered by its </a:t>
          </a:r>
          <a:r>
            <a:rPr lang="en-GB" sz="1600" b="1" kern="1200" dirty="0">
              <a:solidFill>
                <a:schemeClr val="tx1"/>
              </a:solidFill>
            </a:rPr>
            <a:t>phytosanitary certificate</a:t>
          </a:r>
          <a:r>
            <a:rPr lang="en-GB" sz="1600" kern="1200" dirty="0">
              <a:solidFill>
                <a:schemeClr val="tx1"/>
              </a:solidFill>
            </a:rPr>
            <a:t> and described in the sections “name of produce and quantity declared”, “botanical name of </a:t>
          </a:r>
          <a:r>
            <a:rPr lang="en-GB" sz="1600" b="1" kern="1200" dirty="0">
              <a:solidFill>
                <a:schemeClr val="tx1"/>
              </a:solidFill>
            </a:rPr>
            <a:t>plants</a:t>
          </a:r>
          <a:r>
            <a:rPr lang="en-GB" sz="1600" kern="1200" dirty="0">
              <a:solidFill>
                <a:schemeClr val="tx1"/>
              </a:solidFill>
            </a:rPr>
            <a:t>” and “place of origin</a:t>
          </a:r>
          <a:r>
            <a:rPr lang="en-US" sz="1600" kern="1200" dirty="0">
              <a:solidFill>
                <a:schemeClr val="tx1"/>
              </a:solidFill>
              <a:effectLst/>
            </a:rPr>
            <a:t>”</a:t>
          </a:r>
        </a:p>
        <a:p>
          <a:pPr lvl="0" algn="l" defTabSz="711200">
            <a:lnSpc>
              <a:spcPct val="90000"/>
            </a:lnSpc>
            <a:spcBef>
              <a:spcPct val="0"/>
            </a:spcBef>
          </a:pPr>
          <a:endParaRPr lang="en-US" sz="1400" kern="1200" dirty="0">
            <a:solidFill>
              <a:schemeClr val="tx1"/>
            </a:solidFill>
            <a:effectLst/>
            <a:latin typeface="Arial" panose="020B0604020202020204"/>
            <a:ea typeface="+mn-ea"/>
            <a:cs typeface="Arial" panose="020B0604020202020204"/>
          </a:endParaRPr>
        </a:p>
      </dsp:txBody>
      <dsp:txXfrm>
        <a:off x="5522" y="-381144"/>
        <a:ext cx="11299209" cy="1170000"/>
      </dsp:txXfrm>
    </dsp:sp>
    <dsp:sp modelId="{43050ECD-A3E9-4C47-8FE6-BEA6034E9946}">
      <dsp:nvSpPr>
        <dsp:cNvPr id="0" name=""/>
        <dsp:cNvSpPr/>
      </dsp:nvSpPr>
      <dsp:spPr>
        <a:xfrm>
          <a:off x="5522" y="709070"/>
          <a:ext cx="11299209" cy="2958049"/>
        </a:xfrm>
        <a:prstGeom prst="rect">
          <a:avLst/>
        </a:prstGeom>
        <a:solidFill>
          <a:srgbClr val="D4F5D6">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a:solidFill>
                <a:schemeClr val="tx1"/>
              </a:solidFill>
              <a:effectLst/>
              <a:latin typeface="+mn-lt"/>
              <a:ea typeface="+mn-ea"/>
              <a:cs typeface="+mn-cs"/>
            </a:rPr>
            <a:t>The objective of an “</a:t>
          </a:r>
          <a:r>
            <a:rPr lang="en-US" sz="1600" i="1" kern="1200" dirty="0">
              <a:solidFill>
                <a:schemeClr val="tx1"/>
              </a:solidFill>
              <a:effectLst/>
              <a:latin typeface="+mn-lt"/>
              <a:ea typeface="+mn-ea"/>
              <a:cs typeface="+mn-cs"/>
            </a:rPr>
            <a:t>identity check</a:t>
          </a:r>
          <a:r>
            <a:rPr lang="en-US" sz="1600" kern="1200" dirty="0">
              <a:solidFill>
                <a:schemeClr val="tx1"/>
              </a:solidFill>
              <a:effectLst/>
              <a:latin typeface="+mn-lt"/>
              <a:ea typeface="+mn-ea"/>
              <a:cs typeface="+mn-cs"/>
            </a:rPr>
            <a:t>” is to reassure that </a:t>
          </a:r>
          <a:r>
            <a:rPr lang="en-US" sz="1600" i="1" kern="1200" dirty="0">
              <a:solidFill>
                <a:schemeClr val="tx1"/>
              </a:solidFill>
              <a:effectLst/>
              <a:latin typeface="+mn-lt"/>
              <a:ea typeface="+mn-ea"/>
              <a:cs typeface="+mn-cs"/>
            </a:rPr>
            <a:t>exactly those specimens</a:t>
          </a:r>
          <a:r>
            <a:rPr lang="en-US" sz="1600" kern="1200" dirty="0">
              <a:solidFill>
                <a:schemeClr val="tx1"/>
              </a:solidFill>
              <a:effectLst/>
              <a:latin typeface="+mn-lt"/>
              <a:ea typeface="+mn-ea"/>
              <a:cs typeface="+mn-cs"/>
            </a:rPr>
            <a:t> of plants, plant products or other articles (i.e. </a:t>
          </a:r>
          <a:r>
            <a:rPr lang="en-US" sz="1600" i="1" kern="1200" dirty="0">
              <a:solidFill>
                <a:schemeClr val="tx1"/>
              </a:solidFill>
              <a:effectLst/>
              <a:latin typeface="+mn-lt"/>
              <a:ea typeface="+mn-ea"/>
              <a:cs typeface="+mn-cs"/>
            </a:rPr>
            <a:t>components from a particular place of origin</a:t>
          </a:r>
          <a:r>
            <a:rPr lang="en-US" sz="1600" kern="1200" dirty="0">
              <a:solidFill>
                <a:schemeClr val="tx1"/>
              </a:solidFill>
              <a:effectLst/>
              <a:latin typeface="+mn-lt"/>
              <a:ea typeface="+mn-ea"/>
              <a:cs typeface="+mn-cs"/>
            </a:rPr>
            <a:t>) that are about to be imported are </a:t>
          </a:r>
          <a:r>
            <a:rPr lang="en-US" sz="1600" i="1" kern="1200" dirty="0">
              <a:solidFill>
                <a:schemeClr val="tx1"/>
              </a:solidFill>
              <a:effectLst/>
              <a:latin typeface="+mn-lt"/>
              <a:ea typeface="+mn-ea"/>
              <a:cs typeface="+mn-cs"/>
            </a:rPr>
            <a:t>exclusively those that had been certified</a:t>
          </a:r>
          <a:endParaRPr lang="en-US" sz="1600" kern="1200" dirty="0"/>
        </a:p>
        <a:p>
          <a:pPr marL="171450" lvl="1" indent="-171450" algn="l" defTabSz="711200">
            <a:lnSpc>
              <a:spcPct val="90000"/>
            </a:lnSpc>
            <a:spcBef>
              <a:spcPct val="0"/>
            </a:spcBef>
            <a:spcAft>
              <a:spcPct val="15000"/>
            </a:spcAft>
            <a:buChar char="••"/>
          </a:pPr>
          <a:r>
            <a:rPr lang="en-US" sz="1600" kern="1200" dirty="0">
              <a:solidFill>
                <a:schemeClr val="tx1"/>
              </a:solidFill>
              <a:effectLst/>
              <a:latin typeface="+mn-lt"/>
              <a:ea typeface="+mn-ea"/>
              <a:cs typeface="+mn-cs"/>
            </a:rPr>
            <a:t>Thus, the “</a:t>
          </a:r>
          <a:r>
            <a:rPr lang="en-US" sz="1600" i="1" kern="1200" dirty="0">
              <a:solidFill>
                <a:schemeClr val="tx1"/>
              </a:solidFill>
              <a:effectLst/>
              <a:latin typeface="+mn-lt"/>
              <a:ea typeface="+mn-ea"/>
              <a:cs typeface="+mn-cs"/>
            </a:rPr>
            <a:t>identity</a:t>
          </a:r>
          <a:r>
            <a:rPr lang="en-US" sz="1600" i="0" kern="1200" dirty="0">
              <a:solidFill>
                <a:schemeClr val="tx1"/>
              </a:solidFill>
              <a:effectLst/>
              <a:latin typeface="+mn-lt"/>
              <a:ea typeface="+mn-ea"/>
              <a:cs typeface="+mn-cs"/>
            </a:rPr>
            <a:t>”</a:t>
          </a:r>
          <a:r>
            <a:rPr lang="en-US" sz="1600" i="1" kern="120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of a consignment is: its components (being the core </a:t>
          </a:r>
          <a:r>
            <a:rPr lang="en-US" sz="1600" i="1" kern="1200" dirty="0">
              <a:solidFill>
                <a:schemeClr val="tx1"/>
              </a:solidFill>
              <a:effectLst/>
              <a:latin typeface="+mn-lt"/>
              <a:ea typeface="+mn-ea"/>
              <a:cs typeface="+mn-cs"/>
            </a:rPr>
            <a:t>material</a:t>
          </a:r>
          <a:r>
            <a:rPr lang="en-US" sz="1600" kern="1200" dirty="0">
              <a:solidFill>
                <a:schemeClr val="tx1"/>
              </a:solidFill>
              <a:effectLst/>
              <a:latin typeface="+mn-lt"/>
              <a:ea typeface="+mn-ea"/>
              <a:cs typeface="+mn-cs"/>
            </a:rPr>
            <a:t> content) and its origin (being the core </a:t>
          </a:r>
          <a:r>
            <a:rPr lang="en-US" sz="1600" i="1" kern="1200" dirty="0">
              <a:solidFill>
                <a:schemeClr val="tx1"/>
              </a:solidFill>
              <a:effectLst/>
              <a:latin typeface="+mn-lt"/>
              <a:ea typeface="+mn-ea"/>
              <a:cs typeface="+mn-cs"/>
            </a:rPr>
            <a:t>immaterial</a:t>
          </a:r>
          <a:r>
            <a:rPr lang="en-US" sz="1600" kern="1200" dirty="0">
              <a:solidFill>
                <a:schemeClr val="tx1"/>
              </a:solidFill>
              <a:effectLst/>
              <a:latin typeface="+mn-lt"/>
              <a:ea typeface="+mn-ea"/>
              <a:cs typeface="+mn-cs"/>
            </a:rPr>
            <a:t> characteristic)</a:t>
          </a:r>
          <a:endParaRPr lang="en-US" sz="1600" kern="1200" dirty="0"/>
        </a:p>
        <a:p>
          <a:pPr marL="171450" lvl="1" indent="-171450" algn="l" defTabSz="711200">
            <a:lnSpc>
              <a:spcPct val="90000"/>
            </a:lnSpc>
            <a:spcBef>
              <a:spcPct val="0"/>
            </a:spcBef>
            <a:spcAft>
              <a:spcPct val="15000"/>
            </a:spcAft>
            <a:buChar char="••"/>
          </a:pPr>
          <a:r>
            <a:rPr lang="en-US" sz="1600" kern="1200" dirty="0">
              <a:solidFill>
                <a:schemeClr val="tx1"/>
              </a:solidFill>
              <a:effectLst/>
              <a:latin typeface="+mn-lt"/>
              <a:ea typeface="+mn-ea"/>
              <a:cs typeface="+mn-cs"/>
            </a:rPr>
            <a:t>In broad terms, the “</a:t>
          </a:r>
          <a:r>
            <a:rPr lang="en-US" sz="1600" i="1" kern="1200" dirty="0">
              <a:solidFill>
                <a:schemeClr val="tx1"/>
              </a:solidFill>
              <a:effectLst/>
              <a:latin typeface="+mn-lt"/>
              <a:ea typeface="+mn-ea"/>
              <a:cs typeface="+mn-cs"/>
            </a:rPr>
            <a:t>components</a:t>
          </a:r>
          <a:r>
            <a:rPr lang="en-US" sz="1600" kern="1200" dirty="0">
              <a:solidFill>
                <a:schemeClr val="tx1"/>
              </a:solidFill>
              <a:effectLst/>
              <a:latin typeface="+mn-lt"/>
              <a:ea typeface="+mn-ea"/>
              <a:cs typeface="+mn-cs"/>
            </a:rPr>
            <a:t>” corresponds to the sections in phytosanitary certificates on </a:t>
          </a:r>
          <a:r>
            <a:rPr lang="en-US" sz="1600" i="0" kern="1200" dirty="0">
              <a:solidFill>
                <a:schemeClr val="tx1"/>
              </a:solidFill>
              <a:effectLst/>
              <a:latin typeface="+mn-lt"/>
              <a:ea typeface="+mn-ea"/>
              <a:cs typeface="+mn-cs"/>
            </a:rPr>
            <a:t>“</a:t>
          </a:r>
          <a:r>
            <a:rPr lang="en-US" sz="1600" i="1" kern="1200" dirty="0">
              <a:solidFill>
                <a:schemeClr val="tx1"/>
              </a:solidFill>
              <a:effectLst/>
              <a:latin typeface="+mn-lt"/>
              <a:ea typeface="+mn-ea"/>
              <a:cs typeface="+mn-cs"/>
            </a:rPr>
            <a:t>Name of produce and quantity declared</a:t>
          </a:r>
          <a:r>
            <a:rPr lang="en-US" sz="1600" i="0" kern="1200" dirty="0">
              <a:solidFill>
                <a:schemeClr val="tx1"/>
              </a:solidFill>
              <a:effectLst/>
              <a:latin typeface="+mn-lt"/>
              <a:ea typeface="+mn-ea"/>
              <a:cs typeface="+mn-cs"/>
            </a:rPr>
            <a:t>”</a:t>
          </a:r>
          <a:r>
            <a:rPr lang="en-US" sz="1600" kern="1200" dirty="0">
              <a:solidFill>
                <a:schemeClr val="tx1"/>
              </a:solidFill>
              <a:effectLst/>
              <a:latin typeface="+mn-lt"/>
              <a:ea typeface="+mn-ea"/>
              <a:cs typeface="+mn-cs"/>
            </a:rPr>
            <a:t> and “</a:t>
          </a:r>
          <a:r>
            <a:rPr lang="en-US" sz="1600" i="1" kern="1200" dirty="0">
              <a:solidFill>
                <a:schemeClr val="tx1"/>
              </a:solidFill>
              <a:effectLst/>
              <a:latin typeface="+mn-lt"/>
              <a:ea typeface="+mn-ea"/>
              <a:cs typeface="+mn-cs"/>
            </a:rPr>
            <a:t>Botanical name of plants</a:t>
          </a:r>
          <a:r>
            <a:rPr lang="en-US" sz="1600" kern="1200" dirty="0">
              <a:solidFill>
                <a:schemeClr val="tx1"/>
              </a:solidFill>
              <a:effectLst/>
              <a:latin typeface="+mn-lt"/>
              <a:ea typeface="+mn-ea"/>
              <a:cs typeface="+mn-cs"/>
            </a:rPr>
            <a:t>”, as expressed in the definition</a:t>
          </a:r>
          <a:endParaRPr lang="en-US" altLang="ja-JP" sz="1600" kern="1200" dirty="0"/>
        </a:p>
        <a:p>
          <a:pPr marL="171450" lvl="1" indent="-171450" algn="l" defTabSz="711200">
            <a:lnSpc>
              <a:spcPct val="90000"/>
            </a:lnSpc>
            <a:spcBef>
              <a:spcPct val="0"/>
            </a:spcBef>
            <a:spcAft>
              <a:spcPct val="15000"/>
            </a:spcAft>
            <a:buChar char="••"/>
          </a:pPr>
          <a:r>
            <a:rPr lang="en-US" sz="1600" kern="1200" dirty="0">
              <a:solidFill>
                <a:schemeClr val="tx1"/>
              </a:solidFill>
              <a:effectLst/>
              <a:latin typeface="+mn-lt"/>
              <a:ea typeface="+mn-ea"/>
              <a:cs typeface="+mn-cs"/>
            </a:rPr>
            <a:t>The consignment’s origin is also an important part of consignment´s identity and it corresponds to the section in phytosanitary certificates on “</a:t>
          </a:r>
          <a:r>
            <a:rPr lang="en-US" sz="1600" i="1" kern="1200" dirty="0">
              <a:solidFill>
                <a:schemeClr val="tx1"/>
              </a:solidFill>
              <a:effectLst/>
              <a:latin typeface="+mn-lt"/>
              <a:ea typeface="+mn-ea"/>
              <a:cs typeface="+mn-cs"/>
            </a:rPr>
            <a:t>Place of origin</a:t>
          </a:r>
          <a:r>
            <a:rPr lang="en-US" sz="1600" kern="1200" dirty="0">
              <a:solidFill>
                <a:schemeClr val="tx1"/>
              </a:solidFill>
              <a:effectLst/>
              <a:latin typeface="+mn-lt"/>
              <a:ea typeface="+mn-ea"/>
              <a:cs typeface="+mn-cs"/>
            </a:rPr>
            <a:t>”, as expressed in the definition and explained in ISPM 12 (</a:t>
          </a:r>
          <a:r>
            <a:rPr lang="en-US" sz="1600" i="1" kern="1200" dirty="0">
              <a:solidFill>
                <a:schemeClr val="tx1"/>
              </a:solidFill>
              <a:effectLst/>
              <a:latin typeface="+mn-lt"/>
              <a:ea typeface="+mn-ea"/>
              <a:cs typeface="+mn-cs"/>
            </a:rPr>
            <a:t>Phytosanitary certificates</a:t>
          </a:r>
          <a:r>
            <a:rPr lang="en-US" sz="1600" kern="1200" dirty="0">
              <a:solidFill>
                <a:schemeClr val="tx1"/>
              </a:solidFill>
              <a:effectLst/>
              <a:latin typeface="+mn-lt"/>
              <a:ea typeface="+mn-ea"/>
              <a:cs typeface="+mn-cs"/>
            </a:rPr>
            <a:t>)</a:t>
          </a:r>
          <a:endParaRPr lang="en-US" altLang="ja-JP" sz="1600" kern="1200" dirty="0"/>
        </a:p>
      </dsp:txBody>
      <dsp:txXfrm>
        <a:off x="5522" y="709070"/>
        <a:ext cx="11299209" cy="29580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2071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en-GB" sz="1800" b="1" kern="1200" dirty="0">
              <a:effectLst>
                <a:outerShdw blurRad="38100" dist="38100" dir="2700000" algn="tl">
                  <a:srgbClr val="000000">
                    <a:alpha val="43137"/>
                  </a:srgbClr>
                </a:outerShdw>
              </a:effectLst>
            </a:rPr>
            <a:t>Integrity</a:t>
          </a:r>
          <a:r>
            <a:rPr lang="en-GB" sz="1800" kern="1200" dirty="0">
              <a:effectLst>
                <a:outerShdw blurRad="38100" dist="38100" dir="2700000" algn="tl">
                  <a:srgbClr val="000000">
                    <a:alpha val="43137"/>
                  </a:srgbClr>
                </a:outerShdw>
              </a:effectLst>
            </a:rPr>
            <a:t> (of a </a:t>
          </a:r>
          <a:r>
            <a:rPr lang="en-GB" sz="1800" b="1" kern="1200" dirty="0">
              <a:effectLst>
                <a:outerShdw blurRad="38100" dist="38100" dir="2700000" algn="tl">
                  <a:srgbClr val="000000">
                    <a:alpha val="43137"/>
                  </a:srgbClr>
                </a:outerShdw>
              </a:effectLst>
            </a:rPr>
            <a:t>consignment</a:t>
          </a:r>
          <a:r>
            <a:rPr lang="en-GB" sz="1800" kern="1200" dirty="0">
              <a:effectLst>
                <a:outerShdw blurRad="38100" dist="38100" dir="2700000" algn="tl">
                  <a:srgbClr val="000000">
                    <a:alpha val="43137"/>
                  </a:srgbClr>
                </a:outerShdw>
              </a:effectLst>
            </a:rPr>
            <a:t>)</a:t>
          </a:r>
          <a:r>
            <a:rPr lang="en-US" altLang="ja-JP" sz="18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800100">
            <a:lnSpc>
              <a:spcPct val="90000"/>
            </a:lnSpc>
            <a:spcBef>
              <a:spcPct val="0"/>
            </a:spcBef>
            <a:spcAft>
              <a:spcPct val="35000"/>
            </a:spcAft>
          </a:pPr>
          <a:r>
            <a:rPr lang="en-US" altLang="ja-JP" sz="1800" kern="1200" dirty="0">
              <a:effectLst>
                <a:outerShdw blurRad="38100" dist="38100" dir="2700000" algn="tl">
                  <a:srgbClr val="000000">
                    <a:alpha val="43137"/>
                  </a:srgbClr>
                </a:outerShdw>
              </a:effectLst>
              <a:latin typeface="Arial" pitchFamily="34" charset="0"/>
              <a:cs typeface="Arial" pitchFamily="34" charset="0"/>
            </a:rPr>
            <a:t>“</a:t>
          </a:r>
          <a:r>
            <a:rPr lang="en-GB" sz="1800" strike="sngStrike" kern="1200" dirty="0"/>
            <a:t>Composition</a:t>
          </a:r>
          <a:r>
            <a:rPr lang="en-GB" sz="1800" kern="1200" dirty="0"/>
            <a:t> </a:t>
          </a:r>
          <a:r>
            <a:rPr lang="en-GB" sz="1800" u="sng" kern="1200" dirty="0"/>
            <a:t>State</a:t>
          </a:r>
          <a:r>
            <a:rPr lang="en-GB" sz="1800" kern="1200" dirty="0"/>
            <a:t> of a </a:t>
          </a:r>
          <a:r>
            <a:rPr lang="en-GB" sz="1800" b="1" kern="1200" dirty="0"/>
            <a:t>consignment </a:t>
          </a:r>
          <a:r>
            <a:rPr lang="en-GB" sz="1800" u="sng" kern="1200" dirty="0"/>
            <a:t>when its </a:t>
          </a:r>
          <a:r>
            <a:rPr lang="en-GB" sz="1800" b="1" u="sng" kern="1200" dirty="0"/>
            <a:t>identity</a:t>
          </a:r>
          <a:r>
            <a:rPr lang="en-GB" sz="1800" u="sng" kern="1200" dirty="0"/>
            <a:t> is unchanged and any seals or </a:t>
          </a:r>
          <a:r>
            <a:rPr lang="en-GB" sz="1800" b="1" u="sng" kern="1200" dirty="0"/>
            <a:t>packaging</a:t>
          </a:r>
          <a:r>
            <a:rPr lang="en-GB" sz="1800" u="sng" kern="1200" dirty="0"/>
            <a:t> are undamaged</a:t>
          </a:r>
          <a:r>
            <a:rPr lang="en-GB" sz="1800" kern="1200" dirty="0"/>
            <a:t> </a:t>
          </a:r>
          <a:r>
            <a:rPr lang="en-GB" sz="1800" strike="sngStrike" kern="1200" dirty="0"/>
            <a:t>as described by its </a:t>
          </a:r>
          <a:r>
            <a:rPr lang="en-GB" sz="1800" b="1" strike="sngStrike" kern="1200" dirty="0"/>
            <a:t>phytosanitary certificate</a:t>
          </a:r>
          <a:r>
            <a:rPr lang="en-GB" sz="1800" strike="sngStrike" kern="1200" dirty="0"/>
            <a:t> or other </a:t>
          </a:r>
          <a:r>
            <a:rPr lang="en-GB" sz="1800" b="1" strike="sngStrike" kern="1200" dirty="0"/>
            <a:t>officially</a:t>
          </a:r>
          <a:r>
            <a:rPr lang="en-GB" sz="1800" strike="sngStrike" kern="1200" dirty="0"/>
            <a:t> acceptable document, maintained without loss, addition or substitution</a:t>
          </a:r>
          <a:r>
            <a:rPr lang="en-US" altLang="ja-JP" sz="1800" strike="noStrike" kern="1200" dirty="0">
              <a:effectLst>
                <a:outerShdw blurRad="38100" dist="38100" dir="2700000" algn="tl">
                  <a:srgbClr val="000000">
                    <a:alpha val="43137"/>
                  </a:srgbClr>
                </a:outerShdw>
              </a:effectLst>
              <a:latin typeface="Arial" pitchFamily="34" charset="0"/>
              <a:cs typeface="Arial" pitchFamily="34" charset="0"/>
            </a:rPr>
            <a:t>”</a:t>
          </a:r>
          <a:endParaRPr lang="en-US" sz="1800" strike="noStrike" kern="1200" dirty="0">
            <a:effectLst>
              <a:outerShdw blurRad="38100" dist="38100" dir="2700000" algn="tl">
                <a:srgbClr val="000000">
                  <a:alpha val="43137"/>
                </a:srgbClr>
              </a:outerShdw>
            </a:effectLst>
          </a:endParaRPr>
        </a:p>
      </dsp:txBody>
      <dsp:txXfrm>
        <a:off x="0" y="220710"/>
        <a:ext cx="11310255" cy="1872000"/>
      </dsp:txXfrm>
    </dsp:sp>
    <dsp:sp modelId="{43050ECD-A3E9-4C47-8FE6-BEA6034E9946}">
      <dsp:nvSpPr>
        <dsp:cNvPr id="0" name=""/>
        <dsp:cNvSpPr/>
      </dsp:nvSpPr>
      <dsp:spPr>
        <a:xfrm>
          <a:off x="0" y="214615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By referring to the proposed definition of “</a:t>
          </a:r>
          <a:r>
            <a:rPr lang="en-US" sz="1800" i="1" kern="1200" dirty="0">
              <a:solidFill>
                <a:schemeClr val="tx1"/>
              </a:solidFill>
              <a:effectLst/>
              <a:latin typeface="+mn-lt"/>
              <a:ea typeface="+mn-ea"/>
              <a:cs typeface="+mn-cs"/>
            </a:rPr>
            <a:t>identity</a:t>
          </a:r>
          <a:r>
            <a:rPr lang="en-US" sz="1800" i="0" kern="1200" dirty="0">
              <a:solidFill>
                <a:schemeClr val="tx1"/>
              </a:solidFill>
              <a:effectLst/>
              <a:latin typeface="+mn-lt"/>
              <a:ea typeface="+mn-ea"/>
              <a:cs typeface="+mn-cs"/>
            </a:rPr>
            <a:t>”</a:t>
          </a:r>
          <a:r>
            <a:rPr lang="en-US" sz="1800" kern="1200" dirty="0">
              <a:solidFill>
                <a:schemeClr val="tx1"/>
              </a:solidFill>
              <a:effectLst/>
              <a:latin typeface="+mn-lt"/>
              <a:ea typeface="+mn-ea"/>
              <a:cs typeface="+mn-cs"/>
            </a:rPr>
            <a:t>, the relationship between the two concepts is clarified and the definition of “</a:t>
          </a:r>
          <a:r>
            <a:rPr lang="en-US" sz="1800" i="1" kern="1200" dirty="0">
              <a:solidFill>
                <a:schemeClr val="tx1"/>
              </a:solidFill>
              <a:effectLst/>
              <a:latin typeface="+mn-lt"/>
              <a:ea typeface="+mn-ea"/>
              <a:cs typeface="+mn-cs"/>
            </a:rPr>
            <a:t>integrity” </a:t>
          </a:r>
          <a:r>
            <a:rPr lang="en-US" sz="1800" kern="1200" dirty="0">
              <a:solidFill>
                <a:schemeClr val="tx1"/>
              </a:solidFill>
              <a:effectLst/>
              <a:latin typeface="+mn-lt"/>
              <a:ea typeface="+mn-ea"/>
              <a:cs typeface="+mn-cs"/>
            </a:rPr>
            <a:t>simplified</a:t>
          </a:r>
          <a:endParaRPr lang="en-US"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The wording “</a:t>
          </a:r>
          <a:r>
            <a:rPr lang="en-US" sz="1800" i="1" kern="1200" dirty="0">
              <a:solidFill>
                <a:schemeClr val="tx1"/>
              </a:solidFill>
              <a:effectLst/>
              <a:latin typeface="+mn-lt"/>
              <a:ea typeface="+mn-ea"/>
              <a:cs typeface="+mn-cs"/>
            </a:rPr>
            <a:t>its identity is unchanged</a:t>
          </a:r>
          <a:r>
            <a:rPr lang="en-US" sz="1800" kern="1200" dirty="0">
              <a:solidFill>
                <a:schemeClr val="tx1"/>
              </a:solidFill>
              <a:effectLst/>
              <a:latin typeface="+mn-lt"/>
              <a:ea typeface="+mn-ea"/>
              <a:cs typeface="+mn-cs"/>
            </a:rPr>
            <a:t>” more strongly emphasizes the core phytosanitary concern, namely: that exactly those specimens of plants, plant products or other articles (i.e. </a:t>
          </a:r>
          <a:r>
            <a:rPr lang="en-US" sz="1800" i="1" kern="1200" dirty="0">
              <a:solidFill>
                <a:schemeClr val="tx1"/>
              </a:solidFill>
              <a:effectLst/>
              <a:latin typeface="+mn-lt"/>
              <a:ea typeface="+mn-ea"/>
              <a:cs typeface="+mn-cs"/>
            </a:rPr>
            <a:t>components from a particular place of origin</a:t>
          </a:r>
          <a:r>
            <a:rPr lang="en-US" sz="1800" kern="1200" dirty="0">
              <a:solidFill>
                <a:schemeClr val="tx1"/>
              </a:solidFill>
              <a:effectLst/>
              <a:latin typeface="+mn-lt"/>
              <a:ea typeface="+mn-ea"/>
              <a:cs typeface="+mn-cs"/>
            </a:rPr>
            <a:t>) that are about to be imported are exclusively those that had been certified</a:t>
          </a:r>
          <a:endParaRPr lang="en-US"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The concern that “</a:t>
          </a:r>
          <a:r>
            <a:rPr lang="en-US" sz="1800" i="1" kern="1200" dirty="0">
              <a:solidFill>
                <a:schemeClr val="tx1"/>
              </a:solidFill>
              <a:effectLst/>
              <a:latin typeface="+mn-lt"/>
              <a:ea typeface="+mn-ea"/>
              <a:cs typeface="+mn-cs"/>
            </a:rPr>
            <a:t>any seals or packaging are undamaged</a:t>
          </a:r>
          <a:r>
            <a:rPr lang="en-US" sz="1800" kern="1200" dirty="0">
              <a:solidFill>
                <a:schemeClr val="tx1"/>
              </a:solidFill>
              <a:effectLst/>
              <a:latin typeface="+mn-lt"/>
              <a:ea typeface="+mn-ea"/>
              <a:cs typeface="+mn-cs"/>
            </a:rPr>
            <a:t>” is considered an important element of integrity and is therefore added to the definition</a:t>
          </a:r>
          <a:endParaRPr lang="en-US"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The introductory wording “</a:t>
          </a:r>
          <a:r>
            <a:rPr lang="en-US" sz="1800" i="1" kern="1200" dirty="0">
              <a:solidFill>
                <a:schemeClr val="tx1"/>
              </a:solidFill>
              <a:effectLst/>
              <a:latin typeface="+mn-lt"/>
              <a:ea typeface="+mn-ea"/>
              <a:cs typeface="+mn-cs"/>
            </a:rPr>
            <a:t>State of</a:t>
          </a:r>
          <a:r>
            <a:rPr lang="en-US" sz="1800" kern="1200" dirty="0">
              <a:solidFill>
                <a:schemeClr val="tx1"/>
              </a:solidFill>
              <a:effectLst/>
              <a:latin typeface="+mn-lt"/>
              <a:ea typeface="+mn-ea"/>
              <a:cs typeface="+mn-cs"/>
            </a:rPr>
            <a:t>” is added to emphasize that integrity is a (desirable) state of a consignment, not an action to the consignment</a:t>
          </a:r>
          <a:endParaRPr lang="en-US" sz="1800" kern="1200" dirty="0"/>
        </a:p>
      </dsp:txBody>
      <dsp:txXfrm>
        <a:off x="0" y="2146152"/>
        <a:ext cx="11310255" cy="28548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2071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en-GB" sz="1800" b="1" kern="1200" dirty="0">
              <a:effectLst>
                <a:outerShdw blurRad="38100" dist="38100" dir="2700000" algn="tl">
                  <a:srgbClr val="000000">
                    <a:alpha val="43137"/>
                  </a:srgbClr>
                </a:outerShdw>
              </a:effectLst>
            </a:rPr>
            <a:t>Phytosanitary security</a:t>
          </a:r>
          <a:r>
            <a:rPr lang="en-GB" sz="1800" kern="1200" dirty="0">
              <a:effectLst>
                <a:outerShdw blurRad="38100" dist="38100" dir="2700000" algn="tl">
                  <a:srgbClr val="000000">
                    <a:alpha val="43137"/>
                  </a:srgbClr>
                </a:outerShdw>
              </a:effectLst>
            </a:rPr>
            <a:t> (of a </a:t>
          </a:r>
          <a:r>
            <a:rPr lang="en-GB" sz="1800" b="1" kern="1200" dirty="0">
              <a:effectLst>
                <a:outerShdw blurRad="38100" dist="38100" dir="2700000" algn="tl">
                  <a:srgbClr val="000000">
                    <a:alpha val="43137"/>
                  </a:srgbClr>
                </a:outerShdw>
              </a:effectLst>
            </a:rPr>
            <a:t>consignment</a:t>
          </a:r>
          <a:r>
            <a:rPr lang="en-GB" sz="1800" kern="1200" dirty="0">
              <a:effectLst>
                <a:outerShdw blurRad="38100" dist="38100" dir="2700000" algn="tl">
                  <a:srgbClr val="000000">
                    <a:alpha val="43137"/>
                  </a:srgbClr>
                </a:outerShdw>
              </a:effectLst>
            </a:rPr>
            <a:t>)</a:t>
          </a:r>
          <a:r>
            <a:rPr lang="en-US" altLang="ja-JP" sz="18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800100">
            <a:lnSpc>
              <a:spcPct val="90000"/>
            </a:lnSpc>
            <a:spcBef>
              <a:spcPct val="0"/>
            </a:spcBef>
            <a:spcAft>
              <a:spcPct val="35000"/>
            </a:spcAft>
          </a:pPr>
          <a:r>
            <a:rPr lang="en-US" altLang="ja-JP" sz="1800" kern="1200" dirty="0">
              <a:effectLst>
                <a:outerShdw blurRad="38100" dist="38100" dir="2700000" algn="tl">
                  <a:srgbClr val="000000">
                    <a:alpha val="43137"/>
                  </a:srgbClr>
                </a:outerShdw>
              </a:effectLst>
              <a:latin typeface="Arial" pitchFamily="34" charset="0"/>
              <a:cs typeface="Arial" pitchFamily="34" charset="0"/>
            </a:rPr>
            <a:t>“</a:t>
          </a:r>
          <a:r>
            <a:rPr lang="en-GB" sz="1800" strike="sngStrike" kern="1200" dirty="0"/>
            <a:t>Maintenance of the </a:t>
          </a:r>
          <a:r>
            <a:rPr lang="en-GB" sz="1800" b="1" strike="sngStrike" kern="1200" dirty="0"/>
            <a:t>integrity</a:t>
          </a:r>
          <a:r>
            <a:rPr lang="en-GB" sz="1800" b="1" strike="noStrike" kern="1200" dirty="0"/>
            <a:t> </a:t>
          </a:r>
          <a:r>
            <a:rPr lang="en-GB" sz="1800" u="sng" kern="1200" dirty="0"/>
            <a:t>State</a:t>
          </a:r>
          <a:r>
            <a:rPr lang="en-GB" sz="1800" kern="1200" dirty="0"/>
            <a:t> of a </a:t>
          </a:r>
          <a:r>
            <a:rPr lang="en-GB" sz="1800" b="1" kern="1200" dirty="0"/>
            <a:t>consignment </a:t>
          </a:r>
          <a:r>
            <a:rPr lang="en-GB" sz="1800" u="sng" kern="1200" dirty="0"/>
            <a:t>when its </a:t>
          </a:r>
          <a:r>
            <a:rPr lang="en-GB" sz="1800" b="1" u="sng" kern="1200" dirty="0"/>
            <a:t>integrity</a:t>
          </a:r>
          <a:r>
            <a:rPr lang="en-GB" sz="1800" u="sng" kern="1200" dirty="0"/>
            <a:t> has been maintained</a:t>
          </a:r>
          <a:r>
            <a:rPr lang="en-GB" sz="1800" kern="1200" dirty="0"/>
            <a:t> and </a:t>
          </a:r>
          <a:r>
            <a:rPr lang="en-GB" sz="1800" strike="sngStrike" kern="1200" dirty="0"/>
            <a:t>prevention of</a:t>
          </a:r>
          <a:r>
            <a:rPr lang="en-GB" sz="1800" strike="noStrike" kern="1200" dirty="0"/>
            <a:t> </a:t>
          </a:r>
          <a:r>
            <a:rPr lang="en-GB" sz="1800" kern="1200" dirty="0"/>
            <a:t>its </a:t>
          </a:r>
          <a:r>
            <a:rPr lang="en-GB" sz="1800" b="1" kern="1200" dirty="0"/>
            <a:t>infestation</a:t>
          </a:r>
          <a:r>
            <a:rPr lang="en-GB" sz="1800" kern="1200" dirty="0"/>
            <a:t> and </a:t>
          </a:r>
          <a:r>
            <a:rPr lang="en-GB" sz="1800" b="1" kern="1200" dirty="0"/>
            <a:t>contamination</a:t>
          </a:r>
          <a:r>
            <a:rPr lang="en-GB" sz="1800" kern="1200" dirty="0"/>
            <a:t> by </a:t>
          </a:r>
          <a:r>
            <a:rPr lang="en-GB" sz="1800" b="1" kern="1200" dirty="0"/>
            <a:t>regulated pests</a:t>
          </a:r>
          <a:r>
            <a:rPr lang="en-GB" sz="1800" strike="sngStrike" kern="1200" dirty="0"/>
            <a:t>,</a:t>
          </a:r>
          <a:r>
            <a:rPr lang="en-GB" sz="1800" kern="1200" dirty="0"/>
            <a:t> </a:t>
          </a:r>
          <a:r>
            <a:rPr lang="en-GB" sz="1800" u="sng" kern="1200" dirty="0"/>
            <a:t>prevented</a:t>
          </a:r>
          <a:r>
            <a:rPr lang="en-GB" sz="1800" kern="1200" dirty="0"/>
            <a:t> through the application of </a:t>
          </a:r>
          <a:r>
            <a:rPr lang="en-GB" sz="1800" strike="sngStrike" kern="1200" dirty="0"/>
            <a:t>appropriate</a:t>
          </a:r>
          <a:r>
            <a:rPr lang="en-GB" sz="1800" kern="1200" dirty="0"/>
            <a:t> </a:t>
          </a:r>
          <a:r>
            <a:rPr lang="en-GB" sz="1800" b="1" kern="1200" dirty="0"/>
            <a:t>phytosanitary measures</a:t>
          </a:r>
          <a:r>
            <a:rPr lang="en-US" altLang="ja-JP" sz="1800" strike="noStrike" kern="1200" dirty="0">
              <a:effectLst>
                <a:outerShdw blurRad="38100" dist="38100" dir="2700000" algn="tl">
                  <a:srgbClr val="000000">
                    <a:alpha val="43137"/>
                  </a:srgbClr>
                </a:outerShdw>
              </a:effectLst>
              <a:latin typeface="Arial" pitchFamily="34" charset="0"/>
              <a:cs typeface="Arial" pitchFamily="34" charset="0"/>
            </a:rPr>
            <a:t>”</a:t>
          </a:r>
          <a:endParaRPr lang="en-US" sz="1800" strike="noStrike" kern="1200" dirty="0">
            <a:effectLst>
              <a:outerShdw blurRad="38100" dist="38100" dir="2700000" algn="tl">
                <a:srgbClr val="000000">
                  <a:alpha val="43137"/>
                </a:srgbClr>
              </a:outerShdw>
            </a:effectLst>
          </a:endParaRPr>
        </a:p>
      </dsp:txBody>
      <dsp:txXfrm>
        <a:off x="0" y="220710"/>
        <a:ext cx="11310255" cy="1872000"/>
      </dsp:txXfrm>
    </dsp:sp>
    <dsp:sp modelId="{43050ECD-A3E9-4C47-8FE6-BEA6034E9946}">
      <dsp:nvSpPr>
        <dsp:cNvPr id="0" name=""/>
        <dsp:cNvSpPr/>
      </dsp:nvSpPr>
      <dsp:spPr>
        <a:xfrm>
          <a:off x="0" y="214615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solidFill>
                <a:schemeClr val="tx1"/>
              </a:solidFill>
              <a:effectLst/>
              <a:latin typeface="+mn-lt"/>
              <a:ea typeface="+mn-ea"/>
              <a:cs typeface="+mn-cs"/>
            </a:rPr>
            <a:t>“</a:t>
          </a:r>
          <a:r>
            <a:rPr lang="en-US" sz="1800" i="1" kern="1200" dirty="0" smtClean="0">
              <a:solidFill>
                <a:schemeClr val="tx1"/>
              </a:solidFill>
              <a:effectLst/>
              <a:latin typeface="+mn-lt"/>
              <a:ea typeface="+mn-ea"/>
              <a:cs typeface="+mn-cs"/>
            </a:rPr>
            <a:t>Maintenance of the integrity</a:t>
          </a:r>
          <a:r>
            <a:rPr lang="en-US" sz="1800" kern="1200" dirty="0" smtClean="0">
              <a:solidFill>
                <a:schemeClr val="tx1"/>
              </a:solidFill>
              <a:effectLst/>
              <a:latin typeface="+mn-lt"/>
              <a:ea typeface="+mn-ea"/>
              <a:cs typeface="+mn-cs"/>
            </a:rPr>
            <a:t>” has been substituted to “</a:t>
          </a:r>
          <a:r>
            <a:rPr lang="en-US" sz="1800" i="1" kern="1200" dirty="0" smtClean="0">
              <a:solidFill>
                <a:schemeClr val="tx1"/>
              </a:solidFill>
              <a:effectLst/>
              <a:latin typeface="+mn-lt"/>
              <a:ea typeface="+mn-ea"/>
              <a:cs typeface="+mn-cs"/>
            </a:rPr>
            <a:t>State</a:t>
          </a:r>
          <a:r>
            <a:rPr lang="en-US" sz="1800" kern="1200" dirty="0" smtClean="0">
              <a:solidFill>
                <a:schemeClr val="tx1"/>
              </a:solidFill>
              <a:effectLst/>
              <a:latin typeface="+mn-lt"/>
              <a:ea typeface="+mn-ea"/>
              <a:cs typeface="+mn-cs"/>
            </a:rPr>
            <a:t>…</a:t>
          </a:r>
          <a:r>
            <a:rPr lang="en-US" sz="1800" i="1" kern="1200" dirty="0" smtClean="0">
              <a:solidFill>
                <a:schemeClr val="tx1"/>
              </a:solidFill>
              <a:effectLst/>
              <a:latin typeface="+mn-lt"/>
              <a:ea typeface="+mn-ea"/>
              <a:cs typeface="+mn-cs"/>
            </a:rPr>
            <a:t>when</a:t>
          </a:r>
          <a:r>
            <a:rPr lang="en-US" sz="1800" kern="1200" dirty="0" smtClean="0">
              <a:solidFill>
                <a:schemeClr val="tx1"/>
              </a:solidFill>
              <a:effectLst/>
              <a:latin typeface="+mn-lt"/>
              <a:ea typeface="+mn-ea"/>
              <a:cs typeface="+mn-cs"/>
            </a:rPr>
            <a:t>…</a:t>
          </a:r>
          <a:r>
            <a:rPr lang="en-US" sz="1800" i="1" kern="1200" dirty="0" smtClean="0">
              <a:solidFill>
                <a:schemeClr val="tx1"/>
              </a:solidFill>
              <a:effectLst/>
              <a:latin typeface="+mn-lt"/>
              <a:ea typeface="+mn-ea"/>
              <a:cs typeface="+mn-cs"/>
            </a:rPr>
            <a:t>integrity has been maintained</a:t>
          </a:r>
          <a:r>
            <a:rPr lang="en-US" sz="1800" kern="1200" dirty="0" smtClean="0">
              <a:solidFill>
                <a:schemeClr val="tx1"/>
              </a:solidFill>
              <a:effectLst/>
              <a:latin typeface="+mn-lt"/>
              <a:ea typeface="+mn-ea"/>
              <a:cs typeface="+mn-cs"/>
            </a:rPr>
            <a:t>” to correctly reflect that phytosanitary security is a </a:t>
          </a:r>
          <a:r>
            <a:rPr lang="en-US" sz="1800" i="1" kern="1200" dirty="0" smtClean="0">
              <a:solidFill>
                <a:schemeClr val="tx1"/>
              </a:solidFill>
              <a:effectLst/>
              <a:latin typeface="+mn-lt"/>
              <a:ea typeface="+mn-ea"/>
              <a:cs typeface="+mn-cs"/>
            </a:rPr>
            <a:t>state</a:t>
          </a:r>
          <a:r>
            <a:rPr lang="en-US" sz="1800" kern="1200" dirty="0" smtClean="0">
              <a:solidFill>
                <a:schemeClr val="tx1"/>
              </a:solidFill>
              <a:effectLst/>
              <a:latin typeface="+mn-lt"/>
              <a:ea typeface="+mn-ea"/>
              <a:cs typeface="+mn-cs"/>
            </a:rPr>
            <a:t>, not an action</a:t>
          </a:r>
          <a:endParaRPr lang="en-US"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Similarly, “</a:t>
          </a:r>
          <a:r>
            <a:rPr lang="en-US" sz="1800" i="1" kern="1200" dirty="0">
              <a:solidFill>
                <a:schemeClr val="tx1"/>
              </a:solidFill>
              <a:effectLst/>
              <a:latin typeface="+mn-lt"/>
              <a:ea typeface="+mn-ea"/>
              <a:cs typeface="+mn-cs"/>
            </a:rPr>
            <a:t>prevention of its infestation and contamination…</a:t>
          </a:r>
          <a:r>
            <a:rPr lang="en-US" sz="1800" kern="1200" dirty="0">
              <a:solidFill>
                <a:schemeClr val="tx1"/>
              </a:solidFill>
              <a:effectLst/>
              <a:latin typeface="+mn-lt"/>
              <a:ea typeface="+mn-ea"/>
              <a:cs typeface="+mn-cs"/>
            </a:rPr>
            <a:t>” has been substituted to “</a:t>
          </a:r>
          <a:r>
            <a:rPr lang="en-US" sz="1800" i="1" kern="1200" dirty="0">
              <a:solidFill>
                <a:schemeClr val="tx1"/>
              </a:solidFill>
              <a:effectLst/>
              <a:latin typeface="+mn-lt"/>
              <a:ea typeface="+mn-ea"/>
              <a:cs typeface="+mn-cs"/>
            </a:rPr>
            <a:t>infestation and contamination…prevented</a:t>
          </a:r>
          <a:r>
            <a:rPr lang="en-US" sz="1800" kern="1200" dirty="0">
              <a:solidFill>
                <a:schemeClr val="tx1"/>
              </a:solidFill>
              <a:effectLst/>
              <a:latin typeface="+mn-lt"/>
              <a:ea typeface="+mn-ea"/>
              <a:cs typeface="+mn-cs"/>
            </a:rPr>
            <a:t>”</a:t>
          </a:r>
          <a:endParaRPr lang="en-US"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The word “</a:t>
          </a:r>
          <a:r>
            <a:rPr lang="en-US" sz="1800" i="1" kern="1200" dirty="0">
              <a:solidFill>
                <a:schemeClr val="tx1"/>
              </a:solidFill>
              <a:effectLst/>
              <a:latin typeface="+mn-lt"/>
              <a:ea typeface="+mn-ea"/>
              <a:cs typeface="+mn-cs"/>
            </a:rPr>
            <a:t>appropriate</a:t>
          </a:r>
          <a:r>
            <a:rPr lang="en-US" sz="1800" kern="1200" dirty="0">
              <a:solidFill>
                <a:schemeClr val="tx1"/>
              </a:solidFill>
              <a:effectLst/>
              <a:latin typeface="+mn-lt"/>
              <a:ea typeface="+mn-ea"/>
              <a:cs typeface="+mn-cs"/>
            </a:rPr>
            <a:t>” qualifying the “</a:t>
          </a:r>
          <a:r>
            <a:rPr lang="en-US" sz="1800" i="1" kern="1200" dirty="0">
              <a:solidFill>
                <a:schemeClr val="tx1"/>
              </a:solidFill>
              <a:effectLst/>
              <a:latin typeface="+mn-lt"/>
              <a:ea typeface="+mn-ea"/>
              <a:cs typeface="+mn-cs"/>
            </a:rPr>
            <a:t>phytosanitary measures</a:t>
          </a:r>
          <a:r>
            <a:rPr lang="en-US" sz="1800" kern="1200" dirty="0">
              <a:solidFill>
                <a:schemeClr val="tx1"/>
              </a:solidFill>
              <a:effectLst/>
              <a:latin typeface="+mn-lt"/>
              <a:ea typeface="+mn-ea"/>
              <a:cs typeface="+mn-cs"/>
            </a:rPr>
            <a:t>” in the original definition is considered unnecessary and inappropriate for a definition and is therefore deleted</a:t>
          </a:r>
          <a:endParaRPr lang="en-US" sz="1800" kern="1200" dirty="0"/>
        </a:p>
      </dsp:txBody>
      <dsp:txXfrm>
        <a:off x="0" y="2146152"/>
        <a:ext cx="11310255" cy="28548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0"/>
          <a:ext cx="11310255" cy="864000"/>
        </a:xfrm>
        <a:prstGeom prst="rect">
          <a:avLst/>
        </a:prstGeom>
        <a:solidFill>
          <a:srgbClr val="46DE54"/>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ts val="588"/>
            </a:spcAft>
          </a:pPr>
          <a:r>
            <a:rPr lang="en-US" sz="1600" b="1" kern="1200" dirty="0">
              <a:solidFill>
                <a:schemeClr val="tx1"/>
              </a:solidFill>
              <a:effectLst>
                <a:outerShdw blurRad="38100" dist="38100" dir="2700000" algn="tl">
                  <a:srgbClr val="000000">
                    <a:alpha val="43137"/>
                  </a:srgbClr>
                </a:outerShdw>
              </a:effectLst>
            </a:rPr>
            <a:t>“G</a:t>
          </a:r>
          <a:r>
            <a:rPr lang="en-US" sz="1600" b="1" i="0" kern="1200" dirty="0">
              <a:solidFill>
                <a:schemeClr val="tx1"/>
              </a:solidFill>
              <a:effectLst>
                <a:outerShdw blurRad="38100" dist="38100" dir="2700000" algn="tl">
                  <a:srgbClr val="000000">
                    <a:alpha val="43137"/>
                  </a:srgbClr>
                </a:outerShdw>
              </a:effectLst>
            </a:rPr>
            <a:t>eneral surveillance</a:t>
          </a:r>
          <a:r>
            <a:rPr lang="en-US" sz="1600" b="1" kern="1200" dirty="0">
              <a:solidFill>
                <a:schemeClr val="tx1"/>
              </a:solidFill>
              <a:effectLst>
                <a:outerShdw blurRad="38100" dist="38100" dir="2700000" algn="tl">
                  <a:srgbClr val="000000">
                    <a:alpha val="43137"/>
                  </a:srgbClr>
                </a:outerShdw>
              </a:effectLst>
            </a:rPr>
            <a:t>”:</a:t>
          </a:r>
        </a:p>
        <a:p>
          <a:pPr lvl="0" algn="l" defTabSz="711200">
            <a:lnSpc>
              <a:spcPct val="90000"/>
            </a:lnSpc>
            <a:spcBef>
              <a:spcPct val="0"/>
            </a:spcBef>
            <a:spcAft>
              <a:spcPts val="588"/>
            </a:spcAft>
          </a:pPr>
          <a:r>
            <a:rPr lang="en-US" sz="1600" kern="1200" dirty="0">
              <a:solidFill>
                <a:schemeClr val="tx1"/>
              </a:solidFill>
              <a:effectLst/>
            </a:rPr>
            <a:t>“</a:t>
          </a:r>
          <a:r>
            <a:rPr lang="en-GB" sz="1600" kern="1200" dirty="0">
              <a:solidFill>
                <a:schemeClr val="tx1"/>
              </a:solidFill>
            </a:rPr>
            <a:t>An </a:t>
          </a:r>
          <a:r>
            <a:rPr lang="en-GB" sz="1600" b="1" kern="1200" dirty="0">
              <a:solidFill>
                <a:schemeClr val="tx1"/>
              </a:solidFill>
            </a:rPr>
            <a:t>official </a:t>
          </a:r>
          <a:r>
            <a:rPr lang="en-GB" sz="1600" kern="1200" dirty="0">
              <a:solidFill>
                <a:schemeClr val="tx1"/>
              </a:solidFill>
            </a:rPr>
            <a:t>process whereby data on </a:t>
          </a:r>
          <a:r>
            <a:rPr lang="en-GB" sz="1600" b="1" kern="1200" dirty="0">
              <a:solidFill>
                <a:schemeClr val="tx1"/>
              </a:solidFill>
            </a:rPr>
            <a:t>pests</a:t>
          </a:r>
          <a:r>
            <a:rPr lang="en-GB" sz="1600" kern="1200" dirty="0">
              <a:solidFill>
                <a:schemeClr val="tx1"/>
              </a:solidFill>
            </a:rPr>
            <a:t> in an </a:t>
          </a:r>
          <a:r>
            <a:rPr lang="en-GB" sz="1600" b="1" kern="1200" dirty="0">
              <a:solidFill>
                <a:schemeClr val="tx1"/>
              </a:solidFill>
            </a:rPr>
            <a:t>area</a:t>
          </a:r>
          <a:r>
            <a:rPr lang="en-GB" sz="1600" kern="1200" dirty="0">
              <a:solidFill>
                <a:schemeClr val="tx1"/>
              </a:solidFill>
            </a:rPr>
            <a:t> are collected from various sources other than </a:t>
          </a:r>
          <a:r>
            <a:rPr lang="en-GB" sz="1600" b="1" kern="1200" dirty="0">
              <a:solidFill>
                <a:schemeClr val="tx1"/>
              </a:solidFill>
            </a:rPr>
            <a:t>surveys</a:t>
          </a:r>
          <a:r>
            <a:rPr lang="en-GB" sz="1600" kern="1200" dirty="0">
              <a:solidFill>
                <a:schemeClr val="tx1"/>
              </a:solidFill>
            </a:rPr>
            <a:t>, analysed and verified.</a:t>
          </a:r>
          <a:r>
            <a:rPr lang="en-US" sz="1600" kern="1200" dirty="0">
              <a:solidFill>
                <a:schemeClr val="tx1"/>
              </a:solidFill>
              <a:effectLst/>
            </a:rPr>
            <a:t>”</a:t>
          </a:r>
        </a:p>
      </dsp:txBody>
      <dsp:txXfrm>
        <a:off x="0" y="0"/>
        <a:ext cx="11310255" cy="864000"/>
      </dsp:txXfrm>
    </dsp:sp>
    <dsp:sp modelId="{43050ECD-A3E9-4C47-8FE6-BEA6034E9946}">
      <dsp:nvSpPr>
        <dsp:cNvPr id="0" name=""/>
        <dsp:cNvSpPr/>
      </dsp:nvSpPr>
      <dsp:spPr>
        <a:xfrm>
          <a:off x="0" y="807839"/>
          <a:ext cx="11310255" cy="3006457"/>
        </a:xfrm>
        <a:prstGeom prst="rect">
          <a:avLst/>
        </a:prstGeom>
        <a:solidFill>
          <a:srgbClr val="D4F5D6">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i="0" kern="1200" dirty="0">
              <a:solidFill>
                <a:schemeClr val="tx1"/>
              </a:solidFill>
              <a:effectLst/>
              <a:latin typeface="+mn-lt"/>
              <a:ea typeface="+mn-ea"/>
              <a:cs typeface="+mn-cs"/>
            </a:rPr>
            <a:t>In the current definition of “</a:t>
          </a:r>
          <a:r>
            <a:rPr lang="en-US" sz="1600" i="1" kern="1200" dirty="0">
              <a:solidFill>
                <a:schemeClr val="tx1"/>
              </a:solidFill>
              <a:effectLst/>
              <a:latin typeface="+mn-lt"/>
              <a:ea typeface="+mn-ea"/>
              <a:cs typeface="+mn-cs"/>
            </a:rPr>
            <a:t>surveillance"</a:t>
          </a:r>
          <a:r>
            <a:rPr lang="en-US" sz="1600" i="0" kern="1200" dirty="0">
              <a:solidFill>
                <a:schemeClr val="tx1"/>
              </a:solidFill>
              <a:effectLst/>
              <a:latin typeface="+mn-lt"/>
              <a:ea typeface="+mn-ea"/>
              <a:cs typeface="+mn-cs"/>
            </a:rPr>
            <a:t>, the “</a:t>
          </a:r>
          <a:r>
            <a:rPr lang="en-US" sz="1600" i="1" kern="1200" dirty="0">
              <a:solidFill>
                <a:schemeClr val="tx1"/>
              </a:solidFill>
              <a:effectLst/>
              <a:latin typeface="+mn-lt"/>
              <a:ea typeface="+mn-ea"/>
              <a:cs typeface="+mn-cs"/>
            </a:rPr>
            <a:t>survey</a:t>
          </a:r>
          <a:r>
            <a:rPr lang="en-US" sz="1600" i="0" kern="1200" dirty="0">
              <a:solidFill>
                <a:schemeClr val="tx1"/>
              </a:solidFill>
              <a:effectLst/>
              <a:latin typeface="+mn-lt"/>
              <a:ea typeface="+mn-ea"/>
              <a:cs typeface="+mn-cs"/>
            </a:rPr>
            <a:t>” and “</a:t>
          </a:r>
          <a:r>
            <a:rPr lang="en-US" sz="1600" i="1" kern="1200" dirty="0">
              <a:solidFill>
                <a:schemeClr val="tx1"/>
              </a:solidFill>
              <a:effectLst/>
              <a:latin typeface="+mn-lt"/>
              <a:ea typeface="+mn-ea"/>
              <a:cs typeface="+mn-cs"/>
            </a:rPr>
            <a:t>monitoring</a:t>
          </a:r>
          <a:r>
            <a:rPr lang="en-US" sz="1600" i="0" kern="120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refer to specific surveillance and </a:t>
          </a:r>
          <a:r>
            <a:rPr lang="en-US" sz="1600" i="0" kern="1200" dirty="0">
              <a:solidFill>
                <a:schemeClr val="tx1"/>
              </a:solidFill>
              <a:effectLst/>
              <a:latin typeface="+mn-lt"/>
              <a:ea typeface="+mn-ea"/>
              <a:cs typeface="+mn-cs"/>
            </a:rPr>
            <a:t>the “</a:t>
          </a:r>
          <a:r>
            <a:rPr lang="en-US" sz="1600" i="1" kern="1200" dirty="0">
              <a:solidFill>
                <a:schemeClr val="tx1"/>
              </a:solidFill>
              <a:effectLst/>
              <a:latin typeface="+mn-lt"/>
              <a:ea typeface="+mn-ea"/>
              <a:cs typeface="+mn-cs"/>
            </a:rPr>
            <a:t>other procedures</a:t>
          </a:r>
          <a:r>
            <a:rPr lang="en-US" sz="1600" kern="1200" dirty="0">
              <a:solidFill>
                <a:schemeClr val="tx1"/>
              </a:solidFill>
              <a:effectLst/>
              <a:latin typeface="+mn-lt"/>
              <a:ea typeface="+mn-ea"/>
              <a:cs typeface="+mn-cs"/>
            </a:rPr>
            <a:t>” to general surveillance</a:t>
          </a:r>
          <a:endParaRPr lang="en-US" sz="1600" kern="1200" dirty="0"/>
        </a:p>
        <a:p>
          <a:pPr marL="171450" lvl="1" indent="-171450" algn="l" defTabSz="711200">
            <a:lnSpc>
              <a:spcPct val="90000"/>
            </a:lnSpc>
            <a:spcBef>
              <a:spcPct val="0"/>
            </a:spcBef>
            <a:spcAft>
              <a:spcPct val="15000"/>
            </a:spcAft>
            <a:buChar char="••"/>
          </a:pPr>
          <a:r>
            <a:rPr lang="en-US" sz="1600" i="0" kern="1200" dirty="0">
              <a:solidFill>
                <a:schemeClr val="tx1"/>
              </a:solidFill>
              <a:effectLst/>
              <a:latin typeface="+mn-lt"/>
              <a:ea typeface="+mn-ea"/>
              <a:cs typeface="+mn-cs"/>
            </a:rPr>
            <a:t>The proposed definition refers to “</a:t>
          </a:r>
          <a:r>
            <a:rPr lang="en-US" sz="1600" i="1" kern="1200" dirty="0">
              <a:solidFill>
                <a:schemeClr val="tx1"/>
              </a:solidFill>
              <a:effectLst/>
              <a:latin typeface="+mn-lt"/>
              <a:ea typeface="+mn-ea"/>
              <a:cs typeface="+mn-cs"/>
            </a:rPr>
            <a:t>various sources</a:t>
          </a:r>
          <a:r>
            <a:rPr lang="en-US" sz="1600" i="0" kern="1200" dirty="0">
              <a:solidFill>
                <a:schemeClr val="tx1"/>
              </a:solidFill>
              <a:effectLst/>
              <a:latin typeface="+mn-lt"/>
              <a:ea typeface="+mn-ea"/>
              <a:cs typeface="+mn-cs"/>
            </a:rPr>
            <a:t>” rather than “</a:t>
          </a:r>
          <a:r>
            <a:rPr lang="en-US" sz="1600" i="1" kern="1200" dirty="0">
              <a:solidFill>
                <a:schemeClr val="tx1"/>
              </a:solidFill>
              <a:effectLst/>
              <a:latin typeface="+mn-lt"/>
              <a:ea typeface="+mn-ea"/>
              <a:cs typeface="+mn-cs"/>
            </a:rPr>
            <a:t>procedures</a:t>
          </a:r>
          <a:r>
            <a:rPr lang="en-US" sz="1600" i="0" kern="1200" dirty="0">
              <a:solidFill>
                <a:schemeClr val="tx1"/>
              </a:solidFill>
              <a:effectLst/>
              <a:latin typeface="+mn-lt"/>
              <a:ea typeface="+mn-ea"/>
              <a:cs typeface="+mn-cs"/>
            </a:rPr>
            <a:t>” to allow for sources of data that are not procedures. These various sources of data can be official or unofficial, as explained in ISPM 6 (</a:t>
          </a:r>
          <a:r>
            <a:rPr lang="en-US" sz="1600" i="1" kern="1200" dirty="0">
              <a:solidFill>
                <a:schemeClr val="tx1"/>
              </a:solidFill>
              <a:effectLst/>
              <a:latin typeface="+mn-lt"/>
              <a:ea typeface="+mn-ea"/>
              <a:cs typeface="+mn-cs"/>
            </a:rPr>
            <a:t>Surveillance</a:t>
          </a:r>
          <a:r>
            <a:rPr lang="en-US" sz="1600" i="0" kern="1200" dirty="0">
              <a:solidFill>
                <a:schemeClr val="tx1"/>
              </a:solidFill>
              <a:effectLst/>
              <a:latin typeface="+mn-lt"/>
              <a:ea typeface="+mn-ea"/>
              <a:cs typeface="+mn-cs"/>
            </a:rPr>
            <a:t>)</a:t>
          </a:r>
          <a:endParaRPr lang="en-US" altLang="ja-JP" sz="1600" kern="1200" dirty="0"/>
        </a:p>
        <a:p>
          <a:pPr marL="171450" lvl="1" indent="-171450" algn="l" defTabSz="711200">
            <a:lnSpc>
              <a:spcPct val="90000"/>
            </a:lnSpc>
            <a:spcBef>
              <a:spcPct val="0"/>
            </a:spcBef>
            <a:spcAft>
              <a:spcPct val="15000"/>
            </a:spcAft>
            <a:buChar char="••"/>
          </a:pPr>
          <a:r>
            <a:rPr lang="en-US" sz="1600" i="0" kern="1200" dirty="0">
              <a:solidFill>
                <a:schemeClr val="tx1"/>
              </a:solidFill>
              <a:effectLst/>
              <a:latin typeface="+mn-lt"/>
              <a:ea typeface="+mn-ea"/>
              <a:cs typeface="+mn-cs"/>
            </a:rPr>
            <a:t>With reference to the “</a:t>
          </a:r>
          <a:r>
            <a:rPr lang="en-US" sz="1600" i="1" kern="1200" dirty="0">
              <a:solidFill>
                <a:schemeClr val="tx1"/>
              </a:solidFill>
              <a:effectLst/>
              <a:latin typeface="+mn-lt"/>
              <a:ea typeface="+mn-ea"/>
              <a:cs typeface="+mn-cs"/>
            </a:rPr>
            <a:t>data</a:t>
          </a:r>
          <a:r>
            <a:rPr lang="en-US" sz="1600" i="0" kern="1200" dirty="0">
              <a:solidFill>
                <a:schemeClr val="tx1"/>
              </a:solidFill>
              <a:effectLst/>
              <a:latin typeface="+mn-lt"/>
              <a:ea typeface="+mn-ea"/>
              <a:cs typeface="+mn-cs"/>
            </a:rPr>
            <a:t>” or “</a:t>
          </a:r>
          <a:r>
            <a:rPr lang="en-US" sz="1600" i="1" kern="1200" dirty="0">
              <a:solidFill>
                <a:schemeClr val="tx1"/>
              </a:solidFill>
              <a:effectLst/>
              <a:latin typeface="+mn-lt"/>
              <a:ea typeface="+mn-ea"/>
              <a:cs typeface="+mn-cs"/>
            </a:rPr>
            <a:t>information</a:t>
          </a:r>
          <a:r>
            <a:rPr lang="en-US" sz="1600" i="0" kern="1200" dirty="0">
              <a:solidFill>
                <a:schemeClr val="tx1"/>
              </a:solidFill>
              <a:effectLst/>
              <a:latin typeface="+mn-lt"/>
              <a:ea typeface="+mn-ea"/>
              <a:cs typeface="+mn-cs"/>
            </a:rPr>
            <a:t>” resulting from </a:t>
          </a:r>
          <a:r>
            <a:rPr lang="en-US" sz="1600" kern="1200" dirty="0">
              <a:solidFill>
                <a:schemeClr val="tx1"/>
              </a:solidFill>
              <a:effectLst/>
              <a:latin typeface="+mn-lt"/>
              <a:ea typeface="+mn-ea"/>
              <a:cs typeface="+mn-cs"/>
            </a:rPr>
            <a:t>the surveillance, “</a:t>
          </a:r>
          <a:r>
            <a:rPr lang="en-US" sz="1600" i="1" kern="1200" dirty="0">
              <a:solidFill>
                <a:schemeClr val="tx1"/>
              </a:solidFill>
              <a:effectLst/>
              <a:latin typeface="+mn-lt"/>
              <a:ea typeface="+mn-ea"/>
              <a:cs typeface="+mn-cs"/>
            </a:rPr>
            <a:t>data</a:t>
          </a:r>
          <a:r>
            <a:rPr lang="en-US" sz="1600" kern="1200" dirty="0">
              <a:solidFill>
                <a:schemeClr val="tx1"/>
              </a:solidFill>
              <a:effectLst/>
              <a:latin typeface="+mn-lt"/>
              <a:ea typeface="+mn-ea"/>
              <a:cs typeface="+mn-cs"/>
            </a:rPr>
            <a:t>” refers to the raw collected material, which then becomes “</a:t>
          </a:r>
          <a:r>
            <a:rPr lang="en-US" sz="1600" i="1" kern="1200" dirty="0">
              <a:solidFill>
                <a:schemeClr val="tx1"/>
              </a:solidFill>
              <a:effectLst/>
              <a:latin typeface="+mn-lt"/>
              <a:ea typeface="+mn-ea"/>
              <a:cs typeface="+mn-cs"/>
            </a:rPr>
            <a:t>information</a:t>
          </a:r>
          <a:r>
            <a:rPr lang="en-US" sz="1600" kern="1200" dirty="0">
              <a:solidFill>
                <a:schemeClr val="tx1"/>
              </a:solidFill>
              <a:effectLst/>
              <a:latin typeface="+mn-lt"/>
              <a:ea typeface="+mn-ea"/>
              <a:cs typeface="+mn-cs"/>
            </a:rPr>
            <a:t>” once it has been </a:t>
          </a:r>
          <a:r>
            <a:rPr lang="en-GB" sz="1600" kern="1200" dirty="0">
              <a:solidFill>
                <a:schemeClr val="tx1"/>
              </a:solidFill>
              <a:effectLst/>
              <a:latin typeface="+mn-lt"/>
              <a:ea typeface="+mn-ea"/>
              <a:cs typeface="+mn-cs"/>
            </a:rPr>
            <a:t>analysed and verified</a:t>
          </a:r>
          <a:r>
            <a:rPr lang="en-US" sz="1600" kern="1200" dirty="0">
              <a:solidFill>
                <a:schemeClr val="tx1"/>
              </a:solidFill>
              <a:effectLst/>
              <a:latin typeface="+mn-lt"/>
              <a:ea typeface="+mn-ea"/>
              <a:cs typeface="+mn-cs"/>
            </a:rPr>
            <a:t>. The word “</a:t>
          </a:r>
          <a:r>
            <a:rPr lang="en-US" sz="1600" i="1" kern="1200" dirty="0">
              <a:solidFill>
                <a:schemeClr val="tx1"/>
              </a:solidFill>
              <a:effectLst/>
              <a:latin typeface="+mn-lt"/>
              <a:ea typeface="+mn-ea"/>
              <a:cs typeface="+mn-cs"/>
            </a:rPr>
            <a:t>data</a:t>
          </a:r>
          <a:r>
            <a:rPr lang="en-US" sz="1600" kern="1200" dirty="0">
              <a:solidFill>
                <a:schemeClr val="tx1"/>
              </a:solidFill>
              <a:effectLst/>
              <a:latin typeface="+mn-lt"/>
              <a:ea typeface="+mn-ea"/>
              <a:cs typeface="+mn-cs"/>
            </a:rPr>
            <a:t>” is therefore appropriate in the context of “</a:t>
          </a:r>
          <a:r>
            <a:rPr lang="en-US" sz="1600" i="1" kern="1200" dirty="0">
              <a:solidFill>
                <a:schemeClr val="tx1"/>
              </a:solidFill>
              <a:effectLst/>
              <a:latin typeface="+mn-lt"/>
              <a:ea typeface="+mn-ea"/>
              <a:cs typeface="+mn-cs"/>
            </a:rPr>
            <a:t>general surveillance</a:t>
          </a:r>
          <a:r>
            <a:rPr lang="en-US" sz="1600" i="0" kern="1200" dirty="0">
              <a:solidFill>
                <a:schemeClr val="tx1"/>
              </a:solidFill>
              <a:effectLst/>
              <a:latin typeface="+mn-lt"/>
              <a:ea typeface="+mn-ea"/>
              <a:cs typeface="+mn-cs"/>
            </a:rPr>
            <a:t>”.</a:t>
          </a:r>
          <a:endParaRPr lang="en-US" altLang="ja-JP" sz="1600" kern="1200" dirty="0"/>
        </a:p>
        <a:p>
          <a:pPr marL="171450" lvl="1" indent="-171450" algn="l" defTabSz="711200">
            <a:lnSpc>
              <a:spcPct val="90000"/>
            </a:lnSpc>
            <a:spcBef>
              <a:spcPct val="0"/>
            </a:spcBef>
            <a:spcAft>
              <a:spcPct val="15000"/>
            </a:spcAft>
            <a:buChar char="••"/>
          </a:pPr>
          <a:r>
            <a:rPr lang="en-US" sz="1600" kern="1200" dirty="0">
              <a:solidFill>
                <a:schemeClr val="tx1"/>
              </a:solidFill>
              <a:effectLst/>
              <a:latin typeface="+mn-lt"/>
              <a:ea typeface="+mn-ea"/>
              <a:cs typeface="+mn-cs"/>
            </a:rPr>
            <a:t>Data resulting from general surveillance are not official until they have been approved by the NPPO; therefore, the process does not stop with the collection of data, as analysis and verification are also key important parts of the process when non-official data-sources are being used</a:t>
          </a:r>
          <a:endParaRPr lang="en-US" altLang="ja-JP" sz="1600" kern="1200" dirty="0"/>
        </a:p>
        <a:p>
          <a:pPr marL="114300" lvl="1" indent="-114300" algn="l" defTabSz="622300">
            <a:lnSpc>
              <a:spcPct val="90000"/>
            </a:lnSpc>
            <a:spcBef>
              <a:spcPct val="0"/>
            </a:spcBef>
            <a:spcAft>
              <a:spcPct val="15000"/>
            </a:spcAft>
            <a:buChar char="••"/>
          </a:pPr>
          <a:endParaRPr lang="en-US" altLang="ja-JP" sz="1400" kern="1200" dirty="0"/>
        </a:p>
      </dsp:txBody>
      <dsp:txXfrm>
        <a:off x="0" y="807839"/>
        <a:ext cx="11310255" cy="300645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9313"/>
          <a:ext cx="11310255" cy="1065600"/>
        </a:xfrm>
        <a:prstGeom prst="rect">
          <a:avLst/>
        </a:prstGeom>
        <a:solidFill>
          <a:srgbClr val="46DE54"/>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ts val="588"/>
            </a:spcAft>
          </a:pPr>
          <a:r>
            <a:rPr lang="en-US" sz="1600" b="1" kern="1200" dirty="0">
              <a:solidFill>
                <a:schemeClr val="tx1"/>
              </a:solidFill>
              <a:effectLst>
                <a:outerShdw blurRad="38100" dist="38100" dir="2700000" algn="tl">
                  <a:srgbClr val="000000">
                    <a:alpha val="43137"/>
                  </a:srgbClr>
                </a:outerShdw>
              </a:effectLst>
            </a:rPr>
            <a:t>“S</a:t>
          </a:r>
          <a:r>
            <a:rPr lang="en-US" sz="1600" b="1" i="0" kern="1200" dirty="0">
              <a:solidFill>
                <a:schemeClr val="tx1"/>
              </a:solidFill>
              <a:effectLst>
                <a:outerShdw blurRad="38100" dist="38100" dir="2700000" algn="tl">
                  <a:srgbClr val="000000">
                    <a:alpha val="43137"/>
                  </a:srgbClr>
                </a:outerShdw>
              </a:effectLst>
            </a:rPr>
            <a:t>pecific surveillance</a:t>
          </a:r>
          <a:r>
            <a:rPr lang="en-US" sz="1600" b="1" kern="1200" dirty="0">
              <a:solidFill>
                <a:schemeClr val="tx1"/>
              </a:solidFill>
              <a:effectLst>
                <a:outerShdw blurRad="38100" dist="38100" dir="2700000" algn="tl">
                  <a:srgbClr val="000000">
                    <a:alpha val="43137"/>
                  </a:srgbClr>
                </a:outerShdw>
              </a:effectLst>
            </a:rPr>
            <a:t>”:</a:t>
          </a:r>
        </a:p>
        <a:p>
          <a:pPr lvl="0" algn="l" defTabSz="711200">
            <a:lnSpc>
              <a:spcPct val="90000"/>
            </a:lnSpc>
            <a:spcBef>
              <a:spcPct val="0"/>
            </a:spcBef>
            <a:spcAft>
              <a:spcPts val="588"/>
            </a:spcAft>
          </a:pPr>
          <a:r>
            <a:rPr lang="en-US" sz="1600" kern="1200" dirty="0">
              <a:solidFill>
                <a:schemeClr val="tx1"/>
              </a:solidFill>
              <a:effectLst/>
            </a:rPr>
            <a:t>“</a:t>
          </a:r>
          <a:r>
            <a:rPr lang="en-GB" sz="1600" kern="1200" dirty="0">
              <a:solidFill>
                <a:schemeClr val="tx1"/>
              </a:solidFill>
            </a:rPr>
            <a:t>An </a:t>
          </a:r>
          <a:r>
            <a:rPr lang="en-GB" sz="1600" b="1" kern="1200" dirty="0">
              <a:solidFill>
                <a:schemeClr val="tx1"/>
              </a:solidFill>
            </a:rPr>
            <a:t>official</a:t>
          </a:r>
          <a:r>
            <a:rPr lang="en-GB" sz="1600" kern="1200" dirty="0">
              <a:solidFill>
                <a:schemeClr val="tx1"/>
              </a:solidFill>
            </a:rPr>
            <a:t> process whereby information on </a:t>
          </a:r>
          <a:r>
            <a:rPr lang="en-GB" sz="1600" b="1" kern="1200" dirty="0">
              <a:solidFill>
                <a:schemeClr val="tx1"/>
              </a:solidFill>
            </a:rPr>
            <a:t>pests</a:t>
          </a:r>
          <a:r>
            <a:rPr lang="en-GB" sz="1600" kern="1200" dirty="0">
              <a:solidFill>
                <a:schemeClr val="tx1"/>
              </a:solidFill>
            </a:rPr>
            <a:t> in an </a:t>
          </a:r>
          <a:r>
            <a:rPr lang="en-GB" sz="1600" b="1" kern="1200" dirty="0">
              <a:solidFill>
                <a:schemeClr val="tx1"/>
              </a:solidFill>
            </a:rPr>
            <a:t>area</a:t>
          </a:r>
          <a:r>
            <a:rPr lang="en-GB" sz="1600" kern="1200" dirty="0">
              <a:solidFill>
                <a:schemeClr val="tx1"/>
              </a:solidFill>
            </a:rPr>
            <a:t> is obtained through </a:t>
          </a:r>
          <a:r>
            <a:rPr lang="en-GB" sz="1600" b="1" kern="1200" dirty="0">
              <a:solidFill>
                <a:schemeClr val="tx1"/>
              </a:solidFill>
            </a:rPr>
            <a:t>surveys</a:t>
          </a:r>
          <a:r>
            <a:rPr lang="en-GB" sz="1600" kern="1200" dirty="0">
              <a:solidFill>
                <a:schemeClr val="tx1"/>
              </a:solidFill>
            </a:rPr>
            <a:t>.</a:t>
          </a:r>
          <a:r>
            <a:rPr lang="en-US" sz="1600" kern="1200" dirty="0">
              <a:solidFill>
                <a:schemeClr val="tx1"/>
              </a:solidFill>
              <a:effectLst/>
            </a:rPr>
            <a:t>”</a:t>
          </a:r>
        </a:p>
      </dsp:txBody>
      <dsp:txXfrm>
        <a:off x="0" y="9313"/>
        <a:ext cx="11310255" cy="1065600"/>
      </dsp:txXfrm>
    </dsp:sp>
    <dsp:sp modelId="{43050ECD-A3E9-4C47-8FE6-BEA6034E9946}">
      <dsp:nvSpPr>
        <dsp:cNvPr id="0" name=""/>
        <dsp:cNvSpPr/>
      </dsp:nvSpPr>
      <dsp:spPr>
        <a:xfrm>
          <a:off x="0" y="998425"/>
          <a:ext cx="11310255" cy="2262780"/>
        </a:xfrm>
        <a:prstGeom prst="rect">
          <a:avLst/>
        </a:prstGeom>
        <a:solidFill>
          <a:srgbClr val="D4F5D6">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dirty="0">
              <a:solidFill>
                <a:schemeClr val="tx1"/>
              </a:solidFill>
              <a:effectLst/>
              <a:latin typeface="+mn-lt"/>
              <a:ea typeface="+mn-ea"/>
              <a:cs typeface="+mn-cs"/>
            </a:rPr>
            <a:t>The revised ISPM 6 (</a:t>
          </a:r>
          <a:r>
            <a:rPr lang="en-GB" sz="1600" i="1" kern="1200" dirty="0">
              <a:solidFill>
                <a:schemeClr val="tx1"/>
              </a:solidFill>
              <a:effectLst/>
              <a:latin typeface="+mn-lt"/>
              <a:ea typeface="+mn-ea"/>
              <a:cs typeface="+mn-cs"/>
            </a:rPr>
            <a:t>Surveillance</a:t>
          </a:r>
          <a:r>
            <a:rPr lang="en-GB" sz="1600" kern="1200" dirty="0">
              <a:solidFill>
                <a:schemeClr val="tx1"/>
              </a:solidFill>
              <a:effectLst/>
              <a:latin typeface="+mn-lt"/>
              <a:ea typeface="+mn-ea"/>
              <a:cs typeface="+mn-cs"/>
            </a:rPr>
            <a:t>) resulted in a slight change in the meaning of general and specific surveillance, with the previous version of ISPM 6 referring to “</a:t>
          </a:r>
          <a:r>
            <a:rPr lang="en-GB" sz="1600" i="1" kern="1200" dirty="0">
              <a:solidFill>
                <a:schemeClr val="tx1"/>
              </a:solidFill>
              <a:effectLst/>
              <a:latin typeface="+mn-lt"/>
              <a:ea typeface="+mn-ea"/>
              <a:cs typeface="+mn-cs"/>
            </a:rPr>
            <a:t>specific surveys</a:t>
          </a:r>
          <a:r>
            <a:rPr lang="en-GB" sz="1600" kern="1200" dirty="0">
              <a:solidFill>
                <a:schemeClr val="tx1"/>
              </a:solidFill>
              <a:effectLst/>
              <a:latin typeface="+mn-lt"/>
              <a:ea typeface="+mn-ea"/>
              <a:cs typeface="+mn-cs"/>
            </a:rPr>
            <a:t>” for what is now called “</a:t>
          </a:r>
          <a:r>
            <a:rPr lang="en-GB" sz="1600" i="1" kern="1200" dirty="0">
              <a:solidFill>
                <a:schemeClr val="tx1"/>
              </a:solidFill>
              <a:effectLst/>
              <a:latin typeface="+mn-lt"/>
              <a:ea typeface="+mn-ea"/>
              <a:cs typeface="+mn-cs"/>
            </a:rPr>
            <a:t>specific surveillance</a:t>
          </a:r>
          <a:r>
            <a:rPr lang="en-GB" sz="1600" kern="1200" dirty="0">
              <a:solidFill>
                <a:schemeClr val="tx1"/>
              </a:solidFill>
              <a:effectLst/>
              <a:latin typeface="+mn-lt"/>
              <a:ea typeface="+mn-ea"/>
              <a:cs typeface="+mn-cs"/>
            </a:rPr>
            <a:t>”</a:t>
          </a:r>
          <a:endParaRPr lang="en-US" sz="1600" kern="1200" dirty="0"/>
        </a:p>
        <a:p>
          <a:pPr marL="171450" lvl="1" indent="-171450" algn="l" defTabSz="711200">
            <a:lnSpc>
              <a:spcPct val="90000"/>
            </a:lnSpc>
            <a:spcBef>
              <a:spcPct val="0"/>
            </a:spcBef>
            <a:spcAft>
              <a:spcPct val="15000"/>
            </a:spcAft>
            <a:buChar char="••"/>
          </a:pPr>
          <a:r>
            <a:rPr lang="en-US" sz="1600" kern="1200" dirty="0">
              <a:solidFill>
                <a:schemeClr val="tx1"/>
              </a:solidFill>
              <a:effectLst/>
              <a:latin typeface="+mn-lt"/>
              <a:ea typeface="+mn-ea"/>
              <a:cs typeface="+mn-cs"/>
            </a:rPr>
            <a:t>The only distinction between general and specific surveillance is the source of the data, as both types of surveillance can be directed to specific pests</a:t>
          </a:r>
          <a:endParaRPr lang="en-US" sz="1600" kern="1200" dirty="0"/>
        </a:p>
        <a:p>
          <a:pPr marL="171450" lvl="1" indent="-171450" algn="l" defTabSz="711200">
            <a:lnSpc>
              <a:spcPct val="90000"/>
            </a:lnSpc>
            <a:spcBef>
              <a:spcPct val="0"/>
            </a:spcBef>
            <a:spcAft>
              <a:spcPct val="15000"/>
            </a:spcAft>
            <a:buChar char="••"/>
          </a:pPr>
          <a:r>
            <a:rPr lang="en-US" sz="1600" kern="1200" dirty="0">
              <a:solidFill>
                <a:schemeClr val="tx1"/>
              </a:solidFill>
              <a:effectLst/>
              <a:latin typeface="+mn-lt"/>
              <a:ea typeface="+mn-ea"/>
              <a:cs typeface="+mn-cs"/>
            </a:rPr>
            <a:t>“</a:t>
          </a:r>
          <a:r>
            <a:rPr lang="en-US" sz="1600" i="1" kern="1200" dirty="0">
              <a:solidFill>
                <a:schemeClr val="tx1"/>
              </a:solidFill>
              <a:effectLst/>
              <a:latin typeface="+mn-lt"/>
              <a:ea typeface="+mn-ea"/>
              <a:cs typeface="+mn-cs"/>
            </a:rPr>
            <a:t>Specific surveillance</a:t>
          </a:r>
          <a:r>
            <a:rPr lang="en-US" sz="1600" kern="1200" dirty="0">
              <a:solidFill>
                <a:schemeClr val="tx1"/>
              </a:solidFill>
              <a:effectLst/>
              <a:latin typeface="+mn-lt"/>
              <a:ea typeface="+mn-ea"/>
              <a:cs typeface="+mn-cs"/>
            </a:rPr>
            <a:t>” is achieved through “</a:t>
          </a:r>
          <a:r>
            <a:rPr lang="en-US" sz="1600" i="1" kern="1200" dirty="0">
              <a:solidFill>
                <a:schemeClr val="tx1"/>
              </a:solidFill>
              <a:effectLst/>
              <a:latin typeface="+mn-lt"/>
              <a:ea typeface="+mn-ea"/>
              <a:cs typeface="+mn-cs"/>
            </a:rPr>
            <a:t>surveys</a:t>
          </a:r>
          <a:r>
            <a:rPr lang="en-US" sz="1600" kern="1200" dirty="0">
              <a:solidFill>
                <a:schemeClr val="tx1"/>
              </a:solidFill>
              <a:effectLst/>
              <a:latin typeface="+mn-lt"/>
              <a:ea typeface="+mn-ea"/>
              <a:cs typeface="+mn-cs"/>
            </a:rPr>
            <a:t>”</a:t>
          </a:r>
          <a:endParaRPr lang="en-US" sz="1600" kern="1200" dirty="0"/>
        </a:p>
        <a:p>
          <a:pPr marL="171450" lvl="1" indent="-171450" algn="l" defTabSz="711200">
            <a:lnSpc>
              <a:spcPct val="90000"/>
            </a:lnSpc>
            <a:spcBef>
              <a:spcPct val="0"/>
            </a:spcBef>
            <a:spcAft>
              <a:spcPct val="15000"/>
            </a:spcAft>
            <a:buChar char="••"/>
          </a:pPr>
          <a:r>
            <a:rPr lang="en-US" sz="1600" kern="1200" dirty="0">
              <a:solidFill>
                <a:schemeClr val="tx1"/>
              </a:solidFill>
              <a:effectLst/>
              <a:latin typeface="+mn-lt"/>
              <a:ea typeface="+mn-ea"/>
              <a:cs typeface="+mn-cs"/>
            </a:rPr>
            <a:t>With reference to the </a:t>
          </a:r>
          <a:r>
            <a:rPr lang="en-US" sz="1600" i="0" kern="1200" dirty="0">
              <a:solidFill>
                <a:schemeClr val="tx1"/>
              </a:solidFill>
              <a:effectLst/>
              <a:latin typeface="+mn-lt"/>
              <a:ea typeface="+mn-ea"/>
              <a:cs typeface="+mn-cs"/>
            </a:rPr>
            <a:t>“</a:t>
          </a:r>
          <a:r>
            <a:rPr lang="en-US" sz="1600" i="1" kern="1200" dirty="0">
              <a:solidFill>
                <a:schemeClr val="tx1"/>
              </a:solidFill>
              <a:effectLst/>
              <a:latin typeface="+mn-lt"/>
              <a:ea typeface="+mn-ea"/>
              <a:cs typeface="+mn-cs"/>
            </a:rPr>
            <a:t>data</a:t>
          </a:r>
          <a:r>
            <a:rPr lang="en-US" sz="1600" i="0" kern="1200" dirty="0">
              <a:solidFill>
                <a:schemeClr val="tx1"/>
              </a:solidFill>
              <a:effectLst/>
              <a:latin typeface="+mn-lt"/>
              <a:ea typeface="+mn-ea"/>
              <a:cs typeface="+mn-cs"/>
            </a:rPr>
            <a:t>” or “</a:t>
          </a:r>
          <a:r>
            <a:rPr lang="en-US" sz="1600" i="1" kern="1200" dirty="0">
              <a:solidFill>
                <a:schemeClr val="tx1"/>
              </a:solidFill>
              <a:effectLst/>
              <a:latin typeface="+mn-lt"/>
              <a:ea typeface="+mn-ea"/>
              <a:cs typeface="+mn-cs"/>
            </a:rPr>
            <a:t>information</a:t>
          </a:r>
          <a:r>
            <a:rPr lang="en-US" sz="1600" i="0" kern="120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resulting from the surveillance, “</a:t>
          </a:r>
          <a:r>
            <a:rPr lang="en-US" sz="1600" i="1" kern="1200" dirty="0">
              <a:solidFill>
                <a:schemeClr val="tx1"/>
              </a:solidFill>
              <a:effectLst/>
              <a:latin typeface="+mn-lt"/>
              <a:ea typeface="+mn-ea"/>
              <a:cs typeface="+mn-cs"/>
            </a:rPr>
            <a:t>data</a:t>
          </a:r>
          <a:r>
            <a:rPr lang="en-US" sz="1600" kern="1200" dirty="0">
              <a:solidFill>
                <a:schemeClr val="tx1"/>
              </a:solidFill>
              <a:effectLst/>
              <a:latin typeface="+mn-lt"/>
              <a:ea typeface="+mn-ea"/>
              <a:cs typeface="+mn-cs"/>
            </a:rPr>
            <a:t>” refers to the raw collected material, which then becomes “</a:t>
          </a:r>
          <a:r>
            <a:rPr lang="en-US" sz="1600" i="1" kern="1200" dirty="0">
              <a:solidFill>
                <a:schemeClr val="tx1"/>
              </a:solidFill>
              <a:effectLst/>
              <a:latin typeface="+mn-lt"/>
              <a:ea typeface="+mn-ea"/>
              <a:cs typeface="+mn-cs"/>
            </a:rPr>
            <a:t>information</a:t>
          </a:r>
          <a:r>
            <a:rPr lang="en-US" sz="1600" kern="1200" dirty="0">
              <a:solidFill>
                <a:schemeClr val="tx1"/>
              </a:solidFill>
              <a:effectLst/>
              <a:latin typeface="+mn-lt"/>
              <a:ea typeface="+mn-ea"/>
              <a:cs typeface="+mn-cs"/>
            </a:rPr>
            <a:t>” once it has been processed; data are not official until approved by the NPPO. The word “</a:t>
          </a:r>
          <a:r>
            <a:rPr lang="en-US" sz="1600" i="1" kern="1200" dirty="0">
              <a:solidFill>
                <a:schemeClr val="tx1"/>
              </a:solidFill>
              <a:effectLst/>
              <a:latin typeface="+mn-lt"/>
              <a:ea typeface="+mn-ea"/>
              <a:cs typeface="+mn-cs"/>
            </a:rPr>
            <a:t>information</a:t>
          </a:r>
          <a:r>
            <a:rPr lang="en-US" sz="1600" kern="1200" dirty="0">
              <a:solidFill>
                <a:schemeClr val="tx1"/>
              </a:solidFill>
              <a:effectLst/>
              <a:latin typeface="+mn-lt"/>
              <a:ea typeface="+mn-ea"/>
              <a:cs typeface="+mn-cs"/>
            </a:rPr>
            <a:t>” is therefore appropriate in the context of “</a:t>
          </a:r>
          <a:r>
            <a:rPr lang="en-US" sz="1600" i="1" kern="1200" dirty="0">
              <a:solidFill>
                <a:schemeClr val="tx1"/>
              </a:solidFill>
              <a:effectLst/>
              <a:latin typeface="+mn-lt"/>
              <a:ea typeface="+mn-ea"/>
              <a:cs typeface="+mn-cs"/>
            </a:rPr>
            <a:t>specific surveillance</a:t>
          </a:r>
          <a:r>
            <a:rPr lang="en-US" sz="1600" i="0" kern="1200" dirty="0">
              <a:solidFill>
                <a:schemeClr val="tx1"/>
              </a:solidFill>
              <a:effectLst/>
              <a:latin typeface="+mn-lt"/>
              <a:ea typeface="+mn-ea"/>
              <a:cs typeface="+mn-cs"/>
            </a:rPr>
            <a:t>”</a:t>
          </a:r>
          <a:endParaRPr lang="en-US" altLang="ja-JP" sz="1600" i="1" kern="1200" dirty="0"/>
        </a:p>
      </dsp:txBody>
      <dsp:txXfrm>
        <a:off x="0" y="998425"/>
        <a:ext cx="11310255" cy="226278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2071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en-GB" altLang="ja-JP" sz="1800" b="1" kern="1200" noProof="0" dirty="0">
              <a:effectLst>
                <a:outerShdw blurRad="38100" dist="38100" dir="2700000" algn="tl">
                  <a:srgbClr val="000000">
                    <a:alpha val="43137"/>
                  </a:srgbClr>
                </a:outerShdw>
              </a:effectLst>
              <a:latin typeface="Arial" pitchFamily="34" charset="0"/>
              <a:cs typeface="Arial" pitchFamily="34" charset="0"/>
            </a:rPr>
            <a:t>S</a:t>
          </a:r>
          <a:r>
            <a:rPr lang="en-GB" sz="1800" b="1" kern="1200" noProof="0" dirty="0">
              <a:effectLst>
                <a:outerShdw blurRad="38100" dist="38100" dir="2700000" algn="tl">
                  <a:srgbClr val="000000">
                    <a:alpha val="43137"/>
                  </a:srgbClr>
                </a:outerShdw>
              </a:effectLst>
              <a:latin typeface="Arial" pitchFamily="34" charset="0"/>
              <a:cs typeface="Arial" pitchFamily="34" charset="0"/>
            </a:rPr>
            <a:t>urveillance</a:t>
          </a:r>
          <a:r>
            <a:rPr lang="en-US" altLang="ja-JP" sz="18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800100">
            <a:lnSpc>
              <a:spcPct val="90000"/>
            </a:lnSpc>
            <a:spcBef>
              <a:spcPct val="0"/>
            </a:spcBef>
            <a:spcAft>
              <a:spcPct val="35000"/>
            </a:spcAft>
          </a:pPr>
          <a:r>
            <a:rPr lang="en-US" altLang="ja-JP" sz="1800" kern="1200" dirty="0">
              <a:effectLst>
                <a:outerShdw blurRad="38100" dist="38100" dir="2700000" algn="tl">
                  <a:srgbClr val="000000">
                    <a:alpha val="43137"/>
                  </a:srgbClr>
                </a:outerShdw>
              </a:effectLst>
              <a:latin typeface="Arial" pitchFamily="34" charset="0"/>
              <a:cs typeface="Arial" pitchFamily="34" charset="0"/>
            </a:rPr>
            <a:t>“</a:t>
          </a:r>
          <a:r>
            <a:rPr lang="en-GB" sz="1800" b="1" u="sng" kern="1200" dirty="0"/>
            <a:t>General surveillance</a:t>
          </a:r>
          <a:r>
            <a:rPr lang="en-GB" sz="1800" u="sng" kern="1200" dirty="0"/>
            <a:t>, </a:t>
          </a:r>
          <a:r>
            <a:rPr lang="en-GB" sz="1800" b="1" u="sng" kern="1200" dirty="0"/>
            <a:t>specific surveillance</a:t>
          </a:r>
          <a:r>
            <a:rPr lang="en-GB" sz="1800" u="sng" kern="1200" dirty="0"/>
            <a:t> or a combination of both</a:t>
          </a:r>
          <a:r>
            <a:rPr lang="en-GB" sz="1800" b="1" kern="1200" dirty="0"/>
            <a:t> </a:t>
          </a:r>
          <a:r>
            <a:rPr lang="en-GB" sz="1800" strike="sngStrike" kern="1200" dirty="0"/>
            <a:t>An </a:t>
          </a:r>
          <a:r>
            <a:rPr lang="en-GB" sz="1800" b="1" strike="sngStrike" kern="1200" dirty="0"/>
            <a:t>official</a:t>
          </a:r>
          <a:r>
            <a:rPr lang="en-GB" sz="1800" strike="sngStrike" kern="1200" dirty="0"/>
            <a:t> process which collects and records data on </a:t>
          </a:r>
          <a:r>
            <a:rPr lang="en-GB" sz="1800" b="1" strike="sngStrike" kern="1200" dirty="0"/>
            <a:t>pest</a:t>
          </a:r>
          <a:r>
            <a:rPr lang="en-GB" sz="1800" strike="sngStrike" kern="1200" dirty="0"/>
            <a:t> presence or absence by </a:t>
          </a:r>
          <a:r>
            <a:rPr lang="en-GB" sz="1800" b="1" strike="sngStrike" kern="1200" dirty="0"/>
            <a:t>survey</a:t>
          </a:r>
          <a:r>
            <a:rPr lang="en-GB" sz="1800" strike="sngStrike" kern="1200" dirty="0"/>
            <a:t>, </a:t>
          </a:r>
          <a:r>
            <a:rPr lang="en-GB" sz="1800" b="1" strike="sngStrike" kern="1200" dirty="0"/>
            <a:t>monitoring </a:t>
          </a:r>
          <a:r>
            <a:rPr lang="en-GB" sz="1800" strike="sngStrike" kern="1200" dirty="0"/>
            <a:t>or other procedures</a:t>
          </a:r>
          <a:r>
            <a:rPr lang="en-US" altLang="ja-JP" sz="1800" strike="sngStrike" kern="1200" dirty="0">
              <a:effectLst>
                <a:outerShdw blurRad="38100" dist="38100" dir="2700000" algn="tl">
                  <a:srgbClr val="000000">
                    <a:alpha val="43137"/>
                  </a:srgbClr>
                </a:outerShdw>
              </a:effectLst>
              <a:latin typeface="Arial" pitchFamily="34" charset="0"/>
              <a:cs typeface="Arial" pitchFamily="34" charset="0"/>
            </a:rPr>
            <a:t>”</a:t>
          </a:r>
          <a:endParaRPr lang="en-US" sz="1800" strike="sngStrike" kern="1200" dirty="0">
            <a:effectLst>
              <a:outerShdw blurRad="38100" dist="38100" dir="2700000" algn="tl">
                <a:srgbClr val="000000">
                  <a:alpha val="43137"/>
                </a:srgbClr>
              </a:outerShdw>
            </a:effectLst>
          </a:endParaRPr>
        </a:p>
      </dsp:txBody>
      <dsp:txXfrm>
        <a:off x="0" y="220710"/>
        <a:ext cx="11310255" cy="1872000"/>
      </dsp:txXfrm>
    </dsp:sp>
    <dsp:sp modelId="{43050ECD-A3E9-4C47-8FE6-BEA6034E9946}">
      <dsp:nvSpPr>
        <dsp:cNvPr id="0" name=""/>
        <dsp:cNvSpPr/>
      </dsp:nvSpPr>
      <dsp:spPr>
        <a:xfrm>
          <a:off x="0" y="2092710"/>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GB" sz="1800" i="0" kern="1200" dirty="0">
              <a:solidFill>
                <a:schemeClr val="tx1"/>
              </a:solidFill>
              <a:effectLst/>
              <a:latin typeface="+mn-lt"/>
              <a:ea typeface="+mn-ea"/>
              <a:cs typeface="+mn-cs"/>
            </a:rPr>
            <a:t>The Technical Panel for the Glossary considered various possible modifications of the current Glossary definition of “</a:t>
          </a:r>
          <a:r>
            <a:rPr lang="en-GB" sz="1800" i="1" kern="1200" dirty="0">
              <a:solidFill>
                <a:schemeClr val="tx1"/>
              </a:solidFill>
              <a:effectLst/>
              <a:latin typeface="+mn-lt"/>
              <a:ea typeface="+mn-ea"/>
              <a:cs typeface="+mn-cs"/>
            </a:rPr>
            <a:t>surveillance</a:t>
          </a:r>
          <a:r>
            <a:rPr lang="en-GB" sz="1800" i="0" kern="1200" dirty="0">
              <a:solidFill>
                <a:schemeClr val="tx1"/>
              </a:solidFill>
              <a:effectLst/>
              <a:latin typeface="+mn-lt"/>
              <a:ea typeface="+mn-ea"/>
              <a:cs typeface="+mn-cs"/>
            </a:rPr>
            <a:t>”, but considering the proposed definitions of “</a:t>
          </a:r>
          <a:r>
            <a:rPr lang="en-GB" sz="1800" i="1" kern="1200" dirty="0">
              <a:solidFill>
                <a:schemeClr val="tx1"/>
              </a:solidFill>
              <a:effectLst/>
              <a:latin typeface="+mn-lt"/>
              <a:ea typeface="+mn-ea"/>
              <a:cs typeface="+mn-cs"/>
            </a:rPr>
            <a:t>general surveillance</a:t>
          </a:r>
          <a:r>
            <a:rPr lang="en-GB" sz="1800" i="0" kern="1200" dirty="0">
              <a:solidFill>
                <a:schemeClr val="tx1"/>
              </a:solidFill>
              <a:effectLst/>
              <a:latin typeface="+mn-lt"/>
              <a:ea typeface="+mn-ea"/>
              <a:cs typeface="+mn-cs"/>
            </a:rPr>
            <a:t>” and “</a:t>
          </a:r>
          <a:r>
            <a:rPr lang="en-GB" sz="1800" i="1" kern="1200" dirty="0">
              <a:solidFill>
                <a:schemeClr val="tx1"/>
              </a:solidFill>
              <a:effectLst/>
              <a:latin typeface="+mn-lt"/>
              <a:ea typeface="+mn-ea"/>
              <a:cs typeface="+mn-cs"/>
            </a:rPr>
            <a:t>specific surveillance</a:t>
          </a:r>
          <a:r>
            <a:rPr lang="en-GB" sz="1800" i="0" kern="1200" dirty="0">
              <a:solidFill>
                <a:schemeClr val="tx1"/>
              </a:solidFill>
              <a:effectLst/>
              <a:latin typeface="+mn-lt"/>
              <a:ea typeface="+mn-ea"/>
              <a:cs typeface="+mn-cs"/>
            </a:rPr>
            <a:t>”, is finally proposing a definition that simply says that surveillance is “</a:t>
          </a:r>
          <a:r>
            <a:rPr lang="en-GB" sz="1800" i="1" kern="1200" dirty="0">
              <a:solidFill>
                <a:schemeClr val="tx1"/>
              </a:solidFill>
              <a:effectLst/>
              <a:latin typeface="+mn-lt"/>
              <a:ea typeface="+mn-ea"/>
              <a:cs typeface="+mn-cs"/>
            </a:rPr>
            <a:t>general surveillance, specific surveillance or a combination of both</a:t>
          </a:r>
          <a:r>
            <a:rPr lang="en-GB" sz="1800" i="0" kern="1200" dirty="0">
              <a:solidFill>
                <a:schemeClr val="tx1"/>
              </a:solidFill>
              <a:effectLst/>
              <a:latin typeface="+mn-lt"/>
              <a:ea typeface="+mn-ea"/>
              <a:cs typeface="+mn-cs"/>
            </a:rPr>
            <a:t>”</a:t>
          </a:r>
          <a:endParaRPr lang="en-US" sz="1800" kern="1200" dirty="0"/>
        </a:p>
      </dsp:txBody>
      <dsp:txXfrm>
        <a:off x="0" y="2092710"/>
        <a:ext cx="11310255" cy="28548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20710"/>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en-GB" sz="1800" b="1" kern="1200" dirty="0">
              <a:effectLst>
                <a:outerShdw blurRad="38100" dist="38100" dir="2700000" algn="tl">
                  <a:srgbClr val="000000">
                    <a:alpha val="43137"/>
                  </a:srgbClr>
                </a:outerShdw>
              </a:effectLst>
            </a:rPr>
            <a:t>Germplasm</a:t>
          </a:r>
          <a:r>
            <a:rPr lang="en-US" altLang="ja-JP" sz="18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800100">
            <a:lnSpc>
              <a:spcPct val="90000"/>
            </a:lnSpc>
            <a:spcBef>
              <a:spcPct val="0"/>
            </a:spcBef>
            <a:spcAft>
              <a:spcPct val="35000"/>
            </a:spcAft>
          </a:pPr>
          <a:r>
            <a:rPr lang="en-US" altLang="ja-JP" sz="1800" kern="1200" dirty="0">
              <a:effectLst>
                <a:outerShdw blurRad="38100" dist="38100" dir="2700000" algn="tl">
                  <a:srgbClr val="000000">
                    <a:alpha val="43137"/>
                  </a:srgbClr>
                </a:outerShdw>
              </a:effectLst>
              <a:latin typeface="Arial" pitchFamily="34" charset="0"/>
              <a:cs typeface="Arial" pitchFamily="34" charset="0"/>
            </a:rPr>
            <a:t>“</a:t>
          </a:r>
          <a:r>
            <a:rPr lang="en-GB" sz="1800" b="1" kern="1200" dirty="0"/>
            <a:t>Plants </a:t>
          </a:r>
          <a:r>
            <a:rPr lang="en-GB" sz="1800" b="1" u="sng" kern="1200" dirty="0"/>
            <a:t>for planting</a:t>
          </a:r>
          <a:r>
            <a:rPr lang="en-GB" sz="1800" kern="1200" dirty="0"/>
            <a:t> intended for use in breeding or conservation programmes </a:t>
          </a:r>
          <a:r>
            <a:rPr lang="en-US" altLang="ja-JP" sz="1800" strike="noStrike" kern="1200" dirty="0">
              <a:effectLst>
                <a:outerShdw blurRad="38100" dist="38100" dir="2700000" algn="tl">
                  <a:srgbClr val="000000">
                    <a:alpha val="43137"/>
                  </a:srgbClr>
                </a:outerShdw>
              </a:effectLst>
              <a:latin typeface="Arial" pitchFamily="34" charset="0"/>
              <a:cs typeface="Arial" pitchFamily="34" charset="0"/>
            </a:rPr>
            <a:t>”</a:t>
          </a:r>
          <a:endParaRPr lang="en-US" sz="1800" strike="noStrike" kern="1200" dirty="0">
            <a:effectLst>
              <a:outerShdw blurRad="38100" dist="38100" dir="2700000" algn="tl">
                <a:srgbClr val="000000">
                  <a:alpha val="43137"/>
                </a:srgbClr>
              </a:outerShdw>
            </a:effectLst>
          </a:endParaRPr>
        </a:p>
      </dsp:txBody>
      <dsp:txXfrm>
        <a:off x="0" y="220710"/>
        <a:ext cx="11310255" cy="1872000"/>
      </dsp:txXfrm>
    </dsp:sp>
    <dsp:sp modelId="{43050ECD-A3E9-4C47-8FE6-BEA6034E9946}">
      <dsp:nvSpPr>
        <dsp:cNvPr id="0" name=""/>
        <dsp:cNvSpPr/>
      </dsp:nvSpPr>
      <dsp:spPr>
        <a:xfrm>
          <a:off x="0" y="2146152"/>
          <a:ext cx="11310255" cy="28548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a:t>
          </a:r>
          <a:r>
            <a:rPr lang="en-US" sz="1800" i="1" kern="1200" dirty="0">
              <a:solidFill>
                <a:schemeClr val="tx1"/>
              </a:solidFill>
              <a:effectLst/>
              <a:latin typeface="+mn-lt"/>
              <a:ea typeface="+mn-ea"/>
              <a:cs typeface="+mn-cs"/>
            </a:rPr>
            <a:t>Plants for planting</a:t>
          </a:r>
          <a:r>
            <a:rPr lang="en-US" sz="1800" kern="1200" dirty="0">
              <a:solidFill>
                <a:schemeClr val="tx1"/>
              </a:solidFill>
              <a:effectLst/>
              <a:latin typeface="+mn-lt"/>
              <a:ea typeface="+mn-ea"/>
              <a:cs typeface="+mn-cs"/>
            </a:rPr>
            <a:t>” and “</a:t>
          </a:r>
          <a:r>
            <a:rPr lang="en-US" sz="1800" i="1" kern="1200" dirty="0">
              <a:solidFill>
                <a:schemeClr val="tx1"/>
              </a:solidFill>
              <a:effectLst/>
              <a:latin typeface="+mn-lt"/>
              <a:ea typeface="+mn-ea"/>
              <a:cs typeface="+mn-cs"/>
            </a:rPr>
            <a:t>germplasm</a:t>
          </a:r>
          <a:r>
            <a:rPr lang="en-US" sz="1800" kern="1200" dirty="0">
              <a:solidFill>
                <a:schemeClr val="tx1"/>
              </a:solidFill>
              <a:effectLst/>
              <a:latin typeface="+mn-lt"/>
              <a:ea typeface="+mn-ea"/>
              <a:cs typeface="+mn-cs"/>
            </a:rPr>
            <a:t>” have entered the Glossary independently. The distinction between the terms in practice has not been closely considered. “</a:t>
          </a:r>
          <a:r>
            <a:rPr lang="en-US" sz="1800" i="1" kern="1200" dirty="0">
              <a:solidFill>
                <a:schemeClr val="tx1"/>
              </a:solidFill>
              <a:effectLst/>
              <a:latin typeface="+mn-lt"/>
              <a:ea typeface="+mn-ea"/>
              <a:cs typeface="+mn-cs"/>
            </a:rPr>
            <a:t>Germplasm</a:t>
          </a:r>
          <a:r>
            <a:rPr lang="en-US" sz="1800" kern="1200" dirty="0">
              <a:solidFill>
                <a:schemeClr val="tx1"/>
              </a:solidFill>
              <a:effectLst/>
              <a:latin typeface="+mn-lt"/>
              <a:ea typeface="+mn-ea"/>
              <a:cs typeface="+mn-cs"/>
            </a:rPr>
            <a:t>” is considered to present a higher pest risk than other “</a:t>
          </a:r>
          <a:r>
            <a:rPr lang="en-US" sz="1800" i="1" kern="1200" dirty="0">
              <a:solidFill>
                <a:schemeClr val="tx1"/>
              </a:solidFill>
              <a:effectLst/>
              <a:latin typeface="+mn-lt"/>
              <a:ea typeface="+mn-ea"/>
              <a:cs typeface="+mn-cs"/>
            </a:rPr>
            <a:t>plants for planting</a:t>
          </a:r>
          <a:r>
            <a:rPr lang="en-US" sz="1800" kern="1200" dirty="0">
              <a:solidFill>
                <a:schemeClr val="tx1"/>
              </a:solidFill>
              <a:effectLst/>
              <a:latin typeface="+mn-lt"/>
              <a:ea typeface="+mn-ea"/>
              <a:cs typeface="+mn-cs"/>
            </a:rPr>
            <a:t>”, since it may originate relatively recently from wild plants, and information on its possible infestation by pests may be limited and based on a relatively short period of observation</a:t>
          </a:r>
          <a:endParaRPr lang="en-US"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The definition of the term “</a:t>
          </a:r>
          <a:r>
            <a:rPr lang="en-US" sz="1800" i="1" kern="1200" dirty="0">
              <a:solidFill>
                <a:schemeClr val="tx1"/>
              </a:solidFill>
              <a:effectLst/>
              <a:latin typeface="+mn-lt"/>
              <a:ea typeface="+mn-ea"/>
              <a:cs typeface="+mn-cs"/>
            </a:rPr>
            <a:t>germplasm</a:t>
          </a:r>
          <a:r>
            <a:rPr lang="en-US" sz="1800" kern="1200" dirty="0">
              <a:solidFill>
                <a:schemeClr val="tx1"/>
              </a:solidFill>
              <a:effectLst/>
              <a:latin typeface="+mn-lt"/>
              <a:ea typeface="+mn-ea"/>
              <a:cs typeface="+mn-cs"/>
            </a:rPr>
            <a:t>” is completely included within the definition of “</a:t>
          </a:r>
          <a:r>
            <a:rPr lang="en-US" sz="1800" i="1" kern="1200" dirty="0">
              <a:solidFill>
                <a:schemeClr val="tx1"/>
              </a:solidFill>
              <a:effectLst/>
              <a:latin typeface="+mn-lt"/>
              <a:ea typeface="+mn-ea"/>
              <a:cs typeface="+mn-cs"/>
            </a:rPr>
            <a:t>plants for planting</a:t>
          </a:r>
          <a:r>
            <a:rPr lang="en-US" sz="1800" kern="1200" dirty="0">
              <a:solidFill>
                <a:schemeClr val="tx1"/>
              </a:solidFill>
              <a:effectLst/>
              <a:latin typeface="+mn-lt"/>
              <a:ea typeface="+mn-ea"/>
              <a:cs typeface="+mn-cs"/>
            </a:rPr>
            <a:t>” </a:t>
          </a:r>
          <a:endParaRPr lang="en-US"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It is therefore proposed that the revised definition of “</a:t>
          </a:r>
          <a:r>
            <a:rPr lang="en-US" sz="1800" i="1" kern="1200" dirty="0">
              <a:solidFill>
                <a:schemeClr val="tx1"/>
              </a:solidFill>
              <a:effectLst/>
              <a:latin typeface="+mn-lt"/>
              <a:ea typeface="+mn-ea"/>
              <a:cs typeface="+mn-cs"/>
            </a:rPr>
            <a:t>germplasm</a:t>
          </a:r>
          <a:r>
            <a:rPr lang="en-US" sz="1800" kern="1200" dirty="0">
              <a:solidFill>
                <a:schemeClr val="tx1"/>
              </a:solidFill>
              <a:effectLst/>
              <a:latin typeface="+mn-lt"/>
              <a:ea typeface="+mn-ea"/>
              <a:cs typeface="+mn-cs"/>
            </a:rPr>
            <a:t>” refers to “</a:t>
          </a:r>
          <a:r>
            <a:rPr lang="en-US" sz="1800" i="1" kern="1200" dirty="0">
              <a:solidFill>
                <a:schemeClr val="tx1"/>
              </a:solidFill>
              <a:effectLst/>
              <a:latin typeface="+mn-lt"/>
              <a:ea typeface="+mn-ea"/>
              <a:cs typeface="+mn-cs"/>
            </a:rPr>
            <a:t>plants for planting</a:t>
          </a:r>
          <a:r>
            <a:rPr lang="en-US" sz="1800" kern="1200" dirty="0">
              <a:solidFill>
                <a:schemeClr val="tx1"/>
              </a:solidFill>
              <a:effectLst/>
              <a:latin typeface="+mn-lt"/>
              <a:ea typeface="+mn-ea"/>
              <a:cs typeface="+mn-cs"/>
            </a:rPr>
            <a:t>” and not just “</a:t>
          </a:r>
          <a:r>
            <a:rPr lang="en-US" sz="1800" i="1" kern="1200" dirty="0">
              <a:solidFill>
                <a:schemeClr val="tx1"/>
              </a:solidFill>
              <a:effectLst/>
              <a:latin typeface="+mn-lt"/>
              <a:ea typeface="+mn-ea"/>
              <a:cs typeface="+mn-cs"/>
            </a:rPr>
            <a:t>plants</a:t>
          </a:r>
          <a:r>
            <a:rPr lang="en-US" sz="1800" kern="1200" dirty="0">
              <a:solidFill>
                <a:schemeClr val="tx1"/>
              </a:solidFill>
              <a:effectLst/>
              <a:latin typeface="+mn-lt"/>
              <a:ea typeface="+mn-ea"/>
              <a:cs typeface="+mn-cs"/>
            </a:rPr>
            <a:t>”. </a:t>
          </a:r>
          <a:endParaRPr lang="en-US" sz="1800" kern="1200" dirty="0"/>
        </a:p>
      </dsp:txBody>
      <dsp:txXfrm>
        <a:off x="0" y="2146152"/>
        <a:ext cx="11310255" cy="28548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11847"/>
          <a:ext cx="11310255" cy="1872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altLang="ja-JP" sz="1800" b="1" kern="1200" dirty="0">
              <a:effectLst>
                <a:outerShdw blurRad="38100" dist="38100" dir="2700000" algn="tl">
                  <a:srgbClr val="000000">
                    <a:alpha val="43137"/>
                  </a:srgbClr>
                </a:outerShdw>
              </a:effectLst>
              <a:latin typeface="Arial" pitchFamily="34" charset="0"/>
              <a:cs typeface="Arial" pitchFamily="34" charset="0"/>
            </a:rPr>
            <a:t>“</a:t>
          </a:r>
          <a:r>
            <a:rPr lang="en-GB" sz="1800" b="1" kern="1200" dirty="0">
              <a:effectLst>
                <a:outerShdw blurRad="38100" dist="38100" dir="2700000" algn="tl">
                  <a:srgbClr val="000000">
                    <a:alpha val="43137"/>
                  </a:srgbClr>
                </a:outerShdw>
              </a:effectLst>
            </a:rPr>
            <a:t>Emergency measure</a:t>
          </a:r>
          <a:r>
            <a:rPr lang="en-US" altLang="ja-JP" sz="18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800100">
            <a:lnSpc>
              <a:spcPct val="90000"/>
            </a:lnSpc>
            <a:spcBef>
              <a:spcPct val="0"/>
            </a:spcBef>
            <a:spcAft>
              <a:spcPct val="35000"/>
            </a:spcAft>
          </a:pPr>
          <a:r>
            <a:rPr lang="en-US" altLang="ja-JP" sz="1800" kern="1200" dirty="0">
              <a:effectLst>
                <a:outerShdw blurRad="38100" dist="38100" dir="2700000" algn="tl">
                  <a:srgbClr val="000000">
                    <a:alpha val="43137"/>
                  </a:srgbClr>
                </a:outerShdw>
              </a:effectLst>
              <a:latin typeface="Arial" pitchFamily="34" charset="0"/>
              <a:cs typeface="Arial" pitchFamily="34" charset="0"/>
            </a:rPr>
            <a:t>“</a:t>
          </a:r>
          <a:r>
            <a:rPr lang="en-GB" sz="1800" kern="1200" dirty="0"/>
            <a:t>A</a:t>
          </a:r>
          <a:r>
            <a:rPr lang="en-GB" sz="1800" u="sng" kern="1200" dirty="0"/>
            <a:t>n</a:t>
          </a:r>
          <a:r>
            <a:rPr lang="en-GB" sz="1800" kern="1200" dirty="0"/>
            <a:t> </a:t>
          </a:r>
          <a:r>
            <a:rPr lang="en-GB" sz="1800" b="1" strike="sngStrike" kern="1200" dirty="0"/>
            <a:t>phytosanitary measure</a:t>
          </a:r>
          <a:r>
            <a:rPr lang="en-GB" sz="1800" kern="1200" dirty="0"/>
            <a:t> </a:t>
          </a:r>
          <a:r>
            <a:rPr lang="en-GB" sz="1800" b="1" u="sng" kern="1200" dirty="0"/>
            <a:t>official</a:t>
          </a:r>
          <a:r>
            <a:rPr lang="en-GB" sz="1800" u="sng" kern="1200" dirty="0"/>
            <a:t> rule or procedure</a:t>
          </a:r>
          <a:r>
            <a:rPr lang="en-GB" sz="1800" kern="1200" dirty="0"/>
            <a:t> </a:t>
          </a:r>
          <a:r>
            <a:rPr lang="en-GB" sz="1800" strike="sngStrike" kern="1200" dirty="0"/>
            <a:t>established as a matter of urgency</a:t>
          </a:r>
          <a:r>
            <a:rPr lang="en-GB" sz="1800" kern="1200" dirty="0"/>
            <a:t> </a:t>
          </a:r>
          <a:r>
            <a:rPr lang="en-GB" sz="1800" u="sng" kern="1200" dirty="0"/>
            <a:t>introduced to prevent the</a:t>
          </a:r>
          <a:r>
            <a:rPr lang="en-GB" sz="1800" b="1" u="sng" kern="1200" dirty="0"/>
            <a:t> entry</a:t>
          </a:r>
          <a:r>
            <a:rPr lang="en-GB" sz="1800" u="sng" kern="1200" dirty="0"/>
            <a:t>, </a:t>
          </a:r>
          <a:r>
            <a:rPr lang="en-GB" sz="1800" b="1" u="sng" kern="1200" dirty="0"/>
            <a:t>establishment</a:t>
          </a:r>
          <a:r>
            <a:rPr lang="en-GB" sz="1800" u="sng" kern="1200" dirty="0"/>
            <a:t> or </a:t>
          </a:r>
          <a:r>
            <a:rPr lang="en-GB" sz="1800" b="1" u="sng" kern="1200" dirty="0"/>
            <a:t>spread</a:t>
          </a:r>
          <a:r>
            <a:rPr lang="en-GB" sz="1800" u="sng" kern="1200" dirty="0"/>
            <a:t> of a </a:t>
          </a:r>
          <a:r>
            <a:rPr lang="en-GB" sz="1800" b="1" u="sng" kern="1200" dirty="0"/>
            <a:t>pest</a:t>
          </a:r>
          <a:r>
            <a:rPr lang="en-GB" sz="1800" kern="1200" dirty="0"/>
            <a:t> in a new or unexpected </a:t>
          </a:r>
          <a:r>
            <a:rPr lang="en-GB" sz="1800" strike="sngStrike" kern="1200" dirty="0"/>
            <a:t>phytosanitary</a:t>
          </a:r>
          <a:r>
            <a:rPr lang="en-GB" sz="1800" kern="1200" dirty="0"/>
            <a:t> situation </a:t>
          </a:r>
          <a:r>
            <a:rPr lang="en-GB" sz="1800" u="sng" kern="1200" dirty="0"/>
            <a:t>not addressed by existing </a:t>
          </a:r>
          <a:r>
            <a:rPr lang="en-GB" sz="1800" b="1" u="sng" kern="1200" dirty="0"/>
            <a:t>phytosanitary measures</a:t>
          </a:r>
          <a:r>
            <a:rPr lang="en-GB" sz="1800" kern="1200" dirty="0"/>
            <a:t>. An </a:t>
          </a:r>
          <a:r>
            <a:rPr lang="en-GB" sz="1800" b="1" kern="1200" dirty="0"/>
            <a:t>emergency measure</a:t>
          </a:r>
          <a:r>
            <a:rPr lang="en-GB" sz="1800" kern="1200" dirty="0"/>
            <a:t> may or may not be a </a:t>
          </a:r>
          <a:r>
            <a:rPr lang="en-GB" sz="1800" b="1" kern="1200" dirty="0"/>
            <a:t>provisional measure</a:t>
          </a:r>
          <a:r>
            <a:rPr lang="en-US" altLang="ja-JP" sz="1800" strike="noStrike" kern="1200" dirty="0">
              <a:effectLst>
                <a:outerShdw blurRad="38100" dist="38100" dir="2700000" algn="tl">
                  <a:srgbClr val="000000">
                    <a:alpha val="43137"/>
                  </a:srgbClr>
                </a:outerShdw>
              </a:effectLst>
              <a:latin typeface="Arial" pitchFamily="34" charset="0"/>
              <a:cs typeface="Arial" pitchFamily="34" charset="0"/>
            </a:rPr>
            <a:t>”</a:t>
          </a:r>
          <a:endParaRPr lang="en-US" sz="1800" strike="noStrike" kern="1200" dirty="0">
            <a:effectLst>
              <a:outerShdw blurRad="38100" dist="38100" dir="2700000" algn="tl">
                <a:srgbClr val="000000">
                  <a:alpha val="43137"/>
                </a:srgbClr>
              </a:outerShdw>
            </a:effectLst>
          </a:endParaRPr>
        </a:p>
      </dsp:txBody>
      <dsp:txXfrm>
        <a:off x="0" y="211847"/>
        <a:ext cx="11310255" cy="1872000"/>
      </dsp:txXfrm>
    </dsp:sp>
    <dsp:sp modelId="{43050ECD-A3E9-4C47-8FE6-BEA6034E9946}">
      <dsp:nvSpPr>
        <dsp:cNvPr id="0" name=""/>
        <dsp:cNvSpPr/>
      </dsp:nvSpPr>
      <dsp:spPr>
        <a:xfrm>
          <a:off x="0" y="1968427"/>
          <a:ext cx="11310255" cy="292754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The use of “</a:t>
          </a:r>
          <a:r>
            <a:rPr lang="en-US" sz="1800" i="1" kern="1200" dirty="0">
              <a:solidFill>
                <a:schemeClr val="tx1"/>
              </a:solidFill>
              <a:effectLst/>
              <a:latin typeface="+mn-lt"/>
              <a:ea typeface="+mn-ea"/>
              <a:cs typeface="+mn-cs"/>
            </a:rPr>
            <a:t>phytosanitary measure</a:t>
          </a:r>
          <a:r>
            <a:rPr lang="en-US" sz="1800" kern="1200" dirty="0">
              <a:solidFill>
                <a:schemeClr val="tx1"/>
              </a:solidFill>
              <a:effectLst/>
              <a:latin typeface="+mn-lt"/>
              <a:ea typeface="+mn-ea"/>
              <a:cs typeface="+mn-cs"/>
            </a:rPr>
            <a:t>” in the current definition of “</a:t>
          </a:r>
          <a:r>
            <a:rPr lang="en-US" sz="1800" i="1" kern="1200" dirty="0">
              <a:solidFill>
                <a:schemeClr val="tx1"/>
              </a:solidFill>
              <a:effectLst/>
              <a:latin typeface="+mn-lt"/>
              <a:ea typeface="+mn-ea"/>
              <a:cs typeface="+mn-cs"/>
            </a:rPr>
            <a:t>emergency measure</a:t>
          </a:r>
          <a:r>
            <a:rPr lang="en-US" sz="1800" kern="1200" dirty="0">
              <a:solidFill>
                <a:schemeClr val="tx1"/>
              </a:solidFill>
              <a:effectLst/>
              <a:latin typeface="+mn-lt"/>
              <a:ea typeface="+mn-ea"/>
              <a:cs typeface="+mn-cs"/>
            </a:rPr>
            <a:t>” would imply that an emergency measure can only be used in relation to a regulated pest, which contradicts the Convention text (Article VII.6) and ISPMs. Emergency measure can be applied on the detection of a pest, not regulated yet but that could pose a potential threat</a:t>
          </a:r>
          <a:endParaRPr lang="en-US"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a:t>
          </a:r>
          <a:r>
            <a:rPr lang="en-US" sz="1800" i="1" kern="1200" dirty="0">
              <a:solidFill>
                <a:schemeClr val="tx1"/>
              </a:solidFill>
              <a:effectLst/>
              <a:latin typeface="+mn-lt"/>
              <a:ea typeface="+mn-ea"/>
              <a:cs typeface="+mn-cs"/>
            </a:rPr>
            <a:t>A phytosanitary measure established</a:t>
          </a:r>
          <a:r>
            <a:rPr lang="en-US" sz="1800" kern="1200" dirty="0">
              <a:solidFill>
                <a:schemeClr val="tx1"/>
              </a:solidFill>
              <a:effectLst/>
              <a:latin typeface="+mn-lt"/>
              <a:ea typeface="+mn-ea"/>
              <a:cs typeface="+mn-cs"/>
            </a:rPr>
            <a:t>” is therefore replaced with “</a:t>
          </a:r>
          <a:r>
            <a:rPr lang="en-US" sz="1800" i="1" kern="1200" dirty="0">
              <a:solidFill>
                <a:schemeClr val="tx1"/>
              </a:solidFill>
              <a:effectLst/>
              <a:latin typeface="+mn-lt"/>
              <a:ea typeface="+mn-ea"/>
              <a:cs typeface="+mn-cs"/>
            </a:rPr>
            <a:t>An official rule or procedure introduced to prevent the entry, establishment or spread of a pest</a:t>
          </a:r>
          <a:r>
            <a:rPr lang="en-US" sz="1800" kern="1200" dirty="0">
              <a:solidFill>
                <a:schemeClr val="tx1"/>
              </a:solidFill>
              <a:effectLst/>
              <a:latin typeface="+mn-lt"/>
              <a:ea typeface="+mn-ea"/>
              <a:cs typeface="+mn-cs"/>
            </a:rPr>
            <a:t>”</a:t>
          </a:r>
          <a:endParaRPr lang="en-US" sz="1800" kern="1200" dirty="0"/>
        </a:p>
        <a:p>
          <a:pPr marL="171450" lvl="1" indent="-171450" algn="l" defTabSz="800100">
            <a:lnSpc>
              <a:spcPct val="90000"/>
            </a:lnSpc>
            <a:spcBef>
              <a:spcPct val="0"/>
            </a:spcBef>
            <a:spcAft>
              <a:spcPct val="15000"/>
            </a:spcAft>
            <a:buChar char="••"/>
          </a:pPr>
          <a:r>
            <a:rPr lang="en-US" sz="1800" kern="1200" dirty="0">
              <a:solidFill>
                <a:schemeClr val="tx1"/>
              </a:solidFill>
              <a:effectLst/>
              <a:latin typeface="+mn-lt"/>
              <a:ea typeface="+mn-ea"/>
              <a:cs typeface="+mn-cs"/>
            </a:rPr>
            <a:t>The use of “</a:t>
          </a:r>
          <a:r>
            <a:rPr lang="en-US" sz="1800" i="1" kern="1200" dirty="0">
              <a:solidFill>
                <a:schemeClr val="tx1"/>
              </a:solidFill>
              <a:effectLst/>
              <a:latin typeface="+mn-lt"/>
              <a:ea typeface="+mn-ea"/>
              <a:cs typeface="+mn-cs"/>
            </a:rPr>
            <a:t>emergency measure</a:t>
          </a:r>
          <a:r>
            <a:rPr lang="en-US" sz="1800" kern="1200" dirty="0">
              <a:solidFill>
                <a:schemeClr val="tx1"/>
              </a:solidFill>
              <a:effectLst/>
              <a:latin typeface="+mn-lt"/>
              <a:ea typeface="+mn-ea"/>
              <a:cs typeface="+mn-cs"/>
            </a:rPr>
            <a:t>” in adopted ISPMs is in relation to a new or unexpected phytosanitary situation. The addition of “</a:t>
          </a:r>
          <a:r>
            <a:rPr lang="en-US" sz="1800" i="1" kern="1200" dirty="0">
              <a:solidFill>
                <a:schemeClr val="tx1"/>
              </a:solidFill>
              <a:effectLst/>
              <a:latin typeface="+mn-lt"/>
              <a:ea typeface="+mn-ea"/>
              <a:cs typeface="+mn-cs"/>
            </a:rPr>
            <a:t>not addressed by existing phytosanitary measures</a:t>
          </a:r>
          <a:r>
            <a:rPr lang="en-US" sz="1800" kern="1200" dirty="0">
              <a:solidFill>
                <a:schemeClr val="tx1"/>
              </a:solidFill>
              <a:effectLst/>
              <a:latin typeface="+mn-lt"/>
              <a:ea typeface="+mn-ea"/>
              <a:cs typeface="+mn-cs"/>
            </a:rPr>
            <a:t>” clarifies that the situation is critical from a phytosanitary standpoint and needs to be addressed</a:t>
          </a:r>
          <a:endParaRPr lang="en-US" sz="1800" kern="1200" dirty="0"/>
        </a:p>
      </dsp:txBody>
      <dsp:txXfrm>
        <a:off x="0" y="1968427"/>
        <a:ext cx="11310255" cy="292754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25/06/2021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25/06/2021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6514">
              <a:spcAft>
                <a:spcPts val="600"/>
              </a:spcAft>
            </a:pPr>
            <a:r>
              <a:rPr lang="en-US" altLang="ja-JP" sz="1000" dirty="0"/>
              <a:t>The Glossary is constantly being updated. This can involve additions, revisions or deletions.</a:t>
            </a:r>
          </a:p>
          <a:p>
            <a:pPr indent="-456514">
              <a:spcAft>
                <a:spcPts val="600"/>
              </a:spcAft>
            </a:pPr>
            <a:r>
              <a:rPr lang="en-US" altLang="ja-JP" sz="1000" dirty="0"/>
              <a:t>Because of this, make sure you only use the latest version of the Glossary! Available on IPP, under adopted standards page: https://www.ippc.int/en/core-activities/standards-setting/ispms/ .</a:t>
            </a:r>
          </a:p>
          <a:p>
            <a:pPr indent="-456514">
              <a:spcAft>
                <a:spcPts val="600"/>
              </a:spcAft>
            </a:pPr>
            <a:r>
              <a:rPr lang="en-US" altLang="ja-JP" sz="1000" dirty="0">
                <a:solidFill>
                  <a:srgbClr val="FF0000"/>
                </a:solidFill>
              </a:rPr>
              <a:t>In the Draft 2021 Amendments to ISPM 5, the proposals are</a:t>
            </a:r>
            <a:r>
              <a:rPr lang="en-US" altLang="ja-JP" sz="1000" baseline="0" dirty="0">
                <a:solidFill>
                  <a:schemeClr val="tx1"/>
                </a:solidFill>
              </a:rPr>
              <a:t> </a:t>
            </a:r>
            <a:r>
              <a:rPr lang="en-US" altLang="ja-JP" sz="1000" dirty="0"/>
              <a:t>3 additions, 3 revisions and 1 deletion. </a:t>
            </a:r>
            <a:endParaRPr lang="en-US" altLang="ja-JP" sz="1000" dirty="0">
              <a:solidFill>
                <a:srgbClr val="FF0000"/>
              </a:solidFill>
            </a:endParaRPr>
          </a:p>
          <a:p>
            <a:pPr indent="-456514">
              <a:spcAft>
                <a:spcPts val="600"/>
              </a:spcAft>
            </a:pPr>
            <a:r>
              <a:rPr lang="en-US" altLang="ja-JP" sz="1000" dirty="0">
                <a:solidFill>
                  <a:srgbClr val="FF0000"/>
                </a:solidFill>
              </a:rPr>
              <a:t>The Technical Panel for the Glossary (TPG)</a:t>
            </a:r>
            <a:r>
              <a:rPr lang="en-US" altLang="ja-JP" sz="1000" baseline="0" dirty="0">
                <a:solidFill>
                  <a:srgbClr val="FF0000"/>
                </a:solidFill>
              </a:rPr>
              <a:t> proposed the 2021 amendments at its January 2021 virtual meeting.</a:t>
            </a:r>
          </a:p>
          <a:p>
            <a:pPr indent="-456514">
              <a:spcAft>
                <a:spcPts val="600"/>
              </a:spcAft>
            </a:pPr>
            <a:r>
              <a:rPr lang="en-US" altLang="ja-JP" sz="1000" dirty="0">
                <a:solidFill>
                  <a:srgbClr val="FF0000"/>
                </a:solidFill>
              </a:rPr>
              <a:t>The Standards Committee (SC) revised </a:t>
            </a:r>
            <a:r>
              <a:rPr lang="en-US" altLang="ja-JP" sz="1000" baseline="0" dirty="0">
                <a:solidFill>
                  <a:srgbClr val="FF0000"/>
                </a:solidFill>
              </a:rPr>
              <a:t>the 2021 amendments via the Online Comment System and </a:t>
            </a:r>
            <a:r>
              <a:rPr lang="en-US" altLang="ja-JP" sz="1000" dirty="0">
                <a:solidFill>
                  <a:srgbClr val="FF0000"/>
                </a:solidFill>
              </a:rPr>
              <a:t>approved them </a:t>
            </a:r>
            <a:r>
              <a:rPr lang="en-US" altLang="ja-JP" sz="1000" baseline="0" dirty="0">
                <a:solidFill>
                  <a:srgbClr val="FF0000"/>
                </a:solidFill>
              </a:rPr>
              <a:t>for first consultation at its May 2021 virtual meeting.</a:t>
            </a: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2</a:t>
            </a:fld>
            <a:endParaRPr lang="en-US" altLang="en-US"/>
          </a:p>
        </p:txBody>
      </p:sp>
    </p:spTree>
    <p:extLst>
      <p:ext uri="{BB962C8B-B14F-4D97-AF65-F5344CB8AC3E}">
        <p14:creationId xmlns:p14="http://schemas.microsoft.com/office/powerpoint/2010/main" val="1217099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use of “</a:t>
            </a:r>
            <a:r>
              <a:rPr lang="en-US" sz="1000" i="1" kern="1200" dirty="0">
                <a:solidFill>
                  <a:schemeClr val="tx1"/>
                </a:solidFill>
                <a:effectLst/>
                <a:latin typeface="+mn-lt"/>
                <a:ea typeface="+mn-ea"/>
                <a:cs typeface="+mn-cs"/>
              </a:rPr>
              <a:t>emergency measure</a:t>
            </a:r>
            <a:r>
              <a:rPr lang="en-US" sz="1000" kern="1200" dirty="0">
                <a:solidFill>
                  <a:schemeClr val="tx1"/>
                </a:solidFill>
                <a:effectLst/>
                <a:latin typeface="+mn-lt"/>
                <a:ea typeface="+mn-ea"/>
                <a:cs typeface="+mn-cs"/>
              </a:rPr>
              <a:t>” in adopted ISPMs is in relation to a new or unexpected phytosanitary situation:</a:t>
            </a:r>
          </a:p>
          <a:p>
            <a:pPr marL="171450" lvl="0" indent="-171450">
              <a:buFontTx/>
              <a:buChar char="-"/>
            </a:pPr>
            <a:r>
              <a:rPr lang="en-GB" sz="1000" kern="1200" dirty="0">
                <a:solidFill>
                  <a:schemeClr val="tx1"/>
                </a:solidFill>
                <a:effectLst/>
                <a:latin typeface="+mn-lt"/>
                <a:ea typeface="+mn-ea"/>
                <a:cs typeface="+mn-cs"/>
              </a:rPr>
              <a:t>A </a:t>
            </a:r>
            <a:r>
              <a:rPr lang="en-GB" sz="1000" i="1" kern="1200" dirty="0">
                <a:solidFill>
                  <a:schemeClr val="tx1"/>
                </a:solidFill>
                <a:effectLst/>
                <a:latin typeface="+mn-lt"/>
                <a:ea typeface="+mn-ea"/>
                <a:cs typeface="+mn-cs"/>
              </a:rPr>
              <a:t>new</a:t>
            </a:r>
            <a:r>
              <a:rPr lang="en-GB" sz="1000" kern="1200" dirty="0">
                <a:solidFill>
                  <a:schemeClr val="tx1"/>
                </a:solidFill>
                <a:effectLst/>
                <a:latin typeface="+mn-lt"/>
                <a:ea typeface="+mn-ea"/>
                <a:cs typeface="+mn-cs"/>
              </a:rPr>
              <a:t> phytosanitary situation results when a pest, not listed as a regulated pest, may require an emergency action because it has not been previously assessed. At the time of interception, it may be categorized as a regulated pest on a preliminary basis because the NPPO has a cause to believe it poses a pest risk. </a:t>
            </a:r>
            <a:endParaRPr lang="fr-FR" sz="1000" kern="1200" dirty="0">
              <a:solidFill>
                <a:schemeClr val="tx1"/>
              </a:solidFill>
              <a:effectLst/>
              <a:latin typeface="+mn-lt"/>
              <a:ea typeface="+mn-ea"/>
              <a:cs typeface="+mn-cs"/>
            </a:endParaRPr>
          </a:p>
          <a:p>
            <a:pPr marL="171450" lvl="0" indent="-171450">
              <a:buFontTx/>
              <a:buChar char="-"/>
            </a:pPr>
            <a:r>
              <a:rPr lang="en-GB" sz="1000" kern="1200" dirty="0">
                <a:solidFill>
                  <a:schemeClr val="tx1"/>
                </a:solidFill>
                <a:effectLst/>
                <a:latin typeface="+mn-lt"/>
                <a:ea typeface="+mn-ea"/>
                <a:cs typeface="+mn-cs"/>
              </a:rPr>
              <a:t>An </a:t>
            </a:r>
            <a:r>
              <a:rPr lang="en-GB" sz="1000" i="1" kern="1200" dirty="0">
                <a:solidFill>
                  <a:schemeClr val="tx1"/>
                </a:solidFill>
                <a:effectLst/>
                <a:latin typeface="+mn-lt"/>
                <a:ea typeface="+mn-ea"/>
                <a:cs typeface="+mn-cs"/>
              </a:rPr>
              <a:t>unexpected</a:t>
            </a:r>
            <a:r>
              <a:rPr lang="en-GB" sz="1000" kern="1200" dirty="0">
                <a:solidFill>
                  <a:schemeClr val="tx1"/>
                </a:solidFill>
                <a:effectLst/>
                <a:latin typeface="+mn-lt"/>
                <a:ea typeface="+mn-ea"/>
                <a:cs typeface="+mn-cs"/>
              </a:rPr>
              <a:t> phytosanitary situation may arise when a pest, although regulated, is detected in an imported consignment and has not been listed or otherwise specified because it was not anticipated for the origin, commodity or circumstances for which the list or phytosanitary measure was developed, or is detected in an area and needs to be prevented from establishing or spreading following its recent entry;</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use of “</a:t>
            </a:r>
            <a:r>
              <a:rPr lang="en-US" sz="1000" i="1" kern="1200" dirty="0">
                <a:solidFill>
                  <a:schemeClr val="tx1"/>
                </a:solidFill>
                <a:effectLst/>
                <a:latin typeface="+mn-lt"/>
                <a:ea typeface="+mn-ea"/>
                <a:cs typeface="+mn-cs"/>
              </a:rPr>
              <a:t>phytosanitary measure</a:t>
            </a:r>
            <a:r>
              <a:rPr lang="en-US" sz="1000" kern="1200" dirty="0">
                <a:solidFill>
                  <a:schemeClr val="tx1"/>
                </a:solidFill>
                <a:effectLst/>
                <a:latin typeface="+mn-lt"/>
                <a:ea typeface="+mn-ea"/>
                <a:cs typeface="+mn-cs"/>
              </a:rPr>
              <a:t>” in the current definition of “</a:t>
            </a:r>
            <a:r>
              <a:rPr lang="en-US" sz="1000" i="1" kern="1200" dirty="0">
                <a:solidFill>
                  <a:schemeClr val="tx1"/>
                </a:solidFill>
                <a:effectLst/>
                <a:latin typeface="+mn-lt"/>
                <a:ea typeface="+mn-ea"/>
                <a:cs typeface="+mn-cs"/>
              </a:rPr>
              <a:t>emergency measure</a:t>
            </a:r>
            <a:r>
              <a:rPr lang="en-US" sz="1000" kern="1200" dirty="0">
                <a:solidFill>
                  <a:schemeClr val="tx1"/>
                </a:solidFill>
                <a:effectLst/>
                <a:latin typeface="+mn-lt"/>
                <a:ea typeface="+mn-ea"/>
                <a:cs typeface="+mn-cs"/>
              </a:rPr>
              <a:t>” would imply that an emergency measure can only be used in relation to a regulated pest. However, this current definition contradicts the Convention text (Article VII.6), section 2.11 of ISPM 1, section 4.2 of ISPM 13 and section 5.1.6.2 of ISPM 20. In all these instances, emergency action/measure can be taken/applied on the detection of a pest, not regulated yet but that could pose a potential threat;</a:t>
            </a: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a:t>
            </a:r>
            <a:r>
              <a:rPr lang="en-US" sz="1000" i="1" kern="1200" dirty="0">
                <a:solidFill>
                  <a:schemeClr val="tx1"/>
                </a:solidFill>
                <a:effectLst/>
                <a:latin typeface="+mn-lt"/>
                <a:ea typeface="+mn-ea"/>
                <a:cs typeface="+mn-cs"/>
              </a:rPr>
              <a:t>Phytosanitary measure</a:t>
            </a:r>
            <a:r>
              <a:rPr lang="en-US" sz="1000" kern="1200" dirty="0">
                <a:solidFill>
                  <a:schemeClr val="tx1"/>
                </a:solidFill>
                <a:effectLst/>
                <a:latin typeface="+mn-lt"/>
                <a:ea typeface="+mn-ea"/>
                <a:cs typeface="+mn-cs"/>
              </a:rPr>
              <a:t>” is replaced with “</a:t>
            </a:r>
            <a:r>
              <a:rPr lang="en-US" sz="1000" i="1" kern="1200" dirty="0">
                <a:solidFill>
                  <a:schemeClr val="tx1"/>
                </a:solidFill>
                <a:effectLst/>
                <a:latin typeface="+mn-lt"/>
                <a:ea typeface="+mn-ea"/>
                <a:cs typeface="+mn-cs"/>
              </a:rPr>
              <a:t>official rule or procedure</a:t>
            </a:r>
            <a:r>
              <a:rPr lang="en-US" sz="1000" kern="1200" dirty="0">
                <a:solidFill>
                  <a:schemeClr val="tx1"/>
                </a:solidFill>
                <a:effectLst/>
                <a:latin typeface="+mn-lt"/>
                <a:ea typeface="+mn-ea"/>
                <a:cs typeface="+mn-cs"/>
              </a:rPr>
              <a:t>” as a rule encompasses legislation, regulation, statute, etc., and procedure indicates a method or process; furthermore, the rule or procedure is official as it is established, authorized or performed by the NPPO;</a:t>
            </a: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a:t>
            </a:r>
            <a:r>
              <a:rPr lang="en-US" sz="1000" i="1" kern="1200" dirty="0">
                <a:solidFill>
                  <a:schemeClr val="tx1"/>
                </a:solidFill>
                <a:effectLst/>
                <a:latin typeface="+mn-lt"/>
                <a:ea typeface="+mn-ea"/>
                <a:cs typeface="+mn-cs"/>
              </a:rPr>
              <a:t>Established</a:t>
            </a:r>
            <a:r>
              <a:rPr lang="en-US" sz="1000" kern="1200" dirty="0">
                <a:solidFill>
                  <a:schemeClr val="tx1"/>
                </a:solidFill>
                <a:effectLst/>
                <a:latin typeface="+mn-lt"/>
                <a:ea typeface="+mn-ea"/>
                <a:cs typeface="+mn-cs"/>
              </a:rPr>
              <a:t>” is replaced with “</a:t>
            </a:r>
            <a:r>
              <a:rPr lang="en-US" sz="1000" i="1" kern="1200" dirty="0">
                <a:solidFill>
                  <a:schemeClr val="tx1"/>
                </a:solidFill>
                <a:effectLst/>
                <a:latin typeface="+mn-lt"/>
                <a:ea typeface="+mn-ea"/>
                <a:cs typeface="+mn-cs"/>
              </a:rPr>
              <a:t>introduced</a:t>
            </a:r>
            <a:r>
              <a:rPr lang="en-US" sz="1000" kern="1200" dirty="0">
                <a:solidFill>
                  <a:schemeClr val="tx1"/>
                </a:solidFill>
                <a:effectLst/>
                <a:latin typeface="+mn-lt"/>
                <a:ea typeface="+mn-ea"/>
                <a:cs typeface="+mn-cs"/>
              </a:rPr>
              <a:t>” to emphasize the rapid or quick response to address the urgent situation;</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text “</a:t>
            </a:r>
            <a:r>
              <a:rPr lang="en-US" sz="1000" i="1" kern="1200" dirty="0">
                <a:solidFill>
                  <a:schemeClr val="tx1"/>
                </a:solidFill>
                <a:effectLst/>
                <a:latin typeface="+mn-lt"/>
                <a:ea typeface="+mn-ea"/>
                <a:cs typeface="+mn-cs"/>
              </a:rPr>
              <a:t>to prevent the entry, establishment or spread of a pest</a:t>
            </a:r>
            <a:r>
              <a:rPr lang="en-US" sz="1000" kern="1200" dirty="0">
                <a:solidFill>
                  <a:schemeClr val="tx1"/>
                </a:solidFill>
                <a:effectLst/>
                <a:latin typeface="+mn-lt"/>
                <a:ea typeface="+mn-ea"/>
                <a:cs typeface="+mn-cs"/>
              </a:rPr>
              <a:t>” is inserted to replace “</a:t>
            </a:r>
            <a:r>
              <a:rPr lang="en-US" sz="1000" i="1" kern="1200" dirty="0">
                <a:solidFill>
                  <a:schemeClr val="tx1"/>
                </a:solidFill>
                <a:effectLst/>
                <a:latin typeface="+mn-lt"/>
                <a:ea typeface="+mn-ea"/>
                <a:cs typeface="+mn-cs"/>
              </a:rPr>
              <a:t>phytosanitary</a:t>
            </a:r>
            <a:r>
              <a:rPr lang="en-US" sz="1000" kern="1200" dirty="0">
                <a:solidFill>
                  <a:schemeClr val="tx1"/>
                </a:solidFill>
                <a:effectLst/>
                <a:latin typeface="+mn-lt"/>
                <a:ea typeface="+mn-ea"/>
                <a:cs typeface="+mn-cs"/>
              </a:rPr>
              <a:t>” and thus allows the deletion of “</a:t>
            </a:r>
            <a:r>
              <a:rPr lang="en-US" sz="1000" i="1" kern="1200" dirty="0">
                <a:solidFill>
                  <a:schemeClr val="tx1"/>
                </a:solidFill>
                <a:effectLst/>
                <a:latin typeface="+mn-lt"/>
                <a:ea typeface="+mn-ea"/>
                <a:cs typeface="+mn-cs"/>
              </a:rPr>
              <a:t>phytosanitary measure</a:t>
            </a:r>
            <a:r>
              <a:rPr lang="en-US" sz="1000" kern="1200" dirty="0">
                <a:solidFill>
                  <a:schemeClr val="tx1"/>
                </a:solidFill>
                <a:effectLst/>
                <a:latin typeface="+mn-lt"/>
                <a:ea typeface="+mn-ea"/>
                <a:cs typeface="+mn-cs"/>
              </a:rPr>
              <a:t>”; it qualifies the phytosanitary nature of the situation and the intent of the rule or procedure;</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text “</a:t>
            </a:r>
            <a:r>
              <a:rPr lang="en-US" sz="1000" i="1" kern="1200" dirty="0">
                <a:solidFill>
                  <a:schemeClr val="tx1"/>
                </a:solidFill>
                <a:effectLst/>
                <a:latin typeface="+mn-lt"/>
                <a:ea typeface="+mn-ea"/>
                <a:cs typeface="+mn-cs"/>
              </a:rPr>
              <a:t>not addressed by existing phytosanitary measures</a:t>
            </a:r>
            <a:r>
              <a:rPr lang="en-US" sz="1000" kern="1200" dirty="0">
                <a:solidFill>
                  <a:schemeClr val="tx1"/>
                </a:solidFill>
                <a:effectLst/>
                <a:latin typeface="+mn-lt"/>
                <a:ea typeface="+mn-ea"/>
                <a:cs typeface="+mn-cs"/>
              </a:rPr>
              <a:t>” clarifies that the situation is critical from a phytosanitary standpoint and needs to be addressed. </a:t>
            </a:r>
            <a:endParaRPr lang="fr-FR"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11</a:t>
            </a:fld>
            <a:endParaRPr lang="en-US" altLang="en-US"/>
          </a:p>
        </p:txBody>
      </p:sp>
    </p:spTree>
    <p:extLst>
      <p:ext uri="{BB962C8B-B14F-4D97-AF65-F5344CB8AC3E}">
        <p14:creationId xmlns:p14="http://schemas.microsoft.com/office/powerpoint/2010/main" val="1006981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term “</a:t>
            </a:r>
            <a:r>
              <a:rPr lang="en-US" sz="1200" i="1" kern="1200" dirty="0">
                <a:solidFill>
                  <a:schemeClr val="tx1"/>
                </a:solidFill>
                <a:effectLst/>
                <a:latin typeface="+mn-lt"/>
                <a:ea typeface="+mn-ea"/>
                <a:cs typeface="+mn-cs"/>
              </a:rPr>
              <a:t>phytosanitary regulation</a:t>
            </a:r>
            <a:r>
              <a:rPr lang="en-US" sz="1200" i="0" kern="1200" dirty="0">
                <a:solidFill>
                  <a:schemeClr val="tx1"/>
                </a:solidFill>
                <a:effectLst/>
                <a:latin typeface="+mn-lt"/>
                <a:ea typeface="+mn-ea"/>
                <a:cs typeface="+mn-cs"/>
              </a:rPr>
              <a:t>” is replaced by “</a:t>
            </a:r>
            <a:r>
              <a:rPr lang="en-US" sz="1200" i="1" kern="1200" dirty="0">
                <a:solidFill>
                  <a:schemeClr val="tx1"/>
                </a:solidFill>
                <a:effectLst/>
                <a:latin typeface="+mn-lt"/>
                <a:ea typeface="+mn-ea"/>
                <a:cs typeface="+mn-cs"/>
              </a:rPr>
              <a:t>temporary official rule</a:t>
            </a:r>
            <a:r>
              <a:rPr lang="en-US" sz="1200" i="0" kern="1200" dirty="0">
                <a:solidFill>
                  <a:schemeClr val="tx1"/>
                </a:solidFill>
                <a:effectLst/>
                <a:latin typeface="+mn-lt"/>
                <a:ea typeface="+mn-ea"/>
                <a:cs typeface="+mn-cs"/>
              </a:rPr>
              <a:t>” in order to emphasize that a provisional measure is temporary in nature; rule encompasses legislation, regulation, statute, etc.; furthermore, the rule or procedure is official as it is established, authorized or performed by the NPPO; </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text “</a:t>
            </a:r>
            <a:r>
              <a:rPr lang="en-US" sz="1200" i="1" kern="1200" dirty="0">
                <a:solidFill>
                  <a:schemeClr val="tx1"/>
                </a:solidFill>
                <a:effectLst/>
                <a:latin typeface="+mn-lt"/>
                <a:ea typeface="+mn-ea"/>
                <a:cs typeface="+mn-cs"/>
              </a:rPr>
              <a:t>to prevent the entry, establishment or spread of a pest</a:t>
            </a:r>
            <a:r>
              <a:rPr lang="en-US" sz="1200" i="0" kern="1200" dirty="0">
                <a:solidFill>
                  <a:schemeClr val="tx1"/>
                </a:solidFill>
                <a:effectLst/>
                <a:latin typeface="+mn-lt"/>
                <a:ea typeface="+mn-ea"/>
                <a:cs typeface="+mn-cs"/>
              </a:rPr>
              <a:t>” further enables the deletion of “</a:t>
            </a:r>
            <a:r>
              <a:rPr lang="en-US" sz="1200" i="1" kern="1200" dirty="0">
                <a:solidFill>
                  <a:schemeClr val="tx1"/>
                </a:solidFill>
                <a:effectLst/>
                <a:latin typeface="+mn-lt"/>
                <a:ea typeface="+mn-ea"/>
                <a:cs typeface="+mn-cs"/>
              </a:rPr>
              <a:t>phytosanitary regulation</a:t>
            </a:r>
            <a:r>
              <a:rPr lang="en-US" sz="1200" i="0" kern="1200" dirty="0">
                <a:solidFill>
                  <a:schemeClr val="tx1"/>
                </a:solidFill>
                <a:effectLst/>
                <a:latin typeface="+mn-lt"/>
                <a:ea typeface="+mn-ea"/>
                <a:cs typeface="+mn-cs"/>
              </a:rPr>
              <a:t>” and qualifies the phytosanitary nature and intent of the rule or procedure;</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term “</a:t>
            </a:r>
            <a:r>
              <a:rPr lang="en-US" sz="1200" i="1" kern="1200" dirty="0">
                <a:solidFill>
                  <a:schemeClr val="tx1"/>
                </a:solidFill>
                <a:effectLst/>
                <a:latin typeface="+mn-lt"/>
                <a:ea typeface="+mn-ea"/>
                <a:cs typeface="+mn-cs"/>
              </a:rPr>
              <a:t>established</a:t>
            </a:r>
            <a:r>
              <a:rPr lang="en-US" sz="1200" i="0" kern="1200" dirty="0">
                <a:solidFill>
                  <a:schemeClr val="tx1"/>
                </a:solidFill>
                <a:effectLst/>
                <a:latin typeface="+mn-lt"/>
                <a:ea typeface="+mn-ea"/>
                <a:cs typeface="+mn-cs"/>
              </a:rPr>
              <a:t>” is replaced by “</a:t>
            </a:r>
            <a:r>
              <a:rPr lang="en-US" sz="1200" i="1" kern="1200" dirty="0">
                <a:solidFill>
                  <a:schemeClr val="tx1"/>
                </a:solidFill>
                <a:effectLst/>
                <a:latin typeface="+mn-lt"/>
                <a:ea typeface="+mn-ea"/>
                <a:cs typeface="+mn-cs"/>
              </a:rPr>
              <a:t>set up</a:t>
            </a:r>
            <a:r>
              <a:rPr lang="en-US" sz="1200" i="0" kern="1200" dirty="0">
                <a:solidFill>
                  <a:schemeClr val="tx1"/>
                </a:solidFill>
                <a:effectLst/>
                <a:latin typeface="+mn-lt"/>
                <a:ea typeface="+mn-ea"/>
                <a:cs typeface="+mn-cs"/>
              </a:rPr>
              <a:t>” in order to further support the temporary nature of the measure; “established” would indicate that a rule is set up on a permanent basis, which is not the case for the provisional measure.</a:t>
            </a:r>
            <a:endParaRPr lang="fr-FR"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12</a:t>
            </a:fld>
            <a:endParaRPr lang="en-US" altLang="en-US"/>
          </a:p>
        </p:txBody>
      </p:sp>
    </p:spTree>
    <p:extLst>
      <p:ext uri="{BB962C8B-B14F-4D97-AF65-F5344CB8AC3E}">
        <p14:creationId xmlns:p14="http://schemas.microsoft.com/office/powerpoint/2010/main" val="121412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Through Article VII.2f of the Convention and the definition of ‘</a:t>
            </a:r>
            <a:r>
              <a:rPr lang="en-US" sz="1200" i="1" kern="1200" dirty="0">
                <a:solidFill>
                  <a:schemeClr val="tx1"/>
                </a:solidFill>
                <a:effectLst/>
                <a:latin typeface="+mn-lt"/>
                <a:ea typeface="+mn-ea"/>
                <a:cs typeface="+mn-cs"/>
              </a:rPr>
              <a:t>compliance procedure (for a consignment)</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the terms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non-compliance</a:t>
            </a:r>
            <a:r>
              <a:rPr lang="en-US" sz="1200" kern="1200" dirty="0">
                <a:solidFill>
                  <a:schemeClr val="tx1"/>
                </a:solidFill>
                <a:effectLst/>
                <a:latin typeface="+mn-lt"/>
                <a:ea typeface="+mn-ea"/>
                <a:cs typeface="+mn-cs"/>
              </a:rPr>
              <a:t>’ are linked with consignments, and the ‘General recommendations on use of terms in ISPMs’ stipulates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 be used in other cases. As </a:t>
            </a:r>
            <a:r>
              <a:rPr lang="en-US" sz="1200" i="1" kern="1200" dirty="0">
                <a:solidFill>
                  <a:schemeClr val="tx1"/>
                </a:solidFill>
                <a:effectLst/>
                <a:latin typeface="+mn-lt"/>
                <a:ea typeface="+mn-ea"/>
                <a:cs typeface="+mn-cs"/>
              </a:rPr>
              <a:t>inspection</a:t>
            </a:r>
            <a:r>
              <a:rPr lang="en-US" sz="1200" kern="1200" dirty="0">
                <a:solidFill>
                  <a:schemeClr val="tx1"/>
                </a:solidFill>
                <a:effectLst/>
                <a:latin typeface="+mn-lt"/>
                <a:ea typeface="+mn-ea"/>
                <a:cs typeface="+mn-cs"/>
              </a:rPr>
              <a:t> has a broader scope than only consignments,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is therefore substituted by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word ‘</a:t>
            </a:r>
            <a:r>
              <a:rPr lang="en-US" sz="1200" i="1" kern="1200" dirty="0">
                <a:solidFill>
                  <a:schemeClr val="tx1"/>
                </a:solidFill>
                <a:effectLst/>
                <a:latin typeface="+mn-lt"/>
                <a:ea typeface="+mn-ea"/>
                <a:cs typeface="+mn-cs"/>
              </a:rPr>
              <a:t>determine</a:t>
            </a:r>
            <a:r>
              <a:rPr lang="en-US" sz="120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check</a:t>
            </a:r>
            <a:r>
              <a:rPr lang="en-US" sz="1200" kern="1200" dirty="0">
                <a:solidFill>
                  <a:schemeClr val="tx1"/>
                </a:solidFill>
                <a:effectLst/>
                <a:latin typeface="+mn-lt"/>
                <a:ea typeface="+mn-ea"/>
                <a:cs typeface="+mn-cs"/>
              </a:rPr>
              <a:t>’ to reflect the change from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to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 also avoids redundancy as ‘determine’ is used earlier in the sentence;</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term ‘</a:t>
            </a:r>
            <a:r>
              <a:rPr lang="en-US" sz="1200" i="1" kern="1200" dirty="0">
                <a:solidFill>
                  <a:schemeClr val="tx1"/>
                </a:solidFill>
                <a:effectLst/>
                <a:latin typeface="+mn-lt"/>
                <a:ea typeface="+mn-ea"/>
                <a:cs typeface="+mn-cs"/>
              </a:rPr>
              <a:t>regulations</a:t>
            </a:r>
            <a:r>
              <a:rPr lang="en-US" sz="120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requirements</a:t>
            </a:r>
            <a:r>
              <a:rPr lang="en-US" sz="1200" kern="1200" dirty="0">
                <a:solidFill>
                  <a:schemeClr val="tx1"/>
                </a:solidFill>
                <a:effectLst/>
                <a:latin typeface="+mn-lt"/>
                <a:ea typeface="+mn-ea"/>
                <a:cs typeface="+mn-cs"/>
              </a:rPr>
              <a:t>’, as phytosanitary regulations are at a higher level and refer to regulated pests. However, inspection can be carried out in scenarios other than at import, like at place of production or production site or at export, and inspection in such scenarios may not be always be related to regulated pests;</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While the term ‘</a:t>
            </a:r>
            <a:r>
              <a:rPr lang="en-US" sz="1200" i="1" kern="1200" dirty="0">
                <a:solidFill>
                  <a:schemeClr val="tx1"/>
                </a:solidFill>
                <a:effectLst/>
                <a:latin typeface="+mn-lt"/>
                <a:ea typeface="+mn-ea"/>
                <a:cs typeface="+mn-cs"/>
              </a:rPr>
              <a:t>inspection</a:t>
            </a:r>
            <a:r>
              <a:rPr lang="en-US" sz="1200" kern="1200" dirty="0">
                <a:solidFill>
                  <a:schemeClr val="tx1"/>
                </a:solidFill>
                <a:effectLst/>
                <a:latin typeface="+mn-lt"/>
                <a:ea typeface="+mn-ea"/>
                <a:cs typeface="+mn-cs"/>
              </a:rPr>
              <a:t>’ needs substitution by ‘</a:t>
            </a:r>
            <a:r>
              <a:rPr lang="en-US" sz="1200" i="1" kern="1200" dirty="0">
                <a:solidFill>
                  <a:schemeClr val="tx1"/>
                </a:solidFill>
                <a:effectLst/>
                <a:latin typeface="+mn-lt"/>
                <a:ea typeface="+mn-ea"/>
                <a:cs typeface="+mn-cs"/>
              </a:rPr>
              <a:t>compliance procedure</a:t>
            </a:r>
            <a:r>
              <a:rPr lang="en-US" sz="1200" kern="1200" dirty="0">
                <a:solidFill>
                  <a:schemeClr val="tx1"/>
                </a:solidFill>
                <a:effectLst/>
                <a:latin typeface="+mn-lt"/>
                <a:ea typeface="+mn-ea"/>
                <a:cs typeface="+mn-cs"/>
              </a:rPr>
              <a:t>’ in a few cases in ISPM 23 (irrespective</a:t>
            </a:r>
            <a:r>
              <a:rPr lang="en-GB" sz="1200" kern="1200" dirty="0">
                <a:solidFill>
                  <a:schemeClr val="tx1"/>
                </a:solidFill>
                <a:effectLst/>
                <a:latin typeface="+mn-lt"/>
                <a:ea typeface="+mn-ea"/>
                <a:cs typeface="+mn-cs"/>
              </a:rPr>
              <a:t> of the</a:t>
            </a:r>
            <a:r>
              <a:rPr lang="en-US" sz="1200" kern="1200" dirty="0">
                <a:solidFill>
                  <a:schemeClr val="tx1"/>
                </a:solidFill>
                <a:effectLst/>
                <a:latin typeface="+mn-lt"/>
                <a:ea typeface="+mn-ea"/>
                <a:cs typeface="+mn-cs"/>
              </a:rPr>
              <a:t> proposed revision), the use of the revised definition of ‘</a:t>
            </a:r>
            <a:r>
              <a:rPr lang="en-US" sz="1200" i="1" kern="1200" dirty="0">
                <a:solidFill>
                  <a:schemeClr val="tx1"/>
                </a:solidFill>
                <a:effectLst/>
                <a:latin typeface="+mn-lt"/>
                <a:ea typeface="+mn-ea"/>
                <a:cs typeface="+mn-cs"/>
              </a:rPr>
              <a:t>inspection</a:t>
            </a:r>
            <a:r>
              <a:rPr lang="en-US" sz="1200" kern="1200" dirty="0">
                <a:solidFill>
                  <a:schemeClr val="tx1"/>
                </a:solidFill>
                <a:effectLst/>
                <a:latin typeface="+mn-lt"/>
                <a:ea typeface="+mn-ea"/>
                <a:cs typeface="+mn-cs"/>
              </a:rPr>
              <a:t>’ does not conflict with the current uses of the term in adopted ISPMs.</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13</a:t>
            </a:fld>
            <a:endParaRPr lang="en-US" altLang="en-US"/>
          </a:p>
        </p:txBody>
      </p:sp>
    </p:spTree>
    <p:extLst>
      <p:ext uri="{BB962C8B-B14F-4D97-AF65-F5344CB8AC3E}">
        <p14:creationId xmlns:p14="http://schemas.microsoft.com/office/powerpoint/2010/main" val="149899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Through Article VII.2f of the Convention and the definition of </a:t>
            </a:r>
            <a:r>
              <a:rPr lang="en-US" sz="1200" i="1" kern="1200" dirty="0">
                <a:solidFill>
                  <a:schemeClr val="tx1"/>
                </a:solidFill>
                <a:effectLst/>
                <a:latin typeface="+mn-lt"/>
                <a:ea typeface="+mn-ea"/>
                <a:cs typeface="+mn-cs"/>
              </a:rPr>
              <a:t>compliance procedure (for a consignment),</a:t>
            </a:r>
            <a:r>
              <a:rPr lang="en-US" sz="1200" kern="1200" dirty="0">
                <a:solidFill>
                  <a:schemeClr val="tx1"/>
                </a:solidFill>
                <a:effectLst/>
                <a:latin typeface="+mn-lt"/>
                <a:ea typeface="+mn-ea"/>
                <a:cs typeface="+mn-cs"/>
              </a:rPr>
              <a:t> the terms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non-compliance</a:t>
            </a:r>
            <a:r>
              <a:rPr lang="en-US" sz="1200" kern="1200" dirty="0">
                <a:solidFill>
                  <a:schemeClr val="tx1"/>
                </a:solidFill>
                <a:effectLst/>
                <a:latin typeface="+mn-lt"/>
                <a:ea typeface="+mn-ea"/>
                <a:cs typeface="+mn-cs"/>
              </a:rPr>
              <a:t>’ are linked with consignments, and the ‘General recommendations on use of terms in ISPMs’ stipulates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 be used in other cases. As </a:t>
            </a:r>
            <a:r>
              <a:rPr lang="en-US" sz="1200" i="1" kern="1200" dirty="0">
                <a:solidFill>
                  <a:schemeClr val="tx1"/>
                </a:solidFill>
                <a:effectLst/>
                <a:latin typeface="+mn-lt"/>
                <a:ea typeface="+mn-ea"/>
                <a:cs typeface="+mn-cs"/>
              </a:rPr>
              <a:t>test</a:t>
            </a:r>
            <a:r>
              <a:rPr lang="en-US" sz="1200" kern="1200" dirty="0">
                <a:solidFill>
                  <a:schemeClr val="tx1"/>
                </a:solidFill>
                <a:effectLst/>
                <a:latin typeface="+mn-lt"/>
                <a:ea typeface="+mn-ea"/>
                <a:cs typeface="+mn-cs"/>
              </a:rPr>
              <a:t> has a broader scope than only consignments, the term ‘</a:t>
            </a:r>
            <a:r>
              <a:rPr lang="en-US" sz="1200" i="1" kern="1200" dirty="0">
                <a:solidFill>
                  <a:schemeClr val="tx1"/>
                </a:solidFill>
                <a:effectLst/>
                <a:latin typeface="+mn-lt"/>
                <a:ea typeface="+mn-ea"/>
                <a:cs typeface="+mn-cs"/>
              </a:rPr>
              <a:t>compliance</a:t>
            </a:r>
            <a:r>
              <a:rPr lang="en-US" sz="1200" kern="1200" dirty="0">
                <a:solidFill>
                  <a:schemeClr val="tx1"/>
                </a:solidFill>
                <a:effectLst/>
                <a:latin typeface="+mn-lt"/>
                <a:ea typeface="+mn-ea"/>
                <a:cs typeface="+mn-cs"/>
              </a:rPr>
              <a:t>’ is therefore substituted by ‘</a:t>
            </a:r>
            <a:r>
              <a:rPr lang="en-US" sz="1200" i="1" kern="1200" dirty="0">
                <a:solidFill>
                  <a:schemeClr val="tx1"/>
                </a:solidFill>
                <a:effectLst/>
                <a:latin typeface="+mn-lt"/>
                <a:ea typeface="+mn-ea"/>
                <a:cs typeface="+mn-cs"/>
              </a:rPr>
              <a:t>conformity</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word ‘</a:t>
            </a:r>
            <a:r>
              <a:rPr lang="en-US" sz="1200" i="1" kern="1200" dirty="0">
                <a:solidFill>
                  <a:schemeClr val="tx1"/>
                </a:solidFill>
                <a:effectLst/>
                <a:latin typeface="+mn-lt"/>
                <a:ea typeface="+mn-ea"/>
                <a:cs typeface="+mn-cs"/>
              </a:rPr>
              <a:t>determine</a:t>
            </a:r>
            <a:r>
              <a:rPr lang="en-US" sz="120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verify</a:t>
            </a:r>
            <a:r>
              <a:rPr lang="en-US" sz="1200" kern="1200" dirty="0">
                <a:solidFill>
                  <a:schemeClr val="tx1"/>
                </a:solidFill>
                <a:effectLst/>
                <a:latin typeface="+mn-lt"/>
                <a:ea typeface="+mn-ea"/>
                <a:cs typeface="+mn-cs"/>
              </a:rPr>
              <a:t>’ in order to highlight that in the case of testing, the use of appropriate methods and technology would ensure that the result of the test leads to a decision. In this case, test is a decisive action, and the use of the word ‘verify’ to describe the action would be more appropriate.</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14</a:t>
            </a:fld>
            <a:endParaRPr lang="en-US" altLang="en-US"/>
          </a:p>
        </p:txBody>
      </p:sp>
    </p:spTree>
    <p:extLst>
      <p:ext uri="{BB962C8B-B14F-4D97-AF65-F5344CB8AC3E}">
        <p14:creationId xmlns:p14="http://schemas.microsoft.com/office/powerpoint/2010/main" val="3706535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addition of ‘</a:t>
            </a:r>
            <a:r>
              <a:rPr lang="en-US" sz="1200" i="1" kern="1200" dirty="0">
                <a:solidFill>
                  <a:schemeClr val="tx1"/>
                </a:solidFill>
                <a:effectLst/>
                <a:latin typeface="+mn-lt"/>
                <a:ea typeface="+mn-ea"/>
                <a:cs typeface="+mn-cs"/>
              </a:rPr>
              <a:t>of document checks, verification of consignment integrity, and inspection or testing of plants, plant products or other regulated articles</a:t>
            </a:r>
            <a:r>
              <a:rPr lang="en-US" sz="1200" kern="1200" dirty="0">
                <a:solidFill>
                  <a:schemeClr val="tx1"/>
                </a:solidFill>
                <a:effectLst/>
                <a:latin typeface="+mn-lt"/>
                <a:ea typeface="+mn-ea"/>
                <a:cs typeface="+mn-cs"/>
              </a:rPr>
              <a:t>’ serves to more specifically explain which elements a compliance procedure may consist of, and thereby creating a clear link to those concepts and definitions. It is noted that the proposed revised definition of </a:t>
            </a:r>
            <a:r>
              <a:rPr lang="en-US" sz="1200" i="1" kern="1200" dirty="0">
                <a:solidFill>
                  <a:schemeClr val="tx1"/>
                </a:solidFill>
                <a:effectLst/>
                <a:latin typeface="+mn-lt"/>
                <a:ea typeface="+mn-ea"/>
                <a:cs typeface="+mn-cs"/>
              </a:rPr>
              <a:t>integrity (of a consignment)</a:t>
            </a:r>
            <a:r>
              <a:rPr lang="en-US" sz="1200" kern="1200" dirty="0">
                <a:solidFill>
                  <a:schemeClr val="tx1"/>
                </a:solidFill>
                <a:effectLst/>
                <a:latin typeface="+mn-lt"/>
                <a:ea typeface="+mn-ea"/>
                <a:cs typeface="+mn-cs"/>
              </a:rPr>
              <a:t> includes the ‘</a:t>
            </a:r>
            <a:r>
              <a:rPr lang="en-US" sz="1200" i="1" kern="1200" dirty="0">
                <a:solidFill>
                  <a:schemeClr val="tx1"/>
                </a:solidFill>
                <a:effectLst/>
                <a:latin typeface="+mn-lt"/>
                <a:ea typeface="+mn-ea"/>
                <a:cs typeface="+mn-cs"/>
              </a:rPr>
              <a:t>identity is unchanged</a:t>
            </a:r>
            <a:r>
              <a:rPr lang="en-US" sz="1200" kern="1200" dirty="0">
                <a:solidFill>
                  <a:schemeClr val="tx1"/>
                </a:solidFill>
                <a:effectLst/>
                <a:latin typeface="+mn-lt"/>
                <a:ea typeface="+mn-ea"/>
                <a:cs typeface="+mn-cs"/>
              </a:rPr>
              <a:t>’ so that verification of integrity includes verification of identity;</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Procedure</a:t>
            </a:r>
            <a:r>
              <a:rPr lang="en-US" sz="1200" i="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process</a:t>
            </a:r>
            <a:r>
              <a:rPr lang="en-US" sz="1200" i="0" kern="1200" dirty="0">
                <a:solidFill>
                  <a:schemeClr val="tx1"/>
                </a:solidFill>
                <a:effectLst/>
                <a:latin typeface="+mn-lt"/>
                <a:ea typeface="+mn-ea"/>
                <a:cs typeface="+mn-cs"/>
              </a:rPr>
              <a:t>’ in order to highlight that it is a series of steps or actions that are performed and, when completed, leads to the release of a consignment or transit through a country;	</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The wording ‘</a:t>
            </a:r>
            <a:r>
              <a:rPr lang="en-US" sz="1200" i="1" kern="1200" dirty="0">
                <a:solidFill>
                  <a:schemeClr val="tx1"/>
                </a:solidFill>
                <a:effectLst/>
                <a:latin typeface="+mn-lt"/>
                <a:ea typeface="+mn-ea"/>
                <a:cs typeface="+mn-cs"/>
              </a:rPr>
              <a:t>used to verify</a:t>
            </a:r>
            <a:r>
              <a:rPr lang="en-US" sz="1200" i="0" kern="1200" dirty="0">
                <a:solidFill>
                  <a:schemeClr val="tx1"/>
                </a:solidFill>
                <a:effectLst/>
                <a:latin typeface="+mn-lt"/>
                <a:ea typeface="+mn-ea"/>
                <a:cs typeface="+mn-cs"/>
              </a:rPr>
              <a:t>’ is substituted by ‘</a:t>
            </a:r>
            <a:r>
              <a:rPr lang="en-US" sz="1200" i="1" kern="1200" dirty="0">
                <a:solidFill>
                  <a:schemeClr val="tx1"/>
                </a:solidFill>
                <a:effectLst/>
                <a:latin typeface="+mn-lt"/>
                <a:ea typeface="+mn-ea"/>
                <a:cs typeface="+mn-cs"/>
              </a:rPr>
              <a:t>to check</a:t>
            </a:r>
            <a:r>
              <a:rPr lang="en-US" sz="1200" i="0" kern="1200" dirty="0">
                <a:solidFill>
                  <a:schemeClr val="tx1"/>
                </a:solidFill>
                <a:effectLst/>
                <a:latin typeface="+mn-lt"/>
                <a:ea typeface="+mn-ea"/>
                <a:cs typeface="+mn-cs"/>
              </a:rPr>
              <a:t>’ in order to highlight that there may be additional steps or actions needed prior to completing the compliance procedure; for example, an inspection may identify the need to test. Verification would be a decisive step, and in the case of compliance procedure, considering the potential for additional steps or actions, “check” is more appropriate than “verify”;</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i="0" kern="1200" dirty="0">
                <a:solidFill>
                  <a:schemeClr val="tx1"/>
                </a:solidFill>
                <a:effectLst/>
                <a:latin typeface="+mn-lt"/>
                <a:ea typeface="+mn-ea"/>
                <a:cs typeface="+mn-cs"/>
              </a:rPr>
              <a:t>As the definition of ‘</a:t>
            </a:r>
            <a:r>
              <a:rPr lang="en-US" sz="1200" i="1" kern="1200" dirty="0">
                <a:solidFill>
                  <a:schemeClr val="tx1"/>
                </a:solidFill>
                <a:effectLst/>
                <a:latin typeface="+mn-lt"/>
                <a:ea typeface="+mn-ea"/>
                <a:cs typeface="+mn-cs"/>
              </a:rPr>
              <a:t>phytosanitary measure</a:t>
            </a:r>
            <a:r>
              <a:rPr lang="en-US" sz="1200" i="0" kern="1200" dirty="0">
                <a:solidFill>
                  <a:schemeClr val="tx1"/>
                </a:solidFill>
                <a:effectLst/>
                <a:latin typeface="+mn-lt"/>
                <a:ea typeface="+mn-ea"/>
                <a:cs typeface="+mn-cs"/>
              </a:rPr>
              <a:t>’ includes ‘</a:t>
            </a:r>
            <a:r>
              <a:rPr lang="en-US" sz="1200" i="1" kern="1200" dirty="0">
                <a:solidFill>
                  <a:schemeClr val="tx1"/>
                </a:solidFill>
                <a:effectLst/>
                <a:latin typeface="+mn-lt"/>
                <a:ea typeface="+mn-ea"/>
                <a:cs typeface="+mn-cs"/>
              </a:rPr>
              <a:t>any...official procedure</a:t>
            </a:r>
            <a:r>
              <a:rPr lang="en-US" sz="1200" i="0" kern="1200" dirty="0">
                <a:solidFill>
                  <a:schemeClr val="tx1"/>
                </a:solidFill>
                <a:effectLst/>
                <a:latin typeface="+mn-lt"/>
                <a:ea typeface="+mn-ea"/>
                <a:cs typeface="+mn-cs"/>
              </a:rPr>
              <a:t>’, the notion of a consignment complying with phytosanitary measures is inadequate. The wording </a:t>
            </a:r>
            <a:r>
              <a:rPr lang="en-US" sz="1200" i="1" kern="1200" dirty="0">
                <a:solidFill>
                  <a:schemeClr val="tx1"/>
                </a:solidFill>
                <a:effectLst/>
                <a:latin typeface="+mn-lt"/>
                <a:ea typeface="+mn-ea"/>
                <a:cs typeface="+mn-cs"/>
              </a:rPr>
              <a:t>‘…or phytosanitary measures related to transit</a:t>
            </a:r>
            <a:r>
              <a:rPr lang="en-US" sz="1200" i="0" kern="1200" dirty="0">
                <a:solidFill>
                  <a:schemeClr val="tx1"/>
                </a:solidFill>
                <a:effectLst/>
                <a:latin typeface="+mn-lt"/>
                <a:ea typeface="+mn-ea"/>
                <a:cs typeface="+mn-cs"/>
              </a:rPr>
              <a:t>’ is therefore changed to ‘</a:t>
            </a:r>
            <a:r>
              <a:rPr lang="en-US" sz="1200" i="1" kern="1200" dirty="0">
                <a:solidFill>
                  <a:schemeClr val="tx1"/>
                </a:solidFill>
                <a:effectLst/>
                <a:latin typeface="+mn-lt"/>
                <a:ea typeface="+mn-ea"/>
                <a:cs typeface="+mn-cs"/>
              </a:rPr>
              <a:t>or if phytosanitary measures related to transit have been applied</a:t>
            </a:r>
            <a:r>
              <a:rPr lang="en-US" sz="1200" i="0" kern="1200" dirty="0">
                <a:solidFill>
                  <a:schemeClr val="tx1"/>
                </a:solidFill>
                <a:effectLst/>
                <a:latin typeface="+mn-lt"/>
                <a:ea typeface="+mn-ea"/>
                <a:cs typeface="+mn-cs"/>
              </a:rPr>
              <a:t>’;</a:t>
            </a:r>
            <a:endParaRPr lang="fr-FR" sz="12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proposed definition of ‘</a:t>
            </a:r>
            <a:r>
              <a:rPr lang="en-GB" sz="1200" i="1" kern="1200" dirty="0">
                <a:solidFill>
                  <a:schemeClr val="tx1"/>
                </a:solidFill>
                <a:effectLst/>
                <a:latin typeface="+mn-lt"/>
                <a:ea typeface="+mn-ea"/>
                <a:cs typeface="+mn-cs"/>
              </a:rPr>
              <a:t>compliance procedure (for a consignment)</a:t>
            </a:r>
            <a:r>
              <a:rPr lang="en-US" sz="1200" i="1" kern="12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 does not conflict with the current uses of the term in ISPMs.</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15</a:t>
            </a:fld>
            <a:endParaRPr lang="en-US" altLang="en-US"/>
          </a:p>
        </p:txBody>
      </p:sp>
    </p:spTree>
    <p:extLst>
      <p:ext uri="{BB962C8B-B14F-4D97-AF65-F5344CB8AC3E}">
        <p14:creationId xmlns:p14="http://schemas.microsoft.com/office/powerpoint/2010/main" val="3800983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revision does not change the substance of the definition but merely links </a:t>
            </a:r>
            <a:r>
              <a:rPr lang="en-US" sz="1200" i="1" kern="1200" dirty="0">
                <a:solidFill>
                  <a:schemeClr val="tx1"/>
                </a:solidFill>
                <a:effectLst/>
                <a:latin typeface="+mn-lt"/>
                <a:ea typeface="+mn-ea"/>
                <a:cs typeface="+mn-cs"/>
              </a:rPr>
              <a:t>release</a:t>
            </a:r>
            <a:r>
              <a:rPr lang="en-US" sz="1200" kern="1200" dirty="0">
                <a:solidFill>
                  <a:schemeClr val="tx1"/>
                </a:solidFill>
                <a:effectLst/>
                <a:latin typeface="+mn-lt"/>
                <a:ea typeface="+mn-ea"/>
                <a:cs typeface="+mn-cs"/>
              </a:rPr>
              <a:t> to </a:t>
            </a:r>
            <a:r>
              <a:rPr lang="en-US" sz="1200" i="1" kern="1200" dirty="0">
                <a:solidFill>
                  <a:schemeClr val="tx1"/>
                </a:solidFill>
                <a:effectLst/>
                <a:latin typeface="+mn-lt"/>
                <a:ea typeface="+mn-ea"/>
                <a:cs typeface="+mn-cs"/>
              </a:rPr>
              <a:t>compliance procedure</a:t>
            </a:r>
            <a:r>
              <a:rPr lang="en-US" sz="1200" kern="1200" dirty="0">
                <a:solidFill>
                  <a:schemeClr val="tx1"/>
                </a:solidFill>
                <a:effectLst/>
                <a:latin typeface="+mn-lt"/>
                <a:ea typeface="+mn-ea"/>
                <a:cs typeface="+mn-cs"/>
              </a:rPr>
              <a:t> rather than to </a:t>
            </a:r>
            <a:r>
              <a:rPr lang="en-US" sz="1200" i="1" kern="1200" dirty="0">
                <a:solidFill>
                  <a:schemeClr val="tx1"/>
                </a:solidFill>
                <a:effectLst/>
                <a:latin typeface="+mn-lt"/>
                <a:ea typeface="+mn-ea"/>
                <a:cs typeface="+mn-cs"/>
              </a:rPr>
              <a:t>clearance</a:t>
            </a:r>
            <a:r>
              <a:rPr lang="en-US" sz="1200" kern="1200" dirty="0">
                <a:solidFill>
                  <a:schemeClr val="tx1"/>
                </a:solidFill>
                <a:effectLst/>
                <a:latin typeface="+mn-lt"/>
                <a:ea typeface="+mn-ea"/>
                <a:cs typeface="+mn-cs"/>
              </a:rPr>
              <a:t> (as proposed for deletion);</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revised definition of </a:t>
            </a:r>
            <a:r>
              <a:rPr lang="en-US" sz="1200" i="1" kern="1200" dirty="0">
                <a:solidFill>
                  <a:schemeClr val="tx1"/>
                </a:solidFill>
                <a:effectLst/>
                <a:latin typeface="+mn-lt"/>
                <a:ea typeface="+mn-ea"/>
                <a:cs typeface="+mn-cs"/>
              </a:rPr>
              <a:t>release (of a consignment)</a:t>
            </a:r>
            <a:r>
              <a:rPr lang="en-US" sz="1200" kern="1200" dirty="0">
                <a:solidFill>
                  <a:schemeClr val="tx1"/>
                </a:solidFill>
                <a:effectLst/>
                <a:latin typeface="+mn-lt"/>
                <a:ea typeface="+mn-ea"/>
                <a:cs typeface="+mn-cs"/>
              </a:rPr>
              <a:t> does not conflict with the current uses of the term in adopted ISPMs.</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16</a:t>
            </a:fld>
            <a:endParaRPr lang="en-US" altLang="en-US"/>
          </a:p>
        </p:txBody>
      </p:sp>
    </p:spTree>
    <p:extLst>
      <p:ext uri="{BB962C8B-B14F-4D97-AF65-F5344CB8AC3E}">
        <p14:creationId xmlns:p14="http://schemas.microsoft.com/office/powerpoint/2010/main" val="2326554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2018, the TPG had noted that the definition of ‘</a:t>
            </a:r>
            <a:r>
              <a:rPr lang="en-US" sz="1200" i="1" kern="1200" dirty="0">
                <a:solidFill>
                  <a:schemeClr val="tx1"/>
                </a:solidFill>
                <a:effectLst/>
                <a:latin typeface="+mn-lt"/>
                <a:ea typeface="+mn-ea"/>
                <a:cs typeface="+mn-cs"/>
              </a:rPr>
              <a:t>clearance (of a consignment)</a:t>
            </a:r>
            <a:r>
              <a:rPr lang="en-US" sz="1200" kern="1200" dirty="0">
                <a:solidFill>
                  <a:schemeClr val="tx1"/>
                </a:solidFill>
                <a:effectLst/>
                <a:latin typeface="+mn-lt"/>
                <a:ea typeface="+mn-ea"/>
                <a:cs typeface="+mn-cs"/>
              </a:rPr>
              <a:t>’ is unclear as to whether clearance is a particular </a:t>
            </a:r>
            <a:r>
              <a:rPr lang="en-US" sz="1200" i="1" kern="1200" dirty="0">
                <a:solidFill>
                  <a:schemeClr val="tx1"/>
                </a:solidFill>
                <a:effectLst/>
                <a:latin typeface="+mn-lt"/>
                <a:ea typeface="+mn-ea"/>
                <a:cs typeface="+mn-cs"/>
              </a:rPr>
              <a:t>process</a:t>
            </a:r>
            <a:r>
              <a:rPr lang="en-US" sz="1200" kern="1200" dirty="0">
                <a:solidFill>
                  <a:schemeClr val="tx1"/>
                </a:solidFill>
                <a:effectLst/>
                <a:latin typeface="+mn-lt"/>
                <a:ea typeface="+mn-ea"/>
                <a:cs typeface="+mn-cs"/>
              </a:rPr>
              <a:t> or the </a:t>
            </a:r>
            <a:r>
              <a:rPr lang="en-US" sz="1200" i="1" kern="1200" dirty="0">
                <a:solidFill>
                  <a:schemeClr val="tx1"/>
                </a:solidFill>
                <a:effectLst/>
                <a:latin typeface="+mn-lt"/>
                <a:ea typeface="+mn-ea"/>
                <a:cs typeface="+mn-cs"/>
              </a:rPr>
              <a:t>result</a:t>
            </a:r>
            <a:r>
              <a:rPr lang="en-US" sz="1200" kern="1200" dirty="0">
                <a:solidFill>
                  <a:schemeClr val="tx1"/>
                </a:solidFill>
                <a:effectLst/>
                <a:latin typeface="+mn-lt"/>
                <a:ea typeface="+mn-ea"/>
                <a:cs typeface="+mn-cs"/>
              </a:rPr>
              <a:t> of a process and recommended the definition be revised. In May 2019, the SC added ‘</a:t>
            </a:r>
            <a:r>
              <a:rPr lang="en-US" sz="1200" i="1" kern="1200" dirty="0">
                <a:solidFill>
                  <a:schemeClr val="tx1"/>
                </a:solidFill>
                <a:effectLst/>
                <a:latin typeface="+mn-lt"/>
                <a:ea typeface="+mn-ea"/>
                <a:cs typeface="+mn-cs"/>
              </a:rPr>
              <a:t>clearance (of a consignment)</a:t>
            </a:r>
            <a:r>
              <a:rPr lang="en-US" sz="1200" kern="1200" dirty="0">
                <a:solidFill>
                  <a:schemeClr val="tx1"/>
                </a:solidFill>
                <a:effectLst/>
                <a:latin typeface="+mn-lt"/>
                <a:ea typeface="+mn-ea"/>
                <a:cs typeface="+mn-cs"/>
              </a:rPr>
              <a:t>’ to the List of topics for IPPC standards. Subsequently, a revised definition to clarify that clearance is a </a:t>
            </a:r>
            <a:r>
              <a:rPr lang="en-US" sz="1200" i="1" kern="1200" dirty="0">
                <a:solidFill>
                  <a:schemeClr val="tx1"/>
                </a:solidFill>
                <a:effectLst/>
                <a:latin typeface="+mn-lt"/>
                <a:ea typeface="+mn-ea"/>
                <a:cs typeface="+mn-cs"/>
              </a:rPr>
              <a:t>process</a:t>
            </a:r>
            <a:r>
              <a:rPr lang="en-US" sz="1200" kern="1200" dirty="0">
                <a:solidFill>
                  <a:schemeClr val="tx1"/>
                </a:solidFill>
                <a:effectLst/>
                <a:latin typeface="+mn-lt"/>
                <a:ea typeface="+mn-ea"/>
                <a:cs typeface="+mn-cs"/>
              </a:rPr>
              <a:t> rather than a result of such process and that such process is ‘</a:t>
            </a:r>
            <a:r>
              <a:rPr lang="en-US" sz="1200" i="1" kern="1200" dirty="0">
                <a:solidFill>
                  <a:schemeClr val="tx1"/>
                </a:solidFill>
                <a:effectLst/>
                <a:latin typeface="+mn-lt"/>
                <a:ea typeface="+mn-ea"/>
                <a:cs typeface="+mn-cs"/>
              </a:rPr>
              <a:t>official’</a:t>
            </a:r>
            <a:r>
              <a:rPr lang="en-US" sz="1200" kern="1200" dirty="0">
                <a:solidFill>
                  <a:schemeClr val="tx1"/>
                </a:solidFill>
                <a:effectLst/>
                <a:latin typeface="+mn-lt"/>
                <a:ea typeface="+mn-ea"/>
                <a:cs typeface="+mn-cs"/>
              </a:rPr>
              <a:t> was sent for the first consultation in 2020. In response to comments received from several countries, the TPG recommended to the SC that the consignment-related terms ‘</a:t>
            </a:r>
            <a:r>
              <a:rPr lang="en-US" sz="1200" i="1" kern="1200" dirty="0">
                <a:solidFill>
                  <a:schemeClr val="tx1"/>
                </a:solidFill>
                <a:effectLst/>
                <a:latin typeface="+mn-lt"/>
                <a:ea typeface="+mn-ea"/>
                <a:cs typeface="+mn-cs"/>
              </a:rPr>
              <a:t>clearance (of a consignment)</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compliance procedure (for a consignment)</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release (of a consignment)</a:t>
            </a:r>
            <a:r>
              <a:rPr lang="en-US" sz="1200" kern="1200" dirty="0">
                <a:solidFill>
                  <a:schemeClr val="tx1"/>
                </a:solidFill>
                <a:effectLst/>
                <a:latin typeface="+mn-lt"/>
                <a:ea typeface="+mn-ea"/>
                <a:cs typeface="+mn-cs"/>
              </a:rPr>
              <a:t>’ be considered together.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Discussing the Glossary terms ‘</a:t>
            </a:r>
            <a:r>
              <a:rPr lang="en-US" sz="1200" i="1" kern="1200" dirty="0">
                <a:solidFill>
                  <a:schemeClr val="tx1"/>
                </a:solidFill>
                <a:effectLst/>
                <a:latin typeface="+mn-lt"/>
                <a:ea typeface="+mn-ea"/>
                <a:cs typeface="+mn-cs"/>
              </a:rPr>
              <a:t>clearance (of a consignment)</a:t>
            </a:r>
            <a:r>
              <a:rPr lang="en-US" sz="1200" kern="1200" dirty="0">
                <a:solidFill>
                  <a:schemeClr val="tx1"/>
                </a:solidFill>
                <a:effectLst/>
                <a:latin typeface="+mn-lt"/>
                <a:ea typeface="+mn-ea"/>
                <a:cs typeface="+mn-cs"/>
              </a:rPr>
              <a:t>’ (in its prospective revised form) and ‘</a:t>
            </a:r>
            <a:r>
              <a:rPr lang="en-US" sz="1200" i="1" kern="1200" dirty="0">
                <a:solidFill>
                  <a:schemeClr val="tx1"/>
                </a:solidFill>
                <a:effectLst/>
                <a:latin typeface="+mn-lt"/>
                <a:ea typeface="+mn-ea"/>
                <a:cs typeface="+mn-cs"/>
              </a:rPr>
              <a:t>compliance procedure (for a consignment)</a:t>
            </a:r>
            <a:r>
              <a:rPr lang="en-US" sz="1200" kern="1200" dirty="0">
                <a:solidFill>
                  <a:schemeClr val="tx1"/>
                </a:solidFill>
                <a:effectLst/>
                <a:latin typeface="+mn-lt"/>
                <a:ea typeface="+mn-ea"/>
                <a:cs typeface="+mn-cs"/>
              </a:rPr>
              <a:t>’ in its meeting in December 2020 / January 2021, the TPG concluded that the two terms, in essence, are almost synonymous, given the general agreement at the consultation that clearance is an ‘official process’. The TPG concluded that the term is redundant, both in its current and revised version, and therefore recommended the term and definition be deleted from the Glossary. Consequential to the proposed deletion, the definition of ‘</a:t>
            </a:r>
            <a:r>
              <a:rPr lang="en-US" sz="1200" i="1" kern="1200" dirty="0">
                <a:solidFill>
                  <a:schemeClr val="tx1"/>
                </a:solidFill>
                <a:effectLst/>
                <a:latin typeface="+mn-lt"/>
                <a:ea typeface="+mn-ea"/>
                <a:cs typeface="+mn-cs"/>
              </a:rPr>
              <a:t>release (of a consignment)</a:t>
            </a:r>
            <a:r>
              <a:rPr lang="en-US" sz="1200" kern="1200" dirty="0">
                <a:solidFill>
                  <a:schemeClr val="tx1"/>
                </a:solidFill>
                <a:effectLst/>
                <a:latin typeface="+mn-lt"/>
                <a:ea typeface="+mn-ea"/>
                <a:cs typeface="+mn-cs"/>
              </a:rPr>
              <a:t>’ would need a slight revision (as proposed), and some very few ink amendments in adopted ISPMs are recommendable.</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17</a:t>
            </a:fld>
            <a:endParaRPr lang="en-US" altLang="en-US"/>
          </a:p>
        </p:txBody>
      </p:sp>
    </p:spTree>
    <p:extLst>
      <p:ext uri="{BB962C8B-B14F-4D97-AF65-F5344CB8AC3E}">
        <p14:creationId xmlns:p14="http://schemas.microsoft.com/office/powerpoint/2010/main" val="182645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spcAft>
                <a:spcPts val="600"/>
              </a:spcAft>
            </a:pPr>
            <a:r>
              <a:rPr lang="en-US" sz="1200" dirty="0">
                <a:cs typeface="Arial" pitchFamily="34" charset="0"/>
              </a:rPr>
              <a:t>For more information on the 2021 Draft Amendments to ISPM 5, please also refer to:</a:t>
            </a:r>
          </a:p>
          <a:p>
            <a:pPr marL="342386" indent="-342386">
              <a:spcAft>
                <a:spcPts val="600"/>
              </a:spcAft>
              <a:buFont typeface="Arial" panose="020B0604020202020204" pitchFamily="34" charset="0"/>
              <a:buChar char="•"/>
            </a:pPr>
            <a:r>
              <a:rPr lang="en-US" sz="1200" dirty="0">
                <a:cs typeface="Arial" pitchFamily="34" charset="0"/>
              </a:rPr>
              <a:t>The report for the </a:t>
            </a:r>
            <a:r>
              <a:rPr lang="en-US" sz="1200" dirty="0">
                <a:solidFill>
                  <a:srgbClr val="FF0000"/>
                </a:solidFill>
                <a:cs typeface="Arial" pitchFamily="34" charset="0"/>
              </a:rPr>
              <a:t>2021</a:t>
            </a:r>
            <a:r>
              <a:rPr lang="en-US" sz="1200" baseline="0" dirty="0">
                <a:solidFill>
                  <a:srgbClr val="FF0000"/>
                </a:solidFill>
                <a:cs typeface="Arial" pitchFamily="34" charset="0"/>
              </a:rPr>
              <a:t> </a:t>
            </a:r>
            <a:r>
              <a:rPr lang="en-US" sz="1200" dirty="0">
                <a:solidFill>
                  <a:srgbClr val="FF0000"/>
                </a:solidFill>
                <a:cs typeface="Arial" pitchFamily="34" charset="0"/>
              </a:rPr>
              <a:t>January</a:t>
            </a:r>
            <a:r>
              <a:rPr lang="en-US" sz="1200" baseline="0" dirty="0">
                <a:solidFill>
                  <a:srgbClr val="FF0000"/>
                </a:solidFill>
                <a:cs typeface="Arial" pitchFamily="34" charset="0"/>
              </a:rPr>
              <a:t> </a:t>
            </a:r>
            <a:r>
              <a:rPr lang="en-US" sz="1200" dirty="0">
                <a:cs typeface="Arial" pitchFamily="34" charset="0"/>
              </a:rPr>
              <a:t>virtual meeting</a:t>
            </a:r>
            <a:r>
              <a:rPr lang="en-US" sz="1200" baseline="0" dirty="0">
                <a:cs typeface="Arial" pitchFamily="34" charset="0"/>
              </a:rPr>
              <a:t> of the</a:t>
            </a:r>
            <a:r>
              <a:rPr lang="en-US" sz="1200" dirty="0">
                <a:cs typeface="Arial" pitchFamily="34" charset="0"/>
              </a:rPr>
              <a:t> Technical Panel for the Glossary </a:t>
            </a:r>
            <a:r>
              <a:rPr lang="en-US" sz="1200" dirty="0">
                <a:solidFill>
                  <a:srgbClr val="FF0000"/>
                </a:solidFill>
                <a:cs typeface="Arial" pitchFamily="34" charset="0"/>
              </a:rPr>
              <a:t>(TPG)</a:t>
            </a:r>
            <a:r>
              <a:rPr lang="en-US" sz="1200" dirty="0">
                <a:solidFill>
                  <a:schemeClr val="tx1"/>
                </a:solidFill>
                <a:cs typeface="Arial" pitchFamily="34" charset="0"/>
              </a:rPr>
              <a:t>,</a:t>
            </a:r>
            <a:r>
              <a:rPr lang="en-US" sz="1200" baseline="0" dirty="0">
                <a:solidFill>
                  <a:schemeClr val="tx1"/>
                </a:solidFill>
                <a:cs typeface="Arial" pitchFamily="34" charset="0"/>
              </a:rPr>
              <a:t> which is</a:t>
            </a:r>
            <a:r>
              <a:rPr lang="en-US" sz="1200" dirty="0">
                <a:cs typeface="Arial" pitchFamily="34" charset="0"/>
              </a:rPr>
              <a:t> available at: https://www.ippc.int/en/core-activities/standards-setting/expert-drafting-groups/technical-panels/technical-panel-glossary-phytosanitary-terms-ispm-5/ </a:t>
            </a:r>
          </a:p>
          <a:p>
            <a:pPr marL="342386" indent="-342386" defTabSz="913028">
              <a:spcAft>
                <a:spcPts val="600"/>
              </a:spcAft>
              <a:buFont typeface="Arial" panose="020B0604020202020204" pitchFamily="34" charset="0"/>
              <a:buChar char="•"/>
              <a:defRPr/>
            </a:pPr>
            <a:r>
              <a:rPr lang="en-US" sz="1200" dirty="0">
                <a:cs typeface="Arial" pitchFamily="34" charset="0"/>
              </a:rPr>
              <a:t>The report for </a:t>
            </a:r>
            <a:r>
              <a:rPr lang="en-US" sz="1200" dirty="0">
                <a:solidFill>
                  <a:srgbClr val="FF0000"/>
                </a:solidFill>
                <a:cs typeface="Arial" pitchFamily="34" charset="0"/>
              </a:rPr>
              <a:t>the </a:t>
            </a:r>
            <a:r>
              <a:rPr lang="en-US" sz="1200" dirty="0">
                <a:cs typeface="Arial" pitchFamily="34" charset="0"/>
              </a:rPr>
              <a:t>2021 May virtual</a:t>
            </a:r>
            <a:r>
              <a:rPr lang="en-US" sz="1200" baseline="0" dirty="0">
                <a:cs typeface="Arial" pitchFamily="34" charset="0"/>
              </a:rPr>
              <a:t> </a:t>
            </a:r>
            <a:r>
              <a:rPr lang="en-US" sz="1200" dirty="0">
                <a:solidFill>
                  <a:srgbClr val="FF0000"/>
                </a:solidFill>
                <a:cs typeface="Arial" pitchFamily="34" charset="0"/>
              </a:rPr>
              <a:t>meeting of </a:t>
            </a:r>
            <a:r>
              <a:rPr lang="en-US" sz="1200" dirty="0">
                <a:cs typeface="Arial" pitchFamily="34" charset="0"/>
              </a:rPr>
              <a:t>the Standards Committee </a:t>
            </a:r>
            <a:r>
              <a:rPr lang="en-US" sz="1200" dirty="0">
                <a:solidFill>
                  <a:srgbClr val="FF0000"/>
                </a:solidFill>
                <a:cs typeface="Arial" pitchFamily="34" charset="0"/>
              </a:rPr>
              <a:t>(SC),</a:t>
            </a:r>
            <a:r>
              <a:rPr lang="en-US" sz="1200" baseline="0" dirty="0">
                <a:solidFill>
                  <a:srgbClr val="FF0000"/>
                </a:solidFill>
                <a:cs typeface="Arial" pitchFamily="34" charset="0"/>
              </a:rPr>
              <a:t> which </a:t>
            </a:r>
            <a:r>
              <a:rPr lang="en-US" sz="1200" dirty="0">
                <a:solidFill>
                  <a:srgbClr val="FF0000"/>
                </a:solidFill>
                <a:cs typeface="Arial" pitchFamily="34" charset="0"/>
              </a:rPr>
              <a:t>is available at</a:t>
            </a:r>
            <a:r>
              <a:rPr lang="en-US" sz="1200" dirty="0">
                <a:cs typeface="Arial" pitchFamily="34" charset="0"/>
              </a:rPr>
              <a:t>: https://www.ippc.int/en/core-activities/standards-setting/standards-committee/</a:t>
            </a:r>
            <a:endParaRPr lang="en-US" sz="1200" noProof="0" dirty="0"/>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18</a:t>
            </a:fld>
            <a:endParaRPr lang="en-US" altLang="en-US"/>
          </a:p>
        </p:txBody>
      </p:sp>
    </p:spTree>
    <p:extLst>
      <p:ext uri="{BB962C8B-B14F-4D97-AF65-F5344CB8AC3E}">
        <p14:creationId xmlns:p14="http://schemas.microsoft.com/office/powerpoint/2010/main" val="4213769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n-lt"/>
                <a:ea typeface="+mn-ea"/>
                <a:cs typeface="+mn-cs"/>
              </a:rPr>
              <a:t>In the draft 2021 Amendments to the Glossary, certain terms and definitions are being proposed as a ‘package’ in the sense that the proposals are interlinked. Therefore, in this presentation,</a:t>
            </a:r>
            <a:r>
              <a:rPr lang="en-US" sz="1000" kern="1200" baseline="0" dirty="0">
                <a:solidFill>
                  <a:schemeClr val="tx1"/>
                </a:solidFill>
                <a:effectLst/>
                <a:latin typeface="+mn-lt"/>
                <a:ea typeface="+mn-ea"/>
                <a:cs typeface="+mn-cs"/>
              </a:rPr>
              <a:t> </a:t>
            </a:r>
            <a:r>
              <a:rPr lang="en-US" sz="1000" kern="1200" dirty="0">
                <a:solidFill>
                  <a:schemeClr val="tx1"/>
                </a:solidFill>
                <a:effectLst/>
                <a:latin typeface="+mn-lt"/>
                <a:ea typeface="+mn-ea"/>
                <a:cs typeface="+mn-cs"/>
              </a:rPr>
              <a:t>proposals within each ‘package’ are presented in conjunction. ‘Packages’ are:</a:t>
            </a:r>
            <a:endParaRPr lang="fr-FR" sz="10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000" kern="1200" dirty="0">
                <a:solidFill>
                  <a:schemeClr val="tx1"/>
                </a:solidFill>
                <a:effectLst/>
                <a:latin typeface="+mn-lt"/>
                <a:ea typeface="+mn-ea"/>
                <a:cs typeface="+mn-cs"/>
              </a:rPr>
              <a:t>The inter-linked definitions of the terms (in red</a:t>
            </a:r>
            <a:r>
              <a:rPr lang="en-US" sz="1000" kern="1200" baseline="0" dirty="0">
                <a:solidFill>
                  <a:schemeClr val="tx1"/>
                </a:solidFill>
                <a:effectLst/>
                <a:latin typeface="+mn-lt"/>
                <a:ea typeface="+mn-ea"/>
                <a:cs typeface="+mn-cs"/>
              </a:rPr>
              <a:t> on the slide):</a:t>
            </a:r>
            <a:r>
              <a:rPr lang="en-US" sz="100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identity (of a consignment)</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integrity (of a consignment)</a:t>
            </a:r>
            <a:r>
              <a:rPr lang="en-US" sz="1000" i="0" kern="1200" dirty="0">
                <a:solidFill>
                  <a:schemeClr val="tx1"/>
                </a:solidFill>
                <a:effectLst/>
                <a:latin typeface="+mn-lt"/>
                <a:ea typeface="+mn-ea"/>
                <a:cs typeface="+mn-cs"/>
              </a:rPr>
              <a:t>” and “</a:t>
            </a:r>
            <a:r>
              <a:rPr lang="en-US" sz="1000" i="1" kern="1200" dirty="0">
                <a:solidFill>
                  <a:schemeClr val="tx1"/>
                </a:solidFill>
                <a:effectLst/>
                <a:latin typeface="+mn-lt"/>
                <a:ea typeface="+mn-ea"/>
                <a:cs typeface="+mn-cs"/>
              </a:rPr>
              <a:t>phytosanitary security (of a consignment)</a:t>
            </a:r>
            <a:r>
              <a:rPr lang="en-US" sz="1000" i="0" kern="1200" dirty="0">
                <a:solidFill>
                  <a:schemeClr val="tx1"/>
                </a:solidFill>
                <a:effectLst/>
                <a:latin typeface="+mn-lt"/>
                <a:ea typeface="+mn-ea"/>
                <a:cs typeface="+mn-cs"/>
              </a:rPr>
              <a:t>”</a:t>
            </a:r>
            <a:r>
              <a:rPr lang="en-US" sz="1000" i="0" kern="1200" baseline="0" dirty="0">
                <a:solidFill>
                  <a:schemeClr val="tx1"/>
                </a:solidFill>
                <a:effectLst/>
                <a:latin typeface="+mn-lt"/>
                <a:ea typeface="+mn-ea"/>
                <a:cs typeface="+mn-cs"/>
              </a:rPr>
              <a:t> </a:t>
            </a:r>
            <a:r>
              <a:rPr lang="en-US" sz="1000" i="0" kern="1200" dirty="0">
                <a:solidFill>
                  <a:schemeClr val="tx1"/>
                </a:solidFill>
                <a:effectLst/>
                <a:latin typeface="+mn-lt"/>
                <a:ea typeface="+mn-ea"/>
                <a:cs typeface="+mn-cs"/>
              </a:rPr>
              <a:t>;</a:t>
            </a:r>
            <a:endParaRPr lang="fr-FR" sz="10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000" i="0" kern="1200" dirty="0">
                <a:solidFill>
                  <a:schemeClr val="tx1"/>
                </a:solidFill>
                <a:effectLst/>
                <a:latin typeface="+mn-lt"/>
                <a:ea typeface="+mn-ea"/>
                <a:cs typeface="+mn-cs"/>
              </a:rPr>
              <a:t>The inter-linked definitions of the terms (in green</a:t>
            </a:r>
            <a:r>
              <a:rPr lang="en-US" sz="1000" i="0" kern="1200" baseline="0" dirty="0">
                <a:solidFill>
                  <a:schemeClr val="tx1"/>
                </a:solidFill>
                <a:effectLst/>
                <a:latin typeface="+mn-lt"/>
                <a:ea typeface="+mn-ea"/>
                <a:cs typeface="+mn-cs"/>
              </a:rPr>
              <a:t> on the slide):</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“general surveillance</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specific surveillance</a:t>
            </a:r>
            <a:r>
              <a:rPr lang="en-US" sz="1000" i="0" kern="1200" dirty="0">
                <a:solidFill>
                  <a:schemeClr val="tx1"/>
                </a:solidFill>
                <a:effectLst/>
                <a:latin typeface="+mn-lt"/>
                <a:ea typeface="+mn-ea"/>
                <a:cs typeface="+mn-cs"/>
              </a:rPr>
              <a:t>” and “</a:t>
            </a:r>
            <a:r>
              <a:rPr lang="en-US" sz="1000" i="1" kern="1200" dirty="0">
                <a:solidFill>
                  <a:schemeClr val="tx1"/>
                </a:solidFill>
                <a:effectLst/>
                <a:latin typeface="+mn-lt"/>
                <a:ea typeface="+mn-ea"/>
                <a:cs typeface="+mn-cs"/>
              </a:rPr>
              <a:t>surveillance</a:t>
            </a:r>
            <a:r>
              <a:rPr lang="en-US" sz="1000" i="0" kern="1200" dirty="0">
                <a:solidFill>
                  <a:schemeClr val="tx1"/>
                </a:solidFill>
                <a:effectLst/>
                <a:latin typeface="+mn-lt"/>
                <a:ea typeface="+mn-ea"/>
                <a:cs typeface="+mn-cs"/>
              </a:rPr>
              <a:t>”;</a:t>
            </a:r>
            <a:endParaRPr lang="fr-FR" sz="10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000" i="0" kern="1200" dirty="0">
                <a:solidFill>
                  <a:schemeClr val="tx1"/>
                </a:solidFill>
                <a:effectLst/>
                <a:latin typeface="+mn-lt"/>
                <a:ea typeface="+mn-ea"/>
                <a:cs typeface="+mn-cs"/>
              </a:rPr>
              <a:t>The inter-linked definitions of the terms </a:t>
            </a:r>
            <a:r>
              <a:rPr lang="en-US" sz="1000" kern="1200" dirty="0">
                <a:solidFill>
                  <a:schemeClr val="tx1"/>
                </a:solidFill>
                <a:effectLst/>
                <a:latin typeface="+mn-lt"/>
                <a:ea typeface="+mn-ea"/>
                <a:cs typeface="+mn-cs"/>
              </a:rPr>
              <a:t>(in brown</a:t>
            </a:r>
            <a:r>
              <a:rPr lang="en-US" sz="1000" kern="1200" baseline="0" dirty="0">
                <a:solidFill>
                  <a:schemeClr val="tx1"/>
                </a:solidFill>
                <a:effectLst/>
                <a:latin typeface="+mn-lt"/>
                <a:ea typeface="+mn-ea"/>
                <a:cs typeface="+mn-cs"/>
              </a:rPr>
              <a:t> on the slide):</a:t>
            </a:r>
            <a:r>
              <a:rPr lang="en-US" sz="1000" kern="1200" dirty="0">
                <a:solidFill>
                  <a:schemeClr val="tx1"/>
                </a:solidFill>
                <a:effectLst/>
                <a:latin typeface="+mn-lt"/>
                <a:ea typeface="+mn-ea"/>
                <a:cs typeface="+mn-cs"/>
              </a:rPr>
              <a:t> </a:t>
            </a:r>
            <a:r>
              <a:rPr lang="en-US" sz="1000" i="0" kern="1200" dirty="0">
                <a:solidFill>
                  <a:schemeClr val="tx1"/>
                </a:solidFill>
                <a:effectLst/>
                <a:latin typeface="+mn-lt"/>
                <a:ea typeface="+mn-ea"/>
                <a:cs typeface="+mn-cs"/>
              </a:rPr>
              <a:t>“</a:t>
            </a:r>
            <a:r>
              <a:rPr lang="en-US" sz="1000" i="1" kern="1200" dirty="0">
                <a:solidFill>
                  <a:schemeClr val="tx1"/>
                </a:solidFill>
                <a:effectLst/>
                <a:latin typeface="+mn-lt"/>
                <a:ea typeface="+mn-ea"/>
                <a:cs typeface="+mn-cs"/>
              </a:rPr>
              <a:t>emergency measure</a:t>
            </a:r>
            <a:r>
              <a:rPr lang="en-US" sz="1000" i="0" kern="1200" dirty="0">
                <a:solidFill>
                  <a:schemeClr val="tx1"/>
                </a:solidFill>
                <a:effectLst/>
                <a:latin typeface="+mn-lt"/>
                <a:ea typeface="+mn-ea"/>
                <a:cs typeface="+mn-cs"/>
              </a:rPr>
              <a:t>” and “</a:t>
            </a:r>
            <a:r>
              <a:rPr lang="en-US" sz="1000" i="1" kern="1200" dirty="0">
                <a:solidFill>
                  <a:schemeClr val="tx1"/>
                </a:solidFill>
                <a:effectLst/>
                <a:latin typeface="+mn-lt"/>
                <a:ea typeface="+mn-ea"/>
                <a:cs typeface="+mn-cs"/>
              </a:rPr>
              <a:t>provisional measure</a:t>
            </a:r>
            <a:r>
              <a:rPr lang="en-US" sz="1000" i="0" kern="1200" dirty="0">
                <a:solidFill>
                  <a:schemeClr val="tx1"/>
                </a:solidFill>
                <a:effectLst/>
                <a:latin typeface="+mn-lt"/>
                <a:ea typeface="+mn-ea"/>
                <a:cs typeface="+mn-cs"/>
              </a:rPr>
              <a:t>”;</a:t>
            </a:r>
            <a:endParaRPr lang="fr-FR" sz="10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000" i="0" kern="1200" dirty="0">
                <a:solidFill>
                  <a:schemeClr val="tx1"/>
                </a:solidFill>
                <a:effectLst/>
                <a:latin typeface="+mn-lt"/>
                <a:ea typeface="+mn-ea"/>
                <a:cs typeface="+mn-cs"/>
              </a:rPr>
              <a:t>The inter-linked definitions of the terms </a:t>
            </a:r>
            <a:r>
              <a:rPr lang="en-US" sz="1000" kern="1200" dirty="0">
                <a:solidFill>
                  <a:schemeClr val="tx1"/>
                </a:solidFill>
                <a:effectLst/>
                <a:latin typeface="+mn-lt"/>
                <a:ea typeface="+mn-ea"/>
                <a:cs typeface="+mn-cs"/>
              </a:rPr>
              <a:t>(in blue</a:t>
            </a:r>
            <a:r>
              <a:rPr lang="en-US" sz="1000" kern="1200" baseline="0" dirty="0">
                <a:solidFill>
                  <a:schemeClr val="tx1"/>
                </a:solidFill>
                <a:effectLst/>
                <a:latin typeface="+mn-lt"/>
                <a:ea typeface="+mn-ea"/>
                <a:cs typeface="+mn-cs"/>
              </a:rPr>
              <a:t> on the slide):</a:t>
            </a:r>
            <a:r>
              <a:rPr lang="en-US" sz="1000" kern="1200" dirty="0">
                <a:solidFill>
                  <a:schemeClr val="tx1"/>
                </a:solidFill>
                <a:effectLst/>
                <a:latin typeface="+mn-lt"/>
                <a:ea typeface="+mn-ea"/>
                <a:cs typeface="+mn-cs"/>
              </a:rPr>
              <a:t> </a:t>
            </a:r>
            <a:r>
              <a:rPr lang="en-US" sz="1000" i="0" kern="1200" dirty="0">
                <a:solidFill>
                  <a:schemeClr val="tx1"/>
                </a:solidFill>
                <a:effectLst/>
                <a:latin typeface="+mn-lt"/>
                <a:ea typeface="+mn-ea"/>
                <a:cs typeface="+mn-cs"/>
              </a:rPr>
              <a:t>“</a:t>
            </a:r>
            <a:r>
              <a:rPr lang="en-US" sz="1000" i="1" kern="1200" dirty="0">
                <a:solidFill>
                  <a:schemeClr val="tx1"/>
                </a:solidFill>
                <a:effectLst/>
                <a:latin typeface="+mn-lt"/>
                <a:ea typeface="+mn-ea"/>
                <a:cs typeface="+mn-cs"/>
              </a:rPr>
              <a:t>inspection</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test</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compliance procedure (for a consignment)</a:t>
            </a:r>
            <a:r>
              <a:rPr lang="en-US" sz="1000" i="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clearance (of a consignment)</a:t>
            </a:r>
            <a:r>
              <a:rPr lang="en-US" sz="1000" i="0" kern="1200" dirty="0">
                <a:solidFill>
                  <a:schemeClr val="tx1"/>
                </a:solidFill>
                <a:effectLst/>
                <a:latin typeface="+mn-lt"/>
                <a:ea typeface="+mn-ea"/>
                <a:cs typeface="+mn-cs"/>
              </a:rPr>
              <a:t>” and “</a:t>
            </a:r>
            <a:r>
              <a:rPr lang="en-US" sz="1000" i="1" kern="1200" dirty="0">
                <a:solidFill>
                  <a:schemeClr val="tx1"/>
                </a:solidFill>
                <a:effectLst/>
                <a:latin typeface="+mn-lt"/>
                <a:ea typeface="+mn-ea"/>
                <a:cs typeface="+mn-cs"/>
              </a:rPr>
              <a:t>release (of a consignment)</a:t>
            </a:r>
            <a:r>
              <a:rPr lang="en-US" sz="1000" i="0" kern="1200" dirty="0">
                <a:solidFill>
                  <a:schemeClr val="tx1"/>
                </a:solidFill>
                <a:effectLst/>
                <a:latin typeface="+mn-lt"/>
                <a:ea typeface="+mn-ea"/>
                <a:cs typeface="+mn-cs"/>
              </a:rPr>
              <a:t>”.</a:t>
            </a:r>
            <a:endParaRPr lang="fr-FR" sz="10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3</a:t>
            </a:fld>
            <a:endParaRPr lang="en-US" altLang="en-US"/>
          </a:p>
        </p:txBody>
      </p:sp>
    </p:spTree>
    <p:extLst>
      <p:ext uri="{BB962C8B-B14F-4D97-AF65-F5344CB8AC3E}">
        <p14:creationId xmlns:p14="http://schemas.microsoft.com/office/powerpoint/2010/main" val="3029800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identity of a consignment relates to certain consignment characteristics attested in its accompanying phytosanitary certificate, namely those characteristics that are not supposed to change from the time of phytosanitary certification in a country until import into another country. When considering whether simply the </a:t>
            </a:r>
            <a:r>
              <a:rPr lang="en-US" sz="700" i="1" kern="1200" dirty="0">
                <a:solidFill>
                  <a:schemeClr val="tx1"/>
                </a:solidFill>
                <a:effectLst/>
                <a:latin typeface="+mn-lt"/>
                <a:ea typeface="+mn-ea"/>
                <a:cs typeface="Arial" panose="020B0604020202020204" pitchFamily="34" charset="0"/>
              </a:rPr>
              <a:t>number</a:t>
            </a:r>
            <a:r>
              <a:rPr lang="en-US" sz="700" kern="1200" dirty="0">
                <a:solidFill>
                  <a:schemeClr val="tx1"/>
                </a:solidFill>
                <a:effectLst/>
                <a:latin typeface="+mn-lt"/>
                <a:ea typeface="+mn-ea"/>
                <a:cs typeface="Arial" panose="020B0604020202020204" pitchFamily="34" charset="0"/>
              </a:rPr>
              <a:t> of the phytosanitary certificate is the same as the consignment’s identity, it had been concluded that not all elements of the phytosanitary certificate could reasonably be considered part of the consignment’s identity. Then, to decide which elements are relevant for the identity and which not, the line of logic has been to reply to the question: what is the core phytosanitary concern of the importing NPPO when performing an ‘identity check’? The reply is: to reassure that </a:t>
            </a:r>
            <a:r>
              <a:rPr lang="en-US" sz="700" i="1" kern="1200" dirty="0">
                <a:solidFill>
                  <a:schemeClr val="tx1"/>
                </a:solidFill>
                <a:effectLst/>
                <a:latin typeface="+mn-lt"/>
                <a:ea typeface="+mn-ea"/>
                <a:cs typeface="Arial" panose="020B0604020202020204" pitchFamily="34" charset="0"/>
              </a:rPr>
              <a:t>exactly those specimens</a:t>
            </a:r>
            <a:r>
              <a:rPr lang="en-US" sz="700" kern="1200" dirty="0">
                <a:solidFill>
                  <a:schemeClr val="tx1"/>
                </a:solidFill>
                <a:effectLst/>
                <a:latin typeface="+mn-lt"/>
                <a:ea typeface="+mn-ea"/>
                <a:cs typeface="Arial" panose="020B0604020202020204" pitchFamily="34" charset="0"/>
              </a:rPr>
              <a:t> of plants, plant products or other articles (i.e. </a:t>
            </a:r>
            <a:r>
              <a:rPr lang="en-US" sz="700" i="1" kern="1200" dirty="0">
                <a:solidFill>
                  <a:schemeClr val="tx1"/>
                </a:solidFill>
                <a:effectLst/>
                <a:latin typeface="+mn-lt"/>
                <a:ea typeface="+mn-ea"/>
                <a:cs typeface="Arial" panose="020B0604020202020204" pitchFamily="34" charset="0"/>
              </a:rPr>
              <a:t>components from a particular place of origin</a:t>
            </a:r>
            <a:r>
              <a:rPr lang="en-US" sz="700" kern="1200" dirty="0">
                <a:solidFill>
                  <a:schemeClr val="tx1"/>
                </a:solidFill>
                <a:effectLst/>
                <a:latin typeface="+mn-lt"/>
                <a:ea typeface="+mn-ea"/>
                <a:cs typeface="Arial" panose="020B0604020202020204" pitchFamily="34" charset="0"/>
              </a:rPr>
              <a:t>) that are about to be imported are </a:t>
            </a:r>
            <a:r>
              <a:rPr lang="en-US" sz="700" i="1" kern="1200" dirty="0">
                <a:solidFill>
                  <a:schemeClr val="tx1"/>
                </a:solidFill>
                <a:effectLst/>
                <a:latin typeface="+mn-lt"/>
                <a:ea typeface="+mn-ea"/>
                <a:cs typeface="Arial" panose="020B0604020202020204" pitchFamily="34" charset="0"/>
              </a:rPr>
              <a:t>exclusively those that had been certified</a:t>
            </a:r>
            <a:r>
              <a:rPr lang="en-US" sz="700" kern="1200" dirty="0">
                <a:solidFill>
                  <a:schemeClr val="tx1"/>
                </a:solidFill>
                <a:effectLst/>
                <a:latin typeface="+mn-lt"/>
                <a:ea typeface="+mn-ea"/>
                <a:cs typeface="Arial" panose="020B0604020202020204" pitchFamily="34" charset="0"/>
              </a:rPr>
              <a:t>; </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Thus, the </a:t>
            </a:r>
            <a:r>
              <a:rPr lang="en-US" sz="700" i="1" kern="1200" dirty="0">
                <a:solidFill>
                  <a:schemeClr val="tx1"/>
                </a:solidFill>
                <a:effectLst/>
                <a:latin typeface="+mn-lt"/>
                <a:ea typeface="+mn-ea"/>
                <a:cs typeface="Arial" panose="020B0604020202020204" pitchFamily="34" charset="0"/>
              </a:rPr>
              <a:t>identity </a:t>
            </a:r>
            <a:r>
              <a:rPr lang="en-US" sz="700" kern="1200" dirty="0">
                <a:solidFill>
                  <a:schemeClr val="tx1"/>
                </a:solidFill>
                <a:effectLst/>
                <a:latin typeface="+mn-lt"/>
                <a:ea typeface="+mn-ea"/>
                <a:cs typeface="Arial" panose="020B0604020202020204" pitchFamily="34" charset="0"/>
              </a:rPr>
              <a:t>of a consignment is: its components (being the core </a:t>
            </a:r>
            <a:r>
              <a:rPr lang="en-US" sz="700" i="1" kern="1200" dirty="0">
                <a:solidFill>
                  <a:schemeClr val="tx1"/>
                </a:solidFill>
                <a:effectLst/>
                <a:latin typeface="+mn-lt"/>
                <a:ea typeface="+mn-ea"/>
                <a:cs typeface="Arial" panose="020B0604020202020204" pitchFamily="34" charset="0"/>
              </a:rPr>
              <a:t>material</a:t>
            </a:r>
            <a:r>
              <a:rPr lang="en-US" sz="700" kern="1200" dirty="0">
                <a:solidFill>
                  <a:schemeClr val="tx1"/>
                </a:solidFill>
                <a:effectLst/>
                <a:latin typeface="+mn-lt"/>
                <a:ea typeface="+mn-ea"/>
                <a:cs typeface="Arial" panose="020B0604020202020204" pitchFamily="34" charset="0"/>
              </a:rPr>
              <a:t> content) and its origin (being the core </a:t>
            </a:r>
            <a:r>
              <a:rPr lang="en-US" sz="700" i="1" kern="1200" dirty="0">
                <a:solidFill>
                  <a:schemeClr val="tx1"/>
                </a:solidFill>
                <a:effectLst/>
                <a:latin typeface="+mn-lt"/>
                <a:ea typeface="+mn-ea"/>
                <a:cs typeface="Arial" panose="020B0604020202020204" pitchFamily="34" charset="0"/>
              </a:rPr>
              <a:t>immaterial</a:t>
            </a:r>
            <a:r>
              <a:rPr lang="en-US" sz="700" kern="1200" dirty="0">
                <a:solidFill>
                  <a:schemeClr val="tx1"/>
                </a:solidFill>
                <a:effectLst/>
                <a:latin typeface="+mn-lt"/>
                <a:ea typeface="+mn-ea"/>
                <a:cs typeface="Arial" panose="020B0604020202020204" pitchFamily="34" charset="0"/>
              </a:rPr>
              <a:t> characteristic);</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In broad terms, the ‘</a:t>
            </a:r>
            <a:r>
              <a:rPr lang="en-US" sz="700" i="1" kern="1200" dirty="0">
                <a:solidFill>
                  <a:schemeClr val="tx1"/>
                </a:solidFill>
                <a:effectLst/>
                <a:latin typeface="+mn-lt"/>
                <a:ea typeface="+mn-ea"/>
                <a:cs typeface="Arial" panose="020B0604020202020204" pitchFamily="34" charset="0"/>
              </a:rPr>
              <a:t>components</a:t>
            </a:r>
            <a:r>
              <a:rPr lang="en-US" sz="700" kern="1200" dirty="0">
                <a:solidFill>
                  <a:schemeClr val="tx1"/>
                </a:solidFill>
                <a:effectLst/>
                <a:latin typeface="+mn-lt"/>
                <a:ea typeface="+mn-ea"/>
                <a:cs typeface="Arial" panose="020B0604020202020204" pitchFamily="34" charset="0"/>
              </a:rPr>
              <a:t>’ corresponds to the sections in phytosanitary certificates on </a:t>
            </a:r>
            <a:r>
              <a:rPr lang="en-US" sz="700" i="1" kern="1200" dirty="0">
                <a:solidFill>
                  <a:schemeClr val="tx1"/>
                </a:solidFill>
                <a:effectLst/>
                <a:latin typeface="+mn-lt"/>
                <a:ea typeface="+mn-ea"/>
                <a:cs typeface="Arial" panose="020B0604020202020204" pitchFamily="34" charset="0"/>
              </a:rPr>
              <a:t>‘Name of produce and quantity declared’</a:t>
            </a:r>
            <a:r>
              <a:rPr lang="en-US" sz="700" kern="1200" dirty="0">
                <a:solidFill>
                  <a:schemeClr val="tx1"/>
                </a:solidFill>
                <a:effectLst/>
                <a:latin typeface="+mn-lt"/>
                <a:ea typeface="+mn-ea"/>
                <a:cs typeface="Arial" panose="020B0604020202020204" pitchFamily="34" charset="0"/>
              </a:rPr>
              <a:t> and ‘</a:t>
            </a:r>
            <a:r>
              <a:rPr lang="en-US" sz="700" i="1" kern="1200" dirty="0">
                <a:solidFill>
                  <a:schemeClr val="tx1"/>
                </a:solidFill>
                <a:effectLst/>
                <a:latin typeface="+mn-lt"/>
                <a:ea typeface="+mn-ea"/>
                <a:cs typeface="Arial" panose="020B0604020202020204" pitchFamily="34" charset="0"/>
              </a:rPr>
              <a:t>Botanical name of plants</a:t>
            </a:r>
            <a:r>
              <a:rPr lang="en-US" sz="700" kern="1200" dirty="0">
                <a:solidFill>
                  <a:schemeClr val="tx1"/>
                </a:solidFill>
                <a:effectLst/>
                <a:latin typeface="+mn-lt"/>
                <a:ea typeface="+mn-ea"/>
                <a:cs typeface="Arial" panose="020B0604020202020204" pitchFamily="34" charset="0"/>
              </a:rPr>
              <a:t>’, as expressed in the definition;</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In contrast, descriptions provided in the phytosanitary certificate sections on ‘</a:t>
            </a:r>
            <a:r>
              <a:rPr lang="en-US" sz="700" i="1" kern="1200" dirty="0">
                <a:solidFill>
                  <a:schemeClr val="tx1"/>
                </a:solidFill>
                <a:effectLst/>
                <a:latin typeface="+mn-lt"/>
                <a:ea typeface="+mn-ea"/>
                <a:cs typeface="Arial" panose="020B0604020202020204" pitchFamily="34" charset="0"/>
              </a:rPr>
              <a:t>Number and description of packages</a:t>
            </a:r>
            <a:r>
              <a:rPr lang="en-US" sz="700" kern="1200" dirty="0">
                <a:solidFill>
                  <a:schemeClr val="tx1"/>
                </a:solidFill>
                <a:effectLst/>
                <a:latin typeface="+mn-lt"/>
                <a:ea typeface="+mn-ea"/>
                <a:cs typeface="Arial" panose="020B0604020202020204" pitchFamily="34" charset="0"/>
              </a:rPr>
              <a:t>’ and ‘</a:t>
            </a:r>
            <a:r>
              <a:rPr lang="en-US" sz="700" i="1" kern="1200" dirty="0">
                <a:solidFill>
                  <a:schemeClr val="tx1"/>
                </a:solidFill>
                <a:effectLst/>
                <a:latin typeface="+mn-lt"/>
                <a:ea typeface="+mn-ea"/>
                <a:cs typeface="Arial" panose="020B0604020202020204" pitchFamily="34" charset="0"/>
              </a:rPr>
              <a:t>Distinguishing marks</a:t>
            </a:r>
            <a:r>
              <a:rPr lang="en-US" sz="700" kern="1200" dirty="0">
                <a:solidFill>
                  <a:schemeClr val="tx1"/>
                </a:solidFill>
                <a:effectLst/>
                <a:latin typeface="+mn-lt"/>
                <a:ea typeface="+mn-ea"/>
                <a:cs typeface="Arial" panose="020B0604020202020204" pitchFamily="34" charset="0"/>
              </a:rPr>
              <a:t>’ may certainly be helpful for the practical spotting of one particular consignment among others, but are not considered part of the consignment’s identity;</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quantity of items in the consignment is referred to in the definition. Obviously, the identity would have changed if any item was </a:t>
            </a:r>
            <a:r>
              <a:rPr lang="en-US" sz="700" i="1" kern="1200" dirty="0">
                <a:solidFill>
                  <a:schemeClr val="tx1"/>
                </a:solidFill>
                <a:effectLst/>
                <a:latin typeface="+mn-lt"/>
                <a:ea typeface="+mn-ea"/>
                <a:cs typeface="Arial" panose="020B0604020202020204" pitchFamily="34" charset="0"/>
              </a:rPr>
              <a:t>added</a:t>
            </a:r>
            <a:r>
              <a:rPr lang="en-US" sz="700" kern="1200" dirty="0">
                <a:solidFill>
                  <a:schemeClr val="tx1"/>
                </a:solidFill>
                <a:effectLst/>
                <a:latin typeface="+mn-lt"/>
                <a:ea typeface="+mn-ea"/>
                <a:cs typeface="Arial" panose="020B0604020202020204" pitchFamily="34" charset="0"/>
              </a:rPr>
              <a:t> to a consignment after phytosanitary certification, corresponding to the fact that the certifying statement of the phytosanitary certificate would then no longer cover all components of the consignment. In contrast, it cannot be generalized whether any (unintentional) </a:t>
            </a:r>
            <a:r>
              <a:rPr lang="en-US" sz="700" i="1" kern="1200" dirty="0">
                <a:solidFill>
                  <a:schemeClr val="tx1"/>
                </a:solidFill>
                <a:effectLst/>
                <a:latin typeface="+mn-lt"/>
                <a:ea typeface="+mn-ea"/>
                <a:cs typeface="Arial" panose="020B0604020202020204" pitchFamily="34" charset="0"/>
              </a:rPr>
              <a:t>loss </a:t>
            </a:r>
            <a:r>
              <a:rPr lang="en-US" sz="700" kern="1200" dirty="0">
                <a:solidFill>
                  <a:schemeClr val="tx1"/>
                </a:solidFill>
                <a:effectLst/>
                <a:latin typeface="+mn-lt"/>
                <a:ea typeface="+mn-ea"/>
                <a:cs typeface="Arial" panose="020B0604020202020204" pitchFamily="34" charset="0"/>
              </a:rPr>
              <a:t>or (intentional)</a:t>
            </a:r>
            <a:r>
              <a:rPr lang="en-US" sz="700" i="1" kern="1200" dirty="0">
                <a:solidFill>
                  <a:schemeClr val="tx1"/>
                </a:solidFill>
                <a:effectLst/>
                <a:latin typeface="+mn-lt"/>
                <a:ea typeface="+mn-ea"/>
                <a:cs typeface="Arial" panose="020B0604020202020204" pitchFamily="34" charset="0"/>
              </a:rPr>
              <a:t> subtraction</a:t>
            </a:r>
            <a:r>
              <a:rPr lang="en-US" sz="700" kern="1200" dirty="0">
                <a:solidFill>
                  <a:schemeClr val="tx1"/>
                </a:solidFill>
                <a:effectLst/>
                <a:latin typeface="+mn-lt"/>
                <a:ea typeface="+mn-ea"/>
                <a:cs typeface="Arial" panose="020B0604020202020204" pitchFamily="34" charset="0"/>
              </a:rPr>
              <a:t> of items from the consignment after phytosanitary certification would change the consignment’s identity. The SC, therefore, has concluded that the issue of quantity cannot possibly be explained to all detail in a definition. Referring to ‘</a:t>
            </a:r>
            <a:r>
              <a:rPr lang="en-US" sz="700" i="1" kern="1200" dirty="0">
                <a:solidFill>
                  <a:schemeClr val="tx1"/>
                </a:solidFill>
                <a:effectLst/>
                <a:latin typeface="+mn-lt"/>
                <a:ea typeface="+mn-ea"/>
                <a:cs typeface="Arial" panose="020B0604020202020204" pitchFamily="34" charset="0"/>
              </a:rPr>
              <a:t>the components</a:t>
            </a:r>
            <a:r>
              <a:rPr lang="en-US" sz="700" kern="1200" dirty="0">
                <a:solidFill>
                  <a:schemeClr val="tx1"/>
                </a:solidFill>
                <a:effectLst/>
                <a:latin typeface="+mn-lt"/>
                <a:ea typeface="+mn-ea"/>
                <a:cs typeface="Arial" panose="020B0604020202020204" pitchFamily="34" charset="0"/>
              </a:rPr>
              <a:t>’ is sufficient to indicate that any quantity </a:t>
            </a:r>
            <a:r>
              <a:rPr lang="en-US" sz="700" i="1" kern="1200" dirty="0">
                <a:solidFill>
                  <a:schemeClr val="tx1"/>
                </a:solidFill>
                <a:effectLst/>
                <a:latin typeface="+mn-lt"/>
                <a:ea typeface="+mn-ea"/>
                <a:cs typeface="Arial" panose="020B0604020202020204" pitchFamily="34" charset="0"/>
              </a:rPr>
              <a:t>above</a:t>
            </a:r>
            <a:r>
              <a:rPr lang="en-US" sz="700" kern="1200" dirty="0">
                <a:solidFill>
                  <a:schemeClr val="tx1"/>
                </a:solidFill>
                <a:effectLst/>
                <a:latin typeface="+mn-lt"/>
                <a:ea typeface="+mn-ea"/>
                <a:cs typeface="Arial" panose="020B0604020202020204" pitchFamily="34" charset="0"/>
              </a:rPr>
              <a:t> the declared quantity would certainly be deemed a change of identity;</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consignment’s origin is also an important part of consignment´s identity and it corresponds to the section in phytosanitary certificates on ‘</a:t>
            </a:r>
            <a:r>
              <a:rPr lang="en-US" sz="700" i="1" kern="1200" dirty="0">
                <a:solidFill>
                  <a:schemeClr val="tx1"/>
                </a:solidFill>
                <a:effectLst/>
                <a:latin typeface="+mn-lt"/>
                <a:ea typeface="+mn-ea"/>
                <a:cs typeface="Arial" panose="020B0604020202020204" pitchFamily="34" charset="0"/>
              </a:rPr>
              <a:t>Place of origin</a:t>
            </a:r>
            <a:r>
              <a:rPr lang="en-US" sz="700" kern="1200" dirty="0">
                <a:solidFill>
                  <a:schemeClr val="tx1"/>
                </a:solidFill>
                <a:effectLst/>
                <a:latin typeface="+mn-lt"/>
                <a:ea typeface="+mn-ea"/>
                <a:cs typeface="Arial" panose="020B0604020202020204" pitchFamily="34" charset="0"/>
              </a:rPr>
              <a:t>’, as expressed in the definition and explained in ISPM 12 (</a:t>
            </a:r>
            <a:r>
              <a:rPr lang="en-US" sz="700" i="1" kern="1200" dirty="0">
                <a:solidFill>
                  <a:schemeClr val="tx1"/>
                </a:solidFill>
                <a:effectLst/>
                <a:latin typeface="+mn-lt"/>
                <a:ea typeface="+mn-ea"/>
                <a:cs typeface="Arial" panose="020B0604020202020204" pitchFamily="34" charset="0"/>
              </a:rPr>
              <a:t>Phytosanitary certificates</a:t>
            </a:r>
            <a:r>
              <a:rPr lang="en-US" sz="700" kern="1200" dirty="0">
                <a:solidFill>
                  <a:schemeClr val="tx1"/>
                </a:solidFill>
                <a:effectLst/>
                <a:latin typeface="+mn-lt"/>
                <a:ea typeface="+mn-ea"/>
                <a:cs typeface="Arial" panose="020B0604020202020204" pitchFamily="34" charset="0"/>
              </a:rPr>
              <a:t>);</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number of the phytosanitary certificate is implicit and need not be mentioned in the definition, as the identity refers to a specific phytosanitary certificate;</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sections of phytosanitary certificates on ‘</a:t>
            </a:r>
            <a:r>
              <a:rPr lang="en-US" sz="700" i="1" kern="1200" dirty="0">
                <a:solidFill>
                  <a:schemeClr val="tx1"/>
                </a:solidFill>
                <a:effectLst/>
                <a:latin typeface="+mn-lt"/>
                <a:ea typeface="+mn-ea"/>
                <a:cs typeface="Arial" panose="020B0604020202020204" pitchFamily="34" charset="0"/>
              </a:rPr>
              <a:t>Name and address of exporter</a:t>
            </a:r>
            <a:r>
              <a:rPr lang="en-US" sz="700" kern="1200" dirty="0">
                <a:solidFill>
                  <a:schemeClr val="tx1"/>
                </a:solidFill>
                <a:effectLst/>
                <a:latin typeface="+mn-lt"/>
                <a:ea typeface="+mn-ea"/>
                <a:cs typeface="Arial" panose="020B0604020202020204" pitchFamily="34" charset="0"/>
              </a:rPr>
              <a:t>’, ‘</a:t>
            </a:r>
            <a:r>
              <a:rPr lang="en-US" sz="700" i="1" kern="1200" dirty="0">
                <a:solidFill>
                  <a:schemeClr val="tx1"/>
                </a:solidFill>
                <a:effectLst/>
                <a:latin typeface="+mn-lt"/>
                <a:ea typeface="+mn-ea"/>
                <a:cs typeface="Arial" panose="020B0604020202020204" pitchFamily="34" charset="0"/>
              </a:rPr>
              <a:t>Declared name and address of consignee</a:t>
            </a:r>
            <a:r>
              <a:rPr lang="en-US" sz="700" kern="1200" dirty="0">
                <a:solidFill>
                  <a:schemeClr val="tx1"/>
                </a:solidFill>
                <a:effectLst/>
                <a:latin typeface="+mn-lt"/>
                <a:ea typeface="+mn-ea"/>
                <a:cs typeface="Arial" panose="020B0604020202020204" pitchFamily="34" charset="0"/>
              </a:rPr>
              <a:t>’, ‘</a:t>
            </a:r>
            <a:r>
              <a:rPr lang="en-US" sz="700" i="1" kern="1200" dirty="0">
                <a:solidFill>
                  <a:schemeClr val="tx1"/>
                </a:solidFill>
                <a:effectLst/>
                <a:latin typeface="+mn-lt"/>
                <a:ea typeface="+mn-ea"/>
                <a:cs typeface="Arial" panose="020B0604020202020204" pitchFamily="34" charset="0"/>
              </a:rPr>
              <a:t>Declared means of conveyance</a:t>
            </a:r>
            <a:r>
              <a:rPr lang="en-US" sz="700" kern="1200" dirty="0">
                <a:solidFill>
                  <a:schemeClr val="tx1"/>
                </a:solidFill>
                <a:effectLst/>
                <a:latin typeface="+mn-lt"/>
                <a:ea typeface="+mn-ea"/>
                <a:cs typeface="Arial" panose="020B0604020202020204" pitchFamily="34" charset="0"/>
              </a:rPr>
              <a:t>’ and ‘</a:t>
            </a:r>
            <a:r>
              <a:rPr lang="en-US" sz="700" i="1" kern="1200" dirty="0">
                <a:solidFill>
                  <a:schemeClr val="tx1"/>
                </a:solidFill>
                <a:effectLst/>
                <a:latin typeface="+mn-lt"/>
                <a:ea typeface="+mn-ea"/>
                <a:cs typeface="Arial" panose="020B0604020202020204" pitchFamily="34" charset="0"/>
              </a:rPr>
              <a:t>Declared point of entry</a:t>
            </a:r>
            <a:r>
              <a:rPr lang="en-US" sz="700" kern="1200" dirty="0">
                <a:solidFill>
                  <a:schemeClr val="tx1"/>
                </a:solidFill>
                <a:effectLst/>
                <a:latin typeface="+mn-lt"/>
                <a:ea typeface="+mn-ea"/>
                <a:cs typeface="Arial" panose="020B0604020202020204" pitchFamily="34" charset="0"/>
              </a:rPr>
              <a:t>’ are not considered part of the consignment’s identity;</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The proposed definition of ‘</a:t>
            </a:r>
            <a:r>
              <a:rPr lang="en-US" sz="700" i="1" kern="1200" dirty="0">
                <a:solidFill>
                  <a:schemeClr val="tx1"/>
                </a:solidFill>
                <a:effectLst/>
                <a:latin typeface="+mn-lt"/>
                <a:ea typeface="+mn-ea"/>
                <a:cs typeface="Arial" panose="020B0604020202020204" pitchFamily="34" charset="0"/>
              </a:rPr>
              <a:t>identity (of a consignment)</a:t>
            </a:r>
            <a:r>
              <a:rPr lang="en-US" sz="700" kern="1200" dirty="0">
                <a:solidFill>
                  <a:schemeClr val="tx1"/>
                </a:solidFill>
                <a:effectLst/>
                <a:latin typeface="+mn-lt"/>
                <a:ea typeface="+mn-ea"/>
                <a:cs typeface="Arial" panose="020B0604020202020204" pitchFamily="34" charset="0"/>
              </a:rPr>
              <a:t>’ does not conflict with current uses of the term ‘identity’ (in relation to a consignment) in adopted ISPMs. It is noted that in the draft revised ISPM 12 currently sent for second consultation, the use of the term ‘identity’ (in relation to a consignment) has been omitted; </a:t>
            </a:r>
            <a:endParaRPr lang="fr-FR" sz="700" kern="1200" dirty="0">
              <a:solidFill>
                <a:schemeClr val="tx1"/>
              </a:solidFill>
              <a:effectLst/>
              <a:latin typeface="+mn-lt"/>
              <a:ea typeface="+mn-ea"/>
              <a:cs typeface="Arial" panose="020B0604020202020204" pitchFamily="34" charset="0"/>
            </a:endParaRPr>
          </a:p>
          <a:p>
            <a:pPr marL="171450" indent="-171450">
              <a:buFont typeface="Arial" panose="020B0604020202020204" pitchFamily="34" charset="0"/>
              <a:buChar char="•"/>
            </a:pPr>
            <a:r>
              <a:rPr lang="en-US" sz="700" kern="1200" dirty="0">
                <a:solidFill>
                  <a:schemeClr val="tx1"/>
                </a:solidFill>
                <a:effectLst/>
                <a:latin typeface="+mn-lt"/>
                <a:ea typeface="+mn-ea"/>
                <a:cs typeface="Arial" panose="020B0604020202020204" pitchFamily="34" charset="0"/>
              </a:rPr>
              <a:t>Defining ‘</a:t>
            </a:r>
            <a:r>
              <a:rPr lang="en-US" sz="700" i="1" kern="1200" dirty="0">
                <a:solidFill>
                  <a:schemeClr val="tx1"/>
                </a:solidFill>
                <a:effectLst/>
                <a:latin typeface="+mn-lt"/>
                <a:ea typeface="+mn-ea"/>
                <a:cs typeface="Arial" panose="020B0604020202020204" pitchFamily="34" charset="0"/>
              </a:rPr>
              <a:t>identity (of a consignment)</a:t>
            </a:r>
            <a:r>
              <a:rPr lang="en-US" sz="700" kern="1200" dirty="0">
                <a:solidFill>
                  <a:schemeClr val="tx1"/>
                </a:solidFill>
                <a:effectLst/>
                <a:latin typeface="+mn-lt"/>
                <a:ea typeface="+mn-ea"/>
                <a:cs typeface="Arial" panose="020B0604020202020204" pitchFamily="34" charset="0"/>
              </a:rPr>
              <a:t>’ facilitates the revision of the definitions of ‘</a:t>
            </a:r>
            <a:r>
              <a:rPr lang="en-US" sz="700" i="1" kern="1200" dirty="0">
                <a:solidFill>
                  <a:schemeClr val="tx1"/>
                </a:solidFill>
                <a:effectLst/>
                <a:latin typeface="+mn-lt"/>
                <a:ea typeface="+mn-ea"/>
                <a:cs typeface="Arial" panose="020B0604020202020204" pitchFamily="34" charset="0"/>
              </a:rPr>
              <a:t>integrity (of a consignment)</a:t>
            </a:r>
            <a:r>
              <a:rPr lang="en-US" sz="700" kern="1200" dirty="0">
                <a:solidFill>
                  <a:schemeClr val="tx1"/>
                </a:solidFill>
                <a:effectLst/>
                <a:latin typeface="+mn-lt"/>
                <a:ea typeface="+mn-ea"/>
                <a:cs typeface="Arial" panose="020B0604020202020204" pitchFamily="34" charset="0"/>
              </a:rPr>
              <a:t>’ and ‘</a:t>
            </a:r>
            <a:r>
              <a:rPr lang="en-US" sz="700" i="1" kern="1200" dirty="0">
                <a:solidFill>
                  <a:schemeClr val="tx1"/>
                </a:solidFill>
                <a:effectLst/>
                <a:latin typeface="+mn-lt"/>
                <a:ea typeface="+mn-ea"/>
                <a:cs typeface="Arial" panose="020B0604020202020204" pitchFamily="34" charset="0"/>
              </a:rPr>
              <a:t>phytosanitary security (of a consignment)</a:t>
            </a:r>
            <a:r>
              <a:rPr lang="en-US" sz="700" kern="1200" dirty="0">
                <a:solidFill>
                  <a:schemeClr val="tx1"/>
                </a:solidFill>
                <a:effectLst/>
                <a:latin typeface="+mn-lt"/>
                <a:ea typeface="+mn-ea"/>
                <a:cs typeface="Arial" panose="020B0604020202020204" pitchFamily="34" charset="0"/>
              </a:rPr>
              <a:t>’.</a:t>
            </a:r>
            <a:endParaRPr lang="fr-FR" sz="700" kern="1200" dirty="0">
              <a:solidFill>
                <a:schemeClr val="tx1"/>
              </a:solidFill>
              <a:effectLst/>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4</a:t>
            </a:fld>
            <a:endParaRPr lang="en-US" altLang="en-US"/>
          </a:p>
        </p:txBody>
      </p:sp>
    </p:spTree>
    <p:extLst>
      <p:ext uri="{BB962C8B-B14F-4D97-AF65-F5344CB8AC3E}">
        <p14:creationId xmlns:p14="http://schemas.microsoft.com/office/powerpoint/2010/main" val="2064650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By referring to the proposed definition of </a:t>
            </a:r>
            <a:r>
              <a:rPr lang="en-US" sz="1000" i="1" kern="1200" dirty="0">
                <a:solidFill>
                  <a:schemeClr val="tx1"/>
                </a:solidFill>
                <a:effectLst/>
                <a:latin typeface="+mn-lt"/>
                <a:ea typeface="+mn-ea"/>
                <a:cs typeface="+mn-cs"/>
              </a:rPr>
              <a:t>identity (of a consignment)</a:t>
            </a:r>
            <a:r>
              <a:rPr lang="en-US" sz="1000" kern="1200" dirty="0">
                <a:solidFill>
                  <a:schemeClr val="tx1"/>
                </a:solidFill>
                <a:effectLst/>
                <a:latin typeface="+mn-lt"/>
                <a:ea typeface="+mn-ea"/>
                <a:cs typeface="+mn-cs"/>
              </a:rPr>
              <a:t>, the relationship between the two concepts is clarified and the definition of </a:t>
            </a:r>
            <a:r>
              <a:rPr lang="en-US" sz="1000" i="1" kern="1200" dirty="0">
                <a:solidFill>
                  <a:schemeClr val="tx1"/>
                </a:solidFill>
                <a:effectLst/>
                <a:latin typeface="+mn-lt"/>
                <a:ea typeface="+mn-ea"/>
                <a:cs typeface="+mn-cs"/>
              </a:rPr>
              <a:t>integrity (of a consignment)</a:t>
            </a:r>
            <a:r>
              <a:rPr lang="en-US" sz="1000" kern="1200" dirty="0">
                <a:solidFill>
                  <a:schemeClr val="tx1"/>
                </a:solidFill>
                <a:effectLst/>
                <a:latin typeface="+mn-lt"/>
                <a:ea typeface="+mn-ea"/>
                <a:cs typeface="+mn-cs"/>
              </a:rPr>
              <a:t> simplified;</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Consequently, the wording ‘</a:t>
            </a:r>
            <a:r>
              <a:rPr lang="en-US" sz="1000" i="1" kern="1200" dirty="0">
                <a:solidFill>
                  <a:schemeClr val="tx1"/>
                </a:solidFill>
                <a:effectLst/>
                <a:latin typeface="+mn-lt"/>
                <a:ea typeface="+mn-ea"/>
                <a:cs typeface="+mn-cs"/>
              </a:rPr>
              <a:t>composition…as described by its phytosanitary certificate</a:t>
            </a:r>
            <a:r>
              <a:rPr lang="en-US" sz="1000" kern="1200" dirty="0">
                <a:solidFill>
                  <a:schemeClr val="tx1"/>
                </a:solidFill>
                <a:effectLst/>
                <a:latin typeface="+mn-lt"/>
                <a:ea typeface="+mn-ea"/>
                <a:cs typeface="+mn-cs"/>
              </a:rPr>
              <a:t>’ is deleted as redundant because that aspect is already included in the proposed definition of the term ‘</a:t>
            </a:r>
            <a:r>
              <a:rPr lang="en-US" sz="1000" i="1" kern="1200" dirty="0">
                <a:solidFill>
                  <a:schemeClr val="tx1"/>
                </a:solidFill>
                <a:effectLst/>
                <a:latin typeface="+mn-lt"/>
                <a:ea typeface="+mn-ea"/>
                <a:cs typeface="+mn-cs"/>
              </a:rPr>
              <a:t>identity’</a:t>
            </a:r>
            <a:r>
              <a:rPr lang="en-US" sz="1000" kern="1200" dirty="0">
                <a:solidFill>
                  <a:schemeClr val="tx1"/>
                </a:solidFill>
                <a:effectLst/>
                <a:latin typeface="+mn-lt"/>
                <a:ea typeface="+mn-ea"/>
                <a:cs typeface="+mn-cs"/>
              </a:rPr>
              <a:t>, which is inserted instead;</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wording ‘</a:t>
            </a:r>
            <a:r>
              <a:rPr lang="en-US" sz="1000" i="1" kern="1200" dirty="0">
                <a:solidFill>
                  <a:schemeClr val="tx1"/>
                </a:solidFill>
                <a:effectLst/>
                <a:latin typeface="+mn-lt"/>
                <a:ea typeface="+mn-ea"/>
                <a:cs typeface="+mn-cs"/>
              </a:rPr>
              <a:t>maintained without loss, addition or substitution</a:t>
            </a:r>
            <a:r>
              <a:rPr lang="en-US" sz="1000" kern="1200" dirty="0">
                <a:solidFill>
                  <a:schemeClr val="tx1"/>
                </a:solidFill>
                <a:effectLst/>
                <a:latin typeface="+mn-lt"/>
                <a:ea typeface="+mn-ea"/>
                <a:cs typeface="+mn-cs"/>
              </a:rPr>
              <a:t>’ is substituted by the wording ‘</a:t>
            </a:r>
            <a:r>
              <a:rPr lang="en-US" sz="1000" i="1" kern="1200" dirty="0">
                <a:solidFill>
                  <a:schemeClr val="tx1"/>
                </a:solidFill>
                <a:effectLst/>
                <a:latin typeface="+mn-lt"/>
                <a:ea typeface="+mn-ea"/>
                <a:cs typeface="+mn-cs"/>
              </a:rPr>
              <a:t>is unchanged</a:t>
            </a:r>
            <a:r>
              <a:rPr lang="en-US" sz="1000" kern="1200" dirty="0">
                <a:solidFill>
                  <a:schemeClr val="tx1"/>
                </a:solidFill>
                <a:effectLst/>
                <a:latin typeface="+mn-lt"/>
                <a:ea typeface="+mn-ea"/>
                <a:cs typeface="+mn-cs"/>
              </a:rPr>
              <a:t>’, with the intent that such simplification more strongly emphasizes the core phytosanitary concern, namely: that the identity has remained unchanged, i.e. that exactly those specimens of plants, plant products or other articles (i.e. </a:t>
            </a:r>
            <a:r>
              <a:rPr lang="en-US" sz="1000" i="1" kern="1200" dirty="0">
                <a:solidFill>
                  <a:schemeClr val="tx1"/>
                </a:solidFill>
                <a:effectLst/>
                <a:latin typeface="+mn-lt"/>
                <a:ea typeface="+mn-ea"/>
                <a:cs typeface="+mn-cs"/>
              </a:rPr>
              <a:t>components from a particular place of origin</a:t>
            </a:r>
            <a:r>
              <a:rPr lang="en-US" sz="1000" kern="1200" dirty="0">
                <a:solidFill>
                  <a:schemeClr val="tx1"/>
                </a:solidFill>
                <a:effectLst/>
                <a:latin typeface="+mn-lt"/>
                <a:ea typeface="+mn-ea"/>
                <a:cs typeface="+mn-cs"/>
              </a:rPr>
              <a:t>) that are about to be imported are exclusively those that had been certified (cf. the deliberation regarding the proposed definition of </a:t>
            </a:r>
            <a:r>
              <a:rPr lang="en-US" sz="1000" i="1" kern="1200" dirty="0">
                <a:solidFill>
                  <a:schemeClr val="tx1"/>
                </a:solidFill>
                <a:effectLst/>
                <a:latin typeface="+mn-lt"/>
                <a:ea typeface="+mn-ea"/>
                <a:cs typeface="+mn-cs"/>
              </a:rPr>
              <a:t>identity (of a consignment), </a:t>
            </a:r>
            <a:r>
              <a:rPr lang="en-US" sz="1000" kern="1200" dirty="0">
                <a:solidFill>
                  <a:schemeClr val="tx1"/>
                </a:solidFill>
                <a:effectLst/>
                <a:latin typeface="+mn-lt"/>
                <a:ea typeface="+mn-ea"/>
                <a:cs typeface="+mn-cs"/>
              </a:rPr>
              <a:t>in particular, the SC conclusion regarding</a:t>
            </a:r>
            <a:r>
              <a:rPr lang="en-US" sz="1000" i="1" kern="1200" dirty="0">
                <a:solidFill>
                  <a:schemeClr val="tx1"/>
                </a:solidFill>
                <a:effectLst/>
                <a:latin typeface="+mn-lt"/>
                <a:ea typeface="+mn-ea"/>
                <a:cs typeface="+mn-cs"/>
              </a:rPr>
              <a:t> loss </a:t>
            </a:r>
            <a:r>
              <a:rPr lang="en-US" sz="1000" kern="1200" dirty="0">
                <a:solidFill>
                  <a:schemeClr val="tx1"/>
                </a:solidFill>
                <a:effectLst/>
                <a:latin typeface="+mn-lt"/>
                <a:ea typeface="+mn-ea"/>
                <a:cs typeface="+mn-cs"/>
              </a:rPr>
              <a:t>or</a:t>
            </a:r>
            <a:r>
              <a:rPr lang="en-US" sz="1000" i="1" kern="1200" dirty="0">
                <a:solidFill>
                  <a:schemeClr val="tx1"/>
                </a:solidFill>
                <a:effectLst/>
                <a:latin typeface="+mn-lt"/>
                <a:ea typeface="+mn-ea"/>
                <a:cs typeface="+mn-cs"/>
              </a:rPr>
              <a:t> subtraction</a:t>
            </a:r>
            <a:r>
              <a:rPr lang="en-US" sz="1000" kern="1200" dirty="0">
                <a:solidFill>
                  <a:schemeClr val="tx1"/>
                </a:solidFill>
                <a:effectLst/>
                <a:latin typeface="+mn-lt"/>
                <a:ea typeface="+mn-ea"/>
                <a:cs typeface="+mn-cs"/>
              </a:rPr>
              <a:t>);</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While the unchanged </a:t>
            </a:r>
            <a:r>
              <a:rPr lang="en-US" sz="1000" i="1" kern="1200" dirty="0">
                <a:solidFill>
                  <a:schemeClr val="tx1"/>
                </a:solidFill>
                <a:effectLst/>
                <a:latin typeface="+mn-lt"/>
                <a:ea typeface="+mn-ea"/>
                <a:cs typeface="+mn-cs"/>
              </a:rPr>
              <a:t>identity</a:t>
            </a:r>
            <a:r>
              <a:rPr lang="en-US" sz="1000" kern="1200" dirty="0">
                <a:solidFill>
                  <a:schemeClr val="tx1"/>
                </a:solidFill>
                <a:effectLst/>
                <a:latin typeface="+mn-lt"/>
                <a:ea typeface="+mn-ea"/>
                <a:cs typeface="+mn-cs"/>
              </a:rPr>
              <a:t> is one major element of the consignment’s integrity, also concerns that ‘</a:t>
            </a:r>
            <a:r>
              <a:rPr lang="en-US" sz="1000" i="1" kern="1200" dirty="0">
                <a:solidFill>
                  <a:schemeClr val="tx1"/>
                </a:solidFill>
                <a:effectLst/>
                <a:latin typeface="+mn-lt"/>
                <a:ea typeface="+mn-ea"/>
                <a:cs typeface="+mn-cs"/>
              </a:rPr>
              <a:t>any seals or packaging are undamaged</a:t>
            </a:r>
            <a:r>
              <a:rPr lang="en-US" sz="1000" kern="1200" dirty="0">
                <a:solidFill>
                  <a:schemeClr val="tx1"/>
                </a:solidFill>
                <a:effectLst/>
                <a:latin typeface="+mn-lt"/>
                <a:ea typeface="+mn-ea"/>
                <a:cs typeface="+mn-cs"/>
              </a:rPr>
              <a:t>’ is considered an important element of integrity and is therefore added to the definition;</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introductory wording ‘</a:t>
            </a:r>
            <a:r>
              <a:rPr lang="en-US" sz="1000" i="1" kern="1200" dirty="0">
                <a:solidFill>
                  <a:schemeClr val="tx1"/>
                </a:solidFill>
                <a:effectLst/>
                <a:latin typeface="+mn-lt"/>
                <a:ea typeface="+mn-ea"/>
                <a:cs typeface="+mn-cs"/>
              </a:rPr>
              <a:t>State of</a:t>
            </a:r>
            <a:r>
              <a:rPr lang="en-US" sz="1000" kern="1200" dirty="0">
                <a:solidFill>
                  <a:schemeClr val="tx1"/>
                </a:solidFill>
                <a:effectLst/>
                <a:latin typeface="+mn-lt"/>
                <a:ea typeface="+mn-ea"/>
                <a:cs typeface="+mn-cs"/>
              </a:rPr>
              <a:t>’ is added to emphasize that integrity is a (desirable) state of a consignment, not an action to the consignment, and also added with the intent to provide a simple sentence;</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wording ‘</a:t>
            </a:r>
            <a:r>
              <a:rPr lang="en-US" sz="1000" i="1" kern="1200" dirty="0">
                <a:solidFill>
                  <a:schemeClr val="tx1"/>
                </a:solidFill>
                <a:effectLst/>
                <a:latin typeface="+mn-lt"/>
                <a:ea typeface="+mn-ea"/>
                <a:cs typeface="+mn-cs"/>
              </a:rPr>
              <a:t>or other officially accepted document</a:t>
            </a:r>
            <a:r>
              <a:rPr lang="en-US" sz="1000" kern="1200" dirty="0">
                <a:solidFill>
                  <a:schemeClr val="tx1"/>
                </a:solidFill>
                <a:effectLst/>
                <a:latin typeface="+mn-lt"/>
                <a:ea typeface="+mn-ea"/>
                <a:cs typeface="+mn-cs"/>
              </a:rPr>
              <a:t>’ is deleted because ISPMs deal with the harmonization of phytosanitary measures (in this case: as regards phytosanitary certification), whereas any other, bilateral arrangement is irrelevant for the definition;</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proposed definition of </a:t>
            </a:r>
            <a:r>
              <a:rPr lang="en-US" sz="1000" i="1" kern="1200" dirty="0">
                <a:solidFill>
                  <a:schemeClr val="tx1"/>
                </a:solidFill>
                <a:effectLst/>
                <a:latin typeface="+mn-lt"/>
                <a:ea typeface="+mn-ea"/>
                <a:cs typeface="+mn-cs"/>
              </a:rPr>
              <a:t>integrity (of a consignment)</a:t>
            </a:r>
            <a:r>
              <a:rPr lang="en-US" sz="1000" kern="1200" dirty="0">
                <a:solidFill>
                  <a:schemeClr val="tx1"/>
                </a:solidFill>
                <a:effectLst/>
                <a:latin typeface="+mn-lt"/>
                <a:ea typeface="+mn-ea"/>
                <a:cs typeface="+mn-cs"/>
              </a:rPr>
              <a:t> does not conflict with current uses of the term in adopted ISPMs. It is noted that in the draft revised ISPM 12 currently sent for the second consultation, the use of the term ‘</a:t>
            </a:r>
            <a:r>
              <a:rPr lang="en-US" sz="1000" i="1" kern="1200" dirty="0">
                <a:solidFill>
                  <a:schemeClr val="tx1"/>
                </a:solidFill>
                <a:effectLst/>
                <a:latin typeface="+mn-lt"/>
                <a:ea typeface="+mn-ea"/>
                <a:cs typeface="+mn-cs"/>
              </a:rPr>
              <a:t>integrity (of a consignment)</a:t>
            </a:r>
            <a:r>
              <a:rPr lang="en-US" sz="1000" kern="1200" dirty="0">
                <a:solidFill>
                  <a:schemeClr val="tx1"/>
                </a:solidFill>
                <a:effectLst/>
                <a:latin typeface="+mn-lt"/>
                <a:ea typeface="+mn-ea"/>
                <a:cs typeface="+mn-cs"/>
              </a:rPr>
              <a:t>’ has been avoided.</a:t>
            </a:r>
            <a:endParaRPr lang="fr-FR"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5</a:t>
            </a:fld>
            <a:endParaRPr lang="en-US" altLang="en-US"/>
          </a:p>
        </p:txBody>
      </p:sp>
    </p:spTree>
    <p:extLst>
      <p:ext uri="{BB962C8B-B14F-4D97-AF65-F5344CB8AC3E}">
        <p14:creationId xmlns:p14="http://schemas.microsoft.com/office/powerpoint/2010/main" val="3852852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Maintenance of the integrity</a:t>
            </a:r>
            <a:r>
              <a:rPr lang="en-US" sz="1200" kern="1200" dirty="0">
                <a:solidFill>
                  <a:schemeClr val="tx1"/>
                </a:solidFill>
                <a:effectLst/>
                <a:latin typeface="+mn-lt"/>
                <a:ea typeface="+mn-ea"/>
                <a:cs typeface="+mn-cs"/>
              </a:rPr>
              <a:t>’ has been substituted to ‘</a:t>
            </a:r>
            <a:r>
              <a:rPr lang="en-US" sz="1200" i="1" kern="1200" dirty="0">
                <a:solidFill>
                  <a:schemeClr val="tx1"/>
                </a:solidFill>
                <a:effectLst/>
                <a:latin typeface="+mn-lt"/>
                <a:ea typeface="+mn-ea"/>
                <a:cs typeface="+mn-cs"/>
              </a:rPr>
              <a:t>State</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when</a:t>
            </a: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integrity has been maintained</a:t>
            </a:r>
            <a:r>
              <a:rPr lang="en-US" sz="1200" kern="1200" dirty="0">
                <a:solidFill>
                  <a:schemeClr val="tx1"/>
                </a:solidFill>
                <a:effectLst/>
                <a:latin typeface="+mn-lt"/>
                <a:ea typeface="+mn-ea"/>
                <a:cs typeface="+mn-cs"/>
              </a:rPr>
              <a:t>’ to correctly reflect that phytosanitary security is a </a:t>
            </a:r>
            <a:r>
              <a:rPr lang="en-US" sz="1200" i="1" kern="1200" dirty="0">
                <a:solidFill>
                  <a:schemeClr val="tx1"/>
                </a:solidFill>
                <a:effectLst/>
                <a:latin typeface="+mn-lt"/>
                <a:ea typeface="+mn-ea"/>
                <a:cs typeface="+mn-cs"/>
              </a:rPr>
              <a:t>state</a:t>
            </a:r>
            <a:r>
              <a:rPr lang="en-US" sz="1200" kern="1200" dirty="0">
                <a:solidFill>
                  <a:schemeClr val="tx1"/>
                </a:solidFill>
                <a:effectLst/>
                <a:latin typeface="+mn-lt"/>
                <a:ea typeface="+mn-ea"/>
                <a:cs typeface="+mn-cs"/>
              </a:rPr>
              <a:t>, not an action (in analogy to the original and revised definition of ‘</a:t>
            </a:r>
            <a:r>
              <a:rPr lang="en-US" sz="1200" i="1" kern="1200" dirty="0">
                <a:solidFill>
                  <a:schemeClr val="tx1"/>
                </a:solidFill>
                <a:effectLst/>
                <a:latin typeface="+mn-lt"/>
                <a:ea typeface="+mn-ea"/>
                <a:cs typeface="+mn-cs"/>
              </a:rPr>
              <a:t>integrity (of a consignment)</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Similarly, ‘</a:t>
            </a:r>
            <a:r>
              <a:rPr lang="en-US" sz="1200" i="1" kern="1200" dirty="0">
                <a:solidFill>
                  <a:schemeClr val="tx1"/>
                </a:solidFill>
                <a:effectLst/>
                <a:latin typeface="+mn-lt"/>
                <a:ea typeface="+mn-ea"/>
                <a:cs typeface="+mn-cs"/>
              </a:rPr>
              <a:t>prevention of its infestation and contamination…</a:t>
            </a:r>
            <a:r>
              <a:rPr lang="en-US" sz="1200" kern="1200" dirty="0">
                <a:solidFill>
                  <a:schemeClr val="tx1"/>
                </a:solidFill>
                <a:effectLst/>
                <a:latin typeface="+mn-lt"/>
                <a:ea typeface="+mn-ea"/>
                <a:cs typeface="+mn-cs"/>
              </a:rPr>
              <a:t>’ has been substituted to ‘</a:t>
            </a:r>
            <a:r>
              <a:rPr lang="en-US" sz="1200" i="1" kern="1200" dirty="0">
                <a:solidFill>
                  <a:schemeClr val="tx1"/>
                </a:solidFill>
                <a:effectLst/>
                <a:latin typeface="+mn-lt"/>
                <a:ea typeface="+mn-ea"/>
                <a:cs typeface="+mn-cs"/>
              </a:rPr>
              <a:t>infestation and contamination…prevented</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word ‘</a:t>
            </a:r>
            <a:r>
              <a:rPr lang="en-US" sz="1200" i="1" kern="1200" dirty="0">
                <a:solidFill>
                  <a:schemeClr val="tx1"/>
                </a:solidFill>
                <a:effectLst/>
                <a:latin typeface="+mn-lt"/>
                <a:ea typeface="+mn-ea"/>
                <a:cs typeface="+mn-cs"/>
              </a:rPr>
              <a:t>appropriate</a:t>
            </a:r>
            <a:r>
              <a:rPr lang="en-US" sz="1200" kern="1200" dirty="0">
                <a:solidFill>
                  <a:schemeClr val="tx1"/>
                </a:solidFill>
                <a:effectLst/>
                <a:latin typeface="+mn-lt"/>
                <a:ea typeface="+mn-ea"/>
                <a:cs typeface="+mn-cs"/>
              </a:rPr>
              <a:t>’ qualifying the ‘</a:t>
            </a:r>
            <a:r>
              <a:rPr lang="en-US" sz="1200" i="1" kern="1200" dirty="0">
                <a:solidFill>
                  <a:schemeClr val="tx1"/>
                </a:solidFill>
                <a:effectLst/>
                <a:latin typeface="+mn-lt"/>
                <a:ea typeface="+mn-ea"/>
                <a:cs typeface="+mn-cs"/>
              </a:rPr>
              <a:t>phytosanitary measures</a:t>
            </a:r>
            <a:r>
              <a:rPr lang="en-US" sz="1200" kern="1200" dirty="0">
                <a:solidFill>
                  <a:schemeClr val="tx1"/>
                </a:solidFill>
                <a:effectLst/>
                <a:latin typeface="+mn-lt"/>
                <a:ea typeface="+mn-ea"/>
                <a:cs typeface="+mn-cs"/>
              </a:rPr>
              <a:t>’ in the original definition is considered unnecessary and inappropriate for a definition and is therefore deleted; </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It is noted that in the draft revised ISPM 12 currently sent for the second consultation, uses of the term ‘</a:t>
            </a:r>
            <a:r>
              <a:rPr lang="en-US" sz="1200" i="1" kern="1200" dirty="0">
                <a:solidFill>
                  <a:schemeClr val="tx1"/>
                </a:solidFill>
                <a:effectLst/>
                <a:latin typeface="+mn-lt"/>
                <a:ea typeface="+mn-ea"/>
                <a:cs typeface="+mn-cs"/>
              </a:rPr>
              <a:t>phytosanitary security (of a consignment)</a:t>
            </a:r>
            <a:r>
              <a:rPr lang="en-US" sz="1200" kern="1200" dirty="0">
                <a:solidFill>
                  <a:schemeClr val="tx1"/>
                </a:solidFill>
                <a:effectLst/>
                <a:latin typeface="+mn-lt"/>
                <a:ea typeface="+mn-ea"/>
                <a:cs typeface="+mn-cs"/>
              </a:rPr>
              <a:t>’ have been retained with the expectation that the substantial meaning of the revised term would not change.</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GB"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6</a:t>
            </a:fld>
            <a:endParaRPr lang="en-US" altLang="en-US"/>
          </a:p>
        </p:txBody>
      </p:sp>
    </p:spTree>
    <p:extLst>
      <p:ext uri="{BB962C8B-B14F-4D97-AF65-F5344CB8AC3E}">
        <p14:creationId xmlns:p14="http://schemas.microsoft.com/office/powerpoint/2010/main" val="3331456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i="0" kern="1200" dirty="0">
                <a:solidFill>
                  <a:schemeClr val="tx1"/>
                </a:solidFill>
                <a:effectLst/>
                <a:latin typeface="+mn-lt"/>
                <a:ea typeface="+mn-ea"/>
                <a:cs typeface="+mn-cs"/>
              </a:rPr>
              <a:t>It is useful to add the term and definition in the Glossary to clarify its meaning in ISPM 6 and other adopted ISPMs;</a:t>
            </a:r>
            <a:endParaRPr lang="fr-FR" sz="120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It is noted that in the current definition of </a:t>
            </a:r>
            <a:r>
              <a:rPr lang="en-US" sz="1200" i="1" kern="1200" dirty="0">
                <a:solidFill>
                  <a:schemeClr val="tx1"/>
                </a:solidFill>
                <a:effectLst/>
                <a:latin typeface="+mn-lt"/>
                <a:ea typeface="+mn-ea"/>
                <a:cs typeface="+mn-cs"/>
              </a:rPr>
              <a:t>surveillance</a:t>
            </a:r>
            <a:r>
              <a:rPr lang="en-US" sz="1200" i="0" kern="1200" dirty="0">
                <a:solidFill>
                  <a:schemeClr val="tx1"/>
                </a:solidFill>
                <a:effectLst/>
                <a:latin typeface="+mn-lt"/>
                <a:ea typeface="+mn-ea"/>
                <a:cs typeface="+mn-cs"/>
              </a:rPr>
              <a:t>, the “</a:t>
            </a:r>
            <a:r>
              <a:rPr lang="en-US" sz="1200" i="1" kern="1200" dirty="0">
                <a:solidFill>
                  <a:schemeClr val="tx1"/>
                </a:solidFill>
                <a:effectLst/>
                <a:latin typeface="+mn-lt"/>
                <a:ea typeface="+mn-ea"/>
                <a:cs typeface="+mn-cs"/>
              </a:rPr>
              <a:t>survey</a:t>
            </a:r>
            <a:r>
              <a:rPr lang="en-US" sz="1200" i="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monitoring</a:t>
            </a:r>
            <a:r>
              <a:rPr lang="en-US" sz="1200" i="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refer to specific surveillance and </a:t>
            </a:r>
            <a:r>
              <a:rPr lang="en-US" sz="1200" i="0" kern="1200" dirty="0">
                <a:solidFill>
                  <a:schemeClr val="tx1"/>
                </a:solidFill>
                <a:effectLst/>
                <a:latin typeface="+mn-lt"/>
                <a:ea typeface="+mn-ea"/>
                <a:cs typeface="+mn-cs"/>
              </a:rPr>
              <a:t>the “</a:t>
            </a:r>
            <a:r>
              <a:rPr lang="en-US" sz="1200" i="1" kern="1200" dirty="0">
                <a:solidFill>
                  <a:schemeClr val="tx1"/>
                </a:solidFill>
                <a:effectLst/>
                <a:latin typeface="+mn-lt"/>
                <a:ea typeface="+mn-ea"/>
                <a:cs typeface="+mn-cs"/>
              </a:rPr>
              <a:t>other procedures</a:t>
            </a:r>
            <a:r>
              <a:rPr lang="en-US" sz="1200" kern="1200" dirty="0">
                <a:solidFill>
                  <a:schemeClr val="tx1"/>
                </a:solidFill>
                <a:effectLst/>
                <a:latin typeface="+mn-lt"/>
                <a:ea typeface="+mn-ea"/>
                <a:cs typeface="+mn-cs"/>
              </a:rPr>
              <a:t>” to general surveillance;</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The proposed definition refers to “</a:t>
            </a:r>
            <a:r>
              <a:rPr lang="en-US" sz="1200" i="1" kern="1200" dirty="0">
                <a:solidFill>
                  <a:schemeClr val="tx1"/>
                </a:solidFill>
                <a:effectLst/>
                <a:latin typeface="+mn-lt"/>
                <a:ea typeface="+mn-ea"/>
                <a:cs typeface="+mn-cs"/>
              </a:rPr>
              <a:t>various sources</a:t>
            </a:r>
            <a:r>
              <a:rPr lang="en-US" sz="1200" i="0" kern="1200" dirty="0">
                <a:solidFill>
                  <a:schemeClr val="tx1"/>
                </a:solidFill>
                <a:effectLst/>
                <a:latin typeface="+mn-lt"/>
                <a:ea typeface="+mn-ea"/>
                <a:cs typeface="+mn-cs"/>
              </a:rPr>
              <a:t>” rather than “</a:t>
            </a:r>
            <a:r>
              <a:rPr lang="en-US" sz="1200" i="1" kern="1200" dirty="0">
                <a:solidFill>
                  <a:schemeClr val="tx1"/>
                </a:solidFill>
                <a:effectLst/>
                <a:latin typeface="+mn-lt"/>
                <a:ea typeface="+mn-ea"/>
                <a:cs typeface="+mn-cs"/>
              </a:rPr>
              <a:t>procedures</a:t>
            </a:r>
            <a:r>
              <a:rPr lang="en-US" sz="1200" i="0" kern="1200" dirty="0">
                <a:solidFill>
                  <a:schemeClr val="tx1"/>
                </a:solidFill>
                <a:effectLst/>
                <a:latin typeface="+mn-lt"/>
                <a:ea typeface="+mn-ea"/>
                <a:cs typeface="+mn-cs"/>
              </a:rPr>
              <a:t>” to allow for sources of data that are not procedures. These various sources of data can be official or unofficial, as explained in ISPM 6;</a:t>
            </a:r>
            <a:endParaRPr lang="fr-FR" sz="120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Pests</a:t>
            </a:r>
            <a:r>
              <a:rPr lang="en-US" sz="1200" i="0" kern="1200" dirty="0">
                <a:solidFill>
                  <a:schemeClr val="tx1"/>
                </a:solidFill>
                <a:effectLst/>
                <a:latin typeface="+mn-lt"/>
                <a:ea typeface="+mn-ea"/>
                <a:cs typeface="+mn-cs"/>
              </a:rPr>
              <a:t>” is used rather than “</a:t>
            </a:r>
            <a:r>
              <a:rPr lang="en-US" sz="1200" i="1" kern="1200" dirty="0">
                <a:solidFill>
                  <a:schemeClr val="tx1"/>
                </a:solidFill>
                <a:effectLst/>
                <a:latin typeface="+mn-lt"/>
                <a:ea typeface="+mn-ea"/>
                <a:cs typeface="+mn-cs"/>
              </a:rPr>
              <a:t>pest presence or absence</a:t>
            </a:r>
            <a:r>
              <a:rPr lang="en-US" sz="1200" i="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allow for surveillance of other characteristics of pests;</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With reference to the “</a:t>
            </a:r>
            <a:r>
              <a:rPr lang="en-US" sz="1200" i="1" kern="1200" dirty="0">
                <a:solidFill>
                  <a:schemeClr val="tx1"/>
                </a:solidFill>
                <a:effectLst/>
                <a:latin typeface="+mn-lt"/>
                <a:ea typeface="+mn-ea"/>
                <a:cs typeface="+mn-cs"/>
              </a:rPr>
              <a:t>data</a:t>
            </a:r>
            <a:r>
              <a:rPr lang="en-US" sz="1200" i="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information</a:t>
            </a:r>
            <a:r>
              <a:rPr lang="en-US" sz="1200" i="0" kern="1200" dirty="0">
                <a:solidFill>
                  <a:schemeClr val="tx1"/>
                </a:solidFill>
                <a:effectLst/>
                <a:latin typeface="+mn-lt"/>
                <a:ea typeface="+mn-ea"/>
                <a:cs typeface="+mn-cs"/>
              </a:rPr>
              <a:t>” resulting from </a:t>
            </a:r>
            <a:r>
              <a:rPr lang="en-US" sz="1200" kern="1200" dirty="0">
                <a:solidFill>
                  <a:schemeClr val="tx1"/>
                </a:solidFill>
                <a:effectLst/>
                <a:latin typeface="+mn-lt"/>
                <a:ea typeface="+mn-ea"/>
                <a:cs typeface="+mn-cs"/>
              </a:rPr>
              <a:t>the surveillance, “data” refers to the raw collected material, which then becomes “information” once it has been </a:t>
            </a:r>
            <a:r>
              <a:rPr lang="en-GB" sz="1200" kern="1200" dirty="0">
                <a:solidFill>
                  <a:schemeClr val="tx1"/>
                </a:solidFill>
                <a:effectLst/>
                <a:latin typeface="+mn-lt"/>
                <a:ea typeface="+mn-ea"/>
                <a:cs typeface="+mn-cs"/>
              </a:rPr>
              <a:t>analysed and verified</a:t>
            </a:r>
            <a:r>
              <a:rPr lang="en-US" sz="1200" kern="1200" dirty="0">
                <a:solidFill>
                  <a:schemeClr val="tx1"/>
                </a:solidFill>
                <a:effectLst/>
                <a:latin typeface="+mn-lt"/>
                <a:ea typeface="+mn-ea"/>
                <a:cs typeface="+mn-cs"/>
              </a:rPr>
              <a:t>. The word “data” is therefore appropriate in the context of </a:t>
            </a:r>
            <a:r>
              <a:rPr lang="en-US" sz="1200" i="1" kern="1200" dirty="0">
                <a:solidFill>
                  <a:schemeClr val="tx1"/>
                </a:solidFill>
                <a:effectLst/>
                <a:latin typeface="+mn-lt"/>
                <a:ea typeface="+mn-ea"/>
                <a:cs typeface="+mn-cs"/>
              </a:rPr>
              <a:t>general surveillance</a:t>
            </a:r>
            <a:r>
              <a:rPr lang="en-US" sz="1200" i="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Data resulting from general surveillance are not official until they have been approved by the NPPO; therefore, the process does not stop with the collection of data, as analysis and verification are also key important parts of the process when non-official data-sources are being used.</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7</a:t>
            </a:fld>
            <a:endParaRPr lang="en-US" altLang="en-US"/>
          </a:p>
        </p:txBody>
      </p:sp>
    </p:spTree>
    <p:extLst>
      <p:ext uri="{BB962C8B-B14F-4D97-AF65-F5344CB8AC3E}">
        <p14:creationId xmlns:p14="http://schemas.microsoft.com/office/powerpoint/2010/main" val="3761657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kern="1200" dirty="0">
                <a:solidFill>
                  <a:schemeClr val="tx1"/>
                </a:solidFill>
                <a:effectLst/>
                <a:latin typeface="+mn-lt"/>
                <a:ea typeface="+mn-ea"/>
                <a:cs typeface="+mn-cs"/>
              </a:rPr>
              <a:t>The revised ISPM 6 (</a:t>
            </a:r>
            <a:r>
              <a:rPr lang="en-GB" sz="1200" i="1" kern="1200" dirty="0">
                <a:solidFill>
                  <a:schemeClr val="tx1"/>
                </a:solidFill>
                <a:effectLst/>
                <a:latin typeface="+mn-lt"/>
                <a:ea typeface="+mn-ea"/>
                <a:cs typeface="+mn-cs"/>
              </a:rPr>
              <a:t>Surveillance</a:t>
            </a:r>
            <a:r>
              <a:rPr lang="en-GB" sz="1200" kern="1200" dirty="0">
                <a:solidFill>
                  <a:schemeClr val="tx1"/>
                </a:solidFill>
                <a:effectLst/>
                <a:latin typeface="+mn-lt"/>
                <a:ea typeface="+mn-ea"/>
                <a:cs typeface="+mn-cs"/>
              </a:rPr>
              <a:t>) resulted in a slight change in the meaning of general and specific surveillance, with the previous version of ISPM 6 referring to “specific surveys” for what is now called “specific surveillance”.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only distinction between general and specific surveillance is the source of the data, as both types of surveillance can be directed to specific pests;</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Specific surveillance is achieved through surveys;</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With reference to the “</a:t>
            </a:r>
            <a:r>
              <a:rPr lang="en-US" sz="1200" i="1" kern="1200" dirty="0">
                <a:solidFill>
                  <a:schemeClr val="tx1"/>
                </a:solidFill>
                <a:effectLst/>
                <a:latin typeface="+mn-lt"/>
                <a:ea typeface="+mn-ea"/>
                <a:cs typeface="+mn-cs"/>
              </a:rPr>
              <a:t>data</a:t>
            </a:r>
            <a:r>
              <a:rPr lang="en-US" sz="1200" i="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information</a:t>
            </a:r>
            <a:r>
              <a:rPr lang="en-US" sz="1200" i="0" kern="1200" dirty="0">
                <a:solidFill>
                  <a:schemeClr val="tx1"/>
                </a:solidFill>
                <a:effectLst/>
                <a:latin typeface="+mn-lt"/>
                <a:ea typeface="+mn-ea"/>
                <a:cs typeface="+mn-cs"/>
              </a:rPr>
              <a:t>” resulting from the surveillance, “data” refers to the raw collected material, which then becomes “information” once it has been processed; data are not official until approved by the NPPO. The word “information” is therefore appropriate in the context of </a:t>
            </a:r>
            <a:r>
              <a:rPr lang="en-US" sz="1200" i="1" kern="1200" dirty="0">
                <a:solidFill>
                  <a:schemeClr val="tx1"/>
                </a:solidFill>
                <a:effectLst/>
                <a:latin typeface="+mn-lt"/>
                <a:ea typeface="+mn-ea"/>
                <a:cs typeface="+mn-cs"/>
              </a:rPr>
              <a:t>specific surveillance</a:t>
            </a:r>
            <a:r>
              <a:rPr lang="en-US" sz="1200" i="0" kern="1200" dirty="0">
                <a:solidFill>
                  <a:schemeClr val="tx1"/>
                </a:solidFill>
                <a:effectLst/>
                <a:latin typeface="+mn-lt"/>
                <a:ea typeface="+mn-ea"/>
                <a:cs typeface="+mn-cs"/>
              </a:rPr>
              <a:t>;</a:t>
            </a:r>
            <a:endParaRPr lang="fr-FR" sz="120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i="0" kern="1200" dirty="0">
                <a:solidFill>
                  <a:schemeClr val="tx1"/>
                </a:solidFill>
                <a:effectLst/>
                <a:latin typeface="+mn-lt"/>
                <a:ea typeface="+mn-ea"/>
                <a:cs typeface="+mn-cs"/>
              </a:rPr>
              <a:t>Reference to “</a:t>
            </a:r>
            <a:r>
              <a:rPr lang="en-US" sz="1200" i="1" kern="1200" dirty="0">
                <a:solidFill>
                  <a:schemeClr val="tx1"/>
                </a:solidFill>
                <a:effectLst/>
                <a:latin typeface="+mn-lt"/>
                <a:ea typeface="+mn-ea"/>
                <a:cs typeface="+mn-cs"/>
              </a:rPr>
              <a:t>presence or absence</a:t>
            </a:r>
            <a:r>
              <a:rPr lang="en-US" sz="1200" i="0" kern="1200" dirty="0">
                <a:solidFill>
                  <a:schemeClr val="tx1"/>
                </a:solidFill>
                <a:effectLst/>
                <a:latin typeface="+mn-lt"/>
                <a:ea typeface="+mn-ea"/>
                <a:cs typeface="+mn-cs"/>
              </a:rPr>
              <a:t>” of a pest in the definition would be too restrictive as it would exclude seeking information on other characteristics of a pest population, such as pest biology or distribution, as allowed by the Glossary definitions of “</a:t>
            </a:r>
            <a:r>
              <a:rPr lang="en-US" sz="1200" i="1" kern="1200" dirty="0">
                <a:solidFill>
                  <a:schemeClr val="tx1"/>
                </a:solidFill>
                <a:effectLst/>
                <a:latin typeface="+mn-lt"/>
                <a:ea typeface="+mn-ea"/>
                <a:cs typeface="+mn-cs"/>
              </a:rPr>
              <a:t>survey (of pests)</a:t>
            </a:r>
            <a:r>
              <a:rPr lang="en-US" sz="1200" i="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monitoring survey</a:t>
            </a:r>
            <a:r>
              <a:rPr lang="en-US" sz="1200" i="0" kern="1200" dirty="0">
                <a:solidFill>
                  <a:schemeClr val="tx1"/>
                </a:solidFill>
                <a:effectLst/>
                <a:latin typeface="+mn-lt"/>
                <a:ea typeface="+mn-ea"/>
                <a:cs typeface="+mn-cs"/>
              </a:rPr>
              <a:t>”;</a:t>
            </a:r>
            <a:endParaRPr lang="fr-FR" sz="120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TPG considered whether the definition should refer to surveys of specific pests because the Glossary term “</a:t>
            </a:r>
            <a:r>
              <a:rPr lang="en-US" sz="1200" i="1" kern="1200" dirty="0">
                <a:solidFill>
                  <a:schemeClr val="tx1"/>
                </a:solidFill>
                <a:effectLst/>
                <a:latin typeface="+mn-lt"/>
                <a:ea typeface="+mn-ea"/>
                <a:cs typeface="+mn-cs"/>
              </a:rPr>
              <a:t>survey</a:t>
            </a:r>
            <a:r>
              <a:rPr lang="en-US" sz="1200" kern="1200" dirty="0">
                <a:solidFill>
                  <a:schemeClr val="tx1"/>
                </a:solidFill>
                <a:effectLst/>
                <a:latin typeface="+mn-lt"/>
                <a:ea typeface="+mn-ea"/>
                <a:cs typeface="+mn-cs"/>
              </a:rPr>
              <a:t>” has the qualifier </a:t>
            </a:r>
            <a:r>
              <a:rPr lang="en-US" sz="1200" i="1" kern="1200" dirty="0">
                <a:solidFill>
                  <a:schemeClr val="tx1"/>
                </a:solidFill>
                <a:effectLst/>
                <a:latin typeface="+mn-lt"/>
                <a:ea typeface="+mn-ea"/>
                <a:cs typeface="+mn-cs"/>
              </a:rPr>
              <a:t>“(of pests)</a:t>
            </a:r>
            <a:r>
              <a:rPr lang="en-US" sz="1200" kern="1200" dirty="0">
                <a:solidFill>
                  <a:schemeClr val="tx1"/>
                </a:solidFill>
                <a:effectLst/>
                <a:latin typeface="+mn-lt"/>
                <a:ea typeface="+mn-ea"/>
                <a:cs typeface="+mn-cs"/>
              </a:rPr>
              <a:t>”. In ISPM 6, the target of the specific surveillance may be a pest, a host, a commodity, a pathway or a combination of these, so plural is considered appropriate for “</a:t>
            </a:r>
            <a:r>
              <a:rPr lang="en-US" sz="1200" i="1" kern="1200" dirty="0">
                <a:solidFill>
                  <a:schemeClr val="tx1"/>
                </a:solidFill>
                <a:effectLst/>
                <a:latin typeface="+mn-lt"/>
                <a:ea typeface="+mn-ea"/>
                <a:cs typeface="+mn-cs"/>
              </a:rPr>
              <a:t>pests</a:t>
            </a:r>
            <a:r>
              <a:rPr lang="en-US" sz="1200" kern="1200" dirty="0">
                <a:solidFill>
                  <a:schemeClr val="tx1"/>
                </a:solidFill>
                <a:effectLst/>
                <a:latin typeface="+mn-lt"/>
                <a:ea typeface="+mn-ea"/>
                <a:cs typeface="+mn-cs"/>
              </a:rPr>
              <a:t>” because it allows, for example, a survey on potato pests.</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8</a:t>
            </a:fld>
            <a:endParaRPr lang="en-US" altLang="en-US"/>
          </a:p>
        </p:txBody>
      </p:sp>
    </p:spTree>
    <p:extLst>
      <p:ext uri="{BB962C8B-B14F-4D97-AF65-F5344CB8AC3E}">
        <p14:creationId xmlns:p14="http://schemas.microsoft.com/office/powerpoint/2010/main" val="33626855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GB" sz="1200" i="0" kern="1200" dirty="0">
                <a:solidFill>
                  <a:schemeClr val="tx1"/>
                </a:solidFill>
                <a:effectLst/>
                <a:latin typeface="+mn-lt"/>
                <a:ea typeface="+mn-ea"/>
                <a:cs typeface="+mn-cs"/>
              </a:rPr>
              <a:t>The Technical Panel</a:t>
            </a:r>
            <a:r>
              <a:rPr lang="en-GB" sz="1200" i="0" kern="1200" baseline="0" dirty="0">
                <a:solidFill>
                  <a:schemeClr val="tx1"/>
                </a:solidFill>
                <a:effectLst/>
                <a:latin typeface="+mn-lt"/>
                <a:ea typeface="+mn-ea"/>
                <a:cs typeface="+mn-cs"/>
              </a:rPr>
              <a:t> for the Glossary (</a:t>
            </a:r>
            <a:r>
              <a:rPr lang="en-GB" sz="1200" i="0" kern="1200" dirty="0">
                <a:solidFill>
                  <a:schemeClr val="tx1"/>
                </a:solidFill>
                <a:effectLst/>
                <a:latin typeface="+mn-lt"/>
                <a:ea typeface="+mn-ea"/>
                <a:cs typeface="+mn-cs"/>
              </a:rPr>
              <a:t>TPG) considered various possible modifications of the current Glossary definition of “surveillance”, but considering the proposed definitions of “general surveillance” and “specific surveillance”, is finally proposing a definition that simply says that surveillance is “general surveillance, specific surveillance or a combination of both”.</a:t>
            </a: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9</a:t>
            </a:fld>
            <a:endParaRPr lang="en-US" altLang="en-US"/>
          </a:p>
        </p:txBody>
      </p:sp>
    </p:spTree>
    <p:extLst>
      <p:ext uri="{BB962C8B-B14F-4D97-AF65-F5344CB8AC3E}">
        <p14:creationId xmlns:p14="http://schemas.microsoft.com/office/powerpoint/2010/main" val="2097656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9"/>
            <a:ext cx="5438140" cy="4963918"/>
          </a:xfrm>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Plants for planting</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germplasm</a:t>
            </a:r>
            <a:r>
              <a:rPr lang="en-US" sz="1200" kern="1200" dirty="0">
                <a:solidFill>
                  <a:schemeClr val="tx1"/>
                </a:solidFill>
                <a:effectLst/>
                <a:latin typeface="+mn-lt"/>
                <a:ea typeface="+mn-ea"/>
                <a:cs typeface="+mn-cs"/>
              </a:rPr>
              <a:t>” are noted to have entered the Glossary independently. The distinction between the terms in practice has not been closely considered. “</a:t>
            </a:r>
            <a:r>
              <a:rPr lang="en-US" sz="1200" i="1" kern="1200" dirty="0">
                <a:solidFill>
                  <a:schemeClr val="tx1"/>
                </a:solidFill>
                <a:effectLst/>
                <a:latin typeface="+mn-lt"/>
                <a:ea typeface="+mn-ea"/>
                <a:cs typeface="+mn-cs"/>
              </a:rPr>
              <a:t>Germplasm</a:t>
            </a:r>
            <a:r>
              <a:rPr lang="en-US" sz="1200" kern="1200" dirty="0">
                <a:solidFill>
                  <a:schemeClr val="tx1"/>
                </a:solidFill>
                <a:effectLst/>
                <a:latin typeface="+mn-lt"/>
                <a:ea typeface="+mn-ea"/>
                <a:cs typeface="+mn-cs"/>
              </a:rPr>
              <a:t>” is considered to present a higher pest risk than other “</a:t>
            </a:r>
            <a:r>
              <a:rPr lang="en-US" sz="1200" i="1" kern="1200" dirty="0">
                <a:solidFill>
                  <a:schemeClr val="tx1"/>
                </a:solidFill>
                <a:effectLst/>
                <a:latin typeface="+mn-lt"/>
                <a:ea typeface="+mn-ea"/>
                <a:cs typeface="+mn-cs"/>
              </a:rPr>
              <a:t>plants for planting</a:t>
            </a:r>
            <a:r>
              <a:rPr lang="en-US" sz="1200" kern="1200" dirty="0">
                <a:solidFill>
                  <a:schemeClr val="tx1"/>
                </a:solidFill>
                <a:effectLst/>
                <a:latin typeface="+mn-lt"/>
                <a:ea typeface="+mn-ea"/>
                <a:cs typeface="+mn-cs"/>
              </a:rPr>
              <a:t>”, since it may originate relatively recently from wild plants, and information on its possible infestation by pests may be limited and based on a relatively short period of observation.</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During their November 2019 meeting, the Technical</a:t>
            </a:r>
            <a:r>
              <a:rPr lang="en-US" sz="1200" kern="1200" baseline="0" dirty="0">
                <a:solidFill>
                  <a:schemeClr val="tx1"/>
                </a:solidFill>
                <a:effectLst/>
                <a:latin typeface="+mn-lt"/>
                <a:ea typeface="+mn-ea"/>
                <a:cs typeface="+mn-cs"/>
              </a:rPr>
              <a:t> Panel for the Glossary (</a:t>
            </a:r>
            <a:r>
              <a:rPr lang="en-US" sz="1200" kern="1200" dirty="0">
                <a:solidFill>
                  <a:schemeClr val="tx1"/>
                </a:solidFill>
                <a:effectLst/>
                <a:latin typeface="+mn-lt"/>
                <a:ea typeface="+mn-ea"/>
                <a:cs typeface="+mn-cs"/>
              </a:rPr>
              <a:t>TPG) recognized the definition of the term “</a:t>
            </a:r>
            <a:r>
              <a:rPr lang="en-US" sz="1200" i="1" kern="1200" dirty="0">
                <a:solidFill>
                  <a:schemeClr val="tx1"/>
                </a:solidFill>
                <a:effectLst/>
                <a:latin typeface="+mn-lt"/>
                <a:ea typeface="+mn-ea"/>
                <a:cs typeface="+mn-cs"/>
              </a:rPr>
              <a:t>germplasm</a:t>
            </a:r>
            <a:r>
              <a:rPr lang="en-US" sz="1200" kern="1200" dirty="0">
                <a:solidFill>
                  <a:schemeClr val="tx1"/>
                </a:solidFill>
                <a:effectLst/>
                <a:latin typeface="+mn-lt"/>
                <a:ea typeface="+mn-ea"/>
                <a:cs typeface="+mn-cs"/>
              </a:rPr>
              <a:t>” as being completely included within the definition of “</a:t>
            </a:r>
            <a:r>
              <a:rPr lang="en-US" sz="1200" i="1" kern="1200" dirty="0">
                <a:solidFill>
                  <a:schemeClr val="tx1"/>
                </a:solidFill>
                <a:effectLst/>
                <a:latin typeface="+mn-lt"/>
                <a:ea typeface="+mn-ea"/>
                <a:cs typeface="+mn-cs"/>
              </a:rPr>
              <a:t>plants for planting</a:t>
            </a:r>
            <a:r>
              <a:rPr lang="en-US"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TPG in January 2021 proposed the revision of the definition of “</a:t>
            </a:r>
            <a:r>
              <a:rPr lang="en-US" sz="1200" i="1" kern="1200" dirty="0">
                <a:solidFill>
                  <a:schemeClr val="tx1"/>
                </a:solidFill>
                <a:effectLst/>
                <a:latin typeface="+mn-lt"/>
                <a:ea typeface="+mn-ea"/>
                <a:cs typeface="+mn-cs"/>
              </a:rPr>
              <a:t>germplasm</a:t>
            </a:r>
            <a:r>
              <a:rPr lang="en-US" sz="1200" kern="1200" dirty="0">
                <a:solidFill>
                  <a:schemeClr val="tx1"/>
                </a:solidFill>
                <a:effectLst/>
                <a:latin typeface="+mn-lt"/>
                <a:ea typeface="+mn-ea"/>
                <a:cs typeface="+mn-cs"/>
              </a:rPr>
              <a:t>” to refer to “</a:t>
            </a:r>
            <a:r>
              <a:rPr lang="en-US" sz="1200" i="1" kern="1200" dirty="0">
                <a:solidFill>
                  <a:schemeClr val="tx1"/>
                </a:solidFill>
                <a:effectLst/>
                <a:latin typeface="+mn-lt"/>
                <a:ea typeface="+mn-ea"/>
                <a:cs typeface="+mn-cs"/>
              </a:rPr>
              <a:t>plants for planting</a:t>
            </a:r>
            <a:r>
              <a:rPr lang="en-US" sz="1200" kern="1200" dirty="0">
                <a:solidFill>
                  <a:schemeClr val="tx1"/>
                </a:solidFill>
                <a:effectLst/>
                <a:latin typeface="+mn-lt"/>
                <a:ea typeface="+mn-ea"/>
                <a:cs typeface="+mn-cs"/>
              </a:rPr>
              <a:t>” and not just “</a:t>
            </a:r>
            <a:r>
              <a:rPr lang="en-US" sz="1200" i="1" kern="1200" dirty="0">
                <a:solidFill>
                  <a:schemeClr val="tx1"/>
                </a:solidFill>
                <a:effectLst/>
                <a:latin typeface="+mn-lt"/>
                <a:ea typeface="+mn-ea"/>
                <a:cs typeface="+mn-cs"/>
              </a:rPr>
              <a:t>plants</a:t>
            </a:r>
            <a:r>
              <a:rPr lang="en-US" sz="1200"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10</a:t>
            </a:fld>
            <a:endParaRPr lang="en-US" altLang="en-US"/>
          </a:p>
        </p:txBody>
      </p:sp>
    </p:spTree>
    <p:extLst>
      <p:ext uri="{BB962C8B-B14F-4D97-AF65-F5344CB8AC3E}">
        <p14:creationId xmlns:p14="http://schemas.microsoft.com/office/powerpoint/2010/main" val="3197035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47856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xmlns=""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Draft 2021 Amendments to ISPM 5: Glossary</a:t>
            </a:r>
            <a:r>
              <a:rPr lang="en-US" baseline="0" dirty="0" smtClean="0">
                <a:solidFill>
                  <a:srgbClr val="00825F"/>
                </a:solidFill>
              </a:rPr>
              <a:t> of phytosanitary terms (1994-001)</a:t>
            </a:r>
            <a:endParaRPr lang="en-US" dirty="0">
              <a:solidFill>
                <a:srgbClr val="00825F"/>
              </a:solidFill>
            </a:endParaRP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xmlns="" id="{1EBFC24B-5A00-3A48-A356-A78F1A7ABB14}"/>
              </a:ext>
            </a:extLst>
          </p:cNvPr>
          <p:cNvSpPr txBox="1"/>
          <p:nvPr userDrawn="1"/>
        </p:nvSpPr>
        <p:spPr>
          <a:xfrm>
            <a:off x="10134600" y="6413091"/>
            <a:ext cx="20574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xmlns=""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xmlns="" id="{7F00055F-E0E9-4F4D-B87B-8E8D531A57DF}"/>
              </a:ext>
            </a:extLst>
          </p:cNvPr>
          <p:cNvSpPr>
            <a:spLocks noGrp="1"/>
          </p:cNvSpPr>
          <p:nvPr>
            <p:ph type="ctrTitle"/>
          </p:nvPr>
        </p:nvSpPr>
        <p:spPr/>
        <p:txBody>
          <a:bodyPr/>
          <a:lstStyle/>
          <a:p>
            <a:r>
              <a:rPr lang="en-US" sz="3200" dirty="0">
                <a:effectLst>
                  <a:outerShdw blurRad="38100" dist="38100" dir="2700000" algn="tl">
                    <a:srgbClr val="000000">
                      <a:alpha val="43137"/>
                    </a:srgbClr>
                  </a:outerShdw>
                </a:effectLst>
              </a:rPr>
              <a:t>Draft 2021 Amendments </a:t>
            </a:r>
            <a:r>
              <a:rPr lang="en-US" sz="3200" dirty="0" smtClean="0">
                <a:effectLst>
                  <a:outerShdw blurRad="38100" dist="38100" dir="2700000" algn="tl">
                    <a:srgbClr val="000000">
                      <a:alpha val="43137"/>
                    </a:srgbClr>
                  </a:outerShdw>
                </a:effectLst>
              </a:rPr>
              <a:t>to </a:t>
            </a:r>
            <a:r>
              <a:rPr lang="en-US" sz="3200" dirty="0">
                <a:effectLst>
                  <a:outerShdw blurRad="38100" dist="38100" dir="2700000" algn="tl">
                    <a:srgbClr val="000000">
                      <a:alpha val="43137"/>
                    </a:srgbClr>
                  </a:outerShdw>
                </a:effectLst>
              </a:rPr>
              <a:t>ISPM 5: GLOSSARY OF PHYTOSANITARY </a:t>
            </a:r>
            <a:r>
              <a:rPr lang="en-US" sz="3200" dirty="0" smtClean="0">
                <a:effectLst>
                  <a:outerShdw blurRad="38100" dist="38100" dir="2700000" algn="tl">
                    <a:srgbClr val="000000">
                      <a:alpha val="43137"/>
                    </a:srgbClr>
                  </a:outerShdw>
                </a:effectLst>
              </a:rPr>
              <a:t>TERMS (1994-001</a:t>
            </a:r>
            <a:r>
              <a:rPr lang="en-US" sz="3200" dirty="0">
                <a:effectLst>
                  <a:outerShdw blurRad="38100" dist="38100" dir="2700000" algn="tl">
                    <a:srgbClr val="000000">
                      <a:alpha val="43137"/>
                    </a:srgbClr>
                  </a:outerShdw>
                </a:effectLst>
              </a:rPr>
              <a:t>)</a:t>
            </a:r>
            <a:r>
              <a:rPr lang="ru-RU" sz="4000" dirty="0">
                <a:effectLst>
                  <a:outerShdw blurRad="38100" dist="38100" dir="2700000" algn="tl">
                    <a:srgbClr val="000000">
                      <a:alpha val="43137"/>
                    </a:srgbClr>
                  </a:outerShdw>
                </a:effectLst>
              </a:rPr>
              <a:t/>
            </a:r>
            <a:br>
              <a:rPr lang="ru-RU" sz="4000" dirty="0">
                <a:effectLst>
                  <a:outerShdw blurRad="38100" dist="38100" dir="2700000" algn="tl">
                    <a:srgbClr val="000000">
                      <a:alpha val="43137"/>
                    </a:srgbClr>
                  </a:outerShdw>
                </a:effectLst>
              </a:rPr>
            </a:br>
            <a:endParaRPr lang="x-none" dirty="0"/>
          </a:p>
        </p:txBody>
      </p:sp>
      <p:sp>
        <p:nvSpPr>
          <p:cNvPr id="9" name="Subtitle 8">
            <a:extLst>
              <a:ext uri="{FF2B5EF4-FFF2-40B4-BE49-F238E27FC236}">
                <a16:creationId xmlns:a16="http://schemas.microsoft.com/office/drawing/2014/main" xmlns="" id="{B80FD00C-FDF7-C641-83A3-7A869D10956B}"/>
              </a:ext>
            </a:extLst>
          </p:cNvPr>
          <p:cNvSpPr>
            <a:spLocks noGrp="1"/>
          </p:cNvSpPr>
          <p:nvPr>
            <p:ph type="subTitle" idx="1"/>
          </p:nvPr>
        </p:nvSpPr>
        <p:spPr/>
        <p:txBody>
          <a:bodyPr/>
          <a:lstStyle/>
          <a:p>
            <a:r>
              <a:rPr lang="en-US" sz="2400" dirty="0">
                <a:effectLst>
                  <a:outerShdw blurRad="38100" dist="38100" dir="2700000" algn="tl">
                    <a:srgbClr val="000000">
                      <a:alpha val="43137"/>
                    </a:srgbClr>
                  </a:outerShdw>
                </a:effectLst>
              </a:rPr>
              <a:t>IPPC first </a:t>
            </a:r>
            <a:r>
              <a:rPr lang="en-US" sz="2400" dirty="0" smtClean="0">
                <a:effectLst>
                  <a:outerShdw blurRad="38100" dist="38100" dir="2700000" algn="tl">
                    <a:srgbClr val="000000">
                      <a:alpha val="43137"/>
                    </a:srgbClr>
                  </a:outerShdw>
                </a:effectLst>
              </a:rPr>
              <a:t>consultation 1 </a:t>
            </a:r>
            <a:r>
              <a:rPr lang="en-US" sz="2400" dirty="0">
                <a:effectLst>
                  <a:outerShdw blurRad="38100" dist="38100" dir="2700000" algn="tl">
                    <a:srgbClr val="000000">
                      <a:alpha val="43137"/>
                    </a:srgbClr>
                  </a:outerShdw>
                </a:effectLst>
              </a:rPr>
              <a:t>July to 30 September 2021</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05833"/>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Revision</a:t>
            </a:r>
          </a:p>
        </p:txBody>
      </p:sp>
      <p:graphicFrame>
        <p:nvGraphicFramePr>
          <p:cNvPr id="16" name="Diagram 15"/>
          <p:cNvGraphicFramePr/>
          <p:nvPr>
            <p:extLst>
              <p:ext uri="{D42A27DB-BD31-4B8C-83A1-F6EECF244321}">
                <p14:modId xmlns:p14="http://schemas.microsoft.com/office/powerpoint/2010/main" val="1967942200"/>
              </p:ext>
            </p:extLst>
          </p:nvPr>
        </p:nvGraphicFramePr>
        <p:xfrm>
          <a:off x="533400" y="12192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9741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05833"/>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Revision</a:t>
            </a:r>
          </a:p>
        </p:txBody>
      </p:sp>
      <p:graphicFrame>
        <p:nvGraphicFramePr>
          <p:cNvPr id="16" name="Diagram 15"/>
          <p:cNvGraphicFramePr/>
          <p:nvPr>
            <p:extLst>
              <p:ext uri="{D42A27DB-BD31-4B8C-83A1-F6EECF244321}">
                <p14:modId xmlns:p14="http://schemas.microsoft.com/office/powerpoint/2010/main" val="1059903983"/>
              </p:ext>
            </p:extLst>
          </p:nvPr>
        </p:nvGraphicFramePr>
        <p:xfrm>
          <a:off x="533400" y="1295400"/>
          <a:ext cx="11310255" cy="51868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05150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85058"/>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Revision</a:t>
            </a:r>
          </a:p>
        </p:txBody>
      </p:sp>
      <p:graphicFrame>
        <p:nvGraphicFramePr>
          <p:cNvPr id="16" name="Diagram 15"/>
          <p:cNvGraphicFramePr/>
          <p:nvPr>
            <p:extLst>
              <p:ext uri="{D42A27DB-BD31-4B8C-83A1-F6EECF244321}">
                <p14:modId xmlns:p14="http://schemas.microsoft.com/office/powerpoint/2010/main" val="2886082986"/>
              </p:ext>
            </p:extLst>
          </p:nvPr>
        </p:nvGraphicFramePr>
        <p:xfrm>
          <a:off x="533400" y="1371600"/>
          <a:ext cx="11310255" cy="5063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0803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211667"/>
            <a:ext cx="12192002" cy="124883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Revision</a:t>
            </a:r>
          </a:p>
        </p:txBody>
      </p:sp>
      <p:graphicFrame>
        <p:nvGraphicFramePr>
          <p:cNvPr id="16" name="Diagram 15"/>
          <p:cNvGraphicFramePr/>
          <p:nvPr>
            <p:extLst>
              <p:ext uri="{D42A27DB-BD31-4B8C-83A1-F6EECF244321}">
                <p14:modId xmlns:p14="http://schemas.microsoft.com/office/powerpoint/2010/main" val="2021952542"/>
              </p:ext>
            </p:extLst>
          </p:nvPr>
        </p:nvGraphicFramePr>
        <p:xfrm>
          <a:off x="533400" y="1295400"/>
          <a:ext cx="11310255" cy="5021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60213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211667"/>
            <a:ext cx="12192002" cy="124883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Revision</a:t>
            </a:r>
          </a:p>
        </p:txBody>
      </p:sp>
      <p:graphicFrame>
        <p:nvGraphicFramePr>
          <p:cNvPr id="16" name="Diagram 15"/>
          <p:cNvGraphicFramePr/>
          <p:nvPr>
            <p:extLst>
              <p:ext uri="{D42A27DB-BD31-4B8C-83A1-F6EECF244321}">
                <p14:modId xmlns:p14="http://schemas.microsoft.com/office/powerpoint/2010/main" val="3078935400"/>
              </p:ext>
            </p:extLst>
          </p:nvPr>
        </p:nvGraphicFramePr>
        <p:xfrm>
          <a:off x="533400" y="1295400"/>
          <a:ext cx="11310255" cy="5021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62756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211667"/>
            <a:ext cx="12192002" cy="124883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Revision</a:t>
            </a:r>
          </a:p>
        </p:txBody>
      </p:sp>
      <p:graphicFrame>
        <p:nvGraphicFramePr>
          <p:cNvPr id="16" name="Diagram 15"/>
          <p:cNvGraphicFramePr/>
          <p:nvPr>
            <p:extLst>
              <p:ext uri="{D42A27DB-BD31-4B8C-83A1-F6EECF244321}">
                <p14:modId xmlns:p14="http://schemas.microsoft.com/office/powerpoint/2010/main" val="708401747"/>
              </p:ext>
            </p:extLst>
          </p:nvPr>
        </p:nvGraphicFramePr>
        <p:xfrm>
          <a:off x="533400" y="1295400"/>
          <a:ext cx="11310255" cy="5021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45405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211667"/>
            <a:ext cx="12192002" cy="124883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Revision</a:t>
            </a:r>
          </a:p>
        </p:txBody>
      </p:sp>
      <p:graphicFrame>
        <p:nvGraphicFramePr>
          <p:cNvPr id="16" name="Diagram 15"/>
          <p:cNvGraphicFramePr/>
          <p:nvPr>
            <p:extLst>
              <p:ext uri="{D42A27DB-BD31-4B8C-83A1-F6EECF244321}">
                <p14:modId xmlns:p14="http://schemas.microsoft.com/office/powerpoint/2010/main" val="1006866854"/>
              </p:ext>
            </p:extLst>
          </p:nvPr>
        </p:nvGraphicFramePr>
        <p:xfrm>
          <a:off x="533400" y="1295400"/>
          <a:ext cx="11310255" cy="5021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498228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0" y="15240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Deletion</a:t>
            </a:r>
          </a:p>
        </p:txBody>
      </p:sp>
      <p:graphicFrame>
        <p:nvGraphicFramePr>
          <p:cNvPr id="3" name="Diagram 2"/>
          <p:cNvGraphicFramePr/>
          <p:nvPr>
            <p:extLst>
              <p:ext uri="{D42A27DB-BD31-4B8C-83A1-F6EECF244321}">
                <p14:modId xmlns:p14="http://schemas.microsoft.com/office/powerpoint/2010/main" val="2386528450"/>
              </p:ext>
            </p:extLst>
          </p:nvPr>
        </p:nvGraphicFramePr>
        <p:xfrm>
          <a:off x="533400" y="124097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50365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345091595"/>
              </p:ext>
            </p:extLst>
          </p:nvPr>
        </p:nvGraphicFramePr>
        <p:xfrm>
          <a:off x="555173" y="1348086"/>
          <a:ext cx="11310255" cy="4138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4352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xmlns=""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eft Arrow 4"/>
          <p:cNvSpPr/>
          <p:nvPr/>
        </p:nvSpPr>
        <p:spPr>
          <a:xfrm rot="10800000">
            <a:off x="4350483" y="4749384"/>
            <a:ext cx="818106" cy="562251"/>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 name="Left Arrow 4"/>
          <p:cNvSpPr/>
          <p:nvPr/>
        </p:nvSpPr>
        <p:spPr>
          <a:xfrm rot="10800000">
            <a:off x="6686038" y="2218393"/>
            <a:ext cx="824472" cy="562251"/>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Freeform 5"/>
          <p:cNvSpPr/>
          <p:nvPr/>
        </p:nvSpPr>
        <p:spPr>
          <a:xfrm>
            <a:off x="7600416" y="1684598"/>
            <a:ext cx="3493919" cy="1826733"/>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3">
              <a:lumMod val="20000"/>
              <a:lumOff val="80000"/>
            </a:schemeClr>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indent="-457209" algn="ctr">
              <a:lnSpc>
                <a:spcPct val="90000"/>
              </a:lnSpc>
            </a:pPr>
            <a:r>
              <a:rPr lang="en-US" altLang="ja-JP" sz="2000" dirty="0">
                <a:solidFill>
                  <a:schemeClr val="tx1"/>
                </a:solidFill>
                <a:latin typeface="Arial" panose="020B0604020202020204" pitchFamily="34" charset="0"/>
                <a:cs typeface="Arial" panose="020B0604020202020204" pitchFamily="34" charset="0"/>
              </a:rPr>
              <a:t>Because of this, make sure you only use the </a:t>
            </a:r>
            <a:r>
              <a:rPr lang="en-US" altLang="ja-JP" sz="2000" b="1" dirty="0">
                <a:solidFill>
                  <a:schemeClr val="tx1"/>
                </a:solidFill>
                <a:latin typeface="Arial" panose="020B0604020202020204" pitchFamily="34" charset="0"/>
                <a:cs typeface="Arial" panose="020B0604020202020204" pitchFamily="34" charset="0"/>
              </a:rPr>
              <a:t>latest version</a:t>
            </a:r>
            <a:r>
              <a:rPr lang="en-US" altLang="ja-JP" sz="2000" dirty="0">
                <a:solidFill>
                  <a:schemeClr val="tx1"/>
                </a:solidFill>
                <a:latin typeface="Arial" panose="020B0604020202020204" pitchFamily="34" charset="0"/>
                <a:cs typeface="Arial" panose="020B0604020202020204" pitchFamily="34" charset="0"/>
              </a:rPr>
              <a:t> of the Glossary </a:t>
            </a:r>
            <a:br>
              <a:rPr lang="en-US" altLang="ja-JP" sz="2000" dirty="0">
                <a:solidFill>
                  <a:schemeClr val="tx1"/>
                </a:solidFill>
                <a:latin typeface="Arial" panose="020B0604020202020204" pitchFamily="34" charset="0"/>
                <a:cs typeface="Arial" panose="020B0604020202020204" pitchFamily="34" charset="0"/>
              </a:rPr>
            </a:br>
            <a:r>
              <a:rPr lang="en-US" altLang="ja-JP" sz="2000" dirty="0">
                <a:solidFill>
                  <a:schemeClr val="tx1"/>
                </a:solidFill>
                <a:latin typeface="Arial" panose="020B0604020202020204" pitchFamily="34" charset="0"/>
                <a:cs typeface="Arial" panose="020B0604020202020204" pitchFamily="34" charset="0"/>
              </a:rPr>
              <a:t>(available on </a:t>
            </a:r>
            <a:r>
              <a:rPr lang="en-US" altLang="ja-JP" sz="2000" b="1" dirty="0">
                <a:solidFill>
                  <a:schemeClr val="tx1"/>
                </a:solidFill>
                <a:latin typeface="Arial" panose="020B0604020202020204" pitchFamily="34" charset="0"/>
                <a:cs typeface="Arial" panose="020B0604020202020204" pitchFamily="34" charset="0"/>
                <a:hlinkClick r:id="rId3"/>
              </a:rPr>
              <a:t>www.ippc.int</a:t>
            </a:r>
            <a:r>
              <a:rPr lang="en-US" altLang="ja-JP" sz="2000" dirty="0">
                <a:solidFill>
                  <a:schemeClr val="tx1"/>
                </a:solidFill>
                <a:latin typeface="Arial" panose="020B0604020202020204" pitchFamily="34" charset="0"/>
                <a:cs typeface="Arial" panose="020B0604020202020204" pitchFamily="34" charset="0"/>
              </a:rPr>
              <a:t>)!</a:t>
            </a:r>
          </a:p>
        </p:txBody>
      </p:sp>
      <p:sp>
        <p:nvSpPr>
          <p:cNvPr id="7" name="Left Arrow 6"/>
          <p:cNvSpPr/>
          <p:nvPr/>
        </p:nvSpPr>
        <p:spPr>
          <a:xfrm rot="17763943">
            <a:off x="1917582" y="3207729"/>
            <a:ext cx="826289" cy="600456"/>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Freeform 7"/>
          <p:cNvSpPr/>
          <p:nvPr/>
        </p:nvSpPr>
        <p:spPr>
          <a:xfrm>
            <a:off x="685802" y="4191001"/>
            <a:ext cx="3304354" cy="1843609"/>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indent="-457209" algn="ctr">
              <a:spcAft>
                <a:spcPts val="600"/>
              </a:spcAft>
            </a:pPr>
            <a:r>
              <a:rPr lang="en-US" altLang="ja-JP" sz="2000" kern="900" dirty="0">
                <a:solidFill>
                  <a:schemeClr val="tx1"/>
                </a:solidFill>
                <a:latin typeface="Arial" panose="020B0604020202020204" pitchFamily="34" charset="0"/>
                <a:cs typeface="Arial" panose="020B0604020202020204" pitchFamily="34" charset="0"/>
              </a:rPr>
              <a:t>In the </a:t>
            </a:r>
            <a:r>
              <a:rPr lang="en-US" altLang="ja-JP" sz="2000" b="1" kern="900" dirty="0">
                <a:solidFill>
                  <a:schemeClr val="tx1"/>
                </a:solidFill>
                <a:latin typeface="Arial" panose="020B0604020202020204" pitchFamily="34" charset="0"/>
                <a:cs typeface="Arial" panose="020B0604020202020204" pitchFamily="34" charset="0"/>
              </a:rPr>
              <a:t>Draft 2021 Amendments to ISPM 5</a:t>
            </a:r>
            <a:r>
              <a:rPr lang="en-US" altLang="ja-JP" sz="2000" kern="900" dirty="0">
                <a:solidFill>
                  <a:schemeClr val="tx1"/>
                </a:solidFill>
                <a:latin typeface="Arial" panose="020B0604020202020204" pitchFamily="34" charset="0"/>
                <a:cs typeface="Arial" panose="020B0604020202020204" pitchFamily="34" charset="0"/>
              </a:rPr>
              <a:t>, </a:t>
            </a:r>
            <a:br>
              <a:rPr lang="en-US" altLang="ja-JP" sz="2000" kern="900" dirty="0">
                <a:solidFill>
                  <a:schemeClr val="tx1"/>
                </a:solidFill>
                <a:latin typeface="Arial" panose="020B0604020202020204" pitchFamily="34" charset="0"/>
                <a:cs typeface="Arial" panose="020B0604020202020204" pitchFamily="34" charset="0"/>
              </a:rPr>
            </a:br>
            <a:r>
              <a:rPr lang="en-US" altLang="ja-JP" sz="2000" kern="900" dirty="0">
                <a:solidFill>
                  <a:schemeClr val="tx1"/>
                </a:solidFill>
                <a:latin typeface="Arial" panose="020B0604020202020204" pitchFamily="34" charset="0"/>
                <a:cs typeface="Arial" panose="020B0604020202020204" pitchFamily="34" charset="0"/>
              </a:rPr>
              <a:t>the proposals are:</a:t>
            </a:r>
          </a:p>
          <a:p>
            <a:pPr algn="ctr">
              <a:lnSpc>
                <a:spcPct val="90000"/>
              </a:lnSpc>
            </a:pPr>
            <a:r>
              <a:rPr lang="en-US" altLang="ja-JP" sz="2000" b="1" dirty="0">
                <a:solidFill>
                  <a:srgbClr val="FF0000"/>
                </a:solidFill>
                <a:latin typeface="Arial" panose="020B0604020202020204" pitchFamily="34" charset="0"/>
                <a:cs typeface="Arial" panose="020B0604020202020204" pitchFamily="34" charset="0"/>
              </a:rPr>
              <a:t>3 additions </a:t>
            </a:r>
          </a:p>
          <a:p>
            <a:pPr algn="ctr">
              <a:lnSpc>
                <a:spcPct val="90000"/>
              </a:lnSpc>
            </a:pPr>
            <a:r>
              <a:rPr lang="en-US" altLang="ja-JP" sz="2000" b="1" dirty="0">
                <a:solidFill>
                  <a:srgbClr val="FF0000"/>
                </a:solidFill>
                <a:latin typeface="Arial" panose="020B0604020202020204" pitchFamily="34" charset="0"/>
                <a:cs typeface="Arial" panose="020B0604020202020204" pitchFamily="34" charset="0"/>
              </a:rPr>
              <a:t>10 revisions</a:t>
            </a:r>
          </a:p>
          <a:p>
            <a:pPr algn="ctr">
              <a:lnSpc>
                <a:spcPct val="90000"/>
              </a:lnSpc>
            </a:pPr>
            <a:r>
              <a:rPr lang="en-US" altLang="ja-JP" sz="2000" b="1" dirty="0">
                <a:solidFill>
                  <a:srgbClr val="FF0000"/>
                </a:solidFill>
                <a:latin typeface="Arial" panose="020B0604020202020204" pitchFamily="34" charset="0"/>
                <a:cs typeface="Arial" panose="020B0604020202020204" pitchFamily="34" charset="0"/>
              </a:rPr>
              <a:t>1 deletion</a:t>
            </a:r>
          </a:p>
          <a:p>
            <a:pPr algn="ctr">
              <a:lnSpc>
                <a:spcPct val="90000"/>
              </a:lnSpc>
            </a:pPr>
            <a:endParaRPr lang="en-US" altLang="ja-JP" sz="2000" b="1" dirty="0">
              <a:solidFill>
                <a:srgbClr val="FF0000"/>
              </a:solidFill>
              <a:latin typeface="Arial" panose="020B0604020202020204" pitchFamily="34" charset="0"/>
              <a:cs typeface="Arial" panose="020B0604020202020204" pitchFamily="34" charset="0"/>
            </a:endParaRPr>
          </a:p>
        </p:txBody>
      </p:sp>
      <p:sp>
        <p:nvSpPr>
          <p:cNvPr id="9" name="Freeform 8"/>
          <p:cNvSpPr/>
          <p:nvPr/>
        </p:nvSpPr>
        <p:spPr>
          <a:xfrm>
            <a:off x="685803" y="1684513"/>
            <a:ext cx="5410264" cy="1826179"/>
          </a:xfrm>
          <a:custGeom>
            <a:avLst/>
            <a:gdLst>
              <a:gd name="connsiteX0" fmla="*/ 0 w 1784985"/>
              <a:gd name="connsiteY0" fmla="*/ 892493 h 1784985"/>
              <a:gd name="connsiteX1" fmla="*/ 892493 w 1784985"/>
              <a:gd name="connsiteY1" fmla="*/ 0 h 1784985"/>
              <a:gd name="connsiteX2" fmla="*/ 1784986 w 1784985"/>
              <a:gd name="connsiteY2" fmla="*/ 892493 h 1784985"/>
              <a:gd name="connsiteX3" fmla="*/ 892493 w 1784985"/>
              <a:gd name="connsiteY3" fmla="*/ 1784986 h 1784985"/>
              <a:gd name="connsiteX4" fmla="*/ 0 w 1784985"/>
              <a:gd name="connsiteY4" fmla="*/ 892493 h 1784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4985" h="1784985">
                <a:moveTo>
                  <a:pt x="0" y="892493"/>
                </a:moveTo>
                <a:cubicBezTo>
                  <a:pt x="0" y="399583"/>
                  <a:pt x="399583" y="0"/>
                  <a:pt x="892493" y="0"/>
                </a:cubicBezTo>
                <a:cubicBezTo>
                  <a:pt x="1385403" y="0"/>
                  <a:pt x="1784986" y="399583"/>
                  <a:pt x="1784986" y="892493"/>
                </a:cubicBezTo>
                <a:cubicBezTo>
                  <a:pt x="1784986" y="1385403"/>
                  <a:pt x="1385403" y="1784986"/>
                  <a:pt x="892493" y="1784986"/>
                </a:cubicBezTo>
                <a:cubicBezTo>
                  <a:pt x="399583" y="1784986"/>
                  <a:pt x="0" y="1385403"/>
                  <a:pt x="0" y="892493"/>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lIns="276010" tIns="276010" rIns="276010" bIns="276010" spcCol="1270" anchor="ctr"/>
          <a:lstStyle/>
          <a:p>
            <a:pPr indent="-457209" algn="ctr">
              <a:lnSpc>
                <a:spcPct val="90000"/>
              </a:lnSpc>
            </a:pPr>
            <a:r>
              <a:rPr lang="en-US" altLang="ja-JP" sz="2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Glossary is constantly being updated. This can involve: </a:t>
            </a:r>
          </a:p>
          <a:p>
            <a:pPr indent="-457209" algn="ctr">
              <a:lnSpc>
                <a:spcPct val="90000"/>
              </a:lnSpc>
            </a:pPr>
            <a:r>
              <a:rPr lang="en-US" altLang="ja-JP"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additions, revisions, deletions</a:t>
            </a:r>
          </a:p>
        </p:txBody>
      </p:sp>
      <p:sp>
        <p:nvSpPr>
          <p:cNvPr id="10" name="Freeform 7"/>
          <p:cNvSpPr/>
          <p:nvPr/>
        </p:nvSpPr>
        <p:spPr>
          <a:xfrm>
            <a:off x="5257800" y="4191000"/>
            <a:ext cx="5606200" cy="1843611"/>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marL="285756" indent="-285756">
              <a:lnSpc>
                <a:spcPct val="90000"/>
              </a:lnSpc>
              <a:spcAft>
                <a:spcPts val="600"/>
              </a:spcAft>
              <a:buFont typeface="Arial" panose="020B0604020202020204" pitchFamily="34" charset="0"/>
              <a:buChar char="•"/>
            </a:pPr>
            <a:r>
              <a:rPr lang="en-US" altLang="ja-JP" sz="2000" b="1" dirty="0">
                <a:solidFill>
                  <a:srgbClr val="FF0000"/>
                </a:solidFill>
                <a:latin typeface="Arial" panose="020B0604020202020204" pitchFamily="34" charset="0"/>
                <a:cs typeface="Arial" panose="020B0604020202020204" pitchFamily="34" charset="0"/>
              </a:rPr>
              <a:t>TPG</a:t>
            </a:r>
            <a:r>
              <a:rPr lang="en-US" altLang="ja-JP" sz="2000" dirty="0">
                <a:solidFill>
                  <a:srgbClr val="FF0000"/>
                </a:solidFill>
                <a:latin typeface="Arial" panose="020B0604020202020204" pitchFamily="34" charset="0"/>
                <a:cs typeface="Arial" panose="020B0604020202020204" pitchFamily="34" charset="0"/>
              </a:rPr>
              <a:t>:</a:t>
            </a:r>
            <a:r>
              <a:rPr lang="ru-RU" altLang="ja-JP" sz="2000" dirty="0">
                <a:solidFill>
                  <a:srgbClr val="FF0000"/>
                </a:solidFill>
                <a:latin typeface="Arial" panose="020B0604020202020204" pitchFamily="34" charset="0"/>
                <a:cs typeface="Arial" panose="020B0604020202020204" pitchFamily="34" charset="0"/>
              </a:rPr>
              <a:t> </a:t>
            </a:r>
            <a:r>
              <a:rPr lang="en-US" altLang="ja-JP" sz="2000" dirty="0">
                <a:solidFill>
                  <a:srgbClr val="FF0000"/>
                </a:solidFill>
                <a:latin typeface="Arial" panose="020B0604020202020204" pitchFamily="34" charset="0"/>
                <a:cs typeface="Arial" panose="020B0604020202020204" pitchFamily="34" charset="0"/>
              </a:rPr>
              <a:t>January 2021</a:t>
            </a:r>
          </a:p>
          <a:p>
            <a:pPr marL="285756" indent="-285756">
              <a:lnSpc>
                <a:spcPct val="90000"/>
              </a:lnSpc>
              <a:spcAft>
                <a:spcPts val="600"/>
              </a:spcAft>
              <a:buFont typeface="Arial" panose="020B0604020202020204" pitchFamily="34" charset="0"/>
              <a:buChar char="•"/>
            </a:pPr>
            <a:r>
              <a:rPr lang="en-US" altLang="ja-JP" sz="2000" b="1" dirty="0">
                <a:solidFill>
                  <a:srgbClr val="FF0000"/>
                </a:solidFill>
                <a:latin typeface="Arial" panose="020B0604020202020204" pitchFamily="34" charset="0"/>
                <a:cs typeface="Arial" panose="020B0604020202020204" pitchFamily="34" charset="0"/>
              </a:rPr>
              <a:t>SC</a:t>
            </a:r>
            <a:r>
              <a:rPr lang="en-US" altLang="ja-JP" sz="2000" dirty="0">
                <a:solidFill>
                  <a:srgbClr val="FF0000"/>
                </a:solidFill>
                <a:latin typeface="Arial" panose="020B0604020202020204" pitchFamily="34" charset="0"/>
                <a:cs typeface="Arial" panose="020B0604020202020204" pitchFamily="34" charset="0"/>
              </a:rPr>
              <a:t>: May 2021</a:t>
            </a:r>
          </a:p>
          <a:p>
            <a:pPr marL="285756" indent="-285756">
              <a:lnSpc>
                <a:spcPct val="90000"/>
              </a:lnSpc>
              <a:buFont typeface="Arial" panose="020B0604020202020204" pitchFamily="34" charset="0"/>
              <a:buChar char="•"/>
            </a:pPr>
            <a:r>
              <a:rPr lang="en-US" altLang="ja-JP" sz="2000" b="1" dirty="0">
                <a:solidFill>
                  <a:srgbClr val="FF0000"/>
                </a:solidFill>
                <a:latin typeface="Arial" panose="020B0604020202020204" pitchFamily="34" charset="0"/>
                <a:cs typeface="Arial" panose="020B0604020202020204" pitchFamily="34" charset="0"/>
              </a:rPr>
              <a:t>First consultation: </a:t>
            </a:r>
            <a:r>
              <a:rPr lang="en-US" altLang="ja-JP" sz="2000" dirty="0">
                <a:solidFill>
                  <a:srgbClr val="FF0000"/>
                </a:solidFill>
                <a:latin typeface="Arial" panose="020B0604020202020204" pitchFamily="34" charset="0"/>
                <a:cs typeface="Arial" panose="020B0604020202020204" pitchFamily="34" charset="0"/>
              </a:rPr>
              <a:t>1 July to 30 September 2021</a:t>
            </a:r>
          </a:p>
        </p:txBody>
      </p:sp>
      <p:sp>
        <p:nvSpPr>
          <p:cNvPr id="12" name="Title 1"/>
          <p:cNvSpPr txBox="1">
            <a:spLocks/>
          </p:cNvSpPr>
          <p:nvPr/>
        </p:nvSpPr>
        <p:spPr>
          <a:xfrm>
            <a:off x="-304800" y="-125679"/>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Background</a:t>
            </a:r>
          </a:p>
        </p:txBody>
      </p:sp>
    </p:spTree>
    <p:extLst>
      <p:ext uri="{BB962C8B-B14F-4D97-AF65-F5344CB8AC3E}">
        <p14:creationId xmlns:p14="http://schemas.microsoft.com/office/powerpoint/2010/main" val="1400256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p:cNvGraphicFramePr>
          <p:nvPr>
            <p:extLst>
              <p:ext uri="{D42A27DB-BD31-4B8C-83A1-F6EECF244321}">
                <p14:modId xmlns:p14="http://schemas.microsoft.com/office/powerpoint/2010/main" val="2869838136"/>
              </p:ext>
            </p:extLst>
          </p:nvPr>
        </p:nvGraphicFramePr>
        <p:xfrm>
          <a:off x="871802" y="1371600"/>
          <a:ext cx="10448400" cy="50313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0886" y="152400"/>
            <a:ext cx="12192002" cy="709083"/>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List of amendments</a:t>
            </a:r>
          </a:p>
        </p:txBody>
      </p:sp>
    </p:spTree>
    <p:extLst>
      <p:ext uri="{BB962C8B-B14F-4D97-AF65-F5344CB8AC3E}">
        <p14:creationId xmlns:p14="http://schemas.microsoft.com/office/powerpoint/2010/main" val="144111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2" y="16764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Addition</a:t>
            </a:r>
          </a:p>
        </p:txBody>
      </p:sp>
      <p:graphicFrame>
        <p:nvGraphicFramePr>
          <p:cNvPr id="3" name="Diagram 2"/>
          <p:cNvGraphicFramePr/>
          <p:nvPr>
            <p:extLst>
              <p:ext uri="{D42A27DB-BD31-4B8C-83A1-F6EECF244321}">
                <p14:modId xmlns:p14="http://schemas.microsoft.com/office/powerpoint/2010/main" val="4043302140"/>
              </p:ext>
            </p:extLst>
          </p:nvPr>
        </p:nvGraphicFramePr>
        <p:xfrm>
          <a:off x="496188" y="1910443"/>
          <a:ext cx="11310255" cy="328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97938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84667"/>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Revision</a:t>
            </a:r>
          </a:p>
        </p:txBody>
      </p:sp>
      <p:graphicFrame>
        <p:nvGraphicFramePr>
          <p:cNvPr id="16" name="Diagram 15"/>
          <p:cNvGraphicFramePr/>
          <p:nvPr>
            <p:extLst>
              <p:ext uri="{D42A27DB-BD31-4B8C-83A1-F6EECF244321}">
                <p14:modId xmlns:p14="http://schemas.microsoft.com/office/powerpoint/2010/main" val="2304354972"/>
              </p:ext>
            </p:extLst>
          </p:nvPr>
        </p:nvGraphicFramePr>
        <p:xfrm>
          <a:off x="533400" y="12954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35895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05833"/>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Revision</a:t>
            </a:r>
          </a:p>
        </p:txBody>
      </p:sp>
      <p:graphicFrame>
        <p:nvGraphicFramePr>
          <p:cNvPr id="16" name="Diagram 15"/>
          <p:cNvGraphicFramePr/>
          <p:nvPr>
            <p:extLst>
              <p:ext uri="{D42A27DB-BD31-4B8C-83A1-F6EECF244321}">
                <p14:modId xmlns:p14="http://schemas.microsoft.com/office/powerpoint/2010/main" val="3778071437"/>
              </p:ext>
            </p:extLst>
          </p:nvPr>
        </p:nvGraphicFramePr>
        <p:xfrm>
          <a:off x="609600" y="12192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71444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0" y="15240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218465"/>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Addition</a:t>
            </a:r>
          </a:p>
        </p:txBody>
      </p:sp>
      <p:graphicFrame>
        <p:nvGraphicFramePr>
          <p:cNvPr id="3" name="Diagram 2"/>
          <p:cNvGraphicFramePr/>
          <p:nvPr>
            <p:extLst>
              <p:ext uri="{D42A27DB-BD31-4B8C-83A1-F6EECF244321}">
                <p14:modId xmlns:p14="http://schemas.microsoft.com/office/powerpoint/2010/main" val="433976885"/>
              </p:ext>
            </p:extLst>
          </p:nvPr>
        </p:nvGraphicFramePr>
        <p:xfrm>
          <a:off x="440872" y="1676400"/>
          <a:ext cx="11310255" cy="38392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99822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0" y="15240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Addition</a:t>
            </a:r>
          </a:p>
        </p:txBody>
      </p:sp>
      <p:graphicFrame>
        <p:nvGraphicFramePr>
          <p:cNvPr id="3" name="Diagram 2"/>
          <p:cNvGraphicFramePr/>
          <p:nvPr>
            <p:extLst>
              <p:ext uri="{D42A27DB-BD31-4B8C-83A1-F6EECF244321}">
                <p14:modId xmlns:p14="http://schemas.microsoft.com/office/powerpoint/2010/main" val="3529178694"/>
              </p:ext>
            </p:extLst>
          </p:nvPr>
        </p:nvGraphicFramePr>
        <p:xfrm>
          <a:off x="496188" y="1910443"/>
          <a:ext cx="11310255" cy="3285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3613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Revision</a:t>
            </a:r>
          </a:p>
        </p:txBody>
      </p:sp>
      <p:graphicFrame>
        <p:nvGraphicFramePr>
          <p:cNvPr id="16" name="Diagram 15"/>
          <p:cNvGraphicFramePr/>
          <p:nvPr>
            <p:extLst>
              <p:ext uri="{D42A27DB-BD31-4B8C-83A1-F6EECF244321}">
                <p14:modId xmlns:p14="http://schemas.microsoft.com/office/powerpoint/2010/main" val="2914860079"/>
              </p:ext>
            </p:extLst>
          </p:nvPr>
        </p:nvGraphicFramePr>
        <p:xfrm>
          <a:off x="533400" y="12192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3743481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6D1CDB-15D1-4C85-BFBF-7D1270C6F64A}">
  <ds:schemaRefs>
    <ds:schemaRef ds:uri="http://schemas.microsoft.com/office/infopath/2007/PartnerControls"/>
    <ds:schemaRef ds:uri="http://purl.org/dc/dcmitype/"/>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http://purl.org/dc/terms/"/>
    <ds:schemaRef ds:uri="a3b9c205-ff93-4b66-a73e-1385ea8adb4a"/>
    <ds:schemaRef ds:uri="http://www.w3.org/XML/1998/namespace"/>
  </ds:schemaRefs>
</ds:datastoreItem>
</file>

<file path=customXml/itemProps3.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297</TotalTime>
  <Words>6044</Words>
  <Application>Microsoft Office PowerPoint</Application>
  <PresentationFormat>Widescreen</PresentationFormat>
  <Paragraphs>212</Paragraphs>
  <Slides>19</Slides>
  <Notes>17</Notes>
  <HiddenSlides>0</HiddenSlides>
  <MMClips>0</MMClips>
  <ScaleCrop>false</ScaleCrop>
  <HeadingPairs>
    <vt:vector size="6" baseType="variant">
      <vt:variant>
        <vt:lpstr>Caratteri utilizzati</vt:lpstr>
      </vt:variant>
      <vt:variant>
        <vt:i4>10</vt:i4>
      </vt:variant>
      <vt:variant>
        <vt:lpstr>Tema</vt:lpstr>
      </vt:variant>
      <vt:variant>
        <vt:i4>2</vt:i4>
      </vt:variant>
      <vt:variant>
        <vt:lpstr>Titoli diapositive</vt:lpstr>
      </vt:variant>
      <vt:variant>
        <vt:i4>19</vt:i4>
      </vt:variant>
    </vt:vector>
  </HeadingPairs>
  <TitlesOfParts>
    <vt:vector size="31" baseType="lpstr">
      <vt:lpstr>.AppleSystemUIFont</vt:lpstr>
      <vt:lpstr>Arial Unicode MS</vt:lpstr>
      <vt:lpstr>Calibri (body)</vt:lpstr>
      <vt:lpstr>ＭＳ Ｐゴシック</vt:lpstr>
      <vt:lpstr>Yu Gothic</vt:lpstr>
      <vt:lpstr>Arial</vt:lpstr>
      <vt:lpstr>Calibri</vt:lpstr>
      <vt:lpstr>Calibri Light</vt:lpstr>
      <vt:lpstr>Georgia</vt:lpstr>
      <vt:lpstr>Wingdings</vt:lpstr>
      <vt:lpstr>COVER</vt:lpstr>
      <vt:lpstr>Internal screen</vt:lpstr>
      <vt:lpstr>Draft 2021 Amendments to ISPM 5: GLOSSARY OF PHYTOSANITARY TERMS (1994-001)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Thank you</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Leonardo Scarton - leonardo.scarton@studio.unibo.it</cp:lastModifiedBy>
  <cp:revision>14</cp:revision>
  <cp:lastPrinted>2018-12-10T09:55:32Z</cp:lastPrinted>
  <dcterms:created xsi:type="dcterms:W3CDTF">2019-07-18T08:44:31Z</dcterms:created>
  <dcterms:modified xsi:type="dcterms:W3CDTF">2021-06-25T14:38:42Z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