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04" r:id="rId1"/>
  </p:sldMasterIdLst>
  <p:notesMasterIdLst>
    <p:notesMasterId r:id="rId24"/>
  </p:notesMasterIdLst>
  <p:handoutMasterIdLst>
    <p:handoutMasterId r:id="rId25"/>
  </p:handoutMasterIdLst>
  <p:sldIdLst>
    <p:sldId id="464" r:id="rId2"/>
    <p:sldId id="484" r:id="rId3"/>
    <p:sldId id="504" r:id="rId4"/>
    <p:sldId id="360" r:id="rId5"/>
    <p:sldId id="498" r:id="rId6"/>
    <p:sldId id="499" r:id="rId7"/>
    <p:sldId id="511" r:id="rId8"/>
    <p:sldId id="512" r:id="rId9"/>
    <p:sldId id="500" r:id="rId10"/>
    <p:sldId id="506" r:id="rId11"/>
    <p:sldId id="513" r:id="rId12"/>
    <p:sldId id="517" r:id="rId13"/>
    <p:sldId id="518" r:id="rId14"/>
    <p:sldId id="507" r:id="rId15"/>
    <p:sldId id="501" r:id="rId16"/>
    <p:sldId id="502" r:id="rId17"/>
    <p:sldId id="514" r:id="rId18"/>
    <p:sldId id="508" r:id="rId19"/>
    <p:sldId id="516" r:id="rId20"/>
    <p:sldId id="515" r:id="rId21"/>
    <p:sldId id="510" r:id="rId22"/>
    <p:sldId id="503" r:id="rId23"/>
  </p:sldIdLst>
  <p:sldSz cx="9144000" cy="6858000" type="screen4x3"/>
  <p:notesSz cx="7010400" cy="92964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5D2E"/>
    <a:srgbClr val="DDDDDD"/>
    <a:srgbClr val="FFD85B"/>
    <a:srgbClr val="EAEAEA"/>
    <a:srgbClr val="C0C0C0"/>
    <a:srgbClr val="5F5F5F"/>
    <a:srgbClr val="969696"/>
    <a:srgbClr val="000000"/>
    <a:srgbClr val="2516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73AC50-F926-4A62-8FAE-C709175D8E92}" v="1" dt="2021-03-24T04:28:51.230"/>
    <p1510:client id="{269D7B1E-769C-4F72-A316-70DA28014BDB}" v="111" dt="2021-03-24T10:05:23.8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9" d="100"/>
          <a:sy n="69" d="100"/>
        </p:scale>
        <p:origin x="1224" y="4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65CAEAD0-2ED2-47E0-9B1B-28B56D925465}" type="datetimeFigureOut">
              <a:rPr lang="en-US" smtClean="0"/>
              <a:pPr/>
              <a:t>9/21/2021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8BD9225D-4250-4B50-BEDC-36F74C7E0D0A}" type="slidenum">
              <a:rPr lang="en-US" smtClean="0"/>
              <a:pPr/>
              <a:t>‹#›</a:t>
            </a:fld>
            <a:endParaRPr lang="en-US"/>
          </a:p>
        </p:txBody>
      </p:sp>
    </p:spTree>
    <p:extLst>
      <p:ext uri="{BB962C8B-B14F-4D97-AF65-F5344CB8AC3E}">
        <p14:creationId xmlns:p14="http://schemas.microsoft.com/office/powerpoint/2010/main" val="42106952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1F02BF9-1997-4A58-AF32-1560C24EF0EA}" type="datetimeFigureOut">
              <a:rPr lang="en-US" smtClean="0"/>
              <a:pPr/>
              <a:t>9/21/2021</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01AF2C5-3E89-4CA6-ACD7-CD284F1A39FA}" type="slidenum">
              <a:rPr lang="en-US" smtClean="0"/>
              <a:pPr/>
              <a:t>‹#›</a:t>
            </a:fld>
            <a:endParaRPr lang="en-US" dirty="0"/>
          </a:p>
        </p:txBody>
      </p:sp>
    </p:spTree>
    <p:extLst>
      <p:ext uri="{BB962C8B-B14F-4D97-AF65-F5344CB8AC3E}">
        <p14:creationId xmlns:p14="http://schemas.microsoft.com/office/powerpoint/2010/main" val="1708248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F1CA8-69CC-468E-A8CE-5C1F4BAC0242}"/>
              </a:ext>
            </a:extLst>
          </p:cNvPr>
          <p:cNvSpPr>
            <a:spLocks noGrp="1"/>
          </p:cNvSpPr>
          <p:nvPr>
            <p:ph type="title"/>
          </p:nvPr>
        </p:nvSpPr>
        <p:spPr>
          <a:xfrm>
            <a:off x="638175" y="1828800"/>
            <a:ext cx="7886700" cy="1325563"/>
          </a:xfrm>
          <a:prstGeom prst="rect">
            <a:avLst/>
          </a:prstGeom>
        </p:spPr>
        <p:txBody>
          <a:bodyPr/>
          <a:lstStyle/>
          <a:p>
            <a:r>
              <a:rPr lang="en-US" dirty="0"/>
              <a:t>Click to edit Master title style</a:t>
            </a:r>
          </a:p>
        </p:txBody>
      </p:sp>
      <p:sp>
        <p:nvSpPr>
          <p:cNvPr id="4" name="Text Placeholder 3">
            <a:extLst>
              <a:ext uri="{FF2B5EF4-FFF2-40B4-BE49-F238E27FC236}">
                <a16:creationId xmlns:a16="http://schemas.microsoft.com/office/drawing/2014/main" id="{2F78E9F9-4634-4F08-A205-4FAB30FDC773}"/>
              </a:ext>
            </a:extLst>
          </p:cNvPr>
          <p:cNvSpPr>
            <a:spLocks noGrp="1"/>
          </p:cNvSpPr>
          <p:nvPr>
            <p:ph type="body" sz="quarter" idx="10"/>
          </p:nvPr>
        </p:nvSpPr>
        <p:spPr>
          <a:xfrm>
            <a:off x="381000" y="3352800"/>
            <a:ext cx="8382000" cy="2971800"/>
          </a:xfrm>
          <a:prstGeom prst="rect">
            <a:avLst/>
          </a:prstGeom>
        </p:spPr>
        <p:txBody>
          <a:bodyPr/>
          <a:lstStyle>
            <a:lvl2pPr>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6949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374E0F-CDF7-45A1-9303-7047E396938A}"/>
              </a:ext>
            </a:extLst>
          </p:cNvPr>
          <p:cNvSpPr>
            <a:spLocks noGrp="1"/>
          </p:cNvSpPr>
          <p:nvPr>
            <p:ph type="body" sz="quarter" idx="10"/>
          </p:nvPr>
        </p:nvSpPr>
        <p:spPr>
          <a:xfrm>
            <a:off x="457200" y="2438400"/>
            <a:ext cx="8305800" cy="3886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A4DCF922-66E6-4D58-A3F5-9E5297C8068F}"/>
              </a:ext>
            </a:extLst>
          </p:cNvPr>
          <p:cNvSpPr>
            <a:spLocks noGrp="1"/>
          </p:cNvSpPr>
          <p:nvPr>
            <p:ph type="title"/>
          </p:nvPr>
        </p:nvSpPr>
        <p:spPr>
          <a:xfrm>
            <a:off x="685800" y="1676400"/>
            <a:ext cx="7886700" cy="6397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93579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ue contenuti">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514B1C8F-4812-7346-9E05-82FD5E38F687}"/>
              </a:ext>
            </a:extLst>
          </p:cNvPr>
          <p:cNvSpPr>
            <a:spLocks noGrp="1"/>
          </p:cNvSpPr>
          <p:nvPr>
            <p:ph sz="half" idx="1"/>
          </p:nvPr>
        </p:nvSpPr>
        <p:spPr>
          <a:xfrm>
            <a:off x="628650" y="1825625"/>
            <a:ext cx="3886200" cy="4351338"/>
          </a:xfrm>
          <a:prstGeom prst="rect">
            <a:avLst/>
          </a:prstGeom>
        </p:spPr>
        <p:txBody>
          <a:bodyPr/>
          <a:lstStyle>
            <a:lvl1pPr>
              <a:defRPr>
                <a:solidFill>
                  <a:schemeClr val="accent1">
                    <a:lumMod val="50000"/>
                  </a:schemeClr>
                </a:solidFill>
              </a:defRPr>
            </a:lvl1pPr>
          </a:lstStyle>
          <a:p>
            <a:pPr lvl="0"/>
            <a:r>
              <a:rPr lang="en-US"/>
              <a:t>Click to edit Master text styles</a:t>
            </a:r>
          </a:p>
        </p:txBody>
      </p:sp>
      <p:sp>
        <p:nvSpPr>
          <p:cNvPr id="4" name="Segnaposto contenuto 3">
            <a:extLst>
              <a:ext uri="{FF2B5EF4-FFF2-40B4-BE49-F238E27FC236}">
                <a16:creationId xmlns:a16="http://schemas.microsoft.com/office/drawing/2014/main" id="{45220A13-CF53-E449-A29A-61D7DA0DAA97}"/>
              </a:ext>
            </a:extLst>
          </p:cNvPr>
          <p:cNvSpPr>
            <a:spLocks noGrp="1"/>
          </p:cNvSpPr>
          <p:nvPr>
            <p:ph sz="half" idx="2"/>
          </p:nvPr>
        </p:nvSpPr>
        <p:spPr>
          <a:xfrm>
            <a:off x="4629150" y="1825625"/>
            <a:ext cx="3886200" cy="4351338"/>
          </a:xfrm>
          <a:prstGeom prst="rect">
            <a:avLst/>
          </a:prstGeom>
        </p:spPr>
        <p:txBody>
          <a:bodyPr/>
          <a:lstStyle>
            <a:lvl1pPr>
              <a:defRPr>
                <a:solidFill>
                  <a:schemeClr val="accent1">
                    <a:lumMod val="50000"/>
                  </a:schemeClr>
                </a:solidFill>
              </a:defRPr>
            </a:lvl1pPr>
          </a:lstStyle>
          <a:p>
            <a:pPr lvl="0"/>
            <a:r>
              <a:rPr lang="en-US"/>
              <a:t>Click to edit Master text styles</a:t>
            </a:r>
          </a:p>
        </p:txBody>
      </p:sp>
    </p:spTree>
    <p:extLst>
      <p:ext uri="{BB962C8B-B14F-4D97-AF65-F5344CB8AC3E}">
        <p14:creationId xmlns:p14="http://schemas.microsoft.com/office/powerpoint/2010/main" val="1776970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fronto">
    <p:spTree>
      <p:nvGrpSpPr>
        <p:cNvPr id="1" name=""/>
        <p:cNvGrpSpPr/>
        <p:nvPr/>
      </p:nvGrpSpPr>
      <p:grpSpPr>
        <a:xfrm>
          <a:off x="0" y="0"/>
          <a:ext cx="0" cy="0"/>
          <a:chOff x="0" y="0"/>
          <a:chExt cx="0" cy="0"/>
        </a:xfrm>
      </p:grpSpPr>
      <p:sp>
        <p:nvSpPr>
          <p:cNvPr id="9" name="Segnaposto numero diapositiva 8">
            <a:extLst>
              <a:ext uri="{FF2B5EF4-FFF2-40B4-BE49-F238E27FC236}">
                <a16:creationId xmlns:a16="http://schemas.microsoft.com/office/drawing/2014/main" id="{AE4483CE-4B00-3E46-ACB4-8828783F0EF2}"/>
              </a:ext>
            </a:extLst>
          </p:cNvPr>
          <p:cNvSpPr>
            <a:spLocks noGrp="1"/>
          </p:cNvSpPr>
          <p:nvPr>
            <p:ph type="sldNum" sz="quarter" idx="12"/>
          </p:nvPr>
        </p:nvSpPr>
        <p:spPr>
          <a:xfrm>
            <a:off x="6457950" y="6356351"/>
            <a:ext cx="2057400" cy="365125"/>
          </a:xfrm>
          <a:prstGeom prst="rect">
            <a:avLst/>
          </a:prstGeom>
        </p:spPr>
        <p:txBody>
          <a:bodyPr/>
          <a:lstStyle/>
          <a:p>
            <a:fld id="{2667A123-18F4-4A11-8906-A20FFBD9F76B}" type="slidenum">
              <a:rPr lang="en-US" smtClean="0"/>
              <a:pPr/>
              <a:t>‹#›</a:t>
            </a:fld>
            <a:endParaRPr lang="en-US" dirty="0"/>
          </a:p>
        </p:txBody>
      </p:sp>
      <p:sp>
        <p:nvSpPr>
          <p:cNvPr id="3" name="Text Placeholder 2">
            <a:extLst>
              <a:ext uri="{FF2B5EF4-FFF2-40B4-BE49-F238E27FC236}">
                <a16:creationId xmlns:a16="http://schemas.microsoft.com/office/drawing/2014/main" id="{26F22CB6-F025-42C5-9995-4044730368B3}"/>
              </a:ext>
            </a:extLst>
          </p:cNvPr>
          <p:cNvSpPr>
            <a:spLocks noGrp="1"/>
          </p:cNvSpPr>
          <p:nvPr>
            <p:ph type="body" sz="quarter" idx="10"/>
          </p:nvPr>
        </p:nvSpPr>
        <p:spPr>
          <a:xfrm>
            <a:off x="457200" y="2438400"/>
            <a:ext cx="8305800" cy="3886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564B9698-2482-442E-8330-7BC746238433}"/>
              </a:ext>
            </a:extLst>
          </p:cNvPr>
          <p:cNvSpPr>
            <a:spLocks noGrp="1"/>
          </p:cNvSpPr>
          <p:nvPr>
            <p:ph type="title"/>
          </p:nvPr>
        </p:nvSpPr>
        <p:spPr>
          <a:xfrm>
            <a:off x="685800" y="1676400"/>
            <a:ext cx="7886700" cy="6397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661988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C886249C-5544-442F-8849-6952920B50B6}"/>
              </a:ext>
            </a:extLst>
          </p:cNvPr>
          <p:cNvSpPr>
            <a:spLocks noGrp="1"/>
          </p:cNvSpPr>
          <p:nvPr>
            <p:ph type="body" sz="quarter" idx="10"/>
          </p:nvPr>
        </p:nvSpPr>
        <p:spPr>
          <a:xfrm>
            <a:off x="457200" y="2438400"/>
            <a:ext cx="8305800" cy="3886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3">
            <a:extLst>
              <a:ext uri="{FF2B5EF4-FFF2-40B4-BE49-F238E27FC236}">
                <a16:creationId xmlns:a16="http://schemas.microsoft.com/office/drawing/2014/main" id="{A8F27DE2-D548-4ED7-911A-DD798DFC6E7C}"/>
              </a:ext>
            </a:extLst>
          </p:cNvPr>
          <p:cNvSpPr>
            <a:spLocks noGrp="1"/>
          </p:cNvSpPr>
          <p:nvPr>
            <p:ph type="title"/>
          </p:nvPr>
        </p:nvSpPr>
        <p:spPr>
          <a:xfrm>
            <a:off x="685800" y="1676400"/>
            <a:ext cx="7886700" cy="6397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94993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uto con didascalia">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A9B33A4-1AF5-EC45-B22C-6D173ED50DB8}"/>
              </a:ext>
            </a:extLst>
          </p:cNvPr>
          <p:cNvSpPr>
            <a:spLocks noGrp="1"/>
          </p:cNvSpPr>
          <p:nvPr>
            <p:ph idx="1"/>
          </p:nvPr>
        </p:nvSpPr>
        <p:spPr>
          <a:xfrm>
            <a:off x="3887391" y="2057400"/>
            <a:ext cx="4629150" cy="4194810"/>
          </a:xfrm>
          <a:prstGeom prst="rect">
            <a:avLst/>
          </a:prstGeom>
        </p:spPr>
        <p:txBody>
          <a:bodyPr>
            <a:noAutofit/>
          </a:bodyPr>
          <a:lstStyle>
            <a:lvl1pPr>
              <a:defRPr sz="18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p:txBody>
      </p:sp>
      <p:sp>
        <p:nvSpPr>
          <p:cNvPr id="4" name="Segnaposto testo 3">
            <a:extLst>
              <a:ext uri="{FF2B5EF4-FFF2-40B4-BE49-F238E27FC236}">
                <a16:creationId xmlns:a16="http://schemas.microsoft.com/office/drawing/2014/main" id="{15D8313D-8081-7140-855E-62060E8D5008}"/>
              </a:ext>
            </a:extLst>
          </p:cNvPr>
          <p:cNvSpPr>
            <a:spLocks noGrp="1"/>
          </p:cNvSpPr>
          <p:nvPr>
            <p:ph type="body" sz="half" idx="2"/>
          </p:nvPr>
        </p:nvSpPr>
        <p:spPr>
          <a:xfrm>
            <a:off x="629841" y="2057400"/>
            <a:ext cx="2949178" cy="4194810"/>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107795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66032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ttangolo 1">
            <a:extLst>
              <a:ext uri="{FF2B5EF4-FFF2-40B4-BE49-F238E27FC236}">
                <a16:creationId xmlns:a16="http://schemas.microsoft.com/office/drawing/2014/main" id="{D363C315-611B-B148-B8CB-A6CCB3F58B31}"/>
              </a:ext>
            </a:extLst>
          </p:cNvPr>
          <p:cNvSpPr/>
          <p:nvPr/>
        </p:nvSpPr>
        <p:spPr>
          <a:xfrm>
            <a:off x="276225" y="1380380"/>
            <a:ext cx="8610600" cy="5020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12" name="Angolo ripiegato 3">
            <a:extLst>
              <a:ext uri="{FF2B5EF4-FFF2-40B4-BE49-F238E27FC236}">
                <a16:creationId xmlns:a16="http://schemas.microsoft.com/office/drawing/2014/main" id="{B436CEE7-16F6-E847-A627-975C9F407094}"/>
              </a:ext>
            </a:extLst>
          </p:cNvPr>
          <p:cNvSpPr/>
          <p:nvPr/>
        </p:nvSpPr>
        <p:spPr>
          <a:xfrm>
            <a:off x="276225" y="371562"/>
            <a:ext cx="8610600" cy="1144200"/>
          </a:xfrm>
          <a:prstGeom prst="foldedCorner">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dirty="0"/>
          </a:p>
        </p:txBody>
      </p:sp>
      <p:sp>
        <p:nvSpPr>
          <p:cNvPr id="13" name="Sottotitolo 2">
            <a:extLst>
              <a:ext uri="{FF2B5EF4-FFF2-40B4-BE49-F238E27FC236}">
                <a16:creationId xmlns:a16="http://schemas.microsoft.com/office/drawing/2014/main" id="{4D2C58FD-F8CC-B142-BB8A-C11FFCFF4CB1}"/>
              </a:ext>
            </a:extLst>
          </p:cNvPr>
          <p:cNvSpPr txBox="1">
            <a:spLocks/>
          </p:cNvSpPr>
          <p:nvPr/>
        </p:nvSpPr>
        <p:spPr>
          <a:xfrm>
            <a:off x="5585254" y="612620"/>
            <a:ext cx="3039763" cy="4370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500" b="1" dirty="0">
                <a:solidFill>
                  <a:schemeClr val="bg1"/>
                </a:solidFill>
              </a:rPr>
              <a:t>|</a:t>
            </a:r>
            <a:r>
              <a:rPr lang="en-US" sz="1200" b="1" dirty="0">
                <a:solidFill>
                  <a:schemeClr val="bg1"/>
                </a:solidFill>
              </a:rPr>
              <a:t> FAO Subregional Office for Eastern Africa </a:t>
            </a:r>
            <a:r>
              <a:rPr lang="en-US" sz="1500" b="1" dirty="0">
                <a:solidFill>
                  <a:schemeClr val="bg1"/>
                </a:solidFill>
              </a:rPr>
              <a:t>|</a:t>
            </a:r>
            <a:endParaRPr lang="en-US" sz="1200" dirty="0">
              <a:solidFill>
                <a:schemeClr val="bg1"/>
              </a:solidFill>
            </a:endParaRPr>
          </a:p>
          <a:p>
            <a:pPr marL="0" indent="0">
              <a:lnSpc>
                <a:spcPct val="100000"/>
              </a:lnSpc>
              <a:spcBef>
                <a:spcPts val="0"/>
              </a:spcBef>
              <a:buNone/>
            </a:pPr>
            <a:endParaRPr lang="en-GB" sz="1200" dirty="0">
              <a:solidFill>
                <a:schemeClr val="bg1"/>
              </a:solidFill>
            </a:endParaRPr>
          </a:p>
        </p:txBody>
      </p:sp>
      <p:pic>
        <p:nvPicPr>
          <p:cNvPr id="14" name="Immagine 5">
            <a:extLst>
              <a:ext uri="{FF2B5EF4-FFF2-40B4-BE49-F238E27FC236}">
                <a16:creationId xmlns:a16="http://schemas.microsoft.com/office/drawing/2014/main" id="{C7617A3B-DAB1-F54C-A85C-2F8761FAB2BB}"/>
              </a:ext>
            </a:extLst>
          </p:cNvPr>
          <p:cNvPicPr>
            <a:picLocks noChangeAspect="1"/>
          </p:cNvPicPr>
          <p:nvPr/>
        </p:nvPicPr>
        <p:blipFill rotWithShape="1">
          <a:blip r:embed="rId9"/>
          <a:srcRect r="55735" b="27612"/>
          <a:stretch/>
        </p:blipFill>
        <p:spPr>
          <a:xfrm>
            <a:off x="663852" y="480891"/>
            <a:ext cx="2155548" cy="754785"/>
          </a:xfrm>
          <a:prstGeom prst="rect">
            <a:avLst/>
          </a:prstGeom>
        </p:spPr>
      </p:pic>
      <p:sp>
        <p:nvSpPr>
          <p:cNvPr id="2" name="TextBox 1"/>
          <p:cNvSpPr txBox="1"/>
          <p:nvPr/>
        </p:nvSpPr>
        <p:spPr>
          <a:xfrm>
            <a:off x="8591115" y="1148534"/>
            <a:ext cx="290879" cy="369332"/>
          </a:xfrm>
          <a:prstGeom prst="rect">
            <a:avLst/>
          </a:prstGeom>
          <a:solidFill>
            <a:srgbClr val="203864"/>
          </a:solidFill>
          <a:ln>
            <a:solidFill>
              <a:srgbClr val="203864"/>
            </a:solidFill>
          </a:ln>
        </p:spPr>
        <p:txBody>
          <a:bodyPr wrap="square" rtlCol="0">
            <a:spAutoFit/>
          </a:bodyPr>
          <a:lstStyle/>
          <a:p>
            <a:endParaRPr lang="en-US" sz="1800" dirty="0"/>
          </a:p>
        </p:txBody>
      </p:sp>
      <p:pic>
        <p:nvPicPr>
          <p:cNvPr id="4" name="Picture 3"/>
          <p:cNvPicPr>
            <a:picLocks noChangeAspect="1"/>
          </p:cNvPicPr>
          <p:nvPr/>
        </p:nvPicPr>
        <p:blipFill rotWithShape="1">
          <a:blip r:embed="rId10"/>
          <a:srcRect t="1" b="5457"/>
          <a:stretch/>
        </p:blipFill>
        <p:spPr>
          <a:xfrm>
            <a:off x="6634362" y="981143"/>
            <a:ext cx="941546" cy="485706"/>
          </a:xfrm>
          <a:prstGeom prst="rect">
            <a:avLst/>
          </a:prstGeom>
        </p:spPr>
      </p:pic>
    </p:spTree>
    <p:extLst>
      <p:ext uri="{BB962C8B-B14F-4D97-AF65-F5344CB8AC3E}">
        <p14:creationId xmlns:p14="http://schemas.microsoft.com/office/powerpoint/2010/main" val="2082902728"/>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2"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accent1">
              <a:lumMod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57200" y="5257800"/>
            <a:ext cx="8305800" cy="1066800"/>
          </a:xfrm>
        </p:spPr>
        <p:txBody>
          <a:bodyPr>
            <a:normAutofit fontScale="77500" lnSpcReduction="20000"/>
          </a:bodyPr>
          <a:lstStyle/>
          <a:p>
            <a:pPr marL="0" indent="0" algn="ctr">
              <a:lnSpc>
                <a:spcPct val="150000"/>
              </a:lnSpc>
              <a:buNone/>
            </a:pPr>
            <a:r>
              <a:rPr lang="en-US" b="1" dirty="0">
                <a:ea typeface="Tahoma" panose="020B0604030504040204" pitchFamily="34" charset="0"/>
                <a:cs typeface="Tahoma" panose="020B0604030504040204" pitchFamily="34" charset="0"/>
              </a:rPr>
              <a:t/>
            </a:r>
            <a:br>
              <a:rPr lang="en-US" b="1" dirty="0">
                <a:ea typeface="Tahoma" panose="020B0604030504040204" pitchFamily="34" charset="0"/>
                <a:cs typeface="Tahoma" panose="020B0604030504040204" pitchFamily="34" charset="0"/>
              </a:rPr>
            </a:br>
            <a:r>
              <a:rPr lang="en-US" sz="2100" b="1" dirty="0">
                <a:ea typeface="Tahoma" panose="020B0604030504040204" pitchFamily="34" charset="0"/>
                <a:cs typeface="Tahoma" panose="020B0604030504040204" pitchFamily="34" charset="0"/>
              </a:rPr>
              <a:t>Sub Regional Office for Eastern Africa (SFE),</a:t>
            </a:r>
            <a:br>
              <a:rPr lang="en-US" sz="2100" b="1" dirty="0">
                <a:ea typeface="Tahoma" panose="020B0604030504040204" pitchFamily="34" charset="0"/>
                <a:cs typeface="Tahoma" panose="020B0604030504040204" pitchFamily="34" charset="0"/>
              </a:rPr>
            </a:br>
            <a:r>
              <a:rPr lang="en-US" sz="2100" b="1" dirty="0">
                <a:ea typeface="Tahoma" panose="020B0604030504040204" pitchFamily="34" charset="0"/>
                <a:cs typeface="Tahoma" panose="020B0604030504040204" pitchFamily="34" charset="0"/>
              </a:rPr>
              <a:t>Food and Agriculture Organization of the United Nations (FAO)</a:t>
            </a:r>
            <a:endParaRPr lang="en-GB" sz="2100" b="1" dirty="0">
              <a:ea typeface="Tahoma" panose="020B0604030504040204" pitchFamily="34" charset="0"/>
              <a:cs typeface="Tahoma" panose="020B0604030504040204" pitchFamily="34" charset="0"/>
            </a:endParaRPr>
          </a:p>
        </p:txBody>
      </p:sp>
      <p:sp>
        <p:nvSpPr>
          <p:cNvPr id="8" name="Title 2">
            <a:extLst>
              <a:ext uri="{FF2B5EF4-FFF2-40B4-BE49-F238E27FC236}">
                <a16:creationId xmlns:a16="http://schemas.microsoft.com/office/drawing/2014/main" id="{3A0ADB60-E25E-4D62-BCB1-A6F7107AB912}"/>
              </a:ext>
            </a:extLst>
          </p:cNvPr>
          <p:cNvSpPr>
            <a:spLocks noGrp="1"/>
          </p:cNvSpPr>
          <p:nvPr>
            <p:ph type="title"/>
          </p:nvPr>
        </p:nvSpPr>
        <p:spPr>
          <a:xfrm>
            <a:off x="304800" y="1676400"/>
            <a:ext cx="8686800" cy="1981200"/>
          </a:xfrm>
        </p:spPr>
        <p:txBody>
          <a:bodyPr/>
          <a:lstStyle/>
          <a:p>
            <a:pPr algn="ctr">
              <a:lnSpc>
                <a:spcPct val="150000"/>
              </a:lnSpc>
            </a:pPr>
            <a:r>
              <a:rPr lang="en-US" sz="2800" b="1" dirty="0" smtClean="0">
                <a:latin typeface="Tahoma" panose="020B0604030504040204" pitchFamily="34" charset="0"/>
                <a:ea typeface="Tahoma" panose="020B0604030504040204" pitchFamily="34" charset="0"/>
                <a:cs typeface="Tahoma" panose="020B0604030504040204" pitchFamily="34" charset="0"/>
              </a:rPr>
              <a:t>Emerging </a:t>
            </a:r>
            <a:r>
              <a:rPr lang="en-US" sz="2800" b="1" dirty="0">
                <a:latin typeface="Tahoma" panose="020B0604030504040204" pitchFamily="34" charset="0"/>
                <a:ea typeface="Tahoma" panose="020B0604030504040204" pitchFamily="34" charset="0"/>
                <a:cs typeface="Tahoma" panose="020B0604030504040204" pitchFamily="34" charset="0"/>
              </a:rPr>
              <a:t>pest issues in Africa:</a:t>
            </a:r>
            <a:br>
              <a:rPr lang="en-US" sz="2800" b="1" dirty="0">
                <a:latin typeface="Tahoma" panose="020B0604030504040204" pitchFamily="34" charset="0"/>
                <a:ea typeface="Tahoma" panose="020B0604030504040204" pitchFamily="34" charset="0"/>
                <a:cs typeface="Tahoma" panose="020B0604030504040204" pitchFamily="34" charset="0"/>
              </a:rPr>
            </a:br>
            <a:r>
              <a:rPr lang="en-US" sz="2800" b="1" dirty="0">
                <a:latin typeface="Tahoma" panose="020B0604030504040204" pitchFamily="34" charset="0"/>
                <a:ea typeface="Tahoma" panose="020B0604030504040204" pitchFamily="34" charset="0"/>
                <a:cs typeface="Tahoma" panose="020B0604030504040204" pitchFamily="34" charset="0"/>
              </a:rPr>
              <a:t>Mango mealybug (</a:t>
            </a:r>
            <a:r>
              <a:rPr lang="en-US" sz="2800" b="1" i="1" dirty="0">
                <a:latin typeface="Tahoma" panose="020B0604030504040204" pitchFamily="34" charset="0"/>
                <a:ea typeface="Tahoma" panose="020B0604030504040204" pitchFamily="34" charset="0"/>
                <a:cs typeface="Tahoma" panose="020B0604030504040204" pitchFamily="34" charset="0"/>
              </a:rPr>
              <a:t>Rastrococcus invadens </a:t>
            </a:r>
            <a:r>
              <a:rPr lang="en-US" sz="2800" b="1" dirty="0">
                <a:latin typeface="Tahoma" panose="020B0604030504040204" pitchFamily="34" charset="0"/>
                <a:ea typeface="Tahoma" panose="020B0604030504040204" pitchFamily="34" charset="0"/>
                <a:cs typeface="Tahoma" panose="020B0604030504040204" pitchFamily="34" charset="0"/>
              </a:rPr>
              <a:t>Williams) in </a:t>
            </a:r>
            <a:r>
              <a:rPr lang="en-US" sz="2800" b="1" dirty="0" smtClean="0">
                <a:latin typeface="Tahoma" panose="020B0604030504040204" pitchFamily="34" charset="0"/>
                <a:ea typeface="Tahoma" panose="020B0604030504040204" pitchFamily="34" charset="0"/>
                <a:cs typeface="Tahoma" panose="020B0604030504040204" pitchFamily="34" charset="0"/>
              </a:rPr>
              <a:t>Eastern Africa</a:t>
            </a:r>
            <a:r>
              <a:rPr lang="en-GB" sz="2800" b="1" dirty="0" smtClean="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 </a:t>
            </a:r>
            <a:endParaRPr lang="en-US" sz="2800"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 name="Rectangle 3">
            <a:extLst>
              <a:ext uri="{FF2B5EF4-FFF2-40B4-BE49-F238E27FC236}">
                <a16:creationId xmlns:a16="http://schemas.microsoft.com/office/drawing/2014/main" id="{8D4BA758-337D-40A7-A06F-21671A82FB7F}"/>
              </a:ext>
            </a:extLst>
          </p:cNvPr>
          <p:cNvSpPr/>
          <p:nvPr/>
        </p:nvSpPr>
        <p:spPr>
          <a:xfrm>
            <a:off x="2209800" y="3993315"/>
            <a:ext cx="4572000" cy="967957"/>
          </a:xfrm>
          <a:prstGeom prst="rect">
            <a:avLst/>
          </a:prstGeom>
        </p:spPr>
        <p:txBody>
          <a:bodyPr>
            <a:spAutoFit/>
          </a:bodyPr>
          <a:lstStyle/>
          <a:p>
            <a:pPr algn="ctr">
              <a:lnSpc>
                <a:spcPct val="150000"/>
              </a:lnSpc>
            </a:pPr>
            <a:r>
              <a:rPr lang="en-US" sz="2000" b="1" dirty="0" smtClean="0">
                <a:solidFill>
                  <a:schemeClr val="accent5">
                    <a:lumMod val="75000"/>
                  </a:schemeClr>
                </a:solidFill>
                <a:ea typeface="Tahoma" panose="020B0604030504040204" pitchFamily="34" charset="0"/>
                <a:cs typeface="Tahoma" panose="020B0604030504040204" pitchFamily="34" charset="0"/>
              </a:rPr>
              <a:t>IPPC </a:t>
            </a:r>
            <a:r>
              <a:rPr lang="en-US" sz="2000" b="1" dirty="0">
                <a:solidFill>
                  <a:schemeClr val="accent5">
                    <a:lumMod val="75000"/>
                  </a:schemeClr>
                </a:solidFill>
                <a:ea typeface="Tahoma" panose="020B0604030504040204" pitchFamily="34" charset="0"/>
                <a:cs typeface="Tahoma" panose="020B0604030504040204" pitchFamily="34" charset="0"/>
              </a:rPr>
              <a:t>REGIONAL WORKSHOP FOR AFRICA</a:t>
            </a:r>
            <a:endParaRPr lang="en-US" sz="2000" dirty="0">
              <a:solidFill>
                <a:schemeClr val="accent5">
                  <a:lumMod val="75000"/>
                </a:schemeClr>
              </a:solidFill>
              <a:ea typeface="Tahoma" panose="020B0604030504040204" pitchFamily="34" charset="0"/>
              <a:cs typeface="Tahoma" panose="020B0604030504040204" pitchFamily="34" charset="0"/>
            </a:endParaRPr>
          </a:p>
          <a:p>
            <a:pPr algn="ctr">
              <a:lnSpc>
                <a:spcPct val="150000"/>
              </a:lnSpc>
            </a:pPr>
            <a:r>
              <a:rPr lang="en-US" sz="2000" b="1" dirty="0" smtClean="0">
                <a:solidFill>
                  <a:schemeClr val="accent5">
                    <a:lumMod val="75000"/>
                  </a:schemeClr>
                </a:solidFill>
                <a:ea typeface="Tahoma" panose="020B0604030504040204" pitchFamily="34" charset="0"/>
                <a:cs typeface="Tahoma" panose="020B0604030504040204" pitchFamily="34" charset="0"/>
              </a:rPr>
              <a:t>21-24 September 2021</a:t>
            </a:r>
            <a:endParaRPr lang="en-US" sz="2000" b="1" dirty="0">
              <a:solidFill>
                <a:schemeClr val="accent5">
                  <a:lumMod val="75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553032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a:lnSpc>
                <a:spcPct val="100000"/>
              </a:lnSpc>
            </a:pPr>
            <a:r>
              <a:rPr lang="en-GB" sz="2400" dirty="0"/>
              <a:t>In Guinea, the area of mango mealybug attacks has widened rapidly to include the four regions of mango production in the country (</a:t>
            </a:r>
            <a:r>
              <a:rPr lang="en-GB" sz="2400" dirty="0" err="1"/>
              <a:t>Traoré</a:t>
            </a:r>
            <a:r>
              <a:rPr lang="en-GB" sz="2400" dirty="0"/>
              <a:t>, 2001) and </a:t>
            </a:r>
            <a:r>
              <a:rPr lang="en-GB" sz="2400" dirty="0" err="1"/>
              <a:t>Baldé</a:t>
            </a:r>
            <a:r>
              <a:rPr lang="en-GB" sz="2400" dirty="0"/>
              <a:t>, 2002).</a:t>
            </a:r>
            <a:endParaRPr lang="en-US" sz="2400" dirty="0"/>
          </a:p>
          <a:p>
            <a:pPr>
              <a:lnSpc>
                <a:spcPct val="100000"/>
              </a:lnSpc>
            </a:pPr>
            <a:endParaRPr lang="en-GB" sz="2400" dirty="0" smtClean="0"/>
          </a:p>
          <a:p>
            <a:pPr>
              <a:lnSpc>
                <a:spcPct val="100000"/>
              </a:lnSpc>
            </a:pPr>
            <a:r>
              <a:rPr lang="en-GB" sz="2400" dirty="0" smtClean="0"/>
              <a:t>The </a:t>
            </a:r>
            <a:r>
              <a:rPr lang="en-GB" sz="2400" dirty="0"/>
              <a:t>appearance of the mealy bug in the southern region of Burkina Faso for instance is an indication that the pest came from northern Côte d’Ivoire where it was first reported in the eastern region of that country in 1986 meaning that it probably came from Ghana where the pest was already present in the early 1980s.</a:t>
            </a:r>
            <a:endParaRPr lang="en-US" sz="2400" dirty="0"/>
          </a:p>
          <a:p>
            <a:pPr>
              <a:lnSpc>
                <a:spcPct val="100000"/>
              </a:lnSpc>
            </a:pPr>
            <a:endParaRPr lang="en-US" dirty="0"/>
          </a:p>
        </p:txBody>
      </p:sp>
    </p:spTree>
    <p:extLst>
      <p:ext uri="{BB962C8B-B14F-4D97-AF65-F5344CB8AC3E}">
        <p14:creationId xmlns:p14="http://schemas.microsoft.com/office/powerpoint/2010/main" val="23687275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lnSpc>
                <a:spcPct val="100000"/>
              </a:lnSpc>
              <a:buNone/>
            </a:pPr>
            <a:r>
              <a:rPr lang="en-GB" sz="2400" b="1" dirty="0" smtClean="0"/>
              <a:t>NEW EMERGING PLANT PESTS DETECTED IN EASTERN AFRICA</a:t>
            </a:r>
          </a:p>
          <a:p>
            <a:pPr>
              <a:lnSpc>
                <a:spcPct val="100000"/>
              </a:lnSpc>
            </a:pPr>
            <a:endParaRPr lang="en-GB" sz="1000" dirty="0"/>
          </a:p>
          <a:p>
            <a:pPr>
              <a:lnSpc>
                <a:spcPct val="100000"/>
              </a:lnSpc>
            </a:pPr>
            <a:r>
              <a:rPr lang="en-GB" sz="2400" dirty="0" smtClean="0"/>
              <a:t>Mango mealybug, </a:t>
            </a:r>
            <a:r>
              <a:rPr lang="en-GB" sz="2400" i="1" dirty="0"/>
              <a:t>Rastrococcus invadens</a:t>
            </a:r>
            <a:r>
              <a:rPr lang="en-GB" sz="2400" dirty="0"/>
              <a:t> Williams </a:t>
            </a:r>
            <a:r>
              <a:rPr lang="en-GB" sz="2400" dirty="0" smtClean="0"/>
              <a:t>was detected in Rwanda (October 2019), and officially reported to IPPC.</a:t>
            </a:r>
          </a:p>
          <a:p>
            <a:pPr>
              <a:lnSpc>
                <a:spcPct val="100000"/>
              </a:lnSpc>
            </a:pPr>
            <a:endParaRPr lang="en-US" sz="800" dirty="0" smtClean="0"/>
          </a:p>
          <a:p>
            <a:pPr>
              <a:lnSpc>
                <a:spcPct val="100000"/>
              </a:lnSpc>
            </a:pPr>
            <a:r>
              <a:rPr lang="en-US" sz="2400" dirty="0" smtClean="0"/>
              <a:t>There </a:t>
            </a:r>
            <a:r>
              <a:rPr lang="en-US" sz="2400" dirty="0"/>
              <a:t>is diagnostic confirmation of the presence of </a:t>
            </a:r>
            <a:r>
              <a:rPr lang="en-US" sz="2400" dirty="0" smtClean="0"/>
              <a:t>Mango Mealybug in </a:t>
            </a:r>
            <a:r>
              <a:rPr lang="en-US" sz="2400" dirty="0"/>
              <a:t>Burundi but official report to the IPPC is </a:t>
            </a:r>
            <a:r>
              <a:rPr lang="en-US" sz="2400" dirty="0" smtClean="0"/>
              <a:t>pending.</a:t>
            </a:r>
            <a:endParaRPr lang="en-US" sz="2400" dirty="0"/>
          </a:p>
          <a:p>
            <a:pPr>
              <a:lnSpc>
                <a:spcPct val="100000"/>
              </a:lnSpc>
            </a:pPr>
            <a:endParaRPr lang="en-GB" sz="800" dirty="0" smtClean="0"/>
          </a:p>
          <a:p>
            <a:pPr>
              <a:lnSpc>
                <a:spcPct val="100000"/>
              </a:lnSpc>
            </a:pPr>
            <a:r>
              <a:rPr lang="en-GB" sz="2400" dirty="0" smtClean="0"/>
              <a:t>Papaya mealybug, </a:t>
            </a:r>
            <a:r>
              <a:rPr lang="en-US" sz="2400" i="1" dirty="0" err="1"/>
              <a:t>Paracoccus</a:t>
            </a:r>
            <a:r>
              <a:rPr lang="en-US" sz="2400" i="1" dirty="0"/>
              <a:t> </a:t>
            </a:r>
            <a:r>
              <a:rPr lang="en-US" sz="2400" i="1" dirty="0" err="1"/>
              <a:t>marginatus</a:t>
            </a:r>
            <a:r>
              <a:rPr lang="en-GB" sz="2400" dirty="0" smtClean="0"/>
              <a:t> was detected in Uganda in July 2021, and </a:t>
            </a:r>
            <a:r>
              <a:rPr lang="en-GB" sz="2400" dirty="0"/>
              <a:t>officially reported to IPPC</a:t>
            </a:r>
            <a:r>
              <a:rPr lang="en-GB" sz="2400" dirty="0" smtClean="0"/>
              <a:t>.</a:t>
            </a:r>
          </a:p>
          <a:p>
            <a:pPr>
              <a:lnSpc>
                <a:spcPct val="100000"/>
              </a:lnSpc>
            </a:pPr>
            <a:endParaRPr lang="en-GB" sz="800" dirty="0"/>
          </a:p>
          <a:p>
            <a:pPr>
              <a:lnSpc>
                <a:spcPct val="100000"/>
              </a:lnSpc>
            </a:pPr>
            <a:r>
              <a:rPr lang="en-GB" sz="2400" dirty="0" smtClean="0"/>
              <a:t>With Rwanda and Burundi, </a:t>
            </a:r>
            <a:r>
              <a:rPr lang="en-GB" sz="2400" dirty="0"/>
              <a:t>the </a:t>
            </a:r>
            <a:r>
              <a:rPr lang="en-GB" sz="2400" dirty="0" smtClean="0"/>
              <a:t>mango mealybug </a:t>
            </a:r>
            <a:r>
              <a:rPr lang="en-GB" sz="2400" dirty="0"/>
              <a:t>is now distributed in a total of </a:t>
            </a:r>
            <a:r>
              <a:rPr lang="en-GB" sz="2400" dirty="0" smtClean="0"/>
              <a:t>13 </a:t>
            </a:r>
            <a:r>
              <a:rPr lang="en-GB" sz="2400" dirty="0"/>
              <a:t>African nations.</a:t>
            </a:r>
            <a:endParaRPr lang="en-US" sz="2400" dirty="0"/>
          </a:p>
          <a:p>
            <a:pPr marL="571500" indent="-571500">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4741976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lnSpc>
                <a:spcPct val="100000"/>
              </a:lnSpc>
              <a:buNone/>
            </a:pPr>
            <a:r>
              <a:rPr lang="en-GB" sz="2400" b="1" dirty="0" smtClean="0"/>
              <a:t>MANGO MEALYBUG SURVEY RESULTS IN RWANDA</a:t>
            </a:r>
            <a:endParaRPr lang="en-GB" sz="2400" dirty="0"/>
          </a:p>
          <a:p>
            <a:endParaRPr lang="en-US" dirty="0" smtClean="0"/>
          </a:p>
          <a:p>
            <a:r>
              <a:rPr lang="en-US" sz="2400" dirty="0" smtClean="0"/>
              <a:t>Survey </a:t>
            </a:r>
            <a:r>
              <a:rPr lang="en-US" sz="2400" dirty="0"/>
              <a:t>findings in Rwanda revealed </a:t>
            </a:r>
            <a:r>
              <a:rPr lang="en-US" sz="2400" dirty="0" smtClean="0"/>
              <a:t>that </a:t>
            </a:r>
            <a:r>
              <a:rPr lang="en-GB" sz="2400" dirty="0"/>
              <a:t>Mango </a:t>
            </a:r>
            <a:r>
              <a:rPr lang="en-GB" sz="2400" dirty="0" smtClean="0"/>
              <a:t>mealybug </a:t>
            </a:r>
            <a:r>
              <a:rPr lang="en-US" sz="2400" dirty="0" smtClean="0"/>
              <a:t>was </a:t>
            </a:r>
            <a:r>
              <a:rPr lang="en-US" sz="2400" dirty="0"/>
              <a:t>already established in three locations: </a:t>
            </a:r>
          </a:p>
          <a:p>
            <a:endParaRPr lang="en-US" sz="2400" dirty="0"/>
          </a:p>
          <a:p>
            <a:r>
              <a:rPr lang="en-US" sz="2400" dirty="0" smtClean="0"/>
              <a:t>The </a:t>
            </a:r>
            <a:r>
              <a:rPr lang="en-US" sz="2400" dirty="0"/>
              <a:t>Urban </a:t>
            </a:r>
            <a:r>
              <a:rPr lang="en-US" sz="2400" dirty="0" smtClean="0"/>
              <a:t>centers </a:t>
            </a:r>
            <a:r>
              <a:rPr lang="en-US" sz="2400" dirty="0"/>
              <a:t>(Kigali city), East and Southern regions. </a:t>
            </a:r>
          </a:p>
          <a:p>
            <a:endParaRPr lang="en-US" sz="2400" dirty="0"/>
          </a:p>
          <a:p>
            <a:r>
              <a:rPr lang="en-US" sz="2400" dirty="0" smtClean="0"/>
              <a:t>No </a:t>
            </a:r>
            <a:r>
              <a:rPr lang="en-US" sz="2400" dirty="0"/>
              <a:t>infestation recorded in west and Northern Provinces. </a:t>
            </a:r>
            <a:endParaRPr lang="en-US" sz="2400" dirty="0" smtClean="0"/>
          </a:p>
          <a:p>
            <a:pPr marL="0" indent="0">
              <a:buNone/>
            </a:pPr>
            <a:endParaRPr lang="en-US" sz="2400" dirty="0"/>
          </a:p>
          <a:p>
            <a:r>
              <a:rPr lang="en-US" sz="2400" dirty="0"/>
              <a:t> </a:t>
            </a:r>
            <a:r>
              <a:rPr lang="en-US" sz="2400" dirty="0" smtClean="0"/>
              <a:t>The </a:t>
            </a:r>
            <a:r>
              <a:rPr lang="en-US" sz="2400" dirty="0"/>
              <a:t>high infestation was found in urban </a:t>
            </a:r>
            <a:r>
              <a:rPr lang="en-US" sz="2400" dirty="0" smtClean="0"/>
              <a:t>centers </a:t>
            </a:r>
            <a:r>
              <a:rPr lang="en-US" sz="2400" dirty="0"/>
              <a:t>and the Eastern Province. </a:t>
            </a:r>
          </a:p>
          <a:p>
            <a:pPr>
              <a:lnSpc>
                <a:spcPct val="100000"/>
              </a:lnSpc>
            </a:pPr>
            <a:endParaRPr lang="en-GB" sz="2400" dirty="0" smtClean="0"/>
          </a:p>
          <a:p>
            <a:pPr marL="571500" indent="-571500">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2276712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524000"/>
            <a:ext cx="8305800" cy="5096692"/>
          </a:xfrm>
        </p:spPr>
        <p:txBody>
          <a:bodyPr/>
          <a:lstStyle/>
          <a:p>
            <a:pPr marL="0" indent="0">
              <a:lnSpc>
                <a:spcPct val="100000"/>
              </a:lnSpc>
              <a:buNone/>
            </a:pPr>
            <a:r>
              <a:rPr lang="en-GB" sz="2200" dirty="0" smtClean="0"/>
              <a:t>Mango mealybug sampled </a:t>
            </a:r>
            <a:r>
              <a:rPr lang="en-GB" sz="2200" dirty="0"/>
              <a:t>and </a:t>
            </a:r>
            <a:r>
              <a:rPr lang="en-GB" sz="2200" dirty="0" err="1"/>
              <a:t>parasitoids</a:t>
            </a:r>
            <a:r>
              <a:rPr lang="en-GB" sz="2200" dirty="0"/>
              <a:t> release </a:t>
            </a:r>
            <a:r>
              <a:rPr lang="en-GB" sz="2200" dirty="0" smtClean="0"/>
              <a:t>sites in Rwanda</a:t>
            </a:r>
            <a:endParaRPr lang="en-GB" sz="2200" dirty="0"/>
          </a:p>
          <a:p>
            <a:endParaRPr lang="en-US" dirty="0" smtClean="0"/>
          </a:p>
          <a:p>
            <a:pPr>
              <a:lnSpc>
                <a:spcPct val="100000"/>
              </a:lnSpc>
            </a:pPr>
            <a:endParaRPr lang="en-GB" sz="2400" dirty="0" smtClean="0"/>
          </a:p>
          <a:p>
            <a:pPr marL="571500" indent="-571500">
              <a:lnSpc>
                <a:spcPct val="150000"/>
              </a:lnSpc>
              <a:buFont typeface="Wingdings" panose="05000000000000000000" pitchFamily="2" charset="2"/>
              <a:buChar char="ü"/>
            </a:pPr>
            <a:endParaRPr lang="en-US" dirty="0"/>
          </a:p>
        </p:txBody>
      </p:sp>
      <p:pic>
        <p:nvPicPr>
          <p:cNvPr id="3" name="Picture 2" descr="C:\Users\harelimanaa\AppData\Local\Microsoft\Windows\INetCache\Content.Outlook\87ODAX6I\Sampled sites map in Rwanda.jpg"/>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981200"/>
            <a:ext cx="5772150" cy="4441825"/>
          </a:xfrm>
          <a:prstGeom prst="rect">
            <a:avLst/>
          </a:prstGeom>
          <a:noFill/>
          <a:ln>
            <a:noFill/>
          </a:ln>
        </p:spPr>
      </p:pic>
    </p:spTree>
    <p:extLst>
      <p:ext uri="{BB962C8B-B14F-4D97-AF65-F5344CB8AC3E}">
        <p14:creationId xmlns:p14="http://schemas.microsoft.com/office/powerpoint/2010/main" val="2867966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571500" indent="-571500">
              <a:lnSpc>
                <a:spcPct val="150000"/>
              </a:lnSpc>
              <a:buFont typeface="Wingdings" panose="05000000000000000000" pitchFamily="2" charset="2"/>
              <a:buChar char="ü"/>
            </a:pPr>
            <a:endParaRPr lang="en-US" dirty="0" smtClean="0"/>
          </a:p>
          <a:p>
            <a:pPr marL="0" lvl="0" indent="0">
              <a:lnSpc>
                <a:spcPct val="150000"/>
              </a:lnSpc>
              <a:buNone/>
            </a:pPr>
            <a:endParaRPr lang="en-US" dirty="0" smtClean="0"/>
          </a:p>
          <a:p>
            <a:pPr marL="0" indent="0" algn="ctr">
              <a:lnSpc>
                <a:spcPct val="150000"/>
              </a:lnSpc>
              <a:buNone/>
            </a:pPr>
            <a:r>
              <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rPr>
              <a:t>3</a:t>
            </a:r>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GB"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RESPONSE TO CURB THE MANGO MEALYBUG</a:t>
            </a:r>
          </a:p>
          <a:p>
            <a:pPr marL="0" lvl="0" indent="0">
              <a:lnSpc>
                <a:spcPct val="150000"/>
              </a:lnSpc>
              <a:buNone/>
            </a:pPr>
            <a:endParaRPr lang="en-US" dirty="0"/>
          </a:p>
          <a:p>
            <a:pPr marL="0" indent="0">
              <a:lnSpc>
                <a:spcPct val="150000"/>
              </a:lnSpc>
              <a:buNone/>
            </a:pPr>
            <a:endParaRPr lang="en-US" dirty="0"/>
          </a:p>
        </p:txBody>
      </p:sp>
    </p:spTree>
    <p:extLst>
      <p:ext uri="{BB962C8B-B14F-4D97-AF65-F5344CB8AC3E}">
        <p14:creationId xmlns:p14="http://schemas.microsoft.com/office/powerpoint/2010/main" val="9070258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lnSpc>
                <a:spcPct val="100000"/>
              </a:lnSpc>
              <a:buNone/>
            </a:pPr>
            <a:r>
              <a:rPr lang="en-GB" sz="2400" b="1" dirty="0" smtClean="0"/>
              <a:t>RESPONSE TO CURB IMPACTS OF MANGO MEALYBUG</a:t>
            </a:r>
          </a:p>
          <a:p>
            <a:pPr marL="0" indent="0">
              <a:lnSpc>
                <a:spcPct val="100000"/>
              </a:lnSpc>
              <a:buNone/>
            </a:pPr>
            <a:endParaRPr lang="en-GB" sz="2400" dirty="0"/>
          </a:p>
          <a:p>
            <a:pPr>
              <a:lnSpc>
                <a:spcPct val="100000"/>
              </a:lnSpc>
            </a:pPr>
            <a:r>
              <a:rPr lang="en-GB" sz="2400" dirty="0" smtClean="0"/>
              <a:t>The </a:t>
            </a:r>
            <a:r>
              <a:rPr lang="en-GB" sz="2400" dirty="0"/>
              <a:t>African Union had developed a biological control program for the mango mealybug </a:t>
            </a:r>
            <a:r>
              <a:rPr lang="en-GB" sz="2400" i="1" dirty="0"/>
              <a:t>Rastrococcus invadens</a:t>
            </a:r>
            <a:r>
              <a:rPr lang="en-GB" sz="2400" dirty="0"/>
              <a:t> Williams (</a:t>
            </a:r>
            <a:r>
              <a:rPr lang="en-GB" sz="2400" dirty="0" err="1"/>
              <a:t>Homoptera</a:t>
            </a:r>
            <a:r>
              <a:rPr lang="en-GB" sz="2400" dirty="0"/>
              <a:t>: </a:t>
            </a:r>
            <a:r>
              <a:rPr lang="en-GB" sz="2400" dirty="0" err="1"/>
              <a:t>Pseudococcidea</a:t>
            </a:r>
            <a:r>
              <a:rPr lang="en-GB" sz="2400" dirty="0"/>
              <a:t>) in West Africa.</a:t>
            </a:r>
            <a:endParaRPr lang="en-US" sz="2400" dirty="0"/>
          </a:p>
          <a:p>
            <a:pPr>
              <a:lnSpc>
                <a:spcPct val="100000"/>
              </a:lnSpc>
            </a:pPr>
            <a:endParaRPr lang="en-US" sz="2400" dirty="0"/>
          </a:p>
          <a:p>
            <a:pPr>
              <a:lnSpc>
                <a:spcPct val="100000"/>
              </a:lnSpc>
            </a:pPr>
            <a:r>
              <a:rPr lang="en-GB" sz="2400" i="1" dirty="0"/>
              <a:t>Rastrococcus invadens</a:t>
            </a:r>
            <a:r>
              <a:rPr lang="en-GB" sz="2400" dirty="0"/>
              <a:t> has been successfully put under control in Benin, Ghana, Togo, Gabon, Nigeria, Sierra Leone and Zaire using biological control exerted by two </a:t>
            </a:r>
            <a:r>
              <a:rPr lang="en-GB" sz="2400" dirty="0" err="1"/>
              <a:t>parasitoid</a:t>
            </a:r>
            <a:r>
              <a:rPr lang="en-GB" sz="2400" dirty="0"/>
              <a:t> wasps, </a:t>
            </a:r>
            <a:r>
              <a:rPr lang="en-GB" sz="2400" i="1" dirty="0" err="1"/>
              <a:t>Gyranusoidea</a:t>
            </a:r>
            <a:r>
              <a:rPr lang="en-GB" sz="2400" i="1" dirty="0"/>
              <a:t> </a:t>
            </a:r>
            <a:r>
              <a:rPr lang="en-GB" sz="2400" i="1" dirty="0" err="1"/>
              <a:t>tebygi</a:t>
            </a:r>
            <a:r>
              <a:rPr lang="en-GB" sz="2400" i="1" dirty="0"/>
              <a:t> </a:t>
            </a:r>
            <a:r>
              <a:rPr lang="en-GB" sz="2400" dirty="0"/>
              <a:t>Noyes and </a:t>
            </a:r>
            <a:r>
              <a:rPr lang="en-GB" sz="2400" i="1" dirty="0" err="1"/>
              <a:t>Anagyrus</a:t>
            </a:r>
            <a:r>
              <a:rPr lang="en-GB" sz="2400" i="1" dirty="0"/>
              <a:t> </a:t>
            </a:r>
            <a:r>
              <a:rPr lang="en-GB" sz="2400" i="1" dirty="0" err="1"/>
              <a:t>mangicola</a:t>
            </a:r>
            <a:r>
              <a:rPr lang="en-GB" sz="2400" i="1" dirty="0"/>
              <a:t> </a:t>
            </a:r>
            <a:r>
              <a:rPr lang="en-GB" sz="2400" dirty="0"/>
              <a:t>Noyes (Hymenoptera: </a:t>
            </a:r>
            <a:r>
              <a:rPr lang="en-GB" sz="2400" dirty="0" err="1"/>
              <a:t>Encyrtidae</a:t>
            </a:r>
            <a:r>
              <a:rPr lang="en-GB" sz="2400" dirty="0"/>
              <a:t>) released in the eighties.</a:t>
            </a:r>
            <a:endParaRPr lang="en-US" sz="2400" dirty="0"/>
          </a:p>
          <a:p>
            <a:pPr>
              <a:lnSpc>
                <a:spcPct val="100000"/>
              </a:lnSpc>
            </a:pPr>
            <a:endParaRPr lang="en-US" dirty="0"/>
          </a:p>
        </p:txBody>
      </p:sp>
    </p:spTree>
    <p:extLst>
      <p:ext uri="{BB962C8B-B14F-4D97-AF65-F5344CB8AC3E}">
        <p14:creationId xmlns:p14="http://schemas.microsoft.com/office/powerpoint/2010/main" val="8039999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a:lnSpc>
                <a:spcPct val="100000"/>
              </a:lnSpc>
            </a:pPr>
            <a:r>
              <a:rPr lang="en-GB" sz="2400" dirty="0" smtClean="0"/>
              <a:t>All </a:t>
            </a:r>
            <a:r>
              <a:rPr lang="en-GB" sz="2400" dirty="0"/>
              <a:t>releases of the </a:t>
            </a:r>
            <a:r>
              <a:rPr lang="en-GB" sz="2400" dirty="0" err="1"/>
              <a:t>parasitoid</a:t>
            </a:r>
            <a:r>
              <a:rPr lang="en-GB" sz="2400" dirty="0"/>
              <a:t> </a:t>
            </a:r>
            <a:r>
              <a:rPr lang="en-GB" sz="2400" dirty="0" smtClean="0"/>
              <a:t>wasps resulted </a:t>
            </a:r>
            <a:r>
              <a:rPr lang="en-GB" sz="2400" dirty="0"/>
              <a:t>in successful establishments. </a:t>
            </a:r>
            <a:endParaRPr lang="en-GB" sz="2400" dirty="0" smtClean="0"/>
          </a:p>
          <a:p>
            <a:pPr>
              <a:lnSpc>
                <a:spcPct val="100000"/>
              </a:lnSpc>
            </a:pPr>
            <a:endParaRPr lang="en-GB" sz="2400" dirty="0"/>
          </a:p>
          <a:p>
            <a:pPr>
              <a:lnSpc>
                <a:spcPct val="100000"/>
              </a:lnSpc>
            </a:pPr>
            <a:r>
              <a:rPr lang="en-GB" sz="2400" dirty="0" smtClean="0"/>
              <a:t>The </a:t>
            </a:r>
            <a:r>
              <a:rPr lang="en-GB" sz="2400" dirty="0" err="1"/>
              <a:t>parasitoid</a:t>
            </a:r>
            <a:r>
              <a:rPr lang="en-GB" sz="2400" dirty="0"/>
              <a:t> proved to be an effective biological control agent against </a:t>
            </a:r>
            <a:r>
              <a:rPr lang="en-GB" sz="2400" i="1" dirty="0"/>
              <a:t>Rastrococcus invadens</a:t>
            </a:r>
            <a:r>
              <a:rPr lang="en-GB" sz="2400" dirty="0"/>
              <a:t> Williams by establishing a marked and stable reduction of the pest levels in all the infested zones where it has been released (Agricola et al. 1989; </a:t>
            </a:r>
            <a:r>
              <a:rPr lang="en-GB" sz="2400" dirty="0" err="1"/>
              <a:t>Matokot</a:t>
            </a:r>
            <a:r>
              <a:rPr lang="en-GB" sz="2400" dirty="0"/>
              <a:t> et al. 1992; </a:t>
            </a:r>
            <a:r>
              <a:rPr lang="en-GB" sz="2400" dirty="0" err="1"/>
              <a:t>Neuenschwander</a:t>
            </a:r>
            <a:r>
              <a:rPr lang="en-GB" sz="2400" dirty="0"/>
              <a:t> et al., 1994, </a:t>
            </a:r>
            <a:r>
              <a:rPr lang="en-GB" sz="2400" dirty="0" err="1"/>
              <a:t>Boavida</a:t>
            </a:r>
            <a:r>
              <a:rPr lang="en-GB" sz="2400" dirty="0"/>
              <a:t> et al. 1995). </a:t>
            </a:r>
            <a:endParaRPr lang="en-US" sz="2400" dirty="0"/>
          </a:p>
          <a:p>
            <a:endParaRPr lang="en-US" dirty="0"/>
          </a:p>
        </p:txBody>
      </p:sp>
    </p:spTree>
    <p:extLst>
      <p:ext uri="{BB962C8B-B14F-4D97-AF65-F5344CB8AC3E}">
        <p14:creationId xmlns:p14="http://schemas.microsoft.com/office/powerpoint/2010/main" val="4281926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a:lnSpc>
                <a:spcPct val="100000"/>
              </a:lnSpc>
            </a:pPr>
            <a:endParaRPr lang="en-GB" sz="2400" dirty="0" smtClean="0"/>
          </a:p>
          <a:p>
            <a:pPr>
              <a:lnSpc>
                <a:spcPct val="100000"/>
              </a:lnSpc>
            </a:pPr>
            <a:r>
              <a:rPr lang="en-GB" sz="2400" dirty="0" smtClean="0"/>
              <a:t>To </a:t>
            </a:r>
            <a:r>
              <a:rPr lang="en-GB" sz="2400" dirty="0"/>
              <a:t>respond to mango mealybug incidences in Rwanda, FAO SFE has developed a Technical Cooperation </a:t>
            </a:r>
            <a:r>
              <a:rPr lang="en-GB" sz="2400" dirty="0" smtClean="0"/>
              <a:t>Programme </a:t>
            </a:r>
          </a:p>
          <a:p>
            <a:pPr marL="0" indent="0">
              <a:lnSpc>
                <a:spcPct val="100000"/>
              </a:lnSpc>
              <a:buNone/>
            </a:pPr>
            <a:endParaRPr lang="en-GB" sz="2400" dirty="0"/>
          </a:p>
          <a:p>
            <a:pPr marL="0" indent="0">
              <a:lnSpc>
                <a:spcPct val="100000"/>
              </a:lnSpc>
              <a:buNone/>
            </a:pPr>
            <a:r>
              <a:rPr lang="en-GB" sz="2400" dirty="0" smtClean="0"/>
              <a:t>TCP/SFE/3801 </a:t>
            </a:r>
            <a:r>
              <a:rPr lang="en-GB" sz="2400" dirty="0"/>
              <a:t>(E): Enhance the preparedness and response capacity of the countries of the Sub-Regional Office for Eastern Africa to the mango mealybug (</a:t>
            </a:r>
            <a:r>
              <a:rPr lang="en-GB" sz="2400" i="1" dirty="0"/>
              <a:t>Rastrococcus invadens</a:t>
            </a:r>
            <a:r>
              <a:rPr lang="en-GB" sz="2400" dirty="0"/>
              <a:t> Williams) (Phase 1), covering three countries (Rwanda, Burundi and Uganda</a:t>
            </a:r>
            <a:r>
              <a:rPr lang="en-GB" sz="2400" dirty="0" smtClean="0"/>
              <a:t>)</a:t>
            </a:r>
            <a:endParaRPr lang="en-US" dirty="0"/>
          </a:p>
        </p:txBody>
      </p:sp>
    </p:spTree>
    <p:extLst>
      <p:ext uri="{BB962C8B-B14F-4D97-AF65-F5344CB8AC3E}">
        <p14:creationId xmlns:p14="http://schemas.microsoft.com/office/powerpoint/2010/main" val="39193981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buNone/>
            </a:pPr>
            <a:r>
              <a:rPr lang="en-GB" sz="2400" dirty="0" smtClean="0"/>
              <a:t>Under </a:t>
            </a:r>
            <a:r>
              <a:rPr lang="en-GB" sz="2400" dirty="0"/>
              <a:t>this </a:t>
            </a:r>
            <a:r>
              <a:rPr lang="en-GB" sz="2400" dirty="0" smtClean="0"/>
              <a:t>TCP/SFE/3801, </a:t>
            </a:r>
            <a:r>
              <a:rPr lang="en-GB" sz="2400" dirty="0"/>
              <a:t>the following </a:t>
            </a:r>
            <a:r>
              <a:rPr lang="en-GB" sz="2400" dirty="0" smtClean="0"/>
              <a:t>activities </a:t>
            </a:r>
            <a:r>
              <a:rPr lang="en-GB" sz="2400" dirty="0" err="1" smtClean="0"/>
              <a:t>coducted</a:t>
            </a:r>
            <a:endParaRPr lang="en-GB" sz="2400" dirty="0" smtClean="0"/>
          </a:p>
          <a:p>
            <a:pPr marL="0" indent="0">
              <a:buNone/>
            </a:pPr>
            <a:endParaRPr lang="en-GB" sz="2400" dirty="0" smtClean="0"/>
          </a:p>
          <a:p>
            <a:pPr marL="0" indent="0">
              <a:buNone/>
            </a:pPr>
            <a:r>
              <a:rPr lang="en-US" sz="2400" b="1" dirty="0" smtClean="0"/>
              <a:t>Preparations of </a:t>
            </a:r>
          </a:p>
          <a:p>
            <a:r>
              <a:rPr lang="en-US" sz="2400" dirty="0" smtClean="0"/>
              <a:t>FAO </a:t>
            </a:r>
            <a:r>
              <a:rPr lang="en-US" sz="2400" dirty="0"/>
              <a:t>SFE Technical Brief on Mango </a:t>
            </a:r>
            <a:r>
              <a:rPr lang="en-US" sz="2400" dirty="0" smtClean="0"/>
              <a:t>Mealybug</a:t>
            </a:r>
          </a:p>
          <a:p>
            <a:r>
              <a:rPr lang="en-US" sz="2400" dirty="0" smtClean="0"/>
              <a:t>Technical </a:t>
            </a:r>
            <a:r>
              <a:rPr lang="en-US" sz="2400" dirty="0"/>
              <a:t>Note for the control of mango mealybug (Rastrococcus invadens) in urban and agricultural </a:t>
            </a:r>
            <a:r>
              <a:rPr lang="en-US" sz="2400" dirty="0" smtClean="0"/>
              <a:t>areas</a:t>
            </a:r>
          </a:p>
          <a:p>
            <a:r>
              <a:rPr lang="en-US" sz="2400" dirty="0" smtClean="0"/>
              <a:t>Survey Guidelines </a:t>
            </a:r>
            <a:r>
              <a:rPr lang="en-US" sz="2400" dirty="0"/>
              <a:t>for Mango </a:t>
            </a:r>
            <a:r>
              <a:rPr lang="en-US" sz="2400" dirty="0" smtClean="0"/>
              <a:t>Mealybug</a:t>
            </a:r>
          </a:p>
          <a:p>
            <a:r>
              <a:rPr lang="en-US" sz="2400" dirty="0" smtClean="0"/>
              <a:t>Recommended </a:t>
            </a:r>
            <a:r>
              <a:rPr lang="en-US" sz="2400" dirty="0"/>
              <a:t>Steps-import biocontrol </a:t>
            </a:r>
            <a:r>
              <a:rPr lang="en-US" sz="2400" dirty="0" smtClean="0"/>
              <a:t>agent</a:t>
            </a:r>
          </a:p>
          <a:p>
            <a:r>
              <a:rPr lang="en-US" sz="2400" dirty="0"/>
              <a:t>Guide on finding of no significant impact </a:t>
            </a:r>
          </a:p>
          <a:p>
            <a:r>
              <a:rPr lang="en-US" sz="2400" dirty="0" smtClean="0"/>
              <a:t>Guide </a:t>
            </a:r>
            <a:r>
              <a:rPr lang="en-US" sz="2400" dirty="0"/>
              <a:t>for preparing Mango Mealybug specimens for laboratory diagnosis</a:t>
            </a:r>
          </a:p>
          <a:p>
            <a:endParaRPr lang="en-US" sz="2400" dirty="0" smtClean="0"/>
          </a:p>
        </p:txBody>
      </p:sp>
    </p:spTree>
    <p:extLst>
      <p:ext uri="{BB962C8B-B14F-4D97-AF65-F5344CB8AC3E}">
        <p14:creationId xmlns:p14="http://schemas.microsoft.com/office/powerpoint/2010/main" val="17172019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r>
              <a:rPr lang="en-GB" sz="2400" dirty="0" smtClean="0"/>
              <a:t>National </a:t>
            </a:r>
            <a:r>
              <a:rPr lang="en-GB" sz="2400" dirty="0"/>
              <a:t>mango mealybug taskforces established in the three countries (Rwanda, Burundi and Uganda)</a:t>
            </a:r>
          </a:p>
          <a:p>
            <a:r>
              <a:rPr lang="en-GB" sz="2400" dirty="0" smtClean="0"/>
              <a:t>Training </a:t>
            </a:r>
            <a:r>
              <a:rPr lang="en-GB" sz="2400" dirty="0"/>
              <a:t>of officers in the three countries </a:t>
            </a:r>
            <a:r>
              <a:rPr lang="en-GB" sz="2400" dirty="0" smtClean="0"/>
              <a:t>conducted (both </a:t>
            </a:r>
            <a:r>
              <a:rPr lang="en-GB" sz="2400" dirty="0"/>
              <a:t>virtual and face to face)</a:t>
            </a:r>
            <a:endParaRPr lang="en-US" sz="2400" dirty="0"/>
          </a:p>
          <a:p>
            <a:r>
              <a:rPr lang="en-GB" sz="2400" dirty="0"/>
              <a:t>Survey of mango mealybug incidences across the three </a:t>
            </a:r>
            <a:r>
              <a:rPr lang="en-GB" sz="2400" dirty="0" smtClean="0"/>
              <a:t>countries undertaken</a:t>
            </a:r>
            <a:endParaRPr lang="en-US" sz="2400" dirty="0"/>
          </a:p>
          <a:p>
            <a:r>
              <a:rPr lang="en-GB" sz="2400" dirty="0"/>
              <a:t>Sample collection and </a:t>
            </a:r>
            <a:r>
              <a:rPr lang="en-GB" sz="2400" dirty="0" smtClean="0"/>
              <a:t>identification by the British Natural History Museum in London</a:t>
            </a:r>
          </a:p>
          <a:p>
            <a:r>
              <a:rPr lang="en-GB" sz="2400" dirty="0"/>
              <a:t>Preparation of dossier for importation and releases of two biological control agents: </a:t>
            </a:r>
            <a:r>
              <a:rPr lang="en-GB" sz="2400" i="1" dirty="0" err="1"/>
              <a:t>Gyranusoidea</a:t>
            </a:r>
            <a:r>
              <a:rPr lang="en-GB" sz="2400" i="1" dirty="0"/>
              <a:t> </a:t>
            </a:r>
            <a:r>
              <a:rPr lang="en-GB" sz="2400" i="1" dirty="0" err="1"/>
              <a:t>tebygi</a:t>
            </a:r>
            <a:r>
              <a:rPr lang="en-GB" sz="2400" i="1" dirty="0"/>
              <a:t> </a:t>
            </a:r>
            <a:r>
              <a:rPr lang="en-GB" sz="2400" dirty="0"/>
              <a:t>Noyes and </a:t>
            </a:r>
            <a:r>
              <a:rPr lang="en-GB" sz="2400" i="1" dirty="0" err="1"/>
              <a:t>Anagyrus</a:t>
            </a:r>
            <a:r>
              <a:rPr lang="en-GB" sz="2400" i="1" dirty="0"/>
              <a:t> </a:t>
            </a:r>
            <a:r>
              <a:rPr lang="en-GB" sz="2400" i="1" dirty="0" err="1"/>
              <a:t>mangicola</a:t>
            </a:r>
            <a:r>
              <a:rPr lang="en-GB" sz="2400" i="1" dirty="0"/>
              <a:t> </a:t>
            </a:r>
            <a:r>
              <a:rPr lang="en-GB" sz="2400" dirty="0"/>
              <a:t>Noyes (Hymenoptera: </a:t>
            </a:r>
            <a:r>
              <a:rPr lang="en-GB" sz="2400" dirty="0" err="1"/>
              <a:t>Encyrtidae</a:t>
            </a:r>
            <a:r>
              <a:rPr lang="en-GB" sz="2400" dirty="0" smtClean="0"/>
              <a:t>) </a:t>
            </a:r>
            <a:r>
              <a:rPr lang="en-GB" sz="2400" dirty="0"/>
              <a:t>in Rwanda</a:t>
            </a:r>
          </a:p>
          <a:p>
            <a:endParaRPr lang="en-US" sz="2400" dirty="0"/>
          </a:p>
        </p:txBody>
      </p:sp>
    </p:spTree>
    <p:extLst>
      <p:ext uri="{BB962C8B-B14F-4D97-AF65-F5344CB8AC3E}">
        <p14:creationId xmlns:p14="http://schemas.microsoft.com/office/powerpoint/2010/main" val="51395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361950" y="2438400"/>
            <a:ext cx="7924800" cy="3856037"/>
          </a:xfrm>
        </p:spPr>
        <p:txBody>
          <a:bodyPr>
            <a:noAutofit/>
          </a:bodyPr>
          <a:lstStyle/>
          <a:p>
            <a:pPr marL="457200" indent="-457200">
              <a:lnSpc>
                <a:spcPct val="150000"/>
              </a:lnSpc>
              <a:buFont typeface="+mj-lt"/>
              <a:buAutoNum type="arabicParenR"/>
            </a:pPr>
            <a:r>
              <a:rPr lang="en-GB" sz="2400" dirty="0" smtClean="0"/>
              <a:t>Mango mealybug damage and host range</a:t>
            </a:r>
            <a:endParaRPr lang="en-US" sz="2400" dirty="0"/>
          </a:p>
          <a:p>
            <a:pPr marL="457200" lvl="0" indent="-457200">
              <a:lnSpc>
                <a:spcPct val="150000"/>
              </a:lnSpc>
              <a:buFont typeface="+mj-lt"/>
              <a:buAutoNum type="arabicParenR"/>
            </a:pPr>
            <a:r>
              <a:rPr lang="en-GB" sz="2400" dirty="0" smtClean="0"/>
              <a:t>Impact of mango mealybug in Africa</a:t>
            </a:r>
            <a:endParaRPr lang="en-US" sz="2400" dirty="0"/>
          </a:p>
          <a:p>
            <a:pPr marL="457200" lvl="0" indent="-457200">
              <a:lnSpc>
                <a:spcPct val="150000"/>
              </a:lnSpc>
              <a:buFont typeface="+mj-lt"/>
              <a:buAutoNum type="arabicParenR"/>
            </a:pPr>
            <a:r>
              <a:rPr lang="en-GB" sz="2400" dirty="0" smtClean="0"/>
              <a:t>Response to curb impacts of mango mealybug</a:t>
            </a:r>
          </a:p>
          <a:p>
            <a:pPr marL="457200" lvl="0" indent="-457200">
              <a:lnSpc>
                <a:spcPct val="150000"/>
              </a:lnSpc>
              <a:buFont typeface="+mj-lt"/>
              <a:buAutoNum type="arabicParenR"/>
            </a:pPr>
            <a:r>
              <a:rPr lang="en-GB" sz="2400" dirty="0" smtClean="0"/>
              <a:t>The way forward for sustainable management of mango mealybug </a:t>
            </a:r>
          </a:p>
        </p:txBody>
      </p:sp>
      <p:sp>
        <p:nvSpPr>
          <p:cNvPr id="8" name="Title 2">
            <a:extLst>
              <a:ext uri="{FF2B5EF4-FFF2-40B4-BE49-F238E27FC236}">
                <a16:creationId xmlns:a16="http://schemas.microsoft.com/office/drawing/2014/main" id="{3A0ADB60-E25E-4D62-BCB1-A6F7107AB912}"/>
              </a:ext>
            </a:extLst>
          </p:cNvPr>
          <p:cNvSpPr>
            <a:spLocks noGrp="1"/>
          </p:cNvSpPr>
          <p:nvPr>
            <p:ph type="title"/>
          </p:nvPr>
        </p:nvSpPr>
        <p:spPr>
          <a:xfrm>
            <a:off x="357596" y="1781220"/>
            <a:ext cx="7886700" cy="639763"/>
          </a:xfrm>
        </p:spPr>
        <p:txBody>
          <a:bodyPr/>
          <a:lstStyle/>
          <a:p>
            <a:pPr algn="ctr"/>
            <a:r>
              <a:rPr lang="en-US" sz="2800" b="1" dirty="0" smtClean="0"/>
              <a:t>OUTLINE</a:t>
            </a:r>
            <a:endParaRPr lang="en-US" sz="2800" dirty="0"/>
          </a:p>
        </p:txBody>
      </p:sp>
    </p:spTree>
    <p:extLst>
      <p:ext uri="{BB962C8B-B14F-4D97-AF65-F5344CB8AC3E}">
        <p14:creationId xmlns:p14="http://schemas.microsoft.com/office/powerpoint/2010/main" val="1336904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a:lnSpc>
                <a:spcPct val="100000"/>
              </a:lnSpc>
            </a:pPr>
            <a:r>
              <a:rPr lang="en-GB" sz="2400" dirty="0" smtClean="0"/>
              <a:t>Letter </a:t>
            </a:r>
            <a:r>
              <a:rPr lang="en-GB" sz="2400" dirty="0"/>
              <a:t>of Agreement </a:t>
            </a:r>
            <a:r>
              <a:rPr lang="en-GB" sz="2400" dirty="0" smtClean="0"/>
              <a:t>with the </a:t>
            </a:r>
            <a:r>
              <a:rPr lang="en-GB" sz="2400" dirty="0"/>
              <a:t>International Institute of Tropical Agriculture </a:t>
            </a:r>
            <a:r>
              <a:rPr lang="en-GB" sz="2400" dirty="0" smtClean="0"/>
              <a:t>(IITA) for </a:t>
            </a:r>
            <a:r>
              <a:rPr lang="en-GB" sz="2400" dirty="0"/>
              <a:t>provision of </a:t>
            </a:r>
            <a:r>
              <a:rPr lang="en-GB" sz="2400" dirty="0" smtClean="0"/>
              <a:t>“Biological Control Support for the Management of Mango Mealybug in Eastern Africa”  </a:t>
            </a:r>
            <a:endParaRPr lang="en-US" sz="2400" dirty="0"/>
          </a:p>
          <a:p>
            <a:pPr>
              <a:lnSpc>
                <a:spcPct val="100000"/>
              </a:lnSpc>
            </a:pPr>
            <a:endParaRPr lang="en-GB" sz="800" dirty="0" smtClean="0"/>
          </a:p>
          <a:p>
            <a:pPr>
              <a:lnSpc>
                <a:spcPct val="100000"/>
              </a:lnSpc>
            </a:pPr>
            <a:r>
              <a:rPr lang="en-GB" sz="2400" dirty="0" smtClean="0"/>
              <a:t>Letter </a:t>
            </a:r>
            <a:r>
              <a:rPr lang="en-GB" sz="2400" dirty="0"/>
              <a:t>of Agreement with </a:t>
            </a:r>
            <a:r>
              <a:rPr lang="en-GB" sz="2400" dirty="0" smtClean="0"/>
              <a:t>the </a:t>
            </a:r>
            <a:r>
              <a:rPr lang="en-GB" sz="2400" dirty="0"/>
              <a:t>Kenya Plant Health Inspectorate Service </a:t>
            </a:r>
            <a:r>
              <a:rPr lang="en-GB" sz="2400" dirty="0" smtClean="0"/>
              <a:t>(KEPHIS) for </a:t>
            </a:r>
            <a:r>
              <a:rPr lang="en-GB" sz="2400" dirty="0"/>
              <a:t>provision of </a:t>
            </a:r>
            <a:r>
              <a:rPr lang="en-GB" sz="2400" dirty="0" smtClean="0"/>
              <a:t>“</a:t>
            </a:r>
            <a:r>
              <a:rPr lang="en-GB" sz="2400" dirty="0"/>
              <a:t>Specialized Taxonomic Training on Mealybugs and Pest Risk Analysis Training for National Plant Protection Organizations in Eastern Africa</a:t>
            </a:r>
            <a:r>
              <a:rPr lang="en-GB" sz="2400" dirty="0" smtClean="0"/>
              <a:t>” </a:t>
            </a:r>
            <a:endParaRPr lang="en-US" sz="2400" dirty="0"/>
          </a:p>
          <a:p>
            <a:pPr>
              <a:lnSpc>
                <a:spcPct val="100000"/>
              </a:lnSpc>
            </a:pPr>
            <a:endParaRPr lang="en-GB" sz="800" dirty="0" smtClean="0"/>
          </a:p>
          <a:p>
            <a:pPr>
              <a:lnSpc>
                <a:spcPct val="100000"/>
              </a:lnSpc>
            </a:pPr>
            <a:r>
              <a:rPr lang="en-GB" sz="2400" dirty="0" smtClean="0"/>
              <a:t>Conduct </a:t>
            </a:r>
            <a:r>
              <a:rPr lang="en-GB" sz="2400" dirty="0"/>
              <a:t>a biweekly Virtual Tripartite Meeting of TCP/SFE/3801 on Mango Mealybug in Rwanda, Burundi, and </a:t>
            </a:r>
            <a:r>
              <a:rPr lang="en-GB" sz="2400" dirty="0" smtClean="0"/>
              <a:t>Uganda (now it is 26</a:t>
            </a:r>
            <a:r>
              <a:rPr lang="en-GB" sz="2400" baseline="30000" dirty="0" smtClean="0"/>
              <a:t>th</a:t>
            </a:r>
            <a:r>
              <a:rPr lang="en-GB" sz="2400" dirty="0" smtClean="0"/>
              <a:t>)</a:t>
            </a:r>
            <a:endParaRPr lang="en-US" sz="2400" dirty="0"/>
          </a:p>
          <a:p>
            <a:endParaRPr lang="en-US" sz="2400" dirty="0"/>
          </a:p>
        </p:txBody>
      </p:sp>
    </p:spTree>
    <p:extLst>
      <p:ext uri="{BB962C8B-B14F-4D97-AF65-F5344CB8AC3E}">
        <p14:creationId xmlns:p14="http://schemas.microsoft.com/office/powerpoint/2010/main" val="31055784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571500" indent="-571500">
              <a:lnSpc>
                <a:spcPct val="150000"/>
              </a:lnSpc>
              <a:buFont typeface="Wingdings" panose="05000000000000000000" pitchFamily="2" charset="2"/>
              <a:buChar char="ü"/>
            </a:pPr>
            <a:endParaRPr lang="en-US" dirty="0" smtClean="0"/>
          </a:p>
          <a:p>
            <a:pPr marL="0" lvl="0" indent="0">
              <a:lnSpc>
                <a:spcPct val="150000"/>
              </a:lnSpc>
              <a:buNone/>
            </a:pPr>
            <a:endParaRPr lang="en-US" dirty="0" smtClean="0"/>
          </a:p>
          <a:p>
            <a:pPr marL="0" lvl="0" indent="0" algn="ctr">
              <a:lnSpc>
                <a:spcPct val="150000"/>
              </a:lnSpc>
              <a:buNone/>
            </a:pPr>
            <a:r>
              <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en-GB"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THE WAY FORWARD FOR SUSTAINABLE MANAGEMENT OF MANGO MEALYBUG </a:t>
            </a:r>
          </a:p>
          <a:p>
            <a:pPr marL="0" indent="0">
              <a:lnSpc>
                <a:spcPct val="150000"/>
              </a:lnSpc>
              <a:buNone/>
            </a:pPr>
            <a:endParaRPr lang="en-GB" dirty="0"/>
          </a:p>
          <a:p>
            <a:pPr marL="0" lvl="0" indent="0">
              <a:lnSpc>
                <a:spcPct val="150000"/>
              </a:lnSpc>
              <a:buNone/>
            </a:pPr>
            <a:endParaRPr lang="en-US" dirty="0"/>
          </a:p>
          <a:p>
            <a:pPr marL="0" indent="0">
              <a:lnSpc>
                <a:spcPct val="150000"/>
              </a:lnSpc>
              <a:buNone/>
            </a:pPr>
            <a:endParaRPr lang="en-US" dirty="0"/>
          </a:p>
        </p:txBody>
      </p:sp>
    </p:spTree>
    <p:extLst>
      <p:ext uri="{BB962C8B-B14F-4D97-AF65-F5344CB8AC3E}">
        <p14:creationId xmlns:p14="http://schemas.microsoft.com/office/powerpoint/2010/main" val="34783884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1000" y="1600200"/>
            <a:ext cx="8305800" cy="4715691"/>
          </a:xfrm>
        </p:spPr>
        <p:txBody>
          <a:bodyPr/>
          <a:lstStyle/>
          <a:p>
            <a:pPr marL="0" indent="0">
              <a:lnSpc>
                <a:spcPct val="150000"/>
              </a:lnSpc>
              <a:buNone/>
            </a:pPr>
            <a:r>
              <a:rPr lang="en-US" sz="2400" b="1" dirty="0" smtClean="0"/>
              <a:t>WAY FORWARD</a:t>
            </a:r>
          </a:p>
          <a:p>
            <a:pPr marL="571500" indent="-571500">
              <a:lnSpc>
                <a:spcPct val="150000"/>
              </a:lnSpc>
              <a:buFont typeface="Wingdings" panose="05000000000000000000" pitchFamily="2" charset="2"/>
              <a:buChar char="ü"/>
            </a:pPr>
            <a:endParaRPr lang="en-US" dirty="0"/>
          </a:p>
          <a:p>
            <a:r>
              <a:rPr lang="en-GB" sz="2400" dirty="0"/>
              <a:t>Invasive insects are non-observing borders pests and consequently should be fought regionally instead of trying to control them at country </a:t>
            </a:r>
            <a:r>
              <a:rPr lang="en-GB" sz="2400" dirty="0" smtClean="0"/>
              <a:t>level</a:t>
            </a:r>
          </a:p>
          <a:p>
            <a:pPr marL="0" indent="0">
              <a:buNone/>
            </a:pPr>
            <a:endParaRPr lang="en-US" sz="2400" dirty="0"/>
          </a:p>
          <a:p>
            <a:r>
              <a:rPr lang="en-GB" sz="2400" dirty="0"/>
              <a:t>In addition, no single country has the capacities to undertake a meaningful action </a:t>
            </a:r>
            <a:r>
              <a:rPr lang="en-GB" sz="2400" dirty="0" smtClean="0"/>
              <a:t>alone</a:t>
            </a:r>
          </a:p>
          <a:p>
            <a:pPr marL="0" indent="0">
              <a:buNone/>
            </a:pPr>
            <a:endParaRPr lang="en-GB" sz="2400" dirty="0" smtClean="0"/>
          </a:p>
          <a:p>
            <a:r>
              <a:rPr lang="en-GB" sz="2400" dirty="0" smtClean="0"/>
              <a:t>Establishment of a mass rearing laboratory in Rwanda, to serve as a hub for Eastern Africa</a:t>
            </a:r>
            <a:endParaRPr lang="en-US" sz="2400" dirty="0"/>
          </a:p>
          <a:p>
            <a:pPr marL="571500" indent="-571500">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2883801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571500" indent="-571500">
              <a:lnSpc>
                <a:spcPct val="150000"/>
              </a:lnSpc>
              <a:buFont typeface="Wingdings" panose="05000000000000000000" pitchFamily="2" charset="2"/>
              <a:buChar char="ü"/>
            </a:pPr>
            <a:endParaRPr lang="en-US" dirty="0" smtClean="0"/>
          </a:p>
          <a:p>
            <a:pPr marL="571500" indent="-571500">
              <a:lnSpc>
                <a:spcPct val="150000"/>
              </a:lnSpc>
              <a:buFont typeface="Wingdings" panose="05000000000000000000" pitchFamily="2" charset="2"/>
              <a:buChar char="ü"/>
            </a:pPr>
            <a:endParaRPr lang="en-US" dirty="0"/>
          </a:p>
          <a:p>
            <a:pPr marL="457200" indent="-457200" algn="ctr">
              <a:lnSpc>
                <a:spcPct val="150000"/>
              </a:lnSpc>
              <a:buAutoNum type="arabicPeriod"/>
            </a:pPr>
            <a:r>
              <a:rPr lang="en-GB"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MANGO MEALYBUG DAMAGE AND HOST RANGE</a:t>
            </a:r>
            <a:endParaRPr lang="en-US"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571500" indent="-571500">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12515469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3C294860-D2C5-4569-B13C-ECF8799DD5ED}"/>
              </a:ext>
            </a:extLst>
          </p:cNvPr>
          <p:cNvSpPr>
            <a:spLocks noGrp="1"/>
          </p:cNvSpPr>
          <p:nvPr>
            <p:ph type="title"/>
          </p:nvPr>
        </p:nvSpPr>
        <p:spPr>
          <a:xfrm>
            <a:off x="685800" y="1676400"/>
            <a:ext cx="7886700" cy="639763"/>
          </a:xfrm>
        </p:spPr>
        <p:txBody>
          <a:bodyPr/>
          <a:lstStyle/>
          <a:p>
            <a:pPr algn="ctr"/>
            <a:r>
              <a:rPr lang="en-US" sz="2800" b="1" dirty="0" smtClean="0">
                <a:ea typeface="Tahoma" panose="020B0604030504040204" pitchFamily="34" charset="0"/>
                <a:cs typeface="Tahoma" panose="020B0604030504040204" pitchFamily="34" charset="0"/>
              </a:rPr>
              <a:t>The Mango Mealybug</a:t>
            </a:r>
            <a:endParaRPr lang="en-US" sz="2800" b="1" dirty="0"/>
          </a:p>
        </p:txBody>
      </p:sp>
      <p:sp>
        <p:nvSpPr>
          <p:cNvPr id="2" name="Text Placeholder 1"/>
          <p:cNvSpPr>
            <a:spLocks noGrp="1"/>
          </p:cNvSpPr>
          <p:nvPr>
            <p:ph type="body" sz="quarter" idx="10"/>
          </p:nvPr>
        </p:nvSpPr>
        <p:spPr/>
        <p:txBody>
          <a:bodyPr/>
          <a:lstStyle/>
          <a:p>
            <a:endParaRPr lang="en-US" dirty="0"/>
          </a:p>
        </p:txBody>
      </p:sp>
      <p:pic>
        <p:nvPicPr>
          <p:cNvPr id="7" name="Picture 6"/>
          <p:cNvPicPr>
            <a:picLocks noChangeAspect="1"/>
          </p:cNvPicPr>
          <p:nvPr/>
        </p:nvPicPr>
        <p:blipFill>
          <a:blip r:embed="rId2"/>
          <a:stretch>
            <a:fillRect/>
          </a:stretch>
        </p:blipFill>
        <p:spPr>
          <a:xfrm>
            <a:off x="1295400" y="2819400"/>
            <a:ext cx="1828800" cy="2829169"/>
          </a:xfrm>
          <a:prstGeom prst="rect">
            <a:avLst/>
          </a:prstGeom>
        </p:spPr>
      </p:pic>
      <p:pic>
        <p:nvPicPr>
          <p:cNvPr id="9" name="Picture 8"/>
          <p:cNvPicPr>
            <a:picLocks noChangeAspect="1"/>
          </p:cNvPicPr>
          <p:nvPr/>
        </p:nvPicPr>
        <p:blipFill>
          <a:blip r:embed="rId3"/>
          <a:stretch>
            <a:fillRect/>
          </a:stretch>
        </p:blipFill>
        <p:spPr>
          <a:xfrm>
            <a:off x="4308749" y="2716778"/>
            <a:ext cx="3269701" cy="3034412"/>
          </a:xfrm>
          <a:prstGeom prst="rect">
            <a:avLst/>
          </a:prstGeom>
        </p:spPr>
      </p:pic>
    </p:spTree>
    <p:extLst>
      <p:ext uri="{BB962C8B-B14F-4D97-AF65-F5344CB8AC3E}">
        <p14:creationId xmlns:p14="http://schemas.microsoft.com/office/powerpoint/2010/main" val="2138167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7200" y="1524000"/>
            <a:ext cx="8305800" cy="4715691"/>
          </a:xfrm>
        </p:spPr>
        <p:txBody>
          <a:bodyPr/>
          <a:lstStyle/>
          <a:p>
            <a:pPr lvl="0">
              <a:lnSpc>
                <a:spcPct val="100000"/>
              </a:lnSpc>
            </a:pPr>
            <a:r>
              <a:rPr lang="en-US" sz="2400" dirty="0"/>
              <a:t>The mango mealybug, known also by its scientific name </a:t>
            </a:r>
            <a:r>
              <a:rPr lang="en-US" sz="2400" i="1" dirty="0"/>
              <a:t>Rastrococcus invadens </a:t>
            </a:r>
            <a:r>
              <a:rPr lang="en-US" sz="2400" dirty="0"/>
              <a:t>Williams (</a:t>
            </a:r>
            <a:r>
              <a:rPr lang="en-US" sz="2400" dirty="0" err="1"/>
              <a:t>Hemiptera</a:t>
            </a:r>
            <a:r>
              <a:rPr lang="en-US" sz="2400" dirty="0"/>
              <a:t>: </a:t>
            </a:r>
            <a:r>
              <a:rPr lang="en-US" sz="2400" dirty="0" err="1"/>
              <a:t>Pseudococcidae</a:t>
            </a:r>
            <a:r>
              <a:rPr lang="en-US" sz="2400" dirty="0"/>
              <a:t>), </a:t>
            </a:r>
            <a:r>
              <a:rPr lang="en-GB" sz="2400" dirty="0"/>
              <a:t>is originated in South-East Asia.</a:t>
            </a:r>
            <a:endParaRPr lang="en-US" sz="2400" dirty="0"/>
          </a:p>
          <a:p>
            <a:pPr lvl="0">
              <a:lnSpc>
                <a:spcPct val="100000"/>
              </a:lnSpc>
            </a:pPr>
            <a:endParaRPr lang="en-GB" sz="2400" dirty="0" smtClean="0"/>
          </a:p>
          <a:p>
            <a:pPr lvl="0">
              <a:lnSpc>
                <a:spcPct val="100000"/>
              </a:lnSpc>
            </a:pPr>
            <a:r>
              <a:rPr lang="en-GB" sz="2400" dirty="0" smtClean="0"/>
              <a:t>It </a:t>
            </a:r>
            <a:r>
              <a:rPr lang="en-GB" sz="2400" dirty="0"/>
              <a:t>has been the most important polyphagous pest of horticultural crops since 1982 in West African countries Togo, Benin, Ghana, Côte d’ </a:t>
            </a:r>
            <a:r>
              <a:rPr lang="en-GB" sz="2400" dirty="0" err="1"/>
              <a:t>Ivoire</a:t>
            </a:r>
            <a:r>
              <a:rPr lang="en-GB" sz="2400" dirty="0"/>
              <a:t>, Nigeria and Senegal. </a:t>
            </a:r>
            <a:endParaRPr lang="en-GB" sz="2400" dirty="0" smtClean="0"/>
          </a:p>
          <a:p>
            <a:pPr lvl="0">
              <a:lnSpc>
                <a:spcPct val="100000"/>
              </a:lnSpc>
            </a:pPr>
            <a:endParaRPr lang="en-GB" sz="2400" dirty="0" smtClean="0"/>
          </a:p>
          <a:p>
            <a:pPr>
              <a:lnSpc>
                <a:spcPct val="100000"/>
              </a:lnSpc>
            </a:pPr>
            <a:r>
              <a:rPr lang="en-GB" sz="2400" dirty="0" smtClean="0"/>
              <a:t>This </a:t>
            </a:r>
            <a:r>
              <a:rPr lang="en-GB" sz="2400" dirty="0"/>
              <a:t>emergent plant pest, mango mealybug probably introduced to West Africa on infested plant material.</a:t>
            </a:r>
            <a:endParaRPr lang="en-US" sz="2400" dirty="0"/>
          </a:p>
          <a:p>
            <a:pPr marL="571500" indent="-571500">
              <a:lnSpc>
                <a:spcPct val="150000"/>
              </a:lnSpc>
              <a:buFont typeface="Wingdings" panose="05000000000000000000" pitchFamily="2" charset="2"/>
              <a:buChar char="ü"/>
            </a:pPr>
            <a:endParaRPr lang="en-US" dirty="0"/>
          </a:p>
        </p:txBody>
      </p:sp>
    </p:spTree>
    <p:extLst>
      <p:ext uri="{BB962C8B-B14F-4D97-AF65-F5344CB8AC3E}">
        <p14:creationId xmlns:p14="http://schemas.microsoft.com/office/powerpoint/2010/main" val="3440281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lnSpc>
                <a:spcPct val="100000"/>
              </a:lnSpc>
              <a:buNone/>
            </a:pPr>
            <a:r>
              <a:rPr lang="en-US" sz="2400" b="1" dirty="0" smtClean="0"/>
              <a:t>DAMAGE AND HOST RANGE</a:t>
            </a:r>
          </a:p>
          <a:p>
            <a:pPr marL="0" indent="0">
              <a:lnSpc>
                <a:spcPct val="100000"/>
              </a:lnSpc>
              <a:buNone/>
            </a:pPr>
            <a:endParaRPr lang="en-US" sz="2400" dirty="0"/>
          </a:p>
          <a:p>
            <a:pPr lvl="0">
              <a:lnSpc>
                <a:spcPct val="100000"/>
              </a:lnSpc>
            </a:pPr>
            <a:r>
              <a:rPr lang="en-US" sz="2400" dirty="0"/>
              <a:t>Affects the photosynthetic ability of host plants by releasing a sugary substance that coats the leaves of affected plants which serves as a substrate for sooty </a:t>
            </a:r>
            <a:r>
              <a:rPr lang="en-US" sz="2400" dirty="0" err="1"/>
              <a:t>mould</a:t>
            </a:r>
            <a:r>
              <a:rPr lang="en-US" sz="2400" dirty="0"/>
              <a:t>. </a:t>
            </a:r>
            <a:endParaRPr lang="en-US" sz="2400" dirty="0" smtClean="0"/>
          </a:p>
          <a:p>
            <a:pPr lvl="0">
              <a:lnSpc>
                <a:spcPct val="100000"/>
              </a:lnSpc>
            </a:pPr>
            <a:endParaRPr lang="en-US" sz="2400" dirty="0"/>
          </a:p>
          <a:p>
            <a:pPr lvl="0">
              <a:lnSpc>
                <a:spcPct val="100000"/>
              </a:lnSpc>
            </a:pPr>
            <a:r>
              <a:rPr lang="en-US" sz="2400" dirty="0" smtClean="0"/>
              <a:t>This </a:t>
            </a:r>
            <a:r>
              <a:rPr lang="en-US" sz="2400" dirty="0" err="1"/>
              <a:t>mould</a:t>
            </a:r>
            <a:r>
              <a:rPr lang="en-US" sz="2400" dirty="0"/>
              <a:t> blackens the leaves, leading to reduced productivity of the plant. </a:t>
            </a:r>
            <a:endParaRPr lang="en-US" sz="2400" dirty="0" smtClean="0"/>
          </a:p>
          <a:p>
            <a:pPr marL="0" lvl="0" indent="0">
              <a:lnSpc>
                <a:spcPct val="100000"/>
              </a:lnSpc>
              <a:buNone/>
            </a:pPr>
            <a:endParaRPr lang="en-US" sz="2400" dirty="0"/>
          </a:p>
          <a:p>
            <a:pPr lvl="0">
              <a:lnSpc>
                <a:spcPct val="100000"/>
              </a:lnSpc>
            </a:pPr>
            <a:r>
              <a:rPr lang="en-US" sz="2400" dirty="0"/>
              <a:t>Heavily affected plant parts stop growing, and often no new leaves or flowers are produced. </a:t>
            </a:r>
          </a:p>
        </p:txBody>
      </p:sp>
    </p:spTree>
    <p:extLst>
      <p:ext uri="{BB962C8B-B14F-4D97-AF65-F5344CB8AC3E}">
        <p14:creationId xmlns:p14="http://schemas.microsoft.com/office/powerpoint/2010/main" val="3991450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lvl="0">
              <a:lnSpc>
                <a:spcPct val="100000"/>
              </a:lnSpc>
            </a:pPr>
            <a:r>
              <a:rPr lang="en-GB" sz="2400" dirty="0" smtClean="0"/>
              <a:t>Mango </a:t>
            </a:r>
            <a:r>
              <a:rPr lang="en-GB" sz="2400" dirty="0"/>
              <a:t>mealybug has been reported causing 80% of mango yield losses in Ghana and 53% to 100% reduction of total production in Côte d’Ivoire. </a:t>
            </a:r>
            <a:endParaRPr lang="en-GB" sz="2400" dirty="0" smtClean="0"/>
          </a:p>
          <a:p>
            <a:pPr marL="0" lvl="0" indent="0">
              <a:lnSpc>
                <a:spcPct val="100000"/>
              </a:lnSpc>
              <a:buNone/>
            </a:pPr>
            <a:endParaRPr lang="en-US" sz="2400" dirty="0"/>
          </a:p>
          <a:p>
            <a:pPr>
              <a:lnSpc>
                <a:spcPct val="100000"/>
              </a:lnSpc>
            </a:pPr>
            <a:r>
              <a:rPr lang="en-GB" sz="2400" dirty="0"/>
              <a:t>The mango mealybug is known to have a host range of over 100 plant species. </a:t>
            </a:r>
            <a:endParaRPr lang="en-GB" sz="2400" dirty="0" smtClean="0"/>
          </a:p>
          <a:p>
            <a:pPr>
              <a:lnSpc>
                <a:spcPct val="100000"/>
              </a:lnSpc>
            </a:pPr>
            <a:endParaRPr lang="en-GB" sz="2400" dirty="0"/>
          </a:p>
          <a:p>
            <a:pPr>
              <a:lnSpc>
                <a:spcPct val="100000"/>
              </a:lnSpc>
            </a:pPr>
            <a:r>
              <a:rPr lang="en-GB" sz="2400" dirty="0" smtClean="0"/>
              <a:t>However</a:t>
            </a:r>
            <a:r>
              <a:rPr lang="en-GB" sz="2400" dirty="0"/>
              <a:t>, the mango plant is the preferred host.</a:t>
            </a:r>
            <a:endParaRPr lang="en-US" sz="2400" dirty="0"/>
          </a:p>
        </p:txBody>
      </p:sp>
    </p:spTree>
    <p:extLst>
      <p:ext uri="{BB962C8B-B14F-4D97-AF65-F5344CB8AC3E}">
        <p14:creationId xmlns:p14="http://schemas.microsoft.com/office/powerpoint/2010/main" val="14306731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571500" indent="-571500">
              <a:lnSpc>
                <a:spcPct val="150000"/>
              </a:lnSpc>
              <a:buFont typeface="Wingdings" panose="05000000000000000000" pitchFamily="2" charset="2"/>
              <a:buChar char="ü"/>
            </a:pPr>
            <a:endParaRPr lang="en-US" dirty="0" smtClean="0"/>
          </a:p>
          <a:p>
            <a:pPr marL="571500" indent="-571500">
              <a:lnSpc>
                <a:spcPct val="150000"/>
              </a:lnSpc>
              <a:buFont typeface="Wingdings" panose="05000000000000000000" pitchFamily="2" charset="2"/>
              <a:buChar char="ü"/>
            </a:pPr>
            <a:endParaRPr lang="en-US" dirty="0"/>
          </a:p>
          <a:p>
            <a:pPr marL="0" indent="0" algn="ctr">
              <a:lnSpc>
                <a:spcPct val="150000"/>
              </a:lnSpc>
              <a:buNone/>
            </a:pPr>
            <a:r>
              <a:rPr lang="en-GB" sz="24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2. IMPACT OF MANGO MEALYBUG IN AFRICA</a:t>
            </a:r>
            <a:endParaRPr lang="en-US" sz="24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546859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6250" y="1685108"/>
            <a:ext cx="8305800" cy="4715691"/>
          </a:xfrm>
        </p:spPr>
        <p:txBody>
          <a:bodyPr/>
          <a:lstStyle/>
          <a:p>
            <a:pPr marL="0" indent="0">
              <a:lnSpc>
                <a:spcPct val="100000"/>
              </a:lnSpc>
              <a:buNone/>
            </a:pPr>
            <a:r>
              <a:rPr lang="en-GB" sz="2400" b="1" dirty="0" smtClean="0"/>
              <a:t>IMPACT OF MANGO MEALYBUG IN AFRICA</a:t>
            </a:r>
          </a:p>
          <a:p>
            <a:pPr marL="0" indent="0">
              <a:lnSpc>
                <a:spcPct val="100000"/>
              </a:lnSpc>
              <a:buNone/>
            </a:pPr>
            <a:endParaRPr lang="en-GB" sz="2400" i="1" dirty="0" smtClean="0"/>
          </a:p>
          <a:p>
            <a:pPr>
              <a:lnSpc>
                <a:spcPct val="100000"/>
              </a:lnSpc>
            </a:pPr>
            <a:r>
              <a:rPr lang="en-GB" sz="2400" dirty="0" smtClean="0"/>
              <a:t>The mango mealybug, </a:t>
            </a:r>
            <a:r>
              <a:rPr lang="en-GB" sz="2400" i="1" dirty="0" smtClean="0"/>
              <a:t>Rastrococcus </a:t>
            </a:r>
            <a:r>
              <a:rPr lang="en-GB" sz="2400" i="1" dirty="0"/>
              <a:t>invadens</a:t>
            </a:r>
            <a:r>
              <a:rPr lang="en-GB" sz="2400" dirty="0"/>
              <a:t> </a:t>
            </a:r>
            <a:r>
              <a:rPr lang="en-GB" sz="2400" dirty="0" smtClean="0"/>
              <a:t>Williams spreads </a:t>
            </a:r>
            <a:r>
              <a:rPr lang="en-GB" sz="2400" dirty="0"/>
              <a:t>wild in Benin, Burkina Faso, Côte d’Ivoire, Ghana, Guinea, Mali, and Togo because control effort deployed by each single country is having little impact on their population.</a:t>
            </a:r>
            <a:endParaRPr lang="en-US" sz="2400" dirty="0"/>
          </a:p>
          <a:p>
            <a:pPr>
              <a:lnSpc>
                <a:spcPct val="100000"/>
              </a:lnSpc>
            </a:pPr>
            <a:endParaRPr lang="en-US" sz="2400" dirty="0"/>
          </a:p>
          <a:p>
            <a:pPr>
              <a:lnSpc>
                <a:spcPct val="100000"/>
              </a:lnSpc>
            </a:pPr>
            <a:r>
              <a:rPr lang="en-GB" sz="2400" dirty="0"/>
              <a:t>The mango mealybug appeared in 1989 at the eastern border of Côte d’Ivoire and became in less than four years a major constraint to fruit production nation-wide (</a:t>
            </a:r>
            <a:r>
              <a:rPr lang="en-GB" sz="2400" dirty="0" err="1"/>
              <a:t>Hala</a:t>
            </a:r>
            <a:r>
              <a:rPr lang="en-GB" sz="2400" dirty="0"/>
              <a:t> et al. (2004). </a:t>
            </a:r>
            <a:endParaRPr lang="en-US" sz="2400" dirty="0"/>
          </a:p>
          <a:p>
            <a:pPr>
              <a:lnSpc>
                <a:spcPct val="100000"/>
              </a:lnSpc>
            </a:pPr>
            <a:endParaRPr lang="en-US" sz="2400" dirty="0"/>
          </a:p>
          <a:p>
            <a:endParaRPr lang="en-US" dirty="0"/>
          </a:p>
        </p:txBody>
      </p:sp>
    </p:spTree>
    <p:extLst>
      <p:ext uri="{BB962C8B-B14F-4D97-AF65-F5344CB8AC3E}">
        <p14:creationId xmlns:p14="http://schemas.microsoft.com/office/powerpoint/2010/main" val="2187048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C4D85A0C-1EEC-406D-88B3-253C678B77BB}" vid="{74304D9D-4681-4FC9-8F50-C834D807F0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2735</TotalTime>
  <Words>1126</Words>
  <Application>Microsoft Office PowerPoint</Application>
  <PresentationFormat>On-screen Show (4:3)</PresentationFormat>
  <Paragraphs>106</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Tahoma</vt:lpstr>
      <vt:lpstr>Wingdings</vt:lpstr>
      <vt:lpstr>Theme1</vt:lpstr>
      <vt:lpstr>Emerging pest issues in Africa: Mango mealybug (Rastrococcus invadens Williams) in Eastern Africa </vt:lpstr>
      <vt:lpstr>OUTLINE</vt:lpstr>
      <vt:lpstr>PowerPoint Presentation</vt:lpstr>
      <vt:lpstr>The Mango Mealybug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User</dc:creator>
  <cp:keywords/>
  <dc:description/>
  <cp:lastModifiedBy>Nicora, Natalie (NSP)</cp:lastModifiedBy>
  <cp:revision>913</cp:revision>
  <dcterms:created xsi:type="dcterms:W3CDTF">2007-08-22T07:56:49Z</dcterms:created>
  <dcterms:modified xsi:type="dcterms:W3CDTF">2021-09-21T14:30:15Z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TC011408421033</vt:lpwstr>
  </property>
</Properties>
</file>