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8.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9.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0.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1.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2.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3.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4.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15.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16.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17.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5"/>
    <p:sldMasterId id="2147483944" r:id="rId6"/>
  </p:sldMasterIdLst>
  <p:notesMasterIdLst>
    <p:notesMasterId r:id="rId26"/>
  </p:notesMasterIdLst>
  <p:handoutMasterIdLst>
    <p:handoutMasterId r:id="rId27"/>
  </p:handoutMasterIdLst>
  <p:sldIdLst>
    <p:sldId id="263" r:id="rId7"/>
    <p:sldId id="267" r:id="rId8"/>
    <p:sldId id="268" r:id="rId9"/>
    <p:sldId id="269" r:id="rId10"/>
    <p:sldId id="270" r:id="rId11"/>
    <p:sldId id="271" r:id="rId12"/>
    <p:sldId id="272" r:id="rId13"/>
    <p:sldId id="273" r:id="rId14"/>
    <p:sldId id="274" r:id="rId15"/>
    <p:sldId id="275" r:id="rId16"/>
    <p:sldId id="276" r:id="rId17"/>
    <p:sldId id="277" r:id="rId18"/>
    <p:sldId id="278" r:id="rId19"/>
    <p:sldId id="279" r:id="rId20"/>
    <p:sldId id="280" r:id="rId21"/>
    <p:sldId id="281" r:id="rId22"/>
    <p:sldId id="282" r:id="rId23"/>
    <p:sldId id="283" r:id="rId24"/>
    <p:sldId id="264" r:id="rId25"/>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1E3B"/>
    <a:srgbClr val="00825F"/>
    <a:srgbClr val="AB967C"/>
    <a:srgbClr val="5792C9"/>
    <a:srgbClr val="79B9CF"/>
    <a:srgbClr val="DDA63A"/>
    <a:srgbClr val="1A648C"/>
    <a:srgbClr val="EFA91F"/>
    <a:srgbClr val="EF791F"/>
    <a:srgbClr val="5189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191" autoAdjust="0"/>
    <p:restoredTop sz="86408" autoAdjust="0"/>
  </p:normalViewPr>
  <p:slideViewPr>
    <p:cSldViewPr>
      <p:cViewPr varScale="1">
        <p:scale>
          <a:sx n="112" d="100"/>
          <a:sy n="112" d="100"/>
        </p:scale>
        <p:origin x="516" y="10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169" d="100"/>
          <a:sy n="169" d="100"/>
        </p:scale>
        <p:origin x="216" y="6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diagrams/_rels/data16.xml.rels><?xml version="1.0" encoding="UTF-8" standalone="yes"?>
<Relationships xmlns="http://schemas.openxmlformats.org/package/2006/relationships"><Relationship Id="rId1" Type="http://schemas.openxmlformats.org/officeDocument/2006/relationships/hyperlink" Target="https://www.ippc.int/en/core-activities/standards-setting/expert-drafting-groups/technical-panels/technical-panel-glossary-phytosanitary-terms-ispm-5/" TargetMode="External"/></Relationships>
</file>

<file path=ppt/diagrams/_rels/drawing16.xml.rels><?xml version="1.0" encoding="UTF-8" standalone="yes"?>
<Relationships xmlns="http://schemas.openxmlformats.org/package/2006/relationships"><Relationship Id="rId1" Type="http://schemas.openxmlformats.org/officeDocument/2006/relationships/hyperlink" Target="https://www.ippc.int/en/core-activities/standards-setting/expert-drafting-groups/technical-panels/technical-panel-glossary-phytosanitary-terms-ispm-5/" TargetMode="Externa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63B40FF-085E-4CBF-8166-570464BB6FBF}" type="doc">
      <dgm:prSet loTypeId="urn:microsoft.com/office/officeart/2005/8/layout/vList5" loCatId="list" qsTypeId="urn:microsoft.com/office/officeart/2005/8/quickstyle/simple1" qsCatId="simple" csTypeId="urn:microsoft.com/office/officeart/2005/8/colors/colorful5" csCatId="colorful" phldr="1"/>
      <dgm:spPr/>
      <dgm:t>
        <a:bodyPr/>
        <a:lstStyle/>
        <a:p>
          <a:endParaRPr lang="en-US"/>
        </a:p>
      </dgm:t>
    </dgm:pt>
    <dgm:pt modelId="{FE99EF26-6CCD-4769-8531-4F66C103D40D}">
      <dgm:prSet phldrT="[Text]" custT="1"/>
      <dgm:spPr>
        <a:solidFill>
          <a:srgbClr val="46DE54"/>
        </a:solidFill>
      </dgm:spPr>
      <dgm:t>
        <a:bodyPr/>
        <a:lstStyle/>
        <a:p>
          <a:r>
            <a:rPr lang="ar-SA" sz="2500" dirty="0">
              <a:effectLst>
                <a:outerShdw blurRad="38100" dist="38100" dir="2700000" algn="tl">
                  <a:srgbClr val="000000">
                    <a:alpha val="43137"/>
                  </a:srgbClr>
                </a:outerShdw>
              </a:effectLst>
            </a:rPr>
            <a:t>الاضافات</a:t>
          </a:r>
          <a:endParaRPr lang="en-US" sz="2500" dirty="0">
            <a:effectLst>
              <a:outerShdw blurRad="38100" dist="38100" dir="2700000" algn="tl">
                <a:srgbClr val="000000">
                  <a:alpha val="43137"/>
                </a:srgbClr>
              </a:outerShdw>
            </a:effectLst>
          </a:endParaRPr>
        </a:p>
      </dgm:t>
    </dgm:pt>
    <dgm:pt modelId="{D51A3CC9-8A5C-4846-874B-EFEBECC60177}" type="parTrans" cxnId="{23F61BC2-6EBA-43D1-AF01-3F21E2A1BF70}">
      <dgm:prSet/>
      <dgm:spPr/>
      <dgm:t>
        <a:bodyPr/>
        <a:lstStyle/>
        <a:p>
          <a:endParaRPr lang="en-US"/>
        </a:p>
      </dgm:t>
    </dgm:pt>
    <dgm:pt modelId="{4B9A4D3E-CF62-4B66-BD29-875C05CE0700}" type="sibTrans" cxnId="{23F61BC2-6EBA-43D1-AF01-3F21E2A1BF70}">
      <dgm:prSet/>
      <dgm:spPr/>
      <dgm:t>
        <a:bodyPr/>
        <a:lstStyle/>
        <a:p>
          <a:endParaRPr lang="en-US"/>
        </a:p>
      </dgm:t>
    </dgm:pt>
    <dgm:pt modelId="{00AED5A9-8184-4CFF-8A96-7136D9E38051}">
      <dgm:prSet phldrT="[Text]" custT="1"/>
      <dgm:spPr>
        <a:solidFill>
          <a:srgbClr val="D4F5D6"/>
        </a:solidFill>
        <a:ln>
          <a:solidFill>
            <a:srgbClr val="D4F5D6">
              <a:alpha val="90000"/>
            </a:srgbClr>
          </a:solidFill>
        </a:ln>
      </dgm:spPr>
      <dgm:t>
        <a:bodyPr/>
        <a:lstStyle/>
        <a:p>
          <a:pPr rtl="1"/>
          <a:r>
            <a:rPr lang="en-US" sz="1200" dirty="0">
              <a:solidFill>
                <a:srgbClr val="FF0000"/>
              </a:solidFill>
            </a:rPr>
            <a:t>“</a:t>
          </a:r>
          <a:r>
            <a:rPr lang="ar-SA" sz="1200" dirty="0">
              <a:solidFill>
                <a:srgbClr val="FF0000"/>
              </a:solidFill>
            </a:rPr>
            <a:t>الهوية (للشحنة)"
"المراقبة العامة"
"مراقبة محددة"</a:t>
          </a:r>
          <a:endParaRPr lang="en-US" sz="1200" dirty="0">
            <a:solidFill>
              <a:srgbClr val="FF0000"/>
            </a:solidFill>
          </a:endParaRPr>
        </a:p>
      </dgm:t>
    </dgm:pt>
    <dgm:pt modelId="{D8C7B2AA-F81D-4946-AD10-57F1B9957EC9}" type="parTrans" cxnId="{7C9B3104-7CF8-4C8D-BB6C-D6FA02C25863}">
      <dgm:prSet/>
      <dgm:spPr/>
      <dgm:t>
        <a:bodyPr/>
        <a:lstStyle/>
        <a:p>
          <a:endParaRPr lang="en-US"/>
        </a:p>
      </dgm:t>
    </dgm:pt>
    <dgm:pt modelId="{6C940793-5574-4ADF-ABF2-98DC08869C3B}" type="sibTrans" cxnId="{7C9B3104-7CF8-4C8D-BB6C-D6FA02C25863}">
      <dgm:prSet/>
      <dgm:spPr/>
      <dgm:t>
        <a:bodyPr/>
        <a:lstStyle/>
        <a:p>
          <a:endParaRPr lang="en-US"/>
        </a:p>
      </dgm:t>
    </dgm:pt>
    <dgm:pt modelId="{7906058C-0947-4F64-9E99-6AF81E0601FD}">
      <dgm:prSet phldrT="[Text]" custT="1"/>
      <dgm:spPr>
        <a:solidFill>
          <a:srgbClr val="F6C233"/>
        </a:solidFill>
      </dgm:spPr>
      <dgm:t>
        <a:bodyPr/>
        <a:lstStyle/>
        <a:p>
          <a:r>
            <a:rPr lang="ar-SA" sz="2500" dirty="0">
              <a:effectLst>
                <a:outerShdw blurRad="38100" dist="38100" dir="2700000" algn="tl">
                  <a:srgbClr val="000000">
                    <a:alpha val="43137"/>
                  </a:srgbClr>
                </a:outerShdw>
              </a:effectLst>
            </a:rPr>
            <a:t>حذف</a:t>
          </a:r>
          <a:endParaRPr lang="en-US" sz="2500" dirty="0">
            <a:effectLst>
              <a:outerShdw blurRad="38100" dist="38100" dir="2700000" algn="tl">
                <a:srgbClr val="000000">
                  <a:alpha val="43137"/>
                </a:srgbClr>
              </a:outerShdw>
            </a:effectLst>
          </a:endParaRPr>
        </a:p>
      </dgm:t>
    </dgm:pt>
    <dgm:pt modelId="{D148B3C8-FF80-4841-BEB3-B75B615AC3AB}" type="parTrans" cxnId="{D541FDFE-6A2A-47E0-8AF2-B17968B5B13E}">
      <dgm:prSet/>
      <dgm:spPr/>
      <dgm:t>
        <a:bodyPr/>
        <a:lstStyle/>
        <a:p>
          <a:endParaRPr lang="en-US"/>
        </a:p>
      </dgm:t>
    </dgm:pt>
    <dgm:pt modelId="{5B796CCB-3233-43E8-84ED-8739B86DB271}" type="sibTrans" cxnId="{D541FDFE-6A2A-47E0-8AF2-B17968B5B13E}">
      <dgm:prSet/>
      <dgm:spPr/>
      <dgm:t>
        <a:bodyPr/>
        <a:lstStyle/>
        <a:p>
          <a:endParaRPr lang="en-US"/>
        </a:p>
      </dgm:t>
    </dgm:pt>
    <dgm:pt modelId="{7A9E7785-15FE-4E25-B412-41B49EB36292}">
      <dgm:prSet phldrT="[Text]"/>
      <dgm:spPr>
        <a:solidFill>
          <a:schemeClr val="accent6">
            <a:lumMod val="20000"/>
            <a:lumOff val="80000"/>
            <a:alpha val="90000"/>
          </a:schemeClr>
        </a:solidFill>
        <a:ln>
          <a:solidFill>
            <a:srgbClr val="FDF4DA"/>
          </a:solidFill>
        </a:ln>
      </dgm:spPr>
      <dgm:t>
        <a:bodyPr/>
        <a:lstStyle/>
        <a:p>
          <a:pPr rtl="1"/>
          <a:r>
            <a:rPr lang="ar-SA" dirty="0">
              <a:solidFill>
                <a:srgbClr val="0070C0"/>
              </a:solidFill>
            </a:rPr>
            <a:t>"تخليص (شحنة)"</a:t>
          </a:r>
          <a:endParaRPr lang="en-US" dirty="0">
            <a:solidFill>
              <a:srgbClr val="0070C0"/>
            </a:solidFill>
          </a:endParaRPr>
        </a:p>
      </dgm:t>
    </dgm:pt>
    <dgm:pt modelId="{0D980F26-1F04-4D57-9D50-2978ABBF197D}" type="parTrans" cxnId="{C0F8FC46-622C-427E-A596-E21F424B6BE6}">
      <dgm:prSet/>
      <dgm:spPr/>
      <dgm:t>
        <a:bodyPr/>
        <a:lstStyle/>
        <a:p>
          <a:endParaRPr lang="en-US"/>
        </a:p>
      </dgm:t>
    </dgm:pt>
    <dgm:pt modelId="{D24079A3-D8B0-48D8-9E7E-7CFF534E71AF}" type="sibTrans" cxnId="{C0F8FC46-622C-427E-A596-E21F424B6BE6}">
      <dgm:prSet/>
      <dgm:spPr/>
      <dgm:t>
        <a:bodyPr/>
        <a:lstStyle/>
        <a:p>
          <a:endParaRPr lang="en-US"/>
        </a:p>
      </dgm:t>
    </dgm:pt>
    <dgm:pt modelId="{0994A572-C769-4166-8D30-C40323D05A18}">
      <dgm:prSet phldrT="[Text]" custT="1"/>
      <dgm:spPr>
        <a:solidFill>
          <a:srgbClr val="5A94C5"/>
        </a:solidFill>
      </dgm:spPr>
      <dgm:t>
        <a:bodyPr/>
        <a:lstStyle/>
        <a:p>
          <a:r>
            <a:rPr lang="ar-SA" sz="2500" dirty="0" err="1">
              <a:effectLst>
                <a:outerShdw blurRad="38100" dist="38100" dir="2700000" algn="tl">
                  <a:srgbClr val="000000">
                    <a:alpha val="43137"/>
                  </a:srgbClr>
                </a:outerShdw>
              </a:effectLst>
            </a:rPr>
            <a:t>التنقيحات</a:t>
          </a:r>
          <a:endParaRPr lang="en-US" sz="2500" dirty="0">
            <a:effectLst>
              <a:outerShdw blurRad="38100" dist="38100" dir="2700000" algn="tl">
                <a:srgbClr val="000000">
                  <a:alpha val="43137"/>
                </a:srgbClr>
              </a:outerShdw>
            </a:effectLst>
          </a:endParaRPr>
        </a:p>
      </dgm:t>
    </dgm:pt>
    <dgm:pt modelId="{A0B4CDFC-9EE5-4F96-BEE4-242427634442}" type="parTrans" cxnId="{995943EF-F251-47B6-B0E9-CE91F0E59210}">
      <dgm:prSet/>
      <dgm:spPr/>
      <dgm:t>
        <a:bodyPr/>
        <a:lstStyle/>
        <a:p>
          <a:endParaRPr lang="en-US"/>
        </a:p>
      </dgm:t>
    </dgm:pt>
    <dgm:pt modelId="{E3DD2DE3-B377-4B74-9CE2-C6633C5A59DF}" type="sibTrans" cxnId="{995943EF-F251-47B6-B0E9-CE91F0E59210}">
      <dgm:prSet/>
      <dgm:spPr/>
      <dgm:t>
        <a:bodyPr/>
        <a:lstStyle/>
        <a:p>
          <a:endParaRPr lang="en-US"/>
        </a:p>
      </dgm:t>
    </dgm:pt>
    <dgm:pt modelId="{335943A2-1F56-4186-8905-EBDCEDBB9C01}">
      <dgm:prSet phldrT="[Text]"/>
      <dgm:spPr>
        <a:solidFill>
          <a:srgbClr val="D6DFEC"/>
        </a:solidFill>
        <a:ln>
          <a:solidFill>
            <a:srgbClr val="D6DFEC"/>
          </a:solidFill>
        </a:ln>
      </dgm:spPr>
      <dgm:t>
        <a:bodyPr/>
        <a:lstStyle/>
        <a:p>
          <a:pPr rtl="1"/>
          <a:r>
            <a:rPr lang="ar-SA" dirty="0">
              <a:solidFill>
                <a:schemeClr val="accent1"/>
              </a:solidFill>
            </a:rPr>
            <a:t>"المراقبة"
"سلامة (شحنة)"
"أمن الصحة النباتية (للشحنة)"
</a:t>
          </a:r>
          <a:r>
            <a:rPr lang="ar-SA" dirty="0" smtClean="0">
              <a:solidFill>
                <a:schemeClr val="accent1"/>
              </a:solidFill>
            </a:rPr>
            <a:t>"</a:t>
          </a:r>
          <a:r>
            <a:rPr lang="ar-MA" dirty="0" smtClean="0">
              <a:solidFill>
                <a:schemeClr val="accent1"/>
              </a:solidFill>
            </a:rPr>
            <a:t>مادة وراثية</a:t>
          </a:r>
          <a:r>
            <a:rPr lang="ar-SA" dirty="0" smtClean="0">
              <a:solidFill>
                <a:schemeClr val="accent1"/>
              </a:solidFill>
            </a:rPr>
            <a:t>"</a:t>
          </a:r>
          <a:r>
            <a:rPr lang="ar-SA" dirty="0">
              <a:solidFill>
                <a:schemeClr val="accent1"/>
              </a:solidFill>
            </a:rPr>
            <a:t>
"إجراء طارئ"
"التدبير المؤقت"
"التفتيش"
"اختبار"
"إجراءات الامتثال (للشحنة)"
"إطلاق (شحنة)"</a:t>
          </a:r>
          <a:endParaRPr lang="en-US" dirty="0">
            <a:solidFill>
              <a:schemeClr val="accent1"/>
            </a:solidFill>
          </a:endParaRPr>
        </a:p>
      </dgm:t>
    </dgm:pt>
    <dgm:pt modelId="{39040019-1407-4524-A10A-3F6233874EA2}" type="parTrans" cxnId="{79BDCE2C-2968-4FEB-A967-4DB9CB35B077}">
      <dgm:prSet/>
      <dgm:spPr/>
      <dgm:t>
        <a:bodyPr/>
        <a:lstStyle/>
        <a:p>
          <a:endParaRPr lang="en-GB"/>
        </a:p>
      </dgm:t>
    </dgm:pt>
    <dgm:pt modelId="{A54F8956-3C46-4AC3-81A5-8B5115E957E0}" type="sibTrans" cxnId="{79BDCE2C-2968-4FEB-A967-4DB9CB35B077}">
      <dgm:prSet/>
      <dgm:spPr/>
      <dgm:t>
        <a:bodyPr/>
        <a:lstStyle/>
        <a:p>
          <a:endParaRPr lang="en-GB"/>
        </a:p>
      </dgm:t>
    </dgm:pt>
    <dgm:pt modelId="{49565663-46AC-44FA-8638-0FFF41FFDD94}" type="pres">
      <dgm:prSet presAssocID="{263B40FF-085E-4CBF-8166-570464BB6FBF}" presName="Name0" presStyleCnt="0">
        <dgm:presLayoutVars>
          <dgm:dir/>
          <dgm:animLvl val="lvl"/>
          <dgm:resizeHandles val="exact"/>
        </dgm:presLayoutVars>
      </dgm:prSet>
      <dgm:spPr/>
      <dgm:t>
        <a:bodyPr/>
        <a:lstStyle/>
        <a:p>
          <a:endParaRPr lang="fr-FR"/>
        </a:p>
      </dgm:t>
    </dgm:pt>
    <dgm:pt modelId="{A82ABE33-DDDD-46EB-835B-005AD19D9CD4}" type="pres">
      <dgm:prSet presAssocID="{FE99EF26-6CCD-4769-8531-4F66C103D40D}" presName="linNode" presStyleCnt="0"/>
      <dgm:spPr/>
    </dgm:pt>
    <dgm:pt modelId="{794FE69C-B7E3-42EB-9208-B747EE5EFE32}" type="pres">
      <dgm:prSet presAssocID="{FE99EF26-6CCD-4769-8531-4F66C103D40D}" presName="parentText" presStyleLbl="node1" presStyleIdx="0" presStyleCnt="3" custScaleX="75743" custScaleY="101895" custLinFactX="36749" custLinFactNeighborX="100000" custLinFactNeighborY="7445">
        <dgm:presLayoutVars>
          <dgm:chMax val="1"/>
          <dgm:bulletEnabled val="1"/>
        </dgm:presLayoutVars>
      </dgm:prSet>
      <dgm:spPr/>
      <dgm:t>
        <a:bodyPr/>
        <a:lstStyle/>
        <a:p>
          <a:endParaRPr lang="fr-FR"/>
        </a:p>
      </dgm:t>
    </dgm:pt>
    <dgm:pt modelId="{29F17004-E395-4BA1-B9CB-9030D9698BB7}" type="pres">
      <dgm:prSet presAssocID="{FE99EF26-6CCD-4769-8531-4F66C103D40D}" presName="descendantText" presStyleLbl="alignAccFollowNode1" presStyleIdx="0" presStyleCnt="3" custScaleX="120216" custScaleY="123033" custLinFactNeighborX="-76689" custLinFactNeighborY="7139">
        <dgm:presLayoutVars>
          <dgm:bulletEnabled val="1"/>
        </dgm:presLayoutVars>
      </dgm:prSet>
      <dgm:spPr/>
      <dgm:t>
        <a:bodyPr/>
        <a:lstStyle/>
        <a:p>
          <a:endParaRPr lang="fr-FR"/>
        </a:p>
      </dgm:t>
    </dgm:pt>
    <dgm:pt modelId="{D0CFAEBD-8D6B-4E9B-81EA-F34EA0418AAE}" type="pres">
      <dgm:prSet presAssocID="{4B9A4D3E-CF62-4B66-BD29-875C05CE0700}" presName="sp" presStyleCnt="0"/>
      <dgm:spPr/>
    </dgm:pt>
    <dgm:pt modelId="{65F73A1D-9D62-4BDF-ADF4-648B2C9919FA}" type="pres">
      <dgm:prSet presAssocID="{7906058C-0947-4F64-9E99-6AF81E0601FD}" presName="linNode" presStyleCnt="0"/>
      <dgm:spPr/>
    </dgm:pt>
    <dgm:pt modelId="{69BC1975-0D66-45B7-88CA-175D245A8DBA}" type="pres">
      <dgm:prSet presAssocID="{7906058C-0947-4F64-9E99-6AF81E0601FD}" presName="parentText" presStyleLbl="node1" presStyleIdx="1" presStyleCnt="3" custScaleX="73451" custScaleY="53683" custLinFactX="28352" custLinFactY="144200" custLinFactNeighborX="100000" custLinFactNeighborY="200000">
        <dgm:presLayoutVars>
          <dgm:chMax val="1"/>
          <dgm:bulletEnabled val="1"/>
        </dgm:presLayoutVars>
      </dgm:prSet>
      <dgm:spPr/>
      <dgm:t>
        <a:bodyPr/>
        <a:lstStyle/>
        <a:p>
          <a:endParaRPr lang="fr-FR"/>
        </a:p>
      </dgm:t>
    </dgm:pt>
    <dgm:pt modelId="{5FB4D26D-D00D-416C-AD45-DB0FEB807D9A}" type="pres">
      <dgm:prSet presAssocID="{7906058C-0947-4F64-9E99-6AF81E0601FD}" presName="descendantText" presStyleLbl="alignAccFollowNode1" presStyleIdx="1" presStyleCnt="3" custScaleX="115224" custScaleY="46074" custLinFactY="200000" custLinFactNeighborX="-76390" custLinFactNeighborY="229297">
        <dgm:presLayoutVars>
          <dgm:bulletEnabled val="1"/>
        </dgm:presLayoutVars>
      </dgm:prSet>
      <dgm:spPr/>
      <dgm:t>
        <a:bodyPr/>
        <a:lstStyle/>
        <a:p>
          <a:endParaRPr lang="fr-FR"/>
        </a:p>
      </dgm:t>
    </dgm:pt>
    <dgm:pt modelId="{6ACA61AD-C513-4F6D-9EE0-C0D407235876}" type="pres">
      <dgm:prSet presAssocID="{5B796CCB-3233-43E8-84ED-8739B86DB271}" presName="sp" presStyleCnt="0"/>
      <dgm:spPr/>
    </dgm:pt>
    <dgm:pt modelId="{326502A3-FB72-4A03-A9E9-5175872424D7}" type="pres">
      <dgm:prSet presAssocID="{0994A572-C769-4166-8D30-C40323D05A18}" presName="linNode" presStyleCnt="0"/>
      <dgm:spPr/>
    </dgm:pt>
    <dgm:pt modelId="{29DB553E-68CA-4B04-896F-13CA3904BBAA}" type="pres">
      <dgm:prSet presAssocID="{0994A572-C769-4166-8D30-C40323D05A18}" presName="parentText" presStyleLbl="node1" presStyleIdx="2" presStyleCnt="3" custScaleX="76786" custScaleY="339070" custLinFactX="33733" custLinFactNeighborX="100000" custLinFactNeighborY="-51045">
        <dgm:presLayoutVars>
          <dgm:chMax val="1"/>
          <dgm:bulletEnabled val="1"/>
        </dgm:presLayoutVars>
      </dgm:prSet>
      <dgm:spPr/>
      <dgm:t>
        <a:bodyPr/>
        <a:lstStyle/>
        <a:p>
          <a:endParaRPr lang="fr-FR"/>
        </a:p>
      </dgm:t>
    </dgm:pt>
    <dgm:pt modelId="{61348FF6-2322-447C-BC8C-117816D4C0D5}" type="pres">
      <dgm:prSet presAssocID="{0994A572-C769-4166-8D30-C40323D05A18}" presName="descendantText" presStyleLbl="alignAccFollowNode1" presStyleIdx="2" presStyleCnt="3" custScaleX="117428" custScaleY="416935" custLinFactNeighborX="-75636" custLinFactNeighborY="-67257">
        <dgm:presLayoutVars>
          <dgm:bulletEnabled val="1"/>
        </dgm:presLayoutVars>
      </dgm:prSet>
      <dgm:spPr/>
      <dgm:t>
        <a:bodyPr/>
        <a:lstStyle/>
        <a:p>
          <a:endParaRPr lang="fr-FR"/>
        </a:p>
      </dgm:t>
    </dgm:pt>
  </dgm:ptLst>
  <dgm:cxnLst>
    <dgm:cxn modelId="{F7997634-5601-4E2C-87D9-07B607682E46}" type="presOf" srcId="{263B40FF-085E-4CBF-8166-570464BB6FBF}" destId="{49565663-46AC-44FA-8638-0FFF41FFDD94}" srcOrd="0" destOrd="0" presId="urn:microsoft.com/office/officeart/2005/8/layout/vList5"/>
    <dgm:cxn modelId="{82B50B7C-A638-4DAC-B72B-B0B3C33FC6FC}" type="presOf" srcId="{FE99EF26-6CCD-4769-8531-4F66C103D40D}" destId="{794FE69C-B7E3-42EB-9208-B747EE5EFE32}" srcOrd="0" destOrd="0" presId="urn:microsoft.com/office/officeart/2005/8/layout/vList5"/>
    <dgm:cxn modelId="{19204D38-EAAF-4217-8137-41F4BFF995A8}" type="presOf" srcId="{335943A2-1F56-4186-8905-EBDCEDBB9C01}" destId="{61348FF6-2322-447C-BC8C-117816D4C0D5}" srcOrd="0" destOrd="0" presId="urn:microsoft.com/office/officeart/2005/8/layout/vList5"/>
    <dgm:cxn modelId="{7C9B3104-7CF8-4C8D-BB6C-D6FA02C25863}" srcId="{FE99EF26-6CCD-4769-8531-4F66C103D40D}" destId="{00AED5A9-8184-4CFF-8A96-7136D9E38051}" srcOrd="0" destOrd="0" parTransId="{D8C7B2AA-F81D-4946-AD10-57F1B9957EC9}" sibTransId="{6C940793-5574-4ADF-ABF2-98DC08869C3B}"/>
    <dgm:cxn modelId="{C0F8FC46-622C-427E-A596-E21F424B6BE6}" srcId="{7906058C-0947-4F64-9E99-6AF81E0601FD}" destId="{7A9E7785-15FE-4E25-B412-41B49EB36292}" srcOrd="0" destOrd="0" parTransId="{0D980F26-1F04-4D57-9D50-2978ABBF197D}" sibTransId="{D24079A3-D8B0-48D8-9E7E-7CFF534E71AF}"/>
    <dgm:cxn modelId="{995943EF-F251-47B6-B0E9-CE91F0E59210}" srcId="{263B40FF-085E-4CBF-8166-570464BB6FBF}" destId="{0994A572-C769-4166-8D30-C40323D05A18}" srcOrd="2" destOrd="0" parTransId="{A0B4CDFC-9EE5-4F96-BEE4-242427634442}" sibTransId="{E3DD2DE3-B377-4B74-9CE2-C6633C5A59DF}"/>
    <dgm:cxn modelId="{1510DB51-7BA6-442F-BB3A-97D727FE0DBA}" type="presOf" srcId="{0994A572-C769-4166-8D30-C40323D05A18}" destId="{29DB553E-68CA-4B04-896F-13CA3904BBAA}" srcOrd="0" destOrd="0" presId="urn:microsoft.com/office/officeart/2005/8/layout/vList5"/>
    <dgm:cxn modelId="{FCB1832B-772A-44DD-9AB7-3293D8259D97}" type="presOf" srcId="{7A9E7785-15FE-4E25-B412-41B49EB36292}" destId="{5FB4D26D-D00D-416C-AD45-DB0FEB807D9A}" srcOrd="0" destOrd="0" presId="urn:microsoft.com/office/officeart/2005/8/layout/vList5"/>
    <dgm:cxn modelId="{79BDCE2C-2968-4FEB-A967-4DB9CB35B077}" srcId="{0994A572-C769-4166-8D30-C40323D05A18}" destId="{335943A2-1F56-4186-8905-EBDCEDBB9C01}" srcOrd="0" destOrd="0" parTransId="{39040019-1407-4524-A10A-3F6233874EA2}" sibTransId="{A54F8956-3C46-4AC3-81A5-8B5115E957E0}"/>
    <dgm:cxn modelId="{D541FDFE-6A2A-47E0-8AF2-B17968B5B13E}" srcId="{263B40FF-085E-4CBF-8166-570464BB6FBF}" destId="{7906058C-0947-4F64-9E99-6AF81E0601FD}" srcOrd="1" destOrd="0" parTransId="{D148B3C8-FF80-4841-BEB3-B75B615AC3AB}" sibTransId="{5B796CCB-3233-43E8-84ED-8739B86DB271}"/>
    <dgm:cxn modelId="{7B46FD1E-CBCF-4D13-9A4D-D8DDFCF0C929}" type="presOf" srcId="{7906058C-0947-4F64-9E99-6AF81E0601FD}" destId="{69BC1975-0D66-45B7-88CA-175D245A8DBA}" srcOrd="0" destOrd="0" presId="urn:microsoft.com/office/officeart/2005/8/layout/vList5"/>
    <dgm:cxn modelId="{23F61BC2-6EBA-43D1-AF01-3F21E2A1BF70}" srcId="{263B40FF-085E-4CBF-8166-570464BB6FBF}" destId="{FE99EF26-6CCD-4769-8531-4F66C103D40D}" srcOrd="0" destOrd="0" parTransId="{D51A3CC9-8A5C-4846-874B-EFEBECC60177}" sibTransId="{4B9A4D3E-CF62-4B66-BD29-875C05CE0700}"/>
    <dgm:cxn modelId="{2109BCCE-6E01-4CFA-B27D-F177F33351D7}" type="presOf" srcId="{00AED5A9-8184-4CFF-8A96-7136D9E38051}" destId="{29F17004-E395-4BA1-B9CB-9030D9698BB7}" srcOrd="0" destOrd="0" presId="urn:microsoft.com/office/officeart/2005/8/layout/vList5"/>
    <dgm:cxn modelId="{645EF8B0-7508-4D0F-9A6F-D48E4F25E6FB}" type="presParOf" srcId="{49565663-46AC-44FA-8638-0FFF41FFDD94}" destId="{A82ABE33-DDDD-46EB-835B-005AD19D9CD4}" srcOrd="0" destOrd="0" presId="urn:microsoft.com/office/officeart/2005/8/layout/vList5"/>
    <dgm:cxn modelId="{55A1F1F5-F586-4373-89C3-FF25E0EC9BAF}" type="presParOf" srcId="{A82ABE33-DDDD-46EB-835B-005AD19D9CD4}" destId="{794FE69C-B7E3-42EB-9208-B747EE5EFE32}" srcOrd="0" destOrd="0" presId="urn:microsoft.com/office/officeart/2005/8/layout/vList5"/>
    <dgm:cxn modelId="{A02A1B31-63CE-4158-8313-F78E7830EF20}" type="presParOf" srcId="{A82ABE33-DDDD-46EB-835B-005AD19D9CD4}" destId="{29F17004-E395-4BA1-B9CB-9030D9698BB7}" srcOrd="1" destOrd="0" presId="urn:microsoft.com/office/officeart/2005/8/layout/vList5"/>
    <dgm:cxn modelId="{9750C8D2-D501-43A6-A03D-5678AECC0ACC}" type="presParOf" srcId="{49565663-46AC-44FA-8638-0FFF41FFDD94}" destId="{D0CFAEBD-8D6B-4E9B-81EA-F34EA0418AAE}" srcOrd="1" destOrd="0" presId="urn:microsoft.com/office/officeart/2005/8/layout/vList5"/>
    <dgm:cxn modelId="{DCBB3EDB-2D86-41F8-A175-64E13CE6E8E5}" type="presParOf" srcId="{49565663-46AC-44FA-8638-0FFF41FFDD94}" destId="{65F73A1D-9D62-4BDF-ADF4-648B2C9919FA}" srcOrd="2" destOrd="0" presId="urn:microsoft.com/office/officeart/2005/8/layout/vList5"/>
    <dgm:cxn modelId="{5881B5BD-C061-4AE5-A246-70D2E309F0EE}" type="presParOf" srcId="{65F73A1D-9D62-4BDF-ADF4-648B2C9919FA}" destId="{69BC1975-0D66-45B7-88CA-175D245A8DBA}" srcOrd="0" destOrd="0" presId="urn:microsoft.com/office/officeart/2005/8/layout/vList5"/>
    <dgm:cxn modelId="{12DAC15A-0BAD-46C3-83FF-BBC175A704D0}" type="presParOf" srcId="{65F73A1D-9D62-4BDF-ADF4-648B2C9919FA}" destId="{5FB4D26D-D00D-416C-AD45-DB0FEB807D9A}" srcOrd="1" destOrd="0" presId="urn:microsoft.com/office/officeart/2005/8/layout/vList5"/>
    <dgm:cxn modelId="{E0031ADD-94DA-41C8-842E-A2C441F2EA94}" type="presParOf" srcId="{49565663-46AC-44FA-8638-0FFF41FFDD94}" destId="{6ACA61AD-C513-4F6D-9EE0-C0D407235876}" srcOrd="3" destOrd="0" presId="urn:microsoft.com/office/officeart/2005/8/layout/vList5"/>
    <dgm:cxn modelId="{3A3F0857-F234-46CE-BA0E-0438F76D0F74}" type="presParOf" srcId="{49565663-46AC-44FA-8638-0FFF41FFDD94}" destId="{326502A3-FB72-4A03-A9E9-5175872424D7}" srcOrd="4" destOrd="0" presId="urn:microsoft.com/office/officeart/2005/8/layout/vList5"/>
    <dgm:cxn modelId="{A533510E-9807-48E7-900A-E79FC9FFC58E}" type="presParOf" srcId="{326502A3-FB72-4A03-A9E9-5175872424D7}" destId="{29DB553E-68CA-4B04-896F-13CA3904BBAA}" srcOrd="0" destOrd="0" presId="urn:microsoft.com/office/officeart/2005/8/layout/vList5"/>
    <dgm:cxn modelId="{361020D8-3BBD-40E8-BAB8-B9C9AD325D8D}" type="presParOf" srcId="{326502A3-FB72-4A03-A9E9-5175872424D7}" destId="{61348FF6-2322-447C-BC8C-117816D4C0D5}"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en-US"/>
        </a:p>
      </dgm:t>
    </dgm:pt>
    <dgm:pt modelId="{3353E323-CB19-43FF-8D69-18AB74F7A767}">
      <dgm:prSet phldrT="[Text]" custT="1"/>
      <dgm:spPr/>
      <dgm:t>
        <a:bodyPr/>
        <a:lstStyle/>
        <a:p>
          <a:pPr algn="r" rtl="1"/>
          <a:r>
            <a:rPr lang="en-US" altLang="ja-JP" sz="1800" b="1" dirty="0">
              <a:effectLst>
                <a:outerShdw blurRad="38100" dist="38100" dir="2700000" algn="tl">
                  <a:srgbClr val="000000">
                    <a:alpha val="43137"/>
                  </a:srgbClr>
                </a:outerShdw>
              </a:effectLst>
              <a:latin typeface="Arial" pitchFamily="34" charset="0"/>
              <a:cs typeface="Arial" pitchFamily="34" charset="0"/>
            </a:rPr>
            <a:t>“</a:t>
          </a:r>
          <a:r>
            <a:rPr lang="ar-SA" sz="1800" b="1" dirty="0">
              <a:effectLst>
                <a:outerShdw blurRad="38100" dist="38100" dir="2700000" algn="tl">
                  <a:srgbClr val="000000">
                    <a:alpha val="43137"/>
                  </a:srgbClr>
                </a:outerShdw>
              </a:effectLst>
            </a:rPr>
            <a:t>التدبير المؤقت": 
</a:t>
          </a:r>
          <a:r>
            <a:rPr lang="ar-SA" sz="1800" b="1" dirty="0" smtClean="0">
              <a:effectLst>
                <a:outerShdw blurRad="38100" dist="38100" dir="2700000" algn="tl">
                  <a:srgbClr val="000000">
                    <a:alpha val="43137"/>
                  </a:srgbClr>
                </a:outerShdw>
              </a:effectLst>
            </a:rPr>
            <a:t>"</a:t>
          </a:r>
          <a:r>
            <a:rPr lang="ar-SA" sz="1800" strike="sngStrike" dirty="0" smtClean="0"/>
            <a:t>لائحة أو </a:t>
          </a:r>
          <a:r>
            <a:rPr lang="ar-SA" sz="1800" dirty="0" smtClean="0"/>
            <a:t>إجراء</a:t>
          </a:r>
          <a:r>
            <a:rPr lang="ar-MA" sz="1800" dirty="0" smtClean="0"/>
            <a:t> او </a:t>
          </a:r>
          <a:r>
            <a:rPr lang="ar-MA" sz="1800" u="sng" dirty="0" smtClean="0"/>
            <a:t>قاعدة </a:t>
          </a:r>
          <a:r>
            <a:rPr lang="ar-MA" sz="1800" b="1" u="sng" dirty="0" smtClean="0"/>
            <a:t>رسمية</a:t>
          </a:r>
          <a:r>
            <a:rPr lang="ar-MA" sz="1800" u="sng" dirty="0" smtClean="0"/>
            <a:t>  مؤقتة </a:t>
          </a:r>
          <a:r>
            <a:rPr lang="ar-SA" sz="1800" u="sng" dirty="0" smtClean="0"/>
            <a:t> </a:t>
          </a:r>
          <a:r>
            <a:rPr lang="ar-SA" sz="1800" strike="sngStrike" dirty="0" smtClean="0"/>
            <a:t>للصحة النباتية </a:t>
          </a:r>
          <a:r>
            <a:rPr lang="ar-SA" sz="1800" b="0" dirty="0" smtClean="0">
              <a:effectLst>
                <a:outerShdw blurRad="38100" dist="38100" dir="2700000" algn="tl">
                  <a:srgbClr val="000000">
                    <a:alpha val="43137"/>
                  </a:srgbClr>
                </a:outerShdw>
              </a:effectLst>
            </a:rPr>
            <a:t>لمنع دخول أو </a:t>
          </a:r>
          <a:r>
            <a:rPr lang="ar-MA" sz="1800" b="0" dirty="0" smtClean="0">
              <a:effectLst>
                <a:outerShdw blurRad="38100" dist="38100" dir="2700000" algn="tl">
                  <a:srgbClr val="000000">
                    <a:alpha val="43137"/>
                  </a:srgbClr>
                </a:outerShdw>
              </a:effectLst>
            </a:rPr>
            <a:t>توطن </a:t>
          </a:r>
          <a:r>
            <a:rPr lang="ar-SA" sz="1800" b="0" dirty="0" smtClean="0">
              <a:effectLst>
                <a:outerShdw blurRad="38100" dist="38100" dir="2700000" algn="tl">
                  <a:srgbClr val="000000">
                    <a:alpha val="43137"/>
                  </a:srgbClr>
                </a:outerShdw>
              </a:effectLst>
            </a:rPr>
            <a:t> أو انتشار الآفات</a:t>
          </a:r>
          <a:r>
            <a:rPr lang="ar-MA" sz="1800" b="0" dirty="0" smtClean="0">
              <a:effectLst>
                <a:outerShdw blurRad="38100" dist="38100" dir="2700000" algn="tl">
                  <a:srgbClr val="000000">
                    <a:alpha val="43137"/>
                  </a:srgbClr>
                </a:outerShdw>
              </a:effectLst>
            </a:rPr>
            <a:t> </a:t>
          </a:r>
          <a:r>
            <a:rPr lang="ar-SA" sz="1800" b="0" strike="sngStrike" dirty="0" smtClean="0"/>
            <a:t>يتقرر</a:t>
          </a:r>
          <a:r>
            <a:rPr lang="ar-SA" sz="1800" b="0" dirty="0" smtClean="0"/>
            <a:t> </a:t>
          </a:r>
          <a:r>
            <a:rPr lang="ar-MA" sz="1800" b="0" dirty="0" smtClean="0"/>
            <a:t> توضع </a:t>
          </a:r>
          <a:r>
            <a:rPr lang="ar-SA" sz="1800" dirty="0" smtClean="0"/>
            <a:t>بدون وجود </a:t>
          </a:r>
          <a:r>
            <a:rPr lang="ar-SA" sz="1800" b="1" dirty="0" smtClean="0"/>
            <a:t>مبررات فنية </a:t>
          </a:r>
          <a:r>
            <a:rPr lang="ar-SA" sz="1800" dirty="0" smtClean="0"/>
            <a:t>كاملة نظراً لعدم توافر معلومات كافية. </a:t>
          </a:r>
          <a:r>
            <a:rPr lang="ar-SA" sz="1800" b="1" dirty="0" smtClean="0"/>
            <a:t>و</a:t>
          </a:r>
          <a:r>
            <a:rPr lang="ar-SA" sz="1800" dirty="0" smtClean="0"/>
            <a:t>يخضع </a:t>
          </a:r>
          <a:r>
            <a:rPr lang="ar-SA" sz="1800" strike="sngStrike" dirty="0" smtClean="0"/>
            <a:t>الإجراء المؤقت </a:t>
          </a:r>
          <a:r>
            <a:rPr lang="ar-SA" sz="1800" dirty="0" smtClean="0"/>
            <a:t>لشرط توافر </a:t>
          </a:r>
          <a:r>
            <a:rPr lang="ar-SA" sz="1800" b="1" u="none" dirty="0" smtClean="0"/>
            <a:t>المبررات الفنية </a:t>
          </a:r>
          <a:r>
            <a:rPr lang="ar-SA" sz="1800" dirty="0" smtClean="0"/>
            <a:t>الكاملة في أقرب وقت ممكن</a:t>
          </a:r>
          <a:endParaRPr lang="ar-MA" sz="1800" dirty="0" smtClean="0"/>
        </a:p>
        <a:p>
          <a:pPr algn="r" rtl="1"/>
          <a:r>
            <a:rPr lang="ar-SA" sz="1800" b="1" dirty="0">
              <a:effectLst>
                <a:outerShdw blurRad="38100" dist="38100" dir="2700000" algn="tl">
                  <a:srgbClr val="000000">
                    <a:alpha val="43137"/>
                  </a:srgbClr>
                </a:outerShdw>
              </a:effectLst>
            </a:rPr>
            <a:t>
</a:t>
          </a:r>
          <a:endParaRPr lang="en-US" sz="1800" strike="noStrike" dirty="0">
            <a:effectLst>
              <a:outerShdw blurRad="38100" dist="38100" dir="2700000" algn="tl">
                <a:srgbClr val="000000">
                  <a:alpha val="43137"/>
                </a:srgbClr>
              </a:outerShdw>
            </a:effectLst>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E496333F-73E3-4416-ACEB-781E2589BD07}">
      <dgm:prSet custT="1"/>
      <dgm:spPr/>
      <dgm:t>
        <a:bodyPr/>
        <a:lstStyle/>
        <a:p>
          <a:pPr algn="r" rtl="1"/>
          <a:r>
            <a:rPr lang="ar-MA" sz="1800" i="0" dirty="0" smtClean="0">
              <a:solidFill>
                <a:schemeClr val="tx1"/>
              </a:solidFill>
              <a:effectLst/>
              <a:latin typeface="+mn-lt"/>
              <a:ea typeface="+mn-ea"/>
              <a:cs typeface="+mn-cs"/>
            </a:rPr>
            <a:t>استبدال</a:t>
          </a:r>
          <a:r>
            <a:rPr lang="ar-SA" sz="1800" i="0" dirty="0" smtClean="0">
              <a:solidFill>
                <a:schemeClr val="tx1"/>
              </a:solidFill>
              <a:effectLst/>
              <a:latin typeface="+mn-lt"/>
              <a:ea typeface="+mn-ea"/>
              <a:cs typeface="+mn-cs"/>
            </a:rPr>
            <a:t> مصطلح "</a:t>
          </a:r>
          <a:r>
            <a:rPr lang="ar-MA" sz="1800" i="0" dirty="0" smtClean="0">
              <a:solidFill>
                <a:schemeClr val="tx1"/>
              </a:solidFill>
              <a:effectLst/>
              <a:latin typeface="+mn-lt"/>
              <a:ea typeface="+mn-ea"/>
              <a:cs typeface="+mn-cs"/>
            </a:rPr>
            <a:t>لوائح</a:t>
          </a:r>
          <a:r>
            <a:rPr lang="ar-SA" sz="1800" i="0" dirty="0" smtClean="0">
              <a:solidFill>
                <a:schemeClr val="tx1"/>
              </a:solidFill>
              <a:effectLst/>
              <a:latin typeface="+mn-lt"/>
              <a:ea typeface="+mn-ea"/>
              <a:cs typeface="+mn-cs"/>
            </a:rPr>
            <a:t> </a:t>
          </a:r>
          <a:r>
            <a:rPr lang="ar-SA" sz="1800" i="0" dirty="0">
              <a:solidFill>
                <a:schemeClr val="tx1"/>
              </a:solidFill>
              <a:effectLst/>
              <a:latin typeface="+mn-lt"/>
              <a:ea typeface="+mn-ea"/>
              <a:cs typeface="+mn-cs"/>
            </a:rPr>
            <a:t>الصحة النباتية" بعبارة "قاعدة رسمية مؤقتة" للتأكيد على أن التدبير المؤقت مؤقت بطبيعته؛ وتشمل القاعدة التشريع </a:t>
          </a:r>
          <a:r>
            <a:rPr lang="ar-MA" sz="1800" i="0" dirty="0" smtClean="0">
              <a:solidFill>
                <a:schemeClr val="tx1"/>
              </a:solidFill>
              <a:effectLst/>
              <a:latin typeface="+mn-lt"/>
              <a:ea typeface="+mn-ea"/>
              <a:cs typeface="+mn-cs"/>
            </a:rPr>
            <a:t>واللوائح</a:t>
          </a:r>
          <a:r>
            <a:rPr lang="ar-SA" sz="1800" i="0" dirty="0" smtClean="0">
              <a:solidFill>
                <a:schemeClr val="tx1"/>
              </a:solidFill>
              <a:effectLst/>
              <a:latin typeface="+mn-lt"/>
              <a:ea typeface="+mn-ea"/>
              <a:cs typeface="+mn-cs"/>
            </a:rPr>
            <a:t> </a:t>
          </a:r>
          <a:r>
            <a:rPr lang="ar-SA" sz="1800" i="0" dirty="0">
              <a:solidFill>
                <a:schemeClr val="tx1"/>
              </a:solidFill>
              <a:effectLst/>
              <a:latin typeface="+mn-lt"/>
              <a:ea typeface="+mn-ea"/>
              <a:cs typeface="+mn-cs"/>
            </a:rPr>
            <a:t>والنظام الأساسي، وما إلى ذلك؛ وعلاوة على ذلك، فإن القاعدة أو الإجراء رسمي كما هو مقام أو مصرح به أو ينفذ من قبل </a:t>
          </a:r>
          <a:r>
            <a:rPr lang="ar-MA" sz="1800" i="0" dirty="0" smtClean="0">
              <a:solidFill>
                <a:schemeClr val="tx1"/>
              </a:solidFill>
              <a:effectLst/>
              <a:latin typeface="+mn-lt"/>
              <a:ea typeface="+mn-ea"/>
              <a:cs typeface="+mn-cs"/>
            </a:rPr>
            <a:t>المنظمة</a:t>
          </a:r>
          <a:r>
            <a:rPr lang="ar-SA" sz="1800" i="0" dirty="0" smtClean="0">
              <a:solidFill>
                <a:schemeClr val="tx1"/>
              </a:solidFill>
              <a:effectLst/>
              <a:latin typeface="+mn-lt"/>
              <a:ea typeface="+mn-ea"/>
              <a:cs typeface="+mn-cs"/>
            </a:rPr>
            <a:t> الوطني</a:t>
          </a:r>
          <a:r>
            <a:rPr lang="ar-MA" sz="1800" i="0" dirty="0" smtClean="0">
              <a:solidFill>
                <a:schemeClr val="tx1"/>
              </a:solidFill>
              <a:effectLst/>
              <a:latin typeface="+mn-lt"/>
              <a:ea typeface="+mn-ea"/>
              <a:cs typeface="+mn-cs"/>
            </a:rPr>
            <a:t>ة</a:t>
          </a:r>
          <a:r>
            <a:rPr lang="ar-SA" sz="1800" i="0" dirty="0" smtClean="0">
              <a:solidFill>
                <a:schemeClr val="tx1"/>
              </a:solidFill>
              <a:effectLst/>
              <a:latin typeface="+mn-lt"/>
              <a:ea typeface="+mn-ea"/>
              <a:cs typeface="+mn-cs"/>
            </a:rPr>
            <a:t> ل</a:t>
          </a:r>
          <a:r>
            <a:rPr lang="ar-MA" sz="1800" i="0" dirty="0" smtClean="0">
              <a:solidFill>
                <a:schemeClr val="tx1"/>
              </a:solidFill>
              <a:effectLst/>
              <a:latin typeface="+mn-lt"/>
              <a:ea typeface="+mn-ea"/>
              <a:cs typeface="+mn-cs"/>
            </a:rPr>
            <a:t>وقابة النباتات</a:t>
          </a:r>
          <a:r>
            <a:rPr lang="en-US" sz="1800" i="0" dirty="0">
              <a:solidFill>
                <a:schemeClr val="tx1"/>
              </a:solidFill>
              <a:effectLst/>
              <a:latin typeface="+mn-lt"/>
              <a:ea typeface="+mn-ea"/>
              <a:cs typeface="+mn-cs"/>
            </a:rPr>
            <a:t>
</a:t>
          </a:r>
          <a:r>
            <a:rPr lang="ar-SA" sz="1800" i="0" dirty="0">
              <a:solidFill>
                <a:schemeClr val="tx1"/>
              </a:solidFill>
              <a:effectLst/>
              <a:latin typeface="+mn-lt"/>
              <a:ea typeface="+mn-ea"/>
              <a:cs typeface="+mn-cs"/>
            </a:rPr>
            <a:t>نص "لمنع دخول أو </a:t>
          </a:r>
          <a:r>
            <a:rPr lang="ar-MA" sz="1800" i="0" dirty="0" smtClean="0">
              <a:solidFill>
                <a:schemeClr val="tx1"/>
              </a:solidFill>
              <a:effectLst/>
              <a:latin typeface="+mn-lt"/>
              <a:ea typeface="+mn-ea"/>
              <a:cs typeface="+mn-cs"/>
            </a:rPr>
            <a:t>توطن</a:t>
          </a:r>
          <a:r>
            <a:rPr lang="ar-SA" sz="1800" i="0" dirty="0" smtClean="0">
              <a:solidFill>
                <a:schemeClr val="tx1"/>
              </a:solidFill>
              <a:effectLst/>
              <a:latin typeface="+mn-lt"/>
              <a:ea typeface="+mn-ea"/>
              <a:cs typeface="+mn-cs"/>
            </a:rPr>
            <a:t> </a:t>
          </a:r>
          <a:r>
            <a:rPr lang="ar-SA" sz="1800" i="0" dirty="0">
              <a:solidFill>
                <a:schemeClr val="tx1"/>
              </a:solidFill>
              <a:effectLst/>
              <a:latin typeface="+mn-lt"/>
              <a:ea typeface="+mn-ea"/>
              <a:cs typeface="+mn-cs"/>
            </a:rPr>
            <a:t>أو انتشار آفة" يؤهل طبيعة الصحة النباتية والغرض من القاعدة أو الإجراء
</a:t>
          </a:r>
          <a:r>
            <a:rPr lang="ar-MA" sz="1800" i="0" dirty="0" smtClean="0">
              <a:solidFill>
                <a:schemeClr val="tx1"/>
              </a:solidFill>
              <a:effectLst/>
              <a:latin typeface="+mn-lt"/>
              <a:ea typeface="+mn-ea"/>
              <a:cs typeface="+mn-cs"/>
            </a:rPr>
            <a:t>استبدال </a:t>
          </a:r>
          <a:r>
            <a:rPr lang="ar-SA" sz="1800" i="0" dirty="0" smtClean="0">
              <a:solidFill>
                <a:schemeClr val="tx1"/>
              </a:solidFill>
              <a:effectLst/>
              <a:latin typeface="+mn-lt"/>
              <a:ea typeface="+mn-ea"/>
              <a:cs typeface="+mn-cs"/>
            </a:rPr>
            <a:t>مصطلح "</a:t>
          </a:r>
          <a:r>
            <a:rPr lang="ar-MA" sz="1800" i="0" dirty="0" smtClean="0">
              <a:solidFill>
                <a:schemeClr val="tx1"/>
              </a:solidFill>
              <a:effectLst/>
              <a:latin typeface="+mn-lt"/>
              <a:ea typeface="+mn-ea"/>
              <a:cs typeface="+mn-cs"/>
            </a:rPr>
            <a:t>المقررة</a:t>
          </a:r>
          <a:r>
            <a:rPr lang="ar-SA" sz="1800" i="0" dirty="0" smtClean="0">
              <a:solidFill>
                <a:schemeClr val="tx1"/>
              </a:solidFill>
              <a:effectLst/>
              <a:latin typeface="+mn-lt"/>
              <a:ea typeface="+mn-ea"/>
              <a:cs typeface="+mn-cs"/>
            </a:rPr>
            <a:t>" </a:t>
          </a:r>
          <a:r>
            <a:rPr lang="ar-SA" sz="1800" i="0" dirty="0">
              <a:solidFill>
                <a:schemeClr val="tx1"/>
              </a:solidFill>
              <a:effectLst/>
              <a:latin typeface="+mn-lt"/>
              <a:ea typeface="+mn-ea"/>
              <a:cs typeface="+mn-cs"/>
            </a:rPr>
            <a:t>بعبارة </a:t>
          </a:r>
          <a:r>
            <a:rPr lang="ar-SA" sz="1800" i="0" dirty="0" smtClean="0">
              <a:solidFill>
                <a:schemeClr val="tx1"/>
              </a:solidFill>
              <a:effectLst/>
              <a:latin typeface="+mn-lt"/>
              <a:ea typeface="+mn-ea"/>
              <a:cs typeface="+mn-cs"/>
            </a:rPr>
            <a:t>"</a:t>
          </a:r>
          <a:r>
            <a:rPr lang="ar-MA" sz="1800" i="0" dirty="0" smtClean="0">
              <a:solidFill>
                <a:schemeClr val="tx1"/>
              </a:solidFill>
              <a:effectLst/>
              <a:latin typeface="+mn-lt"/>
              <a:ea typeface="+mn-ea"/>
              <a:cs typeface="+mn-cs"/>
            </a:rPr>
            <a:t>وضع</a:t>
          </a:r>
          <a:r>
            <a:rPr lang="ar-SA" sz="1800" i="0" dirty="0" smtClean="0">
              <a:solidFill>
                <a:schemeClr val="tx1"/>
              </a:solidFill>
              <a:effectLst/>
              <a:latin typeface="+mn-lt"/>
              <a:ea typeface="+mn-ea"/>
              <a:cs typeface="+mn-cs"/>
            </a:rPr>
            <a:t>" </a:t>
          </a:r>
          <a:r>
            <a:rPr lang="ar-SA" sz="1800" i="0" dirty="0">
              <a:solidFill>
                <a:schemeClr val="tx1"/>
              </a:solidFill>
              <a:effectLst/>
              <a:latin typeface="+mn-lt"/>
              <a:ea typeface="+mn-ea"/>
              <a:cs typeface="+mn-cs"/>
            </a:rPr>
            <a:t>من أجل زيادة دعم الطابع المؤقت للتدبير؛ ويشير </a:t>
          </a:r>
          <a:r>
            <a:rPr lang="ar-SA" sz="1800" i="0" dirty="0" smtClean="0">
              <a:solidFill>
                <a:schemeClr val="tx1"/>
              </a:solidFill>
              <a:effectLst/>
              <a:latin typeface="+mn-lt"/>
              <a:ea typeface="+mn-ea"/>
              <a:cs typeface="+mn-cs"/>
            </a:rPr>
            <a:t>"</a:t>
          </a:r>
          <a:r>
            <a:rPr lang="ar-MA" sz="1800" i="0" dirty="0" smtClean="0">
              <a:solidFill>
                <a:schemeClr val="tx1"/>
              </a:solidFill>
              <a:effectLst/>
              <a:latin typeface="+mn-lt"/>
              <a:ea typeface="+mn-ea"/>
              <a:cs typeface="+mn-cs"/>
            </a:rPr>
            <a:t>المقررة</a:t>
          </a:r>
          <a:r>
            <a:rPr lang="ar-SA" sz="1800" i="0" dirty="0" smtClean="0">
              <a:solidFill>
                <a:schemeClr val="tx1"/>
              </a:solidFill>
              <a:effectLst/>
              <a:latin typeface="+mn-lt"/>
              <a:ea typeface="+mn-ea"/>
              <a:cs typeface="+mn-cs"/>
            </a:rPr>
            <a:t>" </a:t>
          </a:r>
          <a:r>
            <a:rPr lang="ar-SA" sz="1800" i="0" dirty="0">
              <a:solidFill>
                <a:schemeClr val="tx1"/>
              </a:solidFill>
              <a:effectLst/>
              <a:latin typeface="+mn-lt"/>
              <a:ea typeface="+mn-ea"/>
              <a:cs typeface="+mn-cs"/>
            </a:rPr>
            <a:t>إلى أن قاعدة ما قد وضعت على أساس دائم، وهو ما لا يحدث بالنسبة للتدبير المؤقت. </a:t>
          </a:r>
          <a:endParaRPr lang="en-US" sz="1800" dirty="0"/>
        </a:p>
      </dgm:t>
    </dgm:pt>
    <dgm:pt modelId="{BC3CBCD1-CCD9-460D-9DFB-CA683E81789A}" type="parTrans" cxnId="{2B8586C5-FD8B-4F00-B66B-98C4E2B0D5BE}">
      <dgm:prSet/>
      <dgm:spPr/>
      <dgm:t>
        <a:bodyPr/>
        <a:lstStyle/>
        <a:p>
          <a:endParaRPr lang="en-US"/>
        </a:p>
      </dgm:t>
    </dgm:pt>
    <dgm:pt modelId="{86AC4126-B89A-4BFA-8A25-48F82BF7B59E}" type="sibTrans" cxnId="{2B8586C5-FD8B-4F00-B66B-98C4E2B0D5BE}">
      <dgm:prSet/>
      <dgm:spPr/>
      <dgm:t>
        <a:bodyPr/>
        <a:lstStyle/>
        <a:p>
          <a:endParaRPr lang="en-US"/>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fr-FR"/>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custLinFactNeighborY="708">
        <dgm:presLayoutVars>
          <dgm:chMax val="0"/>
          <dgm:chPref val="0"/>
          <dgm:bulletEnabled val="1"/>
        </dgm:presLayoutVars>
      </dgm:prSet>
      <dgm:spPr/>
      <dgm:t>
        <a:bodyPr/>
        <a:lstStyle/>
        <a:p>
          <a:endParaRPr lang="fr-FR"/>
        </a:p>
      </dgm:t>
    </dgm:pt>
    <dgm:pt modelId="{43050ECD-A3E9-4C47-8FE6-BEA6034E9946}" type="pres">
      <dgm:prSet presAssocID="{3353E323-CB19-43FF-8D69-18AB74F7A767}" presName="desTx" presStyleLbl="alignAccFollowNode1" presStyleIdx="0" presStyleCnt="1" custScaleY="100000" custLinFactNeighborX="-818" custLinFactNeighborY="589">
        <dgm:presLayoutVars>
          <dgm:bulletEnabled val="1"/>
        </dgm:presLayoutVars>
      </dgm:prSet>
      <dgm:spPr/>
      <dgm:t>
        <a:bodyPr/>
        <a:lstStyle/>
        <a:p>
          <a:endParaRPr lang="fr-FR"/>
        </a:p>
      </dgm:t>
    </dgm:pt>
  </dgm:ptLst>
  <dgm:cxnLst>
    <dgm:cxn modelId="{C09E3230-DA37-45BA-9E7C-A0D67CF10BD4}" type="presOf" srcId="{E496333F-73E3-4416-ACEB-781E2589BD07}" destId="{43050ECD-A3E9-4C47-8FE6-BEA6034E9946}" srcOrd="0" destOrd="0" presId="urn:microsoft.com/office/officeart/2005/8/layout/hList1"/>
    <dgm:cxn modelId="{F073F54C-836F-467D-8748-B6B65F64BB19}" type="presOf" srcId="{5E1F010D-719A-4457-87E8-5D7769197D3B}" destId="{0BFA647E-92FE-45E0-AE06-ABD504F66826}" srcOrd="0" destOrd="0" presId="urn:microsoft.com/office/officeart/2005/8/layout/hList1"/>
    <dgm:cxn modelId="{C6AC7C37-8BB7-4FD9-B753-9D3B55213F3D}" type="presOf" srcId="{3353E323-CB19-43FF-8D69-18AB74F7A767}" destId="{E930BD52-F34E-4EBD-9A9B-C7DEB21F1E79}" srcOrd="0" destOrd="0" presId="urn:microsoft.com/office/officeart/2005/8/layout/hList1"/>
    <dgm:cxn modelId="{9518A0D1-C79A-4E4E-A9B5-DCA86F3820AB}" srcId="{5E1F010D-719A-4457-87E8-5D7769197D3B}" destId="{3353E323-CB19-43FF-8D69-18AB74F7A767}" srcOrd="0" destOrd="0" parTransId="{EEC5F49C-8AE3-4E2A-A215-8770DB5B82C1}" sibTransId="{5BC80C2B-A228-4D8A-8A84-A7B9DDD08700}"/>
    <dgm:cxn modelId="{2B8586C5-FD8B-4F00-B66B-98C4E2B0D5BE}" srcId="{3353E323-CB19-43FF-8D69-18AB74F7A767}" destId="{E496333F-73E3-4416-ACEB-781E2589BD07}" srcOrd="0" destOrd="0" parTransId="{BC3CBCD1-CCD9-460D-9DFB-CA683E81789A}" sibTransId="{86AC4126-B89A-4BFA-8A25-48F82BF7B59E}"/>
    <dgm:cxn modelId="{0F2620B3-4E83-4D80-AE6F-9DE22146BBFE}" type="presParOf" srcId="{0BFA647E-92FE-45E0-AE06-ABD504F66826}" destId="{C9D697EF-FE5C-402C-830B-CCDCAD89BBD3}" srcOrd="0" destOrd="0" presId="urn:microsoft.com/office/officeart/2005/8/layout/hList1"/>
    <dgm:cxn modelId="{3A882768-A9AF-452C-8A49-257115E2167B}" type="presParOf" srcId="{C9D697EF-FE5C-402C-830B-CCDCAD89BBD3}" destId="{E930BD52-F34E-4EBD-9A9B-C7DEB21F1E79}" srcOrd="0" destOrd="0" presId="urn:microsoft.com/office/officeart/2005/8/layout/hList1"/>
    <dgm:cxn modelId="{54F3ABF1-A5F2-4164-9903-C7708E08768E}"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en-US"/>
        </a:p>
      </dgm:t>
    </dgm:pt>
    <dgm:pt modelId="{3353E323-CB19-43FF-8D69-18AB74F7A767}">
      <dgm:prSet phldrT="[Text]" custT="1"/>
      <dgm:spPr/>
      <dgm:t>
        <a:bodyPr/>
        <a:lstStyle/>
        <a:p>
          <a:pPr algn="r" rtl="1"/>
          <a:r>
            <a:rPr lang="ar-SA" altLang="ja-JP" sz="1800" b="1" dirty="0">
              <a:effectLst>
                <a:outerShdw blurRad="38100" dist="38100" dir="2700000" algn="tl">
                  <a:srgbClr val="000000">
                    <a:alpha val="43137"/>
                  </a:srgbClr>
                </a:outerShdw>
              </a:effectLst>
              <a:latin typeface="Arial" pitchFamily="34" charset="0"/>
              <a:cs typeface="Arial" pitchFamily="34" charset="0"/>
            </a:rPr>
            <a:t>"التفتيش": 
"الفحص البصري الرسمي للنباتات </a:t>
          </a:r>
          <a:r>
            <a:rPr lang="ar-SA" altLang="ja-JP" sz="1800" b="0" dirty="0">
              <a:effectLst>
                <a:outerShdw blurRad="38100" dist="38100" dir="2700000" algn="tl">
                  <a:srgbClr val="000000">
                    <a:alpha val="43137"/>
                  </a:srgbClr>
                </a:outerShdw>
              </a:effectLst>
              <a:latin typeface="Arial" pitchFamily="34" charset="0"/>
              <a:cs typeface="Arial" pitchFamily="34" charset="0"/>
            </a:rPr>
            <a:t>أو </a:t>
          </a:r>
          <a:r>
            <a:rPr lang="ar-SA" altLang="ja-JP" sz="1800" b="1" dirty="0">
              <a:effectLst>
                <a:outerShdw blurRad="38100" dist="38100" dir="2700000" algn="tl">
                  <a:srgbClr val="000000">
                    <a:alpha val="43137"/>
                  </a:srgbClr>
                </a:outerShdw>
              </a:effectLst>
              <a:latin typeface="Arial" pitchFamily="34" charset="0"/>
              <a:cs typeface="Arial" pitchFamily="34" charset="0"/>
            </a:rPr>
            <a:t>المنتجات النباتية </a:t>
          </a:r>
          <a:r>
            <a:rPr lang="ar-SA" altLang="ja-JP" sz="1800" b="0" dirty="0">
              <a:effectLst>
                <a:outerShdw blurRad="38100" dist="38100" dir="2700000" algn="tl">
                  <a:srgbClr val="000000">
                    <a:alpha val="43137"/>
                  </a:srgbClr>
                </a:outerShdw>
              </a:effectLst>
              <a:latin typeface="Arial" pitchFamily="34" charset="0"/>
              <a:cs typeface="Arial" pitchFamily="34" charset="0"/>
            </a:rPr>
            <a:t>أو </a:t>
          </a:r>
          <a:r>
            <a:rPr lang="ar-SA" sz="1800" b="1" dirty="0" smtClean="0"/>
            <a:t>البنود الأخرى الخاضعة للوائح</a:t>
          </a:r>
          <a:r>
            <a:rPr lang="ar-SA" sz="1800" b="0" dirty="0" smtClean="0"/>
            <a:t> الصحة النباتية </a:t>
          </a:r>
          <a:r>
            <a:rPr lang="ar-SA" altLang="ja-JP" sz="1800" b="0" dirty="0" smtClean="0">
              <a:effectLst>
                <a:outerShdw blurRad="38100" dist="38100" dir="2700000" algn="tl">
                  <a:srgbClr val="000000">
                    <a:alpha val="43137"/>
                  </a:srgbClr>
                </a:outerShdw>
              </a:effectLst>
              <a:latin typeface="Arial" pitchFamily="34" charset="0"/>
              <a:cs typeface="Arial" pitchFamily="34" charset="0"/>
            </a:rPr>
            <a:t> </a:t>
          </a:r>
          <a:r>
            <a:rPr lang="ar-SA" altLang="ja-JP" sz="1800" b="0" dirty="0">
              <a:effectLst>
                <a:outerShdw blurRad="38100" dist="38100" dir="2700000" algn="tl">
                  <a:srgbClr val="000000">
                    <a:alpha val="43137"/>
                  </a:srgbClr>
                </a:outerShdw>
              </a:effectLst>
              <a:latin typeface="Arial" pitchFamily="34" charset="0"/>
              <a:cs typeface="Arial" pitchFamily="34" charset="0"/>
            </a:rPr>
            <a:t>لتحديد ما إذا كانت </a:t>
          </a:r>
          <a:r>
            <a:rPr lang="ar-SA" altLang="ja-JP" sz="1800" b="1" dirty="0">
              <a:effectLst>
                <a:outerShdw blurRad="38100" dist="38100" dir="2700000" algn="tl">
                  <a:srgbClr val="000000">
                    <a:alpha val="43137"/>
                  </a:srgbClr>
                </a:outerShdw>
              </a:effectLst>
              <a:latin typeface="Arial" pitchFamily="34" charset="0"/>
              <a:cs typeface="Arial" pitchFamily="34" charset="0"/>
            </a:rPr>
            <a:t>الآفات</a:t>
          </a:r>
          <a:r>
            <a:rPr lang="ar-SA" altLang="ja-JP" sz="1800" b="0" dirty="0">
              <a:effectLst>
                <a:outerShdw blurRad="38100" dist="38100" dir="2700000" algn="tl">
                  <a:srgbClr val="000000">
                    <a:alpha val="43137"/>
                  </a:srgbClr>
                </a:outerShdw>
              </a:effectLst>
              <a:latin typeface="Arial" pitchFamily="34" charset="0"/>
              <a:cs typeface="Arial" pitchFamily="34" charset="0"/>
            </a:rPr>
            <a:t> موجودة </a:t>
          </a:r>
          <a:r>
            <a:rPr lang="ar-SA" altLang="ja-JP" sz="1800" b="0" dirty="0" smtClean="0">
              <a:effectLst>
                <a:outerShdw blurRad="38100" dist="38100" dir="2700000" algn="tl">
                  <a:srgbClr val="000000">
                    <a:alpha val="43137"/>
                  </a:srgbClr>
                </a:outerShdw>
              </a:effectLst>
              <a:latin typeface="Arial" pitchFamily="34" charset="0"/>
              <a:cs typeface="Arial" pitchFamily="34" charset="0"/>
            </a:rPr>
            <a:t>أو</a:t>
          </a:r>
          <a:r>
            <a:rPr lang="ar-SA" altLang="ja-JP" sz="1800" b="0" strike="sngStrike" dirty="0" smtClean="0">
              <a:effectLst>
                <a:outerShdw blurRad="38100" dist="38100" dir="2700000" algn="tl">
                  <a:srgbClr val="000000">
                    <a:alpha val="43137"/>
                  </a:srgbClr>
                </a:outerShdw>
              </a:effectLst>
              <a:latin typeface="Arial" pitchFamily="34" charset="0"/>
              <a:cs typeface="Arial" pitchFamily="34" charset="0"/>
            </a:rPr>
            <a:t> </a:t>
          </a:r>
          <a:r>
            <a:rPr lang="ar-SA" altLang="ja-JP" sz="1800" b="0" strike="sngStrike" dirty="0">
              <a:effectLst>
                <a:outerShdw blurRad="38100" dist="38100" dir="2700000" algn="tl">
                  <a:srgbClr val="000000">
                    <a:alpha val="43137"/>
                  </a:srgbClr>
                </a:outerShdw>
              </a:effectLst>
              <a:latin typeface="Arial" pitchFamily="34" charset="0"/>
              <a:cs typeface="Arial" pitchFamily="34" charset="0"/>
            </a:rPr>
            <a:t>لتحديد</a:t>
          </a:r>
          <a:r>
            <a:rPr lang="ar-SA" altLang="ja-JP" sz="1800" b="0" dirty="0">
              <a:effectLst>
                <a:outerShdw blurRad="38100" dist="38100" dir="2700000" algn="tl">
                  <a:srgbClr val="000000">
                    <a:alpha val="43137"/>
                  </a:srgbClr>
                </a:outerShdw>
              </a:effectLst>
              <a:latin typeface="Arial" pitchFamily="34" charset="0"/>
              <a:cs typeface="Arial" pitchFamily="34" charset="0"/>
            </a:rPr>
            <a:t> مطابقة التحقق من الامتثال </a:t>
          </a:r>
          <a:r>
            <a:rPr lang="ar-SA" altLang="ja-JP" sz="1800" b="0" strike="sngStrike" dirty="0" smtClean="0">
              <a:effectLst>
                <a:outerShdw blurRad="38100" dist="38100" dir="2700000" algn="tl">
                  <a:srgbClr val="000000">
                    <a:alpha val="43137"/>
                  </a:srgbClr>
                </a:outerShdw>
              </a:effectLst>
              <a:latin typeface="Arial" pitchFamily="34" charset="0"/>
              <a:cs typeface="Arial" pitchFamily="34" charset="0"/>
            </a:rPr>
            <a:t>للوائح</a:t>
          </a:r>
          <a:r>
            <a:rPr lang="ar-SA" altLang="ja-JP" sz="1800" b="0" dirty="0" smtClean="0">
              <a:effectLst>
                <a:outerShdw blurRad="38100" dist="38100" dir="2700000" algn="tl">
                  <a:srgbClr val="000000">
                    <a:alpha val="43137"/>
                  </a:srgbClr>
                </a:outerShdw>
              </a:effectLst>
              <a:latin typeface="Arial" pitchFamily="34" charset="0"/>
              <a:cs typeface="Arial" pitchFamily="34" charset="0"/>
            </a:rPr>
            <a:t> </a:t>
          </a:r>
          <a:r>
            <a:rPr lang="ar-MA" altLang="ja-JP" sz="1800" b="0" dirty="0" smtClean="0">
              <a:effectLst>
                <a:outerShdw blurRad="38100" dist="38100" dir="2700000" algn="tl">
                  <a:srgbClr val="000000">
                    <a:alpha val="43137"/>
                  </a:srgbClr>
                </a:outerShdw>
              </a:effectLst>
              <a:latin typeface="Arial" pitchFamily="34" charset="0"/>
              <a:cs typeface="Arial" pitchFamily="34" charset="0"/>
            </a:rPr>
            <a:t>ل</a:t>
          </a:r>
          <a:r>
            <a:rPr lang="ar-SA" altLang="ja-JP" sz="1800" b="0" dirty="0" smtClean="0">
              <a:effectLst>
                <a:outerShdw blurRad="38100" dist="38100" dir="2700000" algn="tl">
                  <a:srgbClr val="000000">
                    <a:alpha val="43137"/>
                  </a:srgbClr>
                </a:outerShdw>
              </a:effectLst>
              <a:latin typeface="Arial" pitchFamily="34" charset="0"/>
              <a:cs typeface="Arial" pitchFamily="34" charset="0"/>
            </a:rPr>
            <a:t>متطلبات </a:t>
          </a:r>
          <a:r>
            <a:rPr lang="ar-SA" altLang="ja-JP" sz="1800" b="0" dirty="0">
              <a:effectLst>
                <a:outerShdw blurRad="38100" dist="38100" dir="2700000" algn="tl">
                  <a:srgbClr val="000000">
                    <a:alpha val="43137"/>
                  </a:srgbClr>
                </a:outerShdw>
              </a:effectLst>
              <a:latin typeface="Arial" pitchFamily="34" charset="0"/>
              <a:cs typeface="Arial" pitchFamily="34" charset="0"/>
            </a:rPr>
            <a:t>الصحة النباتية"</a:t>
          </a:r>
          <a:r>
            <a:rPr lang="ar-SA" altLang="ja-JP" sz="1800" b="1" dirty="0">
              <a:effectLst>
                <a:outerShdw blurRad="38100" dist="38100" dir="2700000" algn="tl">
                  <a:srgbClr val="000000">
                    <a:alpha val="43137"/>
                  </a:srgbClr>
                </a:outerShdw>
              </a:effectLst>
              <a:latin typeface="Arial" pitchFamily="34" charset="0"/>
              <a:cs typeface="Arial" pitchFamily="34" charset="0"/>
            </a:rPr>
            <a:t>
</a:t>
          </a:r>
          <a:endParaRPr lang="en-US" sz="1800" strike="noStrike" dirty="0">
            <a:effectLst>
              <a:outerShdw blurRad="38100" dist="38100" dir="2700000" algn="tl">
                <a:srgbClr val="000000">
                  <a:alpha val="43137"/>
                </a:srgbClr>
              </a:outerShdw>
            </a:effectLst>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E496333F-73E3-4416-ACEB-781E2589BD07}">
      <dgm:prSet custT="1"/>
      <dgm:spPr/>
      <dgm:t>
        <a:bodyPr/>
        <a:lstStyle/>
        <a:p>
          <a:pPr algn="r" rtl="1"/>
          <a:r>
            <a:rPr lang="ar-SA" sz="1800" dirty="0" smtClean="0">
              <a:solidFill>
                <a:schemeClr val="tx1"/>
              </a:solidFill>
              <a:effectLst/>
              <a:latin typeface="+mn-lt"/>
              <a:ea typeface="+mn-ea"/>
              <a:cs typeface="+mn-cs"/>
            </a:rPr>
            <a:t>ومن </a:t>
          </a:r>
          <a:r>
            <a:rPr lang="ar-SA" sz="1800" dirty="0">
              <a:solidFill>
                <a:schemeClr val="tx1"/>
              </a:solidFill>
              <a:effectLst/>
              <a:latin typeface="+mn-lt"/>
              <a:ea typeface="+mn-ea"/>
              <a:cs typeface="+mn-cs"/>
            </a:rPr>
            <a:t>خلال المادة السابعة -2 (و) من الاتفاقية وتعريف "إجراءات الامتثال (للشحنة)"، ترتبط مصطلحات "الامتثال" بالشحنات، وتنص "التوصيات العامة بشأن استخدام المصطلحات في </a:t>
          </a:r>
          <a:r>
            <a:rPr lang="ar-MA" sz="1800" dirty="0" smtClean="0">
              <a:solidFill>
                <a:schemeClr val="tx1"/>
              </a:solidFill>
              <a:effectLst/>
              <a:latin typeface="+mn-lt"/>
              <a:ea typeface="+mn-ea"/>
              <a:cs typeface="+mn-cs"/>
            </a:rPr>
            <a:t>معايير </a:t>
          </a:r>
          <a:r>
            <a:rPr lang="ar-SA" sz="1800" dirty="0" smtClean="0">
              <a:solidFill>
                <a:schemeClr val="tx1"/>
              </a:solidFill>
              <a:effectLst/>
              <a:latin typeface="+mn-lt"/>
              <a:ea typeface="+mn-ea"/>
              <a:cs typeface="+mn-cs"/>
            </a:rPr>
            <a:t>تدابير </a:t>
          </a:r>
          <a:r>
            <a:rPr lang="ar-MA" sz="1800" dirty="0" smtClean="0">
              <a:solidFill>
                <a:schemeClr val="tx1"/>
              </a:solidFill>
              <a:effectLst/>
              <a:latin typeface="+mn-lt"/>
              <a:ea typeface="+mn-ea"/>
              <a:cs typeface="+mn-cs"/>
            </a:rPr>
            <a:t>الصحة النباتية</a:t>
          </a:r>
          <a:r>
            <a:rPr lang="ar-SA" sz="1800" dirty="0" smtClean="0">
              <a:solidFill>
                <a:schemeClr val="tx1"/>
              </a:solidFill>
              <a:effectLst/>
              <a:latin typeface="+mn-lt"/>
              <a:ea typeface="+mn-ea"/>
              <a:cs typeface="+mn-cs"/>
            </a:rPr>
            <a:t>" </a:t>
          </a:r>
          <a:r>
            <a:rPr lang="ar-SA" sz="1800" dirty="0">
              <a:solidFill>
                <a:schemeClr val="tx1"/>
              </a:solidFill>
              <a:effectLst/>
              <a:latin typeface="+mn-lt"/>
              <a:ea typeface="+mn-ea"/>
              <a:cs typeface="+mn-cs"/>
            </a:rPr>
            <a:t>على استخدام "المطابقة" في حالات أخرى. وبما أن التفتيش له نطاق أوسع من الشحنات فقط، فإن "الامتثال" يستعاض به ب "المطابقة"
يتم استبدال كلمة "تحديد" بكلمة "تحقق" لتعكس التغيير من "التوافق" إلى "المطابقة"
ويستعاض عن مصطلح "اللوائح" بعبارة "متطلبات"، لأن لوائح الصحة النباتية على مستوى أعلى وتشير إلى </a:t>
          </a:r>
          <a:r>
            <a:rPr lang="ar-SA" sz="1800" b="0" dirty="0">
              <a:solidFill>
                <a:schemeClr val="tx1"/>
              </a:solidFill>
              <a:effectLst/>
              <a:latin typeface="+mn-lt"/>
              <a:ea typeface="+mn-ea"/>
              <a:cs typeface="+mn-cs"/>
            </a:rPr>
            <a:t>الآفات </a:t>
          </a:r>
          <a:r>
            <a:rPr lang="ar-SA" sz="1800" b="0" dirty="0" smtClean="0"/>
            <a:t>الخاضعة للوائح </a:t>
          </a:r>
          <a:r>
            <a:rPr lang="ar-SA" sz="1800" dirty="0" smtClean="0">
              <a:solidFill>
                <a:schemeClr val="tx1"/>
              </a:solidFill>
              <a:effectLst/>
              <a:latin typeface="+mn-lt"/>
              <a:ea typeface="+mn-ea"/>
              <a:cs typeface="+mn-cs"/>
            </a:rPr>
            <a:t>. </a:t>
          </a:r>
          <a:r>
            <a:rPr lang="ar-SA" sz="1800" dirty="0">
              <a:solidFill>
                <a:schemeClr val="tx1"/>
              </a:solidFill>
              <a:effectLst/>
              <a:latin typeface="+mn-lt"/>
              <a:ea typeface="+mn-ea"/>
              <a:cs typeface="+mn-cs"/>
            </a:rPr>
            <a:t>ومع ذلك، يمكن إجراء التفتيش في سيناريوهات أخرى غير الاستيراد، مثل مكان الإنتاج أو موقع الإنتاج أو عند التصدير، وقد لا يكون التفتيش في مثل هذه السيناريوهات مرتبطا دائما </a:t>
          </a:r>
          <a:r>
            <a:rPr lang="ar-SA" sz="1800" dirty="0" smtClean="0">
              <a:solidFill>
                <a:schemeClr val="tx1"/>
              </a:solidFill>
              <a:effectLst/>
              <a:latin typeface="+mn-lt"/>
              <a:ea typeface="+mn-ea"/>
              <a:cs typeface="+mn-cs"/>
            </a:rPr>
            <a:t>بالآفات </a:t>
          </a:r>
          <a:r>
            <a:rPr lang="ar-SA" sz="1800" b="0" dirty="0" smtClean="0"/>
            <a:t>الخاضعة للوائح </a:t>
          </a:r>
          <a:endParaRPr lang="en-US" sz="1800" dirty="0"/>
        </a:p>
      </dgm:t>
    </dgm:pt>
    <dgm:pt modelId="{BC3CBCD1-CCD9-460D-9DFB-CA683E81789A}" type="parTrans" cxnId="{2B8586C5-FD8B-4F00-B66B-98C4E2B0D5BE}">
      <dgm:prSet/>
      <dgm:spPr/>
      <dgm:t>
        <a:bodyPr/>
        <a:lstStyle/>
        <a:p>
          <a:endParaRPr lang="en-US"/>
        </a:p>
      </dgm:t>
    </dgm:pt>
    <dgm:pt modelId="{86AC4126-B89A-4BFA-8A25-48F82BF7B59E}" type="sibTrans" cxnId="{2B8586C5-FD8B-4F00-B66B-98C4E2B0D5BE}">
      <dgm:prSet/>
      <dgm:spPr/>
      <dgm:t>
        <a:bodyPr/>
        <a:lstStyle/>
        <a:p>
          <a:endParaRPr lang="en-US"/>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fr-FR"/>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fr-FR"/>
        </a:p>
      </dgm:t>
    </dgm:pt>
    <dgm:pt modelId="{43050ECD-A3E9-4C47-8FE6-BEA6034E9946}" type="pres">
      <dgm:prSet presAssocID="{3353E323-CB19-43FF-8D69-18AB74F7A767}" presName="desTx" presStyleLbl="alignAccFollowNode1" presStyleIdx="0" presStyleCnt="1" custScaleY="100000" custLinFactNeighborX="281" custLinFactNeighborY="1872">
        <dgm:presLayoutVars>
          <dgm:bulletEnabled val="1"/>
        </dgm:presLayoutVars>
      </dgm:prSet>
      <dgm:spPr/>
      <dgm:t>
        <a:bodyPr/>
        <a:lstStyle/>
        <a:p>
          <a:endParaRPr lang="fr-FR"/>
        </a:p>
      </dgm:t>
    </dgm:pt>
  </dgm:ptLst>
  <dgm:cxnLst>
    <dgm:cxn modelId="{A3A312FC-7A5D-4CE9-A79B-EA2F66739AC2}" type="presOf" srcId="{E496333F-73E3-4416-ACEB-781E2589BD07}" destId="{43050ECD-A3E9-4C47-8FE6-BEA6034E9946}" srcOrd="0" destOrd="0" presId="urn:microsoft.com/office/officeart/2005/8/layout/hList1"/>
    <dgm:cxn modelId="{67588E79-A125-47D2-8F2D-588491DC7DAD}" type="presOf" srcId="{5E1F010D-719A-4457-87E8-5D7769197D3B}" destId="{0BFA647E-92FE-45E0-AE06-ABD504F66826}" srcOrd="0" destOrd="0" presId="urn:microsoft.com/office/officeart/2005/8/layout/hList1"/>
    <dgm:cxn modelId="{9518A0D1-C79A-4E4E-A9B5-DCA86F3820AB}" srcId="{5E1F010D-719A-4457-87E8-5D7769197D3B}" destId="{3353E323-CB19-43FF-8D69-18AB74F7A767}" srcOrd="0" destOrd="0" parTransId="{EEC5F49C-8AE3-4E2A-A215-8770DB5B82C1}" sibTransId="{5BC80C2B-A228-4D8A-8A84-A7B9DDD08700}"/>
    <dgm:cxn modelId="{52E017EC-CC03-49C1-85A9-7805048C15CC}" type="presOf" srcId="{3353E323-CB19-43FF-8D69-18AB74F7A767}" destId="{E930BD52-F34E-4EBD-9A9B-C7DEB21F1E79}" srcOrd="0" destOrd="0" presId="urn:microsoft.com/office/officeart/2005/8/layout/hList1"/>
    <dgm:cxn modelId="{2B8586C5-FD8B-4F00-B66B-98C4E2B0D5BE}" srcId="{3353E323-CB19-43FF-8D69-18AB74F7A767}" destId="{E496333F-73E3-4416-ACEB-781E2589BD07}" srcOrd="0" destOrd="0" parTransId="{BC3CBCD1-CCD9-460D-9DFB-CA683E81789A}" sibTransId="{86AC4126-B89A-4BFA-8A25-48F82BF7B59E}"/>
    <dgm:cxn modelId="{5B017FFB-B709-4517-A653-2B822314924D}" type="presParOf" srcId="{0BFA647E-92FE-45E0-AE06-ABD504F66826}" destId="{C9D697EF-FE5C-402C-830B-CCDCAD89BBD3}" srcOrd="0" destOrd="0" presId="urn:microsoft.com/office/officeart/2005/8/layout/hList1"/>
    <dgm:cxn modelId="{AB095694-8C75-4DDF-A041-3F98FA6B720C}" type="presParOf" srcId="{C9D697EF-FE5C-402C-830B-CCDCAD89BBD3}" destId="{E930BD52-F34E-4EBD-9A9B-C7DEB21F1E79}" srcOrd="0" destOrd="0" presId="urn:microsoft.com/office/officeart/2005/8/layout/hList1"/>
    <dgm:cxn modelId="{C964B662-BA6B-42E8-8FE0-B4171C488391}"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en-US"/>
        </a:p>
      </dgm:t>
    </dgm:pt>
    <dgm:pt modelId="{3353E323-CB19-43FF-8D69-18AB74F7A767}">
      <dgm:prSet phldrT="[Text]" custT="1"/>
      <dgm:spPr/>
      <dgm:t>
        <a:bodyPr/>
        <a:lstStyle/>
        <a:p>
          <a:pPr algn="r" rtl="1"/>
          <a:r>
            <a:rPr lang="ar-SA" altLang="ja-JP" sz="1800" b="1" dirty="0" smtClean="0">
              <a:effectLst>
                <a:outerShdw blurRad="38100" dist="38100" dir="2700000" algn="tl">
                  <a:srgbClr val="000000">
                    <a:alpha val="43137"/>
                  </a:srgbClr>
                </a:outerShdw>
              </a:effectLst>
              <a:latin typeface="Arial" pitchFamily="34" charset="0"/>
              <a:cs typeface="Arial" pitchFamily="34" charset="0"/>
            </a:rPr>
            <a:t>"اختبار": 
"</a:t>
          </a:r>
          <a:r>
            <a:rPr lang="ar-SA" altLang="ja-JP" sz="1800" b="0" dirty="0" smtClean="0">
              <a:effectLst>
                <a:outerShdw blurRad="38100" dist="38100" dir="2700000" algn="tl">
                  <a:srgbClr val="000000">
                    <a:alpha val="43137"/>
                  </a:srgbClr>
                </a:outerShdw>
              </a:effectLst>
              <a:latin typeface="Arial" pitchFamily="34" charset="0"/>
              <a:cs typeface="Arial" pitchFamily="34" charset="0"/>
            </a:rPr>
            <a:t>الفحص </a:t>
          </a:r>
          <a:r>
            <a:rPr lang="ar-SA" altLang="ja-JP" sz="1800" b="1" dirty="0" smtClean="0">
              <a:effectLst>
                <a:outerShdw blurRad="38100" dist="38100" dir="2700000" algn="tl">
                  <a:srgbClr val="000000">
                    <a:alpha val="43137"/>
                  </a:srgbClr>
                </a:outerShdw>
              </a:effectLst>
              <a:latin typeface="Arial" pitchFamily="34" charset="0"/>
              <a:cs typeface="Arial" pitchFamily="34" charset="0"/>
            </a:rPr>
            <a:t>الرسمي</a:t>
          </a:r>
          <a:r>
            <a:rPr lang="ar-SA" altLang="ja-JP" sz="1800" b="0" dirty="0" smtClean="0">
              <a:effectLst>
                <a:outerShdw blurRad="38100" dist="38100" dir="2700000" algn="tl">
                  <a:srgbClr val="000000">
                    <a:alpha val="43137"/>
                  </a:srgbClr>
                </a:outerShdw>
              </a:effectLst>
              <a:latin typeface="Arial" pitchFamily="34" charset="0"/>
              <a:cs typeface="Arial" pitchFamily="34" charset="0"/>
            </a:rPr>
            <a:t> للنباتات أو المنتجات النباتية أو غيرها من </a:t>
          </a:r>
          <a:r>
            <a:rPr lang="ar-SA" altLang="ja-JP" sz="1800" b="1" dirty="0" smtClean="0">
              <a:effectLst>
                <a:outerShdw blurRad="38100" dist="38100" dir="2700000" algn="tl">
                  <a:srgbClr val="000000">
                    <a:alpha val="43137"/>
                  </a:srgbClr>
                </a:outerShdw>
              </a:effectLst>
              <a:latin typeface="Arial" pitchFamily="34" charset="0"/>
              <a:cs typeface="Arial" pitchFamily="34" charset="0"/>
            </a:rPr>
            <a:t>المواد </a:t>
          </a:r>
          <a:r>
            <a:rPr lang="ar-SA" sz="1800" b="1" dirty="0" smtClean="0"/>
            <a:t>الخاضعة للوائح </a:t>
          </a:r>
          <a:r>
            <a:rPr lang="ar-SA" altLang="ja-JP" sz="1800" b="0" dirty="0" smtClean="0">
              <a:effectLst>
                <a:outerShdw blurRad="38100" dist="38100" dir="2700000" algn="tl">
                  <a:srgbClr val="000000">
                    <a:alpha val="43137"/>
                  </a:srgbClr>
                </a:outerShdw>
              </a:effectLst>
              <a:latin typeface="Arial" pitchFamily="34" charset="0"/>
              <a:cs typeface="Arial" pitchFamily="34" charset="0"/>
            </a:rPr>
            <a:t>، بخلاف </a:t>
          </a:r>
          <a:r>
            <a:rPr lang="ar-MA" altLang="ja-JP" sz="1800" b="0" dirty="0" smtClean="0">
              <a:effectLst>
                <a:outerShdw blurRad="38100" dist="38100" dir="2700000" algn="tl">
                  <a:srgbClr val="000000">
                    <a:alpha val="43137"/>
                  </a:srgbClr>
                </a:outerShdw>
              </a:effectLst>
              <a:latin typeface="Arial" pitchFamily="34" charset="0"/>
              <a:cs typeface="Arial" pitchFamily="34" charset="0"/>
            </a:rPr>
            <a:t>الفحص</a:t>
          </a:r>
          <a:r>
            <a:rPr lang="ar-SA" altLang="ja-JP" sz="1800" b="0" dirty="0" smtClean="0">
              <a:effectLst>
                <a:outerShdw blurRad="38100" dist="38100" dir="2700000" algn="tl">
                  <a:srgbClr val="000000">
                    <a:alpha val="43137"/>
                  </a:srgbClr>
                </a:outerShdw>
              </a:effectLst>
              <a:latin typeface="Arial" pitchFamily="34" charset="0"/>
              <a:cs typeface="Arial" pitchFamily="34" charset="0"/>
            </a:rPr>
            <a:t> البصري، </a:t>
          </a:r>
          <a:r>
            <a:rPr lang="ar-MA" altLang="ja-JP" sz="1800" b="0" dirty="0" smtClean="0">
              <a:effectLst>
                <a:outerShdw blurRad="38100" dist="38100" dir="2700000" algn="tl">
                  <a:srgbClr val="000000">
                    <a:alpha val="43137"/>
                  </a:srgbClr>
                </a:outerShdw>
              </a:effectLst>
              <a:latin typeface="Arial" pitchFamily="34" charset="0"/>
              <a:cs typeface="Arial" pitchFamily="34" charset="0"/>
            </a:rPr>
            <a:t>الذي ينفذ لتبين </a:t>
          </a:r>
          <a:r>
            <a:rPr lang="ar-MA" altLang="ja-JP" sz="1800" b="1" dirty="0" smtClean="0">
              <a:effectLst>
                <a:outerShdw blurRad="38100" dist="38100" dir="2700000" algn="tl">
                  <a:srgbClr val="000000">
                    <a:alpha val="43137"/>
                  </a:srgbClr>
                </a:outerShdw>
              </a:effectLst>
              <a:latin typeface="Arial" pitchFamily="34" charset="0"/>
              <a:cs typeface="Arial" pitchFamily="34" charset="0"/>
            </a:rPr>
            <a:t>وجود الآفات </a:t>
          </a:r>
          <a:r>
            <a:rPr lang="ar-MA" altLang="ja-JP" sz="1800" b="0" dirty="0" smtClean="0">
              <a:effectLst>
                <a:outerShdw blurRad="38100" dist="38100" dir="2700000" algn="tl">
                  <a:srgbClr val="000000">
                    <a:alpha val="43137"/>
                  </a:srgbClr>
                </a:outerShdw>
              </a:effectLst>
              <a:latin typeface="Arial" pitchFamily="34" charset="0"/>
              <a:cs typeface="Arial" pitchFamily="34" charset="0"/>
            </a:rPr>
            <a:t>أو للوقوف على آ</a:t>
          </a:r>
          <a:r>
            <a:rPr lang="ar-MA" altLang="ja-JP" sz="1800" b="1" dirty="0" smtClean="0">
              <a:effectLst>
                <a:outerShdw blurRad="38100" dist="38100" dir="2700000" algn="tl">
                  <a:srgbClr val="000000">
                    <a:alpha val="43137"/>
                  </a:srgbClr>
                </a:outerShdw>
              </a:effectLst>
              <a:latin typeface="Arial" pitchFamily="34" charset="0"/>
              <a:cs typeface="Arial" pitchFamily="34" charset="0"/>
            </a:rPr>
            <a:t>فات </a:t>
          </a:r>
          <a:r>
            <a:rPr lang="ar-MA" altLang="ja-JP" sz="1800" b="0" dirty="0" smtClean="0">
              <a:effectLst>
                <a:outerShdw blurRad="38100" dist="38100" dir="2700000" algn="tl">
                  <a:srgbClr val="000000">
                    <a:alpha val="43137"/>
                  </a:srgbClr>
                </a:outerShdw>
              </a:effectLst>
              <a:latin typeface="Arial" pitchFamily="34" charset="0"/>
              <a:cs typeface="Arial" pitchFamily="34" charset="0"/>
            </a:rPr>
            <a:t>معينة أو </a:t>
          </a:r>
          <a:r>
            <a:rPr lang="ar-MA" altLang="ja-JP" sz="1800" b="0" strike="sngStrike" dirty="0" smtClean="0">
              <a:effectLst>
                <a:outerShdw blurRad="38100" dist="38100" dir="2700000" algn="tl">
                  <a:srgbClr val="000000">
                    <a:alpha val="43137"/>
                  </a:srgbClr>
                </a:outerShdw>
              </a:effectLst>
              <a:latin typeface="Arial" pitchFamily="34" charset="0"/>
              <a:cs typeface="Arial" pitchFamily="34" charset="0"/>
            </a:rPr>
            <a:t>لتحديد الامتثال </a:t>
          </a:r>
          <a:r>
            <a:rPr lang="ar-SA" altLang="ja-JP" sz="1800" b="0" u="sng" dirty="0" smtClean="0">
              <a:effectLst>
                <a:outerShdw blurRad="38100" dist="38100" dir="2700000" algn="tl">
                  <a:srgbClr val="000000">
                    <a:alpha val="43137"/>
                  </a:srgbClr>
                </a:outerShdw>
              </a:effectLst>
              <a:latin typeface="Arial" pitchFamily="34" charset="0"/>
              <a:cs typeface="Arial" pitchFamily="34" charset="0"/>
            </a:rPr>
            <a:t>للتحقق من المطابقة </a:t>
          </a:r>
          <a:r>
            <a:rPr lang="ar-SA" altLang="ja-JP" sz="1800" b="0" dirty="0" smtClean="0">
              <a:effectLst>
                <a:outerShdw blurRad="38100" dist="38100" dir="2700000" algn="tl">
                  <a:srgbClr val="000000">
                    <a:alpha val="43137"/>
                  </a:srgbClr>
                </a:outerShdw>
              </a:effectLst>
              <a:latin typeface="Arial" pitchFamily="34" charset="0"/>
              <a:cs typeface="Arial" pitchFamily="34" charset="0"/>
            </a:rPr>
            <a:t>مع متطلبات الصحة النباتية المحددة"</a:t>
          </a:r>
          <a:r>
            <a:rPr lang="ar-SA" altLang="ja-JP" sz="1800" b="1" dirty="0" smtClean="0">
              <a:effectLst>
                <a:outerShdw blurRad="38100" dist="38100" dir="2700000" algn="tl">
                  <a:srgbClr val="000000">
                    <a:alpha val="43137"/>
                  </a:srgbClr>
                </a:outerShdw>
              </a:effectLst>
              <a:latin typeface="Arial" pitchFamily="34" charset="0"/>
              <a:cs typeface="Arial" pitchFamily="34" charset="0"/>
            </a:rPr>
            <a:t>
</a:t>
          </a:r>
          <a:endParaRPr lang="en-US" sz="1800" strike="noStrike" dirty="0">
            <a:effectLst>
              <a:outerShdw blurRad="38100" dist="38100" dir="2700000" algn="tl">
                <a:srgbClr val="000000">
                  <a:alpha val="43137"/>
                </a:srgbClr>
              </a:outerShdw>
            </a:effectLst>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E496333F-73E3-4416-ACEB-781E2589BD07}">
      <dgm:prSet custT="1"/>
      <dgm:spPr/>
      <dgm:t>
        <a:bodyPr/>
        <a:lstStyle/>
        <a:p>
          <a:pPr algn="r" rtl="1"/>
          <a:r>
            <a:rPr lang="ar-SA" sz="1800" dirty="0" smtClean="0">
              <a:solidFill>
                <a:schemeClr val="tx1"/>
              </a:solidFill>
              <a:effectLst/>
              <a:latin typeface="+mn-lt"/>
              <a:ea typeface="+mn-ea"/>
              <a:cs typeface="+mn-cs"/>
            </a:rPr>
            <a:t>ومن </a:t>
          </a:r>
          <a:r>
            <a:rPr lang="ar-SA" sz="1800" dirty="0">
              <a:solidFill>
                <a:schemeClr val="tx1"/>
              </a:solidFill>
              <a:effectLst/>
              <a:latin typeface="+mn-lt"/>
              <a:ea typeface="+mn-ea"/>
              <a:cs typeface="+mn-cs"/>
            </a:rPr>
            <a:t>خلال المادة السابعة -2 (و) من الاتفاقية وتعريف "إجراءات الامتثال (للشحنة)"، يرتبط مصطلحا "الامتثال" و"عدم الامتثال" بالشحنات، وتنص "التوصيات العامة بشأن استخدام المصطلحات في </a:t>
          </a:r>
          <a:r>
            <a:rPr lang="ar-MA" sz="1800" dirty="0" smtClean="0">
              <a:solidFill>
                <a:schemeClr val="tx1"/>
              </a:solidFill>
              <a:effectLst/>
              <a:latin typeface="+mn-lt"/>
              <a:ea typeface="+mn-ea"/>
              <a:cs typeface="+mn-cs"/>
            </a:rPr>
            <a:t>معايير </a:t>
          </a:r>
          <a:r>
            <a:rPr lang="ar-SA" sz="1800" dirty="0" smtClean="0">
              <a:solidFill>
                <a:schemeClr val="tx1"/>
              </a:solidFill>
              <a:effectLst/>
              <a:latin typeface="+mn-lt"/>
              <a:ea typeface="+mn-ea"/>
              <a:cs typeface="+mn-cs"/>
            </a:rPr>
            <a:t>تدابير </a:t>
          </a:r>
          <a:r>
            <a:rPr lang="ar-MA" sz="1800" dirty="0" smtClean="0">
              <a:solidFill>
                <a:schemeClr val="tx1"/>
              </a:solidFill>
              <a:effectLst/>
              <a:latin typeface="+mn-lt"/>
              <a:ea typeface="+mn-ea"/>
              <a:cs typeface="+mn-cs"/>
            </a:rPr>
            <a:t>الصحة النباتية</a:t>
          </a:r>
          <a:r>
            <a:rPr lang="ar-SA" sz="1800" dirty="0" smtClean="0">
              <a:solidFill>
                <a:schemeClr val="tx1"/>
              </a:solidFill>
              <a:effectLst/>
              <a:latin typeface="+mn-lt"/>
              <a:ea typeface="+mn-ea"/>
              <a:cs typeface="+mn-cs"/>
            </a:rPr>
            <a:t>" </a:t>
          </a:r>
          <a:r>
            <a:rPr lang="ar-SA" sz="1800" dirty="0">
              <a:solidFill>
                <a:schemeClr val="tx1"/>
              </a:solidFill>
              <a:effectLst/>
              <a:latin typeface="+mn-lt"/>
              <a:ea typeface="+mn-ea"/>
              <a:cs typeface="+mn-cs"/>
            </a:rPr>
            <a:t>على استخدام "المطابقة" في حالات أخرى. وبما أن نطاق الاختبار أوسع من الشحنات فقط، فإن مصطلح "الامتثال" يستعاض به بعبارة "المطابقة"
</a:t>
          </a:r>
          <a:r>
            <a:rPr lang="ar-MA" sz="1800" dirty="0" smtClean="0">
              <a:solidFill>
                <a:schemeClr val="tx1"/>
              </a:solidFill>
              <a:effectLst/>
              <a:latin typeface="+mn-lt"/>
              <a:ea typeface="+mn-ea"/>
              <a:cs typeface="+mn-cs"/>
            </a:rPr>
            <a:t>استبدال </a:t>
          </a:r>
          <a:r>
            <a:rPr lang="ar-SA" sz="1800" dirty="0" smtClean="0">
              <a:solidFill>
                <a:schemeClr val="tx1"/>
              </a:solidFill>
              <a:effectLst/>
              <a:latin typeface="+mn-lt"/>
              <a:ea typeface="+mn-ea"/>
              <a:cs typeface="+mn-cs"/>
            </a:rPr>
            <a:t>كلمة </a:t>
          </a:r>
          <a:r>
            <a:rPr lang="ar-SA" sz="1800" dirty="0">
              <a:solidFill>
                <a:schemeClr val="tx1"/>
              </a:solidFill>
              <a:effectLst/>
              <a:latin typeface="+mn-lt"/>
              <a:ea typeface="+mn-ea"/>
              <a:cs typeface="+mn-cs"/>
            </a:rPr>
            <a:t>"تحديد" بكلمة "التحقق" من أجل إبراز أن استخدام الأساليب والتكنولوجيا الملائمة في حالة الاختبار من شأنه أن يكفل أن تؤدي نتيجة الاختبار إلى اتخاذ قرار. في هذه الحالة، الاختبار هو إجراء حاسم، واستخدام كلمة "التحقق" لوصف الإجراء سيكون أكثر </a:t>
          </a:r>
          <a:r>
            <a:rPr lang="ar-SA" sz="1800" dirty="0" smtClean="0">
              <a:solidFill>
                <a:schemeClr val="tx1"/>
              </a:solidFill>
              <a:effectLst/>
              <a:latin typeface="+mn-lt"/>
              <a:ea typeface="+mn-ea"/>
              <a:cs typeface="+mn-cs"/>
            </a:rPr>
            <a:t>ملاءمة</a:t>
          </a:r>
          <a:endParaRPr lang="en-US" sz="1800" dirty="0"/>
        </a:p>
      </dgm:t>
    </dgm:pt>
    <dgm:pt modelId="{BC3CBCD1-CCD9-460D-9DFB-CA683E81789A}" type="parTrans" cxnId="{2B8586C5-FD8B-4F00-B66B-98C4E2B0D5BE}">
      <dgm:prSet/>
      <dgm:spPr/>
      <dgm:t>
        <a:bodyPr/>
        <a:lstStyle/>
        <a:p>
          <a:endParaRPr lang="en-US"/>
        </a:p>
      </dgm:t>
    </dgm:pt>
    <dgm:pt modelId="{86AC4126-B89A-4BFA-8A25-48F82BF7B59E}" type="sibTrans" cxnId="{2B8586C5-FD8B-4F00-B66B-98C4E2B0D5BE}">
      <dgm:prSet/>
      <dgm:spPr/>
      <dgm:t>
        <a:bodyPr/>
        <a:lstStyle/>
        <a:p>
          <a:endParaRPr lang="en-US"/>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fr-FR"/>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custLinFactNeighborX="-818" custLinFactNeighborY="-11946">
        <dgm:presLayoutVars>
          <dgm:chMax val="0"/>
          <dgm:chPref val="0"/>
          <dgm:bulletEnabled val="1"/>
        </dgm:presLayoutVars>
      </dgm:prSet>
      <dgm:spPr/>
      <dgm:t>
        <a:bodyPr/>
        <a:lstStyle/>
        <a:p>
          <a:endParaRPr lang="fr-FR"/>
        </a:p>
      </dgm:t>
    </dgm:pt>
    <dgm:pt modelId="{43050ECD-A3E9-4C47-8FE6-BEA6034E9946}" type="pres">
      <dgm:prSet presAssocID="{3353E323-CB19-43FF-8D69-18AB74F7A767}" presName="desTx" presStyleLbl="alignAccFollowNode1" presStyleIdx="0" presStyleCnt="1" custScaleY="100000" custLinFactNeighborX="281" custLinFactNeighborY="1872">
        <dgm:presLayoutVars>
          <dgm:bulletEnabled val="1"/>
        </dgm:presLayoutVars>
      </dgm:prSet>
      <dgm:spPr/>
      <dgm:t>
        <a:bodyPr/>
        <a:lstStyle/>
        <a:p>
          <a:endParaRPr lang="fr-FR"/>
        </a:p>
      </dgm:t>
    </dgm:pt>
  </dgm:ptLst>
  <dgm:cxnLst>
    <dgm:cxn modelId="{19197098-A2C5-42E4-8801-118AB6D0A649}" type="presOf" srcId="{5E1F010D-719A-4457-87E8-5D7769197D3B}" destId="{0BFA647E-92FE-45E0-AE06-ABD504F66826}" srcOrd="0" destOrd="0" presId="urn:microsoft.com/office/officeart/2005/8/layout/hList1"/>
    <dgm:cxn modelId="{FD5CC7DB-3E0D-4434-9A8C-B01C8D771A76}" type="presOf" srcId="{3353E323-CB19-43FF-8D69-18AB74F7A767}" destId="{E930BD52-F34E-4EBD-9A9B-C7DEB21F1E79}" srcOrd="0" destOrd="0" presId="urn:microsoft.com/office/officeart/2005/8/layout/hList1"/>
    <dgm:cxn modelId="{9518A0D1-C79A-4E4E-A9B5-DCA86F3820AB}" srcId="{5E1F010D-719A-4457-87E8-5D7769197D3B}" destId="{3353E323-CB19-43FF-8D69-18AB74F7A767}" srcOrd="0" destOrd="0" parTransId="{EEC5F49C-8AE3-4E2A-A215-8770DB5B82C1}" sibTransId="{5BC80C2B-A228-4D8A-8A84-A7B9DDD08700}"/>
    <dgm:cxn modelId="{19808BA8-7DE4-42CC-96C8-B4ABC7224225}" type="presOf" srcId="{E496333F-73E3-4416-ACEB-781E2589BD07}" destId="{43050ECD-A3E9-4C47-8FE6-BEA6034E9946}" srcOrd="0" destOrd="0" presId="urn:microsoft.com/office/officeart/2005/8/layout/hList1"/>
    <dgm:cxn modelId="{2B8586C5-FD8B-4F00-B66B-98C4E2B0D5BE}" srcId="{3353E323-CB19-43FF-8D69-18AB74F7A767}" destId="{E496333F-73E3-4416-ACEB-781E2589BD07}" srcOrd="0" destOrd="0" parTransId="{BC3CBCD1-CCD9-460D-9DFB-CA683E81789A}" sibTransId="{86AC4126-B89A-4BFA-8A25-48F82BF7B59E}"/>
    <dgm:cxn modelId="{4813C7F4-6D92-4153-BA86-FAA0D48677AE}" type="presParOf" srcId="{0BFA647E-92FE-45E0-AE06-ABD504F66826}" destId="{C9D697EF-FE5C-402C-830B-CCDCAD89BBD3}" srcOrd="0" destOrd="0" presId="urn:microsoft.com/office/officeart/2005/8/layout/hList1"/>
    <dgm:cxn modelId="{843984C9-1D60-4BA4-AA74-C0223A3F9B7A}" type="presParOf" srcId="{C9D697EF-FE5C-402C-830B-CCDCAD89BBD3}" destId="{E930BD52-F34E-4EBD-9A9B-C7DEB21F1E79}" srcOrd="0" destOrd="0" presId="urn:microsoft.com/office/officeart/2005/8/layout/hList1"/>
    <dgm:cxn modelId="{73416F56-8EB1-47A1-8295-2FD433369342}"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en-US"/>
        </a:p>
      </dgm:t>
    </dgm:pt>
    <dgm:pt modelId="{3353E323-CB19-43FF-8D69-18AB74F7A767}">
      <dgm:prSet phldrT="[Text]" custT="1"/>
      <dgm:spPr/>
      <dgm:t>
        <a:bodyPr/>
        <a:lstStyle/>
        <a:p>
          <a:pPr algn="r" rtl="1"/>
          <a:r>
            <a:rPr lang="en-US" altLang="ja-JP" sz="1800" b="1" dirty="0">
              <a:effectLst>
                <a:outerShdw blurRad="38100" dist="38100" dir="2700000" algn="tl">
                  <a:srgbClr val="000000">
                    <a:alpha val="43137"/>
                  </a:srgbClr>
                </a:outerShdw>
              </a:effectLst>
              <a:latin typeface="Arial" pitchFamily="34" charset="0"/>
              <a:cs typeface="Arial" pitchFamily="34" charset="0"/>
            </a:rPr>
            <a:t>“</a:t>
          </a:r>
          <a:r>
            <a:rPr lang="ar-SA" altLang="ja-JP" sz="1800" b="1" dirty="0">
              <a:effectLst>
                <a:outerShdw blurRad="38100" dist="38100" dir="2700000" algn="tl">
                  <a:srgbClr val="000000">
                    <a:alpha val="43137"/>
                  </a:srgbClr>
                </a:outerShdw>
              </a:effectLst>
              <a:latin typeface="Arial" pitchFamily="34" charset="0"/>
              <a:cs typeface="Arial" pitchFamily="34" charset="0"/>
            </a:rPr>
            <a:t>إجراءات الامتثال (للشحنة)": 
</a:t>
          </a:r>
          <a:r>
            <a:rPr lang="ar-SA" altLang="ja-JP" sz="1800" b="1" dirty="0" smtClean="0">
              <a:effectLst>
                <a:outerShdw blurRad="38100" dist="38100" dir="2700000" algn="tl">
                  <a:srgbClr val="000000">
                    <a:alpha val="43137"/>
                  </a:srgbClr>
                </a:outerShdw>
              </a:effectLst>
              <a:latin typeface="Arial" pitchFamily="34" charset="0"/>
              <a:cs typeface="Arial" pitchFamily="34" charset="0"/>
            </a:rPr>
            <a:t>"</a:t>
          </a:r>
          <a:r>
            <a:rPr lang="ar-MA" altLang="ja-JP" sz="1800" b="0" u="sng" dirty="0" smtClean="0">
              <a:effectLst>
                <a:outerShdw blurRad="38100" dist="38100" dir="2700000" algn="tl">
                  <a:srgbClr val="000000">
                    <a:alpha val="43137"/>
                  </a:srgbClr>
                </a:outerShdw>
              </a:effectLst>
              <a:latin typeface="Arial" pitchFamily="34" charset="0"/>
              <a:cs typeface="Arial" pitchFamily="34" charset="0"/>
            </a:rPr>
            <a:t>عملية</a:t>
          </a:r>
          <a:r>
            <a:rPr lang="ar-MA" altLang="ja-JP" sz="1800" b="0" dirty="0" smtClean="0">
              <a:effectLst>
                <a:outerShdw blurRad="38100" dist="38100" dir="2700000" algn="tl">
                  <a:srgbClr val="000000">
                    <a:alpha val="43137"/>
                  </a:srgbClr>
                </a:outerShdw>
              </a:effectLst>
              <a:latin typeface="Arial" pitchFamily="34" charset="0"/>
              <a:cs typeface="Arial" pitchFamily="34" charset="0"/>
            </a:rPr>
            <a:t> </a:t>
          </a:r>
          <a:r>
            <a:rPr lang="ar-MA" altLang="ja-JP" sz="1800" b="0" strike="sngStrike" dirty="0" err="1" smtClean="0">
              <a:effectLst>
                <a:outerShdw blurRad="38100" dist="38100" dir="2700000" algn="tl">
                  <a:srgbClr val="000000">
                    <a:alpha val="43137"/>
                  </a:srgbClr>
                </a:outerShdw>
              </a:effectLst>
              <a:latin typeface="Arial" pitchFamily="34" charset="0"/>
              <a:cs typeface="Arial" pitchFamily="34" charset="0"/>
            </a:rPr>
            <a:t>إجراءت</a:t>
          </a:r>
          <a:r>
            <a:rPr lang="ar-MA" altLang="ja-JP" sz="1800" b="0" dirty="0" smtClean="0">
              <a:effectLst>
                <a:outerShdw blurRad="38100" dist="38100" dir="2700000" algn="tl">
                  <a:srgbClr val="000000">
                    <a:alpha val="43137"/>
                  </a:srgbClr>
                </a:outerShdw>
              </a:effectLst>
              <a:latin typeface="Arial" pitchFamily="34" charset="0"/>
              <a:cs typeface="Arial" pitchFamily="34" charset="0"/>
            </a:rPr>
            <a:t> </a:t>
          </a:r>
          <a:r>
            <a:rPr lang="ar-MA" altLang="ja-JP" sz="1800" b="1" dirty="0" smtClean="0">
              <a:effectLst>
                <a:outerShdw blurRad="38100" dist="38100" dir="2700000" algn="tl">
                  <a:srgbClr val="000000">
                    <a:alpha val="43137"/>
                  </a:srgbClr>
                </a:outerShdw>
              </a:effectLst>
              <a:latin typeface="Arial" pitchFamily="34" charset="0"/>
              <a:cs typeface="Arial" pitchFamily="34" charset="0"/>
            </a:rPr>
            <a:t>رسمية</a:t>
          </a:r>
          <a:r>
            <a:rPr lang="ar-MA" altLang="ja-JP" sz="1800" b="0" dirty="0" smtClean="0">
              <a:effectLst>
                <a:outerShdw blurRad="38100" dist="38100" dir="2700000" algn="tl">
                  <a:srgbClr val="000000">
                    <a:alpha val="43137"/>
                  </a:srgbClr>
                </a:outerShdw>
              </a:effectLst>
              <a:latin typeface="Arial" pitchFamily="34" charset="0"/>
              <a:cs typeface="Arial" pitchFamily="34" charset="0"/>
            </a:rPr>
            <a:t> </a:t>
          </a:r>
          <a:r>
            <a:rPr lang="ar-MA" altLang="ja-JP" sz="1800" b="0" strike="sngStrike" dirty="0" smtClean="0">
              <a:effectLst>
                <a:outerShdw blurRad="38100" dist="38100" dir="2700000" algn="tl">
                  <a:srgbClr val="000000">
                    <a:alpha val="43137"/>
                  </a:srgbClr>
                </a:outerShdw>
              </a:effectLst>
              <a:latin typeface="Arial" pitchFamily="34" charset="0"/>
              <a:cs typeface="Arial" pitchFamily="34" charset="0"/>
            </a:rPr>
            <a:t>تستخدم</a:t>
          </a:r>
          <a:r>
            <a:rPr lang="ar-MA" altLang="ja-JP" sz="1800" b="0" dirty="0" smtClean="0">
              <a:effectLst>
                <a:outerShdw blurRad="38100" dist="38100" dir="2700000" algn="tl">
                  <a:srgbClr val="000000">
                    <a:alpha val="43137"/>
                  </a:srgbClr>
                </a:outerShdw>
              </a:effectLst>
              <a:latin typeface="Arial" pitchFamily="34" charset="0"/>
              <a:cs typeface="Arial" pitchFamily="34" charset="0"/>
            </a:rPr>
            <a:t> </a:t>
          </a:r>
          <a:r>
            <a:rPr lang="ar-MA" altLang="ja-JP" sz="1800" b="0" u="sng" dirty="0" smtClean="0">
              <a:effectLst>
                <a:outerShdw blurRad="38100" dist="38100" dir="2700000" algn="tl">
                  <a:srgbClr val="000000">
                    <a:alpha val="43137"/>
                  </a:srgbClr>
                </a:outerShdw>
              </a:effectLst>
              <a:latin typeface="Arial" pitchFamily="34" charset="0"/>
              <a:cs typeface="Arial" pitchFamily="34" charset="0"/>
            </a:rPr>
            <a:t>للتحقق </a:t>
          </a:r>
          <a:r>
            <a:rPr lang="ar-SA" altLang="ja-JP" sz="1800" b="0" u="sng" dirty="0" smtClean="0">
              <a:effectLst>
                <a:outerShdw blurRad="38100" dist="38100" dir="2700000" algn="tl">
                  <a:srgbClr val="000000">
                    <a:alpha val="43137"/>
                  </a:srgbClr>
                </a:outerShdw>
              </a:effectLst>
              <a:latin typeface="Arial" pitchFamily="34" charset="0"/>
              <a:cs typeface="Arial" pitchFamily="34" charset="0"/>
            </a:rPr>
            <a:t>من </a:t>
          </a:r>
          <a:r>
            <a:rPr lang="ar-SA" altLang="ja-JP" sz="1800" b="0" u="sng" dirty="0">
              <a:effectLst>
                <a:outerShdw blurRad="38100" dist="38100" dir="2700000" algn="tl">
                  <a:srgbClr val="000000">
                    <a:alpha val="43137"/>
                  </a:srgbClr>
                </a:outerShdw>
              </a:effectLst>
              <a:latin typeface="Arial" pitchFamily="34" charset="0"/>
              <a:cs typeface="Arial" pitchFamily="34" charset="0"/>
            </a:rPr>
            <a:t>الوثائق، والتحقق من سلامة الشحنة، </a:t>
          </a:r>
          <a:r>
            <a:rPr lang="ar-MA" altLang="ja-JP" sz="1800" b="1" u="sng" dirty="0" smtClean="0">
              <a:effectLst>
                <a:outerShdw blurRad="38100" dist="38100" dir="2700000" algn="tl">
                  <a:srgbClr val="000000">
                    <a:alpha val="43137"/>
                  </a:srgbClr>
                </a:outerShdw>
              </a:effectLst>
              <a:latin typeface="Arial" pitchFamily="34" charset="0"/>
              <a:cs typeface="Arial" pitchFamily="34" charset="0"/>
            </a:rPr>
            <a:t>وتفتيش</a:t>
          </a:r>
          <a:r>
            <a:rPr lang="ar-SA" altLang="ja-JP" sz="1800" b="0" u="sng" dirty="0" smtClean="0">
              <a:effectLst>
                <a:outerShdw blurRad="38100" dist="38100" dir="2700000" algn="tl">
                  <a:srgbClr val="000000">
                    <a:alpha val="43137"/>
                  </a:srgbClr>
                </a:outerShdw>
              </a:effectLst>
              <a:latin typeface="Arial" pitchFamily="34" charset="0"/>
              <a:cs typeface="Arial" pitchFamily="34" charset="0"/>
            </a:rPr>
            <a:t> </a:t>
          </a:r>
          <a:r>
            <a:rPr lang="ar-SA" altLang="ja-JP" sz="1800" b="0" u="sng" dirty="0">
              <a:effectLst>
                <a:outerShdw blurRad="38100" dist="38100" dir="2700000" algn="tl">
                  <a:srgbClr val="000000">
                    <a:alpha val="43137"/>
                  </a:srgbClr>
                </a:outerShdw>
              </a:effectLst>
              <a:latin typeface="Arial" pitchFamily="34" charset="0"/>
              <a:cs typeface="Arial" pitchFamily="34" charset="0"/>
            </a:rPr>
            <a:t>أو </a:t>
          </a:r>
          <a:r>
            <a:rPr lang="ar-SA" altLang="ja-JP" sz="1800" b="1" u="sng" dirty="0">
              <a:effectLst>
                <a:outerShdw blurRad="38100" dist="38100" dir="2700000" algn="tl">
                  <a:srgbClr val="000000">
                    <a:alpha val="43137"/>
                  </a:srgbClr>
                </a:outerShdw>
              </a:effectLst>
              <a:latin typeface="Arial" pitchFamily="34" charset="0"/>
              <a:cs typeface="Arial" pitchFamily="34" charset="0"/>
            </a:rPr>
            <a:t>اختبار النباتات أو المنتجات النباتية</a:t>
          </a:r>
          <a:r>
            <a:rPr lang="ar-SA" altLang="ja-JP" sz="1800" b="0" u="sng" dirty="0">
              <a:effectLst>
                <a:outerShdw blurRad="38100" dist="38100" dir="2700000" algn="tl">
                  <a:srgbClr val="000000">
                    <a:alpha val="43137"/>
                  </a:srgbClr>
                </a:outerShdw>
              </a:effectLst>
              <a:latin typeface="Arial" pitchFamily="34" charset="0"/>
              <a:cs typeface="Arial" pitchFamily="34" charset="0"/>
            </a:rPr>
            <a:t> أو غيرها من </a:t>
          </a:r>
          <a:r>
            <a:rPr lang="ar-SA" altLang="ja-JP" sz="1800" b="1" u="sng" dirty="0">
              <a:effectLst>
                <a:outerShdw blurRad="38100" dist="38100" dir="2700000" algn="tl">
                  <a:srgbClr val="000000">
                    <a:alpha val="43137"/>
                  </a:srgbClr>
                </a:outerShdw>
              </a:effectLst>
              <a:latin typeface="Arial" pitchFamily="34" charset="0"/>
              <a:cs typeface="Arial" pitchFamily="34" charset="0"/>
            </a:rPr>
            <a:t>المواد </a:t>
          </a:r>
          <a:r>
            <a:rPr lang="ar-SA" sz="1800" b="1" dirty="0" smtClean="0"/>
            <a:t>الخاضعة للوائح </a:t>
          </a:r>
          <a:r>
            <a:rPr lang="ar-SA" altLang="ja-JP" sz="1800" b="0" u="sng" dirty="0" smtClean="0">
              <a:effectLst>
                <a:outerShdw blurRad="38100" dist="38100" dir="2700000" algn="tl">
                  <a:srgbClr val="000000">
                    <a:alpha val="43137"/>
                  </a:srgbClr>
                </a:outerShdw>
              </a:effectLst>
              <a:latin typeface="Arial" pitchFamily="34" charset="0"/>
              <a:cs typeface="Arial" pitchFamily="34" charset="0"/>
            </a:rPr>
            <a:t> </a:t>
          </a:r>
          <a:r>
            <a:rPr lang="ar-SA" altLang="ja-JP" sz="1800" b="0" u="sng" dirty="0">
              <a:effectLst>
                <a:outerShdw blurRad="38100" dist="38100" dir="2700000" algn="tl">
                  <a:srgbClr val="000000">
                    <a:alpha val="43137"/>
                  </a:srgbClr>
                </a:outerShdw>
              </a:effectLst>
              <a:latin typeface="Arial" pitchFamily="34" charset="0"/>
              <a:cs typeface="Arial" pitchFamily="34" charset="0"/>
            </a:rPr>
            <a:t>للتحقق</a:t>
          </a:r>
          <a:r>
            <a:rPr lang="ar-SA" altLang="ja-JP" sz="1800" b="0" dirty="0">
              <a:effectLst>
                <a:outerShdw blurRad="38100" dist="38100" dir="2700000" algn="tl">
                  <a:srgbClr val="000000">
                    <a:alpha val="43137"/>
                  </a:srgbClr>
                </a:outerShdw>
              </a:effectLst>
              <a:latin typeface="Arial" pitchFamily="34" charset="0"/>
              <a:cs typeface="Arial" pitchFamily="34" charset="0"/>
            </a:rPr>
            <a:t> مما إذا كانت </a:t>
          </a:r>
          <a:r>
            <a:rPr lang="ar-SA" altLang="ja-JP" sz="1800" b="1" dirty="0">
              <a:effectLst>
                <a:outerShdw blurRad="38100" dist="38100" dir="2700000" algn="tl">
                  <a:srgbClr val="000000">
                    <a:alpha val="43137"/>
                  </a:srgbClr>
                </a:outerShdw>
              </a:effectLst>
              <a:latin typeface="Arial" pitchFamily="34" charset="0"/>
              <a:cs typeface="Arial" pitchFamily="34" charset="0"/>
            </a:rPr>
            <a:t>الشحنة</a:t>
          </a:r>
          <a:r>
            <a:rPr lang="ar-SA" altLang="ja-JP" sz="1800" b="0" dirty="0">
              <a:effectLst>
                <a:outerShdw blurRad="38100" dist="38100" dir="2700000" algn="tl">
                  <a:srgbClr val="000000">
                    <a:alpha val="43137"/>
                  </a:srgbClr>
                </a:outerShdw>
              </a:effectLst>
              <a:latin typeface="Arial" pitchFamily="34" charset="0"/>
              <a:cs typeface="Arial" pitchFamily="34" charset="0"/>
            </a:rPr>
            <a:t> تمتثل </a:t>
          </a:r>
          <a:r>
            <a:rPr lang="ar-SA" altLang="ja-JP" sz="1800" b="1" dirty="0">
              <a:effectLst>
                <a:outerShdw blurRad="38100" dist="38100" dir="2700000" algn="tl">
                  <a:srgbClr val="000000">
                    <a:alpha val="43137"/>
                  </a:srgbClr>
                </a:outerShdw>
              </a:effectLst>
              <a:latin typeface="Arial" pitchFamily="34" charset="0"/>
              <a:cs typeface="Arial" pitchFamily="34" charset="0"/>
            </a:rPr>
            <a:t>لمتطلبات استيراد الصحة النباتية </a:t>
          </a:r>
          <a:r>
            <a:rPr lang="ar-SA" altLang="ja-JP" sz="1800" b="0" dirty="0">
              <a:effectLst>
                <a:outerShdw blurRad="38100" dist="38100" dir="2700000" algn="tl">
                  <a:srgbClr val="000000">
                    <a:alpha val="43137"/>
                  </a:srgbClr>
                </a:outerShdw>
              </a:effectLst>
              <a:latin typeface="Arial" pitchFamily="34" charset="0"/>
              <a:cs typeface="Arial" pitchFamily="34" charset="0"/>
            </a:rPr>
            <a:t>أو ما إذا </a:t>
          </a:r>
          <a:r>
            <a:rPr lang="ar-MA" altLang="ja-JP" sz="1800" b="0" dirty="0" smtClean="0">
              <a:effectLst>
                <a:outerShdw blurRad="38100" dist="38100" dir="2700000" algn="tl">
                  <a:srgbClr val="000000">
                    <a:alpha val="43137"/>
                  </a:srgbClr>
                </a:outerShdw>
              </a:effectLst>
              <a:latin typeface="Arial" pitchFamily="34" charset="0"/>
              <a:cs typeface="Arial" pitchFamily="34" charset="0"/>
            </a:rPr>
            <a:t>تم تطبيق </a:t>
          </a:r>
          <a:r>
            <a:rPr lang="ar-SA" altLang="ja-JP" sz="1800" b="0" dirty="0" smtClean="0">
              <a:effectLst>
                <a:outerShdw blurRad="38100" dist="38100" dir="2700000" algn="tl">
                  <a:srgbClr val="000000">
                    <a:alpha val="43137"/>
                  </a:srgbClr>
                </a:outerShdw>
              </a:effectLst>
              <a:latin typeface="Arial" pitchFamily="34" charset="0"/>
              <a:cs typeface="Arial" pitchFamily="34" charset="0"/>
            </a:rPr>
            <a:t>كانت </a:t>
          </a:r>
          <a:r>
            <a:rPr lang="ar-SA" altLang="ja-JP" sz="1800" b="1" dirty="0">
              <a:effectLst>
                <a:outerShdw blurRad="38100" dist="38100" dir="2700000" algn="tl">
                  <a:srgbClr val="000000">
                    <a:alpha val="43137"/>
                  </a:srgbClr>
                </a:outerShdw>
              </a:effectLst>
              <a:latin typeface="Arial" pitchFamily="34" charset="0"/>
              <a:cs typeface="Arial" pitchFamily="34" charset="0"/>
            </a:rPr>
            <a:t>تدابير الصحة النباتية </a:t>
          </a:r>
          <a:r>
            <a:rPr lang="ar-SA" altLang="ja-JP" sz="1800" b="0" dirty="0">
              <a:effectLst>
                <a:outerShdw blurRad="38100" dist="38100" dir="2700000" algn="tl">
                  <a:srgbClr val="000000">
                    <a:alpha val="43137"/>
                  </a:srgbClr>
                </a:outerShdw>
              </a:effectLst>
              <a:latin typeface="Arial" pitchFamily="34" charset="0"/>
              <a:cs typeface="Arial" pitchFamily="34" charset="0"/>
            </a:rPr>
            <a:t>المتعلقة </a:t>
          </a:r>
          <a:r>
            <a:rPr lang="ar-SA" altLang="ja-JP" sz="1800" b="1" dirty="0">
              <a:effectLst>
                <a:outerShdw blurRad="38100" dist="38100" dir="2700000" algn="tl">
                  <a:srgbClr val="000000">
                    <a:alpha val="43137"/>
                  </a:srgbClr>
                </a:outerShdw>
              </a:effectLst>
              <a:latin typeface="Arial" pitchFamily="34" charset="0"/>
              <a:cs typeface="Arial" pitchFamily="34" charset="0"/>
            </a:rPr>
            <a:t>بالعبور</a:t>
          </a:r>
          <a:r>
            <a:rPr lang="ar-SA" altLang="ja-JP" sz="1800" b="0" dirty="0">
              <a:effectLst>
                <a:outerShdw blurRad="38100" dist="38100" dir="2700000" algn="tl">
                  <a:srgbClr val="000000">
                    <a:alpha val="43137"/>
                  </a:srgbClr>
                </a:outerShdw>
              </a:effectLst>
              <a:latin typeface="Arial" pitchFamily="34" charset="0"/>
              <a:cs typeface="Arial" pitchFamily="34" charset="0"/>
            </a:rPr>
            <a:t> </a:t>
          </a:r>
          <a:r>
            <a:rPr lang="ar-SA" altLang="ja-JP" sz="1800" b="0" dirty="0" smtClean="0">
              <a:effectLst>
                <a:outerShdw blurRad="38100" dist="38100" dir="2700000" algn="tl">
                  <a:srgbClr val="000000">
                    <a:alpha val="43137"/>
                  </a:srgbClr>
                </a:outerShdw>
              </a:effectLst>
              <a:latin typeface="Arial" pitchFamily="34" charset="0"/>
              <a:cs typeface="Arial" pitchFamily="34" charset="0"/>
            </a:rPr>
            <a:t>"</a:t>
          </a:r>
          <a:r>
            <a:rPr lang="ar-SA" altLang="ja-JP" sz="1800" b="0" dirty="0">
              <a:effectLst>
                <a:outerShdw blurRad="38100" dist="38100" dir="2700000" algn="tl">
                  <a:srgbClr val="000000">
                    <a:alpha val="43137"/>
                  </a:srgbClr>
                </a:outerShdw>
              </a:effectLst>
              <a:latin typeface="Arial" pitchFamily="34" charset="0"/>
              <a:cs typeface="Arial" pitchFamily="34" charset="0"/>
            </a:rPr>
            <a:t>
</a:t>
          </a:r>
          <a:endParaRPr lang="en-US" sz="1800" b="0" strike="noStrike" dirty="0">
            <a:effectLst>
              <a:outerShdw blurRad="38100" dist="38100" dir="2700000" algn="tl">
                <a:srgbClr val="000000">
                  <a:alpha val="43137"/>
                </a:srgbClr>
              </a:outerShdw>
            </a:effectLst>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E496333F-73E3-4416-ACEB-781E2589BD07}">
      <dgm:prSet custT="1"/>
      <dgm:spPr/>
      <dgm:t>
        <a:bodyPr/>
        <a:lstStyle/>
        <a:p>
          <a:pPr algn="r" rtl="1"/>
          <a:r>
            <a:rPr lang="ar-SA" sz="1800" i="0" dirty="0">
              <a:solidFill>
                <a:schemeClr val="tx1"/>
              </a:solidFill>
              <a:effectLst/>
              <a:latin typeface="+mn-lt"/>
              <a:ea typeface="+mn-ea"/>
              <a:cs typeface="+mn-cs"/>
            </a:rPr>
            <a:t>إن إضافة "فحص الوثائق، والتحقق من سلامة الشحنة، </a:t>
          </a:r>
          <a:r>
            <a:rPr lang="ar-MA" sz="1800" i="0" dirty="0" smtClean="0">
              <a:solidFill>
                <a:schemeClr val="tx1"/>
              </a:solidFill>
              <a:effectLst/>
              <a:latin typeface="+mn-lt"/>
              <a:ea typeface="+mn-ea"/>
              <a:cs typeface="+mn-cs"/>
            </a:rPr>
            <a:t>وتفتيش</a:t>
          </a:r>
          <a:r>
            <a:rPr lang="ar-SA" sz="1800" i="0" dirty="0" smtClean="0">
              <a:solidFill>
                <a:schemeClr val="tx1"/>
              </a:solidFill>
              <a:effectLst/>
              <a:latin typeface="+mn-lt"/>
              <a:ea typeface="+mn-ea"/>
              <a:cs typeface="+mn-cs"/>
            </a:rPr>
            <a:t> </a:t>
          </a:r>
          <a:r>
            <a:rPr lang="ar-SA" sz="1800" i="0" dirty="0">
              <a:solidFill>
                <a:schemeClr val="tx1"/>
              </a:solidFill>
              <a:effectLst/>
              <a:latin typeface="+mn-lt"/>
              <a:ea typeface="+mn-ea"/>
              <a:cs typeface="+mn-cs"/>
            </a:rPr>
            <a:t>أو اختبار النباتات أو المنتجات النباتية أو غيرها من المواد الخاضعة </a:t>
          </a:r>
          <a:r>
            <a:rPr lang="ar-MA" sz="1800" i="0" dirty="0" err="1" smtClean="0">
              <a:solidFill>
                <a:schemeClr val="tx1"/>
              </a:solidFill>
              <a:effectLst/>
              <a:latin typeface="+mn-lt"/>
              <a:ea typeface="+mn-ea"/>
              <a:cs typeface="+mn-cs"/>
            </a:rPr>
            <a:t>للاوائح</a:t>
          </a:r>
          <a:r>
            <a:rPr lang="ar-SA" sz="1800" i="0" dirty="0" smtClean="0">
              <a:solidFill>
                <a:schemeClr val="tx1"/>
              </a:solidFill>
              <a:effectLst/>
              <a:latin typeface="+mn-lt"/>
              <a:ea typeface="+mn-ea"/>
              <a:cs typeface="+mn-cs"/>
            </a:rPr>
            <a:t>" </a:t>
          </a:r>
          <a:r>
            <a:rPr lang="ar-SA" sz="1800" i="0" dirty="0">
              <a:solidFill>
                <a:schemeClr val="tx1"/>
              </a:solidFill>
              <a:effectLst/>
              <a:latin typeface="+mn-lt"/>
              <a:ea typeface="+mn-ea"/>
              <a:cs typeface="+mn-cs"/>
            </a:rPr>
            <a:t>يساعد على توضيح العناصر التي قد يتكون منها إجراء الامتثال بشكل أكثر تحديدا. </a:t>
          </a:r>
          <a:r>
            <a:rPr lang="ar-SA" sz="1800" i="0" dirty="0" smtClean="0">
              <a:solidFill>
                <a:schemeClr val="tx1"/>
              </a:solidFill>
              <a:effectLst/>
              <a:latin typeface="+mn-lt"/>
              <a:ea typeface="+mn-ea"/>
              <a:cs typeface="+mn-cs"/>
            </a:rPr>
            <a:t>ويلاحظ </a:t>
          </a:r>
          <a:r>
            <a:rPr lang="ar-SA" sz="1800" i="0" dirty="0">
              <a:solidFill>
                <a:schemeClr val="tx1"/>
              </a:solidFill>
              <a:effectLst/>
              <a:latin typeface="+mn-lt"/>
              <a:ea typeface="+mn-ea"/>
              <a:cs typeface="+mn-cs"/>
            </a:rPr>
            <a:t>أن التعريف المنقح المقترح للنزاهة (للشحنة) يشمل "الهوية لم تتغير" بحيث يشمل التحقق من السلامة التحقق من الهوية
</a:t>
          </a:r>
          <a:r>
            <a:rPr lang="ar-SA" sz="1800" i="0" dirty="0" smtClean="0">
              <a:solidFill>
                <a:schemeClr val="tx1"/>
              </a:solidFill>
              <a:effectLst/>
              <a:latin typeface="+mn-lt"/>
              <a:ea typeface="+mn-ea"/>
              <a:cs typeface="+mn-cs"/>
            </a:rPr>
            <a:t> </a:t>
          </a:r>
          <a:r>
            <a:rPr lang="ar-SA" sz="1800" i="0" dirty="0">
              <a:solidFill>
                <a:schemeClr val="tx1"/>
              </a:solidFill>
              <a:effectLst/>
              <a:latin typeface="+mn-lt"/>
              <a:ea typeface="+mn-ea"/>
              <a:cs typeface="+mn-cs"/>
            </a:rPr>
            <a:t>والاستعاضة عن "الإجراء" ب "عملية" لإبراز أن هذه العملية هي سلسلة من الخطوات أو الإجراءات التي تنفذ وتؤدي، عند اكتمالها، إلى إطلاق شحنة أو عبور عبر بلد ما. ولذلك فإن عبارة "تستخدم للتحقق" تستبدل بعبارة "للتحقق"
كما تعريف "تدبير الصحة النباتية" يشمل "أي... الإجراء الرسمي" ، فإن فكرة الشحنة التي تمتثل لتدابير الصحة النباتية غير كافية. عبارة "... أو تغيير تدابير الصحة النباتية المتعلقة بالعبور" إلى "أو إذا تم تطبيق تدابير الصحة النباتية المتعلقة بالعبور</a:t>
          </a:r>
          <a:r>
            <a:rPr lang="ar-SA" sz="1800" i="0" dirty="0" smtClean="0">
              <a:solidFill>
                <a:schemeClr val="tx1"/>
              </a:solidFill>
              <a:effectLst/>
              <a:latin typeface="+mn-lt"/>
              <a:ea typeface="+mn-ea"/>
              <a:cs typeface="+mn-cs"/>
            </a:rPr>
            <a:t>"</a:t>
          </a:r>
          <a:endParaRPr lang="en-US" sz="1800" dirty="0"/>
        </a:p>
      </dgm:t>
    </dgm:pt>
    <dgm:pt modelId="{BC3CBCD1-CCD9-460D-9DFB-CA683E81789A}" type="parTrans" cxnId="{2B8586C5-FD8B-4F00-B66B-98C4E2B0D5BE}">
      <dgm:prSet/>
      <dgm:spPr/>
      <dgm:t>
        <a:bodyPr/>
        <a:lstStyle/>
        <a:p>
          <a:endParaRPr lang="en-US"/>
        </a:p>
      </dgm:t>
    </dgm:pt>
    <dgm:pt modelId="{86AC4126-B89A-4BFA-8A25-48F82BF7B59E}" type="sibTrans" cxnId="{2B8586C5-FD8B-4F00-B66B-98C4E2B0D5BE}">
      <dgm:prSet/>
      <dgm:spPr/>
      <dgm:t>
        <a:bodyPr/>
        <a:lstStyle/>
        <a:p>
          <a:endParaRPr lang="en-US"/>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fr-FR"/>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fr-FR"/>
        </a:p>
      </dgm:t>
    </dgm:pt>
    <dgm:pt modelId="{43050ECD-A3E9-4C47-8FE6-BEA6034E9946}" type="pres">
      <dgm:prSet presAssocID="{3353E323-CB19-43FF-8D69-18AB74F7A767}" presName="desTx" presStyleLbl="alignAccFollowNode1" presStyleIdx="0" presStyleCnt="1" custScaleY="100000" custLinFactNeighborX="281" custLinFactNeighborY="1872">
        <dgm:presLayoutVars>
          <dgm:bulletEnabled val="1"/>
        </dgm:presLayoutVars>
      </dgm:prSet>
      <dgm:spPr/>
      <dgm:t>
        <a:bodyPr/>
        <a:lstStyle/>
        <a:p>
          <a:endParaRPr lang="fr-FR"/>
        </a:p>
      </dgm:t>
    </dgm:pt>
  </dgm:ptLst>
  <dgm:cxnLst>
    <dgm:cxn modelId="{10BF8FFA-1469-4D9A-BCF5-CB6BEA2D47DE}" type="presOf" srcId="{3353E323-CB19-43FF-8D69-18AB74F7A767}" destId="{E930BD52-F34E-4EBD-9A9B-C7DEB21F1E79}" srcOrd="0" destOrd="0" presId="urn:microsoft.com/office/officeart/2005/8/layout/hList1"/>
    <dgm:cxn modelId="{92A97B1C-7C19-4540-83F2-588C183513BE}" type="presOf" srcId="{5E1F010D-719A-4457-87E8-5D7769197D3B}" destId="{0BFA647E-92FE-45E0-AE06-ABD504F66826}" srcOrd="0" destOrd="0" presId="urn:microsoft.com/office/officeart/2005/8/layout/hList1"/>
    <dgm:cxn modelId="{9518A0D1-C79A-4E4E-A9B5-DCA86F3820AB}" srcId="{5E1F010D-719A-4457-87E8-5D7769197D3B}" destId="{3353E323-CB19-43FF-8D69-18AB74F7A767}" srcOrd="0" destOrd="0" parTransId="{EEC5F49C-8AE3-4E2A-A215-8770DB5B82C1}" sibTransId="{5BC80C2B-A228-4D8A-8A84-A7B9DDD08700}"/>
    <dgm:cxn modelId="{474ED44E-3469-40B2-8C5C-4C562358F3FE}" type="presOf" srcId="{E496333F-73E3-4416-ACEB-781E2589BD07}" destId="{43050ECD-A3E9-4C47-8FE6-BEA6034E9946}" srcOrd="0" destOrd="0" presId="urn:microsoft.com/office/officeart/2005/8/layout/hList1"/>
    <dgm:cxn modelId="{2B8586C5-FD8B-4F00-B66B-98C4E2B0D5BE}" srcId="{3353E323-CB19-43FF-8D69-18AB74F7A767}" destId="{E496333F-73E3-4416-ACEB-781E2589BD07}" srcOrd="0" destOrd="0" parTransId="{BC3CBCD1-CCD9-460D-9DFB-CA683E81789A}" sibTransId="{86AC4126-B89A-4BFA-8A25-48F82BF7B59E}"/>
    <dgm:cxn modelId="{CA643BE2-2204-4902-808B-29CA91FDB971}" type="presParOf" srcId="{0BFA647E-92FE-45E0-AE06-ABD504F66826}" destId="{C9D697EF-FE5C-402C-830B-CCDCAD89BBD3}" srcOrd="0" destOrd="0" presId="urn:microsoft.com/office/officeart/2005/8/layout/hList1"/>
    <dgm:cxn modelId="{7EE315D7-1AAA-4209-BAE6-DCE54C0A8B75}" type="presParOf" srcId="{C9D697EF-FE5C-402C-830B-CCDCAD89BBD3}" destId="{E930BD52-F34E-4EBD-9A9B-C7DEB21F1E79}" srcOrd="0" destOrd="0" presId="urn:microsoft.com/office/officeart/2005/8/layout/hList1"/>
    <dgm:cxn modelId="{0CD8C8D8-C87F-47CD-A5C3-04308A2F289F}"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en-US"/>
        </a:p>
      </dgm:t>
    </dgm:pt>
    <dgm:pt modelId="{3353E323-CB19-43FF-8D69-18AB74F7A767}">
      <dgm:prSet phldrT="[Text]" custT="1"/>
      <dgm:spPr/>
      <dgm:t>
        <a:bodyPr/>
        <a:lstStyle/>
        <a:p>
          <a:pPr algn="r" rtl="1"/>
          <a:r>
            <a:rPr lang="en-US" altLang="ja-JP" sz="1800" b="1" dirty="0">
              <a:effectLst>
                <a:outerShdw blurRad="38100" dist="38100" dir="2700000" algn="tl">
                  <a:srgbClr val="000000">
                    <a:alpha val="43137"/>
                  </a:srgbClr>
                </a:outerShdw>
              </a:effectLst>
              <a:latin typeface="Arial" pitchFamily="34" charset="0"/>
              <a:cs typeface="Arial" pitchFamily="34" charset="0"/>
            </a:rPr>
            <a:t>“</a:t>
          </a:r>
          <a:r>
            <a:rPr lang="ar-SA" altLang="ja-JP" sz="1800" b="1" dirty="0">
              <a:effectLst>
                <a:outerShdw blurRad="38100" dist="38100" dir="2700000" algn="tl">
                  <a:srgbClr val="000000">
                    <a:alpha val="43137"/>
                  </a:srgbClr>
                </a:outerShdw>
              </a:effectLst>
              <a:latin typeface="Arial" pitchFamily="34" charset="0"/>
              <a:cs typeface="Arial" pitchFamily="34" charset="0"/>
            </a:rPr>
            <a:t>الإفراج (للشحنة)": 
"</a:t>
          </a:r>
          <a:r>
            <a:rPr lang="ar-SA" altLang="ja-JP" sz="1800" b="0" dirty="0">
              <a:effectLst>
                <a:outerShdw blurRad="38100" dist="38100" dir="2700000" algn="tl">
                  <a:srgbClr val="000000">
                    <a:alpha val="43137"/>
                  </a:srgbClr>
                </a:outerShdw>
              </a:effectLst>
              <a:latin typeface="Arial" pitchFamily="34" charset="0"/>
              <a:cs typeface="Arial" pitchFamily="34" charset="0"/>
            </a:rPr>
            <a:t>الإذن </a:t>
          </a:r>
          <a:r>
            <a:rPr lang="ar-SA" altLang="ja-JP" sz="1800" b="1" dirty="0">
              <a:effectLst>
                <a:outerShdw blurRad="38100" dist="38100" dir="2700000" algn="tl">
                  <a:srgbClr val="000000">
                    <a:alpha val="43137"/>
                  </a:srgbClr>
                </a:outerShdw>
              </a:effectLst>
              <a:latin typeface="Arial" pitchFamily="34" charset="0"/>
              <a:cs typeface="Arial" pitchFamily="34" charset="0"/>
            </a:rPr>
            <a:t>بالدخول</a:t>
          </a:r>
          <a:r>
            <a:rPr lang="ar-SA" altLang="ja-JP" sz="1800" b="0" dirty="0">
              <a:effectLst>
                <a:outerShdw blurRad="38100" dist="38100" dir="2700000" algn="tl">
                  <a:srgbClr val="000000">
                    <a:alpha val="43137"/>
                  </a:srgbClr>
                </a:outerShdw>
              </a:effectLst>
              <a:latin typeface="Arial" pitchFamily="34" charset="0"/>
              <a:cs typeface="Arial" pitchFamily="34" charset="0"/>
            </a:rPr>
            <a:t> بعد الانتهاء من </a:t>
          </a:r>
          <a:r>
            <a:rPr lang="ar-SA" altLang="ja-JP" sz="1800" b="1" u="sng" dirty="0">
              <a:effectLst>
                <a:outerShdw blurRad="38100" dist="38100" dir="2700000" algn="tl">
                  <a:srgbClr val="000000">
                    <a:alpha val="43137"/>
                  </a:srgbClr>
                </a:outerShdw>
              </a:effectLst>
              <a:latin typeface="Arial" pitchFamily="34" charset="0"/>
              <a:cs typeface="Arial" pitchFamily="34" charset="0"/>
            </a:rPr>
            <a:t>إجراءات </a:t>
          </a:r>
          <a:r>
            <a:rPr lang="ar-SA" altLang="ja-JP" sz="1800" b="1" u="sng" dirty="0" smtClean="0">
              <a:effectLst>
                <a:outerShdw blurRad="38100" dist="38100" dir="2700000" algn="tl">
                  <a:srgbClr val="000000">
                    <a:alpha val="43137"/>
                  </a:srgbClr>
                </a:outerShdw>
              </a:effectLst>
              <a:latin typeface="Arial" pitchFamily="34" charset="0"/>
              <a:cs typeface="Arial" pitchFamily="34" charset="0"/>
            </a:rPr>
            <a:t>الامتثال</a:t>
          </a:r>
          <a:r>
            <a:rPr lang="ar-MA" altLang="ja-JP" sz="1800" b="1" u="sng" dirty="0" smtClean="0">
              <a:effectLst>
                <a:outerShdw blurRad="38100" dist="38100" dir="2700000" algn="tl">
                  <a:srgbClr val="000000">
                    <a:alpha val="43137"/>
                  </a:srgbClr>
                </a:outerShdw>
              </a:effectLst>
              <a:latin typeface="Arial" pitchFamily="34" charset="0"/>
              <a:cs typeface="Arial" pitchFamily="34" charset="0"/>
            </a:rPr>
            <a:t> </a:t>
          </a:r>
          <a:r>
            <a:rPr lang="ar-SA" altLang="ja-JP" sz="1800" b="0" dirty="0" smtClean="0">
              <a:effectLst>
                <a:outerShdw blurRad="38100" dist="38100" dir="2700000" algn="tl">
                  <a:srgbClr val="000000">
                    <a:alpha val="43137"/>
                  </a:srgbClr>
                </a:outerShdw>
              </a:effectLst>
              <a:latin typeface="Arial" pitchFamily="34" charset="0"/>
              <a:cs typeface="Arial" pitchFamily="34" charset="0"/>
            </a:rPr>
            <a:t>"</a:t>
          </a:r>
          <a:endParaRPr lang="en-US" sz="1800" b="0" strike="noStrike" dirty="0">
            <a:effectLst>
              <a:outerShdw blurRad="38100" dist="38100" dir="2700000" algn="tl">
                <a:srgbClr val="000000">
                  <a:alpha val="43137"/>
                </a:srgbClr>
              </a:outerShdw>
            </a:effectLst>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E496333F-73E3-4416-ACEB-781E2589BD07}">
      <dgm:prSet custT="1"/>
      <dgm:spPr/>
      <dgm:t>
        <a:bodyPr/>
        <a:lstStyle/>
        <a:p>
          <a:pPr algn="r" rtl="1"/>
          <a:r>
            <a:rPr lang="ar-SA" sz="1800" dirty="0">
              <a:solidFill>
                <a:schemeClr val="tx1"/>
              </a:solidFill>
              <a:effectLst/>
              <a:latin typeface="+mn-lt"/>
              <a:ea typeface="+mn-ea"/>
              <a:cs typeface="+mn-cs"/>
            </a:rPr>
            <a:t>ولا يغير التنقيح مضمون التعريف بل يربط فقط "الإفراج" ب "إجراء الامتثال" وليس ب </a:t>
          </a:r>
          <a:r>
            <a:rPr lang="ar-SA" sz="1800" dirty="0" smtClean="0">
              <a:solidFill>
                <a:schemeClr val="tx1"/>
              </a:solidFill>
              <a:effectLst/>
              <a:latin typeface="+mn-lt"/>
              <a:ea typeface="+mn-ea"/>
              <a:cs typeface="+mn-cs"/>
            </a:rPr>
            <a:t>"</a:t>
          </a:r>
          <a:r>
            <a:rPr lang="ar-MA" sz="1800" dirty="0" smtClean="0">
              <a:solidFill>
                <a:schemeClr val="tx1"/>
              </a:solidFill>
              <a:effectLst/>
              <a:latin typeface="+mn-lt"/>
              <a:ea typeface="+mn-ea"/>
              <a:cs typeface="+mn-cs"/>
            </a:rPr>
            <a:t>الإجازة</a:t>
          </a:r>
          <a:r>
            <a:rPr lang="ar-SA" sz="1800" dirty="0" smtClean="0">
              <a:solidFill>
                <a:schemeClr val="tx1"/>
              </a:solidFill>
              <a:effectLst/>
              <a:latin typeface="+mn-lt"/>
              <a:ea typeface="+mn-ea"/>
              <a:cs typeface="+mn-cs"/>
            </a:rPr>
            <a:t>" </a:t>
          </a:r>
          <a:r>
            <a:rPr lang="ar-SA" sz="1800" dirty="0">
              <a:solidFill>
                <a:schemeClr val="tx1"/>
              </a:solidFill>
              <a:effectLst/>
              <a:latin typeface="+mn-lt"/>
              <a:ea typeface="+mn-ea"/>
              <a:cs typeface="+mn-cs"/>
            </a:rPr>
            <a:t>(كما هو مقترح للحذف</a:t>
          </a:r>
          <a:r>
            <a:rPr lang="ar-SA" sz="1800" dirty="0" smtClean="0">
              <a:solidFill>
                <a:schemeClr val="tx1"/>
              </a:solidFill>
              <a:effectLst/>
              <a:latin typeface="+mn-lt"/>
              <a:ea typeface="+mn-ea"/>
              <a:cs typeface="+mn-cs"/>
            </a:rPr>
            <a:t>)</a:t>
          </a:r>
          <a:endParaRPr lang="en-US" sz="1800" dirty="0"/>
        </a:p>
      </dgm:t>
    </dgm:pt>
    <dgm:pt modelId="{BC3CBCD1-CCD9-460D-9DFB-CA683E81789A}" type="parTrans" cxnId="{2B8586C5-FD8B-4F00-B66B-98C4E2B0D5BE}">
      <dgm:prSet/>
      <dgm:spPr/>
      <dgm:t>
        <a:bodyPr/>
        <a:lstStyle/>
        <a:p>
          <a:endParaRPr lang="en-US"/>
        </a:p>
      </dgm:t>
    </dgm:pt>
    <dgm:pt modelId="{86AC4126-B89A-4BFA-8A25-48F82BF7B59E}" type="sibTrans" cxnId="{2B8586C5-FD8B-4F00-B66B-98C4E2B0D5BE}">
      <dgm:prSet/>
      <dgm:spPr/>
      <dgm:t>
        <a:bodyPr/>
        <a:lstStyle/>
        <a:p>
          <a:endParaRPr lang="en-US"/>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fr-FR"/>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fr-FR"/>
        </a:p>
      </dgm:t>
    </dgm:pt>
    <dgm:pt modelId="{43050ECD-A3E9-4C47-8FE6-BEA6034E9946}" type="pres">
      <dgm:prSet presAssocID="{3353E323-CB19-43FF-8D69-18AB74F7A767}" presName="desTx" presStyleLbl="alignAccFollowNode1" presStyleIdx="0" presStyleCnt="1" custScaleY="100000" custLinFactNeighborX="281" custLinFactNeighborY="1872">
        <dgm:presLayoutVars>
          <dgm:bulletEnabled val="1"/>
        </dgm:presLayoutVars>
      </dgm:prSet>
      <dgm:spPr/>
      <dgm:t>
        <a:bodyPr/>
        <a:lstStyle/>
        <a:p>
          <a:endParaRPr lang="fr-FR"/>
        </a:p>
      </dgm:t>
    </dgm:pt>
  </dgm:ptLst>
  <dgm:cxnLst>
    <dgm:cxn modelId="{A8FED4AA-8822-488F-87E5-2185A9D0D8A1}" type="presOf" srcId="{E496333F-73E3-4416-ACEB-781E2589BD07}" destId="{43050ECD-A3E9-4C47-8FE6-BEA6034E9946}" srcOrd="0" destOrd="0" presId="urn:microsoft.com/office/officeart/2005/8/layout/hList1"/>
    <dgm:cxn modelId="{D68ECD93-E686-4BE0-93AF-96C3D8EB14F0}" type="presOf" srcId="{5E1F010D-719A-4457-87E8-5D7769197D3B}" destId="{0BFA647E-92FE-45E0-AE06-ABD504F66826}" srcOrd="0" destOrd="0" presId="urn:microsoft.com/office/officeart/2005/8/layout/hList1"/>
    <dgm:cxn modelId="{9518A0D1-C79A-4E4E-A9B5-DCA86F3820AB}" srcId="{5E1F010D-719A-4457-87E8-5D7769197D3B}" destId="{3353E323-CB19-43FF-8D69-18AB74F7A767}" srcOrd="0" destOrd="0" parTransId="{EEC5F49C-8AE3-4E2A-A215-8770DB5B82C1}" sibTransId="{5BC80C2B-A228-4D8A-8A84-A7B9DDD08700}"/>
    <dgm:cxn modelId="{3EFCE3A9-84D1-4E4C-B3BE-BB15BAC8F27D}" type="presOf" srcId="{3353E323-CB19-43FF-8D69-18AB74F7A767}" destId="{E930BD52-F34E-4EBD-9A9B-C7DEB21F1E79}" srcOrd="0" destOrd="0" presId="urn:microsoft.com/office/officeart/2005/8/layout/hList1"/>
    <dgm:cxn modelId="{2B8586C5-FD8B-4F00-B66B-98C4E2B0D5BE}" srcId="{3353E323-CB19-43FF-8D69-18AB74F7A767}" destId="{E496333F-73E3-4416-ACEB-781E2589BD07}" srcOrd="0" destOrd="0" parTransId="{BC3CBCD1-CCD9-460D-9DFB-CA683E81789A}" sibTransId="{86AC4126-B89A-4BFA-8A25-48F82BF7B59E}"/>
    <dgm:cxn modelId="{EA7EBC21-5CF5-4595-869C-E7FC1A4504DD}" type="presParOf" srcId="{0BFA647E-92FE-45E0-AE06-ABD504F66826}" destId="{C9D697EF-FE5C-402C-830B-CCDCAD89BBD3}" srcOrd="0" destOrd="0" presId="urn:microsoft.com/office/officeart/2005/8/layout/hList1"/>
    <dgm:cxn modelId="{4EB8F5E5-2716-4217-9E64-818CCF3E0CDE}" type="presParOf" srcId="{C9D697EF-FE5C-402C-830B-CCDCAD89BBD3}" destId="{E930BD52-F34E-4EBD-9A9B-C7DEB21F1E79}" srcOrd="0" destOrd="0" presId="urn:microsoft.com/office/officeart/2005/8/layout/hList1"/>
    <dgm:cxn modelId="{610212F4-B5B6-402B-B5BB-FFA09955DEC0}"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299F6A74-8351-4A4F-B386-3986EE36DA80}">
      <dgm:prSet custT="1"/>
      <dgm:spPr>
        <a:solidFill>
          <a:srgbClr val="FDF4DA">
            <a:alpha val="90000"/>
          </a:srgbClr>
        </a:solidFill>
        <a:ln>
          <a:solidFill>
            <a:srgbClr val="FDF4DA">
              <a:alpha val="90000"/>
            </a:srgbClr>
          </a:solidFill>
        </a:ln>
      </dgm:spPr>
      <dgm:t>
        <a:bodyPr/>
        <a:lstStyle/>
        <a:p>
          <a:pPr rtl="1"/>
          <a:r>
            <a:rPr lang="ar-SA" sz="1800" dirty="0">
              <a:solidFill>
                <a:schemeClr val="tx1"/>
              </a:solidFill>
              <a:effectLst/>
              <a:latin typeface="+mn-lt"/>
              <a:ea typeface="+mn-ea"/>
              <a:cs typeface="+mn-cs"/>
            </a:rPr>
            <a:t>وتكاد مصطلحات المسرد </a:t>
          </a:r>
          <a:r>
            <a:rPr lang="ar-SA" sz="1800" dirty="0" smtClean="0">
              <a:solidFill>
                <a:schemeClr val="tx1"/>
              </a:solidFill>
              <a:effectLst/>
              <a:latin typeface="+mn-lt"/>
              <a:ea typeface="+mn-ea"/>
              <a:cs typeface="+mn-cs"/>
            </a:rPr>
            <a:t>"</a:t>
          </a:r>
          <a:r>
            <a:rPr lang="ar-MA" sz="1800" dirty="0" smtClean="0">
              <a:solidFill>
                <a:schemeClr val="tx1"/>
              </a:solidFill>
              <a:effectLst/>
              <a:latin typeface="+mn-lt"/>
              <a:ea typeface="+mn-ea"/>
              <a:cs typeface="+mn-cs"/>
            </a:rPr>
            <a:t>اجازة</a:t>
          </a:r>
          <a:r>
            <a:rPr lang="ar-SA" sz="1800" dirty="0" smtClean="0">
              <a:solidFill>
                <a:schemeClr val="tx1"/>
              </a:solidFill>
              <a:effectLst/>
              <a:latin typeface="+mn-lt"/>
              <a:ea typeface="+mn-ea"/>
              <a:cs typeface="+mn-cs"/>
            </a:rPr>
            <a:t> </a:t>
          </a:r>
          <a:r>
            <a:rPr lang="ar-SA" sz="1800" dirty="0">
              <a:solidFill>
                <a:schemeClr val="tx1"/>
              </a:solidFill>
              <a:effectLst/>
              <a:latin typeface="+mn-lt"/>
              <a:ea typeface="+mn-ea"/>
              <a:cs typeface="+mn-cs"/>
            </a:rPr>
            <a:t>(للشحنة)" و"إجراءات الامتثال (للشحنة)" مرادفة تقريبا، نظرا للاتفاق العام على أن </a:t>
          </a:r>
          <a:r>
            <a:rPr lang="ar-MA" sz="1800" dirty="0" smtClean="0">
              <a:solidFill>
                <a:schemeClr val="tx1"/>
              </a:solidFill>
              <a:effectLst/>
              <a:latin typeface="+mn-lt"/>
              <a:ea typeface="+mn-ea"/>
              <a:cs typeface="+mn-cs"/>
            </a:rPr>
            <a:t>اجازة</a:t>
          </a:r>
          <a:r>
            <a:rPr lang="ar-SA" sz="1800" dirty="0" smtClean="0">
              <a:solidFill>
                <a:schemeClr val="tx1"/>
              </a:solidFill>
              <a:effectLst/>
              <a:latin typeface="+mn-lt"/>
              <a:ea typeface="+mn-ea"/>
              <a:cs typeface="+mn-cs"/>
            </a:rPr>
            <a:t> </a:t>
          </a:r>
          <a:r>
            <a:rPr lang="ar-SA" sz="1800" dirty="0">
              <a:solidFill>
                <a:schemeClr val="tx1"/>
              </a:solidFill>
              <a:effectLst/>
              <a:latin typeface="+mn-lt"/>
              <a:ea typeface="+mn-ea"/>
              <a:cs typeface="+mn-cs"/>
            </a:rPr>
            <a:t>عملية وليست نتيجة لهذه العملية. ولذلك فإن مصطلح </a:t>
          </a:r>
          <a:r>
            <a:rPr lang="ar-SA" sz="1800" dirty="0" smtClean="0">
              <a:solidFill>
                <a:schemeClr val="tx1"/>
              </a:solidFill>
              <a:effectLst/>
              <a:latin typeface="+mn-lt"/>
              <a:ea typeface="+mn-ea"/>
              <a:cs typeface="+mn-cs"/>
            </a:rPr>
            <a:t>"</a:t>
          </a:r>
          <a:r>
            <a:rPr lang="ar-MA" sz="1800" dirty="0" smtClean="0">
              <a:solidFill>
                <a:schemeClr val="tx1"/>
              </a:solidFill>
              <a:effectLst/>
              <a:latin typeface="+mn-lt"/>
              <a:ea typeface="+mn-ea"/>
              <a:cs typeface="+mn-cs"/>
            </a:rPr>
            <a:t>اجازة</a:t>
          </a:r>
          <a:r>
            <a:rPr lang="ar-SA" sz="1800" dirty="0" smtClean="0">
              <a:solidFill>
                <a:schemeClr val="tx1"/>
              </a:solidFill>
              <a:effectLst/>
              <a:latin typeface="+mn-lt"/>
              <a:ea typeface="+mn-ea"/>
              <a:cs typeface="+mn-cs"/>
            </a:rPr>
            <a:t> </a:t>
          </a:r>
          <a:r>
            <a:rPr lang="ar-SA" sz="1800" dirty="0">
              <a:solidFill>
                <a:schemeClr val="tx1"/>
              </a:solidFill>
              <a:effectLst/>
              <a:latin typeface="+mn-lt"/>
              <a:ea typeface="+mn-ea"/>
              <a:cs typeface="+mn-cs"/>
            </a:rPr>
            <a:t>(للشحنة)" زائد عن الحاجة ويقترح حذفه من المسرد. 
</a:t>
          </a:r>
          <a:r>
            <a:rPr lang="ar-SA" sz="1800" dirty="0" smtClean="0">
              <a:solidFill>
                <a:schemeClr val="tx1"/>
              </a:solidFill>
              <a:effectLst/>
              <a:latin typeface="+mn-lt"/>
              <a:ea typeface="+mn-ea"/>
              <a:cs typeface="+mn-cs"/>
            </a:rPr>
            <a:t> </a:t>
          </a:r>
          <a:r>
            <a:rPr lang="ar-SA" sz="1800" dirty="0">
              <a:solidFill>
                <a:schemeClr val="tx1"/>
              </a:solidFill>
              <a:effectLst/>
              <a:latin typeface="+mn-lt"/>
              <a:ea typeface="+mn-ea"/>
              <a:cs typeface="+mn-cs"/>
            </a:rPr>
            <a:t>وترتب على الحذف المقترح أن تعريف </a:t>
          </a:r>
          <a:r>
            <a:rPr lang="ar-SA" sz="1800" dirty="0" smtClean="0">
              <a:solidFill>
                <a:schemeClr val="tx1"/>
              </a:solidFill>
              <a:effectLst/>
              <a:latin typeface="+mn-lt"/>
              <a:ea typeface="+mn-ea"/>
              <a:cs typeface="+mn-cs"/>
            </a:rPr>
            <a:t>"</a:t>
          </a:r>
          <a:r>
            <a:rPr lang="ar-MA" sz="1800" dirty="0" smtClean="0">
              <a:solidFill>
                <a:schemeClr val="tx1"/>
              </a:solidFill>
              <a:effectLst/>
              <a:latin typeface="+mn-lt"/>
              <a:ea typeface="+mn-ea"/>
              <a:cs typeface="+mn-cs"/>
            </a:rPr>
            <a:t>افراج</a:t>
          </a:r>
          <a:r>
            <a:rPr lang="ar-SA" sz="1800" dirty="0" smtClean="0">
              <a:solidFill>
                <a:schemeClr val="tx1"/>
              </a:solidFill>
              <a:effectLst/>
              <a:latin typeface="+mn-lt"/>
              <a:ea typeface="+mn-ea"/>
              <a:cs typeface="+mn-cs"/>
            </a:rPr>
            <a:t> </a:t>
          </a:r>
          <a:r>
            <a:rPr lang="ar-SA" sz="1800" dirty="0">
              <a:solidFill>
                <a:schemeClr val="tx1"/>
              </a:solidFill>
              <a:effectLst/>
              <a:latin typeface="+mn-lt"/>
              <a:ea typeface="+mn-ea"/>
              <a:cs typeface="+mn-cs"/>
            </a:rPr>
            <a:t>(شحنة)" يحتاج إلى تنقيح طفيف (كما هو مقترح)، كما يوصى بإدخال بعض التعديلات القليلة جدا على الحبر في تدابير الرقابة الشاملة المعتمدة.</a:t>
          </a:r>
          <a:endParaRPr lang="en-US" sz="1800" dirty="0"/>
        </a:p>
      </dgm:t>
    </dgm:pt>
    <dgm:pt modelId="{EF6E2C6E-723C-4874-8599-553030CD9EE4}" type="parTrans" cxnId="{1EF587B5-5CA9-4910-B0A3-3B0B99B35D66}">
      <dgm:prSet/>
      <dgm:spPr/>
      <dgm:t>
        <a:bodyPr/>
        <a:lstStyle/>
        <a:p>
          <a:endParaRPr lang="en-US"/>
        </a:p>
      </dgm:t>
    </dgm:pt>
    <dgm:pt modelId="{326C360D-FFBB-445D-AEC9-622DD3A1709B}" type="sibTrans" cxnId="{1EF587B5-5CA9-4910-B0A3-3B0B99B35D66}">
      <dgm:prSet/>
      <dgm:spPr/>
      <dgm:t>
        <a:bodyPr/>
        <a:lstStyle/>
        <a:p>
          <a:endParaRPr lang="en-US"/>
        </a:p>
      </dgm:t>
    </dgm:pt>
    <dgm:pt modelId="{3353E323-CB19-43FF-8D69-18AB74F7A767}">
      <dgm:prSet phldrT="[Text]" custT="1"/>
      <dgm:spPr>
        <a:solidFill>
          <a:srgbClr val="F6C233"/>
        </a:solidFill>
        <a:ln>
          <a:solidFill>
            <a:srgbClr val="F6C233"/>
          </a:solidFill>
        </a:ln>
      </dgm:spPr>
      <dgm:t>
        <a:bodyPr/>
        <a:lstStyle/>
        <a:p>
          <a:pPr algn="r" rtl="1">
            <a:spcAft>
              <a:spcPts val="588"/>
            </a:spcAft>
          </a:pPr>
          <a:r>
            <a:rPr lang="ar-SA" sz="1800" b="1" dirty="0" smtClean="0">
              <a:solidFill>
                <a:schemeClr val="tx1"/>
              </a:solidFill>
              <a:effectLst>
                <a:outerShdw blurRad="38100" dist="38100" dir="2700000" algn="tl">
                  <a:srgbClr val="000000">
                    <a:alpha val="43137"/>
                  </a:srgbClr>
                </a:outerShdw>
              </a:effectLst>
            </a:rPr>
            <a:t>"</a:t>
          </a:r>
          <a:r>
            <a:rPr lang="ar-MA" sz="1800" b="1" dirty="0" smtClean="0">
              <a:solidFill>
                <a:schemeClr val="tx1"/>
              </a:solidFill>
              <a:effectLst>
                <a:outerShdw blurRad="38100" dist="38100" dir="2700000" algn="tl">
                  <a:srgbClr val="000000">
                    <a:alpha val="43137"/>
                  </a:srgbClr>
                </a:outerShdw>
              </a:effectLst>
            </a:rPr>
            <a:t>اجازة</a:t>
          </a:r>
          <a:r>
            <a:rPr lang="ar-SA" sz="1800" b="1" dirty="0" smtClean="0">
              <a:solidFill>
                <a:schemeClr val="tx1"/>
              </a:solidFill>
              <a:effectLst>
                <a:outerShdw blurRad="38100" dist="38100" dir="2700000" algn="tl">
                  <a:srgbClr val="000000">
                    <a:alpha val="43137"/>
                  </a:srgbClr>
                </a:outerShdw>
              </a:effectLst>
            </a:rPr>
            <a:t> </a:t>
          </a:r>
          <a:r>
            <a:rPr lang="ar-SA" sz="1800" b="1" dirty="0">
              <a:solidFill>
                <a:schemeClr val="tx1"/>
              </a:solidFill>
              <a:effectLst>
                <a:outerShdw blurRad="38100" dist="38100" dir="2700000" algn="tl">
                  <a:srgbClr val="000000">
                    <a:alpha val="43137"/>
                  </a:srgbClr>
                </a:outerShdw>
              </a:effectLst>
            </a:rPr>
            <a:t>(شحنة)":
"التحقق من الامتثال للوائح الصحة النباتية"
</a:t>
          </a:r>
          <a:endParaRPr lang="en-US" sz="1800" dirty="0">
            <a:solidFill>
              <a:schemeClr val="tx1"/>
            </a:solidFill>
            <a:effectLst/>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fr-FR"/>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fr-FR"/>
        </a:p>
      </dgm:t>
    </dgm:pt>
    <dgm:pt modelId="{43050ECD-A3E9-4C47-8FE6-BEA6034E9946}" type="pres">
      <dgm:prSet presAssocID="{3353E323-CB19-43FF-8D69-18AB74F7A767}" presName="desTx" presStyleLbl="alignAccFollowNode1" presStyleIdx="0" presStyleCnt="1">
        <dgm:presLayoutVars>
          <dgm:bulletEnabled val="1"/>
        </dgm:presLayoutVars>
      </dgm:prSet>
      <dgm:spPr/>
      <dgm:t>
        <a:bodyPr/>
        <a:lstStyle/>
        <a:p>
          <a:endParaRPr lang="fr-FR"/>
        </a:p>
      </dgm:t>
    </dgm:pt>
  </dgm:ptLst>
  <dgm:cxnLst>
    <dgm:cxn modelId="{1EF587B5-5CA9-4910-B0A3-3B0B99B35D66}" srcId="{3353E323-CB19-43FF-8D69-18AB74F7A767}" destId="{299F6A74-8351-4A4F-B386-3986EE36DA80}" srcOrd="0" destOrd="0" parTransId="{EF6E2C6E-723C-4874-8599-553030CD9EE4}" sibTransId="{326C360D-FFBB-445D-AEC9-622DD3A1709B}"/>
    <dgm:cxn modelId="{46EDC460-5EA6-4D7F-803F-913F2CBF27C6}" type="presOf" srcId="{5E1F010D-719A-4457-87E8-5D7769197D3B}" destId="{0BFA647E-92FE-45E0-AE06-ABD504F66826}" srcOrd="0" destOrd="0" presId="urn:microsoft.com/office/officeart/2005/8/layout/hList1"/>
    <dgm:cxn modelId="{9518A0D1-C79A-4E4E-A9B5-DCA86F3820AB}" srcId="{5E1F010D-719A-4457-87E8-5D7769197D3B}" destId="{3353E323-CB19-43FF-8D69-18AB74F7A767}" srcOrd="0" destOrd="0" parTransId="{EEC5F49C-8AE3-4E2A-A215-8770DB5B82C1}" sibTransId="{5BC80C2B-A228-4D8A-8A84-A7B9DDD08700}"/>
    <dgm:cxn modelId="{2634BE97-B0A8-4D06-86A6-423A7FE6A194}" type="presOf" srcId="{3353E323-CB19-43FF-8D69-18AB74F7A767}" destId="{E930BD52-F34E-4EBD-9A9B-C7DEB21F1E79}" srcOrd="0" destOrd="0" presId="urn:microsoft.com/office/officeart/2005/8/layout/hList1"/>
    <dgm:cxn modelId="{B9E117A1-BB36-4BE9-8980-72C8703B4E98}" type="presOf" srcId="{299F6A74-8351-4A4F-B386-3986EE36DA80}" destId="{43050ECD-A3E9-4C47-8FE6-BEA6034E9946}" srcOrd="0" destOrd="0" presId="urn:microsoft.com/office/officeart/2005/8/layout/hList1"/>
    <dgm:cxn modelId="{86E8A704-6B3F-45E2-A146-F57B56AD248E}" type="presParOf" srcId="{0BFA647E-92FE-45E0-AE06-ABD504F66826}" destId="{C9D697EF-FE5C-402C-830B-CCDCAD89BBD3}" srcOrd="0" destOrd="0" presId="urn:microsoft.com/office/officeart/2005/8/layout/hList1"/>
    <dgm:cxn modelId="{CBF5E4D0-D44E-433C-8056-D39C6BB66844}" type="presParOf" srcId="{C9D697EF-FE5C-402C-830B-CCDCAD89BBD3}" destId="{E930BD52-F34E-4EBD-9A9B-C7DEB21F1E79}" srcOrd="0" destOrd="0" presId="urn:microsoft.com/office/officeart/2005/8/layout/hList1"/>
    <dgm:cxn modelId="{613A0839-5EE8-4C3A-AB39-4125B9E9A91A}"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colorful3" csCatId="colorful" phldr="1"/>
      <dgm:spPr/>
      <dgm:t>
        <a:bodyPr/>
        <a:lstStyle/>
        <a:p>
          <a:endParaRPr lang="en-US"/>
        </a:p>
      </dgm:t>
    </dgm:pt>
    <dgm:pt modelId="{3353E323-CB19-43FF-8D69-18AB74F7A767}">
      <dgm:prSet phldrT="[Text]" custT="1"/>
      <dgm:spPr/>
      <dgm:t>
        <a:bodyPr/>
        <a:lstStyle/>
        <a:p>
          <a:pPr algn="ctr" rtl="1"/>
          <a:r>
            <a:rPr lang="ar-SA" sz="1800" b="1" dirty="0">
              <a:effectLst>
                <a:outerShdw blurRad="38100" dist="38100" dir="2700000" algn="tl">
                  <a:srgbClr val="000000">
                    <a:alpha val="43137"/>
                  </a:srgbClr>
                </a:outerShdw>
              </a:effectLst>
              <a:latin typeface="Calibri (body)"/>
              <a:cs typeface="Arial" pitchFamily="34" charset="0"/>
            </a:rPr>
            <a:t>لمزيد من المعلومات حول</a:t>
          </a:r>
          <a:br>
            <a:rPr lang="ar-SA" sz="1800" b="1" dirty="0">
              <a:effectLst>
                <a:outerShdw blurRad="38100" dist="38100" dir="2700000" algn="tl">
                  <a:srgbClr val="000000">
                    <a:alpha val="43137"/>
                  </a:srgbClr>
                </a:outerShdw>
              </a:effectLst>
              <a:latin typeface="Calibri (body)"/>
              <a:cs typeface="Arial" pitchFamily="34" charset="0"/>
            </a:rPr>
          </a:br>
          <a:r>
            <a:rPr lang="ar-SA" sz="1800" b="1" dirty="0">
              <a:effectLst>
                <a:outerShdw blurRad="38100" dist="38100" dir="2700000" algn="tl">
                  <a:srgbClr val="000000">
                    <a:alpha val="43137"/>
                  </a:srgbClr>
                </a:outerShdw>
              </a:effectLst>
              <a:latin typeface="Calibri (body)"/>
              <a:cs typeface="Arial" pitchFamily="34" charset="0"/>
            </a:rPr>
            <a:t> 2021 مشروع تعديلات على </a:t>
          </a:r>
          <a:r>
            <a:rPr lang="en-US" sz="1800" b="1" dirty="0">
              <a:effectLst>
                <a:outerShdw blurRad="38100" dist="38100" dir="2700000" algn="tl">
                  <a:srgbClr val="000000">
                    <a:alpha val="43137"/>
                  </a:srgbClr>
                </a:outerShdw>
              </a:effectLst>
              <a:latin typeface="Calibri (body)"/>
              <a:cs typeface="Arial" pitchFamily="34" charset="0"/>
            </a:rPr>
            <a:t>ISPM 5، </a:t>
          </a:r>
          <a:r>
            <a:rPr lang="ar-SA" sz="1800" b="1" dirty="0">
              <a:effectLst>
                <a:outerShdw blurRad="38100" dist="38100" dir="2700000" algn="tl">
                  <a:srgbClr val="000000">
                    <a:alpha val="43137"/>
                  </a:srgbClr>
                </a:outerShdw>
              </a:effectLst>
              <a:latin typeface="Calibri (body)"/>
              <a:cs typeface="Arial" pitchFamily="34" charset="0"/>
            </a:rPr>
            <a:t>يرجى الرجوع أيضا إلى:
</a:t>
          </a:r>
          <a:endParaRPr lang="en-US" sz="1800" b="1" dirty="0">
            <a:effectLst>
              <a:outerShdw blurRad="38100" dist="38100" dir="2700000" algn="tl">
                <a:srgbClr val="000000">
                  <a:alpha val="43137"/>
                </a:srgbClr>
              </a:outerShdw>
            </a:effectLst>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E496333F-73E3-4416-ACEB-781E2589BD07}">
      <dgm:prSet custT="1"/>
      <dgm:spPr/>
      <dgm:t>
        <a:bodyPr/>
        <a:lstStyle/>
        <a:p>
          <a:pPr algn="r" rtl="1"/>
          <a:r>
            <a:rPr lang="ar-SA" sz="1800" dirty="0">
              <a:hlinkClick xmlns:r="http://schemas.openxmlformats.org/officeDocument/2006/relationships" r:id="rId1"/>
            </a:rPr>
            <a:t>تقرير اجتماع </a:t>
          </a:r>
          <a:r>
            <a:rPr lang="en-US" sz="1800" dirty="0">
              <a:hlinkClick xmlns:r="http://schemas.openxmlformats.org/officeDocument/2006/relationships" r:id="rId1"/>
            </a:rPr>
            <a:t>TPG </a:t>
          </a:r>
          <a:r>
            <a:rPr lang="ar-SA" sz="1800" dirty="0">
              <a:hlinkClick xmlns:r="http://schemas.openxmlformats.org/officeDocument/2006/relationships" r:id="rId1"/>
            </a:rPr>
            <a:t>لعام 2021
تقرير اجتماع مايو 2021</a:t>
          </a:r>
          <a:endParaRPr lang="en-US" sz="1800" dirty="0">
            <a:hlinkClick xmlns:r="http://schemas.openxmlformats.org/officeDocument/2006/relationships" r:id="rId1"/>
          </a:endParaRPr>
        </a:p>
      </dgm:t>
    </dgm:pt>
    <dgm:pt modelId="{BC3CBCD1-CCD9-460D-9DFB-CA683E81789A}" type="parTrans" cxnId="{2B8586C5-FD8B-4F00-B66B-98C4E2B0D5BE}">
      <dgm:prSet/>
      <dgm:spPr/>
      <dgm:t>
        <a:bodyPr/>
        <a:lstStyle/>
        <a:p>
          <a:endParaRPr lang="en-US"/>
        </a:p>
      </dgm:t>
    </dgm:pt>
    <dgm:pt modelId="{86AC4126-B89A-4BFA-8A25-48F82BF7B59E}" type="sibTrans" cxnId="{2B8586C5-FD8B-4F00-B66B-98C4E2B0D5BE}">
      <dgm:prSet/>
      <dgm:spPr/>
      <dgm:t>
        <a:bodyPr/>
        <a:lstStyle/>
        <a:p>
          <a:endParaRPr lang="en-US"/>
        </a:p>
      </dgm:t>
    </dgm:pt>
    <dgm:pt modelId="{4C93C938-8C86-47CB-9A4F-E6EF7122FEEF}">
      <dgm:prSet custT="1"/>
      <dgm:spPr/>
      <dgm:t>
        <a:bodyPr/>
        <a:lstStyle/>
        <a:p>
          <a:pPr algn="l"/>
          <a:endParaRPr lang="en-US" sz="1800" dirty="0"/>
        </a:p>
      </dgm:t>
    </dgm:pt>
    <dgm:pt modelId="{4D860F0D-0525-4111-9D3B-9B4C32ABB10B}" type="parTrans" cxnId="{E9B13C6F-B7B0-472F-9374-1F7714A4C8DC}">
      <dgm:prSet/>
      <dgm:spPr/>
    </dgm:pt>
    <dgm:pt modelId="{16C05363-9F4E-45A2-B0AC-CCBF55026CB7}" type="sibTrans" cxnId="{E9B13C6F-B7B0-472F-9374-1F7714A4C8DC}">
      <dgm:prSet/>
      <dgm:spPr/>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fr-FR"/>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fr-FR"/>
        </a:p>
      </dgm:t>
    </dgm:pt>
    <dgm:pt modelId="{43050ECD-A3E9-4C47-8FE6-BEA6034E9946}" type="pres">
      <dgm:prSet presAssocID="{3353E323-CB19-43FF-8D69-18AB74F7A767}" presName="desTx" presStyleLbl="alignAccFollowNode1" presStyleIdx="0" presStyleCnt="1">
        <dgm:presLayoutVars>
          <dgm:bulletEnabled val="1"/>
        </dgm:presLayoutVars>
      </dgm:prSet>
      <dgm:spPr/>
      <dgm:t>
        <a:bodyPr/>
        <a:lstStyle/>
        <a:p>
          <a:endParaRPr lang="fr-FR"/>
        </a:p>
      </dgm:t>
    </dgm:pt>
  </dgm:ptLst>
  <dgm:cxnLst>
    <dgm:cxn modelId="{E9B13C6F-B7B0-472F-9374-1F7714A4C8DC}" srcId="{3353E323-CB19-43FF-8D69-18AB74F7A767}" destId="{4C93C938-8C86-47CB-9A4F-E6EF7122FEEF}" srcOrd="0" destOrd="0" parTransId="{4D860F0D-0525-4111-9D3B-9B4C32ABB10B}" sibTransId="{16C05363-9F4E-45A2-B0AC-CCBF55026CB7}"/>
    <dgm:cxn modelId="{FE5F4F27-475E-434B-B89F-F5EB2BD0CFC0}" type="presOf" srcId="{3353E323-CB19-43FF-8D69-18AB74F7A767}" destId="{E930BD52-F34E-4EBD-9A9B-C7DEB21F1E79}" srcOrd="0" destOrd="0" presId="urn:microsoft.com/office/officeart/2005/8/layout/hList1"/>
    <dgm:cxn modelId="{6A144E22-E380-42FF-9F14-C42CDE88DA85}" type="presOf" srcId="{4C93C938-8C86-47CB-9A4F-E6EF7122FEEF}" destId="{43050ECD-A3E9-4C47-8FE6-BEA6034E9946}" srcOrd="0" destOrd="0" presId="urn:microsoft.com/office/officeart/2005/8/layout/hList1"/>
    <dgm:cxn modelId="{7BA90CD6-FF36-48FF-AB74-4C047ED2BFFD}" type="presOf" srcId="{E496333F-73E3-4416-ACEB-781E2589BD07}" destId="{43050ECD-A3E9-4C47-8FE6-BEA6034E9946}" srcOrd="0" destOrd="1" presId="urn:microsoft.com/office/officeart/2005/8/layout/hList1"/>
    <dgm:cxn modelId="{9518A0D1-C79A-4E4E-A9B5-DCA86F3820AB}" srcId="{5E1F010D-719A-4457-87E8-5D7769197D3B}" destId="{3353E323-CB19-43FF-8D69-18AB74F7A767}" srcOrd="0" destOrd="0" parTransId="{EEC5F49C-8AE3-4E2A-A215-8770DB5B82C1}" sibTransId="{5BC80C2B-A228-4D8A-8A84-A7B9DDD08700}"/>
    <dgm:cxn modelId="{D395AF16-70A1-42EC-9682-007CBEA2AD37}" type="presOf" srcId="{5E1F010D-719A-4457-87E8-5D7769197D3B}" destId="{0BFA647E-92FE-45E0-AE06-ABD504F66826}" srcOrd="0" destOrd="0" presId="urn:microsoft.com/office/officeart/2005/8/layout/hList1"/>
    <dgm:cxn modelId="{2B8586C5-FD8B-4F00-B66B-98C4E2B0D5BE}" srcId="{3353E323-CB19-43FF-8D69-18AB74F7A767}" destId="{E496333F-73E3-4416-ACEB-781E2589BD07}" srcOrd="1" destOrd="0" parTransId="{BC3CBCD1-CCD9-460D-9DFB-CA683E81789A}" sibTransId="{86AC4126-B89A-4BFA-8A25-48F82BF7B59E}"/>
    <dgm:cxn modelId="{58DD8EDB-B775-4400-8AEE-11FA64C4D0CA}" type="presParOf" srcId="{0BFA647E-92FE-45E0-AE06-ABD504F66826}" destId="{C9D697EF-FE5C-402C-830B-CCDCAD89BBD3}" srcOrd="0" destOrd="0" presId="urn:microsoft.com/office/officeart/2005/8/layout/hList1"/>
    <dgm:cxn modelId="{2E7201AF-150D-4147-9725-89100A5E6B04}" type="presParOf" srcId="{C9D697EF-FE5C-402C-830B-CCDCAD89BBD3}" destId="{E930BD52-F34E-4EBD-9A9B-C7DEB21F1E79}" srcOrd="0" destOrd="0" presId="urn:microsoft.com/office/officeart/2005/8/layout/hList1"/>
    <dgm:cxn modelId="{CFE6F48B-592A-4FFC-935F-05CE3026D783}"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299F6A74-8351-4A4F-B386-3986EE36DA80}">
      <dgm:prSet custT="1"/>
      <dgm:spPr>
        <a:solidFill>
          <a:srgbClr val="D4F5D6">
            <a:alpha val="90000"/>
          </a:srgbClr>
        </a:solidFill>
        <a:ln>
          <a:solidFill>
            <a:srgbClr val="FDF4DA">
              <a:alpha val="90000"/>
            </a:srgbClr>
          </a:solidFill>
        </a:ln>
      </dgm:spPr>
      <dgm:t>
        <a:bodyPr/>
        <a:lstStyle/>
        <a:p>
          <a:pPr algn="r" rtl="1"/>
          <a:r>
            <a:rPr lang="ar-SA" sz="1600" dirty="0">
              <a:solidFill>
                <a:schemeClr val="tx1"/>
              </a:solidFill>
              <a:effectLst/>
              <a:latin typeface="+mn-lt"/>
              <a:ea typeface="+mn-ea"/>
              <a:cs typeface="+mn-cs"/>
            </a:rPr>
            <a:t>والهدف من "التحقق من الهوية" هو التأكد من أن عينات النباتات أو المنتجات النباتية أو غيرها من المواد (أي مكونات من مكان منشأ معين) التي هي على وشك الاستيراد هي بالضبط تلك التي تم التصديق عليها
وبالتالي، فإن "هوية" الشحنة هي: مكوناتها (كونها المحتوى المادي الأساسي) ومصدرها (كونها السمة الأساسية غير المادية)
وبصورة عامة، فإن "المكونات" تتطابق مع الأقسام الواردة في شهادات الصحة النباتية بشأن "اسم المنتجات والكمية </a:t>
          </a:r>
          <a:r>
            <a:rPr lang="ar-MA" sz="1600" dirty="0" smtClean="0">
              <a:solidFill>
                <a:schemeClr val="tx1"/>
              </a:solidFill>
              <a:effectLst/>
              <a:latin typeface="+mn-lt"/>
              <a:ea typeface="+mn-ea"/>
              <a:cs typeface="+mn-cs"/>
            </a:rPr>
            <a:t>المصرح</a:t>
          </a:r>
          <a:r>
            <a:rPr lang="ar-SA" sz="1600" dirty="0" smtClean="0">
              <a:solidFill>
                <a:schemeClr val="tx1"/>
              </a:solidFill>
              <a:effectLst/>
              <a:latin typeface="+mn-lt"/>
              <a:ea typeface="+mn-ea"/>
              <a:cs typeface="+mn-cs"/>
            </a:rPr>
            <a:t> </a:t>
          </a:r>
          <a:r>
            <a:rPr lang="ar-SA" sz="1600" dirty="0">
              <a:solidFill>
                <a:schemeClr val="tx1"/>
              </a:solidFill>
              <a:effectLst/>
              <a:latin typeface="+mn-lt"/>
              <a:ea typeface="+mn-ea"/>
              <a:cs typeface="+mn-cs"/>
            </a:rPr>
            <a:t>عنها" و "الاسم النباتي للنباتات"، على النحو الوارد في التعريف
</a:t>
          </a:r>
          <a:r>
            <a:rPr lang="ar-SA" sz="1600" dirty="0" smtClean="0">
              <a:solidFill>
                <a:schemeClr val="tx1"/>
              </a:solidFill>
              <a:effectLst/>
              <a:latin typeface="+mn-lt"/>
              <a:ea typeface="+mn-ea"/>
              <a:cs typeface="+mn-cs"/>
            </a:rPr>
            <a:t> </a:t>
          </a:r>
          <a:r>
            <a:rPr lang="ar-SA" sz="1600" dirty="0">
              <a:solidFill>
                <a:schemeClr val="tx1"/>
              </a:solidFill>
              <a:effectLst/>
              <a:latin typeface="+mn-lt"/>
              <a:ea typeface="+mn-ea"/>
              <a:cs typeface="+mn-cs"/>
            </a:rPr>
            <a:t>كما أن منشأ الشحنة جزء هام من هوية الشحنة، وهو يتوافق مع القسم الوارد في شهادات الصحة النباتية بشأن "مكان المنشأ"، على النحو المبين في التعريف والموضح </a:t>
          </a:r>
          <a:r>
            <a:rPr lang="ar-SA" sz="1600" dirty="0" smtClean="0">
              <a:solidFill>
                <a:schemeClr val="tx1"/>
              </a:solidFill>
              <a:effectLst/>
              <a:latin typeface="+mn-lt"/>
              <a:ea typeface="+mn-ea"/>
              <a:cs typeface="+mn-cs"/>
            </a:rPr>
            <a:t>في</a:t>
          </a:r>
          <a:r>
            <a:rPr lang="ar-MA" sz="1600" dirty="0" smtClean="0">
              <a:solidFill>
                <a:schemeClr val="tx1"/>
              </a:solidFill>
              <a:effectLst/>
              <a:latin typeface="+mn-lt"/>
              <a:ea typeface="+mn-ea"/>
              <a:cs typeface="+mn-cs"/>
            </a:rPr>
            <a:t> المعيار 12 (شهادة </a:t>
          </a:r>
          <a:r>
            <a:rPr lang="ar-SA" sz="1600" dirty="0" smtClean="0">
              <a:solidFill>
                <a:schemeClr val="tx1"/>
              </a:solidFill>
              <a:effectLst/>
              <a:latin typeface="+mn-lt"/>
              <a:ea typeface="+mn-ea"/>
              <a:cs typeface="+mn-cs"/>
            </a:rPr>
            <a:t>الصحة </a:t>
          </a:r>
          <a:r>
            <a:rPr lang="ar-SA" sz="1600" dirty="0">
              <a:solidFill>
                <a:schemeClr val="tx1"/>
              </a:solidFill>
              <a:effectLst/>
              <a:latin typeface="+mn-lt"/>
              <a:ea typeface="+mn-ea"/>
              <a:cs typeface="+mn-cs"/>
            </a:rPr>
            <a:t>النباتية) </a:t>
          </a:r>
          <a:endParaRPr lang="en-US" sz="1600" dirty="0"/>
        </a:p>
      </dgm:t>
    </dgm:pt>
    <dgm:pt modelId="{EF6E2C6E-723C-4874-8599-553030CD9EE4}" type="parTrans" cxnId="{1EF587B5-5CA9-4910-B0A3-3B0B99B35D66}">
      <dgm:prSet/>
      <dgm:spPr/>
      <dgm:t>
        <a:bodyPr/>
        <a:lstStyle/>
        <a:p>
          <a:endParaRPr lang="en-US"/>
        </a:p>
      </dgm:t>
    </dgm:pt>
    <dgm:pt modelId="{326C360D-FFBB-445D-AEC9-622DD3A1709B}" type="sibTrans" cxnId="{1EF587B5-5CA9-4910-B0A3-3B0B99B35D66}">
      <dgm:prSet/>
      <dgm:spPr/>
      <dgm:t>
        <a:bodyPr/>
        <a:lstStyle/>
        <a:p>
          <a:endParaRPr lang="en-US"/>
        </a:p>
      </dgm:t>
    </dgm:pt>
    <dgm:pt modelId="{3353E323-CB19-43FF-8D69-18AB74F7A767}">
      <dgm:prSet phldrT="[Text]" custT="1"/>
      <dgm:spPr>
        <a:solidFill>
          <a:srgbClr val="46DE54"/>
        </a:solidFill>
        <a:ln>
          <a:solidFill>
            <a:srgbClr val="F6C233"/>
          </a:solidFill>
        </a:ln>
      </dgm:spPr>
      <dgm:t>
        <a:bodyPr/>
        <a:lstStyle/>
        <a:p>
          <a:pPr algn="r" rtl="1">
            <a:spcAft>
              <a:spcPts val="588"/>
            </a:spcAft>
          </a:pPr>
          <a:r>
            <a:rPr lang="ar-SA" sz="1600" b="1" dirty="0">
              <a:solidFill>
                <a:schemeClr val="tx1"/>
              </a:solidFill>
              <a:effectLst>
                <a:outerShdw blurRad="38100" dist="38100" dir="2700000" algn="tl">
                  <a:srgbClr val="000000">
                    <a:alpha val="43137"/>
                  </a:srgbClr>
                </a:outerShdw>
              </a:effectLst>
            </a:rPr>
            <a:t>"هوية (شحنة)":
</a:t>
          </a:r>
          <a:r>
            <a:rPr lang="ar-SA" sz="1600" b="0" dirty="0">
              <a:solidFill>
                <a:schemeClr val="tx1"/>
              </a:solidFill>
              <a:effectLst/>
            </a:rPr>
            <a:t>"مكونات </a:t>
          </a:r>
          <a:r>
            <a:rPr lang="ar-SA" sz="1600" b="1" dirty="0">
              <a:solidFill>
                <a:schemeClr val="tx1"/>
              </a:solidFill>
              <a:effectLst/>
            </a:rPr>
            <a:t>الشحنة</a:t>
          </a:r>
          <a:r>
            <a:rPr lang="ar-SA" sz="1600" b="0" dirty="0">
              <a:solidFill>
                <a:schemeClr val="tx1"/>
              </a:solidFill>
              <a:effectLst/>
            </a:rPr>
            <a:t> كما تغطيها </a:t>
          </a:r>
          <a:r>
            <a:rPr lang="ar-SA" sz="1600" b="1" dirty="0">
              <a:solidFill>
                <a:schemeClr val="tx1"/>
              </a:solidFill>
              <a:effectLst/>
            </a:rPr>
            <a:t>شهادة الصحة النباتية </a:t>
          </a:r>
          <a:r>
            <a:rPr lang="ar-SA" sz="1600" b="0" dirty="0">
              <a:solidFill>
                <a:schemeClr val="tx1"/>
              </a:solidFill>
              <a:effectLst/>
            </a:rPr>
            <a:t>الخاصة بها </a:t>
          </a:r>
          <a:r>
            <a:rPr lang="ar-SA" sz="1600" b="0" dirty="0" smtClean="0">
              <a:solidFill>
                <a:schemeClr val="tx1"/>
              </a:solidFill>
              <a:effectLst/>
            </a:rPr>
            <a:t>والمشروحة </a:t>
          </a:r>
          <a:r>
            <a:rPr lang="ar-SA" sz="1600" b="0" dirty="0">
              <a:solidFill>
                <a:schemeClr val="tx1"/>
              </a:solidFill>
              <a:effectLst/>
            </a:rPr>
            <a:t>في الأقسام "اسم المنتج والكمية </a:t>
          </a:r>
          <a:r>
            <a:rPr lang="ar-SA" sz="1600" b="0" dirty="0" smtClean="0">
              <a:solidFill>
                <a:schemeClr val="tx1"/>
              </a:solidFill>
              <a:effectLst/>
            </a:rPr>
            <a:t>الم</a:t>
          </a:r>
          <a:r>
            <a:rPr lang="ar-MA" sz="1600" b="0" dirty="0" smtClean="0">
              <a:solidFill>
                <a:schemeClr val="tx1"/>
              </a:solidFill>
              <a:effectLst/>
            </a:rPr>
            <a:t>صرحة</a:t>
          </a:r>
          <a:r>
            <a:rPr lang="ar-SA" sz="1600" b="0" dirty="0" smtClean="0">
              <a:solidFill>
                <a:schemeClr val="tx1"/>
              </a:solidFill>
              <a:effectLst/>
            </a:rPr>
            <a:t>" </a:t>
          </a:r>
          <a:r>
            <a:rPr lang="ar-SA" sz="1600" b="0" dirty="0">
              <a:solidFill>
                <a:schemeClr val="tx1"/>
              </a:solidFill>
              <a:effectLst/>
            </a:rPr>
            <a:t>و"الاسم النباتي للنباتات" و"مكان المنشأ"</a:t>
          </a:r>
          <a:r>
            <a:rPr lang="en-US" sz="1600" dirty="0">
              <a:solidFill>
                <a:schemeClr val="tx1"/>
              </a:solidFill>
              <a:effectLst/>
            </a:rPr>
            <a:t>”</a:t>
          </a:r>
        </a:p>
        <a:p>
          <a:pPr algn="l"/>
          <a:endParaRPr lang="en-US" sz="1400" dirty="0">
            <a:solidFill>
              <a:schemeClr val="tx1"/>
            </a:solidFill>
            <a:effectLst/>
            <a:latin typeface="Arial" panose="020B0604020202020204"/>
            <a:ea typeface="+mn-ea"/>
            <a:cs typeface="Arial" panose="020B0604020202020204"/>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fr-FR"/>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fr-FR"/>
        </a:p>
      </dgm:t>
    </dgm:pt>
    <dgm:pt modelId="{43050ECD-A3E9-4C47-8FE6-BEA6034E9946}" type="pres">
      <dgm:prSet presAssocID="{3353E323-CB19-43FF-8D69-18AB74F7A767}" presName="desTx" presStyleLbl="alignAccFollowNode1" presStyleIdx="0" presStyleCnt="1" custScaleY="105702">
        <dgm:presLayoutVars>
          <dgm:bulletEnabled val="1"/>
        </dgm:presLayoutVars>
      </dgm:prSet>
      <dgm:spPr/>
      <dgm:t>
        <a:bodyPr/>
        <a:lstStyle/>
        <a:p>
          <a:endParaRPr lang="fr-FR"/>
        </a:p>
      </dgm:t>
    </dgm:pt>
  </dgm:ptLst>
  <dgm:cxnLst>
    <dgm:cxn modelId="{F3121D89-69CD-4CAF-9584-E9DFF55D2F54}" type="presOf" srcId="{3353E323-CB19-43FF-8D69-18AB74F7A767}" destId="{E930BD52-F34E-4EBD-9A9B-C7DEB21F1E79}" srcOrd="0" destOrd="0" presId="urn:microsoft.com/office/officeart/2005/8/layout/hList1"/>
    <dgm:cxn modelId="{81A2B547-CE40-4E96-AFD5-11FAF9538E42}" type="presOf" srcId="{299F6A74-8351-4A4F-B386-3986EE36DA80}" destId="{43050ECD-A3E9-4C47-8FE6-BEA6034E9946}" srcOrd="0" destOrd="0" presId="urn:microsoft.com/office/officeart/2005/8/layout/hList1"/>
    <dgm:cxn modelId="{1EF587B5-5CA9-4910-B0A3-3B0B99B35D66}" srcId="{3353E323-CB19-43FF-8D69-18AB74F7A767}" destId="{299F6A74-8351-4A4F-B386-3986EE36DA80}" srcOrd="0" destOrd="0" parTransId="{EF6E2C6E-723C-4874-8599-553030CD9EE4}" sibTransId="{326C360D-FFBB-445D-AEC9-622DD3A1709B}"/>
    <dgm:cxn modelId="{8DACA66B-5B87-4862-9744-51C38448C5B0}" type="presOf" srcId="{5E1F010D-719A-4457-87E8-5D7769197D3B}" destId="{0BFA647E-92FE-45E0-AE06-ABD504F66826}" srcOrd="0" destOrd="0" presId="urn:microsoft.com/office/officeart/2005/8/layout/hList1"/>
    <dgm:cxn modelId="{9518A0D1-C79A-4E4E-A9B5-DCA86F3820AB}" srcId="{5E1F010D-719A-4457-87E8-5D7769197D3B}" destId="{3353E323-CB19-43FF-8D69-18AB74F7A767}" srcOrd="0" destOrd="0" parTransId="{EEC5F49C-8AE3-4E2A-A215-8770DB5B82C1}" sibTransId="{5BC80C2B-A228-4D8A-8A84-A7B9DDD08700}"/>
    <dgm:cxn modelId="{81594CE6-BA95-4B30-9C4B-0B1BBFB55216}" type="presParOf" srcId="{0BFA647E-92FE-45E0-AE06-ABD504F66826}" destId="{C9D697EF-FE5C-402C-830B-CCDCAD89BBD3}" srcOrd="0" destOrd="0" presId="urn:microsoft.com/office/officeart/2005/8/layout/hList1"/>
    <dgm:cxn modelId="{0EF17737-A468-4B07-80A2-DE5550D9302C}" type="presParOf" srcId="{C9D697EF-FE5C-402C-830B-CCDCAD89BBD3}" destId="{E930BD52-F34E-4EBD-9A9B-C7DEB21F1E79}" srcOrd="0" destOrd="0" presId="urn:microsoft.com/office/officeart/2005/8/layout/hList1"/>
    <dgm:cxn modelId="{30427517-E11C-4C3A-9FDE-2A68FBF69178}"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en-US"/>
        </a:p>
      </dgm:t>
    </dgm:pt>
    <dgm:pt modelId="{3353E323-CB19-43FF-8D69-18AB74F7A767}">
      <dgm:prSet phldrT="[Text]" custT="1"/>
      <dgm:spPr/>
      <dgm:t>
        <a:bodyPr/>
        <a:lstStyle/>
        <a:p>
          <a:pPr algn="r" rtl="1"/>
          <a:r>
            <a:rPr lang="ar-SA" altLang="ja-JP" sz="1800" b="1" dirty="0" smtClean="0">
              <a:effectLst>
                <a:outerShdw blurRad="38100" dist="38100" dir="2700000" algn="tl">
                  <a:srgbClr val="000000">
                    <a:alpha val="43137"/>
                  </a:srgbClr>
                </a:outerShdw>
              </a:effectLst>
              <a:latin typeface="Arial" pitchFamily="34" charset="0"/>
              <a:cs typeface="Arial" pitchFamily="34" charset="0"/>
            </a:rPr>
            <a:t>"</a:t>
          </a:r>
          <a:r>
            <a:rPr lang="ar-MA" altLang="ja-JP" sz="1800" b="0" dirty="0" err="1" smtClean="0">
              <a:effectLst>
                <a:outerShdw blurRad="38100" dist="38100" dir="2700000" algn="tl">
                  <a:srgbClr val="000000">
                    <a:alpha val="43137"/>
                  </a:srgbClr>
                </a:outerShdw>
              </a:effectLst>
              <a:latin typeface="Arial" pitchFamily="34" charset="0"/>
              <a:cs typeface="Arial" pitchFamily="34" charset="0"/>
            </a:rPr>
            <a:t>تمامية</a:t>
          </a:r>
          <a:r>
            <a:rPr lang="ar-SA" altLang="ja-JP" sz="1800" b="0" dirty="0" smtClean="0">
              <a:effectLst>
                <a:outerShdw blurRad="38100" dist="38100" dir="2700000" algn="tl">
                  <a:srgbClr val="000000">
                    <a:alpha val="43137"/>
                  </a:srgbClr>
                </a:outerShdw>
              </a:effectLst>
              <a:latin typeface="Arial" pitchFamily="34" charset="0"/>
              <a:cs typeface="Arial" pitchFamily="34" charset="0"/>
            </a:rPr>
            <a:t> </a:t>
          </a:r>
          <a:r>
            <a:rPr lang="ar-SA" altLang="ja-JP" sz="1800" b="0" dirty="0">
              <a:effectLst>
                <a:outerShdw blurRad="38100" dist="38100" dir="2700000" algn="tl">
                  <a:srgbClr val="000000">
                    <a:alpha val="43137"/>
                  </a:srgbClr>
                </a:outerShdw>
              </a:effectLst>
              <a:latin typeface="Arial" pitchFamily="34" charset="0"/>
              <a:cs typeface="Arial" pitchFamily="34" charset="0"/>
            </a:rPr>
            <a:t>(شحنة)": 
"</a:t>
          </a:r>
          <a:r>
            <a:rPr lang="ar-SA" altLang="ja-JP" sz="1800" b="0" u="sng" dirty="0">
              <a:effectLst>
                <a:outerShdw blurRad="38100" dist="38100" dir="2700000" algn="tl">
                  <a:srgbClr val="000000">
                    <a:alpha val="43137"/>
                  </a:srgbClr>
                </a:outerShdw>
              </a:effectLst>
              <a:latin typeface="Arial" pitchFamily="34" charset="0"/>
              <a:cs typeface="Arial" pitchFamily="34" charset="0"/>
            </a:rPr>
            <a:t>حالة</a:t>
          </a:r>
          <a:r>
            <a:rPr lang="ar-SA" altLang="ja-JP" sz="1800" b="0" dirty="0">
              <a:effectLst>
                <a:outerShdw blurRad="38100" dist="38100" dir="2700000" algn="tl">
                  <a:srgbClr val="000000">
                    <a:alpha val="43137"/>
                  </a:srgbClr>
                </a:outerShdw>
              </a:effectLst>
              <a:latin typeface="Arial" pitchFamily="34" charset="0"/>
              <a:cs typeface="Arial" pitchFamily="34" charset="0"/>
            </a:rPr>
            <a:t> </a:t>
          </a:r>
          <a:r>
            <a:rPr lang="ar-SA" sz="1800" strike="sngStrike" dirty="0" smtClean="0"/>
            <a:t>تركيبة</a:t>
          </a:r>
          <a:r>
            <a:rPr lang="ar-SA" sz="1800" dirty="0" smtClean="0"/>
            <a:t> </a:t>
          </a:r>
          <a:r>
            <a:rPr lang="ar-SA" altLang="ja-JP" sz="1800" b="0" dirty="0" smtClean="0">
              <a:effectLst>
                <a:outerShdw blurRad="38100" dist="38100" dir="2700000" algn="tl">
                  <a:srgbClr val="000000">
                    <a:alpha val="43137"/>
                  </a:srgbClr>
                </a:outerShdw>
              </a:effectLst>
              <a:latin typeface="Arial" pitchFamily="34" charset="0"/>
              <a:cs typeface="Arial" pitchFamily="34" charset="0"/>
            </a:rPr>
            <a:t> </a:t>
          </a:r>
          <a:r>
            <a:rPr lang="ar-SA" altLang="ja-JP" sz="1800" b="0" dirty="0">
              <a:effectLst>
                <a:outerShdw blurRad="38100" dist="38100" dir="2700000" algn="tl">
                  <a:srgbClr val="000000">
                    <a:alpha val="43137"/>
                  </a:srgbClr>
                </a:outerShdw>
              </a:effectLst>
              <a:latin typeface="Arial" pitchFamily="34" charset="0"/>
              <a:cs typeface="Arial" pitchFamily="34" charset="0"/>
            </a:rPr>
            <a:t>الشحنة </a:t>
          </a:r>
          <a:r>
            <a:rPr lang="ar-SA" altLang="ja-JP" sz="1800" b="0" u="sng" dirty="0">
              <a:effectLst>
                <a:outerShdw blurRad="38100" dist="38100" dir="2700000" algn="tl">
                  <a:srgbClr val="000000">
                    <a:alpha val="43137"/>
                  </a:srgbClr>
                </a:outerShdw>
              </a:effectLst>
              <a:latin typeface="Arial" pitchFamily="34" charset="0"/>
              <a:cs typeface="Arial" pitchFamily="34" charset="0"/>
            </a:rPr>
            <a:t>عندما لا تتغير </a:t>
          </a:r>
          <a:r>
            <a:rPr lang="ar-SA" altLang="ja-JP" sz="1800" b="1" u="sng" dirty="0">
              <a:effectLst>
                <a:outerShdw blurRad="38100" dist="38100" dir="2700000" algn="tl">
                  <a:srgbClr val="000000">
                    <a:alpha val="43137"/>
                  </a:srgbClr>
                </a:outerShdw>
              </a:effectLst>
              <a:latin typeface="Arial" pitchFamily="34" charset="0"/>
              <a:cs typeface="Arial" pitchFamily="34" charset="0"/>
            </a:rPr>
            <a:t>هويتها</a:t>
          </a:r>
          <a:r>
            <a:rPr lang="ar-SA" altLang="ja-JP" sz="1800" b="0" u="sng" dirty="0">
              <a:effectLst>
                <a:outerShdw blurRad="38100" dist="38100" dir="2700000" algn="tl">
                  <a:srgbClr val="000000">
                    <a:alpha val="43137"/>
                  </a:srgbClr>
                </a:outerShdw>
              </a:effectLst>
              <a:latin typeface="Arial" pitchFamily="34" charset="0"/>
              <a:cs typeface="Arial" pitchFamily="34" charset="0"/>
            </a:rPr>
            <a:t> ولا تتضرر أي أختام أو عبوات </a:t>
          </a:r>
          <a:r>
            <a:rPr lang="ar-SA" altLang="ja-JP" sz="1800" b="0" strike="sngStrike" dirty="0">
              <a:effectLst>
                <a:outerShdw blurRad="38100" dist="38100" dir="2700000" algn="tl">
                  <a:srgbClr val="000000">
                    <a:alpha val="43137"/>
                  </a:srgbClr>
                </a:outerShdw>
              </a:effectLst>
              <a:latin typeface="Arial" pitchFamily="34" charset="0"/>
              <a:cs typeface="Arial" pitchFamily="34" charset="0"/>
            </a:rPr>
            <a:t>على النحو المبين في شهادة الصحة النباتية أو غيرها من الوثائق المقبولة رسميا، التي يحتفظ بها دون فقدان أو إضافة أو استبدال"</a:t>
          </a:r>
          <a:r>
            <a:rPr lang="ar-SA" altLang="ja-JP" sz="1800" b="1" dirty="0">
              <a:effectLst>
                <a:outerShdw blurRad="38100" dist="38100" dir="2700000" algn="tl">
                  <a:srgbClr val="000000">
                    <a:alpha val="43137"/>
                  </a:srgbClr>
                </a:outerShdw>
              </a:effectLst>
              <a:latin typeface="Arial" pitchFamily="34" charset="0"/>
              <a:cs typeface="Arial" pitchFamily="34" charset="0"/>
            </a:rPr>
            <a:t>
</a:t>
          </a:r>
          <a:endParaRPr lang="en-US" sz="1800" strike="noStrike" dirty="0">
            <a:effectLst>
              <a:outerShdw blurRad="38100" dist="38100" dir="2700000" algn="tl">
                <a:srgbClr val="000000">
                  <a:alpha val="43137"/>
                </a:srgbClr>
              </a:outerShdw>
            </a:effectLst>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E496333F-73E3-4416-ACEB-781E2589BD07}">
      <dgm:prSet custT="1"/>
      <dgm:spPr/>
      <dgm:t>
        <a:bodyPr/>
        <a:lstStyle/>
        <a:p>
          <a:pPr rtl="1"/>
          <a:r>
            <a:rPr lang="ar-SA" sz="1800" dirty="0">
              <a:solidFill>
                <a:schemeClr val="tx1"/>
              </a:solidFill>
              <a:effectLst/>
              <a:latin typeface="+mn-lt"/>
              <a:ea typeface="+mn-ea"/>
              <a:cs typeface="+mn-cs"/>
            </a:rPr>
            <a:t>بالإشارة إلى التعريف المقترح ل "الهوية"، يتم توضيح العلاقة بين المفهومين وتبسيط تعريف </a:t>
          </a:r>
          <a:r>
            <a:rPr lang="ar-SA" sz="1800" dirty="0" smtClean="0">
              <a:solidFill>
                <a:schemeClr val="tx1"/>
              </a:solidFill>
              <a:effectLst/>
              <a:latin typeface="+mn-lt"/>
              <a:ea typeface="+mn-ea"/>
              <a:cs typeface="+mn-cs"/>
            </a:rPr>
            <a:t>"</a:t>
          </a:r>
          <a:r>
            <a:rPr lang="ar-MA" sz="1800" u="none" dirty="0" smtClean="0">
              <a:solidFill>
                <a:schemeClr val="tx1"/>
              </a:solidFill>
              <a:effectLst/>
              <a:latin typeface="+mn-lt"/>
              <a:ea typeface="+mn-ea"/>
              <a:cs typeface="+mn-cs"/>
            </a:rPr>
            <a:t>ال</a:t>
          </a:r>
          <a:r>
            <a:rPr lang="ar-MA" altLang="ja-JP" sz="1800" b="0" u="none" dirty="0" smtClean="0">
              <a:effectLst/>
              <a:latin typeface="Arial" pitchFamily="34" charset="0"/>
              <a:cs typeface="Arial" pitchFamily="34" charset="0"/>
            </a:rPr>
            <a:t>تمامية</a:t>
          </a:r>
          <a:r>
            <a:rPr lang="ar-SA" sz="1800" dirty="0" smtClean="0">
              <a:solidFill>
                <a:schemeClr val="tx1"/>
              </a:solidFill>
              <a:effectLst/>
              <a:latin typeface="+mn-lt"/>
              <a:ea typeface="+mn-ea"/>
              <a:cs typeface="+mn-cs"/>
            </a:rPr>
            <a:t>"</a:t>
          </a:r>
          <a:r>
            <a:rPr lang="ar-SA" sz="1800" dirty="0">
              <a:solidFill>
                <a:schemeClr val="tx1"/>
              </a:solidFill>
              <a:effectLst/>
              <a:latin typeface="+mn-lt"/>
              <a:ea typeface="+mn-ea"/>
              <a:cs typeface="+mn-cs"/>
            </a:rPr>
            <a:t>
وتشدد عبارة "هويتها لم تتغير" بقوة أكبر على الشاغل الأساسي للصحة النباتية، وهو: أن عينات النباتات أو المنتجات النباتية أو غيرها من المواد بالضبط (أي مكونات من مكان منشأ معين) التي هي على وشك الاستيراد هي حصرا تلك التي تم التصديق عليها
يعتبر القلق من أن "أي أختام أو تغليف غير متضرر" عنصرا هاما من عناصر السلامة وبالتالي يضاف إلى التعريف
تضاف العبارة التمهيدية </a:t>
          </a:r>
          <a:r>
            <a:rPr lang="ar-SA" sz="1800" dirty="0" smtClean="0">
              <a:solidFill>
                <a:schemeClr val="tx1"/>
              </a:solidFill>
              <a:effectLst/>
              <a:latin typeface="+mn-lt"/>
              <a:ea typeface="+mn-ea"/>
              <a:cs typeface="+mn-cs"/>
            </a:rPr>
            <a:t>"</a:t>
          </a:r>
          <a:r>
            <a:rPr lang="ar-SA" altLang="ja-JP" sz="1800" b="0" u="none" dirty="0" smtClean="0">
              <a:effectLst/>
              <a:latin typeface="Arial" pitchFamily="34" charset="0"/>
              <a:cs typeface="Arial" pitchFamily="34" charset="0"/>
            </a:rPr>
            <a:t>حالة</a:t>
          </a:r>
          <a:r>
            <a:rPr lang="ar-SA" sz="1800" dirty="0" smtClean="0">
              <a:solidFill>
                <a:schemeClr val="tx1"/>
              </a:solidFill>
              <a:effectLst/>
              <a:latin typeface="+mn-lt"/>
              <a:ea typeface="+mn-ea"/>
              <a:cs typeface="+mn-cs"/>
            </a:rPr>
            <a:t>" </a:t>
          </a:r>
          <a:r>
            <a:rPr lang="ar-SA" sz="1800" dirty="0">
              <a:solidFill>
                <a:schemeClr val="tx1"/>
              </a:solidFill>
              <a:effectLst/>
              <a:latin typeface="+mn-lt"/>
              <a:ea typeface="+mn-ea"/>
              <a:cs typeface="+mn-cs"/>
            </a:rPr>
            <a:t>للتأكيد على أن </a:t>
          </a:r>
          <a:r>
            <a:rPr lang="ar-MA" sz="1800" u="none" dirty="0" smtClean="0">
              <a:solidFill>
                <a:schemeClr val="tx1"/>
              </a:solidFill>
              <a:effectLst/>
              <a:latin typeface="+mn-lt"/>
              <a:ea typeface="+mn-ea"/>
              <a:cs typeface="+mn-cs"/>
            </a:rPr>
            <a:t>ال</a:t>
          </a:r>
          <a:r>
            <a:rPr lang="ar-MA" altLang="ja-JP" sz="1800" b="0" u="none" dirty="0" smtClean="0">
              <a:effectLst/>
              <a:latin typeface="Arial" pitchFamily="34" charset="0"/>
              <a:cs typeface="Arial" pitchFamily="34" charset="0"/>
            </a:rPr>
            <a:t>تمامية</a:t>
          </a:r>
          <a:r>
            <a:rPr lang="ar-SA" sz="1800" dirty="0" smtClean="0">
              <a:solidFill>
                <a:schemeClr val="tx1"/>
              </a:solidFill>
              <a:effectLst/>
              <a:latin typeface="+mn-lt"/>
              <a:ea typeface="+mn-ea"/>
              <a:cs typeface="+mn-cs"/>
            </a:rPr>
            <a:t> </a:t>
          </a:r>
          <a:r>
            <a:rPr lang="ar-SA" sz="1800" dirty="0">
              <a:solidFill>
                <a:schemeClr val="tx1"/>
              </a:solidFill>
              <a:effectLst/>
              <a:latin typeface="+mn-lt"/>
              <a:ea typeface="+mn-ea"/>
              <a:cs typeface="+mn-cs"/>
            </a:rPr>
            <a:t>هي حالة (مرغوبة) للشحنة، وليست إجراء على </a:t>
          </a:r>
          <a:r>
            <a:rPr lang="ar-SA" sz="1800" dirty="0" smtClean="0">
              <a:solidFill>
                <a:schemeClr val="tx1"/>
              </a:solidFill>
              <a:effectLst/>
              <a:latin typeface="+mn-lt"/>
              <a:ea typeface="+mn-ea"/>
              <a:cs typeface="+mn-cs"/>
            </a:rPr>
            <a:t>الشحنة</a:t>
          </a:r>
          <a:endParaRPr lang="en-US" sz="1800" dirty="0"/>
        </a:p>
      </dgm:t>
    </dgm:pt>
    <dgm:pt modelId="{BC3CBCD1-CCD9-460D-9DFB-CA683E81789A}" type="parTrans" cxnId="{2B8586C5-FD8B-4F00-B66B-98C4E2B0D5BE}">
      <dgm:prSet/>
      <dgm:spPr/>
      <dgm:t>
        <a:bodyPr/>
        <a:lstStyle/>
        <a:p>
          <a:endParaRPr lang="en-US"/>
        </a:p>
      </dgm:t>
    </dgm:pt>
    <dgm:pt modelId="{86AC4126-B89A-4BFA-8A25-48F82BF7B59E}" type="sibTrans" cxnId="{2B8586C5-FD8B-4F00-B66B-98C4E2B0D5BE}">
      <dgm:prSet/>
      <dgm:spPr/>
      <dgm:t>
        <a:bodyPr/>
        <a:lstStyle/>
        <a:p>
          <a:endParaRPr lang="en-US"/>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fr-FR"/>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fr-FR"/>
        </a:p>
      </dgm:t>
    </dgm:pt>
    <dgm:pt modelId="{43050ECD-A3E9-4C47-8FE6-BEA6034E9946}" type="pres">
      <dgm:prSet presAssocID="{3353E323-CB19-43FF-8D69-18AB74F7A767}" presName="desTx" presStyleLbl="alignAccFollowNode1" presStyleIdx="0" presStyleCnt="1" custScaleY="100000" custLinFactNeighborX="281" custLinFactNeighborY="1872">
        <dgm:presLayoutVars>
          <dgm:bulletEnabled val="1"/>
        </dgm:presLayoutVars>
      </dgm:prSet>
      <dgm:spPr/>
      <dgm:t>
        <a:bodyPr/>
        <a:lstStyle/>
        <a:p>
          <a:endParaRPr lang="fr-FR"/>
        </a:p>
      </dgm:t>
    </dgm:pt>
  </dgm:ptLst>
  <dgm:cxnLst>
    <dgm:cxn modelId="{185EC850-9E58-4056-B8CE-48EF61C1FA0D}" type="presOf" srcId="{3353E323-CB19-43FF-8D69-18AB74F7A767}" destId="{E930BD52-F34E-4EBD-9A9B-C7DEB21F1E79}" srcOrd="0" destOrd="0" presId="urn:microsoft.com/office/officeart/2005/8/layout/hList1"/>
    <dgm:cxn modelId="{359186E3-C039-4AB1-84E2-7ACDC30F2C87}" type="presOf" srcId="{5E1F010D-719A-4457-87E8-5D7769197D3B}" destId="{0BFA647E-92FE-45E0-AE06-ABD504F66826}" srcOrd="0" destOrd="0" presId="urn:microsoft.com/office/officeart/2005/8/layout/hList1"/>
    <dgm:cxn modelId="{27EA174C-0EB7-472A-856B-91541427BAD3}" type="presOf" srcId="{E496333F-73E3-4416-ACEB-781E2589BD07}" destId="{43050ECD-A3E9-4C47-8FE6-BEA6034E9946}" srcOrd="0" destOrd="0" presId="urn:microsoft.com/office/officeart/2005/8/layout/hList1"/>
    <dgm:cxn modelId="{9518A0D1-C79A-4E4E-A9B5-DCA86F3820AB}" srcId="{5E1F010D-719A-4457-87E8-5D7769197D3B}" destId="{3353E323-CB19-43FF-8D69-18AB74F7A767}" srcOrd="0" destOrd="0" parTransId="{EEC5F49C-8AE3-4E2A-A215-8770DB5B82C1}" sibTransId="{5BC80C2B-A228-4D8A-8A84-A7B9DDD08700}"/>
    <dgm:cxn modelId="{2B8586C5-FD8B-4F00-B66B-98C4E2B0D5BE}" srcId="{3353E323-CB19-43FF-8D69-18AB74F7A767}" destId="{E496333F-73E3-4416-ACEB-781E2589BD07}" srcOrd="0" destOrd="0" parTransId="{BC3CBCD1-CCD9-460D-9DFB-CA683E81789A}" sibTransId="{86AC4126-B89A-4BFA-8A25-48F82BF7B59E}"/>
    <dgm:cxn modelId="{BAB3D27C-52E7-4447-9CE9-93D6042D21A8}" type="presParOf" srcId="{0BFA647E-92FE-45E0-AE06-ABD504F66826}" destId="{C9D697EF-FE5C-402C-830B-CCDCAD89BBD3}" srcOrd="0" destOrd="0" presId="urn:microsoft.com/office/officeart/2005/8/layout/hList1"/>
    <dgm:cxn modelId="{58FA9C76-CDAF-4EE6-98F4-FE543D5FBF1F}" type="presParOf" srcId="{C9D697EF-FE5C-402C-830B-CCDCAD89BBD3}" destId="{E930BD52-F34E-4EBD-9A9B-C7DEB21F1E79}" srcOrd="0" destOrd="0" presId="urn:microsoft.com/office/officeart/2005/8/layout/hList1"/>
    <dgm:cxn modelId="{0E5057E4-CC15-406F-BCAA-4257BFA63F80}"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en-US"/>
        </a:p>
      </dgm:t>
    </dgm:pt>
    <dgm:pt modelId="{3353E323-CB19-43FF-8D69-18AB74F7A767}">
      <dgm:prSet phldrT="[Text]" custT="1"/>
      <dgm:spPr/>
      <dgm:t>
        <a:bodyPr/>
        <a:lstStyle/>
        <a:p>
          <a:pPr algn="r" rtl="1"/>
          <a:r>
            <a:rPr lang="ar-SA" altLang="ja-JP" sz="1800" b="1" dirty="0">
              <a:effectLst>
                <a:outerShdw blurRad="38100" dist="38100" dir="2700000" algn="tl">
                  <a:srgbClr val="000000">
                    <a:alpha val="43137"/>
                  </a:srgbClr>
                </a:outerShdw>
              </a:effectLst>
              <a:latin typeface="Arial" pitchFamily="34" charset="0"/>
              <a:cs typeface="Arial" pitchFamily="34" charset="0"/>
            </a:rPr>
            <a:t>"أمن الصحة النباتية (للشحنة)": 
</a:t>
          </a:r>
          <a:r>
            <a:rPr lang="ar-SA" altLang="ja-JP" sz="1800" b="0" dirty="0">
              <a:effectLst>
                <a:outerShdw blurRad="38100" dist="38100" dir="2700000" algn="tl">
                  <a:srgbClr val="000000">
                    <a:alpha val="43137"/>
                  </a:srgbClr>
                </a:outerShdw>
              </a:effectLst>
              <a:latin typeface="Arial" pitchFamily="34" charset="0"/>
              <a:cs typeface="Arial" pitchFamily="34" charset="0"/>
            </a:rPr>
            <a:t>"</a:t>
          </a:r>
          <a:r>
            <a:rPr lang="ar-SA" altLang="ja-JP" sz="1800" b="0" u="none" strike="sngStrike" dirty="0">
              <a:effectLst/>
              <a:latin typeface="Arial" pitchFamily="34" charset="0"/>
              <a:cs typeface="Arial" pitchFamily="34" charset="0"/>
            </a:rPr>
            <a:t>الحفاظ على سلامة </a:t>
          </a:r>
          <a:r>
            <a:rPr lang="ar-MA" altLang="ja-JP" sz="1800" b="0" dirty="0" smtClean="0">
              <a:effectLst>
                <a:outerShdw blurRad="38100" dist="38100" dir="2700000" algn="tl">
                  <a:srgbClr val="000000">
                    <a:alpha val="43137"/>
                  </a:srgbClr>
                </a:outerShdw>
              </a:effectLst>
              <a:latin typeface="Arial" pitchFamily="34" charset="0"/>
              <a:cs typeface="Arial" pitchFamily="34" charset="0"/>
            </a:rPr>
            <a:t>حالة</a:t>
          </a:r>
          <a:r>
            <a:rPr lang="ar-SA" altLang="ja-JP" sz="1800" b="0" dirty="0" smtClean="0">
              <a:effectLst>
                <a:outerShdw blurRad="38100" dist="38100" dir="2700000" algn="tl">
                  <a:srgbClr val="000000">
                    <a:alpha val="43137"/>
                  </a:srgbClr>
                </a:outerShdw>
              </a:effectLst>
              <a:latin typeface="Arial" pitchFamily="34" charset="0"/>
              <a:cs typeface="Arial" pitchFamily="34" charset="0"/>
            </a:rPr>
            <a:t> </a:t>
          </a:r>
          <a:r>
            <a:rPr lang="ar-SA" altLang="ja-JP" sz="1800" b="0" dirty="0">
              <a:effectLst>
                <a:outerShdw blurRad="38100" dist="38100" dir="2700000" algn="tl">
                  <a:srgbClr val="000000">
                    <a:alpha val="43137"/>
                  </a:srgbClr>
                </a:outerShdw>
              </a:effectLst>
              <a:latin typeface="Arial" pitchFamily="34" charset="0"/>
              <a:cs typeface="Arial" pitchFamily="34" charset="0"/>
            </a:rPr>
            <a:t>الشحنة عند الحفاظ على سلامتها و</a:t>
          </a:r>
          <a:r>
            <a:rPr lang="ar-SA" altLang="ja-JP" sz="1800" b="0" strike="sngStrike" dirty="0">
              <a:effectLst>
                <a:outerShdw blurRad="38100" dist="38100" dir="2700000" algn="tl">
                  <a:srgbClr val="000000">
                    <a:alpha val="43137"/>
                  </a:srgbClr>
                </a:outerShdw>
              </a:effectLst>
              <a:latin typeface="Arial" pitchFamily="34" charset="0"/>
              <a:cs typeface="Arial" pitchFamily="34" charset="0"/>
            </a:rPr>
            <a:t>الوقاية من </a:t>
          </a:r>
          <a:r>
            <a:rPr lang="ar-SA" altLang="ja-JP" sz="1800" b="0" dirty="0" smtClean="0">
              <a:effectLst>
                <a:outerShdw blurRad="38100" dist="38100" dir="2700000" algn="tl">
                  <a:srgbClr val="000000">
                    <a:alpha val="43137"/>
                  </a:srgbClr>
                </a:outerShdw>
              </a:effectLst>
              <a:latin typeface="Arial" pitchFamily="34" charset="0"/>
              <a:cs typeface="+mn-cs"/>
            </a:rPr>
            <a:t>ومنع اصاب</a:t>
          </a:r>
          <a:r>
            <a:rPr lang="ar-MA" altLang="ja-JP" sz="1800" b="0" dirty="0" err="1" smtClean="0">
              <a:effectLst>
                <a:outerShdw blurRad="38100" dist="38100" dir="2700000" algn="tl">
                  <a:srgbClr val="000000">
                    <a:alpha val="43137"/>
                  </a:srgbClr>
                </a:outerShdw>
              </a:effectLst>
              <a:latin typeface="Arial" pitchFamily="34" charset="0"/>
              <a:cs typeface="Arial" pitchFamily="34" charset="0"/>
            </a:rPr>
            <a:t>تها</a:t>
          </a:r>
          <a:r>
            <a:rPr lang="ar-SA" altLang="ja-JP" sz="1800" b="0" dirty="0" smtClean="0">
              <a:effectLst>
                <a:outerShdw blurRad="38100" dist="38100" dir="2700000" algn="tl">
                  <a:srgbClr val="000000">
                    <a:alpha val="43137"/>
                  </a:srgbClr>
                </a:outerShdw>
              </a:effectLst>
              <a:latin typeface="Arial" pitchFamily="34" charset="0"/>
              <a:cs typeface="Arial" pitchFamily="34" charset="0"/>
            </a:rPr>
            <a:t> وتلوثها </a:t>
          </a:r>
          <a:r>
            <a:rPr lang="ar-MA" altLang="ja-JP" sz="1800" b="0" dirty="0" smtClean="0">
              <a:effectLst>
                <a:outerShdw blurRad="38100" dist="38100" dir="2700000" algn="tl">
                  <a:srgbClr val="000000">
                    <a:alpha val="43137"/>
                  </a:srgbClr>
                </a:outerShdw>
              </a:effectLst>
              <a:latin typeface="Arial" pitchFamily="34" charset="0"/>
              <a:cs typeface="Arial" pitchFamily="34" charset="0"/>
            </a:rPr>
            <a:t>ب</a:t>
          </a:r>
          <a:r>
            <a:rPr lang="ar-SA" altLang="ja-JP" sz="1800" b="0" dirty="0" smtClean="0">
              <a:effectLst>
                <a:outerShdw blurRad="38100" dist="38100" dir="2700000" algn="tl">
                  <a:srgbClr val="000000">
                    <a:alpha val="43137"/>
                  </a:srgbClr>
                </a:outerShdw>
              </a:effectLst>
              <a:latin typeface="Arial" pitchFamily="34" charset="0"/>
              <a:cs typeface="Arial" pitchFamily="34" charset="0"/>
            </a:rPr>
            <a:t>آفات </a:t>
          </a:r>
          <a:r>
            <a:rPr lang="ar-SA" sz="1800" dirty="0" smtClean="0"/>
            <a:t>خاضعة للوائح</a:t>
          </a:r>
          <a:r>
            <a:rPr lang="ar-SA" altLang="ja-JP" sz="1800" b="0" dirty="0" smtClean="0">
              <a:effectLst>
                <a:outerShdw blurRad="38100" dist="38100" dir="2700000" algn="tl">
                  <a:srgbClr val="000000">
                    <a:alpha val="43137"/>
                  </a:srgbClr>
                </a:outerShdw>
              </a:effectLst>
              <a:latin typeface="Arial" pitchFamily="34" charset="0"/>
              <a:cs typeface="Arial" pitchFamily="34" charset="0"/>
            </a:rPr>
            <a:t> من </a:t>
          </a:r>
          <a:r>
            <a:rPr lang="ar-SA" altLang="ja-JP" sz="1800" b="0" dirty="0">
              <a:effectLst>
                <a:outerShdw blurRad="38100" dist="38100" dir="2700000" algn="tl">
                  <a:srgbClr val="000000">
                    <a:alpha val="43137"/>
                  </a:srgbClr>
                </a:outerShdw>
              </a:effectLst>
              <a:latin typeface="Arial" pitchFamily="34" charset="0"/>
              <a:cs typeface="Arial" pitchFamily="34" charset="0"/>
            </a:rPr>
            <a:t>خلال تطبيق تدابير </a:t>
          </a:r>
          <a:r>
            <a:rPr lang="ar-SA" sz="1800" b="0" strike="sngStrike" dirty="0" smtClean="0">
              <a:solidFill>
                <a:schemeClr val="bg1"/>
              </a:solidFill>
              <a:effectLst>
                <a:outerShdw blurRad="38100" dist="38100" dir="2700000" algn="tl">
                  <a:srgbClr val="000000">
                    <a:alpha val="43137"/>
                  </a:srgbClr>
                </a:outerShdw>
              </a:effectLst>
              <a:latin typeface="Arial" pitchFamily="34" charset="0"/>
              <a:cs typeface="Arial" pitchFamily="34" charset="0"/>
            </a:rPr>
            <a:t>ملائم</a:t>
          </a:r>
          <a:r>
            <a:rPr lang="ar-MA" sz="1800" strike="sngStrike" dirty="0" smtClean="0">
              <a:solidFill>
                <a:schemeClr val="bg1"/>
              </a:solidFill>
              <a:effectLst/>
              <a:latin typeface="+mn-lt"/>
              <a:ea typeface="+mn-ea"/>
              <a:cs typeface="+mn-cs"/>
            </a:rPr>
            <a:t>ة</a:t>
          </a:r>
          <a:r>
            <a:rPr lang="ar-SA" altLang="ja-JP" sz="1800" b="0" strike="sngStrike" dirty="0" smtClean="0">
              <a:solidFill>
                <a:schemeClr val="bg1"/>
              </a:solidFill>
              <a:effectLst>
                <a:outerShdw blurRad="38100" dist="38100" dir="2700000" algn="tl">
                  <a:srgbClr val="000000">
                    <a:alpha val="43137"/>
                  </a:srgbClr>
                </a:outerShdw>
              </a:effectLst>
              <a:latin typeface="Arial" pitchFamily="34" charset="0"/>
              <a:cs typeface="Arial" pitchFamily="34" charset="0"/>
            </a:rPr>
            <a:t> </a:t>
          </a:r>
          <a:r>
            <a:rPr lang="ar-SA" altLang="ja-JP" sz="1800" b="0" dirty="0">
              <a:effectLst>
                <a:outerShdw blurRad="38100" dist="38100" dir="2700000" algn="tl">
                  <a:srgbClr val="000000">
                    <a:alpha val="43137"/>
                  </a:srgbClr>
                </a:outerShdw>
              </a:effectLst>
              <a:latin typeface="Arial" pitchFamily="34" charset="0"/>
              <a:cs typeface="Arial" pitchFamily="34" charset="0"/>
            </a:rPr>
            <a:t>للصحة النباتية"</a:t>
          </a:r>
          <a:r>
            <a:rPr lang="ar-SA" altLang="ja-JP" sz="1800" b="1" dirty="0">
              <a:effectLst>
                <a:outerShdw blurRad="38100" dist="38100" dir="2700000" algn="tl">
                  <a:srgbClr val="000000">
                    <a:alpha val="43137"/>
                  </a:srgbClr>
                </a:outerShdw>
              </a:effectLst>
              <a:latin typeface="Arial" pitchFamily="34" charset="0"/>
              <a:cs typeface="Arial" pitchFamily="34" charset="0"/>
            </a:rPr>
            <a:t>
</a:t>
          </a:r>
          <a:endParaRPr lang="en-US" sz="1800" strike="noStrike" dirty="0">
            <a:effectLst>
              <a:outerShdw blurRad="38100" dist="38100" dir="2700000" algn="tl">
                <a:srgbClr val="000000">
                  <a:alpha val="43137"/>
                </a:srgbClr>
              </a:outerShdw>
            </a:effectLst>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E496333F-73E3-4416-ACEB-781E2589BD07}">
      <dgm:prSet custT="1"/>
      <dgm:spPr/>
      <dgm:t>
        <a:bodyPr/>
        <a:lstStyle/>
        <a:p>
          <a:pPr algn="r" rtl="1"/>
          <a:r>
            <a:rPr lang="ar-SA" sz="1800" dirty="0">
              <a:solidFill>
                <a:schemeClr val="tx1"/>
              </a:solidFill>
              <a:effectLst/>
              <a:latin typeface="+mn-lt"/>
              <a:ea typeface="+mn-ea"/>
              <a:cs typeface="+mn-cs"/>
            </a:rPr>
            <a:t>"الحفاظ على السلامة" قد استبدل ب </a:t>
          </a:r>
          <a:r>
            <a:rPr lang="ar-SA" sz="1800" dirty="0" smtClean="0">
              <a:solidFill>
                <a:schemeClr val="tx1"/>
              </a:solidFill>
              <a:effectLst/>
              <a:latin typeface="+mn-lt"/>
              <a:ea typeface="+mn-ea"/>
              <a:cs typeface="+mn-cs"/>
            </a:rPr>
            <a:t>"</a:t>
          </a:r>
          <a:r>
            <a:rPr lang="ar-MA" sz="1800" dirty="0" smtClean="0">
              <a:solidFill>
                <a:schemeClr val="tx1"/>
              </a:solidFill>
              <a:effectLst/>
              <a:latin typeface="+mn-lt"/>
              <a:ea typeface="+mn-ea"/>
              <a:cs typeface="+mn-cs"/>
            </a:rPr>
            <a:t>الحالة</a:t>
          </a:r>
          <a:r>
            <a:rPr lang="ar-SA" sz="1800" dirty="0" smtClean="0">
              <a:solidFill>
                <a:schemeClr val="tx1"/>
              </a:solidFill>
              <a:effectLst/>
              <a:latin typeface="+mn-lt"/>
              <a:ea typeface="+mn-ea"/>
              <a:cs typeface="+mn-cs"/>
            </a:rPr>
            <a:t>... </a:t>
          </a:r>
          <a:r>
            <a:rPr lang="ar-SA" sz="1800" dirty="0">
              <a:solidFill>
                <a:schemeClr val="tx1"/>
              </a:solidFill>
              <a:effectLst/>
              <a:latin typeface="+mn-lt"/>
              <a:ea typeface="+mn-ea"/>
              <a:cs typeface="+mn-cs"/>
            </a:rPr>
            <a:t>متى... تم الحفاظ على السلامة" لتعكس بشكل صحيح أن أمن الصحة النباتية هو حالة ، وليس إجراء
وبالمثل ، </a:t>
          </a:r>
          <a:r>
            <a:rPr lang="ar-SA" sz="1800" dirty="0" smtClean="0">
              <a:solidFill>
                <a:schemeClr val="tx1"/>
              </a:solidFill>
              <a:effectLst/>
              <a:latin typeface="+mn-lt"/>
              <a:ea typeface="+mn-ea"/>
              <a:cs typeface="+mn-cs"/>
            </a:rPr>
            <a:t>قد تم استبدال "</a:t>
          </a:r>
          <a:r>
            <a:rPr lang="ar-SA" sz="1800" dirty="0">
              <a:solidFill>
                <a:schemeClr val="tx1"/>
              </a:solidFill>
              <a:effectLst/>
              <a:latin typeface="+mn-lt"/>
              <a:ea typeface="+mn-ea"/>
              <a:cs typeface="+mn-cs"/>
            </a:rPr>
            <a:t>الوقاية من الإصابة والتلوث..." </a:t>
          </a:r>
          <a:r>
            <a:rPr lang="ar-SA" sz="1800" dirty="0" smtClean="0">
              <a:solidFill>
                <a:schemeClr val="tx1"/>
              </a:solidFill>
              <a:effectLst/>
              <a:latin typeface="+mn-lt"/>
              <a:ea typeface="+mn-ea"/>
              <a:cs typeface="+mn-cs"/>
            </a:rPr>
            <a:t>"</a:t>
          </a:r>
          <a:r>
            <a:rPr lang="ar-MA" sz="1800" dirty="0" smtClean="0">
              <a:solidFill>
                <a:schemeClr val="tx1"/>
              </a:solidFill>
              <a:effectLst/>
              <a:latin typeface="+mn-lt"/>
              <a:ea typeface="+mn-ea"/>
              <a:cs typeface="+mn-cs"/>
            </a:rPr>
            <a:t>منع </a:t>
          </a:r>
          <a:r>
            <a:rPr lang="ar-SA" sz="1800" dirty="0" smtClean="0">
              <a:solidFill>
                <a:schemeClr val="tx1"/>
              </a:solidFill>
              <a:effectLst/>
              <a:latin typeface="+mn-lt"/>
              <a:ea typeface="+mn-ea"/>
              <a:cs typeface="+mn-cs"/>
            </a:rPr>
            <a:t>الإصابة </a:t>
          </a:r>
          <a:r>
            <a:rPr lang="ar-SA" sz="1800" dirty="0">
              <a:solidFill>
                <a:schemeClr val="tx1"/>
              </a:solidFill>
              <a:effectLst/>
              <a:latin typeface="+mn-lt"/>
              <a:ea typeface="+mn-ea"/>
              <a:cs typeface="+mn-cs"/>
            </a:rPr>
            <a:t>والتلوث... </a:t>
          </a:r>
          <a:r>
            <a:rPr lang="ar-SA" sz="1800" dirty="0" smtClean="0">
              <a:solidFill>
                <a:schemeClr val="tx1"/>
              </a:solidFill>
              <a:effectLst/>
              <a:latin typeface="+mn-lt"/>
              <a:ea typeface="+mn-ea"/>
              <a:cs typeface="+mn-cs"/>
            </a:rPr>
            <a:t>"</a:t>
          </a:r>
          <a:r>
            <a:rPr lang="ar-SA" sz="1800" dirty="0">
              <a:solidFill>
                <a:schemeClr val="tx1"/>
              </a:solidFill>
              <a:effectLst/>
              <a:latin typeface="+mn-lt"/>
              <a:ea typeface="+mn-ea"/>
              <a:cs typeface="+mn-cs"/>
            </a:rPr>
            <a:t>
وتعتبر كلمة "ملائم" التي تؤهل "تدابير الصحة النباتية" في التعريف الأصلي غير ضرورية وغير ملائمة للتعريف، وبالتالي يتم حذفها</a:t>
          </a:r>
          <a:endParaRPr lang="en-US" sz="1800" dirty="0"/>
        </a:p>
      </dgm:t>
    </dgm:pt>
    <dgm:pt modelId="{BC3CBCD1-CCD9-460D-9DFB-CA683E81789A}" type="parTrans" cxnId="{2B8586C5-FD8B-4F00-B66B-98C4E2B0D5BE}">
      <dgm:prSet/>
      <dgm:spPr/>
      <dgm:t>
        <a:bodyPr/>
        <a:lstStyle/>
        <a:p>
          <a:endParaRPr lang="en-US"/>
        </a:p>
      </dgm:t>
    </dgm:pt>
    <dgm:pt modelId="{86AC4126-B89A-4BFA-8A25-48F82BF7B59E}" type="sibTrans" cxnId="{2B8586C5-FD8B-4F00-B66B-98C4E2B0D5BE}">
      <dgm:prSet/>
      <dgm:spPr/>
      <dgm:t>
        <a:bodyPr/>
        <a:lstStyle/>
        <a:p>
          <a:endParaRPr lang="en-US"/>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fr-FR"/>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custLinFactNeighborX="-674" custLinFactNeighborY="-3649">
        <dgm:presLayoutVars>
          <dgm:chMax val="0"/>
          <dgm:chPref val="0"/>
          <dgm:bulletEnabled val="1"/>
        </dgm:presLayoutVars>
      </dgm:prSet>
      <dgm:spPr/>
      <dgm:t>
        <a:bodyPr/>
        <a:lstStyle/>
        <a:p>
          <a:endParaRPr lang="fr-FR"/>
        </a:p>
      </dgm:t>
    </dgm:pt>
    <dgm:pt modelId="{43050ECD-A3E9-4C47-8FE6-BEA6034E9946}" type="pres">
      <dgm:prSet presAssocID="{3353E323-CB19-43FF-8D69-18AB74F7A767}" presName="desTx" presStyleLbl="alignAccFollowNode1" presStyleIdx="0" presStyleCnt="1" custScaleY="100000" custLinFactNeighborX="281" custLinFactNeighborY="1872">
        <dgm:presLayoutVars>
          <dgm:bulletEnabled val="1"/>
        </dgm:presLayoutVars>
      </dgm:prSet>
      <dgm:spPr/>
      <dgm:t>
        <a:bodyPr/>
        <a:lstStyle/>
        <a:p>
          <a:endParaRPr lang="fr-FR"/>
        </a:p>
      </dgm:t>
    </dgm:pt>
  </dgm:ptLst>
  <dgm:cxnLst>
    <dgm:cxn modelId="{556B7E19-2F72-482E-8075-5B53D8958084}" type="presOf" srcId="{5E1F010D-719A-4457-87E8-5D7769197D3B}" destId="{0BFA647E-92FE-45E0-AE06-ABD504F66826}" srcOrd="0" destOrd="0" presId="urn:microsoft.com/office/officeart/2005/8/layout/hList1"/>
    <dgm:cxn modelId="{7B7865BC-3BAB-4089-A1C7-D0C5A7B3BADC}" type="presOf" srcId="{E496333F-73E3-4416-ACEB-781E2589BD07}" destId="{43050ECD-A3E9-4C47-8FE6-BEA6034E9946}" srcOrd="0" destOrd="0" presId="urn:microsoft.com/office/officeart/2005/8/layout/hList1"/>
    <dgm:cxn modelId="{9518A0D1-C79A-4E4E-A9B5-DCA86F3820AB}" srcId="{5E1F010D-719A-4457-87E8-5D7769197D3B}" destId="{3353E323-CB19-43FF-8D69-18AB74F7A767}" srcOrd="0" destOrd="0" parTransId="{EEC5F49C-8AE3-4E2A-A215-8770DB5B82C1}" sibTransId="{5BC80C2B-A228-4D8A-8A84-A7B9DDD08700}"/>
    <dgm:cxn modelId="{2B8586C5-FD8B-4F00-B66B-98C4E2B0D5BE}" srcId="{3353E323-CB19-43FF-8D69-18AB74F7A767}" destId="{E496333F-73E3-4416-ACEB-781E2589BD07}" srcOrd="0" destOrd="0" parTransId="{BC3CBCD1-CCD9-460D-9DFB-CA683E81789A}" sibTransId="{86AC4126-B89A-4BFA-8A25-48F82BF7B59E}"/>
    <dgm:cxn modelId="{B56893E2-49CC-4714-8C50-957DD05DD3B7}" type="presOf" srcId="{3353E323-CB19-43FF-8D69-18AB74F7A767}" destId="{E930BD52-F34E-4EBD-9A9B-C7DEB21F1E79}" srcOrd="0" destOrd="0" presId="urn:microsoft.com/office/officeart/2005/8/layout/hList1"/>
    <dgm:cxn modelId="{19669E50-1424-4114-903B-AA0CE82AA966}" type="presParOf" srcId="{0BFA647E-92FE-45E0-AE06-ABD504F66826}" destId="{C9D697EF-FE5C-402C-830B-CCDCAD89BBD3}" srcOrd="0" destOrd="0" presId="urn:microsoft.com/office/officeart/2005/8/layout/hList1"/>
    <dgm:cxn modelId="{A4E3C5BC-0B39-4E78-B44F-2B09F45B50D8}" type="presParOf" srcId="{C9D697EF-FE5C-402C-830B-CCDCAD89BBD3}" destId="{E930BD52-F34E-4EBD-9A9B-C7DEB21F1E79}" srcOrd="0" destOrd="0" presId="urn:microsoft.com/office/officeart/2005/8/layout/hList1"/>
    <dgm:cxn modelId="{6ABF8893-D993-47AF-BC8E-B02694F84150}"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299F6A74-8351-4A4F-B386-3986EE36DA80}">
      <dgm:prSet custT="1"/>
      <dgm:spPr>
        <a:solidFill>
          <a:srgbClr val="D4F5D6">
            <a:alpha val="90000"/>
          </a:srgbClr>
        </a:solidFill>
        <a:ln>
          <a:solidFill>
            <a:srgbClr val="FDF4DA">
              <a:alpha val="90000"/>
            </a:srgbClr>
          </a:solidFill>
        </a:ln>
      </dgm:spPr>
      <dgm:t>
        <a:bodyPr/>
        <a:lstStyle/>
        <a:p>
          <a:pPr algn="r" rtl="1"/>
          <a:r>
            <a:rPr lang="ar-SA" sz="1600" i="0" dirty="0">
              <a:solidFill>
                <a:schemeClr val="tx1"/>
              </a:solidFill>
              <a:effectLst/>
              <a:latin typeface="+mn-lt"/>
              <a:ea typeface="+mn-ea"/>
              <a:cs typeface="+mn-cs"/>
            </a:rPr>
            <a:t>في التعريف الحالي ل "المراقبة"، تشير </a:t>
          </a:r>
          <a:r>
            <a:rPr lang="ar-SA" sz="1600" i="0" dirty="0" smtClean="0">
              <a:solidFill>
                <a:schemeClr val="tx1"/>
              </a:solidFill>
              <a:effectLst/>
              <a:latin typeface="+mn-lt"/>
              <a:ea typeface="+mn-ea"/>
              <a:cs typeface="+mn-cs"/>
            </a:rPr>
            <a:t>"</a:t>
          </a:r>
          <a:r>
            <a:rPr lang="ar-MA" sz="1600" i="0" dirty="0" smtClean="0">
              <a:solidFill>
                <a:schemeClr val="tx1"/>
              </a:solidFill>
              <a:effectLst/>
              <a:latin typeface="+mn-lt"/>
              <a:ea typeface="+mn-ea"/>
              <a:cs typeface="+mn-cs"/>
            </a:rPr>
            <a:t>المسح</a:t>
          </a:r>
          <a:r>
            <a:rPr lang="ar-SA" sz="1600" i="0" dirty="0" smtClean="0">
              <a:solidFill>
                <a:schemeClr val="tx1"/>
              </a:solidFill>
              <a:effectLst/>
              <a:latin typeface="+mn-lt"/>
              <a:ea typeface="+mn-ea"/>
              <a:cs typeface="+mn-cs"/>
            </a:rPr>
            <a:t> " </a:t>
          </a:r>
          <a:r>
            <a:rPr lang="ar-SA" sz="1600" i="0" dirty="0">
              <a:solidFill>
                <a:schemeClr val="tx1"/>
              </a:solidFill>
              <a:effectLst/>
              <a:latin typeface="+mn-lt"/>
              <a:ea typeface="+mn-ea"/>
              <a:cs typeface="+mn-cs"/>
            </a:rPr>
            <a:t>و"الرصد" إلى مراقبة محددة و"الإجراءات الأخرى" إلى المراقبة العامة
ويشير التعريف المقترح إلى "مصادر مختلفة" بدلا من "إجراءات" للسماح بمصادر البيانات غير الإجراءات. يمكن أن تكون هذه المصادر المختلفة للبيانات رسمية أو غير رسمية، كما هو موضح </a:t>
          </a:r>
          <a:r>
            <a:rPr lang="ar-SA" sz="1600" i="0" dirty="0" smtClean="0">
              <a:solidFill>
                <a:schemeClr val="tx1"/>
              </a:solidFill>
              <a:effectLst/>
              <a:latin typeface="+mn-lt"/>
              <a:ea typeface="+mn-ea"/>
              <a:cs typeface="+mn-cs"/>
            </a:rPr>
            <a:t>في</a:t>
          </a:r>
          <a:r>
            <a:rPr lang="ar-MA" sz="1600" i="0" dirty="0" smtClean="0">
              <a:solidFill>
                <a:schemeClr val="tx1"/>
              </a:solidFill>
              <a:effectLst/>
              <a:latin typeface="+mn-lt"/>
              <a:ea typeface="+mn-ea"/>
              <a:cs typeface="+mn-cs"/>
            </a:rPr>
            <a:t> المعيار 6 (</a:t>
          </a:r>
          <a:r>
            <a:rPr lang="ar-SA" sz="1600" i="0" dirty="0" smtClean="0">
              <a:solidFill>
                <a:schemeClr val="tx1"/>
              </a:solidFill>
              <a:effectLst/>
              <a:latin typeface="+mn-lt"/>
              <a:ea typeface="+mn-ea"/>
              <a:cs typeface="+mn-cs"/>
            </a:rPr>
            <a:t>المراقبة</a:t>
          </a:r>
          <a:r>
            <a:rPr lang="ar-SA" sz="1600" i="0" dirty="0">
              <a:solidFill>
                <a:schemeClr val="tx1"/>
              </a:solidFill>
              <a:effectLst/>
              <a:latin typeface="+mn-lt"/>
              <a:ea typeface="+mn-ea"/>
              <a:cs typeface="+mn-cs"/>
            </a:rPr>
            <a:t>)
وبالإشارة إلى "البيانات" أو "المعلومات" الناتجة عن المراقبة، تشير "البيانات" إلى المواد الخام التي يتم جمعها، والتي تصبح بعد ذلك "معلومات" بمجرد تحليلها والتحقق منها. ولذلك فإن كلمة "بيانات" مناسبة في سياق "المراقبة العامة".
والبيانات الناتجة عن المراقبة العامة ليست رسمية إلى أن </a:t>
          </a:r>
          <a:r>
            <a:rPr lang="ar-MA" sz="1600" i="0" dirty="0" smtClean="0">
              <a:solidFill>
                <a:schemeClr val="tx1"/>
              </a:solidFill>
              <a:effectLst/>
              <a:latin typeface="+mn-lt"/>
              <a:ea typeface="+mn-ea"/>
              <a:cs typeface="+mn-cs"/>
            </a:rPr>
            <a:t>ت</a:t>
          </a:r>
          <a:r>
            <a:rPr lang="ar-SA" sz="1600" i="0" dirty="0" smtClean="0">
              <a:solidFill>
                <a:schemeClr val="tx1"/>
              </a:solidFill>
              <a:effectLst/>
              <a:latin typeface="+mn-lt"/>
              <a:ea typeface="+mn-ea"/>
              <a:cs typeface="+mn-cs"/>
            </a:rPr>
            <a:t>وافق </a:t>
          </a:r>
          <a:r>
            <a:rPr lang="ar-SA" sz="1600" i="0" dirty="0">
              <a:solidFill>
                <a:schemeClr val="tx1"/>
              </a:solidFill>
              <a:effectLst/>
              <a:latin typeface="+mn-lt"/>
              <a:ea typeface="+mn-ea"/>
              <a:cs typeface="+mn-cs"/>
            </a:rPr>
            <a:t>عليها </a:t>
          </a:r>
          <a:r>
            <a:rPr lang="ar-MA" sz="1600" i="0" dirty="0" smtClean="0">
              <a:solidFill>
                <a:schemeClr val="tx1"/>
              </a:solidFill>
              <a:effectLst/>
              <a:latin typeface="+mn-lt"/>
              <a:ea typeface="+mn-ea"/>
              <a:cs typeface="+mn-cs"/>
            </a:rPr>
            <a:t>المنظمة</a:t>
          </a:r>
          <a:r>
            <a:rPr lang="ar-SA" sz="1600" i="0" dirty="0" smtClean="0">
              <a:solidFill>
                <a:schemeClr val="tx1"/>
              </a:solidFill>
              <a:effectLst/>
              <a:latin typeface="+mn-lt"/>
              <a:ea typeface="+mn-ea"/>
              <a:cs typeface="+mn-cs"/>
            </a:rPr>
            <a:t> الوطني</a:t>
          </a:r>
          <a:r>
            <a:rPr lang="ar-MA" sz="1600" i="0" dirty="0" smtClean="0">
              <a:solidFill>
                <a:schemeClr val="tx1"/>
              </a:solidFill>
              <a:effectLst/>
              <a:latin typeface="+mn-lt"/>
              <a:ea typeface="+mn-ea"/>
              <a:cs typeface="+mn-cs"/>
            </a:rPr>
            <a:t>ة</a:t>
          </a:r>
          <a:r>
            <a:rPr lang="ar-SA" sz="1600" i="0" dirty="0" smtClean="0">
              <a:solidFill>
                <a:schemeClr val="tx1"/>
              </a:solidFill>
              <a:effectLst/>
              <a:latin typeface="+mn-lt"/>
              <a:ea typeface="+mn-ea"/>
              <a:cs typeface="+mn-cs"/>
            </a:rPr>
            <a:t> ل</a:t>
          </a:r>
          <a:r>
            <a:rPr lang="ar-MA" sz="1600" i="0" dirty="0" smtClean="0">
              <a:solidFill>
                <a:schemeClr val="tx1"/>
              </a:solidFill>
              <a:effectLst/>
              <a:latin typeface="+mn-lt"/>
              <a:ea typeface="+mn-ea"/>
              <a:cs typeface="+mn-cs"/>
            </a:rPr>
            <a:t>وقابة النباتات</a:t>
          </a:r>
          <a:r>
            <a:rPr lang="ar-SA" sz="1600" i="0" dirty="0" smtClean="0">
              <a:solidFill>
                <a:schemeClr val="tx1"/>
              </a:solidFill>
              <a:effectLst/>
              <a:latin typeface="+mn-lt"/>
              <a:ea typeface="+mn-ea"/>
              <a:cs typeface="+mn-cs"/>
            </a:rPr>
            <a:t>؛ </a:t>
          </a:r>
          <a:r>
            <a:rPr lang="ar-SA" sz="1600" i="0" dirty="0">
              <a:solidFill>
                <a:schemeClr val="tx1"/>
              </a:solidFill>
              <a:effectLst/>
              <a:latin typeface="+mn-lt"/>
              <a:ea typeface="+mn-ea"/>
              <a:cs typeface="+mn-cs"/>
            </a:rPr>
            <a:t>ولذلك، فإن العملية لا تتوقف عند جمع البيانات، حيث أن التحليل والتحقق هما </a:t>
          </a:r>
          <a:r>
            <a:rPr lang="ar-MA" sz="1600" i="0" dirty="0" smtClean="0">
              <a:solidFill>
                <a:schemeClr val="tx1"/>
              </a:solidFill>
              <a:effectLst/>
              <a:latin typeface="+mn-lt"/>
              <a:ea typeface="+mn-ea"/>
              <a:cs typeface="+mn-cs"/>
            </a:rPr>
            <a:t>أجزاء </a:t>
          </a:r>
          <a:r>
            <a:rPr lang="ar-SA" sz="1600" i="0" dirty="0" smtClean="0">
              <a:solidFill>
                <a:schemeClr val="tx1"/>
              </a:solidFill>
              <a:effectLst/>
              <a:latin typeface="+mn-lt"/>
              <a:ea typeface="+mn-ea"/>
              <a:cs typeface="+mn-cs"/>
            </a:rPr>
            <a:t>رئيسي</a:t>
          </a:r>
          <a:r>
            <a:rPr lang="ar-MA" sz="1600" i="0" dirty="0" smtClean="0">
              <a:solidFill>
                <a:schemeClr val="tx1"/>
              </a:solidFill>
              <a:effectLst/>
              <a:latin typeface="+mn-lt"/>
              <a:ea typeface="+mn-ea"/>
              <a:cs typeface="+mn-cs"/>
            </a:rPr>
            <a:t>ة</a:t>
          </a:r>
          <a:r>
            <a:rPr lang="ar-SA" sz="1600" i="0" dirty="0" smtClean="0">
              <a:solidFill>
                <a:schemeClr val="tx1"/>
              </a:solidFill>
              <a:effectLst/>
              <a:latin typeface="+mn-lt"/>
              <a:ea typeface="+mn-ea"/>
              <a:cs typeface="+mn-cs"/>
            </a:rPr>
            <a:t> </a:t>
          </a:r>
          <a:r>
            <a:rPr lang="ar-SA" sz="1600" i="0" dirty="0">
              <a:solidFill>
                <a:schemeClr val="tx1"/>
              </a:solidFill>
              <a:effectLst/>
              <a:latin typeface="+mn-lt"/>
              <a:ea typeface="+mn-ea"/>
              <a:cs typeface="+mn-cs"/>
            </a:rPr>
            <a:t>من العملية عند استخدام مصادر بيانات غير رسمية</a:t>
          </a:r>
          <a:endParaRPr lang="en-US" sz="1600" dirty="0"/>
        </a:p>
      </dgm:t>
    </dgm:pt>
    <dgm:pt modelId="{EF6E2C6E-723C-4874-8599-553030CD9EE4}" type="parTrans" cxnId="{1EF587B5-5CA9-4910-B0A3-3B0B99B35D66}">
      <dgm:prSet/>
      <dgm:spPr/>
      <dgm:t>
        <a:bodyPr/>
        <a:lstStyle/>
        <a:p>
          <a:endParaRPr lang="en-US"/>
        </a:p>
      </dgm:t>
    </dgm:pt>
    <dgm:pt modelId="{326C360D-FFBB-445D-AEC9-622DD3A1709B}" type="sibTrans" cxnId="{1EF587B5-5CA9-4910-B0A3-3B0B99B35D66}">
      <dgm:prSet/>
      <dgm:spPr/>
      <dgm:t>
        <a:bodyPr/>
        <a:lstStyle/>
        <a:p>
          <a:endParaRPr lang="en-US"/>
        </a:p>
      </dgm:t>
    </dgm:pt>
    <dgm:pt modelId="{3353E323-CB19-43FF-8D69-18AB74F7A767}">
      <dgm:prSet phldrT="[Text]" custT="1"/>
      <dgm:spPr>
        <a:solidFill>
          <a:srgbClr val="46DE54"/>
        </a:solidFill>
        <a:ln>
          <a:solidFill>
            <a:srgbClr val="F6C233"/>
          </a:solidFill>
        </a:ln>
      </dgm:spPr>
      <dgm:t>
        <a:bodyPr/>
        <a:lstStyle/>
        <a:p>
          <a:pPr algn="r" rtl="1">
            <a:spcAft>
              <a:spcPts val="588"/>
            </a:spcAft>
          </a:pPr>
          <a:r>
            <a:rPr lang="ar-SA" sz="1600" b="1" dirty="0">
              <a:solidFill>
                <a:schemeClr val="tx1"/>
              </a:solidFill>
              <a:effectLst>
                <a:outerShdw blurRad="38100" dist="38100" dir="2700000" algn="tl">
                  <a:srgbClr val="000000">
                    <a:alpha val="43137"/>
                  </a:srgbClr>
                </a:outerShdw>
              </a:effectLst>
            </a:rPr>
            <a:t>"المراقبة العامة":
</a:t>
          </a:r>
          <a:r>
            <a:rPr lang="ar-SA" sz="1600" b="0" dirty="0">
              <a:solidFill>
                <a:schemeClr val="tx1"/>
              </a:solidFill>
              <a:effectLst/>
            </a:rPr>
            <a:t>"عملية </a:t>
          </a:r>
          <a:r>
            <a:rPr lang="ar-SA" sz="1600" b="1" dirty="0">
              <a:solidFill>
                <a:schemeClr val="tx1"/>
              </a:solidFill>
              <a:effectLst/>
            </a:rPr>
            <a:t>رسمية</a:t>
          </a:r>
          <a:r>
            <a:rPr lang="ar-SA" sz="1600" b="0" dirty="0">
              <a:solidFill>
                <a:schemeClr val="tx1"/>
              </a:solidFill>
              <a:effectLst/>
            </a:rPr>
            <a:t> تجمع بموجبها البيانات عن </a:t>
          </a:r>
          <a:r>
            <a:rPr lang="ar-SA" sz="1600" b="1" dirty="0">
              <a:solidFill>
                <a:schemeClr val="tx1"/>
              </a:solidFill>
              <a:effectLst/>
            </a:rPr>
            <a:t>الآفات</a:t>
          </a:r>
          <a:r>
            <a:rPr lang="ar-SA" sz="1600" b="0" dirty="0">
              <a:solidFill>
                <a:schemeClr val="tx1"/>
              </a:solidFill>
              <a:effectLst/>
            </a:rPr>
            <a:t> في </a:t>
          </a:r>
          <a:r>
            <a:rPr lang="ar-SA" sz="1600" b="1" dirty="0">
              <a:solidFill>
                <a:schemeClr val="tx1"/>
              </a:solidFill>
              <a:effectLst/>
            </a:rPr>
            <a:t>منطقة</a:t>
          </a:r>
          <a:r>
            <a:rPr lang="ar-SA" sz="1600" b="0" dirty="0">
              <a:solidFill>
                <a:schemeClr val="tx1"/>
              </a:solidFill>
              <a:effectLst/>
            </a:rPr>
            <a:t> </a:t>
          </a:r>
          <a:r>
            <a:rPr lang="ar-SA" sz="1600" b="1" dirty="0">
              <a:solidFill>
                <a:schemeClr val="tx1"/>
              </a:solidFill>
              <a:effectLst/>
            </a:rPr>
            <a:t>ما</a:t>
          </a:r>
          <a:r>
            <a:rPr lang="ar-SA" sz="1600" b="0" dirty="0">
              <a:solidFill>
                <a:schemeClr val="tx1"/>
              </a:solidFill>
              <a:effectLst/>
            </a:rPr>
            <a:t> من مصادر مختلفة غير </a:t>
          </a:r>
          <a:r>
            <a:rPr lang="ar-SA" sz="1600" b="0" dirty="0" err="1">
              <a:solidFill>
                <a:schemeClr val="tx1"/>
              </a:solidFill>
              <a:effectLst/>
            </a:rPr>
            <a:t>المسوحات</a:t>
          </a:r>
          <a:r>
            <a:rPr lang="ar-SA" sz="1600" b="0" dirty="0">
              <a:solidFill>
                <a:schemeClr val="tx1"/>
              </a:solidFill>
              <a:effectLst/>
            </a:rPr>
            <a:t>، </a:t>
          </a:r>
          <a:r>
            <a:rPr lang="ar-MA" sz="1600" b="0" dirty="0" smtClean="0">
              <a:solidFill>
                <a:schemeClr val="tx1"/>
              </a:solidFill>
              <a:effectLst/>
            </a:rPr>
            <a:t>يتم </a:t>
          </a:r>
          <a:r>
            <a:rPr lang="ar-SA" sz="1600" b="0" dirty="0" smtClean="0">
              <a:solidFill>
                <a:schemeClr val="tx1"/>
              </a:solidFill>
              <a:effectLst/>
            </a:rPr>
            <a:t>تحل</a:t>
          </a:r>
          <a:r>
            <a:rPr lang="ar-MA" sz="1600" b="0" dirty="0" smtClean="0">
              <a:solidFill>
                <a:schemeClr val="tx1"/>
              </a:solidFill>
              <a:effectLst/>
            </a:rPr>
            <a:t>ي</a:t>
          </a:r>
          <a:r>
            <a:rPr lang="ar-SA" sz="1600" b="0" dirty="0" smtClean="0">
              <a:solidFill>
                <a:schemeClr val="tx1"/>
              </a:solidFill>
              <a:effectLst/>
            </a:rPr>
            <a:t>ل</a:t>
          </a:r>
          <a:r>
            <a:rPr lang="ar-MA" sz="1600" b="0" dirty="0" smtClean="0">
              <a:solidFill>
                <a:schemeClr val="tx1"/>
              </a:solidFill>
              <a:effectLst/>
            </a:rPr>
            <a:t>ها</a:t>
          </a:r>
          <a:r>
            <a:rPr lang="ar-SA" sz="1600" b="0" dirty="0" smtClean="0">
              <a:solidFill>
                <a:schemeClr val="tx1"/>
              </a:solidFill>
              <a:effectLst/>
            </a:rPr>
            <a:t> و</a:t>
          </a:r>
          <a:r>
            <a:rPr lang="ar-MA" sz="1600" b="0" dirty="0" smtClean="0">
              <a:solidFill>
                <a:schemeClr val="tx1"/>
              </a:solidFill>
              <a:effectLst/>
            </a:rPr>
            <a:t>ال</a:t>
          </a:r>
          <a:r>
            <a:rPr lang="ar-SA" sz="1600" b="0" dirty="0" smtClean="0">
              <a:solidFill>
                <a:schemeClr val="tx1"/>
              </a:solidFill>
              <a:effectLst/>
            </a:rPr>
            <a:t>تحقق </a:t>
          </a:r>
          <a:r>
            <a:rPr lang="ar-SA" sz="1600" b="0" dirty="0">
              <a:solidFill>
                <a:schemeClr val="tx1"/>
              </a:solidFill>
              <a:effectLst/>
            </a:rPr>
            <a:t>منها".</a:t>
          </a:r>
          <a:r>
            <a:rPr lang="ar-SA" sz="1600" b="1" dirty="0">
              <a:solidFill>
                <a:schemeClr val="tx1"/>
              </a:solidFill>
              <a:effectLst>
                <a:outerShdw blurRad="38100" dist="38100" dir="2700000" algn="tl">
                  <a:srgbClr val="000000">
                    <a:alpha val="43137"/>
                  </a:srgbClr>
                </a:outerShdw>
              </a:effectLst>
            </a:rPr>
            <a:t>
</a:t>
          </a:r>
          <a:endParaRPr lang="en-US" sz="1600" dirty="0">
            <a:solidFill>
              <a:schemeClr val="tx1"/>
            </a:solidFill>
            <a:effectLst/>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fr-FR"/>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custLinFactNeighborX="0" custLinFactNeighborY="-21335">
        <dgm:presLayoutVars>
          <dgm:chMax val="0"/>
          <dgm:chPref val="0"/>
          <dgm:bulletEnabled val="1"/>
        </dgm:presLayoutVars>
      </dgm:prSet>
      <dgm:spPr/>
      <dgm:t>
        <a:bodyPr/>
        <a:lstStyle/>
        <a:p>
          <a:endParaRPr lang="fr-FR"/>
        </a:p>
      </dgm:t>
    </dgm:pt>
    <dgm:pt modelId="{43050ECD-A3E9-4C47-8FE6-BEA6034E9946}" type="pres">
      <dgm:prSet presAssocID="{3353E323-CB19-43FF-8D69-18AB74F7A767}" presName="desTx" presStyleLbl="alignAccFollowNode1" presStyleIdx="0" presStyleCnt="1" custScaleY="105702">
        <dgm:presLayoutVars>
          <dgm:bulletEnabled val="1"/>
        </dgm:presLayoutVars>
      </dgm:prSet>
      <dgm:spPr/>
      <dgm:t>
        <a:bodyPr/>
        <a:lstStyle/>
        <a:p>
          <a:endParaRPr lang="fr-FR"/>
        </a:p>
      </dgm:t>
    </dgm:pt>
  </dgm:ptLst>
  <dgm:cxnLst>
    <dgm:cxn modelId="{1EF587B5-5CA9-4910-B0A3-3B0B99B35D66}" srcId="{3353E323-CB19-43FF-8D69-18AB74F7A767}" destId="{299F6A74-8351-4A4F-B386-3986EE36DA80}" srcOrd="0" destOrd="0" parTransId="{EF6E2C6E-723C-4874-8599-553030CD9EE4}" sibTransId="{326C360D-FFBB-445D-AEC9-622DD3A1709B}"/>
    <dgm:cxn modelId="{C6CDEFCA-BC39-4E29-AD0C-D9FF12B8D47F}" type="presOf" srcId="{299F6A74-8351-4A4F-B386-3986EE36DA80}" destId="{43050ECD-A3E9-4C47-8FE6-BEA6034E9946}" srcOrd="0" destOrd="0" presId="urn:microsoft.com/office/officeart/2005/8/layout/hList1"/>
    <dgm:cxn modelId="{9518A0D1-C79A-4E4E-A9B5-DCA86F3820AB}" srcId="{5E1F010D-719A-4457-87E8-5D7769197D3B}" destId="{3353E323-CB19-43FF-8D69-18AB74F7A767}" srcOrd="0" destOrd="0" parTransId="{EEC5F49C-8AE3-4E2A-A215-8770DB5B82C1}" sibTransId="{5BC80C2B-A228-4D8A-8A84-A7B9DDD08700}"/>
    <dgm:cxn modelId="{A55DD266-C2F3-425A-8400-081144CF2EE0}" type="presOf" srcId="{5E1F010D-719A-4457-87E8-5D7769197D3B}" destId="{0BFA647E-92FE-45E0-AE06-ABD504F66826}" srcOrd="0" destOrd="0" presId="urn:microsoft.com/office/officeart/2005/8/layout/hList1"/>
    <dgm:cxn modelId="{10FCC26E-2482-4A9B-A70C-15853AAA2549}" type="presOf" srcId="{3353E323-CB19-43FF-8D69-18AB74F7A767}" destId="{E930BD52-F34E-4EBD-9A9B-C7DEB21F1E79}" srcOrd="0" destOrd="0" presId="urn:microsoft.com/office/officeart/2005/8/layout/hList1"/>
    <dgm:cxn modelId="{00187AB4-0CCE-4967-88F9-B6E14439899B}" type="presParOf" srcId="{0BFA647E-92FE-45E0-AE06-ABD504F66826}" destId="{C9D697EF-FE5C-402C-830B-CCDCAD89BBD3}" srcOrd="0" destOrd="0" presId="urn:microsoft.com/office/officeart/2005/8/layout/hList1"/>
    <dgm:cxn modelId="{3D7DEC4B-96E6-4154-8D02-75AF539080F0}" type="presParOf" srcId="{C9D697EF-FE5C-402C-830B-CCDCAD89BBD3}" destId="{E930BD52-F34E-4EBD-9A9B-C7DEB21F1E79}" srcOrd="0" destOrd="0" presId="urn:microsoft.com/office/officeart/2005/8/layout/hList1"/>
    <dgm:cxn modelId="{ED53F56E-4194-461A-BA4A-B15C083CCD9C}"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3353E323-CB19-43FF-8D69-18AB74F7A767}">
      <dgm:prSet phldrT="[Text]" custT="1"/>
      <dgm:spPr>
        <a:solidFill>
          <a:srgbClr val="46DE54"/>
        </a:solidFill>
        <a:ln>
          <a:solidFill>
            <a:srgbClr val="F6C233"/>
          </a:solidFill>
        </a:ln>
      </dgm:spPr>
      <dgm:t>
        <a:bodyPr/>
        <a:lstStyle/>
        <a:p>
          <a:pPr algn="r" rtl="1">
            <a:spcAft>
              <a:spcPts val="588"/>
            </a:spcAft>
          </a:pPr>
          <a:r>
            <a:rPr lang="ar-SA" sz="1600" b="1" dirty="0">
              <a:solidFill>
                <a:schemeClr val="tx1"/>
              </a:solidFill>
              <a:effectLst>
                <a:outerShdw blurRad="38100" dist="38100" dir="2700000" algn="tl">
                  <a:srgbClr val="000000">
                    <a:alpha val="43137"/>
                  </a:srgbClr>
                </a:outerShdw>
              </a:effectLst>
            </a:rPr>
            <a:t>"مراقبة محددة":
</a:t>
          </a:r>
          <a:r>
            <a:rPr lang="ar-SA" sz="1600" b="0" dirty="0">
              <a:solidFill>
                <a:schemeClr val="tx1"/>
              </a:solidFill>
              <a:effectLst/>
            </a:rPr>
            <a:t>"عملية </a:t>
          </a:r>
          <a:r>
            <a:rPr lang="ar-SA" sz="1600" b="1" dirty="0">
              <a:solidFill>
                <a:schemeClr val="tx1"/>
              </a:solidFill>
              <a:effectLst/>
            </a:rPr>
            <a:t>رسمية</a:t>
          </a:r>
          <a:r>
            <a:rPr lang="ar-SA" sz="1600" b="0" dirty="0">
              <a:solidFill>
                <a:schemeClr val="tx1"/>
              </a:solidFill>
              <a:effectLst/>
            </a:rPr>
            <a:t> يتم بموجبها الحصول على المعلومات عن </a:t>
          </a:r>
          <a:r>
            <a:rPr lang="ar-SA" sz="1600" b="1" dirty="0">
              <a:solidFill>
                <a:schemeClr val="tx1"/>
              </a:solidFill>
              <a:effectLst/>
            </a:rPr>
            <a:t>الآفات</a:t>
          </a:r>
          <a:r>
            <a:rPr lang="ar-SA" sz="1600" b="0" dirty="0">
              <a:solidFill>
                <a:schemeClr val="tx1"/>
              </a:solidFill>
              <a:effectLst/>
            </a:rPr>
            <a:t> في </a:t>
          </a:r>
          <a:r>
            <a:rPr lang="ar-SA" sz="1600" b="1" dirty="0">
              <a:solidFill>
                <a:schemeClr val="tx1"/>
              </a:solidFill>
              <a:effectLst/>
            </a:rPr>
            <a:t>منطقة ما </a:t>
          </a:r>
          <a:r>
            <a:rPr lang="ar-SA" sz="1600" b="0" dirty="0">
              <a:solidFill>
                <a:schemeClr val="tx1"/>
              </a:solidFill>
              <a:effectLst/>
            </a:rPr>
            <a:t>من خلال </a:t>
          </a:r>
          <a:r>
            <a:rPr lang="ar-SA" sz="1600" b="0" dirty="0" err="1">
              <a:solidFill>
                <a:schemeClr val="tx1"/>
              </a:solidFill>
              <a:effectLst/>
            </a:rPr>
            <a:t>المسوحات</a:t>
          </a:r>
          <a:r>
            <a:rPr lang="ar-SA" sz="1600" b="0" dirty="0">
              <a:solidFill>
                <a:schemeClr val="tx1"/>
              </a:solidFill>
              <a:effectLst/>
            </a:rPr>
            <a:t>".</a:t>
          </a:r>
          <a:endParaRPr lang="en-US" sz="1600" b="0" dirty="0">
            <a:solidFill>
              <a:schemeClr val="tx1"/>
            </a:solidFill>
            <a:effectLst/>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746CFE87-AF7D-49A4-9F77-13A3889C3285}">
      <dgm:prSet custT="1"/>
      <dgm:spPr>
        <a:solidFill>
          <a:srgbClr val="D4F5D6">
            <a:alpha val="90000"/>
          </a:srgbClr>
        </a:solidFill>
        <a:ln>
          <a:solidFill>
            <a:srgbClr val="FDF4DA">
              <a:alpha val="90000"/>
            </a:srgbClr>
          </a:solidFill>
        </a:ln>
      </dgm:spPr>
      <dgm:t>
        <a:bodyPr/>
        <a:lstStyle/>
        <a:p>
          <a:pPr algn="r" rtl="1"/>
          <a:r>
            <a:rPr lang="ar-SA" sz="1600" dirty="0">
              <a:solidFill>
                <a:schemeClr val="tx1"/>
              </a:solidFill>
              <a:effectLst/>
              <a:latin typeface="+mn-lt"/>
              <a:ea typeface="+mn-ea"/>
              <a:cs typeface="+mn-cs"/>
            </a:rPr>
            <a:t>وقد </a:t>
          </a:r>
          <a:r>
            <a:rPr lang="ar-SA" sz="1600" dirty="0" smtClean="0">
              <a:solidFill>
                <a:schemeClr val="tx1"/>
              </a:solidFill>
              <a:effectLst/>
              <a:latin typeface="+mn-lt"/>
              <a:ea typeface="+mn-ea"/>
              <a:cs typeface="+mn-cs"/>
            </a:rPr>
            <a:t>أسفر</a:t>
          </a:r>
          <a:r>
            <a:rPr lang="ar-MA" sz="1600" dirty="0" smtClean="0">
              <a:solidFill>
                <a:schemeClr val="tx1"/>
              </a:solidFill>
              <a:effectLst/>
              <a:latin typeface="+mn-lt"/>
              <a:ea typeface="+mn-ea"/>
              <a:cs typeface="+mn-cs"/>
            </a:rPr>
            <a:t>ت مراجعة المعيار 6 </a:t>
          </a:r>
          <a:r>
            <a:rPr lang="ar-SA" sz="1600" dirty="0" smtClean="0">
              <a:solidFill>
                <a:schemeClr val="tx1"/>
              </a:solidFill>
              <a:effectLst/>
              <a:latin typeface="+mn-lt"/>
              <a:ea typeface="+mn-ea"/>
              <a:cs typeface="+mn-cs"/>
            </a:rPr>
            <a:t>(</a:t>
          </a:r>
          <a:r>
            <a:rPr lang="ar-SA" sz="1600" dirty="0">
              <a:solidFill>
                <a:schemeClr val="tx1"/>
              </a:solidFill>
              <a:effectLst/>
              <a:latin typeface="+mn-lt"/>
              <a:ea typeface="+mn-ea"/>
              <a:cs typeface="+mn-cs"/>
            </a:rPr>
            <a:t>المراقبة) عن تغيير طفيف في معنى المراقبة العامة والمحددة، حيث أشارت النسخة السابقة من </a:t>
          </a:r>
          <a:r>
            <a:rPr lang="ar-MA" sz="1600" dirty="0" smtClean="0">
              <a:solidFill>
                <a:schemeClr val="tx1"/>
              </a:solidFill>
              <a:effectLst/>
              <a:latin typeface="+mn-lt"/>
              <a:ea typeface="+mn-ea"/>
              <a:cs typeface="+mn-cs"/>
            </a:rPr>
            <a:t>المعيار 6  </a:t>
          </a:r>
          <a:r>
            <a:rPr lang="ar-SA" sz="1600" dirty="0" smtClean="0">
              <a:solidFill>
                <a:schemeClr val="tx1"/>
              </a:solidFill>
              <a:effectLst/>
              <a:latin typeface="+mn-lt"/>
              <a:ea typeface="+mn-ea"/>
              <a:cs typeface="+mn-cs"/>
            </a:rPr>
            <a:t>إلى </a:t>
          </a:r>
          <a:r>
            <a:rPr lang="ar-SA" sz="1600" dirty="0">
              <a:solidFill>
                <a:schemeClr val="tx1"/>
              </a:solidFill>
              <a:effectLst/>
              <a:latin typeface="+mn-lt"/>
              <a:ea typeface="+mn-ea"/>
              <a:cs typeface="+mn-cs"/>
            </a:rPr>
            <a:t>"دراسات استقصائية محددة" لما يسمى الآن "المراقبة المحددة"
التمييز الوحيد بين المراقبة العامة والمحددة هو مصدر البيانات، حيث يمكن توجيه كلا النوعين من الترصد إلى آفات محددة
يتم تحقيق "مراقبة محددة" من خلال "</a:t>
          </a:r>
          <a:r>
            <a:rPr lang="ar-SA" sz="1600" dirty="0" smtClean="0">
              <a:solidFill>
                <a:schemeClr val="tx1"/>
              </a:solidFill>
              <a:effectLst/>
              <a:latin typeface="+mn-lt"/>
              <a:ea typeface="+mn-ea"/>
              <a:cs typeface="+mn-cs"/>
            </a:rPr>
            <a:t>ال</a:t>
          </a:r>
          <a:r>
            <a:rPr lang="ar-MA" sz="1600" dirty="0" smtClean="0">
              <a:solidFill>
                <a:schemeClr val="tx1"/>
              </a:solidFill>
              <a:effectLst/>
              <a:latin typeface="+mn-lt"/>
              <a:ea typeface="+mn-ea"/>
              <a:cs typeface="+mn-cs"/>
            </a:rPr>
            <a:t>مسح</a:t>
          </a:r>
          <a:r>
            <a:rPr lang="ar-SA" sz="1600" dirty="0" smtClean="0">
              <a:solidFill>
                <a:schemeClr val="tx1"/>
              </a:solidFill>
              <a:effectLst/>
              <a:latin typeface="+mn-lt"/>
              <a:ea typeface="+mn-ea"/>
              <a:cs typeface="+mn-cs"/>
            </a:rPr>
            <a:t>"</a:t>
          </a:r>
          <a:r>
            <a:rPr lang="ar-SA" sz="1600" dirty="0">
              <a:solidFill>
                <a:schemeClr val="tx1"/>
              </a:solidFill>
              <a:effectLst/>
              <a:latin typeface="+mn-lt"/>
              <a:ea typeface="+mn-ea"/>
              <a:cs typeface="+mn-cs"/>
            </a:rPr>
            <a:t>
وبالإشارة إلى "البيانات" أو "المعلومات" الناتجة عن المراقبة، تشير "البيانات" إلى المواد الخام التي يتم جمعها، والتي تصبح بعد ذلك "معلومات" بمجرد معالجتها؛ البيانات ليست رسمية حتى تتم الموافقة عليها من قبل </a:t>
          </a:r>
          <a:r>
            <a:rPr lang="ar-MA" sz="1600" i="0" dirty="0" smtClean="0">
              <a:solidFill>
                <a:schemeClr val="tx1"/>
              </a:solidFill>
              <a:effectLst/>
              <a:latin typeface="+mn-lt"/>
              <a:ea typeface="+mn-ea"/>
              <a:cs typeface="+mn-cs"/>
            </a:rPr>
            <a:t>المنظمة</a:t>
          </a:r>
          <a:r>
            <a:rPr lang="ar-SA" sz="1600" i="0" dirty="0" smtClean="0">
              <a:solidFill>
                <a:schemeClr val="tx1"/>
              </a:solidFill>
              <a:effectLst/>
              <a:latin typeface="+mn-lt"/>
              <a:ea typeface="+mn-ea"/>
              <a:cs typeface="+mn-cs"/>
            </a:rPr>
            <a:t> الوطني</a:t>
          </a:r>
          <a:r>
            <a:rPr lang="ar-MA" sz="1600" i="0" dirty="0" smtClean="0">
              <a:solidFill>
                <a:schemeClr val="tx1"/>
              </a:solidFill>
              <a:effectLst/>
              <a:latin typeface="+mn-lt"/>
              <a:ea typeface="+mn-ea"/>
              <a:cs typeface="+mn-cs"/>
            </a:rPr>
            <a:t>ة</a:t>
          </a:r>
          <a:r>
            <a:rPr lang="ar-SA" sz="1600" i="0" dirty="0" smtClean="0">
              <a:solidFill>
                <a:schemeClr val="tx1"/>
              </a:solidFill>
              <a:effectLst/>
              <a:latin typeface="+mn-lt"/>
              <a:ea typeface="+mn-ea"/>
              <a:cs typeface="+mn-cs"/>
            </a:rPr>
            <a:t> ل</a:t>
          </a:r>
          <a:r>
            <a:rPr lang="ar-MA" sz="1600" i="0" dirty="0" smtClean="0">
              <a:solidFill>
                <a:schemeClr val="tx1"/>
              </a:solidFill>
              <a:effectLst/>
              <a:latin typeface="+mn-lt"/>
              <a:ea typeface="+mn-ea"/>
              <a:cs typeface="+mn-cs"/>
            </a:rPr>
            <a:t>وقابة النباتات</a:t>
          </a:r>
          <a:r>
            <a:rPr lang="en-GB" sz="1600" dirty="0" smtClean="0">
              <a:solidFill>
                <a:schemeClr val="tx1"/>
              </a:solidFill>
              <a:effectLst/>
              <a:latin typeface="+mn-lt"/>
              <a:ea typeface="+mn-ea"/>
              <a:cs typeface="+mn-cs"/>
            </a:rPr>
            <a:t>. </a:t>
          </a:r>
          <a:r>
            <a:rPr lang="ar-SA" sz="1600" dirty="0">
              <a:solidFill>
                <a:schemeClr val="tx1"/>
              </a:solidFill>
              <a:effectLst/>
              <a:latin typeface="+mn-lt"/>
              <a:ea typeface="+mn-ea"/>
              <a:cs typeface="+mn-cs"/>
            </a:rPr>
            <a:t>ولذلك فإن كلمة "معلومات" مناسبة في سياق "مراقبة محددة</a:t>
          </a:r>
          <a:r>
            <a:rPr lang="ar-SA" sz="1600" dirty="0" smtClean="0">
              <a:solidFill>
                <a:schemeClr val="tx1"/>
              </a:solidFill>
              <a:effectLst/>
              <a:latin typeface="+mn-lt"/>
              <a:ea typeface="+mn-ea"/>
              <a:cs typeface="+mn-cs"/>
            </a:rPr>
            <a:t>"</a:t>
          </a:r>
          <a:endParaRPr lang="en-US" sz="1600" dirty="0"/>
        </a:p>
      </dgm:t>
    </dgm:pt>
    <dgm:pt modelId="{98B4CD0C-0E50-463A-9AE6-249AB51FEF35}" type="parTrans" cxnId="{C6B63B0B-693E-45C2-83EF-07B5A87464BF}">
      <dgm:prSet/>
      <dgm:spPr/>
      <dgm:t>
        <a:bodyPr/>
        <a:lstStyle/>
        <a:p>
          <a:endParaRPr lang="en-GB"/>
        </a:p>
      </dgm:t>
    </dgm:pt>
    <dgm:pt modelId="{F9095EED-0B50-4B3A-B0CC-662CE4255AC0}" type="sibTrans" cxnId="{C6B63B0B-693E-45C2-83EF-07B5A87464BF}">
      <dgm:prSet/>
      <dgm:spPr/>
      <dgm:t>
        <a:bodyPr/>
        <a:lstStyle/>
        <a:p>
          <a:endParaRPr lang="en-GB"/>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fr-FR"/>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fr-FR"/>
        </a:p>
      </dgm:t>
    </dgm:pt>
    <dgm:pt modelId="{43050ECD-A3E9-4C47-8FE6-BEA6034E9946}" type="pres">
      <dgm:prSet presAssocID="{3353E323-CB19-43FF-8D69-18AB74F7A767}" presName="desTx" presStyleLbl="alignAccFollowNode1" presStyleIdx="0" presStyleCnt="1" custScaleY="105702" custLinFactNeighborX="-489" custLinFactNeighborY="-722">
        <dgm:presLayoutVars>
          <dgm:bulletEnabled val="1"/>
        </dgm:presLayoutVars>
      </dgm:prSet>
      <dgm:spPr/>
      <dgm:t>
        <a:bodyPr/>
        <a:lstStyle/>
        <a:p>
          <a:endParaRPr lang="fr-FR"/>
        </a:p>
      </dgm:t>
    </dgm:pt>
  </dgm:ptLst>
  <dgm:cxnLst>
    <dgm:cxn modelId="{AF5989F7-4126-4970-8FB9-3923A34F82EE}" type="presOf" srcId="{3353E323-CB19-43FF-8D69-18AB74F7A767}" destId="{E930BD52-F34E-4EBD-9A9B-C7DEB21F1E79}" srcOrd="0" destOrd="0" presId="urn:microsoft.com/office/officeart/2005/8/layout/hList1"/>
    <dgm:cxn modelId="{0941657C-703C-4694-AEC4-83F238121F94}" type="presOf" srcId="{5E1F010D-719A-4457-87E8-5D7769197D3B}" destId="{0BFA647E-92FE-45E0-AE06-ABD504F66826}" srcOrd="0" destOrd="0" presId="urn:microsoft.com/office/officeart/2005/8/layout/hList1"/>
    <dgm:cxn modelId="{9518A0D1-C79A-4E4E-A9B5-DCA86F3820AB}" srcId="{5E1F010D-719A-4457-87E8-5D7769197D3B}" destId="{3353E323-CB19-43FF-8D69-18AB74F7A767}" srcOrd="0" destOrd="0" parTransId="{EEC5F49C-8AE3-4E2A-A215-8770DB5B82C1}" sibTransId="{5BC80C2B-A228-4D8A-8A84-A7B9DDD08700}"/>
    <dgm:cxn modelId="{C6B63B0B-693E-45C2-83EF-07B5A87464BF}" srcId="{3353E323-CB19-43FF-8D69-18AB74F7A767}" destId="{746CFE87-AF7D-49A4-9F77-13A3889C3285}" srcOrd="0" destOrd="0" parTransId="{98B4CD0C-0E50-463A-9AE6-249AB51FEF35}" sibTransId="{F9095EED-0B50-4B3A-B0CC-662CE4255AC0}"/>
    <dgm:cxn modelId="{014FA385-F92A-45E4-BD1C-DDB5ECA728AD}" type="presOf" srcId="{746CFE87-AF7D-49A4-9F77-13A3889C3285}" destId="{43050ECD-A3E9-4C47-8FE6-BEA6034E9946}" srcOrd="0" destOrd="0" presId="urn:microsoft.com/office/officeart/2005/8/layout/hList1"/>
    <dgm:cxn modelId="{A8A7D988-49BE-458F-B037-881FA5B9B715}" type="presParOf" srcId="{0BFA647E-92FE-45E0-AE06-ABD504F66826}" destId="{C9D697EF-FE5C-402C-830B-CCDCAD89BBD3}" srcOrd="0" destOrd="0" presId="urn:microsoft.com/office/officeart/2005/8/layout/hList1"/>
    <dgm:cxn modelId="{C5BFF953-542A-40E1-90FB-5CF99ACE3E6C}" type="presParOf" srcId="{C9D697EF-FE5C-402C-830B-CCDCAD89BBD3}" destId="{E930BD52-F34E-4EBD-9A9B-C7DEB21F1E79}" srcOrd="0" destOrd="0" presId="urn:microsoft.com/office/officeart/2005/8/layout/hList1"/>
    <dgm:cxn modelId="{17611E05-5407-4D69-944B-D417383425FF}"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en-US"/>
        </a:p>
      </dgm:t>
    </dgm:pt>
    <dgm:pt modelId="{3353E323-CB19-43FF-8D69-18AB74F7A767}">
      <dgm:prSet phldrT="[Text]" custT="1"/>
      <dgm:spPr/>
      <dgm:t>
        <a:bodyPr/>
        <a:lstStyle/>
        <a:p>
          <a:pPr algn="r" rtl="1"/>
          <a:r>
            <a:rPr lang="ar-SA" altLang="ja-JP" sz="1800" b="1" dirty="0">
              <a:effectLst>
                <a:outerShdw blurRad="38100" dist="38100" dir="2700000" algn="tl">
                  <a:srgbClr val="000000">
                    <a:alpha val="43137"/>
                  </a:srgbClr>
                </a:outerShdw>
              </a:effectLst>
              <a:latin typeface="Arial" pitchFamily="34" charset="0"/>
              <a:cs typeface="Arial" pitchFamily="34" charset="0"/>
            </a:rPr>
            <a:t>"المراقبة": 
"ا</a:t>
          </a:r>
          <a:r>
            <a:rPr lang="ar-SA" altLang="ja-JP" sz="1800" b="1" u="sng" dirty="0">
              <a:effectLst>
                <a:outerShdw blurRad="38100" dist="38100" dir="2700000" algn="tl">
                  <a:srgbClr val="000000">
                    <a:alpha val="43137"/>
                  </a:srgbClr>
                </a:outerShdw>
              </a:effectLst>
              <a:latin typeface="Arial" pitchFamily="34" charset="0"/>
              <a:cs typeface="Arial" pitchFamily="34" charset="0"/>
            </a:rPr>
            <a:t>لمراقبة العامة، المراقبة المحددة </a:t>
          </a:r>
          <a:r>
            <a:rPr lang="ar-SA" altLang="ja-JP" sz="1800" b="0" u="sng" dirty="0">
              <a:effectLst>
                <a:outerShdw blurRad="38100" dist="38100" dir="2700000" algn="tl">
                  <a:srgbClr val="000000">
                    <a:alpha val="43137"/>
                  </a:srgbClr>
                </a:outerShdw>
              </a:effectLst>
              <a:latin typeface="Arial" pitchFamily="34" charset="0"/>
              <a:cs typeface="Arial" pitchFamily="34" charset="0"/>
            </a:rPr>
            <a:t>أو مزيج من </a:t>
          </a:r>
          <a:r>
            <a:rPr lang="ar-MA" altLang="ja-JP" sz="1800" b="0" u="sng" dirty="0" smtClean="0">
              <a:effectLst>
                <a:outerShdw blurRad="38100" dist="38100" dir="2700000" algn="tl">
                  <a:srgbClr val="000000">
                    <a:alpha val="43137"/>
                  </a:srgbClr>
                </a:outerShdw>
              </a:effectLst>
              <a:latin typeface="Arial" pitchFamily="34" charset="0"/>
              <a:cs typeface="Arial" pitchFamily="34" charset="0"/>
            </a:rPr>
            <a:t>الاثنين </a:t>
          </a:r>
          <a:r>
            <a:rPr lang="ar-SA" sz="1800" i="0" dirty="0" smtClean="0">
              <a:solidFill>
                <a:schemeClr val="bg1"/>
              </a:solidFill>
              <a:effectLst/>
              <a:latin typeface="+mn-lt"/>
              <a:ea typeface="+mn-ea"/>
              <a:cs typeface="+mn-cs"/>
            </a:rPr>
            <a:t>معا</a:t>
          </a:r>
          <a:r>
            <a:rPr lang="ar-MA" sz="1800" i="0" dirty="0" smtClean="0">
              <a:solidFill>
                <a:schemeClr val="bg1"/>
              </a:solidFill>
              <a:effectLst/>
              <a:latin typeface="+mn-lt"/>
              <a:ea typeface="+mn-ea"/>
              <a:cs typeface="+mn-cs"/>
            </a:rPr>
            <a:t> </a:t>
          </a:r>
          <a:r>
            <a:rPr lang="ar-SA" sz="1800" strike="sngStrike" dirty="0" smtClean="0">
              <a:solidFill>
                <a:schemeClr val="bg1"/>
              </a:solidFill>
            </a:rPr>
            <a:t>عملية</a:t>
          </a:r>
          <a:r>
            <a:rPr lang="ar-SA" sz="1800" strike="sngStrike" dirty="0" smtClean="0"/>
            <a:t> رسمية لجمع وتسجيل البيانات عن وجود أو عدم وجود آفة عون طريق المسح، الرصد أو أي إجراءات أخرى</a:t>
          </a:r>
          <a:r>
            <a:rPr lang="ar-SA" altLang="ja-JP" sz="1800" b="1" dirty="0" smtClean="0">
              <a:effectLst>
                <a:outerShdw blurRad="38100" dist="38100" dir="2700000" algn="tl">
                  <a:srgbClr val="000000">
                    <a:alpha val="43137"/>
                  </a:srgbClr>
                </a:outerShdw>
              </a:effectLst>
              <a:latin typeface="Arial" pitchFamily="34" charset="0"/>
              <a:cs typeface="Arial" pitchFamily="34" charset="0"/>
            </a:rPr>
            <a:t>"</a:t>
          </a:r>
          <a:r>
            <a:rPr lang="ar-SA" altLang="ja-JP" sz="1800" b="1" dirty="0">
              <a:effectLst>
                <a:outerShdw blurRad="38100" dist="38100" dir="2700000" algn="tl">
                  <a:srgbClr val="000000">
                    <a:alpha val="43137"/>
                  </a:srgbClr>
                </a:outerShdw>
              </a:effectLst>
              <a:latin typeface="Arial" pitchFamily="34" charset="0"/>
              <a:cs typeface="Arial" pitchFamily="34" charset="0"/>
            </a:rPr>
            <a:t>
</a:t>
          </a:r>
          <a:endParaRPr lang="en-US" sz="1800" strike="sngStrike" dirty="0">
            <a:effectLst>
              <a:outerShdw blurRad="38100" dist="38100" dir="2700000" algn="tl">
                <a:srgbClr val="000000">
                  <a:alpha val="43137"/>
                </a:srgbClr>
              </a:outerShdw>
            </a:effectLst>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E496333F-73E3-4416-ACEB-781E2589BD07}">
      <dgm:prSet custT="1"/>
      <dgm:spPr/>
      <dgm:t>
        <a:bodyPr/>
        <a:lstStyle/>
        <a:p>
          <a:pPr rtl="1"/>
          <a:r>
            <a:rPr lang="ar-SA" sz="1800" i="0" dirty="0" smtClean="0">
              <a:solidFill>
                <a:schemeClr val="tx1"/>
              </a:solidFill>
              <a:effectLst/>
              <a:latin typeface="+mn-lt"/>
              <a:ea typeface="+mn-ea"/>
              <a:cs typeface="+mn-cs"/>
            </a:rPr>
            <a:t>نظر </a:t>
          </a:r>
          <a:r>
            <a:rPr lang="ar-SA" sz="1800" i="0" dirty="0">
              <a:solidFill>
                <a:schemeClr val="tx1"/>
              </a:solidFill>
              <a:effectLst/>
              <a:latin typeface="+mn-lt"/>
              <a:ea typeface="+mn-ea"/>
              <a:cs typeface="+mn-cs"/>
            </a:rPr>
            <a:t>الفريق التقني المعني بالمسرد في مختلف التعديلات الممكن إدخالها على التعريف الحالي لمسرد "المراقبة"، ولكن بالنظر إلى التعريفين المقترحين ل "المراقبة العامة" و "المراقبة المحددة"، يقترح أخيرا تعريفا يقول ببساطة إن المراقبة هي "مراقبة عامة أو مراقبة محددة أو مزيج من الاثنين معا"
</a:t>
          </a:r>
          <a:endParaRPr lang="en-US" sz="1800" dirty="0"/>
        </a:p>
      </dgm:t>
    </dgm:pt>
    <dgm:pt modelId="{BC3CBCD1-CCD9-460D-9DFB-CA683E81789A}" type="parTrans" cxnId="{2B8586C5-FD8B-4F00-B66B-98C4E2B0D5BE}">
      <dgm:prSet/>
      <dgm:spPr/>
      <dgm:t>
        <a:bodyPr/>
        <a:lstStyle/>
        <a:p>
          <a:endParaRPr lang="en-US"/>
        </a:p>
      </dgm:t>
    </dgm:pt>
    <dgm:pt modelId="{86AC4126-B89A-4BFA-8A25-48F82BF7B59E}" type="sibTrans" cxnId="{2B8586C5-FD8B-4F00-B66B-98C4E2B0D5BE}">
      <dgm:prSet/>
      <dgm:spPr/>
      <dgm:t>
        <a:bodyPr/>
        <a:lstStyle/>
        <a:p>
          <a:endParaRPr lang="en-US"/>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fr-FR"/>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fr-FR"/>
        </a:p>
      </dgm:t>
    </dgm:pt>
    <dgm:pt modelId="{43050ECD-A3E9-4C47-8FE6-BEA6034E9946}" type="pres">
      <dgm:prSet presAssocID="{3353E323-CB19-43FF-8D69-18AB74F7A767}" presName="desTx" presStyleLbl="alignAccFollowNode1" presStyleIdx="0" presStyleCnt="1">
        <dgm:presLayoutVars>
          <dgm:bulletEnabled val="1"/>
        </dgm:presLayoutVars>
      </dgm:prSet>
      <dgm:spPr/>
      <dgm:t>
        <a:bodyPr/>
        <a:lstStyle/>
        <a:p>
          <a:endParaRPr lang="fr-FR"/>
        </a:p>
      </dgm:t>
    </dgm:pt>
  </dgm:ptLst>
  <dgm:cxnLst>
    <dgm:cxn modelId="{9518A0D1-C79A-4E4E-A9B5-DCA86F3820AB}" srcId="{5E1F010D-719A-4457-87E8-5D7769197D3B}" destId="{3353E323-CB19-43FF-8D69-18AB74F7A767}" srcOrd="0" destOrd="0" parTransId="{EEC5F49C-8AE3-4E2A-A215-8770DB5B82C1}" sibTransId="{5BC80C2B-A228-4D8A-8A84-A7B9DDD08700}"/>
    <dgm:cxn modelId="{7B8EA6C1-C133-4175-9A0C-958003316372}" type="presOf" srcId="{E496333F-73E3-4416-ACEB-781E2589BD07}" destId="{43050ECD-A3E9-4C47-8FE6-BEA6034E9946}" srcOrd="0" destOrd="0" presId="urn:microsoft.com/office/officeart/2005/8/layout/hList1"/>
    <dgm:cxn modelId="{44AEB00D-4B1E-4982-BE95-13DF60C15C2C}" type="presOf" srcId="{3353E323-CB19-43FF-8D69-18AB74F7A767}" destId="{E930BD52-F34E-4EBD-9A9B-C7DEB21F1E79}" srcOrd="0" destOrd="0" presId="urn:microsoft.com/office/officeart/2005/8/layout/hList1"/>
    <dgm:cxn modelId="{2B8586C5-FD8B-4F00-B66B-98C4E2B0D5BE}" srcId="{3353E323-CB19-43FF-8D69-18AB74F7A767}" destId="{E496333F-73E3-4416-ACEB-781E2589BD07}" srcOrd="0" destOrd="0" parTransId="{BC3CBCD1-CCD9-460D-9DFB-CA683E81789A}" sibTransId="{86AC4126-B89A-4BFA-8A25-48F82BF7B59E}"/>
    <dgm:cxn modelId="{FAEEE06A-E620-4FBF-84FB-F3565754E973}" type="presOf" srcId="{5E1F010D-719A-4457-87E8-5D7769197D3B}" destId="{0BFA647E-92FE-45E0-AE06-ABD504F66826}" srcOrd="0" destOrd="0" presId="urn:microsoft.com/office/officeart/2005/8/layout/hList1"/>
    <dgm:cxn modelId="{517083EC-A1D5-4049-A840-BE46CD26B77C}" type="presParOf" srcId="{0BFA647E-92FE-45E0-AE06-ABD504F66826}" destId="{C9D697EF-FE5C-402C-830B-CCDCAD89BBD3}" srcOrd="0" destOrd="0" presId="urn:microsoft.com/office/officeart/2005/8/layout/hList1"/>
    <dgm:cxn modelId="{8D8DE0D8-002C-4DA1-8777-FF6EC6075683}" type="presParOf" srcId="{C9D697EF-FE5C-402C-830B-CCDCAD89BBD3}" destId="{E930BD52-F34E-4EBD-9A9B-C7DEB21F1E79}" srcOrd="0" destOrd="0" presId="urn:microsoft.com/office/officeart/2005/8/layout/hList1"/>
    <dgm:cxn modelId="{11C13588-A01A-4A53-B897-B843ABC2708A}"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en-US"/>
        </a:p>
      </dgm:t>
    </dgm:pt>
    <dgm:pt modelId="{3353E323-CB19-43FF-8D69-18AB74F7A767}">
      <dgm:prSet phldrT="[Text]" custT="1"/>
      <dgm:spPr/>
      <dgm:t>
        <a:bodyPr/>
        <a:lstStyle/>
        <a:p>
          <a:pPr algn="r" rtl="1"/>
          <a:r>
            <a:rPr lang="ar-SA" altLang="ja-JP" sz="1800" b="1" dirty="0" smtClean="0">
              <a:effectLst>
                <a:outerShdw blurRad="38100" dist="38100" dir="2700000" algn="tl">
                  <a:srgbClr val="000000">
                    <a:alpha val="43137"/>
                  </a:srgbClr>
                </a:outerShdw>
              </a:effectLst>
              <a:latin typeface="Arial" pitchFamily="34" charset="0"/>
              <a:cs typeface="Arial" pitchFamily="34" charset="0"/>
            </a:rPr>
            <a:t>"</a:t>
          </a:r>
          <a:r>
            <a:rPr lang="ar-MA" altLang="ja-JP" sz="1800" b="1" dirty="0" smtClean="0">
              <a:effectLst>
                <a:outerShdw blurRad="38100" dist="38100" dir="2700000" algn="tl">
                  <a:srgbClr val="000000">
                    <a:alpha val="43137"/>
                  </a:srgbClr>
                </a:outerShdw>
              </a:effectLst>
              <a:latin typeface="Arial" pitchFamily="34" charset="0"/>
              <a:cs typeface="Arial" pitchFamily="34" charset="0"/>
            </a:rPr>
            <a:t>مادة وراثية</a:t>
          </a:r>
          <a:r>
            <a:rPr lang="ar-SA" altLang="ja-JP" sz="1800" b="1" dirty="0" smtClean="0">
              <a:effectLst>
                <a:outerShdw blurRad="38100" dist="38100" dir="2700000" algn="tl">
                  <a:srgbClr val="000000">
                    <a:alpha val="43137"/>
                  </a:srgbClr>
                </a:outerShdw>
              </a:effectLst>
              <a:latin typeface="Arial" pitchFamily="34" charset="0"/>
              <a:cs typeface="Arial" pitchFamily="34" charset="0"/>
            </a:rPr>
            <a:t>": </a:t>
          </a:r>
          <a:r>
            <a:rPr lang="ar-SA" altLang="ja-JP" sz="1800" b="1" dirty="0">
              <a:effectLst>
                <a:outerShdw blurRad="38100" dist="38100" dir="2700000" algn="tl">
                  <a:srgbClr val="000000">
                    <a:alpha val="43137"/>
                  </a:srgbClr>
                </a:outerShdw>
              </a:effectLst>
              <a:latin typeface="Arial" pitchFamily="34" charset="0"/>
              <a:cs typeface="Arial" pitchFamily="34" charset="0"/>
            </a:rPr>
            <a:t>
</a:t>
          </a:r>
          <a:r>
            <a:rPr lang="ar-SA" altLang="ja-JP" sz="1800" b="1" dirty="0" smtClean="0">
              <a:effectLst>
                <a:outerShdw blurRad="38100" dist="38100" dir="2700000" algn="tl">
                  <a:srgbClr val="000000">
                    <a:alpha val="43137"/>
                  </a:srgbClr>
                </a:outerShdw>
              </a:effectLst>
              <a:latin typeface="Arial" pitchFamily="34" charset="0"/>
              <a:cs typeface="Arial" pitchFamily="34" charset="0"/>
            </a:rPr>
            <a:t>"</a:t>
          </a:r>
          <a:r>
            <a:rPr lang="ar-MA" altLang="ja-JP" sz="1800" b="1" dirty="0" smtClean="0">
              <a:effectLst>
                <a:outerShdw blurRad="38100" dist="38100" dir="2700000" algn="tl">
                  <a:srgbClr val="000000">
                    <a:alpha val="43137"/>
                  </a:srgbClr>
                </a:outerShdw>
              </a:effectLst>
              <a:latin typeface="Arial" pitchFamily="34" charset="0"/>
              <a:cs typeface="Arial" pitchFamily="34" charset="0"/>
            </a:rPr>
            <a:t>نباتات </a:t>
          </a:r>
          <a:r>
            <a:rPr lang="ar-MA" altLang="ja-JP" sz="1800" b="1" u="sng" dirty="0" smtClean="0">
              <a:effectLst>
                <a:outerShdw blurRad="38100" dist="38100" dir="2700000" algn="tl">
                  <a:srgbClr val="000000">
                    <a:alpha val="43137"/>
                  </a:srgbClr>
                </a:outerShdw>
              </a:effectLst>
              <a:latin typeface="Arial" pitchFamily="34" charset="0"/>
              <a:cs typeface="Arial" pitchFamily="34" charset="0"/>
            </a:rPr>
            <a:t>الغرس</a:t>
          </a:r>
          <a:r>
            <a:rPr lang="ar-MA" altLang="ja-JP" sz="1800" b="1" dirty="0" smtClean="0">
              <a:effectLst>
                <a:outerShdw blurRad="38100" dist="38100" dir="2700000" algn="tl">
                  <a:srgbClr val="000000">
                    <a:alpha val="43137"/>
                  </a:srgbClr>
                </a:outerShdw>
              </a:effectLst>
              <a:latin typeface="Arial" pitchFamily="34" charset="0"/>
              <a:cs typeface="Arial" pitchFamily="34" charset="0"/>
            </a:rPr>
            <a:t> يعتزم إبقاؤها مغروسة، أو يعتزم غرسها أو إعادة غرسها </a:t>
          </a:r>
          <a:r>
            <a:rPr lang="ar-SA" altLang="ja-JP" sz="1800" b="1" dirty="0" smtClean="0">
              <a:effectLst>
                <a:outerShdw blurRad="38100" dist="38100" dir="2700000" algn="tl">
                  <a:srgbClr val="000000">
                    <a:alpha val="43137"/>
                  </a:srgbClr>
                </a:outerShdw>
              </a:effectLst>
              <a:latin typeface="Arial" pitchFamily="34" charset="0"/>
              <a:cs typeface="Arial" pitchFamily="34" charset="0"/>
            </a:rPr>
            <a:t>"</a:t>
          </a:r>
          <a:r>
            <a:rPr lang="ar-SA" altLang="ja-JP" sz="1800" b="1" dirty="0">
              <a:effectLst>
                <a:outerShdw blurRad="38100" dist="38100" dir="2700000" algn="tl">
                  <a:srgbClr val="000000">
                    <a:alpha val="43137"/>
                  </a:srgbClr>
                </a:outerShdw>
              </a:effectLst>
              <a:latin typeface="Arial" pitchFamily="34" charset="0"/>
              <a:cs typeface="Arial" pitchFamily="34" charset="0"/>
            </a:rPr>
            <a:t>
</a:t>
          </a:r>
          <a:endParaRPr lang="en-US" sz="1800" strike="noStrike" dirty="0">
            <a:effectLst>
              <a:outerShdw blurRad="38100" dist="38100" dir="2700000" algn="tl">
                <a:srgbClr val="000000">
                  <a:alpha val="43137"/>
                </a:srgbClr>
              </a:outerShdw>
            </a:effectLst>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E496333F-73E3-4416-ACEB-781E2589BD07}">
      <dgm:prSet custT="1"/>
      <dgm:spPr/>
      <dgm:t>
        <a:bodyPr/>
        <a:lstStyle/>
        <a:p>
          <a:pPr algn="r" rtl="1"/>
          <a:r>
            <a:rPr lang="ar-SA" sz="1800" dirty="0">
              <a:solidFill>
                <a:schemeClr val="tx1"/>
              </a:solidFill>
              <a:effectLst/>
              <a:latin typeface="+mn-lt"/>
              <a:ea typeface="+mn-ea"/>
              <a:cs typeface="+mn-cs"/>
            </a:rPr>
            <a:t>وقد دخلت </a:t>
          </a:r>
          <a:r>
            <a:rPr lang="ar-SA" sz="1800" dirty="0" smtClean="0">
              <a:solidFill>
                <a:schemeClr val="tx1"/>
              </a:solidFill>
              <a:effectLst/>
              <a:latin typeface="+mn-lt"/>
              <a:ea typeface="+mn-ea"/>
              <a:cs typeface="+mn-cs"/>
            </a:rPr>
            <a:t>"</a:t>
          </a:r>
          <a:r>
            <a:rPr lang="ar-MA" sz="1800" dirty="0" smtClean="0">
              <a:solidFill>
                <a:schemeClr val="tx1"/>
              </a:solidFill>
              <a:effectLst/>
              <a:latin typeface="+mn-lt"/>
              <a:ea typeface="+mn-ea"/>
              <a:cs typeface="+mn-cs"/>
            </a:rPr>
            <a:t>نبا</a:t>
          </a:r>
          <a:r>
            <a:rPr lang="ar-SA" sz="1800" dirty="0" err="1" smtClean="0">
              <a:solidFill>
                <a:schemeClr val="tx1"/>
              </a:solidFill>
              <a:effectLst/>
              <a:latin typeface="+mn-lt"/>
              <a:ea typeface="+mn-ea"/>
              <a:cs typeface="+mn-cs"/>
            </a:rPr>
            <a:t>تات</a:t>
          </a:r>
          <a:r>
            <a:rPr lang="ar-SA" sz="1800" dirty="0" smtClean="0">
              <a:solidFill>
                <a:schemeClr val="tx1"/>
              </a:solidFill>
              <a:effectLst/>
              <a:latin typeface="+mn-lt"/>
              <a:ea typeface="+mn-ea"/>
              <a:cs typeface="+mn-cs"/>
            </a:rPr>
            <a:t> </a:t>
          </a:r>
          <a:r>
            <a:rPr lang="ar-MA" altLang="ja-JP" sz="1800" dirty="0" smtClean="0">
              <a:solidFill>
                <a:schemeClr val="tx1"/>
              </a:solidFill>
              <a:effectLst/>
              <a:latin typeface="+mn-lt"/>
              <a:ea typeface="+mn-ea"/>
              <a:cs typeface="+mn-cs"/>
            </a:rPr>
            <a:t>الغرس</a:t>
          </a:r>
          <a:r>
            <a:rPr lang="ar-SA" sz="1800" dirty="0" smtClean="0">
              <a:solidFill>
                <a:schemeClr val="tx1"/>
              </a:solidFill>
              <a:effectLst/>
              <a:latin typeface="+mn-lt"/>
              <a:ea typeface="+mn-ea"/>
              <a:cs typeface="+mn-cs"/>
            </a:rPr>
            <a:t>" </a:t>
          </a:r>
          <a:r>
            <a:rPr lang="ar-SA" sz="1800" dirty="0">
              <a:solidFill>
                <a:schemeClr val="tx1"/>
              </a:solidFill>
              <a:effectLst/>
              <a:latin typeface="+mn-lt"/>
              <a:ea typeface="+mn-ea"/>
              <a:cs typeface="+mn-cs"/>
            </a:rPr>
            <a:t>و </a:t>
          </a:r>
          <a:r>
            <a:rPr lang="ar-SA" sz="1800" dirty="0" smtClean="0">
              <a:solidFill>
                <a:schemeClr val="tx1"/>
              </a:solidFill>
              <a:effectLst/>
              <a:latin typeface="+mn-lt"/>
              <a:ea typeface="+mn-ea"/>
              <a:cs typeface="+mn-cs"/>
            </a:rPr>
            <a:t>"</a:t>
          </a:r>
          <a:r>
            <a:rPr lang="ar-MA" altLang="ja-JP" sz="1800" dirty="0" smtClean="0">
              <a:solidFill>
                <a:schemeClr val="tx1"/>
              </a:solidFill>
              <a:effectLst/>
              <a:latin typeface="+mn-lt"/>
              <a:ea typeface="+mn-ea"/>
              <a:cs typeface="+mn-cs"/>
            </a:rPr>
            <a:t>مادة وراثية</a:t>
          </a:r>
          <a:r>
            <a:rPr lang="ar-SA" sz="1800" dirty="0" smtClean="0">
              <a:solidFill>
                <a:schemeClr val="tx1"/>
              </a:solidFill>
              <a:effectLst/>
              <a:latin typeface="+mn-lt"/>
              <a:ea typeface="+mn-ea"/>
              <a:cs typeface="+mn-cs"/>
            </a:rPr>
            <a:t>" </a:t>
          </a:r>
          <a:r>
            <a:rPr lang="ar-SA" sz="1800" dirty="0">
              <a:solidFill>
                <a:schemeClr val="tx1"/>
              </a:solidFill>
              <a:effectLst/>
              <a:latin typeface="+mn-lt"/>
              <a:ea typeface="+mn-ea"/>
              <a:cs typeface="+mn-cs"/>
            </a:rPr>
            <a:t>المسرد بشكل مستقل. ولم ينظر عن كثب في التمييز بين المصطلحات في الممارسة العملية. </a:t>
          </a:r>
          <a:r>
            <a:rPr lang="ar-SA" sz="1800" dirty="0" smtClean="0">
              <a:solidFill>
                <a:schemeClr val="tx1"/>
              </a:solidFill>
              <a:effectLst/>
              <a:latin typeface="+mn-lt"/>
              <a:ea typeface="+mn-ea"/>
              <a:cs typeface="+mn-cs"/>
            </a:rPr>
            <a:t>و</a:t>
          </a:r>
          <a:r>
            <a:rPr lang="ar-MA" sz="1800" dirty="0" smtClean="0">
              <a:solidFill>
                <a:schemeClr val="tx1"/>
              </a:solidFill>
              <a:effectLst/>
              <a:latin typeface="+mn-lt"/>
              <a:ea typeface="+mn-ea"/>
              <a:cs typeface="+mn-cs"/>
            </a:rPr>
            <a:t>ت</a:t>
          </a:r>
          <a:r>
            <a:rPr lang="ar-SA" sz="1800" dirty="0" err="1" smtClean="0">
              <a:solidFill>
                <a:schemeClr val="tx1"/>
              </a:solidFill>
              <a:effectLst/>
              <a:latin typeface="+mn-lt"/>
              <a:ea typeface="+mn-ea"/>
              <a:cs typeface="+mn-cs"/>
            </a:rPr>
            <a:t>عتبر</a:t>
          </a:r>
          <a:r>
            <a:rPr lang="ar-SA" sz="1800" dirty="0" smtClean="0">
              <a:solidFill>
                <a:schemeClr val="tx1"/>
              </a:solidFill>
              <a:effectLst/>
              <a:latin typeface="+mn-lt"/>
              <a:ea typeface="+mn-ea"/>
              <a:cs typeface="+mn-cs"/>
            </a:rPr>
            <a:t> "</a:t>
          </a:r>
          <a:r>
            <a:rPr lang="ar-MA" altLang="ja-JP" sz="1800" dirty="0" smtClean="0">
              <a:solidFill>
                <a:schemeClr val="tx1"/>
              </a:solidFill>
              <a:effectLst/>
              <a:latin typeface="+mn-lt"/>
              <a:ea typeface="+mn-ea"/>
              <a:cs typeface="+mn-cs"/>
            </a:rPr>
            <a:t>مادة وراثية</a:t>
          </a:r>
          <a:r>
            <a:rPr lang="ar-SA" sz="1800" dirty="0" smtClean="0">
              <a:solidFill>
                <a:schemeClr val="tx1"/>
              </a:solidFill>
              <a:effectLst/>
              <a:latin typeface="+mn-lt"/>
              <a:ea typeface="+mn-ea"/>
              <a:cs typeface="+mn-cs"/>
            </a:rPr>
            <a:t>" </a:t>
          </a:r>
          <a:r>
            <a:rPr lang="ar-SA" sz="1800" dirty="0">
              <a:solidFill>
                <a:schemeClr val="tx1"/>
              </a:solidFill>
              <a:effectLst/>
              <a:latin typeface="+mn-lt"/>
              <a:ea typeface="+mn-ea"/>
              <a:cs typeface="+mn-cs"/>
            </a:rPr>
            <a:t>خطرا أكبر </a:t>
          </a:r>
          <a:r>
            <a:rPr lang="ar-MA" sz="1800" dirty="0" smtClean="0">
              <a:solidFill>
                <a:schemeClr val="tx1"/>
              </a:solidFill>
              <a:effectLst/>
              <a:latin typeface="+mn-lt"/>
              <a:ea typeface="+mn-ea"/>
              <a:cs typeface="+mn-cs"/>
            </a:rPr>
            <a:t>من </a:t>
          </a:r>
          <a:r>
            <a:rPr lang="ar-SA" sz="1800" dirty="0" smtClean="0">
              <a:solidFill>
                <a:schemeClr val="tx1"/>
              </a:solidFill>
              <a:effectLst/>
              <a:latin typeface="+mn-lt"/>
              <a:ea typeface="+mn-ea"/>
              <a:cs typeface="+mn-cs"/>
            </a:rPr>
            <a:t>"</a:t>
          </a:r>
          <a:r>
            <a:rPr lang="ar-MA" sz="1800" dirty="0" smtClean="0">
              <a:solidFill>
                <a:schemeClr val="tx1"/>
              </a:solidFill>
              <a:effectLst/>
              <a:latin typeface="+mn-lt"/>
              <a:ea typeface="+mn-ea"/>
              <a:cs typeface="+mn-cs"/>
            </a:rPr>
            <a:t>نبا</a:t>
          </a:r>
          <a:r>
            <a:rPr lang="ar-SA" sz="1800" dirty="0" err="1" smtClean="0">
              <a:solidFill>
                <a:schemeClr val="tx1"/>
              </a:solidFill>
              <a:effectLst/>
              <a:latin typeface="+mn-lt"/>
              <a:ea typeface="+mn-ea"/>
              <a:cs typeface="+mn-cs"/>
            </a:rPr>
            <a:t>تات</a:t>
          </a:r>
          <a:r>
            <a:rPr lang="ar-SA" sz="1800" dirty="0" smtClean="0">
              <a:solidFill>
                <a:schemeClr val="tx1"/>
              </a:solidFill>
              <a:effectLst/>
              <a:latin typeface="+mn-lt"/>
              <a:ea typeface="+mn-ea"/>
              <a:cs typeface="+mn-cs"/>
            </a:rPr>
            <a:t> </a:t>
          </a:r>
          <a:r>
            <a:rPr lang="ar-MA" altLang="ja-JP" sz="1800" dirty="0" smtClean="0">
              <a:solidFill>
                <a:schemeClr val="tx1"/>
              </a:solidFill>
              <a:effectLst/>
              <a:latin typeface="+mn-lt"/>
              <a:ea typeface="+mn-ea"/>
              <a:cs typeface="+mn-cs"/>
            </a:rPr>
            <a:t>الغرس</a:t>
          </a:r>
          <a:r>
            <a:rPr lang="ar-SA" sz="1800" dirty="0" smtClean="0">
              <a:solidFill>
                <a:schemeClr val="tx1"/>
              </a:solidFill>
              <a:effectLst/>
              <a:latin typeface="+mn-lt"/>
              <a:ea typeface="+mn-ea"/>
              <a:cs typeface="+mn-cs"/>
            </a:rPr>
            <a:t>" </a:t>
          </a:r>
          <a:r>
            <a:rPr lang="ar-SA" sz="1800" dirty="0">
              <a:solidFill>
                <a:schemeClr val="tx1"/>
              </a:solidFill>
              <a:effectLst/>
              <a:latin typeface="+mn-lt"/>
              <a:ea typeface="+mn-ea"/>
              <a:cs typeface="+mn-cs"/>
            </a:rPr>
            <a:t>الأخرى، لأنها قد تنشأ في الآونة الأخيرة نسبيا من النباتات البرية، وقد تكون المعلومات عن احتمال إصابتها بالآفات محدودة وتستند إلى فترة قصيرة نسبيا من المراقبة
تعريف مصطلح </a:t>
          </a:r>
          <a:r>
            <a:rPr lang="ar-SA" sz="1800" dirty="0" smtClean="0">
              <a:solidFill>
                <a:schemeClr val="tx1"/>
              </a:solidFill>
              <a:effectLst/>
              <a:latin typeface="+mn-lt"/>
              <a:ea typeface="+mn-ea"/>
              <a:cs typeface="+mn-cs"/>
            </a:rPr>
            <a:t>"</a:t>
          </a:r>
          <a:r>
            <a:rPr lang="ar-MA" altLang="ja-JP" sz="1800" dirty="0" smtClean="0">
              <a:solidFill>
                <a:schemeClr val="tx1"/>
              </a:solidFill>
              <a:effectLst/>
              <a:latin typeface="+mn-lt"/>
              <a:ea typeface="+mn-ea"/>
              <a:cs typeface="+mn-cs"/>
            </a:rPr>
            <a:t>مادة وراثية</a:t>
          </a:r>
          <a:r>
            <a:rPr lang="ar-SA" sz="1800" dirty="0" smtClean="0">
              <a:solidFill>
                <a:schemeClr val="tx1"/>
              </a:solidFill>
              <a:effectLst/>
              <a:latin typeface="+mn-lt"/>
              <a:ea typeface="+mn-ea"/>
              <a:cs typeface="+mn-cs"/>
            </a:rPr>
            <a:t>" </a:t>
          </a:r>
          <a:r>
            <a:rPr lang="ar-SA" sz="1800" dirty="0">
              <a:solidFill>
                <a:schemeClr val="tx1"/>
              </a:solidFill>
              <a:effectLst/>
              <a:latin typeface="+mn-lt"/>
              <a:ea typeface="+mn-ea"/>
              <a:cs typeface="+mn-cs"/>
            </a:rPr>
            <a:t>مدرج تماما في تعريف </a:t>
          </a:r>
          <a:r>
            <a:rPr lang="ar-SA" sz="1800" dirty="0" smtClean="0">
              <a:solidFill>
                <a:schemeClr val="tx1"/>
              </a:solidFill>
              <a:effectLst/>
              <a:latin typeface="+mn-lt"/>
              <a:ea typeface="+mn-ea"/>
              <a:cs typeface="+mn-cs"/>
            </a:rPr>
            <a:t>"</a:t>
          </a:r>
          <a:r>
            <a:rPr lang="ar-MA" sz="1800" dirty="0" smtClean="0">
              <a:solidFill>
                <a:schemeClr val="tx1"/>
              </a:solidFill>
              <a:effectLst/>
              <a:latin typeface="+mn-lt"/>
              <a:ea typeface="+mn-ea"/>
              <a:cs typeface="+mn-cs"/>
            </a:rPr>
            <a:t>نبا</a:t>
          </a:r>
          <a:r>
            <a:rPr lang="ar-SA" sz="1800" dirty="0" err="1" smtClean="0">
              <a:solidFill>
                <a:schemeClr val="tx1"/>
              </a:solidFill>
              <a:effectLst/>
              <a:latin typeface="+mn-lt"/>
              <a:ea typeface="+mn-ea"/>
              <a:cs typeface="+mn-cs"/>
            </a:rPr>
            <a:t>تات</a:t>
          </a:r>
          <a:r>
            <a:rPr lang="ar-SA" sz="1800" dirty="0" smtClean="0">
              <a:solidFill>
                <a:schemeClr val="tx1"/>
              </a:solidFill>
              <a:effectLst/>
              <a:latin typeface="+mn-lt"/>
              <a:ea typeface="+mn-ea"/>
              <a:cs typeface="+mn-cs"/>
            </a:rPr>
            <a:t> </a:t>
          </a:r>
          <a:r>
            <a:rPr lang="ar-MA" altLang="ja-JP" sz="1800" dirty="0" smtClean="0">
              <a:solidFill>
                <a:schemeClr val="tx1"/>
              </a:solidFill>
              <a:effectLst/>
              <a:latin typeface="+mn-lt"/>
              <a:ea typeface="+mn-ea"/>
              <a:cs typeface="+mn-cs"/>
            </a:rPr>
            <a:t>الغرس</a:t>
          </a:r>
          <a:r>
            <a:rPr lang="ar-SA" sz="1800" dirty="0" smtClean="0">
              <a:solidFill>
                <a:schemeClr val="tx1"/>
              </a:solidFill>
              <a:effectLst/>
              <a:latin typeface="+mn-lt"/>
              <a:ea typeface="+mn-ea"/>
              <a:cs typeface="+mn-cs"/>
            </a:rPr>
            <a:t>" </a:t>
          </a:r>
          <a:r>
            <a:rPr lang="ar-SA" sz="1800" dirty="0">
              <a:solidFill>
                <a:schemeClr val="tx1"/>
              </a:solidFill>
              <a:effectLst/>
              <a:latin typeface="+mn-lt"/>
              <a:ea typeface="+mn-ea"/>
              <a:cs typeface="+mn-cs"/>
            </a:rPr>
            <a:t>
ولذلك يقترح أن يشير التعريف المنقح ل </a:t>
          </a:r>
          <a:r>
            <a:rPr lang="ar-SA" sz="1800" dirty="0" smtClean="0">
              <a:solidFill>
                <a:schemeClr val="tx1"/>
              </a:solidFill>
              <a:effectLst/>
              <a:latin typeface="+mn-lt"/>
              <a:ea typeface="+mn-ea"/>
              <a:cs typeface="+mn-cs"/>
            </a:rPr>
            <a:t>"</a:t>
          </a:r>
          <a:r>
            <a:rPr lang="ar-MA" altLang="ja-JP" sz="1800" dirty="0" smtClean="0">
              <a:solidFill>
                <a:schemeClr val="tx1"/>
              </a:solidFill>
              <a:effectLst/>
              <a:latin typeface="+mn-lt"/>
              <a:ea typeface="+mn-ea"/>
              <a:cs typeface="+mn-cs"/>
            </a:rPr>
            <a:t>مادة وراثية</a:t>
          </a:r>
          <a:r>
            <a:rPr lang="ar-SA" sz="1800" dirty="0" smtClean="0">
              <a:solidFill>
                <a:schemeClr val="tx1"/>
              </a:solidFill>
              <a:effectLst/>
              <a:latin typeface="+mn-lt"/>
              <a:ea typeface="+mn-ea"/>
              <a:cs typeface="+mn-cs"/>
            </a:rPr>
            <a:t>" </a:t>
          </a:r>
          <a:r>
            <a:rPr lang="ar-SA" sz="1800" dirty="0">
              <a:solidFill>
                <a:schemeClr val="tx1"/>
              </a:solidFill>
              <a:effectLst/>
              <a:latin typeface="+mn-lt"/>
              <a:ea typeface="+mn-ea"/>
              <a:cs typeface="+mn-cs"/>
            </a:rPr>
            <a:t>إلى </a:t>
          </a:r>
          <a:r>
            <a:rPr lang="ar-SA" sz="1800" dirty="0" smtClean="0">
              <a:solidFill>
                <a:schemeClr val="tx1"/>
              </a:solidFill>
              <a:effectLst/>
              <a:latin typeface="+mn-lt"/>
              <a:ea typeface="+mn-ea"/>
              <a:cs typeface="+mn-cs"/>
            </a:rPr>
            <a:t>"</a:t>
          </a:r>
          <a:r>
            <a:rPr lang="ar-MA" sz="1800" dirty="0" smtClean="0">
              <a:solidFill>
                <a:schemeClr val="tx1"/>
              </a:solidFill>
              <a:effectLst/>
              <a:latin typeface="+mn-lt"/>
              <a:ea typeface="+mn-ea"/>
              <a:cs typeface="+mn-cs"/>
            </a:rPr>
            <a:t>نبا</a:t>
          </a:r>
          <a:r>
            <a:rPr lang="ar-SA" sz="1800" dirty="0" err="1" smtClean="0">
              <a:solidFill>
                <a:schemeClr val="tx1"/>
              </a:solidFill>
              <a:effectLst/>
              <a:latin typeface="+mn-lt"/>
              <a:ea typeface="+mn-ea"/>
              <a:cs typeface="+mn-cs"/>
            </a:rPr>
            <a:t>تات</a:t>
          </a:r>
          <a:r>
            <a:rPr lang="ar-SA" sz="1800" dirty="0" smtClean="0">
              <a:solidFill>
                <a:schemeClr val="tx1"/>
              </a:solidFill>
              <a:effectLst/>
              <a:latin typeface="+mn-lt"/>
              <a:ea typeface="+mn-ea"/>
              <a:cs typeface="+mn-cs"/>
            </a:rPr>
            <a:t> </a:t>
          </a:r>
          <a:r>
            <a:rPr lang="ar-MA" altLang="ja-JP" sz="1800" dirty="0" smtClean="0">
              <a:solidFill>
                <a:schemeClr val="tx1"/>
              </a:solidFill>
              <a:effectLst/>
              <a:latin typeface="+mn-lt"/>
              <a:ea typeface="+mn-ea"/>
              <a:cs typeface="+mn-cs"/>
            </a:rPr>
            <a:t>الغرس</a:t>
          </a:r>
          <a:r>
            <a:rPr lang="ar-SA" sz="1800" dirty="0" smtClean="0">
              <a:solidFill>
                <a:schemeClr val="tx1"/>
              </a:solidFill>
              <a:effectLst/>
              <a:latin typeface="+mn-lt"/>
              <a:ea typeface="+mn-ea"/>
              <a:cs typeface="+mn-cs"/>
            </a:rPr>
            <a:t>" </a:t>
          </a:r>
          <a:r>
            <a:rPr lang="ar-SA" sz="1800" dirty="0">
              <a:solidFill>
                <a:schemeClr val="tx1"/>
              </a:solidFill>
              <a:effectLst/>
              <a:latin typeface="+mn-lt"/>
              <a:ea typeface="+mn-ea"/>
              <a:cs typeface="+mn-cs"/>
            </a:rPr>
            <a:t>وليس إلى "النباتات" فقط. </a:t>
          </a:r>
          <a:endParaRPr lang="en-US" sz="1800" dirty="0"/>
        </a:p>
      </dgm:t>
    </dgm:pt>
    <dgm:pt modelId="{BC3CBCD1-CCD9-460D-9DFB-CA683E81789A}" type="parTrans" cxnId="{2B8586C5-FD8B-4F00-B66B-98C4E2B0D5BE}">
      <dgm:prSet/>
      <dgm:spPr/>
      <dgm:t>
        <a:bodyPr/>
        <a:lstStyle/>
        <a:p>
          <a:endParaRPr lang="en-US"/>
        </a:p>
      </dgm:t>
    </dgm:pt>
    <dgm:pt modelId="{86AC4126-B89A-4BFA-8A25-48F82BF7B59E}" type="sibTrans" cxnId="{2B8586C5-FD8B-4F00-B66B-98C4E2B0D5BE}">
      <dgm:prSet/>
      <dgm:spPr/>
      <dgm:t>
        <a:bodyPr/>
        <a:lstStyle/>
        <a:p>
          <a:endParaRPr lang="en-US"/>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fr-FR"/>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fr-FR"/>
        </a:p>
      </dgm:t>
    </dgm:pt>
    <dgm:pt modelId="{43050ECD-A3E9-4C47-8FE6-BEA6034E9946}" type="pres">
      <dgm:prSet presAssocID="{3353E323-CB19-43FF-8D69-18AB74F7A767}" presName="desTx" presStyleLbl="alignAccFollowNode1" presStyleIdx="0" presStyleCnt="1" custScaleY="100000" custLinFactNeighborY="4501">
        <dgm:presLayoutVars>
          <dgm:bulletEnabled val="1"/>
        </dgm:presLayoutVars>
      </dgm:prSet>
      <dgm:spPr/>
      <dgm:t>
        <a:bodyPr/>
        <a:lstStyle/>
        <a:p>
          <a:endParaRPr lang="fr-FR"/>
        </a:p>
      </dgm:t>
    </dgm:pt>
  </dgm:ptLst>
  <dgm:cxnLst>
    <dgm:cxn modelId="{150D7407-1994-428D-BE56-777B4EEBAA6B}" type="presOf" srcId="{E496333F-73E3-4416-ACEB-781E2589BD07}" destId="{43050ECD-A3E9-4C47-8FE6-BEA6034E9946}" srcOrd="0" destOrd="0" presId="urn:microsoft.com/office/officeart/2005/8/layout/hList1"/>
    <dgm:cxn modelId="{6CAF571D-C065-42EB-AADF-A463DD6FF333}" type="presOf" srcId="{3353E323-CB19-43FF-8D69-18AB74F7A767}" destId="{E930BD52-F34E-4EBD-9A9B-C7DEB21F1E79}" srcOrd="0" destOrd="0" presId="urn:microsoft.com/office/officeart/2005/8/layout/hList1"/>
    <dgm:cxn modelId="{9518A0D1-C79A-4E4E-A9B5-DCA86F3820AB}" srcId="{5E1F010D-719A-4457-87E8-5D7769197D3B}" destId="{3353E323-CB19-43FF-8D69-18AB74F7A767}" srcOrd="0" destOrd="0" parTransId="{EEC5F49C-8AE3-4E2A-A215-8770DB5B82C1}" sibTransId="{5BC80C2B-A228-4D8A-8A84-A7B9DDD08700}"/>
    <dgm:cxn modelId="{139A9C0E-9239-4F81-99E4-37976C634638}" type="presOf" srcId="{5E1F010D-719A-4457-87E8-5D7769197D3B}" destId="{0BFA647E-92FE-45E0-AE06-ABD504F66826}" srcOrd="0" destOrd="0" presId="urn:microsoft.com/office/officeart/2005/8/layout/hList1"/>
    <dgm:cxn modelId="{2B8586C5-FD8B-4F00-B66B-98C4E2B0D5BE}" srcId="{3353E323-CB19-43FF-8D69-18AB74F7A767}" destId="{E496333F-73E3-4416-ACEB-781E2589BD07}" srcOrd="0" destOrd="0" parTransId="{BC3CBCD1-CCD9-460D-9DFB-CA683E81789A}" sibTransId="{86AC4126-B89A-4BFA-8A25-48F82BF7B59E}"/>
    <dgm:cxn modelId="{7118D144-91D3-4DE4-AAE7-4377E5F00897}" type="presParOf" srcId="{0BFA647E-92FE-45E0-AE06-ABD504F66826}" destId="{C9D697EF-FE5C-402C-830B-CCDCAD89BBD3}" srcOrd="0" destOrd="0" presId="urn:microsoft.com/office/officeart/2005/8/layout/hList1"/>
    <dgm:cxn modelId="{95F2EF81-11C5-40B7-AD8A-B771F4822F35}" type="presParOf" srcId="{C9D697EF-FE5C-402C-830B-CCDCAD89BBD3}" destId="{E930BD52-F34E-4EBD-9A9B-C7DEB21F1E79}" srcOrd="0" destOrd="0" presId="urn:microsoft.com/office/officeart/2005/8/layout/hList1"/>
    <dgm:cxn modelId="{9969DB2A-DEF0-4947-843F-BEEC364BB95B}"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en-US"/>
        </a:p>
      </dgm:t>
    </dgm:pt>
    <dgm:pt modelId="{3353E323-CB19-43FF-8D69-18AB74F7A767}">
      <dgm:prSet phldrT="[Text]" custT="1"/>
      <dgm:spPr/>
      <dgm:t>
        <a:bodyPr/>
        <a:lstStyle/>
        <a:p>
          <a:pPr algn="r" rtl="1"/>
          <a:r>
            <a:rPr lang="ar-SA" altLang="ja-JP" sz="1800" b="1" dirty="0">
              <a:effectLst>
                <a:outerShdw blurRad="38100" dist="38100" dir="2700000" algn="tl">
                  <a:srgbClr val="000000">
                    <a:alpha val="43137"/>
                  </a:srgbClr>
                </a:outerShdw>
              </a:effectLst>
              <a:latin typeface="Arial" pitchFamily="34" charset="0"/>
              <a:cs typeface="Arial" pitchFamily="34" charset="0"/>
            </a:rPr>
            <a:t>"تدبير </a:t>
          </a:r>
          <a:r>
            <a:rPr lang="ar-SA" altLang="ja-JP" sz="1800" b="1" dirty="0" smtClean="0">
              <a:effectLst>
                <a:outerShdw blurRad="38100" dist="38100" dir="2700000" algn="tl">
                  <a:srgbClr val="000000">
                    <a:alpha val="43137"/>
                  </a:srgbClr>
                </a:outerShdw>
              </a:effectLst>
              <a:latin typeface="Arial" pitchFamily="34" charset="0"/>
              <a:cs typeface="Arial" pitchFamily="34" charset="0"/>
            </a:rPr>
            <a:t>طارئ</a:t>
          </a:r>
          <a:r>
            <a:rPr lang="ar-SA" altLang="ja-JP" sz="1800" b="1" dirty="0">
              <a:effectLst>
                <a:outerShdw blurRad="38100" dist="38100" dir="2700000" algn="tl">
                  <a:srgbClr val="000000">
                    <a:alpha val="43137"/>
                  </a:srgbClr>
                </a:outerShdw>
              </a:effectLst>
              <a:latin typeface="Arial" pitchFamily="34" charset="0"/>
              <a:cs typeface="Arial" pitchFamily="34" charset="0"/>
            </a:rPr>
            <a:t>": 
</a:t>
          </a:r>
          <a:r>
            <a:rPr lang="ar-SA" altLang="ja-JP" sz="1800" b="0" dirty="0">
              <a:effectLst/>
              <a:latin typeface="Arial" pitchFamily="34" charset="0"/>
              <a:cs typeface="Arial" pitchFamily="34" charset="0"/>
            </a:rPr>
            <a:t>"</a:t>
          </a:r>
          <a:r>
            <a:rPr lang="ar-SA" altLang="ja-JP" sz="1800" b="0" u="sng" dirty="0">
              <a:effectLst/>
              <a:latin typeface="Arial" pitchFamily="34" charset="0"/>
              <a:cs typeface="Arial" pitchFamily="34" charset="0"/>
            </a:rPr>
            <a:t>وضع قاعدة أو إجراء </a:t>
          </a:r>
          <a:r>
            <a:rPr lang="ar-SA" altLang="ja-JP" sz="1800" b="1" dirty="0">
              <a:effectLst/>
              <a:latin typeface="Arial" pitchFamily="34" charset="0"/>
              <a:cs typeface="Arial" pitchFamily="34" charset="0"/>
            </a:rPr>
            <a:t>رسمي</a:t>
          </a:r>
          <a:r>
            <a:rPr lang="ar-SA" altLang="ja-JP" sz="1800" b="0" dirty="0">
              <a:effectLst/>
              <a:latin typeface="Arial" pitchFamily="34" charset="0"/>
              <a:cs typeface="Arial" pitchFamily="34" charset="0"/>
            </a:rPr>
            <a:t> </a:t>
          </a:r>
          <a:r>
            <a:rPr lang="ar-SA" altLang="ja-JP" sz="1800" b="0" strike="sngStrike" dirty="0">
              <a:effectLst/>
              <a:latin typeface="Arial" pitchFamily="34" charset="0"/>
              <a:cs typeface="Arial" pitchFamily="34" charset="0"/>
            </a:rPr>
            <a:t>في مجال الصحة النباتية على سبيل الاستعجال </a:t>
          </a:r>
          <a:r>
            <a:rPr lang="ar-SA" altLang="ja-JP" sz="1800" b="0" u="sng" dirty="0">
              <a:effectLst/>
              <a:latin typeface="Arial" pitchFamily="34" charset="0"/>
              <a:cs typeface="Arial" pitchFamily="34" charset="0"/>
            </a:rPr>
            <a:t>لمنع </a:t>
          </a:r>
          <a:r>
            <a:rPr lang="ar-SA" altLang="ja-JP" sz="1800" b="1" u="sng" dirty="0">
              <a:effectLst/>
              <a:latin typeface="Arial" pitchFamily="34" charset="0"/>
              <a:cs typeface="Arial" pitchFamily="34" charset="0"/>
            </a:rPr>
            <a:t>دخول</a:t>
          </a:r>
          <a:r>
            <a:rPr lang="ar-SA" altLang="ja-JP" sz="1800" b="0" u="sng" dirty="0">
              <a:effectLst/>
              <a:latin typeface="Arial" pitchFamily="34" charset="0"/>
              <a:cs typeface="Arial" pitchFamily="34" charset="0"/>
            </a:rPr>
            <a:t> أو </a:t>
          </a:r>
          <a:r>
            <a:rPr lang="ar-MA" altLang="ja-JP" sz="1800" b="1" u="sng" dirty="0" smtClean="0">
              <a:effectLst/>
              <a:latin typeface="Arial" pitchFamily="34" charset="0"/>
              <a:cs typeface="Arial" pitchFamily="34" charset="0"/>
            </a:rPr>
            <a:t>توطن</a:t>
          </a:r>
          <a:r>
            <a:rPr lang="ar-SA" altLang="ja-JP" sz="1800" b="0" u="sng" dirty="0" smtClean="0">
              <a:effectLst/>
              <a:latin typeface="Arial" pitchFamily="34" charset="0"/>
              <a:cs typeface="Arial" pitchFamily="34" charset="0"/>
            </a:rPr>
            <a:t> </a:t>
          </a:r>
          <a:r>
            <a:rPr lang="ar-SA" altLang="ja-JP" sz="1800" b="0" u="sng" dirty="0">
              <a:effectLst/>
              <a:latin typeface="Arial" pitchFamily="34" charset="0"/>
              <a:cs typeface="Arial" pitchFamily="34" charset="0"/>
            </a:rPr>
            <a:t>أو </a:t>
          </a:r>
          <a:r>
            <a:rPr lang="ar-SA" altLang="ja-JP" sz="1800" b="1" u="sng" dirty="0">
              <a:effectLst/>
              <a:latin typeface="Arial" pitchFamily="34" charset="0"/>
              <a:cs typeface="Arial" pitchFamily="34" charset="0"/>
            </a:rPr>
            <a:t>انتشار</a:t>
          </a:r>
          <a:r>
            <a:rPr lang="ar-SA" altLang="ja-JP" sz="1800" b="0" u="sng" dirty="0">
              <a:effectLst/>
              <a:latin typeface="Arial" pitchFamily="34" charset="0"/>
              <a:cs typeface="Arial" pitchFamily="34" charset="0"/>
            </a:rPr>
            <a:t> </a:t>
          </a:r>
          <a:r>
            <a:rPr lang="ar-SA" altLang="ja-JP" sz="1800" b="1" u="sng" dirty="0">
              <a:effectLst/>
              <a:latin typeface="Arial" pitchFamily="34" charset="0"/>
              <a:cs typeface="Arial" pitchFamily="34" charset="0"/>
            </a:rPr>
            <a:t>آفة</a:t>
          </a:r>
          <a:r>
            <a:rPr lang="ar-SA" altLang="ja-JP" sz="1800" b="0" dirty="0">
              <a:effectLst/>
              <a:latin typeface="Arial" pitchFamily="34" charset="0"/>
              <a:cs typeface="Arial" pitchFamily="34" charset="0"/>
            </a:rPr>
            <a:t> في حالة </a:t>
          </a:r>
          <a:r>
            <a:rPr lang="ar-SA" altLang="ja-JP" sz="1800" b="0" strike="sngStrike" dirty="0">
              <a:effectLst/>
              <a:latin typeface="Arial" pitchFamily="34" charset="0"/>
              <a:cs typeface="Arial" pitchFamily="34" charset="0"/>
            </a:rPr>
            <a:t>صحية نباتية </a:t>
          </a:r>
          <a:r>
            <a:rPr lang="ar-SA" altLang="ja-JP" sz="1800" b="0" dirty="0">
              <a:effectLst/>
              <a:latin typeface="Arial" pitchFamily="34" charset="0"/>
              <a:cs typeface="Arial" pitchFamily="34" charset="0"/>
            </a:rPr>
            <a:t>جديدة أو غير متوقعة </a:t>
          </a:r>
          <a:r>
            <a:rPr lang="ar-SA" altLang="ja-JP" sz="1800" b="0" u="sng" dirty="0">
              <a:effectLst/>
              <a:latin typeface="Arial" pitchFamily="34" charset="0"/>
              <a:cs typeface="Arial" pitchFamily="34" charset="0"/>
            </a:rPr>
            <a:t>لا تعالجها تدابير </a:t>
          </a:r>
          <a:r>
            <a:rPr lang="ar-SA" altLang="ja-JP" sz="1800" b="1" u="sng" dirty="0">
              <a:effectLst/>
              <a:latin typeface="Arial" pitchFamily="34" charset="0"/>
              <a:cs typeface="Arial" pitchFamily="34" charset="0"/>
            </a:rPr>
            <a:t>الصحة النباتية </a:t>
          </a:r>
          <a:r>
            <a:rPr lang="ar-SA" altLang="ja-JP" sz="1800" b="0" u="sng" dirty="0">
              <a:effectLst/>
              <a:latin typeface="Arial" pitchFamily="34" charset="0"/>
              <a:cs typeface="Arial" pitchFamily="34" charset="0"/>
            </a:rPr>
            <a:t>القائمة</a:t>
          </a:r>
          <a:r>
            <a:rPr lang="ar-SA" altLang="ja-JP" sz="1800" b="0" dirty="0">
              <a:effectLst/>
              <a:latin typeface="Arial" pitchFamily="34" charset="0"/>
              <a:cs typeface="Arial" pitchFamily="34" charset="0"/>
            </a:rPr>
            <a:t>. </a:t>
          </a:r>
          <a:r>
            <a:rPr lang="ar-SA" sz="1800" b="0" dirty="0" smtClean="0">
              <a:effectLst/>
            </a:rPr>
            <a:t>ويمكن أن يكون </a:t>
          </a:r>
          <a:r>
            <a:rPr lang="ar-SA" sz="1800" b="1" dirty="0" smtClean="0">
              <a:effectLst/>
            </a:rPr>
            <a:t>التدبير الطوارئ تدبيراً مؤقتاً </a:t>
          </a:r>
          <a:r>
            <a:rPr lang="ar-SA" sz="1800" b="0" dirty="0" smtClean="0">
              <a:effectLst/>
            </a:rPr>
            <a:t>أم لا</a:t>
          </a:r>
          <a:r>
            <a:rPr lang="ar-SA" altLang="ja-JP" sz="1800" b="0" dirty="0" smtClean="0">
              <a:effectLst/>
              <a:latin typeface="Arial" pitchFamily="34" charset="0"/>
              <a:cs typeface="Arial" pitchFamily="34" charset="0"/>
            </a:rPr>
            <a:t>"</a:t>
          </a:r>
          <a:r>
            <a:rPr lang="ar-SA" altLang="ja-JP" sz="1800" b="1" dirty="0">
              <a:effectLst>
                <a:outerShdw blurRad="38100" dist="38100" dir="2700000" algn="tl">
                  <a:srgbClr val="000000">
                    <a:alpha val="43137"/>
                  </a:srgbClr>
                </a:outerShdw>
              </a:effectLst>
              <a:latin typeface="Arial" pitchFamily="34" charset="0"/>
              <a:cs typeface="Arial" pitchFamily="34" charset="0"/>
            </a:rPr>
            <a:t>
</a:t>
          </a:r>
          <a:endParaRPr lang="en-US" sz="1800" strike="noStrike" dirty="0">
            <a:effectLst>
              <a:outerShdw blurRad="38100" dist="38100" dir="2700000" algn="tl">
                <a:srgbClr val="000000">
                  <a:alpha val="43137"/>
                </a:srgbClr>
              </a:outerShdw>
            </a:effectLst>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E496333F-73E3-4416-ACEB-781E2589BD07}">
      <dgm:prSet custT="1"/>
      <dgm:spPr/>
      <dgm:t>
        <a:bodyPr/>
        <a:lstStyle/>
        <a:p>
          <a:pPr algn="r" rtl="1"/>
          <a:r>
            <a:rPr lang="ar-SA" sz="1800" dirty="0" smtClean="0">
              <a:solidFill>
                <a:schemeClr val="tx1"/>
              </a:solidFill>
              <a:effectLst/>
              <a:latin typeface="+mn-lt"/>
              <a:ea typeface="+mn-ea"/>
              <a:cs typeface="+mn-cs"/>
            </a:rPr>
            <a:t>إن </a:t>
          </a:r>
          <a:r>
            <a:rPr lang="ar-SA" sz="1800" dirty="0">
              <a:solidFill>
                <a:schemeClr val="tx1"/>
              </a:solidFill>
              <a:effectLst/>
              <a:latin typeface="+mn-lt"/>
              <a:ea typeface="+mn-ea"/>
              <a:cs typeface="+mn-cs"/>
            </a:rPr>
            <a:t>استخدام "تدبير الصحة النباتية" في التعريف الحالي ل "تدبير </a:t>
          </a:r>
          <a:r>
            <a:rPr lang="ar-SA" sz="1800" dirty="0" smtClean="0">
              <a:solidFill>
                <a:schemeClr val="tx1"/>
              </a:solidFill>
              <a:effectLst/>
              <a:latin typeface="+mn-lt"/>
              <a:ea typeface="+mn-ea"/>
              <a:cs typeface="+mn-cs"/>
            </a:rPr>
            <a:t>طارئ</a:t>
          </a:r>
          <a:r>
            <a:rPr lang="ar-SA" sz="1800" dirty="0">
              <a:solidFill>
                <a:schemeClr val="tx1"/>
              </a:solidFill>
              <a:effectLst/>
              <a:latin typeface="+mn-lt"/>
              <a:ea typeface="+mn-ea"/>
              <a:cs typeface="+mn-cs"/>
            </a:rPr>
            <a:t>" يعني ضمنا أنه لا يمكن استخدام تدبير طارئ إلا فيما يتعلق بآفات </a:t>
          </a:r>
          <a:r>
            <a:rPr lang="ar-MA" sz="1800" dirty="0" smtClean="0">
              <a:solidFill>
                <a:schemeClr val="tx1"/>
              </a:solidFill>
              <a:effectLst/>
              <a:latin typeface="+mn-lt"/>
              <a:ea typeface="+mn-ea"/>
              <a:cs typeface="+mn-cs"/>
            </a:rPr>
            <a:t>خاضعة للوائح</a:t>
          </a:r>
          <a:r>
            <a:rPr lang="ar-SA" sz="1800" dirty="0" smtClean="0">
              <a:solidFill>
                <a:schemeClr val="tx1"/>
              </a:solidFill>
              <a:effectLst/>
              <a:latin typeface="+mn-lt"/>
              <a:ea typeface="+mn-ea"/>
              <a:cs typeface="+mn-cs"/>
            </a:rPr>
            <a:t>، </a:t>
          </a:r>
          <a:r>
            <a:rPr lang="ar-SA" sz="1800" dirty="0">
              <a:solidFill>
                <a:schemeClr val="tx1"/>
              </a:solidFill>
              <a:effectLst/>
              <a:latin typeface="+mn-lt"/>
              <a:ea typeface="+mn-ea"/>
              <a:cs typeface="+mn-cs"/>
            </a:rPr>
            <a:t>وهو ما يتعارض مع نص الاتفاقية (المادة السابعة -6) </a:t>
          </a:r>
          <a:r>
            <a:rPr lang="ar-SA" sz="1800" dirty="0" smtClean="0">
              <a:solidFill>
                <a:schemeClr val="tx1"/>
              </a:solidFill>
              <a:effectLst/>
              <a:latin typeface="+mn-lt"/>
              <a:ea typeface="+mn-ea"/>
              <a:cs typeface="+mn-cs"/>
            </a:rPr>
            <a:t>و</a:t>
          </a:r>
          <a:r>
            <a:rPr lang="ar-MA" sz="1800" dirty="0" smtClean="0">
              <a:solidFill>
                <a:schemeClr val="tx1"/>
              </a:solidFill>
              <a:effectLst/>
              <a:latin typeface="+mn-lt"/>
              <a:ea typeface="+mn-ea"/>
              <a:cs typeface="+mn-cs"/>
            </a:rPr>
            <a:t>معايير </a:t>
          </a:r>
          <a:r>
            <a:rPr lang="ar-SA" sz="1800" dirty="0" smtClean="0">
              <a:solidFill>
                <a:schemeClr val="tx1"/>
              </a:solidFill>
              <a:effectLst/>
              <a:latin typeface="+mn-lt"/>
              <a:ea typeface="+mn-ea"/>
              <a:cs typeface="+mn-cs"/>
            </a:rPr>
            <a:t>تدابير </a:t>
          </a:r>
          <a:r>
            <a:rPr lang="ar-MA" sz="1800" dirty="0" smtClean="0">
              <a:solidFill>
                <a:schemeClr val="tx1"/>
              </a:solidFill>
              <a:effectLst/>
              <a:latin typeface="+mn-lt"/>
              <a:ea typeface="+mn-ea"/>
              <a:cs typeface="+mn-cs"/>
            </a:rPr>
            <a:t>الصحة النباتية</a:t>
          </a:r>
          <a:r>
            <a:rPr lang="ar-SA" sz="1800" dirty="0" smtClean="0">
              <a:solidFill>
                <a:schemeClr val="tx1"/>
              </a:solidFill>
              <a:effectLst/>
              <a:latin typeface="+mn-lt"/>
              <a:ea typeface="+mn-ea"/>
              <a:cs typeface="+mn-cs"/>
            </a:rPr>
            <a:t>. </a:t>
          </a:r>
          <a:r>
            <a:rPr lang="ar-SA" sz="1800" dirty="0">
              <a:solidFill>
                <a:schemeClr val="tx1"/>
              </a:solidFill>
              <a:effectLst/>
              <a:latin typeface="+mn-lt"/>
              <a:ea typeface="+mn-ea"/>
              <a:cs typeface="+mn-cs"/>
            </a:rPr>
            <a:t>يمكن تطبيق تدبير </a:t>
          </a:r>
          <a:r>
            <a:rPr lang="ar-SA" sz="1800" dirty="0" smtClean="0">
              <a:solidFill>
                <a:schemeClr val="tx1"/>
              </a:solidFill>
              <a:effectLst/>
              <a:latin typeface="+mn-lt"/>
              <a:ea typeface="+mn-ea"/>
              <a:cs typeface="+mn-cs"/>
            </a:rPr>
            <a:t>طارئ </a:t>
          </a:r>
          <a:r>
            <a:rPr lang="ar-SA" sz="1800" dirty="0">
              <a:solidFill>
                <a:schemeClr val="tx1"/>
              </a:solidFill>
              <a:effectLst/>
              <a:latin typeface="+mn-lt"/>
              <a:ea typeface="+mn-ea"/>
              <a:cs typeface="+mn-cs"/>
            </a:rPr>
            <a:t>على الكشف عن الآفات ، لم يتم </a:t>
          </a:r>
          <a:r>
            <a:rPr lang="ar-MA" sz="1800" dirty="0" smtClean="0">
              <a:solidFill>
                <a:schemeClr val="tx1"/>
              </a:solidFill>
              <a:effectLst/>
              <a:latin typeface="+mn-lt"/>
              <a:ea typeface="+mn-ea"/>
              <a:cs typeface="+mn-cs"/>
            </a:rPr>
            <a:t>خضعها خاضعة</a:t>
          </a:r>
          <a:r>
            <a:rPr lang="ar-SA" sz="1800" dirty="0" smtClean="0">
              <a:solidFill>
                <a:schemeClr val="tx1"/>
              </a:solidFill>
              <a:effectLst/>
              <a:latin typeface="+mn-lt"/>
              <a:ea typeface="+mn-ea"/>
              <a:cs typeface="+mn-cs"/>
            </a:rPr>
            <a:t> </a:t>
          </a:r>
          <a:r>
            <a:rPr lang="ar-SA" sz="1800" dirty="0">
              <a:solidFill>
                <a:schemeClr val="tx1"/>
              </a:solidFill>
              <a:effectLst/>
              <a:latin typeface="+mn-lt"/>
              <a:ea typeface="+mn-ea"/>
              <a:cs typeface="+mn-cs"/>
            </a:rPr>
            <a:t>بعد ولكن يمكن أن </a:t>
          </a:r>
          <a:r>
            <a:rPr lang="ar-MA" sz="1800" dirty="0" smtClean="0">
              <a:solidFill>
                <a:schemeClr val="tx1"/>
              </a:solidFill>
              <a:effectLst/>
              <a:latin typeface="+mn-lt"/>
              <a:ea typeface="+mn-ea"/>
              <a:cs typeface="+mn-cs"/>
            </a:rPr>
            <a:t>تمثل</a:t>
          </a:r>
          <a:r>
            <a:rPr lang="ar-SA" sz="1800" dirty="0" smtClean="0">
              <a:solidFill>
                <a:schemeClr val="tx1"/>
              </a:solidFill>
              <a:effectLst/>
              <a:latin typeface="+mn-lt"/>
              <a:ea typeface="+mn-ea"/>
              <a:cs typeface="+mn-cs"/>
            </a:rPr>
            <a:t> </a:t>
          </a:r>
          <a:r>
            <a:rPr lang="ar-SA" sz="1800" dirty="0">
              <a:solidFill>
                <a:schemeClr val="tx1"/>
              </a:solidFill>
              <a:effectLst/>
              <a:latin typeface="+mn-lt"/>
              <a:ea typeface="+mn-ea"/>
              <a:cs typeface="+mn-cs"/>
            </a:rPr>
            <a:t>تهديدا محتملا
ولذلك، يستبدل "تدبير الصحة النباتية المقرر" ب </a:t>
          </a:r>
          <a:r>
            <a:rPr lang="ar-SA" sz="1800" dirty="0" smtClean="0">
              <a:solidFill>
                <a:schemeClr val="tx1"/>
              </a:solidFill>
              <a:effectLst/>
              <a:latin typeface="+mn-lt"/>
              <a:ea typeface="+mn-ea"/>
              <a:cs typeface="+mn-cs"/>
            </a:rPr>
            <a:t>"</a:t>
          </a:r>
          <a:r>
            <a:rPr lang="ar-MA" sz="1800" dirty="0" smtClean="0">
              <a:solidFill>
                <a:schemeClr val="tx1"/>
              </a:solidFill>
              <a:effectLst/>
              <a:latin typeface="+mn-lt"/>
              <a:ea typeface="+mn-ea"/>
              <a:cs typeface="+mn-cs"/>
            </a:rPr>
            <a:t>وضع </a:t>
          </a:r>
          <a:r>
            <a:rPr lang="ar-SA" sz="1800" dirty="0" smtClean="0">
              <a:solidFill>
                <a:schemeClr val="tx1"/>
              </a:solidFill>
              <a:effectLst/>
              <a:latin typeface="+mn-lt"/>
              <a:ea typeface="+mn-ea"/>
              <a:cs typeface="+mn-cs"/>
            </a:rPr>
            <a:t>قاعدة </a:t>
          </a:r>
          <a:r>
            <a:rPr lang="ar-SA" sz="1800" dirty="0">
              <a:solidFill>
                <a:schemeClr val="tx1"/>
              </a:solidFill>
              <a:effectLst/>
              <a:latin typeface="+mn-lt"/>
              <a:ea typeface="+mn-ea"/>
              <a:cs typeface="+mn-cs"/>
            </a:rPr>
            <a:t>أو إجراء رسمي </a:t>
          </a:r>
          <a:r>
            <a:rPr lang="ar-SA" sz="1800" dirty="0" smtClean="0">
              <a:solidFill>
                <a:schemeClr val="tx1"/>
              </a:solidFill>
              <a:effectLst/>
              <a:latin typeface="+mn-lt"/>
              <a:ea typeface="+mn-ea"/>
              <a:cs typeface="+mn-cs"/>
            </a:rPr>
            <a:t>لمنع </a:t>
          </a:r>
          <a:r>
            <a:rPr lang="ar-SA" sz="1800" dirty="0">
              <a:solidFill>
                <a:schemeClr val="tx1"/>
              </a:solidFill>
              <a:effectLst/>
              <a:latin typeface="+mn-lt"/>
              <a:ea typeface="+mn-ea"/>
              <a:cs typeface="+mn-cs"/>
            </a:rPr>
            <a:t>دخول أو </a:t>
          </a:r>
          <a:r>
            <a:rPr lang="ar-MA" sz="1800" dirty="0" smtClean="0">
              <a:solidFill>
                <a:schemeClr val="tx1"/>
              </a:solidFill>
              <a:effectLst/>
              <a:latin typeface="+mn-lt"/>
              <a:ea typeface="+mn-ea"/>
              <a:cs typeface="+mn-cs"/>
            </a:rPr>
            <a:t>توطن</a:t>
          </a:r>
          <a:r>
            <a:rPr lang="ar-SA" sz="1800" dirty="0" smtClean="0">
              <a:solidFill>
                <a:schemeClr val="tx1"/>
              </a:solidFill>
              <a:effectLst/>
              <a:latin typeface="+mn-lt"/>
              <a:ea typeface="+mn-ea"/>
              <a:cs typeface="+mn-cs"/>
            </a:rPr>
            <a:t> </a:t>
          </a:r>
          <a:r>
            <a:rPr lang="ar-SA" sz="1800" dirty="0">
              <a:solidFill>
                <a:schemeClr val="tx1"/>
              </a:solidFill>
              <a:effectLst/>
              <a:latin typeface="+mn-lt"/>
              <a:ea typeface="+mn-ea"/>
              <a:cs typeface="+mn-cs"/>
            </a:rPr>
            <a:t>أو انتشار آفة"
</a:t>
          </a:r>
          <a:r>
            <a:rPr lang="ar-SA" sz="1800" dirty="0" smtClean="0">
              <a:solidFill>
                <a:schemeClr val="tx1"/>
              </a:solidFill>
              <a:effectLst/>
              <a:latin typeface="+mn-lt"/>
              <a:ea typeface="+mn-ea"/>
              <a:cs typeface="+mn-cs"/>
            </a:rPr>
            <a:t> </a:t>
          </a:r>
          <a:r>
            <a:rPr lang="ar-SA" sz="1800" dirty="0">
              <a:solidFill>
                <a:schemeClr val="tx1"/>
              </a:solidFill>
              <a:effectLst/>
              <a:latin typeface="+mn-lt"/>
              <a:ea typeface="+mn-ea"/>
              <a:cs typeface="+mn-cs"/>
            </a:rPr>
            <a:t>إن استخدام "التدبير الطارئ" في </a:t>
          </a:r>
          <a:r>
            <a:rPr lang="ar-MA" sz="1800" dirty="0" smtClean="0">
              <a:solidFill>
                <a:schemeClr val="tx1"/>
              </a:solidFill>
              <a:effectLst/>
              <a:latin typeface="+mn-lt"/>
              <a:ea typeface="+mn-ea"/>
              <a:cs typeface="+mn-cs"/>
            </a:rPr>
            <a:t>معايير </a:t>
          </a:r>
          <a:r>
            <a:rPr lang="ar-SA" sz="1800" dirty="0" smtClean="0">
              <a:solidFill>
                <a:schemeClr val="tx1"/>
              </a:solidFill>
              <a:effectLst/>
              <a:latin typeface="+mn-lt"/>
              <a:ea typeface="+mn-ea"/>
              <a:cs typeface="+mn-cs"/>
            </a:rPr>
            <a:t>تدابير </a:t>
          </a:r>
          <a:r>
            <a:rPr lang="ar-MA" sz="1800" dirty="0" smtClean="0">
              <a:solidFill>
                <a:schemeClr val="tx1"/>
              </a:solidFill>
              <a:effectLst/>
              <a:latin typeface="+mn-lt"/>
              <a:ea typeface="+mn-ea"/>
              <a:cs typeface="+mn-cs"/>
            </a:rPr>
            <a:t>الصحة النباتية المعتمدة </a:t>
          </a:r>
          <a:r>
            <a:rPr lang="ar-SA" sz="1800" dirty="0" smtClean="0">
              <a:solidFill>
                <a:schemeClr val="tx1"/>
              </a:solidFill>
              <a:effectLst/>
              <a:latin typeface="+mn-lt"/>
              <a:ea typeface="+mn-ea"/>
              <a:cs typeface="+mn-cs"/>
            </a:rPr>
            <a:t>يتعلق </a:t>
          </a:r>
          <a:r>
            <a:rPr lang="ar-SA" sz="1800" dirty="0">
              <a:solidFill>
                <a:schemeClr val="tx1"/>
              </a:solidFill>
              <a:effectLst/>
              <a:latin typeface="+mn-lt"/>
              <a:ea typeface="+mn-ea"/>
              <a:cs typeface="+mn-cs"/>
            </a:rPr>
            <a:t>بحالة جديدة أو غير متوقعة في مجال الصحة النباتية. وتوضح إضافة "لم تعالجها التدابير القائمة للصحة النباتية" أن الحالة حرجة من وجهة نظر الصحة النباتية وتحتاج إلى معالجة</a:t>
          </a:r>
          <a:endParaRPr lang="en-US" sz="1800" dirty="0"/>
        </a:p>
      </dgm:t>
    </dgm:pt>
    <dgm:pt modelId="{BC3CBCD1-CCD9-460D-9DFB-CA683E81789A}" type="parTrans" cxnId="{2B8586C5-FD8B-4F00-B66B-98C4E2B0D5BE}">
      <dgm:prSet/>
      <dgm:spPr/>
      <dgm:t>
        <a:bodyPr/>
        <a:lstStyle/>
        <a:p>
          <a:endParaRPr lang="en-US"/>
        </a:p>
      </dgm:t>
    </dgm:pt>
    <dgm:pt modelId="{86AC4126-B89A-4BFA-8A25-48F82BF7B59E}" type="sibTrans" cxnId="{2B8586C5-FD8B-4F00-B66B-98C4E2B0D5BE}">
      <dgm:prSet/>
      <dgm:spPr/>
      <dgm:t>
        <a:bodyPr/>
        <a:lstStyle/>
        <a:p>
          <a:endParaRPr lang="en-US"/>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fr-FR"/>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fr-FR"/>
        </a:p>
      </dgm:t>
    </dgm:pt>
    <dgm:pt modelId="{43050ECD-A3E9-4C47-8FE6-BEA6034E9946}" type="pres">
      <dgm:prSet presAssocID="{3353E323-CB19-43FF-8D69-18AB74F7A767}" presName="desTx" presStyleLbl="alignAccFollowNode1" presStyleIdx="0" presStyleCnt="1" custScaleY="102548" custLinFactNeighborX="-522" custLinFactNeighborY="-2769">
        <dgm:presLayoutVars>
          <dgm:bulletEnabled val="1"/>
        </dgm:presLayoutVars>
      </dgm:prSet>
      <dgm:spPr/>
      <dgm:t>
        <a:bodyPr/>
        <a:lstStyle/>
        <a:p>
          <a:endParaRPr lang="fr-FR"/>
        </a:p>
      </dgm:t>
    </dgm:pt>
  </dgm:ptLst>
  <dgm:cxnLst>
    <dgm:cxn modelId="{3EC699B7-2D24-4C35-B31A-A8FE97AAC0F5}" type="presOf" srcId="{E496333F-73E3-4416-ACEB-781E2589BD07}" destId="{43050ECD-A3E9-4C47-8FE6-BEA6034E9946}" srcOrd="0" destOrd="0" presId="urn:microsoft.com/office/officeart/2005/8/layout/hList1"/>
    <dgm:cxn modelId="{2BCCA7D5-3E86-43AF-911C-0203B1FEEFB2}" type="presOf" srcId="{5E1F010D-719A-4457-87E8-5D7769197D3B}" destId="{0BFA647E-92FE-45E0-AE06-ABD504F66826}" srcOrd="0" destOrd="0" presId="urn:microsoft.com/office/officeart/2005/8/layout/hList1"/>
    <dgm:cxn modelId="{9518A0D1-C79A-4E4E-A9B5-DCA86F3820AB}" srcId="{5E1F010D-719A-4457-87E8-5D7769197D3B}" destId="{3353E323-CB19-43FF-8D69-18AB74F7A767}" srcOrd="0" destOrd="0" parTransId="{EEC5F49C-8AE3-4E2A-A215-8770DB5B82C1}" sibTransId="{5BC80C2B-A228-4D8A-8A84-A7B9DDD08700}"/>
    <dgm:cxn modelId="{B7A60A73-03E6-4D57-B576-72B8235FCE3C}" type="presOf" srcId="{3353E323-CB19-43FF-8D69-18AB74F7A767}" destId="{E930BD52-F34E-4EBD-9A9B-C7DEB21F1E79}" srcOrd="0" destOrd="0" presId="urn:microsoft.com/office/officeart/2005/8/layout/hList1"/>
    <dgm:cxn modelId="{2B8586C5-FD8B-4F00-B66B-98C4E2B0D5BE}" srcId="{3353E323-CB19-43FF-8D69-18AB74F7A767}" destId="{E496333F-73E3-4416-ACEB-781E2589BD07}" srcOrd="0" destOrd="0" parTransId="{BC3CBCD1-CCD9-460D-9DFB-CA683E81789A}" sibTransId="{86AC4126-B89A-4BFA-8A25-48F82BF7B59E}"/>
    <dgm:cxn modelId="{DB7E28D6-CEA5-40C2-83C3-57379C304D12}" type="presParOf" srcId="{0BFA647E-92FE-45E0-AE06-ABD504F66826}" destId="{C9D697EF-FE5C-402C-830B-CCDCAD89BBD3}" srcOrd="0" destOrd="0" presId="urn:microsoft.com/office/officeart/2005/8/layout/hList1"/>
    <dgm:cxn modelId="{29309803-5182-4A98-93B5-F21817B81D4E}" type="presParOf" srcId="{C9D697EF-FE5C-402C-830B-CCDCAD89BBD3}" destId="{E930BD52-F34E-4EBD-9A9B-C7DEB21F1E79}" srcOrd="0" destOrd="0" presId="urn:microsoft.com/office/officeart/2005/8/layout/hList1"/>
    <dgm:cxn modelId="{A6967D51-0C28-4247-A69B-7293D266F593}"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F17004-E395-4BA1-B9CB-9030D9698BB7}">
      <dsp:nvSpPr>
        <dsp:cNvPr id="0" name=""/>
        <dsp:cNvSpPr/>
      </dsp:nvSpPr>
      <dsp:spPr>
        <a:xfrm rot="5400000">
          <a:off x="3364291" y="-3288090"/>
          <a:ext cx="980514" cy="7709098"/>
        </a:xfrm>
        <a:prstGeom prst="round2SameRect">
          <a:avLst/>
        </a:prstGeom>
        <a:solidFill>
          <a:srgbClr val="D4F5D6"/>
        </a:solidFill>
        <a:ln w="12700" cap="flat" cmpd="sng" algn="ctr">
          <a:solidFill>
            <a:srgbClr val="D4F5D6">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0030" tIns="120015" rIns="240030" bIns="120015" numCol="1" spcCol="1270" anchor="ctr" anchorCtr="0">
          <a:noAutofit/>
        </a:bodyPr>
        <a:lstStyle/>
        <a:p>
          <a:pPr marL="114300" lvl="1" indent="-114300" algn="r" defTabSz="533400" rtl="1">
            <a:lnSpc>
              <a:spcPct val="90000"/>
            </a:lnSpc>
            <a:spcBef>
              <a:spcPct val="0"/>
            </a:spcBef>
            <a:spcAft>
              <a:spcPct val="15000"/>
            </a:spcAft>
            <a:buChar char="••"/>
          </a:pPr>
          <a:r>
            <a:rPr lang="en-US" sz="1200" kern="1200" dirty="0">
              <a:solidFill>
                <a:srgbClr val="FF0000"/>
              </a:solidFill>
            </a:rPr>
            <a:t>“</a:t>
          </a:r>
          <a:r>
            <a:rPr lang="ar-SA" sz="1200" kern="1200" dirty="0">
              <a:solidFill>
                <a:srgbClr val="FF0000"/>
              </a:solidFill>
            </a:rPr>
            <a:t>الهوية (للشحنة)"
"المراقبة العامة"
"مراقبة محددة"</a:t>
          </a:r>
          <a:endParaRPr lang="en-US" sz="1200" kern="1200" dirty="0">
            <a:solidFill>
              <a:srgbClr val="FF0000"/>
            </a:solidFill>
          </a:endParaRPr>
        </a:p>
      </dsp:txBody>
      <dsp:txXfrm rot="-5400000">
        <a:off x="0" y="124066"/>
        <a:ext cx="7661233" cy="884784"/>
      </dsp:txXfrm>
    </dsp:sp>
    <dsp:sp modelId="{794FE69C-B7E3-42EB-9208-B747EE5EFE32}">
      <dsp:nvSpPr>
        <dsp:cNvPr id="0" name=""/>
        <dsp:cNvSpPr/>
      </dsp:nvSpPr>
      <dsp:spPr>
        <a:xfrm>
          <a:off x="7716238" y="76196"/>
          <a:ext cx="2732161" cy="1015068"/>
        </a:xfrm>
        <a:prstGeom prst="roundRect">
          <a:avLst/>
        </a:prstGeom>
        <a:solidFill>
          <a:srgbClr val="46DE5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47625" rIns="95250" bIns="47625" numCol="1" spcCol="1270" anchor="ctr" anchorCtr="0">
          <a:noAutofit/>
        </a:bodyPr>
        <a:lstStyle/>
        <a:p>
          <a:pPr lvl="0" algn="ctr" defTabSz="1111250">
            <a:lnSpc>
              <a:spcPct val="90000"/>
            </a:lnSpc>
            <a:spcBef>
              <a:spcPct val="0"/>
            </a:spcBef>
            <a:spcAft>
              <a:spcPct val="35000"/>
            </a:spcAft>
          </a:pPr>
          <a:r>
            <a:rPr lang="ar-SA" sz="2500" kern="1200" dirty="0">
              <a:effectLst>
                <a:outerShdw blurRad="38100" dist="38100" dir="2700000" algn="tl">
                  <a:srgbClr val="000000">
                    <a:alpha val="43137"/>
                  </a:srgbClr>
                </a:outerShdw>
              </a:effectLst>
            </a:rPr>
            <a:t>الاضافات</a:t>
          </a:r>
          <a:endParaRPr lang="en-US" sz="2500" kern="1200" dirty="0">
            <a:effectLst>
              <a:outerShdw blurRad="38100" dist="38100" dir="2700000" algn="tl">
                <a:srgbClr val="000000">
                  <a:alpha val="43137"/>
                </a:srgbClr>
              </a:outerShdw>
            </a:effectLst>
          </a:endParaRPr>
        </a:p>
      </dsp:txBody>
      <dsp:txXfrm>
        <a:off x="7765790" y="125748"/>
        <a:ext cx="2633057" cy="915964"/>
      </dsp:txXfrm>
    </dsp:sp>
    <dsp:sp modelId="{5FB4D26D-D00D-416C-AD45-DB0FEB807D9A}">
      <dsp:nvSpPr>
        <dsp:cNvPr id="0" name=""/>
        <dsp:cNvSpPr/>
      </dsp:nvSpPr>
      <dsp:spPr>
        <a:xfrm rot="5400000">
          <a:off x="3661382" y="910618"/>
          <a:ext cx="367188" cy="7689952"/>
        </a:xfrm>
        <a:prstGeom prst="round2SameRect">
          <a:avLst/>
        </a:prstGeom>
        <a:solidFill>
          <a:schemeClr val="accent6">
            <a:lumMod val="20000"/>
            <a:lumOff val="80000"/>
            <a:alpha val="90000"/>
          </a:schemeClr>
        </a:solidFill>
        <a:ln w="12700" cap="flat" cmpd="sng" algn="ctr">
          <a:solidFill>
            <a:srgbClr val="FDF4D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34290" rIns="68580" bIns="34290" numCol="1" spcCol="1270" anchor="ctr" anchorCtr="0">
          <a:noAutofit/>
        </a:bodyPr>
        <a:lstStyle/>
        <a:p>
          <a:pPr marL="171450" lvl="1" indent="-171450" algn="r" defTabSz="800100" rtl="1">
            <a:lnSpc>
              <a:spcPct val="90000"/>
            </a:lnSpc>
            <a:spcBef>
              <a:spcPct val="0"/>
            </a:spcBef>
            <a:spcAft>
              <a:spcPct val="15000"/>
            </a:spcAft>
            <a:buChar char="••"/>
          </a:pPr>
          <a:r>
            <a:rPr lang="ar-SA" sz="1800" kern="1200" dirty="0">
              <a:solidFill>
                <a:srgbClr val="0070C0"/>
              </a:solidFill>
            </a:rPr>
            <a:t>"تخليص (شحنة)"</a:t>
          </a:r>
          <a:endParaRPr lang="en-US" sz="1800" kern="1200" dirty="0">
            <a:solidFill>
              <a:srgbClr val="0070C0"/>
            </a:solidFill>
          </a:endParaRPr>
        </a:p>
      </dsp:txBody>
      <dsp:txXfrm rot="-5400000">
        <a:off x="1" y="4589925"/>
        <a:ext cx="7672027" cy="331338"/>
      </dsp:txXfrm>
    </dsp:sp>
    <dsp:sp modelId="{69BC1975-0D66-45B7-88CA-175D245A8DBA}">
      <dsp:nvSpPr>
        <dsp:cNvPr id="0" name=""/>
        <dsp:cNvSpPr/>
      </dsp:nvSpPr>
      <dsp:spPr>
        <a:xfrm>
          <a:off x="7690992" y="4495797"/>
          <a:ext cx="2757407" cy="534785"/>
        </a:xfrm>
        <a:prstGeom prst="roundRect">
          <a:avLst/>
        </a:prstGeom>
        <a:solidFill>
          <a:srgbClr val="F6C2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47625" rIns="95250" bIns="47625" numCol="1" spcCol="1270" anchor="ctr" anchorCtr="0">
          <a:noAutofit/>
        </a:bodyPr>
        <a:lstStyle/>
        <a:p>
          <a:pPr lvl="0" algn="ctr" defTabSz="1111250">
            <a:lnSpc>
              <a:spcPct val="90000"/>
            </a:lnSpc>
            <a:spcBef>
              <a:spcPct val="0"/>
            </a:spcBef>
            <a:spcAft>
              <a:spcPct val="35000"/>
            </a:spcAft>
          </a:pPr>
          <a:r>
            <a:rPr lang="ar-SA" sz="2500" kern="1200" dirty="0">
              <a:effectLst>
                <a:outerShdw blurRad="38100" dist="38100" dir="2700000" algn="tl">
                  <a:srgbClr val="000000">
                    <a:alpha val="43137"/>
                  </a:srgbClr>
                </a:outerShdw>
              </a:effectLst>
            </a:rPr>
            <a:t>حذف</a:t>
          </a:r>
          <a:endParaRPr lang="en-US" sz="2500" kern="1200" dirty="0">
            <a:effectLst>
              <a:outerShdw blurRad="38100" dist="38100" dir="2700000" algn="tl">
                <a:srgbClr val="000000">
                  <a:alpha val="43137"/>
                </a:srgbClr>
              </a:outerShdw>
            </a:effectLst>
          </a:endParaRPr>
        </a:p>
      </dsp:txBody>
      <dsp:txXfrm>
        <a:off x="7717098" y="4521903"/>
        <a:ext cx="2705195" cy="482573"/>
      </dsp:txXfrm>
    </dsp:sp>
    <dsp:sp modelId="{61348FF6-2322-447C-BC8C-117816D4C0D5}">
      <dsp:nvSpPr>
        <dsp:cNvPr id="0" name=""/>
        <dsp:cNvSpPr/>
      </dsp:nvSpPr>
      <dsp:spPr>
        <a:xfrm rot="5400000">
          <a:off x="2200040" y="-1014445"/>
          <a:ext cx="3322774" cy="7637668"/>
        </a:xfrm>
        <a:prstGeom prst="round2SameRect">
          <a:avLst/>
        </a:prstGeom>
        <a:solidFill>
          <a:srgbClr val="D6DFEC"/>
        </a:solidFill>
        <a:ln w="12700" cap="flat" cmpd="sng" algn="ctr">
          <a:solidFill>
            <a:srgbClr val="D6DFEC"/>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34290" rIns="68580" bIns="34290" numCol="1" spcCol="1270" anchor="ctr" anchorCtr="0">
          <a:noAutofit/>
        </a:bodyPr>
        <a:lstStyle/>
        <a:p>
          <a:pPr marL="171450" lvl="1" indent="-171450" algn="r" defTabSz="800100" rtl="1">
            <a:lnSpc>
              <a:spcPct val="90000"/>
            </a:lnSpc>
            <a:spcBef>
              <a:spcPct val="0"/>
            </a:spcBef>
            <a:spcAft>
              <a:spcPct val="15000"/>
            </a:spcAft>
            <a:buChar char="••"/>
          </a:pPr>
          <a:r>
            <a:rPr lang="ar-SA" sz="1800" kern="1200" dirty="0">
              <a:solidFill>
                <a:schemeClr val="accent1"/>
              </a:solidFill>
            </a:rPr>
            <a:t>"المراقبة"
"سلامة (شحنة)"
"أمن الصحة النباتية (للشحنة)"
</a:t>
          </a:r>
          <a:r>
            <a:rPr lang="ar-SA" sz="1800" kern="1200" dirty="0" smtClean="0">
              <a:solidFill>
                <a:schemeClr val="accent1"/>
              </a:solidFill>
            </a:rPr>
            <a:t>"</a:t>
          </a:r>
          <a:r>
            <a:rPr lang="ar-MA" sz="1800" kern="1200" dirty="0" smtClean="0">
              <a:solidFill>
                <a:schemeClr val="accent1"/>
              </a:solidFill>
            </a:rPr>
            <a:t>مادة وراثية</a:t>
          </a:r>
          <a:r>
            <a:rPr lang="ar-SA" sz="1800" kern="1200" dirty="0" smtClean="0">
              <a:solidFill>
                <a:schemeClr val="accent1"/>
              </a:solidFill>
            </a:rPr>
            <a:t>"</a:t>
          </a:r>
          <a:r>
            <a:rPr lang="ar-SA" sz="1800" kern="1200" dirty="0">
              <a:solidFill>
                <a:schemeClr val="accent1"/>
              </a:solidFill>
            </a:rPr>
            <a:t>
"إجراء طارئ"
"التدبير المؤقت"
"التفتيش"
"اختبار"
"إجراءات الامتثال (للشحنة)"
"إطلاق (شحنة)"</a:t>
          </a:r>
          <a:endParaRPr lang="en-US" sz="1800" kern="1200" dirty="0">
            <a:solidFill>
              <a:schemeClr val="accent1"/>
            </a:solidFill>
          </a:endParaRPr>
        </a:p>
      </dsp:txBody>
      <dsp:txXfrm rot="-5400000">
        <a:off x="42593" y="1305206"/>
        <a:ext cx="7475464" cy="2998366"/>
      </dsp:txXfrm>
    </dsp:sp>
    <dsp:sp modelId="{29DB553E-68CA-4B04-896F-13CA3904BBAA}">
      <dsp:nvSpPr>
        <dsp:cNvPr id="0" name=""/>
        <dsp:cNvSpPr/>
      </dsp:nvSpPr>
      <dsp:spPr>
        <a:xfrm>
          <a:off x="7639128" y="1142997"/>
          <a:ext cx="2809271" cy="3377784"/>
        </a:xfrm>
        <a:prstGeom prst="roundRect">
          <a:avLst/>
        </a:prstGeom>
        <a:solidFill>
          <a:srgbClr val="5A94C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47625" rIns="95250" bIns="47625" numCol="1" spcCol="1270" anchor="ctr" anchorCtr="0">
          <a:noAutofit/>
        </a:bodyPr>
        <a:lstStyle/>
        <a:p>
          <a:pPr lvl="0" algn="ctr" defTabSz="1111250">
            <a:lnSpc>
              <a:spcPct val="90000"/>
            </a:lnSpc>
            <a:spcBef>
              <a:spcPct val="0"/>
            </a:spcBef>
            <a:spcAft>
              <a:spcPct val="35000"/>
            </a:spcAft>
          </a:pPr>
          <a:r>
            <a:rPr lang="ar-SA" sz="2500" kern="1200" dirty="0" err="1">
              <a:effectLst>
                <a:outerShdw blurRad="38100" dist="38100" dir="2700000" algn="tl">
                  <a:srgbClr val="000000">
                    <a:alpha val="43137"/>
                  </a:srgbClr>
                </a:outerShdw>
              </a:effectLst>
            </a:rPr>
            <a:t>التنقيحات</a:t>
          </a:r>
          <a:endParaRPr lang="en-US" sz="2500" kern="1200" dirty="0">
            <a:effectLst>
              <a:outerShdw blurRad="38100" dist="38100" dir="2700000" algn="tl">
                <a:srgbClr val="000000">
                  <a:alpha val="43137"/>
                </a:srgbClr>
              </a:outerShdw>
            </a:effectLst>
          </a:endParaRPr>
        </a:p>
      </dsp:txBody>
      <dsp:txXfrm>
        <a:off x="7776265" y="1280134"/>
        <a:ext cx="2534997" cy="310351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181841"/>
          <a:ext cx="11310255" cy="1872000"/>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lvl="0" algn="r" defTabSz="800100" rtl="1">
            <a:lnSpc>
              <a:spcPct val="90000"/>
            </a:lnSpc>
            <a:spcBef>
              <a:spcPct val="0"/>
            </a:spcBef>
            <a:spcAft>
              <a:spcPct val="35000"/>
            </a:spcAft>
          </a:pPr>
          <a:r>
            <a:rPr lang="en-US" altLang="ja-JP" sz="1800" b="1" kern="1200" dirty="0">
              <a:effectLst>
                <a:outerShdw blurRad="38100" dist="38100" dir="2700000" algn="tl">
                  <a:srgbClr val="000000">
                    <a:alpha val="43137"/>
                  </a:srgbClr>
                </a:outerShdw>
              </a:effectLst>
              <a:latin typeface="Arial" pitchFamily="34" charset="0"/>
              <a:cs typeface="Arial" pitchFamily="34" charset="0"/>
            </a:rPr>
            <a:t>“</a:t>
          </a:r>
          <a:r>
            <a:rPr lang="ar-SA" sz="1800" b="1" kern="1200" dirty="0">
              <a:effectLst>
                <a:outerShdw blurRad="38100" dist="38100" dir="2700000" algn="tl">
                  <a:srgbClr val="000000">
                    <a:alpha val="43137"/>
                  </a:srgbClr>
                </a:outerShdw>
              </a:effectLst>
            </a:rPr>
            <a:t>التدبير المؤقت": 
</a:t>
          </a:r>
          <a:r>
            <a:rPr lang="ar-SA" sz="1800" b="1" kern="1200" dirty="0" smtClean="0">
              <a:effectLst>
                <a:outerShdw blurRad="38100" dist="38100" dir="2700000" algn="tl">
                  <a:srgbClr val="000000">
                    <a:alpha val="43137"/>
                  </a:srgbClr>
                </a:outerShdw>
              </a:effectLst>
            </a:rPr>
            <a:t>"</a:t>
          </a:r>
          <a:r>
            <a:rPr lang="ar-SA" sz="1800" strike="sngStrike" kern="1200" dirty="0" smtClean="0"/>
            <a:t>لائحة أو </a:t>
          </a:r>
          <a:r>
            <a:rPr lang="ar-SA" sz="1800" kern="1200" dirty="0" smtClean="0"/>
            <a:t>إجراء</a:t>
          </a:r>
          <a:r>
            <a:rPr lang="ar-MA" sz="1800" kern="1200" dirty="0" smtClean="0"/>
            <a:t> او </a:t>
          </a:r>
          <a:r>
            <a:rPr lang="ar-MA" sz="1800" u="sng" kern="1200" dirty="0" smtClean="0"/>
            <a:t>قاعدة </a:t>
          </a:r>
          <a:r>
            <a:rPr lang="ar-MA" sz="1800" b="1" u="sng" kern="1200" dirty="0" smtClean="0"/>
            <a:t>رسمية</a:t>
          </a:r>
          <a:r>
            <a:rPr lang="ar-MA" sz="1800" u="sng" kern="1200" dirty="0" smtClean="0"/>
            <a:t>  مؤقتة </a:t>
          </a:r>
          <a:r>
            <a:rPr lang="ar-SA" sz="1800" u="sng" kern="1200" dirty="0" smtClean="0"/>
            <a:t> </a:t>
          </a:r>
          <a:r>
            <a:rPr lang="ar-SA" sz="1800" strike="sngStrike" kern="1200" dirty="0" smtClean="0"/>
            <a:t>للصحة النباتية </a:t>
          </a:r>
          <a:r>
            <a:rPr lang="ar-SA" sz="1800" b="0" kern="1200" dirty="0" smtClean="0">
              <a:effectLst>
                <a:outerShdw blurRad="38100" dist="38100" dir="2700000" algn="tl">
                  <a:srgbClr val="000000">
                    <a:alpha val="43137"/>
                  </a:srgbClr>
                </a:outerShdw>
              </a:effectLst>
            </a:rPr>
            <a:t>لمنع دخول أو </a:t>
          </a:r>
          <a:r>
            <a:rPr lang="ar-MA" sz="1800" b="0" kern="1200" dirty="0" smtClean="0">
              <a:effectLst>
                <a:outerShdw blurRad="38100" dist="38100" dir="2700000" algn="tl">
                  <a:srgbClr val="000000">
                    <a:alpha val="43137"/>
                  </a:srgbClr>
                </a:outerShdw>
              </a:effectLst>
            </a:rPr>
            <a:t>توطن </a:t>
          </a:r>
          <a:r>
            <a:rPr lang="ar-SA" sz="1800" b="0" kern="1200" dirty="0" smtClean="0">
              <a:effectLst>
                <a:outerShdw blurRad="38100" dist="38100" dir="2700000" algn="tl">
                  <a:srgbClr val="000000">
                    <a:alpha val="43137"/>
                  </a:srgbClr>
                </a:outerShdw>
              </a:effectLst>
            </a:rPr>
            <a:t> أو انتشار الآفات</a:t>
          </a:r>
          <a:r>
            <a:rPr lang="ar-MA" sz="1800" b="0" kern="1200" dirty="0" smtClean="0">
              <a:effectLst>
                <a:outerShdw blurRad="38100" dist="38100" dir="2700000" algn="tl">
                  <a:srgbClr val="000000">
                    <a:alpha val="43137"/>
                  </a:srgbClr>
                </a:outerShdw>
              </a:effectLst>
            </a:rPr>
            <a:t> </a:t>
          </a:r>
          <a:r>
            <a:rPr lang="ar-SA" sz="1800" b="0" strike="sngStrike" kern="1200" dirty="0" smtClean="0"/>
            <a:t>يتقرر</a:t>
          </a:r>
          <a:r>
            <a:rPr lang="ar-SA" sz="1800" b="0" kern="1200" dirty="0" smtClean="0"/>
            <a:t> </a:t>
          </a:r>
          <a:r>
            <a:rPr lang="ar-MA" sz="1800" b="0" kern="1200" dirty="0" smtClean="0"/>
            <a:t> توضع </a:t>
          </a:r>
          <a:r>
            <a:rPr lang="ar-SA" sz="1800" kern="1200" dirty="0" smtClean="0"/>
            <a:t>بدون وجود </a:t>
          </a:r>
          <a:r>
            <a:rPr lang="ar-SA" sz="1800" b="1" kern="1200" dirty="0" smtClean="0"/>
            <a:t>مبررات فنية </a:t>
          </a:r>
          <a:r>
            <a:rPr lang="ar-SA" sz="1800" kern="1200" dirty="0" smtClean="0"/>
            <a:t>كاملة نظراً لعدم توافر معلومات كافية. </a:t>
          </a:r>
          <a:r>
            <a:rPr lang="ar-SA" sz="1800" b="1" kern="1200" dirty="0" smtClean="0"/>
            <a:t>و</a:t>
          </a:r>
          <a:r>
            <a:rPr lang="ar-SA" sz="1800" kern="1200" dirty="0" smtClean="0"/>
            <a:t>يخضع </a:t>
          </a:r>
          <a:r>
            <a:rPr lang="ar-SA" sz="1800" strike="sngStrike" kern="1200" dirty="0" smtClean="0"/>
            <a:t>الإجراء المؤقت </a:t>
          </a:r>
          <a:r>
            <a:rPr lang="ar-SA" sz="1800" kern="1200" dirty="0" smtClean="0"/>
            <a:t>لشرط توافر </a:t>
          </a:r>
          <a:r>
            <a:rPr lang="ar-SA" sz="1800" b="1" u="none" kern="1200" dirty="0" smtClean="0"/>
            <a:t>المبررات الفنية </a:t>
          </a:r>
          <a:r>
            <a:rPr lang="ar-SA" sz="1800" kern="1200" dirty="0" smtClean="0"/>
            <a:t>الكاملة في أقرب وقت ممكن</a:t>
          </a:r>
          <a:endParaRPr lang="ar-MA" sz="1800" kern="1200" dirty="0" smtClean="0"/>
        </a:p>
        <a:p>
          <a:pPr lvl="0" algn="r" defTabSz="800100" rtl="1">
            <a:lnSpc>
              <a:spcPct val="90000"/>
            </a:lnSpc>
            <a:spcBef>
              <a:spcPct val="0"/>
            </a:spcBef>
            <a:spcAft>
              <a:spcPct val="35000"/>
            </a:spcAft>
          </a:pPr>
          <a:r>
            <a:rPr lang="ar-SA" sz="1800" b="1" kern="1200" dirty="0">
              <a:effectLst>
                <a:outerShdw blurRad="38100" dist="38100" dir="2700000" algn="tl">
                  <a:srgbClr val="000000">
                    <a:alpha val="43137"/>
                  </a:srgbClr>
                </a:outerShdw>
              </a:effectLst>
            </a:rPr>
            <a:t>
</a:t>
          </a:r>
          <a:endParaRPr lang="en-US" sz="1800" strike="noStrike" kern="1200" dirty="0">
            <a:effectLst>
              <a:outerShdw blurRad="38100" dist="38100" dir="2700000" algn="tl">
                <a:srgbClr val="000000">
                  <a:alpha val="43137"/>
                </a:srgbClr>
              </a:outerShdw>
            </a:effectLst>
          </a:endParaRPr>
        </a:p>
      </dsp:txBody>
      <dsp:txXfrm>
        <a:off x="0" y="181841"/>
        <a:ext cx="11310255" cy="1872000"/>
      </dsp:txXfrm>
    </dsp:sp>
    <dsp:sp modelId="{43050ECD-A3E9-4C47-8FE6-BEA6034E9946}">
      <dsp:nvSpPr>
        <dsp:cNvPr id="0" name=""/>
        <dsp:cNvSpPr/>
      </dsp:nvSpPr>
      <dsp:spPr>
        <a:xfrm>
          <a:off x="0" y="2057402"/>
          <a:ext cx="11310255" cy="2854800"/>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r" defTabSz="800100" rtl="1">
            <a:lnSpc>
              <a:spcPct val="90000"/>
            </a:lnSpc>
            <a:spcBef>
              <a:spcPct val="0"/>
            </a:spcBef>
            <a:spcAft>
              <a:spcPct val="15000"/>
            </a:spcAft>
            <a:buChar char="••"/>
          </a:pPr>
          <a:r>
            <a:rPr lang="ar-MA" sz="1800" i="0" kern="1200" dirty="0" smtClean="0">
              <a:solidFill>
                <a:schemeClr val="tx1"/>
              </a:solidFill>
              <a:effectLst/>
              <a:latin typeface="+mn-lt"/>
              <a:ea typeface="+mn-ea"/>
              <a:cs typeface="+mn-cs"/>
            </a:rPr>
            <a:t>استبدال</a:t>
          </a:r>
          <a:r>
            <a:rPr lang="ar-SA" sz="1800" i="0" kern="1200" dirty="0" smtClean="0">
              <a:solidFill>
                <a:schemeClr val="tx1"/>
              </a:solidFill>
              <a:effectLst/>
              <a:latin typeface="+mn-lt"/>
              <a:ea typeface="+mn-ea"/>
              <a:cs typeface="+mn-cs"/>
            </a:rPr>
            <a:t> مصطلح "</a:t>
          </a:r>
          <a:r>
            <a:rPr lang="ar-MA" sz="1800" i="0" kern="1200" dirty="0" smtClean="0">
              <a:solidFill>
                <a:schemeClr val="tx1"/>
              </a:solidFill>
              <a:effectLst/>
              <a:latin typeface="+mn-lt"/>
              <a:ea typeface="+mn-ea"/>
              <a:cs typeface="+mn-cs"/>
            </a:rPr>
            <a:t>لوائح</a:t>
          </a:r>
          <a:r>
            <a:rPr lang="ar-SA" sz="1800" i="0" kern="1200" dirty="0" smtClean="0">
              <a:solidFill>
                <a:schemeClr val="tx1"/>
              </a:solidFill>
              <a:effectLst/>
              <a:latin typeface="+mn-lt"/>
              <a:ea typeface="+mn-ea"/>
              <a:cs typeface="+mn-cs"/>
            </a:rPr>
            <a:t> </a:t>
          </a:r>
          <a:r>
            <a:rPr lang="ar-SA" sz="1800" i="0" kern="1200" dirty="0">
              <a:solidFill>
                <a:schemeClr val="tx1"/>
              </a:solidFill>
              <a:effectLst/>
              <a:latin typeface="+mn-lt"/>
              <a:ea typeface="+mn-ea"/>
              <a:cs typeface="+mn-cs"/>
            </a:rPr>
            <a:t>الصحة النباتية" بعبارة "قاعدة رسمية مؤقتة" للتأكيد على أن التدبير المؤقت مؤقت بطبيعته؛ وتشمل القاعدة التشريع </a:t>
          </a:r>
          <a:r>
            <a:rPr lang="ar-MA" sz="1800" i="0" kern="1200" dirty="0" smtClean="0">
              <a:solidFill>
                <a:schemeClr val="tx1"/>
              </a:solidFill>
              <a:effectLst/>
              <a:latin typeface="+mn-lt"/>
              <a:ea typeface="+mn-ea"/>
              <a:cs typeface="+mn-cs"/>
            </a:rPr>
            <a:t>واللوائح</a:t>
          </a:r>
          <a:r>
            <a:rPr lang="ar-SA" sz="1800" i="0" kern="1200" dirty="0" smtClean="0">
              <a:solidFill>
                <a:schemeClr val="tx1"/>
              </a:solidFill>
              <a:effectLst/>
              <a:latin typeface="+mn-lt"/>
              <a:ea typeface="+mn-ea"/>
              <a:cs typeface="+mn-cs"/>
            </a:rPr>
            <a:t> </a:t>
          </a:r>
          <a:r>
            <a:rPr lang="ar-SA" sz="1800" i="0" kern="1200" dirty="0">
              <a:solidFill>
                <a:schemeClr val="tx1"/>
              </a:solidFill>
              <a:effectLst/>
              <a:latin typeface="+mn-lt"/>
              <a:ea typeface="+mn-ea"/>
              <a:cs typeface="+mn-cs"/>
            </a:rPr>
            <a:t>والنظام الأساسي، وما إلى ذلك؛ وعلاوة على ذلك، فإن القاعدة أو الإجراء رسمي كما هو مقام أو مصرح به أو ينفذ من قبل </a:t>
          </a:r>
          <a:r>
            <a:rPr lang="ar-MA" sz="1800" i="0" kern="1200" dirty="0" smtClean="0">
              <a:solidFill>
                <a:schemeClr val="tx1"/>
              </a:solidFill>
              <a:effectLst/>
              <a:latin typeface="+mn-lt"/>
              <a:ea typeface="+mn-ea"/>
              <a:cs typeface="+mn-cs"/>
            </a:rPr>
            <a:t>المنظمة</a:t>
          </a:r>
          <a:r>
            <a:rPr lang="ar-SA" sz="1800" i="0" kern="1200" dirty="0" smtClean="0">
              <a:solidFill>
                <a:schemeClr val="tx1"/>
              </a:solidFill>
              <a:effectLst/>
              <a:latin typeface="+mn-lt"/>
              <a:ea typeface="+mn-ea"/>
              <a:cs typeface="+mn-cs"/>
            </a:rPr>
            <a:t> الوطني</a:t>
          </a:r>
          <a:r>
            <a:rPr lang="ar-MA" sz="1800" i="0" kern="1200" dirty="0" smtClean="0">
              <a:solidFill>
                <a:schemeClr val="tx1"/>
              </a:solidFill>
              <a:effectLst/>
              <a:latin typeface="+mn-lt"/>
              <a:ea typeface="+mn-ea"/>
              <a:cs typeface="+mn-cs"/>
            </a:rPr>
            <a:t>ة</a:t>
          </a:r>
          <a:r>
            <a:rPr lang="ar-SA" sz="1800" i="0" kern="1200" dirty="0" smtClean="0">
              <a:solidFill>
                <a:schemeClr val="tx1"/>
              </a:solidFill>
              <a:effectLst/>
              <a:latin typeface="+mn-lt"/>
              <a:ea typeface="+mn-ea"/>
              <a:cs typeface="+mn-cs"/>
            </a:rPr>
            <a:t> ل</a:t>
          </a:r>
          <a:r>
            <a:rPr lang="ar-MA" sz="1800" i="0" kern="1200" dirty="0" smtClean="0">
              <a:solidFill>
                <a:schemeClr val="tx1"/>
              </a:solidFill>
              <a:effectLst/>
              <a:latin typeface="+mn-lt"/>
              <a:ea typeface="+mn-ea"/>
              <a:cs typeface="+mn-cs"/>
            </a:rPr>
            <a:t>وقابة النباتات</a:t>
          </a:r>
          <a:r>
            <a:rPr lang="en-US" sz="1800" i="0" kern="1200" dirty="0">
              <a:solidFill>
                <a:schemeClr val="tx1"/>
              </a:solidFill>
              <a:effectLst/>
              <a:latin typeface="+mn-lt"/>
              <a:ea typeface="+mn-ea"/>
              <a:cs typeface="+mn-cs"/>
            </a:rPr>
            <a:t>
</a:t>
          </a:r>
          <a:r>
            <a:rPr lang="ar-SA" sz="1800" i="0" kern="1200" dirty="0">
              <a:solidFill>
                <a:schemeClr val="tx1"/>
              </a:solidFill>
              <a:effectLst/>
              <a:latin typeface="+mn-lt"/>
              <a:ea typeface="+mn-ea"/>
              <a:cs typeface="+mn-cs"/>
            </a:rPr>
            <a:t>نص "لمنع دخول أو </a:t>
          </a:r>
          <a:r>
            <a:rPr lang="ar-MA" sz="1800" i="0" kern="1200" dirty="0" smtClean="0">
              <a:solidFill>
                <a:schemeClr val="tx1"/>
              </a:solidFill>
              <a:effectLst/>
              <a:latin typeface="+mn-lt"/>
              <a:ea typeface="+mn-ea"/>
              <a:cs typeface="+mn-cs"/>
            </a:rPr>
            <a:t>توطن</a:t>
          </a:r>
          <a:r>
            <a:rPr lang="ar-SA" sz="1800" i="0" kern="1200" dirty="0" smtClean="0">
              <a:solidFill>
                <a:schemeClr val="tx1"/>
              </a:solidFill>
              <a:effectLst/>
              <a:latin typeface="+mn-lt"/>
              <a:ea typeface="+mn-ea"/>
              <a:cs typeface="+mn-cs"/>
            </a:rPr>
            <a:t> </a:t>
          </a:r>
          <a:r>
            <a:rPr lang="ar-SA" sz="1800" i="0" kern="1200" dirty="0">
              <a:solidFill>
                <a:schemeClr val="tx1"/>
              </a:solidFill>
              <a:effectLst/>
              <a:latin typeface="+mn-lt"/>
              <a:ea typeface="+mn-ea"/>
              <a:cs typeface="+mn-cs"/>
            </a:rPr>
            <a:t>أو انتشار آفة" يؤهل طبيعة الصحة النباتية والغرض من القاعدة أو الإجراء
</a:t>
          </a:r>
          <a:r>
            <a:rPr lang="ar-MA" sz="1800" i="0" kern="1200" dirty="0" smtClean="0">
              <a:solidFill>
                <a:schemeClr val="tx1"/>
              </a:solidFill>
              <a:effectLst/>
              <a:latin typeface="+mn-lt"/>
              <a:ea typeface="+mn-ea"/>
              <a:cs typeface="+mn-cs"/>
            </a:rPr>
            <a:t>استبدال </a:t>
          </a:r>
          <a:r>
            <a:rPr lang="ar-SA" sz="1800" i="0" kern="1200" dirty="0" smtClean="0">
              <a:solidFill>
                <a:schemeClr val="tx1"/>
              </a:solidFill>
              <a:effectLst/>
              <a:latin typeface="+mn-lt"/>
              <a:ea typeface="+mn-ea"/>
              <a:cs typeface="+mn-cs"/>
            </a:rPr>
            <a:t>مصطلح "</a:t>
          </a:r>
          <a:r>
            <a:rPr lang="ar-MA" sz="1800" i="0" kern="1200" dirty="0" smtClean="0">
              <a:solidFill>
                <a:schemeClr val="tx1"/>
              </a:solidFill>
              <a:effectLst/>
              <a:latin typeface="+mn-lt"/>
              <a:ea typeface="+mn-ea"/>
              <a:cs typeface="+mn-cs"/>
            </a:rPr>
            <a:t>المقررة</a:t>
          </a:r>
          <a:r>
            <a:rPr lang="ar-SA" sz="1800" i="0" kern="1200" dirty="0" smtClean="0">
              <a:solidFill>
                <a:schemeClr val="tx1"/>
              </a:solidFill>
              <a:effectLst/>
              <a:latin typeface="+mn-lt"/>
              <a:ea typeface="+mn-ea"/>
              <a:cs typeface="+mn-cs"/>
            </a:rPr>
            <a:t>" </a:t>
          </a:r>
          <a:r>
            <a:rPr lang="ar-SA" sz="1800" i="0" kern="1200" dirty="0">
              <a:solidFill>
                <a:schemeClr val="tx1"/>
              </a:solidFill>
              <a:effectLst/>
              <a:latin typeface="+mn-lt"/>
              <a:ea typeface="+mn-ea"/>
              <a:cs typeface="+mn-cs"/>
            </a:rPr>
            <a:t>بعبارة </a:t>
          </a:r>
          <a:r>
            <a:rPr lang="ar-SA" sz="1800" i="0" kern="1200" dirty="0" smtClean="0">
              <a:solidFill>
                <a:schemeClr val="tx1"/>
              </a:solidFill>
              <a:effectLst/>
              <a:latin typeface="+mn-lt"/>
              <a:ea typeface="+mn-ea"/>
              <a:cs typeface="+mn-cs"/>
            </a:rPr>
            <a:t>"</a:t>
          </a:r>
          <a:r>
            <a:rPr lang="ar-MA" sz="1800" i="0" kern="1200" dirty="0" smtClean="0">
              <a:solidFill>
                <a:schemeClr val="tx1"/>
              </a:solidFill>
              <a:effectLst/>
              <a:latin typeface="+mn-lt"/>
              <a:ea typeface="+mn-ea"/>
              <a:cs typeface="+mn-cs"/>
            </a:rPr>
            <a:t>وضع</a:t>
          </a:r>
          <a:r>
            <a:rPr lang="ar-SA" sz="1800" i="0" kern="1200" dirty="0" smtClean="0">
              <a:solidFill>
                <a:schemeClr val="tx1"/>
              </a:solidFill>
              <a:effectLst/>
              <a:latin typeface="+mn-lt"/>
              <a:ea typeface="+mn-ea"/>
              <a:cs typeface="+mn-cs"/>
            </a:rPr>
            <a:t>" </a:t>
          </a:r>
          <a:r>
            <a:rPr lang="ar-SA" sz="1800" i="0" kern="1200" dirty="0">
              <a:solidFill>
                <a:schemeClr val="tx1"/>
              </a:solidFill>
              <a:effectLst/>
              <a:latin typeface="+mn-lt"/>
              <a:ea typeface="+mn-ea"/>
              <a:cs typeface="+mn-cs"/>
            </a:rPr>
            <a:t>من أجل زيادة دعم الطابع المؤقت للتدبير؛ ويشير </a:t>
          </a:r>
          <a:r>
            <a:rPr lang="ar-SA" sz="1800" i="0" kern="1200" dirty="0" smtClean="0">
              <a:solidFill>
                <a:schemeClr val="tx1"/>
              </a:solidFill>
              <a:effectLst/>
              <a:latin typeface="+mn-lt"/>
              <a:ea typeface="+mn-ea"/>
              <a:cs typeface="+mn-cs"/>
            </a:rPr>
            <a:t>"</a:t>
          </a:r>
          <a:r>
            <a:rPr lang="ar-MA" sz="1800" i="0" kern="1200" dirty="0" smtClean="0">
              <a:solidFill>
                <a:schemeClr val="tx1"/>
              </a:solidFill>
              <a:effectLst/>
              <a:latin typeface="+mn-lt"/>
              <a:ea typeface="+mn-ea"/>
              <a:cs typeface="+mn-cs"/>
            </a:rPr>
            <a:t>المقررة</a:t>
          </a:r>
          <a:r>
            <a:rPr lang="ar-SA" sz="1800" i="0" kern="1200" dirty="0" smtClean="0">
              <a:solidFill>
                <a:schemeClr val="tx1"/>
              </a:solidFill>
              <a:effectLst/>
              <a:latin typeface="+mn-lt"/>
              <a:ea typeface="+mn-ea"/>
              <a:cs typeface="+mn-cs"/>
            </a:rPr>
            <a:t>" </a:t>
          </a:r>
          <a:r>
            <a:rPr lang="ar-SA" sz="1800" i="0" kern="1200" dirty="0">
              <a:solidFill>
                <a:schemeClr val="tx1"/>
              </a:solidFill>
              <a:effectLst/>
              <a:latin typeface="+mn-lt"/>
              <a:ea typeface="+mn-ea"/>
              <a:cs typeface="+mn-cs"/>
            </a:rPr>
            <a:t>إلى أن قاعدة ما قد وضعت على أساس دائم، وهو ما لا يحدث بالنسبة للتدبير المؤقت. </a:t>
          </a:r>
          <a:endParaRPr lang="en-US" sz="1800" kern="1200" dirty="0"/>
        </a:p>
      </dsp:txBody>
      <dsp:txXfrm>
        <a:off x="0" y="2057402"/>
        <a:ext cx="11310255" cy="285480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147420"/>
          <a:ext cx="11310255" cy="1872000"/>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lvl="0" algn="r" defTabSz="800100" rtl="1">
            <a:lnSpc>
              <a:spcPct val="90000"/>
            </a:lnSpc>
            <a:spcBef>
              <a:spcPct val="0"/>
            </a:spcBef>
            <a:spcAft>
              <a:spcPct val="35000"/>
            </a:spcAft>
          </a:pPr>
          <a:r>
            <a:rPr lang="ar-SA" altLang="ja-JP" sz="1800" b="1" kern="1200" dirty="0">
              <a:effectLst>
                <a:outerShdw blurRad="38100" dist="38100" dir="2700000" algn="tl">
                  <a:srgbClr val="000000">
                    <a:alpha val="43137"/>
                  </a:srgbClr>
                </a:outerShdw>
              </a:effectLst>
              <a:latin typeface="Arial" pitchFamily="34" charset="0"/>
              <a:cs typeface="Arial" pitchFamily="34" charset="0"/>
            </a:rPr>
            <a:t>"التفتيش": 
"الفحص البصري الرسمي للنباتات </a:t>
          </a:r>
          <a:r>
            <a:rPr lang="ar-SA" altLang="ja-JP" sz="1800" b="0" kern="1200" dirty="0">
              <a:effectLst>
                <a:outerShdw blurRad="38100" dist="38100" dir="2700000" algn="tl">
                  <a:srgbClr val="000000">
                    <a:alpha val="43137"/>
                  </a:srgbClr>
                </a:outerShdw>
              </a:effectLst>
              <a:latin typeface="Arial" pitchFamily="34" charset="0"/>
              <a:cs typeface="Arial" pitchFamily="34" charset="0"/>
            </a:rPr>
            <a:t>أو </a:t>
          </a:r>
          <a:r>
            <a:rPr lang="ar-SA" altLang="ja-JP" sz="1800" b="1" kern="1200" dirty="0">
              <a:effectLst>
                <a:outerShdw blurRad="38100" dist="38100" dir="2700000" algn="tl">
                  <a:srgbClr val="000000">
                    <a:alpha val="43137"/>
                  </a:srgbClr>
                </a:outerShdw>
              </a:effectLst>
              <a:latin typeface="Arial" pitchFamily="34" charset="0"/>
              <a:cs typeface="Arial" pitchFamily="34" charset="0"/>
            </a:rPr>
            <a:t>المنتجات النباتية </a:t>
          </a:r>
          <a:r>
            <a:rPr lang="ar-SA" altLang="ja-JP" sz="1800" b="0" kern="1200" dirty="0">
              <a:effectLst>
                <a:outerShdw blurRad="38100" dist="38100" dir="2700000" algn="tl">
                  <a:srgbClr val="000000">
                    <a:alpha val="43137"/>
                  </a:srgbClr>
                </a:outerShdw>
              </a:effectLst>
              <a:latin typeface="Arial" pitchFamily="34" charset="0"/>
              <a:cs typeface="Arial" pitchFamily="34" charset="0"/>
            </a:rPr>
            <a:t>أو </a:t>
          </a:r>
          <a:r>
            <a:rPr lang="ar-SA" sz="1800" b="1" kern="1200" dirty="0" smtClean="0"/>
            <a:t>البنود الأخرى الخاضعة للوائح</a:t>
          </a:r>
          <a:r>
            <a:rPr lang="ar-SA" sz="1800" b="0" kern="1200" dirty="0" smtClean="0"/>
            <a:t> الصحة النباتية </a:t>
          </a:r>
          <a:r>
            <a:rPr lang="ar-SA" altLang="ja-JP" sz="1800" b="0" kern="1200" dirty="0" smtClean="0">
              <a:effectLst>
                <a:outerShdw blurRad="38100" dist="38100" dir="2700000" algn="tl">
                  <a:srgbClr val="000000">
                    <a:alpha val="43137"/>
                  </a:srgbClr>
                </a:outerShdw>
              </a:effectLst>
              <a:latin typeface="Arial" pitchFamily="34" charset="0"/>
              <a:cs typeface="Arial" pitchFamily="34" charset="0"/>
            </a:rPr>
            <a:t> </a:t>
          </a:r>
          <a:r>
            <a:rPr lang="ar-SA" altLang="ja-JP" sz="1800" b="0" kern="1200" dirty="0">
              <a:effectLst>
                <a:outerShdw blurRad="38100" dist="38100" dir="2700000" algn="tl">
                  <a:srgbClr val="000000">
                    <a:alpha val="43137"/>
                  </a:srgbClr>
                </a:outerShdw>
              </a:effectLst>
              <a:latin typeface="Arial" pitchFamily="34" charset="0"/>
              <a:cs typeface="Arial" pitchFamily="34" charset="0"/>
            </a:rPr>
            <a:t>لتحديد ما إذا كانت </a:t>
          </a:r>
          <a:r>
            <a:rPr lang="ar-SA" altLang="ja-JP" sz="1800" b="1" kern="1200" dirty="0">
              <a:effectLst>
                <a:outerShdw blurRad="38100" dist="38100" dir="2700000" algn="tl">
                  <a:srgbClr val="000000">
                    <a:alpha val="43137"/>
                  </a:srgbClr>
                </a:outerShdw>
              </a:effectLst>
              <a:latin typeface="Arial" pitchFamily="34" charset="0"/>
              <a:cs typeface="Arial" pitchFamily="34" charset="0"/>
            </a:rPr>
            <a:t>الآفات</a:t>
          </a:r>
          <a:r>
            <a:rPr lang="ar-SA" altLang="ja-JP" sz="1800" b="0" kern="1200" dirty="0">
              <a:effectLst>
                <a:outerShdw blurRad="38100" dist="38100" dir="2700000" algn="tl">
                  <a:srgbClr val="000000">
                    <a:alpha val="43137"/>
                  </a:srgbClr>
                </a:outerShdw>
              </a:effectLst>
              <a:latin typeface="Arial" pitchFamily="34" charset="0"/>
              <a:cs typeface="Arial" pitchFamily="34" charset="0"/>
            </a:rPr>
            <a:t> موجودة </a:t>
          </a:r>
          <a:r>
            <a:rPr lang="ar-SA" altLang="ja-JP" sz="1800" b="0" kern="1200" dirty="0" smtClean="0">
              <a:effectLst>
                <a:outerShdw blurRad="38100" dist="38100" dir="2700000" algn="tl">
                  <a:srgbClr val="000000">
                    <a:alpha val="43137"/>
                  </a:srgbClr>
                </a:outerShdw>
              </a:effectLst>
              <a:latin typeface="Arial" pitchFamily="34" charset="0"/>
              <a:cs typeface="Arial" pitchFamily="34" charset="0"/>
            </a:rPr>
            <a:t>أو</a:t>
          </a:r>
          <a:r>
            <a:rPr lang="ar-SA" altLang="ja-JP" sz="1800" b="0" strike="sngStrike" kern="1200" dirty="0" smtClean="0">
              <a:effectLst>
                <a:outerShdw blurRad="38100" dist="38100" dir="2700000" algn="tl">
                  <a:srgbClr val="000000">
                    <a:alpha val="43137"/>
                  </a:srgbClr>
                </a:outerShdw>
              </a:effectLst>
              <a:latin typeface="Arial" pitchFamily="34" charset="0"/>
              <a:cs typeface="Arial" pitchFamily="34" charset="0"/>
            </a:rPr>
            <a:t> </a:t>
          </a:r>
          <a:r>
            <a:rPr lang="ar-SA" altLang="ja-JP" sz="1800" b="0" strike="sngStrike" kern="1200" dirty="0">
              <a:effectLst>
                <a:outerShdw blurRad="38100" dist="38100" dir="2700000" algn="tl">
                  <a:srgbClr val="000000">
                    <a:alpha val="43137"/>
                  </a:srgbClr>
                </a:outerShdw>
              </a:effectLst>
              <a:latin typeface="Arial" pitchFamily="34" charset="0"/>
              <a:cs typeface="Arial" pitchFamily="34" charset="0"/>
            </a:rPr>
            <a:t>لتحديد</a:t>
          </a:r>
          <a:r>
            <a:rPr lang="ar-SA" altLang="ja-JP" sz="1800" b="0" kern="1200" dirty="0">
              <a:effectLst>
                <a:outerShdw blurRad="38100" dist="38100" dir="2700000" algn="tl">
                  <a:srgbClr val="000000">
                    <a:alpha val="43137"/>
                  </a:srgbClr>
                </a:outerShdw>
              </a:effectLst>
              <a:latin typeface="Arial" pitchFamily="34" charset="0"/>
              <a:cs typeface="Arial" pitchFamily="34" charset="0"/>
            </a:rPr>
            <a:t> مطابقة التحقق من الامتثال </a:t>
          </a:r>
          <a:r>
            <a:rPr lang="ar-SA" altLang="ja-JP" sz="1800" b="0" strike="sngStrike" kern="1200" dirty="0" smtClean="0">
              <a:effectLst>
                <a:outerShdw blurRad="38100" dist="38100" dir="2700000" algn="tl">
                  <a:srgbClr val="000000">
                    <a:alpha val="43137"/>
                  </a:srgbClr>
                </a:outerShdw>
              </a:effectLst>
              <a:latin typeface="Arial" pitchFamily="34" charset="0"/>
              <a:cs typeface="Arial" pitchFamily="34" charset="0"/>
            </a:rPr>
            <a:t>للوائح</a:t>
          </a:r>
          <a:r>
            <a:rPr lang="ar-SA" altLang="ja-JP" sz="1800" b="0" kern="1200" dirty="0" smtClean="0">
              <a:effectLst>
                <a:outerShdw blurRad="38100" dist="38100" dir="2700000" algn="tl">
                  <a:srgbClr val="000000">
                    <a:alpha val="43137"/>
                  </a:srgbClr>
                </a:outerShdw>
              </a:effectLst>
              <a:latin typeface="Arial" pitchFamily="34" charset="0"/>
              <a:cs typeface="Arial" pitchFamily="34" charset="0"/>
            </a:rPr>
            <a:t> </a:t>
          </a:r>
          <a:r>
            <a:rPr lang="ar-MA" altLang="ja-JP" sz="1800" b="0" kern="1200" dirty="0" smtClean="0">
              <a:effectLst>
                <a:outerShdw blurRad="38100" dist="38100" dir="2700000" algn="tl">
                  <a:srgbClr val="000000">
                    <a:alpha val="43137"/>
                  </a:srgbClr>
                </a:outerShdw>
              </a:effectLst>
              <a:latin typeface="Arial" pitchFamily="34" charset="0"/>
              <a:cs typeface="Arial" pitchFamily="34" charset="0"/>
            </a:rPr>
            <a:t>ل</a:t>
          </a:r>
          <a:r>
            <a:rPr lang="ar-SA" altLang="ja-JP" sz="1800" b="0" kern="1200" dirty="0" smtClean="0">
              <a:effectLst>
                <a:outerShdw blurRad="38100" dist="38100" dir="2700000" algn="tl">
                  <a:srgbClr val="000000">
                    <a:alpha val="43137"/>
                  </a:srgbClr>
                </a:outerShdw>
              </a:effectLst>
              <a:latin typeface="Arial" pitchFamily="34" charset="0"/>
              <a:cs typeface="Arial" pitchFamily="34" charset="0"/>
            </a:rPr>
            <a:t>متطلبات </a:t>
          </a:r>
          <a:r>
            <a:rPr lang="ar-SA" altLang="ja-JP" sz="1800" b="0" kern="1200" dirty="0">
              <a:effectLst>
                <a:outerShdw blurRad="38100" dist="38100" dir="2700000" algn="tl">
                  <a:srgbClr val="000000">
                    <a:alpha val="43137"/>
                  </a:srgbClr>
                </a:outerShdw>
              </a:effectLst>
              <a:latin typeface="Arial" pitchFamily="34" charset="0"/>
              <a:cs typeface="Arial" pitchFamily="34" charset="0"/>
            </a:rPr>
            <a:t>الصحة النباتية"</a:t>
          </a:r>
          <a:r>
            <a:rPr lang="ar-SA" altLang="ja-JP" sz="1800" b="1" kern="1200" dirty="0">
              <a:effectLst>
                <a:outerShdw blurRad="38100" dist="38100" dir="2700000" algn="tl">
                  <a:srgbClr val="000000">
                    <a:alpha val="43137"/>
                  </a:srgbClr>
                </a:outerShdw>
              </a:effectLst>
              <a:latin typeface="Arial" pitchFamily="34" charset="0"/>
              <a:cs typeface="Arial" pitchFamily="34" charset="0"/>
            </a:rPr>
            <a:t>
</a:t>
          </a:r>
          <a:endParaRPr lang="en-US" sz="1800" strike="noStrike" kern="1200" dirty="0">
            <a:effectLst>
              <a:outerShdw blurRad="38100" dist="38100" dir="2700000" algn="tl">
                <a:srgbClr val="000000">
                  <a:alpha val="43137"/>
                </a:srgbClr>
              </a:outerShdw>
            </a:effectLst>
          </a:endParaRPr>
        </a:p>
      </dsp:txBody>
      <dsp:txXfrm>
        <a:off x="0" y="147420"/>
        <a:ext cx="11310255" cy="1872000"/>
      </dsp:txXfrm>
    </dsp:sp>
    <dsp:sp modelId="{43050ECD-A3E9-4C47-8FE6-BEA6034E9946}">
      <dsp:nvSpPr>
        <dsp:cNvPr id="0" name=""/>
        <dsp:cNvSpPr/>
      </dsp:nvSpPr>
      <dsp:spPr>
        <a:xfrm>
          <a:off x="0" y="2072862"/>
          <a:ext cx="11310255" cy="2854800"/>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r" defTabSz="800100" rtl="1">
            <a:lnSpc>
              <a:spcPct val="90000"/>
            </a:lnSpc>
            <a:spcBef>
              <a:spcPct val="0"/>
            </a:spcBef>
            <a:spcAft>
              <a:spcPct val="15000"/>
            </a:spcAft>
            <a:buChar char="••"/>
          </a:pPr>
          <a:r>
            <a:rPr lang="ar-SA" sz="1800" kern="1200" dirty="0" smtClean="0">
              <a:solidFill>
                <a:schemeClr val="tx1"/>
              </a:solidFill>
              <a:effectLst/>
              <a:latin typeface="+mn-lt"/>
              <a:ea typeface="+mn-ea"/>
              <a:cs typeface="+mn-cs"/>
            </a:rPr>
            <a:t>ومن </a:t>
          </a:r>
          <a:r>
            <a:rPr lang="ar-SA" sz="1800" kern="1200" dirty="0">
              <a:solidFill>
                <a:schemeClr val="tx1"/>
              </a:solidFill>
              <a:effectLst/>
              <a:latin typeface="+mn-lt"/>
              <a:ea typeface="+mn-ea"/>
              <a:cs typeface="+mn-cs"/>
            </a:rPr>
            <a:t>خلال المادة السابعة -2 (و) من الاتفاقية وتعريف "إجراءات الامتثال (للشحنة)"، ترتبط مصطلحات "الامتثال" بالشحنات، وتنص "التوصيات العامة بشأن استخدام المصطلحات في </a:t>
          </a:r>
          <a:r>
            <a:rPr lang="ar-MA" sz="1800" kern="1200" dirty="0" smtClean="0">
              <a:solidFill>
                <a:schemeClr val="tx1"/>
              </a:solidFill>
              <a:effectLst/>
              <a:latin typeface="+mn-lt"/>
              <a:ea typeface="+mn-ea"/>
              <a:cs typeface="+mn-cs"/>
            </a:rPr>
            <a:t>معايير </a:t>
          </a:r>
          <a:r>
            <a:rPr lang="ar-SA" sz="1800" kern="1200" dirty="0" smtClean="0">
              <a:solidFill>
                <a:schemeClr val="tx1"/>
              </a:solidFill>
              <a:effectLst/>
              <a:latin typeface="+mn-lt"/>
              <a:ea typeface="+mn-ea"/>
              <a:cs typeface="+mn-cs"/>
            </a:rPr>
            <a:t>تدابير </a:t>
          </a:r>
          <a:r>
            <a:rPr lang="ar-MA" sz="1800" kern="1200" dirty="0" smtClean="0">
              <a:solidFill>
                <a:schemeClr val="tx1"/>
              </a:solidFill>
              <a:effectLst/>
              <a:latin typeface="+mn-lt"/>
              <a:ea typeface="+mn-ea"/>
              <a:cs typeface="+mn-cs"/>
            </a:rPr>
            <a:t>الصحة النباتية</a:t>
          </a:r>
          <a:r>
            <a:rPr lang="ar-SA" sz="1800" kern="1200" dirty="0" smtClean="0">
              <a:solidFill>
                <a:schemeClr val="tx1"/>
              </a:solidFill>
              <a:effectLst/>
              <a:latin typeface="+mn-lt"/>
              <a:ea typeface="+mn-ea"/>
              <a:cs typeface="+mn-cs"/>
            </a:rPr>
            <a:t>" </a:t>
          </a:r>
          <a:r>
            <a:rPr lang="ar-SA" sz="1800" kern="1200" dirty="0">
              <a:solidFill>
                <a:schemeClr val="tx1"/>
              </a:solidFill>
              <a:effectLst/>
              <a:latin typeface="+mn-lt"/>
              <a:ea typeface="+mn-ea"/>
              <a:cs typeface="+mn-cs"/>
            </a:rPr>
            <a:t>على استخدام "المطابقة" في حالات أخرى. وبما أن التفتيش له نطاق أوسع من الشحنات فقط، فإن "الامتثال" يستعاض به ب "المطابقة"
يتم استبدال كلمة "تحديد" بكلمة "تحقق" لتعكس التغيير من "التوافق" إلى "المطابقة"
ويستعاض عن مصطلح "اللوائح" بعبارة "متطلبات"، لأن لوائح الصحة النباتية على مستوى أعلى وتشير إلى </a:t>
          </a:r>
          <a:r>
            <a:rPr lang="ar-SA" sz="1800" b="0" kern="1200" dirty="0">
              <a:solidFill>
                <a:schemeClr val="tx1"/>
              </a:solidFill>
              <a:effectLst/>
              <a:latin typeface="+mn-lt"/>
              <a:ea typeface="+mn-ea"/>
              <a:cs typeface="+mn-cs"/>
            </a:rPr>
            <a:t>الآفات </a:t>
          </a:r>
          <a:r>
            <a:rPr lang="ar-SA" sz="1800" b="0" kern="1200" dirty="0" smtClean="0"/>
            <a:t>الخاضعة للوائح </a:t>
          </a:r>
          <a:r>
            <a:rPr lang="ar-SA" sz="1800" kern="1200" dirty="0" smtClean="0">
              <a:solidFill>
                <a:schemeClr val="tx1"/>
              </a:solidFill>
              <a:effectLst/>
              <a:latin typeface="+mn-lt"/>
              <a:ea typeface="+mn-ea"/>
              <a:cs typeface="+mn-cs"/>
            </a:rPr>
            <a:t>. </a:t>
          </a:r>
          <a:r>
            <a:rPr lang="ar-SA" sz="1800" kern="1200" dirty="0">
              <a:solidFill>
                <a:schemeClr val="tx1"/>
              </a:solidFill>
              <a:effectLst/>
              <a:latin typeface="+mn-lt"/>
              <a:ea typeface="+mn-ea"/>
              <a:cs typeface="+mn-cs"/>
            </a:rPr>
            <a:t>ومع ذلك، يمكن إجراء التفتيش في سيناريوهات أخرى غير الاستيراد، مثل مكان الإنتاج أو موقع الإنتاج أو عند التصدير، وقد لا يكون التفتيش في مثل هذه السيناريوهات مرتبطا دائما </a:t>
          </a:r>
          <a:r>
            <a:rPr lang="ar-SA" sz="1800" kern="1200" dirty="0" smtClean="0">
              <a:solidFill>
                <a:schemeClr val="tx1"/>
              </a:solidFill>
              <a:effectLst/>
              <a:latin typeface="+mn-lt"/>
              <a:ea typeface="+mn-ea"/>
              <a:cs typeface="+mn-cs"/>
            </a:rPr>
            <a:t>بالآفات </a:t>
          </a:r>
          <a:r>
            <a:rPr lang="ar-SA" sz="1800" b="0" kern="1200" dirty="0" smtClean="0"/>
            <a:t>الخاضعة للوائح </a:t>
          </a:r>
          <a:endParaRPr lang="en-US" sz="1800" kern="1200" dirty="0"/>
        </a:p>
      </dsp:txBody>
      <dsp:txXfrm>
        <a:off x="0" y="2072862"/>
        <a:ext cx="11310255" cy="285480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0"/>
          <a:ext cx="11310255" cy="1872000"/>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lvl="0" algn="r" defTabSz="800100" rtl="1">
            <a:lnSpc>
              <a:spcPct val="90000"/>
            </a:lnSpc>
            <a:spcBef>
              <a:spcPct val="0"/>
            </a:spcBef>
            <a:spcAft>
              <a:spcPct val="35000"/>
            </a:spcAft>
          </a:pPr>
          <a:r>
            <a:rPr lang="ar-SA" altLang="ja-JP" sz="1800" b="1" kern="1200" dirty="0" smtClean="0">
              <a:effectLst>
                <a:outerShdw blurRad="38100" dist="38100" dir="2700000" algn="tl">
                  <a:srgbClr val="000000">
                    <a:alpha val="43137"/>
                  </a:srgbClr>
                </a:outerShdw>
              </a:effectLst>
              <a:latin typeface="Arial" pitchFamily="34" charset="0"/>
              <a:cs typeface="Arial" pitchFamily="34" charset="0"/>
            </a:rPr>
            <a:t>"اختبار": 
"</a:t>
          </a:r>
          <a:r>
            <a:rPr lang="ar-SA" altLang="ja-JP" sz="1800" b="0" kern="1200" dirty="0" smtClean="0">
              <a:effectLst>
                <a:outerShdw blurRad="38100" dist="38100" dir="2700000" algn="tl">
                  <a:srgbClr val="000000">
                    <a:alpha val="43137"/>
                  </a:srgbClr>
                </a:outerShdw>
              </a:effectLst>
              <a:latin typeface="Arial" pitchFamily="34" charset="0"/>
              <a:cs typeface="Arial" pitchFamily="34" charset="0"/>
            </a:rPr>
            <a:t>الفحص </a:t>
          </a:r>
          <a:r>
            <a:rPr lang="ar-SA" altLang="ja-JP" sz="1800" b="1" kern="1200" dirty="0" smtClean="0">
              <a:effectLst>
                <a:outerShdw blurRad="38100" dist="38100" dir="2700000" algn="tl">
                  <a:srgbClr val="000000">
                    <a:alpha val="43137"/>
                  </a:srgbClr>
                </a:outerShdw>
              </a:effectLst>
              <a:latin typeface="Arial" pitchFamily="34" charset="0"/>
              <a:cs typeface="Arial" pitchFamily="34" charset="0"/>
            </a:rPr>
            <a:t>الرسمي</a:t>
          </a:r>
          <a:r>
            <a:rPr lang="ar-SA" altLang="ja-JP" sz="1800" b="0" kern="1200" dirty="0" smtClean="0">
              <a:effectLst>
                <a:outerShdw blurRad="38100" dist="38100" dir="2700000" algn="tl">
                  <a:srgbClr val="000000">
                    <a:alpha val="43137"/>
                  </a:srgbClr>
                </a:outerShdw>
              </a:effectLst>
              <a:latin typeface="Arial" pitchFamily="34" charset="0"/>
              <a:cs typeface="Arial" pitchFamily="34" charset="0"/>
            </a:rPr>
            <a:t> للنباتات أو المنتجات النباتية أو غيرها من </a:t>
          </a:r>
          <a:r>
            <a:rPr lang="ar-SA" altLang="ja-JP" sz="1800" b="1" kern="1200" dirty="0" smtClean="0">
              <a:effectLst>
                <a:outerShdw blurRad="38100" dist="38100" dir="2700000" algn="tl">
                  <a:srgbClr val="000000">
                    <a:alpha val="43137"/>
                  </a:srgbClr>
                </a:outerShdw>
              </a:effectLst>
              <a:latin typeface="Arial" pitchFamily="34" charset="0"/>
              <a:cs typeface="Arial" pitchFamily="34" charset="0"/>
            </a:rPr>
            <a:t>المواد </a:t>
          </a:r>
          <a:r>
            <a:rPr lang="ar-SA" sz="1800" b="1" kern="1200" dirty="0" smtClean="0"/>
            <a:t>الخاضعة للوائح </a:t>
          </a:r>
          <a:r>
            <a:rPr lang="ar-SA" altLang="ja-JP" sz="1800" b="0" kern="1200" dirty="0" smtClean="0">
              <a:effectLst>
                <a:outerShdw blurRad="38100" dist="38100" dir="2700000" algn="tl">
                  <a:srgbClr val="000000">
                    <a:alpha val="43137"/>
                  </a:srgbClr>
                </a:outerShdw>
              </a:effectLst>
              <a:latin typeface="Arial" pitchFamily="34" charset="0"/>
              <a:cs typeface="Arial" pitchFamily="34" charset="0"/>
            </a:rPr>
            <a:t>، بخلاف </a:t>
          </a:r>
          <a:r>
            <a:rPr lang="ar-MA" altLang="ja-JP" sz="1800" b="0" kern="1200" dirty="0" smtClean="0">
              <a:effectLst>
                <a:outerShdw blurRad="38100" dist="38100" dir="2700000" algn="tl">
                  <a:srgbClr val="000000">
                    <a:alpha val="43137"/>
                  </a:srgbClr>
                </a:outerShdw>
              </a:effectLst>
              <a:latin typeface="Arial" pitchFamily="34" charset="0"/>
              <a:cs typeface="Arial" pitchFamily="34" charset="0"/>
            </a:rPr>
            <a:t>الفحص</a:t>
          </a:r>
          <a:r>
            <a:rPr lang="ar-SA" altLang="ja-JP" sz="1800" b="0" kern="1200" dirty="0" smtClean="0">
              <a:effectLst>
                <a:outerShdw blurRad="38100" dist="38100" dir="2700000" algn="tl">
                  <a:srgbClr val="000000">
                    <a:alpha val="43137"/>
                  </a:srgbClr>
                </a:outerShdw>
              </a:effectLst>
              <a:latin typeface="Arial" pitchFamily="34" charset="0"/>
              <a:cs typeface="Arial" pitchFamily="34" charset="0"/>
            </a:rPr>
            <a:t> البصري، </a:t>
          </a:r>
          <a:r>
            <a:rPr lang="ar-MA" altLang="ja-JP" sz="1800" b="0" kern="1200" dirty="0" smtClean="0">
              <a:effectLst>
                <a:outerShdw blurRad="38100" dist="38100" dir="2700000" algn="tl">
                  <a:srgbClr val="000000">
                    <a:alpha val="43137"/>
                  </a:srgbClr>
                </a:outerShdw>
              </a:effectLst>
              <a:latin typeface="Arial" pitchFamily="34" charset="0"/>
              <a:cs typeface="Arial" pitchFamily="34" charset="0"/>
            </a:rPr>
            <a:t>الذي ينفذ لتبين </a:t>
          </a:r>
          <a:r>
            <a:rPr lang="ar-MA" altLang="ja-JP" sz="1800" b="1" kern="1200" dirty="0" smtClean="0">
              <a:effectLst>
                <a:outerShdw blurRad="38100" dist="38100" dir="2700000" algn="tl">
                  <a:srgbClr val="000000">
                    <a:alpha val="43137"/>
                  </a:srgbClr>
                </a:outerShdw>
              </a:effectLst>
              <a:latin typeface="Arial" pitchFamily="34" charset="0"/>
              <a:cs typeface="Arial" pitchFamily="34" charset="0"/>
            </a:rPr>
            <a:t>وجود الآفات </a:t>
          </a:r>
          <a:r>
            <a:rPr lang="ar-MA" altLang="ja-JP" sz="1800" b="0" kern="1200" dirty="0" smtClean="0">
              <a:effectLst>
                <a:outerShdw blurRad="38100" dist="38100" dir="2700000" algn="tl">
                  <a:srgbClr val="000000">
                    <a:alpha val="43137"/>
                  </a:srgbClr>
                </a:outerShdw>
              </a:effectLst>
              <a:latin typeface="Arial" pitchFamily="34" charset="0"/>
              <a:cs typeface="Arial" pitchFamily="34" charset="0"/>
            </a:rPr>
            <a:t>أو للوقوف على آ</a:t>
          </a:r>
          <a:r>
            <a:rPr lang="ar-MA" altLang="ja-JP" sz="1800" b="1" kern="1200" dirty="0" smtClean="0">
              <a:effectLst>
                <a:outerShdw blurRad="38100" dist="38100" dir="2700000" algn="tl">
                  <a:srgbClr val="000000">
                    <a:alpha val="43137"/>
                  </a:srgbClr>
                </a:outerShdw>
              </a:effectLst>
              <a:latin typeface="Arial" pitchFamily="34" charset="0"/>
              <a:cs typeface="Arial" pitchFamily="34" charset="0"/>
            </a:rPr>
            <a:t>فات </a:t>
          </a:r>
          <a:r>
            <a:rPr lang="ar-MA" altLang="ja-JP" sz="1800" b="0" kern="1200" dirty="0" smtClean="0">
              <a:effectLst>
                <a:outerShdw blurRad="38100" dist="38100" dir="2700000" algn="tl">
                  <a:srgbClr val="000000">
                    <a:alpha val="43137"/>
                  </a:srgbClr>
                </a:outerShdw>
              </a:effectLst>
              <a:latin typeface="Arial" pitchFamily="34" charset="0"/>
              <a:cs typeface="Arial" pitchFamily="34" charset="0"/>
            </a:rPr>
            <a:t>معينة أو </a:t>
          </a:r>
          <a:r>
            <a:rPr lang="ar-MA" altLang="ja-JP" sz="1800" b="0" strike="sngStrike" kern="1200" dirty="0" smtClean="0">
              <a:effectLst>
                <a:outerShdw blurRad="38100" dist="38100" dir="2700000" algn="tl">
                  <a:srgbClr val="000000">
                    <a:alpha val="43137"/>
                  </a:srgbClr>
                </a:outerShdw>
              </a:effectLst>
              <a:latin typeface="Arial" pitchFamily="34" charset="0"/>
              <a:cs typeface="Arial" pitchFamily="34" charset="0"/>
            </a:rPr>
            <a:t>لتحديد الامتثال </a:t>
          </a:r>
          <a:r>
            <a:rPr lang="ar-SA" altLang="ja-JP" sz="1800" b="0" u="sng" kern="1200" dirty="0" smtClean="0">
              <a:effectLst>
                <a:outerShdw blurRad="38100" dist="38100" dir="2700000" algn="tl">
                  <a:srgbClr val="000000">
                    <a:alpha val="43137"/>
                  </a:srgbClr>
                </a:outerShdw>
              </a:effectLst>
              <a:latin typeface="Arial" pitchFamily="34" charset="0"/>
              <a:cs typeface="Arial" pitchFamily="34" charset="0"/>
            </a:rPr>
            <a:t>للتحقق من المطابقة </a:t>
          </a:r>
          <a:r>
            <a:rPr lang="ar-SA" altLang="ja-JP" sz="1800" b="0" kern="1200" dirty="0" smtClean="0">
              <a:effectLst>
                <a:outerShdw blurRad="38100" dist="38100" dir="2700000" algn="tl">
                  <a:srgbClr val="000000">
                    <a:alpha val="43137"/>
                  </a:srgbClr>
                </a:outerShdw>
              </a:effectLst>
              <a:latin typeface="Arial" pitchFamily="34" charset="0"/>
              <a:cs typeface="Arial" pitchFamily="34" charset="0"/>
            </a:rPr>
            <a:t>مع متطلبات الصحة النباتية المحددة"</a:t>
          </a:r>
          <a:r>
            <a:rPr lang="ar-SA" altLang="ja-JP" sz="1800" b="1" kern="1200" dirty="0" smtClean="0">
              <a:effectLst>
                <a:outerShdw blurRad="38100" dist="38100" dir="2700000" algn="tl">
                  <a:srgbClr val="000000">
                    <a:alpha val="43137"/>
                  </a:srgbClr>
                </a:outerShdw>
              </a:effectLst>
              <a:latin typeface="Arial" pitchFamily="34" charset="0"/>
              <a:cs typeface="Arial" pitchFamily="34" charset="0"/>
            </a:rPr>
            <a:t>
</a:t>
          </a:r>
          <a:endParaRPr lang="en-US" sz="1800" strike="noStrike" kern="1200" dirty="0">
            <a:effectLst>
              <a:outerShdw blurRad="38100" dist="38100" dir="2700000" algn="tl">
                <a:srgbClr val="000000">
                  <a:alpha val="43137"/>
                </a:srgbClr>
              </a:outerShdw>
            </a:effectLst>
          </a:endParaRPr>
        </a:p>
      </dsp:txBody>
      <dsp:txXfrm>
        <a:off x="0" y="0"/>
        <a:ext cx="11310255" cy="1872000"/>
      </dsp:txXfrm>
    </dsp:sp>
    <dsp:sp modelId="{43050ECD-A3E9-4C47-8FE6-BEA6034E9946}">
      <dsp:nvSpPr>
        <dsp:cNvPr id="0" name=""/>
        <dsp:cNvSpPr/>
      </dsp:nvSpPr>
      <dsp:spPr>
        <a:xfrm>
          <a:off x="0" y="2072862"/>
          <a:ext cx="11310255" cy="2854800"/>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r" defTabSz="800100" rtl="1">
            <a:lnSpc>
              <a:spcPct val="90000"/>
            </a:lnSpc>
            <a:spcBef>
              <a:spcPct val="0"/>
            </a:spcBef>
            <a:spcAft>
              <a:spcPct val="15000"/>
            </a:spcAft>
            <a:buChar char="••"/>
          </a:pPr>
          <a:r>
            <a:rPr lang="ar-SA" sz="1800" kern="1200" dirty="0" smtClean="0">
              <a:solidFill>
                <a:schemeClr val="tx1"/>
              </a:solidFill>
              <a:effectLst/>
              <a:latin typeface="+mn-lt"/>
              <a:ea typeface="+mn-ea"/>
              <a:cs typeface="+mn-cs"/>
            </a:rPr>
            <a:t>ومن </a:t>
          </a:r>
          <a:r>
            <a:rPr lang="ar-SA" sz="1800" kern="1200" dirty="0">
              <a:solidFill>
                <a:schemeClr val="tx1"/>
              </a:solidFill>
              <a:effectLst/>
              <a:latin typeface="+mn-lt"/>
              <a:ea typeface="+mn-ea"/>
              <a:cs typeface="+mn-cs"/>
            </a:rPr>
            <a:t>خلال المادة السابعة -2 (و) من الاتفاقية وتعريف "إجراءات الامتثال (للشحنة)"، يرتبط مصطلحا "الامتثال" و"عدم الامتثال" بالشحنات، وتنص "التوصيات العامة بشأن استخدام المصطلحات في </a:t>
          </a:r>
          <a:r>
            <a:rPr lang="ar-MA" sz="1800" kern="1200" dirty="0" smtClean="0">
              <a:solidFill>
                <a:schemeClr val="tx1"/>
              </a:solidFill>
              <a:effectLst/>
              <a:latin typeface="+mn-lt"/>
              <a:ea typeface="+mn-ea"/>
              <a:cs typeface="+mn-cs"/>
            </a:rPr>
            <a:t>معايير </a:t>
          </a:r>
          <a:r>
            <a:rPr lang="ar-SA" sz="1800" kern="1200" dirty="0" smtClean="0">
              <a:solidFill>
                <a:schemeClr val="tx1"/>
              </a:solidFill>
              <a:effectLst/>
              <a:latin typeface="+mn-lt"/>
              <a:ea typeface="+mn-ea"/>
              <a:cs typeface="+mn-cs"/>
            </a:rPr>
            <a:t>تدابير </a:t>
          </a:r>
          <a:r>
            <a:rPr lang="ar-MA" sz="1800" kern="1200" dirty="0" smtClean="0">
              <a:solidFill>
                <a:schemeClr val="tx1"/>
              </a:solidFill>
              <a:effectLst/>
              <a:latin typeface="+mn-lt"/>
              <a:ea typeface="+mn-ea"/>
              <a:cs typeface="+mn-cs"/>
            </a:rPr>
            <a:t>الصحة النباتية</a:t>
          </a:r>
          <a:r>
            <a:rPr lang="ar-SA" sz="1800" kern="1200" dirty="0" smtClean="0">
              <a:solidFill>
                <a:schemeClr val="tx1"/>
              </a:solidFill>
              <a:effectLst/>
              <a:latin typeface="+mn-lt"/>
              <a:ea typeface="+mn-ea"/>
              <a:cs typeface="+mn-cs"/>
            </a:rPr>
            <a:t>" </a:t>
          </a:r>
          <a:r>
            <a:rPr lang="ar-SA" sz="1800" kern="1200" dirty="0">
              <a:solidFill>
                <a:schemeClr val="tx1"/>
              </a:solidFill>
              <a:effectLst/>
              <a:latin typeface="+mn-lt"/>
              <a:ea typeface="+mn-ea"/>
              <a:cs typeface="+mn-cs"/>
            </a:rPr>
            <a:t>على استخدام "المطابقة" في حالات أخرى. وبما أن نطاق الاختبار أوسع من الشحنات فقط، فإن مصطلح "الامتثال" يستعاض به بعبارة "المطابقة"
</a:t>
          </a:r>
          <a:r>
            <a:rPr lang="ar-MA" sz="1800" kern="1200" dirty="0" smtClean="0">
              <a:solidFill>
                <a:schemeClr val="tx1"/>
              </a:solidFill>
              <a:effectLst/>
              <a:latin typeface="+mn-lt"/>
              <a:ea typeface="+mn-ea"/>
              <a:cs typeface="+mn-cs"/>
            </a:rPr>
            <a:t>استبدال </a:t>
          </a:r>
          <a:r>
            <a:rPr lang="ar-SA" sz="1800" kern="1200" dirty="0" smtClean="0">
              <a:solidFill>
                <a:schemeClr val="tx1"/>
              </a:solidFill>
              <a:effectLst/>
              <a:latin typeface="+mn-lt"/>
              <a:ea typeface="+mn-ea"/>
              <a:cs typeface="+mn-cs"/>
            </a:rPr>
            <a:t>كلمة </a:t>
          </a:r>
          <a:r>
            <a:rPr lang="ar-SA" sz="1800" kern="1200" dirty="0">
              <a:solidFill>
                <a:schemeClr val="tx1"/>
              </a:solidFill>
              <a:effectLst/>
              <a:latin typeface="+mn-lt"/>
              <a:ea typeface="+mn-ea"/>
              <a:cs typeface="+mn-cs"/>
            </a:rPr>
            <a:t>"تحديد" بكلمة "التحقق" من أجل إبراز أن استخدام الأساليب والتكنولوجيا الملائمة في حالة الاختبار من شأنه أن يكفل أن تؤدي نتيجة الاختبار إلى اتخاذ قرار. في هذه الحالة، الاختبار هو إجراء حاسم، واستخدام كلمة "التحقق" لوصف الإجراء سيكون أكثر </a:t>
          </a:r>
          <a:r>
            <a:rPr lang="ar-SA" sz="1800" kern="1200" dirty="0" smtClean="0">
              <a:solidFill>
                <a:schemeClr val="tx1"/>
              </a:solidFill>
              <a:effectLst/>
              <a:latin typeface="+mn-lt"/>
              <a:ea typeface="+mn-ea"/>
              <a:cs typeface="+mn-cs"/>
            </a:rPr>
            <a:t>ملاءمة</a:t>
          </a:r>
          <a:endParaRPr lang="en-US" sz="1800" kern="1200" dirty="0"/>
        </a:p>
      </dsp:txBody>
      <dsp:txXfrm>
        <a:off x="0" y="2072862"/>
        <a:ext cx="11310255" cy="2854800"/>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147420"/>
          <a:ext cx="11310255" cy="1872000"/>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lvl="0" algn="r" defTabSz="800100" rtl="1">
            <a:lnSpc>
              <a:spcPct val="90000"/>
            </a:lnSpc>
            <a:spcBef>
              <a:spcPct val="0"/>
            </a:spcBef>
            <a:spcAft>
              <a:spcPct val="35000"/>
            </a:spcAft>
          </a:pPr>
          <a:r>
            <a:rPr lang="en-US" altLang="ja-JP" sz="1800" b="1" kern="1200" dirty="0">
              <a:effectLst>
                <a:outerShdw blurRad="38100" dist="38100" dir="2700000" algn="tl">
                  <a:srgbClr val="000000">
                    <a:alpha val="43137"/>
                  </a:srgbClr>
                </a:outerShdw>
              </a:effectLst>
              <a:latin typeface="Arial" pitchFamily="34" charset="0"/>
              <a:cs typeface="Arial" pitchFamily="34" charset="0"/>
            </a:rPr>
            <a:t>“</a:t>
          </a:r>
          <a:r>
            <a:rPr lang="ar-SA" altLang="ja-JP" sz="1800" b="1" kern="1200" dirty="0">
              <a:effectLst>
                <a:outerShdw blurRad="38100" dist="38100" dir="2700000" algn="tl">
                  <a:srgbClr val="000000">
                    <a:alpha val="43137"/>
                  </a:srgbClr>
                </a:outerShdw>
              </a:effectLst>
              <a:latin typeface="Arial" pitchFamily="34" charset="0"/>
              <a:cs typeface="Arial" pitchFamily="34" charset="0"/>
            </a:rPr>
            <a:t>إجراءات الامتثال (للشحنة)": 
</a:t>
          </a:r>
          <a:r>
            <a:rPr lang="ar-SA" altLang="ja-JP" sz="1800" b="1" kern="1200" dirty="0" smtClean="0">
              <a:effectLst>
                <a:outerShdw blurRad="38100" dist="38100" dir="2700000" algn="tl">
                  <a:srgbClr val="000000">
                    <a:alpha val="43137"/>
                  </a:srgbClr>
                </a:outerShdw>
              </a:effectLst>
              <a:latin typeface="Arial" pitchFamily="34" charset="0"/>
              <a:cs typeface="Arial" pitchFamily="34" charset="0"/>
            </a:rPr>
            <a:t>"</a:t>
          </a:r>
          <a:r>
            <a:rPr lang="ar-MA" altLang="ja-JP" sz="1800" b="0" u="sng" kern="1200" dirty="0" smtClean="0">
              <a:effectLst>
                <a:outerShdw blurRad="38100" dist="38100" dir="2700000" algn="tl">
                  <a:srgbClr val="000000">
                    <a:alpha val="43137"/>
                  </a:srgbClr>
                </a:outerShdw>
              </a:effectLst>
              <a:latin typeface="Arial" pitchFamily="34" charset="0"/>
              <a:cs typeface="Arial" pitchFamily="34" charset="0"/>
            </a:rPr>
            <a:t>عملية</a:t>
          </a:r>
          <a:r>
            <a:rPr lang="ar-MA" altLang="ja-JP" sz="1800" b="0" kern="1200" dirty="0" smtClean="0">
              <a:effectLst>
                <a:outerShdw blurRad="38100" dist="38100" dir="2700000" algn="tl">
                  <a:srgbClr val="000000">
                    <a:alpha val="43137"/>
                  </a:srgbClr>
                </a:outerShdw>
              </a:effectLst>
              <a:latin typeface="Arial" pitchFamily="34" charset="0"/>
              <a:cs typeface="Arial" pitchFamily="34" charset="0"/>
            </a:rPr>
            <a:t> </a:t>
          </a:r>
          <a:r>
            <a:rPr lang="ar-MA" altLang="ja-JP" sz="1800" b="0" strike="sngStrike" kern="1200" dirty="0" err="1" smtClean="0">
              <a:effectLst>
                <a:outerShdw blurRad="38100" dist="38100" dir="2700000" algn="tl">
                  <a:srgbClr val="000000">
                    <a:alpha val="43137"/>
                  </a:srgbClr>
                </a:outerShdw>
              </a:effectLst>
              <a:latin typeface="Arial" pitchFamily="34" charset="0"/>
              <a:cs typeface="Arial" pitchFamily="34" charset="0"/>
            </a:rPr>
            <a:t>إجراءت</a:t>
          </a:r>
          <a:r>
            <a:rPr lang="ar-MA" altLang="ja-JP" sz="1800" b="0" kern="1200" dirty="0" smtClean="0">
              <a:effectLst>
                <a:outerShdw blurRad="38100" dist="38100" dir="2700000" algn="tl">
                  <a:srgbClr val="000000">
                    <a:alpha val="43137"/>
                  </a:srgbClr>
                </a:outerShdw>
              </a:effectLst>
              <a:latin typeface="Arial" pitchFamily="34" charset="0"/>
              <a:cs typeface="Arial" pitchFamily="34" charset="0"/>
            </a:rPr>
            <a:t> </a:t>
          </a:r>
          <a:r>
            <a:rPr lang="ar-MA" altLang="ja-JP" sz="1800" b="1" kern="1200" dirty="0" smtClean="0">
              <a:effectLst>
                <a:outerShdw blurRad="38100" dist="38100" dir="2700000" algn="tl">
                  <a:srgbClr val="000000">
                    <a:alpha val="43137"/>
                  </a:srgbClr>
                </a:outerShdw>
              </a:effectLst>
              <a:latin typeface="Arial" pitchFamily="34" charset="0"/>
              <a:cs typeface="Arial" pitchFamily="34" charset="0"/>
            </a:rPr>
            <a:t>رسمية</a:t>
          </a:r>
          <a:r>
            <a:rPr lang="ar-MA" altLang="ja-JP" sz="1800" b="0" kern="1200" dirty="0" smtClean="0">
              <a:effectLst>
                <a:outerShdw blurRad="38100" dist="38100" dir="2700000" algn="tl">
                  <a:srgbClr val="000000">
                    <a:alpha val="43137"/>
                  </a:srgbClr>
                </a:outerShdw>
              </a:effectLst>
              <a:latin typeface="Arial" pitchFamily="34" charset="0"/>
              <a:cs typeface="Arial" pitchFamily="34" charset="0"/>
            </a:rPr>
            <a:t> </a:t>
          </a:r>
          <a:r>
            <a:rPr lang="ar-MA" altLang="ja-JP" sz="1800" b="0" strike="sngStrike" kern="1200" dirty="0" smtClean="0">
              <a:effectLst>
                <a:outerShdw blurRad="38100" dist="38100" dir="2700000" algn="tl">
                  <a:srgbClr val="000000">
                    <a:alpha val="43137"/>
                  </a:srgbClr>
                </a:outerShdw>
              </a:effectLst>
              <a:latin typeface="Arial" pitchFamily="34" charset="0"/>
              <a:cs typeface="Arial" pitchFamily="34" charset="0"/>
            </a:rPr>
            <a:t>تستخدم</a:t>
          </a:r>
          <a:r>
            <a:rPr lang="ar-MA" altLang="ja-JP" sz="1800" b="0" kern="1200" dirty="0" smtClean="0">
              <a:effectLst>
                <a:outerShdw blurRad="38100" dist="38100" dir="2700000" algn="tl">
                  <a:srgbClr val="000000">
                    <a:alpha val="43137"/>
                  </a:srgbClr>
                </a:outerShdw>
              </a:effectLst>
              <a:latin typeface="Arial" pitchFamily="34" charset="0"/>
              <a:cs typeface="Arial" pitchFamily="34" charset="0"/>
            </a:rPr>
            <a:t> </a:t>
          </a:r>
          <a:r>
            <a:rPr lang="ar-MA" altLang="ja-JP" sz="1800" b="0" u="sng" kern="1200" dirty="0" smtClean="0">
              <a:effectLst>
                <a:outerShdw blurRad="38100" dist="38100" dir="2700000" algn="tl">
                  <a:srgbClr val="000000">
                    <a:alpha val="43137"/>
                  </a:srgbClr>
                </a:outerShdw>
              </a:effectLst>
              <a:latin typeface="Arial" pitchFamily="34" charset="0"/>
              <a:cs typeface="Arial" pitchFamily="34" charset="0"/>
            </a:rPr>
            <a:t>للتحقق </a:t>
          </a:r>
          <a:r>
            <a:rPr lang="ar-SA" altLang="ja-JP" sz="1800" b="0" u="sng" kern="1200" dirty="0" smtClean="0">
              <a:effectLst>
                <a:outerShdw blurRad="38100" dist="38100" dir="2700000" algn="tl">
                  <a:srgbClr val="000000">
                    <a:alpha val="43137"/>
                  </a:srgbClr>
                </a:outerShdw>
              </a:effectLst>
              <a:latin typeface="Arial" pitchFamily="34" charset="0"/>
              <a:cs typeface="Arial" pitchFamily="34" charset="0"/>
            </a:rPr>
            <a:t>من </a:t>
          </a:r>
          <a:r>
            <a:rPr lang="ar-SA" altLang="ja-JP" sz="1800" b="0" u="sng" kern="1200" dirty="0">
              <a:effectLst>
                <a:outerShdw blurRad="38100" dist="38100" dir="2700000" algn="tl">
                  <a:srgbClr val="000000">
                    <a:alpha val="43137"/>
                  </a:srgbClr>
                </a:outerShdw>
              </a:effectLst>
              <a:latin typeface="Arial" pitchFamily="34" charset="0"/>
              <a:cs typeface="Arial" pitchFamily="34" charset="0"/>
            </a:rPr>
            <a:t>الوثائق، والتحقق من سلامة الشحنة، </a:t>
          </a:r>
          <a:r>
            <a:rPr lang="ar-MA" altLang="ja-JP" sz="1800" b="1" u="sng" kern="1200" dirty="0" smtClean="0">
              <a:effectLst>
                <a:outerShdw blurRad="38100" dist="38100" dir="2700000" algn="tl">
                  <a:srgbClr val="000000">
                    <a:alpha val="43137"/>
                  </a:srgbClr>
                </a:outerShdw>
              </a:effectLst>
              <a:latin typeface="Arial" pitchFamily="34" charset="0"/>
              <a:cs typeface="Arial" pitchFamily="34" charset="0"/>
            </a:rPr>
            <a:t>وتفتيش</a:t>
          </a:r>
          <a:r>
            <a:rPr lang="ar-SA" altLang="ja-JP" sz="1800" b="0" u="sng" kern="1200" dirty="0" smtClean="0">
              <a:effectLst>
                <a:outerShdw blurRad="38100" dist="38100" dir="2700000" algn="tl">
                  <a:srgbClr val="000000">
                    <a:alpha val="43137"/>
                  </a:srgbClr>
                </a:outerShdw>
              </a:effectLst>
              <a:latin typeface="Arial" pitchFamily="34" charset="0"/>
              <a:cs typeface="Arial" pitchFamily="34" charset="0"/>
            </a:rPr>
            <a:t> </a:t>
          </a:r>
          <a:r>
            <a:rPr lang="ar-SA" altLang="ja-JP" sz="1800" b="0" u="sng" kern="1200" dirty="0">
              <a:effectLst>
                <a:outerShdw blurRad="38100" dist="38100" dir="2700000" algn="tl">
                  <a:srgbClr val="000000">
                    <a:alpha val="43137"/>
                  </a:srgbClr>
                </a:outerShdw>
              </a:effectLst>
              <a:latin typeface="Arial" pitchFamily="34" charset="0"/>
              <a:cs typeface="Arial" pitchFamily="34" charset="0"/>
            </a:rPr>
            <a:t>أو </a:t>
          </a:r>
          <a:r>
            <a:rPr lang="ar-SA" altLang="ja-JP" sz="1800" b="1" u="sng" kern="1200" dirty="0">
              <a:effectLst>
                <a:outerShdw blurRad="38100" dist="38100" dir="2700000" algn="tl">
                  <a:srgbClr val="000000">
                    <a:alpha val="43137"/>
                  </a:srgbClr>
                </a:outerShdw>
              </a:effectLst>
              <a:latin typeface="Arial" pitchFamily="34" charset="0"/>
              <a:cs typeface="Arial" pitchFamily="34" charset="0"/>
            </a:rPr>
            <a:t>اختبار النباتات أو المنتجات النباتية</a:t>
          </a:r>
          <a:r>
            <a:rPr lang="ar-SA" altLang="ja-JP" sz="1800" b="0" u="sng" kern="1200" dirty="0">
              <a:effectLst>
                <a:outerShdw blurRad="38100" dist="38100" dir="2700000" algn="tl">
                  <a:srgbClr val="000000">
                    <a:alpha val="43137"/>
                  </a:srgbClr>
                </a:outerShdw>
              </a:effectLst>
              <a:latin typeface="Arial" pitchFamily="34" charset="0"/>
              <a:cs typeface="Arial" pitchFamily="34" charset="0"/>
            </a:rPr>
            <a:t> أو غيرها من </a:t>
          </a:r>
          <a:r>
            <a:rPr lang="ar-SA" altLang="ja-JP" sz="1800" b="1" u="sng" kern="1200" dirty="0">
              <a:effectLst>
                <a:outerShdw blurRad="38100" dist="38100" dir="2700000" algn="tl">
                  <a:srgbClr val="000000">
                    <a:alpha val="43137"/>
                  </a:srgbClr>
                </a:outerShdw>
              </a:effectLst>
              <a:latin typeface="Arial" pitchFamily="34" charset="0"/>
              <a:cs typeface="Arial" pitchFamily="34" charset="0"/>
            </a:rPr>
            <a:t>المواد </a:t>
          </a:r>
          <a:r>
            <a:rPr lang="ar-SA" sz="1800" b="1" kern="1200" dirty="0" smtClean="0"/>
            <a:t>الخاضعة للوائح </a:t>
          </a:r>
          <a:r>
            <a:rPr lang="ar-SA" altLang="ja-JP" sz="1800" b="0" u="sng" kern="1200" dirty="0" smtClean="0">
              <a:effectLst>
                <a:outerShdw blurRad="38100" dist="38100" dir="2700000" algn="tl">
                  <a:srgbClr val="000000">
                    <a:alpha val="43137"/>
                  </a:srgbClr>
                </a:outerShdw>
              </a:effectLst>
              <a:latin typeface="Arial" pitchFamily="34" charset="0"/>
              <a:cs typeface="Arial" pitchFamily="34" charset="0"/>
            </a:rPr>
            <a:t> </a:t>
          </a:r>
          <a:r>
            <a:rPr lang="ar-SA" altLang="ja-JP" sz="1800" b="0" u="sng" kern="1200" dirty="0">
              <a:effectLst>
                <a:outerShdw blurRad="38100" dist="38100" dir="2700000" algn="tl">
                  <a:srgbClr val="000000">
                    <a:alpha val="43137"/>
                  </a:srgbClr>
                </a:outerShdw>
              </a:effectLst>
              <a:latin typeface="Arial" pitchFamily="34" charset="0"/>
              <a:cs typeface="Arial" pitchFamily="34" charset="0"/>
            </a:rPr>
            <a:t>للتحقق</a:t>
          </a:r>
          <a:r>
            <a:rPr lang="ar-SA" altLang="ja-JP" sz="1800" b="0" kern="1200" dirty="0">
              <a:effectLst>
                <a:outerShdw blurRad="38100" dist="38100" dir="2700000" algn="tl">
                  <a:srgbClr val="000000">
                    <a:alpha val="43137"/>
                  </a:srgbClr>
                </a:outerShdw>
              </a:effectLst>
              <a:latin typeface="Arial" pitchFamily="34" charset="0"/>
              <a:cs typeface="Arial" pitchFamily="34" charset="0"/>
            </a:rPr>
            <a:t> مما إذا كانت </a:t>
          </a:r>
          <a:r>
            <a:rPr lang="ar-SA" altLang="ja-JP" sz="1800" b="1" kern="1200" dirty="0">
              <a:effectLst>
                <a:outerShdw blurRad="38100" dist="38100" dir="2700000" algn="tl">
                  <a:srgbClr val="000000">
                    <a:alpha val="43137"/>
                  </a:srgbClr>
                </a:outerShdw>
              </a:effectLst>
              <a:latin typeface="Arial" pitchFamily="34" charset="0"/>
              <a:cs typeface="Arial" pitchFamily="34" charset="0"/>
            </a:rPr>
            <a:t>الشحنة</a:t>
          </a:r>
          <a:r>
            <a:rPr lang="ar-SA" altLang="ja-JP" sz="1800" b="0" kern="1200" dirty="0">
              <a:effectLst>
                <a:outerShdw blurRad="38100" dist="38100" dir="2700000" algn="tl">
                  <a:srgbClr val="000000">
                    <a:alpha val="43137"/>
                  </a:srgbClr>
                </a:outerShdw>
              </a:effectLst>
              <a:latin typeface="Arial" pitchFamily="34" charset="0"/>
              <a:cs typeface="Arial" pitchFamily="34" charset="0"/>
            </a:rPr>
            <a:t> تمتثل </a:t>
          </a:r>
          <a:r>
            <a:rPr lang="ar-SA" altLang="ja-JP" sz="1800" b="1" kern="1200" dirty="0">
              <a:effectLst>
                <a:outerShdw blurRad="38100" dist="38100" dir="2700000" algn="tl">
                  <a:srgbClr val="000000">
                    <a:alpha val="43137"/>
                  </a:srgbClr>
                </a:outerShdw>
              </a:effectLst>
              <a:latin typeface="Arial" pitchFamily="34" charset="0"/>
              <a:cs typeface="Arial" pitchFamily="34" charset="0"/>
            </a:rPr>
            <a:t>لمتطلبات استيراد الصحة النباتية </a:t>
          </a:r>
          <a:r>
            <a:rPr lang="ar-SA" altLang="ja-JP" sz="1800" b="0" kern="1200" dirty="0">
              <a:effectLst>
                <a:outerShdw blurRad="38100" dist="38100" dir="2700000" algn="tl">
                  <a:srgbClr val="000000">
                    <a:alpha val="43137"/>
                  </a:srgbClr>
                </a:outerShdw>
              </a:effectLst>
              <a:latin typeface="Arial" pitchFamily="34" charset="0"/>
              <a:cs typeface="Arial" pitchFamily="34" charset="0"/>
            </a:rPr>
            <a:t>أو ما إذا </a:t>
          </a:r>
          <a:r>
            <a:rPr lang="ar-MA" altLang="ja-JP" sz="1800" b="0" kern="1200" dirty="0" smtClean="0">
              <a:effectLst>
                <a:outerShdw blurRad="38100" dist="38100" dir="2700000" algn="tl">
                  <a:srgbClr val="000000">
                    <a:alpha val="43137"/>
                  </a:srgbClr>
                </a:outerShdw>
              </a:effectLst>
              <a:latin typeface="Arial" pitchFamily="34" charset="0"/>
              <a:cs typeface="Arial" pitchFamily="34" charset="0"/>
            </a:rPr>
            <a:t>تم تطبيق </a:t>
          </a:r>
          <a:r>
            <a:rPr lang="ar-SA" altLang="ja-JP" sz="1800" b="0" kern="1200" dirty="0" smtClean="0">
              <a:effectLst>
                <a:outerShdw blurRad="38100" dist="38100" dir="2700000" algn="tl">
                  <a:srgbClr val="000000">
                    <a:alpha val="43137"/>
                  </a:srgbClr>
                </a:outerShdw>
              </a:effectLst>
              <a:latin typeface="Arial" pitchFamily="34" charset="0"/>
              <a:cs typeface="Arial" pitchFamily="34" charset="0"/>
            </a:rPr>
            <a:t>كانت </a:t>
          </a:r>
          <a:r>
            <a:rPr lang="ar-SA" altLang="ja-JP" sz="1800" b="1" kern="1200" dirty="0">
              <a:effectLst>
                <a:outerShdw blurRad="38100" dist="38100" dir="2700000" algn="tl">
                  <a:srgbClr val="000000">
                    <a:alpha val="43137"/>
                  </a:srgbClr>
                </a:outerShdw>
              </a:effectLst>
              <a:latin typeface="Arial" pitchFamily="34" charset="0"/>
              <a:cs typeface="Arial" pitchFamily="34" charset="0"/>
            </a:rPr>
            <a:t>تدابير الصحة النباتية </a:t>
          </a:r>
          <a:r>
            <a:rPr lang="ar-SA" altLang="ja-JP" sz="1800" b="0" kern="1200" dirty="0">
              <a:effectLst>
                <a:outerShdw blurRad="38100" dist="38100" dir="2700000" algn="tl">
                  <a:srgbClr val="000000">
                    <a:alpha val="43137"/>
                  </a:srgbClr>
                </a:outerShdw>
              </a:effectLst>
              <a:latin typeface="Arial" pitchFamily="34" charset="0"/>
              <a:cs typeface="Arial" pitchFamily="34" charset="0"/>
            </a:rPr>
            <a:t>المتعلقة </a:t>
          </a:r>
          <a:r>
            <a:rPr lang="ar-SA" altLang="ja-JP" sz="1800" b="1" kern="1200" dirty="0">
              <a:effectLst>
                <a:outerShdw blurRad="38100" dist="38100" dir="2700000" algn="tl">
                  <a:srgbClr val="000000">
                    <a:alpha val="43137"/>
                  </a:srgbClr>
                </a:outerShdw>
              </a:effectLst>
              <a:latin typeface="Arial" pitchFamily="34" charset="0"/>
              <a:cs typeface="Arial" pitchFamily="34" charset="0"/>
            </a:rPr>
            <a:t>بالعبور</a:t>
          </a:r>
          <a:r>
            <a:rPr lang="ar-SA" altLang="ja-JP" sz="1800" b="0" kern="1200" dirty="0">
              <a:effectLst>
                <a:outerShdw blurRad="38100" dist="38100" dir="2700000" algn="tl">
                  <a:srgbClr val="000000">
                    <a:alpha val="43137"/>
                  </a:srgbClr>
                </a:outerShdw>
              </a:effectLst>
              <a:latin typeface="Arial" pitchFamily="34" charset="0"/>
              <a:cs typeface="Arial" pitchFamily="34" charset="0"/>
            </a:rPr>
            <a:t> </a:t>
          </a:r>
          <a:r>
            <a:rPr lang="ar-SA" altLang="ja-JP" sz="1800" b="0" kern="1200" dirty="0" smtClean="0">
              <a:effectLst>
                <a:outerShdw blurRad="38100" dist="38100" dir="2700000" algn="tl">
                  <a:srgbClr val="000000">
                    <a:alpha val="43137"/>
                  </a:srgbClr>
                </a:outerShdw>
              </a:effectLst>
              <a:latin typeface="Arial" pitchFamily="34" charset="0"/>
              <a:cs typeface="Arial" pitchFamily="34" charset="0"/>
            </a:rPr>
            <a:t>"</a:t>
          </a:r>
          <a:r>
            <a:rPr lang="ar-SA" altLang="ja-JP" sz="1800" b="0" kern="1200" dirty="0">
              <a:effectLst>
                <a:outerShdw blurRad="38100" dist="38100" dir="2700000" algn="tl">
                  <a:srgbClr val="000000">
                    <a:alpha val="43137"/>
                  </a:srgbClr>
                </a:outerShdw>
              </a:effectLst>
              <a:latin typeface="Arial" pitchFamily="34" charset="0"/>
              <a:cs typeface="Arial" pitchFamily="34" charset="0"/>
            </a:rPr>
            <a:t>
</a:t>
          </a:r>
          <a:endParaRPr lang="en-US" sz="1800" b="0" strike="noStrike" kern="1200" dirty="0">
            <a:effectLst>
              <a:outerShdw blurRad="38100" dist="38100" dir="2700000" algn="tl">
                <a:srgbClr val="000000">
                  <a:alpha val="43137"/>
                </a:srgbClr>
              </a:outerShdw>
            </a:effectLst>
          </a:endParaRPr>
        </a:p>
      </dsp:txBody>
      <dsp:txXfrm>
        <a:off x="0" y="147420"/>
        <a:ext cx="11310255" cy="1872000"/>
      </dsp:txXfrm>
    </dsp:sp>
    <dsp:sp modelId="{43050ECD-A3E9-4C47-8FE6-BEA6034E9946}">
      <dsp:nvSpPr>
        <dsp:cNvPr id="0" name=""/>
        <dsp:cNvSpPr/>
      </dsp:nvSpPr>
      <dsp:spPr>
        <a:xfrm>
          <a:off x="0" y="2072862"/>
          <a:ext cx="11310255" cy="2854800"/>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r" defTabSz="800100" rtl="1">
            <a:lnSpc>
              <a:spcPct val="90000"/>
            </a:lnSpc>
            <a:spcBef>
              <a:spcPct val="0"/>
            </a:spcBef>
            <a:spcAft>
              <a:spcPct val="15000"/>
            </a:spcAft>
            <a:buChar char="••"/>
          </a:pPr>
          <a:r>
            <a:rPr lang="ar-SA" sz="1800" i="0" kern="1200" dirty="0">
              <a:solidFill>
                <a:schemeClr val="tx1"/>
              </a:solidFill>
              <a:effectLst/>
              <a:latin typeface="+mn-lt"/>
              <a:ea typeface="+mn-ea"/>
              <a:cs typeface="+mn-cs"/>
            </a:rPr>
            <a:t>إن إضافة "فحص الوثائق، والتحقق من سلامة الشحنة، </a:t>
          </a:r>
          <a:r>
            <a:rPr lang="ar-MA" sz="1800" i="0" kern="1200" dirty="0" smtClean="0">
              <a:solidFill>
                <a:schemeClr val="tx1"/>
              </a:solidFill>
              <a:effectLst/>
              <a:latin typeface="+mn-lt"/>
              <a:ea typeface="+mn-ea"/>
              <a:cs typeface="+mn-cs"/>
            </a:rPr>
            <a:t>وتفتيش</a:t>
          </a:r>
          <a:r>
            <a:rPr lang="ar-SA" sz="1800" i="0" kern="1200" dirty="0" smtClean="0">
              <a:solidFill>
                <a:schemeClr val="tx1"/>
              </a:solidFill>
              <a:effectLst/>
              <a:latin typeface="+mn-lt"/>
              <a:ea typeface="+mn-ea"/>
              <a:cs typeface="+mn-cs"/>
            </a:rPr>
            <a:t> </a:t>
          </a:r>
          <a:r>
            <a:rPr lang="ar-SA" sz="1800" i="0" kern="1200" dirty="0">
              <a:solidFill>
                <a:schemeClr val="tx1"/>
              </a:solidFill>
              <a:effectLst/>
              <a:latin typeface="+mn-lt"/>
              <a:ea typeface="+mn-ea"/>
              <a:cs typeface="+mn-cs"/>
            </a:rPr>
            <a:t>أو اختبار النباتات أو المنتجات النباتية أو غيرها من المواد الخاضعة </a:t>
          </a:r>
          <a:r>
            <a:rPr lang="ar-MA" sz="1800" i="0" kern="1200" dirty="0" err="1" smtClean="0">
              <a:solidFill>
                <a:schemeClr val="tx1"/>
              </a:solidFill>
              <a:effectLst/>
              <a:latin typeface="+mn-lt"/>
              <a:ea typeface="+mn-ea"/>
              <a:cs typeface="+mn-cs"/>
            </a:rPr>
            <a:t>للاوائح</a:t>
          </a:r>
          <a:r>
            <a:rPr lang="ar-SA" sz="1800" i="0" kern="1200" dirty="0" smtClean="0">
              <a:solidFill>
                <a:schemeClr val="tx1"/>
              </a:solidFill>
              <a:effectLst/>
              <a:latin typeface="+mn-lt"/>
              <a:ea typeface="+mn-ea"/>
              <a:cs typeface="+mn-cs"/>
            </a:rPr>
            <a:t>" </a:t>
          </a:r>
          <a:r>
            <a:rPr lang="ar-SA" sz="1800" i="0" kern="1200" dirty="0">
              <a:solidFill>
                <a:schemeClr val="tx1"/>
              </a:solidFill>
              <a:effectLst/>
              <a:latin typeface="+mn-lt"/>
              <a:ea typeface="+mn-ea"/>
              <a:cs typeface="+mn-cs"/>
            </a:rPr>
            <a:t>يساعد على توضيح العناصر التي قد يتكون منها إجراء الامتثال بشكل أكثر تحديدا. </a:t>
          </a:r>
          <a:r>
            <a:rPr lang="ar-SA" sz="1800" i="0" kern="1200" dirty="0" smtClean="0">
              <a:solidFill>
                <a:schemeClr val="tx1"/>
              </a:solidFill>
              <a:effectLst/>
              <a:latin typeface="+mn-lt"/>
              <a:ea typeface="+mn-ea"/>
              <a:cs typeface="+mn-cs"/>
            </a:rPr>
            <a:t>ويلاحظ </a:t>
          </a:r>
          <a:r>
            <a:rPr lang="ar-SA" sz="1800" i="0" kern="1200" dirty="0">
              <a:solidFill>
                <a:schemeClr val="tx1"/>
              </a:solidFill>
              <a:effectLst/>
              <a:latin typeface="+mn-lt"/>
              <a:ea typeface="+mn-ea"/>
              <a:cs typeface="+mn-cs"/>
            </a:rPr>
            <a:t>أن التعريف المنقح المقترح للنزاهة (للشحنة) يشمل "الهوية لم تتغير" بحيث يشمل التحقق من السلامة التحقق من الهوية
</a:t>
          </a:r>
          <a:r>
            <a:rPr lang="ar-SA" sz="1800" i="0" kern="1200" dirty="0" smtClean="0">
              <a:solidFill>
                <a:schemeClr val="tx1"/>
              </a:solidFill>
              <a:effectLst/>
              <a:latin typeface="+mn-lt"/>
              <a:ea typeface="+mn-ea"/>
              <a:cs typeface="+mn-cs"/>
            </a:rPr>
            <a:t> </a:t>
          </a:r>
          <a:r>
            <a:rPr lang="ar-SA" sz="1800" i="0" kern="1200" dirty="0">
              <a:solidFill>
                <a:schemeClr val="tx1"/>
              </a:solidFill>
              <a:effectLst/>
              <a:latin typeface="+mn-lt"/>
              <a:ea typeface="+mn-ea"/>
              <a:cs typeface="+mn-cs"/>
            </a:rPr>
            <a:t>والاستعاضة عن "الإجراء" ب "عملية" لإبراز أن هذه العملية هي سلسلة من الخطوات أو الإجراءات التي تنفذ وتؤدي، عند اكتمالها، إلى إطلاق شحنة أو عبور عبر بلد ما. ولذلك فإن عبارة "تستخدم للتحقق" تستبدل بعبارة "للتحقق"
كما تعريف "تدبير الصحة النباتية" يشمل "أي... الإجراء الرسمي" ، فإن فكرة الشحنة التي تمتثل لتدابير الصحة النباتية غير كافية. عبارة "... أو تغيير تدابير الصحة النباتية المتعلقة بالعبور" إلى "أو إذا تم تطبيق تدابير الصحة النباتية المتعلقة بالعبور</a:t>
          </a:r>
          <a:r>
            <a:rPr lang="ar-SA" sz="1800" i="0" kern="1200" dirty="0" smtClean="0">
              <a:solidFill>
                <a:schemeClr val="tx1"/>
              </a:solidFill>
              <a:effectLst/>
              <a:latin typeface="+mn-lt"/>
              <a:ea typeface="+mn-ea"/>
              <a:cs typeface="+mn-cs"/>
            </a:rPr>
            <a:t>"</a:t>
          </a:r>
          <a:endParaRPr lang="en-US" sz="1800" kern="1200" dirty="0"/>
        </a:p>
      </dsp:txBody>
      <dsp:txXfrm>
        <a:off x="0" y="2072862"/>
        <a:ext cx="11310255" cy="2854800"/>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147420"/>
          <a:ext cx="11310255" cy="1872000"/>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lvl="0" algn="r" defTabSz="800100" rtl="1">
            <a:lnSpc>
              <a:spcPct val="90000"/>
            </a:lnSpc>
            <a:spcBef>
              <a:spcPct val="0"/>
            </a:spcBef>
            <a:spcAft>
              <a:spcPct val="35000"/>
            </a:spcAft>
          </a:pPr>
          <a:r>
            <a:rPr lang="en-US" altLang="ja-JP" sz="1800" b="1" kern="1200" dirty="0">
              <a:effectLst>
                <a:outerShdw blurRad="38100" dist="38100" dir="2700000" algn="tl">
                  <a:srgbClr val="000000">
                    <a:alpha val="43137"/>
                  </a:srgbClr>
                </a:outerShdw>
              </a:effectLst>
              <a:latin typeface="Arial" pitchFamily="34" charset="0"/>
              <a:cs typeface="Arial" pitchFamily="34" charset="0"/>
            </a:rPr>
            <a:t>“</a:t>
          </a:r>
          <a:r>
            <a:rPr lang="ar-SA" altLang="ja-JP" sz="1800" b="1" kern="1200" dirty="0">
              <a:effectLst>
                <a:outerShdw blurRad="38100" dist="38100" dir="2700000" algn="tl">
                  <a:srgbClr val="000000">
                    <a:alpha val="43137"/>
                  </a:srgbClr>
                </a:outerShdw>
              </a:effectLst>
              <a:latin typeface="Arial" pitchFamily="34" charset="0"/>
              <a:cs typeface="Arial" pitchFamily="34" charset="0"/>
            </a:rPr>
            <a:t>الإفراج (للشحنة)": 
"</a:t>
          </a:r>
          <a:r>
            <a:rPr lang="ar-SA" altLang="ja-JP" sz="1800" b="0" kern="1200" dirty="0">
              <a:effectLst>
                <a:outerShdw blurRad="38100" dist="38100" dir="2700000" algn="tl">
                  <a:srgbClr val="000000">
                    <a:alpha val="43137"/>
                  </a:srgbClr>
                </a:outerShdw>
              </a:effectLst>
              <a:latin typeface="Arial" pitchFamily="34" charset="0"/>
              <a:cs typeface="Arial" pitchFamily="34" charset="0"/>
            </a:rPr>
            <a:t>الإذن </a:t>
          </a:r>
          <a:r>
            <a:rPr lang="ar-SA" altLang="ja-JP" sz="1800" b="1" kern="1200" dirty="0">
              <a:effectLst>
                <a:outerShdw blurRad="38100" dist="38100" dir="2700000" algn="tl">
                  <a:srgbClr val="000000">
                    <a:alpha val="43137"/>
                  </a:srgbClr>
                </a:outerShdw>
              </a:effectLst>
              <a:latin typeface="Arial" pitchFamily="34" charset="0"/>
              <a:cs typeface="Arial" pitchFamily="34" charset="0"/>
            </a:rPr>
            <a:t>بالدخول</a:t>
          </a:r>
          <a:r>
            <a:rPr lang="ar-SA" altLang="ja-JP" sz="1800" b="0" kern="1200" dirty="0">
              <a:effectLst>
                <a:outerShdw blurRad="38100" dist="38100" dir="2700000" algn="tl">
                  <a:srgbClr val="000000">
                    <a:alpha val="43137"/>
                  </a:srgbClr>
                </a:outerShdw>
              </a:effectLst>
              <a:latin typeface="Arial" pitchFamily="34" charset="0"/>
              <a:cs typeface="Arial" pitchFamily="34" charset="0"/>
            </a:rPr>
            <a:t> بعد الانتهاء من </a:t>
          </a:r>
          <a:r>
            <a:rPr lang="ar-SA" altLang="ja-JP" sz="1800" b="1" u="sng" kern="1200" dirty="0">
              <a:effectLst>
                <a:outerShdw blurRad="38100" dist="38100" dir="2700000" algn="tl">
                  <a:srgbClr val="000000">
                    <a:alpha val="43137"/>
                  </a:srgbClr>
                </a:outerShdw>
              </a:effectLst>
              <a:latin typeface="Arial" pitchFamily="34" charset="0"/>
              <a:cs typeface="Arial" pitchFamily="34" charset="0"/>
            </a:rPr>
            <a:t>إجراءات </a:t>
          </a:r>
          <a:r>
            <a:rPr lang="ar-SA" altLang="ja-JP" sz="1800" b="1" u="sng" kern="1200" dirty="0" smtClean="0">
              <a:effectLst>
                <a:outerShdw blurRad="38100" dist="38100" dir="2700000" algn="tl">
                  <a:srgbClr val="000000">
                    <a:alpha val="43137"/>
                  </a:srgbClr>
                </a:outerShdw>
              </a:effectLst>
              <a:latin typeface="Arial" pitchFamily="34" charset="0"/>
              <a:cs typeface="Arial" pitchFamily="34" charset="0"/>
            </a:rPr>
            <a:t>الامتثال</a:t>
          </a:r>
          <a:r>
            <a:rPr lang="ar-MA" altLang="ja-JP" sz="1800" b="1" u="sng" kern="1200" dirty="0" smtClean="0">
              <a:effectLst>
                <a:outerShdw blurRad="38100" dist="38100" dir="2700000" algn="tl">
                  <a:srgbClr val="000000">
                    <a:alpha val="43137"/>
                  </a:srgbClr>
                </a:outerShdw>
              </a:effectLst>
              <a:latin typeface="Arial" pitchFamily="34" charset="0"/>
              <a:cs typeface="Arial" pitchFamily="34" charset="0"/>
            </a:rPr>
            <a:t> </a:t>
          </a:r>
          <a:r>
            <a:rPr lang="ar-SA" altLang="ja-JP" sz="1800" b="0" kern="1200" dirty="0" smtClean="0">
              <a:effectLst>
                <a:outerShdw blurRad="38100" dist="38100" dir="2700000" algn="tl">
                  <a:srgbClr val="000000">
                    <a:alpha val="43137"/>
                  </a:srgbClr>
                </a:outerShdw>
              </a:effectLst>
              <a:latin typeface="Arial" pitchFamily="34" charset="0"/>
              <a:cs typeface="Arial" pitchFamily="34" charset="0"/>
            </a:rPr>
            <a:t>"</a:t>
          </a:r>
          <a:endParaRPr lang="en-US" sz="1800" b="0" strike="noStrike" kern="1200" dirty="0">
            <a:effectLst>
              <a:outerShdw blurRad="38100" dist="38100" dir="2700000" algn="tl">
                <a:srgbClr val="000000">
                  <a:alpha val="43137"/>
                </a:srgbClr>
              </a:outerShdw>
            </a:effectLst>
          </a:endParaRPr>
        </a:p>
      </dsp:txBody>
      <dsp:txXfrm>
        <a:off x="0" y="147420"/>
        <a:ext cx="11310255" cy="1872000"/>
      </dsp:txXfrm>
    </dsp:sp>
    <dsp:sp modelId="{43050ECD-A3E9-4C47-8FE6-BEA6034E9946}">
      <dsp:nvSpPr>
        <dsp:cNvPr id="0" name=""/>
        <dsp:cNvSpPr/>
      </dsp:nvSpPr>
      <dsp:spPr>
        <a:xfrm>
          <a:off x="0" y="2072862"/>
          <a:ext cx="11310255" cy="2854800"/>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r" defTabSz="800100" rtl="1">
            <a:lnSpc>
              <a:spcPct val="90000"/>
            </a:lnSpc>
            <a:spcBef>
              <a:spcPct val="0"/>
            </a:spcBef>
            <a:spcAft>
              <a:spcPct val="15000"/>
            </a:spcAft>
            <a:buChar char="••"/>
          </a:pPr>
          <a:r>
            <a:rPr lang="ar-SA" sz="1800" kern="1200" dirty="0">
              <a:solidFill>
                <a:schemeClr val="tx1"/>
              </a:solidFill>
              <a:effectLst/>
              <a:latin typeface="+mn-lt"/>
              <a:ea typeface="+mn-ea"/>
              <a:cs typeface="+mn-cs"/>
            </a:rPr>
            <a:t>ولا يغير التنقيح مضمون التعريف بل يربط فقط "الإفراج" ب "إجراء الامتثال" وليس ب </a:t>
          </a:r>
          <a:r>
            <a:rPr lang="ar-SA" sz="1800" kern="1200" dirty="0" smtClean="0">
              <a:solidFill>
                <a:schemeClr val="tx1"/>
              </a:solidFill>
              <a:effectLst/>
              <a:latin typeface="+mn-lt"/>
              <a:ea typeface="+mn-ea"/>
              <a:cs typeface="+mn-cs"/>
            </a:rPr>
            <a:t>"</a:t>
          </a:r>
          <a:r>
            <a:rPr lang="ar-MA" sz="1800" kern="1200" dirty="0" smtClean="0">
              <a:solidFill>
                <a:schemeClr val="tx1"/>
              </a:solidFill>
              <a:effectLst/>
              <a:latin typeface="+mn-lt"/>
              <a:ea typeface="+mn-ea"/>
              <a:cs typeface="+mn-cs"/>
            </a:rPr>
            <a:t>الإجازة</a:t>
          </a:r>
          <a:r>
            <a:rPr lang="ar-SA" sz="1800" kern="1200" dirty="0" smtClean="0">
              <a:solidFill>
                <a:schemeClr val="tx1"/>
              </a:solidFill>
              <a:effectLst/>
              <a:latin typeface="+mn-lt"/>
              <a:ea typeface="+mn-ea"/>
              <a:cs typeface="+mn-cs"/>
            </a:rPr>
            <a:t>" </a:t>
          </a:r>
          <a:r>
            <a:rPr lang="ar-SA" sz="1800" kern="1200" dirty="0">
              <a:solidFill>
                <a:schemeClr val="tx1"/>
              </a:solidFill>
              <a:effectLst/>
              <a:latin typeface="+mn-lt"/>
              <a:ea typeface="+mn-ea"/>
              <a:cs typeface="+mn-cs"/>
            </a:rPr>
            <a:t>(كما هو مقترح للحذف</a:t>
          </a:r>
          <a:r>
            <a:rPr lang="ar-SA" sz="1800" kern="1200" dirty="0" smtClean="0">
              <a:solidFill>
                <a:schemeClr val="tx1"/>
              </a:solidFill>
              <a:effectLst/>
              <a:latin typeface="+mn-lt"/>
              <a:ea typeface="+mn-ea"/>
              <a:cs typeface="+mn-cs"/>
            </a:rPr>
            <a:t>)</a:t>
          </a:r>
          <a:endParaRPr lang="en-US" sz="1800" kern="1200" dirty="0"/>
        </a:p>
      </dsp:txBody>
      <dsp:txXfrm>
        <a:off x="0" y="2072862"/>
        <a:ext cx="11310255" cy="2854800"/>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220710"/>
          <a:ext cx="11310255" cy="1872000"/>
        </a:xfrm>
        <a:prstGeom prst="rect">
          <a:avLst/>
        </a:prstGeom>
        <a:solidFill>
          <a:srgbClr val="F6C233"/>
        </a:solidFill>
        <a:ln w="12700" cap="flat" cmpd="sng" algn="ctr">
          <a:solidFill>
            <a:srgbClr val="F6C23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lvl="0" algn="r" defTabSz="800100" rtl="1">
            <a:lnSpc>
              <a:spcPct val="90000"/>
            </a:lnSpc>
            <a:spcBef>
              <a:spcPct val="0"/>
            </a:spcBef>
            <a:spcAft>
              <a:spcPts val="588"/>
            </a:spcAft>
          </a:pPr>
          <a:r>
            <a:rPr lang="ar-SA" sz="1800" b="1" kern="1200" dirty="0" smtClean="0">
              <a:solidFill>
                <a:schemeClr val="tx1"/>
              </a:solidFill>
              <a:effectLst>
                <a:outerShdw blurRad="38100" dist="38100" dir="2700000" algn="tl">
                  <a:srgbClr val="000000">
                    <a:alpha val="43137"/>
                  </a:srgbClr>
                </a:outerShdw>
              </a:effectLst>
            </a:rPr>
            <a:t>"</a:t>
          </a:r>
          <a:r>
            <a:rPr lang="ar-MA" sz="1800" b="1" kern="1200" dirty="0" smtClean="0">
              <a:solidFill>
                <a:schemeClr val="tx1"/>
              </a:solidFill>
              <a:effectLst>
                <a:outerShdw blurRad="38100" dist="38100" dir="2700000" algn="tl">
                  <a:srgbClr val="000000">
                    <a:alpha val="43137"/>
                  </a:srgbClr>
                </a:outerShdw>
              </a:effectLst>
            </a:rPr>
            <a:t>اجازة</a:t>
          </a:r>
          <a:r>
            <a:rPr lang="ar-SA" sz="1800" b="1" kern="1200" dirty="0" smtClean="0">
              <a:solidFill>
                <a:schemeClr val="tx1"/>
              </a:solidFill>
              <a:effectLst>
                <a:outerShdw blurRad="38100" dist="38100" dir="2700000" algn="tl">
                  <a:srgbClr val="000000">
                    <a:alpha val="43137"/>
                  </a:srgbClr>
                </a:outerShdw>
              </a:effectLst>
            </a:rPr>
            <a:t> </a:t>
          </a:r>
          <a:r>
            <a:rPr lang="ar-SA" sz="1800" b="1" kern="1200" dirty="0">
              <a:solidFill>
                <a:schemeClr val="tx1"/>
              </a:solidFill>
              <a:effectLst>
                <a:outerShdw blurRad="38100" dist="38100" dir="2700000" algn="tl">
                  <a:srgbClr val="000000">
                    <a:alpha val="43137"/>
                  </a:srgbClr>
                </a:outerShdw>
              </a:effectLst>
            </a:rPr>
            <a:t>(شحنة)":
"التحقق من الامتثال للوائح الصحة النباتية"
</a:t>
          </a:r>
          <a:endParaRPr lang="en-US" sz="1800" kern="1200" dirty="0">
            <a:solidFill>
              <a:schemeClr val="tx1"/>
            </a:solidFill>
            <a:effectLst/>
          </a:endParaRPr>
        </a:p>
      </dsp:txBody>
      <dsp:txXfrm>
        <a:off x="0" y="220710"/>
        <a:ext cx="11310255" cy="1872000"/>
      </dsp:txXfrm>
    </dsp:sp>
    <dsp:sp modelId="{43050ECD-A3E9-4C47-8FE6-BEA6034E9946}">
      <dsp:nvSpPr>
        <dsp:cNvPr id="0" name=""/>
        <dsp:cNvSpPr/>
      </dsp:nvSpPr>
      <dsp:spPr>
        <a:xfrm>
          <a:off x="0" y="2092710"/>
          <a:ext cx="11310255" cy="2854800"/>
        </a:xfrm>
        <a:prstGeom prst="rect">
          <a:avLst/>
        </a:prstGeom>
        <a:solidFill>
          <a:srgbClr val="FDF4DA">
            <a:alpha val="90000"/>
          </a:srgbClr>
        </a:solidFill>
        <a:ln w="12700" cap="flat" cmpd="sng" algn="ctr">
          <a:solidFill>
            <a:srgbClr val="FDF4DA">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r" defTabSz="800100" rtl="1">
            <a:lnSpc>
              <a:spcPct val="90000"/>
            </a:lnSpc>
            <a:spcBef>
              <a:spcPct val="0"/>
            </a:spcBef>
            <a:spcAft>
              <a:spcPct val="15000"/>
            </a:spcAft>
            <a:buChar char="••"/>
          </a:pPr>
          <a:r>
            <a:rPr lang="ar-SA" sz="1800" kern="1200" dirty="0">
              <a:solidFill>
                <a:schemeClr val="tx1"/>
              </a:solidFill>
              <a:effectLst/>
              <a:latin typeface="+mn-lt"/>
              <a:ea typeface="+mn-ea"/>
              <a:cs typeface="+mn-cs"/>
            </a:rPr>
            <a:t>وتكاد مصطلحات المسرد </a:t>
          </a:r>
          <a:r>
            <a:rPr lang="ar-SA" sz="1800" kern="1200" dirty="0" smtClean="0">
              <a:solidFill>
                <a:schemeClr val="tx1"/>
              </a:solidFill>
              <a:effectLst/>
              <a:latin typeface="+mn-lt"/>
              <a:ea typeface="+mn-ea"/>
              <a:cs typeface="+mn-cs"/>
            </a:rPr>
            <a:t>"</a:t>
          </a:r>
          <a:r>
            <a:rPr lang="ar-MA" sz="1800" kern="1200" dirty="0" smtClean="0">
              <a:solidFill>
                <a:schemeClr val="tx1"/>
              </a:solidFill>
              <a:effectLst/>
              <a:latin typeface="+mn-lt"/>
              <a:ea typeface="+mn-ea"/>
              <a:cs typeface="+mn-cs"/>
            </a:rPr>
            <a:t>اجازة</a:t>
          </a:r>
          <a:r>
            <a:rPr lang="ar-SA" sz="1800" kern="1200" dirty="0" smtClean="0">
              <a:solidFill>
                <a:schemeClr val="tx1"/>
              </a:solidFill>
              <a:effectLst/>
              <a:latin typeface="+mn-lt"/>
              <a:ea typeface="+mn-ea"/>
              <a:cs typeface="+mn-cs"/>
            </a:rPr>
            <a:t> </a:t>
          </a:r>
          <a:r>
            <a:rPr lang="ar-SA" sz="1800" kern="1200" dirty="0">
              <a:solidFill>
                <a:schemeClr val="tx1"/>
              </a:solidFill>
              <a:effectLst/>
              <a:latin typeface="+mn-lt"/>
              <a:ea typeface="+mn-ea"/>
              <a:cs typeface="+mn-cs"/>
            </a:rPr>
            <a:t>(للشحنة)" و"إجراءات الامتثال (للشحنة)" مرادفة تقريبا، نظرا للاتفاق العام على أن </a:t>
          </a:r>
          <a:r>
            <a:rPr lang="ar-MA" sz="1800" kern="1200" dirty="0" smtClean="0">
              <a:solidFill>
                <a:schemeClr val="tx1"/>
              </a:solidFill>
              <a:effectLst/>
              <a:latin typeface="+mn-lt"/>
              <a:ea typeface="+mn-ea"/>
              <a:cs typeface="+mn-cs"/>
            </a:rPr>
            <a:t>اجازة</a:t>
          </a:r>
          <a:r>
            <a:rPr lang="ar-SA" sz="1800" kern="1200" dirty="0" smtClean="0">
              <a:solidFill>
                <a:schemeClr val="tx1"/>
              </a:solidFill>
              <a:effectLst/>
              <a:latin typeface="+mn-lt"/>
              <a:ea typeface="+mn-ea"/>
              <a:cs typeface="+mn-cs"/>
            </a:rPr>
            <a:t> </a:t>
          </a:r>
          <a:r>
            <a:rPr lang="ar-SA" sz="1800" kern="1200" dirty="0">
              <a:solidFill>
                <a:schemeClr val="tx1"/>
              </a:solidFill>
              <a:effectLst/>
              <a:latin typeface="+mn-lt"/>
              <a:ea typeface="+mn-ea"/>
              <a:cs typeface="+mn-cs"/>
            </a:rPr>
            <a:t>عملية وليست نتيجة لهذه العملية. ولذلك فإن مصطلح </a:t>
          </a:r>
          <a:r>
            <a:rPr lang="ar-SA" sz="1800" kern="1200" dirty="0" smtClean="0">
              <a:solidFill>
                <a:schemeClr val="tx1"/>
              </a:solidFill>
              <a:effectLst/>
              <a:latin typeface="+mn-lt"/>
              <a:ea typeface="+mn-ea"/>
              <a:cs typeface="+mn-cs"/>
            </a:rPr>
            <a:t>"</a:t>
          </a:r>
          <a:r>
            <a:rPr lang="ar-MA" sz="1800" kern="1200" dirty="0" smtClean="0">
              <a:solidFill>
                <a:schemeClr val="tx1"/>
              </a:solidFill>
              <a:effectLst/>
              <a:latin typeface="+mn-lt"/>
              <a:ea typeface="+mn-ea"/>
              <a:cs typeface="+mn-cs"/>
            </a:rPr>
            <a:t>اجازة</a:t>
          </a:r>
          <a:r>
            <a:rPr lang="ar-SA" sz="1800" kern="1200" dirty="0" smtClean="0">
              <a:solidFill>
                <a:schemeClr val="tx1"/>
              </a:solidFill>
              <a:effectLst/>
              <a:latin typeface="+mn-lt"/>
              <a:ea typeface="+mn-ea"/>
              <a:cs typeface="+mn-cs"/>
            </a:rPr>
            <a:t> </a:t>
          </a:r>
          <a:r>
            <a:rPr lang="ar-SA" sz="1800" kern="1200" dirty="0">
              <a:solidFill>
                <a:schemeClr val="tx1"/>
              </a:solidFill>
              <a:effectLst/>
              <a:latin typeface="+mn-lt"/>
              <a:ea typeface="+mn-ea"/>
              <a:cs typeface="+mn-cs"/>
            </a:rPr>
            <a:t>(للشحنة)" زائد عن الحاجة ويقترح حذفه من المسرد. 
</a:t>
          </a:r>
          <a:r>
            <a:rPr lang="ar-SA" sz="1800" kern="1200" dirty="0" smtClean="0">
              <a:solidFill>
                <a:schemeClr val="tx1"/>
              </a:solidFill>
              <a:effectLst/>
              <a:latin typeface="+mn-lt"/>
              <a:ea typeface="+mn-ea"/>
              <a:cs typeface="+mn-cs"/>
            </a:rPr>
            <a:t> </a:t>
          </a:r>
          <a:r>
            <a:rPr lang="ar-SA" sz="1800" kern="1200" dirty="0">
              <a:solidFill>
                <a:schemeClr val="tx1"/>
              </a:solidFill>
              <a:effectLst/>
              <a:latin typeface="+mn-lt"/>
              <a:ea typeface="+mn-ea"/>
              <a:cs typeface="+mn-cs"/>
            </a:rPr>
            <a:t>وترتب على الحذف المقترح أن تعريف </a:t>
          </a:r>
          <a:r>
            <a:rPr lang="ar-SA" sz="1800" kern="1200" dirty="0" smtClean="0">
              <a:solidFill>
                <a:schemeClr val="tx1"/>
              </a:solidFill>
              <a:effectLst/>
              <a:latin typeface="+mn-lt"/>
              <a:ea typeface="+mn-ea"/>
              <a:cs typeface="+mn-cs"/>
            </a:rPr>
            <a:t>"</a:t>
          </a:r>
          <a:r>
            <a:rPr lang="ar-MA" sz="1800" kern="1200" dirty="0" smtClean="0">
              <a:solidFill>
                <a:schemeClr val="tx1"/>
              </a:solidFill>
              <a:effectLst/>
              <a:latin typeface="+mn-lt"/>
              <a:ea typeface="+mn-ea"/>
              <a:cs typeface="+mn-cs"/>
            </a:rPr>
            <a:t>افراج</a:t>
          </a:r>
          <a:r>
            <a:rPr lang="ar-SA" sz="1800" kern="1200" dirty="0" smtClean="0">
              <a:solidFill>
                <a:schemeClr val="tx1"/>
              </a:solidFill>
              <a:effectLst/>
              <a:latin typeface="+mn-lt"/>
              <a:ea typeface="+mn-ea"/>
              <a:cs typeface="+mn-cs"/>
            </a:rPr>
            <a:t> </a:t>
          </a:r>
          <a:r>
            <a:rPr lang="ar-SA" sz="1800" kern="1200" dirty="0">
              <a:solidFill>
                <a:schemeClr val="tx1"/>
              </a:solidFill>
              <a:effectLst/>
              <a:latin typeface="+mn-lt"/>
              <a:ea typeface="+mn-ea"/>
              <a:cs typeface="+mn-cs"/>
            </a:rPr>
            <a:t>(شحنة)" يحتاج إلى تنقيح طفيف (كما هو مقترح)، كما يوصى بإدخال بعض التعديلات القليلة جدا على الحبر في تدابير الرقابة الشاملة المعتمدة.</a:t>
          </a:r>
          <a:endParaRPr lang="en-US" sz="1800" kern="1200" dirty="0"/>
        </a:p>
      </dsp:txBody>
      <dsp:txXfrm>
        <a:off x="0" y="2092710"/>
        <a:ext cx="11310255" cy="2854800"/>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32997"/>
          <a:ext cx="11310255" cy="1612800"/>
        </a:xfrm>
        <a:prstGeom prst="rect">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lvl="0" algn="ctr" defTabSz="800100" rtl="1">
            <a:lnSpc>
              <a:spcPct val="90000"/>
            </a:lnSpc>
            <a:spcBef>
              <a:spcPct val="0"/>
            </a:spcBef>
            <a:spcAft>
              <a:spcPct val="35000"/>
            </a:spcAft>
          </a:pPr>
          <a:r>
            <a:rPr lang="ar-SA" sz="1800" b="1" kern="1200" dirty="0">
              <a:effectLst>
                <a:outerShdw blurRad="38100" dist="38100" dir="2700000" algn="tl">
                  <a:srgbClr val="000000">
                    <a:alpha val="43137"/>
                  </a:srgbClr>
                </a:outerShdw>
              </a:effectLst>
              <a:latin typeface="Calibri (body)"/>
              <a:cs typeface="Arial" pitchFamily="34" charset="0"/>
            </a:rPr>
            <a:t>لمزيد من المعلومات حول</a:t>
          </a:r>
          <a:br>
            <a:rPr lang="ar-SA" sz="1800" b="1" kern="1200" dirty="0">
              <a:effectLst>
                <a:outerShdw blurRad="38100" dist="38100" dir="2700000" algn="tl">
                  <a:srgbClr val="000000">
                    <a:alpha val="43137"/>
                  </a:srgbClr>
                </a:outerShdw>
              </a:effectLst>
              <a:latin typeface="Calibri (body)"/>
              <a:cs typeface="Arial" pitchFamily="34" charset="0"/>
            </a:rPr>
          </a:br>
          <a:r>
            <a:rPr lang="ar-SA" sz="1800" b="1" kern="1200" dirty="0">
              <a:effectLst>
                <a:outerShdw blurRad="38100" dist="38100" dir="2700000" algn="tl">
                  <a:srgbClr val="000000">
                    <a:alpha val="43137"/>
                  </a:srgbClr>
                </a:outerShdw>
              </a:effectLst>
              <a:latin typeface="Calibri (body)"/>
              <a:cs typeface="Arial" pitchFamily="34" charset="0"/>
            </a:rPr>
            <a:t> 2021 مشروع تعديلات على </a:t>
          </a:r>
          <a:r>
            <a:rPr lang="en-US" sz="1800" b="1" kern="1200" dirty="0">
              <a:effectLst>
                <a:outerShdw blurRad="38100" dist="38100" dir="2700000" algn="tl">
                  <a:srgbClr val="000000">
                    <a:alpha val="43137"/>
                  </a:srgbClr>
                </a:outerShdw>
              </a:effectLst>
              <a:latin typeface="Calibri (body)"/>
              <a:cs typeface="Arial" pitchFamily="34" charset="0"/>
            </a:rPr>
            <a:t>ISPM 5، </a:t>
          </a:r>
          <a:r>
            <a:rPr lang="ar-SA" sz="1800" b="1" kern="1200" dirty="0">
              <a:effectLst>
                <a:outerShdw blurRad="38100" dist="38100" dir="2700000" algn="tl">
                  <a:srgbClr val="000000">
                    <a:alpha val="43137"/>
                  </a:srgbClr>
                </a:outerShdw>
              </a:effectLst>
              <a:latin typeface="Calibri (body)"/>
              <a:cs typeface="Arial" pitchFamily="34" charset="0"/>
            </a:rPr>
            <a:t>يرجى الرجوع أيضا إلى:
</a:t>
          </a:r>
          <a:endParaRPr lang="en-US" sz="1800" b="1" kern="1200" dirty="0">
            <a:effectLst>
              <a:outerShdw blurRad="38100" dist="38100" dir="2700000" algn="tl">
                <a:srgbClr val="000000">
                  <a:alpha val="43137"/>
                </a:srgbClr>
              </a:outerShdw>
            </a:effectLst>
          </a:endParaRPr>
        </a:p>
      </dsp:txBody>
      <dsp:txXfrm>
        <a:off x="0" y="32997"/>
        <a:ext cx="11310255" cy="1612800"/>
      </dsp:txXfrm>
    </dsp:sp>
    <dsp:sp modelId="{43050ECD-A3E9-4C47-8FE6-BEA6034E9946}">
      <dsp:nvSpPr>
        <dsp:cNvPr id="0" name=""/>
        <dsp:cNvSpPr/>
      </dsp:nvSpPr>
      <dsp:spPr>
        <a:xfrm>
          <a:off x="0" y="1645797"/>
          <a:ext cx="11310255" cy="2459519"/>
        </a:xfrm>
        <a:prstGeom prst="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endParaRPr lang="en-US" sz="1800" kern="1200" dirty="0"/>
        </a:p>
        <a:p>
          <a:pPr marL="171450" lvl="1" indent="-171450" algn="r" defTabSz="800100" rtl="1">
            <a:lnSpc>
              <a:spcPct val="90000"/>
            </a:lnSpc>
            <a:spcBef>
              <a:spcPct val="0"/>
            </a:spcBef>
            <a:spcAft>
              <a:spcPct val="15000"/>
            </a:spcAft>
            <a:buChar char="••"/>
          </a:pPr>
          <a:r>
            <a:rPr lang="ar-SA" sz="1800" kern="1200" dirty="0">
              <a:hlinkClick xmlns:r="http://schemas.openxmlformats.org/officeDocument/2006/relationships" r:id="rId1"/>
            </a:rPr>
            <a:t>تقرير اجتماع </a:t>
          </a:r>
          <a:r>
            <a:rPr lang="en-US" sz="1800" kern="1200" dirty="0">
              <a:hlinkClick xmlns:r="http://schemas.openxmlformats.org/officeDocument/2006/relationships" r:id="rId1"/>
            </a:rPr>
            <a:t>TPG </a:t>
          </a:r>
          <a:r>
            <a:rPr lang="ar-SA" sz="1800" kern="1200" dirty="0">
              <a:hlinkClick xmlns:r="http://schemas.openxmlformats.org/officeDocument/2006/relationships" r:id="rId1"/>
            </a:rPr>
            <a:t>لعام 2021
تقرير اجتماع مايو 2021</a:t>
          </a:r>
          <a:endParaRPr lang="en-US" sz="1800" kern="1200" dirty="0">
            <a:hlinkClick xmlns:r="http://schemas.openxmlformats.org/officeDocument/2006/relationships" r:id="rId1"/>
          </a:endParaRPr>
        </a:p>
      </dsp:txBody>
      <dsp:txXfrm>
        <a:off x="0" y="1645797"/>
        <a:ext cx="11310255" cy="245951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15599"/>
          <a:ext cx="11310255" cy="1267200"/>
        </a:xfrm>
        <a:prstGeom prst="rect">
          <a:avLst/>
        </a:prstGeom>
        <a:solidFill>
          <a:srgbClr val="46DE54"/>
        </a:solidFill>
        <a:ln w="12700" cap="flat" cmpd="sng" algn="ctr">
          <a:solidFill>
            <a:srgbClr val="F6C23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lvl="0" algn="r" defTabSz="711200" rtl="1">
            <a:lnSpc>
              <a:spcPct val="90000"/>
            </a:lnSpc>
            <a:spcBef>
              <a:spcPct val="0"/>
            </a:spcBef>
            <a:spcAft>
              <a:spcPts val="588"/>
            </a:spcAft>
          </a:pPr>
          <a:r>
            <a:rPr lang="ar-SA" sz="1600" b="1" kern="1200" dirty="0">
              <a:solidFill>
                <a:schemeClr val="tx1"/>
              </a:solidFill>
              <a:effectLst>
                <a:outerShdw blurRad="38100" dist="38100" dir="2700000" algn="tl">
                  <a:srgbClr val="000000">
                    <a:alpha val="43137"/>
                  </a:srgbClr>
                </a:outerShdw>
              </a:effectLst>
            </a:rPr>
            <a:t>"هوية (شحنة)":
</a:t>
          </a:r>
          <a:r>
            <a:rPr lang="ar-SA" sz="1600" b="0" kern="1200" dirty="0">
              <a:solidFill>
                <a:schemeClr val="tx1"/>
              </a:solidFill>
              <a:effectLst/>
            </a:rPr>
            <a:t>"مكونات </a:t>
          </a:r>
          <a:r>
            <a:rPr lang="ar-SA" sz="1600" b="1" kern="1200" dirty="0">
              <a:solidFill>
                <a:schemeClr val="tx1"/>
              </a:solidFill>
              <a:effectLst/>
            </a:rPr>
            <a:t>الشحنة</a:t>
          </a:r>
          <a:r>
            <a:rPr lang="ar-SA" sz="1600" b="0" kern="1200" dirty="0">
              <a:solidFill>
                <a:schemeClr val="tx1"/>
              </a:solidFill>
              <a:effectLst/>
            </a:rPr>
            <a:t> كما تغطيها </a:t>
          </a:r>
          <a:r>
            <a:rPr lang="ar-SA" sz="1600" b="1" kern="1200" dirty="0">
              <a:solidFill>
                <a:schemeClr val="tx1"/>
              </a:solidFill>
              <a:effectLst/>
            </a:rPr>
            <a:t>شهادة الصحة النباتية </a:t>
          </a:r>
          <a:r>
            <a:rPr lang="ar-SA" sz="1600" b="0" kern="1200" dirty="0">
              <a:solidFill>
                <a:schemeClr val="tx1"/>
              </a:solidFill>
              <a:effectLst/>
            </a:rPr>
            <a:t>الخاصة بها </a:t>
          </a:r>
          <a:r>
            <a:rPr lang="ar-SA" sz="1600" b="0" kern="1200" dirty="0" smtClean="0">
              <a:solidFill>
                <a:schemeClr val="tx1"/>
              </a:solidFill>
              <a:effectLst/>
            </a:rPr>
            <a:t>والمشروحة </a:t>
          </a:r>
          <a:r>
            <a:rPr lang="ar-SA" sz="1600" b="0" kern="1200" dirty="0">
              <a:solidFill>
                <a:schemeClr val="tx1"/>
              </a:solidFill>
              <a:effectLst/>
            </a:rPr>
            <a:t>في الأقسام "اسم المنتج والكمية </a:t>
          </a:r>
          <a:r>
            <a:rPr lang="ar-SA" sz="1600" b="0" kern="1200" dirty="0" smtClean="0">
              <a:solidFill>
                <a:schemeClr val="tx1"/>
              </a:solidFill>
              <a:effectLst/>
            </a:rPr>
            <a:t>الم</a:t>
          </a:r>
          <a:r>
            <a:rPr lang="ar-MA" sz="1600" b="0" kern="1200" dirty="0" smtClean="0">
              <a:solidFill>
                <a:schemeClr val="tx1"/>
              </a:solidFill>
              <a:effectLst/>
            </a:rPr>
            <a:t>صرحة</a:t>
          </a:r>
          <a:r>
            <a:rPr lang="ar-SA" sz="1600" b="0" kern="1200" dirty="0" smtClean="0">
              <a:solidFill>
                <a:schemeClr val="tx1"/>
              </a:solidFill>
              <a:effectLst/>
            </a:rPr>
            <a:t>" </a:t>
          </a:r>
          <a:r>
            <a:rPr lang="ar-SA" sz="1600" b="0" kern="1200" dirty="0">
              <a:solidFill>
                <a:schemeClr val="tx1"/>
              </a:solidFill>
              <a:effectLst/>
            </a:rPr>
            <a:t>و"الاسم النباتي للنباتات" و"مكان المنشأ"</a:t>
          </a:r>
          <a:r>
            <a:rPr lang="en-US" sz="1600" kern="1200" dirty="0">
              <a:solidFill>
                <a:schemeClr val="tx1"/>
              </a:solidFill>
              <a:effectLst/>
            </a:rPr>
            <a:t>”</a:t>
          </a:r>
        </a:p>
        <a:p>
          <a:pPr lvl="0" algn="l" defTabSz="711200">
            <a:lnSpc>
              <a:spcPct val="90000"/>
            </a:lnSpc>
            <a:spcBef>
              <a:spcPct val="0"/>
            </a:spcBef>
          </a:pPr>
          <a:endParaRPr lang="en-US" sz="1400" kern="1200" dirty="0">
            <a:solidFill>
              <a:schemeClr val="tx1"/>
            </a:solidFill>
            <a:effectLst/>
            <a:latin typeface="Arial" panose="020B0604020202020204"/>
            <a:ea typeface="+mn-ea"/>
            <a:cs typeface="Arial" panose="020B0604020202020204"/>
          </a:endParaRPr>
        </a:p>
      </dsp:txBody>
      <dsp:txXfrm>
        <a:off x="0" y="15599"/>
        <a:ext cx="11310255" cy="1267200"/>
      </dsp:txXfrm>
    </dsp:sp>
    <dsp:sp modelId="{43050ECD-A3E9-4C47-8FE6-BEA6034E9946}">
      <dsp:nvSpPr>
        <dsp:cNvPr id="0" name=""/>
        <dsp:cNvSpPr/>
      </dsp:nvSpPr>
      <dsp:spPr>
        <a:xfrm>
          <a:off x="0" y="1227704"/>
          <a:ext cx="11310255" cy="2042670"/>
        </a:xfrm>
        <a:prstGeom prst="rect">
          <a:avLst/>
        </a:prstGeom>
        <a:solidFill>
          <a:srgbClr val="D4F5D6">
            <a:alpha val="90000"/>
          </a:srgbClr>
        </a:solidFill>
        <a:ln w="12700" cap="flat" cmpd="sng" algn="ctr">
          <a:solidFill>
            <a:srgbClr val="FDF4DA">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r" defTabSz="711200" rtl="1">
            <a:lnSpc>
              <a:spcPct val="90000"/>
            </a:lnSpc>
            <a:spcBef>
              <a:spcPct val="0"/>
            </a:spcBef>
            <a:spcAft>
              <a:spcPct val="15000"/>
            </a:spcAft>
            <a:buChar char="••"/>
          </a:pPr>
          <a:r>
            <a:rPr lang="ar-SA" sz="1600" kern="1200" dirty="0">
              <a:solidFill>
                <a:schemeClr val="tx1"/>
              </a:solidFill>
              <a:effectLst/>
              <a:latin typeface="+mn-lt"/>
              <a:ea typeface="+mn-ea"/>
              <a:cs typeface="+mn-cs"/>
            </a:rPr>
            <a:t>والهدف من "التحقق من الهوية" هو التأكد من أن عينات النباتات أو المنتجات النباتية أو غيرها من المواد (أي مكونات من مكان منشأ معين) التي هي على وشك الاستيراد هي بالضبط تلك التي تم التصديق عليها
وبالتالي، فإن "هوية" الشحنة هي: مكوناتها (كونها المحتوى المادي الأساسي) ومصدرها (كونها السمة الأساسية غير المادية)
وبصورة عامة، فإن "المكونات" تتطابق مع الأقسام الواردة في شهادات الصحة النباتية بشأن "اسم المنتجات والكمية </a:t>
          </a:r>
          <a:r>
            <a:rPr lang="ar-MA" sz="1600" kern="1200" dirty="0" smtClean="0">
              <a:solidFill>
                <a:schemeClr val="tx1"/>
              </a:solidFill>
              <a:effectLst/>
              <a:latin typeface="+mn-lt"/>
              <a:ea typeface="+mn-ea"/>
              <a:cs typeface="+mn-cs"/>
            </a:rPr>
            <a:t>المصرح</a:t>
          </a:r>
          <a:r>
            <a:rPr lang="ar-SA" sz="1600" kern="1200" dirty="0" smtClean="0">
              <a:solidFill>
                <a:schemeClr val="tx1"/>
              </a:solidFill>
              <a:effectLst/>
              <a:latin typeface="+mn-lt"/>
              <a:ea typeface="+mn-ea"/>
              <a:cs typeface="+mn-cs"/>
            </a:rPr>
            <a:t> </a:t>
          </a:r>
          <a:r>
            <a:rPr lang="ar-SA" sz="1600" kern="1200" dirty="0">
              <a:solidFill>
                <a:schemeClr val="tx1"/>
              </a:solidFill>
              <a:effectLst/>
              <a:latin typeface="+mn-lt"/>
              <a:ea typeface="+mn-ea"/>
              <a:cs typeface="+mn-cs"/>
            </a:rPr>
            <a:t>عنها" و "الاسم النباتي للنباتات"، على النحو الوارد في التعريف
</a:t>
          </a:r>
          <a:r>
            <a:rPr lang="ar-SA" sz="1600" kern="1200" dirty="0" smtClean="0">
              <a:solidFill>
                <a:schemeClr val="tx1"/>
              </a:solidFill>
              <a:effectLst/>
              <a:latin typeface="+mn-lt"/>
              <a:ea typeface="+mn-ea"/>
              <a:cs typeface="+mn-cs"/>
            </a:rPr>
            <a:t> </a:t>
          </a:r>
          <a:r>
            <a:rPr lang="ar-SA" sz="1600" kern="1200" dirty="0">
              <a:solidFill>
                <a:schemeClr val="tx1"/>
              </a:solidFill>
              <a:effectLst/>
              <a:latin typeface="+mn-lt"/>
              <a:ea typeface="+mn-ea"/>
              <a:cs typeface="+mn-cs"/>
            </a:rPr>
            <a:t>كما أن منشأ الشحنة جزء هام من هوية الشحنة، وهو يتوافق مع القسم الوارد في شهادات الصحة النباتية بشأن "مكان المنشأ"، على النحو المبين في التعريف والموضح </a:t>
          </a:r>
          <a:r>
            <a:rPr lang="ar-SA" sz="1600" kern="1200" dirty="0" smtClean="0">
              <a:solidFill>
                <a:schemeClr val="tx1"/>
              </a:solidFill>
              <a:effectLst/>
              <a:latin typeface="+mn-lt"/>
              <a:ea typeface="+mn-ea"/>
              <a:cs typeface="+mn-cs"/>
            </a:rPr>
            <a:t>في</a:t>
          </a:r>
          <a:r>
            <a:rPr lang="ar-MA" sz="1600" kern="1200" dirty="0" smtClean="0">
              <a:solidFill>
                <a:schemeClr val="tx1"/>
              </a:solidFill>
              <a:effectLst/>
              <a:latin typeface="+mn-lt"/>
              <a:ea typeface="+mn-ea"/>
              <a:cs typeface="+mn-cs"/>
            </a:rPr>
            <a:t> المعيار 12 (شهادة </a:t>
          </a:r>
          <a:r>
            <a:rPr lang="ar-SA" sz="1600" kern="1200" dirty="0" smtClean="0">
              <a:solidFill>
                <a:schemeClr val="tx1"/>
              </a:solidFill>
              <a:effectLst/>
              <a:latin typeface="+mn-lt"/>
              <a:ea typeface="+mn-ea"/>
              <a:cs typeface="+mn-cs"/>
            </a:rPr>
            <a:t>الصحة </a:t>
          </a:r>
          <a:r>
            <a:rPr lang="ar-SA" sz="1600" kern="1200" dirty="0">
              <a:solidFill>
                <a:schemeClr val="tx1"/>
              </a:solidFill>
              <a:effectLst/>
              <a:latin typeface="+mn-lt"/>
              <a:ea typeface="+mn-ea"/>
              <a:cs typeface="+mn-cs"/>
            </a:rPr>
            <a:t>النباتية) </a:t>
          </a:r>
          <a:endParaRPr lang="en-US" sz="1600" kern="1200" dirty="0"/>
        </a:p>
      </dsp:txBody>
      <dsp:txXfrm>
        <a:off x="0" y="1227704"/>
        <a:ext cx="11310255" cy="204267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220710"/>
          <a:ext cx="11310255" cy="1872000"/>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lvl="0" algn="r" defTabSz="800100" rtl="1">
            <a:lnSpc>
              <a:spcPct val="90000"/>
            </a:lnSpc>
            <a:spcBef>
              <a:spcPct val="0"/>
            </a:spcBef>
            <a:spcAft>
              <a:spcPct val="35000"/>
            </a:spcAft>
          </a:pPr>
          <a:r>
            <a:rPr lang="ar-SA" altLang="ja-JP" sz="1800" b="1" kern="1200" dirty="0" smtClean="0">
              <a:effectLst>
                <a:outerShdw blurRad="38100" dist="38100" dir="2700000" algn="tl">
                  <a:srgbClr val="000000">
                    <a:alpha val="43137"/>
                  </a:srgbClr>
                </a:outerShdw>
              </a:effectLst>
              <a:latin typeface="Arial" pitchFamily="34" charset="0"/>
              <a:cs typeface="Arial" pitchFamily="34" charset="0"/>
            </a:rPr>
            <a:t>"</a:t>
          </a:r>
          <a:r>
            <a:rPr lang="ar-MA" altLang="ja-JP" sz="1800" b="0" kern="1200" dirty="0" err="1" smtClean="0">
              <a:effectLst>
                <a:outerShdw blurRad="38100" dist="38100" dir="2700000" algn="tl">
                  <a:srgbClr val="000000">
                    <a:alpha val="43137"/>
                  </a:srgbClr>
                </a:outerShdw>
              </a:effectLst>
              <a:latin typeface="Arial" pitchFamily="34" charset="0"/>
              <a:cs typeface="Arial" pitchFamily="34" charset="0"/>
            </a:rPr>
            <a:t>تمامية</a:t>
          </a:r>
          <a:r>
            <a:rPr lang="ar-SA" altLang="ja-JP" sz="1800" b="0" kern="1200" dirty="0" smtClean="0">
              <a:effectLst>
                <a:outerShdw blurRad="38100" dist="38100" dir="2700000" algn="tl">
                  <a:srgbClr val="000000">
                    <a:alpha val="43137"/>
                  </a:srgbClr>
                </a:outerShdw>
              </a:effectLst>
              <a:latin typeface="Arial" pitchFamily="34" charset="0"/>
              <a:cs typeface="Arial" pitchFamily="34" charset="0"/>
            </a:rPr>
            <a:t> </a:t>
          </a:r>
          <a:r>
            <a:rPr lang="ar-SA" altLang="ja-JP" sz="1800" b="0" kern="1200" dirty="0">
              <a:effectLst>
                <a:outerShdw blurRad="38100" dist="38100" dir="2700000" algn="tl">
                  <a:srgbClr val="000000">
                    <a:alpha val="43137"/>
                  </a:srgbClr>
                </a:outerShdw>
              </a:effectLst>
              <a:latin typeface="Arial" pitchFamily="34" charset="0"/>
              <a:cs typeface="Arial" pitchFamily="34" charset="0"/>
            </a:rPr>
            <a:t>(شحنة)": 
"</a:t>
          </a:r>
          <a:r>
            <a:rPr lang="ar-SA" altLang="ja-JP" sz="1800" b="0" u="sng" kern="1200" dirty="0">
              <a:effectLst>
                <a:outerShdw blurRad="38100" dist="38100" dir="2700000" algn="tl">
                  <a:srgbClr val="000000">
                    <a:alpha val="43137"/>
                  </a:srgbClr>
                </a:outerShdw>
              </a:effectLst>
              <a:latin typeface="Arial" pitchFamily="34" charset="0"/>
              <a:cs typeface="Arial" pitchFamily="34" charset="0"/>
            </a:rPr>
            <a:t>حالة</a:t>
          </a:r>
          <a:r>
            <a:rPr lang="ar-SA" altLang="ja-JP" sz="1800" b="0" kern="1200" dirty="0">
              <a:effectLst>
                <a:outerShdw blurRad="38100" dist="38100" dir="2700000" algn="tl">
                  <a:srgbClr val="000000">
                    <a:alpha val="43137"/>
                  </a:srgbClr>
                </a:outerShdw>
              </a:effectLst>
              <a:latin typeface="Arial" pitchFamily="34" charset="0"/>
              <a:cs typeface="Arial" pitchFamily="34" charset="0"/>
            </a:rPr>
            <a:t> </a:t>
          </a:r>
          <a:r>
            <a:rPr lang="ar-SA" sz="1800" strike="sngStrike" kern="1200" dirty="0" smtClean="0"/>
            <a:t>تركيبة</a:t>
          </a:r>
          <a:r>
            <a:rPr lang="ar-SA" sz="1800" kern="1200" dirty="0" smtClean="0"/>
            <a:t> </a:t>
          </a:r>
          <a:r>
            <a:rPr lang="ar-SA" altLang="ja-JP" sz="1800" b="0" kern="1200" dirty="0" smtClean="0">
              <a:effectLst>
                <a:outerShdw blurRad="38100" dist="38100" dir="2700000" algn="tl">
                  <a:srgbClr val="000000">
                    <a:alpha val="43137"/>
                  </a:srgbClr>
                </a:outerShdw>
              </a:effectLst>
              <a:latin typeface="Arial" pitchFamily="34" charset="0"/>
              <a:cs typeface="Arial" pitchFamily="34" charset="0"/>
            </a:rPr>
            <a:t> </a:t>
          </a:r>
          <a:r>
            <a:rPr lang="ar-SA" altLang="ja-JP" sz="1800" b="0" kern="1200" dirty="0">
              <a:effectLst>
                <a:outerShdw blurRad="38100" dist="38100" dir="2700000" algn="tl">
                  <a:srgbClr val="000000">
                    <a:alpha val="43137"/>
                  </a:srgbClr>
                </a:outerShdw>
              </a:effectLst>
              <a:latin typeface="Arial" pitchFamily="34" charset="0"/>
              <a:cs typeface="Arial" pitchFamily="34" charset="0"/>
            </a:rPr>
            <a:t>الشحنة </a:t>
          </a:r>
          <a:r>
            <a:rPr lang="ar-SA" altLang="ja-JP" sz="1800" b="0" u="sng" kern="1200" dirty="0">
              <a:effectLst>
                <a:outerShdw blurRad="38100" dist="38100" dir="2700000" algn="tl">
                  <a:srgbClr val="000000">
                    <a:alpha val="43137"/>
                  </a:srgbClr>
                </a:outerShdw>
              </a:effectLst>
              <a:latin typeface="Arial" pitchFamily="34" charset="0"/>
              <a:cs typeface="Arial" pitchFamily="34" charset="0"/>
            </a:rPr>
            <a:t>عندما لا تتغير </a:t>
          </a:r>
          <a:r>
            <a:rPr lang="ar-SA" altLang="ja-JP" sz="1800" b="1" u="sng" kern="1200" dirty="0">
              <a:effectLst>
                <a:outerShdw blurRad="38100" dist="38100" dir="2700000" algn="tl">
                  <a:srgbClr val="000000">
                    <a:alpha val="43137"/>
                  </a:srgbClr>
                </a:outerShdw>
              </a:effectLst>
              <a:latin typeface="Arial" pitchFamily="34" charset="0"/>
              <a:cs typeface="Arial" pitchFamily="34" charset="0"/>
            </a:rPr>
            <a:t>هويتها</a:t>
          </a:r>
          <a:r>
            <a:rPr lang="ar-SA" altLang="ja-JP" sz="1800" b="0" u="sng" kern="1200" dirty="0">
              <a:effectLst>
                <a:outerShdw blurRad="38100" dist="38100" dir="2700000" algn="tl">
                  <a:srgbClr val="000000">
                    <a:alpha val="43137"/>
                  </a:srgbClr>
                </a:outerShdw>
              </a:effectLst>
              <a:latin typeface="Arial" pitchFamily="34" charset="0"/>
              <a:cs typeface="Arial" pitchFamily="34" charset="0"/>
            </a:rPr>
            <a:t> ولا تتضرر أي أختام أو عبوات </a:t>
          </a:r>
          <a:r>
            <a:rPr lang="ar-SA" altLang="ja-JP" sz="1800" b="0" strike="sngStrike" kern="1200" dirty="0">
              <a:effectLst>
                <a:outerShdw blurRad="38100" dist="38100" dir="2700000" algn="tl">
                  <a:srgbClr val="000000">
                    <a:alpha val="43137"/>
                  </a:srgbClr>
                </a:outerShdw>
              </a:effectLst>
              <a:latin typeface="Arial" pitchFamily="34" charset="0"/>
              <a:cs typeface="Arial" pitchFamily="34" charset="0"/>
            </a:rPr>
            <a:t>على النحو المبين في شهادة الصحة النباتية أو غيرها من الوثائق المقبولة رسميا، التي يحتفظ بها دون فقدان أو إضافة أو استبدال"</a:t>
          </a:r>
          <a:r>
            <a:rPr lang="ar-SA" altLang="ja-JP" sz="1800" b="1" kern="1200" dirty="0">
              <a:effectLst>
                <a:outerShdw blurRad="38100" dist="38100" dir="2700000" algn="tl">
                  <a:srgbClr val="000000">
                    <a:alpha val="43137"/>
                  </a:srgbClr>
                </a:outerShdw>
              </a:effectLst>
              <a:latin typeface="Arial" pitchFamily="34" charset="0"/>
              <a:cs typeface="Arial" pitchFamily="34" charset="0"/>
            </a:rPr>
            <a:t>
</a:t>
          </a:r>
          <a:endParaRPr lang="en-US" sz="1800" strike="noStrike" kern="1200" dirty="0">
            <a:effectLst>
              <a:outerShdw blurRad="38100" dist="38100" dir="2700000" algn="tl">
                <a:srgbClr val="000000">
                  <a:alpha val="43137"/>
                </a:srgbClr>
              </a:outerShdw>
            </a:effectLst>
          </a:endParaRPr>
        </a:p>
      </dsp:txBody>
      <dsp:txXfrm>
        <a:off x="0" y="220710"/>
        <a:ext cx="11310255" cy="1872000"/>
      </dsp:txXfrm>
    </dsp:sp>
    <dsp:sp modelId="{43050ECD-A3E9-4C47-8FE6-BEA6034E9946}">
      <dsp:nvSpPr>
        <dsp:cNvPr id="0" name=""/>
        <dsp:cNvSpPr/>
      </dsp:nvSpPr>
      <dsp:spPr>
        <a:xfrm>
          <a:off x="0" y="2146152"/>
          <a:ext cx="11310255" cy="2854800"/>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r" defTabSz="800100" rtl="1">
            <a:lnSpc>
              <a:spcPct val="90000"/>
            </a:lnSpc>
            <a:spcBef>
              <a:spcPct val="0"/>
            </a:spcBef>
            <a:spcAft>
              <a:spcPct val="15000"/>
            </a:spcAft>
            <a:buChar char="••"/>
          </a:pPr>
          <a:r>
            <a:rPr lang="ar-SA" sz="1800" kern="1200" dirty="0">
              <a:solidFill>
                <a:schemeClr val="tx1"/>
              </a:solidFill>
              <a:effectLst/>
              <a:latin typeface="+mn-lt"/>
              <a:ea typeface="+mn-ea"/>
              <a:cs typeface="+mn-cs"/>
            </a:rPr>
            <a:t>بالإشارة إلى التعريف المقترح ل "الهوية"، يتم توضيح العلاقة بين المفهومين وتبسيط تعريف </a:t>
          </a:r>
          <a:r>
            <a:rPr lang="ar-SA" sz="1800" kern="1200" dirty="0" smtClean="0">
              <a:solidFill>
                <a:schemeClr val="tx1"/>
              </a:solidFill>
              <a:effectLst/>
              <a:latin typeface="+mn-lt"/>
              <a:ea typeface="+mn-ea"/>
              <a:cs typeface="+mn-cs"/>
            </a:rPr>
            <a:t>"</a:t>
          </a:r>
          <a:r>
            <a:rPr lang="ar-MA" sz="1800" u="none" kern="1200" dirty="0" smtClean="0">
              <a:solidFill>
                <a:schemeClr val="tx1"/>
              </a:solidFill>
              <a:effectLst/>
              <a:latin typeface="+mn-lt"/>
              <a:ea typeface="+mn-ea"/>
              <a:cs typeface="+mn-cs"/>
            </a:rPr>
            <a:t>ال</a:t>
          </a:r>
          <a:r>
            <a:rPr lang="ar-MA" altLang="ja-JP" sz="1800" b="0" u="none" kern="1200" dirty="0" smtClean="0">
              <a:effectLst/>
              <a:latin typeface="Arial" pitchFamily="34" charset="0"/>
              <a:cs typeface="Arial" pitchFamily="34" charset="0"/>
            </a:rPr>
            <a:t>تمامية</a:t>
          </a:r>
          <a:r>
            <a:rPr lang="ar-SA" sz="1800" kern="1200" dirty="0" smtClean="0">
              <a:solidFill>
                <a:schemeClr val="tx1"/>
              </a:solidFill>
              <a:effectLst/>
              <a:latin typeface="+mn-lt"/>
              <a:ea typeface="+mn-ea"/>
              <a:cs typeface="+mn-cs"/>
            </a:rPr>
            <a:t>"</a:t>
          </a:r>
          <a:r>
            <a:rPr lang="ar-SA" sz="1800" kern="1200" dirty="0">
              <a:solidFill>
                <a:schemeClr val="tx1"/>
              </a:solidFill>
              <a:effectLst/>
              <a:latin typeface="+mn-lt"/>
              <a:ea typeface="+mn-ea"/>
              <a:cs typeface="+mn-cs"/>
            </a:rPr>
            <a:t>
وتشدد عبارة "هويتها لم تتغير" بقوة أكبر على الشاغل الأساسي للصحة النباتية، وهو: أن عينات النباتات أو المنتجات النباتية أو غيرها من المواد بالضبط (أي مكونات من مكان منشأ معين) التي هي على وشك الاستيراد هي حصرا تلك التي تم التصديق عليها
يعتبر القلق من أن "أي أختام أو تغليف غير متضرر" عنصرا هاما من عناصر السلامة وبالتالي يضاف إلى التعريف
تضاف العبارة التمهيدية </a:t>
          </a:r>
          <a:r>
            <a:rPr lang="ar-SA" sz="1800" kern="1200" dirty="0" smtClean="0">
              <a:solidFill>
                <a:schemeClr val="tx1"/>
              </a:solidFill>
              <a:effectLst/>
              <a:latin typeface="+mn-lt"/>
              <a:ea typeface="+mn-ea"/>
              <a:cs typeface="+mn-cs"/>
            </a:rPr>
            <a:t>"</a:t>
          </a:r>
          <a:r>
            <a:rPr lang="ar-SA" altLang="ja-JP" sz="1800" b="0" u="none" kern="1200" dirty="0" smtClean="0">
              <a:effectLst/>
              <a:latin typeface="Arial" pitchFamily="34" charset="0"/>
              <a:cs typeface="Arial" pitchFamily="34" charset="0"/>
            </a:rPr>
            <a:t>حالة</a:t>
          </a:r>
          <a:r>
            <a:rPr lang="ar-SA" sz="1800" kern="1200" dirty="0" smtClean="0">
              <a:solidFill>
                <a:schemeClr val="tx1"/>
              </a:solidFill>
              <a:effectLst/>
              <a:latin typeface="+mn-lt"/>
              <a:ea typeface="+mn-ea"/>
              <a:cs typeface="+mn-cs"/>
            </a:rPr>
            <a:t>" </a:t>
          </a:r>
          <a:r>
            <a:rPr lang="ar-SA" sz="1800" kern="1200" dirty="0">
              <a:solidFill>
                <a:schemeClr val="tx1"/>
              </a:solidFill>
              <a:effectLst/>
              <a:latin typeface="+mn-lt"/>
              <a:ea typeface="+mn-ea"/>
              <a:cs typeface="+mn-cs"/>
            </a:rPr>
            <a:t>للتأكيد على أن </a:t>
          </a:r>
          <a:r>
            <a:rPr lang="ar-MA" sz="1800" u="none" kern="1200" dirty="0" smtClean="0">
              <a:solidFill>
                <a:schemeClr val="tx1"/>
              </a:solidFill>
              <a:effectLst/>
              <a:latin typeface="+mn-lt"/>
              <a:ea typeface="+mn-ea"/>
              <a:cs typeface="+mn-cs"/>
            </a:rPr>
            <a:t>ال</a:t>
          </a:r>
          <a:r>
            <a:rPr lang="ar-MA" altLang="ja-JP" sz="1800" b="0" u="none" kern="1200" dirty="0" smtClean="0">
              <a:effectLst/>
              <a:latin typeface="Arial" pitchFamily="34" charset="0"/>
              <a:cs typeface="Arial" pitchFamily="34" charset="0"/>
            </a:rPr>
            <a:t>تمامية</a:t>
          </a:r>
          <a:r>
            <a:rPr lang="ar-SA" sz="1800" kern="1200" dirty="0" smtClean="0">
              <a:solidFill>
                <a:schemeClr val="tx1"/>
              </a:solidFill>
              <a:effectLst/>
              <a:latin typeface="+mn-lt"/>
              <a:ea typeface="+mn-ea"/>
              <a:cs typeface="+mn-cs"/>
            </a:rPr>
            <a:t> </a:t>
          </a:r>
          <a:r>
            <a:rPr lang="ar-SA" sz="1800" kern="1200" dirty="0">
              <a:solidFill>
                <a:schemeClr val="tx1"/>
              </a:solidFill>
              <a:effectLst/>
              <a:latin typeface="+mn-lt"/>
              <a:ea typeface="+mn-ea"/>
              <a:cs typeface="+mn-cs"/>
            </a:rPr>
            <a:t>هي حالة (مرغوبة) للشحنة، وليست إجراء على </a:t>
          </a:r>
          <a:r>
            <a:rPr lang="ar-SA" sz="1800" kern="1200" dirty="0" smtClean="0">
              <a:solidFill>
                <a:schemeClr val="tx1"/>
              </a:solidFill>
              <a:effectLst/>
              <a:latin typeface="+mn-lt"/>
              <a:ea typeface="+mn-ea"/>
              <a:cs typeface="+mn-cs"/>
            </a:rPr>
            <a:t>الشحنة</a:t>
          </a:r>
          <a:endParaRPr lang="en-US" sz="1800" kern="1200" dirty="0"/>
        </a:p>
      </dsp:txBody>
      <dsp:txXfrm>
        <a:off x="0" y="2146152"/>
        <a:ext cx="11310255" cy="28548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152401"/>
          <a:ext cx="11310255" cy="1872000"/>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lvl="0" algn="r" defTabSz="800100" rtl="1">
            <a:lnSpc>
              <a:spcPct val="90000"/>
            </a:lnSpc>
            <a:spcBef>
              <a:spcPct val="0"/>
            </a:spcBef>
            <a:spcAft>
              <a:spcPct val="35000"/>
            </a:spcAft>
          </a:pPr>
          <a:r>
            <a:rPr lang="ar-SA" altLang="ja-JP" sz="1800" b="1" kern="1200" dirty="0">
              <a:effectLst>
                <a:outerShdw blurRad="38100" dist="38100" dir="2700000" algn="tl">
                  <a:srgbClr val="000000">
                    <a:alpha val="43137"/>
                  </a:srgbClr>
                </a:outerShdw>
              </a:effectLst>
              <a:latin typeface="Arial" pitchFamily="34" charset="0"/>
              <a:cs typeface="Arial" pitchFamily="34" charset="0"/>
            </a:rPr>
            <a:t>"أمن الصحة النباتية (للشحنة)": 
</a:t>
          </a:r>
          <a:r>
            <a:rPr lang="ar-SA" altLang="ja-JP" sz="1800" b="0" kern="1200" dirty="0">
              <a:effectLst>
                <a:outerShdw blurRad="38100" dist="38100" dir="2700000" algn="tl">
                  <a:srgbClr val="000000">
                    <a:alpha val="43137"/>
                  </a:srgbClr>
                </a:outerShdw>
              </a:effectLst>
              <a:latin typeface="Arial" pitchFamily="34" charset="0"/>
              <a:cs typeface="Arial" pitchFamily="34" charset="0"/>
            </a:rPr>
            <a:t>"</a:t>
          </a:r>
          <a:r>
            <a:rPr lang="ar-SA" altLang="ja-JP" sz="1800" b="0" u="none" strike="sngStrike" kern="1200" dirty="0">
              <a:effectLst/>
              <a:latin typeface="Arial" pitchFamily="34" charset="0"/>
              <a:cs typeface="Arial" pitchFamily="34" charset="0"/>
            </a:rPr>
            <a:t>الحفاظ على سلامة </a:t>
          </a:r>
          <a:r>
            <a:rPr lang="ar-MA" altLang="ja-JP" sz="1800" b="0" kern="1200" dirty="0" smtClean="0">
              <a:effectLst>
                <a:outerShdw blurRad="38100" dist="38100" dir="2700000" algn="tl">
                  <a:srgbClr val="000000">
                    <a:alpha val="43137"/>
                  </a:srgbClr>
                </a:outerShdw>
              </a:effectLst>
              <a:latin typeface="Arial" pitchFamily="34" charset="0"/>
              <a:cs typeface="Arial" pitchFamily="34" charset="0"/>
            </a:rPr>
            <a:t>حالة</a:t>
          </a:r>
          <a:r>
            <a:rPr lang="ar-SA" altLang="ja-JP" sz="1800" b="0" kern="1200" dirty="0" smtClean="0">
              <a:effectLst>
                <a:outerShdw blurRad="38100" dist="38100" dir="2700000" algn="tl">
                  <a:srgbClr val="000000">
                    <a:alpha val="43137"/>
                  </a:srgbClr>
                </a:outerShdw>
              </a:effectLst>
              <a:latin typeface="Arial" pitchFamily="34" charset="0"/>
              <a:cs typeface="Arial" pitchFamily="34" charset="0"/>
            </a:rPr>
            <a:t> </a:t>
          </a:r>
          <a:r>
            <a:rPr lang="ar-SA" altLang="ja-JP" sz="1800" b="0" kern="1200" dirty="0">
              <a:effectLst>
                <a:outerShdw blurRad="38100" dist="38100" dir="2700000" algn="tl">
                  <a:srgbClr val="000000">
                    <a:alpha val="43137"/>
                  </a:srgbClr>
                </a:outerShdw>
              </a:effectLst>
              <a:latin typeface="Arial" pitchFamily="34" charset="0"/>
              <a:cs typeface="Arial" pitchFamily="34" charset="0"/>
            </a:rPr>
            <a:t>الشحنة عند الحفاظ على سلامتها و</a:t>
          </a:r>
          <a:r>
            <a:rPr lang="ar-SA" altLang="ja-JP" sz="1800" b="0" strike="sngStrike" kern="1200" dirty="0">
              <a:effectLst>
                <a:outerShdw blurRad="38100" dist="38100" dir="2700000" algn="tl">
                  <a:srgbClr val="000000">
                    <a:alpha val="43137"/>
                  </a:srgbClr>
                </a:outerShdw>
              </a:effectLst>
              <a:latin typeface="Arial" pitchFamily="34" charset="0"/>
              <a:cs typeface="Arial" pitchFamily="34" charset="0"/>
            </a:rPr>
            <a:t>الوقاية من </a:t>
          </a:r>
          <a:r>
            <a:rPr lang="ar-SA" altLang="ja-JP" sz="1800" b="0" kern="1200" dirty="0" smtClean="0">
              <a:effectLst>
                <a:outerShdw blurRad="38100" dist="38100" dir="2700000" algn="tl">
                  <a:srgbClr val="000000">
                    <a:alpha val="43137"/>
                  </a:srgbClr>
                </a:outerShdw>
              </a:effectLst>
              <a:latin typeface="Arial" pitchFamily="34" charset="0"/>
              <a:cs typeface="+mn-cs"/>
            </a:rPr>
            <a:t>ومنع اصاب</a:t>
          </a:r>
          <a:r>
            <a:rPr lang="ar-MA" altLang="ja-JP" sz="1800" b="0" kern="1200" dirty="0" err="1" smtClean="0">
              <a:effectLst>
                <a:outerShdw blurRad="38100" dist="38100" dir="2700000" algn="tl">
                  <a:srgbClr val="000000">
                    <a:alpha val="43137"/>
                  </a:srgbClr>
                </a:outerShdw>
              </a:effectLst>
              <a:latin typeface="Arial" pitchFamily="34" charset="0"/>
              <a:cs typeface="Arial" pitchFamily="34" charset="0"/>
            </a:rPr>
            <a:t>تها</a:t>
          </a:r>
          <a:r>
            <a:rPr lang="ar-SA" altLang="ja-JP" sz="1800" b="0" kern="1200" dirty="0" smtClean="0">
              <a:effectLst>
                <a:outerShdw blurRad="38100" dist="38100" dir="2700000" algn="tl">
                  <a:srgbClr val="000000">
                    <a:alpha val="43137"/>
                  </a:srgbClr>
                </a:outerShdw>
              </a:effectLst>
              <a:latin typeface="Arial" pitchFamily="34" charset="0"/>
              <a:cs typeface="Arial" pitchFamily="34" charset="0"/>
            </a:rPr>
            <a:t> وتلوثها </a:t>
          </a:r>
          <a:r>
            <a:rPr lang="ar-MA" altLang="ja-JP" sz="1800" b="0" kern="1200" dirty="0" smtClean="0">
              <a:effectLst>
                <a:outerShdw blurRad="38100" dist="38100" dir="2700000" algn="tl">
                  <a:srgbClr val="000000">
                    <a:alpha val="43137"/>
                  </a:srgbClr>
                </a:outerShdw>
              </a:effectLst>
              <a:latin typeface="Arial" pitchFamily="34" charset="0"/>
              <a:cs typeface="Arial" pitchFamily="34" charset="0"/>
            </a:rPr>
            <a:t>ب</a:t>
          </a:r>
          <a:r>
            <a:rPr lang="ar-SA" altLang="ja-JP" sz="1800" b="0" kern="1200" dirty="0" smtClean="0">
              <a:effectLst>
                <a:outerShdw blurRad="38100" dist="38100" dir="2700000" algn="tl">
                  <a:srgbClr val="000000">
                    <a:alpha val="43137"/>
                  </a:srgbClr>
                </a:outerShdw>
              </a:effectLst>
              <a:latin typeface="Arial" pitchFamily="34" charset="0"/>
              <a:cs typeface="Arial" pitchFamily="34" charset="0"/>
            </a:rPr>
            <a:t>آفات </a:t>
          </a:r>
          <a:r>
            <a:rPr lang="ar-SA" sz="1800" kern="1200" dirty="0" smtClean="0"/>
            <a:t>خاضعة للوائح</a:t>
          </a:r>
          <a:r>
            <a:rPr lang="ar-SA" altLang="ja-JP" sz="1800" b="0" kern="1200" dirty="0" smtClean="0">
              <a:effectLst>
                <a:outerShdw blurRad="38100" dist="38100" dir="2700000" algn="tl">
                  <a:srgbClr val="000000">
                    <a:alpha val="43137"/>
                  </a:srgbClr>
                </a:outerShdw>
              </a:effectLst>
              <a:latin typeface="Arial" pitchFamily="34" charset="0"/>
              <a:cs typeface="Arial" pitchFamily="34" charset="0"/>
            </a:rPr>
            <a:t> من </a:t>
          </a:r>
          <a:r>
            <a:rPr lang="ar-SA" altLang="ja-JP" sz="1800" b="0" kern="1200" dirty="0">
              <a:effectLst>
                <a:outerShdw blurRad="38100" dist="38100" dir="2700000" algn="tl">
                  <a:srgbClr val="000000">
                    <a:alpha val="43137"/>
                  </a:srgbClr>
                </a:outerShdw>
              </a:effectLst>
              <a:latin typeface="Arial" pitchFamily="34" charset="0"/>
              <a:cs typeface="Arial" pitchFamily="34" charset="0"/>
            </a:rPr>
            <a:t>خلال تطبيق تدابير </a:t>
          </a:r>
          <a:r>
            <a:rPr lang="ar-SA" sz="1800" b="0" strike="sngStrike" kern="1200" dirty="0" smtClean="0">
              <a:solidFill>
                <a:schemeClr val="bg1"/>
              </a:solidFill>
              <a:effectLst>
                <a:outerShdw blurRad="38100" dist="38100" dir="2700000" algn="tl">
                  <a:srgbClr val="000000">
                    <a:alpha val="43137"/>
                  </a:srgbClr>
                </a:outerShdw>
              </a:effectLst>
              <a:latin typeface="Arial" pitchFamily="34" charset="0"/>
              <a:cs typeface="Arial" pitchFamily="34" charset="0"/>
            </a:rPr>
            <a:t>ملائم</a:t>
          </a:r>
          <a:r>
            <a:rPr lang="ar-MA" sz="1800" strike="sngStrike" kern="1200" dirty="0" smtClean="0">
              <a:solidFill>
                <a:schemeClr val="bg1"/>
              </a:solidFill>
              <a:effectLst/>
              <a:latin typeface="+mn-lt"/>
              <a:ea typeface="+mn-ea"/>
              <a:cs typeface="+mn-cs"/>
            </a:rPr>
            <a:t>ة</a:t>
          </a:r>
          <a:r>
            <a:rPr lang="ar-SA" altLang="ja-JP" sz="1800" b="0" strike="sngStrike" kern="1200" dirty="0" smtClean="0">
              <a:solidFill>
                <a:schemeClr val="bg1"/>
              </a:solidFill>
              <a:effectLst>
                <a:outerShdw blurRad="38100" dist="38100" dir="2700000" algn="tl">
                  <a:srgbClr val="000000">
                    <a:alpha val="43137"/>
                  </a:srgbClr>
                </a:outerShdw>
              </a:effectLst>
              <a:latin typeface="Arial" pitchFamily="34" charset="0"/>
              <a:cs typeface="Arial" pitchFamily="34" charset="0"/>
            </a:rPr>
            <a:t> </a:t>
          </a:r>
          <a:r>
            <a:rPr lang="ar-SA" altLang="ja-JP" sz="1800" b="0" kern="1200" dirty="0">
              <a:effectLst>
                <a:outerShdw blurRad="38100" dist="38100" dir="2700000" algn="tl">
                  <a:srgbClr val="000000">
                    <a:alpha val="43137"/>
                  </a:srgbClr>
                </a:outerShdw>
              </a:effectLst>
              <a:latin typeface="Arial" pitchFamily="34" charset="0"/>
              <a:cs typeface="Arial" pitchFamily="34" charset="0"/>
            </a:rPr>
            <a:t>للصحة النباتية"</a:t>
          </a:r>
          <a:r>
            <a:rPr lang="ar-SA" altLang="ja-JP" sz="1800" b="1" kern="1200" dirty="0">
              <a:effectLst>
                <a:outerShdw blurRad="38100" dist="38100" dir="2700000" algn="tl">
                  <a:srgbClr val="000000">
                    <a:alpha val="43137"/>
                  </a:srgbClr>
                </a:outerShdw>
              </a:effectLst>
              <a:latin typeface="Arial" pitchFamily="34" charset="0"/>
              <a:cs typeface="Arial" pitchFamily="34" charset="0"/>
            </a:rPr>
            <a:t>
</a:t>
          </a:r>
          <a:endParaRPr lang="en-US" sz="1800" strike="noStrike" kern="1200" dirty="0">
            <a:effectLst>
              <a:outerShdw blurRad="38100" dist="38100" dir="2700000" algn="tl">
                <a:srgbClr val="000000">
                  <a:alpha val="43137"/>
                </a:srgbClr>
              </a:outerShdw>
            </a:effectLst>
          </a:endParaRPr>
        </a:p>
      </dsp:txBody>
      <dsp:txXfrm>
        <a:off x="0" y="152401"/>
        <a:ext cx="11310255" cy="1872000"/>
      </dsp:txXfrm>
    </dsp:sp>
    <dsp:sp modelId="{43050ECD-A3E9-4C47-8FE6-BEA6034E9946}">
      <dsp:nvSpPr>
        <dsp:cNvPr id="0" name=""/>
        <dsp:cNvSpPr/>
      </dsp:nvSpPr>
      <dsp:spPr>
        <a:xfrm>
          <a:off x="0" y="2146152"/>
          <a:ext cx="11310255" cy="2854800"/>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r" defTabSz="800100" rtl="1">
            <a:lnSpc>
              <a:spcPct val="90000"/>
            </a:lnSpc>
            <a:spcBef>
              <a:spcPct val="0"/>
            </a:spcBef>
            <a:spcAft>
              <a:spcPct val="15000"/>
            </a:spcAft>
            <a:buChar char="••"/>
          </a:pPr>
          <a:r>
            <a:rPr lang="ar-SA" sz="1800" kern="1200" dirty="0">
              <a:solidFill>
                <a:schemeClr val="tx1"/>
              </a:solidFill>
              <a:effectLst/>
              <a:latin typeface="+mn-lt"/>
              <a:ea typeface="+mn-ea"/>
              <a:cs typeface="+mn-cs"/>
            </a:rPr>
            <a:t>"الحفاظ على السلامة" قد استبدل ب </a:t>
          </a:r>
          <a:r>
            <a:rPr lang="ar-SA" sz="1800" kern="1200" dirty="0" smtClean="0">
              <a:solidFill>
                <a:schemeClr val="tx1"/>
              </a:solidFill>
              <a:effectLst/>
              <a:latin typeface="+mn-lt"/>
              <a:ea typeface="+mn-ea"/>
              <a:cs typeface="+mn-cs"/>
            </a:rPr>
            <a:t>"</a:t>
          </a:r>
          <a:r>
            <a:rPr lang="ar-MA" sz="1800" kern="1200" dirty="0" smtClean="0">
              <a:solidFill>
                <a:schemeClr val="tx1"/>
              </a:solidFill>
              <a:effectLst/>
              <a:latin typeface="+mn-lt"/>
              <a:ea typeface="+mn-ea"/>
              <a:cs typeface="+mn-cs"/>
            </a:rPr>
            <a:t>الحالة</a:t>
          </a:r>
          <a:r>
            <a:rPr lang="ar-SA" sz="1800" kern="1200" dirty="0" smtClean="0">
              <a:solidFill>
                <a:schemeClr val="tx1"/>
              </a:solidFill>
              <a:effectLst/>
              <a:latin typeface="+mn-lt"/>
              <a:ea typeface="+mn-ea"/>
              <a:cs typeface="+mn-cs"/>
            </a:rPr>
            <a:t>... </a:t>
          </a:r>
          <a:r>
            <a:rPr lang="ar-SA" sz="1800" kern="1200" dirty="0">
              <a:solidFill>
                <a:schemeClr val="tx1"/>
              </a:solidFill>
              <a:effectLst/>
              <a:latin typeface="+mn-lt"/>
              <a:ea typeface="+mn-ea"/>
              <a:cs typeface="+mn-cs"/>
            </a:rPr>
            <a:t>متى... تم الحفاظ على السلامة" لتعكس بشكل صحيح أن أمن الصحة النباتية هو حالة ، وليس إجراء
وبالمثل ، </a:t>
          </a:r>
          <a:r>
            <a:rPr lang="ar-SA" sz="1800" kern="1200" dirty="0" smtClean="0">
              <a:solidFill>
                <a:schemeClr val="tx1"/>
              </a:solidFill>
              <a:effectLst/>
              <a:latin typeface="+mn-lt"/>
              <a:ea typeface="+mn-ea"/>
              <a:cs typeface="+mn-cs"/>
            </a:rPr>
            <a:t>قد تم استبدال "</a:t>
          </a:r>
          <a:r>
            <a:rPr lang="ar-SA" sz="1800" kern="1200" dirty="0">
              <a:solidFill>
                <a:schemeClr val="tx1"/>
              </a:solidFill>
              <a:effectLst/>
              <a:latin typeface="+mn-lt"/>
              <a:ea typeface="+mn-ea"/>
              <a:cs typeface="+mn-cs"/>
            </a:rPr>
            <a:t>الوقاية من الإصابة والتلوث..." </a:t>
          </a:r>
          <a:r>
            <a:rPr lang="ar-SA" sz="1800" kern="1200" dirty="0" smtClean="0">
              <a:solidFill>
                <a:schemeClr val="tx1"/>
              </a:solidFill>
              <a:effectLst/>
              <a:latin typeface="+mn-lt"/>
              <a:ea typeface="+mn-ea"/>
              <a:cs typeface="+mn-cs"/>
            </a:rPr>
            <a:t>"</a:t>
          </a:r>
          <a:r>
            <a:rPr lang="ar-MA" sz="1800" kern="1200" dirty="0" smtClean="0">
              <a:solidFill>
                <a:schemeClr val="tx1"/>
              </a:solidFill>
              <a:effectLst/>
              <a:latin typeface="+mn-lt"/>
              <a:ea typeface="+mn-ea"/>
              <a:cs typeface="+mn-cs"/>
            </a:rPr>
            <a:t>منع </a:t>
          </a:r>
          <a:r>
            <a:rPr lang="ar-SA" sz="1800" kern="1200" dirty="0" smtClean="0">
              <a:solidFill>
                <a:schemeClr val="tx1"/>
              </a:solidFill>
              <a:effectLst/>
              <a:latin typeface="+mn-lt"/>
              <a:ea typeface="+mn-ea"/>
              <a:cs typeface="+mn-cs"/>
            </a:rPr>
            <a:t>الإصابة </a:t>
          </a:r>
          <a:r>
            <a:rPr lang="ar-SA" sz="1800" kern="1200" dirty="0">
              <a:solidFill>
                <a:schemeClr val="tx1"/>
              </a:solidFill>
              <a:effectLst/>
              <a:latin typeface="+mn-lt"/>
              <a:ea typeface="+mn-ea"/>
              <a:cs typeface="+mn-cs"/>
            </a:rPr>
            <a:t>والتلوث... </a:t>
          </a:r>
          <a:r>
            <a:rPr lang="ar-SA" sz="1800" kern="1200" dirty="0" smtClean="0">
              <a:solidFill>
                <a:schemeClr val="tx1"/>
              </a:solidFill>
              <a:effectLst/>
              <a:latin typeface="+mn-lt"/>
              <a:ea typeface="+mn-ea"/>
              <a:cs typeface="+mn-cs"/>
            </a:rPr>
            <a:t>"</a:t>
          </a:r>
          <a:r>
            <a:rPr lang="ar-SA" sz="1800" kern="1200" dirty="0">
              <a:solidFill>
                <a:schemeClr val="tx1"/>
              </a:solidFill>
              <a:effectLst/>
              <a:latin typeface="+mn-lt"/>
              <a:ea typeface="+mn-ea"/>
              <a:cs typeface="+mn-cs"/>
            </a:rPr>
            <a:t>
وتعتبر كلمة "ملائم" التي تؤهل "تدابير الصحة النباتية" في التعريف الأصلي غير ضرورية وغير ملائمة للتعريف، وبالتالي يتم حذفها</a:t>
          </a:r>
          <a:endParaRPr lang="en-US" sz="1800" kern="1200" dirty="0"/>
        </a:p>
      </dsp:txBody>
      <dsp:txXfrm>
        <a:off x="0" y="2146152"/>
        <a:ext cx="11310255" cy="285480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0"/>
          <a:ext cx="11310255" cy="1468800"/>
        </a:xfrm>
        <a:prstGeom prst="rect">
          <a:avLst/>
        </a:prstGeom>
        <a:solidFill>
          <a:srgbClr val="46DE54"/>
        </a:solidFill>
        <a:ln w="12700" cap="flat" cmpd="sng" algn="ctr">
          <a:solidFill>
            <a:srgbClr val="F6C23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lvl="0" algn="r" defTabSz="711200" rtl="1">
            <a:lnSpc>
              <a:spcPct val="90000"/>
            </a:lnSpc>
            <a:spcBef>
              <a:spcPct val="0"/>
            </a:spcBef>
            <a:spcAft>
              <a:spcPts val="588"/>
            </a:spcAft>
          </a:pPr>
          <a:r>
            <a:rPr lang="ar-SA" sz="1600" b="1" kern="1200" dirty="0">
              <a:solidFill>
                <a:schemeClr val="tx1"/>
              </a:solidFill>
              <a:effectLst>
                <a:outerShdw blurRad="38100" dist="38100" dir="2700000" algn="tl">
                  <a:srgbClr val="000000">
                    <a:alpha val="43137"/>
                  </a:srgbClr>
                </a:outerShdw>
              </a:effectLst>
            </a:rPr>
            <a:t>"المراقبة العامة":
</a:t>
          </a:r>
          <a:r>
            <a:rPr lang="ar-SA" sz="1600" b="0" kern="1200" dirty="0">
              <a:solidFill>
                <a:schemeClr val="tx1"/>
              </a:solidFill>
              <a:effectLst/>
            </a:rPr>
            <a:t>"عملية </a:t>
          </a:r>
          <a:r>
            <a:rPr lang="ar-SA" sz="1600" b="1" kern="1200" dirty="0">
              <a:solidFill>
                <a:schemeClr val="tx1"/>
              </a:solidFill>
              <a:effectLst/>
            </a:rPr>
            <a:t>رسمية</a:t>
          </a:r>
          <a:r>
            <a:rPr lang="ar-SA" sz="1600" b="0" kern="1200" dirty="0">
              <a:solidFill>
                <a:schemeClr val="tx1"/>
              </a:solidFill>
              <a:effectLst/>
            </a:rPr>
            <a:t> تجمع بموجبها البيانات عن </a:t>
          </a:r>
          <a:r>
            <a:rPr lang="ar-SA" sz="1600" b="1" kern="1200" dirty="0">
              <a:solidFill>
                <a:schemeClr val="tx1"/>
              </a:solidFill>
              <a:effectLst/>
            </a:rPr>
            <a:t>الآفات</a:t>
          </a:r>
          <a:r>
            <a:rPr lang="ar-SA" sz="1600" b="0" kern="1200" dirty="0">
              <a:solidFill>
                <a:schemeClr val="tx1"/>
              </a:solidFill>
              <a:effectLst/>
            </a:rPr>
            <a:t> في </a:t>
          </a:r>
          <a:r>
            <a:rPr lang="ar-SA" sz="1600" b="1" kern="1200" dirty="0">
              <a:solidFill>
                <a:schemeClr val="tx1"/>
              </a:solidFill>
              <a:effectLst/>
            </a:rPr>
            <a:t>منطقة</a:t>
          </a:r>
          <a:r>
            <a:rPr lang="ar-SA" sz="1600" b="0" kern="1200" dirty="0">
              <a:solidFill>
                <a:schemeClr val="tx1"/>
              </a:solidFill>
              <a:effectLst/>
            </a:rPr>
            <a:t> </a:t>
          </a:r>
          <a:r>
            <a:rPr lang="ar-SA" sz="1600" b="1" kern="1200" dirty="0">
              <a:solidFill>
                <a:schemeClr val="tx1"/>
              </a:solidFill>
              <a:effectLst/>
            </a:rPr>
            <a:t>ما</a:t>
          </a:r>
          <a:r>
            <a:rPr lang="ar-SA" sz="1600" b="0" kern="1200" dirty="0">
              <a:solidFill>
                <a:schemeClr val="tx1"/>
              </a:solidFill>
              <a:effectLst/>
            </a:rPr>
            <a:t> من مصادر مختلفة غير </a:t>
          </a:r>
          <a:r>
            <a:rPr lang="ar-SA" sz="1600" b="0" kern="1200" dirty="0" err="1">
              <a:solidFill>
                <a:schemeClr val="tx1"/>
              </a:solidFill>
              <a:effectLst/>
            </a:rPr>
            <a:t>المسوحات</a:t>
          </a:r>
          <a:r>
            <a:rPr lang="ar-SA" sz="1600" b="0" kern="1200" dirty="0">
              <a:solidFill>
                <a:schemeClr val="tx1"/>
              </a:solidFill>
              <a:effectLst/>
            </a:rPr>
            <a:t>، </a:t>
          </a:r>
          <a:r>
            <a:rPr lang="ar-MA" sz="1600" b="0" kern="1200" dirty="0" smtClean="0">
              <a:solidFill>
                <a:schemeClr val="tx1"/>
              </a:solidFill>
              <a:effectLst/>
            </a:rPr>
            <a:t>يتم </a:t>
          </a:r>
          <a:r>
            <a:rPr lang="ar-SA" sz="1600" b="0" kern="1200" dirty="0" smtClean="0">
              <a:solidFill>
                <a:schemeClr val="tx1"/>
              </a:solidFill>
              <a:effectLst/>
            </a:rPr>
            <a:t>تحل</a:t>
          </a:r>
          <a:r>
            <a:rPr lang="ar-MA" sz="1600" b="0" kern="1200" dirty="0" smtClean="0">
              <a:solidFill>
                <a:schemeClr val="tx1"/>
              </a:solidFill>
              <a:effectLst/>
            </a:rPr>
            <a:t>ي</a:t>
          </a:r>
          <a:r>
            <a:rPr lang="ar-SA" sz="1600" b="0" kern="1200" dirty="0" smtClean="0">
              <a:solidFill>
                <a:schemeClr val="tx1"/>
              </a:solidFill>
              <a:effectLst/>
            </a:rPr>
            <a:t>ل</a:t>
          </a:r>
          <a:r>
            <a:rPr lang="ar-MA" sz="1600" b="0" kern="1200" dirty="0" smtClean="0">
              <a:solidFill>
                <a:schemeClr val="tx1"/>
              </a:solidFill>
              <a:effectLst/>
            </a:rPr>
            <a:t>ها</a:t>
          </a:r>
          <a:r>
            <a:rPr lang="ar-SA" sz="1600" b="0" kern="1200" dirty="0" smtClean="0">
              <a:solidFill>
                <a:schemeClr val="tx1"/>
              </a:solidFill>
              <a:effectLst/>
            </a:rPr>
            <a:t> و</a:t>
          </a:r>
          <a:r>
            <a:rPr lang="ar-MA" sz="1600" b="0" kern="1200" dirty="0" smtClean="0">
              <a:solidFill>
                <a:schemeClr val="tx1"/>
              </a:solidFill>
              <a:effectLst/>
            </a:rPr>
            <a:t>ال</a:t>
          </a:r>
          <a:r>
            <a:rPr lang="ar-SA" sz="1600" b="0" kern="1200" dirty="0" smtClean="0">
              <a:solidFill>
                <a:schemeClr val="tx1"/>
              </a:solidFill>
              <a:effectLst/>
            </a:rPr>
            <a:t>تحقق </a:t>
          </a:r>
          <a:r>
            <a:rPr lang="ar-SA" sz="1600" b="0" kern="1200" dirty="0">
              <a:solidFill>
                <a:schemeClr val="tx1"/>
              </a:solidFill>
              <a:effectLst/>
            </a:rPr>
            <a:t>منها".</a:t>
          </a:r>
          <a:r>
            <a:rPr lang="ar-SA" sz="1600" b="1" kern="1200" dirty="0">
              <a:solidFill>
                <a:schemeClr val="tx1"/>
              </a:solidFill>
              <a:effectLst>
                <a:outerShdw blurRad="38100" dist="38100" dir="2700000" algn="tl">
                  <a:srgbClr val="000000">
                    <a:alpha val="43137"/>
                  </a:srgbClr>
                </a:outerShdw>
              </a:effectLst>
            </a:rPr>
            <a:t>
</a:t>
          </a:r>
          <a:endParaRPr lang="en-US" sz="1600" kern="1200" dirty="0">
            <a:solidFill>
              <a:schemeClr val="tx1"/>
            </a:solidFill>
            <a:effectLst/>
          </a:endParaRPr>
        </a:p>
      </dsp:txBody>
      <dsp:txXfrm>
        <a:off x="0" y="0"/>
        <a:ext cx="11310255" cy="1468800"/>
      </dsp:txXfrm>
    </dsp:sp>
    <dsp:sp modelId="{43050ECD-A3E9-4C47-8FE6-BEA6034E9946}">
      <dsp:nvSpPr>
        <dsp:cNvPr id="0" name=""/>
        <dsp:cNvSpPr/>
      </dsp:nvSpPr>
      <dsp:spPr>
        <a:xfrm>
          <a:off x="0" y="1438263"/>
          <a:ext cx="11310255" cy="2367640"/>
        </a:xfrm>
        <a:prstGeom prst="rect">
          <a:avLst/>
        </a:prstGeom>
        <a:solidFill>
          <a:srgbClr val="D4F5D6">
            <a:alpha val="90000"/>
          </a:srgbClr>
        </a:solidFill>
        <a:ln w="12700" cap="flat" cmpd="sng" algn="ctr">
          <a:solidFill>
            <a:srgbClr val="FDF4DA">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r" defTabSz="711200" rtl="1">
            <a:lnSpc>
              <a:spcPct val="90000"/>
            </a:lnSpc>
            <a:spcBef>
              <a:spcPct val="0"/>
            </a:spcBef>
            <a:spcAft>
              <a:spcPct val="15000"/>
            </a:spcAft>
            <a:buChar char="••"/>
          </a:pPr>
          <a:r>
            <a:rPr lang="ar-SA" sz="1600" i="0" kern="1200" dirty="0">
              <a:solidFill>
                <a:schemeClr val="tx1"/>
              </a:solidFill>
              <a:effectLst/>
              <a:latin typeface="+mn-lt"/>
              <a:ea typeface="+mn-ea"/>
              <a:cs typeface="+mn-cs"/>
            </a:rPr>
            <a:t>في التعريف الحالي ل "المراقبة"، تشير </a:t>
          </a:r>
          <a:r>
            <a:rPr lang="ar-SA" sz="1600" i="0" kern="1200" dirty="0" smtClean="0">
              <a:solidFill>
                <a:schemeClr val="tx1"/>
              </a:solidFill>
              <a:effectLst/>
              <a:latin typeface="+mn-lt"/>
              <a:ea typeface="+mn-ea"/>
              <a:cs typeface="+mn-cs"/>
            </a:rPr>
            <a:t>"</a:t>
          </a:r>
          <a:r>
            <a:rPr lang="ar-MA" sz="1600" i="0" kern="1200" dirty="0" smtClean="0">
              <a:solidFill>
                <a:schemeClr val="tx1"/>
              </a:solidFill>
              <a:effectLst/>
              <a:latin typeface="+mn-lt"/>
              <a:ea typeface="+mn-ea"/>
              <a:cs typeface="+mn-cs"/>
            </a:rPr>
            <a:t>المسح</a:t>
          </a:r>
          <a:r>
            <a:rPr lang="ar-SA" sz="1600" i="0" kern="1200" dirty="0" smtClean="0">
              <a:solidFill>
                <a:schemeClr val="tx1"/>
              </a:solidFill>
              <a:effectLst/>
              <a:latin typeface="+mn-lt"/>
              <a:ea typeface="+mn-ea"/>
              <a:cs typeface="+mn-cs"/>
            </a:rPr>
            <a:t> " </a:t>
          </a:r>
          <a:r>
            <a:rPr lang="ar-SA" sz="1600" i="0" kern="1200" dirty="0">
              <a:solidFill>
                <a:schemeClr val="tx1"/>
              </a:solidFill>
              <a:effectLst/>
              <a:latin typeface="+mn-lt"/>
              <a:ea typeface="+mn-ea"/>
              <a:cs typeface="+mn-cs"/>
            </a:rPr>
            <a:t>و"الرصد" إلى مراقبة محددة و"الإجراءات الأخرى" إلى المراقبة العامة
ويشير التعريف المقترح إلى "مصادر مختلفة" بدلا من "إجراءات" للسماح بمصادر البيانات غير الإجراءات. يمكن أن تكون هذه المصادر المختلفة للبيانات رسمية أو غير رسمية، كما هو موضح </a:t>
          </a:r>
          <a:r>
            <a:rPr lang="ar-SA" sz="1600" i="0" kern="1200" dirty="0" smtClean="0">
              <a:solidFill>
                <a:schemeClr val="tx1"/>
              </a:solidFill>
              <a:effectLst/>
              <a:latin typeface="+mn-lt"/>
              <a:ea typeface="+mn-ea"/>
              <a:cs typeface="+mn-cs"/>
            </a:rPr>
            <a:t>في</a:t>
          </a:r>
          <a:r>
            <a:rPr lang="ar-MA" sz="1600" i="0" kern="1200" dirty="0" smtClean="0">
              <a:solidFill>
                <a:schemeClr val="tx1"/>
              </a:solidFill>
              <a:effectLst/>
              <a:latin typeface="+mn-lt"/>
              <a:ea typeface="+mn-ea"/>
              <a:cs typeface="+mn-cs"/>
            </a:rPr>
            <a:t> المعيار 6 (</a:t>
          </a:r>
          <a:r>
            <a:rPr lang="ar-SA" sz="1600" i="0" kern="1200" dirty="0" smtClean="0">
              <a:solidFill>
                <a:schemeClr val="tx1"/>
              </a:solidFill>
              <a:effectLst/>
              <a:latin typeface="+mn-lt"/>
              <a:ea typeface="+mn-ea"/>
              <a:cs typeface="+mn-cs"/>
            </a:rPr>
            <a:t>المراقبة</a:t>
          </a:r>
          <a:r>
            <a:rPr lang="ar-SA" sz="1600" i="0" kern="1200" dirty="0">
              <a:solidFill>
                <a:schemeClr val="tx1"/>
              </a:solidFill>
              <a:effectLst/>
              <a:latin typeface="+mn-lt"/>
              <a:ea typeface="+mn-ea"/>
              <a:cs typeface="+mn-cs"/>
            </a:rPr>
            <a:t>)
وبالإشارة إلى "البيانات" أو "المعلومات" الناتجة عن المراقبة، تشير "البيانات" إلى المواد الخام التي يتم جمعها، والتي تصبح بعد ذلك "معلومات" بمجرد تحليلها والتحقق منها. ولذلك فإن كلمة "بيانات" مناسبة في سياق "المراقبة العامة".
والبيانات الناتجة عن المراقبة العامة ليست رسمية إلى أن </a:t>
          </a:r>
          <a:r>
            <a:rPr lang="ar-MA" sz="1600" i="0" kern="1200" dirty="0" smtClean="0">
              <a:solidFill>
                <a:schemeClr val="tx1"/>
              </a:solidFill>
              <a:effectLst/>
              <a:latin typeface="+mn-lt"/>
              <a:ea typeface="+mn-ea"/>
              <a:cs typeface="+mn-cs"/>
            </a:rPr>
            <a:t>ت</a:t>
          </a:r>
          <a:r>
            <a:rPr lang="ar-SA" sz="1600" i="0" kern="1200" dirty="0" smtClean="0">
              <a:solidFill>
                <a:schemeClr val="tx1"/>
              </a:solidFill>
              <a:effectLst/>
              <a:latin typeface="+mn-lt"/>
              <a:ea typeface="+mn-ea"/>
              <a:cs typeface="+mn-cs"/>
            </a:rPr>
            <a:t>وافق </a:t>
          </a:r>
          <a:r>
            <a:rPr lang="ar-SA" sz="1600" i="0" kern="1200" dirty="0">
              <a:solidFill>
                <a:schemeClr val="tx1"/>
              </a:solidFill>
              <a:effectLst/>
              <a:latin typeface="+mn-lt"/>
              <a:ea typeface="+mn-ea"/>
              <a:cs typeface="+mn-cs"/>
            </a:rPr>
            <a:t>عليها </a:t>
          </a:r>
          <a:r>
            <a:rPr lang="ar-MA" sz="1600" i="0" kern="1200" dirty="0" smtClean="0">
              <a:solidFill>
                <a:schemeClr val="tx1"/>
              </a:solidFill>
              <a:effectLst/>
              <a:latin typeface="+mn-lt"/>
              <a:ea typeface="+mn-ea"/>
              <a:cs typeface="+mn-cs"/>
            </a:rPr>
            <a:t>المنظمة</a:t>
          </a:r>
          <a:r>
            <a:rPr lang="ar-SA" sz="1600" i="0" kern="1200" dirty="0" smtClean="0">
              <a:solidFill>
                <a:schemeClr val="tx1"/>
              </a:solidFill>
              <a:effectLst/>
              <a:latin typeface="+mn-lt"/>
              <a:ea typeface="+mn-ea"/>
              <a:cs typeface="+mn-cs"/>
            </a:rPr>
            <a:t> الوطني</a:t>
          </a:r>
          <a:r>
            <a:rPr lang="ar-MA" sz="1600" i="0" kern="1200" dirty="0" smtClean="0">
              <a:solidFill>
                <a:schemeClr val="tx1"/>
              </a:solidFill>
              <a:effectLst/>
              <a:latin typeface="+mn-lt"/>
              <a:ea typeface="+mn-ea"/>
              <a:cs typeface="+mn-cs"/>
            </a:rPr>
            <a:t>ة</a:t>
          </a:r>
          <a:r>
            <a:rPr lang="ar-SA" sz="1600" i="0" kern="1200" dirty="0" smtClean="0">
              <a:solidFill>
                <a:schemeClr val="tx1"/>
              </a:solidFill>
              <a:effectLst/>
              <a:latin typeface="+mn-lt"/>
              <a:ea typeface="+mn-ea"/>
              <a:cs typeface="+mn-cs"/>
            </a:rPr>
            <a:t> ل</a:t>
          </a:r>
          <a:r>
            <a:rPr lang="ar-MA" sz="1600" i="0" kern="1200" dirty="0" smtClean="0">
              <a:solidFill>
                <a:schemeClr val="tx1"/>
              </a:solidFill>
              <a:effectLst/>
              <a:latin typeface="+mn-lt"/>
              <a:ea typeface="+mn-ea"/>
              <a:cs typeface="+mn-cs"/>
            </a:rPr>
            <a:t>وقابة النباتات</a:t>
          </a:r>
          <a:r>
            <a:rPr lang="ar-SA" sz="1600" i="0" kern="1200" dirty="0" smtClean="0">
              <a:solidFill>
                <a:schemeClr val="tx1"/>
              </a:solidFill>
              <a:effectLst/>
              <a:latin typeface="+mn-lt"/>
              <a:ea typeface="+mn-ea"/>
              <a:cs typeface="+mn-cs"/>
            </a:rPr>
            <a:t>؛ </a:t>
          </a:r>
          <a:r>
            <a:rPr lang="ar-SA" sz="1600" i="0" kern="1200" dirty="0">
              <a:solidFill>
                <a:schemeClr val="tx1"/>
              </a:solidFill>
              <a:effectLst/>
              <a:latin typeface="+mn-lt"/>
              <a:ea typeface="+mn-ea"/>
              <a:cs typeface="+mn-cs"/>
            </a:rPr>
            <a:t>ولذلك، فإن العملية لا تتوقف عند جمع البيانات، حيث أن التحليل والتحقق هما </a:t>
          </a:r>
          <a:r>
            <a:rPr lang="ar-MA" sz="1600" i="0" kern="1200" dirty="0" smtClean="0">
              <a:solidFill>
                <a:schemeClr val="tx1"/>
              </a:solidFill>
              <a:effectLst/>
              <a:latin typeface="+mn-lt"/>
              <a:ea typeface="+mn-ea"/>
              <a:cs typeface="+mn-cs"/>
            </a:rPr>
            <a:t>أجزاء </a:t>
          </a:r>
          <a:r>
            <a:rPr lang="ar-SA" sz="1600" i="0" kern="1200" dirty="0" smtClean="0">
              <a:solidFill>
                <a:schemeClr val="tx1"/>
              </a:solidFill>
              <a:effectLst/>
              <a:latin typeface="+mn-lt"/>
              <a:ea typeface="+mn-ea"/>
              <a:cs typeface="+mn-cs"/>
            </a:rPr>
            <a:t>رئيسي</a:t>
          </a:r>
          <a:r>
            <a:rPr lang="ar-MA" sz="1600" i="0" kern="1200" dirty="0" smtClean="0">
              <a:solidFill>
                <a:schemeClr val="tx1"/>
              </a:solidFill>
              <a:effectLst/>
              <a:latin typeface="+mn-lt"/>
              <a:ea typeface="+mn-ea"/>
              <a:cs typeface="+mn-cs"/>
            </a:rPr>
            <a:t>ة</a:t>
          </a:r>
          <a:r>
            <a:rPr lang="ar-SA" sz="1600" i="0" kern="1200" dirty="0" smtClean="0">
              <a:solidFill>
                <a:schemeClr val="tx1"/>
              </a:solidFill>
              <a:effectLst/>
              <a:latin typeface="+mn-lt"/>
              <a:ea typeface="+mn-ea"/>
              <a:cs typeface="+mn-cs"/>
            </a:rPr>
            <a:t> </a:t>
          </a:r>
          <a:r>
            <a:rPr lang="ar-SA" sz="1600" i="0" kern="1200" dirty="0">
              <a:solidFill>
                <a:schemeClr val="tx1"/>
              </a:solidFill>
              <a:effectLst/>
              <a:latin typeface="+mn-lt"/>
              <a:ea typeface="+mn-ea"/>
              <a:cs typeface="+mn-cs"/>
            </a:rPr>
            <a:t>من العملية عند استخدام مصادر بيانات غير رسمية</a:t>
          </a:r>
          <a:endParaRPr lang="en-US" sz="1600" kern="1200" dirty="0"/>
        </a:p>
      </dsp:txBody>
      <dsp:txXfrm>
        <a:off x="0" y="1438263"/>
        <a:ext cx="11310255" cy="236764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15599"/>
          <a:ext cx="11310255" cy="1267200"/>
        </a:xfrm>
        <a:prstGeom prst="rect">
          <a:avLst/>
        </a:prstGeom>
        <a:solidFill>
          <a:srgbClr val="46DE54"/>
        </a:solidFill>
        <a:ln w="12700" cap="flat" cmpd="sng" algn="ctr">
          <a:solidFill>
            <a:srgbClr val="F6C23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lvl="0" algn="r" defTabSz="711200" rtl="1">
            <a:lnSpc>
              <a:spcPct val="90000"/>
            </a:lnSpc>
            <a:spcBef>
              <a:spcPct val="0"/>
            </a:spcBef>
            <a:spcAft>
              <a:spcPts val="588"/>
            </a:spcAft>
          </a:pPr>
          <a:r>
            <a:rPr lang="ar-SA" sz="1600" b="1" kern="1200" dirty="0">
              <a:solidFill>
                <a:schemeClr val="tx1"/>
              </a:solidFill>
              <a:effectLst>
                <a:outerShdw blurRad="38100" dist="38100" dir="2700000" algn="tl">
                  <a:srgbClr val="000000">
                    <a:alpha val="43137"/>
                  </a:srgbClr>
                </a:outerShdw>
              </a:effectLst>
            </a:rPr>
            <a:t>"مراقبة محددة":
</a:t>
          </a:r>
          <a:r>
            <a:rPr lang="ar-SA" sz="1600" b="0" kern="1200" dirty="0">
              <a:solidFill>
                <a:schemeClr val="tx1"/>
              </a:solidFill>
              <a:effectLst/>
            </a:rPr>
            <a:t>"عملية </a:t>
          </a:r>
          <a:r>
            <a:rPr lang="ar-SA" sz="1600" b="1" kern="1200" dirty="0">
              <a:solidFill>
                <a:schemeClr val="tx1"/>
              </a:solidFill>
              <a:effectLst/>
            </a:rPr>
            <a:t>رسمية</a:t>
          </a:r>
          <a:r>
            <a:rPr lang="ar-SA" sz="1600" b="0" kern="1200" dirty="0">
              <a:solidFill>
                <a:schemeClr val="tx1"/>
              </a:solidFill>
              <a:effectLst/>
            </a:rPr>
            <a:t> يتم بموجبها الحصول على المعلومات عن </a:t>
          </a:r>
          <a:r>
            <a:rPr lang="ar-SA" sz="1600" b="1" kern="1200" dirty="0">
              <a:solidFill>
                <a:schemeClr val="tx1"/>
              </a:solidFill>
              <a:effectLst/>
            </a:rPr>
            <a:t>الآفات</a:t>
          </a:r>
          <a:r>
            <a:rPr lang="ar-SA" sz="1600" b="0" kern="1200" dirty="0">
              <a:solidFill>
                <a:schemeClr val="tx1"/>
              </a:solidFill>
              <a:effectLst/>
            </a:rPr>
            <a:t> في </a:t>
          </a:r>
          <a:r>
            <a:rPr lang="ar-SA" sz="1600" b="1" kern="1200" dirty="0">
              <a:solidFill>
                <a:schemeClr val="tx1"/>
              </a:solidFill>
              <a:effectLst/>
            </a:rPr>
            <a:t>منطقة ما </a:t>
          </a:r>
          <a:r>
            <a:rPr lang="ar-SA" sz="1600" b="0" kern="1200" dirty="0">
              <a:solidFill>
                <a:schemeClr val="tx1"/>
              </a:solidFill>
              <a:effectLst/>
            </a:rPr>
            <a:t>من خلال </a:t>
          </a:r>
          <a:r>
            <a:rPr lang="ar-SA" sz="1600" b="0" kern="1200" dirty="0" err="1">
              <a:solidFill>
                <a:schemeClr val="tx1"/>
              </a:solidFill>
              <a:effectLst/>
            </a:rPr>
            <a:t>المسوحات</a:t>
          </a:r>
          <a:r>
            <a:rPr lang="ar-SA" sz="1600" b="0" kern="1200" dirty="0">
              <a:solidFill>
                <a:schemeClr val="tx1"/>
              </a:solidFill>
              <a:effectLst/>
            </a:rPr>
            <a:t>".</a:t>
          </a:r>
          <a:endParaRPr lang="en-US" sz="1600" b="0" kern="1200" dirty="0">
            <a:solidFill>
              <a:schemeClr val="tx1"/>
            </a:solidFill>
            <a:effectLst/>
          </a:endParaRPr>
        </a:p>
      </dsp:txBody>
      <dsp:txXfrm>
        <a:off x="0" y="15599"/>
        <a:ext cx="11310255" cy="1267200"/>
      </dsp:txXfrm>
    </dsp:sp>
    <dsp:sp modelId="{43050ECD-A3E9-4C47-8FE6-BEA6034E9946}">
      <dsp:nvSpPr>
        <dsp:cNvPr id="0" name=""/>
        <dsp:cNvSpPr/>
      </dsp:nvSpPr>
      <dsp:spPr>
        <a:xfrm>
          <a:off x="0" y="1213752"/>
          <a:ext cx="11310255" cy="2042670"/>
        </a:xfrm>
        <a:prstGeom prst="rect">
          <a:avLst/>
        </a:prstGeom>
        <a:solidFill>
          <a:srgbClr val="D4F5D6">
            <a:alpha val="90000"/>
          </a:srgbClr>
        </a:solidFill>
        <a:ln w="12700" cap="flat" cmpd="sng" algn="ctr">
          <a:solidFill>
            <a:srgbClr val="FDF4DA">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r" defTabSz="711200" rtl="1">
            <a:lnSpc>
              <a:spcPct val="90000"/>
            </a:lnSpc>
            <a:spcBef>
              <a:spcPct val="0"/>
            </a:spcBef>
            <a:spcAft>
              <a:spcPct val="15000"/>
            </a:spcAft>
            <a:buChar char="••"/>
          </a:pPr>
          <a:r>
            <a:rPr lang="ar-SA" sz="1600" kern="1200" dirty="0">
              <a:solidFill>
                <a:schemeClr val="tx1"/>
              </a:solidFill>
              <a:effectLst/>
              <a:latin typeface="+mn-lt"/>
              <a:ea typeface="+mn-ea"/>
              <a:cs typeface="+mn-cs"/>
            </a:rPr>
            <a:t>وقد </a:t>
          </a:r>
          <a:r>
            <a:rPr lang="ar-SA" sz="1600" kern="1200" dirty="0" smtClean="0">
              <a:solidFill>
                <a:schemeClr val="tx1"/>
              </a:solidFill>
              <a:effectLst/>
              <a:latin typeface="+mn-lt"/>
              <a:ea typeface="+mn-ea"/>
              <a:cs typeface="+mn-cs"/>
            </a:rPr>
            <a:t>أسفر</a:t>
          </a:r>
          <a:r>
            <a:rPr lang="ar-MA" sz="1600" kern="1200" dirty="0" smtClean="0">
              <a:solidFill>
                <a:schemeClr val="tx1"/>
              </a:solidFill>
              <a:effectLst/>
              <a:latin typeface="+mn-lt"/>
              <a:ea typeface="+mn-ea"/>
              <a:cs typeface="+mn-cs"/>
            </a:rPr>
            <a:t>ت مراجعة المعيار 6 </a:t>
          </a:r>
          <a:r>
            <a:rPr lang="ar-SA" sz="1600" kern="1200" dirty="0" smtClean="0">
              <a:solidFill>
                <a:schemeClr val="tx1"/>
              </a:solidFill>
              <a:effectLst/>
              <a:latin typeface="+mn-lt"/>
              <a:ea typeface="+mn-ea"/>
              <a:cs typeface="+mn-cs"/>
            </a:rPr>
            <a:t>(</a:t>
          </a:r>
          <a:r>
            <a:rPr lang="ar-SA" sz="1600" kern="1200" dirty="0">
              <a:solidFill>
                <a:schemeClr val="tx1"/>
              </a:solidFill>
              <a:effectLst/>
              <a:latin typeface="+mn-lt"/>
              <a:ea typeface="+mn-ea"/>
              <a:cs typeface="+mn-cs"/>
            </a:rPr>
            <a:t>المراقبة) عن تغيير طفيف في معنى المراقبة العامة والمحددة، حيث أشارت النسخة السابقة من </a:t>
          </a:r>
          <a:r>
            <a:rPr lang="ar-MA" sz="1600" kern="1200" dirty="0" smtClean="0">
              <a:solidFill>
                <a:schemeClr val="tx1"/>
              </a:solidFill>
              <a:effectLst/>
              <a:latin typeface="+mn-lt"/>
              <a:ea typeface="+mn-ea"/>
              <a:cs typeface="+mn-cs"/>
            </a:rPr>
            <a:t>المعيار 6  </a:t>
          </a:r>
          <a:r>
            <a:rPr lang="ar-SA" sz="1600" kern="1200" dirty="0" smtClean="0">
              <a:solidFill>
                <a:schemeClr val="tx1"/>
              </a:solidFill>
              <a:effectLst/>
              <a:latin typeface="+mn-lt"/>
              <a:ea typeface="+mn-ea"/>
              <a:cs typeface="+mn-cs"/>
            </a:rPr>
            <a:t>إلى </a:t>
          </a:r>
          <a:r>
            <a:rPr lang="ar-SA" sz="1600" kern="1200" dirty="0">
              <a:solidFill>
                <a:schemeClr val="tx1"/>
              </a:solidFill>
              <a:effectLst/>
              <a:latin typeface="+mn-lt"/>
              <a:ea typeface="+mn-ea"/>
              <a:cs typeface="+mn-cs"/>
            </a:rPr>
            <a:t>"دراسات استقصائية محددة" لما يسمى الآن "المراقبة المحددة"
التمييز الوحيد بين المراقبة العامة والمحددة هو مصدر البيانات، حيث يمكن توجيه كلا النوعين من الترصد إلى آفات محددة
يتم تحقيق "مراقبة محددة" من خلال "</a:t>
          </a:r>
          <a:r>
            <a:rPr lang="ar-SA" sz="1600" kern="1200" dirty="0" smtClean="0">
              <a:solidFill>
                <a:schemeClr val="tx1"/>
              </a:solidFill>
              <a:effectLst/>
              <a:latin typeface="+mn-lt"/>
              <a:ea typeface="+mn-ea"/>
              <a:cs typeface="+mn-cs"/>
            </a:rPr>
            <a:t>ال</a:t>
          </a:r>
          <a:r>
            <a:rPr lang="ar-MA" sz="1600" kern="1200" dirty="0" smtClean="0">
              <a:solidFill>
                <a:schemeClr val="tx1"/>
              </a:solidFill>
              <a:effectLst/>
              <a:latin typeface="+mn-lt"/>
              <a:ea typeface="+mn-ea"/>
              <a:cs typeface="+mn-cs"/>
            </a:rPr>
            <a:t>مسح</a:t>
          </a:r>
          <a:r>
            <a:rPr lang="ar-SA" sz="1600" kern="1200" dirty="0" smtClean="0">
              <a:solidFill>
                <a:schemeClr val="tx1"/>
              </a:solidFill>
              <a:effectLst/>
              <a:latin typeface="+mn-lt"/>
              <a:ea typeface="+mn-ea"/>
              <a:cs typeface="+mn-cs"/>
            </a:rPr>
            <a:t>"</a:t>
          </a:r>
          <a:r>
            <a:rPr lang="ar-SA" sz="1600" kern="1200" dirty="0">
              <a:solidFill>
                <a:schemeClr val="tx1"/>
              </a:solidFill>
              <a:effectLst/>
              <a:latin typeface="+mn-lt"/>
              <a:ea typeface="+mn-ea"/>
              <a:cs typeface="+mn-cs"/>
            </a:rPr>
            <a:t>
وبالإشارة إلى "البيانات" أو "المعلومات" الناتجة عن المراقبة، تشير "البيانات" إلى المواد الخام التي يتم جمعها، والتي تصبح بعد ذلك "معلومات" بمجرد معالجتها؛ البيانات ليست رسمية حتى تتم الموافقة عليها من قبل </a:t>
          </a:r>
          <a:r>
            <a:rPr lang="ar-MA" sz="1600" i="0" kern="1200" dirty="0" smtClean="0">
              <a:solidFill>
                <a:schemeClr val="tx1"/>
              </a:solidFill>
              <a:effectLst/>
              <a:latin typeface="+mn-lt"/>
              <a:ea typeface="+mn-ea"/>
              <a:cs typeface="+mn-cs"/>
            </a:rPr>
            <a:t>المنظمة</a:t>
          </a:r>
          <a:r>
            <a:rPr lang="ar-SA" sz="1600" i="0" kern="1200" dirty="0" smtClean="0">
              <a:solidFill>
                <a:schemeClr val="tx1"/>
              </a:solidFill>
              <a:effectLst/>
              <a:latin typeface="+mn-lt"/>
              <a:ea typeface="+mn-ea"/>
              <a:cs typeface="+mn-cs"/>
            </a:rPr>
            <a:t> الوطني</a:t>
          </a:r>
          <a:r>
            <a:rPr lang="ar-MA" sz="1600" i="0" kern="1200" dirty="0" smtClean="0">
              <a:solidFill>
                <a:schemeClr val="tx1"/>
              </a:solidFill>
              <a:effectLst/>
              <a:latin typeface="+mn-lt"/>
              <a:ea typeface="+mn-ea"/>
              <a:cs typeface="+mn-cs"/>
            </a:rPr>
            <a:t>ة</a:t>
          </a:r>
          <a:r>
            <a:rPr lang="ar-SA" sz="1600" i="0" kern="1200" dirty="0" smtClean="0">
              <a:solidFill>
                <a:schemeClr val="tx1"/>
              </a:solidFill>
              <a:effectLst/>
              <a:latin typeface="+mn-lt"/>
              <a:ea typeface="+mn-ea"/>
              <a:cs typeface="+mn-cs"/>
            </a:rPr>
            <a:t> ل</a:t>
          </a:r>
          <a:r>
            <a:rPr lang="ar-MA" sz="1600" i="0" kern="1200" dirty="0" smtClean="0">
              <a:solidFill>
                <a:schemeClr val="tx1"/>
              </a:solidFill>
              <a:effectLst/>
              <a:latin typeface="+mn-lt"/>
              <a:ea typeface="+mn-ea"/>
              <a:cs typeface="+mn-cs"/>
            </a:rPr>
            <a:t>وقابة النباتات</a:t>
          </a:r>
          <a:r>
            <a:rPr lang="en-GB" sz="1600" kern="1200" dirty="0" smtClean="0">
              <a:solidFill>
                <a:schemeClr val="tx1"/>
              </a:solidFill>
              <a:effectLst/>
              <a:latin typeface="+mn-lt"/>
              <a:ea typeface="+mn-ea"/>
              <a:cs typeface="+mn-cs"/>
            </a:rPr>
            <a:t>. </a:t>
          </a:r>
          <a:r>
            <a:rPr lang="ar-SA" sz="1600" kern="1200" dirty="0">
              <a:solidFill>
                <a:schemeClr val="tx1"/>
              </a:solidFill>
              <a:effectLst/>
              <a:latin typeface="+mn-lt"/>
              <a:ea typeface="+mn-ea"/>
              <a:cs typeface="+mn-cs"/>
            </a:rPr>
            <a:t>ولذلك فإن كلمة "معلومات" مناسبة في سياق "مراقبة محددة</a:t>
          </a:r>
          <a:r>
            <a:rPr lang="ar-SA" sz="1600" kern="1200" dirty="0" smtClean="0">
              <a:solidFill>
                <a:schemeClr val="tx1"/>
              </a:solidFill>
              <a:effectLst/>
              <a:latin typeface="+mn-lt"/>
              <a:ea typeface="+mn-ea"/>
              <a:cs typeface="+mn-cs"/>
            </a:rPr>
            <a:t>"</a:t>
          </a:r>
          <a:endParaRPr lang="en-US" sz="1600" kern="1200" dirty="0"/>
        </a:p>
      </dsp:txBody>
      <dsp:txXfrm>
        <a:off x="0" y="1213752"/>
        <a:ext cx="11310255" cy="204267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220710"/>
          <a:ext cx="11310255" cy="1872000"/>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lvl="0" algn="r" defTabSz="800100" rtl="1">
            <a:lnSpc>
              <a:spcPct val="90000"/>
            </a:lnSpc>
            <a:spcBef>
              <a:spcPct val="0"/>
            </a:spcBef>
            <a:spcAft>
              <a:spcPct val="35000"/>
            </a:spcAft>
          </a:pPr>
          <a:r>
            <a:rPr lang="ar-SA" altLang="ja-JP" sz="1800" b="1" kern="1200" dirty="0">
              <a:effectLst>
                <a:outerShdw blurRad="38100" dist="38100" dir="2700000" algn="tl">
                  <a:srgbClr val="000000">
                    <a:alpha val="43137"/>
                  </a:srgbClr>
                </a:outerShdw>
              </a:effectLst>
              <a:latin typeface="Arial" pitchFamily="34" charset="0"/>
              <a:cs typeface="Arial" pitchFamily="34" charset="0"/>
            </a:rPr>
            <a:t>"المراقبة": 
"ا</a:t>
          </a:r>
          <a:r>
            <a:rPr lang="ar-SA" altLang="ja-JP" sz="1800" b="1" u="sng" kern="1200" dirty="0">
              <a:effectLst>
                <a:outerShdw blurRad="38100" dist="38100" dir="2700000" algn="tl">
                  <a:srgbClr val="000000">
                    <a:alpha val="43137"/>
                  </a:srgbClr>
                </a:outerShdw>
              </a:effectLst>
              <a:latin typeface="Arial" pitchFamily="34" charset="0"/>
              <a:cs typeface="Arial" pitchFamily="34" charset="0"/>
            </a:rPr>
            <a:t>لمراقبة العامة، المراقبة المحددة </a:t>
          </a:r>
          <a:r>
            <a:rPr lang="ar-SA" altLang="ja-JP" sz="1800" b="0" u="sng" kern="1200" dirty="0">
              <a:effectLst>
                <a:outerShdw blurRad="38100" dist="38100" dir="2700000" algn="tl">
                  <a:srgbClr val="000000">
                    <a:alpha val="43137"/>
                  </a:srgbClr>
                </a:outerShdw>
              </a:effectLst>
              <a:latin typeface="Arial" pitchFamily="34" charset="0"/>
              <a:cs typeface="Arial" pitchFamily="34" charset="0"/>
            </a:rPr>
            <a:t>أو مزيج من </a:t>
          </a:r>
          <a:r>
            <a:rPr lang="ar-MA" altLang="ja-JP" sz="1800" b="0" u="sng" kern="1200" dirty="0" smtClean="0">
              <a:effectLst>
                <a:outerShdw blurRad="38100" dist="38100" dir="2700000" algn="tl">
                  <a:srgbClr val="000000">
                    <a:alpha val="43137"/>
                  </a:srgbClr>
                </a:outerShdw>
              </a:effectLst>
              <a:latin typeface="Arial" pitchFamily="34" charset="0"/>
              <a:cs typeface="Arial" pitchFamily="34" charset="0"/>
            </a:rPr>
            <a:t>الاثنين </a:t>
          </a:r>
          <a:r>
            <a:rPr lang="ar-SA" sz="1800" i="0" kern="1200" dirty="0" smtClean="0">
              <a:solidFill>
                <a:schemeClr val="bg1"/>
              </a:solidFill>
              <a:effectLst/>
              <a:latin typeface="+mn-lt"/>
              <a:ea typeface="+mn-ea"/>
              <a:cs typeface="+mn-cs"/>
            </a:rPr>
            <a:t>معا</a:t>
          </a:r>
          <a:r>
            <a:rPr lang="ar-MA" sz="1800" i="0" kern="1200" dirty="0" smtClean="0">
              <a:solidFill>
                <a:schemeClr val="bg1"/>
              </a:solidFill>
              <a:effectLst/>
              <a:latin typeface="+mn-lt"/>
              <a:ea typeface="+mn-ea"/>
              <a:cs typeface="+mn-cs"/>
            </a:rPr>
            <a:t> </a:t>
          </a:r>
          <a:r>
            <a:rPr lang="ar-SA" sz="1800" strike="sngStrike" kern="1200" dirty="0" smtClean="0">
              <a:solidFill>
                <a:schemeClr val="bg1"/>
              </a:solidFill>
            </a:rPr>
            <a:t>عملية</a:t>
          </a:r>
          <a:r>
            <a:rPr lang="ar-SA" sz="1800" strike="sngStrike" kern="1200" dirty="0" smtClean="0"/>
            <a:t> رسمية لجمع وتسجيل البيانات عن وجود أو عدم وجود آفة عون طريق المسح، الرصد أو أي إجراءات أخرى</a:t>
          </a:r>
          <a:r>
            <a:rPr lang="ar-SA" altLang="ja-JP" sz="1800" b="1" kern="1200" dirty="0" smtClean="0">
              <a:effectLst>
                <a:outerShdw blurRad="38100" dist="38100" dir="2700000" algn="tl">
                  <a:srgbClr val="000000">
                    <a:alpha val="43137"/>
                  </a:srgbClr>
                </a:outerShdw>
              </a:effectLst>
              <a:latin typeface="Arial" pitchFamily="34" charset="0"/>
              <a:cs typeface="Arial" pitchFamily="34" charset="0"/>
            </a:rPr>
            <a:t>"</a:t>
          </a:r>
          <a:r>
            <a:rPr lang="ar-SA" altLang="ja-JP" sz="1800" b="1" kern="1200" dirty="0">
              <a:effectLst>
                <a:outerShdw blurRad="38100" dist="38100" dir="2700000" algn="tl">
                  <a:srgbClr val="000000">
                    <a:alpha val="43137"/>
                  </a:srgbClr>
                </a:outerShdw>
              </a:effectLst>
              <a:latin typeface="Arial" pitchFamily="34" charset="0"/>
              <a:cs typeface="Arial" pitchFamily="34" charset="0"/>
            </a:rPr>
            <a:t>
</a:t>
          </a:r>
          <a:endParaRPr lang="en-US" sz="1800" strike="sngStrike" kern="1200" dirty="0">
            <a:effectLst>
              <a:outerShdw blurRad="38100" dist="38100" dir="2700000" algn="tl">
                <a:srgbClr val="000000">
                  <a:alpha val="43137"/>
                </a:srgbClr>
              </a:outerShdw>
            </a:effectLst>
          </a:endParaRPr>
        </a:p>
      </dsp:txBody>
      <dsp:txXfrm>
        <a:off x="0" y="220710"/>
        <a:ext cx="11310255" cy="1872000"/>
      </dsp:txXfrm>
    </dsp:sp>
    <dsp:sp modelId="{43050ECD-A3E9-4C47-8FE6-BEA6034E9946}">
      <dsp:nvSpPr>
        <dsp:cNvPr id="0" name=""/>
        <dsp:cNvSpPr/>
      </dsp:nvSpPr>
      <dsp:spPr>
        <a:xfrm>
          <a:off x="0" y="2092710"/>
          <a:ext cx="11310255" cy="2854800"/>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r" defTabSz="800100" rtl="1">
            <a:lnSpc>
              <a:spcPct val="90000"/>
            </a:lnSpc>
            <a:spcBef>
              <a:spcPct val="0"/>
            </a:spcBef>
            <a:spcAft>
              <a:spcPct val="15000"/>
            </a:spcAft>
            <a:buChar char="••"/>
          </a:pPr>
          <a:r>
            <a:rPr lang="ar-SA" sz="1800" i="0" kern="1200" dirty="0" smtClean="0">
              <a:solidFill>
                <a:schemeClr val="tx1"/>
              </a:solidFill>
              <a:effectLst/>
              <a:latin typeface="+mn-lt"/>
              <a:ea typeface="+mn-ea"/>
              <a:cs typeface="+mn-cs"/>
            </a:rPr>
            <a:t>نظر </a:t>
          </a:r>
          <a:r>
            <a:rPr lang="ar-SA" sz="1800" i="0" kern="1200" dirty="0">
              <a:solidFill>
                <a:schemeClr val="tx1"/>
              </a:solidFill>
              <a:effectLst/>
              <a:latin typeface="+mn-lt"/>
              <a:ea typeface="+mn-ea"/>
              <a:cs typeface="+mn-cs"/>
            </a:rPr>
            <a:t>الفريق التقني المعني بالمسرد في مختلف التعديلات الممكن إدخالها على التعريف الحالي لمسرد "المراقبة"، ولكن بالنظر إلى التعريفين المقترحين ل "المراقبة العامة" و "المراقبة المحددة"، يقترح أخيرا تعريفا يقول ببساطة إن المراقبة هي "مراقبة عامة أو مراقبة محددة أو مزيج من الاثنين معا"
</a:t>
          </a:r>
          <a:endParaRPr lang="en-US" sz="1800" kern="1200" dirty="0"/>
        </a:p>
      </dsp:txBody>
      <dsp:txXfrm>
        <a:off x="0" y="2092710"/>
        <a:ext cx="11310255" cy="285480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220710"/>
          <a:ext cx="11310255" cy="1872000"/>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lvl="0" algn="r" defTabSz="800100" rtl="1">
            <a:lnSpc>
              <a:spcPct val="90000"/>
            </a:lnSpc>
            <a:spcBef>
              <a:spcPct val="0"/>
            </a:spcBef>
            <a:spcAft>
              <a:spcPct val="35000"/>
            </a:spcAft>
          </a:pPr>
          <a:r>
            <a:rPr lang="ar-SA" altLang="ja-JP" sz="1800" b="1" kern="1200" dirty="0" smtClean="0">
              <a:effectLst>
                <a:outerShdw blurRad="38100" dist="38100" dir="2700000" algn="tl">
                  <a:srgbClr val="000000">
                    <a:alpha val="43137"/>
                  </a:srgbClr>
                </a:outerShdw>
              </a:effectLst>
              <a:latin typeface="Arial" pitchFamily="34" charset="0"/>
              <a:cs typeface="Arial" pitchFamily="34" charset="0"/>
            </a:rPr>
            <a:t>"</a:t>
          </a:r>
          <a:r>
            <a:rPr lang="ar-MA" altLang="ja-JP" sz="1800" b="1" kern="1200" dirty="0" smtClean="0">
              <a:effectLst>
                <a:outerShdw blurRad="38100" dist="38100" dir="2700000" algn="tl">
                  <a:srgbClr val="000000">
                    <a:alpha val="43137"/>
                  </a:srgbClr>
                </a:outerShdw>
              </a:effectLst>
              <a:latin typeface="Arial" pitchFamily="34" charset="0"/>
              <a:cs typeface="Arial" pitchFamily="34" charset="0"/>
            </a:rPr>
            <a:t>مادة وراثية</a:t>
          </a:r>
          <a:r>
            <a:rPr lang="ar-SA" altLang="ja-JP" sz="1800" b="1" kern="1200" dirty="0" smtClean="0">
              <a:effectLst>
                <a:outerShdw blurRad="38100" dist="38100" dir="2700000" algn="tl">
                  <a:srgbClr val="000000">
                    <a:alpha val="43137"/>
                  </a:srgbClr>
                </a:outerShdw>
              </a:effectLst>
              <a:latin typeface="Arial" pitchFamily="34" charset="0"/>
              <a:cs typeface="Arial" pitchFamily="34" charset="0"/>
            </a:rPr>
            <a:t>": </a:t>
          </a:r>
          <a:r>
            <a:rPr lang="ar-SA" altLang="ja-JP" sz="1800" b="1" kern="1200" dirty="0">
              <a:effectLst>
                <a:outerShdw blurRad="38100" dist="38100" dir="2700000" algn="tl">
                  <a:srgbClr val="000000">
                    <a:alpha val="43137"/>
                  </a:srgbClr>
                </a:outerShdw>
              </a:effectLst>
              <a:latin typeface="Arial" pitchFamily="34" charset="0"/>
              <a:cs typeface="Arial" pitchFamily="34" charset="0"/>
            </a:rPr>
            <a:t>
</a:t>
          </a:r>
          <a:r>
            <a:rPr lang="ar-SA" altLang="ja-JP" sz="1800" b="1" kern="1200" dirty="0" smtClean="0">
              <a:effectLst>
                <a:outerShdw blurRad="38100" dist="38100" dir="2700000" algn="tl">
                  <a:srgbClr val="000000">
                    <a:alpha val="43137"/>
                  </a:srgbClr>
                </a:outerShdw>
              </a:effectLst>
              <a:latin typeface="Arial" pitchFamily="34" charset="0"/>
              <a:cs typeface="Arial" pitchFamily="34" charset="0"/>
            </a:rPr>
            <a:t>"</a:t>
          </a:r>
          <a:r>
            <a:rPr lang="ar-MA" altLang="ja-JP" sz="1800" b="1" kern="1200" dirty="0" smtClean="0">
              <a:effectLst>
                <a:outerShdw blurRad="38100" dist="38100" dir="2700000" algn="tl">
                  <a:srgbClr val="000000">
                    <a:alpha val="43137"/>
                  </a:srgbClr>
                </a:outerShdw>
              </a:effectLst>
              <a:latin typeface="Arial" pitchFamily="34" charset="0"/>
              <a:cs typeface="Arial" pitchFamily="34" charset="0"/>
            </a:rPr>
            <a:t>نباتات </a:t>
          </a:r>
          <a:r>
            <a:rPr lang="ar-MA" altLang="ja-JP" sz="1800" b="1" u="sng" kern="1200" dirty="0" smtClean="0">
              <a:effectLst>
                <a:outerShdw blurRad="38100" dist="38100" dir="2700000" algn="tl">
                  <a:srgbClr val="000000">
                    <a:alpha val="43137"/>
                  </a:srgbClr>
                </a:outerShdw>
              </a:effectLst>
              <a:latin typeface="Arial" pitchFamily="34" charset="0"/>
              <a:cs typeface="Arial" pitchFamily="34" charset="0"/>
            </a:rPr>
            <a:t>الغرس</a:t>
          </a:r>
          <a:r>
            <a:rPr lang="ar-MA" altLang="ja-JP" sz="1800" b="1" kern="1200" dirty="0" smtClean="0">
              <a:effectLst>
                <a:outerShdw blurRad="38100" dist="38100" dir="2700000" algn="tl">
                  <a:srgbClr val="000000">
                    <a:alpha val="43137"/>
                  </a:srgbClr>
                </a:outerShdw>
              </a:effectLst>
              <a:latin typeface="Arial" pitchFamily="34" charset="0"/>
              <a:cs typeface="Arial" pitchFamily="34" charset="0"/>
            </a:rPr>
            <a:t> يعتزم إبقاؤها مغروسة، أو يعتزم غرسها أو إعادة غرسها </a:t>
          </a:r>
          <a:r>
            <a:rPr lang="ar-SA" altLang="ja-JP" sz="1800" b="1" kern="1200" dirty="0" smtClean="0">
              <a:effectLst>
                <a:outerShdw blurRad="38100" dist="38100" dir="2700000" algn="tl">
                  <a:srgbClr val="000000">
                    <a:alpha val="43137"/>
                  </a:srgbClr>
                </a:outerShdw>
              </a:effectLst>
              <a:latin typeface="Arial" pitchFamily="34" charset="0"/>
              <a:cs typeface="Arial" pitchFamily="34" charset="0"/>
            </a:rPr>
            <a:t>"</a:t>
          </a:r>
          <a:r>
            <a:rPr lang="ar-SA" altLang="ja-JP" sz="1800" b="1" kern="1200" dirty="0">
              <a:effectLst>
                <a:outerShdw blurRad="38100" dist="38100" dir="2700000" algn="tl">
                  <a:srgbClr val="000000">
                    <a:alpha val="43137"/>
                  </a:srgbClr>
                </a:outerShdw>
              </a:effectLst>
              <a:latin typeface="Arial" pitchFamily="34" charset="0"/>
              <a:cs typeface="Arial" pitchFamily="34" charset="0"/>
            </a:rPr>
            <a:t>
</a:t>
          </a:r>
          <a:endParaRPr lang="en-US" sz="1800" strike="noStrike" kern="1200" dirty="0">
            <a:effectLst>
              <a:outerShdw blurRad="38100" dist="38100" dir="2700000" algn="tl">
                <a:srgbClr val="000000">
                  <a:alpha val="43137"/>
                </a:srgbClr>
              </a:outerShdw>
            </a:effectLst>
          </a:endParaRPr>
        </a:p>
      </dsp:txBody>
      <dsp:txXfrm>
        <a:off x="0" y="220710"/>
        <a:ext cx="11310255" cy="1872000"/>
      </dsp:txXfrm>
    </dsp:sp>
    <dsp:sp modelId="{43050ECD-A3E9-4C47-8FE6-BEA6034E9946}">
      <dsp:nvSpPr>
        <dsp:cNvPr id="0" name=""/>
        <dsp:cNvSpPr/>
      </dsp:nvSpPr>
      <dsp:spPr>
        <a:xfrm>
          <a:off x="0" y="2221205"/>
          <a:ext cx="11310255" cy="2854800"/>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r" defTabSz="800100" rtl="1">
            <a:lnSpc>
              <a:spcPct val="90000"/>
            </a:lnSpc>
            <a:spcBef>
              <a:spcPct val="0"/>
            </a:spcBef>
            <a:spcAft>
              <a:spcPct val="15000"/>
            </a:spcAft>
            <a:buChar char="••"/>
          </a:pPr>
          <a:r>
            <a:rPr lang="ar-SA" sz="1800" kern="1200" dirty="0">
              <a:solidFill>
                <a:schemeClr val="tx1"/>
              </a:solidFill>
              <a:effectLst/>
              <a:latin typeface="+mn-lt"/>
              <a:ea typeface="+mn-ea"/>
              <a:cs typeface="+mn-cs"/>
            </a:rPr>
            <a:t>وقد دخلت </a:t>
          </a:r>
          <a:r>
            <a:rPr lang="ar-SA" sz="1800" kern="1200" dirty="0" smtClean="0">
              <a:solidFill>
                <a:schemeClr val="tx1"/>
              </a:solidFill>
              <a:effectLst/>
              <a:latin typeface="+mn-lt"/>
              <a:ea typeface="+mn-ea"/>
              <a:cs typeface="+mn-cs"/>
            </a:rPr>
            <a:t>"</a:t>
          </a:r>
          <a:r>
            <a:rPr lang="ar-MA" sz="1800" kern="1200" dirty="0" smtClean="0">
              <a:solidFill>
                <a:schemeClr val="tx1"/>
              </a:solidFill>
              <a:effectLst/>
              <a:latin typeface="+mn-lt"/>
              <a:ea typeface="+mn-ea"/>
              <a:cs typeface="+mn-cs"/>
            </a:rPr>
            <a:t>نبا</a:t>
          </a:r>
          <a:r>
            <a:rPr lang="ar-SA" sz="1800" kern="1200" dirty="0" err="1" smtClean="0">
              <a:solidFill>
                <a:schemeClr val="tx1"/>
              </a:solidFill>
              <a:effectLst/>
              <a:latin typeface="+mn-lt"/>
              <a:ea typeface="+mn-ea"/>
              <a:cs typeface="+mn-cs"/>
            </a:rPr>
            <a:t>تات</a:t>
          </a:r>
          <a:r>
            <a:rPr lang="ar-SA" sz="1800" kern="1200" dirty="0" smtClean="0">
              <a:solidFill>
                <a:schemeClr val="tx1"/>
              </a:solidFill>
              <a:effectLst/>
              <a:latin typeface="+mn-lt"/>
              <a:ea typeface="+mn-ea"/>
              <a:cs typeface="+mn-cs"/>
            </a:rPr>
            <a:t> </a:t>
          </a:r>
          <a:r>
            <a:rPr lang="ar-MA" altLang="ja-JP" sz="1800" kern="1200" dirty="0" smtClean="0">
              <a:solidFill>
                <a:schemeClr val="tx1"/>
              </a:solidFill>
              <a:effectLst/>
              <a:latin typeface="+mn-lt"/>
              <a:ea typeface="+mn-ea"/>
              <a:cs typeface="+mn-cs"/>
            </a:rPr>
            <a:t>الغرس</a:t>
          </a:r>
          <a:r>
            <a:rPr lang="ar-SA" sz="1800" kern="1200" dirty="0" smtClean="0">
              <a:solidFill>
                <a:schemeClr val="tx1"/>
              </a:solidFill>
              <a:effectLst/>
              <a:latin typeface="+mn-lt"/>
              <a:ea typeface="+mn-ea"/>
              <a:cs typeface="+mn-cs"/>
            </a:rPr>
            <a:t>" </a:t>
          </a:r>
          <a:r>
            <a:rPr lang="ar-SA" sz="1800" kern="1200" dirty="0">
              <a:solidFill>
                <a:schemeClr val="tx1"/>
              </a:solidFill>
              <a:effectLst/>
              <a:latin typeface="+mn-lt"/>
              <a:ea typeface="+mn-ea"/>
              <a:cs typeface="+mn-cs"/>
            </a:rPr>
            <a:t>و </a:t>
          </a:r>
          <a:r>
            <a:rPr lang="ar-SA" sz="1800" kern="1200" dirty="0" smtClean="0">
              <a:solidFill>
                <a:schemeClr val="tx1"/>
              </a:solidFill>
              <a:effectLst/>
              <a:latin typeface="+mn-lt"/>
              <a:ea typeface="+mn-ea"/>
              <a:cs typeface="+mn-cs"/>
            </a:rPr>
            <a:t>"</a:t>
          </a:r>
          <a:r>
            <a:rPr lang="ar-MA" altLang="ja-JP" sz="1800" kern="1200" dirty="0" smtClean="0">
              <a:solidFill>
                <a:schemeClr val="tx1"/>
              </a:solidFill>
              <a:effectLst/>
              <a:latin typeface="+mn-lt"/>
              <a:ea typeface="+mn-ea"/>
              <a:cs typeface="+mn-cs"/>
            </a:rPr>
            <a:t>مادة وراثية</a:t>
          </a:r>
          <a:r>
            <a:rPr lang="ar-SA" sz="1800" kern="1200" dirty="0" smtClean="0">
              <a:solidFill>
                <a:schemeClr val="tx1"/>
              </a:solidFill>
              <a:effectLst/>
              <a:latin typeface="+mn-lt"/>
              <a:ea typeface="+mn-ea"/>
              <a:cs typeface="+mn-cs"/>
            </a:rPr>
            <a:t>" </a:t>
          </a:r>
          <a:r>
            <a:rPr lang="ar-SA" sz="1800" kern="1200" dirty="0">
              <a:solidFill>
                <a:schemeClr val="tx1"/>
              </a:solidFill>
              <a:effectLst/>
              <a:latin typeface="+mn-lt"/>
              <a:ea typeface="+mn-ea"/>
              <a:cs typeface="+mn-cs"/>
            </a:rPr>
            <a:t>المسرد بشكل مستقل. ولم ينظر عن كثب في التمييز بين المصطلحات في الممارسة العملية. </a:t>
          </a:r>
          <a:r>
            <a:rPr lang="ar-SA" sz="1800" kern="1200" dirty="0" smtClean="0">
              <a:solidFill>
                <a:schemeClr val="tx1"/>
              </a:solidFill>
              <a:effectLst/>
              <a:latin typeface="+mn-lt"/>
              <a:ea typeface="+mn-ea"/>
              <a:cs typeface="+mn-cs"/>
            </a:rPr>
            <a:t>و</a:t>
          </a:r>
          <a:r>
            <a:rPr lang="ar-MA" sz="1800" kern="1200" dirty="0" smtClean="0">
              <a:solidFill>
                <a:schemeClr val="tx1"/>
              </a:solidFill>
              <a:effectLst/>
              <a:latin typeface="+mn-lt"/>
              <a:ea typeface="+mn-ea"/>
              <a:cs typeface="+mn-cs"/>
            </a:rPr>
            <a:t>ت</a:t>
          </a:r>
          <a:r>
            <a:rPr lang="ar-SA" sz="1800" kern="1200" dirty="0" err="1" smtClean="0">
              <a:solidFill>
                <a:schemeClr val="tx1"/>
              </a:solidFill>
              <a:effectLst/>
              <a:latin typeface="+mn-lt"/>
              <a:ea typeface="+mn-ea"/>
              <a:cs typeface="+mn-cs"/>
            </a:rPr>
            <a:t>عتبر</a:t>
          </a:r>
          <a:r>
            <a:rPr lang="ar-SA" sz="1800" kern="1200" dirty="0" smtClean="0">
              <a:solidFill>
                <a:schemeClr val="tx1"/>
              </a:solidFill>
              <a:effectLst/>
              <a:latin typeface="+mn-lt"/>
              <a:ea typeface="+mn-ea"/>
              <a:cs typeface="+mn-cs"/>
            </a:rPr>
            <a:t> "</a:t>
          </a:r>
          <a:r>
            <a:rPr lang="ar-MA" altLang="ja-JP" sz="1800" kern="1200" dirty="0" smtClean="0">
              <a:solidFill>
                <a:schemeClr val="tx1"/>
              </a:solidFill>
              <a:effectLst/>
              <a:latin typeface="+mn-lt"/>
              <a:ea typeface="+mn-ea"/>
              <a:cs typeface="+mn-cs"/>
            </a:rPr>
            <a:t>مادة وراثية</a:t>
          </a:r>
          <a:r>
            <a:rPr lang="ar-SA" sz="1800" kern="1200" dirty="0" smtClean="0">
              <a:solidFill>
                <a:schemeClr val="tx1"/>
              </a:solidFill>
              <a:effectLst/>
              <a:latin typeface="+mn-lt"/>
              <a:ea typeface="+mn-ea"/>
              <a:cs typeface="+mn-cs"/>
            </a:rPr>
            <a:t>" </a:t>
          </a:r>
          <a:r>
            <a:rPr lang="ar-SA" sz="1800" kern="1200" dirty="0">
              <a:solidFill>
                <a:schemeClr val="tx1"/>
              </a:solidFill>
              <a:effectLst/>
              <a:latin typeface="+mn-lt"/>
              <a:ea typeface="+mn-ea"/>
              <a:cs typeface="+mn-cs"/>
            </a:rPr>
            <a:t>خطرا أكبر </a:t>
          </a:r>
          <a:r>
            <a:rPr lang="ar-MA" sz="1800" kern="1200" dirty="0" smtClean="0">
              <a:solidFill>
                <a:schemeClr val="tx1"/>
              </a:solidFill>
              <a:effectLst/>
              <a:latin typeface="+mn-lt"/>
              <a:ea typeface="+mn-ea"/>
              <a:cs typeface="+mn-cs"/>
            </a:rPr>
            <a:t>من </a:t>
          </a:r>
          <a:r>
            <a:rPr lang="ar-SA" sz="1800" kern="1200" dirty="0" smtClean="0">
              <a:solidFill>
                <a:schemeClr val="tx1"/>
              </a:solidFill>
              <a:effectLst/>
              <a:latin typeface="+mn-lt"/>
              <a:ea typeface="+mn-ea"/>
              <a:cs typeface="+mn-cs"/>
            </a:rPr>
            <a:t>"</a:t>
          </a:r>
          <a:r>
            <a:rPr lang="ar-MA" sz="1800" kern="1200" dirty="0" smtClean="0">
              <a:solidFill>
                <a:schemeClr val="tx1"/>
              </a:solidFill>
              <a:effectLst/>
              <a:latin typeface="+mn-lt"/>
              <a:ea typeface="+mn-ea"/>
              <a:cs typeface="+mn-cs"/>
            </a:rPr>
            <a:t>نبا</a:t>
          </a:r>
          <a:r>
            <a:rPr lang="ar-SA" sz="1800" kern="1200" dirty="0" err="1" smtClean="0">
              <a:solidFill>
                <a:schemeClr val="tx1"/>
              </a:solidFill>
              <a:effectLst/>
              <a:latin typeface="+mn-lt"/>
              <a:ea typeface="+mn-ea"/>
              <a:cs typeface="+mn-cs"/>
            </a:rPr>
            <a:t>تات</a:t>
          </a:r>
          <a:r>
            <a:rPr lang="ar-SA" sz="1800" kern="1200" dirty="0" smtClean="0">
              <a:solidFill>
                <a:schemeClr val="tx1"/>
              </a:solidFill>
              <a:effectLst/>
              <a:latin typeface="+mn-lt"/>
              <a:ea typeface="+mn-ea"/>
              <a:cs typeface="+mn-cs"/>
            </a:rPr>
            <a:t> </a:t>
          </a:r>
          <a:r>
            <a:rPr lang="ar-MA" altLang="ja-JP" sz="1800" kern="1200" dirty="0" smtClean="0">
              <a:solidFill>
                <a:schemeClr val="tx1"/>
              </a:solidFill>
              <a:effectLst/>
              <a:latin typeface="+mn-lt"/>
              <a:ea typeface="+mn-ea"/>
              <a:cs typeface="+mn-cs"/>
            </a:rPr>
            <a:t>الغرس</a:t>
          </a:r>
          <a:r>
            <a:rPr lang="ar-SA" sz="1800" kern="1200" dirty="0" smtClean="0">
              <a:solidFill>
                <a:schemeClr val="tx1"/>
              </a:solidFill>
              <a:effectLst/>
              <a:latin typeface="+mn-lt"/>
              <a:ea typeface="+mn-ea"/>
              <a:cs typeface="+mn-cs"/>
            </a:rPr>
            <a:t>" </a:t>
          </a:r>
          <a:r>
            <a:rPr lang="ar-SA" sz="1800" kern="1200" dirty="0">
              <a:solidFill>
                <a:schemeClr val="tx1"/>
              </a:solidFill>
              <a:effectLst/>
              <a:latin typeface="+mn-lt"/>
              <a:ea typeface="+mn-ea"/>
              <a:cs typeface="+mn-cs"/>
            </a:rPr>
            <a:t>الأخرى، لأنها قد تنشأ في الآونة الأخيرة نسبيا من النباتات البرية، وقد تكون المعلومات عن احتمال إصابتها بالآفات محدودة وتستند إلى فترة قصيرة نسبيا من المراقبة
تعريف مصطلح </a:t>
          </a:r>
          <a:r>
            <a:rPr lang="ar-SA" sz="1800" kern="1200" dirty="0" smtClean="0">
              <a:solidFill>
                <a:schemeClr val="tx1"/>
              </a:solidFill>
              <a:effectLst/>
              <a:latin typeface="+mn-lt"/>
              <a:ea typeface="+mn-ea"/>
              <a:cs typeface="+mn-cs"/>
            </a:rPr>
            <a:t>"</a:t>
          </a:r>
          <a:r>
            <a:rPr lang="ar-MA" altLang="ja-JP" sz="1800" kern="1200" dirty="0" smtClean="0">
              <a:solidFill>
                <a:schemeClr val="tx1"/>
              </a:solidFill>
              <a:effectLst/>
              <a:latin typeface="+mn-lt"/>
              <a:ea typeface="+mn-ea"/>
              <a:cs typeface="+mn-cs"/>
            </a:rPr>
            <a:t>مادة وراثية</a:t>
          </a:r>
          <a:r>
            <a:rPr lang="ar-SA" sz="1800" kern="1200" dirty="0" smtClean="0">
              <a:solidFill>
                <a:schemeClr val="tx1"/>
              </a:solidFill>
              <a:effectLst/>
              <a:latin typeface="+mn-lt"/>
              <a:ea typeface="+mn-ea"/>
              <a:cs typeface="+mn-cs"/>
            </a:rPr>
            <a:t>" </a:t>
          </a:r>
          <a:r>
            <a:rPr lang="ar-SA" sz="1800" kern="1200" dirty="0">
              <a:solidFill>
                <a:schemeClr val="tx1"/>
              </a:solidFill>
              <a:effectLst/>
              <a:latin typeface="+mn-lt"/>
              <a:ea typeface="+mn-ea"/>
              <a:cs typeface="+mn-cs"/>
            </a:rPr>
            <a:t>مدرج تماما في تعريف </a:t>
          </a:r>
          <a:r>
            <a:rPr lang="ar-SA" sz="1800" kern="1200" dirty="0" smtClean="0">
              <a:solidFill>
                <a:schemeClr val="tx1"/>
              </a:solidFill>
              <a:effectLst/>
              <a:latin typeface="+mn-lt"/>
              <a:ea typeface="+mn-ea"/>
              <a:cs typeface="+mn-cs"/>
            </a:rPr>
            <a:t>"</a:t>
          </a:r>
          <a:r>
            <a:rPr lang="ar-MA" sz="1800" kern="1200" dirty="0" smtClean="0">
              <a:solidFill>
                <a:schemeClr val="tx1"/>
              </a:solidFill>
              <a:effectLst/>
              <a:latin typeface="+mn-lt"/>
              <a:ea typeface="+mn-ea"/>
              <a:cs typeface="+mn-cs"/>
            </a:rPr>
            <a:t>نبا</a:t>
          </a:r>
          <a:r>
            <a:rPr lang="ar-SA" sz="1800" kern="1200" dirty="0" err="1" smtClean="0">
              <a:solidFill>
                <a:schemeClr val="tx1"/>
              </a:solidFill>
              <a:effectLst/>
              <a:latin typeface="+mn-lt"/>
              <a:ea typeface="+mn-ea"/>
              <a:cs typeface="+mn-cs"/>
            </a:rPr>
            <a:t>تات</a:t>
          </a:r>
          <a:r>
            <a:rPr lang="ar-SA" sz="1800" kern="1200" dirty="0" smtClean="0">
              <a:solidFill>
                <a:schemeClr val="tx1"/>
              </a:solidFill>
              <a:effectLst/>
              <a:latin typeface="+mn-lt"/>
              <a:ea typeface="+mn-ea"/>
              <a:cs typeface="+mn-cs"/>
            </a:rPr>
            <a:t> </a:t>
          </a:r>
          <a:r>
            <a:rPr lang="ar-MA" altLang="ja-JP" sz="1800" kern="1200" dirty="0" smtClean="0">
              <a:solidFill>
                <a:schemeClr val="tx1"/>
              </a:solidFill>
              <a:effectLst/>
              <a:latin typeface="+mn-lt"/>
              <a:ea typeface="+mn-ea"/>
              <a:cs typeface="+mn-cs"/>
            </a:rPr>
            <a:t>الغرس</a:t>
          </a:r>
          <a:r>
            <a:rPr lang="ar-SA" sz="1800" kern="1200" dirty="0" smtClean="0">
              <a:solidFill>
                <a:schemeClr val="tx1"/>
              </a:solidFill>
              <a:effectLst/>
              <a:latin typeface="+mn-lt"/>
              <a:ea typeface="+mn-ea"/>
              <a:cs typeface="+mn-cs"/>
            </a:rPr>
            <a:t>" </a:t>
          </a:r>
          <a:r>
            <a:rPr lang="ar-SA" sz="1800" kern="1200" dirty="0">
              <a:solidFill>
                <a:schemeClr val="tx1"/>
              </a:solidFill>
              <a:effectLst/>
              <a:latin typeface="+mn-lt"/>
              <a:ea typeface="+mn-ea"/>
              <a:cs typeface="+mn-cs"/>
            </a:rPr>
            <a:t>
ولذلك يقترح أن يشير التعريف المنقح ل </a:t>
          </a:r>
          <a:r>
            <a:rPr lang="ar-SA" sz="1800" kern="1200" dirty="0" smtClean="0">
              <a:solidFill>
                <a:schemeClr val="tx1"/>
              </a:solidFill>
              <a:effectLst/>
              <a:latin typeface="+mn-lt"/>
              <a:ea typeface="+mn-ea"/>
              <a:cs typeface="+mn-cs"/>
            </a:rPr>
            <a:t>"</a:t>
          </a:r>
          <a:r>
            <a:rPr lang="ar-MA" altLang="ja-JP" sz="1800" kern="1200" dirty="0" smtClean="0">
              <a:solidFill>
                <a:schemeClr val="tx1"/>
              </a:solidFill>
              <a:effectLst/>
              <a:latin typeface="+mn-lt"/>
              <a:ea typeface="+mn-ea"/>
              <a:cs typeface="+mn-cs"/>
            </a:rPr>
            <a:t>مادة وراثية</a:t>
          </a:r>
          <a:r>
            <a:rPr lang="ar-SA" sz="1800" kern="1200" dirty="0" smtClean="0">
              <a:solidFill>
                <a:schemeClr val="tx1"/>
              </a:solidFill>
              <a:effectLst/>
              <a:latin typeface="+mn-lt"/>
              <a:ea typeface="+mn-ea"/>
              <a:cs typeface="+mn-cs"/>
            </a:rPr>
            <a:t>" </a:t>
          </a:r>
          <a:r>
            <a:rPr lang="ar-SA" sz="1800" kern="1200" dirty="0">
              <a:solidFill>
                <a:schemeClr val="tx1"/>
              </a:solidFill>
              <a:effectLst/>
              <a:latin typeface="+mn-lt"/>
              <a:ea typeface="+mn-ea"/>
              <a:cs typeface="+mn-cs"/>
            </a:rPr>
            <a:t>إلى </a:t>
          </a:r>
          <a:r>
            <a:rPr lang="ar-SA" sz="1800" kern="1200" dirty="0" smtClean="0">
              <a:solidFill>
                <a:schemeClr val="tx1"/>
              </a:solidFill>
              <a:effectLst/>
              <a:latin typeface="+mn-lt"/>
              <a:ea typeface="+mn-ea"/>
              <a:cs typeface="+mn-cs"/>
            </a:rPr>
            <a:t>"</a:t>
          </a:r>
          <a:r>
            <a:rPr lang="ar-MA" sz="1800" kern="1200" dirty="0" smtClean="0">
              <a:solidFill>
                <a:schemeClr val="tx1"/>
              </a:solidFill>
              <a:effectLst/>
              <a:latin typeface="+mn-lt"/>
              <a:ea typeface="+mn-ea"/>
              <a:cs typeface="+mn-cs"/>
            </a:rPr>
            <a:t>نبا</a:t>
          </a:r>
          <a:r>
            <a:rPr lang="ar-SA" sz="1800" kern="1200" dirty="0" err="1" smtClean="0">
              <a:solidFill>
                <a:schemeClr val="tx1"/>
              </a:solidFill>
              <a:effectLst/>
              <a:latin typeface="+mn-lt"/>
              <a:ea typeface="+mn-ea"/>
              <a:cs typeface="+mn-cs"/>
            </a:rPr>
            <a:t>تات</a:t>
          </a:r>
          <a:r>
            <a:rPr lang="ar-SA" sz="1800" kern="1200" dirty="0" smtClean="0">
              <a:solidFill>
                <a:schemeClr val="tx1"/>
              </a:solidFill>
              <a:effectLst/>
              <a:latin typeface="+mn-lt"/>
              <a:ea typeface="+mn-ea"/>
              <a:cs typeface="+mn-cs"/>
            </a:rPr>
            <a:t> </a:t>
          </a:r>
          <a:r>
            <a:rPr lang="ar-MA" altLang="ja-JP" sz="1800" kern="1200" dirty="0" smtClean="0">
              <a:solidFill>
                <a:schemeClr val="tx1"/>
              </a:solidFill>
              <a:effectLst/>
              <a:latin typeface="+mn-lt"/>
              <a:ea typeface="+mn-ea"/>
              <a:cs typeface="+mn-cs"/>
            </a:rPr>
            <a:t>الغرس</a:t>
          </a:r>
          <a:r>
            <a:rPr lang="ar-SA" sz="1800" kern="1200" dirty="0" smtClean="0">
              <a:solidFill>
                <a:schemeClr val="tx1"/>
              </a:solidFill>
              <a:effectLst/>
              <a:latin typeface="+mn-lt"/>
              <a:ea typeface="+mn-ea"/>
              <a:cs typeface="+mn-cs"/>
            </a:rPr>
            <a:t>" </a:t>
          </a:r>
          <a:r>
            <a:rPr lang="ar-SA" sz="1800" kern="1200" dirty="0">
              <a:solidFill>
                <a:schemeClr val="tx1"/>
              </a:solidFill>
              <a:effectLst/>
              <a:latin typeface="+mn-lt"/>
              <a:ea typeface="+mn-ea"/>
              <a:cs typeface="+mn-cs"/>
            </a:rPr>
            <a:t>وليس إلى "النباتات" فقط. </a:t>
          </a:r>
          <a:endParaRPr lang="en-US" sz="1800" kern="1200" dirty="0"/>
        </a:p>
      </dsp:txBody>
      <dsp:txXfrm>
        <a:off x="0" y="2221205"/>
        <a:ext cx="11310255" cy="285480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211847"/>
          <a:ext cx="11310255" cy="1872000"/>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lvl="0" algn="r" defTabSz="800100" rtl="1">
            <a:lnSpc>
              <a:spcPct val="90000"/>
            </a:lnSpc>
            <a:spcBef>
              <a:spcPct val="0"/>
            </a:spcBef>
            <a:spcAft>
              <a:spcPct val="35000"/>
            </a:spcAft>
          </a:pPr>
          <a:r>
            <a:rPr lang="ar-SA" altLang="ja-JP" sz="1800" b="1" kern="1200" dirty="0">
              <a:effectLst>
                <a:outerShdw blurRad="38100" dist="38100" dir="2700000" algn="tl">
                  <a:srgbClr val="000000">
                    <a:alpha val="43137"/>
                  </a:srgbClr>
                </a:outerShdw>
              </a:effectLst>
              <a:latin typeface="Arial" pitchFamily="34" charset="0"/>
              <a:cs typeface="Arial" pitchFamily="34" charset="0"/>
            </a:rPr>
            <a:t>"تدبير </a:t>
          </a:r>
          <a:r>
            <a:rPr lang="ar-SA" altLang="ja-JP" sz="1800" b="1" kern="1200" dirty="0" smtClean="0">
              <a:effectLst>
                <a:outerShdw blurRad="38100" dist="38100" dir="2700000" algn="tl">
                  <a:srgbClr val="000000">
                    <a:alpha val="43137"/>
                  </a:srgbClr>
                </a:outerShdw>
              </a:effectLst>
              <a:latin typeface="Arial" pitchFamily="34" charset="0"/>
              <a:cs typeface="Arial" pitchFamily="34" charset="0"/>
            </a:rPr>
            <a:t>طارئ</a:t>
          </a:r>
          <a:r>
            <a:rPr lang="ar-SA" altLang="ja-JP" sz="1800" b="1" kern="1200" dirty="0">
              <a:effectLst>
                <a:outerShdw blurRad="38100" dist="38100" dir="2700000" algn="tl">
                  <a:srgbClr val="000000">
                    <a:alpha val="43137"/>
                  </a:srgbClr>
                </a:outerShdw>
              </a:effectLst>
              <a:latin typeface="Arial" pitchFamily="34" charset="0"/>
              <a:cs typeface="Arial" pitchFamily="34" charset="0"/>
            </a:rPr>
            <a:t>": 
</a:t>
          </a:r>
          <a:r>
            <a:rPr lang="ar-SA" altLang="ja-JP" sz="1800" b="0" kern="1200" dirty="0">
              <a:effectLst/>
              <a:latin typeface="Arial" pitchFamily="34" charset="0"/>
              <a:cs typeface="Arial" pitchFamily="34" charset="0"/>
            </a:rPr>
            <a:t>"</a:t>
          </a:r>
          <a:r>
            <a:rPr lang="ar-SA" altLang="ja-JP" sz="1800" b="0" u="sng" kern="1200" dirty="0">
              <a:effectLst/>
              <a:latin typeface="Arial" pitchFamily="34" charset="0"/>
              <a:cs typeface="Arial" pitchFamily="34" charset="0"/>
            </a:rPr>
            <a:t>وضع قاعدة أو إجراء </a:t>
          </a:r>
          <a:r>
            <a:rPr lang="ar-SA" altLang="ja-JP" sz="1800" b="1" kern="1200" dirty="0">
              <a:effectLst/>
              <a:latin typeface="Arial" pitchFamily="34" charset="0"/>
              <a:cs typeface="Arial" pitchFamily="34" charset="0"/>
            </a:rPr>
            <a:t>رسمي</a:t>
          </a:r>
          <a:r>
            <a:rPr lang="ar-SA" altLang="ja-JP" sz="1800" b="0" kern="1200" dirty="0">
              <a:effectLst/>
              <a:latin typeface="Arial" pitchFamily="34" charset="0"/>
              <a:cs typeface="Arial" pitchFamily="34" charset="0"/>
            </a:rPr>
            <a:t> </a:t>
          </a:r>
          <a:r>
            <a:rPr lang="ar-SA" altLang="ja-JP" sz="1800" b="0" strike="sngStrike" kern="1200" dirty="0">
              <a:effectLst/>
              <a:latin typeface="Arial" pitchFamily="34" charset="0"/>
              <a:cs typeface="Arial" pitchFamily="34" charset="0"/>
            </a:rPr>
            <a:t>في مجال الصحة النباتية على سبيل الاستعجال </a:t>
          </a:r>
          <a:r>
            <a:rPr lang="ar-SA" altLang="ja-JP" sz="1800" b="0" u="sng" kern="1200" dirty="0">
              <a:effectLst/>
              <a:latin typeface="Arial" pitchFamily="34" charset="0"/>
              <a:cs typeface="Arial" pitchFamily="34" charset="0"/>
            </a:rPr>
            <a:t>لمنع </a:t>
          </a:r>
          <a:r>
            <a:rPr lang="ar-SA" altLang="ja-JP" sz="1800" b="1" u="sng" kern="1200" dirty="0">
              <a:effectLst/>
              <a:latin typeface="Arial" pitchFamily="34" charset="0"/>
              <a:cs typeface="Arial" pitchFamily="34" charset="0"/>
            </a:rPr>
            <a:t>دخول</a:t>
          </a:r>
          <a:r>
            <a:rPr lang="ar-SA" altLang="ja-JP" sz="1800" b="0" u="sng" kern="1200" dirty="0">
              <a:effectLst/>
              <a:latin typeface="Arial" pitchFamily="34" charset="0"/>
              <a:cs typeface="Arial" pitchFamily="34" charset="0"/>
            </a:rPr>
            <a:t> أو </a:t>
          </a:r>
          <a:r>
            <a:rPr lang="ar-MA" altLang="ja-JP" sz="1800" b="1" u="sng" kern="1200" dirty="0" smtClean="0">
              <a:effectLst/>
              <a:latin typeface="Arial" pitchFamily="34" charset="0"/>
              <a:cs typeface="Arial" pitchFamily="34" charset="0"/>
            </a:rPr>
            <a:t>توطن</a:t>
          </a:r>
          <a:r>
            <a:rPr lang="ar-SA" altLang="ja-JP" sz="1800" b="0" u="sng" kern="1200" dirty="0" smtClean="0">
              <a:effectLst/>
              <a:latin typeface="Arial" pitchFamily="34" charset="0"/>
              <a:cs typeface="Arial" pitchFamily="34" charset="0"/>
            </a:rPr>
            <a:t> </a:t>
          </a:r>
          <a:r>
            <a:rPr lang="ar-SA" altLang="ja-JP" sz="1800" b="0" u="sng" kern="1200" dirty="0">
              <a:effectLst/>
              <a:latin typeface="Arial" pitchFamily="34" charset="0"/>
              <a:cs typeface="Arial" pitchFamily="34" charset="0"/>
            </a:rPr>
            <a:t>أو </a:t>
          </a:r>
          <a:r>
            <a:rPr lang="ar-SA" altLang="ja-JP" sz="1800" b="1" u="sng" kern="1200" dirty="0">
              <a:effectLst/>
              <a:latin typeface="Arial" pitchFamily="34" charset="0"/>
              <a:cs typeface="Arial" pitchFamily="34" charset="0"/>
            </a:rPr>
            <a:t>انتشار</a:t>
          </a:r>
          <a:r>
            <a:rPr lang="ar-SA" altLang="ja-JP" sz="1800" b="0" u="sng" kern="1200" dirty="0">
              <a:effectLst/>
              <a:latin typeface="Arial" pitchFamily="34" charset="0"/>
              <a:cs typeface="Arial" pitchFamily="34" charset="0"/>
            </a:rPr>
            <a:t> </a:t>
          </a:r>
          <a:r>
            <a:rPr lang="ar-SA" altLang="ja-JP" sz="1800" b="1" u="sng" kern="1200" dirty="0">
              <a:effectLst/>
              <a:latin typeface="Arial" pitchFamily="34" charset="0"/>
              <a:cs typeface="Arial" pitchFamily="34" charset="0"/>
            </a:rPr>
            <a:t>آفة</a:t>
          </a:r>
          <a:r>
            <a:rPr lang="ar-SA" altLang="ja-JP" sz="1800" b="0" kern="1200" dirty="0">
              <a:effectLst/>
              <a:latin typeface="Arial" pitchFamily="34" charset="0"/>
              <a:cs typeface="Arial" pitchFamily="34" charset="0"/>
            </a:rPr>
            <a:t> في حالة </a:t>
          </a:r>
          <a:r>
            <a:rPr lang="ar-SA" altLang="ja-JP" sz="1800" b="0" strike="sngStrike" kern="1200" dirty="0">
              <a:effectLst/>
              <a:latin typeface="Arial" pitchFamily="34" charset="0"/>
              <a:cs typeface="Arial" pitchFamily="34" charset="0"/>
            </a:rPr>
            <a:t>صحية نباتية </a:t>
          </a:r>
          <a:r>
            <a:rPr lang="ar-SA" altLang="ja-JP" sz="1800" b="0" kern="1200" dirty="0">
              <a:effectLst/>
              <a:latin typeface="Arial" pitchFamily="34" charset="0"/>
              <a:cs typeface="Arial" pitchFamily="34" charset="0"/>
            </a:rPr>
            <a:t>جديدة أو غير متوقعة </a:t>
          </a:r>
          <a:r>
            <a:rPr lang="ar-SA" altLang="ja-JP" sz="1800" b="0" u="sng" kern="1200" dirty="0">
              <a:effectLst/>
              <a:latin typeface="Arial" pitchFamily="34" charset="0"/>
              <a:cs typeface="Arial" pitchFamily="34" charset="0"/>
            </a:rPr>
            <a:t>لا تعالجها تدابير </a:t>
          </a:r>
          <a:r>
            <a:rPr lang="ar-SA" altLang="ja-JP" sz="1800" b="1" u="sng" kern="1200" dirty="0">
              <a:effectLst/>
              <a:latin typeface="Arial" pitchFamily="34" charset="0"/>
              <a:cs typeface="Arial" pitchFamily="34" charset="0"/>
            </a:rPr>
            <a:t>الصحة النباتية </a:t>
          </a:r>
          <a:r>
            <a:rPr lang="ar-SA" altLang="ja-JP" sz="1800" b="0" u="sng" kern="1200" dirty="0">
              <a:effectLst/>
              <a:latin typeface="Arial" pitchFamily="34" charset="0"/>
              <a:cs typeface="Arial" pitchFamily="34" charset="0"/>
            </a:rPr>
            <a:t>القائمة</a:t>
          </a:r>
          <a:r>
            <a:rPr lang="ar-SA" altLang="ja-JP" sz="1800" b="0" kern="1200" dirty="0">
              <a:effectLst/>
              <a:latin typeface="Arial" pitchFamily="34" charset="0"/>
              <a:cs typeface="Arial" pitchFamily="34" charset="0"/>
            </a:rPr>
            <a:t>. </a:t>
          </a:r>
          <a:r>
            <a:rPr lang="ar-SA" sz="1800" b="0" kern="1200" dirty="0" smtClean="0">
              <a:effectLst/>
            </a:rPr>
            <a:t>ويمكن أن يكون </a:t>
          </a:r>
          <a:r>
            <a:rPr lang="ar-SA" sz="1800" b="1" kern="1200" dirty="0" smtClean="0">
              <a:effectLst/>
            </a:rPr>
            <a:t>التدبير الطوارئ تدبيراً مؤقتاً </a:t>
          </a:r>
          <a:r>
            <a:rPr lang="ar-SA" sz="1800" b="0" kern="1200" dirty="0" smtClean="0">
              <a:effectLst/>
            </a:rPr>
            <a:t>أم لا</a:t>
          </a:r>
          <a:r>
            <a:rPr lang="ar-SA" altLang="ja-JP" sz="1800" b="0" kern="1200" dirty="0" smtClean="0">
              <a:effectLst/>
              <a:latin typeface="Arial" pitchFamily="34" charset="0"/>
              <a:cs typeface="Arial" pitchFamily="34" charset="0"/>
            </a:rPr>
            <a:t>"</a:t>
          </a:r>
          <a:r>
            <a:rPr lang="ar-SA" altLang="ja-JP" sz="1800" b="1" kern="1200" dirty="0">
              <a:effectLst>
                <a:outerShdw blurRad="38100" dist="38100" dir="2700000" algn="tl">
                  <a:srgbClr val="000000">
                    <a:alpha val="43137"/>
                  </a:srgbClr>
                </a:outerShdw>
              </a:effectLst>
              <a:latin typeface="Arial" pitchFamily="34" charset="0"/>
              <a:cs typeface="Arial" pitchFamily="34" charset="0"/>
            </a:rPr>
            <a:t>
</a:t>
          </a:r>
          <a:endParaRPr lang="en-US" sz="1800" strike="noStrike" kern="1200" dirty="0">
            <a:effectLst>
              <a:outerShdw blurRad="38100" dist="38100" dir="2700000" algn="tl">
                <a:srgbClr val="000000">
                  <a:alpha val="43137"/>
                </a:srgbClr>
              </a:outerShdw>
            </a:effectLst>
          </a:endParaRPr>
        </a:p>
      </dsp:txBody>
      <dsp:txXfrm>
        <a:off x="0" y="211847"/>
        <a:ext cx="11310255" cy="1872000"/>
      </dsp:txXfrm>
    </dsp:sp>
    <dsp:sp modelId="{43050ECD-A3E9-4C47-8FE6-BEA6034E9946}">
      <dsp:nvSpPr>
        <dsp:cNvPr id="0" name=""/>
        <dsp:cNvSpPr/>
      </dsp:nvSpPr>
      <dsp:spPr>
        <a:xfrm>
          <a:off x="0" y="1968427"/>
          <a:ext cx="11310255" cy="2927540"/>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r" defTabSz="800100" rtl="1">
            <a:lnSpc>
              <a:spcPct val="90000"/>
            </a:lnSpc>
            <a:spcBef>
              <a:spcPct val="0"/>
            </a:spcBef>
            <a:spcAft>
              <a:spcPct val="15000"/>
            </a:spcAft>
            <a:buChar char="••"/>
          </a:pPr>
          <a:r>
            <a:rPr lang="ar-SA" sz="1800" kern="1200" dirty="0" smtClean="0">
              <a:solidFill>
                <a:schemeClr val="tx1"/>
              </a:solidFill>
              <a:effectLst/>
              <a:latin typeface="+mn-lt"/>
              <a:ea typeface="+mn-ea"/>
              <a:cs typeface="+mn-cs"/>
            </a:rPr>
            <a:t>إن </a:t>
          </a:r>
          <a:r>
            <a:rPr lang="ar-SA" sz="1800" kern="1200" dirty="0">
              <a:solidFill>
                <a:schemeClr val="tx1"/>
              </a:solidFill>
              <a:effectLst/>
              <a:latin typeface="+mn-lt"/>
              <a:ea typeface="+mn-ea"/>
              <a:cs typeface="+mn-cs"/>
            </a:rPr>
            <a:t>استخدام "تدبير الصحة النباتية" في التعريف الحالي ل "تدبير </a:t>
          </a:r>
          <a:r>
            <a:rPr lang="ar-SA" sz="1800" kern="1200" dirty="0" smtClean="0">
              <a:solidFill>
                <a:schemeClr val="tx1"/>
              </a:solidFill>
              <a:effectLst/>
              <a:latin typeface="+mn-lt"/>
              <a:ea typeface="+mn-ea"/>
              <a:cs typeface="+mn-cs"/>
            </a:rPr>
            <a:t>طارئ</a:t>
          </a:r>
          <a:r>
            <a:rPr lang="ar-SA" sz="1800" kern="1200" dirty="0">
              <a:solidFill>
                <a:schemeClr val="tx1"/>
              </a:solidFill>
              <a:effectLst/>
              <a:latin typeface="+mn-lt"/>
              <a:ea typeface="+mn-ea"/>
              <a:cs typeface="+mn-cs"/>
            </a:rPr>
            <a:t>" يعني ضمنا أنه لا يمكن استخدام تدبير طارئ إلا فيما يتعلق بآفات </a:t>
          </a:r>
          <a:r>
            <a:rPr lang="ar-MA" sz="1800" kern="1200" dirty="0" smtClean="0">
              <a:solidFill>
                <a:schemeClr val="tx1"/>
              </a:solidFill>
              <a:effectLst/>
              <a:latin typeface="+mn-lt"/>
              <a:ea typeface="+mn-ea"/>
              <a:cs typeface="+mn-cs"/>
            </a:rPr>
            <a:t>خاضعة للوائح</a:t>
          </a:r>
          <a:r>
            <a:rPr lang="ar-SA" sz="1800" kern="1200" dirty="0" smtClean="0">
              <a:solidFill>
                <a:schemeClr val="tx1"/>
              </a:solidFill>
              <a:effectLst/>
              <a:latin typeface="+mn-lt"/>
              <a:ea typeface="+mn-ea"/>
              <a:cs typeface="+mn-cs"/>
            </a:rPr>
            <a:t>، </a:t>
          </a:r>
          <a:r>
            <a:rPr lang="ar-SA" sz="1800" kern="1200" dirty="0">
              <a:solidFill>
                <a:schemeClr val="tx1"/>
              </a:solidFill>
              <a:effectLst/>
              <a:latin typeface="+mn-lt"/>
              <a:ea typeface="+mn-ea"/>
              <a:cs typeface="+mn-cs"/>
            </a:rPr>
            <a:t>وهو ما يتعارض مع نص الاتفاقية (المادة السابعة -6) </a:t>
          </a:r>
          <a:r>
            <a:rPr lang="ar-SA" sz="1800" kern="1200" dirty="0" smtClean="0">
              <a:solidFill>
                <a:schemeClr val="tx1"/>
              </a:solidFill>
              <a:effectLst/>
              <a:latin typeface="+mn-lt"/>
              <a:ea typeface="+mn-ea"/>
              <a:cs typeface="+mn-cs"/>
            </a:rPr>
            <a:t>و</a:t>
          </a:r>
          <a:r>
            <a:rPr lang="ar-MA" sz="1800" kern="1200" dirty="0" smtClean="0">
              <a:solidFill>
                <a:schemeClr val="tx1"/>
              </a:solidFill>
              <a:effectLst/>
              <a:latin typeface="+mn-lt"/>
              <a:ea typeface="+mn-ea"/>
              <a:cs typeface="+mn-cs"/>
            </a:rPr>
            <a:t>معايير </a:t>
          </a:r>
          <a:r>
            <a:rPr lang="ar-SA" sz="1800" kern="1200" dirty="0" smtClean="0">
              <a:solidFill>
                <a:schemeClr val="tx1"/>
              </a:solidFill>
              <a:effectLst/>
              <a:latin typeface="+mn-lt"/>
              <a:ea typeface="+mn-ea"/>
              <a:cs typeface="+mn-cs"/>
            </a:rPr>
            <a:t>تدابير </a:t>
          </a:r>
          <a:r>
            <a:rPr lang="ar-MA" sz="1800" kern="1200" dirty="0" smtClean="0">
              <a:solidFill>
                <a:schemeClr val="tx1"/>
              </a:solidFill>
              <a:effectLst/>
              <a:latin typeface="+mn-lt"/>
              <a:ea typeface="+mn-ea"/>
              <a:cs typeface="+mn-cs"/>
            </a:rPr>
            <a:t>الصحة النباتية</a:t>
          </a:r>
          <a:r>
            <a:rPr lang="ar-SA" sz="1800" kern="1200" dirty="0" smtClean="0">
              <a:solidFill>
                <a:schemeClr val="tx1"/>
              </a:solidFill>
              <a:effectLst/>
              <a:latin typeface="+mn-lt"/>
              <a:ea typeface="+mn-ea"/>
              <a:cs typeface="+mn-cs"/>
            </a:rPr>
            <a:t>. </a:t>
          </a:r>
          <a:r>
            <a:rPr lang="ar-SA" sz="1800" kern="1200" dirty="0">
              <a:solidFill>
                <a:schemeClr val="tx1"/>
              </a:solidFill>
              <a:effectLst/>
              <a:latin typeface="+mn-lt"/>
              <a:ea typeface="+mn-ea"/>
              <a:cs typeface="+mn-cs"/>
            </a:rPr>
            <a:t>يمكن تطبيق تدبير </a:t>
          </a:r>
          <a:r>
            <a:rPr lang="ar-SA" sz="1800" kern="1200" dirty="0" smtClean="0">
              <a:solidFill>
                <a:schemeClr val="tx1"/>
              </a:solidFill>
              <a:effectLst/>
              <a:latin typeface="+mn-lt"/>
              <a:ea typeface="+mn-ea"/>
              <a:cs typeface="+mn-cs"/>
            </a:rPr>
            <a:t>طارئ </a:t>
          </a:r>
          <a:r>
            <a:rPr lang="ar-SA" sz="1800" kern="1200" dirty="0">
              <a:solidFill>
                <a:schemeClr val="tx1"/>
              </a:solidFill>
              <a:effectLst/>
              <a:latin typeface="+mn-lt"/>
              <a:ea typeface="+mn-ea"/>
              <a:cs typeface="+mn-cs"/>
            </a:rPr>
            <a:t>على الكشف عن الآفات ، لم يتم </a:t>
          </a:r>
          <a:r>
            <a:rPr lang="ar-MA" sz="1800" kern="1200" dirty="0" smtClean="0">
              <a:solidFill>
                <a:schemeClr val="tx1"/>
              </a:solidFill>
              <a:effectLst/>
              <a:latin typeface="+mn-lt"/>
              <a:ea typeface="+mn-ea"/>
              <a:cs typeface="+mn-cs"/>
            </a:rPr>
            <a:t>خضعها خاضعة</a:t>
          </a:r>
          <a:r>
            <a:rPr lang="ar-SA" sz="1800" kern="1200" dirty="0" smtClean="0">
              <a:solidFill>
                <a:schemeClr val="tx1"/>
              </a:solidFill>
              <a:effectLst/>
              <a:latin typeface="+mn-lt"/>
              <a:ea typeface="+mn-ea"/>
              <a:cs typeface="+mn-cs"/>
            </a:rPr>
            <a:t> </a:t>
          </a:r>
          <a:r>
            <a:rPr lang="ar-SA" sz="1800" kern="1200" dirty="0">
              <a:solidFill>
                <a:schemeClr val="tx1"/>
              </a:solidFill>
              <a:effectLst/>
              <a:latin typeface="+mn-lt"/>
              <a:ea typeface="+mn-ea"/>
              <a:cs typeface="+mn-cs"/>
            </a:rPr>
            <a:t>بعد ولكن يمكن أن </a:t>
          </a:r>
          <a:r>
            <a:rPr lang="ar-MA" sz="1800" kern="1200" dirty="0" smtClean="0">
              <a:solidFill>
                <a:schemeClr val="tx1"/>
              </a:solidFill>
              <a:effectLst/>
              <a:latin typeface="+mn-lt"/>
              <a:ea typeface="+mn-ea"/>
              <a:cs typeface="+mn-cs"/>
            </a:rPr>
            <a:t>تمثل</a:t>
          </a:r>
          <a:r>
            <a:rPr lang="ar-SA" sz="1800" kern="1200" dirty="0" smtClean="0">
              <a:solidFill>
                <a:schemeClr val="tx1"/>
              </a:solidFill>
              <a:effectLst/>
              <a:latin typeface="+mn-lt"/>
              <a:ea typeface="+mn-ea"/>
              <a:cs typeface="+mn-cs"/>
            </a:rPr>
            <a:t> </a:t>
          </a:r>
          <a:r>
            <a:rPr lang="ar-SA" sz="1800" kern="1200" dirty="0">
              <a:solidFill>
                <a:schemeClr val="tx1"/>
              </a:solidFill>
              <a:effectLst/>
              <a:latin typeface="+mn-lt"/>
              <a:ea typeface="+mn-ea"/>
              <a:cs typeface="+mn-cs"/>
            </a:rPr>
            <a:t>تهديدا محتملا
ولذلك، يستبدل "تدبير الصحة النباتية المقرر" ب </a:t>
          </a:r>
          <a:r>
            <a:rPr lang="ar-SA" sz="1800" kern="1200" dirty="0" smtClean="0">
              <a:solidFill>
                <a:schemeClr val="tx1"/>
              </a:solidFill>
              <a:effectLst/>
              <a:latin typeface="+mn-lt"/>
              <a:ea typeface="+mn-ea"/>
              <a:cs typeface="+mn-cs"/>
            </a:rPr>
            <a:t>"</a:t>
          </a:r>
          <a:r>
            <a:rPr lang="ar-MA" sz="1800" kern="1200" dirty="0" smtClean="0">
              <a:solidFill>
                <a:schemeClr val="tx1"/>
              </a:solidFill>
              <a:effectLst/>
              <a:latin typeface="+mn-lt"/>
              <a:ea typeface="+mn-ea"/>
              <a:cs typeface="+mn-cs"/>
            </a:rPr>
            <a:t>وضع </a:t>
          </a:r>
          <a:r>
            <a:rPr lang="ar-SA" sz="1800" kern="1200" dirty="0" smtClean="0">
              <a:solidFill>
                <a:schemeClr val="tx1"/>
              </a:solidFill>
              <a:effectLst/>
              <a:latin typeface="+mn-lt"/>
              <a:ea typeface="+mn-ea"/>
              <a:cs typeface="+mn-cs"/>
            </a:rPr>
            <a:t>قاعدة </a:t>
          </a:r>
          <a:r>
            <a:rPr lang="ar-SA" sz="1800" kern="1200" dirty="0">
              <a:solidFill>
                <a:schemeClr val="tx1"/>
              </a:solidFill>
              <a:effectLst/>
              <a:latin typeface="+mn-lt"/>
              <a:ea typeface="+mn-ea"/>
              <a:cs typeface="+mn-cs"/>
            </a:rPr>
            <a:t>أو إجراء رسمي </a:t>
          </a:r>
          <a:r>
            <a:rPr lang="ar-SA" sz="1800" kern="1200" dirty="0" smtClean="0">
              <a:solidFill>
                <a:schemeClr val="tx1"/>
              </a:solidFill>
              <a:effectLst/>
              <a:latin typeface="+mn-lt"/>
              <a:ea typeface="+mn-ea"/>
              <a:cs typeface="+mn-cs"/>
            </a:rPr>
            <a:t>لمنع </a:t>
          </a:r>
          <a:r>
            <a:rPr lang="ar-SA" sz="1800" kern="1200" dirty="0">
              <a:solidFill>
                <a:schemeClr val="tx1"/>
              </a:solidFill>
              <a:effectLst/>
              <a:latin typeface="+mn-lt"/>
              <a:ea typeface="+mn-ea"/>
              <a:cs typeface="+mn-cs"/>
            </a:rPr>
            <a:t>دخول أو </a:t>
          </a:r>
          <a:r>
            <a:rPr lang="ar-MA" sz="1800" kern="1200" dirty="0" smtClean="0">
              <a:solidFill>
                <a:schemeClr val="tx1"/>
              </a:solidFill>
              <a:effectLst/>
              <a:latin typeface="+mn-lt"/>
              <a:ea typeface="+mn-ea"/>
              <a:cs typeface="+mn-cs"/>
            </a:rPr>
            <a:t>توطن</a:t>
          </a:r>
          <a:r>
            <a:rPr lang="ar-SA" sz="1800" kern="1200" dirty="0" smtClean="0">
              <a:solidFill>
                <a:schemeClr val="tx1"/>
              </a:solidFill>
              <a:effectLst/>
              <a:latin typeface="+mn-lt"/>
              <a:ea typeface="+mn-ea"/>
              <a:cs typeface="+mn-cs"/>
            </a:rPr>
            <a:t> </a:t>
          </a:r>
          <a:r>
            <a:rPr lang="ar-SA" sz="1800" kern="1200" dirty="0">
              <a:solidFill>
                <a:schemeClr val="tx1"/>
              </a:solidFill>
              <a:effectLst/>
              <a:latin typeface="+mn-lt"/>
              <a:ea typeface="+mn-ea"/>
              <a:cs typeface="+mn-cs"/>
            </a:rPr>
            <a:t>أو انتشار آفة"
</a:t>
          </a:r>
          <a:r>
            <a:rPr lang="ar-SA" sz="1800" kern="1200" dirty="0" smtClean="0">
              <a:solidFill>
                <a:schemeClr val="tx1"/>
              </a:solidFill>
              <a:effectLst/>
              <a:latin typeface="+mn-lt"/>
              <a:ea typeface="+mn-ea"/>
              <a:cs typeface="+mn-cs"/>
            </a:rPr>
            <a:t> </a:t>
          </a:r>
          <a:r>
            <a:rPr lang="ar-SA" sz="1800" kern="1200" dirty="0">
              <a:solidFill>
                <a:schemeClr val="tx1"/>
              </a:solidFill>
              <a:effectLst/>
              <a:latin typeface="+mn-lt"/>
              <a:ea typeface="+mn-ea"/>
              <a:cs typeface="+mn-cs"/>
            </a:rPr>
            <a:t>إن استخدام "التدبير الطارئ" في </a:t>
          </a:r>
          <a:r>
            <a:rPr lang="ar-MA" sz="1800" kern="1200" dirty="0" smtClean="0">
              <a:solidFill>
                <a:schemeClr val="tx1"/>
              </a:solidFill>
              <a:effectLst/>
              <a:latin typeface="+mn-lt"/>
              <a:ea typeface="+mn-ea"/>
              <a:cs typeface="+mn-cs"/>
            </a:rPr>
            <a:t>معايير </a:t>
          </a:r>
          <a:r>
            <a:rPr lang="ar-SA" sz="1800" kern="1200" dirty="0" smtClean="0">
              <a:solidFill>
                <a:schemeClr val="tx1"/>
              </a:solidFill>
              <a:effectLst/>
              <a:latin typeface="+mn-lt"/>
              <a:ea typeface="+mn-ea"/>
              <a:cs typeface="+mn-cs"/>
            </a:rPr>
            <a:t>تدابير </a:t>
          </a:r>
          <a:r>
            <a:rPr lang="ar-MA" sz="1800" kern="1200" dirty="0" smtClean="0">
              <a:solidFill>
                <a:schemeClr val="tx1"/>
              </a:solidFill>
              <a:effectLst/>
              <a:latin typeface="+mn-lt"/>
              <a:ea typeface="+mn-ea"/>
              <a:cs typeface="+mn-cs"/>
            </a:rPr>
            <a:t>الصحة النباتية المعتمدة </a:t>
          </a:r>
          <a:r>
            <a:rPr lang="ar-SA" sz="1800" kern="1200" dirty="0" smtClean="0">
              <a:solidFill>
                <a:schemeClr val="tx1"/>
              </a:solidFill>
              <a:effectLst/>
              <a:latin typeface="+mn-lt"/>
              <a:ea typeface="+mn-ea"/>
              <a:cs typeface="+mn-cs"/>
            </a:rPr>
            <a:t>يتعلق </a:t>
          </a:r>
          <a:r>
            <a:rPr lang="ar-SA" sz="1800" kern="1200" dirty="0">
              <a:solidFill>
                <a:schemeClr val="tx1"/>
              </a:solidFill>
              <a:effectLst/>
              <a:latin typeface="+mn-lt"/>
              <a:ea typeface="+mn-ea"/>
              <a:cs typeface="+mn-cs"/>
            </a:rPr>
            <a:t>بحالة جديدة أو غير متوقعة في مجال الصحة النباتية. وتوضح إضافة "لم تعالجها التدابير القائمة للصحة النباتية" أن الحالة حرجة من وجهة نظر الصحة النباتية وتحتاج إلى معالجة</a:t>
          </a:r>
          <a:endParaRPr lang="en-US" sz="1800" kern="1200" dirty="0"/>
        </a:p>
      </dsp:txBody>
      <dsp:txXfrm>
        <a:off x="0" y="1968427"/>
        <a:ext cx="11310255" cy="2927540"/>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05/07/2021</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‹N°›</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05/07/2021</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‹N°›</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6514">
              <a:spcAft>
                <a:spcPts val="600"/>
              </a:spcAft>
            </a:pPr>
            <a:r>
              <a:rPr lang="en-US" altLang="ja-JP" sz="1000" dirty="0"/>
              <a:t>The Glossary is constantly being updated. This can involve additions, revisions or deletions.</a:t>
            </a:r>
          </a:p>
          <a:p>
            <a:pPr indent="-456514">
              <a:spcAft>
                <a:spcPts val="600"/>
              </a:spcAft>
            </a:pPr>
            <a:r>
              <a:rPr lang="en-US" altLang="ja-JP" sz="1000" dirty="0"/>
              <a:t>Because of this, make sure you only use the latest version of the Glossary! Available on IPP, under adopted standards page: https://www.ippc.int/en/core-activities/standards-setting/ispms/ .</a:t>
            </a:r>
          </a:p>
          <a:p>
            <a:pPr indent="-456514">
              <a:spcAft>
                <a:spcPts val="600"/>
              </a:spcAft>
            </a:pPr>
            <a:r>
              <a:rPr lang="en-US" altLang="ja-JP" sz="1000" dirty="0">
                <a:solidFill>
                  <a:srgbClr val="FF0000"/>
                </a:solidFill>
              </a:rPr>
              <a:t>In the Draft 2021 Amendments to ISPM 5, the proposals are</a:t>
            </a:r>
            <a:r>
              <a:rPr lang="en-US" altLang="ja-JP" sz="1000" baseline="0" dirty="0">
                <a:solidFill>
                  <a:schemeClr val="tx1"/>
                </a:solidFill>
              </a:rPr>
              <a:t> </a:t>
            </a:r>
            <a:r>
              <a:rPr lang="en-US" altLang="ja-JP" sz="1000" dirty="0"/>
              <a:t>3 additions, 3 revisions and 1 deletion. </a:t>
            </a:r>
            <a:endParaRPr lang="en-US" altLang="ja-JP" sz="1000" dirty="0">
              <a:solidFill>
                <a:srgbClr val="FF0000"/>
              </a:solidFill>
            </a:endParaRPr>
          </a:p>
          <a:p>
            <a:pPr indent="-456514">
              <a:spcAft>
                <a:spcPts val="600"/>
              </a:spcAft>
            </a:pPr>
            <a:r>
              <a:rPr lang="en-US" altLang="ja-JP" sz="1000" dirty="0">
                <a:solidFill>
                  <a:srgbClr val="FF0000"/>
                </a:solidFill>
              </a:rPr>
              <a:t>The Technical Panel for the Glossary (TPG)</a:t>
            </a:r>
            <a:r>
              <a:rPr lang="en-US" altLang="ja-JP" sz="1000" baseline="0" dirty="0">
                <a:solidFill>
                  <a:srgbClr val="FF0000"/>
                </a:solidFill>
              </a:rPr>
              <a:t> proposed the 2021 amendments at its January 2021 virtual meeting.</a:t>
            </a:r>
          </a:p>
          <a:p>
            <a:pPr indent="-456514">
              <a:spcAft>
                <a:spcPts val="600"/>
              </a:spcAft>
            </a:pPr>
            <a:r>
              <a:rPr lang="en-US" altLang="ja-JP" sz="1000" dirty="0">
                <a:solidFill>
                  <a:srgbClr val="FF0000"/>
                </a:solidFill>
              </a:rPr>
              <a:t>The Standards Committee (SC) revised </a:t>
            </a:r>
            <a:r>
              <a:rPr lang="en-US" altLang="ja-JP" sz="1000" baseline="0" dirty="0">
                <a:solidFill>
                  <a:srgbClr val="FF0000"/>
                </a:solidFill>
              </a:rPr>
              <a:t>the 2021 amendments via the Online Comment System and </a:t>
            </a:r>
            <a:r>
              <a:rPr lang="en-US" altLang="ja-JP" sz="1000" dirty="0">
                <a:solidFill>
                  <a:srgbClr val="FF0000"/>
                </a:solidFill>
              </a:rPr>
              <a:t>approved them </a:t>
            </a:r>
            <a:r>
              <a:rPr lang="en-US" altLang="ja-JP" sz="1000" baseline="0" dirty="0">
                <a:solidFill>
                  <a:srgbClr val="FF0000"/>
                </a:solidFill>
              </a:rPr>
              <a:t>for first consultation at its May 2021 virtual meeting.</a:t>
            </a: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2</a:t>
            </a:fld>
            <a:endParaRPr lang="en-US" altLang="en-US"/>
          </a:p>
        </p:txBody>
      </p:sp>
    </p:spTree>
    <p:extLst>
      <p:ext uri="{BB962C8B-B14F-4D97-AF65-F5344CB8AC3E}">
        <p14:creationId xmlns:p14="http://schemas.microsoft.com/office/powerpoint/2010/main" val="1217099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9768" y="4777959"/>
            <a:ext cx="5438140" cy="4963918"/>
          </a:xfrm>
        </p:spPr>
        <p:txBody>
          <a:bodyPr/>
          <a:lstStyle/>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The use of “</a:t>
            </a:r>
            <a:r>
              <a:rPr lang="en-US" sz="1000" i="1" kern="1200" dirty="0">
                <a:solidFill>
                  <a:schemeClr val="tx1"/>
                </a:solidFill>
                <a:effectLst/>
                <a:latin typeface="+mn-lt"/>
                <a:ea typeface="+mn-ea"/>
                <a:cs typeface="+mn-cs"/>
              </a:rPr>
              <a:t>emergency measure</a:t>
            </a:r>
            <a:r>
              <a:rPr lang="en-US" sz="1000" kern="1200" dirty="0">
                <a:solidFill>
                  <a:schemeClr val="tx1"/>
                </a:solidFill>
                <a:effectLst/>
                <a:latin typeface="+mn-lt"/>
                <a:ea typeface="+mn-ea"/>
                <a:cs typeface="+mn-cs"/>
              </a:rPr>
              <a:t>” in adopted ISPMs is in relation to a new or unexpected phytosanitary situation:</a:t>
            </a:r>
          </a:p>
          <a:p>
            <a:pPr marL="171450" lvl="0" indent="-171450">
              <a:buFontTx/>
              <a:buChar char="-"/>
            </a:pPr>
            <a:r>
              <a:rPr lang="en-GB" sz="1000" kern="1200" dirty="0">
                <a:solidFill>
                  <a:schemeClr val="tx1"/>
                </a:solidFill>
                <a:effectLst/>
                <a:latin typeface="+mn-lt"/>
                <a:ea typeface="+mn-ea"/>
                <a:cs typeface="+mn-cs"/>
              </a:rPr>
              <a:t>A </a:t>
            </a:r>
            <a:r>
              <a:rPr lang="en-GB" sz="1000" i="1" kern="1200" dirty="0">
                <a:solidFill>
                  <a:schemeClr val="tx1"/>
                </a:solidFill>
                <a:effectLst/>
                <a:latin typeface="+mn-lt"/>
                <a:ea typeface="+mn-ea"/>
                <a:cs typeface="+mn-cs"/>
              </a:rPr>
              <a:t>new</a:t>
            </a:r>
            <a:r>
              <a:rPr lang="en-GB" sz="1000" kern="1200" dirty="0">
                <a:solidFill>
                  <a:schemeClr val="tx1"/>
                </a:solidFill>
                <a:effectLst/>
                <a:latin typeface="+mn-lt"/>
                <a:ea typeface="+mn-ea"/>
                <a:cs typeface="+mn-cs"/>
              </a:rPr>
              <a:t> phytosanitary situation results when a pest, not listed as a regulated pest, may require an emergency action because it has not been previously assessed. At the time of interception, it may be categorized as a regulated pest on a preliminary basis because the NPPO has a cause to believe it poses a pest risk. </a:t>
            </a:r>
            <a:endParaRPr lang="fr-FR" sz="1000" kern="1200" dirty="0">
              <a:solidFill>
                <a:schemeClr val="tx1"/>
              </a:solidFill>
              <a:effectLst/>
              <a:latin typeface="+mn-lt"/>
              <a:ea typeface="+mn-ea"/>
              <a:cs typeface="+mn-cs"/>
            </a:endParaRPr>
          </a:p>
          <a:p>
            <a:pPr marL="171450" lvl="0" indent="-171450">
              <a:buFontTx/>
              <a:buChar char="-"/>
            </a:pPr>
            <a:r>
              <a:rPr lang="en-GB" sz="1000" kern="1200" dirty="0">
                <a:solidFill>
                  <a:schemeClr val="tx1"/>
                </a:solidFill>
                <a:effectLst/>
                <a:latin typeface="+mn-lt"/>
                <a:ea typeface="+mn-ea"/>
                <a:cs typeface="+mn-cs"/>
              </a:rPr>
              <a:t>An </a:t>
            </a:r>
            <a:r>
              <a:rPr lang="en-GB" sz="1000" i="1" kern="1200" dirty="0">
                <a:solidFill>
                  <a:schemeClr val="tx1"/>
                </a:solidFill>
                <a:effectLst/>
                <a:latin typeface="+mn-lt"/>
                <a:ea typeface="+mn-ea"/>
                <a:cs typeface="+mn-cs"/>
              </a:rPr>
              <a:t>unexpected</a:t>
            </a:r>
            <a:r>
              <a:rPr lang="en-GB" sz="1000" kern="1200" dirty="0">
                <a:solidFill>
                  <a:schemeClr val="tx1"/>
                </a:solidFill>
                <a:effectLst/>
                <a:latin typeface="+mn-lt"/>
                <a:ea typeface="+mn-ea"/>
                <a:cs typeface="+mn-cs"/>
              </a:rPr>
              <a:t> phytosanitary situation may arise when a pest, although regulated, is detected in an imported consignment and has not been listed or otherwise specified because it was not anticipated for the origin, commodity or circumstances for which the list or phytosanitary measure was developed, or is detected in an area and needs to be prevented from establishing or spreading following its recent entry;</a:t>
            </a:r>
            <a:endParaRPr lang="fr-FR" sz="10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The use of “</a:t>
            </a:r>
            <a:r>
              <a:rPr lang="en-US" sz="1000" i="1" kern="1200" dirty="0">
                <a:solidFill>
                  <a:schemeClr val="tx1"/>
                </a:solidFill>
                <a:effectLst/>
                <a:latin typeface="+mn-lt"/>
                <a:ea typeface="+mn-ea"/>
                <a:cs typeface="+mn-cs"/>
              </a:rPr>
              <a:t>phytosanitary measure</a:t>
            </a:r>
            <a:r>
              <a:rPr lang="en-US" sz="1000" kern="1200" dirty="0">
                <a:solidFill>
                  <a:schemeClr val="tx1"/>
                </a:solidFill>
                <a:effectLst/>
                <a:latin typeface="+mn-lt"/>
                <a:ea typeface="+mn-ea"/>
                <a:cs typeface="+mn-cs"/>
              </a:rPr>
              <a:t>” in the current definition of “</a:t>
            </a:r>
            <a:r>
              <a:rPr lang="en-US" sz="1000" i="1" kern="1200" dirty="0">
                <a:solidFill>
                  <a:schemeClr val="tx1"/>
                </a:solidFill>
                <a:effectLst/>
                <a:latin typeface="+mn-lt"/>
                <a:ea typeface="+mn-ea"/>
                <a:cs typeface="+mn-cs"/>
              </a:rPr>
              <a:t>emergency measure</a:t>
            </a:r>
            <a:r>
              <a:rPr lang="en-US" sz="1000" kern="1200" dirty="0">
                <a:solidFill>
                  <a:schemeClr val="tx1"/>
                </a:solidFill>
                <a:effectLst/>
                <a:latin typeface="+mn-lt"/>
                <a:ea typeface="+mn-ea"/>
                <a:cs typeface="+mn-cs"/>
              </a:rPr>
              <a:t>” would imply that an emergency measure can only be used in relation to a regulated pest. However, this current definition contradicts the Convention text (Article VII.6), section 2.11 of ISPM 1, section 4.2 of ISPM 13 and section 5.1.6.2 of ISPM 20. In all these instances, emergency action/measure can be taken/applied on the detection of a pest, not regulated yet but that could pose a potential threat;</a:t>
            </a:r>
          </a:p>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a:t>
            </a:r>
            <a:r>
              <a:rPr lang="en-US" sz="1000" i="1" kern="1200" dirty="0">
                <a:solidFill>
                  <a:schemeClr val="tx1"/>
                </a:solidFill>
                <a:effectLst/>
                <a:latin typeface="+mn-lt"/>
                <a:ea typeface="+mn-ea"/>
                <a:cs typeface="+mn-cs"/>
              </a:rPr>
              <a:t>Phytosanitary measure</a:t>
            </a:r>
            <a:r>
              <a:rPr lang="en-US" sz="1000" kern="1200" dirty="0">
                <a:solidFill>
                  <a:schemeClr val="tx1"/>
                </a:solidFill>
                <a:effectLst/>
                <a:latin typeface="+mn-lt"/>
                <a:ea typeface="+mn-ea"/>
                <a:cs typeface="+mn-cs"/>
              </a:rPr>
              <a:t>” is replaced with “</a:t>
            </a:r>
            <a:r>
              <a:rPr lang="en-US" sz="1000" i="1" kern="1200" dirty="0">
                <a:solidFill>
                  <a:schemeClr val="tx1"/>
                </a:solidFill>
                <a:effectLst/>
                <a:latin typeface="+mn-lt"/>
                <a:ea typeface="+mn-ea"/>
                <a:cs typeface="+mn-cs"/>
              </a:rPr>
              <a:t>official rule or procedure</a:t>
            </a:r>
            <a:r>
              <a:rPr lang="en-US" sz="1000" kern="1200" dirty="0">
                <a:solidFill>
                  <a:schemeClr val="tx1"/>
                </a:solidFill>
                <a:effectLst/>
                <a:latin typeface="+mn-lt"/>
                <a:ea typeface="+mn-ea"/>
                <a:cs typeface="+mn-cs"/>
              </a:rPr>
              <a:t>” as a rule encompasses legislation, regulation, statute, etc., and procedure indicates a method or process; furthermore, the rule or procedure is official as it is established, authorized or performed by the NPPO;</a:t>
            </a:r>
          </a:p>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a:t>
            </a:r>
            <a:r>
              <a:rPr lang="en-US" sz="1000" i="1" kern="1200" dirty="0">
                <a:solidFill>
                  <a:schemeClr val="tx1"/>
                </a:solidFill>
                <a:effectLst/>
                <a:latin typeface="+mn-lt"/>
                <a:ea typeface="+mn-ea"/>
                <a:cs typeface="+mn-cs"/>
              </a:rPr>
              <a:t>Established</a:t>
            </a:r>
            <a:r>
              <a:rPr lang="en-US" sz="1000" kern="1200" dirty="0">
                <a:solidFill>
                  <a:schemeClr val="tx1"/>
                </a:solidFill>
                <a:effectLst/>
                <a:latin typeface="+mn-lt"/>
                <a:ea typeface="+mn-ea"/>
                <a:cs typeface="+mn-cs"/>
              </a:rPr>
              <a:t>” is replaced with “</a:t>
            </a:r>
            <a:r>
              <a:rPr lang="en-US" sz="1000" i="1" kern="1200" dirty="0">
                <a:solidFill>
                  <a:schemeClr val="tx1"/>
                </a:solidFill>
                <a:effectLst/>
                <a:latin typeface="+mn-lt"/>
                <a:ea typeface="+mn-ea"/>
                <a:cs typeface="+mn-cs"/>
              </a:rPr>
              <a:t>introduced</a:t>
            </a:r>
            <a:r>
              <a:rPr lang="en-US" sz="1000" kern="1200" dirty="0">
                <a:solidFill>
                  <a:schemeClr val="tx1"/>
                </a:solidFill>
                <a:effectLst/>
                <a:latin typeface="+mn-lt"/>
                <a:ea typeface="+mn-ea"/>
                <a:cs typeface="+mn-cs"/>
              </a:rPr>
              <a:t>” to emphasize the rapid or quick response to address the urgent situation;</a:t>
            </a:r>
            <a:endParaRPr lang="fr-FR" sz="10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The text “</a:t>
            </a:r>
            <a:r>
              <a:rPr lang="en-US" sz="1000" i="1" kern="1200" dirty="0">
                <a:solidFill>
                  <a:schemeClr val="tx1"/>
                </a:solidFill>
                <a:effectLst/>
                <a:latin typeface="+mn-lt"/>
                <a:ea typeface="+mn-ea"/>
                <a:cs typeface="+mn-cs"/>
              </a:rPr>
              <a:t>to prevent the entry, establishment or spread of a pest</a:t>
            </a:r>
            <a:r>
              <a:rPr lang="en-US" sz="1000" kern="1200" dirty="0">
                <a:solidFill>
                  <a:schemeClr val="tx1"/>
                </a:solidFill>
                <a:effectLst/>
                <a:latin typeface="+mn-lt"/>
                <a:ea typeface="+mn-ea"/>
                <a:cs typeface="+mn-cs"/>
              </a:rPr>
              <a:t>” is inserted to replace “</a:t>
            </a:r>
            <a:r>
              <a:rPr lang="en-US" sz="1000" i="1" kern="1200" dirty="0">
                <a:solidFill>
                  <a:schemeClr val="tx1"/>
                </a:solidFill>
                <a:effectLst/>
                <a:latin typeface="+mn-lt"/>
                <a:ea typeface="+mn-ea"/>
                <a:cs typeface="+mn-cs"/>
              </a:rPr>
              <a:t>phytosanitary</a:t>
            </a:r>
            <a:r>
              <a:rPr lang="en-US" sz="1000" kern="1200" dirty="0">
                <a:solidFill>
                  <a:schemeClr val="tx1"/>
                </a:solidFill>
                <a:effectLst/>
                <a:latin typeface="+mn-lt"/>
                <a:ea typeface="+mn-ea"/>
                <a:cs typeface="+mn-cs"/>
              </a:rPr>
              <a:t>” and thus allows the deletion of “</a:t>
            </a:r>
            <a:r>
              <a:rPr lang="en-US" sz="1000" i="1" kern="1200" dirty="0">
                <a:solidFill>
                  <a:schemeClr val="tx1"/>
                </a:solidFill>
                <a:effectLst/>
                <a:latin typeface="+mn-lt"/>
                <a:ea typeface="+mn-ea"/>
                <a:cs typeface="+mn-cs"/>
              </a:rPr>
              <a:t>phytosanitary measure</a:t>
            </a:r>
            <a:r>
              <a:rPr lang="en-US" sz="1000" kern="1200" dirty="0">
                <a:solidFill>
                  <a:schemeClr val="tx1"/>
                </a:solidFill>
                <a:effectLst/>
                <a:latin typeface="+mn-lt"/>
                <a:ea typeface="+mn-ea"/>
                <a:cs typeface="+mn-cs"/>
              </a:rPr>
              <a:t>”; it qualifies the phytosanitary nature of the situation and the intent of the rule or procedure;</a:t>
            </a:r>
            <a:endParaRPr lang="fr-FR" sz="10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The text “</a:t>
            </a:r>
            <a:r>
              <a:rPr lang="en-US" sz="1000" i="1" kern="1200" dirty="0">
                <a:solidFill>
                  <a:schemeClr val="tx1"/>
                </a:solidFill>
                <a:effectLst/>
                <a:latin typeface="+mn-lt"/>
                <a:ea typeface="+mn-ea"/>
                <a:cs typeface="+mn-cs"/>
              </a:rPr>
              <a:t>not addressed by existing phytosanitary measures</a:t>
            </a:r>
            <a:r>
              <a:rPr lang="en-US" sz="1000" kern="1200" dirty="0">
                <a:solidFill>
                  <a:schemeClr val="tx1"/>
                </a:solidFill>
                <a:effectLst/>
                <a:latin typeface="+mn-lt"/>
                <a:ea typeface="+mn-ea"/>
                <a:cs typeface="+mn-cs"/>
              </a:rPr>
              <a:t>” clarifies that the situation is critical from a phytosanitary standpoint and needs to be addressed. </a:t>
            </a:r>
            <a:endParaRPr lang="fr-FR" sz="10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11</a:t>
            </a:fld>
            <a:endParaRPr lang="en-US" altLang="en-US"/>
          </a:p>
        </p:txBody>
      </p:sp>
    </p:spTree>
    <p:extLst>
      <p:ext uri="{BB962C8B-B14F-4D97-AF65-F5344CB8AC3E}">
        <p14:creationId xmlns:p14="http://schemas.microsoft.com/office/powerpoint/2010/main" val="10069819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9768" y="4777959"/>
            <a:ext cx="5438140" cy="4963918"/>
          </a:xfrm>
        </p:spPr>
        <p:txBody>
          <a:bodyPr/>
          <a:lstStyle/>
          <a:p>
            <a:pPr marL="171450" lvl="0" indent="-171450">
              <a:buFont typeface="Arial" panose="020B0604020202020204" pitchFamily="34" charset="0"/>
              <a:buChar char="•"/>
            </a:pPr>
            <a:r>
              <a:rPr lang="en-US" sz="1200" i="0" kern="1200" dirty="0">
                <a:solidFill>
                  <a:schemeClr val="tx1"/>
                </a:solidFill>
                <a:effectLst/>
                <a:latin typeface="+mn-lt"/>
                <a:ea typeface="+mn-ea"/>
                <a:cs typeface="+mn-cs"/>
              </a:rPr>
              <a:t>The term “</a:t>
            </a:r>
            <a:r>
              <a:rPr lang="en-US" sz="1200" i="1" kern="1200" dirty="0">
                <a:solidFill>
                  <a:schemeClr val="tx1"/>
                </a:solidFill>
                <a:effectLst/>
                <a:latin typeface="+mn-lt"/>
                <a:ea typeface="+mn-ea"/>
                <a:cs typeface="+mn-cs"/>
              </a:rPr>
              <a:t>phytosanitary regulation</a:t>
            </a:r>
            <a:r>
              <a:rPr lang="en-US" sz="1200" i="0" kern="1200" dirty="0">
                <a:solidFill>
                  <a:schemeClr val="tx1"/>
                </a:solidFill>
                <a:effectLst/>
                <a:latin typeface="+mn-lt"/>
                <a:ea typeface="+mn-ea"/>
                <a:cs typeface="+mn-cs"/>
              </a:rPr>
              <a:t>” is replaced by “</a:t>
            </a:r>
            <a:r>
              <a:rPr lang="en-US" sz="1200" i="1" kern="1200" dirty="0">
                <a:solidFill>
                  <a:schemeClr val="tx1"/>
                </a:solidFill>
                <a:effectLst/>
                <a:latin typeface="+mn-lt"/>
                <a:ea typeface="+mn-ea"/>
                <a:cs typeface="+mn-cs"/>
              </a:rPr>
              <a:t>temporary official rule</a:t>
            </a:r>
            <a:r>
              <a:rPr lang="en-US" sz="1200" i="0" kern="1200" dirty="0">
                <a:solidFill>
                  <a:schemeClr val="tx1"/>
                </a:solidFill>
                <a:effectLst/>
                <a:latin typeface="+mn-lt"/>
                <a:ea typeface="+mn-ea"/>
                <a:cs typeface="+mn-cs"/>
              </a:rPr>
              <a:t>” in order to emphasize that a provisional measure is temporary in nature; rule encompasses legislation, regulation, statute, etc.; furthermore, the rule or procedure is official as it is established, authorized or performed by the NPPO; </a:t>
            </a:r>
            <a:endParaRPr lang="fr-FR" sz="1200" i="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i="0" kern="1200" dirty="0">
                <a:solidFill>
                  <a:schemeClr val="tx1"/>
                </a:solidFill>
                <a:effectLst/>
                <a:latin typeface="+mn-lt"/>
                <a:ea typeface="+mn-ea"/>
                <a:cs typeface="+mn-cs"/>
              </a:rPr>
              <a:t>The text “</a:t>
            </a:r>
            <a:r>
              <a:rPr lang="en-US" sz="1200" i="1" kern="1200" dirty="0">
                <a:solidFill>
                  <a:schemeClr val="tx1"/>
                </a:solidFill>
                <a:effectLst/>
                <a:latin typeface="+mn-lt"/>
                <a:ea typeface="+mn-ea"/>
                <a:cs typeface="+mn-cs"/>
              </a:rPr>
              <a:t>to prevent the entry, establishment or spread of a pest</a:t>
            </a:r>
            <a:r>
              <a:rPr lang="en-US" sz="1200" i="0" kern="1200" dirty="0">
                <a:solidFill>
                  <a:schemeClr val="tx1"/>
                </a:solidFill>
                <a:effectLst/>
                <a:latin typeface="+mn-lt"/>
                <a:ea typeface="+mn-ea"/>
                <a:cs typeface="+mn-cs"/>
              </a:rPr>
              <a:t>” further enables the deletion of “</a:t>
            </a:r>
            <a:r>
              <a:rPr lang="en-US" sz="1200" i="1" kern="1200" dirty="0">
                <a:solidFill>
                  <a:schemeClr val="tx1"/>
                </a:solidFill>
                <a:effectLst/>
                <a:latin typeface="+mn-lt"/>
                <a:ea typeface="+mn-ea"/>
                <a:cs typeface="+mn-cs"/>
              </a:rPr>
              <a:t>phytosanitary regulation</a:t>
            </a:r>
            <a:r>
              <a:rPr lang="en-US" sz="1200" i="0" kern="1200" dirty="0">
                <a:solidFill>
                  <a:schemeClr val="tx1"/>
                </a:solidFill>
                <a:effectLst/>
                <a:latin typeface="+mn-lt"/>
                <a:ea typeface="+mn-ea"/>
                <a:cs typeface="+mn-cs"/>
              </a:rPr>
              <a:t>” and qualifies the phytosanitary nature and intent of the rule or procedure;</a:t>
            </a:r>
            <a:endParaRPr lang="fr-FR" sz="1200" i="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i="0" kern="1200" dirty="0">
                <a:solidFill>
                  <a:schemeClr val="tx1"/>
                </a:solidFill>
                <a:effectLst/>
                <a:latin typeface="+mn-lt"/>
                <a:ea typeface="+mn-ea"/>
                <a:cs typeface="+mn-cs"/>
              </a:rPr>
              <a:t>The term “</a:t>
            </a:r>
            <a:r>
              <a:rPr lang="en-US" sz="1200" i="1" kern="1200" dirty="0">
                <a:solidFill>
                  <a:schemeClr val="tx1"/>
                </a:solidFill>
                <a:effectLst/>
                <a:latin typeface="+mn-lt"/>
                <a:ea typeface="+mn-ea"/>
                <a:cs typeface="+mn-cs"/>
              </a:rPr>
              <a:t>established</a:t>
            </a:r>
            <a:r>
              <a:rPr lang="en-US" sz="1200" i="0" kern="1200" dirty="0">
                <a:solidFill>
                  <a:schemeClr val="tx1"/>
                </a:solidFill>
                <a:effectLst/>
                <a:latin typeface="+mn-lt"/>
                <a:ea typeface="+mn-ea"/>
                <a:cs typeface="+mn-cs"/>
              </a:rPr>
              <a:t>” is replaced by “</a:t>
            </a:r>
            <a:r>
              <a:rPr lang="en-US" sz="1200" i="1" kern="1200" dirty="0">
                <a:solidFill>
                  <a:schemeClr val="tx1"/>
                </a:solidFill>
                <a:effectLst/>
                <a:latin typeface="+mn-lt"/>
                <a:ea typeface="+mn-ea"/>
                <a:cs typeface="+mn-cs"/>
              </a:rPr>
              <a:t>set up</a:t>
            </a:r>
            <a:r>
              <a:rPr lang="en-US" sz="1200" i="0" kern="1200" dirty="0">
                <a:solidFill>
                  <a:schemeClr val="tx1"/>
                </a:solidFill>
                <a:effectLst/>
                <a:latin typeface="+mn-lt"/>
                <a:ea typeface="+mn-ea"/>
                <a:cs typeface="+mn-cs"/>
              </a:rPr>
              <a:t>” in order to further support the temporary nature of the measure; “established” would indicate that a rule is set up on a permanent basis, which is not the case for the provisional measure.</a:t>
            </a:r>
            <a:endParaRPr lang="fr-FR" sz="120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12</a:t>
            </a:fld>
            <a:endParaRPr lang="en-US" altLang="en-US"/>
          </a:p>
        </p:txBody>
      </p:sp>
    </p:spTree>
    <p:extLst>
      <p:ext uri="{BB962C8B-B14F-4D97-AF65-F5344CB8AC3E}">
        <p14:creationId xmlns:p14="http://schemas.microsoft.com/office/powerpoint/2010/main" val="1214126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9768" y="4777959"/>
            <a:ext cx="5438140" cy="4963918"/>
          </a:xfrm>
        </p:spPr>
        <p:txBody>
          <a:bodyPr/>
          <a:lstStyle/>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Through Article VII.2f of the Convention and the definition of ‘</a:t>
            </a:r>
            <a:r>
              <a:rPr lang="en-US" sz="1200" i="1" kern="1200" dirty="0">
                <a:solidFill>
                  <a:schemeClr val="tx1"/>
                </a:solidFill>
                <a:effectLst/>
                <a:latin typeface="+mn-lt"/>
                <a:ea typeface="+mn-ea"/>
                <a:cs typeface="+mn-cs"/>
              </a:rPr>
              <a:t>compliance procedure (for a consignment)</a:t>
            </a: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the terms ‘</a:t>
            </a:r>
            <a:r>
              <a:rPr lang="en-US" sz="1200" i="1" kern="1200" dirty="0">
                <a:solidFill>
                  <a:schemeClr val="tx1"/>
                </a:solidFill>
                <a:effectLst/>
                <a:latin typeface="+mn-lt"/>
                <a:ea typeface="+mn-ea"/>
                <a:cs typeface="+mn-cs"/>
              </a:rPr>
              <a:t>compliance</a:t>
            </a:r>
            <a:r>
              <a:rPr lang="en-US" sz="1200" kern="1200" dirty="0">
                <a:solidFill>
                  <a:schemeClr val="tx1"/>
                </a:solidFill>
                <a:effectLst/>
                <a:latin typeface="+mn-lt"/>
                <a:ea typeface="+mn-ea"/>
                <a:cs typeface="+mn-cs"/>
              </a:rPr>
              <a:t>’ and ‘</a:t>
            </a:r>
            <a:r>
              <a:rPr lang="en-US" sz="1200" i="1" kern="1200" dirty="0">
                <a:solidFill>
                  <a:schemeClr val="tx1"/>
                </a:solidFill>
                <a:effectLst/>
                <a:latin typeface="+mn-lt"/>
                <a:ea typeface="+mn-ea"/>
                <a:cs typeface="+mn-cs"/>
              </a:rPr>
              <a:t>non-compliance</a:t>
            </a:r>
            <a:r>
              <a:rPr lang="en-US" sz="1200" kern="1200" dirty="0">
                <a:solidFill>
                  <a:schemeClr val="tx1"/>
                </a:solidFill>
                <a:effectLst/>
                <a:latin typeface="+mn-lt"/>
                <a:ea typeface="+mn-ea"/>
                <a:cs typeface="+mn-cs"/>
              </a:rPr>
              <a:t>’ are linked with consignments, and the ‘General recommendations on use of terms in ISPMs’ stipulates ‘</a:t>
            </a:r>
            <a:r>
              <a:rPr lang="en-US" sz="1200" i="1" kern="1200" dirty="0">
                <a:solidFill>
                  <a:schemeClr val="tx1"/>
                </a:solidFill>
                <a:effectLst/>
                <a:latin typeface="+mn-lt"/>
                <a:ea typeface="+mn-ea"/>
                <a:cs typeface="+mn-cs"/>
              </a:rPr>
              <a:t>conformity</a:t>
            </a:r>
            <a:r>
              <a:rPr lang="en-US" sz="1200" kern="1200" dirty="0">
                <a:solidFill>
                  <a:schemeClr val="tx1"/>
                </a:solidFill>
                <a:effectLst/>
                <a:latin typeface="+mn-lt"/>
                <a:ea typeface="+mn-ea"/>
                <a:cs typeface="+mn-cs"/>
              </a:rPr>
              <a:t>’ be used in other cases. As </a:t>
            </a:r>
            <a:r>
              <a:rPr lang="en-US" sz="1200" i="1" kern="1200" dirty="0">
                <a:solidFill>
                  <a:schemeClr val="tx1"/>
                </a:solidFill>
                <a:effectLst/>
                <a:latin typeface="+mn-lt"/>
                <a:ea typeface="+mn-ea"/>
                <a:cs typeface="+mn-cs"/>
              </a:rPr>
              <a:t>inspection</a:t>
            </a:r>
            <a:r>
              <a:rPr lang="en-US" sz="1200" kern="1200" dirty="0">
                <a:solidFill>
                  <a:schemeClr val="tx1"/>
                </a:solidFill>
                <a:effectLst/>
                <a:latin typeface="+mn-lt"/>
                <a:ea typeface="+mn-ea"/>
                <a:cs typeface="+mn-cs"/>
              </a:rPr>
              <a:t> has a broader scope than only consignments, ‘</a:t>
            </a:r>
            <a:r>
              <a:rPr lang="en-US" sz="1200" i="1" kern="1200" dirty="0">
                <a:solidFill>
                  <a:schemeClr val="tx1"/>
                </a:solidFill>
                <a:effectLst/>
                <a:latin typeface="+mn-lt"/>
                <a:ea typeface="+mn-ea"/>
                <a:cs typeface="+mn-cs"/>
              </a:rPr>
              <a:t>compliance</a:t>
            </a:r>
            <a:r>
              <a:rPr lang="en-US" sz="1200" kern="1200" dirty="0">
                <a:solidFill>
                  <a:schemeClr val="tx1"/>
                </a:solidFill>
                <a:effectLst/>
                <a:latin typeface="+mn-lt"/>
                <a:ea typeface="+mn-ea"/>
                <a:cs typeface="+mn-cs"/>
              </a:rPr>
              <a:t>’ is therefore substituted by ‘</a:t>
            </a:r>
            <a:r>
              <a:rPr lang="en-US" sz="1200" i="1" kern="1200" dirty="0">
                <a:solidFill>
                  <a:schemeClr val="tx1"/>
                </a:solidFill>
                <a:effectLst/>
                <a:latin typeface="+mn-lt"/>
                <a:ea typeface="+mn-ea"/>
                <a:cs typeface="+mn-cs"/>
              </a:rPr>
              <a:t>conformity</a:t>
            </a:r>
            <a:r>
              <a:rPr lang="en-US" sz="1200" kern="1200" dirty="0">
                <a:solidFill>
                  <a:schemeClr val="tx1"/>
                </a:solidFill>
                <a:effectLst/>
                <a:latin typeface="+mn-lt"/>
                <a:ea typeface="+mn-ea"/>
                <a:cs typeface="+mn-cs"/>
              </a:rPr>
              <a:t>’;</a:t>
            </a:r>
            <a:endParaRPr lang="fr-FR"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word ‘</a:t>
            </a:r>
            <a:r>
              <a:rPr lang="en-US" sz="1200" i="1" kern="1200" dirty="0">
                <a:solidFill>
                  <a:schemeClr val="tx1"/>
                </a:solidFill>
                <a:effectLst/>
                <a:latin typeface="+mn-lt"/>
                <a:ea typeface="+mn-ea"/>
                <a:cs typeface="+mn-cs"/>
              </a:rPr>
              <a:t>determine</a:t>
            </a:r>
            <a:r>
              <a:rPr lang="en-US" sz="1200" kern="1200" dirty="0">
                <a:solidFill>
                  <a:schemeClr val="tx1"/>
                </a:solidFill>
                <a:effectLst/>
                <a:latin typeface="+mn-lt"/>
                <a:ea typeface="+mn-ea"/>
                <a:cs typeface="+mn-cs"/>
              </a:rPr>
              <a:t>’ is substituted by ‘</a:t>
            </a:r>
            <a:r>
              <a:rPr lang="en-US" sz="1200" i="1" kern="1200" dirty="0">
                <a:solidFill>
                  <a:schemeClr val="tx1"/>
                </a:solidFill>
                <a:effectLst/>
                <a:latin typeface="+mn-lt"/>
                <a:ea typeface="+mn-ea"/>
                <a:cs typeface="+mn-cs"/>
              </a:rPr>
              <a:t>check</a:t>
            </a:r>
            <a:r>
              <a:rPr lang="en-US" sz="1200" kern="1200" dirty="0">
                <a:solidFill>
                  <a:schemeClr val="tx1"/>
                </a:solidFill>
                <a:effectLst/>
                <a:latin typeface="+mn-lt"/>
                <a:ea typeface="+mn-ea"/>
                <a:cs typeface="+mn-cs"/>
              </a:rPr>
              <a:t>’ to reflect the change from ‘</a:t>
            </a:r>
            <a:r>
              <a:rPr lang="en-US" sz="1200" i="1" kern="1200" dirty="0">
                <a:solidFill>
                  <a:schemeClr val="tx1"/>
                </a:solidFill>
                <a:effectLst/>
                <a:latin typeface="+mn-lt"/>
                <a:ea typeface="+mn-ea"/>
                <a:cs typeface="+mn-cs"/>
              </a:rPr>
              <a:t>compliance</a:t>
            </a:r>
            <a:r>
              <a:rPr lang="en-US" sz="1200" kern="1200" dirty="0">
                <a:solidFill>
                  <a:schemeClr val="tx1"/>
                </a:solidFill>
                <a:effectLst/>
                <a:latin typeface="+mn-lt"/>
                <a:ea typeface="+mn-ea"/>
                <a:cs typeface="+mn-cs"/>
              </a:rPr>
              <a:t>’ to ‘</a:t>
            </a:r>
            <a:r>
              <a:rPr lang="en-US" sz="1200" i="1" kern="1200" dirty="0">
                <a:solidFill>
                  <a:schemeClr val="tx1"/>
                </a:solidFill>
                <a:effectLst/>
                <a:latin typeface="+mn-lt"/>
                <a:ea typeface="+mn-ea"/>
                <a:cs typeface="+mn-cs"/>
              </a:rPr>
              <a:t>conformity</a:t>
            </a:r>
            <a:r>
              <a:rPr lang="en-US" sz="1200" kern="1200" dirty="0">
                <a:solidFill>
                  <a:schemeClr val="tx1"/>
                </a:solidFill>
                <a:effectLst/>
                <a:latin typeface="+mn-lt"/>
                <a:ea typeface="+mn-ea"/>
                <a:cs typeface="+mn-cs"/>
              </a:rPr>
              <a:t>’; also avoids redundancy as ‘determine’ is used earlier in the sentence;</a:t>
            </a:r>
            <a:endParaRPr lang="fr-FR"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term ‘</a:t>
            </a:r>
            <a:r>
              <a:rPr lang="en-US" sz="1200" i="1" kern="1200" dirty="0">
                <a:solidFill>
                  <a:schemeClr val="tx1"/>
                </a:solidFill>
                <a:effectLst/>
                <a:latin typeface="+mn-lt"/>
                <a:ea typeface="+mn-ea"/>
                <a:cs typeface="+mn-cs"/>
              </a:rPr>
              <a:t>regulations</a:t>
            </a:r>
            <a:r>
              <a:rPr lang="en-US" sz="1200" kern="1200" dirty="0">
                <a:solidFill>
                  <a:schemeClr val="tx1"/>
                </a:solidFill>
                <a:effectLst/>
                <a:latin typeface="+mn-lt"/>
                <a:ea typeface="+mn-ea"/>
                <a:cs typeface="+mn-cs"/>
              </a:rPr>
              <a:t>’ is substituted by ‘</a:t>
            </a:r>
            <a:r>
              <a:rPr lang="en-US" sz="1200" i="1" kern="1200" dirty="0">
                <a:solidFill>
                  <a:schemeClr val="tx1"/>
                </a:solidFill>
                <a:effectLst/>
                <a:latin typeface="+mn-lt"/>
                <a:ea typeface="+mn-ea"/>
                <a:cs typeface="+mn-cs"/>
              </a:rPr>
              <a:t>requirements</a:t>
            </a:r>
            <a:r>
              <a:rPr lang="en-US" sz="1200" kern="1200" dirty="0">
                <a:solidFill>
                  <a:schemeClr val="tx1"/>
                </a:solidFill>
                <a:effectLst/>
                <a:latin typeface="+mn-lt"/>
                <a:ea typeface="+mn-ea"/>
                <a:cs typeface="+mn-cs"/>
              </a:rPr>
              <a:t>’, as phytosanitary regulations are at a higher level and refer to regulated pests. However, inspection can be carried out in scenarios other than at import, like at place of production or production site or at export, and inspection in such scenarios may not be always be related to regulated pests;</a:t>
            </a:r>
            <a:endParaRPr lang="fr-FR"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While the term ‘</a:t>
            </a:r>
            <a:r>
              <a:rPr lang="en-US" sz="1200" i="1" kern="1200" dirty="0">
                <a:solidFill>
                  <a:schemeClr val="tx1"/>
                </a:solidFill>
                <a:effectLst/>
                <a:latin typeface="+mn-lt"/>
                <a:ea typeface="+mn-ea"/>
                <a:cs typeface="+mn-cs"/>
              </a:rPr>
              <a:t>inspection</a:t>
            </a:r>
            <a:r>
              <a:rPr lang="en-US" sz="1200" kern="1200" dirty="0">
                <a:solidFill>
                  <a:schemeClr val="tx1"/>
                </a:solidFill>
                <a:effectLst/>
                <a:latin typeface="+mn-lt"/>
                <a:ea typeface="+mn-ea"/>
                <a:cs typeface="+mn-cs"/>
              </a:rPr>
              <a:t>’ needs substitution by ‘</a:t>
            </a:r>
            <a:r>
              <a:rPr lang="en-US" sz="1200" i="1" kern="1200" dirty="0">
                <a:solidFill>
                  <a:schemeClr val="tx1"/>
                </a:solidFill>
                <a:effectLst/>
                <a:latin typeface="+mn-lt"/>
                <a:ea typeface="+mn-ea"/>
                <a:cs typeface="+mn-cs"/>
              </a:rPr>
              <a:t>compliance procedure</a:t>
            </a:r>
            <a:r>
              <a:rPr lang="en-US" sz="1200" kern="1200" dirty="0">
                <a:solidFill>
                  <a:schemeClr val="tx1"/>
                </a:solidFill>
                <a:effectLst/>
                <a:latin typeface="+mn-lt"/>
                <a:ea typeface="+mn-ea"/>
                <a:cs typeface="+mn-cs"/>
              </a:rPr>
              <a:t>’ in a few cases in ISPM 23 (irrespective</a:t>
            </a:r>
            <a:r>
              <a:rPr lang="en-GB" sz="1200" kern="1200" dirty="0">
                <a:solidFill>
                  <a:schemeClr val="tx1"/>
                </a:solidFill>
                <a:effectLst/>
                <a:latin typeface="+mn-lt"/>
                <a:ea typeface="+mn-ea"/>
                <a:cs typeface="+mn-cs"/>
              </a:rPr>
              <a:t> of the</a:t>
            </a:r>
            <a:r>
              <a:rPr lang="en-US" sz="1200" kern="1200" dirty="0">
                <a:solidFill>
                  <a:schemeClr val="tx1"/>
                </a:solidFill>
                <a:effectLst/>
                <a:latin typeface="+mn-lt"/>
                <a:ea typeface="+mn-ea"/>
                <a:cs typeface="+mn-cs"/>
              </a:rPr>
              <a:t> proposed revision), the use of the revised definition of ‘</a:t>
            </a:r>
            <a:r>
              <a:rPr lang="en-US" sz="1200" i="1" kern="1200" dirty="0">
                <a:solidFill>
                  <a:schemeClr val="tx1"/>
                </a:solidFill>
                <a:effectLst/>
                <a:latin typeface="+mn-lt"/>
                <a:ea typeface="+mn-ea"/>
                <a:cs typeface="+mn-cs"/>
              </a:rPr>
              <a:t>inspection</a:t>
            </a:r>
            <a:r>
              <a:rPr lang="en-US" sz="1200" kern="1200" dirty="0">
                <a:solidFill>
                  <a:schemeClr val="tx1"/>
                </a:solidFill>
                <a:effectLst/>
                <a:latin typeface="+mn-lt"/>
                <a:ea typeface="+mn-ea"/>
                <a:cs typeface="+mn-cs"/>
              </a:rPr>
              <a:t>’ does not conflict with the current uses of the term in adopted ISPMs.</a:t>
            </a:r>
            <a:endParaRPr lang="fr-FR" sz="1200" kern="1200" dirty="0">
              <a:solidFill>
                <a:schemeClr val="tx1"/>
              </a:solidFill>
              <a:effectLst/>
              <a:latin typeface="+mn-lt"/>
              <a:ea typeface="+mn-ea"/>
              <a:cs typeface="+mn-cs"/>
            </a:endParaRPr>
          </a:p>
          <a:p>
            <a:pPr marL="171450" lvl="0" indent="-171450">
              <a:buFont typeface="Arial" panose="020B0604020202020204" pitchFamily="34" charset="0"/>
              <a:buChar char="•"/>
            </a:pPr>
            <a:endParaRPr lang="en-US"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13</a:t>
            </a:fld>
            <a:endParaRPr lang="en-US" altLang="en-US"/>
          </a:p>
        </p:txBody>
      </p:sp>
    </p:spTree>
    <p:extLst>
      <p:ext uri="{BB962C8B-B14F-4D97-AF65-F5344CB8AC3E}">
        <p14:creationId xmlns:p14="http://schemas.microsoft.com/office/powerpoint/2010/main" val="1498998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9768" y="4777959"/>
            <a:ext cx="5438140" cy="4963918"/>
          </a:xfrm>
        </p:spPr>
        <p:txBody>
          <a:bodyPr/>
          <a:lstStyle/>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Through Article VII.2f of the Convention and the definition of </a:t>
            </a:r>
            <a:r>
              <a:rPr lang="en-US" sz="1200" i="1" kern="1200" dirty="0">
                <a:solidFill>
                  <a:schemeClr val="tx1"/>
                </a:solidFill>
                <a:effectLst/>
                <a:latin typeface="+mn-lt"/>
                <a:ea typeface="+mn-ea"/>
                <a:cs typeface="+mn-cs"/>
              </a:rPr>
              <a:t>compliance procedure (for a consignment),</a:t>
            </a:r>
            <a:r>
              <a:rPr lang="en-US" sz="1200" kern="1200" dirty="0">
                <a:solidFill>
                  <a:schemeClr val="tx1"/>
                </a:solidFill>
                <a:effectLst/>
                <a:latin typeface="+mn-lt"/>
                <a:ea typeface="+mn-ea"/>
                <a:cs typeface="+mn-cs"/>
              </a:rPr>
              <a:t> the terms ‘</a:t>
            </a:r>
            <a:r>
              <a:rPr lang="en-US" sz="1200" i="1" kern="1200" dirty="0">
                <a:solidFill>
                  <a:schemeClr val="tx1"/>
                </a:solidFill>
                <a:effectLst/>
                <a:latin typeface="+mn-lt"/>
                <a:ea typeface="+mn-ea"/>
                <a:cs typeface="+mn-cs"/>
              </a:rPr>
              <a:t>compliance</a:t>
            </a:r>
            <a:r>
              <a:rPr lang="en-US" sz="1200" kern="1200" dirty="0">
                <a:solidFill>
                  <a:schemeClr val="tx1"/>
                </a:solidFill>
                <a:effectLst/>
                <a:latin typeface="+mn-lt"/>
                <a:ea typeface="+mn-ea"/>
                <a:cs typeface="+mn-cs"/>
              </a:rPr>
              <a:t>’ and ‘</a:t>
            </a:r>
            <a:r>
              <a:rPr lang="en-US" sz="1200" i="1" kern="1200" dirty="0">
                <a:solidFill>
                  <a:schemeClr val="tx1"/>
                </a:solidFill>
                <a:effectLst/>
                <a:latin typeface="+mn-lt"/>
                <a:ea typeface="+mn-ea"/>
                <a:cs typeface="+mn-cs"/>
              </a:rPr>
              <a:t>non-compliance</a:t>
            </a:r>
            <a:r>
              <a:rPr lang="en-US" sz="1200" kern="1200" dirty="0">
                <a:solidFill>
                  <a:schemeClr val="tx1"/>
                </a:solidFill>
                <a:effectLst/>
                <a:latin typeface="+mn-lt"/>
                <a:ea typeface="+mn-ea"/>
                <a:cs typeface="+mn-cs"/>
              </a:rPr>
              <a:t>’ are linked with consignments, and the ‘General recommendations on use of terms in ISPMs’ stipulates ‘</a:t>
            </a:r>
            <a:r>
              <a:rPr lang="en-US" sz="1200" i="1" kern="1200" dirty="0">
                <a:solidFill>
                  <a:schemeClr val="tx1"/>
                </a:solidFill>
                <a:effectLst/>
                <a:latin typeface="+mn-lt"/>
                <a:ea typeface="+mn-ea"/>
                <a:cs typeface="+mn-cs"/>
              </a:rPr>
              <a:t>conformity</a:t>
            </a:r>
            <a:r>
              <a:rPr lang="en-US" sz="1200" kern="1200" dirty="0">
                <a:solidFill>
                  <a:schemeClr val="tx1"/>
                </a:solidFill>
                <a:effectLst/>
                <a:latin typeface="+mn-lt"/>
                <a:ea typeface="+mn-ea"/>
                <a:cs typeface="+mn-cs"/>
              </a:rPr>
              <a:t>’ be used in other cases. As </a:t>
            </a:r>
            <a:r>
              <a:rPr lang="en-US" sz="1200" i="1" kern="1200" dirty="0">
                <a:solidFill>
                  <a:schemeClr val="tx1"/>
                </a:solidFill>
                <a:effectLst/>
                <a:latin typeface="+mn-lt"/>
                <a:ea typeface="+mn-ea"/>
                <a:cs typeface="+mn-cs"/>
              </a:rPr>
              <a:t>test</a:t>
            </a:r>
            <a:r>
              <a:rPr lang="en-US" sz="1200" kern="1200" dirty="0">
                <a:solidFill>
                  <a:schemeClr val="tx1"/>
                </a:solidFill>
                <a:effectLst/>
                <a:latin typeface="+mn-lt"/>
                <a:ea typeface="+mn-ea"/>
                <a:cs typeface="+mn-cs"/>
              </a:rPr>
              <a:t> has a broader scope than only consignments, the term ‘</a:t>
            </a:r>
            <a:r>
              <a:rPr lang="en-US" sz="1200" i="1" kern="1200" dirty="0">
                <a:solidFill>
                  <a:schemeClr val="tx1"/>
                </a:solidFill>
                <a:effectLst/>
                <a:latin typeface="+mn-lt"/>
                <a:ea typeface="+mn-ea"/>
                <a:cs typeface="+mn-cs"/>
              </a:rPr>
              <a:t>compliance</a:t>
            </a:r>
            <a:r>
              <a:rPr lang="en-US" sz="1200" kern="1200" dirty="0">
                <a:solidFill>
                  <a:schemeClr val="tx1"/>
                </a:solidFill>
                <a:effectLst/>
                <a:latin typeface="+mn-lt"/>
                <a:ea typeface="+mn-ea"/>
                <a:cs typeface="+mn-cs"/>
              </a:rPr>
              <a:t>’ is therefore substituted by ‘</a:t>
            </a:r>
            <a:r>
              <a:rPr lang="en-US" sz="1200" i="1" kern="1200" dirty="0">
                <a:solidFill>
                  <a:schemeClr val="tx1"/>
                </a:solidFill>
                <a:effectLst/>
                <a:latin typeface="+mn-lt"/>
                <a:ea typeface="+mn-ea"/>
                <a:cs typeface="+mn-cs"/>
              </a:rPr>
              <a:t>conformity</a:t>
            </a:r>
            <a:r>
              <a:rPr lang="en-US" sz="1200" kern="1200" dirty="0">
                <a:solidFill>
                  <a:schemeClr val="tx1"/>
                </a:solidFill>
                <a:effectLst/>
                <a:latin typeface="+mn-lt"/>
                <a:ea typeface="+mn-ea"/>
                <a:cs typeface="+mn-cs"/>
              </a:rPr>
              <a:t>’;</a:t>
            </a:r>
            <a:endParaRPr lang="fr-FR"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word ‘</a:t>
            </a:r>
            <a:r>
              <a:rPr lang="en-US" sz="1200" i="1" kern="1200" dirty="0">
                <a:solidFill>
                  <a:schemeClr val="tx1"/>
                </a:solidFill>
                <a:effectLst/>
                <a:latin typeface="+mn-lt"/>
                <a:ea typeface="+mn-ea"/>
                <a:cs typeface="+mn-cs"/>
              </a:rPr>
              <a:t>determine</a:t>
            </a:r>
            <a:r>
              <a:rPr lang="en-US" sz="1200" kern="1200" dirty="0">
                <a:solidFill>
                  <a:schemeClr val="tx1"/>
                </a:solidFill>
                <a:effectLst/>
                <a:latin typeface="+mn-lt"/>
                <a:ea typeface="+mn-ea"/>
                <a:cs typeface="+mn-cs"/>
              </a:rPr>
              <a:t>’ is substituted by ‘</a:t>
            </a:r>
            <a:r>
              <a:rPr lang="en-US" sz="1200" i="1" kern="1200" dirty="0">
                <a:solidFill>
                  <a:schemeClr val="tx1"/>
                </a:solidFill>
                <a:effectLst/>
                <a:latin typeface="+mn-lt"/>
                <a:ea typeface="+mn-ea"/>
                <a:cs typeface="+mn-cs"/>
              </a:rPr>
              <a:t>verify</a:t>
            </a:r>
            <a:r>
              <a:rPr lang="en-US" sz="1200" kern="1200" dirty="0">
                <a:solidFill>
                  <a:schemeClr val="tx1"/>
                </a:solidFill>
                <a:effectLst/>
                <a:latin typeface="+mn-lt"/>
                <a:ea typeface="+mn-ea"/>
                <a:cs typeface="+mn-cs"/>
              </a:rPr>
              <a:t>’ in order to highlight that in the case of testing, the use of appropriate methods and technology would ensure that the result of the test leads to a decision. In this case, test is a decisive action, and the use of the word ‘verify’ to describe the action would be more appropriate.</a:t>
            </a:r>
            <a:endParaRPr lang="fr-FR" sz="1200" kern="1200" dirty="0">
              <a:solidFill>
                <a:schemeClr val="tx1"/>
              </a:solidFill>
              <a:effectLst/>
              <a:latin typeface="+mn-lt"/>
              <a:ea typeface="+mn-ea"/>
              <a:cs typeface="+mn-cs"/>
            </a:endParaRPr>
          </a:p>
          <a:p>
            <a:pPr marL="171450" lvl="0" indent="-171450">
              <a:buFont typeface="Arial" panose="020B0604020202020204" pitchFamily="34" charset="0"/>
              <a:buChar char="•"/>
            </a:pPr>
            <a:endParaRPr lang="en-US"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14</a:t>
            </a:fld>
            <a:endParaRPr lang="en-US" altLang="en-US"/>
          </a:p>
        </p:txBody>
      </p:sp>
    </p:spTree>
    <p:extLst>
      <p:ext uri="{BB962C8B-B14F-4D97-AF65-F5344CB8AC3E}">
        <p14:creationId xmlns:p14="http://schemas.microsoft.com/office/powerpoint/2010/main" val="37065352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9768" y="4777959"/>
            <a:ext cx="5438140" cy="4963918"/>
          </a:xfrm>
        </p:spPr>
        <p:txBody>
          <a:bodyPr/>
          <a:lstStyle/>
          <a:p>
            <a:pPr marL="171450" lvl="0" indent="-171450">
              <a:buFont typeface="Arial" panose="020B0604020202020204" pitchFamily="34" charset="0"/>
              <a:buChar char="•"/>
            </a:pPr>
            <a:r>
              <a:rPr lang="en-US" sz="1200" i="0" kern="1200" dirty="0">
                <a:solidFill>
                  <a:schemeClr val="tx1"/>
                </a:solidFill>
                <a:effectLst/>
                <a:latin typeface="+mn-lt"/>
                <a:ea typeface="+mn-ea"/>
                <a:cs typeface="+mn-cs"/>
              </a:rPr>
              <a:t>The addition of ‘</a:t>
            </a:r>
            <a:r>
              <a:rPr lang="en-US" sz="1200" i="1" kern="1200" dirty="0">
                <a:solidFill>
                  <a:schemeClr val="tx1"/>
                </a:solidFill>
                <a:effectLst/>
                <a:latin typeface="+mn-lt"/>
                <a:ea typeface="+mn-ea"/>
                <a:cs typeface="+mn-cs"/>
              </a:rPr>
              <a:t>of document checks, verification of consignment integrity, and inspection or testing of plants, plant products or other regulated articles</a:t>
            </a:r>
            <a:r>
              <a:rPr lang="en-US" sz="1200" kern="1200" dirty="0">
                <a:solidFill>
                  <a:schemeClr val="tx1"/>
                </a:solidFill>
                <a:effectLst/>
                <a:latin typeface="+mn-lt"/>
                <a:ea typeface="+mn-ea"/>
                <a:cs typeface="+mn-cs"/>
              </a:rPr>
              <a:t>’ serves to more specifically explain which elements a compliance procedure may consist of, and thereby creating a clear link to those concepts and definitions. It is noted that the proposed revised definition of </a:t>
            </a:r>
            <a:r>
              <a:rPr lang="en-US" sz="1200" i="1" kern="1200" dirty="0">
                <a:solidFill>
                  <a:schemeClr val="tx1"/>
                </a:solidFill>
                <a:effectLst/>
                <a:latin typeface="+mn-lt"/>
                <a:ea typeface="+mn-ea"/>
                <a:cs typeface="+mn-cs"/>
              </a:rPr>
              <a:t>integrity (of a consignment)</a:t>
            </a:r>
            <a:r>
              <a:rPr lang="en-US" sz="1200" kern="1200" dirty="0">
                <a:solidFill>
                  <a:schemeClr val="tx1"/>
                </a:solidFill>
                <a:effectLst/>
                <a:latin typeface="+mn-lt"/>
                <a:ea typeface="+mn-ea"/>
                <a:cs typeface="+mn-cs"/>
              </a:rPr>
              <a:t> includes the ‘</a:t>
            </a:r>
            <a:r>
              <a:rPr lang="en-US" sz="1200" i="1" kern="1200" dirty="0">
                <a:solidFill>
                  <a:schemeClr val="tx1"/>
                </a:solidFill>
                <a:effectLst/>
                <a:latin typeface="+mn-lt"/>
                <a:ea typeface="+mn-ea"/>
                <a:cs typeface="+mn-cs"/>
              </a:rPr>
              <a:t>identity is unchanged</a:t>
            </a:r>
            <a:r>
              <a:rPr lang="en-US" sz="1200" kern="1200" dirty="0">
                <a:solidFill>
                  <a:schemeClr val="tx1"/>
                </a:solidFill>
                <a:effectLst/>
                <a:latin typeface="+mn-lt"/>
                <a:ea typeface="+mn-ea"/>
                <a:cs typeface="+mn-cs"/>
              </a:rPr>
              <a:t>’ so that verification of integrity includes verification of identity;</a:t>
            </a:r>
            <a:endParaRPr lang="fr-FR"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i="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Procedure</a:t>
            </a:r>
            <a:r>
              <a:rPr lang="en-US" sz="1200" i="0" kern="1200" dirty="0">
                <a:solidFill>
                  <a:schemeClr val="tx1"/>
                </a:solidFill>
                <a:effectLst/>
                <a:latin typeface="+mn-lt"/>
                <a:ea typeface="+mn-ea"/>
                <a:cs typeface="+mn-cs"/>
              </a:rPr>
              <a:t>’ is substituted by ‘</a:t>
            </a:r>
            <a:r>
              <a:rPr lang="en-US" sz="1200" i="1" kern="1200" dirty="0">
                <a:solidFill>
                  <a:schemeClr val="tx1"/>
                </a:solidFill>
                <a:effectLst/>
                <a:latin typeface="+mn-lt"/>
                <a:ea typeface="+mn-ea"/>
                <a:cs typeface="+mn-cs"/>
              </a:rPr>
              <a:t>process</a:t>
            </a:r>
            <a:r>
              <a:rPr lang="en-US" sz="1200" i="0" kern="1200" dirty="0">
                <a:solidFill>
                  <a:schemeClr val="tx1"/>
                </a:solidFill>
                <a:effectLst/>
                <a:latin typeface="+mn-lt"/>
                <a:ea typeface="+mn-ea"/>
                <a:cs typeface="+mn-cs"/>
              </a:rPr>
              <a:t>’ in order to highlight that it is a series of steps or actions that are performed and, when completed, leads to the release of a consignment or transit through a country;	</a:t>
            </a:r>
            <a:endParaRPr lang="fr-FR" sz="1200" i="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i="0" kern="1200" dirty="0">
                <a:solidFill>
                  <a:schemeClr val="tx1"/>
                </a:solidFill>
                <a:effectLst/>
                <a:latin typeface="+mn-lt"/>
                <a:ea typeface="+mn-ea"/>
                <a:cs typeface="+mn-cs"/>
              </a:rPr>
              <a:t>The wording ‘</a:t>
            </a:r>
            <a:r>
              <a:rPr lang="en-US" sz="1200" i="1" kern="1200" dirty="0">
                <a:solidFill>
                  <a:schemeClr val="tx1"/>
                </a:solidFill>
                <a:effectLst/>
                <a:latin typeface="+mn-lt"/>
                <a:ea typeface="+mn-ea"/>
                <a:cs typeface="+mn-cs"/>
              </a:rPr>
              <a:t>used to verify</a:t>
            </a:r>
            <a:r>
              <a:rPr lang="en-US" sz="1200" i="0" kern="1200" dirty="0">
                <a:solidFill>
                  <a:schemeClr val="tx1"/>
                </a:solidFill>
                <a:effectLst/>
                <a:latin typeface="+mn-lt"/>
                <a:ea typeface="+mn-ea"/>
                <a:cs typeface="+mn-cs"/>
              </a:rPr>
              <a:t>’ is substituted by ‘</a:t>
            </a:r>
            <a:r>
              <a:rPr lang="en-US" sz="1200" i="1" kern="1200" dirty="0">
                <a:solidFill>
                  <a:schemeClr val="tx1"/>
                </a:solidFill>
                <a:effectLst/>
                <a:latin typeface="+mn-lt"/>
                <a:ea typeface="+mn-ea"/>
                <a:cs typeface="+mn-cs"/>
              </a:rPr>
              <a:t>to check</a:t>
            </a:r>
            <a:r>
              <a:rPr lang="en-US" sz="1200" i="0" kern="1200" dirty="0">
                <a:solidFill>
                  <a:schemeClr val="tx1"/>
                </a:solidFill>
                <a:effectLst/>
                <a:latin typeface="+mn-lt"/>
                <a:ea typeface="+mn-ea"/>
                <a:cs typeface="+mn-cs"/>
              </a:rPr>
              <a:t>’ in order to highlight that there may be additional steps or actions needed prior to completing the compliance procedure; for example, an inspection may identify the need to test. Verification would be a decisive step, and in the case of compliance procedure, considering the potential for additional steps or actions, “check” is more appropriate than “verify”;</a:t>
            </a:r>
            <a:endParaRPr lang="fr-FR" sz="1200" i="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i="0" kern="1200" dirty="0">
                <a:solidFill>
                  <a:schemeClr val="tx1"/>
                </a:solidFill>
                <a:effectLst/>
                <a:latin typeface="+mn-lt"/>
                <a:ea typeface="+mn-ea"/>
                <a:cs typeface="+mn-cs"/>
              </a:rPr>
              <a:t>As the definition of ‘</a:t>
            </a:r>
            <a:r>
              <a:rPr lang="en-US" sz="1200" i="1" kern="1200" dirty="0">
                <a:solidFill>
                  <a:schemeClr val="tx1"/>
                </a:solidFill>
                <a:effectLst/>
                <a:latin typeface="+mn-lt"/>
                <a:ea typeface="+mn-ea"/>
                <a:cs typeface="+mn-cs"/>
              </a:rPr>
              <a:t>phytosanitary measure</a:t>
            </a:r>
            <a:r>
              <a:rPr lang="en-US" sz="1200" i="0" kern="1200" dirty="0">
                <a:solidFill>
                  <a:schemeClr val="tx1"/>
                </a:solidFill>
                <a:effectLst/>
                <a:latin typeface="+mn-lt"/>
                <a:ea typeface="+mn-ea"/>
                <a:cs typeface="+mn-cs"/>
              </a:rPr>
              <a:t>’ includes ‘</a:t>
            </a:r>
            <a:r>
              <a:rPr lang="en-US" sz="1200" i="1" kern="1200" dirty="0">
                <a:solidFill>
                  <a:schemeClr val="tx1"/>
                </a:solidFill>
                <a:effectLst/>
                <a:latin typeface="+mn-lt"/>
                <a:ea typeface="+mn-ea"/>
                <a:cs typeface="+mn-cs"/>
              </a:rPr>
              <a:t>any...official procedure</a:t>
            </a:r>
            <a:r>
              <a:rPr lang="en-US" sz="1200" i="0" kern="1200" dirty="0">
                <a:solidFill>
                  <a:schemeClr val="tx1"/>
                </a:solidFill>
                <a:effectLst/>
                <a:latin typeface="+mn-lt"/>
                <a:ea typeface="+mn-ea"/>
                <a:cs typeface="+mn-cs"/>
              </a:rPr>
              <a:t>’, the notion of a consignment complying with phytosanitary measures is inadequate. The wording </a:t>
            </a:r>
            <a:r>
              <a:rPr lang="en-US" sz="1200" i="1" kern="1200" dirty="0">
                <a:solidFill>
                  <a:schemeClr val="tx1"/>
                </a:solidFill>
                <a:effectLst/>
                <a:latin typeface="+mn-lt"/>
                <a:ea typeface="+mn-ea"/>
                <a:cs typeface="+mn-cs"/>
              </a:rPr>
              <a:t>‘…or phytosanitary measures related to transit</a:t>
            </a:r>
            <a:r>
              <a:rPr lang="en-US" sz="1200" i="0" kern="1200" dirty="0">
                <a:solidFill>
                  <a:schemeClr val="tx1"/>
                </a:solidFill>
                <a:effectLst/>
                <a:latin typeface="+mn-lt"/>
                <a:ea typeface="+mn-ea"/>
                <a:cs typeface="+mn-cs"/>
              </a:rPr>
              <a:t>’ is therefore changed to ‘</a:t>
            </a:r>
            <a:r>
              <a:rPr lang="en-US" sz="1200" i="1" kern="1200" dirty="0">
                <a:solidFill>
                  <a:schemeClr val="tx1"/>
                </a:solidFill>
                <a:effectLst/>
                <a:latin typeface="+mn-lt"/>
                <a:ea typeface="+mn-ea"/>
                <a:cs typeface="+mn-cs"/>
              </a:rPr>
              <a:t>or if phytosanitary measures related to transit have been applied</a:t>
            </a:r>
            <a:r>
              <a:rPr lang="en-US" sz="1200" i="0" kern="1200" dirty="0">
                <a:solidFill>
                  <a:schemeClr val="tx1"/>
                </a:solidFill>
                <a:effectLst/>
                <a:latin typeface="+mn-lt"/>
                <a:ea typeface="+mn-ea"/>
                <a:cs typeface="+mn-cs"/>
              </a:rPr>
              <a:t>’;</a:t>
            </a:r>
            <a:endParaRPr lang="fr-FR" sz="1200" i="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The proposed definition of ‘</a:t>
            </a:r>
            <a:r>
              <a:rPr lang="en-GB" sz="1200" i="1" kern="1200" dirty="0">
                <a:solidFill>
                  <a:schemeClr val="tx1"/>
                </a:solidFill>
                <a:effectLst/>
                <a:latin typeface="+mn-lt"/>
                <a:ea typeface="+mn-ea"/>
                <a:cs typeface="+mn-cs"/>
              </a:rPr>
              <a:t>compliance procedure (for a consignment)</a:t>
            </a:r>
            <a:r>
              <a:rPr lang="en-US" sz="1200" i="1" kern="1200" dirty="0">
                <a:solidFill>
                  <a:schemeClr val="tx1"/>
                </a:solidFill>
                <a:effectLst/>
                <a:latin typeface="+mn-lt"/>
                <a:ea typeface="+mn-ea"/>
                <a:cs typeface="+mn-cs"/>
              </a:rPr>
              <a:t>’</a:t>
            </a:r>
            <a:r>
              <a:rPr lang="en-GB" sz="1200" kern="1200" dirty="0">
                <a:solidFill>
                  <a:schemeClr val="tx1"/>
                </a:solidFill>
                <a:effectLst/>
                <a:latin typeface="+mn-lt"/>
                <a:ea typeface="+mn-ea"/>
                <a:cs typeface="+mn-cs"/>
              </a:rPr>
              <a:t> does not conflict with the current uses of the term in ISPMs.</a:t>
            </a:r>
            <a:endParaRPr lang="fr-FR"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15</a:t>
            </a:fld>
            <a:endParaRPr lang="en-US" altLang="en-US"/>
          </a:p>
        </p:txBody>
      </p:sp>
    </p:spTree>
    <p:extLst>
      <p:ext uri="{BB962C8B-B14F-4D97-AF65-F5344CB8AC3E}">
        <p14:creationId xmlns:p14="http://schemas.microsoft.com/office/powerpoint/2010/main" val="38009839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9768" y="4777959"/>
            <a:ext cx="5438140" cy="4963918"/>
          </a:xfrm>
        </p:spPr>
        <p:txBody>
          <a:bodyPr/>
          <a:lstStyle/>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revision does not change the substance of the definition but merely links </a:t>
            </a:r>
            <a:r>
              <a:rPr lang="en-US" sz="1200" i="1" kern="1200" dirty="0">
                <a:solidFill>
                  <a:schemeClr val="tx1"/>
                </a:solidFill>
                <a:effectLst/>
                <a:latin typeface="+mn-lt"/>
                <a:ea typeface="+mn-ea"/>
                <a:cs typeface="+mn-cs"/>
              </a:rPr>
              <a:t>release</a:t>
            </a:r>
            <a:r>
              <a:rPr lang="en-US" sz="1200" kern="1200" dirty="0">
                <a:solidFill>
                  <a:schemeClr val="tx1"/>
                </a:solidFill>
                <a:effectLst/>
                <a:latin typeface="+mn-lt"/>
                <a:ea typeface="+mn-ea"/>
                <a:cs typeface="+mn-cs"/>
              </a:rPr>
              <a:t> to </a:t>
            </a:r>
            <a:r>
              <a:rPr lang="en-US" sz="1200" i="1" kern="1200" dirty="0">
                <a:solidFill>
                  <a:schemeClr val="tx1"/>
                </a:solidFill>
                <a:effectLst/>
                <a:latin typeface="+mn-lt"/>
                <a:ea typeface="+mn-ea"/>
                <a:cs typeface="+mn-cs"/>
              </a:rPr>
              <a:t>compliance procedure</a:t>
            </a:r>
            <a:r>
              <a:rPr lang="en-US" sz="1200" kern="1200" dirty="0">
                <a:solidFill>
                  <a:schemeClr val="tx1"/>
                </a:solidFill>
                <a:effectLst/>
                <a:latin typeface="+mn-lt"/>
                <a:ea typeface="+mn-ea"/>
                <a:cs typeface="+mn-cs"/>
              </a:rPr>
              <a:t> rather than to </a:t>
            </a:r>
            <a:r>
              <a:rPr lang="en-US" sz="1200" i="1" kern="1200" dirty="0">
                <a:solidFill>
                  <a:schemeClr val="tx1"/>
                </a:solidFill>
                <a:effectLst/>
                <a:latin typeface="+mn-lt"/>
                <a:ea typeface="+mn-ea"/>
                <a:cs typeface="+mn-cs"/>
              </a:rPr>
              <a:t>clearance</a:t>
            </a:r>
            <a:r>
              <a:rPr lang="en-US" sz="1200" kern="1200" dirty="0">
                <a:solidFill>
                  <a:schemeClr val="tx1"/>
                </a:solidFill>
                <a:effectLst/>
                <a:latin typeface="+mn-lt"/>
                <a:ea typeface="+mn-ea"/>
                <a:cs typeface="+mn-cs"/>
              </a:rPr>
              <a:t> (as proposed for deletion);</a:t>
            </a:r>
            <a:endParaRPr lang="fr-FR"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revised definition of </a:t>
            </a:r>
            <a:r>
              <a:rPr lang="en-US" sz="1200" i="1" kern="1200" dirty="0">
                <a:solidFill>
                  <a:schemeClr val="tx1"/>
                </a:solidFill>
                <a:effectLst/>
                <a:latin typeface="+mn-lt"/>
                <a:ea typeface="+mn-ea"/>
                <a:cs typeface="+mn-cs"/>
              </a:rPr>
              <a:t>release (of a consignment)</a:t>
            </a:r>
            <a:r>
              <a:rPr lang="en-US" sz="1200" kern="1200" dirty="0">
                <a:solidFill>
                  <a:schemeClr val="tx1"/>
                </a:solidFill>
                <a:effectLst/>
                <a:latin typeface="+mn-lt"/>
                <a:ea typeface="+mn-ea"/>
                <a:cs typeface="+mn-cs"/>
              </a:rPr>
              <a:t> does not conflict with the current uses of the term in adopted ISPMs.</a:t>
            </a:r>
            <a:endParaRPr lang="fr-FR" sz="1200" kern="1200" dirty="0">
              <a:solidFill>
                <a:schemeClr val="tx1"/>
              </a:solidFill>
              <a:effectLst/>
              <a:latin typeface="+mn-lt"/>
              <a:ea typeface="+mn-ea"/>
              <a:cs typeface="+mn-cs"/>
            </a:endParaRPr>
          </a:p>
          <a:p>
            <a:pPr marL="171450" lvl="0" indent="-171450">
              <a:buFont typeface="Arial" panose="020B0604020202020204" pitchFamily="34" charset="0"/>
              <a:buChar char="•"/>
            </a:pPr>
            <a:endParaRPr lang="en-US" sz="120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16</a:t>
            </a:fld>
            <a:endParaRPr lang="en-US" altLang="en-US"/>
          </a:p>
        </p:txBody>
      </p:sp>
    </p:spTree>
    <p:extLst>
      <p:ext uri="{BB962C8B-B14F-4D97-AF65-F5344CB8AC3E}">
        <p14:creationId xmlns:p14="http://schemas.microsoft.com/office/powerpoint/2010/main" val="23265540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2018, the TPG had noted that the definition of ‘</a:t>
            </a:r>
            <a:r>
              <a:rPr lang="en-US" sz="1200" i="1" kern="1200" dirty="0">
                <a:solidFill>
                  <a:schemeClr val="tx1"/>
                </a:solidFill>
                <a:effectLst/>
                <a:latin typeface="+mn-lt"/>
                <a:ea typeface="+mn-ea"/>
                <a:cs typeface="+mn-cs"/>
              </a:rPr>
              <a:t>clearance (of a consignment)</a:t>
            </a:r>
            <a:r>
              <a:rPr lang="en-US" sz="1200" kern="1200" dirty="0">
                <a:solidFill>
                  <a:schemeClr val="tx1"/>
                </a:solidFill>
                <a:effectLst/>
                <a:latin typeface="+mn-lt"/>
                <a:ea typeface="+mn-ea"/>
                <a:cs typeface="+mn-cs"/>
              </a:rPr>
              <a:t>’ is unclear as to whether clearance is a particular </a:t>
            </a:r>
            <a:r>
              <a:rPr lang="en-US" sz="1200" i="1" kern="1200" dirty="0">
                <a:solidFill>
                  <a:schemeClr val="tx1"/>
                </a:solidFill>
                <a:effectLst/>
                <a:latin typeface="+mn-lt"/>
                <a:ea typeface="+mn-ea"/>
                <a:cs typeface="+mn-cs"/>
              </a:rPr>
              <a:t>process</a:t>
            </a:r>
            <a:r>
              <a:rPr lang="en-US" sz="1200" kern="1200" dirty="0">
                <a:solidFill>
                  <a:schemeClr val="tx1"/>
                </a:solidFill>
                <a:effectLst/>
                <a:latin typeface="+mn-lt"/>
                <a:ea typeface="+mn-ea"/>
                <a:cs typeface="+mn-cs"/>
              </a:rPr>
              <a:t> or the </a:t>
            </a:r>
            <a:r>
              <a:rPr lang="en-US" sz="1200" i="1" kern="1200" dirty="0">
                <a:solidFill>
                  <a:schemeClr val="tx1"/>
                </a:solidFill>
                <a:effectLst/>
                <a:latin typeface="+mn-lt"/>
                <a:ea typeface="+mn-ea"/>
                <a:cs typeface="+mn-cs"/>
              </a:rPr>
              <a:t>result</a:t>
            </a:r>
            <a:r>
              <a:rPr lang="en-US" sz="1200" kern="1200" dirty="0">
                <a:solidFill>
                  <a:schemeClr val="tx1"/>
                </a:solidFill>
                <a:effectLst/>
                <a:latin typeface="+mn-lt"/>
                <a:ea typeface="+mn-ea"/>
                <a:cs typeface="+mn-cs"/>
              </a:rPr>
              <a:t> of a process and recommended the definition be revised. In May 2019, the SC added ‘</a:t>
            </a:r>
            <a:r>
              <a:rPr lang="en-US" sz="1200" i="1" kern="1200" dirty="0">
                <a:solidFill>
                  <a:schemeClr val="tx1"/>
                </a:solidFill>
                <a:effectLst/>
                <a:latin typeface="+mn-lt"/>
                <a:ea typeface="+mn-ea"/>
                <a:cs typeface="+mn-cs"/>
              </a:rPr>
              <a:t>clearance (of a consignment)</a:t>
            </a:r>
            <a:r>
              <a:rPr lang="en-US" sz="1200" kern="1200" dirty="0">
                <a:solidFill>
                  <a:schemeClr val="tx1"/>
                </a:solidFill>
                <a:effectLst/>
                <a:latin typeface="+mn-lt"/>
                <a:ea typeface="+mn-ea"/>
                <a:cs typeface="+mn-cs"/>
              </a:rPr>
              <a:t>’ to the List of topics for IPPC standards. Subsequently, a revised definition to clarify that clearance is a </a:t>
            </a:r>
            <a:r>
              <a:rPr lang="en-US" sz="1200" i="1" kern="1200" dirty="0">
                <a:solidFill>
                  <a:schemeClr val="tx1"/>
                </a:solidFill>
                <a:effectLst/>
                <a:latin typeface="+mn-lt"/>
                <a:ea typeface="+mn-ea"/>
                <a:cs typeface="+mn-cs"/>
              </a:rPr>
              <a:t>process</a:t>
            </a:r>
            <a:r>
              <a:rPr lang="en-US" sz="1200" kern="1200" dirty="0">
                <a:solidFill>
                  <a:schemeClr val="tx1"/>
                </a:solidFill>
                <a:effectLst/>
                <a:latin typeface="+mn-lt"/>
                <a:ea typeface="+mn-ea"/>
                <a:cs typeface="+mn-cs"/>
              </a:rPr>
              <a:t> rather than a result of such process and that such process is ‘</a:t>
            </a:r>
            <a:r>
              <a:rPr lang="en-US" sz="1200" i="1" kern="1200" dirty="0">
                <a:solidFill>
                  <a:schemeClr val="tx1"/>
                </a:solidFill>
                <a:effectLst/>
                <a:latin typeface="+mn-lt"/>
                <a:ea typeface="+mn-ea"/>
                <a:cs typeface="+mn-cs"/>
              </a:rPr>
              <a:t>official’</a:t>
            </a:r>
            <a:r>
              <a:rPr lang="en-US" sz="1200" kern="1200" dirty="0">
                <a:solidFill>
                  <a:schemeClr val="tx1"/>
                </a:solidFill>
                <a:effectLst/>
                <a:latin typeface="+mn-lt"/>
                <a:ea typeface="+mn-ea"/>
                <a:cs typeface="+mn-cs"/>
              </a:rPr>
              <a:t> was sent for the first consultation in 2020. In response to comments received from several countries, the TPG recommended to the SC that the consignment-related terms ‘</a:t>
            </a:r>
            <a:r>
              <a:rPr lang="en-US" sz="1200" i="1" kern="1200" dirty="0">
                <a:solidFill>
                  <a:schemeClr val="tx1"/>
                </a:solidFill>
                <a:effectLst/>
                <a:latin typeface="+mn-lt"/>
                <a:ea typeface="+mn-ea"/>
                <a:cs typeface="+mn-cs"/>
              </a:rPr>
              <a:t>clearance (of a consignment)</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compliance procedure (for a consignment)</a:t>
            </a:r>
            <a:r>
              <a:rPr lang="en-US" sz="1200" kern="1200" dirty="0">
                <a:solidFill>
                  <a:schemeClr val="tx1"/>
                </a:solidFill>
                <a:effectLst/>
                <a:latin typeface="+mn-lt"/>
                <a:ea typeface="+mn-ea"/>
                <a:cs typeface="+mn-cs"/>
              </a:rPr>
              <a:t>’ and ‘</a:t>
            </a:r>
            <a:r>
              <a:rPr lang="en-US" sz="1200" i="1" kern="1200" dirty="0">
                <a:solidFill>
                  <a:schemeClr val="tx1"/>
                </a:solidFill>
                <a:effectLst/>
                <a:latin typeface="+mn-lt"/>
                <a:ea typeface="+mn-ea"/>
                <a:cs typeface="+mn-cs"/>
              </a:rPr>
              <a:t>release (of a consignment)</a:t>
            </a:r>
            <a:r>
              <a:rPr lang="en-US" sz="1200" kern="1200" dirty="0">
                <a:solidFill>
                  <a:schemeClr val="tx1"/>
                </a:solidFill>
                <a:effectLst/>
                <a:latin typeface="+mn-lt"/>
                <a:ea typeface="+mn-ea"/>
                <a:cs typeface="+mn-cs"/>
              </a:rPr>
              <a:t>’ be considered together.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Discussing the Glossary terms ‘</a:t>
            </a:r>
            <a:r>
              <a:rPr lang="en-US" sz="1200" i="1" kern="1200" dirty="0">
                <a:solidFill>
                  <a:schemeClr val="tx1"/>
                </a:solidFill>
                <a:effectLst/>
                <a:latin typeface="+mn-lt"/>
                <a:ea typeface="+mn-ea"/>
                <a:cs typeface="+mn-cs"/>
              </a:rPr>
              <a:t>clearance (of a consignment)</a:t>
            </a:r>
            <a:r>
              <a:rPr lang="en-US" sz="1200" kern="1200" dirty="0">
                <a:solidFill>
                  <a:schemeClr val="tx1"/>
                </a:solidFill>
                <a:effectLst/>
                <a:latin typeface="+mn-lt"/>
                <a:ea typeface="+mn-ea"/>
                <a:cs typeface="+mn-cs"/>
              </a:rPr>
              <a:t>’ (in its prospective revised form) and ‘</a:t>
            </a:r>
            <a:r>
              <a:rPr lang="en-US" sz="1200" i="1" kern="1200" dirty="0">
                <a:solidFill>
                  <a:schemeClr val="tx1"/>
                </a:solidFill>
                <a:effectLst/>
                <a:latin typeface="+mn-lt"/>
                <a:ea typeface="+mn-ea"/>
                <a:cs typeface="+mn-cs"/>
              </a:rPr>
              <a:t>compliance procedure (for a consignment)</a:t>
            </a:r>
            <a:r>
              <a:rPr lang="en-US" sz="1200" kern="1200" dirty="0">
                <a:solidFill>
                  <a:schemeClr val="tx1"/>
                </a:solidFill>
                <a:effectLst/>
                <a:latin typeface="+mn-lt"/>
                <a:ea typeface="+mn-ea"/>
                <a:cs typeface="+mn-cs"/>
              </a:rPr>
              <a:t>’ in its meeting in December 2020 / January 2021, the TPG concluded that the two terms, in essence, are almost synonymous, given the general agreement at the consultation that clearance is an ‘official process’. The TPG concluded that the term is redundant, both in its current and revised version, and therefore recommended the term and definition be deleted from the Glossary. Consequential to the proposed deletion, the definition of ‘</a:t>
            </a:r>
            <a:r>
              <a:rPr lang="en-US" sz="1200" i="1" kern="1200" dirty="0">
                <a:solidFill>
                  <a:schemeClr val="tx1"/>
                </a:solidFill>
                <a:effectLst/>
                <a:latin typeface="+mn-lt"/>
                <a:ea typeface="+mn-ea"/>
                <a:cs typeface="+mn-cs"/>
              </a:rPr>
              <a:t>release (of a consignment)</a:t>
            </a:r>
            <a:r>
              <a:rPr lang="en-US" sz="1200" kern="1200" dirty="0">
                <a:solidFill>
                  <a:schemeClr val="tx1"/>
                </a:solidFill>
                <a:effectLst/>
                <a:latin typeface="+mn-lt"/>
                <a:ea typeface="+mn-ea"/>
                <a:cs typeface="+mn-cs"/>
              </a:rPr>
              <a:t>’ would need a slight revision (as proposed), and some very few ink amendments in adopted ISPMs are recommendable.</a:t>
            </a:r>
            <a:endParaRPr lang="fr-FR"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17</a:t>
            </a:fld>
            <a:endParaRPr lang="en-US" altLang="en-US"/>
          </a:p>
        </p:txBody>
      </p:sp>
    </p:spTree>
    <p:extLst>
      <p:ext uri="{BB962C8B-B14F-4D97-AF65-F5344CB8AC3E}">
        <p14:creationId xmlns:p14="http://schemas.microsoft.com/office/powerpoint/2010/main" val="1826454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a:spcAft>
                <a:spcPts val="600"/>
              </a:spcAft>
            </a:pPr>
            <a:r>
              <a:rPr lang="en-US" sz="1200" dirty="0">
                <a:cs typeface="Arial" pitchFamily="34" charset="0"/>
              </a:rPr>
              <a:t>For more information on the 2021 Draft Amendments to ISPM 5, please also refer to:</a:t>
            </a:r>
          </a:p>
          <a:p>
            <a:pPr marL="342386" indent="-342386">
              <a:spcAft>
                <a:spcPts val="600"/>
              </a:spcAft>
              <a:buFont typeface="Arial" panose="020B0604020202020204" pitchFamily="34" charset="0"/>
              <a:buChar char="•"/>
            </a:pPr>
            <a:r>
              <a:rPr lang="en-US" sz="1200" dirty="0">
                <a:cs typeface="Arial" pitchFamily="34" charset="0"/>
              </a:rPr>
              <a:t>The report for the </a:t>
            </a:r>
            <a:r>
              <a:rPr lang="en-US" sz="1200" dirty="0">
                <a:solidFill>
                  <a:srgbClr val="FF0000"/>
                </a:solidFill>
                <a:cs typeface="Arial" pitchFamily="34" charset="0"/>
              </a:rPr>
              <a:t>2021</a:t>
            </a:r>
            <a:r>
              <a:rPr lang="en-US" sz="1200" baseline="0" dirty="0">
                <a:solidFill>
                  <a:srgbClr val="FF0000"/>
                </a:solidFill>
                <a:cs typeface="Arial" pitchFamily="34" charset="0"/>
              </a:rPr>
              <a:t> </a:t>
            </a:r>
            <a:r>
              <a:rPr lang="en-US" sz="1200" dirty="0">
                <a:solidFill>
                  <a:srgbClr val="FF0000"/>
                </a:solidFill>
                <a:cs typeface="Arial" pitchFamily="34" charset="0"/>
              </a:rPr>
              <a:t>January</a:t>
            </a:r>
            <a:r>
              <a:rPr lang="en-US" sz="1200" baseline="0" dirty="0">
                <a:solidFill>
                  <a:srgbClr val="FF0000"/>
                </a:solidFill>
                <a:cs typeface="Arial" pitchFamily="34" charset="0"/>
              </a:rPr>
              <a:t> </a:t>
            </a:r>
            <a:r>
              <a:rPr lang="en-US" sz="1200" dirty="0">
                <a:cs typeface="Arial" pitchFamily="34" charset="0"/>
              </a:rPr>
              <a:t>virtual meeting</a:t>
            </a:r>
            <a:r>
              <a:rPr lang="en-US" sz="1200" baseline="0" dirty="0">
                <a:cs typeface="Arial" pitchFamily="34" charset="0"/>
              </a:rPr>
              <a:t> of the</a:t>
            </a:r>
            <a:r>
              <a:rPr lang="en-US" sz="1200" dirty="0">
                <a:cs typeface="Arial" pitchFamily="34" charset="0"/>
              </a:rPr>
              <a:t> Technical Panel for the Glossary </a:t>
            </a:r>
            <a:r>
              <a:rPr lang="en-US" sz="1200" dirty="0">
                <a:solidFill>
                  <a:srgbClr val="FF0000"/>
                </a:solidFill>
                <a:cs typeface="Arial" pitchFamily="34" charset="0"/>
              </a:rPr>
              <a:t>(TPG)</a:t>
            </a:r>
            <a:r>
              <a:rPr lang="en-US" sz="1200" dirty="0">
                <a:solidFill>
                  <a:schemeClr val="tx1"/>
                </a:solidFill>
                <a:cs typeface="Arial" pitchFamily="34" charset="0"/>
              </a:rPr>
              <a:t>,</a:t>
            </a:r>
            <a:r>
              <a:rPr lang="en-US" sz="1200" baseline="0" dirty="0">
                <a:solidFill>
                  <a:schemeClr val="tx1"/>
                </a:solidFill>
                <a:cs typeface="Arial" pitchFamily="34" charset="0"/>
              </a:rPr>
              <a:t> which is</a:t>
            </a:r>
            <a:r>
              <a:rPr lang="en-US" sz="1200" dirty="0">
                <a:cs typeface="Arial" pitchFamily="34" charset="0"/>
              </a:rPr>
              <a:t> available at: https://www.ippc.int/en/core-activities/standards-setting/expert-drafting-groups/technical-panels/technical-panel-glossary-phytosanitary-terms-ispm-5/ </a:t>
            </a:r>
          </a:p>
          <a:p>
            <a:pPr marL="342386" indent="-342386" defTabSz="913028">
              <a:spcAft>
                <a:spcPts val="600"/>
              </a:spcAft>
              <a:buFont typeface="Arial" panose="020B0604020202020204" pitchFamily="34" charset="0"/>
              <a:buChar char="•"/>
              <a:defRPr/>
            </a:pPr>
            <a:r>
              <a:rPr lang="en-US" sz="1200" dirty="0">
                <a:cs typeface="Arial" pitchFamily="34" charset="0"/>
              </a:rPr>
              <a:t>The report for </a:t>
            </a:r>
            <a:r>
              <a:rPr lang="en-US" sz="1200" dirty="0">
                <a:solidFill>
                  <a:srgbClr val="FF0000"/>
                </a:solidFill>
                <a:cs typeface="Arial" pitchFamily="34" charset="0"/>
              </a:rPr>
              <a:t>the </a:t>
            </a:r>
            <a:r>
              <a:rPr lang="en-US" sz="1200" dirty="0">
                <a:cs typeface="Arial" pitchFamily="34" charset="0"/>
              </a:rPr>
              <a:t>2021 May virtual</a:t>
            </a:r>
            <a:r>
              <a:rPr lang="en-US" sz="1200" baseline="0" dirty="0">
                <a:cs typeface="Arial" pitchFamily="34" charset="0"/>
              </a:rPr>
              <a:t> </a:t>
            </a:r>
            <a:r>
              <a:rPr lang="en-US" sz="1200" dirty="0">
                <a:solidFill>
                  <a:srgbClr val="FF0000"/>
                </a:solidFill>
                <a:cs typeface="Arial" pitchFamily="34" charset="0"/>
              </a:rPr>
              <a:t>meeting of </a:t>
            </a:r>
            <a:r>
              <a:rPr lang="en-US" sz="1200" dirty="0">
                <a:cs typeface="Arial" pitchFamily="34" charset="0"/>
              </a:rPr>
              <a:t>the Standards Committee </a:t>
            </a:r>
            <a:r>
              <a:rPr lang="en-US" sz="1200" dirty="0">
                <a:solidFill>
                  <a:srgbClr val="FF0000"/>
                </a:solidFill>
                <a:cs typeface="Arial" pitchFamily="34" charset="0"/>
              </a:rPr>
              <a:t>(SC),</a:t>
            </a:r>
            <a:r>
              <a:rPr lang="en-US" sz="1200" baseline="0" dirty="0">
                <a:solidFill>
                  <a:srgbClr val="FF0000"/>
                </a:solidFill>
                <a:cs typeface="Arial" pitchFamily="34" charset="0"/>
              </a:rPr>
              <a:t> which </a:t>
            </a:r>
            <a:r>
              <a:rPr lang="en-US" sz="1200" dirty="0">
                <a:solidFill>
                  <a:srgbClr val="FF0000"/>
                </a:solidFill>
                <a:cs typeface="Arial" pitchFamily="34" charset="0"/>
              </a:rPr>
              <a:t>is available at</a:t>
            </a:r>
            <a:r>
              <a:rPr lang="en-US" sz="1200" dirty="0">
                <a:cs typeface="Arial" pitchFamily="34" charset="0"/>
              </a:rPr>
              <a:t>: https://www.ippc.int/en/core-activities/standards-setting/standards-committee/</a:t>
            </a:r>
            <a:endParaRPr lang="en-US" sz="1200" noProof="0" dirty="0"/>
          </a:p>
        </p:txBody>
      </p:sp>
      <p:sp>
        <p:nvSpPr>
          <p:cNvPr id="4" name="Espace réservé du numéro de diapositive 3"/>
          <p:cNvSpPr>
            <a:spLocks noGrp="1"/>
          </p:cNvSpPr>
          <p:nvPr>
            <p:ph type="sldNum" sz="quarter" idx="10"/>
          </p:nvPr>
        </p:nvSpPr>
        <p:spPr/>
        <p:txBody>
          <a:bodyPr/>
          <a:lstStyle/>
          <a:p>
            <a:fld id="{3609F91E-34D4-45A9-B58B-BF88C7021507}" type="slidenum">
              <a:rPr lang="en-US" altLang="en-US" smtClean="0"/>
              <a:pPr/>
              <a:t>18</a:t>
            </a:fld>
            <a:endParaRPr lang="en-US" altLang="en-US"/>
          </a:p>
        </p:txBody>
      </p:sp>
    </p:spTree>
    <p:extLst>
      <p:ext uri="{BB962C8B-B14F-4D97-AF65-F5344CB8AC3E}">
        <p14:creationId xmlns:p14="http://schemas.microsoft.com/office/powerpoint/2010/main" val="42137692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kern="1200" dirty="0">
                <a:solidFill>
                  <a:schemeClr val="tx1"/>
                </a:solidFill>
                <a:effectLst/>
                <a:latin typeface="+mn-lt"/>
                <a:ea typeface="+mn-ea"/>
                <a:cs typeface="+mn-cs"/>
              </a:rPr>
              <a:t>In the draft 2021 Amendments to the Glossary, certain terms and definitions are being proposed as a ‘package’ in the sense that the proposals are interlinked. Therefore, in this presentation,</a:t>
            </a:r>
            <a:r>
              <a:rPr lang="en-US" sz="1000" kern="1200" baseline="0" dirty="0">
                <a:solidFill>
                  <a:schemeClr val="tx1"/>
                </a:solidFill>
                <a:effectLst/>
                <a:latin typeface="+mn-lt"/>
                <a:ea typeface="+mn-ea"/>
                <a:cs typeface="+mn-cs"/>
              </a:rPr>
              <a:t> </a:t>
            </a:r>
            <a:r>
              <a:rPr lang="en-US" sz="1000" kern="1200" dirty="0">
                <a:solidFill>
                  <a:schemeClr val="tx1"/>
                </a:solidFill>
                <a:effectLst/>
                <a:latin typeface="+mn-lt"/>
                <a:ea typeface="+mn-ea"/>
                <a:cs typeface="+mn-cs"/>
              </a:rPr>
              <a:t>proposals within each ‘package’ are presented in conjunction. ‘Packages’ are:</a:t>
            </a:r>
            <a:endParaRPr lang="fr-FR" sz="10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000" kern="1200" dirty="0">
                <a:solidFill>
                  <a:schemeClr val="tx1"/>
                </a:solidFill>
                <a:effectLst/>
                <a:latin typeface="+mn-lt"/>
                <a:ea typeface="+mn-ea"/>
                <a:cs typeface="+mn-cs"/>
              </a:rPr>
              <a:t>The inter-linked definitions of the terms (in red</a:t>
            </a:r>
            <a:r>
              <a:rPr lang="en-US" sz="1000" kern="1200" baseline="0" dirty="0">
                <a:solidFill>
                  <a:schemeClr val="tx1"/>
                </a:solidFill>
                <a:effectLst/>
                <a:latin typeface="+mn-lt"/>
                <a:ea typeface="+mn-ea"/>
                <a:cs typeface="+mn-cs"/>
              </a:rPr>
              <a:t> on the slide):</a:t>
            </a:r>
            <a:r>
              <a:rPr lang="en-US" sz="1000" kern="1200" dirty="0">
                <a:solidFill>
                  <a:schemeClr val="tx1"/>
                </a:solidFill>
                <a:effectLst/>
                <a:latin typeface="+mn-lt"/>
                <a:ea typeface="+mn-ea"/>
                <a:cs typeface="+mn-cs"/>
              </a:rPr>
              <a:t> “</a:t>
            </a:r>
            <a:r>
              <a:rPr lang="en-US" sz="1000" i="1" kern="1200" dirty="0">
                <a:solidFill>
                  <a:schemeClr val="tx1"/>
                </a:solidFill>
                <a:effectLst/>
                <a:latin typeface="+mn-lt"/>
                <a:ea typeface="+mn-ea"/>
                <a:cs typeface="+mn-cs"/>
              </a:rPr>
              <a:t>identity (of a consignment)</a:t>
            </a:r>
            <a:r>
              <a:rPr lang="en-US" sz="1000" i="0" kern="1200" dirty="0">
                <a:solidFill>
                  <a:schemeClr val="tx1"/>
                </a:solidFill>
                <a:effectLst/>
                <a:latin typeface="+mn-lt"/>
                <a:ea typeface="+mn-ea"/>
                <a:cs typeface="+mn-cs"/>
              </a:rPr>
              <a:t>”, “</a:t>
            </a:r>
            <a:r>
              <a:rPr lang="en-US" sz="1000" i="1" kern="1200" dirty="0">
                <a:solidFill>
                  <a:schemeClr val="tx1"/>
                </a:solidFill>
                <a:effectLst/>
                <a:latin typeface="+mn-lt"/>
                <a:ea typeface="+mn-ea"/>
                <a:cs typeface="+mn-cs"/>
              </a:rPr>
              <a:t>integrity (of a consignment)</a:t>
            </a:r>
            <a:r>
              <a:rPr lang="en-US" sz="1000" i="0" kern="1200" dirty="0">
                <a:solidFill>
                  <a:schemeClr val="tx1"/>
                </a:solidFill>
                <a:effectLst/>
                <a:latin typeface="+mn-lt"/>
                <a:ea typeface="+mn-ea"/>
                <a:cs typeface="+mn-cs"/>
              </a:rPr>
              <a:t>” and “</a:t>
            </a:r>
            <a:r>
              <a:rPr lang="en-US" sz="1000" i="1" kern="1200" dirty="0">
                <a:solidFill>
                  <a:schemeClr val="tx1"/>
                </a:solidFill>
                <a:effectLst/>
                <a:latin typeface="+mn-lt"/>
                <a:ea typeface="+mn-ea"/>
                <a:cs typeface="+mn-cs"/>
              </a:rPr>
              <a:t>phytosanitary security (of a consignment)</a:t>
            </a:r>
            <a:r>
              <a:rPr lang="en-US" sz="1000" i="0" kern="1200" dirty="0">
                <a:solidFill>
                  <a:schemeClr val="tx1"/>
                </a:solidFill>
                <a:effectLst/>
                <a:latin typeface="+mn-lt"/>
                <a:ea typeface="+mn-ea"/>
                <a:cs typeface="+mn-cs"/>
              </a:rPr>
              <a:t>”</a:t>
            </a:r>
            <a:r>
              <a:rPr lang="en-US" sz="1000" i="0" kern="1200" baseline="0" dirty="0">
                <a:solidFill>
                  <a:schemeClr val="tx1"/>
                </a:solidFill>
                <a:effectLst/>
                <a:latin typeface="+mn-lt"/>
                <a:ea typeface="+mn-ea"/>
                <a:cs typeface="+mn-cs"/>
              </a:rPr>
              <a:t> </a:t>
            </a:r>
            <a:r>
              <a:rPr lang="en-US" sz="1000" i="0" kern="1200" dirty="0">
                <a:solidFill>
                  <a:schemeClr val="tx1"/>
                </a:solidFill>
                <a:effectLst/>
                <a:latin typeface="+mn-lt"/>
                <a:ea typeface="+mn-ea"/>
                <a:cs typeface="+mn-cs"/>
              </a:rPr>
              <a:t>;</a:t>
            </a:r>
            <a:endParaRPr lang="fr-FR" sz="1000" i="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000" i="0" kern="1200" dirty="0">
                <a:solidFill>
                  <a:schemeClr val="tx1"/>
                </a:solidFill>
                <a:effectLst/>
                <a:latin typeface="+mn-lt"/>
                <a:ea typeface="+mn-ea"/>
                <a:cs typeface="+mn-cs"/>
              </a:rPr>
              <a:t>The inter-linked definitions of the terms (in green</a:t>
            </a:r>
            <a:r>
              <a:rPr lang="en-US" sz="1000" i="0" kern="1200" baseline="0" dirty="0">
                <a:solidFill>
                  <a:schemeClr val="tx1"/>
                </a:solidFill>
                <a:effectLst/>
                <a:latin typeface="+mn-lt"/>
                <a:ea typeface="+mn-ea"/>
                <a:cs typeface="+mn-cs"/>
              </a:rPr>
              <a:t> on the slide):</a:t>
            </a:r>
            <a:r>
              <a:rPr lang="en-US" sz="1000" i="0" kern="1200" dirty="0">
                <a:solidFill>
                  <a:schemeClr val="tx1"/>
                </a:solidFill>
                <a:effectLst/>
                <a:latin typeface="+mn-lt"/>
                <a:ea typeface="+mn-ea"/>
                <a:cs typeface="+mn-cs"/>
              </a:rPr>
              <a:t> </a:t>
            </a:r>
            <a:r>
              <a:rPr lang="en-US" sz="1000" i="1" kern="1200" dirty="0">
                <a:solidFill>
                  <a:schemeClr val="tx1"/>
                </a:solidFill>
                <a:effectLst/>
                <a:latin typeface="+mn-lt"/>
                <a:ea typeface="+mn-ea"/>
                <a:cs typeface="+mn-cs"/>
              </a:rPr>
              <a:t>“general surveillance</a:t>
            </a:r>
            <a:r>
              <a:rPr lang="en-US" sz="1000" i="0" kern="1200" dirty="0">
                <a:solidFill>
                  <a:schemeClr val="tx1"/>
                </a:solidFill>
                <a:effectLst/>
                <a:latin typeface="+mn-lt"/>
                <a:ea typeface="+mn-ea"/>
                <a:cs typeface="+mn-cs"/>
              </a:rPr>
              <a:t>”, “</a:t>
            </a:r>
            <a:r>
              <a:rPr lang="en-US" sz="1000" i="1" kern="1200" dirty="0">
                <a:solidFill>
                  <a:schemeClr val="tx1"/>
                </a:solidFill>
                <a:effectLst/>
                <a:latin typeface="+mn-lt"/>
                <a:ea typeface="+mn-ea"/>
                <a:cs typeface="+mn-cs"/>
              </a:rPr>
              <a:t>specific surveillance</a:t>
            </a:r>
            <a:r>
              <a:rPr lang="en-US" sz="1000" i="0" kern="1200" dirty="0">
                <a:solidFill>
                  <a:schemeClr val="tx1"/>
                </a:solidFill>
                <a:effectLst/>
                <a:latin typeface="+mn-lt"/>
                <a:ea typeface="+mn-ea"/>
                <a:cs typeface="+mn-cs"/>
              </a:rPr>
              <a:t>” and “</a:t>
            </a:r>
            <a:r>
              <a:rPr lang="en-US" sz="1000" i="1" kern="1200" dirty="0">
                <a:solidFill>
                  <a:schemeClr val="tx1"/>
                </a:solidFill>
                <a:effectLst/>
                <a:latin typeface="+mn-lt"/>
                <a:ea typeface="+mn-ea"/>
                <a:cs typeface="+mn-cs"/>
              </a:rPr>
              <a:t>surveillance</a:t>
            </a:r>
            <a:r>
              <a:rPr lang="en-US" sz="1000" i="0" kern="1200" dirty="0">
                <a:solidFill>
                  <a:schemeClr val="tx1"/>
                </a:solidFill>
                <a:effectLst/>
                <a:latin typeface="+mn-lt"/>
                <a:ea typeface="+mn-ea"/>
                <a:cs typeface="+mn-cs"/>
              </a:rPr>
              <a:t>”;</a:t>
            </a:r>
            <a:endParaRPr lang="fr-FR" sz="1000" i="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000" i="0" kern="1200" dirty="0">
                <a:solidFill>
                  <a:schemeClr val="tx1"/>
                </a:solidFill>
                <a:effectLst/>
                <a:latin typeface="+mn-lt"/>
                <a:ea typeface="+mn-ea"/>
                <a:cs typeface="+mn-cs"/>
              </a:rPr>
              <a:t>The inter-linked definitions of the terms </a:t>
            </a:r>
            <a:r>
              <a:rPr lang="en-US" sz="1000" kern="1200" dirty="0">
                <a:solidFill>
                  <a:schemeClr val="tx1"/>
                </a:solidFill>
                <a:effectLst/>
                <a:latin typeface="+mn-lt"/>
                <a:ea typeface="+mn-ea"/>
                <a:cs typeface="+mn-cs"/>
              </a:rPr>
              <a:t>(in brown</a:t>
            </a:r>
            <a:r>
              <a:rPr lang="en-US" sz="1000" kern="1200" baseline="0" dirty="0">
                <a:solidFill>
                  <a:schemeClr val="tx1"/>
                </a:solidFill>
                <a:effectLst/>
                <a:latin typeface="+mn-lt"/>
                <a:ea typeface="+mn-ea"/>
                <a:cs typeface="+mn-cs"/>
              </a:rPr>
              <a:t> on the slide):</a:t>
            </a:r>
            <a:r>
              <a:rPr lang="en-US" sz="1000" kern="1200" dirty="0">
                <a:solidFill>
                  <a:schemeClr val="tx1"/>
                </a:solidFill>
                <a:effectLst/>
                <a:latin typeface="+mn-lt"/>
                <a:ea typeface="+mn-ea"/>
                <a:cs typeface="+mn-cs"/>
              </a:rPr>
              <a:t> </a:t>
            </a:r>
            <a:r>
              <a:rPr lang="en-US" sz="1000" i="0" kern="1200" dirty="0">
                <a:solidFill>
                  <a:schemeClr val="tx1"/>
                </a:solidFill>
                <a:effectLst/>
                <a:latin typeface="+mn-lt"/>
                <a:ea typeface="+mn-ea"/>
                <a:cs typeface="+mn-cs"/>
              </a:rPr>
              <a:t>“</a:t>
            </a:r>
            <a:r>
              <a:rPr lang="en-US" sz="1000" i="1" kern="1200" dirty="0">
                <a:solidFill>
                  <a:schemeClr val="tx1"/>
                </a:solidFill>
                <a:effectLst/>
                <a:latin typeface="+mn-lt"/>
                <a:ea typeface="+mn-ea"/>
                <a:cs typeface="+mn-cs"/>
              </a:rPr>
              <a:t>emergency measure</a:t>
            </a:r>
            <a:r>
              <a:rPr lang="en-US" sz="1000" i="0" kern="1200" dirty="0">
                <a:solidFill>
                  <a:schemeClr val="tx1"/>
                </a:solidFill>
                <a:effectLst/>
                <a:latin typeface="+mn-lt"/>
                <a:ea typeface="+mn-ea"/>
                <a:cs typeface="+mn-cs"/>
              </a:rPr>
              <a:t>” and “</a:t>
            </a:r>
            <a:r>
              <a:rPr lang="en-US" sz="1000" i="1" kern="1200" dirty="0">
                <a:solidFill>
                  <a:schemeClr val="tx1"/>
                </a:solidFill>
                <a:effectLst/>
                <a:latin typeface="+mn-lt"/>
                <a:ea typeface="+mn-ea"/>
                <a:cs typeface="+mn-cs"/>
              </a:rPr>
              <a:t>provisional measure</a:t>
            </a:r>
            <a:r>
              <a:rPr lang="en-US" sz="1000" i="0" kern="1200" dirty="0">
                <a:solidFill>
                  <a:schemeClr val="tx1"/>
                </a:solidFill>
                <a:effectLst/>
                <a:latin typeface="+mn-lt"/>
                <a:ea typeface="+mn-ea"/>
                <a:cs typeface="+mn-cs"/>
              </a:rPr>
              <a:t>”;</a:t>
            </a:r>
            <a:endParaRPr lang="fr-FR" sz="1000" i="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000" i="0" kern="1200" dirty="0">
                <a:solidFill>
                  <a:schemeClr val="tx1"/>
                </a:solidFill>
                <a:effectLst/>
                <a:latin typeface="+mn-lt"/>
                <a:ea typeface="+mn-ea"/>
                <a:cs typeface="+mn-cs"/>
              </a:rPr>
              <a:t>The inter-linked definitions of the terms </a:t>
            </a:r>
            <a:r>
              <a:rPr lang="en-US" sz="1000" kern="1200" dirty="0">
                <a:solidFill>
                  <a:schemeClr val="tx1"/>
                </a:solidFill>
                <a:effectLst/>
                <a:latin typeface="+mn-lt"/>
                <a:ea typeface="+mn-ea"/>
                <a:cs typeface="+mn-cs"/>
              </a:rPr>
              <a:t>(in blue</a:t>
            </a:r>
            <a:r>
              <a:rPr lang="en-US" sz="1000" kern="1200" baseline="0" dirty="0">
                <a:solidFill>
                  <a:schemeClr val="tx1"/>
                </a:solidFill>
                <a:effectLst/>
                <a:latin typeface="+mn-lt"/>
                <a:ea typeface="+mn-ea"/>
                <a:cs typeface="+mn-cs"/>
              </a:rPr>
              <a:t> on the slide):</a:t>
            </a:r>
            <a:r>
              <a:rPr lang="en-US" sz="1000" kern="1200" dirty="0">
                <a:solidFill>
                  <a:schemeClr val="tx1"/>
                </a:solidFill>
                <a:effectLst/>
                <a:latin typeface="+mn-lt"/>
                <a:ea typeface="+mn-ea"/>
                <a:cs typeface="+mn-cs"/>
              </a:rPr>
              <a:t> </a:t>
            </a:r>
            <a:r>
              <a:rPr lang="en-US" sz="1000" i="0" kern="1200" dirty="0">
                <a:solidFill>
                  <a:schemeClr val="tx1"/>
                </a:solidFill>
                <a:effectLst/>
                <a:latin typeface="+mn-lt"/>
                <a:ea typeface="+mn-ea"/>
                <a:cs typeface="+mn-cs"/>
              </a:rPr>
              <a:t>“</a:t>
            </a:r>
            <a:r>
              <a:rPr lang="en-US" sz="1000" i="1" kern="1200" dirty="0">
                <a:solidFill>
                  <a:schemeClr val="tx1"/>
                </a:solidFill>
                <a:effectLst/>
                <a:latin typeface="+mn-lt"/>
                <a:ea typeface="+mn-ea"/>
                <a:cs typeface="+mn-cs"/>
              </a:rPr>
              <a:t>inspection</a:t>
            </a:r>
            <a:r>
              <a:rPr lang="en-US" sz="1000" i="0" kern="1200" dirty="0">
                <a:solidFill>
                  <a:schemeClr val="tx1"/>
                </a:solidFill>
                <a:effectLst/>
                <a:latin typeface="+mn-lt"/>
                <a:ea typeface="+mn-ea"/>
                <a:cs typeface="+mn-cs"/>
              </a:rPr>
              <a:t>”, “</a:t>
            </a:r>
            <a:r>
              <a:rPr lang="en-US" sz="1000" i="1" kern="1200" dirty="0">
                <a:solidFill>
                  <a:schemeClr val="tx1"/>
                </a:solidFill>
                <a:effectLst/>
                <a:latin typeface="+mn-lt"/>
                <a:ea typeface="+mn-ea"/>
                <a:cs typeface="+mn-cs"/>
              </a:rPr>
              <a:t>test</a:t>
            </a:r>
            <a:r>
              <a:rPr lang="en-US" sz="1000" i="0" kern="1200" dirty="0">
                <a:solidFill>
                  <a:schemeClr val="tx1"/>
                </a:solidFill>
                <a:effectLst/>
                <a:latin typeface="+mn-lt"/>
                <a:ea typeface="+mn-ea"/>
                <a:cs typeface="+mn-cs"/>
              </a:rPr>
              <a:t>”, “</a:t>
            </a:r>
            <a:r>
              <a:rPr lang="en-US" sz="1000" i="1" kern="1200" dirty="0">
                <a:solidFill>
                  <a:schemeClr val="tx1"/>
                </a:solidFill>
                <a:effectLst/>
                <a:latin typeface="+mn-lt"/>
                <a:ea typeface="+mn-ea"/>
                <a:cs typeface="+mn-cs"/>
              </a:rPr>
              <a:t>compliance procedure (for a consignment)</a:t>
            </a:r>
            <a:r>
              <a:rPr lang="en-US" sz="1000" i="0" kern="1200" dirty="0">
                <a:solidFill>
                  <a:schemeClr val="tx1"/>
                </a:solidFill>
                <a:effectLst/>
                <a:latin typeface="+mn-lt"/>
                <a:ea typeface="+mn-ea"/>
                <a:cs typeface="+mn-cs"/>
              </a:rPr>
              <a:t>”, “</a:t>
            </a:r>
            <a:r>
              <a:rPr lang="en-US" sz="1000" i="1" kern="1200" dirty="0">
                <a:solidFill>
                  <a:schemeClr val="tx1"/>
                </a:solidFill>
                <a:effectLst/>
                <a:latin typeface="+mn-lt"/>
                <a:ea typeface="+mn-ea"/>
                <a:cs typeface="+mn-cs"/>
              </a:rPr>
              <a:t>clearance (of a consignment)</a:t>
            </a:r>
            <a:r>
              <a:rPr lang="en-US" sz="1000" i="0" kern="1200" dirty="0">
                <a:solidFill>
                  <a:schemeClr val="tx1"/>
                </a:solidFill>
                <a:effectLst/>
                <a:latin typeface="+mn-lt"/>
                <a:ea typeface="+mn-ea"/>
                <a:cs typeface="+mn-cs"/>
              </a:rPr>
              <a:t>” and “</a:t>
            </a:r>
            <a:r>
              <a:rPr lang="en-US" sz="1000" i="1" kern="1200" dirty="0">
                <a:solidFill>
                  <a:schemeClr val="tx1"/>
                </a:solidFill>
                <a:effectLst/>
                <a:latin typeface="+mn-lt"/>
                <a:ea typeface="+mn-ea"/>
                <a:cs typeface="+mn-cs"/>
              </a:rPr>
              <a:t>release (of a consignment)</a:t>
            </a:r>
            <a:r>
              <a:rPr lang="en-US" sz="1000" i="0" kern="1200" dirty="0">
                <a:solidFill>
                  <a:schemeClr val="tx1"/>
                </a:solidFill>
                <a:effectLst/>
                <a:latin typeface="+mn-lt"/>
                <a:ea typeface="+mn-ea"/>
                <a:cs typeface="+mn-cs"/>
              </a:rPr>
              <a:t>”.</a:t>
            </a:r>
            <a:endParaRPr lang="fr-FR" sz="100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3</a:t>
            </a:fld>
            <a:endParaRPr lang="en-US" altLang="en-US"/>
          </a:p>
        </p:txBody>
      </p:sp>
    </p:spTree>
    <p:extLst>
      <p:ext uri="{BB962C8B-B14F-4D97-AF65-F5344CB8AC3E}">
        <p14:creationId xmlns:p14="http://schemas.microsoft.com/office/powerpoint/2010/main" val="30298007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700" kern="1200" dirty="0">
                <a:solidFill>
                  <a:schemeClr val="tx1"/>
                </a:solidFill>
                <a:effectLst/>
                <a:latin typeface="+mn-lt"/>
                <a:ea typeface="+mn-ea"/>
                <a:cs typeface="Arial" panose="020B0604020202020204" pitchFamily="34" charset="0"/>
              </a:rPr>
              <a:t>The identity of a consignment relates to certain consignment characteristics attested in its accompanying phytosanitary certificate, namely those characteristics that are not supposed to change from the time of phytosanitary certification in a country until import into another country. When considering whether simply the </a:t>
            </a:r>
            <a:r>
              <a:rPr lang="en-US" sz="700" i="1" kern="1200" dirty="0">
                <a:solidFill>
                  <a:schemeClr val="tx1"/>
                </a:solidFill>
                <a:effectLst/>
                <a:latin typeface="+mn-lt"/>
                <a:ea typeface="+mn-ea"/>
                <a:cs typeface="Arial" panose="020B0604020202020204" pitchFamily="34" charset="0"/>
              </a:rPr>
              <a:t>number</a:t>
            </a:r>
            <a:r>
              <a:rPr lang="en-US" sz="700" kern="1200" dirty="0">
                <a:solidFill>
                  <a:schemeClr val="tx1"/>
                </a:solidFill>
                <a:effectLst/>
                <a:latin typeface="+mn-lt"/>
                <a:ea typeface="+mn-ea"/>
                <a:cs typeface="Arial" panose="020B0604020202020204" pitchFamily="34" charset="0"/>
              </a:rPr>
              <a:t> of the phytosanitary certificate is the same as the consignment’s identity, it had been concluded that not all elements of the phytosanitary certificate could reasonably be considered part of the consignment’s identity. Then, to decide which elements are relevant for the identity and which not, the line of logic has been to reply to the question: what is the core phytosanitary concern of the importing NPPO when performing an ‘identity check’? The reply is: to reassure that </a:t>
            </a:r>
            <a:r>
              <a:rPr lang="en-US" sz="700" i="1" kern="1200" dirty="0">
                <a:solidFill>
                  <a:schemeClr val="tx1"/>
                </a:solidFill>
                <a:effectLst/>
                <a:latin typeface="+mn-lt"/>
                <a:ea typeface="+mn-ea"/>
                <a:cs typeface="Arial" panose="020B0604020202020204" pitchFamily="34" charset="0"/>
              </a:rPr>
              <a:t>exactly those specimens</a:t>
            </a:r>
            <a:r>
              <a:rPr lang="en-US" sz="700" kern="1200" dirty="0">
                <a:solidFill>
                  <a:schemeClr val="tx1"/>
                </a:solidFill>
                <a:effectLst/>
                <a:latin typeface="+mn-lt"/>
                <a:ea typeface="+mn-ea"/>
                <a:cs typeface="Arial" panose="020B0604020202020204" pitchFamily="34" charset="0"/>
              </a:rPr>
              <a:t> of plants, plant products or other articles (i.e. </a:t>
            </a:r>
            <a:r>
              <a:rPr lang="en-US" sz="700" i="1" kern="1200" dirty="0">
                <a:solidFill>
                  <a:schemeClr val="tx1"/>
                </a:solidFill>
                <a:effectLst/>
                <a:latin typeface="+mn-lt"/>
                <a:ea typeface="+mn-ea"/>
                <a:cs typeface="Arial" panose="020B0604020202020204" pitchFamily="34" charset="0"/>
              </a:rPr>
              <a:t>components from a particular place of origin</a:t>
            </a:r>
            <a:r>
              <a:rPr lang="en-US" sz="700" kern="1200" dirty="0">
                <a:solidFill>
                  <a:schemeClr val="tx1"/>
                </a:solidFill>
                <a:effectLst/>
                <a:latin typeface="+mn-lt"/>
                <a:ea typeface="+mn-ea"/>
                <a:cs typeface="Arial" panose="020B0604020202020204" pitchFamily="34" charset="0"/>
              </a:rPr>
              <a:t>) that are about to be imported are </a:t>
            </a:r>
            <a:r>
              <a:rPr lang="en-US" sz="700" i="1" kern="1200" dirty="0">
                <a:solidFill>
                  <a:schemeClr val="tx1"/>
                </a:solidFill>
                <a:effectLst/>
                <a:latin typeface="+mn-lt"/>
                <a:ea typeface="+mn-ea"/>
                <a:cs typeface="Arial" panose="020B0604020202020204" pitchFamily="34" charset="0"/>
              </a:rPr>
              <a:t>exclusively those that had been certified</a:t>
            </a:r>
            <a:r>
              <a:rPr lang="en-US" sz="700" kern="1200" dirty="0">
                <a:solidFill>
                  <a:schemeClr val="tx1"/>
                </a:solidFill>
                <a:effectLst/>
                <a:latin typeface="+mn-lt"/>
                <a:ea typeface="+mn-ea"/>
                <a:cs typeface="Arial" panose="020B0604020202020204" pitchFamily="34" charset="0"/>
              </a:rPr>
              <a:t>; </a:t>
            </a:r>
            <a:endParaRPr lang="fr-FR" sz="700" kern="1200" dirty="0">
              <a:solidFill>
                <a:schemeClr val="tx1"/>
              </a:solidFill>
              <a:effectLst/>
              <a:latin typeface="+mn-lt"/>
              <a:ea typeface="+mn-ea"/>
              <a:cs typeface="Arial" panose="020B0604020202020204" pitchFamily="34" charset="0"/>
            </a:endParaRPr>
          </a:p>
          <a:p>
            <a:pPr marL="171450" indent="-171450">
              <a:buFont typeface="Arial" panose="020B0604020202020204" pitchFamily="34" charset="0"/>
              <a:buChar char="•"/>
            </a:pPr>
            <a:r>
              <a:rPr lang="en-US" sz="700" kern="1200" dirty="0">
                <a:solidFill>
                  <a:schemeClr val="tx1"/>
                </a:solidFill>
                <a:effectLst/>
                <a:latin typeface="+mn-lt"/>
                <a:ea typeface="+mn-ea"/>
                <a:cs typeface="Arial" panose="020B0604020202020204" pitchFamily="34" charset="0"/>
              </a:rPr>
              <a:t>Thus, the </a:t>
            </a:r>
            <a:r>
              <a:rPr lang="en-US" sz="700" i="1" kern="1200" dirty="0">
                <a:solidFill>
                  <a:schemeClr val="tx1"/>
                </a:solidFill>
                <a:effectLst/>
                <a:latin typeface="+mn-lt"/>
                <a:ea typeface="+mn-ea"/>
                <a:cs typeface="Arial" panose="020B0604020202020204" pitchFamily="34" charset="0"/>
              </a:rPr>
              <a:t>identity </a:t>
            </a:r>
            <a:r>
              <a:rPr lang="en-US" sz="700" kern="1200" dirty="0">
                <a:solidFill>
                  <a:schemeClr val="tx1"/>
                </a:solidFill>
                <a:effectLst/>
                <a:latin typeface="+mn-lt"/>
                <a:ea typeface="+mn-ea"/>
                <a:cs typeface="Arial" panose="020B0604020202020204" pitchFamily="34" charset="0"/>
              </a:rPr>
              <a:t>of a consignment is: its components (being the core </a:t>
            </a:r>
            <a:r>
              <a:rPr lang="en-US" sz="700" i="1" kern="1200" dirty="0">
                <a:solidFill>
                  <a:schemeClr val="tx1"/>
                </a:solidFill>
                <a:effectLst/>
                <a:latin typeface="+mn-lt"/>
                <a:ea typeface="+mn-ea"/>
                <a:cs typeface="Arial" panose="020B0604020202020204" pitchFamily="34" charset="0"/>
              </a:rPr>
              <a:t>material</a:t>
            </a:r>
            <a:r>
              <a:rPr lang="en-US" sz="700" kern="1200" dirty="0">
                <a:solidFill>
                  <a:schemeClr val="tx1"/>
                </a:solidFill>
                <a:effectLst/>
                <a:latin typeface="+mn-lt"/>
                <a:ea typeface="+mn-ea"/>
                <a:cs typeface="Arial" panose="020B0604020202020204" pitchFamily="34" charset="0"/>
              </a:rPr>
              <a:t> content) and its origin (being the core </a:t>
            </a:r>
            <a:r>
              <a:rPr lang="en-US" sz="700" i="1" kern="1200" dirty="0">
                <a:solidFill>
                  <a:schemeClr val="tx1"/>
                </a:solidFill>
                <a:effectLst/>
                <a:latin typeface="+mn-lt"/>
                <a:ea typeface="+mn-ea"/>
                <a:cs typeface="Arial" panose="020B0604020202020204" pitchFamily="34" charset="0"/>
              </a:rPr>
              <a:t>immaterial</a:t>
            </a:r>
            <a:r>
              <a:rPr lang="en-US" sz="700" kern="1200" dirty="0">
                <a:solidFill>
                  <a:schemeClr val="tx1"/>
                </a:solidFill>
                <a:effectLst/>
                <a:latin typeface="+mn-lt"/>
                <a:ea typeface="+mn-ea"/>
                <a:cs typeface="Arial" panose="020B0604020202020204" pitchFamily="34" charset="0"/>
              </a:rPr>
              <a:t> characteristic);</a:t>
            </a:r>
            <a:endParaRPr lang="fr-FR" sz="700" kern="1200" dirty="0">
              <a:solidFill>
                <a:schemeClr val="tx1"/>
              </a:solidFill>
              <a:effectLst/>
              <a:latin typeface="+mn-lt"/>
              <a:ea typeface="+mn-ea"/>
              <a:cs typeface="Arial" panose="020B0604020202020204" pitchFamily="34" charset="0"/>
            </a:endParaRPr>
          </a:p>
          <a:p>
            <a:pPr marL="171450" indent="-171450">
              <a:buFont typeface="Arial" panose="020B0604020202020204" pitchFamily="34" charset="0"/>
              <a:buChar char="•"/>
            </a:pPr>
            <a:r>
              <a:rPr lang="en-US" sz="700" kern="1200" dirty="0">
                <a:solidFill>
                  <a:schemeClr val="tx1"/>
                </a:solidFill>
                <a:effectLst/>
                <a:latin typeface="+mn-lt"/>
                <a:ea typeface="+mn-ea"/>
                <a:cs typeface="Arial" panose="020B0604020202020204" pitchFamily="34" charset="0"/>
              </a:rPr>
              <a:t>In broad terms, the ‘</a:t>
            </a:r>
            <a:r>
              <a:rPr lang="en-US" sz="700" i="1" kern="1200" dirty="0">
                <a:solidFill>
                  <a:schemeClr val="tx1"/>
                </a:solidFill>
                <a:effectLst/>
                <a:latin typeface="+mn-lt"/>
                <a:ea typeface="+mn-ea"/>
                <a:cs typeface="Arial" panose="020B0604020202020204" pitchFamily="34" charset="0"/>
              </a:rPr>
              <a:t>components</a:t>
            </a:r>
            <a:r>
              <a:rPr lang="en-US" sz="700" kern="1200" dirty="0">
                <a:solidFill>
                  <a:schemeClr val="tx1"/>
                </a:solidFill>
                <a:effectLst/>
                <a:latin typeface="+mn-lt"/>
                <a:ea typeface="+mn-ea"/>
                <a:cs typeface="Arial" panose="020B0604020202020204" pitchFamily="34" charset="0"/>
              </a:rPr>
              <a:t>’ corresponds to the sections in phytosanitary certificates on </a:t>
            </a:r>
            <a:r>
              <a:rPr lang="en-US" sz="700" i="1" kern="1200" dirty="0">
                <a:solidFill>
                  <a:schemeClr val="tx1"/>
                </a:solidFill>
                <a:effectLst/>
                <a:latin typeface="+mn-lt"/>
                <a:ea typeface="+mn-ea"/>
                <a:cs typeface="Arial" panose="020B0604020202020204" pitchFamily="34" charset="0"/>
              </a:rPr>
              <a:t>‘Name of produce and quantity declared’</a:t>
            </a:r>
            <a:r>
              <a:rPr lang="en-US" sz="700" kern="1200" dirty="0">
                <a:solidFill>
                  <a:schemeClr val="tx1"/>
                </a:solidFill>
                <a:effectLst/>
                <a:latin typeface="+mn-lt"/>
                <a:ea typeface="+mn-ea"/>
                <a:cs typeface="Arial" panose="020B0604020202020204" pitchFamily="34" charset="0"/>
              </a:rPr>
              <a:t> and ‘</a:t>
            </a:r>
            <a:r>
              <a:rPr lang="en-US" sz="700" i="1" kern="1200" dirty="0">
                <a:solidFill>
                  <a:schemeClr val="tx1"/>
                </a:solidFill>
                <a:effectLst/>
                <a:latin typeface="+mn-lt"/>
                <a:ea typeface="+mn-ea"/>
                <a:cs typeface="Arial" panose="020B0604020202020204" pitchFamily="34" charset="0"/>
              </a:rPr>
              <a:t>Botanical name of plants</a:t>
            </a:r>
            <a:r>
              <a:rPr lang="en-US" sz="700" kern="1200" dirty="0">
                <a:solidFill>
                  <a:schemeClr val="tx1"/>
                </a:solidFill>
                <a:effectLst/>
                <a:latin typeface="+mn-lt"/>
                <a:ea typeface="+mn-ea"/>
                <a:cs typeface="Arial" panose="020B0604020202020204" pitchFamily="34" charset="0"/>
              </a:rPr>
              <a:t>’, as expressed in the definition;</a:t>
            </a:r>
            <a:endParaRPr lang="fr-FR" sz="700" kern="1200" dirty="0">
              <a:solidFill>
                <a:schemeClr val="tx1"/>
              </a:solidFill>
              <a:effectLst/>
              <a:latin typeface="+mn-lt"/>
              <a:ea typeface="+mn-ea"/>
              <a:cs typeface="Arial" panose="020B0604020202020204" pitchFamily="34" charset="0"/>
            </a:endParaRPr>
          </a:p>
          <a:p>
            <a:pPr marL="171450" indent="-171450">
              <a:buFont typeface="Arial" panose="020B0604020202020204" pitchFamily="34" charset="0"/>
              <a:buChar char="•"/>
            </a:pPr>
            <a:r>
              <a:rPr lang="en-US" sz="700" kern="1200" dirty="0">
                <a:solidFill>
                  <a:schemeClr val="tx1"/>
                </a:solidFill>
                <a:effectLst/>
                <a:latin typeface="+mn-lt"/>
                <a:ea typeface="+mn-ea"/>
                <a:cs typeface="Arial" panose="020B0604020202020204" pitchFamily="34" charset="0"/>
              </a:rPr>
              <a:t>In contrast, descriptions provided in the phytosanitary certificate sections on ‘</a:t>
            </a:r>
            <a:r>
              <a:rPr lang="en-US" sz="700" i="1" kern="1200" dirty="0">
                <a:solidFill>
                  <a:schemeClr val="tx1"/>
                </a:solidFill>
                <a:effectLst/>
                <a:latin typeface="+mn-lt"/>
                <a:ea typeface="+mn-ea"/>
                <a:cs typeface="Arial" panose="020B0604020202020204" pitchFamily="34" charset="0"/>
              </a:rPr>
              <a:t>Number and description of packages</a:t>
            </a:r>
            <a:r>
              <a:rPr lang="en-US" sz="700" kern="1200" dirty="0">
                <a:solidFill>
                  <a:schemeClr val="tx1"/>
                </a:solidFill>
                <a:effectLst/>
                <a:latin typeface="+mn-lt"/>
                <a:ea typeface="+mn-ea"/>
                <a:cs typeface="Arial" panose="020B0604020202020204" pitchFamily="34" charset="0"/>
              </a:rPr>
              <a:t>’ and ‘</a:t>
            </a:r>
            <a:r>
              <a:rPr lang="en-US" sz="700" i="1" kern="1200" dirty="0">
                <a:solidFill>
                  <a:schemeClr val="tx1"/>
                </a:solidFill>
                <a:effectLst/>
                <a:latin typeface="+mn-lt"/>
                <a:ea typeface="+mn-ea"/>
                <a:cs typeface="Arial" panose="020B0604020202020204" pitchFamily="34" charset="0"/>
              </a:rPr>
              <a:t>Distinguishing marks</a:t>
            </a:r>
            <a:r>
              <a:rPr lang="en-US" sz="700" kern="1200" dirty="0">
                <a:solidFill>
                  <a:schemeClr val="tx1"/>
                </a:solidFill>
                <a:effectLst/>
                <a:latin typeface="+mn-lt"/>
                <a:ea typeface="+mn-ea"/>
                <a:cs typeface="Arial" panose="020B0604020202020204" pitchFamily="34" charset="0"/>
              </a:rPr>
              <a:t>’ may certainly be helpful for the practical spotting of one particular consignment among others, but are not considered part of the consignment’s identity;</a:t>
            </a:r>
            <a:endParaRPr lang="fr-FR" sz="700" kern="1200" dirty="0">
              <a:solidFill>
                <a:schemeClr val="tx1"/>
              </a:solidFill>
              <a:effectLst/>
              <a:latin typeface="+mn-lt"/>
              <a:ea typeface="+mn-ea"/>
              <a:cs typeface="Arial" panose="020B0604020202020204" pitchFamily="34" charset="0"/>
            </a:endParaRPr>
          </a:p>
          <a:p>
            <a:pPr marL="171450" indent="-171450">
              <a:buFont typeface="Arial" panose="020B0604020202020204" pitchFamily="34" charset="0"/>
              <a:buChar char="•"/>
            </a:pPr>
            <a:r>
              <a:rPr lang="en-US" sz="700" kern="1200" dirty="0">
                <a:solidFill>
                  <a:schemeClr val="tx1"/>
                </a:solidFill>
                <a:effectLst/>
                <a:latin typeface="+mn-lt"/>
                <a:ea typeface="+mn-ea"/>
                <a:cs typeface="Arial" panose="020B0604020202020204" pitchFamily="34" charset="0"/>
              </a:rPr>
              <a:t>The quantity of items in the consignment is referred to in the definition. Obviously, the identity would have changed if any item was </a:t>
            </a:r>
            <a:r>
              <a:rPr lang="en-US" sz="700" i="1" kern="1200" dirty="0">
                <a:solidFill>
                  <a:schemeClr val="tx1"/>
                </a:solidFill>
                <a:effectLst/>
                <a:latin typeface="+mn-lt"/>
                <a:ea typeface="+mn-ea"/>
                <a:cs typeface="Arial" panose="020B0604020202020204" pitchFamily="34" charset="0"/>
              </a:rPr>
              <a:t>added</a:t>
            </a:r>
            <a:r>
              <a:rPr lang="en-US" sz="700" kern="1200" dirty="0">
                <a:solidFill>
                  <a:schemeClr val="tx1"/>
                </a:solidFill>
                <a:effectLst/>
                <a:latin typeface="+mn-lt"/>
                <a:ea typeface="+mn-ea"/>
                <a:cs typeface="Arial" panose="020B0604020202020204" pitchFamily="34" charset="0"/>
              </a:rPr>
              <a:t> to a consignment after phytosanitary certification, corresponding to the fact that the certifying statement of the phytosanitary certificate would then no longer cover all components of the consignment. In contrast, it cannot be generalized whether any (unintentional) </a:t>
            </a:r>
            <a:r>
              <a:rPr lang="en-US" sz="700" i="1" kern="1200" dirty="0">
                <a:solidFill>
                  <a:schemeClr val="tx1"/>
                </a:solidFill>
                <a:effectLst/>
                <a:latin typeface="+mn-lt"/>
                <a:ea typeface="+mn-ea"/>
                <a:cs typeface="Arial" panose="020B0604020202020204" pitchFamily="34" charset="0"/>
              </a:rPr>
              <a:t>loss </a:t>
            </a:r>
            <a:r>
              <a:rPr lang="en-US" sz="700" kern="1200" dirty="0">
                <a:solidFill>
                  <a:schemeClr val="tx1"/>
                </a:solidFill>
                <a:effectLst/>
                <a:latin typeface="+mn-lt"/>
                <a:ea typeface="+mn-ea"/>
                <a:cs typeface="Arial" panose="020B0604020202020204" pitchFamily="34" charset="0"/>
              </a:rPr>
              <a:t>or (intentional)</a:t>
            </a:r>
            <a:r>
              <a:rPr lang="en-US" sz="700" i="1" kern="1200" dirty="0">
                <a:solidFill>
                  <a:schemeClr val="tx1"/>
                </a:solidFill>
                <a:effectLst/>
                <a:latin typeface="+mn-lt"/>
                <a:ea typeface="+mn-ea"/>
                <a:cs typeface="Arial" panose="020B0604020202020204" pitchFamily="34" charset="0"/>
              </a:rPr>
              <a:t> subtraction</a:t>
            </a:r>
            <a:r>
              <a:rPr lang="en-US" sz="700" kern="1200" dirty="0">
                <a:solidFill>
                  <a:schemeClr val="tx1"/>
                </a:solidFill>
                <a:effectLst/>
                <a:latin typeface="+mn-lt"/>
                <a:ea typeface="+mn-ea"/>
                <a:cs typeface="Arial" panose="020B0604020202020204" pitchFamily="34" charset="0"/>
              </a:rPr>
              <a:t> of items from the consignment after phytosanitary certification would change the consignment’s identity. The SC, therefore, has concluded that the issue of quantity cannot possibly be explained to all detail in a definition. Referring to ‘</a:t>
            </a:r>
            <a:r>
              <a:rPr lang="en-US" sz="700" i="1" kern="1200" dirty="0">
                <a:solidFill>
                  <a:schemeClr val="tx1"/>
                </a:solidFill>
                <a:effectLst/>
                <a:latin typeface="+mn-lt"/>
                <a:ea typeface="+mn-ea"/>
                <a:cs typeface="Arial" panose="020B0604020202020204" pitchFamily="34" charset="0"/>
              </a:rPr>
              <a:t>the components</a:t>
            </a:r>
            <a:r>
              <a:rPr lang="en-US" sz="700" kern="1200" dirty="0">
                <a:solidFill>
                  <a:schemeClr val="tx1"/>
                </a:solidFill>
                <a:effectLst/>
                <a:latin typeface="+mn-lt"/>
                <a:ea typeface="+mn-ea"/>
                <a:cs typeface="Arial" panose="020B0604020202020204" pitchFamily="34" charset="0"/>
              </a:rPr>
              <a:t>’ is sufficient to indicate that any quantity </a:t>
            </a:r>
            <a:r>
              <a:rPr lang="en-US" sz="700" i="1" kern="1200" dirty="0">
                <a:solidFill>
                  <a:schemeClr val="tx1"/>
                </a:solidFill>
                <a:effectLst/>
                <a:latin typeface="+mn-lt"/>
                <a:ea typeface="+mn-ea"/>
                <a:cs typeface="Arial" panose="020B0604020202020204" pitchFamily="34" charset="0"/>
              </a:rPr>
              <a:t>above</a:t>
            </a:r>
            <a:r>
              <a:rPr lang="en-US" sz="700" kern="1200" dirty="0">
                <a:solidFill>
                  <a:schemeClr val="tx1"/>
                </a:solidFill>
                <a:effectLst/>
                <a:latin typeface="+mn-lt"/>
                <a:ea typeface="+mn-ea"/>
                <a:cs typeface="Arial" panose="020B0604020202020204" pitchFamily="34" charset="0"/>
              </a:rPr>
              <a:t> the declared quantity would certainly be deemed a change of identity;</a:t>
            </a:r>
            <a:endParaRPr lang="fr-FR" sz="700" kern="1200" dirty="0">
              <a:solidFill>
                <a:schemeClr val="tx1"/>
              </a:solidFill>
              <a:effectLst/>
              <a:latin typeface="+mn-lt"/>
              <a:ea typeface="+mn-ea"/>
              <a:cs typeface="Arial" panose="020B0604020202020204" pitchFamily="34" charset="0"/>
            </a:endParaRPr>
          </a:p>
          <a:p>
            <a:pPr marL="171450" indent="-171450">
              <a:buFont typeface="Arial" panose="020B0604020202020204" pitchFamily="34" charset="0"/>
              <a:buChar char="•"/>
            </a:pPr>
            <a:r>
              <a:rPr lang="en-US" sz="700" kern="1200" dirty="0">
                <a:solidFill>
                  <a:schemeClr val="tx1"/>
                </a:solidFill>
                <a:effectLst/>
                <a:latin typeface="+mn-lt"/>
                <a:ea typeface="+mn-ea"/>
                <a:cs typeface="Arial" panose="020B0604020202020204" pitchFamily="34" charset="0"/>
              </a:rPr>
              <a:t>The consignment’s origin is also an important part of consignment´s identity and it corresponds to the section in phytosanitary certificates on ‘</a:t>
            </a:r>
            <a:r>
              <a:rPr lang="en-US" sz="700" i="1" kern="1200" dirty="0">
                <a:solidFill>
                  <a:schemeClr val="tx1"/>
                </a:solidFill>
                <a:effectLst/>
                <a:latin typeface="+mn-lt"/>
                <a:ea typeface="+mn-ea"/>
                <a:cs typeface="Arial" panose="020B0604020202020204" pitchFamily="34" charset="0"/>
              </a:rPr>
              <a:t>Place of origin</a:t>
            </a:r>
            <a:r>
              <a:rPr lang="en-US" sz="700" kern="1200" dirty="0">
                <a:solidFill>
                  <a:schemeClr val="tx1"/>
                </a:solidFill>
                <a:effectLst/>
                <a:latin typeface="+mn-lt"/>
                <a:ea typeface="+mn-ea"/>
                <a:cs typeface="Arial" panose="020B0604020202020204" pitchFamily="34" charset="0"/>
              </a:rPr>
              <a:t>’, as expressed in the definition and explained in ISPM 12 (</a:t>
            </a:r>
            <a:r>
              <a:rPr lang="en-US" sz="700" i="1" kern="1200" dirty="0">
                <a:solidFill>
                  <a:schemeClr val="tx1"/>
                </a:solidFill>
                <a:effectLst/>
                <a:latin typeface="+mn-lt"/>
                <a:ea typeface="+mn-ea"/>
                <a:cs typeface="Arial" panose="020B0604020202020204" pitchFamily="34" charset="0"/>
              </a:rPr>
              <a:t>Phytosanitary certificates</a:t>
            </a:r>
            <a:r>
              <a:rPr lang="en-US" sz="700" kern="1200" dirty="0">
                <a:solidFill>
                  <a:schemeClr val="tx1"/>
                </a:solidFill>
                <a:effectLst/>
                <a:latin typeface="+mn-lt"/>
                <a:ea typeface="+mn-ea"/>
                <a:cs typeface="Arial" panose="020B0604020202020204" pitchFamily="34" charset="0"/>
              </a:rPr>
              <a:t>);</a:t>
            </a:r>
            <a:endParaRPr lang="fr-FR" sz="700" kern="1200" dirty="0">
              <a:solidFill>
                <a:schemeClr val="tx1"/>
              </a:solidFill>
              <a:effectLst/>
              <a:latin typeface="+mn-lt"/>
              <a:ea typeface="+mn-ea"/>
              <a:cs typeface="Arial" panose="020B0604020202020204" pitchFamily="34" charset="0"/>
            </a:endParaRPr>
          </a:p>
          <a:p>
            <a:pPr marL="171450" indent="-171450">
              <a:buFont typeface="Arial" panose="020B0604020202020204" pitchFamily="34" charset="0"/>
              <a:buChar char="•"/>
            </a:pPr>
            <a:r>
              <a:rPr lang="en-US" sz="700" kern="1200" dirty="0">
                <a:solidFill>
                  <a:schemeClr val="tx1"/>
                </a:solidFill>
                <a:effectLst/>
                <a:latin typeface="+mn-lt"/>
                <a:ea typeface="+mn-ea"/>
                <a:cs typeface="Arial" panose="020B0604020202020204" pitchFamily="34" charset="0"/>
              </a:rPr>
              <a:t>The number of the phytosanitary certificate is implicit and need not be mentioned in the definition, as the identity refers to a specific phytosanitary certificate;</a:t>
            </a:r>
            <a:endParaRPr lang="fr-FR" sz="700" kern="1200" dirty="0">
              <a:solidFill>
                <a:schemeClr val="tx1"/>
              </a:solidFill>
              <a:effectLst/>
              <a:latin typeface="+mn-lt"/>
              <a:ea typeface="+mn-ea"/>
              <a:cs typeface="Arial" panose="020B0604020202020204" pitchFamily="34" charset="0"/>
            </a:endParaRPr>
          </a:p>
          <a:p>
            <a:pPr marL="171450" indent="-171450">
              <a:buFont typeface="Arial" panose="020B0604020202020204" pitchFamily="34" charset="0"/>
              <a:buChar char="•"/>
            </a:pPr>
            <a:r>
              <a:rPr lang="en-US" sz="700" kern="1200" dirty="0">
                <a:solidFill>
                  <a:schemeClr val="tx1"/>
                </a:solidFill>
                <a:effectLst/>
                <a:latin typeface="+mn-lt"/>
                <a:ea typeface="+mn-ea"/>
                <a:cs typeface="Arial" panose="020B0604020202020204" pitchFamily="34" charset="0"/>
              </a:rPr>
              <a:t>The sections of phytosanitary certificates on ‘</a:t>
            </a:r>
            <a:r>
              <a:rPr lang="en-US" sz="700" i="1" kern="1200" dirty="0">
                <a:solidFill>
                  <a:schemeClr val="tx1"/>
                </a:solidFill>
                <a:effectLst/>
                <a:latin typeface="+mn-lt"/>
                <a:ea typeface="+mn-ea"/>
                <a:cs typeface="Arial" panose="020B0604020202020204" pitchFamily="34" charset="0"/>
              </a:rPr>
              <a:t>Name and address of exporter</a:t>
            </a:r>
            <a:r>
              <a:rPr lang="en-US" sz="700" kern="1200" dirty="0">
                <a:solidFill>
                  <a:schemeClr val="tx1"/>
                </a:solidFill>
                <a:effectLst/>
                <a:latin typeface="+mn-lt"/>
                <a:ea typeface="+mn-ea"/>
                <a:cs typeface="Arial" panose="020B0604020202020204" pitchFamily="34" charset="0"/>
              </a:rPr>
              <a:t>’, ‘</a:t>
            </a:r>
            <a:r>
              <a:rPr lang="en-US" sz="700" i="1" kern="1200" dirty="0">
                <a:solidFill>
                  <a:schemeClr val="tx1"/>
                </a:solidFill>
                <a:effectLst/>
                <a:latin typeface="+mn-lt"/>
                <a:ea typeface="+mn-ea"/>
                <a:cs typeface="Arial" panose="020B0604020202020204" pitchFamily="34" charset="0"/>
              </a:rPr>
              <a:t>Declared name and address of consignee</a:t>
            </a:r>
            <a:r>
              <a:rPr lang="en-US" sz="700" kern="1200" dirty="0">
                <a:solidFill>
                  <a:schemeClr val="tx1"/>
                </a:solidFill>
                <a:effectLst/>
                <a:latin typeface="+mn-lt"/>
                <a:ea typeface="+mn-ea"/>
                <a:cs typeface="Arial" panose="020B0604020202020204" pitchFamily="34" charset="0"/>
              </a:rPr>
              <a:t>’, ‘</a:t>
            </a:r>
            <a:r>
              <a:rPr lang="en-US" sz="700" i="1" kern="1200" dirty="0">
                <a:solidFill>
                  <a:schemeClr val="tx1"/>
                </a:solidFill>
                <a:effectLst/>
                <a:latin typeface="+mn-lt"/>
                <a:ea typeface="+mn-ea"/>
                <a:cs typeface="Arial" panose="020B0604020202020204" pitchFamily="34" charset="0"/>
              </a:rPr>
              <a:t>Declared means of conveyance</a:t>
            </a:r>
            <a:r>
              <a:rPr lang="en-US" sz="700" kern="1200" dirty="0">
                <a:solidFill>
                  <a:schemeClr val="tx1"/>
                </a:solidFill>
                <a:effectLst/>
                <a:latin typeface="+mn-lt"/>
                <a:ea typeface="+mn-ea"/>
                <a:cs typeface="Arial" panose="020B0604020202020204" pitchFamily="34" charset="0"/>
              </a:rPr>
              <a:t>’ and ‘</a:t>
            </a:r>
            <a:r>
              <a:rPr lang="en-US" sz="700" i="1" kern="1200" dirty="0">
                <a:solidFill>
                  <a:schemeClr val="tx1"/>
                </a:solidFill>
                <a:effectLst/>
                <a:latin typeface="+mn-lt"/>
                <a:ea typeface="+mn-ea"/>
                <a:cs typeface="Arial" panose="020B0604020202020204" pitchFamily="34" charset="0"/>
              </a:rPr>
              <a:t>Declared point of entry</a:t>
            </a:r>
            <a:r>
              <a:rPr lang="en-US" sz="700" kern="1200" dirty="0">
                <a:solidFill>
                  <a:schemeClr val="tx1"/>
                </a:solidFill>
                <a:effectLst/>
                <a:latin typeface="+mn-lt"/>
                <a:ea typeface="+mn-ea"/>
                <a:cs typeface="Arial" panose="020B0604020202020204" pitchFamily="34" charset="0"/>
              </a:rPr>
              <a:t>’ are not considered part of the consignment’s identity;</a:t>
            </a:r>
            <a:endParaRPr lang="fr-FR" sz="700" kern="1200" dirty="0">
              <a:solidFill>
                <a:schemeClr val="tx1"/>
              </a:solidFill>
              <a:effectLst/>
              <a:latin typeface="+mn-lt"/>
              <a:ea typeface="+mn-ea"/>
              <a:cs typeface="Arial" panose="020B0604020202020204" pitchFamily="34" charset="0"/>
            </a:endParaRPr>
          </a:p>
          <a:p>
            <a:pPr marL="171450" indent="-171450">
              <a:buFont typeface="Arial" panose="020B0604020202020204" pitchFamily="34" charset="0"/>
              <a:buChar char="•"/>
            </a:pPr>
            <a:r>
              <a:rPr lang="en-US" sz="700" kern="1200" dirty="0">
                <a:solidFill>
                  <a:schemeClr val="tx1"/>
                </a:solidFill>
                <a:effectLst/>
                <a:latin typeface="+mn-lt"/>
                <a:ea typeface="+mn-ea"/>
                <a:cs typeface="Arial" panose="020B0604020202020204" pitchFamily="34" charset="0"/>
              </a:rPr>
              <a:t>The proposed definition of ‘</a:t>
            </a:r>
            <a:r>
              <a:rPr lang="en-US" sz="700" i="1" kern="1200" dirty="0">
                <a:solidFill>
                  <a:schemeClr val="tx1"/>
                </a:solidFill>
                <a:effectLst/>
                <a:latin typeface="+mn-lt"/>
                <a:ea typeface="+mn-ea"/>
                <a:cs typeface="Arial" panose="020B0604020202020204" pitchFamily="34" charset="0"/>
              </a:rPr>
              <a:t>identity (of a consignment)</a:t>
            </a:r>
            <a:r>
              <a:rPr lang="en-US" sz="700" kern="1200" dirty="0">
                <a:solidFill>
                  <a:schemeClr val="tx1"/>
                </a:solidFill>
                <a:effectLst/>
                <a:latin typeface="+mn-lt"/>
                <a:ea typeface="+mn-ea"/>
                <a:cs typeface="Arial" panose="020B0604020202020204" pitchFamily="34" charset="0"/>
              </a:rPr>
              <a:t>’ does not conflict with current uses of the term ‘identity’ (in relation to a consignment) in adopted ISPMs. It is noted that in the draft revised ISPM 12 currently sent for second consultation, the use of the term ‘identity’ (in relation to a consignment) has been omitted; </a:t>
            </a:r>
            <a:endParaRPr lang="fr-FR" sz="700" kern="1200" dirty="0">
              <a:solidFill>
                <a:schemeClr val="tx1"/>
              </a:solidFill>
              <a:effectLst/>
              <a:latin typeface="+mn-lt"/>
              <a:ea typeface="+mn-ea"/>
              <a:cs typeface="Arial" panose="020B0604020202020204" pitchFamily="34" charset="0"/>
            </a:endParaRPr>
          </a:p>
          <a:p>
            <a:pPr marL="171450" indent="-171450">
              <a:buFont typeface="Arial" panose="020B0604020202020204" pitchFamily="34" charset="0"/>
              <a:buChar char="•"/>
            </a:pPr>
            <a:r>
              <a:rPr lang="en-US" sz="700" kern="1200" dirty="0">
                <a:solidFill>
                  <a:schemeClr val="tx1"/>
                </a:solidFill>
                <a:effectLst/>
                <a:latin typeface="+mn-lt"/>
                <a:ea typeface="+mn-ea"/>
                <a:cs typeface="Arial" panose="020B0604020202020204" pitchFamily="34" charset="0"/>
              </a:rPr>
              <a:t>Defining ‘</a:t>
            </a:r>
            <a:r>
              <a:rPr lang="en-US" sz="700" i="1" kern="1200" dirty="0">
                <a:solidFill>
                  <a:schemeClr val="tx1"/>
                </a:solidFill>
                <a:effectLst/>
                <a:latin typeface="+mn-lt"/>
                <a:ea typeface="+mn-ea"/>
                <a:cs typeface="Arial" panose="020B0604020202020204" pitchFamily="34" charset="0"/>
              </a:rPr>
              <a:t>identity (of a consignment)</a:t>
            </a:r>
            <a:r>
              <a:rPr lang="en-US" sz="700" kern="1200" dirty="0">
                <a:solidFill>
                  <a:schemeClr val="tx1"/>
                </a:solidFill>
                <a:effectLst/>
                <a:latin typeface="+mn-lt"/>
                <a:ea typeface="+mn-ea"/>
                <a:cs typeface="Arial" panose="020B0604020202020204" pitchFamily="34" charset="0"/>
              </a:rPr>
              <a:t>’ facilitates the revision of the definitions of ‘</a:t>
            </a:r>
            <a:r>
              <a:rPr lang="en-US" sz="700" i="1" kern="1200" dirty="0">
                <a:solidFill>
                  <a:schemeClr val="tx1"/>
                </a:solidFill>
                <a:effectLst/>
                <a:latin typeface="+mn-lt"/>
                <a:ea typeface="+mn-ea"/>
                <a:cs typeface="Arial" panose="020B0604020202020204" pitchFamily="34" charset="0"/>
              </a:rPr>
              <a:t>integrity (of a consignment)</a:t>
            </a:r>
            <a:r>
              <a:rPr lang="en-US" sz="700" kern="1200" dirty="0">
                <a:solidFill>
                  <a:schemeClr val="tx1"/>
                </a:solidFill>
                <a:effectLst/>
                <a:latin typeface="+mn-lt"/>
                <a:ea typeface="+mn-ea"/>
                <a:cs typeface="Arial" panose="020B0604020202020204" pitchFamily="34" charset="0"/>
              </a:rPr>
              <a:t>’ and ‘</a:t>
            </a:r>
            <a:r>
              <a:rPr lang="en-US" sz="700" i="1" kern="1200" dirty="0">
                <a:solidFill>
                  <a:schemeClr val="tx1"/>
                </a:solidFill>
                <a:effectLst/>
                <a:latin typeface="+mn-lt"/>
                <a:ea typeface="+mn-ea"/>
                <a:cs typeface="Arial" panose="020B0604020202020204" pitchFamily="34" charset="0"/>
              </a:rPr>
              <a:t>phytosanitary security (of a consignment)</a:t>
            </a:r>
            <a:r>
              <a:rPr lang="en-US" sz="700" kern="1200" dirty="0">
                <a:solidFill>
                  <a:schemeClr val="tx1"/>
                </a:solidFill>
                <a:effectLst/>
                <a:latin typeface="+mn-lt"/>
                <a:ea typeface="+mn-ea"/>
                <a:cs typeface="Arial" panose="020B0604020202020204" pitchFamily="34" charset="0"/>
              </a:rPr>
              <a:t>’.</a:t>
            </a:r>
            <a:endParaRPr lang="fr-FR" sz="700" kern="1200" dirty="0">
              <a:solidFill>
                <a:schemeClr val="tx1"/>
              </a:solidFill>
              <a:effectLst/>
              <a:latin typeface="+mn-lt"/>
              <a:ea typeface="+mn-ea"/>
              <a:cs typeface="Arial" panose="020B0604020202020204" pitchFamily="34" charset="0"/>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4</a:t>
            </a:fld>
            <a:endParaRPr lang="en-US" altLang="en-US"/>
          </a:p>
        </p:txBody>
      </p:sp>
    </p:spTree>
    <p:extLst>
      <p:ext uri="{BB962C8B-B14F-4D97-AF65-F5344CB8AC3E}">
        <p14:creationId xmlns:p14="http://schemas.microsoft.com/office/powerpoint/2010/main" val="20646505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9768" y="4777959"/>
            <a:ext cx="5438140" cy="4963918"/>
          </a:xfrm>
        </p:spPr>
        <p:txBody>
          <a:bodyPr/>
          <a:lstStyle/>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By referring to the proposed definition of </a:t>
            </a:r>
            <a:r>
              <a:rPr lang="en-US" sz="1000" i="1" kern="1200" dirty="0">
                <a:solidFill>
                  <a:schemeClr val="tx1"/>
                </a:solidFill>
                <a:effectLst/>
                <a:latin typeface="+mn-lt"/>
                <a:ea typeface="+mn-ea"/>
                <a:cs typeface="+mn-cs"/>
              </a:rPr>
              <a:t>identity (of a consignment)</a:t>
            </a:r>
            <a:r>
              <a:rPr lang="en-US" sz="1000" kern="1200" dirty="0">
                <a:solidFill>
                  <a:schemeClr val="tx1"/>
                </a:solidFill>
                <a:effectLst/>
                <a:latin typeface="+mn-lt"/>
                <a:ea typeface="+mn-ea"/>
                <a:cs typeface="+mn-cs"/>
              </a:rPr>
              <a:t>, the relationship between the two concepts is clarified and the definition of </a:t>
            </a:r>
            <a:r>
              <a:rPr lang="en-US" sz="1000" i="1" kern="1200" dirty="0">
                <a:solidFill>
                  <a:schemeClr val="tx1"/>
                </a:solidFill>
                <a:effectLst/>
                <a:latin typeface="+mn-lt"/>
                <a:ea typeface="+mn-ea"/>
                <a:cs typeface="+mn-cs"/>
              </a:rPr>
              <a:t>integrity (of a consignment)</a:t>
            </a:r>
            <a:r>
              <a:rPr lang="en-US" sz="1000" kern="1200" dirty="0">
                <a:solidFill>
                  <a:schemeClr val="tx1"/>
                </a:solidFill>
                <a:effectLst/>
                <a:latin typeface="+mn-lt"/>
                <a:ea typeface="+mn-ea"/>
                <a:cs typeface="+mn-cs"/>
              </a:rPr>
              <a:t> simplified;</a:t>
            </a:r>
            <a:endParaRPr lang="fr-FR" sz="10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Consequently, the wording ‘</a:t>
            </a:r>
            <a:r>
              <a:rPr lang="en-US" sz="1000" i="1" kern="1200" dirty="0">
                <a:solidFill>
                  <a:schemeClr val="tx1"/>
                </a:solidFill>
                <a:effectLst/>
                <a:latin typeface="+mn-lt"/>
                <a:ea typeface="+mn-ea"/>
                <a:cs typeface="+mn-cs"/>
              </a:rPr>
              <a:t>composition…as described by its phytosanitary certificate</a:t>
            </a:r>
            <a:r>
              <a:rPr lang="en-US" sz="1000" kern="1200" dirty="0">
                <a:solidFill>
                  <a:schemeClr val="tx1"/>
                </a:solidFill>
                <a:effectLst/>
                <a:latin typeface="+mn-lt"/>
                <a:ea typeface="+mn-ea"/>
                <a:cs typeface="+mn-cs"/>
              </a:rPr>
              <a:t>’ is deleted as redundant because that aspect is already included in the proposed definition of the term ‘</a:t>
            </a:r>
            <a:r>
              <a:rPr lang="en-US" sz="1000" i="1" kern="1200" dirty="0">
                <a:solidFill>
                  <a:schemeClr val="tx1"/>
                </a:solidFill>
                <a:effectLst/>
                <a:latin typeface="+mn-lt"/>
                <a:ea typeface="+mn-ea"/>
                <a:cs typeface="+mn-cs"/>
              </a:rPr>
              <a:t>identity’</a:t>
            </a:r>
            <a:r>
              <a:rPr lang="en-US" sz="1000" kern="1200" dirty="0">
                <a:solidFill>
                  <a:schemeClr val="tx1"/>
                </a:solidFill>
                <a:effectLst/>
                <a:latin typeface="+mn-lt"/>
                <a:ea typeface="+mn-ea"/>
                <a:cs typeface="+mn-cs"/>
              </a:rPr>
              <a:t>, which is inserted instead;</a:t>
            </a:r>
            <a:endParaRPr lang="fr-FR" sz="10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The wording ‘</a:t>
            </a:r>
            <a:r>
              <a:rPr lang="en-US" sz="1000" i="1" kern="1200" dirty="0">
                <a:solidFill>
                  <a:schemeClr val="tx1"/>
                </a:solidFill>
                <a:effectLst/>
                <a:latin typeface="+mn-lt"/>
                <a:ea typeface="+mn-ea"/>
                <a:cs typeface="+mn-cs"/>
              </a:rPr>
              <a:t>maintained without loss, addition or substitution</a:t>
            </a:r>
            <a:r>
              <a:rPr lang="en-US" sz="1000" kern="1200" dirty="0">
                <a:solidFill>
                  <a:schemeClr val="tx1"/>
                </a:solidFill>
                <a:effectLst/>
                <a:latin typeface="+mn-lt"/>
                <a:ea typeface="+mn-ea"/>
                <a:cs typeface="+mn-cs"/>
              </a:rPr>
              <a:t>’ is substituted by the wording ‘</a:t>
            </a:r>
            <a:r>
              <a:rPr lang="en-US" sz="1000" i="1" kern="1200" dirty="0">
                <a:solidFill>
                  <a:schemeClr val="tx1"/>
                </a:solidFill>
                <a:effectLst/>
                <a:latin typeface="+mn-lt"/>
                <a:ea typeface="+mn-ea"/>
                <a:cs typeface="+mn-cs"/>
              </a:rPr>
              <a:t>is unchanged</a:t>
            </a:r>
            <a:r>
              <a:rPr lang="en-US" sz="1000" kern="1200" dirty="0">
                <a:solidFill>
                  <a:schemeClr val="tx1"/>
                </a:solidFill>
                <a:effectLst/>
                <a:latin typeface="+mn-lt"/>
                <a:ea typeface="+mn-ea"/>
                <a:cs typeface="+mn-cs"/>
              </a:rPr>
              <a:t>’, with the intent that such simplification more strongly emphasizes the core phytosanitary concern, namely: that the identity has remained unchanged, i.e. that exactly those specimens of plants, plant products or other articles (i.e. </a:t>
            </a:r>
            <a:r>
              <a:rPr lang="en-US" sz="1000" i="1" kern="1200" dirty="0">
                <a:solidFill>
                  <a:schemeClr val="tx1"/>
                </a:solidFill>
                <a:effectLst/>
                <a:latin typeface="+mn-lt"/>
                <a:ea typeface="+mn-ea"/>
                <a:cs typeface="+mn-cs"/>
              </a:rPr>
              <a:t>components from a particular place of origin</a:t>
            </a:r>
            <a:r>
              <a:rPr lang="en-US" sz="1000" kern="1200" dirty="0">
                <a:solidFill>
                  <a:schemeClr val="tx1"/>
                </a:solidFill>
                <a:effectLst/>
                <a:latin typeface="+mn-lt"/>
                <a:ea typeface="+mn-ea"/>
                <a:cs typeface="+mn-cs"/>
              </a:rPr>
              <a:t>) that are about to be imported are exclusively those that had been certified (cf. the deliberation regarding the proposed definition of </a:t>
            </a:r>
            <a:r>
              <a:rPr lang="en-US" sz="1000" i="1" kern="1200" dirty="0">
                <a:solidFill>
                  <a:schemeClr val="tx1"/>
                </a:solidFill>
                <a:effectLst/>
                <a:latin typeface="+mn-lt"/>
                <a:ea typeface="+mn-ea"/>
                <a:cs typeface="+mn-cs"/>
              </a:rPr>
              <a:t>identity (of a consignment), </a:t>
            </a:r>
            <a:r>
              <a:rPr lang="en-US" sz="1000" kern="1200" dirty="0">
                <a:solidFill>
                  <a:schemeClr val="tx1"/>
                </a:solidFill>
                <a:effectLst/>
                <a:latin typeface="+mn-lt"/>
                <a:ea typeface="+mn-ea"/>
                <a:cs typeface="+mn-cs"/>
              </a:rPr>
              <a:t>in particular, the SC conclusion regarding</a:t>
            </a:r>
            <a:r>
              <a:rPr lang="en-US" sz="1000" i="1" kern="1200" dirty="0">
                <a:solidFill>
                  <a:schemeClr val="tx1"/>
                </a:solidFill>
                <a:effectLst/>
                <a:latin typeface="+mn-lt"/>
                <a:ea typeface="+mn-ea"/>
                <a:cs typeface="+mn-cs"/>
              </a:rPr>
              <a:t> loss </a:t>
            </a:r>
            <a:r>
              <a:rPr lang="en-US" sz="1000" kern="1200" dirty="0">
                <a:solidFill>
                  <a:schemeClr val="tx1"/>
                </a:solidFill>
                <a:effectLst/>
                <a:latin typeface="+mn-lt"/>
                <a:ea typeface="+mn-ea"/>
                <a:cs typeface="+mn-cs"/>
              </a:rPr>
              <a:t>or</a:t>
            </a:r>
            <a:r>
              <a:rPr lang="en-US" sz="1000" i="1" kern="1200" dirty="0">
                <a:solidFill>
                  <a:schemeClr val="tx1"/>
                </a:solidFill>
                <a:effectLst/>
                <a:latin typeface="+mn-lt"/>
                <a:ea typeface="+mn-ea"/>
                <a:cs typeface="+mn-cs"/>
              </a:rPr>
              <a:t> subtraction</a:t>
            </a:r>
            <a:r>
              <a:rPr lang="en-US" sz="1000" kern="1200" dirty="0">
                <a:solidFill>
                  <a:schemeClr val="tx1"/>
                </a:solidFill>
                <a:effectLst/>
                <a:latin typeface="+mn-lt"/>
                <a:ea typeface="+mn-ea"/>
                <a:cs typeface="+mn-cs"/>
              </a:rPr>
              <a:t>);</a:t>
            </a:r>
            <a:endParaRPr lang="fr-FR" sz="10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While the unchanged </a:t>
            </a:r>
            <a:r>
              <a:rPr lang="en-US" sz="1000" i="1" kern="1200" dirty="0">
                <a:solidFill>
                  <a:schemeClr val="tx1"/>
                </a:solidFill>
                <a:effectLst/>
                <a:latin typeface="+mn-lt"/>
                <a:ea typeface="+mn-ea"/>
                <a:cs typeface="+mn-cs"/>
              </a:rPr>
              <a:t>identity</a:t>
            </a:r>
            <a:r>
              <a:rPr lang="en-US" sz="1000" kern="1200" dirty="0">
                <a:solidFill>
                  <a:schemeClr val="tx1"/>
                </a:solidFill>
                <a:effectLst/>
                <a:latin typeface="+mn-lt"/>
                <a:ea typeface="+mn-ea"/>
                <a:cs typeface="+mn-cs"/>
              </a:rPr>
              <a:t> is one major element of the consignment’s integrity, also concerns that ‘</a:t>
            </a:r>
            <a:r>
              <a:rPr lang="en-US" sz="1000" i="1" kern="1200" dirty="0">
                <a:solidFill>
                  <a:schemeClr val="tx1"/>
                </a:solidFill>
                <a:effectLst/>
                <a:latin typeface="+mn-lt"/>
                <a:ea typeface="+mn-ea"/>
                <a:cs typeface="+mn-cs"/>
              </a:rPr>
              <a:t>any seals or packaging are undamaged</a:t>
            </a:r>
            <a:r>
              <a:rPr lang="en-US" sz="1000" kern="1200" dirty="0">
                <a:solidFill>
                  <a:schemeClr val="tx1"/>
                </a:solidFill>
                <a:effectLst/>
                <a:latin typeface="+mn-lt"/>
                <a:ea typeface="+mn-ea"/>
                <a:cs typeface="+mn-cs"/>
              </a:rPr>
              <a:t>’ is considered an important element of integrity and is therefore added to the definition;</a:t>
            </a:r>
            <a:endParaRPr lang="fr-FR" sz="10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The introductory wording ‘</a:t>
            </a:r>
            <a:r>
              <a:rPr lang="en-US" sz="1000" i="1" kern="1200" dirty="0">
                <a:solidFill>
                  <a:schemeClr val="tx1"/>
                </a:solidFill>
                <a:effectLst/>
                <a:latin typeface="+mn-lt"/>
                <a:ea typeface="+mn-ea"/>
                <a:cs typeface="+mn-cs"/>
              </a:rPr>
              <a:t>State of</a:t>
            </a:r>
            <a:r>
              <a:rPr lang="en-US" sz="1000" kern="1200" dirty="0">
                <a:solidFill>
                  <a:schemeClr val="tx1"/>
                </a:solidFill>
                <a:effectLst/>
                <a:latin typeface="+mn-lt"/>
                <a:ea typeface="+mn-ea"/>
                <a:cs typeface="+mn-cs"/>
              </a:rPr>
              <a:t>’ is added to emphasize that integrity is a (desirable) state of a consignment, not an action to the consignment, and also added with the intent to provide a simple sentence;</a:t>
            </a:r>
            <a:endParaRPr lang="fr-FR" sz="10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The wording ‘</a:t>
            </a:r>
            <a:r>
              <a:rPr lang="en-US" sz="1000" i="1" kern="1200" dirty="0">
                <a:solidFill>
                  <a:schemeClr val="tx1"/>
                </a:solidFill>
                <a:effectLst/>
                <a:latin typeface="+mn-lt"/>
                <a:ea typeface="+mn-ea"/>
                <a:cs typeface="+mn-cs"/>
              </a:rPr>
              <a:t>or other officially accepted document</a:t>
            </a:r>
            <a:r>
              <a:rPr lang="en-US" sz="1000" kern="1200" dirty="0">
                <a:solidFill>
                  <a:schemeClr val="tx1"/>
                </a:solidFill>
                <a:effectLst/>
                <a:latin typeface="+mn-lt"/>
                <a:ea typeface="+mn-ea"/>
                <a:cs typeface="+mn-cs"/>
              </a:rPr>
              <a:t>’ is deleted because ISPMs deal with the harmonization of phytosanitary measures (in this case: as regards phytosanitary certification), whereas any other, bilateral arrangement is irrelevant for the definition;</a:t>
            </a:r>
            <a:endParaRPr lang="fr-FR" sz="10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The proposed definition of </a:t>
            </a:r>
            <a:r>
              <a:rPr lang="en-US" sz="1000" i="1" kern="1200" dirty="0">
                <a:solidFill>
                  <a:schemeClr val="tx1"/>
                </a:solidFill>
                <a:effectLst/>
                <a:latin typeface="+mn-lt"/>
                <a:ea typeface="+mn-ea"/>
                <a:cs typeface="+mn-cs"/>
              </a:rPr>
              <a:t>integrity (of a consignment)</a:t>
            </a:r>
            <a:r>
              <a:rPr lang="en-US" sz="1000" kern="1200" dirty="0">
                <a:solidFill>
                  <a:schemeClr val="tx1"/>
                </a:solidFill>
                <a:effectLst/>
                <a:latin typeface="+mn-lt"/>
                <a:ea typeface="+mn-ea"/>
                <a:cs typeface="+mn-cs"/>
              </a:rPr>
              <a:t> does not conflict with current uses of the term in adopted ISPMs. It is noted that in the draft revised ISPM 12 currently sent for the second consultation, the use of the term ‘</a:t>
            </a:r>
            <a:r>
              <a:rPr lang="en-US" sz="1000" i="1" kern="1200" dirty="0">
                <a:solidFill>
                  <a:schemeClr val="tx1"/>
                </a:solidFill>
                <a:effectLst/>
                <a:latin typeface="+mn-lt"/>
                <a:ea typeface="+mn-ea"/>
                <a:cs typeface="+mn-cs"/>
              </a:rPr>
              <a:t>integrity (of a consignment)</a:t>
            </a:r>
            <a:r>
              <a:rPr lang="en-US" sz="1000" kern="1200" dirty="0">
                <a:solidFill>
                  <a:schemeClr val="tx1"/>
                </a:solidFill>
                <a:effectLst/>
                <a:latin typeface="+mn-lt"/>
                <a:ea typeface="+mn-ea"/>
                <a:cs typeface="+mn-cs"/>
              </a:rPr>
              <a:t>’ has been avoided.</a:t>
            </a:r>
            <a:endParaRPr lang="fr-FR" sz="10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5</a:t>
            </a:fld>
            <a:endParaRPr lang="en-US" altLang="en-US"/>
          </a:p>
        </p:txBody>
      </p:sp>
    </p:spTree>
    <p:extLst>
      <p:ext uri="{BB962C8B-B14F-4D97-AF65-F5344CB8AC3E}">
        <p14:creationId xmlns:p14="http://schemas.microsoft.com/office/powerpoint/2010/main" val="38528525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9768" y="4777959"/>
            <a:ext cx="5438140" cy="4963918"/>
          </a:xfrm>
        </p:spPr>
        <p:txBody>
          <a:bodyPr/>
          <a:lstStyle/>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Maintenance of the integrity</a:t>
            </a:r>
            <a:r>
              <a:rPr lang="en-US" sz="1200" kern="1200" dirty="0">
                <a:solidFill>
                  <a:schemeClr val="tx1"/>
                </a:solidFill>
                <a:effectLst/>
                <a:latin typeface="+mn-lt"/>
                <a:ea typeface="+mn-ea"/>
                <a:cs typeface="+mn-cs"/>
              </a:rPr>
              <a:t>’ has been substituted to ‘</a:t>
            </a:r>
            <a:r>
              <a:rPr lang="en-US" sz="1200" i="1" kern="1200" dirty="0">
                <a:solidFill>
                  <a:schemeClr val="tx1"/>
                </a:solidFill>
                <a:effectLst/>
                <a:latin typeface="+mn-lt"/>
                <a:ea typeface="+mn-ea"/>
                <a:cs typeface="+mn-cs"/>
              </a:rPr>
              <a:t>State</a:t>
            </a: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when</a:t>
            </a: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integrity has been maintained</a:t>
            </a:r>
            <a:r>
              <a:rPr lang="en-US" sz="1200" kern="1200" dirty="0">
                <a:solidFill>
                  <a:schemeClr val="tx1"/>
                </a:solidFill>
                <a:effectLst/>
                <a:latin typeface="+mn-lt"/>
                <a:ea typeface="+mn-ea"/>
                <a:cs typeface="+mn-cs"/>
              </a:rPr>
              <a:t>’ to correctly reflect that phytosanitary security is a </a:t>
            </a:r>
            <a:r>
              <a:rPr lang="en-US" sz="1200" i="1" kern="1200" dirty="0">
                <a:solidFill>
                  <a:schemeClr val="tx1"/>
                </a:solidFill>
                <a:effectLst/>
                <a:latin typeface="+mn-lt"/>
                <a:ea typeface="+mn-ea"/>
                <a:cs typeface="+mn-cs"/>
              </a:rPr>
              <a:t>state</a:t>
            </a:r>
            <a:r>
              <a:rPr lang="en-US" sz="1200" kern="1200" dirty="0">
                <a:solidFill>
                  <a:schemeClr val="tx1"/>
                </a:solidFill>
                <a:effectLst/>
                <a:latin typeface="+mn-lt"/>
                <a:ea typeface="+mn-ea"/>
                <a:cs typeface="+mn-cs"/>
              </a:rPr>
              <a:t>, not an action (in analogy to the original and revised definition of ‘</a:t>
            </a:r>
            <a:r>
              <a:rPr lang="en-US" sz="1200" i="1" kern="1200" dirty="0">
                <a:solidFill>
                  <a:schemeClr val="tx1"/>
                </a:solidFill>
                <a:effectLst/>
                <a:latin typeface="+mn-lt"/>
                <a:ea typeface="+mn-ea"/>
                <a:cs typeface="+mn-cs"/>
              </a:rPr>
              <a:t>integrity (of a consignment)</a:t>
            </a:r>
            <a:r>
              <a:rPr lang="en-US" sz="1200" kern="1200" dirty="0">
                <a:solidFill>
                  <a:schemeClr val="tx1"/>
                </a:solidFill>
                <a:effectLst/>
                <a:latin typeface="+mn-lt"/>
                <a:ea typeface="+mn-ea"/>
                <a:cs typeface="+mn-cs"/>
              </a:rPr>
              <a:t>’);</a:t>
            </a:r>
            <a:endParaRPr lang="fr-FR"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Similarly, ‘</a:t>
            </a:r>
            <a:r>
              <a:rPr lang="en-US" sz="1200" i="1" kern="1200" dirty="0">
                <a:solidFill>
                  <a:schemeClr val="tx1"/>
                </a:solidFill>
                <a:effectLst/>
                <a:latin typeface="+mn-lt"/>
                <a:ea typeface="+mn-ea"/>
                <a:cs typeface="+mn-cs"/>
              </a:rPr>
              <a:t>prevention of its infestation and contamination…</a:t>
            </a:r>
            <a:r>
              <a:rPr lang="en-US" sz="1200" kern="1200" dirty="0">
                <a:solidFill>
                  <a:schemeClr val="tx1"/>
                </a:solidFill>
                <a:effectLst/>
                <a:latin typeface="+mn-lt"/>
                <a:ea typeface="+mn-ea"/>
                <a:cs typeface="+mn-cs"/>
              </a:rPr>
              <a:t>’ has been substituted to ‘</a:t>
            </a:r>
            <a:r>
              <a:rPr lang="en-US" sz="1200" i="1" kern="1200" dirty="0">
                <a:solidFill>
                  <a:schemeClr val="tx1"/>
                </a:solidFill>
                <a:effectLst/>
                <a:latin typeface="+mn-lt"/>
                <a:ea typeface="+mn-ea"/>
                <a:cs typeface="+mn-cs"/>
              </a:rPr>
              <a:t>infestation and contamination…prevented</a:t>
            </a:r>
            <a:r>
              <a:rPr lang="en-US" sz="1200" kern="1200" dirty="0">
                <a:solidFill>
                  <a:schemeClr val="tx1"/>
                </a:solidFill>
                <a:effectLst/>
                <a:latin typeface="+mn-lt"/>
                <a:ea typeface="+mn-ea"/>
                <a:cs typeface="+mn-cs"/>
              </a:rPr>
              <a:t>’;</a:t>
            </a:r>
            <a:endParaRPr lang="fr-FR"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word ‘</a:t>
            </a:r>
            <a:r>
              <a:rPr lang="en-US" sz="1200" i="1" kern="1200" dirty="0">
                <a:solidFill>
                  <a:schemeClr val="tx1"/>
                </a:solidFill>
                <a:effectLst/>
                <a:latin typeface="+mn-lt"/>
                <a:ea typeface="+mn-ea"/>
                <a:cs typeface="+mn-cs"/>
              </a:rPr>
              <a:t>appropriate</a:t>
            </a:r>
            <a:r>
              <a:rPr lang="en-US" sz="1200" kern="1200" dirty="0">
                <a:solidFill>
                  <a:schemeClr val="tx1"/>
                </a:solidFill>
                <a:effectLst/>
                <a:latin typeface="+mn-lt"/>
                <a:ea typeface="+mn-ea"/>
                <a:cs typeface="+mn-cs"/>
              </a:rPr>
              <a:t>’ qualifying the ‘</a:t>
            </a:r>
            <a:r>
              <a:rPr lang="en-US" sz="1200" i="1" kern="1200" dirty="0">
                <a:solidFill>
                  <a:schemeClr val="tx1"/>
                </a:solidFill>
                <a:effectLst/>
                <a:latin typeface="+mn-lt"/>
                <a:ea typeface="+mn-ea"/>
                <a:cs typeface="+mn-cs"/>
              </a:rPr>
              <a:t>phytosanitary measures</a:t>
            </a:r>
            <a:r>
              <a:rPr lang="en-US" sz="1200" kern="1200" dirty="0">
                <a:solidFill>
                  <a:schemeClr val="tx1"/>
                </a:solidFill>
                <a:effectLst/>
                <a:latin typeface="+mn-lt"/>
                <a:ea typeface="+mn-ea"/>
                <a:cs typeface="+mn-cs"/>
              </a:rPr>
              <a:t>’ in the original definition is considered unnecessary and inappropriate for a definition and is therefore deleted; </a:t>
            </a:r>
            <a:endParaRPr lang="fr-FR"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It is noted that in the draft revised ISPM 12 currently sent for the second consultation, uses of the term ‘</a:t>
            </a:r>
            <a:r>
              <a:rPr lang="en-US" sz="1200" i="1" kern="1200" dirty="0">
                <a:solidFill>
                  <a:schemeClr val="tx1"/>
                </a:solidFill>
                <a:effectLst/>
                <a:latin typeface="+mn-lt"/>
                <a:ea typeface="+mn-ea"/>
                <a:cs typeface="+mn-cs"/>
              </a:rPr>
              <a:t>phytosanitary security (of a consignment)</a:t>
            </a:r>
            <a:r>
              <a:rPr lang="en-US" sz="1200" kern="1200" dirty="0">
                <a:solidFill>
                  <a:schemeClr val="tx1"/>
                </a:solidFill>
                <a:effectLst/>
                <a:latin typeface="+mn-lt"/>
                <a:ea typeface="+mn-ea"/>
                <a:cs typeface="+mn-cs"/>
              </a:rPr>
              <a:t>’ have been retained with the expectation that the substantial meaning of the revised term would not change.</a:t>
            </a:r>
            <a:endParaRPr lang="fr-FR" sz="1200" kern="1200" dirty="0">
              <a:solidFill>
                <a:schemeClr val="tx1"/>
              </a:solidFill>
              <a:effectLst/>
              <a:latin typeface="+mn-lt"/>
              <a:ea typeface="+mn-ea"/>
              <a:cs typeface="+mn-cs"/>
            </a:endParaRPr>
          </a:p>
          <a:p>
            <a:pPr marL="171450" lvl="0" indent="-171450">
              <a:buFont typeface="Arial" panose="020B0604020202020204" pitchFamily="34" charset="0"/>
              <a:buChar char="•"/>
            </a:pPr>
            <a:endParaRPr lang="en-GB" sz="120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6</a:t>
            </a:fld>
            <a:endParaRPr lang="en-US" altLang="en-US"/>
          </a:p>
        </p:txBody>
      </p:sp>
    </p:spTree>
    <p:extLst>
      <p:ext uri="{BB962C8B-B14F-4D97-AF65-F5344CB8AC3E}">
        <p14:creationId xmlns:p14="http://schemas.microsoft.com/office/powerpoint/2010/main" val="33314561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i="0" kern="1200" dirty="0">
                <a:solidFill>
                  <a:schemeClr val="tx1"/>
                </a:solidFill>
                <a:effectLst/>
                <a:latin typeface="+mn-lt"/>
                <a:ea typeface="+mn-ea"/>
                <a:cs typeface="+mn-cs"/>
              </a:rPr>
              <a:t>It is useful to add the term and definition in the Glossary to clarify its meaning in ISPM 6 and other adopted ISPMs;</a:t>
            </a:r>
            <a:endParaRPr lang="fr-FR" sz="1200" i="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i="0" kern="1200" dirty="0">
                <a:solidFill>
                  <a:schemeClr val="tx1"/>
                </a:solidFill>
                <a:effectLst/>
                <a:latin typeface="+mn-lt"/>
                <a:ea typeface="+mn-ea"/>
                <a:cs typeface="+mn-cs"/>
              </a:rPr>
              <a:t>It is noted that in the current definition of </a:t>
            </a:r>
            <a:r>
              <a:rPr lang="en-US" sz="1200" i="1" kern="1200" dirty="0">
                <a:solidFill>
                  <a:schemeClr val="tx1"/>
                </a:solidFill>
                <a:effectLst/>
                <a:latin typeface="+mn-lt"/>
                <a:ea typeface="+mn-ea"/>
                <a:cs typeface="+mn-cs"/>
              </a:rPr>
              <a:t>surveillance</a:t>
            </a:r>
            <a:r>
              <a:rPr lang="en-US" sz="1200" i="0" kern="1200" dirty="0">
                <a:solidFill>
                  <a:schemeClr val="tx1"/>
                </a:solidFill>
                <a:effectLst/>
                <a:latin typeface="+mn-lt"/>
                <a:ea typeface="+mn-ea"/>
                <a:cs typeface="+mn-cs"/>
              </a:rPr>
              <a:t>, the “</a:t>
            </a:r>
            <a:r>
              <a:rPr lang="en-US" sz="1200" i="1" kern="1200" dirty="0">
                <a:solidFill>
                  <a:schemeClr val="tx1"/>
                </a:solidFill>
                <a:effectLst/>
                <a:latin typeface="+mn-lt"/>
                <a:ea typeface="+mn-ea"/>
                <a:cs typeface="+mn-cs"/>
              </a:rPr>
              <a:t>survey</a:t>
            </a:r>
            <a:r>
              <a:rPr lang="en-US" sz="1200" i="0" kern="1200" dirty="0">
                <a:solidFill>
                  <a:schemeClr val="tx1"/>
                </a:solidFill>
                <a:effectLst/>
                <a:latin typeface="+mn-lt"/>
                <a:ea typeface="+mn-ea"/>
                <a:cs typeface="+mn-cs"/>
              </a:rPr>
              <a:t>” and “</a:t>
            </a:r>
            <a:r>
              <a:rPr lang="en-US" sz="1200" i="1" kern="1200" dirty="0">
                <a:solidFill>
                  <a:schemeClr val="tx1"/>
                </a:solidFill>
                <a:effectLst/>
                <a:latin typeface="+mn-lt"/>
                <a:ea typeface="+mn-ea"/>
                <a:cs typeface="+mn-cs"/>
              </a:rPr>
              <a:t>monitoring</a:t>
            </a:r>
            <a:r>
              <a:rPr lang="en-US" sz="1200" i="0"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refer to specific surveillance and </a:t>
            </a:r>
            <a:r>
              <a:rPr lang="en-US" sz="1200" i="0" kern="1200" dirty="0">
                <a:solidFill>
                  <a:schemeClr val="tx1"/>
                </a:solidFill>
                <a:effectLst/>
                <a:latin typeface="+mn-lt"/>
                <a:ea typeface="+mn-ea"/>
                <a:cs typeface="+mn-cs"/>
              </a:rPr>
              <a:t>the “</a:t>
            </a:r>
            <a:r>
              <a:rPr lang="en-US" sz="1200" i="1" kern="1200" dirty="0">
                <a:solidFill>
                  <a:schemeClr val="tx1"/>
                </a:solidFill>
                <a:effectLst/>
                <a:latin typeface="+mn-lt"/>
                <a:ea typeface="+mn-ea"/>
                <a:cs typeface="+mn-cs"/>
              </a:rPr>
              <a:t>other procedures</a:t>
            </a:r>
            <a:r>
              <a:rPr lang="en-US" sz="1200" kern="1200" dirty="0">
                <a:solidFill>
                  <a:schemeClr val="tx1"/>
                </a:solidFill>
                <a:effectLst/>
                <a:latin typeface="+mn-lt"/>
                <a:ea typeface="+mn-ea"/>
                <a:cs typeface="+mn-cs"/>
              </a:rPr>
              <a:t>” to general surveillance;</a:t>
            </a:r>
            <a:endParaRPr lang="fr-FR"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i="0" kern="1200" dirty="0">
                <a:solidFill>
                  <a:schemeClr val="tx1"/>
                </a:solidFill>
                <a:effectLst/>
                <a:latin typeface="+mn-lt"/>
                <a:ea typeface="+mn-ea"/>
                <a:cs typeface="+mn-cs"/>
              </a:rPr>
              <a:t>The proposed definition refers to “</a:t>
            </a:r>
            <a:r>
              <a:rPr lang="en-US" sz="1200" i="1" kern="1200" dirty="0">
                <a:solidFill>
                  <a:schemeClr val="tx1"/>
                </a:solidFill>
                <a:effectLst/>
                <a:latin typeface="+mn-lt"/>
                <a:ea typeface="+mn-ea"/>
                <a:cs typeface="+mn-cs"/>
              </a:rPr>
              <a:t>various sources</a:t>
            </a:r>
            <a:r>
              <a:rPr lang="en-US" sz="1200" i="0" kern="1200" dirty="0">
                <a:solidFill>
                  <a:schemeClr val="tx1"/>
                </a:solidFill>
                <a:effectLst/>
                <a:latin typeface="+mn-lt"/>
                <a:ea typeface="+mn-ea"/>
                <a:cs typeface="+mn-cs"/>
              </a:rPr>
              <a:t>” rather than “</a:t>
            </a:r>
            <a:r>
              <a:rPr lang="en-US" sz="1200" i="1" kern="1200" dirty="0">
                <a:solidFill>
                  <a:schemeClr val="tx1"/>
                </a:solidFill>
                <a:effectLst/>
                <a:latin typeface="+mn-lt"/>
                <a:ea typeface="+mn-ea"/>
                <a:cs typeface="+mn-cs"/>
              </a:rPr>
              <a:t>procedures</a:t>
            </a:r>
            <a:r>
              <a:rPr lang="en-US" sz="1200" i="0" kern="1200" dirty="0">
                <a:solidFill>
                  <a:schemeClr val="tx1"/>
                </a:solidFill>
                <a:effectLst/>
                <a:latin typeface="+mn-lt"/>
                <a:ea typeface="+mn-ea"/>
                <a:cs typeface="+mn-cs"/>
              </a:rPr>
              <a:t>” to allow for sources of data that are not procedures. These various sources of data can be official or unofficial, as explained in ISPM 6;</a:t>
            </a:r>
            <a:endParaRPr lang="fr-FR" sz="1200" i="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i="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Pests</a:t>
            </a:r>
            <a:r>
              <a:rPr lang="en-US" sz="1200" i="0" kern="1200" dirty="0">
                <a:solidFill>
                  <a:schemeClr val="tx1"/>
                </a:solidFill>
                <a:effectLst/>
                <a:latin typeface="+mn-lt"/>
                <a:ea typeface="+mn-ea"/>
                <a:cs typeface="+mn-cs"/>
              </a:rPr>
              <a:t>” is used rather than “</a:t>
            </a:r>
            <a:r>
              <a:rPr lang="en-US" sz="1200" i="1" kern="1200" dirty="0">
                <a:solidFill>
                  <a:schemeClr val="tx1"/>
                </a:solidFill>
                <a:effectLst/>
                <a:latin typeface="+mn-lt"/>
                <a:ea typeface="+mn-ea"/>
                <a:cs typeface="+mn-cs"/>
              </a:rPr>
              <a:t>pest presence or absence</a:t>
            </a:r>
            <a:r>
              <a:rPr lang="en-US" sz="1200" i="0"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to allow for surveillance of other characteristics of pests;</a:t>
            </a:r>
            <a:endParaRPr lang="fr-FR"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i="0" kern="1200" dirty="0">
                <a:solidFill>
                  <a:schemeClr val="tx1"/>
                </a:solidFill>
                <a:effectLst/>
                <a:latin typeface="+mn-lt"/>
                <a:ea typeface="+mn-ea"/>
                <a:cs typeface="+mn-cs"/>
              </a:rPr>
              <a:t>With reference to the “</a:t>
            </a:r>
            <a:r>
              <a:rPr lang="en-US" sz="1200" i="1" kern="1200" dirty="0">
                <a:solidFill>
                  <a:schemeClr val="tx1"/>
                </a:solidFill>
                <a:effectLst/>
                <a:latin typeface="+mn-lt"/>
                <a:ea typeface="+mn-ea"/>
                <a:cs typeface="+mn-cs"/>
              </a:rPr>
              <a:t>data</a:t>
            </a:r>
            <a:r>
              <a:rPr lang="en-US" sz="1200" i="0" kern="1200" dirty="0">
                <a:solidFill>
                  <a:schemeClr val="tx1"/>
                </a:solidFill>
                <a:effectLst/>
                <a:latin typeface="+mn-lt"/>
                <a:ea typeface="+mn-ea"/>
                <a:cs typeface="+mn-cs"/>
              </a:rPr>
              <a:t>” or “</a:t>
            </a:r>
            <a:r>
              <a:rPr lang="en-US" sz="1200" i="1" kern="1200" dirty="0">
                <a:solidFill>
                  <a:schemeClr val="tx1"/>
                </a:solidFill>
                <a:effectLst/>
                <a:latin typeface="+mn-lt"/>
                <a:ea typeface="+mn-ea"/>
                <a:cs typeface="+mn-cs"/>
              </a:rPr>
              <a:t>information</a:t>
            </a:r>
            <a:r>
              <a:rPr lang="en-US" sz="1200" i="0" kern="1200" dirty="0">
                <a:solidFill>
                  <a:schemeClr val="tx1"/>
                </a:solidFill>
                <a:effectLst/>
                <a:latin typeface="+mn-lt"/>
                <a:ea typeface="+mn-ea"/>
                <a:cs typeface="+mn-cs"/>
              </a:rPr>
              <a:t>” resulting from </a:t>
            </a:r>
            <a:r>
              <a:rPr lang="en-US" sz="1200" kern="1200" dirty="0">
                <a:solidFill>
                  <a:schemeClr val="tx1"/>
                </a:solidFill>
                <a:effectLst/>
                <a:latin typeface="+mn-lt"/>
                <a:ea typeface="+mn-ea"/>
                <a:cs typeface="+mn-cs"/>
              </a:rPr>
              <a:t>the surveillance, “data” refers to the raw collected material, which then becomes “information” once it has been </a:t>
            </a:r>
            <a:r>
              <a:rPr lang="en-GB" sz="1200" kern="1200" dirty="0">
                <a:solidFill>
                  <a:schemeClr val="tx1"/>
                </a:solidFill>
                <a:effectLst/>
                <a:latin typeface="+mn-lt"/>
                <a:ea typeface="+mn-ea"/>
                <a:cs typeface="+mn-cs"/>
              </a:rPr>
              <a:t>analysed and verified</a:t>
            </a:r>
            <a:r>
              <a:rPr lang="en-US" sz="1200" kern="1200" dirty="0">
                <a:solidFill>
                  <a:schemeClr val="tx1"/>
                </a:solidFill>
                <a:effectLst/>
                <a:latin typeface="+mn-lt"/>
                <a:ea typeface="+mn-ea"/>
                <a:cs typeface="+mn-cs"/>
              </a:rPr>
              <a:t>. The word “data” is therefore appropriate in the context of </a:t>
            </a:r>
            <a:r>
              <a:rPr lang="en-US" sz="1200" i="1" kern="1200" dirty="0">
                <a:solidFill>
                  <a:schemeClr val="tx1"/>
                </a:solidFill>
                <a:effectLst/>
                <a:latin typeface="+mn-lt"/>
                <a:ea typeface="+mn-ea"/>
                <a:cs typeface="+mn-cs"/>
              </a:rPr>
              <a:t>general surveillance</a:t>
            </a:r>
            <a:r>
              <a:rPr lang="en-US" sz="1200" i="0" kern="1200" dirty="0">
                <a:solidFill>
                  <a:schemeClr val="tx1"/>
                </a:solidFill>
                <a:effectLst/>
                <a:latin typeface="+mn-lt"/>
                <a:ea typeface="+mn-ea"/>
                <a:cs typeface="+mn-cs"/>
              </a:rPr>
              <a:t>;</a:t>
            </a:r>
            <a:endParaRPr lang="fr-FR"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Data resulting from general surveillance are not official until they have been approved by the NPPO; therefore, the process does not stop with the collection of data, as analysis and verification are also key important parts of the process when non-official data-sources are being used.</a:t>
            </a:r>
            <a:endParaRPr lang="fr-FR"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7</a:t>
            </a:fld>
            <a:endParaRPr lang="en-US" altLang="en-US"/>
          </a:p>
        </p:txBody>
      </p:sp>
    </p:spTree>
    <p:extLst>
      <p:ext uri="{BB962C8B-B14F-4D97-AF65-F5344CB8AC3E}">
        <p14:creationId xmlns:p14="http://schemas.microsoft.com/office/powerpoint/2010/main" val="37616573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sz="1200" kern="1200" dirty="0">
                <a:solidFill>
                  <a:schemeClr val="tx1"/>
                </a:solidFill>
                <a:effectLst/>
                <a:latin typeface="+mn-lt"/>
                <a:ea typeface="+mn-ea"/>
                <a:cs typeface="+mn-cs"/>
              </a:rPr>
              <a:t>The revised ISPM 6 (</a:t>
            </a:r>
            <a:r>
              <a:rPr lang="en-GB" sz="1200" i="1" kern="1200" dirty="0">
                <a:solidFill>
                  <a:schemeClr val="tx1"/>
                </a:solidFill>
                <a:effectLst/>
                <a:latin typeface="+mn-lt"/>
                <a:ea typeface="+mn-ea"/>
                <a:cs typeface="+mn-cs"/>
              </a:rPr>
              <a:t>Surveillance</a:t>
            </a:r>
            <a:r>
              <a:rPr lang="en-GB" sz="1200" kern="1200" dirty="0">
                <a:solidFill>
                  <a:schemeClr val="tx1"/>
                </a:solidFill>
                <a:effectLst/>
                <a:latin typeface="+mn-lt"/>
                <a:ea typeface="+mn-ea"/>
                <a:cs typeface="+mn-cs"/>
              </a:rPr>
              <a:t>) resulted in a slight change in the meaning of general and specific surveillance, with the previous version of ISPM 6 referring to “specific surveys” for what is now called “specific surveillance”.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only distinction between general and specific surveillance is the source of the data, as both types of surveillance can be directed to specific pests;</a:t>
            </a:r>
            <a:endParaRPr lang="fr-FR"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Specific surveillance is achieved through surveys;</a:t>
            </a:r>
            <a:endParaRPr lang="fr-FR"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i="0" kern="1200" dirty="0">
                <a:solidFill>
                  <a:schemeClr val="tx1"/>
                </a:solidFill>
                <a:effectLst/>
                <a:latin typeface="+mn-lt"/>
                <a:ea typeface="+mn-ea"/>
                <a:cs typeface="+mn-cs"/>
              </a:rPr>
              <a:t>With reference to the “</a:t>
            </a:r>
            <a:r>
              <a:rPr lang="en-US" sz="1200" i="1" kern="1200" dirty="0">
                <a:solidFill>
                  <a:schemeClr val="tx1"/>
                </a:solidFill>
                <a:effectLst/>
                <a:latin typeface="+mn-lt"/>
                <a:ea typeface="+mn-ea"/>
                <a:cs typeface="+mn-cs"/>
              </a:rPr>
              <a:t>data</a:t>
            </a:r>
            <a:r>
              <a:rPr lang="en-US" sz="1200" i="0" kern="1200" dirty="0">
                <a:solidFill>
                  <a:schemeClr val="tx1"/>
                </a:solidFill>
                <a:effectLst/>
                <a:latin typeface="+mn-lt"/>
                <a:ea typeface="+mn-ea"/>
                <a:cs typeface="+mn-cs"/>
              </a:rPr>
              <a:t>” or “</a:t>
            </a:r>
            <a:r>
              <a:rPr lang="en-US" sz="1200" i="1" kern="1200" dirty="0">
                <a:solidFill>
                  <a:schemeClr val="tx1"/>
                </a:solidFill>
                <a:effectLst/>
                <a:latin typeface="+mn-lt"/>
                <a:ea typeface="+mn-ea"/>
                <a:cs typeface="+mn-cs"/>
              </a:rPr>
              <a:t>information</a:t>
            </a:r>
            <a:r>
              <a:rPr lang="en-US" sz="1200" i="0" kern="1200" dirty="0">
                <a:solidFill>
                  <a:schemeClr val="tx1"/>
                </a:solidFill>
                <a:effectLst/>
                <a:latin typeface="+mn-lt"/>
                <a:ea typeface="+mn-ea"/>
                <a:cs typeface="+mn-cs"/>
              </a:rPr>
              <a:t>” resulting from the surveillance, “data” refers to the raw collected material, which then becomes “information” once it has been processed; data are not official until approved by the NPPO. The word “information” is therefore appropriate in the context of </a:t>
            </a:r>
            <a:r>
              <a:rPr lang="en-US" sz="1200" i="1" kern="1200" dirty="0">
                <a:solidFill>
                  <a:schemeClr val="tx1"/>
                </a:solidFill>
                <a:effectLst/>
                <a:latin typeface="+mn-lt"/>
                <a:ea typeface="+mn-ea"/>
                <a:cs typeface="+mn-cs"/>
              </a:rPr>
              <a:t>specific surveillance</a:t>
            </a:r>
            <a:r>
              <a:rPr lang="en-US" sz="1200" i="0" kern="1200" dirty="0">
                <a:solidFill>
                  <a:schemeClr val="tx1"/>
                </a:solidFill>
                <a:effectLst/>
                <a:latin typeface="+mn-lt"/>
                <a:ea typeface="+mn-ea"/>
                <a:cs typeface="+mn-cs"/>
              </a:rPr>
              <a:t>;</a:t>
            </a:r>
            <a:endParaRPr lang="fr-FR" sz="1200" i="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i="0" kern="1200" dirty="0">
                <a:solidFill>
                  <a:schemeClr val="tx1"/>
                </a:solidFill>
                <a:effectLst/>
                <a:latin typeface="+mn-lt"/>
                <a:ea typeface="+mn-ea"/>
                <a:cs typeface="+mn-cs"/>
              </a:rPr>
              <a:t>Reference to “</a:t>
            </a:r>
            <a:r>
              <a:rPr lang="en-US" sz="1200" i="1" kern="1200" dirty="0">
                <a:solidFill>
                  <a:schemeClr val="tx1"/>
                </a:solidFill>
                <a:effectLst/>
                <a:latin typeface="+mn-lt"/>
                <a:ea typeface="+mn-ea"/>
                <a:cs typeface="+mn-cs"/>
              </a:rPr>
              <a:t>presence or absence</a:t>
            </a:r>
            <a:r>
              <a:rPr lang="en-US" sz="1200" i="0" kern="1200" dirty="0">
                <a:solidFill>
                  <a:schemeClr val="tx1"/>
                </a:solidFill>
                <a:effectLst/>
                <a:latin typeface="+mn-lt"/>
                <a:ea typeface="+mn-ea"/>
                <a:cs typeface="+mn-cs"/>
              </a:rPr>
              <a:t>” of a pest in the definition would be too restrictive as it would exclude seeking information on other characteristics of a pest population, such as pest biology or distribution, as allowed by the Glossary definitions of “</a:t>
            </a:r>
            <a:r>
              <a:rPr lang="en-US" sz="1200" i="1" kern="1200" dirty="0">
                <a:solidFill>
                  <a:schemeClr val="tx1"/>
                </a:solidFill>
                <a:effectLst/>
                <a:latin typeface="+mn-lt"/>
                <a:ea typeface="+mn-ea"/>
                <a:cs typeface="+mn-cs"/>
              </a:rPr>
              <a:t>survey (of pests)</a:t>
            </a:r>
            <a:r>
              <a:rPr lang="en-US" sz="1200" i="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 </a:t>
            </a:r>
            <a:r>
              <a:rPr lang="en-US" sz="1200" i="0" kern="1200" dirty="0">
                <a:solidFill>
                  <a:schemeClr val="tx1"/>
                </a:solidFill>
                <a:effectLst/>
                <a:latin typeface="+mn-lt"/>
                <a:ea typeface="+mn-ea"/>
                <a:cs typeface="+mn-cs"/>
              </a:rPr>
              <a:t>and “</a:t>
            </a:r>
            <a:r>
              <a:rPr lang="en-US" sz="1200" i="1" kern="1200" dirty="0">
                <a:solidFill>
                  <a:schemeClr val="tx1"/>
                </a:solidFill>
                <a:effectLst/>
                <a:latin typeface="+mn-lt"/>
                <a:ea typeface="+mn-ea"/>
                <a:cs typeface="+mn-cs"/>
              </a:rPr>
              <a:t>monitoring survey</a:t>
            </a:r>
            <a:r>
              <a:rPr lang="en-US" sz="1200" i="0" kern="1200" dirty="0">
                <a:solidFill>
                  <a:schemeClr val="tx1"/>
                </a:solidFill>
                <a:effectLst/>
                <a:latin typeface="+mn-lt"/>
                <a:ea typeface="+mn-ea"/>
                <a:cs typeface="+mn-cs"/>
              </a:rPr>
              <a:t>”;</a:t>
            </a:r>
            <a:endParaRPr lang="fr-FR" sz="1200" i="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TPG considered whether the definition should refer to surveys of specific pests because the Glossary term “</a:t>
            </a:r>
            <a:r>
              <a:rPr lang="en-US" sz="1200" i="1" kern="1200" dirty="0">
                <a:solidFill>
                  <a:schemeClr val="tx1"/>
                </a:solidFill>
                <a:effectLst/>
                <a:latin typeface="+mn-lt"/>
                <a:ea typeface="+mn-ea"/>
                <a:cs typeface="+mn-cs"/>
              </a:rPr>
              <a:t>survey</a:t>
            </a:r>
            <a:r>
              <a:rPr lang="en-US" sz="1200" kern="1200" dirty="0">
                <a:solidFill>
                  <a:schemeClr val="tx1"/>
                </a:solidFill>
                <a:effectLst/>
                <a:latin typeface="+mn-lt"/>
                <a:ea typeface="+mn-ea"/>
                <a:cs typeface="+mn-cs"/>
              </a:rPr>
              <a:t>” has the qualifier </a:t>
            </a:r>
            <a:r>
              <a:rPr lang="en-US" sz="1200" i="1" kern="1200" dirty="0">
                <a:solidFill>
                  <a:schemeClr val="tx1"/>
                </a:solidFill>
                <a:effectLst/>
                <a:latin typeface="+mn-lt"/>
                <a:ea typeface="+mn-ea"/>
                <a:cs typeface="+mn-cs"/>
              </a:rPr>
              <a:t>“(of pests)</a:t>
            </a:r>
            <a:r>
              <a:rPr lang="en-US" sz="1200" kern="1200" dirty="0">
                <a:solidFill>
                  <a:schemeClr val="tx1"/>
                </a:solidFill>
                <a:effectLst/>
                <a:latin typeface="+mn-lt"/>
                <a:ea typeface="+mn-ea"/>
                <a:cs typeface="+mn-cs"/>
              </a:rPr>
              <a:t>”. In ISPM 6, the target of the specific surveillance may be a pest, a host, a commodity, a pathway or a combination of these, so plural is considered appropriate for “</a:t>
            </a:r>
            <a:r>
              <a:rPr lang="en-US" sz="1200" i="1" kern="1200" dirty="0">
                <a:solidFill>
                  <a:schemeClr val="tx1"/>
                </a:solidFill>
                <a:effectLst/>
                <a:latin typeface="+mn-lt"/>
                <a:ea typeface="+mn-ea"/>
                <a:cs typeface="+mn-cs"/>
              </a:rPr>
              <a:t>pests</a:t>
            </a:r>
            <a:r>
              <a:rPr lang="en-US" sz="1200" kern="1200" dirty="0">
                <a:solidFill>
                  <a:schemeClr val="tx1"/>
                </a:solidFill>
                <a:effectLst/>
                <a:latin typeface="+mn-lt"/>
                <a:ea typeface="+mn-ea"/>
                <a:cs typeface="+mn-cs"/>
              </a:rPr>
              <a:t>” because it allows, for example, a survey on potato pests.</a:t>
            </a:r>
            <a:endParaRPr lang="fr-FR"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8</a:t>
            </a:fld>
            <a:endParaRPr lang="en-US" altLang="en-US"/>
          </a:p>
        </p:txBody>
      </p:sp>
    </p:spTree>
    <p:extLst>
      <p:ext uri="{BB962C8B-B14F-4D97-AF65-F5344CB8AC3E}">
        <p14:creationId xmlns:p14="http://schemas.microsoft.com/office/powerpoint/2010/main" val="33626855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9768" y="4777959"/>
            <a:ext cx="5438140" cy="4963918"/>
          </a:xfrm>
        </p:spPr>
        <p:txBody>
          <a:bodyPr/>
          <a:lstStyle/>
          <a:p>
            <a:pPr marL="171450" lvl="0" indent="-171450">
              <a:buFont typeface="Arial" panose="020B0604020202020204" pitchFamily="34" charset="0"/>
              <a:buChar char="•"/>
            </a:pPr>
            <a:r>
              <a:rPr lang="en-GB" sz="1200" i="0" kern="1200" dirty="0">
                <a:solidFill>
                  <a:schemeClr val="tx1"/>
                </a:solidFill>
                <a:effectLst/>
                <a:latin typeface="+mn-lt"/>
                <a:ea typeface="+mn-ea"/>
                <a:cs typeface="+mn-cs"/>
              </a:rPr>
              <a:t>The Technical Panel</a:t>
            </a:r>
            <a:r>
              <a:rPr lang="en-GB" sz="1200" i="0" kern="1200" baseline="0" dirty="0">
                <a:solidFill>
                  <a:schemeClr val="tx1"/>
                </a:solidFill>
                <a:effectLst/>
                <a:latin typeface="+mn-lt"/>
                <a:ea typeface="+mn-ea"/>
                <a:cs typeface="+mn-cs"/>
              </a:rPr>
              <a:t> for the Glossary (</a:t>
            </a:r>
            <a:r>
              <a:rPr lang="en-GB" sz="1200" i="0" kern="1200" dirty="0">
                <a:solidFill>
                  <a:schemeClr val="tx1"/>
                </a:solidFill>
                <a:effectLst/>
                <a:latin typeface="+mn-lt"/>
                <a:ea typeface="+mn-ea"/>
                <a:cs typeface="+mn-cs"/>
              </a:rPr>
              <a:t>TPG) considered various possible modifications of the current Glossary definition of “surveillance”, but considering the proposed definitions of “general surveillance” and “specific surveillance”, is finally proposing a definition that simply says that surveillance is “general surveillance, specific surveillance or a combination of both”.</a:t>
            </a: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9</a:t>
            </a:fld>
            <a:endParaRPr lang="en-US" altLang="en-US"/>
          </a:p>
        </p:txBody>
      </p:sp>
    </p:spTree>
    <p:extLst>
      <p:ext uri="{BB962C8B-B14F-4D97-AF65-F5344CB8AC3E}">
        <p14:creationId xmlns:p14="http://schemas.microsoft.com/office/powerpoint/2010/main" val="20976567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9768" y="4777959"/>
            <a:ext cx="5438140" cy="4963918"/>
          </a:xfrm>
        </p:spPr>
        <p:txBody>
          <a:bodyPr/>
          <a:lstStyle/>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Plants for planting</a:t>
            </a:r>
            <a:r>
              <a:rPr lang="en-US" sz="1200" kern="1200" dirty="0">
                <a:solidFill>
                  <a:schemeClr val="tx1"/>
                </a:solidFill>
                <a:effectLst/>
                <a:latin typeface="+mn-lt"/>
                <a:ea typeface="+mn-ea"/>
                <a:cs typeface="+mn-cs"/>
              </a:rPr>
              <a:t>” and “</a:t>
            </a:r>
            <a:r>
              <a:rPr lang="en-US" sz="1200" i="1" kern="1200" dirty="0">
                <a:solidFill>
                  <a:schemeClr val="tx1"/>
                </a:solidFill>
                <a:effectLst/>
                <a:latin typeface="+mn-lt"/>
                <a:ea typeface="+mn-ea"/>
                <a:cs typeface="+mn-cs"/>
              </a:rPr>
              <a:t>germplasm</a:t>
            </a:r>
            <a:r>
              <a:rPr lang="en-US" sz="1200" kern="1200" dirty="0">
                <a:solidFill>
                  <a:schemeClr val="tx1"/>
                </a:solidFill>
                <a:effectLst/>
                <a:latin typeface="+mn-lt"/>
                <a:ea typeface="+mn-ea"/>
                <a:cs typeface="+mn-cs"/>
              </a:rPr>
              <a:t>” are noted to have entered the Glossary independently. The distinction between the terms in practice has not been closely considered. “</a:t>
            </a:r>
            <a:r>
              <a:rPr lang="en-US" sz="1200" i="1" kern="1200" dirty="0">
                <a:solidFill>
                  <a:schemeClr val="tx1"/>
                </a:solidFill>
                <a:effectLst/>
                <a:latin typeface="+mn-lt"/>
                <a:ea typeface="+mn-ea"/>
                <a:cs typeface="+mn-cs"/>
              </a:rPr>
              <a:t>Germplasm</a:t>
            </a:r>
            <a:r>
              <a:rPr lang="en-US" sz="1200" kern="1200" dirty="0">
                <a:solidFill>
                  <a:schemeClr val="tx1"/>
                </a:solidFill>
                <a:effectLst/>
                <a:latin typeface="+mn-lt"/>
                <a:ea typeface="+mn-ea"/>
                <a:cs typeface="+mn-cs"/>
              </a:rPr>
              <a:t>” is considered to present a higher pest risk than other “</a:t>
            </a:r>
            <a:r>
              <a:rPr lang="en-US" sz="1200" i="1" kern="1200" dirty="0">
                <a:solidFill>
                  <a:schemeClr val="tx1"/>
                </a:solidFill>
                <a:effectLst/>
                <a:latin typeface="+mn-lt"/>
                <a:ea typeface="+mn-ea"/>
                <a:cs typeface="+mn-cs"/>
              </a:rPr>
              <a:t>plants for planting</a:t>
            </a:r>
            <a:r>
              <a:rPr lang="en-US" sz="1200" kern="1200" dirty="0">
                <a:solidFill>
                  <a:schemeClr val="tx1"/>
                </a:solidFill>
                <a:effectLst/>
                <a:latin typeface="+mn-lt"/>
                <a:ea typeface="+mn-ea"/>
                <a:cs typeface="+mn-cs"/>
              </a:rPr>
              <a:t>”, since it may originate relatively recently from wild plants, and information on its possible infestation by pests may be limited and based on a relatively short period of observation.</a:t>
            </a:r>
            <a:endParaRPr lang="fr-FR"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During their November 2019 meeting, the Technical</a:t>
            </a:r>
            <a:r>
              <a:rPr lang="en-US" sz="1200" kern="1200" baseline="0" dirty="0">
                <a:solidFill>
                  <a:schemeClr val="tx1"/>
                </a:solidFill>
                <a:effectLst/>
                <a:latin typeface="+mn-lt"/>
                <a:ea typeface="+mn-ea"/>
                <a:cs typeface="+mn-cs"/>
              </a:rPr>
              <a:t> Panel for the Glossary (</a:t>
            </a:r>
            <a:r>
              <a:rPr lang="en-US" sz="1200" kern="1200" dirty="0">
                <a:solidFill>
                  <a:schemeClr val="tx1"/>
                </a:solidFill>
                <a:effectLst/>
                <a:latin typeface="+mn-lt"/>
                <a:ea typeface="+mn-ea"/>
                <a:cs typeface="+mn-cs"/>
              </a:rPr>
              <a:t>TPG) recognized the definition of the term “</a:t>
            </a:r>
            <a:r>
              <a:rPr lang="en-US" sz="1200" i="1" kern="1200" dirty="0">
                <a:solidFill>
                  <a:schemeClr val="tx1"/>
                </a:solidFill>
                <a:effectLst/>
                <a:latin typeface="+mn-lt"/>
                <a:ea typeface="+mn-ea"/>
                <a:cs typeface="+mn-cs"/>
              </a:rPr>
              <a:t>germplasm</a:t>
            </a:r>
            <a:r>
              <a:rPr lang="en-US" sz="1200" kern="1200" dirty="0">
                <a:solidFill>
                  <a:schemeClr val="tx1"/>
                </a:solidFill>
                <a:effectLst/>
                <a:latin typeface="+mn-lt"/>
                <a:ea typeface="+mn-ea"/>
                <a:cs typeface="+mn-cs"/>
              </a:rPr>
              <a:t>” as being completely included within the definition of “</a:t>
            </a:r>
            <a:r>
              <a:rPr lang="en-US" sz="1200" i="1" kern="1200" dirty="0">
                <a:solidFill>
                  <a:schemeClr val="tx1"/>
                </a:solidFill>
                <a:effectLst/>
                <a:latin typeface="+mn-lt"/>
                <a:ea typeface="+mn-ea"/>
                <a:cs typeface="+mn-cs"/>
              </a:rPr>
              <a:t>plants for planting</a:t>
            </a:r>
            <a:r>
              <a:rPr lang="en-US" sz="1200" kern="1200" dirty="0">
                <a:solidFill>
                  <a:schemeClr val="tx1"/>
                </a:solidFill>
                <a:effectLst/>
                <a:latin typeface="+mn-lt"/>
                <a:ea typeface="+mn-ea"/>
                <a:cs typeface="+mn-cs"/>
              </a:rPr>
              <a:t>”.</a:t>
            </a:r>
            <a:endParaRPr lang="fr-FR"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TPG in January 2021 proposed the revision of the definition of “</a:t>
            </a:r>
            <a:r>
              <a:rPr lang="en-US" sz="1200" i="1" kern="1200" dirty="0">
                <a:solidFill>
                  <a:schemeClr val="tx1"/>
                </a:solidFill>
                <a:effectLst/>
                <a:latin typeface="+mn-lt"/>
                <a:ea typeface="+mn-ea"/>
                <a:cs typeface="+mn-cs"/>
              </a:rPr>
              <a:t>germplasm</a:t>
            </a:r>
            <a:r>
              <a:rPr lang="en-US" sz="1200" kern="1200" dirty="0">
                <a:solidFill>
                  <a:schemeClr val="tx1"/>
                </a:solidFill>
                <a:effectLst/>
                <a:latin typeface="+mn-lt"/>
                <a:ea typeface="+mn-ea"/>
                <a:cs typeface="+mn-cs"/>
              </a:rPr>
              <a:t>” to refer to “</a:t>
            </a:r>
            <a:r>
              <a:rPr lang="en-US" sz="1200" i="1" kern="1200" dirty="0">
                <a:solidFill>
                  <a:schemeClr val="tx1"/>
                </a:solidFill>
                <a:effectLst/>
                <a:latin typeface="+mn-lt"/>
                <a:ea typeface="+mn-ea"/>
                <a:cs typeface="+mn-cs"/>
              </a:rPr>
              <a:t>plants for planting</a:t>
            </a:r>
            <a:r>
              <a:rPr lang="en-US" sz="1200" kern="1200" dirty="0">
                <a:solidFill>
                  <a:schemeClr val="tx1"/>
                </a:solidFill>
                <a:effectLst/>
                <a:latin typeface="+mn-lt"/>
                <a:ea typeface="+mn-ea"/>
                <a:cs typeface="+mn-cs"/>
              </a:rPr>
              <a:t>” and not just “</a:t>
            </a:r>
            <a:r>
              <a:rPr lang="en-US" sz="1200" i="1" kern="1200" dirty="0">
                <a:solidFill>
                  <a:schemeClr val="tx1"/>
                </a:solidFill>
                <a:effectLst/>
                <a:latin typeface="+mn-lt"/>
                <a:ea typeface="+mn-ea"/>
                <a:cs typeface="+mn-cs"/>
              </a:rPr>
              <a:t>plants</a:t>
            </a:r>
            <a:r>
              <a:rPr lang="en-US" sz="1200" kern="1200" dirty="0">
                <a:solidFill>
                  <a:schemeClr val="tx1"/>
                </a:solidFill>
                <a:effectLst/>
                <a:latin typeface="+mn-lt"/>
                <a:ea typeface="+mn-ea"/>
                <a:cs typeface="+mn-cs"/>
              </a:rPr>
              <a:t>”. </a:t>
            </a:r>
            <a:endParaRPr lang="fr-FR"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10</a:t>
            </a:fld>
            <a:endParaRPr lang="en-US" altLang="en-US"/>
          </a:p>
        </p:txBody>
      </p:sp>
    </p:spTree>
    <p:extLst>
      <p:ext uri="{BB962C8B-B14F-4D97-AF65-F5344CB8AC3E}">
        <p14:creationId xmlns:p14="http://schemas.microsoft.com/office/powerpoint/2010/main" val="31970358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200" y="3810000"/>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dirty="0"/>
              <a:t>Picture</a:t>
            </a:r>
          </a:p>
        </p:txBody>
      </p:sp>
      <p:sp>
        <p:nvSpPr>
          <p:cNvPr id="4" name="Title 1"/>
          <p:cNvSpPr>
            <a:spLocks noGrp="1"/>
          </p:cNvSpPr>
          <p:nvPr>
            <p:ph type="ctrTitle" hasCustomPrompt="1"/>
          </p:nvPr>
        </p:nvSpPr>
        <p:spPr>
          <a:xfrm>
            <a:off x="-1200" y="2057400"/>
            <a:ext cx="12192000" cy="106680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br>
              <a:rPr lang="en-US" dirty="0"/>
            </a:br>
            <a:r>
              <a:rPr lang="en-US" dirty="0"/>
              <a:t>Long title in two lines</a:t>
            </a:r>
          </a:p>
        </p:txBody>
      </p:sp>
      <p:sp>
        <p:nvSpPr>
          <p:cNvPr id="5" name="Subtitle 2"/>
          <p:cNvSpPr>
            <a:spLocks noGrp="1"/>
          </p:cNvSpPr>
          <p:nvPr>
            <p:ph type="subTitle" idx="1"/>
          </p:nvPr>
        </p:nvSpPr>
        <p:spPr>
          <a:xfrm>
            <a:off x="-4513" y="339587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478569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Layout" Target="../slideLayouts/slideLayout5.xml"/><Relationship Id="rId7" Type="http://schemas.openxmlformats.org/officeDocument/2006/relationships/image" Target="../media/image1.emf"/><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2.xml"/><Relationship Id="rId5" Type="http://schemas.openxmlformats.org/officeDocument/2006/relationships/slideLayout" Target="../slideLayouts/slideLayout7.xml"/><Relationship Id="rId4" Type="http://schemas.openxmlformats.org/officeDocument/2006/relationships/slideLayout" Target="../slideLayouts/slideLayout6.xml"/><Relationship Id="rId9" Type="http://schemas.openxmlformats.org/officeDocument/2006/relationships/image" Target="../media/image3.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Lst>
  <p:hf hdr="0" dt="0"/>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2" name="Text Placeholder 5">
            <a:extLst>
              <a:ext uri="{FF2B5EF4-FFF2-40B4-BE49-F238E27FC236}">
                <a16:creationId xmlns:a16="http://schemas.microsoft.com/office/drawing/2014/main"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solidFill>
                  <a:srgbClr val="00825F"/>
                </a:solidFill>
              </a:rPr>
              <a:t>Draft 2021 Amendments to ISPM 5: Glossary</a:t>
            </a:r>
            <a:r>
              <a:rPr lang="en-US" baseline="0" dirty="0">
                <a:solidFill>
                  <a:srgbClr val="00825F"/>
                </a:solidFill>
              </a:rPr>
              <a:t> of phytosanitary terms (1994-001)</a:t>
            </a:r>
            <a:endParaRPr lang="en-US" dirty="0">
              <a:solidFill>
                <a:srgbClr val="00825F"/>
              </a:solidFill>
            </a:endParaRP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userDrawn="1"/>
        </p:nvPicPr>
        <p:blipFill rotWithShape="1">
          <a:blip r:embed="rId8"/>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userDrawn="1"/>
        </p:nvPicPr>
        <p:blipFill>
          <a:blip r:embed="rId9"/>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2" name="TextBox 1">
            <a:extLst>
              <a:ext uri="{FF2B5EF4-FFF2-40B4-BE49-F238E27FC236}">
                <a16:creationId xmlns:a16="http://schemas.microsoft.com/office/drawing/2014/main" id="{1EBFC24B-5A00-3A48-A356-A78F1A7ABB14}"/>
              </a:ext>
            </a:extLst>
          </p:cNvPr>
          <p:cNvSpPr txBox="1"/>
          <p:nvPr userDrawn="1"/>
        </p:nvSpPr>
        <p:spPr>
          <a:xfrm>
            <a:off x="10134600" y="6413091"/>
            <a:ext cx="2057400" cy="353943"/>
          </a:xfrm>
          <a:prstGeom prst="rect">
            <a:avLst/>
          </a:prstGeom>
        </p:spPr>
        <p:txBody>
          <a:bodyPr wrap="square" lIns="540000" tIns="0" rIns="360000" rtlCol="0" anchor="t" anchorCtr="0">
            <a:spAutoFit/>
          </a:bodyPr>
          <a:lstStyle/>
          <a:p>
            <a:fld id="{B782F2B3-BF2A-3042-AED2-C560A5FC06BC}" type="slidenum">
              <a:rPr lang="x-none" sz="2000" smtClean="0">
                <a:solidFill>
                  <a:srgbClr val="A81E3B"/>
                </a:solidFill>
              </a:rPr>
              <a:t>‹N°›</a:t>
            </a:fld>
            <a:r>
              <a:rPr lang="it-IT" sz="2000" dirty="0">
                <a:solidFill>
                  <a:srgbClr val="A81E3B"/>
                </a:solidFill>
              </a:rPr>
              <a:t>/19</a:t>
            </a:r>
            <a:endParaRPr lang="x-none" dirty="0">
              <a:solidFill>
                <a:srgbClr val="A81E3B"/>
              </a:solidFill>
            </a:endParaRPr>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 id="2147483956" r:id="rId5"/>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yellow flower with green leaves&#10;&#10;Description automatically generated with low confidence">
            <a:extLst>
              <a:ext uri="{FF2B5EF4-FFF2-40B4-BE49-F238E27FC236}">
                <a16:creationId xmlns:a16="http://schemas.microsoft.com/office/drawing/2014/main" id="{81B27332-5712-094F-8972-6FC711E18B06}"/>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2296" b="2296"/>
          <a:stretch/>
        </p:blipFill>
        <p:spPr/>
      </p:pic>
      <p:sp>
        <p:nvSpPr>
          <p:cNvPr id="7" name="Title 6">
            <a:extLst>
              <a:ext uri="{FF2B5EF4-FFF2-40B4-BE49-F238E27FC236}">
                <a16:creationId xmlns:a16="http://schemas.microsoft.com/office/drawing/2014/main" id="{7F00055F-E0E9-4F4D-B87B-8E8D531A57DF}"/>
              </a:ext>
            </a:extLst>
          </p:cNvPr>
          <p:cNvSpPr>
            <a:spLocks noGrp="1"/>
          </p:cNvSpPr>
          <p:nvPr>
            <p:ph type="ctrTitle"/>
          </p:nvPr>
        </p:nvSpPr>
        <p:spPr/>
        <p:txBody>
          <a:bodyPr/>
          <a:lstStyle/>
          <a:p>
            <a:pPr algn="r" rtl="1"/>
            <a:r>
              <a:rPr lang="ar-SA" sz="3200" dirty="0">
                <a:effectLst>
                  <a:outerShdw blurRad="38100" dist="38100" dir="2700000" algn="tl">
                    <a:srgbClr val="000000">
                      <a:alpha val="43137"/>
                    </a:srgbClr>
                  </a:outerShdw>
                </a:effectLst>
              </a:rPr>
              <a:t>مشروع تعديلات 2021 على</a:t>
            </a:r>
            <a:r>
              <a:rPr lang="fr-FR" sz="3200" dirty="0">
                <a:effectLst>
                  <a:outerShdw blurRad="38100" dist="38100" dir="2700000" algn="tl">
                    <a:srgbClr val="000000">
                      <a:alpha val="43137"/>
                    </a:srgbClr>
                  </a:outerShdw>
                </a:effectLst>
              </a:rPr>
              <a:t> </a:t>
            </a:r>
            <a:r>
              <a:rPr lang="ar-SA" sz="3200" dirty="0">
                <a:effectLst>
                  <a:outerShdw blurRad="38100" dist="38100" dir="2700000" algn="tl">
                    <a:srgbClr val="000000">
                      <a:alpha val="43137"/>
                    </a:srgbClr>
                  </a:outerShdw>
                </a:effectLst>
              </a:rPr>
              <a:t>المعيار 5</a:t>
            </a:r>
            <a:r>
              <a:rPr lang="en-US" sz="3200" dirty="0">
                <a:effectLst>
                  <a:outerShdw blurRad="38100" dist="38100" dir="2700000" algn="tl">
                    <a:srgbClr val="000000">
                      <a:alpha val="43137"/>
                    </a:srgbClr>
                  </a:outerShdw>
                </a:effectLst>
              </a:rPr>
              <a:t>: </a:t>
            </a:r>
            <a:r>
              <a:rPr lang="ar-SA" sz="3200" dirty="0">
                <a:effectLst>
                  <a:outerShdw blurRad="38100" dist="38100" dir="2700000" algn="tl">
                    <a:srgbClr val="000000">
                      <a:alpha val="43137"/>
                    </a:srgbClr>
                  </a:outerShdw>
                </a:effectLst>
              </a:rPr>
              <a:t>مسرد مصطلحات الصحة النباتية (1994-001)</a:t>
            </a:r>
            <a:br>
              <a:rPr lang="ar-SA" sz="3200" dirty="0">
                <a:effectLst>
                  <a:outerShdw blurRad="38100" dist="38100" dir="2700000" algn="tl">
                    <a:srgbClr val="000000">
                      <a:alpha val="43137"/>
                    </a:srgbClr>
                  </a:outerShdw>
                </a:effectLst>
              </a:rPr>
            </a:br>
            <a:r>
              <a:rPr lang="ar-SA" sz="3200" dirty="0">
                <a:effectLst>
                  <a:outerShdw blurRad="38100" dist="38100" dir="2700000" algn="tl">
                    <a:srgbClr val="000000">
                      <a:alpha val="43137"/>
                    </a:srgbClr>
                  </a:outerShdw>
                </a:effectLst>
              </a:rPr>
              <a:t>
</a:t>
            </a:r>
            <a:endParaRPr lang="x-none" dirty="0"/>
          </a:p>
        </p:txBody>
      </p:sp>
      <p:sp>
        <p:nvSpPr>
          <p:cNvPr id="9" name="Subtitle 8">
            <a:extLst>
              <a:ext uri="{FF2B5EF4-FFF2-40B4-BE49-F238E27FC236}">
                <a16:creationId xmlns:a16="http://schemas.microsoft.com/office/drawing/2014/main" id="{B80FD00C-FDF7-C641-83A3-7A869D10956B}"/>
              </a:ext>
            </a:extLst>
          </p:cNvPr>
          <p:cNvSpPr>
            <a:spLocks noGrp="1"/>
          </p:cNvSpPr>
          <p:nvPr>
            <p:ph type="subTitle" idx="1"/>
          </p:nvPr>
        </p:nvSpPr>
        <p:spPr/>
        <p:txBody>
          <a:bodyPr/>
          <a:lstStyle/>
          <a:p>
            <a:pPr algn="r" rtl="1"/>
            <a:r>
              <a:rPr lang="ar-SA" sz="2400" dirty="0">
                <a:effectLst>
                  <a:outerShdw blurRad="38100" dist="38100" dir="2700000" algn="tl">
                    <a:srgbClr val="000000">
                      <a:alpha val="43137"/>
                    </a:srgbClr>
                  </a:outerShdw>
                </a:effectLst>
              </a:rPr>
              <a:t>المشاورة الأولى للاتفاقية الدولية لوقية النباتات من 1 يوليو إلى 30 سبتمبر 2021
</a:t>
            </a:r>
            <a:endParaRPr lang="x-none" dirty="0"/>
          </a:p>
        </p:txBody>
      </p:sp>
    </p:spTree>
    <p:extLst>
      <p:ext uri="{BB962C8B-B14F-4D97-AF65-F5344CB8AC3E}">
        <p14:creationId xmlns:p14="http://schemas.microsoft.com/office/powerpoint/2010/main" val="2518539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105833"/>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ar-SA" sz="4937" dirty="0"/>
              <a:t>مراجعه</a:t>
            </a:r>
            <a:endParaRPr lang="en-US" sz="4937" dirty="0"/>
          </a:p>
        </p:txBody>
      </p:sp>
      <p:graphicFrame>
        <p:nvGraphicFramePr>
          <p:cNvPr id="16" name="Diagram 15"/>
          <p:cNvGraphicFramePr/>
          <p:nvPr>
            <p:extLst>
              <p:ext uri="{D42A27DB-BD31-4B8C-83A1-F6EECF244321}">
                <p14:modId xmlns:p14="http://schemas.microsoft.com/office/powerpoint/2010/main" val="13509171"/>
              </p:ext>
            </p:extLst>
          </p:nvPr>
        </p:nvGraphicFramePr>
        <p:xfrm>
          <a:off x="533400" y="1219200"/>
          <a:ext cx="11310255" cy="51682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497417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105833"/>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ar-SA" sz="4937" dirty="0"/>
              <a:t>مراجعه</a:t>
            </a:r>
            <a:endParaRPr lang="en-US" sz="4937" dirty="0"/>
          </a:p>
        </p:txBody>
      </p:sp>
      <p:graphicFrame>
        <p:nvGraphicFramePr>
          <p:cNvPr id="16" name="Diagram 15"/>
          <p:cNvGraphicFramePr/>
          <p:nvPr>
            <p:extLst>
              <p:ext uri="{D42A27DB-BD31-4B8C-83A1-F6EECF244321}">
                <p14:modId xmlns:p14="http://schemas.microsoft.com/office/powerpoint/2010/main" val="2602044671"/>
              </p:ext>
            </p:extLst>
          </p:nvPr>
        </p:nvGraphicFramePr>
        <p:xfrm>
          <a:off x="533400" y="1295400"/>
          <a:ext cx="11310255" cy="518686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051502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185058"/>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ar-SA" sz="4937" dirty="0"/>
              <a:t>مراجعه</a:t>
            </a:r>
            <a:endParaRPr lang="en-US" sz="4937" dirty="0"/>
          </a:p>
        </p:txBody>
      </p:sp>
      <p:graphicFrame>
        <p:nvGraphicFramePr>
          <p:cNvPr id="16" name="Diagram 15"/>
          <p:cNvGraphicFramePr/>
          <p:nvPr>
            <p:extLst>
              <p:ext uri="{D42A27DB-BD31-4B8C-83A1-F6EECF244321}">
                <p14:modId xmlns:p14="http://schemas.microsoft.com/office/powerpoint/2010/main" val="3250677625"/>
              </p:ext>
            </p:extLst>
          </p:nvPr>
        </p:nvGraphicFramePr>
        <p:xfrm>
          <a:off x="533400" y="1371600"/>
          <a:ext cx="11310255" cy="50639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308036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211667"/>
            <a:ext cx="12192002" cy="1248833"/>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ar-SA" sz="4937" dirty="0"/>
              <a:t>مراجعه</a:t>
            </a:r>
            <a:endParaRPr lang="en-US" sz="4937" dirty="0"/>
          </a:p>
        </p:txBody>
      </p:sp>
      <p:graphicFrame>
        <p:nvGraphicFramePr>
          <p:cNvPr id="16" name="Diagram 15"/>
          <p:cNvGraphicFramePr/>
          <p:nvPr>
            <p:extLst>
              <p:ext uri="{D42A27DB-BD31-4B8C-83A1-F6EECF244321}">
                <p14:modId xmlns:p14="http://schemas.microsoft.com/office/powerpoint/2010/main" val="2104120577"/>
              </p:ext>
            </p:extLst>
          </p:nvPr>
        </p:nvGraphicFramePr>
        <p:xfrm>
          <a:off x="533400" y="1295400"/>
          <a:ext cx="11310255" cy="50216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0602134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211667"/>
            <a:ext cx="12192002" cy="1248833"/>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ar-SA" sz="4937" dirty="0"/>
              <a:t>مراجعه</a:t>
            </a:r>
            <a:endParaRPr lang="en-US" sz="4937" dirty="0"/>
          </a:p>
        </p:txBody>
      </p:sp>
      <p:graphicFrame>
        <p:nvGraphicFramePr>
          <p:cNvPr id="16" name="Diagram 15"/>
          <p:cNvGraphicFramePr/>
          <p:nvPr>
            <p:extLst>
              <p:ext uri="{D42A27DB-BD31-4B8C-83A1-F6EECF244321}">
                <p14:modId xmlns:p14="http://schemas.microsoft.com/office/powerpoint/2010/main" val="3676008019"/>
              </p:ext>
            </p:extLst>
          </p:nvPr>
        </p:nvGraphicFramePr>
        <p:xfrm>
          <a:off x="533400" y="1295400"/>
          <a:ext cx="11310255" cy="50216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2627561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211667"/>
            <a:ext cx="12192002" cy="1248833"/>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ar-SA" sz="4937" dirty="0"/>
              <a:t>مراجعه</a:t>
            </a:r>
            <a:endParaRPr lang="en-US" sz="4937" dirty="0"/>
          </a:p>
        </p:txBody>
      </p:sp>
      <p:graphicFrame>
        <p:nvGraphicFramePr>
          <p:cNvPr id="16" name="Diagram 15"/>
          <p:cNvGraphicFramePr/>
          <p:nvPr>
            <p:extLst>
              <p:ext uri="{D42A27DB-BD31-4B8C-83A1-F6EECF244321}">
                <p14:modId xmlns:p14="http://schemas.microsoft.com/office/powerpoint/2010/main" val="2096159609"/>
              </p:ext>
            </p:extLst>
          </p:nvPr>
        </p:nvGraphicFramePr>
        <p:xfrm>
          <a:off x="533400" y="1295400"/>
          <a:ext cx="11310255" cy="50216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454058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211667"/>
            <a:ext cx="12192002" cy="1248833"/>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ar-SA" sz="4937" dirty="0"/>
              <a:t>مراجعه</a:t>
            </a:r>
            <a:endParaRPr lang="en-US" sz="4937" dirty="0"/>
          </a:p>
        </p:txBody>
      </p:sp>
      <p:graphicFrame>
        <p:nvGraphicFramePr>
          <p:cNvPr id="16" name="Diagram 15"/>
          <p:cNvGraphicFramePr/>
          <p:nvPr>
            <p:extLst>
              <p:ext uri="{D42A27DB-BD31-4B8C-83A1-F6EECF244321}">
                <p14:modId xmlns:p14="http://schemas.microsoft.com/office/powerpoint/2010/main" val="1437481296"/>
              </p:ext>
            </p:extLst>
          </p:nvPr>
        </p:nvGraphicFramePr>
        <p:xfrm>
          <a:off x="533400" y="1295400"/>
          <a:ext cx="11310255" cy="50216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498228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1981200" y="1524000"/>
            <a:ext cx="8229600" cy="46021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13"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pPr rtl="1"/>
            <a:r>
              <a:rPr lang="ar-SA" sz="4937" dirty="0"/>
              <a:t>حذف</a:t>
            </a:r>
            <a:endParaRPr lang="en-US" sz="4937" dirty="0"/>
          </a:p>
        </p:txBody>
      </p:sp>
      <p:graphicFrame>
        <p:nvGraphicFramePr>
          <p:cNvPr id="3" name="Diagram 2"/>
          <p:cNvGraphicFramePr/>
          <p:nvPr>
            <p:extLst>
              <p:ext uri="{D42A27DB-BD31-4B8C-83A1-F6EECF244321}">
                <p14:modId xmlns:p14="http://schemas.microsoft.com/office/powerpoint/2010/main" val="1496048081"/>
              </p:ext>
            </p:extLst>
          </p:nvPr>
        </p:nvGraphicFramePr>
        <p:xfrm>
          <a:off x="533400" y="1240970"/>
          <a:ext cx="11310255" cy="51682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503656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extLst>
              <p:ext uri="{D42A27DB-BD31-4B8C-83A1-F6EECF244321}">
                <p14:modId xmlns:p14="http://schemas.microsoft.com/office/powerpoint/2010/main" val="402446571"/>
              </p:ext>
            </p:extLst>
          </p:nvPr>
        </p:nvGraphicFramePr>
        <p:xfrm>
          <a:off x="555173" y="1348086"/>
          <a:ext cx="11310255" cy="41383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43525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p:nvPr>
        </p:nvSpPr>
        <p:spPr/>
        <p:txBody>
          <a:bodyPr/>
          <a:lstStyle/>
          <a:p>
            <a:pPr>
              <a:defRPr/>
            </a:pPr>
            <a:r>
              <a:rPr lang="ar-SA" dirty="0"/>
              <a:t>شكرًا لكم
</a:t>
            </a:r>
            <a:endParaRPr lang="it-IT" dirty="0"/>
          </a:p>
        </p:txBody>
      </p:sp>
      <p:sp>
        <p:nvSpPr>
          <p:cNvPr id="3" name="Rectangle 2">
            <a:extLst>
              <a:ext uri="{FF2B5EF4-FFF2-40B4-BE49-F238E27FC236}">
                <a16:creationId xmlns:a16="http://schemas.microsoft.com/office/drawing/2014/main" id="{A5343FCF-8DD9-BC48-8DE5-A30633EF8F93}"/>
              </a:ext>
            </a:extLst>
          </p:cNvPr>
          <p:cNvSpPr/>
          <p:nvPr/>
        </p:nvSpPr>
        <p:spPr>
          <a:xfrm>
            <a:off x="4800600" y="4495800"/>
            <a:ext cx="4953000" cy="1938992"/>
          </a:xfrm>
          <a:prstGeom prst="rect">
            <a:avLst/>
          </a:prstGeom>
        </p:spPr>
        <p:txBody>
          <a:bodyPr wrap="square">
            <a:spAutoFit/>
          </a:bodyPr>
          <a:lstStyle/>
          <a:p>
            <a:r>
              <a:rPr lang="fr-FR" altLang="en-US" sz="1600" b="1" dirty="0">
                <a:solidFill>
                  <a:schemeClr val="bg1"/>
                </a:solidFill>
                <a:ea typeface="Arial Unicode MS" panose="020B0604020202020204" pitchFamily="34" charset="-128"/>
                <a:cs typeface="Arial" panose="020B0604020202020204" pitchFamily="34" charset="0"/>
              </a:rPr>
              <a:t>IPPC </a:t>
            </a:r>
            <a:r>
              <a:rPr lang="fr-FR" altLang="en-US" sz="1600" b="1" dirty="0" err="1">
                <a:solidFill>
                  <a:schemeClr val="bg1"/>
                </a:solidFill>
                <a:ea typeface="Arial Unicode MS" panose="020B0604020202020204" pitchFamily="34" charset="-128"/>
                <a:cs typeface="Arial" panose="020B0604020202020204" pitchFamily="34" charset="0"/>
              </a:rPr>
              <a:t>Secretariat</a:t>
            </a: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Food and Agriculture </a:t>
            </a:r>
            <a:r>
              <a:rPr lang="fr-FR" altLang="en-US" sz="1600" dirty="0" err="1">
                <a:solidFill>
                  <a:schemeClr val="bg1"/>
                </a:solidFill>
                <a:ea typeface="Arial Unicode MS" panose="020B0604020202020204" pitchFamily="34" charset="-128"/>
                <a:cs typeface="Arial" panose="020B0604020202020204" pitchFamily="34" charset="0"/>
              </a:rPr>
              <a:t>Organization</a:t>
            </a:r>
            <a:r>
              <a:rPr lang="fr-FR" altLang="en-US" sz="1600" dirty="0">
                <a:solidFill>
                  <a:schemeClr val="bg1"/>
                </a:solidFill>
                <a:ea typeface="Arial Unicode MS" panose="020B0604020202020204" pitchFamily="34" charset="-128"/>
                <a:cs typeface="Arial" panose="020B0604020202020204" pitchFamily="34" charset="0"/>
              </a:rPr>
              <a:t>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of the United Nations (FAO)</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ippc@fao.org | www.ippc.int</a:t>
            </a:r>
            <a:r>
              <a:rPr lang="en-US" sz="5400" dirty="0">
                <a:solidFill>
                  <a:schemeClr val="bg1"/>
                </a:solidFill>
              </a:rPr>
              <a:t/>
            </a:r>
            <a:br>
              <a:rPr lang="en-US" sz="5400" dirty="0">
                <a:solidFill>
                  <a:schemeClr val="bg1"/>
                </a:solidFill>
              </a:rPr>
            </a:br>
            <a:endParaRPr lang="x-none" dirty="0">
              <a:solidFill>
                <a:schemeClr val="bg1"/>
              </a:solidFill>
            </a:endParaRPr>
          </a:p>
        </p:txBody>
      </p:sp>
    </p:spTree>
    <p:extLst>
      <p:ext uri="{BB962C8B-B14F-4D97-AF65-F5344CB8AC3E}">
        <p14:creationId xmlns:p14="http://schemas.microsoft.com/office/powerpoint/2010/main" val="26020499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Left Arrow 4"/>
          <p:cNvSpPr/>
          <p:nvPr/>
        </p:nvSpPr>
        <p:spPr>
          <a:xfrm>
            <a:off x="6133036" y="4572000"/>
            <a:ext cx="818106" cy="562251"/>
          </a:xfrm>
          <a:prstGeom prst="leftArrow">
            <a:avLst>
              <a:gd name="adj1" fmla="val 60000"/>
              <a:gd name="adj2" fmla="val 50000"/>
            </a:avLst>
          </a:prstGeom>
          <a:solidFill>
            <a:schemeClr val="accent3">
              <a:lumMod val="20000"/>
              <a:lumOff val="80000"/>
            </a:schemeClr>
          </a:solidFill>
          <a:ln>
            <a:solidFill>
              <a:schemeClr val="accent3"/>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 name="Left Arrow 4"/>
          <p:cNvSpPr/>
          <p:nvPr/>
        </p:nvSpPr>
        <p:spPr>
          <a:xfrm>
            <a:off x="5498117" y="2241404"/>
            <a:ext cx="824472" cy="562251"/>
          </a:xfrm>
          <a:prstGeom prst="leftArrow">
            <a:avLst>
              <a:gd name="adj1" fmla="val 60000"/>
              <a:gd name="adj2" fmla="val 50000"/>
            </a:avLst>
          </a:prstGeom>
          <a:solidFill>
            <a:schemeClr val="accent3">
              <a:lumMod val="20000"/>
              <a:lumOff val="80000"/>
            </a:schemeClr>
          </a:solidFill>
          <a:ln>
            <a:solidFill>
              <a:schemeClr val="accent3"/>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 name="Freeform 5"/>
          <p:cNvSpPr/>
          <p:nvPr/>
        </p:nvSpPr>
        <p:spPr>
          <a:xfrm>
            <a:off x="1213799" y="1586151"/>
            <a:ext cx="3493919" cy="1826733"/>
          </a:xfrm>
          <a:custGeom>
            <a:avLst/>
            <a:gdLst>
              <a:gd name="connsiteX0" fmla="*/ 0 w 1695735"/>
              <a:gd name="connsiteY0" fmla="*/ 135659 h 1356588"/>
              <a:gd name="connsiteX1" fmla="*/ 135659 w 1695735"/>
              <a:gd name="connsiteY1" fmla="*/ 0 h 1356588"/>
              <a:gd name="connsiteX2" fmla="*/ 1560076 w 1695735"/>
              <a:gd name="connsiteY2" fmla="*/ 0 h 1356588"/>
              <a:gd name="connsiteX3" fmla="*/ 1695735 w 1695735"/>
              <a:gd name="connsiteY3" fmla="*/ 135659 h 1356588"/>
              <a:gd name="connsiteX4" fmla="*/ 1695735 w 1695735"/>
              <a:gd name="connsiteY4" fmla="*/ 1220929 h 1356588"/>
              <a:gd name="connsiteX5" fmla="*/ 1560076 w 1695735"/>
              <a:gd name="connsiteY5" fmla="*/ 1356588 h 1356588"/>
              <a:gd name="connsiteX6" fmla="*/ 135659 w 1695735"/>
              <a:gd name="connsiteY6" fmla="*/ 1356588 h 1356588"/>
              <a:gd name="connsiteX7" fmla="*/ 0 w 1695735"/>
              <a:gd name="connsiteY7" fmla="*/ 1220929 h 1356588"/>
              <a:gd name="connsiteX8" fmla="*/ 0 w 1695735"/>
              <a:gd name="connsiteY8" fmla="*/ 135659 h 1356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95735" h="1356588">
                <a:moveTo>
                  <a:pt x="0" y="135659"/>
                </a:moveTo>
                <a:cubicBezTo>
                  <a:pt x="0" y="60737"/>
                  <a:pt x="60737" y="0"/>
                  <a:pt x="135659" y="0"/>
                </a:cubicBezTo>
                <a:lnTo>
                  <a:pt x="1560076" y="0"/>
                </a:lnTo>
                <a:cubicBezTo>
                  <a:pt x="1634998" y="0"/>
                  <a:pt x="1695735" y="60737"/>
                  <a:pt x="1695735" y="135659"/>
                </a:cubicBezTo>
                <a:lnTo>
                  <a:pt x="1695735" y="1220929"/>
                </a:lnTo>
                <a:cubicBezTo>
                  <a:pt x="1695735" y="1295851"/>
                  <a:pt x="1634998" y="1356588"/>
                  <a:pt x="1560076" y="1356588"/>
                </a:cubicBezTo>
                <a:lnTo>
                  <a:pt x="135659" y="1356588"/>
                </a:lnTo>
                <a:cubicBezTo>
                  <a:pt x="60737" y="1356588"/>
                  <a:pt x="0" y="1295851"/>
                  <a:pt x="0" y="1220929"/>
                </a:cubicBezTo>
                <a:lnTo>
                  <a:pt x="0" y="135659"/>
                </a:lnTo>
                <a:close/>
              </a:path>
            </a:pathLst>
          </a:custGeom>
          <a:solidFill>
            <a:schemeClr val="accent3">
              <a:lumMod val="20000"/>
              <a:lumOff val="80000"/>
            </a:schemeClr>
          </a:solidFill>
          <a:ln>
            <a:solidFill>
              <a:schemeClr val="accent3"/>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64498" tIns="64498" rIns="64498" bIns="64498" spcCol="1270" anchor="ctr"/>
          <a:lstStyle/>
          <a:p>
            <a:pPr indent="-457209" algn="ctr">
              <a:lnSpc>
                <a:spcPct val="90000"/>
              </a:lnSpc>
            </a:pPr>
            <a:r>
              <a:rPr lang="ar-SA" altLang="ja-JP" sz="2000" dirty="0">
                <a:solidFill>
                  <a:schemeClr val="tx1"/>
                </a:solidFill>
                <a:latin typeface="Arial" panose="020B0604020202020204" pitchFamily="34" charset="0"/>
              </a:rPr>
              <a:t>وبسبب هذا، تأكد من استخدام الإصدار الأخير من المسرد (متوفر على </a:t>
            </a:r>
            <a:r>
              <a:rPr lang="en-US" altLang="ja-JP" sz="2000" dirty="0" err="1">
                <a:solidFill>
                  <a:schemeClr val="tx1"/>
                </a:solidFill>
                <a:latin typeface="Arial" panose="020B0604020202020204" pitchFamily="34" charset="0"/>
                <a:cs typeface="Arial" panose="020B0604020202020204" pitchFamily="34" charset="0"/>
              </a:rPr>
              <a:t>www.ippc.int</a:t>
            </a:r>
            <a:r>
              <a:rPr lang="en-US" altLang="ja-JP" sz="2000" dirty="0">
                <a:solidFill>
                  <a:schemeClr val="tx1"/>
                </a:solidFill>
                <a:latin typeface="Arial" panose="020B0604020202020204" pitchFamily="34" charset="0"/>
                <a:cs typeface="Arial" panose="020B0604020202020204" pitchFamily="34" charset="0"/>
              </a:rPr>
              <a:t>)!</a:t>
            </a:r>
          </a:p>
        </p:txBody>
      </p:sp>
      <p:sp>
        <p:nvSpPr>
          <p:cNvPr id="7" name="Left Arrow 6"/>
          <p:cNvSpPr/>
          <p:nvPr/>
        </p:nvSpPr>
        <p:spPr>
          <a:xfrm rot="17763943">
            <a:off x="9326611" y="3320890"/>
            <a:ext cx="826289" cy="600456"/>
          </a:xfrm>
          <a:prstGeom prst="leftArrow">
            <a:avLst>
              <a:gd name="adj1" fmla="val 60000"/>
              <a:gd name="adj2" fmla="val 50000"/>
            </a:avLst>
          </a:prstGeom>
          <a:solidFill>
            <a:schemeClr val="accent3">
              <a:lumMod val="20000"/>
              <a:lumOff val="80000"/>
            </a:schemeClr>
          </a:solidFill>
          <a:ln>
            <a:solidFill>
              <a:schemeClr val="accent3"/>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8" name="Freeform 7"/>
          <p:cNvSpPr/>
          <p:nvPr/>
        </p:nvSpPr>
        <p:spPr>
          <a:xfrm>
            <a:off x="8087578" y="4108705"/>
            <a:ext cx="3304354" cy="1843609"/>
          </a:xfrm>
          <a:custGeom>
            <a:avLst/>
            <a:gdLst>
              <a:gd name="connsiteX0" fmla="*/ 0 w 1695735"/>
              <a:gd name="connsiteY0" fmla="*/ 135659 h 1356588"/>
              <a:gd name="connsiteX1" fmla="*/ 135659 w 1695735"/>
              <a:gd name="connsiteY1" fmla="*/ 0 h 1356588"/>
              <a:gd name="connsiteX2" fmla="*/ 1560076 w 1695735"/>
              <a:gd name="connsiteY2" fmla="*/ 0 h 1356588"/>
              <a:gd name="connsiteX3" fmla="*/ 1695735 w 1695735"/>
              <a:gd name="connsiteY3" fmla="*/ 135659 h 1356588"/>
              <a:gd name="connsiteX4" fmla="*/ 1695735 w 1695735"/>
              <a:gd name="connsiteY4" fmla="*/ 1220929 h 1356588"/>
              <a:gd name="connsiteX5" fmla="*/ 1560076 w 1695735"/>
              <a:gd name="connsiteY5" fmla="*/ 1356588 h 1356588"/>
              <a:gd name="connsiteX6" fmla="*/ 135659 w 1695735"/>
              <a:gd name="connsiteY6" fmla="*/ 1356588 h 1356588"/>
              <a:gd name="connsiteX7" fmla="*/ 0 w 1695735"/>
              <a:gd name="connsiteY7" fmla="*/ 1220929 h 1356588"/>
              <a:gd name="connsiteX8" fmla="*/ 0 w 1695735"/>
              <a:gd name="connsiteY8" fmla="*/ 135659 h 1356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95735" h="1356588">
                <a:moveTo>
                  <a:pt x="0" y="135659"/>
                </a:moveTo>
                <a:cubicBezTo>
                  <a:pt x="0" y="60737"/>
                  <a:pt x="60737" y="0"/>
                  <a:pt x="135659" y="0"/>
                </a:cubicBezTo>
                <a:lnTo>
                  <a:pt x="1560076" y="0"/>
                </a:lnTo>
                <a:cubicBezTo>
                  <a:pt x="1634998" y="0"/>
                  <a:pt x="1695735" y="60737"/>
                  <a:pt x="1695735" y="135659"/>
                </a:cubicBezTo>
                <a:lnTo>
                  <a:pt x="1695735" y="1220929"/>
                </a:lnTo>
                <a:cubicBezTo>
                  <a:pt x="1695735" y="1295851"/>
                  <a:pt x="1634998" y="1356588"/>
                  <a:pt x="1560076" y="1356588"/>
                </a:cubicBezTo>
                <a:lnTo>
                  <a:pt x="135659" y="1356588"/>
                </a:lnTo>
                <a:cubicBezTo>
                  <a:pt x="60737" y="1356588"/>
                  <a:pt x="0" y="1295851"/>
                  <a:pt x="0" y="1220929"/>
                </a:cubicBezTo>
                <a:lnTo>
                  <a:pt x="0" y="135659"/>
                </a:lnTo>
                <a:close/>
              </a:path>
            </a:pathLst>
          </a:custGeom>
          <a:solidFill>
            <a:schemeClr val="accent6">
              <a:lumMod val="20000"/>
              <a:lumOff val="80000"/>
            </a:schemeClr>
          </a:solidFill>
          <a:ln>
            <a:solidFill>
              <a:schemeClr val="accent6"/>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64498" tIns="64498" rIns="64498" bIns="64498" spcCol="1270" anchor="ctr"/>
          <a:lstStyle/>
          <a:p>
            <a:pPr indent="-457209" algn="ctr" rtl="1">
              <a:spcAft>
                <a:spcPts val="600"/>
              </a:spcAft>
            </a:pPr>
            <a:r>
              <a:rPr lang="ar-SA" altLang="ja-JP" sz="2000" kern="900" dirty="0">
                <a:solidFill>
                  <a:schemeClr val="tx1"/>
                </a:solidFill>
                <a:latin typeface="Arial" panose="020B0604020202020204" pitchFamily="34" charset="0"/>
              </a:rPr>
              <a:t>وفي مشروع تعديلات 2021 </a:t>
            </a:r>
            <a:r>
              <a:rPr lang="ar-SA" altLang="ja-JP" sz="2000" kern="900" dirty="0" smtClean="0">
                <a:solidFill>
                  <a:schemeClr val="tx1"/>
                </a:solidFill>
                <a:latin typeface="Arial" panose="020B0604020202020204" pitchFamily="34" charset="0"/>
              </a:rPr>
              <a:t>على</a:t>
            </a:r>
            <a:r>
              <a:rPr lang="ar-MA" altLang="ja-JP" sz="2000" kern="900" dirty="0" smtClean="0">
                <a:solidFill>
                  <a:schemeClr val="tx1"/>
                </a:solidFill>
                <a:latin typeface="Arial" panose="020B0604020202020204" pitchFamily="34" charset="0"/>
              </a:rPr>
              <a:t> المعيار 5</a:t>
            </a:r>
            <a:r>
              <a:rPr lang="en-US" altLang="ja-JP" sz="2000" kern="900" dirty="0" smtClean="0">
                <a:solidFill>
                  <a:schemeClr val="tx1"/>
                </a:solidFill>
                <a:latin typeface="Arial" panose="020B0604020202020204" pitchFamily="34" charset="0"/>
                <a:cs typeface="Arial" panose="020B0604020202020204" pitchFamily="34" charset="0"/>
              </a:rPr>
              <a:t>، </a:t>
            </a:r>
            <a:r>
              <a:rPr lang="ar-SA" altLang="ja-JP" sz="2000" kern="900" dirty="0">
                <a:solidFill>
                  <a:schemeClr val="tx1"/>
                </a:solidFill>
                <a:latin typeface="Arial" panose="020B0604020202020204" pitchFamily="34" charset="0"/>
              </a:rPr>
              <a:t>المقترحات هي:
3 إضافات 
10 </a:t>
            </a:r>
            <a:r>
              <a:rPr lang="ar-SA" altLang="ja-JP" sz="2000" kern="900" dirty="0" smtClean="0">
                <a:solidFill>
                  <a:schemeClr val="tx1"/>
                </a:solidFill>
                <a:latin typeface="Arial" panose="020B0604020202020204" pitchFamily="34" charset="0"/>
              </a:rPr>
              <a:t>مراجعات</a:t>
            </a:r>
            <a:r>
              <a:rPr lang="ar-SA" altLang="ja-JP" sz="2000" kern="900" dirty="0">
                <a:solidFill>
                  <a:schemeClr val="tx1"/>
                </a:solidFill>
                <a:latin typeface="Arial" panose="020B0604020202020204" pitchFamily="34" charset="0"/>
              </a:rPr>
              <a:t>
حذف واحد</a:t>
            </a:r>
            <a:endParaRPr lang="en-US" altLang="ja-JP" sz="2000" b="1" dirty="0">
              <a:solidFill>
                <a:srgbClr val="FF0000"/>
              </a:solidFill>
              <a:latin typeface="Arial" panose="020B0604020202020204" pitchFamily="34" charset="0"/>
              <a:cs typeface="Arial" panose="020B0604020202020204" pitchFamily="34" charset="0"/>
            </a:endParaRPr>
          </a:p>
        </p:txBody>
      </p:sp>
      <p:sp>
        <p:nvSpPr>
          <p:cNvPr id="9" name="Freeform 8"/>
          <p:cNvSpPr/>
          <p:nvPr/>
        </p:nvSpPr>
        <p:spPr>
          <a:xfrm>
            <a:off x="6781736" y="1418276"/>
            <a:ext cx="5410264" cy="1826179"/>
          </a:xfrm>
          <a:custGeom>
            <a:avLst/>
            <a:gdLst>
              <a:gd name="connsiteX0" fmla="*/ 0 w 1784985"/>
              <a:gd name="connsiteY0" fmla="*/ 892493 h 1784985"/>
              <a:gd name="connsiteX1" fmla="*/ 892493 w 1784985"/>
              <a:gd name="connsiteY1" fmla="*/ 0 h 1784985"/>
              <a:gd name="connsiteX2" fmla="*/ 1784986 w 1784985"/>
              <a:gd name="connsiteY2" fmla="*/ 892493 h 1784985"/>
              <a:gd name="connsiteX3" fmla="*/ 892493 w 1784985"/>
              <a:gd name="connsiteY3" fmla="*/ 1784986 h 1784985"/>
              <a:gd name="connsiteX4" fmla="*/ 0 w 1784985"/>
              <a:gd name="connsiteY4" fmla="*/ 892493 h 17849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4985" h="1784985">
                <a:moveTo>
                  <a:pt x="0" y="892493"/>
                </a:moveTo>
                <a:cubicBezTo>
                  <a:pt x="0" y="399583"/>
                  <a:pt x="399583" y="0"/>
                  <a:pt x="892493" y="0"/>
                </a:cubicBezTo>
                <a:cubicBezTo>
                  <a:pt x="1385403" y="0"/>
                  <a:pt x="1784986" y="399583"/>
                  <a:pt x="1784986" y="892493"/>
                </a:cubicBezTo>
                <a:cubicBezTo>
                  <a:pt x="1784986" y="1385403"/>
                  <a:pt x="1385403" y="1784986"/>
                  <a:pt x="892493" y="1784986"/>
                </a:cubicBezTo>
                <a:cubicBezTo>
                  <a:pt x="399583" y="1784986"/>
                  <a:pt x="0" y="1385403"/>
                  <a:pt x="0" y="892493"/>
                </a:cubicBezTo>
                <a:close/>
              </a:path>
            </a:pathLst>
          </a:custGeom>
          <a:ln/>
        </p:spPr>
        <p:style>
          <a:lnRef idx="2">
            <a:schemeClr val="accent1">
              <a:shade val="50000"/>
            </a:schemeClr>
          </a:lnRef>
          <a:fillRef idx="1">
            <a:schemeClr val="accent1"/>
          </a:fillRef>
          <a:effectRef idx="0">
            <a:schemeClr val="accent1"/>
          </a:effectRef>
          <a:fontRef idx="minor">
            <a:schemeClr val="lt1"/>
          </a:fontRef>
        </p:style>
        <p:txBody>
          <a:bodyPr lIns="276010" tIns="276010" rIns="276010" bIns="276010" spcCol="1270" anchor="ctr"/>
          <a:lstStyle/>
          <a:p>
            <a:pPr indent="-457209" algn="ctr">
              <a:lnSpc>
                <a:spcPct val="90000"/>
              </a:lnSpc>
            </a:pPr>
            <a:r>
              <a:rPr lang="ar-SA" altLang="ja-JP" sz="2000" b="1" dirty="0" smtClean="0">
                <a:solidFill>
                  <a:schemeClr val="bg1"/>
                </a:solidFill>
                <a:effectLst>
                  <a:outerShdw blurRad="38100" dist="38100" dir="2700000" algn="tl">
                    <a:srgbClr val="000000">
                      <a:alpha val="43137"/>
                    </a:srgbClr>
                  </a:outerShdw>
                </a:effectLst>
                <a:latin typeface="Arial" panose="020B0604020202020204" pitchFamily="34" charset="0"/>
              </a:rPr>
              <a:t>ي</a:t>
            </a:r>
            <a:r>
              <a:rPr lang="ar-MA" altLang="ja-JP" sz="2000" b="1" dirty="0" smtClean="0">
                <a:solidFill>
                  <a:schemeClr val="bg1"/>
                </a:solidFill>
                <a:effectLst>
                  <a:outerShdw blurRad="38100" dist="38100" dir="2700000" algn="tl">
                    <a:srgbClr val="000000">
                      <a:alpha val="43137"/>
                    </a:srgbClr>
                  </a:outerShdw>
                </a:effectLst>
                <a:latin typeface="Arial" panose="020B0604020202020204" pitchFamily="34" charset="0"/>
              </a:rPr>
              <a:t>تم</a:t>
            </a:r>
            <a:r>
              <a:rPr lang="ar-SA" altLang="ja-JP" sz="2000" b="1" dirty="0" smtClean="0">
                <a:solidFill>
                  <a:schemeClr val="bg1"/>
                </a:solidFill>
                <a:effectLst>
                  <a:outerShdw blurRad="38100" dist="38100" dir="2700000" algn="tl">
                    <a:srgbClr val="000000">
                      <a:alpha val="43137"/>
                    </a:srgbClr>
                  </a:outerShdw>
                </a:effectLst>
                <a:latin typeface="Arial" panose="020B0604020202020204" pitchFamily="34" charset="0"/>
              </a:rPr>
              <a:t> تحديث </a:t>
            </a:r>
            <a:r>
              <a:rPr lang="ar-SA" altLang="ja-JP" sz="2000" b="1" dirty="0">
                <a:solidFill>
                  <a:schemeClr val="bg1"/>
                </a:solidFill>
                <a:effectLst>
                  <a:outerShdw blurRad="38100" dist="38100" dir="2700000" algn="tl">
                    <a:srgbClr val="000000">
                      <a:alpha val="43137"/>
                    </a:srgbClr>
                  </a:outerShdw>
                </a:effectLst>
                <a:latin typeface="Arial" panose="020B0604020202020204" pitchFamily="34" charset="0"/>
              </a:rPr>
              <a:t>المسرد </a:t>
            </a:r>
            <a:r>
              <a:rPr lang="ar-SA" altLang="ja-JP" sz="2000" b="1" dirty="0" smtClean="0">
                <a:solidFill>
                  <a:schemeClr val="bg1"/>
                </a:solidFill>
                <a:effectLst>
                  <a:outerShdw blurRad="38100" dist="38100" dir="2700000" algn="tl">
                    <a:srgbClr val="000000">
                      <a:alpha val="43137"/>
                    </a:srgbClr>
                  </a:outerShdw>
                </a:effectLst>
                <a:latin typeface="Arial" panose="020B0604020202020204" pitchFamily="34" charset="0"/>
              </a:rPr>
              <a:t>باستمرار</a:t>
            </a:r>
            <a:r>
              <a:rPr lang="ar-SA" altLang="ja-JP" sz="2000" b="1" dirty="0">
                <a:solidFill>
                  <a:schemeClr val="bg1"/>
                </a:solidFill>
                <a:effectLst>
                  <a:outerShdw blurRad="38100" dist="38100" dir="2700000" algn="tl">
                    <a:srgbClr val="000000">
                      <a:alpha val="43137"/>
                    </a:srgbClr>
                  </a:outerShdw>
                </a:effectLst>
                <a:latin typeface="Arial" panose="020B0604020202020204" pitchFamily="34" charset="0"/>
              </a:rPr>
              <a:t>. ويمكن أن يشمل ذلك ما يلي: 
إضافات ومراجعات </a:t>
            </a:r>
            <a:r>
              <a:rPr lang="ar-SA" altLang="ja-JP" sz="2000" b="1" dirty="0" smtClean="0">
                <a:solidFill>
                  <a:schemeClr val="bg1"/>
                </a:solidFill>
                <a:effectLst>
                  <a:outerShdw blurRad="38100" dist="38100" dir="2700000" algn="tl">
                    <a:srgbClr val="000000">
                      <a:alpha val="43137"/>
                    </a:srgbClr>
                  </a:outerShdw>
                </a:effectLst>
                <a:latin typeface="Arial" panose="020B0604020202020204" pitchFamily="34" charset="0"/>
              </a:rPr>
              <a:t>وحذف</a:t>
            </a:r>
            <a:endParaRPr lang="en-US" altLang="ja-JP" sz="20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0" name="Freeform 7"/>
          <p:cNvSpPr/>
          <p:nvPr/>
        </p:nvSpPr>
        <p:spPr>
          <a:xfrm>
            <a:off x="304153" y="4108703"/>
            <a:ext cx="5606200" cy="1843611"/>
          </a:xfrm>
          <a:custGeom>
            <a:avLst/>
            <a:gdLst>
              <a:gd name="connsiteX0" fmla="*/ 0 w 1695735"/>
              <a:gd name="connsiteY0" fmla="*/ 135659 h 1356588"/>
              <a:gd name="connsiteX1" fmla="*/ 135659 w 1695735"/>
              <a:gd name="connsiteY1" fmla="*/ 0 h 1356588"/>
              <a:gd name="connsiteX2" fmla="*/ 1560076 w 1695735"/>
              <a:gd name="connsiteY2" fmla="*/ 0 h 1356588"/>
              <a:gd name="connsiteX3" fmla="*/ 1695735 w 1695735"/>
              <a:gd name="connsiteY3" fmla="*/ 135659 h 1356588"/>
              <a:gd name="connsiteX4" fmla="*/ 1695735 w 1695735"/>
              <a:gd name="connsiteY4" fmla="*/ 1220929 h 1356588"/>
              <a:gd name="connsiteX5" fmla="*/ 1560076 w 1695735"/>
              <a:gd name="connsiteY5" fmla="*/ 1356588 h 1356588"/>
              <a:gd name="connsiteX6" fmla="*/ 135659 w 1695735"/>
              <a:gd name="connsiteY6" fmla="*/ 1356588 h 1356588"/>
              <a:gd name="connsiteX7" fmla="*/ 0 w 1695735"/>
              <a:gd name="connsiteY7" fmla="*/ 1220929 h 1356588"/>
              <a:gd name="connsiteX8" fmla="*/ 0 w 1695735"/>
              <a:gd name="connsiteY8" fmla="*/ 135659 h 1356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95735" h="1356588">
                <a:moveTo>
                  <a:pt x="0" y="135659"/>
                </a:moveTo>
                <a:cubicBezTo>
                  <a:pt x="0" y="60737"/>
                  <a:pt x="60737" y="0"/>
                  <a:pt x="135659" y="0"/>
                </a:cubicBezTo>
                <a:lnTo>
                  <a:pt x="1560076" y="0"/>
                </a:lnTo>
                <a:cubicBezTo>
                  <a:pt x="1634998" y="0"/>
                  <a:pt x="1695735" y="60737"/>
                  <a:pt x="1695735" y="135659"/>
                </a:cubicBezTo>
                <a:lnTo>
                  <a:pt x="1695735" y="1220929"/>
                </a:lnTo>
                <a:cubicBezTo>
                  <a:pt x="1695735" y="1295851"/>
                  <a:pt x="1634998" y="1356588"/>
                  <a:pt x="1560076" y="1356588"/>
                </a:cubicBezTo>
                <a:lnTo>
                  <a:pt x="135659" y="1356588"/>
                </a:lnTo>
                <a:cubicBezTo>
                  <a:pt x="60737" y="1356588"/>
                  <a:pt x="0" y="1295851"/>
                  <a:pt x="0" y="1220929"/>
                </a:cubicBezTo>
                <a:lnTo>
                  <a:pt x="0" y="135659"/>
                </a:lnTo>
                <a:close/>
              </a:path>
            </a:pathLst>
          </a:custGeom>
          <a:solidFill>
            <a:schemeClr val="accent6">
              <a:lumMod val="20000"/>
              <a:lumOff val="80000"/>
            </a:schemeClr>
          </a:solidFill>
          <a:ln>
            <a:solidFill>
              <a:schemeClr val="accent6"/>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64498" tIns="64498" rIns="64498" bIns="64498" spcCol="1270" anchor="ctr"/>
          <a:lstStyle/>
          <a:p>
            <a:pPr marL="285756" indent="-285756" algn="r" rtl="1">
              <a:lnSpc>
                <a:spcPct val="90000"/>
              </a:lnSpc>
              <a:spcAft>
                <a:spcPts val="600"/>
              </a:spcAft>
              <a:buFont typeface="Arial" panose="020B0604020202020204" pitchFamily="34" charset="0"/>
              <a:buChar char="•"/>
            </a:pPr>
            <a:r>
              <a:rPr lang="ar-MA" altLang="ja-JP" sz="2000" b="1" dirty="0">
                <a:solidFill>
                  <a:srgbClr val="FF0000"/>
                </a:solidFill>
                <a:latin typeface="Arial" panose="020B0604020202020204" pitchFamily="34" charset="0"/>
              </a:rPr>
              <a:t>فريق العمل الخاص بالمسرد: </a:t>
            </a:r>
            <a:r>
              <a:rPr lang="ar-SA" altLang="ja-JP" sz="2000" b="1" dirty="0" smtClean="0">
                <a:solidFill>
                  <a:srgbClr val="FF0000"/>
                </a:solidFill>
                <a:latin typeface="Arial" panose="020B0604020202020204" pitchFamily="34" charset="0"/>
              </a:rPr>
              <a:t>يناير </a:t>
            </a:r>
            <a:r>
              <a:rPr lang="ar-SA" altLang="ja-JP" sz="2000" b="1" dirty="0">
                <a:solidFill>
                  <a:srgbClr val="FF0000"/>
                </a:solidFill>
                <a:latin typeface="Arial" panose="020B0604020202020204" pitchFamily="34" charset="0"/>
              </a:rPr>
              <a:t>2021
</a:t>
            </a:r>
            <a:r>
              <a:rPr lang="ar-MA" altLang="ja-JP" sz="2000" b="1" dirty="0" smtClean="0">
                <a:solidFill>
                  <a:srgbClr val="FF0000"/>
                </a:solidFill>
                <a:latin typeface="Arial" panose="020B0604020202020204" pitchFamily="34" charset="0"/>
              </a:rPr>
              <a:t> </a:t>
            </a:r>
            <a:r>
              <a:rPr lang="ar-MA" altLang="ja-JP" sz="2000" b="1" dirty="0">
                <a:solidFill>
                  <a:srgbClr val="FF0000"/>
                </a:solidFill>
                <a:latin typeface="Arial" panose="020B0604020202020204" pitchFamily="34" charset="0"/>
              </a:rPr>
              <a:t>لجنة المعايير7</a:t>
            </a:r>
            <a:r>
              <a:rPr lang="en-US" altLang="ja-JP" sz="2000" b="1" dirty="0" smtClean="0">
                <a:solidFill>
                  <a:srgbClr val="FF0000"/>
                </a:solidFill>
                <a:latin typeface="Arial" panose="020B0604020202020204" pitchFamily="34" charset="0"/>
                <a:cs typeface="Arial" panose="020B0604020202020204" pitchFamily="34" charset="0"/>
              </a:rPr>
              <a:t> </a:t>
            </a:r>
            <a:r>
              <a:rPr lang="ar-MA" altLang="ja-JP" sz="2000" b="1" dirty="0" smtClean="0">
                <a:solidFill>
                  <a:srgbClr val="FF0000"/>
                </a:solidFill>
                <a:latin typeface="Arial" panose="020B0604020202020204" pitchFamily="34" charset="0"/>
                <a:cs typeface="Arial" panose="020B0604020202020204" pitchFamily="34" charset="0"/>
              </a:rPr>
              <a:t>: </a:t>
            </a:r>
            <a:r>
              <a:rPr lang="ar-SA" altLang="ja-JP" sz="2000" b="1" dirty="0" smtClean="0">
                <a:solidFill>
                  <a:srgbClr val="FF0000"/>
                </a:solidFill>
                <a:latin typeface="Arial" panose="020B0604020202020204" pitchFamily="34" charset="0"/>
              </a:rPr>
              <a:t>مايو </a:t>
            </a:r>
            <a:r>
              <a:rPr lang="ar-SA" altLang="ja-JP" sz="2000" b="1" dirty="0">
                <a:solidFill>
                  <a:srgbClr val="FF0000"/>
                </a:solidFill>
                <a:latin typeface="Arial" panose="020B0604020202020204" pitchFamily="34" charset="0"/>
              </a:rPr>
              <a:t>2021
المشاورة الأولى: من 1 يوليو إلى 30 سبتمبر 2021</a:t>
            </a:r>
            <a:endParaRPr lang="en-US" altLang="ja-JP" sz="2000" dirty="0">
              <a:solidFill>
                <a:srgbClr val="FF0000"/>
              </a:solidFill>
              <a:latin typeface="Arial" panose="020B0604020202020204" pitchFamily="34" charset="0"/>
              <a:cs typeface="Arial" panose="020B0604020202020204" pitchFamily="34" charset="0"/>
            </a:endParaRPr>
          </a:p>
        </p:txBody>
      </p:sp>
      <p:sp>
        <p:nvSpPr>
          <p:cNvPr id="12" name="Title 1"/>
          <p:cNvSpPr txBox="1">
            <a:spLocks/>
          </p:cNvSpPr>
          <p:nvPr/>
        </p:nvSpPr>
        <p:spPr>
          <a:xfrm>
            <a:off x="-304800" y="-125679"/>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ar-SA" sz="4937" dirty="0"/>
              <a:t>خلفية</a:t>
            </a:r>
            <a:endParaRPr lang="en-US" sz="4937" dirty="0"/>
          </a:p>
        </p:txBody>
      </p:sp>
    </p:spTree>
    <p:extLst>
      <p:ext uri="{BB962C8B-B14F-4D97-AF65-F5344CB8AC3E}">
        <p14:creationId xmlns:p14="http://schemas.microsoft.com/office/powerpoint/2010/main" val="14002563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p:cNvGraphicFramePr>
            <a:graphicFrameLocks/>
          </p:cNvGraphicFramePr>
          <p:nvPr>
            <p:extLst>
              <p:ext uri="{D42A27DB-BD31-4B8C-83A1-F6EECF244321}">
                <p14:modId xmlns:p14="http://schemas.microsoft.com/office/powerpoint/2010/main" val="2716758598"/>
              </p:ext>
            </p:extLst>
          </p:nvPr>
        </p:nvGraphicFramePr>
        <p:xfrm>
          <a:off x="871802" y="1371600"/>
          <a:ext cx="10448400" cy="503131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itle 1"/>
          <p:cNvSpPr txBox="1">
            <a:spLocks/>
          </p:cNvSpPr>
          <p:nvPr/>
        </p:nvSpPr>
        <p:spPr>
          <a:xfrm>
            <a:off x="-10886" y="152400"/>
            <a:ext cx="12192002" cy="709083"/>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ar-SA" sz="4937" dirty="0"/>
              <a:t>قائمة التعديلات</a:t>
            </a:r>
            <a:endParaRPr lang="en-US" sz="4937" dirty="0"/>
          </a:p>
        </p:txBody>
      </p:sp>
    </p:spTree>
    <p:extLst>
      <p:ext uri="{BB962C8B-B14F-4D97-AF65-F5344CB8AC3E}">
        <p14:creationId xmlns:p14="http://schemas.microsoft.com/office/powerpoint/2010/main" val="1441112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1981202" y="1676400"/>
            <a:ext cx="8229600" cy="46021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13"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ar-SA" sz="4937" dirty="0"/>
              <a:t>اضافة</a:t>
            </a:r>
            <a:endParaRPr lang="en-US" sz="4937" dirty="0"/>
          </a:p>
        </p:txBody>
      </p:sp>
      <p:graphicFrame>
        <p:nvGraphicFramePr>
          <p:cNvPr id="3" name="Diagram 2"/>
          <p:cNvGraphicFramePr/>
          <p:nvPr>
            <p:extLst>
              <p:ext uri="{D42A27DB-BD31-4B8C-83A1-F6EECF244321}">
                <p14:modId xmlns:p14="http://schemas.microsoft.com/office/powerpoint/2010/main" val="195306474"/>
              </p:ext>
            </p:extLst>
          </p:nvPr>
        </p:nvGraphicFramePr>
        <p:xfrm>
          <a:off x="496188" y="1910443"/>
          <a:ext cx="11310255" cy="32859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979389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84667"/>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ar-SA" sz="4937"/>
              <a:t>مراجعة</a:t>
            </a:r>
            <a:endParaRPr lang="en-US" sz="4937" dirty="0"/>
          </a:p>
        </p:txBody>
      </p:sp>
      <p:graphicFrame>
        <p:nvGraphicFramePr>
          <p:cNvPr id="16" name="Diagram 15"/>
          <p:cNvGraphicFramePr/>
          <p:nvPr>
            <p:extLst>
              <p:ext uri="{D42A27DB-BD31-4B8C-83A1-F6EECF244321}">
                <p14:modId xmlns:p14="http://schemas.microsoft.com/office/powerpoint/2010/main" val="1183657413"/>
              </p:ext>
            </p:extLst>
          </p:nvPr>
        </p:nvGraphicFramePr>
        <p:xfrm>
          <a:off x="533400" y="1295400"/>
          <a:ext cx="11310255" cy="51682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358956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105833"/>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ar-SA" sz="4937" dirty="0"/>
              <a:t>مراجعة</a:t>
            </a:r>
            <a:endParaRPr lang="en-US" sz="4937" dirty="0"/>
          </a:p>
        </p:txBody>
      </p:sp>
      <p:graphicFrame>
        <p:nvGraphicFramePr>
          <p:cNvPr id="16" name="Diagram 15"/>
          <p:cNvGraphicFramePr/>
          <p:nvPr>
            <p:extLst>
              <p:ext uri="{D42A27DB-BD31-4B8C-83A1-F6EECF244321}">
                <p14:modId xmlns:p14="http://schemas.microsoft.com/office/powerpoint/2010/main" val="2338668625"/>
              </p:ext>
            </p:extLst>
          </p:nvPr>
        </p:nvGraphicFramePr>
        <p:xfrm>
          <a:off x="609600" y="1219200"/>
          <a:ext cx="11310255" cy="51682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714449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1981200" y="1524000"/>
            <a:ext cx="8229600" cy="46021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13" name="Title 1"/>
          <p:cNvSpPr txBox="1">
            <a:spLocks/>
          </p:cNvSpPr>
          <p:nvPr/>
        </p:nvSpPr>
        <p:spPr>
          <a:xfrm>
            <a:off x="1" y="-218465"/>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ar-SA" sz="4937" dirty="0"/>
              <a:t>اضافة</a:t>
            </a:r>
            <a:endParaRPr lang="en-US" sz="4937" dirty="0"/>
          </a:p>
        </p:txBody>
      </p:sp>
      <p:graphicFrame>
        <p:nvGraphicFramePr>
          <p:cNvPr id="3" name="Diagram 2"/>
          <p:cNvGraphicFramePr/>
          <p:nvPr>
            <p:extLst>
              <p:ext uri="{D42A27DB-BD31-4B8C-83A1-F6EECF244321}">
                <p14:modId xmlns:p14="http://schemas.microsoft.com/office/powerpoint/2010/main" val="41373210"/>
              </p:ext>
            </p:extLst>
          </p:nvPr>
        </p:nvGraphicFramePr>
        <p:xfrm>
          <a:off x="440872" y="1676400"/>
          <a:ext cx="11310255" cy="383922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998227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1981200" y="1524000"/>
            <a:ext cx="8229600" cy="46021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13"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ar-SA" sz="4937" dirty="0"/>
              <a:t>اضافة</a:t>
            </a:r>
            <a:endParaRPr lang="en-US" sz="4937" dirty="0"/>
          </a:p>
        </p:txBody>
      </p:sp>
      <p:graphicFrame>
        <p:nvGraphicFramePr>
          <p:cNvPr id="3" name="Diagram 2"/>
          <p:cNvGraphicFramePr/>
          <p:nvPr>
            <p:extLst>
              <p:ext uri="{D42A27DB-BD31-4B8C-83A1-F6EECF244321}">
                <p14:modId xmlns:p14="http://schemas.microsoft.com/office/powerpoint/2010/main" val="2794885815"/>
              </p:ext>
            </p:extLst>
          </p:nvPr>
        </p:nvGraphicFramePr>
        <p:xfrm>
          <a:off x="496188" y="1910443"/>
          <a:ext cx="11310255" cy="32859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736137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ar-SA" sz="4937" dirty="0"/>
              <a:t>مراجعه</a:t>
            </a:r>
            <a:endParaRPr lang="en-US" sz="4937" dirty="0"/>
          </a:p>
        </p:txBody>
      </p:sp>
      <p:graphicFrame>
        <p:nvGraphicFramePr>
          <p:cNvPr id="16" name="Diagram 15"/>
          <p:cNvGraphicFramePr/>
          <p:nvPr>
            <p:extLst>
              <p:ext uri="{D42A27DB-BD31-4B8C-83A1-F6EECF244321}">
                <p14:modId xmlns:p14="http://schemas.microsoft.com/office/powerpoint/2010/main" val="1882316067"/>
              </p:ext>
            </p:extLst>
          </p:nvPr>
        </p:nvGraphicFramePr>
        <p:xfrm>
          <a:off x="533400" y="1219200"/>
          <a:ext cx="11310255" cy="51682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37434815"/>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CBDC8CD110D04ABC7511BE938A72AA" ma:contentTypeVersion="0" ma:contentTypeDescription="Create a new document." ma:contentTypeScope="" ma:versionID="e50e8d7655074db856c56969a59add03">
  <xsd:schema xmlns:xsd="http://www.w3.org/2001/XMLSchema" xmlns:xs="http://www.w3.org/2001/XMLSchema" xmlns:p="http://schemas.microsoft.com/office/2006/metadata/properties" xmlns:ns2="a3b9c205-ff93-4b66-a73e-1385ea8adb4a" targetNamespace="http://schemas.microsoft.com/office/2006/metadata/properties" ma:root="true" ma:fieldsID="9c741031a58b53a13146b7fc8cce4652" ns2:_="">
    <xsd:import namespace="a3b9c205-ff93-4b66-a73e-1385ea8adb4a"/>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b9c205-ff93-4b66-a73e-1385ea8adb4a"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dlc_DocId xmlns="a3b9c205-ff93-4b66-a73e-1385ea8adb4a">FAO42-1499232794-14</_dlc_DocId>
    <_dlc_DocIdUrl xmlns="a3b9c205-ff93-4b66-a73e-1385ea8adb4a">
      <Url>https://workspace.fao.org/so/so1/_layouts/15/DocIdRedir.aspx?ID=FAO42-1499232794-14</Url>
      <Description>FAO42-1499232794-14</Description>
    </_dlc_DocIdUrl>
  </documentManagement>
</p:properties>
</file>

<file path=customXml/item3.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06D7DBF-6A2A-4301-9E2D-71C73E514E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b9c205-ff93-4b66-a73e-1385ea8adb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B6D1CDB-15D1-4C85-BFBF-7D1270C6F64A}">
  <ds:schemaRefs>
    <ds:schemaRef ds:uri="http://purl.org/dc/terms/"/>
    <ds:schemaRef ds:uri="http://purl.org/dc/dcmitype/"/>
    <ds:schemaRef ds:uri="http://schemas.microsoft.com/office/2006/documentManagement/types"/>
    <ds:schemaRef ds:uri="http://purl.org/dc/elements/1.1/"/>
    <ds:schemaRef ds:uri="a3b9c205-ff93-4b66-a73e-1385ea8adb4a"/>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D2323DA9-710D-4C08-8632-E1243AEA8C25}">
  <ds:schemaRefs>
    <ds:schemaRef ds:uri="http://schemas.microsoft.com/sharepoint/events"/>
  </ds:schemaRefs>
</ds:datastoreItem>
</file>

<file path=customXml/itemProps4.xml><?xml version="1.0" encoding="utf-8"?>
<ds:datastoreItem xmlns:ds="http://schemas.openxmlformats.org/officeDocument/2006/customXml" ds:itemID="{817D6E9B-5D26-4766-B035-13FA946D285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1689</TotalTime>
  <Words>4425</Words>
  <Application>Microsoft Office PowerPoint</Application>
  <PresentationFormat>Grand écran</PresentationFormat>
  <Paragraphs>155</Paragraphs>
  <Slides>19</Slides>
  <Notes>17</Notes>
  <HiddenSlides>0</HiddenSlides>
  <MMClips>0</MMClips>
  <ScaleCrop>false</ScaleCrop>
  <HeadingPairs>
    <vt:vector size="6" baseType="variant">
      <vt:variant>
        <vt:lpstr>Polices utilisées</vt:lpstr>
      </vt:variant>
      <vt:variant>
        <vt:i4>11</vt:i4>
      </vt:variant>
      <vt:variant>
        <vt:lpstr>Thème</vt:lpstr>
      </vt:variant>
      <vt:variant>
        <vt:i4>2</vt:i4>
      </vt:variant>
      <vt:variant>
        <vt:lpstr>Titres des diapositives</vt:lpstr>
      </vt:variant>
      <vt:variant>
        <vt:i4>19</vt:i4>
      </vt:variant>
    </vt:vector>
  </HeadingPairs>
  <TitlesOfParts>
    <vt:vector size="32" baseType="lpstr">
      <vt:lpstr>ＭＳ Ｐゴシック</vt:lpstr>
      <vt:lpstr>Yu Gothic</vt:lpstr>
      <vt:lpstr>.AppleSystemUIFont</vt:lpstr>
      <vt:lpstr>Arial</vt:lpstr>
      <vt:lpstr>Arial Unicode MS</vt:lpstr>
      <vt:lpstr>Calibri</vt:lpstr>
      <vt:lpstr>Calibri (body)</vt:lpstr>
      <vt:lpstr>Calibri Light</vt:lpstr>
      <vt:lpstr>Georgia</vt:lpstr>
      <vt:lpstr>Times New Roman</vt:lpstr>
      <vt:lpstr>Wingdings</vt:lpstr>
      <vt:lpstr>COVER</vt:lpstr>
      <vt:lpstr>Internal screen</vt:lpstr>
      <vt:lpstr>مشروع تعديلات 2021 على المعيار 5: مسرد مصطلحات الصحة النباتية (1994-001)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شكرًا لكم
</vt:lpstr>
    </vt:vector>
  </TitlesOfParts>
  <Manager/>
  <Company>FAO of the UN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NEPPO</cp:lastModifiedBy>
  <cp:revision>36</cp:revision>
  <cp:lastPrinted>2018-12-10T09:55:32Z</cp:lastPrinted>
  <dcterms:created xsi:type="dcterms:W3CDTF">2019-07-18T08:44:31Z</dcterms:created>
  <dcterms:modified xsi:type="dcterms:W3CDTF">2021-07-05T09:25:38Z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0x01010079CBDC8CD110D04ABC7511BE938A72AA</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ies>
</file>