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7" r:id="rId1"/>
  </p:sldMasterIdLst>
  <p:notesMasterIdLst>
    <p:notesMasterId r:id="rId21"/>
  </p:notesMasterIdLst>
  <p:handoutMasterIdLst>
    <p:handoutMasterId r:id="rId22"/>
  </p:handoutMasterIdLst>
  <p:sldIdLst>
    <p:sldId id="257" r:id="rId2"/>
    <p:sldId id="268" r:id="rId3"/>
    <p:sldId id="415" r:id="rId4"/>
    <p:sldId id="416" r:id="rId5"/>
    <p:sldId id="438" r:id="rId6"/>
    <p:sldId id="439" r:id="rId7"/>
    <p:sldId id="417" r:id="rId8"/>
    <p:sldId id="418" r:id="rId9"/>
    <p:sldId id="425" r:id="rId10"/>
    <p:sldId id="423" r:id="rId11"/>
    <p:sldId id="426" r:id="rId12"/>
    <p:sldId id="427" r:id="rId13"/>
    <p:sldId id="428" r:id="rId14"/>
    <p:sldId id="440" r:id="rId15"/>
    <p:sldId id="435" r:id="rId16"/>
    <p:sldId id="443" r:id="rId17"/>
    <p:sldId id="269" r:id="rId18"/>
    <p:sldId id="273" r:id="rId19"/>
    <p:sldId id="444" r:id="rId20"/>
  </p:sldIdLst>
  <p:sldSz cx="9906000" cy="6858000" type="A4"/>
  <p:notesSz cx="6794500" cy="9931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lis, Christian B - APHIS" initials="DCB-A" lastIdx="10" clrIdx="0">
    <p:extLst>
      <p:ext uri="{19B8F6BF-5375-455C-9EA6-DF929625EA0E}">
        <p15:presenceInfo xmlns:p15="http://schemas.microsoft.com/office/powerpoint/2012/main" userId="S-1-5-21-2443529608-3098792306-3041422421-408763" providerId="AD"/>
      </p:ext>
    </p:extLst>
  </p:cmAuthor>
  <p:cmAuthor id="2" name="craig fedchock" initials="cf" lastIdx="2" clrIdx="1">
    <p:extLst>
      <p:ext uri="{19B8F6BF-5375-455C-9EA6-DF929625EA0E}">
        <p15:presenceInfo xmlns:p15="http://schemas.microsoft.com/office/powerpoint/2012/main" userId="craig fedchock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08" autoAdjust="0"/>
    <p:restoredTop sz="94618"/>
  </p:normalViewPr>
  <p:slideViewPr>
    <p:cSldViewPr snapToGrid="0">
      <p:cViewPr varScale="1">
        <p:scale>
          <a:sx n="109" d="100"/>
          <a:sy n="109" d="100"/>
        </p:scale>
        <p:origin x="1758" y="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3" d="100"/>
          <a:sy n="93" d="100"/>
        </p:scale>
        <p:origin x="3726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5056E62-EE08-3240-AC8C-86172529D43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784969-A5A7-9241-B5EE-1D5FB5EC7B3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1A7B5DF-6FE8-9A4C-9A92-798DEEFB66C1}" type="datetimeFigureOut">
              <a:rPr lang="en-US"/>
              <a:pPr>
                <a:defRPr/>
              </a:pPr>
              <a:t>9/7/2019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957B0D-0B3B-B446-A957-EDEC5DDA580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2925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80ADC2-0F9D-6C43-9636-0868ED2B5EB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8100" y="9432925"/>
            <a:ext cx="2944813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70B6DF8-9F66-4240-B7AC-023AFC4C591F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710822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F3209A5-59B6-B741-A804-D59596CC9C2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E5739D-49D6-464C-9377-BD32914DF2D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D0F4D19-000D-D34E-81BD-13CFA10DBDA1}" type="datetimeFigureOut">
              <a:rPr lang="en-US"/>
              <a:pPr>
                <a:defRPr/>
              </a:pPr>
              <a:t>9/7/2019</a:t>
            </a:fld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57073F54-E1A6-8C49-ADDB-E4869A2E45D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77900" y="1241425"/>
            <a:ext cx="48387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86A09DB-315A-0348-B201-61B69F3E97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9963"/>
            <a:ext cx="5435600" cy="39100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34045A-9B37-1748-B388-3FE253D9437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32925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83D084-68B6-F241-AF3A-C20663157E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8100" y="9432925"/>
            <a:ext cx="2944813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452B13A-D673-9F46-801C-AEC12322641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425364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phytoexchange.org/landing/hub/index.html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vents/event/794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Examples of non-compliant documents:</a:t>
            </a:r>
          </a:p>
          <a:p>
            <a:pPr marL="171450" indent="-171450">
              <a:buFontTx/>
              <a:buChar char="-"/>
            </a:pPr>
            <a:r>
              <a:rPr lang="en-GB" baseline="0" dirty="0"/>
              <a:t>Additional declarations can be missing (if needed) or are incorrect. </a:t>
            </a:r>
          </a:p>
          <a:p>
            <a:pPr marL="171450" indent="-171450">
              <a:buFontTx/>
              <a:buChar char="-"/>
            </a:pPr>
            <a:r>
              <a:rPr lang="en-GB" baseline="0" dirty="0"/>
              <a:t>The botanical name is missing</a:t>
            </a:r>
          </a:p>
          <a:p>
            <a:pPr marL="171450" indent="-171450">
              <a:buFontTx/>
              <a:buChar char="-"/>
            </a:pPr>
            <a:r>
              <a:rPr lang="en-GB" baseline="0" dirty="0"/>
              <a:t>The cert is no longer valid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52B13A-D673-9F46-801C-AEC123226419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76435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dirty="0">
                <a:solidFill>
                  <a:srgbClr val="0F243E"/>
                </a:solidFill>
              </a:rPr>
              <a:t>Interface and exchanges with other systems in progress (e.g. Traces system in Europe by end of the year</a:t>
            </a:r>
            <a:r>
              <a:rPr lang="en-US" altLang="en-US" dirty="0" smtClean="0">
                <a:solidFill>
                  <a:srgbClr val="0F243E"/>
                </a:solidFill>
              </a:rPr>
              <a:t>)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altLang="en-US" dirty="0" smtClean="0">
                <a:solidFill>
                  <a:srgbClr val="0F243E"/>
                </a:solidFill>
              </a:rPr>
              <a:t>Application modernization - </a:t>
            </a:r>
            <a:r>
              <a:rPr lang="en-US" altLang="en-US" dirty="0" smtClean="0">
                <a:solidFill>
                  <a:srgbClr val="0F243E"/>
                </a:solidFill>
              </a:rPr>
              <a:t>no time frame, looked at more as countries begin using the system then requests for enhancement (offline, mobile, other) will be researched and prioritized</a:t>
            </a:r>
            <a:endParaRPr lang="en-US" altLang="en-US" dirty="0">
              <a:solidFill>
                <a:srgbClr val="0F243E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52B13A-D673-9F46-801C-AEC123226419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91482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On</a:t>
            </a:r>
            <a:r>
              <a:rPr lang="en-GB" baseline="0" dirty="0"/>
              <a:t> this website (</a:t>
            </a:r>
            <a:r>
              <a:rPr lang="en-US" dirty="0">
                <a:hlinkClick r:id="rId3"/>
              </a:rPr>
              <a:t>https://www.ephytoexchange.org/landing/hub/index.html</a:t>
            </a:r>
            <a:r>
              <a:rPr lang="en-US" dirty="0"/>
              <a:t>)</a:t>
            </a:r>
            <a:r>
              <a:rPr lang="en-GB" baseline="0" dirty="0"/>
              <a:t> when you click on the Hub or </a:t>
            </a:r>
            <a:r>
              <a:rPr lang="en-GB" baseline="0" dirty="0" err="1"/>
              <a:t>GeNs</a:t>
            </a:r>
            <a:r>
              <a:rPr lang="en-GB" baseline="0" dirty="0"/>
              <a:t> tabs, there is step-by-step instructions on how to join each</a:t>
            </a:r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52B13A-D673-9F46-801C-AEC123226419}" type="slidenum">
              <a:rPr lang="en-US" altLang="en-US" smtClean="0"/>
              <a:pPr>
                <a:defRPr/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062954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Planned </a:t>
            </a:r>
            <a:r>
              <a:rPr lang="en-GB" dirty="0" err="1"/>
              <a:t>ePhyto</a:t>
            </a:r>
            <a:r>
              <a:rPr lang="en-GB" dirty="0"/>
              <a:t> RWs: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South West Pacific Regional Workshop</a:t>
            </a:r>
            <a:r>
              <a:rPr lang="en-GB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en-GB" dirty="0"/>
              <a:t>Fiji in August,</a:t>
            </a:r>
            <a:r>
              <a:rPr lang="en-GB" baseline="0" dirty="0"/>
              <a:t> 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baseline="0" dirty="0"/>
              <a:t>Tentative African workshop in November in the states</a:t>
            </a:r>
            <a:r>
              <a:rPr lang="en-GB" dirty="0"/>
              <a:t> 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Tentative Near East workshop in Morocco</a:t>
            </a:r>
            <a:r>
              <a:rPr lang="en-GB" baseline="0" dirty="0"/>
              <a:t> – </a:t>
            </a:r>
            <a:r>
              <a:rPr lang="en-GB" baseline="0"/>
              <a:t>date unknown</a:t>
            </a:r>
            <a:endParaRPr lang="en-GB" dirty="0"/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dirty="0"/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52B13A-D673-9F46-801C-AEC123226419}" type="slidenum">
              <a:rPr lang="en-US" altLang="en-US" smtClean="0"/>
              <a:pPr>
                <a:defRPr/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991114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>
            <a:extLst>
              <a:ext uri="{FF2B5EF4-FFF2-40B4-BE49-F238E27FC236}">
                <a16:creationId xmlns:a16="http://schemas.microsoft.com/office/drawing/2014/main" id="{0149171C-EB80-6F42-A890-3202C20097B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2" name="Notes Placeholder 2">
            <a:extLst>
              <a:ext uri="{FF2B5EF4-FFF2-40B4-BE49-F238E27FC236}">
                <a16:creationId xmlns:a16="http://schemas.microsoft.com/office/drawing/2014/main" id="{041F47E9-F5AC-4443-A887-A93B187F65B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altLang="en-US" dirty="0"/>
          </a:p>
        </p:txBody>
      </p:sp>
      <p:sp>
        <p:nvSpPr>
          <p:cNvPr id="25603" name="Slide Number Placeholder 3">
            <a:extLst>
              <a:ext uri="{FF2B5EF4-FFF2-40B4-BE49-F238E27FC236}">
                <a16:creationId xmlns:a16="http://schemas.microsoft.com/office/drawing/2014/main" id="{9C3693D5-5597-0847-8408-4EE13BA5C2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9EEC41B-892B-6B44-853A-D3C324AE0045}" type="slidenum">
              <a:rPr lang="en-CA" altLang="en-US" smtClean="0"/>
              <a:pPr/>
              <a:t>18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3353140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27AA743-B047-FB4F-9BB9-7F2C5C86BDA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09600" y="2139950"/>
            <a:ext cx="8694738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4800" b="1" dirty="0">
                <a:solidFill>
                  <a:srgbClr val="165A30"/>
                </a:solidFill>
                <a:ea typeface="Arial Unicode MS" pitchFamily="34" charset="-128"/>
                <a:cs typeface="Arial Unicode MS" pitchFamily="34" charset="-128"/>
              </a:rPr>
              <a:t>Title of presentation</a:t>
            </a:r>
            <a:endParaRPr lang="en-GB" altLang="en-US" sz="4800" b="1" dirty="0">
              <a:solidFill>
                <a:srgbClr val="165A30"/>
              </a:solidFill>
              <a:ea typeface="Arial Unicode MS" pitchFamily="34" charset="-128"/>
              <a:cs typeface="Arial Unicode MS" pitchFamily="34" charset="-128"/>
            </a:endParaRPr>
          </a:p>
          <a:p>
            <a:pPr algn="ctr">
              <a:lnSpc>
                <a:spcPct val="120000"/>
              </a:lnSpc>
              <a:defRPr/>
            </a:pPr>
            <a:r>
              <a:rPr lang="en-GB" altLang="en-US" sz="3200" b="1" dirty="0"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>
              <a:lnSpc>
                <a:spcPct val="120000"/>
              </a:lnSpc>
              <a:defRPr/>
            </a:pPr>
            <a:endParaRPr lang="en-US" altLang="en-US" sz="3200" b="1" dirty="0">
              <a:ea typeface="Arial Unicode MS" pitchFamily="34" charset="-128"/>
              <a:cs typeface="Arial Unicode MS" pitchFamily="34" charset="-128"/>
            </a:endParaRPr>
          </a:p>
          <a:p>
            <a:pPr algn="ctr">
              <a:lnSpc>
                <a:spcPct val="120000"/>
              </a:lnSpc>
              <a:defRPr/>
            </a:pPr>
            <a:endParaRPr lang="en-US" altLang="en-US" sz="3200" b="1" dirty="0">
              <a:ea typeface="Arial Unicode MS" pitchFamily="34" charset="-128"/>
              <a:cs typeface="Arial Unicode MS" pitchFamily="34" charset="-128"/>
            </a:endParaRPr>
          </a:p>
          <a:p>
            <a:pPr algn="ctr">
              <a:defRPr/>
            </a:pPr>
            <a:r>
              <a:rPr lang="en-US" altLang="fr-FR" sz="2400" b="1" dirty="0">
                <a:ea typeface="Arial Unicode MS" pitchFamily="34" charset="-128"/>
                <a:cs typeface="Arial Unicode MS" pitchFamily="34" charset="-128"/>
              </a:rPr>
              <a:t>Name Last Name, Title, IPPC Secretariat</a:t>
            </a:r>
          </a:p>
          <a:p>
            <a:pPr algn="ctr">
              <a:defRPr/>
            </a:pPr>
            <a:r>
              <a:rPr lang="en-US" altLang="fr-FR" sz="2400" b="1" dirty="0">
                <a:ea typeface="Arial Unicode MS" pitchFamily="34" charset="-128"/>
                <a:cs typeface="Arial Unicode MS" pitchFamily="34" charset="-128"/>
              </a:rPr>
              <a:t>xx xxxx </a:t>
            </a:r>
            <a:r>
              <a:rPr lang="en-GB" altLang="fr-FR" sz="2400" b="1" dirty="0">
                <a:ea typeface="Arial Unicode MS" pitchFamily="34" charset="-128"/>
                <a:cs typeface="Arial Unicode MS" pitchFamily="34" charset="-128"/>
              </a:rPr>
              <a:t>201X, City, Country</a:t>
            </a:r>
            <a:endParaRPr lang="en-US" altLang="fr-FR" sz="2400" b="1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77911C7-F1E4-F64C-92ED-0048D239A1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87CFE-1DB5-894B-98F6-866681F0770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31664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/>
          <p:cNvSpPr>
            <a:spLocks noGrp="1"/>
          </p:cNvSpPr>
          <p:nvPr>
            <p:ph type="title"/>
          </p:nvPr>
        </p:nvSpPr>
        <p:spPr>
          <a:xfrm>
            <a:off x="689677" y="363482"/>
            <a:ext cx="8543925" cy="516230"/>
          </a:xfrm>
          <a:prstGeom prst="rect">
            <a:avLst/>
          </a:prstGeom>
        </p:spPr>
        <p:txBody>
          <a:bodyPr/>
          <a:lstStyle>
            <a:lvl1pPr algn="ctr">
              <a:defRPr sz="2600" b="1" i="0">
                <a:solidFill>
                  <a:schemeClr val="tx1"/>
                </a:solidFill>
                <a:latin typeface="Roboto" charset="0"/>
                <a:ea typeface="Roboto" charset="0"/>
                <a:cs typeface="Roboto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455781" y="778216"/>
            <a:ext cx="7011717" cy="38593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138" b="0" i="0">
                <a:solidFill>
                  <a:schemeClr val="tx1">
                    <a:alpha val="50000"/>
                  </a:schemeClr>
                </a:solidFill>
                <a:latin typeface="Roboto Light" charset="0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2758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/>
          <p:cNvSpPr>
            <a:spLocks noGrp="1"/>
          </p:cNvSpPr>
          <p:nvPr>
            <p:ph type="title"/>
          </p:nvPr>
        </p:nvSpPr>
        <p:spPr>
          <a:xfrm>
            <a:off x="689677" y="363482"/>
            <a:ext cx="8543925" cy="516230"/>
          </a:xfrm>
          <a:prstGeom prst="rect">
            <a:avLst/>
          </a:prstGeom>
        </p:spPr>
        <p:txBody>
          <a:bodyPr/>
          <a:lstStyle>
            <a:lvl1pPr algn="ctr">
              <a:defRPr sz="2600" b="1" i="0">
                <a:solidFill>
                  <a:schemeClr val="tx1"/>
                </a:solidFill>
                <a:latin typeface="Roboto" charset="0"/>
                <a:ea typeface="Roboto" charset="0"/>
                <a:cs typeface="Roboto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455781" y="778216"/>
            <a:ext cx="7011717" cy="38593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138" b="0" i="0">
                <a:solidFill>
                  <a:schemeClr val="tx1">
                    <a:alpha val="50000"/>
                  </a:schemeClr>
                </a:solidFill>
                <a:latin typeface="Roboto Light" charset="0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4959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/>
          <p:cNvSpPr>
            <a:spLocks noGrp="1"/>
          </p:cNvSpPr>
          <p:nvPr>
            <p:ph type="title"/>
          </p:nvPr>
        </p:nvSpPr>
        <p:spPr>
          <a:xfrm>
            <a:off x="689677" y="363482"/>
            <a:ext cx="8543925" cy="516230"/>
          </a:xfrm>
          <a:prstGeom prst="rect">
            <a:avLst/>
          </a:prstGeom>
        </p:spPr>
        <p:txBody>
          <a:bodyPr/>
          <a:lstStyle>
            <a:lvl1pPr algn="ctr">
              <a:defRPr sz="2600" b="1" i="0">
                <a:solidFill>
                  <a:schemeClr val="tx1"/>
                </a:solidFill>
                <a:latin typeface="Roboto" charset="0"/>
                <a:ea typeface="Roboto" charset="0"/>
                <a:cs typeface="Roboto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455781" y="778216"/>
            <a:ext cx="7011717" cy="38593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138" b="0" i="0">
                <a:solidFill>
                  <a:schemeClr val="tx1">
                    <a:alpha val="50000"/>
                  </a:schemeClr>
                </a:solidFill>
                <a:latin typeface="Roboto Light" charset="0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25297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/>
          <p:cNvSpPr>
            <a:spLocks noGrp="1"/>
          </p:cNvSpPr>
          <p:nvPr>
            <p:ph type="title"/>
          </p:nvPr>
        </p:nvSpPr>
        <p:spPr>
          <a:xfrm>
            <a:off x="689677" y="363482"/>
            <a:ext cx="8543925" cy="516230"/>
          </a:xfrm>
          <a:prstGeom prst="rect">
            <a:avLst/>
          </a:prstGeom>
        </p:spPr>
        <p:txBody>
          <a:bodyPr/>
          <a:lstStyle>
            <a:lvl1pPr algn="ctr">
              <a:defRPr sz="2600" b="1" i="0">
                <a:solidFill>
                  <a:schemeClr val="tx1"/>
                </a:solidFill>
                <a:latin typeface="Roboto" charset="0"/>
                <a:ea typeface="Roboto" charset="0"/>
                <a:cs typeface="Roboto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455781" y="778216"/>
            <a:ext cx="7011717" cy="38593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138" b="0" i="0">
                <a:solidFill>
                  <a:schemeClr val="tx1">
                    <a:alpha val="50000"/>
                  </a:schemeClr>
                </a:solidFill>
                <a:latin typeface="Roboto Light" charset="0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7690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/>
          <p:cNvSpPr>
            <a:spLocks noGrp="1"/>
          </p:cNvSpPr>
          <p:nvPr>
            <p:ph type="title"/>
          </p:nvPr>
        </p:nvSpPr>
        <p:spPr>
          <a:xfrm>
            <a:off x="689677" y="363482"/>
            <a:ext cx="8543925" cy="516230"/>
          </a:xfrm>
          <a:prstGeom prst="rect">
            <a:avLst/>
          </a:prstGeom>
        </p:spPr>
        <p:txBody>
          <a:bodyPr/>
          <a:lstStyle>
            <a:lvl1pPr algn="ctr">
              <a:defRPr sz="2600" b="1" i="0">
                <a:solidFill>
                  <a:schemeClr val="tx1"/>
                </a:solidFill>
                <a:latin typeface="Roboto" charset="0"/>
                <a:ea typeface="Roboto" charset="0"/>
                <a:cs typeface="Roboto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455781" y="778216"/>
            <a:ext cx="7011717" cy="38593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138" b="0" i="0">
                <a:solidFill>
                  <a:schemeClr val="tx1">
                    <a:alpha val="50000"/>
                  </a:schemeClr>
                </a:solidFill>
                <a:latin typeface="Roboto Light" charset="0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460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0E129-A91C-DE46-B90F-54CF9263CEF1}"/>
              </a:ext>
            </a:extLst>
          </p:cNvPr>
          <p:cNvSpPr txBox="1">
            <a:spLocks/>
          </p:cNvSpPr>
          <p:nvPr userDrawn="1"/>
        </p:nvSpPr>
        <p:spPr>
          <a:xfrm>
            <a:off x="406400" y="600075"/>
            <a:ext cx="9144000" cy="9144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D9694DB8-0FAD-2346-A801-A7D494293A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0CE15-5F87-1D46-A96E-2A34909118FA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11965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6CA52362-7C8B-6E4C-9B22-7ACC63CBFE9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524001"/>
            <a:ext cx="8420100" cy="1143000"/>
          </a:xfrm>
        </p:spPr>
        <p:txBody>
          <a:bodyPr/>
          <a:lstStyle>
            <a:lvl1pPr>
              <a:defRPr sz="4000" b="1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429000"/>
            <a:ext cx="6934200" cy="1752600"/>
          </a:xfrm>
        </p:spPr>
        <p:txBody>
          <a:bodyPr/>
          <a:lstStyle>
            <a:lvl1pPr marL="0" indent="0" algn="ctr">
              <a:buNone/>
              <a:defRPr sz="28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58486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/>
          <p:cNvSpPr>
            <a:spLocks noGrp="1"/>
          </p:cNvSpPr>
          <p:nvPr>
            <p:ph type="title"/>
          </p:nvPr>
        </p:nvSpPr>
        <p:spPr>
          <a:xfrm>
            <a:off x="689677" y="363482"/>
            <a:ext cx="8543925" cy="516230"/>
          </a:xfrm>
          <a:prstGeom prst="rect">
            <a:avLst/>
          </a:prstGeom>
        </p:spPr>
        <p:txBody>
          <a:bodyPr/>
          <a:lstStyle>
            <a:lvl1pPr algn="ctr">
              <a:defRPr sz="2600" b="1" i="0">
                <a:solidFill>
                  <a:schemeClr val="tx1"/>
                </a:solidFill>
                <a:latin typeface="Roboto" charset="0"/>
                <a:ea typeface="Roboto" charset="0"/>
                <a:cs typeface="Roboto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455781" y="778216"/>
            <a:ext cx="7011717" cy="38593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138" b="0" i="0">
                <a:solidFill>
                  <a:schemeClr val="tx1">
                    <a:alpha val="50000"/>
                  </a:schemeClr>
                </a:solidFill>
                <a:latin typeface="Roboto Light" charset="0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928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/>
          <p:cNvSpPr>
            <a:spLocks noGrp="1"/>
          </p:cNvSpPr>
          <p:nvPr>
            <p:ph type="title"/>
          </p:nvPr>
        </p:nvSpPr>
        <p:spPr>
          <a:xfrm>
            <a:off x="689677" y="363482"/>
            <a:ext cx="8543925" cy="516230"/>
          </a:xfrm>
          <a:prstGeom prst="rect">
            <a:avLst/>
          </a:prstGeom>
        </p:spPr>
        <p:txBody>
          <a:bodyPr/>
          <a:lstStyle>
            <a:lvl1pPr algn="ctr">
              <a:defRPr sz="2600" b="1" i="0">
                <a:solidFill>
                  <a:schemeClr val="tx1"/>
                </a:solidFill>
                <a:latin typeface="Roboto" charset="0"/>
                <a:ea typeface="Roboto" charset="0"/>
                <a:cs typeface="Roboto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455781" y="778216"/>
            <a:ext cx="7011717" cy="38593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138" b="0" i="0">
                <a:solidFill>
                  <a:schemeClr val="tx1">
                    <a:alpha val="50000"/>
                  </a:schemeClr>
                </a:solidFill>
                <a:latin typeface="Roboto Light" charset="0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104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/>
          <p:cNvSpPr>
            <a:spLocks noGrp="1"/>
          </p:cNvSpPr>
          <p:nvPr>
            <p:ph type="title"/>
          </p:nvPr>
        </p:nvSpPr>
        <p:spPr>
          <a:xfrm>
            <a:off x="689677" y="363482"/>
            <a:ext cx="8543925" cy="516230"/>
          </a:xfrm>
          <a:prstGeom prst="rect">
            <a:avLst/>
          </a:prstGeom>
        </p:spPr>
        <p:txBody>
          <a:bodyPr/>
          <a:lstStyle>
            <a:lvl1pPr algn="ctr">
              <a:defRPr sz="2600" b="1" i="0">
                <a:solidFill>
                  <a:schemeClr val="tx1"/>
                </a:solidFill>
                <a:latin typeface="Roboto" charset="0"/>
                <a:ea typeface="Roboto" charset="0"/>
                <a:cs typeface="Roboto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455781" y="778216"/>
            <a:ext cx="7011717" cy="38593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138" b="0" i="0">
                <a:solidFill>
                  <a:schemeClr val="tx1">
                    <a:alpha val="50000"/>
                  </a:schemeClr>
                </a:solidFill>
                <a:latin typeface="Roboto Light" charset="0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085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/>
          <p:cNvSpPr>
            <a:spLocks noGrp="1"/>
          </p:cNvSpPr>
          <p:nvPr>
            <p:ph type="title"/>
          </p:nvPr>
        </p:nvSpPr>
        <p:spPr>
          <a:xfrm>
            <a:off x="689677" y="363482"/>
            <a:ext cx="8543925" cy="516230"/>
          </a:xfrm>
          <a:prstGeom prst="rect">
            <a:avLst/>
          </a:prstGeom>
        </p:spPr>
        <p:txBody>
          <a:bodyPr/>
          <a:lstStyle>
            <a:lvl1pPr algn="ctr">
              <a:defRPr sz="2600" b="1" i="0">
                <a:solidFill>
                  <a:schemeClr val="tx1"/>
                </a:solidFill>
                <a:latin typeface="Roboto" charset="0"/>
                <a:ea typeface="Roboto" charset="0"/>
                <a:cs typeface="Roboto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455781" y="778216"/>
            <a:ext cx="7011717" cy="38593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138" b="0" i="0">
                <a:solidFill>
                  <a:schemeClr val="tx1">
                    <a:alpha val="50000"/>
                  </a:schemeClr>
                </a:solidFill>
                <a:latin typeface="Roboto Light" charset="0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621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/>
          <p:cNvSpPr>
            <a:spLocks noGrp="1"/>
          </p:cNvSpPr>
          <p:nvPr>
            <p:ph type="title"/>
          </p:nvPr>
        </p:nvSpPr>
        <p:spPr>
          <a:xfrm>
            <a:off x="689677" y="363482"/>
            <a:ext cx="8543925" cy="516230"/>
          </a:xfrm>
          <a:prstGeom prst="rect">
            <a:avLst/>
          </a:prstGeom>
        </p:spPr>
        <p:txBody>
          <a:bodyPr/>
          <a:lstStyle>
            <a:lvl1pPr algn="ctr">
              <a:defRPr sz="2600" b="1" i="0">
                <a:solidFill>
                  <a:schemeClr val="tx1"/>
                </a:solidFill>
                <a:latin typeface="Roboto" charset="0"/>
                <a:ea typeface="Roboto" charset="0"/>
                <a:cs typeface="Roboto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455781" y="778216"/>
            <a:ext cx="7011717" cy="38593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138" b="0" i="0">
                <a:solidFill>
                  <a:schemeClr val="tx1">
                    <a:alpha val="50000"/>
                  </a:schemeClr>
                </a:solidFill>
                <a:latin typeface="Roboto Light" charset="0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1729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/>
          <p:cNvSpPr>
            <a:spLocks noGrp="1"/>
          </p:cNvSpPr>
          <p:nvPr>
            <p:ph type="title"/>
          </p:nvPr>
        </p:nvSpPr>
        <p:spPr>
          <a:xfrm>
            <a:off x="689677" y="363482"/>
            <a:ext cx="8543925" cy="516230"/>
          </a:xfrm>
          <a:prstGeom prst="rect">
            <a:avLst/>
          </a:prstGeom>
        </p:spPr>
        <p:txBody>
          <a:bodyPr/>
          <a:lstStyle>
            <a:lvl1pPr algn="ctr">
              <a:defRPr sz="2600" b="1" i="0">
                <a:solidFill>
                  <a:schemeClr val="tx1"/>
                </a:solidFill>
                <a:latin typeface="Roboto" charset="0"/>
                <a:ea typeface="Roboto" charset="0"/>
                <a:cs typeface="Roboto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455781" y="778216"/>
            <a:ext cx="7011717" cy="38593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138" b="0" i="0">
                <a:solidFill>
                  <a:schemeClr val="tx1">
                    <a:alpha val="50000"/>
                  </a:schemeClr>
                </a:solidFill>
                <a:latin typeface="Roboto Light" charset="0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804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A3673EE-19E7-DF48-A142-74C90B0C6C7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81038" y="365125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Title of slide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6124F27-F08D-A547-B927-802D2C93AC9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81038" y="1825625"/>
            <a:ext cx="8543925" cy="427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21D95F-CD41-5C4D-93E6-1403B4B086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91650" y="5859463"/>
            <a:ext cx="414338" cy="3333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AAA10C0-5A94-1F4A-AF01-A2D05279077D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  <p:pic>
        <p:nvPicPr>
          <p:cNvPr id="1029" name="Picture 8">
            <a:extLst>
              <a:ext uri="{FF2B5EF4-FFF2-40B4-BE49-F238E27FC236}">
                <a16:creationId xmlns:a16="http://schemas.microsoft.com/office/drawing/2014/main" id="{D47EC713-D01A-1447-B9F0-27C67F2DF83A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906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10" descr="C:\Users\montuori\Desktop\IPPC New Logos\IPPC_logo_Green_2lines_en.jpg">
            <a:extLst>
              <a:ext uri="{FF2B5EF4-FFF2-40B4-BE49-F238E27FC236}">
                <a16:creationId xmlns:a16="http://schemas.microsoft.com/office/drawing/2014/main" id="{EC4B3F4C-45DA-5248-A272-0EA80236696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338" y="6110288"/>
            <a:ext cx="3013075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F753C9D-C6F6-B748-9A7D-7E77F4FA6219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ln>
                <a:solidFill>
                  <a:srgbClr val="165A30"/>
                </a:solidFill>
              </a:ln>
              <a:noFill/>
            </a:endParaRPr>
          </a:p>
        </p:txBody>
      </p:sp>
      <p:pic>
        <p:nvPicPr>
          <p:cNvPr id="1032" name="Picture 9">
            <a:extLst>
              <a:ext uri="{FF2B5EF4-FFF2-40B4-BE49-F238E27FC236}">
                <a16:creationId xmlns:a16="http://schemas.microsoft.com/office/drawing/2014/main" id="{0B487DA6-4091-A648-BC26-A50A1ECE573D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6192838"/>
            <a:ext cx="3403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selas\Pictures\ePhyto\ephyto-logo.png">
            <a:extLst>
              <a:ext uri="{FF2B5EF4-FFF2-40B4-BE49-F238E27FC236}">
                <a16:creationId xmlns:a16="http://schemas.microsoft.com/office/drawing/2014/main" id="{1F49FCE7-F05C-F243-BB49-8CABE4CAF30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0413" y="5626100"/>
            <a:ext cx="133985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  <p:sldLayoutId id="2147484004" r:id="rId2"/>
    <p:sldLayoutId id="2147484007" r:id="rId3"/>
    <p:sldLayoutId id="2147484008" r:id="rId4"/>
    <p:sldLayoutId id="2147484009" r:id="rId5"/>
    <p:sldLayoutId id="2147484010" r:id="rId6"/>
    <p:sldLayoutId id="2147484011" r:id="rId7"/>
    <p:sldLayoutId id="2147484012" r:id="rId8"/>
    <p:sldLayoutId id="2147484013" r:id="rId9"/>
    <p:sldLayoutId id="2147484014" r:id="rId10"/>
    <p:sldLayoutId id="2147484015" r:id="rId11"/>
    <p:sldLayoutId id="2147484016" r:id="rId12"/>
    <p:sldLayoutId id="2147484017" r:id="rId13"/>
    <p:sldLayoutId id="2147484018" r:id="rId14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3600" b="1" kern="1200">
          <a:solidFill>
            <a:srgbClr val="385723"/>
          </a:solidFill>
          <a:latin typeface="Calibri" panose="020F0502020204030204" pitchFamily="34" charset="0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3600" b="1">
          <a:solidFill>
            <a:srgbClr val="385723"/>
          </a:solidFill>
          <a:latin typeface="Calibri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3600" b="1">
          <a:solidFill>
            <a:srgbClr val="385723"/>
          </a:solidFill>
          <a:latin typeface="Calibri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3600" b="1">
          <a:solidFill>
            <a:srgbClr val="385723"/>
          </a:solidFill>
          <a:latin typeface="Calibri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3600" b="1">
          <a:solidFill>
            <a:srgbClr val="385723"/>
          </a:solidFill>
          <a:latin typeface="Calibri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3600" b="1">
          <a:solidFill>
            <a:schemeClr val="tx1"/>
          </a:solidFill>
          <a:latin typeface="Calibri (body)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3600" b="1">
          <a:solidFill>
            <a:schemeClr val="tx1"/>
          </a:solidFill>
          <a:latin typeface="Calibri (body)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3600" b="1">
          <a:solidFill>
            <a:schemeClr val="tx1"/>
          </a:solidFill>
          <a:latin typeface="Calibri (body)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3600" b="1">
          <a:solidFill>
            <a:schemeClr val="tx1"/>
          </a:solidFill>
          <a:latin typeface="Calibri (body)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6.png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phytoexchange.org/AdminConsole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hyperlink" Target="mailto:ippc@fao.org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hyperlink" Target="https://www.ippc.int/en/ephyto/" TargetMode="External"/><Relationship Id="rId7" Type="http://schemas.openxmlformats.org/officeDocument/2006/relationships/hyperlink" Target="https://twitter.com/ephytonew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hyperlink" Target="https://www.linkedin.com/company/the-ephyto-solution/?viewAsMember=true" TargetMode="External"/><Relationship Id="rId4" Type="http://schemas.openxmlformats.org/officeDocument/2006/relationships/hyperlink" Target="https://www.ephytoexchange.org/landing/" TargetMode="External"/><Relationship Id="rId9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ippcnews" TargetMode="External"/><Relationship Id="rId13" Type="http://schemas.openxmlformats.org/officeDocument/2006/relationships/image" Target="../media/image37.png"/><Relationship Id="rId3" Type="http://schemas.openxmlformats.org/officeDocument/2006/relationships/hyperlink" Target="http://www.ippc.int/" TargetMode="External"/><Relationship Id="rId7" Type="http://schemas.openxmlformats.org/officeDocument/2006/relationships/image" Target="../media/image34.jpeg"/><Relationship Id="rId12" Type="http://schemas.openxmlformats.org/officeDocument/2006/relationships/hyperlink" Target="https://www.youtube.com/playlist?list=PLzp5NgJ2-dK4T7GE2fsGujftlxSX1rCTC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acebook.com/ippcheadlines/" TargetMode="External"/><Relationship Id="rId11" Type="http://schemas.openxmlformats.org/officeDocument/2006/relationships/image" Target="../media/image36.png"/><Relationship Id="rId5" Type="http://schemas.openxmlformats.org/officeDocument/2006/relationships/image" Target="../media/image33.png"/><Relationship Id="rId10" Type="http://schemas.openxmlformats.org/officeDocument/2006/relationships/hyperlink" Target="https://www.linkedin.com/groups/3175642" TargetMode="External"/><Relationship Id="rId4" Type="http://schemas.openxmlformats.org/officeDocument/2006/relationships/hyperlink" Target="http://www.fao.org/plant-health-2020" TargetMode="External"/><Relationship Id="rId9" Type="http://schemas.openxmlformats.org/officeDocument/2006/relationships/image" Target="../media/image35.png"/><Relationship Id="rId1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time_continue=2&amp;v=gjDz7aOv-Ys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itle 1">
            <a:extLst>
              <a:ext uri="{FF2B5EF4-FFF2-40B4-BE49-F238E27FC236}">
                <a16:creationId xmlns:a16="http://schemas.microsoft.com/office/drawing/2014/main" id="{7F300371-2D8D-9140-A336-03F2502BD5A5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508000" y="2897680"/>
            <a:ext cx="8883650" cy="1839912"/>
          </a:xfrm>
        </p:spPr>
        <p:txBody>
          <a:bodyPr/>
          <a:lstStyle/>
          <a:p>
            <a:pPr eaLnBrk="1" hangingPunct="1"/>
            <a:r>
              <a:rPr lang="en-US" altLang="en-US" sz="4800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The IPPC ePhyto Solution</a:t>
            </a:r>
            <a:br>
              <a:rPr lang="en-US" altLang="en-US" sz="4800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n-US" altLang="en-US" sz="4800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en-US" altLang="en-US" sz="4800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n-US" altLang="en-US" sz="1800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en-US" altLang="en-US" sz="1800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n-US" altLang="en-US" sz="1800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International Plant Protection Convention Secretariat</a:t>
            </a:r>
            <a:br>
              <a:rPr lang="en-US" altLang="en-US" sz="1800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n-US" altLang="en-US" sz="1800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Regional Workshops 2019</a:t>
            </a:r>
            <a:r>
              <a:rPr lang="en-US" altLang="en-US" sz="2400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en-US" altLang="en-US" sz="2400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n-US" altLang="en-US" sz="4800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lang="en-CA" altLang="en-US" sz="4800" dirty="0">
              <a:solidFill>
                <a:srgbClr val="165A3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9218" name="Slide Number Placeholder 2">
            <a:extLst>
              <a:ext uri="{FF2B5EF4-FFF2-40B4-BE49-F238E27FC236}">
                <a16:creationId xmlns:a16="http://schemas.microsoft.com/office/drawing/2014/main" id="{2DC73800-6099-AC49-9F9D-8A951D29C0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944B9016-F56F-0C41-AA34-88C71A43C7DB}" type="slidenum">
              <a:rPr lang="en-GB" altLang="en-US" sz="1200" smtClean="0">
                <a:solidFill>
                  <a:srgbClr val="898989"/>
                </a:solidFill>
                <a:latin typeface="Calibri" panose="020F0502020204030204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</a:t>
            </a:fld>
            <a:endParaRPr lang="en-GB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Picture 2" descr="https://www.unicc.org/PublishingImages/Logo-ICC.png">
            <a:extLst>
              <a:ext uri="{FF2B5EF4-FFF2-40B4-BE49-F238E27FC236}">
                <a16:creationId xmlns:a16="http://schemas.microsoft.com/office/drawing/2014/main" id="{E9D0EFE3-D774-A04F-9A59-AA7556FE0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945" y="6267928"/>
            <a:ext cx="2047940" cy="39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677" y="938267"/>
            <a:ext cx="9216323" cy="419437"/>
          </a:xfrm>
        </p:spPr>
        <p:txBody>
          <a:bodyPr/>
          <a:lstStyle/>
          <a:p>
            <a:pPr algn="l"/>
            <a:r>
              <a:rPr lang="en-US" altLang="en-US" sz="2925" dirty="0">
                <a:solidFill>
                  <a:srgbClr val="0F243E"/>
                </a:solidFill>
                <a:latin typeface="+mn-lt"/>
                <a:ea typeface="+mn-ea"/>
                <a:cs typeface="+mn-cs"/>
              </a:rPr>
              <a:t>Hub and GeNS</a:t>
            </a:r>
            <a:endParaRPr lang="en-US" sz="2925" i="1" dirty="0">
              <a:solidFill>
                <a:srgbClr val="0F243E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 descr="https://www.unicc.org/PublishingImages/Logo-IC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899" y="6237179"/>
            <a:ext cx="1943080" cy="39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5" name="Group 12"/>
          <p:cNvGrpSpPr>
            <a:grpSpLocks/>
          </p:cNvGrpSpPr>
          <p:nvPr/>
        </p:nvGrpSpPr>
        <p:grpSpPr bwMode="auto">
          <a:xfrm>
            <a:off x="1596311" y="1439972"/>
            <a:ext cx="7125097" cy="4137819"/>
            <a:chOff x="711200" y="1397000"/>
            <a:chExt cx="10793046" cy="5092700"/>
          </a:xfrm>
        </p:grpSpPr>
        <p:grpSp>
          <p:nvGrpSpPr>
            <p:cNvPr id="56" name="Group 78"/>
            <p:cNvGrpSpPr>
              <a:grpSpLocks/>
            </p:cNvGrpSpPr>
            <p:nvPr/>
          </p:nvGrpSpPr>
          <p:grpSpPr bwMode="auto">
            <a:xfrm>
              <a:off x="711200" y="1397000"/>
              <a:ext cx="10793046" cy="5092700"/>
              <a:chOff x="0" y="674531"/>
              <a:chExt cx="9087541" cy="4905299"/>
            </a:xfrm>
          </p:grpSpPr>
          <p:grpSp>
            <p:nvGrpSpPr>
              <p:cNvPr id="61" name="Rounded Rectangle 79"/>
              <p:cNvGrpSpPr>
                <a:grpSpLocks/>
              </p:cNvGrpSpPr>
              <p:nvPr/>
            </p:nvGrpSpPr>
            <p:grpSpPr bwMode="auto">
              <a:xfrm>
                <a:off x="3178336" y="1579748"/>
                <a:ext cx="2776931" cy="4000081"/>
                <a:chOff x="3644900" y="2336800"/>
                <a:chExt cx="2679700" cy="4152900"/>
              </a:xfrm>
            </p:grpSpPr>
            <p:pic>
              <p:nvPicPr>
                <p:cNvPr id="99" name="Rounded Rectangle 79"/>
                <p:cNvPicPr>
                  <a:picLocks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644900" y="2336800"/>
                  <a:ext cx="2679700" cy="41529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0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3795414" y="2492444"/>
                  <a:ext cx="2388704" cy="38553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9pPr>
                </a:lstStyle>
                <a:p>
                  <a:pPr algn="ctr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 lang="en-CA" altLang="en-US" sz="1463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62" name="Picture 2" descr="C:\Users\Abject-3D\Desktop\VMWare Files\FINAL diagrams\Basic Virtualization\3D PNGs\DGRM_Datacenter_VI_Q408_Comm_3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54713" y="2313708"/>
                <a:ext cx="1263438" cy="2116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63" name="Rounded Rectangle 81"/>
              <p:cNvGrpSpPr>
                <a:grpSpLocks/>
              </p:cNvGrpSpPr>
              <p:nvPr/>
            </p:nvGrpSpPr>
            <p:grpSpPr bwMode="auto">
              <a:xfrm>
                <a:off x="19741" y="1567516"/>
                <a:ext cx="2776931" cy="4012314"/>
                <a:chOff x="596900" y="2324100"/>
                <a:chExt cx="2679700" cy="4165600"/>
              </a:xfrm>
            </p:grpSpPr>
            <p:pic>
              <p:nvPicPr>
                <p:cNvPr id="97" name="Rounded Rectangle 81"/>
                <p:cNvPicPr>
                  <a:picLocks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96900" y="2324100"/>
                  <a:ext cx="2679700" cy="41656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8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48058" y="2487256"/>
                  <a:ext cx="2388704" cy="38553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9pPr>
                </a:lstStyle>
                <a:p>
                  <a:pPr algn="ctr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 lang="en-CA" altLang="en-US" sz="1463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64" name="Rounded Rectangle 82"/>
              <p:cNvGrpSpPr>
                <a:grpSpLocks/>
              </p:cNvGrpSpPr>
              <p:nvPr/>
            </p:nvGrpSpPr>
            <p:grpSpPr bwMode="auto">
              <a:xfrm>
                <a:off x="6297449" y="1567516"/>
                <a:ext cx="2790092" cy="4012314"/>
                <a:chOff x="6654800" y="2324100"/>
                <a:chExt cx="2692400" cy="4165600"/>
              </a:xfrm>
            </p:grpSpPr>
            <p:pic>
              <p:nvPicPr>
                <p:cNvPr id="95" name="Rounded Rectangle 82"/>
                <p:cNvPicPr>
                  <a:picLocks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654800" y="2324100"/>
                  <a:ext cx="2692400" cy="41656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6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6810223" y="2487256"/>
                  <a:ext cx="2388704" cy="38553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 Light" panose="020F0302020204030204" pitchFamily="34" charset="0"/>
                    </a:defRPr>
                  </a:lvl9pPr>
                </a:lstStyle>
                <a:p>
                  <a:pPr algn="ctr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 lang="en-CA" altLang="en-US" sz="1463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65" name="Rounded Rectangle 64">
                <a:extLst>
                  <a:ext uri="{FF2B5EF4-FFF2-40B4-BE49-F238E27FC236}">
                    <a16:creationId xmlns:a16="http://schemas.microsoft.com/office/drawing/2014/main" id="{DBC2045D-EA59-7F47-B91C-4ED9439014DC}"/>
                  </a:ext>
                </a:extLst>
              </p:cNvPr>
              <p:cNvSpPr/>
              <p:nvPr/>
            </p:nvSpPr>
            <p:spPr>
              <a:xfrm>
                <a:off x="3200399" y="674531"/>
                <a:ext cx="2743200" cy="821760"/>
              </a:xfrm>
              <a:prstGeom prst="roundRect">
                <a:avLst/>
              </a:prstGeom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b="1" dirty="0">
                    <a:solidFill>
                      <a:prstClr val="white"/>
                    </a:solidFill>
                    <a:latin typeface="Calibri" panose="020F0502020204030204"/>
                  </a:rPr>
                  <a:t>UNICC</a:t>
                </a:r>
                <a:endParaRPr lang="en-CA" b="1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6" name="Rounded Rectangle 65">
                <a:extLst>
                  <a:ext uri="{FF2B5EF4-FFF2-40B4-BE49-F238E27FC236}">
                    <a16:creationId xmlns:a16="http://schemas.microsoft.com/office/drawing/2014/main" id="{1B2A768F-3176-B04F-A6B3-6D9F7FBE93F8}"/>
                  </a:ext>
                </a:extLst>
              </p:cNvPr>
              <p:cNvSpPr/>
              <p:nvPr/>
            </p:nvSpPr>
            <p:spPr>
              <a:xfrm>
                <a:off x="42472" y="674531"/>
                <a:ext cx="2743200" cy="783660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b="1" dirty="0">
                    <a:solidFill>
                      <a:prstClr val="white"/>
                    </a:solidFill>
                    <a:latin typeface="Calibri" panose="020F0502020204030204"/>
                  </a:rPr>
                  <a:t>Countries with National Systems</a:t>
                </a:r>
                <a:endParaRPr lang="en-CA" b="1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7" name="Rounded Rectangle 66">
                <a:extLst>
                  <a:ext uri="{FF2B5EF4-FFF2-40B4-BE49-F238E27FC236}">
                    <a16:creationId xmlns:a16="http://schemas.microsoft.com/office/drawing/2014/main" id="{E339864D-A968-E648-A102-BD9BB34F7D3D}"/>
                  </a:ext>
                </a:extLst>
              </p:cNvPr>
              <p:cNvSpPr/>
              <p:nvPr/>
            </p:nvSpPr>
            <p:spPr>
              <a:xfrm>
                <a:off x="6324600" y="674531"/>
                <a:ext cx="2743200" cy="783660"/>
              </a:xfrm>
              <a:prstGeom prst="roundRect">
                <a:avLst/>
              </a:prstGeom>
              <a:solidFill>
                <a:schemeClr val="accent6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b="1" dirty="0">
                    <a:solidFill>
                      <a:prstClr val="white"/>
                    </a:solidFill>
                    <a:latin typeface="Calibri" panose="020F0502020204030204"/>
                  </a:rPr>
                  <a:t>Countries using the GeNS</a:t>
                </a:r>
                <a:endParaRPr lang="en-CA" b="1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pic>
            <p:nvPicPr>
              <p:cNvPr id="68" name="Picture 86" descr="VMW-ICON-Android-Phone.png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8000" y="1787236"/>
                <a:ext cx="712416" cy="909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07C4E978-D514-1446-A0F5-DFE3D6223A6A}"/>
                  </a:ext>
                </a:extLst>
              </p:cNvPr>
              <p:cNvSpPr txBox="1"/>
              <p:nvPr/>
            </p:nvSpPr>
            <p:spPr>
              <a:xfrm>
                <a:off x="7924455" y="1992601"/>
                <a:ext cx="1046745" cy="4378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dirty="0">
                    <a:solidFill>
                      <a:prstClr val="white">
                        <a:lumMod val="95000"/>
                      </a:prstClr>
                    </a:solidFill>
                    <a:latin typeface="Calibri" panose="020F0502020204030204" pitchFamily="34" charset="0"/>
                    <a:cs typeface="Arial" panose="020B0604020202020204" pitchFamily="34" charset="0"/>
                  </a:rPr>
                  <a:t>Ghana</a:t>
                </a:r>
                <a:endParaRPr lang="en-CA" dirty="0">
                  <a:solidFill>
                    <a:prstClr val="white">
                      <a:lumMod val="95000"/>
                    </a:prstClr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70" name="Picture 88" descr="VMW-ICON-MacBook.png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05600" y="3048000"/>
                <a:ext cx="963892" cy="984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632D1B1C-7646-E347-8E39-1441F550B86C}"/>
                  </a:ext>
                </a:extLst>
              </p:cNvPr>
              <p:cNvSpPr txBox="1"/>
              <p:nvPr/>
            </p:nvSpPr>
            <p:spPr>
              <a:xfrm>
                <a:off x="7924455" y="3277030"/>
                <a:ext cx="1067670" cy="76621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dirty="0">
                    <a:solidFill>
                      <a:prstClr val="white">
                        <a:lumMod val="95000"/>
                      </a:prstClr>
                    </a:solidFill>
                    <a:latin typeface="Calibri" panose="020F0502020204030204" pitchFamily="34" charset="0"/>
                    <a:cs typeface="Arial" panose="020B0604020202020204" pitchFamily="34" charset="0"/>
                  </a:rPr>
                  <a:t>Sri Lanka</a:t>
                </a:r>
                <a:endParaRPr lang="en-CA" dirty="0">
                  <a:solidFill>
                    <a:prstClr val="white">
                      <a:lumMod val="95000"/>
                    </a:prstClr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72" name="Picture 42" descr="ICON_Desktop_Q308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06550" y="1853874"/>
                <a:ext cx="728663" cy="7757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3" name="Picture 41" descr="ICON_ThinClient_Q308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00200" y="2971800"/>
                <a:ext cx="776287" cy="8917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4" name="Picture 40" descr="ICON_Laptop_Q30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06550" y="4301727"/>
                <a:ext cx="755650" cy="828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5" name="Picture 41" descr="ICON_ThinClient_Q308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94129" y="4311184"/>
                <a:ext cx="776287" cy="8917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24F81AD4-97FC-054C-B7FF-BE866A93A87C}"/>
                  </a:ext>
                </a:extLst>
              </p:cNvPr>
              <p:cNvSpPr txBox="1"/>
              <p:nvPr/>
            </p:nvSpPr>
            <p:spPr>
              <a:xfrm>
                <a:off x="7924455" y="4530879"/>
                <a:ext cx="1067670" cy="43783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dirty="0">
                    <a:solidFill>
                      <a:prstClr val="white">
                        <a:lumMod val="95000"/>
                      </a:prstClr>
                    </a:solidFill>
                    <a:latin typeface="Calibri" panose="020F0502020204030204" pitchFamily="34" charset="0"/>
                    <a:cs typeface="Arial" panose="020B0604020202020204" pitchFamily="34" charset="0"/>
                  </a:rPr>
                  <a:t>Samoa</a:t>
                </a:r>
                <a:endParaRPr lang="en-CA" dirty="0">
                  <a:solidFill>
                    <a:prstClr val="white">
                      <a:lumMod val="95000"/>
                    </a:prstClr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76CAE2A8-5C46-7748-8811-1EF40A505D49}"/>
                  </a:ext>
                </a:extLst>
              </p:cNvPr>
              <p:cNvSpPr txBox="1"/>
              <p:nvPr/>
            </p:nvSpPr>
            <p:spPr>
              <a:xfrm>
                <a:off x="0" y="3169995"/>
                <a:ext cx="1742163" cy="76621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dirty="0">
                    <a:solidFill>
                      <a:prstClr val="white">
                        <a:lumMod val="95000"/>
                      </a:prstClr>
                    </a:solidFill>
                    <a:latin typeface="Calibri" panose="020F0502020204030204" pitchFamily="34" charset="0"/>
                    <a:cs typeface="Arial" panose="020B0604020202020204" pitchFamily="34" charset="0"/>
                  </a:rPr>
                  <a:t>United States</a:t>
                </a:r>
                <a:endParaRPr lang="en-CA" dirty="0">
                  <a:solidFill>
                    <a:prstClr val="white">
                      <a:lumMod val="95000"/>
                    </a:prstClr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7C8A3C9E-81B7-884C-B65E-8FDAA96C3A30}"/>
                  </a:ext>
                </a:extLst>
              </p:cNvPr>
              <p:cNvSpPr txBox="1"/>
              <p:nvPr/>
            </p:nvSpPr>
            <p:spPr>
              <a:xfrm>
                <a:off x="280985" y="1696625"/>
                <a:ext cx="1067671" cy="109458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dirty="0">
                    <a:solidFill>
                      <a:prstClr val="white">
                        <a:lumMod val="95000"/>
                      </a:prstClr>
                    </a:solidFill>
                  </a:rPr>
                  <a:t>Rep. of Korea</a:t>
                </a:r>
                <a:endParaRPr lang="en-CA" dirty="0">
                  <a:solidFill>
                    <a:prstClr val="white">
                      <a:lumMod val="95000"/>
                    </a:prstClr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4A163CC1-2F5C-B845-AB69-A5A4FE1104CD}"/>
                  </a:ext>
                </a:extLst>
              </p:cNvPr>
              <p:cNvSpPr txBox="1"/>
              <p:nvPr/>
            </p:nvSpPr>
            <p:spPr>
              <a:xfrm>
                <a:off x="19741" y="4572164"/>
                <a:ext cx="1495399" cy="4378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dirty="0">
                    <a:solidFill>
                      <a:prstClr val="white">
                        <a:lumMod val="95000"/>
                      </a:prstClr>
                    </a:solidFill>
                    <a:latin typeface="Calibri" panose="020F0502020204030204" pitchFamily="34" charset="0"/>
                    <a:cs typeface="Arial" panose="020B0604020202020204" pitchFamily="34" charset="0"/>
                  </a:rPr>
                  <a:t>Argentina</a:t>
                </a:r>
                <a:endParaRPr lang="en-CA" dirty="0">
                  <a:solidFill>
                    <a:prstClr val="white">
                      <a:lumMod val="95000"/>
                    </a:prstClr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80" name="Straight Arrow Connector 79">
                <a:extLst>
                  <a:ext uri="{FF2B5EF4-FFF2-40B4-BE49-F238E27FC236}">
                    <a16:creationId xmlns:a16="http://schemas.microsoft.com/office/drawing/2014/main" id="{96942FCA-3737-534A-9F7C-BF0905315F7A}"/>
                  </a:ext>
                </a:extLst>
              </p:cNvPr>
              <p:cNvCxnSpPr/>
              <p:nvPr/>
            </p:nvCxnSpPr>
            <p:spPr>
              <a:xfrm>
                <a:off x="2376487" y="2241769"/>
                <a:ext cx="1166813" cy="454533"/>
              </a:xfrm>
              <a:prstGeom prst="straightConnector1">
                <a:avLst/>
              </a:prstGeom>
              <a:ln w="57150">
                <a:solidFill>
                  <a:srgbClr val="00B050"/>
                </a:solidFill>
                <a:headEnd type="triangle" w="sm" len="lg"/>
                <a:tailEnd type="triangle" w="sm" len="lg"/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Arrow Connector 80">
                <a:extLst>
                  <a:ext uri="{FF2B5EF4-FFF2-40B4-BE49-F238E27FC236}">
                    <a16:creationId xmlns:a16="http://schemas.microsoft.com/office/drawing/2014/main" id="{88496E2E-3265-1440-A525-FF42CEEFECF7}"/>
                  </a:ext>
                </a:extLst>
              </p:cNvPr>
              <p:cNvCxnSpPr/>
              <p:nvPr/>
            </p:nvCxnSpPr>
            <p:spPr>
              <a:xfrm flipV="1">
                <a:off x="2376487" y="3461266"/>
                <a:ext cx="1166813" cy="1"/>
              </a:xfrm>
              <a:prstGeom prst="straightConnector1">
                <a:avLst/>
              </a:prstGeom>
              <a:ln w="57150">
                <a:solidFill>
                  <a:srgbClr val="00B050"/>
                </a:solidFill>
                <a:headEnd type="triangle" w="sm" len="lg"/>
                <a:tailEnd type="triangle" w="sm" len="lg"/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Arrow Connector 81">
                <a:extLst>
                  <a:ext uri="{FF2B5EF4-FFF2-40B4-BE49-F238E27FC236}">
                    <a16:creationId xmlns:a16="http://schemas.microsoft.com/office/drawing/2014/main" id="{71095308-F7E5-3D40-89BB-320D687DBEE7}"/>
                  </a:ext>
                </a:extLst>
              </p:cNvPr>
              <p:cNvCxnSpPr/>
              <p:nvPr/>
            </p:nvCxnSpPr>
            <p:spPr>
              <a:xfrm flipV="1">
                <a:off x="2514600" y="4032129"/>
                <a:ext cx="1143000" cy="724930"/>
              </a:xfrm>
              <a:prstGeom prst="straightConnector1">
                <a:avLst/>
              </a:prstGeom>
              <a:ln w="57150">
                <a:solidFill>
                  <a:srgbClr val="00B050"/>
                </a:solidFill>
                <a:headEnd type="triangle" w="sm" len="lg"/>
                <a:tailEnd type="triangle" w="sm" len="lg"/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Arrow Connector 82">
                <a:extLst>
                  <a:ext uri="{FF2B5EF4-FFF2-40B4-BE49-F238E27FC236}">
                    <a16:creationId xmlns:a16="http://schemas.microsoft.com/office/drawing/2014/main" id="{B15E6A00-0208-AC48-BDAA-28E601E5D63C}"/>
                  </a:ext>
                </a:extLst>
              </p:cNvPr>
              <p:cNvCxnSpPr/>
              <p:nvPr/>
            </p:nvCxnSpPr>
            <p:spPr>
              <a:xfrm flipH="1">
                <a:off x="5638800" y="2241769"/>
                <a:ext cx="1155331" cy="681592"/>
              </a:xfrm>
              <a:prstGeom prst="straightConnector1">
                <a:avLst/>
              </a:prstGeom>
              <a:ln w="57150">
                <a:solidFill>
                  <a:srgbClr val="00B050"/>
                </a:solidFill>
                <a:headEnd type="triangle" w="sm" len="lg"/>
                <a:tailEnd type="triangle" w="sm" len="lg"/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Arrow Connector 83">
                <a:extLst>
                  <a:ext uri="{FF2B5EF4-FFF2-40B4-BE49-F238E27FC236}">
                    <a16:creationId xmlns:a16="http://schemas.microsoft.com/office/drawing/2014/main" id="{734DD16D-6442-DA40-9CF4-A4A77E8438D6}"/>
                  </a:ext>
                </a:extLst>
              </p:cNvPr>
              <p:cNvCxnSpPr/>
              <p:nvPr/>
            </p:nvCxnSpPr>
            <p:spPr>
              <a:xfrm flipH="1" flipV="1">
                <a:off x="5638800" y="3407256"/>
                <a:ext cx="1143000" cy="1"/>
              </a:xfrm>
              <a:prstGeom prst="straightConnector1">
                <a:avLst/>
              </a:prstGeom>
              <a:ln w="57150">
                <a:solidFill>
                  <a:srgbClr val="00B050"/>
                </a:solidFill>
                <a:headEnd type="triangle" w="sm" len="lg"/>
                <a:tailEnd type="triangle" w="sm" len="lg"/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Arrow Connector 84">
                <a:extLst>
                  <a:ext uri="{FF2B5EF4-FFF2-40B4-BE49-F238E27FC236}">
                    <a16:creationId xmlns:a16="http://schemas.microsoft.com/office/drawing/2014/main" id="{5C743FBA-2512-954D-BFF2-11D9F70ACB74}"/>
                  </a:ext>
                </a:extLst>
              </p:cNvPr>
              <p:cNvCxnSpPr/>
              <p:nvPr/>
            </p:nvCxnSpPr>
            <p:spPr>
              <a:xfrm flipH="1" flipV="1">
                <a:off x="5638800" y="3863551"/>
                <a:ext cx="1155329" cy="893509"/>
              </a:xfrm>
              <a:prstGeom prst="straightConnector1">
                <a:avLst/>
              </a:prstGeom>
              <a:ln w="57150">
                <a:solidFill>
                  <a:srgbClr val="00B050"/>
                </a:solidFill>
                <a:headEnd type="triangle" w="sm" len="lg"/>
                <a:tailEnd type="triangle" w="sm" len="lg"/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86" name="Picture 104" descr="VMW_ICON_Lock_2D(F)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19800" y="2533095"/>
                <a:ext cx="253722" cy="3902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7" name="Picture 105" descr="VMW_ICON_Lock_2D(F).png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19800" y="3287925"/>
                <a:ext cx="240336" cy="369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8" name="Picture 106" descr="VMW_ICON_Lock_2D(F).png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70878" y="4000824"/>
                <a:ext cx="201773" cy="310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9" name="Picture 107" descr="VMW_ICON_Lock_2D(F)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0478" y="2239398"/>
                <a:ext cx="253722" cy="3902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0" name="Picture 108" descr="VMW_ICON_Lock_2D(F)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0478" y="3260407"/>
                <a:ext cx="253722" cy="3902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" name="Picture 109" descr="VMW_ICON_Lock_2D(F)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0478" y="4202909"/>
                <a:ext cx="253722" cy="3902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" name="Picture 110" descr="VMW-ICON-World.png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4204" y="1982793"/>
                <a:ext cx="280007" cy="3309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3" name="Picture 111" descr="VMW-ICON-World.png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94884" y="3255480"/>
                <a:ext cx="280007" cy="3309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4" name="Picture 112" descr="VMW-ICON-World.png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41971" y="4496860"/>
                <a:ext cx="280007" cy="3309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7" name="TextBox 4"/>
            <p:cNvSpPr txBox="1">
              <a:spLocks noChangeArrowheads="1"/>
            </p:cNvSpPr>
            <p:nvPr/>
          </p:nvSpPr>
          <p:spPr bwMode="auto">
            <a:xfrm>
              <a:off x="5022369" y="4076551"/>
              <a:ext cx="806273" cy="390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 Light" panose="020F03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 Light" panose="020F03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 Light" panose="020F03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1463" dirty="0">
                  <a:solidFill>
                    <a:prstClr val="white"/>
                  </a:solidFill>
                  <a:latin typeface="Calibri" panose="020F0502020204030204" pitchFamily="34" charset="0"/>
                </a:rPr>
                <a:t>Hub</a:t>
              </a:r>
              <a:endParaRPr lang="en-CA" altLang="en-US" sz="1463" dirty="0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58" name="Picture 41" descr="ICON_Datacenter_wStorage_1up_Q408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9534" y="3586664"/>
              <a:ext cx="659791" cy="129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059CFCC5-65C2-9B45-9A07-55051145FEB4}"/>
                </a:ext>
              </a:extLst>
            </p:cNvPr>
            <p:cNvCxnSpPr/>
            <p:nvPr/>
          </p:nvCxnSpPr>
          <p:spPr bwMode="auto">
            <a:xfrm flipH="1">
              <a:off x="6173826" y="4234126"/>
              <a:ext cx="702874" cy="0"/>
            </a:xfrm>
            <a:prstGeom prst="straightConnector1">
              <a:avLst/>
            </a:prstGeom>
            <a:ln w="57150">
              <a:solidFill>
                <a:srgbClr val="00B050"/>
              </a:solidFill>
              <a:headEnd type="triangle" w="sm" len="lg"/>
              <a:tailEnd type="triangle" w="sm" len="lg"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11"/>
            <p:cNvSpPr txBox="1">
              <a:spLocks noChangeArrowheads="1"/>
            </p:cNvSpPr>
            <p:nvPr/>
          </p:nvSpPr>
          <p:spPr bwMode="auto">
            <a:xfrm>
              <a:off x="6631007" y="4077639"/>
              <a:ext cx="1021675" cy="390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 Light" panose="020F03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 Light" panose="020F03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 Light" panose="020F03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1463" dirty="0">
                  <a:solidFill>
                    <a:prstClr val="white"/>
                  </a:solidFill>
                  <a:latin typeface="Calibri" panose="020F0502020204030204" pitchFamily="34" charset="0"/>
                </a:rPr>
                <a:t>GeNS</a:t>
              </a:r>
              <a:endParaRPr lang="en-CA" altLang="en-US" sz="1463" dirty="0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2937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677" y="938267"/>
            <a:ext cx="9216323" cy="419437"/>
          </a:xfrm>
        </p:spPr>
        <p:txBody>
          <a:bodyPr/>
          <a:lstStyle/>
          <a:p>
            <a:pPr algn="l"/>
            <a:r>
              <a:rPr lang="en-US" altLang="en-US" sz="2925" dirty="0">
                <a:solidFill>
                  <a:srgbClr val="0F243E"/>
                </a:solidFill>
                <a:latin typeface="+mn-lt"/>
                <a:ea typeface="+mn-ea"/>
                <a:cs typeface="+mn-cs"/>
              </a:rPr>
              <a:t>Benefits of the Hub</a:t>
            </a:r>
            <a:endParaRPr lang="en-US" sz="2925" i="1" dirty="0">
              <a:solidFill>
                <a:srgbClr val="0F243E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 descr="https://www.unicc.org/PublishingImages/Logo-IC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476" y="6229291"/>
            <a:ext cx="2163850" cy="39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1161383" y="1967865"/>
            <a:ext cx="5897608" cy="308943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625" dirty="0">
                <a:solidFill>
                  <a:srgbClr val="0F243E"/>
                </a:solidFill>
              </a:rPr>
              <a:t>Everyone using a single harmonized set of rules </a:t>
            </a: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625" dirty="0">
                <a:solidFill>
                  <a:srgbClr val="0F243E"/>
                </a:solidFill>
              </a:rPr>
              <a:t>Captures the benefits of harmonization and maintains them over the long term</a:t>
            </a: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625" dirty="0">
                <a:solidFill>
                  <a:srgbClr val="0F243E"/>
                </a:solidFill>
              </a:rPr>
              <a:t>Avoids the costs associated with establishing country by country agreements </a:t>
            </a: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625" dirty="0">
                <a:solidFill>
                  <a:srgbClr val="0F243E"/>
                </a:solidFill>
              </a:rPr>
              <a:t>Creates uniform conditions for trade</a:t>
            </a: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625" dirty="0">
                <a:solidFill>
                  <a:srgbClr val="0F243E"/>
                </a:solidFill>
              </a:rPr>
              <a:t>Allows developing and developed countries to participate regardless of infrastructure capacity</a:t>
            </a: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625" dirty="0">
                <a:solidFill>
                  <a:srgbClr val="0F243E"/>
                </a:solidFill>
              </a:rPr>
              <a:t>Facilitates inclusion of national systems developed by countries </a:t>
            </a: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625" dirty="0">
                <a:solidFill>
                  <a:srgbClr val="0F243E"/>
                </a:solidFill>
              </a:rPr>
              <a:t>Simplified setup and participation</a:t>
            </a:r>
          </a:p>
          <a:p>
            <a:pPr marL="0" indent="0" algn="just">
              <a:lnSpc>
                <a:spcPct val="100000"/>
              </a:lnSpc>
              <a:spcAft>
                <a:spcPts val="488"/>
              </a:spcAft>
              <a:buNone/>
            </a:pPr>
            <a:endParaRPr lang="en-US" altLang="en-US" sz="1625" dirty="0">
              <a:solidFill>
                <a:srgbClr val="0F243E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en-US" sz="813" dirty="0"/>
          </a:p>
        </p:txBody>
      </p:sp>
      <p:pic>
        <p:nvPicPr>
          <p:cNvPr id="10" name="Content Placeholder 3"/>
          <p:cNvPicPr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37" b="-79"/>
          <a:stretch/>
        </p:blipFill>
        <p:spPr>
          <a:xfrm>
            <a:off x="7684352" y="1926295"/>
            <a:ext cx="2056585" cy="313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669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677" y="938267"/>
            <a:ext cx="9216323" cy="419437"/>
          </a:xfrm>
        </p:spPr>
        <p:txBody>
          <a:bodyPr/>
          <a:lstStyle/>
          <a:p>
            <a:pPr algn="l"/>
            <a:r>
              <a:rPr lang="en-US" altLang="en-US" sz="2925" dirty="0">
                <a:solidFill>
                  <a:srgbClr val="0F243E"/>
                </a:solidFill>
                <a:latin typeface="+mn-lt"/>
                <a:ea typeface="+mn-ea"/>
                <a:cs typeface="+mn-cs"/>
              </a:rPr>
              <a:t>Benefits of the GeNS</a:t>
            </a:r>
            <a:endParaRPr lang="en-US" sz="2925" i="1" dirty="0">
              <a:solidFill>
                <a:srgbClr val="0F243E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 descr="https://www.unicc.org/PublishingImages/Logo-IC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184" y="6255048"/>
            <a:ext cx="2138092" cy="39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1457597" y="1967865"/>
            <a:ext cx="5953329" cy="308943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altLang="en-US" sz="1625" dirty="0">
                <a:solidFill>
                  <a:srgbClr val="0F243E"/>
                </a:solidFill>
              </a:rPr>
              <a:t>Defined exchange mechanism and a standardized UN/CEFACT schema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altLang="en-US" sz="1625" dirty="0">
                <a:solidFill>
                  <a:srgbClr val="0F243E"/>
                </a:solidFill>
              </a:rPr>
              <a:t>Issuance/authorization of an ePhyto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altLang="en-US" sz="1625" dirty="0">
                <a:solidFill>
                  <a:srgbClr val="0F243E"/>
                </a:solidFill>
              </a:rPr>
              <a:t>Sending of an ePhyto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altLang="en-US" sz="1625" dirty="0">
                <a:solidFill>
                  <a:srgbClr val="0F243E"/>
                </a:solidFill>
              </a:rPr>
              <a:t>Printing of the sent certificate data on paper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altLang="en-US" sz="1625" dirty="0">
                <a:solidFill>
                  <a:srgbClr val="0F243E"/>
                </a:solidFill>
              </a:rPr>
              <a:t>Receipt of ePhyto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altLang="en-US" sz="1625" dirty="0">
                <a:solidFill>
                  <a:srgbClr val="0F243E"/>
                </a:solidFill>
              </a:rPr>
              <a:t>Ability to check the authenticity of an ePhyto after receipt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altLang="en-US" sz="1625" dirty="0">
                <a:solidFill>
                  <a:srgbClr val="0F243E"/>
                </a:solidFill>
              </a:rPr>
              <a:t>Extraction of the data from an ePhyto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altLang="en-US" sz="1625" dirty="0">
                <a:solidFill>
                  <a:srgbClr val="0F243E"/>
                </a:solidFill>
              </a:rPr>
              <a:t>Printing of the received certificate data on paper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altLang="en-US" sz="1625" dirty="0">
                <a:solidFill>
                  <a:srgbClr val="0F243E"/>
                </a:solidFill>
              </a:rPr>
              <a:t>Ability to store ePhytos for later reference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altLang="en-US" sz="1625" dirty="0">
                <a:solidFill>
                  <a:srgbClr val="0F243E"/>
                </a:solidFill>
              </a:rPr>
              <a:t>Connected to the Hub to facilitate certificate transfer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altLang="en-US" sz="1625" dirty="0">
                <a:solidFill>
                  <a:srgbClr val="0F243E"/>
                </a:solidFill>
              </a:rPr>
              <a:t>Reporting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488"/>
              </a:spcAft>
              <a:buNone/>
            </a:pPr>
            <a:endParaRPr lang="en-US" altLang="en-US" sz="1625" dirty="0">
              <a:solidFill>
                <a:srgbClr val="0F243E"/>
              </a:solidFill>
            </a:endParaRPr>
          </a:p>
          <a:p>
            <a:pPr>
              <a:spcBef>
                <a:spcPts val="0"/>
              </a:spcBef>
              <a:buNone/>
            </a:pPr>
            <a:endParaRPr lang="en-US" altLang="en-US" sz="813" dirty="0"/>
          </a:p>
        </p:txBody>
      </p:sp>
      <p:pic>
        <p:nvPicPr>
          <p:cNvPr id="7" name="Content Placeholder 3"/>
          <p:cNvPicPr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07" r="34460" b="1072"/>
          <a:stretch/>
        </p:blipFill>
        <p:spPr>
          <a:xfrm>
            <a:off x="7664768" y="1950147"/>
            <a:ext cx="2024539" cy="3442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738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2796" y="1001361"/>
            <a:ext cx="9216323" cy="419437"/>
          </a:xfrm>
        </p:spPr>
        <p:txBody>
          <a:bodyPr/>
          <a:lstStyle/>
          <a:p>
            <a:pPr algn="l"/>
            <a:r>
              <a:rPr lang="en-US" altLang="en-US" sz="2925" dirty="0">
                <a:solidFill>
                  <a:srgbClr val="0F243E"/>
                </a:solidFill>
                <a:latin typeface="+mn-lt"/>
                <a:ea typeface="+mn-ea"/>
                <a:cs typeface="+mn-cs"/>
              </a:rPr>
              <a:t>Harmonization of data</a:t>
            </a:r>
            <a:endParaRPr lang="en-US" sz="2925" i="1" dirty="0">
              <a:solidFill>
                <a:srgbClr val="0F243E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 descr="https://www.unicc.org/PublishingImages/Logo-IC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564" y="6216413"/>
            <a:ext cx="1893394" cy="39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1281750" y="1850908"/>
            <a:ext cx="5927942" cy="39696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2400" dirty="0">
                <a:solidFill>
                  <a:srgbClr val="0F243E"/>
                </a:solidFill>
              </a:rPr>
              <a:t>Hub and the GeNS follow a harmonized set of rules </a:t>
            </a: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2400" dirty="0">
                <a:solidFill>
                  <a:srgbClr val="0F243E"/>
                </a:solidFill>
              </a:rPr>
              <a:t>Availability of a validation tool for the XML</a:t>
            </a: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2400" dirty="0">
                <a:solidFill>
                  <a:srgbClr val="0F243E"/>
                </a:solidFill>
              </a:rPr>
              <a:t>Codes and list are based on the Appendix 1 of ISPM 12 Phytosanitary Certificates for countries to access the IPPC </a:t>
            </a:r>
            <a:r>
              <a:rPr lang="en-US" altLang="en-US" sz="2400" dirty="0" err="1">
                <a:solidFill>
                  <a:srgbClr val="0F243E"/>
                </a:solidFill>
              </a:rPr>
              <a:t>ePhyto</a:t>
            </a:r>
            <a:r>
              <a:rPr lang="en-US" altLang="en-US" sz="2400" dirty="0">
                <a:solidFill>
                  <a:srgbClr val="0F243E"/>
                </a:solidFill>
              </a:rPr>
              <a:t> </a:t>
            </a:r>
            <a:r>
              <a:rPr lang="en-US" altLang="en-US" sz="2400" dirty="0" smtClean="0">
                <a:solidFill>
                  <a:srgbClr val="0F243E"/>
                </a:solidFill>
              </a:rPr>
              <a:t>Solution</a:t>
            </a:r>
            <a:endParaRPr lang="en-US" altLang="en-US" sz="2400" dirty="0">
              <a:solidFill>
                <a:srgbClr val="0F243E"/>
              </a:solidFill>
            </a:endParaRP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sz="2400" dirty="0">
                <a:solidFill>
                  <a:srgbClr val="0F243E"/>
                </a:solidFill>
              </a:rPr>
              <a:t>Harmonization work will be ongoing and is very important for future “automation</a:t>
            </a:r>
            <a:r>
              <a:rPr lang="en-US" sz="2400" dirty="0" smtClean="0">
                <a:solidFill>
                  <a:srgbClr val="0F243E"/>
                </a:solidFill>
              </a:rPr>
              <a:t>”</a:t>
            </a:r>
            <a:endParaRPr lang="en-US" altLang="en-US" sz="2400" dirty="0" smtClean="0">
              <a:solidFill>
                <a:srgbClr val="0F243E"/>
              </a:solidFill>
            </a:endParaRPr>
          </a:p>
          <a:p>
            <a:pPr>
              <a:spcBef>
                <a:spcPts val="0"/>
              </a:spcBef>
              <a:buNone/>
            </a:pPr>
            <a:endParaRPr lang="en-US" altLang="en-US" sz="1050" dirty="0"/>
          </a:p>
        </p:txBody>
      </p:sp>
      <p:pic>
        <p:nvPicPr>
          <p:cNvPr id="8" name="Content Placeholder 3"/>
          <p:cNvPicPr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46" t="-2181" r="591" b="2102"/>
          <a:stretch/>
        </p:blipFill>
        <p:spPr>
          <a:xfrm>
            <a:off x="7659587" y="1866231"/>
            <a:ext cx="2056585" cy="313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4796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86253" y="1798667"/>
            <a:ext cx="6878516" cy="3793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>
              <a:lnSpc>
                <a:spcPct val="100000"/>
              </a:lnSpc>
              <a:spcBef>
                <a:spcPts val="488"/>
              </a:spcBef>
              <a:buFont typeface="Wingdings" panose="05000000000000000000" pitchFamily="2" charset="2"/>
              <a:buChar char="ü"/>
            </a:pPr>
            <a:r>
              <a:rPr lang="en-US" altLang="en-US" sz="2400" dirty="0">
                <a:solidFill>
                  <a:srgbClr val="0F243E"/>
                </a:solidFill>
              </a:rPr>
              <a:t>International Standards Organization List of Alpha 2 codes</a:t>
            </a:r>
          </a:p>
          <a:p>
            <a:pPr marL="742950" lvl="1" indent="-285750" algn="just">
              <a:lnSpc>
                <a:spcPct val="100000"/>
              </a:lnSpc>
              <a:spcBef>
                <a:spcPts val="488"/>
              </a:spcBef>
              <a:buFont typeface="Wingdings" panose="05000000000000000000" pitchFamily="2" charset="2"/>
              <a:buChar char="ü"/>
            </a:pPr>
            <a:r>
              <a:rPr lang="en-US" altLang="en-US" sz="2400" dirty="0" smtClean="0">
                <a:solidFill>
                  <a:srgbClr val="0F243E"/>
                </a:solidFill>
              </a:rPr>
              <a:t>EPPO global </a:t>
            </a:r>
            <a:r>
              <a:rPr lang="en-US" altLang="en-US" sz="2400" dirty="0">
                <a:solidFill>
                  <a:srgbClr val="0F243E"/>
                </a:solidFill>
              </a:rPr>
              <a:t>database for pest scientific </a:t>
            </a:r>
            <a:r>
              <a:rPr lang="en-US" altLang="en-US" sz="2400" dirty="0" smtClean="0">
                <a:solidFill>
                  <a:srgbClr val="0F243E"/>
                </a:solidFill>
              </a:rPr>
              <a:t>information available in the </a:t>
            </a:r>
            <a:r>
              <a:rPr lang="en-US" altLang="en-US" sz="2400" dirty="0" err="1" smtClean="0">
                <a:solidFill>
                  <a:srgbClr val="0F243E"/>
                </a:solidFill>
              </a:rPr>
              <a:t>GeNs</a:t>
            </a:r>
            <a:endParaRPr lang="en-US" altLang="en-US" sz="2400" dirty="0">
              <a:solidFill>
                <a:srgbClr val="0F243E"/>
              </a:solidFill>
            </a:endParaRPr>
          </a:p>
          <a:p>
            <a:pPr marL="1257300" lvl="2" indent="-342900" algn="just">
              <a:spcBef>
                <a:spcPts val="488"/>
              </a:spcBef>
              <a:buFont typeface="Arial" panose="020B0604020202020204" pitchFamily="34" charset="0"/>
              <a:buChar char="•"/>
            </a:pPr>
            <a:r>
              <a:rPr lang="en-GB" altLang="en-US" dirty="0">
                <a:solidFill>
                  <a:srgbClr val="0F243E"/>
                </a:solidFill>
              </a:rPr>
              <a:t>Search by common name (in different languages) or by botanical name</a:t>
            </a:r>
            <a:endParaRPr lang="en-US" altLang="en-US" dirty="0">
              <a:solidFill>
                <a:srgbClr val="0F243E"/>
              </a:solidFill>
            </a:endParaRPr>
          </a:p>
          <a:p>
            <a:pPr marL="742950" lvl="1" indent="-285750" algn="just">
              <a:lnSpc>
                <a:spcPct val="100000"/>
              </a:lnSpc>
              <a:spcBef>
                <a:spcPts val="488"/>
              </a:spcBef>
              <a:buFont typeface="Wingdings" panose="05000000000000000000" pitchFamily="2" charset="2"/>
              <a:buChar char="ü"/>
            </a:pPr>
            <a:r>
              <a:rPr lang="en-US" altLang="en-US" sz="2400" dirty="0">
                <a:solidFill>
                  <a:srgbClr val="0F243E"/>
                </a:solidFill>
              </a:rPr>
              <a:t>Product description, types, intended use, package codes, modes of transport, trade and transport locations, unit of measure and status codes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9677" y="938267"/>
            <a:ext cx="9216323" cy="419437"/>
          </a:xfrm>
        </p:spPr>
        <p:txBody>
          <a:bodyPr/>
          <a:lstStyle/>
          <a:p>
            <a:pPr algn="l"/>
            <a:r>
              <a:rPr lang="en-US" altLang="en-US" sz="2925" dirty="0">
                <a:solidFill>
                  <a:srgbClr val="0F243E"/>
                </a:solidFill>
                <a:latin typeface="+mn-lt"/>
                <a:ea typeface="+mn-ea"/>
                <a:cs typeface="+mn-cs"/>
              </a:rPr>
              <a:t>Harmonization of data – </a:t>
            </a:r>
            <a:r>
              <a:rPr lang="en-US" altLang="en-US" sz="2925" i="1" dirty="0">
                <a:solidFill>
                  <a:srgbClr val="0F243E"/>
                </a:solidFill>
                <a:latin typeface="+mn-lt"/>
                <a:ea typeface="+mn-ea"/>
                <a:cs typeface="+mn-cs"/>
              </a:rPr>
              <a:t>Examples - </a:t>
            </a:r>
            <a:endParaRPr lang="en-US" sz="2925" i="1" dirty="0">
              <a:solidFill>
                <a:srgbClr val="0F243E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3641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677" y="938267"/>
            <a:ext cx="9216323" cy="419437"/>
          </a:xfrm>
        </p:spPr>
        <p:txBody>
          <a:bodyPr/>
          <a:lstStyle/>
          <a:p>
            <a:pPr algn="l"/>
            <a:r>
              <a:rPr lang="en-US" sz="3200" dirty="0">
                <a:solidFill>
                  <a:srgbClr val="0F243E"/>
                </a:solidFill>
                <a:latin typeface="+mn-lt"/>
                <a:ea typeface="+mn-ea"/>
                <a:cs typeface="+mn-cs"/>
              </a:rPr>
              <a:t>Looking Ahead</a:t>
            </a:r>
          </a:p>
        </p:txBody>
      </p:sp>
      <p:pic>
        <p:nvPicPr>
          <p:cNvPr id="14" name="Picture 2" descr="https://www.unicc.org/PublishingImages/Logo-IC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460" y="6242171"/>
            <a:ext cx="1970667" cy="39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1261922" y="1357704"/>
            <a:ext cx="7440064" cy="43753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488"/>
              </a:spcBef>
              <a:buNone/>
            </a:pPr>
            <a:endParaRPr lang="en-US" altLang="en-US" sz="2275" dirty="0">
              <a:solidFill>
                <a:srgbClr val="0F243E"/>
              </a:solidFill>
            </a:endParaRPr>
          </a:p>
          <a:p>
            <a:pPr lvl="1">
              <a:lnSpc>
                <a:spcPct val="100000"/>
              </a:lnSpc>
              <a:spcBef>
                <a:spcPts val="488"/>
              </a:spcBef>
            </a:pPr>
            <a:r>
              <a:rPr lang="en-US" altLang="en-US" dirty="0">
                <a:solidFill>
                  <a:srgbClr val="0F243E"/>
                </a:solidFill>
              </a:rPr>
              <a:t>Full release of the </a:t>
            </a:r>
            <a:r>
              <a:rPr lang="en-US" altLang="en-US" dirty="0" err="1">
                <a:solidFill>
                  <a:srgbClr val="0F243E"/>
                </a:solidFill>
              </a:rPr>
              <a:t>GeNS</a:t>
            </a:r>
            <a:r>
              <a:rPr lang="en-US" altLang="en-US" dirty="0">
                <a:solidFill>
                  <a:srgbClr val="0F243E"/>
                </a:solidFill>
              </a:rPr>
              <a:t> by 15 July</a:t>
            </a:r>
          </a:p>
          <a:p>
            <a:pPr lvl="1">
              <a:lnSpc>
                <a:spcPct val="100000"/>
              </a:lnSpc>
              <a:spcBef>
                <a:spcPts val="488"/>
              </a:spcBef>
            </a:pPr>
            <a:r>
              <a:rPr lang="en-US" altLang="en-US" dirty="0">
                <a:solidFill>
                  <a:srgbClr val="0F243E"/>
                </a:solidFill>
              </a:rPr>
              <a:t>Interface and exchanges with other systems in </a:t>
            </a:r>
            <a:r>
              <a:rPr lang="en-US" altLang="en-US" dirty="0" smtClean="0">
                <a:solidFill>
                  <a:srgbClr val="0F243E"/>
                </a:solidFill>
              </a:rPr>
              <a:t>progress</a:t>
            </a:r>
          </a:p>
          <a:p>
            <a:pPr lvl="2">
              <a:lnSpc>
                <a:spcPct val="100000"/>
              </a:lnSpc>
              <a:spcBef>
                <a:spcPts val="488"/>
              </a:spcBef>
            </a:pPr>
            <a:r>
              <a:rPr lang="en-GB" altLang="en-US" dirty="0" smtClean="0">
                <a:solidFill>
                  <a:srgbClr val="0F243E"/>
                </a:solidFill>
              </a:rPr>
              <a:t>Working towards </a:t>
            </a:r>
            <a:r>
              <a:rPr lang="en-US" altLang="en-US" dirty="0">
                <a:solidFill>
                  <a:srgbClr val="0F243E"/>
                </a:solidFill>
              </a:rPr>
              <a:t>towards integration with Customs single windows systems</a:t>
            </a:r>
          </a:p>
          <a:p>
            <a:pPr lvl="2">
              <a:lnSpc>
                <a:spcPct val="100000"/>
              </a:lnSpc>
              <a:spcBef>
                <a:spcPts val="488"/>
              </a:spcBef>
            </a:pPr>
            <a:r>
              <a:rPr lang="en-US" altLang="en-US" dirty="0">
                <a:solidFill>
                  <a:srgbClr val="0F243E"/>
                </a:solidFill>
              </a:rPr>
              <a:t>Traces system in Europe </a:t>
            </a:r>
          </a:p>
          <a:p>
            <a:pPr lvl="1">
              <a:lnSpc>
                <a:spcPct val="100000"/>
              </a:lnSpc>
              <a:spcBef>
                <a:spcPts val="488"/>
              </a:spcBef>
            </a:pPr>
            <a:r>
              <a:rPr lang="en-US" altLang="en-US" dirty="0">
                <a:solidFill>
                  <a:srgbClr val="0F243E"/>
                </a:solidFill>
              </a:rPr>
              <a:t>Application modernization (offline, Mobile app….)</a:t>
            </a:r>
          </a:p>
          <a:p>
            <a:pPr lvl="1">
              <a:lnSpc>
                <a:spcPct val="100000"/>
              </a:lnSpc>
              <a:spcBef>
                <a:spcPts val="488"/>
              </a:spcBef>
            </a:pPr>
            <a:r>
              <a:rPr lang="en-US" altLang="en-US" dirty="0">
                <a:solidFill>
                  <a:srgbClr val="0F243E"/>
                </a:solidFill>
              </a:rPr>
              <a:t>Working towards integration with Customs single windows systems</a:t>
            </a:r>
          </a:p>
          <a:p>
            <a:pPr lvl="1">
              <a:lnSpc>
                <a:spcPct val="100000"/>
              </a:lnSpc>
              <a:spcBef>
                <a:spcPts val="488"/>
              </a:spcBef>
            </a:pPr>
            <a:r>
              <a:rPr lang="en-US" dirty="0"/>
              <a:t>Continued methods for streamlining the system</a:t>
            </a:r>
            <a:endParaRPr lang="en-US" altLang="en-US" sz="1950" dirty="0">
              <a:solidFill>
                <a:srgbClr val="0F243E"/>
              </a:solidFill>
            </a:endParaRPr>
          </a:p>
          <a:p>
            <a:pPr marL="371475" lvl="1" indent="0" algn="just">
              <a:lnSpc>
                <a:spcPct val="100000"/>
              </a:lnSpc>
              <a:spcBef>
                <a:spcPts val="488"/>
              </a:spcBef>
              <a:buNone/>
            </a:pPr>
            <a:endParaRPr lang="en-US" altLang="en-US" sz="1950" dirty="0">
              <a:solidFill>
                <a:srgbClr val="0F243E"/>
              </a:solidFill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488"/>
              </a:spcAft>
              <a:buNone/>
            </a:pPr>
            <a:endParaRPr lang="en-US" altLang="en-US" sz="1950" dirty="0">
              <a:solidFill>
                <a:srgbClr val="0F243E"/>
              </a:solidFill>
            </a:endParaRPr>
          </a:p>
          <a:p>
            <a:pPr>
              <a:spcBef>
                <a:spcPts val="0"/>
              </a:spcBef>
              <a:buNone/>
            </a:pPr>
            <a:endParaRPr lang="en-US" altLang="en-US" sz="813" dirty="0"/>
          </a:p>
        </p:txBody>
      </p:sp>
    </p:spTree>
    <p:extLst>
      <p:ext uri="{BB962C8B-B14F-4D97-AF65-F5344CB8AC3E}">
        <p14:creationId xmlns:p14="http://schemas.microsoft.com/office/powerpoint/2010/main" val="27504399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011115" y="1600198"/>
            <a:ext cx="3490547" cy="41851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defTabSz="742950"/>
            <a:r>
              <a:rPr lang="en-GB" sz="2400" b="1" dirty="0">
                <a:solidFill>
                  <a:prstClr val="white"/>
                </a:solidFill>
                <a:latin typeface="Calibri" panose="020F0502020204030204"/>
              </a:rPr>
              <a:t>Hub</a:t>
            </a:r>
          </a:p>
          <a:p>
            <a:pPr defTabSz="742950"/>
            <a:r>
              <a:rPr lang="en-GB" sz="1600" b="1" dirty="0">
                <a:solidFill>
                  <a:prstClr val="white"/>
                </a:solidFill>
                <a:latin typeface="Calibri" panose="020F0502020204030204"/>
              </a:rPr>
              <a:t>Step 1: Get prepared</a:t>
            </a:r>
          </a:p>
          <a:p>
            <a:pPr marL="139303" indent="-139303" defTabSz="742950"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prstClr val="white"/>
                </a:solidFill>
                <a:latin typeface="Calibri" panose="020F0502020204030204"/>
              </a:rPr>
              <a:t>It is mandatory to have the capacity to produce </a:t>
            </a:r>
            <a:r>
              <a:rPr lang="en-US" sz="1050" dirty="0" err="1">
                <a:solidFill>
                  <a:prstClr val="white"/>
                </a:solidFill>
                <a:latin typeface="Calibri" panose="020F0502020204030204"/>
              </a:rPr>
              <a:t>ePhytos</a:t>
            </a:r>
            <a:r>
              <a:rPr lang="en-US" sz="1050" dirty="0">
                <a:solidFill>
                  <a:prstClr val="white"/>
                </a:solidFill>
                <a:latin typeface="Calibri" panose="020F0502020204030204"/>
              </a:rPr>
              <a:t> </a:t>
            </a:r>
          </a:p>
          <a:p>
            <a:pPr marL="139303" indent="-139303" defTabSz="742950"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prstClr val="white"/>
                </a:solidFill>
                <a:latin typeface="Calibri" panose="020F0502020204030204"/>
              </a:rPr>
              <a:t>must have a system capable of producing certificates</a:t>
            </a:r>
          </a:p>
          <a:p>
            <a:pPr marL="139303" indent="-139303" defTabSz="7429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prstClr val="white"/>
                </a:solidFill>
                <a:latin typeface="Calibri" panose="020F0502020204030204"/>
              </a:rPr>
              <a:t>read all relevant documents Technical Information</a:t>
            </a:r>
          </a:p>
          <a:p>
            <a:pPr marL="139303" indent="-139303" defTabSz="742950"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prstClr val="white"/>
                </a:solidFill>
                <a:latin typeface="Calibri" panose="020F0502020204030204"/>
              </a:rPr>
              <a:t>the NPPO representative intending to register for the Hub should contact their Official Contact Point</a:t>
            </a:r>
            <a:endParaRPr lang="en-GB" sz="975" dirty="0">
              <a:solidFill>
                <a:prstClr val="white"/>
              </a:solidFill>
              <a:latin typeface="Calibri" panose="020F0502020204030204"/>
            </a:endParaRPr>
          </a:p>
          <a:p>
            <a:pPr defTabSz="742950"/>
            <a:r>
              <a:rPr lang="en-GB" sz="1600" b="1" dirty="0">
                <a:solidFill>
                  <a:prstClr val="white"/>
                </a:solidFill>
                <a:latin typeface="Calibri" panose="020F0502020204030204"/>
              </a:rPr>
              <a:t>Step 2: Registration</a:t>
            </a:r>
          </a:p>
          <a:p>
            <a:pPr marL="139303" indent="-139303" defTabSz="742950"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prstClr val="white"/>
                </a:solidFill>
                <a:latin typeface="Calibri" panose="020F0502020204030204"/>
              </a:rPr>
              <a:t>the NPPO representative can register to the Hub </a:t>
            </a:r>
            <a:r>
              <a:rPr lang="en-GB" sz="1050" dirty="0">
                <a:solidFill>
                  <a:prstClr val="white"/>
                </a:solidFill>
                <a:latin typeface="Calibri" panose="020F0502020204030204"/>
              </a:rPr>
              <a:t>by going to </a:t>
            </a:r>
            <a:r>
              <a:rPr lang="en-GB" sz="1050" dirty="0">
                <a:solidFill>
                  <a:prstClr val="black"/>
                </a:solidFill>
                <a:latin typeface="Calibri" panose="020F0502020204030204"/>
                <a:hlinkClick r:id="rId3"/>
              </a:rPr>
              <a:t>https://www.ephytoexchange.org/AdminConsole/</a:t>
            </a:r>
            <a:r>
              <a:rPr lang="en-GB" sz="105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GB" sz="1050" dirty="0">
                <a:solidFill>
                  <a:prstClr val="white"/>
                </a:solidFill>
                <a:latin typeface="Calibri" panose="020F0502020204030204"/>
              </a:rPr>
              <a:t>and clicking ‘Register NPPO’</a:t>
            </a:r>
          </a:p>
          <a:p>
            <a:pPr marL="139303" indent="-139303" defTabSz="742950"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prstClr val="white"/>
                </a:solidFill>
                <a:latin typeface="Calibri" panose="020F0502020204030204"/>
              </a:rPr>
              <a:t>The Official IPPC Contact Point validates the registration</a:t>
            </a:r>
            <a:endParaRPr lang="en-GB" sz="1050" dirty="0">
              <a:solidFill>
                <a:prstClr val="white"/>
              </a:solidFill>
              <a:latin typeface="Calibri" panose="020F0502020204030204"/>
            </a:endParaRPr>
          </a:p>
          <a:p>
            <a:pPr defTabSz="742950"/>
            <a:r>
              <a:rPr lang="en-GB" sz="1600" b="1" dirty="0">
                <a:solidFill>
                  <a:prstClr val="white"/>
                </a:solidFill>
                <a:latin typeface="Calibri" panose="020F0502020204030204"/>
              </a:rPr>
              <a:t>Step 3: </a:t>
            </a:r>
            <a:r>
              <a:rPr lang="en-GB" sz="1600" b="1" dirty="0" err="1">
                <a:solidFill>
                  <a:prstClr val="white"/>
                </a:solidFill>
                <a:latin typeface="Calibri" panose="020F0502020204030204"/>
              </a:rPr>
              <a:t>Onboarding</a:t>
            </a:r>
            <a:endParaRPr lang="en-GB" sz="1600" b="1" dirty="0">
              <a:solidFill>
                <a:prstClr val="white"/>
              </a:solidFill>
              <a:latin typeface="Calibri" panose="020F0502020204030204"/>
            </a:endParaRPr>
          </a:p>
          <a:p>
            <a:pPr marL="139303" indent="-139303" defTabSz="742950"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prstClr val="white"/>
                </a:solidFill>
                <a:latin typeface="Calibri" panose="020F0502020204030204"/>
              </a:rPr>
              <a:t>the NPPO representative will then receive all relevant onboarding documents needed to implement the Hub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019869" y="1600200"/>
            <a:ext cx="3675723" cy="41851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defTabSz="742950"/>
            <a:r>
              <a:rPr lang="en-GB" sz="2400" b="1" dirty="0" err="1">
                <a:solidFill>
                  <a:prstClr val="white"/>
                </a:solidFill>
                <a:latin typeface="Calibri" panose="020F0502020204030204"/>
              </a:rPr>
              <a:t>GeNs</a:t>
            </a:r>
            <a:endParaRPr lang="en-GB" sz="2400" b="1" dirty="0">
              <a:solidFill>
                <a:prstClr val="white"/>
              </a:solidFill>
              <a:latin typeface="Calibri" panose="020F0502020204030204"/>
            </a:endParaRPr>
          </a:p>
          <a:p>
            <a:pPr defTabSz="742950"/>
            <a:r>
              <a:rPr lang="en-GB" sz="1600" b="1" dirty="0">
                <a:solidFill>
                  <a:prstClr val="white"/>
                </a:solidFill>
                <a:latin typeface="Calibri" panose="020F0502020204030204"/>
              </a:rPr>
              <a:t>Step 1: Get prepared</a:t>
            </a:r>
          </a:p>
          <a:p>
            <a:pPr marL="139303" indent="-139303" defTabSz="742950"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prstClr val="white"/>
                </a:solidFill>
                <a:latin typeface="Calibri" panose="020F0502020204030204"/>
              </a:rPr>
              <a:t>Consider the following factors as they will shape the strategy for implementing </a:t>
            </a:r>
            <a:r>
              <a:rPr lang="en-US" sz="1050" dirty="0" err="1">
                <a:solidFill>
                  <a:prstClr val="white"/>
                </a:solidFill>
                <a:latin typeface="Calibri" panose="020F0502020204030204"/>
              </a:rPr>
              <a:t>ePhyto</a:t>
            </a:r>
            <a:r>
              <a:rPr lang="en-US" sz="1050" dirty="0">
                <a:solidFill>
                  <a:prstClr val="white"/>
                </a:solidFill>
                <a:latin typeface="Calibri" panose="020F0502020204030204"/>
              </a:rPr>
              <a:t>; Function, Governance, Operational and Legal models, stakeholder consultation and lastly change management</a:t>
            </a:r>
          </a:p>
          <a:p>
            <a:pPr defTabSz="742950"/>
            <a:r>
              <a:rPr lang="en-GB" sz="1600" b="1" dirty="0">
                <a:solidFill>
                  <a:prstClr val="white"/>
                </a:solidFill>
                <a:latin typeface="Calibri" panose="020F0502020204030204"/>
              </a:rPr>
              <a:t>Step 2: Registration</a:t>
            </a:r>
          </a:p>
          <a:p>
            <a:pPr marL="139303" indent="-139303" defTabSz="742950"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prstClr val="white"/>
                </a:solidFill>
                <a:latin typeface="Calibri" panose="020F0502020204030204"/>
              </a:rPr>
              <a:t>the NPPO representative should send a message to the </a:t>
            </a:r>
            <a:r>
              <a:rPr lang="en-US" sz="1050" dirty="0" smtClean="0">
                <a:solidFill>
                  <a:prstClr val="white"/>
                </a:solidFill>
                <a:latin typeface="Calibri" panose="020F0502020204030204"/>
              </a:rPr>
              <a:t>IPPC Secretariat </a:t>
            </a:r>
            <a:r>
              <a:rPr lang="en-US" sz="1050" dirty="0">
                <a:solidFill>
                  <a:prstClr val="white"/>
                </a:solidFill>
                <a:latin typeface="Calibri" panose="020F0502020204030204"/>
              </a:rPr>
              <a:t>at </a:t>
            </a:r>
            <a:r>
              <a:rPr lang="en-US" sz="1050" dirty="0" smtClean="0">
                <a:solidFill>
                  <a:prstClr val="white"/>
                </a:solidFill>
                <a:hlinkClick r:id="rId4"/>
              </a:rPr>
              <a:t>ippc@fao.org</a:t>
            </a:r>
            <a:endParaRPr lang="en-US" sz="1050" dirty="0" smtClean="0">
              <a:solidFill>
                <a:prstClr val="white"/>
              </a:solidFill>
            </a:endParaRPr>
          </a:p>
          <a:p>
            <a:pPr marL="139303" indent="-139303" defTabSz="742950">
              <a:buFont typeface="Arial" panose="020B0604020202020204" pitchFamily="34" charset="0"/>
              <a:buChar char="•"/>
            </a:pPr>
            <a:r>
              <a:rPr lang="en-US" sz="1050" dirty="0" smtClean="0">
                <a:solidFill>
                  <a:prstClr val="white"/>
                </a:solidFill>
              </a:rPr>
              <a:t>The </a:t>
            </a:r>
            <a:r>
              <a:rPr lang="en-US" sz="1050" dirty="0">
                <a:solidFill>
                  <a:prstClr val="white"/>
                </a:solidFill>
                <a:latin typeface="Calibri" panose="020F0502020204030204"/>
              </a:rPr>
              <a:t>IPPC </a:t>
            </a:r>
            <a:r>
              <a:rPr lang="en-US" sz="1050" dirty="0">
                <a:solidFill>
                  <a:prstClr val="white"/>
                </a:solidFill>
              </a:rPr>
              <a:t>Secretariat </a:t>
            </a:r>
            <a:r>
              <a:rPr lang="en-US" sz="1050" dirty="0" smtClean="0">
                <a:solidFill>
                  <a:prstClr val="white"/>
                </a:solidFill>
              </a:rPr>
              <a:t> will </a:t>
            </a:r>
            <a:r>
              <a:rPr lang="en-US" sz="1050" dirty="0">
                <a:solidFill>
                  <a:prstClr val="white"/>
                </a:solidFill>
                <a:latin typeface="Calibri" panose="020F0502020204030204"/>
              </a:rPr>
              <a:t>provide the necessary setup document which must be completed in order to create that countries version of the </a:t>
            </a:r>
            <a:r>
              <a:rPr lang="en-US" sz="1050" dirty="0" err="1">
                <a:solidFill>
                  <a:prstClr val="white"/>
                </a:solidFill>
                <a:latin typeface="Calibri" panose="020F0502020204030204"/>
              </a:rPr>
              <a:t>GeNS</a:t>
            </a:r>
            <a:endParaRPr lang="en-GB" sz="1050" dirty="0">
              <a:solidFill>
                <a:prstClr val="white"/>
              </a:solidFill>
              <a:latin typeface="Calibri" panose="020F0502020204030204"/>
            </a:endParaRPr>
          </a:p>
          <a:p>
            <a:pPr defTabSz="742950"/>
            <a:r>
              <a:rPr lang="en-GB" sz="1600" b="1" dirty="0">
                <a:solidFill>
                  <a:prstClr val="white"/>
                </a:solidFill>
                <a:latin typeface="Calibri" panose="020F0502020204030204"/>
              </a:rPr>
              <a:t>Step 3: </a:t>
            </a:r>
            <a:r>
              <a:rPr lang="en-GB" sz="1600" b="1" dirty="0" err="1">
                <a:solidFill>
                  <a:prstClr val="white"/>
                </a:solidFill>
                <a:latin typeface="Calibri" panose="020F0502020204030204"/>
              </a:rPr>
              <a:t>Onboarding</a:t>
            </a:r>
            <a:endParaRPr lang="en-GB" sz="1600" b="1" dirty="0">
              <a:solidFill>
                <a:prstClr val="white"/>
              </a:solidFill>
              <a:latin typeface="Calibri" panose="020F0502020204030204"/>
            </a:endParaRPr>
          </a:p>
          <a:p>
            <a:pPr marL="139303" indent="-139303" defTabSz="742950">
              <a:buFont typeface="Arial" panose="020B0604020202020204" pitchFamily="34" charset="0"/>
              <a:buChar char="•"/>
            </a:pPr>
            <a:r>
              <a:rPr lang="en-US" sz="1050" dirty="0" smtClean="0">
                <a:solidFill>
                  <a:prstClr val="white"/>
                </a:solidFill>
                <a:latin typeface="Calibri" panose="020F0502020204030204"/>
              </a:rPr>
              <a:t>Once the </a:t>
            </a:r>
            <a:r>
              <a:rPr lang="en-US" sz="1050" dirty="0">
                <a:solidFill>
                  <a:prstClr val="white"/>
                </a:solidFill>
                <a:latin typeface="Calibri" panose="020F0502020204030204"/>
              </a:rPr>
              <a:t>NPPO representative </a:t>
            </a:r>
            <a:r>
              <a:rPr lang="en-US" sz="1050" dirty="0" smtClean="0">
                <a:solidFill>
                  <a:prstClr val="white"/>
                </a:solidFill>
                <a:latin typeface="Calibri" panose="020F0502020204030204"/>
              </a:rPr>
              <a:t>fills in </a:t>
            </a:r>
            <a:r>
              <a:rPr lang="en-US" sz="1050" dirty="0">
                <a:solidFill>
                  <a:prstClr val="white"/>
                </a:solidFill>
                <a:latin typeface="Calibri" panose="020F0502020204030204"/>
              </a:rPr>
              <a:t>all relevant onboarding documents needed to implement the </a:t>
            </a:r>
            <a:r>
              <a:rPr lang="en-US" sz="1050" dirty="0" err="1" smtClean="0">
                <a:solidFill>
                  <a:prstClr val="white"/>
                </a:solidFill>
                <a:latin typeface="Calibri" panose="020F0502020204030204"/>
              </a:rPr>
              <a:t>GeNs</a:t>
            </a:r>
            <a:r>
              <a:rPr lang="en-US" sz="1050" dirty="0" smtClean="0">
                <a:solidFill>
                  <a:prstClr val="white"/>
                </a:solidFill>
                <a:latin typeface="Calibri" panose="020F0502020204030204"/>
              </a:rPr>
              <a:t>, the </a:t>
            </a:r>
            <a:r>
              <a:rPr lang="en-GB" sz="1050" dirty="0" smtClean="0">
                <a:solidFill>
                  <a:prstClr val="white"/>
                </a:solidFill>
                <a:latin typeface="Calibri" panose="020F0502020204030204"/>
              </a:rPr>
              <a:t>UNICC </a:t>
            </a:r>
            <a:r>
              <a:rPr lang="en-GB" sz="1050" dirty="0">
                <a:solidFill>
                  <a:prstClr val="white"/>
                </a:solidFill>
                <a:latin typeface="Calibri" panose="020F0502020204030204"/>
              </a:rPr>
              <a:t>will set up a test instance for the country and they can begin testing</a:t>
            </a:r>
            <a:endParaRPr lang="en-US" sz="10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10789" y="1048495"/>
            <a:ext cx="7488262" cy="340793"/>
          </a:xfrm>
        </p:spPr>
        <p:txBody>
          <a:bodyPr/>
          <a:lstStyle/>
          <a:p>
            <a:pPr algn="l"/>
            <a:r>
              <a:rPr lang="en-US" sz="2600" dirty="0">
                <a:solidFill>
                  <a:srgbClr val="0F243E"/>
                </a:solidFill>
                <a:latin typeface="+mn-lt"/>
                <a:ea typeface="+mn-ea"/>
                <a:cs typeface="+mn-cs"/>
              </a:rPr>
              <a:t>Steps to get involved </a:t>
            </a:r>
          </a:p>
        </p:txBody>
      </p:sp>
    </p:spTree>
    <p:extLst>
      <p:ext uri="{BB962C8B-B14F-4D97-AF65-F5344CB8AC3E}">
        <p14:creationId xmlns:p14="http://schemas.microsoft.com/office/powerpoint/2010/main" val="41255696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0800" y="1370762"/>
            <a:ext cx="7429500" cy="600480"/>
          </a:xfrm>
        </p:spPr>
        <p:txBody>
          <a:bodyPr>
            <a:normAutofit/>
          </a:bodyPr>
          <a:lstStyle/>
          <a:p>
            <a:r>
              <a:rPr lang="en-US" sz="2925" dirty="0"/>
              <a:t>Learn more about ePhyto: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68876" y="2120918"/>
            <a:ext cx="8098448" cy="3312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 read more about ePhyto and how to register for the system review the following links:</a:t>
            </a:r>
          </a:p>
          <a:p>
            <a:endParaRPr lang="en-US" dirty="0">
              <a:hlinkClick r:id="rId3"/>
            </a:endParaRPr>
          </a:p>
          <a:p>
            <a:r>
              <a:rPr lang="en-US" dirty="0">
                <a:hlinkClick r:id="rId3"/>
              </a:rPr>
              <a:t>https://www.ippc.int/en/ephyto/</a:t>
            </a:r>
            <a:r>
              <a:rPr lang="en-US" dirty="0"/>
              <a:t>  </a:t>
            </a:r>
          </a:p>
          <a:p>
            <a:endParaRPr lang="en-US" dirty="0"/>
          </a:p>
          <a:p>
            <a:r>
              <a:rPr lang="en-US" dirty="0">
                <a:hlinkClick r:id="rId4"/>
              </a:rPr>
              <a:t>https://www.ephytoexchange.org/landing/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Make sure to follow us on LinkedIn and Twitter to keep updated on all ePhyto news and progress</a:t>
            </a:r>
          </a:p>
          <a:p>
            <a:endParaRPr lang="en-US" dirty="0"/>
          </a:p>
          <a:p>
            <a:r>
              <a:rPr lang="en-US" sz="975" dirty="0"/>
              <a:t>Click on the icons below to take you directly to these platforms</a:t>
            </a:r>
          </a:p>
          <a:p>
            <a:endParaRPr lang="en-US" sz="975" dirty="0"/>
          </a:p>
          <a:p>
            <a:endParaRPr lang="en-US" sz="975" dirty="0"/>
          </a:p>
        </p:txBody>
      </p:sp>
      <p:pic>
        <p:nvPicPr>
          <p:cNvPr id="5" name="Picture 4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9264" y="5159531"/>
            <a:ext cx="559133" cy="547663"/>
          </a:xfrm>
          <a:prstGeom prst="rect">
            <a:avLst/>
          </a:prstGeom>
        </p:spPr>
      </p:pic>
      <p:pic>
        <p:nvPicPr>
          <p:cNvPr id="6" name="Picture 5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39653" y="5159531"/>
            <a:ext cx="637637" cy="547663"/>
          </a:xfrm>
          <a:prstGeom prst="rect">
            <a:avLst/>
          </a:prstGeom>
        </p:spPr>
      </p:pic>
      <p:pic>
        <p:nvPicPr>
          <p:cNvPr id="7" name="Picture 2" descr="https://www.unicc.org/PublishingImages/Logo-ICC.png">
            <a:extLst>
              <a:ext uri="{FF2B5EF4-FFF2-40B4-BE49-F238E27FC236}">
                <a16:creationId xmlns:a16="http://schemas.microsoft.com/office/drawing/2014/main" id="{AB4CA29E-4C09-024D-9022-7B8113AAC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945" y="6267928"/>
            <a:ext cx="2047940" cy="39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385462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Image result for thank you transparent">
            <a:extLst>
              <a:ext uri="{FF2B5EF4-FFF2-40B4-BE49-F238E27FC236}">
                <a16:creationId xmlns:a16="http://schemas.microsoft.com/office/drawing/2014/main" id="{27339803-C3EA-B640-B83A-924509EBC8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900" y="1458913"/>
            <a:ext cx="3786188" cy="3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https://www.unicc.org/PublishingImages/Logo-ICC.png">
            <a:extLst>
              <a:ext uri="{FF2B5EF4-FFF2-40B4-BE49-F238E27FC236}">
                <a16:creationId xmlns:a16="http://schemas.microsoft.com/office/drawing/2014/main" id="{81EF17A3-F108-4A48-ACE7-9110D5B6E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564" y="6216413"/>
            <a:ext cx="1893394" cy="39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55852" y="2066371"/>
            <a:ext cx="303703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fr-FR" altLang="en-US" sz="2400" b="1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</a:rPr>
              <a:t>IPPC Secretariat</a:t>
            </a:r>
          </a:p>
          <a:p>
            <a:pPr>
              <a:buFont typeface="Arial" charset="0"/>
              <a:buNone/>
              <a:defRPr/>
            </a:pPr>
            <a:endParaRPr lang="fr-FR" altLang="en-US" sz="1600" b="1" dirty="0">
              <a:solidFill>
                <a:schemeClr val="accent5">
                  <a:lumMod val="50000"/>
                </a:schemeClr>
              </a:solidFill>
              <a:ea typeface="Arial Unicode MS" panose="020B0604020202020204" pitchFamily="34" charset="-128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1600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</a:rPr>
              <a:t>Food and Agriculture Organization </a:t>
            </a:r>
          </a:p>
          <a:p>
            <a:pPr>
              <a:buFont typeface="Arial" charset="0"/>
              <a:buNone/>
              <a:defRPr/>
            </a:pPr>
            <a:r>
              <a:rPr lang="fr-FR" altLang="en-US" sz="1600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</a:rPr>
              <a:t>of the United Nations (FAO)</a:t>
            </a:r>
          </a:p>
          <a:p>
            <a:pPr>
              <a:buFont typeface="Arial" charset="0"/>
              <a:buNone/>
              <a:defRPr/>
            </a:pPr>
            <a:endParaRPr lang="fr-FR" altLang="en-US" sz="1600" dirty="0">
              <a:solidFill>
                <a:schemeClr val="accent5">
                  <a:lumMod val="50000"/>
                </a:schemeClr>
              </a:solidFill>
              <a:ea typeface="Arial Unicode MS" panose="020B0604020202020204" pitchFamily="34" charset="-128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1600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</a:rPr>
              <a:t>Tel.: +39 06 57054812</a:t>
            </a:r>
          </a:p>
          <a:p>
            <a:pPr>
              <a:buFont typeface="Arial" charset="0"/>
              <a:buNone/>
              <a:defRPr/>
            </a:pPr>
            <a:endParaRPr lang="fr-FR" altLang="en-US" sz="1600" dirty="0">
              <a:solidFill>
                <a:schemeClr val="accent5">
                  <a:lumMod val="50000"/>
                </a:schemeClr>
              </a:solidFill>
              <a:ea typeface="Arial Unicode MS" panose="020B0604020202020204" pitchFamily="34" charset="-128"/>
            </a:endParaRPr>
          </a:p>
          <a:p>
            <a:pPr>
              <a:defRPr/>
            </a:pPr>
            <a:r>
              <a:rPr lang="fr-FR" altLang="en-US" sz="1600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</a:rPr>
              <a:t>Email: </a:t>
            </a:r>
            <a:r>
              <a:rPr lang="fr-FR" altLang="en-US" sz="1600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hlinkClick r:id="rId2"/>
              </a:rPr>
              <a:t>ippc@fao.org</a:t>
            </a:r>
            <a:r>
              <a:rPr lang="fr-FR" altLang="en-US" sz="1600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</a:rPr>
              <a:t> </a:t>
            </a:r>
          </a:p>
          <a:p>
            <a:pPr>
              <a:defRPr/>
            </a:pPr>
            <a:endParaRPr lang="fr-FR" altLang="en-US" sz="1600" dirty="0">
              <a:solidFill>
                <a:schemeClr val="accent5">
                  <a:lumMod val="50000"/>
                </a:schemeClr>
              </a:solidFill>
              <a:ea typeface="Arial Unicode MS" panose="020B0604020202020204" pitchFamily="34" charset="-128"/>
            </a:endParaRPr>
          </a:p>
          <a:p>
            <a:pPr>
              <a:defRPr/>
            </a:pPr>
            <a:r>
              <a:rPr lang="fr-FR" altLang="en-US" sz="1600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</a:rPr>
              <a:t>Web:</a:t>
            </a:r>
          </a:p>
          <a:p>
            <a:pPr>
              <a:buFont typeface="Arial" charset="0"/>
              <a:buNone/>
              <a:defRPr/>
            </a:pPr>
            <a:r>
              <a:rPr lang="fr-FR" altLang="en-US" sz="1600" dirty="0">
                <a:solidFill>
                  <a:srgbClr val="002060"/>
                </a:solidFill>
                <a:ea typeface="Arial Unicode MS" panose="020B0604020202020204" pitchFamily="34" charset="-128"/>
                <a:hlinkClick r:id="rId3"/>
              </a:rPr>
              <a:t>www.ippc.int</a:t>
            </a:r>
            <a:endParaRPr lang="fr-FR" altLang="en-US" sz="1600" dirty="0">
              <a:solidFill>
                <a:srgbClr val="002060"/>
              </a:solidFill>
              <a:ea typeface="Arial Unicode MS" panose="020B0604020202020204" pitchFamily="34" charset="-128"/>
            </a:endParaRPr>
          </a:p>
          <a:p>
            <a:pPr>
              <a:buFont typeface="Arial" charset="0"/>
              <a:buNone/>
              <a:defRPr/>
            </a:pPr>
            <a:r>
              <a:rPr lang="en-US" sz="1600" dirty="0">
                <a:hlinkClick r:id="rId4"/>
              </a:rPr>
              <a:t>www.fao.org/plant-health-2020</a:t>
            </a:r>
            <a:endParaRPr lang="en-US" sz="16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5355852" y="1087551"/>
            <a:ext cx="2625870" cy="1016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b="1" dirty="0">
                <a:solidFill>
                  <a:srgbClr val="279B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Contact us</a:t>
            </a:r>
            <a:endParaRPr lang="en-US" b="1" dirty="0">
              <a:solidFill>
                <a:srgbClr val="279B4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6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353" y="1808726"/>
            <a:ext cx="3015824" cy="3015824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BF988E4-1DF1-9E4C-82A3-B8B244E79491}"/>
              </a:ext>
            </a:extLst>
          </p:cNvPr>
          <p:cNvGrpSpPr/>
          <p:nvPr/>
        </p:nvGrpSpPr>
        <p:grpSpPr>
          <a:xfrm>
            <a:off x="5355852" y="4431690"/>
            <a:ext cx="3254748" cy="1378374"/>
            <a:chOff x="4322976" y="4129089"/>
            <a:chExt cx="3254748" cy="1378374"/>
          </a:xfrm>
        </p:grpSpPr>
        <p:sp>
          <p:nvSpPr>
            <p:cNvPr id="5" name="Rectangle 4"/>
            <p:cNvSpPr/>
            <p:nvPr/>
          </p:nvSpPr>
          <p:spPr>
            <a:xfrm>
              <a:off x="4322976" y="4129089"/>
              <a:ext cx="3254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endParaRPr lang="en-US" b="1" dirty="0"/>
            </a:p>
            <a:p>
              <a:pPr algn="ctr">
                <a:buFont typeface="Arial" charset="0"/>
                <a:buNone/>
                <a:defRPr/>
              </a:pPr>
              <a:r>
                <a:rPr lang="en-US" b="1" dirty="0"/>
                <a:t>  </a:t>
              </a:r>
              <a:endParaRPr lang="fr-FR" altLang="en-US" b="1" dirty="0"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A4030AA-7080-9C40-928A-8A7A03B2B7E1}"/>
                </a:ext>
              </a:extLst>
            </p:cNvPr>
            <p:cNvGrpSpPr/>
            <p:nvPr/>
          </p:nvGrpSpPr>
          <p:grpSpPr>
            <a:xfrm>
              <a:off x="4408952" y="5126212"/>
              <a:ext cx="1797792" cy="381251"/>
              <a:chOff x="6546819" y="3737521"/>
              <a:chExt cx="2150517" cy="456052"/>
            </a:xfrm>
          </p:grpSpPr>
          <p:pic>
            <p:nvPicPr>
              <p:cNvPr id="12" name="Picture 4" descr="Risultati immagini per facebook button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6915" y="3737521"/>
                <a:ext cx="456052" cy="4560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8" descr="Risultati immagini per twitter">
                <a:hlinkClick r:id="rId8"/>
              </p:cNvPr>
              <p:cNvPicPr>
                <a:picLocks noChangeAspect="1" noChangeArrowheads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46819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6" descr="Risultati immagini per linkedin button">
                <a:hlinkClick r:id="rId10"/>
              </p:cNvPr>
              <p:cNvPicPr>
                <a:picLocks noChangeAspect="1" noChangeArrowheads="1"/>
              </p:cNvPicPr>
              <p:nvPr/>
            </p:nvPicPr>
            <p:blipFill>
              <a:blip r:embed="rId11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092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4">
                <a:hlinkClick r:id="rId12"/>
              </p:cNvPr>
              <p:cNvPicPr>
                <a:picLocks noChangeAspect="1"/>
              </p:cNvPicPr>
              <p:nvPr/>
            </p:nvPicPr>
            <p:blipFill>
              <a:blip r:embed="rId1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38186" y="3768209"/>
                <a:ext cx="559150" cy="393697"/>
              </a:xfrm>
              <a:prstGeom prst="rect">
                <a:avLst/>
              </a:prstGeom>
            </p:spPr>
          </p:pic>
        </p:grpSp>
      </p:grpSp>
      <p:pic>
        <p:nvPicPr>
          <p:cNvPr id="16" name="Picture 15" descr="https://www.unicc.org/PublishingImages/Logo-ICC.png">
            <a:extLst>
              <a:ext uri="{FF2B5EF4-FFF2-40B4-BE49-F238E27FC236}">
                <a16:creationId xmlns:a16="http://schemas.microsoft.com/office/drawing/2014/main" id="{81EF17A3-F108-4A48-ACE7-9110D5B6E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458" y="6321921"/>
            <a:ext cx="1893394" cy="39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01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43314" y="1445924"/>
            <a:ext cx="7474527" cy="542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925" b="1" dirty="0"/>
              <a:t>ePhyto in 3 Minutes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295" y="2096907"/>
            <a:ext cx="4780069" cy="27085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47922" y="4931285"/>
            <a:ext cx="6546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https://www.youtube.com/watch?time_continue=2&amp;v=gjDz7aOv-Ys</a:t>
            </a:r>
            <a:endParaRPr lang="en-US" dirty="0"/>
          </a:p>
        </p:txBody>
      </p:sp>
      <p:pic>
        <p:nvPicPr>
          <p:cNvPr id="7" name="Picture 2" descr="https://www.unicc.org/PublishingImages/Logo-ICC.png">
            <a:extLst>
              <a:ext uri="{FF2B5EF4-FFF2-40B4-BE49-F238E27FC236}">
                <a16:creationId xmlns:a16="http://schemas.microsoft.com/office/drawing/2014/main" id="{B152E12A-D435-384E-8A30-7B665DD6A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945" y="6267928"/>
            <a:ext cx="2047940" cy="39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306594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677" y="938267"/>
            <a:ext cx="9216323" cy="419437"/>
          </a:xfrm>
        </p:spPr>
        <p:txBody>
          <a:bodyPr/>
          <a:lstStyle/>
          <a:p>
            <a:pPr algn="l"/>
            <a:r>
              <a:rPr lang="en-US" altLang="en-US" sz="2925" dirty="0">
                <a:solidFill>
                  <a:srgbClr val="0F243E"/>
                </a:solidFill>
                <a:latin typeface="+mn-lt"/>
                <a:ea typeface="+mn-ea"/>
                <a:cs typeface="+mn-cs"/>
              </a:rPr>
              <a:t>The IPPC </a:t>
            </a:r>
            <a:r>
              <a:rPr lang="en-US" altLang="en-US" sz="2925" dirty="0" err="1">
                <a:solidFill>
                  <a:srgbClr val="0F243E"/>
                </a:solidFill>
                <a:latin typeface="+mn-lt"/>
                <a:ea typeface="+mn-ea"/>
                <a:cs typeface="+mn-cs"/>
              </a:rPr>
              <a:t>ePhyto</a:t>
            </a:r>
            <a:r>
              <a:rPr lang="en-US" altLang="en-US" sz="2925" dirty="0">
                <a:solidFill>
                  <a:srgbClr val="0F243E"/>
                </a:solidFill>
                <a:latin typeface="+mn-lt"/>
                <a:ea typeface="+mn-ea"/>
                <a:cs typeface="+mn-cs"/>
              </a:rPr>
              <a:t> Solution Project -</a:t>
            </a:r>
            <a:r>
              <a:rPr lang="en-US" altLang="en-US" sz="2925" i="1" dirty="0">
                <a:solidFill>
                  <a:srgbClr val="0F243E"/>
                </a:solidFill>
                <a:latin typeface="+mn-lt"/>
                <a:ea typeface="+mn-ea"/>
                <a:cs typeface="+mn-cs"/>
              </a:rPr>
              <a:t>in brief-</a:t>
            </a:r>
            <a:endParaRPr lang="en-US" sz="2925" i="1" dirty="0">
              <a:solidFill>
                <a:srgbClr val="0F243E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 descr="https://www.unicc.org/PublishingImages/Logo-IC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945" y="6267928"/>
            <a:ext cx="2047940" cy="39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887955" y="1357704"/>
            <a:ext cx="8200753" cy="42099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2000" dirty="0">
                <a:solidFill>
                  <a:srgbClr val="0F243E"/>
                </a:solidFill>
              </a:rPr>
              <a:t>Project to facilitate the electronic exchange of phytosanitary certificates</a:t>
            </a: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2000" dirty="0">
                <a:solidFill>
                  <a:srgbClr val="0F243E"/>
                </a:solidFill>
              </a:rPr>
              <a:t>All participants use a single harmonized set of rules</a:t>
            </a: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2000" dirty="0">
                <a:solidFill>
                  <a:srgbClr val="0F243E"/>
                </a:solidFill>
              </a:rPr>
              <a:t>The only project of its kind among the three World Trade Organization SPS “sisters” (IPPC (plants), Codex (food safety), OIE (animals))</a:t>
            </a: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2000" dirty="0">
                <a:solidFill>
                  <a:srgbClr val="0F243E"/>
                </a:solidFill>
              </a:rPr>
              <a:t>Allows developing and developed countries to participate regardless of infrastructure capacity</a:t>
            </a: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2000" dirty="0">
                <a:solidFill>
                  <a:srgbClr val="0F243E"/>
                </a:solidFill>
              </a:rPr>
              <a:t>Simplified setup and participation</a:t>
            </a: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2000" u="sng" dirty="0">
                <a:solidFill>
                  <a:srgbClr val="0F243E"/>
                </a:solidFill>
              </a:rPr>
              <a:t>Built for less than US$1 million</a:t>
            </a:r>
            <a:r>
              <a:rPr lang="en-US" altLang="en-US" sz="2000" dirty="0">
                <a:solidFill>
                  <a:srgbClr val="0F243E"/>
                </a:solidFill>
              </a:rPr>
              <a:t> using industry standard solutions</a:t>
            </a: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2000" dirty="0">
                <a:solidFill>
                  <a:srgbClr val="0F243E"/>
                </a:solidFill>
              </a:rPr>
              <a:t>Simply another way to exchange phytosanitary certificates and re-export certificates; </a:t>
            </a:r>
            <a:r>
              <a:rPr lang="en-US" altLang="en-US" sz="2000" b="1" u="sng" dirty="0">
                <a:solidFill>
                  <a:srgbClr val="FF0000"/>
                </a:solidFill>
              </a:rPr>
              <a:t>ePhyto is not mandatory and is not intended to replace the paper process</a:t>
            </a:r>
            <a:r>
              <a:rPr lang="en-US" altLang="en-US" sz="2000" dirty="0">
                <a:solidFill>
                  <a:srgbClr val="0F243E"/>
                </a:solidFill>
              </a:rPr>
              <a:t>, but instead provide another option to enhance and facilitate safe trade</a:t>
            </a:r>
          </a:p>
          <a:p>
            <a:pPr marL="0" indent="0" algn="just">
              <a:lnSpc>
                <a:spcPct val="100000"/>
              </a:lnSpc>
              <a:spcAft>
                <a:spcPts val="488"/>
              </a:spcAft>
              <a:buNone/>
            </a:pPr>
            <a:endParaRPr lang="en-US" altLang="en-US" sz="1950" dirty="0">
              <a:solidFill>
                <a:srgbClr val="0F243E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en-US" sz="813" dirty="0"/>
          </a:p>
        </p:txBody>
      </p:sp>
    </p:spTree>
    <p:extLst>
      <p:ext uri="{BB962C8B-B14F-4D97-AF65-F5344CB8AC3E}">
        <p14:creationId xmlns:p14="http://schemas.microsoft.com/office/powerpoint/2010/main" val="4155721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677" y="938267"/>
            <a:ext cx="9216323" cy="419437"/>
          </a:xfrm>
        </p:spPr>
        <p:txBody>
          <a:bodyPr/>
          <a:lstStyle/>
          <a:p>
            <a:pPr algn="l"/>
            <a:r>
              <a:rPr lang="en-US" altLang="en-US" sz="2925" dirty="0">
                <a:solidFill>
                  <a:srgbClr val="0F243E"/>
                </a:solidFill>
                <a:latin typeface="+mn-lt"/>
                <a:ea typeface="+mn-ea"/>
                <a:cs typeface="+mn-cs"/>
              </a:rPr>
              <a:t>What is an ePhyto?</a:t>
            </a:r>
            <a:endParaRPr lang="en-US" sz="2925" i="1" dirty="0">
              <a:solidFill>
                <a:srgbClr val="0F243E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 descr="https://www.unicc.org/PublishingImages/Logo-IC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308" y="6267928"/>
            <a:ext cx="2060819" cy="39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689676" y="1592790"/>
            <a:ext cx="8200753" cy="308943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950" dirty="0">
                <a:solidFill>
                  <a:srgbClr val="0F243E"/>
                </a:solidFill>
              </a:rPr>
              <a:t>ePhyto is short for “electronic phytosanitary certificate”. </a:t>
            </a: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950" dirty="0">
                <a:solidFill>
                  <a:srgbClr val="0F243E"/>
                </a:solidFill>
              </a:rPr>
              <a:t>ePhyto is the electronic </a:t>
            </a:r>
            <a:r>
              <a:rPr lang="en-US" altLang="en-US" sz="1950" b="1" dirty="0">
                <a:solidFill>
                  <a:srgbClr val="0F243E"/>
                </a:solidFill>
              </a:rPr>
              <a:t>equivalent</a:t>
            </a:r>
            <a:r>
              <a:rPr lang="en-US" altLang="en-US" sz="1950" dirty="0">
                <a:solidFill>
                  <a:srgbClr val="0F243E"/>
                </a:solidFill>
              </a:rPr>
              <a:t> of a paper phytosanitary certificate (ISPM 12)</a:t>
            </a: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950" dirty="0">
                <a:solidFill>
                  <a:srgbClr val="0F243E"/>
                </a:solidFill>
              </a:rPr>
              <a:t>ePhyto is not a PDF or a fax</a:t>
            </a:r>
          </a:p>
          <a:p>
            <a:pPr marL="0" indent="0" algn="just">
              <a:lnSpc>
                <a:spcPct val="100000"/>
              </a:lnSpc>
              <a:spcBef>
                <a:spcPts val="488"/>
              </a:spcBef>
              <a:buNone/>
            </a:pPr>
            <a:endParaRPr lang="en-US" altLang="en-US" sz="1625" dirty="0">
              <a:solidFill>
                <a:srgbClr val="0F243E"/>
              </a:solidFill>
            </a:endParaRPr>
          </a:p>
          <a:p>
            <a:pPr marL="0" indent="0" algn="just">
              <a:lnSpc>
                <a:spcPct val="100000"/>
              </a:lnSpc>
              <a:spcAft>
                <a:spcPts val="488"/>
              </a:spcAft>
              <a:buNone/>
            </a:pPr>
            <a:endParaRPr lang="en-US" altLang="en-US" sz="1625" dirty="0">
              <a:solidFill>
                <a:srgbClr val="0F243E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en-US" sz="813" dirty="0"/>
          </a:p>
        </p:txBody>
      </p:sp>
      <p:grpSp>
        <p:nvGrpSpPr>
          <p:cNvPr id="20" name="Group 1"/>
          <p:cNvGrpSpPr>
            <a:grpSpLocks/>
          </p:cNvGrpSpPr>
          <p:nvPr/>
        </p:nvGrpSpPr>
        <p:grpSpPr bwMode="auto">
          <a:xfrm>
            <a:off x="4420176" y="2693082"/>
            <a:ext cx="4470253" cy="2169226"/>
            <a:chOff x="674610" y="1586553"/>
            <a:chExt cx="7374486" cy="3810101"/>
          </a:xfrm>
        </p:grpSpPr>
        <p:pic>
          <p:nvPicPr>
            <p:cNvPr id="21" name="Picture 4" descr="http://pic.made-in-china.com/6f3j00veytsCAjwUbi/phytosanitary-certificate.jp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0611042">
              <a:off x="674610" y="1616831"/>
              <a:ext cx="1676895" cy="230721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0" descr="phytosanitary certificate 的图像结果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0959274">
              <a:off x="1789623" y="1586553"/>
              <a:ext cx="1708402" cy="238593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3"/>
            <p:cNvSpPr txBox="1">
              <a:spLocks noChangeArrowheads="1"/>
            </p:cNvSpPr>
            <p:nvPr/>
          </p:nvSpPr>
          <p:spPr bwMode="auto">
            <a:xfrm>
              <a:off x="926670" y="4311984"/>
              <a:ext cx="3352801" cy="1084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defRPr sz="3200">
                  <a:solidFill>
                    <a:srgbClr val="0070C0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•"/>
                <a:defRPr sz="2800">
                  <a:solidFill>
                    <a:srgbClr val="0070C0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rgbClr val="0070C0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0070C0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0070C0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2000">
                  <a:solidFill>
                    <a:srgbClr val="0070C0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2000">
                  <a:solidFill>
                    <a:srgbClr val="0070C0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2000">
                  <a:solidFill>
                    <a:srgbClr val="0070C0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2000">
                  <a:solidFill>
                    <a:srgbClr val="0070C0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950" b="1" u="sng" dirty="0">
                  <a:solidFill>
                    <a:srgbClr val="FF0000"/>
                  </a:solidFill>
                </a:rPr>
                <a:t>NOT</a:t>
              </a:r>
              <a:r>
                <a:rPr lang="en-US" altLang="en-US" sz="1463" dirty="0">
                  <a:solidFill>
                    <a:schemeClr val="tx1"/>
                  </a:solidFill>
                </a:rPr>
                <a:t> a paper certificate</a:t>
              </a:r>
            </a:p>
          </p:txBody>
        </p:sp>
        <p:grpSp>
          <p:nvGrpSpPr>
            <p:cNvPr id="24" name="Group 13"/>
            <p:cNvGrpSpPr>
              <a:grpSpLocks/>
            </p:cNvGrpSpPr>
            <p:nvPr/>
          </p:nvGrpSpPr>
          <p:grpSpPr bwMode="auto">
            <a:xfrm>
              <a:off x="5187112" y="2123824"/>
              <a:ext cx="2861984" cy="3101959"/>
              <a:chOff x="5856586" y="2085533"/>
              <a:chExt cx="2861984" cy="3101959"/>
            </a:xfrm>
          </p:grpSpPr>
          <p:grpSp>
            <p:nvGrpSpPr>
              <p:cNvPr id="25" name="Group 2"/>
              <p:cNvGrpSpPr>
                <a:grpSpLocks/>
              </p:cNvGrpSpPr>
              <p:nvPr/>
            </p:nvGrpSpPr>
            <p:grpSpPr bwMode="auto">
              <a:xfrm>
                <a:off x="5879165" y="2085533"/>
                <a:ext cx="2839405" cy="1809484"/>
                <a:chOff x="5727251" y="1929077"/>
                <a:chExt cx="2839405" cy="1809484"/>
              </a:xfrm>
            </p:grpSpPr>
            <p:pic>
              <p:nvPicPr>
                <p:cNvPr id="27" name="Picture 8" descr="pdf 的图像结果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727251" y="1957385"/>
                  <a:ext cx="1362075" cy="17811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8" name="Picture 6" descr="jpeg 的图像结果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195056" y="1929077"/>
                  <a:ext cx="1371600" cy="18049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6" name="TextBox 12"/>
              <p:cNvSpPr txBox="1">
                <a:spLocks noChangeArrowheads="1"/>
              </p:cNvSpPr>
              <p:nvPr/>
            </p:nvSpPr>
            <p:spPr bwMode="auto">
              <a:xfrm>
                <a:off x="5856586" y="4102822"/>
                <a:ext cx="2769308" cy="1084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ts val="600"/>
                  </a:spcBef>
                  <a:spcAft>
                    <a:spcPts val="600"/>
                  </a:spcAft>
                  <a:buFont typeface="Arial" pitchFamily="34" charset="0"/>
                  <a:defRPr sz="3200">
                    <a:solidFill>
                      <a:srgbClr val="0070C0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800">
                    <a:solidFill>
                      <a:srgbClr val="0070C0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rgbClr val="0070C0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solidFill>
                      <a:srgbClr val="0070C0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solidFill>
                      <a:srgbClr val="0070C0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 sz="2000">
                    <a:solidFill>
                      <a:srgbClr val="0070C0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 sz="2000">
                    <a:solidFill>
                      <a:srgbClr val="0070C0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 sz="2000">
                    <a:solidFill>
                      <a:srgbClr val="0070C0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 sz="2000">
                    <a:solidFill>
                      <a:srgbClr val="0070C0"/>
                    </a:solidFill>
                    <a:latin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1950" b="1" u="sng" dirty="0">
                    <a:solidFill>
                      <a:srgbClr val="FF0000"/>
                    </a:solidFill>
                  </a:rPr>
                  <a:t>NOT</a:t>
                </a:r>
                <a:r>
                  <a:rPr lang="en-US" altLang="en-US" sz="1463" dirty="0">
                    <a:solidFill>
                      <a:schemeClr val="tx1"/>
                    </a:solidFill>
                  </a:rPr>
                  <a:t> a scan of a paper certificate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3244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677" y="938267"/>
            <a:ext cx="9216323" cy="419437"/>
          </a:xfrm>
        </p:spPr>
        <p:txBody>
          <a:bodyPr/>
          <a:lstStyle/>
          <a:p>
            <a:pPr algn="l"/>
            <a:r>
              <a:rPr lang="en-US" altLang="en-US" sz="2925" dirty="0">
                <a:solidFill>
                  <a:srgbClr val="0F243E"/>
                </a:solidFill>
                <a:latin typeface="+mn-lt"/>
                <a:ea typeface="+mn-ea"/>
                <a:cs typeface="+mn-cs"/>
              </a:rPr>
              <a:t>What is an ePhyto?</a:t>
            </a:r>
            <a:endParaRPr lang="en-US" sz="2925" i="1" dirty="0">
              <a:solidFill>
                <a:srgbClr val="0F243E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 descr="https://www.unicc.org/PublishingImages/Logo-IC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857" y="6266471"/>
            <a:ext cx="2150971" cy="39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2">
            <a:extLst>
              <a:ext uri="{FF2B5EF4-FFF2-40B4-BE49-F238E27FC236}">
                <a16:creationId xmlns:a16="http://schemas.microsoft.com/office/drawing/2014/main" id="{9AC17CDF-C9AC-3449-8F6F-D8DE3D71C063}"/>
              </a:ext>
            </a:extLst>
          </p:cNvPr>
          <p:cNvGrpSpPr>
            <a:grpSpLocks/>
          </p:cNvGrpSpPr>
          <p:nvPr/>
        </p:nvGrpSpPr>
        <p:grpSpPr bwMode="auto">
          <a:xfrm>
            <a:off x="193926" y="1649814"/>
            <a:ext cx="5959801" cy="3826051"/>
            <a:chOff x="5949617" y="1698750"/>
            <a:chExt cx="4868734" cy="2620084"/>
          </a:xfrm>
        </p:grpSpPr>
        <p:sp>
          <p:nvSpPr>
            <p:cNvPr id="9" name="Freeform 476">
              <a:extLst>
                <a:ext uri="{FF2B5EF4-FFF2-40B4-BE49-F238E27FC236}">
                  <a16:creationId xmlns:a16="http://schemas.microsoft.com/office/drawing/2014/main" id="{0F782AF2-26BB-6444-A490-2BF6D6F18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9617" y="2243972"/>
              <a:ext cx="47625" cy="42863"/>
            </a:xfrm>
            <a:custGeom>
              <a:avLst/>
              <a:gdLst>
                <a:gd name="T0" fmla="*/ 2147483646 w 30"/>
                <a:gd name="T1" fmla="*/ 0 h 27"/>
                <a:gd name="T2" fmla="*/ 2147483646 w 30"/>
                <a:gd name="T3" fmla="*/ 2147483646 h 27"/>
                <a:gd name="T4" fmla="*/ 2147483646 w 30"/>
                <a:gd name="T5" fmla="*/ 2147483646 h 27"/>
                <a:gd name="T6" fmla="*/ 0 w 30"/>
                <a:gd name="T7" fmla="*/ 2147483646 h 27"/>
                <a:gd name="T8" fmla="*/ 2147483646 w 3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" h="27">
                  <a:moveTo>
                    <a:pt x="6" y="0"/>
                  </a:moveTo>
                  <a:lnTo>
                    <a:pt x="30" y="8"/>
                  </a:lnTo>
                  <a:lnTo>
                    <a:pt x="23" y="27"/>
                  </a:lnTo>
                  <a:lnTo>
                    <a:pt x="0" y="2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477">
              <a:extLst>
                <a:ext uri="{FF2B5EF4-FFF2-40B4-BE49-F238E27FC236}">
                  <a16:creationId xmlns:a16="http://schemas.microsoft.com/office/drawing/2014/main" id="{C69061D7-5F64-A74D-BF88-A3501F480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720" y="4190138"/>
              <a:ext cx="4679631" cy="128696"/>
            </a:xfrm>
            <a:custGeom>
              <a:avLst/>
              <a:gdLst>
                <a:gd name="T0" fmla="*/ 0 w 2948"/>
                <a:gd name="T1" fmla="*/ 10 h 81"/>
                <a:gd name="T2" fmla="*/ 70 w 2948"/>
                <a:gd name="T3" fmla="*/ 81 h 81"/>
                <a:gd name="T4" fmla="*/ 2948 w 2948"/>
                <a:gd name="T5" fmla="*/ 81 h 81"/>
                <a:gd name="T6" fmla="*/ 2867 w 2948"/>
                <a:gd name="T7" fmla="*/ 0 h 81"/>
                <a:gd name="T8" fmla="*/ 0 w 2948"/>
                <a:gd name="T9" fmla="*/ 1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8" h="81">
                  <a:moveTo>
                    <a:pt x="0" y="10"/>
                  </a:moveTo>
                  <a:lnTo>
                    <a:pt x="70" y="81"/>
                  </a:lnTo>
                  <a:lnTo>
                    <a:pt x="2948" y="81"/>
                  </a:lnTo>
                  <a:lnTo>
                    <a:pt x="2867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478">
              <a:extLst>
                <a:ext uri="{FF2B5EF4-FFF2-40B4-BE49-F238E27FC236}">
                  <a16:creationId xmlns:a16="http://schemas.microsoft.com/office/drawing/2014/main" id="{656B16DA-4CD8-3845-9E93-294E9D89BB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4335" y="1698750"/>
              <a:ext cx="4050057" cy="2426278"/>
            </a:xfrm>
            <a:custGeom>
              <a:avLst/>
              <a:gdLst>
                <a:gd name="T0" fmla="*/ 2147483646 w 1810"/>
                <a:gd name="T1" fmla="*/ 0 h 1084"/>
                <a:gd name="T2" fmla="*/ 2147483646 w 1810"/>
                <a:gd name="T3" fmla="*/ 0 h 1084"/>
                <a:gd name="T4" fmla="*/ 2147483646 w 1810"/>
                <a:gd name="T5" fmla="*/ 0 h 1084"/>
                <a:gd name="T6" fmla="*/ 2147483646 w 1810"/>
                <a:gd name="T7" fmla="*/ 2147483646 h 1084"/>
                <a:gd name="T8" fmla="*/ 2147483646 w 1810"/>
                <a:gd name="T9" fmla="*/ 2147483646 h 1084"/>
                <a:gd name="T10" fmla="*/ 2147483646 w 1810"/>
                <a:gd name="T11" fmla="*/ 2147483646 h 1084"/>
                <a:gd name="T12" fmla="*/ 2147483646 w 1810"/>
                <a:gd name="T13" fmla="*/ 2147483646 h 1084"/>
                <a:gd name="T14" fmla="*/ 2147483646 w 1810"/>
                <a:gd name="T15" fmla="*/ 0 h 108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810" h="1084">
                  <a:moveTo>
                    <a:pt x="1751" y="0"/>
                  </a:moveTo>
                  <a:cubicBezTo>
                    <a:pt x="1692" y="0"/>
                    <a:pt x="905" y="0"/>
                    <a:pt x="905" y="0"/>
                  </a:cubicBezTo>
                  <a:cubicBezTo>
                    <a:pt x="905" y="0"/>
                    <a:pt x="118" y="0"/>
                    <a:pt x="59" y="0"/>
                  </a:cubicBezTo>
                  <a:cubicBezTo>
                    <a:pt x="0" y="0"/>
                    <a:pt x="7" y="51"/>
                    <a:pt x="7" y="51"/>
                  </a:cubicBezTo>
                  <a:cubicBezTo>
                    <a:pt x="7" y="1084"/>
                    <a:pt x="7" y="1084"/>
                    <a:pt x="7" y="1084"/>
                  </a:cubicBezTo>
                  <a:cubicBezTo>
                    <a:pt x="1804" y="1084"/>
                    <a:pt x="1804" y="1084"/>
                    <a:pt x="1804" y="1084"/>
                  </a:cubicBezTo>
                  <a:cubicBezTo>
                    <a:pt x="1804" y="51"/>
                    <a:pt x="1804" y="51"/>
                    <a:pt x="1804" y="51"/>
                  </a:cubicBezTo>
                  <a:cubicBezTo>
                    <a:pt x="1804" y="51"/>
                    <a:pt x="1810" y="0"/>
                    <a:pt x="17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Rectangle 480">
              <a:extLst>
                <a:ext uri="{FF2B5EF4-FFF2-40B4-BE49-F238E27FC236}">
                  <a16:creationId xmlns:a16="http://schemas.microsoft.com/office/drawing/2014/main" id="{759E6A97-48AF-764B-A199-A89163A09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8401" y="4112459"/>
              <a:ext cx="4625975" cy="90488"/>
            </a:xfrm>
            <a:prstGeom prst="rect">
              <a:avLst/>
            </a:prstGeom>
            <a:solidFill>
              <a:srgbClr val="E2E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 Light" panose="020F03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 Light" panose="020F03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 Light" panose="020F03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63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" name="Freeform 481">
              <a:extLst>
                <a:ext uri="{FF2B5EF4-FFF2-40B4-BE49-F238E27FC236}">
                  <a16:creationId xmlns:a16="http://schemas.microsoft.com/office/drawing/2014/main" id="{045E6EC2-D6FC-B748-9820-09401E0178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1576" y="4202685"/>
              <a:ext cx="4622800" cy="50800"/>
            </a:xfrm>
            <a:custGeom>
              <a:avLst/>
              <a:gdLst>
                <a:gd name="T0" fmla="*/ 2147483646 w 2221"/>
                <a:gd name="T1" fmla="*/ 0 h 25"/>
                <a:gd name="T2" fmla="*/ 0 w 2221"/>
                <a:gd name="T3" fmla="*/ 0 h 25"/>
                <a:gd name="T4" fmla="*/ 2147483646 w 2221"/>
                <a:gd name="T5" fmla="*/ 2147483646 h 25"/>
                <a:gd name="T6" fmla="*/ 2147483646 w 2221"/>
                <a:gd name="T7" fmla="*/ 2147483646 h 25"/>
                <a:gd name="T8" fmla="*/ 2147483646 w 2221"/>
                <a:gd name="T9" fmla="*/ 2147483646 h 25"/>
                <a:gd name="T10" fmla="*/ 2147483646 w 2221"/>
                <a:gd name="T11" fmla="*/ 0 h 25"/>
                <a:gd name="T12" fmla="*/ 2147483646 w 2221"/>
                <a:gd name="T13" fmla="*/ 0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21" h="25">
                  <a:moveTo>
                    <a:pt x="11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6" y="25"/>
                    <a:pt x="75" y="25"/>
                  </a:cubicBezTo>
                  <a:cubicBezTo>
                    <a:pt x="124" y="25"/>
                    <a:pt x="1110" y="25"/>
                    <a:pt x="1110" y="25"/>
                  </a:cubicBezTo>
                  <a:cubicBezTo>
                    <a:pt x="1110" y="25"/>
                    <a:pt x="2097" y="25"/>
                    <a:pt x="2145" y="25"/>
                  </a:cubicBezTo>
                  <a:cubicBezTo>
                    <a:pt x="2194" y="25"/>
                    <a:pt x="2221" y="0"/>
                    <a:pt x="2221" y="0"/>
                  </a:cubicBezTo>
                  <a:lnTo>
                    <a:pt x="1110" y="0"/>
                  </a:lnTo>
                  <a:close/>
                </a:path>
              </a:pathLst>
            </a:custGeom>
            <a:solidFill>
              <a:srgbClr val="C0C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Oval 487">
              <a:extLst>
                <a:ext uri="{FF2B5EF4-FFF2-40B4-BE49-F238E27FC236}">
                  <a16:creationId xmlns:a16="http://schemas.microsoft.com/office/drawing/2014/main" id="{13D5D848-0BEF-6243-9044-75DD00004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16604" y="1902659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 Light" panose="020F03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 Light" panose="020F03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 Light" panose="020F03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63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" name="Oval 488">
              <a:extLst>
                <a:ext uri="{FF2B5EF4-FFF2-40B4-BE49-F238E27FC236}">
                  <a16:creationId xmlns:a16="http://schemas.microsoft.com/office/drawing/2014/main" id="{DA2F8B2B-A939-1C42-BBB1-02F4190D80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24542" y="1910597"/>
              <a:ext cx="36513" cy="349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 Light" panose="020F03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 Light" panose="020F03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 Light" panose="020F03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 Light" panose="020F03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63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19" name="Picture 1">
            <a:extLst>
              <a:ext uri="{FF2B5EF4-FFF2-40B4-BE49-F238E27FC236}">
                <a16:creationId xmlns:a16="http://schemas.microsoft.com/office/drawing/2014/main" id="{647A31B9-EF26-C346-A848-E49A79C5CA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3" t="1" r="38608" b="-10078"/>
          <a:stretch/>
        </p:blipFill>
        <p:spPr bwMode="auto">
          <a:xfrm>
            <a:off x="1179957" y="1715108"/>
            <a:ext cx="3517889" cy="377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357827" y="1330647"/>
            <a:ext cx="45459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cs typeface="Arial" charset="0"/>
              </a:rPr>
              <a:t>Standardized XML schema – part of an ePhyto </a:t>
            </a:r>
            <a:endParaRPr lang="en-US" dirty="0"/>
          </a:p>
        </p:txBody>
      </p:sp>
      <p:pic>
        <p:nvPicPr>
          <p:cNvPr id="29" name="Content Placeholder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0460" y="1638858"/>
            <a:ext cx="2926402" cy="3677345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7193236" y="1322047"/>
            <a:ext cx="2167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cs typeface="Arial" charset="0"/>
              </a:rPr>
              <a:t>Paper representation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39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89677" y="938267"/>
            <a:ext cx="6234825" cy="419437"/>
          </a:xfrm>
        </p:spPr>
        <p:txBody>
          <a:bodyPr/>
          <a:lstStyle/>
          <a:p>
            <a:pPr algn="l"/>
            <a:r>
              <a:rPr lang="en-US" altLang="en-US" sz="2925" dirty="0">
                <a:solidFill>
                  <a:srgbClr val="0F243E"/>
                </a:solidFill>
                <a:latin typeface="+mn-lt"/>
                <a:ea typeface="+mn-ea"/>
                <a:cs typeface="+mn-cs"/>
              </a:rPr>
              <a:t>What is an </a:t>
            </a:r>
            <a:r>
              <a:rPr lang="en-US" altLang="en-US" sz="2925" dirty="0" err="1">
                <a:solidFill>
                  <a:srgbClr val="0F243E"/>
                </a:solidFill>
                <a:latin typeface="+mn-lt"/>
                <a:ea typeface="+mn-ea"/>
                <a:cs typeface="+mn-cs"/>
              </a:rPr>
              <a:t>ePhyto</a:t>
            </a:r>
            <a:r>
              <a:rPr lang="en-US" altLang="en-US" sz="2925" dirty="0">
                <a:solidFill>
                  <a:srgbClr val="0F243E"/>
                </a:solidFill>
                <a:latin typeface="+mn-lt"/>
                <a:ea typeface="+mn-ea"/>
                <a:cs typeface="+mn-cs"/>
              </a:rPr>
              <a:t>? – Is it secure?</a:t>
            </a:r>
            <a:endParaRPr lang="en-US" sz="2925" i="1" dirty="0">
              <a:solidFill>
                <a:srgbClr val="0F243E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446134" y="1933612"/>
            <a:ext cx="7381981" cy="385204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950" dirty="0">
                <a:solidFill>
                  <a:srgbClr val="0F243E"/>
                </a:solidFill>
              </a:rPr>
              <a:t>The NPPO officer is the only one that can issue and approve </a:t>
            </a:r>
            <a:r>
              <a:rPr lang="en-US" altLang="en-US" sz="1950" dirty="0" smtClean="0">
                <a:solidFill>
                  <a:srgbClr val="0F243E"/>
                </a:solidFill>
              </a:rPr>
              <a:t>an e-</a:t>
            </a:r>
            <a:r>
              <a:rPr lang="en-US" altLang="en-US" sz="1950" dirty="0" err="1" smtClean="0">
                <a:solidFill>
                  <a:srgbClr val="0F243E"/>
                </a:solidFill>
              </a:rPr>
              <a:t>Phyto</a:t>
            </a:r>
            <a:r>
              <a:rPr lang="en-US" altLang="en-US" sz="1950" dirty="0" smtClean="0">
                <a:solidFill>
                  <a:srgbClr val="0F243E"/>
                </a:solidFill>
              </a:rPr>
              <a:t> </a:t>
            </a:r>
            <a:endParaRPr lang="en-US" altLang="en-US" sz="1950" dirty="0">
              <a:solidFill>
                <a:srgbClr val="0F243E"/>
              </a:solidFill>
            </a:endParaRPr>
          </a:p>
          <a:p>
            <a:pPr lvl="1" algn="just">
              <a:lnSpc>
                <a:spcPct val="100000"/>
              </a:lnSpc>
              <a:spcBef>
                <a:spcPts val="488"/>
              </a:spcBef>
              <a:buFont typeface="Wingdings" panose="05000000000000000000" pitchFamily="2" charset="2"/>
              <a:buChar char="ü"/>
            </a:pPr>
            <a:r>
              <a:rPr lang="en-US" altLang="en-US" sz="1600" dirty="0">
                <a:solidFill>
                  <a:srgbClr val="0F243E"/>
                </a:solidFill>
              </a:rPr>
              <a:t>Each role is assigned by the NPPO officer and they are restricted to what they can do in the system</a:t>
            </a:r>
            <a:endParaRPr lang="en-US" altLang="en-US" sz="1550" dirty="0">
              <a:solidFill>
                <a:srgbClr val="0F243E"/>
              </a:solidFill>
            </a:endParaRP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950" dirty="0">
                <a:solidFill>
                  <a:srgbClr val="0F243E"/>
                </a:solidFill>
              </a:rPr>
              <a:t>The IPPC Secretariat can verify what countries have access granted to the </a:t>
            </a:r>
            <a:r>
              <a:rPr lang="en-US" altLang="en-US" sz="1950" dirty="0" smtClean="0">
                <a:solidFill>
                  <a:srgbClr val="0F243E"/>
                </a:solidFill>
              </a:rPr>
              <a:t>system</a:t>
            </a:r>
            <a:endParaRPr lang="en-US" altLang="en-US" sz="1950" dirty="0">
              <a:solidFill>
                <a:srgbClr val="0F243E"/>
              </a:solidFill>
            </a:endParaRP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950" dirty="0" smtClean="0">
                <a:solidFill>
                  <a:srgbClr val="0F243E"/>
                </a:solidFill>
              </a:rPr>
              <a:t>The Hub </a:t>
            </a:r>
            <a:r>
              <a:rPr lang="en-US" altLang="en-US" sz="1950" dirty="0">
                <a:solidFill>
                  <a:srgbClr val="0F243E"/>
                </a:solidFill>
              </a:rPr>
              <a:t>cannot see what the content of the certificate is nor can it store any data</a:t>
            </a: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950" dirty="0">
                <a:solidFill>
                  <a:srgbClr val="0F243E"/>
                </a:solidFill>
              </a:rPr>
              <a:t>The information may be stored in the </a:t>
            </a:r>
            <a:r>
              <a:rPr lang="en-US" altLang="en-US" sz="1950" dirty="0" err="1">
                <a:solidFill>
                  <a:srgbClr val="0F243E"/>
                </a:solidFill>
              </a:rPr>
              <a:t>GeNs</a:t>
            </a:r>
            <a:r>
              <a:rPr lang="en-US" altLang="en-US" sz="1950" dirty="0">
                <a:solidFill>
                  <a:srgbClr val="0F243E"/>
                </a:solidFill>
              </a:rPr>
              <a:t> but is exclusively available to the specific country to which it </a:t>
            </a:r>
            <a:r>
              <a:rPr lang="en-US" altLang="en-US" sz="1950" dirty="0" smtClean="0">
                <a:solidFill>
                  <a:srgbClr val="0F243E"/>
                </a:solidFill>
              </a:rPr>
              <a:t>belongs</a:t>
            </a:r>
            <a:endParaRPr lang="en-US" altLang="en-US" sz="1625" dirty="0">
              <a:solidFill>
                <a:srgbClr val="0F243E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en-US" sz="813" dirty="0"/>
          </a:p>
        </p:txBody>
      </p:sp>
      <p:pic>
        <p:nvPicPr>
          <p:cNvPr id="6" name="Picture 2" descr="https://www.unicc.org/PublishingImages/Logo-IC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857" y="6266471"/>
            <a:ext cx="2150971" cy="39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798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677" y="938267"/>
            <a:ext cx="9216323" cy="419437"/>
          </a:xfrm>
        </p:spPr>
        <p:txBody>
          <a:bodyPr/>
          <a:lstStyle/>
          <a:p>
            <a:pPr algn="l"/>
            <a:r>
              <a:rPr lang="en-US" altLang="en-US" sz="2925" dirty="0">
                <a:solidFill>
                  <a:srgbClr val="0F243E"/>
                </a:solidFill>
                <a:latin typeface="+mn-lt"/>
                <a:ea typeface="+mn-ea"/>
                <a:cs typeface="+mn-cs"/>
              </a:rPr>
              <a:t>Why ePhyto? – </a:t>
            </a:r>
            <a:r>
              <a:rPr lang="en-US" altLang="en-US" sz="2925" i="1" dirty="0">
                <a:solidFill>
                  <a:srgbClr val="0F243E"/>
                </a:solidFill>
                <a:latin typeface="+mn-lt"/>
                <a:ea typeface="+mn-ea"/>
                <a:cs typeface="+mn-cs"/>
              </a:rPr>
              <a:t>Example</a:t>
            </a:r>
            <a:r>
              <a:rPr lang="en-US" altLang="en-US" sz="2925" dirty="0">
                <a:solidFill>
                  <a:srgbClr val="0F243E"/>
                </a:solidFill>
                <a:latin typeface="+mn-lt"/>
                <a:ea typeface="+mn-ea"/>
                <a:cs typeface="+mn-cs"/>
              </a:rPr>
              <a:t>- </a:t>
            </a:r>
            <a:endParaRPr lang="en-US" sz="2925" i="1" dirty="0">
              <a:solidFill>
                <a:srgbClr val="0F243E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 descr="https://www.unicc.org/PublishingImages/Logo-IC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278" y="6277089"/>
            <a:ext cx="2163849" cy="39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1197461" y="1736045"/>
            <a:ext cx="8200753" cy="308943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488"/>
              </a:spcBef>
              <a:buNone/>
            </a:pPr>
            <a:r>
              <a:rPr lang="en-US" altLang="en-US" sz="1625" b="1" dirty="0">
                <a:solidFill>
                  <a:srgbClr val="0F243E"/>
                </a:solidFill>
              </a:rPr>
              <a:t>Non-compliant documents trigger a higher number of import rejections than actual plant health issues (harmful organisms): </a:t>
            </a:r>
          </a:p>
          <a:p>
            <a:pPr marL="0" indent="0" algn="just">
              <a:lnSpc>
                <a:spcPct val="100000"/>
              </a:lnSpc>
              <a:spcAft>
                <a:spcPts val="488"/>
              </a:spcAft>
              <a:buNone/>
            </a:pPr>
            <a:endParaRPr lang="en-US" altLang="en-US" sz="1625" dirty="0">
              <a:solidFill>
                <a:srgbClr val="0F243E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en-US" sz="813" dirty="0"/>
          </a:p>
        </p:txBody>
      </p:sp>
      <p:pic>
        <p:nvPicPr>
          <p:cNvPr id="7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88247" y="2623259"/>
            <a:ext cx="474920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212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677" y="938267"/>
            <a:ext cx="9216323" cy="419437"/>
          </a:xfrm>
        </p:spPr>
        <p:txBody>
          <a:bodyPr/>
          <a:lstStyle/>
          <a:p>
            <a:pPr algn="l"/>
            <a:r>
              <a:rPr lang="en-US" altLang="en-US" sz="2925" dirty="0">
                <a:solidFill>
                  <a:srgbClr val="0F243E"/>
                </a:solidFill>
                <a:latin typeface="+mn-lt"/>
                <a:ea typeface="+mn-ea"/>
                <a:cs typeface="+mn-cs"/>
              </a:rPr>
              <a:t>As well as….</a:t>
            </a:r>
            <a:endParaRPr lang="en-US" sz="2925" i="1" dirty="0">
              <a:solidFill>
                <a:srgbClr val="0F243E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 descr="https://www.unicc.org/PublishingImages/Logo-IC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308" y="6280807"/>
            <a:ext cx="2060819" cy="39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1197461" y="1492595"/>
            <a:ext cx="8200753" cy="402225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544" b="1" dirty="0">
                <a:solidFill>
                  <a:srgbClr val="0F243E"/>
                </a:solidFill>
              </a:rPr>
              <a:t>Inefficient processes in place  </a:t>
            </a:r>
            <a:r>
              <a:rPr lang="en-US" altLang="en-US" sz="1544" dirty="0">
                <a:solidFill>
                  <a:srgbClr val="0F243E"/>
                </a:solidFill>
              </a:rPr>
              <a:t>- labor intensive and highly manual with physical paperwork being couriered around and often re-entered</a:t>
            </a: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544" b="1" dirty="0">
                <a:solidFill>
                  <a:srgbClr val="0F243E"/>
                </a:solidFill>
              </a:rPr>
              <a:t>Fraudulent certificates a continuing problem – </a:t>
            </a:r>
            <a:r>
              <a:rPr lang="en-US" altLang="en-US" sz="1544" dirty="0">
                <a:solidFill>
                  <a:srgbClr val="0F243E"/>
                </a:solidFill>
              </a:rPr>
              <a:t>government to government electronic exchange will significantly lower the risk of counterfeiting certificates</a:t>
            </a:r>
            <a:endParaRPr lang="en-US" altLang="en-US" sz="1544" b="1" dirty="0">
              <a:solidFill>
                <a:srgbClr val="0F243E"/>
              </a:solidFill>
            </a:endParaRP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544" b="1" dirty="0">
                <a:solidFill>
                  <a:srgbClr val="0F243E"/>
                </a:solidFill>
              </a:rPr>
              <a:t>Millions of emails sent </a:t>
            </a:r>
            <a:r>
              <a:rPr lang="en-US" altLang="en-US" sz="1544" dirty="0">
                <a:solidFill>
                  <a:srgbClr val="0F243E"/>
                </a:solidFill>
              </a:rPr>
              <a:t>– in the grains industry alone more than 275 million emails are sent annually to process the estimated 11,000 shipments of grain transported on the ocean worldwide</a:t>
            </a: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544" dirty="0">
                <a:solidFill>
                  <a:srgbClr val="0F243E"/>
                </a:solidFill>
              </a:rPr>
              <a:t>Any </a:t>
            </a:r>
            <a:r>
              <a:rPr lang="en-US" altLang="en-US" sz="1544" b="1" dirty="0">
                <a:solidFill>
                  <a:srgbClr val="0F243E"/>
                </a:solidFill>
              </a:rPr>
              <a:t>re-issuing of paper </a:t>
            </a:r>
            <a:r>
              <a:rPr lang="en-US" altLang="en-US" sz="1544" dirty="0">
                <a:solidFill>
                  <a:srgbClr val="0F243E"/>
                </a:solidFill>
              </a:rPr>
              <a:t>phytosanitary certificates has a </a:t>
            </a:r>
            <a:r>
              <a:rPr lang="en-US" altLang="en-US" sz="1544" b="1" dirty="0">
                <a:solidFill>
                  <a:srgbClr val="0F243E"/>
                </a:solidFill>
              </a:rPr>
              <a:t>tremendous cost </a:t>
            </a:r>
            <a:r>
              <a:rPr lang="en-US" altLang="en-US" sz="1544" dirty="0">
                <a:solidFill>
                  <a:srgbClr val="0F243E"/>
                </a:solidFill>
              </a:rPr>
              <a:t>for business </a:t>
            </a:r>
          </a:p>
          <a:p>
            <a:pPr lvl="1"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300" dirty="0">
                <a:solidFill>
                  <a:srgbClr val="0F243E"/>
                </a:solidFill>
              </a:rPr>
              <a:t>Time and money </a:t>
            </a:r>
          </a:p>
          <a:p>
            <a:pPr lvl="1"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300" b="1" dirty="0">
                <a:solidFill>
                  <a:srgbClr val="0F243E"/>
                </a:solidFill>
              </a:rPr>
              <a:t>Deterioration of commodities waiting for clearance </a:t>
            </a:r>
          </a:p>
          <a:p>
            <a:pPr lvl="1"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300" dirty="0">
                <a:solidFill>
                  <a:srgbClr val="0F243E"/>
                </a:solidFill>
              </a:rPr>
              <a:t>Customer claims for late deliveries or bad quality </a:t>
            </a: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544" b="1" dirty="0">
                <a:solidFill>
                  <a:srgbClr val="0F243E"/>
                </a:solidFill>
              </a:rPr>
              <a:t>Mountains of paper</a:t>
            </a:r>
            <a:r>
              <a:rPr lang="en-US" altLang="en-US" sz="1544" dirty="0">
                <a:solidFill>
                  <a:srgbClr val="0F243E"/>
                </a:solidFill>
              </a:rPr>
              <a:t>, a lot of it expensive paper, are produced, printed and stored or destroyed on an annual basis</a:t>
            </a:r>
          </a:p>
          <a:p>
            <a:pPr algn="just">
              <a:lnSpc>
                <a:spcPct val="100000"/>
              </a:lnSpc>
              <a:spcBef>
                <a:spcPts val="488"/>
              </a:spcBef>
            </a:pPr>
            <a:r>
              <a:rPr lang="en-US" altLang="en-US" sz="1544" b="1" dirty="0">
                <a:solidFill>
                  <a:srgbClr val="0F243E"/>
                </a:solidFill>
              </a:rPr>
              <a:t>Most Important </a:t>
            </a:r>
            <a:r>
              <a:rPr lang="en-US" altLang="en-US" sz="1544" dirty="0">
                <a:solidFill>
                  <a:srgbClr val="0F243E"/>
                </a:solidFill>
              </a:rPr>
              <a:t>– </a:t>
            </a:r>
            <a:r>
              <a:rPr lang="en-US" altLang="en-US" sz="1544" u="sng" dirty="0">
                <a:solidFill>
                  <a:srgbClr val="0F243E"/>
                </a:solidFill>
              </a:rPr>
              <a:t>Access to a dependable, timely and affordable food supply where and when it is needed </a:t>
            </a:r>
          </a:p>
          <a:p>
            <a:pPr marL="0" indent="0" algn="just">
              <a:lnSpc>
                <a:spcPct val="100000"/>
              </a:lnSpc>
              <a:spcAft>
                <a:spcPts val="488"/>
              </a:spcAft>
              <a:buNone/>
            </a:pPr>
            <a:endParaRPr lang="en-US" altLang="en-US" sz="1625" dirty="0">
              <a:solidFill>
                <a:srgbClr val="0F243E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en-US" sz="813" dirty="0"/>
          </a:p>
        </p:txBody>
      </p:sp>
    </p:spTree>
    <p:extLst>
      <p:ext uri="{BB962C8B-B14F-4D97-AF65-F5344CB8AC3E}">
        <p14:creationId xmlns:p14="http://schemas.microsoft.com/office/powerpoint/2010/main" val="41992183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677" y="938267"/>
            <a:ext cx="9216323" cy="419437"/>
          </a:xfrm>
        </p:spPr>
        <p:txBody>
          <a:bodyPr/>
          <a:lstStyle/>
          <a:p>
            <a:pPr algn="l"/>
            <a:r>
              <a:rPr lang="en-US" altLang="en-US" sz="2925" dirty="0">
                <a:solidFill>
                  <a:srgbClr val="0F243E"/>
                </a:solidFill>
                <a:latin typeface="+mn-lt"/>
                <a:ea typeface="+mn-ea"/>
                <a:cs typeface="+mn-cs"/>
              </a:rPr>
              <a:t>What is the IPPC </a:t>
            </a:r>
            <a:r>
              <a:rPr lang="en-US" altLang="en-US" sz="2925" dirty="0" err="1">
                <a:solidFill>
                  <a:srgbClr val="0F243E"/>
                </a:solidFill>
                <a:latin typeface="+mn-lt"/>
                <a:ea typeface="+mn-ea"/>
                <a:cs typeface="+mn-cs"/>
              </a:rPr>
              <a:t>ePhyto</a:t>
            </a:r>
            <a:r>
              <a:rPr lang="en-US" altLang="en-US" sz="2925" dirty="0">
                <a:solidFill>
                  <a:srgbClr val="0F243E"/>
                </a:solidFill>
                <a:latin typeface="+mn-lt"/>
                <a:ea typeface="+mn-ea"/>
                <a:cs typeface="+mn-cs"/>
              </a:rPr>
              <a:t> Solution Specifically?</a:t>
            </a:r>
            <a:endParaRPr lang="en-US" sz="2925" i="1" dirty="0">
              <a:solidFill>
                <a:srgbClr val="0F243E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 descr="https://www.unicc.org/PublishingImages/Logo-IC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3915" y="6242170"/>
            <a:ext cx="2163850" cy="39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Content Placeholder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8001" y="1558192"/>
            <a:ext cx="7192169" cy="389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001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3026</TotalTime>
  <Words>1239</Words>
  <Application>Microsoft Office PowerPoint</Application>
  <PresentationFormat>A4 Paper (210x297 mm)</PresentationFormat>
  <Paragraphs>154</Paragraphs>
  <Slides>19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宋体</vt:lpstr>
      <vt:lpstr>Arial</vt:lpstr>
      <vt:lpstr>Arial Unicode MS</vt:lpstr>
      <vt:lpstr>Calibri</vt:lpstr>
      <vt:lpstr>Calibri (body)</vt:lpstr>
      <vt:lpstr>Calibri Light</vt:lpstr>
      <vt:lpstr>Roboto</vt:lpstr>
      <vt:lpstr>Roboto Light</vt:lpstr>
      <vt:lpstr>Wingdings</vt:lpstr>
      <vt:lpstr>Office Theme</vt:lpstr>
      <vt:lpstr>The IPPC ePhyto Solution   International Plant Protection Convention Secretariat IPPC Regional Workshops 2019  </vt:lpstr>
      <vt:lpstr>PowerPoint Presentation</vt:lpstr>
      <vt:lpstr>The IPPC ePhyto Solution Project -in brief-</vt:lpstr>
      <vt:lpstr>What is an ePhyto?</vt:lpstr>
      <vt:lpstr>What is an ePhyto?</vt:lpstr>
      <vt:lpstr>What is an ePhyto? – Is it secure?</vt:lpstr>
      <vt:lpstr>Why ePhyto? – Example- </vt:lpstr>
      <vt:lpstr>As well as….</vt:lpstr>
      <vt:lpstr>What is the IPPC ePhyto Solution Specifically?</vt:lpstr>
      <vt:lpstr>Hub and GeNS</vt:lpstr>
      <vt:lpstr>Benefits of the Hub</vt:lpstr>
      <vt:lpstr>Benefits of the GeNS</vt:lpstr>
      <vt:lpstr>Harmonization of data</vt:lpstr>
      <vt:lpstr>Harmonization of data – Examples - </vt:lpstr>
      <vt:lpstr>Looking Ahead</vt:lpstr>
      <vt:lpstr>Steps to get involved </vt:lpstr>
      <vt:lpstr>PowerPoint Presentation</vt:lpstr>
      <vt:lpstr>PowerPoint Presentation</vt:lpstr>
      <vt:lpstr>PowerPoint Presentation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ePhyto Solution</dc:title>
  <dc:creator>VicariaLopez, Laura (AGDI)</dc:creator>
  <cp:lastModifiedBy>Cassin, Aoife (AGDI)</cp:lastModifiedBy>
  <cp:revision>135</cp:revision>
  <cp:lastPrinted>2018-06-19T13:31:31Z</cp:lastPrinted>
  <dcterms:created xsi:type="dcterms:W3CDTF">2018-05-21T09:24:35Z</dcterms:created>
  <dcterms:modified xsi:type="dcterms:W3CDTF">2019-07-09T14:44:22Z</dcterms:modified>
</cp:coreProperties>
</file>