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57" r:id="rId3"/>
    <p:sldId id="260" r:id="rId4"/>
    <p:sldId id="265" r:id="rId5"/>
    <p:sldId id="283" r:id="rId6"/>
    <p:sldId id="280" r:id="rId7"/>
    <p:sldId id="281" r:id="rId8"/>
    <p:sldId id="269" r:id="rId9"/>
    <p:sldId id="270" r:id="rId10"/>
    <p:sldId id="271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68" r:id="rId19"/>
    <p:sldId id="259" r:id="rId20"/>
    <p:sldId id="261" r:id="rId21"/>
    <p:sldId id="264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4424"/>
    <a:srgbClr val="165A30"/>
    <a:srgbClr val="1E78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41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B27FF-FAB0-40D1-80D1-96A0DB7ECFA2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Rectangle 11"/>
          <p:cNvSpPr/>
          <p:nvPr userDrawn="1"/>
        </p:nvSpPr>
        <p:spPr>
          <a:xfrm>
            <a:off x="562708" y="2140695"/>
            <a:ext cx="8026400" cy="3588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32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NRO Workshop</a:t>
            </a:r>
          </a:p>
          <a:p>
            <a:pPr algn="ctr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32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General presentation</a:t>
            </a:r>
            <a:endParaRPr lang="en-GB" sz="3200" b="1" dirty="0" smtClean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altLang="en-US" sz="32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altLang="en-US" sz="3200" b="1" dirty="0" smtClean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altLang="en-US" sz="3200" b="1" dirty="0" smtClean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/>
            <a:r>
              <a:rPr lang="en-US" altLang="fr-FR" sz="2400" b="1" baseline="0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 Secretariat</a:t>
            </a:r>
          </a:p>
          <a:p>
            <a:pPr algn="ctr"/>
            <a:r>
              <a:rPr lang="en-US" altLang="fr-FR" sz="24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10-11 August </a:t>
            </a:r>
            <a:r>
              <a:rPr lang="en-GB" altLang="fr-FR" sz="24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2017,</a:t>
            </a:r>
            <a:r>
              <a:rPr lang="en-GB" altLang="fr-FR" sz="2400" b="1" baseline="0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GB" altLang="fr-FR" sz="2400" b="1" baseline="0" dirty="0" err="1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Nadi</a:t>
            </a:r>
            <a:r>
              <a:rPr lang="en-GB" altLang="fr-FR" sz="24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, Fiji</a:t>
            </a:r>
            <a:endParaRPr lang="en-US" altLang="fr-FR" sz="2400" b="1" dirty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75515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B27FF-FAB0-40D1-80D1-96A0DB7ECFA2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375138" y="599835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9185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0278" y="513670"/>
            <a:ext cx="383722" cy="3338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2B27FF-FAB0-40D1-80D1-96A0DB7ECFA2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51"/>
            <a:ext cx="9144000" cy="542925"/>
          </a:xfrm>
          <a:prstGeom prst="rect">
            <a:avLst/>
          </a:prstGeom>
        </p:spPr>
      </p:pic>
      <p:pic>
        <p:nvPicPr>
          <p:cNvPr id="11" name="Picture 10" descr="C:\Users\montuori\Desktop\IPPC New Logos\IPPC_logo_Green_2lines_en.jpg"/>
          <p:cNvPicPr/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5" t="15134" r="6745" b="16124"/>
          <a:stretch/>
        </p:blipFill>
        <p:spPr bwMode="auto">
          <a:xfrm>
            <a:off x="6362700" y="6196692"/>
            <a:ext cx="2781300" cy="66130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3"/>
          <p:cNvSpPr/>
          <p:nvPr userDrawn="1"/>
        </p:nvSpPr>
        <p:spPr>
          <a:xfrm>
            <a:off x="0" y="0"/>
            <a:ext cx="9144000" cy="685799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>
                <a:solidFill>
                  <a:srgbClr val="165A30"/>
                </a:solidFill>
              </a:ln>
              <a:noFill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4" t="15422" b="17443"/>
          <a:stretch/>
        </p:blipFill>
        <p:spPr>
          <a:xfrm>
            <a:off x="7289" y="6201508"/>
            <a:ext cx="3142801" cy="648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099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Calibri (body)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n/publications/80405/" TargetMode="External"/><Relationship Id="rId2" Type="http://schemas.openxmlformats.org/officeDocument/2006/relationships/hyperlink" Target="https://www.ippc.int/static/media/files/publication/en/2016/07/Report_CPM-11_2016-07-19_withISPMs-revised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ippc.int/static/media/files/publication/en/2016/05/Appendix_09_NRO_Procedures.pdf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pc.int/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Document.docx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mailto:dorota.buzon@fao.org" TargetMode="External"/><Relationship Id="rId7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ippc.org/" TargetMode="External"/><Relationship Id="rId5" Type="http://schemas.openxmlformats.org/officeDocument/2006/relationships/hyperlink" Target="http://www.fao.org/home/en/" TargetMode="External"/><Relationship Id="rId4" Type="http://schemas.openxmlformats.org/officeDocument/2006/relationships/hyperlink" Target="mailto:paola.sentinelli@fao.or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ppc.int/en/publications/ippc-official-contact-point-notification-form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ppc.int/en/publications/ipp-editor-nomination-request-nppos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4"/>
            <a:ext cx="8440616" cy="31563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65A30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NRO Workshop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65A30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Basic information on NROs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400" b="1" i="0" u="none" strike="noStrike" kern="1200" cap="none" spc="0" normalizeH="0" baseline="0" noProof="0" dirty="0" smtClean="0">
              <a:ln>
                <a:noFill/>
              </a:ln>
              <a:solidFill>
                <a:srgbClr val="165A30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400" b="1" i="0" u="none" strike="noStrike" kern="1200" cap="none" spc="0" normalizeH="0" baseline="0" noProof="0" dirty="0">
              <a:ln>
                <a:noFill/>
              </a:ln>
              <a:solidFill>
                <a:srgbClr val="165A30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62708" y="2140695"/>
            <a:ext cx="80264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b="1" dirty="0"/>
              <a:t>with a Special Support by the FAO-China South-South Cooperation Programme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n-GB" altLang="fr-FR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n-GB" altLang="fr-F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n-GB" altLang="fr-FR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n-GB" altLang="fr-F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n-GB" altLang="fr-FR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en-GB" altLang="fr-FR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IPPC Secretariat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en-GB" altLang="fr-FR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7-8 September 2018, Moscow, Russia</a:t>
            </a:r>
            <a:endParaRPr kumimoji="0" lang="en-US" altLang="fr-FR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8432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4"/>
            <a:ext cx="8440616" cy="1053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3400" b="1" dirty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List of entry points</a:t>
            </a:r>
          </a:p>
        </p:txBody>
      </p:sp>
      <p:sp>
        <p:nvSpPr>
          <p:cNvPr id="4" name="Rectangle 3"/>
          <p:cNvSpPr/>
          <p:nvPr/>
        </p:nvSpPr>
        <p:spPr>
          <a:xfrm>
            <a:off x="517236" y="1394691"/>
            <a:ext cx="8071871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Specified </a:t>
            </a:r>
            <a:r>
              <a:rPr lang="en-US" sz="2400" b="1" dirty="0">
                <a:cs typeface="Arial" panose="020B0604020202020204" pitchFamily="34" charset="0"/>
              </a:rPr>
              <a:t>points of entry should be selected by a </a:t>
            </a:r>
            <a:r>
              <a:rPr lang="en-US" sz="2400" b="1" dirty="0" smtClean="0">
                <a:cs typeface="Arial" panose="020B0604020202020204" pitchFamily="34" charset="0"/>
              </a:rPr>
              <a:t>country if </a:t>
            </a:r>
            <a:r>
              <a:rPr lang="en-US" sz="2400" b="1" dirty="0">
                <a:cs typeface="Arial" panose="020B0604020202020204" pitchFamily="34" charset="0"/>
              </a:rPr>
              <a:t>it requires </a:t>
            </a:r>
            <a:r>
              <a:rPr lang="en-US" sz="2400" b="1" dirty="0" smtClean="0">
                <a:cs typeface="Arial" panose="020B0604020202020204" pitchFamily="34" charset="0"/>
              </a:rPr>
              <a:t>consignments of </a:t>
            </a:r>
            <a:r>
              <a:rPr lang="en-US" sz="2400" b="1" dirty="0">
                <a:cs typeface="Arial" panose="020B0604020202020204" pitchFamily="34" charset="0"/>
              </a:rPr>
              <a:t>particular plants or plant products to be imported only through these points of </a:t>
            </a:r>
            <a:r>
              <a:rPr lang="en-US" sz="2400" b="1" dirty="0" smtClean="0">
                <a:cs typeface="Arial" panose="020B0604020202020204" pitchFamily="34" charset="0"/>
              </a:rPr>
              <a:t>entry </a:t>
            </a:r>
          </a:p>
          <a:p>
            <a:pPr marL="342900" indent="-342900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In cases where </a:t>
            </a:r>
            <a:r>
              <a:rPr lang="en-US" sz="2400" b="1" dirty="0">
                <a:cs typeface="Arial" panose="020B0604020202020204" pitchFamily="34" charset="0"/>
              </a:rPr>
              <a:t>there are no restrictions concerning entry points for consignments of plants and </a:t>
            </a:r>
            <a:r>
              <a:rPr lang="en-US" sz="2400" b="1" dirty="0" smtClean="0">
                <a:cs typeface="Arial" panose="020B0604020202020204" pitchFamily="34" charset="0"/>
              </a:rPr>
              <a:t>plant products </a:t>
            </a:r>
            <a:r>
              <a:rPr lang="en-US" sz="2400" b="1" dirty="0">
                <a:cs typeface="Arial" panose="020B0604020202020204" pitchFamily="34" charset="0"/>
              </a:rPr>
              <a:t>into a country, no report is </a:t>
            </a:r>
            <a:r>
              <a:rPr lang="en-US" sz="2400" b="1" dirty="0" smtClean="0">
                <a:cs typeface="Arial" panose="020B0604020202020204" pitchFamily="34" charset="0"/>
              </a:rPr>
              <a:t>needed </a:t>
            </a:r>
          </a:p>
          <a:p>
            <a:pPr marL="342900" indent="-342900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Recommended </a:t>
            </a:r>
            <a:r>
              <a:rPr lang="en-US" sz="2400" b="1" dirty="0">
                <a:cs typeface="Arial" panose="020B0604020202020204" pitchFamily="34" charset="0"/>
              </a:rPr>
              <a:t>that the </a:t>
            </a:r>
            <a:r>
              <a:rPr lang="en-US" sz="2400" b="1" dirty="0" smtClean="0">
                <a:cs typeface="Arial" panose="020B0604020202020204" pitchFamily="34" charset="0"/>
              </a:rPr>
              <a:t>information about </a:t>
            </a:r>
            <a:r>
              <a:rPr lang="en-US" sz="2400" b="1" dirty="0">
                <a:cs typeface="Arial" panose="020B0604020202020204" pitchFamily="34" charset="0"/>
              </a:rPr>
              <a:t>the lack of restrictions should be posted on the </a:t>
            </a:r>
            <a:r>
              <a:rPr lang="en-US" sz="2400" b="1" dirty="0" smtClean="0">
                <a:cs typeface="Arial" panose="020B0604020202020204" pitchFamily="34" charset="0"/>
              </a:rPr>
              <a:t>IPP</a:t>
            </a:r>
            <a:endParaRPr lang="en-GB" sz="20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1956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4"/>
            <a:ext cx="8440616" cy="1053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3400" b="1" dirty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List of regulated pests</a:t>
            </a:r>
          </a:p>
        </p:txBody>
      </p:sp>
      <p:sp>
        <p:nvSpPr>
          <p:cNvPr id="4" name="Rectangle 3"/>
          <p:cNvSpPr/>
          <p:nvPr/>
        </p:nvSpPr>
        <p:spPr>
          <a:xfrm>
            <a:off x="517236" y="1394691"/>
            <a:ext cx="8071871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According to </a:t>
            </a:r>
            <a:r>
              <a:rPr lang="en-US" sz="2400" b="1" dirty="0">
                <a:cs typeface="Arial" panose="020B0604020202020204" pitchFamily="34" charset="0"/>
              </a:rPr>
              <a:t>ISPM </a:t>
            </a:r>
            <a:r>
              <a:rPr lang="en-US" sz="2400" b="1" dirty="0" smtClean="0">
                <a:cs typeface="Arial" panose="020B0604020202020204" pitchFamily="34" charset="0"/>
              </a:rPr>
              <a:t>5 Glossary </a:t>
            </a:r>
            <a:r>
              <a:rPr lang="en-US" sz="2400" b="1" dirty="0">
                <a:cs typeface="Arial" panose="020B0604020202020204" pitchFamily="34" charset="0"/>
              </a:rPr>
              <a:t>of phytosanitary </a:t>
            </a:r>
            <a:r>
              <a:rPr lang="en-US" sz="2400" b="1" dirty="0" smtClean="0">
                <a:cs typeface="Arial" panose="020B0604020202020204" pitchFamily="34" charset="0"/>
              </a:rPr>
              <a:t>terms: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400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400" b="1" dirty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400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400" b="1" dirty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400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400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 Once </a:t>
            </a:r>
            <a:r>
              <a:rPr lang="en-US" sz="2400" b="1" dirty="0">
                <a:cs typeface="Arial" panose="020B0604020202020204" pitchFamily="34" charset="0"/>
              </a:rPr>
              <a:t>compiled, a list of regulated pests </a:t>
            </a:r>
            <a:r>
              <a:rPr lang="en-US" sz="2400" b="1" dirty="0" smtClean="0">
                <a:cs typeface="Arial" panose="020B0604020202020204" pitchFamily="34" charset="0"/>
              </a:rPr>
              <a:t>should be </a:t>
            </a:r>
            <a:r>
              <a:rPr lang="en-US" sz="2400" b="1" dirty="0">
                <a:cs typeface="Arial" panose="020B0604020202020204" pitchFamily="34" charset="0"/>
              </a:rPr>
              <a:t>made available on the </a:t>
            </a:r>
            <a:r>
              <a:rPr lang="en-US" sz="2400" b="1" dirty="0" smtClean="0">
                <a:cs typeface="Arial" panose="020B0604020202020204" pitchFamily="34" charset="0"/>
              </a:rPr>
              <a:t>IPP</a:t>
            </a:r>
            <a:endParaRPr lang="en-US" sz="2400" b="1" dirty="0"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848" y="1899850"/>
            <a:ext cx="8348105" cy="3487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30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4"/>
            <a:ext cx="8440616" cy="1053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3400" b="1" dirty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Pest reports</a:t>
            </a:r>
          </a:p>
        </p:txBody>
      </p:sp>
      <p:sp>
        <p:nvSpPr>
          <p:cNvPr id="4" name="Rectangle 3"/>
          <p:cNvSpPr/>
          <p:nvPr/>
        </p:nvSpPr>
        <p:spPr>
          <a:xfrm>
            <a:off x="517236" y="1394691"/>
            <a:ext cx="8071871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cs typeface="Arial" panose="020B0604020202020204" pitchFamily="34" charset="0"/>
              </a:rPr>
              <a:t>The </a:t>
            </a:r>
            <a:r>
              <a:rPr lang="en-US" sz="2000" b="1" dirty="0">
                <a:cs typeface="Arial" panose="020B0604020202020204" pitchFamily="34" charset="0"/>
              </a:rPr>
              <a:t>occurrence, outbreak or spread of pests that may be of immediate or potential danger </a:t>
            </a:r>
            <a:r>
              <a:rPr lang="en-US" sz="2000" b="1" dirty="0" smtClean="0">
                <a:cs typeface="Arial" panose="020B0604020202020204" pitchFamily="34" charset="0"/>
              </a:rPr>
              <a:t>should be </a:t>
            </a:r>
            <a:r>
              <a:rPr lang="en-US" sz="2000" b="1" dirty="0">
                <a:cs typeface="Arial" panose="020B0604020202020204" pitchFamily="34" charset="0"/>
              </a:rPr>
              <a:t>reported via the IPP once they </a:t>
            </a:r>
            <a:r>
              <a:rPr lang="en-US" sz="2000" b="1" dirty="0" smtClean="0">
                <a:cs typeface="Arial" panose="020B0604020202020204" pitchFamily="34" charset="0"/>
              </a:rPr>
              <a:t>happen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cs typeface="Arial" panose="020B0604020202020204" pitchFamily="34" charset="0"/>
              </a:rPr>
              <a:t>A </a:t>
            </a:r>
            <a:r>
              <a:rPr lang="en-US" sz="2000" b="1" dirty="0">
                <a:cs typeface="Arial" panose="020B0604020202020204" pitchFamily="34" charset="0"/>
              </a:rPr>
              <a:t>pest report should contain important information </a:t>
            </a:r>
            <a:r>
              <a:rPr lang="en-US" sz="2000" b="1" dirty="0" smtClean="0">
                <a:cs typeface="Arial" panose="020B0604020202020204" pitchFamily="34" charset="0"/>
              </a:rPr>
              <a:t>that allows </a:t>
            </a:r>
            <a:r>
              <a:rPr lang="en-US" sz="2000" b="1" dirty="0">
                <a:cs typeface="Arial" panose="020B0604020202020204" pitchFamily="34" charset="0"/>
              </a:rPr>
              <a:t>other countries to adjust as necessary their phytosanitary import requirements and to </a:t>
            </a:r>
            <a:r>
              <a:rPr lang="en-US" sz="2000" b="1" dirty="0" smtClean="0">
                <a:cs typeface="Arial" panose="020B0604020202020204" pitchFamily="34" charset="0"/>
              </a:rPr>
              <a:t>take actions </a:t>
            </a:r>
            <a:r>
              <a:rPr lang="en-US" sz="2000" b="1" dirty="0">
                <a:cs typeface="Arial" panose="020B0604020202020204" pitchFamily="34" charset="0"/>
              </a:rPr>
              <a:t>taking into account any changes in pest </a:t>
            </a:r>
            <a:r>
              <a:rPr lang="en-US" sz="2000" b="1" dirty="0" smtClean="0">
                <a:cs typeface="Arial" panose="020B0604020202020204" pitchFamily="34" charset="0"/>
              </a:rPr>
              <a:t>risk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cs typeface="Arial" panose="020B0604020202020204" pitchFamily="34" charset="0"/>
              </a:rPr>
              <a:t>International </a:t>
            </a:r>
            <a:r>
              <a:rPr lang="en-US" sz="2000" b="1" dirty="0">
                <a:cs typeface="Arial" panose="020B0604020202020204" pitchFamily="34" charset="0"/>
              </a:rPr>
              <a:t>Standard for Phytosanitary </a:t>
            </a:r>
            <a:r>
              <a:rPr lang="en-US" sz="2000" b="1" dirty="0" smtClean="0">
                <a:cs typeface="Arial" panose="020B0604020202020204" pitchFamily="34" charset="0"/>
              </a:rPr>
              <a:t>Measures </a:t>
            </a:r>
            <a:r>
              <a:rPr lang="en-US" sz="2000" b="1" dirty="0">
                <a:cs typeface="Arial" panose="020B0604020202020204" pitchFamily="34" charset="0"/>
              </a:rPr>
              <a:t>No. 17: </a:t>
            </a:r>
            <a:r>
              <a:rPr lang="en-US" sz="2000" b="1" dirty="0" smtClean="0">
                <a:cs typeface="Arial" panose="020B0604020202020204" pitchFamily="34" charset="0"/>
              </a:rPr>
              <a:t>Pest reporting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cs typeface="Arial" panose="020B0604020202020204" pitchFamily="34" charset="0"/>
              </a:rPr>
              <a:t>NRO Guide: Chapter 2.5 </a:t>
            </a:r>
            <a:r>
              <a:rPr lang="en-US" sz="2000" b="1" dirty="0">
                <a:cs typeface="Arial" panose="020B0604020202020204" pitchFamily="34" charset="0"/>
              </a:rPr>
              <a:t>Detailed </a:t>
            </a:r>
            <a:r>
              <a:rPr lang="en-US" sz="2000" b="1" dirty="0" smtClean="0">
                <a:cs typeface="Arial" panose="020B0604020202020204" pitchFamily="34" charset="0"/>
              </a:rPr>
              <a:t>example of </a:t>
            </a:r>
            <a:r>
              <a:rPr lang="en-US" sz="2000" b="1" dirty="0">
                <a:cs typeface="Arial" panose="020B0604020202020204" pitchFamily="34" charset="0"/>
              </a:rPr>
              <a:t>creating and updating a report: a pest report.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cs typeface="Arial" panose="020B0604020202020204" pitchFamily="34" charset="0"/>
              </a:rPr>
              <a:t>through Regional </a:t>
            </a:r>
            <a:r>
              <a:rPr lang="en-US" sz="2000" b="1" dirty="0">
                <a:cs typeface="Arial" panose="020B0604020202020204" pitchFamily="34" charset="0"/>
              </a:rPr>
              <a:t>Plant Protection </a:t>
            </a:r>
            <a:r>
              <a:rPr lang="en-US" sz="2000" b="1" dirty="0" smtClean="0">
                <a:cs typeface="Arial" panose="020B0604020202020204" pitchFamily="34" charset="0"/>
              </a:rPr>
              <a:t>Organizations:</a:t>
            </a:r>
          </a:p>
          <a:p>
            <a:pPr marL="800100" lvl="1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cs typeface="Arial" panose="020B0604020202020204" pitchFamily="34" charset="0"/>
              </a:rPr>
              <a:t>if </a:t>
            </a:r>
            <a:r>
              <a:rPr lang="en-US" sz="2000" b="1" dirty="0">
                <a:cs typeface="Arial" panose="020B0604020202020204" pitchFamily="34" charset="0"/>
              </a:rPr>
              <a:t>a </a:t>
            </a:r>
            <a:r>
              <a:rPr lang="en-US" sz="2000" b="1" dirty="0" smtClean="0">
                <a:cs typeface="Arial" panose="020B0604020202020204" pitchFamily="34" charset="0"/>
              </a:rPr>
              <a:t>country </a:t>
            </a:r>
            <a:r>
              <a:rPr lang="en-US" sz="2000" b="1" dirty="0">
                <a:cs typeface="Arial" panose="020B0604020202020204" pitchFamily="34" charset="0"/>
              </a:rPr>
              <a:t>signs an appropriate form to satisfy the legality of that </a:t>
            </a:r>
            <a:r>
              <a:rPr lang="en-US" sz="2000" b="1" dirty="0" smtClean="0">
                <a:cs typeface="Arial" panose="020B0604020202020204" pitchFamily="34" charset="0"/>
              </a:rPr>
              <a:t>action and </a:t>
            </a:r>
          </a:p>
          <a:p>
            <a:pPr marL="800100" lvl="1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>
                <a:cs typeface="Arial" panose="020B0604020202020204" pitchFamily="34" charset="0"/>
              </a:rPr>
              <a:t>i</a:t>
            </a:r>
            <a:r>
              <a:rPr lang="en-US" sz="2000" b="1" dirty="0" smtClean="0">
                <a:cs typeface="Arial" panose="020B0604020202020204" pitchFamily="34" charset="0"/>
              </a:rPr>
              <a:t>f the </a:t>
            </a:r>
            <a:r>
              <a:rPr lang="en-US" sz="2000" b="1" dirty="0">
                <a:cs typeface="Arial" panose="020B0604020202020204" pitchFamily="34" charset="0"/>
              </a:rPr>
              <a:t>technical mechanism exists for </a:t>
            </a:r>
            <a:r>
              <a:rPr lang="en-US" sz="2000" b="1" dirty="0" smtClean="0">
                <a:cs typeface="Arial" panose="020B0604020202020204" pitchFamily="34" charset="0"/>
              </a:rPr>
              <a:t>data exchange</a:t>
            </a:r>
            <a:endParaRPr lang="en-GB" sz="20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9037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4"/>
            <a:ext cx="8440616" cy="1053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3400" b="1" dirty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Emergency action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517236" y="1394691"/>
            <a:ext cx="8071871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>
                <a:cs typeface="Arial" panose="020B0604020202020204" pitchFamily="34" charset="0"/>
              </a:rPr>
              <a:t>ISPM </a:t>
            </a:r>
            <a:r>
              <a:rPr lang="en-US" sz="2400" b="1" dirty="0" smtClean="0">
                <a:cs typeface="Arial" panose="020B0604020202020204" pitchFamily="34" charset="0"/>
              </a:rPr>
              <a:t>5 Glossary </a:t>
            </a:r>
            <a:r>
              <a:rPr lang="en-US" sz="2400" b="1" dirty="0">
                <a:cs typeface="Arial" panose="020B0604020202020204" pitchFamily="34" charset="0"/>
              </a:rPr>
              <a:t>of phytosanitary </a:t>
            </a:r>
            <a:r>
              <a:rPr lang="en-US" sz="2400" b="1" dirty="0" smtClean="0">
                <a:cs typeface="Arial" panose="020B0604020202020204" pitchFamily="34" charset="0"/>
              </a:rPr>
              <a:t>terms: </a:t>
            </a:r>
          </a:p>
          <a:p>
            <a:pPr marL="800100" lvl="1" indent="-342900">
              <a:buFont typeface="Arial" panose="020B0604020202020204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200" b="1" dirty="0" smtClean="0">
                <a:cs typeface="Arial" panose="020B0604020202020204" pitchFamily="34" charset="0"/>
              </a:rPr>
              <a:t>“</a:t>
            </a:r>
            <a:r>
              <a:rPr lang="en-US" sz="2200" b="1" dirty="0">
                <a:cs typeface="Arial" panose="020B0604020202020204" pitchFamily="34" charset="0"/>
              </a:rPr>
              <a:t>emergency action</a:t>
            </a:r>
            <a:r>
              <a:rPr lang="en-US" sz="2200" b="1" dirty="0" smtClean="0">
                <a:cs typeface="Arial" panose="020B0604020202020204" pitchFamily="34" charset="0"/>
              </a:rPr>
              <a:t>”: </a:t>
            </a:r>
            <a:r>
              <a:rPr lang="en-US" sz="2200" b="1" dirty="0">
                <a:cs typeface="Arial" panose="020B0604020202020204" pitchFamily="34" charset="0"/>
              </a:rPr>
              <a:t>“a prompt </a:t>
            </a:r>
            <a:r>
              <a:rPr lang="en-US" sz="2200" b="1" dirty="0" smtClean="0">
                <a:cs typeface="Arial" panose="020B0604020202020204" pitchFamily="34" charset="0"/>
              </a:rPr>
              <a:t>phytosanitary action </a:t>
            </a:r>
            <a:r>
              <a:rPr lang="en-US" sz="2200" b="1" dirty="0">
                <a:cs typeface="Arial" panose="020B0604020202020204" pitchFamily="34" charset="0"/>
              </a:rPr>
              <a:t>undertaken in a new or unexpected phytosanitary situation</a:t>
            </a:r>
            <a:r>
              <a:rPr lang="en-US" sz="2200" b="1" dirty="0" smtClean="0">
                <a:cs typeface="Arial" panose="020B0604020202020204" pitchFamily="34" charset="0"/>
              </a:rPr>
              <a:t>”</a:t>
            </a:r>
          </a:p>
          <a:p>
            <a:pPr marL="800100" lvl="1" indent="-342900">
              <a:buFont typeface="Arial" panose="020B0604020202020204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200" b="1" dirty="0" smtClean="0">
                <a:cs typeface="Arial" panose="020B0604020202020204" pitchFamily="34" charset="0"/>
              </a:rPr>
              <a:t>“phytosanitary action”: </a:t>
            </a:r>
            <a:r>
              <a:rPr lang="en-US" sz="2200" b="1" dirty="0">
                <a:cs typeface="Arial" panose="020B0604020202020204" pitchFamily="34" charset="0"/>
              </a:rPr>
              <a:t>“an official operation, such as inspection, testing, surveillance </a:t>
            </a:r>
            <a:r>
              <a:rPr lang="en-US" sz="2200" b="1" dirty="0" smtClean="0">
                <a:cs typeface="Arial" panose="020B0604020202020204" pitchFamily="34" charset="0"/>
              </a:rPr>
              <a:t>or treatment</a:t>
            </a:r>
            <a:r>
              <a:rPr lang="en-US" sz="2200" b="1" dirty="0">
                <a:cs typeface="Arial" panose="020B0604020202020204" pitchFamily="34" charset="0"/>
              </a:rPr>
              <a:t>, undertaken to implement phytosanitary regulations or procedures</a:t>
            </a:r>
            <a:r>
              <a:rPr lang="en-US" sz="2200" b="1" dirty="0" smtClean="0">
                <a:cs typeface="Arial" panose="020B0604020202020204" pitchFamily="34" charset="0"/>
              </a:rPr>
              <a:t>”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>
                <a:cs typeface="Arial" panose="020B0604020202020204" pitchFamily="34" charset="0"/>
              </a:rPr>
              <a:t>International Standard for Phytosanitary Measures No. </a:t>
            </a:r>
            <a:r>
              <a:rPr lang="en-US" sz="2400" b="1" dirty="0" smtClean="0">
                <a:cs typeface="Arial" panose="020B0604020202020204" pitchFamily="34" charset="0"/>
              </a:rPr>
              <a:t>13: partial </a:t>
            </a:r>
            <a:r>
              <a:rPr lang="en-US" sz="2400" b="1" dirty="0">
                <a:cs typeface="Arial" panose="020B0604020202020204" pitchFamily="34" charset="0"/>
              </a:rPr>
              <a:t>guidelines </a:t>
            </a:r>
            <a:r>
              <a:rPr lang="en-US" sz="2400" b="1" dirty="0" smtClean="0">
                <a:cs typeface="Arial" panose="020B0604020202020204" pitchFamily="34" charset="0"/>
              </a:rPr>
              <a:t>(only on noncompliance of </a:t>
            </a:r>
            <a:r>
              <a:rPr lang="en-US" sz="2400" b="1" dirty="0">
                <a:cs typeface="Arial" panose="020B0604020202020204" pitchFamily="34" charset="0"/>
              </a:rPr>
              <a:t>imported </a:t>
            </a:r>
            <a:r>
              <a:rPr lang="en-US" sz="2400" b="1" dirty="0" smtClean="0">
                <a:cs typeface="Arial" panose="020B0604020202020204" pitchFamily="34" charset="0"/>
              </a:rPr>
              <a:t>consignments) </a:t>
            </a:r>
            <a:r>
              <a:rPr lang="en-US" sz="2400" b="1" dirty="0">
                <a:cs typeface="Arial" panose="020B0604020202020204" pitchFamily="34" charset="0"/>
              </a:rPr>
              <a:t>for the notification of emergency </a:t>
            </a:r>
            <a:r>
              <a:rPr lang="en-US" sz="2400" b="1" dirty="0" smtClean="0">
                <a:cs typeface="Arial" panose="020B0604020202020204" pitchFamily="34" charset="0"/>
              </a:rPr>
              <a:t>actions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>
                <a:cs typeface="Arial" panose="020B0604020202020204" pitchFamily="34" charset="0"/>
              </a:rPr>
              <a:t>Reported by a country via the IPP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0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9058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4"/>
            <a:ext cx="8440616" cy="1053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3400" b="1" dirty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Organizational arrangements </a:t>
            </a:r>
            <a:endParaRPr lang="en-US" sz="3400" b="1" dirty="0" smtClean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for </a:t>
            </a:r>
            <a:r>
              <a:rPr lang="en-US" sz="3400" b="1" dirty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plant protection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517236" y="1394691"/>
            <a:ext cx="8071871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400" b="1" dirty="0">
                <a:cs typeface="Arial" panose="020B0604020202020204" pitchFamily="34" charset="0"/>
              </a:rPr>
              <a:t>Bilateral report on request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The </a:t>
            </a:r>
            <a:r>
              <a:rPr lang="en-US" sz="2400" b="1" dirty="0">
                <a:cs typeface="Arial" panose="020B0604020202020204" pitchFamily="34" charset="0"/>
              </a:rPr>
              <a:t>report should contain a description of functions and responsibilities </a:t>
            </a:r>
            <a:r>
              <a:rPr lang="en-US" sz="2400" b="1" dirty="0" smtClean="0">
                <a:cs typeface="Arial" panose="020B0604020202020204" pitchFamily="34" charset="0"/>
              </a:rPr>
              <a:t>in </a:t>
            </a:r>
            <a:r>
              <a:rPr lang="en-US" sz="2400" b="1" dirty="0">
                <a:cs typeface="Arial" panose="020B0604020202020204" pitchFamily="34" charset="0"/>
              </a:rPr>
              <a:t>relation </a:t>
            </a:r>
            <a:r>
              <a:rPr lang="en-US" sz="2400" b="1" dirty="0" smtClean="0">
                <a:cs typeface="Arial" panose="020B0604020202020204" pitchFamily="34" charset="0"/>
              </a:rPr>
              <a:t>to plant protection, such as: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who </a:t>
            </a:r>
            <a:r>
              <a:rPr lang="en-US" sz="2400" b="1" dirty="0">
                <a:cs typeface="Arial" panose="020B0604020202020204" pitchFamily="34" charset="0"/>
              </a:rPr>
              <a:t>is responsible for which </a:t>
            </a:r>
            <a:r>
              <a:rPr lang="en-US" sz="2400" b="1" dirty="0" smtClean="0">
                <a:cs typeface="Arial" panose="020B0604020202020204" pitchFamily="34" charset="0"/>
              </a:rPr>
              <a:t>area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what </a:t>
            </a:r>
            <a:r>
              <a:rPr lang="en-US" sz="2400" b="1" dirty="0">
                <a:cs typeface="Arial" panose="020B0604020202020204" pitchFamily="34" charset="0"/>
              </a:rPr>
              <a:t>are the connections between different parts of the </a:t>
            </a:r>
            <a:r>
              <a:rPr lang="en-US" sz="2400" b="1" dirty="0" smtClean="0">
                <a:cs typeface="Arial" panose="020B0604020202020204" pitchFamily="34" charset="0"/>
              </a:rPr>
              <a:t>NPPO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It </a:t>
            </a:r>
            <a:r>
              <a:rPr lang="en-US" sz="2400" b="1" dirty="0">
                <a:cs typeface="Arial" panose="020B0604020202020204" pitchFamily="34" charset="0"/>
              </a:rPr>
              <a:t>can be combined in one report with a description of a NPPO and made </a:t>
            </a:r>
            <a:r>
              <a:rPr lang="en-US" sz="2400" b="1" dirty="0" smtClean="0">
                <a:cs typeface="Arial" panose="020B0604020202020204" pitchFamily="34" charset="0"/>
              </a:rPr>
              <a:t>public on </a:t>
            </a:r>
            <a:r>
              <a:rPr lang="en-US" sz="2400" b="1" dirty="0">
                <a:cs typeface="Arial" panose="020B0604020202020204" pitchFamily="34" charset="0"/>
              </a:rPr>
              <a:t>the IPP as a single </a:t>
            </a:r>
            <a:r>
              <a:rPr lang="en-US" sz="2400" b="1" dirty="0" smtClean="0">
                <a:cs typeface="Arial" panose="020B0604020202020204" pitchFamily="34" charset="0"/>
              </a:rPr>
              <a:t>report</a:t>
            </a:r>
            <a:endParaRPr lang="en-GB" sz="20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172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4"/>
            <a:ext cx="8440616" cy="1053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3400" b="1" dirty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Rationale for phytosanitary requirements, restrictions and prohibitions</a:t>
            </a:r>
          </a:p>
        </p:txBody>
      </p:sp>
      <p:sp>
        <p:nvSpPr>
          <p:cNvPr id="4" name="Rectangle 3"/>
          <p:cNvSpPr/>
          <p:nvPr/>
        </p:nvSpPr>
        <p:spPr>
          <a:xfrm>
            <a:off x="573741" y="1653309"/>
            <a:ext cx="8015366" cy="4693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b="1" dirty="0" smtClean="0">
                <a:cs typeface="Arial" panose="020B0604020202020204" pitchFamily="34" charset="0"/>
              </a:rPr>
              <a:t>Bilateral report on request</a:t>
            </a: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b="1" dirty="0" smtClean="0">
                <a:cs typeface="Arial" panose="020B0604020202020204" pitchFamily="34" charset="0"/>
              </a:rPr>
              <a:t>But Public posting on the IPP is encouraged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b="1" dirty="0" smtClean="0">
                <a:cs typeface="Arial" panose="020B0604020202020204" pitchFamily="34" charset="0"/>
              </a:rPr>
              <a:t>When </a:t>
            </a:r>
            <a:r>
              <a:rPr lang="en-US" b="1" dirty="0">
                <a:cs typeface="Arial" panose="020B0604020202020204" pitchFamily="34" charset="0"/>
              </a:rPr>
              <a:t>requested </a:t>
            </a:r>
            <a:r>
              <a:rPr lang="en-US" b="1" dirty="0" smtClean="0">
                <a:cs typeface="Arial" panose="020B0604020202020204" pitchFamily="34" charset="0"/>
              </a:rPr>
              <a:t>a country </a:t>
            </a:r>
            <a:r>
              <a:rPr lang="en-US" b="1" dirty="0">
                <a:cs typeface="Arial" panose="020B0604020202020204" pitchFamily="34" charset="0"/>
              </a:rPr>
              <a:t>should </a:t>
            </a:r>
            <a:r>
              <a:rPr lang="en-US" b="1" dirty="0" smtClean="0">
                <a:cs typeface="Arial" panose="020B0604020202020204" pitchFamily="34" charset="0"/>
              </a:rPr>
              <a:t>provide information </a:t>
            </a:r>
            <a:r>
              <a:rPr lang="en-US" b="1" dirty="0">
                <a:cs typeface="Arial" panose="020B0604020202020204" pitchFamily="34" charset="0"/>
              </a:rPr>
              <a:t>as to the compliance of </a:t>
            </a:r>
            <a:r>
              <a:rPr lang="en-US" b="1" u="sng" dirty="0" smtClean="0">
                <a:cs typeface="Arial" panose="020B0604020202020204" pitchFamily="34" charset="0"/>
              </a:rPr>
              <a:t>measures</a:t>
            </a:r>
            <a:r>
              <a:rPr lang="en-US" b="1" dirty="0" smtClean="0">
                <a:cs typeface="Arial" panose="020B0604020202020204" pitchFamily="34" charset="0"/>
              </a:rPr>
              <a:t> </a:t>
            </a:r>
            <a:r>
              <a:rPr lang="en-US" b="1" dirty="0">
                <a:cs typeface="Arial" panose="020B0604020202020204" pitchFamily="34" charset="0"/>
              </a:rPr>
              <a:t>with the requirements set out in </a:t>
            </a:r>
            <a:r>
              <a:rPr lang="en-US" b="1" i="1" dirty="0" smtClean="0">
                <a:cs typeface="Arial" panose="020B0604020202020204" pitchFamily="34" charset="0"/>
              </a:rPr>
              <a:t>IPPC Art</a:t>
            </a:r>
            <a:r>
              <a:rPr lang="en-US" b="1" i="1" dirty="0">
                <a:cs typeface="Arial" panose="020B0604020202020204" pitchFamily="34" charset="0"/>
              </a:rPr>
              <a:t>. VI.1(a) and (b) </a:t>
            </a:r>
            <a:r>
              <a:rPr lang="en-US" b="1" dirty="0">
                <a:cs typeface="Arial" panose="020B0604020202020204" pitchFamily="34" charset="0"/>
              </a:rPr>
              <a:t>for quarantine and </a:t>
            </a:r>
            <a:r>
              <a:rPr lang="en-US" b="1" dirty="0" smtClean="0">
                <a:cs typeface="Arial" panose="020B0604020202020204" pitchFamily="34" charset="0"/>
              </a:rPr>
              <a:t>regulated non-quarantine pests: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b="1" i="1" dirty="0" smtClean="0">
                <a:cs typeface="Arial" panose="020B0604020202020204" pitchFamily="34" charset="0"/>
              </a:rPr>
              <a:t>no </a:t>
            </a:r>
            <a:r>
              <a:rPr lang="en-US" b="1" i="1" dirty="0">
                <a:cs typeface="Arial" panose="020B0604020202020204" pitchFamily="34" charset="0"/>
              </a:rPr>
              <a:t>more stringent than measures applied to the same pests, if present within the </a:t>
            </a:r>
            <a:r>
              <a:rPr lang="en-US" b="1" i="1" dirty="0" smtClean="0">
                <a:cs typeface="Arial" panose="020B0604020202020204" pitchFamily="34" charset="0"/>
              </a:rPr>
              <a:t>territory of </a:t>
            </a:r>
            <a:r>
              <a:rPr lang="en-US" b="1" i="1" dirty="0">
                <a:cs typeface="Arial" panose="020B0604020202020204" pitchFamily="34" charset="0"/>
              </a:rPr>
              <a:t>the importing contracting party; and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b="1" i="1" dirty="0" smtClean="0">
                <a:cs typeface="Arial" panose="020B0604020202020204" pitchFamily="34" charset="0"/>
              </a:rPr>
              <a:t>limited </a:t>
            </a:r>
            <a:r>
              <a:rPr lang="en-US" b="1" i="1" dirty="0">
                <a:cs typeface="Arial" panose="020B0604020202020204" pitchFamily="34" charset="0"/>
              </a:rPr>
              <a:t>to what is necessary to protect plant health and/or safeguard the intended </a:t>
            </a:r>
            <a:r>
              <a:rPr lang="en-US" b="1" i="1" dirty="0" smtClean="0">
                <a:cs typeface="Arial" panose="020B0604020202020204" pitchFamily="34" charset="0"/>
              </a:rPr>
              <a:t>use and </a:t>
            </a:r>
            <a:r>
              <a:rPr lang="en-US" b="1" i="1" dirty="0">
                <a:cs typeface="Arial" panose="020B0604020202020204" pitchFamily="34" charset="0"/>
              </a:rPr>
              <a:t>can be technically justified by the contracting party </a:t>
            </a:r>
            <a:r>
              <a:rPr lang="en-US" b="1" i="1" dirty="0" smtClean="0">
                <a:cs typeface="Arial" panose="020B0604020202020204" pitchFamily="34" charset="0"/>
              </a:rPr>
              <a:t>concerned</a:t>
            </a:r>
            <a:endParaRPr lang="en-US" b="1" i="1" dirty="0">
              <a:cs typeface="Arial" panose="020B0604020202020204" pitchFamily="34" charset="0"/>
            </a:endParaRP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b="1" i="1" dirty="0">
                <a:cs typeface="Arial" panose="020B0604020202020204" pitchFamily="34" charset="0"/>
              </a:rPr>
              <a:t>n</a:t>
            </a:r>
            <a:r>
              <a:rPr lang="en-US" b="1" i="1" dirty="0" smtClean="0">
                <a:cs typeface="Arial" panose="020B0604020202020204" pitchFamily="34" charset="0"/>
              </a:rPr>
              <a:t>ot for </a:t>
            </a:r>
            <a:r>
              <a:rPr lang="en-US" b="1" i="1" dirty="0">
                <a:cs typeface="Arial" panose="020B0604020202020204" pitchFamily="34" charset="0"/>
              </a:rPr>
              <a:t>non-regulated </a:t>
            </a:r>
            <a:r>
              <a:rPr lang="en-US" b="1" i="1" dirty="0" smtClean="0">
                <a:cs typeface="Arial" panose="020B0604020202020204" pitchFamily="34" charset="0"/>
              </a:rPr>
              <a:t>pests</a:t>
            </a:r>
            <a:endParaRPr lang="en-US" b="1" i="1" dirty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b="1" dirty="0" smtClean="0">
                <a:cs typeface="Arial" panose="020B0604020202020204" pitchFamily="34" charset="0"/>
              </a:rPr>
              <a:t>The </a:t>
            </a:r>
            <a:r>
              <a:rPr lang="en-US" b="1" dirty="0">
                <a:cs typeface="Arial" panose="020B0604020202020204" pitchFamily="34" charset="0"/>
              </a:rPr>
              <a:t>report </a:t>
            </a:r>
            <a:r>
              <a:rPr lang="en-US" b="1" dirty="0" smtClean="0">
                <a:cs typeface="Arial" panose="020B0604020202020204" pitchFamily="34" charset="0"/>
              </a:rPr>
              <a:t>should </a:t>
            </a:r>
            <a:r>
              <a:rPr lang="en-US" b="1" dirty="0">
                <a:cs typeface="Arial" panose="020B0604020202020204" pitchFamily="34" charset="0"/>
              </a:rPr>
              <a:t>contain information regarding measures taken for quarantine and regulated </a:t>
            </a:r>
            <a:r>
              <a:rPr lang="en-US" b="1" dirty="0" smtClean="0">
                <a:cs typeface="Arial" panose="020B0604020202020204" pitchFamily="34" charset="0"/>
              </a:rPr>
              <a:t>non-quarantine pests</a:t>
            </a:r>
            <a:endParaRPr lang="en-GB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8390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923364"/>
            <a:ext cx="7630344" cy="13088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2000" b="1" dirty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Reporting significant instances of non-compliance </a:t>
            </a:r>
            <a:endParaRPr lang="en-US" sz="2000" b="1" dirty="0" smtClean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en-US" sz="20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&amp; reporting </a:t>
            </a:r>
            <a:r>
              <a:rPr lang="en-US" sz="2000" b="1" dirty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the result of investigation regarding significant instances of </a:t>
            </a:r>
            <a:r>
              <a:rPr lang="en-US" sz="20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non-compliance </a:t>
            </a:r>
          </a:p>
          <a:p>
            <a:pPr algn="ctr">
              <a:defRPr/>
            </a:pPr>
            <a:r>
              <a:rPr lang="en-US" sz="20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with </a:t>
            </a:r>
            <a:r>
              <a:rPr lang="en-US" sz="2000" b="1" dirty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phytosanitary certification</a:t>
            </a:r>
          </a:p>
          <a:p>
            <a:pPr algn="ctr">
              <a:defRPr/>
            </a:pP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17236" y="1394691"/>
            <a:ext cx="8071871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>
                <a:cs typeface="Arial" panose="020B0604020202020204" pitchFamily="34" charset="0"/>
              </a:rPr>
              <a:t>Bilateral </a:t>
            </a:r>
            <a:r>
              <a:rPr lang="en-US" sz="2400" b="1" dirty="0" smtClean="0">
                <a:cs typeface="Arial" panose="020B0604020202020204" pitchFamily="34" charset="0"/>
              </a:rPr>
              <a:t>report/s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Reported </a:t>
            </a:r>
            <a:r>
              <a:rPr lang="en-US" sz="2400" b="1" dirty="0">
                <a:cs typeface="Arial" panose="020B0604020202020204" pitchFamily="34" charset="0"/>
              </a:rPr>
              <a:t>by the importing </a:t>
            </a:r>
            <a:r>
              <a:rPr lang="en-US" sz="2400" b="1" dirty="0" smtClean="0">
                <a:cs typeface="Arial" panose="020B0604020202020204" pitchFamily="34" charset="0"/>
              </a:rPr>
              <a:t>country to </a:t>
            </a:r>
            <a:r>
              <a:rPr lang="en-US" sz="2400" b="1" dirty="0">
                <a:cs typeface="Arial" panose="020B0604020202020204" pitchFamily="34" charset="0"/>
              </a:rPr>
              <a:t>the exporting or re-exporting country </a:t>
            </a:r>
            <a:endParaRPr lang="en-US" sz="2400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>
                <a:cs typeface="Arial" panose="020B0604020202020204" pitchFamily="34" charset="0"/>
              </a:rPr>
              <a:t>R</a:t>
            </a:r>
            <a:r>
              <a:rPr lang="en-US" sz="2400" b="1" dirty="0" smtClean="0">
                <a:cs typeface="Arial" panose="020B0604020202020204" pitchFamily="34" charset="0"/>
              </a:rPr>
              <a:t>eported </a:t>
            </a:r>
            <a:r>
              <a:rPr lang="en-US" sz="2400" b="1" dirty="0">
                <a:cs typeface="Arial" panose="020B0604020202020204" pitchFamily="34" charset="0"/>
              </a:rPr>
              <a:t>back on request and </a:t>
            </a:r>
            <a:r>
              <a:rPr lang="en-US" sz="2400" b="1" dirty="0" smtClean="0">
                <a:cs typeface="Arial" panose="020B0604020202020204" pitchFamily="34" charset="0"/>
              </a:rPr>
              <a:t>relate to </a:t>
            </a:r>
            <a:r>
              <a:rPr lang="en-US" sz="2400" b="1" dirty="0">
                <a:cs typeface="Arial" panose="020B0604020202020204" pitchFamily="34" charset="0"/>
              </a:rPr>
              <a:t>the results of investigations carried out when informed about these instances. </a:t>
            </a:r>
            <a:endParaRPr lang="en-US" sz="2400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Guidance: International Standard </a:t>
            </a:r>
            <a:r>
              <a:rPr lang="en-US" sz="2400" b="1" dirty="0">
                <a:cs typeface="Arial" panose="020B0604020202020204" pitchFamily="34" charset="0"/>
              </a:rPr>
              <a:t>for Phytosanitary </a:t>
            </a:r>
            <a:r>
              <a:rPr lang="en-US" sz="2400" b="1" dirty="0" smtClean="0">
                <a:cs typeface="Arial" panose="020B0604020202020204" pitchFamily="34" charset="0"/>
              </a:rPr>
              <a:t>Measures </a:t>
            </a:r>
            <a:r>
              <a:rPr lang="en-US" sz="2400" b="1" dirty="0">
                <a:cs typeface="Arial" panose="020B0604020202020204" pitchFamily="34" charset="0"/>
              </a:rPr>
              <a:t>No. 13 	</a:t>
            </a:r>
            <a:r>
              <a:rPr lang="en-US" sz="2400" b="1" i="1" dirty="0">
                <a:cs typeface="Arial" panose="020B0604020202020204" pitchFamily="34" charset="0"/>
              </a:rPr>
              <a:t>Guidelines for the notification of non-compliance and emergency action</a:t>
            </a:r>
            <a:endParaRPr lang="en-GB" sz="2000" b="1" i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518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4"/>
            <a:ext cx="8440616" cy="1053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Pest </a:t>
            </a:r>
            <a:r>
              <a:rPr lang="en-US" sz="3400" b="1" dirty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status</a:t>
            </a:r>
          </a:p>
        </p:txBody>
      </p:sp>
      <p:sp>
        <p:nvSpPr>
          <p:cNvPr id="4" name="Rectangle 3"/>
          <p:cNvSpPr/>
          <p:nvPr/>
        </p:nvSpPr>
        <p:spPr>
          <a:xfrm>
            <a:off x="517236" y="1394691"/>
            <a:ext cx="8071871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>
                <a:cs typeface="Arial" panose="020B0604020202020204" pitchFamily="34" charset="0"/>
              </a:rPr>
              <a:t>Bilateral report on </a:t>
            </a:r>
            <a:r>
              <a:rPr lang="en-US" sz="2400" b="1" dirty="0" smtClean="0">
                <a:cs typeface="Arial" panose="020B0604020202020204" pitchFamily="34" charset="0"/>
              </a:rPr>
              <a:t>request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but </a:t>
            </a:r>
            <a:r>
              <a:rPr lang="en-US" sz="2400" b="1" dirty="0">
                <a:cs typeface="Arial" panose="020B0604020202020204" pitchFamily="34" charset="0"/>
              </a:rPr>
              <a:t>p</a:t>
            </a:r>
            <a:r>
              <a:rPr lang="en-US" sz="2400" b="1" dirty="0" smtClean="0">
                <a:cs typeface="Arial" panose="020B0604020202020204" pitchFamily="34" charset="0"/>
              </a:rPr>
              <a:t>ublic posting on the </a:t>
            </a:r>
            <a:r>
              <a:rPr lang="en-US" sz="2400" b="1" dirty="0">
                <a:cs typeface="Arial" panose="020B0604020202020204" pitchFamily="34" charset="0"/>
              </a:rPr>
              <a:t>IPP </a:t>
            </a:r>
            <a:r>
              <a:rPr lang="en-US" sz="2400" b="1" dirty="0" smtClean="0">
                <a:cs typeface="Arial" panose="020B0604020202020204" pitchFamily="34" charset="0"/>
              </a:rPr>
              <a:t>is encouraged</a:t>
            </a:r>
            <a:endParaRPr lang="en-US" sz="2400" b="1" dirty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Countries should </a:t>
            </a:r>
            <a:r>
              <a:rPr lang="en-US" sz="2400" b="1" dirty="0">
                <a:cs typeface="Arial" panose="020B0604020202020204" pitchFamily="34" charset="0"/>
              </a:rPr>
              <a:t>develop and maintain adequate information on pest status and make </a:t>
            </a:r>
            <a:r>
              <a:rPr lang="en-US" sz="2400" b="1" dirty="0" smtClean="0">
                <a:cs typeface="Arial" panose="020B0604020202020204" pitchFamily="34" charset="0"/>
              </a:rPr>
              <a:t>such information </a:t>
            </a:r>
            <a:r>
              <a:rPr lang="en-US" sz="2400" b="1" dirty="0">
                <a:cs typeface="Arial" panose="020B0604020202020204" pitchFamily="34" charset="0"/>
              </a:rPr>
              <a:t>available. </a:t>
            </a:r>
            <a:endParaRPr lang="en-US" sz="2400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Guidance: International </a:t>
            </a:r>
            <a:r>
              <a:rPr lang="en-US" sz="2400" b="1" dirty="0">
                <a:cs typeface="Arial" panose="020B0604020202020204" pitchFamily="34" charset="0"/>
              </a:rPr>
              <a:t>Standard for Phytosanitary Measure No 8: </a:t>
            </a:r>
            <a:r>
              <a:rPr lang="en-US" sz="2400" b="1" i="1" dirty="0" smtClean="0">
                <a:cs typeface="Arial" panose="020B0604020202020204" pitchFamily="34" charset="0"/>
              </a:rPr>
              <a:t>Determination of </a:t>
            </a:r>
            <a:r>
              <a:rPr lang="en-US" sz="2400" b="1" i="1" dirty="0">
                <a:cs typeface="Arial" panose="020B0604020202020204" pitchFamily="34" charset="0"/>
              </a:rPr>
              <a:t>pest status in an </a:t>
            </a:r>
            <a:r>
              <a:rPr lang="en-US" sz="2400" b="1" i="1" dirty="0" smtClean="0">
                <a:cs typeface="Arial" panose="020B0604020202020204" pitchFamily="34" charset="0"/>
              </a:rPr>
              <a:t>area</a:t>
            </a:r>
            <a:endParaRPr lang="en-GB" sz="20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5219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4"/>
            <a:ext cx="8440616" cy="1053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3400" b="1" dirty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Technical and biological information necessary for pest risk analysis</a:t>
            </a:r>
          </a:p>
        </p:txBody>
      </p:sp>
      <p:sp>
        <p:nvSpPr>
          <p:cNvPr id="4" name="Rectangle 3"/>
          <p:cNvSpPr/>
          <p:nvPr/>
        </p:nvSpPr>
        <p:spPr>
          <a:xfrm>
            <a:off x="517236" y="1394691"/>
            <a:ext cx="8071871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>
                <a:cs typeface="Arial" panose="020B0604020202020204" pitchFamily="34" charset="0"/>
              </a:rPr>
              <a:t>Bilateral report on </a:t>
            </a:r>
            <a:r>
              <a:rPr lang="en-US" sz="2400" b="1" dirty="0" smtClean="0">
                <a:cs typeface="Arial" panose="020B0604020202020204" pitchFamily="34" charset="0"/>
              </a:rPr>
              <a:t>request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>
                <a:cs typeface="Arial" panose="020B0604020202020204" pitchFamily="34" charset="0"/>
              </a:rPr>
              <a:t>But Public posting on the IPP is </a:t>
            </a:r>
            <a:r>
              <a:rPr lang="en-US" sz="2400" b="1" dirty="0" smtClean="0">
                <a:cs typeface="Arial" panose="020B0604020202020204" pitchFamily="34" charset="0"/>
              </a:rPr>
              <a:t>encouraged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Countries </a:t>
            </a:r>
            <a:r>
              <a:rPr lang="en-US" sz="2400" b="1" dirty="0">
                <a:cs typeface="Arial" panose="020B0604020202020204" pitchFamily="34" charset="0"/>
              </a:rPr>
              <a:t>should cooperate in providing the technical and biological information necessary </a:t>
            </a:r>
            <a:r>
              <a:rPr lang="en-US" sz="2400" b="1" dirty="0" smtClean="0">
                <a:cs typeface="Arial" panose="020B0604020202020204" pitchFamily="34" charset="0"/>
              </a:rPr>
              <a:t>for pest </a:t>
            </a:r>
            <a:r>
              <a:rPr lang="en-US" sz="2400" b="1" dirty="0">
                <a:cs typeface="Arial" panose="020B0604020202020204" pitchFamily="34" charset="0"/>
              </a:rPr>
              <a:t>risk analysis to support the </a:t>
            </a:r>
            <a:r>
              <a:rPr lang="en-US" sz="2400" b="1" dirty="0" smtClean="0">
                <a:cs typeface="Arial" panose="020B0604020202020204" pitchFamily="34" charset="0"/>
              </a:rPr>
              <a:t>PRA process</a:t>
            </a:r>
            <a:endParaRPr lang="en-GB" sz="20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1754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4"/>
            <a:ext cx="8440616" cy="6101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NRO General and Specific Procedures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37308" y="1394691"/>
            <a:ext cx="7951799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400" b="1" dirty="0" smtClean="0">
                <a:cs typeface="Arial" panose="020B0604020202020204" pitchFamily="34" charset="0"/>
              </a:rPr>
              <a:t>Adopted by CPM-11 in 2016 for countries to follow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400" b="1" dirty="0" smtClean="0">
                <a:cs typeface="Arial" panose="020B0604020202020204" pitchFamily="34" charset="0"/>
              </a:rPr>
              <a:t>Based </a:t>
            </a:r>
            <a:r>
              <a:rPr lang="en-GB" sz="2400" b="1" dirty="0">
                <a:cs typeface="Arial" panose="020B0604020202020204" pitchFamily="34" charset="0"/>
              </a:rPr>
              <a:t>on </a:t>
            </a:r>
            <a:r>
              <a:rPr lang="en-GB" sz="2400" b="1" dirty="0" smtClean="0">
                <a:cs typeface="Arial" panose="020B0604020202020204" pitchFamily="34" charset="0"/>
              </a:rPr>
              <a:t>the Convention + recommendations &amp; </a:t>
            </a:r>
            <a:r>
              <a:rPr lang="en-GB" sz="2400" b="1" dirty="0">
                <a:cs typeface="Arial" panose="020B0604020202020204" pitchFamily="34" charset="0"/>
              </a:rPr>
              <a:t>inputs </a:t>
            </a:r>
            <a:r>
              <a:rPr lang="en-GB" sz="2400" b="1" dirty="0" smtClean="0">
                <a:cs typeface="Arial" panose="020B0604020202020204" pitchFamily="34" charset="0"/>
              </a:rPr>
              <a:t>of the </a:t>
            </a:r>
            <a:r>
              <a:rPr lang="en-GB" sz="2400" b="1" dirty="0">
                <a:cs typeface="Arial" panose="020B0604020202020204" pitchFamily="34" charset="0"/>
              </a:rPr>
              <a:t>National Reporting Obligations Advisory </a:t>
            </a:r>
            <a:r>
              <a:rPr lang="en-GB" sz="2400" b="1" dirty="0" smtClean="0">
                <a:cs typeface="Arial" panose="020B0604020202020204" pitchFamily="34" charset="0"/>
              </a:rPr>
              <a:t>Group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400" b="1" dirty="0" smtClean="0">
                <a:cs typeface="Arial" panose="020B0604020202020204" pitchFamily="34" charset="0"/>
              </a:rPr>
              <a:t>Include previous CPM </a:t>
            </a:r>
            <a:r>
              <a:rPr lang="en-GB" sz="2400" b="1" dirty="0">
                <a:cs typeface="Arial" panose="020B0604020202020204" pitchFamily="34" charset="0"/>
              </a:rPr>
              <a:t>decisions</a:t>
            </a:r>
            <a:endParaRPr lang="en-GB" sz="2400" b="1" dirty="0" smtClean="0"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400" b="1" dirty="0" smtClean="0"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400" b="1" dirty="0" smtClean="0">
                <a:cs typeface="Arial" panose="020B0604020202020204" pitchFamily="34" charset="0"/>
              </a:rPr>
              <a:t>To be found: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altLang="fr-FR" sz="2400" b="1" dirty="0">
                <a:ea typeface="Arial Unicode MS" panose="020B0604020202020204" pitchFamily="34" charset="-128"/>
                <a:cs typeface="Arial" panose="020B0604020202020204" pitchFamily="34" charset="0"/>
                <a:hlinkClick r:id="rId2"/>
              </a:rPr>
              <a:t>Appendix 9 to the Report from </a:t>
            </a:r>
            <a:r>
              <a:rPr lang="en-GB" altLang="fr-FR" sz="2400" b="1" dirty="0" smtClean="0">
                <a:ea typeface="Arial Unicode MS" panose="020B0604020202020204" pitchFamily="34" charset="-128"/>
                <a:cs typeface="Arial" panose="020B0604020202020204" pitchFamily="34" charset="0"/>
                <a:hlinkClick r:id="rId2"/>
              </a:rPr>
              <a:t>CPM-11</a:t>
            </a:r>
            <a:endParaRPr lang="en-GB" altLang="fr-FR" sz="2400" b="1" dirty="0" smtClean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400" b="1" dirty="0">
                <a:cs typeface="Arial" panose="020B0604020202020204" pitchFamily="34" charset="0"/>
                <a:hlinkClick r:id="rId3"/>
              </a:rPr>
              <a:t>NRO Guide (Annex III) </a:t>
            </a:r>
            <a:endParaRPr lang="en-GB" sz="2400" b="1" dirty="0" smtClean="0">
              <a:cs typeface="Arial" panose="020B0604020202020204" pitchFamily="34" charset="0"/>
            </a:endParaRP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  <a:hlinkClick r:id="rId4"/>
              </a:rPr>
              <a:t>As separate tables on IPP</a:t>
            </a:r>
            <a:endParaRPr lang="en-GB" sz="2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110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5"/>
            <a:ext cx="8440616" cy="7209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NRO basic information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88817" y="1595021"/>
            <a:ext cx="80264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13 NROs: 7 Public and 6 Bilateral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Public = </a:t>
            </a:r>
            <a:r>
              <a:rPr lang="en-GB" sz="2400" b="1" dirty="0" smtClean="0">
                <a:cs typeface="Arial" panose="020B0604020202020204" pitchFamily="34" charset="0"/>
              </a:rPr>
              <a:t>reported </a:t>
            </a:r>
            <a:r>
              <a:rPr lang="en-GB" sz="2400" b="1" dirty="0">
                <a:cs typeface="Arial" panose="020B0604020202020204" pitchFamily="34" charset="0"/>
              </a:rPr>
              <a:t>via the IPP (International Phytosanitary Portal: </a:t>
            </a:r>
            <a:r>
              <a:rPr lang="en-GB" sz="2400" b="1" dirty="0" smtClean="0">
                <a:cs typeface="Arial" panose="020B0604020202020204" pitchFamily="34" charset="0"/>
                <a:hlinkClick r:id="rId3"/>
              </a:rPr>
              <a:t>www.ippc.int</a:t>
            </a:r>
            <a:r>
              <a:rPr lang="en-GB" sz="2400" b="1" dirty="0" smtClean="0">
                <a:cs typeface="Arial" panose="020B0604020202020204" pitchFamily="34" charset="0"/>
              </a:rPr>
              <a:t>)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algn="ctr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altLang="fr-FR" sz="2400" b="1" dirty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3589451"/>
              </p:ext>
            </p:extLst>
          </p:nvPr>
        </p:nvGraphicFramePr>
        <p:xfrm>
          <a:off x="951345" y="2889250"/>
          <a:ext cx="6613237" cy="37424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" name="Document" r:id="rId4" imgW="5757663" imgH="3109902" progId="Word.Document.12">
                  <p:embed/>
                </p:oleObj>
              </mc:Choice>
              <mc:Fallback>
                <p:oleObj name="Document" r:id="rId4" imgW="5757663" imgH="310990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51345" y="2889250"/>
                        <a:ext cx="6613237" cy="37424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7852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4"/>
            <a:ext cx="8440616" cy="1053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NRO General and Specific Procedures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17236" y="1394691"/>
            <a:ext cx="8071871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400" b="1" dirty="0" smtClean="0">
                <a:cs typeface="Arial" panose="020B0604020202020204" pitchFamily="34" charset="0"/>
              </a:rPr>
              <a:t>General: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cs typeface="Arial" panose="020B0604020202020204" pitchFamily="34" charset="0"/>
              </a:rPr>
              <a:t>Use of electronic media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cs typeface="Arial" panose="020B0604020202020204" pitchFamily="34" charset="0"/>
              </a:rPr>
              <a:t>Use of the IPP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cs typeface="Arial" panose="020B0604020202020204" pitchFamily="34" charset="0"/>
              </a:rPr>
              <a:t>Pest reporting through RPPOs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cs typeface="Arial" panose="020B0604020202020204" pitchFamily="34" charset="0"/>
              </a:rPr>
              <a:t>Priority to NROs while posting info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cs typeface="Arial" panose="020B0604020202020204" pitchFamily="34" charset="0"/>
              </a:rPr>
              <a:t>Non-contracting parties </a:t>
            </a:r>
            <a:r>
              <a:rPr lang="en-US" sz="2000" b="1" dirty="0">
                <a:cs typeface="Arial" panose="020B0604020202020204" pitchFamily="34" charset="0"/>
              </a:rPr>
              <a:t>encouraged to use </a:t>
            </a:r>
            <a:r>
              <a:rPr lang="en-US" sz="2000" b="1" dirty="0" smtClean="0">
                <a:cs typeface="Arial" panose="020B0604020202020204" pitchFamily="34" charset="0"/>
              </a:rPr>
              <a:t>the IPP</a:t>
            </a:r>
            <a:endParaRPr lang="en-GB" sz="2000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400" b="1" dirty="0" smtClean="0">
                <a:cs typeface="Arial" panose="020B0604020202020204" pitchFamily="34" charset="0"/>
              </a:rPr>
              <a:t>Specific: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cs typeface="Arial" panose="020B0604020202020204" pitchFamily="34" charset="0"/>
              </a:rPr>
              <a:t>Details </a:t>
            </a:r>
            <a:r>
              <a:rPr lang="en-US" sz="2000" b="1" dirty="0">
                <a:cs typeface="Arial" panose="020B0604020202020204" pitchFamily="34" charset="0"/>
              </a:rPr>
              <a:t>on each </a:t>
            </a:r>
            <a:r>
              <a:rPr lang="en-US" sz="2000" b="1" dirty="0" smtClean="0">
                <a:cs typeface="Arial" panose="020B0604020202020204" pitchFamily="34" charset="0"/>
              </a:rPr>
              <a:t>NRO including remarks, recommendations and guidance</a:t>
            </a:r>
            <a:endParaRPr lang="en-GB" sz="20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5885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611910" y="1163253"/>
            <a:ext cx="7922490" cy="48533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fr-FR" altLang="en-US" sz="2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IPPC Secretariat</a:t>
            </a: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Food and Agriculture </a:t>
            </a:r>
            <a:r>
              <a:rPr kumimoji="0" lang="fr-FR" alt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Organization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 of the United Nations </a:t>
            </a: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r-FR" alt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Viale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 delle Terme di Caracalla, 00153 Rome, </a:t>
            </a:r>
            <a:r>
              <a:rPr kumimoji="0" lang="fr-FR" alt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Italy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Tel.: +39-0657054812</a:t>
            </a:r>
            <a:b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Email: 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  <a:hlinkClick r:id="rId2"/>
              </a:rPr>
              <a:t>IPPC@fao.org</a:t>
            </a:r>
            <a:endParaRPr kumimoji="0" lang="fr-FR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Dorota Buzon, NRO Programme </a:t>
            </a:r>
            <a:r>
              <a:rPr kumimoji="0" lang="fr-FR" alt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Officer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  <a:hlinkClick r:id="rId3"/>
              </a:rPr>
              <a:t>dorota.buzon@fao.org</a:t>
            </a:r>
            <a:endParaRPr kumimoji="0" lang="fr-FR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Paola Sentinelli, IPPC </a:t>
            </a:r>
            <a:r>
              <a:rPr kumimoji="0" lang="fr-FR" alt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Knowledge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 Manager: 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  <a:hlinkClick r:id="rId4"/>
              </a:rPr>
              <a:t>paola.sentinelli@fao.org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fr-FR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r-FR" alt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Websites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  <a:hlinkClick r:id="rId5"/>
              </a:rPr>
              <a:t>www.fao.org</a:t>
            </a:r>
            <a:endParaRPr kumimoji="0" lang="fr-FR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  <a:hlinkClick r:id="rId6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  <a:hlinkClick r:id="rId7"/>
              </a:rPr>
              <a:t>www.ippc.int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endParaRPr kumimoji="0" lang="fr-FR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75138" y="599835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65A30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Contacts</a:t>
            </a:r>
            <a:endParaRPr kumimoji="0" lang="en-US" sz="3400" b="1" i="0" u="none" strike="noStrike" kern="1200" cap="none" spc="0" normalizeH="0" baseline="0" noProof="0" dirty="0">
              <a:ln>
                <a:noFill/>
              </a:ln>
              <a:solidFill>
                <a:srgbClr val="165A30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769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5"/>
            <a:ext cx="8440616" cy="6286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NRO basic information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88817" y="1595021"/>
            <a:ext cx="80264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13 NROs: 7 Public and 6 Bilateral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Bilateral = </a:t>
            </a:r>
            <a:r>
              <a:rPr lang="en-GB" sz="2400" b="1" dirty="0">
                <a:cs typeface="Arial" panose="020B0604020202020204" pitchFamily="34" charset="0"/>
              </a:rPr>
              <a:t>reported in direct communication between countries </a:t>
            </a:r>
            <a:r>
              <a:rPr lang="en-GB" sz="2400" b="1" dirty="0" smtClean="0">
                <a:cs typeface="Arial" panose="020B0604020202020204" pitchFamily="34" charset="0"/>
              </a:rPr>
              <a:t>(reporting on the </a:t>
            </a:r>
            <a:r>
              <a:rPr lang="en-GB" sz="2400" b="1" dirty="0">
                <a:cs typeface="Arial" panose="020B0604020202020204" pitchFamily="34" charset="0"/>
              </a:rPr>
              <a:t>IPP </a:t>
            </a:r>
            <a:r>
              <a:rPr lang="en-GB" sz="2400" b="1" dirty="0" smtClean="0">
                <a:cs typeface="Arial" panose="020B0604020202020204" pitchFamily="34" charset="0"/>
              </a:rPr>
              <a:t>encouraged but optional)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400" b="1" dirty="0" smtClean="0"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algn="ctr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altLang="fr-FR" sz="2400" b="1" dirty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8399108"/>
              </p:ext>
            </p:extLst>
          </p:nvPr>
        </p:nvGraphicFramePr>
        <p:xfrm>
          <a:off x="822036" y="3056658"/>
          <a:ext cx="7379855" cy="30393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" name="Document" r:id="rId3" imgW="5757663" imgH="2425084" progId="Word.Document.12">
                  <p:embed/>
                </p:oleObj>
              </mc:Choice>
              <mc:Fallback>
                <p:oleObj name="Document" r:id="rId3" imgW="5757663" imgH="242508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22036" y="3056658"/>
                        <a:ext cx="7379855" cy="30393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94440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4"/>
            <a:ext cx="8440616" cy="1053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Designation of an Official IPPC Contact Point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17237" y="1394691"/>
            <a:ext cx="8178528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1900" dirty="0"/>
              <a:t>A</a:t>
            </a:r>
            <a:r>
              <a:rPr lang="en-US" sz="1900" dirty="0" smtClean="0"/>
              <a:t> </a:t>
            </a:r>
            <a:r>
              <a:rPr lang="en-US" sz="1900" dirty="0"/>
              <a:t>new person is appointed </a:t>
            </a:r>
            <a:r>
              <a:rPr lang="en-US" sz="1900" dirty="0" smtClean="0"/>
              <a:t>within a country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1900" dirty="0"/>
              <a:t>I</a:t>
            </a:r>
            <a:r>
              <a:rPr lang="en-US" sz="1900" dirty="0" smtClean="0"/>
              <a:t>nformation should </a:t>
            </a:r>
            <a:r>
              <a:rPr lang="en-US" sz="1900" dirty="0"/>
              <a:t>be immediately communicated to the IPPC </a:t>
            </a:r>
            <a:r>
              <a:rPr lang="en-US" sz="1900" dirty="0" smtClean="0"/>
              <a:t>Secretariat</a:t>
            </a:r>
            <a:endParaRPr lang="en-US" sz="1900" dirty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1900" dirty="0" smtClean="0">
                <a:hlinkClick r:id="rId2"/>
              </a:rPr>
              <a:t>Nomination form</a:t>
            </a:r>
            <a:r>
              <a:rPr lang="en-US" sz="1900" dirty="0"/>
              <a:t> (NRO Guide Annex </a:t>
            </a:r>
            <a:r>
              <a:rPr lang="en-US" sz="1900" dirty="0" smtClean="0"/>
              <a:t>I) or official letter with required data</a:t>
            </a:r>
          </a:p>
          <a:p>
            <a:r>
              <a:rPr lang="en-US" sz="1900" dirty="0" smtClean="0"/>
              <a:t>The </a:t>
            </a:r>
            <a:r>
              <a:rPr lang="en-US" sz="1900" dirty="0"/>
              <a:t>nomination </a:t>
            </a:r>
            <a:r>
              <a:rPr lang="en-US" sz="1900" dirty="0" smtClean="0"/>
              <a:t>must </a:t>
            </a:r>
            <a:r>
              <a:rPr lang="en-US" sz="1900" dirty="0"/>
              <a:t>be signed by </a:t>
            </a:r>
            <a:r>
              <a:rPr lang="en-US" sz="1900" dirty="0" smtClean="0"/>
              <a:t>a </a:t>
            </a:r>
            <a:r>
              <a:rPr lang="en-US" sz="1900" dirty="0"/>
              <a:t>relevant person more senior that the new </a:t>
            </a:r>
            <a:r>
              <a:rPr lang="en-US" sz="1900" dirty="0" smtClean="0"/>
              <a:t>contact point - no self-nominations</a:t>
            </a:r>
          </a:p>
          <a:p>
            <a:pPr algn="ctr"/>
            <a:r>
              <a:rPr lang="en-GB" sz="1900" b="1" dirty="0" smtClean="0"/>
              <a:t>country</a:t>
            </a:r>
            <a:endParaRPr lang="en-US" sz="1900" b="1" dirty="0" smtClean="0"/>
          </a:p>
          <a:p>
            <a:pPr lvl="0"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1900" b="1" dirty="0">
                <a:solidFill>
                  <a:prstClr val="black"/>
                </a:solidFill>
                <a:cs typeface="Arial" panose="020B0604020202020204" pitchFamily="34" charset="0"/>
                <a:sym typeface="Symbol" panose="05050102010706020507" pitchFamily="18" charset="2"/>
              </a:rPr>
              <a:t></a:t>
            </a:r>
            <a:endParaRPr lang="en-GB" sz="1900" b="1" dirty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 algn="ctr"/>
            <a:r>
              <a:rPr lang="en-GB" sz="1900" b="1" dirty="0" smtClean="0"/>
              <a:t>IPPC Secretariat</a:t>
            </a:r>
            <a:endParaRPr lang="en-US" sz="1900" b="1" dirty="0" smtClean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1900" dirty="0"/>
              <a:t>T</a:t>
            </a:r>
            <a:r>
              <a:rPr lang="en-US" sz="1900" dirty="0" smtClean="0"/>
              <a:t>he </a:t>
            </a:r>
            <a:r>
              <a:rPr lang="en-US" sz="1900" dirty="0"/>
              <a:t>IPPC Secretariat registers a contact </a:t>
            </a:r>
            <a:r>
              <a:rPr lang="en-US" sz="1900" dirty="0" smtClean="0"/>
              <a:t>point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1900" dirty="0" smtClean="0"/>
              <a:t>A contact point receives </a:t>
            </a:r>
            <a:r>
              <a:rPr lang="en-US" sz="1900" dirty="0"/>
              <a:t>access to the </a:t>
            </a:r>
            <a:r>
              <a:rPr lang="en-US" sz="1900" dirty="0" smtClean="0"/>
              <a:t>IPP </a:t>
            </a:r>
            <a:r>
              <a:rPr lang="en-US" sz="1900" dirty="0"/>
              <a:t>with editing rights </a:t>
            </a:r>
            <a:r>
              <a:rPr lang="en-US" sz="1900" dirty="0" smtClean="0"/>
              <a:t>(upload </a:t>
            </a:r>
            <a:r>
              <a:rPr lang="en-US" sz="1900" dirty="0"/>
              <a:t>and update </a:t>
            </a:r>
            <a:r>
              <a:rPr lang="en-US" sz="1900" dirty="0" smtClean="0"/>
              <a:t>of reports</a:t>
            </a:r>
            <a:r>
              <a:rPr lang="en-US" sz="1900" dirty="0"/>
              <a:t>)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1900" dirty="0"/>
              <a:t>N</a:t>
            </a:r>
            <a:r>
              <a:rPr lang="en-US" sz="1900" dirty="0" smtClean="0"/>
              <a:t>ame </a:t>
            </a:r>
            <a:r>
              <a:rPr lang="en-US" sz="1900" dirty="0"/>
              <a:t>and contact </a:t>
            </a:r>
            <a:r>
              <a:rPr lang="en-US" sz="1900" dirty="0" smtClean="0"/>
              <a:t>details of a contact point displayed </a:t>
            </a:r>
            <a:r>
              <a:rPr lang="en-US" sz="1900" dirty="0"/>
              <a:t>on the </a:t>
            </a:r>
            <a:r>
              <a:rPr lang="en-US" sz="1900" dirty="0" smtClean="0"/>
              <a:t>IPP</a:t>
            </a:r>
            <a:endParaRPr lang="en-US" sz="1900" dirty="0"/>
          </a:p>
          <a:p>
            <a:pPr algn="ctr"/>
            <a:r>
              <a:rPr lang="en-GB" sz="1900" b="1" dirty="0">
                <a:solidFill>
                  <a:prstClr val="black"/>
                </a:solidFill>
              </a:rPr>
              <a:t>IPPC </a:t>
            </a:r>
            <a:r>
              <a:rPr lang="en-GB" sz="1900" b="1" dirty="0" smtClean="0">
                <a:solidFill>
                  <a:prstClr val="black"/>
                </a:solidFill>
              </a:rPr>
              <a:t>Secretariat</a:t>
            </a:r>
            <a:endParaRPr lang="en-US" sz="1900" b="1" dirty="0"/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1900" b="1" dirty="0" smtClean="0">
                <a:solidFill>
                  <a:prstClr val="black"/>
                </a:solidFill>
                <a:cs typeface="Arial" panose="020B0604020202020204" pitchFamily="34" charset="0"/>
                <a:sym typeface="Symbol" panose="05050102010706020507" pitchFamily="18" charset="2"/>
              </a:rPr>
              <a:t></a:t>
            </a:r>
            <a:endParaRPr lang="en-US" sz="1900" b="1" dirty="0">
              <a:solidFill>
                <a:prstClr val="black"/>
              </a:solidFill>
            </a:endParaRPr>
          </a:p>
          <a:p>
            <a:pPr lvl="0" algn="ctr"/>
            <a:r>
              <a:rPr lang="en-GB" sz="1900" b="1" dirty="0">
                <a:solidFill>
                  <a:prstClr val="black"/>
                </a:solidFill>
              </a:rPr>
              <a:t>country</a:t>
            </a:r>
            <a:endParaRPr lang="en-US" sz="1900" b="1" dirty="0">
              <a:solidFill>
                <a:prstClr val="black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v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1900" dirty="0"/>
              <a:t>email </a:t>
            </a:r>
            <a:r>
              <a:rPr lang="en-GB" sz="1900" dirty="0" smtClean="0"/>
              <a:t>confirmation from </a:t>
            </a:r>
            <a:r>
              <a:rPr lang="en-GB" sz="1900" dirty="0"/>
              <a:t>the IPPC Secretariat</a:t>
            </a:r>
          </a:p>
        </p:txBody>
      </p:sp>
    </p:spTree>
    <p:extLst>
      <p:ext uri="{BB962C8B-B14F-4D97-AF65-F5344CB8AC3E}">
        <p14:creationId xmlns:p14="http://schemas.microsoft.com/office/powerpoint/2010/main" val="3538546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4"/>
            <a:ext cx="8440616" cy="1053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Designation of an Official IPPC Contact Point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17236" y="1394691"/>
            <a:ext cx="8071871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v"/>
            </a:pPr>
            <a:r>
              <a:rPr lang="en-US" sz="2200" dirty="0" smtClean="0"/>
              <a:t>Functioning email </a:t>
            </a:r>
            <a:r>
              <a:rPr lang="en-US" sz="2200" dirty="0"/>
              <a:t>address </a:t>
            </a:r>
            <a:r>
              <a:rPr lang="en-US" sz="2200" dirty="0" smtClean="0"/>
              <a:t>is crucial: all </a:t>
            </a:r>
            <a:r>
              <a:rPr lang="en-US" sz="2200" dirty="0"/>
              <a:t>correspondence from the </a:t>
            </a:r>
            <a:r>
              <a:rPr lang="en-US" sz="2200" dirty="0" smtClean="0"/>
              <a:t>IPPC Secretariat to countries is </a:t>
            </a:r>
            <a:r>
              <a:rPr lang="en-US" sz="2200" dirty="0"/>
              <a:t>done by electronic means</a:t>
            </a: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v"/>
            </a:pPr>
            <a:r>
              <a:rPr lang="en-US" sz="2200" dirty="0" smtClean="0"/>
              <a:t>IPPC </a:t>
            </a:r>
            <a:r>
              <a:rPr lang="en-US" sz="2200" dirty="0"/>
              <a:t>Official Contact Points are </a:t>
            </a:r>
            <a:r>
              <a:rPr lang="en-US" sz="2200" dirty="0" smtClean="0"/>
              <a:t>responsible for:</a:t>
            </a:r>
          </a:p>
          <a:p>
            <a:pPr marL="742950" lvl="1" indent="-2857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en-US" sz="2200" dirty="0" smtClean="0"/>
              <a:t>keeping </a:t>
            </a:r>
            <a:r>
              <a:rPr lang="en-US" sz="2200" dirty="0"/>
              <a:t>their country’s information on the IPP up to date</a:t>
            </a:r>
          </a:p>
          <a:p>
            <a:pPr marL="742950" lvl="1" indent="-2857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en-GB" sz="2200" dirty="0"/>
              <a:t>u</a:t>
            </a:r>
            <a:r>
              <a:rPr lang="en-GB" sz="2200" dirty="0" smtClean="0"/>
              <a:t>ploading reports</a:t>
            </a:r>
          </a:p>
          <a:p>
            <a:pPr marL="742950" lvl="1" indent="-2857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en-GB" sz="2200" dirty="0"/>
              <a:t>u</a:t>
            </a:r>
            <a:r>
              <a:rPr lang="en-GB" sz="2200" dirty="0" smtClean="0"/>
              <a:t>pdating reports</a:t>
            </a:r>
          </a:p>
          <a:p>
            <a:pPr marL="742950" lvl="1" indent="-2857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en-US" sz="2200" dirty="0"/>
              <a:t>their contact details up to date</a:t>
            </a:r>
          </a:p>
          <a:p>
            <a:pPr marL="742950" lvl="1" indent="-285750">
              <a:spcBef>
                <a:spcPts val="1200"/>
              </a:spcBef>
              <a:buFont typeface="Wingdings" panose="05000000000000000000" pitchFamily="2" charset="2"/>
              <a:buChar char="ü"/>
            </a:pPr>
            <a:endParaRPr lang="en-US" sz="2200" dirty="0" smtClean="0"/>
          </a:p>
        </p:txBody>
      </p:sp>
    </p:spTree>
    <p:extLst>
      <p:ext uri="{BB962C8B-B14F-4D97-AF65-F5344CB8AC3E}">
        <p14:creationId xmlns:p14="http://schemas.microsoft.com/office/powerpoint/2010/main" val="1701256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4"/>
            <a:ext cx="8440616" cy="1053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Designation of an Official IPPC Contact Point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17236" y="1394691"/>
            <a:ext cx="8071871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 smtClean="0"/>
              <a:t>Official </a:t>
            </a:r>
            <a:r>
              <a:rPr lang="en-US" sz="2200" dirty="0"/>
              <a:t>Contact Point is a standard type of contact for Contracting Parties. </a:t>
            </a:r>
            <a:endParaRPr lang="en-US" sz="2200" dirty="0" smtClean="0"/>
          </a:p>
          <a:p>
            <a:endParaRPr lang="en-US" sz="2200" dirty="0"/>
          </a:p>
          <a:p>
            <a:r>
              <a:rPr lang="en-US" sz="2200" dirty="0" smtClean="0"/>
              <a:t>There </a:t>
            </a:r>
            <a:r>
              <a:rPr lang="en-US" sz="2200" dirty="0"/>
              <a:t>are also </a:t>
            </a:r>
            <a:r>
              <a:rPr lang="en-US" sz="2200" dirty="0" smtClean="0"/>
              <a:t>other types </a:t>
            </a:r>
            <a:r>
              <a:rPr lang="en-US" sz="2200" dirty="0"/>
              <a:t>of Contact Points: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200" dirty="0" smtClean="0"/>
              <a:t>IPPC </a:t>
            </a:r>
            <a:r>
              <a:rPr lang="en-US" sz="2200" dirty="0"/>
              <a:t>Unofficial Contact Point: for IPPC Contracting Parties which are yet to </a:t>
            </a:r>
            <a:r>
              <a:rPr lang="en-US" sz="2200" dirty="0" smtClean="0"/>
              <a:t>officially nominate </a:t>
            </a:r>
            <a:r>
              <a:rPr lang="en-US" sz="2200" dirty="0"/>
              <a:t>a contact point;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200" dirty="0" smtClean="0"/>
              <a:t>IPPC </a:t>
            </a:r>
            <a:r>
              <a:rPr lang="en-US" sz="2200" dirty="0"/>
              <a:t>Information Point: for non-contracting parties;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200" dirty="0" smtClean="0"/>
              <a:t>IPPC </a:t>
            </a:r>
            <a:r>
              <a:rPr lang="en-US" sz="2200" dirty="0"/>
              <a:t>Local Contact: for dependent territories of IPPC Contracting Parties</a:t>
            </a:r>
            <a:r>
              <a:rPr lang="en-US" sz="2200" dirty="0" smtClean="0"/>
              <a:t>.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087470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4"/>
            <a:ext cx="8440616" cy="1053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Designation of an Official IPPC Contact Point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17236" y="1394691"/>
            <a:ext cx="8071871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200" dirty="0" smtClean="0"/>
              <a:t>OCPs </a:t>
            </a:r>
            <a:r>
              <a:rPr lang="en-US" sz="2200" dirty="0"/>
              <a:t>can nominate </a:t>
            </a:r>
            <a:r>
              <a:rPr lang="en-US" sz="2200" b="1" u="sng" dirty="0"/>
              <a:t>IPP </a:t>
            </a:r>
            <a:r>
              <a:rPr lang="en-US" sz="2200" b="1" u="sng" dirty="0" smtClean="0"/>
              <a:t>editors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200" dirty="0" smtClean="0"/>
              <a:t>to </a:t>
            </a:r>
            <a:r>
              <a:rPr lang="en-US" sz="2200" dirty="0"/>
              <a:t>delegate </a:t>
            </a:r>
            <a:r>
              <a:rPr lang="en-US" sz="2200" dirty="0" smtClean="0"/>
              <a:t>a </a:t>
            </a:r>
            <a:r>
              <a:rPr lang="en-US" sz="2200" dirty="0"/>
              <a:t>physical upload and management </a:t>
            </a:r>
            <a:r>
              <a:rPr lang="en-US" sz="2200" dirty="0" smtClean="0"/>
              <a:t>of their </a:t>
            </a:r>
            <a:r>
              <a:rPr lang="en-US" sz="2200" dirty="0"/>
              <a:t>country’s information on the </a:t>
            </a:r>
            <a:r>
              <a:rPr lang="en-US" sz="2200" dirty="0" smtClean="0"/>
              <a:t>IPP 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200" dirty="0" smtClean="0"/>
              <a:t>Notify </a:t>
            </a:r>
            <a:r>
              <a:rPr lang="en-US" sz="2200" dirty="0"/>
              <a:t>the </a:t>
            </a:r>
            <a:r>
              <a:rPr lang="en-US" sz="2200" dirty="0" smtClean="0"/>
              <a:t>IPPC Secretariat:  </a:t>
            </a:r>
            <a:r>
              <a:rPr lang="en-US" sz="2200" dirty="0" smtClean="0">
                <a:hlinkClick r:id="rId2"/>
              </a:rPr>
              <a:t>a nomination </a:t>
            </a:r>
            <a:r>
              <a:rPr lang="en-US" sz="2200" dirty="0">
                <a:hlinkClick r:id="rId2"/>
              </a:rPr>
              <a:t>form </a:t>
            </a:r>
            <a:r>
              <a:rPr lang="en-US" sz="2200" dirty="0" smtClean="0">
                <a:hlinkClick r:id="rId2"/>
              </a:rPr>
              <a:t>for </a:t>
            </a:r>
            <a:r>
              <a:rPr lang="en-US" sz="2200" dirty="0">
                <a:hlinkClick r:id="rId2"/>
              </a:rPr>
              <a:t>an IPP editor </a:t>
            </a:r>
            <a:r>
              <a:rPr lang="en-US" sz="2200" dirty="0" smtClean="0"/>
              <a:t>(NRO Guide Annex </a:t>
            </a:r>
            <a:r>
              <a:rPr lang="en-US" sz="2200" dirty="0"/>
              <a:t>II</a:t>
            </a:r>
            <a:r>
              <a:rPr lang="en-US" sz="2200" dirty="0" smtClean="0"/>
              <a:t>)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200" dirty="0" smtClean="0"/>
              <a:t>the </a:t>
            </a:r>
            <a:r>
              <a:rPr lang="en-US" sz="2200" dirty="0"/>
              <a:t>IPPC Secretariat registers IPP editor </a:t>
            </a:r>
            <a:r>
              <a:rPr lang="en-US" sz="2200" dirty="0" smtClean="0"/>
              <a:t>and grants them editing </a:t>
            </a:r>
            <a:r>
              <a:rPr lang="en-US" sz="2200" dirty="0"/>
              <a:t>rights (upload and update of reports)</a:t>
            </a:r>
            <a:endParaRPr lang="en-US" sz="2200" dirty="0" smtClean="0"/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200" dirty="0"/>
              <a:t>email </a:t>
            </a:r>
            <a:r>
              <a:rPr lang="en-US" sz="2200" dirty="0" smtClean="0"/>
              <a:t>confirmation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200" dirty="0" smtClean="0"/>
              <a:t>The </a:t>
            </a:r>
            <a:r>
              <a:rPr lang="en-US" sz="2200" dirty="0"/>
              <a:t>list of </a:t>
            </a:r>
            <a:r>
              <a:rPr lang="en-US" sz="2200" dirty="0" smtClean="0"/>
              <a:t>all IPP </a:t>
            </a:r>
            <a:r>
              <a:rPr lang="en-US" sz="2200" dirty="0"/>
              <a:t>editors of each country </a:t>
            </a:r>
            <a:r>
              <a:rPr lang="en-US" sz="2200" dirty="0" smtClean="0"/>
              <a:t>visible </a:t>
            </a:r>
            <a:r>
              <a:rPr lang="en-US" sz="2200" dirty="0"/>
              <a:t>after logging in to the IPP </a:t>
            </a:r>
            <a:r>
              <a:rPr lang="en-US" sz="2200" dirty="0" smtClean="0"/>
              <a:t>&amp; </a:t>
            </a:r>
            <a:r>
              <a:rPr lang="en-US" sz="2200" dirty="0"/>
              <a:t>shown below a </a:t>
            </a:r>
            <a:r>
              <a:rPr lang="en-US" sz="2200" dirty="0" smtClean="0"/>
              <a:t>country’s IPPC </a:t>
            </a:r>
            <a:r>
              <a:rPr lang="en-US" sz="2200" dirty="0"/>
              <a:t>Contact Point </a:t>
            </a:r>
            <a:r>
              <a:rPr lang="en-US" sz="2200" dirty="0" smtClean="0"/>
              <a:t>details</a:t>
            </a:r>
            <a:endParaRPr lang="en-GB" sz="22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431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4"/>
            <a:ext cx="8440616" cy="1053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3400" b="1" dirty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Description of the NPPO</a:t>
            </a:r>
          </a:p>
        </p:txBody>
      </p:sp>
      <p:sp>
        <p:nvSpPr>
          <p:cNvPr id="4" name="Rectangle 3"/>
          <p:cNvSpPr/>
          <p:nvPr/>
        </p:nvSpPr>
        <p:spPr>
          <a:xfrm>
            <a:off x="517236" y="1394691"/>
            <a:ext cx="8071871" cy="52783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dirty="0" smtClean="0">
                <a:cs typeface="Arial" panose="020B0604020202020204" pitchFamily="34" charset="0"/>
              </a:rPr>
              <a:t>Reported by a country via </a:t>
            </a:r>
            <a:r>
              <a:rPr lang="en-US" sz="2400" dirty="0">
                <a:cs typeface="Arial" panose="020B0604020202020204" pitchFamily="34" charset="0"/>
              </a:rPr>
              <a:t>the IPP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dirty="0" smtClean="0">
                <a:cs typeface="Arial" panose="020B0604020202020204" pitchFamily="34" charset="0"/>
              </a:rPr>
              <a:t>In the </a:t>
            </a:r>
            <a:r>
              <a:rPr lang="en-US" sz="2400" dirty="0">
                <a:cs typeface="Arial" panose="020B0604020202020204" pitchFamily="34" charset="0"/>
              </a:rPr>
              <a:t>form of an </a:t>
            </a:r>
            <a:r>
              <a:rPr lang="en-US" sz="2400" dirty="0" smtClean="0">
                <a:cs typeface="Arial" panose="020B0604020202020204" pitchFamily="34" charset="0"/>
              </a:rPr>
              <a:t>organogram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dirty="0" smtClean="0">
                <a:cs typeface="Arial" panose="020B0604020202020204" pitchFamily="34" charset="0"/>
              </a:rPr>
              <a:t>Ideally</a:t>
            </a:r>
            <a:r>
              <a:rPr lang="en-US" sz="2400" dirty="0">
                <a:cs typeface="Arial" panose="020B0604020202020204" pitchFamily="34" charset="0"/>
              </a:rPr>
              <a:t>, </a:t>
            </a:r>
            <a:r>
              <a:rPr lang="en-US" sz="2400" dirty="0" smtClean="0">
                <a:cs typeface="Arial" panose="020B0604020202020204" pitchFamily="34" charset="0"/>
              </a:rPr>
              <a:t>includes a </a:t>
            </a:r>
            <a:r>
              <a:rPr lang="en-US" sz="2400" dirty="0">
                <a:cs typeface="Arial" panose="020B0604020202020204" pitchFamily="34" charset="0"/>
              </a:rPr>
              <a:t>description of </a:t>
            </a:r>
            <a:r>
              <a:rPr lang="en-US" sz="2400" dirty="0" smtClean="0">
                <a:cs typeface="Arial" panose="020B0604020202020204" pitchFamily="34" charset="0"/>
              </a:rPr>
              <a:t>its organizational </a:t>
            </a:r>
            <a:r>
              <a:rPr lang="en-US" sz="2400" dirty="0">
                <a:cs typeface="Arial" panose="020B0604020202020204" pitchFamily="34" charset="0"/>
              </a:rPr>
              <a:t>arrangements (i.e. who is responsible for which area and what are the </a:t>
            </a:r>
            <a:r>
              <a:rPr lang="en-US" sz="2400" dirty="0" smtClean="0">
                <a:cs typeface="Arial" panose="020B0604020202020204" pitchFamily="34" charset="0"/>
              </a:rPr>
              <a:t>connections between </a:t>
            </a:r>
            <a:r>
              <a:rPr lang="en-US" sz="2400" dirty="0">
                <a:cs typeface="Arial" panose="020B0604020202020204" pitchFamily="34" charset="0"/>
              </a:rPr>
              <a:t>different parts of the NPPO</a:t>
            </a:r>
            <a:r>
              <a:rPr lang="en-US" sz="2400" dirty="0" smtClean="0">
                <a:cs typeface="Arial" panose="020B0604020202020204" pitchFamily="34" charset="0"/>
              </a:rPr>
              <a:t>)</a:t>
            </a:r>
            <a:endParaRPr lang="en-US" sz="2400" dirty="0"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dirty="0" smtClean="0">
                <a:cs typeface="Arial" panose="020B0604020202020204" pitchFamily="34" charset="0"/>
              </a:rPr>
              <a:t>Identifies </a:t>
            </a:r>
            <a:r>
              <a:rPr lang="en-US" sz="2400" dirty="0">
                <a:cs typeface="Arial" panose="020B0604020202020204" pitchFamily="34" charset="0"/>
              </a:rPr>
              <a:t>organizations that act under the authority </a:t>
            </a:r>
            <a:r>
              <a:rPr lang="en-US" sz="2400" dirty="0" smtClean="0">
                <a:cs typeface="Arial" panose="020B0604020202020204" pitchFamily="34" charset="0"/>
              </a:rPr>
              <a:t>of the </a:t>
            </a:r>
            <a:r>
              <a:rPr lang="en-US" sz="2400" dirty="0">
                <a:cs typeface="Arial" panose="020B0604020202020204" pitchFamily="34" charset="0"/>
              </a:rPr>
              <a:t>NPPO and are engaged </a:t>
            </a:r>
            <a:r>
              <a:rPr lang="en-US" sz="2400" dirty="0" smtClean="0">
                <a:cs typeface="Arial" panose="020B0604020202020204" pitchFamily="34" charset="0"/>
              </a:rPr>
              <a:t>in activities </a:t>
            </a:r>
            <a:r>
              <a:rPr lang="en-US" sz="2400" dirty="0">
                <a:cs typeface="Arial" panose="020B0604020202020204" pitchFamily="34" charset="0"/>
              </a:rPr>
              <a:t>as provided in Article IV.2(a)–(g) of </a:t>
            </a:r>
            <a:r>
              <a:rPr lang="en-US" sz="2400" dirty="0" smtClean="0">
                <a:cs typeface="Arial" panose="020B0604020202020204" pitchFamily="34" charset="0"/>
              </a:rPr>
              <a:t>IPPC, such as: </a:t>
            </a:r>
          </a:p>
          <a:p>
            <a:pPr marL="800100" lvl="1" indent="-342900">
              <a:buFont typeface="Arial" panose="020B0604020202020204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dirty="0" smtClean="0">
                <a:cs typeface="Arial" panose="020B0604020202020204" pitchFamily="34" charset="0"/>
              </a:rPr>
              <a:t>issuance </a:t>
            </a:r>
            <a:r>
              <a:rPr lang="en-US" sz="2400" dirty="0">
                <a:cs typeface="Arial" panose="020B0604020202020204" pitchFamily="34" charset="0"/>
              </a:rPr>
              <a:t>of phytosanitary certificates, </a:t>
            </a:r>
            <a:endParaRPr lang="en-US" sz="2400" dirty="0" smtClean="0">
              <a:cs typeface="Arial" panose="020B0604020202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dirty="0" smtClean="0">
                <a:cs typeface="Arial" panose="020B0604020202020204" pitchFamily="34" charset="0"/>
              </a:rPr>
              <a:t>pest surveillance, </a:t>
            </a:r>
          </a:p>
          <a:p>
            <a:pPr marL="800100" lvl="1" indent="-342900">
              <a:buFont typeface="Arial" panose="020B0604020202020204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dirty="0" smtClean="0">
                <a:cs typeface="Arial" panose="020B0604020202020204" pitchFamily="34" charset="0"/>
              </a:rPr>
              <a:t>inspections </a:t>
            </a:r>
            <a:r>
              <a:rPr lang="en-US" sz="2400" dirty="0">
                <a:cs typeface="Arial" panose="020B0604020202020204" pitchFamily="34" charset="0"/>
              </a:rPr>
              <a:t>of consignments, </a:t>
            </a:r>
            <a:endParaRPr lang="en-US" sz="2400" dirty="0" smtClean="0">
              <a:cs typeface="Arial" panose="020B0604020202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dirty="0" smtClean="0">
                <a:cs typeface="Arial" panose="020B0604020202020204" pitchFamily="34" charset="0"/>
              </a:rPr>
              <a:t>pest </a:t>
            </a:r>
            <a:r>
              <a:rPr lang="en-US" sz="2400" dirty="0">
                <a:cs typeface="Arial" panose="020B0604020202020204" pitchFamily="34" charset="0"/>
              </a:rPr>
              <a:t>risk </a:t>
            </a:r>
            <a:r>
              <a:rPr lang="en-US" sz="2400" dirty="0" smtClean="0">
                <a:cs typeface="Arial" panose="020B0604020202020204" pitchFamily="34" charset="0"/>
              </a:rPr>
              <a:t>analyses</a:t>
            </a:r>
            <a:r>
              <a:rPr lang="en-US" sz="2400" dirty="0">
                <a:cs typeface="Arial" panose="020B0604020202020204" pitchFamily="34" charset="0"/>
              </a:rPr>
              <a:t>.</a:t>
            </a:r>
            <a:endParaRPr lang="en-GB" sz="20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345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4"/>
            <a:ext cx="8440616" cy="1053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3400" b="1" dirty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Phytosanitary requirements, </a:t>
            </a:r>
            <a:endParaRPr lang="en-US" sz="3400" b="1" dirty="0" smtClean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restrictions </a:t>
            </a:r>
            <a:r>
              <a:rPr lang="en-US" sz="3400" b="1" dirty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and prohibitions</a:t>
            </a:r>
          </a:p>
        </p:txBody>
      </p:sp>
      <p:sp>
        <p:nvSpPr>
          <p:cNvPr id="4" name="Rectangle 3"/>
          <p:cNvSpPr/>
          <p:nvPr/>
        </p:nvSpPr>
        <p:spPr>
          <a:xfrm>
            <a:off x="517236" y="1394691"/>
            <a:ext cx="8071871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000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cs typeface="Arial" panose="020B0604020202020204" pitchFamily="34" charset="0"/>
              </a:rPr>
              <a:t>Contracting </a:t>
            </a:r>
            <a:r>
              <a:rPr lang="en-US" sz="2000" b="1" dirty="0">
                <a:cs typeface="Arial" panose="020B0604020202020204" pitchFamily="34" charset="0"/>
              </a:rPr>
              <a:t>Parties </a:t>
            </a:r>
            <a:r>
              <a:rPr lang="en-US" sz="2000" b="1" dirty="0" smtClean="0">
                <a:cs typeface="Arial" panose="020B0604020202020204" pitchFamily="34" charset="0"/>
              </a:rPr>
              <a:t>should adopt, publish and transmit phytosanitary </a:t>
            </a:r>
            <a:r>
              <a:rPr lang="en-US" sz="2000" b="1" dirty="0">
                <a:cs typeface="Arial" panose="020B0604020202020204" pitchFamily="34" charset="0"/>
              </a:rPr>
              <a:t>requirements, restrictions and prohibitions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 smtClean="0">
                <a:cs typeface="Arial" panose="020B0604020202020204" pitchFamily="34" charset="0"/>
              </a:rPr>
              <a:t>That information should be made available through the IPP: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cs typeface="Arial" panose="020B0604020202020204" pitchFamily="34" charset="0"/>
              </a:rPr>
              <a:t>Upload of </a:t>
            </a:r>
            <a:r>
              <a:rPr lang="en-US" sz="2000" b="1" dirty="0">
                <a:cs typeface="Arial" panose="020B0604020202020204" pitchFamily="34" charset="0"/>
              </a:rPr>
              <a:t>the legal </a:t>
            </a:r>
            <a:r>
              <a:rPr lang="en-US" sz="2000" b="1" dirty="0" smtClean="0">
                <a:cs typeface="Arial" panose="020B0604020202020204" pitchFamily="34" charset="0"/>
              </a:rPr>
              <a:t>texts, or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 smtClean="0">
                <a:cs typeface="Arial" panose="020B0604020202020204" pitchFamily="34" charset="0"/>
              </a:rPr>
              <a:t>Upload of links to national or RPPOs website with those texts.</a:t>
            </a:r>
            <a:endParaRPr lang="en-US" sz="2000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cs typeface="Arial" panose="020B0604020202020204" pitchFamily="34" charset="0"/>
              </a:rPr>
              <a:t>Regular update when link/s </a:t>
            </a:r>
            <a:r>
              <a:rPr lang="en-US" sz="2000" b="1" dirty="0">
                <a:cs typeface="Arial" panose="020B0604020202020204" pitchFamily="34" charset="0"/>
              </a:rPr>
              <a:t>or </a:t>
            </a:r>
            <a:r>
              <a:rPr lang="en-US" sz="2000" b="1" dirty="0" smtClean="0">
                <a:cs typeface="Arial" panose="020B0604020202020204" pitchFamily="34" charset="0"/>
              </a:rPr>
              <a:t>the legislation changes</a:t>
            </a:r>
            <a:endParaRPr lang="en-GB" sz="20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9160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650</TotalTime>
  <Words>1309</Words>
  <Application>Microsoft Office PowerPoint</Application>
  <PresentationFormat>On-screen Show (4:3)</PresentationFormat>
  <Paragraphs>181</Paragraphs>
  <Slides>21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Arial Unicode MS</vt:lpstr>
      <vt:lpstr>Arial</vt:lpstr>
      <vt:lpstr>Calibri</vt:lpstr>
      <vt:lpstr>Calibri (body)</vt:lpstr>
      <vt:lpstr>Symbol</vt:lpstr>
      <vt:lpstr>Wingdings</vt:lpstr>
      <vt:lpstr>Office Theme</vt:lpstr>
      <vt:lpstr>Document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FAO of the UN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Montuori, Mirko (AGDI)</dc:creator>
  <cp:lastModifiedBy>Li, Xiaonan (AGDI)</cp:lastModifiedBy>
  <cp:revision>136</cp:revision>
  <dcterms:created xsi:type="dcterms:W3CDTF">2017-05-24T13:00:14Z</dcterms:created>
  <dcterms:modified xsi:type="dcterms:W3CDTF">2018-09-04T17:27:11Z</dcterms:modified>
</cp:coreProperties>
</file>