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6" r:id="rId2"/>
    <p:sldId id="261" r:id="rId3"/>
    <p:sldId id="257" r:id="rId4"/>
    <p:sldId id="260" r:id="rId5"/>
    <p:sldId id="262" r:id="rId6"/>
    <p:sldId id="263" r:id="rId7"/>
    <p:sldId id="265" r:id="rId8"/>
    <p:sldId id="267" r:id="rId9"/>
    <p:sldId id="268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4424"/>
    <a:srgbClr val="165A30"/>
    <a:srgbClr val="1E78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65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B27FF-FAB0-40D1-80D1-96A0DB7ECFA2}" type="slidenum">
              <a:rPr lang="en-GB" smtClean="0"/>
              <a:t>‹#›</a:t>
            </a:fld>
            <a:endParaRPr lang="en-GB"/>
          </a:p>
        </p:txBody>
      </p:sp>
      <p:sp>
        <p:nvSpPr>
          <p:cNvPr id="12" name="Rectangle 11"/>
          <p:cNvSpPr/>
          <p:nvPr userDrawn="1"/>
        </p:nvSpPr>
        <p:spPr>
          <a:xfrm>
            <a:off x="562708" y="2140695"/>
            <a:ext cx="8026400" cy="3588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3200" b="1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NRO Workshop</a:t>
            </a:r>
          </a:p>
          <a:p>
            <a:pPr algn="ctr"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3200" b="1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Latest developments</a:t>
            </a:r>
            <a:endParaRPr lang="en-GB" sz="3200" b="1" dirty="0" smtClean="0">
              <a:solidFill>
                <a:schemeClr val="tx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altLang="en-US" sz="3200" b="1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</a:p>
          <a:p>
            <a:pPr algn="ctr">
              <a:lnSpc>
                <a:spcPct val="120000"/>
              </a:lnSpc>
              <a:spcBef>
                <a:spcPct val="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altLang="en-US" sz="3200" b="1" dirty="0" smtClean="0">
              <a:solidFill>
                <a:schemeClr val="tx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altLang="en-US" sz="3200" b="1" dirty="0" smtClean="0">
              <a:solidFill>
                <a:schemeClr val="tx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/>
            <a:r>
              <a:rPr lang="en-US" altLang="fr-FR" sz="2400" b="1" baseline="0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IPPC Secretariat</a:t>
            </a:r>
          </a:p>
          <a:p>
            <a:pPr algn="ctr"/>
            <a:r>
              <a:rPr lang="en-US" altLang="fr-FR" sz="2400" b="1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10-11 August </a:t>
            </a:r>
            <a:r>
              <a:rPr lang="en-GB" altLang="fr-FR" sz="2400" b="1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2017,</a:t>
            </a:r>
            <a:r>
              <a:rPr lang="en-GB" altLang="fr-FR" sz="2400" b="1" baseline="0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r>
              <a:rPr lang="en-GB" altLang="fr-FR" sz="2400" b="1" baseline="0" dirty="0" err="1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Nadi</a:t>
            </a:r>
            <a:r>
              <a:rPr lang="en-GB" altLang="fr-FR" sz="2400" b="1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, Fiji</a:t>
            </a:r>
            <a:endParaRPr lang="en-US" altLang="fr-FR" sz="2400" b="1" dirty="0">
              <a:solidFill>
                <a:schemeClr val="tx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75515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B27FF-FAB0-40D1-80D1-96A0DB7ECFA2}" type="slidenum">
              <a:rPr lang="en-GB" smtClean="0"/>
              <a:t>‹#›</a:t>
            </a:fld>
            <a:endParaRPr lang="en-GB"/>
          </a:p>
        </p:txBody>
      </p:sp>
      <p:sp>
        <p:nvSpPr>
          <p:cNvPr id="10" name="Title 1"/>
          <p:cNvSpPr txBox="1">
            <a:spLocks/>
          </p:cNvSpPr>
          <p:nvPr userDrawn="1"/>
        </p:nvSpPr>
        <p:spPr>
          <a:xfrm>
            <a:off x="375138" y="599835"/>
            <a:ext cx="8440616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endParaRPr lang="en-US" sz="3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9185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0278" y="513670"/>
            <a:ext cx="383722" cy="3338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2B27FF-FAB0-40D1-80D1-96A0DB7ECFA2}" type="slidenum">
              <a:rPr lang="en-GB" smtClean="0"/>
              <a:t>‹#›</a:t>
            </a:fld>
            <a:endParaRPr lang="en-GB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51"/>
            <a:ext cx="9144000" cy="542925"/>
          </a:xfrm>
          <a:prstGeom prst="rect">
            <a:avLst/>
          </a:prstGeom>
        </p:spPr>
      </p:pic>
      <p:pic>
        <p:nvPicPr>
          <p:cNvPr id="11" name="Picture 10" descr="C:\Users\montuori\Desktop\IPPC New Logos\IPPC_logo_Green_2lines_en.jpg"/>
          <p:cNvPicPr/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25" t="15134" r="6745" b="16124"/>
          <a:stretch/>
        </p:blipFill>
        <p:spPr bwMode="auto">
          <a:xfrm>
            <a:off x="6362700" y="6196692"/>
            <a:ext cx="2781300" cy="66130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Rectangle 3"/>
          <p:cNvSpPr/>
          <p:nvPr userDrawn="1"/>
        </p:nvSpPr>
        <p:spPr>
          <a:xfrm>
            <a:off x="0" y="0"/>
            <a:ext cx="9144000" cy="685799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n>
                <a:solidFill>
                  <a:srgbClr val="165A30"/>
                </a:solidFill>
              </a:ln>
              <a:noFill/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4" t="15422" b="17443"/>
          <a:stretch/>
        </p:blipFill>
        <p:spPr>
          <a:xfrm>
            <a:off x="7289" y="6201508"/>
            <a:ext cx="3142801" cy="648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099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7" r:id="rId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tx1"/>
          </a:solidFill>
          <a:latin typeface="Calibri (body)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lga.Lavrentjeva@agri.ee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ppc.int/en/publications/85878/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ippc.int/en/core-activities/information-exchange/nro/the-nro-year-of-regulated-pests-lists/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ppc.int/en/countries/" TargetMode="External"/><Relationship Id="rId2" Type="http://schemas.openxmlformats.org/officeDocument/2006/relationships/hyperlink" Target="https://www.ippc.int/en/nro-reports-and-statistics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ippc.int/en/core-activities/information-exchange/nro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mailto:dorota.buzon@fao.org" TargetMode="External"/><Relationship Id="rId7" Type="http://schemas.openxmlformats.org/officeDocument/2006/relationships/hyperlink" Target="http://www.ippc.int/" TargetMode="External"/><Relationship Id="rId2" Type="http://schemas.openxmlformats.org/officeDocument/2006/relationships/hyperlink" Target="mailto:IPPC@fao.or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ippc.org/" TargetMode="External"/><Relationship Id="rId5" Type="http://schemas.openxmlformats.org/officeDocument/2006/relationships/hyperlink" Target="http://www.fao.org/home/en/" TargetMode="External"/><Relationship Id="rId4" Type="http://schemas.openxmlformats.org/officeDocument/2006/relationships/hyperlink" Target="mailto:paola.sentinelli@fao.or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75138" y="599834"/>
            <a:ext cx="8440616" cy="31563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65A30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NRO Workshop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65A30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Latest </a:t>
            </a:r>
            <a:r>
              <a:rPr kumimoji="0" lang="en-GB" sz="3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65A30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developments</a:t>
            </a:r>
          </a:p>
          <a:p>
            <a:pPr algn="ctr">
              <a:defRPr/>
            </a:pPr>
            <a:r>
              <a:rPr lang="en-GB" sz="2000" b="1" i="1" dirty="0"/>
              <a:t>with a Special Support by the FAO-China South-South Cooperation Programme</a:t>
            </a:r>
            <a:endParaRPr lang="en-US" sz="2000" i="1" dirty="0"/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400" b="1" i="0" u="none" strike="noStrike" kern="1200" cap="none" spc="0" normalizeH="0" baseline="0" noProof="0" dirty="0">
              <a:ln>
                <a:noFill/>
              </a:ln>
              <a:solidFill>
                <a:srgbClr val="165A30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62708" y="2140695"/>
            <a:ext cx="8026400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kumimoji="0" lang="en-GB" altLang="fr-FR" sz="24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kumimoji="0" lang="en-GB" altLang="fr-F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kumimoji="0" lang="en-GB" altLang="fr-FR" sz="24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kumimoji="0" lang="en-GB" altLang="fr-F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kumimoji="0" lang="en-GB" altLang="fr-FR" sz="24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kumimoji="0" lang="en-GB" altLang="fr-FR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IPPC Secretariat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kumimoji="0" lang="en-GB" altLang="fr-FR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7-8 September 2018, Moscow, Russia</a:t>
            </a:r>
            <a:endParaRPr kumimoji="0" lang="en-US" altLang="fr-FR" sz="24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770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75138" y="599835"/>
            <a:ext cx="8440616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NRO oversight body</a:t>
            </a:r>
            <a:endParaRPr lang="en-US" sz="3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75138" y="1394691"/>
            <a:ext cx="821397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0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NROAG: meeting in June 2014 → by email → dissolved by CPM-12 (2017)</a:t>
            </a:r>
          </a:p>
          <a:p>
            <a:pPr marL="800100" lvl="1" indent="-342900"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000" b="1" dirty="0">
                <a:cs typeface="Arial" panose="020B0604020202020204" pitchFamily="34" charset="0"/>
              </a:rPr>
              <a:t>Representative from each FAO region: </a:t>
            </a:r>
            <a:r>
              <a:rPr lang="en-GB" sz="2000" b="1" dirty="0" smtClean="0">
                <a:solidFill>
                  <a:srgbClr val="FF0000"/>
                </a:solidFill>
                <a:cs typeface="Arial" panose="020B0604020202020204" pitchFamily="34" charset="0"/>
              </a:rPr>
              <a:t>Europe, Sam BISHOP, UK/Federico SORGONI, Italy</a:t>
            </a:r>
          </a:p>
          <a:p>
            <a:pPr marL="800100" lvl="1" indent="-342900"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000" b="1" dirty="0" smtClean="0">
                <a:cs typeface="Arial" panose="020B0604020202020204" pitchFamily="34" charset="0"/>
              </a:rPr>
              <a:t>Set out directions for NRO Programme:</a:t>
            </a:r>
          </a:p>
          <a:p>
            <a:pPr marL="1257300" lvl="2" indent="-342900"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000" b="1" dirty="0" smtClean="0">
                <a:cs typeface="Arial" panose="020B0604020202020204" pitchFamily="34" charset="0"/>
              </a:rPr>
              <a:t>Awareness raising		→ NROs UPDATE, leaflets, factsheets, 								NRO Years</a:t>
            </a:r>
          </a:p>
          <a:p>
            <a:pPr marL="1257300" lvl="2" indent="-342900"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000" b="1" dirty="0" smtClean="0">
                <a:cs typeface="Arial" panose="020B0604020202020204" pitchFamily="34" charset="0"/>
              </a:rPr>
              <a:t>Reminding to report	</a:t>
            </a:r>
            <a:r>
              <a:rPr lang="en-US" sz="2000" b="1" dirty="0">
                <a:cs typeface="Arial" panose="020B0604020202020204" pitchFamily="34" charset="0"/>
              </a:rPr>
              <a:t> </a:t>
            </a:r>
            <a:r>
              <a:rPr lang="en-US" sz="2000" b="1" dirty="0" smtClean="0">
                <a:cs typeface="Arial" panose="020B0604020202020204" pitchFamily="34" charset="0"/>
              </a:rPr>
              <a:t>	→ automatic reminders</a:t>
            </a:r>
          </a:p>
          <a:p>
            <a:pPr marL="1257300" lvl="2" indent="-342900"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000" b="1" dirty="0" smtClean="0">
                <a:cs typeface="Arial" panose="020B0604020202020204" pitchFamily="34" charset="0"/>
              </a:rPr>
              <a:t>Educational materials		→ Procedures, Guide, e-learning</a:t>
            </a:r>
          </a:p>
          <a:p>
            <a:pPr marL="1257300" lvl="2" indent="-342900"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000" b="1" dirty="0" smtClean="0">
                <a:cs typeface="Arial" panose="020B0604020202020204" pitchFamily="34" charset="0"/>
              </a:rPr>
              <a:t>Removal of IT barriers		→ New technology for IPP</a:t>
            </a:r>
            <a:endParaRPr lang="en-US" sz="2000" b="1" dirty="0">
              <a:cs typeface="Arial" panose="020B0604020202020204" pitchFamily="34" charset="0"/>
            </a:endParaRPr>
          </a:p>
          <a:p>
            <a:pPr marL="342900" indent="-342900" eaLnBrk="1" hangingPunct="1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000" b="1" dirty="0" smtClean="0">
                <a:cs typeface="Arial" panose="020B0604020202020204" pitchFamily="34" charset="0"/>
              </a:rPr>
              <a:t>IC (Implementation and Capacity Development Committee)</a:t>
            </a:r>
          </a:p>
          <a:p>
            <a:pPr marL="800100" lvl="1" indent="-342900"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0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It will meet 2x Year with NROs on each Agenda</a:t>
            </a:r>
          </a:p>
          <a:p>
            <a:pPr marL="800100" lvl="1" indent="-342900"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000" b="1" dirty="0" smtClean="0">
                <a:cs typeface="Arial" panose="020B0604020202020204" pitchFamily="34" charset="0"/>
              </a:rPr>
              <a:t>1</a:t>
            </a:r>
            <a:r>
              <a:rPr lang="en-US" sz="2000" b="1" baseline="30000" dirty="0" smtClean="0">
                <a:cs typeface="Arial" panose="020B0604020202020204" pitchFamily="34" charset="0"/>
              </a:rPr>
              <a:t>st</a:t>
            </a:r>
            <a:r>
              <a:rPr lang="en-US" sz="2000" b="1" dirty="0" smtClean="0">
                <a:cs typeface="Arial" panose="020B0604020202020204" pitchFamily="34" charset="0"/>
              </a:rPr>
              <a:t> meeting: December 2017, 2nd meeting: May 2018</a:t>
            </a:r>
            <a:endParaRPr lang="en-US" sz="2000" b="1" dirty="0" smtClean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marL="800100" lvl="1" indent="-342900"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000" b="1" dirty="0" smtClean="0">
                <a:cs typeface="Arial" panose="020B0604020202020204" pitchFamily="34" charset="0"/>
              </a:rPr>
              <a:t>Representative from each FAO region: </a:t>
            </a:r>
            <a:r>
              <a:rPr lang="en-US" sz="2000" b="1" dirty="0" smtClean="0">
                <a:solidFill>
                  <a:srgbClr val="FF0000"/>
                </a:solidFill>
                <a:cs typeface="Arial" panose="020B0604020202020204" pitchFamily="34" charset="0"/>
              </a:rPr>
              <a:t>Europe, </a:t>
            </a:r>
            <a:r>
              <a:rPr lang="en-US" sz="2000" b="1" dirty="0">
                <a:solidFill>
                  <a:srgbClr val="FF0000"/>
                </a:solidFill>
                <a:cs typeface="Arial" panose="020B0604020202020204" pitchFamily="34" charset="0"/>
              </a:rPr>
              <a:t>Olga LAVRENTJEVA, </a:t>
            </a:r>
            <a:r>
              <a:rPr lang="en-US" sz="2000" b="1" dirty="0" smtClean="0">
                <a:solidFill>
                  <a:srgbClr val="FF0000"/>
                </a:solidFill>
                <a:cs typeface="Arial" panose="020B0604020202020204" pitchFamily="34" charset="0"/>
                <a:hlinkClick r:id="rId2"/>
              </a:rPr>
              <a:t>Olga.Lavrentjeva@agri.ee</a:t>
            </a:r>
            <a:r>
              <a:rPr lang="en-US" sz="2000" b="1" dirty="0" smtClean="0">
                <a:solidFill>
                  <a:srgbClr val="FF0000"/>
                </a:solidFill>
                <a:cs typeface="Arial" panose="020B0604020202020204" pitchFamily="34" charset="0"/>
              </a:rPr>
              <a:t> Estonia</a:t>
            </a:r>
          </a:p>
          <a:p>
            <a:pPr marL="342900" indent="-342900" eaLnBrk="1" hangingPunct="1"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2400" b="1" dirty="0" smtClean="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3305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75138" y="599835"/>
            <a:ext cx="8440616" cy="62860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NROs UPDATE</a:t>
            </a:r>
            <a:endParaRPr lang="en-US" sz="3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91126" y="1228437"/>
            <a:ext cx="7997981" cy="37394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4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Education newsletter: </a:t>
            </a:r>
            <a:r>
              <a:rPr lang="en-US" sz="2400" b="1" dirty="0" smtClean="0">
                <a:cs typeface="Arial" panose="020B0604020202020204" pitchFamily="34" charset="0"/>
              </a:rPr>
              <a:t>NRO </a:t>
            </a:r>
            <a:r>
              <a:rPr lang="en-US" sz="2400" b="1" dirty="0">
                <a:cs typeface="Arial" panose="020B0604020202020204" pitchFamily="34" charset="0"/>
              </a:rPr>
              <a:t>Year theme, statistics, advice, latest </a:t>
            </a:r>
            <a:r>
              <a:rPr lang="en-US" sz="2400" b="1" dirty="0" smtClean="0">
                <a:cs typeface="Arial" panose="020B0604020202020204" pitchFamily="34" charset="0"/>
              </a:rPr>
              <a:t>news</a:t>
            </a:r>
            <a:endParaRPr lang="en-US" sz="2400" b="1" dirty="0" smtClean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4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Issued since October 2014 in 5/6 languages (incl. English and Russian)</a:t>
            </a:r>
          </a:p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400" b="1" dirty="0" smtClean="0">
                <a:cs typeface="Arial" panose="020B0604020202020204" pitchFamily="34" charset="0"/>
              </a:rPr>
              <a:t>Regular: monthly, bi-monthly, now quarterly</a:t>
            </a:r>
          </a:p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400" b="1" dirty="0" smtClean="0">
                <a:cs typeface="Arial" panose="020B0604020202020204" pitchFamily="34" charset="0"/>
              </a:rPr>
              <a:t>Sent out to CPs and editors</a:t>
            </a:r>
          </a:p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400" b="1" dirty="0" smtClean="0">
                <a:cs typeface="Arial" panose="020B0604020202020204" pitchFamily="34" charset="0"/>
              </a:rPr>
              <a:t>Uploaded on IPP</a:t>
            </a:r>
            <a:endParaRPr lang="en-US" sz="2400" b="1" dirty="0" smtClean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marL="342900" indent="-342900" eaLnBrk="1" hangingPunct="1"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2400" b="1" dirty="0" smtClean="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8059" y="3512475"/>
            <a:ext cx="1840480" cy="259262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1852" y="3544561"/>
            <a:ext cx="1843902" cy="2555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520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9809" y="2719588"/>
            <a:ext cx="1841152" cy="2652217"/>
          </a:xfrm>
          <a:prstGeom prst="rect">
            <a:avLst/>
          </a:prstGeom>
        </p:spPr>
      </p:pic>
      <p:sp>
        <p:nvSpPr>
          <p:cNvPr id="2" name="Title 1"/>
          <p:cNvSpPr txBox="1">
            <a:spLocks/>
          </p:cNvSpPr>
          <p:nvPr/>
        </p:nvSpPr>
        <p:spPr>
          <a:xfrm>
            <a:off x="375138" y="599835"/>
            <a:ext cx="8440616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3400" b="1" dirty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2018 NRO Year of Regulated Pests List</a:t>
            </a:r>
          </a:p>
        </p:txBody>
      </p:sp>
      <p:sp>
        <p:nvSpPr>
          <p:cNvPr id="4" name="Rectangle 3"/>
          <p:cNvSpPr/>
          <p:nvPr/>
        </p:nvSpPr>
        <p:spPr>
          <a:xfrm>
            <a:off x="562708" y="1514235"/>
            <a:ext cx="7917904" cy="506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0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Adopted by </a:t>
            </a:r>
            <a:r>
              <a:rPr lang="en-US" sz="2000" b="1" dirty="0" smtClean="0">
                <a:cs typeface="Arial" panose="020B0604020202020204" pitchFamily="34" charset="0"/>
              </a:rPr>
              <a:t>CPM-13 as an important element of </a:t>
            </a:r>
            <a:r>
              <a:rPr lang="en-US" sz="2000" b="1" dirty="0">
                <a:cs typeface="Arial" panose="020B0604020202020204" pitchFamily="34" charset="0"/>
              </a:rPr>
              <a:t>safe trade facilitation: </a:t>
            </a:r>
            <a:endParaRPr lang="en-US" sz="2000" b="1" dirty="0" smtClean="0">
              <a:cs typeface="Arial" panose="020B0604020202020204" pitchFamily="34" charset="0"/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000" b="1" i="1" dirty="0" smtClean="0">
                <a:cs typeface="Arial" panose="020B0604020202020204" pitchFamily="34" charset="0"/>
              </a:rPr>
              <a:t>“the </a:t>
            </a:r>
            <a:r>
              <a:rPr lang="en-US" sz="2000" b="1" i="1" dirty="0">
                <a:cs typeface="Arial" panose="020B0604020202020204" pitchFamily="34" charset="0"/>
              </a:rPr>
              <a:t>focus of NRO activities in 2018 would be creating, posting and updating regulated pest lists by NPPOs and IPPC contact </a:t>
            </a:r>
            <a:r>
              <a:rPr lang="en-US" sz="2000" b="1" i="1" dirty="0" smtClean="0">
                <a:cs typeface="Arial" panose="020B0604020202020204" pitchFamily="34" charset="0"/>
              </a:rPr>
              <a:t>points”</a:t>
            </a:r>
            <a:endParaRPr lang="en-US" sz="2000" b="1" i="1" dirty="0" smtClean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000" b="1" dirty="0" smtClean="0">
                <a:cs typeface="Arial" panose="020B0604020202020204" pitchFamily="34" charset="0"/>
              </a:rPr>
              <a:t>April 2018 – March 2019</a:t>
            </a:r>
          </a:p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000" b="1" dirty="0" smtClean="0">
                <a:solidFill>
                  <a:schemeClr val="tx1"/>
                </a:solidFill>
                <a:cs typeface="Arial" panose="020B0604020202020204" pitchFamily="34" charset="0"/>
                <a:hlinkClick r:id="rId3"/>
              </a:rPr>
              <a:t>Official letter </a:t>
            </a:r>
            <a:r>
              <a:rPr lang="en-US" sz="20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to countries from the Secretary</a:t>
            </a:r>
          </a:p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000" b="1" dirty="0" smtClean="0">
                <a:cs typeface="Arial" panose="020B0604020202020204" pitchFamily="34" charset="0"/>
              </a:rPr>
              <a:t>NROs UPDATE: 4 issues</a:t>
            </a:r>
          </a:p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0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Statistics</a:t>
            </a:r>
          </a:p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000" b="1" dirty="0" smtClean="0">
                <a:cs typeface="Arial" panose="020B0604020202020204" pitchFamily="34" charset="0"/>
                <a:hlinkClick r:id="rId4"/>
              </a:rPr>
              <a:t>Year’s folder on IPP</a:t>
            </a:r>
            <a:endParaRPr lang="en-US" sz="2000" b="1" dirty="0" smtClean="0"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000" b="1" dirty="0">
                <a:cs typeface="Arial" panose="020B0604020202020204" pitchFamily="34" charset="0"/>
              </a:rPr>
              <a:t>NRO Year of Phytosanitary </a:t>
            </a:r>
            <a:r>
              <a:rPr lang="en-US" sz="2000" b="1" dirty="0" smtClean="0">
                <a:cs typeface="Arial" panose="020B0604020202020204" pitchFamily="34" charset="0"/>
              </a:rPr>
              <a:t>legislation: finished in March 2018</a:t>
            </a:r>
            <a:endParaRPr lang="en-US" sz="2000" b="1" dirty="0">
              <a:cs typeface="Arial" panose="020B0604020202020204" pitchFamily="34" charset="0"/>
            </a:endParaRPr>
          </a:p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2400" b="1" dirty="0" smtClean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marL="342900" indent="-342900" eaLnBrk="1" hangingPunct="1"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2400" b="1" dirty="0" smtClean="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6987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75138" y="599835"/>
            <a:ext cx="8440616" cy="62860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NRO e-learning</a:t>
            </a:r>
            <a:endParaRPr lang="en-US" sz="3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91126" y="1228437"/>
            <a:ext cx="7997981" cy="4662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eaLnBrk="1" hangingPunct="1"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1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5 modules:</a:t>
            </a:r>
          </a:p>
          <a:p>
            <a:pPr marL="800100" lvl="1" indent="-342900"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1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General</a:t>
            </a:r>
          </a:p>
          <a:p>
            <a:pPr marL="800100" lvl="1" indent="-342900"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100" b="1" dirty="0" smtClean="0">
                <a:cs typeface="Arial" panose="020B0604020202020204" pitchFamily="34" charset="0"/>
              </a:rPr>
              <a:t>Official Contact Points</a:t>
            </a:r>
          </a:p>
          <a:p>
            <a:pPr marL="800100" lvl="1" indent="-342900"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1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Pest reporting (basics)</a:t>
            </a:r>
          </a:p>
          <a:p>
            <a:pPr marL="800100" lvl="1" indent="-342900"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100" b="1" dirty="0" smtClean="0">
                <a:cs typeface="Arial" panose="020B0604020202020204" pitchFamily="34" charset="0"/>
              </a:rPr>
              <a:t>Pest reporting (editing)</a:t>
            </a:r>
          </a:p>
          <a:p>
            <a:pPr marL="800100" lvl="1" indent="-342900"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1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Lists of pests</a:t>
            </a:r>
          </a:p>
          <a:p>
            <a:pPr marL="342900" indent="-342900" eaLnBrk="1" hangingPunct="1"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100" b="1" dirty="0" smtClean="0">
                <a:cs typeface="Arial" panose="020B0604020202020204" pitchFamily="34" charset="0"/>
              </a:rPr>
              <a:t>Text drafted &amp; revised</a:t>
            </a:r>
          </a:p>
          <a:p>
            <a:pPr marL="342900" indent="-342900" eaLnBrk="1" hangingPunct="1"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1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Company outsourced to prepare electronic version</a:t>
            </a:r>
          </a:p>
          <a:p>
            <a:pPr marL="342900" indent="-342900" eaLnBrk="1" hangingPunct="1"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100" b="1" dirty="0" smtClean="0">
                <a:cs typeface="Arial" panose="020B0604020202020204" pitchFamily="34" charset="0"/>
              </a:rPr>
              <a:t>Course redone and finalized in March 2018 by the IPPC Secretariat</a:t>
            </a:r>
          </a:p>
          <a:p>
            <a:pPr marL="342900" indent="-342900" eaLnBrk="1" hangingPunct="1"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1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Needs final testing</a:t>
            </a:r>
            <a:endParaRPr lang="en-US" sz="2100" b="1" dirty="0" smtClean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marL="342900" indent="-342900" eaLnBrk="1" hangingPunct="1"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100" b="1" dirty="0" smtClean="0">
                <a:cs typeface="Arial" panose="020B0604020202020204" pitchFamily="34" charset="0"/>
              </a:rPr>
              <a:t>Will be available together with other resources/descendants of  Phytosanitary.info website (next to PRA course) + version on cd/stick</a:t>
            </a:r>
          </a:p>
          <a:p>
            <a:pPr marL="342900" indent="-342900" eaLnBrk="1" hangingPunct="1"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2400" b="1" dirty="0" smtClean="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7644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75138" y="599835"/>
            <a:ext cx="8440616" cy="62860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NRO automatic reminders</a:t>
            </a:r>
            <a:endParaRPr lang="en-US" sz="3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91126" y="1228437"/>
            <a:ext cx="799798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eaLnBrk="1" hangingPunct="1"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4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Operational since July 2016</a:t>
            </a:r>
          </a:p>
          <a:p>
            <a:pPr marL="342900" indent="-342900" eaLnBrk="1" hangingPunct="1"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400" b="1" dirty="0" smtClean="0">
                <a:cs typeface="Arial" panose="020B0604020202020204" pitchFamily="34" charset="0"/>
              </a:rPr>
              <a:t>Sends 1 automatic email monthly to Contact Points with links</a:t>
            </a:r>
          </a:p>
          <a:p>
            <a:pPr marL="342900" indent="-342900" eaLnBrk="1" hangingPunct="1"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2400" b="1" dirty="0" smtClean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marL="342900" indent="-342900" eaLnBrk="1" hangingPunct="1"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2400" b="1" dirty="0" smtClean="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126" y="2410691"/>
            <a:ext cx="7915565" cy="3297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785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75138" y="599835"/>
            <a:ext cx="8440616" cy="62860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NRO automatic reminders</a:t>
            </a:r>
            <a:endParaRPr lang="en-US" sz="3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91126" y="1339273"/>
            <a:ext cx="7997981" cy="49090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0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Contact Point or IPP editor </a:t>
            </a:r>
            <a:r>
              <a:rPr lang="en-US" sz="2000" b="1" u="sng" dirty="0" smtClean="0">
                <a:solidFill>
                  <a:schemeClr val="tx1"/>
                </a:solidFill>
                <a:cs typeface="Arial" panose="020B0604020202020204" pitchFamily="34" charset="0"/>
              </a:rPr>
              <a:t>needs to log in </a:t>
            </a:r>
            <a:r>
              <a:rPr lang="en-US" sz="20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to the IPP to confirm or revise reports</a:t>
            </a:r>
          </a:p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000" b="1" dirty="0" smtClean="0">
                <a:cs typeface="Arial" panose="020B0604020202020204" pitchFamily="34" charset="0"/>
              </a:rPr>
              <a:t>If reports are recent no reminder is sent out</a:t>
            </a:r>
          </a:p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000" b="1" dirty="0" smtClean="0">
                <a:cs typeface="Arial" panose="020B0604020202020204" pitchFamily="34" charset="0"/>
              </a:rPr>
              <a:t>In particular:</a:t>
            </a:r>
          </a:p>
          <a:p>
            <a:pPr marL="800100" lvl="1" indent="-342900"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000" b="1" dirty="0" smtClean="0">
                <a:cs typeface="Arial" panose="020B0604020202020204" pitchFamily="34" charset="0"/>
              </a:rPr>
              <a:t>Report/s </a:t>
            </a:r>
            <a:r>
              <a:rPr lang="en-US" sz="2000" b="1" dirty="0">
                <a:cs typeface="Arial" panose="020B0604020202020204" pitchFamily="34" charset="0"/>
              </a:rPr>
              <a:t>was </a:t>
            </a:r>
            <a:r>
              <a:rPr lang="en-US" sz="2000" b="1" dirty="0" smtClean="0">
                <a:cs typeface="Arial" panose="020B0604020202020204" pitchFamily="34" charset="0"/>
              </a:rPr>
              <a:t>not updated in the last 12 </a:t>
            </a:r>
            <a:r>
              <a:rPr lang="en-US" sz="2000" b="1" dirty="0">
                <a:cs typeface="Arial" panose="020B0604020202020204" pitchFamily="34" charset="0"/>
              </a:rPr>
              <a:t>months </a:t>
            </a:r>
            <a:r>
              <a:rPr lang="en-US" sz="2000" b="1" dirty="0" smtClean="0">
                <a:cs typeface="Arial" panose="020B0604020202020204" pitchFamily="34" charset="0"/>
              </a:rPr>
              <a:t>(NPPO Description/Entry points/Pest lists/Legislation) </a:t>
            </a:r>
            <a:r>
              <a:rPr lang="en-US" sz="2000" b="1" dirty="0">
                <a:cs typeface="Arial" panose="020B0604020202020204" pitchFamily="34" charset="0"/>
              </a:rPr>
              <a:t>or </a:t>
            </a:r>
            <a:r>
              <a:rPr lang="en-US" sz="2000" b="1" dirty="0" smtClean="0">
                <a:cs typeface="Arial" panose="020B0604020202020204" pitchFamily="34" charset="0"/>
              </a:rPr>
              <a:t>6 months (Pest reports, Emergency action) → reminder</a:t>
            </a:r>
          </a:p>
          <a:p>
            <a:pPr marL="800100" lvl="1" indent="-342900"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000" b="1" dirty="0" smtClean="0">
                <a:cs typeface="Arial" panose="020B0604020202020204" pitchFamily="34" charset="0"/>
              </a:rPr>
              <a:t>Pest reports: in </a:t>
            </a:r>
            <a:r>
              <a:rPr lang="en-GB" sz="2000" b="1" dirty="0">
                <a:cs typeface="Arial" panose="020B0604020202020204" pitchFamily="34" charset="0"/>
              </a:rPr>
              <a:t>"Draft" or "Preliminary" status and </a:t>
            </a:r>
            <a:r>
              <a:rPr lang="en-GB" sz="2000" b="1" dirty="0" smtClean="0">
                <a:cs typeface="Arial" panose="020B0604020202020204" pitchFamily="34" charset="0"/>
              </a:rPr>
              <a:t>were not updated in </a:t>
            </a:r>
            <a:r>
              <a:rPr lang="en-GB" sz="2000" b="1" dirty="0">
                <a:cs typeface="Arial" panose="020B0604020202020204" pitchFamily="34" charset="0"/>
              </a:rPr>
              <a:t>the last 6 months or more</a:t>
            </a:r>
            <a:r>
              <a:rPr lang="en-US" sz="2000" b="1" dirty="0">
                <a:cs typeface="Arial" panose="020B0604020202020204" pitchFamily="34" charset="0"/>
              </a:rPr>
              <a:t> </a:t>
            </a:r>
            <a:r>
              <a:rPr lang="en-US" sz="2000" b="1" dirty="0" smtClean="0">
                <a:cs typeface="Arial" panose="020B0604020202020204" pitchFamily="34" charset="0"/>
              </a:rPr>
              <a:t>→ reminder</a:t>
            </a:r>
            <a:endParaRPr lang="en-US" sz="2000" b="1" dirty="0">
              <a:cs typeface="Arial" panose="020B0604020202020204" pitchFamily="34" charset="0"/>
            </a:endParaRPr>
          </a:p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0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If there is no report </a:t>
            </a:r>
            <a:r>
              <a:rPr lang="en-US" sz="2000" b="1" dirty="0" smtClean="0">
                <a:cs typeface="Arial" panose="020B0604020202020204" pitchFamily="34" charset="0"/>
              </a:rPr>
              <a:t>-</a:t>
            </a:r>
            <a:r>
              <a:rPr lang="en-US" sz="20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 information on empty folder</a:t>
            </a:r>
          </a:p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000" b="1" dirty="0" smtClean="0">
                <a:cs typeface="Arial" panose="020B0604020202020204" pitchFamily="34" charset="0"/>
              </a:rPr>
              <a:t>Reminders on OCPs or editors details are sent out regardless</a:t>
            </a:r>
            <a:endParaRPr lang="en-US" sz="2000" b="1" dirty="0" smtClean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marL="342900" indent="-342900" eaLnBrk="1" hangingPunct="1"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2400" b="1" dirty="0" smtClean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marL="342900" indent="-342900" eaLnBrk="1" hangingPunct="1"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2400" b="1" dirty="0" smtClean="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1422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75138" y="599834"/>
            <a:ext cx="8440616" cy="61012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NRO materials and statistics</a:t>
            </a:r>
            <a:endParaRPr lang="en-US" sz="3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37308" y="1394691"/>
            <a:ext cx="7951799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400" b="1" dirty="0" smtClean="0">
                <a:cs typeface="Arial" panose="020B0604020202020204" pitchFamily="34" charset="0"/>
              </a:rPr>
              <a:t>NRO Guide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400" b="1" dirty="0" smtClean="0">
                <a:cs typeface="Arial" panose="020B0604020202020204" pitchFamily="34" charset="0"/>
              </a:rPr>
              <a:t>13 factsheets on each NRO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400" b="1" dirty="0" smtClean="0">
                <a:cs typeface="Arial" panose="020B0604020202020204" pitchFamily="34" charset="0"/>
              </a:rPr>
              <a:t>4 leaflets (benefits, consequences, contact points, networking)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400" b="1" dirty="0" smtClean="0">
                <a:cs typeface="Arial" panose="020B0604020202020204" pitchFamily="34" charset="0"/>
              </a:rPr>
              <a:t>Tables (lists on NROs)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400" b="1" dirty="0" smtClean="0">
                <a:cs typeface="Arial" panose="020B0604020202020204" pitchFamily="34" charset="0"/>
              </a:rPr>
              <a:t>NROs UPDATE (educational newsletter)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400" b="1" dirty="0" smtClean="0">
                <a:cs typeface="Arial" panose="020B0604020202020204" pitchFamily="34" charset="0"/>
              </a:rPr>
              <a:t>Statistics (summaries for CPMs and </a:t>
            </a:r>
            <a:r>
              <a:rPr lang="en-US" sz="2400" b="1" dirty="0" smtClean="0">
                <a:cs typeface="Arial" panose="020B0604020202020204" pitchFamily="34" charset="0"/>
                <a:hlinkClick r:id="rId2"/>
              </a:rPr>
              <a:t>IPP live statistics</a:t>
            </a:r>
            <a:r>
              <a:rPr lang="en-US" sz="2400" b="1" dirty="0" smtClean="0">
                <a:cs typeface="Arial" panose="020B0604020202020204" pitchFamily="34" charset="0"/>
              </a:rPr>
              <a:t>)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400" b="1" dirty="0" smtClean="0">
                <a:cs typeface="Arial" panose="020B0604020202020204" pitchFamily="34" charset="0"/>
                <a:hlinkClick r:id="rId3"/>
              </a:rPr>
              <a:t>Reports lists</a:t>
            </a:r>
            <a:endParaRPr lang="en-US" sz="2400" b="1" dirty="0" smtClean="0">
              <a:cs typeface="Arial" panose="020B0604020202020204" pitchFamily="34" charset="0"/>
            </a:endParaRPr>
          </a:p>
          <a:p>
            <a:pPr algn="ctr">
              <a:spcBef>
                <a:spcPts val="600"/>
              </a:spcBef>
              <a:spcAft>
                <a:spcPts val="60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400" b="1" dirty="0">
                <a:cs typeface="Arial" panose="020B0604020202020204" pitchFamily="34" charset="0"/>
                <a:hlinkClick r:id="rId4"/>
              </a:rPr>
              <a:t>a</a:t>
            </a:r>
            <a:r>
              <a:rPr lang="en-GB" sz="2400" b="1" dirty="0" smtClean="0">
                <a:cs typeface="Arial" panose="020B0604020202020204" pitchFamily="34" charset="0"/>
                <a:hlinkClick r:id="rId4"/>
              </a:rPr>
              <a:t>vailable on the IPP</a:t>
            </a:r>
            <a:r>
              <a:rPr lang="en-GB" sz="2400" b="1" dirty="0" smtClean="0">
                <a:cs typeface="Arial" panose="020B0604020202020204" pitchFamily="34" charset="0"/>
              </a:rPr>
              <a:t> in English and Russian</a:t>
            </a:r>
            <a:endParaRPr lang="en-US" sz="2400" b="1" dirty="0" smtClean="0"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GB" sz="2400" b="1" dirty="0" smtClean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5618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 txBox="1">
            <a:spLocks/>
          </p:cNvSpPr>
          <p:nvPr/>
        </p:nvSpPr>
        <p:spPr>
          <a:xfrm>
            <a:off x="611910" y="1163253"/>
            <a:ext cx="7922490" cy="485335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fr-FR" altLang="en-US" sz="22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IPPC Secretariat</a:t>
            </a:r>
          </a:p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Food and Agriculture </a:t>
            </a:r>
            <a:r>
              <a:rPr kumimoji="0" lang="fr-FR" alt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Organization</a:t>
            </a: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 of the United Nations </a:t>
            </a:r>
          </a:p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fr-FR" alt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Viale</a:t>
            </a: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 delle Terme di Caracalla, 00153 Rome, </a:t>
            </a:r>
            <a:r>
              <a:rPr kumimoji="0" lang="fr-FR" alt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Italy</a:t>
            </a: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</a:p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Tel.: +39-0657054812</a:t>
            </a:r>
            <a:b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Email: </a:t>
            </a: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  <a:hlinkClick r:id="rId2"/>
              </a:rPr>
              <a:t>IPPC@fao.org</a:t>
            </a:r>
            <a:endParaRPr kumimoji="0" lang="fr-FR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Dorota Buzon, NRO Programme </a:t>
            </a:r>
            <a:r>
              <a:rPr kumimoji="0" lang="fr-FR" alt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Officer</a:t>
            </a: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: </a:t>
            </a: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  <a:hlinkClick r:id="rId3"/>
              </a:rPr>
              <a:t>dorota.buzon@fao.org</a:t>
            </a:r>
            <a:endParaRPr kumimoji="0" lang="fr-FR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Paola Sentinelli, IPPC </a:t>
            </a:r>
            <a:r>
              <a:rPr kumimoji="0" lang="fr-FR" alt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Knowledge</a:t>
            </a: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 Manager: </a:t>
            </a: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  <a:hlinkClick r:id="rId4"/>
              </a:rPr>
              <a:t>paola.sentinelli@fao.org</a:t>
            </a: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</a:p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fr-FR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fr-FR" alt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Websites</a:t>
            </a: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: </a:t>
            </a:r>
          </a:p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  <a:hlinkClick r:id="rId5"/>
              </a:rPr>
              <a:t>www.fao.org</a:t>
            </a:r>
            <a:endParaRPr kumimoji="0" lang="fr-FR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  <a:hlinkClick r:id="rId6"/>
            </a:endParaRPr>
          </a:p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  <a:hlinkClick r:id="rId7"/>
              </a:rPr>
              <a:t>www.ippc.int</a:t>
            </a: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endParaRPr kumimoji="0" lang="fr-FR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375138" y="599835"/>
            <a:ext cx="8440616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65A30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Contacts</a:t>
            </a:r>
            <a:endParaRPr kumimoji="0" lang="en-US" sz="3400" b="1" i="0" u="none" strike="noStrike" kern="1200" cap="none" spc="0" normalizeH="0" baseline="0" noProof="0" dirty="0">
              <a:ln>
                <a:noFill/>
              </a:ln>
              <a:solidFill>
                <a:srgbClr val="165A30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0100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544</TotalTime>
  <Words>455</Words>
  <Application>Microsoft Office PowerPoint</Application>
  <PresentationFormat>On-screen Show (4:3)</PresentationFormat>
  <Paragraphs>81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</vt:lpstr>
      <vt:lpstr>Arial Unicode MS</vt:lpstr>
      <vt:lpstr>Calibri</vt:lpstr>
      <vt:lpstr>Calibri (body)</vt:lpstr>
      <vt:lpstr>Calibri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FAO of the UN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Montuori, Mirko (AGDI)</dc:creator>
  <cp:lastModifiedBy>Buzon, Dorota (AGDI)</cp:lastModifiedBy>
  <cp:revision>100</cp:revision>
  <dcterms:created xsi:type="dcterms:W3CDTF">2017-05-24T13:00:14Z</dcterms:created>
  <dcterms:modified xsi:type="dcterms:W3CDTF">2018-07-18T14:55:32Z</dcterms:modified>
</cp:coreProperties>
</file>