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1" r:id="rId2"/>
    <p:sldId id="257" r:id="rId3"/>
    <p:sldId id="270" r:id="rId4"/>
    <p:sldId id="259" r:id="rId5"/>
    <p:sldId id="260" r:id="rId6"/>
    <p:sldId id="261" r:id="rId7"/>
    <p:sldId id="263" r:id="rId8"/>
    <p:sldId id="265" r:id="rId9"/>
    <p:sldId id="268" r:id="rId10"/>
    <p:sldId id="266" r:id="rId11"/>
    <p:sldId id="269" r:id="rId12"/>
    <p:sldId id="264" r:id="rId13"/>
    <p:sldId id="267" r:id="rId14"/>
    <p:sldId id="272"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4424"/>
    <a:srgbClr val="165A30"/>
    <a:srgbClr val="1E78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varScale="1">
        <p:scale>
          <a:sx n="107" d="100"/>
          <a:sy n="107" d="100"/>
        </p:scale>
        <p:origin x="165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52B27FF-FAB0-40D1-80D1-96A0DB7ECFA2}" type="slidenum">
              <a:rPr lang="en-GB" smtClean="0"/>
              <a:t>‹#›</a:t>
            </a:fld>
            <a:endParaRPr lang="en-GB"/>
          </a:p>
        </p:txBody>
      </p:sp>
      <p:sp>
        <p:nvSpPr>
          <p:cNvPr id="12" name="Rectangle 11"/>
          <p:cNvSpPr/>
          <p:nvPr userDrawn="1"/>
        </p:nvSpPr>
        <p:spPr>
          <a:xfrm>
            <a:off x="562708" y="2140695"/>
            <a:ext cx="8026400" cy="3588675"/>
          </a:xfrm>
          <a:prstGeom prst="rect">
            <a:avLst/>
          </a:prstGeom>
        </p:spPr>
        <p:txBody>
          <a:bodyPr wrap="square">
            <a:spAutoFit/>
          </a:bodyPr>
          <a:lstStyle/>
          <a:p>
            <a:pPr algn="ct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3200" b="1" dirty="0" smtClean="0">
                <a:solidFill>
                  <a:schemeClr val="tx1"/>
                </a:solidFill>
                <a:ea typeface="Arial Unicode MS" panose="020B0604020202020204" pitchFamily="34" charset="-128"/>
                <a:cs typeface="Arial" panose="020B0604020202020204" pitchFamily="34" charset="0"/>
              </a:rPr>
              <a:t>NRO Workshop</a:t>
            </a:r>
          </a:p>
          <a:p>
            <a:pPr algn="ct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3200" b="1" dirty="0" smtClean="0">
                <a:solidFill>
                  <a:schemeClr val="tx1"/>
                </a:solidFill>
                <a:ea typeface="Arial Unicode MS" panose="020B0604020202020204" pitchFamily="34" charset="-128"/>
                <a:cs typeface="Arial" panose="020B0604020202020204" pitchFamily="34" charset="0"/>
              </a:rPr>
              <a:t>Practical advice</a:t>
            </a:r>
            <a:endParaRPr lang="en-GB" sz="3200" b="1" dirty="0" smtClean="0">
              <a:solidFill>
                <a:schemeClr val="tx1"/>
              </a:solidFill>
              <a:ea typeface="Arial Unicode MS" panose="020B0604020202020204" pitchFamily="34" charset="-128"/>
              <a:cs typeface="Arial" panose="020B0604020202020204" pitchFamily="34" charset="0"/>
            </a:endParaRP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altLang="en-US" sz="3200" b="1" dirty="0" smtClean="0">
                <a:solidFill>
                  <a:schemeClr val="tx1"/>
                </a:solidFill>
                <a:ea typeface="Arial Unicode MS" panose="020B0604020202020204" pitchFamily="34" charset="-128"/>
                <a:cs typeface="Arial" panose="020B0604020202020204" pitchFamily="34" charset="0"/>
              </a:rPr>
              <a:t> </a:t>
            </a: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altLang="en-US" sz="3200" b="1" dirty="0" smtClean="0">
              <a:solidFill>
                <a:schemeClr val="tx1"/>
              </a:solidFill>
              <a:ea typeface="Arial Unicode MS" panose="020B0604020202020204" pitchFamily="34" charset="-128"/>
              <a:cs typeface="Arial" panose="020B0604020202020204" pitchFamily="34" charset="0"/>
            </a:endParaRP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altLang="en-US" sz="3200" b="1" dirty="0" smtClean="0">
              <a:solidFill>
                <a:schemeClr val="tx1"/>
              </a:solidFill>
              <a:ea typeface="Arial Unicode MS" panose="020B0604020202020204" pitchFamily="34" charset="-128"/>
              <a:cs typeface="Arial" panose="020B0604020202020204" pitchFamily="34" charset="0"/>
            </a:endParaRPr>
          </a:p>
          <a:p>
            <a:pPr algn="ctr"/>
            <a:r>
              <a:rPr lang="en-US" altLang="fr-FR" sz="2400" b="1" baseline="0" dirty="0" smtClean="0">
                <a:solidFill>
                  <a:schemeClr val="tx1"/>
                </a:solidFill>
                <a:ea typeface="Arial Unicode MS" panose="020B0604020202020204" pitchFamily="34" charset="-128"/>
                <a:cs typeface="Arial" panose="020B0604020202020204" pitchFamily="34" charset="0"/>
              </a:rPr>
              <a:t>IPPC Secretariat</a:t>
            </a:r>
          </a:p>
          <a:p>
            <a:pPr algn="ctr"/>
            <a:r>
              <a:rPr lang="en-US" altLang="fr-FR" sz="2400" b="1" dirty="0" smtClean="0">
                <a:solidFill>
                  <a:schemeClr val="tx1"/>
                </a:solidFill>
                <a:ea typeface="Arial Unicode MS" panose="020B0604020202020204" pitchFamily="34" charset="-128"/>
                <a:cs typeface="Arial" panose="020B0604020202020204" pitchFamily="34" charset="0"/>
              </a:rPr>
              <a:t>10-11 August </a:t>
            </a:r>
            <a:r>
              <a:rPr lang="en-GB" altLang="fr-FR" sz="2400" b="1" dirty="0" smtClean="0">
                <a:solidFill>
                  <a:schemeClr val="tx1"/>
                </a:solidFill>
                <a:ea typeface="Arial Unicode MS" panose="020B0604020202020204" pitchFamily="34" charset="-128"/>
                <a:cs typeface="Arial" panose="020B0604020202020204" pitchFamily="34" charset="0"/>
              </a:rPr>
              <a:t>2017,</a:t>
            </a:r>
            <a:r>
              <a:rPr lang="en-GB" altLang="fr-FR" sz="2400" b="1" baseline="0" dirty="0" smtClean="0">
                <a:solidFill>
                  <a:schemeClr val="tx1"/>
                </a:solidFill>
                <a:ea typeface="Arial Unicode MS" panose="020B0604020202020204" pitchFamily="34" charset="-128"/>
                <a:cs typeface="Arial" panose="020B0604020202020204" pitchFamily="34" charset="0"/>
              </a:rPr>
              <a:t> </a:t>
            </a:r>
            <a:r>
              <a:rPr lang="en-GB" altLang="fr-FR" sz="2400" b="1" baseline="0" dirty="0" err="1" smtClean="0">
                <a:solidFill>
                  <a:schemeClr val="tx1"/>
                </a:solidFill>
                <a:ea typeface="Arial Unicode MS" panose="020B0604020202020204" pitchFamily="34" charset="-128"/>
                <a:cs typeface="Arial" panose="020B0604020202020204" pitchFamily="34" charset="0"/>
              </a:rPr>
              <a:t>Nadi</a:t>
            </a:r>
            <a:r>
              <a:rPr lang="en-GB" altLang="fr-FR" sz="2400" b="1" dirty="0" smtClean="0">
                <a:solidFill>
                  <a:schemeClr val="tx1"/>
                </a:solidFill>
                <a:ea typeface="Arial Unicode MS" panose="020B0604020202020204" pitchFamily="34" charset="-128"/>
                <a:cs typeface="Arial" panose="020B0604020202020204" pitchFamily="34" charset="0"/>
              </a:rPr>
              <a:t>, Fiji</a:t>
            </a:r>
            <a:endParaRPr lang="en-US" altLang="fr-FR" sz="2400" b="1" dirty="0">
              <a:solidFill>
                <a:schemeClr val="tx1"/>
              </a:solidFill>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210755156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52B27FF-FAB0-40D1-80D1-96A0DB7ECFA2}" type="slidenum">
              <a:rPr lang="en-GB" smtClean="0"/>
              <a:t>‹#›</a:t>
            </a:fld>
            <a:endParaRPr lang="en-GB"/>
          </a:p>
        </p:txBody>
      </p:sp>
      <p:sp>
        <p:nvSpPr>
          <p:cNvPr id="10" name="Title 1"/>
          <p:cNvSpPr txBox="1">
            <a:spLocks/>
          </p:cNvSpPr>
          <p:nvPr userDrawn="1"/>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4291851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8760278" y="513670"/>
            <a:ext cx="383722" cy="333830"/>
          </a:xfrm>
          <a:prstGeom prst="rect">
            <a:avLst/>
          </a:prstGeom>
        </p:spPr>
        <p:txBody>
          <a:bodyPr vert="horz" lIns="91440" tIns="45720" rIns="91440" bIns="45720" rtlCol="0" anchor="ctr"/>
          <a:lstStyle>
            <a:lvl1pPr algn="r">
              <a:defRPr sz="1200">
                <a:solidFill>
                  <a:schemeClr val="tx1">
                    <a:tint val="75000"/>
                  </a:schemeClr>
                </a:solidFill>
              </a:defRPr>
            </a:lvl1pPr>
          </a:lstStyle>
          <a:p>
            <a:fld id="{752B27FF-FAB0-40D1-80D1-96A0DB7ECFA2}" type="slidenum">
              <a:rPr lang="en-GB" smtClean="0"/>
              <a:t>‹#›</a:t>
            </a:fld>
            <a:endParaRPr lang="en-GB"/>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2751"/>
            <a:ext cx="9144000" cy="542925"/>
          </a:xfrm>
          <a:prstGeom prst="rect">
            <a:avLst/>
          </a:prstGeom>
        </p:spPr>
      </p:pic>
      <p:pic>
        <p:nvPicPr>
          <p:cNvPr id="11" name="Picture 10" descr="C:\Users\montuori\Desktop\IPPC New Logos\IPPC_logo_Green_2lines_en.jpg"/>
          <p:cNvPicPr/>
          <p:nvPr userDrawn="1"/>
        </p:nvPicPr>
        <p:blipFill rotWithShape="1">
          <a:blip r:embed="rId5" cstate="print">
            <a:extLst>
              <a:ext uri="{28A0092B-C50C-407E-A947-70E740481C1C}">
                <a14:useLocalDpi xmlns:a14="http://schemas.microsoft.com/office/drawing/2010/main" val="0"/>
              </a:ext>
            </a:extLst>
          </a:blip>
          <a:srcRect l="7625" t="15134" r="6745" b="16124"/>
          <a:stretch/>
        </p:blipFill>
        <p:spPr bwMode="auto">
          <a:xfrm>
            <a:off x="6362700" y="6196692"/>
            <a:ext cx="2781300" cy="661307"/>
          </a:xfrm>
          <a:prstGeom prst="rect">
            <a:avLst/>
          </a:prstGeom>
          <a:noFill/>
          <a:ln>
            <a:noFill/>
          </a:ln>
          <a:extLst>
            <a:ext uri="{53640926-AAD7-44D8-BBD7-CCE9431645EC}">
              <a14:shadowObscured xmlns:a14="http://schemas.microsoft.com/office/drawing/2010/main"/>
            </a:ext>
          </a:extLst>
        </p:spPr>
      </p:pic>
      <p:sp>
        <p:nvSpPr>
          <p:cNvPr id="4" name="Rectangle 3"/>
          <p:cNvSpPr/>
          <p:nvPr userDrawn="1"/>
        </p:nvSpPr>
        <p:spPr>
          <a:xfrm>
            <a:off x="0" y="0"/>
            <a:ext cx="9144000" cy="6857999"/>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n>
                <a:solidFill>
                  <a:srgbClr val="165A30"/>
                </a:solidFill>
              </a:ln>
              <a:noFill/>
            </a:endParaRPr>
          </a:p>
        </p:txBody>
      </p:sp>
      <p:pic>
        <p:nvPicPr>
          <p:cNvPr id="10" name="Picture 9"/>
          <p:cNvPicPr>
            <a:picLocks noChangeAspect="1"/>
          </p:cNvPicPr>
          <p:nvPr userDrawn="1"/>
        </p:nvPicPr>
        <p:blipFill rotWithShape="1">
          <a:blip r:embed="rId6" cstate="print">
            <a:extLst>
              <a:ext uri="{28A0092B-C50C-407E-A947-70E740481C1C}">
                <a14:useLocalDpi xmlns:a14="http://schemas.microsoft.com/office/drawing/2010/main" val="0"/>
              </a:ext>
            </a:extLst>
          </a:blip>
          <a:srcRect l="3364" t="15422" b="17443"/>
          <a:stretch/>
        </p:blipFill>
        <p:spPr>
          <a:xfrm>
            <a:off x="7289" y="6201508"/>
            <a:ext cx="3142801" cy="648677"/>
          </a:xfrm>
          <a:prstGeom prst="rect">
            <a:avLst/>
          </a:prstGeom>
        </p:spPr>
      </p:pic>
    </p:spTree>
    <p:extLst>
      <p:ext uri="{BB962C8B-B14F-4D97-AF65-F5344CB8AC3E}">
        <p14:creationId xmlns:p14="http://schemas.microsoft.com/office/powerpoint/2010/main" val="2371099720"/>
      </p:ext>
    </p:extLst>
  </p:cSld>
  <p:clrMap bg1="lt1" tx1="dk1" bg2="lt2" tx2="dk2" accent1="accent1" accent2="accent2" accent3="accent3" accent4="accent4" accent5="accent5" accent6="accent6" hlink="hlink" folHlink="folHlink"/>
  <p:sldLayoutIdLst>
    <p:sldLayoutId id="2147483661" r:id="rId1"/>
    <p:sldLayoutId id="2147483667" r:id="rId2"/>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3600" b="1" kern="1200">
          <a:solidFill>
            <a:schemeClr val="tx1"/>
          </a:solidFill>
          <a:latin typeface="Calibri (body)"/>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hyperlink" Target="https://www.ippc.int/en/publications/612/"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mailto:dorota.buzon@fao.org" TargetMode="External"/><Relationship Id="rId7"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 Id="rId6" Type="http://schemas.openxmlformats.org/officeDocument/2006/relationships/hyperlink" Target="http://www.ippc.org/" TargetMode="External"/><Relationship Id="rId5" Type="http://schemas.openxmlformats.org/officeDocument/2006/relationships/hyperlink" Target="http://www.fao.org/home/en/" TargetMode="External"/><Relationship Id="rId4" Type="http://schemas.openxmlformats.org/officeDocument/2006/relationships/hyperlink" Target="mailto:paola.sentinelli@fao.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ippc.int/en/publications/ippc-official-contact-point-notification-form/"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4"/>
            <a:ext cx="8440616" cy="315637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400" b="1" i="0" u="none" strike="noStrike" kern="1200" cap="none" spc="0" normalizeH="0" baseline="0" noProof="0" dirty="0" smtClean="0">
                <a:ln>
                  <a:noFill/>
                </a:ln>
                <a:solidFill>
                  <a:srgbClr val="165A30"/>
                </a:solidFill>
                <a:effectLst/>
                <a:uLnTx/>
                <a:uFillTx/>
                <a:latin typeface="Calibri" panose="020F0502020204030204"/>
                <a:ea typeface="Arial Unicode MS" panose="020B0604020202020204" pitchFamily="34" charset="-128"/>
                <a:cs typeface="Arial" panose="020B0604020202020204" pitchFamily="34" charset="0"/>
              </a:rPr>
              <a:t>NRO Workshop</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3400" b="1" i="0" u="none" strike="noStrike" kern="1200" cap="none" spc="0" normalizeH="0" baseline="0" noProof="0" dirty="0" smtClean="0">
                <a:ln>
                  <a:noFill/>
                </a:ln>
                <a:solidFill>
                  <a:srgbClr val="165A30"/>
                </a:solidFill>
                <a:effectLst/>
                <a:uLnTx/>
                <a:uFillTx/>
                <a:latin typeface="Calibri" panose="020F0502020204030204"/>
                <a:ea typeface="Arial Unicode MS" panose="020B0604020202020204" pitchFamily="34" charset="-128"/>
                <a:cs typeface="Arial" panose="020B0604020202020204" pitchFamily="34" charset="0"/>
              </a:rPr>
              <a:t>Practical </a:t>
            </a:r>
            <a:r>
              <a:rPr kumimoji="0" lang="en-GB" sz="3400" b="1" i="0" u="none" strike="noStrike" kern="1200" cap="none" spc="0" normalizeH="0" baseline="0" noProof="0" dirty="0" smtClean="0">
                <a:ln>
                  <a:noFill/>
                </a:ln>
                <a:solidFill>
                  <a:srgbClr val="165A30"/>
                </a:solidFill>
                <a:effectLst/>
                <a:uLnTx/>
                <a:uFillTx/>
                <a:latin typeface="Calibri" panose="020F0502020204030204"/>
                <a:ea typeface="Arial Unicode MS" panose="020B0604020202020204" pitchFamily="34" charset="-128"/>
                <a:cs typeface="Arial" panose="020B0604020202020204" pitchFamily="34" charset="0"/>
              </a:rPr>
              <a:t>advice</a:t>
            </a:r>
          </a:p>
          <a:p>
            <a:pPr algn="ctr">
              <a:defRPr/>
            </a:pPr>
            <a:r>
              <a:rPr lang="en-GB" sz="2000" b="1" i="1" dirty="0"/>
              <a:t>with a Special Support by the FAO-China South-South Cooperation Programme</a:t>
            </a:r>
            <a:endParaRPr lang="en-US" sz="2000" i="1" dirty="0"/>
          </a:p>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3400" b="1" i="0" u="none" strike="noStrike" kern="1200" cap="none" spc="0" normalizeH="0" baseline="0" noProof="0" dirty="0">
              <a:ln>
                <a:noFill/>
              </a:ln>
              <a:solidFill>
                <a:srgbClr val="165A30"/>
              </a:solidFill>
              <a:effectLst/>
              <a:uLnTx/>
              <a:uFillTx/>
              <a:latin typeface="Calibri" panose="020F0502020204030204"/>
              <a:ea typeface="Arial Unicode MS" panose="020B0604020202020204" pitchFamily="34" charset="-128"/>
              <a:cs typeface="Arial" panose="020B0604020202020204" pitchFamily="34" charset="0"/>
            </a:endParaRPr>
          </a:p>
        </p:txBody>
      </p:sp>
      <p:sp>
        <p:nvSpPr>
          <p:cNvPr id="4" name="Rectangle 3"/>
          <p:cNvSpPr/>
          <p:nvPr/>
        </p:nvSpPr>
        <p:spPr>
          <a:xfrm>
            <a:off x="562708" y="2140695"/>
            <a:ext cx="8026400" cy="3600986"/>
          </a:xfrm>
          <a:prstGeom prst="rect">
            <a:avLst/>
          </a:prstGeom>
        </p:spPr>
        <p:txBody>
          <a:bodyPr wrap="square">
            <a:spAutoFit/>
          </a:bodyPr>
          <a:lstStyle/>
          <a:p>
            <a:pPr marL="0" marR="0" lvl="0" indent="0" algn="l" defTabSz="914400" rtl="0" eaLnBrk="1" fontAlgn="auto" latinLnBrk="0" hangingPunct="1">
              <a:lnSpc>
                <a:spcPct val="100000"/>
              </a:lnSpc>
              <a:spcBef>
                <a:spcPts val="600"/>
              </a:spcBef>
              <a:spcAft>
                <a:spcPts val="60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kumimoji="0" lang="en-GB" altLang="fr-FR" sz="2400" b="1" i="0" u="none" strike="noStrike" kern="1200" cap="none" spc="0" normalizeH="0" baseline="0" noProof="0" dirty="0" smtClean="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endParaRPr>
          </a:p>
          <a:p>
            <a:pPr marL="0" marR="0" lvl="0" indent="0" algn="l" defTabSz="914400" rtl="0" eaLnBrk="1" fontAlgn="auto" latinLnBrk="0" hangingPunct="1">
              <a:lnSpc>
                <a:spcPct val="100000"/>
              </a:lnSpc>
              <a:spcBef>
                <a:spcPts val="600"/>
              </a:spcBef>
              <a:spcAft>
                <a:spcPts val="60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kumimoji="0" lang="en-GB" altLang="fr-FR" sz="24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endParaRPr>
          </a:p>
          <a:p>
            <a:pPr marL="0" marR="0" lvl="0" indent="0" algn="l" defTabSz="914400" rtl="0" eaLnBrk="1" fontAlgn="auto" latinLnBrk="0" hangingPunct="1">
              <a:lnSpc>
                <a:spcPct val="100000"/>
              </a:lnSpc>
              <a:spcBef>
                <a:spcPts val="600"/>
              </a:spcBef>
              <a:spcAft>
                <a:spcPts val="60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kumimoji="0" lang="en-GB" altLang="fr-FR" sz="2400" b="1" i="0" u="none" strike="noStrike" kern="1200" cap="none" spc="0" normalizeH="0" baseline="0" noProof="0" dirty="0" smtClean="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endParaRPr>
          </a:p>
          <a:p>
            <a:pPr marL="0" marR="0" lvl="0" indent="0" algn="l" defTabSz="914400" rtl="0" eaLnBrk="1" fontAlgn="auto" latinLnBrk="0" hangingPunct="1">
              <a:lnSpc>
                <a:spcPct val="100000"/>
              </a:lnSpc>
              <a:spcBef>
                <a:spcPts val="600"/>
              </a:spcBef>
              <a:spcAft>
                <a:spcPts val="60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kumimoji="0" lang="en-GB" altLang="fr-FR" sz="24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endParaRPr>
          </a:p>
          <a:p>
            <a:pPr marL="0" marR="0" lvl="0" indent="0" algn="ctr" defTabSz="914400" rtl="0" eaLnBrk="1" fontAlgn="auto" latinLnBrk="0" hangingPunct="1">
              <a:lnSpc>
                <a:spcPct val="100000"/>
              </a:lnSpc>
              <a:spcBef>
                <a:spcPts val="600"/>
              </a:spcBef>
              <a:spcAft>
                <a:spcPts val="60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kumimoji="0" lang="en-GB" altLang="fr-FR" sz="2400" b="1" i="0" u="none" strike="noStrike" kern="1200" cap="none" spc="0" normalizeH="0" baseline="0" noProof="0" dirty="0" smtClean="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endParaRPr>
          </a:p>
          <a:p>
            <a:pPr marL="0" marR="0" lvl="0" indent="0" algn="ctr" defTabSz="914400" rtl="0" eaLnBrk="1" fontAlgn="auto" latinLnBrk="0" hangingPunct="1">
              <a:lnSpc>
                <a:spcPct val="100000"/>
              </a:lnSpc>
              <a:spcBef>
                <a:spcPts val="600"/>
              </a:spcBef>
              <a:spcAft>
                <a:spcPts val="60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altLang="fr-FR" sz="2400" b="1" i="0" u="none" strike="noStrike" kern="1200" cap="none" spc="0" normalizeH="0" baseline="0" noProof="0" dirty="0" smtClean="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rPr>
              <a:t>IPPC Secretariat</a:t>
            </a:r>
          </a:p>
          <a:p>
            <a:pPr marL="0" marR="0" lvl="0" indent="0" algn="ctr" defTabSz="914400" rtl="0" eaLnBrk="1" fontAlgn="auto" latinLnBrk="0" hangingPunct="1">
              <a:lnSpc>
                <a:spcPct val="100000"/>
              </a:lnSpc>
              <a:spcBef>
                <a:spcPts val="600"/>
              </a:spcBef>
              <a:spcAft>
                <a:spcPts val="60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altLang="fr-FR" sz="2400" b="1" i="0" u="none" strike="noStrike" kern="1200" cap="none" spc="0" normalizeH="0" baseline="0" noProof="0" dirty="0" smtClean="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rPr>
              <a:t>7-8 September 2018, Moscow, Russia</a:t>
            </a:r>
            <a:endParaRPr kumimoji="0" lang="en-US" altLang="fr-FR" sz="2400" b="1" i="0" u="none" strike="noStrike" kern="1200" cap="none" spc="0" normalizeH="0" baseline="0" noProof="0" dirty="0" smtClean="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31901052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61012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latin typeface="+mn-lt"/>
                <a:ea typeface="Arial Unicode MS" panose="020B0604020202020204" pitchFamily="34" charset="-128"/>
                <a:cs typeface="Arial" panose="020B0604020202020204" pitchFamily="34" charset="0"/>
              </a:rPr>
              <a:t>Pest report: status fields</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646545" y="1209965"/>
            <a:ext cx="7942563" cy="4832092"/>
          </a:xfrm>
          <a:prstGeom prst="rect">
            <a:avLst/>
          </a:prstGeom>
        </p:spPr>
        <p:txBody>
          <a:bodyPr wrap="square">
            <a:spAutoFit/>
          </a:bodyPr>
          <a:lstStyle/>
          <a:p>
            <a:pPr marL="342900" indent="-342900">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cs typeface="Arial" panose="020B0604020202020204" pitchFamily="34" charset="0"/>
              </a:rPr>
              <a:t>“</a:t>
            </a:r>
            <a:r>
              <a:rPr lang="en-GB" sz="1600" b="1" dirty="0">
                <a:cs typeface="Arial" panose="020B0604020202020204" pitchFamily="34" charset="0"/>
              </a:rPr>
              <a:t>Status” </a:t>
            </a:r>
            <a:r>
              <a:rPr lang="en-GB" sz="1600" b="1" dirty="0" smtClean="0">
                <a:cs typeface="Arial" panose="020B0604020202020204" pitchFamily="34" charset="0"/>
              </a:rPr>
              <a:t>= the </a:t>
            </a:r>
            <a:r>
              <a:rPr lang="en-GB" sz="1600" b="1" dirty="0">
                <a:cs typeface="Arial" panose="020B0604020202020204" pitchFamily="34" charset="0"/>
              </a:rPr>
              <a:t>status of this report in the system in regard to data entry. </a:t>
            </a:r>
            <a:endParaRPr lang="en-GB" sz="1600" b="1" dirty="0" smtClean="0">
              <a:cs typeface="Arial" panose="020B0604020202020204" pitchFamily="34" charset="0"/>
            </a:endParaRPr>
          </a:p>
          <a:p>
            <a:pPr marL="800100" lvl="1" indent="-342900">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cs typeface="Arial" panose="020B0604020202020204" pitchFamily="34" charset="0"/>
              </a:rPr>
              <a:t>A </a:t>
            </a:r>
            <a:r>
              <a:rPr lang="en-GB" sz="1600" b="1" dirty="0">
                <a:cs typeface="Arial" panose="020B0604020202020204" pitchFamily="34" charset="0"/>
              </a:rPr>
              <a:t>possibility to save the report as a draft. </a:t>
            </a:r>
            <a:r>
              <a:rPr lang="en-GB" sz="1600" b="1" dirty="0" smtClean="0">
                <a:cs typeface="Arial" panose="020B0604020202020204" pitchFamily="34" charset="0"/>
              </a:rPr>
              <a:t>Select </a:t>
            </a:r>
            <a:r>
              <a:rPr lang="en-GB" sz="1600" b="1" dirty="0">
                <a:cs typeface="Arial" panose="020B0604020202020204" pitchFamily="34" charset="0"/>
              </a:rPr>
              <a:t>from the drop down menu either “Published” or “Draft”. </a:t>
            </a:r>
            <a:endParaRPr lang="en-GB" sz="1600" b="1" dirty="0" smtClean="0">
              <a:cs typeface="Arial" panose="020B0604020202020204" pitchFamily="34" charset="0"/>
            </a:endParaRPr>
          </a:p>
          <a:p>
            <a:pPr lvl="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a:cs typeface="Arial" panose="020B0604020202020204" pitchFamily="34" charset="0"/>
              </a:rPr>
              <a:t>	</a:t>
            </a:r>
            <a:r>
              <a:rPr lang="en-GB" sz="1600" b="1" dirty="0" smtClean="0">
                <a:cs typeface="Arial" panose="020B0604020202020204" pitchFamily="34" charset="0"/>
              </a:rPr>
              <a:t>If </a:t>
            </a:r>
            <a:r>
              <a:rPr lang="en-GB" sz="1600" b="1" dirty="0">
                <a:cs typeface="Arial" panose="020B0604020202020204" pitchFamily="34" charset="0"/>
              </a:rPr>
              <a:t>you choose draft it will not be visible to other users unless you change it to </a:t>
            </a:r>
            <a:r>
              <a:rPr lang="en-GB" sz="1600" b="1" dirty="0" smtClean="0">
                <a:cs typeface="Arial" panose="020B0604020202020204" pitchFamily="34" charset="0"/>
              </a:rPr>
              <a:t>	“</a:t>
            </a:r>
            <a:r>
              <a:rPr lang="en-GB" sz="1600" b="1" dirty="0">
                <a:cs typeface="Arial" panose="020B0604020202020204" pitchFamily="34" charset="0"/>
              </a:rPr>
              <a:t>Published”. </a:t>
            </a:r>
            <a:endParaRPr lang="en-GB" sz="1600" b="1" dirty="0" smtClean="0">
              <a:cs typeface="Arial" panose="020B0604020202020204" pitchFamily="34" charset="0"/>
            </a:endParaRPr>
          </a:p>
          <a:p>
            <a:pPr marL="800100" lvl="1" indent="-342900">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cs typeface="Arial" panose="020B0604020202020204" pitchFamily="34" charset="0"/>
              </a:rPr>
              <a:t>If </a:t>
            </a:r>
            <a:r>
              <a:rPr lang="en-GB" sz="1600" b="1" dirty="0">
                <a:cs typeface="Arial" panose="020B0604020202020204" pitchFamily="34" charset="0"/>
              </a:rPr>
              <a:t>you do not need this option, leave “Published” as selected by default. </a:t>
            </a:r>
            <a:endParaRPr lang="en-GB" sz="1600" b="1" dirty="0" smtClean="0">
              <a:cs typeface="Arial" panose="020B0604020202020204" pitchFamily="34" charset="0"/>
            </a:endParaRPr>
          </a:p>
          <a:p>
            <a:pPr marL="342900" indent="-342900">
              <a:spcBef>
                <a:spcPts val="12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cs typeface="Arial" panose="020B0604020202020204" pitchFamily="34" charset="0"/>
              </a:rPr>
              <a:t>“</a:t>
            </a:r>
            <a:r>
              <a:rPr lang="en-GB" sz="1600" b="1" dirty="0">
                <a:cs typeface="Arial" panose="020B0604020202020204" pitchFamily="34" charset="0"/>
              </a:rPr>
              <a:t>Report Status” </a:t>
            </a:r>
            <a:r>
              <a:rPr lang="en-GB" sz="1600" b="1" dirty="0" smtClean="0">
                <a:cs typeface="Arial" panose="020B0604020202020204" pitchFamily="34" charset="0"/>
              </a:rPr>
              <a:t>= the </a:t>
            </a:r>
            <a:r>
              <a:rPr lang="en-GB" sz="1600" b="1" dirty="0">
                <a:cs typeface="Arial" panose="020B0604020202020204" pitchFamily="34" charset="0"/>
              </a:rPr>
              <a:t>status of this report in regard to the pest and measures taken and which are communicated in this report. </a:t>
            </a:r>
            <a:endParaRPr lang="en-GB" sz="1600" b="1" dirty="0" smtClean="0">
              <a:cs typeface="Arial" panose="020B0604020202020204" pitchFamily="34" charset="0"/>
            </a:endParaRPr>
          </a:p>
          <a:p>
            <a:pPr marL="800100" lvl="1" indent="-342900">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cs typeface="Arial" panose="020B0604020202020204" pitchFamily="34" charset="0"/>
              </a:rPr>
              <a:t>A </a:t>
            </a:r>
            <a:r>
              <a:rPr lang="en-GB" sz="1600" b="1" dirty="0">
                <a:cs typeface="Arial" panose="020B0604020202020204" pitchFamily="34" charset="0"/>
              </a:rPr>
              <a:t>possibility to select from the drop down menu “Final” or “’Preliminary” or “N/A” (non applicable). </a:t>
            </a:r>
            <a:endParaRPr lang="en-GB" sz="1600" b="1" dirty="0" smtClean="0">
              <a:cs typeface="Arial" panose="020B0604020202020204" pitchFamily="34" charset="0"/>
            </a:endParaRPr>
          </a:p>
          <a:p>
            <a:pPr marL="800100" lvl="1" indent="-342900">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cs typeface="Arial" panose="020B0604020202020204" pitchFamily="34" charset="0"/>
              </a:rPr>
              <a:t>If </a:t>
            </a:r>
            <a:r>
              <a:rPr lang="en-GB" sz="1600" b="1" dirty="0">
                <a:cs typeface="Arial" panose="020B0604020202020204" pitchFamily="34" charset="0"/>
              </a:rPr>
              <a:t>you describe a new pest outbreak you might select “Preliminary” and come back to update the report later </a:t>
            </a:r>
            <a:r>
              <a:rPr lang="en-GB" sz="1600" b="1" dirty="0" smtClean="0">
                <a:cs typeface="Arial" panose="020B0604020202020204" pitchFamily="34" charset="0"/>
              </a:rPr>
              <a:t>once </a:t>
            </a:r>
            <a:r>
              <a:rPr lang="en-GB" sz="1600" b="1" dirty="0">
                <a:cs typeface="Arial" panose="020B0604020202020204" pitchFamily="34" charset="0"/>
              </a:rPr>
              <a:t>more information about the outbreak is known and measures taken are changed or completed. </a:t>
            </a:r>
            <a:endParaRPr lang="en-GB" sz="1600" b="1" dirty="0" smtClean="0">
              <a:cs typeface="Arial" panose="020B0604020202020204" pitchFamily="34" charset="0"/>
            </a:endParaRPr>
          </a:p>
          <a:p>
            <a:pPr marL="800100" lvl="1" indent="-342900">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cs typeface="Arial" panose="020B0604020202020204" pitchFamily="34" charset="0"/>
              </a:rPr>
              <a:t>If </a:t>
            </a:r>
            <a:r>
              <a:rPr lang="en-GB" sz="1600" b="1" dirty="0">
                <a:cs typeface="Arial" panose="020B0604020202020204" pitchFamily="34" charset="0"/>
              </a:rPr>
              <a:t>you do not need this option, leave “Final” as selected by default</a:t>
            </a:r>
            <a:r>
              <a:rPr lang="en-GB" sz="1600" b="1" dirty="0" smtClean="0">
                <a:cs typeface="Arial" panose="020B0604020202020204" pitchFamily="34" charset="0"/>
              </a:rPr>
              <a:t>.</a:t>
            </a:r>
          </a:p>
          <a:p>
            <a:pPr marL="342900" indent="-342900">
              <a:spcBef>
                <a:spcPts val="12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altLang="fr-FR" sz="1600" b="1" dirty="0" smtClean="0">
                <a:ea typeface="Arial Unicode MS" panose="020B0604020202020204" pitchFamily="34" charset="-128"/>
                <a:cs typeface="Arial" panose="020B0604020202020204" pitchFamily="34" charset="0"/>
              </a:rPr>
              <a:t> </a:t>
            </a:r>
            <a:r>
              <a:rPr lang="en-US" sz="1600" b="1" dirty="0" smtClean="0"/>
              <a:t>“</a:t>
            </a:r>
            <a:r>
              <a:rPr lang="en-US" sz="1600" b="1" dirty="0"/>
              <a:t>Pest Status” </a:t>
            </a:r>
            <a:r>
              <a:rPr lang="en-US" sz="1600" b="1" dirty="0" smtClean="0"/>
              <a:t>= </a:t>
            </a:r>
            <a:r>
              <a:rPr lang="en-US" sz="1600" b="1" dirty="0"/>
              <a:t>a status of the pest you are reporting. </a:t>
            </a:r>
            <a:endParaRPr lang="en-US" sz="1600" b="1" dirty="0" smtClean="0"/>
          </a:p>
          <a:p>
            <a:pPr marL="800100" lvl="1" indent="-342900">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b="1" dirty="0" smtClean="0"/>
              <a:t>You </a:t>
            </a:r>
            <a:r>
              <a:rPr lang="en-US" sz="1600" b="1" dirty="0"/>
              <a:t>estimate it according to </a:t>
            </a:r>
            <a:r>
              <a:rPr lang="en-US" sz="1600" b="1" u="sng" dirty="0">
                <a:hlinkClick r:id="rId2"/>
              </a:rPr>
              <a:t>the </a:t>
            </a:r>
            <a:r>
              <a:rPr lang="en-GB" sz="1600" b="1" u="sng" dirty="0">
                <a:hlinkClick r:id="rId2"/>
              </a:rPr>
              <a:t>International Standard for Phytosanitary Measure No 8: Determination of pest status in an area</a:t>
            </a:r>
            <a:r>
              <a:rPr lang="en-GB" sz="1600" b="1" dirty="0"/>
              <a:t>. </a:t>
            </a:r>
            <a:endParaRPr lang="en-GB" sz="1600" b="1" dirty="0" smtClean="0"/>
          </a:p>
          <a:p>
            <a:pPr marL="800100" lvl="1" indent="-342900">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t>A </a:t>
            </a:r>
            <a:r>
              <a:rPr lang="en-GB" sz="1600" b="1" dirty="0"/>
              <a:t>possibility to select an appropriate status of the pest from the drop down menu.</a:t>
            </a:r>
            <a:endParaRPr lang="en-US" altLang="fr-FR" sz="1600" b="1" dirty="0">
              <a:solidFill>
                <a:schemeClr val="tx1"/>
              </a:solidFill>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9707439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latin typeface="+mn-lt"/>
                <a:ea typeface="Arial Unicode MS" panose="020B0604020202020204" pitchFamily="34" charset="-128"/>
                <a:cs typeface="Arial" panose="020B0604020202020204" pitchFamily="34" charset="0"/>
              </a:rPr>
              <a:t>Pest report: report a pest or not?</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517236" y="1514235"/>
            <a:ext cx="8071872" cy="3600986"/>
          </a:xfrm>
          <a:prstGeom prst="rect">
            <a:avLst/>
          </a:prstGeom>
        </p:spPr>
        <p:txBody>
          <a:bodyPr wrap="square">
            <a:spAutoFit/>
          </a:bodyPr>
          <a:lstStyle/>
          <a:p>
            <a:pPr>
              <a:spcBef>
                <a:spcPts val="600"/>
              </a:spcBef>
              <a:spcAft>
                <a:spcPts val="60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i="1" dirty="0" smtClean="0">
                <a:cs typeface="Arial" panose="020B0604020202020204" pitchFamily="34" charset="0"/>
              </a:rPr>
              <a:t>“The </a:t>
            </a:r>
            <a:r>
              <a:rPr lang="en-GB" b="1" i="1" dirty="0">
                <a:cs typeface="Arial" panose="020B0604020202020204" pitchFamily="34" charset="0"/>
              </a:rPr>
              <a:t>contracting parties shall cooperate with one another to the fullest practicable extent in achieving the aims of this Convention, and shall in particular (…) cooperate in the exchange of information on plant pests, particularly the reporting of the occurrence, outbreak or spread of pests that may be of immediate or potential </a:t>
            </a:r>
            <a:r>
              <a:rPr lang="en-GB" b="1" i="1" dirty="0" smtClean="0">
                <a:cs typeface="Arial" panose="020B0604020202020204" pitchFamily="34" charset="0"/>
              </a:rPr>
              <a:t>danger (...)</a:t>
            </a:r>
          </a:p>
          <a:p>
            <a:pPr>
              <a:spcBef>
                <a:spcPts val="600"/>
              </a:spcBef>
              <a:spcAft>
                <a:spcPts val="60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b="1" i="1" dirty="0" smtClean="0">
              <a:cs typeface="Arial" panose="020B0604020202020204" pitchFamily="34" charset="0"/>
            </a:endParaRPr>
          </a:p>
          <a:p>
            <a:pPr marL="342900" indent="-342900">
              <a:spcBef>
                <a:spcPts val="600"/>
              </a:spcBef>
              <a:spcAft>
                <a:spcPts val="600"/>
              </a:spcAft>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When </a:t>
            </a:r>
            <a:r>
              <a:rPr lang="en-GB" b="1" dirty="0">
                <a:cs typeface="Arial" panose="020B0604020202020204" pitchFamily="34" charset="0"/>
              </a:rPr>
              <a:t>in doubt as to the qualification of a pest as a “pest of immediate or potential danger” and therefore its reporting, </a:t>
            </a:r>
            <a:r>
              <a:rPr lang="en-GB" b="1" u="sng" dirty="0">
                <a:cs typeface="Arial" panose="020B0604020202020204" pitchFamily="34" charset="0"/>
              </a:rPr>
              <a:t>the reporting of any pest is </a:t>
            </a:r>
            <a:r>
              <a:rPr lang="en-GB" b="1" u="sng" dirty="0" smtClean="0">
                <a:cs typeface="Arial" panose="020B0604020202020204" pitchFamily="34" charset="0"/>
              </a:rPr>
              <a:t>desirable</a:t>
            </a:r>
            <a:r>
              <a:rPr lang="en-GB" b="1" dirty="0" smtClean="0">
                <a:cs typeface="Arial" panose="020B0604020202020204" pitchFamily="34" charset="0"/>
              </a:rPr>
              <a:t>. </a:t>
            </a:r>
          </a:p>
          <a:p>
            <a:pPr>
              <a:spcBef>
                <a:spcPts val="600"/>
              </a:spcBef>
              <a:spcAft>
                <a:spcPts val="60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a:cs typeface="Arial" panose="020B0604020202020204" pitchFamily="34" charset="0"/>
              </a:rPr>
              <a:t>	</a:t>
            </a:r>
            <a:r>
              <a:rPr lang="en-GB" b="1" dirty="0" smtClean="0">
                <a:cs typeface="Arial" panose="020B0604020202020204" pitchFamily="34" charset="0"/>
              </a:rPr>
              <a:t>	Other countries may see a pest as of immediate of potential danger even if 		you don’t.</a:t>
            </a:r>
            <a:endParaRPr lang="en-US" b="1" dirty="0" smtClean="0">
              <a:solidFill>
                <a:schemeClr val="tx1"/>
              </a:solidFill>
              <a:cs typeface="Arial" panose="020B0604020202020204" pitchFamily="34" charset="0"/>
            </a:endParaRPr>
          </a:p>
        </p:txBody>
      </p:sp>
    </p:spTree>
    <p:extLst>
      <p:ext uri="{BB962C8B-B14F-4D97-AF65-F5344CB8AC3E}">
        <p14:creationId xmlns:p14="http://schemas.microsoft.com/office/powerpoint/2010/main" val="23716284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latin typeface="+mn-lt"/>
                <a:ea typeface="Arial Unicode MS" panose="020B0604020202020204" pitchFamily="34" charset="-128"/>
                <a:cs typeface="Arial" panose="020B0604020202020204" pitchFamily="34" charset="0"/>
              </a:rPr>
              <a:t>Emergency action: what is it?</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628072" y="1514235"/>
            <a:ext cx="7961035" cy="4016484"/>
          </a:xfrm>
          <a:prstGeom prst="rect">
            <a:avLst/>
          </a:prstGeom>
        </p:spPr>
        <p:txBody>
          <a:bodyPr wrap="square">
            <a:spAutoFit/>
          </a:bodyPr>
          <a:lstStyle/>
          <a:p>
            <a:pPr marL="342900" indent="-34290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000" b="1" dirty="0" smtClean="0">
                <a:cs typeface="Arial" panose="020B0604020202020204" pitchFamily="34" charset="0"/>
              </a:rPr>
              <a:t>ISPM 5 Glossary </a:t>
            </a:r>
            <a:r>
              <a:rPr lang="en-GB" sz="2000" b="1" dirty="0">
                <a:cs typeface="Arial" panose="020B0604020202020204" pitchFamily="34" charset="0"/>
              </a:rPr>
              <a:t>of Phytosanitary </a:t>
            </a:r>
            <a:r>
              <a:rPr lang="en-GB" sz="2000" b="1" dirty="0" smtClean="0">
                <a:cs typeface="Arial" panose="020B0604020202020204" pitchFamily="34" charset="0"/>
              </a:rPr>
              <a:t>Terms: </a:t>
            </a:r>
          </a:p>
          <a:p>
            <a:pPr>
              <a:spcBef>
                <a:spcPts val="12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000" b="1" dirty="0" smtClean="0">
                <a:cs typeface="Arial" panose="020B0604020202020204" pitchFamily="34" charset="0"/>
              </a:rPr>
              <a:t>“</a:t>
            </a:r>
            <a:r>
              <a:rPr lang="en-GB" sz="2000" b="1" i="1" u="sng" dirty="0">
                <a:cs typeface="Arial" panose="020B0604020202020204" pitchFamily="34" charset="0"/>
              </a:rPr>
              <a:t>emergency </a:t>
            </a:r>
            <a:r>
              <a:rPr lang="en-GB" sz="2000" b="1" i="1" u="sng" dirty="0" smtClean="0">
                <a:cs typeface="Arial" panose="020B0604020202020204" pitchFamily="34" charset="0"/>
              </a:rPr>
              <a:t>action</a:t>
            </a:r>
            <a:r>
              <a:rPr lang="en-GB" sz="2000" b="1" dirty="0" smtClean="0">
                <a:cs typeface="Arial" panose="020B0604020202020204" pitchFamily="34" charset="0"/>
              </a:rPr>
              <a:t>: </a:t>
            </a:r>
            <a:r>
              <a:rPr lang="en-GB" sz="2000" b="1" i="1" dirty="0" smtClean="0">
                <a:cs typeface="Arial" panose="020B0604020202020204" pitchFamily="34" charset="0"/>
              </a:rPr>
              <a:t>a </a:t>
            </a:r>
            <a:r>
              <a:rPr lang="en-GB" sz="2000" b="1" i="1" dirty="0">
                <a:cs typeface="Arial" panose="020B0604020202020204" pitchFamily="34" charset="0"/>
              </a:rPr>
              <a:t>prompt phytosanitary action undertaken in a new or unexpected phytosanitary situation</a:t>
            </a:r>
            <a:r>
              <a:rPr lang="en-GB" sz="2000" b="1" dirty="0" smtClean="0">
                <a:cs typeface="Arial" panose="020B0604020202020204" pitchFamily="34" charset="0"/>
              </a:rPr>
              <a:t>”</a:t>
            </a:r>
          </a:p>
          <a:p>
            <a:pPr>
              <a:spcBef>
                <a:spcPts val="12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000" b="1" dirty="0" smtClean="0">
                <a:cs typeface="Arial" panose="020B0604020202020204" pitchFamily="34" charset="0"/>
              </a:rPr>
              <a:t>“</a:t>
            </a:r>
            <a:r>
              <a:rPr lang="en-GB" sz="2000" b="1" i="1" u="sng" dirty="0">
                <a:cs typeface="Arial" panose="020B0604020202020204" pitchFamily="34" charset="0"/>
              </a:rPr>
              <a:t>phytosanitary </a:t>
            </a:r>
            <a:r>
              <a:rPr lang="en-GB" sz="2000" b="1" i="1" u="sng" dirty="0" smtClean="0">
                <a:cs typeface="Arial" panose="020B0604020202020204" pitchFamily="34" charset="0"/>
              </a:rPr>
              <a:t>action</a:t>
            </a:r>
            <a:r>
              <a:rPr lang="en-GB" sz="2000" b="1" dirty="0" smtClean="0">
                <a:cs typeface="Arial" panose="020B0604020202020204" pitchFamily="34" charset="0"/>
              </a:rPr>
              <a:t>: </a:t>
            </a:r>
            <a:r>
              <a:rPr lang="en-GB" sz="2000" b="1" i="1" dirty="0" smtClean="0">
                <a:cs typeface="Arial" panose="020B0604020202020204" pitchFamily="34" charset="0"/>
              </a:rPr>
              <a:t>an </a:t>
            </a:r>
            <a:r>
              <a:rPr lang="en-GB" sz="2000" b="1" i="1" dirty="0">
                <a:cs typeface="Arial" panose="020B0604020202020204" pitchFamily="34" charset="0"/>
              </a:rPr>
              <a:t>official </a:t>
            </a:r>
            <a:r>
              <a:rPr lang="en-GB" sz="2000" b="1" i="1" u="sng" dirty="0">
                <a:cs typeface="Arial" panose="020B0604020202020204" pitchFamily="34" charset="0"/>
              </a:rPr>
              <a:t>operation, such as inspection, testing, surveillance or treatment,</a:t>
            </a:r>
            <a:r>
              <a:rPr lang="en-GB" sz="2000" b="1" i="1" dirty="0">
                <a:cs typeface="Arial" panose="020B0604020202020204" pitchFamily="34" charset="0"/>
              </a:rPr>
              <a:t> undertaken to implement phytosanitary regulations or procedures</a:t>
            </a:r>
            <a:r>
              <a:rPr lang="en-GB" sz="2000" b="1" dirty="0">
                <a:cs typeface="Arial" panose="020B0604020202020204" pitchFamily="34" charset="0"/>
              </a:rPr>
              <a:t>”. </a:t>
            </a:r>
          </a:p>
          <a:p>
            <a:pPr marL="342900" indent="-342900">
              <a:spcBef>
                <a:spcPts val="600"/>
              </a:spcBef>
              <a:spcAft>
                <a:spcPts val="600"/>
              </a:spcAft>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000" b="1" dirty="0" smtClean="0">
                <a:cs typeface="Arial" panose="020B0604020202020204" pitchFamily="34" charset="0"/>
              </a:rPr>
              <a:t>Information </a:t>
            </a:r>
            <a:r>
              <a:rPr lang="en-GB" sz="2000" b="1" dirty="0">
                <a:cs typeface="Arial" panose="020B0604020202020204" pitchFamily="34" charset="0"/>
              </a:rPr>
              <a:t>on emergency actions are often included in pest </a:t>
            </a:r>
            <a:r>
              <a:rPr lang="en-GB" sz="2000" b="1" dirty="0" smtClean="0">
                <a:cs typeface="Arial" panose="020B0604020202020204" pitchFamily="34" charset="0"/>
              </a:rPr>
              <a:t>reports.</a:t>
            </a:r>
          </a:p>
          <a:p>
            <a:pPr marL="342900" indent="-342900">
              <a:spcBef>
                <a:spcPts val="600"/>
              </a:spcBef>
              <a:spcAft>
                <a:spcPts val="600"/>
              </a:spcAft>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000" b="1" dirty="0" smtClean="0">
                <a:cs typeface="Arial" panose="020B0604020202020204" pitchFamily="34" charset="0"/>
              </a:rPr>
              <a:t>ISPM 13 </a:t>
            </a:r>
            <a:r>
              <a:rPr lang="en-GB" sz="2000" b="1" dirty="0">
                <a:cs typeface="Arial" panose="020B0604020202020204" pitchFamily="34" charset="0"/>
              </a:rPr>
              <a:t>Guidelines for the notification of non-compliance and emergency action contains </a:t>
            </a:r>
            <a:r>
              <a:rPr lang="en-GB" sz="2000" b="1" u="sng" dirty="0">
                <a:cs typeface="Arial" panose="020B0604020202020204" pitchFamily="34" charset="0"/>
              </a:rPr>
              <a:t>partial (connected only to non-compliance of imported consignments) guidelines</a:t>
            </a:r>
            <a:r>
              <a:rPr lang="en-GB" sz="2000" b="1" dirty="0">
                <a:cs typeface="Arial" panose="020B0604020202020204" pitchFamily="34" charset="0"/>
              </a:rPr>
              <a:t> for the notification of emergency actions</a:t>
            </a:r>
          </a:p>
        </p:txBody>
      </p:sp>
    </p:spTree>
    <p:extLst>
      <p:ext uri="{BB962C8B-B14F-4D97-AF65-F5344CB8AC3E}">
        <p14:creationId xmlns:p14="http://schemas.microsoft.com/office/powerpoint/2010/main" val="33833982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latin typeface="+mn-lt"/>
                <a:ea typeface="Arial Unicode MS" panose="020B0604020202020204" pitchFamily="34" charset="-128"/>
                <a:cs typeface="Arial" panose="020B0604020202020204" pitchFamily="34" charset="0"/>
              </a:rPr>
              <a:t>Notifying other countries</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655782" y="1330036"/>
            <a:ext cx="7933326" cy="4539704"/>
          </a:xfrm>
          <a:prstGeom prst="rect">
            <a:avLst/>
          </a:prstGeom>
        </p:spPr>
        <p:txBody>
          <a:bodyPr wrap="square">
            <a:spAutoFit/>
          </a:bodyPr>
          <a:lstStyle/>
          <a:p>
            <a:pPr marL="342900" indent="-342900">
              <a:spcBef>
                <a:spcPts val="600"/>
              </a:spcBef>
              <a:spcAft>
                <a:spcPts val="600"/>
              </a:spcAft>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b="1" dirty="0" smtClean="0">
                <a:cs typeface="Arial" panose="020B0604020202020204" pitchFamily="34" charset="0"/>
              </a:rPr>
              <a:t>When entering a new report:</a:t>
            </a:r>
            <a:endParaRPr lang="en-GB" b="1" dirty="0" smtClean="0">
              <a:cs typeface="Arial" panose="020B0604020202020204" pitchFamily="34" charset="0"/>
            </a:endParaRPr>
          </a:p>
          <a:p>
            <a:pPr marL="800100" lvl="1" indent="-342900">
              <a:spcBef>
                <a:spcPts val="600"/>
              </a:spcBef>
              <a:spcAft>
                <a:spcPts val="600"/>
              </a:spcAft>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check </a:t>
            </a:r>
            <a:r>
              <a:rPr lang="en-GB" b="1" dirty="0">
                <a:cs typeface="Arial" panose="020B0604020202020204" pitchFamily="34" charset="0"/>
              </a:rPr>
              <a:t>the box (by clicking on it) under “Notify” </a:t>
            </a:r>
            <a:endParaRPr lang="en-GB" b="1" dirty="0" smtClean="0">
              <a:cs typeface="Arial" panose="020B0604020202020204" pitchFamily="34" charset="0"/>
            </a:endParaRPr>
          </a:p>
          <a:p>
            <a:pPr marL="800100" lvl="1" indent="-342900">
              <a:spcBef>
                <a:spcPts val="600"/>
              </a:spcBef>
              <a:spcAft>
                <a:spcPts val="600"/>
              </a:spcAft>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select </a:t>
            </a:r>
            <a:r>
              <a:rPr lang="en-GB" b="1" dirty="0">
                <a:cs typeface="Arial" panose="020B0604020202020204" pitchFamily="34" charset="0"/>
              </a:rPr>
              <a:t>from the lists a chosen country and/or </a:t>
            </a:r>
            <a:r>
              <a:rPr lang="en-GB" b="1" dirty="0" smtClean="0">
                <a:cs typeface="Arial" panose="020B0604020202020204" pitchFamily="34" charset="0"/>
              </a:rPr>
              <a:t>organizations (under </a:t>
            </a:r>
            <a:r>
              <a:rPr lang="en-GB" b="1" dirty="0">
                <a:cs typeface="Arial" panose="020B0604020202020204" pitchFamily="34" charset="0"/>
              </a:rPr>
              <a:t>“Notification to Countries, RPPOs, IOs, Liaisons or Secretariat” “Country you want to notify</a:t>
            </a:r>
            <a:r>
              <a:rPr lang="en-GB" b="1" dirty="0" smtClean="0">
                <a:cs typeface="Arial" panose="020B0604020202020204" pitchFamily="34" charset="0"/>
              </a:rPr>
              <a:t>”)</a:t>
            </a:r>
            <a:endParaRPr lang="en-GB" b="1" dirty="0">
              <a:cs typeface="Arial" panose="020B0604020202020204" pitchFamily="34" charset="0"/>
            </a:endParaRPr>
          </a:p>
          <a:p>
            <a:pPr marL="342900" indent="-342900">
              <a:spcBef>
                <a:spcPts val="600"/>
              </a:spcBef>
              <a:spcAft>
                <a:spcPts val="600"/>
              </a:spcAft>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b="1" dirty="0" smtClean="0">
                <a:cs typeface="Arial" panose="020B0604020202020204" pitchFamily="34" charset="0"/>
              </a:rPr>
              <a:t>If </a:t>
            </a:r>
            <a:r>
              <a:rPr lang="en-US" b="1" dirty="0">
                <a:cs typeface="Arial" panose="020B0604020202020204" pitchFamily="34" charset="0"/>
              </a:rPr>
              <a:t>you forgot to do it while uploading </a:t>
            </a:r>
            <a:r>
              <a:rPr lang="en-US" b="1" dirty="0" smtClean="0">
                <a:cs typeface="Arial" panose="020B0604020202020204" pitchFamily="34" charset="0"/>
              </a:rPr>
              <a:t>a new </a:t>
            </a:r>
            <a:r>
              <a:rPr lang="en-US" b="1" dirty="0">
                <a:cs typeface="Arial" panose="020B0604020202020204" pitchFamily="34" charset="0"/>
              </a:rPr>
              <a:t>report, you can still do </a:t>
            </a:r>
            <a:r>
              <a:rPr lang="en-US" b="1" dirty="0" smtClean="0">
                <a:cs typeface="Arial" panose="020B0604020202020204" pitchFamily="34" charset="0"/>
              </a:rPr>
              <a:t>it later:</a:t>
            </a:r>
            <a:endParaRPr lang="en-GB" b="1" dirty="0">
              <a:cs typeface="Arial" panose="020B0604020202020204" pitchFamily="34" charset="0"/>
            </a:endParaRPr>
          </a:p>
          <a:p>
            <a:pPr marL="800100" lvl="1" indent="-34290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a:cs typeface="Arial" panose="020B0604020202020204" pitchFamily="34" charset="0"/>
              </a:rPr>
              <a:t>l</a:t>
            </a:r>
            <a:r>
              <a:rPr lang="en-GB" b="1" dirty="0" smtClean="0">
                <a:cs typeface="Arial" panose="020B0604020202020204" pitchFamily="34" charset="0"/>
              </a:rPr>
              <a:t>og </a:t>
            </a:r>
            <a:r>
              <a:rPr lang="en-GB" b="1" dirty="0">
                <a:cs typeface="Arial" panose="020B0604020202020204" pitchFamily="34" charset="0"/>
              </a:rPr>
              <a:t>in to the IPP, go to </a:t>
            </a:r>
            <a:r>
              <a:rPr lang="en-GB" b="1" dirty="0" smtClean="0">
                <a:cs typeface="Arial" panose="020B0604020202020204" pitchFamily="34" charset="0"/>
              </a:rPr>
              <a:t>the report </a:t>
            </a:r>
            <a:r>
              <a:rPr lang="en-GB" b="1" dirty="0">
                <a:cs typeface="Arial" panose="020B0604020202020204" pitchFamily="34" charset="0"/>
              </a:rPr>
              <a:t>and click on “</a:t>
            </a:r>
            <a:r>
              <a:rPr lang="en-GB" b="1" dirty="0" smtClean="0">
                <a:cs typeface="Arial" panose="020B0604020202020204" pitchFamily="34" charset="0"/>
              </a:rPr>
              <a:t>Edit” </a:t>
            </a:r>
            <a:endParaRPr lang="en-GB" b="1" dirty="0">
              <a:cs typeface="Arial" panose="020B0604020202020204" pitchFamily="34" charset="0"/>
            </a:endParaRPr>
          </a:p>
          <a:p>
            <a:pPr marL="800100" lvl="1" indent="-34290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a:cs typeface="Arial" panose="020B0604020202020204" pitchFamily="34" charset="0"/>
              </a:rPr>
              <a:t>check the box (by clicking on it) under “Notify” </a:t>
            </a:r>
          </a:p>
          <a:p>
            <a:pPr marL="800100" lvl="1" indent="-34290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a:cs typeface="Arial" panose="020B0604020202020204" pitchFamily="34" charset="0"/>
              </a:rPr>
              <a:t>select from the lists a chosen country and/or organizations (under “Notification to Countries, RPPOs, IOs, Liaisons or Secretariat” “Country you want to notify”)</a:t>
            </a:r>
          </a:p>
          <a:p>
            <a:pPr marL="800100" lvl="1" indent="-34290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click </a:t>
            </a:r>
            <a:r>
              <a:rPr lang="en-GB" b="1" dirty="0">
                <a:cs typeface="Arial" panose="020B0604020202020204" pitchFamily="34" charset="0"/>
              </a:rPr>
              <a:t>on “Update report”. That should send out the notifications to your chosen countries</a:t>
            </a:r>
            <a:r>
              <a:rPr lang="en-GB" b="1" dirty="0" smtClean="0">
                <a:cs typeface="Arial" panose="020B0604020202020204" pitchFamily="34" charset="0"/>
              </a:rPr>
              <a:t>.</a:t>
            </a:r>
            <a:endParaRPr lang="en-GB" b="1" dirty="0">
              <a:cs typeface="Arial" panose="020B0604020202020204" pitchFamily="34" charset="0"/>
            </a:endParaRPr>
          </a:p>
        </p:txBody>
      </p:sp>
    </p:spTree>
    <p:extLst>
      <p:ext uri="{BB962C8B-B14F-4D97-AF65-F5344CB8AC3E}">
        <p14:creationId xmlns:p14="http://schemas.microsoft.com/office/powerpoint/2010/main" val="41161904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611910" y="1163253"/>
            <a:ext cx="792249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ctr" defTabSz="914400" rtl="0" eaLnBrk="1" fontAlgn="auto" latinLnBrk="0" hangingPunct="1">
              <a:lnSpc>
                <a:spcPct val="90000"/>
              </a:lnSpc>
              <a:spcBef>
                <a:spcPts val="1000"/>
              </a:spcBef>
              <a:spcAft>
                <a:spcPts val="0"/>
              </a:spcAft>
              <a:buClrTx/>
              <a:buSzTx/>
              <a:buFont typeface="Arial" charset="0"/>
              <a:buNone/>
              <a:tabLst/>
              <a:defRPr/>
            </a:pPr>
            <a:endParaRPr kumimoji="0" lang="fr-FR" altLang="en-US" sz="2200" b="0" i="0" u="none" strike="noStrike" kern="1200" cap="none" spc="0" normalizeH="0" baseline="0" noProof="0" dirty="0" smtClean="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endParaRPr>
          </a:p>
          <a:p>
            <a:pPr marL="228600" marR="0" lvl="0" indent="-228600" algn="ctr" defTabSz="914400" rtl="0" eaLnBrk="1" fontAlgn="auto" latinLnBrk="0" hangingPunct="1">
              <a:lnSpc>
                <a:spcPct val="90000"/>
              </a:lnSpc>
              <a:spcBef>
                <a:spcPts val="1000"/>
              </a:spcBef>
              <a:spcAft>
                <a:spcPts val="0"/>
              </a:spcAft>
              <a:buClrTx/>
              <a:buSzTx/>
              <a:buFont typeface="Arial" charset="0"/>
              <a:buNone/>
              <a:tabLst/>
              <a:defRPr/>
            </a:pPr>
            <a:r>
              <a:rPr kumimoji="0" lang="fr-FR" altLang="en-US" sz="2000" b="1" i="0" u="none" strike="noStrike" kern="1200" cap="none" spc="0" normalizeH="0" baseline="0" noProof="0" dirty="0">
                <a:ln>
                  <a:noFill/>
                </a:ln>
                <a:solidFill>
                  <a:srgbClr val="4472C4">
                    <a:lumMod val="50000"/>
                  </a:srgbClr>
                </a:solidFill>
                <a:effectLst/>
                <a:uLnTx/>
                <a:uFillTx/>
                <a:latin typeface="Calibri" panose="020F0502020204030204"/>
                <a:ea typeface="Arial Unicode MS" panose="020B0604020202020204" pitchFamily="34" charset="-128"/>
                <a:cs typeface="Arial" panose="020B0604020202020204" pitchFamily="34" charset="0"/>
              </a:rPr>
              <a:t>IPPC Secretariat</a:t>
            </a:r>
          </a:p>
          <a:p>
            <a:pPr marL="228600" marR="0" lvl="0" indent="-228600" algn="ctr" defTabSz="914400" rtl="0" eaLnBrk="1" fontAlgn="auto" latinLnBrk="0" hangingPunct="1">
              <a:lnSpc>
                <a:spcPct val="90000"/>
              </a:lnSpc>
              <a:spcBef>
                <a:spcPts val="1000"/>
              </a:spcBef>
              <a:spcAft>
                <a:spcPts val="0"/>
              </a:spcAft>
              <a:buClrTx/>
              <a:buSzTx/>
              <a:buFont typeface="Arial" charset="0"/>
              <a:buNone/>
              <a:tabLst/>
              <a:defRPr/>
            </a:pPr>
            <a:r>
              <a:rPr kumimoji="0" lang="fr-FR" altLang="en-US" sz="2000" b="1" i="0" u="none" strike="noStrike" kern="1200" cap="none" spc="0" normalizeH="0" baseline="0" noProof="0" dirty="0">
                <a:ln>
                  <a:noFill/>
                </a:ln>
                <a:solidFill>
                  <a:srgbClr val="4472C4">
                    <a:lumMod val="50000"/>
                  </a:srgbClr>
                </a:solidFill>
                <a:effectLst/>
                <a:uLnTx/>
                <a:uFillTx/>
                <a:latin typeface="Calibri" panose="020F0502020204030204"/>
                <a:ea typeface="Arial Unicode MS" panose="020B0604020202020204" pitchFamily="34" charset="-128"/>
                <a:cs typeface="Arial" panose="020B0604020202020204" pitchFamily="34" charset="0"/>
              </a:rPr>
              <a:t>Food and Agriculture </a:t>
            </a:r>
            <a:r>
              <a:rPr kumimoji="0" lang="fr-FR" altLang="en-US" sz="2000" b="1" i="0" u="none" strike="noStrike" kern="1200" cap="none" spc="0" normalizeH="0" baseline="0" noProof="0" dirty="0" err="1">
                <a:ln>
                  <a:noFill/>
                </a:ln>
                <a:solidFill>
                  <a:srgbClr val="4472C4">
                    <a:lumMod val="50000"/>
                  </a:srgbClr>
                </a:solidFill>
                <a:effectLst/>
                <a:uLnTx/>
                <a:uFillTx/>
                <a:latin typeface="Calibri" panose="020F0502020204030204"/>
                <a:ea typeface="Arial Unicode MS" panose="020B0604020202020204" pitchFamily="34" charset="-128"/>
                <a:cs typeface="Arial" panose="020B0604020202020204" pitchFamily="34" charset="0"/>
              </a:rPr>
              <a:t>Organization</a:t>
            </a:r>
            <a:r>
              <a:rPr kumimoji="0" lang="fr-FR" altLang="en-US" sz="2000" b="1" i="0" u="none" strike="noStrike" kern="1200" cap="none" spc="0" normalizeH="0" baseline="0" noProof="0" dirty="0">
                <a:ln>
                  <a:noFill/>
                </a:ln>
                <a:solidFill>
                  <a:srgbClr val="4472C4">
                    <a:lumMod val="50000"/>
                  </a:srgbClr>
                </a:solidFill>
                <a:effectLst/>
                <a:uLnTx/>
                <a:uFillTx/>
                <a:latin typeface="Calibri" panose="020F0502020204030204"/>
                <a:ea typeface="Arial Unicode MS" panose="020B0604020202020204" pitchFamily="34" charset="-128"/>
                <a:cs typeface="Arial" panose="020B0604020202020204" pitchFamily="34" charset="0"/>
              </a:rPr>
              <a:t> of the United Nations </a:t>
            </a:r>
          </a:p>
          <a:p>
            <a:pPr marL="228600" marR="0" lvl="0" indent="-228600" algn="ctr" defTabSz="914400" rtl="0" eaLnBrk="1" fontAlgn="auto" latinLnBrk="0" hangingPunct="1">
              <a:lnSpc>
                <a:spcPct val="90000"/>
              </a:lnSpc>
              <a:spcBef>
                <a:spcPts val="1000"/>
              </a:spcBef>
              <a:spcAft>
                <a:spcPts val="0"/>
              </a:spcAft>
              <a:buClrTx/>
              <a:buSzTx/>
              <a:buFont typeface="Arial" charset="0"/>
              <a:buNone/>
              <a:tabLst/>
              <a:defRPr/>
            </a:pPr>
            <a:r>
              <a:rPr kumimoji="0" lang="fr-FR" altLang="en-US" sz="2000" b="1" i="0" u="none" strike="noStrike" kern="1200" cap="none" spc="0" normalizeH="0" baseline="0" noProof="0" dirty="0" err="1">
                <a:ln>
                  <a:noFill/>
                </a:ln>
                <a:solidFill>
                  <a:srgbClr val="4472C4">
                    <a:lumMod val="50000"/>
                  </a:srgbClr>
                </a:solidFill>
                <a:effectLst/>
                <a:uLnTx/>
                <a:uFillTx/>
                <a:latin typeface="Calibri" panose="020F0502020204030204"/>
                <a:ea typeface="Arial Unicode MS" panose="020B0604020202020204" pitchFamily="34" charset="-128"/>
                <a:cs typeface="Arial" panose="020B0604020202020204" pitchFamily="34" charset="0"/>
              </a:rPr>
              <a:t>Viale</a:t>
            </a:r>
            <a:r>
              <a:rPr kumimoji="0" lang="fr-FR" altLang="en-US" sz="2000" b="1" i="0" u="none" strike="noStrike" kern="1200" cap="none" spc="0" normalizeH="0" baseline="0" noProof="0" dirty="0">
                <a:ln>
                  <a:noFill/>
                </a:ln>
                <a:solidFill>
                  <a:srgbClr val="4472C4">
                    <a:lumMod val="50000"/>
                  </a:srgbClr>
                </a:solidFill>
                <a:effectLst/>
                <a:uLnTx/>
                <a:uFillTx/>
                <a:latin typeface="Calibri" panose="020F0502020204030204"/>
                <a:ea typeface="Arial Unicode MS" panose="020B0604020202020204" pitchFamily="34" charset="-128"/>
                <a:cs typeface="Arial" panose="020B0604020202020204" pitchFamily="34" charset="0"/>
              </a:rPr>
              <a:t> delle Terme di Caracalla, 00153 Rome, </a:t>
            </a:r>
            <a:r>
              <a:rPr kumimoji="0" lang="fr-FR" altLang="en-US" sz="2000" b="1" i="0" u="none" strike="noStrike" kern="1200" cap="none" spc="0" normalizeH="0" baseline="0" noProof="0" dirty="0" err="1">
                <a:ln>
                  <a:noFill/>
                </a:ln>
                <a:solidFill>
                  <a:srgbClr val="4472C4">
                    <a:lumMod val="50000"/>
                  </a:srgbClr>
                </a:solidFill>
                <a:effectLst/>
                <a:uLnTx/>
                <a:uFillTx/>
                <a:latin typeface="Calibri" panose="020F0502020204030204"/>
                <a:ea typeface="Arial Unicode MS" panose="020B0604020202020204" pitchFamily="34" charset="-128"/>
                <a:cs typeface="Arial" panose="020B0604020202020204" pitchFamily="34" charset="0"/>
              </a:rPr>
              <a:t>Italy</a:t>
            </a:r>
            <a:r>
              <a:rPr kumimoji="0" lang="fr-FR" altLang="en-US" sz="2000" b="1" i="0" u="none" strike="noStrike" kern="1200" cap="none" spc="0" normalizeH="0" baseline="0" noProof="0" dirty="0">
                <a:ln>
                  <a:noFill/>
                </a:ln>
                <a:solidFill>
                  <a:srgbClr val="4472C4">
                    <a:lumMod val="50000"/>
                  </a:srgbClr>
                </a:solidFill>
                <a:effectLst/>
                <a:uLnTx/>
                <a:uFillTx/>
                <a:latin typeface="Calibri" panose="020F0502020204030204"/>
                <a:ea typeface="Arial Unicode MS" panose="020B0604020202020204" pitchFamily="34" charset="-128"/>
                <a:cs typeface="Arial" panose="020B0604020202020204" pitchFamily="34" charset="0"/>
              </a:rPr>
              <a:t> </a:t>
            </a:r>
          </a:p>
          <a:p>
            <a:pPr marL="228600" marR="0" lvl="0" indent="-228600" algn="ctr" defTabSz="914400" rtl="0" eaLnBrk="1" fontAlgn="auto" latinLnBrk="0" hangingPunct="1">
              <a:lnSpc>
                <a:spcPct val="90000"/>
              </a:lnSpc>
              <a:spcBef>
                <a:spcPts val="1000"/>
              </a:spcBef>
              <a:spcAft>
                <a:spcPts val="0"/>
              </a:spcAft>
              <a:buClrTx/>
              <a:buSzTx/>
              <a:buFont typeface="Arial" charset="0"/>
              <a:buNone/>
              <a:tabLst/>
              <a:defRPr/>
            </a:pPr>
            <a:r>
              <a:rPr kumimoji="0" lang="fr-FR" altLang="en-US" sz="2000" b="1" i="0" u="none" strike="noStrike" kern="1200" cap="none" spc="0" normalizeH="0" baseline="0" noProof="0" dirty="0">
                <a:ln>
                  <a:noFill/>
                </a:ln>
                <a:solidFill>
                  <a:srgbClr val="4472C4">
                    <a:lumMod val="50000"/>
                  </a:srgbClr>
                </a:solidFill>
                <a:effectLst/>
                <a:uLnTx/>
                <a:uFillTx/>
                <a:latin typeface="Calibri" panose="020F0502020204030204"/>
                <a:ea typeface="Arial Unicode MS" panose="020B0604020202020204" pitchFamily="34" charset="-128"/>
                <a:cs typeface="Arial" panose="020B0604020202020204" pitchFamily="34" charset="0"/>
              </a:rPr>
              <a:t>Tel.: +39-0657054812</a:t>
            </a:r>
            <a:br>
              <a:rPr kumimoji="0" lang="fr-FR" altLang="en-US" sz="2000" b="1" i="0" u="none" strike="noStrike" kern="1200" cap="none" spc="0" normalizeH="0" baseline="0" noProof="0" dirty="0">
                <a:ln>
                  <a:noFill/>
                </a:ln>
                <a:solidFill>
                  <a:srgbClr val="4472C4">
                    <a:lumMod val="50000"/>
                  </a:srgbClr>
                </a:solidFill>
                <a:effectLst/>
                <a:uLnTx/>
                <a:uFillTx/>
                <a:latin typeface="Calibri" panose="020F0502020204030204"/>
                <a:ea typeface="Arial Unicode MS" panose="020B0604020202020204" pitchFamily="34" charset="-128"/>
                <a:cs typeface="Arial" panose="020B0604020202020204" pitchFamily="34" charset="0"/>
              </a:rPr>
            </a:br>
            <a:r>
              <a:rPr kumimoji="0" lang="fr-FR" altLang="en-US" sz="2000" b="1" i="0" u="none" strike="noStrike" kern="1200" cap="none" spc="0" normalizeH="0" baseline="0" noProof="0" dirty="0">
                <a:ln>
                  <a:noFill/>
                </a:ln>
                <a:solidFill>
                  <a:srgbClr val="4472C4">
                    <a:lumMod val="50000"/>
                  </a:srgbClr>
                </a:solidFill>
                <a:effectLst/>
                <a:uLnTx/>
                <a:uFillTx/>
                <a:latin typeface="Calibri" panose="020F0502020204030204"/>
                <a:ea typeface="Arial Unicode MS" panose="020B0604020202020204" pitchFamily="34" charset="-128"/>
                <a:cs typeface="Arial" panose="020B0604020202020204" pitchFamily="34" charset="0"/>
              </a:rPr>
              <a:t>Email: </a:t>
            </a:r>
            <a:r>
              <a:rPr kumimoji="0" lang="fr-FR" altLang="en-US" sz="20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hlinkClick r:id="rId2"/>
              </a:rPr>
              <a:t>IPPC@fao.org</a:t>
            </a:r>
            <a:endParaRPr kumimoji="0" lang="fr-FR" altLang="en-US" sz="20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charset="0"/>
              <a:buNone/>
              <a:tabLst/>
              <a:defRPr/>
            </a:pPr>
            <a:r>
              <a:rPr kumimoji="0" lang="fr-FR" altLang="en-US" sz="20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rPr>
              <a:t>Dorota Buzon, NRO Programme </a:t>
            </a:r>
            <a:r>
              <a:rPr kumimoji="0" lang="fr-FR" altLang="en-US" sz="2000" b="1" i="0" u="none" strike="noStrike" kern="1200" cap="none" spc="0" normalizeH="0" baseline="0" noProof="0" dirty="0" err="1">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rPr>
              <a:t>Officer</a:t>
            </a:r>
            <a:r>
              <a:rPr kumimoji="0" lang="fr-FR" altLang="en-US" sz="20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rPr>
              <a:t>: </a:t>
            </a:r>
            <a:r>
              <a:rPr kumimoji="0" lang="fr-FR" altLang="en-US" sz="20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hlinkClick r:id="rId3"/>
              </a:rPr>
              <a:t>dorota.buzon@fao.org</a:t>
            </a:r>
            <a:endParaRPr kumimoji="0" lang="fr-FR" altLang="en-US" sz="20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charset="0"/>
              <a:buNone/>
              <a:tabLst/>
              <a:defRPr/>
            </a:pPr>
            <a:r>
              <a:rPr kumimoji="0" lang="fr-FR" altLang="en-US" sz="20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rPr>
              <a:t>Paola Sentinelli, IPPC </a:t>
            </a:r>
            <a:r>
              <a:rPr kumimoji="0" lang="fr-FR" altLang="en-US" sz="2000" b="1" i="0" u="none" strike="noStrike" kern="1200" cap="none" spc="0" normalizeH="0" baseline="0" noProof="0" dirty="0" err="1">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rPr>
              <a:t>Knowledge</a:t>
            </a:r>
            <a:r>
              <a:rPr kumimoji="0" lang="fr-FR" altLang="en-US" sz="20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rPr>
              <a:t> Manager: </a:t>
            </a:r>
            <a:r>
              <a:rPr kumimoji="0" lang="fr-FR" altLang="en-US" sz="20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hlinkClick r:id="rId4"/>
              </a:rPr>
              <a:t>paola.sentinelli@fao.org</a:t>
            </a:r>
            <a:r>
              <a:rPr kumimoji="0" lang="fr-FR" altLang="en-US" sz="20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rPr>
              <a:t> </a:t>
            </a:r>
          </a:p>
          <a:p>
            <a:pPr marL="228600" marR="0" lvl="0" indent="-228600" algn="ctr" defTabSz="914400" rtl="0" eaLnBrk="1" fontAlgn="auto" latinLnBrk="0" hangingPunct="1">
              <a:lnSpc>
                <a:spcPct val="90000"/>
              </a:lnSpc>
              <a:spcBef>
                <a:spcPts val="1000"/>
              </a:spcBef>
              <a:spcAft>
                <a:spcPts val="0"/>
              </a:spcAft>
              <a:buClrTx/>
              <a:buSzTx/>
              <a:buFont typeface="Arial" charset="0"/>
              <a:buNone/>
              <a:tabLst/>
              <a:defRPr/>
            </a:pPr>
            <a:endParaRPr kumimoji="0" lang="fr-FR" altLang="en-US" sz="20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endParaRPr>
          </a:p>
          <a:p>
            <a:pPr marL="228600" marR="0" lvl="0" indent="-228600" algn="ctr" defTabSz="914400" rtl="0" eaLnBrk="1" fontAlgn="auto" latinLnBrk="0" hangingPunct="1">
              <a:lnSpc>
                <a:spcPct val="90000"/>
              </a:lnSpc>
              <a:spcBef>
                <a:spcPts val="1000"/>
              </a:spcBef>
              <a:spcAft>
                <a:spcPts val="0"/>
              </a:spcAft>
              <a:buClrTx/>
              <a:buSzTx/>
              <a:buFont typeface="Arial" charset="0"/>
              <a:buNone/>
              <a:tabLst/>
              <a:defRPr/>
            </a:pPr>
            <a:r>
              <a:rPr kumimoji="0" lang="fr-FR" altLang="en-US" sz="2000" b="1" i="0" u="none" strike="noStrike" kern="1200" cap="none" spc="0" normalizeH="0" baseline="0" noProof="0" dirty="0" err="1">
                <a:ln>
                  <a:noFill/>
                </a:ln>
                <a:solidFill>
                  <a:srgbClr val="4472C4">
                    <a:lumMod val="50000"/>
                  </a:srgbClr>
                </a:solidFill>
                <a:effectLst/>
                <a:uLnTx/>
                <a:uFillTx/>
                <a:latin typeface="Calibri" panose="020F0502020204030204"/>
                <a:ea typeface="Arial Unicode MS" panose="020B0604020202020204" pitchFamily="34" charset="-128"/>
                <a:cs typeface="Arial" panose="020B0604020202020204" pitchFamily="34" charset="0"/>
              </a:rPr>
              <a:t>Websites</a:t>
            </a:r>
            <a:r>
              <a:rPr kumimoji="0" lang="fr-FR" altLang="en-US" sz="2000" b="1" i="0" u="none" strike="noStrike" kern="1200" cap="none" spc="0" normalizeH="0" baseline="0" noProof="0" dirty="0">
                <a:ln>
                  <a:noFill/>
                </a:ln>
                <a:solidFill>
                  <a:srgbClr val="4472C4">
                    <a:lumMod val="50000"/>
                  </a:srgbClr>
                </a:solidFill>
                <a:effectLst/>
                <a:uLnTx/>
                <a:uFillTx/>
                <a:latin typeface="Calibri" panose="020F0502020204030204"/>
                <a:ea typeface="Arial Unicode MS" panose="020B0604020202020204" pitchFamily="34" charset="-128"/>
                <a:cs typeface="Arial" panose="020B0604020202020204" pitchFamily="34" charset="0"/>
              </a:rPr>
              <a:t>: </a:t>
            </a:r>
          </a:p>
          <a:p>
            <a:pPr marL="228600" marR="0" lvl="0" indent="-228600" algn="ctr" defTabSz="914400" rtl="0" eaLnBrk="1" fontAlgn="auto" latinLnBrk="0" hangingPunct="1">
              <a:lnSpc>
                <a:spcPct val="90000"/>
              </a:lnSpc>
              <a:spcBef>
                <a:spcPts val="1000"/>
              </a:spcBef>
              <a:spcAft>
                <a:spcPts val="0"/>
              </a:spcAft>
              <a:buClrTx/>
              <a:buSzTx/>
              <a:buFont typeface="Arial" charset="0"/>
              <a:buNone/>
              <a:tabLst/>
              <a:defRPr/>
            </a:pPr>
            <a:r>
              <a:rPr kumimoji="0" lang="fr-FR" altLang="en-US" sz="2000" b="1" i="0" u="none" strike="noStrike" kern="1200" cap="none" spc="0" normalizeH="0" baseline="0" noProof="0" dirty="0">
                <a:ln>
                  <a:noFill/>
                </a:ln>
                <a:solidFill>
                  <a:srgbClr val="002060"/>
                </a:solidFill>
                <a:effectLst/>
                <a:uLnTx/>
                <a:uFillTx/>
                <a:latin typeface="Calibri" panose="020F0502020204030204"/>
                <a:ea typeface="Arial Unicode MS" panose="020B0604020202020204" pitchFamily="34" charset="-128"/>
                <a:cs typeface="Arial" panose="020B0604020202020204" pitchFamily="34" charset="0"/>
                <a:hlinkClick r:id="rId5"/>
              </a:rPr>
              <a:t>www.fao.org</a:t>
            </a:r>
            <a:endParaRPr kumimoji="0" lang="fr-FR" altLang="en-US" sz="2000" b="1" i="0" u="none" strike="noStrike" kern="1200" cap="none" spc="0" normalizeH="0" baseline="0" noProof="0" dirty="0">
              <a:ln>
                <a:noFill/>
              </a:ln>
              <a:solidFill>
                <a:srgbClr val="002060"/>
              </a:solidFill>
              <a:effectLst/>
              <a:uLnTx/>
              <a:uFillTx/>
              <a:latin typeface="Calibri" panose="020F0502020204030204"/>
              <a:ea typeface="Arial Unicode MS" panose="020B0604020202020204" pitchFamily="34" charset="-128"/>
              <a:cs typeface="Arial" panose="020B0604020202020204" pitchFamily="34" charset="0"/>
              <a:hlinkClick r:id="rId6"/>
            </a:endParaRPr>
          </a:p>
          <a:p>
            <a:pPr marL="228600" marR="0" lvl="0" indent="-228600" algn="ctr" defTabSz="914400" rtl="0" eaLnBrk="1" fontAlgn="auto" latinLnBrk="0" hangingPunct="1">
              <a:lnSpc>
                <a:spcPct val="90000"/>
              </a:lnSpc>
              <a:spcBef>
                <a:spcPts val="1000"/>
              </a:spcBef>
              <a:spcAft>
                <a:spcPts val="0"/>
              </a:spcAft>
              <a:buClrTx/>
              <a:buSzTx/>
              <a:buFont typeface="Arial" charset="0"/>
              <a:buNone/>
              <a:tabLst/>
              <a:defRPr/>
            </a:pPr>
            <a:r>
              <a:rPr kumimoji="0" lang="fr-FR" altLang="en-US" sz="2000" b="1" i="0" u="none" strike="noStrike" kern="1200" cap="none" spc="0" normalizeH="0" baseline="0" noProof="0" dirty="0">
                <a:ln>
                  <a:noFill/>
                </a:ln>
                <a:solidFill>
                  <a:srgbClr val="002060"/>
                </a:solidFill>
                <a:effectLst/>
                <a:uLnTx/>
                <a:uFillTx/>
                <a:latin typeface="Calibri" panose="020F0502020204030204"/>
                <a:ea typeface="Arial Unicode MS" panose="020B0604020202020204" pitchFamily="34" charset="-128"/>
                <a:cs typeface="Arial" panose="020B0604020202020204" pitchFamily="34" charset="0"/>
                <a:hlinkClick r:id="rId7"/>
              </a:rPr>
              <a:t>www.ippc.int</a:t>
            </a:r>
            <a:r>
              <a:rPr kumimoji="0" lang="fr-FR" altLang="en-US" sz="2000" b="1" i="0" u="none" strike="noStrike" kern="1200" cap="none" spc="0" normalizeH="0" baseline="0" noProof="0" dirty="0">
                <a:ln>
                  <a:noFill/>
                </a:ln>
                <a:solidFill>
                  <a:srgbClr val="002060"/>
                </a:solidFill>
                <a:effectLst/>
                <a:uLnTx/>
                <a:uFillTx/>
                <a:latin typeface="Calibri" panose="020F0502020204030204"/>
                <a:ea typeface="Arial Unicode MS" panose="020B0604020202020204" pitchFamily="34" charset="-128"/>
                <a:cs typeface="Arial" panose="020B0604020202020204" pitchFamily="34" charset="0"/>
              </a:rPr>
              <a:t> </a:t>
            </a:r>
            <a:endParaRPr kumimoji="0" lang="fr-FR" altLang="en-US" sz="2000" b="1" i="0" u="none" strike="noStrike" kern="1200" cap="none" spc="0" normalizeH="0" baseline="0" noProof="0" dirty="0">
              <a:ln>
                <a:noFill/>
              </a:ln>
              <a:solidFill>
                <a:prstClr val="black"/>
              </a:solidFill>
              <a:effectLst/>
              <a:uLnTx/>
              <a:uFillTx/>
              <a:latin typeface="Calibri" panose="020F0502020204030204"/>
              <a:ea typeface="Arial Unicode MS" panose="020B0604020202020204" pitchFamily="34" charset="-128"/>
              <a:cs typeface="Arial" panose="020B0604020202020204" pitchFamily="34" charset="0"/>
            </a:endParaRPr>
          </a:p>
        </p:txBody>
      </p:sp>
      <p:sp>
        <p:nvSpPr>
          <p:cNvPr id="4"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400" b="1" i="0" u="none" strike="noStrike" kern="1200" cap="none" spc="0" normalizeH="0" baseline="0" noProof="0" dirty="0" smtClean="0">
                <a:ln>
                  <a:noFill/>
                </a:ln>
                <a:solidFill>
                  <a:srgbClr val="165A30"/>
                </a:solidFill>
                <a:effectLst/>
                <a:uLnTx/>
                <a:uFillTx/>
                <a:latin typeface="Calibri" panose="020F0502020204030204"/>
                <a:ea typeface="Arial Unicode MS" panose="020B0604020202020204" pitchFamily="34" charset="-128"/>
                <a:cs typeface="Arial" panose="020B0604020202020204" pitchFamily="34" charset="0"/>
              </a:rPr>
              <a:t>Contacts</a:t>
            </a:r>
            <a:endParaRPr kumimoji="0" lang="en-US" sz="3400" b="1" i="0" u="none" strike="noStrike" kern="1200" cap="none" spc="0" normalizeH="0" baseline="0" noProof="0" dirty="0">
              <a:ln>
                <a:noFill/>
              </a:ln>
              <a:solidFill>
                <a:srgbClr val="165A30"/>
              </a:solidFill>
              <a:effectLst/>
              <a:uLnTx/>
              <a:uFillTx/>
              <a:latin typeface="Calibri" panose="020F0502020204030204"/>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315019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latin typeface="+mn-lt"/>
                <a:ea typeface="Arial Unicode MS" panose="020B0604020202020204" pitchFamily="34" charset="-128"/>
                <a:cs typeface="Arial" panose="020B0604020202020204" pitchFamily="34" charset="0"/>
              </a:rPr>
              <a:t>New report: what to do first?</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498764" y="1514235"/>
            <a:ext cx="8090344" cy="4154984"/>
          </a:xfrm>
          <a:prstGeom prst="rect">
            <a:avLst/>
          </a:prstGeom>
        </p:spPr>
        <p:txBody>
          <a:bodyPr wrap="square">
            <a:spAutoFit/>
          </a:bodyPr>
          <a:lstStyle/>
          <a:p>
            <a:pPr marL="342900" indent="-342900">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b="1" dirty="0" smtClean="0">
                <a:cs typeface="Arial" panose="020B0604020202020204" pitchFamily="34" charset="0"/>
              </a:rPr>
              <a:t>Check </a:t>
            </a:r>
            <a:r>
              <a:rPr lang="en-GB" sz="2400" b="1" dirty="0">
                <a:cs typeface="Arial" panose="020B0604020202020204" pitchFamily="34" charset="0"/>
              </a:rPr>
              <a:t>if a similar report already exists on the </a:t>
            </a:r>
            <a:r>
              <a:rPr lang="en-GB" sz="2400" b="1" dirty="0" smtClean="0">
                <a:cs typeface="Arial" panose="020B0604020202020204" pitchFamily="34" charset="0"/>
              </a:rPr>
              <a:t>IPP.</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b="1" dirty="0">
                <a:cs typeface="Arial" panose="020B0604020202020204" pitchFamily="34" charset="0"/>
                <a:sym typeface="Symbol" panose="05050102010706020507" pitchFamily="18" charset="2"/>
              </a:rPr>
              <a:t></a:t>
            </a:r>
            <a:endParaRPr lang="en-GB" sz="2400" b="1" dirty="0" smtClean="0">
              <a:cs typeface="Arial" panose="020B0604020202020204" pitchFamily="34" charset="0"/>
            </a:endParaRP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b="1" dirty="0" smtClean="0">
                <a:cs typeface="Arial" panose="020B0604020202020204" pitchFamily="34" charset="0"/>
              </a:rPr>
              <a:t>It </a:t>
            </a:r>
            <a:r>
              <a:rPr lang="en-GB" sz="2400" b="1" dirty="0">
                <a:cs typeface="Arial" panose="020B0604020202020204" pitchFamily="34" charset="0"/>
              </a:rPr>
              <a:t>is </a:t>
            </a:r>
            <a:r>
              <a:rPr lang="en-GB" sz="2400" b="1" dirty="0" smtClean="0">
                <a:cs typeface="Arial" panose="020B0604020202020204" pitchFamily="34" charset="0"/>
              </a:rPr>
              <a:t>better to update </a:t>
            </a:r>
            <a:r>
              <a:rPr lang="en-GB" sz="2400" b="1" dirty="0">
                <a:cs typeface="Arial" panose="020B0604020202020204" pitchFamily="34" charset="0"/>
              </a:rPr>
              <a:t>the existing report </a:t>
            </a:r>
            <a:r>
              <a:rPr lang="en-GB" sz="2400" b="1" dirty="0" smtClean="0">
                <a:cs typeface="Arial" panose="020B0604020202020204" pitchFamily="34" charset="0"/>
              </a:rPr>
              <a:t>than add a new one!</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b="1" dirty="0" smtClean="0">
                <a:cs typeface="Arial" panose="020B0604020202020204" pitchFamily="34" charset="0"/>
                <a:sym typeface="Symbol" panose="05050102010706020507" pitchFamily="18" charset="2"/>
              </a:rPr>
              <a:t></a:t>
            </a:r>
            <a:endParaRPr lang="en-GB" sz="2400" b="1" dirty="0">
              <a:cs typeface="Arial" panose="020B0604020202020204" pitchFamily="34" charset="0"/>
            </a:endParaRPr>
          </a:p>
          <a:p>
            <a:pPr marL="342900" indent="-342900">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b="1" dirty="0" smtClean="0">
                <a:cs typeface="Arial" panose="020B0604020202020204" pitchFamily="34" charset="0"/>
              </a:rPr>
              <a:t>Nonetheless if you decide to add a new report, </a:t>
            </a:r>
            <a:r>
              <a:rPr lang="en-GB" sz="2400" b="1" dirty="0">
                <a:cs typeface="Arial" panose="020B0604020202020204" pitchFamily="34" charset="0"/>
              </a:rPr>
              <a:t>make sure </a:t>
            </a:r>
            <a:r>
              <a:rPr lang="en-GB" sz="2400" b="1" dirty="0" smtClean="0">
                <a:cs typeface="Arial" panose="020B0604020202020204" pitchFamily="34" charset="0"/>
              </a:rPr>
              <a:t>reports </a:t>
            </a:r>
            <a:r>
              <a:rPr lang="en-GB" sz="2400" b="1" dirty="0">
                <a:cs typeface="Arial" panose="020B0604020202020204" pitchFamily="34" charset="0"/>
              </a:rPr>
              <a:t>are clearly labelled </a:t>
            </a:r>
            <a:r>
              <a:rPr lang="en-GB" sz="2400" b="1" dirty="0" smtClean="0">
                <a:cs typeface="Arial" panose="020B0604020202020204" pitchFamily="34" charset="0"/>
              </a:rPr>
              <a:t>(in title </a:t>
            </a:r>
            <a:r>
              <a:rPr lang="en-GB" sz="2400" b="1" dirty="0">
                <a:cs typeface="Arial" panose="020B0604020202020204" pitchFamily="34" charset="0"/>
              </a:rPr>
              <a:t>or </a:t>
            </a:r>
            <a:r>
              <a:rPr lang="en-GB" sz="2400" b="1" dirty="0" smtClean="0">
                <a:cs typeface="Arial" panose="020B0604020202020204" pitchFamily="34" charset="0"/>
              </a:rPr>
              <a:t>description). </a:t>
            </a:r>
            <a:r>
              <a:rPr lang="en-GB" sz="2400" b="1" dirty="0">
                <a:cs typeface="Arial" panose="020B0604020202020204" pitchFamily="34" charset="0"/>
              </a:rPr>
              <a:t>I</a:t>
            </a:r>
            <a:r>
              <a:rPr lang="en-GB" sz="2400" b="1" dirty="0" smtClean="0">
                <a:cs typeface="Arial" panose="020B0604020202020204" pitchFamily="34" charset="0"/>
              </a:rPr>
              <a:t>t should be clearly </a:t>
            </a:r>
            <a:r>
              <a:rPr lang="en-GB" sz="2400" b="1" dirty="0">
                <a:cs typeface="Arial" panose="020B0604020202020204" pitchFamily="34" charset="0"/>
              </a:rPr>
              <a:t>indicated which is the most recent</a:t>
            </a:r>
            <a:r>
              <a:rPr lang="en-GB" sz="2400" b="1" dirty="0" smtClean="0">
                <a:cs typeface="Arial" panose="020B0604020202020204" pitchFamily="34" charset="0"/>
              </a:rPr>
              <a:t>.</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b="1" dirty="0" smtClean="0">
                <a:cs typeface="Arial" panose="020B0604020202020204" pitchFamily="34" charset="0"/>
              </a:rPr>
              <a:t>Note that:</a:t>
            </a:r>
            <a:endParaRPr lang="en-GB" sz="2400" b="1" dirty="0" smtClean="0">
              <a:cs typeface="Arial" panose="020B0604020202020204" pitchFamily="34" charset="0"/>
            </a:endParaRPr>
          </a:p>
          <a:p>
            <a:pPr marL="342900" indent="-342900">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b="1" dirty="0">
                <a:cs typeface="Arial" panose="020B0604020202020204" pitchFamily="34" charset="0"/>
              </a:rPr>
              <a:t>All </a:t>
            </a:r>
            <a:r>
              <a:rPr lang="en-GB" sz="2400" b="1" dirty="0" smtClean="0">
                <a:cs typeface="Arial" panose="020B0604020202020204" pitchFamily="34" charset="0"/>
              </a:rPr>
              <a:t>changes that </a:t>
            </a:r>
            <a:r>
              <a:rPr lang="en-GB" sz="2400" b="1" dirty="0">
                <a:cs typeface="Arial" panose="020B0604020202020204" pitchFamily="34" charset="0"/>
              </a:rPr>
              <a:t>you </a:t>
            </a:r>
            <a:r>
              <a:rPr lang="en-GB" sz="2400" b="1" dirty="0" smtClean="0">
                <a:cs typeface="Arial" panose="020B0604020202020204" pitchFamily="34" charset="0"/>
              </a:rPr>
              <a:t>save </a:t>
            </a:r>
            <a:r>
              <a:rPr lang="en-GB" sz="2400" b="1" dirty="0">
                <a:cs typeface="Arial" panose="020B0604020202020204" pitchFamily="34" charset="0"/>
              </a:rPr>
              <a:t>are </a:t>
            </a:r>
            <a:r>
              <a:rPr lang="en-GB" sz="2400" b="1" dirty="0" smtClean="0">
                <a:cs typeface="Arial" panose="020B0604020202020204" pitchFamily="34" charset="0"/>
              </a:rPr>
              <a:t>tracked = </a:t>
            </a:r>
            <a:r>
              <a:rPr lang="en-GB" sz="2400" b="1" dirty="0">
                <a:cs typeface="Arial" panose="020B0604020202020204" pitchFamily="34" charset="0"/>
              </a:rPr>
              <a:t>all previous versions </a:t>
            </a:r>
            <a:r>
              <a:rPr lang="en-GB" sz="2400" b="1" dirty="0" smtClean="0">
                <a:cs typeface="Arial" panose="020B0604020202020204" pitchFamily="34" charset="0"/>
              </a:rPr>
              <a:t>of </a:t>
            </a:r>
            <a:r>
              <a:rPr lang="en-GB" sz="2400" b="1" dirty="0">
                <a:cs typeface="Arial" panose="020B0604020202020204" pitchFamily="34" charset="0"/>
              </a:rPr>
              <a:t>reports (revisions) </a:t>
            </a:r>
            <a:r>
              <a:rPr lang="en-GB" sz="2400" b="1" dirty="0" smtClean="0">
                <a:cs typeface="Arial" panose="020B0604020202020204" pitchFamily="34" charset="0"/>
              </a:rPr>
              <a:t>are on IPP </a:t>
            </a:r>
            <a:endParaRPr lang="en-GB" sz="2400" b="1" dirty="0">
              <a:cs typeface="Arial" panose="020B0604020202020204" pitchFamily="34" charset="0"/>
            </a:endParaRPr>
          </a:p>
          <a:p>
            <a:pPr marL="342900" indent="-342900">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b="1" dirty="0">
              <a:cs typeface="Arial" panose="020B0604020202020204" pitchFamily="34" charset="0"/>
            </a:endParaRPr>
          </a:p>
        </p:txBody>
      </p:sp>
    </p:spTree>
    <p:extLst>
      <p:ext uri="{BB962C8B-B14F-4D97-AF65-F5344CB8AC3E}">
        <p14:creationId xmlns:p14="http://schemas.microsoft.com/office/powerpoint/2010/main" val="29785203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70249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latin typeface="+mn-lt"/>
                <a:ea typeface="Arial Unicode MS" panose="020B0604020202020204" pitchFamily="34" charset="-128"/>
                <a:cs typeface="Arial" panose="020B0604020202020204" pitchFamily="34" charset="0"/>
              </a:rPr>
              <a:t>Deleting old reports (Part I)</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572655" y="1302327"/>
            <a:ext cx="8044872" cy="4862870"/>
          </a:xfrm>
          <a:prstGeom prst="rect">
            <a:avLst/>
          </a:prstGeom>
        </p:spPr>
        <p:txBody>
          <a:bodyPr wrap="square">
            <a:spAutoFit/>
          </a:bodyPr>
          <a:lstStyle/>
          <a:p>
            <a:pP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b="1" dirty="0" smtClean="0">
                <a:cs typeface="Arial" panose="020B0604020202020204" pitchFamily="34" charset="0"/>
              </a:rPr>
              <a:t>General rule based on </a:t>
            </a:r>
            <a:r>
              <a:rPr lang="en-GB" b="1" dirty="0">
                <a:cs typeface="Arial" panose="020B0604020202020204" pitchFamily="34" charset="0"/>
              </a:rPr>
              <a:t>FAO Legal Advice</a:t>
            </a:r>
            <a:r>
              <a:rPr lang="en-US" b="1" dirty="0" smtClean="0">
                <a:cs typeface="Arial" panose="020B0604020202020204" pitchFamily="34" charset="0"/>
              </a:rPr>
              <a:t>:</a:t>
            </a:r>
            <a:endParaRPr lang="en-GB" b="1" dirty="0" smtClean="0">
              <a:cs typeface="Arial" panose="020B0604020202020204" pitchFamily="34" charset="0"/>
            </a:endParaRPr>
          </a:p>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a </a:t>
            </a:r>
            <a:r>
              <a:rPr lang="en-GB" b="1" dirty="0">
                <a:cs typeface="Arial" panose="020B0604020202020204" pitchFamily="34" charset="0"/>
              </a:rPr>
              <a:t>report/information </a:t>
            </a:r>
            <a:r>
              <a:rPr lang="en-GB" b="1" dirty="0" smtClean="0">
                <a:cs typeface="Arial" panose="020B0604020202020204" pitchFamily="34" charset="0"/>
              </a:rPr>
              <a:t>uploaded </a:t>
            </a:r>
            <a:r>
              <a:rPr lang="en-GB" b="1" dirty="0">
                <a:cs typeface="Arial" panose="020B0604020202020204" pitchFamily="34" charset="0"/>
              </a:rPr>
              <a:t>by a country on the IPP </a:t>
            </a:r>
            <a:r>
              <a:rPr lang="en-GB" b="1" dirty="0" smtClean="0">
                <a:cs typeface="Arial" panose="020B0604020202020204" pitchFamily="34" charset="0"/>
              </a:rPr>
              <a:t>= official information transmitted </a:t>
            </a:r>
            <a:r>
              <a:rPr lang="en-GB" b="1" dirty="0">
                <a:cs typeface="Arial" panose="020B0604020202020204" pitchFamily="34" charset="0"/>
              </a:rPr>
              <a:t>to other countries and the </a:t>
            </a:r>
            <a:r>
              <a:rPr lang="en-GB" b="1" dirty="0" smtClean="0">
                <a:cs typeface="Arial" panose="020B0604020202020204" pitchFamily="34" charset="0"/>
              </a:rPr>
              <a:t>Secretariat</a:t>
            </a:r>
          </a:p>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a </a:t>
            </a:r>
            <a:r>
              <a:rPr lang="en-GB" b="1" dirty="0">
                <a:cs typeface="Arial" panose="020B0604020202020204" pitchFamily="34" charset="0"/>
              </a:rPr>
              <a:t>delete option should not be used as a general </a:t>
            </a:r>
            <a:r>
              <a:rPr lang="en-GB" b="1" dirty="0" smtClean="0">
                <a:cs typeface="Arial" panose="020B0604020202020204" pitchFamily="34" charset="0"/>
              </a:rPr>
              <a:t>rule</a:t>
            </a:r>
          </a:p>
          <a:p>
            <a:pPr algn="ct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a:cs typeface="Arial" panose="020B0604020202020204" pitchFamily="34" charset="0"/>
                <a:sym typeface="Symbol" panose="05050102010706020507" pitchFamily="18" charset="2"/>
              </a:rPr>
              <a:t></a:t>
            </a:r>
            <a:endParaRPr lang="en-GB" b="1" dirty="0" smtClean="0">
              <a:cs typeface="Arial" panose="020B0604020202020204" pitchFamily="34" charset="0"/>
            </a:endParaRPr>
          </a:p>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Obsolete </a:t>
            </a:r>
            <a:r>
              <a:rPr lang="en-GB" b="1" dirty="0">
                <a:cs typeface="Arial" panose="020B0604020202020204" pitchFamily="34" charset="0"/>
              </a:rPr>
              <a:t>reports should be updated with fresh ones or if they are not valid information should be given that it is no longer valid. </a:t>
            </a:r>
            <a:endParaRPr lang="en-GB" b="1" dirty="0" smtClean="0">
              <a:cs typeface="Arial" panose="020B0604020202020204" pitchFamily="34" charset="0"/>
            </a:endParaRPr>
          </a:p>
          <a:p>
            <a:pP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The </a:t>
            </a:r>
            <a:r>
              <a:rPr lang="en-GB" b="1" dirty="0">
                <a:cs typeface="Arial" panose="020B0604020202020204" pitchFamily="34" charset="0"/>
              </a:rPr>
              <a:t>presumption is that the information was valid at the time of the upload and as such can be retained as Revision/s that can be considered as archiving. If a report is deleted, all data disappear and cannot be accessed any longer which might be needed in case of a trade dispute or disagreement.  </a:t>
            </a:r>
            <a:endParaRPr lang="en-GB" b="1" dirty="0" smtClean="0">
              <a:cs typeface="Arial" panose="020B0604020202020204" pitchFamily="34" charset="0"/>
            </a:endParaRPr>
          </a:p>
          <a:p>
            <a:pPr algn="ct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a:cs typeface="Arial" panose="020B0604020202020204" pitchFamily="34" charset="0"/>
                <a:sym typeface="Symbol" panose="05050102010706020507" pitchFamily="18" charset="2"/>
              </a:rPr>
              <a:t></a:t>
            </a:r>
            <a:endParaRPr lang="en-GB" b="1" dirty="0" smtClean="0">
              <a:cs typeface="Arial" panose="020B0604020202020204" pitchFamily="34" charset="0"/>
            </a:endParaRPr>
          </a:p>
          <a:p>
            <a:pP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This </a:t>
            </a:r>
            <a:r>
              <a:rPr lang="en-GB" b="1" dirty="0">
                <a:cs typeface="Arial" panose="020B0604020202020204" pitchFamily="34" charset="0"/>
              </a:rPr>
              <a:t>is why the deletion can only be done by the Secretariat, however only in case of </a:t>
            </a:r>
            <a:r>
              <a:rPr lang="en-GB" b="1" u="sng" dirty="0">
                <a:cs typeface="Arial" panose="020B0604020202020204" pitchFamily="34" charset="0"/>
              </a:rPr>
              <a:t>an error/mistake/duplication of </a:t>
            </a:r>
            <a:r>
              <a:rPr lang="en-GB" b="1" u="sng" dirty="0" smtClean="0">
                <a:cs typeface="Arial" panose="020B0604020202020204" pitchFamily="34" charset="0"/>
              </a:rPr>
              <a:t>reports</a:t>
            </a:r>
            <a:r>
              <a:rPr lang="en-GB" b="1" dirty="0" smtClean="0">
                <a:cs typeface="Arial" panose="020B0604020202020204" pitchFamily="34" charset="0"/>
              </a:rPr>
              <a:t>. </a:t>
            </a:r>
          </a:p>
          <a:p>
            <a:pP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If you consider this is your case, please contact the Secretariat (</a:t>
            </a:r>
            <a:r>
              <a:rPr lang="en-GB" b="1" dirty="0" smtClean="0">
                <a:cs typeface="Arial" panose="020B0604020202020204" pitchFamily="34" charset="0"/>
                <a:hlinkClick r:id="rId2"/>
              </a:rPr>
              <a:t>ippc@fao.org</a:t>
            </a:r>
            <a:r>
              <a:rPr lang="en-GB" b="1" dirty="0" smtClean="0">
                <a:cs typeface="Arial" panose="020B0604020202020204" pitchFamily="34" charset="0"/>
              </a:rPr>
              <a:t>).</a:t>
            </a:r>
            <a:endParaRPr lang="en-US" altLang="fr-FR" b="1" dirty="0">
              <a:solidFill>
                <a:schemeClr val="tx1"/>
              </a:solidFill>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26366685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latin typeface="+mn-lt"/>
                <a:ea typeface="Arial Unicode MS" panose="020B0604020202020204" pitchFamily="34" charset="-128"/>
                <a:cs typeface="Arial" panose="020B0604020202020204" pitchFamily="34" charset="0"/>
              </a:rPr>
              <a:t>Deleting old reports (Part II)</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572655" y="1302327"/>
            <a:ext cx="7970981" cy="4031873"/>
          </a:xfrm>
          <a:prstGeom prst="rect">
            <a:avLst/>
          </a:prstGeom>
        </p:spPr>
        <p:txBody>
          <a:bodyPr wrap="square">
            <a:spAutoFit/>
          </a:bodyPr>
          <a:lstStyle/>
          <a:p>
            <a:pP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b="1" dirty="0" smtClean="0">
                <a:cs typeface="Arial" panose="020B0604020202020204" pitchFamily="34" charset="0"/>
              </a:rPr>
              <a:t>If this is not your case but you would like to still “delete” the report as the information is no longer valid:</a:t>
            </a:r>
          </a:p>
          <a:p>
            <a:pPr algn="ct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sym typeface="Symbol" panose="05050102010706020507" pitchFamily="18" charset="2"/>
              </a:rPr>
              <a:t></a:t>
            </a:r>
            <a:endParaRPr lang="en-GB" b="1" dirty="0" smtClean="0">
              <a:cs typeface="Arial" panose="020B0604020202020204" pitchFamily="34" charset="0"/>
            </a:endParaRPr>
          </a:p>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Log in to the IPP, go to: </a:t>
            </a:r>
            <a:r>
              <a:rPr lang="en-GB" b="1" dirty="0">
                <a:cs typeface="Arial" panose="020B0604020202020204" pitchFamily="34" charset="0"/>
              </a:rPr>
              <a:t>“Edit Country Information”</a:t>
            </a:r>
            <a:r>
              <a:rPr lang="en-GB" dirty="0"/>
              <a:t>.</a:t>
            </a:r>
            <a:endParaRPr lang="en-GB" b="1" dirty="0" smtClean="0">
              <a:cs typeface="Arial" panose="020B0604020202020204" pitchFamily="34" charset="0"/>
            </a:endParaRPr>
          </a:p>
          <a:p>
            <a:pPr algn="ct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sym typeface="Symbol" panose="05050102010706020507" pitchFamily="18" charset="2"/>
              </a:rPr>
              <a:t></a:t>
            </a:r>
            <a:endParaRPr lang="en-GB" b="1" dirty="0" smtClean="0">
              <a:cs typeface="Arial" panose="020B0604020202020204" pitchFamily="34" charset="0"/>
            </a:endParaRPr>
          </a:p>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Go to the report and click on “EDIT” on the right</a:t>
            </a:r>
          </a:p>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When the form opens: delete all the data appearing in all lines/windows including removal of all files (attachments)</a:t>
            </a:r>
          </a:p>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Rename the report (change title and/or description) to e.g.: “</a:t>
            </a:r>
            <a:r>
              <a:rPr lang="en-GB" b="1" i="1" dirty="0" smtClean="0">
                <a:cs typeface="Arial" panose="020B0604020202020204" pitchFamily="34" charset="0"/>
              </a:rPr>
              <a:t>Report/measures </a:t>
            </a:r>
            <a:r>
              <a:rPr lang="en-GB" b="1" i="1" dirty="0">
                <a:cs typeface="Arial" panose="020B0604020202020204" pitchFamily="34" charset="0"/>
              </a:rPr>
              <a:t>no longer </a:t>
            </a:r>
            <a:r>
              <a:rPr lang="en-GB" b="1" i="1" dirty="0" smtClean="0">
                <a:cs typeface="Arial" panose="020B0604020202020204" pitchFamily="34" charset="0"/>
              </a:rPr>
              <a:t>valid” </a:t>
            </a:r>
            <a:r>
              <a:rPr lang="en-GB" b="1" dirty="0">
                <a:cs typeface="Arial" panose="020B0604020202020204" pitchFamily="34" charset="0"/>
              </a:rPr>
              <a:t>or </a:t>
            </a:r>
            <a:r>
              <a:rPr lang="en-GB" b="1" dirty="0" smtClean="0">
                <a:cs typeface="Arial" panose="020B0604020202020204" pitchFamily="34" charset="0"/>
              </a:rPr>
              <a:t>“</a:t>
            </a:r>
            <a:r>
              <a:rPr lang="en-GB" b="1" i="1" dirty="0" smtClean="0">
                <a:cs typeface="Arial" panose="020B0604020202020204" pitchFamily="34" charset="0"/>
              </a:rPr>
              <a:t>N/A”</a:t>
            </a:r>
          </a:p>
          <a:p>
            <a:pPr algn="ct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sym typeface="Symbol" panose="05050102010706020507" pitchFamily="18" charset="2"/>
              </a:rPr>
              <a:t></a:t>
            </a:r>
            <a:endParaRPr lang="en-GB" b="1" dirty="0" smtClean="0">
              <a:cs typeface="Arial" panose="020B0604020202020204" pitchFamily="34" charset="0"/>
            </a:endParaRPr>
          </a:p>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b="1" dirty="0" smtClean="0">
                <a:cs typeface="Arial" panose="020B0604020202020204" pitchFamily="34" charset="0"/>
              </a:rPr>
              <a:t>Save the data by clicking on “UPDATE REPORT”</a:t>
            </a:r>
            <a:endParaRPr lang="en-GB" b="1" dirty="0">
              <a:cs typeface="Arial" panose="020B0604020202020204" pitchFamily="34" charset="0"/>
            </a:endParaRPr>
          </a:p>
        </p:txBody>
      </p:sp>
    </p:spTree>
    <p:extLst>
      <p:ext uri="{BB962C8B-B14F-4D97-AF65-F5344CB8AC3E}">
        <p14:creationId xmlns:p14="http://schemas.microsoft.com/office/powerpoint/2010/main" val="25711045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latin typeface="+mn-lt"/>
                <a:ea typeface="Arial Unicode MS" panose="020B0604020202020204" pitchFamily="34" charset="-128"/>
                <a:cs typeface="Arial" panose="020B0604020202020204" pitchFamily="34" charset="0"/>
              </a:rPr>
              <a:t>Publication Date (of a report)</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600364" y="1514235"/>
            <a:ext cx="7988744" cy="3739485"/>
          </a:xfrm>
          <a:prstGeom prst="rect">
            <a:avLst/>
          </a:prstGeom>
        </p:spPr>
        <p:txBody>
          <a:bodyPr wrap="square">
            <a:spAutoFit/>
          </a:bodyPr>
          <a:lstStyle/>
          <a:p>
            <a:pPr marL="342900" indent="-342900" eaLnBrk="1" hangingPunct="1">
              <a:spcBef>
                <a:spcPts val="600"/>
              </a:spcBef>
              <a:spcAft>
                <a:spcPts val="600"/>
              </a:spcAft>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b="1" dirty="0" smtClean="0">
                <a:solidFill>
                  <a:schemeClr val="tx1"/>
                </a:solidFill>
                <a:cs typeface="Arial" panose="020B0604020202020204" pitchFamily="34" charset="0"/>
              </a:rPr>
              <a:t>Means the date when it was uploaded on the IPP</a:t>
            </a:r>
          </a:p>
          <a:p>
            <a:pPr marL="342900" indent="-342900" eaLnBrk="1" hangingPunct="1">
              <a:spcBef>
                <a:spcPts val="600"/>
              </a:spcBef>
              <a:spcAft>
                <a:spcPts val="600"/>
              </a:spcAft>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b="1" dirty="0" smtClean="0">
                <a:cs typeface="Arial" panose="020B0604020202020204" pitchFamily="34" charset="0"/>
              </a:rPr>
              <a:t>Done automatically by the system</a:t>
            </a:r>
          </a:p>
          <a:p>
            <a:pPr marL="342900" indent="-342900" eaLnBrk="1" hangingPunct="1">
              <a:spcBef>
                <a:spcPts val="600"/>
              </a:spcBef>
              <a:spcAft>
                <a:spcPts val="600"/>
              </a:spcAft>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b="1" dirty="0" smtClean="0">
                <a:solidFill>
                  <a:schemeClr val="tx1"/>
                </a:solidFill>
                <a:cs typeface="Arial" panose="020B0604020202020204" pitchFamily="34" charset="0"/>
              </a:rPr>
              <a:t>Cannot be changed</a:t>
            </a:r>
          </a:p>
          <a:p>
            <a:pPr marL="342900" indent="-342900" eaLnBrk="1" hangingPunct="1">
              <a:spcBef>
                <a:spcPts val="600"/>
              </a:spcBef>
              <a:spcAft>
                <a:spcPts val="600"/>
              </a:spcAft>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b="1" dirty="0" smtClean="0">
                <a:cs typeface="Arial" panose="020B0604020202020204" pitchFamily="34" charset="0"/>
              </a:rPr>
              <a:t>Used for statistics</a:t>
            </a:r>
          </a:p>
          <a:p>
            <a:pPr marL="342900" indent="-342900" eaLnBrk="1" hangingPunct="1">
              <a:spcBef>
                <a:spcPts val="600"/>
              </a:spcBef>
              <a:spcAft>
                <a:spcPts val="600"/>
              </a:spcAft>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b="1" dirty="0" smtClean="0">
                <a:cs typeface="Arial" panose="020B0604020202020204" pitchFamily="34" charset="0"/>
              </a:rPr>
              <a:t>Past: meant a real date of Publication of e.g. the legislation and a user could type it → Now: mention it in e.g. Description if needed</a:t>
            </a:r>
          </a:p>
          <a:p>
            <a:pPr marL="342900" indent="-342900" eaLnBrk="1" hangingPunct="1">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sz="2400" b="1" dirty="0" smtClean="0">
              <a:solidFill>
                <a:schemeClr val="tx1"/>
              </a:solidFill>
              <a:cs typeface="Arial" panose="020B0604020202020204" pitchFamily="34" charset="0"/>
            </a:endParaRPr>
          </a:p>
        </p:txBody>
      </p:sp>
    </p:spTree>
    <p:extLst>
      <p:ext uri="{BB962C8B-B14F-4D97-AF65-F5344CB8AC3E}">
        <p14:creationId xmlns:p14="http://schemas.microsoft.com/office/powerpoint/2010/main" val="21558485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332509"/>
            <a:ext cx="8440616" cy="118172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latin typeface="+mn-lt"/>
                <a:ea typeface="Arial Unicode MS" panose="020B0604020202020204" pitchFamily="34" charset="-128"/>
                <a:cs typeface="Arial" panose="020B0604020202020204" pitchFamily="34" charset="0"/>
              </a:rPr>
              <a:t>How to replace files/attachments</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646544" y="1265383"/>
            <a:ext cx="7942563" cy="5093702"/>
          </a:xfrm>
          <a:prstGeom prst="rect">
            <a:avLst/>
          </a:prstGeom>
        </p:spPr>
        <p:txBody>
          <a:bodyPr wrap="square">
            <a:spAutoFit/>
          </a:bodyPr>
          <a:lstStyle/>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Log </a:t>
            </a:r>
            <a:r>
              <a:rPr lang="en-GB" b="1" dirty="0">
                <a:cs typeface="Arial" panose="020B0604020202020204" pitchFamily="34" charset="0"/>
              </a:rPr>
              <a:t>in to the IPP, go to: “Edit Country Information”</a:t>
            </a:r>
            <a:r>
              <a:rPr lang="en-GB" dirty="0"/>
              <a:t>.</a:t>
            </a:r>
            <a:endParaRPr lang="en-GB" b="1" dirty="0">
              <a:cs typeface="Arial" panose="020B0604020202020204" pitchFamily="34" charset="0"/>
            </a:endParaRPr>
          </a:p>
          <a:p>
            <a:pPr algn="ct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a:cs typeface="Arial" panose="020B0604020202020204" pitchFamily="34" charset="0"/>
                <a:sym typeface="Symbol" panose="05050102010706020507" pitchFamily="18" charset="2"/>
              </a:rPr>
              <a:t></a:t>
            </a:r>
            <a:endParaRPr lang="en-GB" b="1" dirty="0">
              <a:cs typeface="Arial" panose="020B0604020202020204" pitchFamily="34" charset="0"/>
            </a:endParaRPr>
          </a:p>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a:cs typeface="Arial" panose="020B0604020202020204" pitchFamily="34" charset="0"/>
              </a:rPr>
              <a:t>Go to the report and click on “EDIT” on the right</a:t>
            </a:r>
          </a:p>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a:cs typeface="Arial" panose="020B0604020202020204" pitchFamily="34" charset="0"/>
              </a:rPr>
              <a:t>When the form </a:t>
            </a:r>
            <a:r>
              <a:rPr lang="en-GB" b="1" dirty="0" smtClean="0">
                <a:cs typeface="Arial" panose="020B0604020202020204" pitchFamily="34" charset="0"/>
              </a:rPr>
              <a:t>opens: scroll </a:t>
            </a:r>
            <a:r>
              <a:rPr lang="en-GB" b="1" dirty="0">
                <a:cs typeface="Arial" panose="020B0604020202020204" pitchFamily="34" charset="0"/>
              </a:rPr>
              <a:t>down to see “Files”. </a:t>
            </a:r>
            <a:endParaRPr lang="en-GB" b="1" dirty="0" smtClean="0">
              <a:cs typeface="Arial" panose="020B0604020202020204" pitchFamily="34" charset="0"/>
            </a:endParaRPr>
          </a:p>
          <a:p>
            <a:pP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To </a:t>
            </a:r>
            <a:r>
              <a:rPr lang="en-GB" b="1" dirty="0">
                <a:cs typeface="Arial" panose="020B0604020202020204" pitchFamily="34" charset="0"/>
              </a:rPr>
              <a:t>replace the previously uploaded file (shown after “Currently:”), click </a:t>
            </a:r>
            <a:r>
              <a:rPr lang="en-GB" b="1" dirty="0" smtClean="0">
                <a:cs typeface="Arial" panose="020B0604020202020204" pitchFamily="34" charset="0"/>
              </a:rPr>
              <a:t>on: “</a:t>
            </a:r>
            <a:r>
              <a:rPr lang="en-GB" b="1" dirty="0">
                <a:cs typeface="Arial" panose="020B0604020202020204" pitchFamily="34" charset="0"/>
              </a:rPr>
              <a:t>Choose file” below it and then select a document stored on your computer (remember to click on Open in a dialogue box which should appear on your screen</a:t>
            </a:r>
            <a:r>
              <a:rPr lang="en-GB" b="1" dirty="0" smtClean="0">
                <a:cs typeface="Arial" panose="020B0604020202020204" pitchFamily="34" charset="0"/>
              </a:rPr>
              <a:t>). </a:t>
            </a:r>
          </a:p>
          <a:p>
            <a:pP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b="1" dirty="0" smtClean="0">
              <a:cs typeface="Arial" panose="020B0604020202020204" pitchFamily="34" charset="0"/>
            </a:endParaRPr>
          </a:p>
          <a:p>
            <a:pPr algn="ct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b="1" dirty="0" smtClean="0">
              <a:cs typeface="Arial" panose="020B0604020202020204" pitchFamily="34" charset="0"/>
              <a:sym typeface="Symbol" panose="05050102010706020507" pitchFamily="18" charset="2"/>
            </a:endParaRPr>
          </a:p>
          <a:p>
            <a:pPr algn="ct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b="1" dirty="0">
              <a:cs typeface="Arial" panose="020B0604020202020204" pitchFamily="34" charset="0"/>
              <a:sym typeface="Symbol" panose="05050102010706020507" pitchFamily="18" charset="2"/>
            </a:endParaRPr>
          </a:p>
          <a:p>
            <a:pPr algn="ct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b="1" dirty="0" smtClean="0">
              <a:cs typeface="Arial" panose="020B0604020202020204" pitchFamily="34" charset="0"/>
              <a:sym typeface="Symbol" panose="05050102010706020507" pitchFamily="18" charset="2"/>
            </a:endParaRPr>
          </a:p>
          <a:p>
            <a:pPr algn="ct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b="1" dirty="0" smtClean="0">
              <a:cs typeface="Arial" panose="020B0604020202020204" pitchFamily="34" charset="0"/>
              <a:sym typeface="Symbol" panose="05050102010706020507" pitchFamily="18" charset="2"/>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sym typeface="Symbol" panose="05050102010706020507" pitchFamily="18" charset="2"/>
              </a:rPr>
              <a:t></a:t>
            </a:r>
            <a:endParaRPr lang="en-GB" b="1" dirty="0">
              <a:cs typeface="Arial" panose="020B0604020202020204" pitchFamily="34" charset="0"/>
            </a:endParaRPr>
          </a:p>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b="1" dirty="0">
                <a:cs typeface="Arial" panose="020B0604020202020204" pitchFamily="34" charset="0"/>
              </a:rPr>
              <a:t>Save the data by clicking on “UPDATE REPORT”</a:t>
            </a:r>
            <a:endParaRPr lang="en-GB" b="1" dirty="0">
              <a:cs typeface="Arial" panose="020B0604020202020204"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8873" y="3726144"/>
            <a:ext cx="4812145" cy="1667891"/>
          </a:xfrm>
          <a:prstGeom prst="rect">
            <a:avLst/>
          </a:prstGeom>
        </p:spPr>
      </p:pic>
    </p:spTree>
    <p:extLst>
      <p:ext uri="{BB962C8B-B14F-4D97-AF65-F5344CB8AC3E}">
        <p14:creationId xmlns:p14="http://schemas.microsoft.com/office/powerpoint/2010/main" val="29378602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a:solidFill>
                  <a:srgbClr val="165A30"/>
                </a:solidFill>
                <a:latin typeface="+mn-lt"/>
                <a:ea typeface="Arial Unicode MS" panose="020B0604020202020204" pitchFamily="34" charset="-128"/>
                <a:cs typeface="Arial" panose="020B0604020202020204" pitchFamily="34" charset="0"/>
              </a:rPr>
              <a:t>Contact details </a:t>
            </a:r>
            <a:r>
              <a:rPr lang="en-US" sz="3400" b="1" dirty="0" smtClean="0">
                <a:solidFill>
                  <a:srgbClr val="165A30"/>
                </a:solidFill>
                <a:latin typeface="+mn-lt"/>
                <a:ea typeface="Arial Unicode MS" panose="020B0604020202020204" pitchFamily="34" charset="-128"/>
                <a:cs typeface="Arial" panose="020B0604020202020204" pitchFamily="34" charset="0"/>
              </a:rPr>
              <a:t>of Contact Points: </a:t>
            </a:r>
          </a:p>
          <a:p>
            <a:pPr algn="ctr">
              <a:defRPr/>
            </a:pPr>
            <a:r>
              <a:rPr lang="en-US" sz="3400" b="1" dirty="0">
                <a:solidFill>
                  <a:srgbClr val="165A30"/>
                </a:solidFill>
                <a:latin typeface="+mn-lt"/>
                <a:ea typeface="Arial Unicode MS" panose="020B0604020202020204" pitchFamily="34" charset="-128"/>
                <a:cs typeface="Arial" panose="020B0604020202020204" pitchFamily="34" charset="0"/>
              </a:rPr>
              <a:t>W</a:t>
            </a:r>
            <a:r>
              <a:rPr lang="en-US" sz="3400" b="1" dirty="0" smtClean="0">
                <a:solidFill>
                  <a:srgbClr val="165A30"/>
                </a:solidFill>
                <a:latin typeface="+mn-lt"/>
                <a:ea typeface="Arial Unicode MS" panose="020B0604020202020204" pitchFamily="34" charset="-128"/>
                <a:cs typeface="Arial" panose="020B0604020202020204" pitchFamily="34" charset="0"/>
              </a:rPr>
              <a:t>ho can change them?</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572654" y="1671783"/>
            <a:ext cx="8016453" cy="3785652"/>
          </a:xfrm>
          <a:prstGeom prst="rect">
            <a:avLst/>
          </a:prstGeom>
        </p:spPr>
        <p:txBody>
          <a:bodyPr wrap="square">
            <a:spAutoFit/>
          </a:bodyPr>
          <a:lstStyle/>
          <a:p>
            <a:pPr marL="342900" indent="-342900" eaLnBrk="1" hangingPunct="1">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b="1" dirty="0" smtClean="0">
                <a:solidFill>
                  <a:schemeClr val="tx1"/>
                </a:solidFill>
                <a:cs typeface="Arial" panose="020B0604020202020204" pitchFamily="34" charset="0"/>
              </a:rPr>
              <a:t>Contact Points can change all their contact details (email, address, organization’s name, etc.) apart from their name and title</a:t>
            </a:r>
          </a:p>
          <a:p>
            <a:pPr marL="342900" indent="-34290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b="1" dirty="0" smtClean="0">
                <a:solidFill>
                  <a:schemeClr val="tx1"/>
                </a:solidFill>
                <a:cs typeface="Arial" panose="020B0604020202020204" pitchFamily="34" charset="0"/>
              </a:rPr>
              <a:t>Contact Points need to log in to the IPP to do it (and </a:t>
            </a:r>
            <a:r>
              <a:rPr lang="en-GB" sz="2000" b="1" dirty="0" smtClean="0">
                <a:cs typeface="Arial" panose="020B0604020202020204" pitchFamily="34" charset="0"/>
              </a:rPr>
              <a:t>click on </a:t>
            </a:r>
            <a:r>
              <a:rPr lang="en-GB" sz="2000" b="1" dirty="0">
                <a:cs typeface="Arial" panose="020B0604020202020204" pitchFamily="34" charset="0"/>
              </a:rPr>
              <a:t>“Update Profile” next to </a:t>
            </a:r>
            <a:r>
              <a:rPr lang="en-GB" sz="2000" b="1" dirty="0" smtClean="0">
                <a:cs typeface="Arial" panose="020B0604020202020204" pitchFamily="34" charset="0"/>
              </a:rPr>
              <a:t>coordinates) </a:t>
            </a:r>
            <a:endParaRPr lang="en-US" sz="2000" b="1" dirty="0" smtClean="0">
              <a:solidFill>
                <a:schemeClr val="tx1"/>
              </a:solidFill>
              <a:cs typeface="Arial" panose="020B0604020202020204" pitchFamily="34" charset="0"/>
            </a:endParaRPr>
          </a:p>
          <a:p>
            <a:pPr marL="342900" indent="-342900" eaLnBrk="1" hangingPunct="1">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b="1" dirty="0" smtClean="0">
                <a:cs typeface="Arial" panose="020B0604020202020204" pitchFamily="34" charset="0"/>
              </a:rPr>
              <a:t>IPP editors cannot do it on their behalf (editors can edit their own contact details)</a:t>
            </a:r>
            <a:endParaRPr lang="en-US" sz="2000" b="1" dirty="0" smtClean="0">
              <a:solidFill>
                <a:schemeClr val="tx1"/>
              </a:solidFill>
              <a:cs typeface="Arial" panose="020B0604020202020204" pitchFamily="34" charset="0"/>
            </a:endParaRPr>
          </a:p>
          <a:p>
            <a:pPr marL="342900" indent="-342900" eaLnBrk="1" hangingPunct="1">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b="1" dirty="0" smtClean="0">
                <a:cs typeface="Arial" panose="020B0604020202020204" pitchFamily="34" charset="0"/>
              </a:rPr>
              <a:t>To change the name or title of Contact Point you need to contact the Secretariat (</a:t>
            </a:r>
            <a:r>
              <a:rPr lang="en-US" sz="2000" b="1" dirty="0" smtClean="0">
                <a:cs typeface="Arial" panose="020B0604020202020204" pitchFamily="34" charset="0"/>
                <a:hlinkClick r:id="rId2"/>
              </a:rPr>
              <a:t>ippc@fao.org</a:t>
            </a:r>
            <a:r>
              <a:rPr lang="en-US" sz="2000" b="1" dirty="0" smtClean="0">
                <a:cs typeface="Arial" panose="020B0604020202020204" pitchFamily="34" charset="0"/>
              </a:rPr>
              <a:t>)</a:t>
            </a:r>
          </a:p>
          <a:p>
            <a:pPr marL="342900" indent="-34290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b="1" dirty="0" smtClean="0">
                <a:solidFill>
                  <a:srgbClr val="FF0000"/>
                </a:solidFill>
                <a:cs typeface="Arial" panose="020B0604020202020204" pitchFamily="34" charset="0"/>
              </a:rPr>
              <a:t>If a change of the name means a new person was appointed as Contact </a:t>
            </a:r>
            <a:r>
              <a:rPr lang="en-US" sz="2000" b="1" dirty="0">
                <a:solidFill>
                  <a:srgbClr val="FF0000"/>
                </a:solidFill>
                <a:cs typeface="Arial" panose="020B0604020202020204" pitchFamily="34" charset="0"/>
              </a:rPr>
              <a:t>Point </a:t>
            </a:r>
            <a:r>
              <a:rPr lang="en-US" sz="2000" b="1" dirty="0" smtClean="0">
                <a:solidFill>
                  <a:srgbClr val="FF0000"/>
                </a:solidFill>
                <a:cs typeface="Arial" panose="020B0604020202020204" pitchFamily="34" charset="0"/>
              </a:rPr>
              <a:t> → →  follow procedure on a new Contact </a:t>
            </a:r>
            <a:r>
              <a:rPr lang="en-US" sz="2000" b="1" dirty="0">
                <a:solidFill>
                  <a:srgbClr val="FF0000"/>
                </a:solidFill>
                <a:cs typeface="Arial" panose="020B0604020202020204" pitchFamily="34" charset="0"/>
              </a:rPr>
              <a:t>Point nomination </a:t>
            </a:r>
            <a:r>
              <a:rPr lang="en-US" sz="2000" b="1" dirty="0" smtClean="0">
                <a:solidFill>
                  <a:srgbClr val="FF0000"/>
                </a:solidFill>
                <a:cs typeface="Arial" panose="020B0604020202020204" pitchFamily="34" charset="0"/>
              </a:rPr>
              <a:t>(via </a:t>
            </a:r>
            <a:r>
              <a:rPr lang="en-US" sz="2000" b="1" dirty="0" smtClean="0">
                <a:solidFill>
                  <a:srgbClr val="FF0000"/>
                </a:solidFill>
                <a:cs typeface="Arial" panose="020B0604020202020204" pitchFamily="34" charset="0"/>
                <a:hlinkClick r:id="rId3"/>
              </a:rPr>
              <a:t>official nomination form </a:t>
            </a:r>
            <a:r>
              <a:rPr lang="en-US" sz="2000" b="1" dirty="0" smtClean="0">
                <a:solidFill>
                  <a:srgbClr val="FF0000"/>
                </a:solidFill>
                <a:cs typeface="Arial" panose="020B0604020202020204" pitchFamily="34" charset="0"/>
              </a:rPr>
              <a:t>or official letter)  </a:t>
            </a:r>
            <a:endParaRPr lang="en-US" altLang="fr-FR" sz="2000" b="1" dirty="0">
              <a:solidFill>
                <a:srgbClr val="FF0000"/>
              </a:solidFill>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3863766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0" y="599835"/>
            <a:ext cx="8815754"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latin typeface="+mn-lt"/>
                <a:ea typeface="Arial Unicode MS" panose="020B0604020202020204" pitchFamily="34" charset="-128"/>
                <a:cs typeface="Arial" panose="020B0604020202020204" pitchFamily="34" charset="0"/>
              </a:rPr>
              <a:t>NPPO Description versus Organization of NPPO</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637308" y="1514235"/>
            <a:ext cx="7951799" cy="4401205"/>
          </a:xfrm>
          <a:prstGeom prst="rect">
            <a:avLst/>
          </a:prstGeom>
        </p:spPr>
        <p:txBody>
          <a:bodyPr wrap="square">
            <a:spAutoFit/>
          </a:bodyPr>
          <a:lstStyle/>
          <a:p>
            <a:pP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i="1" dirty="0" smtClean="0">
                <a:cs typeface="Arial" panose="020B0604020202020204" pitchFamily="34" charset="0"/>
              </a:rPr>
              <a:t>“Each </a:t>
            </a:r>
            <a:r>
              <a:rPr lang="en-GB" sz="1600" b="1" i="1" dirty="0">
                <a:cs typeface="Arial" panose="020B0604020202020204" pitchFamily="34" charset="0"/>
              </a:rPr>
              <a:t>contracting party shall submit a description of its official national plant protection organization and of changes in such organization to the Secretary. A contracting party shall provide a description of its organizational arrangements for plant protection to another contracting party, upon request</a:t>
            </a:r>
            <a:r>
              <a:rPr lang="en-GB" sz="1600" b="1" i="1" dirty="0" smtClean="0">
                <a:cs typeface="Arial" panose="020B0604020202020204" pitchFamily="34" charset="0"/>
              </a:rPr>
              <a:t>.”</a:t>
            </a:r>
          </a:p>
          <a:p>
            <a:pPr marL="285750" indent="-28575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b="1" dirty="0" smtClean="0">
                <a:cs typeface="Arial" panose="020B0604020202020204" pitchFamily="34" charset="0"/>
              </a:rPr>
              <a:t>NPPO Description:</a:t>
            </a:r>
          </a:p>
          <a:p>
            <a:pPr marL="742950" lvl="1" indent="-28575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b="1" dirty="0" smtClean="0">
                <a:cs typeface="Arial" panose="020B0604020202020204" pitchFamily="34" charset="0"/>
              </a:rPr>
              <a:t>Public</a:t>
            </a:r>
          </a:p>
          <a:p>
            <a:pPr marL="742950" lvl="1" indent="-28575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cs typeface="Arial" panose="020B0604020202020204" pitchFamily="34" charset="0"/>
              </a:rPr>
              <a:t>General </a:t>
            </a:r>
            <a:r>
              <a:rPr lang="en-GB" sz="1600" b="1" dirty="0">
                <a:cs typeface="Arial" panose="020B0604020202020204" pitchFamily="34" charset="0"/>
              </a:rPr>
              <a:t>structure of an NPPO </a:t>
            </a:r>
          </a:p>
          <a:p>
            <a:pPr marL="742950" lvl="1" indent="-28575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cs typeface="Arial" panose="020B0604020202020204" pitchFamily="34" charset="0"/>
              </a:rPr>
              <a:t>In the </a:t>
            </a:r>
            <a:r>
              <a:rPr lang="en-GB" sz="1600" b="1" dirty="0">
                <a:cs typeface="Arial" panose="020B0604020202020204" pitchFamily="34" charset="0"/>
              </a:rPr>
              <a:t>form of an </a:t>
            </a:r>
            <a:r>
              <a:rPr lang="en-GB" sz="1600" b="1" dirty="0" smtClean="0">
                <a:cs typeface="Arial" panose="020B0604020202020204" pitchFamily="34" charset="0"/>
              </a:rPr>
              <a:t>organogram</a:t>
            </a:r>
          </a:p>
          <a:p>
            <a:pPr marL="285750" indent="-28575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b="1" dirty="0" smtClean="0">
                <a:cs typeface="Arial" panose="020B0604020202020204" pitchFamily="34" charset="0"/>
              </a:rPr>
              <a:t>NPPO Organization:</a:t>
            </a:r>
          </a:p>
          <a:p>
            <a:pPr marL="742950" lvl="1" indent="-28575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b="1" dirty="0" smtClean="0">
                <a:cs typeface="Arial" panose="020B0604020202020204" pitchFamily="34" charset="0"/>
              </a:rPr>
              <a:t>Bilateral on request</a:t>
            </a:r>
          </a:p>
          <a:p>
            <a:pPr marL="742950" lvl="1" indent="-28575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cs typeface="Arial" panose="020B0604020202020204" pitchFamily="34" charset="0"/>
              </a:rPr>
              <a:t>Should </a:t>
            </a:r>
            <a:r>
              <a:rPr lang="en-GB" sz="1600" b="1" dirty="0">
                <a:cs typeface="Arial" panose="020B0604020202020204" pitchFamily="34" charset="0"/>
              </a:rPr>
              <a:t>contain a description of functions and responsibilities in relation to plant protection </a:t>
            </a:r>
            <a:r>
              <a:rPr lang="en-GB" sz="1600" b="1" dirty="0" smtClean="0">
                <a:cs typeface="Arial" panose="020B0604020202020204" pitchFamily="34" charset="0"/>
              </a:rPr>
              <a:t>(Article </a:t>
            </a:r>
            <a:r>
              <a:rPr lang="en-GB" sz="1600" b="1" dirty="0">
                <a:cs typeface="Arial" panose="020B0604020202020204" pitchFamily="34" charset="0"/>
              </a:rPr>
              <a:t>IV.2 &amp; </a:t>
            </a:r>
            <a:r>
              <a:rPr lang="en-GB" sz="1600" b="1" dirty="0" smtClean="0">
                <a:cs typeface="Arial" panose="020B0604020202020204" pitchFamily="34" charset="0"/>
              </a:rPr>
              <a:t>3: surveillance, inspections, issuance of certificates, etc.). </a:t>
            </a:r>
          </a:p>
          <a:p>
            <a:pPr marL="0" lvl="1">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cs typeface="Arial" panose="020B0604020202020204" pitchFamily="34" charset="0"/>
              </a:rPr>
              <a:t>Both </a:t>
            </a:r>
            <a:r>
              <a:rPr lang="en-GB" sz="1600" b="1" dirty="0">
                <a:cs typeface="Arial" panose="020B0604020202020204" pitchFamily="34" charset="0"/>
              </a:rPr>
              <a:t>can be combined in one report </a:t>
            </a:r>
            <a:r>
              <a:rPr lang="en-GB" sz="1600" b="1" dirty="0" smtClean="0">
                <a:cs typeface="Arial" panose="020B0604020202020204" pitchFamily="34" charset="0"/>
              </a:rPr>
              <a:t>and </a:t>
            </a:r>
            <a:r>
              <a:rPr lang="en-GB" sz="1600" b="1" dirty="0">
                <a:cs typeface="Arial" panose="020B0604020202020204" pitchFamily="34" charset="0"/>
              </a:rPr>
              <a:t>made public on the IPP as a single </a:t>
            </a:r>
            <a:r>
              <a:rPr lang="en-GB" sz="1600" b="1" dirty="0" smtClean="0">
                <a:cs typeface="Arial" panose="020B0604020202020204" pitchFamily="34" charset="0"/>
              </a:rPr>
              <a:t>report, e.g. in the form of organogram indicating </a:t>
            </a:r>
            <a:r>
              <a:rPr lang="en-GB" sz="1600" b="1" dirty="0">
                <a:cs typeface="Arial" panose="020B0604020202020204" pitchFamily="34" charset="0"/>
              </a:rPr>
              <a:t>who is responsible for which area and what are the connections between different parts of the </a:t>
            </a:r>
            <a:r>
              <a:rPr lang="en-GB" sz="1600" b="1" dirty="0" smtClean="0">
                <a:cs typeface="Arial" panose="020B0604020202020204" pitchFamily="34" charset="0"/>
              </a:rPr>
              <a:t>NPPO.</a:t>
            </a:r>
            <a:endParaRPr lang="en-GB" sz="1600" b="1" dirty="0">
              <a:cs typeface="Arial" panose="020B0604020202020204" pitchFamily="34" charset="0"/>
            </a:endParaRPr>
          </a:p>
        </p:txBody>
      </p:sp>
    </p:spTree>
    <p:extLst>
      <p:ext uri="{BB962C8B-B14F-4D97-AF65-F5344CB8AC3E}">
        <p14:creationId xmlns:p14="http://schemas.microsoft.com/office/powerpoint/2010/main" val="9774088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latin typeface="+mn-lt"/>
                <a:ea typeface="Arial Unicode MS" panose="020B0604020202020204" pitchFamily="34" charset="-128"/>
                <a:cs typeface="Arial" panose="020B0604020202020204" pitchFamily="34" charset="0"/>
              </a:rPr>
              <a:t>New phytosanitary certificates: report or not?</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683490" y="1653309"/>
            <a:ext cx="7905617" cy="3570208"/>
          </a:xfrm>
          <a:prstGeom prst="rect">
            <a:avLst/>
          </a:prstGeom>
        </p:spPr>
        <p:txBody>
          <a:bodyPr wrap="square">
            <a:spAutoFit/>
          </a:bodyPr>
          <a:lstStyle/>
          <a:p>
            <a:pPr marL="342900" indent="-342900" eaLnBrk="1" hangingPunct="1">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b="1" dirty="0" smtClean="0">
                <a:solidFill>
                  <a:schemeClr val="tx1"/>
                </a:solidFill>
                <a:cs typeface="Arial" panose="020B0604020202020204" pitchFamily="34" charset="0"/>
              </a:rPr>
              <a:t>There is no obligation to report new models/templates of phytosanitary certification as such</a:t>
            </a:r>
          </a:p>
          <a:p>
            <a:pPr marL="342900" indent="-34290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b="1" dirty="0" smtClean="0">
                <a:cs typeface="Arial" panose="020B0604020202020204" pitchFamily="34" charset="0"/>
              </a:rPr>
              <a:t>However, as it is important to inform other countries about the change which </a:t>
            </a:r>
            <a:r>
              <a:rPr lang="en-US" sz="2400" b="1" dirty="0">
                <a:cs typeface="Arial" panose="020B0604020202020204" pitchFamily="34" charset="0"/>
              </a:rPr>
              <a:t>is </a:t>
            </a:r>
            <a:r>
              <a:rPr lang="en-US" sz="2400" b="1" dirty="0" smtClean="0">
                <a:cs typeface="Arial" panose="020B0604020202020204" pitchFamily="34" charset="0"/>
              </a:rPr>
              <a:t>usually done through updating national legislation, you can report it on the IPP under Phytosanitary legislation</a:t>
            </a:r>
          </a:p>
          <a:p>
            <a:pPr marL="342900" indent="-34290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b="1" dirty="0" smtClean="0">
                <a:solidFill>
                  <a:schemeClr val="tx1"/>
                </a:solidFill>
                <a:cs typeface="Arial" panose="020B0604020202020204" pitchFamily="34" charset="0"/>
              </a:rPr>
              <a:t>Remember to </a:t>
            </a:r>
            <a:r>
              <a:rPr lang="en-GB" sz="2400" b="1" dirty="0">
                <a:cs typeface="Arial" panose="020B0604020202020204" pitchFamily="34" charset="0"/>
              </a:rPr>
              <a:t>check the box </a:t>
            </a:r>
            <a:r>
              <a:rPr lang="en-GB" sz="2400" b="1" dirty="0" smtClean="0">
                <a:cs typeface="Arial" panose="020B0604020202020204" pitchFamily="34" charset="0"/>
              </a:rPr>
              <a:t>under </a:t>
            </a:r>
            <a:r>
              <a:rPr lang="en-GB" sz="2400" b="1" dirty="0">
                <a:cs typeface="Arial" panose="020B0604020202020204" pitchFamily="34" charset="0"/>
              </a:rPr>
              <a:t>“Notify</a:t>
            </a:r>
            <a:r>
              <a:rPr lang="en-GB" sz="2400" b="1" dirty="0" smtClean="0">
                <a:cs typeface="Arial" panose="020B0604020202020204" pitchFamily="34" charset="0"/>
              </a:rPr>
              <a:t>” and select countries when uploading this report on the IPP </a:t>
            </a:r>
            <a:endParaRPr lang="en-GB" sz="2400" b="1" dirty="0">
              <a:cs typeface="Arial" panose="020B0604020202020204" pitchFamily="34" charset="0"/>
            </a:endParaRPr>
          </a:p>
          <a:p>
            <a:pPr marL="342900" indent="-342900" eaLnBrk="1" hangingPunct="1">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sz="2400" b="1" dirty="0" smtClean="0">
              <a:solidFill>
                <a:schemeClr val="tx1"/>
              </a:solidFill>
              <a:cs typeface="Arial" panose="020B0604020202020204" pitchFamily="34" charset="0"/>
            </a:endParaRPr>
          </a:p>
        </p:txBody>
      </p:sp>
    </p:spTree>
    <p:extLst>
      <p:ext uri="{BB962C8B-B14F-4D97-AF65-F5344CB8AC3E}">
        <p14:creationId xmlns:p14="http://schemas.microsoft.com/office/powerpoint/2010/main" val="37148581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729</TotalTime>
  <Words>1320</Words>
  <Application>Microsoft Office PowerPoint</Application>
  <PresentationFormat>On-screen Show (4:3)</PresentationFormat>
  <Paragraphs>122</Paragraphs>
  <Slides>14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Arial</vt:lpstr>
      <vt:lpstr>Arial Unicode MS</vt:lpstr>
      <vt:lpstr>Calibri</vt:lpstr>
      <vt:lpstr>Calibri (body)</vt:lpstr>
      <vt:lpstr>Calibri Light</vt:lpstr>
      <vt:lpstr>Symbol</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FAO of the 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Montuori, Mirko (AGDI)</dc:creator>
  <cp:lastModifiedBy>Buzon, Dorota (AGDI)</cp:lastModifiedBy>
  <cp:revision>90</cp:revision>
  <dcterms:created xsi:type="dcterms:W3CDTF">2017-05-24T13:00:14Z</dcterms:created>
  <dcterms:modified xsi:type="dcterms:W3CDTF">2018-07-18T14:55:26Z</dcterms:modified>
</cp:coreProperties>
</file>