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76" r:id="rId6"/>
    <p:sldId id="260" r:id="rId7"/>
    <p:sldId id="265" r:id="rId8"/>
    <p:sldId id="261" r:id="rId9"/>
    <p:sldId id="262" r:id="rId10"/>
    <p:sldId id="275" r:id="rId11"/>
    <p:sldId id="263" r:id="rId12"/>
    <p:sldId id="271" r:id="rId13"/>
    <p:sldId id="264" r:id="rId14"/>
    <p:sldId id="266" r:id="rId15"/>
    <p:sldId id="272" r:id="rId16"/>
    <p:sldId id="270"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sorterViewPr>
    <p:cViewPr>
      <p:scale>
        <a:sx n="100" d="100"/>
        <a:sy n="100" d="100"/>
      </p:scale>
      <p:origin x="0" y="28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BF5CAB86-10DB-467C-99D5-8753BF0279C6}" type="datetimeFigureOut">
              <a:rPr lang="en-US" smtClean="0"/>
              <a:t>10/30/2018</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FC74E686-E1E5-4F4D-AEDC-5AC56EB4DD7C}" type="slidenum">
              <a:rPr lang="en-US" smtClean="0"/>
              <a:t>‹Nº›</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F5CAB86-10DB-467C-99D5-8753BF0279C6}" type="datetimeFigureOut">
              <a:rPr lang="en-US" smtClean="0"/>
              <a:t>10/30/2018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4E686-E1E5-4F4D-AEDC-5AC56EB4DD7C}" type="slidenum">
              <a:rPr lang="en-US" smtClean="0"/>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2"/>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2"/>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F5CAB86-10DB-467C-99D5-8753BF0279C6}" type="datetimeFigureOut">
              <a:rPr lang="en-US" smtClean="0"/>
              <a:t>10/30/2018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4E686-E1E5-4F4D-AEDC-5AC56EB4DD7C}" type="slidenum">
              <a:rPr lang="en-US" smtClean="0"/>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F5CAB86-10DB-467C-99D5-8753BF0279C6}" type="datetimeFigureOut">
              <a:rPr lang="en-US" smtClean="0"/>
              <a:t>10/30/2018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4E686-E1E5-4F4D-AEDC-5AC56EB4DD7C}" type="slidenum">
              <a:rPr lang="en-US" smtClean="0"/>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5"/>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F5CAB86-10DB-467C-99D5-8753BF0279C6}" type="datetimeFigureOut">
              <a:rPr lang="en-US" smtClean="0"/>
              <a:t>10/30/2018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4E686-E1E5-4F4D-AEDC-5AC56EB4DD7C}" type="slidenum">
              <a:rPr lang="en-US" smtClean="0"/>
              <a:t>‹Nº›</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F5CAB86-10DB-467C-99D5-8753BF0279C6}" type="datetimeFigureOut">
              <a:rPr lang="en-US" smtClean="0"/>
              <a:t>10/30/2018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74E686-E1E5-4F4D-AEDC-5AC56EB4DD7C}" type="slidenum">
              <a:rPr lang="en-US" smtClean="0"/>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1"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1859758"/>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1" y="2514601"/>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6" y="2514601"/>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F5CAB86-10DB-467C-99D5-8753BF0279C6}" type="datetimeFigureOut">
              <a:rPr lang="en-US" smtClean="0"/>
              <a:t>10/30/2018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C74E686-E1E5-4F4D-AEDC-5AC56EB4DD7C}" type="slidenum">
              <a:rPr lang="en-US" smtClean="0"/>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F5CAB86-10DB-467C-99D5-8753BF0279C6}" type="datetimeFigureOut">
              <a:rPr lang="en-US" smtClean="0"/>
              <a:t>10/30/2018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C74E686-E1E5-4F4D-AEDC-5AC56EB4DD7C}" type="slidenum">
              <a:rPr lang="en-US" smtClean="0"/>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5CAB86-10DB-467C-99D5-8753BF0279C6}" type="datetimeFigureOut">
              <a:rPr lang="en-US" smtClean="0"/>
              <a:t>10/30/2018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C74E686-E1E5-4F4D-AEDC-5AC56EB4DD7C}" type="slidenum">
              <a:rPr lang="en-US" smtClean="0"/>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1"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F5CAB86-10DB-467C-99D5-8753BF0279C6}" type="datetimeFigureOut">
              <a:rPr lang="en-US" smtClean="0"/>
              <a:t>10/30/2018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74E686-E1E5-4F4D-AEDC-5AC56EB4DD7C}" type="slidenum">
              <a:rPr lang="en-US" smtClean="0"/>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5"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7"/>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F5CAB86-10DB-467C-99D5-8753BF0279C6}" type="datetimeFigureOut">
              <a:rPr lang="en-US" smtClean="0"/>
              <a:t>10/30/2018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1"/>
            <a:ext cx="609600" cy="365125"/>
          </a:xfrm>
        </p:spPr>
        <p:txBody>
          <a:bodyPr/>
          <a:lstStyle/>
          <a:p>
            <a:fld id="{FC74E686-E1E5-4F4D-AEDC-5AC56EB4DD7C}" type="slidenum">
              <a:rPr lang="en-US" smtClean="0"/>
              <a:t>‹Nº›</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6" y="5816601"/>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1" y="6219826"/>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6" y="-7144"/>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1"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1"/>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F5CAB86-10DB-467C-99D5-8753BF0279C6}" type="datetimeFigureOut">
              <a:rPr lang="en-US" smtClean="0"/>
              <a:t>10/30/2018</a:t>
            </a:fld>
            <a:endParaRPr lang="en-US"/>
          </a:p>
        </p:txBody>
      </p:sp>
      <p:sp>
        <p:nvSpPr>
          <p:cNvPr id="22" name="Footer Placeholder 21"/>
          <p:cNvSpPr>
            <a:spLocks noGrp="1"/>
          </p:cNvSpPr>
          <p:nvPr>
            <p:ph type="ftr" sz="quarter" idx="3"/>
          </p:nvPr>
        </p:nvSpPr>
        <p:spPr>
          <a:xfrm>
            <a:off x="2667000" y="6356351"/>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1"/>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C74E686-E1E5-4F4D-AEDC-5AC56EB4DD7C}" type="slidenum">
              <a:rPr lang="en-US" smtClean="0"/>
              <a:t>‹Nº›</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facebook.com/l.php?u=https://www.ippc.int/en/news/the-27th-technical-consultation-among-regional-plan-protection-organizations/&amp;h=dAQGtAPyp&amp;enc=AZPp1Kxpx5JanAQ1SffH9DLDG7Tf_PWEgPF7rl3lvPVYWtUq4UgOnO5bg1rgwIjv7b42z8FPxDbEmcCea82msQ_zOe5k6AXW-yDCkU-RGBemxARTwFR5Zj88FXo2SVnYTBtYpztbaVN8uxWCDNX9Iei0YJlfkX7NTlugRFd3JWtpvWO2ajDJLjIRCyTyCf0293hHmpzso6hYSPpP9apTHQUD&amp;s=1"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facebook.com/l.php?u=https://www.ippc.int/en/news/the-27th-technical-consultation-among-regional-plan-protection-organizations/&amp;h=dAQGtAPyp&amp;enc=AZPp1Kxpx5JanAQ1SffH9DLDG7Tf_PWEgPF7rl3lvPVYWtUq4UgOnO5bg1rgwIjv7b42z8FPxDbEmcCea82msQ_zOe5k6AXW-yDCkU-RGBemxARTwFR5Zj88FXo2SVnYTBtYpztbaVN8uxWCDNX9Iei0YJlfkX7NTlugRFd3JWtpvWO2ajDJLjIRCyTyCf0293hHmpzso6hYSPpP9apTHQUD&amp;s=1" TargetMode="Externa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90600"/>
            <a:ext cx="8305800" cy="2107323"/>
          </a:xfrm>
        </p:spPr>
        <p:txBody>
          <a:bodyPr>
            <a:normAutofit fontScale="90000"/>
          </a:bodyPr>
          <a:lstStyle/>
          <a:p>
            <a:pPr marL="0" marR="0" algn="ctr">
              <a:lnSpc>
                <a:spcPct val="115000"/>
              </a:lnSpc>
              <a:spcBef>
                <a:spcPts val="0"/>
              </a:spcBef>
              <a:spcAft>
                <a:spcPts val="0"/>
              </a:spcAft>
            </a:pPr>
            <a:r>
              <a:rPr lang="en-US" sz="6000" dirty="0" smtClean="0">
                <a:solidFill>
                  <a:srgbClr val="0000FF"/>
                </a:solidFill>
                <a:effectLst/>
                <a:latin typeface="Times New Roman"/>
                <a:ea typeface="Times New Roman"/>
                <a:cs typeface="Times New Roman"/>
                <a:hlinkClick r:id="rId2"/>
              </a:rPr>
              <a:t/>
            </a:r>
            <a:br>
              <a:rPr lang="en-US" sz="6000" dirty="0" smtClean="0">
                <a:solidFill>
                  <a:srgbClr val="0000FF"/>
                </a:solidFill>
                <a:effectLst/>
                <a:latin typeface="Times New Roman"/>
                <a:ea typeface="Times New Roman"/>
                <a:cs typeface="Times New Roman"/>
                <a:hlinkClick r:id="rId2"/>
              </a:rPr>
            </a:br>
            <a:r>
              <a:rPr lang="en-US" sz="6000" dirty="0">
                <a:solidFill>
                  <a:srgbClr val="0000FF"/>
                </a:solidFill>
                <a:effectLst/>
                <a:latin typeface="Times New Roman"/>
                <a:ea typeface="Times New Roman"/>
                <a:cs typeface="Times New Roman"/>
                <a:hlinkClick r:id="rId2"/>
              </a:rPr>
              <a:t/>
            </a:r>
            <a:br>
              <a:rPr lang="en-US" sz="6000" dirty="0">
                <a:solidFill>
                  <a:srgbClr val="0000FF"/>
                </a:solidFill>
                <a:effectLst/>
                <a:latin typeface="Times New Roman"/>
                <a:ea typeface="Times New Roman"/>
                <a:cs typeface="Times New Roman"/>
                <a:hlinkClick r:id="rId2"/>
              </a:rPr>
            </a:br>
            <a:r>
              <a:rPr lang="en-US" sz="6000" dirty="0" smtClean="0">
                <a:solidFill>
                  <a:srgbClr val="0000FF"/>
                </a:solidFill>
                <a:effectLst/>
                <a:latin typeface="Times New Roman"/>
                <a:ea typeface="Times New Roman"/>
                <a:cs typeface="Times New Roman"/>
                <a:hlinkClick r:id="rId2"/>
              </a:rPr>
              <a:t/>
            </a:r>
            <a:br>
              <a:rPr lang="en-US" sz="6000" dirty="0" smtClean="0">
                <a:solidFill>
                  <a:srgbClr val="0000FF"/>
                </a:solidFill>
                <a:effectLst/>
                <a:latin typeface="Times New Roman"/>
                <a:ea typeface="Times New Roman"/>
                <a:cs typeface="Times New Roman"/>
                <a:hlinkClick r:id="rId2"/>
              </a:rPr>
            </a:br>
            <a:r>
              <a:rPr lang="en-US" sz="6000" dirty="0">
                <a:solidFill>
                  <a:srgbClr val="0000FF"/>
                </a:solidFill>
                <a:effectLst/>
                <a:latin typeface="Times New Roman"/>
                <a:ea typeface="Times New Roman"/>
                <a:cs typeface="Times New Roman"/>
                <a:hlinkClick r:id="rId2"/>
              </a:rPr>
              <a:t/>
            </a:r>
            <a:br>
              <a:rPr lang="en-US" sz="6000" dirty="0">
                <a:solidFill>
                  <a:srgbClr val="0000FF"/>
                </a:solidFill>
                <a:effectLst/>
                <a:latin typeface="Times New Roman"/>
                <a:ea typeface="Times New Roman"/>
                <a:cs typeface="Times New Roman"/>
                <a:hlinkClick r:id="rId2"/>
              </a:rPr>
            </a:br>
            <a:r>
              <a:rPr lang="en-US" sz="4800" dirty="0">
                <a:effectLst/>
                <a:latin typeface="Times New Roman"/>
                <a:ea typeface="Times New Roman"/>
                <a:cs typeface="Times New Roman"/>
              </a:rPr>
              <a:t> </a:t>
            </a:r>
            <a:r>
              <a:rPr lang="en-US" sz="4400" dirty="0">
                <a:effectLst/>
                <a:ea typeface="Calibri"/>
                <a:cs typeface="Times New Roman"/>
              </a:rPr>
              <a:t/>
            </a:r>
            <a:br>
              <a:rPr lang="en-US" sz="4400" dirty="0">
                <a:effectLst/>
                <a:ea typeface="Calibri"/>
                <a:cs typeface="Times New Roman"/>
              </a:rPr>
            </a:br>
            <a:endParaRPr lang="en-US" dirty="0"/>
          </a:p>
        </p:txBody>
      </p:sp>
    </p:spTree>
    <p:extLst>
      <p:ext uri="{BB962C8B-B14F-4D97-AF65-F5344CB8AC3E}">
        <p14:creationId xmlns:p14="http://schemas.microsoft.com/office/powerpoint/2010/main" val="22547847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0"/>
            <a:ext cx="7467599" cy="1752600"/>
          </a:xfrm>
        </p:spPr>
        <p:txBody>
          <a:bodyPr>
            <a:normAutofit fontScale="90000"/>
          </a:bodyPr>
          <a:lstStyle/>
          <a:p>
            <a:pPr marL="342900" lvl="0" indent="-342900">
              <a:lnSpc>
                <a:spcPct val="107000"/>
              </a:lnSpc>
              <a:spcAft>
                <a:spcPts val="0"/>
              </a:spcAft>
            </a:pPr>
            <a:r>
              <a:rPr lang="en-GB" sz="54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The state of IAPSC in 2018</a:t>
            </a:r>
            <a:r>
              <a:rPr lang="en-GB" sz="4800" dirty="0">
                <a:latin typeface="Calibri" panose="020F0502020204030204" pitchFamily="34" charset="0"/>
                <a:ea typeface="Calibri" panose="020F0502020204030204" pitchFamily="34" charset="0"/>
                <a:cs typeface="Times New Roman" panose="02020603050405020304" pitchFamily="18" charset="0"/>
              </a:rPr>
              <a:t/>
            </a:r>
            <a:br>
              <a:rPr lang="en-GB" sz="4800" dirty="0">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p:cNvSpPr>
            <a:spLocks noGrp="1"/>
          </p:cNvSpPr>
          <p:nvPr>
            <p:ph idx="1"/>
          </p:nvPr>
        </p:nvSpPr>
        <p:spPr>
          <a:xfrm>
            <a:off x="0" y="1219200"/>
            <a:ext cx="9144000" cy="5486400"/>
          </a:xfrm>
        </p:spPr>
        <p:txBody>
          <a:bodyPr>
            <a:normAutofit/>
          </a:bodyPr>
          <a:lstStyle/>
          <a:p>
            <a:pPr lvl="0"/>
            <a:r>
              <a:rPr lang="en-GB" sz="2400" dirty="0"/>
              <a:t>Workshop on </a:t>
            </a:r>
            <a:r>
              <a:rPr lang="en-US" sz="2400" dirty="0"/>
              <a:t>development of SPS information systems and enhancing advocacy, awareness and communication to ensure availability of sufficient safe biological control agents held on 27</a:t>
            </a:r>
            <a:r>
              <a:rPr lang="en-US" sz="2400" baseline="30000" dirty="0"/>
              <a:t>th</a:t>
            </a:r>
            <a:r>
              <a:rPr lang="en-US" sz="2400" dirty="0"/>
              <a:t> – 29</a:t>
            </a:r>
            <a:r>
              <a:rPr lang="en-US" sz="2400" baseline="30000" dirty="0"/>
              <a:t>th</a:t>
            </a:r>
            <a:r>
              <a:rPr lang="en-US" sz="2400" dirty="0"/>
              <a:t> November 2017in Addis Ababa-Ethiopia; Capacity of 15 countries strengthened on subject matter</a:t>
            </a:r>
            <a:r>
              <a:rPr lang="en-US" sz="2400" dirty="0" smtClean="0"/>
              <a:t>.</a:t>
            </a:r>
          </a:p>
          <a:p>
            <a:pPr marL="0" lvl="0" indent="0">
              <a:buNone/>
            </a:pPr>
            <a:endParaRPr lang="en-GB" sz="2400" dirty="0"/>
          </a:p>
          <a:p>
            <a:pPr lvl="0"/>
            <a:r>
              <a:rPr lang="en-GB" sz="2400" dirty="0"/>
              <a:t>Retreat office meeting held on February 9-10, 2018 in Libreville Gabon. to review the current functioning of the office for improvement;</a:t>
            </a:r>
          </a:p>
          <a:p>
            <a:pPr lvl="0"/>
            <a:r>
              <a:rPr lang="en-GB" sz="2400" dirty="0"/>
              <a:t>Pre-CPM meeting held in Addis Ababa prior for Africa Common position at CPM13 Meeting</a:t>
            </a:r>
            <a:r>
              <a:rPr lang="en-GB" sz="2400" dirty="0" smtClean="0"/>
              <a:t>;</a:t>
            </a:r>
          </a:p>
          <a:p>
            <a:pPr marL="0" lvl="0" indent="0">
              <a:buNone/>
            </a:pPr>
            <a:endParaRPr lang="en-GB" sz="2400" dirty="0"/>
          </a:p>
          <a:p>
            <a:pPr lvl="0"/>
            <a:r>
              <a:rPr lang="en-GB" sz="2400" dirty="0"/>
              <a:t>Participation of IAPSC to CPM13 meeting in Italy Rome;</a:t>
            </a: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141386"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6575" y="6059487"/>
            <a:ext cx="987425"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82568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0"/>
            <a:ext cx="6629400" cy="914400"/>
          </a:xfrm>
        </p:spPr>
        <p:txBody>
          <a:bodyPr/>
          <a:lstStyle/>
          <a:p>
            <a:pPr algn="ctr"/>
            <a:r>
              <a:rPr lang="en-US" dirty="0" smtClean="0"/>
              <a:t> </a:t>
            </a:r>
            <a:endParaRPr lang="en-US" sz="3600" b="1" dirty="0">
              <a:solidFill>
                <a:schemeClr val="tx1"/>
              </a:solidFill>
            </a:endParaRPr>
          </a:p>
        </p:txBody>
      </p:sp>
      <p:sp>
        <p:nvSpPr>
          <p:cNvPr id="3" name="Content Placeholder 2"/>
          <p:cNvSpPr>
            <a:spLocks noGrp="1"/>
          </p:cNvSpPr>
          <p:nvPr>
            <p:ph idx="1"/>
          </p:nvPr>
        </p:nvSpPr>
        <p:spPr>
          <a:xfrm>
            <a:off x="76200" y="1066800"/>
            <a:ext cx="8589884" cy="5029200"/>
          </a:xfrm>
        </p:spPr>
        <p:txBody>
          <a:bodyPr>
            <a:normAutofit lnSpcReduction="10000"/>
          </a:bodyPr>
          <a:lstStyle/>
          <a:p>
            <a:pPr marL="342900" lvl="0" indent="-342900" algn="just">
              <a:lnSpc>
                <a:spcPct val="107000"/>
              </a:lnSpc>
              <a:spcAft>
                <a:spcPts val="800"/>
              </a:spcAft>
              <a:buFont typeface="Symbol" panose="05050102010706020507" pitchFamily="18" charset="2"/>
              <a:buChar char=""/>
            </a:pPr>
            <a:r>
              <a:rPr lang="en-GB" sz="2800" dirty="0">
                <a:latin typeface="Times New Roman" panose="02020603050405020304" pitchFamily="18" charset="0"/>
                <a:ea typeface="Calibri" panose="020F0502020204030204" pitchFamily="34" charset="0"/>
                <a:cs typeface="Times New Roman" panose="02020603050405020304" pitchFamily="18" charset="0"/>
              </a:rPr>
              <a:t>The 2018 IPPC Regional Workshop for Africa jointly organized on 11-13 September 2018 in </a:t>
            </a:r>
            <a:r>
              <a:rPr lang="en-GB" sz="2800" dirty="0" err="1">
                <a:latin typeface="Times New Roman" panose="02020603050405020304" pitchFamily="18" charset="0"/>
                <a:ea typeface="Calibri" panose="020F0502020204030204" pitchFamily="34" charset="0"/>
                <a:cs typeface="Times New Roman" panose="02020603050405020304" pitchFamily="18" charset="0"/>
              </a:rPr>
              <a:t>Antanarivo</a:t>
            </a:r>
            <a:r>
              <a:rPr lang="en-GB" sz="2800" dirty="0">
                <a:latin typeface="Times New Roman" panose="02020603050405020304" pitchFamily="18" charset="0"/>
                <a:ea typeface="Calibri" panose="020F0502020204030204" pitchFamily="34" charset="0"/>
                <a:cs typeface="Times New Roman" panose="02020603050405020304" pitchFamily="18" charset="0"/>
              </a:rPr>
              <a:t>, Madagascar by IPPC and IAPSC to enhance capacity of Member States` National Plant Protection Organizations to review the 2018 draft International Standards for Phytosanitary Measures. </a:t>
            </a:r>
            <a:endParaRPr lang="en-GB" sz="2800" dirty="0" smtClean="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en-GB" sz="2800" dirty="0" smtClean="0">
                <a:latin typeface="Times New Roman" panose="02020603050405020304" pitchFamily="18" charset="0"/>
                <a:ea typeface="Calibri" panose="020F0502020204030204" pitchFamily="34" charset="0"/>
                <a:cs typeface="Times New Roman" panose="02020603050405020304" pitchFamily="18" charset="0"/>
              </a:rPr>
              <a:t>10 </a:t>
            </a:r>
            <a:r>
              <a:rPr lang="en-GB" sz="2800" dirty="0">
                <a:latin typeface="Times New Roman" panose="02020603050405020304" pitchFamily="18" charset="0"/>
                <a:ea typeface="Calibri" panose="020F0502020204030204" pitchFamily="34" charset="0"/>
                <a:cs typeface="Times New Roman" panose="02020603050405020304" pitchFamily="18" charset="0"/>
              </a:rPr>
              <a:t>countries Representatives were sponsored by the office to take part to this workshop.</a:t>
            </a:r>
            <a:r>
              <a:rPr lang="en-GB"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Participants were updated on on-going IAPSC activities, emerging plant pests in the region, and upcoming capacity development activities being organized.</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12236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3663" y="6059487"/>
            <a:ext cx="987425"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54039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6175375" cy="762000"/>
          </a:xfrm>
        </p:spPr>
        <p:txBody>
          <a:bodyPr>
            <a:normAutofit/>
          </a:bodyPr>
          <a:lstStyle/>
          <a:p>
            <a:pPr algn="ctr"/>
            <a:endParaRPr lang="en-US" sz="3600" dirty="0"/>
          </a:p>
        </p:txBody>
      </p:sp>
      <p:sp>
        <p:nvSpPr>
          <p:cNvPr id="3" name="Content Placeholder 2"/>
          <p:cNvSpPr>
            <a:spLocks noGrp="1"/>
          </p:cNvSpPr>
          <p:nvPr>
            <p:ph idx="1"/>
          </p:nvPr>
        </p:nvSpPr>
        <p:spPr>
          <a:xfrm>
            <a:off x="0" y="749300"/>
            <a:ext cx="8991600" cy="6108700"/>
          </a:xfrm>
        </p:spPr>
        <p:txBody>
          <a:bodyPr>
            <a:noAutofit/>
          </a:bodyPr>
          <a:lstStyle/>
          <a:p>
            <a:pPr marL="342900" lvl="0" indent="-342900" algn="just">
              <a:lnSpc>
                <a:spcPct val="107000"/>
              </a:lnSpc>
              <a:spcAft>
                <a:spcPts val="0"/>
              </a:spcAft>
              <a:buFont typeface="Symbol" panose="05050102010706020507" pitchFamily="18" charset="2"/>
              <a:buChar char=""/>
            </a:pPr>
            <a:r>
              <a:rPr lang="en-GB" sz="28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3600" dirty="0">
                <a:solidFill>
                  <a:prstClr val="black"/>
                </a:solidFill>
                <a:latin typeface="Times New Roman"/>
                <a:ea typeface="Calibri"/>
                <a:cs typeface="Times New Roman"/>
              </a:rPr>
              <a:t>In the pipeline is the organization of a </a:t>
            </a:r>
            <a:r>
              <a:rPr lang="en-US" sz="3600" dirty="0" smtClean="0">
                <a:solidFill>
                  <a:prstClr val="black"/>
                </a:solidFill>
                <a:latin typeface="Times New Roman"/>
                <a:ea typeface="Calibri"/>
                <a:cs typeface="Times New Roman"/>
              </a:rPr>
              <a:t>workshops:</a:t>
            </a:r>
          </a:p>
          <a:p>
            <a:pPr marL="0" lvl="0" indent="0" algn="just">
              <a:lnSpc>
                <a:spcPct val="107000"/>
              </a:lnSpc>
              <a:spcAft>
                <a:spcPts val="0"/>
              </a:spcAft>
              <a:buNone/>
            </a:pPr>
            <a:endParaRPr lang="en-GB" sz="2800" dirty="0" smtClean="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Symbol" panose="05050102010706020507" pitchFamily="18" charset="2"/>
              <a:buChar char=""/>
            </a:pPr>
            <a:r>
              <a:rPr lang="en-GB" sz="2800" dirty="0" smtClean="0">
                <a:latin typeface="Times New Roman" panose="02020603050405020304" pitchFamily="18" charset="0"/>
                <a:ea typeface="Calibri" panose="020F0502020204030204" pitchFamily="34" charset="0"/>
                <a:cs typeface="Times New Roman" panose="02020603050405020304" pitchFamily="18" charset="0"/>
              </a:rPr>
              <a:t>The </a:t>
            </a:r>
            <a:r>
              <a:rPr lang="en-GB" sz="2800" dirty="0">
                <a:latin typeface="Times New Roman" panose="02020603050405020304" pitchFamily="18" charset="0"/>
                <a:ea typeface="Calibri" panose="020F0502020204030204" pitchFamily="34" charset="0"/>
                <a:cs typeface="Times New Roman" panose="02020603050405020304" pitchFamily="18" charset="0"/>
              </a:rPr>
              <a:t>workshop on migratory pests is scheduled in Tunisia in the 4</a:t>
            </a:r>
            <a:r>
              <a:rPr lang="en-GB" sz="2800" baseline="30000" dirty="0">
                <a:latin typeface="Times New Roman" panose="02020603050405020304" pitchFamily="18" charset="0"/>
                <a:ea typeface="Calibri" panose="020F0502020204030204" pitchFamily="34" charset="0"/>
                <a:cs typeface="Times New Roman" panose="02020603050405020304" pitchFamily="18" charset="0"/>
              </a:rPr>
              <a:t>th</a:t>
            </a:r>
            <a:r>
              <a:rPr lang="en-GB" sz="2800" dirty="0">
                <a:latin typeface="Times New Roman" panose="02020603050405020304" pitchFamily="18" charset="0"/>
                <a:ea typeface="Calibri" panose="020F0502020204030204" pitchFamily="34" charset="0"/>
                <a:cs typeface="Times New Roman" panose="02020603050405020304" pitchFamily="18" charset="0"/>
              </a:rPr>
              <a:t> quarter of the year</a:t>
            </a:r>
            <a:r>
              <a:rPr lang="en-GB" sz="2800" dirty="0" smtClean="0">
                <a:latin typeface="Times New Roman" panose="02020603050405020304" pitchFamily="18" charset="0"/>
                <a:ea typeface="Calibri" panose="020F0502020204030204" pitchFamily="34" charset="0"/>
                <a:cs typeface="Times New Roman" panose="02020603050405020304" pitchFamily="18" charset="0"/>
              </a:rPr>
              <a:t>.</a:t>
            </a:r>
          </a:p>
          <a:p>
            <a:pPr marL="0" lvl="0" indent="0" algn="just">
              <a:lnSpc>
                <a:spcPct val="107000"/>
              </a:lnSpc>
              <a:spcAft>
                <a:spcPts val="0"/>
              </a:spcAft>
              <a:buNone/>
            </a:pP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Symbol" panose="05050102010706020507" pitchFamily="18" charset="2"/>
              <a:buChar char=""/>
            </a:pPr>
            <a:r>
              <a:rPr lang="en-GB" sz="2800" dirty="0">
                <a:latin typeface="Times New Roman" panose="02020603050405020304" pitchFamily="18" charset="0"/>
                <a:ea typeface="Calibri" panose="020F0502020204030204" pitchFamily="34" charset="0"/>
                <a:cs typeface="Times New Roman" panose="02020603050405020304" pitchFamily="18" charset="0"/>
              </a:rPr>
              <a:t>The workshop on biological control of insect pests, weeds and plant diseases, targeting policy makers, regulatory, farmers/land manager and other stakeholder interests is scheduled in Tunis Tunisia in the 4</a:t>
            </a:r>
            <a:r>
              <a:rPr lang="en-GB" sz="2800" baseline="30000" dirty="0">
                <a:latin typeface="Times New Roman" panose="02020603050405020304" pitchFamily="18" charset="0"/>
                <a:ea typeface="Calibri" panose="020F0502020204030204" pitchFamily="34" charset="0"/>
                <a:cs typeface="Times New Roman" panose="02020603050405020304" pitchFamily="18" charset="0"/>
              </a:rPr>
              <a:t>th</a:t>
            </a:r>
            <a:r>
              <a:rPr lang="en-GB" sz="2800" dirty="0">
                <a:latin typeface="Times New Roman" panose="02020603050405020304" pitchFamily="18" charset="0"/>
                <a:ea typeface="Calibri" panose="020F0502020204030204" pitchFamily="34" charset="0"/>
                <a:cs typeface="Times New Roman" panose="02020603050405020304" pitchFamily="18" charset="0"/>
              </a:rPr>
              <a:t> quarter of the year. </a:t>
            </a: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lvl="0">
              <a:buClr>
                <a:srgbClr val="0BD0D9"/>
              </a:buClr>
            </a:pPr>
            <a:endParaRPr lang="en-US" sz="2800" dirty="0">
              <a:solidFill>
                <a:prstClr val="black"/>
              </a:solidFill>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12236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05800" y="6063445"/>
            <a:ext cx="838200" cy="677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86551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0"/>
            <a:ext cx="7086600" cy="1295400"/>
          </a:xfrm>
        </p:spPr>
        <p:txBody>
          <a:bodyPr>
            <a:normAutofit fontScale="90000"/>
          </a:bodyPr>
          <a:lstStyle/>
          <a:p>
            <a:pPr algn="ctr"/>
            <a:r>
              <a:rPr lang="en-GB" sz="3600" b="1" dirty="0"/>
              <a:t>3 &amp; 4. Emerging pests/issues and surveillance projects/activities</a:t>
            </a:r>
            <a:r>
              <a:rPr lang="en-GB" sz="3600" dirty="0"/>
              <a:t/>
            </a:r>
            <a:br>
              <a:rPr lang="en-GB" sz="3600" dirty="0"/>
            </a:br>
            <a:endParaRPr lang="en-US" sz="3600" b="1" dirty="0">
              <a:solidFill>
                <a:schemeClr val="tx1"/>
              </a:solidFill>
            </a:endParaRPr>
          </a:p>
        </p:txBody>
      </p:sp>
      <p:sp>
        <p:nvSpPr>
          <p:cNvPr id="3" name="Content Placeholder 2"/>
          <p:cNvSpPr>
            <a:spLocks noGrp="1"/>
          </p:cNvSpPr>
          <p:nvPr>
            <p:ph idx="1"/>
          </p:nvPr>
        </p:nvSpPr>
        <p:spPr>
          <a:xfrm>
            <a:off x="0" y="1143000"/>
            <a:ext cx="9144000" cy="5715000"/>
          </a:xfrm>
        </p:spPr>
        <p:txBody>
          <a:bodyPr>
            <a:normAutofit fontScale="92500" lnSpcReduction="20000"/>
          </a:bodyPr>
          <a:lstStyle/>
          <a:p>
            <a:pPr marL="342900" lvl="0" indent="-342900" algn="just">
              <a:lnSpc>
                <a:spcPct val="107000"/>
              </a:lnSpc>
              <a:spcAft>
                <a:spcPts val="0"/>
              </a:spcAft>
              <a:buFont typeface="Symbol" panose="05050102010706020507" pitchFamily="18" charset="2"/>
              <a:buChar char=""/>
            </a:pPr>
            <a:r>
              <a:rPr lang="en-GB" sz="2800" dirty="0">
                <a:latin typeface="Times New Roman" panose="02020603050405020304" pitchFamily="18" charset="0"/>
                <a:ea typeface="Calibri" panose="020F0502020204030204" pitchFamily="34" charset="0"/>
                <a:cs typeface="Times New Roman" panose="02020603050405020304" pitchFamily="18" charset="0"/>
              </a:rPr>
              <a:t>National survey of migratory pests in some Member States (Egypt, Tunisia, Cote d`Ivoire, Uganda, Gabon, Congo, Sudan, Tanzania) for the  monitoring of Major pest problems affecting several crops with characteristics of extremely widespread in those countries </a:t>
            </a:r>
            <a:r>
              <a:rPr lang="en-GB" sz="2800" dirty="0" smtClean="0">
                <a:latin typeface="Times New Roman" panose="02020603050405020304" pitchFamily="18" charset="0"/>
                <a:ea typeface="Calibri" panose="020F0502020204030204" pitchFamily="34" charset="0"/>
                <a:cs typeface="Times New Roman" panose="02020603050405020304" pitchFamily="18" charset="0"/>
              </a:rPr>
              <a:t>done </a:t>
            </a:r>
          </a:p>
          <a:p>
            <a:pPr marL="342900" lvl="0" indent="-342900" algn="just">
              <a:lnSpc>
                <a:spcPct val="107000"/>
              </a:lnSpc>
              <a:spcAft>
                <a:spcPts val="0"/>
              </a:spcAft>
              <a:buFont typeface="Symbol" panose="05050102010706020507" pitchFamily="18" charset="2"/>
              <a:buChar char=""/>
            </a:pPr>
            <a:r>
              <a:rPr lang="en-GB" sz="2800" dirty="0" smtClean="0">
                <a:latin typeface="Times New Roman" panose="02020603050405020304" pitchFamily="18" charset="0"/>
                <a:ea typeface="Calibri" panose="020F0502020204030204" pitchFamily="34" charset="0"/>
                <a:cs typeface="Times New Roman" panose="02020603050405020304" pitchFamily="18" charset="0"/>
              </a:rPr>
              <a:t>The </a:t>
            </a:r>
            <a:r>
              <a:rPr lang="en-GB" sz="2800" dirty="0">
                <a:latin typeface="Times New Roman" panose="02020603050405020304" pitchFamily="18" charset="0"/>
                <a:ea typeface="Calibri" panose="020F0502020204030204" pitchFamily="34" charset="0"/>
                <a:cs typeface="Times New Roman" panose="02020603050405020304" pitchFamily="18" charset="0"/>
              </a:rPr>
              <a:t>workshop on migratory pests is scheduled in Tunisia in the 4</a:t>
            </a:r>
            <a:r>
              <a:rPr lang="en-GB" sz="2800" baseline="30000" dirty="0">
                <a:latin typeface="Times New Roman" panose="02020603050405020304" pitchFamily="18" charset="0"/>
                <a:ea typeface="Calibri" panose="020F0502020204030204" pitchFamily="34" charset="0"/>
                <a:cs typeface="Times New Roman" panose="02020603050405020304" pitchFamily="18" charset="0"/>
              </a:rPr>
              <a:t>th</a:t>
            </a:r>
            <a:r>
              <a:rPr lang="en-GB" sz="2800" dirty="0">
                <a:latin typeface="Times New Roman" panose="02020603050405020304" pitchFamily="18" charset="0"/>
                <a:ea typeface="Calibri" panose="020F0502020204030204" pitchFamily="34" charset="0"/>
                <a:cs typeface="Times New Roman" panose="02020603050405020304" pitchFamily="18" charset="0"/>
              </a:rPr>
              <a:t> quarter of the year.</a:t>
            </a: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Symbol" panose="05050102010706020507" pitchFamily="18" charset="2"/>
              <a:buChar char=""/>
            </a:pPr>
            <a:r>
              <a:rPr lang="en-GB" sz="2800" dirty="0">
                <a:latin typeface="Times New Roman" panose="02020603050405020304" pitchFamily="18" charset="0"/>
                <a:ea typeface="Calibri" panose="020F0502020204030204" pitchFamily="34" charset="0"/>
                <a:cs typeface="Times New Roman" panose="02020603050405020304" pitchFamily="18" charset="0"/>
              </a:rPr>
              <a:t>The status of biological control and recommendations for improving uptake for the future in the continent is ongoing. Broad assessment of biological control implementation  in major crops of some member states is done with  a perspective of organizing a workshop of biological control for insect pests, weeds and plant diseases, targeting policy makers, regulatory, farmers/land manager and other stakeholder interests </a:t>
            </a:r>
            <a:r>
              <a:rPr lang="en-GB" sz="2800" dirty="0" smtClean="0">
                <a:latin typeface="Times New Roman" panose="02020603050405020304" pitchFamily="18" charset="0"/>
                <a:ea typeface="Calibri" panose="020F0502020204030204" pitchFamily="34" charset="0"/>
                <a:cs typeface="Times New Roman" panose="02020603050405020304" pitchFamily="18" charset="0"/>
              </a:rPr>
              <a:t>scheduled </a:t>
            </a:r>
            <a:r>
              <a:rPr lang="en-GB" sz="2800" dirty="0">
                <a:latin typeface="Times New Roman" panose="02020603050405020304" pitchFamily="18" charset="0"/>
                <a:ea typeface="Calibri" panose="020F0502020204030204" pitchFamily="34" charset="0"/>
                <a:cs typeface="Times New Roman" panose="02020603050405020304" pitchFamily="18" charset="0"/>
              </a:rPr>
              <a:t>in Tunis Tunisia in the 4</a:t>
            </a:r>
            <a:r>
              <a:rPr lang="en-GB" sz="2800" baseline="30000" dirty="0">
                <a:latin typeface="Times New Roman" panose="02020603050405020304" pitchFamily="18" charset="0"/>
                <a:ea typeface="Calibri" panose="020F0502020204030204" pitchFamily="34" charset="0"/>
                <a:cs typeface="Times New Roman" panose="02020603050405020304" pitchFamily="18" charset="0"/>
              </a:rPr>
              <a:t>th</a:t>
            </a:r>
            <a:r>
              <a:rPr lang="en-GB" sz="2800" dirty="0">
                <a:latin typeface="Times New Roman" panose="02020603050405020304" pitchFamily="18" charset="0"/>
                <a:ea typeface="Calibri" panose="020F0502020204030204" pitchFamily="34" charset="0"/>
                <a:cs typeface="Times New Roman" panose="02020603050405020304" pitchFamily="18" charset="0"/>
              </a:rPr>
              <a:t> quarter of the year. </a:t>
            </a:r>
            <a:endParaRPr lang="en-GB" sz="24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12236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5310" y="6059487"/>
            <a:ext cx="987425"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45165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lstStyle/>
          <a:p>
            <a:pPr marL="274320" lvl="0" indent="-274320" algn="ctr">
              <a:spcBef>
                <a:spcPct val="20000"/>
              </a:spcBef>
            </a:pPr>
            <a:r>
              <a:rPr lang="en-GB" sz="2800" b="1" dirty="0">
                <a:latin typeface="Times New Roman" panose="02020603050405020304" pitchFamily="18" charset="0"/>
                <a:ea typeface="Calibri" panose="020F0502020204030204" pitchFamily="34" charset="0"/>
              </a:rPr>
              <a:t>Proposals for further collaboration</a:t>
            </a:r>
            <a:endParaRPr lang="en-US" sz="2600" b="1" dirty="0">
              <a:solidFill>
                <a:prstClr val="black"/>
              </a:solidFill>
              <a:latin typeface="Times New Roman"/>
              <a:ea typeface="Calibri"/>
              <a:cs typeface="Times New Roman"/>
            </a:endParaRPr>
          </a:p>
        </p:txBody>
      </p:sp>
      <p:sp>
        <p:nvSpPr>
          <p:cNvPr id="3" name="Content Placeholder 2"/>
          <p:cNvSpPr>
            <a:spLocks noGrp="1"/>
          </p:cNvSpPr>
          <p:nvPr>
            <p:ph idx="1"/>
          </p:nvPr>
        </p:nvSpPr>
        <p:spPr>
          <a:xfrm>
            <a:off x="0" y="1143000"/>
            <a:ext cx="9144000" cy="5715000"/>
          </a:xfrm>
        </p:spPr>
        <p:txBody>
          <a:bodyPr>
            <a:normAutofit/>
          </a:bodyPr>
          <a:lstStyle/>
          <a:p>
            <a:pPr algn="just">
              <a:lnSpc>
                <a:spcPct val="107000"/>
              </a:lnSpc>
              <a:spcAft>
                <a:spcPts val="800"/>
              </a:spcAft>
            </a:pPr>
            <a:r>
              <a:rPr lang="en-GB" sz="2800" dirty="0">
                <a:latin typeface="Times New Roman" panose="02020603050405020304" pitchFamily="18" charset="0"/>
                <a:ea typeface="Calibri" panose="020F0502020204030204" pitchFamily="34" charset="0"/>
                <a:cs typeface="Times New Roman" panose="02020603050405020304" pitchFamily="18" charset="0"/>
              </a:rPr>
              <a:t>Collaboration with </a:t>
            </a:r>
            <a:r>
              <a:rPr lang="en-GB" sz="2800" dirty="0" smtClean="0">
                <a:latin typeface="Times New Roman" panose="02020603050405020304" pitchFamily="18" charset="0"/>
                <a:ea typeface="Calibri" panose="020F0502020204030204" pitchFamily="34" charset="0"/>
                <a:cs typeface="Times New Roman" panose="02020603050405020304" pitchFamily="18" charset="0"/>
              </a:rPr>
              <a:t>FAORAF, </a:t>
            </a:r>
            <a:r>
              <a:rPr lang="en-GB" sz="2800" dirty="0">
                <a:latin typeface="Times New Roman" panose="02020603050405020304" pitchFamily="18" charset="0"/>
                <a:ea typeface="Calibri" panose="020F0502020204030204" pitchFamily="34" charset="0"/>
                <a:cs typeface="Times New Roman" panose="02020603050405020304" pitchFamily="18" charset="0"/>
              </a:rPr>
              <a:t>led to TCP on Fall Armyworm monitoring and control in Africa with an inception meeting held in Addis Ababa Ethiopia and a workshop to be held in the same venue on 25-27 October </a:t>
            </a:r>
            <a:r>
              <a:rPr lang="en-GB" sz="2800" dirty="0" smtClean="0">
                <a:latin typeface="Times New Roman" panose="02020603050405020304" pitchFamily="18" charset="0"/>
                <a:ea typeface="Calibri" panose="020F0502020204030204" pitchFamily="34" charset="0"/>
                <a:cs typeface="Times New Roman" panose="02020603050405020304" pitchFamily="18" charset="0"/>
              </a:rPr>
              <a:t>2018.</a:t>
            </a:r>
            <a:endParaRPr lang="en-GB" sz="24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12236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50287" y="6458743"/>
            <a:ext cx="493713" cy="399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61468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0"/>
            <a:ext cx="7924800" cy="2362200"/>
          </a:xfrm>
        </p:spPr>
        <p:txBody>
          <a:bodyPr>
            <a:normAutofit fontScale="90000"/>
          </a:bodyPr>
          <a:lstStyle/>
          <a:p>
            <a:pPr>
              <a:lnSpc>
                <a:spcPct val="107000"/>
              </a:lnSpc>
              <a:spcAft>
                <a:spcPts val="800"/>
              </a:spcAft>
            </a:pPr>
            <a:r>
              <a:rPr lang="en-GB" sz="5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r>
            <a:br>
              <a:rPr lang="en-GB" sz="5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en-GB" sz="5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r>
            <a:br>
              <a:rPr lang="en-GB" sz="5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en-GB" sz="5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6</a:t>
            </a:r>
            <a:r>
              <a:rPr lang="en-GB" sz="5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IAPSC`s 11</a:t>
            </a:r>
            <a:r>
              <a:rPr lang="en-GB" sz="5400" b="1" baseline="30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a:t>
            </a:r>
            <a:r>
              <a:rPr lang="en-GB" sz="5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Steering Committee</a:t>
            </a:r>
            <a:r>
              <a:rPr lang="en-GB" sz="4800" dirty="0">
                <a:latin typeface="Calibri" panose="020F0502020204030204" pitchFamily="34" charset="0"/>
                <a:ea typeface="Calibri" panose="020F0502020204030204" pitchFamily="34" charset="0"/>
                <a:cs typeface="Times New Roman" panose="02020603050405020304" pitchFamily="18" charset="0"/>
              </a:rPr>
              <a:t/>
            </a:r>
            <a:br>
              <a:rPr lang="en-GB" sz="4800" dirty="0">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p:cNvSpPr>
            <a:spLocks noGrp="1"/>
          </p:cNvSpPr>
          <p:nvPr>
            <p:ph idx="1"/>
          </p:nvPr>
        </p:nvSpPr>
        <p:spPr>
          <a:xfrm>
            <a:off x="0" y="1143000"/>
            <a:ext cx="9144000" cy="5715000"/>
          </a:xfrm>
        </p:spPr>
        <p:txBody>
          <a:bodyPr>
            <a:normAutofit/>
          </a:bodyPr>
          <a:lstStyle/>
          <a:p>
            <a:pPr marL="0" marR="0" lvl="0" indent="0" algn="just">
              <a:lnSpc>
                <a:spcPct val="115000"/>
              </a:lnSpc>
              <a:spcBef>
                <a:spcPts val="0"/>
              </a:spcBef>
              <a:spcAft>
                <a:spcPts val="1000"/>
              </a:spcAft>
              <a:buNone/>
            </a:pPr>
            <a:endParaRPr lang="en-US" sz="2800" dirty="0">
              <a:latin typeface="Times New Roman"/>
              <a:ea typeface="Times New Roman"/>
              <a:cs typeface="Times New Roman"/>
            </a:endParaRPr>
          </a:p>
          <a:p>
            <a:pPr algn="just">
              <a:lnSpc>
                <a:spcPct val="107000"/>
              </a:lnSpc>
              <a:spcAft>
                <a:spcPts val="800"/>
              </a:spcAft>
            </a:pPr>
            <a:r>
              <a:rPr lang="en-US" sz="2800" dirty="0" smtClean="0">
                <a:latin typeface="Times New Roman"/>
                <a:ea typeface="Times New Roman"/>
                <a:cs typeface="Times New Roman"/>
              </a:rPr>
              <a:t> </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The eleven session of the Steering Committee of AU-IAPSC took place at the conference hall of Azure hotel in Nairobi, Kenya from the 28</a:t>
            </a:r>
            <a:r>
              <a:rPr lang="en-US" sz="2000" baseline="30000" dirty="0">
                <a:latin typeface="Times New Roman" panose="02020603050405020304" pitchFamily="18" charset="0"/>
                <a:ea typeface="Times New Roman" panose="02020603050405020304" pitchFamily="18" charset="0"/>
                <a:cs typeface="Times New Roman" panose="02020603050405020304" pitchFamily="18" charset="0"/>
              </a:rPr>
              <a:t>th</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to 30</a:t>
            </a:r>
            <a:r>
              <a:rPr lang="en-US" sz="2000" baseline="30000" dirty="0">
                <a:latin typeface="Times New Roman" panose="02020603050405020304" pitchFamily="18" charset="0"/>
                <a:ea typeface="Times New Roman" panose="02020603050405020304" pitchFamily="18" charset="0"/>
                <a:cs typeface="Times New Roman" panose="02020603050405020304" pitchFamily="18" charset="0"/>
              </a:rPr>
              <a:t>th</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 May 2018</a:t>
            </a:r>
            <a:r>
              <a:rPr lang="en-US" sz="2000" dirty="0" smtClean="0">
                <a:latin typeface="Times New Roman" panose="02020603050405020304" pitchFamily="18" charset="0"/>
                <a:ea typeface="Times New Roman" panose="02020603050405020304" pitchFamily="18" charset="0"/>
                <a:cs typeface="Times New Roman" panose="02020603050405020304" pitchFamily="18" charset="0"/>
              </a:rPr>
              <a:t>.</a:t>
            </a:r>
          </a:p>
          <a:p>
            <a:pPr marL="0" indent="0" algn="just">
              <a:lnSpc>
                <a:spcPct val="107000"/>
              </a:lnSpc>
              <a:spcAft>
                <a:spcPts val="800"/>
              </a:spcAft>
              <a:buNone/>
            </a:pPr>
            <a:endParaRPr lang="en-US" sz="2000" dirty="0" smtClean="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US" sz="20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ea typeface="Times New Roman" panose="02020603050405020304" pitchFamily="18" charset="0"/>
                <a:cs typeface="Times New Roman" panose="02020603050405020304" pitchFamily="18" charset="0"/>
              </a:rPr>
              <a:t>31 participants as statutory members, observers and from DREA and IAPSC attended the meeting. </a:t>
            </a:r>
            <a:endParaRPr lang="en-US" sz="2000" dirty="0"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07000"/>
              </a:lnSpc>
              <a:spcAft>
                <a:spcPts val="800"/>
              </a:spcAft>
              <a:buNone/>
            </a:pPr>
            <a:endParaRPr lang="en-US" sz="2000" dirty="0" smtClean="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GB" sz="2000" dirty="0" smtClean="0">
                <a:latin typeface="Times New Roman" panose="02020603050405020304" pitchFamily="18" charset="0"/>
                <a:ea typeface="Calibri" panose="020F0502020204030204" pitchFamily="34" charset="0"/>
                <a:cs typeface="Times New Roman" panose="02020603050405020304" pitchFamily="18" charset="0"/>
              </a:rPr>
              <a:t>The </a:t>
            </a:r>
            <a:r>
              <a:rPr lang="en-GB" sz="2000" dirty="0">
                <a:latin typeface="Times New Roman" panose="02020603050405020304" pitchFamily="18" charset="0"/>
                <a:ea typeface="Calibri" panose="020F0502020204030204" pitchFamily="34" charset="0"/>
                <a:cs typeface="Times New Roman" panose="02020603050405020304" pitchFamily="18" charset="0"/>
              </a:rPr>
              <a:t>Steering Committee is charged with overseeing and approving AU-IAPSC’s programmes, policies and activities, and setting the operational rules of the organization based on the mandate given by the African Union Commission (AUC).  </a:t>
            </a:r>
            <a:endParaRPr lang="en-GB" sz="18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1000"/>
              </a:spcAft>
              <a:buFont typeface="Symbol"/>
              <a:buChar char=""/>
            </a:pPr>
            <a:endParaRPr lang="en-US" sz="2000" dirty="0">
              <a:latin typeface="Calibri"/>
              <a:ea typeface="Calibri"/>
              <a:cs typeface="Times New Roman"/>
            </a:endParaRPr>
          </a:p>
          <a:p>
            <a:pPr marL="342900" marR="0" lvl="0" indent="-342900" algn="just">
              <a:lnSpc>
                <a:spcPct val="115000"/>
              </a:lnSpc>
              <a:spcBef>
                <a:spcPts val="0"/>
              </a:spcBef>
              <a:spcAft>
                <a:spcPts val="1000"/>
              </a:spcAft>
              <a:buFont typeface="Symbol"/>
              <a:buChar char=""/>
            </a:pPr>
            <a:endParaRPr lang="en-US" sz="2400" dirty="0">
              <a:effectLst/>
              <a:latin typeface="Calibri"/>
              <a:ea typeface="Calibri"/>
              <a:cs typeface="Times New Roman"/>
            </a:endParaRP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14" y="0"/>
            <a:ext cx="877186"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6575" y="6059487"/>
            <a:ext cx="987425"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54796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471" y="674319"/>
            <a:ext cx="8971129" cy="5650281"/>
          </a:xfrm>
        </p:spPr>
        <p:txBody>
          <a:bodyPr/>
          <a:lstStyle/>
          <a:p>
            <a:pPr marL="0" lvl="0" indent="0" algn="ctr" eaLnBrk="0" fontAlgn="base" hangingPunct="0">
              <a:spcBef>
                <a:spcPts val="0"/>
              </a:spcBef>
              <a:buClr>
                <a:srgbClr val="3891A7"/>
              </a:buClr>
              <a:buSzPct val="80000"/>
              <a:buNone/>
            </a:pPr>
            <a:r>
              <a:rPr lang="en-GB" sz="9600" dirty="0" smtClean="0">
                <a:solidFill>
                  <a:srgbClr val="000000"/>
                </a:solidFill>
                <a:latin typeface="Arial Black"/>
                <a:ea typeface="MS PGothic"/>
              </a:rPr>
              <a:t>I</a:t>
            </a:r>
            <a:endParaRPr lang="en-GB" sz="9600" dirty="0">
              <a:solidFill>
                <a:srgbClr val="000000"/>
              </a:solidFill>
              <a:latin typeface="Arial Black"/>
              <a:ea typeface="MS PGothic"/>
            </a:endParaRPr>
          </a:p>
          <a:p>
            <a:pPr marL="0" lvl="0" indent="0" algn="ctr" eaLnBrk="0" fontAlgn="base" hangingPunct="0">
              <a:spcBef>
                <a:spcPts val="0"/>
              </a:spcBef>
              <a:buClr>
                <a:srgbClr val="3891A7"/>
              </a:buClr>
              <a:buSzPct val="80000"/>
              <a:buNone/>
            </a:pPr>
            <a:r>
              <a:rPr lang="en-GB" sz="9600" dirty="0" smtClean="0">
                <a:solidFill>
                  <a:srgbClr val="000000"/>
                </a:solidFill>
                <a:latin typeface="Arial Black"/>
                <a:ea typeface="MS PGothic"/>
              </a:rPr>
              <a:t>Thank you</a:t>
            </a:r>
            <a:endParaRPr lang="en-US" sz="9600" dirty="0">
              <a:solidFill>
                <a:prstClr val="black"/>
              </a:solidFill>
              <a:latin typeface="Times New Roman"/>
              <a:ea typeface="Times New Roman"/>
            </a:endParaRPr>
          </a:p>
          <a:p>
            <a:endParaRPr lang="en-US"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71" y="-74981"/>
            <a:ext cx="112236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6575" y="5985299"/>
            <a:ext cx="987425"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63542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6509" y="457200"/>
            <a:ext cx="7878891" cy="3124200"/>
          </a:xfrm>
        </p:spPr>
        <p:txBody>
          <a:bodyPr>
            <a:normAutofit fontScale="90000"/>
          </a:bodyPr>
          <a:lstStyle/>
          <a:p>
            <a:pPr lvl="0" algn="ctr" fontAlgn="base">
              <a:lnSpc>
                <a:spcPct val="115000"/>
              </a:lnSpc>
              <a:spcBef>
                <a:spcPts val="0"/>
              </a:spcBef>
            </a:pP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a:solidFill>
                  <a:prstClr val="black"/>
                </a:solidFill>
                <a:latin typeface="Times New Roman"/>
                <a:ea typeface="Calibri"/>
                <a:cs typeface="Times New Roman"/>
                <a:hlinkClick r:id="rId2"/>
              </a:rPr>
              <a:t/>
            </a:r>
            <a:br>
              <a:rPr lang="en-US" sz="3600" b="1" dirty="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a:solidFill>
                  <a:prstClr val="black"/>
                </a:solidFill>
                <a:latin typeface="Times New Roman"/>
                <a:ea typeface="Calibri"/>
                <a:cs typeface="Times New Roman"/>
                <a:hlinkClick r:id="rId2"/>
              </a:rPr>
              <a:t/>
            </a:r>
            <a:br>
              <a:rPr lang="en-US" sz="3600" b="1" dirty="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a:solidFill>
                  <a:prstClr val="black"/>
                </a:solidFill>
                <a:latin typeface="Times New Roman"/>
                <a:ea typeface="Calibri"/>
                <a:cs typeface="Times New Roman"/>
                <a:hlinkClick r:id="rId2"/>
              </a:rPr>
              <a:t/>
            </a:r>
            <a:br>
              <a:rPr lang="en-US" sz="3600" b="1" dirty="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a:solidFill>
                  <a:prstClr val="black"/>
                </a:solidFill>
                <a:latin typeface="Times New Roman"/>
                <a:ea typeface="Calibri"/>
                <a:cs typeface="Times New Roman"/>
                <a:hlinkClick r:id="rId2"/>
              </a:rPr>
              <a:t/>
            </a:r>
            <a:br>
              <a:rPr lang="en-US" sz="3600" b="1" dirty="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a:solidFill>
                  <a:prstClr val="black"/>
                </a:solidFill>
                <a:latin typeface="Times New Roman"/>
                <a:ea typeface="Calibri"/>
                <a:cs typeface="Times New Roman"/>
                <a:hlinkClick r:id="rId2"/>
              </a:rPr>
              <a:t/>
            </a:r>
            <a:br>
              <a:rPr lang="en-US" sz="3600" b="1" dirty="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a:solidFill>
                  <a:prstClr val="black"/>
                </a:solidFill>
                <a:latin typeface="Times New Roman"/>
                <a:ea typeface="Calibri"/>
                <a:cs typeface="Times New Roman"/>
                <a:hlinkClick r:id="rId2"/>
              </a:rPr>
              <a:t/>
            </a:r>
            <a:br>
              <a:rPr lang="en-US" sz="3600" b="1" dirty="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a:solidFill>
                  <a:prstClr val="black"/>
                </a:solidFill>
                <a:latin typeface="Times New Roman"/>
                <a:ea typeface="Calibri"/>
                <a:cs typeface="Times New Roman"/>
                <a:hlinkClick r:id="rId2"/>
              </a:rPr>
              <a:t/>
            </a:r>
            <a:br>
              <a:rPr lang="en-US" sz="3600" b="1" dirty="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a:solidFill>
                  <a:prstClr val="black"/>
                </a:solidFill>
                <a:latin typeface="Times New Roman"/>
                <a:ea typeface="Calibri"/>
                <a:cs typeface="Times New Roman"/>
                <a:hlinkClick r:id="rId2"/>
              </a:rPr>
              <a:t/>
            </a:r>
            <a:br>
              <a:rPr lang="en-US" sz="3600" b="1" dirty="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a:solidFill>
                  <a:prstClr val="black"/>
                </a:solidFill>
                <a:latin typeface="Times New Roman"/>
                <a:ea typeface="Calibri"/>
                <a:cs typeface="Times New Roman"/>
                <a:hlinkClick r:id="rId2"/>
              </a:rPr>
              <a:t/>
            </a:r>
            <a:br>
              <a:rPr lang="en-US" sz="3600" b="1" dirty="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a:solidFill>
                  <a:prstClr val="black"/>
                </a:solidFill>
                <a:latin typeface="Times New Roman"/>
                <a:ea typeface="Calibri"/>
                <a:cs typeface="Times New Roman"/>
                <a:hlinkClick r:id="rId2"/>
              </a:rPr>
              <a:t/>
            </a:r>
            <a:br>
              <a:rPr lang="en-US" sz="3600" b="1" dirty="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a:solidFill>
                  <a:prstClr val="black"/>
                </a:solidFill>
                <a:latin typeface="Times New Roman"/>
                <a:ea typeface="Calibri"/>
                <a:cs typeface="Times New Roman"/>
                <a:hlinkClick r:id="rId2"/>
              </a:rPr>
              <a:t/>
            </a:r>
            <a:br>
              <a:rPr lang="en-US" sz="3600" b="1" dirty="0">
                <a:solidFill>
                  <a:prstClr val="black"/>
                </a:solidFill>
                <a:latin typeface="Times New Roman"/>
                <a:ea typeface="Calibri"/>
                <a:cs typeface="Times New Roman"/>
                <a:hlinkClick r:id="rId2"/>
              </a:rPr>
            </a:br>
            <a:r>
              <a:rPr lang="en-US" sz="3600" b="1" dirty="0" smtClean="0">
                <a:solidFill>
                  <a:schemeClr val="tx1"/>
                </a:solidFill>
                <a:latin typeface="Times New Roman"/>
                <a:ea typeface="Calibri"/>
                <a:cs typeface="Times New Roman"/>
                <a:hlinkClick r:id="rId2"/>
              </a:rPr>
              <a:t>30</a:t>
            </a:r>
            <a:r>
              <a:rPr lang="en-US" sz="3600" b="1" baseline="30000" dirty="0" smtClean="0">
                <a:solidFill>
                  <a:schemeClr val="tx1"/>
                </a:solidFill>
                <a:latin typeface="Times New Roman"/>
                <a:ea typeface="Calibri"/>
                <a:cs typeface="Times New Roman"/>
                <a:hlinkClick r:id="rId2"/>
              </a:rPr>
              <a:t>TH</a:t>
            </a:r>
            <a:r>
              <a:rPr lang="en-US" sz="3600" b="1" dirty="0" smtClean="0">
                <a:solidFill>
                  <a:schemeClr val="tx1"/>
                </a:solidFill>
                <a:latin typeface="Times New Roman"/>
                <a:ea typeface="Calibri"/>
                <a:cs typeface="Times New Roman"/>
                <a:hlinkClick r:id="rId2"/>
              </a:rPr>
              <a:t> TECHNICAL CONSULTATION </a:t>
            </a:r>
            <a:r>
              <a:rPr lang="en-US" sz="3600" b="1" u="sng" dirty="0" smtClean="0">
                <a:solidFill>
                  <a:schemeClr val="tx1"/>
                </a:solidFill>
                <a:latin typeface="Times New Roman"/>
                <a:ea typeface="Calibri"/>
                <a:cs typeface="Times New Roman"/>
                <a:hlinkClick r:id="rId2"/>
              </a:rPr>
              <a:t>MEETING AMONG REGIONAL PLANT PROTECTION ORGANIZATIONS</a:t>
            </a:r>
            <a:r>
              <a:rPr lang="en-US" sz="3600" b="1" u="sng" dirty="0" smtClean="0">
                <a:solidFill>
                  <a:schemeClr val="tx1"/>
                </a:solidFill>
                <a:latin typeface="Times New Roman"/>
                <a:ea typeface="Calibri"/>
                <a:cs typeface="Times New Roman"/>
              </a:rPr>
              <a:t> </a:t>
            </a:r>
            <a:r>
              <a:rPr lang="en-US" sz="3600" dirty="0">
                <a:solidFill>
                  <a:schemeClr val="tx1"/>
                </a:solidFill>
                <a:ea typeface="Calibri"/>
                <a:cs typeface="Times New Roman"/>
              </a:rPr>
              <a:t/>
            </a:r>
            <a:br>
              <a:rPr lang="en-US" sz="3600" dirty="0">
                <a:solidFill>
                  <a:schemeClr val="tx1"/>
                </a:solidFill>
                <a:ea typeface="Calibri"/>
                <a:cs typeface="Times New Roman"/>
              </a:rPr>
            </a:br>
            <a:r>
              <a:rPr lang="en-US" sz="3600" b="1" dirty="0" smtClean="0">
                <a:solidFill>
                  <a:schemeClr val="tx1"/>
                </a:solidFill>
                <a:latin typeface="Times New Roman"/>
                <a:ea typeface="Calibri"/>
                <a:cs typeface="Times New Roman"/>
              </a:rPr>
              <a:t>29</a:t>
            </a:r>
            <a:r>
              <a:rPr lang="en-US" sz="3600" b="1" baseline="30000" dirty="0" smtClean="0">
                <a:solidFill>
                  <a:schemeClr val="tx1"/>
                </a:solidFill>
                <a:latin typeface="Times New Roman"/>
                <a:ea typeface="Calibri"/>
                <a:cs typeface="Times New Roman"/>
              </a:rPr>
              <a:t>th</a:t>
            </a:r>
            <a:r>
              <a:rPr lang="en-US" sz="3600" b="1" dirty="0" smtClean="0">
                <a:solidFill>
                  <a:schemeClr val="tx1"/>
                </a:solidFill>
                <a:latin typeface="Times New Roman"/>
                <a:ea typeface="Calibri"/>
                <a:cs typeface="Times New Roman"/>
              </a:rPr>
              <a:t> October -  2nd </a:t>
            </a:r>
            <a:r>
              <a:rPr lang="en-US" sz="3600" b="1" dirty="0">
                <a:solidFill>
                  <a:schemeClr val="tx1"/>
                </a:solidFill>
                <a:latin typeface="Times New Roman"/>
                <a:ea typeface="Calibri"/>
                <a:cs typeface="Times New Roman"/>
              </a:rPr>
              <a:t>November </a:t>
            </a:r>
            <a:r>
              <a:rPr lang="en-US" sz="3600" b="1" dirty="0" smtClean="0">
                <a:solidFill>
                  <a:schemeClr val="tx1"/>
                </a:solidFill>
                <a:latin typeface="Times New Roman"/>
                <a:ea typeface="Calibri"/>
                <a:cs typeface="Times New Roman"/>
              </a:rPr>
              <a:t>2018 </a:t>
            </a:r>
            <a:r>
              <a:rPr lang="en-US" sz="3600" b="1" dirty="0">
                <a:solidFill>
                  <a:schemeClr val="tx1"/>
                </a:solidFill>
                <a:latin typeface="Times New Roman"/>
                <a:ea typeface="Calibri"/>
                <a:cs typeface="Times New Roman"/>
              </a:rPr>
              <a:t/>
            </a:r>
            <a:br>
              <a:rPr lang="en-US" sz="3600" b="1" dirty="0">
                <a:solidFill>
                  <a:schemeClr val="tx1"/>
                </a:solidFill>
                <a:latin typeface="Times New Roman"/>
                <a:ea typeface="Calibri"/>
                <a:cs typeface="Times New Roman"/>
              </a:rPr>
            </a:br>
            <a:r>
              <a:rPr lang="en-US" sz="3600" b="1" dirty="0" smtClean="0">
                <a:solidFill>
                  <a:schemeClr val="tx1"/>
                </a:solidFill>
                <a:latin typeface="Times New Roman"/>
                <a:ea typeface="Calibri"/>
                <a:cs typeface="Times New Roman"/>
              </a:rPr>
              <a:t>Lima, Peru</a:t>
            </a:r>
            <a:r>
              <a:rPr lang="en-US" sz="3600" dirty="0">
                <a:solidFill>
                  <a:schemeClr val="tx1"/>
                </a:solidFill>
                <a:ea typeface="Calibri"/>
                <a:cs typeface="Times New Roman"/>
              </a:rPr>
              <a:t/>
            </a:r>
            <a:br>
              <a:rPr lang="en-US" sz="3600" dirty="0">
                <a:solidFill>
                  <a:schemeClr val="tx1"/>
                </a:solidFill>
                <a:ea typeface="Calibri"/>
                <a:cs typeface="Times New Roman"/>
              </a:rPr>
            </a:br>
            <a:endParaRPr lang="en-US" dirty="0">
              <a:solidFill>
                <a:schemeClr val="tx1"/>
              </a:solidFill>
            </a:endParaRPr>
          </a:p>
        </p:txBody>
      </p:sp>
      <p:sp>
        <p:nvSpPr>
          <p:cNvPr id="3" name="Content Placeholder 2"/>
          <p:cNvSpPr>
            <a:spLocks noGrp="1"/>
          </p:cNvSpPr>
          <p:nvPr>
            <p:ph idx="1"/>
          </p:nvPr>
        </p:nvSpPr>
        <p:spPr>
          <a:xfrm>
            <a:off x="1143000" y="3429000"/>
            <a:ext cx="6934200" cy="2895600"/>
          </a:xfrm>
        </p:spPr>
        <p:txBody>
          <a:bodyPr>
            <a:normAutofit fontScale="85000" lnSpcReduction="20000"/>
          </a:bodyPr>
          <a:lstStyle/>
          <a:p>
            <a:pPr marL="0" indent="0" algn="ctr">
              <a:lnSpc>
                <a:spcPct val="107000"/>
              </a:lnSpc>
              <a:spcAft>
                <a:spcPts val="800"/>
              </a:spcAft>
              <a:buNone/>
            </a:pPr>
            <a:r>
              <a:rPr lang="en-GB" sz="3600" b="1" dirty="0">
                <a:latin typeface="Times New Roman" panose="02020603050405020304" pitchFamily="18" charset="0"/>
                <a:ea typeface="Calibri" panose="020F0502020204030204" pitchFamily="34" charset="0"/>
                <a:cs typeface="Times New Roman" panose="02020603050405020304" pitchFamily="18" charset="0"/>
              </a:rPr>
              <a:t>IAPSC </a:t>
            </a:r>
            <a:r>
              <a:rPr lang="en-GB" sz="3600" b="1" dirty="0" smtClean="0">
                <a:latin typeface="Times New Roman" panose="02020603050405020304" pitchFamily="18" charset="0"/>
                <a:ea typeface="Calibri" panose="020F0502020204030204" pitchFamily="34" charset="0"/>
                <a:cs typeface="Times New Roman" panose="02020603050405020304" pitchFamily="18" charset="0"/>
              </a:rPr>
              <a:t>`s update </a:t>
            </a:r>
            <a:r>
              <a:rPr lang="en-GB" sz="3600" b="1" dirty="0">
                <a:latin typeface="Times New Roman" panose="02020603050405020304" pitchFamily="18" charset="0"/>
                <a:ea typeface="Calibri" panose="020F0502020204030204" pitchFamily="34" charset="0"/>
                <a:cs typeface="Times New Roman" panose="02020603050405020304" pitchFamily="18" charset="0"/>
              </a:rPr>
              <a:t>summary for the 30</a:t>
            </a:r>
            <a:r>
              <a:rPr lang="en-GB" sz="3600" b="1" baseline="30000" dirty="0">
                <a:latin typeface="Times New Roman" panose="02020603050405020304" pitchFamily="18" charset="0"/>
                <a:ea typeface="Calibri" panose="020F0502020204030204" pitchFamily="34" charset="0"/>
                <a:cs typeface="Times New Roman" panose="02020603050405020304" pitchFamily="18" charset="0"/>
              </a:rPr>
              <a:t>th</a:t>
            </a:r>
            <a:r>
              <a:rPr lang="en-GB" sz="3600" b="1" dirty="0">
                <a:latin typeface="Times New Roman" panose="02020603050405020304" pitchFamily="18" charset="0"/>
                <a:ea typeface="Calibri" panose="020F0502020204030204" pitchFamily="34" charset="0"/>
                <a:cs typeface="Times New Roman" panose="02020603050405020304" pitchFamily="18" charset="0"/>
              </a:rPr>
              <a:t> Technical Consultation Meeting of </a:t>
            </a:r>
            <a:r>
              <a:rPr lang="en-GB" sz="3600" b="1" dirty="0" smtClean="0">
                <a:latin typeface="Times New Roman" panose="02020603050405020304" pitchFamily="18" charset="0"/>
                <a:ea typeface="Calibri" panose="020F0502020204030204" pitchFamily="34" charset="0"/>
                <a:cs typeface="Times New Roman" panose="02020603050405020304" pitchFamily="18" charset="0"/>
              </a:rPr>
              <a:t>RPPOs</a:t>
            </a:r>
          </a:p>
          <a:p>
            <a:pPr marL="0" indent="0" algn="ctr">
              <a:lnSpc>
                <a:spcPct val="107000"/>
              </a:lnSpc>
              <a:spcAft>
                <a:spcPts val="800"/>
              </a:spcAft>
              <a:buNone/>
            </a:pPr>
            <a:r>
              <a:rPr lang="en-GB" sz="3600" b="1" dirty="0" smtClean="0">
                <a:latin typeface="Times New Roman" panose="02020603050405020304" pitchFamily="18" charset="0"/>
                <a:ea typeface="Calibri" panose="020F0502020204030204" pitchFamily="34" charset="0"/>
                <a:cs typeface="Times New Roman" panose="02020603050405020304" pitchFamily="18" charset="0"/>
              </a:rPr>
              <a:t>By:</a:t>
            </a:r>
            <a:endParaRPr lang="en-GB" sz="3200" dirty="0">
              <a:latin typeface="Calibri" panose="020F0502020204030204" pitchFamily="34" charset="0"/>
              <a:ea typeface="Calibri" panose="020F0502020204030204" pitchFamily="34" charset="0"/>
              <a:cs typeface="Times New Roman" panose="02020603050405020304" pitchFamily="18" charset="0"/>
            </a:endParaRPr>
          </a:p>
          <a:p>
            <a:pPr marL="0" marR="45720" lvl="0" indent="0" algn="ctr">
              <a:buClr>
                <a:srgbClr val="0BD0D9"/>
              </a:buClr>
              <a:buNone/>
            </a:pPr>
            <a:endParaRPr lang="en-US" sz="3300" b="1" dirty="0" smtClean="0">
              <a:solidFill>
                <a:prstClr val="black"/>
              </a:solidFill>
            </a:endParaRPr>
          </a:p>
          <a:p>
            <a:pPr marL="0" marR="45720" lvl="0" indent="0" algn="ctr">
              <a:buClr>
                <a:srgbClr val="0BD0D9"/>
              </a:buClr>
              <a:buNone/>
            </a:pPr>
            <a:r>
              <a:rPr lang="en-US" sz="3300" b="1" dirty="0" smtClean="0">
                <a:solidFill>
                  <a:prstClr val="black"/>
                </a:solidFill>
              </a:rPr>
              <a:t>Director </a:t>
            </a:r>
            <a:r>
              <a:rPr lang="en-US" sz="3300" b="1" dirty="0">
                <a:solidFill>
                  <a:prstClr val="black"/>
                </a:solidFill>
              </a:rPr>
              <a:t>-</a:t>
            </a:r>
            <a:r>
              <a:rPr lang="en-US" sz="3300" b="1" dirty="0" smtClean="0">
                <a:solidFill>
                  <a:prstClr val="black"/>
                </a:solidFill>
              </a:rPr>
              <a:t> </a:t>
            </a:r>
            <a:r>
              <a:rPr lang="en-US" sz="3300" b="1" dirty="0">
                <a:solidFill>
                  <a:prstClr val="black"/>
                </a:solidFill>
              </a:rPr>
              <a:t>AU-IAPSC</a:t>
            </a:r>
          </a:p>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854" y="-12405"/>
            <a:ext cx="112236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6575" y="6045550"/>
            <a:ext cx="987425"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69959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0"/>
            <a:ext cx="7162800" cy="749300"/>
          </a:xfrm>
        </p:spPr>
        <p:txBody>
          <a:bodyPr>
            <a:normAutofit/>
          </a:bodyPr>
          <a:lstStyle/>
          <a:p>
            <a:pPr algn="ctr"/>
            <a:r>
              <a:rPr lang="en-US" sz="3600" b="1" dirty="0" smtClean="0"/>
              <a:t>OUTLINE</a:t>
            </a:r>
            <a:endParaRPr lang="en-US" sz="3600" b="1" dirty="0"/>
          </a:p>
        </p:txBody>
      </p:sp>
      <p:sp>
        <p:nvSpPr>
          <p:cNvPr id="3" name="Content Placeholder 2"/>
          <p:cNvSpPr>
            <a:spLocks noGrp="1"/>
          </p:cNvSpPr>
          <p:nvPr>
            <p:ph idx="1"/>
          </p:nvPr>
        </p:nvSpPr>
        <p:spPr>
          <a:xfrm>
            <a:off x="228600" y="1219200"/>
            <a:ext cx="8915400" cy="5638800"/>
          </a:xfrm>
        </p:spPr>
        <p:txBody>
          <a:bodyPr>
            <a:normAutofit fontScale="92500" lnSpcReduction="20000"/>
          </a:bodyPr>
          <a:lstStyle/>
          <a:p>
            <a:pPr marL="0" lvl="0" indent="0" algn="just">
              <a:lnSpc>
                <a:spcPct val="107000"/>
              </a:lnSpc>
              <a:spcAft>
                <a:spcPts val="800"/>
              </a:spcAft>
              <a:buNone/>
            </a:pPr>
            <a:r>
              <a:rPr lang="en-US" sz="3000" dirty="0" smtClean="0"/>
              <a:t>1. </a:t>
            </a:r>
            <a:r>
              <a:rPr lang="en-GB" sz="3000" dirty="0" smtClean="0">
                <a:latin typeface="Times New Roman" panose="02020603050405020304" pitchFamily="18" charset="0"/>
                <a:ea typeface="Calibri" panose="020F0502020204030204" pitchFamily="34" charset="0"/>
                <a:cs typeface="Times New Roman" panose="02020603050405020304" pitchFamily="18" charset="0"/>
              </a:rPr>
              <a:t>Specificities </a:t>
            </a:r>
            <a:r>
              <a:rPr lang="en-GB" sz="3000" dirty="0">
                <a:latin typeface="Times New Roman" panose="02020603050405020304" pitchFamily="18" charset="0"/>
                <a:ea typeface="Calibri" panose="020F0502020204030204" pitchFamily="34" charset="0"/>
                <a:cs typeface="Times New Roman" panose="02020603050405020304" pitchFamily="18" charset="0"/>
              </a:rPr>
              <a:t>of IAPSC </a:t>
            </a:r>
          </a:p>
          <a:p>
            <a:pPr algn="just">
              <a:lnSpc>
                <a:spcPct val="107000"/>
              </a:lnSpc>
              <a:spcAft>
                <a:spcPts val="800"/>
              </a:spcAft>
            </a:pPr>
            <a:r>
              <a:rPr lang="en-US" sz="3200" dirty="0">
                <a:solidFill>
                  <a:srgbClr val="000000"/>
                </a:solidFill>
                <a:latin typeface="Times New Roman" panose="02020603050405020304" pitchFamily="18" charset="0"/>
                <a:ea typeface="Calibri" panose="020F0502020204030204" pitchFamily="34" charset="0"/>
              </a:rPr>
              <a:t>How does IAPSC accomplish its mission?</a:t>
            </a:r>
            <a:r>
              <a:rPr lang="en-US" sz="3000" dirty="0" smtClean="0">
                <a:latin typeface="Times New Roman" panose="02020603050405020304" pitchFamily="18" charset="0"/>
                <a:cs typeface="Times New Roman" panose="02020603050405020304" pitchFamily="18" charset="0"/>
              </a:rPr>
              <a:t> </a:t>
            </a:r>
          </a:p>
          <a:p>
            <a:pPr algn="just">
              <a:lnSpc>
                <a:spcPct val="107000"/>
              </a:lnSpc>
              <a:spcAft>
                <a:spcPts val="800"/>
              </a:spcAft>
            </a:pPr>
            <a:r>
              <a:rPr lang="en-GB" sz="30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Major </a:t>
            </a:r>
            <a:r>
              <a:rPr lang="en-GB" sz="3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concerned</a:t>
            </a:r>
            <a:endParaRPr lang="en-GB" sz="30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en-US" sz="3000" dirty="0" smtClean="0">
                <a:latin typeface="Times New Roman" panose="02020603050405020304" pitchFamily="18" charset="0"/>
                <a:cs typeface="Times New Roman" panose="02020603050405020304" pitchFamily="18" charset="0"/>
              </a:rPr>
              <a:t> </a:t>
            </a:r>
            <a:r>
              <a:rPr lang="en-US" sz="3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Core programmatic areas:</a:t>
            </a:r>
            <a:endParaRPr lang="en-GB" sz="30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en-US" sz="3000" dirty="0" smtClean="0">
                <a:latin typeface="Times New Roman" panose="02020603050405020304" pitchFamily="18" charset="0"/>
                <a:cs typeface="Times New Roman" panose="02020603050405020304" pitchFamily="18" charset="0"/>
              </a:rPr>
              <a:t> </a:t>
            </a:r>
            <a:r>
              <a:rPr lang="en-GB" sz="3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Core work programme:</a:t>
            </a:r>
            <a:endParaRPr lang="en-GB" sz="30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en-GB" sz="3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IAPSC`structure</a:t>
            </a:r>
            <a:endParaRPr lang="en-GB" sz="3000" dirty="0">
              <a:latin typeface="Times New Roman" panose="02020603050405020304" pitchFamily="18" charset="0"/>
              <a:ea typeface="Calibri" panose="020F0502020204030204" pitchFamily="34" charset="0"/>
              <a:cs typeface="Times New Roman" panose="02020603050405020304" pitchFamily="18" charset="0"/>
            </a:endParaRPr>
          </a:p>
          <a:p>
            <a:pPr marL="0" lvl="0" indent="0" algn="just">
              <a:lnSpc>
                <a:spcPct val="107000"/>
              </a:lnSpc>
              <a:spcAft>
                <a:spcPts val="0"/>
              </a:spcAft>
              <a:buNone/>
            </a:pPr>
            <a:r>
              <a:rPr lang="en-GB" sz="3000" dirty="0" smtClean="0">
                <a:latin typeface="Times New Roman" panose="02020603050405020304" pitchFamily="18" charset="0"/>
                <a:ea typeface="Calibri" panose="020F0502020204030204" pitchFamily="34" charset="0"/>
                <a:cs typeface="Times New Roman" panose="02020603050405020304" pitchFamily="18" charset="0"/>
              </a:rPr>
              <a:t>2. The </a:t>
            </a:r>
            <a:r>
              <a:rPr lang="en-GB" sz="3000" dirty="0">
                <a:latin typeface="Times New Roman" panose="02020603050405020304" pitchFamily="18" charset="0"/>
                <a:ea typeface="Calibri" panose="020F0502020204030204" pitchFamily="34" charset="0"/>
                <a:cs typeface="Times New Roman" panose="02020603050405020304" pitchFamily="18" charset="0"/>
              </a:rPr>
              <a:t>state of IAPSC in </a:t>
            </a:r>
            <a:r>
              <a:rPr lang="en-GB" sz="3000" dirty="0" smtClean="0">
                <a:latin typeface="Times New Roman" panose="02020603050405020304" pitchFamily="18" charset="0"/>
                <a:ea typeface="Calibri" panose="020F0502020204030204" pitchFamily="34" charset="0"/>
                <a:cs typeface="Times New Roman" panose="02020603050405020304" pitchFamily="18" charset="0"/>
              </a:rPr>
              <a:t>2018</a:t>
            </a:r>
            <a:endParaRPr lang="en-GB" sz="3000" dirty="0">
              <a:latin typeface="Times New Roman" panose="02020603050405020304" pitchFamily="18" charset="0"/>
              <a:ea typeface="Calibri" panose="020F0502020204030204" pitchFamily="34" charset="0"/>
              <a:cs typeface="Times New Roman" panose="02020603050405020304" pitchFamily="18" charset="0"/>
            </a:endParaRPr>
          </a:p>
          <a:p>
            <a:pPr marL="0" indent="0" algn="just">
              <a:lnSpc>
                <a:spcPct val="107000"/>
              </a:lnSpc>
              <a:spcAft>
                <a:spcPts val="800"/>
              </a:spcAft>
              <a:buNone/>
            </a:pPr>
            <a:r>
              <a:rPr lang="en-GB" sz="3000" dirty="0" smtClean="0">
                <a:latin typeface="Times New Roman" panose="02020603050405020304" pitchFamily="18" charset="0"/>
                <a:ea typeface="Calibri" panose="020F0502020204030204" pitchFamily="34" charset="0"/>
                <a:cs typeface="Times New Roman" panose="02020603050405020304" pitchFamily="18" charset="0"/>
              </a:rPr>
              <a:t>3. </a:t>
            </a:r>
            <a:r>
              <a:rPr lang="en-GB" sz="3000" dirty="0">
                <a:latin typeface="Times New Roman" panose="02020603050405020304" pitchFamily="18" charset="0"/>
                <a:ea typeface="Calibri" panose="020F0502020204030204" pitchFamily="34" charset="0"/>
                <a:cs typeface="Times New Roman" panose="02020603050405020304" pitchFamily="18" charset="0"/>
              </a:rPr>
              <a:t>&amp; 4. Emerging pests/issues and surveillance projects/activities</a:t>
            </a:r>
          </a:p>
          <a:p>
            <a:pPr marL="0" indent="0" algn="just">
              <a:buNone/>
            </a:pPr>
            <a:r>
              <a:rPr lang="en-US" sz="3000" dirty="0" smtClean="0">
                <a:latin typeface="Times New Roman" panose="02020603050405020304" pitchFamily="18" charset="0"/>
                <a:cs typeface="Times New Roman" panose="02020603050405020304" pitchFamily="18" charset="0"/>
              </a:rPr>
              <a:t>5. </a:t>
            </a:r>
            <a:r>
              <a:rPr lang="en-GB" sz="3000" dirty="0">
                <a:latin typeface="Times New Roman" panose="02020603050405020304" pitchFamily="18" charset="0"/>
                <a:ea typeface="Calibri" panose="020F0502020204030204" pitchFamily="34" charset="0"/>
                <a:cs typeface="Times New Roman" panose="02020603050405020304" pitchFamily="18" charset="0"/>
              </a:rPr>
              <a:t>Proposals for further </a:t>
            </a:r>
            <a:r>
              <a:rPr lang="en-GB" sz="3000" dirty="0" smtClean="0">
                <a:latin typeface="Times New Roman" panose="02020603050405020304" pitchFamily="18" charset="0"/>
                <a:ea typeface="Calibri" panose="020F0502020204030204" pitchFamily="34" charset="0"/>
                <a:cs typeface="Times New Roman" panose="02020603050405020304" pitchFamily="18" charset="0"/>
              </a:rPr>
              <a:t>collaboration</a:t>
            </a:r>
          </a:p>
          <a:p>
            <a:pPr marL="0" indent="0" algn="just">
              <a:buNone/>
            </a:pPr>
            <a:r>
              <a:rPr lang="en-GB" sz="30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6. IAPSC`s </a:t>
            </a:r>
            <a:r>
              <a:rPr lang="en-GB" sz="3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11</a:t>
            </a:r>
            <a:r>
              <a:rPr lang="en-GB" sz="3000" baseline="30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a:t>
            </a:r>
            <a:r>
              <a:rPr lang="en-GB" sz="3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Steering </a:t>
            </a:r>
            <a:r>
              <a:rPr lang="en-GB" sz="30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Committee.</a:t>
            </a:r>
            <a:endParaRPr lang="en-US" sz="3000" dirty="0" smtClean="0">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12236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6575" y="6059487"/>
            <a:ext cx="987425"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81087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5053" y="0"/>
            <a:ext cx="7010400" cy="990601"/>
          </a:xfrm>
        </p:spPr>
        <p:txBody>
          <a:bodyPr>
            <a:normAutofit fontScale="90000"/>
          </a:bodyPr>
          <a:lstStyle/>
          <a:p>
            <a:pPr marL="342900" lvl="0" indent="-342900">
              <a:lnSpc>
                <a:spcPct val="107000"/>
              </a:lnSpc>
              <a:spcAft>
                <a:spcPts val="800"/>
              </a:spcAft>
            </a:pPr>
            <a:r>
              <a:rPr lang="en-GB" sz="3600" b="1" dirty="0" smtClean="0">
                <a:latin typeface="Times New Roman" panose="02020603050405020304" pitchFamily="18" charset="0"/>
                <a:ea typeface="Calibri" panose="020F0502020204030204" pitchFamily="34" charset="0"/>
                <a:cs typeface="Times New Roman" panose="02020603050405020304" pitchFamily="18" charset="0"/>
              </a:rPr>
              <a:t/>
            </a:r>
            <a:br>
              <a:rPr lang="en-GB" sz="3600" b="1" dirty="0" smtClean="0">
                <a:latin typeface="Times New Roman" panose="02020603050405020304" pitchFamily="18" charset="0"/>
                <a:ea typeface="Calibri" panose="020F0502020204030204" pitchFamily="34" charset="0"/>
                <a:cs typeface="Times New Roman" panose="02020603050405020304" pitchFamily="18" charset="0"/>
              </a:rPr>
            </a:br>
            <a:r>
              <a:rPr lang="en-GB" sz="3600" b="1" dirty="0">
                <a:latin typeface="Times New Roman" panose="02020603050405020304" pitchFamily="18" charset="0"/>
                <a:ea typeface="Calibri" panose="020F0502020204030204" pitchFamily="34" charset="0"/>
                <a:cs typeface="Times New Roman" panose="02020603050405020304" pitchFamily="18" charset="0"/>
              </a:rPr>
              <a:t/>
            </a:r>
            <a:br>
              <a:rPr lang="en-GB" sz="3600" b="1" dirty="0">
                <a:latin typeface="Times New Roman" panose="02020603050405020304" pitchFamily="18" charset="0"/>
                <a:ea typeface="Calibri" panose="020F0502020204030204" pitchFamily="34" charset="0"/>
                <a:cs typeface="Times New Roman" panose="02020603050405020304" pitchFamily="18" charset="0"/>
              </a:rPr>
            </a:br>
            <a:r>
              <a:rPr lang="en-GB" sz="3600" b="1"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SPECIFICITIES OF IAPSC </a:t>
            </a:r>
            <a:r>
              <a:rPr lang="en-GB" sz="3200" dirty="0">
                <a:latin typeface="Calibri" panose="020F0502020204030204" pitchFamily="34" charset="0"/>
                <a:ea typeface="Calibri" panose="020F0502020204030204" pitchFamily="34" charset="0"/>
                <a:cs typeface="Times New Roman" panose="02020603050405020304" pitchFamily="18" charset="0"/>
              </a:rPr>
              <a:t/>
            </a:r>
            <a:br>
              <a:rPr lang="en-GB" sz="3200" dirty="0">
                <a:latin typeface="Calibri" panose="020F0502020204030204" pitchFamily="34" charset="0"/>
                <a:ea typeface="Calibri" panose="020F0502020204030204" pitchFamily="34" charset="0"/>
                <a:cs typeface="Times New Roman" panose="02020603050405020304" pitchFamily="18" charset="0"/>
              </a:rPr>
            </a:br>
            <a:endParaRPr lang="en-US" sz="3600" b="1" dirty="0">
              <a:solidFill>
                <a:schemeClr val="tx1"/>
              </a:solidFill>
            </a:endParaRPr>
          </a:p>
        </p:txBody>
      </p:sp>
      <p:sp>
        <p:nvSpPr>
          <p:cNvPr id="3" name="Content Placeholder 2"/>
          <p:cNvSpPr>
            <a:spLocks noGrp="1"/>
          </p:cNvSpPr>
          <p:nvPr>
            <p:ph idx="1"/>
          </p:nvPr>
        </p:nvSpPr>
        <p:spPr>
          <a:xfrm>
            <a:off x="63001" y="990601"/>
            <a:ext cx="9080999" cy="5857006"/>
          </a:xfrm>
        </p:spPr>
        <p:txBody>
          <a:bodyPr>
            <a:normAutofit/>
          </a:bodyPr>
          <a:lstStyle/>
          <a:p>
            <a:pPr algn="just">
              <a:lnSpc>
                <a:spcPct val="107000"/>
              </a:lnSpc>
              <a:spcAft>
                <a:spcPts val="800"/>
              </a:spcAft>
            </a:pPr>
            <a:r>
              <a:rPr lang="en-GB"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Members and staff: 55 Member states and 13 </a:t>
            </a:r>
            <a:r>
              <a:rPr lang="en-GB" sz="28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staff</a:t>
            </a:r>
          </a:p>
          <a:p>
            <a:pPr marL="0" indent="0" algn="just">
              <a:lnSpc>
                <a:spcPct val="107000"/>
              </a:lnSpc>
              <a:spcAft>
                <a:spcPts val="800"/>
              </a:spcAft>
              <a:buNone/>
            </a:pP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Symbol" panose="05050102010706020507" pitchFamily="18" charset="2"/>
              <a:buChar char=""/>
            </a:pPr>
            <a:r>
              <a:rPr lang="en-US" sz="2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Mission : </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To develop, promote and coordinate sustainable plant health systems among continental, regional and national actors for increased agricultural production, market access and trade</a:t>
            </a:r>
            <a:r>
              <a:rPr lang="en-US" sz="28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p>
          <a:p>
            <a:pPr marL="0" lvl="0" indent="0" algn="just">
              <a:lnSpc>
                <a:spcPct val="107000"/>
              </a:lnSpc>
              <a:spcAft>
                <a:spcPts val="0"/>
              </a:spcAft>
              <a:buNone/>
            </a:pP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en-US" sz="2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Goal:</a:t>
            </a:r>
            <a:r>
              <a:rPr lang="en-US"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Continental plant health management systems improved by 2023.</a:t>
            </a:r>
            <a:endParaRPr lang="en-GB" sz="24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1" y="73875"/>
            <a:ext cx="112236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6575" y="6049094"/>
            <a:ext cx="987425"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4092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5249" y="31750"/>
            <a:ext cx="7942551" cy="762000"/>
          </a:xfrm>
        </p:spPr>
        <p:txBody>
          <a:bodyPr>
            <a:normAutofit fontScale="90000"/>
          </a:bodyPr>
          <a:lstStyle/>
          <a:p>
            <a:pPr algn="ctr"/>
            <a:r>
              <a:rPr lang="en-US" sz="3600" b="1" dirty="0">
                <a:solidFill>
                  <a:srgbClr val="000000"/>
                </a:solidFill>
                <a:latin typeface="Times New Roman" panose="02020603050405020304" pitchFamily="18" charset="0"/>
                <a:ea typeface="Calibri" panose="020F0502020204030204" pitchFamily="34" charset="0"/>
              </a:rPr>
              <a:t>How does IAPSC accomplish its mission?</a:t>
            </a:r>
            <a:endParaRPr lang="en-US" sz="3600" b="1" dirty="0">
              <a:solidFill>
                <a:schemeClr val="tx1"/>
              </a:solidFill>
            </a:endParaRPr>
          </a:p>
        </p:txBody>
      </p:sp>
      <p:sp>
        <p:nvSpPr>
          <p:cNvPr id="3" name="Content Placeholder 2"/>
          <p:cNvSpPr>
            <a:spLocks noGrp="1"/>
          </p:cNvSpPr>
          <p:nvPr>
            <p:ph idx="1"/>
          </p:nvPr>
        </p:nvSpPr>
        <p:spPr>
          <a:xfrm>
            <a:off x="152400" y="838200"/>
            <a:ext cx="8991600" cy="5867400"/>
          </a:xfrm>
        </p:spPr>
        <p:txBody>
          <a:bodyPr>
            <a:normAutofit/>
          </a:bodyPr>
          <a:lstStyle/>
          <a:p>
            <a:pPr marL="0" lvl="0" indent="0" algn="just">
              <a:lnSpc>
                <a:spcPct val="115000"/>
              </a:lnSpc>
              <a:spcAft>
                <a:spcPts val="0"/>
              </a:spcAft>
              <a:buNone/>
            </a:pPr>
            <a:r>
              <a:rPr lang="en-US" sz="2400" kern="0" dirty="0" smtClean="0">
                <a:solidFill>
                  <a:srgbClr val="FFFFFF"/>
                </a:solidFill>
                <a:latin typeface="Arial"/>
              </a:rPr>
              <a:t>1</a:t>
            </a:r>
          </a:p>
          <a:p>
            <a:pPr marL="342900" lvl="0" indent="-342900" algn="just">
              <a:lnSpc>
                <a:spcPct val="115000"/>
              </a:lnSpc>
              <a:spcAft>
                <a:spcPts val="0"/>
              </a:spcAft>
              <a:buFont typeface="Symbol" panose="05050102010706020507" pitchFamily="18" charset="2"/>
              <a:buChar char=""/>
            </a:pPr>
            <a:endParaRPr lang="en-US" sz="2400" kern="0" dirty="0">
              <a:solidFill>
                <a:srgbClr val="FFFFFF"/>
              </a:solidFill>
              <a:latin typeface="Arial"/>
              <a:ea typeface="Times New Roman" panose="02020603050405020304" pitchFamily="18" charset="0"/>
              <a:cs typeface="Times New Roman" panose="02020603050405020304" pitchFamily="18" charset="0"/>
            </a:endParaRPr>
          </a:p>
          <a:p>
            <a:pPr marL="342900" lvl="0" indent="-342900" algn="just">
              <a:lnSpc>
                <a:spcPct val="115000"/>
              </a:lnSpc>
              <a:spcAft>
                <a:spcPts val="0"/>
              </a:spcAft>
              <a:buFont typeface="Symbol" panose="05050102010706020507" pitchFamily="18" charset="2"/>
              <a:buChar char=""/>
            </a:pPr>
            <a:r>
              <a:rPr lang="en-GB" sz="2400" dirty="0" smtClean="0">
                <a:latin typeface="Times New Roman" panose="02020603050405020304" pitchFamily="18" charset="0"/>
                <a:ea typeface="Times New Roman" panose="02020603050405020304" pitchFamily="18" charset="0"/>
                <a:cs typeface="Times New Roman" panose="02020603050405020304" pitchFamily="18" charset="0"/>
              </a:rPr>
              <a:t>Develops </a:t>
            </a:r>
            <a:r>
              <a:rPr lang="en-GB" sz="2400" dirty="0">
                <a:latin typeface="Times New Roman" panose="02020603050405020304" pitchFamily="18" charset="0"/>
                <a:ea typeface="Times New Roman" panose="02020603050405020304" pitchFamily="18" charset="0"/>
                <a:cs typeface="Times New Roman" panose="02020603050405020304" pitchFamily="18" charset="0"/>
              </a:rPr>
              <a:t>annual program budget</a:t>
            </a:r>
            <a:r>
              <a:rPr lang="en-GB" sz="2400" dirty="0" smtClean="0">
                <a:latin typeface="Times New Roman" panose="02020603050405020304" pitchFamily="18" charset="0"/>
                <a:ea typeface="Times New Roman" panose="02020603050405020304" pitchFamily="18" charset="0"/>
                <a:cs typeface="Times New Roman" panose="02020603050405020304" pitchFamily="18" charset="0"/>
              </a:rPr>
              <a:t>;</a:t>
            </a:r>
          </a:p>
          <a:p>
            <a:pPr marL="342900" lvl="0" indent="-342900" algn="just">
              <a:lnSpc>
                <a:spcPct val="115000"/>
              </a:lnSpc>
              <a:spcAft>
                <a:spcPts val="0"/>
              </a:spcAft>
              <a:buFont typeface="Symbol" panose="05050102010706020507" pitchFamily="18" charset="2"/>
              <a:buChar char=""/>
            </a:pPr>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0"/>
              </a:spcAft>
              <a:buFont typeface="Symbol" panose="05050102010706020507" pitchFamily="18" charset="2"/>
              <a:buChar char=""/>
            </a:pPr>
            <a:r>
              <a:rPr lang="en-GB" sz="2400" dirty="0">
                <a:latin typeface="Times New Roman" panose="02020603050405020304" pitchFamily="18" charset="0"/>
                <a:ea typeface="Times New Roman" panose="02020603050405020304" pitchFamily="18" charset="0"/>
                <a:cs typeface="Times New Roman" panose="02020603050405020304" pitchFamily="18" charset="0"/>
              </a:rPr>
              <a:t>Conducts high-impact workshops and meetings</a:t>
            </a:r>
            <a:r>
              <a:rPr lang="en-GB" sz="2400" dirty="0" smtClean="0">
                <a:latin typeface="Times New Roman" panose="02020603050405020304" pitchFamily="18" charset="0"/>
                <a:ea typeface="Times New Roman" panose="02020603050405020304" pitchFamily="18" charset="0"/>
                <a:cs typeface="Times New Roman" panose="02020603050405020304" pitchFamily="18" charset="0"/>
              </a:rPr>
              <a:t>;</a:t>
            </a:r>
          </a:p>
          <a:p>
            <a:pPr marL="342900" lvl="0" indent="-342900" algn="just">
              <a:lnSpc>
                <a:spcPct val="115000"/>
              </a:lnSpc>
              <a:spcAft>
                <a:spcPts val="0"/>
              </a:spcAft>
              <a:buFont typeface="Symbol" panose="05050102010706020507" pitchFamily="18" charset="2"/>
              <a:buChar char=""/>
            </a:pPr>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0"/>
              </a:spcAft>
              <a:buFont typeface="Symbol" panose="05050102010706020507" pitchFamily="18" charset="2"/>
              <a:buChar char=""/>
            </a:pPr>
            <a:r>
              <a:rPr lang="en-GB" sz="2400" dirty="0">
                <a:latin typeface="Times New Roman" panose="02020603050405020304" pitchFamily="18" charset="0"/>
                <a:ea typeface="Times New Roman" panose="02020603050405020304" pitchFamily="18" charset="0"/>
                <a:cs typeface="Times New Roman" panose="02020603050405020304" pitchFamily="18" charset="0"/>
              </a:rPr>
              <a:t>Promotes harmonized approaches to plant </a:t>
            </a:r>
            <a:r>
              <a:rPr lang="en-GB" sz="2400" dirty="0" smtClean="0">
                <a:latin typeface="Times New Roman" panose="02020603050405020304" pitchFamily="18" charset="0"/>
                <a:ea typeface="Times New Roman" panose="02020603050405020304" pitchFamily="18" charset="0"/>
                <a:cs typeface="Times New Roman" panose="02020603050405020304" pitchFamily="18" charset="0"/>
              </a:rPr>
              <a:t>health</a:t>
            </a:r>
          </a:p>
          <a:p>
            <a:pPr marL="342900" lvl="0" indent="-342900" algn="just">
              <a:lnSpc>
                <a:spcPct val="115000"/>
              </a:lnSpc>
              <a:spcAft>
                <a:spcPts val="0"/>
              </a:spcAft>
              <a:buFont typeface="Symbol" panose="05050102010706020507" pitchFamily="18" charset="2"/>
              <a:buChar char=""/>
            </a:pPr>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0"/>
              </a:spcAft>
              <a:buFont typeface="Symbol" panose="05050102010706020507" pitchFamily="18" charset="2"/>
              <a:buChar char=""/>
            </a:pPr>
            <a:r>
              <a:rPr lang="en-GB" sz="2400" dirty="0" smtClean="0">
                <a:latin typeface="Times New Roman" panose="02020603050405020304" pitchFamily="18" charset="0"/>
                <a:ea typeface="Times New Roman" panose="02020603050405020304" pitchFamily="18" charset="0"/>
                <a:cs typeface="Times New Roman" panose="02020603050405020304" pitchFamily="18" charset="0"/>
              </a:rPr>
              <a:t>Builds </a:t>
            </a:r>
            <a:r>
              <a:rPr lang="en-GB" sz="2400" dirty="0">
                <a:latin typeface="Times New Roman" panose="02020603050405020304" pitchFamily="18" charset="0"/>
                <a:ea typeface="Times New Roman" panose="02020603050405020304" pitchFamily="18" charset="0"/>
                <a:cs typeface="Times New Roman" panose="02020603050405020304" pitchFamily="18" charset="0"/>
              </a:rPr>
              <a:t>networks and </a:t>
            </a:r>
            <a:r>
              <a:rPr lang="en-GB" sz="2400" dirty="0" smtClean="0">
                <a:latin typeface="Times New Roman" panose="02020603050405020304" pitchFamily="18" charset="0"/>
                <a:ea typeface="Times New Roman" panose="02020603050405020304" pitchFamily="18" charset="0"/>
                <a:cs typeface="Times New Roman" panose="02020603050405020304" pitchFamily="18" charset="0"/>
              </a:rPr>
              <a:t>communicates </a:t>
            </a:r>
            <a:r>
              <a:rPr lang="en-GB" sz="2400" dirty="0">
                <a:latin typeface="Times New Roman" panose="02020603050405020304" pitchFamily="18" charset="0"/>
                <a:ea typeface="Times New Roman" panose="02020603050405020304" pitchFamily="18" charset="0"/>
                <a:cs typeface="Times New Roman" panose="02020603050405020304" pitchFamily="18" charset="0"/>
              </a:rPr>
              <a:t>with </a:t>
            </a:r>
            <a:r>
              <a:rPr lang="en-GB" sz="2400" dirty="0" smtClean="0">
                <a:latin typeface="Times New Roman" panose="02020603050405020304" pitchFamily="18" charset="0"/>
                <a:ea typeface="Times New Roman" panose="02020603050405020304" pitchFamily="18" charset="0"/>
                <a:cs typeface="Times New Roman" panose="02020603050405020304" pitchFamily="18" charset="0"/>
              </a:rPr>
              <a:t>stakeholders</a:t>
            </a:r>
          </a:p>
          <a:p>
            <a:pPr marL="0" lvl="0" indent="0" algn="just">
              <a:lnSpc>
                <a:spcPct val="115000"/>
              </a:lnSpc>
              <a:spcAft>
                <a:spcPts val="0"/>
              </a:spcAft>
              <a:buNone/>
            </a:pPr>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Symbol" panose="05050102010706020507" pitchFamily="18" charset="2"/>
              <a:buChar char=""/>
            </a:pPr>
            <a:r>
              <a:rPr lang="en-GB" sz="2400" dirty="0" smtClean="0">
                <a:latin typeface="Times New Roman" panose="02020603050405020304" pitchFamily="18" charset="0"/>
                <a:ea typeface="Times New Roman" panose="02020603050405020304" pitchFamily="18" charset="0"/>
                <a:cs typeface="Times New Roman" panose="02020603050405020304" pitchFamily="18" charset="0"/>
              </a:rPr>
              <a:t>Enhances </a:t>
            </a:r>
            <a:r>
              <a:rPr lang="en-GB" sz="2400" dirty="0">
                <a:latin typeface="Times New Roman" panose="02020603050405020304" pitchFamily="18" charset="0"/>
                <a:ea typeface="Times New Roman" panose="02020603050405020304" pitchFamily="18" charset="0"/>
                <a:cs typeface="Times New Roman" panose="02020603050405020304" pitchFamily="18" charset="0"/>
              </a:rPr>
              <a:t>cooperation with partners’ institutions.</a:t>
            </a:r>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2400" kern="0" dirty="0" smtClean="0">
                <a:solidFill>
                  <a:srgbClr val="FFFFFF"/>
                </a:solidFill>
                <a:latin typeface="Arial"/>
              </a:rPr>
              <a:t>1 -*112250365981111967I1956122</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49" y="0"/>
            <a:ext cx="112236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5310" y="6061259"/>
            <a:ext cx="987425"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03389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199" y="0"/>
            <a:ext cx="6705601" cy="990600"/>
          </a:xfrm>
        </p:spPr>
        <p:txBody>
          <a:bodyPr>
            <a:normAutofit fontScale="90000"/>
          </a:bodyPr>
          <a:lstStyle/>
          <a:p>
            <a:pPr>
              <a:lnSpc>
                <a:spcPct val="107000"/>
              </a:lnSpc>
              <a:spcAft>
                <a:spcPts val="800"/>
              </a:spcAft>
            </a:pPr>
            <a:r>
              <a:rPr lang="en-GB"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Major concerned</a:t>
            </a:r>
            <a:r>
              <a:rPr lang="en-GB" sz="3200" dirty="0">
                <a:latin typeface="Calibri" panose="020F0502020204030204" pitchFamily="34" charset="0"/>
                <a:ea typeface="Calibri" panose="020F0502020204030204" pitchFamily="34" charset="0"/>
                <a:cs typeface="Times New Roman" panose="02020603050405020304" pitchFamily="18" charset="0"/>
              </a:rPr>
              <a:t/>
            </a:r>
            <a:br>
              <a:rPr lang="en-GB" sz="3200" dirty="0">
                <a:latin typeface="Calibri" panose="020F0502020204030204" pitchFamily="34" charset="0"/>
                <a:ea typeface="Calibri" panose="020F0502020204030204" pitchFamily="34" charset="0"/>
                <a:cs typeface="Times New Roman" panose="02020603050405020304" pitchFamily="18" charset="0"/>
              </a:rPr>
            </a:br>
            <a:endParaRPr lang="en-US" sz="3600" b="1" dirty="0">
              <a:solidFill>
                <a:schemeClr val="tx1"/>
              </a:solidFill>
            </a:endParaRPr>
          </a:p>
        </p:txBody>
      </p:sp>
      <p:sp>
        <p:nvSpPr>
          <p:cNvPr id="3" name="Content Placeholder 2"/>
          <p:cNvSpPr>
            <a:spLocks noGrp="1"/>
          </p:cNvSpPr>
          <p:nvPr>
            <p:ph idx="1"/>
          </p:nvPr>
        </p:nvSpPr>
        <p:spPr>
          <a:xfrm>
            <a:off x="0" y="990600"/>
            <a:ext cx="9144000" cy="5867400"/>
          </a:xfrm>
        </p:spPr>
        <p:txBody>
          <a:bodyPr>
            <a:normAutofit fontScale="77500" lnSpcReduction="20000"/>
          </a:bodyPr>
          <a:lstStyle/>
          <a:p>
            <a:pPr marL="342900" lvl="0" indent="-342900" algn="just">
              <a:spcAft>
                <a:spcPts val="0"/>
              </a:spcAft>
              <a:buFont typeface="Arial" panose="020B0604020202020204" pitchFamily="34" charset="0"/>
              <a:buChar char="•"/>
              <a:tabLst>
                <a:tab pos="457200" algn="l"/>
              </a:tabLst>
            </a:pPr>
            <a:r>
              <a:rPr lang="en-US" sz="3200" dirty="0">
                <a:latin typeface="Times New Roman" panose="02020603050405020304" pitchFamily="18" charset="0"/>
                <a:cs typeface="Times New Roman" panose="02020603050405020304" pitchFamily="18" charset="0"/>
              </a:rPr>
              <a:t>Impact of </a:t>
            </a:r>
            <a:r>
              <a:rPr lang="en-US" sz="3200" dirty="0" smtClean="0">
                <a:latin typeface="Times New Roman" panose="02020603050405020304" pitchFamily="18" charset="0"/>
                <a:cs typeface="Times New Roman" panose="02020603050405020304" pitchFamily="18" charset="0"/>
              </a:rPr>
              <a:t>pests </a:t>
            </a:r>
            <a:r>
              <a:rPr lang="en-US" sz="3200" dirty="0">
                <a:latin typeface="Times New Roman" panose="02020603050405020304" pitchFamily="18" charset="0"/>
                <a:cs typeface="Times New Roman" panose="02020603050405020304" pitchFamily="18" charset="0"/>
              </a:rPr>
              <a:t>on the harvest of vulnerable households with low capacity to respond to </a:t>
            </a:r>
            <a:r>
              <a:rPr lang="en-US" sz="3200" dirty="0" smtClean="0">
                <a:latin typeface="Times New Roman" panose="02020603050405020304" pitchFamily="18" charset="0"/>
                <a:cs typeface="Times New Roman" panose="02020603050405020304" pitchFamily="18" charset="0"/>
              </a:rPr>
              <a:t>their threats;</a:t>
            </a:r>
            <a:endParaRPr lang="en-GB" sz="3200" dirty="0">
              <a:cs typeface="Times New Roman" panose="02020603050405020304" pitchFamily="18" charset="0"/>
            </a:endParaRPr>
          </a:p>
          <a:p>
            <a:pPr marL="342900" lvl="0" indent="-342900" algn="just">
              <a:spcAft>
                <a:spcPts val="0"/>
              </a:spcAft>
              <a:buFont typeface="Arial" panose="020B0604020202020204" pitchFamily="34" charset="0"/>
              <a:buChar char="•"/>
              <a:tabLst>
                <a:tab pos="457200" algn="l"/>
              </a:tabLst>
            </a:pPr>
            <a:r>
              <a:rPr lang="en-US" sz="3200" dirty="0">
                <a:latin typeface="Times New Roman" panose="02020603050405020304" pitchFamily="18" charset="0"/>
                <a:cs typeface="Times New Roman" panose="02020603050405020304" pitchFamily="18" charset="0"/>
              </a:rPr>
              <a:t>Multiplier effects of pest damage on </a:t>
            </a:r>
            <a:r>
              <a:rPr lang="en-US" sz="3200" dirty="0" err="1" smtClean="0">
                <a:latin typeface="Times New Roman" panose="02020603050405020304" pitchFamily="18" charset="0"/>
                <a:cs typeface="Times New Roman" panose="02020603050405020304" pitchFamily="18" charset="0"/>
              </a:rPr>
              <a:t>households,from</a:t>
            </a:r>
            <a:r>
              <a:rPr lang="en-US" sz="3200" dirty="0" smtClean="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the impact of climate </a:t>
            </a:r>
            <a:r>
              <a:rPr lang="en-US" sz="3200" dirty="0" smtClean="0">
                <a:latin typeface="Times New Roman" panose="02020603050405020304" pitchFamily="18" charset="0"/>
                <a:cs typeface="Times New Roman" panose="02020603050405020304" pitchFamily="18" charset="0"/>
              </a:rPr>
              <a:t>change; </a:t>
            </a:r>
            <a:endParaRPr lang="en-GB" sz="3200" dirty="0">
              <a:cs typeface="Times New Roman" panose="02020603050405020304" pitchFamily="18" charset="0"/>
            </a:endParaRPr>
          </a:p>
          <a:p>
            <a:pPr marL="342900" lvl="0" indent="-342900" algn="just">
              <a:spcAft>
                <a:spcPts val="0"/>
              </a:spcAft>
              <a:buFont typeface="Arial" panose="020B0604020202020204" pitchFamily="34" charset="0"/>
              <a:buChar char="•"/>
              <a:tabLst>
                <a:tab pos="457200" algn="l"/>
              </a:tabLst>
            </a:pPr>
            <a:r>
              <a:rPr lang="en-US" sz="3200" dirty="0">
                <a:latin typeface="Times New Roman" panose="02020603050405020304" pitchFamily="18" charset="0"/>
                <a:cs typeface="Times New Roman" panose="02020603050405020304" pitchFamily="18" charset="0"/>
              </a:rPr>
              <a:t>Impact of the pest on successive seasons including on the off season </a:t>
            </a:r>
            <a:r>
              <a:rPr lang="en-US" sz="3200" dirty="0" smtClean="0">
                <a:latin typeface="Times New Roman" panose="02020603050405020304" pitchFamily="18" charset="0"/>
                <a:cs typeface="Times New Roman" panose="02020603050405020304" pitchFamily="18" charset="0"/>
              </a:rPr>
              <a:t>crops;</a:t>
            </a:r>
            <a:endParaRPr lang="en-GB" sz="3200" dirty="0">
              <a:cs typeface="Times New Roman" panose="02020603050405020304" pitchFamily="18" charset="0"/>
            </a:endParaRPr>
          </a:p>
          <a:p>
            <a:pPr marL="342900" lvl="0" indent="-342900" algn="just">
              <a:spcAft>
                <a:spcPts val="0"/>
              </a:spcAft>
              <a:buFont typeface="Arial" panose="020B0604020202020204" pitchFamily="34" charset="0"/>
              <a:buChar char="•"/>
              <a:tabLst>
                <a:tab pos="457200" algn="l"/>
              </a:tabLst>
            </a:pPr>
            <a:r>
              <a:rPr lang="en-US" sz="3200" dirty="0">
                <a:latin typeface="Times New Roman" panose="02020603050405020304" pitchFamily="18" charset="0"/>
                <a:ea typeface="Times New Roman" panose="02020603050405020304" pitchFamily="18" charset="0"/>
                <a:cs typeface="Times New Roman" panose="02020603050405020304" pitchFamily="18" charset="0"/>
              </a:rPr>
              <a:t>Difficulties to handle emerging plant pest, promoting pest diagnostic and to develop guides for plant protection of key crops </a:t>
            </a:r>
            <a:endParaRPr lang="en-GB" sz="3200" dirty="0">
              <a:cs typeface="Times New Roman" panose="02020603050405020304" pitchFamily="18" charset="0"/>
            </a:endParaRPr>
          </a:p>
          <a:p>
            <a:pPr marL="342900" lvl="0" indent="-342900" algn="just">
              <a:spcAft>
                <a:spcPts val="0"/>
              </a:spcAft>
              <a:buFont typeface="Arial" panose="020B0604020202020204" pitchFamily="34" charset="0"/>
              <a:buChar char="•"/>
              <a:tabLst>
                <a:tab pos="457200" algn="l"/>
              </a:tabLst>
            </a:pPr>
            <a:r>
              <a:rPr lang="en-US" sz="3200" dirty="0">
                <a:latin typeface="Times New Roman" panose="02020603050405020304" pitchFamily="18" charset="0"/>
                <a:cs typeface="Times New Roman" panose="02020603050405020304" pitchFamily="18" charset="0"/>
              </a:rPr>
              <a:t>Pesticide resistance implications of the </a:t>
            </a:r>
            <a:r>
              <a:rPr lang="en-US" sz="3200" dirty="0" smtClean="0">
                <a:latin typeface="Times New Roman" panose="02020603050405020304" pitchFamily="18" charset="0"/>
                <a:cs typeface="Times New Roman" panose="02020603050405020304" pitchFamily="18" charset="0"/>
              </a:rPr>
              <a:t>pest;</a:t>
            </a:r>
            <a:endParaRPr lang="en-GB" sz="3200" dirty="0">
              <a:cs typeface="Times New Roman" panose="02020603050405020304" pitchFamily="18" charset="0"/>
            </a:endParaRPr>
          </a:p>
          <a:p>
            <a:pPr marL="342900" lvl="0" indent="-342900" algn="just">
              <a:spcAft>
                <a:spcPts val="0"/>
              </a:spcAft>
              <a:buFont typeface="Arial" panose="020B0604020202020204" pitchFamily="34" charset="0"/>
              <a:buChar char="•"/>
              <a:tabLst>
                <a:tab pos="457200" algn="l"/>
              </a:tabLst>
            </a:pPr>
            <a:r>
              <a:rPr lang="en-US" sz="3200" dirty="0">
                <a:latin typeface="Times New Roman" panose="02020603050405020304" pitchFamily="18" charset="0"/>
                <a:cs typeface="Times New Roman" panose="02020603050405020304" pitchFamily="18" charset="0"/>
              </a:rPr>
              <a:t>Implications on cost of production for cash and food </a:t>
            </a:r>
            <a:r>
              <a:rPr lang="en-US" sz="3200" dirty="0" smtClean="0">
                <a:latin typeface="Times New Roman" panose="02020603050405020304" pitchFamily="18" charset="0"/>
                <a:cs typeface="Times New Roman" panose="02020603050405020304" pitchFamily="18" charset="0"/>
              </a:rPr>
              <a:t>crops;</a:t>
            </a:r>
            <a:endParaRPr lang="en-GB" sz="3200" dirty="0">
              <a:cs typeface="Times New Roman" panose="02020603050405020304" pitchFamily="18" charset="0"/>
            </a:endParaRPr>
          </a:p>
          <a:p>
            <a:pPr marL="342900" lvl="0" indent="-342900" algn="just">
              <a:spcAft>
                <a:spcPts val="0"/>
              </a:spcAft>
              <a:buFont typeface="Arial" panose="020B0604020202020204" pitchFamily="34" charset="0"/>
              <a:buChar char="•"/>
              <a:tabLst>
                <a:tab pos="457200" algn="l"/>
              </a:tabLst>
            </a:pPr>
            <a:r>
              <a:rPr lang="en-US" sz="3200" dirty="0">
                <a:latin typeface="Times New Roman" panose="02020603050405020304" pitchFamily="18" charset="0"/>
                <a:cs typeface="Times New Roman" panose="02020603050405020304" pitchFamily="18" charset="0"/>
              </a:rPr>
              <a:t>Implications of the increased pesticide load in the production ecology, food chain and human </a:t>
            </a:r>
            <a:r>
              <a:rPr lang="en-US" sz="3200" dirty="0" smtClean="0">
                <a:latin typeface="Times New Roman" panose="02020603050405020304" pitchFamily="18" charset="0"/>
                <a:cs typeface="Times New Roman" panose="02020603050405020304" pitchFamily="18" charset="0"/>
              </a:rPr>
              <a:t>health;</a:t>
            </a:r>
            <a:endParaRPr lang="en-GB" sz="3200" dirty="0">
              <a:cs typeface="Times New Roman" panose="02020603050405020304" pitchFamily="18" charset="0"/>
            </a:endParaRPr>
          </a:p>
          <a:p>
            <a:pPr marL="342900" lvl="0" indent="-342900" algn="just">
              <a:spcAft>
                <a:spcPts val="0"/>
              </a:spcAft>
              <a:buFont typeface="Arial" panose="020B0604020202020204" pitchFamily="34" charset="0"/>
              <a:buChar char="•"/>
              <a:tabLst>
                <a:tab pos="457200" algn="l"/>
              </a:tabLst>
            </a:pPr>
            <a:r>
              <a:rPr lang="en-US" sz="3200" dirty="0">
                <a:latin typeface="Times New Roman" panose="02020603050405020304" pitchFamily="18" charset="0"/>
                <a:cs typeface="Times New Roman" panose="02020603050405020304" pitchFamily="18" charset="0"/>
              </a:rPr>
              <a:t> Timid participation of African countries to standards process and </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difficulties for member states to comply with SPS issues especially ISPMs.</a:t>
            </a:r>
            <a:endParaRPr lang="en-GB" sz="3200" dirty="0">
              <a:cs typeface="Times New Roman" panose="02020603050405020304" pitchFamily="18" charset="0"/>
            </a:endParaRPr>
          </a:p>
          <a:p>
            <a:pPr marL="342900" lvl="0" indent="-342900">
              <a:lnSpc>
                <a:spcPct val="115000"/>
              </a:lnSpc>
              <a:spcBef>
                <a:spcPts val="0"/>
              </a:spcBef>
              <a:buClrTx/>
              <a:buSzTx/>
              <a:buFont typeface="Symbol"/>
              <a:buChar char=""/>
            </a:pPr>
            <a:endParaRPr lang="en-US" sz="3200" dirty="0">
              <a:solidFill>
                <a:prstClr val="black"/>
              </a:solidFill>
              <a:latin typeface="Calibri"/>
              <a:ea typeface="Calibri"/>
              <a:cs typeface="Times New Roman"/>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12236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6575" y="6059487"/>
            <a:ext cx="987425"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27081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1265"/>
            <a:ext cx="8534400" cy="914400"/>
          </a:xfrm>
        </p:spPr>
        <p:txBody>
          <a:bodyPr>
            <a:normAutofit fontScale="90000"/>
          </a:bodyPr>
          <a:lstStyle/>
          <a:p>
            <a:pPr>
              <a:lnSpc>
                <a:spcPct val="107000"/>
              </a:lnSpc>
              <a:spcAft>
                <a:spcPts val="800"/>
              </a:spcAft>
            </a:pPr>
            <a:r>
              <a:rPr lang="en-US" sz="3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Core programmatic areas:</a:t>
            </a:r>
            <a:r>
              <a:rPr lang="en-GB" sz="3200" dirty="0">
                <a:latin typeface="Calibri" panose="020F0502020204030204" pitchFamily="34" charset="0"/>
                <a:ea typeface="Calibri" panose="020F0502020204030204" pitchFamily="34" charset="0"/>
                <a:cs typeface="Times New Roman" panose="02020603050405020304" pitchFamily="18" charset="0"/>
              </a:rPr>
              <a:t/>
            </a:r>
            <a:br>
              <a:rPr lang="en-GB" sz="3200" dirty="0">
                <a:latin typeface="Calibri" panose="020F0502020204030204" pitchFamily="34" charset="0"/>
                <a:ea typeface="Calibri" panose="020F0502020204030204" pitchFamily="34" charset="0"/>
                <a:cs typeface="Times New Roman" panose="02020603050405020304" pitchFamily="18" charset="0"/>
              </a:rPr>
            </a:br>
            <a:endParaRPr lang="en-US" sz="3600" b="1" dirty="0">
              <a:solidFill>
                <a:schemeClr val="tx1"/>
              </a:solidFill>
            </a:endParaRPr>
          </a:p>
        </p:txBody>
      </p:sp>
      <p:sp>
        <p:nvSpPr>
          <p:cNvPr id="3" name="Content Placeholder 2"/>
          <p:cNvSpPr>
            <a:spLocks noGrp="1"/>
          </p:cNvSpPr>
          <p:nvPr>
            <p:ph idx="1"/>
          </p:nvPr>
        </p:nvSpPr>
        <p:spPr>
          <a:xfrm>
            <a:off x="-43323" y="838200"/>
            <a:ext cx="9144000" cy="5966877"/>
          </a:xfrm>
        </p:spPr>
        <p:txBody>
          <a:bodyPr>
            <a:normAutofit/>
          </a:bodyPr>
          <a:lstStyle/>
          <a:p>
            <a:pPr marL="0" lvl="0" indent="0">
              <a:buNone/>
            </a:pPr>
            <a:endParaRPr lang="en-US" sz="3600" dirty="0"/>
          </a:p>
          <a:p>
            <a:pPr lvl="0"/>
            <a:r>
              <a:rPr lang="fr-FR" sz="3600" dirty="0" err="1" smtClean="0"/>
              <a:t>Phytosanitary</a:t>
            </a:r>
            <a:r>
              <a:rPr lang="fr-FR" sz="3600" dirty="0" smtClean="0"/>
              <a:t> Compliance</a:t>
            </a:r>
          </a:p>
          <a:p>
            <a:pPr marL="0" lvl="0" indent="0">
              <a:buNone/>
            </a:pPr>
            <a:endParaRPr lang="en-GB" sz="3600" dirty="0"/>
          </a:p>
          <a:p>
            <a:pPr lvl="0"/>
            <a:r>
              <a:rPr lang="fr-FR" sz="3600" dirty="0"/>
              <a:t> Plant Pest </a:t>
            </a:r>
            <a:r>
              <a:rPr lang="fr-FR" sz="3600" dirty="0" err="1"/>
              <a:t>Risk</a:t>
            </a:r>
            <a:r>
              <a:rPr lang="fr-FR" sz="3600" dirty="0"/>
              <a:t> </a:t>
            </a:r>
            <a:r>
              <a:rPr lang="fr-FR" sz="3600" dirty="0" err="1"/>
              <a:t>Reduction</a:t>
            </a:r>
            <a:r>
              <a:rPr lang="fr-FR" sz="3600" dirty="0"/>
              <a:t> </a:t>
            </a:r>
            <a:endParaRPr lang="fr-FR" sz="3600" dirty="0" smtClean="0"/>
          </a:p>
          <a:p>
            <a:pPr marL="0" lvl="0" indent="0">
              <a:buNone/>
            </a:pPr>
            <a:endParaRPr lang="en-GB" sz="3600" dirty="0"/>
          </a:p>
          <a:p>
            <a:pPr lvl="0"/>
            <a:r>
              <a:rPr lang="fr-FR" sz="3600" dirty="0" err="1"/>
              <a:t>Human</a:t>
            </a:r>
            <a:r>
              <a:rPr lang="fr-FR" sz="3600" dirty="0"/>
              <a:t> </a:t>
            </a:r>
            <a:r>
              <a:rPr lang="fr-FR" sz="3600" dirty="0" err="1"/>
              <a:t>Capacity</a:t>
            </a:r>
            <a:r>
              <a:rPr lang="fr-FR" sz="3600" dirty="0"/>
              <a:t> </a:t>
            </a:r>
            <a:r>
              <a:rPr lang="fr-FR" sz="3600" dirty="0" err="1" smtClean="0"/>
              <a:t>Development</a:t>
            </a:r>
            <a:endParaRPr lang="fr-FR" sz="3600" dirty="0" smtClean="0"/>
          </a:p>
          <a:p>
            <a:pPr marL="0" lvl="0" indent="0">
              <a:buNone/>
            </a:pPr>
            <a:endParaRPr lang="en-GB" sz="3600" dirty="0"/>
          </a:p>
          <a:p>
            <a:pPr lvl="0"/>
            <a:r>
              <a:rPr lang="fr-FR" sz="3600" dirty="0" err="1"/>
              <a:t>Awareness</a:t>
            </a:r>
            <a:r>
              <a:rPr lang="fr-FR" sz="3600" dirty="0"/>
              <a:t> </a:t>
            </a:r>
            <a:r>
              <a:rPr lang="fr-FR" sz="3600" dirty="0" err="1"/>
              <a:t>Creation</a:t>
            </a:r>
            <a:r>
              <a:rPr lang="fr-FR" sz="3600" dirty="0"/>
              <a:t> </a:t>
            </a:r>
            <a:endParaRPr lang="en-GB" sz="3600" dirty="0"/>
          </a:p>
          <a:p>
            <a:endParaRPr lang="en-US" sz="3600"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323" y="21265"/>
            <a:ext cx="561182" cy="37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32566" y="6405820"/>
            <a:ext cx="493713" cy="399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5912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228600"/>
            <a:ext cx="7086600" cy="1752600"/>
          </a:xfrm>
        </p:spPr>
        <p:txBody>
          <a:bodyPr>
            <a:normAutofit fontScale="90000"/>
          </a:bodyPr>
          <a:lstStyle/>
          <a:p>
            <a:pPr>
              <a:lnSpc>
                <a:spcPct val="107000"/>
              </a:lnSpc>
              <a:spcAft>
                <a:spcPts val="800"/>
              </a:spcAft>
            </a:pPr>
            <a:r>
              <a:rPr lang="en-GB" sz="5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r>
            <a:br>
              <a:rPr lang="en-GB" sz="5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en-GB" sz="5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r>
            <a:br>
              <a:rPr lang="en-GB" sz="5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en-GB" sz="5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r>
            <a:br>
              <a:rPr lang="en-GB" sz="5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en-GB" sz="5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r>
            <a:br>
              <a:rPr lang="en-GB" sz="5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en-GB" sz="5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r>
            <a:br>
              <a:rPr lang="en-GB" sz="5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en-GB" sz="5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r>
            <a:br>
              <a:rPr lang="en-GB" sz="5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en-GB" sz="54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Core </a:t>
            </a:r>
            <a:r>
              <a:rPr lang="en-GB" sz="5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work programme:</a:t>
            </a:r>
            <a:r>
              <a:rPr lang="en-GB" sz="4800" dirty="0">
                <a:latin typeface="Calibri" panose="020F0502020204030204" pitchFamily="34" charset="0"/>
                <a:ea typeface="Calibri" panose="020F0502020204030204" pitchFamily="34" charset="0"/>
                <a:cs typeface="Times New Roman" panose="02020603050405020304" pitchFamily="18" charset="0"/>
              </a:rPr>
              <a:t/>
            </a:r>
            <a:br>
              <a:rPr lang="en-GB" sz="4800" dirty="0">
                <a:latin typeface="Calibri" panose="020F0502020204030204" pitchFamily="34" charset="0"/>
                <a:ea typeface="Calibri" panose="020F0502020204030204" pitchFamily="34" charset="0"/>
                <a:cs typeface="Times New Roman" panose="02020603050405020304" pitchFamily="18" charset="0"/>
              </a:rPr>
            </a:br>
            <a:endParaRPr lang="en-US" b="1" dirty="0">
              <a:solidFill>
                <a:schemeClr val="tx1"/>
              </a:solidFill>
            </a:endParaRPr>
          </a:p>
        </p:txBody>
      </p:sp>
      <p:sp>
        <p:nvSpPr>
          <p:cNvPr id="3" name="Content Placeholder 2"/>
          <p:cNvSpPr>
            <a:spLocks noGrp="1"/>
          </p:cNvSpPr>
          <p:nvPr>
            <p:ph idx="1"/>
          </p:nvPr>
        </p:nvSpPr>
        <p:spPr>
          <a:xfrm>
            <a:off x="0" y="1066800"/>
            <a:ext cx="9144000" cy="5791200"/>
          </a:xfrm>
        </p:spPr>
        <p:txBody>
          <a:bodyPr>
            <a:normAutofit/>
          </a:bodyPr>
          <a:lstStyle/>
          <a:p>
            <a:pPr marL="342900" lvl="0" indent="-342900" algn="just">
              <a:lnSpc>
                <a:spcPct val="107000"/>
              </a:lnSpc>
              <a:spcAft>
                <a:spcPts val="0"/>
              </a:spcAft>
              <a:buFont typeface="Symbol" panose="05050102010706020507" pitchFamily="18" charset="2"/>
              <a:buChar char=""/>
            </a:pPr>
            <a:r>
              <a:rPr lang="en-GB"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quarantine </a:t>
            </a:r>
            <a:r>
              <a:rPr lang="en-GB"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pests</a:t>
            </a:r>
          </a:p>
          <a:p>
            <a:pPr marL="342900" lvl="0" indent="-342900" algn="just">
              <a:lnSpc>
                <a:spcPct val="107000"/>
              </a:lnSpc>
              <a:spcAft>
                <a:spcPts val="0"/>
              </a:spcAft>
              <a:buFont typeface="Symbol" panose="05050102010706020507" pitchFamily="18" charset="2"/>
              <a:buChar char=""/>
            </a:pPr>
            <a:r>
              <a:rPr lang="en-GB"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GB" sz="28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Pest inspections</a:t>
            </a:r>
          </a:p>
          <a:p>
            <a:pPr marL="342900" lvl="0" indent="-342900" algn="just">
              <a:lnSpc>
                <a:spcPct val="107000"/>
              </a:lnSpc>
              <a:spcAft>
                <a:spcPts val="0"/>
              </a:spcAft>
              <a:buFont typeface="Symbol" panose="05050102010706020507" pitchFamily="18" charset="2"/>
              <a:buChar char=""/>
            </a:pPr>
            <a:r>
              <a:rPr lang="en-GB" sz="28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PRA</a:t>
            </a: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Symbol" panose="05050102010706020507" pitchFamily="18" charset="2"/>
              <a:buChar char=""/>
            </a:pPr>
            <a:r>
              <a:rPr lang="en-GB"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regulated non-quarantine pests</a:t>
            </a: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Symbol" panose="05050102010706020507" pitchFamily="18" charset="2"/>
              <a:buChar char=""/>
            </a:pPr>
            <a:r>
              <a:rPr lang="en-GB"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Transboundary pests</a:t>
            </a: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Symbol" panose="05050102010706020507" pitchFamily="18" charset="2"/>
              <a:buChar char=""/>
            </a:pPr>
            <a:r>
              <a:rPr lang="en-GB"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invasive alien plants</a:t>
            </a: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Symbol" panose="05050102010706020507" pitchFamily="18" charset="2"/>
              <a:buChar char=""/>
            </a:pPr>
            <a:r>
              <a:rPr lang="en-GB"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Pest biological control </a:t>
            </a: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Symbol" panose="05050102010706020507" pitchFamily="18" charset="2"/>
              <a:buChar char=""/>
            </a:pPr>
            <a:r>
              <a:rPr lang="en-GB"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Phytosanitary standards</a:t>
            </a: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en-GB"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Harmonization of pesticides </a:t>
            </a:r>
            <a:r>
              <a:rPr lang="en-GB"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registration</a:t>
            </a:r>
          </a:p>
          <a:p>
            <a:pPr marL="342900" lvl="0" indent="-342900" algn="just">
              <a:lnSpc>
                <a:spcPct val="107000"/>
              </a:lnSpc>
              <a:spcAft>
                <a:spcPts val="800"/>
              </a:spcAft>
              <a:buFont typeface="Symbol" panose="05050102010706020507" pitchFamily="18" charset="2"/>
              <a:buChar char=""/>
            </a:pPr>
            <a:r>
              <a:rPr lang="en-GB"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GB" sz="28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Assessment of Laboratories for pest diagnostics.</a:t>
            </a:r>
          </a:p>
          <a:p>
            <a:pPr marL="342900" lvl="0" indent="-342900" algn="just">
              <a:lnSpc>
                <a:spcPct val="107000"/>
              </a:lnSpc>
              <a:spcAft>
                <a:spcPts val="800"/>
              </a:spcAft>
              <a:buFont typeface="Symbol" panose="05050102010706020507" pitchFamily="18" charset="2"/>
              <a:buChar char=""/>
            </a:pPr>
            <a:endParaRPr lang="en-GB" sz="2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12236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3663" y="6006564"/>
            <a:ext cx="987425"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8748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199" y="-152400"/>
            <a:ext cx="7924801" cy="1676400"/>
          </a:xfrm>
        </p:spPr>
        <p:txBody>
          <a:bodyPr>
            <a:normAutofit fontScale="90000"/>
          </a:bodyPr>
          <a:lstStyle/>
          <a:p>
            <a:pPr>
              <a:lnSpc>
                <a:spcPct val="107000"/>
              </a:lnSpc>
              <a:spcAft>
                <a:spcPts val="800"/>
              </a:spcAft>
            </a:pPr>
            <a:r>
              <a:rPr lang="en-GB" sz="5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IAPSC`structure</a:t>
            </a:r>
            <a:r>
              <a:rPr lang="en-GB" sz="4800" dirty="0">
                <a:latin typeface="Calibri" panose="020F0502020204030204" pitchFamily="34" charset="0"/>
                <a:ea typeface="Calibri" panose="020F0502020204030204" pitchFamily="34" charset="0"/>
                <a:cs typeface="Times New Roman" panose="02020603050405020304" pitchFamily="18" charset="0"/>
              </a:rPr>
              <a:t/>
            </a:r>
            <a:br>
              <a:rPr lang="en-GB" sz="4800" dirty="0">
                <a:latin typeface="Calibri" panose="020F0502020204030204" pitchFamily="34" charset="0"/>
                <a:ea typeface="Calibri" panose="020F0502020204030204" pitchFamily="34" charset="0"/>
                <a:cs typeface="Times New Roman" panose="02020603050405020304" pitchFamily="18" charset="0"/>
              </a:rPr>
            </a:br>
            <a:endParaRPr lang="en-US" dirty="0">
              <a:solidFill>
                <a:schemeClr val="tx1"/>
              </a:solidFill>
            </a:endParaRPr>
          </a:p>
        </p:txBody>
      </p:sp>
      <p:sp>
        <p:nvSpPr>
          <p:cNvPr id="3" name="Content Placeholder 2"/>
          <p:cNvSpPr>
            <a:spLocks noGrp="1"/>
          </p:cNvSpPr>
          <p:nvPr>
            <p:ph idx="1"/>
          </p:nvPr>
        </p:nvSpPr>
        <p:spPr>
          <a:xfrm>
            <a:off x="0" y="1143000"/>
            <a:ext cx="9144000" cy="5715000"/>
          </a:xfrm>
        </p:spPr>
        <p:txBody>
          <a:bodyPr>
            <a:normAutofit/>
          </a:bodyPr>
          <a:lstStyle/>
          <a:p>
            <a:pPr marL="0" lvl="0" indent="0">
              <a:lnSpc>
                <a:spcPct val="115000"/>
              </a:lnSpc>
              <a:spcBef>
                <a:spcPts val="0"/>
              </a:spcBef>
              <a:spcAft>
                <a:spcPts val="1000"/>
              </a:spcAft>
              <a:buClr>
                <a:srgbClr val="0BD0D9"/>
              </a:buClr>
              <a:buNone/>
            </a:pPr>
            <a:endParaRPr lang="en-US" dirty="0"/>
          </a:p>
          <a:p>
            <a:pPr marL="342900" lvl="0" indent="-342900" algn="just">
              <a:buFont typeface="Wingdings 2" panose="05020102010507070707" pitchFamily="18" charset="2"/>
              <a:buChar char=""/>
              <a:tabLst>
                <a:tab pos="457200" algn="l"/>
              </a:tabLst>
            </a:pPr>
            <a:r>
              <a:rPr lang="en-US" sz="2800" dirty="0">
                <a:latin typeface="Times New Roman" panose="02020603050405020304" pitchFamily="18" charset="0"/>
              </a:rPr>
              <a:t>IAPSC is governed by a Steering Committee and a General Assembly.</a:t>
            </a:r>
            <a:endParaRPr lang="en-GB" dirty="0"/>
          </a:p>
          <a:p>
            <a:pPr marL="342900" lvl="0" indent="-342900" algn="just">
              <a:buFont typeface="Wingdings 2" panose="05020102010507070707" pitchFamily="18" charset="2"/>
              <a:buChar char=""/>
              <a:tabLst>
                <a:tab pos="457200" algn="l"/>
              </a:tabLst>
            </a:pPr>
            <a:r>
              <a:rPr lang="en-US" sz="2800" dirty="0">
                <a:latin typeface="Times New Roman" panose="02020603050405020304" pitchFamily="18" charset="0"/>
              </a:rPr>
              <a:t>Its secretariat is under the leadership of the Director.  </a:t>
            </a:r>
            <a:endParaRPr lang="en-US" sz="2800" dirty="0" smtClean="0">
              <a:latin typeface="Times New Roman" panose="02020603050405020304" pitchFamily="18" charset="0"/>
            </a:endParaRPr>
          </a:p>
          <a:p>
            <a:pPr marL="342900" lvl="0" indent="-342900" algn="just">
              <a:buFont typeface="Wingdings 2" panose="05020102010507070707" pitchFamily="18" charset="2"/>
              <a:buChar char=""/>
              <a:tabLst>
                <a:tab pos="457200" algn="l"/>
              </a:tabLst>
            </a:pPr>
            <a:r>
              <a:rPr lang="en-US" sz="2800" dirty="0" smtClean="0">
                <a:latin typeface="Times New Roman" panose="02020603050405020304" pitchFamily="18" charset="0"/>
              </a:rPr>
              <a:t>The </a:t>
            </a:r>
            <a:r>
              <a:rPr lang="en-US" sz="2800" dirty="0">
                <a:latin typeface="Times New Roman" panose="02020603050405020304" pitchFamily="18" charset="0"/>
              </a:rPr>
              <a:t>office has :</a:t>
            </a:r>
            <a:endParaRPr lang="en-GB" dirty="0"/>
          </a:p>
          <a:p>
            <a:pPr marL="0" lvl="0" indent="0" algn="just">
              <a:buNone/>
              <a:tabLst>
                <a:tab pos="457200" algn="l"/>
              </a:tabLst>
            </a:pPr>
            <a:r>
              <a:rPr lang="en-US" sz="2800" dirty="0" smtClean="0">
                <a:latin typeface="Times New Roman" panose="02020603050405020304" pitchFamily="18" charset="0"/>
              </a:rPr>
              <a:t>- </a:t>
            </a:r>
            <a:r>
              <a:rPr lang="en-US" sz="2800" dirty="0">
                <a:latin typeface="Times New Roman" panose="02020603050405020304" pitchFamily="18" charset="0"/>
              </a:rPr>
              <a:t>Two Technical sections :Entomology and Phytopathology;</a:t>
            </a:r>
            <a:endParaRPr lang="en-GB" dirty="0"/>
          </a:p>
          <a:p>
            <a:pPr marL="0" lvl="0" indent="0" algn="just">
              <a:buNone/>
              <a:tabLst>
                <a:tab pos="457200" algn="l"/>
              </a:tabLst>
            </a:pPr>
            <a:r>
              <a:rPr lang="en-GB" sz="2800" dirty="0" smtClean="0">
                <a:latin typeface="Times New Roman" panose="02020603050405020304" pitchFamily="18" charset="0"/>
              </a:rPr>
              <a:t>- </a:t>
            </a:r>
            <a:r>
              <a:rPr lang="en-US" sz="2800" dirty="0">
                <a:latin typeface="Times New Roman" panose="02020603050405020304" pitchFamily="18" charset="0"/>
              </a:rPr>
              <a:t>An Administrative and Finance section ;</a:t>
            </a:r>
            <a:endParaRPr lang="en-GB" dirty="0"/>
          </a:p>
          <a:p>
            <a:pPr marL="0" lvl="0" indent="0" algn="just">
              <a:buNone/>
              <a:tabLst>
                <a:tab pos="457200" algn="l"/>
              </a:tabLst>
            </a:pPr>
            <a:r>
              <a:rPr lang="en-US" sz="2800" dirty="0" smtClean="0">
                <a:latin typeface="Times New Roman" panose="02020603050405020304" pitchFamily="18" charset="0"/>
              </a:rPr>
              <a:t>- </a:t>
            </a:r>
            <a:r>
              <a:rPr lang="en-US" sz="2800" dirty="0">
                <a:latin typeface="Times New Roman" panose="02020603050405020304" pitchFamily="18" charset="0"/>
              </a:rPr>
              <a:t>A documentation </a:t>
            </a:r>
            <a:r>
              <a:rPr lang="en-US" sz="2800" dirty="0" smtClean="0">
                <a:latin typeface="Times New Roman" panose="02020603050405020304" pitchFamily="18" charset="0"/>
              </a:rPr>
              <a:t>section.</a:t>
            </a:r>
            <a:endParaRPr lang="en-GB" dirty="0"/>
          </a:p>
          <a:p>
            <a:pPr marL="0" lvl="0">
              <a:lnSpc>
                <a:spcPct val="115000"/>
              </a:lnSpc>
              <a:spcBef>
                <a:spcPts val="0"/>
              </a:spcBef>
              <a:spcAft>
                <a:spcPts val="1000"/>
              </a:spcAft>
              <a:buClr>
                <a:srgbClr val="0BD0D9"/>
              </a:buClr>
            </a:pPr>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72"/>
            <a:ext cx="112236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1891" y="6059487"/>
            <a:ext cx="987425"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640450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482</TotalTime>
  <Words>913</Words>
  <Application>Microsoft Office PowerPoint</Application>
  <PresentationFormat>Presentación en pantalla (4:3)</PresentationFormat>
  <Paragraphs>103</Paragraphs>
  <Slides>16</Slides>
  <Notes>0</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16</vt:i4>
      </vt:variant>
    </vt:vector>
  </HeadingPairs>
  <TitlesOfParts>
    <vt:vector size="25" baseType="lpstr">
      <vt:lpstr>MS PGothic</vt:lpstr>
      <vt:lpstr>Arial</vt:lpstr>
      <vt:lpstr>Arial Black</vt:lpstr>
      <vt:lpstr>Calibri</vt:lpstr>
      <vt:lpstr>Constantia</vt:lpstr>
      <vt:lpstr>Symbol</vt:lpstr>
      <vt:lpstr>Times New Roman</vt:lpstr>
      <vt:lpstr>Wingdings 2</vt:lpstr>
      <vt:lpstr>Flow</vt:lpstr>
      <vt:lpstr>      </vt:lpstr>
      <vt:lpstr>                         30TH TECHNICAL CONSULTATION MEETING AMONG REGIONAL PLANT PROTECTION ORGANIZATIONS  29th October -  2nd November 2018  Lima, Peru </vt:lpstr>
      <vt:lpstr>OUTLINE</vt:lpstr>
      <vt:lpstr>  SPECIFICITIES OF IAPSC  </vt:lpstr>
      <vt:lpstr>How does IAPSC accomplish its mission?</vt:lpstr>
      <vt:lpstr>Major concerned </vt:lpstr>
      <vt:lpstr>Core programmatic areas: </vt:lpstr>
      <vt:lpstr>      Core work programme: </vt:lpstr>
      <vt:lpstr>IAPSC`structure </vt:lpstr>
      <vt:lpstr>The state of IAPSC in 2018 </vt:lpstr>
      <vt:lpstr> </vt:lpstr>
      <vt:lpstr>Presentación de PowerPoint</vt:lpstr>
      <vt:lpstr>3 &amp; 4. Emerging pests/issues and surveillance projects/activities </vt:lpstr>
      <vt:lpstr>Proposals for further collaboration</vt:lpstr>
      <vt:lpstr>  6. IAPSC`s 11th Steering Committee </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user</dc:creator>
  <cp:lastModifiedBy>Camilo Beltrán Montoya</cp:lastModifiedBy>
  <cp:revision>57</cp:revision>
  <dcterms:created xsi:type="dcterms:W3CDTF">2016-12-19T11:30:16Z</dcterms:created>
  <dcterms:modified xsi:type="dcterms:W3CDTF">2018-10-30T20:54:36Z</dcterms:modified>
</cp:coreProperties>
</file>