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wav" ContentType="audio/wav"/>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2"/>
  </p:notesMasterIdLst>
  <p:handoutMasterIdLst>
    <p:handoutMasterId r:id="rId43"/>
  </p:handoutMasterIdLst>
  <p:sldIdLst>
    <p:sldId id="257" r:id="rId2"/>
    <p:sldId id="351" r:id="rId3"/>
    <p:sldId id="313" r:id="rId4"/>
    <p:sldId id="352" r:id="rId5"/>
    <p:sldId id="316" r:id="rId6"/>
    <p:sldId id="353" r:id="rId7"/>
    <p:sldId id="354" r:id="rId8"/>
    <p:sldId id="319" r:id="rId9"/>
    <p:sldId id="355" r:id="rId10"/>
    <p:sldId id="321" r:id="rId11"/>
    <p:sldId id="356" r:id="rId12"/>
    <p:sldId id="357" r:id="rId13"/>
    <p:sldId id="324" r:id="rId14"/>
    <p:sldId id="325" r:id="rId15"/>
    <p:sldId id="326" r:id="rId16"/>
    <p:sldId id="327" r:id="rId17"/>
    <p:sldId id="328" r:id="rId18"/>
    <p:sldId id="330" r:id="rId19"/>
    <p:sldId id="332" r:id="rId20"/>
    <p:sldId id="358" r:id="rId21"/>
    <p:sldId id="334" r:id="rId22"/>
    <p:sldId id="359" r:id="rId23"/>
    <p:sldId id="360" r:id="rId24"/>
    <p:sldId id="337" r:id="rId25"/>
    <p:sldId id="361" r:id="rId26"/>
    <p:sldId id="339" r:id="rId27"/>
    <p:sldId id="362" r:id="rId28"/>
    <p:sldId id="342" r:id="rId29"/>
    <p:sldId id="363" r:id="rId30"/>
    <p:sldId id="343" r:id="rId31"/>
    <p:sldId id="344" r:id="rId32"/>
    <p:sldId id="346" r:id="rId33"/>
    <p:sldId id="347" r:id="rId34"/>
    <p:sldId id="348" r:id="rId35"/>
    <p:sldId id="349" r:id="rId36"/>
    <p:sldId id="350" r:id="rId37"/>
    <p:sldId id="364" r:id="rId38"/>
    <p:sldId id="365" r:id="rId39"/>
    <p:sldId id="366" r:id="rId40"/>
    <p:sldId id="367" r:id="rId41"/>
  </p:sldIdLst>
  <p:sldSz cx="9144000" cy="5143500" type="screen16x9"/>
  <p:notesSz cx="6794500" cy="9906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ouser01" initials="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06" autoAdjust="0"/>
    <p:restoredTop sz="92540" autoAdjust="0"/>
  </p:normalViewPr>
  <p:slideViewPr>
    <p:cSldViewPr snapToGrid="0" snapToObjects="1">
      <p:cViewPr varScale="1">
        <p:scale>
          <a:sx n="133" d="100"/>
          <a:sy n="133" d="100"/>
        </p:scale>
        <p:origin x="132" y="864"/>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75" d="100"/>
          <a:sy n="75" d="100"/>
        </p:scale>
        <p:origin x="2106"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7020"/>
          </a:xfrm>
          <a:prstGeom prst="rect">
            <a:avLst/>
          </a:prstGeom>
        </p:spPr>
        <p:txBody>
          <a:bodyPr vert="horz" lIns="91440" tIns="45720" rIns="91440" bIns="45720" rtlCol="0"/>
          <a:lstStyle>
            <a:lvl1pPr algn="r">
              <a:defRPr sz="1200"/>
            </a:lvl1pPr>
          </a:lstStyle>
          <a:p>
            <a:fld id="{FB789CD8-43C3-408D-9368-FDBE42C7EDFE}" type="datetimeFigureOut">
              <a:rPr lang="en-GB" smtClean="0"/>
              <a:t>09/01/2018</a:t>
            </a:fld>
            <a:endParaRPr lang="fr-FR"/>
          </a:p>
        </p:txBody>
      </p:sp>
      <p:sp>
        <p:nvSpPr>
          <p:cNvPr id="4" name="Footer Placeholder 3"/>
          <p:cNvSpPr>
            <a:spLocks noGrp="1"/>
          </p:cNvSpPr>
          <p:nvPr>
            <p:ph type="ftr" sz="quarter" idx="2"/>
          </p:nvPr>
        </p:nvSpPr>
        <p:spPr>
          <a:xfrm>
            <a:off x="0" y="9408981"/>
            <a:ext cx="2944283" cy="497019"/>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08981"/>
            <a:ext cx="2944283" cy="497019"/>
          </a:xfrm>
          <a:prstGeom prst="rect">
            <a:avLst/>
          </a:prstGeom>
        </p:spPr>
        <p:txBody>
          <a:bodyPr vert="horz" lIns="91440" tIns="45720" rIns="91440" bIns="45720" rtlCol="0" anchor="b"/>
          <a:lstStyle>
            <a:lvl1pPr algn="r">
              <a:defRPr sz="1200"/>
            </a:lvl1pPr>
          </a:lstStyle>
          <a:p>
            <a:fld id="{F1413137-96A3-48AD-B4BE-ACD569C4C195}" type="slidenum">
              <a:rPr lang="en-GB" smtClean="0"/>
              <a:t>‹#›</a:t>
            </a:fld>
            <a:endParaRPr lang="fr-FR"/>
          </a:p>
        </p:txBody>
      </p:sp>
    </p:spTree>
    <p:extLst>
      <p:ext uri="{BB962C8B-B14F-4D97-AF65-F5344CB8AC3E}">
        <p14:creationId xmlns:p14="http://schemas.microsoft.com/office/powerpoint/2010/main" val="9513931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88DF8E99-B454-B548-A324-6AB8EBF83957}" type="datetimeFigureOut">
              <a:rPr lang="en-US" smtClean="0"/>
              <a:pPr/>
              <a:t>1/9/2018</a:t>
            </a:fld>
            <a:endParaRPr lang="fr-FR"/>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C8F58E2D-82E9-4B40-B463-526FA93C539E}" type="slidenum">
              <a:rPr lang="en-US" smtClean="0"/>
              <a:pPr/>
              <a:t>‹#›</a:t>
            </a:fld>
            <a:endParaRPr lang="fr-FR"/>
          </a:p>
        </p:txBody>
      </p:sp>
    </p:spTree>
    <p:extLst>
      <p:ext uri="{BB962C8B-B14F-4D97-AF65-F5344CB8AC3E}">
        <p14:creationId xmlns:p14="http://schemas.microsoft.com/office/powerpoint/2010/main" val="123568637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F58E2D-82E9-4B40-B463-526FA93C539E}" type="slidenum">
              <a:rPr lang="en-US" smtClean="0"/>
              <a:pPr/>
              <a:t>1</a:t>
            </a:fld>
            <a:endParaRPr lang="fr-FR"/>
          </a:p>
        </p:txBody>
      </p:sp>
    </p:spTree>
    <p:extLst>
      <p:ext uri="{BB962C8B-B14F-4D97-AF65-F5344CB8AC3E}">
        <p14:creationId xmlns:p14="http://schemas.microsoft.com/office/powerpoint/2010/main" val="20140549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effectLst/>
                <a:latin typeface="Arial" charset="0"/>
              </a:rPr>
              <a:t>Les dispositions concernant les importations se trouvent dans l’Article VII, qui reconnaît le droit souverain des parties contractantes de réglementer l’entrée des végétaux, produits végétaux et articles réglementés, notamment d’interdire ou de restreindre l’entrée des organismes nuisibles réglementés et des agents de lutte biologique. Ces mesures doivent être fondées sur des considérations phytosanitaires, une analyse du risque phytosanitaire, une justification technique suffisante et être notifiées.</a:t>
            </a:r>
            <a:endParaRPr lang="fr-FR"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18</a:t>
            </a:fld>
            <a:endParaRPr lang="fr-FR"/>
          </a:p>
        </p:txBody>
      </p:sp>
    </p:spTree>
    <p:extLst>
      <p:ext uri="{BB962C8B-B14F-4D97-AF65-F5344CB8AC3E}">
        <p14:creationId xmlns:p14="http://schemas.microsoft.com/office/powerpoint/2010/main" val="756320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effectLst/>
                <a:latin typeface="Arial" charset="0"/>
              </a:rPr>
              <a:t>Les dispositions concernant les importations se trouvent dans l’Article VII, qui reconnaît le droit souverain des parties contractantes de réglementer l’entrée des végétaux, produits végétaux et articles réglementés, notamment d’interdire ou de restreindre l’entrée des organismes nuisibles réglementés et des agents de lutte biologique. Ces mesures doivent être fondées sur des considérations phytosanitaires, une analyse du risque phytosanitaire, une justification technique suffisante et être notifiées.</a:t>
            </a:r>
            <a:endParaRPr lang="fr-FR"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19</a:t>
            </a:fld>
            <a:endParaRPr lang="fr-FR"/>
          </a:p>
        </p:txBody>
      </p:sp>
    </p:spTree>
    <p:extLst>
      <p:ext uri="{BB962C8B-B14F-4D97-AF65-F5344CB8AC3E}">
        <p14:creationId xmlns:p14="http://schemas.microsoft.com/office/powerpoint/2010/main" val="1521207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smtClean="0">
                <a:solidFill>
                  <a:schemeClr val="tx1"/>
                </a:solidFill>
                <a:effectLst/>
                <a:latin typeface="Arial" charset="0"/>
              </a:rPr>
              <a:t>Les dispositions concernant les importations se trouvent dans l’Article VII, qui reconnaît le droit souverain des parties contractantes de réglementer l’entrée des végétaux, produits végétaux et articles réglementés, notamment d’interdire ou de restreindre l’entrée des organismes nuisibles réglementés et des agents de lutte biologique. Ces mesures doivent être fondées sur des considérations phytosanitaires, une analyse du risque phytosanitaire, une justification technique suffisante et être notifiées.</a:t>
            </a:r>
            <a:endParaRPr lang="fr-FR"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20</a:t>
            </a:fld>
            <a:endParaRPr lang="fr-FR"/>
          </a:p>
        </p:txBody>
      </p:sp>
    </p:spTree>
    <p:extLst>
      <p:ext uri="{BB962C8B-B14F-4D97-AF65-F5344CB8AC3E}">
        <p14:creationId xmlns:p14="http://schemas.microsoft.com/office/powerpoint/2010/main" val="2758094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effectLst/>
                <a:latin typeface="Arial" charset="0"/>
              </a:rPr>
              <a:t>Les dispositions concernant les importations se trouvent dans l’Article VII, qui reconnaît le droit souverain des parties contractantes de réglementer l’entrée des végétaux, produits végétaux et articles réglementés, notamment d’interdire ou de restreindre l’entrée des organismes nuisibles réglementés et des agents de lutte biologique. Ces mesures doivent être fondées sur des considérations phytosanitaires, une analyse du risque phytosanitaire, une justification technique suffisante et être notifiées.</a:t>
            </a:r>
            <a:endParaRPr lang="fr-FR"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21</a:t>
            </a:fld>
            <a:endParaRPr lang="fr-FR"/>
          </a:p>
        </p:txBody>
      </p:sp>
    </p:spTree>
    <p:extLst>
      <p:ext uri="{BB962C8B-B14F-4D97-AF65-F5344CB8AC3E}">
        <p14:creationId xmlns:p14="http://schemas.microsoft.com/office/powerpoint/2010/main" val="3006458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smtClean="0">
                <a:solidFill>
                  <a:schemeClr val="tx1"/>
                </a:solidFill>
                <a:effectLst/>
                <a:latin typeface="Arial" charset="0"/>
              </a:rPr>
              <a:t>La CIPV reconnaît, par ailleurs, le devoir des parties contractantes de coopérer en échangeant des informations sur les menaces phytosanitaires, en apportant leur appui technique et biologique et en participant à des campagnes de lutte contre les organismes nuisibles qui nécessitent de prendre des mesures au niveau international. </a:t>
            </a:r>
            <a:endParaRPr lang="fr-FR"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22</a:t>
            </a:fld>
            <a:endParaRPr lang="fr-FR"/>
          </a:p>
        </p:txBody>
      </p:sp>
    </p:spTree>
    <p:extLst>
      <p:ext uri="{BB962C8B-B14F-4D97-AF65-F5344CB8AC3E}">
        <p14:creationId xmlns:p14="http://schemas.microsoft.com/office/powerpoint/2010/main" val="1930324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smtClean="0">
                <a:solidFill>
                  <a:schemeClr val="tx1"/>
                </a:solidFill>
                <a:effectLst/>
                <a:latin typeface="Arial" charset="0"/>
              </a:rPr>
              <a:t>La CIPV reconnaît, par ailleurs, le devoir des parties contractantes de coopérer en échangeant des informations sur les menaces phytosanitaires, en apportant leur appui technique et biologique et en participant à des campagnes de lutte contre les organismes nuisibles qui nécessitent de prendre des mesures au niveau international. </a:t>
            </a:r>
            <a:endParaRPr lang="fr-FR"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23</a:t>
            </a:fld>
            <a:endParaRPr lang="fr-FR"/>
          </a:p>
        </p:txBody>
      </p:sp>
    </p:spTree>
    <p:extLst>
      <p:ext uri="{BB962C8B-B14F-4D97-AF65-F5344CB8AC3E}">
        <p14:creationId xmlns:p14="http://schemas.microsoft.com/office/powerpoint/2010/main" val="18444198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effectLst/>
                <a:latin typeface="Arial" charset="0"/>
              </a:rPr>
              <a:t>Les parties devraient également coopérer pour élaborer et mettre en œuvre les normes internationales pour les mesures phytosanitaires (NIMP) qui seront approuvées par la Commission des mesures phytosanitaires (Article X). Comme précédemment mentionné, dans l’Accord SPS, les NIMP sont considérées comme les normes internationales de référence pour la protection des végétaux et l’Article X de la CIPV confère aux parties contractantes une nouvelle responsabilité en matière de mise en œuvre des NIMP. </a:t>
            </a:r>
            <a:endParaRPr lang="fr-FR"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24</a:t>
            </a:fld>
            <a:endParaRPr lang="fr-FR"/>
          </a:p>
        </p:txBody>
      </p:sp>
    </p:spTree>
    <p:extLst>
      <p:ext uri="{BB962C8B-B14F-4D97-AF65-F5344CB8AC3E}">
        <p14:creationId xmlns:p14="http://schemas.microsoft.com/office/powerpoint/2010/main" val="982263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A90A21-65DA-484C-A2D3-04E7F5E443AB}" type="slidenum">
              <a:rPr lang="en-US"/>
              <a:pPr/>
              <a:t>2</a:t>
            </a:fld>
            <a:endParaRPr lang="fr-FR"/>
          </a:p>
        </p:txBody>
      </p:sp>
      <p:sp>
        <p:nvSpPr>
          <p:cNvPr id="88066" name="Rectangle 2"/>
          <p:cNvSpPr>
            <a:spLocks noGrp="1" noRot="1" noChangeAspect="1" noChangeArrowheads="1" noTextEdit="1"/>
          </p:cNvSpPr>
          <p:nvPr>
            <p:ph type="sldImg"/>
          </p:nvPr>
        </p:nvSpPr>
        <p:spPr bwMode="auto">
          <a:xfrm>
            <a:off x="87313" y="744538"/>
            <a:ext cx="6619875" cy="3724275"/>
          </a:xfrm>
          <a:prstGeom prst="rect">
            <a:avLst/>
          </a:prstGeom>
          <a:solidFill>
            <a:srgbClr val="FFFFFF"/>
          </a:solidFill>
          <a:ln>
            <a:solidFill>
              <a:srgbClr val="000000"/>
            </a:solidFill>
            <a:miter lim="800000"/>
            <a:headEnd/>
            <a:tailEnd/>
          </a:ln>
        </p:spPr>
      </p:sp>
      <p:sp>
        <p:nvSpPr>
          <p:cNvPr id="88067" name="Rectangle 3"/>
          <p:cNvSpPr>
            <a:spLocks noGrp="1" noChangeArrowheads="1"/>
          </p:cNvSpPr>
          <p:nvPr>
            <p:ph type="body" idx="1"/>
          </p:nvPr>
        </p:nvSpPr>
        <p:spPr bwMode="auto">
          <a:xfrm>
            <a:off x="905934" y="4717415"/>
            <a:ext cx="4982633" cy="4469130"/>
          </a:xfrm>
          <a:prstGeom prst="rect">
            <a:avLst/>
          </a:prstGeom>
          <a:solidFill>
            <a:srgbClr val="FFFFFF"/>
          </a:solidFill>
          <a:ln>
            <a:solidFill>
              <a:srgbClr val="000000"/>
            </a:solidFill>
            <a:miter lim="800000"/>
            <a:headEnd/>
            <a:tailEnd/>
          </a:ln>
        </p:spPr>
        <p:txBody>
          <a:bodyPr lIns="91431" tIns="45716" rIns="91431" bIns="45716"/>
          <a:lstStyle/>
          <a:p>
            <a:r>
              <a:rPr lang="fr-FR" sz="1200" kern="1200" dirty="0" smtClean="0">
                <a:solidFill>
                  <a:schemeClr val="tx1"/>
                </a:solidFill>
                <a:effectLst/>
                <a:latin typeface="Arial" charset="0"/>
              </a:rPr>
              <a:t>Les obligations principales pour les États en matière de protection des végétaux et de l’environnement contre les effets négatifs des organismes nuisibles découlent de l’Accord SPS de l’OMC et de la CIPV.</a:t>
            </a:r>
          </a:p>
          <a:p>
            <a:r>
              <a:rPr lang="fr-FR" sz="1200" kern="1200" dirty="0" smtClean="0">
                <a:solidFill>
                  <a:schemeClr val="tx1"/>
                </a:solidFill>
                <a:effectLst/>
                <a:latin typeface="Arial" charset="0"/>
              </a:rPr>
              <a:t>L’Accord SPS vise à faciliter le commerce en empêchant l’utilisation de mesures sanitaires et phytosanitaires comme barrières déguisées au commerce international. Les membres de l’OMC peuvent appliquer des mesures phytosanitaires visant à préserver le niveau de protection phytosanitaire qu’ils souhaitent, à condition que celles-ci ne soient appliquées que dans la mesure nécessaire à la préservation des végétaux et de l’environnement, et qu’elles respectent un certain nombre de principes qui seront détaillés plus loin. L’Accord SPS fait référence aux normes approuvées dans le cadre de la CIPV et qui sont les normes internationales de référence en matière de préservation des végétaux. </a:t>
            </a:r>
          </a:p>
          <a:p>
            <a:r>
              <a:rPr lang="fr-FR" sz="1200" kern="1200" dirty="0" smtClean="0">
                <a:solidFill>
                  <a:schemeClr val="tx1"/>
                </a:solidFill>
                <a:effectLst/>
                <a:latin typeface="Arial" charset="0"/>
              </a:rPr>
              <a:t>Tout comme l’Accord SPS et la CIPV, la Convention sur la diversité biologique (CDB) concerne, elle aussi, le commerce des végétaux et des produits végétaux. La CDB impose aux États membres des obligations en matière d’espèces exotiques envahissantes. En vertu de l’Article 8 (h) de la CDB, chaque partie contractante «empêche d’introduire, contrôle ou éradique les espèces exotiques qui menacent des écosystèmes, des habitats ou des espèces». Comme la plupart des espèces envahissantes peuvent être qualifiées d’organismes nuisibles aux végétaux, la CDB renforce la responsabilité des gouvernements en matière de lutte contre ces menaces, dans le cadre de la législation phytosanitaire.</a:t>
            </a:r>
          </a:p>
          <a:p>
            <a:endParaRPr lang="fr-FR" dirty="0"/>
          </a:p>
        </p:txBody>
      </p:sp>
    </p:spTree>
    <p:extLst>
      <p:ext uri="{BB962C8B-B14F-4D97-AF65-F5344CB8AC3E}">
        <p14:creationId xmlns:p14="http://schemas.microsoft.com/office/powerpoint/2010/main" val="4269704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effectLst/>
                <a:latin typeface="Arial" charset="0"/>
              </a:rPr>
              <a:t>La CIPV a été adoptée en 1951 et révisée à deux reprises, en 1979 et en 1997. Le texte de 1997 (le «Nouveau texte révisé») est entré en vigueur en octobre 2005. La CIPV est un traité multilatéral dont l’objectif principal est d’assurer «une action commune et efficace visant à prévenir la dissémination et l’introduction d’organismes nuisibles aux végétaux et produits végétaux, et de promouvoir l’adoption de mesures appropriées de lutte contre ces derniers». Le Nouveau texte révisé illustre le rôle de la CIPV, tel que reconnu dans l’Accord SPS, qui, comme indiqué précédemment, désigne le Secrétariat de la CIPV comme étant l’organisation responsable d’établir les normes phytosanitaires internationales et de promouvoir l’harmonisation des mesures phytosanitaires, afin de faciliter le commerce.</a:t>
            </a:r>
          </a:p>
          <a:p>
            <a:r>
              <a:rPr lang="fr-FR" sz="1200" kern="1200" dirty="0">
                <a:solidFill>
                  <a:schemeClr val="tx1"/>
                </a:solidFill>
                <a:effectLst/>
                <a:latin typeface="Arial" charset="0"/>
              </a:rPr>
              <a:t>La CIPV introduit un certain nombre de principes, dont certains doivent être repris dans la législation nationale, notamment celui de la </a:t>
            </a:r>
            <a:r>
              <a:rPr lang="fr-FR" sz="1200" b="1" kern="1200" dirty="0">
                <a:solidFill>
                  <a:schemeClr val="tx1"/>
                </a:solidFill>
                <a:effectLst/>
                <a:latin typeface="Arial" charset="0"/>
              </a:rPr>
              <a:t>souveraineté </a:t>
            </a:r>
            <a:r>
              <a:rPr lang="fr-FR" sz="1200" kern="1200" dirty="0">
                <a:solidFill>
                  <a:schemeClr val="tx1"/>
                </a:solidFill>
                <a:effectLst/>
                <a:latin typeface="Arial" charset="0"/>
              </a:rPr>
              <a:t>des États, qui consiste à reconnaître le droit des pays de prendre des mesures phytosanitaires, y compris des mesures d’urgence pour lutter contre les organismes nuisibles. Ce principe est modéré par d’autres principes, notamment le principe de </a:t>
            </a:r>
            <a:r>
              <a:rPr lang="fr-FR" sz="1200" b="1" kern="1200" dirty="0">
                <a:solidFill>
                  <a:schemeClr val="tx1"/>
                </a:solidFill>
                <a:effectLst/>
                <a:latin typeface="Arial" charset="0"/>
              </a:rPr>
              <a:t>nécessité</a:t>
            </a:r>
            <a:r>
              <a:rPr lang="fr-FR" sz="1200" kern="1200" dirty="0">
                <a:solidFill>
                  <a:schemeClr val="tx1"/>
                </a:solidFill>
                <a:effectLst/>
                <a:latin typeface="Arial" charset="0"/>
              </a:rPr>
              <a:t> qui impose aux pays de n’adopter des mesures restrictives que lorsque celles-ci sont nécessaires à la protection sanitaire, et le principe de </a:t>
            </a:r>
            <a:r>
              <a:rPr lang="fr-FR" sz="1200" b="1" kern="1200" dirty="0">
                <a:solidFill>
                  <a:schemeClr val="tx1"/>
                </a:solidFill>
                <a:effectLst/>
                <a:latin typeface="Arial" charset="0"/>
              </a:rPr>
              <a:t>proportionnalité </a:t>
            </a:r>
            <a:r>
              <a:rPr lang="fr-FR" sz="1200" kern="1200" dirty="0">
                <a:solidFill>
                  <a:schemeClr val="tx1"/>
                </a:solidFill>
                <a:effectLst/>
                <a:latin typeface="Arial" charset="0"/>
              </a:rPr>
              <a:t>et d’</a:t>
            </a:r>
            <a:r>
              <a:rPr lang="fr-FR" sz="1200" b="1" kern="1200" dirty="0">
                <a:solidFill>
                  <a:schemeClr val="tx1"/>
                </a:solidFill>
                <a:effectLst/>
                <a:latin typeface="Arial" charset="0"/>
              </a:rPr>
              <a:t>impact minimal </a:t>
            </a:r>
            <a:r>
              <a:rPr lang="fr-FR" sz="1200" kern="1200" dirty="0">
                <a:solidFill>
                  <a:schemeClr val="tx1"/>
                </a:solidFill>
                <a:effectLst/>
                <a:latin typeface="Arial" charset="0"/>
              </a:rPr>
              <a:t>qui consiste à faire en sorte que les mesures restrictives aient l’impact le plus faible possible sur le commerce international. Les autres principes importants sont la </a:t>
            </a:r>
            <a:r>
              <a:rPr lang="fr-FR" sz="1200" b="1" kern="1200" dirty="0">
                <a:solidFill>
                  <a:schemeClr val="tx1"/>
                </a:solidFill>
                <a:effectLst/>
                <a:latin typeface="Arial" charset="0"/>
              </a:rPr>
              <a:t>coopération </a:t>
            </a:r>
            <a:r>
              <a:rPr lang="fr-FR" sz="1200" kern="1200" dirty="0">
                <a:solidFill>
                  <a:schemeClr val="tx1"/>
                </a:solidFill>
                <a:effectLst/>
                <a:latin typeface="Arial" charset="0"/>
              </a:rPr>
              <a:t>entre les pays pour empêcher l’introduction et la dissémination d’organismes nuisibles et la </a:t>
            </a:r>
            <a:r>
              <a:rPr lang="fr-FR" sz="1200" b="1" kern="1200" dirty="0">
                <a:solidFill>
                  <a:schemeClr val="tx1"/>
                </a:solidFill>
                <a:effectLst/>
                <a:latin typeface="Arial" charset="0"/>
              </a:rPr>
              <a:t>non-discrimination</a:t>
            </a:r>
            <a:r>
              <a:rPr lang="fr-FR" sz="1200" kern="1200" dirty="0">
                <a:solidFill>
                  <a:schemeClr val="tx1"/>
                </a:solidFill>
                <a:effectLst/>
                <a:latin typeface="Arial" charset="0"/>
              </a:rPr>
              <a:t> entre les pays présentant le même état phytosanitaire et, dans le cas des organismes nuisibles réglementés dans un pays, que les mesures soient appliquées sans discrimination entre les envois d’origine nationale et ceux importés.</a:t>
            </a:r>
            <a:endParaRPr lang="fr-FR"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3</a:t>
            </a:fld>
            <a:endParaRPr lang="fr-FR"/>
          </a:p>
        </p:txBody>
      </p:sp>
    </p:spTree>
    <p:extLst>
      <p:ext uri="{BB962C8B-B14F-4D97-AF65-F5344CB8AC3E}">
        <p14:creationId xmlns:p14="http://schemas.microsoft.com/office/powerpoint/2010/main" val="2185130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dirty="0" smtClean="0">
                <a:solidFill>
                  <a:schemeClr val="tx1"/>
                </a:solidFill>
                <a:effectLst/>
                <a:latin typeface="Arial" charset="0"/>
              </a:rPr>
              <a:t>Parmi les obligations contenues dans la CIPV et en vertu de l’Article IV, les parties contractantes doivent désigner une entité nationale pour exercer la fonction d’Organisation nationale de la protection des végétaux (ONPV) et donner à celle-ci le mandat nécessaire pour exercer un certain nombre de fonctions, notamment la surveillance des végétaux sur pied, des produits végétaux et des articles réglementés, la délivrance de certificats phytosanitaires et la garantie de la sécurité phytosanitaire des envois après certification, l’approbation des exigences à l’importation et la conduite d’analyses du risque phytosanitaire, d’inspections et, si nécessaire, la désinfestation des envois qui concernent le commerce international, et le partage des informations phytosanitaires avec la CIPV et les autres parties contractantes. </a:t>
            </a:r>
          </a:p>
          <a:p>
            <a:endParaRPr lang="fr-FR"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12</a:t>
            </a:fld>
            <a:endParaRPr lang="fr-FR"/>
          </a:p>
        </p:txBody>
      </p:sp>
    </p:spTree>
    <p:extLst>
      <p:ext uri="{BB962C8B-B14F-4D97-AF65-F5344CB8AC3E}">
        <p14:creationId xmlns:p14="http://schemas.microsoft.com/office/powerpoint/2010/main" val="73925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dirty="0">
                <a:solidFill>
                  <a:schemeClr val="tx1"/>
                </a:solidFill>
                <a:effectLst/>
                <a:latin typeface="Arial" charset="0"/>
              </a:rPr>
              <a:t>Parmi les obligations contenues dans la CIPV et en vertu de l’Article IV, les parties contractantes doivent désigner une entité nationale pour exercer la fonction d’Organisation nationale de la protection des végétaux (ONPV) et donner à celle-ci le mandat nécessaire pour exercer un certain nombre de fonctions, notamment la surveillance des végétaux sur pied, des produits végétaux et des articles réglementés, la délivrance de certificats phytosanitaires et la garantie de la sécurité phytosanitaire des envois après certification, l’approbation des exigences à l’importation et la conduite d’analyses du risque phytosanitaire, d’inspections et, si nécessaire, la désinfestation des envois qui concernent le commerce international, et le partage des informations phytosanitaires avec la CIPV et les autres parties contractantes. </a:t>
            </a:r>
          </a:p>
          <a:p>
            <a:endParaRPr lang="fr-FR"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13</a:t>
            </a:fld>
            <a:endParaRPr lang="fr-FR"/>
          </a:p>
        </p:txBody>
      </p:sp>
    </p:spTree>
    <p:extLst>
      <p:ext uri="{BB962C8B-B14F-4D97-AF65-F5344CB8AC3E}">
        <p14:creationId xmlns:p14="http://schemas.microsoft.com/office/powerpoint/2010/main" val="2084466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dirty="0">
                <a:solidFill>
                  <a:schemeClr val="tx1"/>
                </a:solidFill>
                <a:effectLst/>
                <a:latin typeface="Arial" charset="0"/>
              </a:rPr>
              <a:t>Parmi les obligations contenues dans la CIPV et en vertu de l’Article IV, les parties contractantes doivent désigner une entité nationale pour exercer la fonction d’Organisation nationale de la protection des végétaux (ONPV) et donner à celle-ci le mandat nécessaire pour exercer un certain nombre de fonctions, notamment la surveillance des végétaux sur pied, des produits végétaux et des articles réglementés, la délivrance de certificats phytosanitaires et la garantie de la sécurité phytosanitaire des envois après certification, l’approbation des exigences à l’importation et la conduite d’analyses du risque phytosanitaire, d’inspections et, si nécessaire, la désinfestation des envois qui concernent le commerce international, et le partage des informations phytosanitaires avec la CIPV et les autres parties contractantes. </a:t>
            </a:r>
          </a:p>
          <a:p>
            <a:endParaRPr lang="fr-FR"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14</a:t>
            </a:fld>
            <a:endParaRPr lang="fr-FR"/>
          </a:p>
        </p:txBody>
      </p:sp>
    </p:spTree>
    <p:extLst>
      <p:ext uri="{BB962C8B-B14F-4D97-AF65-F5344CB8AC3E}">
        <p14:creationId xmlns:p14="http://schemas.microsoft.com/office/powerpoint/2010/main" val="1375257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effectLst/>
                <a:latin typeface="Arial" charset="0"/>
              </a:rPr>
              <a:t>L’ONPV devrait vérifier que tous les végétaux, produits végétaux et articles réglementés exportés soient conformes aux exigences à l’importation du pays de destination et, à cette fin, délivrent un certificat phytosanitaire qui suit le modèle approuvé par la CIPV. Les certificats phytosanitaires sont des documents officiels et doivent être signés par un fonctionnaire.</a:t>
            </a:r>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15</a:t>
            </a:fld>
            <a:endParaRPr lang="fr-FR"/>
          </a:p>
        </p:txBody>
      </p:sp>
    </p:spTree>
    <p:extLst>
      <p:ext uri="{BB962C8B-B14F-4D97-AF65-F5344CB8AC3E}">
        <p14:creationId xmlns:p14="http://schemas.microsoft.com/office/powerpoint/2010/main" val="4070400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effectLst/>
                <a:latin typeface="Arial" charset="0"/>
              </a:rPr>
              <a:t>L’Article VI sur les organismes nuisibles réglementés reconnaît le droit des parties contractantes de demander l’application de mesures phytosanitaires contre les organismes nuisibles réglementés (organismes de quarantaine et non de quarantaine), à condition que ces mesures ne soient pas plus restrictives que les mesures appliquées aux mêmes organismes nuisibles s’ils sont présents sur le territoire de la partie contractante importatrice (principe de non-discrimination) et qu’elles soient limitées aux dispositions nécessaires pour protéger la santé des végétaux et/ou sauvegarder l’usage auquel ils sont destinés et soient justifiées d’un point de vue technique par la partie contractante concernée (principes de non-discrimination et justification technique).</a:t>
            </a:r>
            <a:endParaRPr lang="fr-FR"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16</a:t>
            </a:fld>
            <a:endParaRPr lang="fr-FR"/>
          </a:p>
        </p:txBody>
      </p:sp>
    </p:spTree>
    <p:extLst>
      <p:ext uri="{BB962C8B-B14F-4D97-AF65-F5344CB8AC3E}">
        <p14:creationId xmlns:p14="http://schemas.microsoft.com/office/powerpoint/2010/main" val="19211007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effectLst/>
                <a:latin typeface="Arial" charset="0"/>
              </a:rPr>
              <a:t>Les dispositions concernant les importations se trouvent dans l’Article VII, qui reconnaît le droit souverain des parties contractantes de réglementer l’entrée des végétaux, produits végétaux et articles réglementés, notamment d’interdire ou de restreindre l’entrée des organismes nuisibles réglementés et des agents de lutte biologique. Ces mesures doivent être fondées sur des considérations phytosanitaires, une analyse du risque phytosanitaire, une justification technique suffisante et être notifiées.</a:t>
            </a:r>
            <a:endParaRPr lang="fr-FR"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17</a:t>
            </a:fld>
            <a:endParaRPr lang="fr-FR"/>
          </a:p>
        </p:txBody>
      </p:sp>
    </p:spTree>
    <p:extLst>
      <p:ext uri="{BB962C8B-B14F-4D97-AF65-F5344CB8AC3E}">
        <p14:creationId xmlns:p14="http://schemas.microsoft.com/office/powerpoint/2010/main" val="3760424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2772" y="906511"/>
            <a:ext cx="7167016" cy="1006113"/>
          </a:xfrm>
          <a:prstGeom prst="rect">
            <a:avLst/>
          </a:prstGeo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1292772" y="2180022"/>
            <a:ext cx="7167016" cy="1367224"/>
          </a:xfrm>
        </p:spPr>
        <p:txBody>
          <a:bodyPr>
            <a:normAutofit/>
          </a:bodyPr>
          <a:lstStyle>
            <a:lvl1pPr marL="0" indent="0" algn="ctr">
              <a:buNone/>
              <a:defRPr sz="2200" baseline="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dirty="0"/>
          </a:p>
        </p:txBody>
      </p:sp>
      <p:cxnSp>
        <p:nvCxnSpPr>
          <p:cNvPr id="9" name="Straight Connector 8"/>
          <p:cNvCxnSpPr/>
          <p:nvPr userDrawn="1"/>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601789"/>
      </p:ext>
    </p:extLst>
  </p:cSld>
  <p:clrMapOvr>
    <a:masterClrMapping/>
  </p:clrMapOvr>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23074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04410" cy="4358879"/>
          </a:xfrm>
          <a:prstGeom prst="rect">
            <a:avLst/>
          </a:prstGeo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302818" y="273844"/>
            <a:ext cx="5126557"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79781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normAutofit/>
          </a:bodyPr>
          <a:lstStyle>
            <a:lvl1pPr>
              <a:defRPr sz="3200" baseline="0"/>
            </a:lvl1pPr>
          </a:lstStyle>
          <a:p>
            <a:r>
              <a:rPr lang="en-GB" dirty="0"/>
              <a:t>Click to edit Master title style</a:t>
            </a:r>
            <a:endParaRPr lang="en-US" dirty="0"/>
          </a:p>
        </p:txBody>
      </p:sp>
      <p:sp>
        <p:nvSpPr>
          <p:cNvPr id="3" name="Content Placeholder 2"/>
          <p:cNvSpPr>
            <a:spLocks noGrp="1"/>
          </p:cNvSpPr>
          <p:nvPr>
            <p:ph idx="1"/>
          </p:nvPr>
        </p:nvSpPr>
        <p:spPr/>
        <p:txBody>
          <a:bodyPr/>
          <a:lstStyle>
            <a:lvl1pPr marL="273050" indent="-273050" defTabSz="901800">
              <a:spcAft>
                <a:spcPts val="600"/>
              </a:spcAft>
              <a:tabLst>
                <a:tab pos="719138" algn="l"/>
              </a:tabLst>
              <a:defRPr/>
            </a:lvl1pPr>
            <a:lvl2pPr marL="577850" indent="-234950">
              <a:spcAft>
                <a:spcPts val="600"/>
              </a:spcAft>
              <a:tabLst/>
              <a:defRPr/>
            </a:lvl2pPr>
            <a:lvl3pPr marL="892175" indent="-206375">
              <a:spcAft>
                <a:spcPts val="600"/>
              </a:spcAft>
              <a:tabLst/>
              <a:defRPr/>
            </a:lvl3pPr>
            <a:lvl4pPr marL="1244600" indent="-215900">
              <a:spcAft>
                <a:spcPts val="600"/>
              </a:spcAft>
              <a:tabLst/>
              <a:defRPr/>
            </a:lvl4pPr>
            <a:lvl5pPr marL="1558925" indent="-187325">
              <a:spcAft>
                <a:spcPts val="600"/>
              </a:spcAft>
              <a:tabLs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125380081"/>
      </p:ext>
    </p:extLst>
  </p:cSld>
  <p:clrMapOvr>
    <a:masterClrMapping/>
  </p:clrMapOvr>
  <p:hf sldNum="0" hdr="0" ftr="0" dt="0"/>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0" y="618760"/>
            <a:ext cx="7164388" cy="2139553"/>
          </a:xfrm>
          <a:prstGeom prst="rect">
            <a:avLst/>
          </a:prstGeo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1295400" y="2778554"/>
            <a:ext cx="7164388"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dirty="0"/>
          </a:p>
        </p:txBody>
      </p:sp>
    </p:spTree>
    <p:extLst>
      <p:ext uri="{BB962C8B-B14F-4D97-AF65-F5344CB8AC3E}">
        <p14:creationId xmlns:p14="http://schemas.microsoft.com/office/powerpoint/2010/main" val="137454223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3" name="Content Placeholder 2"/>
          <p:cNvSpPr>
            <a:spLocks noGrp="1"/>
          </p:cNvSpPr>
          <p:nvPr>
            <p:ph sz="half" idx="1"/>
          </p:nvPr>
        </p:nvSpPr>
        <p:spPr>
          <a:xfrm>
            <a:off x="1295400" y="1369219"/>
            <a:ext cx="3518854" cy="313804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928554" y="1369219"/>
            <a:ext cx="3539590" cy="313804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4980328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73844"/>
            <a:ext cx="7164388" cy="994172"/>
          </a:xfrm>
          <a:prstGeom prst="rect">
            <a:avLst/>
          </a:prstGeom>
        </p:spPr>
        <p:txBody>
          <a:bodyPr/>
          <a:lstStyle/>
          <a:p>
            <a:r>
              <a:rPr lang="en-GB"/>
              <a:t>Click to edit Master title style</a:t>
            </a:r>
            <a:endParaRPr lang="en-US" dirty="0"/>
          </a:p>
        </p:txBody>
      </p:sp>
      <p:sp>
        <p:nvSpPr>
          <p:cNvPr id="3" name="Text Placeholder 2"/>
          <p:cNvSpPr>
            <a:spLocks noGrp="1"/>
          </p:cNvSpPr>
          <p:nvPr>
            <p:ph type="body" idx="1"/>
          </p:nvPr>
        </p:nvSpPr>
        <p:spPr>
          <a:xfrm>
            <a:off x="1295400" y="1260872"/>
            <a:ext cx="351027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1295400" y="1878807"/>
            <a:ext cx="3510278" cy="265273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936647" y="1260872"/>
            <a:ext cx="3523142"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936647" y="1878807"/>
            <a:ext cx="3523142" cy="265273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Slide Number Placeholder 8"/>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9438574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5" name="Slide Number Placeholder 4"/>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19998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703068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15392" cy="1200150"/>
          </a:xfrm>
          <a:prstGeom prst="rect">
            <a:avLst/>
          </a:prstGeo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4219163" y="740569"/>
            <a:ext cx="4240625"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1295399" y="1543050"/>
            <a:ext cx="2615391"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815913050"/>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39667" cy="1200150"/>
          </a:xfrm>
          <a:prstGeom prst="rect">
            <a:avLst/>
          </a:prstGeo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4243439" y="740569"/>
            <a:ext cx="4216349"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Drag picture to placeholder or click icon to add</a:t>
            </a:r>
            <a:endParaRPr lang="en-US" dirty="0"/>
          </a:p>
        </p:txBody>
      </p:sp>
      <p:sp>
        <p:nvSpPr>
          <p:cNvPr id="4" name="Text Placeholder 3"/>
          <p:cNvSpPr>
            <a:spLocks noGrp="1"/>
          </p:cNvSpPr>
          <p:nvPr>
            <p:ph type="body" sz="half" idx="2"/>
          </p:nvPr>
        </p:nvSpPr>
        <p:spPr>
          <a:xfrm>
            <a:off x="1295399" y="1543050"/>
            <a:ext cx="2639667"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04018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98416" y="1369219"/>
            <a:ext cx="7169729" cy="3118475"/>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4"/>
          </p:nvPr>
        </p:nvSpPr>
        <p:spPr>
          <a:xfrm>
            <a:off x="8592765" y="4846709"/>
            <a:ext cx="434908" cy="205743"/>
          </a:xfrm>
          <a:prstGeom prst="rect">
            <a:avLst/>
          </a:prstGeom>
        </p:spPr>
        <p:txBody>
          <a:bodyPr vert="horz" lIns="91440" tIns="45720" rIns="91440" bIns="45720" rtlCol="0" anchor="ctr"/>
          <a:lstStyle>
            <a:lvl1pPr algn="r">
              <a:defRPr sz="900">
                <a:solidFill>
                  <a:schemeClr val="tx1">
                    <a:tint val="75000"/>
                  </a:schemeClr>
                </a:solidFill>
              </a:defRPr>
            </a:lvl1pPr>
          </a:lstStyle>
          <a:p>
            <a:fld id="{83B6047E-932E-D046-B526-ECC9278DC106}" type="slidenum">
              <a:rPr lang="en-US" smtClean="0"/>
              <a:pPr/>
              <a:t>‹#›</a:t>
            </a:fld>
            <a:endParaRPr lang="en-US" dirty="0"/>
          </a:p>
        </p:txBody>
      </p:sp>
      <p:pic>
        <p:nvPicPr>
          <p:cNvPr id="9" name="Picture 8"/>
          <p:cNvPicPr>
            <a:picLocks noChangeAspect="1"/>
          </p:cNvPicPr>
          <p:nvPr userDrawn="1"/>
        </p:nvPicPr>
        <p:blipFill>
          <a:blip r:embed="rId13"/>
          <a:stretch>
            <a:fillRect/>
          </a:stretch>
        </p:blipFill>
        <p:spPr>
          <a:xfrm>
            <a:off x="0" y="0"/>
            <a:ext cx="428625" cy="5143500"/>
          </a:xfrm>
          <a:prstGeom prst="rect">
            <a:avLst/>
          </a:prstGeom>
        </p:spPr>
      </p:pic>
      <p:sp>
        <p:nvSpPr>
          <p:cNvPr id="10" name="Rectangle 9"/>
          <p:cNvSpPr/>
          <p:nvPr userDrawn="1"/>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14"/>
          <a:stretch>
            <a:fillRect/>
          </a:stretch>
        </p:blipFill>
        <p:spPr>
          <a:xfrm>
            <a:off x="4367360" y="4602216"/>
            <a:ext cx="856040" cy="442779"/>
          </a:xfrm>
          <a:prstGeom prst="rect">
            <a:avLst/>
          </a:prstGeom>
        </p:spPr>
      </p:pic>
      <p:cxnSp>
        <p:nvCxnSpPr>
          <p:cNvPr id="14" name="Straight Connector 13"/>
          <p:cNvCxnSpPr/>
          <p:nvPr userDrawn="1"/>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2" name="Title Placeholder 21"/>
          <p:cNvSpPr>
            <a:spLocks noGrp="1"/>
          </p:cNvSpPr>
          <p:nvPr>
            <p:ph type="title"/>
          </p:nvPr>
        </p:nvSpPr>
        <p:spPr>
          <a:xfrm>
            <a:off x="1298416" y="274638"/>
            <a:ext cx="7169728" cy="993775"/>
          </a:xfrm>
          <a:prstGeom prst="rect">
            <a:avLst/>
          </a:prstGeom>
        </p:spPr>
        <p:txBody>
          <a:bodyPr vert="horz" lIns="91440" tIns="45720" rIns="91440" bIns="45720" rtlCol="0" anchor="ctr">
            <a:normAutofit/>
          </a:bodyPr>
          <a:lstStyle/>
          <a:p>
            <a:r>
              <a:rPr lang="en-GB"/>
              <a:t>Click to edit Master title style</a:t>
            </a:r>
            <a:endParaRPr lang="en-US"/>
          </a:p>
        </p:txBody>
      </p:sp>
      <p:pic>
        <p:nvPicPr>
          <p:cNvPr id="12" name="Picture 11" descr="http://intranet.fao.org/fileadmin/images/FAO_LOGO/FAO_logo_Blue_3lines_fr.jpg"/>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555430" y="4519226"/>
            <a:ext cx="1928480" cy="564758"/>
          </a:xfrm>
          <a:prstGeom prst="rect">
            <a:avLst/>
          </a:prstGeom>
          <a:noFill/>
          <a:ln>
            <a:noFill/>
          </a:ln>
        </p:spPr>
      </p:pic>
    </p:spTree>
    <p:extLst>
      <p:ext uri="{BB962C8B-B14F-4D97-AF65-F5344CB8AC3E}">
        <p14:creationId xmlns:p14="http://schemas.microsoft.com/office/powerpoint/2010/main" val="2335852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w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www.google.it/url?sa=i&amp;rct=j&amp;q=&amp;esrc=s&amp;source=images&amp;cd=&amp;cad=rja&amp;uact=8&amp;ved=0ahUKEwirmszKnZrMAhVEPxQKHWZ8A7wQjRwIBw&amp;url=https://chm.cbd.int/submit&amp;bvm=bv.119745492,d.d24&amp;psig=AFQjCNFMk-nbpyZfPKAkWmuPYDeV0jxaWA&amp;ust=1461139072925437" TargetMode="External"/><Relationship Id="rId3" Type="http://schemas.openxmlformats.org/officeDocument/2006/relationships/notesSlide" Target="../notesSlides/notesSlide2.xml"/><Relationship Id="rId7" Type="http://schemas.openxmlformats.org/officeDocument/2006/relationships/image" Target="../media/image5.png"/><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hyperlink" Target="https://www.google.it/url?sa=i&amp;rct=j&amp;q=&amp;esrc=s&amp;source=images&amp;cd=&amp;cad=rja&amp;uact=8&amp;ved=0ahUKEwiMyduVnZrMAhWBHxQKHUH7BIkQjRwIBw&amp;url=https://www.ippc.int/en/logos/&amp;psig=AFQjCNHQi7BiP0PinJ5_Z7HOk3VTF1olJA&amp;ust=1461139020711389" TargetMode="External"/><Relationship Id="rId5" Type="http://schemas.openxmlformats.org/officeDocument/2006/relationships/image" Target="../media/image4.png"/><Relationship Id="rId4" Type="http://schemas.openxmlformats.org/officeDocument/2006/relationships/hyperlink" Target="https://www.google.it/url?sa=i&amp;rct=j&amp;q=&amp;esrc=s&amp;source=images&amp;cd=&amp;cad=rja&amp;uact=8&amp;ved=0ahUKEwimp53jnJrMAhVIVhQKHepaBWAQjRwIBw&amp;url=https://marbethvelasquez.wikispaces.com/World%2BTrade%2BOrganization(WTO)&amp;psig=AFQjCNGKKc3Oj42AsW60taAQSM9TUalVIw&amp;ust=1461138884310088" TargetMode="External"/><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mailto:Lalaina.Ravelomanantsoa@fao.org" TargetMode="External"/><Relationship Id="rId2" Type="http://schemas.openxmlformats.org/officeDocument/2006/relationships/hyperlink" Target="mailto:Carmen.Bullon@fao.org" TargetMode="External"/><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hyperlink" Target="http://derecho.laguia2000.com/wp-content/uploads/2008/07/common-law.jp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r-FR" sz="3500" b="1" dirty="0" smtClean="0"/>
              <a:t>Cadre </a:t>
            </a:r>
            <a:r>
              <a:rPr lang="fr-FR" sz="3500" b="1" dirty="0"/>
              <a:t>juridique international: Obligations et responsabilités en </a:t>
            </a:r>
            <a:r>
              <a:rPr lang="fr-FR" sz="3500" b="1" dirty="0" smtClean="0"/>
              <a:t>résultant </a:t>
            </a:r>
            <a:r>
              <a:rPr lang="fr-FR" sz="3500" b="1" dirty="0"/>
              <a:t>de la CIPV</a:t>
            </a:r>
          </a:p>
        </p:txBody>
      </p:sp>
      <p:sp>
        <p:nvSpPr>
          <p:cNvPr id="3" name="Subtitle 2"/>
          <p:cNvSpPr>
            <a:spLocks noGrp="1"/>
          </p:cNvSpPr>
          <p:nvPr>
            <p:ph type="subTitle" idx="1"/>
          </p:nvPr>
        </p:nvSpPr>
        <p:spPr>
          <a:xfrm>
            <a:off x="1292772" y="2180022"/>
            <a:ext cx="7167016" cy="1188466"/>
          </a:xfrm>
        </p:spPr>
        <p:txBody>
          <a:bodyPr>
            <a:normAutofit/>
          </a:bodyPr>
          <a:lstStyle/>
          <a:p>
            <a:r>
              <a:rPr lang="fr-FR" smtClean="0"/>
              <a:t> </a:t>
            </a:r>
          </a:p>
          <a:p>
            <a:r>
              <a:rPr lang="fr-FR" sz="1800" b="1" dirty="0"/>
              <a:t>Secrétariat de la CIPV</a:t>
            </a:r>
          </a:p>
          <a:p>
            <a:r>
              <a:rPr lang="fr-FR" sz="1800" b="1" dirty="0"/>
              <a:t>avec l’appui financier du projet 401 du STDF</a:t>
            </a:r>
          </a:p>
          <a:p>
            <a:endParaRPr lang="fr-FR" sz="1800" dirty="0"/>
          </a:p>
        </p:txBody>
      </p:sp>
      <p:sp>
        <p:nvSpPr>
          <p:cNvPr id="4" name="Title 1"/>
          <p:cNvSpPr txBox="1">
            <a:spLocks/>
          </p:cNvSpPr>
          <p:nvPr/>
        </p:nvSpPr>
        <p:spPr>
          <a:xfrm>
            <a:off x="1553911" y="4040841"/>
            <a:ext cx="7169727" cy="411628"/>
          </a:xfrm>
          <a:prstGeom prst="rect">
            <a:avLst/>
          </a:prstGeom>
        </p:spPr>
        <p:txBody>
          <a:bodyPr vert="horz" lIns="91440" tIns="45720" rIns="91440" bIns="45720" rtlCol="0" anchor="b">
            <a:normAutofit fontScale="85000" lnSpcReduction="10000"/>
          </a:bodyPr>
          <a:lstStyle>
            <a:lvl1pPr algn="ctr" defTabSz="685800" rtl="0" eaLnBrk="1" latinLnBrk="0" hangingPunct="1">
              <a:lnSpc>
                <a:spcPct val="90000"/>
              </a:lnSpc>
              <a:spcBef>
                <a:spcPct val="0"/>
              </a:spcBef>
              <a:buNone/>
              <a:defRPr sz="4500" b="0" kern="1200">
                <a:solidFill>
                  <a:schemeClr val="accent1"/>
                </a:solidFill>
                <a:latin typeface="+mj-lt"/>
                <a:ea typeface="+mj-ea"/>
                <a:cs typeface="+mj-cs"/>
              </a:defRPr>
            </a:lvl1pPr>
          </a:lstStyle>
          <a:p>
            <a:r>
              <a:rPr lang="fr-FR" sz="2000" b="1" dirty="0"/>
              <a:t>Formation de facilitateurs de l’évaluation des capacités phytosanitaires (ECP)</a:t>
            </a:r>
          </a:p>
        </p:txBody>
      </p:sp>
    </p:spTree>
    <p:extLst>
      <p:ext uri="{BB962C8B-B14F-4D97-AF65-F5344CB8AC3E}">
        <p14:creationId xmlns:p14="http://schemas.microsoft.com/office/powerpoint/2010/main" val="4888064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6200" y="206608"/>
            <a:ext cx="7169727" cy="994172"/>
          </a:xfrm>
        </p:spPr>
        <p:txBody>
          <a:bodyPr/>
          <a:lstStyle/>
          <a:p>
            <a:r>
              <a:rPr lang="fr-FR" b="1" dirty="0"/>
              <a:t>Article II. Terminologie</a:t>
            </a:r>
          </a:p>
        </p:txBody>
      </p:sp>
      <p:sp>
        <p:nvSpPr>
          <p:cNvPr id="3" name="Content Placeholder 2"/>
          <p:cNvSpPr>
            <a:spLocks noGrp="1"/>
          </p:cNvSpPr>
          <p:nvPr>
            <p:ph idx="1"/>
          </p:nvPr>
        </p:nvSpPr>
        <p:spPr>
          <a:xfrm>
            <a:off x="1036200" y="1283420"/>
            <a:ext cx="7482511" cy="3118475"/>
          </a:xfrm>
        </p:spPr>
        <p:txBody>
          <a:bodyPr vert="horz" lIns="91440" tIns="45720" rIns="91440" bIns="45720" rtlCol="0" anchor="t">
            <a:normAutofit/>
          </a:bodyPr>
          <a:lstStyle/>
          <a:p>
            <a:pPr algn="just"/>
            <a:endParaRPr lang="fr-FR" sz="2200" dirty="0"/>
          </a:p>
          <a:p>
            <a:pPr algn="just"/>
            <a:r>
              <a:rPr lang="fr-FR" sz="2200" dirty="0"/>
              <a:t>Il est important que tous les pays comprennent de la même façon certains termes importants qui concernent la protection des végétaux (végétal, organisme nuisible, quarantaine, ARP, etc.).</a:t>
            </a:r>
          </a:p>
          <a:p>
            <a:pPr algn="just"/>
            <a:r>
              <a:rPr lang="fr-FR" sz="2200" dirty="0"/>
              <a:t>Certains de ces termes sont mieux précisés dans la NIMP 5!!</a:t>
            </a:r>
          </a:p>
        </p:txBody>
      </p:sp>
    </p:spTree>
    <p:extLst>
      <p:ext uri="{BB962C8B-B14F-4D97-AF65-F5344CB8AC3E}">
        <p14:creationId xmlns:p14="http://schemas.microsoft.com/office/powerpoint/2010/main" val="1471021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3605" y="265300"/>
            <a:ext cx="7169727" cy="994172"/>
          </a:xfrm>
        </p:spPr>
        <p:txBody>
          <a:bodyPr/>
          <a:lstStyle/>
          <a:p>
            <a:r>
              <a:rPr lang="fr-FR" b="1" dirty="0" smtClean="0"/>
              <a:t>Article III. </a:t>
            </a:r>
            <a:endParaRPr lang="fr-FR" b="1" dirty="0"/>
          </a:p>
        </p:txBody>
      </p:sp>
      <p:sp>
        <p:nvSpPr>
          <p:cNvPr id="3" name="Content Placeholder 2"/>
          <p:cNvSpPr>
            <a:spLocks noGrp="1"/>
          </p:cNvSpPr>
          <p:nvPr>
            <p:ph idx="1"/>
          </p:nvPr>
        </p:nvSpPr>
        <p:spPr>
          <a:xfrm>
            <a:off x="981635" y="1545637"/>
            <a:ext cx="7752230" cy="3118475"/>
          </a:xfrm>
        </p:spPr>
        <p:txBody>
          <a:bodyPr/>
          <a:lstStyle/>
          <a:p>
            <a:pPr algn="just"/>
            <a:r>
              <a:rPr lang="fr-FR" sz="2200" dirty="0" smtClean="0"/>
              <a:t>La Convention s’appliquera sans préjudice des droits et obligations des parties contractantes découlant d’accords internationaux pertinents</a:t>
            </a:r>
          </a:p>
          <a:p>
            <a:pPr marL="0" indent="0" algn="just">
              <a:buNone/>
            </a:pPr>
            <a:endParaRPr lang="fr-FR" sz="2200" dirty="0"/>
          </a:p>
          <a:p>
            <a:pPr algn="r">
              <a:buFont typeface="Courier New" panose="02070309020205020404" pitchFamily="49" charset="0"/>
              <a:buChar char="o"/>
            </a:pPr>
            <a:r>
              <a:rPr lang="fr-FR" sz="2200" i="1" dirty="0">
                <a:solidFill>
                  <a:srgbClr val="FF0000"/>
                </a:solidFill>
              </a:rPr>
              <a:t>Quels sont ces Accords?</a:t>
            </a:r>
          </a:p>
          <a:p>
            <a:pPr algn="r">
              <a:buFont typeface="Courier New" panose="02070309020205020404" pitchFamily="49" charset="0"/>
              <a:buChar char="o"/>
            </a:pPr>
            <a:r>
              <a:rPr lang="fr-FR" sz="2200" i="1" dirty="0">
                <a:solidFill>
                  <a:srgbClr val="FF0000"/>
                </a:solidFill>
              </a:rPr>
              <a:t>Quels sont ces droits et obligations?</a:t>
            </a:r>
          </a:p>
        </p:txBody>
      </p:sp>
    </p:spTree>
    <p:extLst>
      <p:ext uri="{BB962C8B-B14F-4D97-AF65-F5344CB8AC3E}">
        <p14:creationId xmlns:p14="http://schemas.microsoft.com/office/powerpoint/2010/main" val="3699590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a:xfrm>
            <a:off x="957300" y="320375"/>
            <a:ext cx="7400047" cy="580578"/>
          </a:xfrm>
          <a:noFill/>
          <a:ln w="9525">
            <a:noFill/>
            <a:miter lim="800000"/>
            <a:headEnd/>
            <a:tailEnd/>
          </a:ln>
        </p:spPr>
        <p:txBody>
          <a:bodyPr vert="horz" wrap="square" lIns="0" tIns="34290" rIns="0" bIns="0" numCol="1" rtlCol="0" anchor="b" anchorCtr="0" compatLnSpc="1">
            <a:prstTxWarp prst="textNoShape">
              <a:avLst/>
            </a:prstTxWarp>
            <a:noAutofit/>
          </a:bodyPr>
          <a:lstStyle/>
          <a:p>
            <a:r>
              <a:t/>
            </a:r>
            <a:br/>
            <a:r>
              <a:rPr lang="fr-FR" sz="2700" b="1" dirty="0" smtClean="0">
                <a:solidFill>
                  <a:srgbClr val="FF0000"/>
                </a:solidFill>
              </a:rPr>
              <a:t>Réflexion</a:t>
            </a:r>
            <a:r>
              <a:rPr lang="fr-FR" sz="2700" b="1" dirty="0" smtClean="0"/>
              <a:t>: Fonctions des organisations nationales de la protection des végétaux (Art. IV)</a:t>
            </a:r>
            <a:endParaRPr lang="fr-FR" sz="2700" b="1" dirty="0"/>
          </a:p>
        </p:txBody>
      </p:sp>
      <p:sp>
        <p:nvSpPr>
          <p:cNvPr id="2" name="Content Placeholder 1"/>
          <p:cNvSpPr>
            <a:spLocks noGrp="1"/>
          </p:cNvSpPr>
          <p:nvPr>
            <p:ph idx="1"/>
          </p:nvPr>
        </p:nvSpPr>
        <p:spPr>
          <a:xfrm>
            <a:off x="957300" y="939965"/>
            <a:ext cx="7675712" cy="3292078"/>
          </a:xfrm>
        </p:spPr>
        <p:txBody>
          <a:bodyPr>
            <a:noAutofit/>
          </a:bodyPr>
          <a:lstStyle/>
          <a:p>
            <a:pPr marL="0" indent="0" algn="just">
              <a:buNone/>
            </a:pPr>
            <a:r>
              <a:rPr lang="fr-FR" dirty="0" smtClean="0"/>
              <a:t>Chaque partie contractante s’engage: </a:t>
            </a:r>
          </a:p>
          <a:p>
            <a:pPr marL="257175" indent="-257175" algn="just">
              <a:buAutoNum type="arabicPeriod"/>
            </a:pPr>
            <a:r>
              <a:rPr lang="fr-FR" dirty="0" smtClean="0"/>
              <a:t>à prendre les dispositions nécessaires pour mettre en place, dans la mesure de ses possibilités, une organisation nationale officielle de la protection des végétaux dont les principales responsabilités sont définies dans le présent Article.</a:t>
            </a:r>
            <a:endParaRPr lang="fr-FR" dirty="0"/>
          </a:p>
          <a:p>
            <a:pPr algn="just"/>
            <a:r>
              <a:rPr lang="fr-FR" i="1" dirty="0">
                <a:solidFill>
                  <a:srgbClr val="FF0000"/>
                </a:solidFill>
              </a:rPr>
              <a:t>Qu’est-ce que cela signifie?</a:t>
            </a:r>
          </a:p>
          <a:p>
            <a:pPr algn="just"/>
            <a:r>
              <a:rPr lang="fr-FR" i="1" dirty="0">
                <a:solidFill>
                  <a:srgbClr val="FF0000"/>
                </a:solidFill>
              </a:rPr>
              <a:t>Cela signifie-t-il que tous les pays doivent disposer d’une organisation «indépendante»?</a:t>
            </a:r>
          </a:p>
          <a:p>
            <a:pPr algn="just"/>
            <a:r>
              <a:rPr lang="fr-FR" i="1" dirty="0">
                <a:solidFill>
                  <a:srgbClr val="FF0000"/>
                </a:solidFill>
              </a:rPr>
              <a:t>Un pays peut-il avoir différentes ONPV dans différents territoires?</a:t>
            </a:r>
          </a:p>
        </p:txBody>
      </p:sp>
    </p:spTree>
    <p:extLst>
      <p:ext uri="{BB962C8B-B14F-4D97-AF65-F5344CB8AC3E}">
        <p14:creationId xmlns:p14="http://schemas.microsoft.com/office/powerpoint/2010/main" val="202989421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60612" y="1221600"/>
            <a:ext cx="3873406" cy="3292078"/>
          </a:xfrm>
        </p:spPr>
        <p:txBody>
          <a:bodyPr>
            <a:normAutofit lnSpcReduction="10000"/>
          </a:bodyPr>
          <a:lstStyle/>
          <a:p>
            <a:pPr marL="0" indent="0" algn="just">
              <a:buNone/>
            </a:pPr>
            <a:r>
              <a:rPr lang="fr-FR" sz="1050" dirty="0"/>
              <a:t>L’ONPV devrait avoir les responsabilités suivantes:</a:t>
            </a:r>
          </a:p>
          <a:p>
            <a:pPr marL="257175" indent="-257175" algn="just">
              <a:buFont typeface="+mj-lt"/>
              <a:buAutoNum type="alphaLcParenR"/>
            </a:pPr>
            <a:r>
              <a:rPr lang="fr-FR" sz="1050" dirty="0"/>
              <a:t>la délivrance de certificats relatifs à la réglementation phytosanitaire de la partie contractante importatrice pour les envois de végétaux, produits végétaux et autres articles réglementés;</a:t>
            </a:r>
          </a:p>
          <a:p>
            <a:pPr marL="257175" indent="-257175" algn="just">
              <a:buFont typeface="+mj-lt"/>
              <a:buAutoNum type="alphaLcParenR"/>
            </a:pPr>
            <a:r>
              <a:rPr lang="fr-FR" sz="1050" dirty="0"/>
              <a:t>la surveillance des végétaux sur pied, y compris les terres cultivées (notamment les champs, les plantations, les pépinières, les jardins, les serres et les laboratoires) et la flore sauvage, et des végétaux et produits végétaux entreposés ou en cours de transport, en vue particulièrement de signaler la présence, l’apparition et la dissémination des organismes nuisibles et de lutter contre ces organismes nuisibles, y compris l’établissement de rapports mentionnés à l’Article VIII paragraphe 1 a);</a:t>
            </a:r>
          </a:p>
          <a:p>
            <a:pPr marL="257175" indent="-257175" algn="just">
              <a:buFont typeface="+mj-lt"/>
              <a:buAutoNum type="alphaLcParenR"/>
            </a:pPr>
            <a:r>
              <a:rPr lang="fr-FR" sz="1050" dirty="0"/>
              <a:t>l’inspection des envois de végétaux et produits végétaux faisant l’objet d’échanges internationaux et, si besoin est, l’inspection d’autres articles réglementés, en vue notamment d’empêcher l’introduction et/ou la dissémination des organismes </a:t>
            </a:r>
            <a:r>
              <a:rPr lang="fr-FR" sz="1050" dirty="0" smtClean="0"/>
              <a:t>nuisibles.</a:t>
            </a:r>
            <a:endParaRPr lang="fr-FR" sz="1050" dirty="0"/>
          </a:p>
          <a:p>
            <a:pPr marL="0" indent="0" algn="just">
              <a:buNone/>
            </a:pPr>
            <a:endParaRPr lang="fr-FR" sz="1050" dirty="0"/>
          </a:p>
          <a:p>
            <a:pPr algn="just"/>
            <a:endParaRPr lang="fr-FR" sz="1050" dirty="0"/>
          </a:p>
        </p:txBody>
      </p:sp>
      <p:sp>
        <p:nvSpPr>
          <p:cNvPr id="4" name="Content Placeholder 1"/>
          <p:cNvSpPr txBox="1">
            <a:spLocks/>
          </p:cNvSpPr>
          <p:nvPr/>
        </p:nvSpPr>
        <p:spPr>
          <a:xfrm>
            <a:off x="4760061" y="1205655"/>
            <a:ext cx="3772098" cy="3292078"/>
          </a:xfrm>
          <a:prstGeom prst="rect">
            <a:avLst/>
          </a:prstGeom>
        </p:spPr>
        <p:txBody>
          <a:bodyPr vert="horz" lIns="68580" tIns="34290" rIns="68580" bIns="34290" rtlCol="0">
            <a:normAutofit/>
          </a:bodyPr>
          <a:lstStyle>
            <a:lvl1pPr marL="273050" indent="-273050" algn="l" defTabSz="901800" rtl="0" eaLnBrk="1" latinLnBrk="0" hangingPunct="1">
              <a:lnSpc>
                <a:spcPct val="90000"/>
              </a:lnSpc>
              <a:spcBef>
                <a:spcPts val="750"/>
              </a:spcBef>
              <a:spcAft>
                <a:spcPts val="600"/>
              </a:spcAft>
              <a:buFont typeface="Wingdings" charset="2"/>
              <a:buChar char="§"/>
              <a:tabLst>
                <a:tab pos="719138" algn="l"/>
              </a:tabLst>
              <a:defRPr sz="2100" kern="1200">
                <a:solidFill>
                  <a:schemeClr val="tx1"/>
                </a:solidFill>
                <a:latin typeface="+mn-lt"/>
                <a:ea typeface="+mn-ea"/>
                <a:cs typeface="+mn-cs"/>
              </a:defRPr>
            </a:lvl1pPr>
            <a:lvl2pPr marL="577850" indent="-234950" algn="l" defTabSz="685800" rtl="0" eaLnBrk="1" latinLnBrk="0" hangingPunct="1">
              <a:lnSpc>
                <a:spcPct val="90000"/>
              </a:lnSpc>
              <a:spcBef>
                <a:spcPts val="375"/>
              </a:spcBef>
              <a:spcAft>
                <a:spcPts val="600"/>
              </a:spcAft>
              <a:buFont typeface="Wingdings" charset="2"/>
              <a:buChar char="§"/>
              <a:tabLst/>
              <a:defRPr sz="1800" kern="1200">
                <a:solidFill>
                  <a:schemeClr val="tx1"/>
                </a:solidFill>
                <a:latin typeface="+mn-lt"/>
                <a:ea typeface="+mn-ea"/>
                <a:cs typeface="+mn-cs"/>
              </a:defRPr>
            </a:lvl2pPr>
            <a:lvl3pPr marL="892175" indent="-206375" algn="l" defTabSz="685800" rtl="0" eaLnBrk="1" latinLnBrk="0" hangingPunct="1">
              <a:lnSpc>
                <a:spcPct val="90000"/>
              </a:lnSpc>
              <a:spcBef>
                <a:spcPts val="375"/>
              </a:spcBef>
              <a:spcAft>
                <a:spcPts val="600"/>
              </a:spcAft>
              <a:buFont typeface="Wingdings" charset="2"/>
              <a:buChar char="§"/>
              <a:tabLst/>
              <a:defRPr sz="1500" kern="1200">
                <a:solidFill>
                  <a:schemeClr val="tx1"/>
                </a:solidFill>
                <a:latin typeface="+mn-lt"/>
                <a:ea typeface="+mn-ea"/>
                <a:cs typeface="+mn-cs"/>
              </a:defRPr>
            </a:lvl3pPr>
            <a:lvl4pPr marL="1244600" indent="-215900"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4pPr>
            <a:lvl5pPr marL="1558925" indent="-187325"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endParaRPr lang="fr-FR" sz="1500" b="1" dirty="0">
              <a:solidFill>
                <a:srgbClr val="7030A0"/>
              </a:solidFill>
            </a:endParaRPr>
          </a:p>
          <a:p>
            <a:pPr marL="257175" indent="-257175" algn="just">
              <a:buFont typeface="Wingdings" charset="2"/>
              <a:buAutoNum type="alphaLcParenR"/>
            </a:pPr>
            <a:r>
              <a:rPr lang="fr-FR" sz="1700" b="1" dirty="0">
                <a:solidFill>
                  <a:srgbClr val="7030A0"/>
                </a:solidFill>
              </a:rPr>
              <a:t>Certificats phytosanitaires</a:t>
            </a:r>
          </a:p>
          <a:p>
            <a:pPr marL="0" indent="0" algn="just">
              <a:buNone/>
            </a:pPr>
            <a:endParaRPr lang="fr-FR" sz="1700" b="1" dirty="0">
              <a:solidFill>
                <a:srgbClr val="7030A0"/>
              </a:solidFill>
            </a:endParaRPr>
          </a:p>
          <a:p>
            <a:pPr marL="0" indent="0">
              <a:buNone/>
            </a:pPr>
            <a:r>
              <a:rPr lang="fr-FR" sz="1700" b="1" dirty="0" smtClean="0">
                <a:solidFill>
                  <a:srgbClr val="7030A0"/>
                </a:solidFill>
              </a:rPr>
              <a:t>b) surveillance </a:t>
            </a:r>
            <a:r>
              <a:rPr lang="fr-FR" sz="1700" b="1" dirty="0">
                <a:solidFill>
                  <a:srgbClr val="7030A0"/>
                </a:solidFill>
              </a:rPr>
              <a:t>interne (champ d’application très large!!)</a:t>
            </a:r>
          </a:p>
          <a:p>
            <a:pPr marL="0" indent="0" algn="just">
              <a:buNone/>
            </a:pPr>
            <a:endParaRPr lang="fr-FR" sz="1700" b="1" dirty="0">
              <a:solidFill>
                <a:srgbClr val="7030A0"/>
              </a:solidFill>
            </a:endParaRPr>
          </a:p>
          <a:p>
            <a:pPr marL="0" indent="0">
              <a:buNone/>
            </a:pPr>
            <a:r>
              <a:rPr lang="fr-FR" sz="1700" b="1" dirty="0">
                <a:solidFill>
                  <a:srgbClr val="7030A0"/>
                </a:solidFill>
              </a:rPr>
              <a:t>c) Inspections dans le cadre du commerce international </a:t>
            </a:r>
          </a:p>
          <a:p>
            <a:pPr algn="just" fontAlgn="auto"/>
            <a:endParaRPr lang="fr-FR" sz="1200" b="1" dirty="0"/>
          </a:p>
        </p:txBody>
      </p:sp>
      <p:sp>
        <p:nvSpPr>
          <p:cNvPr id="6" name="Rectangle 2"/>
          <p:cNvSpPr>
            <a:spLocks noGrp="1" noChangeArrowheads="1"/>
          </p:cNvSpPr>
          <p:nvPr>
            <p:ph type="title"/>
          </p:nvPr>
        </p:nvSpPr>
        <p:spPr>
          <a:xfrm>
            <a:off x="957300" y="320375"/>
            <a:ext cx="7400047" cy="580578"/>
          </a:xfrm>
          <a:noFill/>
          <a:ln w="9525">
            <a:noFill/>
            <a:miter lim="800000"/>
            <a:headEnd/>
            <a:tailEnd/>
          </a:ln>
        </p:spPr>
        <p:txBody>
          <a:bodyPr vert="horz" wrap="square" lIns="0" tIns="34290" rIns="0" bIns="0" numCol="1" rtlCol="0" anchor="b" anchorCtr="0" compatLnSpc="1">
            <a:prstTxWarp prst="textNoShape">
              <a:avLst/>
            </a:prstTxWarp>
            <a:noAutofit/>
          </a:bodyPr>
          <a:lstStyle/>
          <a:p>
            <a:r>
              <a:rPr lang="fr-FR" sz="2700" b="1" dirty="0"/>
              <a:t>Fonctions des organisations nationales de la protection des végétaux (Art. IV)</a:t>
            </a:r>
          </a:p>
        </p:txBody>
      </p:sp>
    </p:spTree>
    <p:extLst>
      <p:ext uri="{BB962C8B-B14F-4D97-AF65-F5344CB8AC3E}">
        <p14:creationId xmlns:p14="http://schemas.microsoft.com/office/powerpoint/2010/main" val="184809660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80782" y="1221600"/>
            <a:ext cx="3853236" cy="3292078"/>
          </a:xfrm>
        </p:spPr>
        <p:txBody>
          <a:bodyPr>
            <a:normAutofit/>
          </a:bodyPr>
          <a:lstStyle/>
          <a:p>
            <a:pPr marL="0" indent="0" algn="just">
              <a:buNone/>
            </a:pPr>
            <a:r>
              <a:rPr lang="fr-FR" sz="1050" dirty="0"/>
              <a:t>L’ONPV devrait avoir les responsabilités suivantes:</a:t>
            </a:r>
          </a:p>
          <a:p>
            <a:pPr marL="257175" indent="-257175">
              <a:buFont typeface="+mj-lt"/>
              <a:buAutoNum type="alphaLcParenR"/>
            </a:pPr>
            <a:r>
              <a:rPr lang="fr-FR" sz="1050" dirty="0"/>
              <a:t>la désinfestation ou la désinfection des envois de végétaux, produits végétaux et autres articles réglementés faisant l’objet d’échanges internationaux pour respecter les exigences phytosanitaires;</a:t>
            </a:r>
          </a:p>
          <a:p>
            <a:pPr marL="257175" indent="-257175">
              <a:buFont typeface="+mj-lt"/>
              <a:buAutoNum type="alphaLcParenR"/>
            </a:pPr>
            <a:r>
              <a:rPr lang="fr-FR" sz="1050" dirty="0"/>
              <a:t>la protection des zones menacées et la désignation, le maintien et la surveillance de zones indemnes et de zones à faible prévalence d’organismes nuisibles;</a:t>
            </a:r>
          </a:p>
          <a:p>
            <a:pPr marL="257175" indent="-257175">
              <a:buFont typeface="+mj-lt"/>
              <a:buAutoNum type="alphaLcParenR"/>
            </a:pPr>
            <a:r>
              <a:rPr lang="fr-FR" sz="1050" dirty="0"/>
              <a:t> la conduite d’analyses du risque phytosanitaire;</a:t>
            </a:r>
          </a:p>
          <a:p>
            <a:pPr marL="257175" indent="-257175">
              <a:buFont typeface="+mj-lt"/>
              <a:buAutoNum type="alphaLcParenR"/>
            </a:pPr>
            <a:r>
              <a:rPr lang="fr-FR" sz="1050" dirty="0"/>
              <a:t>garantir, grâce à des procédures appropriées, que la sécurité phytosanitaire des envois après certification est maintenue jusqu’à l’exportation, afin d’éviter toute modification de leur composition, ainsi que toute substitution ou réinfestation;</a:t>
            </a:r>
          </a:p>
          <a:p>
            <a:pPr marL="257175" indent="-257175">
              <a:buFont typeface="+mj-lt"/>
              <a:buAutoNum type="alphaLcParenR"/>
            </a:pPr>
            <a:r>
              <a:rPr lang="fr-FR" sz="1050" dirty="0"/>
              <a:t>la formation et la valorisation des ressources humaines.</a:t>
            </a:r>
          </a:p>
          <a:p>
            <a:pPr marL="0" indent="0" algn="just">
              <a:buNone/>
            </a:pPr>
            <a:endParaRPr lang="fr-FR" sz="1050" dirty="0"/>
          </a:p>
          <a:p>
            <a:pPr marL="0" indent="0" algn="just">
              <a:buNone/>
            </a:pPr>
            <a:endParaRPr lang="fr-FR" sz="1050" dirty="0"/>
          </a:p>
          <a:p>
            <a:pPr algn="just"/>
            <a:endParaRPr lang="fr-FR" sz="1050" dirty="0"/>
          </a:p>
        </p:txBody>
      </p:sp>
      <p:sp>
        <p:nvSpPr>
          <p:cNvPr id="4" name="Content Placeholder 1"/>
          <p:cNvSpPr txBox="1">
            <a:spLocks/>
          </p:cNvSpPr>
          <p:nvPr/>
        </p:nvSpPr>
        <p:spPr>
          <a:xfrm>
            <a:off x="4760061" y="1205655"/>
            <a:ext cx="3186354" cy="3292078"/>
          </a:xfrm>
          <a:prstGeom prst="rect">
            <a:avLst/>
          </a:prstGeom>
        </p:spPr>
        <p:txBody>
          <a:bodyPr vert="horz" lIns="68580" tIns="34290" rIns="68580" bIns="34290" rtlCol="0">
            <a:normAutofit/>
          </a:bodyPr>
          <a:lstStyle>
            <a:lvl1pPr marL="273050" indent="-273050" algn="l" defTabSz="901800" rtl="0" eaLnBrk="1" latinLnBrk="0" hangingPunct="1">
              <a:lnSpc>
                <a:spcPct val="90000"/>
              </a:lnSpc>
              <a:spcBef>
                <a:spcPts val="750"/>
              </a:spcBef>
              <a:spcAft>
                <a:spcPts val="600"/>
              </a:spcAft>
              <a:buFont typeface="Wingdings" charset="2"/>
              <a:buChar char="§"/>
              <a:tabLst>
                <a:tab pos="719138" algn="l"/>
              </a:tabLst>
              <a:defRPr sz="2100" kern="1200">
                <a:solidFill>
                  <a:schemeClr val="tx1"/>
                </a:solidFill>
                <a:latin typeface="+mn-lt"/>
                <a:ea typeface="+mn-ea"/>
                <a:cs typeface="+mn-cs"/>
              </a:defRPr>
            </a:lvl1pPr>
            <a:lvl2pPr marL="577850" indent="-234950" algn="l" defTabSz="685800" rtl="0" eaLnBrk="1" latinLnBrk="0" hangingPunct="1">
              <a:lnSpc>
                <a:spcPct val="90000"/>
              </a:lnSpc>
              <a:spcBef>
                <a:spcPts val="375"/>
              </a:spcBef>
              <a:spcAft>
                <a:spcPts val="600"/>
              </a:spcAft>
              <a:buFont typeface="Wingdings" charset="2"/>
              <a:buChar char="§"/>
              <a:tabLst/>
              <a:defRPr sz="1800" kern="1200">
                <a:solidFill>
                  <a:schemeClr val="tx1"/>
                </a:solidFill>
                <a:latin typeface="+mn-lt"/>
                <a:ea typeface="+mn-ea"/>
                <a:cs typeface="+mn-cs"/>
              </a:defRPr>
            </a:lvl2pPr>
            <a:lvl3pPr marL="892175" indent="-206375" algn="l" defTabSz="685800" rtl="0" eaLnBrk="1" latinLnBrk="0" hangingPunct="1">
              <a:lnSpc>
                <a:spcPct val="90000"/>
              </a:lnSpc>
              <a:spcBef>
                <a:spcPts val="375"/>
              </a:spcBef>
              <a:spcAft>
                <a:spcPts val="600"/>
              </a:spcAft>
              <a:buFont typeface="Wingdings" charset="2"/>
              <a:buChar char="§"/>
              <a:tabLst/>
              <a:defRPr sz="1500" kern="1200">
                <a:solidFill>
                  <a:schemeClr val="tx1"/>
                </a:solidFill>
                <a:latin typeface="+mn-lt"/>
                <a:ea typeface="+mn-ea"/>
                <a:cs typeface="+mn-cs"/>
              </a:defRPr>
            </a:lvl3pPr>
            <a:lvl4pPr marL="1244600" indent="-215900"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4pPr>
            <a:lvl5pPr marL="1558925" indent="-187325"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endParaRPr lang="en-US" sz="1500" b="1" dirty="0">
              <a:solidFill>
                <a:srgbClr val="7030A0"/>
              </a:solidFill>
            </a:endParaRPr>
          </a:p>
          <a:p>
            <a:pPr algn="just" fontAlgn="auto"/>
            <a:endParaRPr lang="en-GB" sz="1200" b="1" dirty="0"/>
          </a:p>
        </p:txBody>
      </p:sp>
      <p:sp>
        <p:nvSpPr>
          <p:cNvPr id="5" name="Content Placeholder 1"/>
          <p:cNvSpPr txBox="1">
            <a:spLocks/>
          </p:cNvSpPr>
          <p:nvPr/>
        </p:nvSpPr>
        <p:spPr>
          <a:xfrm>
            <a:off x="4724252" y="1133625"/>
            <a:ext cx="4144083" cy="3468028"/>
          </a:xfrm>
          <a:prstGeom prst="rect">
            <a:avLst/>
          </a:prstGeom>
        </p:spPr>
        <p:txBody>
          <a:bodyPr vert="horz" lIns="68580" tIns="34290" rIns="68580" bIns="34290" rtlCol="0">
            <a:normAutofit/>
          </a:bodyPr>
          <a:lstStyle>
            <a:lvl1pPr marL="273050" indent="-273050" algn="l" defTabSz="901800" rtl="0" eaLnBrk="1" latinLnBrk="0" hangingPunct="1">
              <a:lnSpc>
                <a:spcPct val="90000"/>
              </a:lnSpc>
              <a:spcBef>
                <a:spcPts val="750"/>
              </a:spcBef>
              <a:spcAft>
                <a:spcPts val="600"/>
              </a:spcAft>
              <a:buFont typeface="Wingdings" charset="2"/>
              <a:buChar char="§"/>
              <a:tabLst>
                <a:tab pos="719138" algn="l"/>
              </a:tabLst>
              <a:defRPr sz="2100" kern="1200">
                <a:solidFill>
                  <a:schemeClr val="tx1"/>
                </a:solidFill>
                <a:latin typeface="+mn-lt"/>
                <a:ea typeface="+mn-ea"/>
                <a:cs typeface="+mn-cs"/>
              </a:defRPr>
            </a:lvl1pPr>
            <a:lvl2pPr marL="577850" indent="-234950" algn="l" defTabSz="685800" rtl="0" eaLnBrk="1" latinLnBrk="0" hangingPunct="1">
              <a:lnSpc>
                <a:spcPct val="90000"/>
              </a:lnSpc>
              <a:spcBef>
                <a:spcPts val="375"/>
              </a:spcBef>
              <a:spcAft>
                <a:spcPts val="600"/>
              </a:spcAft>
              <a:buFont typeface="Wingdings" charset="2"/>
              <a:buChar char="§"/>
              <a:tabLst/>
              <a:defRPr sz="1800" kern="1200">
                <a:solidFill>
                  <a:schemeClr val="tx1"/>
                </a:solidFill>
                <a:latin typeface="+mn-lt"/>
                <a:ea typeface="+mn-ea"/>
                <a:cs typeface="+mn-cs"/>
              </a:defRPr>
            </a:lvl2pPr>
            <a:lvl3pPr marL="892175" indent="-206375" algn="l" defTabSz="685800" rtl="0" eaLnBrk="1" latinLnBrk="0" hangingPunct="1">
              <a:lnSpc>
                <a:spcPct val="90000"/>
              </a:lnSpc>
              <a:spcBef>
                <a:spcPts val="375"/>
              </a:spcBef>
              <a:spcAft>
                <a:spcPts val="600"/>
              </a:spcAft>
              <a:buFont typeface="Wingdings" charset="2"/>
              <a:buChar char="§"/>
              <a:tabLst/>
              <a:defRPr sz="1500" kern="1200">
                <a:solidFill>
                  <a:schemeClr val="tx1"/>
                </a:solidFill>
                <a:latin typeface="+mn-lt"/>
                <a:ea typeface="+mn-ea"/>
                <a:cs typeface="+mn-cs"/>
              </a:defRPr>
            </a:lvl3pPr>
            <a:lvl4pPr marL="1244600" indent="-215900"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4pPr>
            <a:lvl5pPr marL="1558925" indent="-187325"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endParaRPr lang="fr-FR" sz="1700" b="1" dirty="0">
              <a:solidFill>
                <a:srgbClr val="7030A0"/>
              </a:solidFill>
            </a:endParaRPr>
          </a:p>
          <a:p>
            <a:pPr marL="342900" indent="-342900" algn="just">
              <a:buFont typeface="+mj-lt"/>
              <a:buAutoNum type="alphaLcParenR"/>
            </a:pPr>
            <a:r>
              <a:rPr lang="fr-FR" sz="1600" b="1" dirty="0">
                <a:solidFill>
                  <a:srgbClr val="7030A0"/>
                </a:solidFill>
              </a:rPr>
              <a:t>Action phytosanitaire aux frontières</a:t>
            </a:r>
          </a:p>
          <a:p>
            <a:pPr marL="342900" indent="-342900" algn="just">
              <a:buFont typeface="+mj-lt"/>
              <a:buAutoNum type="alphaLcParenR"/>
            </a:pPr>
            <a:r>
              <a:rPr lang="fr-FR" sz="1600" b="1" dirty="0">
                <a:solidFill>
                  <a:srgbClr val="7030A0"/>
                </a:solidFill>
              </a:rPr>
              <a:t>Désignation de zones exemptes, de zones à faible prévalence d’organismes nuisibles, de zones infectées et action phytosanitaire dans ces zones</a:t>
            </a:r>
          </a:p>
          <a:p>
            <a:pPr marL="342900" indent="-342900" algn="just">
              <a:buFont typeface="+mj-lt"/>
              <a:buAutoNum type="alphaLcParenR"/>
            </a:pPr>
            <a:r>
              <a:rPr lang="fr-FR" sz="1600" b="1" dirty="0">
                <a:solidFill>
                  <a:srgbClr val="7030A0"/>
                </a:solidFill>
              </a:rPr>
              <a:t>ARP</a:t>
            </a:r>
          </a:p>
          <a:p>
            <a:pPr marL="342900" indent="-342900" algn="just">
              <a:buFont typeface="+mj-lt"/>
              <a:buAutoNum type="alphaLcParenR"/>
            </a:pPr>
            <a:r>
              <a:rPr lang="fr-FR" sz="1600" b="1" dirty="0">
                <a:solidFill>
                  <a:srgbClr val="7030A0"/>
                </a:solidFill>
              </a:rPr>
              <a:t>Maintenir l’état phytosanitaire des envois certifiés jusqu’à la livraison</a:t>
            </a:r>
          </a:p>
          <a:p>
            <a:pPr marL="342900" indent="-342900" algn="just">
              <a:buFont typeface="+mj-lt"/>
              <a:buAutoNum type="alphaLcParenR"/>
            </a:pPr>
            <a:r>
              <a:rPr lang="fr-FR" sz="1600" b="1" dirty="0">
                <a:solidFill>
                  <a:srgbClr val="7030A0"/>
                </a:solidFill>
              </a:rPr>
              <a:t>Soutenir le développement des capacités phytosanitaires nationales</a:t>
            </a:r>
          </a:p>
          <a:p>
            <a:pPr algn="just" fontAlgn="auto"/>
            <a:endParaRPr lang="fr-FR" sz="1200" b="1" dirty="0"/>
          </a:p>
        </p:txBody>
      </p:sp>
      <p:sp>
        <p:nvSpPr>
          <p:cNvPr id="7" name="Rectangle 2"/>
          <p:cNvSpPr>
            <a:spLocks noGrp="1" noChangeArrowheads="1"/>
          </p:cNvSpPr>
          <p:nvPr>
            <p:ph type="title"/>
          </p:nvPr>
        </p:nvSpPr>
        <p:spPr>
          <a:xfrm>
            <a:off x="957300" y="320375"/>
            <a:ext cx="7400047" cy="580578"/>
          </a:xfrm>
          <a:noFill/>
          <a:ln w="9525">
            <a:noFill/>
            <a:miter lim="800000"/>
            <a:headEnd/>
            <a:tailEnd/>
          </a:ln>
        </p:spPr>
        <p:txBody>
          <a:bodyPr vert="horz" wrap="square" lIns="0" tIns="34290" rIns="0" bIns="0" numCol="1" rtlCol="0" anchor="b" anchorCtr="0" compatLnSpc="1">
            <a:prstTxWarp prst="textNoShape">
              <a:avLst/>
            </a:prstTxWarp>
            <a:noAutofit/>
          </a:bodyPr>
          <a:lstStyle/>
          <a:p>
            <a:r>
              <a:rPr lang="fr-FR" sz="2700" b="1" dirty="0"/>
              <a:t>Fonctions des organisations nationales de la protection des végétaux (Art. IV)</a:t>
            </a:r>
          </a:p>
        </p:txBody>
      </p:sp>
    </p:spTree>
    <p:extLst>
      <p:ext uri="{BB962C8B-B14F-4D97-AF65-F5344CB8AC3E}">
        <p14:creationId xmlns:p14="http://schemas.microsoft.com/office/powerpoint/2010/main" val="298059495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a:xfrm>
            <a:off x="908956" y="0"/>
            <a:ext cx="6172200" cy="665629"/>
          </a:xfrm>
          <a:noFill/>
          <a:ln w="9525">
            <a:noFill/>
            <a:miter lim="800000"/>
            <a:headEnd/>
            <a:tailEnd/>
          </a:ln>
        </p:spPr>
        <p:txBody>
          <a:bodyPr vert="horz" wrap="square" lIns="0" tIns="34290" rIns="0" bIns="0" numCol="1" rtlCol="0" anchor="b" anchorCtr="0" compatLnSpc="1">
            <a:prstTxWarp prst="textNoShape">
              <a:avLst/>
            </a:prstTxWarp>
            <a:normAutofit/>
          </a:bodyPr>
          <a:lstStyle/>
          <a:p>
            <a:r>
              <a:rPr lang="fr-FR" sz="2700" b="1" dirty="0"/>
              <a:t>Certification phytosanitaire (Art. V)</a:t>
            </a:r>
          </a:p>
        </p:txBody>
      </p:sp>
      <p:sp>
        <p:nvSpPr>
          <p:cNvPr id="1029" name="Rectangle 3"/>
          <p:cNvSpPr>
            <a:spLocks noGrp="1" noChangeArrowheads="1"/>
          </p:cNvSpPr>
          <p:nvPr>
            <p:ph idx="1"/>
          </p:nvPr>
        </p:nvSpPr>
        <p:spPr>
          <a:xfrm>
            <a:off x="726141" y="886948"/>
            <a:ext cx="8108576" cy="2535994"/>
          </a:xfrm>
        </p:spPr>
        <p:txBody>
          <a:bodyPr vert="horz" lIns="91440" tIns="45720" rIns="91440" bIns="45720" rtlCol="0" anchor="t">
            <a:noAutofit/>
          </a:bodyPr>
          <a:lstStyle/>
          <a:p>
            <a:pPr>
              <a:lnSpc>
                <a:spcPct val="100000"/>
              </a:lnSpc>
              <a:spcBef>
                <a:spcPts val="450"/>
              </a:spcBef>
            </a:pPr>
            <a:r>
              <a:rPr lang="fr-FR" sz="1700" b="1" dirty="0"/>
              <a:t>Document officiel</a:t>
            </a:r>
            <a:r>
              <a:rPr lang="fr-FR" dirty="0" smtClean="0"/>
              <a:t> </a:t>
            </a:r>
            <a:r>
              <a:rPr lang="fr-FR" sz="1700" dirty="0"/>
              <a:t>qui garantit l’état phytosanitaire de l’envoi pour exportation.</a:t>
            </a:r>
          </a:p>
          <a:p>
            <a:pPr>
              <a:lnSpc>
                <a:spcPct val="100000"/>
              </a:lnSpc>
              <a:spcBef>
                <a:spcPts val="450"/>
              </a:spcBef>
            </a:pPr>
            <a:r>
              <a:rPr lang="fr-FR" sz="1700" dirty="0"/>
              <a:t>L’ONPV est chargée de délivrer les certificats phytosanitaires: </a:t>
            </a:r>
          </a:p>
          <a:p>
            <a:pPr lvl="1">
              <a:lnSpc>
                <a:spcPct val="100000"/>
              </a:lnSpc>
              <a:spcBef>
                <a:spcPts val="450"/>
              </a:spcBef>
              <a:buFont typeface="Arial" panose="020B0604020202020204" pitchFamily="34" charset="0"/>
              <a:buChar char="•"/>
            </a:pPr>
            <a:r>
              <a:rPr lang="fr-FR" sz="1700" b="0" dirty="0"/>
              <a:t>Sur la base de l’inspection réalisée sous l’autorité de l’ONPV </a:t>
            </a:r>
          </a:p>
          <a:p>
            <a:pPr lvl="1">
              <a:lnSpc>
                <a:spcPct val="100000"/>
              </a:lnSpc>
              <a:spcBef>
                <a:spcPts val="450"/>
              </a:spcBef>
              <a:buFont typeface="Arial" panose="020B0604020202020204" pitchFamily="34" charset="0"/>
              <a:buChar char="•"/>
            </a:pPr>
            <a:r>
              <a:rPr lang="fr-FR" sz="1700" b="0" dirty="0"/>
              <a:t>Signés par un fonctionnaire (techniquement qualifié et dûment autorisé par l’ONPV)</a:t>
            </a:r>
          </a:p>
          <a:p>
            <a:pPr lvl="1">
              <a:lnSpc>
                <a:spcPct val="100000"/>
              </a:lnSpc>
              <a:spcBef>
                <a:spcPts val="450"/>
              </a:spcBef>
              <a:buFont typeface="Arial" panose="020B0604020202020204" pitchFamily="34" charset="0"/>
              <a:buChar char="•"/>
            </a:pPr>
            <a:r>
              <a:rPr lang="fr-FR" sz="1700" b="0" dirty="0"/>
              <a:t>les certificats, ou leur version électronique, devront être conformes au modèle de la CIPV </a:t>
            </a:r>
          </a:p>
          <a:p>
            <a:pPr lvl="1">
              <a:lnSpc>
                <a:spcPct val="100000"/>
              </a:lnSpc>
              <a:spcBef>
                <a:spcPts val="450"/>
              </a:spcBef>
              <a:buFont typeface="Arial" panose="020B0604020202020204" pitchFamily="34" charset="0"/>
              <a:buChar char="•"/>
            </a:pPr>
            <a:r>
              <a:rPr lang="fr-FR" sz="1700" b="0" dirty="0"/>
              <a:t>Ils respectent les normes internationales (NIMP 7: Système de certification phytosanitaire)</a:t>
            </a:r>
          </a:p>
          <a:p>
            <a:pPr lvl="1">
              <a:lnSpc>
                <a:spcPct val="100000"/>
              </a:lnSpc>
              <a:spcBef>
                <a:spcPts val="450"/>
              </a:spcBef>
              <a:buFont typeface="Arial" panose="020B0604020202020204" pitchFamily="34" charset="0"/>
              <a:buChar char="•"/>
            </a:pPr>
            <a:r>
              <a:rPr lang="fr-FR" sz="1700" dirty="0"/>
              <a:t>Toute déclaration supplémentaire </a:t>
            </a:r>
            <a:r>
              <a:rPr lang="fr-FR" sz="1700" dirty="0" smtClean="0"/>
              <a:t>ne pourra être exigée que si elle est justifiée </a:t>
            </a:r>
            <a:r>
              <a:rPr lang="fr-FR" sz="1700" dirty="0"/>
              <a:t>d’un point de vue technique</a:t>
            </a:r>
            <a:endParaRPr lang="fr-FR" sz="1700" b="0" dirty="0"/>
          </a:p>
        </p:txBody>
      </p:sp>
      <p:graphicFrame>
        <p:nvGraphicFramePr>
          <p:cNvPr id="1026" name="Object 4"/>
          <p:cNvGraphicFramePr>
            <a:graphicFrameLocks noChangeAspect="1"/>
          </p:cNvGraphicFramePr>
          <p:nvPr>
            <p:extLst>
              <p:ext uri="{D42A27DB-BD31-4B8C-83A1-F6EECF244321}">
                <p14:modId xmlns:p14="http://schemas.microsoft.com/office/powerpoint/2010/main" val="3503961231"/>
              </p:ext>
            </p:extLst>
          </p:nvPr>
        </p:nvGraphicFramePr>
        <p:xfrm>
          <a:off x="7520267" y="142455"/>
          <a:ext cx="1314450" cy="901303"/>
        </p:xfrm>
        <a:graphic>
          <a:graphicData uri="http://schemas.openxmlformats.org/presentationml/2006/ole">
            <mc:AlternateContent xmlns:mc="http://schemas.openxmlformats.org/markup-compatibility/2006">
              <mc:Choice xmlns:v="urn:schemas-microsoft-com:vml" Requires="v">
                <p:oleObj spid="_x0000_s1091" name="Clip" r:id="rId4" imgW="3387240" imgH="2323440" progId="">
                  <p:embed/>
                </p:oleObj>
              </mc:Choice>
              <mc:Fallback>
                <p:oleObj name="Clip" r:id="rId4" imgW="3387240" imgH="23234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0267" y="142455"/>
                        <a:ext cx="1314450" cy="901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73552359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10653" y="373813"/>
            <a:ext cx="6426714" cy="425202"/>
          </a:xfrm>
        </p:spPr>
        <p:txBody>
          <a:bodyPr>
            <a:noAutofit/>
          </a:bodyPr>
          <a:lstStyle/>
          <a:p>
            <a:r>
              <a:rPr lang="fr-FR" sz="2700" b="1" dirty="0"/>
              <a:t>Organismes nuisibles réglementés (Art. VI)</a:t>
            </a:r>
          </a:p>
        </p:txBody>
      </p:sp>
      <p:sp>
        <p:nvSpPr>
          <p:cNvPr id="7" name="Content Placeholder 2"/>
          <p:cNvSpPr>
            <a:spLocks noGrp="1"/>
          </p:cNvSpPr>
          <p:nvPr>
            <p:ph sz="half" idx="1"/>
          </p:nvPr>
        </p:nvSpPr>
        <p:spPr>
          <a:xfrm>
            <a:off x="949076" y="603504"/>
            <a:ext cx="7825130" cy="3942438"/>
          </a:xfrm>
        </p:spPr>
        <p:txBody>
          <a:bodyPr>
            <a:normAutofit fontScale="92500" lnSpcReduction="20000"/>
          </a:bodyPr>
          <a:lstStyle/>
          <a:p>
            <a:pPr>
              <a:buNone/>
            </a:pPr>
            <a:endParaRPr lang="fr-FR" sz="1500" dirty="0"/>
          </a:p>
          <a:p>
            <a:pPr algn="just"/>
            <a:r>
              <a:rPr lang="fr-FR" sz="2200" dirty="0"/>
              <a:t>Les parties contractantes peuvent demander l’application de mesures phytosanitaires pour les </a:t>
            </a:r>
            <a:r>
              <a:rPr lang="fr-FR" sz="2200" dirty="0">
                <a:solidFill>
                  <a:srgbClr val="7030A0"/>
                </a:solidFill>
              </a:rPr>
              <a:t>organismes de quarantaine</a:t>
            </a:r>
            <a:r>
              <a:rPr lang="fr-FR" sz="2200" dirty="0"/>
              <a:t> et les </a:t>
            </a:r>
            <a:r>
              <a:rPr lang="fr-FR" sz="2200" dirty="0">
                <a:solidFill>
                  <a:srgbClr val="7030A0"/>
                </a:solidFill>
              </a:rPr>
              <a:t>organismes réglementés non de quarantaine</a:t>
            </a:r>
            <a:r>
              <a:rPr lang="fr-FR" sz="2200" dirty="0"/>
              <a:t>, à condition de respecter les principes de:</a:t>
            </a:r>
          </a:p>
          <a:p>
            <a:pPr algn="just"/>
            <a:endParaRPr lang="fr-FR" sz="2200" b="1" dirty="0">
              <a:solidFill>
                <a:srgbClr val="7030A0"/>
              </a:solidFill>
            </a:endParaRPr>
          </a:p>
          <a:p>
            <a:pPr lvl="1" algn="just">
              <a:buNone/>
            </a:pPr>
            <a:r>
              <a:rPr lang="fr-FR" sz="2200" b="1" cap="small" dirty="0">
                <a:solidFill>
                  <a:srgbClr val="7030A0"/>
                </a:solidFill>
              </a:rPr>
              <a:t>Non-discrimination</a:t>
            </a:r>
          </a:p>
          <a:p>
            <a:pPr marL="257175" lvl="1" indent="0" algn="just">
              <a:buNone/>
            </a:pPr>
            <a:r>
              <a:rPr lang="fr-FR" sz="2200" dirty="0"/>
              <a:t>Les mesures ne doivent pas être plus restrictives que les mesures appliquées aux mêmes organismes nuisibles s’ils sont présents sur le territoire de la partie contractante importatrice</a:t>
            </a:r>
          </a:p>
          <a:p>
            <a:pPr marL="257175" lvl="1" indent="0" algn="just">
              <a:buNone/>
            </a:pPr>
            <a:endParaRPr lang="fr-FR" sz="2200" dirty="0"/>
          </a:p>
          <a:p>
            <a:pPr lvl="1" algn="just">
              <a:buNone/>
            </a:pPr>
            <a:r>
              <a:rPr lang="fr-FR" sz="2200" b="1" cap="small" dirty="0">
                <a:solidFill>
                  <a:srgbClr val="7030A0"/>
                </a:solidFill>
              </a:rPr>
              <a:t>Proportionnalité et justification technique</a:t>
            </a:r>
          </a:p>
          <a:p>
            <a:pPr lvl="1" algn="just">
              <a:buNone/>
            </a:pPr>
            <a:r>
              <a:rPr lang="fr-FR" sz="2200" dirty="0"/>
              <a:t>Les mesures doivent être limitées aux dispositions nécessaires pour protéger la santé des végétaux et/ou sauvegarder l’usage auquel ils sont destinés et être justifiées d’un point de vue technique par la partie contractante concernée.</a:t>
            </a:r>
          </a:p>
          <a:p>
            <a:pPr>
              <a:buNone/>
            </a:pPr>
            <a:endParaRPr lang="fr-FR" sz="975" dirty="0"/>
          </a:p>
          <a:p>
            <a:endParaRPr lang="fr-FR" sz="975" i="1" dirty="0"/>
          </a:p>
          <a:p>
            <a:pPr lvl="3">
              <a:buFontTx/>
              <a:buChar char="-"/>
            </a:pPr>
            <a:endParaRPr lang="fr-FR" sz="975" i="1" dirty="0"/>
          </a:p>
          <a:p>
            <a:pPr lvl="2"/>
            <a:endParaRPr lang="fr-FR" sz="975" dirty="0"/>
          </a:p>
          <a:p>
            <a:endParaRPr lang="fr-FR" sz="975" dirty="0"/>
          </a:p>
        </p:txBody>
      </p:sp>
    </p:spTree>
    <p:extLst>
      <p:ext uri="{BB962C8B-B14F-4D97-AF65-F5344CB8AC3E}">
        <p14:creationId xmlns:p14="http://schemas.microsoft.com/office/powerpoint/2010/main" val="3054984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909582"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fontScale="90000"/>
          </a:bodyPr>
          <a:lstStyle/>
          <a:p>
            <a:r>
              <a:rPr lang="fr-FR" sz="2700" b="1" dirty="0"/>
              <a:t>Exigences concernant les importations (Art. VII)</a:t>
            </a:r>
          </a:p>
        </p:txBody>
      </p:sp>
      <p:sp>
        <p:nvSpPr>
          <p:cNvPr id="21508" name="Rectangle 3"/>
          <p:cNvSpPr>
            <a:spLocks noGrp="1" noChangeArrowheads="1"/>
          </p:cNvSpPr>
          <p:nvPr>
            <p:ph idx="1"/>
          </p:nvPr>
        </p:nvSpPr>
        <p:spPr>
          <a:xfrm>
            <a:off x="909582" y="771529"/>
            <a:ext cx="7602406" cy="3451622"/>
          </a:xfrm>
        </p:spPr>
        <p:txBody>
          <a:bodyPr vert="horz" lIns="91440" tIns="45720" rIns="91440" bIns="45720" rtlCol="0" anchor="t">
            <a:noAutofit/>
          </a:bodyPr>
          <a:lstStyle/>
          <a:p>
            <a:pPr marL="0" indent="0" algn="just">
              <a:buNone/>
            </a:pPr>
            <a:r>
              <a:rPr lang="fr-FR" sz="1500" dirty="0"/>
              <a:t>Les parties contractantes ont le pouvoir souverain:</a:t>
            </a:r>
          </a:p>
          <a:p>
            <a:pPr algn="just" eaLnBrk="1" hangingPunct="1">
              <a:buFont typeface="Arial" panose="020B0604020202020204" pitchFamily="34" charset="0"/>
              <a:buChar char="•"/>
            </a:pPr>
            <a:r>
              <a:rPr lang="fr-FR" sz="1500" dirty="0"/>
              <a:t>de réglementer l’entrée des végétaux, produits végétaux et articles réglementés, afin d’empêcher l’introduction et/ou la dissémination d’organismes </a:t>
            </a:r>
            <a:r>
              <a:rPr lang="fr-FR" sz="1500" dirty="0" smtClean="0"/>
              <a:t>nuisibles;</a:t>
            </a:r>
            <a:endParaRPr lang="fr-FR" sz="1500" dirty="0"/>
          </a:p>
          <a:p>
            <a:pPr algn="just" eaLnBrk="1" hangingPunct="1">
              <a:buFont typeface="Arial" panose="020B0604020202020204" pitchFamily="34" charset="0"/>
              <a:buChar char="•"/>
            </a:pPr>
            <a:r>
              <a:rPr lang="fr-FR" sz="1500" dirty="0"/>
              <a:t>de prescrire et d’appliquer des mesures phytosanitaires (inspections, restrictions à l’importation, traitement, destruction) aux envois à l’importation ou en </a:t>
            </a:r>
            <a:r>
              <a:rPr lang="fr-FR" sz="1500" dirty="0" smtClean="0"/>
              <a:t>transit;</a:t>
            </a:r>
            <a:endParaRPr lang="fr-FR" sz="1500" dirty="0"/>
          </a:p>
          <a:p>
            <a:pPr algn="just" eaLnBrk="1" hangingPunct="1">
              <a:buFont typeface="Arial" panose="020B0604020202020204" pitchFamily="34" charset="0"/>
              <a:buChar char="•"/>
            </a:pPr>
            <a:r>
              <a:rPr lang="fr-FR" sz="1500" dirty="0" smtClean="0"/>
              <a:t>d’interdire </a:t>
            </a:r>
            <a:r>
              <a:rPr lang="fr-FR" sz="1500" dirty="0"/>
              <a:t>ou de restreindre l’entrée sur leur territoire d’organismes nuisibles réglementés, d’agents de lutte biologique et autres organismes d’importance phytosanitaire, sur la base:</a:t>
            </a:r>
          </a:p>
          <a:p>
            <a:pPr lvl="1" algn="just">
              <a:buFont typeface="Courier New" panose="02070309020205020404" pitchFamily="49" charset="0"/>
              <a:buChar char="o"/>
            </a:pPr>
            <a:r>
              <a:rPr lang="fr-FR" sz="1500" dirty="0"/>
              <a:t>de considérations phytosanitaires</a:t>
            </a:r>
          </a:p>
          <a:p>
            <a:pPr lvl="1" algn="just">
              <a:buFont typeface="Courier New" panose="02070309020205020404" pitchFamily="49" charset="0"/>
              <a:buChar char="o"/>
            </a:pPr>
            <a:r>
              <a:rPr lang="fr-FR" sz="1500" dirty="0"/>
              <a:t>d’une analyse du risque phytosanitaire </a:t>
            </a:r>
          </a:p>
          <a:p>
            <a:pPr lvl="1" algn="just">
              <a:buFont typeface="Courier New" panose="02070309020205020404" pitchFamily="49" charset="0"/>
              <a:buChar char="o"/>
            </a:pPr>
            <a:r>
              <a:rPr lang="fr-FR" sz="1500" dirty="0"/>
              <a:t>d’une justification technique</a:t>
            </a:r>
          </a:p>
          <a:p>
            <a:pPr lvl="1" algn="just">
              <a:buFont typeface="Courier New" panose="02070309020205020404" pitchFamily="49" charset="0"/>
              <a:buChar char="o"/>
            </a:pPr>
            <a:r>
              <a:rPr lang="fr-FR" sz="1500" dirty="0"/>
              <a:t>d’une notification (transparence)</a:t>
            </a:r>
          </a:p>
          <a:p>
            <a:pPr marL="0" indent="0" algn="just"/>
            <a:r>
              <a:rPr lang="fr-FR" sz="1500" dirty="0"/>
              <a:t> Référence principale:  NIMP 20 – Système de réglementation des importations.</a:t>
            </a:r>
          </a:p>
        </p:txBody>
      </p:sp>
    </p:spTree>
    <p:extLst>
      <p:ext uri="{BB962C8B-B14F-4D97-AF65-F5344CB8AC3E}">
        <p14:creationId xmlns:p14="http://schemas.microsoft.com/office/powerpoint/2010/main" val="122552246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a:xfrm>
            <a:off x="773113" y="799112"/>
            <a:ext cx="8175260" cy="3452813"/>
          </a:xfrm>
        </p:spPr>
        <p:txBody>
          <a:bodyPr vert="horz" lIns="91440" tIns="45720" rIns="91440" bIns="45720" rtlCol="0" anchor="t">
            <a:noAutofit/>
          </a:bodyPr>
          <a:lstStyle/>
          <a:p>
            <a:pPr marL="0" indent="0" algn="just"/>
            <a:r>
              <a:rPr lang="fr-FR" dirty="0" smtClean="0"/>
              <a:t> </a:t>
            </a:r>
            <a:r>
              <a:rPr lang="fr-FR" sz="2000" dirty="0"/>
              <a:t>Les mesures phytosanitaires doivent être:</a:t>
            </a:r>
          </a:p>
          <a:p>
            <a:pPr lvl="1" algn="just">
              <a:buFont typeface="Arial" panose="020B0604020202020204" pitchFamily="34" charset="0"/>
              <a:buChar char="•"/>
            </a:pPr>
            <a:r>
              <a:rPr lang="fr-FR" sz="2000" dirty="0"/>
              <a:t>nécessaires et techniquement </a:t>
            </a:r>
            <a:r>
              <a:rPr lang="fr-FR" sz="2000" dirty="0" smtClean="0"/>
              <a:t>justifiées, </a:t>
            </a:r>
            <a:r>
              <a:rPr lang="fr-FR" sz="2000" dirty="0"/>
              <a:t>pas plus strictes que nécessaires et entravant donc au minimum le commerce et les déplacements </a:t>
            </a:r>
            <a:r>
              <a:rPr lang="fr-FR" sz="2000" dirty="0" smtClean="0"/>
              <a:t>internationaux, et </a:t>
            </a:r>
            <a:r>
              <a:rPr lang="fr-FR" sz="2000" dirty="0"/>
              <a:t>modifiées lorsque la situation </a:t>
            </a:r>
            <a:r>
              <a:rPr lang="fr-FR" sz="2000" dirty="0" smtClean="0"/>
              <a:t>change</a:t>
            </a:r>
            <a:endParaRPr lang="fr-FR" sz="2000" dirty="0"/>
          </a:p>
          <a:p>
            <a:pPr lvl="1" algn="just">
              <a:buFont typeface="Arial" panose="020B0604020202020204" pitchFamily="34" charset="0"/>
              <a:buChar char="•"/>
            </a:pPr>
            <a:r>
              <a:rPr lang="fr-FR" sz="2000" dirty="0"/>
              <a:t>notifiées aux autres parties après adoption/publication (transparence</a:t>
            </a:r>
            <a:r>
              <a:rPr lang="fr-FR" sz="2000" dirty="0" smtClean="0"/>
              <a:t>)</a:t>
            </a:r>
          </a:p>
          <a:p>
            <a:pPr lvl="1" algn="just">
              <a:buFont typeface="Arial" panose="020B0604020202020204" pitchFamily="34" charset="0"/>
              <a:buChar char="•"/>
            </a:pPr>
            <a:r>
              <a:rPr lang="fr-FR" sz="2000" dirty="0" smtClean="0"/>
              <a:t>fondées </a:t>
            </a:r>
            <a:r>
              <a:rPr lang="fr-FR" sz="2000" dirty="0"/>
              <a:t>sur une analyse du risque </a:t>
            </a:r>
            <a:r>
              <a:rPr lang="fr-FR" sz="2000" dirty="0" smtClean="0"/>
              <a:t>phytosanitaire</a:t>
            </a:r>
          </a:p>
          <a:p>
            <a:pPr lvl="1" algn="just">
              <a:buFont typeface="Arial" panose="020B0604020202020204" pitchFamily="34" charset="0"/>
              <a:buChar char="•"/>
            </a:pPr>
            <a:r>
              <a:rPr lang="fr-FR" sz="2000" dirty="0" smtClean="0"/>
              <a:t>La justification technique doit être mise à disposition  </a:t>
            </a:r>
            <a:endParaRPr lang="fr-FR" sz="2000" dirty="0"/>
          </a:p>
          <a:p>
            <a:pPr algn="just"/>
            <a:r>
              <a:rPr lang="fr-FR" sz="2300" dirty="0"/>
              <a:t>Les pays doivent notifier les cas de non-conformité au pays exportateur</a:t>
            </a:r>
          </a:p>
          <a:p>
            <a:pPr marL="0" indent="0"/>
            <a:r>
              <a:rPr lang="fr-FR" sz="2000" dirty="0"/>
              <a:t> Référence principale: NIMP 20 – Système de réglementation des importations.</a:t>
            </a:r>
          </a:p>
        </p:txBody>
      </p:sp>
      <p:sp>
        <p:nvSpPr>
          <p:cNvPr id="5" name="Rectangle 2"/>
          <p:cNvSpPr>
            <a:spLocks noGrp="1" noChangeArrowheads="1"/>
          </p:cNvSpPr>
          <p:nvPr>
            <p:ph type="title"/>
          </p:nvPr>
        </p:nvSpPr>
        <p:spPr>
          <a:xfrm>
            <a:off x="909582"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fontScale="90000"/>
          </a:bodyPr>
          <a:lstStyle/>
          <a:p>
            <a:r>
              <a:rPr lang="fr-FR" sz="2700" b="1" dirty="0"/>
              <a:t>Exigences concernant les importations (Art. VII)</a:t>
            </a:r>
          </a:p>
        </p:txBody>
      </p:sp>
    </p:spTree>
    <p:extLst>
      <p:ext uri="{BB962C8B-B14F-4D97-AF65-F5344CB8AC3E}">
        <p14:creationId xmlns:p14="http://schemas.microsoft.com/office/powerpoint/2010/main" val="383129282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a:xfrm>
            <a:off x="716157" y="744258"/>
            <a:ext cx="8063632" cy="2832100"/>
          </a:xfrm>
        </p:spPr>
        <p:txBody>
          <a:bodyPr vert="horz" lIns="91440" tIns="45720" rIns="91440" bIns="45720" rtlCol="0" anchor="t">
            <a:noAutofit/>
          </a:bodyPr>
          <a:lstStyle/>
          <a:p>
            <a:pPr marL="0" indent="0" algn="just">
              <a:buNone/>
            </a:pPr>
            <a:r>
              <a:rPr lang="fr-FR" sz="1600" dirty="0"/>
              <a:t>Autres obligations et fonctions de l’ONPV, en vertu de l’Art. VII.</a:t>
            </a:r>
          </a:p>
          <a:p>
            <a:pPr algn="just"/>
            <a:r>
              <a:rPr lang="fr-FR" sz="1600" dirty="0"/>
              <a:t>approuver une liste de points d’entrée pour les produits qui nécessitent un certificat phytosanitaire</a:t>
            </a:r>
          </a:p>
          <a:p>
            <a:pPr algn="just"/>
            <a:r>
              <a:rPr lang="fr-FR" sz="1600" dirty="0"/>
              <a:t>établir et mettre à jour une </a:t>
            </a:r>
            <a:r>
              <a:rPr lang="fr-FR" sz="1600" b="1" dirty="0"/>
              <a:t>liste des organismes nuisibles réglementés</a:t>
            </a:r>
            <a:r>
              <a:rPr lang="fr-FR" sz="1600" dirty="0"/>
              <a:t> et la transmettre au Secrétariat de la CIPV, à l’organisation régionale et, s’ils en font la demande, aux autres parties </a:t>
            </a:r>
            <a:r>
              <a:rPr lang="fr-FR" sz="1600" dirty="0" smtClean="0"/>
              <a:t>contractantes</a:t>
            </a:r>
            <a:endParaRPr lang="fr-FR" sz="1600" dirty="0"/>
          </a:p>
          <a:p>
            <a:pPr algn="just"/>
            <a:r>
              <a:rPr lang="fr-FR" sz="1600" dirty="0"/>
              <a:t>approuver une liste d’organismes nuisibles qui ne sont pas des organismes nuisibles réglementés, mais pourraient provoquer des dégâts d‘importance économique (organismes nuisibles susceptibles de provoquer des dégâts d‘importance économique)</a:t>
            </a:r>
          </a:p>
          <a:p>
            <a:pPr algn="just"/>
            <a:r>
              <a:rPr lang="fr-FR" sz="1600" dirty="0"/>
              <a:t>surveiller les organismes nuisibles et tenir à jour des informations adéquates sur leur situation et les risques</a:t>
            </a:r>
          </a:p>
          <a:p>
            <a:pPr algn="just"/>
            <a:r>
              <a:rPr lang="fr-FR" sz="1600" dirty="0"/>
              <a:t>réglementer les exceptions aux restrictions en matière d’importation et de transit qui concernent la recherche, l’éducation ou d’autres fins.</a:t>
            </a:r>
          </a:p>
        </p:txBody>
      </p:sp>
      <p:sp>
        <p:nvSpPr>
          <p:cNvPr id="5" name="Rectangle 2"/>
          <p:cNvSpPr>
            <a:spLocks noGrp="1" noChangeArrowheads="1"/>
          </p:cNvSpPr>
          <p:nvPr>
            <p:ph type="title"/>
          </p:nvPr>
        </p:nvSpPr>
        <p:spPr>
          <a:xfrm>
            <a:off x="963370"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fontScale="90000"/>
          </a:bodyPr>
          <a:lstStyle/>
          <a:p>
            <a:r>
              <a:rPr lang="fr-FR" sz="2700" b="1" dirty="0"/>
              <a:t>Exigences concernant les importations (Art. VII)</a:t>
            </a:r>
          </a:p>
        </p:txBody>
      </p:sp>
    </p:spTree>
    <p:extLst>
      <p:ext uri="{BB962C8B-B14F-4D97-AF65-F5344CB8AC3E}">
        <p14:creationId xmlns:p14="http://schemas.microsoft.com/office/powerpoint/2010/main" val="42656197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7045" name="AutoShape 5"/>
          <p:cNvSpPr>
            <a:spLocks noChangeArrowheads="1"/>
          </p:cNvSpPr>
          <p:nvPr/>
        </p:nvSpPr>
        <p:spPr bwMode="auto">
          <a:xfrm>
            <a:off x="1979712" y="2907093"/>
            <a:ext cx="1085850" cy="457200"/>
          </a:xfrm>
          <a:prstGeom prst="roundRect">
            <a:avLst>
              <a:gd name="adj" fmla="val 16667"/>
            </a:avLst>
          </a:prstGeom>
          <a:solidFill>
            <a:srgbClr val="FFFF66"/>
          </a:solidFill>
          <a:ln w="15875">
            <a:solidFill>
              <a:schemeClr val="tx1"/>
            </a:solidFill>
            <a:miter lim="800000"/>
            <a:headEnd/>
            <a:tailEnd/>
          </a:ln>
          <a:effectLst>
            <a:outerShdw dist="107763" dir="2700000" algn="ctr" rotWithShape="0">
              <a:srgbClr val="808080"/>
            </a:outerShdw>
          </a:effectLst>
        </p:spPr>
        <p:txBody>
          <a:bodyPr wrap="none" anchor="ctr"/>
          <a:lstStyle/>
          <a:p>
            <a:pPr algn="ctr">
              <a:spcBef>
                <a:spcPct val="20000"/>
              </a:spcBef>
            </a:pPr>
            <a:r>
              <a:rPr lang="fr-FR" sz="1500" b="1">
                <a:solidFill>
                  <a:srgbClr val="660033"/>
                </a:solidFill>
                <a:effectLst>
                  <a:outerShdw blurRad="38100" dist="38100" dir="2700000" algn="tl">
                    <a:srgbClr val="000000"/>
                  </a:outerShdw>
                </a:effectLst>
                <a:latin typeface="Tahoma" pitchFamily="34" charset="0"/>
              </a:rPr>
              <a:t>SPS</a:t>
            </a:r>
            <a:endParaRPr lang="fr-FR" sz="1500" b="1">
              <a:latin typeface="Tahoma" pitchFamily="34" charset="0"/>
            </a:endParaRPr>
          </a:p>
        </p:txBody>
      </p:sp>
      <p:sp>
        <p:nvSpPr>
          <p:cNvPr id="21" name="Title 1"/>
          <p:cNvSpPr>
            <a:spLocks noGrp="1"/>
          </p:cNvSpPr>
          <p:nvPr>
            <p:ph type="title"/>
          </p:nvPr>
        </p:nvSpPr>
        <p:spPr>
          <a:xfrm>
            <a:off x="1143000" y="483652"/>
            <a:ext cx="6802524" cy="558924"/>
          </a:xfrm>
        </p:spPr>
        <p:txBody>
          <a:bodyPr>
            <a:noAutofit/>
          </a:bodyPr>
          <a:lstStyle/>
          <a:p>
            <a:r>
              <a:rPr lang="fr-FR" b="1" smtClean="0"/>
              <a:t>Cadre juridique international </a:t>
            </a:r>
            <a:r>
              <a:rPr lang="fr-FR" smtClean="0"/>
              <a:t>pour la protection phytosanitaire</a:t>
            </a:r>
            <a:endParaRPr lang="fr-FR" sz="2800" b="1" dirty="0"/>
          </a:p>
        </p:txBody>
      </p:sp>
      <p:sp>
        <p:nvSpPr>
          <p:cNvPr id="4" name="Rounded Rectangle 3"/>
          <p:cNvSpPr/>
          <p:nvPr/>
        </p:nvSpPr>
        <p:spPr>
          <a:xfrm>
            <a:off x="3653898" y="3597864"/>
            <a:ext cx="1350150" cy="54006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t>NIMP</a:t>
            </a:r>
            <a:endParaRPr lang="fr-FR" sz="1053" b="1" dirty="0"/>
          </a:p>
        </p:txBody>
      </p:sp>
      <p:cxnSp>
        <p:nvCxnSpPr>
          <p:cNvPr id="6" name="Straight Arrow Connector 5"/>
          <p:cNvCxnSpPr>
            <a:stCxn id="87045" idx="2"/>
          </p:cNvCxnSpPr>
          <p:nvPr/>
        </p:nvCxnSpPr>
        <p:spPr>
          <a:xfrm>
            <a:off x="2522637" y="3364293"/>
            <a:ext cx="969243" cy="5036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endCxn id="4" idx="0"/>
          </p:cNvCxnSpPr>
          <p:nvPr/>
        </p:nvCxnSpPr>
        <p:spPr>
          <a:xfrm>
            <a:off x="4328973" y="2733768"/>
            <a:ext cx="0"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AutoShape 2" descr="Image result for WTO"/>
          <p:cNvSpPr>
            <a:spLocks noChangeAspect="1" noChangeArrowheads="1"/>
          </p:cNvSpPr>
          <p:nvPr/>
        </p:nvSpPr>
        <p:spPr bwMode="auto">
          <a:xfrm>
            <a:off x="1143000"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053"/>
          </a:p>
        </p:txBody>
      </p:sp>
      <p:sp>
        <p:nvSpPr>
          <p:cNvPr id="10" name="AutoShape 4" descr="Image result for WTO"/>
          <p:cNvSpPr>
            <a:spLocks noChangeAspect="1" noChangeArrowheads="1"/>
          </p:cNvSpPr>
          <p:nvPr/>
        </p:nvSpPr>
        <p:spPr bwMode="auto">
          <a:xfrm>
            <a:off x="1257300" y="595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053"/>
          </a:p>
        </p:txBody>
      </p:sp>
      <p:sp>
        <p:nvSpPr>
          <p:cNvPr id="11" name="AutoShape 6" descr="Image result for WTO"/>
          <p:cNvSpPr>
            <a:spLocks noChangeAspect="1" noChangeArrowheads="1"/>
          </p:cNvSpPr>
          <p:nvPr/>
        </p:nvSpPr>
        <p:spPr bwMode="auto">
          <a:xfrm>
            <a:off x="1371600" y="12025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053"/>
          </a:p>
        </p:txBody>
      </p:sp>
      <p:pic>
        <p:nvPicPr>
          <p:cNvPr id="95242" name="Picture 10" descr="http://indolinkenglish.files.wordpress.com/2009/05/wto1-color_l.pn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09682" y="1636219"/>
            <a:ext cx="1134126" cy="962516"/>
          </a:xfrm>
          <a:prstGeom prst="rect">
            <a:avLst/>
          </a:prstGeom>
          <a:noFill/>
          <a:extLst>
            <a:ext uri="{909E8E84-426E-40DD-AFC4-6F175D3DCCD1}">
              <a14:hiddenFill xmlns:a14="http://schemas.microsoft.com/office/drawing/2010/main">
                <a:solidFill>
                  <a:srgbClr val="FFFFFF"/>
                </a:solidFill>
              </a14:hiddenFill>
            </a:ext>
          </a:extLst>
        </p:spPr>
      </p:pic>
      <p:pic>
        <p:nvPicPr>
          <p:cNvPr id="95244" name="Picture 12" descr="https://www.ippc.int/static/media/logos/ippc-logo-screen-large.pn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91880" y="1573805"/>
            <a:ext cx="1944216" cy="1001245"/>
          </a:xfrm>
          <a:prstGeom prst="rect">
            <a:avLst/>
          </a:prstGeom>
          <a:noFill/>
          <a:extLst>
            <a:ext uri="{909E8E84-426E-40DD-AFC4-6F175D3DCCD1}">
              <a14:hiddenFill xmlns:a14="http://schemas.microsoft.com/office/drawing/2010/main">
                <a:solidFill>
                  <a:srgbClr val="FFFFFF"/>
                </a:solidFill>
              </a14:hiddenFill>
            </a:ext>
          </a:extLst>
        </p:spPr>
      </p:pic>
      <p:pic>
        <p:nvPicPr>
          <p:cNvPr id="95246" name="Picture 14" descr="https://chm.cbd.int/app/img/cbd-logo-en-green.png">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738973" y="1891730"/>
            <a:ext cx="1749351" cy="6633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89113005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7045">
                                            <p:bg/>
                                          </p:spTgt>
                                        </p:tgtEl>
                                        <p:attrNameLst>
                                          <p:attrName>style.visibility</p:attrName>
                                        </p:attrNameLst>
                                      </p:cBhvr>
                                      <p:to>
                                        <p:strVal val="visible"/>
                                      </p:to>
                                    </p:set>
                                    <p:anim calcmode="lin" valueType="num">
                                      <p:cBhvr>
                                        <p:cTn id="7" dur="500" fill="hold"/>
                                        <p:tgtEl>
                                          <p:spTgt spid="87045">
                                            <p:bg/>
                                          </p:spTgt>
                                        </p:tgtEl>
                                        <p:attrNameLst>
                                          <p:attrName>ppt_w</p:attrName>
                                        </p:attrNameLst>
                                      </p:cBhvr>
                                      <p:tavLst>
                                        <p:tav tm="0">
                                          <p:val>
                                            <p:fltVal val="0"/>
                                          </p:val>
                                        </p:tav>
                                        <p:tav tm="100000">
                                          <p:val>
                                            <p:strVal val="#ppt_w"/>
                                          </p:val>
                                        </p:tav>
                                      </p:tavLst>
                                    </p:anim>
                                    <p:anim calcmode="lin" valueType="num">
                                      <p:cBhvr>
                                        <p:cTn id="8" dur="500" fill="hold"/>
                                        <p:tgtEl>
                                          <p:spTgt spid="87045">
                                            <p:bg/>
                                          </p:spTgt>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87045">
                                            <p:txEl>
                                              <p:pRg st="0" end="0"/>
                                            </p:txEl>
                                          </p:spTgt>
                                        </p:tgtEl>
                                        <p:attrNameLst>
                                          <p:attrName>style.visibility</p:attrName>
                                        </p:attrNameLst>
                                      </p:cBhvr>
                                      <p:to>
                                        <p:strVal val="visible"/>
                                      </p:to>
                                    </p:set>
                                    <p:anim calcmode="lin" valueType="num">
                                      <p:cBhvr>
                                        <p:cTn id="12" dur="500" fill="hold"/>
                                        <p:tgtEl>
                                          <p:spTgt spid="8704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8704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5" grpId="0" build="p" animBg="1" autoUpdateAnimBg="0"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a:xfrm>
            <a:off x="1185246" y="1013411"/>
            <a:ext cx="7501554" cy="3451622"/>
          </a:xfrm>
        </p:spPr>
        <p:txBody>
          <a:bodyPr>
            <a:normAutofit/>
          </a:bodyPr>
          <a:lstStyle/>
          <a:p>
            <a:pPr marL="0" indent="0">
              <a:buNone/>
            </a:pPr>
            <a:r>
              <a:rPr lang="fr-FR" sz="2200" i="1" dirty="0">
                <a:solidFill>
                  <a:srgbClr val="FF0000"/>
                </a:solidFill>
              </a:rPr>
              <a:t>Travaillez en groupes de 2 ou 3 personnes. Consultez les pages 29 à 33 de la NIMP 5 et répondez aux questions suivantes:</a:t>
            </a:r>
          </a:p>
          <a:p>
            <a:r>
              <a:rPr lang="fr-FR" sz="2200" i="1" dirty="0">
                <a:solidFill>
                  <a:srgbClr val="FF0000"/>
                </a:solidFill>
              </a:rPr>
              <a:t>Qu’est-ce qu’un organisme nuisible d’importance économique?</a:t>
            </a:r>
          </a:p>
          <a:p>
            <a:r>
              <a:rPr lang="fr-FR" sz="2200" i="1" dirty="0">
                <a:solidFill>
                  <a:srgbClr val="FF0000"/>
                </a:solidFill>
              </a:rPr>
              <a:t>Quels sont les critères qui permettent de déterminer si un organisme nuisible est d’importance économique?</a:t>
            </a:r>
          </a:p>
          <a:p>
            <a:r>
              <a:rPr lang="fr-FR" sz="2200" i="1" dirty="0">
                <a:solidFill>
                  <a:srgbClr val="FF0000"/>
                </a:solidFill>
              </a:rPr>
              <a:t>Comment la CIPV prend-elle en compte les questions environnementales?</a:t>
            </a:r>
          </a:p>
        </p:txBody>
      </p:sp>
      <p:sp>
        <p:nvSpPr>
          <p:cNvPr id="5" name="Rectangle 2"/>
          <p:cNvSpPr>
            <a:spLocks noGrp="1" noChangeArrowheads="1"/>
          </p:cNvSpPr>
          <p:nvPr>
            <p:ph type="title"/>
          </p:nvPr>
        </p:nvSpPr>
        <p:spPr>
          <a:xfrm>
            <a:off x="909582"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fontScale="90000"/>
          </a:bodyPr>
          <a:lstStyle/>
          <a:p>
            <a:r>
              <a:rPr lang="fr-FR" sz="2700" b="1" dirty="0" smtClean="0">
                <a:solidFill>
                  <a:srgbClr val="FF0000"/>
                </a:solidFill>
              </a:rPr>
              <a:t>Exercice</a:t>
            </a:r>
            <a:r>
              <a:rPr lang="fr-FR" sz="2700" b="1" dirty="0" smtClean="0"/>
              <a:t>: Exigences concernant les importations (Art. VII)</a:t>
            </a:r>
          </a:p>
        </p:txBody>
      </p:sp>
    </p:spTree>
    <p:extLst>
      <p:ext uri="{BB962C8B-B14F-4D97-AF65-F5344CB8AC3E}">
        <p14:creationId xmlns:p14="http://schemas.microsoft.com/office/powerpoint/2010/main" val="242783516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a:xfrm>
            <a:off x="1035425" y="1155237"/>
            <a:ext cx="7664822" cy="3451622"/>
          </a:xfrm>
        </p:spPr>
        <p:txBody>
          <a:bodyPr>
            <a:normAutofit fontScale="92500" lnSpcReduction="20000"/>
          </a:bodyPr>
          <a:lstStyle/>
          <a:p>
            <a:pPr marL="0" indent="0">
              <a:buNone/>
            </a:pPr>
            <a:r>
              <a:rPr lang="fr-FR" sz="2200" b="1" dirty="0">
                <a:solidFill>
                  <a:schemeClr val="accent1">
                    <a:lumMod val="75000"/>
                  </a:schemeClr>
                </a:solidFill>
              </a:rPr>
              <a:t>Actions d'urgence</a:t>
            </a:r>
          </a:p>
          <a:p>
            <a:pPr marL="0" indent="0">
              <a:buNone/>
            </a:pPr>
            <a:endParaRPr lang="fr-FR" sz="1500" dirty="0"/>
          </a:p>
          <a:p>
            <a:pPr algn="just"/>
            <a:r>
              <a:rPr lang="fr-FR" dirty="0" smtClean="0"/>
              <a:t>«</a:t>
            </a:r>
            <a:r>
              <a:rPr lang="fr-FR" sz="2200" dirty="0"/>
              <a:t>Aucune disposition du présent article n’empêche les parties contractantes de prendre des mesures d’urgence appropriées suite à la détection d’un organisme nuisible représentant des menaces potentielles pour leur territoire, ou suite à un rapport concernant une telle détection</a:t>
            </a:r>
            <a:r>
              <a:rPr lang="fr-FR" dirty="0" smtClean="0"/>
              <a:t>».</a:t>
            </a:r>
          </a:p>
          <a:p>
            <a:pPr algn="just"/>
            <a:r>
              <a:rPr lang="fr-FR" sz="2200" dirty="0"/>
              <a:t>Exigences pour les actions d’urgence:</a:t>
            </a:r>
          </a:p>
          <a:p>
            <a:pPr lvl="1" algn="just"/>
            <a:r>
              <a:rPr lang="fr-FR" sz="2200" dirty="0"/>
              <a:t>Être évaluées le plus rapidement possible afin de justifier leur </a:t>
            </a:r>
            <a:r>
              <a:rPr lang="fr-FR" sz="2200" dirty="0" smtClean="0"/>
              <a:t>maintien.</a:t>
            </a:r>
            <a:endParaRPr lang="fr-FR" sz="2200" dirty="0"/>
          </a:p>
          <a:p>
            <a:pPr lvl="1" algn="just"/>
            <a:r>
              <a:rPr lang="fr-FR" sz="2200" dirty="0"/>
              <a:t>Notifier la mesure aux parties concernées.</a:t>
            </a:r>
          </a:p>
          <a:p>
            <a:endParaRPr lang="fr-FR" sz="1500" dirty="0"/>
          </a:p>
        </p:txBody>
      </p:sp>
      <p:sp>
        <p:nvSpPr>
          <p:cNvPr id="5" name="Rectangle 2"/>
          <p:cNvSpPr>
            <a:spLocks noGrp="1" noChangeArrowheads="1"/>
          </p:cNvSpPr>
          <p:nvPr>
            <p:ph type="title"/>
          </p:nvPr>
        </p:nvSpPr>
        <p:spPr>
          <a:xfrm>
            <a:off x="963370"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fontScale="90000"/>
          </a:bodyPr>
          <a:lstStyle/>
          <a:p>
            <a:r>
              <a:rPr lang="fr-FR" sz="2700" b="1" dirty="0"/>
              <a:t>Exigences concernant les importations (Art. VII)</a:t>
            </a:r>
          </a:p>
        </p:txBody>
      </p:sp>
    </p:spTree>
    <p:extLst>
      <p:ext uri="{BB962C8B-B14F-4D97-AF65-F5344CB8AC3E}">
        <p14:creationId xmlns:p14="http://schemas.microsoft.com/office/powerpoint/2010/main" val="200646331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7429" y="48780"/>
            <a:ext cx="6172200" cy="857250"/>
          </a:xfrm>
        </p:spPr>
        <p:txBody>
          <a:bodyPr>
            <a:normAutofit/>
          </a:bodyPr>
          <a:lstStyle/>
          <a:p>
            <a:r>
              <a:rPr lang="fr-FR" sz="2700" b="1" dirty="0"/>
              <a:t>Coopération Internationale (Art. VIII)</a:t>
            </a:r>
          </a:p>
        </p:txBody>
      </p:sp>
      <p:sp>
        <p:nvSpPr>
          <p:cNvPr id="6" name="Rectangle 3"/>
          <p:cNvSpPr txBox="1">
            <a:spLocks noChangeArrowheads="1"/>
          </p:cNvSpPr>
          <p:nvPr/>
        </p:nvSpPr>
        <p:spPr bwMode="auto">
          <a:xfrm>
            <a:off x="961465" y="722200"/>
            <a:ext cx="7684994" cy="28196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a:buNone/>
            </a:pPr>
            <a:r>
              <a:rPr lang="fr-FR" sz="2000" dirty="0"/>
              <a:t>1) Les parties contractantes devront:</a:t>
            </a:r>
          </a:p>
          <a:p>
            <a:pPr marL="726281" indent="-257175" algn="just">
              <a:buFont typeface="+mj-lt"/>
              <a:buAutoNum type="alphaLcParenR"/>
            </a:pPr>
            <a:r>
              <a:rPr lang="fr-FR" sz="2000" dirty="0"/>
              <a:t>coopérer à l’échange d’informations sur les organismes nuisibles, notamment la notification de la présence, de l’apparition ou de la dissémination d’organismes nuisibles pouvant présenter un danger immédiat ou potentiel;</a:t>
            </a:r>
          </a:p>
          <a:p>
            <a:pPr marL="720329" indent="-257175" algn="just">
              <a:buFont typeface="+mj-lt"/>
              <a:buAutoNum type="alphaLcParenR"/>
              <a:tabLst>
                <a:tab pos="667941" algn="l"/>
              </a:tabLst>
            </a:pPr>
            <a:r>
              <a:rPr lang="fr-FR" sz="2000" dirty="0"/>
              <a:t>participer, dans toute la mesure possible, à toute campagne spéciale de lutte contre des organismes nuisible;</a:t>
            </a:r>
          </a:p>
          <a:p>
            <a:pPr marL="720329" indent="-257175" algn="just">
              <a:buFont typeface="+mj-lt"/>
              <a:buAutoNum type="alphaLcParenR"/>
              <a:tabLst>
                <a:tab pos="667941" algn="l"/>
              </a:tabLst>
            </a:pPr>
            <a:r>
              <a:rPr lang="fr-FR" sz="2000" dirty="0"/>
              <a:t>coopérer, dans toute la mesure possible, à la fourniture des données techniques et biologiques nécessaires à l’analyse du risque phytosanitaire.</a:t>
            </a:r>
          </a:p>
          <a:p>
            <a:pPr marL="0" indent="0" algn="just">
              <a:buNone/>
            </a:pPr>
            <a:r>
              <a:rPr lang="fr-FR" sz="2000" dirty="0"/>
              <a:t>2) Chaque partie contractante doit </a:t>
            </a:r>
            <a:r>
              <a:rPr lang="fr-FR" sz="2000" b="1" dirty="0"/>
              <a:t>désigner un point de contact</a:t>
            </a:r>
            <a:r>
              <a:rPr lang="fr-FR" sz="2000" dirty="0"/>
              <a:t> pour les échanges d’informations.</a:t>
            </a:r>
          </a:p>
        </p:txBody>
      </p:sp>
    </p:spTree>
    <p:extLst>
      <p:ext uri="{BB962C8B-B14F-4D97-AF65-F5344CB8AC3E}">
        <p14:creationId xmlns:p14="http://schemas.microsoft.com/office/powerpoint/2010/main" val="28639538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819605" y="236263"/>
            <a:ext cx="6932623" cy="857250"/>
          </a:xfrm>
          <a:prstGeom prst="rect">
            <a:avLst/>
          </a:prstGeom>
          <a:extLst/>
        </p:spPr>
        <p:txBody>
          <a:bodyPr vert="horz" lIns="68580" tIns="34290" rIns="68580" bIns="34290" rtlCol="0" anchor="ctr">
            <a:normAutofit/>
          </a:bodyPr>
          <a:lstStyle>
            <a:lvl1pPr algn="l" defTabSz="685800" eaLnBrk="1" latinLnBrk="0" hangingPunct="1">
              <a:lnSpc>
                <a:spcPct val="90000"/>
              </a:lnSpc>
              <a:buNone/>
              <a:defRPr sz="3200" b="1" baseline="0">
                <a:solidFill>
                  <a:schemeClr val="accent1"/>
                </a:solidFill>
                <a:latin typeface="+mj-lt"/>
                <a:ea typeface="+mj-ea"/>
                <a:cs typeface="+mj-cs"/>
              </a:defRPr>
            </a:lvl1pPr>
          </a:lstStyle>
          <a:p>
            <a:r>
              <a:rPr lang="fr-FR" sz="2700" dirty="0"/>
              <a:t>Organisations régionales de la protection des végétaux (Art. IX)</a:t>
            </a:r>
          </a:p>
        </p:txBody>
      </p:sp>
      <p:sp>
        <p:nvSpPr>
          <p:cNvPr id="5" name="Rectangle 3"/>
          <p:cNvSpPr txBox="1">
            <a:spLocks noChangeArrowheads="1"/>
          </p:cNvSpPr>
          <p:nvPr/>
        </p:nvSpPr>
        <p:spPr bwMode="auto">
          <a:xfrm>
            <a:off x="1136277" y="1491630"/>
            <a:ext cx="7301752" cy="2394570"/>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gn="just" defTabSz="901800" eaLnBrk="1" hangingPunct="1">
              <a:lnSpc>
                <a:spcPct val="90000"/>
              </a:lnSpc>
              <a:spcBef>
                <a:spcPts val="750"/>
              </a:spcBef>
              <a:spcAft>
                <a:spcPts val="600"/>
              </a:spcAft>
              <a:buFont typeface="Wingdings" charset="2"/>
              <a:buChar char="§"/>
              <a:tabLst>
                <a:tab pos="719138" algn="l"/>
              </a:tabLst>
            </a:pPr>
            <a:r>
              <a:rPr lang="fr-FR" sz="2200" dirty="0"/>
              <a:t>Les partie contractantes peuvent collaborer, pour établir des organisations régionales de la protection des végétaux qui exercent le rôle de coordonnateur pour atteindre les objectifs de la Convention.</a:t>
            </a:r>
          </a:p>
          <a:p>
            <a:pPr algn="just" defTabSz="901800" eaLnBrk="1" hangingPunct="1">
              <a:lnSpc>
                <a:spcPct val="90000"/>
              </a:lnSpc>
              <a:spcBef>
                <a:spcPts val="750"/>
              </a:spcBef>
              <a:spcAft>
                <a:spcPts val="600"/>
              </a:spcAft>
              <a:buFont typeface="Wingdings" charset="2"/>
              <a:buChar char="§"/>
              <a:tabLst>
                <a:tab pos="719138" algn="l"/>
              </a:tabLst>
            </a:pPr>
            <a:r>
              <a:rPr lang="fr-FR" sz="2200" dirty="0"/>
              <a:t>Les organisations régionales coopéreront avec le Secrétaire et la Commission pour l’élaboration de </a:t>
            </a:r>
            <a:r>
              <a:rPr lang="fr-FR" sz="2200" dirty="0" smtClean="0"/>
              <a:t>normes phytosanitaires.</a:t>
            </a:r>
            <a:endParaRPr lang="fr-FR" sz="2200" dirty="0"/>
          </a:p>
          <a:p>
            <a:pPr eaLnBrk="1" hangingPunct="1"/>
            <a:endParaRPr lang="fr-FR" sz="2200" dirty="0"/>
          </a:p>
          <a:p>
            <a:pPr eaLnBrk="1" hangingPunct="1"/>
            <a:endParaRPr lang="fr-FR" sz="2200" dirty="0"/>
          </a:p>
        </p:txBody>
      </p:sp>
    </p:spTree>
    <p:extLst>
      <p:ext uri="{BB962C8B-B14F-4D97-AF65-F5344CB8AC3E}">
        <p14:creationId xmlns:p14="http://schemas.microsoft.com/office/powerpoint/2010/main" val="9965222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descr="Papyrus"/>
          <p:cNvSpPr>
            <a:spLocks noGrp="1" noChangeArrowheads="1"/>
          </p:cNvSpPr>
          <p:nvPr>
            <p:ph type="title"/>
          </p:nvPr>
        </p:nvSpPr>
        <p:spPr>
          <a:xfrm>
            <a:off x="813547" y="257740"/>
            <a:ext cx="7187453" cy="857250"/>
          </a:xfrm>
          <a:noFill/>
        </p:spPr>
        <p:txBody>
          <a:bodyPr>
            <a:normAutofit/>
          </a:bodyPr>
          <a:lstStyle/>
          <a:p>
            <a:pPr eaLnBrk="1" hangingPunct="1"/>
            <a:r>
              <a:rPr lang="fr-FR" sz="2700" b="1" dirty="0"/>
              <a:t>Les normes internationales pour les mesures phytosanitaires (NIMP) (Art. X)</a:t>
            </a:r>
          </a:p>
        </p:txBody>
      </p:sp>
      <p:sp>
        <p:nvSpPr>
          <p:cNvPr id="14339" name="Rectangle 3"/>
          <p:cNvSpPr>
            <a:spLocks noGrp="1" noChangeArrowheads="1"/>
          </p:cNvSpPr>
          <p:nvPr>
            <p:ph idx="1"/>
          </p:nvPr>
        </p:nvSpPr>
        <p:spPr>
          <a:xfrm>
            <a:off x="907675" y="1432425"/>
            <a:ext cx="7987553" cy="3005063"/>
          </a:xfrm>
        </p:spPr>
        <p:txBody>
          <a:bodyPr>
            <a:noAutofit/>
          </a:bodyPr>
          <a:lstStyle/>
          <a:p>
            <a:pPr algn="just">
              <a:spcBef>
                <a:spcPts val="900"/>
              </a:spcBef>
            </a:pPr>
            <a:r>
              <a:rPr lang="fr-FR" sz="2200" dirty="0"/>
              <a:t>Les membres de l’OMC doivent </a:t>
            </a:r>
            <a:r>
              <a:rPr lang="fr-FR" sz="2200" dirty="0" smtClean="0"/>
              <a:t>baser </a:t>
            </a:r>
            <a:r>
              <a:rPr lang="fr-FR" sz="2200" dirty="0"/>
              <a:t>leur mesures phytosanitaires sur les normes internationales de référence (les normes </a:t>
            </a:r>
            <a:r>
              <a:rPr lang="fr-FR" sz="2200" dirty="0" smtClean="0"/>
              <a:t>de la CIPV</a:t>
            </a:r>
            <a:r>
              <a:rPr lang="fr-FR" sz="2200" dirty="0"/>
              <a:t>, les NIMP, sont </a:t>
            </a:r>
            <a:r>
              <a:rPr lang="fr-FR" sz="2200" dirty="0" smtClean="0"/>
              <a:t>spécifiées </a:t>
            </a:r>
            <a:r>
              <a:rPr lang="fr-FR" sz="2200" dirty="0"/>
              <a:t>à l’annexe A de </a:t>
            </a:r>
            <a:r>
              <a:rPr lang="fr-FR" sz="2200" dirty="0" smtClean="0"/>
              <a:t>l’Accord SPS</a:t>
            </a:r>
            <a:r>
              <a:rPr lang="fr-FR" sz="2200" dirty="0"/>
              <a:t>).</a:t>
            </a:r>
          </a:p>
          <a:p>
            <a:pPr algn="just">
              <a:spcBef>
                <a:spcPts val="900"/>
              </a:spcBef>
            </a:pPr>
            <a:r>
              <a:rPr lang="fr-FR" sz="2200" dirty="0" smtClean="0"/>
              <a:t>La conformité aux NIMP </a:t>
            </a:r>
            <a:r>
              <a:rPr lang="fr-FR" sz="2200" dirty="0"/>
              <a:t>sont supposées </a:t>
            </a:r>
            <a:r>
              <a:rPr lang="fr-FR" sz="2200" dirty="0" smtClean="0"/>
              <a:t>compatibles avec </a:t>
            </a:r>
            <a:r>
              <a:rPr lang="fr-FR" sz="2200" dirty="0"/>
              <a:t>l’Accord SPS.</a:t>
            </a:r>
          </a:p>
          <a:p>
            <a:pPr algn="just">
              <a:spcBef>
                <a:spcPts val="900"/>
              </a:spcBef>
            </a:pPr>
            <a:r>
              <a:rPr lang="fr-FR" sz="2200" dirty="0"/>
              <a:t>Les parties contractantes de la CIPV s’accordent à coopérer pour élaborer des normes internationales et à tenir compte de celles-ci, le cas échéant, lorsqu’elles entreprennent des activités liées à la Convention (Art. X).</a:t>
            </a:r>
          </a:p>
        </p:txBody>
      </p:sp>
    </p:spTree>
    <p:extLst>
      <p:ext uri="{BB962C8B-B14F-4D97-AF65-F5344CB8AC3E}">
        <p14:creationId xmlns:p14="http://schemas.microsoft.com/office/powerpoint/2010/main" val="1185254738"/>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858" y="273844"/>
            <a:ext cx="7169727" cy="600215"/>
          </a:xfrm>
        </p:spPr>
        <p:txBody>
          <a:bodyPr/>
          <a:lstStyle/>
          <a:p>
            <a:r>
              <a:rPr lang="fr-FR" b="1" dirty="0" smtClean="0">
                <a:latin typeface="+mn-lt"/>
              </a:rPr>
              <a:t>Gouvernance</a:t>
            </a:r>
            <a:endParaRPr lang="fr-FR" b="1" dirty="0">
              <a:latin typeface="+mn-lt"/>
            </a:endParaRPr>
          </a:p>
        </p:txBody>
      </p:sp>
      <p:sp>
        <p:nvSpPr>
          <p:cNvPr id="3" name="Content Placeholder 2"/>
          <p:cNvSpPr>
            <a:spLocks noGrp="1"/>
          </p:cNvSpPr>
          <p:nvPr>
            <p:ph idx="1"/>
          </p:nvPr>
        </p:nvSpPr>
        <p:spPr>
          <a:xfrm>
            <a:off x="995858" y="1033043"/>
            <a:ext cx="7567192" cy="3118475"/>
          </a:xfrm>
        </p:spPr>
        <p:txBody>
          <a:bodyPr>
            <a:normAutofit lnSpcReduction="10000"/>
          </a:bodyPr>
          <a:lstStyle/>
          <a:p>
            <a:pPr marL="0" indent="0" algn="just">
              <a:buNone/>
            </a:pPr>
            <a:r>
              <a:rPr lang="fr-FR" sz="1800" b="1" dirty="0">
                <a:solidFill>
                  <a:srgbClr val="7030A0"/>
                </a:solidFill>
              </a:rPr>
              <a:t>Art. XI </a:t>
            </a:r>
            <a:r>
              <a:rPr lang="fr-FR" smtClean="0"/>
              <a:t>La </a:t>
            </a:r>
            <a:r>
              <a:rPr lang="fr-FR" sz="1800" b="1" dirty="0">
                <a:solidFill>
                  <a:srgbClr val="7030A0"/>
                </a:solidFill>
              </a:rPr>
              <a:t>Commission des mesures phytosanitaires</a:t>
            </a:r>
            <a:r>
              <a:rPr lang="fr-FR" smtClean="0"/>
              <a:t>, créée dans le cadre de la FAO afin de promouvoir l’application de la Convention.</a:t>
            </a:r>
          </a:p>
          <a:p>
            <a:pPr marL="0" indent="0" algn="just">
              <a:buNone/>
            </a:pPr>
            <a:endParaRPr lang="fr-FR" dirty="0" smtClean="0"/>
          </a:p>
          <a:p>
            <a:pPr marL="0" indent="0" algn="just">
              <a:buNone/>
            </a:pPr>
            <a:r>
              <a:rPr lang="fr-FR" sz="1800" b="1" dirty="0">
                <a:solidFill>
                  <a:srgbClr val="7030A0"/>
                </a:solidFill>
              </a:rPr>
              <a:t>Art. XII Secrétariat </a:t>
            </a:r>
          </a:p>
          <a:p>
            <a:pPr marL="0" indent="0" algn="just">
              <a:buNone/>
            </a:pPr>
            <a:r>
              <a:rPr lang="fr-FR" smtClean="0"/>
              <a:t>Le Secrétaire est nommé par le Directeur général de la FAO. </a:t>
            </a:r>
          </a:p>
          <a:p>
            <a:pPr marL="0" indent="0" algn="just">
              <a:buNone/>
            </a:pPr>
            <a:r>
              <a:rPr lang="fr-FR" smtClean="0"/>
              <a:t>Il a notamment pour fonction de diffuser les normes, les listes de points d’entrée, les listes d’organismes nuisibles réglementés, les informations sur les exigences phytosanitaires, les restrictions et les interdictions.</a:t>
            </a:r>
            <a:endParaRPr lang="fr-FR" dirty="0"/>
          </a:p>
        </p:txBody>
      </p:sp>
    </p:spTree>
    <p:extLst>
      <p:ext uri="{BB962C8B-B14F-4D97-AF65-F5344CB8AC3E}">
        <p14:creationId xmlns:p14="http://schemas.microsoft.com/office/powerpoint/2010/main" val="10113883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305" y="186438"/>
            <a:ext cx="7169727" cy="775027"/>
          </a:xfrm>
        </p:spPr>
        <p:txBody>
          <a:bodyPr/>
          <a:lstStyle/>
          <a:p>
            <a:r>
              <a:rPr lang="fr-FR" b="1" dirty="0"/>
              <a:t>Autres dispositions</a:t>
            </a:r>
          </a:p>
        </p:txBody>
      </p:sp>
      <p:sp>
        <p:nvSpPr>
          <p:cNvPr id="3" name="Content Placeholder 2"/>
          <p:cNvSpPr>
            <a:spLocks noGrp="1"/>
          </p:cNvSpPr>
          <p:nvPr>
            <p:ph idx="1"/>
          </p:nvPr>
        </p:nvSpPr>
        <p:spPr>
          <a:xfrm>
            <a:off x="880782" y="1180611"/>
            <a:ext cx="7587363" cy="3307084"/>
          </a:xfrm>
        </p:spPr>
        <p:txBody>
          <a:bodyPr>
            <a:normAutofit/>
          </a:bodyPr>
          <a:lstStyle/>
          <a:p>
            <a:pPr algn="just"/>
            <a:r>
              <a:rPr lang="fr-FR" smtClean="0"/>
              <a:t>Règlement des différends (Art. XIII)</a:t>
            </a:r>
          </a:p>
          <a:p>
            <a:pPr marL="514350" lvl="1" indent="-257175" algn="just">
              <a:buFont typeface="+mj-lt"/>
              <a:buAutoNum type="alphaLcParenR"/>
            </a:pPr>
            <a:r>
              <a:rPr lang="fr-FR" smtClean="0"/>
              <a:t>Consultations entre les parties.</a:t>
            </a:r>
          </a:p>
          <a:p>
            <a:pPr marL="514350" lvl="1" indent="-257175" algn="just">
              <a:buFont typeface="+mj-lt"/>
              <a:buAutoNum type="alphaLcParenR"/>
            </a:pPr>
            <a:r>
              <a:rPr lang="fr-FR" smtClean="0"/>
              <a:t>En cas d’échec, il est demandé au Directeur général de nommer un comité d’experts.</a:t>
            </a:r>
          </a:p>
          <a:p>
            <a:pPr marL="514350" lvl="1" indent="-257175" algn="just">
              <a:buFont typeface="+mj-lt"/>
              <a:buAutoNum type="alphaLcParenR"/>
            </a:pPr>
            <a:r>
              <a:rPr lang="fr-FR" smtClean="0"/>
              <a:t>Le comité sera constitué de représentants de chaque partie concernée et examinera le différend. Un rapport devra être transmis au Directeur général de la FAO et éventuellement aux organisations internationale chargées des différends commerciaux. </a:t>
            </a:r>
          </a:p>
          <a:p>
            <a:pPr marL="514350" lvl="1" indent="-257175" algn="just">
              <a:buFont typeface="+mj-lt"/>
              <a:buAutoNum type="alphaLcParenR"/>
            </a:pPr>
            <a:r>
              <a:rPr lang="fr-FR" smtClean="0"/>
              <a:t>Les recommandations, bien que non contraignantes par nature, serviront de base à un nouvel examen par les parties contractantes.</a:t>
            </a:r>
          </a:p>
          <a:p>
            <a:pPr marL="514350" lvl="1" indent="-257175">
              <a:buFont typeface="+mj-lt"/>
              <a:buAutoNum type="alphaLcParenR"/>
            </a:pPr>
            <a:endParaRPr lang="fr-FR" dirty="0"/>
          </a:p>
        </p:txBody>
      </p:sp>
    </p:spTree>
    <p:extLst>
      <p:ext uri="{BB962C8B-B14F-4D97-AF65-F5344CB8AC3E}">
        <p14:creationId xmlns:p14="http://schemas.microsoft.com/office/powerpoint/2010/main" val="34318703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descr="Papyrus"/>
          <p:cNvSpPr>
            <a:spLocks noGrp="1" noChangeArrowheads="1"/>
          </p:cNvSpPr>
          <p:nvPr>
            <p:ph type="title"/>
          </p:nvPr>
        </p:nvSpPr>
        <p:spPr>
          <a:xfrm>
            <a:off x="948017" y="390525"/>
            <a:ext cx="7577417" cy="857250"/>
          </a:xfrm>
        </p:spPr>
        <p:txBody>
          <a:bodyPr vert="horz" lIns="68580" tIns="34290" rIns="68580" bIns="34290" rtlCol="0" anchor="b">
            <a:normAutofit fontScale="90000"/>
          </a:bodyPr>
          <a:lstStyle/>
          <a:p>
            <a:r>
              <a:rPr lang="fr-FR" sz="3000" b="1" dirty="0" smtClean="0">
                <a:solidFill>
                  <a:srgbClr val="FF0000"/>
                </a:solidFill>
              </a:rPr>
              <a:t>Réflexion</a:t>
            </a:r>
            <a:r>
              <a:rPr lang="fr-FR" sz="3000" b="1" dirty="0" smtClean="0"/>
              <a:t>: Les normes internationales pour les mesures phytosanitaires (NIMP)</a:t>
            </a:r>
          </a:p>
        </p:txBody>
      </p:sp>
      <p:sp>
        <p:nvSpPr>
          <p:cNvPr id="14339" name="Rectangle 3"/>
          <p:cNvSpPr>
            <a:spLocks noGrp="1" noChangeArrowheads="1"/>
          </p:cNvSpPr>
          <p:nvPr>
            <p:ph idx="1"/>
          </p:nvPr>
        </p:nvSpPr>
        <p:spPr>
          <a:xfrm>
            <a:off x="948017" y="1672921"/>
            <a:ext cx="7725336" cy="3005063"/>
          </a:xfrm>
        </p:spPr>
        <p:txBody>
          <a:bodyPr>
            <a:normAutofit/>
          </a:bodyPr>
          <a:lstStyle/>
          <a:p>
            <a:pPr marL="342900" indent="-342900">
              <a:spcAft>
                <a:spcPts val="450"/>
              </a:spcAft>
              <a:buFont typeface="Arial" panose="020B0604020202020204" pitchFamily="34" charset="0"/>
              <a:buChar char="•"/>
            </a:pPr>
            <a:r>
              <a:rPr lang="fr-FR" sz="2200" i="1" dirty="0">
                <a:solidFill>
                  <a:srgbClr val="FF0000"/>
                </a:solidFill>
                <a:latin typeface="Calibri" panose="020F0502020204030204" pitchFamily="34" charset="0"/>
              </a:rPr>
              <a:t>Compte tenu de l’Accord SPS et de l’Article X, par.4 de la CIPV, les normes de la CIPV (les NIMP) sont-elles contraignantes?</a:t>
            </a:r>
          </a:p>
          <a:p>
            <a:pPr marL="342900" indent="-342900">
              <a:spcAft>
                <a:spcPts val="450"/>
              </a:spcAft>
              <a:buFont typeface="Arial" panose="020B0604020202020204" pitchFamily="34" charset="0"/>
              <a:buChar char="•"/>
            </a:pPr>
            <a:r>
              <a:rPr lang="fr-FR" sz="2200" i="1" dirty="0">
                <a:solidFill>
                  <a:srgbClr val="FF0000"/>
                </a:solidFill>
                <a:latin typeface="Calibri" panose="020F0502020204030204" pitchFamily="34" charset="0"/>
              </a:rPr>
              <a:t>Que se passerait-il si un pays s’écartait d’une NIMP?</a:t>
            </a:r>
          </a:p>
          <a:p>
            <a:pPr marL="0" indent="0">
              <a:spcAft>
                <a:spcPts val="450"/>
              </a:spcAft>
              <a:buNone/>
            </a:pPr>
            <a:endParaRPr lang="fr-FR" sz="2200" i="1" dirty="0">
              <a:solidFill>
                <a:srgbClr val="FF0000"/>
              </a:solidFill>
              <a:latin typeface="Calibri" panose="020F0502020204030204" pitchFamily="34" charset="0"/>
            </a:endParaRPr>
          </a:p>
        </p:txBody>
      </p:sp>
    </p:spTree>
    <p:extLst>
      <p:ext uri="{BB962C8B-B14F-4D97-AF65-F5344CB8AC3E}">
        <p14:creationId xmlns:p14="http://schemas.microsoft.com/office/powerpoint/2010/main" val="767868633"/>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descr="Papyrus"/>
          <p:cNvSpPr>
            <a:spLocks noGrp="1" noChangeArrowheads="1"/>
          </p:cNvSpPr>
          <p:nvPr>
            <p:ph type="title"/>
          </p:nvPr>
        </p:nvSpPr>
        <p:spPr>
          <a:xfrm>
            <a:off x="860612" y="390525"/>
            <a:ext cx="7012992" cy="857250"/>
          </a:xfrm>
        </p:spPr>
        <p:txBody>
          <a:bodyPr vert="horz" lIns="68580" tIns="34290" rIns="68580" bIns="34290" rtlCol="0" anchor="b">
            <a:normAutofit fontScale="90000"/>
          </a:bodyPr>
          <a:lstStyle/>
          <a:p>
            <a:r>
              <a:rPr lang="fr-FR" sz="3000" b="1" dirty="0"/>
              <a:t>Les normes internationales pour les mesures phytosanitaires (NIMP)</a:t>
            </a:r>
          </a:p>
        </p:txBody>
      </p:sp>
      <p:sp>
        <p:nvSpPr>
          <p:cNvPr id="14339" name="Rectangle 3"/>
          <p:cNvSpPr>
            <a:spLocks noGrp="1" noChangeArrowheads="1"/>
          </p:cNvSpPr>
          <p:nvPr>
            <p:ph idx="1"/>
          </p:nvPr>
        </p:nvSpPr>
        <p:spPr>
          <a:xfrm>
            <a:off x="1143001" y="1492078"/>
            <a:ext cx="7395882" cy="3005063"/>
          </a:xfrm>
        </p:spPr>
        <p:txBody>
          <a:bodyPr>
            <a:normAutofit/>
          </a:bodyPr>
          <a:lstStyle/>
          <a:p>
            <a:pPr algn="just">
              <a:spcAft>
                <a:spcPts val="450"/>
              </a:spcAft>
              <a:buFont typeface="Wingdings" panose="05000000000000000000" pitchFamily="2" charset="2"/>
              <a:buChar char="§"/>
            </a:pPr>
            <a:r>
              <a:rPr lang="fr-FR" sz="2000" dirty="0" smtClean="0"/>
              <a:t>Les </a:t>
            </a:r>
            <a:r>
              <a:rPr lang="fr-FR" sz="2000" dirty="0"/>
              <a:t>membres de l’OMC doivent </a:t>
            </a:r>
            <a:r>
              <a:rPr lang="fr-FR" sz="2000" dirty="0" smtClean="0"/>
              <a:t>baser </a:t>
            </a:r>
            <a:r>
              <a:rPr lang="fr-FR" sz="2000" dirty="0"/>
              <a:t>leur mesures phytosanitaires sur les normes internationales de référence (les normes CIPV, les NIMP, sont mentionnées à l’annexe A de l’Accord SPS.</a:t>
            </a:r>
          </a:p>
          <a:p>
            <a:pPr algn="just">
              <a:spcAft>
                <a:spcPts val="450"/>
              </a:spcAft>
              <a:buFont typeface="Wingdings" panose="05000000000000000000" pitchFamily="2" charset="2"/>
              <a:buChar char="§"/>
            </a:pPr>
            <a:r>
              <a:rPr lang="fr-FR" sz="2000" dirty="0" smtClean="0"/>
              <a:t>La conformité des mesures phytosanitaires aux NIMP </a:t>
            </a:r>
            <a:r>
              <a:rPr lang="fr-FR" sz="2000" dirty="0"/>
              <a:t>sont supposées être </a:t>
            </a:r>
            <a:r>
              <a:rPr lang="fr-FR" sz="2000" dirty="0" smtClean="0"/>
              <a:t>compatibles </a:t>
            </a:r>
            <a:r>
              <a:rPr lang="fr-FR" sz="2000" dirty="0"/>
              <a:t>avec les dispositions concernées de l’Accord SPS.</a:t>
            </a:r>
          </a:p>
          <a:p>
            <a:pPr algn="just">
              <a:spcAft>
                <a:spcPts val="450"/>
              </a:spcAft>
              <a:buFont typeface="Wingdings" panose="05000000000000000000" pitchFamily="2" charset="2"/>
              <a:buChar char="§"/>
            </a:pPr>
            <a:r>
              <a:rPr lang="fr-FR" sz="2000" dirty="0"/>
              <a:t>Les autres mesures </a:t>
            </a:r>
            <a:r>
              <a:rPr lang="fr-FR" sz="2000" dirty="0" smtClean="0"/>
              <a:t>entrainant un niveau de protection phytosanitaire plus élevé doivent </a:t>
            </a:r>
            <a:r>
              <a:rPr lang="fr-FR" sz="2000" dirty="0"/>
              <a:t>être fondées sur une évaluation du risque pour la santé des végétaux et des principes scientifiques.</a:t>
            </a:r>
          </a:p>
        </p:txBody>
      </p:sp>
    </p:spTree>
    <p:extLst>
      <p:ext uri="{BB962C8B-B14F-4D97-AF65-F5344CB8AC3E}">
        <p14:creationId xmlns:p14="http://schemas.microsoft.com/office/powerpoint/2010/main" val="1767339930"/>
      </p:ext>
    </p:extLst>
  </p:cSld>
  <p:clrMapOvr>
    <a:masterClrMapping/>
  </p:clrMapOvr>
  <p:transition advClick="0"/>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a:xfrm>
            <a:off x="1222915" y="850493"/>
            <a:ext cx="7161325" cy="3714750"/>
          </a:xfrm>
        </p:spPr>
        <p:txBody>
          <a:bodyPr>
            <a:normAutofit fontScale="92500"/>
          </a:bodyPr>
          <a:lstStyle/>
          <a:p>
            <a:pPr>
              <a:buFont typeface="Monotype Sorts" pitchFamily="2" charset="2"/>
              <a:buNone/>
            </a:pPr>
            <a:endParaRPr lang="fr-FR" b="1" dirty="0">
              <a:latin typeface="Calibri" pitchFamily="34" charset="0"/>
            </a:endParaRPr>
          </a:p>
          <a:p>
            <a:pPr>
              <a:buFont typeface="Monotype Sorts" pitchFamily="2" charset="2"/>
              <a:buNone/>
            </a:pPr>
            <a:r>
              <a:rPr lang="fr-FR" sz="2200" b="1" dirty="0"/>
              <a:t>TYPES DE NIMP:</a:t>
            </a:r>
          </a:p>
          <a:p>
            <a:r>
              <a:rPr lang="fr-FR" sz="2200" dirty="0"/>
              <a:t>Normes de référence</a:t>
            </a:r>
          </a:p>
          <a:p>
            <a:pPr lvl="1"/>
            <a:r>
              <a:rPr lang="fr-FR" sz="2200" dirty="0" smtClean="0"/>
              <a:t>Glossaire des termes phytosanitaires (NIMP 5)</a:t>
            </a:r>
          </a:p>
          <a:p>
            <a:pPr>
              <a:spcBef>
                <a:spcPct val="75000"/>
              </a:spcBef>
            </a:pPr>
            <a:r>
              <a:rPr lang="fr-FR" sz="2200" dirty="0"/>
              <a:t>Normes conceptuelles</a:t>
            </a:r>
          </a:p>
          <a:p>
            <a:pPr lvl="1"/>
            <a:r>
              <a:rPr lang="fr-FR" sz="2200" dirty="0" smtClean="0"/>
              <a:t>Directives pour l’analyse du risque phytosanitaire (NIMP 2)</a:t>
            </a:r>
          </a:p>
          <a:p>
            <a:pPr>
              <a:spcBef>
                <a:spcPct val="75000"/>
              </a:spcBef>
            </a:pPr>
            <a:r>
              <a:rPr lang="fr-FR" sz="2200" dirty="0"/>
              <a:t>Normes spécifiques</a:t>
            </a:r>
          </a:p>
          <a:p>
            <a:pPr lvl="1"/>
            <a:r>
              <a:rPr lang="fr-FR" sz="2200" dirty="0" smtClean="0"/>
              <a:t>Thrips</a:t>
            </a:r>
            <a:r>
              <a:rPr lang="fr-FR" dirty="0" smtClean="0"/>
              <a:t> </a:t>
            </a:r>
            <a:r>
              <a:rPr lang="fr-FR" sz="2200" dirty="0" smtClean="0"/>
              <a:t>palmi</a:t>
            </a:r>
            <a:r>
              <a:rPr lang="fr-FR" dirty="0" smtClean="0"/>
              <a:t> </a:t>
            </a:r>
            <a:r>
              <a:rPr lang="fr-FR" sz="2200" dirty="0" smtClean="0"/>
              <a:t>Karny (NIMP 27 - Annexe 1)</a:t>
            </a:r>
          </a:p>
        </p:txBody>
      </p:sp>
      <p:sp>
        <p:nvSpPr>
          <p:cNvPr id="5" name="Rectangle 2" descr="Papyrus"/>
          <p:cNvSpPr txBox="1">
            <a:spLocks noChangeArrowheads="1"/>
          </p:cNvSpPr>
          <p:nvPr/>
        </p:nvSpPr>
        <p:spPr bwMode="auto">
          <a:xfrm>
            <a:off x="856865" y="210022"/>
            <a:ext cx="7893423" cy="857250"/>
          </a:xfrm>
          <a:prstGeom prst="rect">
            <a:avLst/>
          </a:prstGeom>
        </p:spPr>
        <p:txBody>
          <a:bodyPr vert="horz" lIns="68580" tIns="34290" rIns="68580" bIns="34290" rtlCol="0" anchor="b">
            <a:normAutofit fontScale="97500" lnSpcReduction="10000"/>
          </a:bodyPr>
          <a:lstStyle>
            <a:lvl1pPr defTabSz="685800">
              <a:lnSpc>
                <a:spcPct val="90000"/>
              </a:lnSpc>
              <a:spcBef>
                <a:spcPct val="0"/>
              </a:spcBef>
              <a:buNone/>
              <a:defRPr sz="4000" b="1" baseline="0">
                <a:solidFill>
                  <a:schemeClr val="accent1"/>
                </a:solidFill>
                <a:latin typeface="+mj-lt"/>
                <a:ea typeface="+mj-ea"/>
                <a:cs typeface="+mj-cs"/>
              </a:defRPr>
            </a:lvl1pPr>
          </a:lstStyle>
          <a:p>
            <a:r>
              <a:rPr lang="fr-FR" sz="3000" dirty="0"/>
              <a:t>Les normes internationales pour les mesures phytosanitaires (NIMP)</a:t>
            </a:r>
          </a:p>
        </p:txBody>
      </p:sp>
    </p:spTree>
    <p:extLst>
      <p:ext uri="{BB962C8B-B14F-4D97-AF65-F5344CB8AC3E}">
        <p14:creationId xmlns:p14="http://schemas.microsoft.com/office/powerpoint/2010/main" val="3415621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6323">
                                            <p:txEl>
                                              <p:pRg st="1" end="1"/>
                                            </p:txEl>
                                          </p:spTgt>
                                        </p:tgtEl>
                                        <p:attrNameLst>
                                          <p:attrName>style.visibility</p:attrName>
                                        </p:attrNameLst>
                                      </p:cBhvr>
                                      <p:to>
                                        <p:strVal val="visible"/>
                                      </p:to>
                                    </p:set>
                                    <p:animEffect transition="in" filter="slide(fromLeft)">
                                      <p:cBhvr>
                                        <p:cTn id="7" dur="500"/>
                                        <p:tgtEl>
                                          <p:spTgt spid="56323">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56323">
                                            <p:txEl>
                                              <p:pRg st="2" end="2"/>
                                            </p:txEl>
                                          </p:spTgt>
                                        </p:tgtEl>
                                        <p:attrNameLst>
                                          <p:attrName>style.visibility</p:attrName>
                                        </p:attrNameLst>
                                      </p:cBhvr>
                                      <p:to>
                                        <p:strVal val="visible"/>
                                      </p:to>
                                    </p:set>
                                    <p:animEffect transition="in" filter="slide(fromLeft)">
                                      <p:cBhvr>
                                        <p:cTn id="12" dur="500"/>
                                        <p:tgtEl>
                                          <p:spTgt spid="56323">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par>
                                <p:cTn id="13" presetID="12" presetClass="entr" presetSubtype="8" fill="hold" grpId="0" nodeType="withEffect">
                                  <p:stCondLst>
                                    <p:cond delay="0"/>
                                  </p:stCondLst>
                                  <p:childTnLst>
                                    <p:set>
                                      <p:cBhvr>
                                        <p:cTn id="14" dur="1" fill="hold">
                                          <p:stCondLst>
                                            <p:cond delay="0"/>
                                          </p:stCondLst>
                                        </p:cTn>
                                        <p:tgtEl>
                                          <p:spTgt spid="56323">
                                            <p:txEl>
                                              <p:pRg st="3" end="3"/>
                                            </p:txEl>
                                          </p:spTgt>
                                        </p:tgtEl>
                                        <p:attrNameLst>
                                          <p:attrName>style.visibility</p:attrName>
                                        </p:attrNameLst>
                                      </p:cBhvr>
                                      <p:to>
                                        <p:strVal val="visible"/>
                                      </p:to>
                                    </p:set>
                                    <p:animEffect transition="in" filter="slide(fromLeft)">
                                      <p:cBhvr>
                                        <p:cTn id="15" dur="500"/>
                                        <p:tgtEl>
                                          <p:spTgt spid="56323">
                                            <p:txEl>
                                              <p:pRg st="3" end="3"/>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CAMERA.WAV"/>
                                        </p:tgtEl>
                                      </p:cMediaNode>
                                    </p:audio>
                                  </p:subTnLst>
                                </p:cTn>
                              </p:par>
                            </p:childTnLst>
                          </p:cTn>
                        </p:par>
                      </p:childTnLst>
                    </p:cTn>
                  </p:par>
                  <p:par>
                    <p:cTn id="16" fill="hold">
                      <p:stCondLst>
                        <p:cond delay="indefinite"/>
                      </p:stCondLst>
                      <p:childTnLst>
                        <p:par>
                          <p:cTn id="17" fill="hold">
                            <p:stCondLst>
                              <p:cond delay="0"/>
                            </p:stCondLst>
                            <p:childTnLst>
                              <p:par>
                                <p:cTn id="18" presetID="12" presetClass="entr" presetSubtype="8" fill="hold" grpId="0" nodeType="clickEffect">
                                  <p:stCondLst>
                                    <p:cond delay="0"/>
                                  </p:stCondLst>
                                  <p:childTnLst>
                                    <p:set>
                                      <p:cBhvr>
                                        <p:cTn id="19" dur="1" fill="hold">
                                          <p:stCondLst>
                                            <p:cond delay="0"/>
                                          </p:stCondLst>
                                        </p:cTn>
                                        <p:tgtEl>
                                          <p:spTgt spid="56323">
                                            <p:txEl>
                                              <p:pRg st="4" end="4"/>
                                            </p:txEl>
                                          </p:spTgt>
                                        </p:tgtEl>
                                        <p:attrNameLst>
                                          <p:attrName>style.visibility</p:attrName>
                                        </p:attrNameLst>
                                      </p:cBhvr>
                                      <p:to>
                                        <p:strVal val="visible"/>
                                      </p:to>
                                    </p:set>
                                    <p:animEffect transition="in" filter="slide(fromLeft)">
                                      <p:cBhvr>
                                        <p:cTn id="20" dur="500"/>
                                        <p:tgtEl>
                                          <p:spTgt spid="56323">
                                            <p:txEl>
                                              <p:pRg st="4" end="4"/>
                                            </p:txEl>
                                          </p:spTgt>
                                        </p:tgtEl>
                                      </p:cBhvr>
                                    </p:animEffect>
                                  </p:childTnLst>
                                  <p:subTnLst>
                                    <p:audio>
                                      <p:cMediaNode>
                                        <p:cTn display="0" masterRel="sameClick">
                                          <p:stCondLst>
                                            <p:cond evt="begin" delay="0">
                                              <p:tn val="18"/>
                                            </p:cond>
                                          </p:stCondLst>
                                          <p:endCondLst>
                                            <p:cond evt="onStopAudio" delay="0">
                                              <p:tgtEl>
                                                <p:sldTgt/>
                                              </p:tgtEl>
                                            </p:cond>
                                          </p:endCondLst>
                                        </p:cTn>
                                        <p:tgtEl>
                                          <p:sndTgt r:embed="rId2" name="CAMERA.WAV"/>
                                        </p:tgtEl>
                                      </p:cMediaNode>
                                    </p:audio>
                                  </p:subTnLst>
                                </p:cTn>
                              </p:par>
                              <p:par>
                                <p:cTn id="21" presetID="12" presetClass="entr" presetSubtype="8" fill="hold" grpId="0" nodeType="withEffect">
                                  <p:stCondLst>
                                    <p:cond delay="0"/>
                                  </p:stCondLst>
                                  <p:childTnLst>
                                    <p:set>
                                      <p:cBhvr>
                                        <p:cTn id="22" dur="1" fill="hold">
                                          <p:stCondLst>
                                            <p:cond delay="0"/>
                                          </p:stCondLst>
                                        </p:cTn>
                                        <p:tgtEl>
                                          <p:spTgt spid="56323">
                                            <p:txEl>
                                              <p:pRg st="5" end="5"/>
                                            </p:txEl>
                                          </p:spTgt>
                                        </p:tgtEl>
                                        <p:attrNameLst>
                                          <p:attrName>style.visibility</p:attrName>
                                        </p:attrNameLst>
                                      </p:cBhvr>
                                      <p:to>
                                        <p:strVal val="visible"/>
                                      </p:to>
                                    </p:set>
                                    <p:animEffect transition="in" filter="slide(fromLeft)">
                                      <p:cBhvr>
                                        <p:cTn id="23" dur="500"/>
                                        <p:tgtEl>
                                          <p:spTgt spid="56323">
                                            <p:txEl>
                                              <p:pRg st="5" end="5"/>
                                            </p:txEl>
                                          </p:spTgt>
                                        </p:tgtEl>
                                      </p:cBhvr>
                                    </p:animEffect>
                                  </p:childTnLst>
                                  <p:subTnLst>
                                    <p:audio>
                                      <p:cMediaNode>
                                        <p:cTn display="0" masterRel="sameClick">
                                          <p:stCondLst>
                                            <p:cond evt="begin" delay="0">
                                              <p:tn val="21"/>
                                            </p:cond>
                                          </p:stCondLst>
                                          <p:endCondLst>
                                            <p:cond evt="onStopAudio" delay="0">
                                              <p:tgtEl>
                                                <p:sldTgt/>
                                              </p:tgtEl>
                                            </p:cond>
                                          </p:endCondLst>
                                        </p:cTn>
                                        <p:tgtEl>
                                          <p:sndTgt r:embed="rId2" name="CAMERA.WAV"/>
                                        </p:tgtEl>
                                      </p:cMediaNode>
                                    </p:audio>
                                  </p:subTnLst>
                                </p:cTn>
                              </p:par>
                            </p:childTnLst>
                          </p:cTn>
                        </p:par>
                      </p:childTnLst>
                    </p:cTn>
                  </p:par>
                  <p:par>
                    <p:cTn id="24" fill="hold">
                      <p:stCondLst>
                        <p:cond delay="indefinite"/>
                      </p:stCondLst>
                      <p:childTnLst>
                        <p:par>
                          <p:cTn id="25" fill="hold">
                            <p:stCondLst>
                              <p:cond delay="0"/>
                            </p:stCondLst>
                            <p:childTnLst>
                              <p:par>
                                <p:cTn id="26" presetID="12" presetClass="entr" presetSubtype="8" fill="hold" grpId="0" nodeType="clickEffect">
                                  <p:stCondLst>
                                    <p:cond delay="0"/>
                                  </p:stCondLst>
                                  <p:childTnLst>
                                    <p:set>
                                      <p:cBhvr>
                                        <p:cTn id="27" dur="1" fill="hold">
                                          <p:stCondLst>
                                            <p:cond delay="0"/>
                                          </p:stCondLst>
                                        </p:cTn>
                                        <p:tgtEl>
                                          <p:spTgt spid="56323">
                                            <p:txEl>
                                              <p:pRg st="6" end="6"/>
                                            </p:txEl>
                                          </p:spTgt>
                                        </p:tgtEl>
                                        <p:attrNameLst>
                                          <p:attrName>style.visibility</p:attrName>
                                        </p:attrNameLst>
                                      </p:cBhvr>
                                      <p:to>
                                        <p:strVal val="visible"/>
                                      </p:to>
                                    </p:set>
                                    <p:animEffect transition="in" filter="slide(fromLeft)">
                                      <p:cBhvr>
                                        <p:cTn id="28" dur="500"/>
                                        <p:tgtEl>
                                          <p:spTgt spid="56323">
                                            <p:txEl>
                                              <p:pRg st="6" end="6"/>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2" name="CAMERA.WAV"/>
                                        </p:tgtEl>
                                      </p:cMediaNode>
                                    </p:audio>
                                  </p:subTnLst>
                                </p:cTn>
                              </p:par>
                              <p:par>
                                <p:cTn id="29" presetID="12" presetClass="entr" presetSubtype="8" fill="hold" grpId="0" nodeType="withEffect">
                                  <p:stCondLst>
                                    <p:cond delay="0"/>
                                  </p:stCondLst>
                                  <p:childTnLst>
                                    <p:set>
                                      <p:cBhvr>
                                        <p:cTn id="30" dur="1" fill="hold">
                                          <p:stCondLst>
                                            <p:cond delay="0"/>
                                          </p:stCondLst>
                                        </p:cTn>
                                        <p:tgtEl>
                                          <p:spTgt spid="56323">
                                            <p:txEl>
                                              <p:pRg st="7" end="7"/>
                                            </p:txEl>
                                          </p:spTgt>
                                        </p:tgtEl>
                                        <p:attrNameLst>
                                          <p:attrName>style.visibility</p:attrName>
                                        </p:attrNameLst>
                                      </p:cBhvr>
                                      <p:to>
                                        <p:strVal val="visible"/>
                                      </p:to>
                                    </p:set>
                                    <p:animEffect transition="in" filter="slide(fromLeft)">
                                      <p:cBhvr>
                                        <p:cTn id="31" dur="500"/>
                                        <p:tgtEl>
                                          <p:spTgt spid="56323">
                                            <p:txEl>
                                              <p:pRg st="7" end="7"/>
                                            </p:txEl>
                                          </p:spTgt>
                                        </p:tgtEl>
                                      </p:cBhvr>
                                    </p:animEffect>
                                  </p:childTnLst>
                                  <p:subTnLst>
                                    <p:audio>
                                      <p:cMediaNode>
                                        <p:cTn display="0" masterRel="sameClick">
                                          <p:stCondLst>
                                            <p:cond evt="begin" delay="0">
                                              <p:tn val="29"/>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766481" y="301075"/>
            <a:ext cx="7839635" cy="857250"/>
          </a:xfrm>
          <a:noFill/>
        </p:spPr>
        <p:txBody>
          <a:bodyPr>
            <a:normAutofit fontScale="90000"/>
          </a:bodyPr>
          <a:lstStyle/>
          <a:p>
            <a:pPr eaLnBrk="1" hangingPunct="1"/>
            <a:r>
              <a:rPr lang="fr-FR" sz="3000" b="1" dirty="0"/>
              <a:t>Convention internationale pour la protection des végétaux (CIPV)</a:t>
            </a:r>
          </a:p>
        </p:txBody>
      </p:sp>
      <p:sp>
        <p:nvSpPr>
          <p:cNvPr id="13315" name="Rectangle 3"/>
          <p:cNvSpPr>
            <a:spLocks noGrp="1" noChangeArrowheads="1"/>
          </p:cNvSpPr>
          <p:nvPr>
            <p:ph idx="1"/>
          </p:nvPr>
        </p:nvSpPr>
        <p:spPr>
          <a:xfrm>
            <a:off x="867335" y="1498789"/>
            <a:ext cx="7637929" cy="2750481"/>
          </a:xfrm>
        </p:spPr>
        <p:txBody>
          <a:bodyPr>
            <a:normAutofit fontScale="92500" lnSpcReduction="10000"/>
          </a:bodyPr>
          <a:lstStyle/>
          <a:p>
            <a:pPr algn="just" eaLnBrk="1" hangingPunct="1">
              <a:lnSpc>
                <a:spcPct val="90000"/>
              </a:lnSpc>
              <a:buFont typeface="Wingdings" panose="05000000000000000000" pitchFamily="2" charset="2"/>
              <a:buChar char="§"/>
            </a:pPr>
            <a:r>
              <a:rPr lang="fr-FR" sz="2200" dirty="0">
                <a:latin typeface="Calibri" panose="020F0502020204030204" pitchFamily="34" charset="0"/>
              </a:rPr>
              <a:t>Approuvée en 1951 (sur la base d’une convention antérieure de 1929). Révisée en 1997, afin d’aligner le texte sur l’Accord SPS.</a:t>
            </a:r>
          </a:p>
          <a:p>
            <a:pPr algn="just" eaLnBrk="1" hangingPunct="1">
              <a:lnSpc>
                <a:spcPct val="90000"/>
              </a:lnSpc>
              <a:buFont typeface="Wingdings" panose="05000000000000000000" pitchFamily="2" charset="2"/>
              <a:buChar char="§"/>
            </a:pPr>
            <a:r>
              <a:rPr lang="fr-FR" sz="2200" dirty="0">
                <a:latin typeface="Calibri" panose="020F0502020204030204" pitchFamily="34" charset="0"/>
              </a:rPr>
              <a:t>C’est un accord international contraignant pour les parties.</a:t>
            </a:r>
          </a:p>
          <a:p>
            <a:pPr algn="just" eaLnBrk="1" hangingPunct="1">
              <a:lnSpc>
                <a:spcPct val="90000"/>
              </a:lnSpc>
              <a:buFont typeface="Wingdings" panose="05000000000000000000" pitchFamily="2" charset="2"/>
              <a:buChar char="§"/>
            </a:pPr>
            <a:r>
              <a:rPr lang="fr-FR" sz="2200" dirty="0">
                <a:latin typeface="Calibri" panose="020F0502020204030204" pitchFamily="34" charset="0"/>
              </a:rPr>
              <a:t>Les obligations découlant de la CIPV sont compatibles avec l’Accord SPS de l’OMC et complètent ce dernier.</a:t>
            </a:r>
          </a:p>
          <a:p>
            <a:pPr algn="just" eaLnBrk="1" hangingPunct="1">
              <a:lnSpc>
                <a:spcPct val="90000"/>
              </a:lnSpc>
              <a:buFont typeface="Wingdings" panose="05000000000000000000" pitchFamily="2" charset="2"/>
              <a:buChar char="§"/>
            </a:pPr>
            <a:r>
              <a:rPr lang="fr-FR" sz="2200" dirty="0">
                <a:latin typeface="Calibri" panose="020F0502020204030204" pitchFamily="34" charset="0"/>
              </a:rPr>
              <a:t>La CIPV adhère aux principes de souveraineté, modérés par les principes de nécessité, de proportionnalité et d’impact minimal, de coopération entre les pays et de non-discrimination.</a:t>
            </a:r>
          </a:p>
          <a:p>
            <a:pPr eaLnBrk="1" hangingPunct="1">
              <a:lnSpc>
                <a:spcPct val="90000"/>
              </a:lnSpc>
              <a:buFont typeface="Arial" panose="020B0604020202020204" pitchFamily="34" charset="0"/>
              <a:buChar char="•"/>
            </a:pPr>
            <a:endParaRPr lang="fr-FR" sz="1200" dirty="0">
              <a:latin typeface="Calibri" pitchFamily="34" charset="0"/>
            </a:endParaRPr>
          </a:p>
        </p:txBody>
      </p:sp>
    </p:spTree>
    <p:extLst>
      <p:ext uri="{BB962C8B-B14F-4D97-AF65-F5344CB8AC3E}">
        <p14:creationId xmlns:p14="http://schemas.microsoft.com/office/powerpoint/2010/main" val="709386160"/>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565" y="263200"/>
            <a:ext cx="6172200" cy="857250"/>
          </a:xfrm>
        </p:spPr>
        <p:txBody>
          <a:bodyPr>
            <a:normAutofit fontScale="90000"/>
          </a:bodyPr>
          <a:lstStyle/>
          <a:p>
            <a:r>
              <a:rPr lang="fr-FR" sz="2900" b="1" dirty="0" smtClean="0"/>
              <a:t>Obligations découlant des NIMP et qui concernent le cadre réglementaire</a:t>
            </a:r>
            <a:endParaRPr lang="fr-FR" sz="2900" b="1" dirty="0"/>
          </a:p>
        </p:txBody>
      </p:sp>
      <p:sp>
        <p:nvSpPr>
          <p:cNvPr id="3" name="Content Placeholder 2"/>
          <p:cNvSpPr>
            <a:spLocks noGrp="1"/>
          </p:cNvSpPr>
          <p:nvPr>
            <p:ph idx="1"/>
          </p:nvPr>
        </p:nvSpPr>
        <p:spPr>
          <a:xfrm>
            <a:off x="1669612" y="1363968"/>
            <a:ext cx="6217087" cy="3292078"/>
          </a:xfrm>
        </p:spPr>
        <p:txBody>
          <a:bodyPr/>
          <a:lstStyle/>
          <a:p>
            <a:pPr>
              <a:lnSpc>
                <a:spcPct val="100000"/>
              </a:lnSpc>
              <a:spcBef>
                <a:spcPts val="900"/>
              </a:spcBef>
            </a:pPr>
            <a:r>
              <a:rPr lang="fr-FR" sz="2500" dirty="0"/>
              <a:t>Principes généraux (NIMP 1)</a:t>
            </a:r>
          </a:p>
          <a:p>
            <a:pPr>
              <a:lnSpc>
                <a:spcPct val="100000"/>
              </a:lnSpc>
              <a:spcBef>
                <a:spcPts val="900"/>
              </a:spcBef>
            </a:pPr>
            <a:r>
              <a:rPr lang="fr-FR" sz="2500" dirty="0"/>
              <a:t>Clarification des concepts (NIMP 5)</a:t>
            </a:r>
          </a:p>
          <a:p>
            <a:pPr>
              <a:lnSpc>
                <a:spcPct val="100000"/>
              </a:lnSpc>
              <a:spcBef>
                <a:spcPts val="900"/>
              </a:spcBef>
            </a:pPr>
            <a:r>
              <a:rPr lang="fr-FR" sz="2500" dirty="0"/>
              <a:t>Certification (NIMP 1, 7, 32)</a:t>
            </a:r>
          </a:p>
          <a:p>
            <a:pPr>
              <a:lnSpc>
                <a:spcPct val="100000"/>
              </a:lnSpc>
              <a:spcBef>
                <a:spcPts val="900"/>
              </a:spcBef>
            </a:pPr>
            <a:r>
              <a:rPr lang="fr-FR" sz="2500" dirty="0"/>
              <a:t>Obligations de communication d’informations (NIMP 8</a:t>
            </a:r>
            <a:r>
              <a:rPr lang="fr-FR" sz="2500" dirty="0" smtClean="0"/>
              <a:t>, 13</a:t>
            </a:r>
            <a:r>
              <a:rPr lang="fr-FR" sz="2500" dirty="0"/>
              <a:t>, 16, 17) </a:t>
            </a:r>
          </a:p>
          <a:p>
            <a:pPr>
              <a:lnSpc>
                <a:spcPct val="100000"/>
              </a:lnSpc>
              <a:spcBef>
                <a:spcPts val="900"/>
              </a:spcBef>
            </a:pPr>
            <a:endParaRPr lang="fr-FR" sz="2400" dirty="0"/>
          </a:p>
        </p:txBody>
      </p:sp>
    </p:spTree>
    <p:extLst>
      <p:ext uri="{BB962C8B-B14F-4D97-AF65-F5344CB8AC3E}">
        <p14:creationId xmlns:p14="http://schemas.microsoft.com/office/powerpoint/2010/main" val="31892889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99247" y="907651"/>
            <a:ext cx="7920318" cy="861656"/>
          </a:xfrm>
        </p:spPr>
        <p:txBody>
          <a:bodyPr/>
          <a:lstStyle/>
          <a:p>
            <a:pPr>
              <a:buNone/>
            </a:pPr>
            <a:r>
              <a:rPr lang="fr-FR" b="1" dirty="0">
                <a:solidFill>
                  <a:schemeClr val="accent1">
                    <a:lumMod val="50000"/>
                  </a:schemeClr>
                </a:solidFill>
                <a:latin typeface="+mj-lt"/>
              </a:rPr>
              <a:t>Objectif: </a:t>
            </a:r>
            <a:r>
              <a:rPr lang="fr-FR" dirty="0">
                <a:solidFill>
                  <a:schemeClr val="accent1">
                    <a:lumMod val="50000"/>
                  </a:schemeClr>
                </a:solidFill>
                <a:latin typeface="+mj-lt"/>
              </a:rPr>
              <a:t>Réduire ou éliminer l’utilisation de mesures phytosanitaires injustifiées qui constituent des obstacles au commerce</a:t>
            </a:r>
          </a:p>
          <a:p>
            <a:endParaRPr lang="fr-FR" dirty="0">
              <a:solidFill>
                <a:schemeClr val="accent1">
                  <a:lumMod val="50000"/>
                </a:schemeClr>
              </a:solidFill>
              <a:latin typeface="+mj-lt"/>
            </a:endParaRPr>
          </a:p>
        </p:txBody>
      </p:sp>
      <p:sp>
        <p:nvSpPr>
          <p:cNvPr id="7" name="Rectangle 3"/>
          <p:cNvSpPr txBox="1">
            <a:spLocks noChangeArrowheads="1"/>
          </p:cNvSpPr>
          <p:nvPr/>
        </p:nvSpPr>
        <p:spPr bwMode="auto">
          <a:xfrm>
            <a:off x="934571" y="1048458"/>
            <a:ext cx="6025028" cy="2471555"/>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p>
            <a:pPr marL="204788" indent="-204788" defTabSz="685800" fontAlgn="base">
              <a:spcBef>
                <a:spcPct val="20000"/>
              </a:spcBef>
              <a:spcAft>
                <a:spcPct val="0"/>
              </a:spcAft>
              <a:buClr>
                <a:srgbClr val="0BD0D9"/>
              </a:buClr>
              <a:buSzPct val="95000"/>
              <a:buFont typeface="Wingdings 2" pitchFamily="18" charset="2"/>
              <a:buChar char=""/>
              <a:defRPr/>
            </a:pPr>
            <a:endParaRPr lang="fr-FR" sz="1500" dirty="0">
              <a:latin typeface="Calibri" pitchFamily="34" charset="0"/>
            </a:endParaRPr>
          </a:p>
          <a:p>
            <a:pPr marL="204788" indent="-204788" defTabSz="685800" fontAlgn="base">
              <a:spcBef>
                <a:spcPct val="20000"/>
              </a:spcBef>
              <a:spcAft>
                <a:spcPct val="0"/>
              </a:spcAft>
              <a:buClr>
                <a:srgbClr val="0BD0D9"/>
              </a:buClr>
              <a:buSzPct val="95000"/>
              <a:buFont typeface="Wingdings 2" pitchFamily="18" charset="2"/>
              <a:buChar char=""/>
              <a:defRPr/>
            </a:pPr>
            <a:endParaRPr lang="fr-FR" sz="1500" dirty="0">
              <a:latin typeface="Calibri" pitchFamily="34" charset="0"/>
            </a:endParaRPr>
          </a:p>
          <a:p>
            <a:pPr marL="204788" indent="-204788">
              <a:spcBef>
                <a:spcPct val="20000"/>
              </a:spcBef>
              <a:buClr>
                <a:srgbClr val="0BD0D9"/>
              </a:buClr>
              <a:buSzPct val="95000"/>
              <a:buFont typeface="Wingdings 2" pitchFamily="18" charset="2"/>
              <a:buChar char=""/>
            </a:pPr>
            <a:r>
              <a:rPr lang="fr-FR" sz="1700" dirty="0"/>
              <a:t>Souveraineté</a:t>
            </a:r>
          </a:p>
          <a:p>
            <a:pPr marL="204788" indent="-204788">
              <a:spcBef>
                <a:spcPct val="20000"/>
              </a:spcBef>
              <a:buClr>
                <a:srgbClr val="0BD0D9"/>
              </a:buClr>
              <a:buSzPct val="95000"/>
              <a:buFont typeface="Wingdings 2" pitchFamily="18" charset="2"/>
              <a:buChar char=""/>
            </a:pPr>
            <a:r>
              <a:rPr lang="fr-FR" sz="1700" dirty="0"/>
              <a:t>Nécessité</a:t>
            </a:r>
          </a:p>
          <a:p>
            <a:pPr marL="204788" indent="-204788">
              <a:spcBef>
                <a:spcPct val="20000"/>
              </a:spcBef>
              <a:buClr>
                <a:srgbClr val="0BD0D9"/>
              </a:buClr>
              <a:buSzPct val="95000"/>
              <a:buFont typeface="Wingdings 2" pitchFamily="18" charset="2"/>
              <a:buChar char=""/>
            </a:pPr>
            <a:r>
              <a:rPr lang="fr-FR" sz="1700" dirty="0"/>
              <a:t>Risque contrôlé</a:t>
            </a:r>
          </a:p>
          <a:p>
            <a:pPr marL="204788" indent="-204788">
              <a:spcBef>
                <a:spcPct val="20000"/>
              </a:spcBef>
              <a:buClr>
                <a:srgbClr val="0BD0D9"/>
              </a:buClr>
              <a:buSzPct val="95000"/>
              <a:buFont typeface="Wingdings 2" pitchFamily="18" charset="2"/>
              <a:buChar char=""/>
            </a:pPr>
            <a:r>
              <a:rPr lang="fr-FR" sz="1700" dirty="0"/>
              <a:t>Impact  minimal</a:t>
            </a:r>
          </a:p>
          <a:p>
            <a:pPr marL="204788" indent="-204788">
              <a:spcBef>
                <a:spcPct val="20000"/>
              </a:spcBef>
              <a:buClr>
                <a:srgbClr val="0BD0D9"/>
              </a:buClr>
              <a:buSzPct val="95000"/>
              <a:buFont typeface="Wingdings 2" pitchFamily="18" charset="2"/>
              <a:buChar char=""/>
            </a:pPr>
            <a:r>
              <a:rPr lang="fr-FR" sz="1700" dirty="0"/>
              <a:t>Transparence</a:t>
            </a:r>
          </a:p>
          <a:p>
            <a:pPr marL="204788" indent="-204788">
              <a:spcBef>
                <a:spcPct val="20000"/>
              </a:spcBef>
              <a:buClr>
                <a:srgbClr val="0BD0D9"/>
              </a:buClr>
              <a:buSzPct val="95000"/>
              <a:buFont typeface="Wingdings 2" pitchFamily="18" charset="2"/>
              <a:buChar char=""/>
            </a:pPr>
            <a:r>
              <a:rPr lang="fr-FR" sz="1700" dirty="0"/>
              <a:t>Harmonisation</a:t>
            </a:r>
          </a:p>
          <a:p>
            <a:pPr marL="204788" indent="-204788">
              <a:spcBef>
                <a:spcPct val="20000"/>
              </a:spcBef>
              <a:buClr>
                <a:srgbClr val="0BD0D9"/>
              </a:buClr>
              <a:buSzPct val="95000"/>
              <a:buFont typeface="Wingdings 2" pitchFamily="18" charset="2"/>
              <a:buChar char=""/>
            </a:pPr>
            <a:r>
              <a:rPr lang="fr-FR" sz="1700" dirty="0"/>
              <a:t>Non discrimination</a:t>
            </a:r>
          </a:p>
          <a:p>
            <a:pPr marL="204788" indent="-204788">
              <a:spcBef>
                <a:spcPct val="20000"/>
              </a:spcBef>
              <a:buClr>
                <a:srgbClr val="0BD0D9"/>
              </a:buClr>
              <a:buSzPct val="95000"/>
              <a:buFont typeface="Wingdings 2" pitchFamily="18" charset="2"/>
              <a:buChar char=""/>
            </a:pPr>
            <a:r>
              <a:rPr lang="fr-FR" sz="1700" dirty="0"/>
              <a:t>Justification technique</a:t>
            </a:r>
          </a:p>
          <a:p>
            <a:pPr marL="204788" indent="-204788">
              <a:spcBef>
                <a:spcPct val="20000"/>
              </a:spcBef>
              <a:buClr>
                <a:srgbClr val="0BD0D9"/>
              </a:buClr>
              <a:buSzPct val="95000"/>
              <a:buFont typeface="Wingdings 2" pitchFamily="18" charset="2"/>
              <a:buChar char=""/>
            </a:pPr>
            <a:r>
              <a:rPr lang="fr-FR" sz="1700" dirty="0"/>
              <a:t>Coopération</a:t>
            </a:r>
          </a:p>
          <a:p>
            <a:pPr marL="204788" indent="-204788" defTabSz="685800" fontAlgn="base">
              <a:spcBef>
                <a:spcPct val="20000"/>
              </a:spcBef>
              <a:spcAft>
                <a:spcPct val="0"/>
              </a:spcAft>
              <a:buClr>
                <a:srgbClr val="0BD0D9"/>
              </a:buClr>
              <a:buSzPct val="95000"/>
              <a:buFont typeface="Wingdings 2" pitchFamily="18" charset="2"/>
              <a:buChar char=""/>
              <a:defRPr/>
            </a:pPr>
            <a:r>
              <a:rPr lang="fr-FR" sz="1700" dirty="0"/>
              <a:t>Équivalence</a:t>
            </a:r>
          </a:p>
          <a:p>
            <a:pPr marL="204788" indent="-204788" defTabSz="685800" fontAlgn="base">
              <a:spcBef>
                <a:spcPct val="20000"/>
              </a:spcBef>
              <a:spcAft>
                <a:spcPct val="0"/>
              </a:spcAft>
              <a:buClr>
                <a:srgbClr val="0BD0D9"/>
              </a:buClr>
              <a:buSzPct val="95000"/>
              <a:defRPr/>
            </a:pPr>
            <a:endParaRPr lang="fr-FR" sz="1500" dirty="0">
              <a:latin typeface="Calibri" pitchFamily="34" charset="0"/>
            </a:endParaRPr>
          </a:p>
        </p:txBody>
      </p:sp>
      <p:sp>
        <p:nvSpPr>
          <p:cNvPr id="4" name="TextBox 3"/>
          <p:cNvSpPr txBox="1"/>
          <p:nvPr/>
        </p:nvSpPr>
        <p:spPr>
          <a:xfrm>
            <a:off x="3691218" y="1651655"/>
            <a:ext cx="5163671" cy="1323439"/>
          </a:xfrm>
          <a:prstGeom prst="rect">
            <a:avLst/>
          </a:prstGeom>
          <a:noFill/>
        </p:spPr>
        <p:txBody>
          <a:bodyPr wrap="square" rtlCol="0" anchor="t">
            <a:spAutoFit/>
          </a:bodyPr>
          <a:lstStyle/>
          <a:p>
            <a:r>
              <a:rPr lang="fr-FR" sz="2000" i="1" dirty="0">
                <a:solidFill>
                  <a:srgbClr val="FF0000"/>
                </a:solidFill>
              </a:rPr>
              <a:t>Réflexion:</a:t>
            </a:r>
          </a:p>
          <a:p>
            <a:pPr marL="214313" indent="-214313">
              <a:buFont typeface="Arial" panose="020B0604020202020204" pitchFamily="34" charset="0"/>
              <a:buChar char="•"/>
            </a:pPr>
            <a:r>
              <a:rPr lang="fr-FR" sz="2000" i="1" dirty="0">
                <a:solidFill>
                  <a:srgbClr val="FF0000"/>
                </a:solidFill>
              </a:rPr>
              <a:t>Dans quelle mesures ces principes sont-ils alignés sur l’Accord SPS?</a:t>
            </a:r>
          </a:p>
          <a:p>
            <a:pPr marL="214313" indent="-214313">
              <a:buFont typeface="Arial" panose="020B0604020202020204" pitchFamily="34" charset="0"/>
              <a:buChar char="•"/>
            </a:pPr>
            <a:r>
              <a:rPr lang="fr-FR" sz="2000" i="1" dirty="0">
                <a:solidFill>
                  <a:srgbClr val="FF0000"/>
                </a:solidFill>
              </a:rPr>
              <a:t>Le champ d’application est-il différent?</a:t>
            </a:r>
          </a:p>
        </p:txBody>
      </p:sp>
      <p:sp>
        <p:nvSpPr>
          <p:cNvPr id="9" name="Title 1"/>
          <p:cNvSpPr txBox="1">
            <a:spLocks/>
          </p:cNvSpPr>
          <p:nvPr/>
        </p:nvSpPr>
        <p:spPr>
          <a:xfrm>
            <a:off x="853888" y="76267"/>
            <a:ext cx="8001001" cy="832950"/>
          </a:xfrm>
          <a:prstGeom prst="rect">
            <a:avLst/>
          </a:prstGeom>
        </p:spPr>
        <p:txBody>
          <a:bodyPr vert="horz" lIns="68580" tIns="34290" rIns="68580" bIns="34290" rtlCol="0" anchor="ctr">
            <a:normAutofit/>
          </a:bodyPr>
          <a:lst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a:lstStyle>
          <a:p>
            <a:pPr lvl="0">
              <a:spcBef>
                <a:spcPct val="20000"/>
              </a:spcBef>
              <a:buClr>
                <a:srgbClr val="0BD0D9"/>
              </a:buClr>
              <a:buSzPct val="95000"/>
            </a:pPr>
            <a:r>
              <a:rPr lang="fr-FR" sz="2700" b="1" dirty="0" smtClean="0"/>
              <a:t>NIMP 1 - Principes de base </a:t>
            </a:r>
          </a:p>
        </p:txBody>
      </p:sp>
    </p:spTree>
    <p:extLst>
      <p:ext uri="{BB962C8B-B14F-4D97-AF65-F5344CB8AC3E}">
        <p14:creationId xmlns:p14="http://schemas.microsoft.com/office/powerpoint/2010/main" val="29936238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5272"/>
            <a:ext cx="6172200" cy="857250"/>
          </a:xfrm>
        </p:spPr>
        <p:txBody>
          <a:bodyPr>
            <a:normAutofit fontScale="90000"/>
          </a:bodyPr>
          <a:lstStyle/>
          <a:p>
            <a:r>
              <a:rPr lang="fr-FR" sz="3600" b="1" dirty="0"/>
              <a:t>NIMP 5: Clarification des concepts</a:t>
            </a:r>
          </a:p>
        </p:txBody>
      </p:sp>
      <p:sp>
        <p:nvSpPr>
          <p:cNvPr id="6" name="Content Placeholder 2"/>
          <p:cNvSpPr>
            <a:spLocks noGrp="1"/>
          </p:cNvSpPr>
          <p:nvPr>
            <p:ph sz="half" idx="1"/>
          </p:nvPr>
        </p:nvSpPr>
        <p:spPr>
          <a:xfrm>
            <a:off x="968187" y="901507"/>
            <a:ext cx="7853083" cy="3506447"/>
          </a:xfrm>
        </p:spPr>
        <p:txBody>
          <a:bodyPr>
            <a:normAutofit lnSpcReduction="10000"/>
          </a:bodyPr>
          <a:lstStyle/>
          <a:p>
            <a:endParaRPr lang="fr-FR" sz="1500" dirty="0"/>
          </a:p>
          <a:p>
            <a:pPr algn="just"/>
            <a:r>
              <a:rPr lang="fr-FR" sz="2200" dirty="0"/>
              <a:t>NIMP 5: Définitions</a:t>
            </a:r>
          </a:p>
          <a:p>
            <a:pPr marL="0" indent="0" algn="just">
              <a:buNone/>
            </a:pPr>
            <a:r>
              <a:rPr lang="fr-FR" sz="2200" dirty="0" smtClean="0"/>
              <a:t>Mesure phytosanitaire, produit réglementé, mesure d’urgence, lutte officielle, organisme nuisible, organisme de quarantaine, organisme réglementé non de quarantaine, techniquement justifié</a:t>
            </a:r>
          </a:p>
          <a:p>
            <a:pPr marL="0" indent="0" algn="just">
              <a:buNone/>
            </a:pPr>
            <a:endParaRPr lang="fr-FR" sz="2200" dirty="0" smtClean="0"/>
          </a:p>
          <a:p>
            <a:pPr marL="0" indent="0" algn="just">
              <a:buNone/>
            </a:pPr>
            <a:r>
              <a:rPr lang="fr-FR" sz="2200" dirty="0" smtClean="0">
                <a:solidFill>
                  <a:srgbClr val="FF0000"/>
                </a:solidFill>
              </a:rPr>
              <a:t>Exercice en groupe </a:t>
            </a:r>
          </a:p>
          <a:p>
            <a:pPr marL="0" indent="0" algn="just">
              <a:buNone/>
            </a:pPr>
            <a:r>
              <a:rPr lang="fr-FR" sz="2200" dirty="0" smtClean="0"/>
              <a:t>En groupes, vérifiez dans la NIMP 5 le concept d’</a:t>
            </a:r>
            <a:endParaRPr lang="fr-FR" sz="2200" dirty="0"/>
          </a:p>
          <a:p>
            <a:pPr algn="just"/>
            <a:r>
              <a:rPr lang="fr-FR" sz="2200" dirty="0" smtClean="0"/>
              <a:t>«importance économique potentielle»</a:t>
            </a:r>
          </a:p>
          <a:p>
            <a:pPr algn="just"/>
            <a:r>
              <a:rPr lang="fr-FR" sz="2200" dirty="0" smtClean="0"/>
              <a:t>espèces exotiques envahissantes (dans la CDB et la CIPV) </a:t>
            </a:r>
            <a:endParaRPr lang="fr-FR" sz="2200" dirty="0"/>
          </a:p>
          <a:p>
            <a:pPr lvl="3">
              <a:buFontTx/>
              <a:buChar char="-"/>
            </a:pPr>
            <a:endParaRPr lang="fr-FR" sz="750" i="1" dirty="0"/>
          </a:p>
          <a:p>
            <a:pPr lvl="2"/>
            <a:endParaRPr lang="fr-FR" sz="1200" dirty="0"/>
          </a:p>
          <a:p>
            <a:endParaRPr lang="fr-FR" sz="1500" dirty="0"/>
          </a:p>
        </p:txBody>
      </p:sp>
    </p:spTree>
    <p:extLst>
      <p:ext uri="{BB962C8B-B14F-4D97-AF65-F5344CB8AC3E}">
        <p14:creationId xmlns:p14="http://schemas.microsoft.com/office/powerpoint/2010/main" val="36213916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sz="half" idx="1"/>
          </p:nvPr>
        </p:nvSpPr>
        <p:spPr>
          <a:xfrm>
            <a:off x="941645" y="901508"/>
            <a:ext cx="7805667" cy="1404156"/>
          </a:xfrm>
        </p:spPr>
        <p:txBody>
          <a:bodyPr>
            <a:normAutofit lnSpcReduction="10000"/>
          </a:bodyPr>
          <a:lstStyle/>
          <a:p>
            <a:endParaRPr lang="fr-FR" sz="1500" dirty="0"/>
          </a:p>
          <a:p>
            <a:pPr algn="just"/>
            <a:r>
              <a:rPr lang="fr-FR" sz="2000" dirty="0"/>
              <a:t>NIMP 16: </a:t>
            </a:r>
            <a:r>
              <a:rPr lang="fr-FR" sz="2000" b="1" i="1" dirty="0"/>
              <a:t>Organisme réglementé non de quarantaine: concept et application</a:t>
            </a:r>
          </a:p>
          <a:p>
            <a:pPr marL="204788" lvl="2" indent="-204788" algn="just">
              <a:buClr>
                <a:srgbClr val="0BD0D9"/>
              </a:buClr>
              <a:buSzPct val="95000"/>
              <a:buNone/>
            </a:pPr>
            <a:r>
              <a:rPr lang="en-US" sz="2000" i="1" dirty="0"/>
              <a:t>	</a:t>
            </a:r>
            <a:r>
              <a:rPr lang="fr-FR" sz="2000" i="1" dirty="0"/>
              <a:t>Définition d’organisme réglementé non de quarantaine et d’organisme de quarantaine</a:t>
            </a:r>
          </a:p>
          <a:p>
            <a:pPr marL="204788" lvl="2" indent="-204788">
              <a:buClr>
                <a:srgbClr val="0BD0D9"/>
              </a:buClr>
              <a:buSzPct val="95000"/>
              <a:buNone/>
            </a:pPr>
            <a:endParaRPr lang="fr-FR" sz="1200" i="1" dirty="0"/>
          </a:p>
          <a:p>
            <a:endParaRPr lang="fr-FR" sz="1500" b="1" i="1" dirty="0"/>
          </a:p>
          <a:p>
            <a:pPr lvl="3">
              <a:buFontTx/>
              <a:buChar char="-"/>
            </a:pPr>
            <a:endParaRPr lang="fr-FR" sz="750" i="1" dirty="0"/>
          </a:p>
          <a:p>
            <a:pPr lvl="2"/>
            <a:endParaRPr lang="fr-FR" sz="1200" dirty="0"/>
          </a:p>
          <a:p>
            <a:endParaRPr lang="fr-FR" sz="1500" dirty="0"/>
          </a:p>
        </p:txBody>
      </p:sp>
      <p:sp>
        <p:nvSpPr>
          <p:cNvPr id="7" name="Title 1"/>
          <p:cNvSpPr txBox="1">
            <a:spLocks/>
          </p:cNvSpPr>
          <p:nvPr/>
        </p:nvSpPr>
        <p:spPr>
          <a:xfrm>
            <a:off x="1143000" y="225272"/>
            <a:ext cx="6172200" cy="857250"/>
          </a:xfrm>
          <a:prstGeom prst="rect">
            <a:avLst/>
          </a:prstGeom>
        </p:spPr>
        <p:txBody>
          <a:bodyPr vert="horz" lIns="91440" tIns="45720" rIns="91440" bIns="45720" rtlCol="0" anchor="ctr">
            <a:normAutofit fontScale="90000"/>
          </a:bodyPr>
          <a:lst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a:lstStyle>
          <a:p>
            <a:r>
              <a:rPr lang="fr-FR" sz="3600" b="1" smtClean="0"/>
              <a:t>NIMP 5: Clarification des concepts</a:t>
            </a:r>
            <a:endParaRPr lang="fr-FR" sz="3600" b="1" dirty="0"/>
          </a:p>
        </p:txBody>
      </p:sp>
      <p:pic>
        <p:nvPicPr>
          <p:cNvPr id="8" name="Picture 7"/>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210189"/>
            <a:ext cx="5943600" cy="2441575"/>
          </a:xfrm>
          <a:prstGeom prst="rect">
            <a:avLst/>
          </a:prstGeom>
          <a:noFill/>
          <a:ln>
            <a:noFill/>
          </a:ln>
        </p:spPr>
      </p:pic>
    </p:spTree>
    <p:extLst>
      <p:ext uri="{BB962C8B-B14F-4D97-AF65-F5344CB8AC3E}">
        <p14:creationId xmlns:p14="http://schemas.microsoft.com/office/powerpoint/2010/main" val="34374042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2318" y="252830"/>
            <a:ext cx="6642030" cy="857250"/>
          </a:xfrm>
        </p:spPr>
        <p:txBody>
          <a:bodyPr>
            <a:normAutofit fontScale="90000"/>
          </a:bodyPr>
          <a:lstStyle/>
          <a:p>
            <a:r>
              <a:rPr lang="fr-FR" sz="2700" b="1" dirty="0"/>
              <a:t>Certification phytosanitaire</a:t>
            </a:r>
            <a:r>
              <a:t/>
            </a:r>
            <a:br/>
            <a:r>
              <a:rPr lang="fr-FR" sz="2400" b="1" dirty="0"/>
              <a:t>NIMP 7 Système de certification phytosanitaire</a:t>
            </a:r>
            <a:r>
              <a:t/>
            </a:r>
            <a:br/>
            <a:r>
              <a:rPr lang="fr-FR" sz="2400" b="1" dirty="0"/>
              <a:t>NIMP 12 version révisée en 2011 </a:t>
            </a:r>
          </a:p>
        </p:txBody>
      </p:sp>
      <p:sp>
        <p:nvSpPr>
          <p:cNvPr id="3" name="Content Placeholder 2"/>
          <p:cNvSpPr>
            <a:spLocks noGrp="1"/>
          </p:cNvSpPr>
          <p:nvPr>
            <p:ph sz="half" idx="1"/>
          </p:nvPr>
        </p:nvSpPr>
        <p:spPr>
          <a:xfrm>
            <a:off x="1840818" y="1197036"/>
            <a:ext cx="5462364" cy="3326130"/>
          </a:xfrm>
        </p:spPr>
        <p:txBody>
          <a:bodyPr vert="horz" lIns="91440" tIns="45720" rIns="91440" bIns="45720" rtlCol="0" anchor="t">
            <a:normAutofit/>
          </a:bodyPr>
          <a:lstStyle/>
          <a:p>
            <a:pPr>
              <a:buNone/>
            </a:pPr>
            <a:r>
              <a:rPr lang="fr-FR" sz="1500" b="1"/>
              <a:t>Délivrance de certificats phytosanitaires pour l’exportation et la réexportation</a:t>
            </a:r>
            <a:endParaRPr lang="fr-FR" sz="1350" b="1" dirty="0"/>
          </a:p>
          <a:p>
            <a:pPr>
              <a:buNone/>
            </a:pPr>
            <a:r>
              <a:rPr lang="en-US" smtClean="0"/>
              <a:t>	</a:t>
            </a:r>
          </a:p>
          <a:p>
            <a:pPr>
              <a:buFontTx/>
              <a:buChar char="-"/>
            </a:pPr>
            <a:endParaRPr lang="fr-FR" sz="1350" b="1" dirty="0"/>
          </a:p>
          <a:p>
            <a:pPr>
              <a:buFontTx/>
              <a:buChar char="-"/>
            </a:pPr>
            <a:endParaRPr lang="fr-FR" sz="1200" dirty="0"/>
          </a:p>
          <a:p>
            <a:pPr>
              <a:buNone/>
            </a:pPr>
            <a:r>
              <a:rPr lang="en-US" smtClean="0"/>
              <a:t>	</a:t>
            </a:r>
            <a:endParaRPr lang="fr-FR" sz="1200" dirty="0"/>
          </a:p>
          <a:p>
            <a:pPr>
              <a:buNone/>
            </a:pPr>
            <a:endParaRPr lang="fr-FR" sz="1350" dirty="0"/>
          </a:p>
        </p:txBody>
      </p:sp>
      <p:graphicFrame>
        <p:nvGraphicFramePr>
          <p:cNvPr id="4" name="Table 3"/>
          <p:cNvGraphicFramePr>
            <a:graphicFrameLocks noGrp="1"/>
          </p:cNvGraphicFramePr>
          <p:nvPr>
            <p:extLst>
              <p:ext uri="{D42A27DB-BD31-4B8C-83A1-F6EECF244321}">
                <p14:modId xmlns:p14="http://schemas.microsoft.com/office/powerpoint/2010/main" val="1837182218"/>
              </p:ext>
            </p:extLst>
          </p:nvPr>
        </p:nvGraphicFramePr>
        <p:xfrm>
          <a:off x="1840817" y="1739633"/>
          <a:ext cx="5313017" cy="2628900"/>
        </p:xfrm>
        <a:graphic>
          <a:graphicData uri="http://schemas.openxmlformats.org/drawingml/2006/table">
            <a:tbl>
              <a:tblPr firstRow="1" bandRow="1">
                <a:tableStyleId>{5C22544A-7EE6-4342-B048-85BDC9FD1C3A}</a:tableStyleId>
              </a:tblPr>
              <a:tblGrid>
                <a:gridCol w="1024771">
                  <a:extLst>
                    <a:ext uri="{9D8B030D-6E8A-4147-A177-3AD203B41FA5}">
                      <a16:col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0000"/>
                    </a:ext>
                  </a:extLst>
                </a:gridCol>
                <a:gridCol w="4288246">
                  <a:extLst>
                    <a:ext uri="{9D8B030D-6E8A-4147-A177-3AD203B41FA5}">
                      <a16:col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0001"/>
                    </a:ext>
                  </a:extLst>
                </a:gridCol>
              </a:tblGrid>
              <a:tr h="685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t>Pourquoi?</a:t>
                      </a:r>
                    </a:p>
                  </a:txBody>
                  <a:tcPr marL="68580" marR="68580" marT="34290" marB="34290"/>
                </a:tc>
                <a:tc>
                  <a:txBody>
                    <a:bodyPr/>
                    <a:lstStyle/>
                    <a:p>
                      <a:pPr>
                        <a:buNone/>
                      </a:pPr>
                      <a:r>
                        <a:rPr lang="en-US" sz="1400" dirty="0"/>
                        <a:t>Pour attester que les envois respectent les exigences phytosanitaires à l’importation</a:t>
                      </a:r>
                    </a:p>
                    <a:p>
                      <a:pPr>
                        <a:buNone/>
                      </a:pPr>
                      <a:r>
                        <a:rPr lang="en-US" sz="1400" dirty="0"/>
                        <a:t>Seulement pour les articles réglementés</a:t>
                      </a:r>
                    </a:p>
                  </a:txBody>
                  <a:tcPr marL="68580" marR="68580" marT="34290" marB="34290"/>
                </a:tc>
                <a:extLst>
                  <a:ext uri="{0D108BD9-81ED-4DB2-BD59-A6C34878D82A}">
                    <a16:row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000"/>
                  </a:ext>
                </a:extLst>
              </a:tr>
              <a:tr h="480060">
                <a:tc>
                  <a:txBody>
                    <a:bodyPr/>
                    <a:lstStyle/>
                    <a:p>
                      <a:r>
                        <a:rPr lang="en-US" sz="1400" b="1" dirty="0"/>
                        <a:t>Qui? </a:t>
                      </a:r>
                      <a:endParaRPr lang="fr-FR" sz="10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L’ONPV devrait avoir l'autorité juridique</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Seul un fonctionnaire peut délivrer des certificats</a:t>
                      </a:r>
                    </a:p>
                  </a:txBody>
                  <a:tcPr marL="68580" marR="68580" marT="34290" marB="34290"/>
                </a:tc>
                <a:extLst>
                  <a:ext uri="{0D108BD9-81ED-4DB2-BD59-A6C34878D82A}">
                    <a16:row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001"/>
                  </a:ext>
                </a:extLst>
              </a:tr>
              <a:tr h="428625">
                <a:tc>
                  <a:txBody>
                    <a:bodyPr/>
                    <a:lstStyle/>
                    <a:p>
                      <a:r>
                        <a:rPr lang="en-US" sz="1400" b="1" dirty="0"/>
                        <a:t>Comment? </a:t>
                      </a:r>
                      <a:endParaRPr lang="fr-FR" sz="10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Électronique, papier</a:t>
                      </a:r>
                    </a:p>
                    <a:p>
                      <a:endParaRPr lang="fr-FR" sz="1000" dirty="0"/>
                    </a:p>
                  </a:txBody>
                  <a:tcPr marL="68580" marR="68580" marT="34290" marB="34290"/>
                </a:tc>
                <a:extLst>
                  <a:ext uri="{0D108BD9-81ED-4DB2-BD59-A6C34878D82A}">
                    <a16:row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002"/>
                  </a:ext>
                </a:extLst>
              </a:tr>
              <a:tr h="4800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t>Validité?  </a:t>
                      </a:r>
                    </a:p>
                    <a:p>
                      <a:endParaRPr lang="fr-FR" sz="1000" dirty="0"/>
                    </a:p>
                  </a:txBody>
                  <a:tcPr marL="68580" marR="68580" marT="34290" marB="34290"/>
                </a:tc>
                <a:tc>
                  <a:txBody>
                    <a:bodyPr/>
                    <a:lstStyle/>
                    <a:p>
                      <a:pPr>
                        <a:buNone/>
                      </a:pPr>
                      <a:r>
                        <a:rPr lang="en-US" sz="1400" dirty="0"/>
                        <a:t>Original, copie certifiée, version électronique</a:t>
                      </a:r>
                    </a:p>
                    <a:p>
                      <a:pPr>
                        <a:buNone/>
                      </a:pPr>
                      <a:r>
                        <a:rPr lang="en-US" sz="1400" dirty="0"/>
                        <a:t>	ONPV</a:t>
                      </a:r>
                    </a:p>
                  </a:txBody>
                  <a:tcPr marL="68580" marR="68580" marT="34290" marB="34290"/>
                </a:tc>
                <a:extLst>
                  <a:ext uri="{0D108BD9-81ED-4DB2-BD59-A6C34878D82A}">
                    <a16:row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003"/>
                  </a:ext>
                </a:extLst>
              </a:tr>
              <a:tr h="4800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b="1" kern="1200" dirty="0">
                          <a:solidFill>
                            <a:schemeClr val="dk1"/>
                          </a:solidFill>
                          <a:latin typeface="+mn-lt"/>
                        </a:rPr>
                        <a:t>Autres</a:t>
                      </a:r>
                      <a:endParaRPr lang="fr-FR" sz="1400" b="1" kern="1200" dirty="0">
                        <a:solidFill>
                          <a:schemeClr val="dk1"/>
                        </a:solidFill>
                        <a:latin typeface="+mn-lt"/>
                        <a:ea typeface="+mn-ea"/>
                        <a:cs typeface="+mn-cs"/>
                      </a:endParaRPr>
                    </a:p>
                  </a:txBody>
                  <a:tcPr marL="68580" marR="68580" marT="34290" marB="34290"/>
                </a:tc>
                <a:tc>
                  <a:txBody>
                    <a:bodyPr/>
                    <a:lstStyle/>
                    <a:p>
                      <a:pPr>
                        <a:buNone/>
                      </a:pPr>
                      <a:r>
                        <a:rPr lang="en-US" sz="1400" dirty="0"/>
                        <a:t>Tenue de registres</a:t>
                      </a:r>
                    </a:p>
                    <a:p>
                      <a:pPr>
                        <a:buNone/>
                      </a:pPr>
                      <a:r>
                        <a:rPr lang="en-US" sz="1400" dirty="0"/>
                        <a:t>Exigences de communication/notification</a:t>
                      </a:r>
                      <a:endParaRPr lang="fr-FR" sz="1400" dirty="0"/>
                    </a:p>
                  </a:txBody>
                  <a:tcPr marL="68580" marR="68580" marT="34290" marB="34290"/>
                </a:tc>
                <a:extLst>
                  <a:ext uri="{0D108BD9-81ED-4DB2-BD59-A6C34878D82A}">
                    <a16:row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004"/>
                  </a:ext>
                </a:extLst>
              </a:tr>
            </a:tbl>
          </a:graphicData>
        </a:graphic>
      </p:graphicFrame>
    </p:spTree>
    <p:extLst>
      <p:ext uri="{BB962C8B-B14F-4D97-AF65-F5344CB8AC3E}">
        <p14:creationId xmlns:p14="http://schemas.microsoft.com/office/powerpoint/2010/main" val="23999350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7909" y="87474"/>
            <a:ext cx="6172200" cy="857250"/>
          </a:xfrm>
        </p:spPr>
        <p:txBody>
          <a:bodyPr/>
          <a:lstStyle/>
          <a:p>
            <a:r>
              <a:rPr lang="fr-FR" sz="2400" b="1" dirty="0"/>
              <a:t>Système de réglementation des importations, NIMP 20</a:t>
            </a:r>
            <a:endParaRPr lang="fr-FR" sz="3000" b="1" dirty="0"/>
          </a:p>
        </p:txBody>
      </p:sp>
      <p:graphicFrame>
        <p:nvGraphicFramePr>
          <p:cNvPr id="4" name="Table 3"/>
          <p:cNvGraphicFramePr>
            <a:graphicFrameLocks noGrp="1"/>
          </p:cNvGraphicFramePr>
          <p:nvPr>
            <p:extLst>
              <p:ext uri="{D42A27DB-BD31-4B8C-83A1-F6EECF244321}">
                <p14:modId xmlns:p14="http://schemas.microsoft.com/office/powerpoint/2010/main" val="2604232265"/>
              </p:ext>
            </p:extLst>
          </p:nvPr>
        </p:nvGraphicFramePr>
        <p:xfrm>
          <a:off x="1304636" y="969345"/>
          <a:ext cx="6924963" cy="3451860"/>
        </p:xfrm>
        <a:graphic>
          <a:graphicData uri="http://schemas.openxmlformats.org/drawingml/2006/table">
            <a:tbl>
              <a:tblPr firstRow="1" bandRow="1">
                <a:tableStyleId>{5C22544A-7EE6-4342-B048-85BDC9FD1C3A}</a:tableStyleId>
              </a:tblPr>
              <a:tblGrid>
                <a:gridCol w="2399082">
                  <a:extLst>
                    <a:ext uri="{9D8B030D-6E8A-4147-A177-3AD203B41FA5}">
                      <a16:col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0000"/>
                    </a:ext>
                  </a:extLst>
                </a:gridCol>
                <a:gridCol w="4525881">
                  <a:extLst>
                    <a:ext uri="{9D8B030D-6E8A-4147-A177-3AD203B41FA5}">
                      <a16:col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20001"/>
                    </a:ext>
                  </a:extLst>
                </a:gridCol>
              </a:tblGrid>
              <a:tr h="4343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Composantes d’un système de réglementation des importations:</a:t>
                      </a:r>
                      <a:endParaRPr lang="fr-FR" sz="12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un cadre réglementaire et un service officiel</a:t>
                      </a:r>
                    </a:p>
                    <a:p>
                      <a:endParaRPr lang="fr-FR" sz="1100" dirty="0"/>
                    </a:p>
                  </a:txBody>
                  <a:tcPr marL="68580" marR="68580" marT="34290" marB="34290"/>
                </a:tc>
                <a:extLst>
                  <a:ext uri="{0D108BD9-81ED-4DB2-BD59-A6C34878D82A}">
                    <a16:row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000"/>
                  </a:ext>
                </a:extLst>
              </a:tr>
              <a:tr h="800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Éléments du cadre juridique</a:t>
                      </a:r>
                      <a:endParaRPr lang="fr-FR" sz="12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Autorité responsable, mesures phytosanitaires;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Action à engager en cas de non-conformité ou d’incidents nécessitant une action d’urgence</a:t>
                      </a:r>
                    </a:p>
                    <a:p>
                      <a:endParaRPr lang="fr-FR" sz="1100" dirty="0"/>
                    </a:p>
                  </a:txBody>
                  <a:tcPr marL="68580" marR="68580" marT="34290" marB="34290"/>
                </a:tc>
                <a:extLst>
                  <a:ext uri="{0D108BD9-81ED-4DB2-BD59-A6C34878D82A}">
                    <a16:row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001"/>
                  </a:ext>
                </a:extLst>
              </a:tr>
              <a:tr h="4343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Décrit en détail les responsabilités de l’ONPV dans l’Art. IV.2</a:t>
                      </a:r>
                      <a:endParaRPr lang="fr-FR" sz="12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Surveillance, inspection, désinfestation, ARP, formation.</a:t>
                      </a:r>
                    </a:p>
                    <a:p>
                      <a:endParaRPr lang="fr-FR" sz="1100" dirty="0"/>
                    </a:p>
                  </a:txBody>
                  <a:tcPr marL="68580" marR="68580" marT="34290" marB="34290"/>
                </a:tc>
                <a:extLst>
                  <a:ext uri="{0D108BD9-81ED-4DB2-BD59-A6C34878D82A}">
                    <a16:row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002"/>
                  </a:ext>
                </a:extLst>
              </a:tr>
              <a:tr h="9829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Autres</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Administration, vérification, évaluation de conformité – </a:t>
                      </a:r>
                      <a:r>
                        <a:rPr lang="en-US" sz="1200" i="1" dirty="0"/>
                        <a:t>aux points d’importation </a:t>
                      </a:r>
                      <a:r>
                        <a:rPr lang="en-US" sz="1200" dirty="0"/>
                        <a:t>– , autorisation d’importation – </a:t>
                      </a:r>
                      <a:r>
                        <a:rPr lang="en-US" sz="1200" i="1" dirty="0"/>
                        <a:t>générale ou spécifique </a:t>
                      </a:r>
                      <a:r>
                        <a:rPr lang="en-US" sz="1200" dirty="0"/>
                        <a:t>– , élaboration de la réglementation </a:t>
                      </a:r>
                    </a:p>
                  </a:txBody>
                  <a:tcPr marL="68580" marR="68580" marT="34290" marB="34290"/>
                </a:tc>
                <a:extLst>
                  <a:ext uri="{0D108BD9-81ED-4DB2-BD59-A6C34878D82A}">
                    <a16:row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003"/>
                  </a:ext>
                </a:extLst>
              </a:tr>
              <a:tr h="800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Autorité juridique (pouvoirs des inspecteurs)</a:t>
                      </a:r>
                      <a:endParaRPr lang="fr-FR" sz="12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dirty="0"/>
                        <a:t>Pénétrer dans les locaux, inspecter ou analyser les envois, prélever des échantillons, détenir des envois, traiter ou demander le traitement, refouler des envois, engager des actions d’urgence, établir et percevoir des droits/amendes</a:t>
                      </a:r>
                    </a:p>
                  </a:txBody>
                  <a:tcPr marL="68580" marR="68580" marT="34290" marB="34290"/>
                </a:tc>
                <a:extLst>
                  <a:ext uri="{0D108BD9-81ED-4DB2-BD59-A6C34878D82A}">
                    <a16:row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0004"/>
                  </a:ext>
                </a:extLst>
              </a:tr>
            </a:tbl>
          </a:graphicData>
        </a:graphic>
      </p:graphicFrame>
    </p:spTree>
    <p:extLst>
      <p:ext uri="{BB962C8B-B14F-4D97-AF65-F5344CB8AC3E}">
        <p14:creationId xmlns:p14="http://schemas.microsoft.com/office/powerpoint/2010/main" val="1198569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015253" y="113161"/>
            <a:ext cx="7456394" cy="857250"/>
          </a:xfrm>
        </p:spPr>
        <p:txBody>
          <a:bodyPr>
            <a:normAutofit fontScale="90000"/>
          </a:bodyPr>
          <a:lstStyle/>
          <a:p>
            <a:r>
              <a:rPr lang="fr-FR" altLang="en-US" b="1" dirty="0"/>
              <a:t>Obligations de communication d’informations (par ex. NIMP 8, 13, 16 et 17)</a:t>
            </a:r>
          </a:p>
        </p:txBody>
      </p:sp>
      <p:sp>
        <p:nvSpPr>
          <p:cNvPr id="3" name="Content Placeholder 2"/>
          <p:cNvSpPr>
            <a:spLocks noGrp="1"/>
          </p:cNvSpPr>
          <p:nvPr>
            <p:ph sz="half" idx="1"/>
          </p:nvPr>
        </p:nvSpPr>
        <p:spPr>
          <a:xfrm>
            <a:off x="1143054" y="961894"/>
            <a:ext cx="7032758" cy="3780234"/>
          </a:xfrm>
        </p:spPr>
        <p:txBody>
          <a:bodyPr>
            <a:normAutofit/>
          </a:bodyPr>
          <a:lstStyle/>
          <a:p>
            <a:pPr marL="676275" lvl="3" indent="-209550">
              <a:defRPr/>
            </a:pPr>
            <a:endParaRPr lang="en-US" sz="900" i="1" dirty="0"/>
          </a:p>
          <a:p>
            <a:pPr lvl="3">
              <a:buFontTx/>
              <a:buChar char="-"/>
              <a:defRPr/>
            </a:pPr>
            <a:endParaRPr lang="en-US" sz="750" i="1" dirty="0"/>
          </a:p>
          <a:p>
            <a:pPr lvl="2">
              <a:defRPr/>
            </a:pPr>
            <a:endParaRPr lang="en-US" sz="1200" dirty="0"/>
          </a:p>
          <a:p>
            <a:pPr>
              <a:defRPr/>
            </a:pPr>
            <a:endParaRPr lang="en-US" sz="1500" dirty="0"/>
          </a:p>
        </p:txBody>
      </p:sp>
      <p:sp>
        <p:nvSpPr>
          <p:cNvPr id="2" name="Rectangle 1"/>
          <p:cNvSpPr/>
          <p:nvPr/>
        </p:nvSpPr>
        <p:spPr>
          <a:xfrm>
            <a:off x="1143054" y="2078517"/>
            <a:ext cx="7384720" cy="400110"/>
          </a:xfrm>
          <a:prstGeom prst="rect">
            <a:avLst/>
          </a:prstGeom>
        </p:spPr>
        <p:txBody>
          <a:bodyPr wrap="square">
            <a:spAutoFit/>
          </a:bodyPr>
          <a:lstStyle/>
          <a:p>
            <a:pPr lvl="1" algn="just">
              <a:buFont typeface="Arial" panose="020B0604020202020204" pitchFamily="34" charset="0"/>
              <a:buChar char="•"/>
              <a:defRPr/>
            </a:pPr>
            <a:r>
              <a:rPr lang="fr-FR" sz="2000" dirty="0" smtClean="0"/>
              <a:t>.</a:t>
            </a:r>
            <a:endParaRPr lang="fr-FR" sz="2000" b="1" dirty="0"/>
          </a:p>
        </p:txBody>
      </p:sp>
      <p:graphicFrame>
        <p:nvGraphicFramePr>
          <p:cNvPr id="4" name="Table 3"/>
          <p:cNvGraphicFramePr>
            <a:graphicFrameLocks noGrp="1"/>
          </p:cNvGraphicFramePr>
          <p:nvPr>
            <p:extLst>
              <p:ext uri="{D42A27DB-BD31-4B8C-83A1-F6EECF244321}">
                <p14:modId xmlns:p14="http://schemas.microsoft.com/office/powerpoint/2010/main" val="2794220071"/>
              </p:ext>
            </p:extLst>
          </p:nvPr>
        </p:nvGraphicFramePr>
        <p:xfrm>
          <a:off x="1196951" y="1221973"/>
          <a:ext cx="6924963" cy="2236844"/>
        </p:xfrm>
        <a:graphic>
          <a:graphicData uri="http://schemas.openxmlformats.org/drawingml/2006/table">
            <a:tbl>
              <a:tblPr firstRow="1" bandRow="1">
                <a:tableStyleId>{5C22544A-7EE6-4342-B048-85BDC9FD1C3A}</a:tableStyleId>
              </a:tblPr>
              <a:tblGrid>
                <a:gridCol w="2399082"/>
                <a:gridCol w="4525881"/>
              </a:tblGrid>
              <a:tr h="972203">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400" dirty="0" smtClean="0"/>
                        <a:t>NIMP 8: </a:t>
                      </a:r>
                      <a:r>
                        <a:rPr lang="en-US" sz="1400" b="1" dirty="0" smtClean="0"/>
                        <a:t>Détermination de la situation d’un organisme nuisible dans une zone</a:t>
                      </a:r>
                    </a:p>
                    <a:p>
                      <a:endParaRPr lang="fr-FR" dirty="0"/>
                    </a:p>
                  </a:txBody>
                  <a:tcPr marL="68580" marR="68580" marT="34290" marB="34290"/>
                </a:tc>
                <a:tc>
                  <a:txBody>
                    <a:bodyPr/>
                    <a:lstStyle/>
                    <a:p>
                      <a:pPr marL="0" marR="0" lvl="1" indent="0" algn="l" defTabSz="685800" rtl="0" eaLnBrk="1" fontAlgn="auto" latinLnBrk="0" hangingPunct="1">
                        <a:lnSpc>
                          <a:spcPct val="100000"/>
                        </a:lnSpc>
                        <a:spcBef>
                          <a:spcPts val="0"/>
                        </a:spcBef>
                        <a:spcAft>
                          <a:spcPts val="0"/>
                        </a:spcAft>
                        <a:buClrTx/>
                        <a:buSzTx/>
                        <a:buFontTx/>
                        <a:buNone/>
                        <a:tabLst/>
                        <a:defRPr/>
                      </a:pPr>
                      <a:r>
                        <a:t>Les ONPV ont  la responsabilité de fournir, sur demande, des informations fiables sur les signalements d’organismes nuisibles. </a:t>
                      </a:r>
                    </a:p>
                    <a:p>
                      <a:endParaRPr lang="fr-FR" sz="1200" dirty="0"/>
                    </a:p>
                  </a:txBody>
                  <a:tcPr marL="68580" marR="68580" marT="34290" marB="34290"/>
                </a:tc>
              </a:tr>
              <a:tr h="1264641">
                <a:tc>
                  <a:txBody>
                    <a:bodyPr/>
                    <a:lstStyle/>
                    <a:p>
                      <a:pPr algn="l">
                        <a:defRPr/>
                      </a:pPr>
                      <a:r>
                        <a:rPr lang="en-US" sz="1400" dirty="0" smtClean="0"/>
                        <a:t>NIMP 13: </a:t>
                      </a:r>
                      <a:r>
                        <a:rPr lang="en-US" sz="1400" b="1" dirty="0" smtClean="0"/>
                        <a:t>Notification de </a:t>
                      </a:r>
                      <a:br>
                        <a:rPr lang="en-US" sz="1400" b="1" dirty="0" smtClean="0"/>
                      </a:br>
                      <a:r>
                        <a:rPr lang="en-US" sz="1400" b="1" dirty="0" smtClean="0"/>
                        <a:t>non-</a:t>
                      </a:r>
                      <a:r>
                        <a:rPr lang="en-US" sz="1400" b="1" dirty="0" err="1" smtClean="0"/>
                        <a:t>conformité</a:t>
                      </a:r>
                      <a:r>
                        <a:rPr lang="en-US" sz="1400" b="1" dirty="0" smtClean="0"/>
                        <a:t> et action d’urgence</a:t>
                      </a:r>
                    </a:p>
                    <a:p>
                      <a:pPr algn="just">
                        <a:buNone/>
                        <a:defRPr/>
                      </a:pPr>
                      <a:r>
                        <a:rPr lang="en-US" dirty="0" smtClean="0"/>
                        <a:t>	</a:t>
                      </a:r>
                      <a:endParaRPr lang="fr-FR" sz="1400" dirty="0"/>
                    </a:p>
                  </a:txBody>
                  <a:tcPr marL="68580" marR="68580" marT="34290" marB="34290"/>
                </a:tc>
                <a:tc>
                  <a:txBody>
                    <a:bodyPr/>
                    <a:lstStyle/>
                    <a:p>
                      <a:pPr lvl="0" algn="just">
                        <a:buFontTx/>
                        <a:buNone/>
                        <a:defRPr/>
                      </a:pPr>
                      <a:r>
                        <a:rPr lang="fr-FR" sz="1600" b="0" kern="1200" dirty="0" smtClean="0">
                          <a:solidFill>
                            <a:schemeClr val="tx1"/>
                          </a:solidFill>
                          <a:latin typeface="+mn-lt"/>
                        </a:rPr>
                        <a:t>Notifications du pays importateur au pays exportateur visant à identifier les défaillances importantes ou à signaler les actions d’urgence</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400" dirty="0"/>
                    </a:p>
                  </a:txBody>
                  <a:tcPr marL="68580" marR="68580" marT="34290" marB="34290"/>
                </a:tc>
              </a:tr>
            </a:tbl>
          </a:graphicData>
        </a:graphic>
      </p:graphicFrame>
    </p:spTree>
    <p:extLst>
      <p:ext uri="{BB962C8B-B14F-4D97-AF65-F5344CB8AC3E}">
        <p14:creationId xmlns:p14="http://schemas.microsoft.com/office/powerpoint/2010/main" val="10456956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015253" y="113161"/>
            <a:ext cx="7456394" cy="857250"/>
          </a:xfrm>
        </p:spPr>
        <p:txBody>
          <a:bodyPr>
            <a:normAutofit fontScale="90000"/>
          </a:bodyPr>
          <a:lstStyle/>
          <a:p>
            <a:r>
              <a:rPr lang="fr-FR" altLang="en-US" b="1" dirty="0" smtClean="0"/>
              <a:t>Obligations de communication d’informations (par ex. NIMP 8, 13, 16 et 17)</a:t>
            </a:r>
          </a:p>
        </p:txBody>
      </p:sp>
      <p:sp>
        <p:nvSpPr>
          <p:cNvPr id="3" name="Content Placeholder 2"/>
          <p:cNvSpPr>
            <a:spLocks noGrp="1"/>
          </p:cNvSpPr>
          <p:nvPr>
            <p:ph sz="half" idx="1"/>
          </p:nvPr>
        </p:nvSpPr>
        <p:spPr>
          <a:xfrm>
            <a:off x="1143054" y="961894"/>
            <a:ext cx="7032758" cy="3780234"/>
          </a:xfrm>
        </p:spPr>
        <p:txBody>
          <a:bodyPr>
            <a:normAutofit fontScale="92500" lnSpcReduction="10000"/>
          </a:bodyPr>
          <a:lstStyle/>
          <a:p>
            <a:pPr algn="just">
              <a:defRPr/>
            </a:pPr>
            <a:r>
              <a:rPr lang="fr-FR" sz="2000" dirty="0"/>
              <a:t>NIMP 8: </a:t>
            </a:r>
            <a:r>
              <a:rPr lang="fr-FR" sz="2000" b="1" dirty="0"/>
              <a:t>Détermination de la situation d’un organisme nuisible dans une zone</a:t>
            </a:r>
          </a:p>
          <a:p>
            <a:pPr marL="161925" lvl="1" indent="-209550" algn="just">
              <a:defRPr/>
            </a:pPr>
            <a:r>
              <a:rPr lang="fr-FR" sz="2000" dirty="0" smtClean="0"/>
              <a:t>Les ONPV ont  la responsabilité de fournir, sur demande, des informations fiables sur les signalements d’organismes nuisibles:</a:t>
            </a:r>
          </a:p>
          <a:p>
            <a:pPr marL="652463" indent="-285750" algn="just">
              <a:buFont typeface="Arial" panose="020B0604020202020204" pitchFamily="34" charset="0"/>
              <a:buChar char="•"/>
              <a:defRPr/>
            </a:pPr>
            <a:r>
              <a:rPr lang="fr-FR" sz="1800" dirty="0"/>
              <a:t>sur la base de données aussi fiables et récentes que possible </a:t>
            </a:r>
          </a:p>
          <a:p>
            <a:pPr marL="652463" indent="-285750" algn="just">
              <a:buFont typeface="Arial" panose="020B0604020202020204" pitchFamily="34" charset="0"/>
              <a:buChar char="•"/>
              <a:defRPr/>
            </a:pPr>
            <a:r>
              <a:rPr lang="fr-FR" sz="1800" dirty="0" smtClean="0"/>
              <a:t>Informer dès que possible l’ONPV des partenaires commerciaux, ainsi que leur organisation régionale de la protection des végétaux (ORPV) si nécessaire, des changements pertinents de la situation des organismes nuisibles, et en particulier des communications d’informations sur les nouveaux organismes nuisibles établis.</a:t>
            </a:r>
            <a:endParaRPr lang="fr-FR" sz="1800" dirty="0"/>
          </a:p>
          <a:p>
            <a:pPr marL="652463" indent="-285750" algn="just">
              <a:buFont typeface="Arial" panose="020B0604020202020204" pitchFamily="34" charset="0"/>
              <a:buChar char="•"/>
              <a:defRPr/>
            </a:pPr>
            <a:r>
              <a:rPr lang="fr-FR" sz="1800" dirty="0" smtClean="0"/>
              <a:t>Signaler les interceptions d’organismes nuisibles réglementés, échanger des informations, dans la mesure du possible, sur la situation des organismes nuisibles, conformément aux Articles VII 2j) et VIII (1a et 1c) de la CIPV, par un moyen et dans une langue acceptables pour les deux parties.</a:t>
            </a:r>
            <a:endParaRPr lang="fr-FR" sz="1800" dirty="0"/>
          </a:p>
          <a:p>
            <a:pPr marL="676275" lvl="3" indent="-209550">
              <a:defRPr/>
            </a:pPr>
            <a:endParaRPr lang="fr-FR" sz="900" i="1" dirty="0"/>
          </a:p>
          <a:p>
            <a:pPr lvl="3">
              <a:buFontTx/>
              <a:buChar char="-"/>
              <a:defRPr/>
            </a:pPr>
            <a:endParaRPr lang="fr-FR" sz="750" i="1" dirty="0"/>
          </a:p>
          <a:p>
            <a:pPr lvl="2">
              <a:defRPr/>
            </a:pPr>
            <a:endParaRPr lang="fr-FR" sz="1200" dirty="0"/>
          </a:p>
          <a:p>
            <a:pPr>
              <a:defRPr/>
            </a:pPr>
            <a:endParaRPr lang="fr-FR" sz="1500" dirty="0"/>
          </a:p>
        </p:txBody>
      </p:sp>
    </p:spTree>
    <p:extLst>
      <p:ext uri="{BB962C8B-B14F-4D97-AF65-F5344CB8AC3E}">
        <p14:creationId xmlns:p14="http://schemas.microsoft.com/office/powerpoint/2010/main" val="5853077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1624861" y="957254"/>
            <a:ext cx="6237685" cy="3780234"/>
          </a:xfrm>
        </p:spPr>
        <p:txBody>
          <a:bodyPr>
            <a:normAutofit/>
          </a:bodyPr>
          <a:lstStyle/>
          <a:p>
            <a:pPr>
              <a:defRPr/>
            </a:pPr>
            <a:endParaRPr lang="fr-FR" sz="1500" dirty="0"/>
          </a:p>
          <a:p>
            <a:pPr algn="just">
              <a:defRPr/>
            </a:pPr>
            <a:r>
              <a:rPr lang="fr-FR" sz="2000" dirty="0"/>
              <a:t>NIMP 13: </a:t>
            </a:r>
            <a:r>
              <a:rPr lang="fr-FR" sz="2000" b="1" i="1" dirty="0"/>
              <a:t>Notification de non-conformité et d’action d’urgence</a:t>
            </a:r>
          </a:p>
          <a:p>
            <a:pPr algn="just">
              <a:buNone/>
              <a:defRPr/>
            </a:pPr>
            <a:r>
              <a:rPr lang="en-US" smtClean="0"/>
              <a:t>	</a:t>
            </a:r>
            <a:r>
              <a:rPr lang="fr-FR" sz="2000" i="1" dirty="0"/>
              <a:t>Les notifications </a:t>
            </a:r>
          </a:p>
          <a:p>
            <a:pPr lvl="1" algn="just">
              <a:buFont typeface="Arial" panose="020B0604020202020204" pitchFamily="34" charset="0"/>
              <a:buChar char="•"/>
              <a:defRPr/>
            </a:pPr>
            <a:r>
              <a:rPr lang="fr-FR" sz="2000" b="1" i="1" dirty="0" smtClean="0">
                <a:solidFill>
                  <a:schemeClr val="accent1"/>
                </a:solidFill>
              </a:rPr>
              <a:t>vont du pays importateur au pays exportateur.</a:t>
            </a:r>
            <a:endParaRPr lang="fr-FR" sz="2000" b="1" i="1" dirty="0">
              <a:solidFill>
                <a:schemeClr val="accent1"/>
              </a:solidFill>
            </a:endParaRPr>
          </a:p>
          <a:p>
            <a:pPr lvl="1" algn="just">
              <a:buFont typeface="Arial" panose="020B0604020202020204" pitchFamily="34" charset="0"/>
              <a:buChar char="•"/>
              <a:defRPr/>
            </a:pPr>
            <a:r>
              <a:rPr lang="fr-FR" smtClean="0"/>
              <a:t>permettent de </a:t>
            </a:r>
            <a:r>
              <a:rPr lang="fr-FR" sz="2000" i="1" dirty="0" smtClean="0"/>
              <a:t>repérer les défaillances importantes</a:t>
            </a:r>
            <a:r>
              <a:rPr lang="fr-FR" smtClean="0"/>
              <a:t> ou de</a:t>
            </a:r>
            <a:r>
              <a:rPr lang="fr-FR" sz="2000" b="1" i="1" dirty="0">
                <a:solidFill>
                  <a:schemeClr val="accent1"/>
                </a:solidFill>
              </a:rPr>
              <a:t> notifier une action d’urgence.</a:t>
            </a:r>
          </a:p>
          <a:p>
            <a:pPr lvl="1" algn="just">
              <a:buFont typeface="Arial" panose="020B0604020202020204" pitchFamily="34" charset="0"/>
              <a:buChar char="•"/>
              <a:defRPr/>
            </a:pPr>
            <a:r>
              <a:rPr lang="fr-FR" sz="2000" i="1" dirty="0" smtClean="0"/>
              <a:t>peuvent être </a:t>
            </a:r>
            <a:r>
              <a:rPr lang="fr-FR" sz="2000" b="1" i="1" dirty="0">
                <a:solidFill>
                  <a:schemeClr val="accent1"/>
                </a:solidFill>
              </a:rPr>
              <a:t>volontairement </a:t>
            </a:r>
            <a:r>
              <a:rPr lang="fr-FR" sz="2000" i="1" dirty="0" smtClean="0"/>
              <a:t>utilisées à d’autres fins.</a:t>
            </a:r>
          </a:p>
          <a:p>
            <a:pPr lvl="1" algn="just">
              <a:buFont typeface="Arial" panose="020B0604020202020204" pitchFamily="34" charset="0"/>
              <a:buChar char="•"/>
              <a:defRPr/>
            </a:pPr>
            <a:r>
              <a:rPr lang="fr-FR" sz="2000" i="1" dirty="0" smtClean="0"/>
              <a:t>sont prévues pour faciliter l’</a:t>
            </a:r>
            <a:r>
              <a:rPr lang="fr-FR" sz="2000" b="1" i="1" dirty="0">
                <a:solidFill>
                  <a:schemeClr val="accent1"/>
                </a:solidFill>
              </a:rPr>
              <a:t>examen des causes de non-conformité</a:t>
            </a:r>
            <a:r>
              <a:rPr lang="fr-FR" sz="2000" i="1" dirty="0" smtClean="0"/>
              <a:t>.</a:t>
            </a:r>
          </a:p>
          <a:p>
            <a:pPr lvl="3" algn="just">
              <a:buFontTx/>
              <a:buChar char="-"/>
              <a:defRPr/>
            </a:pPr>
            <a:endParaRPr lang="fr-FR" sz="2000" i="1" dirty="0"/>
          </a:p>
          <a:p>
            <a:pPr lvl="2" algn="just">
              <a:defRPr/>
            </a:pPr>
            <a:endParaRPr lang="fr-FR" sz="2000" dirty="0"/>
          </a:p>
          <a:p>
            <a:pPr>
              <a:defRPr/>
            </a:pPr>
            <a:endParaRPr lang="fr-FR" sz="1500" dirty="0"/>
          </a:p>
        </p:txBody>
      </p:sp>
      <p:sp>
        <p:nvSpPr>
          <p:cNvPr id="5" name="Title 1"/>
          <p:cNvSpPr>
            <a:spLocks noGrp="1"/>
          </p:cNvSpPr>
          <p:nvPr>
            <p:ph type="title"/>
          </p:nvPr>
        </p:nvSpPr>
        <p:spPr>
          <a:xfrm>
            <a:off x="1015253" y="113161"/>
            <a:ext cx="7456394" cy="857250"/>
          </a:xfrm>
        </p:spPr>
        <p:txBody>
          <a:bodyPr>
            <a:normAutofit fontScale="90000"/>
          </a:bodyPr>
          <a:lstStyle/>
          <a:p>
            <a:r>
              <a:rPr lang="fr-FR" altLang="en-US" b="1" dirty="0" smtClean="0"/>
              <a:t>Obligations de communication d’informations (par ex. NIMP 8, 13, 16 et 17)</a:t>
            </a:r>
          </a:p>
        </p:txBody>
      </p:sp>
    </p:spTree>
    <p:extLst>
      <p:ext uri="{BB962C8B-B14F-4D97-AF65-F5344CB8AC3E}">
        <p14:creationId xmlns:p14="http://schemas.microsoft.com/office/powerpoint/2010/main" val="24604529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1109382" y="970411"/>
            <a:ext cx="7711889" cy="2685700"/>
          </a:xfrm>
        </p:spPr>
        <p:txBody>
          <a:bodyPr>
            <a:normAutofit/>
          </a:bodyPr>
          <a:lstStyle/>
          <a:p>
            <a:pPr>
              <a:defRPr/>
            </a:pPr>
            <a:endParaRPr lang="fr-FR" sz="1800" dirty="0"/>
          </a:p>
          <a:p>
            <a:pPr algn="just">
              <a:defRPr/>
            </a:pPr>
            <a:r>
              <a:rPr lang="fr-FR" sz="2000" dirty="0"/>
              <a:t>NIMP 13: </a:t>
            </a:r>
            <a:r>
              <a:rPr lang="fr-FR" sz="2000" b="1" i="1" dirty="0"/>
              <a:t>Notification de non-conformité et d’action d’urgence</a:t>
            </a:r>
          </a:p>
          <a:p>
            <a:pPr marL="204788" lvl="2" indent="-204788" algn="just">
              <a:buClr>
                <a:srgbClr val="0BD0D9"/>
              </a:buClr>
              <a:buSzPct val="95000"/>
              <a:buNone/>
              <a:defRPr/>
            </a:pPr>
            <a:r>
              <a:rPr lang="en-US" sz="2000" i="1" dirty="0"/>
              <a:t>	</a:t>
            </a:r>
            <a:r>
              <a:rPr lang="fr-FR" sz="2000" i="1" dirty="0"/>
              <a:t>Action d’urgence dans le cas d’une détection sur un envoi (importation):</a:t>
            </a:r>
          </a:p>
          <a:p>
            <a:pPr lvl="1" algn="just">
              <a:buFont typeface="Arial" panose="020B0604020202020204" pitchFamily="34" charset="0"/>
              <a:buChar char="•"/>
              <a:defRPr/>
            </a:pPr>
            <a:r>
              <a:rPr lang="fr-FR" sz="2000" i="1" dirty="0"/>
              <a:t>d’organismes nuisibles réglementés qui, dans la liste, ne sont pas associés à la marchandise du pays exportateur</a:t>
            </a:r>
          </a:p>
          <a:p>
            <a:pPr lvl="1" algn="just">
              <a:buFont typeface="Arial" panose="020B0604020202020204" pitchFamily="34" charset="0"/>
              <a:buChar char="•"/>
              <a:defRPr/>
            </a:pPr>
            <a:r>
              <a:rPr lang="fr-FR" sz="2000" i="1" dirty="0"/>
              <a:t>d’organismes qui constituent une menace phytosanitaire potentielle.</a:t>
            </a:r>
          </a:p>
          <a:p>
            <a:pPr marL="204788" lvl="2" indent="-204788">
              <a:buClr>
                <a:srgbClr val="0BD0D9"/>
              </a:buClr>
              <a:buSzPct val="95000"/>
              <a:buNone/>
              <a:defRPr/>
            </a:pPr>
            <a:r>
              <a:rPr lang="en-US" dirty="0" smtClean="0"/>
              <a:t>	</a:t>
            </a:r>
          </a:p>
          <a:p>
            <a:pPr marL="204788" lvl="2" indent="-204788">
              <a:buClr>
                <a:srgbClr val="0BD0D9"/>
              </a:buClr>
              <a:buSzPct val="95000"/>
              <a:buNone/>
              <a:defRPr/>
            </a:pPr>
            <a:endParaRPr lang="fr-FR" sz="1350" i="1" dirty="0"/>
          </a:p>
          <a:p>
            <a:pPr>
              <a:defRPr/>
            </a:pPr>
            <a:endParaRPr lang="fr-FR" sz="1800" b="1" i="1" dirty="0"/>
          </a:p>
          <a:p>
            <a:pPr lvl="3">
              <a:buFontTx/>
              <a:buChar char="-"/>
              <a:defRPr/>
            </a:pPr>
            <a:endParaRPr lang="fr-FR" sz="788" i="1" dirty="0"/>
          </a:p>
          <a:p>
            <a:pPr lvl="2">
              <a:defRPr/>
            </a:pPr>
            <a:endParaRPr lang="fr-FR" sz="1350" dirty="0"/>
          </a:p>
          <a:p>
            <a:pPr>
              <a:defRPr/>
            </a:pPr>
            <a:endParaRPr lang="fr-FR" sz="1800" dirty="0"/>
          </a:p>
        </p:txBody>
      </p:sp>
      <p:sp>
        <p:nvSpPr>
          <p:cNvPr id="6" name="Title 1"/>
          <p:cNvSpPr>
            <a:spLocks noGrp="1"/>
          </p:cNvSpPr>
          <p:nvPr>
            <p:ph type="title"/>
          </p:nvPr>
        </p:nvSpPr>
        <p:spPr>
          <a:xfrm>
            <a:off x="1015253" y="113161"/>
            <a:ext cx="7456394" cy="857250"/>
          </a:xfrm>
        </p:spPr>
        <p:txBody>
          <a:bodyPr>
            <a:normAutofit fontScale="90000"/>
          </a:bodyPr>
          <a:lstStyle/>
          <a:p>
            <a:r>
              <a:rPr lang="fr-FR" altLang="en-US" b="1" dirty="0" smtClean="0"/>
              <a:t>Obligations de communication d’informations (par ex. NIMP 8, 13, 16 et 17)</a:t>
            </a:r>
          </a:p>
        </p:txBody>
      </p:sp>
    </p:spTree>
    <p:extLst>
      <p:ext uri="{BB962C8B-B14F-4D97-AF65-F5344CB8AC3E}">
        <p14:creationId xmlns:p14="http://schemas.microsoft.com/office/powerpoint/2010/main" val="1966828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872854" y="890187"/>
            <a:ext cx="5829300" cy="3086100"/>
          </a:xfrm>
          <a:prstGeom prst="rect">
            <a:avLst/>
          </a:prstGeom>
        </p:spPr>
        <p:txBody>
          <a:bodyPr vert="horz" lIns="91440" tIns="45720" rIns="91440" bIns="45720" rtlCol="0" anchor="ctr">
            <a:normAutofit lnSpcReduction="10000"/>
          </a:bodyPr>
          <a:lstStyle>
            <a:lvl1pPr algn="l" defTabSz="685800" rtl="0" eaLnBrk="1" latinLnBrk="0" hangingPunct="1">
              <a:lnSpc>
                <a:spcPct val="90000"/>
              </a:lnSpc>
              <a:spcBef>
                <a:spcPct val="0"/>
              </a:spcBef>
              <a:buNone/>
              <a:defRPr sz="3200" b="0" kern="1200" baseline="0">
                <a:solidFill>
                  <a:schemeClr val="accent1"/>
                </a:solidFill>
                <a:latin typeface="+mj-lt"/>
                <a:ea typeface="+mj-ea"/>
                <a:cs typeface="+mj-cs"/>
              </a:defRPr>
            </a:lvl1pPr>
          </a:lstStyle>
          <a:p>
            <a:pPr algn="ctr"/>
            <a:r>
              <a:rPr lang="fr-FR" sz="2800" b="1" dirty="0" smtClean="0">
                <a:latin typeface="+mn-lt"/>
              </a:rPr>
              <a:t>L’Accord SPS contient des dispositions sur la protection phytosanitaire dans un accord commercial...</a:t>
            </a:r>
            <a:r>
              <a:rPr dirty="0"/>
              <a:t/>
            </a:r>
            <a:br>
              <a:rPr dirty="0"/>
            </a:br>
            <a:r>
              <a:rPr dirty="0"/>
              <a:t/>
            </a:r>
            <a:br>
              <a:rPr dirty="0"/>
            </a:br>
            <a:r>
              <a:rPr lang="fr-FR" sz="2800" b="1" dirty="0" smtClean="0">
                <a:solidFill>
                  <a:srgbClr val="000066"/>
                </a:solidFill>
                <a:latin typeface="+mn-lt"/>
              </a:rPr>
              <a:t>La CIPV contient des dispositions complémentaires sur le commerce dans un accord relatif à la protection de la santé des végétaux.</a:t>
            </a:r>
          </a:p>
          <a:p>
            <a:pPr algn="just"/>
            <a:endParaRPr lang="fr-FR" sz="2500" dirty="0">
              <a:solidFill>
                <a:schemeClr val="bg2"/>
              </a:solidFill>
            </a:endParaRPr>
          </a:p>
        </p:txBody>
      </p:sp>
    </p:spTree>
    <p:extLst>
      <p:ext uri="{BB962C8B-B14F-4D97-AF65-F5344CB8AC3E}">
        <p14:creationId xmlns:p14="http://schemas.microsoft.com/office/powerpoint/2010/main" val="28246701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a:xfrm>
            <a:off x="1032935" y="735547"/>
            <a:ext cx="5829300" cy="1125140"/>
          </a:xfrm>
        </p:spPr>
        <p:txBody>
          <a:bodyPr/>
          <a:lstStyle/>
          <a:p>
            <a:r>
              <a:rPr lang="fr-FR" sz="3300" b="1" dirty="0">
                <a:solidFill>
                  <a:schemeClr val="tx2"/>
                </a:solidFill>
              </a:rPr>
              <a:t>Merci de votre attention</a:t>
            </a:r>
          </a:p>
        </p:txBody>
      </p:sp>
      <p:sp>
        <p:nvSpPr>
          <p:cNvPr id="5" name="Footer Placeholder 4"/>
          <p:cNvSpPr>
            <a:spLocks noGrp="1"/>
          </p:cNvSpPr>
          <p:nvPr>
            <p:ph type="ftr" sz="quarter" idx="4294967295"/>
          </p:nvPr>
        </p:nvSpPr>
        <p:spPr>
          <a:xfrm>
            <a:off x="1263200" y="4767263"/>
            <a:ext cx="2171700" cy="273844"/>
          </a:xfrm>
          <a:prstGeom prst="rect">
            <a:avLst/>
          </a:prstGeom>
        </p:spPr>
        <p:txBody>
          <a:bodyPr/>
          <a:lstStyle/>
          <a:p>
            <a:pPr>
              <a:defRPr/>
            </a:pPr>
            <a:r>
              <a:rPr lang="fr-FR" dirty="0" smtClean="0"/>
              <a:t>Bureau juridique de la FAO</a:t>
            </a:r>
            <a:endParaRPr lang="fr-FR" dirty="0"/>
          </a:p>
        </p:txBody>
      </p:sp>
      <p:sp>
        <p:nvSpPr>
          <p:cNvPr id="9" name="Text Placeholder 6"/>
          <p:cNvSpPr txBox="1">
            <a:spLocks/>
          </p:cNvSpPr>
          <p:nvPr/>
        </p:nvSpPr>
        <p:spPr bwMode="auto">
          <a:xfrm>
            <a:off x="1642004" y="2197504"/>
            <a:ext cx="6156684" cy="1836204"/>
          </a:xfrm>
          <a:prstGeom prst="rect">
            <a:avLst/>
          </a:prstGeom>
          <a:noFill/>
          <a:ln w="9525">
            <a:noFill/>
            <a:miter lim="800000"/>
            <a:headEnd/>
            <a:tailEnd/>
          </a:ln>
        </p:spPr>
        <p:txBody>
          <a:bodyPr vert="horz" wrap="square" lIns="68580" tIns="34290" rIns="68580" bIns="34290" numCol="1" anchor="b" anchorCtr="0" compatLnSpc="1">
            <a:prstTxWarp prst="textNoShape">
              <a:avLst/>
            </a:prstTxWarp>
          </a:bodyPr>
          <a:lstStyle/>
          <a:p>
            <a:pPr defTabSz="685800" eaLnBrk="0" hangingPunct="0">
              <a:spcBef>
                <a:spcPct val="20000"/>
              </a:spcBef>
              <a:defRPr/>
            </a:pPr>
            <a:r>
              <a:rPr lang="fr-FR" sz="1500" b="1" dirty="0">
                <a:solidFill>
                  <a:schemeClr val="tx2"/>
                </a:solidFill>
              </a:rPr>
              <a:t>Carmen Bullon  - </a:t>
            </a:r>
            <a:r>
              <a:rPr lang="fr-FR" sz="1500" b="1" dirty="0">
                <a:solidFill>
                  <a:schemeClr val="tx2"/>
                </a:solidFill>
                <a:hlinkClick r:id="rId2"/>
              </a:rPr>
              <a:t>Carmen.Bullon@fao.org</a:t>
            </a:r>
            <a:endParaRPr lang="fr-FR" sz="1500" b="1" dirty="0">
              <a:solidFill>
                <a:schemeClr val="tx2"/>
              </a:solidFill>
            </a:endParaRPr>
          </a:p>
          <a:p>
            <a:pPr lvl="0" algn="l" eaLnBrk="0" hangingPunct="0">
              <a:spcBef>
                <a:spcPct val="20000"/>
              </a:spcBef>
              <a:defRPr/>
            </a:pPr>
            <a:r>
              <a:rPr lang="fr-FR" sz="1500" b="1" dirty="0">
                <a:solidFill>
                  <a:schemeClr val="tx2"/>
                </a:solidFill>
              </a:rPr>
              <a:t>Lalaina Ravelomanantsoa – </a:t>
            </a:r>
            <a:r>
              <a:rPr lang="fr-FR" sz="1500" b="1" dirty="0">
                <a:solidFill>
                  <a:schemeClr val="tx2"/>
                </a:solidFill>
                <a:hlinkClick r:id="rId3"/>
              </a:rPr>
              <a:t>Lalaina.Ravelomanantsoa@fao.org</a:t>
            </a:r>
            <a:endParaRPr lang="fr-FR" sz="1500" b="1" dirty="0">
              <a:solidFill>
                <a:schemeClr val="tx2"/>
              </a:solidFill>
            </a:endParaRPr>
          </a:p>
          <a:p>
            <a:pPr algn="l" eaLnBrk="0" hangingPunct="0">
              <a:spcBef>
                <a:spcPct val="20000"/>
              </a:spcBef>
            </a:pPr>
            <a:r>
              <a:rPr lang="fr-FR" sz="2100" b="1" dirty="0">
                <a:solidFill>
                  <a:schemeClr val="tx2"/>
                </a:solidFill>
              </a:rPr>
              <a:t>Juristes - Service droit et développement (FAO)</a:t>
            </a:r>
          </a:p>
        </p:txBody>
      </p:sp>
      <p:pic>
        <p:nvPicPr>
          <p:cNvPr id="10" name="Picture 6" descr="Agrandir l’image">
            <a:hlinkClick r:id="rId4"/>
          </p:cNvPr>
          <p:cNvPicPr>
            <a:picLocks noChangeAspect="1" noChangeArrowheads="1"/>
          </p:cNvPicPr>
          <p:nvPr/>
        </p:nvPicPr>
        <p:blipFill>
          <a:blip r:embed="rId5" cstate="print"/>
          <a:srcRect/>
          <a:stretch>
            <a:fillRect/>
          </a:stretch>
        </p:blipFill>
        <p:spPr>
          <a:xfrm>
            <a:off x="5579269" y="0"/>
            <a:ext cx="2421731" cy="2380060"/>
          </a:xfrm>
          <a:prstGeom prst="rect">
            <a:avLst/>
          </a:prstGeom>
        </p:spPr>
      </p:pic>
    </p:spTree>
    <p:extLst>
      <p:ext uri="{BB962C8B-B14F-4D97-AF65-F5344CB8AC3E}">
        <p14:creationId xmlns:p14="http://schemas.microsoft.com/office/powerpoint/2010/main" val="285878812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465" y="273844"/>
            <a:ext cx="7506679" cy="994172"/>
          </a:xfrm>
        </p:spPr>
        <p:txBody>
          <a:bodyPr/>
          <a:lstStyle/>
          <a:p>
            <a:r>
              <a:rPr lang="fr-FR" b="1" dirty="0"/>
              <a:t>Objet et objectifs (Préambule et Article I)</a:t>
            </a:r>
          </a:p>
        </p:txBody>
      </p:sp>
      <p:sp>
        <p:nvSpPr>
          <p:cNvPr id="3" name="Content Placeholder 2"/>
          <p:cNvSpPr>
            <a:spLocks noGrp="1"/>
          </p:cNvSpPr>
          <p:nvPr>
            <p:ph idx="1"/>
          </p:nvPr>
        </p:nvSpPr>
        <p:spPr>
          <a:xfrm>
            <a:off x="900954" y="1429731"/>
            <a:ext cx="7567192" cy="3118475"/>
          </a:xfrm>
        </p:spPr>
        <p:txBody>
          <a:bodyPr vert="horz" lIns="91440" tIns="45720" rIns="91440" bIns="45720" rtlCol="0" anchor="t">
            <a:normAutofit fontScale="92500" lnSpcReduction="20000"/>
          </a:bodyPr>
          <a:lstStyle/>
          <a:p>
            <a:pPr algn="just"/>
            <a:r>
              <a:rPr lang="fr-FR" sz="2400" dirty="0"/>
              <a:t>Objectif: encourager la coopération internationale, afin de lutter contre la dissémination d’organismes nuisibles aux végétaux.</a:t>
            </a:r>
          </a:p>
          <a:p>
            <a:pPr algn="just"/>
            <a:r>
              <a:rPr lang="fr-FR" sz="2400" dirty="0"/>
              <a:t>Les mesures phytosanitaires devraient être techniquement justifiées, transparentes et ne devraient pas être appliquées d’une manière telle qu’elles constituent une restriction arbitraire ou déguisée au commerce international.</a:t>
            </a:r>
          </a:p>
          <a:p>
            <a:pPr algn="just"/>
            <a:r>
              <a:rPr lang="fr-FR" sz="2400" dirty="0"/>
              <a:t>Les parties contractantes s’engagent à prendre les mesures législatives, techniques et réglementaires spécifiées dans la Convention et dans les accords complémentaires.</a:t>
            </a:r>
          </a:p>
        </p:txBody>
      </p:sp>
    </p:spTree>
    <p:extLst>
      <p:ext uri="{BB962C8B-B14F-4D97-AF65-F5344CB8AC3E}">
        <p14:creationId xmlns:p14="http://schemas.microsoft.com/office/powerpoint/2010/main" val="562046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9138" y="305432"/>
            <a:ext cx="5377295" cy="994172"/>
          </a:xfrm>
        </p:spPr>
        <p:txBody>
          <a:bodyPr/>
          <a:lstStyle/>
          <a:p>
            <a:r>
              <a:rPr lang="fr-FR" b="1" dirty="0" smtClean="0"/>
              <a:t>Donc...</a:t>
            </a:r>
            <a:endParaRPr lang="fr-FR" b="1" dirty="0"/>
          </a:p>
        </p:txBody>
      </p:sp>
      <p:sp>
        <p:nvSpPr>
          <p:cNvPr id="3" name="Content Placeholder 2"/>
          <p:cNvSpPr>
            <a:spLocks noGrp="1"/>
          </p:cNvSpPr>
          <p:nvPr>
            <p:ph idx="1"/>
          </p:nvPr>
        </p:nvSpPr>
        <p:spPr>
          <a:xfrm>
            <a:off x="1089211" y="1425996"/>
            <a:ext cx="7274859" cy="1613040"/>
          </a:xfrm>
        </p:spPr>
        <p:txBody>
          <a:bodyPr>
            <a:normAutofit lnSpcReduction="10000"/>
          </a:bodyPr>
          <a:lstStyle/>
          <a:p>
            <a:pPr algn="just"/>
            <a:r>
              <a:rPr lang="fr-FR" sz="2500" dirty="0"/>
              <a:t>Qu’est-ce que cela signifie?</a:t>
            </a:r>
          </a:p>
          <a:p>
            <a:pPr algn="just"/>
            <a:r>
              <a:rPr lang="fr-FR" sz="2500" dirty="0"/>
              <a:t>Les pays doivent-ils (nécessairement) adopter une nouvelle législation lorsqu’ils deviennent parties contractantes?</a:t>
            </a:r>
          </a:p>
        </p:txBody>
      </p:sp>
    </p:spTree>
    <p:extLst>
      <p:ext uri="{BB962C8B-B14F-4D97-AF65-F5344CB8AC3E}">
        <p14:creationId xmlns:p14="http://schemas.microsoft.com/office/powerpoint/2010/main" val="1732670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20" y="85585"/>
            <a:ext cx="8296840" cy="994172"/>
          </a:xfrm>
        </p:spPr>
        <p:txBody>
          <a:bodyPr/>
          <a:lstStyle/>
          <a:p>
            <a:r>
              <a:rPr lang="fr-FR" b="1" dirty="0" smtClean="0">
                <a:solidFill>
                  <a:srgbClr val="FF0000"/>
                </a:solidFill>
              </a:rPr>
              <a:t>Réflexion</a:t>
            </a:r>
            <a:r>
              <a:rPr lang="fr-FR" b="1" dirty="0" smtClean="0"/>
              <a:t>: Champ d’application (Article I, par. 4)</a:t>
            </a:r>
            <a:endParaRPr lang="fr-FR" b="1" dirty="0"/>
          </a:p>
        </p:txBody>
      </p:sp>
      <p:sp>
        <p:nvSpPr>
          <p:cNvPr id="3" name="Content Placeholder 2"/>
          <p:cNvSpPr>
            <a:spLocks noGrp="1"/>
          </p:cNvSpPr>
          <p:nvPr>
            <p:ph idx="1"/>
          </p:nvPr>
        </p:nvSpPr>
        <p:spPr>
          <a:xfrm>
            <a:off x="868112" y="880258"/>
            <a:ext cx="8068235" cy="3118475"/>
          </a:xfrm>
        </p:spPr>
        <p:txBody>
          <a:bodyPr>
            <a:noAutofit/>
          </a:bodyPr>
          <a:lstStyle/>
          <a:p>
            <a:pPr marL="0" indent="0">
              <a:buNone/>
            </a:pPr>
            <a:r>
              <a:rPr lang="fr-FR" sz="2000" dirty="0" smtClean="0"/>
              <a:t>Quel devrait être le champ d’application de la Convention qui permettrait d’empêcher l’entrée et la dissémination d’organismes nuisibles aux végétaux?</a:t>
            </a:r>
          </a:p>
          <a:p>
            <a:r>
              <a:rPr lang="fr-FR" sz="2000" dirty="0" smtClean="0"/>
              <a:t>a) Seulement les végétaux? </a:t>
            </a:r>
          </a:p>
          <a:p>
            <a:r>
              <a:rPr lang="fr-FR" sz="2000" dirty="0" smtClean="0"/>
              <a:t>b) Les produits végétaux également? Quel type de produits végétaux? (bruts, transformés...)</a:t>
            </a:r>
          </a:p>
          <a:p>
            <a:r>
              <a:rPr lang="fr-FR" sz="2000" dirty="0" smtClean="0"/>
              <a:t>c) D’autres produits? Quel type de produits? </a:t>
            </a:r>
          </a:p>
          <a:p>
            <a:r>
              <a:rPr lang="fr-FR" sz="2000" dirty="0" smtClean="0"/>
              <a:t>d) Quel type d’activités? Seulement le commerce?</a:t>
            </a:r>
            <a:endParaRPr lang="fr-FR" sz="2000" dirty="0"/>
          </a:p>
          <a:p>
            <a:pPr marL="0" indent="0">
              <a:buNone/>
            </a:pPr>
            <a:r>
              <a:rPr lang="fr-FR" sz="2400" i="1" dirty="0" smtClean="0">
                <a:solidFill>
                  <a:srgbClr val="FF0000"/>
                </a:solidFill>
              </a:rPr>
              <a:t>Réfléchissez avec votre voisin pendant 2 minutes et faites part de vos observations</a:t>
            </a:r>
            <a:endParaRPr lang="fr-FR" sz="2400" i="1" dirty="0">
              <a:solidFill>
                <a:srgbClr val="FF0000"/>
              </a:solidFill>
            </a:endParaRPr>
          </a:p>
        </p:txBody>
      </p:sp>
    </p:spTree>
    <p:extLst>
      <p:ext uri="{BB962C8B-B14F-4D97-AF65-F5344CB8AC3E}">
        <p14:creationId xmlns:p14="http://schemas.microsoft.com/office/powerpoint/2010/main" val="1366172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77394" y="1472757"/>
            <a:ext cx="7169727" cy="3118475"/>
          </a:xfrm>
        </p:spPr>
        <p:txBody>
          <a:bodyPr>
            <a:normAutofit/>
          </a:bodyPr>
          <a:lstStyle/>
          <a:p>
            <a:pPr algn="just"/>
            <a:r>
              <a:rPr lang="fr-FR" sz="2200" dirty="0"/>
              <a:t>Selon les nécessités, les dispositions de la Convention peuvent, si les parties contractantes le jugent utile, s’appliquer, outre aux végétaux et produits végétaux, également aux </a:t>
            </a:r>
            <a:r>
              <a:rPr lang="fr-FR" sz="2200" b="1" dirty="0"/>
              <a:t>lieux de stockage, emballages, moyens de transport, conteneurs, terre et autres organismes, objets ou matériels de toute nature susceptibles de porter ou de disséminer des organismes nuisibles</a:t>
            </a:r>
            <a:r>
              <a:rPr lang="fr-FR" sz="2200" dirty="0"/>
              <a:t>, en particulier à ceux qui interviennent dans le transport international. </a:t>
            </a:r>
          </a:p>
        </p:txBody>
      </p:sp>
      <p:sp>
        <p:nvSpPr>
          <p:cNvPr id="4" name="Title 1"/>
          <p:cNvSpPr>
            <a:spLocks noGrp="1"/>
          </p:cNvSpPr>
          <p:nvPr>
            <p:ph type="title"/>
          </p:nvPr>
        </p:nvSpPr>
        <p:spPr>
          <a:xfrm>
            <a:off x="1177394" y="273844"/>
            <a:ext cx="7169727" cy="994172"/>
          </a:xfrm>
        </p:spPr>
        <p:txBody>
          <a:bodyPr/>
          <a:lstStyle/>
          <a:p>
            <a:r>
              <a:rPr lang="fr-FR" b="1" dirty="0"/>
              <a:t>Champ d’application (Article I, par. 4)</a:t>
            </a:r>
          </a:p>
        </p:txBody>
      </p:sp>
    </p:spTree>
    <p:extLst>
      <p:ext uri="{BB962C8B-B14F-4D97-AF65-F5344CB8AC3E}">
        <p14:creationId xmlns:p14="http://schemas.microsoft.com/office/powerpoint/2010/main" val="2894773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9282" y="179714"/>
            <a:ext cx="8197063" cy="994172"/>
          </a:xfrm>
        </p:spPr>
        <p:txBody>
          <a:bodyPr/>
          <a:lstStyle/>
          <a:p>
            <a:r>
              <a:rPr lang="fr-FR" b="1" dirty="0" smtClean="0">
                <a:solidFill>
                  <a:srgbClr val="FF0000"/>
                </a:solidFill>
              </a:rPr>
              <a:t>Réflexion</a:t>
            </a:r>
            <a:r>
              <a:rPr lang="fr-FR" b="1" dirty="0" smtClean="0"/>
              <a:t>: Champ d’application (Article I, par. 4)</a:t>
            </a:r>
            <a:endParaRPr lang="fr-FR" b="1" dirty="0"/>
          </a:p>
        </p:txBody>
      </p:sp>
      <p:sp>
        <p:nvSpPr>
          <p:cNvPr id="3" name="Content Placeholder 2"/>
          <p:cNvSpPr>
            <a:spLocks noGrp="1"/>
          </p:cNvSpPr>
          <p:nvPr>
            <p:ph idx="1"/>
          </p:nvPr>
        </p:nvSpPr>
        <p:spPr>
          <a:xfrm>
            <a:off x="988360" y="1076909"/>
            <a:ext cx="7819464" cy="3118475"/>
          </a:xfrm>
        </p:spPr>
        <p:txBody>
          <a:bodyPr>
            <a:noAutofit/>
          </a:bodyPr>
          <a:lstStyle/>
          <a:p>
            <a:r>
              <a:rPr lang="fr-FR" sz="2200" dirty="0" smtClean="0"/>
              <a:t>La CIPV s’applique-t-elle donc aux déplacements intérieurs de fourrage destiné à l’alimentation animale?</a:t>
            </a:r>
          </a:p>
          <a:p>
            <a:r>
              <a:rPr lang="fr-FR" sz="2200" dirty="0" smtClean="0"/>
              <a:t>Qu’en est-il du commerce des graines emballées entre les pays voisins?</a:t>
            </a:r>
          </a:p>
          <a:p>
            <a:r>
              <a:rPr lang="fr-FR" sz="2200" dirty="0" smtClean="0"/>
              <a:t>Et des produits artisanaux? Le commerce des T-shirts en coton est-il concerné?</a:t>
            </a:r>
          </a:p>
          <a:p>
            <a:pPr marL="0" indent="0">
              <a:buNone/>
            </a:pPr>
            <a:endParaRPr lang="fr-FR" sz="2200" dirty="0"/>
          </a:p>
          <a:p>
            <a:pPr marL="0" indent="0">
              <a:buNone/>
            </a:pPr>
            <a:r>
              <a:rPr lang="fr-FR" sz="2200" i="1" dirty="0" smtClean="0">
                <a:solidFill>
                  <a:srgbClr val="FF0000"/>
                </a:solidFill>
              </a:rPr>
              <a:t>Réfléchissez avec votre voisin pendant 2 minutes et faites part de vos observations</a:t>
            </a:r>
            <a:endParaRPr lang="fr-FR" sz="2200" i="1" dirty="0">
              <a:solidFill>
                <a:srgbClr val="FF0000"/>
              </a:solidFill>
            </a:endParaRPr>
          </a:p>
        </p:txBody>
      </p:sp>
    </p:spTree>
    <p:extLst>
      <p:ext uri="{BB962C8B-B14F-4D97-AF65-F5344CB8AC3E}">
        <p14:creationId xmlns:p14="http://schemas.microsoft.com/office/powerpoint/2010/main" val="26056784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3D SOUND" val="Swing"/>
  <p:tag name="POWER3D IMAGE0" val="PWRTRANS.TGA"/>
  <p:tag name="POWER3D OPTIONS" val="Medium "/>
  <p:tag name="POWER3D TRANSITION" val="DemoSwing.p3d 6"/>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6C217F"/>
      </a:accent1>
      <a:accent2>
        <a:srgbClr val="CFC2D9"/>
      </a:accent2>
      <a:accent3>
        <a:srgbClr val="006E31"/>
      </a:accent3>
      <a:accent4>
        <a:srgbClr val="FF66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1484</TotalTime>
  <Words>4434</Words>
  <Application>Microsoft Office PowerPoint</Application>
  <PresentationFormat>On-screen Show (16:9)</PresentationFormat>
  <Paragraphs>320</Paragraphs>
  <Slides>40</Slides>
  <Notes>16</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9" baseType="lpstr">
      <vt:lpstr>Arial</vt:lpstr>
      <vt:lpstr>Calibri</vt:lpstr>
      <vt:lpstr>Courier New</vt:lpstr>
      <vt:lpstr>Monotype Sorts</vt:lpstr>
      <vt:lpstr>Tahoma</vt:lpstr>
      <vt:lpstr>Wingdings</vt:lpstr>
      <vt:lpstr>Wingdings 2</vt:lpstr>
      <vt:lpstr>Office Theme</vt:lpstr>
      <vt:lpstr>Clip</vt:lpstr>
      <vt:lpstr>Cadre juridique international: Obligations et responsabilités en résultant de la CIPV</vt:lpstr>
      <vt:lpstr>Cadre juridique international pour la protection phytosanitaire</vt:lpstr>
      <vt:lpstr>Convention internationale pour la protection des végétaux (CIPV)</vt:lpstr>
      <vt:lpstr>PowerPoint Presentation</vt:lpstr>
      <vt:lpstr>Objet et objectifs (Préambule et Article I)</vt:lpstr>
      <vt:lpstr>Donc...</vt:lpstr>
      <vt:lpstr>Réflexion: Champ d’application (Article I, par. 4)</vt:lpstr>
      <vt:lpstr>Champ d’application (Article I, par. 4)</vt:lpstr>
      <vt:lpstr>Réflexion: Champ d’application (Article I, par. 4)</vt:lpstr>
      <vt:lpstr>Article II. Terminologie</vt:lpstr>
      <vt:lpstr>Article III. </vt:lpstr>
      <vt:lpstr> Réflexion: Fonctions des organisations nationales de la protection des végétaux (Art. IV)</vt:lpstr>
      <vt:lpstr>Fonctions des organisations nationales de la protection des végétaux (Art. IV)</vt:lpstr>
      <vt:lpstr>Fonctions des organisations nationales de la protection des végétaux (Art. IV)</vt:lpstr>
      <vt:lpstr>Certification phytosanitaire (Art. V)</vt:lpstr>
      <vt:lpstr>Organismes nuisibles réglementés (Art. VI)</vt:lpstr>
      <vt:lpstr>Exigences concernant les importations (Art. VII)</vt:lpstr>
      <vt:lpstr>Exigences concernant les importations (Art. VII)</vt:lpstr>
      <vt:lpstr>Exigences concernant les importations (Art. VII)</vt:lpstr>
      <vt:lpstr>Exercice: Exigences concernant les importations (Art. VII)</vt:lpstr>
      <vt:lpstr>Exigences concernant les importations (Art. VII)</vt:lpstr>
      <vt:lpstr>Coopération Internationale (Art. VIII)</vt:lpstr>
      <vt:lpstr>PowerPoint Presentation</vt:lpstr>
      <vt:lpstr>Les normes internationales pour les mesures phytosanitaires (NIMP) (Art. X)</vt:lpstr>
      <vt:lpstr>Gouvernance</vt:lpstr>
      <vt:lpstr>Autres dispositions</vt:lpstr>
      <vt:lpstr>Réflexion: Les normes internationales pour les mesures phytosanitaires (NIMP)</vt:lpstr>
      <vt:lpstr>Les normes internationales pour les mesures phytosanitaires (NIMP)</vt:lpstr>
      <vt:lpstr>PowerPoint Presentation</vt:lpstr>
      <vt:lpstr>Obligations découlant des NIMP et qui concernent le cadre réglementaire</vt:lpstr>
      <vt:lpstr>PowerPoint Presentation</vt:lpstr>
      <vt:lpstr>NIMP 5: Clarification des concepts</vt:lpstr>
      <vt:lpstr>PowerPoint Presentation</vt:lpstr>
      <vt:lpstr>Certification phytosanitaire NIMP 7 Système de certification phytosanitaire NIMP 12 version révisée en 2011 </vt:lpstr>
      <vt:lpstr>Système de réglementation des importations, NIMP 20</vt:lpstr>
      <vt:lpstr>Obligations de communication d’informations (par ex. NIMP 8, 13, 16 et 17)</vt:lpstr>
      <vt:lpstr>Obligations de communication d’informations (par ex. NIMP 8, 13, 16 et 17)</vt:lpstr>
      <vt:lpstr>Obligations de communication d’informations (par ex. NIMP 8, 13, 16 et 17)</vt:lpstr>
      <vt:lpstr>Obligations de communication d’informations (par ex. NIMP 8, 13, 16 et 17)</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Philpot</dc:creator>
  <cp:lastModifiedBy>Brunel, Sarah (AGDI)</cp:lastModifiedBy>
  <cp:revision>172</cp:revision>
  <cp:lastPrinted>2016-01-16T17:31:26Z</cp:lastPrinted>
  <dcterms:created xsi:type="dcterms:W3CDTF">2015-12-01T15:06:03Z</dcterms:created>
  <dcterms:modified xsi:type="dcterms:W3CDTF">2018-01-09T15:05:58Z</dcterms:modified>
</cp:coreProperties>
</file>