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7" r:id="rId2"/>
    <p:sldId id="313" r:id="rId3"/>
    <p:sldId id="314" r:id="rId4"/>
    <p:sldId id="328" r:id="rId5"/>
    <p:sldId id="315" r:id="rId6"/>
    <p:sldId id="317" r:id="rId7"/>
    <p:sldId id="318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19" r:id="rId16"/>
    <p:sldId id="327" r:id="rId17"/>
  </p:sldIdLst>
  <p:sldSz cx="9144000" cy="5143500" type="screen16x9"/>
  <p:notesSz cx="6794500" cy="9906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aouser01" initials="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9"/>
    <p:restoredTop sz="92540" autoAdjust="0"/>
  </p:normalViewPr>
  <p:slideViewPr>
    <p:cSldViewPr snapToGrid="0" snapToObjects="1">
      <p:cViewPr varScale="1">
        <p:scale>
          <a:sx n="132" d="100"/>
          <a:sy n="132" d="100"/>
        </p:scale>
        <p:origin x="126" y="6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7" d="100"/>
          <a:sy n="127" d="100"/>
        </p:scale>
        <p:origin x="301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89CD8-43C3-408D-9368-FDBE42C7EDFE}" type="datetimeFigureOut">
              <a:rPr lang="en-GB" smtClean="0"/>
              <a:t>09/01/2018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13137-96A3-48AD-B4BE-ACD569C4C195}" type="slidenum">
              <a:rPr lang="en-GB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1393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F8E99-B454-B548-A324-6AB8EBF83957}" type="datetimeFigureOut">
              <a:rPr lang="en-US" smtClean="0"/>
              <a:pPr/>
              <a:t>1/9/2018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58E2D-82E9-4B40-B463-526FA93C539E}" type="slidenum">
              <a:rPr lang="en-U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5686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4054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46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772" y="906511"/>
            <a:ext cx="7167016" cy="100611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180022"/>
            <a:ext cx="7167016" cy="1367224"/>
          </a:xfrm>
        </p:spPr>
        <p:txBody>
          <a:bodyPr>
            <a:normAutofit/>
          </a:bodyPr>
          <a:lstStyle>
            <a:lvl1pPr marL="0" indent="0" algn="ctr">
              <a:buNone/>
              <a:defRPr sz="2200" baseline="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92772" y="1975064"/>
            <a:ext cx="7167016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17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04410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2818" y="273844"/>
            <a:ext cx="5126557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81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/>
          <a:p>
            <a:pPr lvl="0"/>
            <a:endParaRPr lang="es-ES" noProof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FAO</a:t>
            </a:r>
            <a:r>
              <a:rPr lang="en-GB">
                <a:solidFill>
                  <a:srgbClr val="B0D3EE"/>
                </a:solidFill>
              </a:rPr>
              <a:t> </a:t>
            </a:r>
            <a:r>
              <a:rPr lang="en-GB"/>
              <a:t>Legal Office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A1D39-B6C7-4C94-9CBB-2968F9A49E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4551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FAO</a:t>
            </a:r>
            <a:r>
              <a:rPr lang="en-GB">
                <a:solidFill>
                  <a:srgbClr val="B0D3EE"/>
                </a:solidFill>
              </a:rPr>
              <a:t> </a:t>
            </a:r>
            <a:r>
              <a:rPr lang="en-GB"/>
              <a:t>Legal Office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A2D81-78CC-4FB6-8026-69F32059B5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9178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 defTabSz="901800">
              <a:spcAft>
                <a:spcPts val="600"/>
              </a:spcAft>
              <a:tabLst>
                <a:tab pos="719138" algn="l"/>
              </a:tabLst>
              <a:defRPr/>
            </a:lvl1pPr>
            <a:lvl2pPr marL="577850" indent="-234950">
              <a:spcAft>
                <a:spcPts val="600"/>
              </a:spcAft>
              <a:tabLst/>
              <a:defRPr/>
            </a:lvl2pPr>
            <a:lvl3pPr marL="892175" indent="-206375">
              <a:spcAft>
                <a:spcPts val="600"/>
              </a:spcAft>
              <a:tabLst/>
              <a:defRPr/>
            </a:lvl3pPr>
            <a:lvl4pPr marL="1244600" indent="-215900">
              <a:spcAft>
                <a:spcPts val="600"/>
              </a:spcAft>
              <a:tabLst/>
              <a:defRPr/>
            </a:lvl4pPr>
            <a:lvl5pPr marL="1558925" indent="-187325">
              <a:spcAft>
                <a:spcPts val="600"/>
              </a:spcAft>
              <a:tabLst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0081"/>
      </p:ext>
    </p:extLst>
  </p:cSld>
  <p:clrMapOvr>
    <a:masterClrMapping/>
  </p:clrMapOvr>
  <p:hf sldNum="0" hdr="0" ftr="0" dt="0"/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18760"/>
            <a:ext cx="7164388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778554"/>
            <a:ext cx="7164388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42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369219"/>
            <a:ext cx="3518854" cy="3138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8554" y="1369219"/>
            <a:ext cx="3539590" cy="3138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03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73844"/>
            <a:ext cx="7164388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260872"/>
            <a:ext cx="351027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1878807"/>
            <a:ext cx="3510278" cy="2652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6647" y="1260872"/>
            <a:ext cx="3523142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6647" y="1878807"/>
            <a:ext cx="3523142" cy="2652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85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9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6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342900"/>
            <a:ext cx="261539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163" y="740569"/>
            <a:ext cx="4240625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1543050"/>
            <a:ext cx="2615391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1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342900"/>
            <a:ext cx="2639667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43439" y="740569"/>
            <a:ext cx="4216349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1543050"/>
            <a:ext cx="2639667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16" y="1369219"/>
            <a:ext cx="7169729" cy="311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765" y="4846709"/>
            <a:ext cx="434908" cy="2057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047E-932E-D046-B526-ECC9278DC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428625" cy="51435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428625" y="0"/>
            <a:ext cx="19354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367360" y="4602216"/>
            <a:ext cx="856040" cy="442779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 flipH="1" flipV="1">
            <a:off x="1298416" y="4832851"/>
            <a:ext cx="2936360" cy="13858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5369011" y="4832851"/>
            <a:ext cx="3099133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98416" y="274638"/>
            <a:ext cx="7169728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5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Elementos </a:t>
            </a:r>
            <a:r>
              <a:rPr lang="es-ES" b="1" dirty="0"/>
              <a:t>de la legislación de protección fitosanitaria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180022"/>
            <a:ext cx="7167016" cy="1188466"/>
          </a:xfrm>
        </p:spPr>
        <p:txBody>
          <a:bodyPr>
            <a:normAutofit/>
          </a:bodyPr>
          <a:lstStyle/>
          <a:p>
            <a:r>
              <a:rPr lang="es-ES"/>
              <a:t> </a:t>
            </a:r>
          </a:p>
          <a:p>
            <a:r>
              <a:rPr lang="es-ES" sz="1800" b="1" dirty="0"/>
              <a:t>La Secretaría de la CIPF:</a:t>
            </a:r>
          </a:p>
          <a:p>
            <a:r>
              <a:rPr lang="es-ES" sz="1800" b="1" dirty="0"/>
              <a:t>Con el apoyo financiero del Proyecto 401 del FANFC</a:t>
            </a:r>
          </a:p>
          <a:p>
            <a:endParaRPr lang="es-E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53911" y="4040841"/>
            <a:ext cx="7169727" cy="4116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/>
              <a:t>Capacitación para facilitadores de evaluación de la capacidad fitosanitaria (ECF)</a:t>
            </a:r>
          </a:p>
        </p:txBody>
      </p:sp>
    </p:spTree>
    <p:extLst>
      <p:ext uri="{BB962C8B-B14F-4D97-AF65-F5344CB8AC3E}">
        <p14:creationId xmlns:p14="http://schemas.microsoft.com/office/powerpoint/2010/main" val="488806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058807" y="133302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s-ES" sz="3000" b="1" dirty="0"/>
              <a:t>Certificación fitosanitaria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idx="1"/>
          </p:nvPr>
        </p:nvSpPr>
        <p:spPr>
          <a:xfrm>
            <a:off x="1058807" y="1467972"/>
            <a:ext cx="7466628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s-ES" sz="2200" dirty="0"/>
              <a:t>De conformidad con el modelo de la CIPF (Plan). </a:t>
            </a:r>
          </a:p>
          <a:p>
            <a:pPr algn="just" eaLnBrk="1" hangingPunct="1">
              <a:lnSpc>
                <a:spcPct val="80000"/>
              </a:lnSpc>
            </a:pPr>
            <a:r>
              <a:rPr lang="es-ES" sz="2200" dirty="0"/>
              <a:t>Teniendo en cuenta las normas internacionales (NIMF 12)</a:t>
            </a:r>
          </a:p>
          <a:p>
            <a:pPr algn="just" eaLnBrk="1" hangingPunct="1">
              <a:lnSpc>
                <a:spcPct val="80000"/>
              </a:lnSpc>
            </a:pPr>
            <a:r>
              <a:rPr lang="es-ES" sz="2200" dirty="0"/>
              <a:t>Sobre la base de inspección con la  autoridad de la ONPF </a:t>
            </a:r>
          </a:p>
          <a:p>
            <a:pPr eaLnBrk="1" hangingPunct="1">
              <a:lnSpc>
                <a:spcPct val="90000"/>
              </a:lnSpc>
            </a:pPr>
            <a:r>
              <a:rPr lang="es-ES" sz="2200" dirty="0"/>
              <a:t>Elaboración de certificados fitosanitarios para la exportación y reexportación</a:t>
            </a:r>
          </a:p>
          <a:p>
            <a:pPr eaLnBrk="1" hangingPunct="1">
              <a:lnSpc>
                <a:spcPct val="90000"/>
              </a:lnSpc>
            </a:pPr>
            <a:r>
              <a:rPr lang="es-ES" sz="2200" dirty="0"/>
              <a:t>Reglamentación de los envíos </a:t>
            </a:r>
            <a:r>
              <a:rPr lang="es-ES" sz="2200" b="1" dirty="0"/>
              <a:t>en tránsito </a:t>
            </a:r>
          </a:p>
          <a:p>
            <a:pPr algn="just" eaLnBrk="1" hangingPunct="1">
              <a:lnSpc>
                <a:spcPct val="80000"/>
              </a:lnSpc>
            </a:pPr>
            <a:endParaRPr lang="es-ES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798868"/>
              </p:ext>
            </p:extLst>
          </p:nvPr>
        </p:nvGraphicFramePr>
        <p:xfrm>
          <a:off x="7436224" y="313275"/>
          <a:ext cx="1314450" cy="901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Clip" r:id="rId3" imgW="3387240" imgH="2323440" progId="">
                  <p:embed/>
                </p:oleObj>
              </mc:Choice>
              <mc:Fallback>
                <p:oleObj name="Clip" r:id="rId3" imgW="3387240" imgH="2323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6224" y="313275"/>
                        <a:ext cx="1314450" cy="9013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3815071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1026400" y="145467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s-ES" sz="3000" b="1" dirty="0"/>
              <a:t>Aplicación</a:t>
            </a:r>
          </a:p>
        </p:txBody>
      </p:sp>
      <p:sp>
        <p:nvSpPr>
          <p:cNvPr id="33795" name="2 Marcador de contenido"/>
          <p:cNvSpPr>
            <a:spLocks noGrp="1"/>
          </p:cNvSpPr>
          <p:nvPr>
            <p:ph idx="1"/>
          </p:nvPr>
        </p:nvSpPr>
        <p:spPr>
          <a:xfrm>
            <a:off x="719417" y="1223963"/>
            <a:ext cx="3869371" cy="3292078"/>
          </a:xfrm>
        </p:spPr>
        <p:txBody>
          <a:bodyPr>
            <a:normAutofit/>
          </a:bodyPr>
          <a:lstStyle/>
          <a:p>
            <a:pPr eaLnBrk="1" hangingPunct="1"/>
            <a:r>
              <a:rPr lang="es-ES" sz="2000" dirty="0">
                <a:latin typeface="Calibri" pitchFamily="34" charset="0"/>
              </a:rPr>
              <a:t>Infracciones y sanciones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Infracciones y sanciones específicas para los inspectores y funcionarios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Recursos y apelaciones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Derogaciones</a:t>
            </a:r>
          </a:p>
          <a:p>
            <a:pPr eaLnBrk="1" hangingPunct="1"/>
            <a:endParaRPr lang="es-ES" sz="15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440414" y="1002717"/>
            <a:ext cx="4246385" cy="356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s-ES" sz="2000" dirty="0">
                <a:latin typeface="Calibri" pitchFamily="34" charset="0"/>
              </a:rPr>
              <a:t>Disposiciones para mejorar la coordinación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s-ES" sz="2000" dirty="0">
                <a:latin typeface="Calibri" pitchFamily="34" charset="0"/>
              </a:rPr>
              <a:t>Deberes de colaboración de otras instituciones (información, datos)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s-ES" sz="2000" dirty="0">
                <a:latin typeface="Calibri" pitchFamily="34" charset="0"/>
              </a:rPr>
              <a:t>Disposiciones para la participación del sector privado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s-ES" sz="2000" dirty="0">
                <a:latin typeface="Calibri" pitchFamily="34" charset="0"/>
              </a:rPr>
              <a:t>Planes (modelos de certificados - como el certificado fitosanitario y el certificado de reexportación)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s-ES" sz="2000" dirty="0">
                <a:latin typeface="Calibri" pitchFamily="34" charset="0"/>
              </a:rPr>
              <a:t>Reglamentación</a:t>
            </a:r>
          </a:p>
          <a:p>
            <a:pPr marL="204788" indent="-204788" defTabSz="68580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s-ES" sz="15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077242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8110" y="53579"/>
            <a:ext cx="4390094" cy="43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718" y="4165377"/>
            <a:ext cx="4374486" cy="93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5389089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734" y="0"/>
            <a:ext cx="5072063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283259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08080"/>
            <a:ext cx="3253133" cy="441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5153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texto"/>
          <p:cNvSpPr txBox="1">
            <a:spLocks/>
          </p:cNvSpPr>
          <p:nvPr/>
        </p:nvSpPr>
        <p:spPr bwMode="auto">
          <a:xfrm>
            <a:off x="1082488" y="1221600"/>
            <a:ext cx="7516906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2600" i="1" kern="0" dirty="0">
                <a:solidFill>
                  <a:srgbClr val="FF0000"/>
                </a:solidFill>
              </a:rPr>
              <a:t>En grupos de 4/5 (incluido un abogado), identificar las competencias de los inspectores que deberían estar reglamentadas en la legislación nacional (5 minutos)</a:t>
            </a:r>
          </a:p>
          <a:p>
            <a:pPr algn="just" eaLnBrk="0" hangingPunct="0">
              <a:spcBef>
                <a:spcPct val="20000"/>
              </a:spcBef>
              <a:defRPr/>
            </a:pPr>
            <a:r>
              <a:rPr lang="es-ES" sz="2600" i="1" kern="0" dirty="0">
                <a:solidFill>
                  <a:srgbClr val="FF0000"/>
                </a:solidFill>
              </a:rPr>
              <a:t>(cambiar de grupo)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s-ES" sz="2600" i="1" kern="0" dirty="0">
                <a:solidFill>
                  <a:srgbClr val="FF0000"/>
                </a:solidFill>
              </a:rPr>
              <a:t>Grupo 1: en la frontera (carretera)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s-ES" sz="2600" i="1" kern="0" dirty="0">
                <a:solidFill>
                  <a:srgbClr val="FF0000"/>
                </a:solidFill>
              </a:rPr>
              <a:t>Grupo 2: cuarentena interna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s-ES" sz="2600" i="1" kern="0" dirty="0">
                <a:solidFill>
                  <a:srgbClr val="FF0000"/>
                </a:solidFill>
              </a:rPr>
              <a:t>Grupo 3: en un aeropuerto </a:t>
            </a:r>
          </a:p>
          <a:p>
            <a:pPr algn="r" eaLnBrk="0" hangingPunct="0">
              <a:defRPr/>
            </a:pPr>
            <a:r>
              <a:rPr lang="es-ES"/>
              <a:t> </a:t>
            </a:r>
          </a:p>
        </p:txBody>
      </p:sp>
      <p:sp>
        <p:nvSpPr>
          <p:cNvPr id="29699" name="1 Título"/>
          <p:cNvSpPr>
            <a:spLocks noGrp="1"/>
          </p:cNvSpPr>
          <p:nvPr>
            <p:ph type="title"/>
          </p:nvPr>
        </p:nvSpPr>
        <p:spPr>
          <a:xfrm>
            <a:off x="1021266" y="222162"/>
            <a:ext cx="6172200" cy="857250"/>
          </a:xfrm>
        </p:spPr>
        <p:txBody>
          <a:bodyPr vert="horz" lIns="68580" tIns="34290" rIns="68580" bIns="34290" rtlCol="0" anchor="ctr">
            <a:normAutofit fontScale="90000"/>
          </a:bodyPr>
          <a:lstStyle/>
          <a:p>
            <a:r>
              <a:rPr lang="es-ES" sz="3000" b="1" dirty="0">
                <a:solidFill>
                  <a:srgbClr val="FF0000"/>
                </a:solidFill>
              </a:rPr>
              <a:t>Ejercicio</a:t>
            </a:r>
            <a:r>
              <a:rPr lang="es-ES" sz="3000" b="1" dirty="0"/>
              <a:t>: Facultades de los inspectores</a:t>
            </a:r>
          </a:p>
        </p:txBody>
      </p:sp>
    </p:spTree>
    <p:extLst>
      <p:ext uri="{BB962C8B-B14F-4D97-AF65-F5344CB8AC3E}">
        <p14:creationId xmlns:p14="http://schemas.microsoft.com/office/powerpoint/2010/main" val="2333978442"/>
      </p:ext>
    </p:ext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655676" y="735547"/>
            <a:ext cx="5829300" cy="1125140"/>
          </a:xfrm>
        </p:spPr>
        <p:txBody>
          <a:bodyPr/>
          <a:lstStyle/>
          <a:p>
            <a:r>
              <a:rPr lang="es-ES" sz="3300" b="1" dirty="0">
                <a:solidFill>
                  <a:schemeClr val="tx2"/>
                </a:solidFill>
              </a:rPr>
              <a:t>Muchas gracias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407569" y="4226013"/>
            <a:ext cx="21717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ES" dirty="0"/>
              <a:t>Oficina Jurídica de la FAO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1493658" y="2193709"/>
            <a:ext cx="6156684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s-ES" sz="1500" b="1" dirty="0">
                <a:solidFill>
                  <a:schemeClr val="tx2"/>
                </a:solidFill>
              </a:rPr>
              <a:t>Carmen Bullon - </a:t>
            </a:r>
            <a:r>
              <a:rPr lang="es-ES" sz="1500" b="1" dirty="0">
                <a:solidFill>
                  <a:schemeClr val="tx2"/>
                </a:solidFill>
                <a:hlinkClick r:id="rId2"/>
              </a:rPr>
              <a:t>Carmen.Bullon@fao.org</a:t>
            </a:r>
            <a:endParaRPr lang="es-E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s-ES" sz="1500" b="1" dirty="0">
                <a:solidFill>
                  <a:schemeClr val="tx2"/>
                </a:solidFill>
              </a:rPr>
              <a:t>Lalaina Ravelomanantsoa - </a:t>
            </a:r>
            <a:r>
              <a:rPr lang="es-ES" sz="15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es-E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endParaRPr lang="es-E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s-ES" sz="2100" b="1" dirty="0">
                <a:solidFill>
                  <a:schemeClr val="tx2"/>
                </a:solidFill>
              </a:rPr>
              <a:t>Oficiales jurídicos: Servicio de Derecho del Desarrollo de la FAO:</a:t>
            </a:r>
          </a:p>
        </p:txBody>
      </p:sp>
      <p:pic>
        <p:nvPicPr>
          <p:cNvPr id="10" name="Picture 6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579269" y="0"/>
            <a:ext cx="2421731" cy="238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6486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809382" y="301288"/>
            <a:ext cx="6858000" cy="65345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3000" b="1" dirty="0">
                <a:latin typeface="+mn-lt"/>
              </a:rPr>
              <a:t>Ley de protección de las plantas: Elementos básicos</a:t>
            </a:r>
            <a:r>
              <a:t/>
            </a:r>
            <a:br/>
            <a:endParaRPr lang="es-ES" sz="3000" b="1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86971" y="1167514"/>
            <a:ext cx="3518854" cy="3138045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PRELIMINAR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Preámbulo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Ámbito de acción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Definiciones</a:t>
            </a:r>
          </a:p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Parte I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Administración (ONPF, inspecciones, laboratorios, coordinación)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Deberes de los inspectores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Facultades de los inspectores</a:t>
            </a:r>
          </a:p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Parte II</a:t>
            </a:r>
          </a:p>
          <a:p>
            <a:pPr eaLnBrk="1" hangingPunct="1"/>
            <a:r>
              <a:rPr lang="es-ES" sz="2000" dirty="0">
                <a:latin typeface="Calibri" pitchFamily="34" charset="0"/>
              </a:rPr>
              <a:t>Importación</a:t>
            </a:r>
          </a:p>
          <a:p>
            <a:pPr eaLnBrk="1" hangingPunct="1"/>
            <a:endParaRPr lang="es-ES" sz="15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>
              <a:buFontTx/>
              <a:buNone/>
            </a:pPr>
            <a:endParaRPr lang="es-ES" sz="15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s-ES" sz="15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7412" name="4 Marcador de contenido"/>
          <p:cNvSpPr>
            <a:spLocks noGrp="1"/>
          </p:cNvSpPr>
          <p:nvPr>
            <p:ph sz="half" idx="2"/>
          </p:nvPr>
        </p:nvSpPr>
        <p:spPr>
          <a:xfrm>
            <a:off x="5022684" y="1158409"/>
            <a:ext cx="3771692" cy="313804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Parte III</a:t>
            </a:r>
          </a:p>
          <a:p>
            <a:pPr eaLnBrk="1" hangingPunct="1"/>
            <a:r>
              <a:rPr lang="es-ES" sz="1700" dirty="0">
                <a:latin typeface="Calibri" pitchFamily="34" charset="0"/>
              </a:rPr>
              <a:t>Exportación</a:t>
            </a:r>
          </a:p>
          <a:p>
            <a:pPr eaLnBrk="1" hangingPunct="1"/>
            <a:r>
              <a:rPr lang="es-ES" sz="1700" dirty="0">
                <a:latin typeface="Calibri" pitchFamily="34" charset="0"/>
              </a:rPr>
              <a:t>Certificación fitosanitaria para exportación</a:t>
            </a: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Parte IV</a:t>
            </a:r>
          </a:p>
          <a:p>
            <a:pPr eaLnBrk="1" hangingPunct="1"/>
            <a:r>
              <a:rPr lang="es-ES" sz="1700" dirty="0">
                <a:latin typeface="Calibri" pitchFamily="34" charset="0"/>
              </a:rPr>
              <a:t>Vigilancia y control de plagas</a:t>
            </a: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Parte V</a:t>
            </a:r>
          </a:p>
          <a:p>
            <a:pPr eaLnBrk="1" hangingPunct="1"/>
            <a:r>
              <a:rPr lang="es-ES" sz="1700" dirty="0">
                <a:latin typeface="Calibri" pitchFamily="34" charset="0"/>
              </a:rPr>
              <a:t>Infracciones y sanciones</a:t>
            </a: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Parte VI</a:t>
            </a:r>
          </a:p>
          <a:p>
            <a:pPr eaLnBrk="1" hangingPunct="1"/>
            <a:r>
              <a:rPr lang="es-ES" sz="1700" dirty="0">
                <a:latin typeface="Calibri" pitchFamily="34" charset="0"/>
              </a:rPr>
              <a:t>Varios (responsabilidades, apelaciones, derogación y ahorro, facultad de dictar reglamentos)</a:t>
            </a:r>
          </a:p>
        </p:txBody>
      </p:sp>
      <p:sp>
        <p:nvSpPr>
          <p:cNvPr id="17413" name="4 Marcador de pie de página"/>
          <p:cNvSpPr>
            <a:spLocks noGrp="1"/>
          </p:cNvSpPr>
          <p:nvPr>
            <p:ph type="ftr" sz="quarter" idx="4294967295"/>
          </p:nvPr>
        </p:nvSpPr>
        <p:spPr bwMode="auto">
          <a:xfrm>
            <a:off x="1143000" y="4767263"/>
            <a:ext cx="2514600" cy="27384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s-ES">
                <a:solidFill>
                  <a:srgbClr val="002060"/>
                </a:solidFill>
              </a:rPr>
              <a:t>Oficina Jurídica de la FAO</a:t>
            </a:r>
          </a:p>
        </p:txBody>
      </p:sp>
    </p:spTree>
    <p:extLst>
      <p:ext uri="{BB962C8B-B14F-4D97-AF65-F5344CB8AC3E}">
        <p14:creationId xmlns:p14="http://schemas.microsoft.com/office/powerpoint/2010/main" val="1354106359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174" y="213191"/>
            <a:ext cx="6172200" cy="857250"/>
          </a:xfrm>
          <a:noFill/>
        </p:spPr>
        <p:txBody>
          <a:bodyPr/>
          <a:lstStyle/>
          <a:p>
            <a:pPr eaLnBrk="1" hangingPunct="1"/>
            <a:r>
              <a:rPr lang="es-ES" sz="3000" b="1" dirty="0"/>
              <a:t>Ambito de acción (CIPF)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70747" y="750094"/>
            <a:ext cx="7212457" cy="3394472"/>
          </a:xfrm>
        </p:spPr>
        <p:txBody>
          <a:bodyPr/>
          <a:lstStyle/>
          <a:p>
            <a:pPr eaLnBrk="1" hangingPunct="1"/>
            <a:endParaRPr lang="es-ES" sz="1800" dirty="0">
              <a:solidFill>
                <a:srgbClr val="002060"/>
              </a:solidFill>
            </a:endParaRPr>
          </a:p>
          <a:p>
            <a:pPr eaLnBrk="1" hangingPunct="1"/>
            <a:endParaRPr lang="es-ES" dirty="0">
              <a:solidFill>
                <a:srgbClr val="002060"/>
              </a:solidFill>
            </a:endParaRPr>
          </a:p>
          <a:p>
            <a:pPr eaLnBrk="1" hangingPunct="1"/>
            <a:r>
              <a:rPr lang="es-ES"/>
              <a:t>Plantas cultivadas</a:t>
            </a:r>
          </a:p>
          <a:p>
            <a:pPr eaLnBrk="1" hangingPunct="1"/>
            <a:r>
              <a:rPr lang="es-ES"/>
              <a:t>Flora natural</a:t>
            </a:r>
          </a:p>
          <a:p>
            <a:pPr eaLnBrk="1" hangingPunct="1"/>
            <a:r>
              <a:rPr lang="es-ES"/>
              <a:t>Productos vegetales</a:t>
            </a:r>
          </a:p>
          <a:p>
            <a:pPr eaLnBrk="1" hangingPunct="1"/>
            <a:r>
              <a:rPr lang="es-ES"/>
              <a:t>Materiales susceptibles</a:t>
            </a:r>
          </a:p>
          <a:p>
            <a:pPr eaLnBrk="1" hangingPunct="1">
              <a:buFontTx/>
              <a:buNone/>
            </a:pPr>
            <a:r>
              <a:rPr lang="en-US"/>
              <a:t>	</a:t>
            </a:r>
            <a:r>
              <a:rPr lang="es-ES"/>
              <a:t>de albergar plagas</a:t>
            </a:r>
          </a:p>
          <a:p>
            <a:pPr eaLnBrk="1" hangingPunct="1">
              <a:buFontTx/>
              <a:buNone/>
            </a:pPr>
            <a:r>
              <a:rPr lang="en-US"/>
              <a:t>	</a:t>
            </a:r>
            <a:r>
              <a:rPr lang="es-ES"/>
              <a:t>(</a:t>
            </a:r>
            <a:r>
              <a:rPr lang="es-ES" i="1" dirty="0"/>
              <a:t>opcional</a:t>
            </a:r>
            <a:r>
              <a:rPr lang="es-ES"/>
              <a:t>)</a:t>
            </a:r>
          </a:p>
          <a:p>
            <a:pPr eaLnBrk="1" hangingPunct="1"/>
            <a:endParaRPr lang="es-ES" dirty="0"/>
          </a:p>
          <a:p>
            <a:pPr eaLnBrk="1" hangingPunct="1">
              <a:buFontTx/>
              <a:buNone/>
            </a:pPr>
            <a:endParaRPr lang="es-ES" dirty="0"/>
          </a:p>
          <a:p>
            <a:pPr eaLnBrk="1" hangingPunct="1"/>
            <a:endParaRPr lang="es-ES" sz="1800" dirty="0"/>
          </a:p>
          <a:p>
            <a:pPr eaLnBrk="1" hangingPunct="1">
              <a:buFontTx/>
              <a:buNone/>
            </a:pPr>
            <a:endParaRPr lang="es-ES" sz="1800" dirty="0">
              <a:solidFill>
                <a:srgbClr val="002060"/>
              </a:solidFill>
            </a:endParaRPr>
          </a:p>
        </p:txBody>
      </p:sp>
      <p:sp>
        <p:nvSpPr>
          <p:cNvPr id="6150" name="plant"/>
          <p:cNvSpPr>
            <a:spLocks noEditPoints="1" noChangeArrowheads="1"/>
          </p:cNvSpPr>
          <p:nvPr/>
        </p:nvSpPr>
        <p:spPr bwMode="auto">
          <a:xfrm>
            <a:off x="5706666" y="2031206"/>
            <a:ext cx="1357313" cy="13573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s-ES" sz="1053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813242" y="2343150"/>
            <a:ext cx="2130357" cy="3084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s-ES" dirty="0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686219058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174" y="213191"/>
            <a:ext cx="6172200" cy="857250"/>
          </a:xfrm>
          <a:noFill/>
        </p:spPr>
        <p:txBody>
          <a:bodyPr/>
          <a:lstStyle/>
          <a:p>
            <a:pPr eaLnBrk="1" hangingPunct="1"/>
            <a:r>
              <a:rPr lang="es-ES" sz="3000" b="1" dirty="0"/>
              <a:t>DEFINICIONES (INTERPRETACIÓN)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70747" y="750094"/>
            <a:ext cx="7212457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eaLnBrk="1" hangingPunct="1"/>
            <a:endParaRPr lang="es-ES" sz="1800" dirty="0">
              <a:solidFill>
                <a:srgbClr val="002060"/>
              </a:solidFill>
            </a:endParaRPr>
          </a:p>
          <a:p>
            <a:pPr eaLnBrk="1" hangingPunct="1"/>
            <a:endParaRPr lang="es-ES" dirty="0">
              <a:solidFill>
                <a:srgbClr val="002060"/>
              </a:solidFill>
            </a:endParaRPr>
          </a:p>
          <a:p>
            <a:r>
              <a:rPr lang="es-ES" sz="2400" dirty="0"/>
              <a:t>Sobre la base de la CIPF, la NIMF 5, el Acuerdo MSF y otros acuerdos internacionales</a:t>
            </a:r>
          </a:p>
          <a:p>
            <a:r>
              <a:rPr lang="es-ES" sz="2400" dirty="0">
                <a:solidFill>
                  <a:srgbClr val="000000"/>
                </a:solidFill>
              </a:rPr>
              <a:t>Sirven para interpretar el texto de la ley</a:t>
            </a:r>
          </a:p>
          <a:p>
            <a:r>
              <a:rPr lang="es-ES" sz="2400" dirty="0">
                <a:solidFill>
                  <a:srgbClr val="000000"/>
                </a:solidFill>
              </a:rPr>
              <a:t>Sólo los términos que figuran en el texto y están abiertos a interpretación</a:t>
            </a:r>
          </a:p>
          <a:p>
            <a:pPr marL="0" indent="0">
              <a:buNone/>
            </a:pPr>
            <a:endParaRPr lang="es-E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35265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7 Título"/>
          <p:cNvSpPr>
            <a:spLocks noGrp="1"/>
          </p:cNvSpPr>
          <p:nvPr>
            <p:ph type="title"/>
          </p:nvPr>
        </p:nvSpPr>
        <p:spPr>
          <a:xfrm>
            <a:off x="1089212" y="161776"/>
            <a:ext cx="6172200" cy="857250"/>
          </a:xfrm>
        </p:spPr>
        <p:txBody>
          <a:bodyPr/>
          <a:lstStyle/>
          <a:p>
            <a:pPr eaLnBrk="1" hangingPunct="1"/>
            <a:r>
              <a:rPr lang="es-ES" sz="3600" b="1" dirty="0"/>
              <a:t>Administración</a:t>
            </a:r>
          </a:p>
        </p:txBody>
      </p:sp>
      <p:sp>
        <p:nvSpPr>
          <p:cNvPr id="21507" name="8 Marcador de texto"/>
          <p:cNvSpPr>
            <a:spLocks noGrp="1"/>
          </p:cNvSpPr>
          <p:nvPr>
            <p:ph type="body" sz="half" idx="1"/>
          </p:nvPr>
        </p:nvSpPr>
        <p:spPr>
          <a:xfrm>
            <a:off x="995082" y="1155671"/>
            <a:ext cx="7698442" cy="35016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2000" dirty="0"/>
              <a:t>La ley fundamental define el mandato, los roles y las normas básicas:</a:t>
            </a:r>
          </a:p>
          <a:p>
            <a:pPr marL="342900" indent="-342900">
              <a:buFontTx/>
              <a:buAutoNum type="arabicPeriod"/>
            </a:pPr>
            <a:r>
              <a:rPr lang="es-ES" sz="2000" dirty="0"/>
              <a:t>el organismo u organismos responsables de administrar el sistema fitosanitario;  </a:t>
            </a:r>
            <a:r>
              <a:rPr lang="es-ES" sz="2000" b="1" dirty="0"/>
              <a:t>ONPF</a:t>
            </a:r>
          </a:p>
          <a:p>
            <a:pPr marL="342900" indent="-342900">
              <a:buFontTx/>
              <a:buAutoNum type="arabicPeriod"/>
            </a:pPr>
            <a:r>
              <a:rPr lang="es-ES" sz="2000" dirty="0"/>
              <a:t>El cuerpo de inspección y las competencias y responsabilidades de los inspectores fitosanitarios; </a:t>
            </a:r>
          </a:p>
          <a:p>
            <a:pPr marL="342900" indent="-342900">
              <a:buFontTx/>
              <a:buAutoNum type="arabicPeriod"/>
            </a:pPr>
            <a:r>
              <a:rPr lang="es-ES" sz="2000" dirty="0"/>
              <a:t>El sistema del laboratorio nacional y los laboratorios de referencia.</a:t>
            </a:r>
          </a:p>
          <a:p>
            <a:pPr marL="342900" indent="-342900">
              <a:buNone/>
            </a:pPr>
            <a:endParaRPr lang="es-ES" sz="2000" i="1" dirty="0"/>
          </a:p>
          <a:p>
            <a:pPr marL="342900" indent="-342900">
              <a:buNone/>
            </a:pPr>
            <a:r>
              <a:rPr lang="es-ES" sz="2000" i="1" dirty="0"/>
              <a:t>¿Descentralización? (sistema nacional)</a:t>
            </a:r>
          </a:p>
          <a:p>
            <a:pPr marL="342900" indent="-342900">
              <a:buNone/>
            </a:pPr>
            <a:r>
              <a:rPr lang="es-ES" sz="2000" i="1" dirty="0"/>
              <a:t>Coordinación/implementación</a:t>
            </a:r>
          </a:p>
          <a:p>
            <a:pPr lvl="1" eaLnBrk="1" hangingPunct="1"/>
            <a:r>
              <a:rPr lang="es-ES" sz="2000" dirty="0"/>
              <a:t>Comités de sanidad vegetal</a:t>
            </a:r>
          </a:p>
          <a:p>
            <a:pPr lvl="1" eaLnBrk="1" hangingPunct="1"/>
            <a:r>
              <a:rPr lang="es-ES" sz="2000" dirty="0"/>
              <a:t>Descentralización</a:t>
            </a:r>
          </a:p>
          <a:p>
            <a:pPr lvl="1" eaLnBrk="1" hangingPunct="1"/>
            <a:r>
              <a:rPr lang="es-ES" sz="2000" dirty="0"/>
              <a:t>Manuales de inspección</a:t>
            </a:r>
          </a:p>
          <a:p>
            <a:pPr marL="342900" indent="-342900">
              <a:buNone/>
            </a:pPr>
            <a:endParaRPr lang="es-ES" sz="1500" i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07949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Título"/>
          <p:cNvSpPr>
            <a:spLocks noGrp="1"/>
          </p:cNvSpPr>
          <p:nvPr>
            <p:ph type="title"/>
          </p:nvPr>
        </p:nvSpPr>
        <p:spPr>
          <a:xfrm>
            <a:off x="1065679" y="195486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s-ES" sz="3600" b="1" dirty="0"/>
              <a:t>Servicio de inspección</a:t>
            </a:r>
          </a:p>
        </p:txBody>
      </p:sp>
      <p:sp>
        <p:nvSpPr>
          <p:cNvPr id="27651" name="2 Marcador de texto"/>
          <p:cNvSpPr>
            <a:spLocks noGrp="1"/>
          </p:cNvSpPr>
          <p:nvPr>
            <p:ph type="body" sz="half" idx="1"/>
          </p:nvPr>
        </p:nvSpPr>
        <p:spPr>
          <a:xfrm>
            <a:off x="1121358" y="1365571"/>
            <a:ext cx="7370460" cy="3394472"/>
          </a:xfrm>
        </p:spPr>
        <p:txBody>
          <a:bodyPr/>
          <a:lstStyle/>
          <a:p>
            <a:pPr eaLnBrk="1" hangingPunct="1"/>
            <a:r>
              <a:rPr lang="es-ES" sz="2200" dirty="0"/>
              <a:t>Nombramiento de inspectores. Mandato. Cualificaciones (inspectores oficiales/autorizados-nombrados)</a:t>
            </a:r>
          </a:p>
          <a:p>
            <a:pPr eaLnBrk="1" hangingPunct="1"/>
            <a:r>
              <a:rPr lang="es-ES" sz="2200" dirty="0"/>
              <a:t>Delegación/Coordinación</a:t>
            </a:r>
          </a:p>
          <a:p>
            <a:pPr eaLnBrk="1" hangingPunct="1"/>
            <a:r>
              <a:rPr lang="es-ES" sz="2200" dirty="0"/>
              <a:t>Facultades y deberes de los inspectores</a:t>
            </a:r>
          </a:p>
          <a:p>
            <a:pPr eaLnBrk="1" hangingPunct="1"/>
            <a:r>
              <a:rPr lang="es-ES" sz="2200" dirty="0"/>
              <a:t>Los inspectores deberán identificarse</a:t>
            </a:r>
          </a:p>
          <a:p>
            <a:pPr eaLnBrk="1" hangingPunct="1"/>
            <a:r>
              <a:rPr lang="es-ES" sz="2200" dirty="0"/>
              <a:t>Los operadores tienen el deber de ayudar a los inspectores</a:t>
            </a:r>
          </a:p>
          <a:p>
            <a:pPr eaLnBrk="1" hangingPunct="1"/>
            <a:endParaRPr lang="es-ES" sz="1800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s-ES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s-ES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s-ES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s-ES" sz="18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s-ES" sz="18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468292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>
          <a:xfrm>
            <a:off x="1132285" y="207757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s-ES" sz="3000" b="1" dirty="0"/>
              <a:t>Deberes de los inspectores</a:t>
            </a:r>
          </a:p>
        </p:txBody>
      </p:sp>
      <p:sp>
        <p:nvSpPr>
          <p:cNvPr id="28675" name="2 Marcador de texto"/>
          <p:cNvSpPr>
            <a:spLocks noGrp="1"/>
          </p:cNvSpPr>
          <p:nvPr>
            <p:ph type="body" sz="half" idx="1"/>
          </p:nvPr>
        </p:nvSpPr>
        <p:spPr>
          <a:xfrm>
            <a:off x="966298" y="1011051"/>
            <a:ext cx="7095214" cy="3536156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endParaRPr lang="es-ES" sz="2700" dirty="0">
              <a:solidFill>
                <a:srgbClr val="002060"/>
              </a:solidFill>
              <a:latin typeface="Calibri" pitchFamily="34" charset="0"/>
            </a:endParaRPr>
          </a:p>
          <a:p>
            <a:pPr lvl="1" algn="just" eaLnBrk="1" hangingPunct="1"/>
            <a:r>
              <a:rPr lang="es-ES" sz="2000" dirty="0"/>
              <a:t>Inspección de los envíos, plantas, productos vegetales en cultivo, silvestres, en almacenamiento o en tránsito,con el fin de informar de la existencia, brotes y propagación de plagas;</a:t>
            </a:r>
          </a:p>
          <a:p>
            <a:pPr lvl="1" algn="just" eaLnBrk="1" hangingPunct="1"/>
            <a:r>
              <a:rPr lang="es-ES" sz="2000" dirty="0"/>
              <a:t>Inspección de los envíos de exportación e importación;</a:t>
            </a:r>
          </a:p>
          <a:p>
            <a:pPr lvl="1" algn="just" eaLnBrk="1" hangingPunct="1"/>
            <a:r>
              <a:rPr lang="es-ES" sz="2000" dirty="0"/>
              <a:t>Inspección de instalaciones de almacenamiento y transporte;</a:t>
            </a:r>
          </a:p>
          <a:p>
            <a:pPr lvl="1" algn="just" eaLnBrk="1" hangingPunct="1"/>
            <a:r>
              <a:rPr lang="es-ES" sz="2000" dirty="0"/>
              <a:t>Desinfección de envíos;</a:t>
            </a:r>
          </a:p>
          <a:p>
            <a:pPr lvl="1" algn="just" eaLnBrk="1" hangingPunct="1"/>
            <a:r>
              <a:rPr lang="es-ES" sz="2000" dirty="0"/>
              <a:t>Control de los desechos vertidos desde aeronaves, buques o instalaciones; </a:t>
            </a:r>
          </a:p>
          <a:p>
            <a:pPr lvl="1" algn="just" eaLnBrk="1" hangingPunct="1"/>
            <a:r>
              <a:rPr lang="es-ES" sz="2000" dirty="0"/>
              <a:t>Expedición de certificados fitosanitarios (funcionarios públicos autorizados por la ONPF).</a:t>
            </a:r>
          </a:p>
          <a:p>
            <a:pPr algn="just" eaLnBrk="1" hangingPunct="1">
              <a:buFontTx/>
              <a:buNone/>
            </a:pPr>
            <a:endParaRPr lang="es-ES" sz="27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8676" name="4 Marcador de pie de página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s-ES">
                <a:solidFill>
                  <a:srgbClr val="002060"/>
                </a:solidFill>
                <a:latin typeface="Calibri" pitchFamily="34" charset="0"/>
              </a:rPr>
              <a:t>Oficina Jurídica de la FAO</a:t>
            </a:r>
          </a:p>
        </p:txBody>
      </p:sp>
    </p:spTree>
    <p:extLst>
      <p:ext uri="{BB962C8B-B14F-4D97-AF65-F5344CB8AC3E}">
        <p14:creationId xmlns:p14="http://schemas.microsoft.com/office/powerpoint/2010/main" val="527258910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texto"/>
          <p:cNvSpPr txBox="1">
            <a:spLocks/>
          </p:cNvSpPr>
          <p:nvPr/>
        </p:nvSpPr>
        <p:spPr bwMode="auto">
          <a:xfrm>
            <a:off x="578223" y="851098"/>
            <a:ext cx="7570694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57213" lvl="1" indent="-214313" algn="just" eaLnBrk="0" hangingPunct="0">
              <a:spcBef>
                <a:spcPct val="20000"/>
              </a:spcBef>
              <a:defRPr/>
            </a:pPr>
            <a:r>
              <a:rPr lang="es-ES" sz="1700" kern="0" dirty="0"/>
              <a:t>El inspector debe estar investido de poderes como autoridad pública, para:</a:t>
            </a:r>
          </a:p>
          <a:p>
            <a:pPr marL="557213" lvl="1" indent="-214313" algn="just" eaLnBrk="0" hangingPunct="0">
              <a:spcBef>
                <a:spcPct val="20000"/>
              </a:spcBef>
              <a:defRPr/>
            </a:pPr>
            <a:endParaRPr lang="es-ES" sz="1700" kern="0" dirty="0"/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s-ES" sz="1700" kern="0" dirty="0"/>
              <a:t>Entrar y buscar en las áreas o instalaciones y requerir cualquier documentación requerida conforme a la ley;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s-ES" sz="1700" kern="0" dirty="0"/>
              <a:t>Inspeccionar, examinar y hacer copias de dicha documentación, tomar extractos de registros o registros e incautarlos;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s-ES" sz="1700" kern="0" dirty="0"/>
              <a:t>Detener y registrar a cualquier persona, valija, transporte de embalajes u otro artículo reglamentado por la aplicación de la ley;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s-ES" sz="1700" kern="0" dirty="0"/>
              <a:t>Detener la distribución, venta o uso de cualquier planta, producto vegetal u otro artículo reglamentado que el inspector tenga razones para creer que albergue una plaga reglamentada, por un período de tiempo específico;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s-ES" sz="1700" kern="0" dirty="0"/>
              <a:t>Confiscar, destruir, detener, tratar o desechar de otro modo toda planta, producto vegetal u otros artículos reglamentados o dar órdenes de que se toman medidas de ese tipo.</a:t>
            </a:r>
          </a:p>
          <a:p>
            <a:pPr marL="257175" indent="-257175" algn="just" eaLnBrk="0" hangingPunct="0">
              <a:spcBef>
                <a:spcPct val="20000"/>
              </a:spcBef>
              <a:defRPr/>
            </a:pPr>
            <a:endParaRPr lang="es-ES" sz="2700" kern="0" dirty="0"/>
          </a:p>
        </p:txBody>
      </p:sp>
      <p:sp>
        <p:nvSpPr>
          <p:cNvPr id="29699" name="1 Título"/>
          <p:cNvSpPr>
            <a:spLocks noGrp="1"/>
          </p:cNvSpPr>
          <p:nvPr>
            <p:ph type="title"/>
          </p:nvPr>
        </p:nvSpPr>
        <p:spPr>
          <a:xfrm>
            <a:off x="887506" y="-6152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s-ES" sz="3000" b="1" dirty="0"/>
              <a:t>Facultades de los inspectores</a:t>
            </a:r>
          </a:p>
        </p:txBody>
      </p:sp>
    </p:spTree>
    <p:extLst>
      <p:ext uri="{BB962C8B-B14F-4D97-AF65-F5344CB8AC3E}">
        <p14:creationId xmlns:p14="http://schemas.microsoft.com/office/powerpoint/2010/main" val="2784449064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62900" y="121745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s-ES" sz="3000" b="1" dirty="0"/>
              <a:t>Importaciones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962900" y="1318232"/>
            <a:ext cx="7374276" cy="3482579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s-ES" sz="2000" dirty="0"/>
              <a:t>El país tiene autoridad soberana para reglamentar la entrada de plantas y productos vegetales (requisitos de importación)</a:t>
            </a:r>
          </a:p>
          <a:p>
            <a:pPr algn="just" eaLnBrk="1" hangingPunct="1"/>
            <a:r>
              <a:rPr lang="es-ES" sz="2000" dirty="0"/>
              <a:t>Derecho a prescribir y aplicar medidas fitosanitarias sobre la base de: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es-ES" sz="2000" dirty="0"/>
              <a:t>análisis de riesgo de plagas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es-ES" sz="2000" dirty="0"/>
              <a:t>inspecciones o acciones fitosanitarias  que deban llevarse a cabo tan pronto como sea posible.</a:t>
            </a:r>
          </a:p>
        </p:txBody>
      </p:sp>
    </p:spTree>
    <p:extLst>
      <p:ext uri="{BB962C8B-B14F-4D97-AF65-F5344CB8AC3E}">
        <p14:creationId xmlns:p14="http://schemas.microsoft.com/office/powerpoint/2010/main" val="1104133314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1388</TotalTime>
  <Words>755</Words>
  <Application>Microsoft Office PowerPoint</Application>
  <PresentationFormat>On-screen Show (16:9)</PresentationFormat>
  <Paragraphs>119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Wingdings</vt:lpstr>
      <vt:lpstr>Wingdings 2</vt:lpstr>
      <vt:lpstr>Office Theme</vt:lpstr>
      <vt:lpstr>Clip</vt:lpstr>
      <vt:lpstr>Elementos de la legislación de protección fitosanitaria</vt:lpstr>
      <vt:lpstr>Ley de protección de las plantas: Elementos básicos </vt:lpstr>
      <vt:lpstr>Ambito de acción (CIPF)</vt:lpstr>
      <vt:lpstr>DEFINICIONES (INTERPRETACIÓN)</vt:lpstr>
      <vt:lpstr>Administración</vt:lpstr>
      <vt:lpstr>Servicio de inspección</vt:lpstr>
      <vt:lpstr>Deberes de los inspectores</vt:lpstr>
      <vt:lpstr>Facultades de los inspectores</vt:lpstr>
      <vt:lpstr>Importaciones</vt:lpstr>
      <vt:lpstr>Certificación fitosanitaria</vt:lpstr>
      <vt:lpstr>Aplicación</vt:lpstr>
      <vt:lpstr>PowerPoint Presentation</vt:lpstr>
      <vt:lpstr>PowerPoint Presentation</vt:lpstr>
      <vt:lpstr>PowerPoint Presentation</vt:lpstr>
      <vt:lpstr>Ejercicio: Facultades de los inspectores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Philpot</dc:creator>
  <cp:lastModifiedBy>Brunel, Sarah (AGDI)</cp:lastModifiedBy>
  <cp:revision>122</cp:revision>
  <cp:lastPrinted>2016-01-16T17:31:26Z</cp:lastPrinted>
  <dcterms:created xsi:type="dcterms:W3CDTF">2015-12-01T15:06:03Z</dcterms:created>
  <dcterms:modified xsi:type="dcterms:W3CDTF">2018-01-09T16:02:11Z</dcterms:modified>
</cp:coreProperties>
</file>