
<file path=[Content_Types].xml><?xml version="1.0" encoding="utf-8"?>
<Types xmlns="http://schemas.openxmlformats.org/package/2006/content-types">
  <Default Extension="png" ContentType="image/png"/>
  <Default Extension="emf" ContentType="image/x-emf"/>
  <Default Extension="wmf" ContentType="image/x-w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notesMasterIdLst>
    <p:notesMasterId r:id="rId30"/>
  </p:notesMasterIdLst>
  <p:handoutMasterIdLst>
    <p:handoutMasterId r:id="rId31"/>
  </p:handoutMasterIdLst>
  <p:sldIdLst>
    <p:sldId id="354" r:id="rId2"/>
    <p:sldId id="258" r:id="rId3"/>
    <p:sldId id="320" r:id="rId4"/>
    <p:sldId id="321" r:id="rId5"/>
    <p:sldId id="322" r:id="rId6"/>
    <p:sldId id="312" r:id="rId7"/>
    <p:sldId id="324" r:id="rId8"/>
    <p:sldId id="325" r:id="rId9"/>
    <p:sldId id="347" r:id="rId10"/>
    <p:sldId id="355" r:id="rId11"/>
    <p:sldId id="357" r:id="rId12"/>
    <p:sldId id="326" r:id="rId13"/>
    <p:sldId id="327" r:id="rId14"/>
    <p:sldId id="330" r:id="rId15"/>
    <p:sldId id="331" r:id="rId16"/>
    <p:sldId id="338" r:id="rId17"/>
    <p:sldId id="342" r:id="rId18"/>
    <p:sldId id="343" r:id="rId19"/>
    <p:sldId id="345" r:id="rId20"/>
    <p:sldId id="346" r:id="rId21"/>
    <p:sldId id="358" r:id="rId22"/>
    <p:sldId id="329" r:id="rId23"/>
    <p:sldId id="317" r:id="rId24"/>
    <p:sldId id="349" r:id="rId25"/>
    <p:sldId id="350" r:id="rId26"/>
    <p:sldId id="351" r:id="rId27"/>
    <p:sldId id="352" r:id="rId28"/>
    <p:sldId id="359" r:id="rId29"/>
  </p:sldIdLst>
  <p:sldSz cx="9144000" cy="5143500" type="screen16x9"/>
  <p:notesSz cx="6794500" cy="9906000"/>
  <p:defaultTex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aouser01" initials="F" lastIdx="3" clrIdx="0"/>
  <p:cmAuthor id="1" name="Leanne Stewart (AGDI)" initials="LS" lastIdx="1" clrIdx="1"/>
  <p:cmAuthor id="2" name="Lomsadze, Ketevan (AGDD)" initials="LK(" lastIdx="9"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7" autoAdjust="0"/>
    <p:restoredTop sz="86424" autoAdjust="0"/>
  </p:normalViewPr>
  <p:slideViewPr>
    <p:cSldViewPr snapToGrid="0" snapToObjects="1">
      <p:cViewPr varScale="1">
        <p:scale>
          <a:sx n="114" d="100"/>
          <a:sy n="114" d="100"/>
        </p:scale>
        <p:origin x="108" y="744"/>
      </p:cViewPr>
      <p:guideLst>
        <p:guide orient="horz" pos="1620"/>
        <p:guide pos="2880"/>
      </p:guideLst>
    </p:cSldViewPr>
  </p:slideViewPr>
  <p:outlineViewPr>
    <p:cViewPr>
      <p:scale>
        <a:sx n="33" d="100"/>
        <a:sy n="33" d="100"/>
      </p:scale>
      <p:origin x="0" y="-4032"/>
    </p:cViewPr>
  </p:outlineViewPr>
  <p:notesTextViewPr>
    <p:cViewPr>
      <p:scale>
        <a:sx n="1" d="1"/>
        <a:sy n="1" d="1"/>
      </p:scale>
      <p:origin x="0" y="0"/>
    </p:cViewPr>
  </p:notesTextViewPr>
  <p:notesViewPr>
    <p:cSldViewPr snapToGrid="0" snapToObjects="1">
      <p:cViewPr varScale="1">
        <p:scale>
          <a:sx n="52" d="100"/>
          <a:sy n="52" d="100"/>
        </p:scale>
        <p:origin x="2958"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8645" y="0"/>
            <a:ext cx="2944283" cy="497020"/>
          </a:xfrm>
          <a:prstGeom prst="rect">
            <a:avLst/>
          </a:prstGeom>
        </p:spPr>
        <p:txBody>
          <a:bodyPr vert="horz" lIns="91440" tIns="45720" rIns="91440" bIns="45720" rtlCol="0"/>
          <a:lstStyle>
            <a:lvl1pPr algn="r">
              <a:defRPr sz="1200"/>
            </a:lvl1pPr>
          </a:lstStyle>
          <a:p>
            <a:fld id="{FB789CD8-43C3-408D-9368-FDBE42C7EDFE}" type="datetimeFigureOut">
              <a:rPr lang="en-GB" smtClean="0"/>
              <a:t>09/01/2018</a:t>
            </a:fld>
            <a:endParaRPr lang="es-ES"/>
          </a:p>
        </p:txBody>
      </p:sp>
      <p:sp>
        <p:nvSpPr>
          <p:cNvPr id="4" name="Footer Placeholder 3"/>
          <p:cNvSpPr>
            <a:spLocks noGrp="1"/>
          </p:cNvSpPr>
          <p:nvPr>
            <p:ph type="ftr" sz="quarter" idx="2"/>
          </p:nvPr>
        </p:nvSpPr>
        <p:spPr>
          <a:xfrm>
            <a:off x="0" y="9408981"/>
            <a:ext cx="2944283" cy="497019"/>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8645" y="9408981"/>
            <a:ext cx="2944283" cy="497019"/>
          </a:xfrm>
          <a:prstGeom prst="rect">
            <a:avLst/>
          </a:prstGeom>
        </p:spPr>
        <p:txBody>
          <a:bodyPr vert="horz" lIns="91440" tIns="45720" rIns="91440" bIns="45720" rtlCol="0" anchor="b"/>
          <a:lstStyle>
            <a:lvl1pPr algn="r">
              <a:defRPr sz="1200"/>
            </a:lvl1pPr>
          </a:lstStyle>
          <a:p>
            <a:fld id="{F1413137-96A3-48AD-B4BE-ACD569C4C195}" type="slidenum">
              <a:rPr lang="en-GB" smtClean="0"/>
              <a:t>‹#›</a:t>
            </a:fld>
            <a:endParaRPr lang="es-ES"/>
          </a:p>
        </p:txBody>
      </p:sp>
    </p:spTree>
    <p:extLst>
      <p:ext uri="{BB962C8B-B14F-4D97-AF65-F5344CB8AC3E}">
        <p14:creationId xmlns:p14="http://schemas.microsoft.com/office/powerpoint/2010/main" val="9513931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8645" y="0"/>
            <a:ext cx="2944283" cy="497020"/>
          </a:xfrm>
          <a:prstGeom prst="rect">
            <a:avLst/>
          </a:prstGeom>
        </p:spPr>
        <p:txBody>
          <a:bodyPr vert="horz" lIns="91440" tIns="45720" rIns="91440" bIns="45720" rtlCol="0"/>
          <a:lstStyle>
            <a:lvl1pPr algn="r">
              <a:defRPr sz="1200"/>
            </a:lvl1pPr>
          </a:lstStyle>
          <a:p>
            <a:fld id="{88DF8E99-B454-B548-A324-6AB8EBF83957}" type="datetimeFigureOut">
              <a:rPr lang="en-US" smtClean="0"/>
              <a:pPr/>
              <a:t>1/9/2018</a:t>
            </a:fld>
            <a:endParaRPr lang="es-ES"/>
          </a:p>
        </p:txBody>
      </p:sp>
      <p:sp>
        <p:nvSpPr>
          <p:cNvPr id="4" name="Slide Image Placeholder 3"/>
          <p:cNvSpPr>
            <a:spLocks noGrp="1" noRot="1" noChangeAspect="1"/>
          </p:cNvSpPr>
          <p:nvPr>
            <p:ph type="sldImg" idx="2"/>
          </p:nvPr>
        </p:nvSpPr>
        <p:spPr>
          <a:xfrm>
            <a:off x="425450" y="1238250"/>
            <a:ext cx="5943600" cy="33432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67262"/>
            <a:ext cx="5435600" cy="3900488"/>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08981"/>
            <a:ext cx="2944283" cy="497019"/>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8645" y="9408981"/>
            <a:ext cx="2944283" cy="497019"/>
          </a:xfrm>
          <a:prstGeom prst="rect">
            <a:avLst/>
          </a:prstGeom>
        </p:spPr>
        <p:txBody>
          <a:bodyPr vert="horz" lIns="91440" tIns="45720" rIns="91440" bIns="45720" rtlCol="0" anchor="b"/>
          <a:lstStyle>
            <a:lvl1pPr algn="r">
              <a:defRPr sz="1200"/>
            </a:lvl1pPr>
          </a:lstStyle>
          <a:p>
            <a:fld id="{C8F58E2D-82E9-4B40-B463-526FA93C539E}" type="slidenum">
              <a:rPr lang="en-US" smtClean="0"/>
              <a:pPr/>
              <a:t>‹#›</a:t>
            </a:fld>
            <a:endParaRPr lang="es-ES"/>
          </a:p>
        </p:txBody>
      </p:sp>
    </p:spTree>
    <p:extLst>
      <p:ext uri="{BB962C8B-B14F-4D97-AF65-F5344CB8AC3E}">
        <p14:creationId xmlns:p14="http://schemas.microsoft.com/office/powerpoint/2010/main" val="1235686376"/>
      </p:ext>
    </p:extLst>
  </p:cSld>
  <p:clrMap bg1="lt1" tx1="dk1" bg2="lt2" tx2="dk2" accent1="accent1" accent2="accent2" accent3="accent3" accent4="accent4" accent5="accent5" accent6="accent6" hlink="hlink" folHlink="folHlink"/>
  <p:notesStyle>
    <a:lvl1pPr marL="0" algn="l" defTabSz="713232" rtl="0" eaLnBrk="1" latinLnBrk="0" hangingPunct="1">
      <a:defRPr sz="936" kern="1200">
        <a:solidFill>
          <a:schemeClr val="tx1"/>
        </a:solidFill>
        <a:latin typeface="+mn-lt"/>
        <a:ea typeface="+mn-ea"/>
        <a:cs typeface="+mn-cs"/>
      </a:defRPr>
    </a:lvl1pPr>
    <a:lvl2pPr marL="356616" algn="l" defTabSz="713232" rtl="0" eaLnBrk="1" latinLnBrk="0" hangingPunct="1">
      <a:defRPr sz="936" kern="1200">
        <a:solidFill>
          <a:schemeClr val="tx1"/>
        </a:solidFill>
        <a:latin typeface="+mn-lt"/>
        <a:ea typeface="+mn-ea"/>
        <a:cs typeface="+mn-cs"/>
      </a:defRPr>
    </a:lvl2pPr>
    <a:lvl3pPr marL="713232" algn="l" defTabSz="713232" rtl="0" eaLnBrk="1" latinLnBrk="0" hangingPunct="1">
      <a:defRPr sz="936" kern="1200">
        <a:solidFill>
          <a:schemeClr val="tx1"/>
        </a:solidFill>
        <a:latin typeface="+mn-lt"/>
        <a:ea typeface="+mn-ea"/>
        <a:cs typeface="+mn-cs"/>
      </a:defRPr>
    </a:lvl3pPr>
    <a:lvl4pPr marL="1069848" algn="l" defTabSz="713232" rtl="0" eaLnBrk="1" latinLnBrk="0" hangingPunct="1">
      <a:defRPr sz="936" kern="1200">
        <a:solidFill>
          <a:schemeClr val="tx1"/>
        </a:solidFill>
        <a:latin typeface="+mn-lt"/>
        <a:ea typeface="+mn-ea"/>
        <a:cs typeface="+mn-cs"/>
      </a:defRPr>
    </a:lvl4pPr>
    <a:lvl5pPr marL="1426464" algn="l" defTabSz="713232" rtl="0" eaLnBrk="1" latinLnBrk="0" hangingPunct="1">
      <a:defRPr sz="936"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8F58E2D-82E9-4B40-B463-526FA93C539E}" type="slidenum">
              <a:rPr lang="en-US" smtClean="0"/>
              <a:pPr/>
              <a:t>1</a:t>
            </a:fld>
            <a:endParaRPr lang="es-ES"/>
          </a:p>
        </p:txBody>
      </p:sp>
    </p:spTree>
    <p:extLst>
      <p:ext uri="{BB962C8B-B14F-4D97-AF65-F5344CB8AC3E}">
        <p14:creationId xmlns:p14="http://schemas.microsoft.com/office/powerpoint/2010/main" val="27269191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ES" sz="1900" dirty="0"/>
              <a:t>Asesoramiento en materia de políticas</a:t>
            </a:r>
            <a:r>
              <a:rPr lang="es-ES" sz="2000" dirty="0"/>
              <a:t>: </a:t>
            </a:r>
            <a:r>
              <a:rPr lang="es-ES" sz="1200" dirty="0"/>
              <a:t>Aportaciones de la FAO,</a:t>
            </a:r>
            <a:r>
              <a:rPr lang="es-ES"/>
              <a:t> </a:t>
            </a:r>
            <a:r>
              <a:rPr lang="es-ES" sz="1200" dirty="0"/>
              <a:t>técnicas y jurídicas</a:t>
            </a:r>
          </a:p>
          <a:p>
            <a:pPr lvl="0"/>
            <a:r>
              <a:rPr lang="es-ES" sz="1800" dirty="0"/>
              <a:t>Elaboración de proyectos</a:t>
            </a:r>
            <a:r>
              <a:rPr lang="es-ES" sz="2000" dirty="0"/>
              <a:t>:</a:t>
            </a:r>
            <a:r>
              <a:rPr lang="es-ES" sz="1800" baseline="0" dirty="0"/>
              <a:t> </a:t>
            </a:r>
            <a:r>
              <a:rPr lang="es-ES" sz="1200" dirty="0"/>
              <a:t>formulación de proyectos,  evaluaciones de capacidad, planificación estratégica</a:t>
            </a:r>
          </a:p>
          <a:p>
            <a:pPr lvl="0"/>
            <a:r>
              <a:rPr lang="es-ES" sz="2000" dirty="0"/>
              <a:t>Capacitación:</a:t>
            </a:r>
            <a:r>
              <a:rPr lang="es-ES" sz="1200" baseline="0" dirty="0"/>
              <a:t> elaboración</a:t>
            </a:r>
            <a:r>
              <a:rPr lang="es-ES"/>
              <a:t> </a:t>
            </a:r>
            <a:r>
              <a:rPr lang="es-ES" sz="1200" dirty="0"/>
              <a:t>de materiales de capacitación, suministro de capacitación técnica</a:t>
            </a:r>
          </a:p>
          <a:p>
            <a:endParaRPr lang="es-E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20</a:t>
            </a:fld>
            <a:endParaRPr lang="es-ES"/>
          </a:p>
        </p:txBody>
      </p:sp>
    </p:spTree>
    <p:extLst>
      <p:ext uri="{BB962C8B-B14F-4D97-AF65-F5344CB8AC3E}">
        <p14:creationId xmlns:p14="http://schemas.microsoft.com/office/powerpoint/2010/main" val="17012684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22</a:t>
            </a:fld>
            <a:endParaRPr lang="es-ES"/>
          </a:p>
        </p:txBody>
      </p:sp>
    </p:spTree>
    <p:extLst>
      <p:ext uri="{BB962C8B-B14F-4D97-AF65-F5344CB8AC3E}">
        <p14:creationId xmlns:p14="http://schemas.microsoft.com/office/powerpoint/2010/main" val="4074044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5</a:t>
            </a:fld>
            <a:endParaRPr lang="es-ES"/>
          </a:p>
        </p:txBody>
      </p:sp>
    </p:spTree>
    <p:extLst>
      <p:ext uri="{BB962C8B-B14F-4D97-AF65-F5344CB8AC3E}">
        <p14:creationId xmlns:p14="http://schemas.microsoft.com/office/powerpoint/2010/main" val="1909459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7</a:t>
            </a:fld>
            <a:endParaRPr lang="es-ES"/>
          </a:p>
        </p:txBody>
      </p:sp>
    </p:spTree>
    <p:extLst>
      <p:ext uri="{BB962C8B-B14F-4D97-AF65-F5344CB8AC3E}">
        <p14:creationId xmlns:p14="http://schemas.microsoft.com/office/powerpoint/2010/main" val="33506779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El Marco Estratégico de la CIPF Marco se elaboró con cuatro objetivos principales que definen la función de la CIPF de protección de los recursos vegetales de los riesgos asociados con las plagas a fin de cuidar:</a:t>
            </a:r>
          </a:p>
          <a:p>
            <a:endParaRPr lang="es-ES" dirty="0"/>
          </a:p>
          <a:p>
            <a:r>
              <a:rPr lang="es-ES"/>
              <a:t>La seguridad alimentaria mundial: proteger la agricultura sostenible y los cultivos a través de la prevención de la introducción y propagación de plagas.</a:t>
            </a:r>
          </a:p>
          <a:p>
            <a:endParaRPr lang="es-ES" dirty="0"/>
          </a:p>
          <a:p>
            <a:r>
              <a:rPr lang="es-ES"/>
              <a:t>Proteger de las plagas el medio ambiente, los bosques y la diversidad biológica.</a:t>
            </a:r>
          </a:p>
          <a:p>
            <a:endParaRPr lang="es-ES" dirty="0"/>
          </a:p>
          <a:p>
            <a:r>
              <a:rPr lang="es-ES"/>
              <a:t>Facilitar un comercio internacional inocuo y el desarrollo económico a través de la promoción de medidas fitosanitarias armonizadas y con base científica.</a:t>
            </a:r>
          </a:p>
          <a:p>
            <a:endParaRPr lang="es-ES" dirty="0"/>
          </a:p>
          <a:p>
            <a:r>
              <a:rPr lang="es-ES"/>
              <a:t>Crear capacidad: proporcionar recursos/materiales y capacitación para creación capacidad fitosanitaria para que los miembros  cumplan los tres objetivos anteriores.</a:t>
            </a:r>
          </a:p>
          <a:p>
            <a:endParaRPr lang="es-ES" dirty="0"/>
          </a:p>
          <a:p>
            <a:r>
              <a:rPr lang="es-ES"/>
              <a:t>Las partes que participan activamente con la CIPF no sólo se apoyan mutuamente y abren las puertas de acceso al mercado, sino que también ayudan a dar forma a las normas internacionales que sustentan los cuatro objetivos que se exponen en el Marco Estratégico de la CIPF. </a:t>
            </a:r>
          </a:p>
          <a:p>
            <a:endParaRPr lang="es-E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12</a:t>
            </a:fld>
            <a:endParaRPr lang="es-ES"/>
          </a:p>
        </p:txBody>
      </p:sp>
    </p:spTree>
    <p:extLst>
      <p:ext uri="{BB962C8B-B14F-4D97-AF65-F5344CB8AC3E}">
        <p14:creationId xmlns:p14="http://schemas.microsoft.com/office/powerpoint/2010/main" val="3124737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La CIPF participa activamente en estas cuatro actividades básicas con sus miembros para ayudar a cumplir los cuatro objetivos enunciados en su marco estratégico. </a:t>
            </a:r>
          </a:p>
          <a:p>
            <a:endParaRPr lang="es-ES" dirty="0"/>
          </a:p>
          <a:p>
            <a:r>
              <a:rPr lang="es-ES"/>
              <a:t>Normatividad: </a:t>
            </a:r>
          </a:p>
          <a:p>
            <a:r>
              <a:rPr lang="es-ES"/>
              <a:t>Los miembros de la CIPF desempeñan una función clave en la elaboración de normas. Las normas internacionales para medidas fitosanitarias (NIMF) aprobadas por la CIPF fortalecen los esfuerzos comunes de las partes contratantes para proteger los recursos vegetales en todo el mundo.</a:t>
            </a:r>
          </a:p>
          <a:p>
            <a:endParaRPr lang="es-ES" dirty="0"/>
          </a:p>
          <a:p>
            <a:r>
              <a:rPr lang="es-ES"/>
              <a:t>Obligaciones nacionales de presentación de información:</a:t>
            </a:r>
          </a:p>
          <a:p>
            <a:r>
              <a:rPr lang="es-ES"/>
              <a:t>La CIPF facilita el intercambio de información entre las partes contratantes mediante el Portal fitosanitario internacional (www.ippc.int) donde los puntos de contacto oficiales de la CIPF  pueden encontrar y subir información.</a:t>
            </a:r>
          </a:p>
          <a:p>
            <a:endParaRPr lang="es-ES" dirty="0"/>
          </a:p>
          <a:p>
            <a:r>
              <a:rPr lang="es-ES"/>
              <a:t>Solución de diferencias: </a:t>
            </a:r>
          </a:p>
          <a:p>
            <a:endParaRPr lang="es-ES" dirty="0"/>
          </a:p>
          <a:p>
            <a:r>
              <a:rPr lang="es-ES"/>
              <a:t>La CIPF proporciona un foro neutral para la conciliación sobre cuestiones técnicas y también proporciona procesos no vinculantes para la solución de diferencias.</a:t>
            </a:r>
          </a:p>
          <a:p>
            <a:endParaRPr lang="es-ES" dirty="0"/>
          </a:p>
          <a:p>
            <a:r>
              <a:rPr lang="es-ES"/>
              <a:t>- las partes primero se consultan bilateralmente con el objetivo de resolver el problema</a:t>
            </a:r>
          </a:p>
          <a:p>
            <a:r>
              <a:rPr lang="es-ES"/>
              <a:t>- si se necesitan nuevas medidas, las partes tienen otras opciones, que pueden incluir el establecimiento de un panel de expertos de la CIPF</a:t>
            </a:r>
          </a:p>
          <a:p>
            <a:endParaRPr lang="es-ES" dirty="0"/>
          </a:p>
          <a:p>
            <a:r>
              <a:rPr lang="es-ES"/>
              <a:t>Creación de capacidad:</a:t>
            </a:r>
          </a:p>
          <a:p>
            <a:r>
              <a:rPr lang="es-ES"/>
              <a:t>La CIPF está dedicada a ayudar a todas sus partes contratantes a formular una estrategia para incrementar con eficacia y sostenibilidad su capacidad fitosanitaria nacional.</a:t>
            </a:r>
          </a:p>
          <a:p>
            <a:endParaRPr lang="es-ES" dirty="0"/>
          </a:p>
          <a:p>
            <a:r>
              <a:rPr lang="es-ES"/>
              <a:t>La CIPF presta asistencia en la aplicación de normas y el fortalecimiento de las ONPF a través del uso de la herramienta de evaluación de la capacidad fitosanitaria.</a:t>
            </a:r>
          </a:p>
          <a:p>
            <a:endParaRPr lang="es-ES" dirty="0"/>
          </a:p>
          <a:p>
            <a:r>
              <a:rPr lang="es-ES"/>
              <a:t>En http://www.phytosanitary.info/ figuran recursos para creación de cpacidad y programas de aprendizaje en línea.</a:t>
            </a:r>
          </a:p>
          <a:p>
            <a:endParaRPr lang="es-ES" dirty="0"/>
          </a:p>
          <a:p>
            <a:endParaRPr lang="es-ES" dirty="0"/>
          </a:p>
          <a:p>
            <a:endParaRPr lang="es-E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13</a:t>
            </a:fld>
            <a:endParaRPr lang="es-ES"/>
          </a:p>
        </p:txBody>
      </p:sp>
    </p:spTree>
    <p:extLst>
      <p:ext uri="{BB962C8B-B14F-4D97-AF65-F5344CB8AC3E}">
        <p14:creationId xmlns:p14="http://schemas.microsoft.com/office/powerpoint/2010/main" val="22041250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14</a:t>
            </a:fld>
            <a:endParaRPr lang="es-ES"/>
          </a:p>
        </p:txBody>
      </p:sp>
    </p:spTree>
    <p:extLst>
      <p:ext uri="{BB962C8B-B14F-4D97-AF65-F5344CB8AC3E}">
        <p14:creationId xmlns:p14="http://schemas.microsoft.com/office/powerpoint/2010/main" val="582329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n-US" dirty="0"/>
          </a:p>
          <a:p>
            <a:endParaRPr lang="es-ES" altLang="en-US" b="1" dirty="0">
              <a:latin typeface="Arial" panose="020B0604020202020204" pitchFamily="34" charset="0"/>
              <a:cs typeface="Arial" panose="020B0604020202020204" pitchFamily="34" charset="0"/>
            </a:endParaRPr>
          </a:p>
          <a:p>
            <a:r>
              <a:rPr lang="es-ES" altLang="en-US" b="1" dirty="0">
                <a:latin typeface="Arial" panose="020B0604020202020204" pitchFamily="34" charset="0"/>
              </a:rPr>
              <a:t>¿En qué etapas del proceso normativo pueden participar las ONPF?</a:t>
            </a:r>
          </a:p>
          <a:p>
            <a:endParaRPr lang="es-ES" altLang="en-US" b="1" dirty="0">
              <a:latin typeface="Arial" panose="020B0604020202020204" pitchFamily="34" charset="0"/>
              <a:cs typeface="Arial" panose="020B0604020202020204" pitchFamily="34" charset="0"/>
            </a:endParaRPr>
          </a:p>
          <a:p>
            <a:pPr marL="0" lvl="1"/>
            <a:r>
              <a:rPr lang="es-ES" altLang="en-US" dirty="0">
                <a:latin typeface="Arial" panose="020B0604020202020204" pitchFamily="34" charset="0"/>
              </a:rPr>
              <a:t>En todas las etapas: </a:t>
            </a:r>
          </a:p>
          <a:p>
            <a:pPr marL="0" lvl="1">
              <a:buFontTx/>
              <a:buAutoNum type="arabicPeriod"/>
            </a:pPr>
            <a:r>
              <a:rPr lang="es-ES" altLang="en-US" dirty="0">
                <a:solidFill>
                  <a:srgbClr val="000000"/>
                </a:solidFill>
              </a:rPr>
              <a:t>Presentando temas</a:t>
            </a:r>
          </a:p>
          <a:p>
            <a:pPr marL="0" lvl="1"/>
            <a:r>
              <a:rPr lang="es-ES" altLang="en-US" dirty="0">
                <a:solidFill>
                  <a:srgbClr val="000000"/>
                </a:solidFill>
              </a:rPr>
              <a:t>¿Realmente se necesita una armonización mundial?</a:t>
            </a:r>
          </a:p>
          <a:p>
            <a:pPr marL="0" lvl="1"/>
            <a:r>
              <a:rPr lang="es-ES" altLang="en-US" dirty="0">
                <a:solidFill>
                  <a:srgbClr val="000000"/>
                </a:solidFill>
              </a:rPr>
              <a:t>¿Hay otra forma de obtener orientación?</a:t>
            </a:r>
          </a:p>
          <a:p>
            <a:pPr marL="0" lvl="1"/>
            <a:r>
              <a:rPr lang="es-ES" altLang="en-US" dirty="0">
                <a:solidFill>
                  <a:srgbClr val="000000"/>
                </a:solidFill>
              </a:rPr>
              <a:t>¿Es esta una prioridad mundial?</a:t>
            </a:r>
          </a:p>
          <a:p>
            <a:pPr marL="0" lvl="1"/>
            <a:r>
              <a:rPr lang="es-ES" altLang="en-US" dirty="0">
                <a:solidFill>
                  <a:srgbClr val="000000"/>
                </a:solidFill>
              </a:rPr>
              <a:t>(Ver criterios para temas en el formulario de presentación, página 136 del MF </a:t>
            </a:r>
            <a:r>
              <a:rPr lang="es-ES" altLang="en-US" b="1" dirty="0"/>
              <a:t>ANEXO 3:</a:t>
            </a:r>
            <a:r>
              <a:rPr lang="en-US" altLang="en-US" b="1" dirty="0"/>
              <a:t>	</a:t>
            </a:r>
            <a:r>
              <a:rPr lang="es-ES" altLang="en-US" b="1" dirty="0"/>
              <a:t>Formulario para presentación de temas para normas de la CIPF</a:t>
            </a:r>
          </a:p>
          <a:p>
            <a:pPr marL="0" lvl="1"/>
            <a:r>
              <a:rPr lang="es-ES" altLang="en-US" dirty="0">
                <a:solidFill>
                  <a:srgbClr val="000000"/>
                </a:solidFill>
              </a:rPr>
              <a:t>Redactar un proyecto de especificación para el tema y asegurar que se establezca el ámbito de acción que considere que debería cubrirse y señale las tareas que necesitan asumir los expertos para formular buenas normas</a:t>
            </a:r>
          </a:p>
          <a:p>
            <a:pPr marL="0" lvl="1"/>
            <a:endParaRPr lang="es-ES" altLang="en-US" dirty="0">
              <a:solidFill>
                <a:srgbClr val="000000"/>
              </a:solidFill>
              <a:cs typeface="Arial" panose="020B0604020202020204" pitchFamily="34" charset="0"/>
            </a:endParaRPr>
          </a:p>
          <a:p>
            <a:pPr marL="0" lvl="1"/>
            <a:r>
              <a:rPr lang="es-ES" altLang="en-US" dirty="0">
                <a:solidFill>
                  <a:srgbClr val="000000"/>
                </a:solidFill>
              </a:rPr>
              <a:t>2. En la CMF, ajustando la lista de temas</a:t>
            </a:r>
          </a:p>
          <a:p>
            <a:pPr marL="0" lvl="1"/>
            <a:r>
              <a:rPr lang="es-ES" altLang="en-US" dirty="0">
                <a:solidFill>
                  <a:srgbClr val="000000"/>
                </a:solidFill>
              </a:rPr>
              <a:t>Aquí es donde se toman las decisiones, no permita que se añadan temas que no considere necesarios.  </a:t>
            </a:r>
          </a:p>
          <a:p>
            <a:pPr marL="0" lvl="1"/>
            <a:r>
              <a:rPr lang="es-ES" altLang="en-US" dirty="0">
                <a:solidFill>
                  <a:srgbClr val="000000"/>
                </a:solidFill>
              </a:rPr>
              <a:t>Asegúrese de que no todos los temas tengan la misma alta prioridad</a:t>
            </a:r>
          </a:p>
          <a:p>
            <a:pPr marL="0" lvl="1"/>
            <a:endParaRPr lang="es-ES" altLang="en-US" dirty="0">
              <a:solidFill>
                <a:srgbClr val="000000"/>
              </a:solidFill>
              <a:cs typeface="Arial" panose="020B0604020202020204" pitchFamily="34" charset="0"/>
            </a:endParaRPr>
          </a:p>
          <a:p>
            <a:pPr marL="0" lvl="1"/>
            <a:r>
              <a:rPr lang="es-ES" altLang="en-US" dirty="0">
                <a:solidFill>
                  <a:srgbClr val="000000"/>
                </a:solidFill>
              </a:rPr>
              <a:t>3. Presentar observaciones sobre el proyecto de especificación </a:t>
            </a:r>
          </a:p>
          <a:p>
            <a:pPr marL="0" lvl="1"/>
            <a:r>
              <a:rPr lang="es-ES" altLang="en-US" dirty="0">
                <a:solidFill>
                  <a:srgbClr val="000000"/>
                </a:solidFill>
              </a:rPr>
              <a:t>Este es el modelo de una norma, si no es correcto la norma no lo será tampoco. Paso muy importante, obtener bien el modelo</a:t>
            </a:r>
          </a:p>
          <a:p>
            <a:pPr marL="0" lvl="1"/>
            <a:endParaRPr lang="es-ES" altLang="en-US" dirty="0">
              <a:solidFill>
                <a:srgbClr val="000000"/>
              </a:solidFill>
              <a:cs typeface="Arial" panose="020B0604020202020204" pitchFamily="34" charset="0"/>
            </a:endParaRPr>
          </a:p>
          <a:p>
            <a:pPr marL="0" lvl="1"/>
            <a:r>
              <a:rPr lang="es-ES" altLang="en-US" dirty="0">
                <a:solidFill>
                  <a:srgbClr val="000000"/>
                </a:solidFill>
              </a:rPr>
              <a:t>4. Designar a un experto para los grupos técnicos (GT) y los grupos de trabajo de expertos (GTE)</a:t>
            </a:r>
          </a:p>
          <a:p>
            <a:pPr marL="0" lvl="1"/>
            <a:r>
              <a:rPr lang="es-ES" altLang="en-US" dirty="0">
                <a:solidFill>
                  <a:srgbClr val="000000"/>
                </a:solidFill>
              </a:rPr>
              <a:t>Alentar a sus expertos para preparar un CV detallado y el formulario de designación y enviarlos</a:t>
            </a:r>
          </a:p>
          <a:p>
            <a:pPr marL="0" lvl="1"/>
            <a:r>
              <a:rPr lang="es-ES" altLang="en-US" dirty="0">
                <a:solidFill>
                  <a:srgbClr val="000000"/>
                </a:solidFill>
              </a:rPr>
              <a:t>Presentar un documento de debate para una reunión del GTE o el GT con su punto de vista y sus preocupaciones técnicas </a:t>
            </a:r>
          </a:p>
          <a:p>
            <a:pPr marL="0" lvl="1"/>
            <a:endParaRPr lang="es-ES" altLang="en-US" dirty="0">
              <a:solidFill>
                <a:srgbClr val="000000"/>
              </a:solidFill>
              <a:cs typeface="Arial" panose="020B0604020202020204" pitchFamily="34" charset="0"/>
            </a:endParaRPr>
          </a:p>
          <a:p>
            <a:pPr marL="0" lvl="1"/>
            <a:r>
              <a:rPr lang="es-ES" altLang="en-US" dirty="0">
                <a:solidFill>
                  <a:srgbClr val="000000"/>
                </a:solidFill>
              </a:rPr>
              <a:t>5. Presentar observaciones sobre el proyecto de NIMF</a:t>
            </a:r>
          </a:p>
          <a:p>
            <a:pPr marL="0" lvl="1"/>
            <a:r>
              <a:rPr lang="es-ES" altLang="en-US" dirty="0">
                <a:solidFill>
                  <a:srgbClr val="000000"/>
                </a:solidFill>
              </a:rPr>
              <a:t>Piense en lo que realmente importa, no pierda tiempo en pequeñas modificaciones, hay que centrarse en las cuestiones importantes</a:t>
            </a:r>
          </a:p>
          <a:p>
            <a:pPr marL="0" lvl="1"/>
            <a:endParaRPr lang="es-ES" altLang="en-US" dirty="0">
              <a:solidFill>
                <a:srgbClr val="000000"/>
              </a:solidFill>
              <a:cs typeface="Arial" panose="020B0604020202020204" pitchFamily="34" charset="0"/>
            </a:endParaRPr>
          </a:p>
          <a:p>
            <a:pPr marL="0" lvl="1"/>
            <a:r>
              <a:rPr lang="es-ES" altLang="en-US" dirty="0">
                <a:solidFill>
                  <a:srgbClr val="000000"/>
                </a:solidFill>
              </a:rPr>
              <a:t>6. Presentar observaciones sobre las preocupaciones substanciales, si las hubiere, sobre los proyectos de NIMF</a:t>
            </a:r>
          </a:p>
          <a:p>
            <a:pPr marL="0" lvl="1"/>
            <a:r>
              <a:rPr lang="es-ES" altLang="en-US" dirty="0">
                <a:solidFill>
                  <a:srgbClr val="000000"/>
                </a:solidFill>
              </a:rPr>
              <a:t>Prestar atención a lo que ha cambiado desde la última consulta, ver cómo el CN trató las observaciones mediante la lectura del informe del CN7, de mayo.  Sobre los tratamientos fitosanitarios y los protocolos de diagnóstico, estudiar las respuestas del CN a las observaciones, todo aparece en el PFI </a:t>
            </a:r>
          </a:p>
          <a:p>
            <a:pPr marL="0" lvl="1"/>
            <a:endParaRPr lang="es-ES" altLang="en-US" dirty="0">
              <a:solidFill>
                <a:srgbClr val="000000"/>
              </a:solidFill>
              <a:cs typeface="Arial" panose="020B0604020202020204" pitchFamily="34" charset="0"/>
            </a:endParaRPr>
          </a:p>
          <a:p>
            <a:pPr marL="0" lvl="1"/>
            <a:r>
              <a:rPr lang="es-ES" altLang="en-US" dirty="0">
                <a:solidFill>
                  <a:srgbClr val="000000"/>
                </a:solidFill>
              </a:rPr>
              <a:t>7. Aprobación del proyecto de NIMF</a:t>
            </a:r>
          </a:p>
          <a:p>
            <a:endParaRPr lang="es-ES" altLang="en-US" dirty="0">
              <a:solidFill>
                <a:srgbClr val="000000"/>
              </a:solidFill>
              <a:cs typeface="Arial" panose="020B0604020202020204" pitchFamily="34" charset="0"/>
            </a:endParaRPr>
          </a:p>
          <a:p>
            <a:r>
              <a:rPr lang="es-ES" altLang="en-US" b="1" dirty="0">
                <a:latin typeface="Arial" panose="020B0604020202020204" pitchFamily="34" charset="0"/>
              </a:rPr>
              <a:t>¿Ha identificado los miembros del CN de su región? </a:t>
            </a:r>
          </a:p>
          <a:p>
            <a:r>
              <a:rPr lang="es-ES"/>
              <a:t>La información y los integrantes del CN aparecen en el PFI: https://www.ippc.int/core-activities/standards-setting/standards-committee </a:t>
            </a:r>
          </a:p>
          <a:p>
            <a:endParaRPr lang="es-ES" altLang="en-US" dirty="0">
              <a:latin typeface="Arial" panose="020B0604020202020204" pitchFamily="34" charset="0"/>
              <a:cs typeface="Arial" panose="020B0604020202020204" pitchFamily="34" charset="0"/>
            </a:endParaRPr>
          </a:p>
          <a:p>
            <a:r>
              <a:rPr lang="es-ES" altLang="en-US" b="1" dirty="0">
                <a:latin typeface="Arial" panose="020B0604020202020204" pitchFamily="34" charset="0"/>
              </a:rPr>
              <a:t>¿Qué es una consulta a los miembros para los proyectos de NIMF?</a:t>
            </a:r>
          </a:p>
          <a:p>
            <a:pPr>
              <a:spcBef>
                <a:spcPts val="600"/>
              </a:spcBef>
              <a:spcAft>
                <a:spcPts val="600"/>
              </a:spcAft>
              <a:buFont typeface="Wingdings" panose="05000000000000000000" pitchFamily="2" charset="2"/>
              <a:buChar char="ü"/>
            </a:pPr>
            <a:r>
              <a:rPr lang="es-ES" altLang="en-US" sz="2400" dirty="0">
                <a:latin typeface="Arial" panose="020B0604020202020204" pitchFamily="34" charset="0"/>
              </a:rPr>
              <a:t>Oportunidad para que los miembros de la CIPF revisen y comenten los proyectos de NIMF</a:t>
            </a:r>
          </a:p>
          <a:p>
            <a:pPr>
              <a:spcBef>
                <a:spcPts val="600"/>
              </a:spcBef>
              <a:spcAft>
                <a:spcPts val="600"/>
              </a:spcAft>
              <a:buFont typeface="Wingdings" panose="05000000000000000000" pitchFamily="2" charset="2"/>
              <a:buChar char="ü"/>
            </a:pPr>
            <a:r>
              <a:rPr lang="es-ES" altLang="en-US" sz="2400" dirty="0">
                <a:latin typeface="Arial" panose="020B0604020202020204" pitchFamily="34" charset="0"/>
              </a:rPr>
              <a:t>Observaciones presentadas por el punto de contacto de la CIPF </a:t>
            </a:r>
          </a:p>
          <a:p>
            <a:pPr marL="0" lvl="1">
              <a:spcBef>
                <a:spcPts val="600"/>
              </a:spcBef>
              <a:spcAft>
                <a:spcPts val="600"/>
              </a:spcAft>
              <a:buFontTx/>
              <a:buChar char="•"/>
            </a:pPr>
            <a:r>
              <a:rPr lang="es-ES" altLang="en-US" sz="2400" dirty="0">
                <a:latin typeface="Arial" panose="020B0604020202020204" pitchFamily="34" charset="0"/>
              </a:rPr>
              <a:t> A través del OCS el 30 de noviembre o antes</a:t>
            </a:r>
            <a:r>
              <a:rPr lang="es-ES"/>
              <a:t> </a:t>
            </a:r>
          </a:p>
          <a:p>
            <a:pPr>
              <a:spcBef>
                <a:spcPts val="600"/>
              </a:spcBef>
              <a:spcAft>
                <a:spcPts val="600"/>
              </a:spcAft>
              <a:buFont typeface="Wingdings" panose="05000000000000000000" pitchFamily="2" charset="2"/>
              <a:buChar char="ü"/>
            </a:pPr>
            <a:r>
              <a:rPr lang="es-ES" altLang="en-US" sz="2400" dirty="0">
                <a:latin typeface="Arial" panose="020B0604020202020204" pitchFamily="34" charset="0"/>
              </a:rPr>
              <a:t>Dura 150 días: Del 1º de julio al 30 de noviembre </a:t>
            </a:r>
            <a:r>
              <a:rPr lang="es-ES"/>
              <a:t> </a:t>
            </a:r>
            <a:endParaRPr lang="es-ES" altLang="en-US" sz="2400" baseline="30000" dirty="0">
              <a:latin typeface="Arial" panose="020B0604020202020204" pitchFamily="34" charset="0"/>
              <a:cs typeface="Arial" panose="020B0604020202020204" pitchFamily="34" charset="0"/>
            </a:endParaRPr>
          </a:p>
          <a:p>
            <a:r>
              <a:rPr lang="es-ES" altLang="en-US" b="1" dirty="0">
                <a:latin typeface="Arial" panose="020B0604020202020204" pitchFamily="34" charset="0"/>
              </a:rPr>
              <a:t>(Información)</a:t>
            </a:r>
          </a:p>
          <a:p>
            <a:r>
              <a:rPr lang="es-ES" altLang="en-US" b="1" dirty="0">
                <a:latin typeface="Arial" panose="020B0604020202020204" pitchFamily="34" charset="0"/>
              </a:rPr>
              <a:t>Y para la </a:t>
            </a:r>
            <a:r>
              <a:rPr lang="es-ES" altLang="en-US" b="1" dirty="0"/>
              <a:t>presentación de observaciones (a través del OCS):</a:t>
            </a:r>
          </a:p>
          <a:p>
            <a:pPr marL="0" lvl="1" eaLnBrk="1" hangingPunct="1">
              <a:spcBef>
                <a:spcPts val="600"/>
              </a:spcBef>
              <a:spcAft>
                <a:spcPts val="600"/>
              </a:spcAft>
              <a:buFontTx/>
              <a:buChar char="•"/>
            </a:pPr>
            <a:r>
              <a:rPr lang="es-ES" altLang="en-US" sz="2400" dirty="0"/>
              <a:t>Las ONPF</a:t>
            </a:r>
            <a:r>
              <a:rPr lang="es-ES"/>
              <a:t> </a:t>
            </a:r>
            <a:r>
              <a:rPr lang="es-ES" altLang="en-US" sz="2400" dirty="0"/>
              <a:t>deberán</a:t>
            </a:r>
            <a:r>
              <a:rPr lang="es-ES"/>
              <a:t> </a:t>
            </a:r>
            <a:r>
              <a:rPr lang="es-ES" altLang="en-US" sz="2400" dirty="0"/>
              <a:t>revisar las observaciones</a:t>
            </a:r>
            <a:r>
              <a:rPr lang="es-ES"/>
              <a:t> </a:t>
            </a:r>
            <a:r>
              <a:rPr lang="es-ES" altLang="en-US" sz="2400" dirty="0"/>
              <a:t>recibidas y decidir</a:t>
            </a:r>
            <a:r>
              <a:rPr lang="es-ES"/>
              <a:t> </a:t>
            </a:r>
            <a:r>
              <a:rPr lang="es-ES" altLang="en-US" sz="2400" dirty="0"/>
              <a:t>cuáles presentar</a:t>
            </a:r>
          </a:p>
          <a:p>
            <a:pPr marL="0" lvl="1" eaLnBrk="1" hangingPunct="1">
              <a:spcBef>
                <a:spcPts val="600"/>
              </a:spcBef>
              <a:spcAft>
                <a:spcPts val="600"/>
              </a:spcAft>
            </a:pPr>
            <a:r>
              <a:rPr lang="es-ES" altLang="en-US" sz="2400" dirty="0"/>
              <a:t>- Algunas partes interesadas</a:t>
            </a:r>
            <a:r>
              <a:rPr lang="es-ES"/>
              <a:t> </a:t>
            </a:r>
            <a:r>
              <a:rPr lang="es-ES" altLang="en-US" sz="2400" dirty="0"/>
              <a:t>pueden tener sus</a:t>
            </a:r>
            <a:r>
              <a:rPr lang="es-ES"/>
              <a:t> </a:t>
            </a:r>
            <a:r>
              <a:rPr lang="es-ES" altLang="en-US" sz="2400" dirty="0"/>
              <a:t>propias</a:t>
            </a:r>
            <a:r>
              <a:rPr lang="es-ES"/>
              <a:t> </a:t>
            </a:r>
            <a:r>
              <a:rPr lang="es-ES" altLang="en-US" sz="2400" dirty="0"/>
              <a:t>opiniones sobre el tema, con base en su situación y el mandato, </a:t>
            </a:r>
            <a:r>
              <a:rPr lang="es-ES" altLang="en-US" sz="2400" b="1" dirty="0"/>
              <a:t>pero</a:t>
            </a:r>
            <a:r>
              <a:rPr lang="es-ES" altLang="en-US" sz="2400" dirty="0"/>
              <a:t> la ONPF tiene una perspectiva 'global' y una amplia experiencia y deberá esforzarse por consultar a</a:t>
            </a:r>
            <a:r>
              <a:rPr lang="es-ES"/>
              <a:t> </a:t>
            </a:r>
            <a:r>
              <a:rPr lang="es-ES" altLang="en-US" sz="2400" dirty="0"/>
              <a:t>las partes interesadas de su país (otras</a:t>
            </a:r>
            <a:r>
              <a:rPr lang="es-ES"/>
              <a:t> </a:t>
            </a:r>
            <a:r>
              <a:rPr lang="es-ES" altLang="en-US" sz="2400" dirty="0"/>
              <a:t>dependencias del gobierno</a:t>
            </a:r>
            <a:r>
              <a:rPr lang="es-ES"/>
              <a:t> </a:t>
            </a:r>
            <a:r>
              <a:rPr lang="es-ES" altLang="en-US" sz="2400" dirty="0"/>
              <a:t>, la industria, grupos de agricultores, etc.)</a:t>
            </a:r>
          </a:p>
          <a:p>
            <a:pPr marL="0" lvl="1" eaLnBrk="1" hangingPunct="1">
              <a:spcBef>
                <a:spcPts val="600"/>
              </a:spcBef>
              <a:spcAft>
                <a:spcPts val="600"/>
              </a:spcAft>
              <a:buFontTx/>
              <a:buChar char="•"/>
            </a:pPr>
            <a:r>
              <a:rPr lang="es-ES"/>
              <a:t> </a:t>
            </a:r>
            <a:r>
              <a:rPr lang="es-ES" altLang="en-US" sz="2400" dirty="0"/>
              <a:t>Las ONPF</a:t>
            </a:r>
            <a:r>
              <a:rPr lang="es-ES"/>
              <a:t> </a:t>
            </a:r>
            <a:r>
              <a:rPr lang="es-ES" altLang="en-US" sz="2400" dirty="0"/>
              <a:t>deberán</a:t>
            </a:r>
            <a:r>
              <a:rPr lang="es-ES"/>
              <a:t> </a:t>
            </a:r>
            <a:r>
              <a:rPr lang="es-ES" altLang="en-US" sz="2400" dirty="0"/>
              <a:t>tomar en consideración todos los puntos de vista a la</a:t>
            </a:r>
            <a:r>
              <a:rPr lang="es-ES"/>
              <a:t>   </a:t>
            </a:r>
            <a:r>
              <a:rPr lang="es-ES" altLang="en-US" sz="2400" dirty="0"/>
              <a:t>hora de</a:t>
            </a:r>
            <a:r>
              <a:rPr lang="es-ES"/>
              <a:t> </a:t>
            </a:r>
            <a:r>
              <a:rPr lang="es-ES" altLang="en-US" sz="2400" dirty="0"/>
              <a:t>tomar decisiones</a:t>
            </a:r>
            <a:r>
              <a:rPr lang="es-ES"/>
              <a:t> </a:t>
            </a:r>
            <a:r>
              <a:rPr lang="es-ES" altLang="en-US" sz="2400" dirty="0"/>
              <a:t>.</a:t>
            </a:r>
          </a:p>
          <a:p>
            <a:endParaRPr lang="es-ES" altLang="en-US" dirty="0"/>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84F96DAF-8507-4CB5-BA7C-024FAC84A516}" type="slidenum">
              <a:rPr lang="en-US" altLang="en-US">
                <a:latin typeface="Arial" panose="020B0604020202020204" pitchFamily="34" charset="0"/>
              </a:rPr>
              <a:pPr eaLnBrk="1" hangingPunct="1">
                <a:spcBef>
                  <a:spcPct val="0"/>
                </a:spcBef>
              </a:pPr>
              <a:t>15</a:t>
            </a:fld>
            <a:endParaRPr lang="es-ES" altLang="en-US">
              <a:latin typeface="Arial" panose="020B0604020202020204" pitchFamily="34" charset="0"/>
            </a:endParaRPr>
          </a:p>
        </p:txBody>
      </p:sp>
    </p:spTree>
    <p:extLst>
      <p:ext uri="{BB962C8B-B14F-4D97-AF65-F5344CB8AC3E}">
        <p14:creationId xmlns:p14="http://schemas.microsoft.com/office/powerpoint/2010/main" val="3325714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405950D-143E-43ED-BDA2-8BB40334D551}" type="slidenum">
              <a:rPr lang="en-US" altLang="en-US" smtClean="0">
                <a:latin typeface="Times" pitchFamily="18" charset="0"/>
                <a:ea typeface="ＭＳ Ｐゴシック" pitchFamily="34" charset="-128"/>
              </a:rPr>
              <a:pPr eaLnBrk="1" hangingPunct="1"/>
              <a:t>18</a:t>
            </a:fld>
            <a:endParaRPr lang="es-ES" altLang="en-US">
              <a:latin typeface="Times" pitchFamily="18" charset="0"/>
              <a:ea typeface="ＭＳ Ｐゴシック" pitchFamily="34" charset="-128"/>
            </a:endParaRPr>
          </a:p>
        </p:txBody>
      </p:sp>
      <p:sp>
        <p:nvSpPr>
          <p:cNvPr id="378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2" name="Rectangle 3"/>
          <p:cNvSpPr>
            <a:spLocks noGrp="1" noChangeArrowheads="1"/>
          </p:cNvSpPr>
          <p:nvPr>
            <p:ph type="body" idx="1"/>
          </p:nvPr>
        </p:nvSpPr>
        <p:spPr bwMode="auto">
          <a:xfrm>
            <a:off x="906463" y="4705350"/>
            <a:ext cx="4981575" cy="4457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s-ES"/>
              <a:t>El Acuerdo MSF, como otros acuerdos de la OMC, establece derechos y obligaciones para los gobiernos.  El derecho básico reconocido por el Acuerdo MSF es que los gobiernos tienen el derecho a restringir el comercio internacional cuando sea necesario para proteger la salud humana, animal o vegetal.  Esto significa que la protección sanitaria tiene prioridad sobre el comercio.</a:t>
            </a:r>
          </a:p>
          <a:p>
            <a:pPr eaLnBrk="1" hangingPunct="1"/>
            <a:endParaRPr lang="es-ES" altLang="en-US" dirty="0"/>
          </a:p>
          <a:p>
            <a:pPr>
              <a:spcBef>
                <a:spcPts val="0"/>
              </a:spcBef>
              <a:spcAft>
                <a:spcPts val="1200"/>
              </a:spcAft>
            </a:pPr>
            <a:r>
              <a:rPr lang="es-ES" sz="2400" dirty="0"/>
              <a:t>Pueden surgir diferencias comerciales entre las partes contratantes por varias razones:</a:t>
            </a:r>
          </a:p>
          <a:p>
            <a:pPr>
              <a:spcBef>
                <a:spcPts val="0"/>
              </a:spcBef>
              <a:spcAft>
                <a:spcPts val="1200"/>
              </a:spcAft>
            </a:pPr>
            <a:r>
              <a:rPr lang="es-ES" sz="2000" dirty="0"/>
              <a:t>Obtener o mantener el acceso a los mercados </a:t>
            </a:r>
          </a:p>
          <a:p>
            <a:pPr>
              <a:spcBef>
                <a:spcPts val="0"/>
              </a:spcBef>
              <a:spcAft>
                <a:spcPts val="1200"/>
              </a:spcAft>
            </a:pPr>
            <a:r>
              <a:rPr lang="es-ES" sz="2000" dirty="0"/>
              <a:t>Interpretación y aplicación de:</a:t>
            </a:r>
          </a:p>
          <a:p>
            <a:pPr marL="1257300" lvl="2" indent="-457200">
              <a:spcBef>
                <a:spcPts val="0"/>
              </a:spcBef>
              <a:spcAft>
                <a:spcPts val="1200"/>
              </a:spcAft>
              <a:buFont typeface="Wingdings" panose="05000000000000000000" pitchFamily="2" charset="2"/>
              <a:buChar char="ü"/>
            </a:pPr>
            <a:r>
              <a:rPr lang="es-ES" sz="1600" dirty="0"/>
              <a:t>la CIPF</a:t>
            </a:r>
          </a:p>
          <a:p>
            <a:pPr marL="1257300" lvl="2" indent="-457200">
              <a:spcBef>
                <a:spcPts val="0"/>
              </a:spcBef>
              <a:spcAft>
                <a:spcPts val="1200"/>
              </a:spcAft>
              <a:buFont typeface="Wingdings" panose="05000000000000000000" pitchFamily="2" charset="2"/>
              <a:buChar char="ü"/>
            </a:pPr>
            <a:r>
              <a:rPr lang="es-ES" sz="1600" dirty="0"/>
              <a:t>las NIMF</a:t>
            </a:r>
          </a:p>
          <a:p>
            <a:pPr marL="1257300" lvl="2" indent="-457200">
              <a:spcBef>
                <a:spcPts val="0"/>
              </a:spcBef>
              <a:spcAft>
                <a:spcPts val="1200"/>
              </a:spcAft>
              <a:buFont typeface="Wingdings" panose="05000000000000000000" pitchFamily="2" charset="2"/>
              <a:buChar char="ü"/>
            </a:pPr>
            <a:r>
              <a:rPr lang="es-ES" sz="2000" dirty="0"/>
              <a:t>medidas fitosanitarias</a:t>
            </a:r>
          </a:p>
          <a:p>
            <a:pPr marL="1257300" lvl="2" indent="-457200">
              <a:spcBef>
                <a:spcPts val="0"/>
              </a:spcBef>
              <a:spcAft>
                <a:spcPts val="1200"/>
              </a:spcAft>
              <a:buFont typeface="Wingdings" panose="05000000000000000000" pitchFamily="2" charset="2"/>
              <a:buChar char="ü"/>
            </a:pPr>
            <a:r>
              <a:rPr lang="es-ES" sz="1600" dirty="0"/>
              <a:t>fuerza</a:t>
            </a:r>
          </a:p>
          <a:p>
            <a:pPr marL="1257300" lvl="2" indent="-457200">
              <a:spcBef>
                <a:spcPts val="0"/>
              </a:spcBef>
              <a:spcAft>
                <a:spcPts val="1200"/>
              </a:spcAft>
              <a:buFont typeface="Wingdings" panose="05000000000000000000" pitchFamily="2" charset="2"/>
              <a:buChar char="ü"/>
            </a:pPr>
            <a:r>
              <a:rPr lang="es-ES" sz="1600" dirty="0"/>
              <a:t>tipo</a:t>
            </a:r>
          </a:p>
          <a:p>
            <a:pPr marL="1257300" lvl="2" indent="-457200">
              <a:spcBef>
                <a:spcPts val="0"/>
              </a:spcBef>
              <a:spcAft>
                <a:spcPts val="1200"/>
              </a:spcAft>
              <a:buFont typeface="Wingdings" panose="05000000000000000000" pitchFamily="2" charset="2"/>
              <a:buChar char="ü"/>
            </a:pPr>
            <a:r>
              <a:rPr lang="es-ES" sz="1600" dirty="0"/>
              <a:t>uso o abuso de medidas.</a:t>
            </a:r>
          </a:p>
          <a:p>
            <a:pPr marL="1257300" lvl="2" indent="-457200">
              <a:spcBef>
                <a:spcPts val="0"/>
              </a:spcBef>
              <a:spcAft>
                <a:spcPts val="1200"/>
              </a:spcAft>
              <a:buFont typeface="Wingdings" panose="05000000000000000000" pitchFamily="2" charset="2"/>
              <a:buChar char="ü"/>
            </a:pPr>
            <a:r>
              <a:rPr lang="es-ES" sz="2000" dirty="0"/>
              <a:t>Medidas fitosanitarias nuevas o revisadas.</a:t>
            </a:r>
            <a:endParaRPr lang="es-ES" altLang="en-US" dirty="0"/>
          </a:p>
          <a:p>
            <a:pPr eaLnBrk="1" hangingPunct="1"/>
            <a:endParaRPr lang="es-ES" altLang="en-US" dirty="0"/>
          </a:p>
        </p:txBody>
      </p:sp>
    </p:spTree>
    <p:extLst>
      <p:ext uri="{BB962C8B-B14F-4D97-AF65-F5344CB8AC3E}">
        <p14:creationId xmlns:p14="http://schemas.microsoft.com/office/powerpoint/2010/main" val="34548620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2400" b="1" dirty="0">
                <a:solidFill>
                  <a:schemeClr val="accent3"/>
                </a:solidFill>
              </a:rPr>
              <a:t>Prevención de controversias</a:t>
            </a:r>
            <a:r>
              <a:rPr lang="es-ES"/>
              <a:t>: medidas para prevenir controversias oficiales:</a:t>
            </a:r>
          </a:p>
          <a:p>
            <a:pPr lvl="1">
              <a:buFont typeface="Wingdings" panose="05000000000000000000" pitchFamily="2" charset="2"/>
              <a:buChar char="§"/>
            </a:pPr>
            <a:r>
              <a:rPr lang="es-ES" sz="2100" dirty="0"/>
              <a:t>Acciones que</a:t>
            </a:r>
            <a:r>
              <a:rPr lang="es-ES"/>
              <a:t> </a:t>
            </a:r>
            <a:r>
              <a:rPr lang="es-ES" sz="2100" dirty="0"/>
              <a:t> se pueden</a:t>
            </a:r>
            <a:r>
              <a:rPr lang="es-ES"/>
              <a:t>  </a:t>
            </a:r>
            <a:r>
              <a:rPr lang="es-ES" sz="2100" dirty="0"/>
              <a:t>tomar para evitar conflictos</a:t>
            </a:r>
          </a:p>
          <a:p>
            <a:pPr lvl="1">
              <a:buFont typeface="Wingdings" panose="05000000000000000000" pitchFamily="2" charset="2"/>
              <a:buChar char="§"/>
            </a:pPr>
            <a:r>
              <a:rPr lang="es-ES" sz="2100" dirty="0"/>
              <a:t>Procesos oficiosos y muchas opciones</a:t>
            </a:r>
          </a:p>
          <a:p>
            <a:pPr marL="0" indent="0">
              <a:buNone/>
            </a:pPr>
            <a:endParaRPr lang="es-ES" dirty="0"/>
          </a:p>
          <a:p>
            <a:r>
              <a:rPr lang="es-ES" sz="2400" b="1" dirty="0">
                <a:solidFill>
                  <a:schemeClr val="accent3"/>
                </a:solidFill>
              </a:rPr>
              <a:t>Solución de controversias - </a:t>
            </a:r>
            <a:r>
              <a:rPr lang="es-ES" sz="2400" dirty="0"/>
              <a:t>solución de disputas</a:t>
            </a:r>
            <a:r>
              <a:rPr lang="es-ES"/>
              <a:t>: </a:t>
            </a:r>
          </a:p>
          <a:p>
            <a:pPr lvl="1">
              <a:lnSpc>
                <a:spcPct val="150000"/>
              </a:lnSpc>
              <a:spcBef>
                <a:spcPts val="0"/>
              </a:spcBef>
              <a:spcAft>
                <a:spcPts val="900"/>
              </a:spcAft>
              <a:buFont typeface="Wingdings" panose="05000000000000000000" pitchFamily="2" charset="2"/>
              <a:buChar char="§"/>
            </a:pPr>
            <a:r>
              <a:rPr lang="es-ES" sz="2100" dirty="0"/>
              <a:t>El "último recurso" si las opciones de prevención de controversias no funcionaron</a:t>
            </a:r>
          </a:p>
          <a:p>
            <a:endParaRPr lang="es-E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19</a:t>
            </a:fld>
            <a:endParaRPr lang="es-ES"/>
          </a:p>
        </p:txBody>
      </p:sp>
    </p:spTree>
    <p:extLst>
      <p:ext uri="{BB962C8B-B14F-4D97-AF65-F5344CB8AC3E}">
        <p14:creationId xmlns:p14="http://schemas.microsoft.com/office/powerpoint/2010/main" val="27948234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92772" y="906511"/>
            <a:ext cx="7167016" cy="1006113"/>
          </a:xfrm>
          <a:prstGeom prst="rect">
            <a:avLst/>
          </a:prstGeo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292772" y="2180022"/>
            <a:ext cx="7167016" cy="1367224"/>
          </a:xfrm>
        </p:spPr>
        <p:txBody>
          <a:bodyPr>
            <a:normAutofit/>
          </a:bodyPr>
          <a:lstStyle>
            <a:lvl1pPr marL="0" indent="0" algn="ctr">
              <a:buNone/>
              <a:defRPr sz="2200" baseline="0">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cxnSp>
        <p:nvCxnSpPr>
          <p:cNvPr id="9" name="Straight Connector 8"/>
          <p:cNvCxnSpPr/>
          <p:nvPr/>
        </p:nvCxnSpPr>
        <p:spPr>
          <a:xfrm>
            <a:off x="1292772" y="1975064"/>
            <a:ext cx="7167016" cy="0"/>
          </a:xfrm>
          <a:prstGeom prst="line">
            <a:avLst/>
          </a:prstGeom>
          <a:ln w="6350"/>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cxnSp>
        <p:nvCxnSpPr>
          <p:cNvPr id="8" name="Straight Connector 7"/>
          <p:cNvCxnSpPr/>
          <p:nvPr userDrawn="1"/>
        </p:nvCxnSpPr>
        <p:spPr>
          <a:xfrm>
            <a:off x="1292772" y="1975064"/>
            <a:ext cx="7167016" cy="0"/>
          </a:xfrm>
          <a:prstGeom prst="line">
            <a:avLst/>
          </a:prstGeom>
          <a:ln w="6350"/>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4171272083"/>
      </p:ext>
    </p:extLst>
  </p:cSld>
  <p:clrMapOvr>
    <a:masterClrMapping/>
  </p:clrMapOvr>
  <p:extLst mod="1">
    <p:ext uri="{DCECCB84-F9BA-43D5-87BE-67443E8EF086}">
      <p15:sldGuideLst xmlns:p15="http://schemas.microsoft.com/office/powerpoint/2012/main">
        <p15:guide id="0" orient="horz" pos="1620" userDrawn="1">
          <p15:clr>
            <a:srgbClr val="FBAE40"/>
          </p15:clr>
        </p15:guide>
        <p15:guide id="1" pos="306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36444488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04410" cy="4358879"/>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02818" y="273844"/>
            <a:ext cx="5126557"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36933290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normAutofit/>
          </a:bodyPr>
          <a:lstStyle>
            <a:lvl1pPr>
              <a:defRPr sz="3200" baseline="0"/>
            </a:lvl1pPr>
          </a:lstStyle>
          <a:p>
            <a:r>
              <a:rPr lang="en-US"/>
              <a:t>Click to edit Master title style</a:t>
            </a:r>
            <a:endParaRPr lang="en-US" dirty="0"/>
          </a:p>
        </p:txBody>
      </p:sp>
      <p:sp>
        <p:nvSpPr>
          <p:cNvPr id="3" name="Content Placeholder 2"/>
          <p:cNvSpPr>
            <a:spLocks noGrp="1"/>
          </p:cNvSpPr>
          <p:nvPr>
            <p:ph idx="1"/>
          </p:nvPr>
        </p:nvSpPr>
        <p:spPr/>
        <p:txBody>
          <a:bodyPr/>
          <a:lstStyle>
            <a:lvl1pPr marL="273050" indent="-273050" defTabSz="901800">
              <a:spcAft>
                <a:spcPts val="600"/>
              </a:spcAft>
              <a:tabLst>
                <a:tab pos="719138" algn="l"/>
              </a:tabLst>
              <a:defRPr/>
            </a:lvl1pPr>
            <a:lvl2pPr marL="577850" indent="-234950">
              <a:spcAft>
                <a:spcPts val="600"/>
              </a:spcAft>
              <a:tabLst/>
              <a:defRPr/>
            </a:lvl2pPr>
            <a:lvl3pPr marL="892175" indent="-206375">
              <a:spcAft>
                <a:spcPts val="600"/>
              </a:spcAft>
              <a:tabLst/>
              <a:defRPr/>
            </a:lvl3pPr>
            <a:lvl4pPr marL="1244600" indent="-215900">
              <a:spcAft>
                <a:spcPts val="600"/>
              </a:spcAft>
              <a:tabLst/>
              <a:defRPr/>
            </a:lvl4pPr>
            <a:lvl5pPr marL="1558925" indent="-187325">
              <a:spcAft>
                <a:spcPts val="600"/>
              </a:spcAft>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1435719926"/>
      </p:ext>
    </p:extLst>
  </p:cSld>
  <p:clrMapOvr>
    <a:masterClrMapping/>
  </p:clrMapOvr>
  <p:hf sldNum="0" hdr="0" ftr="0" dt="0"/>
  <p:extLst mod="1">
    <p:ext uri="{DCECCB84-F9BA-43D5-87BE-67443E8EF086}">
      <p15:sldGuideLst xmlns:p15="http://schemas.microsoft.com/office/powerpoint/2012/main">
        <p15:guide id="0" orient="horz" pos="1620" userDrawn="1">
          <p15:clr>
            <a:srgbClr val="FBAE40"/>
          </p15:clr>
        </p15:guide>
        <p15:guide id="1" pos="306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0" y="618760"/>
            <a:ext cx="7164388" cy="2139553"/>
          </a:xfrm>
          <a:prstGeom prst="rect">
            <a:avLst/>
          </a:prstGeo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1295400" y="2778554"/>
            <a:ext cx="7164388"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729510355"/>
      </p:ext>
    </p:extLst>
  </p:cSld>
  <p:clrMapOvr>
    <a:masterClrMapping/>
  </p:clrMapOvr>
  <p:extLst mod="1">
    <p:ext uri="{DCECCB84-F9BA-43D5-87BE-67443E8EF086}">
      <p15:sldGuideLst xmlns:p15="http://schemas.microsoft.com/office/powerpoint/2012/main">
        <p15:guide id="0" orient="horz" pos="1620" userDrawn="1">
          <p15:clr>
            <a:srgbClr val="FBAE40"/>
          </p15:clr>
        </p15:guide>
        <p15:guide id="1" pos="306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1295400" y="1369219"/>
            <a:ext cx="3518854" cy="31380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928554" y="1369219"/>
            <a:ext cx="3539590" cy="31380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883253354"/>
      </p:ext>
    </p:extLst>
  </p:cSld>
  <p:clrMapOvr>
    <a:masterClrMapping/>
  </p:clrMapOvr>
  <p:extLst mod="1">
    <p:ext uri="{DCECCB84-F9BA-43D5-87BE-67443E8EF086}">
      <p15:sldGuideLst xmlns:p15="http://schemas.microsoft.com/office/powerpoint/2012/main">
        <p15:guide id="0" orient="horz" pos="1620" userDrawn="1">
          <p15:clr>
            <a:srgbClr val="FBAE40"/>
          </p15:clr>
        </p15:guide>
        <p15:guide id="1" pos="306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95400" y="273844"/>
            <a:ext cx="7164388" cy="994172"/>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1295400" y="1260872"/>
            <a:ext cx="3510278"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1295400" y="1878807"/>
            <a:ext cx="3510278" cy="26527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936647" y="1260872"/>
            <a:ext cx="3523142"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936647" y="1878807"/>
            <a:ext cx="3523142" cy="26527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8"/>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4130522071"/>
      </p:ext>
    </p:extLst>
  </p:cSld>
  <p:clrMapOvr>
    <a:masterClrMapping/>
  </p:clrMapOvr>
  <p:extLst mod="1">
    <p:ext uri="{DCECCB84-F9BA-43D5-87BE-67443E8EF086}">
      <p15:sldGuideLst xmlns:p15="http://schemas.microsoft.com/office/powerpoint/2012/main">
        <p15:guide id="0" orient="horz" pos="1620" userDrawn="1">
          <p15:clr>
            <a:srgbClr val="FBAE40"/>
          </p15:clr>
        </p15:guide>
        <p15:guide id="1" pos="306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US"/>
              <a:t>Click to edit Master title style</a:t>
            </a:r>
            <a:endParaRPr lang="en-US" dirty="0"/>
          </a:p>
        </p:txBody>
      </p:sp>
      <p:sp>
        <p:nvSpPr>
          <p:cNvPr id="5" name="Slide Number Placeholder 4"/>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505260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40535196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15392" cy="1200150"/>
          </a:xfrm>
          <a:prstGeom prst="rect">
            <a:avLst/>
          </a:prstGeo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4219163" y="740569"/>
            <a:ext cx="4240625"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5399" y="1543050"/>
            <a:ext cx="2615391"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917007963"/>
      </p:ext>
    </p:extLst>
  </p:cSld>
  <p:clrMapOvr>
    <a:masterClrMapping/>
  </p:clrMapOvr>
  <p:extLst mod="1">
    <p:ext uri="{DCECCB84-F9BA-43D5-87BE-67443E8EF086}">
      <p15:sldGuideLst xmlns:p15="http://schemas.microsoft.com/office/powerpoint/2012/main">
        <p15:guide id="0" orient="horz" pos="1620" userDrawn="1">
          <p15:clr>
            <a:srgbClr val="FBAE40"/>
          </p15:clr>
        </p15:guide>
        <p15:guide id="1" pos="306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39667" cy="1200150"/>
          </a:xfrm>
          <a:prstGeom prst="rect">
            <a:avLst/>
          </a:prstGeo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243439" y="740569"/>
            <a:ext cx="4216349"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1295399" y="1543050"/>
            <a:ext cx="2639667"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2434451815"/>
      </p:ext>
    </p:extLst>
  </p:cSld>
  <p:clrMapOvr>
    <a:masterClrMapping/>
  </p:clrMapOvr>
  <p:extLst mod="1">
    <p:ext uri="{DCECCB84-F9BA-43D5-87BE-67443E8EF086}">
      <p15:sldGuideLst xmlns:p15="http://schemas.microsoft.com/office/powerpoint/2012/main">
        <p15:guide id="0" orient="horz" pos="1620" userDrawn="1">
          <p15:clr>
            <a:srgbClr val="FBAE40"/>
          </p15:clr>
        </p15:guide>
        <p15:guide id="1" pos="3061"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98416" y="1369219"/>
            <a:ext cx="7169729" cy="31184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8592765" y="4846709"/>
            <a:ext cx="434908" cy="205743"/>
          </a:xfrm>
          <a:prstGeom prst="rect">
            <a:avLst/>
          </a:prstGeom>
        </p:spPr>
        <p:txBody>
          <a:bodyPr vert="horz" lIns="91440" tIns="45720" rIns="91440" bIns="45720" rtlCol="0" anchor="ctr"/>
          <a:lstStyle>
            <a:lvl1pPr algn="r">
              <a:defRPr sz="900">
                <a:solidFill>
                  <a:schemeClr val="tx1">
                    <a:tint val="75000"/>
                  </a:schemeClr>
                </a:solidFill>
              </a:defRPr>
            </a:lvl1pPr>
          </a:lstStyle>
          <a:p>
            <a:fld id="{83B6047E-932E-D046-B526-ECC9278DC106}" type="slidenum">
              <a:rPr lang="en-US" smtClean="0"/>
              <a:pPr/>
              <a:t>‹#›</a:t>
            </a:fld>
            <a:endParaRPr lang="en-US" dirty="0"/>
          </a:p>
        </p:txBody>
      </p:sp>
      <p:pic>
        <p:nvPicPr>
          <p:cNvPr id="9" name="Picture 8"/>
          <p:cNvPicPr>
            <a:picLocks noChangeAspect="1"/>
          </p:cNvPicPr>
          <p:nvPr/>
        </p:nvPicPr>
        <p:blipFill>
          <a:blip r:embed="rId13"/>
          <a:stretch>
            <a:fillRect/>
          </a:stretch>
        </p:blipFill>
        <p:spPr>
          <a:xfrm>
            <a:off x="0" y="0"/>
            <a:ext cx="428625" cy="5143500"/>
          </a:xfrm>
          <a:prstGeom prst="rect">
            <a:avLst/>
          </a:prstGeom>
        </p:spPr>
      </p:pic>
      <p:sp>
        <p:nvSpPr>
          <p:cNvPr id="10" name="Rectangle 9"/>
          <p:cNvSpPr/>
          <p:nvPr/>
        </p:nvSpPr>
        <p:spPr>
          <a:xfrm>
            <a:off x="428625" y="0"/>
            <a:ext cx="19354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14"/>
          <a:stretch>
            <a:fillRect/>
          </a:stretch>
        </p:blipFill>
        <p:spPr>
          <a:xfrm>
            <a:off x="4367360" y="4602216"/>
            <a:ext cx="856040" cy="442779"/>
          </a:xfrm>
          <a:prstGeom prst="rect">
            <a:avLst/>
          </a:prstGeom>
        </p:spPr>
      </p:pic>
      <p:cxnSp>
        <p:nvCxnSpPr>
          <p:cNvPr id="14" name="Straight Connector 13"/>
          <p:cNvCxnSpPr/>
          <p:nvPr/>
        </p:nvCxnSpPr>
        <p:spPr>
          <a:xfrm flipH="1" flipV="1">
            <a:off x="1298416" y="4832851"/>
            <a:ext cx="2936360" cy="13858"/>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369011" y="4832851"/>
            <a:ext cx="3099133" cy="0"/>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sp>
        <p:nvSpPr>
          <p:cNvPr id="22" name="Title Placeholder 21"/>
          <p:cNvSpPr>
            <a:spLocks noGrp="1"/>
          </p:cNvSpPr>
          <p:nvPr>
            <p:ph type="title"/>
          </p:nvPr>
        </p:nvSpPr>
        <p:spPr>
          <a:xfrm>
            <a:off x="1298416" y="274638"/>
            <a:ext cx="7169728" cy="993775"/>
          </a:xfrm>
          <a:prstGeom prst="rect">
            <a:avLst/>
          </a:prstGeom>
        </p:spPr>
        <p:txBody>
          <a:bodyPr vert="horz" lIns="91440" tIns="45720" rIns="91440" bIns="45720" rtlCol="0" anchor="ctr">
            <a:normAutofit/>
          </a:bodyPr>
          <a:lstStyle/>
          <a:p>
            <a:r>
              <a:rPr lang="en-US"/>
              <a:t>Click to edit Master title style</a:t>
            </a:r>
          </a:p>
        </p:txBody>
      </p:sp>
      <p:pic>
        <p:nvPicPr>
          <p:cNvPr id="13" name="Picture 12"/>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pic>
        <p:nvPicPr>
          <p:cNvPr id="12" name="Picture 11"/>
          <p:cNvPicPr>
            <a:picLocks noChangeAspect="1"/>
          </p:cNvPicPr>
          <p:nvPr userDrawn="1"/>
        </p:nvPicPr>
        <p:blipFill>
          <a:blip r:embed="rId13"/>
          <a:stretch>
            <a:fillRect/>
          </a:stretch>
        </p:blipFill>
        <p:spPr>
          <a:xfrm>
            <a:off x="0" y="0"/>
            <a:ext cx="428625" cy="5143500"/>
          </a:xfrm>
          <a:prstGeom prst="rect">
            <a:avLst/>
          </a:prstGeom>
        </p:spPr>
      </p:pic>
      <p:sp>
        <p:nvSpPr>
          <p:cNvPr id="15" name="Rectangle 14"/>
          <p:cNvSpPr/>
          <p:nvPr userDrawn="1"/>
        </p:nvSpPr>
        <p:spPr>
          <a:xfrm>
            <a:off x="428625" y="0"/>
            <a:ext cx="19354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a:blip r:embed="rId14"/>
          <a:stretch>
            <a:fillRect/>
          </a:stretch>
        </p:blipFill>
        <p:spPr>
          <a:xfrm>
            <a:off x="4367360" y="4602216"/>
            <a:ext cx="856040" cy="442779"/>
          </a:xfrm>
          <a:prstGeom prst="rect">
            <a:avLst/>
          </a:prstGeom>
        </p:spPr>
      </p:pic>
      <p:cxnSp>
        <p:nvCxnSpPr>
          <p:cNvPr id="17" name="Straight Connector 16"/>
          <p:cNvCxnSpPr/>
          <p:nvPr userDrawn="1"/>
        </p:nvCxnSpPr>
        <p:spPr>
          <a:xfrm flipH="1" flipV="1">
            <a:off x="1298416" y="4832851"/>
            <a:ext cx="2936360" cy="13858"/>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5369011" y="4832851"/>
            <a:ext cx="3099133" cy="0"/>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pic>
        <p:nvPicPr>
          <p:cNvPr id="20" name="Picture 19"/>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355658849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phytosanitary.info/"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phytosanitary.info/"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s-ES" b="1" dirty="0" smtClean="0"/>
              <a:t>Presentación </a:t>
            </a:r>
            <a:r>
              <a:rPr lang="es-ES" b="1" dirty="0"/>
              <a:t>de la Convención Internacional de Protección Fitosanitaria (CIPF)</a:t>
            </a:r>
          </a:p>
        </p:txBody>
      </p:sp>
      <p:sp>
        <p:nvSpPr>
          <p:cNvPr id="3" name="Subtitle 2"/>
          <p:cNvSpPr>
            <a:spLocks noGrp="1"/>
          </p:cNvSpPr>
          <p:nvPr>
            <p:ph type="subTitle" idx="1"/>
          </p:nvPr>
        </p:nvSpPr>
        <p:spPr>
          <a:xfrm>
            <a:off x="1292772" y="2180022"/>
            <a:ext cx="7167016" cy="1188466"/>
          </a:xfrm>
        </p:spPr>
        <p:txBody>
          <a:bodyPr>
            <a:normAutofit/>
          </a:bodyPr>
          <a:lstStyle/>
          <a:p>
            <a:r>
              <a:rPr lang="es-ES"/>
              <a:t> </a:t>
            </a:r>
          </a:p>
          <a:p>
            <a:r>
              <a:rPr lang="es-ES" sz="1800" b="1" dirty="0"/>
              <a:t>La Secretaría de la CIPF:</a:t>
            </a:r>
          </a:p>
          <a:p>
            <a:r>
              <a:rPr lang="es-ES" sz="1800" b="1" dirty="0"/>
              <a:t>Con el apoyo financiero del Proyecto 401 del FANFC</a:t>
            </a:r>
          </a:p>
          <a:p>
            <a:endParaRPr lang="es-ES" sz="1800" dirty="0"/>
          </a:p>
        </p:txBody>
      </p:sp>
      <p:sp>
        <p:nvSpPr>
          <p:cNvPr id="4" name="Title 1"/>
          <p:cNvSpPr txBox="1">
            <a:spLocks/>
          </p:cNvSpPr>
          <p:nvPr/>
        </p:nvSpPr>
        <p:spPr>
          <a:xfrm>
            <a:off x="1553911" y="3790765"/>
            <a:ext cx="7169727" cy="661704"/>
          </a:xfrm>
          <a:prstGeom prst="rect">
            <a:avLst/>
          </a:prstGeom>
        </p:spPr>
        <p:txBody>
          <a:bodyPr vert="horz" lIns="91440" tIns="45720" rIns="91440" bIns="45720" rtlCol="0" anchor="b">
            <a:normAutofit/>
          </a:bodyPr>
          <a:lstStyle>
            <a:lvl1pPr algn="ctr" defTabSz="685800" rtl="0" eaLnBrk="1" latinLnBrk="0" hangingPunct="1">
              <a:lnSpc>
                <a:spcPct val="90000"/>
              </a:lnSpc>
              <a:spcBef>
                <a:spcPct val="0"/>
              </a:spcBef>
              <a:buNone/>
              <a:defRPr sz="4500" b="0" kern="1200">
                <a:solidFill>
                  <a:schemeClr val="accent1"/>
                </a:solidFill>
                <a:latin typeface="+mj-lt"/>
                <a:ea typeface="+mj-ea"/>
                <a:cs typeface="+mj-cs"/>
              </a:defRPr>
            </a:lvl1pPr>
          </a:lstStyle>
          <a:p>
            <a:r>
              <a:rPr lang="es-ES" sz="2000" b="1" dirty="0"/>
              <a:t>Capacitación para facilitadores de evaluación de la capacidad fitosanitaria (ECF)</a:t>
            </a:r>
          </a:p>
        </p:txBody>
      </p:sp>
    </p:spTree>
    <p:extLst>
      <p:ext uri="{BB962C8B-B14F-4D97-AF65-F5344CB8AC3E}">
        <p14:creationId xmlns:p14="http://schemas.microsoft.com/office/powerpoint/2010/main" val="36150020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0858" y="273844"/>
            <a:ext cx="8055427" cy="994172"/>
          </a:xfrm>
        </p:spPr>
        <p:txBody>
          <a:bodyPr>
            <a:normAutofit fontScale="90000"/>
          </a:bodyPr>
          <a:lstStyle/>
          <a:p>
            <a:pPr>
              <a:defRPr/>
            </a:pPr>
            <a:r>
              <a:t/>
            </a:r>
            <a:br/>
            <a:r>
              <a:rPr lang="es-ES" sz="3600" b="1" dirty="0"/>
              <a:t>¿Cuáles son los puntos fuertes del texto de la Convención?</a:t>
            </a:r>
            <a:r>
              <a:t/>
            </a:r>
            <a:br/>
            <a:endParaRPr lang="es-ES" sz="3600" b="1" dirty="0"/>
          </a:p>
        </p:txBody>
      </p:sp>
      <p:sp>
        <p:nvSpPr>
          <p:cNvPr id="22531" name="Content Placeholder 2"/>
          <p:cNvSpPr>
            <a:spLocks noGrp="1"/>
          </p:cNvSpPr>
          <p:nvPr>
            <p:ph idx="1"/>
          </p:nvPr>
        </p:nvSpPr>
        <p:spPr>
          <a:xfrm>
            <a:off x="870858" y="1369219"/>
            <a:ext cx="7597288" cy="3118475"/>
          </a:xfrm>
        </p:spPr>
        <p:txBody>
          <a:bodyPr>
            <a:normAutofit fontScale="70000" lnSpcReduction="20000"/>
          </a:bodyPr>
          <a:lstStyle/>
          <a:p>
            <a:pPr algn="just">
              <a:buFont typeface="Wingdings" panose="05000000000000000000" pitchFamily="2" charset="2"/>
              <a:buChar char="§"/>
            </a:pPr>
            <a:r>
              <a:rPr lang="es-ES" altLang="en-US" sz="3000" dirty="0"/>
              <a:t>Obligaciones, derechos y responsabilidades claros.</a:t>
            </a:r>
          </a:p>
          <a:p>
            <a:pPr algn="just">
              <a:buFont typeface="Wingdings" panose="05000000000000000000" pitchFamily="2" charset="2"/>
              <a:buChar char="§"/>
            </a:pPr>
            <a:r>
              <a:rPr lang="es-ES" altLang="en-US" sz="3000" dirty="0">
                <a:solidFill>
                  <a:srgbClr val="FF0000"/>
                </a:solidFill>
              </a:rPr>
              <a:t>111 shall/ 1 must/ 7 should/ 34 may.</a:t>
            </a:r>
          </a:p>
          <a:p>
            <a:pPr algn="just">
              <a:buFont typeface="Wingdings" panose="05000000000000000000" pitchFamily="2" charset="2"/>
              <a:buChar char="§"/>
            </a:pPr>
            <a:r>
              <a:rPr lang="es-ES" altLang="en-US" sz="3000" dirty="0"/>
              <a:t>Descripción clara de una organización como la ONPF y de sus funciones.</a:t>
            </a:r>
          </a:p>
          <a:p>
            <a:pPr algn="just">
              <a:buFont typeface="Wingdings" panose="05000000000000000000" pitchFamily="2" charset="2"/>
              <a:buChar char="§"/>
            </a:pPr>
            <a:r>
              <a:rPr lang="es-ES" altLang="en-US" sz="3000" dirty="0"/>
              <a:t>Reconocimiento de las organizaciones regionales de protección fitosanitaria.</a:t>
            </a:r>
          </a:p>
          <a:p>
            <a:pPr algn="just">
              <a:buFont typeface="Wingdings" panose="05000000000000000000" pitchFamily="2" charset="2"/>
              <a:buChar char="§"/>
            </a:pPr>
            <a:r>
              <a:rPr lang="es-ES" altLang="en-US" sz="3000" dirty="0"/>
              <a:t>Un único modelo de certificado establecido como  anexo a la Convención.</a:t>
            </a:r>
          </a:p>
          <a:p>
            <a:pPr algn="just">
              <a:buFont typeface="Wingdings" panose="05000000000000000000" pitchFamily="2" charset="2"/>
              <a:buChar char="§"/>
            </a:pPr>
            <a:r>
              <a:rPr lang="es-ES" altLang="en-US" sz="3000" dirty="0"/>
              <a:t>Promueve la cooperación entre las partes contratantes.</a:t>
            </a:r>
          </a:p>
          <a:p>
            <a:pPr algn="just">
              <a:buFont typeface="Wingdings" panose="05000000000000000000" pitchFamily="2" charset="2"/>
              <a:buChar char="§"/>
            </a:pPr>
            <a:endParaRPr lang="es-ES" altLang="en-US" sz="2600" dirty="0"/>
          </a:p>
          <a:p>
            <a:pPr>
              <a:buFontTx/>
              <a:buChar char="-"/>
            </a:pPr>
            <a:endParaRPr lang="es-ES" altLang="en-US" dirty="0"/>
          </a:p>
          <a:p>
            <a:pPr>
              <a:buFontTx/>
              <a:buChar char="-"/>
            </a:pPr>
            <a:endParaRPr lang="es-ES" altLang="en-US" dirty="0"/>
          </a:p>
          <a:p>
            <a:pPr>
              <a:buFontTx/>
              <a:buChar char="-"/>
            </a:pPr>
            <a:endParaRPr lang="es-ES" altLang="en-US" dirty="0"/>
          </a:p>
        </p:txBody>
      </p:sp>
    </p:spTree>
    <p:extLst>
      <p:ext uri="{BB962C8B-B14F-4D97-AF65-F5344CB8AC3E}">
        <p14:creationId xmlns:p14="http://schemas.microsoft.com/office/powerpoint/2010/main" val="13456793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idx="4294967295"/>
          </p:nvPr>
        </p:nvSpPr>
        <p:spPr>
          <a:xfrm>
            <a:off x="942004" y="250614"/>
            <a:ext cx="5829300" cy="809625"/>
          </a:xfrm>
        </p:spPr>
        <p:txBody>
          <a:bodyPr>
            <a:normAutofit fontScale="90000"/>
          </a:bodyPr>
          <a:lstStyle/>
          <a:p>
            <a:r>
              <a:t/>
            </a:r>
            <a:br/>
            <a:r>
              <a:rPr lang="es-ES" altLang="en-US" sz="3600" b="1" dirty="0"/>
              <a:t>Ámplio ámbito de acción de la CIPF </a:t>
            </a:r>
            <a:r>
              <a:t/>
            </a:r>
            <a:br/>
            <a:endParaRPr lang="es-ES" altLang="en-US" sz="3600" b="1" dirty="0"/>
          </a:p>
        </p:txBody>
      </p:sp>
      <p:sp>
        <p:nvSpPr>
          <p:cNvPr id="55299" name="Content Placeholder 3"/>
          <p:cNvSpPr>
            <a:spLocks noGrp="1"/>
          </p:cNvSpPr>
          <p:nvPr>
            <p:ph idx="4294967295"/>
          </p:nvPr>
        </p:nvSpPr>
        <p:spPr>
          <a:xfrm>
            <a:off x="1076131" y="1291514"/>
            <a:ext cx="7041502" cy="2880122"/>
          </a:xfrm>
        </p:spPr>
        <p:txBody>
          <a:bodyPr>
            <a:normAutofit/>
          </a:bodyPr>
          <a:lstStyle/>
          <a:p>
            <a:pPr marL="0" lvl="1" indent="0" algn="just" defTabSz="901800">
              <a:spcBef>
                <a:spcPts val="750"/>
              </a:spcBef>
              <a:spcAft>
                <a:spcPts val="600"/>
              </a:spcAft>
              <a:buNone/>
              <a:tabLst>
                <a:tab pos="719138" algn="l"/>
              </a:tabLst>
              <a:defRPr/>
            </a:pPr>
            <a:r>
              <a:rPr lang="es-ES" sz="2600" b="1" dirty="0">
                <a:solidFill>
                  <a:schemeClr val="accent3"/>
                </a:solidFill>
              </a:rPr>
              <a:t>Todos los tipos de plantas, productos vegetales y artículos reglamentados, tales como:</a:t>
            </a:r>
          </a:p>
          <a:p>
            <a:pPr marL="273050" lvl="1" indent="-273050" algn="just" defTabSz="901800">
              <a:spcBef>
                <a:spcPts val="750"/>
              </a:spcBef>
              <a:spcAft>
                <a:spcPts val="600"/>
              </a:spcAft>
              <a:buFont typeface="Wingdings" panose="05000000000000000000" pitchFamily="2" charset="2"/>
              <a:buChar char="§"/>
              <a:tabLst>
                <a:tab pos="719138" algn="l"/>
              </a:tabLst>
              <a:defRPr/>
            </a:pPr>
            <a:r>
              <a:rPr lang="es-ES" sz="2700" dirty="0"/>
              <a:t>Todos los medios de transporte</a:t>
            </a:r>
          </a:p>
          <a:p>
            <a:pPr marL="273050" lvl="1" indent="-273050" algn="just" defTabSz="901800">
              <a:spcBef>
                <a:spcPts val="750"/>
              </a:spcBef>
              <a:spcAft>
                <a:spcPts val="600"/>
              </a:spcAft>
              <a:buFont typeface="Wingdings" panose="05000000000000000000" pitchFamily="2" charset="2"/>
              <a:buChar char="§"/>
              <a:tabLst>
                <a:tab pos="719138" algn="l"/>
              </a:tabLst>
              <a:defRPr/>
            </a:pPr>
            <a:r>
              <a:rPr lang="es-ES" sz="2700" dirty="0"/>
              <a:t>Plantas y productos vegetales no agrícolas.</a:t>
            </a:r>
          </a:p>
          <a:p>
            <a:pPr marL="273050" lvl="1" indent="-273050" algn="just" defTabSz="901800">
              <a:spcBef>
                <a:spcPts val="750"/>
              </a:spcBef>
              <a:spcAft>
                <a:spcPts val="600"/>
              </a:spcAft>
              <a:buFont typeface="Wingdings" panose="05000000000000000000" pitchFamily="2" charset="2"/>
              <a:buChar char="§"/>
              <a:tabLst>
                <a:tab pos="719138" algn="l"/>
              </a:tabLst>
              <a:defRPr/>
            </a:pPr>
            <a:r>
              <a:rPr lang="es-ES" sz="2700" dirty="0"/>
              <a:t>Los OVM que presentan un riesgo de plagas.</a:t>
            </a:r>
          </a:p>
          <a:p>
            <a:pPr>
              <a:buFont typeface="Arial" charset="0"/>
              <a:buNone/>
              <a:defRPr/>
            </a:pPr>
            <a:endParaRPr lang="es-ES" dirty="0">
              <a:solidFill>
                <a:srgbClr val="3366FF"/>
              </a:solidFill>
            </a:endParaRPr>
          </a:p>
          <a:p>
            <a:pPr>
              <a:buFontTx/>
              <a:buNone/>
              <a:defRPr/>
            </a:pPr>
            <a:endParaRPr lang="es-ES" dirty="0">
              <a:solidFill>
                <a:srgbClr val="3366FF"/>
              </a:solidFill>
            </a:endParaRPr>
          </a:p>
          <a:p>
            <a:pPr>
              <a:buFontTx/>
              <a:buNone/>
              <a:defRPr/>
            </a:pPr>
            <a:endParaRPr lang="es-ES" dirty="0">
              <a:solidFill>
                <a:srgbClr val="3366FF"/>
              </a:solidFill>
            </a:endParaRPr>
          </a:p>
        </p:txBody>
      </p:sp>
    </p:spTree>
    <p:extLst>
      <p:ext uri="{BB962C8B-B14F-4D97-AF65-F5344CB8AC3E}">
        <p14:creationId xmlns:p14="http://schemas.microsoft.com/office/powerpoint/2010/main" val="8747505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690798"/>
          </a:xfrm>
        </p:spPr>
        <p:txBody>
          <a:bodyPr/>
          <a:lstStyle/>
          <a:p>
            <a:r>
              <a:rPr lang="es-ES" b="1" dirty="0"/>
              <a:t>CIPF: Proteger los recursos vegetales</a:t>
            </a:r>
          </a:p>
        </p:txBody>
      </p:sp>
      <p:sp>
        <p:nvSpPr>
          <p:cNvPr id="3" name="Content Placeholder 2"/>
          <p:cNvSpPr>
            <a:spLocks noGrp="1"/>
          </p:cNvSpPr>
          <p:nvPr>
            <p:ph idx="1"/>
          </p:nvPr>
        </p:nvSpPr>
        <p:spPr>
          <a:xfrm>
            <a:off x="1099362" y="1073283"/>
            <a:ext cx="7169729" cy="3276469"/>
          </a:xfrm>
        </p:spPr>
        <p:txBody>
          <a:bodyPr>
            <a:normAutofit fontScale="85000" lnSpcReduction="20000"/>
          </a:bodyPr>
          <a:lstStyle/>
          <a:p>
            <a:pPr marL="0" indent="0">
              <a:buNone/>
            </a:pPr>
            <a:r>
              <a:rPr lang="es-ES" sz="2600" b="1" dirty="0">
                <a:solidFill>
                  <a:schemeClr val="accent3"/>
                </a:solidFill>
              </a:rPr>
              <a:t>Cuatro objetivos estratégicos:</a:t>
            </a:r>
          </a:p>
          <a:p>
            <a:pPr algn="just">
              <a:buFont typeface="Wingdings" panose="05000000000000000000" pitchFamily="2" charset="2"/>
              <a:buChar char="§"/>
            </a:pPr>
            <a:r>
              <a:rPr lang="es-ES" sz="2400" dirty="0"/>
              <a:t>Proteger la agricultura sostenible y mejorar la seguridad alimentaria mundial a través de la prevención de la propagación de plagas.</a:t>
            </a:r>
          </a:p>
          <a:p>
            <a:pPr algn="just">
              <a:buFont typeface="Wingdings" panose="05000000000000000000" pitchFamily="2" charset="2"/>
              <a:buChar char="§"/>
            </a:pPr>
            <a:r>
              <a:rPr lang="es-ES" sz="2400" dirty="0"/>
              <a:t>Proteger de las plagas el medio ambiente, los bosques y la diversidad biológica.</a:t>
            </a:r>
          </a:p>
          <a:p>
            <a:pPr algn="just">
              <a:buFont typeface="Wingdings" panose="05000000000000000000" pitchFamily="2" charset="2"/>
              <a:buChar char="§"/>
            </a:pPr>
            <a:r>
              <a:rPr lang="es-ES" sz="2400" dirty="0"/>
              <a:t>Facilitar el desarrollo económico y comercial a través de la promoción de medidas fitosanitarias armonizadas y con base científica.</a:t>
            </a:r>
          </a:p>
          <a:p>
            <a:pPr algn="just">
              <a:buFont typeface="Wingdings" panose="05000000000000000000" pitchFamily="2" charset="2"/>
              <a:buChar char="§"/>
            </a:pPr>
            <a:r>
              <a:rPr lang="es-ES" sz="2400" dirty="0"/>
              <a:t>Fomentar la capacidad fitosanitaria para que los miembros cumplan los tres primeros objetivos.</a:t>
            </a:r>
          </a:p>
        </p:txBody>
      </p:sp>
    </p:spTree>
    <p:extLst>
      <p:ext uri="{BB962C8B-B14F-4D97-AF65-F5344CB8AC3E}">
        <p14:creationId xmlns:p14="http://schemas.microsoft.com/office/powerpoint/2010/main" val="9874827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7397" y="254810"/>
            <a:ext cx="7169727" cy="683401"/>
          </a:xfrm>
        </p:spPr>
        <p:txBody>
          <a:bodyPr/>
          <a:lstStyle/>
          <a:p>
            <a:r>
              <a:rPr lang="es-ES" b="1" dirty="0"/>
              <a:t>CIPF: Proteger los recursos vegetales</a:t>
            </a:r>
          </a:p>
        </p:txBody>
      </p:sp>
      <p:sp>
        <p:nvSpPr>
          <p:cNvPr id="3" name="Content Placeholder 2"/>
          <p:cNvSpPr>
            <a:spLocks noGrp="1"/>
          </p:cNvSpPr>
          <p:nvPr>
            <p:ph idx="1"/>
          </p:nvPr>
        </p:nvSpPr>
        <p:spPr>
          <a:xfrm>
            <a:off x="1298415" y="1150070"/>
            <a:ext cx="7169729" cy="3118475"/>
          </a:xfrm>
        </p:spPr>
        <p:txBody>
          <a:bodyPr>
            <a:normAutofit/>
          </a:bodyPr>
          <a:lstStyle/>
          <a:p>
            <a:pPr marL="0" indent="0">
              <a:buNone/>
            </a:pPr>
            <a:r>
              <a:rPr lang="es-ES" sz="2600" b="1" dirty="0">
                <a:solidFill>
                  <a:schemeClr val="accent3"/>
                </a:solidFill>
              </a:rPr>
              <a:t>Cuatro actividades básicas:</a:t>
            </a:r>
          </a:p>
          <a:p>
            <a:pPr marL="0" indent="0">
              <a:buNone/>
            </a:pPr>
            <a:r>
              <a:rPr lang="es-ES" sz="2500" dirty="0"/>
              <a:t>1. Normatividad</a:t>
            </a:r>
          </a:p>
          <a:p>
            <a:pPr marL="0" indent="0">
              <a:buNone/>
            </a:pPr>
            <a:r>
              <a:rPr lang="es-ES" sz="2500" dirty="0"/>
              <a:t>2. Presentación de informes nacionales</a:t>
            </a:r>
          </a:p>
          <a:p>
            <a:pPr marL="0" indent="0">
              <a:buNone/>
            </a:pPr>
            <a:r>
              <a:rPr lang="es-ES" sz="2500" dirty="0"/>
              <a:t>3. Solución de diferencias</a:t>
            </a:r>
          </a:p>
          <a:p>
            <a:pPr marL="0" indent="0">
              <a:buNone/>
            </a:pPr>
            <a:r>
              <a:rPr lang="es-ES" sz="2500" dirty="0"/>
              <a:t>4. Creación de capacidad</a:t>
            </a:r>
          </a:p>
        </p:txBody>
      </p:sp>
    </p:spTree>
    <p:extLst>
      <p:ext uri="{BB962C8B-B14F-4D97-AF65-F5344CB8AC3E}">
        <p14:creationId xmlns:p14="http://schemas.microsoft.com/office/powerpoint/2010/main" val="16761686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7171" y="143221"/>
            <a:ext cx="7600974" cy="994172"/>
          </a:xfrm>
        </p:spPr>
        <p:txBody>
          <a:bodyPr>
            <a:normAutofit/>
          </a:bodyPr>
          <a:lstStyle/>
          <a:p>
            <a:r>
              <a:rPr lang="es-ES" b="1" dirty="0"/>
              <a:t>1. Normatividad </a:t>
            </a:r>
          </a:p>
        </p:txBody>
      </p:sp>
      <p:sp>
        <p:nvSpPr>
          <p:cNvPr id="3" name="Content Placeholder 2"/>
          <p:cNvSpPr>
            <a:spLocks noGrp="1"/>
          </p:cNvSpPr>
          <p:nvPr>
            <p:ph idx="1"/>
          </p:nvPr>
        </p:nvSpPr>
        <p:spPr>
          <a:xfrm>
            <a:off x="835292" y="1155701"/>
            <a:ext cx="7632854" cy="3331994"/>
          </a:xfrm>
        </p:spPr>
        <p:txBody>
          <a:bodyPr/>
          <a:lstStyle/>
          <a:p>
            <a:pPr marL="0" indent="0">
              <a:buNone/>
            </a:pPr>
            <a:r>
              <a:rPr lang="es-ES" sz="2400" b="1" dirty="0">
                <a:solidFill>
                  <a:schemeClr val="accent3"/>
                </a:solidFill>
              </a:rPr>
              <a:t>Proceso de establecimiento de normas de la CIPF</a:t>
            </a:r>
          </a:p>
          <a:p>
            <a:pPr marL="0" indent="0">
              <a:buNone/>
            </a:pPr>
            <a:endParaRPr lang="es-ES" sz="2400" b="1" dirty="0">
              <a:solidFill>
                <a:schemeClr val="accent3"/>
              </a:solidFill>
            </a:endParaRPr>
          </a:p>
        </p:txBody>
      </p:sp>
      <p:pic>
        <p:nvPicPr>
          <p:cNvPr id="6" name="Picture 5"/>
          <p:cNvPicPr>
            <a:picLocks noChangeAspect="1"/>
          </p:cNvPicPr>
          <p:nvPr/>
        </p:nvPicPr>
        <p:blipFill>
          <a:blip r:embed="rId3"/>
          <a:stretch>
            <a:fillRect/>
          </a:stretch>
        </p:blipFill>
        <p:spPr>
          <a:xfrm>
            <a:off x="867170" y="1601443"/>
            <a:ext cx="7632854" cy="3237257"/>
          </a:xfrm>
          <a:prstGeom prst="rect">
            <a:avLst/>
          </a:prstGeom>
        </p:spPr>
      </p:pic>
    </p:spTree>
    <p:extLst>
      <p:ext uri="{BB962C8B-B14F-4D97-AF65-F5344CB8AC3E}">
        <p14:creationId xmlns:p14="http://schemas.microsoft.com/office/powerpoint/2010/main" val="4156735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TextBox 18"/>
          <p:cNvSpPr txBox="1">
            <a:spLocks noChangeArrowheads="1"/>
          </p:cNvSpPr>
          <p:nvPr/>
        </p:nvSpPr>
        <p:spPr bwMode="auto">
          <a:xfrm>
            <a:off x="867171" y="831987"/>
            <a:ext cx="80715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1313" indent="-341313"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eaLnBrk="1" hangingPunct="1">
              <a:spcBef>
                <a:spcPts val="900"/>
              </a:spcBef>
              <a:buNone/>
            </a:pPr>
            <a:r>
              <a:rPr lang="es-ES" sz="2800" b="1" dirty="0">
                <a:solidFill>
                  <a:schemeClr val="accent3"/>
                </a:solidFill>
              </a:rPr>
              <a:t>Formas de participar en las actividades normativas</a:t>
            </a:r>
            <a:endParaRPr lang="es-ES" altLang="en-US" sz="2600" b="1" dirty="0">
              <a:solidFill>
                <a:schemeClr val="accent3"/>
              </a:solidFill>
              <a:latin typeface="+mn-lt"/>
            </a:endParaRPr>
          </a:p>
        </p:txBody>
      </p:sp>
      <p:sp>
        <p:nvSpPr>
          <p:cNvPr id="5" name="TextBox 4"/>
          <p:cNvSpPr txBox="1">
            <a:spLocks noChangeArrowheads="1"/>
          </p:cNvSpPr>
          <p:nvPr/>
        </p:nvSpPr>
        <p:spPr bwMode="auto">
          <a:xfrm>
            <a:off x="1251647" y="1526132"/>
            <a:ext cx="1891159" cy="369332"/>
          </a:xfrm>
          <a:prstGeom prst="rect">
            <a:avLst/>
          </a:prstGeom>
          <a:noFill/>
          <a:ln w="19050">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800" dirty="0">
                <a:latin typeface="+mj-lt"/>
              </a:rPr>
              <a:t>Presentar un tema</a:t>
            </a:r>
            <a:endParaRPr lang="es-ES" altLang="en-US" sz="1800" dirty="0">
              <a:latin typeface="+mj-lt"/>
              <a:cs typeface="Arial" panose="020B0604020202020204" pitchFamily="34" charset="0"/>
            </a:endParaRPr>
          </a:p>
        </p:txBody>
      </p:sp>
      <p:sp>
        <p:nvSpPr>
          <p:cNvPr id="6" name="TextBox 5"/>
          <p:cNvSpPr txBox="1">
            <a:spLocks noChangeArrowheads="1"/>
          </p:cNvSpPr>
          <p:nvPr/>
        </p:nvSpPr>
        <p:spPr bwMode="auto">
          <a:xfrm>
            <a:off x="3512045" y="1581620"/>
            <a:ext cx="4850719" cy="369332"/>
          </a:xfrm>
          <a:prstGeom prst="rect">
            <a:avLst/>
          </a:prstGeom>
          <a:noFill/>
          <a:ln w="19050">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800" dirty="0">
                <a:latin typeface="+mj-lt"/>
              </a:rPr>
              <a:t>Proporcionar observaciones durante las consultas</a:t>
            </a:r>
            <a:endParaRPr lang="es-ES" altLang="en-US" sz="1800" dirty="0">
              <a:latin typeface="+mj-lt"/>
              <a:cs typeface="Arial" panose="020B0604020202020204" pitchFamily="34" charset="0"/>
            </a:endParaRPr>
          </a:p>
        </p:txBody>
      </p:sp>
      <p:sp>
        <p:nvSpPr>
          <p:cNvPr id="7" name="TextBox 6"/>
          <p:cNvSpPr txBox="1">
            <a:spLocks noChangeArrowheads="1"/>
          </p:cNvSpPr>
          <p:nvPr/>
        </p:nvSpPr>
        <p:spPr bwMode="auto">
          <a:xfrm>
            <a:off x="1348853" y="2261799"/>
            <a:ext cx="2032159" cy="369332"/>
          </a:xfrm>
          <a:prstGeom prst="rect">
            <a:avLst/>
          </a:prstGeom>
          <a:noFill/>
          <a:ln w="19050">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800">
                <a:latin typeface="+mj-lt"/>
              </a:rPr>
              <a:t>Designar expertos</a:t>
            </a:r>
            <a:endParaRPr lang="es-ES" altLang="en-US" sz="1800">
              <a:latin typeface="+mj-lt"/>
              <a:cs typeface="Arial" panose="020B0604020202020204" pitchFamily="34" charset="0"/>
            </a:endParaRPr>
          </a:p>
        </p:txBody>
      </p:sp>
      <p:sp>
        <p:nvSpPr>
          <p:cNvPr id="10" name="TextBox 9"/>
          <p:cNvSpPr txBox="1">
            <a:spLocks noChangeArrowheads="1"/>
          </p:cNvSpPr>
          <p:nvPr/>
        </p:nvSpPr>
        <p:spPr bwMode="auto">
          <a:xfrm>
            <a:off x="1013441" y="3758804"/>
            <a:ext cx="4258730" cy="369332"/>
          </a:xfrm>
          <a:prstGeom prst="rect">
            <a:avLst/>
          </a:prstGeom>
          <a:noFill/>
          <a:ln w="19050">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800">
                <a:latin typeface="+mj-lt"/>
              </a:rPr>
              <a:t>Participar en las consultas de expertos </a:t>
            </a:r>
            <a:endParaRPr lang="es-ES" altLang="en-US" sz="1800">
              <a:latin typeface="+mj-lt"/>
              <a:cs typeface="Arial" panose="020B0604020202020204" pitchFamily="34" charset="0"/>
            </a:endParaRPr>
          </a:p>
        </p:txBody>
      </p:sp>
      <p:sp>
        <p:nvSpPr>
          <p:cNvPr id="12" name="TextBox 11"/>
          <p:cNvSpPr txBox="1">
            <a:spLocks noChangeArrowheads="1"/>
          </p:cNvSpPr>
          <p:nvPr/>
        </p:nvSpPr>
        <p:spPr bwMode="auto">
          <a:xfrm>
            <a:off x="4202864" y="2983152"/>
            <a:ext cx="3905793" cy="646331"/>
          </a:xfrm>
          <a:prstGeom prst="rect">
            <a:avLst/>
          </a:prstGeom>
          <a:noFill/>
          <a:ln w="19050">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800" dirty="0">
                <a:latin typeface="+mj-lt"/>
              </a:rPr>
              <a:t>Leer los informes del CN y debatir los temas con los miembros del CN</a:t>
            </a:r>
            <a:endParaRPr lang="es-ES" altLang="en-US" sz="1800" dirty="0">
              <a:latin typeface="+mj-lt"/>
              <a:cs typeface="Arial" panose="020B0604020202020204" pitchFamily="34" charset="0"/>
            </a:endParaRPr>
          </a:p>
        </p:txBody>
      </p:sp>
      <p:sp>
        <p:nvSpPr>
          <p:cNvPr id="14" name="TextBox 13"/>
          <p:cNvSpPr txBox="1">
            <a:spLocks noChangeArrowheads="1"/>
          </p:cNvSpPr>
          <p:nvPr/>
        </p:nvSpPr>
        <p:spPr bwMode="auto">
          <a:xfrm>
            <a:off x="5201323" y="4223482"/>
            <a:ext cx="3427772" cy="369332"/>
          </a:xfrm>
          <a:prstGeom prst="rect">
            <a:avLst/>
          </a:prstGeom>
          <a:noFill/>
          <a:ln w="19050">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800" dirty="0">
                <a:latin typeface="+mj-lt"/>
              </a:rPr>
              <a:t>Presentar documentos de debate</a:t>
            </a:r>
            <a:endParaRPr lang="es-ES" altLang="en-US" sz="1800" dirty="0">
              <a:latin typeface="+mj-lt"/>
              <a:cs typeface="Arial" panose="020B0604020202020204" pitchFamily="34" charset="0"/>
            </a:endParaRPr>
          </a:p>
        </p:txBody>
      </p:sp>
      <p:sp>
        <p:nvSpPr>
          <p:cNvPr id="15" name="TextBox 14"/>
          <p:cNvSpPr txBox="1">
            <a:spLocks noChangeArrowheads="1"/>
          </p:cNvSpPr>
          <p:nvPr/>
        </p:nvSpPr>
        <p:spPr bwMode="auto">
          <a:xfrm>
            <a:off x="3924382" y="2138631"/>
            <a:ext cx="3993356" cy="646331"/>
          </a:xfrm>
          <a:prstGeom prst="rect">
            <a:avLst/>
          </a:prstGeom>
          <a:noFill/>
          <a:ln w="19050">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800" dirty="0">
                <a:latin typeface="+mj-lt"/>
              </a:rPr>
              <a:t>Leer la recopilación de las observaciones y entender las respuestas del CN</a:t>
            </a:r>
            <a:endParaRPr lang="es-ES" altLang="en-US" sz="1350" dirty="0">
              <a:latin typeface="+mj-lt"/>
            </a:endParaRPr>
          </a:p>
        </p:txBody>
      </p:sp>
      <p:sp>
        <p:nvSpPr>
          <p:cNvPr id="16" name="Title 1"/>
          <p:cNvSpPr>
            <a:spLocks noGrp="1"/>
          </p:cNvSpPr>
          <p:nvPr>
            <p:ph type="title"/>
          </p:nvPr>
        </p:nvSpPr>
        <p:spPr>
          <a:xfrm>
            <a:off x="867171" y="186939"/>
            <a:ext cx="7600974" cy="718979"/>
          </a:xfrm>
        </p:spPr>
        <p:txBody>
          <a:bodyPr>
            <a:normAutofit/>
          </a:bodyPr>
          <a:lstStyle/>
          <a:p>
            <a:r>
              <a:rPr lang="es-ES" b="1" dirty="0"/>
              <a:t>1. Normatividad </a:t>
            </a:r>
          </a:p>
        </p:txBody>
      </p:sp>
    </p:spTree>
    <p:extLst>
      <p:ext uri="{BB962C8B-B14F-4D97-AF65-F5344CB8AC3E}">
        <p14:creationId xmlns:p14="http://schemas.microsoft.com/office/powerpoint/2010/main" val="418664123"/>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5" grpId="0" animBg="1"/>
      <p:bldP spid="6" grpId="0" animBg="1"/>
      <p:bldP spid="7" grpId="0" animBg="1"/>
      <p:bldP spid="10" grpId="0" animBg="1"/>
      <p:bldP spid="12" grpId="0" animBg="1"/>
      <p:bldP spid="14"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1"/>
          <p:cNvSpPr>
            <a:spLocks noGrp="1"/>
          </p:cNvSpPr>
          <p:nvPr>
            <p:ph type="title"/>
          </p:nvPr>
        </p:nvSpPr>
        <p:spPr>
          <a:xfrm>
            <a:off x="1187885" y="273844"/>
            <a:ext cx="7169727" cy="654411"/>
          </a:xfrm>
        </p:spPr>
        <p:txBody>
          <a:bodyPr/>
          <a:lstStyle/>
          <a:p>
            <a:r>
              <a:rPr lang="es-ES" altLang="en-US" b="1" dirty="0"/>
              <a:t>2. Presentación de informes nacionales</a:t>
            </a:r>
          </a:p>
        </p:txBody>
      </p:sp>
      <p:sp>
        <p:nvSpPr>
          <p:cNvPr id="62466" name="Content Placeholder 2"/>
          <p:cNvSpPr>
            <a:spLocks noGrp="1"/>
          </p:cNvSpPr>
          <p:nvPr>
            <p:ph idx="1"/>
          </p:nvPr>
        </p:nvSpPr>
        <p:spPr>
          <a:xfrm>
            <a:off x="1034554" y="1064419"/>
            <a:ext cx="7760530" cy="3521436"/>
          </a:xfrm>
        </p:spPr>
        <p:txBody>
          <a:bodyPr>
            <a:normAutofit lnSpcReduction="10000"/>
          </a:bodyPr>
          <a:lstStyle/>
          <a:p>
            <a:pPr marL="0" indent="0">
              <a:spcAft>
                <a:spcPts val="900"/>
              </a:spcAft>
              <a:buNone/>
            </a:pPr>
            <a:r>
              <a:rPr lang="es-ES" altLang="en-US" sz="2600" b="1" dirty="0">
                <a:solidFill>
                  <a:schemeClr val="accent3"/>
                </a:solidFill>
              </a:rPr>
              <a:t>Obligaciones de las partes contratantes:</a:t>
            </a:r>
          </a:p>
          <a:p>
            <a:pPr>
              <a:spcAft>
                <a:spcPts val="900"/>
              </a:spcAft>
              <a:buFont typeface="Wingdings" panose="05000000000000000000" pitchFamily="2" charset="2"/>
              <a:buChar char="§"/>
            </a:pPr>
            <a:r>
              <a:rPr lang="es-ES" altLang="en-US" sz="2400" dirty="0"/>
              <a:t>Contacto de la CIPF.</a:t>
            </a:r>
          </a:p>
          <a:p>
            <a:pPr>
              <a:spcAft>
                <a:spcPts val="900"/>
              </a:spcAft>
              <a:buFont typeface="Wingdings" panose="05000000000000000000" pitchFamily="2" charset="2"/>
              <a:buChar char="§"/>
            </a:pPr>
            <a:r>
              <a:rPr lang="es-ES" altLang="en-US" sz="2400" dirty="0"/>
              <a:t>Descripción de la organización nacional de protección fitosanitaria.</a:t>
            </a:r>
          </a:p>
          <a:p>
            <a:pPr>
              <a:spcAft>
                <a:spcPts val="900"/>
              </a:spcAft>
              <a:buFont typeface="Wingdings" panose="05000000000000000000" pitchFamily="2" charset="2"/>
              <a:buChar char="§"/>
            </a:pPr>
            <a:r>
              <a:rPr lang="es-ES" altLang="en-US" sz="2400" dirty="0"/>
              <a:t>Puntos de entrada con restricciones.</a:t>
            </a:r>
          </a:p>
          <a:p>
            <a:pPr>
              <a:spcAft>
                <a:spcPts val="900"/>
              </a:spcAft>
              <a:buFont typeface="Wingdings" panose="05000000000000000000" pitchFamily="2" charset="2"/>
              <a:buChar char="§"/>
            </a:pPr>
            <a:r>
              <a:rPr lang="es-ES" altLang="en-US" sz="2400" dirty="0"/>
              <a:t>Restricciones, requisitos y prohibiciones  fitosanitarios.</a:t>
            </a:r>
          </a:p>
          <a:p>
            <a:pPr>
              <a:spcAft>
                <a:spcPts val="900"/>
              </a:spcAft>
              <a:buFont typeface="Wingdings" panose="05000000000000000000" pitchFamily="2" charset="2"/>
              <a:buChar char="§"/>
            </a:pPr>
            <a:r>
              <a:rPr lang="es-ES" altLang="en-US" sz="2400" dirty="0"/>
              <a:t>Informes oficiales de plagas</a:t>
            </a:r>
          </a:p>
          <a:p>
            <a:pPr>
              <a:spcAft>
                <a:spcPts val="900"/>
              </a:spcAft>
              <a:buFont typeface="Wingdings" panose="05000000000000000000" pitchFamily="2" charset="2"/>
              <a:buChar char="§"/>
            </a:pPr>
            <a:endParaRPr lang="es-ES" altLang="en-US" sz="2400" dirty="0">
              <a:ea typeface="ＭＳ Ｐゴシック" panose="020B0600070205080204" pitchFamily="34" charset="-128"/>
            </a:endParaRPr>
          </a:p>
        </p:txBody>
      </p:sp>
    </p:spTree>
    <p:extLst>
      <p:ext uri="{BB962C8B-B14F-4D97-AF65-F5344CB8AC3E}">
        <p14:creationId xmlns:p14="http://schemas.microsoft.com/office/powerpoint/2010/main" val="28036092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1"/>
          <p:cNvSpPr>
            <a:spLocks noGrp="1"/>
          </p:cNvSpPr>
          <p:nvPr>
            <p:ph type="title"/>
          </p:nvPr>
        </p:nvSpPr>
        <p:spPr>
          <a:xfrm>
            <a:off x="1087401" y="193457"/>
            <a:ext cx="7169727" cy="654411"/>
          </a:xfrm>
        </p:spPr>
        <p:txBody>
          <a:bodyPr/>
          <a:lstStyle/>
          <a:p>
            <a:r>
              <a:rPr lang="es-ES" altLang="en-US" b="1" dirty="0"/>
              <a:t>2. Presentación de informes nacionales</a:t>
            </a:r>
          </a:p>
        </p:txBody>
      </p:sp>
      <p:sp>
        <p:nvSpPr>
          <p:cNvPr id="62466" name="Content Placeholder 2"/>
          <p:cNvSpPr>
            <a:spLocks noGrp="1"/>
          </p:cNvSpPr>
          <p:nvPr>
            <p:ph idx="1"/>
          </p:nvPr>
        </p:nvSpPr>
        <p:spPr>
          <a:xfrm>
            <a:off x="1099628" y="1064419"/>
            <a:ext cx="7169729" cy="3521436"/>
          </a:xfrm>
        </p:spPr>
        <p:txBody>
          <a:bodyPr>
            <a:normAutofit fontScale="92500" lnSpcReduction="10000"/>
          </a:bodyPr>
          <a:lstStyle/>
          <a:p>
            <a:pPr marL="0" indent="0">
              <a:spcAft>
                <a:spcPts val="900"/>
              </a:spcAft>
              <a:buNone/>
            </a:pPr>
            <a:r>
              <a:rPr lang="es-ES" altLang="en-US" sz="2600" b="1" dirty="0">
                <a:solidFill>
                  <a:schemeClr val="accent3"/>
                </a:solidFill>
              </a:rPr>
              <a:t>Obligaciones de las partes contratantes:</a:t>
            </a:r>
          </a:p>
          <a:p>
            <a:pPr>
              <a:spcAft>
                <a:spcPts val="900"/>
              </a:spcAft>
              <a:buFont typeface="Wingdings" panose="05000000000000000000" pitchFamily="2" charset="2"/>
              <a:buChar char="§"/>
              <a:defRPr/>
            </a:pPr>
            <a:r>
              <a:rPr lang="es-ES" sz="2500" dirty="0"/>
              <a:t>Situación de las plagas</a:t>
            </a:r>
          </a:p>
          <a:p>
            <a:pPr>
              <a:spcAft>
                <a:spcPts val="900"/>
              </a:spcAft>
              <a:buFont typeface="Wingdings" panose="05000000000000000000" pitchFamily="2" charset="2"/>
              <a:buChar char="§"/>
              <a:defRPr/>
            </a:pPr>
            <a:r>
              <a:rPr lang="es-ES" sz="2500" dirty="0"/>
              <a:t>Justificación de los requisitos fitosanitarios</a:t>
            </a:r>
          </a:p>
          <a:p>
            <a:pPr>
              <a:spcAft>
                <a:spcPts val="900"/>
              </a:spcAft>
              <a:buFont typeface="Wingdings" panose="05000000000000000000" pitchFamily="2" charset="2"/>
              <a:buChar char="§"/>
              <a:defRPr/>
            </a:pPr>
            <a:r>
              <a:rPr lang="es-ES" sz="2500" dirty="0"/>
              <a:t>Incumplimiento</a:t>
            </a:r>
          </a:p>
          <a:p>
            <a:pPr>
              <a:spcAft>
                <a:spcPts val="900"/>
              </a:spcAft>
              <a:buFont typeface="Wingdings" panose="05000000000000000000" pitchFamily="2" charset="2"/>
              <a:buChar char="§"/>
            </a:pPr>
            <a:r>
              <a:rPr lang="es-ES" altLang="en-US" sz="2500" dirty="0"/>
              <a:t>Lista de plagas reglamentadas</a:t>
            </a:r>
          </a:p>
          <a:p>
            <a:pPr>
              <a:spcAft>
                <a:spcPts val="900"/>
              </a:spcAft>
              <a:buFont typeface="Wingdings" panose="05000000000000000000" pitchFamily="2" charset="2"/>
              <a:buChar char="§"/>
            </a:pPr>
            <a:r>
              <a:rPr lang="es-ES" altLang="en-US" sz="2500" dirty="0"/>
              <a:t>Acciones de emergencia</a:t>
            </a:r>
          </a:p>
          <a:p>
            <a:pPr>
              <a:spcAft>
                <a:spcPts val="1200"/>
              </a:spcAft>
              <a:buFont typeface="Wingdings" panose="05000000000000000000" pitchFamily="2" charset="2"/>
              <a:buChar char="§"/>
              <a:defRPr/>
            </a:pPr>
            <a:r>
              <a:rPr lang="es-ES" sz="2500" dirty="0"/>
              <a:t>Incumplimiento</a:t>
            </a:r>
          </a:p>
          <a:p>
            <a:pPr>
              <a:spcAft>
                <a:spcPts val="900"/>
              </a:spcAft>
              <a:buFont typeface="Wingdings" panose="05000000000000000000" pitchFamily="2" charset="2"/>
              <a:buChar char="§"/>
              <a:defRPr/>
            </a:pPr>
            <a:endParaRPr lang="es-ES" sz="2500" dirty="0"/>
          </a:p>
          <a:p>
            <a:pPr marL="0" indent="0">
              <a:spcAft>
                <a:spcPts val="900"/>
              </a:spcAft>
              <a:buNone/>
              <a:defRPr/>
            </a:pPr>
            <a:endParaRPr lang="es-ES" sz="2400" dirty="0"/>
          </a:p>
        </p:txBody>
      </p:sp>
    </p:spTree>
    <p:extLst>
      <p:ext uri="{BB962C8B-B14F-4D97-AF65-F5344CB8AC3E}">
        <p14:creationId xmlns:p14="http://schemas.microsoft.com/office/powerpoint/2010/main" val="25157047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0489" y="259989"/>
            <a:ext cx="7169728" cy="994172"/>
          </a:xfrm>
        </p:spPr>
        <p:txBody>
          <a:bodyPr/>
          <a:lstStyle/>
          <a:p>
            <a:r>
              <a:rPr lang="es-ES" b="1" dirty="0"/>
              <a:t>3. Solución de diferencias</a:t>
            </a:r>
          </a:p>
        </p:txBody>
      </p:sp>
      <p:sp>
        <p:nvSpPr>
          <p:cNvPr id="54274" name="Rectangle 2"/>
          <p:cNvSpPr>
            <a:spLocks noGrp="1" noChangeArrowheads="1"/>
          </p:cNvSpPr>
          <p:nvPr>
            <p:ph idx="1"/>
          </p:nvPr>
        </p:nvSpPr>
        <p:spPr>
          <a:xfrm>
            <a:off x="910488" y="1369219"/>
            <a:ext cx="7169729" cy="3118475"/>
          </a:xfrm>
        </p:spPr>
        <p:txBody>
          <a:bodyPr>
            <a:normAutofit/>
          </a:bodyPr>
          <a:lstStyle/>
          <a:p>
            <a:pPr eaLnBrk="1" hangingPunct="1">
              <a:buFontTx/>
              <a:buNone/>
              <a:defRPr/>
            </a:pPr>
            <a:r>
              <a:rPr lang="es-ES" altLang="en-US" sz="3000" b="1" dirty="0">
                <a:solidFill>
                  <a:schemeClr val="accent3"/>
                </a:solidFill>
              </a:rPr>
              <a:t>Los gobiernos tienen el derecho soberano a impugnar las medidas fitosanitarias que consideren injustificadas.</a:t>
            </a:r>
          </a:p>
          <a:p>
            <a:pPr eaLnBrk="1" hangingPunct="1">
              <a:buFontTx/>
              <a:buNone/>
              <a:defRPr/>
            </a:pPr>
            <a:endParaRPr lang="es-ES" altLang="en-US" i="1" dirty="0">
              <a:solidFill>
                <a:schemeClr val="tx2"/>
              </a:solidFill>
            </a:endParaRPr>
          </a:p>
        </p:txBody>
      </p:sp>
    </p:spTree>
    <p:extLst>
      <p:ext uri="{BB962C8B-B14F-4D97-AF65-F5344CB8AC3E}">
        <p14:creationId xmlns:p14="http://schemas.microsoft.com/office/powerpoint/2010/main" val="33613504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7136" y="273844"/>
            <a:ext cx="7169727" cy="994172"/>
          </a:xfrm>
        </p:spPr>
        <p:txBody>
          <a:bodyPr>
            <a:normAutofit/>
          </a:bodyPr>
          <a:lstStyle/>
          <a:p>
            <a:r>
              <a:rPr lang="es-ES" b="1" dirty="0"/>
              <a:t>3. Solución de diferencias</a:t>
            </a:r>
            <a:endParaRPr lang="es-ES" b="1" dirty="0">
              <a:solidFill>
                <a:srgbClr val="149420"/>
              </a:solidFill>
            </a:endParaRPr>
          </a:p>
        </p:txBody>
      </p:sp>
      <p:sp>
        <p:nvSpPr>
          <p:cNvPr id="3" name="Content Placeholder 2"/>
          <p:cNvSpPr>
            <a:spLocks noGrp="1"/>
          </p:cNvSpPr>
          <p:nvPr>
            <p:ph idx="1"/>
          </p:nvPr>
        </p:nvSpPr>
        <p:spPr>
          <a:xfrm>
            <a:off x="1032162" y="1221601"/>
            <a:ext cx="7564441" cy="3373022"/>
          </a:xfrm>
        </p:spPr>
        <p:txBody>
          <a:bodyPr>
            <a:normAutofit/>
          </a:bodyPr>
          <a:lstStyle/>
          <a:p>
            <a:pPr marL="0" indent="0">
              <a:lnSpc>
                <a:spcPct val="120000"/>
              </a:lnSpc>
              <a:spcBef>
                <a:spcPts val="0"/>
              </a:spcBef>
              <a:spcAft>
                <a:spcPts val="900"/>
              </a:spcAft>
              <a:buNone/>
            </a:pPr>
            <a:r>
              <a:rPr lang="es-ES" sz="2600" b="1" dirty="0">
                <a:solidFill>
                  <a:schemeClr val="accent3"/>
                </a:solidFill>
              </a:rPr>
              <a:t>Sistema de prevención y solución de diferencias de la CIPF (DASS):</a:t>
            </a:r>
          </a:p>
          <a:p>
            <a:pPr algn="just">
              <a:lnSpc>
                <a:spcPct val="110000"/>
              </a:lnSpc>
              <a:spcBef>
                <a:spcPts val="0"/>
              </a:spcBef>
              <a:spcAft>
                <a:spcPts val="900"/>
              </a:spcAft>
              <a:buFont typeface="Wingdings" panose="05000000000000000000" pitchFamily="2" charset="2"/>
              <a:buChar char="§"/>
            </a:pPr>
            <a:r>
              <a:rPr lang="es-ES" sz="2200" dirty="0"/>
              <a:t>Proporciona un foro oficioso flexible para evitar las controversias.</a:t>
            </a:r>
          </a:p>
          <a:p>
            <a:pPr algn="just">
              <a:lnSpc>
                <a:spcPct val="110000"/>
              </a:lnSpc>
              <a:spcBef>
                <a:spcPts val="0"/>
              </a:spcBef>
              <a:spcAft>
                <a:spcPts val="900"/>
              </a:spcAft>
              <a:buFont typeface="Wingdings" panose="05000000000000000000" pitchFamily="2" charset="2"/>
              <a:buChar char="§"/>
            </a:pPr>
            <a:r>
              <a:rPr lang="es-ES" sz="2200" i="1" dirty="0"/>
              <a:t>Solución oficial de diferencias para utilizarse como "último recurso" si la prevención de controversias no funcionó, y está concebido para resolver problemas fitosanitarios técnicos</a:t>
            </a:r>
            <a:r>
              <a:rPr lang="es-ES" sz="2200" dirty="0"/>
              <a:t>.</a:t>
            </a:r>
          </a:p>
        </p:txBody>
      </p:sp>
    </p:spTree>
    <p:extLst>
      <p:ext uri="{BB962C8B-B14F-4D97-AF65-F5344CB8AC3E}">
        <p14:creationId xmlns:p14="http://schemas.microsoft.com/office/powerpoint/2010/main" val="18447232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ES" b="1" dirty="0"/>
              <a:t>Descripción </a:t>
            </a:r>
            <a:r>
              <a:rPr lang="en-US" b="1" dirty="0"/>
              <a:t>	</a:t>
            </a:r>
            <a:r>
              <a:t/>
            </a:r>
            <a:br/>
            <a:endParaRPr lang="es-ES" b="1" dirty="0"/>
          </a:p>
        </p:txBody>
      </p:sp>
      <p:sp>
        <p:nvSpPr>
          <p:cNvPr id="3" name="Content Placeholder 2"/>
          <p:cNvSpPr>
            <a:spLocks noGrp="1"/>
          </p:cNvSpPr>
          <p:nvPr>
            <p:ph idx="1"/>
          </p:nvPr>
        </p:nvSpPr>
        <p:spPr/>
        <p:txBody>
          <a:bodyPr>
            <a:normAutofit/>
          </a:bodyPr>
          <a:lstStyle/>
          <a:p>
            <a:pPr>
              <a:buFont typeface="Wingdings" panose="05000000000000000000" pitchFamily="2" charset="2"/>
              <a:buChar char="§"/>
            </a:pPr>
            <a:r>
              <a:rPr lang="es-ES" sz="2700" dirty="0"/>
              <a:t>Acuerdo MSF</a:t>
            </a:r>
          </a:p>
          <a:p>
            <a:pPr>
              <a:buFont typeface="Wingdings" panose="05000000000000000000" pitchFamily="2" charset="2"/>
              <a:buChar char="§"/>
            </a:pPr>
            <a:r>
              <a:rPr lang="es-ES" sz="2700" dirty="0"/>
              <a:t>Convención Internacional de Protección Fitosanitaria </a:t>
            </a:r>
          </a:p>
          <a:p>
            <a:pPr>
              <a:buFont typeface="Wingdings" panose="05000000000000000000" pitchFamily="2" charset="2"/>
              <a:buChar char="§"/>
            </a:pPr>
            <a:endParaRPr lang="es-ES" dirty="0"/>
          </a:p>
          <a:p>
            <a:pPr>
              <a:buFont typeface="Wingdings" panose="05000000000000000000" pitchFamily="2" charset="2"/>
              <a:buChar char="§"/>
            </a:pPr>
            <a:endParaRPr lang="es-ES" dirty="0"/>
          </a:p>
          <a:p>
            <a:pPr>
              <a:buFont typeface="Wingdings" panose="05000000000000000000" pitchFamily="2" charset="2"/>
              <a:buChar char="§"/>
            </a:pPr>
            <a:endParaRPr lang="es-ES" dirty="0"/>
          </a:p>
          <a:p>
            <a:pPr>
              <a:buFont typeface="Wingdings" panose="05000000000000000000" pitchFamily="2" charset="2"/>
              <a:buChar char="§"/>
            </a:pPr>
            <a:endParaRPr lang="es-ES" dirty="0"/>
          </a:p>
        </p:txBody>
      </p:sp>
    </p:spTree>
    <p:extLst>
      <p:ext uri="{BB962C8B-B14F-4D97-AF65-F5344CB8AC3E}">
        <p14:creationId xmlns:p14="http://schemas.microsoft.com/office/powerpoint/2010/main" val="5815153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450" y="273844"/>
            <a:ext cx="7169727" cy="994172"/>
          </a:xfrm>
        </p:spPr>
        <p:txBody>
          <a:bodyPr>
            <a:normAutofit/>
          </a:bodyPr>
          <a:lstStyle/>
          <a:p>
            <a:r>
              <a:rPr lang="es-ES" b="1" dirty="0"/>
              <a:t>4. Creación de capacidad </a:t>
            </a:r>
          </a:p>
        </p:txBody>
      </p:sp>
      <p:sp>
        <p:nvSpPr>
          <p:cNvPr id="6" name="Content Placeholder 5"/>
          <p:cNvSpPr>
            <a:spLocks noGrp="1"/>
          </p:cNvSpPr>
          <p:nvPr>
            <p:ph idx="1"/>
          </p:nvPr>
        </p:nvSpPr>
        <p:spPr>
          <a:xfrm>
            <a:off x="1097448" y="1268016"/>
            <a:ext cx="7169729" cy="3192017"/>
          </a:xfrm>
        </p:spPr>
        <p:txBody>
          <a:bodyPr>
            <a:normAutofit fontScale="85000" lnSpcReduction="20000"/>
          </a:bodyPr>
          <a:lstStyle/>
          <a:p>
            <a:pPr marL="0" indent="0">
              <a:buNone/>
            </a:pPr>
            <a:r>
              <a:rPr lang="es-ES" sz="2700" b="1" dirty="0">
                <a:solidFill>
                  <a:schemeClr val="accent3"/>
                </a:solidFill>
              </a:rPr>
              <a:t>Actividades:</a:t>
            </a:r>
          </a:p>
          <a:p>
            <a:pPr>
              <a:buFont typeface="Wingdings" panose="05000000000000000000" pitchFamily="2" charset="2"/>
              <a:buChar char="§"/>
            </a:pPr>
            <a:r>
              <a:rPr lang="es-ES" sz="2700" dirty="0"/>
              <a:t>Asistencia técnica</a:t>
            </a:r>
          </a:p>
          <a:p>
            <a:pPr>
              <a:buFont typeface="Wingdings" panose="05000000000000000000" pitchFamily="2" charset="2"/>
              <a:buChar char="§"/>
            </a:pPr>
            <a:r>
              <a:rPr lang="es-ES" sz="2700" dirty="0"/>
              <a:t>Asesoramiento en materia de políticas y legislación</a:t>
            </a:r>
          </a:p>
          <a:p>
            <a:pPr>
              <a:buFont typeface="Wingdings" panose="05000000000000000000" pitchFamily="2" charset="2"/>
              <a:buChar char="§"/>
            </a:pPr>
            <a:r>
              <a:rPr lang="es-ES" sz="2700" dirty="0"/>
              <a:t>Elaboración y gestión de proyectos </a:t>
            </a:r>
          </a:p>
          <a:p>
            <a:pPr>
              <a:buFont typeface="Wingdings" panose="05000000000000000000" pitchFamily="2" charset="2"/>
              <a:buChar char="§"/>
            </a:pPr>
            <a:r>
              <a:rPr lang="es-ES" sz="2700" dirty="0"/>
              <a:t>Talleres y capacitaciones</a:t>
            </a:r>
          </a:p>
          <a:p>
            <a:pPr>
              <a:buFont typeface="Wingdings" panose="05000000000000000000" pitchFamily="2" charset="2"/>
              <a:buChar char="§"/>
            </a:pPr>
            <a:r>
              <a:rPr lang="es-ES" sz="2700" dirty="0"/>
              <a:t>Creación de recursos técnicos de la CIPF</a:t>
            </a:r>
          </a:p>
          <a:p>
            <a:pPr>
              <a:buFont typeface="Wingdings" panose="05000000000000000000" pitchFamily="2" charset="2"/>
              <a:buChar char="§"/>
            </a:pPr>
            <a:r>
              <a:rPr lang="es-ES" sz="2700" dirty="0">
                <a:hlinkClick r:id="rId3"/>
              </a:rPr>
              <a:t>Página de recursos fitosanitarios:</a:t>
            </a:r>
            <a:endParaRPr lang="es-ES" sz="2700" dirty="0"/>
          </a:p>
          <a:p>
            <a:pPr marL="0" indent="0">
              <a:buNone/>
            </a:pPr>
            <a:endParaRPr lang="es-ES" sz="2000" dirty="0">
              <a:solidFill>
                <a:schemeClr val="accent3"/>
              </a:solidFill>
            </a:endParaRPr>
          </a:p>
          <a:p>
            <a:pPr>
              <a:buFont typeface="Wingdings" panose="05000000000000000000" pitchFamily="2" charset="2"/>
              <a:buChar char="§"/>
            </a:pPr>
            <a:endParaRPr lang="es-ES" dirty="0"/>
          </a:p>
        </p:txBody>
      </p:sp>
    </p:spTree>
    <p:extLst>
      <p:ext uri="{BB962C8B-B14F-4D97-AF65-F5344CB8AC3E}">
        <p14:creationId xmlns:p14="http://schemas.microsoft.com/office/powerpoint/2010/main" val="5345066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8973" y="111967"/>
            <a:ext cx="7169727" cy="831850"/>
          </a:xfrm>
        </p:spPr>
        <p:txBody>
          <a:bodyPr>
            <a:normAutofit fontScale="90000"/>
          </a:bodyPr>
          <a:lstStyle/>
          <a:p>
            <a:r>
              <a:rPr lang="es-ES"/>
              <a:t>Página de recursos fitosanitarios: </a:t>
            </a:r>
            <a:r>
              <a:rPr lang="es-ES" b="1" dirty="0">
                <a:hlinkClick r:id="rId2"/>
              </a:rPr>
              <a:t>www.phytosanitary.info</a:t>
            </a:r>
            <a:r>
              <a:rPr lang="es-ES"/>
              <a:t> </a:t>
            </a:r>
            <a:endParaRPr lang="es-ES" b="1" dirty="0"/>
          </a:p>
        </p:txBody>
      </p:sp>
      <p:pic>
        <p:nvPicPr>
          <p:cNvPr id="4" name="Picture 3"/>
          <p:cNvPicPr>
            <a:picLocks noChangeAspect="1"/>
          </p:cNvPicPr>
          <p:nvPr/>
        </p:nvPicPr>
        <p:blipFill rotWithShape="1">
          <a:blip r:embed="rId3"/>
          <a:srcRect l="59838" t="5015" r="4462" b="17833"/>
          <a:stretch/>
        </p:blipFill>
        <p:spPr>
          <a:xfrm>
            <a:off x="2684116" y="1113454"/>
            <a:ext cx="4626833" cy="3408784"/>
          </a:xfrm>
          <a:prstGeom prst="rect">
            <a:avLst/>
          </a:prstGeom>
        </p:spPr>
      </p:pic>
    </p:spTree>
    <p:extLst>
      <p:ext uri="{BB962C8B-B14F-4D97-AF65-F5344CB8AC3E}">
        <p14:creationId xmlns:p14="http://schemas.microsoft.com/office/powerpoint/2010/main" val="14666572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8200" y="21880"/>
            <a:ext cx="7540918" cy="994172"/>
          </a:xfrm>
        </p:spPr>
        <p:txBody>
          <a:bodyPr>
            <a:normAutofit fontScale="90000"/>
          </a:bodyPr>
          <a:lstStyle/>
          <a:p>
            <a:r>
              <a:rPr lang="es-ES" b="1" dirty="0"/>
              <a:t>Alcanzar los objetivos de la CIPF - Estructura</a:t>
            </a:r>
          </a:p>
        </p:txBody>
      </p:sp>
      <p:sp>
        <p:nvSpPr>
          <p:cNvPr id="3" name="Content Placeholder 2"/>
          <p:cNvSpPr>
            <a:spLocks noGrp="1"/>
          </p:cNvSpPr>
          <p:nvPr>
            <p:ph sz="half" idx="1"/>
          </p:nvPr>
        </p:nvSpPr>
        <p:spPr>
          <a:xfrm>
            <a:off x="858199" y="1028752"/>
            <a:ext cx="2582380" cy="3478511"/>
          </a:xfrm>
        </p:spPr>
        <p:txBody>
          <a:bodyPr>
            <a:normAutofit/>
          </a:bodyPr>
          <a:lstStyle/>
          <a:p>
            <a:pPr marL="0" indent="0">
              <a:buNone/>
            </a:pPr>
            <a:r>
              <a:rPr lang="es-ES" sz="2600" b="1" dirty="0">
                <a:solidFill>
                  <a:schemeClr val="accent3"/>
                </a:solidFill>
              </a:rPr>
              <a:t>Asociados</a:t>
            </a:r>
            <a:endParaRPr lang="es-ES" dirty="0"/>
          </a:p>
          <a:p>
            <a:pPr marL="0" indent="0">
              <a:buNone/>
            </a:pPr>
            <a:endParaRPr lang="es-ES" dirty="0"/>
          </a:p>
        </p:txBody>
      </p:sp>
      <p:sp>
        <p:nvSpPr>
          <p:cNvPr id="4" name="Content Placeholder 3"/>
          <p:cNvSpPr>
            <a:spLocks noGrp="1"/>
          </p:cNvSpPr>
          <p:nvPr>
            <p:ph sz="half" idx="2"/>
          </p:nvPr>
        </p:nvSpPr>
        <p:spPr>
          <a:xfrm>
            <a:off x="3532709" y="1054152"/>
            <a:ext cx="4340644" cy="3282877"/>
          </a:xfrm>
        </p:spPr>
        <p:txBody>
          <a:bodyPr>
            <a:normAutofit/>
          </a:bodyPr>
          <a:lstStyle/>
          <a:p>
            <a:pPr marL="0" indent="0">
              <a:buNone/>
            </a:pPr>
            <a:r>
              <a:rPr lang="es-ES" sz="2600" b="1" dirty="0">
                <a:solidFill>
                  <a:schemeClr val="accent3"/>
                </a:solidFill>
              </a:rPr>
              <a:t>Gobernanza</a:t>
            </a:r>
          </a:p>
        </p:txBody>
      </p:sp>
      <p:sp>
        <p:nvSpPr>
          <p:cNvPr id="7" name="Rectangle 6"/>
          <p:cNvSpPr/>
          <p:nvPr/>
        </p:nvSpPr>
        <p:spPr>
          <a:xfrm>
            <a:off x="3283529" y="1527165"/>
            <a:ext cx="4707082" cy="4826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s-ES" b="1" dirty="0">
                <a:solidFill>
                  <a:schemeClr val="tx1"/>
                </a:solidFill>
              </a:rPr>
              <a:t>Comisión de Medidas Fitosanitarias (CMF)</a:t>
            </a:r>
          </a:p>
          <a:p>
            <a:pPr algn="ctr"/>
            <a:r>
              <a:rPr lang="es-ES" b="1" dirty="0">
                <a:solidFill>
                  <a:schemeClr val="tx1"/>
                </a:solidFill>
              </a:rPr>
              <a:t>182 partes contratantes en 2016 </a:t>
            </a:r>
          </a:p>
        </p:txBody>
      </p:sp>
      <p:sp>
        <p:nvSpPr>
          <p:cNvPr id="9" name="Rectangle 8"/>
          <p:cNvSpPr/>
          <p:nvPr/>
        </p:nvSpPr>
        <p:spPr>
          <a:xfrm>
            <a:off x="3283528" y="2113993"/>
            <a:ext cx="4707082" cy="66671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s-ES" b="1" dirty="0"/>
              <a:t>Mesa de la CMF - 7 Representantes regionales</a:t>
            </a:r>
          </a:p>
          <a:p>
            <a:pPr algn="ctr"/>
            <a:r>
              <a:rPr lang="es-ES" b="1" dirty="0"/>
              <a:t>Grupo de Planificación Estratégica (GPE) y Comité de Finanzas (CF) </a:t>
            </a:r>
          </a:p>
        </p:txBody>
      </p:sp>
      <p:sp>
        <p:nvSpPr>
          <p:cNvPr id="10" name="Rectangle 9"/>
          <p:cNvSpPr/>
          <p:nvPr/>
        </p:nvSpPr>
        <p:spPr>
          <a:xfrm>
            <a:off x="3283530" y="2957386"/>
            <a:ext cx="1546362" cy="64170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s-ES" b="1" dirty="0"/>
              <a:t>Comité de Normas (CN)</a:t>
            </a:r>
          </a:p>
        </p:txBody>
      </p:sp>
      <p:sp>
        <p:nvSpPr>
          <p:cNvPr id="11" name="Rectangle 10"/>
          <p:cNvSpPr/>
          <p:nvPr/>
        </p:nvSpPr>
        <p:spPr>
          <a:xfrm>
            <a:off x="4950662" y="2868814"/>
            <a:ext cx="1574801" cy="85093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s-ES" b="1" dirty="0"/>
              <a:t>Órgano Auxiliar de Solución de Diferencias (OASD)</a:t>
            </a:r>
          </a:p>
        </p:txBody>
      </p:sp>
      <p:sp>
        <p:nvSpPr>
          <p:cNvPr id="12" name="Rectangle 11"/>
          <p:cNvSpPr/>
          <p:nvPr/>
        </p:nvSpPr>
        <p:spPr>
          <a:xfrm>
            <a:off x="6625982" y="2958088"/>
            <a:ext cx="1364629" cy="64100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s-ES" b="1" dirty="0"/>
              <a:t>Comité de Desarrollo de Capacidad </a:t>
            </a:r>
          </a:p>
        </p:txBody>
      </p:sp>
      <p:sp>
        <p:nvSpPr>
          <p:cNvPr id="13" name="Rectangle 12"/>
          <p:cNvSpPr/>
          <p:nvPr/>
        </p:nvSpPr>
        <p:spPr>
          <a:xfrm>
            <a:off x="3283531" y="3817137"/>
            <a:ext cx="4707080" cy="79435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s-ES" b="1" dirty="0"/>
              <a:t>Grupos técnicos, grupos de trabajo de expertos, Grupo de Planificación Estratégica (GPE), talleres, consultas técnicas para proporcionar las decisiones de la CMF y planificar estratégicamente.   </a:t>
            </a:r>
          </a:p>
        </p:txBody>
      </p:sp>
      <p:sp>
        <p:nvSpPr>
          <p:cNvPr id="14" name="Rectangle 13"/>
          <p:cNvSpPr/>
          <p:nvPr/>
        </p:nvSpPr>
        <p:spPr>
          <a:xfrm>
            <a:off x="1054698" y="1514007"/>
            <a:ext cx="2057400" cy="59998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s-ES" b="1" dirty="0"/>
              <a:t>Organizaciones regionales de protección fitosanitaria   </a:t>
            </a:r>
          </a:p>
        </p:txBody>
      </p:sp>
      <p:sp>
        <p:nvSpPr>
          <p:cNvPr id="16" name="Rectangle 15"/>
          <p:cNvSpPr/>
          <p:nvPr/>
        </p:nvSpPr>
        <p:spPr>
          <a:xfrm>
            <a:off x="8169082" y="1510344"/>
            <a:ext cx="460070" cy="3010958"/>
          </a:xfrm>
          <a:prstGeom prst="rect">
            <a:avLst/>
          </a:prstGeom>
        </p:spPr>
        <p:style>
          <a:lnRef idx="1">
            <a:schemeClr val="accent2"/>
          </a:lnRef>
          <a:fillRef idx="2">
            <a:schemeClr val="accent2"/>
          </a:fillRef>
          <a:effectRef idx="1">
            <a:schemeClr val="accent2"/>
          </a:effectRef>
          <a:fontRef idx="minor">
            <a:schemeClr val="dk1"/>
          </a:fontRef>
        </p:style>
        <p:txBody>
          <a:bodyPr vert="vert" rtlCol="0" anchor="ctr"/>
          <a:lstStyle/>
          <a:p>
            <a:pPr algn="ctr"/>
            <a:r>
              <a:rPr lang="es-ES" b="1" dirty="0"/>
              <a:t>La FAO proporciona y aloja la Secretaría de la CIPF </a:t>
            </a:r>
          </a:p>
        </p:txBody>
      </p:sp>
      <p:cxnSp>
        <p:nvCxnSpPr>
          <p:cNvPr id="18" name="Straight Arrow Connector 17"/>
          <p:cNvCxnSpPr/>
          <p:nvPr/>
        </p:nvCxnSpPr>
        <p:spPr>
          <a:xfrm>
            <a:off x="5626100" y="2022924"/>
            <a:ext cx="0" cy="2473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9" idx="2"/>
          </p:cNvCxnSpPr>
          <p:nvPr/>
        </p:nvCxnSpPr>
        <p:spPr>
          <a:xfrm flipH="1">
            <a:off x="5626101" y="2780707"/>
            <a:ext cx="10968" cy="1773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1072319" y="2186673"/>
            <a:ext cx="2057400" cy="50891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s-ES" b="1" dirty="0"/>
              <a:t>Convenio sobre la Diversidad Biológica</a:t>
            </a:r>
          </a:p>
        </p:txBody>
      </p:sp>
    </p:spTree>
    <p:extLst>
      <p:ext uri="{BB962C8B-B14F-4D97-AF65-F5344CB8AC3E}">
        <p14:creationId xmlns:p14="http://schemas.microsoft.com/office/powerpoint/2010/main" val="12913460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7112" y="273844"/>
            <a:ext cx="7169727" cy="994172"/>
          </a:xfrm>
        </p:spPr>
        <p:txBody>
          <a:bodyPr/>
          <a:lstStyle/>
          <a:p>
            <a:r>
              <a:rPr lang="es-ES" b="1" dirty="0"/>
              <a:t>Alcanzar los objetivos de la CIPF </a:t>
            </a:r>
          </a:p>
        </p:txBody>
      </p:sp>
      <p:sp>
        <p:nvSpPr>
          <p:cNvPr id="3" name="Content Placeholder 2"/>
          <p:cNvSpPr>
            <a:spLocks noGrp="1"/>
          </p:cNvSpPr>
          <p:nvPr>
            <p:ph idx="1"/>
          </p:nvPr>
        </p:nvSpPr>
        <p:spPr>
          <a:xfrm>
            <a:off x="1027112" y="1268016"/>
            <a:ext cx="7169729" cy="3118475"/>
          </a:xfrm>
        </p:spPr>
        <p:txBody>
          <a:bodyPr/>
          <a:lstStyle/>
          <a:p>
            <a:pPr algn="just"/>
            <a:r>
              <a:rPr lang="es-ES"/>
              <a:t>Las partes contratantes establecen las organizaciones nacionales de protección fitosanitaria (ONPF) como única autoridad nacional de sanidad vegetal.</a:t>
            </a:r>
            <a:endParaRPr lang="es-ES" dirty="0"/>
          </a:p>
          <a:p>
            <a:pPr algn="just"/>
            <a:r>
              <a:rPr lang="es-ES"/>
              <a:t>Las organizaciones regionales de protección fitosanitaria (ORPF) ayudan a sus regiones en la aplicación de la CIPF y de sus normas internacionales para medidas fitosanitarias (NIMF).</a:t>
            </a:r>
            <a:endParaRPr lang="es-ES" dirty="0"/>
          </a:p>
        </p:txBody>
      </p:sp>
    </p:spTree>
    <p:extLst>
      <p:ext uri="{BB962C8B-B14F-4D97-AF65-F5344CB8AC3E}">
        <p14:creationId xmlns:p14="http://schemas.microsoft.com/office/powerpoint/2010/main" val="23431461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4593" y="203506"/>
            <a:ext cx="7192003" cy="994172"/>
          </a:xfrm>
        </p:spPr>
        <p:txBody>
          <a:bodyPr/>
          <a:lstStyle/>
          <a:p>
            <a:r>
              <a:rPr lang="es-ES" b="1" dirty="0"/>
              <a:t>Responsabilidades de la ONPF</a:t>
            </a:r>
          </a:p>
        </p:txBody>
      </p:sp>
      <p:sp>
        <p:nvSpPr>
          <p:cNvPr id="3" name="Content Placeholder 2"/>
          <p:cNvSpPr>
            <a:spLocks noGrp="1"/>
          </p:cNvSpPr>
          <p:nvPr>
            <p:ph idx="1"/>
          </p:nvPr>
        </p:nvSpPr>
        <p:spPr>
          <a:xfrm>
            <a:off x="954593" y="1197678"/>
            <a:ext cx="7554925" cy="3347878"/>
          </a:xfrm>
        </p:spPr>
        <p:txBody>
          <a:bodyPr/>
          <a:lstStyle/>
          <a:p>
            <a:pPr algn="just"/>
            <a:r>
              <a:rPr lang="es-ES" dirty="0"/>
              <a:t>Expedir certificados fitosanitarios.</a:t>
            </a:r>
          </a:p>
          <a:p>
            <a:pPr algn="just"/>
            <a:r>
              <a:rPr lang="es-ES" dirty="0"/>
              <a:t>Vigilar los cultivos, en particular con el objeto de informar sobre la presencia, brotes y propagación de plagas y combatirlas.</a:t>
            </a:r>
          </a:p>
          <a:p>
            <a:pPr algn="just"/>
            <a:r>
              <a:rPr lang="es-ES" dirty="0"/>
              <a:t>Inspeccionar los envíos de plantas y otros artículos reglamentados que circulan en el tráfico internacional.</a:t>
            </a:r>
          </a:p>
          <a:p>
            <a:pPr algn="just"/>
            <a:r>
              <a:rPr lang="es-ES" dirty="0"/>
              <a:t>Desinfestación / desinfección de los envíos de plantas y otros artículos reglamentados que circulan en el tráfico internacional.</a:t>
            </a:r>
          </a:p>
          <a:p>
            <a:endParaRPr lang="es-ES" dirty="0"/>
          </a:p>
        </p:txBody>
      </p:sp>
    </p:spTree>
    <p:extLst>
      <p:ext uri="{BB962C8B-B14F-4D97-AF65-F5344CB8AC3E}">
        <p14:creationId xmlns:p14="http://schemas.microsoft.com/office/powerpoint/2010/main" val="27046093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4593" y="203506"/>
            <a:ext cx="7192003" cy="994172"/>
          </a:xfrm>
        </p:spPr>
        <p:txBody>
          <a:bodyPr/>
          <a:lstStyle/>
          <a:p>
            <a:r>
              <a:rPr lang="es-ES" b="1" dirty="0"/>
              <a:t>Responsabilidades de la ONPF</a:t>
            </a:r>
          </a:p>
        </p:txBody>
      </p:sp>
      <p:sp>
        <p:nvSpPr>
          <p:cNvPr id="3" name="Content Placeholder 2"/>
          <p:cNvSpPr>
            <a:spLocks noGrp="1"/>
          </p:cNvSpPr>
          <p:nvPr>
            <p:ph idx="1"/>
          </p:nvPr>
        </p:nvSpPr>
        <p:spPr>
          <a:xfrm>
            <a:off x="954593" y="1197678"/>
            <a:ext cx="7623350" cy="3347878"/>
          </a:xfrm>
        </p:spPr>
        <p:txBody>
          <a:bodyPr>
            <a:normAutofit/>
          </a:bodyPr>
          <a:lstStyle/>
          <a:p>
            <a:pPr algn="just"/>
            <a:r>
              <a:rPr lang="es-ES"/>
              <a:t>Proteger las áreas en peligro y designar, mantener y vigilar las áreas libres de plagas y las áreas de baja prevalencia de plagas</a:t>
            </a:r>
            <a:endParaRPr lang="es-ES" dirty="0"/>
          </a:p>
          <a:p>
            <a:pPr algn="just"/>
            <a:r>
              <a:rPr lang="es-ES"/>
              <a:t>Hacer análisis de riesgo de plagas.</a:t>
            </a:r>
            <a:endParaRPr lang="es-ES" dirty="0"/>
          </a:p>
          <a:p>
            <a:pPr algn="just"/>
            <a:r>
              <a:rPr lang="es-ES"/>
              <a:t>Garantizar que se mantengan la seguridad fitosanitaria de los envíos después de la certificación con respecto a la composición, la sustitución y la reinfestación antes de la exportación.</a:t>
            </a:r>
            <a:endParaRPr lang="es-ES" dirty="0"/>
          </a:p>
          <a:p>
            <a:pPr algn="just"/>
            <a:r>
              <a:rPr lang="es-ES"/>
              <a:t>Capacitación y desarrollo del personal de la ONPF</a:t>
            </a:r>
            <a:endParaRPr lang="es-ES" dirty="0"/>
          </a:p>
          <a:p>
            <a:endParaRPr lang="es-ES" dirty="0"/>
          </a:p>
        </p:txBody>
      </p:sp>
    </p:spTree>
    <p:extLst>
      <p:ext uri="{BB962C8B-B14F-4D97-AF65-F5344CB8AC3E}">
        <p14:creationId xmlns:p14="http://schemas.microsoft.com/office/powerpoint/2010/main" val="11221819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568" y="273844"/>
            <a:ext cx="7169727" cy="994172"/>
          </a:xfrm>
        </p:spPr>
        <p:txBody>
          <a:bodyPr/>
          <a:lstStyle/>
          <a:p>
            <a:r>
              <a:rPr lang="es-ES" b="1" dirty="0"/>
              <a:t>Beneficios para las partes contratantes </a:t>
            </a:r>
          </a:p>
        </p:txBody>
      </p:sp>
      <p:sp>
        <p:nvSpPr>
          <p:cNvPr id="3" name="Content Placeholder 2"/>
          <p:cNvSpPr>
            <a:spLocks noGrp="1"/>
          </p:cNvSpPr>
          <p:nvPr>
            <p:ph idx="1"/>
          </p:nvPr>
        </p:nvSpPr>
        <p:spPr>
          <a:xfrm>
            <a:off x="970384" y="1369219"/>
            <a:ext cx="7497761" cy="3118475"/>
          </a:xfrm>
        </p:spPr>
        <p:txBody>
          <a:bodyPr>
            <a:normAutofit/>
          </a:bodyPr>
          <a:lstStyle/>
          <a:p>
            <a:pPr algn="just"/>
            <a:r>
              <a:rPr lang="es-ES" sz="2300" dirty="0"/>
              <a:t>Mayor eficacia en la prevención de la introducción y propagación de plagas.</a:t>
            </a:r>
          </a:p>
          <a:p>
            <a:pPr algn="just"/>
            <a:r>
              <a:rPr lang="es-ES" sz="2300" dirty="0"/>
              <a:t>Congruencia con el Acuerdo MSF de la OMC.</a:t>
            </a:r>
          </a:p>
          <a:p>
            <a:pPr algn="just"/>
            <a:r>
              <a:rPr lang="es-ES" sz="2300" dirty="0"/>
              <a:t>La mayoría de los principales asociados comerciales y los miembros de la OMC son partes contratantes de la CIPF.</a:t>
            </a:r>
          </a:p>
          <a:p>
            <a:pPr algn="just"/>
            <a:r>
              <a:rPr lang="es-ES" sz="2300" dirty="0"/>
              <a:t>Mayor credibilidad de los sistemas fitosanitarios para los asociados  comerciales.</a:t>
            </a:r>
          </a:p>
        </p:txBody>
      </p:sp>
    </p:spTree>
    <p:extLst>
      <p:ext uri="{BB962C8B-B14F-4D97-AF65-F5344CB8AC3E}">
        <p14:creationId xmlns:p14="http://schemas.microsoft.com/office/powerpoint/2010/main" val="14598601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0072" y="173370"/>
            <a:ext cx="7169727" cy="994172"/>
          </a:xfrm>
        </p:spPr>
        <p:txBody>
          <a:bodyPr/>
          <a:lstStyle/>
          <a:p>
            <a:r>
              <a:rPr lang="es-ES" b="1" dirty="0"/>
              <a:t>Beneficios para las partes contratantes </a:t>
            </a:r>
          </a:p>
        </p:txBody>
      </p:sp>
      <p:sp>
        <p:nvSpPr>
          <p:cNvPr id="3" name="Content Placeholder 2"/>
          <p:cNvSpPr>
            <a:spLocks noGrp="1"/>
          </p:cNvSpPr>
          <p:nvPr>
            <p:ph idx="1"/>
          </p:nvPr>
        </p:nvSpPr>
        <p:spPr>
          <a:xfrm>
            <a:off x="950072" y="1369219"/>
            <a:ext cx="7169729" cy="3118475"/>
          </a:xfrm>
        </p:spPr>
        <p:txBody>
          <a:bodyPr>
            <a:normAutofit/>
          </a:bodyPr>
          <a:lstStyle/>
          <a:p>
            <a:pPr algn="just"/>
            <a:r>
              <a:rPr lang="es-ES" sz="2300" dirty="0"/>
              <a:t>Aportación directa y activa en los procesos de armonización global, particularmente en la elaboración de las NIMF.</a:t>
            </a:r>
          </a:p>
          <a:p>
            <a:pPr algn="just"/>
            <a:r>
              <a:rPr lang="es-ES" sz="2300" dirty="0"/>
              <a:t>Oportunidades para interactuar con otros acuerdos internacionales relacionados con el comercio y el medio ambiente (p. ej., Acuerdo MSF de la OMC, CDB, CITES).</a:t>
            </a:r>
          </a:p>
        </p:txBody>
      </p:sp>
    </p:spTree>
    <p:extLst>
      <p:ext uri="{BB962C8B-B14F-4D97-AF65-F5344CB8AC3E}">
        <p14:creationId xmlns:p14="http://schemas.microsoft.com/office/powerpoint/2010/main" val="35257732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8463" y="1941784"/>
            <a:ext cx="7529681" cy="994172"/>
          </a:xfrm>
        </p:spPr>
        <p:txBody>
          <a:bodyPr>
            <a:noAutofit/>
          </a:bodyPr>
          <a:lstStyle/>
          <a:p>
            <a:pPr algn="ctr"/>
            <a:r>
              <a:rPr lang="es-ES" sz="4000" b="1" dirty="0"/>
              <a:t>Imagine que su país no es una de las partes contratantes de la CIPF </a:t>
            </a:r>
            <a:r>
              <a:rPr dirty="0"/>
              <a:t/>
            </a:r>
            <a:br>
              <a:rPr dirty="0"/>
            </a:br>
            <a:r>
              <a:rPr lang="es-ES" sz="4000" b="1" dirty="0"/>
              <a:t>¿qué consecuencias tendría que enfrentar?</a:t>
            </a:r>
          </a:p>
        </p:txBody>
      </p:sp>
    </p:spTree>
    <p:extLst>
      <p:ext uri="{BB962C8B-B14F-4D97-AF65-F5344CB8AC3E}">
        <p14:creationId xmlns:p14="http://schemas.microsoft.com/office/powerpoint/2010/main" val="13289818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2515" y="267770"/>
            <a:ext cx="7169727" cy="994172"/>
          </a:xfrm>
        </p:spPr>
        <p:txBody>
          <a:bodyPr>
            <a:normAutofit/>
          </a:bodyPr>
          <a:lstStyle/>
          <a:p>
            <a:r>
              <a:rPr lang="es-ES" b="1" dirty="0"/>
              <a:t>Acuerdo de la OMC sobre la aplicación de medidas sanitarias y fitosanitarias (MSF)</a:t>
            </a:r>
          </a:p>
        </p:txBody>
      </p:sp>
      <p:sp>
        <p:nvSpPr>
          <p:cNvPr id="3" name="Content Placeholder 2"/>
          <p:cNvSpPr>
            <a:spLocks noGrp="1"/>
          </p:cNvSpPr>
          <p:nvPr>
            <p:ph idx="1"/>
          </p:nvPr>
        </p:nvSpPr>
        <p:spPr>
          <a:xfrm>
            <a:off x="1062041" y="1369219"/>
            <a:ext cx="7169729" cy="3118475"/>
          </a:xfrm>
        </p:spPr>
        <p:txBody>
          <a:bodyPr>
            <a:normAutofit/>
          </a:bodyPr>
          <a:lstStyle/>
          <a:p>
            <a:pPr marL="0" indent="0">
              <a:buNone/>
            </a:pPr>
            <a:r>
              <a:rPr lang="es-ES" sz="2400" b="1" dirty="0">
                <a:solidFill>
                  <a:schemeClr val="accent3"/>
                </a:solidFill>
              </a:rPr>
              <a:t>Conclusión de la Ronda Uruguay</a:t>
            </a:r>
          </a:p>
          <a:p>
            <a:pPr algn="just"/>
            <a:r>
              <a:rPr lang="es-ES" sz="2500" dirty="0"/>
              <a:t>El Acuerdo entró en vigor el 1</a:t>
            </a:r>
            <a:r>
              <a:rPr lang="es-ES" sz="2500" dirty="0">
                <a:sym typeface="Symbol" panose="05050102010706020507" pitchFamily="18" charset="2"/>
              </a:rPr>
              <a:t></a:t>
            </a:r>
            <a:r>
              <a:rPr lang="es-ES" sz="2500" dirty="0"/>
              <a:t> de enero de 1995.</a:t>
            </a:r>
          </a:p>
          <a:p>
            <a:pPr algn="just"/>
            <a:r>
              <a:rPr lang="es-ES" sz="2500" dirty="0"/>
              <a:t>El Acuerdo MSF está en el ámbito de la Organización Mundial del Comercio (OMC).</a:t>
            </a:r>
          </a:p>
          <a:p>
            <a:pPr algn="just"/>
            <a:r>
              <a:rPr lang="es-ES" sz="2500" dirty="0"/>
              <a:t>Establece los principios para el comercio entre los países. </a:t>
            </a:r>
          </a:p>
        </p:txBody>
      </p:sp>
    </p:spTree>
    <p:extLst>
      <p:ext uri="{BB962C8B-B14F-4D97-AF65-F5344CB8AC3E}">
        <p14:creationId xmlns:p14="http://schemas.microsoft.com/office/powerpoint/2010/main" val="3357097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2515" y="261549"/>
            <a:ext cx="7169727" cy="994172"/>
          </a:xfrm>
        </p:spPr>
        <p:txBody>
          <a:bodyPr/>
          <a:lstStyle/>
          <a:p>
            <a:r>
              <a:rPr lang="es-ES" b="1" dirty="0"/>
              <a:t>¿Por qué el Acuerdo MSF?</a:t>
            </a:r>
          </a:p>
        </p:txBody>
      </p:sp>
      <p:sp>
        <p:nvSpPr>
          <p:cNvPr id="4" name="Content Placeholder 3"/>
          <p:cNvSpPr>
            <a:spLocks noGrp="1"/>
          </p:cNvSpPr>
          <p:nvPr>
            <p:ph sz="half" idx="1"/>
          </p:nvPr>
        </p:nvSpPr>
        <p:spPr>
          <a:xfrm>
            <a:off x="1295400" y="1822371"/>
            <a:ext cx="1900954" cy="1762399"/>
          </a:xfrm>
          <a:noFill/>
          <a:ln w="12700" cmpd="sng">
            <a:solidFill>
              <a:schemeClr val="accent1"/>
            </a:solidFill>
          </a:ln>
        </p:spPr>
        <p:txBody>
          <a:bodyPr anchor="ctr" anchorCtr="0">
            <a:normAutofit fontScale="92500"/>
          </a:bodyPr>
          <a:lstStyle/>
          <a:p>
            <a:pPr marL="0" indent="0" algn="ctr">
              <a:buNone/>
            </a:pPr>
            <a:r>
              <a:rPr lang="es-ES"/>
              <a:t>Para establecer el derecho a la protección de la vida y la salud humana, animal y vegetal </a:t>
            </a:r>
            <a:endParaRPr lang="es-ES" dirty="0"/>
          </a:p>
        </p:txBody>
      </p:sp>
      <p:sp>
        <p:nvSpPr>
          <p:cNvPr id="5" name="Content Placeholder 4"/>
          <p:cNvSpPr>
            <a:spLocks noGrp="1"/>
          </p:cNvSpPr>
          <p:nvPr>
            <p:ph sz="half" idx="2"/>
          </p:nvPr>
        </p:nvSpPr>
        <p:spPr>
          <a:xfrm>
            <a:off x="6748758" y="1822371"/>
            <a:ext cx="1719386" cy="1762399"/>
          </a:xfrm>
          <a:noFill/>
          <a:ln w="12700" cmpd="sng">
            <a:solidFill>
              <a:schemeClr val="accent1"/>
            </a:solidFill>
          </a:ln>
        </p:spPr>
        <p:txBody>
          <a:bodyPr anchor="ctr" anchorCtr="0">
            <a:normAutofit fontScale="92500"/>
          </a:bodyPr>
          <a:lstStyle/>
          <a:p>
            <a:pPr marL="0" indent="0" algn="ctr" fontAlgn="base">
              <a:buNone/>
            </a:pPr>
            <a:r>
              <a:rPr lang="es-ES"/>
              <a:t>Para evitar innecesarios</a:t>
            </a:r>
            <a:r>
              <a:t/>
            </a:r>
            <a:br/>
            <a:r>
              <a:rPr lang="es-ES"/>
              <a:t> obstáculos al comercio</a:t>
            </a:r>
            <a:endParaRPr lang="es-ES" dirty="0"/>
          </a:p>
        </p:txBody>
      </p:sp>
      <p:pic>
        <p:nvPicPr>
          <p:cNvPr id="7" name="Picture 2" descr="MCj041365400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9576" y="1268017"/>
            <a:ext cx="2980197" cy="2885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45174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7634" y="224081"/>
            <a:ext cx="7169727" cy="994172"/>
          </a:xfrm>
        </p:spPr>
        <p:txBody>
          <a:bodyPr>
            <a:normAutofit/>
          </a:bodyPr>
          <a:lstStyle/>
          <a:p>
            <a:r>
              <a:rPr lang="es-ES" b="1" dirty="0"/>
              <a:t>Las tres hermanas del Acuerdo MSF</a:t>
            </a:r>
            <a:r>
              <a:rPr lang="es-ES"/>
              <a:t> </a:t>
            </a:r>
            <a:endParaRPr lang="es-ES" b="1" dirty="0"/>
          </a:p>
        </p:txBody>
      </p:sp>
      <p:sp>
        <p:nvSpPr>
          <p:cNvPr id="5" name="Content Placeholder 4"/>
          <p:cNvSpPr>
            <a:spLocks noGrp="1"/>
          </p:cNvSpPr>
          <p:nvPr>
            <p:ph idx="1"/>
          </p:nvPr>
        </p:nvSpPr>
        <p:spPr>
          <a:xfrm>
            <a:off x="1006057" y="1369219"/>
            <a:ext cx="7169729" cy="3118475"/>
          </a:xfrm>
        </p:spPr>
        <p:txBody>
          <a:bodyPr/>
          <a:lstStyle/>
          <a:p>
            <a:pPr marL="0" indent="0">
              <a:buNone/>
            </a:pPr>
            <a:r>
              <a:rPr lang="es-ES" sz="2400" b="1" dirty="0">
                <a:solidFill>
                  <a:schemeClr val="accent3"/>
                </a:solidFill>
              </a:rPr>
              <a:t>Tres órganos normativos internacionales:</a:t>
            </a:r>
          </a:p>
          <a:p>
            <a:pPr lvl="0"/>
            <a:r>
              <a:rPr lang="es-ES" sz="2500" dirty="0"/>
              <a:t>Comisión del Codex Alimentarius (CAC)</a:t>
            </a:r>
          </a:p>
          <a:p>
            <a:pPr lvl="0"/>
            <a:r>
              <a:rPr lang="es-ES" sz="2500" dirty="0"/>
              <a:t>Organización Mundial de Sanidad Animal (OIE)</a:t>
            </a:r>
          </a:p>
          <a:p>
            <a:r>
              <a:rPr lang="es-ES" sz="2500" dirty="0"/>
              <a:t>CIPF  Convención Internacional de Protección Fitosanitaria </a:t>
            </a:r>
          </a:p>
        </p:txBody>
      </p:sp>
    </p:spTree>
    <p:extLst>
      <p:ext uri="{BB962C8B-B14F-4D97-AF65-F5344CB8AC3E}">
        <p14:creationId xmlns:p14="http://schemas.microsoft.com/office/powerpoint/2010/main" val="3084681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8499" y="273844"/>
            <a:ext cx="7169727" cy="994172"/>
          </a:xfrm>
        </p:spPr>
        <p:txBody>
          <a:bodyPr/>
          <a:lstStyle/>
          <a:p>
            <a:r>
              <a:rPr lang="es-ES" b="1" dirty="0"/>
              <a:t>¿Qué es la CIPF?</a:t>
            </a:r>
          </a:p>
        </p:txBody>
      </p:sp>
      <p:sp>
        <p:nvSpPr>
          <p:cNvPr id="3" name="Content Placeholder 2"/>
          <p:cNvSpPr>
            <a:spLocks noGrp="1"/>
          </p:cNvSpPr>
          <p:nvPr>
            <p:ph idx="1"/>
          </p:nvPr>
        </p:nvSpPr>
        <p:spPr>
          <a:xfrm>
            <a:off x="925191" y="1146471"/>
            <a:ext cx="7169729" cy="3342182"/>
          </a:xfrm>
        </p:spPr>
        <p:txBody>
          <a:bodyPr/>
          <a:lstStyle/>
          <a:p>
            <a:pPr marL="0" indent="0">
              <a:buNone/>
            </a:pPr>
            <a:endParaRPr lang="es-ES" dirty="0"/>
          </a:p>
          <a:p>
            <a:pPr algn="just"/>
            <a:r>
              <a:rPr lang="es-ES" sz="2500" dirty="0"/>
              <a:t>Un </a:t>
            </a:r>
            <a:r>
              <a:rPr lang="es-ES" sz="2500" b="1" dirty="0">
                <a:solidFill>
                  <a:schemeClr val="accent3"/>
                </a:solidFill>
              </a:rPr>
              <a:t>tratado multilateral</a:t>
            </a:r>
            <a:r>
              <a:rPr lang="es-ES"/>
              <a:t> </a:t>
            </a:r>
            <a:r>
              <a:rPr lang="es-ES" sz="2500" dirty="0"/>
              <a:t>de </a:t>
            </a:r>
            <a:r>
              <a:rPr lang="es-ES" sz="2500" b="1" dirty="0">
                <a:solidFill>
                  <a:schemeClr val="accent3"/>
                </a:solidFill>
              </a:rPr>
              <a:t>cooperación internacional </a:t>
            </a:r>
            <a:r>
              <a:rPr lang="es-ES" sz="2500" dirty="0"/>
              <a:t>para la protección de plantas: 182 partes contratantes hasta 2016.</a:t>
            </a:r>
          </a:p>
          <a:p>
            <a:pPr algn="just"/>
            <a:r>
              <a:rPr lang="es-ES" sz="2500" dirty="0"/>
              <a:t>El instrumento mundial para la elaboración y la aplicación de </a:t>
            </a:r>
            <a:r>
              <a:rPr lang="es-ES" sz="2500" b="1" dirty="0"/>
              <a:t>normas internacionales y medidas</a:t>
            </a:r>
            <a:r>
              <a:rPr lang="es-ES" sz="2500" dirty="0"/>
              <a:t> </a:t>
            </a:r>
            <a:r>
              <a:rPr lang="es-ES" sz="2500" b="1" dirty="0">
                <a:solidFill>
                  <a:schemeClr val="accent3"/>
                </a:solidFill>
              </a:rPr>
              <a:t>armonizadas</a:t>
            </a:r>
            <a:r>
              <a:rPr lang="es-ES" sz="2500" b="1" dirty="0"/>
              <a:t>.</a:t>
            </a:r>
          </a:p>
        </p:txBody>
      </p:sp>
    </p:spTree>
    <p:extLst>
      <p:ext uri="{BB962C8B-B14F-4D97-AF65-F5344CB8AC3E}">
        <p14:creationId xmlns:p14="http://schemas.microsoft.com/office/powerpoint/2010/main" val="42582015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9363" y="192978"/>
            <a:ext cx="7169727" cy="994172"/>
          </a:xfrm>
        </p:spPr>
        <p:txBody>
          <a:bodyPr/>
          <a:lstStyle/>
          <a:p>
            <a:r>
              <a:rPr lang="es-ES" b="1" dirty="0"/>
              <a:t>Revisiones de la CIPF</a:t>
            </a:r>
          </a:p>
        </p:txBody>
      </p:sp>
      <p:sp>
        <p:nvSpPr>
          <p:cNvPr id="3" name="Content Placeholder 2"/>
          <p:cNvSpPr>
            <a:spLocks noGrp="1"/>
          </p:cNvSpPr>
          <p:nvPr>
            <p:ph idx="1"/>
          </p:nvPr>
        </p:nvSpPr>
        <p:spPr>
          <a:xfrm>
            <a:off x="1103134" y="1299847"/>
            <a:ext cx="7331003" cy="3118475"/>
          </a:xfrm>
        </p:spPr>
        <p:txBody>
          <a:bodyPr>
            <a:normAutofit fontScale="92500"/>
          </a:bodyPr>
          <a:lstStyle/>
          <a:p>
            <a:pPr algn="just">
              <a:buFont typeface="Wingdings" panose="05000000000000000000" pitchFamily="2" charset="2"/>
              <a:buChar char="§"/>
            </a:pPr>
            <a:r>
              <a:rPr lang="es-ES" sz="2500" dirty="0"/>
              <a:t>La Convención fue depositada ante el Director General de la Organización de las Naciones Unidas para la Alimentación y la Agricultura (FAO) desde su aprobación en 1951.</a:t>
            </a:r>
          </a:p>
          <a:p>
            <a:pPr algn="just">
              <a:buFont typeface="Wingdings" panose="05000000000000000000" pitchFamily="2" charset="2"/>
              <a:buChar char="§"/>
            </a:pPr>
            <a:r>
              <a:rPr lang="es-ES" sz="2500" dirty="0"/>
              <a:t>La Convención se revisó en 1997 para armonizarla con el Acuerdo sobre la Aplicación de Medidas Sanitarias y Fitosanitarias. </a:t>
            </a:r>
          </a:p>
          <a:p>
            <a:pPr algn="just">
              <a:buFont typeface="Wingdings" panose="05000000000000000000" pitchFamily="2" charset="2"/>
              <a:buChar char="§"/>
            </a:pPr>
            <a:r>
              <a:rPr lang="es-ES" sz="2500" dirty="0"/>
              <a:t>El nuevo texto revisado de la CIPF entró en vigor en 2005.</a:t>
            </a:r>
          </a:p>
          <a:p>
            <a:pPr marL="0" indent="0">
              <a:buNone/>
            </a:pPr>
            <a:endParaRPr lang="es-ES" dirty="0"/>
          </a:p>
        </p:txBody>
      </p:sp>
    </p:spTree>
    <p:extLst>
      <p:ext uri="{BB962C8B-B14F-4D97-AF65-F5344CB8AC3E}">
        <p14:creationId xmlns:p14="http://schemas.microsoft.com/office/powerpoint/2010/main" val="34136281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6058" y="205419"/>
            <a:ext cx="7169727" cy="994172"/>
          </a:xfrm>
        </p:spPr>
        <p:txBody>
          <a:bodyPr/>
          <a:lstStyle/>
          <a:p>
            <a:r>
              <a:rPr lang="es-ES" b="1" dirty="0"/>
              <a:t>Texto revisado de la CIPF</a:t>
            </a:r>
          </a:p>
        </p:txBody>
      </p:sp>
      <p:sp>
        <p:nvSpPr>
          <p:cNvPr id="3" name="Content Placeholder 2"/>
          <p:cNvSpPr>
            <a:spLocks noGrp="1"/>
          </p:cNvSpPr>
          <p:nvPr>
            <p:ph idx="1"/>
          </p:nvPr>
        </p:nvSpPr>
        <p:spPr>
          <a:xfrm>
            <a:off x="1111804" y="1369219"/>
            <a:ext cx="7169729" cy="3118475"/>
          </a:xfrm>
        </p:spPr>
        <p:txBody>
          <a:bodyPr>
            <a:normAutofit/>
          </a:bodyPr>
          <a:lstStyle/>
          <a:p>
            <a:pPr marL="0" indent="0">
              <a:buNone/>
            </a:pPr>
            <a:r>
              <a:rPr lang="es-ES" sz="2400" b="1" dirty="0">
                <a:solidFill>
                  <a:schemeClr val="accent3"/>
                </a:solidFill>
              </a:rPr>
              <a:t>Artículo 1: Propósitos y responsabilidades</a:t>
            </a:r>
          </a:p>
          <a:p>
            <a:pPr marL="0" indent="0" algn="just">
              <a:buNone/>
            </a:pPr>
            <a:r>
              <a:rPr lang="es-ES" sz="2400" b="1" i="1" dirty="0">
                <a:solidFill>
                  <a:schemeClr val="accent3"/>
                </a:solidFill>
              </a:rPr>
              <a:t>Con el propósito de actuar eficaz y conjuntamente para prevenir la diseminación e introducción de plagas de plantas y productos vegetales y de promover medidas apropiadas para combatirlas, las partes contratantes se comprometen a adoptar las medidas legislativas,</a:t>
            </a:r>
            <a:r>
              <a:rPr dirty="0"/>
              <a:t/>
            </a:r>
            <a:br>
              <a:rPr dirty="0"/>
            </a:br>
            <a:r>
              <a:rPr lang="es-ES" sz="2400" b="1" i="1" dirty="0">
                <a:solidFill>
                  <a:schemeClr val="accent3"/>
                </a:solidFill>
              </a:rPr>
              <a:t>técnicas y administrativas que se especifican en esta Convención, y en otros acuerdos suplementarios.</a:t>
            </a:r>
          </a:p>
          <a:p>
            <a:endParaRPr lang="es-ES" dirty="0"/>
          </a:p>
        </p:txBody>
      </p:sp>
    </p:spTree>
    <p:extLst>
      <p:ext uri="{BB962C8B-B14F-4D97-AF65-F5344CB8AC3E}">
        <p14:creationId xmlns:p14="http://schemas.microsoft.com/office/powerpoint/2010/main" val="11911246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2278" y="217860"/>
            <a:ext cx="7169727" cy="994172"/>
          </a:xfrm>
        </p:spPr>
        <p:txBody>
          <a:bodyPr>
            <a:normAutofit/>
          </a:bodyPr>
          <a:lstStyle/>
          <a:p>
            <a:r>
              <a:rPr lang="es-ES" b="1" dirty="0"/>
              <a:t>Principios básicos de la aplicación de medidas fitosanitarias</a:t>
            </a:r>
          </a:p>
        </p:txBody>
      </p:sp>
      <p:sp>
        <p:nvSpPr>
          <p:cNvPr id="3" name="Content Placeholder 2"/>
          <p:cNvSpPr>
            <a:spLocks noGrp="1"/>
          </p:cNvSpPr>
          <p:nvPr>
            <p:ph idx="1"/>
          </p:nvPr>
        </p:nvSpPr>
        <p:spPr>
          <a:xfrm>
            <a:off x="1167787" y="1262743"/>
            <a:ext cx="7169729" cy="3224951"/>
          </a:xfrm>
        </p:spPr>
        <p:txBody>
          <a:bodyPr>
            <a:normAutofit/>
          </a:bodyPr>
          <a:lstStyle/>
          <a:p>
            <a:pPr marL="0" indent="0">
              <a:buNone/>
            </a:pPr>
            <a:r>
              <a:rPr lang="es-ES" sz="2400" b="1" dirty="0">
                <a:solidFill>
                  <a:schemeClr val="accent3"/>
                </a:solidFill>
              </a:rPr>
              <a:t>Los principios establecidos en la NIMF 1 incluyen:</a:t>
            </a:r>
          </a:p>
          <a:p>
            <a:pPr>
              <a:buFont typeface="Wingdings" panose="05000000000000000000" pitchFamily="2" charset="2"/>
              <a:buChar char="§"/>
            </a:pPr>
            <a:r>
              <a:rPr lang="es-ES" sz="2500" dirty="0"/>
              <a:t>Transparencia</a:t>
            </a:r>
          </a:p>
          <a:p>
            <a:pPr>
              <a:buFont typeface="Wingdings" panose="05000000000000000000" pitchFamily="2" charset="2"/>
              <a:buChar char="§"/>
            </a:pPr>
            <a:r>
              <a:rPr lang="es-ES" sz="2500" dirty="0"/>
              <a:t>No discriminación</a:t>
            </a:r>
          </a:p>
          <a:p>
            <a:pPr>
              <a:buFont typeface="Wingdings" panose="05000000000000000000" pitchFamily="2" charset="2"/>
              <a:buChar char="§"/>
            </a:pPr>
            <a:r>
              <a:rPr lang="es-ES" sz="2500" dirty="0"/>
              <a:t>Principio de equivalencia</a:t>
            </a:r>
          </a:p>
          <a:p>
            <a:pPr>
              <a:buFont typeface="Wingdings" panose="05000000000000000000" pitchFamily="2" charset="2"/>
              <a:buChar char="§"/>
            </a:pPr>
            <a:r>
              <a:rPr lang="es-ES" sz="2500" dirty="0"/>
              <a:t>Impacto mínimo</a:t>
            </a:r>
          </a:p>
          <a:p>
            <a:pPr>
              <a:buFont typeface="Wingdings" panose="05000000000000000000" pitchFamily="2" charset="2"/>
              <a:buChar char="§"/>
            </a:pPr>
            <a:r>
              <a:rPr lang="es-ES" sz="2500" dirty="0"/>
              <a:t>Justificación técnica</a:t>
            </a:r>
          </a:p>
        </p:txBody>
      </p:sp>
    </p:spTree>
    <p:extLst>
      <p:ext uri="{BB962C8B-B14F-4D97-AF65-F5344CB8AC3E}">
        <p14:creationId xmlns:p14="http://schemas.microsoft.com/office/powerpoint/2010/main" val="1192115829"/>
      </p:ext>
    </p:extLst>
  </p:cSld>
  <p:clrMapOvr>
    <a:masterClrMapping/>
  </p:clrMapOvr>
</p:sld>
</file>

<file path=ppt/theme/theme1.xml><?xml version="1.0" encoding="utf-8"?>
<a:theme xmlns:a="http://schemas.openxmlformats.org/drawingml/2006/main" name="New IPPC 401">
  <a:themeElements>
    <a:clrScheme name="Custom 1">
      <a:dk1>
        <a:srgbClr val="000000"/>
      </a:dk1>
      <a:lt1>
        <a:srgbClr val="FFFFFF"/>
      </a:lt1>
      <a:dk2>
        <a:srgbClr val="44546A"/>
      </a:dk2>
      <a:lt2>
        <a:srgbClr val="E7E6E6"/>
      </a:lt2>
      <a:accent1>
        <a:srgbClr val="6C217F"/>
      </a:accent1>
      <a:accent2>
        <a:srgbClr val="CFC2D9"/>
      </a:accent2>
      <a:accent3>
        <a:srgbClr val="006E31"/>
      </a:accent3>
      <a:accent4>
        <a:srgbClr val="FF66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IPPC 401" id="{F0C2B9CE-8CEE-4ACD-B5C5-D075D1E28C4C}" vid="{FAC45D9C-813C-4147-BCCB-61F8AE8632E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 IPPC 401</Template>
  <TotalTime>1972</TotalTime>
  <Words>1947</Words>
  <Application>Microsoft Office PowerPoint</Application>
  <PresentationFormat>On-screen Show (16:9)</PresentationFormat>
  <Paragraphs>255</Paragraphs>
  <Slides>28</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ＭＳ Ｐゴシック</vt:lpstr>
      <vt:lpstr>Arial</vt:lpstr>
      <vt:lpstr>Calibri</vt:lpstr>
      <vt:lpstr>Symbol</vt:lpstr>
      <vt:lpstr>Times</vt:lpstr>
      <vt:lpstr>Wingdings</vt:lpstr>
      <vt:lpstr>New IPPC 401</vt:lpstr>
      <vt:lpstr>Presentación de la Convención Internacional de Protección Fitosanitaria (CIPF)</vt:lpstr>
      <vt:lpstr>Descripción   </vt:lpstr>
      <vt:lpstr>Acuerdo de la OMC sobre la aplicación de medidas sanitarias y fitosanitarias (MSF)</vt:lpstr>
      <vt:lpstr>¿Por qué el Acuerdo MSF?</vt:lpstr>
      <vt:lpstr>Las tres hermanas del Acuerdo MSF </vt:lpstr>
      <vt:lpstr>¿Qué es la CIPF?</vt:lpstr>
      <vt:lpstr>Revisiones de la CIPF</vt:lpstr>
      <vt:lpstr>Texto revisado de la CIPF</vt:lpstr>
      <vt:lpstr>Principios básicos de la aplicación de medidas fitosanitarias</vt:lpstr>
      <vt:lpstr> ¿Cuáles son los puntos fuertes del texto de la Convención? </vt:lpstr>
      <vt:lpstr> Ámplio ámbito de acción de la CIPF  </vt:lpstr>
      <vt:lpstr>CIPF: Proteger los recursos vegetales</vt:lpstr>
      <vt:lpstr>CIPF: Proteger los recursos vegetales</vt:lpstr>
      <vt:lpstr>1. Normatividad </vt:lpstr>
      <vt:lpstr>1. Normatividad </vt:lpstr>
      <vt:lpstr>2. Presentación de informes nacionales</vt:lpstr>
      <vt:lpstr>2. Presentación de informes nacionales</vt:lpstr>
      <vt:lpstr>3. Solución de diferencias</vt:lpstr>
      <vt:lpstr>3. Solución de diferencias</vt:lpstr>
      <vt:lpstr>4. Creación de capacidad </vt:lpstr>
      <vt:lpstr>Página de recursos fitosanitarios: www.phytosanitary.info </vt:lpstr>
      <vt:lpstr>Alcanzar los objetivos de la CIPF - Estructura</vt:lpstr>
      <vt:lpstr>Alcanzar los objetivos de la CIPF </vt:lpstr>
      <vt:lpstr>Responsabilidades de la ONPF</vt:lpstr>
      <vt:lpstr>Responsabilidades de la ONPF</vt:lpstr>
      <vt:lpstr>Beneficios para las partes contratantes </vt:lpstr>
      <vt:lpstr>Beneficios para las partes contratantes </vt:lpstr>
      <vt:lpstr>Imagine que su país no es una de las partes contratantes de la CIPF  ¿qué consecuencias tendría que enfrentar?</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Philpot</dc:creator>
  <cp:lastModifiedBy>Brunel, Sarah (AGDI)</cp:lastModifiedBy>
  <cp:revision>197</cp:revision>
  <cp:lastPrinted>2016-01-16T17:31:26Z</cp:lastPrinted>
  <dcterms:created xsi:type="dcterms:W3CDTF">2015-12-01T15:06:03Z</dcterms:created>
  <dcterms:modified xsi:type="dcterms:W3CDTF">2018-01-09T15:56:56Z</dcterms:modified>
</cp:coreProperties>
</file>