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8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874013-226B-41CB-BCED-2F168D2CF2D4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22E653F-C6D0-4A30-82A3-B53706BC8F5C}">
      <dgm:prSet phldrT="[Text]"/>
      <dgm:spPr/>
      <dgm:t>
        <a:bodyPr/>
        <a:lstStyle/>
        <a:p>
          <a:r>
            <a:t>Evaluación de las necesidades</a:t>
          </a:r>
          <a:endParaRPr lang="es-ES" dirty="0"/>
        </a:p>
      </dgm:t>
    </dgm:pt>
    <dgm:pt modelId="{AB7D5308-2BC7-4F9A-A226-56F9782D4572}" type="parTrans" cxnId="{085D9689-EEE9-428D-80E9-6A179A65E799}">
      <dgm:prSet/>
      <dgm:spPr/>
      <dgm:t>
        <a:bodyPr/>
        <a:lstStyle/>
        <a:p>
          <a:endParaRPr lang="en-US"/>
        </a:p>
      </dgm:t>
    </dgm:pt>
    <dgm:pt modelId="{8589764C-AE0D-4C3C-A7FE-0DBC9969F9DA}" type="sibTrans" cxnId="{085D9689-EEE9-428D-80E9-6A179A65E799}">
      <dgm:prSet/>
      <dgm:spPr/>
      <dgm:t>
        <a:bodyPr/>
        <a:lstStyle/>
        <a:p>
          <a:endParaRPr lang="en-US"/>
        </a:p>
      </dgm:t>
    </dgm:pt>
    <dgm:pt modelId="{6F388F57-1F05-4A43-8DFB-04196F0BCBF1}">
      <dgm:prSet phldrT="[Text]"/>
      <dgm:spPr/>
      <dgm:t>
        <a:bodyPr/>
        <a:lstStyle/>
        <a:p>
          <a:r>
            <a:t>Análisis de las partes interesadas</a:t>
          </a:r>
        </a:p>
        <a:p>
          <a:endParaRPr lang="es-ES" dirty="0"/>
        </a:p>
        <a:p>
          <a:r>
            <a:t>Identificación del problema</a:t>
          </a:r>
        </a:p>
      </dgm:t>
    </dgm:pt>
    <dgm:pt modelId="{E0681438-AE24-41EE-B24A-6950A0B9FA56}" type="parTrans" cxnId="{047081F3-3358-4FB8-8B1E-25551A2D3C0B}">
      <dgm:prSet/>
      <dgm:spPr/>
      <dgm:t>
        <a:bodyPr/>
        <a:lstStyle/>
        <a:p>
          <a:endParaRPr lang="en-US"/>
        </a:p>
      </dgm:t>
    </dgm:pt>
    <dgm:pt modelId="{BF06CA8D-0525-4C03-9ED4-8DB80B41BF36}" type="sibTrans" cxnId="{047081F3-3358-4FB8-8B1E-25551A2D3C0B}">
      <dgm:prSet/>
      <dgm:spPr/>
      <dgm:t>
        <a:bodyPr/>
        <a:lstStyle/>
        <a:p>
          <a:endParaRPr lang="en-US"/>
        </a:p>
      </dgm:t>
    </dgm:pt>
    <dgm:pt modelId="{97FF631E-25C0-4BD3-A626-49BEB992F390}">
      <dgm:prSet phldrT="[Text]"/>
      <dgm:spPr/>
      <dgm:t>
        <a:bodyPr/>
        <a:lstStyle/>
        <a:p>
          <a:r>
            <a:t>Planificación estratégica</a:t>
          </a:r>
          <a:endParaRPr lang="es-ES" dirty="0"/>
        </a:p>
      </dgm:t>
    </dgm:pt>
    <dgm:pt modelId="{75CC5ABC-A25B-43F9-BA1D-922700E55794}" type="parTrans" cxnId="{6DF47B37-07CC-4E5A-97A0-9AAAC1CAE2EB}">
      <dgm:prSet/>
      <dgm:spPr/>
      <dgm:t>
        <a:bodyPr/>
        <a:lstStyle/>
        <a:p>
          <a:endParaRPr lang="en-US"/>
        </a:p>
      </dgm:t>
    </dgm:pt>
    <dgm:pt modelId="{29AE5C2D-358F-4A36-A770-3F63E160054E}" type="sibTrans" cxnId="{6DF47B37-07CC-4E5A-97A0-9AAAC1CAE2EB}">
      <dgm:prSet/>
      <dgm:spPr/>
      <dgm:t>
        <a:bodyPr/>
        <a:lstStyle/>
        <a:p>
          <a:endParaRPr lang="en-US"/>
        </a:p>
      </dgm:t>
    </dgm:pt>
    <dgm:pt modelId="{3F88E60B-056B-46FF-9FF2-44788473ACDE}">
      <dgm:prSet phldrT="[Text]"/>
      <dgm:spPr/>
      <dgm:t>
        <a:bodyPr/>
        <a:lstStyle/>
        <a:p>
          <a:r>
            <a:t>Análisis del problema (causa y efecto)</a:t>
          </a:r>
        </a:p>
        <a:p>
          <a:endParaRPr lang="es-ES" dirty="0"/>
        </a:p>
        <a:p>
          <a:r>
            <a:t>Análisis SWOT</a:t>
          </a:r>
        </a:p>
        <a:p>
          <a:endParaRPr lang="es-ES" dirty="0"/>
        </a:p>
        <a:p>
          <a:r>
            <a:t>Marco lógico</a:t>
          </a:r>
          <a:endParaRPr lang="es-ES" dirty="0"/>
        </a:p>
      </dgm:t>
    </dgm:pt>
    <dgm:pt modelId="{5300F1C8-0C9C-43B5-8D13-562C9F5C872A}" type="parTrans" cxnId="{5AD70A70-84ED-450F-B68E-07FBF09BB121}">
      <dgm:prSet/>
      <dgm:spPr/>
      <dgm:t>
        <a:bodyPr/>
        <a:lstStyle/>
        <a:p>
          <a:endParaRPr lang="en-US"/>
        </a:p>
      </dgm:t>
    </dgm:pt>
    <dgm:pt modelId="{0A914D42-7EE1-4774-AC61-5CB6B48B4051}" type="sibTrans" cxnId="{5AD70A70-84ED-450F-B68E-07FBF09BB121}">
      <dgm:prSet/>
      <dgm:spPr/>
      <dgm:t>
        <a:bodyPr/>
        <a:lstStyle/>
        <a:p>
          <a:endParaRPr lang="en-US"/>
        </a:p>
      </dgm:t>
    </dgm:pt>
    <dgm:pt modelId="{2A7B931E-61FF-407D-B3B5-F6377E108197}">
      <dgm:prSet phldrT="[Text]"/>
      <dgm:spPr/>
      <dgm:t>
        <a:bodyPr/>
        <a:lstStyle/>
        <a:p>
          <a:r>
            <a:t>Planificación de la acción</a:t>
          </a:r>
          <a:endParaRPr lang="es-ES" dirty="0"/>
        </a:p>
      </dgm:t>
    </dgm:pt>
    <dgm:pt modelId="{E642EB35-C55F-42A0-BDF3-D680EA497758}" type="parTrans" cxnId="{10DDE5FD-6C97-4E63-B893-67FD609FC49F}">
      <dgm:prSet/>
      <dgm:spPr/>
      <dgm:t>
        <a:bodyPr/>
        <a:lstStyle/>
        <a:p>
          <a:endParaRPr lang="en-US"/>
        </a:p>
      </dgm:t>
    </dgm:pt>
    <dgm:pt modelId="{44C0612A-54E5-4D89-9B76-0EA765DC935A}" type="sibTrans" cxnId="{10DDE5FD-6C97-4E63-B893-67FD609FC49F}">
      <dgm:prSet/>
      <dgm:spPr/>
      <dgm:t>
        <a:bodyPr/>
        <a:lstStyle/>
        <a:p>
          <a:endParaRPr lang="en-US"/>
        </a:p>
      </dgm:t>
    </dgm:pt>
    <dgm:pt modelId="{7FA16F95-F2C3-40F9-8474-3EEF4E3B08B2}">
      <dgm:prSet phldrT="[Text]"/>
      <dgm:spPr/>
      <dgm:t>
        <a:bodyPr/>
        <a:lstStyle/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t>Priorización de acciones</a:t>
          </a:r>
        </a:p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dirty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t>Elaboración del plan de trabajo</a:t>
          </a:r>
        </a:p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dirty="0"/>
        </a:p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t>Movilización de recursos</a:t>
          </a:r>
          <a:endParaRPr lang="es-ES" dirty="0"/>
        </a:p>
      </dgm:t>
    </dgm:pt>
    <dgm:pt modelId="{8E5DFA68-D041-4760-960F-30666C53863D}" type="parTrans" cxnId="{47079B45-CAA8-43AF-A696-2A0A6EF8AE9C}">
      <dgm:prSet/>
      <dgm:spPr/>
      <dgm:t>
        <a:bodyPr/>
        <a:lstStyle/>
        <a:p>
          <a:endParaRPr lang="en-US"/>
        </a:p>
      </dgm:t>
    </dgm:pt>
    <dgm:pt modelId="{8F179C84-7432-49C0-BFBB-C713B81F97CD}" type="sibTrans" cxnId="{47079B45-CAA8-43AF-A696-2A0A6EF8AE9C}">
      <dgm:prSet/>
      <dgm:spPr/>
      <dgm:t>
        <a:bodyPr/>
        <a:lstStyle/>
        <a:p>
          <a:endParaRPr lang="en-US"/>
        </a:p>
      </dgm:t>
    </dgm:pt>
    <dgm:pt modelId="{F63D104B-2E4C-4D70-9F9A-359FBC47669B}" type="pres">
      <dgm:prSet presAssocID="{60874013-226B-41CB-BCED-2F168D2CF2D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098C28-810A-4681-8562-AFFFDB656278}" type="pres">
      <dgm:prSet presAssocID="{522E653F-C6D0-4A30-82A3-B53706BC8F5C}" presName="compositeNode" presStyleCnt="0">
        <dgm:presLayoutVars>
          <dgm:bulletEnabled val="1"/>
        </dgm:presLayoutVars>
      </dgm:prSet>
      <dgm:spPr/>
    </dgm:pt>
    <dgm:pt modelId="{7AD0E764-42F3-482C-BC16-C6C9BC42EC2E}" type="pres">
      <dgm:prSet presAssocID="{522E653F-C6D0-4A30-82A3-B53706BC8F5C}" presName="bgRect" presStyleLbl="node1" presStyleIdx="0" presStyleCnt="3"/>
      <dgm:spPr/>
      <dgm:t>
        <a:bodyPr/>
        <a:lstStyle/>
        <a:p>
          <a:endParaRPr lang="en-US"/>
        </a:p>
      </dgm:t>
    </dgm:pt>
    <dgm:pt modelId="{74C39691-0354-44DA-BB7F-0F999F6712DB}" type="pres">
      <dgm:prSet presAssocID="{522E653F-C6D0-4A30-82A3-B53706BC8F5C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90BA4F-4BAC-49FD-B3F3-2BCB636FD6F0}" type="pres">
      <dgm:prSet presAssocID="{522E653F-C6D0-4A30-82A3-B53706BC8F5C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DC26F1-30F8-45E7-AE3E-A3CFC202A909}" type="pres">
      <dgm:prSet presAssocID="{8589764C-AE0D-4C3C-A7FE-0DBC9969F9DA}" presName="hSp" presStyleCnt="0"/>
      <dgm:spPr/>
    </dgm:pt>
    <dgm:pt modelId="{74D371ED-102A-425B-90F4-1291CFC9D71A}" type="pres">
      <dgm:prSet presAssocID="{8589764C-AE0D-4C3C-A7FE-0DBC9969F9DA}" presName="vProcSp" presStyleCnt="0"/>
      <dgm:spPr/>
    </dgm:pt>
    <dgm:pt modelId="{027D5417-E2B2-40B4-BFAD-8BEEE955BAE0}" type="pres">
      <dgm:prSet presAssocID="{8589764C-AE0D-4C3C-A7FE-0DBC9969F9DA}" presName="vSp1" presStyleCnt="0"/>
      <dgm:spPr/>
    </dgm:pt>
    <dgm:pt modelId="{2B58D7F0-0E54-47DD-9A76-707979909661}" type="pres">
      <dgm:prSet presAssocID="{8589764C-AE0D-4C3C-A7FE-0DBC9969F9DA}" presName="simulatedConn" presStyleLbl="solidFgAcc1" presStyleIdx="0" presStyleCnt="2"/>
      <dgm:spPr/>
    </dgm:pt>
    <dgm:pt modelId="{68CB40AB-E13C-4E96-92A3-11FD49217230}" type="pres">
      <dgm:prSet presAssocID="{8589764C-AE0D-4C3C-A7FE-0DBC9969F9DA}" presName="vSp2" presStyleCnt="0"/>
      <dgm:spPr/>
    </dgm:pt>
    <dgm:pt modelId="{43D37A28-5768-4C71-BD90-D170D492859B}" type="pres">
      <dgm:prSet presAssocID="{8589764C-AE0D-4C3C-A7FE-0DBC9969F9DA}" presName="sibTrans" presStyleCnt="0"/>
      <dgm:spPr/>
    </dgm:pt>
    <dgm:pt modelId="{722BCBBF-2C81-45D1-AF6D-D2AC9956D135}" type="pres">
      <dgm:prSet presAssocID="{97FF631E-25C0-4BD3-A626-49BEB992F390}" presName="compositeNode" presStyleCnt="0">
        <dgm:presLayoutVars>
          <dgm:bulletEnabled val="1"/>
        </dgm:presLayoutVars>
      </dgm:prSet>
      <dgm:spPr/>
    </dgm:pt>
    <dgm:pt modelId="{DE894C90-6A72-4CF1-85CF-526DD0798D38}" type="pres">
      <dgm:prSet presAssocID="{97FF631E-25C0-4BD3-A626-49BEB992F390}" presName="bgRect" presStyleLbl="node1" presStyleIdx="1" presStyleCnt="3"/>
      <dgm:spPr/>
      <dgm:t>
        <a:bodyPr/>
        <a:lstStyle/>
        <a:p>
          <a:endParaRPr lang="en-US"/>
        </a:p>
      </dgm:t>
    </dgm:pt>
    <dgm:pt modelId="{18DDEC0D-5039-43B2-A4DB-345DC15A54C4}" type="pres">
      <dgm:prSet presAssocID="{97FF631E-25C0-4BD3-A626-49BEB992F390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2156FC-C49A-4E4C-86B6-0466DC27AB0C}" type="pres">
      <dgm:prSet presAssocID="{97FF631E-25C0-4BD3-A626-49BEB992F390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59713E-9AFE-4B6B-8E89-E54A1A8B647E}" type="pres">
      <dgm:prSet presAssocID="{29AE5C2D-358F-4A36-A770-3F63E160054E}" presName="hSp" presStyleCnt="0"/>
      <dgm:spPr/>
    </dgm:pt>
    <dgm:pt modelId="{AEEB1A4D-B9EC-4A92-BA0A-10EB8320928D}" type="pres">
      <dgm:prSet presAssocID="{29AE5C2D-358F-4A36-A770-3F63E160054E}" presName="vProcSp" presStyleCnt="0"/>
      <dgm:spPr/>
    </dgm:pt>
    <dgm:pt modelId="{EB6B8EBF-1AF2-4E3A-BD4D-86197356866E}" type="pres">
      <dgm:prSet presAssocID="{29AE5C2D-358F-4A36-A770-3F63E160054E}" presName="vSp1" presStyleCnt="0"/>
      <dgm:spPr/>
    </dgm:pt>
    <dgm:pt modelId="{BD65CCD1-E428-41EB-9C19-559CF24562B8}" type="pres">
      <dgm:prSet presAssocID="{29AE5C2D-358F-4A36-A770-3F63E160054E}" presName="simulatedConn" presStyleLbl="solidFgAcc1" presStyleIdx="1" presStyleCnt="2"/>
      <dgm:spPr/>
    </dgm:pt>
    <dgm:pt modelId="{BC817DC2-DBF5-4D50-8F3D-711891A75064}" type="pres">
      <dgm:prSet presAssocID="{29AE5C2D-358F-4A36-A770-3F63E160054E}" presName="vSp2" presStyleCnt="0"/>
      <dgm:spPr/>
    </dgm:pt>
    <dgm:pt modelId="{AA136CDA-EA65-4ABB-A054-F3AA77718A6F}" type="pres">
      <dgm:prSet presAssocID="{29AE5C2D-358F-4A36-A770-3F63E160054E}" presName="sibTrans" presStyleCnt="0"/>
      <dgm:spPr/>
    </dgm:pt>
    <dgm:pt modelId="{1FFE82F2-84F5-4948-BFAB-1A823AFDFD09}" type="pres">
      <dgm:prSet presAssocID="{2A7B931E-61FF-407D-B3B5-F6377E108197}" presName="compositeNode" presStyleCnt="0">
        <dgm:presLayoutVars>
          <dgm:bulletEnabled val="1"/>
        </dgm:presLayoutVars>
      </dgm:prSet>
      <dgm:spPr/>
    </dgm:pt>
    <dgm:pt modelId="{9BA3EEB9-FE6D-4B94-B96B-FB4A39CCADCB}" type="pres">
      <dgm:prSet presAssocID="{2A7B931E-61FF-407D-B3B5-F6377E108197}" presName="bgRect" presStyleLbl="node1" presStyleIdx="2" presStyleCnt="3"/>
      <dgm:spPr/>
      <dgm:t>
        <a:bodyPr/>
        <a:lstStyle/>
        <a:p>
          <a:endParaRPr lang="en-US"/>
        </a:p>
      </dgm:t>
    </dgm:pt>
    <dgm:pt modelId="{72019504-4D9C-49E6-BACB-418E652DCA0A}" type="pres">
      <dgm:prSet presAssocID="{2A7B931E-61FF-407D-B3B5-F6377E108197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20714D-E5AA-4512-A433-090EFAB86643}" type="pres">
      <dgm:prSet presAssocID="{2A7B931E-61FF-407D-B3B5-F6377E108197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3E7A52-FDBD-48E4-A869-1464854ED97C}" type="presOf" srcId="{2A7B931E-61FF-407D-B3B5-F6377E108197}" destId="{72019504-4D9C-49E6-BACB-418E652DCA0A}" srcOrd="1" destOrd="0" presId="urn:microsoft.com/office/officeart/2005/8/layout/hProcess7"/>
    <dgm:cxn modelId="{E04B51AC-0AA2-44E3-B124-A35B123DCED1}" type="presOf" srcId="{7FA16F95-F2C3-40F9-8474-3EEF4E3B08B2}" destId="{3920714D-E5AA-4512-A433-090EFAB86643}" srcOrd="0" destOrd="0" presId="urn:microsoft.com/office/officeart/2005/8/layout/hProcess7"/>
    <dgm:cxn modelId="{5AD70A70-84ED-450F-B68E-07FBF09BB121}" srcId="{97FF631E-25C0-4BD3-A626-49BEB992F390}" destId="{3F88E60B-056B-46FF-9FF2-44788473ACDE}" srcOrd="0" destOrd="0" parTransId="{5300F1C8-0C9C-43B5-8D13-562C9F5C872A}" sibTransId="{0A914D42-7EE1-4774-AC61-5CB6B48B4051}"/>
    <dgm:cxn modelId="{47079B45-CAA8-43AF-A696-2A0A6EF8AE9C}" srcId="{2A7B931E-61FF-407D-B3B5-F6377E108197}" destId="{7FA16F95-F2C3-40F9-8474-3EEF4E3B08B2}" srcOrd="0" destOrd="0" parTransId="{8E5DFA68-D041-4760-960F-30666C53863D}" sibTransId="{8F179C84-7432-49C0-BFBB-C713B81F97CD}"/>
    <dgm:cxn modelId="{FF6493C6-1C32-4BFE-907A-2B72DB0E8192}" type="presOf" srcId="{2A7B931E-61FF-407D-B3B5-F6377E108197}" destId="{9BA3EEB9-FE6D-4B94-B96B-FB4A39CCADCB}" srcOrd="0" destOrd="0" presId="urn:microsoft.com/office/officeart/2005/8/layout/hProcess7"/>
    <dgm:cxn modelId="{931A47B5-A89F-4D8D-8505-01AD3CFAB7AA}" type="presOf" srcId="{6F388F57-1F05-4A43-8DFB-04196F0BCBF1}" destId="{1D90BA4F-4BAC-49FD-B3F3-2BCB636FD6F0}" srcOrd="0" destOrd="0" presId="urn:microsoft.com/office/officeart/2005/8/layout/hProcess7"/>
    <dgm:cxn modelId="{5CEFBD82-B851-43E7-96BE-03A74DA4E500}" type="presOf" srcId="{97FF631E-25C0-4BD3-A626-49BEB992F390}" destId="{18DDEC0D-5039-43B2-A4DB-345DC15A54C4}" srcOrd="1" destOrd="0" presId="urn:microsoft.com/office/officeart/2005/8/layout/hProcess7"/>
    <dgm:cxn modelId="{085D9689-EEE9-428D-80E9-6A179A65E799}" srcId="{60874013-226B-41CB-BCED-2F168D2CF2D4}" destId="{522E653F-C6D0-4A30-82A3-B53706BC8F5C}" srcOrd="0" destOrd="0" parTransId="{AB7D5308-2BC7-4F9A-A226-56F9782D4572}" sibTransId="{8589764C-AE0D-4C3C-A7FE-0DBC9969F9DA}"/>
    <dgm:cxn modelId="{7D0CD4AE-55F3-4701-AFFB-AF3CA9894ADA}" type="presOf" srcId="{522E653F-C6D0-4A30-82A3-B53706BC8F5C}" destId="{74C39691-0354-44DA-BB7F-0F999F6712DB}" srcOrd="1" destOrd="0" presId="urn:microsoft.com/office/officeart/2005/8/layout/hProcess7"/>
    <dgm:cxn modelId="{484C843C-A49E-4731-B76E-DFD9DEC3C455}" type="presOf" srcId="{60874013-226B-41CB-BCED-2F168D2CF2D4}" destId="{F63D104B-2E4C-4D70-9F9A-359FBC47669B}" srcOrd="0" destOrd="0" presId="urn:microsoft.com/office/officeart/2005/8/layout/hProcess7"/>
    <dgm:cxn modelId="{10DDE5FD-6C97-4E63-B893-67FD609FC49F}" srcId="{60874013-226B-41CB-BCED-2F168D2CF2D4}" destId="{2A7B931E-61FF-407D-B3B5-F6377E108197}" srcOrd="2" destOrd="0" parTransId="{E642EB35-C55F-42A0-BDF3-D680EA497758}" sibTransId="{44C0612A-54E5-4D89-9B76-0EA765DC935A}"/>
    <dgm:cxn modelId="{D4170CB8-107A-47C0-8E3A-1EACF2188456}" type="presOf" srcId="{97FF631E-25C0-4BD3-A626-49BEB992F390}" destId="{DE894C90-6A72-4CF1-85CF-526DD0798D38}" srcOrd="0" destOrd="0" presId="urn:microsoft.com/office/officeart/2005/8/layout/hProcess7"/>
    <dgm:cxn modelId="{39932A3E-B4F6-467B-BD18-863A1A30456B}" type="presOf" srcId="{3F88E60B-056B-46FF-9FF2-44788473ACDE}" destId="{982156FC-C49A-4E4C-86B6-0466DC27AB0C}" srcOrd="0" destOrd="0" presId="urn:microsoft.com/office/officeart/2005/8/layout/hProcess7"/>
    <dgm:cxn modelId="{6DF47B37-07CC-4E5A-97A0-9AAAC1CAE2EB}" srcId="{60874013-226B-41CB-BCED-2F168D2CF2D4}" destId="{97FF631E-25C0-4BD3-A626-49BEB992F390}" srcOrd="1" destOrd="0" parTransId="{75CC5ABC-A25B-43F9-BA1D-922700E55794}" sibTransId="{29AE5C2D-358F-4A36-A770-3F63E160054E}"/>
    <dgm:cxn modelId="{047081F3-3358-4FB8-8B1E-25551A2D3C0B}" srcId="{522E653F-C6D0-4A30-82A3-B53706BC8F5C}" destId="{6F388F57-1F05-4A43-8DFB-04196F0BCBF1}" srcOrd="0" destOrd="0" parTransId="{E0681438-AE24-41EE-B24A-6950A0B9FA56}" sibTransId="{BF06CA8D-0525-4C03-9ED4-8DB80B41BF36}"/>
    <dgm:cxn modelId="{F9610264-82F5-49C3-890A-2B854BB72FF2}" type="presOf" srcId="{522E653F-C6D0-4A30-82A3-B53706BC8F5C}" destId="{7AD0E764-42F3-482C-BC16-C6C9BC42EC2E}" srcOrd="0" destOrd="0" presId="urn:microsoft.com/office/officeart/2005/8/layout/hProcess7"/>
    <dgm:cxn modelId="{4E2C8BA8-3E30-4426-9AF9-096811F7C70B}" type="presParOf" srcId="{F63D104B-2E4C-4D70-9F9A-359FBC47669B}" destId="{08098C28-810A-4681-8562-AFFFDB656278}" srcOrd="0" destOrd="0" presId="urn:microsoft.com/office/officeart/2005/8/layout/hProcess7"/>
    <dgm:cxn modelId="{E7B184F9-C378-4C8F-89FB-8C87099F222E}" type="presParOf" srcId="{08098C28-810A-4681-8562-AFFFDB656278}" destId="{7AD0E764-42F3-482C-BC16-C6C9BC42EC2E}" srcOrd="0" destOrd="0" presId="urn:microsoft.com/office/officeart/2005/8/layout/hProcess7"/>
    <dgm:cxn modelId="{E65635AB-4226-4C67-91A0-CB5E46C7329D}" type="presParOf" srcId="{08098C28-810A-4681-8562-AFFFDB656278}" destId="{74C39691-0354-44DA-BB7F-0F999F6712DB}" srcOrd="1" destOrd="0" presId="urn:microsoft.com/office/officeart/2005/8/layout/hProcess7"/>
    <dgm:cxn modelId="{7112F292-858B-4ADC-AFC7-FA6106E3CB7A}" type="presParOf" srcId="{08098C28-810A-4681-8562-AFFFDB656278}" destId="{1D90BA4F-4BAC-49FD-B3F3-2BCB636FD6F0}" srcOrd="2" destOrd="0" presId="urn:microsoft.com/office/officeart/2005/8/layout/hProcess7"/>
    <dgm:cxn modelId="{E271C36A-5DC5-4144-8484-CF923B838B86}" type="presParOf" srcId="{F63D104B-2E4C-4D70-9F9A-359FBC47669B}" destId="{6ADC26F1-30F8-45E7-AE3E-A3CFC202A909}" srcOrd="1" destOrd="0" presId="urn:microsoft.com/office/officeart/2005/8/layout/hProcess7"/>
    <dgm:cxn modelId="{36E07534-6394-46D6-B445-234F131AA597}" type="presParOf" srcId="{F63D104B-2E4C-4D70-9F9A-359FBC47669B}" destId="{74D371ED-102A-425B-90F4-1291CFC9D71A}" srcOrd="2" destOrd="0" presId="urn:microsoft.com/office/officeart/2005/8/layout/hProcess7"/>
    <dgm:cxn modelId="{F1A93AB5-68D4-4084-9235-7BAA920B889F}" type="presParOf" srcId="{74D371ED-102A-425B-90F4-1291CFC9D71A}" destId="{027D5417-E2B2-40B4-BFAD-8BEEE955BAE0}" srcOrd="0" destOrd="0" presId="urn:microsoft.com/office/officeart/2005/8/layout/hProcess7"/>
    <dgm:cxn modelId="{B8F00616-D4A6-453F-9E07-540D527F30A8}" type="presParOf" srcId="{74D371ED-102A-425B-90F4-1291CFC9D71A}" destId="{2B58D7F0-0E54-47DD-9A76-707979909661}" srcOrd="1" destOrd="0" presId="urn:microsoft.com/office/officeart/2005/8/layout/hProcess7"/>
    <dgm:cxn modelId="{43D8B60E-E007-41D4-AC3F-E33B485B6455}" type="presParOf" srcId="{74D371ED-102A-425B-90F4-1291CFC9D71A}" destId="{68CB40AB-E13C-4E96-92A3-11FD49217230}" srcOrd="2" destOrd="0" presId="urn:microsoft.com/office/officeart/2005/8/layout/hProcess7"/>
    <dgm:cxn modelId="{6803492E-F256-491B-A428-8DC7A028BFD4}" type="presParOf" srcId="{F63D104B-2E4C-4D70-9F9A-359FBC47669B}" destId="{43D37A28-5768-4C71-BD90-D170D492859B}" srcOrd="3" destOrd="0" presId="urn:microsoft.com/office/officeart/2005/8/layout/hProcess7"/>
    <dgm:cxn modelId="{48785AE2-F417-4DA9-9041-842B40044A77}" type="presParOf" srcId="{F63D104B-2E4C-4D70-9F9A-359FBC47669B}" destId="{722BCBBF-2C81-45D1-AF6D-D2AC9956D135}" srcOrd="4" destOrd="0" presId="urn:microsoft.com/office/officeart/2005/8/layout/hProcess7"/>
    <dgm:cxn modelId="{A92962DF-B34B-4377-9BA7-FD8D9EA133BB}" type="presParOf" srcId="{722BCBBF-2C81-45D1-AF6D-D2AC9956D135}" destId="{DE894C90-6A72-4CF1-85CF-526DD0798D38}" srcOrd="0" destOrd="0" presId="urn:microsoft.com/office/officeart/2005/8/layout/hProcess7"/>
    <dgm:cxn modelId="{83084514-C2B2-4546-91A7-E9123AC94591}" type="presParOf" srcId="{722BCBBF-2C81-45D1-AF6D-D2AC9956D135}" destId="{18DDEC0D-5039-43B2-A4DB-345DC15A54C4}" srcOrd="1" destOrd="0" presId="urn:microsoft.com/office/officeart/2005/8/layout/hProcess7"/>
    <dgm:cxn modelId="{CD1F3410-C78E-4DDB-B115-463C7AB469FD}" type="presParOf" srcId="{722BCBBF-2C81-45D1-AF6D-D2AC9956D135}" destId="{982156FC-C49A-4E4C-86B6-0466DC27AB0C}" srcOrd="2" destOrd="0" presId="urn:microsoft.com/office/officeart/2005/8/layout/hProcess7"/>
    <dgm:cxn modelId="{4F1C6257-2F3A-49A9-BDEB-270282A8C3C3}" type="presParOf" srcId="{F63D104B-2E4C-4D70-9F9A-359FBC47669B}" destId="{8B59713E-9AFE-4B6B-8E89-E54A1A8B647E}" srcOrd="5" destOrd="0" presId="urn:microsoft.com/office/officeart/2005/8/layout/hProcess7"/>
    <dgm:cxn modelId="{10ED9FCC-2975-4246-82BA-9F584F970CF9}" type="presParOf" srcId="{F63D104B-2E4C-4D70-9F9A-359FBC47669B}" destId="{AEEB1A4D-B9EC-4A92-BA0A-10EB8320928D}" srcOrd="6" destOrd="0" presId="urn:microsoft.com/office/officeart/2005/8/layout/hProcess7"/>
    <dgm:cxn modelId="{B5C917E1-873D-4642-B4E2-AB4895363BB1}" type="presParOf" srcId="{AEEB1A4D-B9EC-4A92-BA0A-10EB8320928D}" destId="{EB6B8EBF-1AF2-4E3A-BD4D-86197356866E}" srcOrd="0" destOrd="0" presId="urn:microsoft.com/office/officeart/2005/8/layout/hProcess7"/>
    <dgm:cxn modelId="{AFDC0B8B-3610-4EB8-B6C2-87FAE8485A99}" type="presParOf" srcId="{AEEB1A4D-B9EC-4A92-BA0A-10EB8320928D}" destId="{BD65CCD1-E428-41EB-9C19-559CF24562B8}" srcOrd="1" destOrd="0" presId="urn:microsoft.com/office/officeart/2005/8/layout/hProcess7"/>
    <dgm:cxn modelId="{A62F41A7-4010-4264-91F2-ED43393F8C96}" type="presParOf" srcId="{AEEB1A4D-B9EC-4A92-BA0A-10EB8320928D}" destId="{BC817DC2-DBF5-4D50-8F3D-711891A75064}" srcOrd="2" destOrd="0" presId="urn:microsoft.com/office/officeart/2005/8/layout/hProcess7"/>
    <dgm:cxn modelId="{9D02D545-FEE7-4E9C-95F9-B7BC864051A7}" type="presParOf" srcId="{F63D104B-2E4C-4D70-9F9A-359FBC47669B}" destId="{AA136CDA-EA65-4ABB-A054-F3AA77718A6F}" srcOrd="7" destOrd="0" presId="urn:microsoft.com/office/officeart/2005/8/layout/hProcess7"/>
    <dgm:cxn modelId="{06743FFF-BDE6-47B5-AA4B-487BF636E746}" type="presParOf" srcId="{F63D104B-2E4C-4D70-9F9A-359FBC47669B}" destId="{1FFE82F2-84F5-4948-BFAB-1A823AFDFD09}" srcOrd="8" destOrd="0" presId="urn:microsoft.com/office/officeart/2005/8/layout/hProcess7"/>
    <dgm:cxn modelId="{A874EF86-4432-4799-A3C2-90172D75765D}" type="presParOf" srcId="{1FFE82F2-84F5-4948-BFAB-1A823AFDFD09}" destId="{9BA3EEB9-FE6D-4B94-B96B-FB4A39CCADCB}" srcOrd="0" destOrd="0" presId="urn:microsoft.com/office/officeart/2005/8/layout/hProcess7"/>
    <dgm:cxn modelId="{1E651754-C3EF-4DD5-8D48-A71D47110DF6}" type="presParOf" srcId="{1FFE82F2-84F5-4948-BFAB-1A823AFDFD09}" destId="{72019504-4D9C-49E6-BACB-418E652DCA0A}" srcOrd="1" destOrd="0" presId="urn:microsoft.com/office/officeart/2005/8/layout/hProcess7"/>
    <dgm:cxn modelId="{3FF33C70-0096-4929-96C0-D01B5840D241}" type="presParOf" srcId="{1FFE82F2-84F5-4948-BFAB-1A823AFDFD09}" destId="{3920714D-E5AA-4512-A433-090EFAB86643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0E764-42F3-482C-BC16-C6C9BC42EC2E}">
      <dsp:nvSpPr>
        <dsp:cNvPr id="0" name=""/>
        <dsp:cNvSpPr/>
      </dsp:nvSpPr>
      <dsp:spPr>
        <a:xfrm>
          <a:off x="830" y="156884"/>
          <a:ext cx="3573660" cy="4288393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97790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2200" kern="1200"/>
            <a:t>Evaluación de las necesidades</a:t>
          </a:r>
          <a:endParaRPr lang="es-ES" sz="2200" kern="1200" dirty="0"/>
        </a:p>
      </dsp:txBody>
      <dsp:txXfrm rot="16200000">
        <a:off x="-1400044" y="1557760"/>
        <a:ext cx="3516482" cy="714732"/>
      </dsp:txXfrm>
    </dsp:sp>
    <dsp:sp modelId="{1D90BA4F-4BAC-49FD-B3F3-2BCB636FD6F0}">
      <dsp:nvSpPr>
        <dsp:cNvPr id="0" name=""/>
        <dsp:cNvSpPr/>
      </dsp:nvSpPr>
      <dsp:spPr>
        <a:xfrm>
          <a:off x="715562" y="156884"/>
          <a:ext cx="2662377" cy="428839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6299" rIns="0" bIns="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3100" kern="1200"/>
            <a:t>Análisis de las partes interesadas</a:t>
          </a:r>
        </a:p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100" kern="1200" dirty="0"/>
        </a:p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3100" kern="1200"/>
            <a:t>Identificación del problema</a:t>
          </a:r>
        </a:p>
      </dsp:txBody>
      <dsp:txXfrm>
        <a:off x="715562" y="156884"/>
        <a:ext cx="2662377" cy="4288393"/>
      </dsp:txXfrm>
    </dsp:sp>
    <dsp:sp modelId="{DE894C90-6A72-4CF1-85CF-526DD0798D38}">
      <dsp:nvSpPr>
        <dsp:cNvPr id="0" name=""/>
        <dsp:cNvSpPr/>
      </dsp:nvSpPr>
      <dsp:spPr>
        <a:xfrm>
          <a:off x="3699569" y="156884"/>
          <a:ext cx="3573660" cy="4288393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97790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2200" kern="1200"/>
            <a:t>Planificación estratégica</a:t>
          </a:r>
          <a:endParaRPr lang="es-ES" sz="2200" kern="1200" dirty="0"/>
        </a:p>
      </dsp:txBody>
      <dsp:txXfrm rot="16200000">
        <a:off x="2298694" y="1557760"/>
        <a:ext cx="3516482" cy="714732"/>
      </dsp:txXfrm>
    </dsp:sp>
    <dsp:sp modelId="{2B58D7F0-0E54-47DD-9A76-707979909661}">
      <dsp:nvSpPr>
        <dsp:cNvPr id="0" name=""/>
        <dsp:cNvSpPr/>
      </dsp:nvSpPr>
      <dsp:spPr>
        <a:xfrm rot="5400000">
          <a:off x="3402221" y="3566389"/>
          <a:ext cx="630433" cy="536049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2156FC-C49A-4E4C-86B6-0466DC27AB0C}">
      <dsp:nvSpPr>
        <dsp:cNvPr id="0" name=""/>
        <dsp:cNvSpPr/>
      </dsp:nvSpPr>
      <dsp:spPr>
        <a:xfrm>
          <a:off x="4414301" y="156884"/>
          <a:ext cx="2662377" cy="428839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6299" rIns="0" bIns="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3100" kern="1200"/>
            <a:t>Análisis del problema (causa y efecto)</a:t>
          </a:r>
        </a:p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100" kern="1200" dirty="0"/>
        </a:p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3100" kern="1200"/>
            <a:t>Análisis SWOT</a:t>
          </a:r>
        </a:p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100" kern="1200" dirty="0"/>
        </a:p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3100" kern="1200"/>
            <a:t>Marco lógico</a:t>
          </a:r>
          <a:endParaRPr lang="es-ES" sz="3100" kern="1200" dirty="0"/>
        </a:p>
      </dsp:txBody>
      <dsp:txXfrm>
        <a:off x="4414301" y="156884"/>
        <a:ext cx="2662377" cy="4288393"/>
      </dsp:txXfrm>
    </dsp:sp>
    <dsp:sp modelId="{9BA3EEB9-FE6D-4B94-B96B-FB4A39CCADCB}">
      <dsp:nvSpPr>
        <dsp:cNvPr id="0" name=""/>
        <dsp:cNvSpPr/>
      </dsp:nvSpPr>
      <dsp:spPr>
        <a:xfrm>
          <a:off x="7398308" y="156884"/>
          <a:ext cx="3573660" cy="4288393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97790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2200" kern="1200"/>
            <a:t>Planificación de la acción</a:t>
          </a:r>
          <a:endParaRPr lang="es-ES" sz="2200" kern="1200" dirty="0"/>
        </a:p>
      </dsp:txBody>
      <dsp:txXfrm rot="16200000">
        <a:off x="5997433" y="1557760"/>
        <a:ext cx="3516482" cy="714732"/>
      </dsp:txXfrm>
    </dsp:sp>
    <dsp:sp modelId="{BD65CCD1-E428-41EB-9C19-559CF24562B8}">
      <dsp:nvSpPr>
        <dsp:cNvPr id="0" name=""/>
        <dsp:cNvSpPr/>
      </dsp:nvSpPr>
      <dsp:spPr>
        <a:xfrm rot="5400000">
          <a:off x="7100960" y="3566389"/>
          <a:ext cx="630433" cy="536049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20714D-E5AA-4512-A433-090EFAB86643}">
      <dsp:nvSpPr>
        <dsp:cNvPr id="0" name=""/>
        <dsp:cNvSpPr/>
      </dsp:nvSpPr>
      <dsp:spPr>
        <a:xfrm>
          <a:off x="8113040" y="156884"/>
          <a:ext cx="2662377" cy="428839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6299" rIns="0" bIns="0" numCol="1" spcCol="1270" anchor="t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3100" kern="1200"/>
            <a:t>Priorización de acciones</a:t>
          </a:r>
        </a:p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100" kern="1200" dirty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sz="3100" kern="1200"/>
            <a:t>Elaboración del plan de trabajo</a:t>
          </a:r>
        </a:p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100" kern="1200" dirty="0"/>
        </a:p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3100" kern="1200"/>
            <a:t>Movilización de recursos</a:t>
          </a:r>
          <a:endParaRPr lang="es-ES" sz="3100" kern="1200" dirty="0"/>
        </a:p>
      </dsp:txBody>
      <dsp:txXfrm>
        <a:off x="8113040" y="156884"/>
        <a:ext cx="2662377" cy="42883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4AC24E-CCEF-423C-9B3F-8CD0B2A788D7}" type="datetimeFigureOut">
              <a:rPr lang="en-US" smtClean="0"/>
              <a:t>1/9/2018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AAB25-F2EB-4BD4-A095-CED0611B2F1D}" type="slidenum">
              <a:rPr lang="en-U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6634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7764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3696" y="1208682"/>
            <a:ext cx="9556021" cy="1341484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822965"/>
          </a:xfrm>
        </p:spPr>
        <p:txBody>
          <a:bodyPr>
            <a:normAutofit/>
          </a:bodyPr>
          <a:lstStyle>
            <a:lvl1pPr marL="0" indent="0" algn="ctr">
              <a:buNone/>
              <a:defRPr sz="2933" baseline="0">
                <a:solidFill>
                  <a:schemeClr val="accent3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723696" y="2633419"/>
            <a:ext cx="9556021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087" y="6008829"/>
            <a:ext cx="1866771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0645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5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539213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7092" y="365126"/>
            <a:ext cx="6835409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76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267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4058" indent="-364058" defTabSz="1202370">
              <a:spcAft>
                <a:spcPts val="800"/>
              </a:spcAft>
              <a:tabLst>
                <a:tab pos="958827" algn="l"/>
              </a:tabLst>
              <a:defRPr/>
            </a:lvl1pPr>
            <a:lvl2pPr marL="770447" indent="-313259">
              <a:spcAft>
                <a:spcPts val="800"/>
              </a:spcAft>
              <a:tabLst/>
              <a:defRPr/>
            </a:lvl2pPr>
            <a:lvl3pPr marL="1189537" indent="-275160">
              <a:spcAft>
                <a:spcPts val="800"/>
              </a:spcAft>
              <a:tabLst/>
              <a:defRPr/>
            </a:lvl3pPr>
            <a:lvl4pPr marL="1659425" indent="-287859">
              <a:spcAft>
                <a:spcPts val="800"/>
              </a:spcAft>
              <a:tabLst/>
              <a:defRPr/>
            </a:lvl4pPr>
            <a:lvl5pPr marL="2078515" indent="-249760">
              <a:spcAft>
                <a:spcPts val="800"/>
              </a:spcAft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087" y="6008829"/>
            <a:ext cx="1866771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241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825014"/>
            <a:ext cx="9552517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3704739"/>
            <a:ext cx="955251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3922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7200" y="1825626"/>
            <a:ext cx="4691805" cy="418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1406" y="1825626"/>
            <a:ext cx="4719453" cy="418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19105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365125"/>
            <a:ext cx="9552517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1681163"/>
            <a:ext cx="4680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27200" y="2505076"/>
            <a:ext cx="4680371" cy="35369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196" y="1681163"/>
            <a:ext cx="469752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196" y="2505076"/>
            <a:ext cx="4697523" cy="35369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3741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079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42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48718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5551" y="987426"/>
            <a:ext cx="565416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48718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2699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51955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7919" y="987426"/>
            <a:ext cx="5621799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5195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3253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1222" y="1825626"/>
            <a:ext cx="9559639" cy="4157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57020" y="6462279"/>
            <a:ext cx="579877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" y="0"/>
            <a:ext cx="5715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71500" y="0"/>
            <a:ext cx="25805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23147" y="6136289"/>
            <a:ext cx="1141387" cy="590372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 flipV="1">
            <a:off x="1731221" y="6443802"/>
            <a:ext cx="3915147" cy="18477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158682" y="6443801"/>
            <a:ext cx="4132177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731222" y="366185"/>
            <a:ext cx="9559637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087" y="6008829"/>
            <a:ext cx="1866771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Wingdings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altLang="en-US" sz="5867" b="1" dirty="0" smtClean="0"/>
              <a:t>La </a:t>
            </a:r>
            <a:r>
              <a:rPr lang="es-ES" altLang="en-US" sz="5867" b="1" dirty="0"/>
              <a:t>ECF y la planificación estratégica</a:t>
            </a:r>
            <a:endParaRPr lang="es-E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584621"/>
          </a:xfrm>
        </p:spPr>
        <p:txBody>
          <a:bodyPr>
            <a:normAutofit/>
          </a:bodyPr>
          <a:lstStyle/>
          <a:p>
            <a:r>
              <a:rPr lang="es-ES"/>
              <a:t> </a:t>
            </a:r>
          </a:p>
          <a:p>
            <a:r>
              <a:rPr lang="es-ES" sz="2400" b="1" dirty="0"/>
              <a:t>La Secretaría de la CIPF:</a:t>
            </a:r>
          </a:p>
          <a:p>
            <a:r>
              <a:rPr lang="es-ES" sz="2400" b="1" dirty="0"/>
              <a:t>Con el apoyo financiero del Proyecto 401 del FANFC</a:t>
            </a:r>
          </a:p>
          <a:p>
            <a:endParaRPr lang="es-E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71882" y="5387788"/>
            <a:ext cx="9559636" cy="548837"/>
          </a:xfrm>
          <a:prstGeom prst="rect">
            <a:avLst/>
          </a:prstGeom>
        </p:spPr>
        <p:txBody>
          <a:bodyPr vert="horz" lIns="121920" tIns="60960" rIns="121920" bIns="60960" rtlCol="0" anchor="b">
            <a:normAutofit fontScale="77500" lnSpcReduction="2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667" b="1" dirty="0"/>
              <a:t>Capacitación para facilitadores de evaluación de la capacidad fitosanitaria (ECF)</a:t>
            </a:r>
          </a:p>
        </p:txBody>
      </p:sp>
    </p:spTree>
    <p:extLst>
      <p:ext uri="{BB962C8B-B14F-4D97-AF65-F5344CB8AC3E}">
        <p14:creationId xmlns:p14="http://schemas.microsoft.com/office/powerpoint/2010/main" val="829787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/>
              <a:t>El ciclo del proyecto</a:t>
            </a:r>
            <a:endParaRPr lang="es-E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296819"/>
              </p:ext>
            </p:extLst>
          </p:nvPr>
        </p:nvGraphicFramePr>
        <p:xfrm>
          <a:off x="1881965" y="1825626"/>
          <a:ext cx="8506047" cy="356330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85060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0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40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Identificación </a:t>
                      </a:r>
                      <a:endParaRPr kumimoji="0" lang="es-ES" sz="40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10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40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Planificación </a:t>
                      </a:r>
                      <a:endParaRPr kumimoji="0" lang="es-ES" sz="40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06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40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Implementación </a:t>
                      </a:r>
                      <a:endParaRPr kumimoji="0" lang="es-ES" sz="40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06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40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Seguimiento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kumimoji="0" lang="en-GB" sz="40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y </a:t>
                      </a:r>
                      <a:r>
                        <a:rPr kumimoji="0" lang="en-GB" sz="4000" b="1" u="sng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evaluación</a:t>
                      </a:r>
                      <a:r>
                        <a:rPr kumimoji="0" lang="en-GB" sz="40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s-ES" sz="40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3282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PROCESO DE PLANIFICACIÓN ESTRATÉGICA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024640" y="1524001"/>
          <a:ext cx="10972800" cy="4602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6806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Análisis de las partes interesadas</a:t>
            </a:r>
            <a:endParaRPr lang="es-ES" dirty="0"/>
          </a:p>
        </p:txBody>
      </p:sp>
      <p:graphicFrame>
        <p:nvGraphicFramePr>
          <p:cNvPr id="4" name="Group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5801740"/>
              </p:ext>
            </p:extLst>
          </p:nvPr>
        </p:nvGraphicFramePr>
        <p:xfrm>
          <a:off x="1672636" y="2045773"/>
          <a:ext cx="8229602" cy="364887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6462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62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874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034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462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960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Tipo de</a:t>
                      </a:r>
                      <a:r>
                        <a:t/>
                      </a:r>
                      <a:br/>
                      <a:r>
                        <a:rPr kumimoji="0" lang="en-GB" sz="12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participación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1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Etapa del ciclo </a:t>
                      </a:r>
                      <a:endParaRPr kumimoji="0" lang="es-E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Informar </a:t>
                      </a:r>
                      <a:endParaRPr kumimoji="0" lang="es-ES" sz="12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Consultar </a:t>
                      </a:r>
                      <a:endParaRPr kumimoji="0" lang="es-ES" sz="12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Asociación </a:t>
                      </a:r>
                      <a:endParaRPr kumimoji="0" lang="es-ES" sz="12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Control </a:t>
                      </a:r>
                      <a:endParaRPr kumimoji="0" lang="es-ES" sz="12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29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Identificación </a:t>
                      </a:r>
                      <a:endParaRPr kumimoji="0" lang="es-ES" sz="12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Donante, unidades técnicas</a:t>
                      </a:r>
                      <a:endParaRPr kumimoji="0" lang="es-E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625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Planificación </a:t>
                      </a:r>
                      <a:endParaRPr kumimoji="0" lang="es-ES" sz="12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Partes interesadas externas</a:t>
                      </a:r>
                      <a:endParaRPr kumimoji="0" lang="es-E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Partes interesadas secundarias</a:t>
                      </a:r>
                      <a:endParaRPr kumimoji="0" lang="es-E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50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Implementación </a:t>
                      </a:r>
                      <a:endParaRPr kumimoji="0" lang="es-ES" sz="12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Donantes</a:t>
                      </a:r>
                      <a:endParaRPr kumimoji="0" lang="es-E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Partes interesadas externas</a:t>
                      </a:r>
                      <a:endParaRPr kumimoji="0" lang="es-E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Donantes, partes interesadas secundarias, partes interesadas primarias</a:t>
                      </a:r>
                      <a:endParaRPr kumimoji="0" lang="es-E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Líderes de proyecto</a:t>
                      </a:r>
                      <a:endParaRPr kumimoji="0" lang="es-E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51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Seguimiento</a:t>
                      </a:r>
                      <a:r>
                        <a:t/>
                      </a:r>
                      <a:br/>
                      <a:r>
                        <a:rPr kumimoji="0" lang="en-GB" sz="1200" b="1" u="sng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y Evaluación </a:t>
                      </a:r>
                      <a:endParaRPr kumimoji="0" lang="es-ES" sz="12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Donantes</a:t>
                      </a:r>
                      <a:endParaRPr kumimoji="0" lang="es-ES" sz="12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Partes interesadas secundarias</a:t>
                      </a:r>
                      <a:endParaRPr kumimoji="0" lang="es-E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Líderes del proyecto, partes interesadas secundarias, partes interesadas primarias</a:t>
                      </a:r>
                      <a:endParaRPr kumimoji="0" lang="es-ES" sz="12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Consultores externos</a:t>
                      </a:r>
                      <a:endParaRPr kumimoji="0" lang="es-E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315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Evaluación de las necesidades/situación o análisis de lagunas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65006"/>
            <a:ext cx="10972800" cy="4361159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s-ES" dirty="0">
                <a:solidFill>
                  <a:schemeClr val="tx2"/>
                </a:solidFill>
              </a:rPr>
              <a:t>Cuestionarios</a:t>
            </a:r>
          </a:p>
          <a:p>
            <a:pPr algn="ctr"/>
            <a:r>
              <a:rPr lang="es-ES" dirty="0">
                <a:solidFill>
                  <a:schemeClr val="tx2"/>
                </a:solidFill>
              </a:rPr>
              <a:t>Encuestas</a:t>
            </a:r>
          </a:p>
          <a:p>
            <a:pPr algn="ctr"/>
            <a:r>
              <a:rPr lang="es-ES" dirty="0">
                <a:solidFill>
                  <a:schemeClr val="tx2"/>
                </a:solidFill>
              </a:rPr>
              <a:t>Grupos de enfoque</a:t>
            </a:r>
          </a:p>
          <a:p>
            <a:pPr algn="ctr"/>
            <a:r>
              <a:rPr lang="es-ES" dirty="0">
                <a:solidFill>
                  <a:schemeClr val="tx2"/>
                </a:solidFill>
              </a:rPr>
              <a:t>Consultas formales</a:t>
            </a:r>
          </a:p>
          <a:p>
            <a:pPr algn="ctr"/>
            <a:r>
              <a:rPr lang="es-ES" dirty="0">
                <a:solidFill>
                  <a:schemeClr val="tx2"/>
                </a:solidFill>
              </a:rPr>
              <a:t>Evaluaciones de consultores externos</a:t>
            </a:r>
          </a:p>
          <a:p>
            <a:pPr algn="ctr"/>
            <a:r>
              <a:rPr lang="es-ES" dirty="0">
                <a:solidFill>
                  <a:schemeClr val="tx2"/>
                </a:solidFill>
              </a:rPr>
              <a:t>Herramientas/métodos de evaluación</a:t>
            </a:r>
          </a:p>
          <a:p>
            <a:pPr algn="ctr"/>
            <a:r>
              <a:rPr lang="es-ES" dirty="0">
                <a:solidFill>
                  <a:schemeClr val="tx2"/>
                </a:solidFill>
              </a:rPr>
              <a:t>Métodos integrados</a:t>
            </a:r>
          </a:p>
          <a:p>
            <a:pPr algn="ctr"/>
            <a:r>
              <a:rPr lang="es-ES" dirty="0">
                <a:solidFill>
                  <a:schemeClr val="tx2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745782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Análisis del problema (causa y efecto)</a:t>
            </a:r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5603779"/>
              </p:ext>
            </p:extLst>
          </p:nvPr>
        </p:nvGraphicFramePr>
        <p:xfrm>
          <a:off x="1279824" y="1754374"/>
          <a:ext cx="10462435" cy="3852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24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924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924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924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0924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39095">
                <a:tc>
                  <a:txBody>
                    <a:bodyPr/>
                    <a:lstStyle/>
                    <a:p>
                      <a:r>
                        <a:rPr lang="en-US" sz="1900" dirty="0"/>
                        <a:t>Causa secundaria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Causa principal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Debilidad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Principal consecuencia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Consecuencia secundaria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2989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Hay un problema de recursos humanos para la certificación de exportaciones en XYZ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GB" sz="1900" dirty="0"/>
                        <a:t>Demora en la expedición de certificados fitosanitarios 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GB" sz="1900" dirty="0"/>
                        <a:t>Aumento de quejas de los exportadores 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817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817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817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3373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SWOT</a:t>
            </a:r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456039"/>
              </p:ext>
            </p:extLst>
          </p:nvPr>
        </p:nvGraphicFramePr>
        <p:xfrm>
          <a:off x="952924" y="1604681"/>
          <a:ext cx="11116235" cy="3558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32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23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23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23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23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23617">
                <a:tc>
                  <a:txBody>
                    <a:bodyPr/>
                    <a:lstStyle/>
                    <a:p>
                      <a:r>
                        <a:rPr lang="en-US" sz="1900" dirty="0"/>
                        <a:t>Fortalezas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Debilidades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Oportunidades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Amenazas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Acciones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3829">
                <a:tc>
                  <a:txBody>
                    <a:bodyPr/>
                    <a:lstStyle/>
                    <a:p>
                      <a:r>
                        <a:rPr lang="en-GB" sz="1900" dirty="0"/>
                        <a:t>Hay una estrategia de desarrollo de las exportaciones 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Hay un problema de recursos humanos para la certificación de exportaciones en XYZ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Hay disponibles recursos de la inversión del sector privado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El apoyo del sector privado carece de entusiasmo porque no confían en los servicios prestados por la ONPF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>
                        <a:solidFill>
                          <a:srgbClr val="FF0000"/>
                        </a:solidFill>
                      </a:endParaRPr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523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523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523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4280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544" y="425825"/>
            <a:ext cx="10972800" cy="657447"/>
          </a:xfrm>
        </p:spPr>
        <p:txBody>
          <a:bodyPr>
            <a:normAutofit fontScale="90000"/>
          </a:bodyPr>
          <a:lstStyle/>
          <a:p>
            <a:r>
              <a:rPr lang="es-ES" b="1" dirty="0"/>
              <a:t>Marco lógico</a:t>
            </a:r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2714750"/>
              </p:ext>
            </p:extLst>
          </p:nvPr>
        </p:nvGraphicFramePr>
        <p:xfrm>
          <a:off x="1004047" y="1083272"/>
          <a:ext cx="10862297" cy="5100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97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719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443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081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0813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60389">
                <a:tc gridSpan="2">
                  <a:txBody>
                    <a:bodyPr/>
                    <a:lstStyle/>
                    <a:p>
                      <a:r>
                        <a:rPr lang="en-GB" sz="1900" dirty="0"/>
                        <a:t>Cadena de resultados 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 hMerge="1"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Indicadores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Medios de verificación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Supuestos y/o riesgos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15747">
                <a:tc>
                  <a:txBody>
                    <a:bodyPr/>
                    <a:lstStyle/>
                    <a:p>
                      <a:r>
                        <a:rPr lang="en-US" sz="1900" dirty="0"/>
                        <a:t>Meta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Recursos vegetales nacionales protegidos 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4391">
                <a:tc>
                  <a:txBody>
                    <a:bodyPr/>
                    <a:lstStyle/>
                    <a:p>
                      <a:r>
                        <a:rPr lang="en-US" sz="1900" dirty="0"/>
                        <a:t>Propósito u objetivo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Un sistema fitosanitario integrado mejorado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29349">
                <a:tc>
                  <a:txBody>
                    <a:bodyPr/>
                    <a:lstStyle/>
                    <a:p>
                      <a:r>
                        <a:rPr lang="en-US" sz="1900" dirty="0"/>
                        <a:t>Productos o resultados previstos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1.</a:t>
                      </a:r>
                    </a:p>
                    <a:p>
                      <a:r>
                        <a:rPr lang="en-US" sz="1900" dirty="0"/>
                        <a:t>2.</a:t>
                      </a:r>
                    </a:p>
                    <a:p>
                      <a:r>
                        <a:rPr lang="en-US" sz="1900" dirty="0"/>
                        <a:t>3.</a:t>
                      </a:r>
                    </a:p>
                    <a:p>
                      <a:r>
                        <a:rPr lang="en-US" sz="1900" dirty="0"/>
                        <a:t>4.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29349">
                <a:tc>
                  <a:txBody>
                    <a:bodyPr/>
                    <a:lstStyle/>
                    <a:p>
                      <a:r>
                        <a:rPr lang="en-US" sz="1900" dirty="0"/>
                        <a:t>Actividades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1.1</a:t>
                      </a:r>
                    </a:p>
                    <a:p>
                      <a:r>
                        <a:rPr lang="en-US" sz="1900" dirty="0"/>
                        <a:t>2.1</a:t>
                      </a:r>
                    </a:p>
                    <a:p>
                      <a:r>
                        <a:rPr lang="en-US" sz="1900" dirty="0"/>
                        <a:t>3.1</a:t>
                      </a:r>
                    </a:p>
                    <a:p>
                      <a:r>
                        <a:rPr lang="en-US" sz="1900" dirty="0"/>
                        <a:t>4.1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7406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1247" y="231775"/>
            <a:ext cx="9559636" cy="1325563"/>
          </a:xfrm>
        </p:spPr>
        <p:txBody>
          <a:bodyPr/>
          <a:lstStyle/>
          <a:p>
            <a:r>
              <a:rPr lang="es-ES" b="1" dirty="0"/>
              <a:t>PLAN DE TRABAJO</a:t>
            </a:r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1174190" y="1897996"/>
          <a:ext cx="10569575" cy="2930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7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522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929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133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885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65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60389">
                <a:tc>
                  <a:txBody>
                    <a:bodyPr/>
                    <a:lstStyle/>
                    <a:p>
                      <a:r>
                        <a:rPr lang="en-US" sz="1900" dirty="0"/>
                        <a:t>Productos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Actividades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Actividades secundarias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Costos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Entidad responsable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Fecha límite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2011">
                <a:tc>
                  <a:txBody>
                    <a:bodyPr/>
                    <a:lstStyle/>
                    <a:p>
                      <a:r>
                        <a:rPr lang="en-US" sz="1900" dirty="0"/>
                        <a:t>Producto 1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1.1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1.1.1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2011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1.2 ...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1.2.1</a:t>
                      </a:r>
                      <a:r>
                        <a:t> </a:t>
                      </a:r>
                      <a:r>
                        <a:rPr lang="en-US" sz="1900" dirty="0"/>
                        <a:t>…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2011">
                <a:tc>
                  <a:txBody>
                    <a:bodyPr/>
                    <a:lstStyle/>
                    <a:p>
                      <a:r>
                        <a:rPr lang="en-US" sz="1900" dirty="0"/>
                        <a:t>Producto 2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2.1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2.1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2011">
                <a:tc>
                  <a:txBody>
                    <a:bodyPr/>
                    <a:lstStyle/>
                    <a:p>
                      <a:r>
                        <a:rPr lang="en-US" sz="1900" dirty="0"/>
                        <a:t>Producto 3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3.1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3.1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2011">
                <a:tc>
                  <a:txBody>
                    <a:bodyPr/>
                    <a:lstStyle/>
                    <a:p>
                      <a:r>
                        <a:rPr lang="en-US" sz="1900" dirty="0"/>
                        <a:t>Producto 4</a:t>
                      </a:r>
                      <a:endParaRPr lang="es-E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/>
                        <a:t>4.1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/>
                        <a:t>4.1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044980"/>
      </p:ext>
    </p:extLst>
  </p:cSld>
  <p:clrMapOvr>
    <a:masterClrMapping/>
  </p:clrMapOvr>
</p:sld>
</file>

<file path=ppt/theme/theme1.xml><?xml version="1.0" encoding="utf-8"?>
<a:theme xmlns:a="http://schemas.openxmlformats.org/drawingml/2006/main" name="New IPPC 401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IPPC 401" id="{F0C2B9CE-8CEE-4ACD-B5C5-D075D1E28C4C}" vid="{FAC45D9C-813C-4147-BCCB-61F8AE8632E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 IPPC 401</Template>
  <TotalTime>193</TotalTime>
  <Words>342</Words>
  <Application>Microsoft Office PowerPoint</Application>
  <PresentationFormat>Widescreen</PresentationFormat>
  <Paragraphs>119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New IPPC 401</vt:lpstr>
      <vt:lpstr>La ECF y la planificación estratégica</vt:lpstr>
      <vt:lpstr>El ciclo del proyecto</vt:lpstr>
      <vt:lpstr>PROCESO DE PLANIFICACIÓN ESTRATÉGICA</vt:lpstr>
      <vt:lpstr>Análisis de las partes interesadas</vt:lpstr>
      <vt:lpstr>Evaluación de las necesidades/situación o análisis de lagunas</vt:lpstr>
      <vt:lpstr>Análisis del problema (causa y efecto)</vt:lpstr>
      <vt:lpstr>SWOT</vt:lpstr>
      <vt:lpstr>Marco lógico</vt:lpstr>
      <vt:lpstr>PLAN DE TRABAJO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PCE and Strategic planning</dc:title>
  <dc:creator>Brunel, Sarah (AGDI)</dc:creator>
  <cp:lastModifiedBy>Brunel, Sarah (AGDI)</cp:lastModifiedBy>
  <cp:revision>14</cp:revision>
  <dcterms:created xsi:type="dcterms:W3CDTF">2016-06-06T16:01:01Z</dcterms:created>
  <dcterms:modified xsi:type="dcterms:W3CDTF">2018-01-09T16:02:31Z</dcterms:modified>
</cp:coreProperties>
</file>