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9"/>
  </p:notesMasterIdLst>
  <p:handoutMasterIdLst>
    <p:handoutMasterId r:id="rId20"/>
  </p:handoutMasterIdLst>
  <p:sldIdLst>
    <p:sldId id="257" r:id="rId2"/>
    <p:sldId id="313" r:id="rId3"/>
    <p:sldId id="314" r:id="rId4"/>
    <p:sldId id="315" r:id="rId5"/>
    <p:sldId id="316" r:id="rId6"/>
    <p:sldId id="320" r:id="rId7"/>
    <p:sldId id="322" r:id="rId8"/>
    <p:sldId id="318" r:id="rId9"/>
    <p:sldId id="324" r:id="rId10"/>
    <p:sldId id="325" r:id="rId11"/>
    <p:sldId id="326" r:id="rId12"/>
    <p:sldId id="327" r:id="rId13"/>
    <p:sldId id="328" r:id="rId14"/>
    <p:sldId id="329" r:id="rId15"/>
    <p:sldId id="330" r:id="rId16"/>
    <p:sldId id="331" r:id="rId17"/>
    <p:sldId id="333" r:id="rId18"/>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9"/>
    <p:restoredTop sz="92540" autoAdjust="0"/>
  </p:normalViewPr>
  <p:slideViewPr>
    <p:cSldViewPr snapToGrid="0" snapToObjects="1">
      <p:cViewPr varScale="1">
        <p:scale>
          <a:sx n="132" d="100"/>
          <a:sy n="132" d="100"/>
        </p:scale>
        <p:origin x="126" y="648"/>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s-ES"/>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s-ES"/>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s-E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s-E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s-ES"/>
          </a:p>
        </p:txBody>
      </p:sp>
    </p:spTree>
    <p:extLst>
      <p:ext uri="{BB962C8B-B14F-4D97-AF65-F5344CB8AC3E}">
        <p14:creationId xmlns:p14="http://schemas.microsoft.com/office/powerpoint/2010/main" val="2014054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A90A21-65DA-484C-A2D3-04E7F5E443AB}" type="slidenum">
              <a:rPr lang="en-US"/>
              <a:pPr/>
              <a:t>4</a:t>
            </a:fld>
            <a:endParaRPr lang="es-ES"/>
          </a:p>
        </p:txBody>
      </p:sp>
      <p:sp>
        <p:nvSpPr>
          <p:cNvPr id="88066"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lIns="91431" tIns="45716" rIns="91431" bIns="45716"/>
          <a:lstStyle/>
          <a:p>
            <a:endParaRPr lang="en-US"/>
          </a:p>
        </p:txBody>
      </p:sp>
    </p:spTree>
    <p:extLst>
      <p:ext uri="{BB962C8B-B14F-4D97-AF65-F5344CB8AC3E}">
        <p14:creationId xmlns:p14="http://schemas.microsoft.com/office/powerpoint/2010/main" val="3941557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t>La OMC se inició bajo el Acuerdo de Marrakech. Sustituyó el Acuerdo General sobre Aranceles Aduaneros y Comercio (de 1948)</a:t>
            </a:r>
          </a:p>
          <a:p>
            <a:r>
              <a:rPr lang="es-ES"/>
              <a:t>La OMC tiene la finalidad de regular y facilitar el comercio entre los países. Frase común "reducir los obstáculos al comercio".</a:t>
            </a:r>
          </a:p>
          <a:p>
            <a:endParaRPr lang="es-ES" altLang="en-US">
              <a:ea typeface="ＭＳ Ｐゴシック" panose="020B0600070205080204" pitchFamily="34" charset="-128"/>
            </a:endParaRPr>
          </a:p>
          <a:p>
            <a:r>
              <a:rPr lang="es-ES"/>
              <a:t>El Acuerdo SSF establece las reglas básicas para las normas para la inocuidad de los alimentos y la sanidad animal y vegetal.</a:t>
            </a:r>
          </a:p>
          <a:p>
            <a:endParaRPr lang="es-ES" altLang="en-US">
              <a:ea typeface="ＭＳ Ｐゴシック" panose="020B0600070205080204" pitchFamily="34" charset="-128"/>
            </a:endParaRPr>
          </a:p>
          <a:p>
            <a:r>
              <a:rPr lang="es-ES"/>
              <a:t>El Acuerdo</a:t>
            </a:r>
            <a:r>
              <a:rPr lang="es-ES" altLang="en-US" sz="1800"/>
              <a:t> OTC</a:t>
            </a:r>
            <a:r>
              <a:rPr lang="es-ES"/>
              <a:t> trata de asegurar que los reglamentos técnicos, las normas y las pruebas no se utilicen como obstáculos al comercio. La </a:t>
            </a:r>
            <a:r>
              <a:rPr lang="es-ES" altLang="en-US" b="1" u="sng"/>
              <a:t>legitimidad</a:t>
            </a:r>
            <a:r>
              <a:rPr lang="es-ES"/>
              <a:t> de los requisitos técnicos, por lo tanto, es una cuestión clave.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86058D3-1A8B-42FA-9195-65977D8660FB}" type="slidenum">
              <a:rPr lang="en-US" altLang="en-US" sz="1200">
                <a:latin typeface="Calibri" panose="020F0502020204030204" pitchFamily="34" charset="0"/>
              </a:rPr>
              <a:pPr eaLnBrk="1" hangingPunct="1"/>
              <a:t>5</a:t>
            </a:fld>
            <a:endParaRPr lang="es-ES" altLang="en-US" sz="1200">
              <a:latin typeface="Calibri" panose="020F0502020204030204" pitchFamily="34" charset="0"/>
            </a:endParaRPr>
          </a:p>
        </p:txBody>
      </p:sp>
    </p:spTree>
    <p:extLst>
      <p:ext uri="{BB962C8B-B14F-4D97-AF65-F5344CB8AC3E}">
        <p14:creationId xmlns:p14="http://schemas.microsoft.com/office/powerpoint/2010/main" val="205116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t>SFS Se aplica a todas las medidas necesarias para proteger</a:t>
            </a:r>
            <a:r>
              <a:rPr lang="es-ES" b="1" u="sng"/>
              <a:t> la vida y la salud</a:t>
            </a:r>
            <a:r>
              <a:rPr lang="es-ES" altLang="en-US" b="1" u="sng"/>
              <a:t> de los seres humanos, los animales y las plantas </a:t>
            </a:r>
            <a:r>
              <a:rPr lang="es-ES"/>
              <a:t>de riesgos del país exportador.</a:t>
            </a:r>
          </a:p>
          <a:p>
            <a:r>
              <a:rPr lang="es-ES"/>
              <a:t>Los países </a:t>
            </a:r>
            <a:r>
              <a:rPr lang="es-ES" altLang="en-US" b="1" u="sng"/>
              <a:t>pueden</a:t>
            </a:r>
            <a:r>
              <a:rPr lang="es-ES"/>
              <a:t> implementar medidas para proteger estas cosas, pero deben tener una base </a:t>
            </a:r>
            <a:r>
              <a:rPr lang="es-ES" b="1" u="sng"/>
              <a:t>científica</a:t>
            </a:r>
            <a:r>
              <a:rPr lang="es-ES"/>
              <a:t>.  No deberían: 1) ser más estrictas de lo necesario, 2) no deberían discriminar entre países donde prevalezcan condiciones idénticas o similares.</a:t>
            </a:r>
          </a:p>
          <a:p>
            <a:endParaRPr lang="es-ES" altLang="en-US">
              <a:ea typeface="ＭＳ Ｐゴシック" panose="020B0600070205080204" pitchFamily="34" charset="-128"/>
            </a:endParaRPr>
          </a:p>
          <a:p>
            <a:r>
              <a:rPr lang="es-ES"/>
              <a:t>OTC: Mientras que el Acuerdo MSF se aplica a las medidas para proteger </a:t>
            </a:r>
            <a:r>
              <a:rPr lang="es-ES" altLang="en-US" u="sng"/>
              <a:t>la salud humana, animal y vegetal</a:t>
            </a:r>
            <a:r>
              <a:rPr lang="es-ES"/>
              <a:t>, el Acuerdo OTC se aplica a </a:t>
            </a:r>
            <a:r>
              <a:rPr lang="es-ES" altLang="en-US" u="sng"/>
              <a:t>todas las demás medidas que no se aplican al MSF. Es decir, los requisitos técnicos (etiquetado, métodos de producción y embalaje).</a:t>
            </a:r>
            <a:endParaRPr lang="es-ES" altLang="en-US">
              <a:ea typeface="ＭＳ Ｐゴシック" panose="020B0600070205080204" pitchFamily="34" charset="-128"/>
            </a:endParaRPr>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725E261-1072-4267-BC80-0A64276B5F4C}" type="slidenum">
              <a:rPr lang="en-US" altLang="en-US" sz="1200">
                <a:latin typeface="Calibri" panose="020F0502020204030204" pitchFamily="34" charset="0"/>
              </a:rPr>
              <a:pPr eaLnBrk="1" hangingPunct="1"/>
              <a:t>6</a:t>
            </a:fld>
            <a:endParaRPr lang="es-ES" altLang="en-US" sz="1200">
              <a:latin typeface="Calibri" panose="020F0502020204030204" pitchFamily="34" charset="0"/>
            </a:endParaRPr>
          </a:p>
        </p:txBody>
      </p:sp>
    </p:spTree>
    <p:extLst>
      <p:ext uri="{BB962C8B-B14F-4D97-AF65-F5344CB8AC3E}">
        <p14:creationId xmlns:p14="http://schemas.microsoft.com/office/powerpoint/2010/main" val="1527697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Aft>
                <a:spcPts val="600"/>
              </a:spcAft>
            </a:pPr>
            <a:r>
              <a:rPr lang="es-ES" altLang="en-US" sz="2300">
                <a:latin typeface="Arial" panose="020B0604020202020204" pitchFamily="34" charset="0"/>
              </a:rPr>
              <a:t>El Acuerdo MSF regula:</a:t>
            </a:r>
          </a:p>
          <a:p>
            <a:pPr marL="0" lvl="1">
              <a:spcAft>
                <a:spcPts val="600"/>
              </a:spcAft>
            </a:pPr>
            <a:r>
              <a:rPr lang="es-ES" altLang="en-US" sz="2000">
                <a:latin typeface="Arial" panose="020B0604020202020204" pitchFamily="34" charset="0"/>
              </a:rPr>
              <a:t>Todas las medidas necesarias para proteger la </a:t>
            </a:r>
            <a:r>
              <a:rPr lang="es-ES" altLang="en-US" sz="2000" b="1" u="sng">
                <a:latin typeface="Arial" panose="020B0604020202020204" pitchFamily="34" charset="0"/>
              </a:rPr>
              <a:t>vida y la salud</a:t>
            </a:r>
            <a:r>
              <a:rPr lang="es-ES" altLang="en-US" sz="2000" b="1">
                <a:latin typeface="Arial" panose="020B0604020202020204" pitchFamily="34" charset="0"/>
              </a:rPr>
              <a:t> de los seres humanos, los animales y las plantas </a:t>
            </a:r>
            <a:r>
              <a:rPr lang="es-ES" altLang="en-US" sz="2000">
                <a:latin typeface="Arial" panose="020B0604020202020204" pitchFamily="34" charset="0"/>
              </a:rPr>
              <a:t>de determinados riesgos SFS específicos del país exportador.</a:t>
            </a:r>
            <a:endParaRPr lang="es-ES" altLang="en-US">
              <a:ea typeface="ＭＳ Ｐゴシック" panose="020B0600070205080204" pitchFamily="34" charset="-128"/>
            </a:endParaRP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A590B8A-91DD-435C-97AF-E64431814BFA}" type="slidenum">
              <a:rPr lang="en-US" altLang="en-US" sz="1200">
                <a:latin typeface="Calibri" panose="020F0502020204030204" pitchFamily="34" charset="0"/>
              </a:rPr>
              <a:pPr eaLnBrk="1" hangingPunct="1"/>
              <a:t>8</a:t>
            </a:fld>
            <a:endParaRPr lang="es-ES" altLang="en-US" sz="1200">
              <a:latin typeface="Calibri" panose="020F0502020204030204" pitchFamily="34" charset="0"/>
            </a:endParaRPr>
          </a:p>
        </p:txBody>
      </p:sp>
    </p:spTree>
    <p:extLst>
      <p:ext uri="{BB962C8B-B14F-4D97-AF65-F5344CB8AC3E}">
        <p14:creationId xmlns:p14="http://schemas.microsoft.com/office/powerpoint/2010/main" val="2316076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hyperlink" Target="http://derecho.laguia2000.com/wp-content/uploads/2008/07/common-law.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2772" y="2180022"/>
            <a:ext cx="7167016" cy="1188466"/>
          </a:xfrm>
        </p:spPr>
        <p:txBody>
          <a:bodyPr>
            <a:normAutofit/>
          </a:bodyPr>
          <a:lstStyle/>
          <a:p>
            <a:r>
              <a:rPr lang="es-ES"/>
              <a:t> </a:t>
            </a:r>
          </a:p>
          <a:p>
            <a:r>
              <a:rPr lang="es-ES" sz="1800" b="1" dirty="0"/>
              <a:t>La Secretaría de la CIPF:</a:t>
            </a:r>
          </a:p>
          <a:p>
            <a:r>
              <a:rPr lang="es-ES" sz="1800" b="1" dirty="0"/>
              <a:t>Con el apoyo financiero del Proyecto 401 del FANFC</a:t>
            </a:r>
          </a:p>
          <a:p>
            <a:endParaRPr lang="es-ES"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fontScale="77500" lnSpcReduction="20000"/>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s-ES" sz="2000" b="1" dirty="0"/>
              <a:t>Capacitación para facilitadores de evaluación de la capacidad fitosanitaria (ECF)</a:t>
            </a:r>
          </a:p>
        </p:txBody>
      </p:sp>
      <p:sp>
        <p:nvSpPr>
          <p:cNvPr id="5" name="Rectangle 2"/>
          <p:cNvSpPr txBox="1">
            <a:spLocks noChangeArrowheads="1"/>
          </p:cNvSpPr>
          <p:nvPr/>
        </p:nvSpPr>
        <p:spPr>
          <a:xfrm>
            <a:off x="1639965" y="305171"/>
            <a:ext cx="5940660" cy="1660494"/>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pPr>
              <a:defRPr/>
            </a:pPr>
            <a:r>
              <a:rPr lang="es-ES" b="1" dirty="0"/>
              <a:t>Marco jurídico internacional</a:t>
            </a:r>
            <a:endParaRPr lang="es-ES" b="1" dirty="0">
              <a:solidFill>
                <a:schemeClr val="accent2"/>
              </a:solidFill>
            </a:endParaRPr>
          </a:p>
        </p:txBody>
      </p:sp>
    </p:spTree>
    <p:extLst>
      <p:ext uri="{BB962C8B-B14F-4D97-AF65-F5344CB8AC3E}">
        <p14:creationId xmlns:p14="http://schemas.microsoft.com/office/powerpoint/2010/main" val="48880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0406" y="1275607"/>
            <a:ext cx="7227794" cy="3118475"/>
          </a:xfrm>
        </p:spPr>
        <p:txBody>
          <a:bodyPr/>
          <a:lstStyle/>
          <a:p>
            <a:r>
              <a:rPr lang="es-ES" dirty="0">
                <a:solidFill>
                  <a:srgbClr val="0070C0"/>
                </a:solidFill>
              </a:rPr>
              <a:t>2. Justificación técnica</a:t>
            </a:r>
          </a:p>
          <a:p>
            <a:pPr marL="0" indent="0">
              <a:buNone/>
            </a:pPr>
            <a:endParaRPr lang="es-ES" dirty="0">
              <a:solidFill>
                <a:srgbClr val="0070C0"/>
              </a:solidFill>
            </a:endParaRPr>
          </a:p>
          <a:p>
            <a:pPr algn="just"/>
            <a:r>
              <a:rPr lang="es-ES" sz="1800" i="1" dirty="0"/>
              <a:t>Las medidas fitosanitarias se </a:t>
            </a:r>
            <a:r>
              <a:rPr lang="es-ES" sz="1800" b="1" i="1" dirty="0"/>
              <a:t>deben</a:t>
            </a:r>
            <a:r>
              <a:rPr lang="es-ES" sz="1800" i="1" dirty="0"/>
              <a:t> aplicar</a:t>
            </a:r>
            <a:r>
              <a:rPr lang="es-ES" sz="1800" b="1" i="1" dirty="0"/>
              <a:t> </a:t>
            </a:r>
            <a:r>
              <a:rPr lang="es-ES" sz="1800" i="1" dirty="0"/>
              <a:t>con la única finalidad de garantizar la salud de las plantas.</a:t>
            </a:r>
          </a:p>
          <a:p>
            <a:pPr algn="just"/>
            <a:r>
              <a:rPr lang="es-ES" sz="1800" i="1" dirty="0"/>
              <a:t>Los miembros </a:t>
            </a:r>
            <a:r>
              <a:rPr lang="es-ES" sz="1800" b="1" i="1" dirty="0"/>
              <a:t>asegurarán </a:t>
            </a:r>
            <a:r>
              <a:rPr lang="es-ES" sz="1800" i="1" dirty="0"/>
              <a:t>que cualquier medida sanitaria o fitosanitaria se aplique únicamente en la medida necesaria para la protección de la salud humana, animal o vegetal, que se base en principios científicos y que no se mantenga sin suficiente evidencia científica</a:t>
            </a:r>
          </a:p>
        </p:txBody>
      </p:sp>
      <p:sp>
        <p:nvSpPr>
          <p:cNvPr id="5" name="Rectangle 2"/>
          <p:cNvSpPr txBox="1">
            <a:spLocks noChangeArrowheads="1"/>
          </p:cNvSpPr>
          <p:nvPr/>
        </p:nvSpPr>
        <p:spPr>
          <a:xfrm>
            <a:off x="1055593" y="249492"/>
            <a:ext cx="6911359" cy="8572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pPr>
              <a:defRPr/>
            </a:pPr>
            <a:r>
              <a:rPr lang="es-ES" sz="3000" b="1" dirty="0"/>
              <a:t>Principales disposiciones del Acuerdo MSF</a:t>
            </a:r>
          </a:p>
        </p:txBody>
      </p:sp>
    </p:spTree>
    <p:extLst>
      <p:ext uri="{BB962C8B-B14F-4D97-AF65-F5344CB8AC3E}">
        <p14:creationId xmlns:p14="http://schemas.microsoft.com/office/powerpoint/2010/main" val="173160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240782"/>
            <a:ext cx="6172200" cy="857250"/>
          </a:xfrm>
        </p:spPr>
        <p:txBody>
          <a:bodyPr>
            <a:normAutofit fontScale="90000"/>
          </a:bodyPr>
          <a:lstStyle/>
          <a:p>
            <a:pPr eaLnBrk="1" hangingPunct="1">
              <a:defRPr/>
            </a:pPr>
            <a:r>
              <a:rPr lang="es-ES" sz="3000" b="1" dirty="0"/>
              <a:t>Principales disposiciones del Acuerdo MSF</a:t>
            </a:r>
          </a:p>
        </p:txBody>
      </p:sp>
      <p:sp>
        <p:nvSpPr>
          <p:cNvPr id="3" name="Content Placeholder 2"/>
          <p:cNvSpPr>
            <a:spLocks noGrp="1"/>
          </p:cNvSpPr>
          <p:nvPr>
            <p:ph idx="1"/>
          </p:nvPr>
        </p:nvSpPr>
        <p:spPr>
          <a:xfrm>
            <a:off x="1075765" y="1171990"/>
            <a:ext cx="7287895" cy="3118475"/>
          </a:xfrm>
        </p:spPr>
        <p:txBody>
          <a:bodyPr>
            <a:normAutofit fontScale="85000" lnSpcReduction="10000"/>
          </a:bodyPr>
          <a:lstStyle/>
          <a:p>
            <a:r>
              <a:rPr lang="es-ES" dirty="0">
                <a:solidFill>
                  <a:srgbClr val="0070C0"/>
                </a:solidFill>
              </a:rPr>
              <a:t>3. Armonización</a:t>
            </a:r>
          </a:p>
          <a:p>
            <a:pPr marL="0" indent="0">
              <a:buNone/>
            </a:pPr>
            <a:endParaRPr lang="es-ES" dirty="0">
              <a:solidFill>
                <a:srgbClr val="0070C0"/>
              </a:solidFill>
            </a:endParaRPr>
          </a:p>
          <a:p>
            <a:pPr algn="just"/>
            <a:r>
              <a:rPr lang="es-ES" sz="1800" i="1" dirty="0"/>
              <a:t>A fin de armonizar las medidas sanitarias y fitosanitarias sobre la base más amplia posible, los Miembros </a:t>
            </a:r>
            <a:r>
              <a:rPr lang="es-ES" sz="1800" b="1" i="1" dirty="0"/>
              <a:t>basarán </a:t>
            </a:r>
            <a:r>
              <a:rPr lang="es-ES" sz="1800" i="1" dirty="0"/>
              <a:t>sus medidas sanitarias o fitosanitarias en normas, directrices o recomendaciones internacionales, cuando existan</a:t>
            </a:r>
          </a:p>
          <a:p>
            <a:pPr algn="just"/>
            <a:r>
              <a:rPr lang="es-ES" sz="1800" i="1" dirty="0"/>
              <a:t>Los gobiernos pueden optar por no utilizar las normas internacionales, pero se les puede pedir que proporcionen una justificación científica que demuestre que la norma internacional relevante no se traduciría en el nivel de protección de la salud que el país considere apropiado.</a:t>
            </a:r>
          </a:p>
          <a:p>
            <a:pPr algn="just"/>
            <a:r>
              <a:rPr lang="es-ES" sz="1800" i="1" dirty="0"/>
              <a:t> Las medidas sanitarias o fitosanitarias </a:t>
            </a:r>
            <a:r>
              <a:rPr lang="es-ES" sz="1800" b="1" i="1" dirty="0"/>
              <a:t>conformes </a:t>
            </a:r>
            <a:r>
              <a:rPr lang="es-ES" sz="1800" i="1" dirty="0"/>
              <a:t>a las normas, directrices o recomendaciones internacionales se considerarán necesarias para proteger la vida o la salud humana, animal o de las plantas, y se supondrá que son consistentes</a:t>
            </a:r>
          </a:p>
        </p:txBody>
      </p:sp>
    </p:spTree>
    <p:extLst>
      <p:ext uri="{BB962C8B-B14F-4D97-AF65-F5344CB8AC3E}">
        <p14:creationId xmlns:p14="http://schemas.microsoft.com/office/powerpoint/2010/main" val="2788576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sz="half" idx="1"/>
            <p:extLst>
              <p:ext uri="{D42A27DB-BD31-4B8C-83A1-F6EECF244321}">
                <p14:modId xmlns:p14="http://schemas.microsoft.com/office/powerpoint/2010/main" val="1176432669"/>
              </p:ext>
            </p:extLst>
          </p:nvPr>
        </p:nvGraphicFramePr>
        <p:xfrm>
          <a:off x="1975247" y="430306"/>
          <a:ext cx="5138738" cy="4104785"/>
        </p:xfrm>
        <a:graphic>
          <a:graphicData uri="http://schemas.openxmlformats.org/presentationml/2006/ole">
            <mc:AlternateContent xmlns:mc="http://schemas.openxmlformats.org/markup-compatibility/2006">
              <mc:Choice xmlns:v="urn:schemas-microsoft-com:vml" Requires="v">
                <p:oleObj spid="_x0000_s1041" name="Slide" r:id="rId3" imgW="4571831" imgH="3428876" progId="PowerPoint.Slide.8">
                  <p:embed/>
                </p:oleObj>
              </mc:Choice>
              <mc:Fallback>
                <p:oleObj name="Slide" r:id="rId3" imgW="4571831" imgH="3428876" progId="PowerPoint.Slid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5247" y="430306"/>
                        <a:ext cx="5138738" cy="4104785"/>
                      </a:xfrm>
                      <a:prstGeom prst="rect">
                        <a:avLst/>
                      </a:prstGeom>
                      <a:noFill/>
                      <a:extLst/>
                    </p:spPr>
                  </p:pic>
                </p:oleObj>
              </mc:Fallback>
            </mc:AlternateContent>
          </a:graphicData>
        </a:graphic>
      </p:graphicFrame>
      <p:sp>
        <p:nvSpPr>
          <p:cNvPr id="1028" name="Rectangle 3"/>
          <p:cNvSpPr>
            <a:spLocks noChangeArrowheads="1"/>
          </p:cNvSpPr>
          <p:nvPr/>
        </p:nvSpPr>
        <p:spPr bwMode="auto">
          <a:xfrm>
            <a:off x="4502944" y="-127182"/>
            <a:ext cx="184731" cy="254365"/>
          </a:xfrm>
          <a:prstGeom prst="rect">
            <a:avLst/>
          </a:prstGeom>
          <a:noFill/>
          <a:ln w="9525">
            <a:noFill/>
            <a:miter lim="800000"/>
            <a:headEnd/>
            <a:tailEnd/>
          </a:ln>
        </p:spPr>
        <p:txBody>
          <a:bodyPr wrap="none" anchor="ctr">
            <a:spAutoFit/>
          </a:bodyPr>
          <a:lstStyle/>
          <a:p>
            <a:endParaRPr lang="es-ES" sz="1053">
              <a:solidFill>
                <a:srgbClr val="002060"/>
              </a:solidFill>
            </a:endParaRPr>
          </a:p>
        </p:txBody>
      </p:sp>
    </p:spTree>
    <p:extLst>
      <p:ext uri="{BB962C8B-B14F-4D97-AF65-F5344CB8AC3E}">
        <p14:creationId xmlns:p14="http://schemas.microsoft.com/office/powerpoint/2010/main" val="1357056104"/>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166818"/>
            <a:ext cx="6648568" cy="857250"/>
          </a:xfrm>
        </p:spPr>
        <p:txBody>
          <a:bodyPr>
            <a:normAutofit fontScale="90000"/>
          </a:bodyPr>
          <a:lstStyle/>
          <a:p>
            <a:pPr eaLnBrk="1" hangingPunct="1">
              <a:defRPr/>
            </a:pPr>
            <a:r>
              <a:rPr lang="es-ES" sz="3000" b="1" dirty="0"/>
              <a:t>Principales disposiciones del Acuerdo MSF</a:t>
            </a:r>
          </a:p>
        </p:txBody>
      </p:sp>
      <p:sp>
        <p:nvSpPr>
          <p:cNvPr id="3" name="Content Placeholder 2"/>
          <p:cNvSpPr>
            <a:spLocks noGrp="1"/>
          </p:cNvSpPr>
          <p:nvPr>
            <p:ph idx="1"/>
          </p:nvPr>
        </p:nvSpPr>
        <p:spPr>
          <a:xfrm>
            <a:off x="968190" y="1044239"/>
            <a:ext cx="7611034" cy="3741971"/>
          </a:xfrm>
        </p:spPr>
        <p:txBody>
          <a:bodyPr>
            <a:normAutofit/>
          </a:bodyPr>
          <a:lstStyle/>
          <a:p>
            <a:r>
              <a:rPr lang="es-ES" dirty="0">
                <a:solidFill>
                  <a:srgbClr val="0070C0"/>
                </a:solidFill>
              </a:rPr>
              <a:t>4. Tipos de medidas</a:t>
            </a:r>
          </a:p>
          <a:p>
            <a:pPr algn="just"/>
            <a:r>
              <a:rPr lang="es-ES" sz="1800" i="1" dirty="0"/>
              <a:t>Adaptadas a las condiciones: las medidas fitosanitarias pueden variar, de acuerdo al país de origen de los alimentos, productos animales o vegetales de que se trate, pero esto no debería utilizarse como una discriminación injustificada.</a:t>
            </a:r>
          </a:p>
          <a:p>
            <a:pPr algn="just"/>
            <a:r>
              <a:rPr lang="es-ES" sz="1800" i="1" dirty="0"/>
              <a:t>Medidas alternativas: en el caso de diferentes medidas técnica y económicamente viables y que proporcionen el mismo nivel de protección, los gobiernos deberían seleccionar aquellas que no limiten el comercio más de lo necesario para alcanzar sus objetivos de salud. </a:t>
            </a:r>
          </a:p>
          <a:p>
            <a:pPr algn="just"/>
            <a:r>
              <a:rPr lang="es-ES" sz="1800" i="1" dirty="0"/>
              <a:t>Si otro país puede demostrar que las medidas que aplica proporcionan el mismo nivel de protección de la salud, estas deberían aceptarse como equivalentes.</a:t>
            </a:r>
          </a:p>
        </p:txBody>
      </p:sp>
    </p:spTree>
    <p:extLst>
      <p:ext uri="{BB962C8B-B14F-4D97-AF65-F5344CB8AC3E}">
        <p14:creationId xmlns:p14="http://schemas.microsoft.com/office/powerpoint/2010/main" val="1676668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48024" y="139274"/>
            <a:ext cx="6590912" cy="857250"/>
          </a:xfrm>
        </p:spPr>
        <p:txBody>
          <a:bodyPr>
            <a:normAutofit fontScale="90000"/>
          </a:bodyPr>
          <a:lstStyle/>
          <a:p>
            <a:pPr eaLnBrk="1" hangingPunct="1">
              <a:defRPr/>
            </a:pPr>
            <a:r>
              <a:rPr lang="es-ES" sz="3000" b="1" dirty="0"/>
              <a:t>Principales disposiciones del Acuerdo MSF</a:t>
            </a:r>
          </a:p>
        </p:txBody>
      </p:sp>
      <p:sp>
        <p:nvSpPr>
          <p:cNvPr id="3" name="Content Placeholder 2"/>
          <p:cNvSpPr>
            <a:spLocks noGrp="1"/>
          </p:cNvSpPr>
          <p:nvPr>
            <p:ph idx="1"/>
          </p:nvPr>
        </p:nvSpPr>
        <p:spPr>
          <a:xfrm>
            <a:off x="1149724" y="1098032"/>
            <a:ext cx="7362263" cy="3118475"/>
          </a:xfrm>
        </p:spPr>
        <p:txBody>
          <a:bodyPr>
            <a:normAutofit lnSpcReduction="10000"/>
          </a:bodyPr>
          <a:lstStyle/>
          <a:p>
            <a:pPr marL="0" indent="0">
              <a:buNone/>
            </a:pPr>
            <a:r>
              <a:rPr lang="es-ES" dirty="0">
                <a:solidFill>
                  <a:srgbClr val="0070C0"/>
                </a:solidFill>
              </a:rPr>
              <a:t>5. Evaluación de riesgos</a:t>
            </a:r>
          </a:p>
          <a:p>
            <a:pPr marL="0" indent="0">
              <a:buNone/>
            </a:pPr>
            <a:endParaRPr lang="es-ES" dirty="0">
              <a:solidFill>
                <a:srgbClr val="0070C0"/>
              </a:solidFill>
            </a:endParaRPr>
          </a:p>
          <a:p>
            <a:pPr algn="just"/>
            <a:r>
              <a:rPr lang="es-ES" sz="1800" i="1" dirty="0"/>
              <a:t>Los países deben establecer medidas SFS sobre la base de una evaluación adecuada de los riesgos reales y, si se les solicita, dar a conocer qué factores tuvieron en cuenta, los procedimientos de evaluación utilizados y el nivel de riesgo que determinaron aceptable.</a:t>
            </a:r>
          </a:p>
          <a:p>
            <a:pPr algn="just"/>
            <a:r>
              <a:rPr lang="es-ES" sz="1800" i="1" dirty="0"/>
              <a:t>Cuando los testimonios científicos relevantes sean insuficientes, un Miembro podrá adoptar provisionalmente medidas sanitarias o fitosanitarias sobre la base de la información pertinente de que disponga, incluida la de las organizaciones internacionales relevantes, así como de las medidas sanitarias o fitosanitarias aplicadas por otros miembros.</a:t>
            </a:r>
          </a:p>
        </p:txBody>
      </p:sp>
    </p:spTree>
    <p:extLst>
      <p:ext uri="{BB962C8B-B14F-4D97-AF65-F5344CB8AC3E}">
        <p14:creationId xmlns:p14="http://schemas.microsoft.com/office/powerpoint/2010/main" val="2759983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74914" y="135192"/>
            <a:ext cx="6739119" cy="857250"/>
          </a:xfrm>
        </p:spPr>
        <p:txBody>
          <a:bodyPr>
            <a:normAutofit fontScale="90000"/>
          </a:bodyPr>
          <a:lstStyle/>
          <a:p>
            <a:pPr eaLnBrk="1" hangingPunct="1">
              <a:defRPr/>
            </a:pPr>
            <a:r>
              <a:rPr lang="es-ES" sz="3000" b="1" dirty="0"/>
              <a:t>Principales disposiciones del Acuerdo MSF</a:t>
            </a:r>
          </a:p>
        </p:txBody>
      </p:sp>
      <p:sp>
        <p:nvSpPr>
          <p:cNvPr id="3" name="Content Placeholder 2"/>
          <p:cNvSpPr>
            <a:spLocks noGrp="1"/>
          </p:cNvSpPr>
          <p:nvPr>
            <p:ph idx="1"/>
          </p:nvPr>
        </p:nvSpPr>
        <p:spPr>
          <a:xfrm>
            <a:off x="1156446" y="1098032"/>
            <a:ext cx="7523629" cy="3453797"/>
          </a:xfrm>
        </p:spPr>
        <p:txBody>
          <a:bodyPr>
            <a:normAutofit/>
          </a:bodyPr>
          <a:lstStyle/>
          <a:p>
            <a:pPr marL="0" indent="0">
              <a:buNone/>
            </a:pPr>
            <a:r>
              <a:rPr lang="es-ES" dirty="0">
                <a:solidFill>
                  <a:srgbClr val="0070C0"/>
                </a:solidFill>
              </a:rPr>
              <a:t>6. Transparencia</a:t>
            </a:r>
          </a:p>
          <a:p>
            <a:pPr marL="0" indent="0">
              <a:buNone/>
            </a:pPr>
            <a:endParaRPr lang="es-ES" dirty="0">
              <a:solidFill>
                <a:srgbClr val="0070C0"/>
              </a:solidFill>
            </a:endParaRPr>
          </a:p>
          <a:p>
            <a:pPr algn="just"/>
            <a:r>
              <a:rPr lang="es-ES" i="1" dirty="0"/>
              <a:t>Los gobiernos están obligados a notificar a los demás países de cualquier requisito sanitario y fitosanitario nuevo o modificado que afecte al comercio</a:t>
            </a:r>
          </a:p>
          <a:p>
            <a:pPr algn="just"/>
            <a:r>
              <a:rPr lang="es-ES" i="1" dirty="0"/>
              <a:t>Los gobiernos asumen una obligación de </a:t>
            </a:r>
            <a:r>
              <a:rPr lang="es-ES" b="1" i="1" dirty="0"/>
              <a:t>notificación:</a:t>
            </a:r>
          </a:p>
          <a:p>
            <a:pPr lvl="1" algn="just"/>
            <a:r>
              <a:rPr lang="es-ES" sz="1875" i="1" dirty="0"/>
              <a:t>A la OMC;</a:t>
            </a:r>
          </a:p>
          <a:p>
            <a:pPr lvl="1" algn="just"/>
            <a:r>
              <a:rPr lang="es-ES" sz="1875" i="1" dirty="0"/>
              <a:t>A los demás países miembros</a:t>
            </a:r>
          </a:p>
          <a:p>
            <a:pPr marL="257175" lvl="1" indent="0" algn="just">
              <a:buNone/>
            </a:pPr>
            <a:endParaRPr lang="es-ES" sz="1875" i="1" dirty="0"/>
          </a:p>
        </p:txBody>
      </p:sp>
    </p:spTree>
    <p:extLst>
      <p:ext uri="{BB962C8B-B14F-4D97-AF65-F5344CB8AC3E}">
        <p14:creationId xmlns:p14="http://schemas.microsoft.com/office/powerpoint/2010/main" val="2202995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892549" y="248281"/>
            <a:ext cx="6783411" cy="942975"/>
          </a:xfrm>
        </p:spPr>
        <p:txBody>
          <a:bodyPr>
            <a:normAutofit/>
          </a:bodyPr>
          <a:lstStyle/>
          <a:p>
            <a:pPr eaLnBrk="1" hangingPunct="1">
              <a:defRPr/>
            </a:pPr>
            <a:r>
              <a:rPr lang="es-ES" sz="2500" b="1" dirty="0"/>
              <a:t>Responsabilidad del gobierno en la implementación del Acuerdo MSF</a:t>
            </a:r>
          </a:p>
        </p:txBody>
      </p:sp>
      <p:sp>
        <p:nvSpPr>
          <p:cNvPr id="40963" name="Rectangle 3"/>
          <p:cNvSpPr>
            <a:spLocks noGrp="1" noChangeArrowheads="1"/>
          </p:cNvSpPr>
          <p:nvPr>
            <p:ph idx="1"/>
          </p:nvPr>
        </p:nvSpPr>
        <p:spPr>
          <a:xfrm>
            <a:off x="1100347" y="1113589"/>
            <a:ext cx="7640241" cy="3668315"/>
          </a:xfrm>
        </p:spPr>
        <p:txBody>
          <a:bodyPr>
            <a:normAutofit fontScale="92500" lnSpcReduction="20000"/>
          </a:bodyPr>
          <a:lstStyle/>
          <a:p>
            <a:pPr marL="288131" indent="-288131" defTabSz="767954">
              <a:buNone/>
              <a:tabLst>
                <a:tab pos="6117431" algn="l"/>
              </a:tabLst>
              <a:defRPr/>
            </a:pPr>
            <a:endParaRPr lang="es-ES" sz="1575" b="1" dirty="0"/>
          </a:p>
          <a:p>
            <a:pPr marL="288131" indent="-288131" algn="just" defTabSz="767954">
              <a:tabLst>
                <a:tab pos="6117431" algn="l"/>
              </a:tabLst>
              <a:defRPr/>
            </a:pPr>
            <a:r>
              <a:rPr lang="es-ES" sz="2200" dirty="0"/>
              <a:t>Redactar e implementar </a:t>
            </a:r>
            <a:r>
              <a:rPr lang="es-ES" sz="2200" b="1" u="sng" dirty="0"/>
              <a:t>una legislación efectiva</a:t>
            </a:r>
            <a:r>
              <a:rPr lang="es-ES" sz="2200" dirty="0"/>
              <a:t> y otras salvaguardias para preservar y proteger la condición sanitaria y fitosanitaria.</a:t>
            </a:r>
          </a:p>
          <a:p>
            <a:pPr marL="288131" indent="-288131" algn="just" defTabSz="767954">
              <a:tabLst>
                <a:tab pos="6117431" algn="l"/>
              </a:tabLst>
              <a:defRPr/>
            </a:pPr>
            <a:r>
              <a:rPr lang="es-ES" sz="2200" dirty="0"/>
              <a:t>Regular y controlar </a:t>
            </a:r>
            <a:r>
              <a:rPr lang="es-ES" sz="2200" b="1" u="sng" dirty="0"/>
              <a:t>el comercio interno y exterior</a:t>
            </a:r>
            <a:r>
              <a:rPr lang="es-ES" sz="2200" dirty="0"/>
              <a:t>, y proporcionar el apoyo necesario a los empresarios, especialmente a los operadores de pequeña escala.</a:t>
            </a:r>
          </a:p>
          <a:p>
            <a:pPr marL="288131" indent="-288131" algn="just" defTabSz="767954">
              <a:tabLst>
                <a:tab pos="6117431" algn="l"/>
              </a:tabLst>
              <a:defRPr/>
            </a:pPr>
            <a:r>
              <a:rPr lang="es-ES" sz="2200" dirty="0"/>
              <a:t>Garantizar la </a:t>
            </a:r>
            <a:r>
              <a:rPr lang="es-ES" sz="2200" b="1" u="sng" dirty="0"/>
              <a:t>inocuidad de los productos importados</a:t>
            </a:r>
            <a:r>
              <a:rPr lang="es-ES"/>
              <a:t> </a:t>
            </a:r>
            <a:r>
              <a:rPr lang="es-ES" sz="2200" dirty="0"/>
              <a:t>(plantas, animales, sus productos, los alimentos, los piensos) y tomar las medidas reglamentarias y para evitar riesgos a fin de garantizar el cumplimiento de las normas de seguridad.</a:t>
            </a:r>
          </a:p>
          <a:p>
            <a:pPr marL="288131" indent="-288131" algn="just" defTabSz="767954">
              <a:tabLst>
                <a:tab pos="6117431" algn="l"/>
              </a:tabLst>
              <a:defRPr/>
            </a:pPr>
            <a:r>
              <a:rPr lang="es-ES" sz="2200" dirty="0"/>
              <a:t>Cumplir con las obligaciones de  </a:t>
            </a:r>
            <a:r>
              <a:rPr lang="es-ES" sz="2200" b="1" u="sng" dirty="0"/>
              <a:t>notificación.</a:t>
            </a:r>
          </a:p>
          <a:p>
            <a:pPr marL="288131" indent="-288131" algn="just" defTabSz="767954">
              <a:buNone/>
              <a:tabLst>
                <a:tab pos="6117431" algn="l"/>
              </a:tabLst>
              <a:defRPr/>
            </a:pPr>
            <a:endParaRPr lang="es-ES" sz="2200" dirty="0"/>
          </a:p>
        </p:txBody>
      </p:sp>
    </p:spTree>
    <p:extLst>
      <p:ext uri="{BB962C8B-B14F-4D97-AF65-F5344CB8AC3E}">
        <p14:creationId xmlns:p14="http://schemas.microsoft.com/office/powerpoint/2010/main" val="3403875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655676" y="735547"/>
            <a:ext cx="5829300" cy="1125140"/>
          </a:xfrm>
        </p:spPr>
        <p:txBody>
          <a:bodyPr/>
          <a:lstStyle/>
          <a:p>
            <a:r>
              <a:rPr lang="es-ES" sz="3300" b="1" dirty="0">
                <a:solidFill>
                  <a:schemeClr val="tx2"/>
                </a:solidFill>
              </a:rPr>
              <a:t>Muchas gracias</a:t>
            </a:r>
          </a:p>
        </p:txBody>
      </p:sp>
      <p:sp>
        <p:nvSpPr>
          <p:cNvPr id="5" name="Footer Placeholder 4"/>
          <p:cNvSpPr>
            <a:spLocks noGrp="1"/>
          </p:cNvSpPr>
          <p:nvPr>
            <p:ph type="ftr" sz="quarter" idx="4294967295"/>
          </p:nvPr>
        </p:nvSpPr>
        <p:spPr>
          <a:xfrm>
            <a:off x="3486150" y="4767263"/>
            <a:ext cx="2171700" cy="273844"/>
          </a:xfrm>
          <a:prstGeom prst="rect">
            <a:avLst/>
          </a:prstGeom>
        </p:spPr>
        <p:txBody>
          <a:bodyPr/>
          <a:lstStyle/>
          <a:p>
            <a:pPr>
              <a:defRPr/>
            </a:pPr>
            <a:r>
              <a:rPr lang="es-ES"/>
              <a:t>Oficina Jurídica de la FAO</a:t>
            </a:r>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es-ES" sz="1500" b="1" dirty="0">
                <a:solidFill>
                  <a:schemeClr val="tx2"/>
                </a:solidFill>
              </a:rPr>
              <a:t>Carmen Bullon - </a:t>
            </a:r>
            <a:r>
              <a:rPr lang="es-ES" sz="1500" b="1" dirty="0">
                <a:solidFill>
                  <a:schemeClr val="tx2"/>
                </a:solidFill>
                <a:hlinkClick r:id="rId2"/>
              </a:rPr>
              <a:t>Carmen.Bullon@fao.org</a:t>
            </a:r>
            <a:endParaRPr lang="es-ES" sz="1500" b="1" dirty="0">
              <a:solidFill>
                <a:schemeClr val="tx2"/>
              </a:solidFill>
            </a:endParaRPr>
          </a:p>
          <a:p>
            <a:pPr lvl="0" algn="l" eaLnBrk="0" hangingPunct="0">
              <a:spcBef>
                <a:spcPct val="20000"/>
              </a:spcBef>
              <a:defRPr/>
            </a:pPr>
            <a:r>
              <a:rPr lang="es-ES" sz="1500" b="1" dirty="0">
                <a:solidFill>
                  <a:schemeClr val="tx2"/>
                </a:solidFill>
              </a:rPr>
              <a:t>Lalaina Ravelomanantsoa - </a:t>
            </a:r>
            <a:r>
              <a:rPr lang="es-ES" sz="1500" b="1" dirty="0">
                <a:solidFill>
                  <a:schemeClr val="tx2"/>
                </a:solidFill>
                <a:hlinkClick r:id="rId3"/>
              </a:rPr>
              <a:t>Lalaina.Ravelomanantsoa@fao.org</a:t>
            </a:r>
            <a:endParaRPr lang="es-ES" sz="1500" b="1" dirty="0">
              <a:solidFill>
                <a:schemeClr val="tx2"/>
              </a:solidFill>
            </a:endParaRPr>
          </a:p>
          <a:p>
            <a:pPr algn="l" eaLnBrk="0" hangingPunct="0">
              <a:spcBef>
                <a:spcPct val="20000"/>
              </a:spcBef>
            </a:pPr>
            <a:r>
              <a:rPr lang="es-ES" sz="2100" b="1" dirty="0">
                <a:solidFill>
                  <a:schemeClr val="tx2"/>
                </a:solidFill>
              </a:rPr>
              <a:t>Oficiales jurídicos: Servicio de Derecho del Desarrollo de la FAO:</a:t>
            </a:r>
          </a:p>
        </p:txBody>
      </p:sp>
      <p:pic>
        <p:nvPicPr>
          <p:cNvPr id="10" name="Picture 6" descr="See full size 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259561737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1507" y="427409"/>
            <a:ext cx="3211659" cy="857250"/>
          </a:xfrm>
        </p:spPr>
        <p:txBody>
          <a:bodyPr/>
          <a:lstStyle/>
          <a:p>
            <a:pPr algn="ctr"/>
            <a:r>
              <a:rPr lang="es-ES" b="1" dirty="0"/>
              <a:t>Descripción</a:t>
            </a:r>
          </a:p>
        </p:txBody>
      </p:sp>
      <p:sp>
        <p:nvSpPr>
          <p:cNvPr id="7" name="Content Placeholder 6"/>
          <p:cNvSpPr>
            <a:spLocks noGrp="1"/>
          </p:cNvSpPr>
          <p:nvPr>
            <p:ph idx="1"/>
          </p:nvPr>
        </p:nvSpPr>
        <p:spPr>
          <a:xfrm>
            <a:off x="1404539" y="1685234"/>
            <a:ext cx="6172200" cy="3292078"/>
          </a:xfrm>
        </p:spPr>
        <p:txBody>
          <a:bodyPr/>
          <a:lstStyle/>
          <a:p>
            <a:pPr marL="385763" indent="-385763">
              <a:buFont typeface="+mj-lt"/>
              <a:buAutoNum type="arabicPeriod"/>
            </a:pPr>
            <a:r>
              <a:rPr lang="es-ES" sz="2400" dirty="0"/>
              <a:t>Marco jurídico internacional</a:t>
            </a:r>
          </a:p>
          <a:p>
            <a:pPr marL="385763" indent="-385763">
              <a:buFont typeface="+mj-lt"/>
              <a:buAutoNum type="arabicPeriod"/>
            </a:pPr>
            <a:r>
              <a:rPr lang="es-ES" sz="2400" dirty="0"/>
              <a:t>El Acuerdo MSF de la OMC:</a:t>
            </a:r>
          </a:p>
        </p:txBody>
      </p:sp>
      <p:sp>
        <p:nvSpPr>
          <p:cNvPr id="5" name="Footer Placeholder 4"/>
          <p:cNvSpPr>
            <a:spLocks noGrp="1"/>
          </p:cNvSpPr>
          <p:nvPr>
            <p:ph type="ftr" sz="quarter" idx="4294967295"/>
          </p:nvPr>
        </p:nvSpPr>
        <p:spPr>
          <a:xfrm>
            <a:off x="1143000" y="4767263"/>
            <a:ext cx="2514600" cy="273844"/>
          </a:xfrm>
          <a:prstGeom prst="rect">
            <a:avLst/>
          </a:prstGeom>
        </p:spPr>
        <p:txBody>
          <a:bodyPr/>
          <a:lstStyle/>
          <a:p>
            <a:pPr>
              <a:defRPr/>
            </a:pPr>
            <a:r>
              <a:rPr lang="es-ES"/>
              <a:t>La Oficina Jurídica de la FAO</a:t>
            </a:r>
          </a:p>
        </p:txBody>
      </p:sp>
    </p:spTree>
    <p:extLst>
      <p:ext uri="{BB962C8B-B14F-4D97-AF65-F5344CB8AC3E}">
        <p14:creationId xmlns:p14="http://schemas.microsoft.com/office/powerpoint/2010/main" val="32549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883342" y="337551"/>
            <a:ext cx="5143500" cy="642938"/>
          </a:xfrm>
        </p:spPr>
        <p:txBody>
          <a:bodyPr vert="horz" lIns="68580" tIns="34290" rIns="68580" bIns="34290" rtlCol="0" anchor="ctr">
            <a:noAutofit/>
          </a:bodyPr>
          <a:lstStyle/>
          <a:p>
            <a:r>
              <a:rPr lang="es-ES" altLang="en-US" sz="2700" b="1" dirty="0"/>
              <a:t>Instrumentos jurídicos internacionales</a:t>
            </a:r>
          </a:p>
        </p:txBody>
      </p:sp>
      <p:sp>
        <p:nvSpPr>
          <p:cNvPr id="73731" name="Content Placeholder 2"/>
          <p:cNvSpPr>
            <a:spLocks noGrp="1"/>
          </p:cNvSpPr>
          <p:nvPr>
            <p:ph idx="1"/>
          </p:nvPr>
        </p:nvSpPr>
        <p:spPr>
          <a:xfrm>
            <a:off x="883341" y="1362888"/>
            <a:ext cx="7729500" cy="2919999"/>
          </a:xfrm>
        </p:spPr>
        <p:txBody>
          <a:bodyPr>
            <a:normAutofit lnSpcReduction="10000"/>
          </a:bodyPr>
          <a:lstStyle/>
          <a:p>
            <a:pPr marL="550962">
              <a:tabLst>
                <a:tab pos="507206" algn="l"/>
              </a:tabLst>
            </a:pPr>
            <a:r>
              <a:rPr lang="es-ES" dirty="0"/>
              <a:t>Tratados internacionales</a:t>
            </a:r>
          </a:p>
          <a:p>
            <a:pPr marL="851892" lvl="1" indent="-192881">
              <a:tabLst>
                <a:tab pos="507206" algn="l"/>
              </a:tabLst>
            </a:pPr>
            <a:r>
              <a:rPr lang="es-ES" dirty="0"/>
              <a:t>Jurídicamente vinculantes</a:t>
            </a:r>
          </a:p>
          <a:p>
            <a:pPr marL="851892" lvl="1" indent="-192881">
              <a:tabLst>
                <a:tab pos="507206" algn="l"/>
              </a:tabLst>
            </a:pPr>
            <a:r>
              <a:rPr lang="es-ES" dirty="0"/>
              <a:t>Una fuente de </a:t>
            </a:r>
            <a:r>
              <a:rPr lang="es-ES" altLang="en-US" b="1" u="sng" dirty="0"/>
              <a:t>obligaciones</a:t>
            </a:r>
            <a:r>
              <a:rPr lang="es-ES" dirty="0"/>
              <a:t> que los países deben hacer efectivas a nivel nacional.</a:t>
            </a:r>
          </a:p>
          <a:p>
            <a:pPr marL="851892" lvl="1" indent="-192881">
              <a:buNone/>
              <a:tabLst>
                <a:tab pos="507206" algn="l"/>
              </a:tabLst>
            </a:pPr>
            <a:endParaRPr lang="es-ES" altLang="en-US" sz="450" u="sng" dirty="0">
              <a:ea typeface="ＭＳ Ｐゴシック" panose="020B0600070205080204" pitchFamily="34" charset="-128"/>
            </a:endParaRPr>
          </a:p>
          <a:p>
            <a:pPr marL="550962">
              <a:tabLst>
                <a:tab pos="507206" algn="l"/>
              </a:tabLst>
            </a:pPr>
            <a:r>
              <a:rPr lang="es-ES" dirty="0"/>
              <a:t>Instrumentos de "ley blanda"</a:t>
            </a:r>
          </a:p>
          <a:p>
            <a:pPr marL="851892" lvl="1" indent="-192881">
              <a:tabLst>
                <a:tab pos="507206" algn="l"/>
              </a:tabLst>
            </a:pPr>
            <a:r>
              <a:rPr lang="es-ES" altLang="en-US" b="1" u="sng" dirty="0"/>
              <a:t>No son jurídicamente vinculantes</a:t>
            </a:r>
          </a:p>
          <a:p>
            <a:pPr marL="851892" lvl="1" indent="-192881">
              <a:tabLst>
                <a:tab pos="507206" algn="l"/>
              </a:tabLst>
            </a:pPr>
            <a:r>
              <a:rPr lang="es-ES" dirty="0"/>
              <a:t>Pueden, no obstante, tener una amplia aceptación y adhesión</a:t>
            </a:r>
          </a:p>
          <a:p>
            <a:pPr marL="851892" lvl="1" indent="-192881">
              <a:tabLst>
                <a:tab pos="507206" algn="l"/>
              </a:tabLst>
            </a:pPr>
            <a:r>
              <a:rPr lang="es-ES" dirty="0"/>
              <a:t>Sirven como útiles directrices </a:t>
            </a:r>
          </a:p>
        </p:txBody>
      </p:sp>
    </p:spTree>
    <p:extLst>
      <p:ext uri="{BB962C8B-B14F-4D97-AF65-F5344CB8AC3E}">
        <p14:creationId xmlns:p14="http://schemas.microsoft.com/office/powerpoint/2010/main" val="1173081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3" name="AutoShape 3"/>
          <p:cNvSpPr>
            <a:spLocks noChangeArrowheads="1"/>
          </p:cNvSpPr>
          <p:nvPr/>
        </p:nvSpPr>
        <p:spPr bwMode="auto">
          <a:xfrm flipV="1">
            <a:off x="1943100" y="1485900"/>
            <a:ext cx="5257800" cy="1143000"/>
          </a:xfrm>
          <a:prstGeom prst="roundRect">
            <a:avLst>
              <a:gd name="adj" fmla="val 18852"/>
            </a:avLst>
          </a:prstGeom>
          <a:solidFill>
            <a:schemeClr val="accent1"/>
          </a:solidFill>
          <a:ln w="38100" cmpd="dbl">
            <a:solidFill>
              <a:schemeClr val="tx1"/>
            </a:solidFill>
            <a:miter lim="800000"/>
            <a:headEnd/>
            <a:tailEnd/>
          </a:ln>
          <a:effectLst>
            <a:outerShdw dist="125724" dir="2700000" algn="ctr" rotWithShape="0">
              <a:schemeClr val="tx1"/>
            </a:outerShdw>
          </a:effectLst>
        </p:spPr>
        <p:txBody>
          <a:bodyPr wrap="none" anchor="ctr"/>
          <a:lstStyle/>
          <a:p>
            <a:endParaRPr lang="en-US" sz="1053"/>
          </a:p>
        </p:txBody>
      </p:sp>
      <p:sp>
        <p:nvSpPr>
          <p:cNvPr id="87044" name="Text Box 4"/>
          <p:cNvSpPr txBox="1">
            <a:spLocks noChangeArrowheads="1"/>
          </p:cNvSpPr>
          <p:nvPr/>
        </p:nvSpPr>
        <p:spPr bwMode="auto">
          <a:xfrm>
            <a:off x="2114550" y="1200150"/>
            <a:ext cx="4857750" cy="254365"/>
          </a:xfrm>
          <a:prstGeom prst="rect">
            <a:avLst/>
          </a:prstGeom>
          <a:solidFill>
            <a:srgbClr val="990000"/>
          </a:solidFill>
          <a:ln w="9525">
            <a:noFill/>
            <a:miter lim="800000"/>
            <a:headEnd/>
            <a:tailEnd/>
          </a:ln>
          <a:effectLst/>
        </p:spPr>
        <p:txBody>
          <a:bodyPr>
            <a:spAutoFit/>
          </a:bodyPr>
          <a:lstStyle/>
          <a:p>
            <a:pPr algn="ctr">
              <a:spcBef>
                <a:spcPct val="50000"/>
              </a:spcBef>
            </a:pPr>
            <a:r>
              <a:rPr lang="es-ES" sz="1053" b="1">
                <a:solidFill>
                  <a:srgbClr val="FFFF00"/>
                </a:solidFill>
                <a:latin typeface="Tahoma" pitchFamily="34" charset="0"/>
              </a:rPr>
              <a:t>Organización Mundial del Comercio</a:t>
            </a:r>
          </a:p>
        </p:txBody>
      </p:sp>
      <p:sp>
        <p:nvSpPr>
          <p:cNvPr id="87045" name="AutoShape 5"/>
          <p:cNvSpPr>
            <a:spLocks noChangeArrowheads="1"/>
          </p:cNvSpPr>
          <p:nvPr/>
        </p:nvSpPr>
        <p:spPr bwMode="auto">
          <a:xfrm>
            <a:off x="405765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 sz="1500" b="1" dirty="0">
                <a:solidFill>
                  <a:srgbClr val="660033"/>
                </a:solidFill>
                <a:effectLst>
                  <a:outerShdw blurRad="38100" dist="38100" dir="2700000" algn="tl">
                    <a:srgbClr val="000000"/>
                  </a:outerShdw>
                </a:effectLst>
                <a:latin typeface="Tahoma" pitchFamily="34" charset="0"/>
              </a:rPr>
              <a:t>SFS</a:t>
            </a:r>
            <a:endParaRPr lang="es-ES" sz="1500" b="1" dirty="0">
              <a:latin typeface="Tahoma" pitchFamily="34" charset="0"/>
            </a:endParaRPr>
          </a:p>
        </p:txBody>
      </p:sp>
      <p:sp>
        <p:nvSpPr>
          <p:cNvPr id="87046" name="AutoShape 6"/>
          <p:cNvSpPr>
            <a:spLocks noChangeArrowheads="1"/>
          </p:cNvSpPr>
          <p:nvPr/>
        </p:nvSpPr>
        <p:spPr bwMode="auto">
          <a:xfrm>
            <a:off x="571500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 sz="1500" b="1">
                <a:solidFill>
                  <a:srgbClr val="660033"/>
                </a:solidFill>
                <a:effectLst>
                  <a:outerShdw blurRad="38100" dist="38100" dir="2700000" algn="tl">
                    <a:srgbClr val="000000"/>
                  </a:outerShdw>
                </a:effectLst>
                <a:latin typeface="Tahoma" pitchFamily="34" charset="0"/>
              </a:rPr>
              <a:t>OTC</a:t>
            </a:r>
            <a:endParaRPr lang="es-ES" sz="1500" b="1">
              <a:solidFill>
                <a:srgbClr val="660033"/>
              </a:solidFill>
              <a:latin typeface="Tahoma" pitchFamily="34" charset="0"/>
            </a:endParaRPr>
          </a:p>
        </p:txBody>
      </p:sp>
      <p:sp>
        <p:nvSpPr>
          <p:cNvPr id="87047" name="AutoShape 7"/>
          <p:cNvSpPr>
            <a:spLocks noChangeArrowheads="1"/>
          </p:cNvSpPr>
          <p:nvPr/>
        </p:nvSpPr>
        <p:spPr bwMode="auto">
          <a:xfrm>
            <a:off x="2743200" y="2800350"/>
            <a:ext cx="857250" cy="685800"/>
          </a:xfrm>
          <a:prstGeom prst="octagon">
            <a:avLst>
              <a:gd name="adj" fmla="val 29287"/>
            </a:avLst>
          </a:prstGeom>
          <a:solidFill>
            <a:srgbClr val="FF0000"/>
          </a:solidFill>
          <a:ln w="9525">
            <a:solidFill>
              <a:schemeClr val="tx1"/>
            </a:solidFill>
            <a:miter lim="800000"/>
            <a:headEnd/>
            <a:tailEnd/>
          </a:ln>
          <a:effectLst>
            <a:outerShdw dist="135003" dir="2928844" algn="ctr" rotWithShape="0">
              <a:schemeClr val="tx1"/>
            </a:outerShdw>
          </a:effectLst>
        </p:spPr>
        <p:txBody>
          <a:bodyPr wrap="none" anchor="ctr"/>
          <a:lstStyle/>
          <a:p>
            <a:pPr algn="ctr">
              <a:spcBef>
                <a:spcPct val="20000"/>
              </a:spcBef>
            </a:pPr>
            <a:r>
              <a:rPr lang="es-ES" sz="1500" b="1">
                <a:solidFill>
                  <a:srgbClr val="800000"/>
                </a:solidFill>
                <a:effectLst>
                  <a:outerShdw blurRad="38100" dist="38100" dir="2700000" algn="tl">
                    <a:srgbClr val="000000"/>
                  </a:outerShdw>
                </a:effectLst>
                <a:latin typeface="Tahoma" pitchFamily="34" charset="0"/>
              </a:rPr>
              <a:t>OIE</a:t>
            </a:r>
          </a:p>
        </p:txBody>
      </p:sp>
      <p:sp>
        <p:nvSpPr>
          <p:cNvPr id="87048" name="AutoShape 8"/>
          <p:cNvSpPr>
            <a:spLocks noChangeArrowheads="1"/>
          </p:cNvSpPr>
          <p:nvPr/>
        </p:nvSpPr>
        <p:spPr bwMode="auto">
          <a:xfrm>
            <a:off x="5772150" y="2800350"/>
            <a:ext cx="857250" cy="685800"/>
          </a:xfrm>
          <a:prstGeom prst="octagon">
            <a:avLst>
              <a:gd name="adj" fmla="val 29287"/>
            </a:avLst>
          </a:prstGeom>
          <a:solidFill>
            <a:schemeClr val="accent1"/>
          </a:solidFill>
          <a:ln w="9525">
            <a:solidFill>
              <a:schemeClr val="tx1"/>
            </a:solidFill>
            <a:miter lim="800000"/>
            <a:headEnd/>
            <a:tailEnd/>
          </a:ln>
          <a:effectLst>
            <a:outerShdw dist="143684" dir="2700000" algn="ctr" rotWithShape="0">
              <a:schemeClr val="tx1"/>
            </a:outerShdw>
          </a:effectLst>
        </p:spPr>
        <p:txBody>
          <a:bodyPr wrap="none" anchor="ctr"/>
          <a:lstStyle/>
          <a:p>
            <a:pPr algn="ctr">
              <a:spcBef>
                <a:spcPct val="20000"/>
              </a:spcBef>
            </a:pPr>
            <a:r>
              <a:rPr lang="es-ES" sz="1500" b="1">
                <a:solidFill>
                  <a:schemeClr val="accent2"/>
                </a:solidFill>
                <a:effectLst>
                  <a:outerShdw blurRad="38100" dist="38100" dir="2700000" algn="tl">
                    <a:srgbClr val="000000"/>
                  </a:outerShdw>
                </a:effectLst>
                <a:latin typeface="Tahoma" pitchFamily="34" charset="0"/>
              </a:rPr>
              <a:t>Codex</a:t>
            </a:r>
            <a:endParaRPr lang="es-ES" sz="1500" b="1">
              <a:solidFill>
                <a:schemeClr val="tx2"/>
              </a:solidFill>
              <a:latin typeface="Tahoma" pitchFamily="34" charset="0"/>
            </a:endParaRPr>
          </a:p>
        </p:txBody>
      </p:sp>
      <p:sp>
        <p:nvSpPr>
          <p:cNvPr id="87049" name="AutoShape 9"/>
          <p:cNvSpPr>
            <a:spLocks noChangeArrowheads="1"/>
          </p:cNvSpPr>
          <p:nvPr/>
        </p:nvSpPr>
        <p:spPr bwMode="auto">
          <a:xfrm>
            <a:off x="4229100" y="2800350"/>
            <a:ext cx="857250" cy="685800"/>
          </a:xfrm>
          <a:prstGeom prst="octagon">
            <a:avLst>
              <a:gd name="adj" fmla="val 29287"/>
            </a:avLst>
          </a:prstGeom>
          <a:solidFill>
            <a:srgbClr val="00FF00"/>
          </a:solidFill>
          <a:ln w="9525">
            <a:solidFill>
              <a:schemeClr val="tx1"/>
            </a:solidFill>
            <a:miter lim="800000"/>
            <a:headEnd/>
            <a:tailEnd/>
          </a:ln>
          <a:effectLst>
            <a:outerShdw dist="152928" dir="2901988" algn="ctr" rotWithShape="0">
              <a:schemeClr val="tx1"/>
            </a:outerShdw>
          </a:effectLst>
        </p:spPr>
        <p:txBody>
          <a:bodyPr wrap="none" anchor="ctr"/>
          <a:lstStyle/>
          <a:p>
            <a:pPr algn="ctr">
              <a:spcBef>
                <a:spcPct val="20000"/>
              </a:spcBef>
            </a:pPr>
            <a:r>
              <a:rPr lang="es-ES" sz="1500" b="1">
                <a:solidFill>
                  <a:srgbClr val="333300"/>
                </a:solidFill>
                <a:effectLst>
                  <a:outerShdw blurRad="38100" dist="38100" dir="2700000" algn="tl">
                    <a:srgbClr val="000000"/>
                  </a:outerShdw>
                </a:effectLst>
                <a:latin typeface="Tahoma" pitchFamily="34" charset="0"/>
              </a:rPr>
              <a:t>CIPF</a:t>
            </a:r>
            <a:endParaRPr lang="es-ES" sz="1500" b="1">
              <a:solidFill>
                <a:srgbClr val="333300"/>
              </a:solidFill>
              <a:latin typeface="Tahoma" pitchFamily="34" charset="0"/>
            </a:endParaRPr>
          </a:p>
        </p:txBody>
      </p:sp>
      <p:sp>
        <p:nvSpPr>
          <p:cNvPr id="87050" name="Line 10"/>
          <p:cNvSpPr>
            <a:spLocks noChangeShapeType="1"/>
          </p:cNvSpPr>
          <p:nvPr/>
        </p:nvSpPr>
        <p:spPr bwMode="auto">
          <a:xfrm flipH="1">
            <a:off x="3657600" y="2114550"/>
            <a:ext cx="914400" cy="685800"/>
          </a:xfrm>
          <a:prstGeom prst="line">
            <a:avLst/>
          </a:prstGeom>
          <a:noFill/>
          <a:ln w="31750">
            <a:solidFill>
              <a:srgbClr val="FF0000"/>
            </a:solidFill>
            <a:round/>
            <a:headEnd type="triangle" w="med" len="med"/>
            <a:tailEnd type="stealth" w="med" len="lg"/>
          </a:ln>
          <a:effectLst/>
        </p:spPr>
        <p:txBody>
          <a:bodyPr wrap="none" anchor="ctr"/>
          <a:lstStyle/>
          <a:p>
            <a:endParaRPr lang="en-US" sz="1053"/>
          </a:p>
        </p:txBody>
      </p:sp>
      <p:sp>
        <p:nvSpPr>
          <p:cNvPr id="87051" name="Line 11"/>
          <p:cNvSpPr>
            <a:spLocks noChangeShapeType="1"/>
          </p:cNvSpPr>
          <p:nvPr/>
        </p:nvSpPr>
        <p:spPr bwMode="auto">
          <a:xfrm>
            <a:off x="4572000" y="2228850"/>
            <a:ext cx="0" cy="571500"/>
          </a:xfrm>
          <a:prstGeom prst="line">
            <a:avLst/>
          </a:prstGeom>
          <a:noFill/>
          <a:ln w="31750">
            <a:solidFill>
              <a:srgbClr val="FF0000"/>
            </a:solidFill>
            <a:round/>
            <a:headEnd type="triangle" w="med" len="med"/>
            <a:tailEnd type="triangle" w="med" len="med"/>
          </a:ln>
          <a:effectLst/>
        </p:spPr>
        <p:txBody>
          <a:bodyPr wrap="none" anchor="ctr"/>
          <a:lstStyle/>
          <a:p>
            <a:endParaRPr lang="en-US" sz="1053"/>
          </a:p>
        </p:txBody>
      </p:sp>
      <p:sp>
        <p:nvSpPr>
          <p:cNvPr id="87052" name="Line 12"/>
          <p:cNvSpPr>
            <a:spLocks noChangeShapeType="1"/>
          </p:cNvSpPr>
          <p:nvPr/>
        </p:nvSpPr>
        <p:spPr bwMode="auto">
          <a:xfrm>
            <a:off x="4572000" y="2114550"/>
            <a:ext cx="1200150"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3" name="Line 13"/>
          <p:cNvSpPr>
            <a:spLocks noChangeShapeType="1"/>
          </p:cNvSpPr>
          <p:nvPr/>
        </p:nvSpPr>
        <p:spPr bwMode="auto">
          <a:xfrm>
            <a:off x="6192180" y="2085696"/>
            <a:ext cx="54006"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6" name="AutoShape 16"/>
          <p:cNvSpPr>
            <a:spLocks noChangeArrowheads="1"/>
          </p:cNvSpPr>
          <p:nvPr/>
        </p:nvSpPr>
        <p:spPr bwMode="auto">
          <a:xfrm>
            <a:off x="2171700" y="1543050"/>
            <a:ext cx="137160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 sz="1350" b="1">
                <a:solidFill>
                  <a:srgbClr val="660033"/>
                </a:solidFill>
                <a:effectLst>
                  <a:outerShdw blurRad="38100" dist="38100" dir="2700000" algn="tl">
                    <a:srgbClr val="000000"/>
                  </a:outerShdw>
                </a:effectLst>
                <a:latin typeface="Tahoma" pitchFamily="34" charset="0"/>
              </a:rPr>
              <a:t>AGRICULTURA</a:t>
            </a:r>
            <a:endParaRPr lang="es-ES" sz="1500" b="1">
              <a:latin typeface="Tahoma" pitchFamily="34" charset="0"/>
            </a:endParaRPr>
          </a:p>
        </p:txBody>
      </p:sp>
      <p:sp>
        <p:nvSpPr>
          <p:cNvPr id="21" name="Title 1"/>
          <p:cNvSpPr>
            <a:spLocks noGrp="1"/>
          </p:cNvSpPr>
          <p:nvPr>
            <p:ph type="title"/>
          </p:nvPr>
        </p:nvSpPr>
        <p:spPr>
          <a:xfrm>
            <a:off x="699247" y="257279"/>
            <a:ext cx="8202706" cy="558924"/>
          </a:xfrm>
        </p:spPr>
        <p:txBody>
          <a:bodyPr>
            <a:noAutofit/>
          </a:bodyPr>
          <a:lstStyle/>
          <a:p>
            <a:r>
              <a:rPr lang="es-ES" sz="2700" b="1" dirty="0"/>
              <a:t>Marco internacional: el Acuerdo SFS de la OMC</a:t>
            </a:r>
          </a:p>
        </p:txBody>
      </p:sp>
      <p:pic>
        <p:nvPicPr>
          <p:cNvPr id="22" name="Picture 21" descr="issues_il_image"/>
          <p:cNvPicPr>
            <a:picLocks noChangeAspect="1" noChangeArrowheads="1"/>
          </p:cNvPicPr>
          <p:nvPr/>
        </p:nvPicPr>
        <p:blipFill>
          <a:blip r:embed="rId4" cstate="print"/>
          <a:srcRect/>
          <a:stretch>
            <a:fillRect/>
          </a:stretch>
        </p:blipFill>
        <p:spPr bwMode="auto">
          <a:xfrm>
            <a:off x="1372386" y="3327835"/>
            <a:ext cx="1322766" cy="1707077"/>
          </a:xfrm>
          <a:prstGeom prst="rect">
            <a:avLst/>
          </a:prstGeom>
          <a:noFill/>
        </p:spPr>
      </p:pic>
    </p:spTree>
    <p:custDataLst>
      <p:tags r:id="rId1"/>
    </p:custDataLst>
    <p:extLst>
      <p:ext uri="{BB962C8B-B14F-4D97-AF65-F5344CB8AC3E}">
        <p14:creationId xmlns:p14="http://schemas.microsoft.com/office/powerpoint/2010/main" val="23751450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ppt_w</p:attrName>
                                        </p:attrNameLst>
                                      </p:cBhvr>
                                      <p:tavLst>
                                        <p:tav tm="0">
                                          <p:val>
                                            <p:fltVal val="0"/>
                                          </p:val>
                                        </p:tav>
                                        <p:tav tm="100000">
                                          <p:val>
                                            <p:strVal val="#ppt_w"/>
                                          </p:val>
                                        </p:tav>
                                      </p:tavLst>
                                    </p:anim>
                                    <p:anim calcmode="lin" valueType="num">
                                      <p:cBhvr>
                                        <p:cTn id="8" dur="500" fill="hold"/>
                                        <p:tgtEl>
                                          <p:spTgt spid="870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p:cTn id="12" dur="500" fill="hold"/>
                                        <p:tgtEl>
                                          <p:spTgt spid="87044"/>
                                        </p:tgtEl>
                                        <p:attrNameLst>
                                          <p:attrName>ppt_w</p:attrName>
                                        </p:attrNameLst>
                                      </p:cBhvr>
                                      <p:tavLst>
                                        <p:tav tm="0">
                                          <p:val>
                                            <p:fltVal val="0"/>
                                          </p:val>
                                        </p:tav>
                                        <p:tav tm="100000">
                                          <p:val>
                                            <p:strVal val="#ppt_w"/>
                                          </p:val>
                                        </p:tav>
                                      </p:tavLst>
                                    </p:anim>
                                    <p:anim calcmode="lin" valueType="num">
                                      <p:cBhvr>
                                        <p:cTn id="13" dur="500" fill="hold"/>
                                        <p:tgtEl>
                                          <p:spTgt spid="8704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7056">
                                            <p:bg/>
                                          </p:spTgt>
                                        </p:tgtEl>
                                        <p:attrNameLst>
                                          <p:attrName>style.visibility</p:attrName>
                                        </p:attrNameLst>
                                      </p:cBhvr>
                                      <p:to>
                                        <p:strVal val="visible"/>
                                      </p:to>
                                    </p:set>
                                    <p:anim calcmode="lin" valueType="num">
                                      <p:cBhvr>
                                        <p:cTn id="17" dur="500" fill="hold"/>
                                        <p:tgtEl>
                                          <p:spTgt spid="87056">
                                            <p:bg/>
                                          </p:spTgt>
                                        </p:tgtEl>
                                        <p:attrNameLst>
                                          <p:attrName>ppt_w</p:attrName>
                                        </p:attrNameLst>
                                      </p:cBhvr>
                                      <p:tavLst>
                                        <p:tav tm="0">
                                          <p:val>
                                            <p:fltVal val="0"/>
                                          </p:val>
                                        </p:tav>
                                        <p:tav tm="100000">
                                          <p:val>
                                            <p:strVal val="#ppt_w"/>
                                          </p:val>
                                        </p:tav>
                                      </p:tavLst>
                                    </p:anim>
                                    <p:anim calcmode="lin" valueType="num">
                                      <p:cBhvr>
                                        <p:cTn id="18" dur="500" fill="hold"/>
                                        <p:tgtEl>
                                          <p:spTgt spid="87056">
                                            <p:bg/>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87056">
                                            <p:txEl>
                                              <p:pRg st="0" end="0"/>
                                            </p:txEl>
                                          </p:spTgt>
                                        </p:tgtEl>
                                        <p:attrNameLst>
                                          <p:attrName>style.visibility</p:attrName>
                                        </p:attrNameLst>
                                      </p:cBhvr>
                                      <p:to>
                                        <p:strVal val="visible"/>
                                      </p:to>
                                    </p:set>
                                    <p:anim calcmode="lin" valueType="num">
                                      <p:cBhvr>
                                        <p:cTn id="22" dur="500" fill="hold"/>
                                        <p:tgtEl>
                                          <p:spTgt spid="87056">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87056">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87045">
                                            <p:bg/>
                                          </p:spTgt>
                                        </p:tgtEl>
                                        <p:attrNameLst>
                                          <p:attrName>style.visibility</p:attrName>
                                        </p:attrNameLst>
                                      </p:cBhvr>
                                      <p:to>
                                        <p:strVal val="visible"/>
                                      </p:to>
                                    </p:set>
                                    <p:anim calcmode="lin" valueType="num">
                                      <p:cBhvr>
                                        <p:cTn id="27" dur="500" fill="hold"/>
                                        <p:tgtEl>
                                          <p:spTgt spid="87045">
                                            <p:bg/>
                                          </p:spTgt>
                                        </p:tgtEl>
                                        <p:attrNameLst>
                                          <p:attrName>ppt_w</p:attrName>
                                        </p:attrNameLst>
                                      </p:cBhvr>
                                      <p:tavLst>
                                        <p:tav tm="0">
                                          <p:val>
                                            <p:fltVal val="0"/>
                                          </p:val>
                                        </p:tav>
                                        <p:tav tm="100000">
                                          <p:val>
                                            <p:strVal val="#ppt_w"/>
                                          </p:val>
                                        </p:tav>
                                      </p:tavLst>
                                    </p:anim>
                                    <p:anim calcmode="lin" valueType="num">
                                      <p:cBhvr>
                                        <p:cTn id="28" dur="500" fill="hold"/>
                                        <p:tgtEl>
                                          <p:spTgt spid="87045">
                                            <p:bg/>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7045">
                                            <p:txEl>
                                              <p:pRg st="0" end="0"/>
                                            </p:txEl>
                                          </p:spTgt>
                                        </p:tgtEl>
                                        <p:attrNameLst>
                                          <p:attrName>style.visibility</p:attrName>
                                        </p:attrNameLst>
                                      </p:cBhvr>
                                      <p:to>
                                        <p:strVal val="visible"/>
                                      </p:to>
                                    </p:set>
                                    <p:anim calcmode="lin" valueType="num">
                                      <p:cBhvr>
                                        <p:cTn id="32" dur="500" fill="hold"/>
                                        <p:tgtEl>
                                          <p:spTgt spid="87045">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045">
                                            <p:txEl>
                                              <p:pRg st="0" end="0"/>
                                            </p:txEl>
                                          </p:spTgt>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87046">
                                            <p:bg/>
                                          </p:spTgt>
                                        </p:tgtEl>
                                        <p:attrNameLst>
                                          <p:attrName>style.visibility</p:attrName>
                                        </p:attrNameLst>
                                      </p:cBhvr>
                                      <p:to>
                                        <p:strVal val="visible"/>
                                      </p:to>
                                    </p:set>
                                    <p:anim calcmode="lin" valueType="num">
                                      <p:cBhvr>
                                        <p:cTn id="37" dur="500" fill="hold"/>
                                        <p:tgtEl>
                                          <p:spTgt spid="87046">
                                            <p:bg/>
                                          </p:spTgt>
                                        </p:tgtEl>
                                        <p:attrNameLst>
                                          <p:attrName>ppt_w</p:attrName>
                                        </p:attrNameLst>
                                      </p:cBhvr>
                                      <p:tavLst>
                                        <p:tav tm="0">
                                          <p:val>
                                            <p:fltVal val="0"/>
                                          </p:val>
                                        </p:tav>
                                        <p:tav tm="100000">
                                          <p:val>
                                            <p:strVal val="#ppt_w"/>
                                          </p:val>
                                        </p:tav>
                                      </p:tavLst>
                                    </p:anim>
                                    <p:anim calcmode="lin" valueType="num">
                                      <p:cBhvr>
                                        <p:cTn id="38" dur="500" fill="hold"/>
                                        <p:tgtEl>
                                          <p:spTgt spid="87046">
                                            <p:bg/>
                                          </p:spTgt>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87046">
                                            <p:txEl>
                                              <p:pRg st="0" end="0"/>
                                            </p:txEl>
                                          </p:spTgt>
                                        </p:tgtEl>
                                        <p:attrNameLst>
                                          <p:attrName>style.visibility</p:attrName>
                                        </p:attrNameLst>
                                      </p:cBhvr>
                                      <p:to>
                                        <p:strVal val="visible"/>
                                      </p:to>
                                    </p:set>
                                    <p:anim calcmode="lin" valueType="num">
                                      <p:cBhvr>
                                        <p:cTn id="42" dur="500" fill="hold"/>
                                        <p:tgtEl>
                                          <p:spTgt spid="87046">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87046">
                                            <p:txEl>
                                              <p:pRg st="0" end="0"/>
                                            </p:txEl>
                                          </p:spTgt>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5" presetClass="entr" presetSubtype="0" fill="hold" grpId="0" nodeType="afterEffect">
                                  <p:stCondLst>
                                    <p:cond delay="0"/>
                                  </p:stCondLst>
                                  <p:childTnLst>
                                    <p:set>
                                      <p:cBhvr>
                                        <p:cTn id="46" dur="1" fill="hold">
                                          <p:stCondLst>
                                            <p:cond delay="0"/>
                                          </p:stCondLst>
                                        </p:cTn>
                                        <p:tgtEl>
                                          <p:spTgt spid="87047">
                                            <p:bg/>
                                          </p:spTgt>
                                        </p:tgtEl>
                                        <p:attrNameLst>
                                          <p:attrName>style.visibility</p:attrName>
                                        </p:attrNameLst>
                                      </p:cBhvr>
                                      <p:to>
                                        <p:strVal val="visible"/>
                                      </p:to>
                                    </p:set>
                                    <p:anim calcmode="lin" valueType="num">
                                      <p:cBhvr>
                                        <p:cTn id="47" dur="1000" fill="hold"/>
                                        <p:tgtEl>
                                          <p:spTgt spid="87047">
                                            <p:bg/>
                                          </p:spTgt>
                                        </p:tgtEl>
                                        <p:attrNameLst>
                                          <p:attrName>ppt_w</p:attrName>
                                        </p:attrNameLst>
                                      </p:cBhvr>
                                      <p:tavLst>
                                        <p:tav tm="0">
                                          <p:val>
                                            <p:fltVal val="0"/>
                                          </p:val>
                                        </p:tav>
                                        <p:tav tm="100000">
                                          <p:val>
                                            <p:strVal val="#ppt_w"/>
                                          </p:val>
                                        </p:tav>
                                      </p:tavLst>
                                    </p:anim>
                                    <p:anim calcmode="lin" valueType="num">
                                      <p:cBhvr>
                                        <p:cTn id="48" dur="1000" fill="hold"/>
                                        <p:tgtEl>
                                          <p:spTgt spid="87047">
                                            <p:bg/>
                                          </p:spTgt>
                                        </p:tgtEl>
                                        <p:attrNameLst>
                                          <p:attrName>ppt_h</p:attrName>
                                        </p:attrNameLst>
                                      </p:cBhvr>
                                      <p:tavLst>
                                        <p:tav tm="0">
                                          <p:val>
                                            <p:fltVal val="0"/>
                                          </p:val>
                                        </p:tav>
                                        <p:tav tm="100000">
                                          <p:val>
                                            <p:strVal val="#ppt_h"/>
                                          </p:val>
                                        </p:tav>
                                      </p:tavLst>
                                    </p:anim>
                                    <p:anim calcmode="lin" valueType="num">
                                      <p:cBhvr>
                                        <p:cTn id="49" dur="1000" fill="hold"/>
                                        <p:tgtEl>
                                          <p:spTgt spid="87047">
                                            <p:bg/>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87047">
                                            <p:bg/>
                                          </p:spTgt>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000"/>
                            </p:stCondLst>
                            <p:childTnLst>
                              <p:par>
                                <p:cTn id="52" presetID="15" presetClass="entr" presetSubtype="0" fill="hold" grpId="0" nodeType="afterEffect">
                                  <p:stCondLst>
                                    <p:cond delay="0"/>
                                  </p:stCondLst>
                                  <p:childTnLst>
                                    <p:set>
                                      <p:cBhvr>
                                        <p:cTn id="53" dur="1" fill="hold">
                                          <p:stCondLst>
                                            <p:cond delay="0"/>
                                          </p:stCondLst>
                                        </p:cTn>
                                        <p:tgtEl>
                                          <p:spTgt spid="87047">
                                            <p:txEl>
                                              <p:pRg st="0" end="0"/>
                                            </p:txEl>
                                          </p:spTgt>
                                        </p:tgtEl>
                                        <p:attrNameLst>
                                          <p:attrName>style.visibility</p:attrName>
                                        </p:attrNameLst>
                                      </p:cBhvr>
                                      <p:to>
                                        <p:strVal val="visible"/>
                                      </p:to>
                                    </p:set>
                                    <p:anim calcmode="lin" valueType="num">
                                      <p:cBhvr>
                                        <p:cTn id="54" dur="1000" fill="hold"/>
                                        <p:tgtEl>
                                          <p:spTgt spid="87047">
                                            <p:txEl>
                                              <p:pRg st="0" end="0"/>
                                            </p:txEl>
                                          </p:spTgt>
                                        </p:tgtEl>
                                        <p:attrNameLst>
                                          <p:attrName>ppt_w</p:attrName>
                                        </p:attrNameLst>
                                      </p:cBhvr>
                                      <p:tavLst>
                                        <p:tav tm="0">
                                          <p:val>
                                            <p:fltVal val="0"/>
                                          </p:val>
                                        </p:tav>
                                        <p:tav tm="100000">
                                          <p:val>
                                            <p:strVal val="#ppt_w"/>
                                          </p:val>
                                        </p:tav>
                                      </p:tavLst>
                                    </p:anim>
                                    <p:anim calcmode="lin" valueType="num">
                                      <p:cBhvr>
                                        <p:cTn id="55" dur="1000" fill="hold"/>
                                        <p:tgtEl>
                                          <p:spTgt spid="87047">
                                            <p:txEl>
                                              <p:pRg st="0" end="0"/>
                                            </p:txEl>
                                          </p:spTgt>
                                        </p:tgtEl>
                                        <p:attrNameLst>
                                          <p:attrName>ppt_h</p:attrName>
                                        </p:attrNameLst>
                                      </p:cBhvr>
                                      <p:tavLst>
                                        <p:tav tm="0">
                                          <p:val>
                                            <p:fltVal val="0"/>
                                          </p:val>
                                        </p:tav>
                                        <p:tav tm="100000">
                                          <p:val>
                                            <p:strVal val="#ppt_h"/>
                                          </p:val>
                                        </p:tav>
                                      </p:tavLst>
                                    </p:anim>
                                    <p:anim calcmode="lin" valueType="num">
                                      <p:cBhvr>
                                        <p:cTn id="56" dur="1000" fill="hold"/>
                                        <p:tgtEl>
                                          <p:spTgt spid="870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870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499"/>
                                          </p:stCondLst>
                                        </p:cTn>
                                        <p:tgtEl>
                                          <p:spTgt spid="87050"/>
                                        </p:tgtEl>
                                        <p:attrNameLst>
                                          <p:attrName>style.visibility</p:attrName>
                                        </p:attrNameLst>
                                      </p:cBhvr>
                                      <p:to>
                                        <p:strVal val="visible"/>
                                      </p:to>
                                    </p:set>
                                  </p:childTnLst>
                                </p:cTn>
                              </p:par>
                            </p:childTnLst>
                          </p:cTn>
                        </p:par>
                        <p:par>
                          <p:cTn id="61" fill="hold">
                            <p:stCondLst>
                              <p:cond delay="6500"/>
                            </p:stCondLst>
                            <p:childTnLst>
                              <p:par>
                                <p:cTn id="62" presetID="15" presetClass="entr" presetSubtype="0" fill="hold" grpId="0" nodeType="afterEffect">
                                  <p:stCondLst>
                                    <p:cond delay="0"/>
                                  </p:stCondLst>
                                  <p:childTnLst>
                                    <p:set>
                                      <p:cBhvr>
                                        <p:cTn id="63" dur="1" fill="hold">
                                          <p:stCondLst>
                                            <p:cond delay="0"/>
                                          </p:stCondLst>
                                        </p:cTn>
                                        <p:tgtEl>
                                          <p:spTgt spid="87049">
                                            <p:bg/>
                                          </p:spTgt>
                                        </p:tgtEl>
                                        <p:attrNameLst>
                                          <p:attrName>style.visibility</p:attrName>
                                        </p:attrNameLst>
                                      </p:cBhvr>
                                      <p:to>
                                        <p:strVal val="visible"/>
                                      </p:to>
                                    </p:set>
                                    <p:anim calcmode="lin" valueType="num">
                                      <p:cBhvr>
                                        <p:cTn id="64" dur="1000" fill="hold"/>
                                        <p:tgtEl>
                                          <p:spTgt spid="87049">
                                            <p:bg/>
                                          </p:spTgt>
                                        </p:tgtEl>
                                        <p:attrNameLst>
                                          <p:attrName>ppt_w</p:attrName>
                                        </p:attrNameLst>
                                      </p:cBhvr>
                                      <p:tavLst>
                                        <p:tav tm="0">
                                          <p:val>
                                            <p:fltVal val="0"/>
                                          </p:val>
                                        </p:tav>
                                        <p:tav tm="100000">
                                          <p:val>
                                            <p:strVal val="#ppt_w"/>
                                          </p:val>
                                        </p:tav>
                                      </p:tavLst>
                                    </p:anim>
                                    <p:anim calcmode="lin" valueType="num">
                                      <p:cBhvr>
                                        <p:cTn id="65" dur="1000" fill="hold"/>
                                        <p:tgtEl>
                                          <p:spTgt spid="87049">
                                            <p:bg/>
                                          </p:spTgt>
                                        </p:tgtEl>
                                        <p:attrNameLst>
                                          <p:attrName>ppt_h</p:attrName>
                                        </p:attrNameLst>
                                      </p:cBhvr>
                                      <p:tavLst>
                                        <p:tav tm="0">
                                          <p:val>
                                            <p:fltVal val="0"/>
                                          </p:val>
                                        </p:tav>
                                        <p:tav tm="100000">
                                          <p:val>
                                            <p:strVal val="#ppt_h"/>
                                          </p:val>
                                        </p:tav>
                                      </p:tavLst>
                                    </p:anim>
                                    <p:anim calcmode="lin" valueType="num">
                                      <p:cBhvr>
                                        <p:cTn id="66" dur="1000" fill="hold"/>
                                        <p:tgtEl>
                                          <p:spTgt spid="87049">
                                            <p:bg/>
                                          </p:spTgt>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87049">
                                            <p:bg/>
                                          </p:spTgt>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7500"/>
                            </p:stCondLst>
                            <p:childTnLst>
                              <p:par>
                                <p:cTn id="69" presetID="15" presetClass="entr" presetSubtype="0" fill="hold" grpId="0" nodeType="afterEffect">
                                  <p:stCondLst>
                                    <p:cond delay="0"/>
                                  </p:stCondLst>
                                  <p:childTnLst>
                                    <p:set>
                                      <p:cBhvr>
                                        <p:cTn id="70" dur="1" fill="hold">
                                          <p:stCondLst>
                                            <p:cond delay="0"/>
                                          </p:stCondLst>
                                        </p:cTn>
                                        <p:tgtEl>
                                          <p:spTgt spid="87049">
                                            <p:txEl>
                                              <p:pRg st="0" end="0"/>
                                            </p:txEl>
                                          </p:spTgt>
                                        </p:tgtEl>
                                        <p:attrNameLst>
                                          <p:attrName>style.visibility</p:attrName>
                                        </p:attrNameLst>
                                      </p:cBhvr>
                                      <p:to>
                                        <p:strVal val="visible"/>
                                      </p:to>
                                    </p:set>
                                    <p:anim calcmode="lin" valueType="num">
                                      <p:cBhvr>
                                        <p:cTn id="71" dur="1000" fill="hold"/>
                                        <p:tgtEl>
                                          <p:spTgt spid="87049">
                                            <p:txEl>
                                              <p:pRg st="0" end="0"/>
                                            </p:txEl>
                                          </p:spTgt>
                                        </p:tgtEl>
                                        <p:attrNameLst>
                                          <p:attrName>ppt_w</p:attrName>
                                        </p:attrNameLst>
                                      </p:cBhvr>
                                      <p:tavLst>
                                        <p:tav tm="0">
                                          <p:val>
                                            <p:fltVal val="0"/>
                                          </p:val>
                                        </p:tav>
                                        <p:tav tm="100000">
                                          <p:val>
                                            <p:strVal val="#ppt_w"/>
                                          </p:val>
                                        </p:tav>
                                      </p:tavLst>
                                    </p:anim>
                                    <p:anim calcmode="lin" valueType="num">
                                      <p:cBhvr>
                                        <p:cTn id="72" dur="1000" fill="hold"/>
                                        <p:tgtEl>
                                          <p:spTgt spid="87049">
                                            <p:txEl>
                                              <p:pRg st="0" end="0"/>
                                            </p:txEl>
                                          </p:spTgt>
                                        </p:tgtEl>
                                        <p:attrNameLst>
                                          <p:attrName>ppt_h</p:attrName>
                                        </p:attrNameLst>
                                      </p:cBhvr>
                                      <p:tavLst>
                                        <p:tav tm="0">
                                          <p:val>
                                            <p:fltVal val="0"/>
                                          </p:val>
                                        </p:tav>
                                        <p:tav tm="100000">
                                          <p:val>
                                            <p:strVal val="#ppt_h"/>
                                          </p:val>
                                        </p:tav>
                                      </p:tavLst>
                                    </p:anim>
                                    <p:anim calcmode="lin" valueType="num">
                                      <p:cBhvr>
                                        <p:cTn id="73" dur="1000" fill="hold"/>
                                        <p:tgtEl>
                                          <p:spTgt spid="8704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8704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8500"/>
                            </p:stCondLst>
                            <p:childTnLst>
                              <p:par>
                                <p:cTn id="76" presetID="1" presetClass="entr" presetSubtype="0" fill="hold" grpId="0" nodeType="afterEffect">
                                  <p:stCondLst>
                                    <p:cond delay="0"/>
                                  </p:stCondLst>
                                  <p:childTnLst>
                                    <p:set>
                                      <p:cBhvr>
                                        <p:cTn id="77" dur="1" fill="hold">
                                          <p:stCondLst>
                                            <p:cond delay="499"/>
                                          </p:stCondLst>
                                        </p:cTn>
                                        <p:tgtEl>
                                          <p:spTgt spid="87051"/>
                                        </p:tgtEl>
                                        <p:attrNameLst>
                                          <p:attrName>style.visibility</p:attrName>
                                        </p:attrNameLst>
                                      </p:cBhvr>
                                      <p:to>
                                        <p:strVal val="visible"/>
                                      </p:to>
                                    </p:set>
                                  </p:childTnLst>
                                </p:cTn>
                              </p:par>
                            </p:childTnLst>
                          </p:cTn>
                        </p:par>
                        <p:par>
                          <p:cTn id="78" fill="hold">
                            <p:stCondLst>
                              <p:cond delay="9000"/>
                            </p:stCondLst>
                            <p:childTnLst>
                              <p:par>
                                <p:cTn id="79" presetID="15" presetClass="entr" presetSubtype="0" fill="hold" grpId="0" nodeType="afterEffect">
                                  <p:stCondLst>
                                    <p:cond delay="0"/>
                                  </p:stCondLst>
                                  <p:childTnLst>
                                    <p:set>
                                      <p:cBhvr>
                                        <p:cTn id="80" dur="1" fill="hold">
                                          <p:stCondLst>
                                            <p:cond delay="0"/>
                                          </p:stCondLst>
                                        </p:cTn>
                                        <p:tgtEl>
                                          <p:spTgt spid="87048">
                                            <p:bg/>
                                          </p:spTgt>
                                        </p:tgtEl>
                                        <p:attrNameLst>
                                          <p:attrName>style.visibility</p:attrName>
                                        </p:attrNameLst>
                                      </p:cBhvr>
                                      <p:to>
                                        <p:strVal val="visible"/>
                                      </p:to>
                                    </p:set>
                                    <p:anim calcmode="lin" valueType="num">
                                      <p:cBhvr>
                                        <p:cTn id="81" dur="1000" fill="hold"/>
                                        <p:tgtEl>
                                          <p:spTgt spid="87048">
                                            <p:bg/>
                                          </p:spTgt>
                                        </p:tgtEl>
                                        <p:attrNameLst>
                                          <p:attrName>ppt_w</p:attrName>
                                        </p:attrNameLst>
                                      </p:cBhvr>
                                      <p:tavLst>
                                        <p:tav tm="0">
                                          <p:val>
                                            <p:fltVal val="0"/>
                                          </p:val>
                                        </p:tav>
                                        <p:tav tm="100000">
                                          <p:val>
                                            <p:strVal val="#ppt_w"/>
                                          </p:val>
                                        </p:tav>
                                      </p:tavLst>
                                    </p:anim>
                                    <p:anim calcmode="lin" valueType="num">
                                      <p:cBhvr>
                                        <p:cTn id="82" dur="1000" fill="hold"/>
                                        <p:tgtEl>
                                          <p:spTgt spid="87048">
                                            <p:bg/>
                                          </p:spTgt>
                                        </p:tgtEl>
                                        <p:attrNameLst>
                                          <p:attrName>ppt_h</p:attrName>
                                        </p:attrNameLst>
                                      </p:cBhvr>
                                      <p:tavLst>
                                        <p:tav tm="0">
                                          <p:val>
                                            <p:fltVal val="0"/>
                                          </p:val>
                                        </p:tav>
                                        <p:tav tm="100000">
                                          <p:val>
                                            <p:strVal val="#ppt_h"/>
                                          </p:val>
                                        </p:tav>
                                      </p:tavLst>
                                    </p:anim>
                                    <p:anim calcmode="lin" valueType="num">
                                      <p:cBhvr>
                                        <p:cTn id="83" dur="1000" fill="hold"/>
                                        <p:tgtEl>
                                          <p:spTgt spid="87048">
                                            <p:bg/>
                                          </p:spTgt>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87048">
                                            <p:bg/>
                                          </p:spTgt>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10000"/>
                            </p:stCondLst>
                            <p:childTnLst>
                              <p:par>
                                <p:cTn id="86" presetID="15" presetClass="entr" presetSubtype="0" fill="hold" grpId="0" nodeType="afterEffect">
                                  <p:stCondLst>
                                    <p:cond delay="0"/>
                                  </p:stCondLst>
                                  <p:childTnLst>
                                    <p:set>
                                      <p:cBhvr>
                                        <p:cTn id="87" dur="1" fill="hold">
                                          <p:stCondLst>
                                            <p:cond delay="0"/>
                                          </p:stCondLst>
                                        </p:cTn>
                                        <p:tgtEl>
                                          <p:spTgt spid="87048">
                                            <p:txEl>
                                              <p:pRg st="0" end="0"/>
                                            </p:txEl>
                                          </p:spTgt>
                                        </p:tgtEl>
                                        <p:attrNameLst>
                                          <p:attrName>style.visibility</p:attrName>
                                        </p:attrNameLst>
                                      </p:cBhvr>
                                      <p:to>
                                        <p:strVal val="visible"/>
                                      </p:to>
                                    </p:set>
                                    <p:anim calcmode="lin" valueType="num">
                                      <p:cBhvr>
                                        <p:cTn id="88" dur="1000" fill="hold"/>
                                        <p:tgtEl>
                                          <p:spTgt spid="87048">
                                            <p:txEl>
                                              <p:pRg st="0" end="0"/>
                                            </p:txEl>
                                          </p:spTgt>
                                        </p:tgtEl>
                                        <p:attrNameLst>
                                          <p:attrName>ppt_w</p:attrName>
                                        </p:attrNameLst>
                                      </p:cBhvr>
                                      <p:tavLst>
                                        <p:tav tm="0">
                                          <p:val>
                                            <p:fltVal val="0"/>
                                          </p:val>
                                        </p:tav>
                                        <p:tav tm="100000">
                                          <p:val>
                                            <p:strVal val="#ppt_w"/>
                                          </p:val>
                                        </p:tav>
                                      </p:tavLst>
                                    </p:anim>
                                    <p:anim calcmode="lin" valueType="num">
                                      <p:cBhvr>
                                        <p:cTn id="89" dur="1000" fill="hold"/>
                                        <p:tgtEl>
                                          <p:spTgt spid="87048">
                                            <p:txEl>
                                              <p:pRg st="0" end="0"/>
                                            </p:txEl>
                                          </p:spTgt>
                                        </p:tgtEl>
                                        <p:attrNameLst>
                                          <p:attrName>ppt_h</p:attrName>
                                        </p:attrNameLst>
                                      </p:cBhvr>
                                      <p:tavLst>
                                        <p:tav tm="0">
                                          <p:val>
                                            <p:fltVal val="0"/>
                                          </p:val>
                                        </p:tav>
                                        <p:tav tm="100000">
                                          <p:val>
                                            <p:strVal val="#ppt_h"/>
                                          </p:val>
                                        </p:tav>
                                      </p:tavLst>
                                    </p:anim>
                                    <p:anim calcmode="lin" valueType="num">
                                      <p:cBhvr>
                                        <p:cTn id="90" dur="1000" fill="hold"/>
                                        <p:tgtEl>
                                          <p:spTgt spid="8704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8704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92" fill="hold">
                            <p:stCondLst>
                              <p:cond delay="11000"/>
                            </p:stCondLst>
                            <p:childTnLst>
                              <p:par>
                                <p:cTn id="93" presetID="1" presetClass="entr" presetSubtype="0" fill="hold" grpId="0" nodeType="afterEffect">
                                  <p:stCondLst>
                                    <p:cond delay="0"/>
                                  </p:stCondLst>
                                  <p:childTnLst>
                                    <p:set>
                                      <p:cBhvr>
                                        <p:cTn id="94" dur="1" fill="hold">
                                          <p:stCondLst>
                                            <p:cond delay="499"/>
                                          </p:stCondLst>
                                        </p:cTn>
                                        <p:tgtEl>
                                          <p:spTgt spid="87053"/>
                                        </p:tgtEl>
                                        <p:attrNameLst>
                                          <p:attrName>style.visibility</p:attrName>
                                        </p:attrNameLst>
                                      </p:cBhvr>
                                      <p:to>
                                        <p:strVal val="visible"/>
                                      </p:to>
                                    </p:set>
                                  </p:childTnLst>
                                </p:cTn>
                              </p:par>
                            </p:childTnLst>
                          </p:cTn>
                        </p:par>
                        <p:par>
                          <p:cTn id="95" fill="hold">
                            <p:stCondLst>
                              <p:cond delay="11500"/>
                            </p:stCondLst>
                            <p:childTnLst>
                              <p:par>
                                <p:cTn id="96" presetID="1" presetClass="entr" presetSubtype="0" fill="hold" grpId="0" nodeType="afterEffect">
                                  <p:stCondLst>
                                    <p:cond delay="0"/>
                                  </p:stCondLst>
                                  <p:childTnLst>
                                    <p:set>
                                      <p:cBhvr>
                                        <p:cTn id="97" dur="1" fill="hold">
                                          <p:stCondLst>
                                            <p:cond delay="499"/>
                                          </p:stCondLst>
                                        </p:cTn>
                                        <p:tgtEl>
                                          <p:spTgt spid="87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P spid="87044" grpId="0" animBg="1" autoUpdateAnimBg="0"/>
      <p:bldP spid="87045" grpId="0" build="p" animBg="1" autoUpdateAnimBg="0" advAuto="0"/>
      <p:bldP spid="87046" grpId="0" build="p" animBg="1" autoUpdateAnimBg="0" advAuto="0"/>
      <p:bldP spid="87047" grpId="0" build="p" animBg="1" autoUpdateAnimBg="0" advAuto="0"/>
      <p:bldP spid="87048" grpId="0" build="p" animBg="1" autoUpdateAnimBg="0" advAuto="0"/>
      <p:bldP spid="87049" grpId="0" build="p" animBg="1" autoUpdateAnimBg="0" advAuto="0"/>
      <p:bldP spid="87050" grpId="0" animBg="1"/>
      <p:bldP spid="87051" grpId="0" animBg="1"/>
      <p:bldP spid="87052" grpId="0" animBg="1"/>
      <p:bldP spid="87053" grpId="0" animBg="1"/>
      <p:bldP spid="87056" grpId="0" build="p" animBg="1" autoUpdateAnimBg="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2325281" y="253980"/>
            <a:ext cx="6128055" cy="445592"/>
          </a:xfr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p>
            <a:r>
              <a:rPr lang="es-ES" altLang="en-US" b="1" dirty="0"/>
              <a:t>Organización Mundial del Comercio</a:t>
            </a:r>
            <a:endParaRPr lang="es-ES" altLang="en-US" b="1" dirty="0">
              <a:ea typeface="ＭＳ Ｐゴシック" panose="020B0600070205080204" pitchFamily="34" charset="-128"/>
            </a:endParaRPr>
          </a:p>
        </p:txBody>
      </p:sp>
      <p:sp>
        <p:nvSpPr>
          <p:cNvPr id="116738" name="TextBox 1"/>
          <p:cNvSpPr txBox="1">
            <a:spLocks noChangeArrowheads="1"/>
          </p:cNvSpPr>
          <p:nvPr/>
        </p:nvSpPr>
        <p:spPr bwMode="auto">
          <a:xfrm>
            <a:off x="1008529" y="809407"/>
            <a:ext cx="7906871" cy="4532010"/>
          </a:xfrm>
          <a:prstGeom prst="rect">
            <a:avLst/>
          </a:prstGeom>
          <a:noFill/>
          <a:ln>
            <a:noFill/>
          </a:ln>
          <a:extLst>
            <a:ext uri="{909E8E84-426E-40dd-AFC4-6F175D3DCCD1}"/>
            <a:ext uri="{91240B29-F687-4f45-9708-019B960494DF}"/>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indent="-342900" eaLnBrk="1" hangingPunct="1">
              <a:buFont typeface="Wingdings" panose="05000000000000000000" pitchFamily="2" charset="2"/>
              <a:buChar char="§"/>
              <a:defRPr/>
            </a:pPr>
            <a:r>
              <a:rPr lang="es-ES" dirty="0">
                <a:latin typeface="+mj-lt"/>
              </a:rPr>
              <a:t>Se estableció el 1º de enero de 1995 (en sustitución del GATT)</a:t>
            </a:r>
          </a:p>
          <a:p>
            <a:pPr marL="342900" indent="-342900" eaLnBrk="1" hangingPunct="1">
              <a:buFont typeface="Wingdings" panose="05000000000000000000" pitchFamily="2" charset="2"/>
              <a:buChar char="§"/>
              <a:defRPr/>
            </a:pPr>
            <a:r>
              <a:rPr lang="es-ES" dirty="0">
                <a:latin typeface="+mj-lt"/>
              </a:rPr>
              <a:t>Medios para lograr los objetivos: </a:t>
            </a:r>
            <a:r>
              <a:rPr lang="en-US" dirty="0">
                <a:latin typeface="+mj-lt"/>
              </a:rPr>
              <a:t>	</a:t>
            </a:r>
            <a:endParaRPr lang="es-ES" dirty="0">
              <a:latin typeface="+mj-lt"/>
            </a:endParaRPr>
          </a:p>
          <a:p>
            <a:pPr marL="1200150" lvl="1" indent="-457200" eaLnBrk="1" hangingPunct="1">
              <a:buFont typeface="+mj-lt"/>
              <a:buAutoNum type="arabicParenR"/>
              <a:defRPr/>
            </a:pPr>
            <a:r>
              <a:rPr lang="es-ES" dirty="0">
                <a:latin typeface="+mj-lt"/>
              </a:rPr>
              <a:t>liberalización del comercio;</a:t>
            </a:r>
          </a:p>
          <a:p>
            <a:pPr marL="1200150" lvl="1" indent="-457200" eaLnBrk="1" hangingPunct="1">
              <a:buFont typeface="+mj-lt"/>
              <a:buAutoNum type="arabicParenR"/>
              <a:defRPr/>
            </a:pPr>
            <a:r>
              <a:rPr lang="es-ES" dirty="0">
                <a:latin typeface="+mj-lt"/>
              </a:rPr>
              <a:t>reducción de los aranceles y otros obstáculos al comercio y eliminación del trato discriminatorio en las relaciones comerciales internacionales.</a:t>
            </a:r>
          </a:p>
          <a:p>
            <a:pPr marL="457200" indent="-457200" eaLnBrk="1" hangingPunct="1">
              <a:buFont typeface="Wingdings" panose="05000000000000000000" pitchFamily="2" charset="2"/>
              <a:buChar char="§"/>
              <a:defRPr/>
            </a:pPr>
            <a:r>
              <a:rPr lang="es-ES" dirty="0">
                <a:latin typeface="+mj-lt"/>
              </a:rPr>
              <a:t>Principio de no discriminación:</a:t>
            </a:r>
          </a:p>
          <a:p>
            <a:pPr marL="1200150" lvl="1" indent="-457200" eaLnBrk="1" hangingPunct="1">
              <a:buFont typeface="+mj-lt"/>
              <a:buAutoNum type="arabicParenR"/>
              <a:defRPr/>
            </a:pPr>
            <a:r>
              <a:rPr lang="es-ES" dirty="0">
                <a:latin typeface="+mj-lt"/>
              </a:rPr>
              <a:t>Principio de la NMF</a:t>
            </a:r>
          </a:p>
          <a:p>
            <a:pPr marL="1200150" lvl="1" indent="-457200" eaLnBrk="1" hangingPunct="1">
              <a:buFont typeface="+mj-lt"/>
              <a:buAutoNum type="arabicParenR"/>
              <a:defRPr/>
            </a:pPr>
            <a:r>
              <a:rPr lang="es-ES" dirty="0">
                <a:latin typeface="+mj-lt"/>
              </a:rPr>
              <a:t>Principio del TN</a:t>
            </a:r>
          </a:p>
          <a:p>
            <a:pPr marL="1200150" lvl="1" indent="-457200" eaLnBrk="1" hangingPunct="1">
              <a:buFont typeface="+mj-lt"/>
              <a:buAutoNum type="arabicParenR"/>
              <a:defRPr/>
            </a:pPr>
            <a:endParaRPr lang="es-ES" sz="2500" dirty="0">
              <a:latin typeface="+mj-lt"/>
            </a:endParaRPr>
          </a:p>
          <a:p>
            <a:pPr eaLnBrk="1" hangingPunct="1">
              <a:defRPr/>
            </a:pPr>
            <a:endParaRPr lang="es-ES" sz="1350" dirty="0"/>
          </a:p>
        </p:txBody>
      </p:sp>
      <p:pic>
        <p:nvPicPr>
          <p:cNvPr id="76804"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697523" y="176762"/>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083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Content Placeholder 2"/>
          <p:cNvSpPr>
            <a:spLocks noGrp="1"/>
          </p:cNvSpPr>
          <p:nvPr>
            <p:ph sz="half" idx="4294967295"/>
          </p:nvPr>
        </p:nvSpPr>
        <p:spPr>
          <a:xfrm>
            <a:off x="1143001" y="1344710"/>
            <a:ext cx="2958352" cy="3172316"/>
          </a:xfrm>
        </p:spPr>
        <p:txBody>
          <a:bodyPr>
            <a:normAutofit fontScale="70000" lnSpcReduction="20000"/>
          </a:bodyPr>
          <a:lstStyle/>
          <a:p>
            <a:pPr marL="0" indent="0" algn="just">
              <a:spcBef>
                <a:spcPts val="0"/>
              </a:spcBef>
              <a:buNone/>
              <a:defRPr/>
            </a:pPr>
            <a:r>
              <a:rPr lang="es-ES" sz="1800" b="1" dirty="0"/>
              <a:t>Acuerdo sobre medidas sanitarias y fitosanitarias (Acuerdo MSF)</a:t>
            </a:r>
          </a:p>
          <a:p>
            <a:pPr marL="0" indent="0" algn="just">
              <a:spcBef>
                <a:spcPts val="0"/>
              </a:spcBef>
              <a:buNone/>
              <a:defRPr/>
            </a:pPr>
            <a:endParaRPr lang="es-ES" sz="1800" dirty="0"/>
          </a:p>
          <a:p>
            <a:pPr algn="just">
              <a:spcAft>
                <a:spcPts val="338"/>
              </a:spcAft>
              <a:buNone/>
              <a:defRPr/>
            </a:pPr>
            <a:r>
              <a:rPr lang="es-ES" sz="1800" dirty="0"/>
              <a:t>El Acuerdo MSF regula:</a:t>
            </a:r>
          </a:p>
          <a:p>
            <a:pPr marL="0" lvl="1" indent="0" algn="just">
              <a:spcAft>
                <a:spcPts val="338"/>
              </a:spcAft>
              <a:buNone/>
              <a:defRPr/>
            </a:pPr>
            <a:r>
              <a:rPr lang="es-ES" dirty="0"/>
              <a:t>Todas las medidas necesarias para proteger la </a:t>
            </a:r>
            <a:r>
              <a:rPr lang="es-ES" b="1" u="sng" dirty="0"/>
              <a:t>vida y la salud</a:t>
            </a:r>
            <a:r>
              <a:rPr lang="es-ES" b="1" dirty="0"/>
              <a:t> de los seres humanos, los animales y las plantas </a:t>
            </a:r>
            <a:r>
              <a:rPr lang="es-ES" dirty="0"/>
              <a:t>de determinados riesgos SFS específicos del país exportador.</a:t>
            </a:r>
          </a:p>
          <a:p>
            <a:pPr marL="0" lvl="1" indent="0" algn="just">
              <a:spcBef>
                <a:spcPts val="0"/>
              </a:spcBef>
              <a:buNone/>
              <a:defRPr/>
            </a:pPr>
            <a:r>
              <a:rPr lang="es-ES" dirty="0"/>
              <a:t> </a:t>
            </a:r>
          </a:p>
          <a:p>
            <a:pPr marL="0" lvl="1" indent="0" algn="just">
              <a:spcBef>
                <a:spcPts val="218"/>
              </a:spcBef>
              <a:spcAft>
                <a:spcPts val="338"/>
              </a:spcAft>
              <a:buNone/>
              <a:defRPr/>
            </a:pPr>
            <a:r>
              <a:rPr lang="es-ES" dirty="0"/>
              <a:t>Por ejemplo:</a:t>
            </a:r>
          </a:p>
          <a:p>
            <a:pPr marL="192881" lvl="1" indent="-192881" algn="just">
              <a:spcBef>
                <a:spcPts val="218"/>
              </a:spcBef>
              <a:spcAft>
                <a:spcPts val="338"/>
              </a:spcAft>
              <a:defRPr/>
            </a:pPr>
            <a:r>
              <a:rPr lang="es-ES" dirty="0"/>
              <a:t>Requerir que los productos procedan de áreas libres de enfermedades (la fiebre aftosa en América del Sur, la EEB en Canadá)</a:t>
            </a:r>
          </a:p>
          <a:p>
            <a:pPr marL="192881" lvl="1" indent="-192881" algn="just">
              <a:spcBef>
                <a:spcPts val="218"/>
              </a:spcBef>
              <a:spcAft>
                <a:spcPts val="338"/>
              </a:spcAft>
              <a:defRPr/>
            </a:pPr>
            <a:r>
              <a:rPr lang="es-ES" dirty="0"/>
              <a:t>Exigir la certificación o los procedimientos/normas de inspección de los Servicios Veterinarios</a:t>
            </a:r>
          </a:p>
          <a:p>
            <a:pPr marL="0" indent="0">
              <a:buNone/>
              <a:defRPr/>
            </a:pPr>
            <a:endParaRPr lang="es-ES" sz="900" dirty="0"/>
          </a:p>
        </p:txBody>
      </p:sp>
      <p:sp>
        <p:nvSpPr>
          <p:cNvPr id="77828" name="Rectangle 3"/>
          <p:cNvSpPr>
            <a:spLocks noChangeArrowheads="1"/>
          </p:cNvSpPr>
          <p:nvPr/>
        </p:nvSpPr>
        <p:spPr bwMode="auto">
          <a:xfrm>
            <a:off x="4936332" y="2085976"/>
            <a:ext cx="1316236" cy="15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394">
              <a:latin typeface="Verdana" panose="020B0604030504040204" pitchFamily="34" charset="0"/>
            </a:endParaRPr>
          </a:p>
        </p:txBody>
      </p:sp>
      <p:sp>
        <p:nvSpPr>
          <p:cNvPr id="77829" name="Text Box 4"/>
          <p:cNvSpPr txBox="1">
            <a:spLocks noChangeArrowheads="1"/>
          </p:cNvSpPr>
          <p:nvPr/>
        </p:nvSpPr>
        <p:spPr bwMode="auto">
          <a:xfrm>
            <a:off x="4889842" y="1298584"/>
            <a:ext cx="3185113" cy="2859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a:r>
              <a:rPr lang="es-ES" altLang="en-US" sz="1400" b="1" dirty="0">
                <a:latin typeface="+mn-lt"/>
              </a:rPr>
              <a:t>Acuerdo sobre obstáculos técnicos al comercio (Acuerdo OTC)</a:t>
            </a:r>
            <a:endParaRPr lang="es-ES" altLang="en-US" sz="1400" b="1" dirty="0">
              <a:latin typeface="+mn-lt"/>
              <a:cs typeface="Arial" panose="020B0604020202020204" pitchFamily="34" charset="0"/>
            </a:endParaRPr>
          </a:p>
          <a:p>
            <a:pPr algn="just"/>
            <a:endParaRPr lang="es-ES" altLang="en-US" sz="1400" dirty="0">
              <a:latin typeface="+mn-lt"/>
              <a:cs typeface="Arial" panose="020B0604020202020204" pitchFamily="34" charset="0"/>
            </a:endParaRPr>
          </a:p>
          <a:p>
            <a:pPr algn="just"/>
            <a:r>
              <a:rPr lang="es-ES" altLang="en-US" sz="1400" dirty="0">
                <a:latin typeface="+mn-lt"/>
              </a:rPr>
              <a:t>El Acuerdo OTC regula:</a:t>
            </a:r>
          </a:p>
          <a:p>
            <a:pPr algn="just"/>
            <a:r>
              <a:rPr lang="es-ES" altLang="en-US" sz="1400" i="1" dirty="0">
                <a:latin typeface="+mn-lt"/>
              </a:rPr>
              <a:t>"1.3 Todos los productos, comprendidos los industriales y los agropecuarios, quedarán sometidos a las disposiciones del presente Acuerdo".</a:t>
            </a:r>
          </a:p>
          <a:p>
            <a:pPr algn="just"/>
            <a:r>
              <a:rPr lang="es-ES" altLang="en-US" sz="1400" dirty="0">
                <a:latin typeface="+mn-lt"/>
              </a:rPr>
              <a:t>Por ejemplo:</a:t>
            </a:r>
          </a:p>
          <a:p>
            <a:pPr algn="just"/>
            <a:r>
              <a:rPr lang="es-ES" altLang="en-US" sz="1400" dirty="0">
                <a:latin typeface="+mn-lt"/>
              </a:rPr>
              <a:t>Las disposiciones técnicas relacionadas con el tamaño, la forma, el diseño, el etiquetado o el embalaje del producto</a:t>
            </a:r>
            <a:r>
              <a:rPr lang="es-ES" altLang="en-US" sz="1500" dirty="0">
                <a:latin typeface="+mn-lt"/>
              </a:rPr>
              <a:t>.</a:t>
            </a:r>
          </a:p>
          <a:p>
            <a:pPr>
              <a:spcBef>
                <a:spcPct val="20000"/>
              </a:spcBef>
              <a:buClr>
                <a:srgbClr val="A50021"/>
              </a:buClr>
            </a:pPr>
            <a:endParaRPr lang="es-ES" altLang="en-US" sz="900" dirty="0">
              <a:cs typeface="Arial" panose="020B0604020202020204" pitchFamily="34" charset="0"/>
            </a:endParaRPr>
          </a:p>
        </p:txBody>
      </p:sp>
      <p:pic>
        <p:nvPicPr>
          <p:cNvPr id="77831"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960960" y="446038"/>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bwMode="auto">
          <a:xfrm>
            <a:off x="2701232" y="500955"/>
            <a:ext cx="5501474" cy="445592"/>
          </a:xfrm>
          <a:prstGeom prst="rect">
            <a:avLst/>
          </a:prstGeo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es-ES" altLang="en-US" b="1" dirty="0"/>
              <a:t>Organización Mundial del Comercio</a:t>
            </a:r>
            <a:endParaRPr lang="es-ES" altLang="en-US" b="1" dirty="0">
              <a:ea typeface="ＭＳ Ｐゴシック" panose="020B0600070205080204" pitchFamily="34" charset="-128"/>
            </a:endParaRPr>
          </a:p>
        </p:txBody>
      </p:sp>
    </p:spTree>
    <p:extLst>
      <p:ext uri="{BB962C8B-B14F-4D97-AF65-F5344CB8AC3E}">
        <p14:creationId xmlns:p14="http://schemas.microsoft.com/office/powerpoint/2010/main" val="3163698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229" y="273844"/>
            <a:ext cx="7933765" cy="701068"/>
          </a:xfrm>
        </p:spPr>
        <p:txBody>
          <a:bodyPr>
            <a:normAutofit fontScale="90000"/>
          </a:bodyPr>
          <a:lstStyle/>
          <a:p>
            <a:r>
              <a:rPr lang="es-ES" b="1" dirty="0"/>
              <a:t>¿Cómo se puede saber si una medida es SFS u OCT? </a:t>
            </a:r>
            <a:endParaRPr lang="es-ES" dirty="0"/>
          </a:p>
        </p:txBody>
      </p:sp>
      <p:sp>
        <p:nvSpPr>
          <p:cNvPr id="3" name="Content Placeholder 2"/>
          <p:cNvSpPr>
            <a:spLocks noGrp="1"/>
          </p:cNvSpPr>
          <p:nvPr>
            <p:ph idx="1"/>
          </p:nvPr>
        </p:nvSpPr>
        <p:spPr>
          <a:xfrm>
            <a:off x="880781" y="1133896"/>
            <a:ext cx="7960659" cy="3391039"/>
          </a:xfrm>
        </p:spPr>
        <p:txBody>
          <a:bodyPr>
            <a:normAutofit fontScale="77500" lnSpcReduction="20000"/>
          </a:bodyPr>
          <a:lstStyle/>
          <a:p>
            <a:pPr marL="0" indent="0">
              <a:buNone/>
            </a:pPr>
            <a:r>
              <a:rPr lang="es-ES"/>
              <a:t>Ámbito de aplicación diferente: </a:t>
            </a:r>
          </a:p>
          <a:p>
            <a:r>
              <a:rPr lang="es-ES"/>
              <a:t>El Acuerdo MSF abarca todas las medidas cuya finalidad es proteger:  </a:t>
            </a:r>
          </a:p>
          <a:p>
            <a:pPr lvl="2"/>
            <a:r>
              <a:rPr lang="es-ES"/>
              <a:t>la salud humana o animal de riesgos de origen alimentario;</a:t>
            </a:r>
          </a:p>
          <a:p>
            <a:pPr lvl="2"/>
            <a:r>
              <a:rPr lang="es-ES"/>
              <a:t>la salud humana de enfermedades transmitidas por animales o vegetales;</a:t>
            </a:r>
          </a:p>
          <a:p>
            <a:pPr lvl="2"/>
            <a:r>
              <a:rPr lang="es-ES"/>
              <a:t>a los animales y las plantas de las plagas o enfermedades;</a:t>
            </a:r>
          </a:p>
          <a:p>
            <a:r>
              <a:rPr lang="es-ES"/>
              <a:t>sean éstas o no requisitos técnicos.  </a:t>
            </a:r>
          </a:p>
          <a:p>
            <a:r>
              <a:rPr lang="es-ES"/>
              <a:t>Es el </a:t>
            </a:r>
            <a:r>
              <a:rPr lang="es-ES" b="1" u="sng" dirty="0"/>
              <a:t>propósito </a:t>
            </a:r>
            <a:r>
              <a:rPr lang="es-ES"/>
              <a:t>de la medida que determina si una medición está sujeta al Acuerdo MSF. </a:t>
            </a:r>
          </a:p>
          <a:p>
            <a:r>
              <a:rPr lang="es-ES"/>
              <a:t>El Acuerdo </a:t>
            </a:r>
            <a:r>
              <a:rPr lang="es-ES" b="1" dirty="0"/>
              <a:t>OTC</a:t>
            </a:r>
            <a:r>
              <a:rPr lang="es-ES"/>
              <a:t> (obstáculos técnicos al comercio) cubre </a:t>
            </a:r>
            <a:endParaRPr lang="es-ES" dirty="0"/>
          </a:p>
          <a:p>
            <a:pPr lvl="1"/>
            <a:r>
              <a:rPr lang="es-ES"/>
              <a:t>todos los reglamentos técnicos, las normas voluntarias y los procedimientos para asegurar que éstas se cumplan, salvo cuando sean  medidas sanitarias o fitosanitarias, tal como se definen en el Acuerdo MSF. </a:t>
            </a:r>
            <a:endParaRPr lang="es-ES" dirty="0"/>
          </a:p>
          <a:p>
            <a:r>
              <a:rPr lang="es-ES"/>
              <a:t>El </a:t>
            </a:r>
            <a:r>
              <a:rPr lang="es-ES" b="1" dirty="0"/>
              <a:t>tipo de medida </a:t>
            </a:r>
            <a:r>
              <a:rPr lang="es-ES"/>
              <a:t>determina si está cubierto por el Acuerdo OTC.</a:t>
            </a:r>
          </a:p>
        </p:txBody>
      </p:sp>
    </p:spTree>
    <p:extLst>
      <p:ext uri="{BB962C8B-B14F-4D97-AF65-F5344CB8AC3E}">
        <p14:creationId xmlns:p14="http://schemas.microsoft.com/office/powerpoint/2010/main" val="1483326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5 Marcador de número de diapositiva"/>
          <p:cNvSpPr txBox="1">
            <a:spLocks noGrp="1"/>
          </p:cNvSpPr>
          <p:nvPr/>
        </p:nvSpPr>
        <p:spPr bwMode="auto">
          <a:xfrm>
            <a:off x="5686425" y="4141590"/>
            <a:ext cx="1200150" cy="205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73B9AC02-8810-48AA-BCEA-1447B2EE5572}" type="slidenum">
              <a:rPr lang="en-US" altLang="en-US" sz="675">
                <a:solidFill>
                  <a:srgbClr val="898989"/>
                </a:solidFill>
                <a:latin typeface="Calibri" panose="020F0502020204030204" pitchFamily="34" charset="0"/>
              </a:rPr>
              <a:pPr algn="r" eaLnBrk="1" hangingPunct="1"/>
              <a:t>8</a:t>
            </a:fld>
            <a:endParaRPr lang="es-ES" altLang="en-US" sz="675">
              <a:solidFill>
                <a:srgbClr val="898989"/>
              </a:solidFill>
              <a:latin typeface="Calibri" panose="020F0502020204030204" pitchFamily="34" charset="0"/>
            </a:endParaRPr>
          </a:p>
        </p:txBody>
      </p:sp>
      <p:sp>
        <p:nvSpPr>
          <p:cNvPr id="19460" name="Rectangle 3"/>
          <p:cNvSpPr>
            <a:spLocks noGrp="1" noChangeArrowheads="1"/>
          </p:cNvSpPr>
          <p:nvPr>
            <p:ph type="body" idx="4294967295"/>
          </p:nvPr>
        </p:nvSpPr>
        <p:spPr>
          <a:xfrm>
            <a:off x="840441" y="1397794"/>
            <a:ext cx="7839635" cy="1408468"/>
          </a:xfrm>
        </p:spPr>
        <p:txBody>
          <a:bodyPr>
            <a:noAutofit/>
          </a:bodyPr>
          <a:lstStyle/>
          <a:p>
            <a:pPr marL="0" indent="0" defTabSz="458986">
              <a:lnSpc>
                <a:spcPct val="80000"/>
              </a:lnSpc>
              <a:buNone/>
              <a:defRPr/>
            </a:pPr>
            <a:r>
              <a:rPr lang="es-ES" sz="1800" b="1" i="1" dirty="0">
                <a:latin typeface="Calibri" charset="0"/>
              </a:rPr>
              <a:t>Los países pueden elegir su nivel preferido de protección sanitaria</a:t>
            </a:r>
            <a:r>
              <a:rPr lang="es-ES" sz="1800" dirty="0">
                <a:latin typeface="Calibri" charset="0"/>
              </a:rPr>
              <a:t>, pero</a:t>
            </a:r>
            <a:r>
              <a:rPr dirty="0"/>
              <a:t/>
            </a:r>
            <a:br>
              <a:rPr dirty="0"/>
            </a:br>
            <a:endParaRPr lang="es-ES" sz="1800" dirty="0">
              <a:latin typeface="Calibri" charset="0"/>
            </a:endParaRPr>
          </a:p>
          <a:p>
            <a:pPr marL="397372" lvl="1" indent="-172343" defTabSz="458986">
              <a:lnSpc>
                <a:spcPct val="80000"/>
              </a:lnSpc>
              <a:defRPr/>
            </a:pPr>
            <a:r>
              <a:rPr lang="es-ES" dirty="0">
                <a:latin typeface="Calibri" charset="0"/>
              </a:rPr>
              <a:t>debe </a:t>
            </a:r>
            <a:r>
              <a:rPr lang="es-ES" b="1" i="1" dirty="0">
                <a:latin typeface="Calibri" charset="0"/>
              </a:rPr>
              <a:t>basarse en principios científicos y tener suficiente evidencia científica</a:t>
            </a:r>
            <a:r>
              <a:rPr lang="es-ES" b="1" dirty="0">
                <a:latin typeface="Calibri" charset="0"/>
              </a:rPr>
              <a:t>,</a:t>
            </a:r>
            <a:r>
              <a:rPr dirty="0"/>
              <a:t/>
            </a:r>
            <a:br>
              <a:rPr dirty="0"/>
            </a:br>
            <a:endParaRPr lang="es-ES" b="1" dirty="0">
              <a:latin typeface="Calibri" charset="0"/>
            </a:endParaRPr>
          </a:p>
          <a:p>
            <a:pPr marL="397372" lvl="1" indent="-172343" defTabSz="458986">
              <a:lnSpc>
                <a:spcPct val="80000"/>
              </a:lnSpc>
              <a:defRPr/>
            </a:pPr>
            <a:r>
              <a:rPr lang="es-ES" b="1" i="1" dirty="0">
                <a:latin typeface="Calibri" charset="0"/>
              </a:rPr>
              <a:t>no debe ser más estricto de lo necesario </a:t>
            </a:r>
            <a:r>
              <a:rPr lang="es-ES" dirty="0">
                <a:latin typeface="Calibri" charset="0"/>
              </a:rPr>
              <a:t>para lograr el objetivo deseado.</a:t>
            </a:r>
          </a:p>
        </p:txBody>
      </p:sp>
      <p:sp>
        <p:nvSpPr>
          <p:cNvPr id="5" name="Rectangle 2"/>
          <p:cNvSpPr txBox="1">
            <a:spLocks noChangeArrowheads="1"/>
          </p:cNvSpPr>
          <p:nvPr/>
        </p:nvSpPr>
        <p:spPr bwMode="auto">
          <a:xfrm>
            <a:off x="1324535" y="296167"/>
            <a:ext cx="5143500" cy="684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defTabSz="458986"/>
            <a:r>
              <a:rPr lang="es-ES" altLang="en-US" b="1" dirty="0">
                <a:latin typeface="Calibri" panose="020F0502020204030204" pitchFamily="34" charset="0"/>
              </a:rPr>
              <a:t>Acuerdo MSF</a:t>
            </a:r>
            <a:endParaRPr lang="es-ES" altLang="en-US" b="1" dirty="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278682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81635" y="249492"/>
            <a:ext cx="6693488" cy="857250"/>
          </a:xfrm>
        </p:spPr>
        <p:txBody>
          <a:bodyPr>
            <a:normAutofit fontScale="90000"/>
          </a:bodyPr>
          <a:lstStyle/>
          <a:p>
            <a:pPr eaLnBrk="1" hangingPunct="1">
              <a:defRPr/>
            </a:pPr>
            <a:r>
              <a:rPr lang="es-ES" sz="3000" b="1" dirty="0"/>
              <a:t>Principales disposiciones del Acuerdo MSF</a:t>
            </a:r>
          </a:p>
        </p:txBody>
      </p:sp>
      <p:sp>
        <p:nvSpPr>
          <p:cNvPr id="3" name="Content Placeholder 2"/>
          <p:cNvSpPr>
            <a:spLocks noGrp="1"/>
          </p:cNvSpPr>
          <p:nvPr>
            <p:ph idx="1"/>
          </p:nvPr>
        </p:nvSpPr>
        <p:spPr>
          <a:xfrm>
            <a:off x="1082487" y="1275607"/>
            <a:ext cx="7476565" cy="1909027"/>
          </a:xfrm>
        </p:spPr>
        <p:txBody>
          <a:bodyPr>
            <a:normAutofit/>
          </a:bodyPr>
          <a:lstStyle/>
          <a:p>
            <a:r>
              <a:rPr lang="es-ES" sz="1800" dirty="0">
                <a:solidFill>
                  <a:srgbClr val="0070C0"/>
                </a:solidFill>
              </a:rPr>
              <a:t>1. Propósito </a:t>
            </a:r>
          </a:p>
          <a:p>
            <a:pPr marL="0" indent="0" algn="just">
              <a:buNone/>
            </a:pPr>
            <a:r>
              <a:rPr lang="es-ES" dirty="0"/>
              <a:t> </a:t>
            </a:r>
            <a:r>
              <a:rPr lang="es-ES" sz="1800" i="1" dirty="0"/>
              <a:t>Mantener el derecho soberano de todo gobierno de proporcionar el nivel de protección sanitaria que estime apropiado, pero que estos derechos no se utilicen con fines proteccionistas y no creen obstáculos innecesarios al comercio internacional.</a:t>
            </a:r>
          </a:p>
        </p:txBody>
      </p:sp>
      <p:sp>
        <p:nvSpPr>
          <p:cNvPr id="5" name="Rectangle 3"/>
          <p:cNvSpPr txBox="1">
            <a:spLocks noChangeArrowheads="1"/>
          </p:cNvSpPr>
          <p:nvPr/>
        </p:nvSpPr>
        <p:spPr>
          <a:xfrm>
            <a:off x="1082487" y="2963834"/>
            <a:ext cx="7839635" cy="140846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8986">
              <a:lnSpc>
                <a:spcPct val="80000"/>
              </a:lnSpc>
              <a:buFont typeface="Wingdings" charset="2"/>
              <a:buNone/>
              <a:defRPr/>
            </a:pPr>
            <a:r>
              <a:rPr lang="es-ES" sz="1800" b="1" dirty="0">
                <a:latin typeface="Calibri" charset="0"/>
              </a:rPr>
              <a:t>Los países pueden elegir su nivel preferido de protección sanitaria</a:t>
            </a:r>
            <a:r>
              <a:rPr lang="es-ES" sz="1800" dirty="0">
                <a:latin typeface="Calibri" charset="0"/>
              </a:rPr>
              <a:t>, pero</a:t>
            </a:r>
            <a:r>
              <a:rPr dirty="0"/>
              <a:t/>
            </a:r>
            <a:br>
              <a:rPr dirty="0"/>
            </a:br>
            <a:endParaRPr lang="es-ES" sz="1800" dirty="0">
              <a:latin typeface="Calibri" charset="0"/>
            </a:endParaRPr>
          </a:p>
          <a:p>
            <a:pPr marL="397372" lvl="1" indent="-172343" defTabSz="458986">
              <a:lnSpc>
                <a:spcPct val="80000"/>
              </a:lnSpc>
              <a:defRPr/>
            </a:pPr>
            <a:r>
              <a:rPr lang="es-ES" dirty="0">
                <a:latin typeface="Calibri" charset="0"/>
              </a:rPr>
              <a:t>debe </a:t>
            </a:r>
            <a:r>
              <a:rPr lang="es-ES" b="1" dirty="0">
                <a:latin typeface="Calibri" charset="0"/>
              </a:rPr>
              <a:t>basarse en principios científicos y en suficiente evidencia científica</a:t>
            </a:r>
            <a:r>
              <a:rPr lang="es-ES" dirty="0">
                <a:latin typeface="Calibri" charset="0"/>
              </a:rPr>
              <a:t>,</a:t>
            </a:r>
            <a:r>
              <a:rPr dirty="0"/>
              <a:t/>
            </a:r>
            <a:br>
              <a:rPr dirty="0"/>
            </a:br>
            <a:endParaRPr lang="es-ES" b="1" dirty="0">
              <a:latin typeface="Calibri" charset="0"/>
            </a:endParaRPr>
          </a:p>
          <a:p>
            <a:pPr marL="397372" lvl="1" indent="-172343" defTabSz="458986">
              <a:lnSpc>
                <a:spcPct val="80000"/>
              </a:lnSpc>
              <a:defRPr/>
            </a:pPr>
            <a:r>
              <a:rPr lang="es-ES" b="1" dirty="0">
                <a:latin typeface="Calibri" charset="0"/>
              </a:rPr>
              <a:t>no debe ser más estricto de lo necesario </a:t>
            </a:r>
            <a:r>
              <a:rPr lang="es-ES" dirty="0">
                <a:latin typeface="Calibri" charset="0"/>
              </a:rPr>
              <a:t>para lograr el objetivo deseado.</a:t>
            </a:r>
          </a:p>
        </p:txBody>
      </p:sp>
    </p:spTree>
    <p:extLst>
      <p:ext uri="{BB962C8B-B14F-4D97-AF65-F5344CB8AC3E}">
        <p14:creationId xmlns:p14="http://schemas.microsoft.com/office/powerpoint/2010/main" val="26840838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SOUND" val="Swing"/>
  <p:tag name="POWER3D IMAGE0" val="PWRTRANS.TGA"/>
  <p:tag name="POWER3D OPTIONS" val="Medium "/>
  <p:tag name="POWER3D TRANSITION" val="DemoSwing.p3d 6"/>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1445</TotalTime>
  <Words>1268</Words>
  <Application>Microsoft Office PowerPoint</Application>
  <PresentationFormat>On-screen Show (16:9)</PresentationFormat>
  <Paragraphs>127</Paragraphs>
  <Slides>17</Slides>
  <Notes>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5" baseType="lpstr">
      <vt:lpstr>ＭＳ Ｐゴシック</vt:lpstr>
      <vt:lpstr>Arial</vt:lpstr>
      <vt:lpstr>Calibri</vt:lpstr>
      <vt:lpstr>Tahoma</vt:lpstr>
      <vt:lpstr>Verdana</vt:lpstr>
      <vt:lpstr>Wingdings</vt:lpstr>
      <vt:lpstr>Office Theme</vt:lpstr>
      <vt:lpstr>Slide</vt:lpstr>
      <vt:lpstr>PowerPoint Presentation</vt:lpstr>
      <vt:lpstr>Descripción</vt:lpstr>
      <vt:lpstr>Instrumentos jurídicos internacionales</vt:lpstr>
      <vt:lpstr>Marco internacional: el Acuerdo SFS de la OMC</vt:lpstr>
      <vt:lpstr>Organización Mundial del Comercio</vt:lpstr>
      <vt:lpstr>PowerPoint Presentation</vt:lpstr>
      <vt:lpstr>¿Cómo se puede saber si una medida es SFS u OCT? </vt:lpstr>
      <vt:lpstr>PowerPoint Presentation</vt:lpstr>
      <vt:lpstr>Principales disposiciones del Acuerdo MSF</vt:lpstr>
      <vt:lpstr>PowerPoint Presentation</vt:lpstr>
      <vt:lpstr>Principales disposiciones del Acuerdo MSF</vt:lpstr>
      <vt:lpstr>PowerPoint Presentation</vt:lpstr>
      <vt:lpstr>Principales disposiciones del Acuerdo MSF</vt:lpstr>
      <vt:lpstr>Principales disposiciones del Acuerdo MSF</vt:lpstr>
      <vt:lpstr>Principales disposiciones del Acuerdo MSF</vt:lpstr>
      <vt:lpstr>Responsabilidad del gobierno en la implementación del Acuerdo MSF</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119</cp:revision>
  <cp:lastPrinted>2016-01-16T17:31:26Z</cp:lastPrinted>
  <dcterms:created xsi:type="dcterms:W3CDTF">2015-12-01T15:06:03Z</dcterms:created>
  <dcterms:modified xsi:type="dcterms:W3CDTF">2018-01-09T16:00:04Z</dcterms:modified>
</cp:coreProperties>
</file>