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84" r:id="rId1"/>
  </p:sldMasterIdLst>
  <p:notesMasterIdLst>
    <p:notesMasterId r:id="rId26"/>
  </p:notesMasterIdLst>
  <p:handoutMasterIdLst>
    <p:handoutMasterId r:id="rId27"/>
  </p:handoutMasterIdLst>
  <p:sldIdLst>
    <p:sldId id="354" r:id="rId2"/>
    <p:sldId id="258" r:id="rId3"/>
    <p:sldId id="312" r:id="rId4"/>
    <p:sldId id="324" r:id="rId5"/>
    <p:sldId id="325" r:id="rId6"/>
    <p:sldId id="355" r:id="rId7"/>
    <p:sldId id="326" r:id="rId8"/>
    <p:sldId id="327" r:id="rId9"/>
    <p:sldId id="330" r:id="rId10"/>
    <p:sldId id="331" r:id="rId11"/>
    <p:sldId id="338" r:id="rId12"/>
    <p:sldId id="342" r:id="rId13"/>
    <p:sldId id="343" r:id="rId14"/>
    <p:sldId id="345" r:id="rId15"/>
    <p:sldId id="346" r:id="rId16"/>
    <p:sldId id="358" r:id="rId17"/>
    <p:sldId id="329" r:id="rId18"/>
    <p:sldId id="317" r:id="rId19"/>
    <p:sldId id="351" r:id="rId20"/>
    <p:sldId id="352" r:id="rId21"/>
    <p:sldId id="353" r:id="rId22"/>
    <p:sldId id="360" r:id="rId23"/>
    <p:sldId id="363" r:id="rId24"/>
    <p:sldId id="364" r:id="rId25"/>
  </p:sldIdLst>
  <p:sldSz cx="9144000" cy="5143500" type="screen16x9"/>
  <p:notesSz cx="6794500" cy="9906000"/>
  <p:defaultTextStyle>
    <a:defPPr>
      <a:defRPr lang="en-US"/>
    </a:defPPr>
    <a:lvl1pPr marL="0" algn="l" defTabSz="713232" rtl="0" eaLnBrk="1" latinLnBrk="0" hangingPunct="1">
      <a:defRPr sz="1404" kern="1200">
        <a:solidFill>
          <a:schemeClr val="tx1"/>
        </a:solidFill>
        <a:latin typeface="+mn-lt"/>
        <a:ea typeface="+mn-ea"/>
        <a:cs typeface="+mn-cs"/>
      </a:defRPr>
    </a:lvl1pPr>
    <a:lvl2pPr marL="356616" algn="l" defTabSz="713232" rtl="0" eaLnBrk="1" latinLnBrk="0" hangingPunct="1">
      <a:defRPr sz="1404" kern="1200">
        <a:solidFill>
          <a:schemeClr val="tx1"/>
        </a:solidFill>
        <a:latin typeface="+mn-lt"/>
        <a:ea typeface="+mn-ea"/>
        <a:cs typeface="+mn-cs"/>
      </a:defRPr>
    </a:lvl2pPr>
    <a:lvl3pPr marL="713232" algn="l" defTabSz="713232" rtl="0" eaLnBrk="1" latinLnBrk="0" hangingPunct="1">
      <a:defRPr sz="1404" kern="1200">
        <a:solidFill>
          <a:schemeClr val="tx1"/>
        </a:solidFill>
        <a:latin typeface="+mn-lt"/>
        <a:ea typeface="+mn-ea"/>
        <a:cs typeface="+mn-cs"/>
      </a:defRPr>
    </a:lvl3pPr>
    <a:lvl4pPr marL="1069848" algn="l" defTabSz="713232" rtl="0" eaLnBrk="1" latinLnBrk="0" hangingPunct="1">
      <a:defRPr sz="1404" kern="1200">
        <a:solidFill>
          <a:schemeClr val="tx1"/>
        </a:solidFill>
        <a:latin typeface="+mn-lt"/>
        <a:ea typeface="+mn-ea"/>
        <a:cs typeface="+mn-cs"/>
      </a:defRPr>
    </a:lvl4pPr>
    <a:lvl5pPr marL="1426464" algn="l" defTabSz="713232" rtl="0" eaLnBrk="1" latinLnBrk="0" hangingPunct="1">
      <a:defRPr sz="1404" kern="1200">
        <a:solidFill>
          <a:schemeClr val="tx1"/>
        </a:solidFill>
        <a:latin typeface="+mn-lt"/>
        <a:ea typeface="+mn-ea"/>
        <a:cs typeface="+mn-cs"/>
      </a:defRPr>
    </a:lvl5pPr>
    <a:lvl6pPr marL="1783080" algn="l" defTabSz="713232" rtl="0" eaLnBrk="1" latinLnBrk="0" hangingPunct="1">
      <a:defRPr sz="1404" kern="1200">
        <a:solidFill>
          <a:schemeClr val="tx1"/>
        </a:solidFill>
        <a:latin typeface="+mn-lt"/>
        <a:ea typeface="+mn-ea"/>
        <a:cs typeface="+mn-cs"/>
      </a:defRPr>
    </a:lvl6pPr>
    <a:lvl7pPr marL="2139696" algn="l" defTabSz="713232" rtl="0" eaLnBrk="1" latinLnBrk="0" hangingPunct="1">
      <a:defRPr sz="1404" kern="1200">
        <a:solidFill>
          <a:schemeClr val="tx1"/>
        </a:solidFill>
        <a:latin typeface="+mn-lt"/>
        <a:ea typeface="+mn-ea"/>
        <a:cs typeface="+mn-cs"/>
      </a:defRPr>
    </a:lvl7pPr>
    <a:lvl8pPr marL="2496312" algn="l" defTabSz="713232" rtl="0" eaLnBrk="1" latinLnBrk="0" hangingPunct="1">
      <a:defRPr sz="1404" kern="1200">
        <a:solidFill>
          <a:schemeClr val="tx1"/>
        </a:solidFill>
        <a:latin typeface="+mn-lt"/>
        <a:ea typeface="+mn-ea"/>
        <a:cs typeface="+mn-cs"/>
      </a:defRPr>
    </a:lvl8pPr>
    <a:lvl9pPr marL="2852928" algn="l" defTabSz="713232" rtl="0" eaLnBrk="1" latinLnBrk="0" hangingPunct="1">
      <a:defRPr sz="14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Faouser01" initials="F" lastIdx="3" clrIdx="0"/>
  <p:cmAuthor id="1" name="Leanne Stewart (AGDI)" initials="LS" lastIdx="1" clrIdx="1"/>
  <p:cmAuthor id="2" name="Lomsadze, Ketevan (AGDD)" initials="LK(" lastIdx="9"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8065" autoAdjust="0"/>
    <p:restoredTop sz="94434" autoAdjust="0"/>
  </p:normalViewPr>
  <p:slideViewPr>
    <p:cSldViewPr snapToGrid="0" snapToObjects="1">
      <p:cViewPr varScale="1">
        <p:scale>
          <a:sx n="149" d="100"/>
          <a:sy n="149" d="100"/>
        </p:scale>
        <p:origin x="282" y="114"/>
      </p:cViewPr>
      <p:guideLst>
        <p:guide orient="horz" pos="1620"/>
        <p:guide pos="2880"/>
      </p:guideLst>
    </p:cSldViewPr>
  </p:slideViewPr>
  <p:outlineViewPr>
    <p:cViewPr>
      <p:scale>
        <a:sx n="33" d="100"/>
        <a:sy n="33" d="100"/>
      </p:scale>
      <p:origin x="0" y="-4920"/>
    </p:cViewPr>
  </p:outlineViewPr>
  <p:notesTextViewPr>
    <p:cViewPr>
      <p:scale>
        <a:sx n="1" d="1"/>
        <a:sy n="1" d="1"/>
      </p:scale>
      <p:origin x="0" y="0"/>
    </p:cViewPr>
  </p:notesTextViewPr>
  <p:sorterViewPr>
    <p:cViewPr varScale="1">
      <p:scale>
        <a:sx n="100" d="100"/>
        <a:sy n="100" d="100"/>
      </p:scale>
      <p:origin x="0" y="0"/>
    </p:cViewPr>
  </p:sorterViewPr>
  <p:notesViewPr>
    <p:cSldViewPr snapToGrid="0" snapToObjects="1">
      <p:cViewPr varScale="1">
        <p:scale>
          <a:sx n="52" d="100"/>
          <a:sy n="52" d="100"/>
        </p:scale>
        <p:origin x="2958" y="9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8645" y="0"/>
            <a:ext cx="2944283" cy="497020"/>
          </a:xfrm>
          <a:prstGeom prst="rect">
            <a:avLst/>
          </a:prstGeom>
        </p:spPr>
        <p:txBody>
          <a:bodyPr vert="horz" lIns="91440" tIns="45720" rIns="91440" bIns="45720" rtlCol="0"/>
          <a:lstStyle>
            <a:lvl1pPr algn="r">
              <a:defRPr sz="1200"/>
            </a:lvl1pPr>
          </a:lstStyle>
          <a:p>
            <a:fld id="{FB789CD8-43C3-408D-9368-FDBE42C7EDFE}" type="datetimeFigureOut">
              <a:rPr lang="en-GB" smtClean="0"/>
              <a:t>09/01/2018</a:t>
            </a:fld>
            <a:endParaRPr lang="en-GB"/>
          </a:p>
        </p:txBody>
      </p:sp>
      <p:sp>
        <p:nvSpPr>
          <p:cNvPr id="4" name="Footer Placeholder 3"/>
          <p:cNvSpPr>
            <a:spLocks noGrp="1"/>
          </p:cNvSpPr>
          <p:nvPr>
            <p:ph type="ftr" sz="quarter" idx="2"/>
          </p:nvPr>
        </p:nvSpPr>
        <p:spPr>
          <a:xfrm>
            <a:off x="0" y="9408981"/>
            <a:ext cx="2944283" cy="497019"/>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8645" y="9408981"/>
            <a:ext cx="2944283" cy="497019"/>
          </a:xfrm>
          <a:prstGeom prst="rect">
            <a:avLst/>
          </a:prstGeom>
        </p:spPr>
        <p:txBody>
          <a:bodyPr vert="horz" lIns="91440" tIns="45720" rIns="91440" bIns="45720" rtlCol="0" anchor="b"/>
          <a:lstStyle>
            <a:lvl1pPr algn="r">
              <a:defRPr sz="1200"/>
            </a:lvl1pPr>
          </a:lstStyle>
          <a:p>
            <a:fld id="{F1413137-96A3-48AD-B4BE-ACD569C4C195}" type="slidenum">
              <a:rPr lang="en-GB" smtClean="0"/>
              <a:t>‹#›</a:t>
            </a:fld>
            <a:endParaRPr lang="en-GB"/>
          </a:p>
        </p:txBody>
      </p:sp>
    </p:spTree>
    <p:extLst>
      <p:ext uri="{BB962C8B-B14F-4D97-AF65-F5344CB8AC3E}">
        <p14:creationId xmlns:p14="http://schemas.microsoft.com/office/powerpoint/2010/main" val="9513931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283" cy="49702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48645" y="0"/>
            <a:ext cx="2944283" cy="497020"/>
          </a:xfrm>
          <a:prstGeom prst="rect">
            <a:avLst/>
          </a:prstGeom>
        </p:spPr>
        <p:txBody>
          <a:bodyPr vert="horz" lIns="91440" tIns="45720" rIns="91440" bIns="45720" rtlCol="0"/>
          <a:lstStyle>
            <a:lvl1pPr algn="r">
              <a:defRPr sz="1200"/>
            </a:lvl1pPr>
          </a:lstStyle>
          <a:p>
            <a:fld id="{88DF8E99-B454-B548-A324-6AB8EBF83957}" type="datetimeFigureOut">
              <a:rPr lang="en-US" smtClean="0"/>
              <a:pPr/>
              <a:t>1/9/2018</a:t>
            </a:fld>
            <a:endParaRPr lang="en-US"/>
          </a:p>
        </p:txBody>
      </p:sp>
      <p:sp>
        <p:nvSpPr>
          <p:cNvPr id="4" name="Slide Image Placeholder 3"/>
          <p:cNvSpPr>
            <a:spLocks noGrp="1" noRot="1" noChangeAspect="1"/>
          </p:cNvSpPr>
          <p:nvPr>
            <p:ph type="sldImg" idx="2"/>
          </p:nvPr>
        </p:nvSpPr>
        <p:spPr>
          <a:xfrm>
            <a:off x="425450" y="1238250"/>
            <a:ext cx="5943600" cy="33432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450" y="4767262"/>
            <a:ext cx="5435600" cy="3900488"/>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9408981"/>
            <a:ext cx="2944283" cy="497019"/>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48645" y="9408981"/>
            <a:ext cx="2944283" cy="497019"/>
          </a:xfrm>
          <a:prstGeom prst="rect">
            <a:avLst/>
          </a:prstGeom>
        </p:spPr>
        <p:txBody>
          <a:bodyPr vert="horz" lIns="91440" tIns="45720" rIns="91440" bIns="45720" rtlCol="0" anchor="b"/>
          <a:lstStyle>
            <a:lvl1pPr algn="r">
              <a:defRPr sz="1200"/>
            </a:lvl1pPr>
          </a:lstStyle>
          <a:p>
            <a:fld id="{C8F58E2D-82E9-4B40-B463-526FA93C539E}" type="slidenum">
              <a:rPr lang="en-US" smtClean="0"/>
              <a:pPr/>
              <a:t>‹#›</a:t>
            </a:fld>
            <a:endParaRPr lang="en-US"/>
          </a:p>
        </p:txBody>
      </p:sp>
    </p:spTree>
    <p:extLst>
      <p:ext uri="{BB962C8B-B14F-4D97-AF65-F5344CB8AC3E}">
        <p14:creationId xmlns:p14="http://schemas.microsoft.com/office/powerpoint/2010/main" val="1235686376"/>
      </p:ext>
    </p:extLst>
  </p:cSld>
  <p:clrMap bg1="lt1" tx1="dk1" bg2="lt2" tx2="dk2" accent1="accent1" accent2="accent2" accent3="accent3" accent4="accent4" accent5="accent5" accent6="accent6" hlink="hlink" folHlink="folHlink"/>
  <p:notesStyle>
    <a:lvl1pPr marL="0" algn="l" defTabSz="713232" rtl="0" eaLnBrk="1" latinLnBrk="0" hangingPunct="1">
      <a:defRPr sz="936" kern="1200">
        <a:solidFill>
          <a:schemeClr val="tx1"/>
        </a:solidFill>
        <a:latin typeface="+mn-lt"/>
        <a:ea typeface="+mn-ea"/>
        <a:cs typeface="+mn-cs"/>
      </a:defRPr>
    </a:lvl1pPr>
    <a:lvl2pPr marL="356616" algn="l" defTabSz="713232" rtl="0" eaLnBrk="1" latinLnBrk="0" hangingPunct="1">
      <a:defRPr sz="936" kern="1200">
        <a:solidFill>
          <a:schemeClr val="tx1"/>
        </a:solidFill>
        <a:latin typeface="+mn-lt"/>
        <a:ea typeface="+mn-ea"/>
        <a:cs typeface="+mn-cs"/>
      </a:defRPr>
    </a:lvl2pPr>
    <a:lvl3pPr marL="713232" algn="l" defTabSz="713232" rtl="0" eaLnBrk="1" latinLnBrk="0" hangingPunct="1">
      <a:defRPr sz="936" kern="1200">
        <a:solidFill>
          <a:schemeClr val="tx1"/>
        </a:solidFill>
        <a:latin typeface="+mn-lt"/>
        <a:ea typeface="+mn-ea"/>
        <a:cs typeface="+mn-cs"/>
      </a:defRPr>
    </a:lvl3pPr>
    <a:lvl4pPr marL="1069848" algn="l" defTabSz="713232" rtl="0" eaLnBrk="1" latinLnBrk="0" hangingPunct="1">
      <a:defRPr sz="936" kern="1200">
        <a:solidFill>
          <a:schemeClr val="tx1"/>
        </a:solidFill>
        <a:latin typeface="+mn-lt"/>
        <a:ea typeface="+mn-ea"/>
        <a:cs typeface="+mn-cs"/>
      </a:defRPr>
    </a:lvl4pPr>
    <a:lvl5pPr marL="1426464" algn="l" defTabSz="713232" rtl="0" eaLnBrk="1" latinLnBrk="0" hangingPunct="1">
      <a:defRPr sz="936" kern="1200">
        <a:solidFill>
          <a:schemeClr val="tx1"/>
        </a:solidFill>
        <a:latin typeface="+mn-lt"/>
        <a:ea typeface="+mn-ea"/>
        <a:cs typeface="+mn-cs"/>
      </a:defRPr>
    </a:lvl5pPr>
    <a:lvl6pPr marL="1783080" algn="l" defTabSz="713232" rtl="0" eaLnBrk="1" latinLnBrk="0" hangingPunct="1">
      <a:defRPr sz="936" kern="1200">
        <a:solidFill>
          <a:schemeClr val="tx1"/>
        </a:solidFill>
        <a:latin typeface="+mn-lt"/>
        <a:ea typeface="+mn-ea"/>
        <a:cs typeface="+mn-cs"/>
      </a:defRPr>
    </a:lvl6pPr>
    <a:lvl7pPr marL="2139696" algn="l" defTabSz="713232" rtl="0" eaLnBrk="1" latinLnBrk="0" hangingPunct="1">
      <a:defRPr sz="936" kern="1200">
        <a:solidFill>
          <a:schemeClr val="tx1"/>
        </a:solidFill>
        <a:latin typeface="+mn-lt"/>
        <a:ea typeface="+mn-ea"/>
        <a:cs typeface="+mn-cs"/>
      </a:defRPr>
    </a:lvl7pPr>
    <a:lvl8pPr marL="2496312" algn="l" defTabSz="713232" rtl="0" eaLnBrk="1" latinLnBrk="0" hangingPunct="1">
      <a:defRPr sz="936" kern="1200">
        <a:solidFill>
          <a:schemeClr val="tx1"/>
        </a:solidFill>
        <a:latin typeface="+mn-lt"/>
        <a:ea typeface="+mn-ea"/>
        <a:cs typeface="+mn-cs"/>
      </a:defRPr>
    </a:lvl8pPr>
    <a:lvl9pPr marL="2852928" algn="l" defTabSz="713232" rtl="0" eaLnBrk="1" latinLnBrk="0" hangingPunct="1">
      <a:defRPr sz="9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C8F58E2D-82E9-4B40-B463-526FA93C539E}" type="slidenum">
              <a:rPr lang="en-US" smtClean="0"/>
              <a:pPr/>
              <a:t>1</a:t>
            </a:fld>
            <a:endParaRPr lang="en-US"/>
          </a:p>
        </p:txBody>
      </p:sp>
    </p:spTree>
    <p:extLst>
      <p:ext uri="{BB962C8B-B14F-4D97-AF65-F5344CB8AC3E}">
        <p14:creationId xmlns:p14="http://schemas.microsoft.com/office/powerpoint/2010/main" val="27269191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17</a:t>
            </a:fld>
            <a:endParaRPr lang="en-US"/>
          </a:p>
        </p:txBody>
      </p:sp>
    </p:spTree>
    <p:extLst>
      <p:ext uri="{BB962C8B-B14F-4D97-AF65-F5344CB8AC3E}">
        <p14:creationId xmlns:p14="http://schemas.microsoft.com/office/powerpoint/2010/main" val="40740440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4</a:t>
            </a:fld>
            <a:endParaRPr lang="en-US"/>
          </a:p>
        </p:txBody>
      </p:sp>
    </p:spTree>
    <p:extLst>
      <p:ext uri="{BB962C8B-B14F-4D97-AF65-F5344CB8AC3E}">
        <p14:creationId xmlns:p14="http://schemas.microsoft.com/office/powerpoint/2010/main" val="335067797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IPPC Strategic Framework was developed with 4 main objectives that define the IPPC’s role to protect plant resources from the risks associated with pests to take care of:</a:t>
            </a:r>
          </a:p>
          <a:p>
            <a:endParaRPr lang="en-US" dirty="0" smtClean="0"/>
          </a:p>
          <a:p>
            <a:r>
              <a:rPr lang="en-US" dirty="0" smtClean="0"/>
              <a:t>Global food security: protect sustainable agriculture and crops through the prevention of pest introduction and spread.</a:t>
            </a:r>
          </a:p>
          <a:p>
            <a:endParaRPr lang="en-US" dirty="0" smtClean="0"/>
          </a:p>
          <a:p>
            <a:r>
              <a:rPr lang="en-US" dirty="0" smtClean="0"/>
              <a:t>Protect the environment: preserve natural ecosystems, forests and biodiversity from plant pests.</a:t>
            </a:r>
          </a:p>
          <a:p>
            <a:endParaRPr lang="en-US" dirty="0" smtClean="0"/>
          </a:p>
          <a:p>
            <a:r>
              <a:rPr lang="en-US" dirty="0" smtClean="0"/>
              <a:t>Facilitate safe international trade and economic development: facilitate economic and trade development through the promotion of harmonized scientifically based phytosanitary measures.</a:t>
            </a:r>
          </a:p>
          <a:p>
            <a:endParaRPr lang="en-US" dirty="0" smtClean="0"/>
          </a:p>
          <a:p>
            <a:r>
              <a:rPr lang="en-US" dirty="0" smtClean="0"/>
              <a:t>Develop Capacity: provide phytosanitary capacity development resources/materials and training for members to accomplish the preceding three objectives.</a:t>
            </a:r>
          </a:p>
          <a:p>
            <a:endParaRPr lang="en-US" dirty="0" smtClean="0"/>
          </a:p>
          <a:p>
            <a:r>
              <a:rPr lang="en-US" dirty="0" smtClean="0"/>
              <a:t>Parties who are actively involved with the IPPC not only support each other and open doors to market access, they also help shape the international standards that support the 4 objectives outlined under the IPPC Strategic Framework. </a:t>
            </a:r>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7</a:t>
            </a:fld>
            <a:endParaRPr lang="en-US"/>
          </a:p>
        </p:txBody>
      </p:sp>
    </p:spTree>
    <p:extLst>
      <p:ext uri="{BB962C8B-B14F-4D97-AF65-F5344CB8AC3E}">
        <p14:creationId xmlns:p14="http://schemas.microsoft.com/office/powerpoint/2010/main" val="3124737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IPPC actively engages in these four core activities with its members to help meet the four objectives outlined in it’s strategic framework. </a:t>
            </a:r>
          </a:p>
          <a:p>
            <a:endParaRPr lang="en-US" dirty="0" smtClean="0"/>
          </a:p>
          <a:p>
            <a:r>
              <a:rPr lang="en-US" dirty="0" smtClean="0"/>
              <a:t>Standard Setting: </a:t>
            </a:r>
          </a:p>
          <a:p>
            <a:r>
              <a:rPr lang="en-US" dirty="0" smtClean="0"/>
              <a:t>IPPC members play a key role in the development of standards. The International Standards for Phytosanitary Measures (ISPMs) adopted by the IPPC strengthen the common efforts of contracting parties to protect plant resources worldwide.</a:t>
            </a:r>
          </a:p>
          <a:p>
            <a:endParaRPr lang="en-US" dirty="0" smtClean="0"/>
          </a:p>
          <a:p>
            <a:r>
              <a:rPr lang="en-US" dirty="0" smtClean="0"/>
              <a:t>National Reporting Obligations:</a:t>
            </a:r>
          </a:p>
          <a:p>
            <a:r>
              <a:rPr lang="en-US" dirty="0" smtClean="0"/>
              <a:t>The IPPC facilitates information exchange among contracting parties through the International Phytosanitary Portal (www.ippc.int) where information can be found and uploaded by the IPPC official contact point.</a:t>
            </a:r>
          </a:p>
          <a:p>
            <a:endParaRPr lang="en-US" dirty="0" smtClean="0"/>
          </a:p>
          <a:p>
            <a:r>
              <a:rPr lang="en-US" dirty="0" smtClean="0"/>
              <a:t>Dispute Settlement:</a:t>
            </a:r>
          </a:p>
          <a:p>
            <a:endParaRPr lang="en-US" dirty="0" smtClean="0"/>
          </a:p>
          <a:p>
            <a:r>
              <a:rPr lang="en-US" dirty="0" smtClean="0"/>
              <a:t>The IPPC provides a neutral forum for conciliation on technical issues and can also provide non-binding dispute settlement process.</a:t>
            </a:r>
          </a:p>
          <a:p>
            <a:endParaRPr lang="en-US" dirty="0" smtClean="0"/>
          </a:p>
          <a:p>
            <a:r>
              <a:rPr lang="en-US" dirty="0" smtClean="0"/>
              <a:t>- parties first consult bilaterally with the aim of resolving the problem</a:t>
            </a:r>
          </a:p>
          <a:p>
            <a:r>
              <a:rPr lang="en-US" dirty="0" smtClean="0"/>
              <a:t>- if further action is needed, parties have other alternatives which may include the establishment of an IPPC Expert Panel</a:t>
            </a:r>
          </a:p>
          <a:p>
            <a:endParaRPr lang="en-US" dirty="0" smtClean="0"/>
          </a:p>
          <a:p>
            <a:r>
              <a:rPr lang="en-US" dirty="0" smtClean="0"/>
              <a:t>Capacity Building:</a:t>
            </a:r>
          </a:p>
          <a:p>
            <a:r>
              <a:rPr lang="en-US" dirty="0" smtClean="0"/>
              <a:t>The  IPPC is dedicated to helping all its contracting parties design a strategy to effectively and sustainably increase their national phytosanitary capacity.</a:t>
            </a:r>
          </a:p>
          <a:p>
            <a:endParaRPr lang="en-US" dirty="0" smtClean="0"/>
          </a:p>
          <a:p>
            <a:r>
              <a:rPr lang="en-US" dirty="0" smtClean="0"/>
              <a:t>IPPC assists in the implementation of standards and the strengthening of NPPOs through the use of the Phytosanitary Capacity Evaluation tool.</a:t>
            </a:r>
          </a:p>
          <a:p>
            <a:endParaRPr lang="en-US" dirty="0" smtClean="0"/>
          </a:p>
          <a:p>
            <a:r>
              <a:rPr lang="en-US" dirty="0" smtClean="0"/>
              <a:t>Capacity development resources and e-learning programs can be found on the Phytosanitary Resources page at http://www.phytosanitary.info/</a:t>
            </a:r>
          </a:p>
          <a:p>
            <a:endParaRPr lang="en-US" dirty="0" smtClean="0"/>
          </a:p>
          <a:p>
            <a:endParaRPr lang="en-US" dirty="0" smtClean="0"/>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8</a:t>
            </a:fld>
            <a:endParaRPr lang="en-US"/>
          </a:p>
        </p:txBody>
      </p:sp>
    </p:spTree>
    <p:extLst>
      <p:ext uri="{BB962C8B-B14F-4D97-AF65-F5344CB8AC3E}">
        <p14:creationId xmlns:p14="http://schemas.microsoft.com/office/powerpoint/2010/main" val="22041250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9</a:t>
            </a:fld>
            <a:endParaRPr lang="en-US"/>
          </a:p>
        </p:txBody>
      </p:sp>
    </p:spTree>
    <p:extLst>
      <p:ext uri="{BB962C8B-B14F-4D97-AF65-F5344CB8AC3E}">
        <p14:creationId xmlns:p14="http://schemas.microsoft.com/office/powerpoint/2010/main" val="5823299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dirty="0" smtClean="0"/>
          </a:p>
          <a:p>
            <a:endParaRPr lang="en-US" altLang="en-US" b="1" dirty="0" smtClean="0">
              <a:latin typeface="Arial" panose="020B0604020202020204" pitchFamily="34" charset="0"/>
              <a:cs typeface="Arial" panose="020B0604020202020204" pitchFamily="34" charset="0"/>
            </a:endParaRPr>
          </a:p>
          <a:p>
            <a:r>
              <a:rPr lang="en-US" altLang="en-US" b="1" dirty="0" smtClean="0">
                <a:latin typeface="Arial" panose="020B0604020202020204" pitchFamily="34" charset="0"/>
                <a:cs typeface="Arial" panose="020B0604020202020204" pitchFamily="34" charset="0"/>
              </a:rPr>
              <a:t>In which stages of the Standard Setting process can NPPOs participate?</a:t>
            </a:r>
          </a:p>
          <a:p>
            <a:endParaRPr lang="en-US" altLang="en-US" b="1" dirty="0" smtClean="0">
              <a:latin typeface="Arial" panose="020B0604020202020204" pitchFamily="34" charset="0"/>
              <a:cs typeface="Arial" panose="020B0604020202020204" pitchFamily="34" charset="0"/>
            </a:endParaRPr>
          </a:p>
          <a:p>
            <a:pPr marL="0" lvl="1"/>
            <a:r>
              <a:rPr lang="en-US" altLang="en-US" dirty="0" smtClean="0">
                <a:latin typeface="Arial" panose="020B0604020202020204" pitchFamily="34" charset="0"/>
                <a:cs typeface="Arial" panose="020B0604020202020204" pitchFamily="34" charset="0"/>
              </a:rPr>
              <a:t>All stages: </a:t>
            </a:r>
          </a:p>
          <a:p>
            <a:pPr marL="0" lvl="1">
              <a:buFontTx/>
              <a:buAutoNum type="arabicPeriod"/>
            </a:pPr>
            <a:r>
              <a:rPr lang="en-US" altLang="en-US" dirty="0" smtClean="0">
                <a:solidFill>
                  <a:srgbClr val="000000"/>
                </a:solidFill>
                <a:cs typeface="Arial" panose="020B0604020202020204" pitchFamily="34" charset="0"/>
              </a:rPr>
              <a:t>Submitting topics</a:t>
            </a:r>
          </a:p>
          <a:p>
            <a:pPr marL="0" lvl="1"/>
            <a:r>
              <a:rPr lang="en-US" altLang="en-US" dirty="0" smtClean="0">
                <a:solidFill>
                  <a:srgbClr val="000000"/>
                </a:solidFill>
                <a:cs typeface="Arial" panose="020B0604020202020204" pitchFamily="34" charset="0"/>
              </a:rPr>
              <a:t>Does this really need global harmonization?</a:t>
            </a:r>
          </a:p>
          <a:p>
            <a:pPr marL="0" lvl="1"/>
            <a:r>
              <a:rPr lang="en-US" altLang="en-US" dirty="0" smtClean="0">
                <a:solidFill>
                  <a:srgbClr val="000000"/>
                </a:solidFill>
                <a:cs typeface="Arial" panose="020B0604020202020204" pitchFamily="34" charset="0"/>
              </a:rPr>
              <a:t>Is there another way to get guidance?</a:t>
            </a:r>
          </a:p>
          <a:p>
            <a:pPr marL="0" lvl="1"/>
            <a:r>
              <a:rPr lang="en-US" altLang="en-US" dirty="0" smtClean="0">
                <a:solidFill>
                  <a:srgbClr val="000000"/>
                </a:solidFill>
                <a:cs typeface="Arial" panose="020B0604020202020204" pitchFamily="34" charset="0"/>
              </a:rPr>
              <a:t>Is this a global priority?</a:t>
            </a:r>
          </a:p>
          <a:p>
            <a:pPr marL="0" lvl="1"/>
            <a:r>
              <a:rPr lang="en-US" altLang="en-US" dirty="0" smtClean="0">
                <a:solidFill>
                  <a:srgbClr val="000000"/>
                </a:solidFill>
                <a:cs typeface="Arial" panose="020B0604020202020204" pitchFamily="34" charset="0"/>
              </a:rPr>
              <a:t>(see criteria for topics in the submission form, page 136 of the PM </a:t>
            </a:r>
            <a:r>
              <a:rPr lang="en-US" altLang="en-US" b="1" dirty="0" smtClean="0"/>
              <a:t>ANNEX 3:	Submission form for topics for IPPC Standards</a:t>
            </a:r>
          </a:p>
          <a:p>
            <a:pPr marL="0" lvl="1"/>
            <a:r>
              <a:rPr lang="en-US" altLang="en-US" dirty="0" smtClean="0">
                <a:solidFill>
                  <a:srgbClr val="000000"/>
                </a:solidFill>
                <a:cs typeface="Arial" panose="020B0604020202020204" pitchFamily="34" charset="0"/>
              </a:rPr>
              <a:t>Draft a specification for the topic and make sure to lay out the scope you think should be covered and state the tasks that need to be taken by the experts to develop a good standards</a:t>
            </a:r>
          </a:p>
          <a:p>
            <a:pPr marL="0" lvl="1"/>
            <a:endParaRPr lang="en-US" altLang="en-US" dirty="0" smtClean="0">
              <a:solidFill>
                <a:srgbClr val="000000"/>
              </a:solidFill>
              <a:cs typeface="Arial" panose="020B0604020202020204" pitchFamily="34" charset="0"/>
            </a:endParaRPr>
          </a:p>
          <a:p>
            <a:pPr marL="0" lvl="1"/>
            <a:r>
              <a:rPr lang="en-US" altLang="en-US" dirty="0" smtClean="0">
                <a:solidFill>
                  <a:srgbClr val="000000"/>
                </a:solidFill>
                <a:cs typeface="Arial" panose="020B0604020202020204" pitchFamily="34" charset="0"/>
              </a:rPr>
              <a:t>2. At CPM, adjusting the List of topics</a:t>
            </a:r>
          </a:p>
          <a:p>
            <a:pPr marL="0" lvl="1"/>
            <a:r>
              <a:rPr lang="en-US" altLang="en-US" dirty="0" smtClean="0">
                <a:solidFill>
                  <a:srgbClr val="000000"/>
                </a:solidFill>
                <a:cs typeface="Arial" panose="020B0604020202020204" pitchFamily="34" charset="0"/>
              </a:rPr>
              <a:t>This is where the decisions are made, don’t let topics be added that you don’t think are needed.  </a:t>
            </a:r>
          </a:p>
          <a:p>
            <a:pPr marL="0" lvl="1"/>
            <a:r>
              <a:rPr lang="en-US" altLang="en-US" dirty="0" smtClean="0">
                <a:solidFill>
                  <a:srgbClr val="000000"/>
                </a:solidFill>
                <a:cs typeface="Arial" panose="020B0604020202020204" pitchFamily="34" charset="0"/>
              </a:rPr>
              <a:t>Make sure not all topics are the same high priority</a:t>
            </a:r>
          </a:p>
          <a:p>
            <a:pPr marL="0" lvl="1"/>
            <a:endParaRPr lang="en-US" altLang="en-US" dirty="0" smtClean="0">
              <a:solidFill>
                <a:srgbClr val="000000"/>
              </a:solidFill>
              <a:cs typeface="Arial" panose="020B0604020202020204" pitchFamily="34" charset="0"/>
            </a:endParaRPr>
          </a:p>
          <a:p>
            <a:pPr marL="0" lvl="1"/>
            <a:r>
              <a:rPr lang="en-US" altLang="en-US" dirty="0" smtClean="0">
                <a:solidFill>
                  <a:srgbClr val="000000"/>
                </a:solidFill>
                <a:cs typeface="Arial" panose="020B0604020202020204" pitchFamily="34" charset="0"/>
              </a:rPr>
              <a:t>3. Submitting comments on the draft specification </a:t>
            </a:r>
          </a:p>
          <a:p>
            <a:pPr marL="0" lvl="1"/>
            <a:r>
              <a:rPr lang="en-US" altLang="en-US" dirty="0" smtClean="0">
                <a:solidFill>
                  <a:srgbClr val="000000"/>
                </a:solidFill>
                <a:cs typeface="Arial" panose="020B0604020202020204" pitchFamily="34" charset="0"/>
              </a:rPr>
              <a:t>This is the blue print for a standard, if this is not right the standard will not be either. Very important step, get the blue print right!!!</a:t>
            </a:r>
          </a:p>
          <a:p>
            <a:pPr marL="0" lvl="1"/>
            <a:endParaRPr lang="en-US" altLang="en-US" dirty="0" smtClean="0">
              <a:solidFill>
                <a:srgbClr val="000000"/>
              </a:solidFill>
              <a:cs typeface="Arial" panose="020B0604020202020204" pitchFamily="34" charset="0"/>
            </a:endParaRPr>
          </a:p>
          <a:p>
            <a:pPr marL="0" lvl="1"/>
            <a:r>
              <a:rPr lang="en-US" altLang="en-US" dirty="0" smtClean="0">
                <a:solidFill>
                  <a:srgbClr val="000000"/>
                </a:solidFill>
                <a:cs typeface="Arial" panose="020B0604020202020204" pitchFamily="34" charset="0"/>
              </a:rPr>
              <a:t>4. Nominating an expert for the technical panels (TPs) and expert working groups (EWG)</a:t>
            </a:r>
          </a:p>
          <a:p>
            <a:pPr marL="0" lvl="1"/>
            <a:r>
              <a:rPr lang="en-US" altLang="en-US" dirty="0" smtClean="0">
                <a:solidFill>
                  <a:srgbClr val="000000"/>
                </a:solidFill>
                <a:cs typeface="Arial" panose="020B0604020202020204" pitchFamily="34" charset="0"/>
              </a:rPr>
              <a:t>Encourage your experts to prepare a detailed CV and nomination form and submit</a:t>
            </a:r>
          </a:p>
          <a:p>
            <a:pPr marL="0" lvl="1"/>
            <a:r>
              <a:rPr lang="en-US" altLang="en-US" dirty="0" smtClean="0">
                <a:solidFill>
                  <a:srgbClr val="000000"/>
                </a:solidFill>
                <a:cs typeface="Arial" panose="020B0604020202020204" pitchFamily="34" charset="0"/>
              </a:rPr>
              <a:t>Submit a discussion paper for an EWG or TP meeting expressing your point of view and outlining your technical concerns </a:t>
            </a:r>
          </a:p>
          <a:p>
            <a:pPr marL="0" lvl="1"/>
            <a:endParaRPr lang="en-US" altLang="en-US" dirty="0" smtClean="0">
              <a:solidFill>
                <a:srgbClr val="000000"/>
              </a:solidFill>
              <a:cs typeface="Arial" panose="020B0604020202020204" pitchFamily="34" charset="0"/>
            </a:endParaRPr>
          </a:p>
          <a:p>
            <a:pPr marL="0" lvl="1"/>
            <a:r>
              <a:rPr lang="en-US" altLang="en-US" dirty="0" smtClean="0">
                <a:solidFill>
                  <a:srgbClr val="000000"/>
                </a:solidFill>
                <a:cs typeface="Arial" panose="020B0604020202020204" pitchFamily="34" charset="0"/>
              </a:rPr>
              <a:t>5. Submitting comments on the draft ISPM</a:t>
            </a:r>
          </a:p>
          <a:p>
            <a:pPr marL="0" lvl="1"/>
            <a:r>
              <a:rPr lang="en-US" altLang="en-US" dirty="0" smtClean="0">
                <a:solidFill>
                  <a:srgbClr val="000000"/>
                </a:solidFill>
                <a:cs typeface="Arial" panose="020B0604020202020204" pitchFamily="34" charset="0"/>
              </a:rPr>
              <a:t>Think about what really matters, don’t waste time on small edits but focus on the big picture issues</a:t>
            </a:r>
          </a:p>
          <a:p>
            <a:pPr marL="0" lvl="1"/>
            <a:endParaRPr lang="en-US" altLang="en-US" dirty="0" smtClean="0">
              <a:solidFill>
                <a:srgbClr val="000000"/>
              </a:solidFill>
              <a:cs typeface="Arial" panose="020B0604020202020204" pitchFamily="34" charset="0"/>
            </a:endParaRPr>
          </a:p>
          <a:p>
            <a:pPr marL="0" lvl="1"/>
            <a:r>
              <a:rPr lang="en-US" altLang="en-US" dirty="0" smtClean="0">
                <a:solidFill>
                  <a:srgbClr val="000000"/>
                </a:solidFill>
                <a:cs typeface="Arial" panose="020B0604020202020204" pitchFamily="34" charset="0"/>
              </a:rPr>
              <a:t>6. Submitting substantial concerns comments, if any, on the draft ISPM</a:t>
            </a:r>
          </a:p>
          <a:p>
            <a:pPr marL="0" lvl="1"/>
            <a:r>
              <a:rPr lang="en-US" altLang="en-US" dirty="0" smtClean="0">
                <a:solidFill>
                  <a:srgbClr val="000000"/>
                </a:solidFill>
                <a:cs typeface="Arial" panose="020B0604020202020204" pitchFamily="34" charset="0"/>
              </a:rPr>
              <a:t>Focus on what changed since the previous consultation, look at how the SC dealt with the comments by reading the SC-7 May report. For PTs and DPs, study the SC responses to comments- all on the IPP </a:t>
            </a:r>
          </a:p>
          <a:p>
            <a:pPr marL="0" lvl="1"/>
            <a:endParaRPr lang="en-US" altLang="en-US" dirty="0" smtClean="0">
              <a:solidFill>
                <a:srgbClr val="000000"/>
              </a:solidFill>
              <a:cs typeface="Arial" panose="020B0604020202020204" pitchFamily="34" charset="0"/>
            </a:endParaRPr>
          </a:p>
          <a:p>
            <a:pPr marL="0" lvl="1"/>
            <a:r>
              <a:rPr lang="en-US" altLang="en-US" dirty="0" smtClean="0">
                <a:solidFill>
                  <a:srgbClr val="000000"/>
                </a:solidFill>
                <a:cs typeface="Arial" panose="020B0604020202020204" pitchFamily="34" charset="0"/>
              </a:rPr>
              <a:t>7. Adoption of the draft ISPM</a:t>
            </a:r>
          </a:p>
          <a:p>
            <a:endParaRPr lang="en-US" altLang="en-US" dirty="0" smtClean="0">
              <a:solidFill>
                <a:srgbClr val="000000"/>
              </a:solidFill>
              <a:cs typeface="Arial" panose="020B0604020202020204" pitchFamily="34" charset="0"/>
            </a:endParaRPr>
          </a:p>
          <a:p>
            <a:r>
              <a:rPr lang="en-US" altLang="en-US" b="1" dirty="0" smtClean="0">
                <a:latin typeface="Arial" panose="020B0604020202020204" pitchFamily="34" charset="0"/>
                <a:cs typeface="Arial" panose="020B0604020202020204" pitchFamily="34" charset="0"/>
              </a:rPr>
              <a:t>Have you identified the SC members in your region? </a:t>
            </a:r>
          </a:p>
          <a:p>
            <a:r>
              <a:rPr lang="en-US" altLang="en-US" dirty="0" smtClean="0"/>
              <a:t>SC info and SC membership list available on IPP: https://www.ippc.int/core-activities/standards-setting/standards-committee </a:t>
            </a:r>
          </a:p>
          <a:p>
            <a:endParaRPr lang="en-US" altLang="en-US" dirty="0" smtClean="0">
              <a:latin typeface="Arial" panose="020B0604020202020204" pitchFamily="34" charset="0"/>
              <a:cs typeface="Arial" panose="020B0604020202020204" pitchFamily="34" charset="0"/>
            </a:endParaRPr>
          </a:p>
          <a:p>
            <a:r>
              <a:rPr lang="en-US" altLang="en-US" b="1" dirty="0" smtClean="0">
                <a:latin typeface="Arial" panose="020B0604020202020204" pitchFamily="34" charset="0"/>
                <a:cs typeface="Arial" panose="020B0604020202020204" pitchFamily="34" charset="0"/>
              </a:rPr>
              <a:t>What is Member Consultation (MC) for draft ISPMs?</a:t>
            </a:r>
          </a:p>
          <a:p>
            <a:pPr>
              <a:spcBef>
                <a:spcPts val="600"/>
              </a:spcBef>
              <a:spcAft>
                <a:spcPts val="600"/>
              </a:spcAft>
              <a:buFont typeface="Wingdings" panose="05000000000000000000" pitchFamily="2" charset="2"/>
              <a:buChar char="ü"/>
            </a:pPr>
            <a:r>
              <a:rPr lang="en-US" altLang="en-US" sz="2400" dirty="0" smtClean="0">
                <a:latin typeface="Arial" panose="020B0604020202020204" pitchFamily="34" charset="0"/>
                <a:cs typeface="Arial" panose="020B0604020202020204" pitchFamily="34" charset="0"/>
              </a:rPr>
              <a:t>Opportunity for IPPC members to review and comment on draft ISPMs</a:t>
            </a:r>
          </a:p>
          <a:p>
            <a:pPr>
              <a:spcBef>
                <a:spcPts val="600"/>
              </a:spcBef>
              <a:spcAft>
                <a:spcPts val="600"/>
              </a:spcAft>
              <a:buFont typeface="Wingdings" panose="05000000000000000000" pitchFamily="2" charset="2"/>
              <a:buChar char="ü"/>
            </a:pPr>
            <a:r>
              <a:rPr lang="en-US" altLang="en-US" sz="2400" dirty="0" smtClean="0">
                <a:latin typeface="Arial" panose="020B0604020202020204" pitchFamily="34" charset="0"/>
                <a:cs typeface="Arial" panose="020B0604020202020204" pitchFamily="34" charset="0"/>
              </a:rPr>
              <a:t>Comments submitted by the IPPC Contact Point</a:t>
            </a:r>
          </a:p>
          <a:p>
            <a:pPr marL="0" lvl="1">
              <a:spcBef>
                <a:spcPts val="600"/>
              </a:spcBef>
              <a:spcAft>
                <a:spcPts val="600"/>
              </a:spcAft>
              <a:buFontTx/>
              <a:buChar char="•"/>
            </a:pPr>
            <a:r>
              <a:rPr lang="en-US" altLang="en-US" sz="2400" dirty="0" smtClean="0">
                <a:latin typeface="Arial" panose="020B0604020202020204" pitchFamily="34" charset="0"/>
                <a:cs typeface="Arial" panose="020B0604020202020204" pitchFamily="34" charset="0"/>
              </a:rPr>
              <a:t> Via the OCS on or before November 30</a:t>
            </a:r>
            <a:r>
              <a:rPr lang="en-US" altLang="en-US" sz="2400" baseline="30000" dirty="0" smtClean="0">
                <a:latin typeface="Arial" panose="020B0604020202020204" pitchFamily="34" charset="0"/>
                <a:cs typeface="Arial" panose="020B0604020202020204" pitchFamily="34" charset="0"/>
              </a:rPr>
              <a:t>th</a:t>
            </a:r>
            <a:r>
              <a:rPr lang="en-US" altLang="en-US" sz="2400" dirty="0" smtClean="0">
                <a:latin typeface="Arial" panose="020B0604020202020204" pitchFamily="34" charset="0"/>
                <a:cs typeface="Arial" panose="020B0604020202020204" pitchFamily="34" charset="0"/>
              </a:rPr>
              <a:t> </a:t>
            </a:r>
          </a:p>
          <a:p>
            <a:pPr>
              <a:spcBef>
                <a:spcPts val="600"/>
              </a:spcBef>
              <a:spcAft>
                <a:spcPts val="600"/>
              </a:spcAft>
              <a:buFont typeface="Wingdings" panose="05000000000000000000" pitchFamily="2" charset="2"/>
              <a:buChar char="ü"/>
            </a:pPr>
            <a:r>
              <a:rPr lang="en-US" altLang="en-US" sz="2400" dirty="0" smtClean="0">
                <a:latin typeface="Arial" panose="020B0604020202020204" pitchFamily="34" charset="0"/>
                <a:cs typeface="Arial" panose="020B0604020202020204" pitchFamily="34" charset="0"/>
              </a:rPr>
              <a:t>Lasts 150 days: July 1</a:t>
            </a:r>
            <a:r>
              <a:rPr lang="en-US" altLang="en-US" sz="2400" baseline="30000" dirty="0" smtClean="0">
                <a:latin typeface="Arial" panose="020B0604020202020204" pitchFamily="34" charset="0"/>
                <a:cs typeface="Arial" panose="020B0604020202020204" pitchFamily="34" charset="0"/>
              </a:rPr>
              <a:t>st</a:t>
            </a:r>
            <a:r>
              <a:rPr lang="en-US" altLang="en-US" sz="2400" dirty="0" smtClean="0">
                <a:latin typeface="Arial" panose="020B0604020202020204" pitchFamily="34" charset="0"/>
                <a:cs typeface="Arial" panose="020B0604020202020204" pitchFamily="34" charset="0"/>
              </a:rPr>
              <a:t> to November 30</a:t>
            </a:r>
            <a:r>
              <a:rPr lang="en-US" altLang="en-US" sz="2400" baseline="30000" dirty="0" smtClean="0">
                <a:latin typeface="Arial" panose="020B0604020202020204" pitchFamily="34" charset="0"/>
                <a:cs typeface="Arial" panose="020B0604020202020204" pitchFamily="34" charset="0"/>
              </a:rPr>
              <a:t>th</a:t>
            </a:r>
            <a:r>
              <a:rPr lang="en-US" altLang="en-US" sz="2400" dirty="0" smtClean="0">
                <a:latin typeface="Arial" panose="020B0604020202020204" pitchFamily="34" charset="0"/>
                <a:cs typeface="Arial" panose="020B0604020202020204" pitchFamily="34" charset="0"/>
              </a:rPr>
              <a:t> </a:t>
            </a:r>
            <a:endParaRPr lang="en-US" altLang="en-US" sz="2400" baseline="30000" dirty="0" smtClean="0">
              <a:latin typeface="Arial" panose="020B0604020202020204" pitchFamily="34" charset="0"/>
              <a:cs typeface="Arial" panose="020B0604020202020204" pitchFamily="34" charset="0"/>
            </a:endParaRPr>
          </a:p>
          <a:p>
            <a:r>
              <a:rPr lang="en-US" altLang="en-US" b="1" dirty="0" smtClean="0">
                <a:latin typeface="Arial" panose="020B0604020202020204" pitchFamily="34" charset="0"/>
                <a:cs typeface="Arial" panose="020B0604020202020204" pitchFamily="34" charset="0"/>
              </a:rPr>
              <a:t>(FYI)</a:t>
            </a:r>
          </a:p>
          <a:p>
            <a:r>
              <a:rPr lang="en-US" altLang="en-US" b="1" dirty="0" smtClean="0">
                <a:latin typeface="Arial" panose="020B0604020202020204" pitchFamily="34" charset="0"/>
                <a:cs typeface="Arial" panose="020B0604020202020204" pitchFamily="34" charset="0"/>
              </a:rPr>
              <a:t>And for </a:t>
            </a:r>
            <a:r>
              <a:rPr lang="en-US" altLang="en-US" b="1" dirty="0" smtClean="0"/>
              <a:t>Submitting comments (via OCS):</a:t>
            </a:r>
          </a:p>
          <a:p>
            <a:pPr marL="0" lvl="1" eaLnBrk="1" hangingPunct="1">
              <a:spcBef>
                <a:spcPts val="600"/>
              </a:spcBef>
              <a:spcAft>
                <a:spcPts val="600"/>
              </a:spcAft>
              <a:buFontTx/>
              <a:buChar char="•"/>
            </a:pPr>
            <a:r>
              <a:rPr lang="fr-CA" altLang="en-US" sz="2400" dirty="0" err="1" smtClean="0"/>
              <a:t>NPPOs</a:t>
            </a:r>
            <a:r>
              <a:rPr lang="fr-CA" altLang="en-US" sz="2400" dirty="0" smtClean="0"/>
              <a:t> </a:t>
            </a:r>
            <a:r>
              <a:rPr lang="fr-CA" altLang="en-US" sz="2400" dirty="0" err="1" smtClean="0"/>
              <a:t>should</a:t>
            </a:r>
            <a:r>
              <a:rPr lang="fr-CA" altLang="en-US" sz="2400" dirty="0" smtClean="0"/>
              <a:t> </a:t>
            </a:r>
            <a:r>
              <a:rPr lang="fr-CA" altLang="en-US" sz="2400" dirty="0" err="1" smtClean="0"/>
              <a:t>review</a:t>
            </a:r>
            <a:r>
              <a:rPr lang="fr-CA" altLang="en-US" sz="2400" dirty="0" smtClean="0"/>
              <a:t> the </a:t>
            </a:r>
            <a:r>
              <a:rPr lang="fr-CA" altLang="en-US" sz="2400" dirty="0" err="1" smtClean="0"/>
              <a:t>comments</a:t>
            </a:r>
            <a:r>
              <a:rPr lang="fr-CA" altLang="en-US" sz="2400" dirty="0" smtClean="0"/>
              <a:t> </a:t>
            </a:r>
            <a:r>
              <a:rPr lang="fr-CA" altLang="en-US" sz="2400" dirty="0" err="1" smtClean="0"/>
              <a:t>submitted</a:t>
            </a:r>
            <a:r>
              <a:rPr lang="fr-CA" altLang="en-US" sz="2400" dirty="0" smtClean="0"/>
              <a:t> and </a:t>
            </a:r>
            <a:r>
              <a:rPr lang="fr-CA" altLang="en-US" sz="2400" dirty="0" err="1" smtClean="0"/>
              <a:t>decide</a:t>
            </a:r>
            <a:r>
              <a:rPr lang="fr-CA" altLang="en-US" sz="2400" dirty="0" smtClean="0"/>
              <a:t> </a:t>
            </a:r>
            <a:r>
              <a:rPr lang="fr-CA" altLang="en-US" sz="2400" dirty="0" err="1" smtClean="0"/>
              <a:t>which</a:t>
            </a:r>
            <a:r>
              <a:rPr lang="fr-CA" altLang="en-US" sz="2400" dirty="0" smtClean="0"/>
              <a:t> </a:t>
            </a:r>
            <a:r>
              <a:rPr lang="fr-CA" altLang="en-US" sz="2400" dirty="0" err="1" smtClean="0"/>
              <a:t>ones</a:t>
            </a:r>
            <a:r>
              <a:rPr lang="fr-CA" altLang="en-US" sz="2400" dirty="0" smtClean="0"/>
              <a:t> to </a:t>
            </a:r>
            <a:r>
              <a:rPr lang="fr-CA" altLang="en-US" sz="2400" dirty="0" err="1" smtClean="0"/>
              <a:t>submit</a:t>
            </a:r>
            <a:endParaRPr lang="fr-CA" altLang="en-US" sz="2400" dirty="0" smtClean="0"/>
          </a:p>
          <a:p>
            <a:pPr marL="0" lvl="1" eaLnBrk="1" hangingPunct="1">
              <a:spcBef>
                <a:spcPts val="600"/>
              </a:spcBef>
              <a:spcAft>
                <a:spcPts val="600"/>
              </a:spcAft>
            </a:pPr>
            <a:r>
              <a:rPr lang="fr-CA" altLang="en-US" sz="2400" dirty="0" smtClean="0"/>
              <a:t>- </a:t>
            </a:r>
            <a:r>
              <a:rPr lang="fr-CA" altLang="en-US" sz="2400" dirty="0" err="1" smtClean="0"/>
              <a:t>Some</a:t>
            </a:r>
            <a:r>
              <a:rPr lang="fr-CA" altLang="en-US" sz="2400" dirty="0" smtClean="0"/>
              <a:t> </a:t>
            </a:r>
            <a:r>
              <a:rPr lang="fr-CA" altLang="en-US" sz="2400" dirty="0" err="1" smtClean="0"/>
              <a:t>stakeholders</a:t>
            </a:r>
            <a:r>
              <a:rPr lang="fr-CA" altLang="en-US" sz="2400" dirty="0" smtClean="0"/>
              <a:t> </a:t>
            </a:r>
            <a:r>
              <a:rPr lang="fr-CA" altLang="en-US" sz="2400" dirty="0" err="1" smtClean="0"/>
              <a:t>may</a:t>
            </a:r>
            <a:r>
              <a:rPr lang="fr-CA" altLang="en-US" sz="2400" dirty="0" smtClean="0"/>
              <a:t> have </a:t>
            </a:r>
            <a:r>
              <a:rPr lang="fr-CA" altLang="en-US" sz="2400" dirty="0" err="1" smtClean="0"/>
              <a:t>their</a:t>
            </a:r>
            <a:r>
              <a:rPr lang="fr-CA" altLang="en-US" sz="2400" dirty="0" smtClean="0"/>
              <a:t> </a:t>
            </a:r>
            <a:r>
              <a:rPr lang="fr-CA" altLang="en-US" sz="2400" dirty="0" err="1" smtClean="0"/>
              <a:t>own</a:t>
            </a:r>
            <a:r>
              <a:rPr lang="fr-CA" altLang="en-US" sz="2400" dirty="0" smtClean="0"/>
              <a:t> </a:t>
            </a:r>
            <a:r>
              <a:rPr lang="fr-CA" altLang="en-US" sz="2400" dirty="0" err="1" smtClean="0"/>
              <a:t>views</a:t>
            </a:r>
            <a:r>
              <a:rPr lang="fr-CA" altLang="en-US" sz="2400" dirty="0" smtClean="0"/>
              <a:t> on the topic </a:t>
            </a:r>
            <a:r>
              <a:rPr lang="fr-CA" altLang="en-US" sz="2400" dirty="0" err="1" smtClean="0"/>
              <a:t>based</a:t>
            </a:r>
            <a:r>
              <a:rPr lang="fr-CA" altLang="en-US" sz="2400" dirty="0" smtClean="0"/>
              <a:t> on </a:t>
            </a:r>
            <a:r>
              <a:rPr lang="fr-CA" altLang="en-US" sz="2400" dirty="0" err="1" smtClean="0"/>
              <a:t>their</a:t>
            </a:r>
            <a:r>
              <a:rPr lang="fr-CA" altLang="en-US" sz="2400" dirty="0" smtClean="0"/>
              <a:t> situation and mandate, </a:t>
            </a:r>
            <a:r>
              <a:rPr lang="fr-CA" altLang="en-US" sz="2400" b="1" dirty="0" smtClean="0"/>
              <a:t>but</a:t>
            </a:r>
            <a:r>
              <a:rPr lang="fr-CA" altLang="en-US" sz="2400" dirty="0" smtClean="0"/>
              <a:t> the NPPO has a ‘global’ </a:t>
            </a:r>
            <a:r>
              <a:rPr lang="fr-CA" altLang="en-US" sz="2400" dirty="0" err="1" smtClean="0"/>
              <a:t>view</a:t>
            </a:r>
            <a:r>
              <a:rPr lang="fr-CA" altLang="en-US" sz="2400" dirty="0" smtClean="0"/>
              <a:t> and </a:t>
            </a:r>
            <a:r>
              <a:rPr lang="fr-CA" altLang="en-US" sz="2400" dirty="0" err="1" smtClean="0"/>
              <a:t>wide</a:t>
            </a:r>
            <a:r>
              <a:rPr lang="fr-CA" altLang="en-US" sz="2400" dirty="0" smtClean="0"/>
              <a:t> expertise and </a:t>
            </a:r>
            <a:r>
              <a:rPr lang="fr-CA" altLang="en-US" sz="2400" dirty="0" err="1" smtClean="0"/>
              <a:t>should</a:t>
            </a:r>
            <a:r>
              <a:rPr lang="fr-CA" altLang="en-US" sz="2400" dirty="0" smtClean="0"/>
              <a:t> </a:t>
            </a:r>
            <a:r>
              <a:rPr lang="fr-CA" altLang="en-US" sz="2400" dirty="0" err="1" smtClean="0"/>
              <a:t>make</a:t>
            </a:r>
            <a:r>
              <a:rPr lang="fr-CA" altLang="en-US" sz="2400" dirty="0" smtClean="0"/>
              <a:t> efforts to </a:t>
            </a:r>
            <a:r>
              <a:rPr lang="fr-CA" altLang="en-US" sz="2400" dirty="0" err="1" smtClean="0"/>
              <a:t>consult</a:t>
            </a:r>
            <a:r>
              <a:rPr lang="fr-CA" altLang="en-US" sz="2400" dirty="0" smtClean="0"/>
              <a:t> </a:t>
            </a:r>
            <a:r>
              <a:rPr lang="fr-CA" altLang="en-US" sz="2400" dirty="0" err="1" smtClean="0"/>
              <a:t>stakeholders</a:t>
            </a:r>
            <a:r>
              <a:rPr lang="fr-CA" altLang="en-US" sz="2400" dirty="0" smtClean="0"/>
              <a:t> in </a:t>
            </a:r>
            <a:r>
              <a:rPr lang="fr-CA" altLang="en-US" sz="2400" dirty="0" err="1" smtClean="0"/>
              <a:t>their</a:t>
            </a:r>
            <a:r>
              <a:rPr lang="fr-CA" altLang="en-US" sz="2400" dirty="0" smtClean="0"/>
              <a:t> country (</a:t>
            </a:r>
            <a:r>
              <a:rPr lang="fr-CA" altLang="en-US" sz="2400" dirty="0" err="1" smtClean="0"/>
              <a:t>other</a:t>
            </a:r>
            <a:r>
              <a:rPr lang="fr-CA" altLang="en-US" sz="2400" dirty="0" smtClean="0"/>
              <a:t> </a:t>
            </a:r>
            <a:r>
              <a:rPr lang="fr-CA" altLang="en-US" sz="2400" dirty="0" err="1" smtClean="0"/>
              <a:t>goverment</a:t>
            </a:r>
            <a:r>
              <a:rPr lang="fr-CA" altLang="en-US" sz="2400" dirty="0" smtClean="0"/>
              <a:t> </a:t>
            </a:r>
            <a:r>
              <a:rPr lang="fr-CA" altLang="en-US" sz="2400" dirty="0" err="1" smtClean="0"/>
              <a:t>departments</a:t>
            </a:r>
            <a:r>
              <a:rPr lang="fr-CA" altLang="en-US" sz="2400" dirty="0" smtClean="0"/>
              <a:t>, </a:t>
            </a:r>
            <a:r>
              <a:rPr lang="fr-CA" altLang="en-US" sz="2400" dirty="0" err="1" smtClean="0"/>
              <a:t>industry</a:t>
            </a:r>
            <a:r>
              <a:rPr lang="fr-CA" altLang="en-US" sz="2400" dirty="0" smtClean="0"/>
              <a:t>, </a:t>
            </a:r>
            <a:r>
              <a:rPr lang="fr-CA" altLang="en-US" sz="2400" dirty="0" err="1" smtClean="0"/>
              <a:t>grower</a:t>
            </a:r>
            <a:r>
              <a:rPr lang="fr-CA" altLang="en-US" sz="2400" dirty="0" smtClean="0"/>
              <a:t> groups etc. )</a:t>
            </a:r>
          </a:p>
          <a:p>
            <a:pPr marL="0" lvl="1" eaLnBrk="1" hangingPunct="1">
              <a:spcBef>
                <a:spcPts val="600"/>
              </a:spcBef>
              <a:spcAft>
                <a:spcPts val="600"/>
              </a:spcAft>
              <a:buFontTx/>
              <a:buChar char="•"/>
            </a:pPr>
            <a:r>
              <a:rPr lang="fr-CA" altLang="en-US" sz="2400" dirty="0" smtClean="0"/>
              <a:t> </a:t>
            </a:r>
            <a:r>
              <a:rPr lang="fr-CA" altLang="en-US" sz="2400" dirty="0" err="1" smtClean="0"/>
              <a:t>NPPOs</a:t>
            </a:r>
            <a:r>
              <a:rPr lang="fr-CA" altLang="en-US" sz="2400" dirty="0" smtClean="0"/>
              <a:t> </a:t>
            </a:r>
            <a:r>
              <a:rPr lang="fr-CA" altLang="en-US" sz="2400" dirty="0" err="1" smtClean="0"/>
              <a:t>should</a:t>
            </a:r>
            <a:r>
              <a:rPr lang="fr-CA" altLang="en-US" sz="2400" dirty="0" smtClean="0"/>
              <a:t> </a:t>
            </a:r>
            <a:r>
              <a:rPr lang="fr-CA" altLang="en-US" sz="2400" dirty="0" err="1" smtClean="0"/>
              <a:t>take</a:t>
            </a:r>
            <a:r>
              <a:rPr lang="fr-CA" altLang="en-US" sz="2400" dirty="0" smtClean="0"/>
              <a:t> all </a:t>
            </a:r>
            <a:r>
              <a:rPr lang="fr-CA" altLang="en-US" sz="2400" dirty="0" err="1" smtClean="0"/>
              <a:t>viewpoints</a:t>
            </a:r>
            <a:r>
              <a:rPr lang="fr-CA" altLang="en-US" sz="2400" dirty="0" smtClean="0"/>
              <a:t> </a:t>
            </a:r>
            <a:r>
              <a:rPr lang="fr-CA" altLang="en-US" sz="2400" dirty="0" err="1" smtClean="0"/>
              <a:t>into</a:t>
            </a:r>
            <a:r>
              <a:rPr lang="fr-CA" altLang="en-US" sz="2400" dirty="0" smtClean="0"/>
              <a:t> </a:t>
            </a:r>
            <a:r>
              <a:rPr lang="fr-CA" altLang="en-US" sz="2400" dirty="0" err="1" smtClean="0"/>
              <a:t>consideration</a:t>
            </a:r>
            <a:r>
              <a:rPr lang="fr-CA" altLang="en-US" sz="2400" dirty="0" smtClean="0"/>
              <a:t> </a:t>
            </a:r>
            <a:r>
              <a:rPr lang="fr-CA" altLang="en-US" sz="2400" dirty="0" err="1" smtClean="0"/>
              <a:t>when</a:t>
            </a:r>
            <a:r>
              <a:rPr lang="fr-CA" altLang="en-US" sz="2400" dirty="0" smtClean="0"/>
              <a:t> </a:t>
            </a:r>
            <a:r>
              <a:rPr lang="fr-CA" altLang="en-US" sz="2400" dirty="0" err="1" smtClean="0"/>
              <a:t>making</a:t>
            </a:r>
            <a:r>
              <a:rPr lang="fr-CA" altLang="en-US" sz="2400" dirty="0" smtClean="0"/>
              <a:t> </a:t>
            </a:r>
            <a:r>
              <a:rPr lang="fr-CA" altLang="en-US" sz="2400" dirty="0" err="1" smtClean="0"/>
              <a:t>decisions</a:t>
            </a:r>
            <a:r>
              <a:rPr lang="en-CA" altLang="en-US" sz="2400" dirty="0" smtClean="0"/>
              <a:t>.</a:t>
            </a:r>
            <a:endParaRPr lang="fr-CA" altLang="en-US" sz="2400" dirty="0" smtClean="0"/>
          </a:p>
          <a:p>
            <a:endParaRPr lang="en-GB" altLang="en-US" dirty="0" smtClean="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Calibri" panose="020F0502020204030204" pitchFamily="34" charset="0"/>
              </a:defRPr>
            </a:lvl1pPr>
            <a:lvl2pPr marL="742950" indent="-285750" eaLnBrk="0" hangingPunct="0">
              <a:spcBef>
                <a:spcPct val="30000"/>
              </a:spcBef>
              <a:defRPr sz="1200">
                <a:solidFill>
                  <a:schemeClr val="tx1"/>
                </a:solidFill>
                <a:latin typeface="Calibri" panose="020F0502020204030204" pitchFamily="34" charset="0"/>
              </a:defRPr>
            </a:lvl2pPr>
            <a:lvl3pPr marL="1143000" indent="-228600" eaLnBrk="0" hangingPunct="0">
              <a:spcBef>
                <a:spcPct val="30000"/>
              </a:spcBef>
              <a:defRPr sz="1200">
                <a:solidFill>
                  <a:schemeClr val="tx1"/>
                </a:solidFill>
                <a:latin typeface="Calibri" panose="020F0502020204030204" pitchFamily="34" charset="0"/>
              </a:defRPr>
            </a:lvl3pPr>
            <a:lvl4pPr marL="1600200" indent="-228600" eaLnBrk="0" hangingPunct="0">
              <a:spcBef>
                <a:spcPct val="30000"/>
              </a:spcBef>
              <a:defRPr sz="1200">
                <a:solidFill>
                  <a:schemeClr val="tx1"/>
                </a:solidFill>
                <a:latin typeface="Calibri" panose="020F0502020204030204" pitchFamily="34" charset="0"/>
              </a:defRPr>
            </a:lvl4pPr>
            <a:lvl5pPr marL="2057400" indent="-228600" eaLnBrk="0" hangingPunct="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eaLnBrk="1" hangingPunct="1">
              <a:spcBef>
                <a:spcPct val="0"/>
              </a:spcBef>
            </a:pPr>
            <a:fld id="{84F96DAF-8507-4CB5-BA7C-024FAC84A516}" type="slidenum">
              <a:rPr lang="en-US" altLang="en-US">
                <a:latin typeface="Arial" panose="020B0604020202020204" pitchFamily="34" charset="0"/>
              </a:rPr>
              <a:pPr eaLnBrk="1" hangingPunct="1">
                <a:spcBef>
                  <a:spcPct val="0"/>
                </a:spcBef>
              </a:pPr>
              <a:t>10</a:t>
            </a:fld>
            <a:endParaRPr lang="en-US" altLang="en-US">
              <a:latin typeface="Arial" panose="020B0604020202020204" pitchFamily="34" charset="0"/>
            </a:endParaRPr>
          </a:p>
        </p:txBody>
      </p:sp>
    </p:spTree>
    <p:extLst>
      <p:ext uri="{BB962C8B-B14F-4D97-AF65-F5344CB8AC3E}">
        <p14:creationId xmlns:p14="http://schemas.microsoft.com/office/powerpoint/2010/main" val="33257146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fld id="{3405950D-143E-43ED-BDA2-8BB40334D551}" type="slidenum">
              <a:rPr lang="en-US" altLang="en-US" smtClean="0">
                <a:latin typeface="Times" pitchFamily="18" charset="0"/>
                <a:ea typeface="ＭＳ Ｐゴシック" pitchFamily="34" charset="-128"/>
              </a:rPr>
              <a:pPr eaLnBrk="1" hangingPunct="1"/>
              <a:t>13</a:t>
            </a:fld>
            <a:endParaRPr lang="en-US" altLang="en-US" smtClean="0">
              <a:latin typeface="Times" pitchFamily="18" charset="0"/>
              <a:ea typeface="ＭＳ Ｐゴシック" pitchFamily="34" charset="-128"/>
            </a:endParaRPr>
          </a:p>
        </p:txBody>
      </p:sp>
      <p:sp>
        <p:nvSpPr>
          <p:cNvPr id="37891" name="Rectangle 2"/>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7892" name="Rectangle 3"/>
          <p:cNvSpPr>
            <a:spLocks noGrp="1" noChangeArrowheads="1"/>
          </p:cNvSpPr>
          <p:nvPr>
            <p:ph type="body" idx="1"/>
          </p:nvPr>
        </p:nvSpPr>
        <p:spPr bwMode="auto">
          <a:xfrm>
            <a:off x="906463" y="4705350"/>
            <a:ext cx="4981575" cy="4457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GB" altLang="en-US" dirty="0" smtClean="0"/>
              <a:t>The SPS Agreement, like other WTO agreements, establishes  both rights and obligations on governments.  The basic right recognized by the SPS Agreement is that governments  have the right to restrict international trade when it is necessary to protect human, animal or plant health.  This means that health protection takes priority over trade.</a:t>
            </a:r>
          </a:p>
          <a:p>
            <a:pPr eaLnBrk="1" hangingPunct="1"/>
            <a:endParaRPr lang="en-GB" altLang="en-US" dirty="0" smtClean="0"/>
          </a:p>
          <a:p>
            <a:pPr>
              <a:spcBef>
                <a:spcPts val="0"/>
              </a:spcBef>
              <a:spcAft>
                <a:spcPts val="1200"/>
              </a:spcAft>
            </a:pPr>
            <a:r>
              <a:rPr lang="en-GB" sz="2400" dirty="0" smtClean="0"/>
              <a:t>Trade disputes between contracting parties may arise due to a number of reasons:</a:t>
            </a:r>
          </a:p>
          <a:p>
            <a:pPr>
              <a:spcBef>
                <a:spcPts val="0"/>
              </a:spcBef>
              <a:spcAft>
                <a:spcPts val="1200"/>
              </a:spcAft>
            </a:pPr>
            <a:r>
              <a:rPr lang="en-GB" sz="2000" dirty="0" smtClean="0"/>
              <a:t>Gaining or maintaining market access </a:t>
            </a:r>
          </a:p>
          <a:p>
            <a:pPr>
              <a:spcBef>
                <a:spcPts val="0"/>
              </a:spcBef>
              <a:spcAft>
                <a:spcPts val="1200"/>
              </a:spcAft>
            </a:pPr>
            <a:r>
              <a:rPr lang="en-GB" sz="2000" dirty="0" smtClean="0"/>
              <a:t>Interpretation and application of the:</a:t>
            </a:r>
          </a:p>
          <a:p>
            <a:pPr marL="1257300" lvl="2" indent="-457200">
              <a:spcBef>
                <a:spcPts val="0"/>
              </a:spcBef>
              <a:spcAft>
                <a:spcPts val="1200"/>
              </a:spcAft>
              <a:buFont typeface="Wingdings" panose="05000000000000000000" pitchFamily="2" charset="2"/>
              <a:buChar char="ü"/>
            </a:pPr>
            <a:r>
              <a:rPr lang="en-GB" sz="1600" dirty="0" smtClean="0"/>
              <a:t>IPPC</a:t>
            </a:r>
          </a:p>
          <a:p>
            <a:pPr marL="1257300" lvl="2" indent="-457200">
              <a:spcBef>
                <a:spcPts val="0"/>
              </a:spcBef>
              <a:spcAft>
                <a:spcPts val="1200"/>
              </a:spcAft>
              <a:buFont typeface="Wingdings" panose="05000000000000000000" pitchFamily="2" charset="2"/>
              <a:buChar char="ü"/>
            </a:pPr>
            <a:r>
              <a:rPr lang="en-GB" sz="1600" dirty="0" smtClean="0"/>
              <a:t>ISPMs</a:t>
            </a:r>
          </a:p>
          <a:p>
            <a:pPr marL="1257300" lvl="2" indent="-457200">
              <a:spcBef>
                <a:spcPts val="0"/>
              </a:spcBef>
              <a:spcAft>
                <a:spcPts val="1200"/>
              </a:spcAft>
              <a:buFont typeface="Wingdings" panose="05000000000000000000" pitchFamily="2" charset="2"/>
              <a:buChar char="ü"/>
            </a:pPr>
            <a:r>
              <a:rPr lang="en-GB" sz="2000" dirty="0" smtClean="0"/>
              <a:t>Phytosanitary measures</a:t>
            </a:r>
          </a:p>
          <a:p>
            <a:pPr marL="1257300" lvl="2" indent="-457200">
              <a:spcBef>
                <a:spcPts val="0"/>
              </a:spcBef>
              <a:spcAft>
                <a:spcPts val="1200"/>
              </a:spcAft>
              <a:buFont typeface="Wingdings" panose="05000000000000000000" pitchFamily="2" charset="2"/>
              <a:buChar char="ü"/>
            </a:pPr>
            <a:r>
              <a:rPr lang="en-GB" sz="1600" dirty="0" smtClean="0"/>
              <a:t>strength</a:t>
            </a:r>
          </a:p>
          <a:p>
            <a:pPr marL="1257300" lvl="2" indent="-457200">
              <a:spcBef>
                <a:spcPts val="0"/>
              </a:spcBef>
              <a:spcAft>
                <a:spcPts val="1200"/>
              </a:spcAft>
              <a:buFont typeface="Wingdings" panose="05000000000000000000" pitchFamily="2" charset="2"/>
              <a:buChar char="ü"/>
            </a:pPr>
            <a:r>
              <a:rPr lang="en-GB" sz="1600" dirty="0" smtClean="0"/>
              <a:t>type</a:t>
            </a:r>
          </a:p>
          <a:p>
            <a:pPr marL="1257300" lvl="2" indent="-457200">
              <a:spcBef>
                <a:spcPts val="0"/>
              </a:spcBef>
              <a:spcAft>
                <a:spcPts val="1200"/>
              </a:spcAft>
              <a:buFont typeface="Wingdings" panose="05000000000000000000" pitchFamily="2" charset="2"/>
              <a:buChar char="ü"/>
            </a:pPr>
            <a:r>
              <a:rPr lang="en-GB" sz="1600" dirty="0" smtClean="0"/>
              <a:t>use or misuse of measures.</a:t>
            </a:r>
          </a:p>
          <a:p>
            <a:pPr marL="1257300" lvl="2" indent="-457200">
              <a:spcBef>
                <a:spcPts val="0"/>
              </a:spcBef>
              <a:spcAft>
                <a:spcPts val="1200"/>
              </a:spcAft>
              <a:buFont typeface="Wingdings" panose="05000000000000000000" pitchFamily="2" charset="2"/>
              <a:buChar char="ü"/>
            </a:pPr>
            <a:r>
              <a:rPr lang="en-GB" sz="2000" dirty="0" smtClean="0"/>
              <a:t>New or revised phytosanitary measures.</a:t>
            </a:r>
            <a:endParaRPr lang="en-GB" altLang="en-US" dirty="0" smtClean="0"/>
          </a:p>
          <a:p>
            <a:pPr eaLnBrk="1" hangingPunct="1"/>
            <a:endParaRPr lang="en-GB" altLang="en-US" dirty="0" smtClean="0"/>
          </a:p>
        </p:txBody>
      </p:sp>
    </p:spTree>
    <p:extLst>
      <p:ext uri="{BB962C8B-B14F-4D97-AF65-F5344CB8AC3E}">
        <p14:creationId xmlns:p14="http://schemas.microsoft.com/office/powerpoint/2010/main" val="3454862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sz="2400" b="1" dirty="0" smtClean="0">
                <a:solidFill>
                  <a:schemeClr val="accent3"/>
                </a:solidFill>
              </a:rPr>
              <a:t>Dispute </a:t>
            </a:r>
            <a:r>
              <a:rPr lang="fr-FR" sz="2400" b="1" dirty="0" err="1" smtClean="0">
                <a:solidFill>
                  <a:schemeClr val="accent3"/>
                </a:solidFill>
              </a:rPr>
              <a:t>avoidance</a:t>
            </a:r>
            <a:r>
              <a:rPr lang="fr-FR" dirty="0" smtClean="0"/>
              <a:t> - </a:t>
            </a:r>
            <a:r>
              <a:rPr lang="en-US" dirty="0" smtClean="0"/>
              <a:t>measures to prevent the occurrence of a formal dispute:</a:t>
            </a:r>
          </a:p>
          <a:p>
            <a:pPr lvl="1">
              <a:buFont typeface="Wingdings" panose="05000000000000000000" pitchFamily="2" charset="2"/>
              <a:buChar char="§"/>
            </a:pPr>
            <a:r>
              <a:rPr lang="fr-FR" sz="2100" dirty="0" smtClean="0"/>
              <a:t>Actions </a:t>
            </a:r>
            <a:r>
              <a:rPr lang="fr-FR" sz="2100" dirty="0" err="1" smtClean="0"/>
              <a:t>that</a:t>
            </a:r>
            <a:r>
              <a:rPr lang="fr-FR" sz="2100" dirty="0" smtClean="0"/>
              <a:t> </a:t>
            </a:r>
            <a:r>
              <a:rPr lang="fr-FR" sz="2100" dirty="0" err="1" smtClean="0"/>
              <a:t>can</a:t>
            </a:r>
            <a:r>
              <a:rPr lang="fr-FR" sz="2100" dirty="0" smtClean="0"/>
              <a:t> </a:t>
            </a:r>
            <a:r>
              <a:rPr lang="fr-FR" sz="2100" dirty="0" err="1" smtClean="0"/>
              <a:t>be</a:t>
            </a:r>
            <a:r>
              <a:rPr lang="fr-FR" sz="2100" dirty="0" smtClean="0"/>
              <a:t> </a:t>
            </a:r>
            <a:r>
              <a:rPr lang="fr-FR" sz="2100" dirty="0" err="1" smtClean="0"/>
              <a:t>taken</a:t>
            </a:r>
            <a:r>
              <a:rPr lang="fr-FR" sz="2100" dirty="0" smtClean="0"/>
              <a:t> to </a:t>
            </a:r>
            <a:r>
              <a:rPr lang="fr-FR" sz="2100" dirty="0" err="1" smtClean="0"/>
              <a:t>avoid</a:t>
            </a:r>
            <a:r>
              <a:rPr lang="fr-FR" sz="2100" dirty="0" smtClean="0"/>
              <a:t> a dispute</a:t>
            </a:r>
          </a:p>
          <a:p>
            <a:pPr lvl="1">
              <a:buFont typeface="Wingdings" panose="05000000000000000000" pitchFamily="2" charset="2"/>
              <a:buChar char="§"/>
            </a:pPr>
            <a:r>
              <a:rPr lang="fr-FR" sz="2100" dirty="0" smtClean="0"/>
              <a:t>Informal </a:t>
            </a:r>
            <a:r>
              <a:rPr lang="fr-FR" sz="2100" dirty="0" err="1" smtClean="0"/>
              <a:t>processes</a:t>
            </a:r>
            <a:r>
              <a:rPr lang="fr-FR" sz="2100" dirty="0" smtClean="0"/>
              <a:t> and </a:t>
            </a:r>
            <a:r>
              <a:rPr lang="fr-FR" sz="2100" dirty="0" err="1" smtClean="0"/>
              <a:t>many</a:t>
            </a:r>
            <a:r>
              <a:rPr lang="fr-FR" sz="2100" dirty="0" smtClean="0"/>
              <a:t> options</a:t>
            </a:r>
          </a:p>
          <a:p>
            <a:pPr marL="0" indent="0">
              <a:buNone/>
            </a:pPr>
            <a:endParaRPr lang="fr-FR" dirty="0" smtClean="0"/>
          </a:p>
          <a:p>
            <a:r>
              <a:rPr lang="fr-FR" sz="2400" b="1" dirty="0" smtClean="0">
                <a:solidFill>
                  <a:schemeClr val="accent3"/>
                </a:solidFill>
              </a:rPr>
              <a:t>Dispute </a:t>
            </a:r>
            <a:r>
              <a:rPr lang="fr-FR" sz="2400" b="1" dirty="0" err="1" smtClean="0">
                <a:solidFill>
                  <a:schemeClr val="accent3"/>
                </a:solidFill>
              </a:rPr>
              <a:t>settlement</a:t>
            </a:r>
            <a:r>
              <a:rPr lang="fr-FR" sz="2400" b="1" dirty="0" smtClean="0">
                <a:solidFill>
                  <a:schemeClr val="accent3"/>
                </a:solidFill>
              </a:rPr>
              <a:t> - </a:t>
            </a:r>
            <a:r>
              <a:rPr lang="fr-FR" sz="2400" dirty="0" smtClean="0"/>
              <a:t>dispute </a:t>
            </a:r>
            <a:r>
              <a:rPr lang="fr-FR" dirty="0" err="1" smtClean="0"/>
              <a:t>resolution</a:t>
            </a:r>
            <a:r>
              <a:rPr lang="fr-FR" dirty="0" smtClean="0"/>
              <a:t>: </a:t>
            </a:r>
          </a:p>
          <a:p>
            <a:pPr lvl="1">
              <a:lnSpc>
                <a:spcPct val="150000"/>
              </a:lnSpc>
              <a:spcBef>
                <a:spcPts val="0"/>
              </a:spcBef>
              <a:spcAft>
                <a:spcPts val="900"/>
              </a:spcAft>
              <a:buFont typeface="Wingdings" panose="05000000000000000000" pitchFamily="2" charset="2"/>
              <a:buChar char="§"/>
            </a:pPr>
            <a:r>
              <a:rPr lang="en-US" sz="2100" dirty="0" smtClean="0"/>
              <a:t>The “last resort” if  dispute avoidance options have failed</a:t>
            </a:r>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14</a:t>
            </a:fld>
            <a:endParaRPr lang="en-US"/>
          </a:p>
        </p:txBody>
      </p:sp>
    </p:spTree>
    <p:extLst>
      <p:ext uri="{BB962C8B-B14F-4D97-AF65-F5344CB8AC3E}">
        <p14:creationId xmlns:p14="http://schemas.microsoft.com/office/powerpoint/2010/main" val="279482340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900" dirty="0" smtClean="0"/>
              <a:t>Policy </a:t>
            </a:r>
            <a:r>
              <a:rPr lang="en-US" sz="2000" dirty="0" smtClean="0"/>
              <a:t>Advice: </a:t>
            </a:r>
            <a:r>
              <a:rPr lang="en-US" sz="1200" dirty="0" smtClean="0"/>
              <a:t>FAO inputs,</a:t>
            </a:r>
            <a:r>
              <a:rPr lang="en-US" sz="1200" baseline="0" dirty="0" smtClean="0"/>
              <a:t> </a:t>
            </a:r>
            <a:r>
              <a:rPr lang="en-US" sz="1200" dirty="0" smtClean="0"/>
              <a:t>Technical</a:t>
            </a:r>
            <a:r>
              <a:rPr lang="en-US" sz="1200" baseline="0" dirty="0" smtClean="0"/>
              <a:t> and l</a:t>
            </a:r>
            <a:r>
              <a:rPr lang="en-US" sz="1200" dirty="0" smtClean="0"/>
              <a:t>egal</a:t>
            </a:r>
          </a:p>
          <a:p>
            <a:pPr lvl="0"/>
            <a:r>
              <a:rPr lang="en-US" sz="1800" dirty="0" smtClean="0"/>
              <a:t>Project </a:t>
            </a:r>
            <a:r>
              <a:rPr lang="en-US" sz="2000" dirty="0" smtClean="0"/>
              <a:t>Development:</a:t>
            </a:r>
            <a:r>
              <a:rPr lang="en-US" sz="1800" baseline="0" dirty="0" smtClean="0"/>
              <a:t> p</a:t>
            </a:r>
            <a:r>
              <a:rPr lang="en-US" sz="1200" dirty="0" smtClean="0"/>
              <a:t>roject formulation,</a:t>
            </a:r>
            <a:r>
              <a:rPr lang="en-US" sz="1200" baseline="0" dirty="0" smtClean="0"/>
              <a:t> c</a:t>
            </a:r>
            <a:r>
              <a:rPr lang="en-US" sz="1200" dirty="0" smtClean="0"/>
              <a:t>apacity assessments,</a:t>
            </a:r>
            <a:r>
              <a:rPr lang="en-US" sz="1200" baseline="0" dirty="0" smtClean="0"/>
              <a:t> s</a:t>
            </a:r>
            <a:r>
              <a:rPr lang="en-US" sz="1200" dirty="0" smtClean="0"/>
              <a:t>trategic planning</a:t>
            </a:r>
          </a:p>
          <a:p>
            <a:pPr lvl="0"/>
            <a:r>
              <a:rPr lang="en-US" sz="2000" dirty="0" smtClean="0"/>
              <a:t>Training:</a:t>
            </a:r>
            <a:r>
              <a:rPr lang="en-US" sz="1200" baseline="0" dirty="0" smtClean="0"/>
              <a:t> d</a:t>
            </a:r>
            <a:r>
              <a:rPr lang="en-US" sz="1200" dirty="0" smtClean="0"/>
              <a:t>evelopment of training materials,</a:t>
            </a:r>
            <a:r>
              <a:rPr lang="en-US" sz="1200" baseline="0" dirty="0" smtClean="0"/>
              <a:t> t</a:t>
            </a:r>
            <a:r>
              <a:rPr lang="en-US" sz="1200" dirty="0" smtClean="0"/>
              <a:t>echnical delivery of training</a:t>
            </a:r>
          </a:p>
          <a:p>
            <a:endParaRPr lang="en-US" dirty="0"/>
          </a:p>
        </p:txBody>
      </p:sp>
      <p:sp>
        <p:nvSpPr>
          <p:cNvPr id="4" name="Slide Number Placeholder 3"/>
          <p:cNvSpPr>
            <a:spLocks noGrp="1"/>
          </p:cNvSpPr>
          <p:nvPr>
            <p:ph type="sldNum" sz="quarter" idx="10"/>
          </p:nvPr>
        </p:nvSpPr>
        <p:spPr/>
        <p:txBody>
          <a:bodyPr/>
          <a:lstStyle/>
          <a:p>
            <a:fld id="{C8F58E2D-82E9-4B40-B463-526FA93C539E}" type="slidenum">
              <a:rPr lang="en-US" smtClean="0"/>
              <a:pPr/>
              <a:t>15</a:t>
            </a:fld>
            <a:endParaRPr lang="en-US"/>
          </a:p>
        </p:txBody>
      </p:sp>
    </p:spTree>
    <p:extLst>
      <p:ext uri="{BB962C8B-B14F-4D97-AF65-F5344CB8AC3E}">
        <p14:creationId xmlns:p14="http://schemas.microsoft.com/office/powerpoint/2010/main" val="17012684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92772" y="906511"/>
            <a:ext cx="7167016" cy="1006113"/>
          </a:xfrm>
          <a:prstGeom prst="rect">
            <a:avLst/>
          </a:prstGeom>
        </p:spPr>
        <p:txBody>
          <a:bodyPr anchor="b"/>
          <a:lstStyle>
            <a:lvl1pPr algn="ctr">
              <a:defRPr sz="4500"/>
            </a:lvl1pPr>
          </a:lstStyle>
          <a:p>
            <a:r>
              <a:rPr lang="en-US" smtClean="0"/>
              <a:t>Click to edit Master title style</a:t>
            </a:r>
            <a:endParaRPr lang="en-US" dirty="0"/>
          </a:p>
        </p:txBody>
      </p:sp>
      <p:sp>
        <p:nvSpPr>
          <p:cNvPr id="3" name="Subtitle 2"/>
          <p:cNvSpPr>
            <a:spLocks noGrp="1"/>
          </p:cNvSpPr>
          <p:nvPr>
            <p:ph type="subTitle" idx="1"/>
          </p:nvPr>
        </p:nvSpPr>
        <p:spPr>
          <a:xfrm>
            <a:off x="1292772" y="2180022"/>
            <a:ext cx="7167016" cy="1367224"/>
          </a:xfrm>
        </p:spPr>
        <p:txBody>
          <a:bodyPr>
            <a:normAutofit/>
          </a:bodyPr>
          <a:lstStyle>
            <a:lvl1pPr marL="0" indent="0" algn="ctr">
              <a:buNone/>
              <a:defRPr sz="2200" baseline="0">
                <a:solidFill>
                  <a:schemeClr val="accent3"/>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cxnSp>
        <p:nvCxnSpPr>
          <p:cNvPr id="9" name="Straight Connector 8"/>
          <p:cNvCxnSpPr/>
          <p:nvPr/>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cxnSp>
        <p:nvCxnSpPr>
          <p:cNvPr id="8" name="Straight Connector 7"/>
          <p:cNvCxnSpPr/>
          <p:nvPr userDrawn="1"/>
        </p:nvCxnSpPr>
        <p:spPr>
          <a:xfrm>
            <a:off x="1292772" y="1975064"/>
            <a:ext cx="7167016" cy="0"/>
          </a:xfrm>
          <a:prstGeom prst="line">
            <a:avLst/>
          </a:prstGeom>
          <a:ln w="6350"/>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417127208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36444488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6" y="273844"/>
            <a:ext cx="1904410" cy="4358879"/>
          </a:xfrm>
          <a:prstGeom prst="rect">
            <a:avLst/>
          </a:prstGeo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302818" y="273844"/>
            <a:ext cx="5126557" cy="435887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36933290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normAutofit/>
          </a:bodyPr>
          <a:lstStyle>
            <a:lvl1pPr>
              <a:defRPr sz="3200" baseline="0"/>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marL="273050" indent="-273050" defTabSz="901800">
              <a:spcAft>
                <a:spcPts val="600"/>
              </a:spcAft>
              <a:tabLst>
                <a:tab pos="719138" algn="l"/>
              </a:tabLst>
              <a:defRPr/>
            </a:lvl1pPr>
            <a:lvl2pPr marL="577850" indent="-234950">
              <a:spcAft>
                <a:spcPts val="600"/>
              </a:spcAft>
              <a:tabLst/>
              <a:defRPr/>
            </a:lvl2pPr>
            <a:lvl3pPr marL="892175" indent="-206375">
              <a:spcAft>
                <a:spcPts val="600"/>
              </a:spcAft>
              <a:tabLst/>
              <a:defRPr/>
            </a:lvl3pPr>
            <a:lvl4pPr marL="1244600" indent="-215900">
              <a:spcAft>
                <a:spcPts val="600"/>
              </a:spcAft>
              <a:tabLst/>
              <a:defRPr/>
            </a:lvl4pPr>
            <a:lvl5pPr marL="1558925" indent="-187325">
              <a:spcAft>
                <a:spcPts val="600"/>
              </a:spcAft>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1435719926"/>
      </p:ext>
    </p:extLst>
  </p:cSld>
  <p:clrMapOvr>
    <a:masterClrMapping/>
  </p:clrMapOvr>
  <p:timing>
    <p:tnLst>
      <p:par>
        <p:cTn id="1" dur="indefinite" restart="never" nodeType="tmRoot"/>
      </p:par>
    </p:tnLst>
  </p:timing>
  <p:hf sldNum="0" hdr="0" ftr="0" dt="0"/>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95400" y="618760"/>
            <a:ext cx="7164388" cy="2139553"/>
          </a:xfrm>
          <a:prstGeom prst="rect">
            <a:avLst/>
          </a:prstGeom>
        </p:spPr>
        <p:txBody>
          <a:bodyPr anchor="b"/>
          <a:lstStyle>
            <a:lvl1pPr>
              <a:defRPr sz="4500"/>
            </a:lvl1pPr>
          </a:lstStyle>
          <a:p>
            <a:r>
              <a:rPr lang="en-US" smtClean="0"/>
              <a:t>Click to edit Master title style</a:t>
            </a:r>
            <a:endParaRPr lang="en-US" dirty="0"/>
          </a:p>
        </p:txBody>
      </p:sp>
      <p:sp>
        <p:nvSpPr>
          <p:cNvPr id="3" name="Text Placeholder 2"/>
          <p:cNvSpPr>
            <a:spLocks noGrp="1"/>
          </p:cNvSpPr>
          <p:nvPr>
            <p:ph type="body" idx="1"/>
          </p:nvPr>
        </p:nvSpPr>
        <p:spPr>
          <a:xfrm>
            <a:off x="1295400" y="2778554"/>
            <a:ext cx="7164388"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172951035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295400" y="1369219"/>
            <a:ext cx="3518854" cy="31380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928554" y="1369219"/>
            <a:ext cx="3539590" cy="313804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883253354"/>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295400" y="273844"/>
            <a:ext cx="7164388" cy="994172"/>
          </a:xfrm>
          <a:prstGeom prst="rect">
            <a:avLst/>
          </a:prstGeo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1295400" y="1260872"/>
            <a:ext cx="3510278"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1295400" y="1878807"/>
            <a:ext cx="3510278" cy="265273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936647" y="1260872"/>
            <a:ext cx="3523142"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936647" y="1878807"/>
            <a:ext cx="3523142" cy="2652734"/>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9" name="Slide Number Placeholder 8"/>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130522071"/>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994172"/>
          </a:xfrm>
          <a:prstGeom prst="rect">
            <a:avLst/>
          </a:prstGeom>
        </p:spPr>
        <p:txBody>
          <a:bodyPr/>
          <a:lstStyle/>
          <a:p>
            <a:r>
              <a:rPr lang="en-US" smtClean="0"/>
              <a:t>Click to edit Master title style</a:t>
            </a:r>
            <a:endParaRPr lang="en-US" dirty="0"/>
          </a:p>
        </p:txBody>
      </p:sp>
      <p:sp>
        <p:nvSpPr>
          <p:cNvPr id="5" name="Slide Number Placeholder 4"/>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50526095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4053519633"/>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15392" cy="1200150"/>
          </a:xfrm>
          <a:prstGeom prst="rect">
            <a:avLst/>
          </a:prstGeom>
        </p:spPr>
        <p:txBody>
          <a:bodyPr anchor="b"/>
          <a:lstStyle>
            <a:lvl1pPr>
              <a:defRPr sz="2400"/>
            </a:lvl1pPr>
          </a:lstStyle>
          <a:p>
            <a:r>
              <a:rPr lang="en-US" smtClean="0"/>
              <a:t>Click to edit Master title style</a:t>
            </a:r>
            <a:endParaRPr lang="en-US" dirty="0"/>
          </a:p>
        </p:txBody>
      </p:sp>
      <p:sp>
        <p:nvSpPr>
          <p:cNvPr id="3" name="Content Placeholder 2"/>
          <p:cNvSpPr>
            <a:spLocks noGrp="1"/>
          </p:cNvSpPr>
          <p:nvPr>
            <p:ph idx="1"/>
          </p:nvPr>
        </p:nvSpPr>
        <p:spPr>
          <a:xfrm>
            <a:off x="4219163" y="740569"/>
            <a:ext cx="4240625"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295399" y="1543050"/>
            <a:ext cx="2615391"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917007963"/>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295399" y="342900"/>
            <a:ext cx="2639667" cy="1200150"/>
          </a:xfrm>
          <a:prstGeom prst="rect">
            <a:avLst/>
          </a:prstGeom>
        </p:spPr>
        <p:txBody>
          <a:bodyPr anchor="b"/>
          <a:lstStyle>
            <a:lvl1pPr>
              <a:defRPr sz="24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4243439" y="740569"/>
            <a:ext cx="4216349"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smtClean="0"/>
              <a:t>Click icon to add picture</a:t>
            </a:r>
            <a:endParaRPr lang="en-US" dirty="0"/>
          </a:p>
        </p:txBody>
      </p:sp>
      <p:sp>
        <p:nvSpPr>
          <p:cNvPr id="4" name="Text Placeholder 3"/>
          <p:cNvSpPr>
            <a:spLocks noGrp="1"/>
          </p:cNvSpPr>
          <p:nvPr>
            <p:ph type="body" sz="half" idx="2"/>
          </p:nvPr>
        </p:nvSpPr>
        <p:spPr>
          <a:xfrm>
            <a:off x="1295399" y="1543050"/>
            <a:ext cx="2639667"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7" name="Slide Number Placeholder 6"/>
          <p:cNvSpPr>
            <a:spLocks noGrp="1"/>
          </p:cNvSpPr>
          <p:nvPr>
            <p:ph type="sldNum" sz="quarter" idx="12"/>
          </p:nvPr>
        </p:nvSpPr>
        <p:spPr/>
        <p:txBody>
          <a:bodyPr/>
          <a:lstStyle/>
          <a:p>
            <a:fld id="{83B6047E-932E-D046-B526-ECC9278DC106}" type="slidenum">
              <a:rPr lang="en-US" smtClean="0"/>
              <a:pPr/>
              <a:t>‹#›</a:t>
            </a:fld>
            <a:endParaRPr lang="en-US"/>
          </a:p>
        </p:txBody>
      </p:sp>
    </p:spTree>
    <p:extLst>
      <p:ext uri="{BB962C8B-B14F-4D97-AF65-F5344CB8AC3E}">
        <p14:creationId xmlns:p14="http://schemas.microsoft.com/office/powerpoint/2010/main" val="2434451815"/>
      </p:ext>
    </p:extLst>
  </p:cSld>
  <p:clrMapOvr>
    <a:masterClrMapping/>
  </p:clrMapOvr>
  <p:timing>
    <p:tnLst>
      <p:par>
        <p:cTn id="1" dur="indefinite" restart="never" nodeType="tmRoot"/>
      </p:par>
    </p:tnLst>
  </p:timing>
  <p:extLst mod="1">
    <p:ext uri="{DCECCB84-F9BA-43D5-87BE-67443E8EF086}">
      <p15:sldGuideLst xmlns:p15="http://schemas.microsoft.com/office/powerpoint/2012/main">
        <p15:guide id="0" orient="horz" pos="1620" userDrawn="1">
          <p15:clr>
            <a:srgbClr val="FBAE40"/>
          </p15:clr>
        </p15:guide>
        <p15:guide id="1" pos="3061" userDrawn="1">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tif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em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298416" y="1369219"/>
            <a:ext cx="7169729" cy="3118475"/>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8592765" y="4846709"/>
            <a:ext cx="434908" cy="205743"/>
          </a:xfrm>
          <a:prstGeom prst="rect">
            <a:avLst/>
          </a:prstGeom>
        </p:spPr>
        <p:txBody>
          <a:bodyPr vert="horz" lIns="91440" tIns="45720" rIns="91440" bIns="45720" rtlCol="0" anchor="ctr"/>
          <a:lstStyle>
            <a:lvl1pPr algn="r">
              <a:defRPr sz="900">
                <a:solidFill>
                  <a:schemeClr val="tx1">
                    <a:tint val="75000"/>
                  </a:schemeClr>
                </a:solidFill>
              </a:defRPr>
            </a:lvl1pPr>
          </a:lstStyle>
          <a:p>
            <a:fld id="{83B6047E-932E-D046-B526-ECC9278DC106}" type="slidenum">
              <a:rPr lang="en-US" smtClean="0"/>
              <a:pPr/>
              <a:t>‹#›</a:t>
            </a:fld>
            <a:endParaRPr lang="en-US" dirty="0"/>
          </a:p>
        </p:txBody>
      </p:sp>
      <p:pic>
        <p:nvPicPr>
          <p:cNvPr id="9" name="Picture 8"/>
          <p:cNvPicPr>
            <a:picLocks noChangeAspect="1"/>
          </p:cNvPicPr>
          <p:nvPr/>
        </p:nvPicPr>
        <p:blipFill>
          <a:blip r:embed="rId13"/>
          <a:stretch>
            <a:fillRect/>
          </a:stretch>
        </p:blipFill>
        <p:spPr>
          <a:xfrm>
            <a:off x="0" y="0"/>
            <a:ext cx="428625" cy="5143500"/>
          </a:xfrm>
          <a:prstGeom prst="rect">
            <a:avLst/>
          </a:prstGeom>
        </p:spPr>
      </p:pic>
      <p:sp>
        <p:nvSpPr>
          <p:cNvPr id="10" name="Rectangle 9"/>
          <p:cNvSpPr/>
          <p:nvPr/>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p:cNvPicPr>
            <a:picLocks noChangeAspect="1"/>
          </p:cNvPicPr>
          <p:nvPr/>
        </p:nvPicPr>
        <p:blipFill>
          <a:blip r:embed="rId14"/>
          <a:stretch>
            <a:fillRect/>
          </a:stretch>
        </p:blipFill>
        <p:spPr>
          <a:xfrm>
            <a:off x="4367360" y="4602216"/>
            <a:ext cx="856040" cy="442779"/>
          </a:xfrm>
          <a:prstGeom prst="rect">
            <a:avLst/>
          </a:prstGeom>
        </p:spPr>
      </p:pic>
      <p:cxnSp>
        <p:nvCxnSpPr>
          <p:cNvPr id="14" name="Straight Connector 13"/>
          <p:cNvCxnSpPr/>
          <p:nvPr/>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sp>
        <p:nvSpPr>
          <p:cNvPr id="22" name="Title Placeholder 21"/>
          <p:cNvSpPr>
            <a:spLocks noGrp="1"/>
          </p:cNvSpPr>
          <p:nvPr>
            <p:ph type="title"/>
          </p:nvPr>
        </p:nvSpPr>
        <p:spPr>
          <a:xfrm>
            <a:off x="1298416" y="274638"/>
            <a:ext cx="7169728" cy="993775"/>
          </a:xfrm>
          <a:prstGeom prst="rect">
            <a:avLst/>
          </a:prstGeom>
        </p:spPr>
        <p:txBody>
          <a:bodyPr vert="horz" lIns="91440" tIns="45720" rIns="91440" bIns="45720" rtlCol="0" anchor="ctr">
            <a:normAutofit/>
          </a:bodyPr>
          <a:lstStyle/>
          <a:p>
            <a:r>
              <a:rPr lang="en-US" smtClean="0"/>
              <a:t>Click to edit Master title style</a:t>
            </a:r>
            <a:endParaRPr lang="en-US"/>
          </a:p>
        </p:txBody>
      </p:sp>
      <p:pic>
        <p:nvPicPr>
          <p:cNvPr id="13" name="Picture 12"/>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pic>
        <p:nvPicPr>
          <p:cNvPr id="12" name="Picture 11"/>
          <p:cNvPicPr>
            <a:picLocks noChangeAspect="1"/>
          </p:cNvPicPr>
          <p:nvPr userDrawn="1"/>
        </p:nvPicPr>
        <p:blipFill>
          <a:blip r:embed="rId13"/>
          <a:stretch>
            <a:fillRect/>
          </a:stretch>
        </p:blipFill>
        <p:spPr>
          <a:xfrm>
            <a:off x="0" y="0"/>
            <a:ext cx="428625" cy="5143500"/>
          </a:xfrm>
          <a:prstGeom prst="rect">
            <a:avLst/>
          </a:prstGeom>
        </p:spPr>
      </p:pic>
      <p:sp>
        <p:nvSpPr>
          <p:cNvPr id="15" name="Rectangle 14"/>
          <p:cNvSpPr/>
          <p:nvPr userDrawn="1"/>
        </p:nvSpPr>
        <p:spPr>
          <a:xfrm>
            <a:off x="428625" y="0"/>
            <a:ext cx="193540" cy="51435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Picture 15"/>
          <p:cNvPicPr>
            <a:picLocks noChangeAspect="1"/>
          </p:cNvPicPr>
          <p:nvPr userDrawn="1"/>
        </p:nvPicPr>
        <p:blipFill>
          <a:blip r:embed="rId14"/>
          <a:stretch>
            <a:fillRect/>
          </a:stretch>
        </p:blipFill>
        <p:spPr>
          <a:xfrm>
            <a:off x="4367360" y="4602216"/>
            <a:ext cx="856040" cy="442779"/>
          </a:xfrm>
          <a:prstGeom prst="rect">
            <a:avLst/>
          </a:prstGeom>
        </p:spPr>
      </p:pic>
      <p:cxnSp>
        <p:nvCxnSpPr>
          <p:cNvPr id="17" name="Straight Connector 16"/>
          <p:cNvCxnSpPr/>
          <p:nvPr userDrawn="1"/>
        </p:nvCxnSpPr>
        <p:spPr>
          <a:xfrm flipH="1" flipV="1">
            <a:off x="1298416" y="4832851"/>
            <a:ext cx="2936360" cy="13858"/>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userDrawn="1"/>
        </p:nvCxnSpPr>
        <p:spPr>
          <a:xfrm>
            <a:off x="5369011" y="4832851"/>
            <a:ext cx="3099133" cy="0"/>
          </a:xfrm>
          <a:prstGeom prst="line">
            <a:avLst/>
          </a:prstGeom>
          <a:ln w="19050">
            <a:solidFill>
              <a:schemeClr val="accent2"/>
            </a:solidFill>
          </a:ln>
          <a:effectLst/>
        </p:spPr>
        <p:style>
          <a:lnRef idx="1">
            <a:schemeClr val="accent1"/>
          </a:lnRef>
          <a:fillRef idx="0">
            <a:schemeClr val="accent1"/>
          </a:fillRef>
          <a:effectRef idx="0">
            <a:schemeClr val="accent1"/>
          </a:effectRef>
          <a:fontRef idx="minor">
            <a:schemeClr val="tx1"/>
          </a:fontRef>
        </p:style>
      </p:cxnSp>
      <p:pic>
        <p:nvPicPr>
          <p:cNvPr id="20" name="Picture 19"/>
          <p:cNvPicPr>
            <a:picLocks noChangeAspect="1"/>
          </p:cNvPicPr>
          <p:nvPr userDrawn="1"/>
        </p:nvPicPr>
        <p:blipFill>
          <a:blip r:embed="rId15">
            <a:extLst>
              <a:ext uri="{28A0092B-C50C-407E-A947-70E740481C1C}">
                <a14:useLocalDpi xmlns:a14="http://schemas.microsoft.com/office/drawing/2010/main" val="0"/>
              </a:ext>
            </a:extLst>
          </a:blip>
          <a:stretch>
            <a:fillRect/>
          </a:stretch>
        </p:blipFill>
        <p:spPr>
          <a:xfrm>
            <a:off x="7068065" y="4506622"/>
            <a:ext cx="1400078" cy="565382"/>
          </a:xfrm>
          <a:prstGeom prst="rect">
            <a:avLst/>
          </a:prstGeom>
        </p:spPr>
      </p:pic>
    </p:spTree>
    <p:extLst>
      <p:ext uri="{BB962C8B-B14F-4D97-AF65-F5344CB8AC3E}">
        <p14:creationId xmlns:p14="http://schemas.microsoft.com/office/powerpoint/2010/main" val="3556588499"/>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l" defTabSz="685800" rtl="0" eaLnBrk="1" latinLnBrk="0" hangingPunct="1">
        <a:lnSpc>
          <a:spcPct val="90000"/>
        </a:lnSpc>
        <a:spcBef>
          <a:spcPct val="0"/>
        </a:spcBef>
        <a:buNone/>
        <a:defRPr sz="3300" b="0" kern="1200">
          <a:solidFill>
            <a:schemeClr val="accent1"/>
          </a:solidFill>
          <a:latin typeface="+mj-lt"/>
          <a:ea typeface="+mj-ea"/>
          <a:cs typeface="+mj-cs"/>
        </a:defRPr>
      </a:lvl1pPr>
    </p:titleStyle>
    <p:bodyStyle>
      <a:lvl1pPr marL="171450" indent="-171450" algn="l" defTabSz="685800" rtl="0" eaLnBrk="1" latinLnBrk="0" hangingPunct="1">
        <a:lnSpc>
          <a:spcPct val="90000"/>
        </a:lnSpc>
        <a:spcBef>
          <a:spcPts val="750"/>
        </a:spcBef>
        <a:buFont typeface="Wingdings" charset="2"/>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Wingdings" charset="2"/>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Wingdings" charset="2"/>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Wingdings" charset="2"/>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www.phytosanitary.info/"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hyperlink" Target="http://www.phytosanitary.info/"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www.ippc.int/" TargetMode="External"/><Relationship Id="rId2" Type="http://schemas.openxmlformats.org/officeDocument/2006/relationships/hyperlink" Target="mailto:ippc@fao.org" TargetMode="External"/><Relationship Id="rId1" Type="http://schemas.openxmlformats.org/officeDocument/2006/relationships/slideLayout" Target="../slideLayouts/slideLayout7.xml"/><Relationship Id="rId4" Type="http://schemas.openxmlformats.org/officeDocument/2006/relationships/hyperlink" Target="http://www.phytosanitary.info/"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US" b="1" smtClean="0"/>
              <a:t>Understanding </a:t>
            </a:r>
            <a:r>
              <a:rPr lang="en-US" b="1" dirty="0" smtClean="0"/>
              <a:t>the International Plant Protection Convention (IPPC)</a:t>
            </a:r>
            <a:endParaRPr lang="en-US" b="1" dirty="0"/>
          </a:p>
        </p:txBody>
      </p:sp>
      <p:sp>
        <p:nvSpPr>
          <p:cNvPr id="3" name="Subtitle 2"/>
          <p:cNvSpPr>
            <a:spLocks noGrp="1"/>
          </p:cNvSpPr>
          <p:nvPr>
            <p:ph type="subTitle" idx="1"/>
          </p:nvPr>
        </p:nvSpPr>
        <p:spPr>
          <a:xfrm>
            <a:off x="1292772" y="2180022"/>
            <a:ext cx="7167016" cy="1188466"/>
          </a:xfrm>
        </p:spPr>
        <p:txBody>
          <a:bodyPr>
            <a:normAutofit/>
          </a:bodyPr>
          <a:lstStyle/>
          <a:p>
            <a:r>
              <a:rPr lang="en-US" sz="2800" dirty="0" smtClean="0"/>
              <a:t> </a:t>
            </a:r>
          </a:p>
          <a:p>
            <a:r>
              <a:rPr lang="en-US" sz="1800" b="1" dirty="0" smtClean="0"/>
              <a:t>The </a:t>
            </a:r>
            <a:r>
              <a:rPr lang="en-US" sz="1800" b="1" dirty="0"/>
              <a:t>IPPC </a:t>
            </a:r>
            <a:r>
              <a:rPr lang="en-US" sz="1800" b="1" dirty="0" smtClean="0"/>
              <a:t>Secretariat</a:t>
            </a:r>
          </a:p>
          <a:p>
            <a:r>
              <a:rPr lang="fr-FR" sz="1800" b="1" dirty="0" err="1" smtClean="0"/>
              <a:t>With</a:t>
            </a:r>
            <a:r>
              <a:rPr lang="fr-FR" sz="1800" b="1" dirty="0" smtClean="0"/>
              <a:t> the </a:t>
            </a:r>
            <a:r>
              <a:rPr lang="fr-FR" sz="1800" b="1" dirty="0" err="1" smtClean="0"/>
              <a:t>financial</a:t>
            </a:r>
            <a:r>
              <a:rPr lang="fr-FR" sz="1800" b="1" dirty="0" smtClean="0"/>
              <a:t> support of the STDF </a:t>
            </a:r>
            <a:r>
              <a:rPr lang="fr-FR" sz="1800" b="1" dirty="0" err="1" smtClean="0"/>
              <a:t>project</a:t>
            </a:r>
            <a:r>
              <a:rPr lang="fr-FR" sz="1800" b="1" dirty="0" smtClean="0"/>
              <a:t> 401</a:t>
            </a:r>
            <a:endParaRPr lang="en-US" sz="1800" b="1" dirty="0"/>
          </a:p>
          <a:p>
            <a:endParaRPr lang="en-US" sz="1800" dirty="0"/>
          </a:p>
        </p:txBody>
      </p:sp>
      <p:sp>
        <p:nvSpPr>
          <p:cNvPr id="4" name="Title 1"/>
          <p:cNvSpPr txBox="1">
            <a:spLocks/>
          </p:cNvSpPr>
          <p:nvPr/>
        </p:nvSpPr>
        <p:spPr>
          <a:xfrm>
            <a:off x="1553911" y="4040841"/>
            <a:ext cx="7169727" cy="411628"/>
          </a:xfrm>
          <a:prstGeom prst="rect">
            <a:avLst/>
          </a:prstGeom>
        </p:spPr>
        <p:txBody>
          <a:bodyPr vert="horz" lIns="91440" tIns="45720" rIns="91440" bIns="45720" rtlCol="0" anchor="b">
            <a:normAutofit/>
          </a:bodyPr>
          <a:lstStyle>
            <a:lvl1pPr algn="ctr" defTabSz="685800" rtl="0" eaLnBrk="1" latinLnBrk="0" hangingPunct="1">
              <a:lnSpc>
                <a:spcPct val="90000"/>
              </a:lnSpc>
              <a:spcBef>
                <a:spcPct val="0"/>
              </a:spcBef>
              <a:buNone/>
              <a:defRPr sz="4500" b="0" kern="1200">
                <a:solidFill>
                  <a:schemeClr val="accent1"/>
                </a:solidFill>
                <a:latin typeface="+mj-lt"/>
                <a:ea typeface="+mj-ea"/>
                <a:cs typeface="+mj-cs"/>
              </a:defRPr>
            </a:lvl1pPr>
          </a:lstStyle>
          <a:p>
            <a:r>
              <a:rPr lang="en-US" sz="2000" b="1" dirty="0" smtClean="0"/>
              <a:t>Phytosanitary Capacity Evaluation (PCE) facilitators training</a:t>
            </a:r>
            <a:endParaRPr lang="en-US" sz="2000" b="1" dirty="0"/>
          </a:p>
        </p:txBody>
      </p:sp>
    </p:spTree>
    <p:extLst>
      <p:ext uri="{BB962C8B-B14F-4D97-AF65-F5344CB8AC3E}">
        <p14:creationId xmlns:p14="http://schemas.microsoft.com/office/powerpoint/2010/main" val="36150020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TextBox 18"/>
          <p:cNvSpPr txBox="1">
            <a:spLocks noChangeArrowheads="1"/>
          </p:cNvSpPr>
          <p:nvPr/>
        </p:nvSpPr>
        <p:spPr bwMode="auto">
          <a:xfrm>
            <a:off x="867171" y="831987"/>
            <a:ext cx="8071556"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marL="341313" indent="-341313"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marL="0" indent="0" eaLnBrk="1" hangingPunct="1">
              <a:spcBef>
                <a:spcPts val="900"/>
              </a:spcBef>
              <a:buNone/>
            </a:pPr>
            <a:r>
              <a:rPr lang="en-US" sz="2800" b="1" dirty="0">
                <a:solidFill>
                  <a:schemeClr val="accent3"/>
                </a:solidFill>
              </a:rPr>
              <a:t>Ways to participate in the </a:t>
            </a:r>
            <a:r>
              <a:rPr lang="en-US" sz="2800" b="1" dirty="0" smtClean="0">
                <a:solidFill>
                  <a:schemeClr val="accent3"/>
                </a:solidFill>
              </a:rPr>
              <a:t>standard setting activities</a:t>
            </a:r>
            <a:endParaRPr lang="en-US" altLang="en-US" sz="2600" b="1" dirty="0">
              <a:solidFill>
                <a:schemeClr val="accent3"/>
              </a:solidFill>
              <a:latin typeface="+mn-lt"/>
            </a:endParaRPr>
          </a:p>
        </p:txBody>
      </p:sp>
      <p:sp>
        <p:nvSpPr>
          <p:cNvPr id="5" name="TextBox 4"/>
          <p:cNvSpPr txBox="1">
            <a:spLocks noChangeArrowheads="1"/>
          </p:cNvSpPr>
          <p:nvPr/>
        </p:nvSpPr>
        <p:spPr bwMode="auto">
          <a:xfrm>
            <a:off x="1251647" y="1526132"/>
            <a:ext cx="1891159"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mj-lt"/>
                <a:cs typeface="Arial" panose="020B0604020202020204" pitchFamily="34" charset="0"/>
              </a:rPr>
              <a:t>Submitting a topic</a:t>
            </a:r>
            <a:endParaRPr lang="en-GB" altLang="en-US" sz="1800" dirty="0">
              <a:latin typeface="+mj-lt"/>
              <a:cs typeface="Arial" panose="020B0604020202020204" pitchFamily="34" charset="0"/>
            </a:endParaRPr>
          </a:p>
        </p:txBody>
      </p:sp>
      <p:sp>
        <p:nvSpPr>
          <p:cNvPr id="6" name="TextBox 5"/>
          <p:cNvSpPr txBox="1">
            <a:spLocks noChangeArrowheads="1"/>
          </p:cNvSpPr>
          <p:nvPr/>
        </p:nvSpPr>
        <p:spPr bwMode="auto">
          <a:xfrm>
            <a:off x="3512046" y="1581620"/>
            <a:ext cx="4067524"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mj-lt"/>
                <a:cs typeface="Arial" panose="020B0604020202020204" pitchFamily="34" charset="0"/>
              </a:rPr>
              <a:t>Providing comments during consultations</a:t>
            </a:r>
            <a:endParaRPr lang="en-GB" altLang="en-US" sz="1800" dirty="0">
              <a:latin typeface="+mj-lt"/>
              <a:cs typeface="Arial" panose="020B0604020202020204" pitchFamily="34" charset="0"/>
            </a:endParaRPr>
          </a:p>
        </p:txBody>
      </p:sp>
      <p:sp>
        <p:nvSpPr>
          <p:cNvPr id="7" name="TextBox 6"/>
          <p:cNvSpPr txBox="1">
            <a:spLocks noChangeArrowheads="1"/>
          </p:cNvSpPr>
          <p:nvPr/>
        </p:nvSpPr>
        <p:spPr bwMode="auto">
          <a:xfrm>
            <a:off x="1348853" y="2261799"/>
            <a:ext cx="2032159"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a:latin typeface="+mj-lt"/>
                <a:cs typeface="Arial" panose="020B0604020202020204" pitchFamily="34" charset="0"/>
              </a:rPr>
              <a:t>Nominating experts</a:t>
            </a:r>
            <a:endParaRPr lang="en-GB" altLang="en-US" sz="1800">
              <a:latin typeface="+mj-lt"/>
              <a:cs typeface="Arial" panose="020B0604020202020204" pitchFamily="34" charset="0"/>
            </a:endParaRPr>
          </a:p>
        </p:txBody>
      </p:sp>
      <p:sp>
        <p:nvSpPr>
          <p:cNvPr id="10" name="TextBox 9"/>
          <p:cNvSpPr txBox="1">
            <a:spLocks noChangeArrowheads="1"/>
          </p:cNvSpPr>
          <p:nvPr/>
        </p:nvSpPr>
        <p:spPr bwMode="auto">
          <a:xfrm>
            <a:off x="1013441" y="3758804"/>
            <a:ext cx="4258730"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a:latin typeface="+mj-lt"/>
                <a:cs typeface="Arial" panose="020B0604020202020204" pitchFamily="34" charset="0"/>
              </a:rPr>
              <a:t>Participating in the DP Expert Consultations</a:t>
            </a:r>
            <a:endParaRPr lang="en-GB" altLang="en-US" sz="1800">
              <a:latin typeface="+mj-lt"/>
              <a:cs typeface="Arial" panose="020B0604020202020204" pitchFamily="34" charset="0"/>
            </a:endParaRPr>
          </a:p>
        </p:txBody>
      </p:sp>
      <p:sp>
        <p:nvSpPr>
          <p:cNvPr id="12" name="TextBox 11"/>
          <p:cNvSpPr txBox="1">
            <a:spLocks noChangeArrowheads="1"/>
          </p:cNvSpPr>
          <p:nvPr/>
        </p:nvSpPr>
        <p:spPr bwMode="auto">
          <a:xfrm>
            <a:off x="4202865" y="2983152"/>
            <a:ext cx="3436390" cy="646331"/>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mj-lt"/>
                <a:cs typeface="Arial" panose="020B0604020202020204" pitchFamily="34" charset="0"/>
              </a:rPr>
              <a:t>Reading SC reports and </a:t>
            </a:r>
          </a:p>
          <a:p>
            <a:pPr eaLnBrk="1" hangingPunct="1">
              <a:spcBef>
                <a:spcPct val="0"/>
              </a:spcBef>
              <a:buFontTx/>
              <a:buNone/>
            </a:pPr>
            <a:r>
              <a:rPr lang="en-US" altLang="en-US" sz="1800" dirty="0">
                <a:latin typeface="+mj-lt"/>
                <a:cs typeface="Arial" panose="020B0604020202020204" pitchFamily="34" charset="0"/>
              </a:rPr>
              <a:t>discussing issues with SC members</a:t>
            </a:r>
            <a:endParaRPr lang="en-GB" altLang="en-US" sz="1800" dirty="0">
              <a:latin typeface="+mj-lt"/>
              <a:cs typeface="Arial" panose="020B0604020202020204" pitchFamily="34" charset="0"/>
            </a:endParaRPr>
          </a:p>
        </p:txBody>
      </p:sp>
      <p:sp>
        <p:nvSpPr>
          <p:cNvPr id="14" name="TextBox 13"/>
          <p:cNvSpPr txBox="1">
            <a:spLocks noChangeArrowheads="1"/>
          </p:cNvSpPr>
          <p:nvPr/>
        </p:nvSpPr>
        <p:spPr bwMode="auto">
          <a:xfrm>
            <a:off x="5201323" y="4223482"/>
            <a:ext cx="2907334" cy="369332"/>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mj-lt"/>
                <a:cs typeface="Arial" panose="020B0604020202020204" pitchFamily="34" charset="0"/>
              </a:rPr>
              <a:t>Submitting discussion papers</a:t>
            </a:r>
            <a:endParaRPr lang="en-GB" altLang="en-US" sz="1800" dirty="0">
              <a:latin typeface="+mj-lt"/>
              <a:cs typeface="Arial" panose="020B0604020202020204" pitchFamily="34" charset="0"/>
            </a:endParaRPr>
          </a:p>
        </p:txBody>
      </p:sp>
      <p:sp>
        <p:nvSpPr>
          <p:cNvPr id="15" name="TextBox 14"/>
          <p:cNvSpPr txBox="1">
            <a:spLocks noChangeArrowheads="1"/>
          </p:cNvSpPr>
          <p:nvPr/>
        </p:nvSpPr>
        <p:spPr bwMode="auto">
          <a:xfrm>
            <a:off x="3924382" y="2138631"/>
            <a:ext cx="3993356" cy="646331"/>
          </a:xfrm>
          <a:prstGeom prst="rect">
            <a:avLst/>
          </a:prstGeom>
          <a:noFill/>
          <a:ln w="19050">
            <a:solidFill>
              <a:srgbClr val="FF0000"/>
            </a:solidFill>
            <a:prstDash val="sysDot"/>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en-US" sz="1800" dirty="0">
                <a:latin typeface="+mj-lt"/>
                <a:cs typeface="Arial" panose="020B0604020202020204" pitchFamily="34" charset="0"/>
              </a:rPr>
              <a:t>Reading compiled comments and understanding SC responses to them</a:t>
            </a:r>
            <a:endParaRPr lang="en-GB" altLang="en-US" sz="1350" dirty="0">
              <a:latin typeface="+mj-lt"/>
            </a:endParaRPr>
          </a:p>
        </p:txBody>
      </p:sp>
      <p:sp>
        <p:nvSpPr>
          <p:cNvPr id="16" name="Title 1"/>
          <p:cNvSpPr>
            <a:spLocks noGrp="1"/>
          </p:cNvSpPr>
          <p:nvPr>
            <p:ph type="title"/>
          </p:nvPr>
        </p:nvSpPr>
        <p:spPr>
          <a:xfrm>
            <a:off x="867171" y="186939"/>
            <a:ext cx="7600974" cy="718979"/>
          </a:xfrm>
        </p:spPr>
        <p:txBody>
          <a:bodyPr>
            <a:normAutofit/>
          </a:bodyPr>
          <a:lstStyle/>
          <a:p>
            <a:r>
              <a:rPr lang="en-US" b="1" dirty="0" smtClean="0"/>
              <a:t>1. Standard </a:t>
            </a:r>
            <a:r>
              <a:rPr lang="en-US" b="1" dirty="0"/>
              <a:t>setting </a:t>
            </a:r>
          </a:p>
        </p:txBody>
      </p:sp>
    </p:spTree>
    <p:extLst>
      <p:ext uri="{BB962C8B-B14F-4D97-AF65-F5344CB8AC3E}">
        <p14:creationId xmlns:p14="http://schemas.microsoft.com/office/powerpoint/2010/main" val="418664123"/>
      </p:ext>
    </p:ext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16"/>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visible"/>
                                      </p:to>
                                    </p:set>
                                  </p:childTnLst>
                                </p:cTn>
                              </p:par>
                            </p:childTnLst>
                          </p:cTn>
                        </p:par>
                      </p:childTnLst>
                    </p:cTn>
                  </p:par>
                  <p:par>
                    <p:cTn id="29" fill="hold" nodeType="clickPar">
                      <p:stCondLst>
                        <p:cond delay="indefinite"/>
                      </p:stCondLst>
                      <p:childTnLst>
                        <p:par>
                          <p:cTn id="30" fill="hold" nodeType="withGroup">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10"/>
                                        </p:tgtEl>
                                        <p:attrNameLst>
                                          <p:attrName>style.visibility</p:attrName>
                                        </p:attrNameLst>
                                      </p:cBhvr>
                                      <p:to>
                                        <p:strVal val="visible"/>
                                      </p:to>
                                    </p:set>
                                  </p:childTnLst>
                                </p:cTn>
                              </p:par>
                            </p:childTnLst>
                          </p:cTn>
                        </p:par>
                      </p:childTnLst>
                    </p:cTn>
                  </p:par>
                  <p:par>
                    <p:cTn id="33" fill="hold" nodeType="clickPar">
                      <p:stCondLst>
                        <p:cond delay="indefinite"/>
                      </p:stCondLst>
                      <p:childTnLst>
                        <p:par>
                          <p:cTn id="34" fill="hold" nodeType="withGroup">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6" grpId="0"/>
      <p:bldP spid="5" grpId="0" animBg="1"/>
      <p:bldP spid="6" grpId="0" animBg="1"/>
      <p:bldP spid="7" grpId="0" animBg="1"/>
      <p:bldP spid="10" grpId="0" animBg="1"/>
      <p:bldP spid="12" grpId="0" animBg="1"/>
      <p:bldP spid="14" grpId="0" animBg="1"/>
      <p:bldP spid="1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187885" y="273844"/>
            <a:ext cx="7169727" cy="654411"/>
          </a:xfrm>
        </p:spPr>
        <p:txBody>
          <a:bodyPr/>
          <a:lstStyle/>
          <a:p>
            <a:r>
              <a:rPr lang="en-GB" altLang="en-US" b="1" dirty="0" smtClean="0"/>
              <a:t>2. Reporting Obligations</a:t>
            </a:r>
            <a:endParaRPr lang="en-US" altLang="en-US" b="1" dirty="0"/>
          </a:p>
        </p:txBody>
      </p:sp>
      <p:sp>
        <p:nvSpPr>
          <p:cNvPr id="62466" name="Content Placeholder 2"/>
          <p:cNvSpPr>
            <a:spLocks noGrp="1"/>
          </p:cNvSpPr>
          <p:nvPr>
            <p:ph idx="1"/>
          </p:nvPr>
        </p:nvSpPr>
        <p:spPr>
          <a:xfrm>
            <a:off x="1034554" y="1064419"/>
            <a:ext cx="7760530" cy="3521436"/>
          </a:xfrm>
        </p:spPr>
        <p:txBody>
          <a:bodyPr>
            <a:normAutofit/>
          </a:bodyPr>
          <a:lstStyle/>
          <a:p>
            <a:pPr marL="0" indent="0">
              <a:spcAft>
                <a:spcPts val="900"/>
              </a:spcAft>
              <a:buNone/>
            </a:pPr>
            <a:r>
              <a:rPr lang="en-US" altLang="en-US" sz="2600" b="1" dirty="0" smtClean="0">
                <a:solidFill>
                  <a:schemeClr val="accent3"/>
                </a:solidFill>
              </a:rPr>
              <a:t>Contracting parties’ obligations:</a:t>
            </a:r>
            <a:endParaRPr lang="en-US" altLang="en-US" sz="2600" b="1" dirty="0">
              <a:solidFill>
                <a:schemeClr val="accent3"/>
              </a:solidFill>
            </a:endParaRPr>
          </a:p>
          <a:p>
            <a:pPr>
              <a:spcAft>
                <a:spcPts val="900"/>
              </a:spcAft>
              <a:buFont typeface="Wingdings" panose="05000000000000000000" pitchFamily="2" charset="2"/>
              <a:buChar char="§"/>
            </a:pPr>
            <a:r>
              <a:rPr lang="en-US" altLang="en-US" sz="2400" dirty="0" smtClean="0">
                <a:ea typeface="ＭＳ Ｐゴシック" panose="020B0600070205080204" pitchFamily="34" charset="-128"/>
              </a:rPr>
              <a:t>IPPC Official Contact Point</a:t>
            </a:r>
          </a:p>
          <a:p>
            <a:pPr>
              <a:spcAft>
                <a:spcPts val="900"/>
              </a:spcAft>
              <a:buFont typeface="Wingdings" panose="05000000000000000000" pitchFamily="2" charset="2"/>
              <a:buChar char="§"/>
            </a:pPr>
            <a:r>
              <a:rPr lang="en-US" altLang="en-US" sz="2400" dirty="0" smtClean="0">
                <a:ea typeface="ＭＳ Ｐゴシック" panose="020B0600070205080204" pitchFamily="34" charset="-128"/>
              </a:rPr>
              <a:t>Description of the </a:t>
            </a:r>
            <a:r>
              <a:rPr lang="en-US" altLang="en-US" sz="2400" dirty="0">
                <a:ea typeface="ＭＳ Ｐゴシック" panose="020B0600070205080204" pitchFamily="34" charset="-128"/>
              </a:rPr>
              <a:t>n</a:t>
            </a:r>
            <a:r>
              <a:rPr lang="en-US" altLang="en-US" sz="2400" dirty="0" smtClean="0">
                <a:ea typeface="ＭＳ Ｐゴシック" panose="020B0600070205080204" pitchFamily="34" charset="-128"/>
              </a:rPr>
              <a:t>ational </a:t>
            </a:r>
            <a:r>
              <a:rPr lang="en-US" altLang="en-US" sz="2400" dirty="0">
                <a:ea typeface="ＭＳ Ｐゴシック" panose="020B0600070205080204" pitchFamily="34" charset="-128"/>
              </a:rPr>
              <a:t>p</a:t>
            </a:r>
            <a:r>
              <a:rPr lang="en-US" altLang="en-US" sz="2400" dirty="0" smtClean="0">
                <a:ea typeface="ＭＳ Ｐゴシック" panose="020B0600070205080204" pitchFamily="34" charset="-128"/>
              </a:rPr>
              <a:t>lant </a:t>
            </a:r>
            <a:r>
              <a:rPr lang="en-US" altLang="en-US" sz="2400" dirty="0">
                <a:ea typeface="ＭＳ Ｐゴシック" panose="020B0600070205080204" pitchFamily="34" charset="-128"/>
              </a:rPr>
              <a:t>p</a:t>
            </a:r>
            <a:r>
              <a:rPr lang="en-US" altLang="en-US" sz="2400" dirty="0" smtClean="0">
                <a:ea typeface="ＭＳ Ｐゴシック" panose="020B0600070205080204" pitchFamily="34" charset="-128"/>
              </a:rPr>
              <a:t>rotection organization</a:t>
            </a:r>
          </a:p>
          <a:p>
            <a:pPr>
              <a:spcAft>
                <a:spcPts val="900"/>
              </a:spcAft>
              <a:buFont typeface="Wingdings" panose="05000000000000000000" pitchFamily="2" charset="2"/>
              <a:buChar char="§"/>
            </a:pPr>
            <a:r>
              <a:rPr lang="en-US" altLang="en-US" sz="2400" dirty="0" smtClean="0">
                <a:ea typeface="ＭＳ Ｐゴシック" panose="020B0600070205080204" pitchFamily="34" charset="-128"/>
              </a:rPr>
              <a:t>Points of entry with restrictions</a:t>
            </a:r>
          </a:p>
          <a:p>
            <a:pPr>
              <a:spcAft>
                <a:spcPts val="900"/>
              </a:spcAft>
              <a:buFont typeface="Wingdings" panose="05000000000000000000" pitchFamily="2" charset="2"/>
              <a:buChar char="§"/>
            </a:pPr>
            <a:r>
              <a:rPr lang="en-US" altLang="en-US" sz="2400" dirty="0" smtClean="0">
                <a:ea typeface="ＭＳ Ｐゴシック" panose="020B0600070205080204" pitchFamily="34" charset="-128"/>
              </a:rPr>
              <a:t>Phytosanitary restrictions, requirements and prohibitions</a:t>
            </a:r>
          </a:p>
          <a:p>
            <a:pPr>
              <a:spcAft>
                <a:spcPts val="900"/>
              </a:spcAft>
              <a:buFont typeface="Wingdings" panose="05000000000000000000" pitchFamily="2" charset="2"/>
              <a:buChar char="§"/>
            </a:pPr>
            <a:r>
              <a:rPr lang="en-US" altLang="en-US" sz="2400" dirty="0">
                <a:ea typeface="ＭＳ Ｐゴシック" panose="020B0600070205080204" pitchFamily="34" charset="-128"/>
              </a:rPr>
              <a:t>Official Pest Reports</a:t>
            </a:r>
          </a:p>
          <a:p>
            <a:pPr>
              <a:spcAft>
                <a:spcPts val="900"/>
              </a:spcAft>
              <a:buFont typeface="Wingdings" panose="05000000000000000000" pitchFamily="2" charset="2"/>
              <a:buChar char="§"/>
            </a:pPr>
            <a:endParaRPr lang="en-US" altLang="en-US" sz="2400" dirty="0" smtClean="0">
              <a:ea typeface="ＭＳ Ｐゴシック" panose="020B0600070205080204" pitchFamily="34" charset="-128"/>
            </a:endParaRPr>
          </a:p>
        </p:txBody>
      </p:sp>
    </p:spTree>
    <p:extLst>
      <p:ext uri="{BB962C8B-B14F-4D97-AF65-F5344CB8AC3E}">
        <p14:creationId xmlns:p14="http://schemas.microsoft.com/office/powerpoint/2010/main" val="28036092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Title 1"/>
          <p:cNvSpPr>
            <a:spLocks noGrp="1"/>
          </p:cNvSpPr>
          <p:nvPr>
            <p:ph type="title"/>
          </p:nvPr>
        </p:nvSpPr>
        <p:spPr>
          <a:xfrm>
            <a:off x="1087401" y="193457"/>
            <a:ext cx="7169727" cy="654411"/>
          </a:xfrm>
        </p:spPr>
        <p:txBody>
          <a:bodyPr/>
          <a:lstStyle/>
          <a:p>
            <a:r>
              <a:rPr lang="en-GB" altLang="en-US" b="1" dirty="0" smtClean="0"/>
              <a:t>2. Reporting obligations</a:t>
            </a:r>
            <a:endParaRPr lang="en-US" altLang="en-US" b="1" dirty="0"/>
          </a:p>
        </p:txBody>
      </p:sp>
      <p:sp>
        <p:nvSpPr>
          <p:cNvPr id="62466" name="Content Placeholder 2"/>
          <p:cNvSpPr>
            <a:spLocks noGrp="1"/>
          </p:cNvSpPr>
          <p:nvPr>
            <p:ph idx="1"/>
          </p:nvPr>
        </p:nvSpPr>
        <p:spPr>
          <a:xfrm>
            <a:off x="1099628" y="1064419"/>
            <a:ext cx="7169729" cy="3521436"/>
          </a:xfrm>
        </p:spPr>
        <p:txBody>
          <a:bodyPr>
            <a:normAutofit/>
          </a:bodyPr>
          <a:lstStyle/>
          <a:p>
            <a:pPr marL="0" indent="0">
              <a:spcAft>
                <a:spcPts val="900"/>
              </a:spcAft>
              <a:buNone/>
            </a:pPr>
            <a:r>
              <a:rPr lang="en-US" altLang="en-US" sz="2600" b="1" dirty="0">
                <a:solidFill>
                  <a:schemeClr val="accent3"/>
                </a:solidFill>
              </a:rPr>
              <a:t>Contracting parties’ obligations:</a:t>
            </a:r>
          </a:p>
          <a:p>
            <a:pPr>
              <a:spcAft>
                <a:spcPts val="900"/>
              </a:spcAft>
              <a:buFont typeface="Wingdings" panose="05000000000000000000" pitchFamily="2" charset="2"/>
              <a:buChar char="§"/>
              <a:defRPr/>
            </a:pPr>
            <a:r>
              <a:rPr lang="en-US" sz="2500" dirty="0"/>
              <a:t>Pest status</a:t>
            </a:r>
          </a:p>
          <a:p>
            <a:pPr>
              <a:spcAft>
                <a:spcPts val="900"/>
              </a:spcAft>
              <a:buFont typeface="Wingdings" panose="05000000000000000000" pitchFamily="2" charset="2"/>
              <a:buChar char="§"/>
              <a:defRPr/>
            </a:pPr>
            <a:r>
              <a:rPr lang="en-US" sz="2500" dirty="0" smtClean="0"/>
              <a:t>Rational </a:t>
            </a:r>
            <a:r>
              <a:rPr lang="en-US" sz="2500" dirty="0"/>
              <a:t>for phytosanitary requirements</a:t>
            </a:r>
          </a:p>
          <a:p>
            <a:pPr>
              <a:spcAft>
                <a:spcPts val="900"/>
              </a:spcAft>
              <a:buFont typeface="Wingdings" panose="05000000000000000000" pitchFamily="2" charset="2"/>
              <a:buChar char="§"/>
            </a:pPr>
            <a:r>
              <a:rPr lang="en-US" altLang="en-US" sz="2500" dirty="0" smtClean="0">
                <a:ea typeface="ＭＳ Ｐゴシック" panose="020B0600070205080204" pitchFamily="34" charset="-128"/>
              </a:rPr>
              <a:t>List </a:t>
            </a:r>
            <a:r>
              <a:rPr lang="en-US" altLang="en-US" sz="2500" dirty="0">
                <a:ea typeface="ＭＳ Ｐゴシック" panose="020B0600070205080204" pitchFamily="34" charset="-128"/>
              </a:rPr>
              <a:t>of regulated pests</a:t>
            </a:r>
          </a:p>
          <a:p>
            <a:pPr>
              <a:spcAft>
                <a:spcPts val="900"/>
              </a:spcAft>
              <a:buFont typeface="Wingdings" panose="05000000000000000000" pitchFamily="2" charset="2"/>
              <a:buChar char="§"/>
            </a:pPr>
            <a:r>
              <a:rPr lang="en-US" sz="2500" dirty="0"/>
              <a:t>Non-compliance</a:t>
            </a:r>
          </a:p>
          <a:p>
            <a:pPr>
              <a:spcAft>
                <a:spcPts val="900"/>
              </a:spcAft>
              <a:buFont typeface="Wingdings" panose="05000000000000000000" pitchFamily="2" charset="2"/>
              <a:buChar char="§"/>
            </a:pPr>
            <a:r>
              <a:rPr lang="en-US" altLang="en-US" sz="2500" dirty="0" smtClean="0">
                <a:ea typeface="ＭＳ Ｐゴシック" panose="020B0600070205080204" pitchFamily="34" charset="-128"/>
              </a:rPr>
              <a:t>Emergency </a:t>
            </a:r>
            <a:r>
              <a:rPr lang="en-US" altLang="en-US" sz="2500" dirty="0">
                <a:ea typeface="ＭＳ Ｐゴシック" panose="020B0600070205080204" pitchFamily="34" charset="-128"/>
              </a:rPr>
              <a:t>actions</a:t>
            </a:r>
          </a:p>
          <a:p>
            <a:pPr>
              <a:spcAft>
                <a:spcPts val="900"/>
              </a:spcAft>
              <a:buFont typeface="Wingdings" panose="05000000000000000000" pitchFamily="2" charset="2"/>
              <a:buChar char="§"/>
              <a:defRPr/>
            </a:pPr>
            <a:endParaRPr lang="en-US" sz="2500" dirty="0"/>
          </a:p>
          <a:p>
            <a:pPr marL="0" indent="0">
              <a:spcAft>
                <a:spcPts val="900"/>
              </a:spcAft>
              <a:buNone/>
              <a:defRPr/>
            </a:pPr>
            <a:endParaRPr lang="en-US" sz="2400" dirty="0"/>
          </a:p>
        </p:txBody>
      </p:sp>
    </p:spTree>
    <p:extLst>
      <p:ext uri="{BB962C8B-B14F-4D97-AF65-F5344CB8AC3E}">
        <p14:creationId xmlns:p14="http://schemas.microsoft.com/office/powerpoint/2010/main" val="251570474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0489" y="259989"/>
            <a:ext cx="7169728" cy="994172"/>
          </a:xfrm>
        </p:spPr>
        <p:txBody>
          <a:bodyPr/>
          <a:lstStyle/>
          <a:p>
            <a:r>
              <a:rPr lang="en-US" b="1" dirty="0" smtClean="0"/>
              <a:t>3. Dispute </a:t>
            </a:r>
            <a:r>
              <a:rPr lang="en-US" b="1" dirty="0"/>
              <a:t>settlement</a:t>
            </a:r>
          </a:p>
        </p:txBody>
      </p:sp>
      <p:sp>
        <p:nvSpPr>
          <p:cNvPr id="54274" name="Rectangle 2"/>
          <p:cNvSpPr>
            <a:spLocks noGrp="1" noChangeArrowheads="1"/>
          </p:cNvSpPr>
          <p:nvPr>
            <p:ph idx="1"/>
          </p:nvPr>
        </p:nvSpPr>
        <p:spPr>
          <a:xfrm>
            <a:off x="910488" y="1369219"/>
            <a:ext cx="7169729" cy="3118475"/>
          </a:xfrm>
        </p:spPr>
        <p:txBody>
          <a:bodyPr>
            <a:normAutofit/>
          </a:bodyPr>
          <a:lstStyle/>
          <a:p>
            <a:pPr algn="just">
              <a:buFontTx/>
              <a:buNone/>
              <a:defRPr/>
            </a:pPr>
            <a:r>
              <a:rPr lang="en-GB" altLang="en-US" sz="3000" b="1" dirty="0" smtClean="0">
                <a:solidFill>
                  <a:schemeClr val="accent3"/>
                </a:solidFill>
              </a:rPr>
              <a:t>   </a:t>
            </a:r>
          </a:p>
          <a:p>
            <a:pPr algn="just">
              <a:buFontTx/>
              <a:buNone/>
              <a:defRPr/>
            </a:pPr>
            <a:r>
              <a:rPr lang="en-GB" altLang="en-US" sz="3000" b="1" dirty="0" smtClean="0">
                <a:solidFill>
                  <a:schemeClr val="accent3"/>
                </a:solidFill>
              </a:rPr>
              <a:t>	Governments have the sovereign right to dispute the phytosanitary measures that they believe are unjustified.</a:t>
            </a:r>
            <a:endParaRPr lang="en-GB" altLang="en-US" sz="3000" b="1" dirty="0">
              <a:solidFill>
                <a:schemeClr val="accent3"/>
              </a:solidFill>
            </a:endParaRPr>
          </a:p>
          <a:p>
            <a:pPr eaLnBrk="1" hangingPunct="1">
              <a:buFontTx/>
              <a:buNone/>
              <a:defRPr/>
            </a:pPr>
            <a:endParaRPr lang="en-GB" altLang="en-US" i="1" dirty="0" smtClean="0">
              <a:solidFill>
                <a:schemeClr val="tx2"/>
              </a:solidFill>
            </a:endParaRPr>
          </a:p>
        </p:txBody>
      </p:sp>
    </p:spTree>
    <p:extLst>
      <p:ext uri="{BB962C8B-B14F-4D97-AF65-F5344CB8AC3E}">
        <p14:creationId xmlns:p14="http://schemas.microsoft.com/office/powerpoint/2010/main" val="336135049"/>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136" y="273844"/>
            <a:ext cx="7169727" cy="994172"/>
          </a:xfrm>
        </p:spPr>
        <p:txBody>
          <a:bodyPr>
            <a:normAutofit/>
          </a:bodyPr>
          <a:lstStyle/>
          <a:p>
            <a:r>
              <a:rPr lang="en-US" b="1" dirty="0" smtClean="0"/>
              <a:t>3. Dispute settlement</a:t>
            </a:r>
            <a:endParaRPr lang="en-GB" b="1" dirty="0">
              <a:solidFill>
                <a:srgbClr val="149420"/>
              </a:solidFill>
            </a:endParaRPr>
          </a:p>
        </p:txBody>
      </p:sp>
      <p:sp>
        <p:nvSpPr>
          <p:cNvPr id="3" name="Content Placeholder 2"/>
          <p:cNvSpPr>
            <a:spLocks noGrp="1"/>
          </p:cNvSpPr>
          <p:nvPr>
            <p:ph idx="1"/>
          </p:nvPr>
        </p:nvSpPr>
        <p:spPr>
          <a:xfrm>
            <a:off x="1032162" y="1221601"/>
            <a:ext cx="7564441" cy="3373022"/>
          </a:xfrm>
        </p:spPr>
        <p:txBody>
          <a:bodyPr>
            <a:normAutofit/>
          </a:bodyPr>
          <a:lstStyle/>
          <a:p>
            <a:pPr marL="0" indent="0">
              <a:lnSpc>
                <a:spcPct val="120000"/>
              </a:lnSpc>
              <a:spcBef>
                <a:spcPts val="0"/>
              </a:spcBef>
              <a:spcAft>
                <a:spcPts val="900"/>
              </a:spcAft>
              <a:buNone/>
            </a:pPr>
            <a:r>
              <a:rPr lang="en-US" sz="2600" b="1" dirty="0" smtClean="0">
                <a:solidFill>
                  <a:schemeClr val="accent3"/>
                </a:solidFill>
              </a:rPr>
              <a:t>IPPC dispute avoidance and dispute settlement system (DASS):</a:t>
            </a:r>
          </a:p>
          <a:p>
            <a:pPr algn="just">
              <a:lnSpc>
                <a:spcPct val="110000"/>
              </a:lnSpc>
              <a:spcBef>
                <a:spcPts val="0"/>
              </a:spcBef>
              <a:spcAft>
                <a:spcPts val="900"/>
              </a:spcAft>
              <a:buFont typeface="Wingdings" panose="05000000000000000000" pitchFamily="2" charset="2"/>
              <a:buChar char="§"/>
            </a:pPr>
            <a:r>
              <a:rPr lang="en-US" sz="2200" dirty="0" smtClean="0"/>
              <a:t>Provides a flexible informal forum for dispute avoidance.</a:t>
            </a:r>
          </a:p>
          <a:p>
            <a:pPr algn="just">
              <a:lnSpc>
                <a:spcPct val="110000"/>
              </a:lnSpc>
              <a:spcBef>
                <a:spcPts val="0"/>
              </a:spcBef>
              <a:spcAft>
                <a:spcPts val="900"/>
              </a:spcAft>
              <a:buFont typeface="Wingdings" panose="05000000000000000000" pitchFamily="2" charset="2"/>
              <a:buChar char="§"/>
            </a:pPr>
            <a:r>
              <a:rPr lang="en-US" sz="2200" i="1" dirty="0"/>
              <a:t>F</a:t>
            </a:r>
            <a:r>
              <a:rPr lang="en-US" sz="2200" i="1" dirty="0" smtClean="0"/>
              <a:t>ormal Dispute Settlement to be used as a “last resort” if dispute avoidance has failed and is designed to solve technical phytosanitary problems</a:t>
            </a:r>
            <a:r>
              <a:rPr lang="en-US" sz="2200" dirty="0" smtClean="0"/>
              <a:t>.</a:t>
            </a:r>
            <a:endParaRPr lang="en-US" sz="2200" dirty="0"/>
          </a:p>
        </p:txBody>
      </p:sp>
    </p:spTree>
    <p:extLst>
      <p:ext uri="{BB962C8B-B14F-4D97-AF65-F5344CB8AC3E}">
        <p14:creationId xmlns:p14="http://schemas.microsoft.com/office/powerpoint/2010/main" val="18447232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7450" y="273844"/>
            <a:ext cx="7169727" cy="994172"/>
          </a:xfrm>
        </p:spPr>
        <p:txBody>
          <a:bodyPr>
            <a:normAutofit/>
          </a:bodyPr>
          <a:lstStyle/>
          <a:p>
            <a:r>
              <a:rPr lang="en-US" b="1" dirty="0" smtClean="0"/>
              <a:t>4. Capacity development </a:t>
            </a:r>
            <a:endParaRPr lang="en-US" b="1" dirty="0"/>
          </a:p>
        </p:txBody>
      </p:sp>
      <p:sp>
        <p:nvSpPr>
          <p:cNvPr id="6" name="Content Placeholder 5"/>
          <p:cNvSpPr>
            <a:spLocks noGrp="1"/>
          </p:cNvSpPr>
          <p:nvPr>
            <p:ph idx="1"/>
          </p:nvPr>
        </p:nvSpPr>
        <p:spPr>
          <a:xfrm>
            <a:off x="1097448" y="1268016"/>
            <a:ext cx="7169729" cy="3192017"/>
          </a:xfrm>
        </p:spPr>
        <p:txBody>
          <a:bodyPr>
            <a:normAutofit fontScale="85000" lnSpcReduction="20000"/>
          </a:bodyPr>
          <a:lstStyle/>
          <a:p>
            <a:pPr marL="0" indent="0">
              <a:buNone/>
            </a:pPr>
            <a:r>
              <a:rPr lang="en-GB" sz="2700" b="1" dirty="0">
                <a:solidFill>
                  <a:schemeClr val="accent3"/>
                </a:solidFill>
              </a:rPr>
              <a:t>Activities</a:t>
            </a:r>
            <a:r>
              <a:rPr lang="en-GB" sz="2700" b="1" dirty="0" smtClean="0">
                <a:solidFill>
                  <a:schemeClr val="accent3"/>
                </a:solidFill>
              </a:rPr>
              <a:t>:</a:t>
            </a:r>
          </a:p>
          <a:p>
            <a:pPr>
              <a:buFont typeface="Wingdings" panose="05000000000000000000" pitchFamily="2" charset="2"/>
              <a:buChar char="§"/>
            </a:pPr>
            <a:r>
              <a:rPr lang="en-GB" sz="2700" dirty="0" smtClean="0"/>
              <a:t>Technical assistance</a:t>
            </a:r>
          </a:p>
          <a:p>
            <a:pPr>
              <a:buFont typeface="Wingdings" panose="05000000000000000000" pitchFamily="2" charset="2"/>
              <a:buChar char="§"/>
            </a:pPr>
            <a:r>
              <a:rPr lang="en-GB" sz="2700" dirty="0" smtClean="0"/>
              <a:t>Legislation and policy advice</a:t>
            </a:r>
            <a:endParaRPr lang="en-GB" sz="2700" dirty="0"/>
          </a:p>
          <a:p>
            <a:pPr>
              <a:buFont typeface="Wingdings" panose="05000000000000000000" pitchFamily="2" charset="2"/>
              <a:buChar char="§"/>
            </a:pPr>
            <a:r>
              <a:rPr lang="en-GB" sz="2700" dirty="0"/>
              <a:t>Project development </a:t>
            </a:r>
            <a:r>
              <a:rPr lang="en-GB" sz="2700" dirty="0" smtClean="0"/>
              <a:t>and </a:t>
            </a:r>
            <a:r>
              <a:rPr lang="en-GB" sz="2700" dirty="0"/>
              <a:t>management </a:t>
            </a:r>
          </a:p>
          <a:p>
            <a:pPr>
              <a:buFont typeface="Wingdings" panose="05000000000000000000" pitchFamily="2" charset="2"/>
              <a:buChar char="§"/>
            </a:pPr>
            <a:r>
              <a:rPr lang="en-GB" sz="2700" dirty="0" smtClean="0"/>
              <a:t>Workshops and trainings</a:t>
            </a:r>
            <a:endParaRPr lang="en-GB" sz="2700" dirty="0"/>
          </a:p>
          <a:p>
            <a:pPr>
              <a:buFont typeface="Wingdings" panose="05000000000000000000" pitchFamily="2" charset="2"/>
              <a:buChar char="§"/>
            </a:pPr>
            <a:r>
              <a:rPr lang="en-GB" sz="2700" dirty="0"/>
              <a:t>Development of IPPC technical resources</a:t>
            </a:r>
          </a:p>
          <a:p>
            <a:pPr>
              <a:buFont typeface="Wingdings" panose="05000000000000000000" pitchFamily="2" charset="2"/>
              <a:buChar char="§"/>
            </a:pPr>
            <a:r>
              <a:rPr lang="en-GB" sz="2700" dirty="0">
                <a:hlinkClick r:id="rId3"/>
              </a:rPr>
              <a:t>Phytosanitary Resources page</a:t>
            </a:r>
            <a:endParaRPr lang="en-GB" sz="2700" dirty="0"/>
          </a:p>
          <a:p>
            <a:pPr marL="0" indent="0">
              <a:buNone/>
            </a:pPr>
            <a:endParaRPr lang="en-GB" sz="2000" dirty="0">
              <a:solidFill>
                <a:schemeClr val="accent3"/>
              </a:solidFill>
            </a:endParaRPr>
          </a:p>
          <a:p>
            <a:pPr>
              <a:buFont typeface="Wingdings" panose="05000000000000000000" pitchFamily="2" charset="2"/>
              <a:buChar char="§"/>
            </a:pPr>
            <a:endParaRPr lang="en-US" dirty="0"/>
          </a:p>
        </p:txBody>
      </p:sp>
    </p:spTree>
    <p:extLst>
      <p:ext uri="{BB962C8B-B14F-4D97-AF65-F5344CB8AC3E}">
        <p14:creationId xmlns:p14="http://schemas.microsoft.com/office/powerpoint/2010/main" val="5345066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8973" y="111967"/>
            <a:ext cx="7169727" cy="831850"/>
          </a:xfrm>
        </p:spPr>
        <p:txBody>
          <a:bodyPr>
            <a:normAutofit fontScale="90000"/>
          </a:bodyPr>
          <a:lstStyle/>
          <a:p>
            <a:r>
              <a:rPr lang="fr-FR" b="1" dirty="0" err="1" smtClean="0"/>
              <a:t>Phytosanitary</a:t>
            </a:r>
            <a:r>
              <a:rPr lang="fr-FR" b="1" dirty="0" smtClean="0"/>
              <a:t> </a:t>
            </a:r>
            <a:r>
              <a:rPr lang="fr-FR" b="1" dirty="0" err="1" smtClean="0"/>
              <a:t>resources</a:t>
            </a:r>
            <a:r>
              <a:rPr lang="fr-FR" b="1" dirty="0" smtClean="0"/>
              <a:t> page </a:t>
            </a:r>
            <a:r>
              <a:rPr lang="fr-FR" b="1" dirty="0" smtClean="0">
                <a:hlinkClick r:id="rId2"/>
              </a:rPr>
              <a:t>www.phytosanitary.info</a:t>
            </a:r>
            <a:r>
              <a:rPr lang="fr-FR" b="1" dirty="0" smtClean="0"/>
              <a:t> </a:t>
            </a:r>
            <a:endParaRPr lang="en-US" b="1" dirty="0"/>
          </a:p>
        </p:txBody>
      </p:sp>
      <p:pic>
        <p:nvPicPr>
          <p:cNvPr id="4" name="Picture 3"/>
          <p:cNvPicPr>
            <a:picLocks noChangeAspect="1"/>
          </p:cNvPicPr>
          <p:nvPr/>
        </p:nvPicPr>
        <p:blipFill rotWithShape="1">
          <a:blip r:embed="rId3"/>
          <a:srcRect l="59838" t="5015" r="4462" b="17833"/>
          <a:stretch/>
        </p:blipFill>
        <p:spPr>
          <a:xfrm>
            <a:off x="2684116" y="1113454"/>
            <a:ext cx="4626833" cy="3408784"/>
          </a:xfrm>
          <a:prstGeom prst="rect">
            <a:avLst/>
          </a:prstGeom>
        </p:spPr>
      </p:pic>
    </p:spTree>
    <p:extLst>
      <p:ext uri="{BB962C8B-B14F-4D97-AF65-F5344CB8AC3E}">
        <p14:creationId xmlns:p14="http://schemas.microsoft.com/office/powerpoint/2010/main" val="14666572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58200" y="21880"/>
            <a:ext cx="7540918" cy="994172"/>
          </a:xfrm>
        </p:spPr>
        <p:txBody>
          <a:bodyPr>
            <a:normAutofit/>
          </a:bodyPr>
          <a:lstStyle/>
          <a:p>
            <a:r>
              <a:rPr lang="en-US" b="1" dirty="0" smtClean="0"/>
              <a:t>Achieving </a:t>
            </a:r>
            <a:r>
              <a:rPr lang="en-US" b="1" dirty="0"/>
              <a:t>the aims of the </a:t>
            </a:r>
            <a:r>
              <a:rPr lang="en-US" b="1" dirty="0" smtClean="0"/>
              <a:t>IPPC - Structure</a:t>
            </a:r>
            <a:endParaRPr lang="en-US" b="1" dirty="0"/>
          </a:p>
        </p:txBody>
      </p:sp>
      <p:sp>
        <p:nvSpPr>
          <p:cNvPr id="3" name="Content Placeholder 2"/>
          <p:cNvSpPr>
            <a:spLocks noGrp="1"/>
          </p:cNvSpPr>
          <p:nvPr>
            <p:ph sz="half" idx="1"/>
          </p:nvPr>
        </p:nvSpPr>
        <p:spPr>
          <a:xfrm>
            <a:off x="858199" y="1028752"/>
            <a:ext cx="2582380" cy="3478511"/>
          </a:xfrm>
        </p:spPr>
        <p:txBody>
          <a:bodyPr>
            <a:normAutofit/>
          </a:bodyPr>
          <a:lstStyle/>
          <a:p>
            <a:pPr marL="0" indent="0">
              <a:buNone/>
            </a:pPr>
            <a:r>
              <a:rPr lang="en-US" sz="2600" b="1" dirty="0" smtClean="0">
                <a:solidFill>
                  <a:schemeClr val="accent3"/>
                </a:solidFill>
              </a:rPr>
              <a:t>Partners</a:t>
            </a:r>
            <a:endParaRPr lang="en-US" dirty="0"/>
          </a:p>
          <a:p>
            <a:pPr marL="0" indent="0">
              <a:buNone/>
            </a:pPr>
            <a:endParaRPr lang="en-US" dirty="0"/>
          </a:p>
        </p:txBody>
      </p:sp>
      <p:sp>
        <p:nvSpPr>
          <p:cNvPr id="4" name="Content Placeholder 3"/>
          <p:cNvSpPr>
            <a:spLocks noGrp="1"/>
          </p:cNvSpPr>
          <p:nvPr>
            <p:ph sz="half" idx="2"/>
          </p:nvPr>
        </p:nvSpPr>
        <p:spPr>
          <a:xfrm>
            <a:off x="3532709" y="1054152"/>
            <a:ext cx="4340644" cy="3282877"/>
          </a:xfrm>
        </p:spPr>
        <p:txBody>
          <a:bodyPr>
            <a:normAutofit/>
          </a:bodyPr>
          <a:lstStyle/>
          <a:p>
            <a:pPr marL="0" indent="0">
              <a:buNone/>
            </a:pPr>
            <a:r>
              <a:rPr lang="en-GB" sz="2600" b="1" dirty="0" smtClean="0">
                <a:solidFill>
                  <a:schemeClr val="accent3"/>
                </a:solidFill>
              </a:rPr>
              <a:t>Governance</a:t>
            </a:r>
            <a:endParaRPr lang="en-US" sz="2600" b="1" dirty="0">
              <a:solidFill>
                <a:schemeClr val="accent3"/>
              </a:solidFill>
            </a:endParaRPr>
          </a:p>
        </p:txBody>
      </p:sp>
      <p:sp>
        <p:nvSpPr>
          <p:cNvPr id="7" name="Rectangle 6"/>
          <p:cNvSpPr/>
          <p:nvPr/>
        </p:nvSpPr>
        <p:spPr>
          <a:xfrm>
            <a:off x="3283529" y="1527165"/>
            <a:ext cx="4707082" cy="482600"/>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solidFill>
                  <a:schemeClr val="tx1"/>
                </a:solidFill>
              </a:rPr>
              <a:t>Commission on Phytosanitary Measures (CPM)</a:t>
            </a:r>
          </a:p>
          <a:p>
            <a:pPr algn="ctr"/>
            <a:r>
              <a:rPr lang="en-GB" b="1" dirty="0" smtClean="0">
                <a:solidFill>
                  <a:schemeClr val="tx1"/>
                </a:solidFill>
              </a:rPr>
              <a:t>182 contracting parties as of 2016 </a:t>
            </a:r>
            <a:endParaRPr lang="en-US" b="1" dirty="0">
              <a:solidFill>
                <a:schemeClr val="tx1"/>
              </a:solidFill>
            </a:endParaRPr>
          </a:p>
        </p:txBody>
      </p:sp>
      <p:sp>
        <p:nvSpPr>
          <p:cNvPr id="9" name="Rectangle 8"/>
          <p:cNvSpPr/>
          <p:nvPr/>
        </p:nvSpPr>
        <p:spPr>
          <a:xfrm>
            <a:off x="3283528" y="2270271"/>
            <a:ext cx="4707082" cy="510435"/>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CPM Bureau  - 7 Regional Representatives</a:t>
            </a:r>
          </a:p>
          <a:p>
            <a:pPr algn="ctr"/>
            <a:r>
              <a:rPr lang="en-GB" b="1" dirty="0" smtClean="0"/>
              <a:t>Strategic Planning Group (SPG) and Finance Committee (FC) </a:t>
            </a:r>
            <a:endParaRPr lang="en-US" b="1" dirty="0"/>
          </a:p>
        </p:txBody>
      </p:sp>
      <p:sp>
        <p:nvSpPr>
          <p:cNvPr id="10" name="Rectangle 9"/>
          <p:cNvSpPr/>
          <p:nvPr/>
        </p:nvSpPr>
        <p:spPr>
          <a:xfrm>
            <a:off x="3283530" y="2957386"/>
            <a:ext cx="1546362" cy="6417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Standards Committee (SC)</a:t>
            </a:r>
            <a:endParaRPr lang="en-US" b="1" dirty="0"/>
          </a:p>
        </p:txBody>
      </p:sp>
      <p:sp>
        <p:nvSpPr>
          <p:cNvPr id="11" name="Rectangle 10"/>
          <p:cNvSpPr/>
          <p:nvPr/>
        </p:nvSpPr>
        <p:spPr>
          <a:xfrm>
            <a:off x="4950662" y="2957386"/>
            <a:ext cx="1574801" cy="641708"/>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Subsidiary Body for Dispute Settlement (SBDS)</a:t>
            </a:r>
            <a:endParaRPr lang="en-US" b="1" dirty="0"/>
          </a:p>
        </p:txBody>
      </p:sp>
      <p:sp>
        <p:nvSpPr>
          <p:cNvPr id="12" name="Rectangle 11"/>
          <p:cNvSpPr/>
          <p:nvPr/>
        </p:nvSpPr>
        <p:spPr>
          <a:xfrm>
            <a:off x="6625982" y="2958088"/>
            <a:ext cx="1364629" cy="641006"/>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Capacity</a:t>
            </a:r>
            <a:r>
              <a:rPr lang="en-GB" dirty="0" smtClean="0"/>
              <a:t> </a:t>
            </a:r>
            <a:r>
              <a:rPr lang="en-GB" b="1" dirty="0" smtClean="0"/>
              <a:t>Development Committee </a:t>
            </a:r>
            <a:endParaRPr lang="en-US" b="1" dirty="0"/>
          </a:p>
        </p:txBody>
      </p:sp>
      <p:sp>
        <p:nvSpPr>
          <p:cNvPr id="13" name="Rectangle 12"/>
          <p:cNvSpPr/>
          <p:nvPr/>
        </p:nvSpPr>
        <p:spPr>
          <a:xfrm>
            <a:off x="3283531" y="3817137"/>
            <a:ext cx="4707080" cy="76280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Technical panels, Expert Working Groups, </a:t>
            </a:r>
            <a:r>
              <a:rPr lang="en-US" b="1" dirty="0"/>
              <a:t>The Strategic Planning Group (</a:t>
            </a:r>
            <a:r>
              <a:rPr lang="en-US" b="1" dirty="0" smtClean="0"/>
              <a:t>SPG), </a:t>
            </a:r>
            <a:r>
              <a:rPr lang="en-GB" b="1" dirty="0" smtClean="0"/>
              <a:t>Workshops, technical consultations to deliver CPM decisions and to plan strategically.   </a:t>
            </a:r>
            <a:endParaRPr lang="en-US" b="1" dirty="0"/>
          </a:p>
        </p:txBody>
      </p:sp>
      <p:sp>
        <p:nvSpPr>
          <p:cNvPr id="14" name="Rectangle 13"/>
          <p:cNvSpPr/>
          <p:nvPr/>
        </p:nvSpPr>
        <p:spPr>
          <a:xfrm>
            <a:off x="1054698" y="1514007"/>
            <a:ext cx="2057400" cy="50891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Regional Plant Protection Organizations  </a:t>
            </a:r>
            <a:endParaRPr lang="en-US" b="1" dirty="0"/>
          </a:p>
        </p:txBody>
      </p:sp>
      <p:sp>
        <p:nvSpPr>
          <p:cNvPr id="16" name="Rectangle 15"/>
          <p:cNvSpPr/>
          <p:nvPr/>
        </p:nvSpPr>
        <p:spPr>
          <a:xfrm>
            <a:off x="8169082" y="1510344"/>
            <a:ext cx="460070" cy="3010958"/>
          </a:xfrm>
          <a:prstGeom prst="rect">
            <a:avLst/>
          </a:prstGeom>
        </p:spPr>
        <p:style>
          <a:lnRef idx="1">
            <a:schemeClr val="accent2"/>
          </a:lnRef>
          <a:fillRef idx="2">
            <a:schemeClr val="accent2"/>
          </a:fillRef>
          <a:effectRef idx="1">
            <a:schemeClr val="accent2"/>
          </a:effectRef>
          <a:fontRef idx="minor">
            <a:schemeClr val="dk1"/>
          </a:fontRef>
        </p:style>
        <p:txBody>
          <a:bodyPr vert="vert" rtlCol="0" anchor="ctr"/>
          <a:lstStyle/>
          <a:p>
            <a:pPr algn="ctr"/>
            <a:r>
              <a:rPr lang="en-GB" b="1" dirty="0" smtClean="0"/>
              <a:t>IPPC Secretariat hosted and provided by FAO </a:t>
            </a:r>
            <a:endParaRPr lang="en-US" b="1" dirty="0"/>
          </a:p>
        </p:txBody>
      </p:sp>
      <p:cxnSp>
        <p:nvCxnSpPr>
          <p:cNvPr id="18" name="Straight Arrow Connector 17"/>
          <p:cNvCxnSpPr/>
          <p:nvPr/>
        </p:nvCxnSpPr>
        <p:spPr>
          <a:xfrm>
            <a:off x="5626100" y="2022924"/>
            <a:ext cx="0" cy="247348"/>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9" idx="2"/>
          </p:cNvCxnSpPr>
          <p:nvPr/>
        </p:nvCxnSpPr>
        <p:spPr>
          <a:xfrm flipH="1">
            <a:off x="5626101" y="2780706"/>
            <a:ext cx="10968" cy="17738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5" name="Rectangle 14"/>
          <p:cNvSpPr/>
          <p:nvPr/>
        </p:nvSpPr>
        <p:spPr>
          <a:xfrm>
            <a:off x="1072319" y="2186673"/>
            <a:ext cx="2057400" cy="508917"/>
          </a:xfrm>
          <a:prstGeom prst="rect">
            <a:avLst/>
          </a:prstGeom>
        </p:spPr>
        <p:style>
          <a:lnRef idx="1">
            <a:schemeClr val="accent2"/>
          </a:lnRef>
          <a:fillRef idx="2">
            <a:schemeClr val="accent2"/>
          </a:fillRef>
          <a:effectRef idx="1">
            <a:schemeClr val="accent2"/>
          </a:effectRef>
          <a:fontRef idx="minor">
            <a:schemeClr val="dk1"/>
          </a:fontRef>
        </p:style>
        <p:txBody>
          <a:bodyPr rtlCol="0" anchor="ctr"/>
          <a:lstStyle/>
          <a:p>
            <a:pPr algn="ctr"/>
            <a:r>
              <a:rPr lang="en-GB" b="1" dirty="0" smtClean="0"/>
              <a:t>Convention on Biological Diversity</a:t>
            </a:r>
            <a:endParaRPr lang="en-US" b="1" dirty="0"/>
          </a:p>
        </p:txBody>
      </p:sp>
    </p:spTree>
    <p:extLst>
      <p:ext uri="{BB962C8B-B14F-4D97-AF65-F5344CB8AC3E}">
        <p14:creationId xmlns:p14="http://schemas.microsoft.com/office/powerpoint/2010/main" val="129134606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27112" y="273844"/>
            <a:ext cx="7169727" cy="994172"/>
          </a:xfrm>
        </p:spPr>
        <p:txBody>
          <a:bodyPr/>
          <a:lstStyle/>
          <a:p>
            <a:r>
              <a:rPr lang="en-US" b="1" dirty="0" smtClean="0"/>
              <a:t>Achieving the </a:t>
            </a:r>
            <a:r>
              <a:rPr lang="en-US" b="1" dirty="0"/>
              <a:t>aims </a:t>
            </a:r>
            <a:r>
              <a:rPr lang="en-US" b="1" dirty="0" smtClean="0"/>
              <a:t>of the IPPC</a:t>
            </a:r>
            <a:endParaRPr lang="en-US" b="1" dirty="0"/>
          </a:p>
        </p:txBody>
      </p:sp>
      <p:sp>
        <p:nvSpPr>
          <p:cNvPr id="3" name="Content Placeholder 2"/>
          <p:cNvSpPr>
            <a:spLocks noGrp="1"/>
          </p:cNvSpPr>
          <p:nvPr>
            <p:ph idx="1"/>
          </p:nvPr>
        </p:nvSpPr>
        <p:spPr>
          <a:xfrm>
            <a:off x="1027112" y="1268016"/>
            <a:ext cx="7169729" cy="3118475"/>
          </a:xfrm>
        </p:spPr>
        <p:txBody>
          <a:bodyPr>
            <a:normAutofit/>
          </a:bodyPr>
          <a:lstStyle/>
          <a:p>
            <a:pPr algn="just"/>
            <a:r>
              <a:rPr lang="en-US" sz="2400" dirty="0"/>
              <a:t>Contracting parties establish National Plant Protection Organizations (NPPOs) as the sole national </a:t>
            </a:r>
            <a:r>
              <a:rPr lang="en-US" sz="2400" dirty="0" smtClean="0"/>
              <a:t>authority </a:t>
            </a:r>
            <a:r>
              <a:rPr lang="en-US" sz="2400" dirty="0"/>
              <a:t>for plant </a:t>
            </a:r>
            <a:r>
              <a:rPr lang="en-US" sz="2400" dirty="0" smtClean="0"/>
              <a:t>health.</a:t>
            </a:r>
            <a:endParaRPr lang="en-US" sz="2400" dirty="0"/>
          </a:p>
          <a:p>
            <a:pPr algn="just"/>
            <a:r>
              <a:rPr lang="en-US" sz="2400" dirty="0" smtClean="0"/>
              <a:t>Regional </a:t>
            </a:r>
            <a:r>
              <a:rPr lang="en-US" sz="2400" dirty="0"/>
              <a:t>Plant Protection Organizations (RPPOs) assist their regions to implement the IPPC and its International Standards for Phytosanitary Measures (ISPMs</a:t>
            </a:r>
            <a:r>
              <a:rPr lang="en-US" sz="2400" dirty="0" smtClean="0"/>
              <a:t>).</a:t>
            </a:r>
            <a:endParaRPr lang="en-US" sz="2400" dirty="0"/>
          </a:p>
        </p:txBody>
      </p:sp>
    </p:spTree>
    <p:extLst>
      <p:ext uri="{BB962C8B-B14F-4D97-AF65-F5344CB8AC3E}">
        <p14:creationId xmlns:p14="http://schemas.microsoft.com/office/powerpoint/2010/main" val="23431461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61568" y="273844"/>
            <a:ext cx="7169727" cy="994172"/>
          </a:xfrm>
        </p:spPr>
        <p:txBody>
          <a:bodyPr/>
          <a:lstStyle/>
          <a:p>
            <a:r>
              <a:rPr lang="en-US" b="1" dirty="0"/>
              <a:t>Benefits </a:t>
            </a:r>
            <a:r>
              <a:rPr lang="en-US" b="1" dirty="0" smtClean="0"/>
              <a:t>to contracting parties </a:t>
            </a:r>
            <a:endParaRPr lang="en-US" b="1" dirty="0"/>
          </a:p>
        </p:txBody>
      </p:sp>
      <p:sp>
        <p:nvSpPr>
          <p:cNvPr id="3" name="Content Placeholder 2"/>
          <p:cNvSpPr>
            <a:spLocks noGrp="1"/>
          </p:cNvSpPr>
          <p:nvPr>
            <p:ph idx="1"/>
          </p:nvPr>
        </p:nvSpPr>
        <p:spPr>
          <a:xfrm>
            <a:off x="970384" y="1369219"/>
            <a:ext cx="7497761" cy="3118475"/>
          </a:xfrm>
        </p:spPr>
        <p:txBody>
          <a:bodyPr>
            <a:normAutofit/>
          </a:bodyPr>
          <a:lstStyle/>
          <a:p>
            <a:pPr algn="just"/>
            <a:r>
              <a:rPr lang="en-US" sz="2300" dirty="0"/>
              <a:t>Increased efficacy in preventing the introduction and spread of </a:t>
            </a:r>
            <a:r>
              <a:rPr lang="en-US" sz="2300" dirty="0" smtClean="0"/>
              <a:t>pests</a:t>
            </a:r>
            <a:endParaRPr lang="en-US" sz="2300" dirty="0"/>
          </a:p>
          <a:p>
            <a:pPr algn="just"/>
            <a:r>
              <a:rPr lang="en-US" sz="2300" dirty="0" smtClean="0"/>
              <a:t>Consistency </a:t>
            </a:r>
            <a:r>
              <a:rPr lang="en-US" sz="2300" dirty="0"/>
              <a:t>with the WTO SPS </a:t>
            </a:r>
            <a:r>
              <a:rPr lang="en-US" sz="2300" dirty="0" smtClean="0"/>
              <a:t>Agreement</a:t>
            </a:r>
            <a:endParaRPr lang="en-US" sz="2300" dirty="0"/>
          </a:p>
          <a:p>
            <a:pPr algn="just"/>
            <a:r>
              <a:rPr lang="en-US" sz="2300" dirty="0" smtClean="0"/>
              <a:t>Most </a:t>
            </a:r>
            <a:r>
              <a:rPr lang="en-US" sz="2300" dirty="0"/>
              <a:t>major trading partners and WTO members are contracting parties to the </a:t>
            </a:r>
            <a:r>
              <a:rPr lang="en-US" sz="2300" dirty="0" smtClean="0"/>
              <a:t>IPPC</a:t>
            </a:r>
            <a:endParaRPr lang="en-US" sz="2300" dirty="0"/>
          </a:p>
          <a:p>
            <a:pPr algn="just"/>
            <a:r>
              <a:rPr lang="en-US" sz="2300" dirty="0" smtClean="0"/>
              <a:t>Increased </a:t>
            </a:r>
            <a:r>
              <a:rPr lang="en-US" sz="2300" dirty="0"/>
              <a:t>credibility of national phytosanitary systems for trading </a:t>
            </a:r>
            <a:r>
              <a:rPr lang="en-US" sz="2300" dirty="0" smtClean="0"/>
              <a:t>partners</a:t>
            </a:r>
            <a:endParaRPr lang="en-US" sz="2300" dirty="0"/>
          </a:p>
        </p:txBody>
      </p:sp>
    </p:spTree>
    <p:extLst>
      <p:ext uri="{BB962C8B-B14F-4D97-AF65-F5344CB8AC3E}">
        <p14:creationId xmlns:p14="http://schemas.microsoft.com/office/powerpoint/2010/main" val="14598601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Outline 	</a:t>
            </a:r>
            <a:br>
              <a:rPr lang="en-US" b="1" dirty="0"/>
            </a:br>
            <a:endParaRPr lang="en-US" b="1" dirty="0"/>
          </a:p>
        </p:txBody>
      </p:sp>
      <p:sp>
        <p:nvSpPr>
          <p:cNvPr id="3" name="Content Placeholder 2"/>
          <p:cNvSpPr>
            <a:spLocks noGrp="1"/>
          </p:cNvSpPr>
          <p:nvPr>
            <p:ph idx="1"/>
          </p:nvPr>
        </p:nvSpPr>
        <p:spPr/>
        <p:txBody>
          <a:bodyPr>
            <a:normAutofit/>
          </a:bodyPr>
          <a:lstStyle/>
          <a:p>
            <a:pPr>
              <a:buFont typeface="Wingdings" panose="05000000000000000000" pitchFamily="2" charset="2"/>
              <a:buChar char="§"/>
            </a:pPr>
            <a:r>
              <a:rPr lang="en-GB" sz="3200" dirty="0" smtClean="0"/>
              <a:t>Definition and Purpose</a:t>
            </a:r>
          </a:p>
          <a:p>
            <a:pPr>
              <a:buFont typeface="Wingdings" panose="05000000000000000000" pitchFamily="2" charset="2"/>
              <a:buChar char="§"/>
            </a:pPr>
            <a:r>
              <a:rPr lang="en-GB" sz="3200" dirty="0" smtClean="0"/>
              <a:t>Core Activities</a:t>
            </a:r>
          </a:p>
          <a:p>
            <a:pPr>
              <a:buFont typeface="Wingdings" panose="05000000000000000000" pitchFamily="2" charset="2"/>
              <a:buChar char="§"/>
            </a:pPr>
            <a:r>
              <a:rPr lang="en-GB" sz="3200" dirty="0" smtClean="0"/>
              <a:t>NPPO - IPPC Relationship</a:t>
            </a:r>
          </a:p>
          <a:p>
            <a:pPr>
              <a:buFont typeface="Wingdings" panose="05000000000000000000" pitchFamily="2" charset="2"/>
              <a:buChar char="§"/>
            </a:pPr>
            <a:endParaRPr lang="en-GB" dirty="0" smtClean="0"/>
          </a:p>
          <a:p>
            <a:pPr>
              <a:buFont typeface="Wingdings" panose="05000000000000000000" pitchFamily="2" charset="2"/>
              <a:buChar char="§"/>
            </a:pPr>
            <a:endParaRPr lang="en-GB" dirty="0" smtClean="0"/>
          </a:p>
          <a:p>
            <a:pPr>
              <a:buFont typeface="Wingdings" panose="05000000000000000000" pitchFamily="2" charset="2"/>
              <a:buChar char="§"/>
            </a:pPr>
            <a:endParaRPr lang="en-GB" dirty="0" smtClean="0"/>
          </a:p>
          <a:p>
            <a:pPr>
              <a:buFont typeface="Wingdings" panose="05000000000000000000" pitchFamily="2" charset="2"/>
              <a:buChar char="§"/>
            </a:pPr>
            <a:endParaRPr lang="en-US" dirty="0" smtClean="0"/>
          </a:p>
        </p:txBody>
      </p:sp>
    </p:spTree>
    <p:extLst>
      <p:ext uri="{BB962C8B-B14F-4D97-AF65-F5344CB8AC3E}">
        <p14:creationId xmlns:p14="http://schemas.microsoft.com/office/powerpoint/2010/main" val="58151533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0072" y="173370"/>
            <a:ext cx="7169727" cy="994172"/>
          </a:xfrm>
        </p:spPr>
        <p:txBody>
          <a:bodyPr/>
          <a:lstStyle/>
          <a:p>
            <a:r>
              <a:rPr lang="en-US" b="1" dirty="0"/>
              <a:t>Benefits </a:t>
            </a:r>
            <a:r>
              <a:rPr lang="en-US" b="1" dirty="0" smtClean="0"/>
              <a:t>to contracting parties </a:t>
            </a:r>
            <a:endParaRPr lang="en-US" b="1" dirty="0"/>
          </a:p>
        </p:txBody>
      </p:sp>
      <p:sp>
        <p:nvSpPr>
          <p:cNvPr id="3" name="Content Placeholder 2"/>
          <p:cNvSpPr>
            <a:spLocks noGrp="1"/>
          </p:cNvSpPr>
          <p:nvPr>
            <p:ph idx="1"/>
          </p:nvPr>
        </p:nvSpPr>
        <p:spPr>
          <a:xfrm>
            <a:off x="950072" y="1369219"/>
            <a:ext cx="7169729" cy="3118475"/>
          </a:xfrm>
        </p:spPr>
        <p:txBody>
          <a:bodyPr>
            <a:normAutofit/>
          </a:bodyPr>
          <a:lstStyle/>
          <a:p>
            <a:pPr algn="just"/>
            <a:r>
              <a:rPr lang="en-US" sz="2400" dirty="0"/>
              <a:t>Direct and active input into processes of global harmonization, particularly in the development of </a:t>
            </a:r>
            <a:r>
              <a:rPr lang="en-US" sz="2400" dirty="0" smtClean="0"/>
              <a:t>ISPMs</a:t>
            </a:r>
            <a:endParaRPr lang="en-US" sz="2400" dirty="0"/>
          </a:p>
          <a:p>
            <a:pPr algn="just"/>
            <a:r>
              <a:rPr lang="en-US" sz="2400" dirty="0" smtClean="0"/>
              <a:t>Opportunities </a:t>
            </a:r>
            <a:r>
              <a:rPr lang="en-US" sz="2400" dirty="0"/>
              <a:t>to interact with other international agreements related to trade and environment (e.g. WTO SPS Agreement, CBD, CITES</a:t>
            </a:r>
            <a:r>
              <a:rPr lang="en-US" sz="2400" dirty="0" smtClean="0"/>
              <a:t>)</a:t>
            </a:r>
            <a:endParaRPr lang="en-US" sz="2400" dirty="0"/>
          </a:p>
        </p:txBody>
      </p:sp>
    </p:spTree>
    <p:extLst>
      <p:ext uri="{BB962C8B-B14F-4D97-AF65-F5344CB8AC3E}">
        <p14:creationId xmlns:p14="http://schemas.microsoft.com/office/powerpoint/2010/main" val="35257732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2"/>
          <p:cNvSpPr>
            <a:spLocks noGrp="1"/>
          </p:cNvSpPr>
          <p:nvPr>
            <p:ph idx="4294967295"/>
          </p:nvPr>
        </p:nvSpPr>
        <p:spPr>
          <a:xfrm>
            <a:off x="1454021" y="833438"/>
            <a:ext cx="6172200" cy="3108325"/>
          </a:xfrm>
        </p:spPr>
        <p:txBody>
          <a:bodyPr>
            <a:noAutofit/>
          </a:bodyPr>
          <a:lstStyle/>
          <a:p>
            <a:pPr marL="0" indent="0" algn="ctr">
              <a:spcAft>
                <a:spcPts val="900"/>
              </a:spcAft>
              <a:buNone/>
            </a:pPr>
            <a:r>
              <a:rPr lang="en-GB" altLang="en-US" sz="2400" b="1" dirty="0">
                <a:ea typeface="ＭＳ Ｐゴシック" pitchFamily="34" charset="-128"/>
              </a:rPr>
              <a:t>IPPC Secretariat</a:t>
            </a:r>
          </a:p>
          <a:p>
            <a:pPr marL="0" indent="0" algn="ctr">
              <a:spcAft>
                <a:spcPts val="900"/>
              </a:spcAft>
              <a:buNone/>
            </a:pPr>
            <a:r>
              <a:rPr lang="en-GB" altLang="en-US" sz="2400" b="1" dirty="0" err="1">
                <a:ea typeface="ＭＳ Ｐゴシック" pitchFamily="34" charset="-128"/>
              </a:rPr>
              <a:t>Viale</a:t>
            </a:r>
            <a:r>
              <a:rPr lang="en-GB" altLang="en-US" sz="2400" b="1" dirty="0">
                <a:ea typeface="ＭＳ Ｐゴシック" pitchFamily="34" charset="-128"/>
              </a:rPr>
              <a:t> </a:t>
            </a:r>
            <a:r>
              <a:rPr lang="en-GB" altLang="en-US" sz="2400" b="1" dirty="0" err="1">
                <a:ea typeface="ＭＳ Ｐゴシック" pitchFamily="34" charset="-128"/>
              </a:rPr>
              <a:t>delle</a:t>
            </a:r>
            <a:r>
              <a:rPr lang="en-GB" altLang="en-US" sz="2400" b="1" dirty="0">
                <a:ea typeface="ＭＳ Ｐゴシック" pitchFamily="34" charset="-128"/>
              </a:rPr>
              <a:t> </a:t>
            </a:r>
            <a:r>
              <a:rPr lang="en-GB" altLang="en-US" sz="2400" b="1" dirty="0" err="1">
                <a:ea typeface="ＭＳ Ｐゴシック" pitchFamily="34" charset="-128"/>
              </a:rPr>
              <a:t>Terme</a:t>
            </a:r>
            <a:r>
              <a:rPr lang="en-GB" altLang="en-US" sz="2400" b="1" dirty="0">
                <a:ea typeface="ＭＳ Ｐゴシック" pitchFamily="34" charset="-128"/>
              </a:rPr>
              <a:t> di Caracalla 1</a:t>
            </a:r>
          </a:p>
          <a:p>
            <a:pPr marL="0" indent="0" algn="ctr">
              <a:spcAft>
                <a:spcPts val="900"/>
              </a:spcAft>
              <a:buNone/>
            </a:pPr>
            <a:r>
              <a:rPr lang="en-GB" altLang="en-US" sz="2400" b="1" dirty="0">
                <a:ea typeface="ＭＳ Ｐゴシック" pitchFamily="34" charset="-128"/>
              </a:rPr>
              <a:t>00153 Rome, Italy</a:t>
            </a:r>
          </a:p>
          <a:p>
            <a:pPr marL="0" indent="0" algn="ctr">
              <a:spcAft>
                <a:spcPts val="900"/>
              </a:spcAft>
              <a:buNone/>
            </a:pPr>
            <a:r>
              <a:rPr lang="en-GB" altLang="en-US" sz="2400" b="1" u="sng" dirty="0">
                <a:ea typeface="ＭＳ Ｐゴシック" pitchFamily="34" charset="-128"/>
              </a:rPr>
              <a:t>Tel:</a:t>
            </a:r>
            <a:r>
              <a:rPr lang="en-GB" altLang="en-US" sz="2400" b="1" dirty="0">
                <a:ea typeface="ＭＳ Ｐゴシック" pitchFamily="34" charset="-128"/>
              </a:rPr>
              <a:t> (+39) 06 5705 4812</a:t>
            </a:r>
          </a:p>
          <a:p>
            <a:pPr marL="0" indent="0" algn="ctr">
              <a:spcAft>
                <a:spcPts val="900"/>
              </a:spcAft>
              <a:buNone/>
            </a:pPr>
            <a:r>
              <a:rPr lang="en-GB" altLang="en-US" sz="2400" b="1" u="sng" dirty="0">
                <a:ea typeface="ＭＳ Ｐゴシック" pitchFamily="34" charset="-128"/>
              </a:rPr>
              <a:t>E-mail:</a:t>
            </a:r>
            <a:r>
              <a:rPr lang="en-GB" altLang="en-US" sz="2400" b="1" dirty="0">
                <a:ea typeface="ＭＳ Ｐゴシック" pitchFamily="34" charset="-128"/>
              </a:rPr>
              <a:t> </a:t>
            </a:r>
            <a:r>
              <a:rPr lang="en-GB" altLang="en-US" sz="2400" b="1" dirty="0" smtClean="0">
                <a:ea typeface="ＭＳ Ｐゴシック" pitchFamily="34" charset="-128"/>
                <a:hlinkClick r:id="rId2"/>
              </a:rPr>
              <a:t>ippc@fao.org</a:t>
            </a:r>
            <a:endParaRPr lang="en-GB" altLang="en-US" sz="2400" b="1" dirty="0">
              <a:ea typeface="ＭＳ Ｐゴシック" pitchFamily="34" charset="-128"/>
            </a:endParaRPr>
          </a:p>
          <a:p>
            <a:pPr marL="0" indent="0" algn="ctr">
              <a:spcAft>
                <a:spcPts val="900"/>
              </a:spcAft>
              <a:buNone/>
            </a:pPr>
            <a:r>
              <a:rPr lang="en-GB" altLang="en-US" sz="2400" b="1" u="sng" dirty="0">
                <a:ea typeface="ＭＳ Ｐゴシック" pitchFamily="34" charset="-128"/>
              </a:rPr>
              <a:t>Website:</a:t>
            </a:r>
            <a:r>
              <a:rPr lang="en-GB" altLang="en-US" sz="2400" b="1" dirty="0">
                <a:ea typeface="ＭＳ Ｐゴシック" pitchFamily="34" charset="-128"/>
              </a:rPr>
              <a:t> </a:t>
            </a:r>
            <a:r>
              <a:rPr lang="en-GB" altLang="en-US" sz="2400" b="1" dirty="0">
                <a:ea typeface="ＭＳ Ｐゴシック" pitchFamily="34" charset="-128"/>
                <a:hlinkClick r:id="rId3"/>
              </a:rPr>
              <a:t>www.ippc.int</a:t>
            </a:r>
            <a:r>
              <a:rPr lang="en-GB" altLang="en-US" sz="2400" b="1" dirty="0">
                <a:ea typeface="ＭＳ Ｐゴシック" pitchFamily="34" charset="-128"/>
              </a:rPr>
              <a:t>, </a:t>
            </a:r>
            <a:r>
              <a:rPr lang="en-GB" altLang="en-US" sz="2400" b="1" dirty="0">
                <a:ea typeface="ＭＳ Ｐゴシック" pitchFamily="34" charset="-128"/>
                <a:hlinkClick r:id="rId4"/>
              </a:rPr>
              <a:t>www.phytosanitary.info</a:t>
            </a:r>
            <a:r>
              <a:rPr lang="en-GB" altLang="en-US" sz="2400" b="1" dirty="0">
                <a:ea typeface="ＭＳ Ｐゴシック" pitchFamily="34" charset="-128"/>
              </a:rPr>
              <a:t> </a:t>
            </a:r>
          </a:p>
        </p:txBody>
      </p:sp>
    </p:spTree>
    <p:extLst>
      <p:ext uri="{BB962C8B-B14F-4D97-AF65-F5344CB8AC3E}">
        <p14:creationId xmlns:p14="http://schemas.microsoft.com/office/powerpoint/2010/main" val="74770985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US" sz="4000" dirty="0" smtClean="0"/>
              <a:t>Looking at the Convention Text</a:t>
            </a:r>
            <a:endParaRPr lang="en-US" sz="4000" dirty="0"/>
          </a:p>
        </p:txBody>
      </p:sp>
      <p:sp>
        <p:nvSpPr>
          <p:cNvPr id="3" name="Content Placeholder 2"/>
          <p:cNvSpPr>
            <a:spLocks noGrp="1"/>
          </p:cNvSpPr>
          <p:nvPr>
            <p:ph idx="1"/>
          </p:nvPr>
        </p:nvSpPr>
        <p:spPr>
          <a:xfrm>
            <a:off x="1298417" y="1597819"/>
            <a:ext cx="7169729" cy="3118475"/>
          </a:xfrm>
        </p:spPr>
        <p:txBody>
          <a:bodyPr>
            <a:normAutofit/>
          </a:bodyPr>
          <a:lstStyle/>
          <a:p>
            <a:pPr marL="0" indent="0">
              <a:buNone/>
            </a:pPr>
            <a:endParaRPr lang="en-US" sz="2800" dirty="0" smtClean="0"/>
          </a:p>
          <a:p>
            <a:pPr marL="0" indent="0">
              <a:buNone/>
            </a:pPr>
            <a:r>
              <a:rPr lang="en-US" sz="3200" dirty="0" smtClean="0"/>
              <a:t>In groups of 3, review the Convention text and discuss the following questions:</a:t>
            </a:r>
            <a:endParaRPr lang="en-US" sz="3200" dirty="0"/>
          </a:p>
        </p:txBody>
      </p:sp>
    </p:spTree>
    <p:extLst>
      <p:ext uri="{BB962C8B-B14F-4D97-AF65-F5344CB8AC3E}">
        <p14:creationId xmlns:p14="http://schemas.microsoft.com/office/powerpoint/2010/main" val="32596992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4593" y="203506"/>
            <a:ext cx="7192003" cy="994172"/>
          </a:xfrm>
        </p:spPr>
        <p:txBody>
          <a:bodyPr/>
          <a:lstStyle/>
          <a:p>
            <a:r>
              <a:rPr lang="en-US" b="1" dirty="0" smtClean="0">
                <a:solidFill>
                  <a:srgbClr val="FF0000"/>
                </a:solidFill>
              </a:rPr>
              <a:t>Exercise 1: Responsibilities of the </a:t>
            </a:r>
            <a:r>
              <a:rPr lang="en-US" b="1" dirty="0">
                <a:solidFill>
                  <a:srgbClr val="FF0000"/>
                </a:solidFill>
              </a:rPr>
              <a:t>NPPO</a:t>
            </a:r>
          </a:p>
        </p:txBody>
      </p:sp>
      <p:sp>
        <p:nvSpPr>
          <p:cNvPr id="3" name="Content Placeholder 2"/>
          <p:cNvSpPr>
            <a:spLocks noGrp="1"/>
          </p:cNvSpPr>
          <p:nvPr>
            <p:ph idx="1"/>
          </p:nvPr>
        </p:nvSpPr>
        <p:spPr>
          <a:xfrm>
            <a:off x="954593" y="1197678"/>
            <a:ext cx="7554925" cy="3347878"/>
          </a:xfrm>
        </p:spPr>
        <p:txBody>
          <a:bodyPr/>
          <a:lstStyle/>
          <a:p>
            <a:pPr marL="0" indent="0" algn="just">
              <a:buNone/>
            </a:pPr>
            <a:endParaRPr lang="en-US" dirty="0" smtClean="0">
              <a:solidFill>
                <a:srgbClr val="C00000"/>
              </a:solidFill>
            </a:endParaRPr>
          </a:p>
          <a:p>
            <a:pPr marL="0" indent="0" algn="just">
              <a:buNone/>
            </a:pPr>
            <a:r>
              <a:rPr lang="en-US" sz="2800" b="1" dirty="0" smtClean="0"/>
              <a:t>Review Article IV: identify and discuss difficulties that you face in the implementation of any of these responsibilities</a:t>
            </a:r>
            <a:endParaRPr lang="en-US" sz="2800" b="1" dirty="0"/>
          </a:p>
        </p:txBody>
      </p:sp>
    </p:spTree>
    <p:extLst>
      <p:ext uri="{BB962C8B-B14F-4D97-AF65-F5344CB8AC3E}">
        <p14:creationId xmlns:p14="http://schemas.microsoft.com/office/powerpoint/2010/main" val="337938636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54593" y="203506"/>
            <a:ext cx="7192003" cy="994172"/>
          </a:xfrm>
        </p:spPr>
        <p:txBody>
          <a:bodyPr/>
          <a:lstStyle/>
          <a:p>
            <a:r>
              <a:rPr lang="en-US" b="1" dirty="0" smtClean="0">
                <a:solidFill>
                  <a:srgbClr val="FF0000"/>
                </a:solidFill>
              </a:rPr>
              <a:t>Exercise 2: Contracting Parties </a:t>
            </a:r>
            <a:endParaRPr lang="en-US" b="1" dirty="0">
              <a:solidFill>
                <a:srgbClr val="FF0000"/>
              </a:solidFill>
            </a:endParaRPr>
          </a:p>
        </p:txBody>
      </p:sp>
      <p:sp>
        <p:nvSpPr>
          <p:cNvPr id="3" name="Content Placeholder 2"/>
          <p:cNvSpPr>
            <a:spLocks noGrp="1"/>
          </p:cNvSpPr>
          <p:nvPr>
            <p:ph idx="1"/>
          </p:nvPr>
        </p:nvSpPr>
        <p:spPr>
          <a:xfrm>
            <a:off x="954593" y="1197678"/>
            <a:ext cx="7554925" cy="3347878"/>
          </a:xfrm>
        </p:spPr>
        <p:txBody>
          <a:bodyPr/>
          <a:lstStyle/>
          <a:p>
            <a:pPr marL="0" indent="0">
              <a:buNone/>
            </a:pPr>
            <a:endParaRPr lang="en-GB" sz="2400" b="1" dirty="0" smtClean="0"/>
          </a:p>
          <a:p>
            <a:pPr marL="0" indent="0">
              <a:buNone/>
            </a:pPr>
            <a:r>
              <a:rPr lang="en-GB" sz="2800" b="1" dirty="0"/>
              <a:t>I</a:t>
            </a:r>
            <a:r>
              <a:rPr lang="en-GB" sz="2800" b="1" dirty="0" smtClean="0"/>
              <a:t>magine </a:t>
            </a:r>
            <a:r>
              <a:rPr lang="en-GB" sz="2800" b="1" dirty="0"/>
              <a:t>your country is not a contracting party to the IPPC: </a:t>
            </a:r>
            <a:endParaRPr lang="en-GB" sz="2800" b="1" dirty="0" smtClean="0"/>
          </a:p>
          <a:p>
            <a:pPr marL="0" indent="0">
              <a:buNone/>
            </a:pPr>
            <a:r>
              <a:rPr lang="en-GB" sz="2800" b="1" dirty="0" smtClean="0"/>
              <a:t>What would be the consequences?</a:t>
            </a:r>
            <a:endParaRPr lang="en-US" sz="2800" dirty="0" smtClean="0">
              <a:solidFill>
                <a:srgbClr val="C00000"/>
              </a:solidFill>
            </a:endParaRPr>
          </a:p>
        </p:txBody>
      </p:sp>
    </p:spTree>
    <p:extLst>
      <p:ext uri="{BB962C8B-B14F-4D97-AF65-F5344CB8AC3E}">
        <p14:creationId xmlns:p14="http://schemas.microsoft.com/office/powerpoint/2010/main" val="27387207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18499" y="273844"/>
            <a:ext cx="7169727" cy="994172"/>
          </a:xfrm>
        </p:spPr>
        <p:txBody>
          <a:bodyPr/>
          <a:lstStyle/>
          <a:p>
            <a:pPr algn="ctr"/>
            <a:r>
              <a:rPr lang="en-US" b="1" dirty="0" smtClean="0"/>
              <a:t>What is </a:t>
            </a:r>
            <a:r>
              <a:rPr lang="en-US" b="1" dirty="0"/>
              <a:t>the IPPC</a:t>
            </a:r>
            <a:r>
              <a:rPr lang="en-US" b="1" dirty="0" smtClean="0"/>
              <a:t>?</a:t>
            </a:r>
            <a:endParaRPr lang="en-US" b="1" dirty="0"/>
          </a:p>
        </p:txBody>
      </p:sp>
      <p:sp>
        <p:nvSpPr>
          <p:cNvPr id="3" name="Content Placeholder 2"/>
          <p:cNvSpPr>
            <a:spLocks noGrp="1"/>
          </p:cNvSpPr>
          <p:nvPr>
            <p:ph idx="1"/>
          </p:nvPr>
        </p:nvSpPr>
        <p:spPr>
          <a:xfrm>
            <a:off x="925191" y="1146471"/>
            <a:ext cx="7169729" cy="3342182"/>
          </a:xfrm>
        </p:spPr>
        <p:txBody>
          <a:bodyPr>
            <a:normAutofit fontScale="92500" lnSpcReduction="20000"/>
          </a:bodyPr>
          <a:lstStyle/>
          <a:p>
            <a:pPr marL="0" indent="0">
              <a:buNone/>
            </a:pPr>
            <a:endParaRPr lang="en-US" dirty="0" smtClean="0"/>
          </a:p>
          <a:p>
            <a:pPr algn="just"/>
            <a:r>
              <a:rPr lang="en-US" sz="2800" dirty="0" smtClean="0">
                <a:latin typeface="+mj-lt"/>
              </a:rPr>
              <a:t>A </a:t>
            </a:r>
            <a:r>
              <a:rPr lang="en-US" sz="2800" b="1" dirty="0">
                <a:solidFill>
                  <a:schemeClr val="accent6">
                    <a:lumMod val="50000"/>
                  </a:schemeClr>
                </a:solidFill>
                <a:latin typeface="+mj-lt"/>
              </a:rPr>
              <a:t>multilateral treaty </a:t>
            </a:r>
            <a:r>
              <a:rPr lang="en-US" sz="2800" dirty="0">
                <a:solidFill>
                  <a:schemeClr val="accent6">
                    <a:lumMod val="50000"/>
                  </a:schemeClr>
                </a:solidFill>
                <a:latin typeface="+mj-lt"/>
              </a:rPr>
              <a:t>for </a:t>
            </a:r>
            <a:r>
              <a:rPr lang="en-US" sz="2800" b="1" dirty="0">
                <a:solidFill>
                  <a:schemeClr val="accent6">
                    <a:lumMod val="50000"/>
                  </a:schemeClr>
                </a:solidFill>
                <a:latin typeface="+mj-lt"/>
              </a:rPr>
              <a:t>international cooperation </a:t>
            </a:r>
            <a:r>
              <a:rPr lang="en-US" sz="2800" dirty="0">
                <a:latin typeface="+mj-lt"/>
              </a:rPr>
              <a:t>in plant </a:t>
            </a:r>
            <a:r>
              <a:rPr lang="en-US" sz="2800" dirty="0" smtClean="0">
                <a:latin typeface="+mj-lt"/>
              </a:rPr>
              <a:t>protection - 182 contracting parties as of 2016.</a:t>
            </a:r>
            <a:endParaRPr lang="en-US" sz="2800" dirty="0">
              <a:latin typeface="+mj-lt"/>
            </a:endParaRPr>
          </a:p>
          <a:p>
            <a:pPr marL="342900" lvl="0" indent="-342900" algn="just" defTabSz="914400" eaLnBrk="0" fontAlgn="base" hangingPunct="0">
              <a:lnSpc>
                <a:spcPct val="100000"/>
              </a:lnSpc>
              <a:spcBef>
                <a:spcPct val="20000"/>
              </a:spcBef>
              <a:spcAft>
                <a:spcPct val="10000"/>
              </a:spcAft>
              <a:buFontTx/>
              <a:buChar char="•"/>
              <a:tabLst/>
            </a:pPr>
            <a:r>
              <a:rPr lang="en-GB" altLang="en-US" sz="2800" kern="0" dirty="0" smtClean="0">
                <a:latin typeface="+mj-lt"/>
              </a:rPr>
              <a:t>The </a:t>
            </a:r>
            <a:r>
              <a:rPr lang="en-GB" altLang="en-US" sz="2800" kern="0" dirty="0">
                <a:latin typeface="+mj-lt"/>
              </a:rPr>
              <a:t>global instrument for </a:t>
            </a:r>
            <a:r>
              <a:rPr lang="en-GB" altLang="en-US" sz="2800" b="1" kern="0" dirty="0" smtClean="0">
                <a:solidFill>
                  <a:schemeClr val="accent6">
                    <a:lumMod val="50000"/>
                  </a:schemeClr>
                </a:solidFill>
                <a:latin typeface="+mj-lt"/>
              </a:rPr>
              <a:t>harmonization</a:t>
            </a:r>
            <a:r>
              <a:rPr lang="en-GB" altLang="en-US" sz="2800" kern="0" dirty="0" smtClean="0">
                <a:solidFill>
                  <a:schemeClr val="accent6">
                    <a:lumMod val="50000"/>
                  </a:schemeClr>
                </a:solidFill>
                <a:latin typeface="+mj-lt"/>
              </a:rPr>
              <a:t> </a:t>
            </a:r>
            <a:r>
              <a:rPr lang="en-GB" altLang="en-US" sz="2800" b="1" kern="0" dirty="0">
                <a:solidFill>
                  <a:schemeClr val="accent6">
                    <a:lumMod val="50000"/>
                  </a:schemeClr>
                </a:solidFill>
                <a:latin typeface="+mj-lt"/>
              </a:rPr>
              <a:t>of phytosanitary measures</a:t>
            </a:r>
            <a:r>
              <a:rPr lang="en-GB" altLang="en-US" sz="2800" kern="0" dirty="0">
                <a:solidFill>
                  <a:schemeClr val="accent6">
                    <a:lumMod val="50000"/>
                  </a:schemeClr>
                </a:solidFill>
                <a:latin typeface="+mj-lt"/>
              </a:rPr>
              <a:t> </a:t>
            </a:r>
            <a:r>
              <a:rPr lang="en-GB" altLang="en-US" sz="2800" kern="0" dirty="0">
                <a:latin typeface="+mj-lt"/>
              </a:rPr>
              <a:t>in commerce and the environment</a:t>
            </a:r>
          </a:p>
          <a:p>
            <a:pPr marL="342900" lvl="0" indent="-342900" algn="just" defTabSz="914400" eaLnBrk="0" fontAlgn="base" hangingPunct="0">
              <a:lnSpc>
                <a:spcPct val="100000"/>
              </a:lnSpc>
              <a:spcBef>
                <a:spcPct val="20000"/>
              </a:spcBef>
              <a:spcAft>
                <a:spcPct val="10000"/>
              </a:spcAft>
              <a:buFontTx/>
              <a:buChar char="•"/>
              <a:tabLst/>
            </a:pPr>
            <a:r>
              <a:rPr lang="en-GB" altLang="en-US" sz="2800" kern="0" dirty="0">
                <a:latin typeface="+mj-lt"/>
              </a:rPr>
              <a:t>The phytosanitary </a:t>
            </a:r>
            <a:r>
              <a:rPr lang="en-GB" altLang="en-US" sz="2800" b="1" kern="0" dirty="0">
                <a:solidFill>
                  <a:schemeClr val="accent6">
                    <a:lumMod val="50000"/>
                  </a:schemeClr>
                </a:solidFill>
                <a:latin typeface="+mj-lt"/>
              </a:rPr>
              <a:t>standard-setting</a:t>
            </a:r>
            <a:r>
              <a:rPr lang="en-GB" altLang="en-US" sz="2800" kern="0" dirty="0">
                <a:solidFill>
                  <a:srgbClr val="000000"/>
                </a:solidFill>
                <a:latin typeface="+mj-lt"/>
              </a:rPr>
              <a:t> </a:t>
            </a:r>
            <a:r>
              <a:rPr lang="en-GB" altLang="en-US" sz="2800" kern="0" dirty="0">
                <a:latin typeface="+mj-lt"/>
              </a:rPr>
              <a:t>organization named in the WTO-SPS </a:t>
            </a:r>
            <a:r>
              <a:rPr lang="en-GB" altLang="en-US" sz="2800" kern="0" dirty="0" smtClean="0">
                <a:latin typeface="+mj-lt"/>
              </a:rPr>
              <a:t>Agreement</a:t>
            </a:r>
            <a:endParaRPr lang="en-GB" altLang="en-US" sz="2800" kern="0" dirty="0">
              <a:latin typeface="+mj-lt"/>
            </a:endParaRPr>
          </a:p>
        </p:txBody>
      </p:sp>
    </p:spTree>
    <p:extLst>
      <p:ext uri="{BB962C8B-B14F-4D97-AF65-F5344CB8AC3E}">
        <p14:creationId xmlns:p14="http://schemas.microsoft.com/office/powerpoint/2010/main" val="425820150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99363" y="192978"/>
            <a:ext cx="7169727" cy="994172"/>
          </a:xfrm>
        </p:spPr>
        <p:txBody>
          <a:bodyPr/>
          <a:lstStyle/>
          <a:p>
            <a:r>
              <a:rPr lang="en-US" b="1" dirty="0"/>
              <a:t>IPPC </a:t>
            </a:r>
            <a:r>
              <a:rPr lang="en-US" b="1" dirty="0" smtClean="0"/>
              <a:t>revisions</a:t>
            </a:r>
            <a:endParaRPr lang="en-US" b="1" dirty="0"/>
          </a:p>
        </p:txBody>
      </p:sp>
      <p:sp>
        <p:nvSpPr>
          <p:cNvPr id="3" name="Content Placeholder 2"/>
          <p:cNvSpPr>
            <a:spLocks noGrp="1"/>
          </p:cNvSpPr>
          <p:nvPr>
            <p:ph idx="1"/>
          </p:nvPr>
        </p:nvSpPr>
        <p:spPr>
          <a:xfrm>
            <a:off x="1103134" y="1299847"/>
            <a:ext cx="7331003" cy="3118475"/>
          </a:xfrm>
        </p:spPr>
        <p:txBody>
          <a:bodyPr>
            <a:normAutofit lnSpcReduction="10000"/>
          </a:bodyPr>
          <a:lstStyle/>
          <a:p>
            <a:pPr algn="just">
              <a:buFont typeface="Wingdings" panose="05000000000000000000" pitchFamily="2" charset="2"/>
              <a:buChar char="§"/>
            </a:pPr>
            <a:r>
              <a:rPr lang="en-US" sz="2500" dirty="0"/>
              <a:t>The Convention was deposited with the Director-General of the Food and Agriculture Organization of the United Nations (FAO) since its adoption in 1951.</a:t>
            </a:r>
          </a:p>
          <a:p>
            <a:pPr algn="just">
              <a:buFont typeface="Wingdings" panose="05000000000000000000" pitchFamily="2" charset="2"/>
              <a:buChar char="§"/>
            </a:pPr>
            <a:r>
              <a:rPr lang="en-US" sz="2500" dirty="0" smtClean="0"/>
              <a:t>The </a:t>
            </a:r>
            <a:r>
              <a:rPr lang="en-US" sz="2500" dirty="0"/>
              <a:t>Convention </a:t>
            </a:r>
            <a:r>
              <a:rPr lang="en-US" sz="2500" dirty="0" smtClean="0"/>
              <a:t>was revised in </a:t>
            </a:r>
            <a:r>
              <a:rPr lang="en-US" sz="2500" dirty="0"/>
              <a:t>1997 to align </a:t>
            </a:r>
            <a:r>
              <a:rPr lang="en-US" sz="2500" dirty="0" smtClean="0"/>
              <a:t>with </a:t>
            </a:r>
            <a:r>
              <a:rPr lang="en-US" sz="2500" dirty="0"/>
              <a:t>the Agreement on the Application of Sanitary and Phytosanitary </a:t>
            </a:r>
            <a:r>
              <a:rPr lang="en-US" sz="2500" dirty="0" smtClean="0"/>
              <a:t>Measures. </a:t>
            </a:r>
          </a:p>
          <a:p>
            <a:pPr algn="just">
              <a:buFont typeface="Wingdings" panose="05000000000000000000" pitchFamily="2" charset="2"/>
              <a:buChar char="§"/>
            </a:pPr>
            <a:r>
              <a:rPr lang="en-GB" sz="2500" dirty="0" smtClean="0"/>
              <a:t>The New Revised Text of the IPPC came into force in 2005.</a:t>
            </a:r>
            <a:endParaRPr lang="en-US" sz="2500" dirty="0"/>
          </a:p>
          <a:p>
            <a:pPr marL="0" indent="0">
              <a:buNone/>
            </a:pPr>
            <a:endParaRPr lang="en-US" dirty="0"/>
          </a:p>
        </p:txBody>
      </p:sp>
    </p:spTree>
    <p:extLst>
      <p:ext uri="{BB962C8B-B14F-4D97-AF65-F5344CB8AC3E}">
        <p14:creationId xmlns:p14="http://schemas.microsoft.com/office/powerpoint/2010/main" val="34136281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006058" y="205419"/>
            <a:ext cx="7169727" cy="994172"/>
          </a:xfrm>
        </p:spPr>
        <p:txBody>
          <a:bodyPr/>
          <a:lstStyle/>
          <a:p>
            <a:r>
              <a:rPr lang="en-US" b="1" dirty="0" smtClean="0"/>
              <a:t>Revised </a:t>
            </a:r>
            <a:r>
              <a:rPr lang="en-US" b="1" dirty="0"/>
              <a:t>text of the </a:t>
            </a:r>
            <a:r>
              <a:rPr lang="en-US" b="1" dirty="0" smtClean="0"/>
              <a:t>IPPC</a:t>
            </a:r>
            <a:endParaRPr lang="en-US" b="1" dirty="0"/>
          </a:p>
        </p:txBody>
      </p:sp>
      <p:sp>
        <p:nvSpPr>
          <p:cNvPr id="3" name="Content Placeholder 2"/>
          <p:cNvSpPr>
            <a:spLocks noGrp="1"/>
          </p:cNvSpPr>
          <p:nvPr>
            <p:ph idx="1"/>
          </p:nvPr>
        </p:nvSpPr>
        <p:spPr>
          <a:xfrm>
            <a:off x="1111804" y="1369219"/>
            <a:ext cx="7169729" cy="3118475"/>
          </a:xfrm>
        </p:spPr>
        <p:txBody>
          <a:bodyPr/>
          <a:lstStyle/>
          <a:p>
            <a:pPr marL="0" indent="0">
              <a:buNone/>
            </a:pPr>
            <a:r>
              <a:rPr lang="en-US" sz="2400" b="1" dirty="0">
                <a:solidFill>
                  <a:schemeClr val="accent3"/>
                </a:solidFill>
              </a:rPr>
              <a:t>Article 1: Purpose and Responsibility</a:t>
            </a:r>
          </a:p>
          <a:p>
            <a:pPr marL="0" indent="0" algn="just">
              <a:buNone/>
            </a:pPr>
            <a:r>
              <a:rPr lang="en-US" sz="2400" b="1" i="1" dirty="0">
                <a:solidFill>
                  <a:schemeClr val="accent3"/>
                </a:solidFill>
              </a:rPr>
              <a:t>To secure common and effective action to prevent the spread and introduction of pests of plants and plant products and to promote appropriate measures for their control, the contracting parties undertake to adopt the legislative, technical and administrative measures specified in this Convention and in supplementary </a:t>
            </a:r>
            <a:r>
              <a:rPr lang="en-US" sz="2400" b="1" i="1" dirty="0" smtClean="0">
                <a:solidFill>
                  <a:schemeClr val="accent3"/>
                </a:solidFill>
              </a:rPr>
              <a:t>agreements.</a:t>
            </a:r>
            <a:endParaRPr lang="en-US" sz="2400" b="1" i="1" dirty="0">
              <a:solidFill>
                <a:schemeClr val="accent3"/>
              </a:solidFill>
            </a:endParaRPr>
          </a:p>
          <a:p>
            <a:endParaRPr lang="en-US" dirty="0"/>
          </a:p>
        </p:txBody>
      </p:sp>
    </p:spTree>
    <p:extLst>
      <p:ext uri="{BB962C8B-B14F-4D97-AF65-F5344CB8AC3E}">
        <p14:creationId xmlns:p14="http://schemas.microsoft.com/office/powerpoint/2010/main" val="11911246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70858" y="273844"/>
            <a:ext cx="8055427" cy="994172"/>
          </a:xfrm>
        </p:spPr>
        <p:txBody>
          <a:bodyPr>
            <a:normAutofit fontScale="90000"/>
          </a:bodyPr>
          <a:lstStyle/>
          <a:p>
            <a:pPr>
              <a:defRPr/>
            </a:pPr>
            <a:r>
              <a:rPr lang="en-US" dirty="0" smtClean="0"/>
              <a:t/>
            </a:r>
            <a:br>
              <a:rPr lang="en-US" dirty="0" smtClean="0"/>
            </a:br>
            <a:r>
              <a:rPr lang="en-US" sz="3600" b="1" dirty="0"/>
              <a:t>What </a:t>
            </a:r>
            <a:r>
              <a:rPr lang="en-US" sz="3600" b="1" dirty="0" smtClean="0"/>
              <a:t>are the strengths of the text of the Convention?</a:t>
            </a:r>
            <a:r>
              <a:rPr lang="en-US" sz="3600" b="1" dirty="0"/>
              <a:t/>
            </a:r>
            <a:br>
              <a:rPr lang="en-US" sz="3600" b="1" dirty="0"/>
            </a:br>
            <a:endParaRPr lang="en-US" sz="3600" b="1" dirty="0"/>
          </a:p>
        </p:txBody>
      </p:sp>
      <p:sp>
        <p:nvSpPr>
          <p:cNvPr id="22531" name="Content Placeholder 2"/>
          <p:cNvSpPr>
            <a:spLocks noGrp="1"/>
          </p:cNvSpPr>
          <p:nvPr>
            <p:ph idx="1"/>
          </p:nvPr>
        </p:nvSpPr>
        <p:spPr>
          <a:xfrm>
            <a:off x="870858" y="1369219"/>
            <a:ext cx="7597288" cy="3118475"/>
          </a:xfrm>
        </p:spPr>
        <p:txBody>
          <a:bodyPr>
            <a:normAutofit fontScale="77500" lnSpcReduction="20000"/>
          </a:bodyPr>
          <a:lstStyle/>
          <a:p>
            <a:pPr algn="just">
              <a:buFont typeface="Wingdings" panose="05000000000000000000" pitchFamily="2" charset="2"/>
              <a:buChar char="§"/>
            </a:pPr>
            <a:r>
              <a:rPr lang="en-US" altLang="en-US" sz="3000" dirty="0"/>
              <a:t>Clear obligations, rights and responsibilities.</a:t>
            </a:r>
          </a:p>
          <a:p>
            <a:pPr algn="just">
              <a:buFont typeface="Wingdings" panose="05000000000000000000" pitchFamily="2" charset="2"/>
              <a:buChar char="§"/>
            </a:pPr>
            <a:r>
              <a:rPr lang="en-US" altLang="en-US" sz="3000" dirty="0">
                <a:solidFill>
                  <a:srgbClr val="FF0000"/>
                </a:solidFill>
              </a:rPr>
              <a:t>111 shall/ 1 must/ 7 should/ 34 may.</a:t>
            </a:r>
          </a:p>
          <a:p>
            <a:pPr algn="just">
              <a:buFont typeface="Wingdings" panose="05000000000000000000" pitchFamily="2" charset="2"/>
              <a:buChar char="§"/>
            </a:pPr>
            <a:r>
              <a:rPr lang="en-US" altLang="en-US" sz="3000" dirty="0" smtClean="0"/>
              <a:t>Clear </a:t>
            </a:r>
            <a:r>
              <a:rPr lang="en-US" altLang="en-US" sz="3000" dirty="0"/>
              <a:t>identification of an organization as the NPPO and of its roles.</a:t>
            </a:r>
          </a:p>
          <a:p>
            <a:pPr algn="just">
              <a:buFont typeface="Wingdings" panose="05000000000000000000" pitchFamily="2" charset="2"/>
              <a:buChar char="§"/>
            </a:pPr>
            <a:r>
              <a:rPr lang="en-US" altLang="en-US" sz="3000" dirty="0" smtClean="0"/>
              <a:t>Recognition of </a:t>
            </a:r>
            <a:r>
              <a:rPr lang="en-US" altLang="en-US" sz="3000" dirty="0"/>
              <a:t>r</a:t>
            </a:r>
            <a:r>
              <a:rPr lang="en-US" altLang="en-US" sz="3000" dirty="0" smtClean="0"/>
              <a:t>egional </a:t>
            </a:r>
            <a:r>
              <a:rPr lang="en-US" altLang="en-US" sz="3000" dirty="0"/>
              <a:t>p</a:t>
            </a:r>
            <a:r>
              <a:rPr lang="en-US" altLang="en-US" sz="3000" dirty="0" smtClean="0"/>
              <a:t>lant </a:t>
            </a:r>
            <a:r>
              <a:rPr lang="en-US" altLang="en-US" sz="3000" dirty="0"/>
              <a:t>p</a:t>
            </a:r>
            <a:r>
              <a:rPr lang="en-US" altLang="en-US" sz="3000" dirty="0" smtClean="0"/>
              <a:t>rotection organizations.</a:t>
            </a:r>
          </a:p>
          <a:p>
            <a:pPr algn="just">
              <a:buFont typeface="Wingdings" panose="05000000000000000000" pitchFamily="2" charset="2"/>
              <a:buChar char="§"/>
            </a:pPr>
            <a:r>
              <a:rPr lang="en-US" altLang="en-US" sz="3000" dirty="0"/>
              <a:t>A single model of certificate established as an Annex to the Convention.</a:t>
            </a:r>
          </a:p>
          <a:p>
            <a:pPr algn="just">
              <a:buFont typeface="Wingdings" panose="05000000000000000000" pitchFamily="2" charset="2"/>
              <a:buChar char="§"/>
            </a:pPr>
            <a:r>
              <a:rPr lang="en-US" altLang="en-US" sz="3000" dirty="0" smtClean="0"/>
              <a:t>Promotes </a:t>
            </a:r>
            <a:r>
              <a:rPr lang="en-US" altLang="en-US" sz="3000" dirty="0"/>
              <a:t>cooperation </a:t>
            </a:r>
            <a:r>
              <a:rPr lang="en-US" altLang="en-US" sz="3000" dirty="0" smtClean="0"/>
              <a:t>among </a:t>
            </a:r>
            <a:r>
              <a:rPr lang="en-US" altLang="en-US" sz="3000" dirty="0"/>
              <a:t>contracting </a:t>
            </a:r>
            <a:r>
              <a:rPr lang="en-US" altLang="en-US" sz="3000" dirty="0" smtClean="0"/>
              <a:t>parties.</a:t>
            </a:r>
            <a:endParaRPr lang="en-US" altLang="en-US" sz="3000" dirty="0"/>
          </a:p>
          <a:p>
            <a:pPr algn="just">
              <a:buFont typeface="Wingdings" panose="05000000000000000000" pitchFamily="2" charset="2"/>
              <a:buChar char="§"/>
            </a:pPr>
            <a:endParaRPr lang="en-US" altLang="en-US" sz="2600" dirty="0"/>
          </a:p>
          <a:p>
            <a:pPr>
              <a:buFontTx/>
              <a:buChar char="-"/>
            </a:pPr>
            <a:endParaRPr lang="en-US" altLang="en-US" dirty="0" smtClean="0"/>
          </a:p>
          <a:p>
            <a:pPr>
              <a:buFontTx/>
              <a:buChar char="-"/>
            </a:pPr>
            <a:endParaRPr lang="en-US" altLang="en-US" dirty="0" smtClean="0"/>
          </a:p>
          <a:p>
            <a:pPr>
              <a:buFontTx/>
              <a:buChar char="-"/>
            </a:pPr>
            <a:endParaRPr lang="en-US" altLang="en-US" dirty="0" smtClean="0"/>
          </a:p>
        </p:txBody>
      </p:sp>
    </p:spTree>
    <p:extLst>
      <p:ext uri="{BB962C8B-B14F-4D97-AF65-F5344CB8AC3E}">
        <p14:creationId xmlns:p14="http://schemas.microsoft.com/office/powerpoint/2010/main" val="13456793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98417" y="273844"/>
            <a:ext cx="7169727" cy="690798"/>
          </a:xfrm>
        </p:spPr>
        <p:txBody>
          <a:bodyPr/>
          <a:lstStyle/>
          <a:p>
            <a:r>
              <a:rPr lang="en-US" b="1" dirty="0" smtClean="0"/>
              <a:t>IPPC – Protecting plant resources</a:t>
            </a:r>
            <a:endParaRPr lang="en-US" b="1" dirty="0"/>
          </a:p>
        </p:txBody>
      </p:sp>
      <p:sp>
        <p:nvSpPr>
          <p:cNvPr id="3" name="Content Placeholder 2"/>
          <p:cNvSpPr>
            <a:spLocks noGrp="1"/>
          </p:cNvSpPr>
          <p:nvPr>
            <p:ph idx="1"/>
          </p:nvPr>
        </p:nvSpPr>
        <p:spPr>
          <a:xfrm>
            <a:off x="1099362" y="1073283"/>
            <a:ext cx="7169729" cy="3276469"/>
          </a:xfrm>
        </p:spPr>
        <p:txBody>
          <a:bodyPr>
            <a:normAutofit fontScale="92500" lnSpcReduction="20000"/>
          </a:bodyPr>
          <a:lstStyle/>
          <a:p>
            <a:pPr marL="0" indent="0">
              <a:buNone/>
            </a:pPr>
            <a:r>
              <a:rPr lang="en-US" sz="2600" b="1" dirty="0">
                <a:solidFill>
                  <a:schemeClr val="accent3"/>
                </a:solidFill>
              </a:rPr>
              <a:t>Four  strategic </a:t>
            </a:r>
            <a:r>
              <a:rPr lang="en-US" sz="2600" b="1" dirty="0" smtClean="0">
                <a:solidFill>
                  <a:schemeClr val="accent3"/>
                </a:solidFill>
              </a:rPr>
              <a:t>objectives:</a:t>
            </a:r>
            <a:endParaRPr lang="en-US" sz="2600" b="1" dirty="0">
              <a:solidFill>
                <a:schemeClr val="accent3"/>
              </a:solidFill>
            </a:endParaRPr>
          </a:p>
          <a:p>
            <a:pPr algn="just">
              <a:buFont typeface="Wingdings" panose="05000000000000000000" pitchFamily="2" charset="2"/>
              <a:buChar char="§"/>
            </a:pPr>
            <a:r>
              <a:rPr lang="en-US" sz="2400" dirty="0"/>
              <a:t>P</a:t>
            </a:r>
            <a:r>
              <a:rPr lang="en-US" sz="2400" dirty="0" smtClean="0"/>
              <a:t>rotect </a:t>
            </a:r>
            <a:r>
              <a:rPr lang="en-US" sz="2400" dirty="0"/>
              <a:t>sustainable agriculture and </a:t>
            </a:r>
            <a:r>
              <a:rPr lang="en-US" sz="2400" dirty="0" smtClean="0"/>
              <a:t>enhance global </a:t>
            </a:r>
            <a:r>
              <a:rPr lang="en-US" sz="2400" dirty="0"/>
              <a:t>food security through the prevention </a:t>
            </a:r>
            <a:r>
              <a:rPr lang="en-US" sz="2400" dirty="0" smtClean="0"/>
              <a:t>of pest spread.</a:t>
            </a:r>
            <a:endParaRPr lang="en-US" sz="2400" dirty="0"/>
          </a:p>
          <a:p>
            <a:pPr algn="just">
              <a:buFont typeface="Wingdings" panose="05000000000000000000" pitchFamily="2" charset="2"/>
              <a:buChar char="§"/>
            </a:pPr>
            <a:r>
              <a:rPr lang="en-US" sz="2400" dirty="0"/>
              <a:t>P</a:t>
            </a:r>
            <a:r>
              <a:rPr lang="en-US" sz="2400" dirty="0" smtClean="0"/>
              <a:t>rotect </a:t>
            </a:r>
            <a:r>
              <a:rPr lang="en-US" sz="2400" dirty="0"/>
              <a:t>the environment, forests and </a:t>
            </a:r>
            <a:r>
              <a:rPr lang="en-US" sz="2400" dirty="0" smtClean="0"/>
              <a:t>biodiversity from </a:t>
            </a:r>
            <a:r>
              <a:rPr lang="en-US" sz="2400" dirty="0"/>
              <a:t>plant </a:t>
            </a:r>
            <a:r>
              <a:rPr lang="en-US" sz="2400" dirty="0" smtClean="0"/>
              <a:t>pests.</a:t>
            </a:r>
            <a:endParaRPr lang="en-US" sz="2400" dirty="0"/>
          </a:p>
          <a:p>
            <a:pPr algn="just">
              <a:buFont typeface="Wingdings" panose="05000000000000000000" pitchFamily="2" charset="2"/>
              <a:buChar char="§"/>
            </a:pPr>
            <a:r>
              <a:rPr lang="en-US" sz="2400" dirty="0"/>
              <a:t>F</a:t>
            </a:r>
            <a:r>
              <a:rPr lang="en-US" sz="2400" dirty="0" smtClean="0"/>
              <a:t>acilitate </a:t>
            </a:r>
            <a:r>
              <a:rPr lang="en-US" sz="2400" dirty="0"/>
              <a:t>economic and trade </a:t>
            </a:r>
            <a:r>
              <a:rPr lang="en-US" sz="2400" dirty="0" smtClean="0"/>
              <a:t>development through </a:t>
            </a:r>
            <a:r>
              <a:rPr lang="en-US" sz="2400" dirty="0"/>
              <a:t>the promotion of </a:t>
            </a:r>
            <a:r>
              <a:rPr lang="en-US" sz="2400" dirty="0" smtClean="0"/>
              <a:t>harmonized scientifically </a:t>
            </a:r>
            <a:r>
              <a:rPr lang="en-US" sz="2400" dirty="0"/>
              <a:t>based phytosanitary </a:t>
            </a:r>
            <a:r>
              <a:rPr lang="en-US" sz="2400" dirty="0" smtClean="0"/>
              <a:t>measures</a:t>
            </a:r>
            <a:r>
              <a:rPr lang="en-US" sz="2400" dirty="0"/>
              <a:t>.</a:t>
            </a:r>
          </a:p>
          <a:p>
            <a:pPr algn="just">
              <a:buFont typeface="Wingdings" panose="05000000000000000000" pitchFamily="2" charset="2"/>
              <a:buChar char="§"/>
            </a:pPr>
            <a:r>
              <a:rPr lang="en-US" sz="2400" dirty="0"/>
              <a:t>D</a:t>
            </a:r>
            <a:r>
              <a:rPr lang="en-US" sz="2400" dirty="0" smtClean="0"/>
              <a:t>evelop </a:t>
            </a:r>
            <a:r>
              <a:rPr lang="en-US" sz="2400" dirty="0"/>
              <a:t>phytosanitary capacity for members </a:t>
            </a:r>
            <a:r>
              <a:rPr lang="en-US" sz="2400" dirty="0" smtClean="0"/>
              <a:t>to accomplish first three objectives.</a:t>
            </a:r>
            <a:endParaRPr lang="en-US" sz="2400" dirty="0"/>
          </a:p>
        </p:txBody>
      </p:sp>
    </p:spTree>
    <p:extLst>
      <p:ext uri="{BB962C8B-B14F-4D97-AF65-F5344CB8AC3E}">
        <p14:creationId xmlns:p14="http://schemas.microsoft.com/office/powerpoint/2010/main" val="98748278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397" y="254810"/>
            <a:ext cx="7169727" cy="683401"/>
          </a:xfrm>
        </p:spPr>
        <p:txBody>
          <a:bodyPr/>
          <a:lstStyle/>
          <a:p>
            <a:r>
              <a:rPr lang="en-US" b="1" dirty="0" smtClean="0"/>
              <a:t>IPPC – Protecting plant resources</a:t>
            </a:r>
            <a:endParaRPr lang="en-US" b="1" dirty="0"/>
          </a:p>
        </p:txBody>
      </p:sp>
      <p:sp>
        <p:nvSpPr>
          <p:cNvPr id="3" name="Content Placeholder 2"/>
          <p:cNvSpPr>
            <a:spLocks noGrp="1"/>
          </p:cNvSpPr>
          <p:nvPr>
            <p:ph idx="1"/>
          </p:nvPr>
        </p:nvSpPr>
        <p:spPr>
          <a:xfrm>
            <a:off x="1298415" y="1150070"/>
            <a:ext cx="7169729" cy="3118475"/>
          </a:xfrm>
        </p:spPr>
        <p:txBody>
          <a:bodyPr>
            <a:normAutofit/>
          </a:bodyPr>
          <a:lstStyle/>
          <a:p>
            <a:pPr marL="0" indent="0">
              <a:buNone/>
            </a:pPr>
            <a:r>
              <a:rPr lang="en-US" sz="2600" b="1" dirty="0" smtClean="0">
                <a:solidFill>
                  <a:schemeClr val="accent3"/>
                </a:solidFill>
              </a:rPr>
              <a:t>Four core activities:</a:t>
            </a:r>
            <a:endParaRPr lang="en-US" sz="2600" b="1" dirty="0">
              <a:solidFill>
                <a:schemeClr val="accent3"/>
              </a:solidFill>
            </a:endParaRPr>
          </a:p>
          <a:p>
            <a:pPr marL="0" indent="0">
              <a:buNone/>
            </a:pPr>
            <a:r>
              <a:rPr lang="en-US" sz="2500" dirty="0" smtClean="0"/>
              <a:t>1. Standard setting</a:t>
            </a:r>
            <a:endParaRPr lang="en-US" sz="2500" dirty="0"/>
          </a:p>
          <a:p>
            <a:pPr marL="0" indent="0">
              <a:buNone/>
            </a:pPr>
            <a:r>
              <a:rPr lang="en-US" sz="2500" dirty="0" smtClean="0"/>
              <a:t>2. Reporting obligations</a:t>
            </a:r>
            <a:endParaRPr lang="en-US" sz="2500" dirty="0"/>
          </a:p>
          <a:p>
            <a:pPr marL="0" indent="0">
              <a:buNone/>
            </a:pPr>
            <a:r>
              <a:rPr lang="en-US" sz="2500" dirty="0" smtClean="0"/>
              <a:t>3. Dispute settlement</a:t>
            </a:r>
            <a:endParaRPr lang="en-US" sz="2500" dirty="0"/>
          </a:p>
          <a:p>
            <a:pPr marL="0" indent="0">
              <a:buNone/>
            </a:pPr>
            <a:r>
              <a:rPr lang="en-US" sz="2500" dirty="0" smtClean="0"/>
              <a:t>4. </a:t>
            </a:r>
            <a:r>
              <a:rPr lang="en-US" sz="2500" dirty="0"/>
              <a:t>C</a:t>
            </a:r>
            <a:r>
              <a:rPr lang="en-US" sz="2500" dirty="0" smtClean="0"/>
              <a:t>apacity development</a:t>
            </a:r>
            <a:endParaRPr lang="en-US" sz="2500" dirty="0"/>
          </a:p>
        </p:txBody>
      </p:sp>
    </p:spTree>
    <p:extLst>
      <p:ext uri="{BB962C8B-B14F-4D97-AF65-F5344CB8AC3E}">
        <p14:creationId xmlns:p14="http://schemas.microsoft.com/office/powerpoint/2010/main" val="16761686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67171" y="143221"/>
            <a:ext cx="7600974" cy="994172"/>
          </a:xfrm>
        </p:spPr>
        <p:txBody>
          <a:bodyPr>
            <a:normAutofit/>
          </a:bodyPr>
          <a:lstStyle/>
          <a:p>
            <a:r>
              <a:rPr lang="en-US" b="1" dirty="0" smtClean="0"/>
              <a:t>1. Standard </a:t>
            </a:r>
            <a:r>
              <a:rPr lang="en-US" b="1" dirty="0"/>
              <a:t>setting </a:t>
            </a:r>
          </a:p>
        </p:txBody>
      </p:sp>
      <p:sp>
        <p:nvSpPr>
          <p:cNvPr id="3" name="Content Placeholder 2"/>
          <p:cNvSpPr>
            <a:spLocks noGrp="1"/>
          </p:cNvSpPr>
          <p:nvPr>
            <p:ph idx="1"/>
          </p:nvPr>
        </p:nvSpPr>
        <p:spPr>
          <a:xfrm>
            <a:off x="835292" y="1155701"/>
            <a:ext cx="7632854" cy="3331994"/>
          </a:xfrm>
        </p:spPr>
        <p:txBody>
          <a:bodyPr/>
          <a:lstStyle/>
          <a:p>
            <a:pPr marL="0" indent="0">
              <a:buNone/>
            </a:pPr>
            <a:r>
              <a:rPr lang="en-US" sz="2400" b="1" dirty="0" smtClean="0">
                <a:solidFill>
                  <a:schemeClr val="accent3"/>
                </a:solidFill>
              </a:rPr>
              <a:t>IPPC </a:t>
            </a:r>
            <a:r>
              <a:rPr lang="en-US" sz="2400" b="1" dirty="0">
                <a:solidFill>
                  <a:schemeClr val="accent3"/>
                </a:solidFill>
              </a:rPr>
              <a:t>Standard Setting Process</a:t>
            </a:r>
          </a:p>
          <a:p>
            <a:pPr marL="0" indent="0">
              <a:buNone/>
            </a:pPr>
            <a:endParaRPr lang="en-US" sz="2400" b="1" dirty="0" smtClean="0">
              <a:solidFill>
                <a:schemeClr val="accent3"/>
              </a:solidFill>
            </a:endParaRPr>
          </a:p>
        </p:txBody>
      </p:sp>
      <p:pic>
        <p:nvPicPr>
          <p:cNvPr id="6" name="Picture 5"/>
          <p:cNvPicPr>
            <a:picLocks noChangeAspect="1"/>
          </p:cNvPicPr>
          <p:nvPr/>
        </p:nvPicPr>
        <p:blipFill>
          <a:blip r:embed="rId3"/>
          <a:stretch>
            <a:fillRect/>
          </a:stretch>
        </p:blipFill>
        <p:spPr>
          <a:xfrm>
            <a:off x="867170" y="1601443"/>
            <a:ext cx="7632854" cy="3237257"/>
          </a:xfrm>
          <a:prstGeom prst="rect">
            <a:avLst/>
          </a:prstGeom>
        </p:spPr>
      </p:pic>
    </p:spTree>
    <p:extLst>
      <p:ext uri="{BB962C8B-B14F-4D97-AF65-F5344CB8AC3E}">
        <p14:creationId xmlns:p14="http://schemas.microsoft.com/office/powerpoint/2010/main" val="415673536"/>
      </p:ext>
    </p:extLst>
  </p:cSld>
  <p:clrMapOvr>
    <a:masterClrMapping/>
  </p:clrMapOvr>
  <p:timing>
    <p:tnLst>
      <p:par>
        <p:cTn id="1" dur="indefinite" restart="never" nodeType="tmRoot"/>
      </p:par>
    </p:tnLst>
  </p:timing>
</p:sld>
</file>

<file path=ppt/theme/theme1.xml><?xml version="1.0" encoding="utf-8"?>
<a:theme xmlns:a="http://schemas.openxmlformats.org/drawingml/2006/main" name="New IPPC 401">
  <a:themeElements>
    <a:clrScheme name="Custom 1">
      <a:dk1>
        <a:srgbClr val="000000"/>
      </a:dk1>
      <a:lt1>
        <a:srgbClr val="FFFFFF"/>
      </a:lt1>
      <a:dk2>
        <a:srgbClr val="44546A"/>
      </a:dk2>
      <a:lt2>
        <a:srgbClr val="E7E6E6"/>
      </a:lt2>
      <a:accent1>
        <a:srgbClr val="6C217F"/>
      </a:accent1>
      <a:accent2>
        <a:srgbClr val="CFC2D9"/>
      </a:accent2>
      <a:accent3>
        <a:srgbClr val="006E31"/>
      </a:accent3>
      <a:accent4>
        <a:srgbClr val="FF6600"/>
      </a:accent4>
      <a:accent5>
        <a:srgbClr val="4472C4"/>
      </a:accent5>
      <a:accent6>
        <a:srgbClr val="70AD47"/>
      </a:accent6>
      <a:hlink>
        <a:srgbClr val="0563C1"/>
      </a:hlink>
      <a:folHlink>
        <a:srgbClr val="954F72"/>
      </a:folHlink>
    </a:clrScheme>
    <a:fontScheme name="Calibri">
      <a:maj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New IPPC 401" id="{F0C2B9CE-8CEE-4ACD-B5C5-D075D1E28C4C}" vid="{FAC45D9C-813C-4147-BCCB-61F8AE8632E9}"/>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New IPPC 401</Template>
  <TotalTime>2192</TotalTime>
  <Words>1485</Words>
  <Application>Microsoft Office PowerPoint</Application>
  <PresentationFormat>On-screen Show (16:9)</PresentationFormat>
  <Paragraphs>236</Paragraphs>
  <Slides>24</Slides>
  <Notes>10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ＭＳ Ｐゴシック</vt:lpstr>
      <vt:lpstr>Arial</vt:lpstr>
      <vt:lpstr>Calibri</vt:lpstr>
      <vt:lpstr>Times</vt:lpstr>
      <vt:lpstr>Wingdings</vt:lpstr>
      <vt:lpstr>New IPPC 401</vt:lpstr>
      <vt:lpstr>Understanding the International Plant Protection Convention (IPPC)</vt:lpstr>
      <vt:lpstr>Outline   </vt:lpstr>
      <vt:lpstr>What is the IPPC?</vt:lpstr>
      <vt:lpstr>IPPC revisions</vt:lpstr>
      <vt:lpstr>Revised text of the IPPC</vt:lpstr>
      <vt:lpstr> What are the strengths of the text of the Convention? </vt:lpstr>
      <vt:lpstr>IPPC – Protecting plant resources</vt:lpstr>
      <vt:lpstr>IPPC – Protecting plant resources</vt:lpstr>
      <vt:lpstr>1. Standard setting </vt:lpstr>
      <vt:lpstr>1. Standard setting </vt:lpstr>
      <vt:lpstr>2. Reporting Obligations</vt:lpstr>
      <vt:lpstr>2. Reporting obligations</vt:lpstr>
      <vt:lpstr>3. Dispute settlement</vt:lpstr>
      <vt:lpstr>3. Dispute settlement</vt:lpstr>
      <vt:lpstr>4. Capacity development </vt:lpstr>
      <vt:lpstr>Phytosanitary resources page www.phytosanitary.info </vt:lpstr>
      <vt:lpstr>Achieving the aims of the IPPC - Structure</vt:lpstr>
      <vt:lpstr>Achieving the aims of the IPPC</vt:lpstr>
      <vt:lpstr>Benefits to contracting parties </vt:lpstr>
      <vt:lpstr>Benefits to contracting parties </vt:lpstr>
      <vt:lpstr>PowerPoint Presentation</vt:lpstr>
      <vt:lpstr>Looking at the Convention Text</vt:lpstr>
      <vt:lpstr>Exercise 1: Responsibilities of the NPPO</vt:lpstr>
      <vt:lpstr>Exercise 2: Contracting Parties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Philpot</dc:creator>
  <cp:lastModifiedBy>Brunel, Sarah (AGDI)</cp:lastModifiedBy>
  <cp:revision>206</cp:revision>
  <cp:lastPrinted>2016-01-16T17:31:26Z</cp:lastPrinted>
  <dcterms:created xsi:type="dcterms:W3CDTF">2015-12-01T15:06:03Z</dcterms:created>
  <dcterms:modified xsi:type="dcterms:W3CDTF">2018-01-09T14:48:13Z</dcterms:modified>
</cp:coreProperties>
</file>